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1" r:id="rId3"/>
    <p:sldId id="293" r:id="rId4"/>
    <p:sldId id="294" r:id="rId5"/>
    <p:sldId id="295" r:id="rId6"/>
    <p:sldId id="296" r:id="rId7"/>
    <p:sldId id="298" r:id="rId8"/>
    <p:sldId id="299" r:id="rId9"/>
    <p:sldId id="29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23" autoAdjust="0"/>
  </p:normalViewPr>
  <p:slideViewPr>
    <p:cSldViewPr snapToGrid="0" snapToObjects="1">
      <p:cViewPr>
        <p:scale>
          <a:sx n="82" d="100"/>
          <a:sy n="82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1" cy="464820"/>
          </a:xfrm>
          <a:prstGeom prst="rect">
            <a:avLst/>
          </a:prstGeom>
        </p:spPr>
        <p:txBody>
          <a:bodyPr vert="horz" lIns="93155" tIns="46579" rIns="93155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1" cy="464820"/>
          </a:xfrm>
          <a:prstGeom prst="rect">
            <a:avLst/>
          </a:prstGeom>
        </p:spPr>
        <p:txBody>
          <a:bodyPr vert="horz" lIns="93155" tIns="46579" rIns="93155" bIns="4657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11/15/2011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9" rIns="93155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55" tIns="46579" rIns="93155" bIns="465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1" cy="464820"/>
          </a:xfrm>
          <a:prstGeom prst="rect">
            <a:avLst/>
          </a:prstGeom>
        </p:spPr>
        <p:txBody>
          <a:bodyPr vert="horz" lIns="93155" tIns="46579" rIns="93155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1" cy="464820"/>
          </a:xfrm>
          <a:prstGeom prst="rect">
            <a:avLst/>
          </a:prstGeom>
        </p:spPr>
        <p:txBody>
          <a:bodyPr vert="horz" lIns="93155" tIns="46579" rIns="93155" bIns="4657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14297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ridajob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4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2200" b="1" dirty="0" smtClean="0">
                <a:latin typeface="Adobe Garamond Pro"/>
                <a:cs typeface="Adobe Garamond Pro"/>
              </a:rPr>
              <a:t>Presentation to be given at: </a:t>
            </a:r>
            <a:br>
              <a:rPr lang="en-US" sz="2200" b="1" dirty="0" smtClean="0">
                <a:latin typeface="Adobe Garamond Pro"/>
                <a:cs typeface="Adobe Garamond Pro"/>
              </a:rPr>
            </a:br>
            <a:r>
              <a:rPr lang="en-US" sz="2800" b="1" dirty="0" smtClean="0"/>
              <a:t> </a:t>
            </a:r>
            <a:r>
              <a:rPr lang="en-US" sz="1800" b="1" dirty="0" smtClean="0"/>
              <a:t>Senate Budget Subcommittee on Transportation, Tourism, and Economic Development </a:t>
            </a:r>
            <a:r>
              <a:rPr lang="en-US" sz="18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18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1800" b="1" dirty="0" smtClean="0">
                <a:latin typeface="Adobe Garamond Pro"/>
                <a:cs typeface="Adobe Garamond Pro"/>
              </a:rPr>
              <a:t>House Transportation &amp; Economic Development Appropriations Subcommittee</a:t>
            </a:r>
            <a:r>
              <a:rPr lang="en-US" sz="3200" dirty="0" smtClean="0">
                <a:latin typeface="Adobe Garamond Pro"/>
                <a:cs typeface="Adobe Garamond Pro"/>
              </a:rPr>
              <a:t/>
            </a:r>
            <a:br>
              <a:rPr lang="en-US" sz="3200" dirty="0" smtClean="0">
                <a:latin typeface="Adobe Garamond Pro"/>
                <a:cs typeface="Adobe Garamond Pro"/>
              </a:rPr>
            </a:br>
            <a:r>
              <a:rPr lang="en-US" sz="1600" i="1" dirty="0" smtClean="0"/>
              <a:t>Presented by: Doug Darling, Executive Director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Tuesday, November 15, 2011</a:t>
            </a:r>
            <a:endParaRPr lang="en-US" sz="2000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Schedule VIII-B Reduction 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Based on Senate Bill 2156 from the 2011 Legislative Session, the Department officially opened for business on October 1, 2011.</a:t>
            </a:r>
          </a:p>
          <a:p>
            <a:pPr>
              <a:buNone/>
            </a:pPr>
            <a:endParaRPr lang="en-US" sz="2500" b="1" dirty="0" smtClean="0">
              <a:solidFill>
                <a:srgbClr val="02405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The Department submitted its first Legislative Budget Request on Tuesday, November 8, 2011.</a:t>
            </a:r>
          </a:p>
          <a:p>
            <a:pPr>
              <a:buNone/>
            </a:pPr>
            <a:endParaRPr lang="en-US" sz="2500" b="1" dirty="0" smtClean="0">
              <a:solidFill>
                <a:srgbClr val="02405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10% recurring reduction targets for FY 2012-13:</a:t>
            </a:r>
          </a:p>
          <a:p>
            <a:pPr>
              <a:buNone/>
            </a:pPr>
            <a:r>
              <a:rPr lang="en-US" sz="2500" b="1" dirty="0" smtClean="0">
                <a:solidFill>
                  <a:srgbClr val="02405C"/>
                </a:solidFill>
              </a:rPr>
              <a:t>			General Revenue  = $2,504,429 </a:t>
            </a:r>
          </a:p>
          <a:p>
            <a:pPr>
              <a:buNone/>
            </a:pPr>
            <a:r>
              <a:rPr lang="en-US" sz="2500" b="1" dirty="0" smtClean="0">
                <a:solidFill>
                  <a:srgbClr val="02405C"/>
                </a:solidFill>
              </a:rPr>
              <a:t>			State Trust Funds = $3,674,191</a:t>
            </a:r>
          </a:p>
          <a:p>
            <a:pPr>
              <a:buNone/>
            </a:pPr>
            <a:endParaRPr lang="en-US" sz="2800" dirty="0">
              <a:solidFill>
                <a:srgbClr val="0240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General Revenue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700" b="1" dirty="0" smtClean="0">
                <a:solidFill>
                  <a:srgbClr val="02405C"/>
                </a:solidFill>
              </a:rPr>
              <a:t>Eliminates 100 percent of the General Revenue provided for Salaries &amp; Benefits and Expenses in:</a:t>
            </a:r>
          </a:p>
          <a:p>
            <a:pPr lvl="1">
              <a:buFont typeface="Wingdings" pitchFamily="2" charset="2"/>
              <a:buChar char="Ø"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Executive Leadership – 3 FTE and $377,144</a:t>
            </a:r>
          </a:p>
          <a:p>
            <a:pPr lvl="1">
              <a:buFont typeface="Wingdings" pitchFamily="2" charset="2"/>
              <a:buChar char="Ø"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Finance &amp; Accounting – 4 FTE and $33,062 (additional funds taken for these positions in Community Planning)</a:t>
            </a:r>
          </a:p>
          <a:p>
            <a:pPr lvl="1">
              <a:buFont typeface="Wingdings" pitchFamily="2" charset="2"/>
              <a:buChar char="Ø"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Information Technology - $9,867</a:t>
            </a:r>
          </a:p>
          <a:p>
            <a:pPr>
              <a:buFont typeface="Wingdings" pitchFamily="2" charset="2"/>
              <a:buChar char="Ø"/>
            </a:pPr>
            <a:endParaRPr lang="en-US" sz="2500" b="1" dirty="0" smtClean="0">
              <a:solidFill>
                <a:srgbClr val="02405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700" b="1" dirty="0" smtClean="0">
                <a:solidFill>
                  <a:srgbClr val="02405C"/>
                </a:solidFill>
              </a:rPr>
              <a:t>Schedule VIII-B General Revenue administrative reduction totals:</a:t>
            </a:r>
          </a:p>
          <a:p>
            <a:pPr lvl="1">
              <a:buFont typeface="Wingdings" pitchFamily="2" charset="2"/>
              <a:buChar char="Ø"/>
            </a:pPr>
            <a:endParaRPr lang="en-US" sz="21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2405C"/>
                </a:solidFill>
              </a:rPr>
              <a:t>$420,073</a:t>
            </a:r>
            <a:r>
              <a:rPr lang="en-US" sz="2600" dirty="0" smtClean="0">
                <a:solidFill>
                  <a:srgbClr val="02405C"/>
                </a:solidFill>
              </a:rPr>
              <a:t> </a:t>
            </a:r>
            <a:r>
              <a:rPr lang="en-US" sz="2200" dirty="0" smtClean="0">
                <a:solidFill>
                  <a:srgbClr val="02405C"/>
                </a:solidFill>
              </a:rPr>
              <a:t>cut  and </a:t>
            </a:r>
            <a:r>
              <a:rPr lang="en-US" sz="2600" b="1" dirty="0" smtClean="0">
                <a:solidFill>
                  <a:srgbClr val="02405C"/>
                </a:solidFill>
              </a:rPr>
              <a:t>7 FTE </a:t>
            </a:r>
            <a:r>
              <a:rPr lang="en-US" sz="2200" b="1" dirty="0" smtClean="0">
                <a:solidFill>
                  <a:srgbClr val="02405C"/>
                </a:solidFill>
              </a:rPr>
              <a:t>eliminated</a:t>
            </a:r>
            <a:endParaRPr lang="en-US" sz="2200" b="1" dirty="0">
              <a:solidFill>
                <a:srgbClr val="02405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General Revenue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Community Planning staff are responsible for reviewing comprehensive plan amendments, developing regional impact statements, providing technical assistance to local governments, and determining the validity of challenges to land development regulations.</a:t>
            </a:r>
          </a:p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Schedule VIII-B General Revenue Community Planning reduction of </a:t>
            </a:r>
            <a:r>
              <a:rPr lang="en-US" sz="2400" b="1" dirty="0" smtClean="0">
                <a:solidFill>
                  <a:srgbClr val="02405C"/>
                </a:solidFill>
              </a:rPr>
              <a:t>$741,550 (31% of funds eligible for reduction)</a:t>
            </a:r>
            <a:r>
              <a:rPr lang="en-US" sz="2500" b="1" dirty="0" smtClean="0">
                <a:solidFill>
                  <a:srgbClr val="02405C"/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2405C"/>
                </a:solidFill>
              </a:rPr>
              <a:t>$551,774 </a:t>
            </a:r>
            <a:r>
              <a:rPr lang="en-US" sz="2000" dirty="0" smtClean="0">
                <a:solidFill>
                  <a:srgbClr val="02405C"/>
                </a:solidFill>
              </a:rPr>
              <a:t>cut and </a:t>
            </a:r>
            <a:r>
              <a:rPr lang="en-US" sz="2400" dirty="0" smtClean="0">
                <a:solidFill>
                  <a:srgbClr val="02405C"/>
                </a:solidFill>
              </a:rPr>
              <a:t>7 FTE </a:t>
            </a:r>
            <a:r>
              <a:rPr lang="en-US" sz="2000" dirty="0" smtClean="0">
                <a:solidFill>
                  <a:srgbClr val="02405C"/>
                </a:solidFill>
              </a:rPr>
              <a:t>program staff eliminated 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2405C"/>
                </a:solidFill>
              </a:rPr>
              <a:t>$189,776 </a:t>
            </a:r>
            <a:r>
              <a:rPr lang="en-US" sz="2000" dirty="0" smtClean="0">
                <a:solidFill>
                  <a:srgbClr val="02405C"/>
                </a:solidFill>
              </a:rPr>
              <a:t>cut related to 4 vacant FTE in Finance and Administration</a:t>
            </a:r>
          </a:p>
          <a:p>
            <a:pPr lvl="1">
              <a:buNone/>
            </a:pPr>
            <a:endParaRPr lang="en-US" sz="2000" dirty="0" smtClean="0">
              <a:solidFill>
                <a:srgbClr val="02405C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2405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General Revenue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The Division of Strategic Business Development: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Administers economic development incentive programs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Supports Florida’s economic development public-private partnerships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Engages in intergovernmental planning for economic development strategies. 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Houses the Office of Film and Entertainment </a:t>
            </a:r>
            <a:endParaRPr lang="en-US" sz="2100" dirty="0" smtClean="0">
              <a:solidFill>
                <a:srgbClr val="02405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500" b="1" dirty="0" smtClean="0">
                <a:solidFill>
                  <a:srgbClr val="02405C"/>
                </a:solidFill>
              </a:rPr>
              <a:t>Schedule VIII-B General Revenue Strategic Business Development reduction totals: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$317,806 cut and 3 FTE program staff eliminated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31% of funds eligible for reduction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General Revenue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700" b="1" dirty="0" smtClean="0">
                <a:solidFill>
                  <a:srgbClr val="02405C"/>
                </a:solidFill>
              </a:rPr>
              <a:t>To meet the General Revenue reduction target, the Department proposes a 5 percent reduction to three programs funded with recurring General Revenue</a:t>
            </a:r>
          </a:p>
          <a:p>
            <a:pPr lvl="1">
              <a:buFont typeface="Wingdings" pitchFamily="2" charset="2"/>
              <a:buChar char="Ø"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b="1" dirty="0" smtClean="0">
                <a:solidFill>
                  <a:srgbClr val="02405C"/>
                </a:solidFill>
              </a:rPr>
              <a:t>Ready to Work Program - $2,300,000 funded in base </a:t>
            </a:r>
          </a:p>
          <a:p>
            <a:pPr lvl="2">
              <a:buNone/>
            </a:pPr>
            <a:r>
              <a:rPr lang="en-US" sz="2000" b="1" i="1" dirty="0" smtClean="0">
                <a:solidFill>
                  <a:srgbClr val="02405C"/>
                </a:solidFill>
              </a:rPr>
              <a:t>5% reduction = $115,000</a:t>
            </a:r>
          </a:p>
          <a:p>
            <a:pPr lvl="1">
              <a:buNone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Office of Economic Development &amp; Engagement at UWF (Disproportionally Affected Counties) - $10,000,000 funded in base</a:t>
            </a:r>
          </a:p>
          <a:p>
            <a:pPr lvl="2">
              <a:buNone/>
            </a:pPr>
            <a:r>
              <a:rPr lang="en-US" sz="2000" b="1" i="1" dirty="0" smtClean="0">
                <a:solidFill>
                  <a:srgbClr val="02405C"/>
                </a:solidFill>
              </a:rPr>
              <a:t>5% reduction = $500,000</a:t>
            </a:r>
          </a:p>
          <a:p>
            <a:pPr lvl="1">
              <a:buFont typeface="Wingdings" pitchFamily="2" charset="2"/>
              <a:buChar char="Ø"/>
            </a:pPr>
            <a:endParaRPr lang="en-US" sz="2100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VISIT Florida - $8.2 million funded in base</a:t>
            </a:r>
          </a:p>
          <a:p>
            <a:pPr lvl="2">
              <a:buNone/>
            </a:pPr>
            <a:r>
              <a:rPr lang="en-US" sz="2000" b="1" i="1" dirty="0" smtClean="0">
                <a:solidFill>
                  <a:srgbClr val="02405C"/>
                </a:solidFill>
              </a:rPr>
              <a:t>5% reduction = $410,000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State Trust Funds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500" b="1" dirty="0" smtClean="0">
                <a:solidFill>
                  <a:srgbClr val="02405C"/>
                </a:solidFill>
              </a:rPr>
              <a:t>Schedule VIII-B reductions to state trust funds include:</a:t>
            </a:r>
          </a:p>
          <a:p>
            <a:pPr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02405C"/>
                </a:solidFill>
              </a:rPr>
              <a:t>Reduce Targeted Administrative Expenses in Workforce Development and Community Planning: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Reductions total $109,237 and are taken in S</a:t>
            </a:r>
            <a:r>
              <a:rPr lang="en-US" sz="2100" b="1" dirty="0" smtClean="0">
                <a:solidFill>
                  <a:srgbClr val="02405C"/>
                </a:solidFill>
              </a:rPr>
              <a:t>alaries &amp; Benefits, Expenses, and Operating Capital Outlay budget authority</a:t>
            </a:r>
          </a:p>
          <a:p>
            <a:pPr lvl="1">
              <a:buNone/>
            </a:pPr>
            <a:endParaRPr lang="en-US" sz="2100" b="1" dirty="0" smtClean="0">
              <a:solidFill>
                <a:srgbClr val="02405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02405C"/>
                </a:solidFill>
              </a:rPr>
              <a:t>Eliminate the Displaced Homemakers Program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2405C"/>
                </a:solidFill>
              </a:rPr>
              <a:t>Reduces $1,816,434 </a:t>
            </a:r>
            <a:r>
              <a:rPr lang="en-US" sz="2100" b="1" dirty="0" smtClean="0">
                <a:solidFill>
                  <a:srgbClr val="02405C"/>
                </a:solidFill>
              </a:rPr>
              <a:t> </a:t>
            </a:r>
            <a:r>
              <a:rPr lang="en-US" sz="2100" dirty="0" smtClean="0">
                <a:solidFill>
                  <a:srgbClr val="02405C"/>
                </a:solidFill>
              </a:rPr>
              <a:t>from the budget and revenues earmarked for the program could be redirected to other priorities</a:t>
            </a:r>
            <a:endParaRPr lang="en-US" sz="2100" b="1" dirty="0" smtClean="0">
              <a:solidFill>
                <a:srgbClr val="02405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Federal Trust Funds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500" b="1" dirty="0" smtClean="0">
                <a:solidFill>
                  <a:srgbClr val="02405C"/>
                </a:solidFill>
              </a:rPr>
              <a:t>In recognition of the anticipated workload reduction in the unemployment compensation program, the Department proposes: </a:t>
            </a:r>
          </a:p>
          <a:p>
            <a:pPr>
              <a:buNone/>
            </a:pPr>
            <a:endParaRPr lang="en-US" sz="2500" b="1" dirty="0" smtClean="0">
              <a:solidFill>
                <a:srgbClr val="02405C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02405C"/>
                </a:solidFill>
              </a:rPr>
              <a:t>Eliminating 10 FTE at a projected savings of $466,576 </a:t>
            </a:r>
          </a:p>
          <a:p>
            <a:pPr lvl="1"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02405C"/>
                </a:solidFill>
              </a:rPr>
              <a:t>Eliminating 200 OPS Staff at a projected savings of $5.6 million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dirty="0">
                <a:solidFill>
                  <a:srgbClr val="02405C"/>
                </a:solidFill>
              </a:rPr>
              <a:t>Doug </a:t>
            </a:r>
            <a:r>
              <a:rPr lang="en-US" sz="4000" b="1" dirty="0" smtClean="0">
                <a:solidFill>
                  <a:srgbClr val="02405C"/>
                </a:solidFill>
              </a:rPr>
              <a:t>Darling</a:t>
            </a:r>
            <a:endParaRPr lang="en-US" sz="4000" b="1" dirty="0">
              <a:solidFill>
                <a:srgbClr val="02405C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rgbClr val="02405C"/>
                </a:solidFill>
              </a:rPr>
              <a:t>Executive Director</a:t>
            </a:r>
          </a:p>
          <a:p>
            <a:pPr algn="ctr">
              <a:buNone/>
            </a:pPr>
            <a:endParaRPr lang="en-US" sz="2400" dirty="0">
              <a:solidFill>
                <a:srgbClr val="02405C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2405C"/>
                </a:solidFill>
              </a:rPr>
              <a:t>Florida Department of </a:t>
            </a:r>
            <a:r>
              <a:rPr lang="en-US" dirty="0" smtClean="0">
                <a:solidFill>
                  <a:srgbClr val="02405C"/>
                </a:solidFill>
              </a:rPr>
              <a:t>Economic </a:t>
            </a:r>
            <a:r>
              <a:rPr lang="en-US" dirty="0">
                <a:solidFill>
                  <a:srgbClr val="02405C"/>
                </a:solidFill>
              </a:rPr>
              <a:t>Opportunity</a:t>
            </a:r>
          </a:p>
          <a:p>
            <a:pPr algn="ctr">
              <a:buNone/>
            </a:pPr>
            <a:r>
              <a:rPr lang="en-US" dirty="0">
                <a:solidFill>
                  <a:srgbClr val="02405C"/>
                </a:solidFill>
              </a:rPr>
              <a:t>107 East Madison Street</a:t>
            </a:r>
          </a:p>
          <a:p>
            <a:pPr algn="ctr">
              <a:buNone/>
            </a:pPr>
            <a:r>
              <a:rPr lang="en-US" dirty="0">
                <a:solidFill>
                  <a:srgbClr val="02405C"/>
                </a:solidFill>
              </a:rPr>
              <a:t>Tallahassee, FL  32399-4135</a:t>
            </a:r>
          </a:p>
          <a:p>
            <a:pPr algn="ctr">
              <a:buNone/>
            </a:pPr>
            <a:endParaRPr lang="en-US" dirty="0" smtClean="0">
              <a:solidFill>
                <a:srgbClr val="02405C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2405C"/>
                </a:solidFill>
              </a:rPr>
              <a:t>850</a:t>
            </a:r>
            <a:r>
              <a:rPr lang="en-US" dirty="0">
                <a:solidFill>
                  <a:srgbClr val="02405C"/>
                </a:solidFill>
              </a:rPr>
              <a:t>-245-</a:t>
            </a:r>
            <a:r>
              <a:rPr lang="en-US" dirty="0" smtClean="0">
                <a:solidFill>
                  <a:srgbClr val="02405C"/>
                </a:solidFill>
              </a:rPr>
              <a:t>7298</a:t>
            </a:r>
            <a:r>
              <a:rPr lang="en-US" dirty="0">
                <a:solidFill>
                  <a:srgbClr val="02405C"/>
                </a:solidFill>
              </a:rPr>
              <a:t> </a:t>
            </a:r>
            <a:r>
              <a:rPr lang="en-US" dirty="0" smtClean="0">
                <a:solidFill>
                  <a:srgbClr val="02405C"/>
                </a:solidFill>
              </a:rPr>
              <a:t>  |    </a:t>
            </a:r>
            <a:r>
              <a:rPr lang="en-US" dirty="0" smtClean="0">
                <a:solidFill>
                  <a:srgbClr val="02405C"/>
                </a:solidFill>
                <a:hlinkClick r:id="rId2"/>
              </a:rPr>
              <a:t>www.</a:t>
            </a:r>
            <a:r>
              <a:rPr lang="en-US" u="sng" dirty="0" smtClean="0">
                <a:solidFill>
                  <a:srgbClr val="02405C"/>
                </a:solidFill>
                <a:hlinkClick r:id="rId2"/>
              </a:rPr>
              <a:t>floridajobs.org</a:t>
            </a:r>
            <a:r>
              <a:rPr lang="en-US" u="sng" dirty="0" smtClean="0">
                <a:solidFill>
                  <a:srgbClr val="02405C"/>
                </a:solidFill>
              </a:rPr>
              <a:t> </a:t>
            </a:r>
            <a:endParaRPr lang="en-US" dirty="0">
              <a:solidFill>
                <a:srgbClr val="02405C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377</Words>
  <Application>Microsoft Office PowerPoint</Application>
  <PresentationFormat>On-screen Show (4:3)</PresentationFormat>
  <Paragraphs>83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Presentation to be given at:   Senate Budget Subcommittee on Transportation, Tourism, and Economic Development  House Transportation &amp; Economic Development Appropriations Subcommittee Presented by: Doug Darling, Executive Director  Tuesday, November 15, 2011</vt:lpstr>
      <vt:lpstr>Schedule VIII-B Reduction Exercise</vt:lpstr>
      <vt:lpstr>General Revenue</vt:lpstr>
      <vt:lpstr>General Revenue</vt:lpstr>
      <vt:lpstr>General Revenue</vt:lpstr>
      <vt:lpstr>General Revenue</vt:lpstr>
      <vt:lpstr>State Trust Funds</vt:lpstr>
      <vt:lpstr>Federal Trust Funds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340</cp:revision>
  <dcterms:created xsi:type="dcterms:W3CDTF">2011-09-07T20:10:12Z</dcterms:created>
  <dcterms:modified xsi:type="dcterms:W3CDTF">2011-11-15T23:13:18Z</dcterms:modified>
</cp:coreProperties>
</file>