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9"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64"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0344" autoAdjust="0"/>
  </p:normalViewPr>
  <p:slideViewPr>
    <p:cSldViewPr snapToGrid="0">
      <p:cViewPr varScale="1">
        <p:scale>
          <a:sx n="76" d="100"/>
          <a:sy n="76" d="100"/>
        </p:scale>
        <p:origin x="18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This presentation pertains to complaints received from customers relating to both non-agricultural and agricultural activities and includes instructions for the processing of apparent violations for Migrant and Seasonal Farmworkers (MSFWs).  </a:t>
            </a:r>
          </a:p>
          <a:p>
            <a:pPr eaLnBrk="1" hangingPunct="1"/>
            <a:r>
              <a:rPr lang="en-US" altLang="en-US" dirty="0">
                <a:latin typeface="Arial" panose="020B0604020202020204" pitchFamily="34" charset="0"/>
              </a:rPr>
              <a:t>Apparent violations-the employee shall document the suspected violation and refer this information to management. </a:t>
            </a:r>
          </a:p>
          <a:p>
            <a:pPr eaLnBrk="1" hangingPunct="1"/>
            <a:endParaRPr lang="en-US" altLang="en-US" b="1" u="sng" dirty="0">
              <a:latin typeface="Arial" panose="020B0604020202020204" pitchFamily="34" charset="0"/>
            </a:endParaRPr>
          </a:p>
          <a:p>
            <a:pPr eaLnBrk="1" hangingPunct="1"/>
            <a:r>
              <a:rPr lang="en-US" altLang="en-US" sz="1400" b="1" u="sng" dirty="0">
                <a:latin typeface="Arial" panose="020B0604020202020204" pitchFamily="34" charset="0"/>
              </a:rPr>
              <a:t>AUTHORITY</a:t>
            </a:r>
            <a:endParaRPr lang="en-US" altLang="en-US" sz="1400" b="1" dirty="0">
              <a:latin typeface="Arial" panose="020B0604020202020204" pitchFamily="34" charset="0"/>
            </a:endParaRPr>
          </a:p>
          <a:p>
            <a:pPr eaLnBrk="1" hangingPunct="1"/>
            <a:r>
              <a:rPr lang="en-US" altLang="en-US" sz="1400" dirty="0">
                <a:latin typeface="Arial" panose="020B0604020202020204" pitchFamily="34" charset="0"/>
              </a:rPr>
              <a:t>The Agency for Workforce Innovation</a:t>
            </a:r>
          </a:p>
          <a:p>
            <a:pPr eaLnBrk="1" hangingPunct="1"/>
            <a:r>
              <a:rPr lang="en-US" altLang="en-US" sz="1400" dirty="0">
                <a:latin typeface="Arial" panose="020B0604020202020204" pitchFamily="34" charset="0"/>
              </a:rPr>
              <a:t>20CFR 658.400 through 658.400 through 658.418 and Sections 658.500 through 658.504, and CFR 653.113 and 29 CFR 501.1 and 501.2.</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408124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72434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84954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178405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2269597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55639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3365986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2447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853734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135933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419907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EVEN THOUGH ALL STAFF ARE TO BE FAMILIAR WITH THE COMPLAINT SYSTEM, EACH CENTER SHOULD HAVE A COMPLAINT REPRESENTATIVE.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85694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Contact employer and try to resolve</a:t>
            </a:r>
          </a:p>
          <a:p>
            <a:pPr eaLnBrk="1" hangingPunct="1"/>
            <a:r>
              <a:rPr lang="en-US" altLang="en-US" dirty="0">
                <a:latin typeface="Arial" panose="020B0604020202020204" pitchFamily="34" charset="0"/>
              </a:rPr>
              <a:t>Retention 2 years</a:t>
            </a:r>
          </a:p>
          <a:p>
            <a:pPr eaLnBrk="1" hangingPunct="1"/>
            <a:r>
              <a:rPr lang="en-US" altLang="en-US" dirty="0">
                <a:latin typeface="Arial" panose="020B0604020202020204" pitchFamily="34" charset="0"/>
              </a:rPr>
              <a:t>Report to Senior Monitor Advocate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2576114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1516971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3200914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2323841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133284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956860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358432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204565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292621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5384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92579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49545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288140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Marisela.Ruiz@commerce.fl.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myflorida.com/" TargetMode="External"/><Relationship Id="rId4" Type="http://schemas.openxmlformats.org/officeDocument/2006/relationships/hyperlink" Target="http://www.floridajobs.org/PDG/MSFW/NFJP_OSCC_ComplaintRefRecord091707.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ite wavy architecture designs">
            <a:extLst>
              <a:ext uri="{FF2B5EF4-FFF2-40B4-BE49-F238E27FC236}">
                <a16:creationId xmlns:a16="http://schemas.microsoft.com/office/drawing/2014/main" id="{136C3A8E-719F-B44E-07A9-90F4DC982C7F}"/>
              </a:ext>
            </a:extLst>
          </p:cNvPr>
          <p:cNvPicPr>
            <a:picLocks noChangeAspect="1"/>
          </p:cNvPicPr>
          <p:nvPr/>
        </p:nvPicPr>
        <p:blipFill>
          <a:blip r:embed="rId2"/>
          <a:stretch>
            <a:fillRect/>
          </a:stretch>
        </p:blipFill>
        <p:spPr>
          <a:xfrm>
            <a:off x="6750" y="0"/>
            <a:ext cx="12192000" cy="6858000"/>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4017964"/>
            <a:ext cx="6279755"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Wagner-</a:t>
            </a:r>
            <a:r>
              <a:rPr lang="en-US" sz="4000" b="1" dirty="0" err="1">
                <a:solidFill>
                  <a:srgbClr val="04A651"/>
                </a:solidFill>
                <a:latin typeface="Arial" panose="020B0604020202020204" pitchFamily="34" charset="0"/>
                <a:cs typeface="Arial" panose="020B0604020202020204" pitchFamily="34" charset="0"/>
              </a:rPr>
              <a:t>Peyser</a:t>
            </a:r>
            <a:r>
              <a:rPr lang="en-US" sz="4000" b="1" dirty="0">
                <a:solidFill>
                  <a:srgbClr val="04A651"/>
                </a:solidFill>
                <a:latin typeface="Arial" panose="020B0604020202020204" pitchFamily="34" charset="0"/>
                <a:cs typeface="Arial" panose="020B0604020202020204" pitchFamily="34" charset="0"/>
              </a:rPr>
              <a:t> Complaint Resolution System</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5164506"/>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Florida Workforce Development System</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itle 5">
            <a:extLst>
              <a:ext uri="{FF2B5EF4-FFF2-40B4-BE49-F238E27FC236}">
                <a16:creationId xmlns:a16="http://schemas.microsoft.com/office/drawing/2014/main" id="{2B27249F-3360-800A-ABF9-9FC5E132AC60}"/>
              </a:ext>
            </a:extLst>
          </p:cNvPr>
          <p:cNvSpPr>
            <a:spLocks noGrp="1"/>
          </p:cNvSpPr>
          <p:nvPr>
            <p:ph type="title"/>
          </p:nvPr>
        </p:nvSpPr>
        <p:spPr/>
        <p:txBody>
          <a:bodyPr/>
          <a:lstStyle/>
          <a:p>
            <a:endParaRPr lang="en-US"/>
          </a:p>
        </p:txBody>
      </p:sp>
      <p:graphicFrame>
        <p:nvGraphicFramePr>
          <p:cNvPr id="7" name="Group 820">
            <a:extLst>
              <a:ext uri="{FF2B5EF4-FFF2-40B4-BE49-F238E27FC236}">
                <a16:creationId xmlns:a16="http://schemas.microsoft.com/office/drawing/2014/main" id="{5E2D9844-BE0C-9809-7F23-C52D090C21EF}"/>
              </a:ext>
            </a:extLst>
          </p:cNvPr>
          <p:cNvGraphicFramePr>
            <a:graphicFrameLocks noGrp="1"/>
          </p:cNvGraphicFramePr>
          <p:nvPr>
            <p:extLst>
              <p:ext uri="{D42A27DB-BD31-4B8C-83A1-F6EECF244321}">
                <p14:modId xmlns:p14="http://schemas.microsoft.com/office/powerpoint/2010/main" val="77220790"/>
              </p:ext>
            </p:extLst>
          </p:nvPr>
        </p:nvGraphicFramePr>
        <p:xfrm>
          <a:off x="419100" y="0"/>
          <a:ext cx="11353800" cy="7039419"/>
        </p:xfrm>
        <a:graphic>
          <a:graphicData uri="http://schemas.openxmlformats.org/drawingml/2006/table">
            <a:tbl>
              <a:tblPr/>
              <a:tblGrid>
                <a:gridCol w="818026">
                  <a:extLst>
                    <a:ext uri="{9D8B030D-6E8A-4147-A177-3AD203B41FA5}">
                      <a16:colId xmlns:a16="http://schemas.microsoft.com/office/drawing/2014/main" val="20000"/>
                    </a:ext>
                  </a:extLst>
                </a:gridCol>
                <a:gridCol w="818025">
                  <a:extLst>
                    <a:ext uri="{9D8B030D-6E8A-4147-A177-3AD203B41FA5}">
                      <a16:colId xmlns:a16="http://schemas.microsoft.com/office/drawing/2014/main" val="20001"/>
                    </a:ext>
                  </a:extLst>
                </a:gridCol>
                <a:gridCol w="796343">
                  <a:extLst>
                    <a:ext uri="{9D8B030D-6E8A-4147-A177-3AD203B41FA5}">
                      <a16:colId xmlns:a16="http://schemas.microsoft.com/office/drawing/2014/main" val="20002"/>
                    </a:ext>
                  </a:extLst>
                </a:gridCol>
                <a:gridCol w="841680">
                  <a:extLst>
                    <a:ext uri="{9D8B030D-6E8A-4147-A177-3AD203B41FA5}">
                      <a16:colId xmlns:a16="http://schemas.microsoft.com/office/drawing/2014/main" val="20003"/>
                    </a:ext>
                  </a:extLst>
                </a:gridCol>
                <a:gridCol w="816054">
                  <a:extLst>
                    <a:ext uri="{9D8B030D-6E8A-4147-A177-3AD203B41FA5}">
                      <a16:colId xmlns:a16="http://schemas.microsoft.com/office/drawing/2014/main" val="20004"/>
                    </a:ext>
                  </a:extLst>
                </a:gridCol>
                <a:gridCol w="819997">
                  <a:extLst>
                    <a:ext uri="{9D8B030D-6E8A-4147-A177-3AD203B41FA5}">
                      <a16:colId xmlns:a16="http://schemas.microsoft.com/office/drawing/2014/main" val="20005"/>
                    </a:ext>
                  </a:extLst>
                </a:gridCol>
                <a:gridCol w="1590714">
                  <a:extLst>
                    <a:ext uri="{9D8B030D-6E8A-4147-A177-3AD203B41FA5}">
                      <a16:colId xmlns:a16="http://schemas.microsoft.com/office/drawing/2014/main" val="20006"/>
                    </a:ext>
                  </a:extLst>
                </a:gridCol>
                <a:gridCol w="4852961">
                  <a:extLst>
                    <a:ext uri="{9D8B030D-6E8A-4147-A177-3AD203B41FA5}">
                      <a16:colId xmlns:a16="http://schemas.microsoft.com/office/drawing/2014/main" val="20007"/>
                    </a:ext>
                  </a:extLst>
                </a:gridCol>
              </a:tblGrid>
              <a:tr h="6348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202452"/>
                          </a:solidFill>
                          <a:effectLst/>
                          <a:latin typeface="Arial" charset="0"/>
                          <a:ea typeface="Times New Roman" pitchFamily="18" charset="0"/>
                          <a:cs typeface="Arial" charset="0"/>
                        </a:rPr>
                        <a:t>WP REL 1</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202452"/>
                          </a:solidFill>
                          <a:effectLst/>
                          <a:latin typeface="Arial" charset="0"/>
                          <a:ea typeface="Times New Roman" pitchFamily="18" charset="0"/>
                          <a:cs typeface="Arial" charset="0"/>
                        </a:rPr>
                        <a:t>WP REL 2</a:t>
                      </a:r>
                      <a:endParaRPr kumimoji="0" lang="en-US" sz="1800" b="0" i="0" u="none" strike="noStrike" cap="none" normalizeH="0" baseline="0" dirty="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202452"/>
                          </a:solidFill>
                          <a:effectLst/>
                          <a:latin typeface="Arial" charset="0"/>
                          <a:ea typeface="Times New Roman" pitchFamily="18" charset="0"/>
                          <a:cs typeface="Arial" charset="0"/>
                        </a:rPr>
                        <a:t>WP REL 3</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202452"/>
                          </a:solidFill>
                          <a:effectLst/>
                          <a:latin typeface="Arial" charset="0"/>
                          <a:ea typeface="Times New Roman" pitchFamily="18" charset="0"/>
                          <a:cs typeface="Arial" charset="0"/>
                        </a:rPr>
                        <a:t>WP REL 4</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202452"/>
                          </a:solidFill>
                          <a:effectLst/>
                          <a:latin typeface="Arial" charset="0"/>
                          <a:ea typeface="Times New Roman" pitchFamily="18" charset="0"/>
                          <a:cs typeface="Arial" charset="0"/>
                        </a:rPr>
                        <a:t>WP REL 5</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202452"/>
                          </a:solidFill>
                          <a:effectLst/>
                          <a:latin typeface="Arial" charset="0"/>
                          <a:ea typeface="Times New Roman" pitchFamily="18" charset="0"/>
                          <a:cs typeface="Arial" charset="0"/>
                        </a:rPr>
                        <a:t>WP REL 6</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202452"/>
                          </a:solidFill>
                          <a:effectLst/>
                          <a:latin typeface="Arial" charset="0"/>
                          <a:ea typeface="Times New Roman" pitchFamily="18" charset="0"/>
                          <a:cs typeface="Arial" charset="0"/>
                        </a:rPr>
                        <a:t>NON WP</a:t>
                      </a:r>
                      <a:endParaRPr kumimoji="0" lang="en-US" sz="1000" b="0" i="0" u="none" strike="noStrike" cap="none" normalizeH="0" baseline="0" dirty="0">
                        <a:ln>
                          <a:noFill/>
                        </a:ln>
                        <a:solidFill>
                          <a:srgbClr val="20245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202452"/>
                          </a:solidFill>
                          <a:effectLst/>
                          <a:latin typeface="Arial" charset="0"/>
                          <a:ea typeface="Times New Roman" pitchFamily="18" charset="0"/>
                          <a:cs typeface="Arial" charset="0"/>
                        </a:rPr>
                        <a:t>RELATED</a:t>
                      </a:r>
                      <a:endParaRPr kumimoji="0" lang="en-US" sz="1000" b="0" i="0" u="none" strike="noStrike" cap="none" normalizeH="0" baseline="0" dirty="0">
                        <a:ln>
                          <a:noFill/>
                        </a:ln>
                        <a:solidFill>
                          <a:srgbClr val="20245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202452"/>
                          </a:solidFill>
                          <a:effectLst/>
                          <a:latin typeface="Arial" charset="0"/>
                          <a:ea typeface="Times New Roman" pitchFamily="18" charset="0"/>
                          <a:cs typeface="Arial" charset="0"/>
                        </a:rPr>
                        <a:t>COMPLAINT</a:t>
                      </a:r>
                      <a:endParaRPr kumimoji="0" lang="en-US" sz="1800" b="0" i="0" u="none" strike="noStrike" cap="none" normalizeH="0" baseline="0" dirty="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202452"/>
                          </a:solidFill>
                          <a:effectLst/>
                          <a:latin typeface="Arial" charset="0"/>
                          <a:ea typeface="Times New Roman" pitchFamily="18" charset="0"/>
                          <a:cs typeface="Arial" charset="0"/>
                        </a:rPr>
                        <a:t>WHAT TO DO</a:t>
                      </a:r>
                      <a:endParaRPr kumimoji="0" lang="en-US" sz="1800" b="0" i="0" u="none" strike="noStrike" cap="none" normalizeH="0" baseline="0" dirty="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3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000" b="0" i="0" u="none" strike="noStrike" cap="none" normalizeH="0" baseline="0">
                        <a:ln>
                          <a:noFill/>
                        </a:ln>
                        <a:solidFill>
                          <a:srgbClr val="20245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MSFW</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COMPLETE  FORM ETA 8429 COMPLAINT/REFERRAL FORM </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18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LOG THE COMPLAINT</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18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OFFER APPROPRIATE ONE-STOP SERVICES</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GIVE COMPLAINANT A COPY OF COMPLAINT FORM</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39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REFER TO APPROPRIATE ENFORCEMENT AGENCY (SEE INSTRUCTIONS)</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3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cs typeface="Arial" charset="0"/>
                        </a:rPr>
                        <a:t>X</a:t>
                      </a:r>
                      <a:endParaRPr kumimoji="0" lang="en-US" sz="1800" b="1" i="0" u="none" strike="noStrike" cap="none" normalizeH="0" baseline="0">
                        <a:ln>
                          <a:noFill/>
                        </a:ln>
                        <a:solidFill>
                          <a:srgbClr val="202452"/>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INVESTIGATE COMPLAINT-ATTEMPT RESOLUTION </a:t>
                      </a:r>
                      <a:r>
                        <a:rPr kumimoji="0" lang="en-US" sz="1000" b="1" i="1" u="none" strike="noStrike" cap="none" normalizeH="0" baseline="0">
                          <a:ln>
                            <a:noFill/>
                          </a:ln>
                          <a:solidFill>
                            <a:srgbClr val="202452"/>
                          </a:solidFill>
                          <a:effectLst/>
                          <a:latin typeface="Arial" charset="0"/>
                          <a:ea typeface="Times New Roman" pitchFamily="18" charset="0"/>
                          <a:cs typeface="Arial" charset="0"/>
                        </a:rPr>
                        <a:t>(TIME LIMITS APPLY-SEE INSTRUCTIONS)</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3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IF </a:t>
                      </a:r>
                      <a:endParaRPr kumimoji="0" lang="en-US" sz="1000" b="0" i="0" u="none" strike="noStrike" cap="none" normalizeH="0" baseline="0">
                        <a:ln>
                          <a:noFill/>
                        </a:ln>
                        <a:solidFill>
                          <a:srgbClr val="20245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MSFW</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IF</a:t>
                      </a:r>
                      <a:endParaRPr kumimoji="0" lang="en-US" sz="1000" b="0" i="0" u="none" strike="noStrike" cap="none" normalizeH="0" baseline="0">
                        <a:ln>
                          <a:noFill/>
                        </a:ln>
                        <a:solidFill>
                          <a:srgbClr val="20245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MSFW</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COPY FILE TO STATE AWI OFFICE, IG'S OFFICE  &amp; COPY COVER MEMO TO COMPLAINTANT</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3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NON</a:t>
                      </a:r>
                      <a:endParaRPr kumimoji="0" lang="en-US" sz="1000" b="0" i="0" u="none" strike="noStrike" cap="none" normalizeH="0" baseline="0">
                        <a:ln>
                          <a:noFill/>
                        </a:ln>
                        <a:solidFill>
                          <a:srgbClr val="20245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MSFW</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NON</a:t>
                      </a:r>
                      <a:endParaRPr kumimoji="0" lang="en-US" sz="1000" b="0" i="0" u="none" strike="noStrike" cap="none" normalizeH="0" baseline="0">
                        <a:ln>
                          <a:noFill/>
                        </a:ln>
                        <a:solidFill>
                          <a:srgbClr val="20245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MSFW</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COPY FILE TO STATE OFFICE - COPY COVER MEMO TO COMPLAINTANT</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3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AGAINST ANOTHER ONE STOP? TAKE COMPLAINT.  SEND IT TO OFFICE COMPLAINT IS AGAINST</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3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AGAINST MORE THAN (1) ONE STOP  CENTER?  SEND COMPLAINT TO AWI STATE OFFICE</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39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IF </a:t>
                      </a:r>
                      <a:endParaRPr kumimoji="0" lang="en-US" sz="1000" b="0" i="0" u="none" strike="noStrike" cap="none" normalizeH="0" baseline="0">
                        <a:ln>
                          <a:noFill/>
                        </a:ln>
                        <a:solidFill>
                          <a:srgbClr val="20245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MSFW</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NECESSARY TO FOLLOW UP MONTHLY UNTIL RESOLUTION</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139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NON MSFW</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NECESSARY TO FOLLOW UP QUARTERLY UNTIL RESOLUTION</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3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000" b="0" i="0" u="none" strike="noStrike" cap="none" normalizeH="0" baseline="0">
                        <a:ln>
                          <a:noFill/>
                        </a:ln>
                        <a:solidFill>
                          <a:srgbClr val="20245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MSFW</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202452"/>
                          </a:solidFill>
                          <a:effectLst/>
                          <a:latin typeface="Arial" charset="0"/>
                          <a:ea typeface="Times New Roman" pitchFamily="18" charset="0"/>
                          <a:cs typeface="Arial" charset="0"/>
                        </a:rPr>
                        <a:t>SEND LETTER TO REFERRAL AGENCY AND COPY COMPLAINTANT </a:t>
                      </a:r>
                      <a:endParaRPr kumimoji="0" lang="en-US" sz="1800" b="0" i="0" u="none" strike="noStrike" cap="none" normalizeH="0" baseline="0" dirty="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139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202452"/>
                          </a:solidFill>
                          <a:effectLst/>
                          <a:latin typeface="Arial" charset="0"/>
                          <a:ea typeface="Times New Roman" pitchFamily="18" charset="0"/>
                          <a:cs typeface="Arial" charset="0"/>
                        </a:rPr>
                        <a:t>X</a:t>
                      </a:r>
                      <a:endParaRPr kumimoji="0" lang="en-US" sz="1800" b="0" i="0" u="none" strike="noStrike" cap="none" normalizeH="0" baseline="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202452"/>
                          </a:solidFill>
                          <a:effectLst/>
                          <a:latin typeface="Arial" charset="0"/>
                          <a:ea typeface="Times New Roman" pitchFamily="18" charset="0"/>
                          <a:cs typeface="Arial" charset="0"/>
                        </a:rPr>
                        <a:t>ADDITIONAL WRITTEN/TELEPHONE FOLLOW UP NECESSARY UNTIL  RESOLUTION (SEE INSTRUCTIONS)</a:t>
                      </a:r>
                      <a:endParaRPr kumimoji="0" lang="en-US" sz="1800" b="0" i="0" u="none" strike="noStrike" cap="none" normalizeH="0" baseline="0" dirty="0">
                        <a:ln>
                          <a:noFill/>
                        </a:ln>
                        <a:solidFill>
                          <a:srgbClr val="202452"/>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92323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Receiving a Complaint In-Person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31419980-3DE8-92B7-FCE4-2E849AED41DB}"/>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u="sng">
                <a:solidFill>
                  <a:srgbClr val="202452"/>
                </a:solidFill>
              </a:rPr>
              <a:t>Each</a:t>
            </a:r>
            <a:r>
              <a:rPr lang="en-US" altLang="en-US" b="1">
                <a:solidFill>
                  <a:srgbClr val="202452"/>
                </a:solidFill>
              </a:rPr>
              <a:t> one-stop center should have a trained specialist available during regular office hours to take complaints</a:t>
            </a:r>
          </a:p>
          <a:p>
            <a:pPr lvl="1"/>
            <a:r>
              <a:rPr lang="en-US" altLang="en-US">
                <a:solidFill>
                  <a:srgbClr val="202452"/>
                </a:solidFill>
              </a:rPr>
              <a:t>Explain operation of the WP complaint system</a:t>
            </a:r>
          </a:p>
          <a:p>
            <a:pPr lvl="1"/>
            <a:r>
              <a:rPr lang="en-US" altLang="en-US">
                <a:solidFill>
                  <a:srgbClr val="202452"/>
                </a:solidFill>
              </a:rPr>
              <a:t>Assist the complainant in completing forms as necessary </a:t>
            </a:r>
          </a:p>
          <a:p>
            <a:pPr lvl="1"/>
            <a:endParaRPr lang="en-US" altLang="en-US">
              <a:solidFill>
                <a:srgbClr val="202452"/>
              </a:solidFill>
            </a:endParaRPr>
          </a:p>
          <a:p>
            <a:r>
              <a:rPr lang="en-US" altLang="en-US" b="1">
                <a:solidFill>
                  <a:srgbClr val="202452"/>
                </a:solidFill>
              </a:rPr>
              <a:t>An individual may file a complaint at a one-stop center or by contact with A MSFW outreach worker in the field</a:t>
            </a:r>
            <a:r>
              <a:rPr lang="en-US" altLang="en-US">
                <a:solidFill>
                  <a:srgbClr val="202452"/>
                </a:solidFill>
              </a:rPr>
              <a:t>. </a:t>
            </a:r>
          </a:p>
          <a:p>
            <a:endParaRPr lang="en-US" altLang="en-US">
              <a:solidFill>
                <a:srgbClr val="202452"/>
              </a:solidFill>
            </a:endParaRPr>
          </a:p>
          <a:p>
            <a:endParaRPr lang="en-US" altLang="en-US">
              <a:solidFill>
                <a:srgbClr val="202452"/>
              </a:solidFill>
            </a:endParaRPr>
          </a:p>
          <a:p>
            <a:endParaRPr lang="en-US" altLang="en-US" dirty="0">
              <a:solidFill>
                <a:srgbClr val="202452"/>
              </a:solidFill>
            </a:endParaRPr>
          </a:p>
        </p:txBody>
      </p:sp>
    </p:spTree>
    <p:extLst>
      <p:ext uri="{BB962C8B-B14F-4D97-AF65-F5344CB8AC3E}">
        <p14:creationId xmlns:p14="http://schemas.microsoft.com/office/powerpoint/2010/main" val="356918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Receiving a Complaint By Letter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E0E9833-C7FF-9AE9-FC9C-7591A5DC3E91}"/>
              </a:ext>
            </a:extLst>
          </p:cNvPr>
          <p:cNvSpPr txBox="1">
            <a:spLocks noChangeArrowheads="1"/>
          </p:cNvSpPr>
          <p:nvPr/>
        </p:nvSpPr>
        <p:spPr>
          <a:xfrm>
            <a:off x="838200" y="1690688"/>
            <a:ext cx="10515600" cy="5943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dirty="0">
                <a:solidFill>
                  <a:srgbClr val="202452"/>
                </a:solidFill>
              </a:rPr>
              <a:t>If the complaint gives sufficient information and is signed, it should be initiated by a trained specialist.  </a:t>
            </a:r>
          </a:p>
          <a:p>
            <a:pPr>
              <a:lnSpc>
                <a:spcPct val="80000"/>
              </a:lnSpc>
            </a:pPr>
            <a:endParaRPr lang="en-US" altLang="en-US" dirty="0">
              <a:solidFill>
                <a:srgbClr val="202452"/>
              </a:solidFill>
            </a:endParaRPr>
          </a:p>
          <a:p>
            <a:pPr>
              <a:lnSpc>
                <a:spcPct val="80000"/>
              </a:lnSpc>
            </a:pPr>
            <a:r>
              <a:rPr lang="en-US" altLang="en-US" dirty="0">
                <a:solidFill>
                  <a:srgbClr val="202452"/>
                </a:solidFill>
              </a:rPr>
              <a:t>If the complaint does not give sufficient information to investigate the complaint quickly, request additional information from the complainant in writing. Allow forty (40) working days for Migrant Seasonal Farmworkers (MSFWs) and twenty (20) working days for non-MSFWs. </a:t>
            </a:r>
          </a:p>
          <a:p>
            <a:pPr>
              <a:lnSpc>
                <a:spcPct val="80000"/>
              </a:lnSpc>
            </a:pPr>
            <a:endParaRPr lang="en-US" altLang="en-US" dirty="0">
              <a:solidFill>
                <a:srgbClr val="202452"/>
              </a:solidFill>
            </a:endParaRPr>
          </a:p>
          <a:p>
            <a:pPr>
              <a:lnSpc>
                <a:spcPct val="80000"/>
              </a:lnSpc>
            </a:pPr>
            <a:endParaRPr lang="en-US" altLang="en-US" sz="2000" dirty="0">
              <a:solidFill>
                <a:srgbClr val="202452"/>
              </a:solidFill>
            </a:endParaRPr>
          </a:p>
          <a:p>
            <a:pPr lvl="1">
              <a:lnSpc>
                <a:spcPct val="80000"/>
              </a:lnSpc>
              <a:buFontTx/>
              <a:buNone/>
            </a:pPr>
            <a:r>
              <a:rPr lang="en-US" altLang="en-US" sz="2000" dirty="0">
                <a:solidFill>
                  <a:srgbClr val="202452"/>
                </a:solidFill>
              </a:rPr>
              <a:t> </a:t>
            </a:r>
          </a:p>
          <a:p>
            <a:pPr>
              <a:lnSpc>
                <a:spcPct val="80000"/>
              </a:lnSpc>
            </a:pPr>
            <a:endParaRPr lang="en-US" altLang="en-US" sz="2000" dirty="0">
              <a:solidFill>
                <a:srgbClr val="202452"/>
              </a:solidFill>
            </a:endParaRPr>
          </a:p>
          <a:p>
            <a:pPr>
              <a:lnSpc>
                <a:spcPct val="80000"/>
              </a:lnSpc>
            </a:pPr>
            <a:endParaRPr lang="en-US" altLang="en-US" sz="1400" dirty="0">
              <a:solidFill>
                <a:srgbClr val="202452"/>
              </a:solidFill>
            </a:endParaRPr>
          </a:p>
        </p:txBody>
      </p:sp>
      <p:pic>
        <p:nvPicPr>
          <p:cNvPr id="6" name="Picture 6" descr="MMAG00218_0000[1]">
            <a:extLst>
              <a:ext uri="{FF2B5EF4-FFF2-40B4-BE49-F238E27FC236}">
                <a16:creationId xmlns:a16="http://schemas.microsoft.com/office/drawing/2014/main" id="{5D06EA51-AC50-C37C-62FF-4CF9B1B7D4A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2139951"/>
            <a:ext cx="1143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20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File System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4E5582C-EBF5-66FC-F7EF-61256CB754E5}"/>
              </a:ext>
            </a:extLst>
          </p:cNvPr>
          <p:cNvSpPr txBox="1">
            <a:spLocks noChangeArrowheads="1"/>
          </p:cNvSpPr>
          <p:nvPr/>
        </p:nvSpPr>
        <p:spPr>
          <a:xfrm>
            <a:off x="838200" y="1690688"/>
            <a:ext cx="105156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Maintain a separate folder for all One-Stop related complaints and each nonrelated complaint from MSFWs</a:t>
            </a:r>
          </a:p>
          <a:p>
            <a:r>
              <a:rPr lang="en-US" altLang="en-US" dirty="0">
                <a:solidFill>
                  <a:srgbClr val="202452"/>
                </a:solidFill>
              </a:rPr>
              <a:t>Identify each file by the complainant’s name, last four in SSN and month &amp; year complaint was taken</a:t>
            </a:r>
          </a:p>
          <a:p>
            <a:endParaRPr lang="en-US" altLang="en-US" dirty="0">
              <a:solidFill>
                <a:srgbClr val="202452"/>
              </a:solidFill>
            </a:endParaRPr>
          </a:p>
        </p:txBody>
      </p:sp>
      <p:pic>
        <p:nvPicPr>
          <p:cNvPr id="7" name="Picture 8" descr="MCj04079460000[1]">
            <a:extLst>
              <a:ext uri="{FF2B5EF4-FFF2-40B4-BE49-F238E27FC236}">
                <a16:creationId xmlns:a16="http://schemas.microsoft.com/office/drawing/2014/main" id="{B4464D0F-25AB-C8BF-59C3-CA1751C2F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700" y="5410200"/>
            <a:ext cx="13843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
            <a:extLst>
              <a:ext uri="{FF2B5EF4-FFF2-40B4-BE49-F238E27FC236}">
                <a16:creationId xmlns:a16="http://schemas.microsoft.com/office/drawing/2014/main" id="{86D9D8CE-3806-EF2B-798E-3549EB1F81DD}"/>
              </a:ext>
            </a:extLst>
          </p:cNvPr>
          <p:cNvSpPr>
            <a:spLocks noChangeShapeType="1"/>
          </p:cNvSpPr>
          <p:nvPr/>
        </p:nvSpPr>
        <p:spPr bwMode="auto">
          <a:xfrm>
            <a:off x="8229600" y="4800600"/>
            <a:ext cx="152400" cy="533400"/>
          </a:xfrm>
          <a:prstGeom prst="line">
            <a:avLst/>
          </a:prstGeom>
          <a:noFill/>
          <a:ln w="57150">
            <a:solidFill>
              <a:srgbClr val="20245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9">
            <a:extLst>
              <a:ext uri="{FF2B5EF4-FFF2-40B4-BE49-F238E27FC236}">
                <a16:creationId xmlns:a16="http://schemas.microsoft.com/office/drawing/2014/main" id="{38B08897-E110-6DCD-C5A3-9E67B1254F82}"/>
              </a:ext>
            </a:extLst>
          </p:cNvPr>
          <p:cNvSpPr txBox="1">
            <a:spLocks noChangeArrowheads="1"/>
          </p:cNvSpPr>
          <p:nvPr/>
        </p:nvSpPr>
        <p:spPr bwMode="auto">
          <a:xfrm>
            <a:off x="7239000" y="4038600"/>
            <a:ext cx="165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E2C549"/>
                </a:solidFill>
                <a:latin typeface="Verdana" panose="020B0604030504040204" pitchFamily="34" charset="0"/>
              </a:rPr>
              <a:t>John Dollar</a:t>
            </a:r>
          </a:p>
          <a:p>
            <a:r>
              <a:rPr lang="en-US" altLang="en-US" sz="1600" b="1" dirty="0">
                <a:solidFill>
                  <a:srgbClr val="E2C549"/>
                </a:solidFill>
                <a:latin typeface="Verdana" panose="020B0604030504040204" pitchFamily="34" charset="0"/>
              </a:rPr>
              <a:t>3456 02/05</a:t>
            </a:r>
          </a:p>
        </p:txBody>
      </p:sp>
    </p:spTree>
    <p:extLst>
      <p:ext uri="{BB962C8B-B14F-4D97-AF65-F5344CB8AC3E}">
        <p14:creationId xmlns:p14="http://schemas.microsoft.com/office/powerpoint/2010/main" val="74156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File System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AF3898D-6DF6-F1FF-CEE5-BFDDD33BFB43}"/>
              </a:ext>
            </a:extLst>
          </p:cNvPr>
          <p:cNvSpPr txBox="1">
            <a:spLocks noChangeArrowheads="1"/>
          </p:cNvSpPr>
          <p:nvPr/>
        </p:nvSpPr>
        <p:spPr>
          <a:xfrm>
            <a:off x="838200" y="1690688"/>
            <a:ext cx="10515600" cy="441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a:solidFill>
                  <a:srgbClr val="202452"/>
                </a:solidFill>
              </a:rPr>
              <a:t>Include in each folder:</a:t>
            </a:r>
          </a:p>
          <a:p>
            <a:r>
              <a:rPr lang="en-US" altLang="en-US">
                <a:solidFill>
                  <a:srgbClr val="202452"/>
                </a:solidFill>
              </a:rPr>
              <a:t>Complaint/Referral Form (ETA 8429)</a:t>
            </a:r>
          </a:p>
          <a:p>
            <a:r>
              <a:rPr lang="en-US" altLang="en-US">
                <a:solidFill>
                  <a:srgbClr val="202452"/>
                </a:solidFill>
              </a:rPr>
              <a:t>Fact sheet – Date and action taken</a:t>
            </a:r>
          </a:p>
          <a:p>
            <a:r>
              <a:rPr lang="en-US" altLang="en-US">
                <a:solidFill>
                  <a:srgbClr val="202452"/>
                </a:solidFill>
              </a:rPr>
              <a:t>Original notes taken at the time of complaint, subsequent telephone conversations, follow-up notes, etc</a:t>
            </a:r>
          </a:p>
          <a:p>
            <a:endParaRPr lang="en-US" altLang="en-US" dirty="0">
              <a:solidFill>
                <a:srgbClr val="202452"/>
              </a:solidFill>
            </a:endParaRPr>
          </a:p>
        </p:txBody>
      </p:sp>
    </p:spTree>
    <p:extLst>
      <p:ext uri="{BB962C8B-B14F-4D97-AF65-F5344CB8AC3E}">
        <p14:creationId xmlns:p14="http://schemas.microsoft.com/office/powerpoint/2010/main" val="217768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File System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E357B1F6-C63C-8183-D3BA-FF8B73294204}"/>
              </a:ext>
            </a:extLst>
          </p:cNvPr>
          <p:cNvSpPr txBox="1">
            <a:spLocks noChangeArrowheads="1"/>
          </p:cNvSpPr>
          <p:nvPr/>
        </p:nvSpPr>
        <p:spPr>
          <a:xfrm>
            <a:off x="838200" y="1690688"/>
            <a:ext cx="10515600" cy="4456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Assign file number to include the quarter complaint was filed and the consecutive number beginning on July 1.</a:t>
            </a:r>
          </a:p>
          <a:p>
            <a:r>
              <a:rPr lang="en-US" altLang="en-US" sz="2000" dirty="0">
                <a:solidFill>
                  <a:srgbClr val="04A651"/>
                </a:solidFill>
              </a:rPr>
              <a:t>July – September (1</a:t>
            </a:r>
            <a:r>
              <a:rPr lang="en-US" altLang="en-US" sz="2000" baseline="30000" dirty="0">
                <a:solidFill>
                  <a:srgbClr val="04A651"/>
                </a:solidFill>
              </a:rPr>
              <a:t>st</a:t>
            </a:r>
            <a:r>
              <a:rPr lang="en-US" altLang="en-US" sz="2000" dirty="0">
                <a:solidFill>
                  <a:srgbClr val="04A651"/>
                </a:solidFill>
              </a:rPr>
              <a:t> Quarter) </a:t>
            </a:r>
            <a:r>
              <a:rPr lang="en-US" altLang="en-US" sz="2000" dirty="0">
                <a:solidFill>
                  <a:srgbClr val="000099"/>
                </a:solidFill>
              </a:rPr>
              <a:t>1/001, 1/002, 1/003, 1/004</a:t>
            </a:r>
          </a:p>
          <a:p>
            <a:r>
              <a:rPr lang="en-US" altLang="en-US" sz="2000" dirty="0">
                <a:solidFill>
                  <a:srgbClr val="04A651"/>
                </a:solidFill>
              </a:rPr>
              <a:t>October – December (2</a:t>
            </a:r>
            <a:r>
              <a:rPr lang="en-US" altLang="en-US" sz="2000" baseline="30000" dirty="0">
                <a:solidFill>
                  <a:srgbClr val="04A651"/>
                </a:solidFill>
              </a:rPr>
              <a:t>nd</a:t>
            </a:r>
            <a:r>
              <a:rPr lang="en-US" altLang="en-US" sz="2000" dirty="0">
                <a:solidFill>
                  <a:srgbClr val="04A651"/>
                </a:solidFill>
              </a:rPr>
              <a:t> Quarter)  </a:t>
            </a:r>
            <a:r>
              <a:rPr lang="en-US" altLang="en-US" sz="2000" dirty="0">
                <a:solidFill>
                  <a:srgbClr val="000099"/>
                </a:solidFill>
              </a:rPr>
              <a:t>2/005, 2/006, 2/007</a:t>
            </a:r>
          </a:p>
          <a:p>
            <a:r>
              <a:rPr lang="en-US" altLang="en-US" sz="2000" dirty="0">
                <a:solidFill>
                  <a:srgbClr val="04A651"/>
                </a:solidFill>
              </a:rPr>
              <a:t>January – March (3</a:t>
            </a:r>
            <a:r>
              <a:rPr lang="en-US" altLang="en-US" sz="2000" baseline="30000" dirty="0">
                <a:solidFill>
                  <a:srgbClr val="04A651"/>
                </a:solidFill>
              </a:rPr>
              <a:t>rd</a:t>
            </a:r>
            <a:r>
              <a:rPr lang="en-US" altLang="en-US" sz="2000" dirty="0">
                <a:solidFill>
                  <a:srgbClr val="04A651"/>
                </a:solidFill>
              </a:rPr>
              <a:t> Quarter) </a:t>
            </a:r>
            <a:r>
              <a:rPr lang="en-US" altLang="en-US" sz="2000" dirty="0">
                <a:solidFill>
                  <a:srgbClr val="000099"/>
                </a:solidFill>
              </a:rPr>
              <a:t>3/008, 3/009, 3/010, 3/011 </a:t>
            </a:r>
          </a:p>
          <a:p>
            <a:r>
              <a:rPr lang="en-US" altLang="en-US" sz="2000" dirty="0">
                <a:solidFill>
                  <a:srgbClr val="04A651"/>
                </a:solidFill>
              </a:rPr>
              <a:t>April – June (4</a:t>
            </a:r>
            <a:r>
              <a:rPr lang="en-US" altLang="en-US" sz="2000" baseline="30000" dirty="0">
                <a:solidFill>
                  <a:srgbClr val="04A651"/>
                </a:solidFill>
              </a:rPr>
              <a:t>th</a:t>
            </a:r>
            <a:r>
              <a:rPr lang="en-US" altLang="en-US" sz="2000" dirty="0">
                <a:solidFill>
                  <a:srgbClr val="04A651"/>
                </a:solidFill>
              </a:rPr>
              <a:t> Quarter) </a:t>
            </a:r>
            <a:r>
              <a:rPr lang="en-US" altLang="en-US" sz="2000" dirty="0">
                <a:solidFill>
                  <a:srgbClr val="000099"/>
                </a:solidFill>
              </a:rPr>
              <a:t>4/012, 4/013, 4/014, 4/015, 4/016</a:t>
            </a:r>
          </a:p>
          <a:p>
            <a:endParaRPr lang="en-US" altLang="en-US" sz="2000" dirty="0">
              <a:solidFill>
                <a:srgbClr val="000099"/>
              </a:solidFill>
            </a:endParaRPr>
          </a:p>
        </p:txBody>
      </p:sp>
      <p:sp>
        <p:nvSpPr>
          <p:cNvPr id="6" name="File">
            <a:extLst>
              <a:ext uri="{FF2B5EF4-FFF2-40B4-BE49-F238E27FC236}">
                <a16:creationId xmlns:a16="http://schemas.microsoft.com/office/drawing/2014/main" id="{74107516-2278-1643-A6B8-431A610F136C}"/>
              </a:ext>
            </a:extLst>
          </p:cNvPr>
          <p:cNvSpPr>
            <a:spLocks noEditPoints="1" noChangeArrowheads="1"/>
          </p:cNvSpPr>
          <p:nvPr/>
        </p:nvSpPr>
        <p:spPr bwMode="auto">
          <a:xfrm>
            <a:off x="6324600" y="4616450"/>
            <a:ext cx="3822700" cy="17399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Arial" charset="0"/>
            </a:endParaRPr>
          </a:p>
        </p:txBody>
      </p:sp>
      <p:sp>
        <p:nvSpPr>
          <p:cNvPr id="7" name="Text Box 6">
            <a:extLst>
              <a:ext uri="{FF2B5EF4-FFF2-40B4-BE49-F238E27FC236}">
                <a16:creationId xmlns:a16="http://schemas.microsoft.com/office/drawing/2014/main" id="{30C9430F-B50C-635E-5D6D-DDD6084673B6}"/>
              </a:ext>
            </a:extLst>
          </p:cNvPr>
          <p:cNvSpPr txBox="1">
            <a:spLocks noChangeArrowheads="1"/>
          </p:cNvSpPr>
          <p:nvPr/>
        </p:nvSpPr>
        <p:spPr bwMode="auto">
          <a:xfrm>
            <a:off x="8728075" y="4905702"/>
            <a:ext cx="2095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dirty="0">
                <a:solidFill>
                  <a:srgbClr val="04A651"/>
                </a:solidFill>
                <a:latin typeface="Verdana" panose="020B0604030504040204" pitchFamily="34" charset="0"/>
              </a:rPr>
              <a:t>3/008</a:t>
            </a:r>
          </a:p>
        </p:txBody>
      </p:sp>
    </p:spTree>
    <p:extLst>
      <p:ext uri="{BB962C8B-B14F-4D97-AF65-F5344CB8AC3E}">
        <p14:creationId xmlns:p14="http://schemas.microsoft.com/office/powerpoint/2010/main" val="3006071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File System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8D9DCE6C-622C-69DD-1C67-6C8293F40A9F}"/>
              </a:ext>
            </a:extLst>
          </p:cNvPr>
          <p:cNvSpPr txBox="1">
            <a:spLocks noChangeArrowheads="1"/>
          </p:cNvSpPr>
          <p:nvPr/>
        </p:nvSpPr>
        <p:spPr>
          <a:xfrm>
            <a:off x="838200" y="1690688"/>
            <a:ext cx="10515600"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File alphabetically by fiscal year (July 1-June 30)</a:t>
            </a:r>
          </a:p>
          <a:p>
            <a:r>
              <a:rPr lang="en-US" altLang="en-US" dirty="0">
                <a:solidFill>
                  <a:srgbClr val="202452"/>
                </a:solidFill>
              </a:rPr>
              <a:t>Ensure that files are kept secure, since they are confidential</a:t>
            </a:r>
          </a:p>
          <a:p>
            <a:r>
              <a:rPr lang="en-US" altLang="en-US" dirty="0">
                <a:solidFill>
                  <a:srgbClr val="202452"/>
                </a:solidFill>
              </a:rPr>
              <a:t>Ensure that complaint files contain only factual information</a:t>
            </a:r>
          </a:p>
          <a:p>
            <a:r>
              <a:rPr lang="en-US" altLang="en-US" dirty="0">
                <a:solidFill>
                  <a:srgbClr val="202452"/>
                </a:solidFill>
              </a:rPr>
              <a:t>Record retention is 3 years from date of last action. Then destroy.</a:t>
            </a:r>
          </a:p>
          <a:p>
            <a:endParaRPr lang="en-US" altLang="en-US" sz="2000" dirty="0">
              <a:solidFill>
                <a:srgbClr val="202452"/>
              </a:solidFill>
            </a:endParaRPr>
          </a:p>
          <a:p>
            <a:endParaRPr lang="en-US" altLang="en-US" dirty="0">
              <a:solidFill>
                <a:srgbClr val="202452"/>
              </a:solidFill>
            </a:endParaRPr>
          </a:p>
        </p:txBody>
      </p:sp>
      <p:pic>
        <p:nvPicPr>
          <p:cNvPr id="8" name="Picture 5" descr="MCj03235650000[1]">
            <a:extLst>
              <a:ext uri="{FF2B5EF4-FFF2-40B4-BE49-F238E27FC236}">
                <a16:creationId xmlns:a16="http://schemas.microsoft.com/office/drawing/2014/main" id="{33093AA9-C9FE-B4D0-C212-F7C20392F3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765" y="3840533"/>
            <a:ext cx="2648470" cy="265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B946C9A2-682C-3206-14CF-0EDA11FE4B53}"/>
              </a:ext>
            </a:extLst>
          </p:cNvPr>
          <p:cNvSpPr txBox="1">
            <a:spLocks noChangeArrowheads="1"/>
          </p:cNvSpPr>
          <p:nvPr/>
        </p:nvSpPr>
        <p:spPr bwMode="auto">
          <a:xfrm rot="1287200">
            <a:off x="5101353" y="4784207"/>
            <a:ext cx="1989294" cy="523220"/>
          </a:xfrm>
          <a:prstGeom prst="rect">
            <a:avLst/>
          </a:prstGeom>
          <a:noFill/>
          <a:ln w="9525">
            <a:noFill/>
            <a:miter lim="800000"/>
            <a:headEnd/>
            <a:tailEnd/>
          </a:ln>
          <a:effectLst/>
        </p:spPr>
        <p:txBody>
          <a:bodyPr wrap="square">
            <a:spAutoFit/>
          </a:bodyPr>
          <a:lstStyle/>
          <a:p>
            <a:pPr algn="ctr">
              <a:spcBef>
                <a:spcPct val="50000"/>
              </a:spcBef>
              <a:defRPr/>
            </a:pPr>
            <a:r>
              <a:rPr lang="en-US" sz="2800" b="1" dirty="0">
                <a:solidFill>
                  <a:srgbClr val="800080"/>
                </a:solidFill>
                <a:effectLst>
                  <a:outerShdw blurRad="38100" dist="38100" dir="2700000" algn="tl">
                    <a:srgbClr val="000000"/>
                  </a:outerShdw>
                </a:effectLst>
                <a:latin typeface="Verdana" pitchFamily="34" charset="0"/>
              </a:rPr>
              <a:t>JULY 1</a:t>
            </a:r>
          </a:p>
        </p:txBody>
      </p:sp>
    </p:spTree>
    <p:extLst>
      <p:ext uri="{BB962C8B-B14F-4D97-AF65-F5344CB8AC3E}">
        <p14:creationId xmlns:p14="http://schemas.microsoft.com/office/powerpoint/2010/main" val="2940479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 Form Description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503F0C5-7D22-30B9-73FE-657B0B91C194}"/>
              </a:ext>
            </a:extLst>
          </p:cNvPr>
          <p:cNvSpPr txBox="1">
            <a:spLocks noChangeArrowheads="1"/>
          </p:cNvSpPr>
          <p:nvPr/>
        </p:nvSpPr>
        <p:spPr>
          <a:xfrm>
            <a:off x="838200" y="1690688"/>
            <a:ext cx="10515600" cy="419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If the complainant does not require assistance, allow the complainant to print the statement.</a:t>
            </a:r>
          </a:p>
          <a:p>
            <a:r>
              <a:rPr lang="en-US" altLang="en-US">
                <a:solidFill>
                  <a:srgbClr val="202452"/>
                </a:solidFill>
              </a:rPr>
              <a:t>If the complainant requires assistance, print the statement for the complainant using the first person (“I…”) </a:t>
            </a:r>
            <a:endParaRPr lang="en-US" altLang="en-US" dirty="0">
              <a:solidFill>
                <a:srgbClr val="202452"/>
              </a:solidFill>
            </a:endParaRPr>
          </a:p>
        </p:txBody>
      </p:sp>
    </p:spTree>
    <p:extLst>
      <p:ext uri="{BB962C8B-B14F-4D97-AF65-F5344CB8AC3E}">
        <p14:creationId xmlns:p14="http://schemas.microsoft.com/office/powerpoint/2010/main" val="142493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 Form Description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15730F07-022C-2FD7-A5A5-A5138B3B7840}"/>
              </a:ext>
            </a:extLst>
          </p:cNvPr>
          <p:cNvSpPr txBox="1">
            <a:spLocks noChangeArrowheads="1"/>
          </p:cNvSpPr>
          <p:nvPr/>
        </p:nvSpPr>
        <p:spPr>
          <a:xfrm>
            <a:off x="1346200" y="1690688"/>
            <a:ext cx="47498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The specific charge of wrongdoing</a:t>
            </a:r>
          </a:p>
          <a:p>
            <a:r>
              <a:rPr lang="en-US" altLang="en-US" dirty="0">
                <a:solidFill>
                  <a:srgbClr val="202452"/>
                </a:solidFill>
              </a:rPr>
              <a:t>Proposed Corrective Action</a:t>
            </a:r>
          </a:p>
          <a:p>
            <a:r>
              <a:rPr lang="en-US" altLang="en-US" dirty="0">
                <a:solidFill>
                  <a:srgbClr val="202452"/>
                </a:solidFill>
              </a:rPr>
              <a:t>Exact amount of money due</a:t>
            </a:r>
          </a:p>
          <a:p>
            <a:r>
              <a:rPr lang="en-US" altLang="en-US" dirty="0">
                <a:solidFill>
                  <a:srgbClr val="202452"/>
                </a:solidFill>
              </a:rPr>
              <a:t>Hours worked or bins, boxes picked</a:t>
            </a:r>
          </a:p>
          <a:p>
            <a:r>
              <a:rPr lang="en-US" altLang="en-US" dirty="0">
                <a:solidFill>
                  <a:srgbClr val="202452"/>
                </a:solidFill>
              </a:rPr>
              <a:t>Work performed</a:t>
            </a:r>
          </a:p>
        </p:txBody>
      </p:sp>
      <p:sp>
        <p:nvSpPr>
          <p:cNvPr id="6" name="Rectangle 4">
            <a:extLst>
              <a:ext uri="{FF2B5EF4-FFF2-40B4-BE49-F238E27FC236}">
                <a16:creationId xmlns:a16="http://schemas.microsoft.com/office/drawing/2014/main" id="{6EFA1338-855C-5FF0-FDC8-6660DE584220}"/>
              </a:ext>
            </a:extLst>
          </p:cNvPr>
          <p:cNvSpPr txBox="1">
            <a:spLocks noChangeArrowheads="1"/>
          </p:cNvSpPr>
          <p:nvPr/>
        </p:nvSpPr>
        <p:spPr>
          <a:xfrm>
            <a:off x="6096000" y="1690688"/>
            <a:ext cx="4114800" cy="5105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Name of immediate supervisor</a:t>
            </a:r>
          </a:p>
          <a:p>
            <a:r>
              <a:rPr lang="en-US" altLang="en-US" dirty="0">
                <a:solidFill>
                  <a:srgbClr val="202452"/>
                </a:solidFill>
              </a:rPr>
              <a:t>Exact dates, times</a:t>
            </a:r>
          </a:p>
          <a:p>
            <a:r>
              <a:rPr lang="en-US" altLang="en-US" dirty="0">
                <a:solidFill>
                  <a:srgbClr val="202452"/>
                </a:solidFill>
              </a:rPr>
              <a:t>Use additional sheets if necessary. Do not write on back of form</a:t>
            </a:r>
          </a:p>
          <a:p>
            <a:r>
              <a:rPr lang="en-US" altLang="en-US" dirty="0">
                <a:solidFill>
                  <a:srgbClr val="202452"/>
                </a:solidFill>
              </a:rPr>
              <a:t>Draw line from last statement to end of the page.</a:t>
            </a:r>
          </a:p>
        </p:txBody>
      </p:sp>
    </p:spTree>
    <p:extLst>
      <p:ext uri="{BB962C8B-B14F-4D97-AF65-F5344CB8AC3E}">
        <p14:creationId xmlns:p14="http://schemas.microsoft.com/office/powerpoint/2010/main" val="391298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Complaint Log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F886F88-1B48-9B7C-9B36-E7912F3DCC18}"/>
              </a:ext>
            </a:extLst>
          </p:cNvPr>
          <p:cNvSpPr txBox="1">
            <a:spLocks noChangeArrowheads="1"/>
          </p:cNvSpPr>
          <p:nvPr/>
        </p:nvSpPr>
        <p:spPr>
          <a:xfrm>
            <a:off x="838200" y="1690688"/>
            <a:ext cx="10515600"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Each complaint must be numbered</a:t>
            </a:r>
          </a:p>
          <a:p>
            <a:r>
              <a:rPr lang="en-US" altLang="en-US" dirty="0">
                <a:solidFill>
                  <a:srgbClr val="202452"/>
                </a:solidFill>
              </a:rPr>
              <a:t>Thoroughly complete log</a:t>
            </a:r>
          </a:p>
          <a:p>
            <a:r>
              <a:rPr lang="en-US" altLang="en-US" dirty="0">
                <a:solidFill>
                  <a:srgbClr val="202452"/>
                </a:solidFill>
              </a:rPr>
              <a:t>Logs (and forms) should be kept for three years from the date completed</a:t>
            </a:r>
          </a:p>
          <a:p>
            <a:r>
              <a:rPr lang="en-US" altLang="en-US" dirty="0">
                <a:solidFill>
                  <a:srgbClr val="202452"/>
                </a:solidFill>
              </a:rPr>
              <a:t>Reports are due quarterly if have complaints</a:t>
            </a:r>
          </a:p>
        </p:txBody>
      </p:sp>
    </p:spTree>
    <p:extLst>
      <p:ext uri="{BB962C8B-B14F-4D97-AF65-F5344CB8AC3E}">
        <p14:creationId xmlns:p14="http://schemas.microsoft.com/office/powerpoint/2010/main" val="187871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Background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6B30BD3C-BB0C-8604-BE19-854A0EBD509B}"/>
              </a:ext>
            </a:extLst>
          </p:cNvPr>
          <p:cNvSpPr txBox="1">
            <a:spLocks noChangeArrowheads="1"/>
          </p:cNvSpPr>
          <p:nvPr/>
        </p:nvSpPr>
        <p:spPr>
          <a:xfrm>
            <a:off x="838200" y="1690688"/>
            <a:ext cx="10515600"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1973 – Lawsuit alleging that farm-workers were discriminated against by Employment Service</a:t>
            </a:r>
          </a:p>
          <a:p>
            <a:r>
              <a:rPr lang="en-US" altLang="en-US">
                <a:solidFill>
                  <a:srgbClr val="202452"/>
                </a:solidFill>
              </a:rPr>
              <a:t>NAACP vs. Marshall – Case won</a:t>
            </a:r>
          </a:p>
          <a:p>
            <a:r>
              <a:rPr lang="en-US" altLang="en-US">
                <a:solidFill>
                  <a:srgbClr val="202452"/>
                </a:solidFill>
              </a:rPr>
              <a:t>Federal Regulations issued</a:t>
            </a:r>
          </a:p>
          <a:p>
            <a:r>
              <a:rPr lang="en-US" altLang="en-US">
                <a:solidFill>
                  <a:srgbClr val="202452"/>
                </a:solidFill>
              </a:rPr>
              <a:t>Each office must offer full range of services to MSFWs</a:t>
            </a:r>
          </a:p>
          <a:p>
            <a:r>
              <a:rPr lang="en-US" altLang="en-US">
                <a:solidFill>
                  <a:srgbClr val="202452"/>
                </a:solidFill>
              </a:rPr>
              <a:t>Complaint system established</a:t>
            </a:r>
          </a:p>
          <a:p>
            <a:endParaRPr lang="en-US" altLang="en-US" dirty="0">
              <a:solidFill>
                <a:srgbClr val="202452"/>
              </a:solidFill>
            </a:endParaRPr>
          </a:p>
        </p:txBody>
      </p:sp>
    </p:spTree>
    <p:extLst>
      <p:ext uri="{BB962C8B-B14F-4D97-AF65-F5344CB8AC3E}">
        <p14:creationId xmlns:p14="http://schemas.microsoft.com/office/powerpoint/2010/main" val="16960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When is a complaint resolved?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0CB5A1B-37E5-429F-408A-41EFEA4C720F}"/>
              </a:ext>
            </a:extLst>
          </p:cNvPr>
          <p:cNvSpPr txBox="1">
            <a:spLocks noChangeArrowheads="1"/>
          </p:cNvSpPr>
          <p:nvPr/>
        </p:nvSpPr>
        <p:spPr>
          <a:xfrm>
            <a:off x="838200" y="1690688"/>
            <a:ext cx="10515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Tx/>
              <a:buNone/>
            </a:pPr>
            <a:r>
              <a:rPr lang="en-US" altLang="en-US" dirty="0">
                <a:solidFill>
                  <a:srgbClr val="202452"/>
                </a:solidFill>
              </a:rPr>
              <a:t>The Complainant:</a:t>
            </a:r>
          </a:p>
          <a:p>
            <a:pPr marL="609600" indent="-609600">
              <a:lnSpc>
                <a:spcPct val="80000"/>
              </a:lnSpc>
            </a:pPr>
            <a:r>
              <a:rPr lang="en-US" altLang="en-US" dirty="0">
                <a:solidFill>
                  <a:srgbClr val="202452"/>
                </a:solidFill>
              </a:rPr>
              <a:t>Indicates satisfaction with the outcome</a:t>
            </a:r>
          </a:p>
          <a:p>
            <a:pPr marL="609600" indent="-609600">
              <a:lnSpc>
                <a:spcPct val="80000"/>
              </a:lnSpc>
            </a:pPr>
            <a:r>
              <a:rPr lang="en-US" altLang="en-US" dirty="0">
                <a:solidFill>
                  <a:srgbClr val="202452"/>
                </a:solidFill>
              </a:rPr>
              <a:t>Chooses not to elevate the complaint </a:t>
            </a:r>
          </a:p>
          <a:p>
            <a:pPr marL="609600" indent="-609600">
              <a:lnSpc>
                <a:spcPct val="80000"/>
              </a:lnSpc>
            </a:pPr>
            <a:r>
              <a:rPr lang="en-US" altLang="en-US" dirty="0">
                <a:solidFill>
                  <a:srgbClr val="202452"/>
                </a:solidFill>
              </a:rPr>
              <a:t>Fails to respond to a written request:</a:t>
            </a:r>
          </a:p>
          <a:p>
            <a:pPr marL="990600" lvl="1" indent="-533400">
              <a:lnSpc>
                <a:spcPct val="80000"/>
              </a:lnSpc>
            </a:pPr>
            <a:r>
              <a:rPr lang="en-US" altLang="en-US" dirty="0">
                <a:solidFill>
                  <a:srgbClr val="202452"/>
                </a:solidFill>
              </a:rPr>
              <a:t>20 working days for non MSFWs. </a:t>
            </a:r>
          </a:p>
          <a:p>
            <a:pPr marL="990600" lvl="1" indent="-533400">
              <a:lnSpc>
                <a:spcPct val="80000"/>
              </a:lnSpc>
            </a:pPr>
            <a:r>
              <a:rPr lang="en-US" altLang="en-US" dirty="0">
                <a:solidFill>
                  <a:srgbClr val="202452"/>
                </a:solidFill>
              </a:rPr>
              <a:t>40 working days for MSFWs.</a:t>
            </a:r>
          </a:p>
          <a:p>
            <a:pPr marL="609600" indent="-609600">
              <a:lnSpc>
                <a:spcPct val="80000"/>
              </a:lnSpc>
            </a:pPr>
            <a:r>
              <a:rPr lang="en-US" altLang="en-US" dirty="0">
                <a:solidFill>
                  <a:srgbClr val="202452"/>
                </a:solidFill>
              </a:rPr>
              <a:t>Exhausts the final level of review</a:t>
            </a:r>
          </a:p>
          <a:p>
            <a:pPr marL="609600" indent="-609600" algn="ctr">
              <a:lnSpc>
                <a:spcPct val="80000"/>
              </a:lnSpc>
              <a:buFontTx/>
              <a:buNone/>
            </a:pPr>
            <a:r>
              <a:rPr lang="en-US" altLang="en-US" dirty="0">
                <a:solidFill>
                  <a:srgbClr val="04A651"/>
                </a:solidFill>
              </a:rPr>
              <a:t>OR</a:t>
            </a:r>
          </a:p>
          <a:p>
            <a:pPr marL="609600" indent="-609600">
              <a:lnSpc>
                <a:spcPct val="80000"/>
              </a:lnSpc>
            </a:pPr>
            <a:r>
              <a:rPr lang="en-US" altLang="en-US" dirty="0">
                <a:solidFill>
                  <a:srgbClr val="202452"/>
                </a:solidFill>
              </a:rPr>
              <a:t>The enforcement agency makes a final determination on a referred complaint </a:t>
            </a:r>
          </a:p>
        </p:txBody>
      </p:sp>
    </p:spTree>
    <p:extLst>
      <p:ext uri="{BB962C8B-B14F-4D97-AF65-F5344CB8AC3E}">
        <p14:creationId xmlns:p14="http://schemas.microsoft.com/office/powerpoint/2010/main" val="198703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Apparent Violation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4932F8FF-CAA5-A709-8DC8-EC8F82537868}"/>
              </a:ext>
            </a:extLst>
          </p:cNvPr>
          <p:cNvSpPr txBox="1">
            <a:spLocks noChangeArrowheads="1"/>
          </p:cNvSpPr>
          <p:nvPr/>
        </p:nvSpPr>
        <p:spPr>
          <a:xfrm>
            <a:off x="838200" y="1690688"/>
            <a:ext cx="105156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b="1">
                <a:solidFill>
                  <a:srgbClr val="202452"/>
                </a:solidFill>
              </a:rPr>
              <a:t>   “An apparent violation occurs when an employee observes, or has reason to believe, or is in receipt of information regarding suspected violation of employment related law or employment service regulations".</a:t>
            </a:r>
            <a:endParaRPr lang="en-US" altLang="en-US" b="1" dirty="0">
              <a:solidFill>
                <a:srgbClr val="202452"/>
              </a:solidFill>
            </a:endParaRPr>
          </a:p>
        </p:txBody>
      </p:sp>
    </p:spTree>
    <p:extLst>
      <p:ext uri="{BB962C8B-B14F-4D97-AF65-F5344CB8AC3E}">
        <p14:creationId xmlns:p14="http://schemas.microsoft.com/office/powerpoint/2010/main" val="292662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Processing Apparent Violations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172B8796-72BB-0A0E-30DF-6EAF08B71DF9}"/>
              </a:ext>
            </a:extLst>
          </p:cNvPr>
          <p:cNvSpPr txBox="1">
            <a:spLocks noChangeArrowheads="1"/>
          </p:cNvSpPr>
          <p:nvPr/>
        </p:nvSpPr>
        <p:spPr>
          <a:xfrm>
            <a:off x="838200" y="1690688"/>
            <a:ext cx="105156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The employee will report the matter, in writing, to the center manager.</a:t>
            </a:r>
          </a:p>
          <a:p>
            <a:r>
              <a:rPr lang="en-US" altLang="en-US">
                <a:solidFill>
                  <a:srgbClr val="202452"/>
                </a:solidFill>
              </a:rPr>
              <a:t>The suspected violation documentation should consist of a memorandum describing the suspected violation.</a:t>
            </a:r>
          </a:p>
          <a:p>
            <a:r>
              <a:rPr lang="en-US" altLang="en-US">
                <a:solidFill>
                  <a:srgbClr val="202452"/>
                </a:solidFill>
              </a:rPr>
              <a:t>Employers who are contacted as a result of the reported apparent violations should not be given the name of the employee who reported the matter.</a:t>
            </a:r>
            <a:endParaRPr lang="en-US" altLang="en-US" dirty="0">
              <a:solidFill>
                <a:srgbClr val="202452"/>
              </a:solidFill>
            </a:endParaRPr>
          </a:p>
        </p:txBody>
      </p:sp>
    </p:spTree>
    <p:extLst>
      <p:ext uri="{BB962C8B-B14F-4D97-AF65-F5344CB8AC3E}">
        <p14:creationId xmlns:p14="http://schemas.microsoft.com/office/powerpoint/2010/main" val="410756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Processing Apparent Violations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C833FF3-7BBD-8586-81E9-F04A1BD6AE96}"/>
              </a:ext>
            </a:extLst>
          </p:cNvPr>
          <p:cNvSpPr txBox="1">
            <a:spLocks noChangeArrowheads="1"/>
          </p:cNvSpPr>
          <p:nvPr/>
        </p:nvSpPr>
        <p:spPr>
          <a:xfrm>
            <a:off x="838200" y="1690688"/>
            <a:ext cx="10515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u="sng">
                <a:solidFill>
                  <a:srgbClr val="202452"/>
                </a:solidFill>
              </a:rPr>
              <a:t>Manager or designee responsibilities</a:t>
            </a:r>
          </a:p>
          <a:p>
            <a:pPr lvl="2"/>
            <a:r>
              <a:rPr lang="en-US" altLang="en-US">
                <a:solidFill>
                  <a:srgbClr val="202452"/>
                </a:solidFill>
              </a:rPr>
              <a:t>Has the employer filed job order within the past 12 months?</a:t>
            </a:r>
          </a:p>
          <a:p>
            <a:pPr lvl="2"/>
            <a:r>
              <a:rPr lang="en-US" altLang="en-US">
                <a:solidFill>
                  <a:srgbClr val="202452"/>
                </a:solidFill>
              </a:rPr>
              <a:t>Does it involve ES regulations or employment-related law(s)?</a:t>
            </a:r>
          </a:p>
          <a:p>
            <a:pPr lvl="1">
              <a:buFontTx/>
              <a:buNone/>
            </a:pPr>
            <a:r>
              <a:rPr lang="en-US" altLang="en-US">
                <a:solidFill>
                  <a:srgbClr val="202452"/>
                </a:solidFill>
              </a:rPr>
              <a:t>Contact employer</a:t>
            </a:r>
          </a:p>
          <a:p>
            <a:pPr lvl="1">
              <a:buFontTx/>
              <a:buNone/>
            </a:pPr>
            <a:r>
              <a:rPr lang="en-US" altLang="en-US">
                <a:solidFill>
                  <a:srgbClr val="202452"/>
                </a:solidFill>
              </a:rPr>
              <a:t>Attempt to achieve informal resolution within 5 working days</a:t>
            </a:r>
          </a:p>
          <a:p>
            <a:pPr lvl="1">
              <a:buFontTx/>
              <a:buNone/>
            </a:pPr>
            <a:r>
              <a:rPr lang="en-US" altLang="en-US">
                <a:solidFill>
                  <a:srgbClr val="202452"/>
                </a:solidFill>
              </a:rPr>
              <a:t>Document</a:t>
            </a:r>
          </a:p>
          <a:p>
            <a:pPr lvl="1">
              <a:buFontTx/>
              <a:buNone/>
            </a:pPr>
            <a:endParaRPr lang="en-US" altLang="en-US">
              <a:solidFill>
                <a:srgbClr val="202452"/>
              </a:solidFill>
            </a:endParaRPr>
          </a:p>
          <a:p>
            <a:pPr lvl="1">
              <a:buFontTx/>
              <a:buNone/>
            </a:pPr>
            <a:endParaRPr lang="en-US" altLang="en-US">
              <a:solidFill>
                <a:srgbClr val="202452"/>
              </a:solidFill>
            </a:endParaRPr>
          </a:p>
          <a:p>
            <a:endParaRPr lang="en-US" altLang="en-US" dirty="0">
              <a:solidFill>
                <a:srgbClr val="202452"/>
              </a:solidFill>
            </a:endParaRPr>
          </a:p>
        </p:txBody>
      </p:sp>
    </p:spTree>
    <p:extLst>
      <p:ext uri="{BB962C8B-B14F-4D97-AF65-F5344CB8AC3E}">
        <p14:creationId xmlns:p14="http://schemas.microsoft.com/office/powerpoint/2010/main" val="3623538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Processing Apparent Violations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B1249C89-9654-7ACE-7B8B-67BDF6B275F4}"/>
              </a:ext>
            </a:extLst>
          </p:cNvPr>
          <p:cNvSpPr txBox="1">
            <a:spLocks noChangeArrowheads="1"/>
          </p:cNvSpPr>
          <p:nvPr/>
        </p:nvSpPr>
        <p:spPr>
          <a:xfrm>
            <a:off x="838200" y="1690688"/>
            <a:ext cx="10515600" cy="441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solidFill>
                  <a:srgbClr val="202452"/>
                </a:solidFill>
              </a:rPr>
              <a:t>If resolved</a:t>
            </a:r>
            <a:r>
              <a:rPr lang="en-US" altLang="en-US" dirty="0">
                <a:solidFill>
                  <a:srgbClr val="202452"/>
                </a:solidFill>
              </a:rPr>
              <a:t>:</a:t>
            </a:r>
          </a:p>
          <a:p>
            <a:pPr lvl="1"/>
            <a:r>
              <a:rPr lang="en-US" altLang="en-US" dirty="0">
                <a:solidFill>
                  <a:srgbClr val="04A651"/>
                </a:solidFill>
              </a:rPr>
              <a:t>Maintain files for 2 years</a:t>
            </a:r>
          </a:p>
          <a:p>
            <a:pPr lvl="1"/>
            <a:r>
              <a:rPr lang="en-US" altLang="en-US" dirty="0">
                <a:solidFill>
                  <a:srgbClr val="04A651"/>
                </a:solidFill>
              </a:rPr>
              <a:t>Send a copy to Office of Compliance</a:t>
            </a:r>
          </a:p>
          <a:p>
            <a:pPr lvl="1"/>
            <a:r>
              <a:rPr lang="en-US" altLang="en-US" dirty="0">
                <a:solidFill>
                  <a:srgbClr val="04A651"/>
                </a:solidFill>
              </a:rPr>
              <a:t>Document apparent violations log </a:t>
            </a:r>
          </a:p>
          <a:p>
            <a:r>
              <a:rPr lang="en-US" altLang="en-US" b="1" dirty="0">
                <a:solidFill>
                  <a:srgbClr val="202452"/>
                </a:solidFill>
              </a:rPr>
              <a:t>If unresolved and involves employment related laws:</a:t>
            </a:r>
          </a:p>
          <a:p>
            <a:pPr lvl="1"/>
            <a:r>
              <a:rPr lang="en-US" altLang="en-US" dirty="0">
                <a:solidFill>
                  <a:srgbClr val="04A651"/>
                </a:solidFill>
              </a:rPr>
              <a:t>Send the violation to the appropriate agency in writing</a:t>
            </a:r>
          </a:p>
          <a:p>
            <a:pPr lvl="1"/>
            <a:endParaRPr lang="en-US" altLang="en-US" dirty="0">
              <a:solidFill>
                <a:srgbClr val="000099"/>
              </a:solidFill>
            </a:endParaRPr>
          </a:p>
        </p:txBody>
      </p:sp>
    </p:spTree>
    <p:extLst>
      <p:ext uri="{BB962C8B-B14F-4D97-AF65-F5344CB8AC3E}">
        <p14:creationId xmlns:p14="http://schemas.microsoft.com/office/powerpoint/2010/main" val="3146301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Public Notice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44C3327-9F95-5DD4-71FA-81629CC83DA9}"/>
              </a:ext>
            </a:extLst>
          </p:cNvPr>
          <p:cNvSpPr txBox="1">
            <a:spLocks noChangeArrowheads="1"/>
          </p:cNvSpPr>
          <p:nvPr/>
        </p:nvSpPr>
        <p:spPr>
          <a:xfrm>
            <a:off x="838200" y="1690688"/>
            <a:ext cx="10515600" cy="495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4000" dirty="0">
                <a:solidFill>
                  <a:srgbClr val="202452"/>
                </a:solidFill>
              </a:rPr>
              <a:t>PROMINENTLY DISPLAY POSTER</a:t>
            </a:r>
          </a:p>
          <a:p>
            <a:pPr algn="ctr">
              <a:buFontTx/>
              <a:buNone/>
            </a:pPr>
            <a:endParaRPr lang="en-US" altLang="en-US" sz="4000" dirty="0"/>
          </a:p>
          <a:p>
            <a:pPr algn="ctr">
              <a:buFontTx/>
              <a:buNone/>
            </a:pPr>
            <a:r>
              <a:rPr lang="en-US" altLang="en-US" sz="4000" dirty="0">
                <a:solidFill>
                  <a:srgbClr val="04A651"/>
                </a:solidFill>
              </a:rPr>
              <a:t>“IF YOU HAVE A COMPLAINT”</a:t>
            </a:r>
          </a:p>
        </p:txBody>
      </p:sp>
    </p:spTree>
    <p:extLst>
      <p:ext uri="{BB962C8B-B14F-4D97-AF65-F5344CB8AC3E}">
        <p14:creationId xmlns:p14="http://schemas.microsoft.com/office/powerpoint/2010/main" val="151336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Where to Send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1A640B4-6834-2255-D653-8201BB45C953}"/>
              </a:ext>
            </a:extLst>
          </p:cNvPr>
          <p:cNvSpPr txBox="1">
            <a:spLocks noChangeArrowheads="1"/>
          </p:cNvSpPr>
          <p:nvPr/>
        </p:nvSpPr>
        <p:spPr>
          <a:xfrm>
            <a:off x="838200" y="1690688"/>
            <a:ext cx="105156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000" b="1" dirty="0">
                <a:solidFill>
                  <a:srgbClr val="202452"/>
                </a:solidFill>
              </a:rPr>
              <a:t>SEND COMPLAINTS AND APPARENT VIOLATIONS TO:</a:t>
            </a:r>
          </a:p>
          <a:p>
            <a:pPr algn="ctr">
              <a:buFontTx/>
              <a:buNone/>
            </a:pPr>
            <a:r>
              <a:rPr lang="en-US" altLang="en-US" b="1" dirty="0">
                <a:solidFill>
                  <a:srgbClr val="202452"/>
                </a:solidFill>
              </a:rPr>
              <a:t>Florida Department of Commerce</a:t>
            </a:r>
          </a:p>
          <a:p>
            <a:pPr algn="ctr">
              <a:buFontTx/>
              <a:buNone/>
            </a:pPr>
            <a:r>
              <a:rPr lang="en-US" altLang="en-US" dirty="0">
                <a:solidFill>
                  <a:srgbClr val="202452"/>
                </a:solidFill>
              </a:rPr>
              <a:t>107 East Madison Street</a:t>
            </a:r>
          </a:p>
          <a:p>
            <a:pPr algn="ctr">
              <a:buFontTx/>
              <a:buNone/>
            </a:pPr>
            <a:r>
              <a:rPr lang="en-US" altLang="en-US" dirty="0">
                <a:solidFill>
                  <a:srgbClr val="202452"/>
                </a:solidFill>
              </a:rPr>
              <a:t>Tallahassee, FL  32399</a:t>
            </a:r>
          </a:p>
          <a:p>
            <a:pPr algn="ctr">
              <a:buFontTx/>
              <a:buNone/>
            </a:pPr>
            <a:endParaRPr lang="en-US" altLang="en-US" b="1" dirty="0">
              <a:solidFill>
                <a:srgbClr val="202452"/>
              </a:solidFill>
            </a:endParaRPr>
          </a:p>
          <a:p>
            <a:pPr>
              <a:buFontTx/>
              <a:buNone/>
            </a:pPr>
            <a:r>
              <a:rPr lang="en-US" altLang="en-US" sz="2400" b="1" dirty="0">
                <a:solidFill>
                  <a:srgbClr val="202452"/>
                </a:solidFill>
              </a:rPr>
              <a:t>  </a:t>
            </a:r>
            <a:r>
              <a:rPr lang="en-US" altLang="en-US" b="1" dirty="0">
                <a:solidFill>
                  <a:srgbClr val="202452"/>
                </a:solidFill>
              </a:rPr>
              <a:t>Marisela Ruiz,  Senior Monitor Advocate</a:t>
            </a:r>
          </a:p>
          <a:p>
            <a:pPr>
              <a:buFontTx/>
              <a:buNone/>
            </a:pPr>
            <a:r>
              <a:rPr lang="en-US" altLang="en-US" sz="2400" b="1" dirty="0"/>
              <a:t>   </a:t>
            </a:r>
            <a:r>
              <a:rPr lang="en-US" altLang="en-US" sz="2400" b="1" dirty="0">
                <a:hlinkClick r:id="rId4"/>
              </a:rPr>
              <a:t>Marisela.Ruiz@commerce.fl.gov</a:t>
            </a:r>
            <a:endParaRPr lang="en-US" altLang="en-US" sz="2400" b="1" dirty="0"/>
          </a:p>
          <a:p>
            <a:pPr>
              <a:buFontTx/>
              <a:buNone/>
            </a:pPr>
            <a:endParaRPr lang="en-US" altLang="en-US" sz="2400" b="1"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85526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40477071-AA9A-145D-743C-EB5054DCA28B}"/>
              </a:ext>
            </a:extLst>
          </p:cNvPr>
          <p:cNvSpPr txBox="1">
            <a:spLocks noChangeArrowheads="1"/>
          </p:cNvSpPr>
          <p:nvPr/>
        </p:nvSpPr>
        <p:spPr>
          <a:xfrm>
            <a:off x="838200" y="1690688"/>
            <a:ext cx="10515600" cy="5751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Revised W-P Complaint Resolution Manual-coming soon</a:t>
            </a:r>
          </a:p>
          <a:p>
            <a:r>
              <a:rPr lang="en-US" altLang="en-US" dirty="0">
                <a:solidFill>
                  <a:srgbClr val="202452"/>
                </a:solidFill>
              </a:rPr>
              <a:t>Form 8429</a:t>
            </a:r>
          </a:p>
          <a:p>
            <a:pPr>
              <a:buFontTx/>
              <a:buNone/>
            </a:pPr>
            <a:r>
              <a:rPr lang="en-US" altLang="en-US" dirty="0">
                <a:hlinkClick r:id="rId4"/>
              </a:rPr>
              <a:t>http://www.floridajobs.org/PDG/MSFW/NFJP_OSCC_ComplaintRefRecord091707.pdf</a:t>
            </a:r>
            <a:r>
              <a:rPr lang="en-US" altLang="en-US" dirty="0"/>
              <a:t> </a:t>
            </a:r>
          </a:p>
          <a:p>
            <a:pPr algn="ctr">
              <a:buFontTx/>
              <a:buNone/>
            </a:pPr>
            <a:endParaRPr lang="en-US" altLang="en-US" dirty="0"/>
          </a:p>
          <a:p>
            <a:pPr>
              <a:buFontTx/>
              <a:buNone/>
            </a:pPr>
            <a:r>
              <a:rPr lang="en-US" altLang="en-US" dirty="0">
                <a:solidFill>
                  <a:srgbClr val="202452"/>
                </a:solidFill>
              </a:rPr>
              <a:t>Information for other referral agencies: </a:t>
            </a:r>
          </a:p>
          <a:p>
            <a:pPr algn="ctr">
              <a:buFontTx/>
              <a:buNone/>
            </a:pPr>
            <a:r>
              <a:rPr lang="en-US" altLang="en-US" dirty="0">
                <a:hlinkClick r:id="rId5"/>
              </a:rPr>
              <a:t>www.myflorida.com</a:t>
            </a:r>
            <a:r>
              <a:rPr lang="en-US" altLang="en-US" dirty="0"/>
              <a:t> </a:t>
            </a:r>
          </a:p>
        </p:txBody>
      </p:sp>
    </p:spTree>
    <p:extLst>
      <p:ext uri="{BB962C8B-B14F-4D97-AF65-F5344CB8AC3E}">
        <p14:creationId xmlns:p14="http://schemas.microsoft.com/office/powerpoint/2010/main" val="3979658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Contact Name</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contact@commerce.fl.gov</a:t>
            </a:r>
          </a:p>
          <a:p>
            <a:r>
              <a:rPr lang="en-US" sz="2000" b="1" dirty="0">
                <a:solidFill>
                  <a:srgbClr val="7B8898"/>
                </a:solidFill>
                <a:ea typeface="Open Sans" panose="020B0606030504020204" pitchFamily="34" charset="0"/>
                <a:cs typeface="Open Sans" panose="020B0606030504020204" pitchFamily="34" charset="0"/>
              </a:rPr>
              <a:t>Office: </a:t>
            </a:r>
            <a:r>
              <a:rPr lang="en-US" sz="2000" dirty="0">
                <a:solidFill>
                  <a:srgbClr val="7B8898"/>
                </a:solidFill>
                <a:ea typeface="Open Sans" panose="020B0606030504020204" pitchFamily="34" charset="0"/>
                <a:cs typeface="Open Sans" panose="020B0606030504020204" pitchFamily="34" charset="0"/>
              </a:rPr>
              <a:t>Name of Office</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Purpose and Policy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CE2CAED-3DD1-98FA-0DD6-6A20B740A3E2}"/>
              </a:ext>
            </a:extLst>
          </p:cNvPr>
          <p:cNvSpPr txBox="1">
            <a:spLocks noChangeArrowheads="1"/>
          </p:cNvSpPr>
          <p:nvPr/>
        </p:nvSpPr>
        <p:spPr>
          <a:xfrm>
            <a:off x="838200" y="1690688"/>
            <a:ext cx="10515600" cy="441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b="1" u="sng" dirty="0">
                <a:solidFill>
                  <a:srgbClr val="202452"/>
                </a:solidFill>
              </a:rPr>
              <a:t>PURPOSE</a:t>
            </a:r>
            <a:endParaRPr lang="en-US" altLang="en-US" sz="2400" b="1" dirty="0">
              <a:solidFill>
                <a:srgbClr val="202452"/>
              </a:solidFill>
            </a:endParaRPr>
          </a:p>
          <a:p>
            <a:pPr>
              <a:buFontTx/>
              <a:buNone/>
            </a:pPr>
            <a:r>
              <a:rPr lang="en-US" altLang="en-US" sz="2400" dirty="0">
                <a:solidFill>
                  <a:srgbClr val="202452"/>
                </a:solidFill>
              </a:rPr>
              <a:t>    To provide guidance regarding the Wagner-</a:t>
            </a:r>
            <a:r>
              <a:rPr lang="en-US" altLang="en-US" sz="2400" dirty="0" err="1">
                <a:solidFill>
                  <a:srgbClr val="202452"/>
                </a:solidFill>
              </a:rPr>
              <a:t>Peyser</a:t>
            </a:r>
            <a:r>
              <a:rPr lang="en-US" altLang="en-US" sz="2400" dirty="0">
                <a:solidFill>
                  <a:srgbClr val="202452"/>
                </a:solidFill>
              </a:rPr>
              <a:t> Complaint Resolution System for Florida One-Stop Centers.  </a:t>
            </a:r>
            <a:endParaRPr lang="en-US" altLang="en-US" sz="2400" b="1" u="sng" dirty="0">
              <a:solidFill>
                <a:srgbClr val="202452"/>
              </a:solidFill>
            </a:endParaRPr>
          </a:p>
          <a:p>
            <a:r>
              <a:rPr lang="en-US" altLang="en-US" sz="2400" b="1" u="sng" dirty="0">
                <a:solidFill>
                  <a:srgbClr val="202452"/>
                </a:solidFill>
              </a:rPr>
              <a:t>POLICY</a:t>
            </a:r>
            <a:endParaRPr lang="en-US" altLang="en-US" sz="2400" b="1" dirty="0">
              <a:solidFill>
                <a:srgbClr val="202452"/>
              </a:solidFill>
            </a:endParaRPr>
          </a:p>
          <a:p>
            <a:pPr lvl="1">
              <a:buFont typeface="Wingdings" panose="05000000000000000000" pitchFamily="2" charset="2"/>
              <a:buChar char="ü"/>
            </a:pPr>
            <a:r>
              <a:rPr lang="en-US" altLang="en-US" sz="2000" dirty="0">
                <a:solidFill>
                  <a:srgbClr val="202452"/>
                </a:solidFill>
              </a:rPr>
              <a:t>20CFR 658.400-401 and 410-418 provide guidelines to establish and maintain a complaint system that will receive, and process complaints filed through each one-stop center.  </a:t>
            </a:r>
          </a:p>
          <a:p>
            <a:pPr lvl="1">
              <a:buFont typeface="Wingdings" panose="05000000000000000000" pitchFamily="2" charset="2"/>
              <a:buChar char="ü"/>
            </a:pPr>
            <a:r>
              <a:rPr lang="en-US" altLang="en-US" sz="2000" dirty="0">
                <a:solidFill>
                  <a:srgbClr val="202452"/>
                </a:solidFill>
              </a:rPr>
              <a:t>20 CFR 653.113 provides the guidelines for the processing of apparent violations by state agency/one-stop center employees  who observe, have reason to believe or are in receipt of information regarding a suspected violation of employment related laws.</a:t>
            </a:r>
          </a:p>
        </p:txBody>
      </p:sp>
    </p:spTree>
    <p:extLst>
      <p:ext uri="{BB962C8B-B14F-4D97-AF65-F5344CB8AC3E}">
        <p14:creationId xmlns:p14="http://schemas.microsoft.com/office/powerpoint/2010/main" val="329150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 - Definition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5DB5C7C-3247-D8A4-4966-5B13318AA325}"/>
              </a:ext>
            </a:extLst>
          </p:cNvPr>
          <p:cNvSpPr txBox="1">
            <a:spLocks noChangeArrowheads="1"/>
          </p:cNvSpPr>
          <p:nvPr/>
        </p:nvSpPr>
        <p:spPr>
          <a:xfrm>
            <a:off x="838200" y="1690688"/>
            <a:ext cx="10515600" cy="3581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dirty="0">
                <a:solidFill>
                  <a:srgbClr val="202452"/>
                </a:solidFill>
              </a:rPr>
              <a:t>"</a:t>
            </a:r>
            <a:r>
              <a:rPr lang="en-US" altLang="en-US" sz="3600" dirty="0">
                <a:solidFill>
                  <a:srgbClr val="202452"/>
                </a:solidFill>
              </a:rPr>
              <a:t>A representation made or referred to a state or local one-stop center of a violation of one-stop regulations and/or other federal, state, or local employment related law"</a:t>
            </a:r>
          </a:p>
        </p:txBody>
      </p:sp>
    </p:spTree>
    <p:extLst>
      <p:ext uri="{BB962C8B-B14F-4D97-AF65-F5344CB8AC3E}">
        <p14:creationId xmlns:p14="http://schemas.microsoft.com/office/powerpoint/2010/main" val="84292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Types of Complaints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7FDC2245-2D9F-1C4F-57D8-6FBFADB74218}"/>
              </a:ext>
            </a:extLst>
          </p:cNvPr>
          <p:cNvSpPr txBox="1">
            <a:spLocks noChangeArrowheads="1"/>
          </p:cNvSpPr>
          <p:nvPr/>
        </p:nvSpPr>
        <p:spPr>
          <a:xfrm>
            <a:off x="838200" y="1690688"/>
            <a:ext cx="10344150" cy="3429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When a complaint is filed, the Complaint Specialist must decide whether the complaint is:</a:t>
            </a:r>
          </a:p>
          <a:p>
            <a:pPr lvl="1"/>
            <a:r>
              <a:rPr lang="en-US" altLang="en-US" dirty="0">
                <a:solidFill>
                  <a:srgbClr val="04A651"/>
                </a:solidFill>
              </a:rPr>
              <a:t>Wagner-</a:t>
            </a:r>
            <a:r>
              <a:rPr lang="en-US" altLang="en-US" dirty="0" err="1">
                <a:solidFill>
                  <a:srgbClr val="04A651"/>
                </a:solidFill>
              </a:rPr>
              <a:t>Peyser</a:t>
            </a:r>
            <a:r>
              <a:rPr lang="en-US" altLang="en-US" dirty="0">
                <a:solidFill>
                  <a:srgbClr val="04A651"/>
                </a:solidFill>
              </a:rPr>
              <a:t> related </a:t>
            </a:r>
          </a:p>
          <a:p>
            <a:pPr lvl="1"/>
            <a:r>
              <a:rPr lang="en-US" altLang="en-US" dirty="0">
                <a:solidFill>
                  <a:srgbClr val="04A651"/>
                </a:solidFill>
              </a:rPr>
              <a:t>Non Wagner-</a:t>
            </a:r>
            <a:r>
              <a:rPr lang="en-US" altLang="en-US" dirty="0" err="1">
                <a:solidFill>
                  <a:srgbClr val="04A651"/>
                </a:solidFill>
              </a:rPr>
              <a:t>Peyser</a:t>
            </a:r>
            <a:r>
              <a:rPr lang="en-US" altLang="en-US" dirty="0">
                <a:solidFill>
                  <a:srgbClr val="04A651"/>
                </a:solidFill>
              </a:rPr>
              <a:t> related</a:t>
            </a:r>
          </a:p>
          <a:p>
            <a:pPr lvl="1"/>
            <a:r>
              <a:rPr lang="en-US" altLang="en-US" dirty="0">
                <a:solidFill>
                  <a:srgbClr val="04A651"/>
                </a:solidFill>
              </a:rPr>
              <a:t>Not related to the WP complaint system</a:t>
            </a:r>
            <a:r>
              <a:rPr lang="en-US" altLang="en-US" sz="2000" dirty="0">
                <a:solidFill>
                  <a:srgbClr val="04A651"/>
                </a:solidFill>
              </a:rPr>
              <a:t>.  </a:t>
            </a:r>
          </a:p>
          <a:p>
            <a:pPr>
              <a:buFontTx/>
              <a:buNone/>
            </a:pPr>
            <a:r>
              <a:rPr lang="en-US" altLang="en-US" sz="2400" dirty="0">
                <a:solidFill>
                  <a:srgbClr val="800080"/>
                </a:solidFill>
              </a:rPr>
              <a:t>  </a:t>
            </a:r>
          </a:p>
          <a:p>
            <a:pPr>
              <a:buFontTx/>
              <a:buNone/>
            </a:pPr>
            <a:r>
              <a:rPr lang="en-US" altLang="en-US" sz="2400" dirty="0">
                <a:solidFill>
                  <a:srgbClr val="800080"/>
                </a:solidFill>
              </a:rPr>
              <a:t>   </a:t>
            </a:r>
          </a:p>
        </p:txBody>
      </p:sp>
    </p:spTree>
    <p:extLst>
      <p:ext uri="{BB962C8B-B14F-4D97-AF65-F5344CB8AC3E}">
        <p14:creationId xmlns:p14="http://schemas.microsoft.com/office/powerpoint/2010/main" val="392950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Related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Group 62">
            <a:extLst>
              <a:ext uri="{FF2B5EF4-FFF2-40B4-BE49-F238E27FC236}">
                <a16:creationId xmlns:a16="http://schemas.microsoft.com/office/drawing/2014/main" id="{E11BBBE5-7719-033C-5E6C-A7D49727BFEC}"/>
              </a:ext>
            </a:extLst>
          </p:cNvPr>
          <p:cNvGraphicFramePr>
            <a:graphicFrameLocks/>
          </p:cNvGraphicFramePr>
          <p:nvPr>
            <p:extLst>
              <p:ext uri="{D42A27DB-BD31-4B8C-83A1-F6EECF244321}">
                <p14:modId xmlns:p14="http://schemas.microsoft.com/office/powerpoint/2010/main" val="4144426829"/>
              </p:ext>
            </p:extLst>
          </p:nvPr>
        </p:nvGraphicFramePr>
        <p:xfrm>
          <a:off x="1130299" y="1689579"/>
          <a:ext cx="9931401" cy="4171432"/>
        </p:xfrm>
        <a:graphic>
          <a:graphicData uri="http://schemas.openxmlformats.org/drawingml/2006/table">
            <a:tbl>
              <a:tblPr/>
              <a:tblGrid>
                <a:gridCol w="3310467">
                  <a:extLst>
                    <a:ext uri="{9D8B030D-6E8A-4147-A177-3AD203B41FA5}">
                      <a16:colId xmlns:a16="http://schemas.microsoft.com/office/drawing/2014/main" val="20000"/>
                    </a:ext>
                  </a:extLst>
                </a:gridCol>
                <a:gridCol w="3954169">
                  <a:extLst>
                    <a:ext uri="{9D8B030D-6E8A-4147-A177-3AD203B41FA5}">
                      <a16:colId xmlns:a16="http://schemas.microsoft.com/office/drawing/2014/main" val="20001"/>
                    </a:ext>
                  </a:extLst>
                </a:gridCol>
                <a:gridCol w="2666765">
                  <a:extLst>
                    <a:ext uri="{9D8B030D-6E8A-4147-A177-3AD203B41FA5}">
                      <a16:colId xmlns:a16="http://schemas.microsoft.com/office/drawing/2014/main" val="20002"/>
                    </a:ext>
                  </a:extLst>
                </a:gridCol>
              </a:tblGrid>
              <a:tr h="637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202452"/>
                          </a:solidFill>
                          <a:effectLst/>
                          <a:latin typeface="Gill Sans Ultra Bold" pitchFamily="34" charset="0"/>
                        </a:rPr>
                        <a:t>If the complaint involves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202452"/>
                          </a:solidFill>
                          <a:effectLst/>
                          <a:latin typeface="Arial" charset="0"/>
                        </a:rPr>
                        <a:t>AND: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202452"/>
                          </a:solidFill>
                          <a:effectLst/>
                          <a:latin typeface="Arial" charset="0"/>
                        </a:rPr>
                        <a:t>AND:</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202452"/>
                          </a:solidFill>
                          <a:effectLst/>
                          <a:latin typeface="Arial" charset="0"/>
                        </a:rPr>
                        <a:t>An alleged violation occurring within the last 12 months</a:t>
                      </a:r>
                      <a:endParaRPr kumimoji="0" lang="en-US" sz="2800" b="0" i="0" u="none" strike="noStrike" cap="none" normalizeH="0" baseline="0">
                        <a:ln>
                          <a:noFill/>
                        </a:ln>
                        <a:solidFill>
                          <a:srgbClr val="202452"/>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202452"/>
                          </a:solidFill>
                          <a:effectLst/>
                          <a:latin typeface="Arial" charset="0"/>
                        </a:rPr>
                        <a:t>It involves a violation of ES regulations by one-stop (OS) staff through action or omission.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202452"/>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202452"/>
                          </a:solidFill>
                          <a:effectLst/>
                          <a:latin typeface="Arial" charset="0"/>
                        </a:rPr>
                        <a:t>It involves a violation of the terms &amp; conditions of a job order by an employer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rgbClr val="202452"/>
                          </a:solidFill>
                          <a:effectLst/>
                          <a:latin typeface="Arial" charset="0"/>
                        </a:rPr>
                        <a:t>OS referred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rgbClr val="202452"/>
                          </a:solidFill>
                          <a:effectLst/>
                          <a:latin typeface="Arial" charset="0"/>
                        </a:rPr>
                        <a:t>Complaint is about  the specific job</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6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202452"/>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202452"/>
                          </a:solidFill>
                          <a:effectLst/>
                          <a:latin typeface="Arial" charset="0"/>
                        </a:rPr>
                        <a:t>It involves a violation of employment related laws by an employer.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rgbClr val="202452"/>
                          </a:solidFill>
                          <a:effectLst/>
                          <a:latin typeface="Arial" charset="0"/>
                        </a:rPr>
                        <a:t>OS referred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778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Related Complaints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Group 90">
            <a:extLst>
              <a:ext uri="{FF2B5EF4-FFF2-40B4-BE49-F238E27FC236}">
                <a16:creationId xmlns:a16="http://schemas.microsoft.com/office/drawing/2014/main" id="{367529B5-79B7-A5FA-15C2-7751C57DC9EA}"/>
              </a:ext>
            </a:extLst>
          </p:cNvPr>
          <p:cNvGraphicFramePr>
            <a:graphicFrameLocks/>
          </p:cNvGraphicFramePr>
          <p:nvPr>
            <p:extLst>
              <p:ext uri="{D42A27DB-BD31-4B8C-83A1-F6EECF244321}">
                <p14:modId xmlns:p14="http://schemas.microsoft.com/office/powerpoint/2010/main" val="2176712464"/>
              </p:ext>
            </p:extLst>
          </p:nvPr>
        </p:nvGraphicFramePr>
        <p:xfrm>
          <a:off x="609600" y="1483331"/>
          <a:ext cx="10972800" cy="4940757"/>
        </p:xfrm>
        <a:graphic>
          <a:graphicData uri="http://schemas.openxmlformats.org/drawingml/2006/table">
            <a:tbl>
              <a:tblPr/>
              <a:tblGrid>
                <a:gridCol w="5789852">
                  <a:extLst>
                    <a:ext uri="{9D8B030D-6E8A-4147-A177-3AD203B41FA5}">
                      <a16:colId xmlns:a16="http://schemas.microsoft.com/office/drawing/2014/main" val="20000"/>
                    </a:ext>
                  </a:extLst>
                </a:gridCol>
                <a:gridCol w="5182948">
                  <a:extLst>
                    <a:ext uri="{9D8B030D-6E8A-4147-A177-3AD203B41FA5}">
                      <a16:colId xmlns:a16="http://schemas.microsoft.com/office/drawing/2014/main" val="20001"/>
                    </a:ext>
                  </a:extLst>
                </a:gridCol>
              </a:tblGrid>
              <a:tr h="728621">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a:tabLst/>
                      </a:pPr>
                      <a:r>
                        <a:rPr kumimoji="0" lang="en-US" sz="2000" b="0" i="0" u="none" strike="noStrike" cap="none" normalizeH="0" baseline="0">
                          <a:ln>
                            <a:noFill/>
                          </a:ln>
                          <a:solidFill>
                            <a:srgbClr val="202452"/>
                          </a:solidFill>
                          <a:effectLst/>
                          <a:latin typeface="Arial" charset="0"/>
                        </a:rPr>
                        <a:t>Alleged Discrimination by employer</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202452"/>
                          </a:solidFill>
                          <a:effectLst/>
                          <a:latin typeface="Arial" charset="0"/>
                        </a:rPr>
                        <a:t>I.E.   Female referred.  Employer wanted to hire a man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1168">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2"/>
                        <a:tabLst/>
                      </a:pPr>
                      <a:r>
                        <a:rPr kumimoji="0" lang="en-US" sz="2000" b="0" i="0" u="none" strike="noStrike" cap="none" normalizeH="0" baseline="0" dirty="0">
                          <a:ln>
                            <a:noFill/>
                          </a:ln>
                          <a:solidFill>
                            <a:srgbClr val="202452"/>
                          </a:solidFill>
                          <a:effectLst/>
                          <a:latin typeface="Arial" charset="0"/>
                        </a:rPr>
                        <a:t>Involves employer/state agency in another state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202452"/>
                          </a:solidFill>
                          <a:effectLst/>
                          <a:latin typeface="Arial" charset="0"/>
                        </a:rPr>
                        <a:t>I.E.   Texas OS refers applicant to job in Texas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1564">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3"/>
                        <a:tabLst/>
                      </a:pPr>
                      <a:r>
                        <a:rPr kumimoji="0" lang="en-US" sz="2000" b="0" i="0" u="none" strike="noStrike" cap="none" normalizeH="0" baseline="0">
                          <a:ln>
                            <a:noFill/>
                          </a:ln>
                          <a:solidFill>
                            <a:srgbClr val="202452"/>
                          </a:solidFill>
                          <a:effectLst/>
                          <a:latin typeface="Arial" charset="0"/>
                        </a:rPr>
                        <a:t>Involves more than one office statewide, or another One-Stop Office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202452"/>
                          </a:solidFill>
                          <a:effectLst/>
                          <a:latin typeface="Arial" charset="0"/>
                        </a:rPr>
                        <a:t>I.E.   MSFW went to 5 different offices.  All refused to refer him to a non-ag job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5850">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4"/>
                        <a:tabLst/>
                      </a:pPr>
                      <a:r>
                        <a:rPr kumimoji="0" lang="en-US" sz="2000" b="0" i="0" u="none" strike="noStrike" cap="none" normalizeH="0" baseline="0" dirty="0">
                          <a:ln>
                            <a:noFill/>
                          </a:ln>
                          <a:solidFill>
                            <a:srgbClr val="202452"/>
                          </a:solidFill>
                          <a:effectLst/>
                          <a:latin typeface="Arial" charset="0"/>
                        </a:rPr>
                        <a:t>Violation of Employment Service Regulations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202452"/>
                          </a:solidFill>
                          <a:effectLst/>
                          <a:latin typeface="Arial" charset="0"/>
                        </a:rPr>
                        <a:t>I.E.   John was not allowed to see a job counselor</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1564">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5"/>
                        <a:tabLst/>
                      </a:pPr>
                      <a:r>
                        <a:rPr kumimoji="0" lang="en-US" sz="2000" b="0" i="0" u="none" strike="noStrike" cap="none" normalizeH="0" baseline="0">
                          <a:ln>
                            <a:noFill/>
                          </a:ln>
                          <a:solidFill>
                            <a:srgbClr val="202452"/>
                          </a:solidFill>
                          <a:effectLst/>
                          <a:latin typeface="Arial" charset="0"/>
                        </a:rPr>
                        <a:t>Violation of an employment-related law </a:t>
                      </a:r>
                    </a:p>
                    <a:p>
                      <a:pPr marL="533400" marR="0" lvl="0" indent="-53340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202452"/>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202452"/>
                          </a:solidFill>
                          <a:effectLst/>
                          <a:latin typeface="Arial" charset="0"/>
                        </a:rPr>
                        <a:t>I.E.   Referred by OS to employer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202452"/>
                          </a:solidFill>
                          <a:effectLst/>
                          <a:latin typeface="Arial" charset="0"/>
                        </a:rPr>
                        <a:t>Not paid for hours worked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399">
                <a:tc>
                  <a:txBody>
                    <a:bodyPr/>
                    <a:lstStyle/>
                    <a:p>
                      <a:pPr marL="533400" marR="0" lvl="0" indent="-533400" algn="l" defTabSz="914400" rtl="0" eaLnBrk="1" fontAlgn="base" latinLnBrk="0" hangingPunct="1">
                        <a:lnSpc>
                          <a:spcPct val="100000"/>
                        </a:lnSpc>
                        <a:spcBef>
                          <a:spcPct val="0"/>
                        </a:spcBef>
                        <a:spcAft>
                          <a:spcPct val="0"/>
                        </a:spcAft>
                        <a:buClr>
                          <a:schemeClr val="tx1"/>
                        </a:buClr>
                        <a:buSzTx/>
                        <a:buFontTx/>
                        <a:buAutoNum type="arabicPeriod" startAt="6"/>
                        <a:tabLst/>
                      </a:pPr>
                      <a:r>
                        <a:rPr kumimoji="0" lang="en-US" sz="2000" b="0" i="0" u="none" strike="noStrike" cap="none" normalizeH="0" baseline="0" dirty="0">
                          <a:ln>
                            <a:noFill/>
                          </a:ln>
                          <a:solidFill>
                            <a:srgbClr val="202452"/>
                          </a:solidFill>
                          <a:effectLst/>
                          <a:latin typeface="Arial" charset="0"/>
                        </a:rPr>
                        <a:t>Violation of the terms and conditions of a job order</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202452"/>
                          </a:solidFill>
                          <a:effectLst/>
                          <a:latin typeface="Arial" charset="0"/>
                        </a:rPr>
                        <a:t>I.E.  Employer paid worker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202452"/>
                          </a:solidFill>
                          <a:effectLst/>
                          <a:latin typeface="Arial" charset="0"/>
                        </a:rPr>
                        <a:t>$7 Hr. Job order stated $8 Hr.</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090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Non 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Related Complaint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 Box 19">
            <a:extLst>
              <a:ext uri="{FF2B5EF4-FFF2-40B4-BE49-F238E27FC236}">
                <a16:creationId xmlns:a16="http://schemas.microsoft.com/office/drawing/2014/main" id="{9ED73BCF-B4C9-9C32-D520-9D1F7CD3D992}"/>
              </a:ext>
            </a:extLst>
          </p:cNvPr>
          <p:cNvSpPr txBox="1">
            <a:spLocks noChangeArrowheads="1"/>
          </p:cNvSpPr>
          <p:nvPr/>
        </p:nvSpPr>
        <p:spPr bwMode="auto">
          <a:xfrm>
            <a:off x="3048000" y="1506022"/>
            <a:ext cx="609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Font typeface="Wingdings" panose="05000000000000000000" pitchFamily="2" charset="2"/>
              <a:buChar char="v"/>
            </a:pPr>
            <a:r>
              <a:rPr lang="en-US" altLang="en-US" b="1" dirty="0">
                <a:solidFill>
                  <a:srgbClr val="202452"/>
                </a:solidFill>
                <a:latin typeface="Verdana" panose="020B0604030504040204" pitchFamily="34" charset="0"/>
              </a:rPr>
              <a:t>MUST MEET DEFINITION OF A COMPLAINT</a:t>
            </a:r>
          </a:p>
        </p:txBody>
      </p:sp>
      <p:graphicFrame>
        <p:nvGraphicFramePr>
          <p:cNvPr id="6" name="Group 23">
            <a:extLst>
              <a:ext uri="{FF2B5EF4-FFF2-40B4-BE49-F238E27FC236}">
                <a16:creationId xmlns:a16="http://schemas.microsoft.com/office/drawing/2014/main" id="{4E3D4115-1CB3-7C8E-1B9E-AC03C65A1BC0}"/>
              </a:ext>
            </a:extLst>
          </p:cNvPr>
          <p:cNvGraphicFramePr>
            <a:graphicFrameLocks/>
          </p:cNvGraphicFramePr>
          <p:nvPr>
            <p:extLst>
              <p:ext uri="{D42A27DB-BD31-4B8C-83A1-F6EECF244321}">
                <p14:modId xmlns:p14="http://schemas.microsoft.com/office/powerpoint/2010/main" val="1057616133"/>
              </p:ext>
            </p:extLst>
          </p:nvPr>
        </p:nvGraphicFramePr>
        <p:xfrm>
          <a:off x="838200" y="2019301"/>
          <a:ext cx="10515600" cy="4191000"/>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468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202452"/>
                          </a:solidFill>
                          <a:effectLst/>
                          <a:latin typeface="Arial" charset="0"/>
                        </a:rPr>
                        <a:t>Involves MSFWs and a violation of a law enforced by the Employment Standards Administration (ESA) or the Occupational Safety and Health Administration (OSHA)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202452"/>
                          </a:solidFill>
                          <a:effectLst/>
                          <a:latin typeface="Arial" charset="0"/>
                        </a:rPr>
                        <a:t>I.E.   Sue, A MSFW, wants to file a complaint against her employer because hazardous chemicals are often left open.  One-Stop did not refer Sue to the job.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229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202452"/>
                          </a:solidFill>
                          <a:effectLst/>
                          <a:latin typeface="Arial" charset="0"/>
                        </a:rPr>
                        <a:t>All other non Wagner-</a:t>
                      </a:r>
                      <a:r>
                        <a:rPr kumimoji="0" lang="en-US" sz="2400" b="0" i="0" u="none" strike="noStrike" cap="none" normalizeH="0" baseline="0" dirty="0" err="1">
                          <a:ln>
                            <a:noFill/>
                          </a:ln>
                          <a:solidFill>
                            <a:srgbClr val="202452"/>
                          </a:solidFill>
                          <a:effectLst/>
                          <a:latin typeface="Arial" charset="0"/>
                        </a:rPr>
                        <a:t>Peyser</a:t>
                      </a:r>
                      <a:r>
                        <a:rPr kumimoji="0" lang="en-US" sz="2400" b="0" i="0" u="none" strike="noStrike" cap="none" normalizeH="0" baseline="0" dirty="0">
                          <a:ln>
                            <a:noFill/>
                          </a:ln>
                          <a:solidFill>
                            <a:srgbClr val="202452"/>
                          </a:solidFill>
                          <a:effectLst/>
                          <a:latin typeface="Arial" charset="0"/>
                        </a:rPr>
                        <a:t> related complaints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202452"/>
                          </a:solidFill>
                          <a:effectLst/>
                          <a:latin typeface="Arial" charset="0"/>
                        </a:rPr>
                        <a:t>I.E.    Sara wants to file a complaint against her employer because he is not paying minimum wage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135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Not Applicable to WP Complaint System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7B959CA3-2BB6-EADB-8572-3CCB6EB90D06}"/>
              </a:ext>
            </a:extLst>
          </p:cNvPr>
          <p:cNvSpPr txBox="1">
            <a:spLocks noChangeArrowheads="1"/>
          </p:cNvSpPr>
          <p:nvPr/>
        </p:nvSpPr>
        <p:spPr>
          <a:xfrm>
            <a:off x="838200" y="1690688"/>
            <a:ext cx="10515600"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dirty="0">
                <a:solidFill>
                  <a:srgbClr val="202452"/>
                </a:solidFill>
              </a:rPr>
              <a:t>UI, WIA, Welfare Transition</a:t>
            </a:r>
          </a:p>
          <a:p>
            <a:r>
              <a:rPr lang="en-US" altLang="en-US" sz="3600" dirty="0">
                <a:solidFill>
                  <a:srgbClr val="202452"/>
                </a:solidFill>
              </a:rPr>
              <a:t>Federal Contractor job listing </a:t>
            </a:r>
          </a:p>
          <a:p>
            <a:r>
              <a:rPr lang="en-US" altLang="en-US" sz="3600" dirty="0">
                <a:solidFill>
                  <a:srgbClr val="202452"/>
                </a:solidFill>
              </a:rPr>
              <a:t>Complaints from One-Stop staff</a:t>
            </a:r>
            <a:r>
              <a:rPr lang="en-US" altLang="en-US" dirty="0">
                <a:solidFill>
                  <a:srgbClr val="202452"/>
                </a:solidFill>
              </a:rPr>
              <a:t>  </a:t>
            </a:r>
          </a:p>
          <a:p>
            <a:pPr>
              <a:buFontTx/>
              <a:buNone/>
            </a:pPr>
            <a:r>
              <a:rPr lang="en-US" altLang="en-US" dirty="0">
                <a:solidFill>
                  <a:srgbClr val="000099"/>
                </a:solidFill>
              </a:rPr>
              <a:t>	</a:t>
            </a:r>
            <a:r>
              <a:rPr lang="en-US" altLang="en-US" dirty="0">
                <a:solidFill>
                  <a:srgbClr val="04A651"/>
                </a:solidFill>
              </a:rPr>
              <a:t>Handle these complaints according to their respective complaint regulations.</a:t>
            </a:r>
          </a:p>
        </p:txBody>
      </p:sp>
    </p:spTree>
    <p:extLst>
      <p:ext uri="{BB962C8B-B14F-4D97-AF65-F5344CB8AC3E}">
        <p14:creationId xmlns:p14="http://schemas.microsoft.com/office/powerpoint/2010/main" val="4053235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1716</Words>
  <Application>Microsoft Office PowerPoint</Application>
  <PresentationFormat>Widescreen</PresentationFormat>
  <Paragraphs>288</Paragraphs>
  <Slides>29</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Century Gothic</vt:lpstr>
      <vt:lpstr>Franklin Gothic Book</vt:lpstr>
      <vt:lpstr>Gill Sans Ultra Bold</vt:lpstr>
      <vt:lpstr>Times New Roman</vt:lpstr>
      <vt:lpstr>Verdana</vt:lpstr>
      <vt:lpstr>Wingdings</vt:lpstr>
      <vt:lpstr>Office Theme</vt:lpstr>
      <vt:lpstr>Wagner-Peyser Complaint Resolution System</vt:lpstr>
      <vt:lpstr>Background</vt:lpstr>
      <vt:lpstr>Purpose and Policy</vt:lpstr>
      <vt:lpstr>Complaint - Definition</vt:lpstr>
      <vt:lpstr>Types of Complaints</vt:lpstr>
      <vt:lpstr>Wagner-Peyser Related</vt:lpstr>
      <vt:lpstr>Wagner-Peyser Related Complaints</vt:lpstr>
      <vt:lpstr>Non Wagner-Peyser Related Complaint</vt:lpstr>
      <vt:lpstr>Not Applicable to WP Complaint System</vt:lpstr>
      <vt:lpstr>PowerPoint Presentation</vt:lpstr>
      <vt:lpstr>Receiving a Complaint In-Person</vt:lpstr>
      <vt:lpstr>Receiving a Complaint By Letter</vt:lpstr>
      <vt:lpstr>The File System</vt:lpstr>
      <vt:lpstr>The File System</vt:lpstr>
      <vt:lpstr>The File System</vt:lpstr>
      <vt:lpstr>The File System</vt:lpstr>
      <vt:lpstr>Complaint Form Description</vt:lpstr>
      <vt:lpstr>Complaint Form Description</vt:lpstr>
      <vt:lpstr>The Complaint Log</vt:lpstr>
      <vt:lpstr>When is a complaint resolved?</vt:lpstr>
      <vt:lpstr>Apparent Violation</vt:lpstr>
      <vt:lpstr>Processing Apparent Violations</vt:lpstr>
      <vt:lpstr>Processing Apparent Violations</vt:lpstr>
      <vt:lpstr>Processing Apparent Violations</vt:lpstr>
      <vt:lpstr>Public Notice</vt:lpstr>
      <vt:lpstr>Where to Send</vt:lpstr>
      <vt:lpstr>Information</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2024-03-28T17:44:59Z</dcterms:modified>
</cp:coreProperties>
</file>