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651"/>
    <a:srgbClr val="202452"/>
    <a:srgbClr val="E2C549"/>
    <a:srgbClr val="7B8898"/>
    <a:srgbClr val="9C9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5919" autoAdjust="0"/>
  </p:normalViewPr>
  <p:slideViewPr>
    <p:cSldViewPr snapToGrid="0">
      <p:cViewPr varScale="1">
        <p:scale>
          <a:sx n="82" d="100"/>
          <a:sy n="82" d="100"/>
        </p:scale>
        <p:origin x="15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AF4B58-D45F-4E64-909F-7A6DFA438FFE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C30BB2-9E1A-4C15-9C48-1DD52A19A11F}">
      <dgm:prSet/>
      <dgm:spPr>
        <a:solidFill>
          <a:srgbClr val="202452"/>
        </a:solidFill>
      </dgm:spPr>
      <dgm:t>
        <a:bodyPr/>
        <a:lstStyle/>
        <a:p>
          <a:r>
            <a:rPr lang="en-US" dirty="0"/>
            <a:t>OFCCP: Office of Federal Contract Compliance Programs </a:t>
          </a:r>
        </a:p>
      </dgm:t>
    </dgm:pt>
    <dgm:pt modelId="{04BD08E5-2AF4-4BC2-AC63-BFE8C12DEEFF}" type="parTrans" cxnId="{0B90094C-EBFD-4547-AA95-0FD5FAA977A0}">
      <dgm:prSet/>
      <dgm:spPr/>
      <dgm:t>
        <a:bodyPr/>
        <a:lstStyle/>
        <a:p>
          <a:endParaRPr lang="en-US"/>
        </a:p>
      </dgm:t>
    </dgm:pt>
    <dgm:pt modelId="{7845E717-AB7E-41D6-B68C-EBDFC83FC517}" type="sibTrans" cxnId="{0B90094C-EBFD-4547-AA95-0FD5FAA977A0}">
      <dgm:prSet/>
      <dgm:spPr/>
      <dgm:t>
        <a:bodyPr/>
        <a:lstStyle/>
        <a:p>
          <a:endParaRPr lang="en-US"/>
        </a:p>
      </dgm:t>
    </dgm:pt>
    <dgm:pt modelId="{C5130442-438F-49A7-A81E-B61B8ED90CAF}">
      <dgm:prSet/>
      <dgm:spPr>
        <a:solidFill>
          <a:srgbClr val="202452"/>
        </a:solidFill>
      </dgm:spPr>
      <dgm:t>
        <a:bodyPr/>
        <a:lstStyle/>
        <a:p>
          <a:r>
            <a:rPr lang="en-US" b="0" i="0" dirty="0"/>
            <a:t>OFCCP protects workers, promotes diversity and enforces the law. </a:t>
          </a:r>
          <a:endParaRPr lang="en-US" dirty="0"/>
        </a:p>
      </dgm:t>
    </dgm:pt>
    <dgm:pt modelId="{289F553A-24E3-4BF7-A1F8-7CF4AC10DC77}" type="parTrans" cxnId="{F6ECCD27-319B-47D2-ABE2-637CC84021A5}">
      <dgm:prSet/>
      <dgm:spPr/>
      <dgm:t>
        <a:bodyPr/>
        <a:lstStyle/>
        <a:p>
          <a:endParaRPr lang="en-US"/>
        </a:p>
      </dgm:t>
    </dgm:pt>
    <dgm:pt modelId="{9703606E-D2D8-4CE2-BE73-781FB742236B}" type="sibTrans" cxnId="{F6ECCD27-319B-47D2-ABE2-637CC84021A5}">
      <dgm:prSet/>
      <dgm:spPr/>
      <dgm:t>
        <a:bodyPr/>
        <a:lstStyle/>
        <a:p>
          <a:endParaRPr lang="en-US"/>
        </a:p>
      </dgm:t>
    </dgm:pt>
    <dgm:pt modelId="{F6035947-466B-436F-88FA-78C21FB7EA52}">
      <dgm:prSet/>
      <dgm:spPr>
        <a:solidFill>
          <a:srgbClr val="202452"/>
        </a:solidFill>
      </dgm:spPr>
      <dgm:t>
        <a:bodyPr/>
        <a:lstStyle/>
        <a:p>
          <a:r>
            <a:rPr lang="en-US" b="0" i="0" dirty="0"/>
            <a:t>OFCCP holds those who do business with the federal government (contractors and subcontractors) </a:t>
          </a:r>
          <a:r>
            <a:rPr lang="en-US" dirty="0"/>
            <a:t>responsible for complying with the legal requirement to take affirmative action.</a:t>
          </a:r>
        </a:p>
      </dgm:t>
    </dgm:pt>
    <dgm:pt modelId="{677F3C91-0BEC-4044-A166-E4A605D7A369}" type="parTrans" cxnId="{B3B82CB0-E5B6-4A77-8B47-38387B545D93}">
      <dgm:prSet/>
      <dgm:spPr/>
      <dgm:t>
        <a:bodyPr/>
        <a:lstStyle/>
        <a:p>
          <a:endParaRPr lang="en-US"/>
        </a:p>
      </dgm:t>
    </dgm:pt>
    <dgm:pt modelId="{6679B35B-E488-48E5-A0FD-18E8ED5DAED5}" type="sibTrans" cxnId="{B3B82CB0-E5B6-4A77-8B47-38387B545D93}">
      <dgm:prSet/>
      <dgm:spPr/>
      <dgm:t>
        <a:bodyPr/>
        <a:lstStyle/>
        <a:p>
          <a:endParaRPr lang="en-US"/>
        </a:p>
      </dgm:t>
    </dgm:pt>
    <dgm:pt modelId="{1B6C7BFF-0EB3-4B63-9452-AB4AC9398B2D}" type="pres">
      <dgm:prSet presAssocID="{7DAF4B58-D45F-4E64-909F-7A6DFA438FFE}" presName="diagram" presStyleCnt="0">
        <dgm:presLayoutVars>
          <dgm:dir/>
          <dgm:resizeHandles val="exact"/>
        </dgm:presLayoutVars>
      </dgm:prSet>
      <dgm:spPr/>
    </dgm:pt>
    <dgm:pt modelId="{8C78E83A-F33E-4281-95E2-88FEDC03BB6D}" type="pres">
      <dgm:prSet presAssocID="{02C30BB2-9E1A-4C15-9C48-1DD52A19A11F}" presName="node" presStyleLbl="node1" presStyleIdx="0" presStyleCnt="3" custLinFactNeighborY="-738">
        <dgm:presLayoutVars>
          <dgm:bulletEnabled val="1"/>
        </dgm:presLayoutVars>
      </dgm:prSet>
      <dgm:spPr/>
    </dgm:pt>
    <dgm:pt modelId="{69810BE4-81C9-4027-999B-864A59667A31}" type="pres">
      <dgm:prSet presAssocID="{7845E717-AB7E-41D6-B68C-EBDFC83FC517}" presName="sibTrans" presStyleCnt="0"/>
      <dgm:spPr/>
    </dgm:pt>
    <dgm:pt modelId="{45FD4B44-A487-41E0-8351-E2761530DDFC}" type="pres">
      <dgm:prSet presAssocID="{C5130442-438F-49A7-A81E-B61B8ED90CAF}" presName="node" presStyleLbl="node1" presStyleIdx="1" presStyleCnt="3">
        <dgm:presLayoutVars>
          <dgm:bulletEnabled val="1"/>
        </dgm:presLayoutVars>
      </dgm:prSet>
      <dgm:spPr/>
    </dgm:pt>
    <dgm:pt modelId="{0BB649C4-C97A-4163-A09F-7D7B968B7E5B}" type="pres">
      <dgm:prSet presAssocID="{9703606E-D2D8-4CE2-BE73-781FB742236B}" presName="sibTrans" presStyleCnt="0"/>
      <dgm:spPr/>
    </dgm:pt>
    <dgm:pt modelId="{20D82578-9936-4696-88C6-C786931828B0}" type="pres">
      <dgm:prSet presAssocID="{F6035947-466B-436F-88FA-78C21FB7EA52}" presName="node" presStyleLbl="node1" presStyleIdx="2" presStyleCnt="3">
        <dgm:presLayoutVars>
          <dgm:bulletEnabled val="1"/>
        </dgm:presLayoutVars>
      </dgm:prSet>
      <dgm:spPr/>
    </dgm:pt>
  </dgm:ptLst>
  <dgm:cxnLst>
    <dgm:cxn modelId="{F6ECCD27-319B-47D2-ABE2-637CC84021A5}" srcId="{7DAF4B58-D45F-4E64-909F-7A6DFA438FFE}" destId="{C5130442-438F-49A7-A81E-B61B8ED90CAF}" srcOrd="1" destOrd="0" parTransId="{289F553A-24E3-4BF7-A1F8-7CF4AC10DC77}" sibTransId="{9703606E-D2D8-4CE2-BE73-781FB742236B}"/>
    <dgm:cxn modelId="{F920B56A-2781-41B0-AC90-5FD64EE7F7C4}" type="presOf" srcId="{F6035947-466B-436F-88FA-78C21FB7EA52}" destId="{20D82578-9936-4696-88C6-C786931828B0}" srcOrd="0" destOrd="0" presId="urn:microsoft.com/office/officeart/2005/8/layout/default"/>
    <dgm:cxn modelId="{0B90094C-EBFD-4547-AA95-0FD5FAA977A0}" srcId="{7DAF4B58-D45F-4E64-909F-7A6DFA438FFE}" destId="{02C30BB2-9E1A-4C15-9C48-1DD52A19A11F}" srcOrd="0" destOrd="0" parTransId="{04BD08E5-2AF4-4BC2-AC63-BFE8C12DEEFF}" sibTransId="{7845E717-AB7E-41D6-B68C-EBDFC83FC517}"/>
    <dgm:cxn modelId="{1A8F0683-A55D-48A0-BCFE-54244AFD0AD9}" type="presOf" srcId="{02C30BB2-9E1A-4C15-9C48-1DD52A19A11F}" destId="{8C78E83A-F33E-4281-95E2-88FEDC03BB6D}" srcOrd="0" destOrd="0" presId="urn:microsoft.com/office/officeart/2005/8/layout/default"/>
    <dgm:cxn modelId="{DE0CCE9B-758D-43D7-AF9D-BAE0006AD9F5}" type="presOf" srcId="{C5130442-438F-49A7-A81E-B61B8ED90CAF}" destId="{45FD4B44-A487-41E0-8351-E2761530DDFC}" srcOrd="0" destOrd="0" presId="urn:microsoft.com/office/officeart/2005/8/layout/default"/>
    <dgm:cxn modelId="{B3B82CB0-E5B6-4A77-8B47-38387B545D93}" srcId="{7DAF4B58-D45F-4E64-909F-7A6DFA438FFE}" destId="{F6035947-466B-436F-88FA-78C21FB7EA52}" srcOrd="2" destOrd="0" parTransId="{677F3C91-0BEC-4044-A166-E4A605D7A369}" sibTransId="{6679B35B-E488-48E5-A0FD-18E8ED5DAED5}"/>
    <dgm:cxn modelId="{FB266EE2-ACF0-436F-9E92-98223FC238E9}" type="presOf" srcId="{7DAF4B58-D45F-4E64-909F-7A6DFA438FFE}" destId="{1B6C7BFF-0EB3-4B63-9452-AB4AC9398B2D}" srcOrd="0" destOrd="0" presId="urn:microsoft.com/office/officeart/2005/8/layout/default"/>
    <dgm:cxn modelId="{6499A637-5E88-42B4-9EA0-4DF7B524F9DF}" type="presParOf" srcId="{1B6C7BFF-0EB3-4B63-9452-AB4AC9398B2D}" destId="{8C78E83A-F33E-4281-95E2-88FEDC03BB6D}" srcOrd="0" destOrd="0" presId="urn:microsoft.com/office/officeart/2005/8/layout/default"/>
    <dgm:cxn modelId="{EAA37308-C321-43DD-8D43-0613C2BFB46A}" type="presParOf" srcId="{1B6C7BFF-0EB3-4B63-9452-AB4AC9398B2D}" destId="{69810BE4-81C9-4027-999B-864A59667A31}" srcOrd="1" destOrd="0" presId="urn:microsoft.com/office/officeart/2005/8/layout/default"/>
    <dgm:cxn modelId="{26BCCA0A-AF67-4538-9498-9309C5163D59}" type="presParOf" srcId="{1B6C7BFF-0EB3-4B63-9452-AB4AC9398B2D}" destId="{45FD4B44-A487-41E0-8351-E2761530DDFC}" srcOrd="2" destOrd="0" presId="urn:microsoft.com/office/officeart/2005/8/layout/default"/>
    <dgm:cxn modelId="{B2E9577B-E9D7-479C-9A80-0ACD48DC7009}" type="presParOf" srcId="{1B6C7BFF-0EB3-4B63-9452-AB4AC9398B2D}" destId="{0BB649C4-C97A-4163-A09F-7D7B968B7E5B}" srcOrd="3" destOrd="0" presId="urn:microsoft.com/office/officeart/2005/8/layout/default"/>
    <dgm:cxn modelId="{B29C69B5-24F3-420F-938A-2BA6501315C8}" type="presParOf" srcId="{1B6C7BFF-0EB3-4B63-9452-AB4AC9398B2D}" destId="{20D82578-9936-4696-88C6-C786931828B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177E49-61C6-443F-BC49-4CE332D85566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E232D18-373B-460F-96C6-7CF798BE462F}">
      <dgm:prSet/>
      <dgm:spPr>
        <a:solidFill>
          <a:srgbClr val="202452"/>
        </a:solidFill>
      </dgm:spPr>
      <dgm:t>
        <a:bodyPr/>
        <a:lstStyle/>
        <a:p>
          <a:r>
            <a:rPr lang="en-US" dirty="0"/>
            <a:t>Must not discriminate based on: </a:t>
          </a:r>
        </a:p>
      </dgm:t>
    </dgm:pt>
    <dgm:pt modelId="{F3ABC321-9A74-41D5-801F-7C9459E6D232}" type="parTrans" cxnId="{5842FDE6-A8B0-43D5-BB53-A7F22998E386}">
      <dgm:prSet/>
      <dgm:spPr/>
      <dgm:t>
        <a:bodyPr/>
        <a:lstStyle/>
        <a:p>
          <a:endParaRPr lang="en-US"/>
        </a:p>
      </dgm:t>
    </dgm:pt>
    <dgm:pt modelId="{160AF58F-4AD8-4492-B7FB-10291C5AE60F}" type="sibTrans" cxnId="{5842FDE6-A8B0-43D5-BB53-A7F22998E386}">
      <dgm:prSet/>
      <dgm:spPr/>
      <dgm:t>
        <a:bodyPr/>
        <a:lstStyle/>
        <a:p>
          <a:endParaRPr lang="en-US"/>
        </a:p>
      </dgm:t>
    </dgm:pt>
    <dgm:pt modelId="{2530B799-D607-4F8D-8B07-84077B303245}">
      <dgm:prSet/>
      <dgm:spPr/>
      <dgm:t>
        <a:bodyPr/>
        <a:lstStyle/>
        <a:p>
          <a:r>
            <a:rPr lang="en-US" dirty="0"/>
            <a:t>Race</a:t>
          </a:r>
        </a:p>
      </dgm:t>
    </dgm:pt>
    <dgm:pt modelId="{7B42A0F9-61ED-47E8-B702-0ED3D0DB7D23}" type="parTrans" cxnId="{A79AFAA8-E858-41F5-9932-0BA3A77B574A}">
      <dgm:prSet/>
      <dgm:spPr/>
      <dgm:t>
        <a:bodyPr/>
        <a:lstStyle/>
        <a:p>
          <a:endParaRPr lang="en-US"/>
        </a:p>
      </dgm:t>
    </dgm:pt>
    <dgm:pt modelId="{6B557517-A698-463B-8AF6-110599E682F7}" type="sibTrans" cxnId="{A79AFAA8-E858-41F5-9932-0BA3A77B574A}">
      <dgm:prSet/>
      <dgm:spPr/>
      <dgm:t>
        <a:bodyPr/>
        <a:lstStyle/>
        <a:p>
          <a:endParaRPr lang="en-US"/>
        </a:p>
      </dgm:t>
    </dgm:pt>
    <dgm:pt modelId="{798EF400-7882-498F-8D05-DFCC5CFB2657}">
      <dgm:prSet/>
      <dgm:spPr/>
      <dgm:t>
        <a:bodyPr/>
        <a:lstStyle/>
        <a:p>
          <a:r>
            <a:rPr lang="en-US" dirty="0"/>
            <a:t>Color</a:t>
          </a:r>
        </a:p>
      </dgm:t>
    </dgm:pt>
    <dgm:pt modelId="{80EE8981-777B-4E57-A427-316916187AFF}" type="parTrans" cxnId="{80BF83D2-FFF3-4A3E-BA26-6AAA4F3D28AB}">
      <dgm:prSet/>
      <dgm:spPr/>
      <dgm:t>
        <a:bodyPr/>
        <a:lstStyle/>
        <a:p>
          <a:endParaRPr lang="en-US"/>
        </a:p>
      </dgm:t>
    </dgm:pt>
    <dgm:pt modelId="{09524169-5B07-4AEA-94F1-4B13C32E4A5B}" type="sibTrans" cxnId="{80BF83D2-FFF3-4A3E-BA26-6AAA4F3D28AB}">
      <dgm:prSet/>
      <dgm:spPr/>
      <dgm:t>
        <a:bodyPr/>
        <a:lstStyle/>
        <a:p>
          <a:endParaRPr lang="en-US"/>
        </a:p>
      </dgm:t>
    </dgm:pt>
    <dgm:pt modelId="{06224A2C-5267-4B9A-9C85-609C5D49430C}">
      <dgm:prSet/>
      <dgm:spPr/>
      <dgm:t>
        <a:bodyPr/>
        <a:lstStyle/>
        <a:p>
          <a:r>
            <a:rPr lang="en-US" dirty="0"/>
            <a:t>Sex</a:t>
          </a:r>
        </a:p>
      </dgm:t>
    </dgm:pt>
    <dgm:pt modelId="{7ED1EDBE-E5EE-4590-8CF2-AFB72A0F3E78}" type="parTrans" cxnId="{697E9F0E-856A-4D41-B34D-E86445F7FD8C}">
      <dgm:prSet/>
      <dgm:spPr/>
      <dgm:t>
        <a:bodyPr/>
        <a:lstStyle/>
        <a:p>
          <a:endParaRPr lang="en-US"/>
        </a:p>
      </dgm:t>
    </dgm:pt>
    <dgm:pt modelId="{6E1D28C5-571C-45F0-B698-0BAF53D12185}" type="sibTrans" cxnId="{697E9F0E-856A-4D41-B34D-E86445F7FD8C}">
      <dgm:prSet/>
      <dgm:spPr/>
      <dgm:t>
        <a:bodyPr/>
        <a:lstStyle/>
        <a:p>
          <a:endParaRPr lang="en-US"/>
        </a:p>
      </dgm:t>
    </dgm:pt>
    <dgm:pt modelId="{6C7AB86E-6F4E-48D7-A3ED-8D73BEC16DB6}">
      <dgm:prSet/>
      <dgm:spPr/>
      <dgm:t>
        <a:bodyPr/>
        <a:lstStyle/>
        <a:p>
          <a:r>
            <a:rPr lang="en-US" dirty="0"/>
            <a:t>Sexual Orientation</a:t>
          </a:r>
        </a:p>
      </dgm:t>
    </dgm:pt>
    <dgm:pt modelId="{AA644660-93A1-4105-B452-BD2237405AAB}" type="parTrans" cxnId="{EA949D62-5832-4367-9C3F-D604C1CD9E59}">
      <dgm:prSet/>
      <dgm:spPr/>
      <dgm:t>
        <a:bodyPr/>
        <a:lstStyle/>
        <a:p>
          <a:endParaRPr lang="en-US"/>
        </a:p>
      </dgm:t>
    </dgm:pt>
    <dgm:pt modelId="{2F5C5D11-186D-477B-B967-DEF3BE90814D}" type="sibTrans" cxnId="{EA949D62-5832-4367-9C3F-D604C1CD9E59}">
      <dgm:prSet/>
      <dgm:spPr/>
      <dgm:t>
        <a:bodyPr/>
        <a:lstStyle/>
        <a:p>
          <a:endParaRPr lang="en-US"/>
        </a:p>
      </dgm:t>
    </dgm:pt>
    <dgm:pt modelId="{B26BBABB-D57D-42E3-B87C-50BE6161E3C5}">
      <dgm:prSet/>
      <dgm:spPr/>
      <dgm:t>
        <a:bodyPr/>
        <a:lstStyle/>
        <a:p>
          <a:r>
            <a:rPr lang="en-US" dirty="0"/>
            <a:t>Gender Identity</a:t>
          </a:r>
        </a:p>
      </dgm:t>
    </dgm:pt>
    <dgm:pt modelId="{3B0D0D01-E0BA-4FC7-AD75-0984BCE10909}" type="parTrans" cxnId="{30345DDA-31A3-4961-AFAC-514547C7AADD}">
      <dgm:prSet/>
      <dgm:spPr/>
      <dgm:t>
        <a:bodyPr/>
        <a:lstStyle/>
        <a:p>
          <a:endParaRPr lang="en-US"/>
        </a:p>
      </dgm:t>
    </dgm:pt>
    <dgm:pt modelId="{B7C4A266-88D6-4089-BE79-66694343A561}" type="sibTrans" cxnId="{30345DDA-31A3-4961-AFAC-514547C7AADD}">
      <dgm:prSet/>
      <dgm:spPr/>
      <dgm:t>
        <a:bodyPr/>
        <a:lstStyle/>
        <a:p>
          <a:endParaRPr lang="en-US"/>
        </a:p>
      </dgm:t>
    </dgm:pt>
    <dgm:pt modelId="{9D37EECE-907A-4501-A105-9DA2D2F96867}">
      <dgm:prSet/>
      <dgm:spPr/>
      <dgm:t>
        <a:bodyPr/>
        <a:lstStyle/>
        <a:p>
          <a:r>
            <a:rPr lang="en-US" dirty="0"/>
            <a:t>National Origin</a:t>
          </a:r>
        </a:p>
      </dgm:t>
    </dgm:pt>
    <dgm:pt modelId="{DD224261-0CCF-4646-AE00-0D8F32D47E0E}" type="parTrans" cxnId="{3135079D-8E22-41A1-A029-24DDBFA7E2E7}">
      <dgm:prSet/>
      <dgm:spPr/>
      <dgm:t>
        <a:bodyPr/>
        <a:lstStyle/>
        <a:p>
          <a:endParaRPr lang="en-US"/>
        </a:p>
      </dgm:t>
    </dgm:pt>
    <dgm:pt modelId="{54556582-E4A3-4B2B-A824-60AD87F68D96}" type="sibTrans" cxnId="{3135079D-8E22-41A1-A029-24DDBFA7E2E7}">
      <dgm:prSet/>
      <dgm:spPr/>
      <dgm:t>
        <a:bodyPr/>
        <a:lstStyle/>
        <a:p>
          <a:endParaRPr lang="en-US"/>
        </a:p>
      </dgm:t>
    </dgm:pt>
    <dgm:pt modelId="{992C1DC6-2710-4A56-9BE4-BA649ACD10D5}">
      <dgm:prSet/>
      <dgm:spPr/>
      <dgm:t>
        <a:bodyPr/>
        <a:lstStyle/>
        <a:p>
          <a:r>
            <a:rPr lang="en-US" dirty="0"/>
            <a:t>Disability</a:t>
          </a:r>
        </a:p>
      </dgm:t>
    </dgm:pt>
    <dgm:pt modelId="{D8C46F66-47FF-4221-A4EA-AA2C9175831C}" type="parTrans" cxnId="{433C6D61-2DD6-404F-A708-CB7E765A0829}">
      <dgm:prSet/>
      <dgm:spPr/>
      <dgm:t>
        <a:bodyPr/>
        <a:lstStyle/>
        <a:p>
          <a:endParaRPr lang="en-US"/>
        </a:p>
      </dgm:t>
    </dgm:pt>
    <dgm:pt modelId="{01CE119A-BDFA-410B-9E10-0FDF29FF375A}" type="sibTrans" cxnId="{433C6D61-2DD6-404F-A708-CB7E765A0829}">
      <dgm:prSet/>
      <dgm:spPr/>
      <dgm:t>
        <a:bodyPr/>
        <a:lstStyle/>
        <a:p>
          <a:endParaRPr lang="en-US"/>
        </a:p>
      </dgm:t>
    </dgm:pt>
    <dgm:pt modelId="{4D6460B1-5F83-4BFE-B274-AAF7972FF736}">
      <dgm:prSet/>
      <dgm:spPr/>
      <dgm:t>
        <a:bodyPr/>
        <a:lstStyle/>
        <a:p>
          <a:r>
            <a:rPr lang="en-US" dirty="0"/>
            <a:t>Status as a Protected Veteran </a:t>
          </a:r>
        </a:p>
      </dgm:t>
    </dgm:pt>
    <dgm:pt modelId="{04F3BE53-04EA-438C-B241-DA91E3AF381F}" type="parTrans" cxnId="{DF020ABE-C3AC-4727-A253-A14699134E3C}">
      <dgm:prSet/>
      <dgm:spPr/>
      <dgm:t>
        <a:bodyPr/>
        <a:lstStyle/>
        <a:p>
          <a:endParaRPr lang="en-US"/>
        </a:p>
      </dgm:t>
    </dgm:pt>
    <dgm:pt modelId="{847260EE-8CEF-4DBE-9600-55C3C66EE2B1}" type="sibTrans" cxnId="{DF020ABE-C3AC-4727-A253-A14699134E3C}">
      <dgm:prSet/>
      <dgm:spPr/>
      <dgm:t>
        <a:bodyPr/>
        <a:lstStyle/>
        <a:p>
          <a:endParaRPr lang="en-US"/>
        </a:p>
      </dgm:t>
    </dgm:pt>
    <dgm:pt modelId="{CC70CF0F-BBA3-49E3-ACA2-A27C538A4AE0}" type="pres">
      <dgm:prSet presAssocID="{4C177E49-61C6-443F-BC49-4CE332D85566}" presName="Name0" presStyleCnt="0">
        <dgm:presLayoutVars>
          <dgm:dir/>
          <dgm:animLvl val="lvl"/>
          <dgm:resizeHandles val="exact"/>
        </dgm:presLayoutVars>
      </dgm:prSet>
      <dgm:spPr/>
    </dgm:pt>
    <dgm:pt modelId="{5AE37CA0-3A9C-4B60-82BE-1B57069385CF}" type="pres">
      <dgm:prSet presAssocID="{5E232D18-373B-460F-96C6-7CF798BE462F}" presName="boxAndChildren" presStyleCnt="0"/>
      <dgm:spPr/>
    </dgm:pt>
    <dgm:pt modelId="{047490AE-33E6-4AC4-98D1-0A72CAAE1DAA}" type="pres">
      <dgm:prSet presAssocID="{5E232D18-373B-460F-96C6-7CF798BE462F}" presName="parentTextBox" presStyleLbl="node1" presStyleIdx="0" presStyleCnt="1"/>
      <dgm:spPr/>
    </dgm:pt>
    <dgm:pt modelId="{C25B19C9-10CF-4E68-9D63-4E045DAC2288}" type="pres">
      <dgm:prSet presAssocID="{5E232D18-373B-460F-96C6-7CF798BE462F}" presName="entireBox" presStyleLbl="node1" presStyleIdx="0" presStyleCnt="1"/>
      <dgm:spPr/>
    </dgm:pt>
    <dgm:pt modelId="{75AB64A9-6453-426B-9663-03CA15F63427}" type="pres">
      <dgm:prSet presAssocID="{5E232D18-373B-460F-96C6-7CF798BE462F}" presName="descendantBox" presStyleCnt="0"/>
      <dgm:spPr/>
    </dgm:pt>
    <dgm:pt modelId="{95A6379C-FAEC-449C-87B3-A79769D3AC42}" type="pres">
      <dgm:prSet presAssocID="{2530B799-D607-4F8D-8B07-84077B303245}" presName="childTextBox" presStyleLbl="fgAccFollowNode1" presStyleIdx="0" presStyleCnt="8">
        <dgm:presLayoutVars>
          <dgm:bulletEnabled val="1"/>
        </dgm:presLayoutVars>
      </dgm:prSet>
      <dgm:spPr>
        <a:prstGeom prst="ellipse">
          <a:avLst/>
        </a:prstGeom>
      </dgm:spPr>
    </dgm:pt>
    <dgm:pt modelId="{2452298F-5A8E-4513-A6F4-56DF56EB1C9D}" type="pres">
      <dgm:prSet presAssocID="{798EF400-7882-498F-8D05-DFCC5CFB2657}" presName="childTextBox" presStyleLbl="fgAccFollowNode1" presStyleIdx="1" presStyleCnt="8">
        <dgm:presLayoutVars>
          <dgm:bulletEnabled val="1"/>
        </dgm:presLayoutVars>
      </dgm:prSet>
      <dgm:spPr>
        <a:prstGeom prst="ellipse">
          <a:avLst/>
        </a:prstGeom>
      </dgm:spPr>
    </dgm:pt>
    <dgm:pt modelId="{9E0CCDB3-9029-4246-AED3-91DC8BA4C2EF}" type="pres">
      <dgm:prSet presAssocID="{06224A2C-5267-4B9A-9C85-609C5D49430C}" presName="childTextBox" presStyleLbl="fgAccFollowNode1" presStyleIdx="2" presStyleCnt="8">
        <dgm:presLayoutVars>
          <dgm:bulletEnabled val="1"/>
        </dgm:presLayoutVars>
      </dgm:prSet>
      <dgm:spPr>
        <a:prstGeom prst="ellipse">
          <a:avLst/>
        </a:prstGeom>
      </dgm:spPr>
    </dgm:pt>
    <dgm:pt modelId="{964FC5EF-3304-4E8B-B207-920468649C13}" type="pres">
      <dgm:prSet presAssocID="{6C7AB86E-6F4E-48D7-A3ED-8D73BEC16DB6}" presName="childTextBox" presStyleLbl="fgAccFollowNode1" presStyleIdx="3" presStyleCnt="8" custLinFactNeighborX="0" custLinFactNeighborY="461">
        <dgm:presLayoutVars>
          <dgm:bulletEnabled val="1"/>
        </dgm:presLayoutVars>
      </dgm:prSet>
      <dgm:spPr>
        <a:prstGeom prst="ellipse">
          <a:avLst/>
        </a:prstGeom>
      </dgm:spPr>
    </dgm:pt>
    <dgm:pt modelId="{D032B88B-B5EC-4AC6-91F8-F60E20B2338B}" type="pres">
      <dgm:prSet presAssocID="{B26BBABB-D57D-42E3-B87C-50BE6161E3C5}" presName="childTextBox" presStyleLbl="fgAccFollowNode1" presStyleIdx="4" presStyleCnt="8">
        <dgm:presLayoutVars>
          <dgm:bulletEnabled val="1"/>
        </dgm:presLayoutVars>
      </dgm:prSet>
      <dgm:spPr>
        <a:prstGeom prst="ellipse">
          <a:avLst/>
        </a:prstGeom>
      </dgm:spPr>
    </dgm:pt>
    <dgm:pt modelId="{A0C2719D-5ECF-42E7-A693-570D6CFAD1F9}" type="pres">
      <dgm:prSet presAssocID="{9D37EECE-907A-4501-A105-9DA2D2F96867}" presName="childTextBox" presStyleLbl="fgAccFollowNode1" presStyleIdx="5" presStyleCnt="8">
        <dgm:presLayoutVars>
          <dgm:bulletEnabled val="1"/>
        </dgm:presLayoutVars>
      </dgm:prSet>
      <dgm:spPr>
        <a:prstGeom prst="ellipse">
          <a:avLst/>
        </a:prstGeom>
      </dgm:spPr>
    </dgm:pt>
    <dgm:pt modelId="{97FF2038-F759-459E-9188-634A9B0087E5}" type="pres">
      <dgm:prSet presAssocID="{992C1DC6-2710-4A56-9BE4-BA649ACD10D5}" presName="childTextBox" presStyleLbl="fgAccFollowNode1" presStyleIdx="6" presStyleCnt="8">
        <dgm:presLayoutVars>
          <dgm:bulletEnabled val="1"/>
        </dgm:presLayoutVars>
      </dgm:prSet>
      <dgm:spPr>
        <a:prstGeom prst="ellipse">
          <a:avLst/>
        </a:prstGeom>
      </dgm:spPr>
    </dgm:pt>
    <dgm:pt modelId="{F69D345C-4E1C-4FCE-A07F-707727C6FD51}" type="pres">
      <dgm:prSet presAssocID="{4D6460B1-5F83-4BFE-B274-AAF7972FF736}" presName="childTextBox" presStyleLbl="fgAccFollowNode1" presStyleIdx="7" presStyleCnt="8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B4432300-1AA3-4124-9586-439EA792B5D5}" type="presOf" srcId="{6C7AB86E-6F4E-48D7-A3ED-8D73BEC16DB6}" destId="{964FC5EF-3304-4E8B-B207-920468649C13}" srcOrd="0" destOrd="0" presId="urn:microsoft.com/office/officeart/2005/8/layout/process4"/>
    <dgm:cxn modelId="{697E9F0E-856A-4D41-B34D-E86445F7FD8C}" srcId="{5E232D18-373B-460F-96C6-7CF798BE462F}" destId="{06224A2C-5267-4B9A-9C85-609C5D49430C}" srcOrd="2" destOrd="0" parTransId="{7ED1EDBE-E5EE-4590-8CF2-AFB72A0F3E78}" sibTransId="{6E1D28C5-571C-45F0-B698-0BAF53D12185}"/>
    <dgm:cxn modelId="{433C6D61-2DD6-404F-A708-CB7E765A0829}" srcId="{5E232D18-373B-460F-96C6-7CF798BE462F}" destId="{992C1DC6-2710-4A56-9BE4-BA649ACD10D5}" srcOrd="6" destOrd="0" parTransId="{D8C46F66-47FF-4221-A4EA-AA2C9175831C}" sibTransId="{01CE119A-BDFA-410B-9E10-0FDF29FF375A}"/>
    <dgm:cxn modelId="{EA949D62-5832-4367-9C3F-D604C1CD9E59}" srcId="{5E232D18-373B-460F-96C6-7CF798BE462F}" destId="{6C7AB86E-6F4E-48D7-A3ED-8D73BEC16DB6}" srcOrd="3" destOrd="0" parTransId="{AA644660-93A1-4105-B452-BD2237405AAB}" sibTransId="{2F5C5D11-186D-477B-B967-DEF3BE90814D}"/>
    <dgm:cxn modelId="{CC28E645-BF0B-4E09-A457-1EC6F7499EFE}" type="presOf" srcId="{5E232D18-373B-460F-96C6-7CF798BE462F}" destId="{C25B19C9-10CF-4E68-9D63-4E045DAC2288}" srcOrd="1" destOrd="0" presId="urn:microsoft.com/office/officeart/2005/8/layout/process4"/>
    <dgm:cxn modelId="{DCD9A869-CD28-4D97-B439-1BE2E2D78C51}" type="presOf" srcId="{06224A2C-5267-4B9A-9C85-609C5D49430C}" destId="{9E0CCDB3-9029-4246-AED3-91DC8BA4C2EF}" srcOrd="0" destOrd="0" presId="urn:microsoft.com/office/officeart/2005/8/layout/process4"/>
    <dgm:cxn modelId="{3645BD7A-160B-4A20-804D-8825B9EB4B4E}" type="presOf" srcId="{5E232D18-373B-460F-96C6-7CF798BE462F}" destId="{047490AE-33E6-4AC4-98D1-0A72CAAE1DAA}" srcOrd="0" destOrd="0" presId="urn:microsoft.com/office/officeart/2005/8/layout/process4"/>
    <dgm:cxn modelId="{A1765C87-B31A-4C99-9803-38B66BF2FEE4}" type="presOf" srcId="{798EF400-7882-498F-8D05-DFCC5CFB2657}" destId="{2452298F-5A8E-4513-A6F4-56DF56EB1C9D}" srcOrd="0" destOrd="0" presId="urn:microsoft.com/office/officeart/2005/8/layout/process4"/>
    <dgm:cxn modelId="{2718AA87-DF29-4E86-85D6-A8767458C4BA}" type="presOf" srcId="{B26BBABB-D57D-42E3-B87C-50BE6161E3C5}" destId="{D032B88B-B5EC-4AC6-91F8-F60E20B2338B}" srcOrd="0" destOrd="0" presId="urn:microsoft.com/office/officeart/2005/8/layout/process4"/>
    <dgm:cxn modelId="{9043A58A-D7B0-4603-86C6-BDDA3FE9BF75}" type="presOf" srcId="{4D6460B1-5F83-4BFE-B274-AAF7972FF736}" destId="{F69D345C-4E1C-4FCE-A07F-707727C6FD51}" srcOrd="0" destOrd="0" presId="urn:microsoft.com/office/officeart/2005/8/layout/process4"/>
    <dgm:cxn modelId="{DE438C9B-F430-4EF1-8D86-4A940D80AC10}" type="presOf" srcId="{992C1DC6-2710-4A56-9BE4-BA649ACD10D5}" destId="{97FF2038-F759-459E-9188-634A9B0087E5}" srcOrd="0" destOrd="0" presId="urn:microsoft.com/office/officeart/2005/8/layout/process4"/>
    <dgm:cxn modelId="{3135079D-8E22-41A1-A029-24DDBFA7E2E7}" srcId="{5E232D18-373B-460F-96C6-7CF798BE462F}" destId="{9D37EECE-907A-4501-A105-9DA2D2F96867}" srcOrd="5" destOrd="0" parTransId="{DD224261-0CCF-4646-AE00-0D8F32D47E0E}" sibTransId="{54556582-E4A3-4B2B-A824-60AD87F68D96}"/>
    <dgm:cxn modelId="{A79AFAA8-E858-41F5-9932-0BA3A77B574A}" srcId="{5E232D18-373B-460F-96C6-7CF798BE462F}" destId="{2530B799-D607-4F8D-8B07-84077B303245}" srcOrd="0" destOrd="0" parTransId="{7B42A0F9-61ED-47E8-B702-0ED3D0DB7D23}" sibTransId="{6B557517-A698-463B-8AF6-110599E682F7}"/>
    <dgm:cxn modelId="{DF020ABE-C3AC-4727-A253-A14699134E3C}" srcId="{5E232D18-373B-460F-96C6-7CF798BE462F}" destId="{4D6460B1-5F83-4BFE-B274-AAF7972FF736}" srcOrd="7" destOrd="0" parTransId="{04F3BE53-04EA-438C-B241-DA91E3AF381F}" sibTransId="{847260EE-8CEF-4DBE-9600-55C3C66EE2B1}"/>
    <dgm:cxn modelId="{CF199CC2-12D5-4C00-9D28-7DFD68F4B40F}" type="presOf" srcId="{9D37EECE-907A-4501-A105-9DA2D2F96867}" destId="{A0C2719D-5ECF-42E7-A693-570D6CFAD1F9}" srcOrd="0" destOrd="0" presId="urn:microsoft.com/office/officeart/2005/8/layout/process4"/>
    <dgm:cxn modelId="{FDE58DC3-9D87-413C-8482-4CBC0E4B2F0C}" type="presOf" srcId="{4C177E49-61C6-443F-BC49-4CE332D85566}" destId="{CC70CF0F-BBA3-49E3-ACA2-A27C538A4AE0}" srcOrd="0" destOrd="0" presId="urn:microsoft.com/office/officeart/2005/8/layout/process4"/>
    <dgm:cxn modelId="{80BF83D2-FFF3-4A3E-BA26-6AAA4F3D28AB}" srcId="{5E232D18-373B-460F-96C6-7CF798BE462F}" destId="{798EF400-7882-498F-8D05-DFCC5CFB2657}" srcOrd="1" destOrd="0" parTransId="{80EE8981-777B-4E57-A427-316916187AFF}" sibTransId="{09524169-5B07-4AEA-94F1-4B13C32E4A5B}"/>
    <dgm:cxn modelId="{30345DDA-31A3-4961-AFAC-514547C7AADD}" srcId="{5E232D18-373B-460F-96C6-7CF798BE462F}" destId="{B26BBABB-D57D-42E3-B87C-50BE6161E3C5}" srcOrd="4" destOrd="0" parTransId="{3B0D0D01-E0BA-4FC7-AD75-0984BCE10909}" sibTransId="{B7C4A266-88D6-4089-BE79-66694343A561}"/>
    <dgm:cxn modelId="{5842FDE6-A8B0-43D5-BB53-A7F22998E386}" srcId="{4C177E49-61C6-443F-BC49-4CE332D85566}" destId="{5E232D18-373B-460F-96C6-7CF798BE462F}" srcOrd="0" destOrd="0" parTransId="{F3ABC321-9A74-41D5-801F-7C9459E6D232}" sibTransId="{160AF58F-4AD8-4492-B7FB-10291C5AE60F}"/>
    <dgm:cxn modelId="{58C40AF1-A767-4F2E-836F-BBC762CCCFA8}" type="presOf" srcId="{2530B799-D607-4F8D-8B07-84077B303245}" destId="{95A6379C-FAEC-449C-87B3-A79769D3AC42}" srcOrd="0" destOrd="0" presId="urn:microsoft.com/office/officeart/2005/8/layout/process4"/>
    <dgm:cxn modelId="{0ED81BBA-CDA8-46E9-A141-605765865DAC}" type="presParOf" srcId="{CC70CF0F-BBA3-49E3-ACA2-A27C538A4AE0}" destId="{5AE37CA0-3A9C-4B60-82BE-1B57069385CF}" srcOrd="0" destOrd="0" presId="urn:microsoft.com/office/officeart/2005/8/layout/process4"/>
    <dgm:cxn modelId="{BE4E0B0D-AF9A-445F-BDA7-9D278E377EDA}" type="presParOf" srcId="{5AE37CA0-3A9C-4B60-82BE-1B57069385CF}" destId="{047490AE-33E6-4AC4-98D1-0A72CAAE1DAA}" srcOrd="0" destOrd="0" presId="urn:microsoft.com/office/officeart/2005/8/layout/process4"/>
    <dgm:cxn modelId="{D497E9E2-DD33-4EEC-9B09-C9CDC54F365A}" type="presParOf" srcId="{5AE37CA0-3A9C-4B60-82BE-1B57069385CF}" destId="{C25B19C9-10CF-4E68-9D63-4E045DAC2288}" srcOrd="1" destOrd="0" presId="urn:microsoft.com/office/officeart/2005/8/layout/process4"/>
    <dgm:cxn modelId="{C698F853-1976-41AE-B1A4-84F4EC871200}" type="presParOf" srcId="{5AE37CA0-3A9C-4B60-82BE-1B57069385CF}" destId="{75AB64A9-6453-426B-9663-03CA15F63427}" srcOrd="2" destOrd="0" presId="urn:microsoft.com/office/officeart/2005/8/layout/process4"/>
    <dgm:cxn modelId="{12B76CB0-D3AD-4065-B688-38D7A298D05B}" type="presParOf" srcId="{75AB64A9-6453-426B-9663-03CA15F63427}" destId="{95A6379C-FAEC-449C-87B3-A79769D3AC42}" srcOrd="0" destOrd="0" presId="urn:microsoft.com/office/officeart/2005/8/layout/process4"/>
    <dgm:cxn modelId="{AA8EC23D-A264-477C-A6E0-A436DEFA44A4}" type="presParOf" srcId="{75AB64A9-6453-426B-9663-03CA15F63427}" destId="{2452298F-5A8E-4513-A6F4-56DF56EB1C9D}" srcOrd="1" destOrd="0" presId="urn:microsoft.com/office/officeart/2005/8/layout/process4"/>
    <dgm:cxn modelId="{85B347E1-735E-4379-BB7F-C682B293CFF6}" type="presParOf" srcId="{75AB64A9-6453-426B-9663-03CA15F63427}" destId="{9E0CCDB3-9029-4246-AED3-91DC8BA4C2EF}" srcOrd="2" destOrd="0" presId="urn:microsoft.com/office/officeart/2005/8/layout/process4"/>
    <dgm:cxn modelId="{47203B9F-2EB3-47C9-A705-EEF0F121499B}" type="presParOf" srcId="{75AB64A9-6453-426B-9663-03CA15F63427}" destId="{964FC5EF-3304-4E8B-B207-920468649C13}" srcOrd="3" destOrd="0" presId="urn:microsoft.com/office/officeart/2005/8/layout/process4"/>
    <dgm:cxn modelId="{17D99607-9822-4B3B-A206-0EFD80FAB2B5}" type="presParOf" srcId="{75AB64A9-6453-426B-9663-03CA15F63427}" destId="{D032B88B-B5EC-4AC6-91F8-F60E20B2338B}" srcOrd="4" destOrd="0" presId="urn:microsoft.com/office/officeart/2005/8/layout/process4"/>
    <dgm:cxn modelId="{438CF452-1116-4C7D-8719-9059BCCF9200}" type="presParOf" srcId="{75AB64A9-6453-426B-9663-03CA15F63427}" destId="{A0C2719D-5ECF-42E7-A693-570D6CFAD1F9}" srcOrd="5" destOrd="0" presId="urn:microsoft.com/office/officeart/2005/8/layout/process4"/>
    <dgm:cxn modelId="{175644CF-40F5-4A69-AFD5-B9DF4075007D}" type="presParOf" srcId="{75AB64A9-6453-426B-9663-03CA15F63427}" destId="{97FF2038-F759-459E-9188-634A9B0087E5}" srcOrd="6" destOrd="0" presId="urn:microsoft.com/office/officeart/2005/8/layout/process4"/>
    <dgm:cxn modelId="{EB172BC3-5C76-4DCA-9A7E-B01B333E7424}" type="presParOf" srcId="{75AB64A9-6453-426B-9663-03CA15F63427}" destId="{F69D345C-4E1C-4FCE-A07F-707727C6FD51}" srcOrd="7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5EB84A-A04E-40CF-B5AB-91BED62845FE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A71A11A-05C5-43D2-8DB4-FFEB5E455A21}">
      <dgm:prSet/>
      <dgm:spPr>
        <a:solidFill>
          <a:srgbClr val="202452"/>
        </a:solidFill>
      </dgm:spPr>
      <dgm:t>
        <a:bodyPr/>
        <a:lstStyle/>
        <a:p>
          <a:r>
            <a:rPr lang="en-US" b="0" i="0" dirty="0"/>
            <a:t>VEVRAA: Federal contractors are required to list “all employment openings” with the appropriate Employment Service Delivery Systems (ESDS) where the job opening occurs. </a:t>
          </a:r>
          <a:endParaRPr lang="en-US" dirty="0"/>
        </a:p>
      </dgm:t>
    </dgm:pt>
    <dgm:pt modelId="{5FD2675F-2206-4A85-B963-210217310ED8}" type="parTrans" cxnId="{9661AE75-8E2B-4570-B93E-D7AAEB0C01B0}">
      <dgm:prSet/>
      <dgm:spPr/>
      <dgm:t>
        <a:bodyPr/>
        <a:lstStyle/>
        <a:p>
          <a:endParaRPr lang="en-US"/>
        </a:p>
      </dgm:t>
    </dgm:pt>
    <dgm:pt modelId="{D447267B-E44F-47F5-947B-D97EEDCC981B}" type="sibTrans" cxnId="{9661AE75-8E2B-4570-B93E-D7AAEB0C01B0}">
      <dgm:prSet/>
      <dgm:spPr/>
      <dgm:t>
        <a:bodyPr/>
        <a:lstStyle/>
        <a:p>
          <a:endParaRPr lang="en-US"/>
        </a:p>
      </dgm:t>
    </dgm:pt>
    <dgm:pt modelId="{89C2099E-2D1C-4985-9A0C-8793C855B751}" type="pres">
      <dgm:prSet presAssocID="{6B5EB84A-A04E-40CF-B5AB-91BED62845FE}" presName="linear" presStyleCnt="0">
        <dgm:presLayoutVars>
          <dgm:animLvl val="lvl"/>
          <dgm:resizeHandles val="exact"/>
        </dgm:presLayoutVars>
      </dgm:prSet>
      <dgm:spPr/>
    </dgm:pt>
    <dgm:pt modelId="{4CED36A7-693A-49DA-81DF-199F2AE9674D}" type="pres">
      <dgm:prSet presAssocID="{3A71A11A-05C5-43D2-8DB4-FFEB5E455A2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3C62551-1F16-4E5A-BCCD-2BD58279EBA3}" type="presOf" srcId="{6B5EB84A-A04E-40CF-B5AB-91BED62845FE}" destId="{89C2099E-2D1C-4985-9A0C-8793C855B751}" srcOrd="0" destOrd="0" presId="urn:microsoft.com/office/officeart/2005/8/layout/vList2"/>
    <dgm:cxn modelId="{9661AE75-8E2B-4570-B93E-D7AAEB0C01B0}" srcId="{6B5EB84A-A04E-40CF-B5AB-91BED62845FE}" destId="{3A71A11A-05C5-43D2-8DB4-FFEB5E455A21}" srcOrd="0" destOrd="0" parTransId="{5FD2675F-2206-4A85-B963-210217310ED8}" sibTransId="{D447267B-E44F-47F5-947B-D97EEDCC981B}"/>
    <dgm:cxn modelId="{FACDF78C-73C4-4309-A055-6EFD284DD0B3}" type="presOf" srcId="{3A71A11A-05C5-43D2-8DB4-FFEB5E455A21}" destId="{4CED36A7-693A-49DA-81DF-199F2AE9674D}" srcOrd="0" destOrd="0" presId="urn:microsoft.com/office/officeart/2005/8/layout/vList2"/>
    <dgm:cxn modelId="{A813FB64-A41A-43F6-A4DA-921B6644BBB5}" type="presParOf" srcId="{89C2099E-2D1C-4985-9A0C-8793C855B751}" destId="{4CED36A7-693A-49DA-81DF-199F2AE967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C04626-27DC-4441-992E-12CF5EF674E7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FBDCE37-F2D6-46C7-A938-F77704C5CAF7}">
      <dgm:prSet custT="1"/>
      <dgm:spPr>
        <a:solidFill>
          <a:srgbClr val="202452"/>
        </a:solidFill>
      </dgm:spPr>
      <dgm:t>
        <a:bodyPr/>
        <a:lstStyle/>
        <a:p>
          <a:r>
            <a:rPr lang="en-US" sz="2800" b="0" i="0" dirty="0"/>
            <a:t>All job openings with three exceptions: </a:t>
          </a:r>
          <a:endParaRPr lang="en-US" sz="2800" dirty="0"/>
        </a:p>
      </dgm:t>
    </dgm:pt>
    <dgm:pt modelId="{31558C14-7FDD-4975-A71F-1C229EAE095A}" type="parTrans" cxnId="{EB25E960-F20E-43B9-9883-DB01547BCF95}">
      <dgm:prSet/>
      <dgm:spPr/>
      <dgm:t>
        <a:bodyPr/>
        <a:lstStyle/>
        <a:p>
          <a:endParaRPr lang="en-US"/>
        </a:p>
      </dgm:t>
    </dgm:pt>
    <dgm:pt modelId="{A5D4E4AB-34F4-477A-B4ED-859BC4C0FDF3}" type="sibTrans" cxnId="{EB25E960-F20E-43B9-9883-DB01547BCF95}">
      <dgm:prSet/>
      <dgm:spPr/>
      <dgm:t>
        <a:bodyPr/>
        <a:lstStyle/>
        <a:p>
          <a:endParaRPr lang="en-US"/>
        </a:p>
      </dgm:t>
    </dgm:pt>
    <dgm:pt modelId="{1919B326-77C5-4C6C-B4FE-AE7FFBD88063}" type="pres">
      <dgm:prSet presAssocID="{BFC04626-27DC-4441-992E-12CF5EF674E7}" presName="Name0" presStyleCnt="0">
        <dgm:presLayoutVars>
          <dgm:dir/>
          <dgm:animLvl val="lvl"/>
          <dgm:resizeHandles val="exact"/>
        </dgm:presLayoutVars>
      </dgm:prSet>
      <dgm:spPr/>
    </dgm:pt>
    <dgm:pt modelId="{26D73EC0-0F0C-4412-9939-5CC3889BAA12}" type="pres">
      <dgm:prSet presAssocID="{3FBDCE37-F2D6-46C7-A938-F77704C5CAF7}" presName="composite" presStyleCnt="0"/>
      <dgm:spPr/>
    </dgm:pt>
    <dgm:pt modelId="{7B5BB813-F46A-40E3-A129-1C5AA7D9E606}" type="pres">
      <dgm:prSet presAssocID="{3FBDCE37-F2D6-46C7-A938-F77704C5CAF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EC76488-AE98-4FA9-9377-A0CB9B8821BB}" type="pres">
      <dgm:prSet presAssocID="{3FBDCE37-F2D6-46C7-A938-F77704C5CAF7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EB25E960-F20E-43B9-9883-DB01547BCF95}" srcId="{BFC04626-27DC-4441-992E-12CF5EF674E7}" destId="{3FBDCE37-F2D6-46C7-A938-F77704C5CAF7}" srcOrd="0" destOrd="0" parTransId="{31558C14-7FDD-4975-A71F-1C229EAE095A}" sibTransId="{A5D4E4AB-34F4-477A-B4ED-859BC4C0FDF3}"/>
    <dgm:cxn modelId="{B76D1361-DFCF-46E3-9CC0-7478991415DB}" type="presOf" srcId="{3FBDCE37-F2D6-46C7-A938-F77704C5CAF7}" destId="{7B5BB813-F46A-40E3-A129-1C5AA7D9E606}" srcOrd="0" destOrd="0" presId="urn:microsoft.com/office/officeart/2005/8/layout/hList1"/>
    <dgm:cxn modelId="{11267742-4561-4F70-8B76-78289182C987}" type="presOf" srcId="{BFC04626-27DC-4441-992E-12CF5EF674E7}" destId="{1919B326-77C5-4C6C-B4FE-AE7FFBD88063}" srcOrd="0" destOrd="0" presId="urn:microsoft.com/office/officeart/2005/8/layout/hList1"/>
    <dgm:cxn modelId="{8B2880BC-D629-4003-8B30-F988C91F052C}" type="presParOf" srcId="{1919B326-77C5-4C6C-B4FE-AE7FFBD88063}" destId="{26D73EC0-0F0C-4412-9939-5CC3889BAA12}" srcOrd="0" destOrd="0" presId="urn:microsoft.com/office/officeart/2005/8/layout/hList1"/>
    <dgm:cxn modelId="{78707EBB-A9B1-49EA-A9F0-24A0121AE7A4}" type="presParOf" srcId="{26D73EC0-0F0C-4412-9939-5CC3889BAA12}" destId="{7B5BB813-F46A-40E3-A129-1C5AA7D9E606}" srcOrd="0" destOrd="0" presId="urn:microsoft.com/office/officeart/2005/8/layout/hList1"/>
    <dgm:cxn modelId="{968D3DD0-5DC5-45E1-A96E-4F7160FD0995}" type="presParOf" srcId="{26D73EC0-0F0C-4412-9939-5CC3889BAA12}" destId="{CEC76488-AE98-4FA9-9377-A0CB9B8821BB}" srcOrd="1" destOrd="0" presId="urn:microsoft.com/office/officeart/2005/8/layout/hList1"/>
  </dgm:cxnLst>
  <dgm:bg>
    <a:solidFill>
      <a:srgbClr val="202452"/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068E06-05D7-4BB0-B796-4FBA34986F6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635710-D913-4AA2-AA44-0661FBC6E2D9}">
      <dgm:prSet/>
      <dgm:spPr>
        <a:solidFill>
          <a:srgbClr val="202452"/>
        </a:solidFill>
      </dgm:spPr>
      <dgm:t>
        <a:bodyPr/>
        <a:lstStyle/>
        <a:p>
          <a:r>
            <a:rPr lang="en-US" b="0" i="0"/>
            <a:t>Executive and Senior Management</a:t>
          </a:r>
          <a:endParaRPr lang="en-US" dirty="0"/>
        </a:p>
      </dgm:t>
    </dgm:pt>
    <dgm:pt modelId="{377DB216-4E1C-4A8D-B8F6-0B158B6A87E4}" type="parTrans" cxnId="{DEB5DC21-3ABB-41DD-A51A-C08EAED16507}">
      <dgm:prSet/>
      <dgm:spPr/>
      <dgm:t>
        <a:bodyPr/>
        <a:lstStyle/>
        <a:p>
          <a:endParaRPr lang="en-US"/>
        </a:p>
      </dgm:t>
    </dgm:pt>
    <dgm:pt modelId="{EC291F17-7EAE-4666-8225-1E0995A65464}" type="sibTrans" cxnId="{DEB5DC21-3ABB-41DD-A51A-C08EAED16507}">
      <dgm:prSet/>
      <dgm:spPr/>
      <dgm:t>
        <a:bodyPr/>
        <a:lstStyle/>
        <a:p>
          <a:endParaRPr lang="en-US"/>
        </a:p>
      </dgm:t>
    </dgm:pt>
    <dgm:pt modelId="{4C36A732-4B8A-4758-8ABD-90CA5E84C5CA}">
      <dgm:prSet/>
      <dgm:spPr>
        <a:solidFill>
          <a:srgbClr val="202452"/>
        </a:solidFill>
      </dgm:spPr>
      <dgm:t>
        <a:bodyPr/>
        <a:lstStyle/>
        <a:p>
          <a:r>
            <a:rPr lang="en-US"/>
            <a:t>Positions filled internally</a:t>
          </a:r>
          <a:endParaRPr lang="en-US" dirty="0"/>
        </a:p>
      </dgm:t>
    </dgm:pt>
    <dgm:pt modelId="{02118983-DF49-41C0-85C3-DEFEB36153CD}" type="parTrans" cxnId="{F502BF94-AE57-4944-842C-53C3190DDF22}">
      <dgm:prSet/>
      <dgm:spPr/>
      <dgm:t>
        <a:bodyPr/>
        <a:lstStyle/>
        <a:p>
          <a:endParaRPr lang="en-US"/>
        </a:p>
      </dgm:t>
    </dgm:pt>
    <dgm:pt modelId="{93E22C14-5B3C-4385-A5A4-5A09F6CD1261}" type="sibTrans" cxnId="{F502BF94-AE57-4944-842C-53C3190DDF22}">
      <dgm:prSet/>
      <dgm:spPr/>
      <dgm:t>
        <a:bodyPr/>
        <a:lstStyle/>
        <a:p>
          <a:endParaRPr lang="en-US"/>
        </a:p>
      </dgm:t>
    </dgm:pt>
    <dgm:pt modelId="{A122D83A-0F19-4AA0-937F-D2092142FFBE}">
      <dgm:prSet/>
      <dgm:spPr>
        <a:solidFill>
          <a:srgbClr val="202452"/>
        </a:solidFill>
      </dgm:spPr>
      <dgm:t>
        <a:bodyPr/>
        <a:lstStyle/>
        <a:p>
          <a:r>
            <a:rPr lang="en-US"/>
            <a:t>Positions lasting 3 days or less </a:t>
          </a:r>
          <a:endParaRPr lang="en-US" dirty="0"/>
        </a:p>
      </dgm:t>
    </dgm:pt>
    <dgm:pt modelId="{7DDF2546-DE61-40B3-8ADF-31817EB1A475}" type="parTrans" cxnId="{1CBB1B2D-9847-48AB-91BC-5457FAF47230}">
      <dgm:prSet/>
      <dgm:spPr/>
      <dgm:t>
        <a:bodyPr/>
        <a:lstStyle/>
        <a:p>
          <a:endParaRPr lang="en-US"/>
        </a:p>
      </dgm:t>
    </dgm:pt>
    <dgm:pt modelId="{46FE2E92-17E4-402B-8E78-7A8F8D87D74A}" type="sibTrans" cxnId="{1CBB1B2D-9847-48AB-91BC-5457FAF47230}">
      <dgm:prSet/>
      <dgm:spPr/>
      <dgm:t>
        <a:bodyPr/>
        <a:lstStyle/>
        <a:p>
          <a:endParaRPr lang="en-US"/>
        </a:p>
      </dgm:t>
    </dgm:pt>
    <dgm:pt modelId="{80B8F2E7-EEDA-4FC8-90D4-B8901BF2913B}" type="pres">
      <dgm:prSet presAssocID="{56068E06-05D7-4BB0-B796-4FBA34986F65}" presName="Name0" presStyleCnt="0">
        <dgm:presLayoutVars>
          <dgm:dir/>
          <dgm:animLvl val="lvl"/>
          <dgm:resizeHandles val="exact"/>
        </dgm:presLayoutVars>
      </dgm:prSet>
      <dgm:spPr/>
    </dgm:pt>
    <dgm:pt modelId="{19819A97-A704-4EEE-A3D9-E7D8C9283633}" type="pres">
      <dgm:prSet presAssocID="{0D635710-D913-4AA2-AA44-0661FBC6E2D9}" presName="linNode" presStyleCnt="0"/>
      <dgm:spPr/>
    </dgm:pt>
    <dgm:pt modelId="{4DE4DBA2-8142-42A2-9245-A13CDC912AAA}" type="pres">
      <dgm:prSet presAssocID="{0D635710-D913-4AA2-AA44-0661FBC6E2D9}" presName="parentText" presStyleLbl="node1" presStyleIdx="0" presStyleCnt="3">
        <dgm:presLayoutVars>
          <dgm:chMax val="1"/>
          <dgm:bulletEnabled val="1"/>
        </dgm:presLayoutVars>
      </dgm:prSet>
      <dgm:spPr>
        <a:prstGeom prst="flowChartMagneticDisk">
          <a:avLst/>
        </a:prstGeom>
      </dgm:spPr>
    </dgm:pt>
    <dgm:pt modelId="{104ACEC0-4825-4413-9483-2E6995364BAE}" type="pres">
      <dgm:prSet presAssocID="{EC291F17-7EAE-4666-8225-1E0995A65464}" presName="sp" presStyleCnt="0"/>
      <dgm:spPr/>
    </dgm:pt>
    <dgm:pt modelId="{48C01750-330B-45E1-B61F-185EEBBDF53F}" type="pres">
      <dgm:prSet presAssocID="{4C36A732-4B8A-4758-8ABD-90CA5E84C5CA}" presName="linNode" presStyleCnt="0"/>
      <dgm:spPr/>
    </dgm:pt>
    <dgm:pt modelId="{3AB7C318-A5BF-42C6-BE9F-1BC255B5A7CA}" type="pres">
      <dgm:prSet presAssocID="{4C36A732-4B8A-4758-8ABD-90CA5E84C5CA}" presName="parentText" presStyleLbl="node1" presStyleIdx="1" presStyleCnt="3">
        <dgm:presLayoutVars>
          <dgm:chMax val="1"/>
          <dgm:bulletEnabled val="1"/>
        </dgm:presLayoutVars>
      </dgm:prSet>
      <dgm:spPr>
        <a:prstGeom prst="flowChartMagneticDisk">
          <a:avLst/>
        </a:prstGeom>
      </dgm:spPr>
    </dgm:pt>
    <dgm:pt modelId="{A307F3F3-C989-425B-8D78-6CF5EC5CA4AA}" type="pres">
      <dgm:prSet presAssocID="{93E22C14-5B3C-4385-A5A4-5A09F6CD1261}" presName="sp" presStyleCnt="0"/>
      <dgm:spPr/>
    </dgm:pt>
    <dgm:pt modelId="{747DBA3E-AB93-4400-A1C3-0FDFA85E7864}" type="pres">
      <dgm:prSet presAssocID="{A122D83A-0F19-4AA0-937F-D2092142FFBE}" presName="linNode" presStyleCnt="0"/>
      <dgm:spPr/>
    </dgm:pt>
    <dgm:pt modelId="{0D85268A-4DF7-414E-9134-45CE07AC311B}" type="pres">
      <dgm:prSet presAssocID="{A122D83A-0F19-4AA0-937F-D2092142FFBE}" presName="parentText" presStyleLbl="node1" presStyleIdx="2" presStyleCnt="3">
        <dgm:presLayoutVars>
          <dgm:chMax val="1"/>
          <dgm:bulletEnabled val="1"/>
        </dgm:presLayoutVars>
      </dgm:prSet>
      <dgm:spPr>
        <a:prstGeom prst="flowChartMagneticDisk">
          <a:avLst/>
        </a:prstGeom>
      </dgm:spPr>
    </dgm:pt>
  </dgm:ptLst>
  <dgm:cxnLst>
    <dgm:cxn modelId="{C93B8B10-6200-4C39-904E-92A952012F4D}" type="presOf" srcId="{A122D83A-0F19-4AA0-937F-D2092142FFBE}" destId="{0D85268A-4DF7-414E-9134-45CE07AC311B}" srcOrd="0" destOrd="0" presId="urn:microsoft.com/office/officeart/2005/8/layout/vList5"/>
    <dgm:cxn modelId="{DEB5DC21-3ABB-41DD-A51A-C08EAED16507}" srcId="{56068E06-05D7-4BB0-B796-4FBA34986F65}" destId="{0D635710-D913-4AA2-AA44-0661FBC6E2D9}" srcOrd="0" destOrd="0" parTransId="{377DB216-4E1C-4A8D-B8F6-0B158B6A87E4}" sibTransId="{EC291F17-7EAE-4666-8225-1E0995A65464}"/>
    <dgm:cxn modelId="{1CBB1B2D-9847-48AB-91BC-5457FAF47230}" srcId="{56068E06-05D7-4BB0-B796-4FBA34986F65}" destId="{A122D83A-0F19-4AA0-937F-D2092142FFBE}" srcOrd="2" destOrd="0" parTransId="{7DDF2546-DE61-40B3-8ADF-31817EB1A475}" sibTransId="{46FE2E92-17E4-402B-8E78-7A8F8D87D74A}"/>
    <dgm:cxn modelId="{F502BF94-AE57-4944-842C-53C3190DDF22}" srcId="{56068E06-05D7-4BB0-B796-4FBA34986F65}" destId="{4C36A732-4B8A-4758-8ABD-90CA5E84C5CA}" srcOrd="1" destOrd="0" parTransId="{02118983-DF49-41C0-85C3-DEFEB36153CD}" sibTransId="{93E22C14-5B3C-4385-A5A4-5A09F6CD1261}"/>
    <dgm:cxn modelId="{694029AA-197B-42A2-9FE2-3D32EE9B3434}" type="presOf" srcId="{4C36A732-4B8A-4758-8ABD-90CA5E84C5CA}" destId="{3AB7C318-A5BF-42C6-BE9F-1BC255B5A7CA}" srcOrd="0" destOrd="0" presId="urn:microsoft.com/office/officeart/2005/8/layout/vList5"/>
    <dgm:cxn modelId="{9029F2DF-35C3-49F1-8757-2BB3FF0EFBF1}" type="presOf" srcId="{56068E06-05D7-4BB0-B796-4FBA34986F65}" destId="{80B8F2E7-EEDA-4FC8-90D4-B8901BF2913B}" srcOrd="0" destOrd="0" presId="urn:microsoft.com/office/officeart/2005/8/layout/vList5"/>
    <dgm:cxn modelId="{80ABD7EF-DA6D-408A-AA2D-965150D12768}" type="presOf" srcId="{0D635710-D913-4AA2-AA44-0661FBC6E2D9}" destId="{4DE4DBA2-8142-42A2-9245-A13CDC912AAA}" srcOrd="0" destOrd="0" presId="urn:microsoft.com/office/officeart/2005/8/layout/vList5"/>
    <dgm:cxn modelId="{D31275CF-EC95-4738-B97C-E21F65595D38}" type="presParOf" srcId="{80B8F2E7-EEDA-4FC8-90D4-B8901BF2913B}" destId="{19819A97-A704-4EEE-A3D9-E7D8C9283633}" srcOrd="0" destOrd="0" presId="urn:microsoft.com/office/officeart/2005/8/layout/vList5"/>
    <dgm:cxn modelId="{2D164C56-81A4-4979-894B-7338A42F01F4}" type="presParOf" srcId="{19819A97-A704-4EEE-A3D9-E7D8C9283633}" destId="{4DE4DBA2-8142-42A2-9245-A13CDC912AAA}" srcOrd="0" destOrd="0" presId="urn:microsoft.com/office/officeart/2005/8/layout/vList5"/>
    <dgm:cxn modelId="{F0F8BCB8-BBE5-4092-A950-4666D79F2B3F}" type="presParOf" srcId="{80B8F2E7-EEDA-4FC8-90D4-B8901BF2913B}" destId="{104ACEC0-4825-4413-9483-2E6995364BAE}" srcOrd="1" destOrd="0" presId="urn:microsoft.com/office/officeart/2005/8/layout/vList5"/>
    <dgm:cxn modelId="{FA455DE1-B0E0-4E19-B4A6-6F7DA807AA6D}" type="presParOf" srcId="{80B8F2E7-EEDA-4FC8-90D4-B8901BF2913B}" destId="{48C01750-330B-45E1-B61F-185EEBBDF53F}" srcOrd="2" destOrd="0" presId="urn:microsoft.com/office/officeart/2005/8/layout/vList5"/>
    <dgm:cxn modelId="{2F8EC6DD-BF26-4CB7-99D3-9B2A4CB90547}" type="presParOf" srcId="{48C01750-330B-45E1-B61F-185EEBBDF53F}" destId="{3AB7C318-A5BF-42C6-BE9F-1BC255B5A7CA}" srcOrd="0" destOrd="0" presId="urn:microsoft.com/office/officeart/2005/8/layout/vList5"/>
    <dgm:cxn modelId="{6F2B4A28-859A-413E-B547-435A30990BE3}" type="presParOf" srcId="{80B8F2E7-EEDA-4FC8-90D4-B8901BF2913B}" destId="{A307F3F3-C989-425B-8D78-6CF5EC5CA4AA}" srcOrd="3" destOrd="0" presId="urn:microsoft.com/office/officeart/2005/8/layout/vList5"/>
    <dgm:cxn modelId="{FD7EE515-FB2A-475F-8164-1886171442BD}" type="presParOf" srcId="{80B8F2E7-EEDA-4FC8-90D4-B8901BF2913B}" destId="{747DBA3E-AB93-4400-A1C3-0FDFA85E7864}" srcOrd="4" destOrd="0" presId="urn:microsoft.com/office/officeart/2005/8/layout/vList5"/>
    <dgm:cxn modelId="{1E5837E0-89F6-45DD-B3E6-F31CF6C1A2CE}" type="presParOf" srcId="{747DBA3E-AB93-4400-A1C3-0FDFA85E7864}" destId="{0D85268A-4DF7-414E-9134-45CE07AC311B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BCC411-B641-42DE-8DD0-2F6144BAA3A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808990-A5A4-4C40-BF9F-DF0AD3DCB0FC}">
      <dgm:prSet/>
      <dgm:spPr>
        <a:solidFill>
          <a:srgbClr val="202452"/>
        </a:solidFill>
      </dgm:spPr>
      <dgm:t>
        <a:bodyPr/>
        <a:lstStyle/>
        <a:p>
          <a:r>
            <a:rPr lang="en-US"/>
            <a:t>External postings in Employ Florida are a hidden asset</a:t>
          </a:r>
          <a:endParaRPr lang="en-US" dirty="0"/>
        </a:p>
      </dgm:t>
    </dgm:pt>
    <dgm:pt modelId="{00AB4278-8634-4314-96B5-18456847F77E}" type="parTrans" cxnId="{7EAF6FB1-1E42-431B-AE2B-5F931D6351C6}">
      <dgm:prSet/>
      <dgm:spPr/>
      <dgm:t>
        <a:bodyPr/>
        <a:lstStyle/>
        <a:p>
          <a:endParaRPr lang="en-US"/>
        </a:p>
      </dgm:t>
    </dgm:pt>
    <dgm:pt modelId="{CD2470CE-8039-4E82-94D1-F3031E3F8A03}" type="sibTrans" cxnId="{7EAF6FB1-1E42-431B-AE2B-5F931D6351C6}">
      <dgm:prSet/>
      <dgm:spPr/>
      <dgm:t>
        <a:bodyPr/>
        <a:lstStyle/>
        <a:p>
          <a:endParaRPr lang="en-US"/>
        </a:p>
      </dgm:t>
    </dgm:pt>
    <dgm:pt modelId="{06CE16C2-85FC-4F36-90D1-DFC8566B7962}">
      <dgm:prSet/>
      <dgm:spPr>
        <a:solidFill>
          <a:srgbClr val="202452"/>
        </a:solidFill>
      </dgm:spPr>
      <dgm:t>
        <a:bodyPr/>
        <a:lstStyle/>
        <a:p>
          <a:r>
            <a:rPr lang="en-US"/>
            <a:t>These jobs can lead to placements for Veteran job seekers</a:t>
          </a:r>
          <a:endParaRPr lang="en-US" dirty="0"/>
        </a:p>
      </dgm:t>
    </dgm:pt>
    <dgm:pt modelId="{052953C2-8B7F-4B27-ABB2-AFCD9FE5BDCA}" type="parTrans" cxnId="{7E4DF506-FB3D-40B8-BC29-C2C1E6564513}">
      <dgm:prSet/>
      <dgm:spPr/>
      <dgm:t>
        <a:bodyPr/>
        <a:lstStyle/>
        <a:p>
          <a:endParaRPr lang="en-US"/>
        </a:p>
      </dgm:t>
    </dgm:pt>
    <dgm:pt modelId="{CB04F8F2-6E94-4FA4-8D2D-665376D334C2}" type="sibTrans" cxnId="{7E4DF506-FB3D-40B8-BC29-C2C1E6564513}">
      <dgm:prSet/>
      <dgm:spPr/>
      <dgm:t>
        <a:bodyPr/>
        <a:lstStyle/>
        <a:p>
          <a:endParaRPr lang="en-US"/>
        </a:p>
      </dgm:t>
    </dgm:pt>
    <dgm:pt modelId="{D0FD1911-8664-43CA-9F6D-14CAE203F0CB}">
      <dgm:prSet/>
      <dgm:spPr>
        <a:solidFill>
          <a:srgbClr val="202452"/>
        </a:solidFill>
      </dgm:spPr>
      <dgm:t>
        <a:bodyPr/>
        <a:lstStyle/>
        <a:p>
          <a:r>
            <a:rPr lang="en-US"/>
            <a:t>The postings can be connected to existing Employ Florida Accounts</a:t>
          </a:r>
          <a:endParaRPr lang="en-US" dirty="0"/>
        </a:p>
      </dgm:t>
    </dgm:pt>
    <dgm:pt modelId="{460CB1BF-CA7D-49AB-A1B6-63637F9BA255}" type="parTrans" cxnId="{FA450FD6-88D4-4B0B-AA75-A45C86488FEA}">
      <dgm:prSet/>
      <dgm:spPr/>
      <dgm:t>
        <a:bodyPr/>
        <a:lstStyle/>
        <a:p>
          <a:endParaRPr lang="en-US"/>
        </a:p>
      </dgm:t>
    </dgm:pt>
    <dgm:pt modelId="{C8CBE5AA-390C-4653-9A53-F2BD8BBD9FE4}" type="sibTrans" cxnId="{FA450FD6-88D4-4B0B-AA75-A45C86488FEA}">
      <dgm:prSet/>
      <dgm:spPr/>
      <dgm:t>
        <a:bodyPr/>
        <a:lstStyle/>
        <a:p>
          <a:endParaRPr lang="en-US"/>
        </a:p>
      </dgm:t>
    </dgm:pt>
    <dgm:pt modelId="{53151C96-604C-4431-A348-00A8BF53B9E8}" type="pres">
      <dgm:prSet presAssocID="{ABBCC411-B641-42DE-8DD0-2F6144BAA3AE}" presName="Name0" presStyleCnt="0">
        <dgm:presLayoutVars>
          <dgm:dir/>
          <dgm:resizeHandles val="exact"/>
        </dgm:presLayoutVars>
      </dgm:prSet>
      <dgm:spPr/>
    </dgm:pt>
    <dgm:pt modelId="{B21868F4-E422-45BA-B0CA-C5B084CE9023}" type="pres">
      <dgm:prSet presAssocID="{ABBCC411-B641-42DE-8DD0-2F6144BAA3AE}" presName="fgShape" presStyleLbl="fgShp" presStyleIdx="0" presStyleCnt="1"/>
      <dgm:spPr>
        <a:solidFill>
          <a:srgbClr val="04A651"/>
        </a:solidFill>
      </dgm:spPr>
    </dgm:pt>
    <dgm:pt modelId="{39F60A41-AB61-4229-BF5C-8AC384169425}" type="pres">
      <dgm:prSet presAssocID="{ABBCC411-B641-42DE-8DD0-2F6144BAA3AE}" presName="linComp" presStyleCnt="0"/>
      <dgm:spPr/>
    </dgm:pt>
    <dgm:pt modelId="{50D42BCA-0113-4DFC-AA6E-45D6FDBE8D34}" type="pres">
      <dgm:prSet presAssocID="{06808990-A5A4-4C40-BF9F-DF0AD3DCB0FC}" presName="compNode" presStyleCnt="0"/>
      <dgm:spPr/>
    </dgm:pt>
    <dgm:pt modelId="{06988286-1990-4A5F-88DE-67DA7E427BC9}" type="pres">
      <dgm:prSet presAssocID="{06808990-A5A4-4C40-BF9F-DF0AD3DCB0FC}" presName="bkgdShape" presStyleLbl="node1" presStyleIdx="0" presStyleCnt="3"/>
      <dgm:spPr/>
    </dgm:pt>
    <dgm:pt modelId="{3CE02565-D5E6-401D-8E5C-60536AEF2170}" type="pres">
      <dgm:prSet presAssocID="{06808990-A5A4-4C40-BF9F-DF0AD3DCB0FC}" presName="nodeTx" presStyleLbl="node1" presStyleIdx="0" presStyleCnt="3">
        <dgm:presLayoutVars>
          <dgm:bulletEnabled val="1"/>
        </dgm:presLayoutVars>
      </dgm:prSet>
      <dgm:spPr/>
    </dgm:pt>
    <dgm:pt modelId="{964E1ADE-F191-4731-993F-6303FE3D7882}" type="pres">
      <dgm:prSet presAssocID="{06808990-A5A4-4C40-BF9F-DF0AD3DCB0FC}" presName="invisiNode" presStyleLbl="node1" presStyleIdx="0" presStyleCnt="3"/>
      <dgm:spPr/>
    </dgm:pt>
    <dgm:pt modelId="{24F37D0E-357C-4288-A7CD-239E23FFC071}" type="pres">
      <dgm:prSet presAssocID="{06808990-A5A4-4C40-BF9F-DF0AD3DCB0F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ck with solid fill"/>
        </a:ext>
      </dgm:extLst>
    </dgm:pt>
    <dgm:pt modelId="{AA3F87C9-D5A6-4C5C-ADF8-E01F0B7D3694}" type="pres">
      <dgm:prSet presAssocID="{CD2470CE-8039-4E82-94D1-F3031E3F8A03}" presName="sibTrans" presStyleLbl="sibTrans2D1" presStyleIdx="0" presStyleCnt="0"/>
      <dgm:spPr/>
    </dgm:pt>
    <dgm:pt modelId="{08B3D4B3-9661-4376-B9C8-68BCD9F73216}" type="pres">
      <dgm:prSet presAssocID="{06CE16C2-85FC-4F36-90D1-DFC8566B7962}" presName="compNode" presStyleCnt="0"/>
      <dgm:spPr/>
    </dgm:pt>
    <dgm:pt modelId="{5186E400-F417-4180-A411-87973FB7B843}" type="pres">
      <dgm:prSet presAssocID="{06CE16C2-85FC-4F36-90D1-DFC8566B7962}" presName="bkgdShape" presStyleLbl="node1" presStyleIdx="1" presStyleCnt="3"/>
      <dgm:spPr/>
    </dgm:pt>
    <dgm:pt modelId="{40EC9A94-49C8-48B5-8C56-42F56E17D235}" type="pres">
      <dgm:prSet presAssocID="{06CE16C2-85FC-4F36-90D1-DFC8566B7962}" presName="nodeTx" presStyleLbl="node1" presStyleIdx="1" presStyleCnt="3">
        <dgm:presLayoutVars>
          <dgm:bulletEnabled val="1"/>
        </dgm:presLayoutVars>
      </dgm:prSet>
      <dgm:spPr/>
    </dgm:pt>
    <dgm:pt modelId="{A259AB7C-70EE-44F0-848A-CCFB206DEA73}" type="pres">
      <dgm:prSet presAssocID="{06CE16C2-85FC-4F36-90D1-DFC8566B7962}" presName="invisiNode" presStyleLbl="node1" presStyleIdx="1" presStyleCnt="3"/>
      <dgm:spPr/>
    </dgm:pt>
    <dgm:pt modelId="{E0F1DFA2-4B2B-4496-AF6B-5D91EF32A6B2}" type="pres">
      <dgm:prSet presAssocID="{06CE16C2-85FC-4F36-90D1-DFC8566B7962}" presName="imagNode" presStyleLbl="fgImgPlace1" presStyleIdx="1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ro Male with solid fill"/>
        </a:ext>
      </dgm:extLst>
    </dgm:pt>
    <dgm:pt modelId="{79BC2F2A-4713-42CA-97A2-1FDF18FE0D9F}" type="pres">
      <dgm:prSet presAssocID="{CB04F8F2-6E94-4FA4-8D2D-665376D334C2}" presName="sibTrans" presStyleLbl="sibTrans2D1" presStyleIdx="0" presStyleCnt="0"/>
      <dgm:spPr/>
    </dgm:pt>
    <dgm:pt modelId="{D823FA6D-0A30-401D-A0EF-370CA1E18ABC}" type="pres">
      <dgm:prSet presAssocID="{D0FD1911-8664-43CA-9F6D-14CAE203F0CB}" presName="compNode" presStyleCnt="0"/>
      <dgm:spPr/>
    </dgm:pt>
    <dgm:pt modelId="{433E125B-D400-468B-BA6D-45119B574EF1}" type="pres">
      <dgm:prSet presAssocID="{D0FD1911-8664-43CA-9F6D-14CAE203F0CB}" presName="bkgdShape" presStyleLbl="node1" presStyleIdx="2" presStyleCnt="3" custLinFactNeighborX="1953" custLinFactNeighborY="2841"/>
      <dgm:spPr/>
    </dgm:pt>
    <dgm:pt modelId="{2A8800D7-5A7F-4F7F-940D-3B420FEFCAAD}" type="pres">
      <dgm:prSet presAssocID="{D0FD1911-8664-43CA-9F6D-14CAE203F0CB}" presName="nodeTx" presStyleLbl="node1" presStyleIdx="2" presStyleCnt="3">
        <dgm:presLayoutVars>
          <dgm:bulletEnabled val="1"/>
        </dgm:presLayoutVars>
      </dgm:prSet>
      <dgm:spPr/>
    </dgm:pt>
    <dgm:pt modelId="{26EAFFEC-6F19-4CC7-9792-71807E098C51}" type="pres">
      <dgm:prSet presAssocID="{D0FD1911-8664-43CA-9F6D-14CAE203F0CB}" presName="invisiNode" presStyleLbl="node1" presStyleIdx="2" presStyleCnt="3"/>
      <dgm:spPr/>
    </dgm:pt>
    <dgm:pt modelId="{1BE02E58-25B7-45A0-8E45-A250F43F47AE}" type="pres">
      <dgm:prSet presAssocID="{D0FD1911-8664-43CA-9F6D-14CAE203F0CB}" presName="imagNode" presStyleLbl="fgImgPlace1" presStyleIdx="2" presStyleCnt="3" custLinFactNeighborX="1824" custLinFactNeighborY="60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ute (Two Pins With A Path) with solid fill"/>
        </a:ext>
      </dgm:extLst>
    </dgm:pt>
  </dgm:ptLst>
  <dgm:cxnLst>
    <dgm:cxn modelId="{7E4DF506-FB3D-40B8-BC29-C2C1E6564513}" srcId="{ABBCC411-B641-42DE-8DD0-2F6144BAA3AE}" destId="{06CE16C2-85FC-4F36-90D1-DFC8566B7962}" srcOrd="1" destOrd="0" parTransId="{052953C2-8B7F-4B27-ABB2-AFCD9FE5BDCA}" sibTransId="{CB04F8F2-6E94-4FA4-8D2D-665376D334C2}"/>
    <dgm:cxn modelId="{E7D3B726-2126-4A2A-9287-F444193A8B15}" type="presOf" srcId="{ABBCC411-B641-42DE-8DD0-2F6144BAA3AE}" destId="{53151C96-604C-4431-A348-00A8BF53B9E8}" srcOrd="0" destOrd="0" presId="urn:microsoft.com/office/officeart/2005/8/layout/hList7"/>
    <dgm:cxn modelId="{D913B62F-2CB1-43BB-85CE-861A2DFE04FD}" type="presOf" srcId="{D0FD1911-8664-43CA-9F6D-14CAE203F0CB}" destId="{2A8800D7-5A7F-4F7F-940D-3B420FEFCAAD}" srcOrd="1" destOrd="0" presId="urn:microsoft.com/office/officeart/2005/8/layout/hList7"/>
    <dgm:cxn modelId="{59EE9C5C-4C71-4235-8552-26BB04672F09}" type="presOf" srcId="{06CE16C2-85FC-4F36-90D1-DFC8566B7962}" destId="{5186E400-F417-4180-A411-87973FB7B843}" srcOrd="0" destOrd="0" presId="urn:microsoft.com/office/officeart/2005/8/layout/hList7"/>
    <dgm:cxn modelId="{D3DA1942-E708-4DD3-AA77-8AB1C70D2900}" type="presOf" srcId="{D0FD1911-8664-43CA-9F6D-14CAE203F0CB}" destId="{433E125B-D400-468B-BA6D-45119B574EF1}" srcOrd="0" destOrd="0" presId="urn:microsoft.com/office/officeart/2005/8/layout/hList7"/>
    <dgm:cxn modelId="{4978C164-67E9-4450-8D87-C9DEB23DA3E3}" type="presOf" srcId="{CD2470CE-8039-4E82-94D1-F3031E3F8A03}" destId="{AA3F87C9-D5A6-4C5C-ADF8-E01F0B7D3694}" srcOrd="0" destOrd="0" presId="urn:microsoft.com/office/officeart/2005/8/layout/hList7"/>
    <dgm:cxn modelId="{C4A5D36A-1FA0-4740-AD8B-00538A80E299}" type="presOf" srcId="{CB04F8F2-6E94-4FA4-8D2D-665376D334C2}" destId="{79BC2F2A-4713-42CA-97A2-1FDF18FE0D9F}" srcOrd="0" destOrd="0" presId="urn:microsoft.com/office/officeart/2005/8/layout/hList7"/>
    <dgm:cxn modelId="{84B2B46F-FBE1-4C23-998B-8049CCF6D941}" type="presOf" srcId="{06CE16C2-85FC-4F36-90D1-DFC8566B7962}" destId="{40EC9A94-49C8-48B5-8C56-42F56E17D235}" srcOrd="1" destOrd="0" presId="urn:microsoft.com/office/officeart/2005/8/layout/hList7"/>
    <dgm:cxn modelId="{7EAF6FB1-1E42-431B-AE2B-5F931D6351C6}" srcId="{ABBCC411-B641-42DE-8DD0-2F6144BAA3AE}" destId="{06808990-A5A4-4C40-BF9F-DF0AD3DCB0FC}" srcOrd="0" destOrd="0" parTransId="{00AB4278-8634-4314-96B5-18456847F77E}" sibTransId="{CD2470CE-8039-4E82-94D1-F3031E3F8A03}"/>
    <dgm:cxn modelId="{BD3E38B5-FE67-48D2-86A2-38AF63106A35}" type="presOf" srcId="{06808990-A5A4-4C40-BF9F-DF0AD3DCB0FC}" destId="{06988286-1990-4A5F-88DE-67DA7E427BC9}" srcOrd="0" destOrd="0" presId="urn:microsoft.com/office/officeart/2005/8/layout/hList7"/>
    <dgm:cxn modelId="{FA450FD6-88D4-4B0B-AA75-A45C86488FEA}" srcId="{ABBCC411-B641-42DE-8DD0-2F6144BAA3AE}" destId="{D0FD1911-8664-43CA-9F6D-14CAE203F0CB}" srcOrd="2" destOrd="0" parTransId="{460CB1BF-CA7D-49AB-A1B6-63637F9BA255}" sibTransId="{C8CBE5AA-390C-4653-9A53-F2BD8BBD9FE4}"/>
    <dgm:cxn modelId="{22EF5CEC-725E-4882-B73F-84966BF7E612}" type="presOf" srcId="{06808990-A5A4-4C40-BF9F-DF0AD3DCB0FC}" destId="{3CE02565-D5E6-401D-8E5C-60536AEF2170}" srcOrd="1" destOrd="0" presId="urn:microsoft.com/office/officeart/2005/8/layout/hList7"/>
    <dgm:cxn modelId="{E47D593D-E299-4D3A-A7EE-5CA7B7D49E3C}" type="presParOf" srcId="{53151C96-604C-4431-A348-00A8BF53B9E8}" destId="{B21868F4-E422-45BA-B0CA-C5B084CE9023}" srcOrd="0" destOrd="0" presId="urn:microsoft.com/office/officeart/2005/8/layout/hList7"/>
    <dgm:cxn modelId="{F1512554-E206-425B-87C8-72F1669D7D8F}" type="presParOf" srcId="{53151C96-604C-4431-A348-00A8BF53B9E8}" destId="{39F60A41-AB61-4229-BF5C-8AC384169425}" srcOrd="1" destOrd="0" presId="urn:microsoft.com/office/officeart/2005/8/layout/hList7"/>
    <dgm:cxn modelId="{83B42A6D-8CC8-41D8-820F-488E1F4B0F34}" type="presParOf" srcId="{39F60A41-AB61-4229-BF5C-8AC384169425}" destId="{50D42BCA-0113-4DFC-AA6E-45D6FDBE8D34}" srcOrd="0" destOrd="0" presId="urn:microsoft.com/office/officeart/2005/8/layout/hList7"/>
    <dgm:cxn modelId="{1F4C1DFB-19F6-4A2C-9893-12CD0B35E777}" type="presParOf" srcId="{50D42BCA-0113-4DFC-AA6E-45D6FDBE8D34}" destId="{06988286-1990-4A5F-88DE-67DA7E427BC9}" srcOrd="0" destOrd="0" presId="urn:microsoft.com/office/officeart/2005/8/layout/hList7"/>
    <dgm:cxn modelId="{72157321-AEE6-4768-8D5E-5329E23A08FF}" type="presParOf" srcId="{50D42BCA-0113-4DFC-AA6E-45D6FDBE8D34}" destId="{3CE02565-D5E6-401D-8E5C-60536AEF2170}" srcOrd="1" destOrd="0" presId="urn:microsoft.com/office/officeart/2005/8/layout/hList7"/>
    <dgm:cxn modelId="{6AF44E3A-83B1-4C93-9B53-EA071D4A240B}" type="presParOf" srcId="{50D42BCA-0113-4DFC-AA6E-45D6FDBE8D34}" destId="{964E1ADE-F191-4731-993F-6303FE3D7882}" srcOrd="2" destOrd="0" presId="urn:microsoft.com/office/officeart/2005/8/layout/hList7"/>
    <dgm:cxn modelId="{3D76B3FE-1507-43C4-9969-E09090CA29F0}" type="presParOf" srcId="{50D42BCA-0113-4DFC-AA6E-45D6FDBE8D34}" destId="{24F37D0E-357C-4288-A7CD-239E23FFC071}" srcOrd="3" destOrd="0" presId="urn:microsoft.com/office/officeart/2005/8/layout/hList7"/>
    <dgm:cxn modelId="{937686A4-C681-4BF3-8A91-C8F3E309025D}" type="presParOf" srcId="{39F60A41-AB61-4229-BF5C-8AC384169425}" destId="{AA3F87C9-D5A6-4C5C-ADF8-E01F0B7D3694}" srcOrd="1" destOrd="0" presId="urn:microsoft.com/office/officeart/2005/8/layout/hList7"/>
    <dgm:cxn modelId="{D1606569-F1EF-4A3F-8707-DFE3417A1E31}" type="presParOf" srcId="{39F60A41-AB61-4229-BF5C-8AC384169425}" destId="{08B3D4B3-9661-4376-B9C8-68BCD9F73216}" srcOrd="2" destOrd="0" presId="urn:microsoft.com/office/officeart/2005/8/layout/hList7"/>
    <dgm:cxn modelId="{47820FF1-4DBB-4982-97EC-A23520806317}" type="presParOf" srcId="{08B3D4B3-9661-4376-B9C8-68BCD9F73216}" destId="{5186E400-F417-4180-A411-87973FB7B843}" srcOrd="0" destOrd="0" presId="urn:microsoft.com/office/officeart/2005/8/layout/hList7"/>
    <dgm:cxn modelId="{FCA038F2-2FC5-4F64-B72B-035A11AFB759}" type="presParOf" srcId="{08B3D4B3-9661-4376-B9C8-68BCD9F73216}" destId="{40EC9A94-49C8-48B5-8C56-42F56E17D235}" srcOrd="1" destOrd="0" presId="urn:microsoft.com/office/officeart/2005/8/layout/hList7"/>
    <dgm:cxn modelId="{C9503EAF-3ADA-46BE-A581-20D840528E36}" type="presParOf" srcId="{08B3D4B3-9661-4376-B9C8-68BCD9F73216}" destId="{A259AB7C-70EE-44F0-848A-CCFB206DEA73}" srcOrd="2" destOrd="0" presId="urn:microsoft.com/office/officeart/2005/8/layout/hList7"/>
    <dgm:cxn modelId="{542541FA-02CC-44CE-A739-0C3C71474CB3}" type="presParOf" srcId="{08B3D4B3-9661-4376-B9C8-68BCD9F73216}" destId="{E0F1DFA2-4B2B-4496-AF6B-5D91EF32A6B2}" srcOrd="3" destOrd="0" presId="urn:microsoft.com/office/officeart/2005/8/layout/hList7"/>
    <dgm:cxn modelId="{BF7D6A2F-572E-40CF-A7AA-9FB680D6230B}" type="presParOf" srcId="{39F60A41-AB61-4229-BF5C-8AC384169425}" destId="{79BC2F2A-4713-42CA-97A2-1FDF18FE0D9F}" srcOrd="3" destOrd="0" presId="urn:microsoft.com/office/officeart/2005/8/layout/hList7"/>
    <dgm:cxn modelId="{BDACE764-3847-4363-8C65-3D9A0CE74CCC}" type="presParOf" srcId="{39F60A41-AB61-4229-BF5C-8AC384169425}" destId="{D823FA6D-0A30-401D-A0EF-370CA1E18ABC}" srcOrd="4" destOrd="0" presId="urn:microsoft.com/office/officeart/2005/8/layout/hList7"/>
    <dgm:cxn modelId="{1BC9B62B-1E63-451D-B3E7-813B033BF934}" type="presParOf" srcId="{D823FA6D-0A30-401D-A0EF-370CA1E18ABC}" destId="{433E125B-D400-468B-BA6D-45119B574EF1}" srcOrd="0" destOrd="0" presId="urn:microsoft.com/office/officeart/2005/8/layout/hList7"/>
    <dgm:cxn modelId="{C4780CCC-4955-4653-A82F-0E6C5D2361E9}" type="presParOf" srcId="{D823FA6D-0A30-401D-A0EF-370CA1E18ABC}" destId="{2A8800D7-5A7F-4F7F-940D-3B420FEFCAAD}" srcOrd="1" destOrd="0" presId="urn:microsoft.com/office/officeart/2005/8/layout/hList7"/>
    <dgm:cxn modelId="{E2EA4BD4-B4BB-42A1-AFBD-DC2EEEA501DF}" type="presParOf" srcId="{D823FA6D-0A30-401D-A0EF-370CA1E18ABC}" destId="{26EAFFEC-6F19-4CC7-9792-71807E098C51}" srcOrd="2" destOrd="0" presId="urn:microsoft.com/office/officeart/2005/8/layout/hList7"/>
    <dgm:cxn modelId="{5296ACCC-107C-411C-8A5F-797F9D16E35E}" type="presParOf" srcId="{D823FA6D-0A30-401D-A0EF-370CA1E18ABC}" destId="{1BE02E58-25B7-45A0-8E45-A250F43F47AE}" srcOrd="3" destOrd="0" presId="urn:microsoft.com/office/officeart/2005/8/layout/hList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8E83A-F33E-4281-95E2-88FEDC03BB6D}">
      <dsp:nvSpPr>
        <dsp:cNvPr id="0" name=""/>
        <dsp:cNvSpPr/>
      </dsp:nvSpPr>
      <dsp:spPr>
        <a:xfrm>
          <a:off x="1748064" y="0"/>
          <a:ext cx="3342605" cy="2005563"/>
        </a:xfrm>
        <a:prstGeom prst="rect">
          <a:avLst/>
        </a:prstGeom>
        <a:solidFill>
          <a:srgbClr val="20245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OFCCP: Office of Federal Contract Compliance Programs </a:t>
          </a:r>
        </a:p>
      </dsp:txBody>
      <dsp:txXfrm>
        <a:off x="1748064" y="0"/>
        <a:ext cx="3342605" cy="2005563"/>
      </dsp:txXfrm>
    </dsp:sp>
    <dsp:sp modelId="{45FD4B44-A487-41E0-8351-E2761530DDFC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rgbClr val="20245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OFCCP protects workers, promotes diversity and enforces the law. </a:t>
          </a:r>
          <a:endParaRPr lang="en-US" sz="1900" kern="1200" dirty="0"/>
        </a:p>
      </dsp:txBody>
      <dsp:txXfrm>
        <a:off x="5424930" y="2975"/>
        <a:ext cx="3342605" cy="2005563"/>
      </dsp:txXfrm>
    </dsp:sp>
    <dsp:sp modelId="{20D82578-9936-4696-88C6-C786931828B0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solidFill>
          <a:srgbClr val="20245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OFCCP holds those who do business with the federal government (contractors and subcontractors) </a:t>
          </a:r>
          <a:r>
            <a:rPr lang="en-US" sz="1900" kern="1200" dirty="0"/>
            <a:t>responsible for complying with the legal requirement to take affirmative action.</a:t>
          </a:r>
        </a:p>
      </dsp:txBody>
      <dsp:txXfrm>
        <a:off x="3586497" y="2342799"/>
        <a:ext cx="3342605" cy="2005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B19C9-10CF-4E68-9D63-4E045DAC2288}">
      <dsp:nvSpPr>
        <dsp:cNvPr id="0" name=""/>
        <dsp:cNvSpPr/>
      </dsp:nvSpPr>
      <dsp:spPr>
        <a:xfrm>
          <a:off x="0" y="0"/>
          <a:ext cx="11542644" cy="4351338"/>
        </a:xfrm>
        <a:prstGeom prst="rect">
          <a:avLst/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Must not discriminate based on: </a:t>
          </a:r>
        </a:p>
      </dsp:txBody>
      <dsp:txXfrm>
        <a:off x="0" y="0"/>
        <a:ext cx="11542644" cy="2349722"/>
      </dsp:txXfrm>
    </dsp:sp>
    <dsp:sp modelId="{95A6379C-FAEC-449C-87B3-A79769D3AC42}">
      <dsp:nvSpPr>
        <dsp:cNvPr id="0" name=""/>
        <dsp:cNvSpPr/>
      </dsp:nvSpPr>
      <dsp:spPr>
        <a:xfrm>
          <a:off x="0" y="2262695"/>
          <a:ext cx="1442830" cy="2001615"/>
        </a:xfrm>
        <a:prstGeom prst="ellipse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Race</a:t>
          </a:r>
        </a:p>
      </dsp:txBody>
      <dsp:txXfrm>
        <a:off x="211298" y="2555825"/>
        <a:ext cx="1020234" cy="1415355"/>
      </dsp:txXfrm>
    </dsp:sp>
    <dsp:sp modelId="{2452298F-5A8E-4513-A6F4-56DF56EB1C9D}">
      <dsp:nvSpPr>
        <dsp:cNvPr id="0" name=""/>
        <dsp:cNvSpPr/>
      </dsp:nvSpPr>
      <dsp:spPr>
        <a:xfrm>
          <a:off x="1442830" y="2262695"/>
          <a:ext cx="1442830" cy="2001615"/>
        </a:xfrm>
        <a:prstGeom prst="ellipse">
          <a:avLst/>
        </a:prstGeom>
        <a:solidFill>
          <a:schemeClr val="accent5">
            <a:tint val="40000"/>
            <a:alpha val="90000"/>
            <a:hueOff val="-962823"/>
            <a:satOff val="-3262"/>
            <a:lumOff val="-41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Color</a:t>
          </a:r>
        </a:p>
      </dsp:txBody>
      <dsp:txXfrm>
        <a:off x="1654128" y="2555825"/>
        <a:ext cx="1020234" cy="1415355"/>
      </dsp:txXfrm>
    </dsp:sp>
    <dsp:sp modelId="{9E0CCDB3-9029-4246-AED3-91DC8BA4C2EF}">
      <dsp:nvSpPr>
        <dsp:cNvPr id="0" name=""/>
        <dsp:cNvSpPr/>
      </dsp:nvSpPr>
      <dsp:spPr>
        <a:xfrm>
          <a:off x="2885660" y="2262695"/>
          <a:ext cx="1442830" cy="2001615"/>
        </a:xfrm>
        <a:prstGeom prst="ellipse">
          <a:avLst/>
        </a:prstGeom>
        <a:solidFill>
          <a:schemeClr val="accent5">
            <a:tint val="40000"/>
            <a:alpha val="90000"/>
            <a:hueOff val="-1925647"/>
            <a:satOff val="-6523"/>
            <a:lumOff val="-83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Sex</a:t>
          </a:r>
        </a:p>
      </dsp:txBody>
      <dsp:txXfrm>
        <a:off x="3096958" y="2555825"/>
        <a:ext cx="1020234" cy="1415355"/>
      </dsp:txXfrm>
    </dsp:sp>
    <dsp:sp modelId="{964FC5EF-3304-4E8B-B207-920468649C13}">
      <dsp:nvSpPr>
        <dsp:cNvPr id="0" name=""/>
        <dsp:cNvSpPr/>
      </dsp:nvSpPr>
      <dsp:spPr>
        <a:xfrm>
          <a:off x="4328491" y="2271923"/>
          <a:ext cx="1442830" cy="2001615"/>
        </a:xfrm>
        <a:prstGeom prst="ellipse">
          <a:avLst/>
        </a:prstGeom>
        <a:solidFill>
          <a:schemeClr val="accent5">
            <a:tint val="40000"/>
            <a:alpha val="90000"/>
            <a:hueOff val="-2888470"/>
            <a:satOff val="-9785"/>
            <a:lumOff val="-125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Sexual Orientation</a:t>
          </a:r>
        </a:p>
      </dsp:txBody>
      <dsp:txXfrm>
        <a:off x="4539789" y="2565053"/>
        <a:ext cx="1020234" cy="1415355"/>
      </dsp:txXfrm>
    </dsp:sp>
    <dsp:sp modelId="{D032B88B-B5EC-4AC6-91F8-F60E20B2338B}">
      <dsp:nvSpPr>
        <dsp:cNvPr id="0" name=""/>
        <dsp:cNvSpPr/>
      </dsp:nvSpPr>
      <dsp:spPr>
        <a:xfrm>
          <a:off x="5771321" y="2262695"/>
          <a:ext cx="1442830" cy="2001615"/>
        </a:xfrm>
        <a:prstGeom prst="ellipse">
          <a:avLst/>
        </a:prstGeom>
        <a:solidFill>
          <a:schemeClr val="accent5">
            <a:tint val="40000"/>
            <a:alpha val="90000"/>
            <a:hueOff val="-3851293"/>
            <a:satOff val="-13047"/>
            <a:lumOff val="-167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Gender Identity</a:t>
          </a:r>
        </a:p>
      </dsp:txBody>
      <dsp:txXfrm>
        <a:off x="5982619" y="2555825"/>
        <a:ext cx="1020234" cy="1415355"/>
      </dsp:txXfrm>
    </dsp:sp>
    <dsp:sp modelId="{A0C2719D-5ECF-42E7-A693-570D6CFAD1F9}">
      <dsp:nvSpPr>
        <dsp:cNvPr id="0" name=""/>
        <dsp:cNvSpPr/>
      </dsp:nvSpPr>
      <dsp:spPr>
        <a:xfrm>
          <a:off x="7214152" y="2262695"/>
          <a:ext cx="1442830" cy="2001615"/>
        </a:xfrm>
        <a:prstGeom prst="ellipse">
          <a:avLst/>
        </a:prstGeom>
        <a:solidFill>
          <a:schemeClr val="accent5">
            <a:tint val="40000"/>
            <a:alpha val="90000"/>
            <a:hueOff val="-4814116"/>
            <a:satOff val="-16309"/>
            <a:lumOff val="-209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National Origin</a:t>
          </a:r>
        </a:p>
      </dsp:txBody>
      <dsp:txXfrm>
        <a:off x="7425450" y="2555825"/>
        <a:ext cx="1020234" cy="1415355"/>
      </dsp:txXfrm>
    </dsp:sp>
    <dsp:sp modelId="{97FF2038-F759-459E-9188-634A9B0087E5}">
      <dsp:nvSpPr>
        <dsp:cNvPr id="0" name=""/>
        <dsp:cNvSpPr/>
      </dsp:nvSpPr>
      <dsp:spPr>
        <a:xfrm>
          <a:off x="8656982" y="2262695"/>
          <a:ext cx="1442830" cy="2001615"/>
        </a:xfrm>
        <a:prstGeom prst="ellipse">
          <a:avLst/>
        </a:prstGeom>
        <a:solidFill>
          <a:schemeClr val="accent5">
            <a:tint val="40000"/>
            <a:alpha val="90000"/>
            <a:hueOff val="-5776939"/>
            <a:satOff val="-19570"/>
            <a:lumOff val="-251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Disability</a:t>
          </a:r>
        </a:p>
      </dsp:txBody>
      <dsp:txXfrm>
        <a:off x="8868280" y="2555825"/>
        <a:ext cx="1020234" cy="1415355"/>
      </dsp:txXfrm>
    </dsp:sp>
    <dsp:sp modelId="{F69D345C-4E1C-4FCE-A07F-707727C6FD51}">
      <dsp:nvSpPr>
        <dsp:cNvPr id="0" name=""/>
        <dsp:cNvSpPr/>
      </dsp:nvSpPr>
      <dsp:spPr>
        <a:xfrm>
          <a:off x="10099813" y="2262695"/>
          <a:ext cx="1442830" cy="2001615"/>
        </a:xfrm>
        <a:prstGeom prst="ellipse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Status as a Protected Veteran </a:t>
          </a:r>
        </a:p>
      </dsp:txBody>
      <dsp:txXfrm>
        <a:off x="10311111" y="2555825"/>
        <a:ext cx="1020234" cy="14153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D36A7-693A-49DA-81DF-199F2AE9674D}">
      <dsp:nvSpPr>
        <dsp:cNvPr id="0" name=""/>
        <dsp:cNvSpPr/>
      </dsp:nvSpPr>
      <dsp:spPr>
        <a:xfrm>
          <a:off x="0" y="252988"/>
          <a:ext cx="10515600" cy="1704690"/>
        </a:xfrm>
        <a:prstGeom prst="roundRect">
          <a:avLst/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dirty="0"/>
            <a:t>VEVRAA: Federal contractors are required to list “all employment openings” with the appropriate Employment Service Delivery Systems (ESDS) where the job opening occurs. </a:t>
          </a:r>
          <a:endParaRPr lang="en-US" sz="3100" kern="1200" dirty="0"/>
        </a:p>
      </dsp:txBody>
      <dsp:txXfrm>
        <a:off x="83216" y="336204"/>
        <a:ext cx="10349168" cy="15382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BB813-F46A-40E3-A129-1C5AA7D9E606}">
      <dsp:nvSpPr>
        <dsp:cNvPr id="0" name=""/>
        <dsp:cNvSpPr/>
      </dsp:nvSpPr>
      <dsp:spPr>
        <a:xfrm>
          <a:off x="2978" y="0"/>
          <a:ext cx="6094660" cy="369332"/>
        </a:xfrm>
        <a:prstGeom prst="rect">
          <a:avLst/>
        </a:prstGeom>
        <a:solidFill>
          <a:srgbClr val="202452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All job openings with three exceptions: </a:t>
          </a:r>
          <a:endParaRPr lang="en-US" sz="2800" kern="1200" dirty="0"/>
        </a:p>
      </dsp:txBody>
      <dsp:txXfrm>
        <a:off x="2978" y="0"/>
        <a:ext cx="6094660" cy="369332"/>
      </dsp:txXfrm>
    </dsp:sp>
    <dsp:sp modelId="{CEC76488-AE98-4FA9-9377-A0CB9B8821BB}">
      <dsp:nvSpPr>
        <dsp:cNvPr id="0" name=""/>
        <dsp:cNvSpPr/>
      </dsp:nvSpPr>
      <dsp:spPr>
        <a:xfrm>
          <a:off x="2978" y="369332"/>
          <a:ext cx="6094660" cy="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4DBA2-8142-42A2-9245-A13CDC912AAA}">
      <dsp:nvSpPr>
        <dsp:cNvPr id="0" name=""/>
        <dsp:cNvSpPr/>
      </dsp:nvSpPr>
      <dsp:spPr>
        <a:xfrm>
          <a:off x="2768692" y="1139"/>
          <a:ext cx="3114778" cy="752326"/>
        </a:xfrm>
        <a:prstGeom prst="flowChartMagneticDisk">
          <a:avLst/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Executive and Senior Management</a:t>
          </a:r>
          <a:endParaRPr lang="en-US" sz="1600" kern="1200" dirty="0"/>
        </a:p>
      </dsp:txBody>
      <dsp:txXfrm>
        <a:off x="2768692" y="251914"/>
        <a:ext cx="3114778" cy="376163"/>
      </dsp:txXfrm>
    </dsp:sp>
    <dsp:sp modelId="{3AB7C318-A5BF-42C6-BE9F-1BC255B5A7CA}">
      <dsp:nvSpPr>
        <dsp:cNvPr id="0" name=""/>
        <dsp:cNvSpPr/>
      </dsp:nvSpPr>
      <dsp:spPr>
        <a:xfrm>
          <a:off x="2768692" y="791082"/>
          <a:ext cx="3114778" cy="752326"/>
        </a:xfrm>
        <a:prstGeom prst="flowChartMagneticDisk">
          <a:avLst/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Positions filled internally</a:t>
          </a:r>
          <a:endParaRPr lang="en-US" sz="1600" kern="1200" dirty="0"/>
        </a:p>
      </dsp:txBody>
      <dsp:txXfrm>
        <a:off x="2768692" y="1041857"/>
        <a:ext cx="3114778" cy="376163"/>
      </dsp:txXfrm>
    </dsp:sp>
    <dsp:sp modelId="{0D85268A-4DF7-414E-9134-45CE07AC311B}">
      <dsp:nvSpPr>
        <dsp:cNvPr id="0" name=""/>
        <dsp:cNvSpPr/>
      </dsp:nvSpPr>
      <dsp:spPr>
        <a:xfrm>
          <a:off x="2768692" y="1581024"/>
          <a:ext cx="3114778" cy="752326"/>
        </a:xfrm>
        <a:prstGeom prst="flowChartMagneticDisk">
          <a:avLst/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Positions lasting 3 days or less </a:t>
          </a:r>
          <a:endParaRPr lang="en-US" sz="1600" kern="1200" dirty="0"/>
        </a:p>
      </dsp:txBody>
      <dsp:txXfrm>
        <a:off x="2768692" y="1831799"/>
        <a:ext cx="3114778" cy="3761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88286-1990-4A5F-88DE-67DA7E427BC9}">
      <dsp:nvSpPr>
        <dsp:cNvPr id="0" name=""/>
        <dsp:cNvSpPr/>
      </dsp:nvSpPr>
      <dsp:spPr>
        <a:xfrm>
          <a:off x="2319" y="0"/>
          <a:ext cx="3609268" cy="4274797"/>
        </a:xfrm>
        <a:prstGeom prst="roundRect">
          <a:avLst>
            <a:gd name="adj" fmla="val 10000"/>
          </a:avLst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External postings in Employ Florida are a hidden asset</a:t>
          </a:r>
          <a:endParaRPr lang="en-US" sz="2500" kern="1200" dirty="0"/>
        </a:p>
      </dsp:txBody>
      <dsp:txXfrm>
        <a:off x="2319" y="1709918"/>
        <a:ext cx="3609268" cy="1709918"/>
      </dsp:txXfrm>
    </dsp:sp>
    <dsp:sp modelId="{24F37D0E-357C-4288-A7CD-239E23FFC071}">
      <dsp:nvSpPr>
        <dsp:cNvPr id="0" name=""/>
        <dsp:cNvSpPr/>
      </dsp:nvSpPr>
      <dsp:spPr>
        <a:xfrm>
          <a:off x="1095200" y="256487"/>
          <a:ext cx="1423507" cy="142350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6E400-F417-4180-A411-87973FB7B843}">
      <dsp:nvSpPr>
        <dsp:cNvPr id="0" name=""/>
        <dsp:cNvSpPr/>
      </dsp:nvSpPr>
      <dsp:spPr>
        <a:xfrm>
          <a:off x="3719865" y="0"/>
          <a:ext cx="3609268" cy="4274797"/>
        </a:xfrm>
        <a:prstGeom prst="roundRect">
          <a:avLst>
            <a:gd name="adj" fmla="val 10000"/>
          </a:avLst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These jobs can lead to placements for Veteran job seekers</a:t>
          </a:r>
          <a:endParaRPr lang="en-US" sz="2500" kern="1200" dirty="0"/>
        </a:p>
      </dsp:txBody>
      <dsp:txXfrm>
        <a:off x="3719865" y="1709918"/>
        <a:ext cx="3609268" cy="1709918"/>
      </dsp:txXfrm>
    </dsp:sp>
    <dsp:sp modelId="{E0F1DFA2-4B2B-4496-AF6B-5D91EF32A6B2}">
      <dsp:nvSpPr>
        <dsp:cNvPr id="0" name=""/>
        <dsp:cNvSpPr/>
      </dsp:nvSpPr>
      <dsp:spPr>
        <a:xfrm>
          <a:off x="4812746" y="256487"/>
          <a:ext cx="1423507" cy="1423507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E125B-D400-468B-BA6D-45119B574EF1}">
      <dsp:nvSpPr>
        <dsp:cNvPr id="0" name=""/>
        <dsp:cNvSpPr/>
      </dsp:nvSpPr>
      <dsp:spPr>
        <a:xfrm>
          <a:off x="7439731" y="0"/>
          <a:ext cx="3609268" cy="4274797"/>
        </a:xfrm>
        <a:prstGeom prst="roundRect">
          <a:avLst>
            <a:gd name="adj" fmla="val 10000"/>
          </a:avLst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postings can be connected to existing Employ Florida Accounts</a:t>
          </a:r>
          <a:endParaRPr lang="en-US" sz="2500" kern="1200" dirty="0"/>
        </a:p>
      </dsp:txBody>
      <dsp:txXfrm>
        <a:off x="7439731" y="1709918"/>
        <a:ext cx="3609268" cy="1709918"/>
      </dsp:txXfrm>
    </dsp:sp>
    <dsp:sp modelId="{1BE02E58-25B7-45A0-8E45-A250F43F47AE}">
      <dsp:nvSpPr>
        <dsp:cNvPr id="0" name=""/>
        <dsp:cNvSpPr/>
      </dsp:nvSpPr>
      <dsp:spPr>
        <a:xfrm>
          <a:off x="8556257" y="265142"/>
          <a:ext cx="1423507" cy="142350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868F4-E422-45BA-B0CA-C5B084CE9023}">
      <dsp:nvSpPr>
        <dsp:cNvPr id="0" name=""/>
        <dsp:cNvSpPr/>
      </dsp:nvSpPr>
      <dsp:spPr>
        <a:xfrm>
          <a:off x="441960" y="3419837"/>
          <a:ext cx="10165080" cy="641219"/>
        </a:xfrm>
        <a:prstGeom prst="leftRightArrow">
          <a:avLst/>
        </a:prstGeom>
        <a:solidFill>
          <a:srgbClr val="04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13B6D-728D-490A-AC63-CD65EE5068D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C95AC-A3AE-480C-9ADF-C7206673A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0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addition, contractors and subcontractors are prohibited from discharging or otherwise discriminating against applicants or employees who inquire about, discuss or disclose their compensation or that of others, subject to certain limitations.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C95AC-A3AE-480C-9ADF-C7206673AE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0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41 CFR § 60-1.4 and 60-4.3 Equal opportunity clause.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C95AC-A3AE-480C-9ADF-C7206673AE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7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ESDS: EF, </a:t>
            </a:r>
            <a:r>
              <a:rPr lang="en-US" dirty="0" err="1"/>
              <a:t>AJC,Unemployment</a:t>
            </a:r>
            <a:r>
              <a:rPr lang="en-US" dirty="0"/>
              <a:t> office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C95AC-A3AE-480C-9ADF-C7206673AE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63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ESDS: </a:t>
            </a:r>
            <a:r>
              <a:rPr lang="en-US" dirty="0" err="1"/>
              <a:t>ef</a:t>
            </a:r>
            <a:r>
              <a:rPr lang="en-US" dirty="0"/>
              <a:t>, </a:t>
            </a:r>
            <a:r>
              <a:rPr lang="en-US" dirty="0" err="1"/>
              <a:t>ajc</a:t>
            </a:r>
            <a:r>
              <a:rPr lang="en-US" dirty="0"/>
              <a:t>&lt; Unemployment office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C95AC-A3AE-480C-9ADF-C7206673AE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4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C95AC-A3AE-480C-9ADF-C7206673AE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52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C95AC-A3AE-480C-9ADF-C7206673AE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15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C95AC-A3AE-480C-9ADF-C7206673AE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41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C95AC-A3AE-480C-9ADF-C7206673AE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7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C95AC-A3AE-480C-9ADF-C7206673AE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64E23-4CB6-7816-6FCE-840FB3806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1AC1E-BE95-3C84-4DEF-AE6AA1712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1A67E-67A8-5633-0ED4-ADE890CD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43BB4-6240-4C3F-66F3-4AE76BB8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E7D70-A769-EA5C-9D62-6DFF750A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9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A5ADE-5CBA-1B75-10F2-56349574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AD0CF-9733-32D0-A0C7-4CEA06D5C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B038F-8FCA-810B-997D-1BE77F00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948AE-97C2-B22A-E50D-CC8273193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53857-459B-74F5-A271-986BDD99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2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D3C82-87D4-E3ED-8D3D-B1A71E8EB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67294-982D-33C9-D3DB-9E47A7372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CCD54-AF99-1832-279F-CFCC96158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F6406-DEB6-DBA9-CD11-03A81179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81E25-EDD2-358B-78B0-4B98E24F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3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EDEFD-E517-5A37-7163-486E378C2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CE0A-0772-A7F1-F0E1-EAB02AA5F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DC1C6-3DEE-E715-C4F1-A9386D5C7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353E6-B0F9-EB8D-14B4-A7BB23D9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F3823-A859-018F-8D57-E4265912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0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13BA-42E2-5A91-59E3-404447C7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75562-75A9-64DB-255A-8613A27C7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F896E-EFB0-10F0-5528-E4AF844C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F74AB-42E2-0828-AA1B-D9E83230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BD4D7-DD1F-4334-DD93-C7603863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9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3BAA4-F598-89F4-6FDF-D53EA224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0E0A5-D63D-BF48-CB71-2F74C4D49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8AE4C-B218-D6F6-157A-F03D1E8E9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EDDA2-BAE3-45A6-1100-41021149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D220D-3D2A-5815-83AE-DC197F48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D11C0-CD3B-5E8B-5FA7-4168BE12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CE2E-9DC0-8550-0367-13EDC291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CBD52-C12D-4BFE-875F-8712EB350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C1880-CA19-4910-069A-5F6065174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33C3F-F294-FCA8-5496-BC301A36E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4D20D-00B3-1D2A-51E8-3650DEBE9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B2B1A-A62D-2892-C02B-A38C02EF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3613A-6BB4-9EBA-0CC5-69D11FD94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14FBDF-028E-689B-5052-21430E30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9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AAA4E-02CD-427A-7DA6-24DA810CB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8AC2D-5F8E-96A0-1193-EBCD8EC0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57071-A154-1A0C-CF7D-D1F8C1D5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7762-398B-0006-2BDD-7B351CFB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9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CC7581-1C8A-3F14-0422-EB98E189E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AF1F3-1716-63A2-D84D-6068A9AEB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D3E25-2583-AD9D-C298-D3A188A0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6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CCE1-8B5E-A0BF-4567-296E5798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7E449-FFEB-71CB-DB43-48389A4A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9111E-5B2D-C507-DE8B-410045C21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7488A-AA58-CACE-6E39-EA322B0D8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61C95-0773-7D76-3D6D-31004F5E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ACCD0-B23C-2520-E16C-1CC3E70D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A1D9-04C8-91DC-253F-49492AD6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316650-830B-C798-C6F8-2E467FC01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48306-9358-0053-658E-765D6130E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58AA9-D262-CB4A-8B47-869076994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D7FF3-2EEC-07EB-B86A-AD79104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80B6C-6BFC-24AF-B040-659B1E4E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0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237BDE-F9E0-C596-0B2E-C3A4DCE5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E1D13-FA3C-B3A3-BD00-2D41DCDFB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1D1B4-6476-F9CE-28F5-E91F5DC7B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EADFB-E14D-8D7A-3AF6-ADD1B5EAA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F25EB-9929-E691-BB58-852354510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1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F3972C-C795-8E63-F73B-375ECCB8D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277" y="0"/>
            <a:ext cx="6826898" cy="6121867"/>
          </a:xfrm>
          <a:prstGeom prst="rect">
            <a:avLst/>
          </a:prstGeom>
        </p:spPr>
      </p:pic>
      <p:pic>
        <p:nvPicPr>
          <p:cNvPr id="13" name="Picture 12" descr="A picture containing graphics, clipart, design&#10;&#10;Description automatically generated">
            <a:extLst>
              <a:ext uri="{FF2B5EF4-FFF2-40B4-BE49-F238E27FC236}">
                <a16:creationId xmlns:a16="http://schemas.microsoft.com/office/drawing/2014/main" id="{BC74ECEE-E099-87AA-7E6C-BFCB4246D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347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2DC671E-C487-D62B-02B1-31761F595824}"/>
              </a:ext>
            </a:extLst>
          </p:cNvPr>
          <p:cNvSpPr txBox="1">
            <a:spLocks/>
          </p:cNvSpPr>
          <p:nvPr/>
        </p:nvSpPr>
        <p:spPr>
          <a:xfrm>
            <a:off x="951469" y="3630673"/>
            <a:ext cx="5758249" cy="1174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02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JVSG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2499B39-DC55-EDF6-AB5D-66138D2220B9}"/>
              </a:ext>
            </a:extLst>
          </p:cNvPr>
          <p:cNvSpPr txBox="1">
            <a:spLocks/>
          </p:cNvSpPr>
          <p:nvPr/>
        </p:nvSpPr>
        <p:spPr>
          <a:xfrm>
            <a:off x="951470" y="4535741"/>
            <a:ext cx="5758249" cy="538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4A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 with Employers through External Job Postings in Employ Florida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0C2FB0A-0AA2-E3FA-63C8-19B26F7ED915}"/>
              </a:ext>
            </a:extLst>
          </p:cNvPr>
          <p:cNvSpPr txBox="1">
            <a:spLocks/>
          </p:cNvSpPr>
          <p:nvPr/>
        </p:nvSpPr>
        <p:spPr>
          <a:xfrm>
            <a:off x="951470" y="5466451"/>
            <a:ext cx="5758249" cy="538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202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Veterans’ Program Team</a:t>
            </a:r>
          </a:p>
        </p:txBody>
      </p:sp>
    </p:spTree>
    <p:extLst>
      <p:ext uri="{BB962C8B-B14F-4D97-AF65-F5344CB8AC3E}">
        <p14:creationId xmlns:p14="http://schemas.microsoft.com/office/powerpoint/2010/main" val="2428166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Getting the Most From the Report</a:t>
            </a:r>
            <a:endParaRPr lang="en-US" sz="4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4E0A09F2-EF85-7BA5-BF31-FFB5816E2E25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1026" r="73397" b="35385"/>
          <a:stretch/>
        </p:blipFill>
        <p:spPr bwMode="auto">
          <a:xfrm>
            <a:off x="1023956" y="1508563"/>
            <a:ext cx="5825341" cy="435133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103FD331-C867-240D-BC78-CF3EB5AA7423}"/>
              </a:ext>
            </a:extLst>
          </p:cNvPr>
          <p:cNvSpPr/>
          <p:nvPr/>
        </p:nvSpPr>
        <p:spPr>
          <a:xfrm>
            <a:off x="7079047" y="1690688"/>
            <a:ext cx="4834628" cy="1052512"/>
          </a:xfrm>
          <a:prstGeom prst="leftArrow">
            <a:avLst/>
          </a:prstGeom>
          <a:solidFill>
            <a:srgbClr val="202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highlight>
                  <a:srgbClr val="04A651"/>
                </a:highlight>
              </a:rPr>
              <a:t>99% Of these are Federal Contractors Posting under VEVRAA Rules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CF28F0-2F9F-FD27-D731-0867DF1B2FFD}"/>
              </a:ext>
            </a:extLst>
          </p:cNvPr>
          <p:cNvSpPr txBox="1"/>
          <p:nvPr/>
        </p:nvSpPr>
        <p:spPr>
          <a:xfrm>
            <a:off x="7439868" y="2914472"/>
            <a:ext cx="4112985" cy="1200329"/>
          </a:xfrm>
          <a:prstGeom prst="rect">
            <a:avLst/>
          </a:prstGeom>
          <a:solidFill>
            <a:srgbClr val="20245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NLX: National Labor Exchange. 99% of the employers that use the NLX are federal contractors and are obligated under OFCCP Requirements to post jobs in EF.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6DD1D8-CCC5-3B0C-AB3B-C70CCB58F86A}"/>
              </a:ext>
            </a:extLst>
          </p:cNvPr>
          <p:cNvSpPr txBox="1"/>
          <p:nvPr/>
        </p:nvSpPr>
        <p:spPr>
          <a:xfrm>
            <a:off x="7452900" y="4345724"/>
            <a:ext cx="4086920" cy="923330"/>
          </a:xfrm>
          <a:prstGeom prst="rect">
            <a:avLst/>
          </a:prstGeom>
          <a:solidFill>
            <a:srgbClr val="20245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is an effective way to locate federal contractors in EF and establish a relationship with them.</a:t>
            </a:r>
          </a:p>
        </p:txBody>
      </p:sp>
    </p:spTree>
    <p:extLst>
      <p:ext uri="{BB962C8B-B14F-4D97-AF65-F5344CB8AC3E}">
        <p14:creationId xmlns:p14="http://schemas.microsoft.com/office/powerpoint/2010/main" val="3925469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4B73-80C3-3ED4-CC82-56C50ACC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Questions &amp; Answers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E5A0F19-EBDC-82AF-3EA8-E9EF5FA7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What is OFCCP?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8" name="Content Placeholder 12">
            <a:extLst>
              <a:ext uri="{FF2B5EF4-FFF2-40B4-BE49-F238E27FC236}">
                <a16:creationId xmlns:a16="http://schemas.microsoft.com/office/drawing/2014/main" id="{3CB93393-127B-8B01-213D-6F2E93714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409423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9602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Affirmative Action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46960BF4-F580-AE7F-4F03-72D7453D16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364109"/>
              </p:ext>
            </p:extLst>
          </p:nvPr>
        </p:nvGraphicFramePr>
        <p:xfrm>
          <a:off x="324678" y="1392429"/>
          <a:ext cx="1154264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918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Connecting with Contractors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7" name="Content Placeholder 10">
            <a:extLst>
              <a:ext uri="{FF2B5EF4-FFF2-40B4-BE49-F238E27FC236}">
                <a16:creationId xmlns:a16="http://schemas.microsoft.com/office/drawing/2014/main" id="{E8786F88-895A-4656-AD62-2D3667CF97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740206"/>
              </p:ext>
            </p:extLst>
          </p:nvPr>
        </p:nvGraphicFramePr>
        <p:xfrm>
          <a:off x="838200" y="1218334"/>
          <a:ext cx="10515600" cy="2210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2CC6CAF-A169-397E-22F4-58DDC33A8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093955"/>
              </p:ext>
            </p:extLst>
          </p:nvPr>
        </p:nvGraphicFramePr>
        <p:xfrm>
          <a:off x="3045691" y="3429000"/>
          <a:ext cx="610061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3133CEF-854B-C419-15E6-437DC822DC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7333046"/>
              </p:ext>
            </p:extLst>
          </p:nvPr>
        </p:nvGraphicFramePr>
        <p:xfrm>
          <a:off x="1769918" y="4158384"/>
          <a:ext cx="8652163" cy="2334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388694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External Jobs in Employ Florida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AE1EEAD-2205-1B7C-3CE7-2776943FE8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567910"/>
              </p:ext>
            </p:extLst>
          </p:nvPr>
        </p:nvGraphicFramePr>
        <p:xfrm>
          <a:off x="571500" y="1585104"/>
          <a:ext cx="11049000" cy="4274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11203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Locating External Daily Jobs in Employ Florida</a:t>
            </a:r>
            <a:endParaRPr lang="en-US" sz="4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pic>
        <p:nvPicPr>
          <p:cNvPr id="3" name="Graphic 2" descr="Badge 1 with solid fill">
            <a:extLst>
              <a:ext uri="{FF2B5EF4-FFF2-40B4-BE49-F238E27FC236}">
                <a16:creationId xmlns:a16="http://schemas.microsoft.com/office/drawing/2014/main" id="{E096A075-A160-7DBA-5A88-44DBCC486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1364195"/>
            <a:ext cx="652985" cy="6529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A213E9-3CB8-257A-4394-EF12621BB5C9}"/>
              </a:ext>
            </a:extLst>
          </p:cNvPr>
          <p:cNvGrpSpPr/>
          <p:nvPr/>
        </p:nvGrpSpPr>
        <p:grpSpPr>
          <a:xfrm>
            <a:off x="1499634" y="1510800"/>
            <a:ext cx="10123781" cy="359774"/>
            <a:chOff x="0" y="4778"/>
            <a:chExt cx="10802955" cy="359774"/>
          </a:xfrm>
          <a:solidFill>
            <a:srgbClr val="202452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7DFB2EB-7F85-17BE-CF8A-783F362E03EF}"/>
                </a:ext>
              </a:extLst>
            </p:cNvPr>
            <p:cNvSpPr/>
            <p:nvPr/>
          </p:nvSpPr>
          <p:spPr>
            <a:xfrm>
              <a:off x="0" y="4778"/>
              <a:ext cx="10802955" cy="35977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F5E1FB7F-BADE-703D-7E82-5FF9F756B545}"/>
                </a:ext>
              </a:extLst>
            </p:cNvPr>
            <p:cNvSpPr txBox="1"/>
            <p:nvPr/>
          </p:nvSpPr>
          <p:spPr>
            <a:xfrm>
              <a:off x="17563" y="22341"/>
              <a:ext cx="10767829" cy="3246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bg1"/>
                  </a:solidFill>
                </a:rPr>
                <a:t>Sign in to Employ Florida with employee credentials</a:t>
              </a:r>
            </a:p>
          </p:txBody>
        </p:sp>
      </p:grpSp>
      <p:pic>
        <p:nvPicPr>
          <p:cNvPr id="9" name="Graphic 8" descr="Badge with solid fill">
            <a:extLst>
              <a:ext uri="{FF2B5EF4-FFF2-40B4-BE49-F238E27FC236}">
                <a16:creationId xmlns:a16="http://schemas.microsoft.com/office/drawing/2014/main" id="{509B30DF-091D-CFDD-395D-630AC124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506" y="2351387"/>
            <a:ext cx="676742" cy="676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440FAA-BDEE-8273-9CD3-D8FEEA5E94D2}"/>
              </a:ext>
            </a:extLst>
          </p:cNvPr>
          <p:cNvSpPr txBox="1"/>
          <p:nvPr/>
        </p:nvSpPr>
        <p:spPr>
          <a:xfrm>
            <a:off x="936248" y="2420864"/>
            <a:ext cx="2636436" cy="830997"/>
          </a:xfrm>
          <a:prstGeom prst="rect">
            <a:avLst/>
          </a:prstGeom>
          <a:solidFill>
            <a:srgbClr val="20245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Go to the reports tab on the left side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48DB8-B9E0-C3C5-E66C-9EC5A9F18282}"/>
              </a:ext>
            </a:extLst>
          </p:cNvPr>
          <p:cNvPicPr/>
          <p:nvPr/>
        </p:nvPicPr>
        <p:blipFill rotWithShape="1">
          <a:blip r:embed="rId8"/>
          <a:srcRect t="24783" r="91186" b="47942"/>
          <a:stretch/>
        </p:blipFill>
        <p:spPr bwMode="auto">
          <a:xfrm>
            <a:off x="911729" y="3429000"/>
            <a:ext cx="2685473" cy="276130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E6C83FAA-E075-8C80-E0D8-B6EBE7E3B0A7}"/>
              </a:ext>
            </a:extLst>
          </p:cNvPr>
          <p:cNvSpPr txBox="1">
            <a:spLocks/>
          </p:cNvSpPr>
          <p:nvPr/>
        </p:nvSpPr>
        <p:spPr>
          <a:xfrm>
            <a:off x="793413" y="3341314"/>
            <a:ext cx="2922104" cy="293667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B3C35BA-85B4-C093-8089-0389EE109DE2}"/>
              </a:ext>
            </a:extLst>
          </p:cNvPr>
          <p:cNvSpPr/>
          <p:nvPr/>
        </p:nvSpPr>
        <p:spPr>
          <a:xfrm rot="10800000">
            <a:off x="2150812" y="3700179"/>
            <a:ext cx="1161000" cy="372899"/>
          </a:xfrm>
          <a:prstGeom prst="rightArrow">
            <a:avLst/>
          </a:prstGeom>
          <a:solidFill>
            <a:srgbClr val="04A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 descr="Badge 3 with solid fill">
            <a:extLst>
              <a:ext uri="{FF2B5EF4-FFF2-40B4-BE49-F238E27FC236}">
                <a16:creationId xmlns:a16="http://schemas.microsoft.com/office/drawing/2014/main" id="{FEF1B3C4-1B71-8F64-7D9A-415F2F012E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49426" y="2357297"/>
            <a:ext cx="710951" cy="7109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453762-0AEB-CCB7-6383-76320B8B8969}"/>
              </a:ext>
            </a:extLst>
          </p:cNvPr>
          <p:cNvSpPr txBox="1"/>
          <p:nvPr/>
        </p:nvSpPr>
        <p:spPr>
          <a:xfrm>
            <a:off x="4960377" y="2351387"/>
            <a:ext cx="2636436" cy="830997"/>
          </a:xfrm>
          <a:prstGeom prst="rect">
            <a:avLst/>
          </a:prstGeom>
          <a:solidFill>
            <a:srgbClr val="20245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Custom Reports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4A1166-1ECD-1C5D-2470-588C4331A8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3351" y="3341314"/>
            <a:ext cx="2910488" cy="280529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DF12FF10-5332-B028-495D-BF07719A0155}"/>
              </a:ext>
            </a:extLst>
          </p:cNvPr>
          <p:cNvSpPr/>
          <p:nvPr/>
        </p:nvSpPr>
        <p:spPr>
          <a:xfrm rot="10800000">
            <a:off x="6435813" y="4653124"/>
            <a:ext cx="1161000" cy="372899"/>
          </a:xfrm>
          <a:prstGeom prst="rightArrow">
            <a:avLst/>
          </a:prstGeom>
          <a:solidFill>
            <a:srgbClr val="04A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 descr="Badge 4 with solid fill">
            <a:extLst>
              <a:ext uri="{FF2B5EF4-FFF2-40B4-BE49-F238E27FC236}">
                <a16:creationId xmlns:a16="http://schemas.microsoft.com/office/drawing/2014/main" id="{A961732B-0112-6BA9-0CC7-D286CA1543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33323" y="2420864"/>
            <a:ext cx="702365" cy="7023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0DBC29-C55E-8062-1043-857E5ACD9165}"/>
              </a:ext>
            </a:extLst>
          </p:cNvPr>
          <p:cNvSpPr txBox="1"/>
          <p:nvPr/>
        </p:nvSpPr>
        <p:spPr>
          <a:xfrm>
            <a:off x="9335688" y="2356560"/>
            <a:ext cx="2362200" cy="830997"/>
          </a:xfrm>
          <a:prstGeom prst="rect">
            <a:avLst/>
          </a:prstGeom>
          <a:solidFill>
            <a:srgbClr val="20245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State Performance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24D7FD-2514-E892-9FA7-6A7D6F3D4117}"/>
              </a:ext>
            </a:extLst>
          </p:cNvPr>
          <p:cNvPicPr/>
          <p:nvPr/>
        </p:nvPicPr>
        <p:blipFill rotWithShape="1">
          <a:blip r:embed="rId14"/>
          <a:srcRect t="3077" r="92307" b="67180"/>
          <a:stretch/>
        </p:blipFill>
        <p:spPr bwMode="auto">
          <a:xfrm>
            <a:off x="9261055" y="3341314"/>
            <a:ext cx="2504613" cy="2644366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B295B364-685A-F709-5C5E-B8A3317C5CE0}"/>
              </a:ext>
            </a:extLst>
          </p:cNvPr>
          <p:cNvSpPr/>
          <p:nvPr/>
        </p:nvSpPr>
        <p:spPr>
          <a:xfrm rot="10800000">
            <a:off x="10881902" y="4775952"/>
            <a:ext cx="796737" cy="372899"/>
          </a:xfrm>
          <a:prstGeom prst="rightArrow">
            <a:avLst/>
          </a:prstGeom>
          <a:solidFill>
            <a:srgbClr val="04A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0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Locating External Daily Jobs in Employ Florida</a:t>
            </a:r>
            <a:endParaRPr lang="en-US" sz="4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123FFF-46D7-F495-BFE6-E361F77C416E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2564" r="50160"/>
          <a:stretch/>
        </p:blipFill>
        <p:spPr bwMode="auto">
          <a:xfrm>
            <a:off x="826477" y="1433817"/>
            <a:ext cx="7361270" cy="442608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DAF940-D867-6B7E-BE03-F4A892DA4735}"/>
              </a:ext>
            </a:extLst>
          </p:cNvPr>
          <p:cNvSpPr txBox="1"/>
          <p:nvPr/>
        </p:nvSpPr>
        <p:spPr>
          <a:xfrm>
            <a:off x="8487048" y="2690336"/>
            <a:ext cx="2878475" cy="1477328"/>
          </a:xfrm>
          <a:prstGeom prst="rect">
            <a:avLst/>
          </a:prstGeom>
          <a:solidFill>
            <a:srgbClr val="20245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Scroll down to the State Performance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Click on Florida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Click on Daily Job Openings</a:t>
            </a: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EDC20E7E-E4F8-9832-8D0A-AE7CCFF07330}"/>
              </a:ext>
            </a:extLst>
          </p:cNvPr>
          <p:cNvSpPr/>
          <p:nvPr/>
        </p:nvSpPr>
        <p:spPr>
          <a:xfrm>
            <a:off x="2049974" y="4167664"/>
            <a:ext cx="1842869" cy="126610"/>
          </a:xfrm>
          <a:prstGeom prst="leftArrow">
            <a:avLst/>
          </a:prstGeom>
          <a:solidFill>
            <a:srgbClr val="04A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9A3A2FFA-1523-0293-758F-83023C706238}"/>
              </a:ext>
            </a:extLst>
          </p:cNvPr>
          <p:cNvSpPr/>
          <p:nvPr/>
        </p:nvSpPr>
        <p:spPr>
          <a:xfrm>
            <a:off x="1840269" y="4294274"/>
            <a:ext cx="2262278" cy="126611"/>
          </a:xfrm>
          <a:prstGeom prst="leftArrow">
            <a:avLst/>
          </a:prstGeom>
          <a:solidFill>
            <a:srgbClr val="04A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65541DD7-2BBB-4F54-4B87-3BCF589C3254}"/>
              </a:ext>
            </a:extLst>
          </p:cNvPr>
          <p:cNvSpPr/>
          <p:nvPr/>
        </p:nvSpPr>
        <p:spPr>
          <a:xfrm>
            <a:off x="2331045" y="4420885"/>
            <a:ext cx="1771502" cy="126610"/>
          </a:xfrm>
          <a:prstGeom prst="leftArrow">
            <a:avLst/>
          </a:prstGeom>
          <a:solidFill>
            <a:srgbClr val="04A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12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Locating External Daily Jobs in Employ Florida</a:t>
            </a:r>
            <a:endParaRPr lang="en-US" sz="4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624B291-6B44-31EE-9179-FA2DCF2151B5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1025" r="50000"/>
          <a:stretch/>
        </p:blipFill>
        <p:spPr bwMode="auto">
          <a:xfrm>
            <a:off x="1081515" y="1459685"/>
            <a:ext cx="7910085" cy="46312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553E7B-296B-9298-ED67-4DDD05B216DB}"/>
              </a:ext>
            </a:extLst>
          </p:cNvPr>
          <p:cNvSpPr txBox="1"/>
          <p:nvPr/>
        </p:nvSpPr>
        <p:spPr>
          <a:xfrm>
            <a:off x="9372591" y="2998113"/>
            <a:ext cx="2118460" cy="861774"/>
          </a:xfrm>
          <a:prstGeom prst="rect">
            <a:avLst/>
          </a:prstGeom>
          <a:solidFill>
            <a:srgbClr val="20245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Locate the search area Click run report</a:t>
            </a:r>
          </a:p>
          <a:p>
            <a:endParaRPr lang="en-US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3C48554D-A783-5C33-2B04-B486F00D4812}"/>
              </a:ext>
            </a:extLst>
          </p:cNvPr>
          <p:cNvSpPr/>
          <p:nvPr/>
        </p:nvSpPr>
        <p:spPr>
          <a:xfrm>
            <a:off x="4271356" y="2998113"/>
            <a:ext cx="1824644" cy="851496"/>
          </a:xfrm>
          <a:prstGeom prst="leftArrow">
            <a:avLst/>
          </a:prstGeom>
          <a:solidFill>
            <a:srgbClr val="04A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202452"/>
                </a:solidFill>
              </a:rPr>
              <a:t>Locate The </a:t>
            </a:r>
          </a:p>
          <a:p>
            <a:pPr algn="ctr"/>
            <a:r>
              <a:rPr lang="en-US" sz="1100" dirty="0">
                <a:solidFill>
                  <a:srgbClr val="202452"/>
                </a:solidFill>
              </a:rPr>
              <a:t>Search Area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13404812-2C0F-D41D-2954-5CB1543DFC69}"/>
              </a:ext>
            </a:extLst>
          </p:cNvPr>
          <p:cNvSpPr/>
          <p:nvPr/>
        </p:nvSpPr>
        <p:spPr>
          <a:xfrm>
            <a:off x="5401929" y="3775295"/>
            <a:ext cx="978408" cy="484632"/>
          </a:xfrm>
          <a:prstGeom prst="leftArrow">
            <a:avLst/>
          </a:prstGeom>
          <a:solidFill>
            <a:srgbClr val="04A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202452"/>
                </a:solidFill>
              </a:rPr>
              <a:t>Run Report</a:t>
            </a:r>
          </a:p>
        </p:txBody>
      </p:sp>
    </p:spTree>
    <p:extLst>
      <p:ext uri="{BB962C8B-B14F-4D97-AF65-F5344CB8AC3E}">
        <p14:creationId xmlns:p14="http://schemas.microsoft.com/office/powerpoint/2010/main" val="3285504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Locating External Daily Jobs in Employ Florida</a:t>
            </a:r>
            <a:endParaRPr lang="en-US" sz="4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DCB63131-2F5C-DF3B-6C17-C90CAB82F542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511" r="76564" b="43512"/>
          <a:stretch/>
        </p:blipFill>
        <p:spPr bwMode="auto">
          <a:xfrm>
            <a:off x="1156821" y="1508563"/>
            <a:ext cx="5829705" cy="435133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DA2B7736-49A2-872A-39FF-B9159E78ED86}"/>
              </a:ext>
            </a:extLst>
          </p:cNvPr>
          <p:cNvSpPr/>
          <p:nvPr/>
        </p:nvSpPr>
        <p:spPr>
          <a:xfrm>
            <a:off x="4636664" y="5943830"/>
            <a:ext cx="1216152" cy="731520"/>
          </a:xfrm>
          <a:prstGeom prst="curvedUpArrow">
            <a:avLst/>
          </a:prstGeom>
          <a:solidFill>
            <a:srgbClr val="04A65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02452"/>
                </a:solidFill>
              </a:rPr>
              <a:t>External Jobs in EF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DF8D03-438B-2D65-6315-D09A6D60987A}"/>
              </a:ext>
            </a:extLst>
          </p:cNvPr>
          <p:cNvSpPr txBox="1"/>
          <p:nvPr/>
        </p:nvSpPr>
        <p:spPr>
          <a:xfrm>
            <a:off x="7305147" y="1508563"/>
            <a:ext cx="3107959" cy="1200329"/>
          </a:xfrm>
          <a:prstGeom prst="rect">
            <a:avLst/>
          </a:prstGeom>
          <a:solidFill>
            <a:srgbClr val="20245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report shows all the external jobs that are currently in this region in Employ Florida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A9EFDC-9C3B-365A-65D8-AA66C51782F3}"/>
              </a:ext>
            </a:extLst>
          </p:cNvPr>
          <p:cNvSpPr txBox="1"/>
          <p:nvPr/>
        </p:nvSpPr>
        <p:spPr>
          <a:xfrm>
            <a:off x="7305146" y="3158626"/>
            <a:ext cx="3107959" cy="923330"/>
          </a:xfrm>
          <a:prstGeom prst="rect">
            <a:avLst/>
          </a:prstGeom>
          <a:solidFill>
            <a:srgbClr val="20245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on the highlighted numbers and the full report will display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36E7B5-E3F8-594B-410B-08E13C249304}"/>
              </a:ext>
            </a:extLst>
          </p:cNvPr>
          <p:cNvSpPr txBox="1"/>
          <p:nvPr/>
        </p:nvSpPr>
        <p:spPr>
          <a:xfrm>
            <a:off x="7305146" y="4500235"/>
            <a:ext cx="3107958" cy="923330"/>
          </a:xfrm>
          <a:prstGeom prst="rect">
            <a:avLst/>
          </a:prstGeom>
          <a:solidFill>
            <a:srgbClr val="20245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These jobs are not directly associated with any EF employer account.</a:t>
            </a:r>
          </a:p>
        </p:txBody>
      </p:sp>
    </p:spTree>
    <p:extLst>
      <p:ext uri="{BB962C8B-B14F-4D97-AF65-F5344CB8AC3E}">
        <p14:creationId xmlns:p14="http://schemas.microsoft.com/office/powerpoint/2010/main" val="3013167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438</Words>
  <Application>Microsoft Office PowerPoint</Application>
  <PresentationFormat>Widescreen</PresentationFormat>
  <Paragraphs>64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Franklin Gothic Book</vt:lpstr>
      <vt:lpstr>Office Theme</vt:lpstr>
      <vt:lpstr>PowerPoint Presentation</vt:lpstr>
      <vt:lpstr>What is OFCCP?</vt:lpstr>
      <vt:lpstr>Affirmative Action</vt:lpstr>
      <vt:lpstr>Connecting with Contractors</vt:lpstr>
      <vt:lpstr>External Jobs in Employ Florida</vt:lpstr>
      <vt:lpstr>Locating External Daily Jobs in Employ Florida</vt:lpstr>
      <vt:lpstr>Locating External Daily Jobs in Employ Florida</vt:lpstr>
      <vt:lpstr>Locating External Daily Jobs in Employ Florida</vt:lpstr>
      <vt:lpstr>Locating External Daily Jobs in Employ Florida</vt:lpstr>
      <vt:lpstr>Getting the Most From the Report</vt:lpstr>
      <vt:lpstr>Questions &amp;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Jose Santos</dc:creator>
  <cp:lastModifiedBy>Thomas, Jewelisia</cp:lastModifiedBy>
  <cp:revision>7</cp:revision>
  <dcterms:created xsi:type="dcterms:W3CDTF">2023-06-29T18:41:40Z</dcterms:created>
  <dcterms:modified xsi:type="dcterms:W3CDTF">2024-04-03T19:32:25Z</dcterms:modified>
</cp:coreProperties>
</file>