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8" r:id="rId3"/>
    <p:sldId id="259" r:id="rId4"/>
    <p:sldId id="267" r:id="rId5"/>
    <p:sldId id="268" r:id="rId6"/>
    <p:sldId id="269" r:id="rId7"/>
    <p:sldId id="270" r:id="rId8"/>
    <p:sldId id="271" r:id="rId9"/>
    <p:sldId id="272" r:id="rId10"/>
    <p:sldId id="273" r:id="rId11"/>
    <p:sldId id="274" r:id="rId12"/>
    <p:sldId id="275" r:id="rId13"/>
    <p:sldId id="276"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452"/>
    <a:srgbClr val="04A651"/>
    <a:srgbClr val="E2C549"/>
    <a:srgbClr val="7B8898"/>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308" autoAdjust="0"/>
  </p:normalViewPr>
  <p:slideViewPr>
    <p:cSldViewPr snapToGrid="0">
      <p:cViewPr varScale="1">
        <p:scale>
          <a:sx n="87" d="100"/>
          <a:sy n="87" d="100"/>
        </p:scale>
        <p:origin x="13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Agricultural Clearance Orders training presentation. The intent of this presentation is to provide guidance and clarification on the proper procedures relating to H-2A and Agricultural Recruitment System job orders.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a:t>
            </a:fld>
            <a:endParaRPr lang="en-US"/>
          </a:p>
        </p:txBody>
      </p:sp>
    </p:spTree>
    <p:extLst>
      <p:ext uri="{BB962C8B-B14F-4D97-AF65-F5344CB8AC3E}">
        <p14:creationId xmlns:p14="http://schemas.microsoft.com/office/powerpoint/2010/main" val="3182827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Now, let’s review.</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410504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Tx/>
              <a:buAutoNum type="arabicPeriod"/>
            </a:pPr>
            <a:r>
              <a:rPr lang="en-US" dirty="0"/>
              <a:t>D</a:t>
            </a:r>
          </a:p>
          <a:p>
            <a:pPr marL="228600" indent="-228600">
              <a:buFontTx/>
              <a:buAutoNum type="arabicPeriod"/>
            </a:pPr>
            <a:r>
              <a:rPr lang="en-US" dirty="0"/>
              <a:t>A </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3883889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B</a:t>
            </a:r>
          </a:p>
          <a:p>
            <a:r>
              <a:rPr lang="en-US" dirty="0"/>
              <a:t>4. C </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3758830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D</a:t>
            </a:r>
          </a:p>
          <a:p>
            <a:r>
              <a:rPr lang="en-US" dirty="0"/>
              <a:t>8. B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524661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If you have any questions regarding agricultural clearance orders or need a copy of a specific ETA 790 form, please contact Walter </a:t>
            </a:r>
            <a:r>
              <a:rPr lang="en-US" dirty="0" err="1"/>
              <a:t>Jants</a:t>
            </a:r>
            <a:r>
              <a:rPr lang="en-US" dirty="0"/>
              <a:t> in Foreign Labor Certification.  For any worker complaints or if you are aware that an H-2A employer has violated workers’ rights, please contact Marisela Ruiz, Senior Monitor Advocate.</a:t>
            </a:r>
          </a:p>
          <a:p>
            <a:pPr eaLnBrk="1" hangingPunct="1">
              <a:spcBef>
                <a:spcPct val="0"/>
              </a:spcBef>
            </a:pPr>
            <a:endParaRPr lang="en-US" dirty="0"/>
          </a:p>
          <a:p>
            <a:pPr eaLnBrk="1" hangingPunct="1">
              <a:spcBef>
                <a:spcPct val="0"/>
              </a:spcBef>
            </a:pPr>
            <a:r>
              <a:rPr lang="en-US" dirty="0"/>
              <a:t>Thank you for viewing the Agricultural Clearance Orders presentation.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2338"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During the course of this presentation, we will discuss:</a:t>
            </a:r>
          </a:p>
          <a:p>
            <a:pPr marL="0" marR="0" lvl="0" indent="0" algn="l" defTabSz="922338" rtl="0" eaLnBrk="1" fontAlgn="base" latinLnBrk="0" hangingPunct="1">
              <a:lnSpc>
                <a:spcPct val="100000"/>
              </a:lnSpc>
              <a:spcBef>
                <a:spcPct val="0"/>
              </a:spcBef>
              <a:spcAft>
                <a:spcPct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Basic background information on both programs and their function</a:t>
            </a:r>
          </a:p>
          <a:p>
            <a:pPr marL="0" marR="0" lvl="0" indent="0" algn="l" defTabSz="922338" rtl="0" eaLnBrk="1" fontAlgn="base" latinLnBrk="0" hangingPunct="1">
              <a:lnSpc>
                <a:spcPct val="100000"/>
              </a:lnSpc>
              <a:spcBef>
                <a:spcPct val="0"/>
              </a:spcBef>
              <a:spcAft>
                <a:spcPct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The different steps in the recruitment process</a:t>
            </a:r>
          </a:p>
          <a:p>
            <a:pPr marL="0" marR="0" lvl="0" indent="0" algn="l" defTabSz="922338" rtl="0" eaLnBrk="1" fontAlgn="base" latinLnBrk="0" hangingPunct="1">
              <a:lnSpc>
                <a:spcPct val="100000"/>
              </a:lnSpc>
              <a:spcBef>
                <a:spcPct val="0"/>
              </a:spcBef>
              <a:spcAft>
                <a:spcPct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How to refer individuals for these types of job orders</a:t>
            </a:r>
          </a:p>
          <a:p>
            <a:pPr marL="0" marR="0" lvl="0" indent="0" algn="l" defTabSz="922338" rtl="0" eaLnBrk="1" fontAlgn="base" latinLnBrk="0" hangingPunct="1">
              <a:lnSpc>
                <a:spcPct val="100000"/>
              </a:lnSpc>
              <a:spcBef>
                <a:spcPct val="0"/>
              </a:spcBef>
              <a:spcAft>
                <a:spcPct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The assurances and protections provided to workers</a:t>
            </a:r>
          </a:p>
          <a:p>
            <a:pPr marL="0" marR="0" lvl="0" indent="0" algn="l" defTabSz="922338" rtl="0" eaLnBrk="1" fontAlgn="base" latinLnBrk="0" hangingPunct="1">
              <a:lnSpc>
                <a:spcPct val="100000"/>
              </a:lnSpc>
              <a:spcBef>
                <a:spcPct val="0"/>
              </a:spcBef>
              <a:spcAft>
                <a:spcPct val="0"/>
              </a:spcAft>
              <a:buClrTx/>
              <a:buSzTx/>
              <a:buFontTx/>
              <a:buChar char="•"/>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Important changes in the H-2A program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192874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The Wagner-</a:t>
            </a:r>
            <a:r>
              <a:rPr lang="en-US" dirty="0" err="1"/>
              <a:t>Peyser</a:t>
            </a:r>
            <a:r>
              <a:rPr lang="en-US" dirty="0"/>
              <a:t> Act requires that the United States Employment Service maintain a system for the orderly movement of workers within and between states.  The Agricultural Recruitment System helps agricultural employers recruit qualified U.S. workers on a temporary or seasonal basis.</a:t>
            </a:r>
          </a:p>
          <a:p>
            <a:pPr eaLnBrk="1" hangingPunct="1">
              <a:spcBef>
                <a:spcPct val="0"/>
              </a:spcBef>
            </a:pPr>
            <a:endParaRPr lang="en-US" dirty="0"/>
          </a:p>
          <a:p>
            <a:pPr eaLnBrk="1" hangingPunct="1">
              <a:spcBef>
                <a:spcPct val="0"/>
              </a:spcBef>
            </a:pPr>
            <a:r>
              <a:rPr lang="en-US" dirty="0"/>
              <a:t>The H-2A Temporary Agricultural visa program establishes a means for agricultural employers who anticipate a shortage of domestic workers to bring non-immigrant foreign workers to the United States to perform agricultural labor or services of a temporary or seasonal nature.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2420064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The H-2A pre-certification recruitment period has a process that mirrors the Agricultural Recruitment System.</a:t>
            </a:r>
          </a:p>
          <a:p>
            <a:pPr eaLnBrk="1" hangingPunct="1">
              <a:spcBef>
                <a:spcPct val="0"/>
              </a:spcBef>
            </a:pPr>
            <a:endParaRPr lang="en-US" dirty="0"/>
          </a:p>
          <a:p>
            <a:pPr eaLnBrk="1" hangingPunct="1">
              <a:spcBef>
                <a:spcPct val="0"/>
              </a:spcBef>
            </a:pPr>
            <a:r>
              <a:rPr lang="en-US" dirty="0"/>
              <a:t>With both processes, the State Workforce Agencies can recruit and refer workers from within a state and from other states when there is an anticipated shortage of workers in the local area.  Only the H-2A process has the intention of bringing in foreign workers.</a:t>
            </a:r>
          </a:p>
          <a:p>
            <a:pPr eaLnBrk="1" hangingPunct="1">
              <a:spcBef>
                <a:spcPct val="0"/>
              </a:spcBef>
            </a:pPr>
            <a:endParaRPr lang="en-US" dirty="0"/>
          </a:p>
          <a:p>
            <a:pPr eaLnBrk="1" hangingPunct="1">
              <a:spcBef>
                <a:spcPct val="0"/>
              </a:spcBef>
            </a:pPr>
            <a:r>
              <a:rPr lang="en-US" dirty="0"/>
              <a:t>Both the H-2A program and ARS provide protections to workers who are not seeking permanent relocation, but rather temporary agricultural employment.</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1746333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Once an employer determines a need for workers and submits the necessary paperwork to the Florida Department of Commerce’s Foreign Labor Certification Office, FloridaCommerce staff enters a local job order into EFM.  At this point, </a:t>
            </a:r>
            <a:r>
              <a:rPr lang="en-US" b="1" dirty="0"/>
              <a:t>only local candidates who are within reasonable commuting distance should be referred</a:t>
            </a:r>
            <a:r>
              <a:rPr lang="en-US" dirty="0"/>
              <a:t>.</a:t>
            </a:r>
          </a:p>
          <a:p>
            <a:pPr eaLnBrk="1" hangingPunct="1">
              <a:spcBef>
                <a:spcPct val="0"/>
              </a:spcBef>
            </a:pPr>
            <a:endParaRPr lang="en-US" dirty="0"/>
          </a:p>
          <a:p>
            <a:pPr eaLnBrk="1" hangingPunct="1">
              <a:spcBef>
                <a:spcPct val="0"/>
              </a:spcBef>
            </a:pPr>
            <a:r>
              <a:rPr lang="en-US" dirty="0"/>
              <a:t>Once approved (or “cleared”) by FloridaCommerce, the job order becomes </a:t>
            </a:r>
            <a:r>
              <a:rPr lang="en-US" b="1" dirty="0"/>
              <a:t>Intrastate</a:t>
            </a:r>
            <a:r>
              <a:rPr lang="en-US" dirty="0"/>
              <a:t>, meaning any Florida resident can be referred to the job order.</a:t>
            </a:r>
          </a:p>
          <a:p>
            <a:pPr eaLnBrk="1" hangingPunct="1">
              <a:spcBef>
                <a:spcPct val="0"/>
              </a:spcBef>
            </a:pPr>
            <a:endParaRPr lang="en-US" dirty="0"/>
          </a:p>
          <a:p>
            <a:pPr eaLnBrk="1" hangingPunct="1">
              <a:spcBef>
                <a:spcPct val="0"/>
              </a:spcBef>
            </a:pPr>
            <a:r>
              <a:rPr lang="en-US" dirty="0"/>
              <a:t>The last step is when the job order is approved by the Department of Labor, then it becomes an </a:t>
            </a:r>
            <a:r>
              <a:rPr lang="en-US" b="1" dirty="0"/>
              <a:t>Interstate</a:t>
            </a:r>
            <a:r>
              <a:rPr lang="en-US" dirty="0"/>
              <a:t> clearance order.  At this time, workers may be referred by any other State Workforce Agency.</a:t>
            </a:r>
          </a:p>
          <a:p>
            <a:pPr eaLnBrk="1" hangingPunct="1">
              <a:spcBef>
                <a:spcPct val="0"/>
              </a:spcBef>
            </a:pPr>
            <a:endParaRPr lang="en-US" dirty="0"/>
          </a:p>
          <a:p>
            <a:pPr eaLnBrk="1" hangingPunct="1">
              <a:spcBef>
                <a:spcPct val="0"/>
              </a:spcBef>
            </a:pPr>
            <a:r>
              <a:rPr lang="en-US" dirty="0"/>
              <a:t>Please note, agricultural clearance orders can only be entered by the FloridaCommerce Foreign Labor Certification office, and not by local staff.  </a:t>
            </a:r>
            <a:r>
              <a:rPr lang="en-US" b="1" dirty="0"/>
              <a:t>Please do not make any changes to these job orders.</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2658886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Once a job order becomes Intrastate, any Florida One-Stop Center can refer job applicants.  Typically the requirements are minimal, allowing any individual to qualify.  Applicants should be screened to determine if the individual is a migrant or seasonal farmworker and if so, a full registration should be completed.  The MSFW Desk Aid can be used for assistance. </a:t>
            </a:r>
          </a:p>
          <a:p>
            <a:pPr eaLnBrk="1" hangingPunct="1">
              <a:spcBef>
                <a:spcPct val="0"/>
              </a:spcBef>
            </a:pPr>
            <a:endParaRPr lang="en-US" dirty="0"/>
          </a:p>
          <a:p>
            <a:pPr eaLnBrk="1" hangingPunct="1">
              <a:spcBef>
                <a:spcPct val="0"/>
              </a:spcBef>
            </a:pPr>
            <a:r>
              <a:rPr lang="en-US" dirty="0"/>
              <a:t>Staff should have the applicant read the job description and duties in the EFM job order, or read it to the applicant if he/she is not able to read it.  </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145125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338" eaLnBrk="1" hangingPunct="1">
              <a:spcBef>
                <a:spcPct val="0"/>
              </a:spcBef>
            </a:pPr>
            <a:r>
              <a:rPr lang="en-US" dirty="0"/>
              <a:t>If the applicant indicates that he/she meets the qualifications and accepts the job referral, then staff shall follow instructions on the job order in contacting the employer to set up a telephone interview or send an application.  After the phone interview, the staff should request that the applicant hand the phone back over and then confirm with the employer the outcome of the interview and any arrangements made.  The results of the interview should then be documented in EFM.   </a:t>
            </a:r>
          </a:p>
          <a:p>
            <a:pPr defTabSz="922338" eaLnBrk="1" hangingPunct="1">
              <a:spcBef>
                <a:spcPct val="0"/>
              </a:spcBef>
            </a:pPr>
            <a:endParaRPr lang="en-US" dirty="0"/>
          </a:p>
          <a:p>
            <a:pPr defTabSz="922338" eaLnBrk="1" hangingPunct="1">
              <a:spcBef>
                <a:spcPct val="0"/>
              </a:spcBef>
            </a:pPr>
            <a:r>
              <a:rPr lang="en-US" dirty="0"/>
              <a:t>If the applicant was hired, immediately contact the </a:t>
            </a:r>
            <a:r>
              <a:rPr lang="en-US" dirty="0" err="1"/>
              <a:t>FloridaCpmmerce</a:t>
            </a:r>
            <a:r>
              <a:rPr lang="en-US" dirty="0"/>
              <a:t> Foreign Labor Certification office to have the ETA 790 Clearance Order faxed to the local One-Stop.  A complete copy of the ETA 790 must be given to the applicant in a language that he/she can read, and if not, then it must be explained in a language that he/she can understand.  </a:t>
            </a:r>
          </a:p>
          <a:p>
            <a:pPr defTabSz="922338" eaLnBrk="1" hangingPunct="1">
              <a:spcBef>
                <a:spcPct val="0"/>
              </a:spcBef>
            </a:pPr>
            <a:endParaRPr lang="en-US" dirty="0"/>
          </a:p>
          <a:p>
            <a:pPr defTabSz="922338" eaLnBrk="1" hangingPunct="1">
              <a:spcBef>
                <a:spcPct val="0"/>
              </a:spcBef>
            </a:pPr>
            <a:r>
              <a:rPr lang="en-US" dirty="0"/>
              <a:t>Inform the applicant to contact a local One-Stop Center a week before the start date of employment and have a staff member contact the FloridaCommerce Foreign Labor Certification office to confirm that the start date has not changed.</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258974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Workers who are referred to Intrastate or Interstate clearance orders are provided certain protections.  Those who do not live within daily commuting distance must be reimbursed their travel expenses for the initial trip to the jobsite, halfway through the employment period stated on the ETA 790.  The cost of their trip to return home or to the next job destination should also be at the expense of the employer.  The employer must also provide housing at no cost and a cooking facility, or daily meals with minimum deductions.</a:t>
            </a:r>
          </a:p>
          <a:p>
            <a:pPr eaLnBrk="1" hangingPunct="1">
              <a:spcBef>
                <a:spcPct val="0"/>
              </a:spcBef>
            </a:pPr>
            <a:endParaRPr lang="en-US" dirty="0"/>
          </a:p>
          <a:p>
            <a:pPr eaLnBrk="1" hangingPunct="1">
              <a:spcBef>
                <a:spcPct val="0"/>
              </a:spcBef>
            </a:pPr>
            <a:r>
              <a:rPr lang="en-US" dirty="0"/>
              <a:t>Workers must be paid at least the wages stated on the clearance order.  If a worker has not been provided these assurances by the H-2A employer, immediately contact the state office.</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1903706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The following apply to the H-2A program:</a:t>
            </a:r>
          </a:p>
          <a:p>
            <a:pPr eaLnBrk="1" hangingPunct="1">
              <a:spcBef>
                <a:spcPct val="0"/>
              </a:spcBef>
            </a:pPr>
            <a:endParaRPr lang="en-US" dirty="0"/>
          </a:p>
          <a:p>
            <a:pPr eaLnBrk="1" hangingPunct="1">
              <a:spcBef>
                <a:spcPct val="0"/>
              </a:spcBef>
            </a:pPr>
            <a:r>
              <a:rPr lang="en-US" dirty="0"/>
              <a:t>One-Stop Center staff must not process an I-9 form for the H-2A employer.  The employer is required to do their own employment eligibility verification.</a:t>
            </a:r>
          </a:p>
          <a:p>
            <a:pPr eaLnBrk="1" hangingPunct="1">
              <a:spcBef>
                <a:spcPct val="0"/>
              </a:spcBef>
            </a:pPr>
            <a:endParaRPr lang="en-US" dirty="0"/>
          </a:p>
          <a:p>
            <a:pPr eaLnBrk="1" hangingPunct="1">
              <a:spcBef>
                <a:spcPct val="0"/>
              </a:spcBef>
            </a:pPr>
            <a:r>
              <a:rPr lang="en-US" dirty="0"/>
              <a:t>Rejection of any U.S. worker or authorized worker must be only for lawful, job-related reasons.  If the employer is constantly refusing to hire U.S. referrals, or terminates their employment for no lawful reason, One-Stop staff should immediately inform the Senior Monitor Advocate or the Foreign Labor Certification office, who’s contact information is provided on the following slide.  Allow the workers to file a formal complaint using the Wagner-</a:t>
            </a:r>
            <a:r>
              <a:rPr lang="en-US" dirty="0" err="1"/>
              <a:t>Peyser</a:t>
            </a:r>
            <a:r>
              <a:rPr lang="en-US" dirty="0"/>
              <a:t> Complaint system.</a:t>
            </a:r>
          </a:p>
          <a:p>
            <a:pPr eaLnBrk="1" hangingPunct="1">
              <a:spcBef>
                <a:spcPct val="0"/>
              </a:spcBef>
            </a:pP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245858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3/25/2024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3/25/2024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floridajobs.org/PDG/MSFW/MSFW_Desk_Aid_0410.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upload.wikimedia.org/wikipedia/commons/b/be/Picking_an_orange.JPG">
            <a:extLst>
              <a:ext uri="{FF2B5EF4-FFF2-40B4-BE49-F238E27FC236}">
                <a16:creationId xmlns:a16="http://schemas.microsoft.com/office/drawing/2014/main" id="{C0E35A5C-6FD9-E33A-C466-8D18E2251AE0}"/>
              </a:ext>
            </a:extLst>
          </p:cNvPr>
          <p:cNvPicPr>
            <a:picLocks noChangeAspect="1" noChangeArrowheads="1"/>
          </p:cNvPicPr>
          <p:nvPr/>
        </p:nvPicPr>
        <p:blipFill>
          <a:blip r:embed="rId3" cstate="print"/>
          <a:srcRect/>
          <a:stretch>
            <a:fillRect/>
          </a:stretch>
        </p:blipFill>
        <p:spPr bwMode="auto">
          <a:xfrm>
            <a:off x="6041724" y="-326571"/>
            <a:ext cx="6825020" cy="6665124"/>
          </a:xfrm>
          <a:prstGeom prst="rect">
            <a:avLst/>
          </a:prstGeom>
          <a:noFill/>
          <a:ln w="9525">
            <a:noFill/>
            <a:miter lim="800000"/>
            <a:headEnd/>
            <a:tailEnd/>
          </a:ln>
        </p:spPr>
      </p:pic>
      <p:pic>
        <p:nvPicPr>
          <p:cNvPr id="16" name="Picture 15" descr="A blue background with white text&#10;&#10;Description automatically generated with low confidence">
            <a:extLst>
              <a:ext uri="{FF2B5EF4-FFF2-40B4-BE49-F238E27FC236}">
                <a16:creationId xmlns:a16="http://schemas.microsoft.com/office/drawing/2014/main" id="{505F8949-43C7-2543-8351-42CA7A9F6097}"/>
              </a:ext>
            </a:extLst>
          </p:cNvPr>
          <p:cNvPicPr>
            <a:picLocks noChangeAspect="1"/>
          </p:cNvPicPr>
          <p:nvPr/>
        </p:nvPicPr>
        <p:blipFill>
          <a:blip r:embed="rId4"/>
          <a:stretch>
            <a:fillRect/>
          </a:stretch>
        </p:blipFill>
        <p:spPr>
          <a:xfrm>
            <a:off x="0" y="0"/>
            <a:ext cx="12198750" cy="6860968"/>
          </a:xfrm>
          <a:prstGeom prst="rect">
            <a:avLst/>
          </a:prstGeom>
        </p:spPr>
      </p:pic>
      <p:sp>
        <p:nvSpPr>
          <p:cNvPr id="2" name="Title 1">
            <a:extLst>
              <a:ext uri="{FF2B5EF4-FFF2-40B4-BE49-F238E27FC236}">
                <a16:creationId xmlns:a16="http://schemas.microsoft.com/office/drawing/2014/main" id="{E50AE79A-EAF8-CF98-D417-A2366B97A5B0}"/>
              </a:ext>
            </a:extLst>
          </p:cNvPr>
          <p:cNvSpPr>
            <a:spLocks noGrp="1"/>
          </p:cNvSpPr>
          <p:nvPr>
            <p:ph type="ctrTitle"/>
          </p:nvPr>
        </p:nvSpPr>
        <p:spPr>
          <a:xfrm>
            <a:off x="951469" y="3262183"/>
            <a:ext cx="7418090" cy="1174535"/>
          </a:xfrm>
        </p:spPr>
        <p:txBody>
          <a:bodyPr>
            <a:normAutofit/>
          </a:bodyPr>
          <a:lstStyle/>
          <a:p>
            <a:pPr algn="l"/>
            <a:r>
              <a:rPr lang="en-US" sz="4000" b="1" dirty="0">
                <a:solidFill>
                  <a:srgbClr val="04A651"/>
                </a:solidFill>
                <a:latin typeface="Arial" panose="020B0604020202020204" pitchFamily="34" charset="0"/>
                <a:cs typeface="Arial" panose="020B0604020202020204" pitchFamily="34" charset="0"/>
              </a:rPr>
              <a:t>Agricultural Clearance Orders</a:t>
            </a:r>
          </a:p>
        </p:txBody>
      </p:sp>
      <p:sp>
        <p:nvSpPr>
          <p:cNvPr id="3" name="Subtitle 2">
            <a:extLst>
              <a:ext uri="{FF2B5EF4-FFF2-40B4-BE49-F238E27FC236}">
                <a16:creationId xmlns:a16="http://schemas.microsoft.com/office/drawing/2014/main" id="{8E5B2544-7953-1A54-7120-C6B5D7FF6359}"/>
              </a:ext>
            </a:extLst>
          </p:cNvPr>
          <p:cNvSpPr>
            <a:spLocks noGrp="1"/>
          </p:cNvSpPr>
          <p:nvPr>
            <p:ph type="subTitle" idx="1"/>
          </p:nvPr>
        </p:nvSpPr>
        <p:spPr>
          <a:xfrm>
            <a:off x="951470" y="4436718"/>
            <a:ext cx="7418089" cy="538933"/>
          </a:xfrm>
        </p:spPr>
        <p:txBody>
          <a:bodyPr>
            <a:normAutofit fontScale="85000" lnSpcReduction="20000"/>
          </a:bodyPr>
          <a:lstStyle/>
          <a:p>
            <a:pPr algn="l"/>
            <a:r>
              <a:rPr lang="en-US" dirty="0">
                <a:solidFill>
                  <a:schemeClr val="bg1"/>
                </a:solidFill>
                <a:latin typeface="Arial" panose="020B0604020202020204" pitchFamily="34" charset="0"/>
                <a:cs typeface="Arial" panose="020B0604020202020204" pitchFamily="34" charset="0"/>
              </a:rPr>
              <a:t>The Basics on How to Process H-2A and Agricultural Recruitment System Job Orders</a:t>
            </a:r>
          </a:p>
        </p:txBody>
      </p:sp>
      <p:sp>
        <p:nvSpPr>
          <p:cNvPr id="6" name="Subtitle 2">
            <a:extLst>
              <a:ext uri="{FF2B5EF4-FFF2-40B4-BE49-F238E27FC236}">
                <a16:creationId xmlns:a16="http://schemas.microsoft.com/office/drawing/2014/main" id="{CF890FCE-18B2-41AA-B423-21AAE5EFE1A8}"/>
              </a:ext>
            </a:extLst>
          </p:cNvPr>
          <p:cNvSpPr txBox="1">
            <a:spLocks/>
          </p:cNvSpPr>
          <p:nvPr/>
        </p:nvSpPr>
        <p:spPr>
          <a:xfrm>
            <a:off x="951470" y="5466451"/>
            <a:ext cx="5758249" cy="5389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latin typeface="Arial" panose="020B0604020202020204" pitchFamily="34" charset="0"/>
                <a:cs typeface="Arial" panose="020B0604020202020204" pitchFamily="34" charset="0"/>
              </a:rPr>
              <a:t>Wagner-</a:t>
            </a:r>
            <a:r>
              <a:rPr lang="en-US" sz="1200" dirty="0" err="1">
                <a:solidFill>
                  <a:schemeClr val="bg1"/>
                </a:solidFill>
                <a:latin typeface="Arial" panose="020B0604020202020204" pitchFamily="34" charset="0"/>
                <a:cs typeface="Arial" panose="020B0604020202020204" pitchFamily="34" charset="0"/>
              </a:rPr>
              <a:t>Peyser</a:t>
            </a:r>
            <a:r>
              <a:rPr lang="en-US" sz="1200" dirty="0">
                <a:solidFill>
                  <a:schemeClr val="bg1"/>
                </a:solidFill>
                <a:latin typeface="Arial" panose="020B0604020202020204" pitchFamily="34" charset="0"/>
                <a:cs typeface="Arial" panose="020B0604020202020204" pitchFamily="34" charset="0"/>
              </a:rPr>
              <a:t> Act</a:t>
            </a:r>
          </a:p>
        </p:txBody>
      </p:sp>
    </p:spTree>
    <p:extLst>
      <p:ext uri="{BB962C8B-B14F-4D97-AF65-F5344CB8AC3E}">
        <p14:creationId xmlns:p14="http://schemas.microsoft.com/office/powerpoint/2010/main" val="228119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pic>
        <p:nvPicPr>
          <p:cNvPr id="6" name="Picture 2" descr="C:\Documents and Settings\ruizmar\My Documents\My Pictures\Microsoft Clip Organizer\00434411.wmf">
            <a:extLst>
              <a:ext uri="{FF2B5EF4-FFF2-40B4-BE49-F238E27FC236}">
                <a16:creationId xmlns:a16="http://schemas.microsoft.com/office/drawing/2014/main" id="{DF737831-E8CC-2ECA-2275-60CE3975B834}"/>
              </a:ext>
            </a:extLst>
          </p:cNvPr>
          <p:cNvPicPr>
            <a:picLocks noChangeAspect="1" noChangeArrowheads="1"/>
          </p:cNvPicPr>
          <p:nvPr/>
        </p:nvPicPr>
        <p:blipFill>
          <a:blip r:embed="rId4"/>
          <a:srcRect/>
          <a:stretch>
            <a:fillRect/>
          </a:stretch>
        </p:blipFill>
        <p:spPr bwMode="auto">
          <a:xfrm>
            <a:off x="4267200" y="1552460"/>
            <a:ext cx="3657600" cy="4114800"/>
          </a:xfrm>
          <a:prstGeom prst="rect">
            <a:avLst/>
          </a:prstGeom>
          <a:noFill/>
          <a:ln w="9525">
            <a:noFill/>
            <a:miter lim="800000"/>
            <a:headEnd/>
            <a:tailEnd/>
          </a:ln>
        </p:spPr>
      </p:pic>
    </p:spTree>
    <p:extLst>
      <p:ext uri="{BB962C8B-B14F-4D97-AF65-F5344CB8AC3E}">
        <p14:creationId xmlns:p14="http://schemas.microsoft.com/office/powerpoint/2010/main" val="726530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D1F3E556-3CAC-5EC8-FEB7-DE7C5F61DCB5}"/>
              </a:ext>
            </a:extLst>
          </p:cNvPr>
          <p:cNvSpPr>
            <a:spLocks noGrp="1"/>
          </p:cNvSpPr>
          <p:nvPr>
            <p:ph idx="1"/>
          </p:nvPr>
        </p:nvSpPr>
        <p:spPr>
          <a:xfrm>
            <a:off x="930924" y="1690688"/>
            <a:ext cx="10422875" cy="4572000"/>
          </a:xfrm>
        </p:spPr>
        <p:txBody>
          <a:bodyPr>
            <a:normAutofit/>
          </a:bodyPr>
          <a:lstStyle/>
          <a:p>
            <a:pPr marL="522287" indent="-457200">
              <a:buFont typeface="+mj-lt"/>
              <a:buAutoNum type="arabicPeriod"/>
              <a:defRPr/>
            </a:pPr>
            <a:r>
              <a:rPr lang="en-US" sz="2200" dirty="0">
                <a:solidFill>
                  <a:srgbClr val="202452"/>
                </a:solidFill>
              </a:rPr>
              <a:t>Which program helps agricultural employers recruit qualified U.S. workers on a temporary or seasonal basis?</a:t>
            </a:r>
          </a:p>
          <a:p>
            <a:pPr marL="1050925" lvl="1" indent="-514350">
              <a:buFont typeface="+mj-lt"/>
              <a:buAutoNum type="alphaLcPeriod"/>
              <a:defRPr/>
            </a:pPr>
            <a:r>
              <a:rPr lang="en-US" sz="2200" dirty="0">
                <a:solidFill>
                  <a:srgbClr val="202452"/>
                </a:solidFill>
              </a:rPr>
              <a:t>H-2A</a:t>
            </a:r>
          </a:p>
          <a:p>
            <a:pPr marL="1050925" lvl="1" indent="-514350">
              <a:buFont typeface="+mj-lt"/>
              <a:buAutoNum type="alphaLcPeriod"/>
              <a:defRPr/>
            </a:pPr>
            <a:r>
              <a:rPr lang="en-US" sz="2200" dirty="0">
                <a:solidFill>
                  <a:srgbClr val="202452"/>
                </a:solidFill>
              </a:rPr>
              <a:t>H-2B</a:t>
            </a:r>
          </a:p>
          <a:p>
            <a:pPr marL="1050925" lvl="1" indent="-514350">
              <a:buFont typeface="+mj-lt"/>
              <a:buAutoNum type="alphaLcPeriod"/>
              <a:defRPr/>
            </a:pPr>
            <a:r>
              <a:rPr lang="en-US" sz="2200" dirty="0">
                <a:solidFill>
                  <a:srgbClr val="202452"/>
                </a:solidFill>
              </a:rPr>
              <a:t>Agricultural Recruitment System</a:t>
            </a:r>
          </a:p>
          <a:p>
            <a:pPr marL="1050925" lvl="1" indent="-514350">
              <a:buFont typeface="+mj-lt"/>
              <a:buAutoNum type="alphaLcPeriod"/>
              <a:defRPr/>
            </a:pPr>
            <a:r>
              <a:rPr lang="en-US" sz="2200" dirty="0">
                <a:solidFill>
                  <a:srgbClr val="202452"/>
                </a:solidFill>
              </a:rPr>
              <a:t>a and c</a:t>
            </a:r>
          </a:p>
          <a:p>
            <a:pPr>
              <a:buFont typeface="Wingdings 2" pitchFamily="18" charset="2"/>
              <a:buNone/>
              <a:defRPr/>
            </a:pPr>
            <a:endParaRPr lang="en-US" sz="1200" dirty="0">
              <a:solidFill>
                <a:srgbClr val="202452"/>
              </a:solidFill>
            </a:endParaRPr>
          </a:p>
          <a:p>
            <a:pPr marL="522287" indent="-457200">
              <a:buFont typeface="+mj-lt"/>
              <a:buAutoNum type="arabicPeriod" startAt="2"/>
              <a:defRPr/>
            </a:pPr>
            <a:r>
              <a:rPr lang="en-US" sz="2200" dirty="0">
                <a:solidFill>
                  <a:srgbClr val="202452"/>
                </a:solidFill>
              </a:rPr>
              <a:t>Which program is used to bring non-immigrant foreign workers to the United States to perform agricultural labor or services of a temporary or seasonal nature?</a:t>
            </a:r>
          </a:p>
          <a:p>
            <a:pPr marL="1050925" lvl="1" indent="-514350">
              <a:buFont typeface="+mj-lt"/>
              <a:buAutoNum type="alphaLcPeriod"/>
              <a:defRPr/>
            </a:pPr>
            <a:r>
              <a:rPr lang="en-US" sz="2200" dirty="0">
                <a:solidFill>
                  <a:srgbClr val="202452"/>
                </a:solidFill>
              </a:rPr>
              <a:t>H-2A</a:t>
            </a:r>
          </a:p>
          <a:p>
            <a:pPr marL="1050925" lvl="1" indent="-514350">
              <a:buFont typeface="+mj-lt"/>
              <a:buAutoNum type="alphaLcPeriod"/>
              <a:defRPr/>
            </a:pPr>
            <a:r>
              <a:rPr lang="en-US" sz="2200" dirty="0">
                <a:solidFill>
                  <a:srgbClr val="202452"/>
                </a:solidFill>
              </a:rPr>
              <a:t>H-2B</a:t>
            </a:r>
          </a:p>
          <a:p>
            <a:pPr marL="1050925" lvl="1" indent="-514350">
              <a:buFont typeface="+mj-lt"/>
              <a:buAutoNum type="alphaLcPeriod"/>
              <a:defRPr/>
            </a:pPr>
            <a:r>
              <a:rPr lang="en-US" sz="2200" dirty="0">
                <a:solidFill>
                  <a:srgbClr val="202452"/>
                </a:solidFill>
              </a:rPr>
              <a:t>Agricultural Recruitment System</a:t>
            </a:r>
          </a:p>
        </p:txBody>
      </p:sp>
    </p:spTree>
    <p:extLst>
      <p:ext uri="{BB962C8B-B14F-4D97-AF65-F5344CB8AC3E}">
        <p14:creationId xmlns:p14="http://schemas.microsoft.com/office/powerpoint/2010/main" val="158313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57E73E8C-C5EF-4AC6-E1E3-D993D26C6FD2}"/>
              </a:ext>
            </a:extLst>
          </p:cNvPr>
          <p:cNvSpPr>
            <a:spLocks noGrp="1"/>
          </p:cNvSpPr>
          <p:nvPr>
            <p:ph idx="1"/>
          </p:nvPr>
        </p:nvSpPr>
        <p:spPr>
          <a:xfrm>
            <a:off x="838200" y="1690688"/>
            <a:ext cx="10515600" cy="4572000"/>
          </a:xfrm>
        </p:spPr>
        <p:txBody>
          <a:bodyPr/>
          <a:lstStyle/>
          <a:p>
            <a:pPr marL="522287" indent="-457200">
              <a:buFont typeface="+mj-lt"/>
              <a:buAutoNum type="arabicPeriod" startAt="3"/>
              <a:defRPr/>
            </a:pPr>
            <a:r>
              <a:rPr lang="en-US" sz="2200" dirty="0">
                <a:solidFill>
                  <a:srgbClr val="202452"/>
                </a:solidFill>
              </a:rPr>
              <a:t>Who can be referred for local agricultural job orders?</a:t>
            </a:r>
          </a:p>
          <a:p>
            <a:pPr marL="1050925" lvl="1" indent="-514350">
              <a:buFont typeface="+mj-lt"/>
              <a:buAutoNum type="alphaLcPeriod"/>
              <a:defRPr/>
            </a:pPr>
            <a:r>
              <a:rPr lang="en-US" sz="2200" dirty="0">
                <a:solidFill>
                  <a:srgbClr val="202452"/>
                </a:solidFill>
              </a:rPr>
              <a:t>Anyone</a:t>
            </a:r>
          </a:p>
          <a:p>
            <a:pPr marL="1050925" lvl="1" indent="-514350">
              <a:buFont typeface="+mj-lt"/>
              <a:buAutoNum type="alphaLcPeriod"/>
              <a:defRPr/>
            </a:pPr>
            <a:r>
              <a:rPr lang="en-US" sz="2200" dirty="0">
                <a:solidFill>
                  <a:srgbClr val="202452"/>
                </a:solidFill>
              </a:rPr>
              <a:t>Anyone within commuting distance</a:t>
            </a:r>
          </a:p>
          <a:p>
            <a:pPr marL="1050925" lvl="1" indent="-514350">
              <a:buFont typeface="+mj-lt"/>
              <a:buAutoNum type="alphaLcPeriod"/>
              <a:defRPr/>
            </a:pPr>
            <a:r>
              <a:rPr lang="en-US" sz="2200" dirty="0">
                <a:solidFill>
                  <a:srgbClr val="202452"/>
                </a:solidFill>
              </a:rPr>
              <a:t>Anyone in the state</a:t>
            </a:r>
          </a:p>
          <a:p>
            <a:pPr>
              <a:buFont typeface="Wingdings 2" pitchFamily="18" charset="2"/>
              <a:buNone/>
              <a:defRPr/>
            </a:pPr>
            <a:endParaRPr lang="en-US" sz="1200" dirty="0">
              <a:solidFill>
                <a:srgbClr val="202452"/>
              </a:solidFill>
            </a:endParaRPr>
          </a:p>
          <a:p>
            <a:pPr marL="522287" indent="-457200">
              <a:buFont typeface="+mj-lt"/>
              <a:buAutoNum type="arabicPeriod" startAt="4"/>
              <a:defRPr/>
            </a:pPr>
            <a:r>
              <a:rPr lang="en-US" sz="2200" dirty="0">
                <a:solidFill>
                  <a:srgbClr val="202452"/>
                </a:solidFill>
              </a:rPr>
              <a:t>Who may enter agricultural clearance orders into EFM?</a:t>
            </a:r>
          </a:p>
          <a:p>
            <a:pPr marL="1050925" lvl="1" indent="-514350">
              <a:buFont typeface="+mj-lt"/>
              <a:buAutoNum type="alphaLcPeriod"/>
              <a:defRPr/>
            </a:pPr>
            <a:r>
              <a:rPr lang="en-US" sz="2200" dirty="0">
                <a:solidFill>
                  <a:srgbClr val="202452"/>
                </a:solidFill>
              </a:rPr>
              <a:t>One-Stop staff</a:t>
            </a:r>
          </a:p>
          <a:p>
            <a:pPr marL="1050925" lvl="1" indent="-514350">
              <a:buFont typeface="+mj-lt"/>
              <a:buAutoNum type="alphaLcPeriod"/>
              <a:defRPr/>
            </a:pPr>
            <a:r>
              <a:rPr lang="en-US" sz="2200" dirty="0">
                <a:solidFill>
                  <a:srgbClr val="202452"/>
                </a:solidFill>
              </a:rPr>
              <a:t>Employers</a:t>
            </a:r>
          </a:p>
          <a:p>
            <a:pPr marL="1050925" lvl="1" indent="-514350">
              <a:buFont typeface="+mj-lt"/>
              <a:buAutoNum type="alphaLcPeriod"/>
              <a:defRPr/>
            </a:pPr>
            <a:r>
              <a:rPr lang="en-US" sz="2200" dirty="0">
                <a:solidFill>
                  <a:srgbClr val="202452"/>
                </a:solidFill>
              </a:rPr>
              <a:t>FloridaCommerce staff</a:t>
            </a:r>
          </a:p>
        </p:txBody>
      </p:sp>
    </p:spTree>
    <p:extLst>
      <p:ext uri="{BB962C8B-B14F-4D97-AF65-F5344CB8AC3E}">
        <p14:creationId xmlns:p14="http://schemas.microsoft.com/office/powerpoint/2010/main" val="12494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10" name="Content Placeholder 2">
            <a:extLst>
              <a:ext uri="{FF2B5EF4-FFF2-40B4-BE49-F238E27FC236}">
                <a16:creationId xmlns:a16="http://schemas.microsoft.com/office/drawing/2014/main" id="{78570417-7938-0763-5890-4115FC5362AE}"/>
              </a:ext>
            </a:extLst>
          </p:cNvPr>
          <p:cNvSpPr>
            <a:spLocks noGrp="1"/>
          </p:cNvSpPr>
          <p:nvPr>
            <p:ph idx="1"/>
          </p:nvPr>
        </p:nvSpPr>
        <p:spPr>
          <a:xfrm>
            <a:off x="838199" y="1690688"/>
            <a:ext cx="10515599" cy="4572000"/>
          </a:xfrm>
        </p:spPr>
        <p:txBody>
          <a:bodyPr/>
          <a:lstStyle/>
          <a:p>
            <a:pPr marL="522287" indent="-457200">
              <a:buFont typeface="+mj-lt"/>
              <a:buAutoNum type="arabicPeriod" startAt="7"/>
              <a:defRPr/>
            </a:pPr>
            <a:r>
              <a:rPr lang="en-US" sz="2200" dirty="0">
                <a:solidFill>
                  <a:srgbClr val="202452"/>
                </a:solidFill>
              </a:rPr>
              <a:t>Which of the following are assurances that are provided to workers referred to agricultural clearance orders?</a:t>
            </a:r>
          </a:p>
          <a:p>
            <a:pPr marL="1050925" lvl="1" indent="-514350">
              <a:buFont typeface="+mj-lt"/>
              <a:buAutoNum type="alphaLcPeriod"/>
              <a:defRPr/>
            </a:pPr>
            <a:r>
              <a:rPr lang="en-US" sz="2200" dirty="0">
                <a:solidFill>
                  <a:srgbClr val="202452"/>
                </a:solidFill>
              </a:rPr>
              <a:t>Free housing </a:t>
            </a:r>
          </a:p>
          <a:p>
            <a:pPr marL="1050925" lvl="1" indent="-514350">
              <a:buFont typeface="+mj-lt"/>
              <a:buAutoNum type="alphaLcPeriod"/>
              <a:defRPr/>
            </a:pPr>
            <a:r>
              <a:rPr lang="en-US" sz="2200" dirty="0">
                <a:solidFill>
                  <a:srgbClr val="202452"/>
                </a:solidFill>
              </a:rPr>
              <a:t>Must be paid wages as stated in job order</a:t>
            </a:r>
          </a:p>
          <a:p>
            <a:pPr marL="1050925" lvl="1" indent="-514350">
              <a:buFont typeface="+mj-lt"/>
              <a:buAutoNum type="alphaLcPeriod"/>
              <a:defRPr/>
            </a:pPr>
            <a:r>
              <a:rPr lang="en-US" sz="2200" dirty="0">
                <a:solidFill>
                  <a:srgbClr val="202452"/>
                </a:solidFill>
              </a:rPr>
              <a:t>Must be reimbursed transportation expense halfway through work contract</a:t>
            </a:r>
          </a:p>
          <a:p>
            <a:pPr marL="1050925" lvl="1" indent="-514350">
              <a:buFont typeface="+mj-lt"/>
              <a:buAutoNum type="alphaLcPeriod"/>
              <a:defRPr/>
            </a:pPr>
            <a:r>
              <a:rPr lang="en-US" sz="2200" dirty="0">
                <a:solidFill>
                  <a:srgbClr val="202452"/>
                </a:solidFill>
              </a:rPr>
              <a:t>All of the above</a:t>
            </a:r>
          </a:p>
          <a:p>
            <a:pPr>
              <a:buFont typeface="Wingdings 2" pitchFamily="18" charset="2"/>
              <a:buNone/>
              <a:defRPr/>
            </a:pPr>
            <a:endParaRPr lang="en-US" sz="1200" dirty="0">
              <a:solidFill>
                <a:srgbClr val="202452"/>
              </a:solidFill>
            </a:endParaRPr>
          </a:p>
          <a:p>
            <a:pPr marL="522287" indent="-457200">
              <a:buFont typeface="+mj-lt"/>
              <a:buAutoNum type="arabicPeriod" startAt="8"/>
              <a:defRPr/>
            </a:pPr>
            <a:r>
              <a:rPr lang="en-US" sz="2200" dirty="0">
                <a:solidFill>
                  <a:srgbClr val="202452"/>
                </a:solidFill>
              </a:rPr>
              <a:t>Are I-9s to be completed on referrals to H-2A job orders?</a:t>
            </a:r>
          </a:p>
          <a:p>
            <a:pPr marL="1050925" lvl="1" indent="-514350">
              <a:buFont typeface="+mj-lt"/>
              <a:buAutoNum type="alphaLcPeriod"/>
              <a:defRPr/>
            </a:pPr>
            <a:r>
              <a:rPr lang="en-US" sz="2200" dirty="0">
                <a:solidFill>
                  <a:srgbClr val="202452"/>
                </a:solidFill>
              </a:rPr>
              <a:t>Yes</a:t>
            </a:r>
          </a:p>
          <a:p>
            <a:pPr marL="1050925" lvl="1" indent="-514350">
              <a:buFont typeface="+mj-lt"/>
              <a:buAutoNum type="alphaLcPeriod"/>
              <a:defRPr/>
            </a:pPr>
            <a:r>
              <a:rPr lang="en-US" sz="2200" dirty="0">
                <a:solidFill>
                  <a:srgbClr val="202452"/>
                </a:solidFill>
              </a:rPr>
              <a:t>No</a:t>
            </a:r>
          </a:p>
        </p:txBody>
      </p:sp>
    </p:spTree>
    <p:extLst>
      <p:ext uri="{BB962C8B-B14F-4D97-AF65-F5344CB8AC3E}">
        <p14:creationId xmlns:p14="http://schemas.microsoft.com/office/powerpoint/2010/main" val="200540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Questions &amp; Answers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2"/>
          <a:srcRect/>
          <a:stretch/>
        </p:blipFill>
        <p:spPr>
          <a:xfrm>
            <a:off x="11182350" y="5859901"/>
            <a:ext cx="882130" cy="899379"/>
          </a:xfrm>
          <a:prstGeom prst="rect">
            <a:avLst/>
          </a:prstGeom>
        </p:spPr>
      </p:pic>
    </p:spTree>
    <p:extLst>
      <p:ext uri="{BB962C8B-B14F-4D97-AF65-F5344CB8AC3E}">
        <p14:creationId xmlns:p14="http://schemas.microsoft.com/office/powerpoint/2010/main" val="487000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2257936"/>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2685588"/>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Walter </a:t>
            </a:r>
            <a:r>
              <a:rPr lang="en-US" sz="2400" b="1" dirty="0" err="1">
                <a:solidFill>
                  <a:srgbClr val="04A651"/>
                </a:solidFill>
                <a:ea typeface="Open Sans" panose="020B0606030504020204" pitchFamily="34" charset="0"/>
                <a:cs typeface="Arial" panose="020B0604020202020204" pitchFamily="34" charset="0"/>
              </a:rPr>
              <a:t>Jants</a:t>
            </a:r>
            <a:r>
              <a:rPr lang="en-US" sz="2400" b="1" dirty="0">
                <a:solidFill>
                  <a:srgbClr val="04A651"/>
                </a:solidFill>
                <a:ea typeface="Open Sans" panose="020B0606030504020204" pitchFamily="34" charset="0"/>
                <a:cs typeface="Arial" panose="020B0604020202020204" pitchFamily="34" charset="0"/>
              </a:rPr>
              <a:t>, </a:t>
            </a:r>
            <a:r>
              <a:rPr lang="en-US" sz="2400" b="1" i="1" dirty="0">
                <a:solidFill>
                  <a:srgbClr val="04A651"/>
                </a:solidFill>
                <a:ea typeface="Open Sans" panose="020B0606030504020204" pitchFamily="34" charset="0"/>
                <a:cs typeface="Arial" panose="020B0604020202020204" pitchFamily="34" charset="0"/>
              </a:rPr>
              <a:t>Foreign Labor Certification</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Walter.Jants@commerce.fl.gov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850-921-3466</a:t>
            </a:r>
          </a:p>
        </p:txBody>
      </p:sp>
      <p:sp>
        <p:nvSpPr>
          <p:cNvPr id="5" name="Rectangle 4">
            <a:extLst>
              <a:ext uri="{FF2B5EF4-FFF2-40B4-BE49-F238E27FC236}">
                <a16:creationId xmlns:a16="http://schemas.microsoft.com/office/drawing/2014/main" id="{0DD87921-8596-B83A-A291-98384BDB0514}"/>
              </a:ext>
            </a:extLst>
          </p:cNvPr>
          <p:cNvSpPr/>
          <p:nvPr/>
        </p:nvSpPr>
        <p:spPr>
          <a:xfrm>
            <a:off x="2415745" y="4636734"/>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Marisela Ruiz, </a:t>
            </a:r>
            <a:r>
              <a:rPr lang="en-US" sz="2400" b="1" i="1" dirty="0">
                <a:solidFill>
                  <a:srgbClr val="04A651"/>
                </a:solidFill>
                <a:ea typeface="Open Sans" panose="020B0606030504020204" pitchFamily="34" charset="0"/>
                <a:cs typeface="Arial" panose="020B0604020202020204" pitchFamily="34" charset="0"/>
              </a:rPr>
              <a:t>Senior Monitor Advocate</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Marisela.Ruiz@commerce.fl.gov</a:t>
            </a:r>
          </a:p>
          <a:p>
            <a:r>
              <a:rPr lang="en-US" sz="2000" b="1" dirty="0">
                <a:solidFill>
                  <a:srgbClr val="7B8898"/>
                </a:solidFill>
                <a:ea typeface="Open Sans" panose="020B0606030504020204" pitchFamily="34" charset="0"/>
                <a:cs typeface="Open Sans" panose="020B0606030504020204" pitchFamily="34" charset="0"/>
              </a:rPr>
              <a:t>Phone</a:t>
            </a:r>
            <a:r>
              <a:rPr lang="en-US" sz="2000" b="1">
                <a:solidFill>
                  <a:srgbClr val="7B8898"/>
                </a:solidFill>
                <a:ea typeface="Open Sans" panose="020B0606030504020204" pitchFamily="34" charset="0"/>
                <a:cs typeface="Open Sans" panose="020B0606030504020204" pitchFamily="34" charset="0"/>
              </a:rPr>
              <a:t>: </a:t>
            </a:r>
            <a:r>
              <a:rPr lang="en-US" sz="2000">
                <a:solidFill>
                  <a:srgbClr val="7B8898"/>
                </a:solidFill>
                <a:ea typeface="Open Sans" panose="020B0606030504020204" pitchFamily="34" charset="0"/>
                <a:cs typeface="Open Sans" panose="020B0606030504020204" pitchFamily="34" charset="0"/>
              </a:rPr>
              <a:t>850-921-3207</a:t>
            </a:r>
            <a:endParaRPr lang="en-US" sz="2000" dirty="0">
              <a:solidFill>
                <a:srgbClr val="7B8898"/>
              </a:solidFill>
              <a:ea typeface="Open Sans" panose="020B0606030504020204" pitchFamily="34" charset="0"/>
              <a:cs typeface="Open Sans" panose="020B0606030504020204" pitchFamily="34" charset="0"/>
            </a:endParaRPr>
          </a:p>
        </p:txBody>
      </p:sp>
      <p:pic>
        <p:nvPicPr>
          <p:cNvPr id="7" name="Graphic 6" descr="Envelope with solid fill">
            <a:extLst>
              <a:ext uri="{FF2B5EF4-FFF2-40B4-BE49-F238E27FC236}">
                <a16:creationId xmlns:a16="http://schemas.microsoft.com/office/drawing/2014/main" id="{9B7C813A-A020-7359-8C9B-D61D3BF77DD4}"/>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4616672"/>
            <a:ext cx="1097280" cy="1097280"/>
          </a:xfrm>
          <a:prstGeom prst="rect">
            <a:avLst/>
          </a:prstGeom>
        </p:spPr>
      </p:pic>
    </p:spTree>
    <p:extLst>
      <p:ext uri="{BB962C8B-B14F-4D97-AF65-F5344CB8AC3E}">
        <p14:creationId xmlns:p14="http://schemas.microsoft.com/office/powerpoint/2010/main" val="54347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Objectives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5" name="Content Placeholder 2">
            <a:extLst>
              <a:ext uri="{FF2B5EF4-FFF2-40B4-BE49-F238E27FC236}">
                <a16:creationId xmlns:a16="http://schemas.microsoft.com/office/drawing/2014/main" id="{B95895EB-5152-F911-90BA-F9C7A74F1F82}"/>
              </a:ext>
            </a:extLst>
          </p:cNvPr>
          <p:cNvSpPr>
            <a:spLocks noGrp="1"/>
          </p:cNvSpPr>
          <p:nvPr>
            <p:ph idx="1"/>
          </p:nvPr>
        </p:nvSpPr>
        <p:spPr>
          <a:xfrm>
            <a:off x="838200" y="1825625"/>
            <a:ext cx="8229600" cy="4244975"/>
          </a:xfrm>
        </p:spPr>
        <p:txBody>
          <a:bodyPr/>
          <a:lstStyle/>
          <a:p>
            <a:pPr eaLnBrk="1" hangingPunct="1"/>
            <a:r>
              <a:rPr lang="en-US" dirty="0">
                <a:solidFill>
                  <a:srgbClr val="202452"/>
                </a:solidFill>
              </a:rPr>
              <a:t>Background</a:t>
            </a:r>
          </a:p>
          <a:p>
            <a:pPr eaLnBrk="1" hangingPunct="1"/>
            <a:r>
              <a:rPr lang="en-US" dirty="0">
                <a:solidFill>
                  <a:srgbClr val="202452"/>
                </a:solidFill>
              </a:rPr>
              <a:t>Steps in the Recruitment Process</a:t>
            </a:r>
          </a:p>
          <a:p>
            <a:pPr eaLnBrk="1" hangingPunct="1"/>
            <a:r>
              <a:rPr lang="en-US" dirty="0">
                <a:solidFill>
                  <a:srgbClr val="202452"/>
                </a:solidFill>
              </a:rPr>
              <a:t>Referral Procedures</a:t>
            </a:r>
          </a:p>
          <a:p>
            <a:pPr eaLnBrk="1" hangingPunct="1"/>
            <a:r>
              <a:rPr lang="en-US" dirty="0">
                <a:solidFill>
                  <a:srgbClr val="202452"/>
                </a:solidFill>
              </a:rPr>
              <a:t>Assurances</a:t>
            </a:r>
          </a:p>
          <a:p>
            <a:pPr eaLnBrk="1" hangingPunct="1"/>
            <a:r>
              <a:rPr lang="en-US" dirty="0">
                <a:solidFill>
                  <a:srgbClr val="202452"/>
                </a:solidFill>
              </a:rPr>
              <a:t>New H-2A Regulations</a:t>
            </a:r>
          </a:p>
        </p:txBody>
      </p:sp>
    </p:spTree>
    <p:extLst>
      <p:ext uri="{BB962C8B-B14F-4D97-AF65-F5344CB8AC3E}">
        <p14:creationId xmlns:p14="http://schemas.microsoft.com/office/powerpoint/2010/main" val="2926900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Background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3E9CA0C7-43AC-C276-0C27-A58B9D5D2D0A}"/>
              </a:ext>
            </a:extLst>
          </p:cNvPr>
          <p:cNvSpPr>
            <a:spLocks noGrp="1"/>
          </p:cNvSpPr>
          <p:nvPr>
            <p:ph idx="1"/>
          </p:nvPr>
        </p:nvSpPr>
        <p:spPr>
          <a:xfrm>
            <a:off x="838200" y="1690688"/>
            <a:ext cx="9726976" cy="4572000"/>
          </a:xfrm>
        </p:spPr>
        <p:txBody>
          <a:bodyPr/>
          <a:lstStyle/>
          <a:p>
            <a:pPr eaLnBrk="1" hangingPunct="1"/>
            <a:r>
              <a:rPr lang="en-US" dirty="0">
                <a:solidFill>
                  <a:srgbClr val="202452"/>
                </a:solidFill>
              </a:rPr>
              <a:t>The Agricultural Recruitment System (ARS)</a:t>
            </a:r>
          </a:p>
          <a:p>
            <a:pPr lvl="1" eaLnBrk="1" hangingPunct="1"/>
            <a:r>
              <a:rPr lang="en-US" sz="2400" dirty="0">
                <a:solidFill>
                  <a:srgbClr val="202452"/>
                </a:solidFill>
              </a:rPr>
              <a:t>Governed by the Wagner-</a:t>
            </a:r>
            <a:r>
              <a:rPr lang="en-US" sz="2400" dirty="0" err="1">
                <a:solidFill>
                  <a:srgbClr val="202452"/>
                </a:solidFill>
              </a:rPr>
              <a:t>Peyser</a:t>
            </a:r>
            <a:r>
              <a:rPr lang="en-US" sz="2400" dirty="0">
                <a:solidFill>
                  <a:srgbClr val="202452"/>
                </a:solidFill>
              </a:rPr>
              <a:t> Act at 20 CFR 653 Subpart F</a:t>
            </a:r>
          </a:p>
          <a:p>
            <a:pPr lvl="1" eaLnBrk="1" hangingPunct="1"/>
            <a:r>
              <a:rPr lang="en-US" sz="2400" dirty="0">
                <a:solidFill>
                  <a:srgbClr val="202452"/>
                </a:solidFill>
              </a:rPr>
              <a:t>Recruit U.S. workers on temporary or seasonal basis</a:t>
            </a:r>
          </a:p>
          <a:p>
            <a:pPr lvl="1" eaLnBrk="1" hangingPunct="1">
              <a:buFont typeface="Verdana" pitchFamily="34" charset="0"/>
              <a:buNone/>
            </a:pPr>
            <a:endParaRPr lang="en-US" sz="1000" dirty="0">
              <a:solidFill>
                <a:srgbClr val="202452"/>
              </a:solidFill>
            </a:endParaRPr>
          </a:p>
          <a:p>
            <a:pPr eaLnBrk="1" hangingPunct="1"/>
            <a:r>
              <a:rPr lang="en-US" dirty="0">
                <a:solidFill>
                  <a:srgbClr val="202452"/>
                </a:solidFill>
              </a:rPr>
              <a:t>The H-2A Temporary Agricultural Program</a:t>
            </a:r>
          </a:p>
          <a:p>
            <a:pPr lvl="1" eaLnBrk="1" hangingPunct="1"/>
            <a:r>
              <a:rPr lang="en-US" sz="2400" dirty="0">
                <a:solidFill>
                  <a:srgbClr val="202452"/>
                </a:solidFill>
              </a:rPr>
              <a:t>Foreign Labor Certification program with regulations at 20 CFR 655</a:t>
            </a:r>
          </a:p>
          <a:p>
            <a:pPr lvl="1" eaLnBrk="1" hangingPunct="1"/>
            <a:r>
              <a:rPr lang="en-US" sz="2400" dirty="0">
                <a:solidFill>
                  <a:srgbClr val="202452"/>
                </a:solidFill>
              </a:rPr>
              <a:t>Used to bring non-immigrant foreign workers</a:t>
            </a:r>
          </a:p>
          <a:p>
            <a:pPr eaLnBrk="1" hangingPunct="1"/>
            <a:endParaRPr lang="en-US" dirty="0"/>
          </a:p>
        </p:txBody>
      </p:sp>
    </p:spTree>
    <p:extLst>
      <p:ext uri="{BB962C8B-B14F-4D97-AF65-F5344CB8AC3E}">
        <p14:creationId xmlns:p14="http://schemas.microsoft.com/office/powerpoint/2010/main" val="169602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Basics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12EE7987-9E05-DCA6-B8BB-65986E8A366E}"/>
              </a:ext>
            </a:extLst>
          </p:cNvPr>
          <p:cNvSpPr>
            <a:spLocks noGrp="1"/>
          </p:cNvSpPr>
          <p:nvPr>
            <p:ph idx="1"/>
          </p:nvPr>
        </p:nvSpPr>
        <p:spPr>
          <a:xfrm>
            <a:off x="838200" y="1690688"/>
            <a:ext cx="10344150" cy="4572000"/>
          </a:xfrm>
        </p:spPr>
        <p:txBody>
          <a:bodyPr/>
          <a:lstStyle/>
          <a:p>
            <a:pPr eaLnBrk="1" hangingPunct="1"/>
            <a:r>
              <a:rPr lang="en-US" dirty="0">
                <a:solidFill>
                  <a:srgbClr val="202452"/>
                </a:solidFill>
              </a:rPr>
              <a:t>H-2A pre-certification/recruitment process mirrors ARS</a:t>
            </a:r>
          </a:p>
          <a:p>
            <a:pPr eaLnBrk="1" hangingPunct="1"/>
            <a:r>
              <a:rPr lang="en-US" dirty="0">
                <a:solidFill>
                  <a:srgbClr val="202452"/>
                </a:solidFill>
              </a:rPr>
              <a:t>State Workforce Agencies can recruit and refer workers from within a state and from other states </a:t>
            </a:r>
          </a:p>
          <a:p>
            <a:pPr eaLnBrk="1" hangingPunct="1"/>
            <a:r>
              <a:rPr lang="en-US" dirty="0">
                <a:solidFill>
                  <a:srgbClr val="202452"/>
                </a:solidFill>
              </a:rPr>
              <a:t>Both provide protections to workers who are not seeking permanent relocation, but rather temporary agricultural employment</a:t>
            </a:r>
          </a:p>
        </p:txBody>
      </p:sp>
    </p:spTree>
    <p:extLst>
      <p:ext uri="{BB962C8B-B14F-4D97-AF65-F5344CB8AC3E}">
        <p14:creationId xmlns:p14="http://schemas.microsoft.com/office/powerpoint/2010/main" val="219589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Recruitment Process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21" name="Rounded Rectangle 16">
            <a:extLst>
              <a:ext uri="{FF2B5EF4-FFF2-40B4-BE49-F238E27FC236}">
                <a16:creationId xmlns:a16="http://schemas.microsoft.com/office/drawing/2014/main" id="{8D4F1C06-0BCE-F64D-E3D0-0B7CD0E076FF}"/>
              </a:ext>
            </a:extLst>
          </p:cNvPr>
          <p:cNvSpPr/>
          <p:nvPr/>
        </p:nvSpPr>
        <p:spPr>
          <a:xfrm>
            <a:off x="3886200" y="5627979"/>
            <a:ext cx="2819400" cy="838200"/>
          </a:xfrm>
          <a:prstGeom prst="roundRect">
            <a:avLst/>
          </a:prstGeom>
          <a:solidFill>
            <a:srgbClr val="20245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grpSp>
        <p:nvGrpSpPr>
          <p:cNvPr id="8" name="Group 7">
            <a:extLst>
              <a:ext uri="{FF2B5EF4-FFF2-40B4-BE49-F238E27FC236}">
                <a16:creationId xmlns:a16="http://schemas.microsoft.com/office/drawing/2014/main" id="{B728E57E-2428-BB44-09CB-7F227C24F38C}"/>
              </a:ext>
            </a:extLst>
          </p:cNvPr>
          <p:cNvGrpSpPr/>
          <p:nvPr/>
        </p:nvGrpSpPr>
        <p:grpSpPr>
          <a:xfrm>
            <a:off x="3886200" y="1690688"/>
            <a:ext cx="4419600" cy="4484688"/>
            <a:chOff x="2590800" y="1828800"/>
            <a:chExt cx="4419600" cy="4484688"/>
          </a:xfrm>
        </p:grpSpPr>
        <p:sp>
          <p:nvSpPr>
            <p:cNvPr id="9" name="Curved Left Arrow 5">
              <a:extLst>
                <a:ext uri="{FF2B5EF4-FFF2-40B4-BE49-F238E27FC236}">
                  <a16:creationId xmlns:a16="http://schemas.microsoft.com/office/drawing/2014/main" id="{DB994CDE-D2DB-A4CB-CE48-BDBAE9E4953B}"/>
                </a:ext>
              </a:extLst>
            </p:cNvPr>
            <p:cNvSpPr/>
            <p:nvPr/>
          </p:nvSpPr>
          <p:spPr>
            <a:xfrm>
              <a:off x="5638800" y="3505200"/>
              <a:ext cx="1371600" cy="990600"/>
            </a:xfrm>
            <a:prstGeom prst="curvedLeftArrow">
              <a:avLst>
                <a:gd name="adj1" fmla="val 25000"/>
                <a:gd name="adj2" fmla="val 50000"/>
                <a:gd name="adj3" fmla="val 25000"/>
              </a:avLst>
            </a:prstGeom>
            <a:solidFill>
              <a:srgbClr val="04A651"/>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rgbClr val="202452"/>
                  </a:solidFill>
                </a:rPr>
                <a:t>DEO approval</a:t>
              </a:r>
            </a:p>
          </p:txBody>
        </p:sp>
        <p:sp>
          <p:nvSpPr>
            <p:cNvPr id="10" name="Curved Left Arrow 7">
              <a:extLst>
                <a:ext uri="{FF2B5EF4-FFF2-40B4-BE49-F238E27FC236}">
                  <a16:creationId xmlns:a16="http://schemas.microsoft.com/office/drawing/2014/main" id="{2F42F100-E77C-818E-A962-9CA606A2F95A}"/>
                </a:ext>
              </a:extLst>
            </p:cNvPr>
            <p:cNvSpPr/>
            <p:nvPr/>
          </p:nvSpPr>
          <p:spPr>
            <a:xfrm>
              <a:off x="5486400" y="5029200"/>
              <a:ext cx="1371600" cy="1066800"/>
            </a:xfrm>
            <a:prstGeom prst="curvedLeftArrow">
              <a:avLst/>
            </a:prstGeom>
            <a:solidFill>
              <a:srgbClr val="04A651"/>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n-US" dirty="0">
                  <a:solidFill>
                    <a:srgbClr val="202452"/>
                  </a:solidFill>
                </a:rPr>
                <a:t>DOL ETA approval</a:t>
              </a:r>
            </a:p>
          </p:txBody>
        </p:sp>
        <p:sp>
          <p:nvSpPr>
            <p:cNvPr id="11" name="Rounded Rectangle 8">
              <a:extLst>
                <a:ext uri="{FF2B5EF4-FFF2-40B4-BE49-F238E27FC236}">
                  <a16:creationId xmlns:a16="http://schemas.microsoft.com/office/drawing/2014/main" id="{0BB0943F-2044-BAF3-2A2D-7BD193AAB152}"/>
                </a:ext>
              </a:extLst>
            </p:cNvPr>
            <p:cNvSpPr/>
            <p:nvPr/>
          </p:nvSpPr>
          <p:spPr>
            <a:xfrm>
              <a:off x="2590800" y="1828800"/>
              <a:ext cx="2819400" cy="838200"/>
            </a:xfrm>
            <a:prstGeom prst="roundRect">
              <a:avLst/>
            </a:prstGeom>
            <a:solidFill>
              <a:srgbClr val="20245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2" name="TextBox 11">
              <a:extLst>
                <a:ext uri="{FF2B5EF4-FFF2-40B4-BE49-F238E27FC236}">
                  <a16:creationId xmlns:a16="http://schemas.microsoft.com/office/drawing/2014/main" id="{5D2514AC-B57F-D680-CE81-10BE13989101}"/>
                </a:ext>
              </a:extLst>
            </p:cNvPr>
            <p:cNvSpPr txBox="1">
              <a:spLocks noChangeArrowheads="1"/>
            </p:cNvSpPr>
            <p:nvPr/>
          </p:nvSpPr>
          <p:spPr bwMode="auto">
            <a:xfrm>
              <a:off x="2743200" y="1905000"/>
              <a:ext cx="2514600" cy="646113"/>
            </a:xfrm>
            <a:prstGeom prst="rect">
              <a:avLst/>
            </a:prstGeom>
            <a:noFill/>
            <a:ln w="9525">
              <a:noFill/>
              <a:miter lim="800000"/>
              <a:headEnd/>
              <a:tailEnd/>
            </a:ln>
          </p:spPr>
          <p:txBody>
            <a:bodyPr>
              <a:spAutoFit/>
            </a:bodyPr>
            <a:lstStyle/>
            <a:p>
              <a:pPr algn="ctr"/>
              <a:r>
                <a:rPr lang="en-US" b="1" dirty="0">
                  <a:solidFill>
                    <a:schemeClr val="bg1"/>
                  </a:solidFill>
                </a:rPr>
                <a:t>Employer determines need for workers</a:t>
              </a:r>
            </a:p>
          </p:txBody>
        </p:sp>
        <p:sp>
          <p:nvSpPr>
            <p:cNvPr id="13" name="Down Arrow 10">
              <a:extLst>
                <a:ext uri="{FF2B5EF4-FFF2-40B4-BE49-F238E27FC236}">
                  <a16:creationId xmlns:a16="http://schemas.microsoft.com/office/drawing/2014/main" id="{E67BD758-43D0-63BA-FCCD-019049F5B678}"/>
                </a:ext>
              </a:extLst>
            </p:cNvPr>
            <p:cNvSpPr/>
            <p:nvPr/>
          </p:nvSpPr>
          <p:spPr>
            <a:xfrm>
              <a:off x="3810000" y="2743200"/>
              <a:ext cx="381000" cy="381000"/>
            </a:xfrm>
            <a:prstGeom prst="downArrow">
              <a:avLst/>
            </a:prstGeom>
            <a:solidFill>
              <a:srgbClr val="04A65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ounded Rectangle 11">
              <a:extLst>
                <a:ext uri="{FF2B5EF4-FFF2-40B4-BE49-F238E27FC236}">
                  <a16:creationId xmlns:a16="http://schemas.microsoft.com/office/drawing/2014/main" id="{5D497AEF-22A1-3A66-0D9C-8C8BBE13E528}"/>
                </a:ext>
              </a:extLst>
            </p:cNvPr>
            <p:cNvSpPr/>
            <p:nvPr/>
          </p:nvSpPr>
          <p:spPr>
            <a:xfrm>
              <a:off x="2590800" y="3200400"/>
              <a:ext cx="2819400" cy="609600"/>
            </a:xfrm>
            <a:prstGeom prst="roundRect">
              <a:avLst/>
            </a:prstGeom>
            <a:solidFill>
              <a:srgbClr val="20245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5" name="TextBox 14">
              <a:extLst>
                <a:ext uri="{FF2B5EF4-FFF2-40B4-BE49-F238E27FC236}">
                  <a16:creationId xmlns:a16="http://schemas.microsoft.com/office/drawing/2014/main" id="{118CC26D-C50A-E24E-08A5-F19AAED37912}"/>
                </a:ext>
              </a:extLst>
            </p:cNvPr>
            <p:cNvSpPr txBox="1">
              <a:spLocks noChangeArrowheads="1"/>
            </p:cNvSpPr>
            <p:nvPr/>
          </p:nvSpPr>
          <p:spPr bwMode="auto">
            <a:xfrm>
              <a:off x="2743200" y="3276600"/>
              <a:ext cx="2514600" cy="369888"/>
            </a:xfrm>
            <a:prstGeom prst="rect">
              <a:avLst/>
            </a:prstGeom>
            <a:noFill/>
            <a:ln w="9525">
              <a:noFill/>
              <a:miter lim="800000"/>
              <a:headEnd/>
              <a:tailEnd/>
            </a:ln>
          </p:spPr>
          <p:txBody>
            <a:bodyPr>
              <a:spAutoFit/>
            </a:bodyPr>
            <a:lstStyle/>
            <a:p>
              <a:pPr algn="ctr"/>
              <a:r>
                <a:rPr lang="en-US" b="1" dirty="0">
                  <a:solidFill>
                    <a:schemeClr val="bg1"/>
                  </a:solidFill>
                </a:rPr>
                <a:t>Local job order</a:t>
              </a:r>
            </a:p>
          </p:txBody>
        </p:sp>
        <p:sp>
          <p:nvSpPr>
            <p:cNvPr id="16" name="Down Arrow 13">
              <a:extLst>
                <a:ext uri="{FF2B5EF4-FFF2-40B4-BE49-F238E27FC236}">
                  <a16:creationId xmlns:a16="http://schemas.microsoft.com/office/drawing/2014/main" id="{CBFF919A-37ED-B353-678E-7EFD71502E40}"/>
                </a:ext>
              </a:extLst>
            </p:cNvPr>
            <p:cNvSpPr/>
            <p:nvPr/>
          </p:nvSpPr>
          <p:spPr>
            <a:xfrm>
              <a:off x="3810000" y="3886200"/>
              <a:ext cx="381000" cy="381000"/>
            </a:xfrm>
            <a:prstGeom prst="downArrow">
              <a:avLst/>
            </a:prstGeom>
            <a:solidFill>
              <a:srgbClr val="04A65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ounded Rectangle 14">
              <a:extLst>
                <a:ext uri="{FF2B5EF4-FFF2-40B4-BE49-F238E27FC236}">
                  <a16:creationId xmlns:a16="http://schemas.microsoft.com/office/drawing/2014/main" id="{48963FAA-3B11-4A1A-CBC5-C592A91E497E}"/>
                </a:ext>
              </a:extLst>
            </p:cNvPr>
            <p:cNvSpPr/>
            <p:nvPr/>
          </p:nvSpPr>
          <p:spPr>
            <a:xfrm>
              <a:off x="2590800" y="4419600"/>
              <a:ext cx="2819400" cy="762000"/>
            </a:xfrm>
            <a:prstGeom prst="roundRect">
              <a:avLst/>
            </a:prstGeom>
            <a:solidFill>
              <a:srgbClr val="202452"/>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8" name="TextBox 17">
              <a:extLst>
                <a:ext uri="{FF2B5EF4-FFF2-40B4-BE49-F238E27FC236}">
                  <a16:creationId xmlns:a16="http://schemas.microsoft.com/office/drawing/2014/main" id="{73E72A72-0FA4-A7E5-9B2C-7F407505A1D6}"/>
                </a:ext>
              </a:extLst>
            </p:cNvPr>
            <p:cNvSpPr txBox="1">
              <a:spLocks noChangeArrowheads="1"/>
            </p:cNvSpPr>
            <p:nvPr/>
          </p:nvSpPr>
          <p:spPr bwMode="auto">
            <a:xfrm>
              <a:off x="2819400" y="4572000"/>
              <a:ext cx="2438400" cy="369888"/>
            </a:xfrm>
            <a:prstGeom prst="rect">
              <a:avLst/>
            </a:prstGeom>
            <a:noFill/>
            <a:ln w="9525">
              <a:noFill/>
              <a:miter lim="800000"/>
              <a:headEnd/>
              <a:tailEnd/>
            </a:ln>
          </p:spPr>
          <p:txBody>
            <a:bodyPr>
              <a:spAutoFit/>
            </a:bodyPr>
            <a:lstStyle/>
            <a:p>
              <a:pPr algn="ctr"/>
              <a:r>
                <a:rPr lang="en-US" b="1">
                  <a:solidFill>
                    <a:schemeClr val="bg1"/>
                  </a:solidFill>
                </a:rPr>
                <a:t>Intrastate job order</a:t>
              </a:r>
            </a:p>
          </p:txBody>
        </p:sp>
        <p:sp>
          <p:nvSpPr>
            <p:cNvPr id="19" name="Down Arrow 17">
              <a:extLst>
                <a:ext uri="{FF2B5EF4-FFF2-40B4-BE49-F238E27FC236}">
                  <a16:creationId xmlns:a16="http://schemas.microsoft.com/office/drawing/2014/main" id="{F3951AA7-7C61-FE23-9189-D5F65F72DC7D}"/>
                </a:ext>
              </a:extLst>
            </p:cNvPr>
            <p:cNvSpPr/>
            <p:nvPr/>
          </p:nvSpPr>
          <p:spPr>
            <a:xfrm>
              <a:off x="3810000" y="5257800"/>
              <a:ext cx="381000" cy="381000"/>
            </a:xfrm>
            <a:prstGeom prst="downArrow">
              <a:avLst/>
            </a:prstGeom>
            <a:solidFill>
              <a:srgbClr val="04A65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19">
              <a:extLst>
                <a:ext uri="{FF2B5EF4-FFF2-40B4-BE49-F238E27FC236}">
                  <a16:creationId xmlns:a16="http://schemas.microsoft.com/office/drawing/2014/main" id="{37DECC9C-9640-60AE-4847-E9F3EA323555}"/>
                </a:ext>
              </a:extLst>
            </p:cNvPr>
            <p:cNvSpPr txBox="1">
              <a:spLocks noChangeArrowheads="1"/>
            </p:cNvSpPr>
            <p:nvPr/>
          </p:nvSpPr>
          <p:spPr bwMode="auto">
            <a:xfrm>
              <a:off x="2667000" y="5943600"/>
              <a:ext cx="2438400" cy="369888"/>
            </a:xfrm>
            <a:prstGeom prst="rect">
              <a:avLst/>
            </a:prstGeom>
            <a:noFill/>
            <a:ln w="9525">
              <a:noFill/>
              <a:miter lim="800000"/>
              <a:headEnd/>
              <a:tailEnd/>
            </a:ln>
          </p:spPr>
          <p:txBody>
            <a:bodyPr>
              <a:spAutoFit/>
            </a:bodyPr>
            <a:lstStyle/>
            <a:p>
              <a:pPr algn="ctr"/>
              <a:r>
                <a:rPr lang="en-US" b="1" dirty="0">
                  <a:solidFill>
                    <a:schemeClr val="bg1"/>
                  </a:solidFill>
                </a:rPr>
                <a:t>Interstate job order</a:t>
              </a:r>
            </a:p>
          </p:txBody>
        </p:sp>
      </p:grpSp>
    </p:spTree>
    <p:extLst>
      <p:ext uri="{BB962C8B-B14F-4D97-AF65-F5344CB8AC3E}">
        <p14:creationId xmlns:p14="http://schemas.microsoft.com/office/powerpoint/2010/main" val="153862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Process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Content Placeholder 2">
            <a:extLst>
              <a:ext uri="{FF2B5EF4-FFF2-40B4-BE49-F238E27FC236}">
                <a16:creationId xmlns:a16="http://schemas.microsoft.com/office/drawing/2014/main" id="{BDADB39C-F794-82E7-BD57-9E5DEB8B60CF}"/>
              </a:ext>
            </a:extLst>
          </p:cNvPr>
          <p:cNvSpPr>
            <a:spLocks noGrp="1"/>
          </p:cNvSpPr>
          <p:nvPr>
            <p:ph idx="1"/>
          </p:nvPr>
        </p:nvSpPr>
        <p:spPr>
          <a:xfrm>
            <a:off x="838200" y="1690688"/>
            <a:ext cx="10344150" cy="4572000"/>
          </a:xfrm>
        </p:spPr>
        <p:txBody>
          <a:bodyPr/>
          <a:lstStyle/>
          <a:p>
            <a:pPr eaLnBrk="1" hangingPunct="1"/>
            <a:r>
              <a:rPr lang="en-US" dirty="0">
                <a:solidFill>
                  <a:srgbClr val="202452"/>
                </a:solidFill>
              </a:rPr>
              <a:t>Minimal or no prerequisites</a:t>
            </a:r>
          </a:p>
          <a:p>
            <a:pPr eaLnBrk="1" hangingPunct="1"/>
            <a:r>
              <a:rPr lang="en-US" dirty="0">
                <a:solidFill>
                  <a:srgbClr val="202452"/>
                </a:solidFill>
              </a:rPr>
              <a:t>Screen for migrant and seasonal farmworker (MSFW) status</a:t>
            </a:r>
          </a:p>
          <a:p>
            <a:pPr lvl="1" eaLnBrk="1" hangingPunct="1"/>
            <a:r>
              <a:rPr lang="en-US" dirty="0">
                <a:solidFill>
                  <a:srgbClr val="202452"/>
                </a:solidFill>
              </a:rPr>
              <a:t>Full registration</a:t>
            </a:r>
          </a:p>
          <a:p>
            <a:pPr lvl="1" eaLnBrk="1" hangingPunct="1"/>
            <a:r>
              <a:rPr lang="en-US" b="1" dirty="0">
                <a:solidFill>
                  <a:srgbClr val="0070C0"/>
                </a:solidFill>
                <a:hlinkClick r:id="rId4">
                  <a:extLst>
                    <a:ext uri="{A12FA001-AC4F-418D-AE19-62706E023703}">
                      <ahyp:hlinkClr xmlns:ahyp="http://schemas.microsoft.com/office/drawing/2018/hyperlinkcolor" val="tx"/>
                    </a:ext>
                  </a:extLst>
                </a:hlinkClick>
              </a:rPr>
              <a:t>MSFW Desk Aid</a:t>
            </a:r>
            <a:endParaRPr lang="en-US" b="1" dirty="0">
              <a:solidFill>
                <a:srgbClr val="0070C0"/>
              </a:solidFill>
            </a:endParaRPr>
          </a:p>
          <a:p>
            <a:pPr eaLnBrk="1" hangingPunct="1"/>
            <a:r>
              <a:rPr lang="en-US" dirty="0">
                <a:solidFill>
                  <a:srgbClr val="202452"/>
                </a:solidFill>
              </a:rPr>
              <a:t>Disclose terms and conditions of employment</a:t>
            </a:r>
          </a:p>
        </p:txBody>
      </p:sp>
    </p:spTree>
    <p:extLst>
      <p:ext uri="{BB962C8B-B14F-4D97-AF65-F5344CB8AC3E}">
        <p14:creationId xmlns:p14="http://schemas.microsoft.com/office/powerpoint/2010/main" val="172877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Referral Process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8C445E3A-150A-25DC-FFB8-49C10CA3CAEE}"/>
              </a:ext>
            </a:extLst>
          </p:cNvPr>
          <p:cNvSpPr>
            <a:spLocks noGrp="1"/>
          </p:cNvSpPr>
          <p:nvPr>
            <p:ph sz="half" idx="1"/>
          </p:nvPr>
        </p:nvSpPr>
        <p:spPr>
          <a:xfrm>
            <a:off x="838200" y="1690688"/>
            <a:ext cx="4038600" cy="4343400"/>
          </a:xfrm>
        </p:spPr>
        <p:txBody>
          <a:bodyPr/>
          <a:lstStyle/>
          <a:p>
            <a:pPr eaLnBrk="1" hangingPunct="1"/>
            <a:r>
              <a:rPr lang="en-US" sz="3000">
                <a:solidFill>
                  <a:srgbClr val="202452"/>
                </a:solidFill>
              </a:rPr>
              <a:t>Phone interview or send application</a:t>
            </a:r>
          </a:p>
          <a:p>
            <a:pPr eaLnBrk="1" hangingPunct="1"/>
            <a:r>
              <a:rPr lang="en-US" sz="3000">
                <a:solidFill>
                  <a:srgbClr val="202452"/>
                </a:solidFill>
              </a:rPr>
              <a:t>Document results</a:t>
            </a:r>
          </a:p>
          <a:p>
            <a:pPr eaLnBrk="1" hangingPunct="1"/>
            <a:r>
              <a:rPr lang="en-US" sz="3000">
                <a:solidFill>
                  <a:srgbClr val="202452"/>
                </a:solidFill>
              </a:rPr>
              <a:t>If hired, provide applicant with ETA 790</a:t>
            </a:r>
          </a:p>
          <a:p>
            <a:pPr eaLnBrk="1" hangingPunct="1"/>
            <a:endParaRPr lang="en-US">
              <a:solidFill>
                <a:srgbClr val="202452"/>
              </a:solidFill>
            </a:endParaRPr>
          </a:p>
        </p:txBody>
      </p:sp>
      <p:graphicFrame>
        <p:nvGraphicFramePr>
          <p:cNvPr id="8" name="Content Placeholder 11">
            <a:extLst>
              <a:ext uri="{FF2B5EF4-FFF2-40B4-BE49-F238E27FC236}">
                <a16:creationId xmlns:a16="http://schemas.microsoft.com/office/drawing/2014/main" id="{948F01E3-3A15-1505-2045-4ED72FBFABDB}"/>
              </a:ext>
            </a:extLst>
          </p:cNvPr>
          <p:cNvGraphicFramePr>
            <a:graphicFrameLocks noChangeAspect="1"/>
          </p:cNvGraphicFramePr>
          <p:nvPr>
            <p:extLst>
              <p:ext uri="{D42A27DB-BD31-4B8C-83A1-F6EECF244321}">
                <p14:modId xmlns:p14="http://schemas.microsoft.com/office/powerpoint/2010/main" val="388962473"/>
              </p:ext>
            </p:extLst>
          </p:nvPr>
        </p:nvGraphicFramePr>
        <p:xfrm>
          <a:off x="5712705" y="365125"/>
          <a:ext cx="4805190" cy="6216782"/>
        </p:xfrm>
        <a:graphic>
          <a:graphicData uri="http://schemas.openxmlformats.org/presentationml/2006/ole">
            <mc:AlternateContent xmlns:mc="http://schemas.openxmlformats.org/markup-compatibility/2006">
              <mc:Choice xmlns:v="urn:schemas-microsoft-com:vml" Requires="v">
                <p:oleObj name="Acrobat Document" r:id="rId4" imgW="6885000" imgH="8910000" progId="AcroExch.Document.7">
                  <p:embed/>
                </p:oleObj>
              </mc:Choice>
              <mc:Fallback>
                <p:oleObj name="Acrobat Document" r:id="rId4" imgW="6885000" imgH="8910000" progId="AcroExch.Document.7">
                  <p:embed/>
                  <p:pic>
                    <p:nvPicPr>
                      <p:cNvPr id="1026" name="Content Placeholder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2705" y="365125"/>
                        <a:ext cx="4805190" cy="6216782"/>
                      </a:xfrm>
                      <a:prstGeom prst="rect">
                        <a:avLst/>
                      </a:prstGeom>
                      <a:noFill/>
                    </p:spPr>
                  </p:pic>
                </p:oleObj>
              </mc:Fallback>
            </mc:AlternateContent>
          </a:graphicData>
        </a:graphic>
      </p:graphicFrame>
    </p:spTree>
    <p:extLst>
      <p:ext uri="{BB962C8B-B14F-4D97-AF65-F5344CB8AC3E}">
        <p14:creationId xmlns:p14="http://schemas.microsoft.com/office/powerpoint/2010/main" val="384348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Assurances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5">
            <a:extLst>
              <a:ext uri="{FF2B5EF4-FFF2-40B4-BE49-F238E27FC236}">
                <a16:creationId xmlns:a16="http://schemas.microsoft.com/office/drawing/2014/main" id="{AE82434F-4D93-9266-FD6B-9C1292D4BE1D}"/>
              </a:ext>
            </a:extLst>
          </p:cNvPr>
          <p:cNvSpPr>
            <a:spLocks noGrp="1"/>
          </p:cNvSpPr>
          <p:nvPr>
            <p:ph idx="1"/>
          </p:nvPr>
        </p:nvSpPr>
        <p:spPr>
          <a:xfrm>
            <a:off x="838200" y="1690688"/>
            <a:ext cx="10515600" cy="4778375"/>
          </a:xfrm>
        </p:spPr>
        <p:txBody>
          <a:bodyPr/>
          <a:lstStyle/>
          <a:p>
            <a:pPr eaLnBrk="1" hangingPunct="1"/>
            <a:r>
              <a:rPr lang="en-US" dirty="0">
                <a:solidFill>
                  <a:srgbClr val="202452"/>
                </a:solidFill>
              </a:rPr>
              <a:t>Workers who do not live within commuting distance must be provided:</a:t>
            </a:r>
          </a:p>
          <a:p>
            <a:pPr lvl="1" eaLnBrk="1" hangingPunct="1"/>
            <a:r>
              <a:rPr lang="en-US" sz="2400" dirty="0">
                <a:solidFill>
                  <a:srgbClr val="202452"/>
                </a:solidFill>
              </a:rPr>
              <a:t>Reimbursement for transportation to jobsite (to be paid halfway through employment period)</a:t>
            </a:r>
          </a:p>
          <a:p>
            <a:pPr lvl="1" eaLnBrk="1" hangingPunct="1"/>
            <a:r>
              <a:rPr lang="en-US" sz="2400" dirty="0">
                <a:solidFill>
                  <a:srgbClr val="202452"/>
                </a:solidFill>
              </a:rPr>
              <a:t>The cost of the trip home or to the next job destination at the end of the contract should be paid by employer</a:t>
            </a:r>
          </a:p>
          <a:p>
            <a:pPr lvl="1" eaLnBrk="1" hangingPunct="1"/>
            <a:r>
              <a:rPr lang="en-US" sz="2400" dirty="0">
                <a:solidFill>
                  <a:srgbClr val="202452"/>
                </a:solidFill>
              </a:rPr>
              <a:t>Free housing</a:t>
            </a:r>
          </a:p>
          <a:p>
            <a:pPr lvl="1" eaLnBrk="1" hangingPunct="1">
              <a:buFont typeface="Verdana" pitchFamily="34" charset="0"/>
              <a:buNone/>
            </a:pPr>
            <a:endParaRPr lang="en-US" sz="1000" dirty="0">
              <a:solidFill>
                <a:srgbClr val="202452"/>
              </a:solidFill>
            </a:endParaRPr>
          </a:p>
          <a:p>
            <a:pPr eaLnBrk="1" hangingPunct="1"/>
            <a:r>
              <a:rPr lang="en-US" dirty="0">
                <a:solidFill>
                  <a:srgbClr val="202452"/>
                </a:solidFill>
              </a:rPr>
              <a:t>Workers must be paid wages as stated in job order</a:t>
            </a:r>
          </a:p>
        </p:txBody>
      </p:sp>
    </p:spTree>
    <p:extLst>
      <p:ext uri="{BB962C8B-B14F-4D97-AF65-F5344CB8AC3E}">
        <p14:creationId xmlns:p14="http://schemas.microsoft.com/office/powerpoint/2010/main" val="241811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H-2A Regulations – New Rule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C47D0BD-6792-5C02-8DBB-CAD254297740}"/>
              </a:ext>
            </a:extLst>
          </p:cNvPr>
          <p:cNvSpPr>
            <a:spLocks noGrp="1"/>
          </p:cNvSpPr>
          <p:nvPr>
            <p:ph idx="1"/>
          </p:nvPr>
        </p:nvSpPr>
        <p:spPr>
          <a:xfrm>
            <a:off x="838200" y="1690688"/>
            <a:ext cx="10515600" cy="4397375"/>
          </a:xfrm>
        </p:spPr>
        <p:txBody>
          <a:bodyPr/>
          <a:lstStyle/>
          <a:p>
            <a:pPr eaLnBrk="1" hangingPunct="1"/>
            <a:r>
              <a:rPr lang="en-US" dirty="0">
                <a:solidFill>
                  <a:srgbClr val="202452"/>
                </a:solidFill>
              </a:rPr>
              <a:t>Do not complete I-9 for employer</a:t>
            </a:r>
          </a:p>
          <a:p>
            <a:pPr eaLnBrk="1" hangingPunct="1">
              <a:buFont typeface="Wingdings 2" pitchFamily="18" charset="2"/>
              <a:buNone/>
            </a:pPr>
            <a:endParaRPr lang="en-US" sz="1000" dirty="0">
              <a:solidFill>
                <a:srgbClr val="202452"/>
              </a:solidFill>
            </a:endParaRPr>
          </a:p>
          <a:p>
            <a:pPr eaLnBrk="1" hangingPunct="1"/>
            <a:r>
              <a:rPr lang="en-US" dirty="0">
                <a:solidFill>
                  <a:srgbClr val="202452"/>
                </a:solidFill>
              </a:rPr>
              <a:t>If employer is consistently refusing to hire U.S. referrals, or fires them for no apparent reason:</a:t>
            </a:r>
          </a:p>
          <a:p>
            <a:pPr lvl="1" eaLnBrk="1" hangingPunct="1"/>
            <a:r>
              <a:rPr lang="en-US" dirty="0">
                <a:solidFill>
                  <a:srgbClr val="202452"/>
                </a:solidFill>
              </a:rPr>
              <a:t>Inform FloridaCommerce immediately</a:t>
            </a:r>
          </a:p>
          <a:p>
            <a:pPr lvl="1" eaLnBrk="1" hangingPunct="1"/>
            <a:r>
              <a:rPr lang="en-US" dirty="0">
                <a:solidFill>
                  <a:srgbClr val="202452"/>
                </a:solidFill>
              </a:rPr>
              <a:t>Allow worker(s) to file complaint</a:t>
            </a:r>
          </a:p>
          <a:p>
            <a:pPr eaLnBrk="1" hangingPunct="1">
              <a:buFont typeface="Wingdings 2" pitchFamily="18" charset="2"/>
              <a:buNone/>
            </a:pPr>
            <a:endParaRPr lang="en-US" dirty="0">
              <a:solidFill>
                <a:srgbClr val="202452"/>
              </a:solidFill>
            </a:endParaRPr>
          </a:p>
        </p:txBody>
      </p:sp>
    </p:spTree>
    <p:extLst>
      <p:ext uri="{BB962C8B-B14F-4D97-AF65-F5344CB8AC3E}">
        <p14:creationId xmlns:p14="http://schemas.microsoft.com/office/powerpoint/2010/main" val="1516797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1555</Words>
  <Application>Microsoft Office PowerPoint</Application>
  <PresentationFormat>Widescreen</PresentationFormat>
  <Paragraphs>155</Paragraphs>
  <Slides>15</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Calibri</vt:lpstr>
      <vt:lpstr>Calibri Light</vt:lpstr>
      <vt:lpstr>Century Gothic</vt:lpstr>
      <vt:lpstr>Franklin Gothic Book</vt:lpstr>
      <vt:lpstr>Verdana</vt:lpstr>
      <vt:lpstr>Wingdings 2</vt:lpstr>
      <vt:lpstr>Office Theme</vt:lpstr>
      <vt:lpstr>Acrobat Document</vt:lpstr>
      <vt:lpstr>Agricultural Clearance Orders</vt:lpstr>
      <vt:lpstr>Objectives</vt:lpstr>
      <vt:lpstr>Background</vt:lpstr>
      <vt:lpstr>Basics</vt:lpstr>
      <vt:lpstr>Recruitment Process</vt:lpstr>
      <vt:lpstr>Referral Process</vt:lpstr>
      <vt:lpstr>Referral Process</vt:lpstr>
      <vt:lpstr>Assurances</vt:lpstr>
      <vt:lpstr>H-2A Regulations – New Rule</vt:lpstr>
      <vt:lpstr>Review</vt:lpstr>
      <vt:lpstr>Review</vt:lpstr>
      <vt:lpstr>Review</vt:lpstr>
      <vt:lpstr>Review</vt:lpstr>
      <vt:lpstr>Questions &amp; Answers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6</cp:revision>
  <dcterms:created xsi:type="dcterms:W3CDTF">2023-06-29T18:41:40Z</dcterms:created>
  <dcterms:modified xsi:type="dcterms:W3CDTF">2024-03-25T13:09:24Z</dcterms:modified>
</cp:coreProperties>
</file>