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64"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9004" autoAdjust="0"/>
  </p:normalViewPr>
  <p:slideViewPr>
    <p:cSldViewPr snapToGrid="0">
      <p:cViewPr varScale="1">
        <p:scale>
          <a:sx n="85" d="100"/>
          <a:sy n="85" d="100"/>
        </p:scale>
        <p:origin x="14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Hello and good</a:t>
            </a:r>
            <a:r>
              <a:rPr lang="en-US" sz="1200" baseline="0" dirty="0">
                <a:latin typeface="Arial" panose="020B0604020202020204" pitchFamily="34" charset="0"/>
                <a:cs typeface="Arial" panose="020B0604020202020204" pitchFamily="34" charset="0"/>
              </a:rPr>
              <a:t> morning/afternoon.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Welcome to the overview on Employment and Case Management Services in the Trade Adjustment Assistance program. At the end of this presentation, you will be provided with an opportunity to ask questions. Let’s get started!</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108841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These services may be provided through the Workforce Innovation and Opportunity Act (WIOA) program, which will require the Local TAA Coordinator to assist the TAA participant with scheduling the assessment(s).   If referring TAA participants to WIOA for specialized assessments, that referral must be recorded by the Local TAA Coordinator in Employ Florida using service code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211.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Regardless, the outcomes of the assessments must be recorded in Employ Florida using service code </a:t>
            </a:r>
            <a:r>
              <a:rPr lang="en-US" b="1" dirty="0">
                <a:latin typeface="Arial" panose="020B0604020202020204" pitchFamily="34" charset="0"/>
                <a:cs typeface="Arial" panose="020B0604020202020204" pitchFamily="34" charset="0"/>
              </a:rPr>
              <a:t>T02.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89908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Labor Market Information or “LMI” must be used by Local TAA Coordinators when assisting TAA participants in selecting appropriate occupational skills training and/or developing an Individual Employment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case note is required and must include the </a:t>
            </a:r>
            <a:r>
              <a:rPr lang="en-US" b="0" dirty="0">
                <a:latin typeface="Arial" panose="020B0604020202020204" pitchFamily="34" charset="0"/>
                <a:cs typeface="Arial" panose="020B0604020202020204" pitchFamily="34" charset="0"/>
              </a:rPr>
              <a:t>specific</a:t>
            </a:r>
            <a:r>
              <a:rPr lang="en-US" dirty="0">
                <a:latin typeface="Arial" panose="020B0604020202020204" pitchFamily="34" charset="0"/>
                <a:cs typeface="Arial" panose="020B0604020202020204" pitchFamily="34" charset="0"/>
              </a:rPr>
              <a:t> LMI that was provided to the participant.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414212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Counseling includes: </a:t>
            </a:r>
          </a:p>
          <a:p>
            <a:pPr marL="171450" indent="-171450">
              <a:buFont typeface="Wingdings" panose="05000000000000000000" pitchFamily="2" charset="2"/>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Assisting in developing a participant's knowledge of educational and occupational opportunities, and/or the steps involved in career planning;</a:t>
            </a:r>
          </a:p>
          <a:p>
            <a:pPr marL="171450" indent="-171450">
              <a:buFont typeface="Wingdings" panose="05000000000000000000" pitchFamily="2" charset="2"/>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Assisting in developing career goals by using sound information including appropriate assessments and career explorations that focus on the talents, knowledge, transferable skills, interests, values, and aptitudes of the participant;</a:t>
            </a:r>
          </a:p>
          <a:p>
            <a:pPr marL="171450" indent="-171450">
              <a:buFont typeface="Wingdings" panose="05000000000000000000" pitchFamily="2" charset="2"/>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Interpreting the local job market(s) and providing the steps necessary for the TAA participant to obtain and retain suitable employment in an occupation of the participant’s interest;</a:t>
            </a:r>
          </a:p>
          <a:p>
            <a:pPr marL="171450" indent="-171450">
              <a:buFont typeface="Wingdings" panose="05000000000000000000" pitchFamily="2" charset="2"/>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Providing specific information about job duties, working conditions and hiring requirements of occupational areas of interest; and,</a:t>
            </a:r>
          </a:p>
          <a:p>
            <a:pPr marL="171450" indent="-171450">
              <a:buFont typeface="Wingdings" panose="05000000000000000000" pitchFamily="2" charset="2"/>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Helping a participant explore and select occupational skills training opportunities.</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Career counseling should occur naturally as the case manager works with the participant to formulate a plan to return to work.</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3305537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IEP is a negotiated agreement between the TAA participant and the TAA Local Coordinator with the shared goal of returning to suitable 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TAA participant IEPs must be created using the Employ Florida IEP/Service Strategy wizard or a locally-developed IEP tool, as determined by the LWDB’s local operating procedures. If using a locally developed IEP tool, a copy of the plan must be scanned and uploaded to Employ Florida under the Staff Documents section of the participant’s file.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194565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Each IEP should have </a:t>
            </a:r>
            <a:r>
              <a:rPr lang="en-US" b="1" dirty="0">
                <a:latin typeface="Arial" panose="020B0604020202020204" pitchFamily="34" charset="0"/>
                <a:cs typeface="Arial" panose="020B0604020202020204" pitchFamily="34" charset="0"/>
              </a:rPr>
              <a:t>one</a:t>
            </a:r>
            <a:r>
              <a:rPr lang="en-US" dirty="0">
                <a:latin typeface="Arial" panose="020B0604020202020204" pitchFamily="34" charset="0"/>
                <a:cs typeface="Arial" panose="020B0604020202020204" pitchFamily="34" charset="0"/>
              </a:rPr>
              <a:t> employment goal that drives the plan. If the Local TAA Coordinator is using the IEP/Service Strategy wizard in Employ Florida, additional details can be added in the Goal Details text box. </a:t>
            </a:r>
          </a:p>
          <a:p>
            <a:r>
              <a:rPr lang="en-US" dirty="0">
                <a:latin typeface="Arial" panose="020B0604020202020204" pitchFamily="34" charset="0"/>
                <a:cs typeface="Arial" panose="020B0604020202020204" pitchFamily="34" charset="0"/>
              </a:rPr>
              <a:t>If a locally-developed tool is being used, the details of the IEP must be included in the case note attached to the service code </a:t>
            </a:r>
            <a:r>
              <a:rPr lang="en-US" b="1" dirty="0">
                <a:latin typeface="Arial" panose="020B0604020202020204" pitchFamily="34" charset="0"/>
                <a:cs typeface="Arial" panose="020B0604020202020204" pitchFamily="34" charset="0"/>
              </a:rPr>
              <a:t>T05</a:t>
            </a:r>
            <a:r>
              <a:rPr lang="en-US" dirty="0">
                <a:latin typeface="Arial" panose="020B0604020202020204" pitchFamily="34" charset="0"/>
                <a:cs typeface="Arial" panose="020B0604020202020204" pitchFamily="34" charset="0"/>
              </a:rPr>
              <a:t>, as prescribed in the Employ Florida Service Code Guide. The term of a goal can be identified as long-term (12+ months), intermediate (3-12 months), or short-term (0-3 months). </a:t>
            </a:r>
          </a:p>
          <a:p>
            <a:r>
              <a:rPr lang="en-US" dirty="0">
                <a:latin typeface="Arial" panose="020B0604020202020204" pitchFamily="34" charset="0"/>
                <a:cs typeface="Arial" panose="020B0604020202020204" pitchFamily="34" charset="0"/>
              </a:rPr>
              <a:t>The objectives of the IEP break down the larger goal into comprehensive steps required to reach the goal. Effective objectives will include dates for achievement and identify an individual responsible for completing the objective. Ensuing review dates should be connected to the objectives outlined within the IEP to ensure satisfactory progress.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356886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IEP is a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living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document.  It must be reviewed by the Local TAA Coordinator on a regular basis with the participant.  At a minimum, the IEP must be reviewed every 60 days.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IEP must be amended, as appropriate, when additional needs are identified, or objectives are achieved. When new objectives are added, the IEP should be reviewed and signed by the TAA participant and accompanied by service code T05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and</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include a case note in Employ Florida.</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87873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If the results of the comprehensive assessment reveal that the TAA participant requires training, and the participant is interested in training, the Local TAA Coordinator must provide individual counseling to determine suitable training, offer information on available training programs, and provide guidance on how to apply for such training.</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2320335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cs typeface="Arial" panose="020B0604020202020204" pitchFamily="34" charset="0"/>
              </a:rPr>
              <a:t>Local TAA Coordinators must provide TAA participants with information relating to the availability of supportive services, including services related to childcare, travel assistance, dependent care, housing assistance, and needs-related payments that are necessary to enable the participant to successfully participate in TAA-funded training. </a:t>
            </a:r>
          </a:p>
          <a:p>
            <a:r>
              <a:rPr lang="en-US" sz="1200" b="0" i="0" u="none" strike="noStrike" baseline="0" dirty="0">
                <a:solidFill>
                  <a:srgbClr val="000000"/>
                </a:solidFill>
                <a:latin typeface="Arial" panose="020B0604020202020204" pitchFamily="34" charset="0"/>
                <a:cs typeface="Arial" panose="020B0604020202020204" pitchFamily="34" charset="0"/>
              </a:rPr>
              <a:t>A best practice may be to compile a list of local resources to share with each TAA participant, along with the offer to make a direct connection to any resource they may need.</a:t>
            </a:r>
            <a:endParaRPr 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1330170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cs typeface="Arial" panose="020B0604020202020204" pitchFamily="34" charset="0"/>
              </a:rPr>
              <a:t>Local TAA Coordinators must provide short-term prevocational services to help trade-affected workers attain employment or successfully participate in training. </a:t>
            </a:r>
          </a:p>
          <a:p>
            <a:r>
              <a:rPr lang="en-US" sz="1200" dirty="0">
                <a:latin typeface="Arial" panose="020B0604020202020204" pitchFamily="34" charset="0"/>
                <a:cs typeface="Arial" panose="020B0604020202020204" pitchFamily="34" charset="0"/>
              </a:rPr>
              <a:t>Short-term prevocational services include providing counseling on workplace expectations, professional conduct and personal maintenance, when appropriate</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1568798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Local TAA Coordinators must document employment and case management services in the participant’s Employ Florida TAA program application by recording the service code.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All service codes and corresponding case notes must be entered in accordance with the requirements prescribed in the Employ Florida Service Code Guide.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392734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983237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Training team and/or speaker will share Admin Policy No. 108 in chat box. </a:t>
            </a:r>
          </a:p>
          <a:p>
            <a:pPr algn="just"/>
            <a:r>
              <a:rPr lang="en-US" dirty="0">
                <a:latin typeface="Arial" panose="020B0604020202020204" pitchFamily="34" charset="0"/>
                <a:cs typeface="Arial" panose="020B0604020202020204" pitchFamily="34" charset="0"/>
              </a:rPr>
              <a:t>Share link to </a:t>
            </a:r>
            <a:r>
              <a:rPr lang="en-US" dirty="0" err="1">
                <a:latin typeface="Arial" panose="020B0604020202020204" pitchFamily="34" charset="0"/>
                <a:cs typeface="Arial" panose="020B0604020202020204" pitchFamily="34" charset="0"/>
              </a:rPr>
              <a:t>FloridaCommerce’s</a:t>
            </a:r>
            <a:r>
              <a:rPr lang="en-US" dirty="0">
                <a:latin typeface="Arial" panose="020B0604020202020204" pitchFamily="34" charset="0"/>
                <a:cs typeface="Arial" panose="020B0604020202020204" pitchFamily="34" charset="0"/>
              </a:rPr>
              <a:t> policy page and memorandum page in chat box.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1680710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Now, we conclude our presentation on the </a:t>
            </a:r>
            <a:r>
              <a:rPr lang="en-US" b="0" baseline="0" dirty="0">
                <a:latin typeface="Arial" panose="020B0604020202020204" pitchFamily="34" charset="0"/>
                <a:cs typeface="Arial" panose="020B0604020202020204" pitchFamily="34" charset="0"/>
              </a:rPr>
              <a:t>Trade Adjustment Program as related to </a:t>
            </a:r>
            <a:r>
              <a:rPr lang="en-US" baseline="0" dirty="0">
                <a:latin typeface="Arial" panose="020B0604020202020204" pitchFamily="34" charset="0"/>
                <a:cs typeface="Arial" panose="020B0604020202020204" pitchFamily="34" charset="0"/>
              </a:rPr>
              <a:t>Employment and Case Management Services. If you have a unique example to discuss, questions about this presentation or general program questions, please call 850-245-7477 or email us at TAA@commerce.fl.gov. </a:t>
            </a:r>
            <a:r>
              <a:rPr lang="en-US" dirty="0">
                <a:latin typeface="Arial" panose="020B0604020202020204" pitchFamily="34" charset="0"/>
                <a:cs typeface="Arial" panose="020B0604020202020204" pitchFamily="34" charset="0"/>
              </a:rPr>
              <a:t>Thank you.</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Arial" panose="020B0604020202020204" pitchFamily="34" charset="0"/>
                <a:ea typeface="+mn-ea"/>
                <a:cs typeface="Arial" panose="020B0604020202020204" pitchFamily="34" charset="0"/>
              </a:rPr>
              <a:t>Answer: False. See the state’s Administrative Policy No. 108, US DOL’s Training and Employment Guidance Letter (TEGL) No. 22-08 and </a:t>
            </a:r>
          </a:p>
          <a:p>
            <a:pPr algn="just"/>
            <a:r>
              <a:rPr lang="en-US" sz="1200" b="0" kern="1200" dirty="0">
                <a:solidFill>
                  <a:schemeClr val="tx1"/>
                </a:solidFill>
                <a:effectLst/>
                <a:latin typeface="Arial" panose="020B0604020202020204" pitchFamily="34" charset="0"/>
                <a:ea typeface="+mn-ea"/>
                <a:cs typeface="Arial" panose="020B0604020202020204" pitchFamily="34" charset="0"/>
              </a:rPr>
              <a:t>the Trade Act Section 235. Let’s learn a little more.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135031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TAA program provides resources to help workers obtain new skills and find suitable employment when </a:t>
            </a:r>
            <a:r>
              <a:rPr lang="en-US" b="1" dirty="0">
                <a:latin typeface="Arial" panose="020B0604020202020204" pitchFamily="34" charset="0"/>
                <a:cs typeface="Arial" panose="020B0604020202020204" pitchFamily="34" charset="0"/>
              </a:rPr>
              <a:t>foreign</a:t>
            </a:r>
            <a:r>
              <a:rPr lang="en-US" dirty="0">
                <a:latin typeface="Arial" panose="020B0604020202020204" pitchFamily="34" charset="0"/>
                <a:cs typeface="Arial" panose="020B0604020202020204" pitchFamily="34" charset="0"/>
              </a:rPr>
              <a:t> trade or competition reduces the demand for the products they make or the services they provide. The program was originally authorized under the Trade Act of 1974 and has been reauthorized multiple times over the last 20 years. It was most recently reauthorized by the Trade Adjustment Assistance Reauthorization Act (TAARA) of 2015.</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95162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162634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9283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Comprehensive Assessments will serve as the foundation and justification for all TAA participants receiving TAA-funded training services and should guide the development of the </a:t>
            </a:r>
            <a:r>
              <a:rPr lang="en-US" sz="1200" dirty="0">
                <a:solidFill>
                  <a:srgbClr val="004563"/>
                </a:solidFill>
                <a:latin typeface="Arial" panose="020B0604020202020204" pitchFamily="34" charset="0"/>
                <a:cs typeface="Arial" panose="020B0604020202020204" pitchFamily="34" charset="0"/>
              </a:rPr>
              <a:t>Individual Employment Plan or “IEP.”</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Determine if the TAA participant is job-ready.  Evaluate if the TAA participant will require training to gain the necessary work skills to obtain suitable employment.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92521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When it is determined that a TAA participant has no barriers to employment, possesses marketable employment skills and suitable employment is available, they must be provided the appropriate Wagner-</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 services. The comprehensive assessment must be recorded in Employ Florida using service code </a:t>
            </a:r>
            <a:r>
              <a:rPr lang="en-US" b="1" dirty="0">
                <a:latin typeface="Arial" panose="020B0604020202020204" pitchFamily="34" charset="0"/>
                <a:cs typeface="Arial" panose="020B0604020202020204" pitchFamily="34" charset="0"/>
              </a:rPr>
              <a:t>T01</a:t>
            </a:r>
            <a:r>
              <a:rPr lang="en-US" dirty="0">
                <a:latin typeface="Arial" panose="020B0604020202020204" pitchFamily="34" charset="0"/>
                <a:cs typeface="Arial" panose="020B0604020202020204" pitchFamily="34" charset="0"/>
              </a:rPr>
              <a:t> and include the required case note(s) that align with the requirements prescribed in the Employ Florida Service Code Guide.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0641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Specialized assessments help establish a TAA participant’s skill levels and service needs.  The Local TAA Coordinator may use a multi-faceted approach to the specialized assessment process by using the following assessment tools and techniques: interest inventories, aptitude and skill tests, career guidance instruments and basic skill tests.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2129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floridajobs.org/docs/default-source/lwdb-resources/programs-and-resources/wioa/2020-wioa/service-code-guide-update_june2020.pdf?sfvrsn=aa1a46b0_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floridajobs.org/docs/default-source/lwdb-resources/policy-and-guidance/guidance-papers/2020-guidance-papers/adminpolicy108_taa-employment-andcasemgmtsvcs---final.pdf?sfvrsn=634a49b0_2"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58EA05F6-46E4-4C9F-2AE8-F06CB831B604}"/>
              </a:ext>
            </a:extLst>
          </p:cNvPr>
          <p:cNvPicPr>
            <a:picLocks noChangeAspect="1"/>
          </p:cNvPicPr>
          <p:nvPr/>
        </p:nvPicPr>
        <p:blipFill>
          <a:blip r:embed="rId3"/>
          <a:stretch>
            <a:fillRect/>
          </a:stretch>
        </p:blipFill>
        <p:spPr>
          <a:xfrm>
            <a:off x="1346243"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66436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Trade Adjustment Assistance</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36718"/>
            <a:ext cx="5758249" cy="538933"/>
          </a:xfrm>
        </p:spPr>
        <p:txBody>
          <a:bodyPr>
            <a:normAutofit fontScale="92500"/>
          </a:bodyPr>
          <a:lstStyle/>
          <a:p>
            <a:pPr algn="l"/>
            <a:r>
              <a:rPr lang="en-US" dirty="0">
                <a:solidFill>
                  <a:schemeClr val="bg1"/>
                </a:solidFill>
                <a:latin typeface="Arial" panose="020B0604020202020204" pitchFamily="34" charset="0"/>
                <a:cs typeface="Arial" panose="020B0604020202020204" pitchFamily="34" charset="0"/>
              </a:rPr>
              <a:t>Employment &amp; Case Management Services</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Trade Program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Specialized Assessments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60583935-B883-0986-7DA6-0D4A673FDCBC}"/>
              </a:ext>
            </a:extLst>
          </p:cNvPr>
          <p:cNvSpPr/>
          <p:nvPr/>
        </p:nvSpPr>
        <p:spPr>
          <a:xfrm>
            <a:off x="838200" y="1690688"/>
            <a:ext cx="10515600" cy="1015663"/>
          </a:xfrm>
          <a:prstGeom prst="rect">
            <a:avLst/>
          </a:prstGeom>
        </p:spPr>
        <p:txBody>
          <a:bodyPr wrap="square">
            <a:spAutoFit/>
          </a:bodyPr>
          <a:lstStyle/>
          <a:p>
            <a:pPr marL="342900" indent="-342900">
              <a:buFont typeface="Wingdings" panose="05000000000000000000" pitchFamily="2" charset="2"/>
              <a:buChar char="§"/>
            </a:pPr>
            <a:r>
              <a:rPr lang="fr-FR" sz="2000" dirty="0">
                <a:solidFill>
                  <a:srgbClr val="202452"/>
                </a:solidFill>
                <a:latin typeface="Arial" panose="020B0604020202020204" pitchFamily="34" charset="0"/>
                <a:cs typeface="Arial" panose="020B0604020202020204" pitchFamily="34" charset="0"/>
              </a:rPr>
              <a:t>Employ Florida Service Code: T02</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If referring a TAA participant to Workforce Innovation and Opportunity Act (WIOA) for specialized assessments, the referral must be recorded using service code 211. </a:t>
            </a:r>
          </a:p>
        </p:txBody>
      </p:sp>
      <p:pic>
        <p:nvPicPr>
          <p:cNvPr id="6" name="Picture 5">
            <a:extLst>
              <a:ext uri="{FF2B5EF4-FFF2-40B4-BE49-F238E27FC236}">
                <a16:creationId xmlns:a16="http://schemas.microsoft.com/office/drawing/2014/main" id="{60182429-4EFB-7A03-EDBC-1A3EEFB57193}"/>
              </a:ext>
            </a:extLst>
          </p:cNvPr>
          <p:cNvPicPr>
            <a:picLocks noChangeAspect="1"/>
          </p:cNvPicPr>
          <p:nvPr/>
        </p:nvPicPr>
        <p:blipFill>
          <a:blip r:embed="rId4"/>
          <a:stretch>
            <a:fillRect/>
          </a:stretch>
        </p:blipFill>
        <p:spPr>
          <a:xfrm>
            <a:off x="3333750" y="3389688"/>
            <a:ext cx="2476500" cy="676275"/>
          </a:xfrm>
          <a:prstGeom prst="rect">
            <a:avLst/>
          </a:prstGeom>
        </p:spPr>
      </p:pic>
      <p:pic>
        <p:nvPicPr>
          <p:cNvPr id="7" name="Picture 6">
            <a:extLst>
              <a:ext uri="{FF2B5EF4-FFF2-40B4-BE49-F238E27FC236}">
                <a16:creationId xmlns:a16="http://schemas.microsoft.com/office/drawing/2014/main" id="{3F7D031E-A3FA-29C1-6113-7ED4A7E0237C}"/>
              </a:ext>
            </a:extLst>
          </p:cNvPr>
          <p:cNvPicPr>
            <a:picLocks noChangeAspect="1"/>
          </p:cNvPicPr>
          <p:nvPr/>
        </p:nvPicPr>
        <p:blipFill>
          <a:blip r:embed="rId5"/>
          <a:stretch>
            <a:fillRect/>
          </a:stretch>
        </p:blipFill>
        <p:spPr>
          <a:xfrm>
            <a:off x="2388395" y="4085778"/>
            <a:ext cx="2571750" cy="904875"/>
          </a:xfrm>
          <a:prstGeom prst="rect">
            <a:avLst/>
          </a:prstGeom>
        </p:spPr>
      </p:pic>
      <p:pic>
        <p:nvPicPr>
          <p:cNvPr id="8" name="Picture 7">
            <a:extLst>
              <a:ext uri="{FF2B5EF4-FFF2-40B4-BE49-F238E27FC236}">
                <a16:creationId xmlns:a16="http://schemas.microsoft.com/office/drawing/2014/main" id="{396EAFA1-3849-7482-2A6B-8412D7E6774E}"/>
              </a:ext>
            </a:extLst>
          </p:cNvPr>
          <p:cNvPicPr>
            <a:picLocks noChangeAspect="1"/>
          </p:cNvPicPr>
          <p:nvPr/>
        </p:nvPicPr>
        <p:blipFill>
          <a:blip r:embed="rId6"/>
          <a:stretch>
            <a:fillRect/>
          </a:stretch>
        </p:blipFill>
        <p:spPr>
          <a:xfrm>
            <a:off x="2207773" y="5141950"/>
            <a:ext cx="4095750" cy="962025"/>
          </a:xfrm>
          <a:prstGeom prst="rect">
            <a:avLst/>
          </a:prstGeom>
        </p:spPr>
      </p:pic>
      <p:pic>
        <p:nvPicPr>
          <p:cNvPr id="9" name="Picture 8">
            <a:extLst>
              <a:ext uri="{FF2B5EF4-FFF2-40B4-BE49-F238E27FC236}">
                <a16:creationId xmlns:a16="http://schemas.microsoft.com/office/drawing/2014/main" id="{1C354259-58F4-875C-F0E5-0A276D4DB1DC}"/>
              </a:ext>
            </a:extLst>
          </p:cNvPr>
          <p:cNvPicPr>
            <a:picLocks noChangeAspect="1"/>
          </p:cNvPicPr>
          <p:nvPr/>
        </p:nvPicPr>
        <p:blipFill>
          <a:blip r:embed="rId7"/>
          <a:stretch>
            <a:fillRect/>
          </a:stretch>
        </p:blipFill>
        <p:spPr>
          <a:xfrm>
            <a:off x="6096000" y="2909441"/>
            <a:ext cx="3067050" cy="3257550"/>
          </a:xfrm>
          <a:prstGeom prst="rect">
            <a:avLst/>
          </a:prstGeom>
        </p:spPr>
      </p:pic>
    </p:spTree>
    <p:extLst>
      <p:ext uri="{BB962C8B-B14F-4D97-AF65-F5344CB8AC3E}">
        <p14:creationId xmlns:p14="http://schemas.microsoft.com/office/powerpoint/2010/main" val="302313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Provision of Labor Market Information (LMI)</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4A5E978-4786-F59E-BCE8-BCCA0F797BA1}"/>
              </a:ext>
            </a:extLst>
          </p:cNvPr>
          <p:cNvSpPr/>
          <p:nvPr/>
        </p:nvSpPr>
        <p:spPr>
          <a:xfrm>
            <a:off x="838200" y="1690688"/>
            <a:ext cx="10515600" cy="2246769"/>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LMI includes: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Job vacancy listings related to the local, regional, and national market areas;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Information on job skills necessary to obtain listed jobs; and,</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Information relating to local high-demand occupations and the earnings, skill requirements, and opportunities for advancement in those jobs.</a:t>
            </a:r>
          </a:p>
          <a:p>
            <a:pPr lvl="1"/>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Employ Florida Service Code: T03 </a:t>
            </a:r>
          </a:p>
        </p:txBody>
      </p:sp>
      <p:pic>
        <p:nvPicPr>
          <p:cNvPr id="10" name="Picture 9">
            <a:extLst>
              <a:ext uri="{FF2B5EF4-FFF2-40B4-BE49-F238E27FC236}">
                <a16:creationId xmlns:a16="http://schemas.microsoft.com/office/drawing/2014/main" id="{C5F17E2C-5F39-E322-18BC-ABBD04D20632}"/>
              </a:ext>
            </a:extLst>
          </p:cNvPr>
          <p:cNvPicPr>
            <a:picLocks noChangeAspect="1"/>
          </p:cNvPicPr>
          <p:nvPr/>
        </p:nvPicPr>
        <p:blipFill>
          <a:blip r:embed="rId4"/>
          <a:stretch>
            <a:fillRect/>
          </a:stretch>
        </p:blipFill>
        <p:spPr>
          <a:xfrm>
            <a:off x="6206848" y="3631726"/>
            <a:ext cx="3749951" cy="2703066"/>
          </a:xfrm>
          <a:prstGeom prst="rect">
            <a:avLst/>
          </a:prstGeom>
        </p:spPr>
      </p:pic>
    </p:spTree>
    <p:extLst>
      <p:ext uri="{BB962C8B-B14F-4D97-AF65-F5344CB8AC3E}">
        <p14:creationId xmlns:p14="http://schemas.microsoft.com/office/powerpoint/2010/main" val="190305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 Career Counseling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B8D4ABCF-88A2-180A-D970-4F8D82D49F61}"/>
              </a:ext>
            </a:extLst>
          </p:cNvPr>
          <p:cNvSpPr/>
          <p:nvPr/>
        </p:nvSpPr>
        <p:spPr>
          <a:xfrm>
            <a:off x="838200" y="1690688"/>
            <a:ext cx="10515600" cy="3477875"/>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Assists the participant in making informed educational, training, and occupational choices. </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Counseling includes: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Career planning;</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Developing career goals focused on talents, knowledge, transferable skills, values, and aptitude;</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Interpreting the job market to obtain and retain suitable employment; and</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Exploring the participant’s occupational skills training opportunities. </a:t>
            </a:r>
          </a:p>
          <a:p>
            <a:pPr marL="342900" indent="-342900">
              <a:buFont typeface="Wingdings" panose="05000000000000000000" pitchFamily="2" charset="2"/>
              <a:buChar char="§"/>
            </a:pPr>
            <a:endParaRPr lang="fr-FR"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Employ Florida Service Code: T04 </a:t>
            </a:r>
          </a:p>
        </p:txBody>
      </p:sp>
    </p:spTree>
    <p:extLst>
      <p:ext uri="{BB962C8B-B14F-4D97-AF65-F5344CB8AC3E}">
        <p14:creationId xmlns:p14="http://schemas.microsoft.com/office/powerpoint/2010/main" val="298916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 Employment Plan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F3EA439A-3119-ADF1-F399-320DB9AA6438}"/>
              </a:ext>
            </a:extLst>
          </p:cNvPr>
          <p:cNvSpPr/>
          <p:nvPr/>
        </p:nvSpPr>
        <p:spPr>
          <a:xfrm>
            <a:off x="838199" y="1690688"/>
            <a:ext cx="10515599" cy="4093428"/>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A plan that details what the TAA participant will do to return to suitable employment and what the TAA program will do to support their efforts.</a:t>
            </a:r>
            <a:br>
              <a:rPr lang="en-US" sz="2000" dirty="0">
                <a:solidFill>
                  <a:srgbClr val="202452"/>
                </a:solidFill>
                <a:latin typeface="Arial" panose="020B0604020202020204" pitchFamily="34" charset="0"/>
                <a:cs typeface="Arial" panose="020B0604020202020204" pitchFamily="34" charset="0"/>
              </a:rPr>
            </a:br>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The IEP must include:</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A clear employment goal,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Outline the steps necessary to achieve the goal,</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Any barriers that prohibit the participant from achieving the goal and the services and steps necessary to overcome those barriers.</a:t>
            </a:r>
          </a:p>
          <a:p>
            <a:pPr lvl="1"/>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Developing an IEP</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Employ Florida Service Strategy Wizard</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Locally-developed IEP Tool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The IEP must be available in Employ Florida regardless of the IEP tool used.</a:t>
            </a:r>
          </a:p>
        </p:txBody>
      </p:sp>
    </p:spTree>
    <p:extLst>
      <p:ext uri="{BB962C8B-B14F-4D97-AF65-F5344CB8AC3E}">
        <p14:creationId xmlns:p14="http://schemas.microsoft.com/office/powerpoint/2010/main" val="374724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 Employment Plan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A6A6C11F-1CB0-D461-F81C-95935A0D9220}"/>
              </a:ext>
            </a:extLst>
          </p:cNvPr>
          <p:cNvSpPr/>
          <p:nvPr/>
        </p:nvSpPr>
        <p:spPr>
          <a:xfrm>
            <a:off x="838200" y="1690688"/>
            <a:ext cx="10515600" cy="1938992"/>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The IEP must be signed by the TAA participant.</a:t>
            </a:r>
            <a:br>
              <a:rPr lang="en-US" sz="2000" dirty="0">
                <a:solidFill>
                  <a:srgbClr val="202452"/>
                </a:solidFill>
                <a:latin typeface="Arial" panose="020B0604020202020204" pitchFamily="34" charset="0"/>
                <a:cs typeface="Arial" panose="020B0604020202020204" pitchFamily="34" charset="0"/>
              </a:rPr>
            </a:br>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If the participant will receive TAA-funded training, the IEP must be completed prior to the date of the first date of training.</a:t>
            </a:r>
            <a:br>
              <a:rPr lang="en-US" sz="2000" dirty="0">
                <a:solidFill>
                  <a:srgbClr val="202452"/>
                </a:solidFill>
                <a:latin typeface="Arial" panose="020B0604020202020204" pitchFamily="34" charset="0"/>
                <a:cs typeface="Arial" panose="020B0604020202020204" pitchFamily="34" charset="0"/>
              </a:rPr>
            </a:br>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Employ Florida Service Code: T05 </a:t>
            </a:r>
          </a:p>
        </p:txBody>
      </p:sp>
      <p:sp>
        <p:nvSpPr>
          <p:cNvPr id="6" name="Rectangle 5">
            <a:extLst>
              <a:ext uri="{FF2B5EF4-FFF2-40B4-BE49-F238E27FC236}">
                <a16:creationId xmlns:a16="http://schemas.microsoft.com/office/drawing/2014/main" id="{0B3CD1CA-7D09-EFC9-99FB-52BA20A78C23}"/>
              </a:ext>
            </a:extLst>
          </p:cNvPr>
          <p:cNvSpPr/>
          <p:nvPr/>
        </p:nvSpPr>
        <p:spPr>
          <a:xfrm>
            <a:off x="838199" y="3896958"/>
            <a:ext cx="10515599"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Establishing IEP Objectives: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Identify a timeline, details, and progressive steps towards suitable employment.</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Goals may be long-term (12+ months), intermediate (3-12 months), or short-term (0-3 months).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The IEP breaks down the larger goal into comprehensive objectives with stipulated review dates.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The IEP includes dates for achievements and identifies an individual responsible for completing each objective.</a:t>
            </a:r>
          </a:p>
        </p:txBody>
      </p:sp>
    </p:spTree>
    <p:extLst>
      <p:ext uri="{BB962C8B-B14F-4D97-AF65-F5344CB8AC3E}">
        <p14:creationId xmlns:p14="http://schemas.microsoft.com/office/powerpoint/2010/main" val="263237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 Employment Plan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7D6E29D-6ADA-3A7A-4384-06C6CB1014EE}"/>
              </a:ext>
            </a:extLst>
          </p:cNvPr>
          <p:cNvSpPr/>
          <p:nvPr/>
        </p:nvSpPr>
        <p:spPr>
          <a:xfrm>
            <a:off x="838200" y="1690688"/>
            <a:ext cx="10515600" cy="1938992"/>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The IEP is a living document and must be reviewed every 60 days. </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Amending an IEP:</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If additional needs are identified, or objectives are achieved and new objectives are added, then the IEP should be reviewed and signed by the TAA participant and accompanied by service code T05 and a case note in Employ Florida. </a:t>
            </a:r>
          </a:p>
        </p:txBody>
      </p:sp>
    </p:spTree>
    <p:extLst>
      <p:ext uri="{BB962C8B-B14F-4D97-AF65-F5344CB8AC3E}">
        <p14:creationId xmlns:p14="http://schemas.microsoft.com/office/powerpoint/2010/main" val="150350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Training and Financial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5064A5F3-3460-E453-1AD9-77EC200667BC}"/>
              </a:ext>
            </a:extLst>
          </p:cNvPr>
          <p:cNvSpPr/>
          <p:nvPr/>
        </p:nvSpPr>
        <p:spPr>
          <a:xfrm>
            <a:off x="838199" y="1690688"/>
            <a:ext cx="10515599" cy="2862322"/>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For TAA participant’s entering training, the Local TAA Coordinator must provide individual counseling to:</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Determine suitable training;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Offer information on available training programs; and</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Provide guidance on how to apply to the training program. </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The Local TAA Coordinator must provide information on how to apply for financial aid.</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Employ Florida Service Code: T06 </a:t>
            </a:r>
          </a:p>
        </p:txBody>
      </p:sp>
      <p:pic>
        <p:nvPicPr>
          <p:cNvPr id="6" name="Picture 5">
            <a:extLst>
              <a:ext uri="{FF2B5EF4-FFF2-40B4-BE49-F238E27FC236}">
                <a16:creationId xmlns:a16="http://schemas.microsoft.com/office/drawing/2014/main" id="{544B87E3-3C60-3E9D-7584-F488C8840B2C}"/>
              </a:ext>
            </a:extLst>
          </p:cNvPr>
          <p:cNvPicPr>
            <a:picLocks noChangeAspect="1"/>
          </p:cNvPicPr>
          <p:nvPr/>
        </p:nvPicPr>
        <p:blipFill>
          <a:blip r:embed="rId4"/>
          <a:stretch>
            <a:fillRect/>
          </a:stretch>
        </p:blipFill>
        <p:spPr>
          <a:xfrm>
            <a:off x="6363728" y="4075713"/>
            <a:ext cx="3534229" cy="2261486"/>
          </a:xfrm>
          <a:prstGeom prst="rect">
            <a:avLst/>
          </a:prstGeom>
        </p:spPr>
      </p:pic>
    </p:spTree>
    <p:extLst>
      <p:ext uri="{BB962C8B-B14F-4D97-AF65-F5344CB8AC3E}">
        <p14:creationId xmlns:p14="http://schemas.microsoft.com/office/powerpoint/2010/main" val="349734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Information on Supportive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E95CDD2-D2EF-507D-31ED-0DC89E534BF7}"/>
              </a:ext>
            </a:extLst>
          </p:cNvPr>
          <p:cNvSpPr/>
          <p:nvPr/>
        </p:nvSpPr>
        <p:spPr>
          <a:xfrm>
            <a:off x="838200" y="1690688"/>
            <a:ext cx="10515600" cy="3477875"/>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Supportive services enable the participant to successfully participate in TAA-funded training.</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Supportive services include:</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Child-care;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Travel assistance;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Dependent care;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Housing assistance; and,</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Needs-related payments.</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Employ Florida Service Code: T07 </a:t>
            </a:r>
          </a:p>
        </p:txBody>
      </p:sp>
      <p:pic>
        <p:nvPicPr>
          <p:cNvPr id="7" name="Picture 6">
            <a:extLst>
              <a:ext uri="{FF2B5EF4-FFF2-40B4-BE49-F238E27FC236}">
                <a16:creationId xmlns:a16="http://schemas.microsoft.com/office/drawing/2014/main" id="{DDE51170-A252-4F22-DD93-862B2F171B56}"/>
              </a:ext>
            </a:extLst>
          </p:cNvPr>
          <p:cNvPicPr>
            <a:picLocks noChangeAspect="1"/>
          </p:cNvPicPr>
          <p:nvPr/>
        </p:nvPicPr>
        <p:blipFill>
          <a:blip r:embed="rId4"/>
          <a:stretch>
            <a:fillRect/>
          </a:stretch>
        </p:blipFill>
        <p:spPr>
          <a:xfrm>
            <a:off x="6096000" y="2369540"/>
            <a:ext cx="3744957" cy="3813989"/>
          </a:xfrm>
          <a:prstGeom prst="rect">
            <a:avLst/>
          </a:prstGeom>
        </p:spPr>
      </p:pic>
    </p:spTree>
    <p:extLst>
      <p:ext uri="{BB962C8B-B14F-4D97-AF65-F5344CB8AC3E}">
        <p14:creationId xmlns:p14="http://schemas.microsoft.com/office/powerpoint/2010/main" val="899230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Short-Term Prevocational Skills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73A59843-EB3E-6BFB-7A8B-CFBC1BA85368}"/>
              </a:ext>
            </a:extLst>
          </p:cNvPr>
          <p:cNvSpPr/>
          <p:nvPr/>
        </p:nvSpPr>
        <p:spPr>
          <a:xfrm>
            <a:off x="838199" y="1690688"/>
            <a:ext cx="10515599" cy="3477875"/>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Short-term prevocational skills are vital to a participant’s success in completing training and retaining employment. </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Prevocational services include counseling on: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Communication and interviewing skills;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Punctuality;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Study skills;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Professional conduct; and</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Basic computer literacy and competencies. </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Employ Florida Service Code: T08 </a:t>
            </a:r>
          </a:p>
        </p:txBody>
      </p:sp>
    </p:spTree>
    <p:extLst>
      <p:ext uri="{BB962C8B-B14F-4D97-AF65-F5344CB8AC3E}">
        <p14:creationId xmlns:p14="http://schemas.microsoft.com/office/powerpoint/2010/main" val="30500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Documentation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A70663E-178D-D6AA-AC55-60DBBA323BF8}"/>
              </a:ext>
            </a:extLst>
          </p:cNvPr>
          <p:cNvSpPr/>
          <p:nvPr/>
        </p:nvSpPr>
        <p:spPr>
          <a:xfrm>
            <a:off x="838200" y="1690688"/>
            <a:ext cx="10515600" cy="1938992"/>
          </a:xfrm>
          <a:prstGeom prst="rect">
            <a:avLst/>
          </a:prstGeom>
        </p:spPr>
        <p:txBody>
          <a:bodyPr wrap="square">
            <a:spAutoFit/>
          </a:bodyPr>
          <a:lstStyle/>
          <a:p>
            <a:pPr lvl="0"/>
            <a:r>
              <a:rPr lang="en-US" sz="2000" dirty="0">
                <a:solidFill>
                  <a:srgbClr val="202452"/>
                </a:solidFill>
                <a:latin typeface="Arial" panose="020B0604020202020204" pitchFamily="34" charset="0"/>
                <a:cs typeface="Arial" panose="020B0604020202020204" pitchFamily="34" charset="0"/>
              </a:rPr>
              <a:t>For more information regarding the </a:t>
            </a:r>
            <a:r>
              <a:rPr lang="en-US" sz="2000" b="1" dirty="0">
                <a:solidFill>
                  <a:srgbClr val="202452"/>
                </a:solidFill>
                <a:latin typeface="Arial" panose="020B0604020202020204" pitchFamily="34" charset="0"/>
                <a:cs typeface="Arial" panose="020B0604020202020204" pitchFamily="34" charset="0"/>
              </a:rPr>
              <a:t>Employ Florida Service Codes</a:t>
            </a:r>
            <a:r>
              <a:rPr lang="en-US" sz="2000" dirty="0">
                <a:solidFill>
                  <a:srgbClr val="202452"/>
                </a:solidFill>
                <a:latin typeface="Arial" panose="020B0604020202020204" pitchFamily="34" charset="0"/>
                <a:cs typeface="Arial" panose="020B0604020202020204" pitchFamily="34" charset="0"/>
              </a:rPr>
              <a:t>, please visit:</a:t>
            </a:r>
          </a:p>
          <a:p>
            <a:pPr lvl="0"/>
            <a:endParaRPr lang="en-US" sz="2000" dirty="0">
              <a:solidFill>
                <a:srgbClr val="202452"/>
              </a:solidFill>
              <a:latin typeface="Arial" panose="020B0604020202020204" pitchFamily="34" charset="0"/>
              <a:cs typeface="Arial" panose="020B0604020202020204" pitchFamily="34" charset="0"/>
            </a:endParaRPr>
          </a:p>
          <a:p>
            <a:pPr lvl="0"/>
            <a:r>
              <a:rPr lang="en-US" sz="20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http://www.floridajobs.org/docs/default-source/lwdb-resources/programs-and-resources/wioa/2020-wioa/service-code-guide-update_june2020.pdf?sfvrsn=aa1a46b0_2</a:t>
            </a:r>
            <a:r>
              <a:rPr lang="en-US" sz="2000" dirty="0">
                <a:solidFill>
                  <a:srgbClr val="0070C0"/>
                </a:solidFill>
                <a:latin typeface="Arial" panose="020B0604020202020204" pitchFamily="34" charset="0"/>
                <a:cs typeface="Arial" panose="020B0604020202020204" pitchFamily="34" charset="0"/>
              </a:rPr>
              <a:t> </a:t>
            </a:r>
            <a:br>
              <a:rPr lang="en-US" sz="2000" dirty="0">
                <a:solidFill>
                  <a:srgbClr val="202452"/>
                </a:solidFill>
                <a:latin typeface="Arial" panose="020B0604020202020204" pitchFamily="34" charset="0"/>
                <a:cs typeface="Arial" panose="020B0604020202020204" pitchFamily="34" charset="0"/>
              </a:rPr>
            </a:br>
            <a:br>
              <a:rPr lang="en-US" sz="2000" dirty="0">
                <a:solidFill>
                  <a:srgbClr val="202452"/>
                </a:solidFill>
                <a:latin typeface="Arial" panose="020B0604020202020204" pitchFamily="34" charset="0"/>
                <a:cs typeface="Arial" panose="020B0604020202020204" pitchFamily="34" charset="0"/>
              </a:rPr>
            </a:br>
            <a:endParaRPr lang="en-US" sz="2000" dirty="0">
              <a:solidFill>
                <a:srgbClr val="20245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D27DCDA-BB12-18A1-2A73-FB711E96BEFC}"/>
              </a:ext>
            </a:extLst>
          </p:cNvPr>
          <p:cNvPicPr>
            <a:picLocks noChangeAspect="1"/>
          </p:cNvPicPr>
          <p:nvPr/>
        </p:nvPicPr>
        <p:blipFill>
          <a:blip r:embed="rId5"/>
          <a:stretch>
            <a:fillRect/>
          </a:stretch>
        </p:blipFill>
        <p:spPr>
          <a:xfrm>
            <a:off x="2083133" y="3300324"/>
            <a:ext cx="8025734" cy="3309837"/>
          </a:xfrm>
          <a:prstGeom prst="rect">
            <a:avLst/>
          </a:prstGeom>
        </p:spPr>
      </p:pic>
    </p:spTree>
    <p:extLst>
      <p:ext uri="{BB962C8B-B14F-4D97-AF65-F5344CB8AC3E}">
        <p14:creationId xmlns:p14="http://schemas.microsoft.com/office/powerpoint/2010/main" val="36784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Agenda</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090F0265-A417-E335-BE70-931AA9735231}"/>
              </a:ext>
            </a:extLst>
          </p:cNvPr>
          <p:cNvSpPr/>
          <p:nvPr/>
        </p:nvSpPr>
        <p:spPr>
          <a:xfrm>
            <a:off x="838200" y="1825625"/>
            <a:ext cx="10515600" cy="4708981"/>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Trade Adjustment Assistance (TAA) Overview</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Eight (8) Required Services: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Comprehensive assessments;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Specialized assessments;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Provision of Labor Market Information (LMI);</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Individual career counseling;</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Development of an Individual Employment Plan (IEP);</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Information on training and financial aid;</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Information on the availability of supportive services; and,</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Short-term pre-vocational services.</a:t>
            </a:r>
          </a:p>
          <a:p>
            <a:pPr lvl="1"/>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Documentation in Employ Florida</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Open Discussion - Questions &amp; Answers</a:t>
            </a: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Resources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48A402FD-7D89-D852-4116-E0C99E04B6AF}"/>
              </a:ext>
            </a:extLst>
          </p:cNvPr>
          <p:cNvSpPr/>
          <p:nvPr/>
        </p:nvSpPr>
        <p:spPr>
          <a:xfrm>
            <a:off x="838200" y="1690062"/>
            <a:ext cx="10515600" cy="3170099"/>
          </a:xfrm>
          <a:prstGeom prst="rect">
            <a:avLst/>
          </a:prstGeom>
        </p:spPr>
        <p:txBody>
          <a:bodyPr wrap="square">
            <a:spAutoFit/>
          </a:bodyPr>
          <a:lstStyle/>
          <a:p>
            <a:pPr lvl="0"/>
            <a:r>
              <a:rPr lang="en-US" sz="2000" dirty="0">
                <a:solidFill>
                  <a:srgbClr val="202452"/>
                </a:solidFill>
                <a:latin typeface="Arial" panose="020B0604020202020204" pitchFamily="34" charset="0"/>
                <a:cs typeface="Arial" panose="020B0604020202020204" pitchFamily="34" charset="0"/>
              </a:rPr>
              <a:t>For more information regarding the eight (8) required employment and case management services, refer to </a:t>
            </a:r>
            <a:r>
              <a:rPr lang="en-US" sz="2000" b="1" dirty="0">
                <a:solidFill>
                  <a:srgbClr val="202452"/>
                </a:solidFill>
                <a:latin typeface="Arial" panose="020B0604020202020204" pitchFamily="34" charset="0"/>
                <a:cs typeface="Arial" panose="020B0604020202020204" pitchFamily="34" charset="0"/>
              </a:rPr>
              <a:t>Administrative Policy 108.</a:t>
            </a:r>
            <a:r>
              <a:rPr lang="en-US" sz="2000" dirty="0">
                <a:solidFill>
                  <a:srgbClr val="202452"/>
                </a:solidFill>
                <a:latin typeface="Arial" panose="020B0604020202020204" pitchFamily="34" charset="0"/>
                <a:cs typeface="Arial" panose="020B0604020202020204" pitchFamily="34" charset="0"/>
              </a:rPr>
              <a:t> </a:t>
            </a:r>
          </a:p>
          <a:p>
            <a:pPr lvl="0"/>
            <a:endParaRPr lang="en-US" sz="2000" dirty="0">
              <a:solidFill>
                <a:srgbClr val="202452"/>
              </a:solidFill>
              <a:latin typeface="Arial" panose="020B0604020202020204" pitchFamily="34" charset="0"/>
              <a:cs typeface="Arial" panose="020B0604020202020204" pitchFamily="34" charset="0"/>
            </a:endParaRPr>
          </a:p>
          <a:p>
            <a:pPr lvl="0"/>
            <a:r>
              <a:rPr lang="en-US" sz="2000" dirty="0">
                <a:solidFill>
                  <a:srgbClr val="202452"/>
                </a:solidFill>
                <a:latin typeface="Arial" panose="020B0604020202020204" pitchFamily="34" charset="0"/>
                <a:cs typeface="Arial" panose="020B0604020202020204" pitchFamily="34" charset="0"/>
              </a:rPr>
              <a:t>Located here: </a:t>
            </a:r>
            <a:r>
              <a:rPr lang="en-US" sz="2000" dirty="0">
                <a:solidFill>
                  <a:srgbClr val="0070C0"/>
                </a:solidFill>
                <a:latin typeface="Arial" panose="020B0604020202020204" pitchFamily="34" charset="0"/>
                <a:cs typeface="Arial" panose="020B0604020202020204" pitchFamily="34" charset="0"/>
                <a:hlinkClick r:id="rId4" tooltip="108 - Employment and Case Management Services">
                  <a:extLst>
                    <a:ext uri="{A12FA001-AC4F-418D-AE19-62706E023703}">
                      <ahyp:hlinkClr xmlns:ahyp="http://schemas.microsoft.com/office/drawing/2018/hyperlinkcolor" val="tx"/>
                    </a:ext>
                  </a:extLst>
                </a:hlinkClick>
              </a:rPr>
              <a:t>108 - Employment and Case Management Services</a:t>
            </a:r>
            <a:endParaRPr lang="en-US" sz="2000" dirty="0">
              <a:solidFill>
                <a:srgbClr val="0070C0"/>
              </a:solidFill>
              <a:latin typeface="Arial" panose="020B0604020202020204" pitchFamily="34" charset="0"/>
              <a:cs typeface="Arial" panose="020B0604020202020204" pitchFamily="34" charset="0"/>
            </a:endParaRPr>
          </a:p>
          <a:p>
            <a:pPr lvl="0"/>
            <a:endParaRPr lang="en-US" sz="2000" dirty="0">
              <a:solidFill>
                <a:srgbClr val="202452"/>
              </a:solidFill>
              <a:latin typeface="Arial" panose="020B0604020202020204" pitchFamily="34" charset="0"/>
              <a:cs typeface="Arial" panose="020B0604020202020204" pitchFamily="34" charset="0"/>
            </a:endParaRPr>
          </a:p>
          <a:p>
            <a:pPr lvl="0"/>
            <a:r>
              <a:rPr lang="en-US" sz="2000" dirty="0">
                <a:solidFill>
                  <a:srgbClr val="202452"/>
                </a:solidFill>
                <a:latin typeface="Arial" panose="020B0604020202020204" pitchFamily="34" charset="0"/>
                <a:cs typeface="Arial" panose="020B0604020202020204" pitchFamily="34" charset="0"/>
              </a:rPr>
              <a:t>For guidance regarding the eight (8) required employment and case management services, refer to:</a:t>
            </a:r>
          </a:p>
          <a:p>
            <a:pPr marL="342900" lvl="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Training and Employment Guidance Letter No. 22-08</a:t>
            </a:r>
          </a:p>
          <a:p>
            <a:pPr marL="342900" lvl="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Employment and Case Management Services Provision of Services, stated as Statutory Change: Section 1826 of the 2009 Amendments amends Section 235 of the 2002 Act</a:t>
            </a:r>
          </a:p>
        </p:txBody>
      </p:sp>
    </p:spTree>
    <p:extLst>
      <p:ext uri="{BB962C8B-B14F-4D97-AF65-F5344CB8AC3E}">
        <p14:creationId xmlns:p14="http://schemas.microsoft.com/office/powerpoint/2010/main" val="3812145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76212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TAA@commerce.fl.gov</a:t>
            </a:r>
          </a:p>
          <a:p>
            <a:r>
              <a:rPr lang="en-US" sz="2000" b="1" dirty="0">
                <a:solidFill>
                  <a:srgbClr val="7B8898"/>
                </a:solidFill>
                <a:ea typeface="Open Sans" panose="020B0606030504020204" pitchFamily="34" charset="0"/>
                <a:cs typeface="Open Sans" panose="020B0606030504020204" pitchFamily="34" charset="0"/>
              </a:rPr>
              <a:t>Main Line: </a:t>
            </a:r>
            <a:r>
              <a:rPr lang="en-US" sz="2000" dirty="0">
                <a:solidFill>
                  <a:srgbClr val="7B8898"/>
                </a:solidFill>
                <a:ea typeface="Open Sans" panose="020B0606030504020204" pitchFamily="34" charset="0"/>
                <a:cs typeface="Open Sans" panose="020B0606030504020204" pitchFamily="34" charset="0"/>
              </a:rPr>
              <a:t>850-245-7477</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Who doesn’t love starting with a </a:t>
            </a:r>
            <a:r>
              <a:rPr lang="en-US" b="1" i="1" dirty="0">
                <a:solidFill>
                  <a:srgbClr val="04A651"/>
                </a:solidFill>
                <a:latin typeface="Franklin Gothic Book" panose="020B0503020102020204" pitchFamily="34" charset="0"/>
              </a:rPr>
              <a:t>Pop Quiz</a:t>
            </a:r>
            <a:r>
              <a:rPr lang="en-US" b="1" dirty="0">
                <a:solidFill>
                  <a:srgbClr val="04A651"/>
                </a:solidFill>
                <a:latin typeface="Franklin Gothic Book" panose="020B0503020102020204" pitchFamily="34" charset="0"/>
              </a:rPr>
              <a: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itle 1">
            <a:extLst>
              <a:ext uri="{FF2B5EF4-FFF2-40B4-BE49-F238E27FC236}">
                <a16:creationId xmlns:a16="http://schemas.microsoft.com/office/drawing/2014/main" id="{7EC27A3E-E9F1-26C1-A014-9266BC06EC3D}"/>
              </a:ext>
            </a:extLst>
          </p:cNvPr>
          <p:cNvSpPr txBox="1">
            <a:spLocks/>
          </p:cNvSpPr>
          <p:nvPr/>
        </p:nvSpPr>
        <p:spPr>
          <a:xfrm>
            <a:off x="838200" y="2479629"/>
            <a:ext cx="1051560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defRPr/>
            </a:pPr>
            <a:r>
              <a:rPr lang="en-US" sz="2000" b="1" u="sng" dirty="0">
                <a:solidFill>
                  <a:srgbClr val="202452"/>
                </a:solidFill>
                <a:latin typeface="Arial" panose="020B0604020202020204" pitchFamily="34" charset="0"/>
                <a:ea typeface="Open Sans Semibold" panose="020B0706030804020204" pitchFamily="34" charset="0"/>
                <a:cs typeface="Arial" panose="020B0604020202020204" pitchFamily="34" charset="0"/>
              </a:rPr>
              <a:t>True or False:</a:t>
            </a:r>
            <a:r>
              <a:rPr lang="en-US" sz="2000" b="1" dirty="0">
                <a:solidFill>
                  <a:srgbClr val="202452"/>
                </a:solidFill>
                <a:latin typeface="Arial" panose="020B0604020202020204" pitchFamily="34" charset="0"/>
                <a:ea typeface="Open Sans Semibold" panose="020B0706030804020204" pitchFamily="34" charset="0"/>
                <a:cs typeface="Arial" panose="020B0604020202020204" pitchFamily="34" charset="0"/>
              </a:rPr>
              <a:t> Local Workforce Development Boards (LWDBs) are NOT required to have a readily available policy on hand to document and demonstrate the delivery of the eight (8) case management services? </a:t>
            </a:r>
          </a:p>
        </p:txBody>
      </p:sp>
      <p:pic>
        <p:nvPicPr>
          <p:cNvPr id="8" name="Picture 7">
            <a:extLst>
              <a:ext uri="{FF2B5EF4-FFF2-40B4-BE49-F238E27FC236}">
                <a16:creationId xmlns:a16="http://schemas.microsoft.com/office/drawing/2014/main" id="{D5C975D5-D0C3-5B39-37AE-BACF11BD2E00}"/>
              </a:ext>
            </a:extLst>
          </p:cNvPr>
          <p:cNvPicPr>
            <a:picLocks noChangeAspect="1"/>
          </p:cNvPicPr>
          <p:nvPr/>
        </p:nvPicPr>
        <p:blipFill>
          <a:blip r:embed="rId4"/>
          <a:stretch>
            <a:fillRect/>
          </a:stretch>
        </p:blipFill>
        <p:spPr>
          <a:xfrm>
            <a:off x="2517837" y="3621464"/>
            <a:ext cx="7156325" cy="2681673"/>
          </a:xfrm>
          <a:prstGeom prst="rect">
            <a:avLst/>
          </a:prstGeom>
        </p:spPr>
      </p:pic>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Trade Adjustment Assistance (TAA)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E5DEADAA-2A68-E72D-8103-7E7E83FF0609}"/>
              </a:ext>
            </a:extLst>
          </p:cNvPr>
          <p:cNvSpPr/>
          <p:nvPr/>
        </p:nvSpPr>
        <p:spPr>
          <a:xfrm>
            <a:off x="838200" y="1690688"/>
            <a:ext cx="10515600" cy="2554545"/>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Assists workers affected by foreign trade or competition</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Provides resources to obtain new skills and find suitable employment</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Trade Act of 1974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Reauthorized by Trade Adjustment Assistance Reauthorization Act (TAARA) of 2015</a:t>
            </a:r>
          </a:p>
          <a:p>
            <a:endParaRPr lang="en-US" sz="2000" dirty="0">
              <a:solidFill>
                <a:srgbClr val="20245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srgbClr val="202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13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&amp; Case Management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72C6180-10C6-8733-DA77-7898CE9E5C32}"/>
              </a:ext>
            </a:extLst>
          </p:cNvPr>
          <p:cNvSpPr/>
          <p:nvPr/>
        </p:nvSpPr>
        <p:spPr>
          <a:xfrm>
            <a:off x="838200" y="1690688"/>
            <a:ext cx="10515600" cy="3477875"/>
          </a:xfrm>
          <a:prstGeom prst="rect">
            <a:avLst/>
          </a:prstGeom>
        </p:spPr>
        <p:txBody>
          <a:bodyPr wrap="square">
            <a:spAutoFit/>
          </a:bodyPr>
          <a:lstStyle/>
          <a:p>
            <a:r>
              <a:rPr lang="en-US" sz="2000" dirty="0">
                <a:solidFill>
                  <a:srgbClr val="202452"/>
                </a:solidFill>
                <a:latin typeface="Arial" panose="020B0604020202020204" pitchFamily="34" charset="0"/>
                <a:cs typeface="Arial" panose="020B0604020202020204" pitchFamily="34" charset="0"/>
              </a:rPr>
              <a:t>Local Workforce Development Boards (LWDB) are required to ensure the following employment and case management services are available to all TAA participants:</a:t>
            </a:r>
          </a:p>
          <a:p>
            <a:endParaRPr lang="en-US" sz="2000" dirty="0">
              <a:solidFill>
                <a:srgbClr val="202452"/>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 Comprehensive assessments;</a:t>
            </a:r>
          </a:p>
          <a:p>
            <a:pPr marL="457200" indent="-4572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 Specialized assessments;</a:t>
            </a:r>
          </a:p>
          <a:p>
            <a:pPr marL="457200" indent="-4572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 Provision of Labor Market Information;</a:t>
            </a:r>
          </a:p>
          <a:p>
            <a:pPr marL="457200" indent="-4572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 Individual career counseling;</a:t>
            </a:r>
          </a:p>
          <a:p>
            <a:pPr marL="457200" indent="-4572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 Development of an Individual Employment Plan;</a:t>
            </a:r>
          </a:p>
          <a:p>
            <a:pPr marL="457200" indent="-4572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 Information on available training and financial aid;</a:t>
            </a:r>
          </a:p>
          <a:p>
            <a:pPr marL="457200" indent="-4572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 Short term pre-vocational services; and, </a:t>
            </a:r>
          </a:p>
          <a:p>
            <a:pPr marL="457200" indent="-4572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 Information relating to the availability of supportive services.</a:t>
            </a:r>
          </a:p>
        </p:txBody>
      </p:sp>
    </p:spTree>
    <p:extLst>
      <p:ext uri="{BB962C8B-B14F-4D97-AF65-F5344CB8AC3E}">
        <p14:creationId xmlns:p14="http://schemas.microsoft.com/office/powerpoint/2010/main" val="237011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&amp; Case Management Services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D72C25E6-8434-8801-5B3C-4C05226A8673}"/>
              </a:ext>
            </a:extLst>
          </p:cNvPr>
          <p:cNvSpPr/>
          <p:nvPr/>
        </p:nvSpPr>
        <p:spPr>
          <a:xfrm>
            <a:off x="838200" y="1852520"/>
            <a:ext cx="10515600" cy="2419124"/>
          </a:xfrm>
          <a:prstGeom prst="rect">
            <a:avLst/>
          </a:prstGeom>
        </p:spPr>
        <p:txBody>
          <a:bodyPr wrap="square">
            <a:spAutoFit/>
          </a:bodyPr>
          <a:lstStyle/>
          <a:p>
            <a:pPr lvl="0">
              <a:lnSpc>
                <a:spcPct val="90000"/>
              </a:lnSpc>
              <a:spcBef>
                <a:spcPts val="1800"/>
              </a:spcBef>
              <a:buClr>
                <a:srgbClr val="9E1C30"/>
              </a:buClr>
            </a:pPr>
            <a:endParaRPr lang="en-US" sz="800" dirty="0">
              <a:solidFill>
                <a:srgbClr val="202452"/>
              </a:solidFill>
              <a:latin typeface="Arial" panose="020B0604020202020204"/>
            </a:endParaRPr>
          </a:p>
          <a:p>
            <a:pPr lvl="0">
              <a:buClr>
                <a:srgbClr val="9E1C30"/>
              </a:buClr>
            </a:pPr>
            <a:r>
              <a:rPr lang="en-US" dirty="0">
                <a:solidFill>
                  <a:srgbClr val="202452"/>
                </a:solidFill>
                <a:latin typeface="Arial" panose="020B0604020202020204" pitchFamily="34" charset="0"/>
                <a:cs typeface="Arial" panose="020B0604020202020204" pitchFamily="34" charset="0"/>
              </a:rPr>
              <a:t>Case management services assist TAA participants by:</a:t>
            </a:r>
          </a:p>
          <a:p>
            <a:pPr lvl="0">
              <a:buClr>
                <a:srgbClr val="9E1C30"/>
              </a:buClr>
            </a:pPr>
            <a:endParaRPr lang="en-US" dirty="0">
              <a:solidFill>
                <a:srgbClr val="202452"/>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US" dirty="0">
                <a:solidFill>
                  <a:srgbClr val="202452"/>
                </a:solidFill>
                <a:latin typeface="Arial" panose="020B0604020202020204" pitchFamily="34" charset="0"/>
                <a:cs typeface="Arial" panose="020B0604020202020204" pitchFamily="34" charset="0"/>
              </a:rPr>
              <a:t>Establishing goals to overcome barriers to employment and ultimately obtain suitable employment;</a:t>
            </a:r>
          </a:p>
          <a:p>
            <a:pPr marL="342900" lvl="0" indent="-342900">
              <a:buFont typeface="Wingdings" panose="05000000000000000000" pitchFamily="2" charset="2"/>
              <a:buChar char="§"/>
            </a:pPr>
            <a:r>
              <a:rPr lang="en-US" dirty="0">
                <a:solidFill>
                  <a:srgbClr val="202452"/>
                </a:solidFill>
                <a:latin typeface="Arial" panose="020B0604020202020204" pitchFamily="34" charset="0"/>
                <a:cs typeface="Arial" panose="020B0604020202020204" pitchFamily="34" charset="0"/>
              </a:rPr>
              <a:t>Providing guidance through occupational training to overcome a skill deficiency or increase participant marketability; and,</a:t>
            </a:r>
          </a:p>
          <a:p>
            <a:pPr marL="342900" lvl="0" indent="-342900">
              <a:buFont typeface="Wingdings" panose="05000000000000000000" pitchFamily="2" charset="2"/>
              <a:buChar char="§"/>
            </a:pPr>
            <a:r>
              <a:rPr lang="en-US" dirty="0">
                <a:solidFill>
                  <a:srgbClr val="202452"/>
                </a:solidFill>
                <a:latin typeface="Arial" panose="020B0604020202020204" pitchFamily="34" charset="0"/>
                <a:cs typeface="Arial" panose="020B0604020202020204" pitchFamily="34" charset="0"/>
              </a:rPr>
              <a:t>By establishing a plan to increase wages for those participants who have secured employment at a lesser wage than their trade-affected employment and will receive wage subsidies through the Reemployment Trade Adjustment Assistance (RTAA) program.</a:t>
            </a:r>
          </a:p>
        </p:txBody>
      </p:sp>
    </p:spTree>
    <p:extLst>
      <p:ext uri="{BB962C8B-B14F-4D97-AF65-F5344CB8AC3E}">
        <p14:creationId xmlns:p14="http://schemas.microsoft.com/office/powerpoint/2010/main" val="91688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Comprehensive Assessments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032074F0-E7A0-E321-8A69-17FBBC08D527}"/>
              </a:ext>
            </a:extLst>
          </p:cNvPr>
          <p:cNvSpPr/>
          <p:nvPr/>
        </p:nvSpPr>
        <p:spPr>
          <a:xfrm>
            <a:off x="838200" y="1690688"/>
            <a:ext cx="10515600" cy="3016210"/>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Determine the appropriate service level and path to obtain suitable employment:</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In-depth interviewing of the TAA participant's qualifications, skills and capabilities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Evaluation to identify barriers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Evaluation to identify employment goals</a:t>
            </a:r>
          </a:p>
          <a:p>
            <a:pPr marL="800100" lvl="1" indent="-342900">
              <a:buFont typeface="Arial" panose="020B0604020202020204" pitchFamily="34" charset="0"/>
              <a:buChar char="•"/>
            </a:pPr>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Foundation for all training services and the IEP</a:t>
            </a:r>
          </a:p>
          <a:p>
            <a:pPr>
              <a:spcBef>
                <a:spcPts val="1200"/>
              </a:spcBef>
              <a:spcAft>
                <a:spcPts val="1200"/>
              </a:spcAft>
            </a:pPr>
            <a:endParaRPr lang="en-US" sz="2000" dirty="0">
              <a:solidFill>
                <a:srgbClr val="202452"/>
              </a:solidFill>
              <a:latin typeface="Arial" panose="020B0604020202020204" pitchFamily="34" charset="0"/>
              <a:cs typeface="Arial" panose="020B0604020202020204" pitchFamily="34" charset="0"/>
            </a:endParaRPr>
          </a:p>
          <a:p>
            <a:pPr marL="342900" indent="-342900">
              <a:spcBef>
                <a:spcPts val="1200"/>
              </a:spcBef>
              <a:spcAft>
                <a:spcPts val="1200"/>
              </a:spcAft>
              <a:buFont typeface="Arial" panose="020B0604020202020204" pitchFamily="34" charset="0"/>
              <a:buChar char="•"/>
            </a:pPr>
            <a:endParaRPr lang="en-US" sz="2000" dirty="0">
              <a:solidFill>
                <a:srgbClr val="20245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3C9C398-4116-0247-CD33-827421F1C9D6}"/>
              </a:ext>
            </a:extLst>
          </p:cNvPr>
          <p:cNvPicPr>
            <a:picLocks noChangeAspect="1"/>
          </p:cNvPicPr>
          <p:nvPr/>
        </p:nvPicPr>
        <p:blipFill>
          <a:blip r:embed="rId4"/>
          <a:stretch>
            <a:fillRect/>
          </a:stretch>
        </p:blipFill>
        <p:spPr>
          <a:xfrm>
            <a:off x="6808863" y="2691173"/>
            <a:ext cx="3926871" cy="3618417"/>
          </a:xfrm>
          <a:prstGeom prst="rect">
            <a:avLst/>
          </a:prstGeom>
        </p:spPr>
      </p:pic>
    </p:spTree>
    <p:extLst>
      <p:ext uri="{BB962C8B-B14F-4D97-AF65-F5344CB8AC3E}">
        <p14:creationId xmlns:p14="http://schemas.microsoft.com/office/powerpoint/2010/main" val="161306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Comprehensive Assessments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C5C406D-3ADE-DAAA-DF2D-0CFDB88F8C09}"/>
              </a:ext>
            </a:extLst>
          </p:cNvPr>
          <p:cNvSpPr/>
          <p:nvPr/>
        </p:nvSpPr>
        <p:spPr>
          <a:xfrm>
            <a:off x="838200" y="1690688"/>
            <a:ext cx="10515600" cy="3477875"/>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Assessments may include a review of the TAA participant’s: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Educational background;</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Employment history;</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Financial situation;</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Emotional and physical health; </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Attitude towards work;</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Motivation; and</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Potential supportive service needs.</a:t>
            </a:r>
          </a:p>
          <a:p>
            <a:pPr lvl="1"/>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Employ Florida Service Code: T01 </a:t>
            </a:r>
          </a:p>
          <a:p>
            <a:pPr marL="342900" indent="-342900">
              <a:buFont typeface="Arial" panose="020B0604020202020204" pitchFamily="34" charset="0"/>
              <a:buChar char="•"/>
            </a:pPr>
            <a:endParaRPr lang="en-US" sz="2000" dirty="0">
              <a:solidFill>
                <a:srgbClr val="20245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21AEA79-AFD1-8290-4CD3-90905EC516E1}"/>
              </a:ext>
            </a:extLst>
          </p:cNvPr>
          <p:cNvPicPr>
            <a:picLocks noChangeAspect="1"/>
          </p:cNvPicPr>
          <p:nvPr/>
        </p:nvPicPr>
        <p:blipFill>
          <a:blip r:embed="rId4"/>
          <a:stretch>
            <a:fillRect/>
          </a:stretch>
        </p:blipFill>
        <p:spPr>
          <a:xfrm>
            <a:off x="6808863" y="2691173"/>
            <a:ext cx="3926871" cy="3618417"/>
          </a:xfrm>
          <a:prstGeom prst="rect">
            <a:avLst/>
          </a:prstGeom>
        </p:spPr>
      </p:pic>
    </p:spTree>
    <p:extLst>
      <p:ext uri="{BB962C8B-B14F-4D97-AF65-F5344CB8AC3E}">
        <p14:creationId xmlns:p14="http://schemas.microsoft.com/office/powerpoint/2010/main" val="239889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Specialized Assessments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45EA8DC0-BCC6-4D96-CABC-1F44941E5014}"/>
              </a:ext>
            </a:extLst>
          </p:cNvPr>
          <p:cNvSpPr/>
          <p:nvPr/>
        </p:nvSpPr>
        <p:spPr>
          <a:xfrm>
            <a:off x="838200" y="1690688"/>
            <a:ext cx="10515600" cy="3477875"/>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Establish a TAA participant’s skill levels and service needs using:</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Interest inventories;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Aptitude and skill tests; and</a:t>
            </a:r>
            <a:endParaRPr lang="en-US" sz="2000" dirty="0">
              <a:solidFill>
                <a:srgbClr val="202452"/>
              </a:solidFill>
              <a:highlight>
                <a:srgbClr val="FFFF00"/>
              </a:highligh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Career guidance instruments and basic skills tests.</a:t>
            </a:r>
          </a:p>
          <a:p>
            <a:pPr lvl="1"/>
            <a:endParaRPr lang="en-US" sz="2000" dirty="0">
              <a:solidFill>
                <a:srgbClr val="20245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202452"/>
                </a:solidFill>
                <a:latin typeface="Arial" panose="020B0604020202020204" pitchFamily="34" charset="0"/>
                <a:cs typeface="Arial" panose="020B0604020202020204" pitchFamily="34" charset="0"/>
              </a:rPr>
              <a:t>Specialized Assessments include:</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Literacy in math, reading, and/or writing;</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Occupational skill levels;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Transferable skills;</a:t>
            </a: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Interests and aptitude; and</a:t>
            </a:r>
            <a:endParaRPr lang="en-US" sz="2000" dirty="0">
              <a:solidFill>
                <a:srgbClr val="202452"/>
              </a:solidFill>
              <a:highlight>
                <a:srgbClr val="FFFF00"/>
              </a:highligh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202452"/>
                </a:solidFill>
                <a:latin typeface="Arial" panose="020B0604020202020204" pitchFamily="34" charset="0"/>
                <a:cs typeface="Arial" panose="020B0604020202020204" pitchFamily="34" charset="0"/>
              </a:rPr>
              <a:t>English language proficiency.</a:t>
            </a:r>
          </a:p>
        </p:txBody>
      </p:sp>
    </p:spTree>
    <p:extLst>
      <p:ext uri="{BB962C8B-B14F-4D97-AF65-F5344CB8AC3E}">
        <p14:creationId xmlns:p14="http://schemas.microsoft.com/office/powerpoint/2010/main" val="371321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2570</Words>
  <Application>Microsoft Office PowerPoint</Application>
  <PresentationFormat>Widescreen</PresentationFormat>
  <Paragraphs>230</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Franklin Gothic Book</vt:lpstr>
      <vt:lpstr>Wingdings</vt:lpstr>
      <vt:lpstr>Office Theme</vt:lpstr>
      <vt:lpstr>Trade Adjustment Assistance</vt:lpstr>
      <vt:lpstr>Agenda</vt:lpstr>
      <vt:lpstr>Who doesn’t love starting with a Pop Quiz?</vt:lpstr>
      <vt:lpstr>Trade Adjustment Assistance (TAA)</vt:lpstr>
      <vt:lpstr>Employment &amp; Case Management Services</vt:lpstr>
      <vt:lpstr>Employment &amp; Case Management Services (cont’d)</vt:lpstr>
      <vt:lpstr>Comprehensive Assessments</vt:lpstr>
      <vt:lpstr>Comprehensive Assessments (cont’d)</vt:lpstr>
      <vt:lpstr>Specialized Assessments</vt:lpstr>
      <vt:lpstr>Specialized Assessments (cont’d)</vt:lpstr>
      <vt:lpstr>Provision of Labor Market Information (LMI)</vt:lpstr>
      <vt:lpstr>Individual Career Counseling</vt:lpstr>
      <vt:lpstr>Individual Employment Plan</vt:lpstr>
      <vt:lpstr>Individual Employment Plan (cont’d)</vt:lpstr>
      <vt:lpstr>Individual Employment Plan (cont’d)</vt:lpstr>
      <vt:lpstr>Training and Financial Information</vt:lpstr>
      <vt:lpstr>Information on Supportive Services</vt:lpstr>
      <vt:lpstr>Short-Term Prevocational Skills</vt:lpstr>
      <vt:lpstr>Documentation</vt:lpstr>
      <vt:lpstr>Resources</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2024-04-04T19:26:35Z</dcterms:modified>
</cp:coreProperties>
</file>