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00" r:id="rId5"/>
    <p:sldMasterId id="2147483708" r:id="rId6"/>
    <p:sldMasterId id="2147483720" r:id="rId7"/>
  </p:sldMasterIdLst>
  <p:notesMasterIdLst>
    <p:notesMasterId r:id="rId24"/>
  </p:notesMasterIdLst>
  <p:handoutMasterIdLst>
    <p:handoutMasterId r:id="rId25"/>
  </p:handoutMasterIdLst>
  <p:sldIdLst>
    <p:sldId id="777" r:id="rId8"/>
    <p:sldId id="778" r:id="rId9"/>
    <p:sldId id="779" r:id="rId10"/>
    <p:sldId id="780" r:id="rId11"/>
    <p:sldId id="258" r:id="rId12"/>
    <p:sldId id="781" r:id="rId13"/>
    <p:sldId id="786" r:id="rId14"/>
    <p:sldId id="782" r:id="rId15"/>
    <p:sldId id="783" r:id="rId16"/>
    <p:sldId id="784" r:id="rId17"/>
    <p:sldId id="787" r:id="rId18"/>
    <p:sldId id="788" r:id="rId19"/>
    <p:sldId id="789" r:id="rId20"/>
    <p:sldId id="790" r:id="rId21"/>
    <p:sldId id="264" r:id="rId22"/>
    <p:sldId id="77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73E7F0-3FB0-3D4E-AFD1-5F892015C20E}">
          <p14:sldIdLst>
            <p14:sldId id="777"/>
            <p14:sldId id="778"/>
            <p14:sldId id="779"/>
            <p14:sldId id="780"/>
            <p14:sldId id="258"/>
            <p14:sldId id="781"/>
            <p14:sldId id="786"/>
            <p14:sldId id="782"/>
            <p14:sldId id="783"/>
            <p14:sldId id="784"/>
            <p14:sldId id="787"/>
            <p14:sldId id="788"/>
            <p14:sldId id="789"/>
            <p14:sldId id="790"/>
            <p14:sldId id="264"/>
            <p14:sldId id="775"/>
          </p14:sldIdLst>
        </p14:section>
      </p14:sectionLst>
    </p:ext>
    <p:ext uri="{EFAFB233-063F-42B5-8137-9DF3F51BA10A}">
      <p15:sldGuideLst xmlns:p15="http://schemas.microsoft.com/office/powerpoint/2012/main">
        <p15:guide id="1" orient="horz" pos="2160" userDrawn="1">
          <p15:clr>
            <a:srgbClr val="A4A3A4"/>
          </p15:clr>
        </p15:guide>
        <p15:guide id="3" orient="horz" pos="552" userDrawn="1">
          <p15:clr>
            <a:srgbClr val="A4A3A4"/>
          </p15:clr>
        </p15:guide>
        <p15:guide id="4" orient="horz" pos="2304" userDrawn="1">
          <p15:clr>
            <a:srgbClr val="A4A3A4"/>
          </p15:clr>
        </p15:guide>
        <p15:guide id="5" orient="horz" pos="48" userDrawn="1">
          <p15:clr>
            <a:srgbClr val="A4A3A4"/>
          </p15:clr>
        </p15:guide>
        <p15:guide id="6" orient="horz" pos="4320" userDrawn="1">
          <p15:clr>
            <a:srgbClr val="A4A3A4"/>
          </p15:clr>
        </p15:guide>
        <p15:guide id="7" pos="3840" userDrawn="1">
          <p15:clr>
            <a:srgbClr val="A4A3A4"/>
          </p15:clr>
        </p15:guide>
        <p15:guide id="8" pos="7680" userDrawn="1">
          <p15:clr>
            <a:srgbClr val="A4A3A4"/>
          </p15:clr>
        </p15:guide>
        <p15:guide id="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E8719-7D0B-3FCD-32CA-6F5AEBA859B1}" name="Robinson, Dee" initials="RD" userId="S::Dee.Robinson@deo.myflorida.com::288212c1-1c1b-4bd3-b991-0462e9180bf1" providerId="AD"/>
  <p188:author id="{EA4004E5-404E-C49F-0C53-F17CD149A04A}" name="Mahboob, Azhar" initials="MA" userId="S::Azhar.Mahboob@deo.myflorida.com::95504cc6-c403-457e-845d-f43cca9ab4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trice, Meredith M." initials="BMM" lastIdx="1" clrIdx="0">
    <p:extLst>
      <p:ext uri="{19B8F6BF-5375-455C-9EA6-DF929625EA0E}">
        <p15:presenceInfo xmlns:p15="http://schemas.microsoft.com/office/powerpoint/2012/main" userId="S::Meredith.M.Beatrice@eog.myflorida.com::ec95254c-8ccf-46a7-9bae-c0c4f8965a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202452"/>
    <a:srgbClr val="E5C93A"/>
    <a:srgbClr val="898989"/>
    <a:srgbClr val="212552"/>
    <a:srgbClr val="F5896B"/>
    <a:srgbClr val="D5E3CF"/>
    <a:srgbClr val="003F5C"/>
    <a:srgbClr val="E0E1E2"/>
    <a:srgbClr val="BDD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6999" autoAdjust="0"/>
  </p:normalViewPr>
  <p:slideViewPr>
    <p:cSldViewPr snapToGrid="0" snapToObjects="1">
      <p:cViewPr varScale="1">
        <p:scale>
          <a:sx n="83" d="100"/>
          <a:sy n="83" d="100"/>
        </p:scale>
        <p:origin x="1278" y="90"/>
      </p:cViewPr>
      <p:guideLst>
        <p:guide orient="horz" pos="2160"/>
        <p:guide orient="horz" pos="552"/>
        <p:guide orient="horz" pos="2304"/>
        <p:guide orient="horz" pos="48"/>
        <p:guide orient="horz" pos="4320"/>
        <p:guide pos="3840"/>
        <p:guide pos="7680"/>
        <p:guide/>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F74FF-852F-46CA-9308-CC92153E3DA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AB48EE7-0880-4A97-8E41-4397D00DC693}">
      <dgm:prSet phldrT="[Text]" custT="1"/>
      <dgm:spPr>
        <a:xfrm>
          <a:off x="312310" y="969"/>
          <a:ext cx="3458133" cy="2074879"/>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Text" lastClr="000000"/>
              </a:solidFill>
              <a:latin typeface="HelveticaNeueLT Std" panose="020B0604020202090204"/>
              <a:ea typeface="+mn-ea"/>
              <a:cs typeface="Times New Roman" panose="02020603050405020304" pitchFamily="18" charset="0"/>
            </a:rPr>
            <a:t>Define Case Management</a:t>
          </a:r>
        </a:p>
      </dgm:t>
    </dgm:pt>
    <dgm:pt modelId="{631C5FEC-7608-484F-B6E3-A223548AD61D}" type="parTrans" cxnId="{13FFB8E5-5964-44C4-BEEF-9E3911FEC74D}">
      <dgm:prSet/>
      <dgm:spPr/>
      <dgm:t>
        <a:bodyPr/>
        <a:lstStyle/>
        <a:p>
          <a:endParaRPr lang="en-US"/>
        </a:p>
      </dgm:t>
    </dgm:pt>
    <dgm:pt modelId="{C1BCDBDA-2504-4ABC-A85C-B74F1C237682}" type="sibTrans" cxnId="{13FFB8E5-5964-44C4-BEEF-9E3911FEC74D}">
      <dgm:prSet/>
      <dgm:spPr/>
      <dgm:t>
        <a:bodyPr/>
        <a:lstStyle/>
        <a:p>
          <a:endParaRPr lang="en-US"/>
        </a:p>
      </dgm:t>
    </dgm:pt>
    <dgm:pt modelId="{6716CF13-EE0B-431E-B8AC-43346F569B97}">
      <dgm:prSet phldrT="[Text]" custT="1"/>
      <dgm:spPr>
        <a:xfrm>
          <a:off x="4116256" y="969"/>
          <a:ext cx="3458133" cy="2074879"/>
        </a:xfrm>
        <a:prstGeom prst="rect">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kern="1200" dirty="0">
              <a:solidFill>
                <a:prstClr val="black"/>
              </a:solidFill>
              <a:latin typeface="HelveticaNeueLT Std" panose="020B0604020202090204"/>
              <a:ea typeface="+mn-ea"/>
              <a:cs typeface="Times New Roman" panose="02020603050405020304" pitchFamily="18" charset="0"/>
            </a:rPr>
            <a:t>Skills</a:t>
          </a:r>
          <a:r>
            <a:rPr lang="en-US" sz="2400" b="1" kern="1200" dirty="0">
              <a:solidFill>
                <a:sysClr val="windowText" lastClr="000000"/>
              </a:solidFill>
              <a:latin typeface="HelveticaNeueLT Std" panose="020B0604020202090204"/>
              <a:ea typeface="+mn-ea"/>
              <a:cs typeface="Times New Roman" panose="02020603050405020304" pitchFamily="18" charset="0"/>
            </a:rPr>
            <a:t> and Requirements</a:t>
          </a:r>
        </a:p>
      </dgm:t>
    </dgm:pt>
    <dgm:pt modelId="{21BB1858-F3AA-484C-95C9-61FA4DEABD25}" type="parTrans" cxnId="{BD35B870-0554-48A5-8CD2-7AC98D3A7CB0}">
      <dgm:prSet/>
      <dgm:spPr/>
      <dgm:t>
        <a:bodyPr/>
        <a:lstStyle/>
        <a:p>
          <a:endParaRPr lang="en-US"/>
        </a:p>
      </dgm:t>
    </dgm:pt>
    <dgm:pt modelId="{FF529972-A5AE-4791-AC64-02B2B664E541}" type="sibTrans" cxnId="{BD35B870-0554-48A5-8CD2-7AC98D3A7CB0}">
      <dgm:prSet/>
      <dgm:spPr/>
      <dgm:t>
        <a:bodyPr/>
        <a:lstStyle/>
        <a:p>
          <a:endParaRPr lang="en-US"/>
        </a:p>
      </dgm:t>
    </dgm:pt>
    <dgm:pt modelId="{FF23B1F9-8654-49EE-B58C-2C139D5900D2}">
      <dgm:prSet phldrT="[Text]" custT="1"/>
      <dgm:spPr>
        <a:xfrm>
          <a:off x="1057555" y="2314121"/>
          <a:ext cx="4937557" cy="1928704"/>
        </a:xfrm>
        <a:prstGeom prst="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Text" lastClr="000000"/>
              </a:solidFill>
              <a:latin typeface="HelveticaNeueLT Std" panose="020B0604020202090204"/>
              <a:ea typeface="+mn-ea"/>
              <a:cs typeface="Times New Roman" panose="02020603050405020304" pitchFamily="18" charset="0"/>
            </a:rPr>
            <a:t>Case Management</a:t>
          </a:r>
        </a:p>
        <a:p>
          <a:pPr>
            <a:buNone/>
          </a:pPr>
          <a:r>
            <a:rPr lang="en-US" sz="2400" b="1" dirty="0">
              <a:solidFill>
                <a:sysClr val="windowText" lastClr="000000"/>
              </a:solidFill>
              <a:latin typeface="HelveticaNeueLT Std" panose="020B0604020202090204"/>
              <a:ea typeface="+mn-ea"/>
              <a:cs typeface="Times New Roman" panose="02020603050405020304" pitchFamily="18" charset="0"/>
            </a:rPr>
            <a:t>Strategies</a:t>
          </a:r>
        </a:p>
      </dgm:t>
    </dgm:pt>
    <dgm:pt modelId="{BAE5B131-4848-4360-9781-D884DA251092}" type="sibTrans" cxnId="{95BBD907-8CD6-4DF1-8987-1F71386C436A}">
      <dgm:prSet/>
      <dgm:spPr/>
      <dgm:t>
        <a:bodyPr/>
        <a:lstStyle/>
        <a:p>
          <a:endParaRPr lang="en-US"/>
        </a:p>
      </dgm:t>
    </dgm:pt>
    <dgm:pt modelId="{28799115-F25E-491A-9296-B7EA1A7E00E5}" type="parTrans" cxnId="{95BBD907-8CD6-4DF1-8987-1F71386C436A}">
      <dgm:prSet/>
      <dgm:spPr/>
      <dgm:t>
        <a:bodyPr/>
        <a:lstStyle/>
        <a:p>
          <a:endParaRPr lang="en-US"/>
        </a:p>
      </dgm:t>
    </dgm:pt>
    <dgm:pt modelId="{0C638427-E755-4375-ADB2-0E07B32D1620}" type="pres">
      <dgm:prSet presAssocID="{536F74FF-852F-46CA-9308-CC92153E3DA6}" presName="diagram" presStyleCnt="0">
        <dgm:presLayoutVars>
          <dgm:dir/>
          <dgm:resizeHandles val="exact"/>
        </dgm:presLayoutVars>
      </dgm:prSet>
      <dgm:spPr/>
    </dgm:pt>
    <dgm:pt modelId="{90DEC2F4-CEF2-44FB-B673-773680143EAA}" type="pres">
      <dgm:prSet presAssocID="{0AB48EE7-0880-4A97-8E41-4397D00DC693}" presName="node" presStyleLbl="node1" presStyleIdx="0" presStyleCnt="3">
        <dgm:presLayoutVars>
          <dgm:bulletEnabled val="1"/>
        </dgm:presLayoutVars>
      </dgm:prSet>
      <dgm:spPr/>
    </dgm:pt>
    <dgm:pt modelId="{51D4DCF5-F637-4C37-AE6A-F05F99688FDF}" type="pres">
      <dgm:prSet presAssocID="{C1BCDBDA-2504-4ABC-A85C-B74F1C237682}" presName="sibTrans" presStyleCnt="0"/>
      <dgm:spPr/>
    </dgm:pt>
    <dgm:pt modelId="{CF4B2A1B-609C-49F4-8A60-50C6D7955021}" type="pres">
      <dgm:prSet presAssocID="{6716CF13-EE0B-431E-B8AC-43346F569B97}" presName="node" presStyleLbl="node1" presStyleIdx="1" presStyleCnt="3">
        <dgm:presLayoutVars>
          <dgm:bulletEnabled val="1"/>
        </dgm:presLayoutVars>
      </dgm:prSet>
      <dgm:spPr/>
    </dgm:pt>
    <dgm:pt modelId="{29B867F0-D86F-4779-AFDC-11F817AB9BDF}" type="pres">
      <dgm:prSet presAssocID="{FF529972-A5AE-4791-AC64-02B2B664E541}" presName="sibTrans" presStyleCnt="0"/>
      <dgm:spPr/>
    </dgm:pt>
    <dgm:pt modelId="{D19D8A6E-C7A6-4CC3-BBCC-00F064947A7C}" type="pres">
      <dgm:prSet presAssocID="{FF23B1F9-8654-49EE-B58C-2C139D5900D2}" presName="node" presStyleLbl="node1" presStyleIdx="2" presStyleCnt="3" custScaleX="142781" custScaleY="92955" custLinFactNeighborX="815" custLinFactNeighborY="-7502">
        <dgm:presLayoutVars>
          <dgm:bulletEnabled val="1"/>
        </dgm:presLayoutVars>
      </dgm:prSet>
      <dgm:spPr/>
    </dgm:pt>
  </dgm:ptLst>
  <dgm:cxnLst>
    <dgm:cxn modelId="{5EFB7006-9628-4341-BF19-3A5E27FA635D}" type="presOf" srcId="{FF23B1F9-8654-49EE-B58C-2C139D5900D2}" destId="{D19D8A6E-C7A6-4CC3-BBCC-00F064947A7C}" srcOrd="0" destOrd="0" presId="urn:microsoft.com/office/officeart/2005/8/layout/default"/>
    <dgm:cxn modelId="{95BBD907-8CD6-4DF1-8987-1F71386C436A}" srcId="{536F74FF-852F-46CA-9308-CC92153E3DA6}" destId="{FF23B1F9-8654-49EE-B58C-2C139D5900D2}" srcOrd="2" destOrd="0" parTransId="{28799115-F25E-491A-9296-B7EA1A7E00E5}" sibTransId="{BAE5B131-4848-4360-9781-D884DA251092}"/>
    <dgm:cxn modelId="{A36F0B24-AE9F-4A8B-BC3B-C18C41AAD62B}" type="presOf" srcId="{536F74FF-852F-46CA-9308-CC92153E3DA6}" destId="{0C638427-E755-4375-ADB2-0E07B32D1620}" srcOrd="0" destOrd="0" presId="urn:microsoft.com/office/officeart/2005/8/layout/default"/>
    <dgm:cxn modelId="{BD35B870-0554-48A5-8CD2-7AC98D3A7CB0}" srcId="{536F74FF-852F-46CA-9308-CC92153E3DA6}" destId="{6716CF13-EE0B-431E-B8AC-43346F569B97}" srcOrd="1" destOrd="0" parTransId="{21BB1858-F3AA-484C-95C9-61FA4DEABD25}" sibTransId="{FF529972-A5AE-4791-AC64-02B2B664E541}"/>
    <dgm:cxn modelId="{21B1CA84-8648-4335-BA24-F66CBA36F580}" type="presOf" srcId="{0AB48EE7-0880-4A97-8E41-4397D00DC693}" destId="{90DEC2F4-CEF2-44FB-B673-773680143EAA}" srcOrd="0" destOrd="0" presId="urn:microsoft.com/office/officeart/2005/8/layout/default"/>
    <dgm:cxn modelId="{2E6F4C99-F8CB-44DF-86FE-7E7A3FB4AE1D}" type="presOf" srcId="{6716CF13-EE0B-431E-B8AC-43346F569B97}" destId="{CF4B2A1B-609C-49F4-8A60-50C6D7955021}" srcOrd="0" destOrd="0" presId="urn:microsoft.com/office/officeart/2005/8/layout/default"/>
    <dgm:cxn modelId="{13FFB8E5-5964-44C4-BEEF-9E3911FEC74D}" srcId="{536F74FF-852F-46CA-9308-CC92153E3DA6}" destId="{0AB48EE7-0880-4A97-8E41-4397D00DC693}" srcOrd="0" destOrd="0" parTransId="{631C5FEC-7608-484F-B6E3-A223548AD61D}" sibTransId="{C1BCDBDA-2504-4ABC-A85C-B74F1C237682}"/>
    <dgm:cxn modelId="{B9B86909-A37B-4FD9-A121-C0A35F66D845}" type="presParOf" srcId="{0C638427-E755-4375-ADB2-0E07B32D1620}" destId="{90DEC2F4-CEF2-44FB-B673-773680143EAA}" srcOrd="0" destOrd="0" presId="urn:microsoft.com/office/officeart/2005/8/layout/default"/>
    <dgm:cxn modelId="{DD446406-BFB4-4D74-93D4-4283D3178FB9}" type="presParOf" srcId="{0C638427-E755-4375-ADB2-0E07B32D1620}" destId="{51D4DCF5-F637-4C37-AE6A-F05F99688FDF}" srcOrd="1" destOrd="0" presId="urn:microsoft.com/office/officeart/2005/8/layout/default"/>
    <dgm:cxn modelId="{4203B6C7-111C-439B-9E53-3CBA604D2470}" type="presParOf" srcId="{0C638427-E755-4375-ADB2-0E07B32D1620}" destId="{CF4B2A1B-609C-49F4-8A60-50C6D7955021}" srcOrd="2" destOrd="0" presId="urn:microsoft.com/office/officeart/2005/8/layout/default"/>
    <dgm:cxn modelId="{20AAC27B-465E-49A5-B86F-3D0FBAE34DFF}" type="presParOf" srcId="{0C638427-E755-4375-ADB2-0E07B32D1620}" destId="{29B867F0-D86F-4779-AFDC-11F817AB9BDF}" srcOrd="3" destOrd="0" presId="urn:microsoft.com/office/officeart/2005/8/layout/default"/>
    <dgm:cxn modelId="{671C5FC4-F9D1-4D6F-8C75-2ADDB2C7FF9D}" type="presParOf" srcId="{0C638427-E755-4375-ADB2-0E07B32D1620}" destId="{D19D8A6E-C7A6-4CC3-BBCC-00F064947A7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EC2F4-CEF2-44FB-B673-773680143EAA}">
      <dsp:nvSpPr>
        <dsp:cNvPr id="0" name=""/>
        <dsp:cNvSpPr/>
      </dsp:nvSpPr>
      <dsp:spPr>
        <a:xfrm>
          <a:off x="312310" y="969"/>
          <a:ext cx="3458133" cy="2074879"/>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solidFill>
              <a:latin typeface="HelveticaNeueLT Std" panose="020B0604020202090204"/>
              <a:ea typeface="+mn-ea"/>
              <a:cs typeface="Times New Roman" panose="02020603050405020304" pitchFamily="18" charset="0"/>
            </a:rPr>
            <a:t>Define Case Management</a:t>
          </a:r>
        </a:p>
      </dsp:txBody>
      <dsp:txXfrm>
        <a:off x="312310" y="969"/>
        <a:ext cx="3458133" cy="2074879"/>
      </dsp:txXfrm>
    </dsp:sp>
    <dsp:sp modelId="{CF4B2A1B-609C-49F4-8A60-50C6D7955021}">
      <dsp:nvSpPr>
        <dsp:cNvPr id="0" name=""/>
        <dsp:cNvSpPr/>
      </dsp:nvSpPr>
      <dsp:spPr>
        <a:xfrm>
          <a:off x="4116256" y="969"/>
          <a:ext cx="3458133" cy="2074879"/>
        </a:xfrm>
        <a:prstGeom prst="rect">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black"/>
              </a:solidFill>
              <a:latin typeface="HelveticaNeueLT Std" panose="020B0604020202090204"/>
              <a:ea typeface="+mn-ea"/>
              <a:cs typeface="Times New Roman" panose="02020603050405020304" pitchFamily="18" charset="0"/>
            </a:rPr>
            <a:t>Skills</a:t>
          </a:r>
          <a:r>
            <a:rPr lang="en-US" sz="2400" b="1" kern="1200" dirty="0">
              <a:solidFill>
                <a:sysClr val="windowText" lastClr="000000"/>
              </a:solidFill>
              <a:latin typeface="HelveticaNeueLT Std" panose="020B0604020202090204"/>
              <a:ea typeface="+mn-ea"/>
              <a:cs typeface="Times New Roman" panose="02020603050405020304" pitchFamily="18" charset="0"/>
            </a:rPr>
            <a:t> and Requirements</a:t>
          </a:r>
        </a:p>
      </dsp:txBody>
      <dsp:txXfrm>
        <a:off x="4116256" y="969"/>
        <a:ext cx="3458133" cy="2074879"/>
      </dsp:txXfrm>
    </dsp:sp>
    <dsp:sp modelId="{D19D8A6E-C7A6-4CC3-BBCC-00F064947A7C}">
      <dsp:nvSpPr>
        <dsp:cNvPr id="0" name=""/>
        <dsp:cNvSpPr/>
      </dsp:nvSpPr>
      <dsp:spPr>
        <a:xfrm>
          <a:off x="1502755" y="2266005"/>
          <a:ext cx="4937557" cy="1928704"/>
        </a:xfrm>
        <a:prstGeom prst="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solidFill>
              <a:latin typeface="HelveticaNeueLT Std" panose="020B0604020202090204"/>
              <a:ea typeface="+mn-ea"/>
              <a:cs typeface="Times New Roman" panose="02020603050405020304" pitchFamily="18" charset="0"/>
            </a:rPr>
            <a:t>Case Management</a:t>
          </a:r>
        </a:p>
        <a:p>
          <a:pPr marL="0" lvl="0" indent="0" algn="ctr" defTabSz="1066800">
            <a:lnSpc>
              <a:spcPct val="90000"/>
            </a:lnSpc>
            <a:spcBef>
              <a:spcPct val="0"/>
            </a:spcBef>
            <a:spcAft>
              <a:spcPct val="35000"/>
            </a:spcAft>
            <a:buNone/>
          </a:pPr>
          <a:r>
            <a:rPr lang="en-US" sz="2400" b="1" kern="1200" dirty="0">
              <a:solidFill>
                <a:sysClr val="windowText" lastClr="000000"/>
              </a:solidFill>
              <a:latin typeface="HelveticaNeueLT Std" panose="020B0604020202090204"/>
              <a:ea typeface="+mn-ea"/>
              <a:cs typeface="Times New Roman" panose="02020603050405020304" pitchFamily="18" charset="0"/>
            </a:rPr>
            <a:t>Strategies</a:t>
          </a:r>
        </a:p>
      </dsp:txBody>
      <dsp:txXfrm>
        <a:off x="1502755" y="2266005"/>
        <a:ext cx="4937557" cy="19287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6D5498-1833-2E31-1C94-4992098529F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51A488-4A9F-F569-2731-C6D490E77BB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3A7FB35-F7BE-472E-9599-D17992220127}" type="datetimeFigureOut">
              <a:rPr lang="en-US" smtClean="0"/>
              <a:t>4/1/2024</a:t>
            </a:fld>
            <a:endParaRPr lang="en-US"/>
          </a:p>
        </p:txBody>
      </p:sp>
      <p:sp>
        <p:nvSpPr>
          <p:cNvPr id="4" name="Footer Placeholder 3">
            <a:extLst>
              <a:ext uri="{FF2B5EF4-FFF2-40B4-BE49-F238E27FC236}">
                <a16:creationId xmlns:a16="http://schemas.microsoft.com/office/drawing/2014/main" id="{39FEA7BA-C172-B20F-E250-270A94CC937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6C6832-96CB-B92D-83CD-84CDD94D837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C19F59-39D7-45FF-A4B1-92ABDEFD1EDD}" type="slidenum">
              <a:rPr lang="en-US" smtClean="0"/>
              <a:t>‹#›</a:t>
            </a:fld>
            <a:endParaRPr lang="en-US"/>
          </a:p>
        </p:txBody>
      </p:sp>
    </p:spTree>
    <p:extLst>
      <p:ext uri="{BB962C8B-B14F-4D97-AF65-F5344CB8AC3E}">
        <p14:creationId xmlns:p14="http://schemas.microsoft.com/office/powerpoint/2010/main" val="5395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D95332-76D6-5047-9D49-CF3E0D5829C8}" type="datetimeFigureOut">
              <a:rPr lang="en-US" smtClean="0"/>
              <a:t>4/1/2024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76F1B3-21D0-A64B-BE6D-90F7679579A5}" type="slidenum">
              <a:rPr lang="en-US" smtClean="0"/>
              <a:t>‹#›</a:t>
            </a:fld>
            <a:endParaRPr lang="en-US"/>
          </a:p>
        </p:txBody>
      </p:sp>
    </p:spTree>
    <p:extLst>
      <p:ext uri="{BB962C8B-B14F-4D97-AF65-F5344CB8AC3E}">
        <p14:creationId xmlns:p14="http://schemas.microsoft.com/office/powerpoint/2010/main" val="366457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Good morning/afternoon: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Welcome to the Florida Department of Commerce or Florida Commerce’s Welfare Transition (WT) program presentation </a:t>
            </a:r>
            <a:r>
              <a:rPr lang="en-US" b="0" baseline="0" dirty="0">
                <a:latin typeface="Times New Roman" panose="02020603050405020304" pitchFamily="18" charset="0"/>
                <a:cs typeface="Times New Roman" panose="02020603050405020304" pitchFamily="18" charset="0"/>
              </a:rPr>
              <a:t>Effective Case Management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the end of this presentation, you will be provided with an opportunity to ask questions.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1305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some essential tools that will help you keep track of the WT participants and their progress in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10</a:t>
            </a:fld>
            <a:endParaRPr lang="en-US"/>
          </a:p>
        </p:txBody>
      </p:sp>
    </p:spTree>
    <p:extLst>
      <p:ext uri="{BB962C8B-B14F-4D97-AF65-F5344CB8AC3E}">
        <p14:creationId xmlns:p14="http://schemas.microsoft.com/office/powerpoint/2010/main" val="189505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One-Stop Service Tracking system, OSST, is your great friend, because you depend on it to assist in working with the WT participant. It is a comprehensive system that tracks all the many components for customers, from A to Z.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11</a:t>
            </a:fld>
            <a:endParaRPr lang="en-US"/>
          </a:p>
        </p:txBody>
      </p:sp>
    </p:spTree>
    <p:extLst>
      <p:ext uri="{BB962C8B-B14F-4D97-AF65-F5344CB8AC3E}">
        <p14:creationId xmlns:p14="http://schemas.microsoft.com/office/powerpoint/2010/main" val="370318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Have you ever heard this statement, “If it’s not written, it did not happen”? Case notes are an essential task that all case managers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must 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better serve participants. Case notes help fill in the gaps that are not captured by other fields in OSST, such as activity codes. Case notes provide a free space to explain incidents that have occurred with the participant, requests that have been made, or other means of communicating issues that may need to be shared beyond the local area.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Specificity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key when writing case notes. Vague or general statements that provide no detail to the events that have occurred aren’t efficient or helpful. It is vital to ensure your case notes are well written, grammatically correct, and acronyms are spelled out the first time they are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12</a:t>
            </a:fld>
            <a:endParaRPr lang="en-US"/>
          </a:p>
        </p:txBody>
      </p:sp>
    </p:spTree>
    <p:extLst>
      <p:ext uri="{BB962C8B-B14F-4D97-AF65-F5344CB8AC3E}">
        <p14:creationId xmlns:p14="http://schemas.microsoft.com/office/powerpoint/2010/main" val="118078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Case notes also require case managers to exercise caution when entering information in the system. Information related to medical conditions, personal opinions, or judgements are not permissible uses of case notes. If participants indicate they have a medical condition that prevents them from participation, your case note should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never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specify a specific condition, but refer the reader to see their physical file. After all, a medical condition that may prevent participation must be handled by DCF, so a case note specifically describing a participant’s condition would not benefit our system of service. Case notes must be detailed without being exhaustive. It is better to have too much rather than not enough, but there is a fine line between concise and wordy. Aim for comprehensive summaries while leaving out extraneous information. Additionally, case notes should never include opinions or subjectivity. They should be written objectively, focusing on a participant’s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progress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with the employment and training program, and never address feelings about a participant.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13</a:t>
            </a:fld>
            <a:endParaRPr lang="en-US"/>
          </a:p>
        </p:txBody>
      </p:sp>
    </p:spTree>
    <p:extLst>
      <p:ext uri="{BB962C8B-B14F-4D97-AF65-F5344CB8AC3E}">
        <p14:creationId xmlns:p14="http://schemas.microsoft.com/office/powerpoint/2010/main" val="148260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Although we have not exhausted everything in reference to the role and responsibilities of case managers, we have touched on many important areas.  Can someone share any best practice strategy or strategies that is incorporated in your LWDB?  How has it helped to improve delivery to your participants? Do you share these practices with others? Don’t forget about the importance of networking and sharing.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14</a:t>
            </a:fld>
            <a:endParaRPr lang="en-US"/>
          </a:p>
        </p:txBody>
      </p:sp>
    </p:spTree>
    <p:extLst>
      <p:ext uri="{BB962C8B-B14F-4D97-AF65-F5344CB8AC3E}">
        <p14:creationId xmlns:p14="http://schemas.microsoft.com/office/powerpoint/2010/main" val="372673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NeueLT Std" panose="020B0604020202090204"/>
              </a:rPr>
              <a:t>Are there any questions?</a:t>
            </a:r>
          </a:p>
          <a:p>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81675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611"/>
              </a:spcBef>
              <a:spcAft>
                <a:spcPts val="611"/>
              </a:spcAft>
              <a:buClrTx/>
              <a:buSzTx/>
              <a:buFontTx/>
              <a:buNone/>
              <a:tabLst/>
              <a:defRPr/>
            </a:pPr>
            <a:r>
              <a:rPr lang="en-US" dirty="0">
                <a:latin typeface="HelveticaNeueLT Std" panose="020B0604020202020204"/>
              </a:rPr>
              <a:t>This</a:t>
            </a:r>
            <a:r>
              <a:rPr lang="en-US" baseline="0" dirty="0">
                <a:latin typeface="HelveticaNeueLT Std" panose="020B0604020202020204"/>
              </a:rPr>
              <a:t> concludes the presentation on Effective Case Management.  If you have questions about this presentation or questions about the WT program, in general, please contact us at WTProgram@commerce.fl.gov. </a:t>
            </a:r>
            <a:endParaRPr lang="en-US" dirty="0">
              <a:latin typeface="HelveticaNeueLT Std" panose="020B0604020202020204"/>
            </a:endParaRPr>
          </a:p>
          <a:p>
            <a:pPr algn="just">
              <a:spcBef>
                <a:spcPts val="611"/>
              </a:spcBef>
              <a:spcAft>
                <a:spcPts val="611"/>
              </a:spcAft>
            </a:pPr>
            <a:endParaRPr lang="en-US" sz="1200" dirty="0">
              <a:solidFill>
                <a:schemeClr val="tx1"/>
              </a:solidFill>
              <a:latin typeface="+mn-lt"/>
              <a:ea typeface="Calibri" panose="020F0502020204030204" pitchFamily="34" charset="0"/>
              <a:cs typeface="Arial" panose="020B0604020202020204" pitchFamily="34" charset="0"/>
            </a:endParaRPr>
          </a:p>
          <a:p>
            <a:pPr>
              <a:spcBef>
                <a:spcPts val="611"/>
              </a:spcBef>
              <a:spcAft>
                <a:spcPts val="611"/>
              </a:spcAft>
            </a:pPr>
            <a:endParaRPr lang="en-US" sz="1200" dirty="0">
              <a:solidFill>
                <a:schemeClr val="tx1"/>
              </a:solidFill>
              <a:latin typeface="+mn-lt"/>
              <a:cs typeface="Arial" panose="020B0604020202020204" pitchFamily="34" charset="0"/>
            </a:endParaRPr>
          </a:p>
          <a:p>
            <a:endParaRPr lang="en-US" dirty="0">
              <a:solidFill>
                <a:schemeClr val="tx1"/>
              </a:solidFill>
              <a:latin typeface="+mn-lt"/>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07000"/>
              </a:lnSpc>
              <a:spcAft>
                <a:spcPts val="815"/>
              </a:spcAft>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define</a:t>
            </a:r>
            <a:r>
              <a:rPr lang="en-US" baseline="0" dirty="0"/>
              <a:t> case management, discuss some vital skills and requirements needed, and ask for your assistance in sharing your case management strategies to help manage our WT participants.</a:t>
            </a:r>
            <a:endParaRPr lang="en-US" dirty="0"/>
          </a:p>
          <a:p>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a:t>
            </a:fld>
            <a:endParaRPr lang="en-US"/>
          </a:p>
        </p:txBody>
      </p:sp>
    </p:spTree>
    <p:extLst>
      <p:ext uri="{BB962C8B-B14F-4D97-AF65-F5344CB8AC3E}">
        <p14:creationId xmlns:p14="http://schemas.microsoft.com/office/powerpoint/2010/main" val="224315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r>
              <a:rPr lang="en-US" dirty="0"/>
              <a:t>By show of hands, how many of you are case managers/consultants, etc..? How many of you have been in this capacity for five or more years?  You are now looking at the experts and make sure you speak with them before leaving!</a:t>
            </a:r>
          </a:p>
          <a:p>
            <a:r>
              <a:rPr lang="en-US" dirty="0"/>
              <a:t>Your role as a case manager is </a:t>
            </a:r>
            <a:r>
              <a:rPr lang="en-US" b="1" dirty="0"/>
              <a:t>very</a:t>
            </a:r>
            <a:r>
              <a:rPr lang="en-US" dirty="0"/>
              <a:t> important because you are the first impression to the program; you are change agents because you help to influence change.  Each day, WT participants come to you for help and hope, and you strive to help people in need to help themselves to become self-sufficient.  This is by NO means always an easy task.  </a:t>
            </a:r>
          </a:p>
          <a:p>
            <a:r>
              <a:rPr lang="en-US" dirty="0"/>
              <a:t>Case managers are an essential part of the service delivery and success of this program, and the skills and values that you devote daily are the driving force for the WT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a:t>
            </a:fld>
            <a:endParaRPr lang="en-US"/>
          </a:p>
        </p:txBody>
      </p:sp>
    </p:spTree>
    <p:extLst>
      <p:ext uri="{BB962C8B-B14F-4D97-AF65-F5344CB8AC3E}">
        <p14:creationId xmlns:p14="http://schemas.microsoft.com/office/powerpoint/2010/main" val="364236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words capture the many experiences of a dedicated case manager. This situation is what you may truly experience. It takes a special kind of professional to work with our WT population.  There is an old expression that states, “People don’t care how MUCH you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know,</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until they know how MUCH you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Case management functions as a partnership and case management is a participant-centered process.  It begins with the participant and then it uses certain tools to move the WT participant to becoming self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4</a:t>
            </a:fld>
            <a:endParaRPr lang="en-US"/>
          </a:p>
        </p:txBody>
      </p:sp>
    </p:spTree>
    <p:extLst>
      <p:ext uri="{BB962C8B-B14F-4D97-AF65-F5344CB8AC3E}">
        <p14:creationId xmlns:p14="http://schemas.microsoft.com/office/powerpoint/2010/main" val="83126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Case management is the coordination of services on an individual’s behalf with an anticipated outcome. It functions as a partnership between you and the WT participants. </a:t>
            </a:r>
          </a:p>
          <a:p>
            <a:endParaRPr lang="en-US" dirty="0"/>
          </a:p>
        </p:txBody>
      </p:sp>
      <p:sp>
        <p:nvSpPr>
          <p:cNvPr id="4" name="Slide Number Placeholder 3"/>
          <p:cNvSpPr>
            <a:spLocks noGrp="1"/>
          </p:cNvSpPr>
          <p:nvPr>
            <p:ph type="sldNum" sz="quarter" idx="5"/>
          </p:nvPr>
        </p:nvSpPr>
        <p:spPr/>
        <p:txBody>
          <a:bodyPr/>
          <a:lstStyle/>
          <a:p>
            <a:fld id="{A06F9B81-B46F-41BA-BCD6-763672C85A93}" type="slidenum">
              <a:rPr lang="en-US" smtClean="0"/>
              <a:t>5</a:t>
            </a:fld>
            <a:endParaRPr lang="en-US" dirty="0"/>
          </a:p>
        </p:txBody>
      </p:sp>
    </p:spTree>
    <p:extLst>
      <p:ext uri="{BB962C8B-B14F-4D97-AF65-F5344CB8AC3E}">
        <p14:creationId xmlns:p14="http://schemas.microsoft.com/office/powerpoint/2010/main" val="190023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you think about case management, you should think in terms of process. There are several common components that should be included in the management of participants. Every participant must be assessed, per the Code of Federal Regulations (CFR) at 45 CFR 260. Following an assessment is the planning phase where you being to develop goals with the participant. Once goals have been set, case managers should align available resources or requirements of the program to meet established goals and result in positive outcomes to include employment. Overall, we want participants to walk away with 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different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sense of self and well-being. To that end, self-determination is key. Once this has been achieved, the participant has been empowered to do and achieve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Although WT participants are required to participate in work activities to receive their benefits, their buy-in is an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essential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contributor to the success of case management and its outcomes. Participant reimbursements help increase overall participation which typically lead to better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6</a:t>
            </a:fld>
            <a:endParaRPr lang="en-US"/>
          </a:p>
        </p:txBody>
      </p:sp>
    </p:spTree>
    <p:extLst>
      <p:ext uri="{BB962C8B-B14F-4D97-AF65-F5344CB8AC3E}">
        <p14:creationId xmlns:p14="http://schemas.microsoft.com/office/powerpoint/2010/main" val="133337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Assessments are probably the single most important step in the process of case management. It includes the process of current conditions and needs of the participant.  After all, how do you know where you’re going if you don’t have any direction or guide? Assessments allow case managers to uncover current needs of participants. It gives you an opportunity to begin building rapport with your participant to see how to best place them in activities that will benefit them in the long run. It is during an assessment that you get a bird’s eye view of the participant’s education, employment history, and other circumstances that may help or hinder their progress through the program. All assessments must be reviewed with the participant to gain a clear understanding of the information provided. Simply noting completion of this activity is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acceptable for on-going case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7</a:t>
            </a:fld>
            <a:endParaRPr lang="en-US"/>
          </a:p>
        </p:txBody>
      </p:sp>
    </p:spTree>
    <p:extLst>
      <p:ext uri="{BB962C8B-B14F-4D97-AF65-F5344CB8AC3E}">
        <p14:creationId xmlns:p14="http://schemas.microsoft.com/office/powerpoint/2010/main" val="244125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participants are</a:t>
            </a:r>
            <a:r>
              <a:rPr lang="en-US" baseline="0" dirty="0"/>
              <a:t> referred to the WT program, they are required to meet certain requirements to continue receiving TCA benefits. However, the end goal for our participants is to go beyond assisting them with simply receiving benefits and help them </a:t>
            </a:r>
            <a:r>
              <a:rPr lang="en-US" b="1" baseline="0" dirty="0"/>
              <a:t>gain skills</a:t>
            </a:r>
            <a:r>
              <a:rPr lang="en-US" baseline="0" dirty="0"/>
              <a:t> that are marketable and transferable, to lead them into gainful employment. For these reasons, goal development is pertinent to the process. Participants should be allowed an opportunity to express desires of skills and activities they want to achieve and, with the assistance of the case manager, turn those into workable goals to maneuver through the program. The SMART methodology provides an effective framework to help develop goals that will be user friendly and usable. (Discuss in greater detail with audience).</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8</a:t>
            </a:fld>
            <a:endParaRPr lang="en-US"/>
          </a:p>
        </p:txBody>
      </p:sp>
    </p:spTree>
    <p:extLst>
      <p:ext uri="{BB962C8B-B14F-4D97-AF65-F5344CB8AC3E}">
        <p14:creationId xmlns:p14="http://schemas.microsoft.com/office/powerpoint/2010/main" val="107041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Case management is no easy task. There are several rules, policies, and time constraints that sometimes make completing tasks seem nearly impossible. We encourage you to remain flexible in your approach without straying too far from your guiding principles. If you have a participant whose timesheet must be submitted every other Friday and they miss one Friday because something came up, have some flexibility and leniency, within the guidelines.  For instance, you might reach out with a phone call or a reminder of the task earlier in the day.  Of course, we want participants to be accountable, but not so much that we create tense working relationships or create additional hardships for participants. Always take time to put the shoe on the other foot. If there are circumstances where you can help, choose that route.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flexible. Work with your participants because it i</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partnership!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9</a:t>
            </a:fld>
            <a:endParaRPr lang="en-US"/>
          </a:p>
        </p:txBody>
      </p:sp>
    </p:spTree>
    <p:extLst>
      <p:ext uri="{BB962C8B-B14F-4D97-AF65-F5344CB8AC3E}">
        <p14:creationId xmlns:p14="http://schemas.microsoft.com/office/powerpoint/2010/main" val="234880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3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B948-2D88-4DCB-B25D-CFAE4D8E3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986D2-96B7-4641-BC34-07EFA2CF5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CA977-8DAB-49F3-98CE-A6E20923C970}"/>
              </a:ext>
            </a:extLst>
          </p:cNvPr>
          <p:cNvSpPr>
            <a:spLocks noGrp="1"/>
          </p:cNvSpPr>
          <p:nvPr>
            <p:ph type="dt" sz="half" idx="10"/>
          </p:nvPr>
        </p:nvSpPr>
        <p:spPr/>
        <p:txBody>
          <a:bodyPr/>
          <a:lstStyle/>
          <a:p>
            <a:fld id="{94422D06-0845-441E-9A1D-C081E5857EF7}" type="datetime1">
              <a:rPr lang="en-US" smtClean="0"/>
              <a:t>4/1/2024</a:t>
            </a:fld>
            <a:endParaRPr lang="en-US"/>
          </a:p>
        </p:txBody>
      </p:sp>
      <p:sp>
        <p:nvSpPr>
          <p:cNvPr id="5" name="Footer Placeholder 4">
            <a:extLst>
              <a:ext uri="{FF2B5EF4-FFF2-40B4-BE49-F238E27FC236}">
                <a16:creationId xmlns:a16="http://schemas.microsoft.com/office/drawing/2014/main" id="{8217A157-A152-43A9-BFD4-4974BAEBA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3FB87-2999-4D72-90B8-5D4AA54B45C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92530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32A09-31FF-4DD4-9016-A13B6758704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395C2-5DAC-4579-9A88-00611EB3A585}"/>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B596F-43E1-4399-A47A-E17DC4F6F6FE}"/>
              </a:ext>
            </a:extLst>
          </p:cNvPr>
          <p:cNvSpPr>
            <a:spLocks noGrp="1"/>
          </p:cNvSpPr>
          <p:nvPr>
            <p:ph type="dt" sz="half" idx="10"/>
          </p:nvPr>
        </p:nvSpPr>
        <p:spPr/>
        <p:txBody>
          <a:bodyPr/>
          <a:lstStyle/>
          <a:p>
            <a:fld id="{FB90BE40-34DC-4E41-92FE-8054F32FB06D}" type="datetime1">
              <a:rPr lang="en-US" smtClean="0"/>
              <a:t>4/1/2024</a:t>
            </a:fld>
            <a:endParaRPr lang="en-US"/>
          </a:p>
        </p:txBody>
      </p:sp>
      <p:sp>
        <p:nvSpPr>
          <p:cNvPr id="5" name="Footer Placeholder 4">
            <a:extLst>
              <a:ext uri="{FF2B5EF4-FFF2-40B4-BE49-F238E27FC236}">
                <a16:creationId xmlns:a16="http://schemas.microsoft.com/office/drawing/2014/main" id="{442310F5-CD81-482E-98E0-99293C257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DC36-C940-41FC-98BD-6054F9B6BEA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42293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3635"/>
            <a:ext cx="12192000" cy="2546431"/>
          </a:xfrm>
          <a:prstGeom prst="rect">
            <a:avLst/>
          </a:prstGeom>
        </p:spPr>
      </p:pic>
      <p:sp>
        <p:nvSpPr>
          <p:cNvPr id="2" name="Title 1"/>
          <p:cNvSpPr>
            <a:spLocks noGrp="1"/>
          </p:cNvSpPr>
          <p:nvPr>
            <p:ph type="title"/>
          </p:nvPr>
        </p:nvSpPr>
        <p:spPr>
          <a:xfrm>
            <a:off x="816864" y="4382845"/>
            <a:ext cx="7136813" cy="652635"/>
          </a:xfrm>
        </p:spPr>
        <p:txBody>
          <a:bodyPr>
            <a:normAutofit/>
          </a:bodyPr>
          <a:lstStyle>
            <a:lvl1pPr>
              <a:defRPr sz="2200" b="1">
                <a:solidFill>
                  <a:srgbClr val="44546A"/>
                </a:solidFill>
                <a:latin typeface="HelveticaNeueLT Std" panose="020B0604020202090204" pitchFamily="34" charset="0"/>
              </a:defRPr>
            </a:lvl1pPr>
          </a:lstStyle>
          <a:p>
            <a:r>
              <a:rPr lang="en-US"/>
              <a:t>Click to edit Master title style</a:t>
            </a:r>
          </a:p>
        </p:txBody>
      </p:sp>
      <p:sp>
        <p:nvSpPr>
          <p:cNvPr id="13" name="Text Placeholder 12"/>
          <p:cNvSpPr>
            <a:spLocks noGrp="1"/>
          </p:cNvSpPr>
          <p:nvPr>
            <p:ph type="body" sz="quarter" idx="16"/>
          </p:nvPr>
        </p:nvSpPr>
        <p:spPr>
          <a:xfrm>
            <a:off x="816864" y="5150043"/>
            <a:ext cx="7136813" cy="434975"/>
          </a:xfrm>
        </p:spPr>
        <p:txBody>
          <a:bodyPr/>
          <a:lstStyle>
            <a:lvl1pPr marL="0" indent="0">
              <a:buNone/>
              <a:defRPr sz="2000">
                <a:solidFill>
                  <a:srgbClr val="44546A"/>
                </a:solidFill>
                <a:latin typeface="HelveticaNeueLT Std" panose="020B0604020202090204" pitchFamily="34" charset="0"/>
              </a:defRPr>
            </a:lvl1pPr>
            <a:lvl2pPr>
              <a:defRPr sz="1600">
                <a:solidFill>
                  <a:srgbClr val="44546A"/>
                </a:solidFill>
                <a:latin typeface="HelveticaNeueLT Std" panose="020B0604020202090204" pitchFamily="34" charset="0"/>
              </a:defRPr>
            </a:lvl2pPr>
            <a:lvl3pPr>
              <a:defRPr sz="1600">
                <a:solidFill>
                  <a:srgbClr val="44546A"/>
                </a:solidFill>
                <a:latin typeface="HelveticaNeueLT Std" panose="020B0604020202090204" pitchFamily="34" charset="0"/>
              </a:defRPr>
            </a:lvl3pPr>
            <a:lvl4pPr>
              <a:defRPr sz="1600">
                <a:solidFill>
                  <a:srgbClr val="44546A"/>
                </a:solidFill>
                <a:latin typeface="HelveticaNeueLT Std" panose="020B0604020202090204" pitchFamily="34" charset="0"/>
              </a:defRPr>
            </a:lvl4pPr>
            <a:lvl5pPr>
              <a:defRPr sz="1600">
                <a:solidFill>
                  <a:srgbClr val="44546A"/>
                </a:solidFill>
                <a:latin typeface="HelveticaNeueLT Std" panose="020B0604020202090204" pitchFamily="34" charset="0"/>
              </a:defRPr>
            </a:lvl5pPr>
          </a:lstStyle>
          <a:p>
            <a:pPr lvl="0"/>
            <a:r>
              <a:rPr lang="en-US"/>
              <a:t>Edit Master text styles</a:t>
            </a:r>
          </a:p>
        </p:txBody>
      </p:sp>
      <p:pic>
        <p:nvPicPr>
          <p:cNvPr id="15" name="Picture 14"/>
          <p:cNvPicPr>
            <a:picLocks/>
          </p:cNvPicPr>
          <p:nvPr/>
        </p:nvPicPr>
        <p:blipFill>
          <a:blip r:embed="rId3">
            <a:extLst>
              <a:ext uri="{28A0092B-C50C-407E-A947-70E740481C1C}">
                <a14:useLocalDpi xmlns:a14="http://schemas.microsoft.com/office/drawing/2010/main" val="0"/>
              </a:ext>
            </a:extLst>
          </a:blip>
          <a:stretch>
            <a:fillRect/>
          </a:stretch>
        </p:blipFill>
        <p:spPr>
          <a:xfrm>
            <a:off x="-12664" y="0"/>
            <a:ext cx="12301728" cy="3913632"/>
          </a:xfrm>
          <a:prstGeom prst="rect">
            <a:avLst/>
          </a:prstGeom>
        </p:spPr>
      </p:pic>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8581725" y="4709160"/>
            <a:ext cx="2938272" cy="1316736"/>
          </a:xfrm>
          <a:prstGeom prst="rect">
            <a:avLst/>
          </a:prstGeom>
        </p:spPr>
      </p:pic>
      <p:sp>
        <p:nvSpPr>
          <p:cNvPr id="19" name="Text Placeholder 18"/>
          <p:cNvSpPr>
            <a:spLocks noGrp="1"/>
          </p:cNvSpPr>
          <p:nvPr>
            <p:ph type="body" sz="quarter" idx="17"/>
          </p:nvPr>
        </p:nvSpPr>
        <p:spPr>
          <a:xfrm>
            <a:off x="816864" y="5952417"/>
            <a:ext cx="1877568" cy="338328"/>
          </a:xfrm>
        </p:spPr>
        <p:txBody>
          <a:bodyPr>
            <a:normAutofit/>
          </a:bodyPr>
          <a:lstStyle>
            <a:lvl1pPr marL="0" indent="0">
              <a:buNone/>
              <a:defRPr sz="1600">
                <a:solidFill>
                  <a:srgbClr val="44546A"/>
                </a:solidFill>
              </a:defRPr>
            </a:lvl1pPr>
          </a:lstStyle>
          <a:p>
            <a:pPr lvl="0"/>
            <a:r>
              <a:rPr lang="en-US"/>
              <a:t>Edit Master text styles</a:t>
            </a:r>
          </a:p>
        </p:txBody>
      </p:sp>
    </p:spTree>
    <p:extLst>
      <p:ext uri="{BB962C8B-B14F-4D97-AF65-F5344CB8AC3E}">
        <p14:creationId xmlns:p14="http://schemas.microsoft.com/office/powerpoint/2010/main" val="248138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36" y="136714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2"/>
          </p:nvPr>
        </p:nvSpPr>
        <p:spPr>
          <a:xfrm>
            <a:off x="10286999" y="6418510"/>
            <a:ext cx="1076591" cy="365125"/>
          </a:xfrm>
        </p:spPr>
        <p:txBody>
          <a:bodyPr/>
          <a:lstStyle/>
          <a:p>
            <a:fld id="{7BFC72D1-354A-4414-AC95-DE1CEBE571F3}" type="slidenum">
              <a:rPr lang="en-US" smtClean="0"/>
              <a:t>‹#›</a:t>
            </a:fld>
            <a:endParaRPr lang="en-US"/>
          </a:p>
        </p:txBody>
      </p:sp>
      <p:sp>
        <p:nvSpPr>
          <p:cNvPr id="2" name="Title 1"/>
          <p:cNvSpPr>
            <a:spLocks noGrp="1"/>
          </p:cNvSpPr>
          <p:nvPr>
            <p:ph type="title"/>
          </p:nvPr>
        </p:nvSpPr>
        <p:spPr>
          <a:xfrm>
            <a:off x="842433" y="133339"/>
            <a:ext cx="10515600" cy="443138"/>
          </a:xfrm>
        </p:spPr>
        <p:txBody>
          <a:bodyPr/>
          <a:lstStyle/>
          <a:p>
            <a:r>
              <a:rPr lang="en-US"/>
              <a:t>Click to edit Master title style</a:t>
            </a:r>
          </a:p>
        </p:txBody>
      </p:sp>
    </p:spTree>
    <p:extLst>
      <p:ext uri="{BB962C8B-B14F-4D97-AF65-F5344CB8AC3E}">
        <p14:creationId xmlns:p14="http://schemas.microsoft.com/office/powerpoint/2010/main" val="240164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98745" y="2988909"/>
            <a:ext cx="4459289" cy="2178315"/>
          </a:xfrm>
        </p:spPr>
        <p:txBody>
          <a:bodyPr>
            <a:normAutofit/>
          </a:bodyPr>
          <a:lstStyle>
            <a:lvl1pPr>
              <a:defRPr sz="2400"/>
            </a:lvl1pPr>
            <a:lvl2pPr marL="685800" indent="-228600">
              <a:buFont typeface="Wingdings" panose="05000000000000000000" pitchFamily="2" charset="2"/>
              <a:buChar char="Ø"/>
              <a:defRPr sz="2000"/>
            </a:lvl2pPr>
            <a:lvl3pPr>
              <a:defRPr sz="2000"/>
            </a:lvl3pPr>
            <a:lvl4pPr marL="1600200" indent="-228600">
              <a:buFont typeface="Wingdings" panose="05000000000000000000" pitchFamily="2" charset="2"/>
              <a:buChar char="Ø"/>
              <a:defRPr sz="2000"/>
            </a:lvl4pPr>
            <a:lvl5pPr>
              <a:defRPr sz="2000"/>
            </a:lvl5pPr>
          </a:lstStyle>
          <a:p>
            <a:pPr lvl="0"/>
            <a:r>
              <a:rPr lang="en-US"/>
              <a:t>Short explanation of concept here.</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862754" y="671649"/>
            <a:ext cx="10663767" cy="0"/>
          </a:xfrm>
          <a:prstGeom prst="line">
            <a:avLst/>
          </a:prstGeom>
          <a:noFill/>
          <a:ln w="34925" cap="flat" cmpd="dbl" algn="ctr">
            <a:solidFill>
              <a:sysClr val="window" lastClr="FFFFFF">
                <a:lumMod val="65000"/>
              </a:sysClr>
            </a:solidFill>
            <a:prstDash val="solid"/>
            <a:miter lim="800000"/>
          </a:ln>
          <a:effectLst/>
        </p:spPr>
      </p:cxnSp>
      <p:sp>
        <p:nvSpPr>
          <p:cNvPr id="9" name="Rectangle 8"/>
          <p:cNvSpPr/>
          <p:nvPr/>
        </p:nvSpPr>
        <p:spPr>
          <a:xfrm>
            <a:off x="-9669" y="-7983"/>
            <a:ext cx="619269" cy="671373"/>
          </a:xfrm>
          <a:prstGeom prst="rect">
            <a:avLst/>
          </a:prstGeom>
          <a:solidFill>
            <a:srgbClr val="BDD72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10286999" y="6418510"/>
            <a:ext cx="1076591" cy="365125"/>
          </a:xfrm>
        </p:spPr>
        <p:txBody>
          <a:bodyPr/>
          <a:lstStyle/>
          <a:p>
            <a:fld id="{7BFC72D1-354A-4414-AC95-DE1CEBE571F3}" type="slidenum">
              <a:rPr lang="en-US" smtClean="0"/>
              <a:t>‹#›</a:t>
            </a:fld>
            <a:endParaRPr lang="en-US"/>
          </a:p>
        </p:txBody>
      </p:sp>
      <p:sp>
        <p:nvSpPr>
          <p:cNvPr id="2" name="Title 1"/>
          <p:cNvSpPr>
            <a:spLocks noGrp="1"/>
          </p:cNvSpPr>
          <p:nvPr>
            <p:ph type="title" hasCustomPrompt="1"/>
          </p:nvPr>
        </p:nvSpPr>
        <p:spPr>
          <a:xfrm>
            <a:off x="842433" y="133339"/>
            <a:ext cx="10515600" cy="443138"/>
          </a:xfrm>
        </p:spPr>
        <p:txBody>
          <a:bodyPr/>
          <a:lstStyle>
            <a:lvl1pPr>
              <a:defRPr b="1"/>
            </a:lvl1pPr>
          </a:lstStyle>
          <a:p>
            <a:r>
              <a:rPr lang="en-US"/>
              <a:t>CLICK TO ENTER THE TITLE</a:t>
            </a:r>
          </a:p>
        </p:txBody>
      </p:sp>
      <p:sp>
        <p:nvSpPr>
          <p:cNvPr id="11" name="Rectangle 10">
            <a:extLst>
              <a:ext uri="{FF2B5EF4-FFF2-40B4-BE49-F238E27FC236}">
                <a16:creationId xmlns:a16="http://schemas.microsoft.com/office/drawing/2014/main" id="{5104CDE3-4C62-4B6A-8578-D633D8BDB161}"/>
              </a:ext>
            </a:extLst>
          </p:cNvPr>
          <p:cNvSpPr/>
          <p:nvPr userDrawn="1"/>
        </p:nvSpPr>
        <p:spPr>
          <a:xfrm flipV="1">
            <a:off x="6898744" y="2572431"/>
            <a:ext cx="4459289"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00415A"/>
              </a:solidFill>
            </a:endParaRPr>
          </a:p>
        </p:txBody>
      </p:sp>
      <p:sp>
        <p:nvSpPr>
          <p:cNvPr id="12" name="Content Placeholder 2">
            <a:extLst>
              <a:ext uri="{FF2B5EF4-FFF2-40B4-BE49-F238E27FC236}">
                <a16:creationId xmlns:a16="http://schemas.microsoft.com/office/drawing/2014/main" id="{CBF78F33-3DA2-4C7A-B9A3-1D4159AF43A1}"/>
              </a:ext>
            </a:extLst>
          </p:cNvPr>
          <p:cNvSpPr>
            <a:spLocks noGrp="1"/>
          </p:cNvSpPr>
          <p:nvPr>
            <p:ph idx="13" hasCustomPrompt="1"/>
          </p:nvPr>
        </p:nvSpPr>
        <p:spPr>
          <a:xfrm>
            <a:off x="6898744" y="1587260"/>
            <a:ext cx="4459289" cy="1244056"/>
          </a:xfrm>
        </p:spPr>
        <p:txBody>
          <a:bodyPr>
            <a:normAutofit/>
          </a:bodyPr>
          <a:lstStyle>
            <a:lvl1pPr marL="0" indent="0">
              <a:buNone/>
              <a:defRPr sz="2600" b="1"/>
            </a:lvl1pPr>
          </a:lstStyle>
          <a:p>
            <a:pPr lvl="0"/>
            <a:r>
              <a:rPr lang="en-US"/>
              <a:t>Main concept for the slide.</a:t>
            </a:r>
          </a:p>
        </p:txBody>
      </p:sp>
      <p:sp>
        <p:nvSpPr>
          <p:cNvPr id="14" name="Content Placeholder 2">
            <a:extLst>
              <a:ext uri="{FF2B5EF4-FFF2-40B4-BE49-F238E27FC236}">
                <a16:creationId xmlns:a16="http://schemas.microsoft.com/office/drawing/2014/main" id="{8E26F4A3-AF97-4643-9B4D-7F2D73AA0828}"/>
              </a:ext>
            </a:extLst>
          </p:cNvPr>
          <p:cNvSpPr>
            <a:spLocks noGrp="1"/>
          </p:cNvSpPr>
          <p:nvPr>
            <p:ph idx="14" hasCustomPrompt="1"/>
          </p:nvPr>
        </p:nvSpPr>
        <p:spPr>
          <a:xfrm>
            <a:off x="862754" y="1744852"/>
            <a:ext cx="4459289" cy="2509454"/>
          </a:xfrm>
        </p:spPr>
        <p:txBody>
          <a:bodyPr>
            <a:normAutofit/>
          </a:bodyPr>
          <a:lstStyle>
            <a:lvl1pPr marL="0" indent="0">
              <a:buNone/>
              <a:defRPr sz="2600" b="1"/>
            </a:lvl1pPr>
          </a:lstStyle>
          <a:p>
            <a:pPr lvl="0"/>
            <a:r>
              <a:rPr lang="en-US"/>
              <a:t>ENTER A PICTURE OR VECTOR</a:t>
            </a:r>
          </a:p>
        </p:txBody>
      </p:sp>
    </p:spTree>
    <p:extLst>
      <p:ext uri="{BB962C8B-B14F-4D97-AF65-F5344CB8AC3E}">
        <p14:creationId xmlns:p14="http://schemas.microsoft.com/office/powerpoint/2010/main" val="387722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753" y="32518"/>
            <a:ext cx="10515600" cy="548226"/>
          </a:xfrm>
        </p:spPr>
        <p:txBody>
          <a:bodyPr/>
          <a:lstStyle/>
          <a:p>
            <a:r>
              <a:rPr lang="en-US"/>
              <a:t>Click to edit Master title style</a:t>
            </a:r>
          </a:p>
        </p:txBody>
      </p:sp>
      <p:sp>
        <p:nvSpPr>
          <p:cNvPr id="3" name="Content Placeholder 2"/>
          <p:cNvSpPr>
            <a:spLocks noGrp="1"/>
          </p:cNvSpPr>
          <p:nvPr>
            <p:ph sz="half" idx="1"/>
          </p:nvPr>
        </p:nvSpPr>
        <p:spPr>
          <a:xfrm>
            <a:off x="838200" y="129287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105" y="129287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036627" y="6471594"/>
            <a:ext cx="1317172" cy="249882"/>
          </a:xfrm>
        </p:spPr>
        <p:txBody>
          <a:bodyPr/>
          <a:lstStyle/>
          <a:p>
            <a:fld id="{7BFC72D1-354A-4414-AC95-DE1CEBE571F3}" type="slidenum">
              <a:rPr lang="en-US" smtClean="0"/>
              <a:t>‹#›</a:t>
            </a:fld>
            <a:endParaRPr lang="en-US"/>
          </a:p>
        </p:txBody>
      </p:sp>
      <p:sp>
        <p:nvSpPr>
          <p:cNvPr id="11" name="Rectangle 10"/>
          <p:cNvSpPr/>
          <p:nvPr/>
        </p:nvSpPr>
        <p:spPr>
          <a:xfrm>
            <a:off x="-9669" y="-7983"/>
            <a:ext cx="619269"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6762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A3EC70-EF25-492A-B57C-A60281A79D1D}"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C72D1-354A-4414-AC95-DE1CEBE571F3}" type="slidenum">
              <a:rPr lang="en-US" smtClean="0"/>
              <a:t>‹#›</a:t>
            </a:fld>
            <a:endParaRPr lang="en-US"/>
          </a:p>
        </p:txBody>
      </p:sp>
    </p:spTree>
    <p:extLst>
      <p:ext uri="{BB962C8B-B14F-4D97-AF65-F5344CB8AC3E}">
        <p14:creationId xmlns:p14="http://schemas.microsoft.com/office/powerpoint/2010/main" val="183042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36" y="136714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862754" y="671649"/>
            <a:ext cx="10663767" cy="0"/>
          </a:xfrm>
          <a:prstGeom prst="line">
            <a:avLst/>
          </a:prstGeom>
          <a:noFill/>
          <a:ln w="34925" cap="flat" cmpd="dbl" algn="ctr">
            <a:solidFill>
              <a:sysClr val="window" lastClr="FFFFFF">
                <a:lumMod val="65000"/>
              </a:sysClr>
            </a:solidFill>
            <a:prstDash val="solid"/>
            <a:miter lim="800000"/>
          </a:ln>
          <a:effectLst/>
        </p:spPr>
      </p:cxnSp>
      <p:sp>
        <p:nvSpPr>
          <p:cNvPr id="9" name="Rectangle 8"/>
          <p:cNvSpPr/>
          <p:nvPr userDrawn="1"/>
        </p:nvSpPr>
        <p:spPr>
          <a:xfrm>
            <a:off x="-9669" y="-7983"/>
            <a:ext cx="619269" cy="671373"/>
          </a:xfrm>
          <a:prstGeom prst="rect">
            <a:avLst/>
          </a:prstGeom>
          <a:solidFill>
            <a:srgbClr val="BDD72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10286999" y="6418510"/>
            <a:ext cx="1076591" cy="365125"/>
          </a:xfrm>
        </p:spPr>
        <p:txBody>
          <a:bodyPr/>
          <a:lstStyle/>
          <a:p>
            <a:fld id="{576FA288-F7D2-4D92-BAD0-BC2E66815D6A}" type="slidenum">
              <a:rPr lang="en-US" smtClean="0"/>
              <a:t>‹#›</a:t>
            </a:fld>
            <a:endParaRPr lang="en-US"/>
          </a:p>
        </p:txBody>
      </p:sp>
    </p:spTree>
    <p:extLst>
      <p:ext uri="{BB962C8B-B14F-4D97-AF65-F5344CB8AC3E}">
        <p14:creationId xmlns:p14="http://schemas.microsoft.com/office/powerpoint/2010/main" val="149219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63971C-E049-4357-B523-9D37A4C30E49}"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84719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5F4DE-F6CC-4322-9195-A604D210E3CA}"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70915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7C31-734B-4A0F-90B3-6A420E1FC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5594C-C60D-4949-A6EE-FFDB62190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9C8FD-5AF3-4E26-A827-22BC3C025B6A}"/>
              </a:ext>
            </a:extLst>
          </p:cNvPr>
          <p:cNvSpPr>
            <a:spLocks noGrp="1"/>
          </p:cNvSpPr>
          <p:nvPr>
            <p:ph type="dt" sz="half" idx="10"/>
          </p:nvPr>
        </p:nvSpPr>
        <p:spPr/>
        <p:txBody>
          <a:bodyPr/>
          <a:lstStyle/>
          <a:p>
            <a:fld id="{93C9E4D3-2393-4517-9BB6-951CD596BAD0}" type="datetime1">
              <a:rPr lang="en-US" smtClean="0"/>
              <a:t>4/1/2024</a:t>
            </a:fld>
            <a:endParaRPr lang="en-US"/>
          </a:p>
        </p:txBody>
      </p:sp>
      <p:sp>
        <p:nvSpPr>
          <p:cNvPr id="5" name="Footer Placeholder 4">
            <a:extLst>
              <a:ext uri="{FF2B5EF4-FFF2-40B4-BE49-F238E27FC236}">
                <a16:creationId xmlns:a16="http://schemas.microsoft.com/office/drawing/2014/main" id="{165E1C8B-30DC-452B-A6DD-D59A9795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CA002-EDF1-4DA6-8586-3879BBEA745D}"/>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2542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4D531-FCA6-465B-B829-044DFC8F0F98}"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20041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0CCD2F-7273-4810-AE0C-6845B02B4166}"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55689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7EC52A-DC37-4537-AE3A-A1A93D2197EC}"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776631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12BB3-6911-4419-9D92-C4702BD48DF4}"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242711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E51C9-6FFA-45E7-A863-FB91772BE8C4}"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11933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35CBD-A10B-4F04-B8D5-617E33608315}"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853332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68E04C-7B43-409F-A7A2-AA7182F6C2D1}"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86325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C60B3-8294-47ED-8531-8124795D1F9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699132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4896E-151E-4537-8AB0-8BCDB2FF992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168262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FC08F-D4C3-4F15-80C1-DBD0D8B457A3}"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293839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2D5E-2E0D-4112-804B-9546938ABF4E}"/>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4C9DB-289B-47FD-9A58-4A71B375ED4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B013A-ED4C-4C67-87B2-91BC5A431499}"/>
              </a:ext>
            </a:extLst>
          </p:cNvPr>
          <p:cNvSpPr>
            <a:spLocks noGrp="1"/>
          </p:cNvSpPr>
          <p:nvPr>
            <p:ph type="dt" sz="half" idx="10"/>
          </p:nvPr>
        </p:nvSpPr>
        <p:spPr/>
        <p:txBody>
          <a:bodyPr/>
          <a:lstStyle/>
          <a:p>
            <a:fld id="{B8017A7E-B6A0-4BD8-BA36-ACF82ABB501C}" type="datetime1">
              <a:rPr lang="en-US" smtClean="0"/>
              <a:t>4/1/2024</a:t>
            </a:fld>
            <a:endParaRPr lang="en-US"/>
          </a:p>
        </p:txBody>
      </p:sp>
      <p:sp>
        <p:nvSpPr>
          <p:cNvPr id="5" name="Footer Placeholder 4">
            <a:extLst>
              <a:ext uri="{FF2B5EF4-FFF2-40B4-BE49-F238E27FC236}">
                <a16:creationId xmlns:a16="http://schemas.microsoft.com/office/drawing/2014/main" id="{4A52CA10-4F95-4779-B0D5-74A787A40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255EC-A84F-4361-AA6E-98BFC1C1BB3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97844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E5DD9-3694-407D-A2CA-69CA451461CF}" type="datetime1">
              <a:rPr lang="en-US" smtClean="0"/>
              <a:t>4/1/2024</a:t>
            </a:fld>
            <a:endParaRPr lang="en-US"/>
          </a:p>
        </p:txBody>
      </p:sp>
      <p:sp>
        <p:nvSpPr>
          <p:cNvPr id="6" name="Slide Number Placeholder 5"/>
          <p:cNvSpPr>
            <a:spLocks noGrp="1"/>
          </p:cNvSpPr>
          <p:nvPr>
            <p:ph type="sldNum" sz="quarter" idx="12"/>
          </p:nvPr>
        </p:nvSpPr>
        <p:spPr/>
        <p:txBody>
          <a:bodyPr/>
          <a:lstStyle>
            <a:lvl1pPr algn="ctr">
              <a:defRPr/>
            </a:lvl1p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3427574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1814B-9AA4-4F3D-97FA-5E222DFE8CE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12097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A55B-E7DA-445D-AD59-A12F21AE4B92}"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411030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9A5EC-CBBB-409C-85A2-4AA410C3693A}"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310196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67CA4-75F4-4570-B20B-A244C17F9FDD}"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017ED-6826-9044-9127-2F5D8B30396E}" type="slidenum">
              <a:rPr lang="en-US" smtClean="0"/>
              <a:t>‹#›</a:t>
            </a:fld>
            <a:endParaRPr lang="en-US" dirty="0"/>
          </a:p>
        </p:txBody>
      </p:sp>
    </p:spTree>
    <p:extLst>
      <p:ext uri="{BB962C8B-B14F-4D97-AF65-F5344CB8AC3E}">
        <p14:creationId xmlns:p14="http://schemas.microsoft.com/office/powerpoint/2010/main" val="199837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7C06-4DC9-42CA-AD1A-5A3AE4C53794}"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56223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FE5F2-312D-463A-9CAE-E6B6125E7932}"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37246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70B87E-5DF5-42D6-B888-91502251070B}"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271637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F79A9-510D-45E3-AC77-DDB67475D61E}"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866035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D2865-D884-438B-85F4-93165B2468CA}"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58636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97CB-934B-465B-94F8-BE03A4ADE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3F10B-B3B5-4CDB-A3E1-2C9F507B9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8E853-1801-45D7-97EA-C7798AB2E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ABAD3-6C94-472D-B2D4-B451BEC07B27}"/>
              </a:ext>
            </a:extLst>
          </p:cNvPr>
          <p:cNvSpPr>
            <a:spLocks noGrp="1"/>
          </p:cNvSpPr>
          <p:nvPr>
            <p:ph type="dt" sz="half" idx="10"/>
          </p:nvPr>
        </p:nvSpPr>
        <p:spPr/>
        <p:txBody>
          <a:bodyPr/>
          <a:lstStyle/>
          <a:p>
            <a:fld id="{143D7B75-8C46-45C7-912E-AAF266541886}" type="datetime1">
              <a:rPr lang="en-US" smtClean="0"/>
              <a:t>4/1/2024</a:t>
            </a:fld>
            <a:endParaRPr lang="en-US"/>
          </a:p>
        </p:txBody>
      </p:sp>
      <p:sp>
        <p:nvSpPr>
          <p:cNvPr id="6" name="Footer Placeholder 5">
            <a:extLst>
              <a:ext uri="{FF2B5EF4-FFF2-40B4-BE49-F238E27FC236}">
                <a16:creationId xmlns:a16="http://schemas.microsoft.com/office/drawing/2014/main" id="{612DA933-03A3-4BF5-BD7E-7E62264F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BB38-F8B2-44E6-BDD9-5610585A87B7}"/>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13430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4AB-BBBC-A24E-A246-9C1B9019A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3E839-6718-BF4A-A0EA-8026C935CCB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0DE03-8998-E74B-9A2B-8950FBAF6CF3}"/>
              </a:ext>
            </a:extLst>
          </p:cNvPr>
          <p:cNvSpPr>
            <a:spLocks noGrp="1"/>
          </p:cNvSpPr>
          <p:nvPr>
            <p:ph type="dt" sz="half" idx="10"/>
          </p:nvPr>
        </p:nvSpPr>
        <p:spPr/>
        <p:txBody>
          <a:bodyPr/>
          <a:lstStyle/>
          <a:p>
            <a:fld id="{19AAB41E-A0C8-48F2-BCF2-BD3DD10C90E1}" type="datetime1">
              <a:rPr lang="en-US" smtClean="0"/>
              <a:t>4/1/2024</a:t>
            </a:fld>
            <a:endParaRPr lang="en-US"/>
          </a:p>
        </p:txBody>
      </p:sp>
      <p:sp>
        <p:nvSpPr>
          <p:cNvPr id="5" name="Footer Placeholder 4">
            <a:extLst>
              <a:ext uri="{FF2B5EF4-FFF2-40B4-BE49-F238E27FC236}">
                <a16:creationId xmlns:a16="http://schemas.microsoft.com/office/drawing/2014/main" id="{CDDE2BF8-1FAE-AD49-8DC1-366D92652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4C9F-94F8-4F47-9A81-069930062DDC}"/>
              </a:ext>
            </a:extLst>
          </p:cNvPr>
          <p:cNvSpPr>
            <a:spLocks noGrp="1"/>
          </p:cNvSpPr>
          <p:nvPr>
            <p:ph type="sldNum" sz="quarter" idx="12"/>
          </p:nvPr>
        </p:nvSpPr>
        <p:spPr>
          <a:xfrm>
            <a:off x="8610600" y="6356356"/>
            <a:ext cx="2743200" cy="365125"/>
          </a:xfrm>
          <a:prstGeom prst="rect">
            <a:avLst/>
          </a:prstGeom>
        </p:spPr>
        <p:txBody>
          <a:bodyPr/>
          <a:lstStyle/>
          <a:p>
            <a:fld id="{9AB017ED-6826-9044-9127-2F5D8B30396E}" type="slidenum">
              <a:rPr lang="en-US" smtClean="0"/>
              <a:t>‹#›</a:t>
            </a:fld>
            <a:endParaRPr lang="en-US"/>
          </a:p>
        </p:txBody>
      </p:sp>
      <p:sp>
        <p:nvSpPr>
          <p:cNvPr id="8" name="Picture Placeholder 7">
            <a:extLst>
              <a:ext uri="{FF2B5EF4-FFF2-40B4-BE49-F238E27FC236}">
                <a16:creationId xmlns:a16="http://schemas.microsoft.com/office/drawing/2014/main" id="{E5A787CA-2D88-4E80-BA1C-447D943E532F}"/>
              </a:ext>
            </a:extLst>
          </p:cNvPr>
          <p:cNvSpPr>
            <a:spLocks noGrp="1"/>
          </p:cNvSpPr>
          <p:nvPr>
            <p:ph type="pic" sz="quarter" idx="13"/>
          </p:nvPr>
        </p:nvSpPr>
        <p:spPr>
          <a:xfrm>
            <a:off x="450854" y="630237"/>
            <a:ext cx="5514975" cy="2798763"/>
          </a:xfrm>
        </p:spPr>
        <p:txBody>
          <a:bodyPr/>
          <a:lstStyle/>
          <a:p>
            <a:endParaRPr lang="en-US"/>
          </a:p>
        </p:txBody>
      </p:sp>
      <p:sp>
        <p:nvSpPr>
          <p:cNvPr id="9" name="Rectangle 8">
            <a:extLst>
              <a:ext uri="{FF2B5EF4-FFF2-40B4-BE49-F238E27FC236}">
                <a16:creationId xmlns:a16="http://schemas.microsoft.com/office/drawing/2014/main" id="{8575182D-6252-4EE4-8B49-7D65FE739752}"/>
              </a:ext>
            </a:extLst>
          </p:cNvPr>
          <p:cNvSpPr/>
          <p:nvPr userDrawn="1"/>
        </p:nvSpPr>
        <p:spPr>
          <a:xfrm>
            <a:off x="4" y="6540734"/>
            <a:ext cx="12189969" cy="323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272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09600" y="1371599"/>
            <a:ext cx="5386917" cy="48006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7" y="1371600"/>
            <a:ext cx="5389033" cy="422452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1817511" y="6356358"/>
            <a:ext cx="1280160" cy="365125"/>
          </a:xfrm>
          <a:prstGeom prst="rect">
            <a:avLst/>
          </a:prstGeom>
        </p:spPr>
        <p:txBody>
          <a:bodyPr anchor="b"/>
          <a:lstStyle>
            <a:lvl1pPr algn="ctr">
              <a:defRPr sz="1600"/>
            </a:lvl1pPr>
          </a:lstStyle>
          <a:p>
            <a:fld id="{73ADFDAB-C98A-4309-9271-C2C395C92332}" type="datetime1">
              <a:rPr lang="en-US" smtClean="0"/>
              <a:t>4/1/2024</a:t>
            </a:fld>
            <a:endParaRPr lang="en-US" dirty="0"/>
          </a:p>
        </p:txBody>
      </p:sp>
      <p:sp>
        <p:nvSpPr>
          <p:cNvPr id="12" name="Footer Placeholder 4"/>
          <p:cNvSpPr>
            <a:spLocks noGrp="1"/>
          </p:cNvSpPr>
          <p:nvPr>
            <p:ph type="ftr" sz="quarter" idx="11"/>
          </p:nvPr>
        </p:nvSpPr>
        <p:spPr>
          <a:xfrm>
            <a:off x="3291840" y="6356358"/>
            <a:ext cx="7620000" cy="365125"/>
          </a:xfrm>
          <a:prstGeom prst="rect">
            <a:avLst/>
          </a:prstGeom>
        </p:spPr>
        <p:txBody>
          <a:bodyPr anchor="b"/>
          <a:lstStyle>
            <a:lvl1pPr algn="r">
              <a:defRPr sz="1600"/>
            </a:lvl1pPr>
          </a:lstStyle>
          <a:p>
            <a:endParaRPr lang="en-US" dirty="0"/>
          </a:p>
        </p:txBody>
      </p:sp>
      <p:sp>
        <p:nvSpPr>
          <p:cNvPr id="13" name="Slide Number Placeholder 5"/>
          <p:cNvSpPr>
            <a:spLocks noGrp="1"/>
          </p:cNvSpPr>
          <p:nvPr>
            <p:ph type="sldNum" sz="quarter" idx="12"/>
          </p:nvPr>
        </p:nvSpPr>
        <p:spPr>
          <a:xfrm>
            <a:off x="609601" y="6356358"/>
            <a:ext cx="1038579" cy="365125"/>
          </a:xfrm>
          <a:prstGeom prst="rect">
            <a:avLst/>
          </a:prstGeom>
        </p:spPr>
        <p:txBody>
          <a:bodyPr anchor="b"/>
          <a:lstStyle>
            <a:lvl1pPr algn="l">
              <a:defRPr sz="1600"/>
            </a:lvl1pPr>
          </a:lstStyle>
          <a:p>
            <a:fld id="{AB4AC0B7-20AE-264F-907A-4CAB12E95640}" type="slidenum">
              <a:rPr lang="en-US" smtClean="0"/>
              <a:pPr/>
              <a:t>‹#›</a:t>
            </a:fld>
            <a:endParaRPr lang="en-US"/>
          </a:p>
        </p:txBody>
      </p:sp>
    </p:spTree>
    <p:extLst>
      <p:ext uri="{BB962C8B-B14F-4D97-AF65-F5344CB8AC3E}">
        <p14:creationId xmlns:p14="http://schemas.microsoft.com/office/powerpoint/2010/main" val="305154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9A3F-A967-47F0-A114-2A7B26ABFA8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F9FA9-6837-425B-887F-EC7EC44F032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C9931-CCD0-492B-A3A8-05D44B1B737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4D18D-2D2A-4A1F-BACF-7145129309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26331-0075-49C9-89C3-5C15070717AC}"/>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71A66-406A-4E55-9340-0B032727C6BD}"/>
              </a:ext>
            </a:extLst>
          </p:cNvPr>
          <p:cNvSpPr>
            <a:spLocks noGrp="1"/>
          </p:cNvSpPr>
          <p:nvPr>
            <p:ph type="dt" sz="half" idx="10"/>
          </p:nvPr>
        </p:nvSpPr>
        <p:spPr/>
        <p:txBody>
          <a:bodyPr/>
          <a:lstStyle/>
          <a:p>
            <a:fld id="{F71522D7-3847-4F5A-B9ED-A8B3C6C8650C}" type="datetime1">
              <a:rPr lang="en-US" smtClean="0"/>
              <a:t>4/1/2024</a:t>
            </a:fld>
            <a:endParaRPr lang="en-US"/>
          </a:p>
        </p:txBody>
      </p:sp>
      <p:sp>
        <p:nvSpPr>
          <p:cNvPr id="8" name="Footer Placeholder 7">
            <a:extLst>
              <a:ext uri="{FF2B5EF4-FFF2-40B4-BE49-F238E27FC236}">
                <a16:creationId xmlns:a16="http://schemas.microsoft.com/office/drawing/2014/main" id="{919FCB29-32E3-4756-B445-8948EA71C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6236C-5DE8-49F3-BC86-E2DF59FEE5B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8783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9B0D-D518-4DF1-97EC-333688566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2D54BD-15C5-4244-9526-DEF5F24884F5}"/>
              </a:ext>
            </a:extLst>
          </p:cNvPr>
          <p:cNvSpPr>
            <a:spLocks noGrp="1"/>
          </p:cNvSpPr>
          <p:nvPr>
            <p:ph type="dt" sz="half" idx="10"/>
          </p:nvPr>
        </p:nvSpPr>
        <p:spPr/>
        <p:txBody>
          <a:bodyPr/>
          <a:lstStyle/>
          <a:p>
            <a:fld id="{F25CA47F-9F00-4C27-961C-E1BF74348CD5}" type="datetime1">
              <a:rPr lang="en-US" smtClean="0"/>
              <a:t>4/1/2024</a:t>
            </a:fld>
            <a:endParaRPr lang="en-US"/>
          </a:p>
        </p:txBody>
      </p:sp>
      <p:sp>
        <p:nvSpPr>
          <p:cNvPr id="4" name="Footer Placeholder 3">
            <a:extLst>
              <a:ext uri="{FF2B5EF4-FFF2-40B4-BE49-F238E27FC236}">
                <a16:creationId xmlns:a16="http://schemas.microsoft.com/office/drawing/2014/main" id="{3808D94E-FE40-4A94-A454-BB8002542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C962D-47A1-4D91-9650-675FD17403E1}"/>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5578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79C79-EF15-4EF1-B581-882AC79C031F}"/>
              </a:ext>
            </a:extLst>
          </p:cNvPr>
          <p:cNvSpPr>
            <a:spLocks noGrp="1"/>
          </p:cNvSpPr>
          <p:nvPr>
            <p:ph type="dt" sz="half" idx="10"/>
          </p:nvPr>
        </p:nvSpPr>
        <p:spPr/>
        <p:txBody>
          <a:bodyPr/>
          <a:lstStyle/>
          <a:p>
            <a:fld id="{94BA06AA-4658-4981-83EC-59A2ED35F29B}" type="datetime1">
              <a:rPr lang="en-US" smtClean="0"/>
              <a:t>4/1/2024</a:t>
            </a:fld>
            <a:endParaRPr lang="en-US"/>
          </a:p>
        </p:txBody>
      </p:sp>
      <p:sp>
        <p:nvSpPr>
          <p:cNvPr id="3" name="Footer Placeholder 2">
            <a:extLst>
              <a:ext uri="{FF2B5EF4-FFF2-40B4-BE49-F238E27FC236}">
                <a16:creationId xmlns:a16="http://schemas.microsoft.com/office/drawing/2014/main" id="{F03B3E2B-D88C-439D-81DF-A3DE3911D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33740-CBDE-4F44-9492-A33920584ED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3717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C96E-69BC-47DA-9531-D3F7C5BFD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06D49-60EA-4EF8-992A-4E23130EBB45}"/>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CFA05-421F-4F81-86BA-543CD66F4E4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1783A-6BD3-47B5-BBE0-8C07D77F015B}"/>
              </a:ext>
            </a:extLst>
          </p:cNvPr>
          <p:cNvSpPr>
            <a:spLocks noGrp="1"/>
          </p:cNvSpPr>
          <p:nvPr>
            <p:ph type="dt" sz="half" idx="10"/>
          </p:nvPr>
        </p:nvSpPr>
        <p:spPr/>
        <p:txBody>
          <a:bodyPr/>
          <a:lstStyle/>
          <a:p>
            <a:fld id="{5BE1C1C3-61BB-426C-A157-D6CE005673DA}" type="datetime1">
              <a:rPr lang="en-US" smtClean="0"/>
              <a:t>4/1/2024</a:t>
            </a:fld>
            <a:endParaRPr lang="en-US"/>
          </a:p>
        </p:txBody>
      </p:sp>
      <p:sp>
        <p:nvSpPr>
          <p:cNvPr id="6" name="Footer Placeholder 5">
            <a:extLst>
              <a:ext uri="{FF2B5EF4-FFF2-40B4-BE49-F238E27FC236}">
                <a16:creationId xmlns:a16="http://schemas.microsoft.com/office/drawing/2014/main" id="{5F294386-5EEF-4974-9953-29AB48216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4C736-7750-4F85-BFBE-7BC46CC6892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1578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1C05-1696-4290-9954-EF308B96A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B99C2-57F2-43FF-AFD5-71A9D4D86A0D}"/>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B8E14D8-0BD9-4FB8-BA6A-F9024BC9E7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F99A5-499A-4C9A-8A73-328DB5D7C18D}"/>
              </a:ext>
            </a:extLst>
          </p:cNvPr>
          <p:cNvSpPr>
            <a:spLocks noGrp="1"/>
          </p:cNvSpPr>
          <p:nvPr>
            <p:ph type="dt" sz="half" idx="10"/>
          </p:nvPr>
        </p:nvSpPr>
        <p:spPr/>
        <p:txBody>
          <a:bodyPr/>
          <a:lstStyle/>
          <a:p>
            <a:fld id="{62344500-A604-44FD-A887-3F190B8427BC}" type="datetime1">
              <a:rPr lang="en-US" smtClean="0"/>
              <a:t>4/1/2024</a:t>
            </a:fld>
            <a:endParaRPr lang="en-US"/>
          </a:p>
        </p:txBody>
      </p:sp>
      <p:sp>
        <p:nvSpPr>
          <p:cNvPr id="6" name="Footer Placeholder 5">
            <a:extLst>
              <a:ext uri="{FF2B5EF4-FFF2-40B4-BE49-F238E27FC236}">
                <a16:creationId xmlns:a16="http://schemas.microsoft.com/office/drawing/2014/main" id="{C4A9FD64-8926-41E3-B610-3C35991A1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ADDD3-D526-496F-A299-00CEB54EF2B9}"/>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8366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31C30-BDFD-4D55-A895-8B5D358EB58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70E0F-D2CC-4328-90A6-B8A73E7F2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6FEAE-D007-4A09-9672-4F359FE40EB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4/1/2024</a:t>
            </a:fld>
            <a:endParaRPr lang="en-US"/>
          </a:p>
        </p:txBody>
      </p:sp>
      <p:sp>
        <p:nvSpPr>
          <p:cNvPr id="5" name="Footer Placeholder 4">
            <a:extLst>
              <a:ext uri="{FF2B5EF4-FFF2-40B4-BE49-F238E27FC236}">
                <a16:creationId xmlns:a16="http://schemas.microsoft.com/office/drawing/2014/main" id="{17472E15-7FF6-44C0-A2BC-BF2BE5CED2C2}"/>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BC065-76D9-4A6D-A4D3-FE7B4DE91D26}"/>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rgbClr val="003F5C"/>
                </a:solidFill>
              </a:defRPr>
            </a:lvl1pPr>
          </a:lstStyle>
          <a:p>
            <a:fld id="{817EC3D0-BC1C-4246-9097-CC1F9C0028DF}" type="slidenum">
              <a:rPr lang="en-US" smtClean="0"/>
              <a:pPr/>
              <a:t>‹#›</a:t>
            </a:fld>
            <a:endParaRPr lang="en-US" dirty="0"/>
          </a:p>
        </p:txBody>
      </p:sp>
      <p:sp>
        <p:nvSpPr>
          <p:cNvPr id="9" name="Slide Number Placeholder 5">
            <a:extLst>
              <a:ext uri="{FF2B5EF4-FFF2-40B4-BE49-F238E27FC236}">
                <a16:creationId xmlns:a16="http://schemas.microsoft.com/office/drawing/2014/main" id="{A9A06E9E-643A-4D0A-93CB-9A5AC9936CDD}"/>
              </a:ext>
            </a:extLst>
          </p:cNvPr>
          <p:cNvSpPr txBox="1">
            <a:spLocks/>
          </p:cNvSpPr>
          <p:nvPr userDrawn="1"/>
        </p:nvSpPr>
        <p:spPr>
          <a:xfrm>
            <a:off x="11028712" y="6432306"/>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360257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3EC70-EF25-492A-B57C-A60281A79D1D}" type="datetimeFigureOut">
              <a:rPr lang="en-US" smtClean="0"/>
              <a:t>4/1/2024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C72D1-354A-4414-AC95-DE1CEBE571F3}" type="slidenum">
              <a:rPr lang="en-US" smtClean="0"/>
              <a:t>‹#›</a:t>
            </a:fld>
            <a:endParaRPr lang="en-US"/>
          </a:p>
        </p:txBody>
      </p:sp>
    </p:spTree>
    <p:extLst>
      <p:ext uri="{BB962C8B-B14F-4D97-AF65-F5344CB8AC3E}">
        <p14:creationId xmlns:p14="http://schemas.microsoft.com/office/powerpoint/2010/main" val="15570625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EC3D0-BC1C-4246-9097-CC1F9C0028DF}" type="slidenum">
              <a:rPr lang="en-US" smtClean="0"/>
              <a:pPr/>
              <a:t>‹#›</a:t>
            </a:fld>
            <a:endParaRPr lang="en-US" dirty="0"/>
          </a:p>
        </p:txBody>
      </p:sp>
      <p:sp>
        <p:nvSpPr>
          <p:cNvPr id="7" name="Slide Number Placeholder 5">
            <a:extLst>
              <a:ext uri="{FF2B5EF4-FFF2-40B4-BE49-F238E27FC236}">
                <a16:creationId xmlns:a16="http://schemas.microsoft.com/office/drawing/2014/main" id="{CAA31FF8-94D0-925A-5BE8-F8B1800B7673}"/>
              </a:ext>
            </a:extLst>
          </p:cNvPr>
          <p:cNvSpPr txBox="1">
            <a:spLocks/>
          </p:cNvSpPr>
          <p:nvPr userDrawn="1"/>
        </p:nvSpPr>
        <p:spPr>
          <a:xfrm>
            <a:off x="11028712" y="6432304"/>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259283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EC3D0-BC1C-4246-9097-CC1F9C0028DF}" type="slidenum">
              <a:rPr lang="en-US" smtClean="0"/>
              <a:pPr/>
              <a:t>‹#›</a:t>
            </a:fld>
            <a:endParaRPr lang="en-US" dirty="0"/>
          </a:p>
        </p:txBody>
      </p:sp>
    </p:spTree>
    <p:extLst>
      <p:ext uri="{BB962C8B-B14F-4D97-AF65-F5344CB8AC3E}">
        <p14:creationId xmlns:p14="http://schemas.microsoft.com/office/powerpoint/2010/main" val="8789501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64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63A1ED-38F2-6DD3-A322-34E3E5DD4293}"/>
              </a:ext>
            </a:extLst>
          </p:cNvPr>
          <p:cNvPicPr>
            <a:picLocks noChangeAspect="1"/>
          </p:cNvPicPr>
          <p:nvPr/>
        </p:nvPicPr>
        <p:blipFill>
          <a:blip r:embed="rId3"/>
          <a:stretch>
            <a:fillRect/>
          </a:stretch>
        </p:blipFill>
        <p:spPr>
          <a:xfrm>
            <a:off x="1465651"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675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598193" cy="1174535"/>
          </a:xfrm>
        </p:spPr>
        <p:txBody>
          <a:bodyPr>
            <a:normAutofit/>
          </a:bodyPr>
          <a:lstStyle/>
          <a:p>
            <a:pPr algn="l"/>
            <a:r>
              <a:rPr kumimoji="0" lang="en-US" sz="2800" b="1" i="0" u="none" strike="noStrike" kern="1200" cap="none" spc="0" normalizeH="0" baseline="0" noProof="0" dirty="0">
                <a:ln>
                  <a:noFill/>
                </a:ln>
                <a:solidFill>
                  <a:srgbClr val="04A651"/>
                </a:solidFill>
                <a:effectLst/>
                <a:uLnTx/>
                <a:uFillTx/>
                <a:latin typeface="Arial" panose="020B0604020202020204" pitchFamily="34" charset="0"/>
                <a:ea typeface="+mj-ea"/>
                <a:cs typeface="Arial" panose="020B0604020202020204" pitchFamily="34" charset="0"/>
              </a:rPr>
              <a:t>Effective Case </a:t>
            </a:r>
            <a:r>
              <a:rPr kumimoji="0" lang="en-US" sz="2800" b="1" i="0" u="none" strike="noStrike" kern="1200" cap="none" spc="0" normalizeH="0" baseline="0" noProof="0" dirty="0">
                <a:ln>
                  <a:noFill/>
                </a:ln>
                <a:solidFill>
                  <a:srgbClr val="00A651"/>
                </a:solidFill>
                <a:effectLst/>
                <a:uLnTx/>
                <a:uFillTx/>
                <a:latin typeface="Arial" panose="020B0604020202020204" pitchFamily="34" charset="0"/>
                <a:ea typeface="+mj-ea"/>
                <a:cs typeface="Arial" panose="020B0604020202020204" pitchFamily="34" charset="0"/>
              </a:rPr>
              <a:t>Management</a:t>
            </a:r>
            <a:r>
              <a:rPr kumimoji="0" lang="en-US" sz="2800" b="1" i="0" u="none" strike="noStrike" kern="1200" cap="none" spc="0" normalizeH="0" baseline="0" noProof="0" dirty="0">
                <a:ln>
                  <a:noFill/>
                </a:ln>
                <a:solidFill>
                  <a:srgbClr val="04A651"/>
                </a:solidFill>
                <a:effectLst/>
                <a:uLnTx/>
                <a:uFillTx/>
                <a:latin typeface="Arial" panose="020B0604020202020204" pitchFamily="34" charset="0"/>
                <a:ea typeface="+mj-ea"/>
                <a:cs typeface="Arial" panose="020B0604020202020204" pitchFamily="34" charset="0"/>
              </a:rPr>
              <a:t> </a:t>
            </a:r>
            <a:endParaRPr lang="en-US" sz="2800" b="1" dirty="0">
              <a:solidFill>
                <a:srgbClr val="04A65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97085"/>
            <a:ext cx="5758249" cy="707961"/>
          </a:xfrm>
        </p:spPr>
        <p:txBody>
          <a:bodyPr>
            <a:normAutofit fontScale="92500" lnSpcReduction="20000"/>
          </a:bodyPr>
          <a:lstStyle/>
          <a:p>
            <a:pPr algn="l"/>
            <a:r>
              <a:rPr lang="en-US" dirty="0">
                <a:solidFill>
                  <a:schemeClr val="bg1"/>
                </a:solidFill>
                <a:latin typeface="Arial" panose="020B0604020202020204" pitchFamily="34" charset="0"/>
                <a:cs typeface="Arial" panose="020B0604020202020204" pitchFamily="34" charset="0"/>
              </a:rPr>
              <a:t>Welfare Transition (WT) Program,</a:t>
            </a:r>
          </a:p>
          <a:p>
            <a:pPr algn="l"/>
            <a:r>
              <a:rPr lang="en-US" i="1" dirty="0">
                <a:solidFill>
                  <a:schemeClr val="bg1"/>
                </a:solidFill>
                <a:latin typeface="Arial" panose="020B0604020202020204" pitchFamily="34" charset="0"/>
                <a:cs typeface="Arial" panose="020B0604020202020204" pitchFamily="34" charset="0"/>
              </a:rPr>
              <a:t>Division of Workforce Services </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265413"/>
            <a:ext cx="5758249" cy="1029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Bureau of One-Stop and Program Support</a:t>
            </a:r>
          </a:p>
          <a:p>
            <a:pPr algn="l"/>
            <a:r>
              <a:rPr lang="en-US" sz="1200" dirty="0">
                <a:solidFill>
                  <a:schemeClr val="bg1"/>
                </a:solidFill>
                <a:latin typeface="Arial" panose="020B0604020202020204" pitchFamily="34" charset="0"/>
                <a:cs typeface="Arial" panose="020B0604020202020204" pitchFamily="34" charset="0"/>
              </a:rPr>
              <a:t>February 2024</a:t>
            </a:r>
          </a:p>
        </p:txBody>
      </p:sp>
    </p:spTree>
    <p:extLst>
      <p:ext uri="{BB962C8B-B14F-4D97-AF65-F5344CB8AC3E}">
        <p14:creationId xmlns:p14="http://schemas.microsoft.com/office/powerpoint/2010/main" val="147943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10</a:t>
            </a:fld>
            <a:endParaRPr lang="en-US" sz="1400" dirty="0">
              <a:solidFill>
                <a:srgbClr val="003F5C"/>
              </a:solidFill>
            </a:endParaRPr>
          </a:p>
        </p:txBody>
      </p:sp>
      <p:sp>
        <p:nvSpPr>
          <p:cNvPr id="4" name="Title 1">
            <a:extLst>
              <a:ext uri="{FF2B5EF4-FFF2-40B4-BE49-F238E27FC236}">
                <a16:creationId xmlns:a16="http://schemas.microsoft.com/office/drawing/2014/main" id="{74E122A7-D6CB-9637-B8DB-9B20D12DBBBD}"/>
              </a:ext>
            </a:extLst>
          </p:cNvPr>
          <p:cNvSpPr txBox="1">
            <a:spLocks/>
          </p:cNvSpPr>
          <p:nvPr/>
        </p:nvSpPr>
        <p:spPr>
          <a:xfrm>
            <a:off x="666750" y="85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b="1" dirty="0">
              <a:solidFill>
                <a:srgbClr val="00A651"/>
              </a:solidFill>
              <a:latin typeface="Franklin Gothic Book" panose="020B0503020102020204" pitchFamily="34" charset="0"/>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5">
            <a:extLst>
              <a:ext uri="{FF2B5EF4-FFF2-40B4-BE49-F238E27FC236}">
                <a16:creationId xmlns:a16="http://schemas.microsoft.com/office/drawing/2014/main" id="{9BCA8E1C-AA91-3E27-0FB0-D303E198C863}"/>
              </a:ext>
            </a:extLst>
          </p:cNvPr>
          <p:cNvSpPr txBox="1">
            <a:spLocks/>
          </p:cNvSpPr>
          <p:nvPr/>
        </p:nvSpPr>
        <p:spPr>
          <a:xfrm>
            <a:off x="631825" y="449784"/>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Tools for Case Management</a:t>
            </a:r>
          </a:p>
        </p:txBody>
      </p:sp>
      <p:pic>
        <p:nvPicPr>
          <p:cNvPr id="3" name="Content Placeholder 4">
            <a:extLst>
              <a:ext uri="{FF2B5EF4-FFF2-40B4-BE49-F238E27FC236}">
                <a16:creationId xmlns:a16="http://schemas.microsoft.com/office/drawing/2014/main" id="{DE528DD2-7B7B-1534-FFEB-E37A9A408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413" y="1786475"/>
            <a:ext cx="5272521" cy="3795486"/>
          </a:xfrm>
          <a:prstGeom prst="rect">
            <a:avLst/>
          </a:prstGeom>
        </p:spPr>
      </p:pic>
    </p:spTree>
    <p:extLst>
      <p:ext uri="{BB962C8B-B14F-4D97-AF65-F5344CB8AC3E}">
        <p14:creationId xmlns:p14="http://schemas.microsoft.com/office/powerpoint/2010/main" val="283129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D71FA0-8C31-81F5-2F31-FAF6F844BE20}"/>
              </a:ext>
            </a:extLst>
          </p:cNvPr>
          <p:cNvSpPr>
            <a:spLocks noGrp="1"/>
          </p:cNvSpPr>
          <p:nvPr>
            <p:ph type="sldNum" sz="quarter" idx="12"/>
          </p:nvPr>
        </p:nvSpPr>
        <p:spPr/>
        <p:txBody>
          <a:bodyPr/>
          <a:lstStyle/>
          <a:p>
            <a:r>
              <a:rPr lang="en-US" dirty="0"/>
              <a:t>           </a:t>
            </a:r>
            <a:fld id="{9AB017ED-6826-9044-9127-2F5D8B30396E}" type="slidenum">
              <a:rPr lang="en-US" sz="1400" smtClean="0"/>
              <a:pPr/>
              <a:t>11</a:t>
            </a:fld>
            <a:endParaRPr lang="en-US" sz="1400" dirty="0"/>
          </a:p>
        </p:txBody>
      </p:sp>
      <p:pic>
        <p:nvPicPr>
          <p:cNvPr id="7" name="Content Placeholder 4">
            <a:extLst>
              <a:ext uri="{FF2B5EF4-FFF2-40B4-BE49-F238E27FC236}">
                <a16:creationId xmlns:a16="http://schemas.microsoft.com/office/drawing/2014/main" id="{76E0FC9F-1558-A36F-5715-C80240586FAC}"/>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4">
            <a:extLst>
              <a:ext uri="{FF2B5EF4-FFF2-40B4-BE49-F238E27FC236}">
                <a16:creationId xmlns:a16="http://schemas.microsoft.com/office/drawing/2014/main" id="{36F32867-2632-4FCB-FC73-847776AC6913}"/>
              </a:ext>
            </a:extLst>
          </p:cNvPr>
          <p:cNvSpPr txBox="1">
            <a:spLocks/>
          </p:cNvSpPr>
          <p:nvPr/>
        </p:nvSpPr>
        <p:spPr>
          <a:xfrm>
            <a:off x="631825" y="367887"/>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Tools of Case Management</a:t>
            </a:r>
          </a:p>
        </p:txBody>
      </p:sp>
      <p:pic>
        <p:nvPicPr>
          <p:cNvPr id="3" name="Content Placeholder 3">
            <a:extLst>
              <a:ext uri="{FF2B5EF4-FFF2-40B4-BE49-F238E27FC236}">
                <a16:creationId xmlns:a16="http://schemas.microsoft.com/office/drawing/2014/main" id="{204EEDF5-AE54-488C-C661-B42BBCDF800F}"/>
              </a:ext>
            </a:extLst>
          </p:cNvPr>
          <p:cNvPicPr>
            <a:picLocks noChangeAspect="1"/>
          </p:cNvPicPr>
          <p:nvPr/>
        </p:nvPicPr>
        <p:blipFill>
          <a:blip r:embed="rId4"/>
          <a:stretch>
            <a:fillRect/>
          </a:stretch>
        </p:blipFill>
        <p:spPr>
          <a:xfrm>
            <a:off x="2091497" y="1072926"/>
            <a:ext cx="7701624" cy="5035199"/>
          </a:xfrm>
          <a:prstGeom prst="rect">
            <a:avLst/>
          </a:prstGeom>
        </p:spPr>
      </p:pic>
    </p:spTree>
    <p:extLst>
      <p:ext uri="{BB962C8B-B14F-4D97-AF65-F5344CB8AC3E}">
        <p14:creationId xmlns:p14="http://schemas.microsoft.com/office/powerpoint/2010/main" val="85817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D71FA0-8C31-81F5-2F31-FAF6F844BE20}"/>
              </a:ext>
            </a:extLst>
          </p:cNvPr>
          <p:cNvSpPr>
            <a:spLocks noGrp="1"/>
          </p:cNvSpPr>
          <p:nvPr>
            <p:ph type="sldNum" sz="quarter" idx="12"/>
          </p:nvPr>
        </p:nvSpPr>
        <p:spPr/>
        <p:txBody>
          <a:bodyPr/>
          <a:lstStyle/>
          <a:p>
            <a:r>
              <a:rPr lang="en-US" sz="1400" dirty="0"/>
              <a:t>         </a:t>
            </a:r>
            <a:fld id="{9AB017ED-6826-9044-9127-2F5D8B30396E}" type="slidenum">
              <a:rPr lang="en-US" sz="1400" smtClean="0"/>
              <a:pPr/>
              <a:t>12</a:t>
            </a:fld>
            <a:endParaRPr lang="en-US" sz="1400" dirty="0"/>
          </a:p>
        </p:txBody>
      </p:sp>
      <p:pic>
        <p:nvPicPr>
          <p:cNvPr id="7" name="Content Placeholder 4">
            <a:extLst>
              <a:ext uri="{FF2B5EF4-FFF2-40B4-BE49-F238E27FC236}">
                <a16:creationId xmlns:a16="http://schemas.microsoft.com/office/drawing/2014/main" id="{76E0FC9F-1558-A36F-5715-C80240586FAC}"/>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37AED4C5-02B1-4786-9723-3F379DDB9B30}"/>
              </a:ext>
            </a:extLst>
          </p:cNvPr>
          <p:cNvSpPr txBox="1">
            <a:spLocks/>
          </p:cNvSpPr>
          <p:nvPr/>
        </p:nvSpPr>
        <p:spPr>
          <a:xfrm>
            <a:off x="631825" y="354908"/>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Writing Effective Case Notes</a:t>
            </a:r>
          </a:p>
        </p:txBody>
      </p:sp>
      <p:pic>
        <p:nvPicPr>
          <p:cNvPr id="3" name="Content Placeholder 5">
            <a:extLst>
              <a:ext uri="{FF2B5EF4-FFF2-40B4-BE49-F238E27FC236}">
                <a16:creationId xmlns:a16="http://schemas.microsoft.com/office/drawing/2014/main" id="{9DDAA7E3-B61A-78DF-EEB5-F3560262E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387" y="1421614"/>
            <a:ext cx="6133598" cy="4219015"/>
          </a:xfrm>
          <a:prstGeom prst="rect">
            <a:avLst/>
          </a:prstGeom>
        </p:spPr>
      </p:pic>
    </p:spTree>
    <p:extLst>
      <p:ext uri="{BB962C8B-B14F-4D97-AF65-F5344CB8AC3E}">
        <p14:creationId xmlns:p14="http://schemas.microsoft.com/office/powerpoint/2010/main" val="382475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D71FA0-8C31-81F5-2F31-FAF6F844BE20}"/>
              </a:ext>
            </a:extLst>
          </p:cNvPr>
          <p:cNvSpPr>
            <a:spLocks noGrp="1"/>
          </p:cNvSpPr>
          <p:nvPr>
            <p:ph type="sldNum" sz="quarter" idx="12"/>
          </p:nvPr>
        </p:nvSpPr>
        <p:spPr/>
        <p:txBody>
          <a:bodyPr/>
          <a:lstStyle/>
          <a:p>
            <a:r>
              <a:rPr lang="en-US" sz="1400" dirty="0"/>
              <a:t>          </a:t>
            </a:r>
            <a:fld id="{9AB017ED-6826-9044-9127-2F5D8B30396E}" type="slidenum">
              <a:rPr lang="en-US" sz="1400" smtClean="0"/>
              <a:pPr/>
              <a:t>13</a:t>
            </a:fld>
            <a:endParaRPr lang="en-US" sz="1400" dirty="0"/>
          </a:p>
        </p:txBody>
      </p:sp>
      <p:pic>
        <p:nvPicPr>
          <p:cNvPr id="7" name="Content Placeholder 4">
            <a:extLst>
              <a:ext uri="{FF2B5EF4-FFF2-40B4-BE49-F238E27FC236}">
                <a16:creationId xmlns:a16="http://schemas.microsoft.com/office/drawing/2014/main" id="{76E0FC9F-1558-A36F-5715-C80240586FAC}"/>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EE2AD3F1-C3EB-EBCD-50A2-2E2514F81A31}"/>
              </a:ext>
            </a:extLst>
          </p:cNvPr>
          <p:cNvSpPr txBox="1">
            <a:spLocks/>
          </p:cNvSpPr>
          <p:nvPr/>
        </p:nvSpPr>
        <p:spPr>
          <a:xfrm>
            <a:off x="631825" y="419656"/>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A651"/>
                </a:solidFill>
                <a:effectLst/>
                <a:uLnTx/>
                <a:uFillTx/>
                <a:latin typeface="Franklin Gothic Book" panose="020B0503020102020204" pitchFamily="34" charset="0"/>
              </a:rPr>
              <a:t>WRITING EFFECTIVE CASE NOTES</a:t>
            </a:r>
          </a:p>
        </p:txBody>
      </p:sp>
      <p:sp>
        <p:nvSpPr>
          <p:cNvPr id="3" name="Content Placeholder 1">
            <a:extLst>
              <a:ext uri="{FF2B5EF4-FFF2-40B4-BE49-F238E27FC236}">
                <a16:creationId xmlns:a16="http://schemas.microsoft.com/office/drawing/2014/main" id="{82A9CA29-FFDF-1D2B-0C8F-DF35C57B6187}"/>
              </a:ext>
            </a:extLst>
          </p:cNvPr>
          <p:cNvSpPr txBox="1">
            <a:spLocks/>
          </p:cNvSpPr>
          <p:nvPr/>
        </p:nvSpPr>
        <p:spPr>
          <a:xfrm>
            <a:off x="702627" y="1643868"/>
            <a:ext cx="89226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rPr>
              <a:t>Exercise discretion in the content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rPr>
              <a:t>Withhold specific medical or mental illness diagnosis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rPr>
              <a:t>Content should be summarized, not exhaustive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rPr>
              <a:t>Refrain from subjective statements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90516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D71FA0-8C31-81F5-2F31-FAF6F844BE20}"/>
              </a:ext>
            </a:extLst>
          </p:cNvPr>
          <p:cNvSpPr>
            <a:spLocks noGrp="1"/>
          </p:cNvSpPr>
          <p:nvPr>
            <p:ph type="sldNum" sz="quarter" idx="12"/>
          </p:nvPr>
        </p:nvSpPr>
        <p:spPr/>
        <p:txBody>
          <a:bodyPr/>
          <a:lstStyle/>
          <a:p>
            <a:r>
              <a:rPr lang="en-US" sz="1400" dirty="0"/>
              <a:t>          </a:t>
            </a:r>
            <a:fld id="{9AB017ED-6826-9044-9127-2F5D8B30396E}" type="slidenum">
              <a:rPr lang="en-US" sz="1400" smtClean="0"/>
              <a:pPr/>
              <a:t>14</a:t>
            </a:fld>
            <a:endParaRPr lang="en-US" sz="1400" dirty="0"/>
          </a:p>
        </p:txBody>
      </p:sp>
      <p:pic>
        <p:nvPicPr>
          <p:cNvPr id="7" name="Content Placeholder 4">
            <a:extLst>
              <a:ext uri="{FF2B5EF4-FFF2-40B4-BE49-F238E27FC236}">
                <a16:creationId xmlns:a16="http://schemas.microsoft.com/office/drawing/2014/main" id="{76E0FC9F-1558-A36F-5715-C80240586FAC}"/>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C72D0488-3A1D-BE95-A9DE-ACB8DB43DAA9}"/>
              </a:ext>
            </a:extLst>
          </p:cNvPr>
          <p:cNvSpPr txBox="1">
            <a:spLocks/>
          </p:cNvSpPr>
          <p:nvPr/>
        </p:nvSpPr>
        <p:spPr>
          <a:xfrm>
            <a:off x="631825" y="354908"/>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Best Practices Strategies</a:t>
            </a:r>
          </a:p>
        </p:txBody>
      </p:sp>
      <p:pic>
        <p:nvPicPr>
          <p:cNvPr id="3" name="Content Placeholder 4">
            <a:extLst>
              <a:ext uri="{FF2B5EF4-FFF2-40B4-BE49-F238E27FC236}">
                <a16:creationId xmlns:a16="http://schemas.microsoft.com/office/drawing/2014/main" id="{0B357799-01C9-D499-9119-BBE42AC5F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507" y="1647405"/>
            <a:ext cx="6496986" cy="3563190"/>
          </a:xfrm>
          <a:prstGeom prst="rect">
            <a:avLst/>
          </a:prstGeom>
        </p:spPr>
      </p:pic>
    </p:spTree>
    <p:extLst>
      <p:ext uri="{BB962C8B-B14F-4D97-AF65-F5344CB8AC3E}">
        <p14:creationId xmlns:p14="http://schemas.microsoft.com/office/powerpoint/2010/main" val="312658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1954688"/>
            <a:ext cx="10515600" cy="1325563"/>
          </a:xfrm>
        </p:spPr>
        <p:txBody>
          <a:bodyPr/>
          <a:lstStyle/>
          <a:p>
            <a:pPr algn="ctr"/>
            <a:r>
              <a:rPr lang="en-US" b="1" dirty="0">
                <a:solidFill>
                  <a:srgbClr val="00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Slide Number Placeholder 1">
            <a:extLst>
              <a:ext uri="{FF2B5EF4-FFF2-40B4-BE49-F238E27FC236}">
                <a16:creationId xmlns:a16="http://schemas.microsoft.com/office/drawing/2014/main" id="{F3F2559A-C806-5E55-D35F-D4A55070E53F}"/>
              </a:ext>
            </a:extLst>
          </p:cNvPr>
          <p:cNvSpPr>
            <a:spLocks noGrp="1"/>
          </p:cNvSpPr>
          <p:nvPr>
            <p:ph type="sldNum" sz="quarter" idx="12"/>
          </p:nvPr>
        </p:nvSpPr>
        <p:spPr>
          <a:xfrm>
            <a:off x="8610600" y="6356350"/>
            <a:ext cx="2743200" cy="365125"/>
          </a:xfrm>
        </p:spPr>
        <p:txBody>
          <a:bodyPr/>
          <a:lstStyle/>
          <a:p>
            <a:pPr algn="ctr"/>
            <a:r>
              <a:rPr lang="en-US" sz="1400" dirty="0"/>
              <a:t>         </a:t>
            </a:r>
            <a:fld id="{32EDD397-FC27-4DE1-AA90-C51D34D0F9B0}" type="slidenum">
              <a:rPr lang="en-US" sz="1400" smtClean="0"/>
              <a:pPr algn="ctr"/>
              <a:t>15</a:t>
            </a:fld>
            <a:endParaRPr lang="en-US" sz="1400" dirty="0"/>
          </a:p>
        </p:txBody>
      </p:sp>
    </p:spTree>
    <p:extLst>
      <p:ext uri="{BB962C8B-B14F-4D97-AF65-F5344CB8AC3E}">
        <p14:creationId xmlns:p14="http://schemas.microsoft.com/office/powerpoint/2010/main" val="48700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normAutofit/>
          </a:bodyPr>
          <a:lstStyle/>
          <a:p>
            <a:r>
              <a:rPr lang="en-US" sz="4000" b="1" dirty="0">
                <a:solidFill>
                  <a:srgbClr val="00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0A651"/>
                </a:solidFill>
                <a:latin typeface="Arial" panose="020B0604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10352308" cy="400110"/>
          </a:xfrm>
          <a:prstGeom prst="rect">
            <a:avLst/>
          </a:prstGeom>
        </p:spPr>
        <p:txBody>
          <a:bodyPr wrap="square">
            <a:spAutoFit/>
          </a:bodyPr>
          <a:lstStyle/>
          <a:p>
            <a:r>
              <a:rPr lang="en-US" sz="2000" dirty="0">
                <a:solidFill>
                  <a:srgbClr val="212552"/>
                </a:solidFill>
                <a:latin typeface="Arial" panose="020B0604020202020204" pitchFamily="34" charset="0"/>
                <a:ea typeface="Open Sans" panose="020B0606030504020204" pitchFamily="34" charset="0"/>
                <a:cs typeface="Arial" panose="020B0604020202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682993"/>
            <a:ext cx="621731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HelveticaNeueLT Std" panose="020B0604020202020204"/>
                <a:ea typeface="+mn-ea"/>
                <a:cs typeface="Times New Roman" panose="02020603050405020304" pitchFamily="18" charset="0"/>
              </a:rPr>
              <a:t>DEO Division of Workforce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HelveticaNeueLT Std" panose="020B0604020202020204"/>
                <a:ea typeface="+mn-ea"/>
                <a:cs typeface="Times New Roman" panose="02020603050405020304" pitchFamily="18" charset="0"/>
              </a:rPr>
              <a:t>One-Stop &amp; Program Support</a:t>
            </a:r>
            <a:endParaRPr kumimoji="0" lang="en-US" sz="1800" b="0" i="0" u="none" strike="noStrike" kern="1200" cap="none" spc="0" normalizeH="0" baseline="0" noProof="0" dirty="0">
              <a:ln>
                <a:noFill/>
              </a:ln>
              <a:solidFill>
                <a:srgbClr val="44546A"/>
              </a:solidFill>
              <a:effectLst/>
              <a:uLnTx/>
              <a:uFillTx/>
              <a:latin typeface="HelveticaNeueLT Std" panose="020B0604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HelveticaNeueLT Std" panose="020B0604020202020204"/>
                <a:ea typeface="+mn-ea"/>
                <a:cs typeface="Times New Roman" panose="02020603050405020304" pitchFamily="18" charset="0"/>
              </a:rPr>
              <a:t>Main Line: </a:t>
            </a:r>
            <a:r>
              <a:rPr kumimoji="0" lang="en-US" sz="1800" b="1" i="0" u="none" strike="noStrike" kern="1200" cap="none" spc="0" normalizeH="0" baseline="0" noProof="0" dirty="0">
                <a:ln>
                  <a:noFill/>
                </a:ln>
                <a:solidFill>
                  <a:srgbClr val="44546A"/>
                </a:solidFill>
                <a:effectLst/>
                <a:uLnTx/>
                <a:uFillTx/>
                <a:latin typeface="HelveticaNeueLT Std" panose="020B0604020202020204"/>
                <a:ea typeface="+mn-ea"/>
                <a:cs typeface="Times New Roman" panose="02020603050405020304" pitchFamily="18" charset="0"/>
              </a:rPr>
              <a:t>850-245-7240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HelveticaNeueLT Std" panose="020B0604020202020204"/>
                <a:ea typeface="+mn-ea"/>
                <a:cs typeface="+mn-cs"/>
              </a:rPr>
              <a:t>Email:</a:t>
            </a:r>
            <a:r>
              <a:rPr kumimoji="0" lang="en-US" sz="1800" b="1" i="1" u="none" strike="noStrike" kern="1200" cap="none" spc="0" normalizeH="0" baseline="0" noProof="0" dirty="0">
                <a:ln>
                  <a:noFill/>
                </a:ln>
                <a:solidFill>
                  <a:srgbClr val="44546A"/>
                </a:solidFill>
                <a:effectLst/>
                <a:uLnTx/>
                <a:uFillTx/>
                <a:latin typeface="HelveticaNeueLT Std" panose="020B0604020202020204"/>
                <a:ea typeface="+mn-ea"/>
                <a:cs typeface="+mn-cs"/>
              </a:rPr>
              <a:t> WTProgram@commerce.fl.gov</a:t>
            </a:r>
          </a:p>
        </p:txBody>
      </p:sp>
      <p:sp>
        <p:nvSpPr>
          <p:cNvPr id="7" name="Slide Number Placeholder 1">
            <a:extLst>
              <a:ext uri="{FF2B5EF4-FFF2-40B4-BE49-F238E27FC236}">
                <a16:creationId xmlns:a16="http://schemas.microsoft.com/office/drawing/2014/main" id="{9BB58970-8B9A-1981-6AD7-FA159F9917FE}"/>
              </a:ext>
            </a:extLst>
          </p:cNvPr>
          <p:cNvSpPr>
            <a:spLocks noGrp="1"/>
          </p:cNvSpPr>
          <p:nvPr>
            <p:ph type="sldNum" sz="quarter" idx="12"/>
          </p:nvPr>
        </p:nvSpPr>
        <p:spPr>
          <a:xfrm>
            <a:off x="8610600" y="6356350"/>
            <a:ext cx="2743200" cy="365125"/>
          </a:xfrm>
        </p:spPr>
        <p:txBody>
          <a:bodyPr/>
          <a:lstStyle/>
          <a:p>
            <a:pPr algn="ctr"/>
            <a:r>
              <a:rPr lang="en-US" sz="1400" dirty="0"/>
              <a:t>          </a:t>
            </a:r>
            <a:fld id="{32EDD397-FC27-4DE1-AA90-C51D34D0F9B0}" type="slidenum">
              <a:rPr lang="en-US" sz="1400" smtClean="0"/>
              <a:pPr algn="ctr"/>
              <a:t>16</a:t>
            </a:fld>
            <a:endParaRPr lang="en-US" sz="1400" dirty="0"/>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2</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2E51D231-F3EA-1AD0-804C-D4D2EB1262C5}"/>
              </a:ext>
            </a:extLst>
          </p:cNvPr>
          <p:cNvSpPr txBox="1">
            <a:spLocks/>
          </p:cNvSpPr>
          <p:nvPr/>
        </p:nvSpPr>
        <p:spPr>
          <a:xfrm>
            <a:off x="403258" y="480540"/>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A651"/>
                </a:solidFill>
                <a:effectLst/>
                <a:uLnTx/>
                <a:uFillTx/>
                <a:latin typeface="Franklin Gothic Book" panose="020B0503020102020204" pitchFamily="34" charset="0"/>
              </a:rPr>
              <a:t>OBJECTIVES</a:t>
            </a:r>
          </a:p>
        </p:txBody>
      </p:sp>
      <p:graphicFrame>
        <p:nvGraphicFramePr>
          <p:cNvPr id="3" name="Content Placeholder 5">
            <a:extLst>
              <a:ext uri="{FF2B5EF4-FFF2-40B4-BE49-F238E27FC236}">
                <a16:creationId xmlns:a16="http://schemas.microsoft.com/office/drawing/2014/main" id="{6CA48C79-1076-69C2-C86A-98007A0DE466}"/>
              </a:ext>
            </a:extLst>
          </p:cNvPr>
          <p:cNvGraphicFramePr>
            <a:graphicFrameLocks/>
          </p:cNvGraphicFramePr>
          <p:nvPr>
            <p:extLst>
              <p:ext uri="{D42A27DB-BD31-4B8C-83A1-F6EECF244321}">
                <p14:modId xmlns:p14="http://schemas.microsoft.com/office/powerpoint/2010/main" val="1215434050"/>
              </p:ext>
            </p:extLst>
          </p:nvPr>
        </p:nvGraphicFramePr>
        <p:xfrm>
          <a:off x="1982971" y="1353563"/>
          <a:ext cx="78867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061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3</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B2BFD829-A0D6-CBF8-7882-92A9FA713BBF}"/>
              </a:ext>
            </a:extLst>
          </p:cNvPr>
          <p:cNvSpPr txBox="1">
            <a:spLocks/>
          </p:cNvSpPr>
          <p:nvPr/>
        </p:nvSpPr>
        <p:spPr>
          <a:xfrm>
            <a:off x="403258" y="358090"/>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Calling All Case Managers</a:t>
            </a:r>
          </a:p>
        </p:txBody>
      </p:sp>
      <p:pic>
        <p:nvPicPr>
          <p:cNvPr id="3" name="Content Placeholder 3">
            <a:extLst>
              <a:ext uri="{FF2B5EF4-FFF2-40B4-BE49-F238E27FC236}">
                <a16:creationId xmlns:a16="http://schemas.microsoft.com/office/drawing/2014/main" id="{927BD0D6-558B-FFB4-0E26-A7FAF1E8DB59}"/>
              </a:ext>
            </a:extLst>
          </p:cNvPr>
          <p:cNvPicPr>
            <a:picLocks noChangeAspect="1"/>
          </p:cNvPicPr>
          <p:nvPr/>
        </p:nvPicPr>
        <p:blipFill>
          <a:blip r:embed="rId4"/>
          <a:stretch>
            <a:fillRect/>
          </a:stretch>
        </p:blipFill>
        <p:spPr>
          <a:xfrm>
            <a:off x="3814806" y="1353987"/>
            <a:ext cx="4113208" cy="4216634"/>
          </a:xfrm>
          <a:prstGeom prst="rect">
            <a:avLst/>
          </a:prstGeom>
        </p:spPr>
      </p:pic>
    </p:spTree>
    <p:extLst>
      <p:ext uri="{BB962C8B-B14F-4D97-AF65-F5344CB8AC3E}">
        <p14:creationId xmlns:p14="http://schemas.microsoft.com/office/powerpoint/2010/main" val="6859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4</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C34C964D-F6C1-FC93-1DB8-6D7D296EB405}"/>
              </a:ext>
            </a:extLst>
          </p:cNvPr>
          <p:cNvSpPr txBox="1">
            <a:spLocks/>
          </p:cNvSpPr>
          <p:nvPr/>
        </p:nvSpPr>
        <p:spPr>
          <a:xfrm>
            <a:off x="403258" y="354908"/>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Life of a WT Case Manager</a:t>
            </a:r>
          </a:p>
        </p:txBody>
      </p:sp>
      <p:sp>
        <p:nvSpPr>
          <p:cNvPr id="3" name="Content Placeholder 1">
            <a:extLst>
              <a:ext uri="{FF2B5EF4-FFF2-40B4-BE49-F238E27FC236}">
                <a16:creationId xmlns:a16="http://schemas.microsoft.com/office/drawing/2014/main" id="{9A1EF615-6D87-F663-F24A-A632A026250D}"/>
              </a:ext>
            </a:extLst>
          </p:cNvPr>
          <p:cNvSpPr txBox="1">
            <a:spLocks/>
          </p:cNvSpPr>
          <p:nvPr/>
        </p:nvSpPr>
        <p:spPr>
          <a:xfrm>
            <a:off x="702626" y="1138137"/>
            <a:ext cx="8982795" cy="545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never be bored.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may sometimes be frustrated.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be surrounded by challenges with so much to do and so little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carry immense responsibility and very little authority.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step into people’s lives, and you will make a difference. Some will bless and some will curse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see people at their worst </a:t>
            </a:r>
            <a:r>
              <a:rPr kumimoji="0" lang="en-US" sz="2000" b="1" i="0" u="none" strike="noStrike" kern="1200" cap="none" spc="0" normalizeH="0" baseline="0" noProof="0" dirty="0">
                <a:ln>
                  <a:noFill/>
                </a:ln>
                <a:solidFill>
                  <a:srgbClr val="44546A"/>
                </a:solidFill>
                <a:effectLst/>
                <a:uLnTx/>
                <a:uFillTx/>
                <a:latin typeface="Franklin Gothic Book" panose="020B0503020102020204" pitchFamily="34" charset="0"/>
              </a:rPr>
              <a:t>and</a:t>
            </a: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 their best.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never cease to be amazed at people’s capacity for love, courage, and endurance.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will experience resounding triumphs and devastating failures.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You may laugh and even cry sometimes.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Yet, you will know what it is to be </a:t>
            </a:r>
            <a:r>
              <a:rPr kumimoji="0" lang="en-US" sz="2000" b="1" i="0" u="none" strike="noStrike" kern="1200" cap="none" spc="0" normalizeH="0" baseline="0" noProof="0" dirty="0">
                <a:ln>
                  <a:noFill/>
                </a:ln>
                <a:solidFill>
                  <a:srgbClr val="44546A"/>
                </a:solidFill>
                <a:effectLst/>
                <a:uLnTx/>
                <a:uFillTx/>
                <a:latin typeface="Franklin Gothic Book" panose="020B0503020102020204" pitchFamily="34" charset="0"/>
              </a:rPr>
              <a:t>human</a:t>
            </a: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 and what it means to be </a:t>
            </a:r>
            <a:r>
              <a:rPr kumimoji="0" lang="en-US" sz="2000" b="1" i="0" u="none" strike="noStrike" kern="1200" cap="none" spc="0" normalizeH="0" baseline="0" noProof="0" dirty="0">
                <a:ln>
                  <a:noFill/>
                </a:ln>
                <a:solidFill>
                  <a:srgbClr val="44546A"/>
                </a:solidFill>
                <a:effectLst/>
                <a:uLnTx/>
                <a:uFillTx/>
                <a:latin typeface="Franklin Gothic Book" panose="020B0503020102020204" pitchFamily="34" charset="0"/>
              </a:rPr>
              <a:t>humane</a:t>
            </a:r>
            <a:r>
              <a:rPr kumimoji="0" lang="en-US" sz="2000" b="0" i="0" u="none" strike="noStrike" kern="1200" cap="none" spc="0" normalizeH="0" baseline="0" noProof="0" dirty="0">
                <a:ln>
                  <a:noFill/>
                </a:ln>
                <a:solidFill>
                  <a:srgbClr val="44546A"/>
                </a:solidFill>
                <a:effectLst/>
                <a:uLnTx/>
                <a:uFillTx/>
                <a:latin typeface="Franklin Gothic Book" panose="020B05030201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41977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a:extLst>
              <a:ext uri="{FF2B5EF4-FFF2-40B4-BE49-F238E27FC236}">
                <a16:creationId xmlns:a16="http://schemas.microsoft.com/office/drawing/2014/main" id="{D42782CF-D3FB-224A-9698-0304DCE925F8}"/>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27468C6C-82A5-B31C-9C7E-AB2704C4EAFE}"/>
              </a:ext>
            </a:extLst>
          </p:cNvPr>
          <p:cNvSpPr txBox="1">
            <a:spLocks/>
          </p:cNvSpPr>
          <p:nvPr/>
        </p:nvSpPr>
        <p:spPr>
          <a:xfrm>
            <a:off x="631825" y="354908"/>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4000" b="1" cap="all" dirty="0">
                <a:solidFill>
                  <a:srgbClr val="00A651"/>
                </a:solidFill>
                <a:latin typeface="Franklin Gothic Book" panose="020B0503020102020204" pitchFamily="34" charset="0"/>
                <a:cs typeface="Times New Roman" panose="02020603050405020304" pitchFamily="18" charset="0"/>
              </a:rPr>
              <a:t>WHAT IS CASE MANAGEMENT?</a:t>
            </a:r>
          </a:p>
        </p:txBody>
      </p:sp>
      <p:pic>
        <p:nvPicPr>
          <p:cNvPr id="3" name="Content Placeholder 6">
            <a:extLst>
              <a:ext uri="{FF2B5EF4-FFF2-40B4-BE49-F238E27FC236}">
                <a16:creationId xmlns:a16="http://schemas.microsoft.com/office/drawing/2014/main" id="{CE7D63E8-7C5F-4B29-70A1-F5A36FFCF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425" y="1043426"/>
            <a:ext cx="6007100" cy="4816475"/>
          </a:xfrm>
          <a:prstGeom prst="rect">
            <a:avLst/>
          </a:prstGeom>
        </p:spPr>
      </p:pic>
      <p:sp>
        <p:nvSpPr>
          <p:cNvPr id="4" name="Slide Number Placeholder 4">
            <a:extLst>
              <a:ext uri="{FF2B5EF4-FFF2-40B4-BE49-F238E27FC236}">
                <a16:creationId xmlns:a16="http://schemas.microsoft.com/office/drawing/2014/main" id="{1B15BA8C-51F0-2799-4FEC-C63E53CE106C}"/>
              </a:ext>
            </a:extLst>
          </p:cNvPr>
          <p:cNvSpPr>
            <a:spLocks noGrp="1"/>
          </p:cNvSpPr>
          <p:nvPr>
            <p:ph type="sldNum" sz="quarter" idx="12"/>
          </p:nvPr>
        </p:nvSpPr>
        <p:spPr>
          <a:xfrm>
            <a:off x="8614810" y="6309590"/>
            <a:ext cx="2057400" cy="365125"/>
          </a:xfrm>
          <a:prstGeom prst="rect">
            <a:avLst/>
          </a:prstGeom>
        </p:spPr>
        <p:txBody>
          <a:bodyPr/>
          <a:lstStyle/>
          <a:p>
            <a:r>
              <a:rPr lang="en-US" sz="1400" dirty="0">
                <a:solidFill>
                  <a:srgbClr val="003F5C"/>
                </a:solidFill>
              </a:rPr>
              <a:t>	      </a:t>
            </a:r>
            <a:fld id="{9AB017ED-6826-9044-9127-2F5D8B30396E}" type="slidenum">
              <a:rPr lang="en-US" sz="1400" smtClean="0">
                <a:solidFill>
                  <a:srgbClr val="003F5C"/>
                </a:solidFill>
              </a:rPr>
              <a:pPr/>
              <a:t>5</a:t>
            </a:fld>
            <a:endParaRPr lang="en-US" sz="1400" dirty="0">
              <a:solidFill>
                <a:srgbClr val="003F5C"/>
              </a:solidFill>
            </a:endParaRPr>
          </a:p>
        </p:txBody>
      </p:sp>
    </p:spTree>
    <p:extLst>
      <p:ext uri="{BB962C8B-B14F-4D97-AF65-F5344CB8AC3E}">
        <p14:creationId xmlns:p14="http://schemas.microsoft.com/office/powerpoint/2010/main" val="419628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smtClean="0">
                <a:solidFill>
                  <a:srgbClr val="003F5C"/>
                </a:solidFill>
              </a:rPr>
              <a:pPr/>
              <a:t>6</a:t>
            </a:fld>
            <a:endParaRPr lang="en-US" sz="1400" dirty="0">
              <a:solidFill>
                <a:srgbClr val="003F5C"/>
              </a:solidFill>
            </a:endParaRPr>
          </a:p>
        </p:txBody>
      </p:sp>
      <p:pic>
        <p:nvPicPr>
          <p:cNvPr id="6" name="Content Placeholder 4" descr="Icon&#10;&#10;Description automatically generated">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DF1C8165-B0CF-C633-4C5D-A42AF4BFD6D3}"/>
              </a:ext>
            </a:extLst>
          </p:cNvPr>
          <p:cNvSpPr txBox="1">
            <a:spLocks/>
          </p:cNvSpPr>
          <p:nvPr/>
        </p:nvSpPr>
        <p:spPr>
          <a:xfrm>
            <a:off x="471540" y="264695"/>
            <a:ext cx="8408193"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A651"/>
                </a:solidFill>
                <a:effectLst/>
                <a:uLnTx/>
                <a:uFillTx/>
                <a:latin typeface="Franklin Gothic Book" panose="020B0503020102020204" pitchFamily="34" charset="0"/>
              </a:rPr>
              <a:t>CASE MANAGEMENT</a:t>
            </a:r>
            <a:endParaRPr kumimoji="0" lang="en-US" sz="4000" b="0" i="0" u="none" strike="noStrike" kern="1200" cap="none" spc="0" normalizeH="0" baseline="0" noProof="0" dirty="0">
              <a:ln>
                <a:noFill/>
              </a:ln>
              <a:solidFill>
                <a:srgbClr val="00A651"/>
              </a:solidFill>
              <a:effectLst/>
              <a:uLnTx/>
              <a:uFillTx/>
              <a:latin typeface="Franklin Gothic Book" panose="020B0503020102020204" pitchFamily="34" charset="0"/>
            </a:endParaRPr>
          </a:p>
        </p:txBody>
      </p:sp>
      <p:pic>
        <p:nvPicPr>
          <p:cNvPr id="3" name="Content Placeholder 3" descr="Diagram&#10;&#10;Description automatically generated with medium confidence">
            <a:extLst>
              <a:ext uri="{FF2B5EF4-FFF2-40B4-BE49-F238E27FC236}">
                <a16:creationId xmlns:a16="http://schemas.microsoft.com/office/drawing/2014/main" id="{2C8E5940-1D08-E0B5-20EE-9A41C47C7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519" y="1231900"/>
            <a:ext cx="5858932" cy="4394199"/>
          </a:xfrm>
          <a:prstGeom prst="rect">
            <a:avLst/>
          </a:prstGeom>
        </p:spPr>
      </p:pic>
    </p:spTree>
    <p:extLst>
      <p:ext uri="{BB962C8B-B14F-4D97-AF65-F5344CB8AC3E}">
        <p14:creationId xmlns:p14="http://schemas.microsoft.com/office/powerpoint/2010/main" val="48859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7</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10">
            <a:extLst>
              <a:ext uri="{FF2B5EF4-FFF2-40B4-BE49-F238E27FC236}">
                <a16:creationId xmlns:a16="http://schemas.microsoft.com/office/drawing/2014/main" id="{DDEC9650-6980-0013-A726-45339540EC05}"/>
              </a:ext>
            </a:extLst>
          </p:cNvPr>
          <p:cNvSpPr txBox="1">
            <a:spLocks/>
          </p:cNvSpPr>
          <p:nvPr/>
        </p:nvSpPr>
        <p:spPr>
          <a:xfrm>
            <a:off x="535572" y="474860"/>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Assessments</a:t>
            </a:r>
          </a:p>
        </p:txBody>
      </p:sp>
      <p:sp>
        <p:nvSpPr>
          <p:cNvPr id="7" name="Content Placeholder 5">
            <a:extLst>
              <a:ext uri="{FF2B5EF4-FFF2-40B4-BE49-F238E27FC236}">
                <a16:creationId xmlns:a16="http://schemas.microsoft.com/office/drawing/2014/main" id="{82BE8FA8-E420-03C7-D790-479E88521CF1}"/>
              </a:ext>
            </a:extLst>
          </p:cNvPr>
          <p:cNvSpPr txBox="1">
            <a:spLocks/>
          </p:cNvSpPr>
          <p:nvPr/>
        </p:nvSpPr>
        <p:spPr>
          <a:xfrm>
            <a:off x="2152650" y="1155597"/>
            <a:ext cx="7886700" cy="4829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rPr>
              <a:t>Skills and Requirements</a:t>
            </a:r>
          </a:p>
        </p:txBody>
      </p:sp>
      <p:pic>
        <p:nvPicPr>
          <p:cNvPr id="8" name="Content Placeholder 4">
            <a:extLst>
              <a:ext uri="{FF2B5EF4-FFF2-40B4-BE49-F238E27FC236}">
                <a16:creationId xmlns:a16="http://schemas.microsoft.com/office/drawing/2014/main" id="{3353F6F2-5EF5-6622-AA76-2C496CF1E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50" y="1816112"/>
            <a:ext cx="6362700" cy="4354604"/>
          </a:xfrm>
          <a:prstGeom prst="rect">
            <a:avLst/>
          </a:prstGeom>
        </p:spPr>
      </p:pic>
    </p:spTree>
    <p:extLst>
      <p:ext uri="{BB962C8B-B14F-4D97-AF65-F5344CB8AC3E}">
        <p14:creationId xmlns:p14="http://schemas.microsoft.com/office/powerpoint/2010/main" val="409896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8</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BDE2D39A-994C-7C02-AA75-9BA259316788}"/>
              </a:ext>
            </a:extLst>
          </p:cNvPr>
          <p:cNvSpPr txBox="1">
            <a:spLocks/>
          </p:cNvSpPr>
          <p:nvPr/>
        </p:nvSpPr>
        <p:spPr>
          <a:xfrm>
            <a:off x="403258" y="439901"/>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A651"/>
                </a:solidFill>
                <a:effectLst/>
                <a:uLnTx/>
                <a:uFillTx/>
                <a:latin typeface="Franklin Gothic Book" panose="020B0503020102020204" pitchFamily="34" charset="0"/>
              </a:rPr>
              <a:t>PLANNING – GOAL DEVELOPMENT</a:t>
            </a:r>
          </a:p>
        </p:txBody>
      </p:sp>
      <p:pic>
        <p:nvPicPr>
          <p:cNvPr id="3" name="Content Placeholder 4">
            <a:extLst>
              <a:ext uri="{FF2B5EF4-FFF2-40B4-BE49-F238E27FC236}">
                <a16:creationId xmlns:a16="http://schemas.microsoft.com/office/drawing/2014/main" id="{A99EDC9E-0553-CF0C-DB11-A809BDD5F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894" y="1127990"/>
            <a:ext cx="5778500" cy="5181600"/>
          </a:xfrm>
          <a:prstGeom prst="rect">
            <a:avLst/>
          </a:prstGeom>
        </p:spPr>
      </p:pic>
    </p:spTree>
    <p:extLst>
      <p:ext uri="{BB962C8B-B14F-4D97-AF65-F5344CB8AC3E}">
        <p14:creationId xmlns:p14="http://schemas.microsoft.com/office/powerpoint/2010/main" val="140255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9</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4">
            <a:extLst>
              <a:ext uri="{FF2B5EF4-FFF2-40B4-BE49-F238E27FC236}">
                <a16:creationId xmlns:a16="http://schemas.microsoft.com/office/drawing/2014/main" id="{96573CD9-72B9-0686-63B2-0A5ACD91F534}"/>
              </a:ext>
            </a:extLst>
          </p:cNvPr>
          <p:cNvSpPr txBox="1">
            <a:spLocks/>
          </p:cNvSpPr>
          <p:nvPr/>
        </p:nvSpPr>
        <p:spPr>
          <a:xfrm>
            <a:off x="631825" y="354908"/>
            <a:ext cx="9522828"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0A651"/>
                </a:solidFill>
                <a:effectLst/>
                <a:uLnTx/>
                <a:uFillTx/>
                <a:latin typeface="Franklin Gothic Book" panose="020B0503020102020204" pitchFamily="34" charset="0"/>
              </a:rPr>
              <a:t>Customer - Case Manager Rapport</a:t>
            </a:r>
          </a:p>
        </p:txBody>
      </p:sp>
      <p:pic>
        <p:nvPicPr>
          <p:cNvPr id="3" name="Content Placeholder 6">
            <a:extLst>
              <a:ext uri="{FF2B5EF4-FFF2-40B4-BE49-F238E27FC236}">
                <a16:creationId xmlns:a16="http://schemas.microsoft.com/office/drawing/2014/main" id="{BEFADF17-1A10-7C58-BC44-9E614A381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566" y="1281539"/>
            <a:ext cx="7030092" cy="4689016"/>
          </a:xfrm>
          <a:prstGeom prst="rect">
            <a:avLst/>
          </a:prstGeom>
        </p:spPr>
      </p:pic>
    </p:spTree>
    <p:extLst>
      <p:ext uri="{BB962C8B-B14F-4D97-AF65-F5344CB8AC3E}">
        <p14:creationId xmlns:p14="http://schemas.microsoft.com/office/powerpoint/2010/main" val="31767789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 xmlns="49bdf242-fea4-4829-bc24-e622aec032ae">
      <UserInfo>
        <DisplayName/>
        <AccountId xsi:nil="true"/>
        <AccountType/>
      </UserInfo>
    </Person>
    <BLUEFOLDER xmlns="49bdf242-fea4-4829-bc24-e622aec032ae">true</BLUEFOLDER>
    <_ip_UnifiedCompliancePolicyProperties xmlns="http://schemas.microsoft.com/sharepoint/v3" xsi:nil="true"/>
    <Comment xmlns="49bdf242-fea4-4829-bc24-e622aec032ae" xsi:nil="true"/>
    <TaxCatchAll xmlns="50275235-bb4d-4756-91cd-34632ec170b2" xsi:nil="true"/>
    <lcf76f155ced4ddcb4097134ff3c332f xmlns="49bdf242-fea4-4829-bc24-e622aec032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34F47E119D2F4EBDE880DFF2162436" ma:contentTypeVersion="18" ma:contentTypeDescription="Create a new document." ma:contentTypeScope="" ma:versionID="409310671e3ec3841f0bfdab13e159ef">
  <xsd:schema xmlns:xsd="http://www.w3.org/2001/XMLSchema" xmlns:xs="http://www.w3.org/2001/XMLSchema" xmlns:p="http://schemas.microsoft.com/office/2006/metadata/properties" xmlns:ns1="http://schemas.microsoft.com/sharepoint/v3" xmlns:ns2="49bdf242-fea4-4829-bc24-e622aec032ae" xmlns:ns3="50275235-bb4d-4756-91cd-34632ec170b2" targetNamespace="http://schemas.microsoft.com/office/2006/metadata/properties" ma:root="true" ma:fieldsID="afa1c267040aa7fdfd79cfdc58663ab5" ns1:_="" ns2:_="" ns3:_="">
    <xsd:import namespace="http://schemas.microsoft.com/sharepoint/v3"/>
    <xsd:import namespace="49bdf242-fea4-4829-bc24-e622aec032ae"/>
    <xsd:import namespace="50275235-bb4d-4756-91cd-34632ec170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BLUEFOLDER" minOccurs="0"/>
                <xsd:element ref="ns2:Person" minOccurs="0"/>
                <xsd:element ref="ns1:_ip_UnifiedCompliancePolicyProperties" minOccurs="0"/>
                <xsd:element ref="ns1:_ip_UnifiedCompliancePolicyUIAction" minOccurs="0"/>
                <xsd:element ref="ns2:MediaServiceDateTaken" minOccurs="0"/>
                <xsd:element ref="ns2:MediaLengthInSecond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bdf242-fea4-4829-bc24-e622aec03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LUEFOLDER" ma:index="12" nillable="true" ma:displayName="BLUE FOLDER" ma:default="1" ma:description="Blue folder created submitted to Dee" ma:format="Dropdown" ma:internalName="BLUEFOLDER">
      <xsd:simpleType>
        <xsd:restriction base="dms:Boolean"/>
      </xsd:simpleType>
    </xsd:element>
    <xsd:element name="Person" ma:index="13"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Comment" ma:index="18" nillable="true" ma:displayName="Comment" ma:format="Dropdown" ma:internalName="Comment">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f80e6c-b8a1-493a-8e58-14966f94df32"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75235-bb4d-4756-91cd-34632ec170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862e16-3cec-4c63-aae6-44cc9797803e}" ma:internalName="TaxCatchAll" ma:showField="CatchAllData" ma:web="50275235-bb4d-4756-91cd-34632ec170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8BEA7-A761-489B-8F5E-33E311AEB0FE}">
  <ds:schemaRefs>
    <ds:schemaRef ds:uri="http://schemas.microsoft.com/sharepoint/v3/contenttype/forms"/>
  </ds:schemaRefs>
</ds:datastoreItem>
</file>

<file path=customXml/itemProps2.xml><?xml version="1.0" encoding="utf-8"?>
<ds:datastoreItem xmlns:ds="http://schemas.openxmlformats.org/officeDocument/2006/customXml" ds:itemID="{A274AAE2-5579-47A5-9E4E-462D19B3EC16}">
  <ds:schemaRefs>
    <ds:schemaRef ds:uri="http://schemas.microsoft.com/office/2006/documentManagement/types"/>
    <ds:schemaRef ds:uri="50275235-bb4d-4756-91cd-34632ec170b2"/>
    <ds:schemaRef ds:uri="http://schemas.microsoft.com/office/2006/metadata/properties"/>
    <ds:schemaRef ds:uri="http://schemas.microsoft.com/sharepoint/v3"/>
    <ds:schemaRef ds:uri="http://purl.org/dc/elements/1.1/"/>
    <ds:schemaRef ds:uri="http://schemas.microsoft.com/office/infopath/2007/PartnerControls"/>
    <ds:schemaRef ds:uri="http://www.w3.org/XML/1998/namespace"/>
    <ds:schemaRef ds:uri="49bdf242-fea4-4829-bc24-e622aec032a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B3EE8873-51A4-437D-91EE-CDEC7C5BB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bdf242-fea4-4829-bc24-e622aec032ae"/>
    <ds:schemaRef ds:uri="50275235-bb4d-4756-91cd-34632ec170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66995</TotalTime>
  <Words>1810</Words>
  <Application>Microsoft Office PowerPoint</Application>
  <PresentationFormat>Widescreen</PresentationFormat>
  <Paragraphs>104</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Calibri</vt:lpstr>
      <vt:lpstr>Calibri Light</vt:lpstr>
      <vt:lpstr>Franklin Gothic Book</vt:lpstr>
      <vt:lpstr>HelveticaNeueLT Std</vt:lpstr>
      <vt:lpstr>Times New Roman</vt:lpstr>
      <vt:lpstr>Wingdings</vt:lpstr>
      <vt:lpstr>Custom Design</vt:lpstr>
      <vt:lpstr>1_Office Theme</vt:lpstr>
      <vt:lpstr>2_Office Theme</vt:lpstr>
      <vt:lpstr>Office Theme</vt:lpstr>
      <vt:lpstr>Effective Case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Dana</dc:creator>
  <cp:lastModifiedBy>Thomas, Jewelisia</cp:lastModifiedBy>
  <cp:revision>869</cp:revision>
  <cp:lastPrinted>2023-08-21T16:57:54Z</cp:lastPrinted>
  <dcterms:created xsi:type="dcterms:W3CDTF">2018-04-23T13:15:09Z</dcterms:created>
  <dcterms:modified xsi:type="dcterms:W3CDTF">2024-04-01T18:00:09Z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0x010100DE34F47E119D2F4EBDE880DFF2162436</vt:lpwstr>
  </property>
</Properties>
</file>