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45"/>
  </p:notesMasterIdLst>
  <p:sldIdLst>
    <p:sldId id="335" r:id="rId10"/>
    <p:sldId id="256" r:id="rId11"/>
    <p:sldId id="296" r:id="rId12"/>
    <p:sldId id="323" r:id="rId13"/>
    <p:sldId id="338" r:id="rId14"/>
    <p:sldId id="295" r:id="rId15"/>
    <p:sldId id="282" r:id="rId16"/>
    <p:sldId id="319" r:id="rId17"/>
    <p:sldId id="320" r:id="rId18"/>
    <p:sldId id="321" r:id="rId19"/>
    <p:sldId id="322" r:id="rId20"/>
    <p:sldId id="309" r:id="rId21"/>
    <p:sldId id="310" r:id="rId22"/>
    <p:sldId id="316" r:id="rId23"/>
    <p:sldId id="314" r:id="rId24"/>
    <p:sldId id="311"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36" r:id="rId39"/>
    <p:sldId id="337" r:id="rId40"/>
    <p:sldId id="274" r:id="rId41"/>
    <p:sldId id="281" r:id="rId42"/>
    <p:sldId id="275" r:id="rId43"/>
    <p:sldId id="297"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B4077-19C2-4CCA-BC43-314AA4EE7487}" v="9" dt="2021-12-07T20:14:51.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81395" autoAdjust="0"/>
  </p:normalViewPr>
  <p:slideViewPr>
    <p:cSldViewPr snapToGrid="0">
      <p:cViewPr varScale="1">
        <p:scale>
          <a:sx n="89" d="100"/>
          <a:sy n="89" d="100"/>
        </p:scale>
        <p:origin x="1164" y="90"/>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gs" Target="tags/tag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eta-940-01.eta.dir.labor.gov\shared\onr-onp\OTAA\Program%20Development\Program%20Reporting\Data%20Integrity\Data%20Integrity%20Results\FY21_Q4_09.30.21\TAA_Natl_09-3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3.2294488750155899E-2"/>
          <c:y val="8.4996187725272593E-2"/>
          <c:w val="0.96770547536026008"/>
          <c:h val="0.85675333865021563"/>
        </c:manualLayout>
      </c:layout>
      <c:barChart>
        <c:barDir val="col"/>
        <c:grouping val="clustered"/>
        <c:varyColors val="0"/>
        <c:ser>
          <c:idx val="1"/>
          <c:order val="0"/>
          <c:tx>
            <c:strRef>
              <c:f>Data!$A$2</c:f>
              <c:strCache>
                <c:ptCount val="1"/>
                <c:pt idx="0">
                  <c:v>Co-Enrollments</c:v>
                </c:pt>
              </c:strCache>
            </c:strRef>
          </c:tx>
          <c:spPr>
            <a:gradFill>
              <a:gsLst>
                <a:gs pos="0">
                  <a:schemeClr val="accent2">
                    <a:shade val="76000"/>
                  </a:schemeClr>
                </a:gs>
                <a:gs pos="100000">
                  <a:schemeClr val="accent2">
                    <a:shade val="76000"/>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2">
                    <a:shade val="76000"/>
                  </a:schemeClr>
                </a:solidFill>
                <a:prstDash val="sysDash"/>
              </a:ln>
              <a:effectLst/>
            </c:spPr>
            <c:trendlineType val="linear"/>
            <c:dispRSqr val="0"/>
            <c:dispEq val="0"/>
          </c:trendline>
          <c:cat>
            <c:strRef>
              <c:f>Data!$B$1:$F$1</c:f>
              <c:strCache>
                <c:ptCount val="5"/>
                <c:pt idx="0">
                  <c:v>2020 Qtr 2 ending June 2020</c:v>
                </c:pt>
                <c:pt idx="1">
                  <c:v>2020 Qtr 3 ending Sept 2020</c:v>
                </c:pt>
                <c:pt idx="2">
                  <c:v>2020 Qtr 4 ending Dec 2020</c:v>
                </c:pt>
                <c:pt idx="3">
                  <c:v>2021 Qtr 1 ending Mar 2021</c:v>
                </c:pt>
                <c:pt idx="4">
                  <c:v>2021 Qtr 2 ending June 2021</c:v>
                </c:pt>
              </c:strCache>
            </c:strRef>
          </c:cat>
          <c:val>
            <c:numRef>
              <c:f>Data!$B$2:$F$2</c:f>
              <c:numCache>
                <c:formatCode>#0.0%</c:formatCode>
                <c:ptCount val="5"/>
                <c:pt idx="0">
                  <c:v>0.26750400000000002</c:v>
                </c:pt>
                <c:pt idx="1">
                  <c:v>0.28367300000000001</c:v>
                </c:pt>
                <c:pt idx="2">
                  <c:v>0.21973100000000001</c:v>
                </c:pt>
                <c:pt idx="3">
                  <c:v>0.374332</c:v>
                </c:pt>
                <c:pt idx="4">
                  <c:v>0.61654100000000001</c:v>
                </c:pt>
              </c:numCache>
            </c:numRef>
          </c:val>
          <c:extLst>
            <c:ext xmlns:c16="http://schemas.microsoft.com/office/drawing/2014/chart" uri="{C3380CC4-5D6E-409C-BE32-E72D297353CC}">
              <c16:uniqueId val="{00000001-64AA-4583-8B2A-794F0DF6AF3B}"/>
            </c:ext>
          </c:extLst>
        </c:ser>
        <c:dLbls>
          <c:dLblPos val="inEnd"/>
          <c:showLegendKey val="0"/>
          <c:showVal val="1"/>
          <c:showCatName val="0"/>
          <c:showSerName val="0"/>
          <c:showPercent val="0"/>
          <c:showBubbleSize val="0"/>
        </c:dLbls>
        <c:gapWidth val="41"/>
        <c:axId val="689897000"/>
        <c:axId val="689902248"/>
      </c:barChart>
      <c:catAx>
        <c:axId val="689897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65000"/>
                    <a:lumOff val="35000"/>
                  </a:schemeClr>
                </a:solidFill>
                <a:effectLst/>
                <a:latin typeface="+mn-lt"/>
                <a:ea typeface="+mn-ea"/>
                <a:cs typeface="+mn-cs"/>
              </a:defRPr>
            </a:pPr>
            <a:endParaRPr lang="en-US"/>
          </a:p>
        </c:txPr>
        <c:crossAx val="689902248"/>
        <c:crosses val="autoZero"/>
        <c:auto val="1"/>
        <c:lblAlgn val="ctr"/>
        <c:lblOffset val="100"/>
        <c:noMultiLvlLbl val="0"/>
      </c:catAx>
      <c:valAx>
        <c:axId val="689902248"/>
        <c:scaling>
          <c:orientation val="minMax"/>
        </c:scaling>
        <c:delete val="1"/>
        <c:axPos val="l"/>
        <c:numFmt formatCode="#0.0%" sourceLinked="1"/>
        <c:majorTickMark val="none"/>
        <c:minorTickMark val="none"/>
        <c:tickLblPos val="nextTo"/>
        <c:crossAx val="689897000"/>
        <c:crosses val="autoZero"/>
        <c:crossBetween val="between"/>
      </c:valAx>
      <c:spPr>
        <a:noFill/>
        <a:ln>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Co-Enrollment</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5B9BD5"/>
            </a:solidFill>
            <a:ln w="1270" cap="flat" cmpd="sng" algn="ctr">
              <a:solidFill>
                <a:sysClr val="windowText" lastClr="000000"/>
              </a:solidFill>
              <a:miter lim="800000"/>
            </a:ln>
            <a:effectLst/>
          </c:spPr>
          <c:invertIfNegative val="0"/>
          <c:dPt>
            <c:idx val="24"/>
            <c:invertIfNegative val="0"/>
            <c:bubble3D val="0"/>
            <c:extLst>
              <c:ext xmlns:c16="http://schemas.microsoft.com/office/drawing/2014/chart" uri="{C3380CC4-5D6E-409C-BE32-E72D297353CC}">
                <c16:uniqueId val="{00000000-4F44-4DE3-B167-2799A83E779E}"/>
              </c:ext>
            </c:extLst>
          </c:dPt>
          <c:dPt>
            <c:idx val="36"/>
            <c:invertIfNegative val="0"/>
            <c:bubble3D val="0"/>
            <c:extLst>
              <c:ext xmlns:c16="http://schemas.microsoft.com/office/drawing/2014/chart" uri="{C3380CC4-5D6E-409C-BE32-E72D297353CC}">
                <c16:uniqueId val="{00000001-4F44-4DE3-B167-2799A83E779E}"/>
              </c:ext>
            </c:extLst>
          </c:dPt>
          <c:dPt>
            <c:idx val="43"/>
            <c:invertIfNegative val="0"/>
            <c:bubble3D val="0"/>
            <c:extLst>
              <c:ext xmlns:c16="http://schemas.microsoft.com/office/drawing/2014/chart" uri="{C3380CC4-5D6E-409C-BE32-E72D297353CC}">
                <c16:uniqueId val="{00000002-4F44-4DE3-B167-2799A83E779E}"/>
              </c:ext>
            </c:extLst>
          </c:dPt>
          <c:dLbls>
            <c:delete val="1"/>
          </c:dLbls>
          <c:val>
            <c:numLit>
              <c:formatCode>General</c:formatCode>
              <c:ptCount val="48"/>
              <c:pt idx="0">
                <c:v>0</c:v>
              </c:pt>
              <c:pt idx="1">
                <c:v>0</c:v>
              </c:pt>
              <c:pt idx="2">
                <c:v>0</c:v>
              </c:pt>
              <c:pt idx="3">
                <c:v>0</c:v>
              </c:pt>
              <c:pt idx="4">
                <c:v>1.09E-2</c:v>
              </c:pt>
              <c:pt idx="5">
                <c:v>3.2099999999999997E-2</c:v>
              </c:pt>
              <c:pt idx="6">
                <c:v>4.1099999999999998E-2</c:v>
              </c:pt>
              <c:pt idx="7">
                <c:v>9.1499999999999998E-2</c:v>
              </c:pt>
              <c:pt idx="8">
                <c:v>0.1053</c:v>
              </c:pt>
              <c:pt idx="9">
                <c:v>0.125</c:v>
              </c:pt>
              <c:pt idx="10">
                <c:v>0.1429</c:v>
              </c:pt>
              <c:pt idx="11">
                <c:v>0.16020000000000001</c:v>
              </c:pt>
              <c:pt idx="12">
                <c:v>0.16869999999999999</c:v>
              </c:pt>
              <c:pt idx="13">
                <c:v>0.25259999999999999</c:v>
              </c:pt>
              <c:pt idx="14">
                <c:v>0.28960000000000002</c:v>
              </c:pt>
              <c:pt idx="15">
                <c:v>0.3417</c:v>
              </c:pt>
              <c:pt idx="16">
                <c:v>0.35420000000000001</c:v>
              </c:pt>
              <c:pt idx="17">
                <c:v>0.35439999999999999</c:v>
              </c:pt>
              <c:pt idx="18">
                <c:v>0.39350000000000002</c:v>
              </c:pt>
              <c:pt idx="19">
                <c:v>0.43769999999999998</c:v>
              </c:pt>
              <c:pt idx="20">
                <c:v>0.5</c:v>
              </c:pt>
              <c:pt idx="21">
                <c:v>0.5</c:v>
              </c:pt>
              <c:pt idx="22">
                <c:v>0.53700000000000003</c:v>
              </c:pt>
              <c:pt idx="23">
                <c:v>0.57410000000000005</c:v>
              </c:pt>
              <c:pt idx="24">
                <c:v>0.60560000000000003</c:v>
              </c:pt>
              <c:pt idx="25">
                <c:v>0.63329999999999997</c:v>
              </c:pt>
              <c:pt idx="26">
                <c:v>0.63570000000000004</c:v>
              </c:pt>
              <c:pt idx="27">
                <c:v>0.64859999999999995</c:v>
              </c:pt>
              <c:pt idx="28">
                <c:v>0.65810000000000002</c:v>
              </c:pt>
              <c:pt idx="29">
                <c:v>0.66069999999999995</c:v>
              </c:pt>
              <c:pt idx="30">
                <c:v>0.68669999999999998</c:v>
              </c:pt>
              <c:pt idx="31">
                <c:v>0.74380000000000002</c:v>
              </c:pt>
              <c:pt idx="32">
                <c:v>0.75680000000000003</c:v>
              </c:pt>
              <c:pt idx="33">
                <c:v>0.78569999999999995</c:v>
              </c:pt>
              <c:pt idx="34">
                <c:v>0.83069999999999999</c:v>
              </c:pt>
              <c:pt idx="35">
                <c:v>0.84140000000000004</c:v>
              </c:pt>
              <c:pt idx="36">
                <c:v>0.85119999999999996</c:v>
              </c:pt>
              <c:pt idx="37">
                <c:v>0.85709999999999997</c:v>
              </c:pt>
              <c:pt idx="38">
                <c:v>0.86519999999999997</c:v>
              </c:pt>
              <c:pt idx="39">
                <c:v>0.9355</c:v>
              </c:pt>
              <c:pt idx="40">
                <c:v>0.96299999999999997</c:v>
              </c:pt>
              <c:pt idx="41">
                <c:v>0.98309999999999997</c:v>
              </c:pt>
              <c:pt idx="42">
                <c:v>1</c:v>
              </c:pt>
              <c:pt idx="43">
                <c:v>1</c:v>
              </c:pt>
              <c:pt idx="44">
                <c:v>1</c:v>
              </c:pt>
              <c:pt idx="45">
                <c:v>1</c:v>
              </c:pt>
              <c:pt idx="46">
                <c:v>1</c:v>
              </c:pt>
              <c:pt idx="47">
                <c:v>1</c:v>
              </c:pt>
            </c:numLit>
          </c:val>
          <c:extLst>
            <c:ext xmlns:c16="http://schemas.microsoft.com/office/drawing/2014/chart" uri="{C3380CC4-5D6E-409C-BE32-E72D297353CC}">
              <c16:uniqueId val="{00000003-4F44-4DE3-B167-2799A83E779E}"/>
            </c:ext>
          </c:extLst>
        </c:ser>
        <c:dLbls>
          <c:dLblPos val="inEnd"/>
          <c:showLegendKey val="0"/>
          <c:showVal val="1"/>
          <c:showCatName val="0"/>
          <c:showSerName val="0"/>
          <c:showPercent val="0"/>
          <c:showBubbleSize val="0"/>
        </c:dLbls>
        <c:gapWidth val="25"/>
        <c:overlap val="-40"/>
        <c:axId val="633776768"/>
        <c:axId val="633777184"/>
      </c:barChart>
      <c:lineChart>
        <c:grouping val="standard"/>
        <c:varyColors val="0"/>
        <c:ser>
          <c:idx val="1"/>
          <c:order val="1"/>
          <c:spPr>
            <a:ln w="38100" cap="rnd">
              <a:solidFill>
                <a:srgbClr val="A83632"/>
              </a:solidFill>
              <a:prstDash val="solid"/>
            </a:ln>
            <a:effectLst>
              <a:glow rad="139700">
                <a:schemeClr val="accent2">
                  <a:satMod val="175000"/>
                  <a:alpha val="14000"/>
                </a:schemeClr>
              </a:glow>
            </a:effectLst>
          </c:spPr>
          <c:marker>
            <c:symbol val="none"/>
          </c:marker>
          <c:val>
            <c:numLit>
              <c:formatCode>General</c:formatCode>
              <c:ptCount val="48"/>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numLit>
          </c:val>
          <c:smooth val="0"/>
          <c:extLst>
            <c:ext xmlns:c16="http://schemas.microsoft.com/office/drawing/2014/chart" uri="{C3380CC4-5D6E-409C-BE32-E72D297353CC}">
              <c16:uniqueId val="{00000004-4F44-4DE3-B167-2799A83E779E}"/>
            </c:ext>
          </c:extLst>
        </c:ser>
        <c:dLbls>
          <c:showLegendKey val="0"/>
          <c:showVal val="0"/>
          <c:showCatName val="0"/>
          <c:showSerName val="0"/>
          <c:showPercent val="0"/>
          <c:showBubbleSize val="0"/>
        </c:dLbls>
        <c:marker val="1"/>
        <c:smooth val="0"/>
        <c:axId val="633776768"/>
        <c:axId val="633777184"/>
      </c:lineChart>
      <c:catAx>
        <c:axId val="63377676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33777184"/>
        <c:crosses val="autoZero"/>
        <c:auto val="1"/>
        <c:lblAlgn val="ctr"/>
        <c:lblOffset val="100"/>
        <c:tickLblSkip val="1"/>
        <c:noMultiLvlLbl val="1"/>
      </c:catAx>
      <c:valAx>
        <c:axId val="633777184"/>
        <c:scaling>
          <c:orientation val="minMax"/>
          <c:max val="1"/>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33776768"/>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0.57956</cdr:x>
      <cdr:y>0.35999</cdr:y>
    </cdr:from>
    <cdr:to>
      <cdr:x>0.58065</cdr:x>
      <cdr:y>0.65997</cdr:y>
    </cdr:to>
    <cdr:cxnSp macro="">
      <cdr:nvCxnSpPr>
        <cdr:cNvPr id="3" name="Straight Arrow Connector 2">
          <a:extLst xmlns:a="http://schemas.openxmlformats.org/drawingml/2006/main">
            <a:ext uri="{FF2B5EF4-FFF2-40B4-BE49-F238E27FC236}">
              <a16:creationId xmlns:a16="http://schemas.microsoft.com/office/drawing/2014/main" id="{5F9E607D-1414-44ED-AB42-585A50105BBE}"/>
            </a:ext>
          </a:extLst>
        </cdr:cNvPr>
        <cdr:cNvCxnSpPr/>
      </cdr:nvCxnSpPr>
      <cdr:spPr>
        <a:xfrm xmlns:a="http://schemas.openxmlformats.org/drawingml/2006/main">
          <a:off x="5014148" y="2257777"/>
          <a:ext cx="9407" cy="1881482"/>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0.47914</cdr:x>
      <cdr:y>0.2124</cdr:y>
    </cdr:from>
    <cdr:to>
      <cdr:x>0.70189</cdr:x>
      <cdr:y>0.35794</cdr:y>
    </cdr:to>
    <cdr:sp macro="" textlink="">
      <cdr:nvSpPr>
        <cdr:cNvPr id="4" name="TextBox 3">
          <a:extLst xmlns:a="http://schemas.openxmlformats.org/drawingml/2006/main">
            <a:ext uri="{FF2B5EF4-FFF2-40B4-BE49-F238E27FC236}">
              <a16:creationId xmlns:a16="http://schemas.microsoft.com/office/drawing/2014/main" id="{A916B3B9-DB04-432C-B17A-2B614CCD166C}"/>
            </a:ext>
          </a:extLst>
        </cdr:cNvPr>
        <cdr:cNvSpPr txBox="1"/>
      </cdr:nvSpPr>
      <cdr:spPr>
        <a:xfrm xmlns:a="http://schemas.openxmlformats.org/drawingml/2006/main">
          <a:off x="5038477" y="943194"/>
          <a:ext cx="2342289" cy="646331"/>
        </a:xfrm>
        <a:prstGeom xmlns:a="http://schemas.openxmlformats.org/drawingml/2006/main" prst="rect">
          <a:avLst/>
        </a:prstGeom>
        <a:noFill xmlns:a="http://schemas.openxmlformats.org/drawingml/2006/main"/>
        <a:ln xmlns:a="http://schemas.openxmlformats.org/drawingml/2006/main">
          <a:solidFill>
            <a:schemeClr val="tx1"/>
          </a:solidFill>
        </a:ln>
        <a:effectLst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200" b="1" i="0" dirty="0">
              <a:solidFill>
                <a:schemeClr val="tx1"/>
              </a:solidFill>
            </a:rPr>
            <a:t>Additional Guidance Provided Dec 2020 </a:t>
          </a:r>
          <a:r>
            <a:rPr lang="en-US" sz="1200" b="1" i="1" dirty="0">
              <a:solidFill>
                <a:schemeClr val="tx1"/>
              </a:solidFill>
            </a:rPr>
            <a:t>(and Aug 2021 not shown)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1141917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12221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97484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2543845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370362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839933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1790219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3407191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1290642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377332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1225299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94716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407600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37705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190602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65335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359291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2197275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hyperlink" Target="https://twc.texas.gov/files/policy_letters/attachments/18-21-att1-twc.docx" TargetMode="External"/><Relationship Id="rId5" Type="http://schemas.openxmlformats.org/officeDocument/2006/relationships/hyperlink" Target="https://twc.texas.gov/files/policy_letters/30-20-twc.pdf" TargetMode="External"/><Relationship Id="rId4" Type="http://schemas.openxmlformats.org/officeDocument/2006/relationships/hyperlink" Target="http://www.resource-link-here.com/"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hyperlink" Target="Support@workforceGP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a:t>
            </a:fld>
            <a:endParaRPr lang="en-US" dirty="0"/>
          </a:p>
        </p:txBody>
      </p:sp>
      <p:sp>
        <p:nvSpPr>
          <p:cNvPr id="3" name="Title 2"/>
          <p:cNvSpPr>
            <a:spLocks noGrp="1"/>
          </p:cNvSpPr>
          <p:nvPr>
            <p:ph type="title"/>
          </p:nvPr>
        </p:nvSpPr>
        <p:spPr/>
        <p:txBody>
          <a:bodyPr/>
          <a:lstStyle/>
          <a:p>
            <a:r>
              <a:rPr lang="en-US" dirty="0"/>
              <a:t>Who is Participating Today?</a:t>
            </a:r>
          </a:p>
        </p:txBody>
      </p:sp>
      <p:sp>
        <p:nvSpPr>
          <p:cNvPr id="4" name="Text Placeholder 3"/>
          <p:cNvSpPr>
            <a:spLocks noGrp="1"/>
          </p:cNvSpPr>
          <p:nvPr>
            <p:ph type="body" idx="14"/>
          </p:nvPr>
        </p:nvSpPr>
        <p:spPr/>
        <p:txBody>
          <a:bodyPr/>
          <a:lstStyle/>
          <a:p>
            <a:r>
              <a:rPr lang="en-US" dirty="0"/>
              <a:t>What is your main role?</a:t>
            </a:r>
          </a:p>
        </p:txBody>
      </p:sp>
      <p:sp>
        <p:nvSpPr>
          <p:cNvPr id="5" name="Text Placeholder 4"/>
          <p:cNvSpPr>
            <a:spLocks noGrp="1"/>
          </p:cNvSpPr>
          <p:nvPr>
            <p:ph type="body" sz="quarter" idx="13"/>
          </p:nvPr>
        </p:nvSpPr>
        <p:spPr/>
        <p:txBody>
          <a:bodyPr/>
          <a:lstStyle/>
          <a:p>
            <a:r>
              <a:rPr lang="en-US" dirty="0"/>
              <a:t>Please select one.</a:t>
            </a:r>
          </a:p>
        </p:txBody>
      </p:sp>
      <p:sp>
        <p:nvSpPr>
          <p:cNvPr id="6" name="Content Placeholder 5"/>
          <p:cNvSpPr>
            <a:spLocks noGrp="1"/>
          </p:cNvSpPr>
          <p:nvPr>
            <p:ph idx="1"/>
          </p:nvPr>
        </p:nvSpPr>
        <p:spPr/>
        <p:txBody>
          <a:bodyPr/>
          <a:lstStyle/>
          <a:p>
            <a:r>
              <a:rPr lang="en-US" dirty="0"/>
              <a:t>Trade Staff</a:t>
            </a:r>
          </a:p>
          <a:p>
            <a:r>
              <a:rPr lang="en-US" dirty="0"/>
              <a:t>State Dislocated Worker Staff</a:t>
            </a:r>
          </a:p>
          <a:p>
            <a:r>
              <a:rPr lang="en-US" dirty="0"/>
              <a:t>Local Dislocated Worker Staff/Providers</a:t>
            </a:r>
          </a:p>
          <a:p>
            <a:r>
              <a:rPr lang="en-US" dirty="0"/>
              <a:t>Rapid Response</a:t>
            </a:r>
          </a:p>
          <a:p>
            <a:r>
              <a:rPr lang="en-US" dirty="0"/>
              <a:t>Local Board Staff</a:t>
            </a:r>
          </a:p>
          <a:p>
            <a:r>
              <a:rPr lang="en-US" dirty="0"/>
              <a:t>Other (Write in chat)</a:t>
            </a:r>
          </a:p>
        </p:txBody>
      </p:sp>
    </p:spTree>
    <p:extLst>
      <p:ext uri="{BB962C8B-B14F-4D97-AF65-F5344CB8AC3E}">
        <p14:creationId xmlns:p14="http://schemas.microsoft.com/office/powerpoint/2010/main" val="61485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p:cNvSpPr>
            <a:spLocks noGrp="1"/>
          </p:cNvSpPr>
          <p:nvPr>
            <p:ph type="title"/>
          </p:nvPr>
        </p:nvSpPr>
        <p:spPr/>
        <p:txBody>
          <a:bodyPr>
            <a:normAutofit fontScale="90000"/>
          </a:bodyPr>
          <a:lstStyle/>
          <a:p>
            <a:r>
              <a:rPr lang="en-US" dirty="0"/>
              <a:t>DISLOCATED WORKER (WIOA sec. 3(15)) [excerpt with annotation] – means an individual who— </a:t>
            </a:r>
          </a:p>
        </p:txBody>
      </p:sp>
      <p:sp>
        <p:nvSpPr>
          <p:cNvPr id="4" name="Content Placeholder 3"/>
          <p:cNvSpPr>
            <a:spLocks noGrp="1"/>
          </p:cNvSpPr>
          <p:nvPr>
            <p:ph idx="1"/>
          </p:nvPr>
        </p:nvSpPr>
        <p:spPr>
          <a:xfrm>
            <a:off x="335561" y="832592"/>
            <a:ext cx="11782598" cy="5405967"/>
          </a:xfrm>
        </p:spPr>
        <p:txBody>
          <a:bodyPr>
            <a:noAutofit/>
          </a:bodyPr>
          <a:lstStyle/>
          <a:p>
            <a:pPr marL="0" indent="0" algn="ctr">
              <a:buNone/>
            </a:pPr>
            <a:endParaRPr lang="en-US" sz="1600" b="1" dirty="0"/>
          </a:p>
          <a:p>
            <a:pPr marL="0" indent="0" algn="ctr">
              <a:buNone/>
            </a:pPr>
            <a:endParaRPr lang="en-US" sz="1600" b="1" dirty="0"/>
          </a:p>
          <a:p>
            <a:pPr marL="0" indent="0" algn="ctr">
              <a:buNone/>
            </a:pPr>
            <a:endParaRPr lang="en-US" sz="1600" b="1" dirty="0"/>
          </a:p>
          <a:p>
            <a:pPr marL="0" indent="0" algn="ctr">
              <a:buNone/>
            </a:pPr>
            <a:endParaRPr lang="en-US" sz="1600" b="1" dirty="0"/>
          </a:p>
          <a:p>
            <a:pPr marL="0" indent="0" algn="ctr">
              <a:buNone/>
            </a:pPr>
            <a:endParaRPr lang="en-US" sz="1600" b="1" dirty="0"/>
          </a:p>
          <a:p>
            <a:pPr marL="0" indent="0" algn="ctr">
              <a:buNone/>
            </a:pPr>
            <a:r>
              <a:rPr lang="en-US" sz="5400" b="1" dirty="0"/>
              <a:t>OR</a:t>
            </a:r>
            <a:endParaRPr lang="en-US" sz="5400" dirty="0"/>
          </a:p>
        </p:txBody>
      </p:sp>
    </p:spTree>
    <p:extLst>
      <p:ext uri="{BB962C8B-B14F-4D97-AF65-F5344CB8AC3E}">
        <p14:creationId xmlns:p14="http://schemas.microsoft.com/office/powerpoint/2010/main" val="200964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a:p>
        </p:txBody>
      </p:sp>
      <p:sp>
        <p:nvSpPr>
          <p:cNvPr id="3" name="Title 2"/>
          <p:cNvSpPr>
            <a:spLocks noGrp="1"/>
          </p:cNvSpPr>
          <p:nvPr>
            <p:ph type="title"/>
          </p:nvPr>
        </p:nvSpPr>
        <p:spPr/>
        <p:txBody>
          <a:bodyPr>
            <a:normAutofit fontScale="90000"/>
          </a:bodyPr>
          <a:lstStyle/>
          <a:p>
            <a:r>
              <a:rPr lang="en-US" dirty="0"/>
              <a:t>DISLOCATED WORKER (WIOA sec. 3(15)) [excerpt with annotation] – means an individual who— </a:t>
            </a:r>
          </a:p>
        </p:txBody>
      </p:sp>
      <p:sp>
        <p:nvSpPr>
          <p:cNvPr id="4" name="Content Placeholder 3"/>
          <p:cNvSpPr>
            <a:spLocks noGrp="1"/>
          </p:cNvSpPr>
          <p:nvPr>
            <p:ph idx="1"/>
          </p:nvPr>
        </p:nvSpPr>
        <p:spPr>
          <a:xfrm>
            <a:off x="255002" y="1151805"/>
            <a:ext cx="11782598" cy="5405967"/>
          </a:xfrm>
        </p:spPr>
        <p:txBody>
          <a:bodyPr>
            <a:noAutofit/>
          </a:bodyPr>
          <a:lstStyle/>
          <a:p>
            <a:r>
              <a:rPr lang="en-US" sz="2400" dirty="0"/>
              <a:t>(B) (i) has been terminated or laid off, or has received a notice of termination or layoff, from employment as a result of any permanent closure of, or any substantial layoff at, a plant, facility, military installation or enterprise; </a:t>
            </a:r>
          </a:p>
          <a:p>
            <a:pPr lvl="1"/>
            <a:r>
              <a:rPr lang="en-US" sz="2000" b="1" dirty="0"/>
              <a:t>OR</a:t>
            </a:r>
            <a:r>
              <a:rPr lang="en-US" sz="2000" dirty="0"/>
              <a:t> </a:t>
            </a:r>
          </a:p>
          <a:p>
            <a:pPr lvl="1"/>
            <a:r>
              <a:rPr lang="en-US" sz="2000" dirty="0"/>
              <a:t>(ii) is employed at a facility at which the employer has made a general announcement that such facility will close within 180 days; </a:t>
            </a:r>
          </a:p>
          <a:p>
            <a:pPr lvl="1"/>
            <a:r>
              <a:rPr lang="en-US" sz="2000" b="1" dirty="0"/>
              <a:t>OR</a:t>
            </a:r>
          </a:p>
          <a:p>
            <a:r>
              <a:rPr lang="en-US" sz="2400" dirty="0"/>
              <a:t>(iii) for purposes of eligibility to receive services other than training services described in section 134(c)(3), career services described in section 134(c)(2)(A)(xii), or supportive services, is employed at a facility at which the employer has made a general announcement that such facility or military installation will close;</a:t>
            </a:r>
          </a:p>
        </p:txBody>
      </p:sp>
    </p:spTree>
    <p:extLst>
      <p:ext uri="{BB962C8B-B14F-4D97-AF65-F5344CB8AC3E}">
        <p14:creationId xmlns:p14="http://schemas.microsoft.com/office/powerpoint/2010/main" val="211795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3" name="Title 2"/>
          <p:cNvSpPr>
            <a:spLocks noGrp="1"/>
          </p:cNvSpPr>
          <p:nvPr>
            <p:ph type="title"/>
          </p:nvPr>
        </p:nvSpPr>
        <p:spPr/>
        <p:txBody>
          <a:bodyPr/>
          <a:lstStyle/>
          <a:p>
            <a:r>
              <a:rPr lang="en-US" dirty="0"/>
              <a:t>Regulation</a:t>
            </a:r>
          </a:p>
        </p:txBody>
      </p:sp>
      <p:sp>
        <p:nvSpPr>
          <p:cNvPr id="4" name="Content Placeholder 3"/>
          <p:cNvSpPr>
            <a:spLocks noGrp="1"/>
          </p:cNvSpPr>
          <p:nvPr>
            <p:ph idx="1"/>
          </p:nvPr>
        </p:nvSpPr>
        <p:spPr/>
        <p:txBody>
          <a:bodyPr/>
          <a:lstStyle/>
          <a:p>
            <a:r>
              <a:rPr lang="en-US" dirty="0"/>
              <a:t>Section 618.325(a)(1)</a:t>
            </a:r>
          </a:p>
          <a:p>
            <a:pPr marL="0" indent="0">
              <a:buNone/>
            </a:pPr>
            <a:r>
              <a:rPr lang="en-US" dirty="0"/>
              <a:t>"A State must co-enroll trade-affected workers who are eligible for WIOA's dislocated worker program.”</a:t>
            </a:r>
          </a:p>
        </p:txBody>
      </p:sp>
    </p:spTree>
    <p:extLst>
      <p:ext uri="{BB962C8B-B14F-4D97-AF65-F5344CB8AC3E}">
        <p14:creationId xmlns:p14="http://schemas.microsoft.com/office/powerpoint/2010/main" val="258934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a:t>TEGL 4-20 </a:t>
            </a:r>
          </a:p>
        </p:txBody>
      </p:sp>
      <p:sp>
        <p:nvSpPr>
          <p:cNvPr id="4" name="Content Placeholder 3"/>
          <p:cNvSpPr>
            <a:spLocks noGrp="1"/>
          </p:cNvSpPr>
          <p:nvPr>
            <p:ph idx="1"/>
          </p:nvPr>
        </p:nvSpPr>
        <p:spPr/>
        <p:txBody>
          <a:bodyPr/>
          <a:lstStyle/>
          <a:p>
            <a:r>
              <a:rPr lang="en-US" dirty="0"/>
              <a:t>The TAA Final Rule is codified at 20 CFR Part 618 and became effective on September 21, 2020. Section 618.325:</a:t>
            </a:r>
          </a:p>
          <a:p>
            <a:pPr marL="0" indent="0">
              <a:buNone/>
            </a:pPr>
            <a:r>
              <a:rPr lang="en-US" b="1" dirty="0"/>
              <a:t>mandates co-enrollment between the TAA Program and WIOA DW program and strongly encourages </a:t>
            </a:r>
            <a:r>
              <a:rPr lang="en-US" b="1" dirty="0" err="1"/>
              <a:t>coenrollment</a:t>
            </a:r>
            <a:r>
              <a:rPr lang="en-US" b="1" dirty="0"/>
              <a:t> in other programs to ensure coordinated services for trade-affected workers.</a:t>
            </a:r>
          </a:p>
          <a:p>
            <a:pPr marL="0" indent="0">
              <a:buNone/>
            </a:pPr>
            <a:endParaRPr lang="en-US" dirty="0"/>
          </a:p>
          <a:p>
            <a:pPr marL="0" indent="0">
              <a:buNone/>
            </a:pPr>
            <a:r>
              <a:rPr lang="en-US" dirty="0"/>
              <a:t>TEGL 04-20: Guidance on Integrating Services for Trade-Affected Workers under the Trade Adjustment Assistance Program (TAA Program) with the Workforce Innovation and Opportunity Act (WIOA) Title I Dislocated Worker (DW) Program</a:t>
            </a:r>
          </a:p>
          <a:p>
            <a:endParaRPr lang="en-US" dirty="0"/>
          </a:p>
        </p:txBody>
      </p:sp>
    </p:spTree>
    <p:extLst>
      <p:ext uri="{BB962C8B-B14F-4D97-AF65-F5344CB8AC3E}">
        <p14:creationId xmlns:p14="http://schemas.microsoft.com/office/powerpoint/2010/main" val="206061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a:p>
        </p:txBody>
      </p:sp>
      <p:sp>
        <p:nvSpPr>
          <p:cNvPr id="3" name="Title 2"/>
          <p:cNvSpPr>
            <a:spLocks noGrp="1"/>
          </p:cNvSpPr>
          <p:nvPr>
            <p:ph type="title"/>
          </p:nvPr>
        </p:nvSpPr>
        <p:spPr/>
        <p:txBody>
          <a:bodyPr/>
          <a:lstStyle/>
          <a:p>
            <a:r>
              <a:rPr lang="en-US" dirty="0"/>
              <a:t>6 Principles of WIOA</a:t>
            </a:r>
          </a:p>
        </p:txBody>
      </p:sp>
      <p:sp>
        <p:nvSpPr>
          <p:cNvPr id="4" name="Content Placeholder 3"/>
          <p:cNvSpPr>
            <a:spLocks noGrp="1"/>
          </p:cNvSpPr>
          <p:nvPr>
            <p:ph idx="1"/>
          </p:nvPr>
        </p:nvSpPr>
        <p:spPr/>
        <p:txBody>
          <a:bodyPr>
            <a:normAutofit fontScale="92500" lnSpcReduction="10000"/>
          </a:bodyPr>
          <a:lstStyle/>
          <a:p>
            <a:pPr marL="514350" indent="-514350">
              <a:buFont typeface="+mj-lt"/>
              <a:buAutoNum type="arabicPeriod"/>
            </a:pPr>
            <a:r>
              <a:rPr lang="en-US" b="1" dirty="0"/>
              <a:t>increasing access to and opportunities for the employment, education, training, and support services for individuals, particularly those with barriers to employment; </a:t>
            </a:r>
          </a:p>
          <a:p>
            <a:pPr marL="514350" indent="-514350">
              <a:buFont typeface="+mj-lt"/>
              <a:buAutoNum type="arabicPeriod"/>
            </a:pPr>
            <a:r>
              <a:rPr lang="en-US" b="1" dirty="0"/>
              <a:t>supporting the alignment of workforce investment, education, and economic development systems in support of a comprehensive, accessible, and high-quality workforce development system; </a:t>
            </a:r>
          </a:p>
          <a:p>
            <a:pPr marL="514350" indent="-514350">
              <a:buFont typeface="+mj-lt"/>
              <a:buAutoNum type="arabicPeriod"/>
            </a:pPr>
            <a:r>
              <a:rPr lang="en-US" dirty="0">
                <a:solidFill>
                  <a:schemeClr val="bg1">
                    <a:lumMod val="65000"/>
                  </a:schemeClr>
                </a:solidFill>
              </a:rPr>
              <a:t>improving the quality and labor market relevance of workforce investment, education, and economic development efforts; </a:t>
            </a:r>
          </a:p>
          <a:p>
            <a:pPr marL="514350" indent="-514350">
              <a:buFont typeface="+mj-lt"/>
              <a:buAutoNum type="arabicPeriod"/>
            </a:pPr>
            <a:r>
              <a:rPr lang="en-US" b="1" dirty="0"/>
              <a:t>promoting improvement in the structure and delivery of services; </a:t>
            </a:r>
          </a:p>
          <a:p>
            <a:pPr marL="514350" indent="-514350">
              <a:buFont typeface="+mj-lt"/>
              <a:buAutoNum type="arabicPeriod"/>
            </a:pPr>
            <a:r>
              <a:rPr lang="en-US" dirty="0">
                <a:solidFill>
                  <a:schemeClr val="bg1">
                    <a:lumMod val="65000"/>
                  </a:schemeClr>
                </a:solidFill>
              </a:rPr>
              <a:t>increasing the prosperity of workers and employers; and </a:t>
            </a:r>
          </a:p>
          <a:p>
            <a:pPr marL="514350" indent="-514350">
              <a:buFont typeface="+mj-lt"/>
              <a:buAutoNum type="arabicPeriod"/>
            </a:pPr>
            <a:r>
              <a:rPr lang="en-US" dirty="0">
                <a:solidFill>
                  <a:schemeClr val="bg1">
                    <a:lumMod val="65000"/>
                  </a:schemeClr>
                </a:solidFill>
              </a:rPr>
              <a:t>providing workforce development activities that increase employment,</a:t>
            </a:r>
            <a:br>
              <a:rPr lang="en-US" dirty="0">
                <a:solidFill>
                  <a:schemeClr val="bg1">
                    <a:lumMod val="65000"/>
                  </a:schemeClr>
                </a:solidFill>
              </a:rPr>
            </a:br>
            <a:r>
              <a:rPr lang="en-US" dirty="0">
                <a:solidFill>
                  <a:schemeClr val="bg1">
                    <a:lumMod val="65000"/>
                  </a:schemeClr>
                </a:solidFill>
              </a:rPr>
              <a:t>retention, and earnings of participants</a:t>
            </a:r>
          </a:p>
        </p:txBody>
      </p:sp>
    </p:spTree>
    <p:extLst>
      <p:ext uri="{BB962C8B-B14F-4D97-AF65-F5344CB8AC3E}">
        <p14:creationId xmlns:p14="http://schemas.microsoft.com/office/powerpoint/2010/main" val="125571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15</a:t>
            </a:fld>
            <a:endParaRPr lang="en-US" dirty="0"/>
          </a:p>
        </p:txBody>
      </p:sp>
      <p:sp>
        <p:nvSpPr>
          <p:cNvPr id="3" name="Title 2"/>
          <p:cNvSpPr>
            <a:spLocks noGrp="1"/>
          </p:cNvSpPr>
          <p:nvPr>
            <p:ph type="title"/>
          </p:nvPr>
        </p:nvSpPr>
        <p:spPr/>
        <p:txBody>
          <a:bodyPr/>
          <a:lstStyle/>
          <a:p>
            <a:r>
              <a:rPr lang="en-US" dirty="0"/>
              <a:t>It Works</a:t>
            </a:r>
          </a:p>
        </p:txBody>
      </p:sp>
      <p:sp>
        <p:nvSpPr>
          <p:cNvPr id="5" name="Text Placeholder 4"/>
          <p:cNvSpPr>
            <a:spLocks noGrp="1"/>
          </p:cNvSpPr>
          <p:nvPr>
            <p:ph type="body" idx="1"/>
          </p:nvPr>
        </p:nvSpPr>
        <p:spPr/>
        <p:txBody>
          <a:bodyPr/>
          <a:lstStyle/>
          <a:p>
            <a:r>
              <a:rPr lang="en-US" dirty="0"/>
              <a:t>…and It Matters</a:t>
            </a:r>
          </a:p>
        </p:txBody>
      </p:sp>
    </p:spTree>
    <p:extLst>
      <p:ext uri="{BB962C8B-B14F-4D97-AF65-F5344CB8AC3E}">
        <p14:creationId xmlns:p14="http://schemas.microsoft.com/office/powerpoint/2010/main" val="378045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p:cNvSpPr>
            <a:spLocks noGrp="1"/>
          </p:cNvSpPr>
          <p:nvPr>
            <p:ph type="title"/>
          </p:nvPr>
        </p:nvSpPr>
        <p:spPr/>
        <p:txBody>
          <a:bodyPr/>
          <a:lstStyle/>
          <a:p>
            <a:r>
              <a:rPr lang="en-US" dirty="0"/>
              <a:t>TEGL 4-20, Continued</a:t>
            </a:r>
          </a:p>
        </p:txBody>
      </p:sp>
      <p:sp>
        <p:nvSpPr>
          <p:cNvPr id="4" name="Content Placeholder 3"/>
          <p:cNvSpPr>
            <a:spLocks noGrp="1"/>
          </p:cNvSpPr>
          <p:nvPr>
            <p:ph idx="1"/>
          </p:nvPr>
        </p:nvSpPr>
        <p:spPr/>
        <p:txBody>
          <a:bodyPr/>
          <a:lstStyle/>
          <a:p>
            <a:r>
              <a:rPr lang="en-US" dirty="0"/>
              <a:t>Co-enrollment of trade-affected workers in the WIOA DW program is a proven successful service delivery model yielding better outcome result for participants. </a:t>
            </a:r>
          </a:p>
          <a:p>
            <a:r>
              <a:rPr lang="en-US" dirty="0"/>
              <a:t>Section 618.325 of the TAA Final Rule requires </a:t>
            </a:r>
            <a:r>
              <a:rPr lang="en-US" dirty="0" err="1"/>
              <a:t>coenrollment</a:t>
            </a:r>
            <a:r>
              <a:rPr lang="en-US" dirty="0"/>
              <a:t> between the TAA Program and WIOA DW program if a trade-affected worker is eligible for the WIOA DW program. Additionally, section 121 of WIOA designates the TAA Program as a required one-stop partner and 20 CFR 618.305 directs states to ensure the TAA Program complies with WIOA’s one-stop partnership requirements</a:t>
            </a:r>
          </a:p>
          <a:p>
            <a:endParaRPr lang="en-US" dirty="0"/>
          </a:p>
        </p:txBody>
      </p:sp>
    </p:spTree>
    <p:extLst>
      <p:ext uri="{BB962C8B-B14F-4D97-AF65-F5344CB8AC3E}">
        <p14:creationId xmlns:p14="http://schemas.microsoft.com/office/powerpoint/2010/main" val="351478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sp>
        <p:nvSpPr>
          <p:cNvPr id="5" name="Title 4"/>
          <p:cNvSpPr>
            <a:spLocks noGrp="1"/>
          </p:cNvSpPr>
          <p:nvPr>
            <p:ph type="title"/>
          </p:nvPr>
        </p:nvSpPr>
        <p:spPr/>
        <p:txBody>
          <a:bodyPr/>
          <a:lstStyle/>
          <a:p>
            <a:r>
              <a:rPr lang="en-US" dirty="0"/>
              <a:t>Challenges</a:t>
            </a:r>
          </a:p>
        </p:txBody>
      </p:sp>
      <p:sp>
        <p:nvSpPr>
          <p:cNvPr id="8" name="Text Placeholder 7"/>
          <p:cNvSpPr>
            <a:spLocks noGrp="1"/>
          </p:cNvSpPr>
          <p:nvPr>
            <p:ph type="body" idx="14"/>
          </p:nvPr>
        </p:nvSpPr>
        <p:spPr/>
        <p:txBody>
          <a:bodyPr/>
          <a:lstStyle/>
          <a:p>
            <a:r>
              <a:rPr lang="en-US" dirty="0"/>
              <a:t>In your experience, what is the #1 barrier to co-enrollment?</a:t>
            </a:r>
          </a:p>
        </p:txBody>
      </p:sp>
      <p:sp>
        <p:nvSpPr>
          <p:cNvPr id="7" name="Text Placeholder 6"/>
          <p:cNvSpPr>
            <a:spLocks noGrp="1"/>
          </p:cNvSpPr>
          <p:nvPr>
            <p:ph type="body" sz="quarter" idx="13"/>
          </p:nvPr>
        </p:nvSpPr>
        <p:spPr/>
        <p:txBody>
          <a:bodyPr/>
          <a:lstStyle/>
          <a:p>
            <a:r>
              <a:rPr lang="en-US" dirty="0"/>
              <a:t>Choose 3</a:t>
            </a:r>
          </a:p>
        </p:txBody>
      </p:sp>
      <p:sp>
        <p:nvSpPr>
          <p:cNvPr id="6" name="Content Placeholder 5"/>
          <p:cNvSpPr>
            <a:spLocks noGrp="1"/>
          </p:cNvSpPr>
          <p:nvPr>
            <p:ph idx="1"/>
          </p:nvPr>
        </p:nvSpPr>
        <p:spPr>
          <a:xfrm>
            <a:off x="5786005" y="1137447"/>
            <a:ext cx="5925134" cy="5039516"/>
          </a:xfrm>
        </p:spPr>
        <p:txBody>
          <a:bodyPr>
            <a:normAutofit lnSpcReduction="10000"/>
          </a:bodyPr>
          <a:lstStyle/>
          <a:p>
            <a:r>
              <a:rPr lang="en-US" dirty="0"/>
              <a:t>Performance Measures (ER Q2, etc.)</a:t>
            </a:r>
          </a:p>
          <a:p>
            <a:r>
              <a:rPr lang="en-US" dirty="0"/>
              <a:t>TAA Participant Duration</a:t>
            </a:r>
          </a:p>
          <a:p>
            <a:r>
              <a:rPr lang="en-US" dirty="0"/>
              <a:t>Cost (TAA has funds available, DW doesn’t) </a:t>
            </a:r>
          </a:p>
          <a:p>
            <a:r>
              <a:rPr lang="en-US" dirty="0"/>
              <a:t>Eligibility</a:t>
            </a:r>
          </a:p>
          <a:p>
            <a:r>
              <a:rPr lang="en-US" dirty="0"/>
              <a:t>Participant Declines</a:t>
            </a:r>
          </a:p>
          <a:p>
            <a:r>
              <a:rPr lang="en-US" dirty="0"/>
              <a:t>Program Knowledge</a:t>
            </a:r>
          </a:p>
          <a:p>
            <a:r>
              <a:rPr lang="en-US" dirty="0"/>
              <a:t>Case Management Systems Do Not Align</a:t>
            </a:r>
          </a:p>
        </p:txBody>
      </p:sp>
    </p:spTree>
    <p:extLst>
      <p:ext uri="{BB962C8B-B14F-4D97-AF65-F5344CB8AC3E}">
        <p14:creationId xmlns:p14="http://schemas.microsoft.com/office/powerpoint/2010/main" val="193277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Texas</a:t>
            </a:r>
          </a:p>
        </p:txBody>
      </p:sp>
      <p:sp>
        <p:nvSpPr>
          <p:cNvPr id="2" name="Text Placeholder 1"/>
          <p:cNvSpPr>
            <a:spLocks noGrp="1"/>
          </p:cNvSpPr>
          <p:nvPr>
            <p:ph type="body" idx="1"/>
          </p:nvPr>
        </p:nvSpPr>
        <p:spPr/>
        <p:txBody>
          <a:bodyPr/>
          <a:lstStyle/>
          <a:p>
            <a:r>
              <a:rPr lang="en-US" dirty="0"/>
              <a:t>A Real World Example</a:t>
            </a:r>
          </a:p>
        </p:txBody>
      </p:sp>
    </p:spTree>
    <p:extLst>
      <p:ext uri="{BB962C8B-B14F-4D97-AF65-F5344CB8AC3E}">
        <p14:creationId xmlns:p14="http://schemas.microsoft.com/office/powerpoint/2010/main" val="342104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D5BF-7A56-4F5C-AA9A-5B1AB93BA169}"/>
              </a:ext>
            </a:extLst>
          </p:cNvPr>
          <p:cNvSpPr>
            <a:spLocks noGrp="1"/>
          </p:cNvSpPr>
          <p:nvPr>
            <p:ph type="title"/>
          </p:nvPr>
        </p:nvSpPr>
        <p:spPr/>
        <p:txBody>
          <a:bodyPr/>
          <a:lstStyle/>
          <a:p>
            <a:r>
              <a:rPr lang="en-US" dirty="0"/>
              <a:t>Why co-enroll? </a:t>
            </a:r>
          </a:p>
        </p:txBody>
      </p:sp>
      <p:sp>
        <p:nvSpPr>
          <p:cNvPr id="3" name="Content Placeholder 2">
            <a:extLst>
              <a:ext uri="{FF2B5EF4-FFF2-40B4-BE49-F238E27FC236}">
                <a16:creationId xmlns:a16="http://schemas.microsoft.com/office/drawing/2014/main" id="{0168B489-7557-4306-99E7-1F37F5D7F66E}"/>
              </a:ext>
            </a:extLst>
          </p:cNvPr>
          <p:cNvSpPr>
            <a:spLocks noGrp="1"/>
          </p:cNvSpPr>
          <p:nvPr>
            <p:ph idx="1"/>
          </p:nvPr>
        </p:nvSpPr>
        <p:spPr/>
        <p:txBody>
          <a:bodyPr/>
          <a:lstStyle/>
          <a:p>
            <a:pPr lvl="1"/>
            <a:r>
              <a:rPr lang="en-US" sz="3600" dirty="0"/>
              <a:t>Promotes integration of employment and case management services with our partner programs </a:t>
            </a:r>
          </a:p>
          <a:p>
            <a:pPr lvl="1"/>
            <a:r>
              <a:rPr lang="en-US" sz="3600" dirty="0"/>
              <a:t>Ensures all necessary and appropriate services are provided to impacted workers</a:t>
            </a:r>
          </a:p>
          <a:p>
            <a:pPr lvl="1"/>
            <a:r>
              <a:rPr lang="en-US" sz="3600" dirty="0"/>
              <a:t>Improves the ability to meet performance standards </a:t>
            </a:r>
          </a:p>
          <a:p>
            <a:pPr lvl="1"/>
            <a:r>
              <a:rPr lang="en-US" sz="3600" dirty="0"/>
              <a:t>Allows affected workers to begin receiving services prior to TAA petition certification approval</a:t>
            </a:r>
          </a:p>
          <a:p>
            <a:endParaRPr lang="en-US" dirty="0"/>
          </a:p>
        </p:txBody>
      </p:sp>
    </p:spTree>
    <p:extLst>
      <p:ext uri="{BB962C8B-B14F-4D97-AF65-F5344CB8AC3E}">
        <p14:creationId xmlns:p14="http://schemas.microsoft.com/office/powerpoint/2010/main" val="397678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494430" y="2313781"/>
            <a:ext cx="6329708" cy="3193639"/>
          </a:xfrm>
        </p:spPr>
        <p:txBody>
          <a:bodyPr>
            <a:normAutofit/>
          </a:bodyPr>
          <a:lstStyle/>
          <a:p>
            <a:r>
              <a:rPr lang="en-US" dirty="0"/>
              <a:t>TAA/DW Co-Enrollment: It's the Law and It's Doable</a:t>
            </a:r>
            <a:br>
              <a:rPr lang="en-US" dirty="0"/>
            </a:br>
            <a:r>
              <a:rPr lang="en-US" dirty="0"/>
              <a:t>- A Texas Case Study</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December 8, 2021</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ECE3-7B66-4782-BAF9-DD7B36CF6CA7}"/>
              </a:ext>
            </a:extLst>
          </p:cNvPr>
          <p:cNvSpPr>
            <a:spLocks noGrp="1"/>
          </p:cNvSpPr>
          <p:nvPr>
            <p:ph type="title"/>
          </p:nvPr>
        </p:nvSpPr>
        <p:spPr/>
        <p:txBody>
          <a:bodyPr/>
          <a:lstStyle/>
          <a:p>
            <a:r>
              <a:rPr lang="en-US" dirty="0"/>
              <a:t>Benefits of Co-enrollment in WIOA</a:t>
            </a:r>
          </a:p>
        </p:txBody>
      </p:sp>
      <p:sp>
        <p:nvSpPr>
          <p:cNvPr id="3" name="Content Placeholder 2">
            <a:extLst>
              <a:ext uri="{FF2B5EF4-FFF2-40B4-BE49-F238E27FC236}">
                <a16:creationId xmlns:a16="http://schemas.microsoft.com/office/drawing/2014/main" id="{49FFE262-45EF-4625-94B4-2EFED180C363}"/>
              </a:ext>
            </a:extLst>
          </p:cNvPr>
          <p:cNvSpPr>
            <a:spLocks noGrp="1"/>
          </p:cNvSpPr>
          <p:nvPr>
            <p:ph idx="1"/>
          </p:nvPr>
        </p:nvSpPr>
        <p:spPr>
          <a:xfrm>
            <a:off x="805866" y="1283365"/>
            <a:ext cx="10515600" cy="4667250"/>
          </a:xfrm>
        </p:spPr>
        <p:txBody>
          <a:bodyPr>
            <a:normAutofit/>
          </a:bodyPr>
          <a:lstStyle/>
          <a:p>
            <a:pPr lvl="1"/>
            <a:r>
              <a:rPr lang="en-US" sz="3200" dirty="0">
                <a:cs typeface="Arial" panose="020B0604020202020204" pitchFamily="34" charset="0"/>
              </a:rPr>
              <a:t>Decreases the training cost</a:t>
            </a:r>
          </a:p>
          <a:p>
            <a:pPr lvl="1"/>
            <a:r>
              <a:rPr lang="en-US" sz="3200" dirty="0">
                <a:cs typeface="Arial" panose="020B0604020202020204" pitchFamily="34" charset="0"/>
              </a:rPr>
              <a:t>Support services</a:t>
            </a:r>
          </a:p>
          <a:p>
            <a:pPr lvl="1"/>
            <a:r>
              <a:rPr lang="en-US" sz="3200" dirty="0">
                <a:cs typeface="Arial" panose="020B0604020202020204" pitchFamily="34" charset="0"/>
              </a:rPr>
              <a:t>Assessments</a:t>
            </a:r>
          </a:p>
          <a:p>
            <a:pPr lvl="1"/>
            <a:r>
              <a:rPr lang="en-US" sz="3200" dirty="0">
                <a:cs typeface="Arial" panose="020B0604020202020204" pitchFamily="34" charset="0"/>
              </a:rPr>
              <a:t>Earlier access to training</a:t>
            </a:r>
          </a:p>
          <a:p>
            <a:pPr lvl="1"/>
            <a:r>
              <a:rPr lang="en-US" sz="3200" dirty="0">
                <a:cs typeface="Arial" panose="020B0604020202020204" pitchFamily="34" charset="0"/>
              </a:rPr>
              <a:t>Access to follow-up services</a:t>
            </a:r>
          </a:p>
          <a:p>
            <a:pPr lvl="2"/>
            <a:r>
              <a:rPr lang="en-US" sz="3000" dirty="0">
                <a:cs typeface="Arial" panose="020B0604020202020204" pitchFamily="34" charset="0"/>
              </a:rPr>
              <a:t>Increased performance outcomes</a:t>
            </a:r>
          </a:p>
          <a:p>
            <a:pPr lvl="2"/>
            <a:r>
              <a:rPr lang="en-US" sz="3000" dirty="0">
                <a:cs typeface="Arial" panose="020B0604020202020204" pitchFamily="34" charset="0"/>
              </a:rPr>
              <a:t>Higher retention rates</a:t>
            </a:r>
          </a:p>
          <a:p>
            <a:endParaRPr lang="en-US" dirty="0"/>
          </a:p>
        </p:txBody>
      </p:sp>
    </p:spTree>
    <p:extLst>
      <p:ext uri="{BB962C8B-B14F-4D97-AF65-F5344CB8AC3E}">
        <p14:creationId xmlns:p14="http://schemas.microsoft.com/office/powerpoint/2010/main" val="2001800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E4F9-B85B-4374-83CF-16E0A85E7439}"/>
              </a:ext>
            </a:extLst>
          </p:cNvPr>
          <p:cNvSpPr>
            <a:spLocks noGrp="1"/>
          </p:cNvSpPr>
          <p:nvPr>
            <p:ph type="title"/>
          </p:nvPr>
        </p:nvSpPr>
        <p:spPr/>
        <p:txBody>
          <a:bodyPr>
            <a:noAutofit/>
          </a:bodyPr>
          <a:lstStyle/>
          <a:p>
            <a:r>
              <a:rPr lang="en-US" dirty="0"/>
              <a:t>Why Texas made the choice to develop a policy?</a:t>
            </a:r>
          </a:p>
        </p:txBody>
      </p:sp>
      <p:sp>
        <p:nvSpPr>
          <p:cNvPr id="3" name="Content Placeholder 2">
            <a:extLst>
              <a:ext uri="{FF2B5EF4-FFF2-40B4-BE49-F238E27FC236}">
                <a16:creationId xmlns:a16="http://schemas.microsoft.com/office/drawing/2014/main" id="{4DC95345-6E7E-487F-AE13-9BCB7EEE80F7}"/>
              </a:ext>
            </a:extLst>
          </p:cNvPr>
          <p:cNvSpPr>
            <a:spLocks noGrp="1"/>
          </p:cNvSpPr>
          <p:nvPr>
            <p:ph idx="1"/>
          </p:nvPr>
        </p:nvSpPr>
        <p:spPr/>
        <p:txBody>
          <a:bodyPr>
            <a:normAutofit/>
          </a:bodyPr>
          <a:lstStyle/>
          <a:p>
            <a:r>
              <a:rPr lang="en-US" sz="3600" dirty="0"/>
              <a:t>To comply with the Federal Co-enrollment requirement </a:t>
            </a:r>
          </a:p>
          <a:p>
            <a:r>
              <a:rPr lang="en-US" sz="3600" dirty="0"/>
              <a:t>To provide specific guidance on what is considered co-enrollment</a:t>
            </a:r>
          </a:p>
          <a:p>
            <a:r>
              <a:rPr lang="en-US" sz="3600" dirty="0"/>
              <a:t>To meet TAADI co-enrollment state measure</a:t>
            </a:r>
          </a:p>
        </p:txBody>
      </p:sp>
    </p:spTree>
    <p:extLst>
      <p:ext uri="{BB962C8B-B14F-4D97-AF65-F5344CB8AC3E}">
        <p14:creationId xmlns:p14="http://schemas.microsoft.com/office/powerpoint/2010/main" val="102514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D16D-3618-42A4-910F-717FE56A24D6}"/>
              </a:ext>
            </a:extLst>
          </p:cNvPr>
          <p:cNvSpPr>
            <a:spLocks noGrp="1"/>
          </p:cNvSpPr>
          <p:nvPr>
            <p:ph type="title"/>
          </p:nvPr>
        </p:nvSpPr>
        <p:spPr/>
        <p:txBody>
          <a:bodyPr/>
          <a:lstStyle/>
          <a:p>
            <a:r>
              <a:rPr lang="en-US" dirty="0"/>
              <a:t>Initial Guidance </a:t>
            </a:r>
          </a:p>
        </p:txBody>
      </p:sp>
      <p:sp>
        <p:nvSpPr>
          <p:cNvPr id="3" name="Content Placeholder 2">
            <a:extLst>
              <a:ext uri="{FF2B5EF4-FFF2-40B4-BE49-F238E27FC236}">
                <a16:creationId xmlns:a16="http://schemas.microsoft.com/office/drawing/2014/main" id="{7CC85A74-DE22-466B-9053-417A16EC4A07}"/>
              </a:ext>
            </a:extLst>
          </p:cNvPr>
          <p:cNvSpPr>
            <a:spLocks noGrp="1"/>
          </p:cNvSpPr>
          <p:nvPr>
            <p:ph idx="1"/>
          </p:nvPr>
        </p:nvSpPr>
        <p:spPr/>
        <p:txBody>
          <a:bodyPr>
            <a:normAutofit/>
          </a:bodyPr>
          <a:lstStyle/>
          <a:p>
            <a:r>
              <a:rPr lang="en-US" sz="3200" dirty="0"/>
              <a:t>December 2020 </a:t>
            </a:r>
          </a:p>
          <a:p>
            <a:pPr lvl="1"/>
            <a:r>
              <a:rPr lang="en-US" sz="3000" dirty="0"/>
              <a:t>Workforce Development (WD) Letter 30-20</a:t>
            </a:r>
          </a:p>
          <a:p>
            <a:pPr lvl="2"/>
            <a:r>
              <a:rPr lang="en-US" sz="2800" dirty="0"/>
              <a:t>Addressed new regulations outlined in 20 CFR 618</a:t>
            </a:r>
          </a:p>
          <a:p>
            <a:pPr lvl="1"/>
            <a:r>
              <a:rPr lang="en-US" sz="3000" dirty="0"/>
              <a:t>Oversight responsibility TAA State staff</a:t>
            </a:r>
          </a:p>
          <a:p>
            <a:pPr lvl="1"/>
            <a:r>
              <a:rPr lang="en-US" sz="3000" dirty="0"/>
              <a:t>Developed internal reports at the state level</a:t>
            </a:r>
          </a:p>
          <a:p>
            <a:pPr lvl="2"/>
            <a:r>
              <a:rPr lang="en-US" sz="2800" dirty="0"/>
              <a:t>Began reviewing reports with local Board areas</a:t>
            </a:r>
          </a:p>
          <a:p>
            <a:pPr lvl="1"/>
            <a:r>
              <a:rPr lang="en-US" sz="3000" dirty="0"/>
              <a:t>Expedited WIOA Eligibility</a:t>
            </a:r>
          </a:p>
          <a:p>
            <a:pPr marL="914400" lvl="2" indent="0">
              <a:buNone/>
            </a:pPr>
            <a:endParaRPr lang="en-US" sz="2800" dirty="0"/>
          </a:p>
        </p:txBody>
      </p:sp>
    </p:spTree>
    <p:extLst>
      <p:ext uri="{BB962C8B-B14F-4D97-AF65-F5344CB8AC3E}">
        <p14:creationId xmlns:p14="http://schemas.microsoft.com/office/powerpoint/2010/main" val="103082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D33F8C-A546-4BDD-8EA4-8B8F3D0107AB}"/>
              </a:ext>
            </a:extLst>
          </p:cNvPr>
          <p:cNvSpPr>
            <a:spLocks noGrp="1"/>
          </p:cNvSpPr>
          <p:nvPr>
            <p:ph type="title"/>
          </p:nvPr>
        </p:nvSpPr>
        <p:spPr>
          <a:xfrm>
            <a:off x="838200" y="2065871"/>
            <a:ext cx="10515600" cy="2320598"/>
          </a:xfrm>
        </p:spPr>
        <p:txBody>
          <a:bodyPr>
            <a:normAutofit/>
          </a:bodyPr>
          <a:lstStyle/>
          <a:p>
            <a:pPr algn="ctr"/>
            <a:r>
              <a:rPr lang="en-US" sz="4400" dirty="0"/>
              <a:t>What happened as a result of the initial guidance provided?</a:t>
            </a:r>
          </a:p>
        </p:txBody>
      </p:sp>
    </p:spTree>
    <p:extLst>
      <p:ext uri="{BB962C8B-B14F-4D97-AF65-F5344CB8AC3E}">
        <p14:creationId xmlns:p14="http://schemas.microsoft.com/office/powerpoint/2010/main" val="2221868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C60FDB-3057-49AF-A2A6-7B533E06B2F6}"/>
              </a:ext>
            </a:extLst>
          </p:cNvPr>
          <p:cNvSpPr>
            <a:spLocks noGrp="1"/>
          </p:cNvSpPr>
          <p:nvPr>
            <p:ph type="title"/>
          </p:nvPr>
        </p:nvSpPr>
        <p:spPr/>
        <p:txBody>
          <a:bodyPr/>
          <a:lstStyle/>
          <a:p>
            <a:r>
              <a:rPr lang="en-US" dirty="0"/>
              <a:t>Taking a Second Look</a:t>
            </a:r>
          </a:p>
        </p:txBody>
      </p:sp>
    </p:spTree>
    <p:extLst>
      <p:ext uri="{BB962C8B-B14F-4D97-AF65-F5344CB8AC3E}">
        <p14:creationId xmlns:p14="http://schemas.microsoft.com/office/powerpoint/2010/main" val="79728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809C-4325-4889-B1C7-CB1FCB104604}"/>
              </a:ext>
            </a:extLst>
          </p:cNvPr>
          <p:cNvSpPr>
            <a:spLocks noGrp="1"/>
          </p:cNvSpPr>
          <p:nvPr>
            <p:ph type="title"/>
          </p:nvPr>
        </p:nvSpPr>
        <p:spPr/>
        <p:txBody>
          <a:bodyPr>
            <a:normAutofit/>
          </a:bodyPr>
          <a:lstStyle/>
          <a:p>
            <a:r>
              <a:rPr lang="en-US" dirty="0"/>
              <a:t>Step 1</a:t>
            </a:r>
          </a:p>
        </p:txBody>
      </p:sp>
      <p:sp>
        <p:nvSpPr>
          <p:cNvPr id="3" name="Content Placeholder 2">
            <a:extLst>
              <a:ext uri="{FF2B5EF4-FFF2-40B4-BE49-F238E27FC236}">
                <a16:creationId xmlns:a16="http://schemas.microsoft.com/office/drawing/2014/main" id="{2F7DAEA0-678F-48F3-A577-262B840BDE28}"/>
              </a:ext>
            </a:extLst>
          </p:cNvPr>
          <p:cNvSpPr>
            <a:spLocks noGrp="1"/>
          </p:cNvSpPr>
          <p:nvPr>
            <p:ph idx="1"/>
          </p:nvPr>
        </p:nvSpPr>
        <p:spPr/>
        <p:txBody>
          <a:bodyPr>
            <a:normAutofit/>
          </a:bodyPr>
          <a:lstStyle/>
          <a:p>
            <a:r>
              <a:rPr lang="en-US" sz="2800" dirty="0">
                <a:solidFill>
                  <a:schemeClr val="tx1"/>
                </a:solidFill>
              </a:rPr>
              <a:t>Regroup and identify stakeholders at the state level</a:t>
            </a:r>
          </a:p>
          <a:p>
            <a:pPr lvl="1"/>
            <a:r>
              <a:rPr lang="en-US" sz="2800" dirty="0">
                <a:solidFill>
                  <a:schemeClr val="tx1"/>
                </a:solidFill>
              </a:rPr>
              <a:t>Must include WIOA and TAA Staff</a:t>
            </a:r>
          </a:p>
          <a:p>
            <a:pPr lvl="1"/>
            <a:r>
              <a:rPr lang="en-US" sz="2800" dirty="0">
                <a:solidFill>
                  <a:schemeClr val="tx1"/>
                </a:solidFill>
              </a:rPr>
              <a:t>Policy </a:t>
            </a:r>
          </a:p>
          <a:p>
            <a:pPr lvl="1"/>
            <a:r>
              <a:rPr lang="en-US" sz="2800" dirty="0">
                <a:solidFill>
                  <a:schemeClr val="tx1"/>
                </a:solidFill>
              </a:rPr>
              <a:t>Board Service Strategies</a:t>
            </a:r>
          </a:p>
          <a:p>
            <a:pPr lvl="1"/>
            <a:r>
              <a:rPr lang="en-US" sz="2800" dirty="0">
                <a:solidFill>
                  <a:schemeClr val="tx1"/>
                </a:solidFill>
              </a:rPr>
              <a:t>Performance Reporting Staff</a:t>
            </a:r>
          </a:p>
          <a:p>
            <a:pPr lvl="2"/>
            <a:endParaRPr lang="en-US" dirty="0"/>
          </a:p>
          <a:p>
            <a:pPr lvl="2"/>
            <a:endParaRPr lang="en-US" dirty="0"/>
          </a:p>
        </p:txBody>
      </p:sp>
    </p:spTree>
    <p:extLst>
      <p:ext uri="{BB962C8B-B14F-4D97-AF65-F5344CB8AC3E}">
        <p14:creationId xmlns:p14="http://schemas.microsoft.com/office/powerpoint/2010/main" val="3665157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92DC-D87E-4936-A639-90DBEB76ADAC}"/>
              </a:ext>
            </a:extLst>
          </p:cNvPr>
          <p:cNvSpPr>
            <a:spLocks noGrp="1"/>
          </p:cNvSpPr>
          <p:nvPr>
            <p:ph type="title"/>
          </p:nvPr>
        </p:nvSpPr>
        <p:spPr/>
        <p:txBody>
          <a:bodyPr/>
          <a:lstStyle/>
          <a:p>
            <a:r>
              <a:rPr lang="en-US" dirty="0"/>
              <a:t>Step 2</a:t>
            </a:r>
          </a:p>
        </p:txBody>
      </p:sp>
      <p:sp>
        <p:nvSpPr>
          <p:cNvPr id="3" name="Content Placeholder 2">
            <a:extLst>
              <a:ext uri="{FF2B5EF4-FFF2-40B4-BE49-F238E27FC236}">
                <a16:creationId xmlns:a16="http://schemas.microsoft.com/office/drawing/2014/main" id="{E5F8D446-CD09-46FF-8C00-E9FF6BE126B8}"/>
              </a:ext>
            </a:extLst>
          </p:cNvPr>
          <p:cNvSpPr>
            <a:spLocks noGrp="1"/>
          </p:cNvSpPr>
          <p:nvPr>
            <p:ph idx="1"/>
          </p:nvPr>
        </p:nvSpPr>
        <p:spPr/>
        <p:txBody>
          <a:bodyPr/>
          <a:lstStyle/>
          <a:p>
            <a:r>
              <a:rPr lang="en-US" dirty="0"/>
              <a:t>Start with the end in mind</a:t>
            </a:r>
          </a:p>
          <a:p>
            <a:pPr lvl="1"/>
            <a:r>
              <a:rPr lang="en-US" dirty="0"/>
              <a:t>Performance reporting team</a:t>
            </a:r>
          </a:p>
          <a:p>
            <a:pPr lvl="1"/>
            <a:r>
              <a:rPr lang="en-US" dirty="0"/>
              <a:t>Completely understand the TAADI reporting</a:t>
            </a:r>
          </a:p>
          <a:p>
            <a:pPr lvl="1"/>
            <a:r>
              <a:rPr lang="en-US" dirty="0"/>
              <a:t>Input from Policy and Board Service Strategy</a:t>
            </a:r>
          </a:p>
          <a:p>
            <a:pPr lvl="1"/>
            <a:r>
              <a:rPr lang="en-US" dirty="0"/>
              <a:t>Begin working with the Data Analyst on developing an internal state report</a:t>
            </a:r>
          </a:p>
          <a:p>
            <a:pPr marL="457200" lvl="1" indent="0">
              <a:buNone/>
            </a:pPr>
            <a:endParaRPr lang="en-US" dirty="0"/>
          </a:p>
        </p:txBody>
      </p:sp>
    </p:spTree>
    <p:extLst>
      <p:ext uri="{BB962C8B-B14F-4D97-AF65-F5344CB8AC3E}">
        <p14:creationId xmlns:p14="http://schemas.microsoft.com/office/powerpoint/2010/main" val="980767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F74B8-0518-4F73-A954-F85835B34D5A}"/>
              </a:ext>
            </a:extLst>
          </p:cNvPr>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a:extLst>
              <a:ext uri="{FF2B5EF4-FFF2-40B4-BE49-F238E27FC236}">
                <a16:creationId xmlns:a16="http://schemas.microsoft.com/office/drawing/2014/main" id="{F54C89E1-38F5-4C66-B585-46F4B9160262}"/>
              </a:ext>
            </a:extLst>
          </p:cNvPr>
          <p:cNvSpPr>
            <a:spLocks noGrp="1"/>
          </p:cNvSpPr>
          <p:nvPr>
            <p:ph type="title"/>
          </p:nvPr>
        </p:nvSpPr>
        <p:spPr/>
        <p:txBody>
          <a:bodyPr/>
          <a:lstStyle/>
          <a:p>
            <a:r>
              <a:rPr lang="en-US" dirty="0"/>
              <a:t>Step 3</a:t>
            </a:r>
          </a:p>
        </p:txBody>
      </p:sp>
      <p:sp>
        <p:nvSpPr>
          <p:cNvPr id="4" name="Content Placeholder 3">
            <a:extLst>
              <a:ext uri="{FF2B5EF4-FFF2-40B4-BE49-F238E27FC236}">
                <a16:creationId xmlns:a16="http://schemas.microsoft.com/office/drawing/2014/main" id="{B7F07787-BECD-4DB5-A964-300E451E94D3}"/>
              </a:ext>
            </a:extLst>
          </p:cNvPr>
          <p:cNvSpPr>
            <a:spLocks noGrp="1"/>
          </p:cNvSpPr>
          <p:nvPr>
            <p:ph idx="1"/>
          </p:nvPr>
        </p:nvSpPr>
        <p:spPr/>
        <p:txBody>
          <a:bodyPr/>
          <a:lstStyle/>
          <a:p>
            <a:r>
              <a:rPr lang="en-US" dirty="0"/>
              <a:t>September 2021 </a:t>
            </a:r>
          </a:p>
          <a:p>
            <a:pPr lvl="1"/>
            <a:r>
              <a:rPr lang="en-US" dirty="0"/>
              <a:t>Develop new WD Letter</a:t>
            </a:r>
          </a:p>
          <a:p>
            <a:pPr lvl="2"/>
            <a:r>
              <a:rPr lang="en-US" dirty="0"/>
              <a:t>Included decline form </a:t>
            </a:r>
          </a:p>
          <a:p>
            <a:pPr lvl="1"/>
            <a:r>
              <a:rPr lang="en-US" dirty="0"/>
              <a:t>Inform Boards in a statewide Board conference call </a:t>
            </a:r>
          </a:p>
          <a:p>
            <a:pPr lvl="2"/>
            <a:r>
              <a:rPr lang="en-US" dirty="0"/>
              <a:t>Specific guidance</a:t>
            </a:r>
          </a:p>
          <a:p>
            <a:pPr lvl="2"/>
            <a:r>
              <a:rPr lang="en-US" dirty="0"/>
              <a:t>Monthly Internal reports</a:t>
            </a:r>
          </a:p>
          <a:p>
            <a:pPr lvl="2"/>
            <a:r>
              <a:rPr lang="en-US" dirty="0"/>
              <a:t>Provide technical assistance </a:t>
            </a:r>
          </a:p>
        </p:txBody>
      </p:sp>
    </p:spTree>
    <p:extLst>
      <p:ext uri="{BB962C8B-B14F-4D97-AF65-F5344CB8AC3E}">
        <p14:creationId xmlns:p14="http://schemas.microsoft.com/office/powerpoint/2010/main" val="296950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40FC-569B-4B3C-AAF2-829D410A58E4}"/>
              </a:ext>
            </a:extLst>
          </p:cNvPr>
          <p:cNvSpPr>
            <a:spLocks noGrp="1"/>
          </p:cNvSpPr>
          <p:nvPr>
            <p:ph type="title"/>
          </p:nvPr>
        </p:nvSpPr>
        <p:spPr/>
        <p:txBody>
          <a:bodyPr/>
          <a:lstStyle/>
          <a:p>
            <a:r>
              <a:rPr lang="en-US" dirty="0"/>
              <a:t>We aren’t done yet…</a:t>
            </a:r>
          </a:p>
        </p:txBody>
      </p:sp>
      <p:sp>
        <p:nvSpPr>
          <p:cNvPr id="3" name="Content Placeholder 2">
            <a:extLst>
              <a:ext uri="{FF2B5EF4-FFF2-40B4-BE49-F238E27FC236}">
                <a16:creationId xmlns:a16="http://schemas.microsoft.com/office/drawing/2014/main" id="{68EB70A7-AFCB-4BC4-987F-0DB10772E69C}"/>
              </a:ext>
            </a:extLst>
          </p:cNvPr>
          <p:cNvSpPr>
            <a:spLocks noGrp="1"/>
          </p:cNvSpPr>
          <p:nvPr>
            <p:ph idx="1"/>
          </p:nvPr>
        </p:nvSpPr>
        <p:spPr/>
        <p:txBody>
          <a:bodyPr/>
          <a:lstStyle/>
          <a:p>
            <a:r>
              <a:rPr lang="en-US" sz="3600" dirty="0"/>
              <a:t>Continue to work improve co-enrollment </a:t>
            </a:r>
          </a:p>
          <a:p>
            <a:r>
              <a:rPr lang="en-US" sz="3600" dirty="0"/>
              <a:t>Still learning, obtaining best practices from local Boards</a:t>
            </a:r>
          </a:p>
          <a:p>
            <a:r>
              <a:rPr lang="en-US" sz="3600" dirty="0"/>
              <a:t> Will continue to make changes as necessary</a:t>
            </a:r>
          </a:p>
          <a:p>
            <a:endParaRPr lang="en-US" sz="3600" dirty="0"/>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3894992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77FCC-3512-46FE-9EF0-925A01C5AC8D}"/>
              </a:ext>
            </a:extLst>
          </p:cNvPr>
          <p:cNvSpPr>
            <a:spLocks noGrp="1"/>
          </p:cNvSpPr>
          <p:nvPr>
            <p:ph type="title"/>
          </p:nvPr>
        </p:nvSpPr>
        <p:spPr>
          <a:xfrm>
            <a:off x="838199" y="0"/>
            <a:ext cx="10515599" cy="702823"/>
          </a:xfrm>
        </p:spPr>
        <p:txBody>
          <a:bodyPr vert="horz" lIns="91440" tIns="45720" rIns="91440" bIns="45720" rtlCol="0" anchor="b">
            <a:normAutofit/>
          </a:bodyPr>
          <a:lstStyle/>
          <a:p>
            <a:r>
              <a:rPr lang="en-US" dirty="0"/>
              <a:t>The Data </a:t>
            </a:r>
          </a:p>
        </p:txBody>
      </p:sp>
      <p:sp>
        <p:nvSpPr>
          <p:cNvPr id="2" name="Slide Number Placeholder 1">
            <a:extLst>
              <a:ext uri="{FF2B5EF4-FFF2-40B4-BE49-F238E27FC236}">
                <a16:creationId xmlns:a16="http://schemas.microsoft.com/office/drawing/2014/main" id="{4DE536EF-BE0C-4922-8BD0-57C5AB614EE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158B7785-F6D6-45F8-833E-07BD84680091}" type="slidenum">
              <a:rPr lang="en-US" sz="1200" smtClean="0">
                <a:solidFill>
                  <a:schemeClr val="tx1">
                    <a:tint val="75000"/>
                  </a:schemeClr>
                </a:solidFill>
              </a:rPr>
              <a:pPr algn="r">
                <a:spcAft>
                  <a:spcPts val="600"/>
                </a:spcAft>
              </a:pPr>
              <a:t>29</a:t>
            </a:fld>
            <a:endParaRPr lang="en-US" sz="1200">
              <a:solidFill>
                <a:schemeClr val="tx1">
                  <a:tint val="75000"/>
                </a:schemeClr>
              </a:solidFill>
            </a:endParaRPr>
          </a:p>
        </p:txBody>
      </p:sp>
      <p:graphicFrame>
        <p:nvGraphicFramePr>
          <p:cNvPr id="6" name="Chart 5" descr="TAA Co-enrollment bar chart from June 2020 to June 2021 (5 quarters).  Data provided in Data Tab">
            <a:extLst>
              <a:ext uri="{FF2B5EF4-FFF2-40B4-BE49-F238E27FC236}">
                <a16:creationId xmlns:a16="http://schemas.microsoft.com/office/drawing/2014/main" id="{D6E190A9-9EE2-4E91-B5F9-615B2D12E154}"/>
              </a:ext>
            </a:extLst>
          </p:cNvPr>
          <p:cNvGraphicFramePr>
            <a:graphicFrameLocks noGrp="1"/>
          </p:cNvGraphicFramePr>
          <p:nvPr>
            <p:extLst>
              <p:ext uri="{D42A27DB-BD31-4B8C-83A1-F6EECF244321}">
                <p14:modId xmlns:p14="http://schemas.microsoft.com/office/powerpoint/2010/main" val="1489659854"/>
              </p:ext>
            </p:extLst>
          </p:nvPr>
        </p:nvGraphicFramePr>
        <p:xfrm>
          <a:off x="838200" y="1863801"/>
          <a:ext cx="10515599" cy="44407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433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Timothy Theberge</a:t>
            </a:r>
          </a:p>
          <a:p>
            <a:pPr lvl="1"/>
            <a:r>
              <a:rPr lang="en-US" dirty="0"/>
              <a:t>Senior Policy Analyst</a:t>
            </a:r>
          </a:p>
          <a:p>
            <a:pPr lvl="2"/>
            <a:r>
              <a:rPr lang="en-US" dirty="0"/>
              <a:t>OTAA, USDOL ETA</a:t>
            </a:r>
          </a:p>
        </p:txBody>
      </p:sp>
      <p:pic>
        <p:nvPicPr>
          <p:cNvPr id="7"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565" b="565"/>
          <a:stretch>
            <a:fillRect/>
          </a:stretch>
        </p:blipFill>
        <p:spPr/>
      </p:pic>
    </p:spTree>
    <p:custDataLst>
      <p:tags r:id="rId1"/>
    </p:custDataLst>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E536EF-BE0C-4922-8BD0-57C5AB614EE2}"/>
              </a:ext>
            </a:extLst>
          </p:cNvPr>
          <p:cNvSpPr>
            <a:spLocks noGrp="1"/>
          </p:cNvSpPr>
          <p:nvPr>
            <p:ph type="sldNum" sz="quarter" idx="12"/>
          </p:nvPr>
        </p:nvSpPr>
        <p:spPr/>
        <p:txBody>
          <a:bodyPr/>
          <a:lstStyle/>
          <a:p>
            <a:fld id="{158B7785-F6D6-45F8-833E-07BD84680091}" type="slidenum">
              <a:rPr lang="en-US" smtClean="0"/>
              <a:t>30</a:t>
            </a:fld>
            <a:endParaRPr lang="en-US"/>
          </a:p>
        </p:txBody>
      </p:sp>
      <p:sp>
        <p:nvSpPr>
          <p:cNvPr id="3" name="Title 2">
            <a:extLst>
              <a:ext uri="{FF2B5EF4-FFF2-40B4-BE49-F238E27FC236}">
                <a16:creationId xmlns:a16="http://schemas.microsoft.com/office/drawing/2014/main" id="{81477FCC-3512-46FE-9EF0-925A01C5AC8D}"/>
              </a:ext>
            </a:extLst>
          </p:cNvPr>
          <p:cNvSpPr>
            <a:spLocks noGrp="1"/>
          </p:cNvSpPr>
          <p:nvPr>
            <p:ph type="title"/>
          </p:nvPr>
        </p:nvSpPr>
        <p:spPr/>
        <p:txBody>
          <a:bodyPr/>
          <a:lstStyle/>
          <a:p>
            <a:r>
              <a:rPr lang="en-US" dirty="0"/>
              <a:t>Co-Enrollment Reporting</a:t>
            </a:r>
          </a:p>
        </p:txBody>
      </p:sp>
      <p:sp>
        <p:nvSpPr>
          <p:cNvPr id="4" name="Content Placeholder 3">
            <a:extLst>
              <a:ext uri="{FF2B5EF4-FFF2-40B4-BE49-F238E27FC236}">
                <a16:creationId xmlns:a16="http://schemas.microsoft.com/office/drawing/2014/main" id="{0FE50578-AC47-41F0-AE30-E7E99A74F441}"/>
              </a:ext>
            </a:extLst>
          </p:cNvPr>
          <p:cNvSpPr>
            <a:spLocks noGrp="1"/>
          </p:cNvSpPr>
          <p:nvPr>
            <p:ph idx="1"/>
          </p:nvPr>
        </p:nvSpPr>
        <p:spPr/>
        <p:txBody>
          <a:bodyPr/>
          <a:lstStyle/>
          <a:p>
            <a:r>
              <a:rPr lang="en-US" dirty="0"/>
              <a:t>Program Flag:</a:t>
            </a:r>
          </a:p>
          <a:p>
            <a:pPr lvl="1"/>
            <a:r>
              <a:rPr lang="en-US" dirty="0"/>
              <a:t>Option 1: </a:t>
            </a:r>
            <a:r>
              <a:rPr lang="en-US" b="1" dirty="0"/>
              <a:t>PIRL 904 (Dislocated Worker) </a:t>
            </a:r>
            <a:r>
              <a:rPr lang="en-US" dirty="0"/>
              <a:t>= 1 (Yes, Local Formula), 2 (Yes, Statewide), or 3 (Yes, Both Local Formula and Statewide) </a:t>
            </a:r>
          </a:p>
          <a:p>
            <a:pPr lvl="1"/>
            <a:r>
              <a:rPr lang="en-US" dirty="0"/>
              <a:t>Option 2: </a:t>
            </a:r>
            <a:r>
              <a:rPr lang="en-US" b="1" dirty="0"/>
              <a:t>PIRL 909 (Rapid Response Additional Assistance) </a:t>
            </a:r>
            <a:r>
              <a:rPr lang="en-US" dirty="0"/>
              <a:t>= 1 (Yes) </a:t>
            </a:r>
          </a:p>
          <a:p>
            <a:pPr marL="0" indent="0">
              <a:buNone/>
            </a:pPr>
            <a:r>
              <a:rPr lang="en-US" dirty="0"/>
              <a:t>AND</a:t>
            </a:r>
          </a:p>
          <a:p>
            <a:r>
              <a:rPr lang="en-US" dirty="0"/>
              <a:t>Service:</a:t>
            </a:r>
          </a:p>
          <a:p>
            <a:pPr lvl="1"/>
            <a:r>
              <a:rPr lang="en-US" dirty="0"/>
              <a:t>Option 1: </a:t>
            </a:r>
            <a:r>
              <a:rPr lang="en-US" b="1" dirty="0"/>
              <a:t>PIRL 1004 (Date of Most Recent Career Service) </a:t>
            </a:r>
            <a:r>
              <a:rPr lang="en-US" dirty="0"/>
              <a:t>is populated </a:t>
            </a:r>
          </a:p>
          <a:p>
            <a:pPr lvl="1"/>
            <a:r>
              <a:rPr lang="en-US" dirty="0"/>
              <a:t>Option 2: </a:t>
            </a:r>
            <a:r>
              <a:rPr lang="en-US" b="1" dirty="0"/>
              <a:t>PIRL 1302 (Date Entered Training #1) </a:t>
            </a:r>
            <a:r>
              <a:rPr lang="en-US" dirty="0"/>
              <a:t>is prior to </a:t>
            </a:r>
            <a:r>
              <a:rPr lang="en-US" b="1" dirty="0"/>
              <a:t>PIRL 925 (Date of First TAA Benefit or Service)</a:t>
            </a:r>
          </a:p>
          <a:p>
            <a:pPr lvl="1"/>
            <a:r>
              <a:rPr lang="en-US" dirty="0"/>
              <a:t>Option 3: </a:t>
            </a:r>
            <a:r>
              <a:rPr lang="en-US" b="1" dirty="0"/>
              <a:t>PIRL 1202 (Date Individual Employment Plan Created) </a:t>
            </a:r>
            <a:r>
              <a:rPr lang="en-US" dirty="0"/>
              <a:t>is prior to </a:t>
            </a:r>
            <a:r>
              <a:rPr lang="en-US" b="1" dirty="0"/>
              <a:t>PIRL 925 (Date of First TAA Benefit or Service)</a:t>
            </a:r>
            <a:endParaRPr lang="en-US" dirty="0"/>
          </a:p>
          <a:p>
            <a:pPr lvl="1"/>
            <a:endParaRPr lang="en-US" dirty="0"/>
          </a:p>
        </p:txBody>
      </p:sp>
    </p:spTree>
    <p:extLst>
      <p:ext uri="{BB962C8B-B14F-4D97-AF65-F5344CB8AC3E}">
        <p14:creationId xmlns:p14="http://schemas.microsoft.com/office/powerpoint/2010/main" val="241072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31</a:t>
            </a:fld>
            <a:endParaRPr lang="en-US"/>
          </a:p>
        </p:txBody>
      </p:sp>
      <p:sp>
        <p:nvSpPr>
          <p:cNvPr id="3" name="Title 2"/>
          <p:cNvSpPr>
            <a:spLocks noGrp="1"/>
          </p:cNvSpPr>
          <p:nvPr>
            <p:ph type="title"/>
          </p:nvPr>
        </p:nvSpPr>
        <p:spPr/>
        <p:txBody>
          <a:bodyPr/>
          <a:lstStyle/>
          <a:p>
            <a:r>
              <a:rPr lang="en-US" dirty="0"/>
              <a:t>Co-Enrollment Results in TAADI</a:t>
            </a:r>
          </a:p>
        </p:txBody>
      </p:sp>
      <p:graphicFrame>
        <p:nvGraphicFramePr>
          <p:cNvPr id="5" name="ChartTemplate" descr="QRA Results"/>
          <p:cNvGraphicFramePr>
            <a:graphicFrameLocks noGrp="1"/>
          </p:cNvGraphicFramePr>
          <p:nvPr>
            <p:ph idx="1"/>
            <p:extLst>
              <p:ext uri="{D42A27DB-BD31-4B8C-83A1-F6EECF244321}">
                <p14:modId xmlns:p14="http://schemas.microsoft.com/office/powerpoint/2010/main" val="3641624951"/>
              </p:ext>
            </p:extLst>
          </p:nvPr>
        </p:nvGraphicFramePr>
        <p:xfrm>
          <a:off x="806450" y="1138238"/>
          <a:ext cx="1108075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271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32</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05866" y="847516"/>
            <a:ext cx="5181600" cy="5015820"/>
          </a:xfrm>
        </p:spPr>
        <p:txBody>
          <a:bodyPr/>
          <a:lstStyle/>
          <a:p>
            <a:pPr marL="0" indent="0">
              <a:buNone/>
            </a:pPr>
            <a:r>
              <a:rPr lang="en-US" b="1" dirty="0"/>
              <a:t>National Office</a:t>
            </a:r>
          </a:p>
          <a:p>
            <a:r>
              <a:rPr lang="en-US" dirty="0"/>
              <a:t>TEGL 04-20</a:t>
            </a:r>
          </a:p>
          <a:p>
            <a:pPr lvl="1"/>
            <a:r>
              <a:rPr lang="en-US" dirty="0"/>
              <a:t>Guidance on Integrating Services for Trade-Affected Workers under TAA and DW</a:t>
            </a:r>
          </a:p>
          <a:p>
            <a:pPr lvl="2"/>
            <a:r>
              <a:rPr lang="en-US" dirty="0">
                <a:hlinkClick r:id="rId4"/>
              </a:rPr>
              <a:t>https://wdr.doleta.gov/directives/corr_doc.cfm?docn=6273</a:t>
            </a:r>
            <a:endParaRPr lang="en-US" dirty="0"/>
          </a:p>
          <a:p>
            <a:r>
              <a:rPr lang="en-US" dirty="0"/>
              <a:t>Perceived Barriers of Cost &amp; Performance</a:t>
            </a:r>
          </a:p>
          <a:p>
            <a:pPr lvl="1"/>
            <a:r>
              <a:rPr lang="en-US" dirty="0"/>
              <a:t>Co-Enrollment Fact Sheet #1</a:t>
            </a:r>
          </a:p>
          <a:p>
            <a:pPr lvl="2"/>
            <a:r>
              <a:rPr lang="en-US" dirty="0"/>
              <a:t>https://www.dol.gov/sites/dolgov/files/ETA/tradeact/pdfs/Co-Enrollment_FAQ-1.pdfName of Reference Item</a:t>
            </a:r>
          </a:p>
          <a:p>
            <a:r>
              <a:rPr lang="en-US" dirty="0"/>
              <a:t>Perceived Barriers of Eligibility and Benefits/Services</a:t>
            </a:r>
          </a:p>
          <a:p>
            <a:pPr lvl="1"/>
            <a:r>
              <a:rPr lang="en-US" dirty="0"/>
              <a:t>Co-Enrollment Fact Sheet #2</a:t>
            </a:r>
          </a:p>
          <a:p>
            <a:pPr lvl="2"/>
            <a:r>
              <a:rPr lang="en-US" dirty="0"/>
              <a:t>https://www.dol.gov/sites/dolgov/files/ETA/tradeact/pdfs/Co-Enrollment_FAQ-2.pdf</a:t>
            </a: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6203078" y="847516"/>
            <a:ext cx="5181600" cy="5015820"/>
          </a:xfrm>
        </p:spPr>
        <p:txBody>
          <a:bodyPr/>
          <a:lstStyle/>
          <a:p>
            <a:pPr marL="0" indent="0">
              <a:buNone/>
            </a:pPr>
            <a:r>
              <a:rPr lang="en-US" b="1" dirty="0"/>
              <a:t>Texas</a:t>
            </a:r>
          </a:p>
          <a:p>
            <a:r>
              <a:rPr lang="en-US" dirty="0"/>
              <a:t>WD Letter 30-20</a:t>
            </a:r>
          </a:p>
          <a:p>
            <a:pPr lvl="2"/>
            <a:r>
              <a:rPr lang="en-US" dirty="0">
                <a:hlinkClick r:id="rId5"/>
              </a:rPr>
              <a:t>https://twc.texas.gov/files/policy_letters/30-20-twc.pdf</a:t>
            </a:r>
            <a:endParaRPr lang="en-US" dirty="0"/>
          </a:p>
          <a:p>
            <a:r>
              <a:rPr lang="en-US" dirty="0"/>
              <a:t>WD Letter 18-21</a:t>
            </a:r>
          </a:p>
          <a:p>
            <a:pPr lvl="2"/>
            <a:r>
              <a:rPr lang="en-US" dirty="0"/>
              <a:t>https://twc.texas.gov/files/policy_letters/18-21-twc.pdf</a:t>
            </a:r>
          </a:p>
          <a:p>
            <a:r>
              <a:rPr lang="en-US" dirty="0"/>
              <a:t>WD Letter 18-21 Attachment 1</a:t>
            </a:r>
          </a:p>
          <a:p>
            <a:pPr lvl="2"/>
            <a:r>
              <a:rPr lang="en-US" dirty="0">
                <a:hlinkClick r:id="rId6"/>
              </a:rPr>
              <a:t>https://twc.texas.gov/files/policy_letters/attachments/18-21-att1-twc.docx</a:t>
            </a:r>
            <a:endParaRPr lang="en-US" dirty="0"/>
          </a:p>
        </p:txBody>
      </p:sp>
    </p:spTree>
    <p:custDataLst>
      <p:tags r:id="rId1"/>
    </p:custDataLst>
    <p:extLst>
      <p:ext uri="{BB962C8B-B14F-4D97-AF65-F5344CB8AC3E}">
        <p14:creationId xmlns:p14="http://schemas.microsoft.com/office/powerpoint/2010/main" val="1677857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34</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lnSpcReduction="10000"/>
          </a:bodyPr>
          <a:lstStyle/>
          <a:p>
            <a:r>
              <a:rPr lang="en-US" dirty="0"/>
              <a:t>Tim Theberge</a:t>
            </a:r>
          </a:p>
          <a:p>
            <a:pPr lvl="1"/>
            <a:r>
              <a:rPr lang="en-US" dirty="0"/>
              <a:t>Lead Program Analyst</a:t>
            </a:r>
          </a:p>
          <a:p>
            <a:pPr lvl="2"/>
            <a:r>
              <a:rPr lang="en-US" dirty="0"/>
              <a:t>USDOL ETA, OTAA</a:t>
            </a:r>
          </a:p>
          <a:p>
            <a:pPr lvl="3"/>
            <a:r>
              <a:rPr lang="en-US" dirty="0"/>
              <a:t>Theberge.Timothy@dol.gov</a:t>
            </a:r>
          </a:p>
          <a:p>
            <a:pPr lvl="4"/>
            <a:r>
              <a:rPr lang="en-US" dirty="0"/>
              <a:t>202-693-3401</a:t>
            </a:r>
          </a:p>
          <a:p>
            <a:r>
              <a:rPr lang="en-US" dirty="0"/>
              <a:t>Jeff Ryan</a:t>
            </a:r>
          </a:p>
          <a:p>
            <a:pPr lvl="1"/>
            <a:r>
              <a:rPr lang="en-US" dirty="0"/>
              <a:t>Program Analyst</a:t>
            </a:r>
          </a:p>
          <a:p>
            <a:pPr lvl="2"/>
            <a:r>
              <a:rPr lang="en-US" dirty="0"/>
              <a:t>USDOL ETA, OWI</a:t>
            </a:r>
          </a:p>
          <a:p>
            <a:pPr lvl="3"/>
            <a:r>
              <a:rPr lang="en-US" dirty="0"/>
              <a:t>Ryan.Jeff@dol.gov</a:t>
            </a:r>
          </a:p>
          <a:p>
            <a:pPr lvl="4"/>
            <a:r>
              <a:rPr lang="en-US" dirty="0"/>
              <a:t>202-693-3546</a:t>
            </a:r>
          </a:p>
          <a:p>
            <a:r>
              <a:rPr lang="en-US" dirty="0" err="1"/>
              <a:t>Camea</a:t>
            </a:r>
            <a:r>
              <a:rPr lang="en-US" dirty="0"/>
              <a:t> Dukes</a:t>
            </a:r>
          </a:p>
          <a:p>
            <a:pPr lvl="1"/>
            <a:r>
              <a:rPr lang="en-US" dirty="0"/>
              <a:t>TAA Coordinator</a:t>
            </a:r>
          </a:p>
          <a:p>
            <a:pPr lvl="2"/>
            <a:r>
              <a:rPr lang="en-US" dirty="0"/>
              <a:t>Texas Workforce Commission</a:t>
            </a:r>
          </a:p>
          <a:p>
            <a:pPr lvl="3"/>
            <a:r>
              <a:rPr lang="en-US" dirty="0"/>
              <a:t>Camea.Dukes@twc.state.tx.us</a:t>
            </a:r>
          </a:p>
          <a:p>
            <a:pPr lvl="4"/>
            <a:r>
              <a:rPr lang="en-US" dirty="0"/>
              <a:t>512-936-2559</a:t>
            </a:r>
          </a:p>
        </p:txBody>
      </p:sp>
    </p:spTree>
    <p:custDataLst>
      <p:tags r:id="rId1"/>
    </p:custDataLst>
    <p:extLst>
      <p:ext uri="{BB962C8B-B14F-4D97-AF65-F5344CB8AC3E}">
        <p14:creationId xmlns:p14="http://schemas.microsoft.com/office/powerpoint/2010/main" val="1097583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lstStyle/>
          <a:p>
            <a:r>
              <a:rPr lang="en-US" dirty="0"/>
              <a:t>Today’s Speakers</a:t>
            </a:r>
          </a:p>
        </p:txBody>
      </p:sp>
      <p:pic>
        <p:nvPicPr>
          <p:cNvPr id="13" name="Picture Placeholder 12" descr="A person with long hair&#10;&#10;Description automatically generated with low confidence">
            <a:extLst>
              <a:ext uri="{FF2B5EF4-FFF2-40B4-BE49-F238E27FC236}">
                <a16:creationId xmlns:a16="http://schemas.microsoft.com/office/drawing/2014/main" id="{0ED62BAC-BD98-4EBF-855B-F6116152BC95}"/>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t="17093" b="17093"/>
          <a:stretch>
            <a:fillRect/>
          </a:stretch>
        </p:blipFill>
        <p:spPr>
          <a:xfrm>
            <a:off x="1644029" y="3927249"/>
            <a:ext cx="2133600" cy="2133600"/>
          </a:xfrm>
        </p:spPr>
      </p:pic>
      <p:sp>
        <p:nvSpPr>
          <p:cNvPr id="9" name="Content Placeholder 3">
            <a:extLst>
              <a:ext uri="{FF2B5EF4-FFF2-40B4-BE49-F238E27FC236}">
                <a16:creationId xmlns:a16="http://schemas.microsoft.com/office/drawing/2014/main" id="{A5DC4EBE-0A00-492E-9CD3-CBE1F6F1C0AF}"/>
              </a:ext>
            </a:extLst>
          </p:cNvPr>
          <p:cNvSpPr>
            <a:spLocks noGrp="1"/>
          </p:cNvSpPr>
          <p:nvPr>
            <p:ph sz="half" idx="2"/>
          </p:nvPr>
        </p:nvSpPr>
        <p:spPr>
          <a:xfrm>
            <a:off x="4336792" y="3859060"/>
            <a:ext cx="5646057" cy="2201789"/>
          </a:xfrm>
        </p:spPr>
        <p:txBody>
          <a:bodyPr/>
          <a:lstStyle/>
          <a:p>
            <a:r>
              <a:rPr lang="en-US" dirty="0" err="1"/>
              <a:t>Camea</a:t>
            </a:r>
            <a:r>
              <a:rPr lang="en-US" dirty="0"/>
              <a:t> Dukes</a:t>
            </a:r>
          </a:p>
          <a:p>
            <a:pPr lvl="1"/>
            <a:r>
              <a:rPr lang="en-US" dirty="0"/>
              <a:t>TAA Coordinator</a:t>
            </a:r>
          </a:p>
          <a:p>
            <a:pPr lvl="2"/>
            <a:r>
              <a:rPr lang="en-US" dirty="0"/>
              <a:t>Texas Workforce Commission</a:t>
            </a:r>
          </a:p>
        </p:txBody>
      </p:sp>
      <p:pic>
        <p:nvPicPr>
          <p:cNvPr id="5" name="Picture Placeholder 4"/>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t="14294" b="14294"/>
          <a:stretch>
            <a:fillRect/>
          </a:stretch>
        </p:blipFill>
        <p:spPr>
          <a:xfrm>
            <a:off x="1644650" y="1549400"/>
            <a:ext cx="2133600" cy="2133600"/>
          </a:xfrm>
        </p:spPr>
      </p:pic>
      <p:sp>
        <p:nvSpPr>
          <p:cNvPr id="10" name="Content Placeholder 9"/>
          <p:cNvSpPr>
            <a:spLocks noGrp="1"/>
          </p:cNvSpPr>
          <p:nvPr>
            <p:ph sz="half" idx="4294967295"/>
          </p:nvPr>
        </p:nvSpPr>
        <p:spPr>
          <a:xfrm>
            <a:off x="4336792" y="1514768"/>
            <a:ext cx="4652662" cy="2201863"/>
          </a:xfrm>
        </p:spPr>
        <p:txBody>
          <a:bodyPr/>
          <a:lstStyle/>
          <a:p>
            <a:r>
              <a:rPr lang="en-US" dirty="0"/>
              <a:t>Jeff Ryan</a:t>
            </a:r>
          </a:p>
          <a:p>
            <a:pPr lvl="1"/>
            <a:r>
              <a:rPr lang="en-US" dirty="0"/>
              <a:t>Program Analyst</a:t>
            </a:r>
          </a:p>
          <a:p>
            <a:pPr lvl="2"/>
            <a:r>
              <a:rPr lang="en-US" dirty="0"/>
              <a:t>USDOL </a:t>
            </a:r>
          </a:p>
          <a:p>
            <a:pPr lvl="2"/>
            <a:r>
              <a:rPr lang="en-US" dirty="0"/>
              <a:t>Office of Workforce Investment</a:t>
            </a:r>
          </a:p>
        </p:txBody>
      </p:sp>
    </p:spTree>
    <p:extLst>
      <p:ext uri="{BB962C8B-B14F-4D97-AF65-F5344CB8AC3E}">
        <p14:creationId xmlns:p14="http://schemas.microsoft.com/office/powerpoint/2010/main" val="313439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a:t>
            </a:fld>
            <a:endParaRPr lang="en-US"/>
          </a:p>
        </p:txBody>
      </p:sp>
      <p:sp>
        <p:nvSpPr>
          <p:cNvPr id="5" name="Title 4"/>
          <p:cNvSpPr>
            <a:spLocks noGrp="1"/>
          </p:cNvSpPr>
          <p:nvPr>
            <p:ph type="title"/>
          </p:nvPr>
        </p:nvSpPr>
        <p:spPr/>
        <p:txBody>
          <a:bodyPr/>
          <a:lstStyle/>
          <a:p>
            <a:r>
              <a:rPr lang="en-US" dirty="0"/>
              <a:t>Requirement slide</a:t>
            </a:r>
          </a:p>
        </p:txBody>
      </p:sp>
      <p:sp>
        <p:nvSpPr>
          <p:cNvPr id="8" name="Text Placeholder 7"/>
          <p:cNvSpPr>
            <a:spLocks noGrp="1"/>
          </p:cNvSpPr>
          <p:nvPr>
            <p:ph type="body" idx="14"/>
          </p:nvPr>
        </p:nvSpPr>
        <p:spPr/>
        <p:txBody>
          <a:bodyPr/>
          <a:lstStyle/>
          <a:p>
            <a:r>
              <a:rPr lang="en-US" dirty="0"/>
              <a:t>What is the basis/foundation of the DW Program requirement to participant in the co-enrollment mandate?</a:t>
            </a:r>
          </a:p>
        </p:txBody>
      </p:sp>
      <p:sp>
        <p:nvSpPr>
          <p:cNvPr id="7" name="Text Placeholder 6"/>
          <p:cNvSpPr>
            <a:spLocks noGrp="1"/>
          </p:cNvSpPr>
          <p:nvPr>
            <p:ph type="body" sz="quarter" idx="13"/>
          </p:nvPr>
        </p:nvSpPr>
        <p:spPr/>
        <p:txBody>
          <a:bodyPr/>
          <a:lstStyle/>
          <a:p>
            <a:r>
              <a:rPr lang="en-US" dirty="0"/>
              <a:t>Select as many as apply.</a:t>
            </a:r>
          </a:p>
        </p:txBody>
      </p:sp>
      <p:sp>
        <p:nvSpPr>
          <p:cNvPr id="6" name="Content Placeholder 5"/>
          <p:cNvSpPr>
            <a:spLocks noGrp="1"/>
          </p:cNvSpPr>
          <p:nvPr>
            <p:ph idx="1"/>
          </p:nvPr>
        </p:nvSpPr>
        <p:spPr/>
        <p:txBody>
          <a:bodyPr/>
          <a:lstStyle/>
          <a:p>
            <a:r>
              <a:rPr lang="en-US" dirty="0"/>
              <a:t>TAA Regulations</a:t>
            </a:r>
          </a:p>
          <a:p>
            <a:r>
              <a:rPr lang="en-US" dirty="0"/>
              <a:t>WIOA Regulations</a:t>
            </a:r>
          </a:p>
          <a:p>
            <a:r>
              <a:rPr lang="en-US" dirty="0"/>
              <a:t>ETA Guidance (TEGLs)</a:t>
            </a:r>
          </a:p>
          <a:p>
            <a:r>
              <a:rPr lang="en-US" dirty="0"/>
              <a:t>Governor/Secretary Agreement</a:t>
            </a:r>
          </a:p>
          <a:p>
            <a:r>
              <a:rPr lang="en-US" dirty="0"/>
              <a:t>Because I said so</a:t>
            </a:r>
          </a:p>
        </p:txBody>
      </p:sp>
    </p:spTree>
    <p:extLst>
      <p:ext uri="{BB962C8B-B14F-4D97-AF65-F5344CB8AC3E}">
        <p14:creationId xmlns:p14="http://schemas.microsoft.com/office/powerpoint/2010/main" val="218535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Educate the state and local audience about the existing requirements and where they can be found (TAA and WIOA regulations and guidance)</a:t>
            </a:r>
          </a:p>
          <a:p>
            <a:r>
              <a:rPr lang="en-US" dirty="0"/>
              <a:t>Provide case study of state which has been successful increasing co-enrollment</a:t>
            </a:r>
          </a:p>
          <a:p>
            <a:r>
              <a:rPr lang="en-US" dirty="0"/>
              <a:t>Have states share questions about co-enrollment challenges in their states</a:t>
            </a:r>
          </a:p>
          <a:p>
            <a:endParaRPr lang="en-US" dirty="0"/>
          </a:p>
        </p:txBody>
      </p:sp>
    </p:spTree>
    <p:extLst>
      <p:ext uri="{BB962C8B-B14F-4D97-AF65-F5344CB8AC3E}">
        <p14:creationId xmlns:p14="http://schemas.microsoft.com/office/powerpoint/2010/main" val="40910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It’s the Law</a:t>
            </a:r>
          </a:p>
        </p:txBody>
      </p:sp>
      <p:sp>
        <p:nvSpPr>
          <p:cNvPr id="2" name="Text Placeholder 1"/>
          <p:cNvSpPr>
            <a:spLocks noGrp="1"/>
          </p:cNvSpPr>
          <p:nvPr>
            <p:ph type="body" idx="1"/>
          </p:nvPr>
        </p:nvSpPr>
        <p:spPr/>
        <p:txBody>
          <a:bodyPr/>
          <a:lstStyle/>
          <a:p>
            <a:r>
              <a:rPr lang="en-US" dirty="0"/>
              <a:t>Section 239(f)</a:t>
            </a:r>
          </a:p>
        </p:txBody>
      </p:sp>
    </p:spTree>
    <p:extLst>
      <p:ext uri="{BB962C8B-B14F-4D97-AF65-F5344CB8AC3E}">
        <p14:creationId xmlns:p14="http://schemas.microsoft.com/office/powerpoint/2010/main" val="315891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a:p>
        </p:txBody>
      </p:sp>
      <p:sp>
        <p:nvSpPr>
          <p:cNvPr id="3" name="Title 2"/>
          <p:cNvSpPr>
            <a:spLocks noGrp="1"/>
          </p:cNvSpPr>
          <p:nvPr>
            <p:ph type="title"/>
          </p:nvPr>
        </p:nvSpPr>
        <p:spPr/>
        <p:txBody>
          <a:bodyPr/>
          <a:lstStyle/>
          <a:p>
            <a:r>
              <a:rPr lang="en-US" dirty="0"/>
              <a:t>WIOA Regulations</a:t>
            </a:r>
          </a:p>
        </p:txBody>
      </p:sp>
      <p:sp>
        <p:nvSpPr>
          <p:cNvPr id="4" name="Content Placeholder 3"/>
          <p:cNvSpPr>
            <a:spLocks noGrp="1"/>
          </p:cNvSpPr>
          <p:nvPr>
            <p:ph idx="1"/>
          </p:nvPr>
        </p:nvSpPr>
        <p:spPr/>
        <p:txBody>
          <a:bodyPr>
            <a:normAutofit/>
          </a:bodyPr>
          <a:lstStyle/>
          <a:p>
            <a:r>
              <a:rPr lang="en-US" b="1" dirty="0"/>
              <a:t>§ 682.302(d) Under what circumstances must rapid response services be delivered? </a:t>
            </a:r>
            <a:endParaRPr lang="en-US" dirty="0"/>
          </a:p>
          <a:p>
            <a:pPr lvl="1"/>
            <a:r>
              <a:rPr lang="en-US" dirty="0"/>
              <a:t>Rapid response </a:t>
            </a:r>
            <a:r>
              <a:rPr lang="en-US" u="sng" dirty="0"/>
              <a:t>must be delivered </a:t>
            </a:r>
            <a:r>
              <a:rPr lang="en-US" dirty="0"/>
              <a:t>when one or more of the following circumstances occur: </a:t>
            </a:r>
          </a:p>
          <a:p>
            <a:pPr lvl="1"/>
            <a:r>
              <a:rPr lang="en-US" b="1" dirty="0"/>
              <a:t>(d) The filing of a Trade Adjustment Assistance (TAA) petition.</a:t>
            </a:r>
          </a:p>
          <a:p>
            <a:r>
              <a:rPr lang="en-US" b="1" dirty="0"/>
              <a:t>§ 682.330 What rapid response activities are required?</a:t>
            </a:r>
          </a:p>
          <a:p>
            <a:pPr lvl="1"/>
            <a:r>
              <a:rPr lang="en-US" b="1" dirty="0"/>
              <a:t>(</a:t>
            </a:r>
            <a:r>
              <a:rPr lang="en-US" b="1" dirty="0" err="1"/>
              <a:t>i</a:t>
            </a:r>
            <a:r>
              <a:rPr lang="en-US" b="1" dirty="0"/>
              <a:t>)</a:t>
            </a:r>
            <a:r>
              <a:rPr lang="en-US" dirty="0"/>
              <a:t> Delivery of services to worker groups for which a petition for Trade Adjustment Assistance has been filed.</a:t>
            </a:r>
            <a:endParaRPr lang="en-US" b="1" dirty="0"/>
          </a:p>
          <a:p>
            <a:endParaRPr lang="en-US" b="1" dirty="0"/>
          </a:p>
          <a:p>
            <a:pPr marL="0" indent="0">
              <a:buNone/>
            </a:pPr>
            <a:endParaRPr lang="en-US" dirty="0"/>
          </a:p>
        </p:txBody>
      </p:sp>
    </p:spTree>
    <p:extLst>
      <p:ext uri="{BB962C8B-B14F-4D97-AF65-F5344CB8AC3E}">
        <p14:creationId xmlns:p14="http://schemas.microsoft.com/office/powerpoint/2010/main" val="287462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p:cNvSpPr>
            <a:spLocks noGrp="1"/>
          </p:cNvSpPr>
          <p:nvPr>
            <p:ph type="title"/>
          </p:nvPr>
        </p:nvSpPr>
        <p:spPr/>
        <p:txBody>
          <a:bodyPr>
            <a:normAutofit fontScale="90000"/>
          </a:bodyPr>
          <a:lstStyle/>
          <a:p>
            <a:r>
              <a:rPr lang="en-US" dirty="0"/>
              <a:t>DISLOCATED WORKER (WIOA sec. 3(15)) [excerpt with annotation] – means an individual who— </a:t>
            </a:r>
          </a:p>
        </p:txBody>
      </p:sp>
      <p:sp>
        <p:nvSpPr>
          <p:cNvPr id="4" name="Content Placeholder 3"/>
          <p:cNvSpPr>
            <a:spLocks noGrp="1"/>
          </p:cNvSpPr>
          <p:nvPr>
            <p:ph idx="1"/>
          </p:nvPr>
        </p:nvSpPr>
        <p:spPr>
          <a:xfrm>
            <a:off x="409402" y="1595990"/>
            <a:ext cx="10555009" cy="3219291"/>
          </a:xfrm>
        </p:spPr>
        <p:txBody>
          <a:bodyPr>
            <a:noAutofit/>
          </a:bodyPr>
          <a:lstStyle/>
          <a:p>
            <a:r>
              <a:rPr lang="en-US" sz="2400" dirty="0"/>
              <a:t>(A) (i) has been terminated or laid off, or who has received a notice of termination or layoff, from employment, including separation notice from active military service (under other than dishonorable conditions); </a:t>
            </a:r>
          </a:p>
          <a:p>
            <a:pPr lvl="1"/>
            <a:r>
              <a:rPr lang="en-US" sz="2000" b="1" dirty="0"/>
              <a:t>AND</a:t>
            </a:r>
            <a:r>
              <a:rPr lang="en-US" sz="2000" dirty="0"/>
              <a:t> </a:t>
            </a:r>
          </a:p>
          <a:p>
            <a:pPr lvl="1"/>
            <a:r>
              <a:rPr lang="en-US" sz="2000" dirty="0"/>
              <a:t>(ii) (I) is eligible for or has exhausted entitlement to unemployment compensation; </a:t>
            </a:r>
          </a:p>
          <a:p>
            <a:pPr lvl="2"/>
            <a:r>
              <a:rPr lang="en-US" sz="2000" b="1" dirty="0"/>
              <a:t>OR</a:t>
            </a:r>
          </a:p>
          <a:p>
            <a:pPr lvl="2"/>
            <a:r>
              <a:rPr lang="en-US" sz="2000" dirty="0"/>
              <a:t>(II) has been employed for a duration sufficient to demonstrate, to the appropriate entity at a one-stop center referred to in section 121(e), attachment to the workforce, but is not eligible for unemployment compensation due to insufficient earnings or having performed services for an employer that were not covered under a State unemployment compensation law; </a:t>
            </a:r>
          </a:p>
          <a:p>
            <a:pPr lvl="1"/>
            <a:r>
              <a:rPr lang="en-US" sz="2000" b="1" dirty="0"/>
              <a:t>AND</a:t>
            </a:r>
            <a:r>
              <a:rPr lang="en-US" sz="2000" dirty="0"/>
              <a:t> </a:t>
            </a:r>
          </a:p>
          <a:p>
            <a:pPr lvl="1"/>
            <a:r>
              <a:rPr lang="en-US" sz="2000" dirty="0"/>
              <a:t>(iii) is unlikely to return to a previous industry or occupation; </a:t>
            </a:r>
          </a:p>
        </p:txBody>
      </p:sp>
    </p:spTree>
    <p:extLst>
      <p:ext uri="{BB962C8B-B14F-4D97-AF65-F5344CB8AC3E}">
        <p14:creationId xmlns:p14="http://schemas.microsoft.com/office/powerpoint/2010/main" val="2561059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ho is Participating Today?&amp;quot;&quot;/&gt;&lt;property id=&quot;20307&quot; value=&quot;335&quot;/&gt;&lt;/object&gt;&lt;object type=&quot;3&quot; unique_id=&quot;10004&quot;&gt;&lt;property id=&quot;20148&quot; value=&quot;5&quot;/&gt;&lt;property id=&quot;20300&quot; value=&quot;Slide 2 - &amp;quot;TAA/DW Co-Enrollment: It's the Law and It's Doable - A Texas Case Study&amp;quot;&quot;/&gt;&lt;property id=&quot;20307&quot; value=&quot;256&quot;/&gt;&lt;/object&gt;&lt;object type=&quot;3&quot; unique_id=&quot;10005&quot;&gt;&lt;property id=&quot;20148&quot; value=&quot;5&quot;/&gt;&lt;property id=&quot;20300&quot; value=&quot;Slide 3 - &amp;quot;Today’s Moderator&amp;quot;&quot;/&gt;&lt;property id=&quot;20307&quot; value=&quot;296&quot;/&gt;&lt;/object&gt;&lt;object type=&quot;3&quot; unique_id=&quot;10006&quot;&gt;&lt;property id=&quot;20148&quot; value=&quot;5&quot;/&gt;&lt;property id=&quot;20300&quot; value=&quot;Slide 4 - &amp;quot;Today’s Speakers&amp;quot;&quot;/&gt;&lt;property id=&quot;20307&quot; value=&quot;323&quot;/&gt;&lt;/object&gt;&lt;object type=&quot;3&quot; unique_id=&quot;10007&quot;&gt;&lt;property id=&quot;20148&quot; value=&quot;5&quot;/&gt;&lt;property id=&quot;20300&quot; value=&quot;Slide 5 - &amp;quot;Requirement slide&amp;quot;&quot;/&gt;&lt;property id=&quot;20307&quot; value=&quot;338&quot;/&gt;&lt;/object&gt;&lt;object type=&quot;3&quot; unique_id=&quot;10008&quot;&gt;&lt;property id=&quot;20148&quot; value=&quot;5&quot;/&gt;&lt;property id=&quot;20300&quot; value=&quot;Slide 6 - &amp;quot;Today’s Objectives&amp;quot;&quot;/&gt;&lt;property id=&quot;20307&quot; value=&quot;295&quot;/&gt;&lt;/object&gt;&lt;object type=&quot;3&quot; unique_id=&quot;10009&quot;&gt;&lt;property id=&quot;20148&quot; value=&quot;5&quot;/&gt;&lt;property id=&quot;20300&quot; value=&quot;Slide 7 - &amp;quot;It’s the Law&amp;quot;&quot;/&gt;&lt;property id=&quot;20307&quot; value=&quot;282&quot;/&gt;&lt;/object&gt;&lt;object type=&quot;3&quot; unique_id=&quot;10010&quot;&gt;&lt;property id=&quot;20148&quot; value=&quot;5&quot;/&gt;&lt;property id=&quot;20300&quot; value=&quot;Slide 8 - &amp;quot;WIOA Regulations&amp;quot;&quot;/&gt;&lt;property id=&quot;20307&quot; value=&quot;319&quot;/&gt;&lt;/object&gt;&lt;object type=&quot;3&quot; unique_id=&quot;10011&quot;&gt;&lt;property id=&quot;20148&quot; value=&quot;5&quot;/&gt;&lt;property id=&quot;20300&quot; value=&quot;Slide 9 - &amp;quot;DISLOCATED WORKER (WIOA sec. 3(15)) [excerpt with annotation] – means an individual who— &amp;quot;&quot;/&gt;&lt;property id=&quot;20307&quot; value=&quot;320&quot;/&gt;&lt;/object&gt;&lt;object type=&quot;3&quot; unique_id=&quot;10012&quot;&gt;&lt;property id=&quot;20148&quot; value=&quot;5&quot;/&gt;&lt;property id=&quot;20300&quot; value=&quot;Slide 10 - &amp;quot;DISLOCATED WORKER (WIOA sec. 3(15)) [excerpt with annotation] – means an individual who— &amp;quot;&quot;/&gt;&lt;property id=&quot;20307&quot; value=&quot;321&quot;/&gt;&lt;/object&gt;&lt;object type=&quot;3&quot; unique_id=&quot;10013&quot;&gt;&lt;property id=&quot;20148&quot; value=&quot;5&quot;/&gt;&lt;property id=&quot;20300&quot; value=&quot;Slide 11 - &amp;quot;DISLOCATED WORKER (WIOA sec. 3(15)) [excerpt with annotation] – means an individual who— &amp;quot;&quot;/&gt;&lt;property id=&quot;20307&quot; value=&quot;322&quot;/&gt;&lt;/object&gt;&lt;object type=&quot;3&quot; unique_id=&quot;10014&quot;&gt;&lt;property id=&quot;20148&quot; value=&quot;5&quot;/&gt;&lt;property id=&quot;20300&quot; value=&quot;Slide 12 - &amp;quot;Regulation&amp;quot;&quot;/&gt;&lt;property id=&quot;20307&quot; value=&quot;309&quot;/&gt;&lt;/object&gt;&lt;object type=&quot;3&quot; unique_id=&quot;10015&quot;&gt;&lt;property id=&quot;20148&quot; value=&quot;5&quot;/&gt;&lt;property id=&quot;20300&quot; value=&quot;Slide 13 - &amp;quot;TEGL 4-20 &amp;quot;&quot;/&gt;&lt;property id=&quot;20307&quot; value=&quot;310&quot;/&gt;&lt;/object&gt;&lt;object type=&quot;3&quot; unique_id=&quot;10016&quot;&gt;&lt;property id=&quot;20148&quot; value=&quot;5&quot;/&gt;&lt;property id=&quot;20300&quot; value=&quot;Slide 14 - &amp;quot;6 Principles of WIOA&amp;quot;&quot;/&gt;&lt;property id=&quot;20307&quot; value=&quot;316&quot;/&gt;&lt;/object&gt;&lt;object type=&quot;3&quot; unique_id=&quot;10017&quot;&gt;&lt;property id=&quot;20148&quot; value=&quot;5&quot;/&gt;&lt;property id=&quot;20300&quot; value=&quot;Slide 15 - &amp;quot;It Works&amp;quot;&quot;/&gt;&lt;property id=&quot;20307&quot; value=&quot;314&quot;/&gt;&lt;/object&gt;&lt;object type=&quot;3&quot; unique_id=&quot;10018&quot;&gt;&lt;property id=&quot;20148&quot; value=&quot;5&quot;/&gt;&lt;property id=&quot;20300&quot; value=&quot;Slide 16 - &amp;quot;TEGL 4-20, Continued&amp;quot;&quot;/&gt;&lt;property id=&quot;20307&quot; value=&quot;311&quot;/&gt;&lt;/object&gt;&lt;object type=&quot;3&quot; unique_id=&quot;10019&quot;&gt;&lt;property id=&quot;20148&quot; value=&quot;5&quot;/&gt;&lt;property id=&quot;20300&quot; value=&quot;Slide 17 - &amp;quot;Challenges&amp;quot;&quot;/&gt;&lt;property id=&quot;20307&quot; value=&quot;339&quot;/&gt;&lt;/object&gt;&lt;object type=&quot;3&quot; unique_id=&quot;10020&quot;&gt;&lt;property id=&quot;20148&quot; value=&quot;5&quot;/&gt;&lt;property id=&quot;20300&quot; value=&quot;Slide 18 - &amp;quot;Texas&amp;quot;&quot;/&gt;&lt;property id=&quot;20307&quot; value=&quot;340&quot;/&gt;&lt;/object&gt;&lt;object type=&quot;3&quot; unique_id=&quot;10021&quot;&gt;&lt;property id=&quot;20148&quot; value=&quot;5&quot;/&gt;&lt;property id=&quot;20300&quot; value=&quot;Slide 19 - &amp;quot;Why co-enroll? &amp;quot;&quot;/&gt;&lt;property id=&quot;20307&quot; value=&quot;341&quot;/&gt;&lt;/object&gt;&lt;object type=&quot;3&quot; unique_id=&quot;10022&quot;&gt;&lt;property id=&quot;20148&quot; value=&quot;5&quot;/&gt;&lt;property id=&quot;20300&quot; value=&quot;Slide 20 - &amp;quot;Benefits of Co-enrollment in WIOA&amp;quot;&quot;/&gt;&lt;property id=&quot;20307&quot; value=&quot;342&quot;/&gt;&lt;/object&gt;&lt;object type=&quot;3&quot; unique_id=&quot;10023&quot;&gt;&lt;property id=&quot;20148&quot; value=&quot;5&quot;/&gt;&lt;property id=&quot;20300&quot; value=&quot;Slide 21 - &amp;quot;Why Texas made the choice to develop a policy?&amp;quot;&quot;/&gt;&lt;property id=&quot;20307&quot; value=&quot;343&quot;/&gt;&lt;/object&gt;&lt;object type=&quot;3&quot; unique_id=&quot;10024&quot;&gt;&lt;property id=&quot;20148&quot; value=&quot;5&quot;/&gt;&lt;property id=&quot;20300&quot; value=&quot;Slide 22 - &amp;quot;Initial Guidance &amp;quot;&quot;/&gt;&lt;property id=&quot;20307&quot; value=&quot;344&quot;/&gt;&lt;/object&gt;&lt;object type=&quot;3&quot; unique_id=&quot;10025&quot;&gt;&lt;property id=&quot;20148&quot; value=&quot;5&quot;/&gt;&lt;property id=&quot;20300&quot; value=&quot;Slide 23 - &amp;quot;What happened as a result of the initial guidance provided?&amp;quot;&quot;/&gt;&lt;property id=&quot;20307&quot; value=&quot;345&quot;/&gt;&lt;/object&gt;&lt;object type=&quot;3&quot; unique_id=&quot;10026&quot;&gt;&lt;property id=&quot;20148&quot; value=&quot;5&quot;/&gt;&lt;property id=&quot;20300&quot; value=&quot;Slide 24 - &amp;quot;Taking a Second Look&amp;quot;&quot;/&gt;&lt;property id=&quot;20307&quot; value=&quot;346&quot;/&gt;&lt;/object&gt;&lt;object type=&quot;3&quot; unique_id=&quot;10027&quot;&gt;&lt;property id=&quot;20148&quot; value=&quot;5&quot;/&gt;&lt;property id=&quot;20300&quot; value=&quot;Slide 25 - &amp;quot;Step 1&amp;quot;&quot;/&gt;&lt;property id=&quot;20307&quot; value=&quot;347&quot;/&gt;&lt;/object&gt;&lt;object type=&quot;3&quot; unique_id=&quot;10028&quot;&gt;&lt;property id=&quot;20148&quot; value=&quot;5&quot;/&gt;&lt;property id=&quot;20300&quot; value=&quot;Slide 26 - &amp;quot;Step 2&amp;quot;&quot;/&gt;&lt;property id=&quot;20307&quot; value=&quot;348&quot;/&gt;&lt;/object&gt;&lt;object type=&quot;3&quot; unique_id=&quot;10029&quot;&gt;&lt;property id=&quot;20148&quot; value=&quot;5&quot;/&gt;&lt;property id=&quot;20300&quot; value=&quot;Slide 27 - &amp;quot;Step 3&amp;quot;&quot;/&gt;&lt;property id=&quot;20307&quot; value=&quot;349&quot;/&gt;&lt;/object&gt;&lt;object type=&quot;3&quot; unique_id=&quot;10030&quot;&gt;&lt;property id=&quot;20148&quot; value=&quot;5&quot;/&gt;&lt;property id=&quot;20300&quot; value=&quot;Slide 28 - &amp;quot;We aren’t done yet…&amp;quot;&quot;/&gt;&lt;property id=&quot;20307&quot; value=&quot;350&quot;/&gt;&lt;/object&gt;&lt;object type=&quot;3&quot; unique_id=&quot;10031&quot;&gt;&lt;property id=&quot;20148&quot; value=&quot;5&quot;/&gt;&lt;property id=&quot;20300&quot; value=&quot;Slide 29 - &amp;quot;The Data &amp;quot;&quot;/&gt;&lt;property id=&quot;20307&quot; value=&quot;351&quot;/&gt;&lt;/object&gt;&lt;object type=&quot;3&quot; unique_id=&quot;10032&quot;&gt;&lt;property id=&quot;20148&quot; value=&quot;5&quot;/&gt;&lt;property id=&quot;20300&quot; value=&quot;Slide 30 - &amp;quot;Co-Enrollment Reporting&amp;quot;&quot;/&gt;&lt;property id=&quot;20307&quot; value=&quot;336&quot;/&gt;&lt;/object&gt;&lt;object type=&quot;3&quot; unique_id=&quot;10033&quot;&gt;&lt;property id=&quot;20148&quot; value=&quot;5&quot;/&gt;&lt;property id=&quot;20300&quot; value=&quot;Slide 31 - &amp;quot;Co-Enrollment Results in TAADI&amp;quot;&quot;/&gt;&lt;property id=&quot;20307&quot; value=&quot;337&quot;/&gt;&lt;/object&gt;&lt;object type=&quot;3&quot; unique_id=&quot;10034&quot;&gt;&lt;property id=&quot;20148&quot; value=&quot;5&quot;/&gt;&lt;property id=&quot;20300&quot; value=&quot;Slide 32 - &amp;quot;Resources:&amp;quot;&quot;/&gt;&lt;property id=&quot;20307&quot; value=&quot;274&quot;/&gt;&lt;/object&gt;&lt;object type=&quot;3&quot; unique_id=&quot;10035&quot;&gt;&lt;property id=&quot;20148&quot; value=&quot;5&quot;/&gt;&lt;property id=&quot;20300&quot; value=&quot;Slide 33 - &amp;quot;Any Questions?&amp;quot;&quot;/&gt;&lt;property id=&quot;20307&quot; value=&quot;281&quot;/&gt;&lt;/object&gt;&lt;object type=&quot;3&quot; unique_id=&quot;10036&quot;&gt;&lt;property id=&quot;20148&quot; value=&quot;5&quot;/&gt;&lt;property id=&quot;20300&quot; value=&quot;Slide 34 - &amp;quot;Contact Us&amp;quot;&quot;/&gt;&lt;property id=&quot;20307&quot; value=&quot;275&quot;/&gt;&lt;/object&gt;&lt;object type=&quot;3&quot; unique_id=&quot;10037&quot;&gt;&lt;property id=&quot;20148&quot; value=&quot;5&quot;/&gt;&lt;property id=&quot;20300&quot; value=&quot;Slide 35 - &amp;quot;Thank You!&amp;quot;&quot;/&gt;&lt;property id=&quot;20307&quot; value=&quot;297&quot;/&gt;&lt;/object&gt;&lt;/object&gt;&lt;object type=&quot;8&quot; unique_id=&quot;10074&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4.xml><?xml version="1.0" encoding="utf-8"?>
<ct:contentTypeSchema xmlns:ct="http://schemas.microsoft.com/office/2006/metadata/contentType" xmlns:ma="http://schemas.microsoft.com/office/2006/metadata/properties/metaAttributes" ct:_="" ma:_="" ma:contentTypeName="Document" ma:contentTypeID="0x010100CF6722584FB9234D8FBB3ECE8E9E0680" ma:contentTypeVersion="45" ma:contentTypeDescription="Create a new document." ma:contentTypeScope="" ma:versionID="742b160e8105547af8ed734074673ab2">
  <xsd:schema xmlns:xsd="http://www.w3.org/2001/XMLSchema" xmlns:xs="http://www.w3.org/2001/XMLSchema" xmlns:p="http://schemas.microsoft.com/office/2006/metadata/properties" xmlns:ns1="http://schemas.microsoft.com/sharepoint/v3" xmlns:ns2="8d2c1b80-c67e-47aa-932c-0090cde62fd8" xmlns:ns3="6a6dab10-933c-46c5-bc7e-2110d87a4d91" xmlns:ns4="ea8d2c3a-2447-4a94-bda7-3fe5615ba979" targetNamespace="http://schemas.microsoft.com/office/2006/metadata/properties" ma:root="true" ma:fieldsID="664a3d386518000e455c7fc9556ae159" ns1:_="" ns2:_="" ns3:_="" ns4:_="">
    <xsd:import namespace="http://schemas.microsoft.com/sharepoint/v3"/>
    <xsd:import namespace="8d2c1b80-c67e-47aa-932c-0090cde62fd8"/>
    <xsd:import namespace="6a6dab10-933c-46c5-bc7e-2110d87a4d91"/>
    <xsd:import namespace="ea8d2c3a-2447-4a94-bda7-3fe5615ba979"/>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2c1b80-c67e-47aa-932c-0090cde62fd8"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6dab10-933c-46c5-bc7e-2110d87a4d9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8d2c3a-2447-4a94-bda7-3fe5615ba979" elementFormDefault="qualified">
    <xsd:import namespace="http://schemas.microsoft.com/office/2006/documentManagement/types"/>
    <xsd:import namespace="http://schemas.microsoft.com/office/infopath/2007/PartnerControls"/>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2EC54E-A5FA-425C-A684-E5D5BCC70C53}">
  <ds:schemaRefs>
    <ds:schemaRef ds:uri="ea8d2c3a-2447-4a94-bda7-3fe5615ba979"/>
    <ds:schemaRef ds:uri="http://schemas.microsoft.com/office/infopath/2007/PartnerControls"/>
    <ds:schemaRef ds:uri="http://www.w3.org/XML/1998/namespace"/>
    <ds:schemaRef ds:uri="8d2c1b80-c67e-47aa-932c-0090cde62fd8"/>
    <ds:schemaRef ds:uri="http://purl.org/dc/elements/1.1/"/>
    <ds:schemaRef ds:uri="http://schemas.microsoft.com/sharepoint/v3"/>
    <ds:schemaRef ds:uri="http://schemas.microsoft.com/office/2006/metadata/properties"/>
    <ds:schemaRef ds:uri="http://purl.org/dc/terms/"/>
    <ds:schemaRef ds:uri="http://schemas.microsoft.com/office/2006/documentManagement/types"/>
    <ds:schemaRef ds:uri="6a6dab10-933c-46c5-bc7e-2110d87a4d9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F634C41-13A5-46E6-8B08-1C7FCD0BE631}">
  <ds:schemaRefs>
    <ds:schemaRef ds:uri="http://schemas.microsoft.com/sharepoint/v3/contenttype/forms"/>
  </ds:schemaRefs>
</ds:datastoreItem>
</file>

<file path=customXml/itemProps3.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4.xml><?xml version="1.0" encoding="utf-8"?>
<ds:datastoreItem xmlns:ds="http://schemas.openxmlformats.org/officeDocument/2006/customXml" ds:itemID="{8824B3DF-F0ED-4919-BDC7-3B29A726FB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2c1b80-c67e-47aa-932c-0090cde62fd8"/>
    <ds:schemaRef ds:uri="6a6dab10-933c-46c5-bc7e-2110d87a4d91"/>
    <ds:schemaRef ds:uri="ea8d2c3a-2447-4a94-bda7-3fe5615ba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2544</TotalTime>
  <Words>1680</Words>
  <Application>Microsoft Office PowerPoint</Application>
  <PresentationFormat>Widescreen</PresentationFormat>
  <Paragraphs>243</Paragraphs>
  <Slides>35</Slides>
  <Notes>20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35</vt:i4>
      </vt:variant>
    </vt:vector>
  </HeadingPairs>
  <TitlesOfParts>
    <vt:vector size="48"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Who is Participating Today?</vt:lpstr>
      <vt:lpstr>TAA/DW Co-Enrollment: It's the Law and It's Doable - A Texas Case Study</vt:lpstr>
      <vt:lpstr>Today’s Moderator</vt:lpstr>
      <vt:lpstr>Today’s Speakers</vt:lpstr>
      <vt:lpstr>Requirement slide</vt:lpstr>
      <vt:lpstr>Today’s Objectives</vt:lpstr>
      <vt:lpstr>It’s the Law</vt:lpstr>
      <vt:lpstr>WIOA Regulations</vt:lpstr>
      <vt:lpstr>DISLOCATED WORKER (WIOA sec. 3(15)) [excerpt with annotation] – means an individual who— </vt:lpstr>
      <vt:lpstr>DISLOCATED WORKER (WIOA sec. 3(15)) [excerpt with annotation] – means an individual who— </vt:lpstr>
      <vt:lpstr>DISLOCATED WORKER (WIOA sec. 3(15)) [excerpt with annotation] – means an individual who— </vt:lpstr>
      <vt:lpstr>Regulation</vt:lpstr>
      <vt:lpstr>TEGL 4-20 </vt:lpstr>
      <vt:lpstr>6 Principles of WIOA</vt:lpstr>
      <vt:lpstr>It Works</vt:lpstr>
      <vt:lpstr>TEGL 4-20, Continued</vt:lpstr>
      <vt:lpstr>Challenges</vt:lpstr>
      <vt:lpstr>Texas</vt:lpstr>
      <vt:lpstr>Why co-enroll? </vt:lpstr>
      <vt:lpstr>Benefits of Co-enrollment in WIOA</vt:lpstr>
      <vt:lpstr>Why Texas made the choice to develop a policy?</vt:lpstr>
      <vt:lpstr>Initial Guidance </vt:lpstr>
      <vt:lpstr>What happened as a result of the initial guidance provided?</vt:lpstr>
      <vt:lpstr>Taking a Second Look</vt:lpstr>
      <vt:lpstr>Step 1</vt:lpstr>
      <vt:lpstr>Step 2</vt:lpstr>
      <vt:lpstr>Step 3</vt:lpstr>
      <vt:lpstr>We aren’t done yet…</vt:lpstr>
      <vt:lpstr>The Data </vt:lpstr>
      <vt:lpstr>Co-Enrollment Reporting</vt:lpstr>
      <vt:lpstr>Co-Enrollment Results in TAADI</vt:lpstr>
      <vt:lpstr>Resources:</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Booth, Carol</cp:lastModifiedBy>
  <cp:revision>215</cp:revision>
  <dcterms:created xsi:type="dcterms:W3CDTF">2019-06-21T16:58:05Z</dcterms:created>
  <dcterms:modified xsi:type="dcterms:W3CDTF">2022-01-10T17:10:31Z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0x010100CF6722584FB9234D8FBB3ECE8E9E0680</vt:lpwstr>
  </property>
</Properties>
</file>