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28"/>
  </p:notesMasterIdLst>
  <p:sldIdLst>
    <p:sldId id="256" r:id="rId5"/>
    <p:sldId id="257" r:id="rId6"/>
    <p:sldId id="429" r:id="rId7"/>
    <p:sldId id="431" r:id="rId8"/>
    <p:sldId id="439" r:id="rId9"/>
    <p:sldId id="453" r:id="rId10"/>
    <p:sldId id="434" r:id="rId11"/>
    <p:sldId id="435" r:id="rId12"/>
    <p:sldId id="442" r:id="rId13"/>
    <p:sldId id="443" r:id="rId14"/>
    <p:sldId id="448" r:id="rId15"/>
    <p:sldId id="455" r:id="rId16"/>
    <p:sldId id="456" r:id="rId17"/>
    <p:sldId id="451" r:id="rId18"/>
    <p:sldId id="446" r:id="rId19"/>
    <p:sldId id="449" r:id="rId20"/>
    <p:sldId id="444" r:id="rId21"/>
    <p:sldId id="452" r:id="rId22"/>
    <p:sldId id="454" r:id="rId23"/>
    <p:sldId id="438" r:id="rId24"/>
    <p:sldId id="457" r:id="rId25"/>
    <p:sldId id="364" r:id="rId26"/>
    <p:sldId id="365"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09E4F8-C226-4DAD-8BBE-72E3A8D93662}">
          <p14:sldIdLst>
            <p14:sldId id="256"/>
            <p14:sldId id="257"/>
          </p14:sldIdLst>
        </p14:section>
        <p14:section name="SBE" id="{31A38F7F-E09F-4DFB-B595-E843BEB04B87}">
          <p14:sldIdLst>
            <p14:sldId id="429"/>
            <p14:sldId id="431"/>
            <p14:sldId id="439"/>
            <p14:sldId id="453"/>
            <p14:sldId id="434"/>
            <p14:sldId id="435"/>
            <p14:sldId id="442"/>
            <p14:sldId id="443"/>
            <p14:sldId id="448"/>
            <p14:sldId id="455"/>
            <p14:sldId id="456"/>
            <p14:sldId id="451"/>
            <p14:sldId id="446"/>
            <p14:sldId id="449"/>
            <p14:sldId id="444"/>
            <p14:sldId id="452"/>
            <p14:sldId id="454"/>
            <p14:sldId id="438"/>
            <p14:sldId id="457"/>
            <p14:sldId id="364"/>
            <p14:sldId id="36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Omran" initials="CO" lastIdx="13" clrIdx="0">
    <p:extLst>
      <p:ext uri="{19B8F6BF-5375-455C-9EA6-DF929625EA0E}">
        <p15:presenceInfo xmlns:p15="http://schemas.microsoft.com/office/powerpoint/2012/main" userId="Christina Omran" providerId="None"/>
      </p:ext>
    </p:extLst>
  </p:cmAuthor>
  <p:cmAuthor id="2" name="Omran, Christina" initials="OC" lastIdx="11" clrIdx="1">
    <p:extLst>
      <p:ext uri="{19B8F6BF-5375-455C-9EA6-DF929625EA0E}">
        <p15:presenceInfo xmlns:p15="http://schemas.microsoft.com/office/powerpoint/2012/main" userId="S::Christina.Omran@deo.myflorida.com::da33516b-aafb-4ec8-87b4-1d2058715a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006666"/>
    <a:srgbClr val="004563"/>
    <a:srgbClr val="003B3A"/>
    <a:srgbClr val="002332"/>
    <a:srgbClr val="BDD729"/>
    <a:srgbClr val="009999"/>
    <a:srgbClr val="0000FF"/>
    <a:srgbClr val="003399"/>
    <a:srgbClr val="C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66164" autoAdjust="0"/>
  </p:normalViewPr>
  <p:slideViewPr>
    <p:cSldViewPr snapToGrid="0">
      <p:cViewPr varScale="1">
        <p:scale>
          <a:sx n="86" d="100"/>
          <a:sy n="86" d="100"/>
        </p:scale>
        <p:origin x="1566"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512"/>
    </p:cViewPr>
  </p:sorterViewPr>
  <p:notesViewPr>
    <p:cSldViewPr snapToGrid="0">
      <p:cViewPr varScale="1">
        <p:scale>
          <a:sx n="80" d="100"/>
          <a:sy n="80" d="100"/>
        </p:scale>
        <p:origin x="242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EAD24688-788D-421F-BBB4-9AAAF8F3C484}" type="datetimeFigureOut">
              <a:rPr lang="en-US" smtClean="0"/>
              <a:t>7/19/2021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809E4CC9-D786-4101-A0B9-FD14F68E4775}" type="slidenum">
              <a:rPr lang="en-US" smtClean="0"/>
              <a:t>‹#›</a:t>
            </a:fld>
            <a:endParaRPr lang="en-US" dirty="0"/>
          </a:p>
        </p:txBody>
      </p:sp>
    </p:spTree>
    <p:extLst>
      <p:ext uri="{BB962C8B-B14F-4D97-AF65-F5344CB8AC3E}">
        <p14:creationId xmlns:p14="http://schemas.microsoft.com/office/powerpoint/2010/main" val="122988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includes example slides for Local TAA Coordinators to review, use, edit, save, share, etc. for adversely-affected workers covered under Petition Series 98,000+. See </a:t>
            </a:r>
            <a:r>
              <a:rPr lang="en-US" dirty="0" err="1"/>
              <a:t>TEGL</a:t>
            </a:r>
            <a:r>
              <a:rPr lang="en-US" dirty="0"/>
              <a:t> 24-20 for more detail. </a:t>
            </a:r>
          </a:p>
          <a:p>
            <a:endParaRPr lang="en-US" dirty="0"/>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0</a:t>
            </a:fld>
            <a:endParaRPr lang="en-US" dirty="0"/>
          </a:p>
        </p:txBody>
      </p:sp>
    </p:spTree>
    <p:extLst>
      <p:ext uri="{BB962C8B-B14F-4D97-AF65-F5344CB8AC3E}">
        <p14:creationId xmlns:p14="http://schemas.microsoft.com/office/powerpoint/2010/main" val="43330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u="none" dirty="0"/>
              <a:t>Following the Comprehensive or Initial Assessment, your Local TAA Coordinator will jointly help you develop an Individual Employment Plan (</a:t>
            </a:r>
            <a:r>
              <a:rPr lang="en-US" u="none" dirty="0" err="1"/>
              <a:t>IEP</a:t>
            </a:r>
            <a:r>
              <a:rPr lang="en-US" u="none" dirty="0"/>
              <a:t>). This plan will help you determine your career goals and objectives, and it will be your roadmap to successful, long-term employment.  The IEP helps mitigate barriers to employment, structures program services and is a requirement for approval of TAA-funded training.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9</a:t>
            </a:fld>
            <a:endParaRPr lang="en-US" dirty="0"/>
          </a:p>
        </p:txBody>
      </p:sp>
    </p:spTree>
    <p:extLst>
      <p:ext uri="{BB962C8B-B14F-4D97-AF65-F5344CB8AC3E}">
        <p14:creationId xmlns:p14="http://schemas.microsoft.com/office/powerpoint/2010/main" val="3612343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If you are interested in training, then work with your Local TAA Coordinator and consider your career goals, and start researching the type of credentials and skills you will need. You can explore registered apprenticeships or on-the-job training options in Employ Florida. Research schools you may want to attend and draft a possible schedule that would fit your needs. Do not enroll or register for training until you meet with your Local TAA Coordinator and receive approval.</a:t>
            </a:r>
          </a:p>
          <a:p>
            <a:pPr algn="just"/>
            <a:endParaRPr lang="en-US" dirty="0"/>
          </a:p>
          <a:p>
            <a:pPr algn="just"/>
            <a:r>
              <a:rPr lang="en-US" sz="1200" u="none" kern="1200" dirty="0">
                <a:solidFill>
                  <a:schemeClr val="tx1"/>
                </a:solidFill>
                <a:effectLst/>
                <a:latin typeface="+mn-lt"/>
                <a:ea typeface="+mn-ea"/>
                <a:cs typeface="+mn-cs"/>
              </a:rPr>
              <a:t>Work-based training, such as apprenticeship programs, On-the-Job training (OJT), or </a:t>
            </a:r>
            <a:r>
              <a:rPr lang="en-US" sz="1200" u="none" strike="noStrike" kern="1200" dirty="0">
                <a:solidFill>
                  <a:schemeClr val="tx1"/>
                </a:solidFill>
                <a:effectLst/>
                <a:latin typeface="+mn-lt"/>
                <a:ea typeface="+mn-ea"/>
                <a:cs typeface="+mn-cs"/>
              </a:rPr>
              <a:t>customized training designed to meet the needs of a specific employer or group of employers</a:t>
            </a:r>
            <a:r>
              <a:rPr lang="en-US" sz="1200" u="none" kern="1200" dirty="0">
                <a:solidFill>
                  <a:schemeClr val="tx1"/>
                </a:solidFill>
                <a:effectLst/>
                <a:latin typeface="+mn-lt"/>
                <a:ea typeface="+mn-ea"/>
                <a:cs typeface="+mn-cs"/>
              </a:rPr>
              <a:t>, and those programs will pay you during training and end with job placement. Other a</a:t>
            </a:r>
            <a:r>
              <a:rPr lang="en-US" u="none" dirty="0"/>
              <a:t>llowable </a:t>
            </a:r>
            <a:r>
              <a:rPr lang="en-US" dirty="0"/>
              <a:t>types of training include classroom and distance/online training, post-secondary education, prerequisite education or coursework and remedial education, which may include GED preparation, literacy training, basic math, or English as a Second Language. The cost of training is paid to the training provider with TAA Program funds directly by the Local Workforce Development Board (LWDB) that overseas the TAA program for the area which you are receiving TAA services. </a:t>
            </a:r>
          </a:p>
          <a:p>
            <a:pPr algn="just"/>
            <a:endParaRPr lang="en-US" sz="1200" u="sng" kern="1200" dirty="0">
              <a:solidFill>
                <a:schemeClr val="tx1"/>
              </a:solidFill>
              <a:effectLst/>
              <a:latin typeface="+mn-lt"/>
              <a:ea typeface="+mn-ea"/>
              <a:cs typeface="+mn-cs"/>
            </a:endParaRPr>
          </a:p>
          <a:p>
            <a:pPr algn="just"/>
            <a:r>
              <a:rPr lang="en-US" sz="1200" b="1" u="none" kern="1200" dirty="0">
                <a:solidFill>
                  <a:schemeClr val="tx1"/>
                </a:solidFill>
                <a:effectLst/>
                <a:latin typeface="+mn-lt"/>
                <a:ea typeface="+mn-ea"/>
                <a:cs typeface="+mn-cs"/>
              </a:rPr>
              <a:t>Reminders:</a:t>
            </a:r>
            <a:r>
              <a:rPr lang="en-US" sz="1200" b="0" u="none" kern="1200" dirty="0">
                <a:solidFill>
                  <a:schemeClr val="tx1"/>
                </a:solidFill>
                <a:effectLst/>
                <a:latin typeface="+mn-lt"/>
                <a:ea typeface="+mn-ea"/>
                <a:cs typeface="+mn-cs"/>
              </a:rPr>
              <a:t> When considering suitable employment and training opportunities for your participants, remember they must be informed of the effects of work-based training on </a:t>
            </a:r>
            <a:r>
              <a:rPr lang="en-US" sz="1200" b="0" u="none" kern="1200" dirty="0" err="1">
                <a:solidFill>
                  <a:schemeClr val="tx1"/>
                </a:solidFill>
                <a:effectLst/>
                <a:latin typeface="+mn-lt"/>
                <a:ea typeface="+mn-ea"/>
                <a:cs typeface="+mn-cs"/>
              </a:rPr>
              <a:t>TRA</a:t>
            </a:r>
            <a:r>
              <a:rPr lang="en-US" sz="1200" b="0" u="none" kern="1200" dirty="0">
                <a:solidFill>
                  <a:schemeClr val="tx1"/>
                </a:solidFill>
                <a:effectLst/>
                <a:latin typeface="+mn-lt"/>
                <a:ea typeface="+mn-ea"/>
                <a:cs typeface="+mn-cs"/>
              </a:rPr>
              <a:t> and HCTC benefits. A participant may not be paid any </a:t>
            </a:r>
            <a:r>
              <a:rPr lang="en-US" sz="1200" b="0" u="none" kern="1200" dirty="0" err="1">
                <a:solidFill>
                  <a:schemeClr val="tx1"/>
                </a:solidFill>
                <a:effectLst/>
                <a:latin typeface="+mn-lt"/>
                <a:ea typeface="+mn-ea"/>
                <a:cs typeface="+mn-cs"/>
              </a:rPr>
              <a:t>TRA</a:t>
            </a:r>
            <a:r>
              <a:rPr lang="en-US" sz="1200" b="0" u="none" kern="1200" dirty="0">
                <a:solidFill>
                  <a:schemeClr val="tx1"/>
                </a:solidFill>
                <a:effectLst/>
                <a:latin typeface="+mn-lt"/>
                <a:ea typeface="+mn-ea"/>
                <a:cs typeface="+mn-cs"/>
              </a:rPr>
              <a:t> for any week during which such worker is engaged in work-based training. </a:t>
            </a:r>
            <a:r>
              <a:rPr lang="en-US" sz="1200" b="0" u="none" kern="1200" dirty="0" err="1">
                <a:solidFill>
                  <a:schemeClr val="tx1"/>
                </a:solidFill>
                <a:effectLst/>
                <a:latin typeface="+mn-lt"/>
                <a:ea typeface="+mn-ea"/>
                <a:cs typeface="+mn-cs"/>
              </a:rPr>
              <a:t>HCTC</a:t>
            </a:r>
            <a:r>
              <a:rPr lang="en-US" sz="1200" b="0" u="none" kern="1200" dirty="0">
                <a:solidFill>
                  <a:schemeClr val="tx1"/>
                </a:solidFill>
                <a:effectLst/>
                <a:latin typeface="+mn-lt"/>
                <a:ea typeface="+mn-ea"/>
                <a:cs typeface="+mn-cs"/>
              </a:rPr>
              <a:t> eligibility questions shall be directed to the IRS. </a:t>
            </a:r>
          </a:p>
          <a:p>
            <a:pPr algn="just"/>
            <a:endParaRPr lang="en-US" sz="1200" b="0" u="none" kern="1200" dirty="0">
              <a:solidFill>
                <a:schemeClr val="tx1"/>
              </a:solidFill>
              <a:effectLst/>
              <a:latin typeface="+mn-lt"/>
              <a:ea typeface="+mn-ea"/>
              <a:cs typeface="+mn-cs"/>
            </a:endParaRPr>
          </a:p>
          <a:p>
            <a:pPr algn="just"/>
            <a:r>
              <a:rPr lang="en-US" sz="1200" b="0" u="none" kern="1200" dirty="0">
                <a:solidFill>
                  <a:schemeClr val="tx1"/>
                </a:solidFill>
                <a:effectLst/>
                <a:latin typeface="+mn-lt"/>
                <a:ea typeface="+mn-ea"/>
                <a:cs typeface="+mn-cs"/>
              </a:rPr>
              <a:t>TAA Program funds can be used to pay for: (</a:t>
            </a:r>
            <a:r>
              <a:rPr lang="en-US" sz="1200" b="0" u="none" kern="1200" dirty="0" err="1">
                <a:solidFill>
                  <a:schemeClr val="tx1"/>
                </a:solidFill>
                <a:effectLst/>
                <a:latin typeface="+mn-lt"/>
                <a:ea typeface="+mn-ea"/>
                <a:cs typeface="+mn-cs"/>
              </a:rPr>
              <a:t>i</a:t>
            </a:r>
            <a:r>
              <a:rPr lang="en-US" sz="1200" b="0" u="none" kern="1200" dirty="0">
                <a:solidFill>
                  <a:schemeClr val="tx1"/>
                </a:solidFill>
                <a:effectLst/>
                <a:latin typeface="+mn-lt"/>
                <a:ea typeface="+mn-ea"/>
                <a:cs typeface="+mn-cs"/>
              </a:rPr>
              <a:t>) The expenses associated with the educational or instructional component (e.g., classroom and distance learning, tools, uniforms, equipment, and books) for the apprentice during an apprenticeship; and (ii) The employer may be reimbursed not more than 50 percent of the apprentice's regular wage rate for the cost of providing the training and additional supervision related to the work-based learning component provided by the employer. </a:t>
            </a:r>
            <a:endParaRPr lang="en-US" b="0" u="none" dirty="0"/>
          </a:p>
        </p:txBody>
      </p:sp>
      <p:sp>
        <p:nvSpPr>
          <p:cNvPr id="4" name="Slide Number Placeholder 3"/>
          <p:cNvSpPr>
            <a:spLocks noGrp="1"/>
          </p:cNvSpPr>
          <p:nvPr>
            <p:ph type="sldNum" sz="quarter" idx="10"/>
          </p:nvPr>
        </p:nvSpPr>
        <p:spPr/>
        <p:txBody>
          <a:bodyPr/>
          <a:lstStyle/>
          <a:p>
            <a:fld id="{809E4CC9-D786-4101-A0B9-FD14F68E4775}" type="slidenum">
              <a:rPr lang="en-US" smtClean="0"/>
              <a:t>10</a:t>
            </a:fld>
            <a:endParaRPr lang="en-US" dirty="0"/>
          </a:p>
        </p:txBody>
      </p:sp>
    </p:spTree>
    <p:extLst>
      <p:ext uri="{BB962C8B-B14F-4D97-AF65-F5344CB8AC3E}">
        <p14:creationId xmlns:p14="http://schemas.microsoft.com/office/powerpoint/2010/main" val="774316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TAA program can pay for the full cost of tuition and any training-related supplies, materials and equipment required to successfully complete training.  For items a participant may wish to be reimbursed for, they must provide proof that the item was required (e.g., syllabus or notice from training institution) along with the original receipt.</a:t>
            </a:r>
          </a:p>
          <a:p>
            <a:pPr algn="just"/>
            <a:endParaRPr lang="en-US" dirty="0"/>
          </a:p>
          <a:p>
            <a:pPr algn="just"/>
            <a:r>
              <a:rPr lang="en-US" dirty="0"/>
              <a:t>In addition, the TAA program may reimburse travel expenses for participants if the training provider is 10 miles or more one-way from the participant’s residence.</a:t>
            </a:r>
          </a:p>
          <a:p>
            <a:pPr algn="just"/>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11</a:t>
            </a:fld>
            <a:endParaRPr lang="en-US" dirty="0"/>
          </a:p>
        </p:txBody>
      </p:sp>
    </p:spTree>
    <p:extLst>
      <p:ext uri="{BB962C8B-B14F-4D97-AF65-F5344CB8AC3E}">
        <p14:creationId xmlns:p14="http://schemas.microsoft.com/office/powerpoint/2010/main" val="3880900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Training may be approved on a full-time or part-time basis.</a:t>
            </a:r>
            <a:r>
              <a:rPr lang="en-US" u="none" strike="noStrike" dirty="0"/>
              <a:t> </a:t>
            </a:r>
            <a:r>
              <a:rPr lang="en-US" dirty="0"/>
              <a:t>Any training requested through the TAA program must be approved by the Local TAA Coordinator prior to enrollment.  Approval of training is based upon the following six training approval criteria:</a:t>
            </a:r>
          </a:p>
          <a:p>
            <a:endParaRPr lang="en-US" dirty="0"/>
          </a:p>
          <a:p>
            <a:pPr marL="228600" lvl="0" indent="-228600">
              <a:buFont typeface="+mj-lt"/>
              <a:buAutoNum type="arabicPeriod"/>
            </a:pPr>
            <a:r>
              <a:rPr lang="en-US" dirty="0"/>
              <a:t>No suitable employment is available;</a:t>
            </a:r>
          </a:p>
          <a:p>
            <a:pPr marL="228600" lvl="0" indent="-228600">
              <a:buFont typeface="+mj-lt"/>
              <a:buAutoNum type="arabicPeriod"/>
            </a:pPr>
            <a:r>
              <a:rPr lang="en-US" dirty="0"/>
              <a:t>You would benefit from appropriate training;</a:t>
            </a:r>
          </a:p>
          <a:p>
            <a:pPr marL="228600" lvl="0" indent="-228600">
              <a:buFont typeface="+mj-lt"/>
              <a:buAutoNum type="arabicPeriod"/>
            </a:pPr>
            <a:r>
              <a:rPr lang="en-US" dirty="0"/>
              <a:t>There is a reasonable expectation of employment following completion of training;</a:t>
            </a:r>
          </a:p>
          <a:p>
            <a:pPr marL="228600" lvl="0" indent="-228600">
              <a:buFont typeface="+mj-lt"/>
              <a:buAutoNum type="arabicPeriod"/>
            </a:pPr>
            <a:r>
              <a:rPr lang="en-US" dirty="0"/>
              <a:t>Training is reasonably available;</a:t>
            </a:r>
          </a:p>
          <a:p>
            <a:pPr marL="228600" lvl="0" indent="-228600">
              <a:buFont typeface="+mj-lt"/>
              <a:buAutoNum type="arabicPeriod"/>
            </a:pPr>
            <a:r>
              <a:rPr lang="en-US" dirty="0"/>
              <a:t>You are qualified to undertake and complete such training; and</a:t>
            </a:r>
          </a:p>
          <a:p>
            <a:pPr marL="228600" lvl="0" indent="-228600">
              <a:buFont typeface="+mj-lt"/>
              <a:buAutoNum type="arabicPeriod"/>
            </a:pPr>
            <a:r>
              <a:rPr lang="en-US" dirty="0"/>
              <a:t>Training is available at a reasonable cost.</a:t>
            </a:r>
          </a:p>
          <a:p>
            <a:pPr marL="228600" lvl="0" indent="-228600">
              <a:buFont typeface="+mj-lt"/>
              <a:buAutoNum type="arabicPeriod"/>
            </a:pPr>
            <a:endParaRPr lang="en-US" dirty="0"/>
          </a:p>
          <a:p>
            <a:pPr marL="0" lvl="0" indent="0">
              <a:buFont typeface="+mj-lt"/>
              <a:buNone/>
            </a:pPr>
            <a:r>
              <a:rPr lang="en-US" b="1" dirty="0"/>
              <a:t>Best practice: </a:t>
            </a:r>
            <a:r>
              <a:rPr lang="en-US" dirty="0"/>
              <a:t>When discussing training opportunities with your TAA participants, always ensure the program and/or course concludes with a marketable credential. Credentials must be reported in Employ Florida. </a:t>
            </a:r>
          </a:p>
        </p:txBody>
      </p:sp>
      <p:sp>
        <p:nvSpPr>
          <p:cNvPr id="4" name="Slide Number Placeholder 3"/>
          <p:cNvSpPr>
            <a:spLocks noGrp="1"/>
          </p:cNvSpPr>
          <p:nvPr>
            <p:ph type="sldNum" sz="quarter" idx="10"/>
          </p:nvPr>
        </p:nvSpPr>
        <p:spPr/>
        <p:txBody>
          <a:bodyPr/>
          <a:lstStyle/>
          <a:p>
            <a:fld id="{809E4CC9-D786-4101-A0B9-FD14F68E4775}" type="slidenum">
              <a:rPr lang="en-US" smtClean="0"/>
              <a:t>12</a:t>
            </a:fld>
            <a:endParaRPr lang="en-US" dirty="0"/>
          </a:p>
        </p:txBody>
      </p:sp>
    </p:spTree>
    <p:extLst>
      <p:ext uri="{BB962C8B-B14F-4D97-AF65-F5344CB8AC3E}">
        <p14:creationId xmlns:p14="http://schemas.microsoft.com/office/powerpoint/2010/main" val="737133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en-US" sz="1100" b="0" dirty="0">
                <a:solidFill>
                  <a:srgbClr val="004563"/>
                </a:solidFill>
                <a:latin typeface="Arial" panose="020B0604020202020204" pitchFamily="34" charset="0"/>
                <a:cs typeface="Arial" panose="020B0604020202020204" pitchFamily="34" charset="0"/>
              </a:rPr>
              <a:t>Your training application may include multiple components and training types, but you are entitled to only one training program and occupational goal under a single Trade Act certification. </a:t>
            </a:r>
          </a:p>
          <a:p>
            <a:pPr algn="just"/>
            <a:endParaRPr lang="en-US" altLang="en-US" sz="1100" b="0" dirty="0">
              <a:solidFill>
                <a:srgbClr val="004563"/>
              </a:solidFill>
              <a:latin typeface="Arial" panose="020B0604020202020204" pitchFamily="34" charset="0"/>
              <a:cs typeface="Arial" panose="020B0604020202020204" pitchFamily="34" charset="0"/>
            </a:endParaRPr>
          </a:p>
          <a:p>
            <a:pPr algn="just"/>
            <a:r>
              <a:rPr lang="en-US" altLang="en-US" sz="1100" b="0" dirty="0">
                <a:solidFill>
                  <a:srgbClr val="004563"/>
                </a:solidFill>
                <a:latin typeface="Arial" panose="020B0604020202020204" pitchFamily="34" charset="0"/>
                <a:cs typeface="Arial" panose="020B0604020202020204" pitchFamily="34" charset="0"/>
              </a:rPr>
              <a:t>Before you apply for and begin training, strongly consider the appropriateness of both your requested training program and desired occupational goal. </a:t>
            </a:r>
          </a:p>
          <a:p>
            <a:pPr algn="just"/>
            <a:endParaRPr lang="en-US" altLang="en-US" sz="1100" b="0" dirty="0">
              <a:solidFill>
                <a:srgbClr val="004563"/>
              </a:solidFill>
              <a:latin typeface="Arial" panose="020B0604020202020204" pitchFamily="34" charset="0"/>
              <a:cs typeface="Arial" panose="020B0604020202020204" pitchFamily="34" charset="0"/>
            </a:endParaRPr>
          </a:p>
          <a:p>
            <a:pPr algn="just"/>
            <a:r>
              <a:rPr lang="en-US" altLang="en-US" sz="1100" b="0" dirty="0">
                <a:solidFill>
                  <a:srgbClr val="004563"/>
                </a:solidFill>
                <a:latin typeface="Arial" panose="020B0604020202020204" pitchFamily="34" charset="0"/>
                <a:cs typeface="Arial" panose="020B0604020202020204" pitchFamily="34" charset="0"/>
              </a:rPr>
              <a:t>Training must be completed within 130 instructional weeks.  Instructional weeks of training are the number of weeks you are actually attending training. The weeks you are not in training do not count towards the 130 maximum.  Breaks in training must be communicated to your Local TAA Coordinator. </a:t>
            </a:r>
          </a:p>
          <a:p>
            <a:endParaRPr lang="en-US" altLang="en-US" sz="1100" b="0" dirty="0">
              <a:solidFill>
                <a:srgbClr val="004563"/>
              </a:solidFill>
              <a:latin typeface="Arial" panose="020B0604020202020204" pitchFamily="34" charset="0"/>
              <a:cs typeface="Arial" panose="020B0604020202020204" pitchFamily="34" charset="0"/>
            </a:endParaRPr>
          </a:p>
          <a:p>
            <a:pPr algn="just"/>
            <a:r>
              <a:rPr lang="en-US" altLang="en-US" sz="1100" b="0" dirty="0">
                <a:solidFill>
                  <a:srgbClr val="004563"/>
                </a:solidFill>
                <a:latin typeface="Arial" panose="020B0604020202020204" pitchFamily="34" charset="0"/>
                <a:cs typeface="Arial" panose="020B0604020202020204" pitchFamily="34" charset="0"/>
              </a:rPr>
              <a:t>The training benefits of TAA never expire.  If you are laid off in the future and haven’t used this benefit it may still be available to you; keep your eligibility paperwork for this purpose.  </a:t>
            </a:r>
          </a:p>
          <a:p>
            <a:pPr algn="just"/>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13</a:t>
            </a:fld>
            <a:endParaRPr lang="en-US" dirty="0"/>
          </a:p>
        </p:txBody>
      </p:sp>
    </p:spTree>
    <p:extLst>
      <p:ext uri="{BB962C8B-B14F-4D97-AF65-F5344CB8AC3E}">
        <p14:creationId xmlns:p14="http://schemas.microsoft.com/office/powerpoint/2010/main" val="1841668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TRA is a weekly income support payment for workers who enrolled in a TAA-approved training program (excluding work-based training) and have applied before their individual deadline. </a:t>
            </a:r>
          </a:p>
          <a:p>
            <a:pPr algn="just"/>
            <a:endParaRPr lang="en-US" b="0" i="0" dirty="0">
              <a:solidFill>
                <a:srgbClr val="000000"/>
              </a:solidFill>
              <a:effectLst/>
              <a:latin typeface="Open Sans" panose="020B0606030504020204" pitchFamily="34" charset="0"/>
            </a:endParaRPr>
          </a:p>
          <a:p>
            <a:pPr algn="just"/>
            <a:r>
              <a:rPr lang="en-US" b="1" i="0" dirty="0">
                <a:solidFill>
                  <a:srgbClr val="000000"/>
                </a:solidFill>
                <a:effectLst/>
                <a:latin typeface="Open Sans" panose="020B0606030504020204" pitchFamily="34" charset="0"/>
              </a:rPr>
              <a:t>Reminders:</a:t>
            </a:r>
            <a:r>
              <a:rPr lang="en-US" b="0" i="0" dirty="0">
                <a:solidFill>
                  <a:srgbClr val="000000"/>
                </a:solidFill>
                <a:effectLst/>
                <a:latin typeface="Open Sans" panose="020B0606030504020204" pitchFamily="34" charset="0"/>
              </a:rPr>
              <a:t> In accordance with §618.635, </a:t>
            </a:r>
            <a:r>
              <a:rPr lang="en-US" b="0" i="0" dirty="0" err="1">
                <a:solidFill>
                  <a:srgbClr val="000000"/>
                </a:solidFill>
                <a:effectLst/>
                <a:latin typeface="Open Sans" panose="020B0606030504020204" pitchFamily="34" charset="0"/>
              </a:rPr>
              <a:t>TRA</a:t>
            </a:r>
            <a:r>
              <a:rPr lang="en-US" b="0" i="0" dirty="0">
                <a:solidFill>
                  <a:srgbClr val="000000"/>
                </a:solidFill>
                <a:effectLst/>
                <a:latin typeface="Open Sans" panose="020B0606030504020204" pitchFamily="34" charset="0"/>
              </a:rPr>
              <a:t> disqualification while in On-The-Job Training: A participant may not be paid any </a:t>
            </a:r>
            <a:r>
              <a:rPr lang="en-US" b="0" i="0" dirty="0" err="1">
                <a:solidFill>
                  <a:srgbClr val="000000"/>
                </a:solidFill>
                <a:effectLst/>
                <a:latin typeface="Open Sans" panose="020B0606030504020204" pitchFamily="34" charset="0"/>
              </a:rPr>
              <a:t>TRA</a:t>
            </a:r>
            <a:r>
              <a:rPr lang="en-US" b="0" i="0" dirty="0">
                <a:solidFill>
                  <a:srgbClr val="000000"/>
                </a:solidFill>
                <a:effectLst/>
                <a:latin typeface="Open Sans" panose="020B0606030504020204" pitchFamily="34" charset="0"/>
              </a:rPr>
              <a:t> for any week during which such worker is engaged in on-the-job training. Under the 2021 Reversion Provisions, p</a:t>
            </a:r>
            <a:r>
              <a:rPr lang="en-US" dirty="0"/>
              <a:t>articipants enrolled in part-time training remain otherwise eligible for </a:t>
            </a:r>
            <a:r>
              <a:rPr lang="en-US" dirty="0" err="1"/>
              <a:t>TRA</a:t>
            </a:r>
            <a:r>
              <a:rPr lang="en-US" dirty="0"/>
              <a:t>. However, because Reversion 2021 does not contain the “earnings disregard” provision, any wages earned by participants in part-time training will likely negatively affect their </a:t>
            </a:r>
            <a:r>
              <a:rPr lang="en-US" dirty="0" err="1"/>
              <a:t>TRA</a:t>
            </a:r>
            <a:r>
              <a:rPr lang="en-US" dirty="0"/>
              <a:t> benefits.</a:t>
            </a:r>
            <a:endParaRPr lang="en-US" i="0" dirty="0"/>
          </a:p>
          <a:p>
            <a:pPr algn="just"/>
            <a:endParaRPr lang="en-US" dirty="0"/>
          </a:p>
          <a:p>
            <a:pPr algn="just"/>
            <a:r>
              <a:rPr lang="en-US" sz="1200" b="0" i="0" u="none" strike="noStrike" kern="1200" baseline="0" dirty="0">
                <a:solidFill>
                  <a:schemeClr val="tx1"/>
                </a:solidFill>
                <a:latin typeface="+mn-lt"/>
                <a:ea typeface="+mn-ea"/>
                <a:cs typeface="+mn-cs"/>
              </a:rPr>
              <a:t>Enrolled in training means you have been accepted into a training program that has been approved by the TAA program and begins within 30 days. </a:t>
            </a:r>
            <a:r>
              <a:rPr lang="en-US" dirty="0"/>
              <a:t>Under Reversion 2021, the maximum length of training is 130 weeks, except for work-based training programs.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14</a:t>
            </a:fld>
            <a:endParaRPr lang="en-US" dirty="0"/>
          </a:p>
        </p:txBody>
      </p:sp>
    </p:spTree>
    <p:extLst>
      <p:ext uri="{BB962C8B-B14F-4D97-AF65-F5344CB8AC3E}">
        <p14:creationId xmlns:p14="http://schemas.microsoft.com/office/powerpoint/2010/main" val="446789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Workers must first exhaust Reemployment Assistance (RA) benefits before they can claim TRA benefits.</a:t>
            </a:r>
          </a:p>
          <a:p>
            <a:pPr algn="just"/>
            <a:endParaRPr lang="en-US" dirty="0"/>
          </a:p>
          <a:p>
            <a:pPr algn="just"/>
            <a:r>
              <a:rPr lang="en-US" dirty="0"/>
              <a:t>TRA payments are equal in dollar amount to payments received through RA.</a:t>
            </a:r>
          </a:p>
          <a:p>
            <a:pPr algn="just"/>
            <a:endParaRPr lang="en-US" dirty="0"/>
          </a:p>
          <a:p>
            <a:pPr algn="just"/>
            <a:r>
              <a:rPr lang="en-US" dirty="0"/>
              <a:t>Workers may receive RA and TRA for a combined maximum of 130 weeks while enrolled in TAA training.  Although TRA is paid in addition to RA, the two may not be paid at the same time. </a:t>
            </a:r>
          </a:p>
          <a:p>
            <a:pPr algn="just"/>
            <a:endParaRPr lang="en-US" sz="1200" b="0" i="0" u="none" strike="noStrike" kern="1200" baseline="0" dirty="0">
              <a:solidFill>
                <a:schemeClr val="tx1"/>
              </a:solidFill>
              <a:latin typeface="+mn-lt"/>
              <a:ea typeface="+mn-ea"/>
              <a:cs typeface="+mn-cs"/>
            </a:endParaRPr>
          </a:p>
          <a:p>
            <a:pPr algn="just"/>
            <a:r>
              <a:rPr lang="en-US" sz="1200" b="0" i="0" u="none" strike="noStrike" kern="1200" baseline="0" dirty="0">
                <a:solidFill>
                  <a:schemeClr val="tx1"/>
                </a:solidFill>
                <a:latin typeface="+mn-lt"/>
                <a:ea typeface="+mn-ea"/>
                <a:cs typeface="+mn-cs"/>
              </a:rPr>
              <a:t>Adversely-affected workers should learn about the TRA process and required form (ETA 855) during the TAA informational session. </a:t>
            </a:r>
            <a:r>
              <a:rPr lang="en-US" sz="1200" b="1" i="0" u="none" strike="noStrike" kern="1200" baseline="0" dirty="0">
                <a:solidFill>
                  <a:schemeClr val="tx1"/>
                </a:solidFill>
                <a:latin typeface="+mn-lt"/>
                <a:ea typeface="+mn-ea"/>
                <a:cs typeface="+mn-cs"/>
              </a:rPr>
              <a:t>Best practice: </a:t>
            </a:r>
            <a:r>
              <a:rPr lang="en-US" sz="1200" b="0" i="0" u="none" strike="noStrike" kern="1200" baseline="0" dirty="0">
                <a:solidFill>
                  <a:schemeClr val="tx1"/>
                </a:solidFill>
                <a:latin typeface="+mn-lt"/>
                <a:ea typeface="+mn-ea"/>
                <a:cs typeface="+mn-cs"/>
              </a:rPr>
              <a:t>Review the required ETA 855 form during or just after the TAA informational session.</a:t>
            </a:r>
          </a:p>
        </p:txBody>
      </p:sp>
      <p:sp>
        <p:nvSpPr>
          <p:cNvPr id="4" name="Slide Number Placeholder 3"/>
          <p:cNvSpPr>
            <a:spLocks noGrp="1"/>
          </p:cNvSpPr>
          <p:nvPr>
            <p:ph type="sldNum" sz="quarter" idx="10"/>
          </p:nvPr>
        </p:nvSpPr>
        <p:spPr/>
        <p:txBody>
          <a:bodyPr/>
          <a:lstStyle/>
          <a:p>
            <a:fld id="{809E4CC9-D786-4101-A0B9-FD14F68E4775}" type="slidenum">
              <a:rPr lang="en-US" smtClean="0"/>
              <a:t>15</a:t>
            </a:fld>
            <a:endParaRPr lang="en-US" dirty="0"/>
          </a:p>
        </p:txBody>
      </p:sp>
    </p:spTree>
    <p:extLst>
      <p:ext uri="{BB962C8B-B14F-4D97-AF65-F5344CB8AC3E}">
        <p14:creationId xmlns:p14="http://schemas.microsoft.com/office/powerpoint/2010/main" val="3218105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u="none" dirty="0"/>
              <a:t>Alternative Trade Adjustment Assistance (</a:t>
            </a:r>
            <a:r>
              <a:rPr lang="en-US" u="none" strike="noStrike" dirty="0"/>
              <a:t>A</a:t>
            </a:r>
            <a:r>
              <a:rPr lang="en-US" u="none" dirty="0"/>
              <a:t>TAA) is a wage subsidy that pays 50% of the difference between what you made in your former adversely-affected job and what you make in your new job. This subsidy is paid </a:t>
            </a:r>
            <a:r>
              <a:rPr lang="en-US" u="none" strike="noStrike" dirty="0"/>
              <a:t>for up to </a:t>
            </a:r>
            <a:r>
              <a:rPr lang="en-US" u="none" dirty="0"/>
              <a:t>two years, or up to $10,000, whichever comes first. </a:t>
            </a:r>
            <a:r>
              <a:rPr lang="en-US" b="0" u="none" strike="noStrike" dirty="0"/>
              <a:t>The worker must reach age 50 by the last day of the 26</a:t>
            </a:r>
            <a:r>
              <a:rPr lang="en-US" b="0" u="none" strike="noStrike" baseline="30000" dirty="0"/>
              <a:t>th</a:t>
            </a:r>
            <a:r>
              <a:rPr lang="en-US" b="0" u="none" strike="noStrike" dirty="0"/>
              <a:t> week after their qualifying separation.</a:t>
            </a:r>
          </a:p>
          <a:p>
            <a:pPr marL="0" indent="0" algn="l">
              <a:buFont typeface="Arial" panose="020B0604020202020204" pitchFamily="34" charset="0"/>
              <a:buNone/>
            </a:pPr>
            <a:endParaRPr lang="en-US" b="0" dirty="0"/>
          </a:p>
          <a:p>
            <a:pPr algn="l"/>
            <a:r>
              <a:rPr lang="en-US" b="0" u="none" dirty="0"/>
              <a:t>There is a 104</a:t>
            </a:r>
            <a:r>
              <a:rPr lang="en-US" b="0" u="none" strike="sngStrike" dirty="0"/>
              <a:t>-</a:t>
            </a:r>
            <a:r>
              <a:rPr lang="en-US" b="0" u="none" dirty="0"/>
              <a:t>week period to qualify for and claim ATAA benefits. </a:t>
            </a:r>
            <a:r>
              <a:rPr lang="en-US" b="0" u="none" strike="noStrike" dirty="0"/>
              <a:t>This period starts whether or not you are working. </a:t>
            </a:r>
            <a:r>
              <a:rPr lang="en-US" b="0" u="none" dirty="0"/>
              <a:t>You can NOT have received TRA payments, attended training or received job search allowance to qualify for this benefit. T</a:t>
            </a:r>
            <a:r>
              <a:rPr lang="en-US" b="0" u="none" strike="noStrike" dirty="0"/>
              <a:t>he 104-week period starts the earlier of: </a:t>
            </a:r>
          </a:p>
          <a:p>
            <a:pPr marL="171450" indent="-171450" algn="l">
              <a:buFont typeface="Arial" panose="020B0604020202020204" pitchFamily="34" charset="0"/>
              <a:buChar char="•"/>
            </a:pPr>
            <a:r>
              <a:rPr lang="en-US" b="0" strike="noStrike" dirty="0"/>
              <a:t>the week after RA benefit payments end from your claim that includes your TAA-certified employer; or</a:t>
            </a:r>
          </a:p>
          <a:p>
            <a:pPr marL="171450" lvl="0" indent="-171450" algn="l">
              <a:buFont typeface="Arial" panose="020B0604020202020204" pitchFamily="34" charset="0"/>
              <a:buChar char="•"/>
            </a:pPr>
            <a:r>
              <a:rPr lang="en-US" b="0" strike="noStrike" dirty="0"/>
              <a:t>the week after that benefit year expires; or </a:t>
            </a:r>
          </a:p>
          <a:p>
            <a:pPr marL="171450" lvl="0" indent="-171450" algn="l">
              <a:buFont typeface="Arial" panose="020B0604020202020204" pitchFamily="34" charset="0"/>
              <a:buChar char="•"/>
            </a:pPr>
            <a:r>
              <a:rPr lang="en-US" b="0" strike="noStrike" dirty="0"/>
              <a:t>the first day of full-time work. </a:t>
            </a:r>
            <a:br>
              <a:rPr lang="en-US" b="0" strike="sngStrike" dirty="0"/>
            </a:br>
            <a:endParaRPr lang="en-US" b="0" strike="sngStrike" dirty="0"/>
          </a:p>
          <a:p>
            <a:pPr algn="l"/>
            <a:r>
              <a:rPr lang="en-US" b="0" strike="noStrike" dirty="0"/>
              <a:t>Required documentation includes:</a:t>
            </a:r>
          </a:p>
          <a:p>
            <a:pPr marL="171450" indent="-171450" algn="l">
              <a:buFont typeface="Arial" panose="020B0604020202020204" pitchFamily="34" charset="0"/>
              <a:buChar char="•"/>
            </a:pPr>
            <a:r>
              <a:rPr lang="en-US" b="0" u="none" strike="noStrike" dirty="0"/>
              <a:t>Driver's license, birth certificate, or other proof of your age;</a:t>
            </a:r>
          </a:p>
          <a:p>
            <a:pPr marL="171450" indent="-171450" algn="l">
              <a:buFont typeface="Arial" panose="020B0604020202020204" pitchFamily="34" charset="0"/>
              <a:buChar char="•"/>
            </a:pPr>
            <a:r>
              <a:rPr lang="en-US" b="0" u="none" strike="noStrike" dirty="0"/>
              <a:t>Last two paystubs from your TAA-certified employer (for the last two full-time weeks you worked – not including any severance or vacation pay); and</a:t>
            </a:r>
          </a:p>
          <a:p>
            <a:pPr marL="171450" indent="-171450" algn="l">
              <a:buFont typeface="Arial" panose="020B0604020202020204" pitchFamily="34" charset="0"/>
              <a:buChar char="•"/>
            </a:pPr>
            <a:r>
              <a:rPr lang="en-US" b="0" u="none" strike="noStrike" dirty="0"/>
              <a:t>Current paystubs from your new employer.</a:t>
            </a:r>
          </a:p>
          <a:p>
            <a:pPr marL="0" indent="0" algn="l">
              <a:buFont typeface="Arial" panose="020B0604020202020204" pitchFamily="34" charset="0"/>
              <a:buNone/>
            </a:pPr>
            <a:endParaRPr lang="en-US" b="0" strike="noStrike" dirty="0"/>
          </a:p>
        </p:txBody>
      </p:sp>
      <p:sp>
        <p:nvSpPr>
          <p:cNvPr id="4" name="Slide Number Placeholder 3"/>
          <p:cNvSpPr>
            <a:spLocks noGrp="1"/>
          </p:cNvSpPr>
          <p:nvPr>
            <p:ph type="sldNum" sz="quarter" idx="10"/>
          </p:nvPr>
        </p:nvSpPr>
        <p:spPr/>
        <p:txBody>
          <a:bodyPr/>
          <a:lstStyle/>
          <a:p>
            <a:fld id="{809E4CC9-D786-4101-A0B9-FD14F68E4775}" type="slidenum">
              <a:rPr lang="en-US" smtClean="0"/>
              <a:t>16</a:t>
            </a:fld>
            <a:endParaRPr lang="en-US" dirty="0"/>
          </a:p>
        </p:txBody>
      </p:sp>
    </p:spTree>
    <p:extLst>
      <p:ext uri="{BB962C8B-B14F-4D97-AF65-F5344CB8AC3E}">
        <p14:creationId xmlns:p14="http://schemas.microsoft.com/office/powerpoint/2010/main" val="161513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If your Local TAA Coordinator determines that a suitable job isn't available close to home, you may receive out-of-area job search allowances, which reimburse you for necessary expenses to attend job interviews, take tests and attend referral appointments for work outside of your local commuting area of 10 miles one-way from your residence (per the February 19, 2019, Memorandum).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An application for a job search allowance must be submitted before your job search begins, and within 365 days of your layoff or certification (whichever is later), or within 182 days after the conclusion of training.</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17</a:t>
            </a:fld>
            <a:endParaRPr lang="en-US" dirty="0"/>
          </a:p>
        </p:txBody>
      </p:sp>
    </p:spTree>
    <p:extLst>
      <p:ext uri="{BB962C8B-B14F-4D97-AF65-F5344CB8AC3E}">
        <p14:creationId xmlns:p14="http://schemas.microsoft.com/office/powerpoint/2010/main" val="553513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If you obtain employment outside the commuting area (30 miles one-way from your previous residence to your new residence in the area of dislocation), the TAA program offers financial assistance for you to relocate to your new area of employment (per the February 19, 2019</a:t>
            </a:r>
            <a:r>
              <a:rPr lang="en-US" u="none" dirty="0"/>
              <a:t>,</a:t>
            </a:r>
            <a:r>
              <a:rPr lang="en-US" dirty="0"/>
              <a:t> Memorandum).</a:t>
            </a:r>
          </a:p>
          <a:p>
            <a:pPr algn="just"/>
            <a:endParaRPr lang="en-US" dirty="0"/>
          </a:p>
          <a:p>
            <a:pPr algn="just"/>
            <a:r>
              <a:rPr lang="en-US" dirty="0"/>
              <a:t>A relocation allowance pays 90 percent of the reasonable and necessary expenses of moving you, your family and your household goods to the new location. There is no maximum reimbursement amount; however, the maximum weight allowance of household goods that may be shipped is 18,000 pounds. In addition, you may receive a lump sum three times your previous weekly wage, up to </a:t>
            </a:r>
            <a:r>
              <a:rPr lang="en-US" b="0" dirty="0"/>
              <a:t>$1,250 </a:t>
            </a:r>
            <a:r>
              <a:rPr lang="en-US" dirty="0"/>
              <a:t>maximum. This can be used to cover miscellaneous expenses.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algn="just"/>
            <a:r>
              <a:rPr lang="en-US" dirty="0"/>
              <a:t>You must apply for the relocation allowance </a:t>
            </a:r>
            <a:r>
              <a:rPr lang="en-US" b="0" dirty="0"/>
              <a:t>before you relocate</a:t>
            </a:r>
            <a:r>
              <a:rPr lang="en-US" b="0" u="sng" dirty="0"/>
              <a:t>, </a:t>
            </a:r>
            <a:r>
              <a:rPr lang="en-US" dirty="0"/>
              <a:t>and your relocation must be completed within six months of your application date. Contact your Local TAA Coordinator for the application form.</a:t>
            </a:r>
          </a:p>
          <a:p>
            <a:pPr algn="just"/>
            <a:endParaRPr lang="en-US" dirty="0"/>
          </a:p>
          <a:p>
            <a:pPr algn="just"/>
            <a:r>
              <a:rPr lang="en-US" dirty="0"/>
              <a:t>There are two eligibility periods or deadlines for applying for this benefit: </a:t>
            </a:r>
          </a:p>
          <a:p>
            <a:pPr marL="171450" indent="-171450" algn="just">
              <a:buFont typeface="Arial" panose="020B0604020202020204" pitchFamily="34" charset="0"/>
              <a:buChar char="•"/>
            </a:pPr>
            <a:r>
              <a:rPr lang="en-US" dirty="0"/>
              <a:t>Within 14 months of either your last day of work with the TAA-certified company or 14 months from the date your company's petition was certified, whichever is later.</a:t>
            </a:r>
          </a:p>
          <a:p>
            <a:pPr marL="171450" indent="-171450" algn="just">
              <a:buFont typeface="Arial" panose="020B0604020202020204" pitchFamily="34" charset="0"/>
              <a:buChar char="•"/>
            </a:pPr>
            <a:r>
              <a:rPr lang="en-US" dirty="0"/>
              <a:t>Within six months from completion of your training, if you enrolled in TAA-approved training.</a:t>
            </a:r>
          </a:p>
        </p:txBody>
      </p:sp>
      <p:sp>
        <p:nvSpPr>
          <p:cNvPr id="4" name="Slide Number Placeholder 3"/>
          <p:cNvSpPr>
            <a:spLocks noGrp="1"/>
          </p:cNvSpPr>
          <p:nvPr>
            <p:ph type="sldNum" sz="quarter" idx="10"/>
          </p:nvPr>
        </p:nvSpPr>
        <p:spPr/>
        <p:txBody>
          <a:bodyPr/>
          <a:lstStyle/>
          <a:p>
            <a:fld id="{809E4CC9-D786-4101-A0B9-FD14F68E4775}" type="slidenum">
              <a:rPr lang="en-US" smtClean="0"/>
              <a:t>18</a:t>
            </a:fld>
            <a:endParaRPr lang="en-US" dirty="0"/>
          </a:p>
        </p:txBody>
      </p:sp>
    </p:spTree>
    <p:extLst>
      <p:ext uri="{BB962C8B-B14F-4D97-AF65-F5344CB8AC3E}">
        <p14:creationId xmlns:p14="http://schemas.microsoft.com/office/powerpoint/2010/main" val="33782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informational session we will cover:</a:t>
            </a:r>
          </a:p>
          <a:p>
            <a:pPr marL="171450" indent="-171450">
              <a:buFont typeface="Arial" panose="020B0604020202020204" pitchFamily="34" charset="0"/>
              <a:buChar char="•"/>
            </a:pPr>
            <a:r>
              <a:rPr lang="en-US" dirty="0"/>
              <a:t>A brief overview of the Trade Adjustment Assistance (TAA) program;</a:t>
            </a:r>
          </a:p>
          <a:p>
            <a:pPr marL="171450" indent="-171450">
              <a:buFont typeface="Arial" panose="020B0604020202020204" pitchFamily="34" charset="0"/>
              <a:buChar char="•"/>
            </a:pPr>
            <a:r>
              <a:rPr lang="en-US" dirty="0"/>
              <a:t>Program eligibility requirements; </a:t>
            </a:r>
          </a:p>
          <a:p>
            <a:pPr marL="171450" indent="-171450">
              <a:buFont typeface="Arial" panose="020B0604020202020204" pitchFamily="34" charset="0"/>
              <a:buChar char="•"/>
            </a:pPr>
            <a:r>
              <a:rPr lang="en-US" dirty="0"/>
              <a:t>Benefits offered through the program; </a:t>
            </a:r>
          </a:p>
          <a:p>
            <a:pPr marL="171450" indent="-171450">
              <a:buFont typeface="Arial" panose="020B0604020202020204" pitchFamily="34" charset="0"/>
              <a:buChar char="•"/>
            </a:pPr>
            <a:r>
              <a:rPr lang="en-US" dirty="0"/>
              <a:t>The program requirements for participants; </a:t>
            </a:r>
          </a:p>
          <a:p>
            <a:pPr marL="171450" indent="-171450">
              <a:buFont typeface="Arial" panose="020B0604020202020204" pitchFamily="34" charset="0"/>
              <a:buChar char="•"/>
            </a:pPr>
            <a:r>
              <a:rPr lang="en-US" dirty="0"/>
              <a:t>The next steps to participate in the TAA program; and</a:t>
            </a:r>
          </a:p>
          <a:p>
            <a:pPr marL="171450" indent="-171450">
              <a:buFont typeface="Arial" panose="020B0604020202020204" pitchFamily="34" charset="0"/>
              <a:buChar char="•"/>
            </a:pPr>
            <a:r>
              <a:rPr lang="en-US" dirty="0"/>
              <a:t>Lastly, a Q&amp;A session to answer any questions about what was covered.</a:t>
            </a:r>
          </a:p>
          <a:p>
            <a:endParaRPr lang="en-US" dirty="0"/>
          </a:p>
          <a:p>
            <a:r>
              <a:rPr lang="en-US" dirty="0"/>
              <a:t>This presentation includes example slides for local coordinators to review, use, edit, save, share, etc. </a:t>
            </a:r>
          </a:p>
          <a:p>
            <a:endParaRPr lang="en-US" dirty="0"/>
          </a:p>
          <a:p>
            <a:r>
              <a:rPr lang="en-US" dirty="0"/>
              <a:t>In accordance with §618.816 (5) “Upon receipt of a copy of a certification issued by the Department, the State must perform outreach to, intake of, and orientation for </a:t>
            </a:r>
            <a:r>
              <a:rPr lang="en-US" u="none" dirty="0"/>
              <a:t>adversely</a:t>
            </a:r>
            <a:r>
              <a:rPr lang="en-US" dirty="0"/>
              <a:t>-affected workers covered by the certification with respect to assistance and benefits available under this part.”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a:t>
            </a:fld>
            <a:endParaRPr lang="en-US" dirty="0"/>
          </a:p>
        </p:txBody>
      </p:sp>
    </p:spTree>
    <p:extLst>
      <p:ext uri="{BB962C8B-B14F-4D97-AF65-F5344CB8AC3E}">
        <p14:creationId xmlns:p14="http://schemas.microsoft.com/office/powerpoint/2010/main" val="4001691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kern="1200" baseline="0" dirty="0">
                <a:solidFill>
                  <a:schemeClr val="tx1"/>
                </a:solidFill>
                <a:latin typeface="+mn-lt"/>
                <a:ea typeface="+mn-ea"/>
                <a:cs typeface="+mn-cs"/>
              </a:rPr>
              <a:t>The Health Coverage Tax Credit is a credit equal to 72.5% of qualified health insurance premiums (available monthly or annually) for TRA and RTAA recipients. Eligibility is aligned with TRA and RTAA. Unlike other TAA benefits, it is administered through the Internal Revenue Service (IRS).</a:t>
            </a:r>
          </a:p>
          <a:p>
            <a:endParaRPr lang="en-US" sz="1200" b="0" i="0" u="none" strike="noStrike" kern="1200" baseline="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i="0" dirty="0"/>
              <a:t>Visit the IRS website for detailed information and updates at: </a:t>
            </a:r>
            <a:r>
              <a:rPr lang="en-US" sz="1200" kern="1200" dirty="0">
                <a:solidFill>
                  <a:schemeClr val="tx1"/>
                </a:solidFill>
                <a:latin typeface="+mn-lt"/>
                <a:ea typeface="+mn-ea"/>
                <a:cs typeface="+mn-cs"/>
              </a:rPr>
              <a:t>https://www.irs.gov/credits-deductions/individuals/hctc</a:t>
            </a:r>
            <a:r>
              <a:rPr lang="en-US" sz="1200" i="0" kern="1200" dirty="0">
                <a:solidFill>
                  <a:schemeClr val="tx1"/>
                </a:solidFill>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19</a:t>
            </a:fld>
            <a:endParaRPr lang="en-US" dirty="0"/>
          </a:p>
        </p:txBody>
      </p:sp>
    </p:spTree>
    <p:extLst>
      <p:ext uri="{BB962C8B-B14F-4D97-AF65-F5344CB8AC3E}">
        <p14:creationId xmlns:p14="http://schemas.microsoft.com/office/powerpoint/2010/main" val="388194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0" dirty="0"/>
              <a:t>Example Slide. Provide participants with clear next steps.</a:t>
            </a:r>
          </a:p>
          <a:p>
            <a:pPr algn="just"/>
            <a:r>
              <a:rPr lang="en-US" i="0" dirty="0"/>
              <a:t>There are deadlines associated with many of the benefits we spoke about today. Under the 2021 Reversion Provisions, adversely-affected workers are </a:t>
            </a:r>
            <a:r>
              <a:rPr lang="en-US" dirty="0"/>
              <a:t>required to enroll in training no later than: 1) last day of the 8th week following the date in which the certification was issued, </a:t>
            </a:r>
            <a:r>
              <a:rPr lang="en-US" b="1" u="sng" dirty="0"/>
              <a:t>or </a:t>
            </a:r>
            <a:r>
              <a:rPr lang="en-US" dirty="0"/>
              <a:t>2) the 16th week following the day in which the worker was most recently totally separated from the adversely affected employment, whichever is later.</a:t>
            </a:r>
          </a:p>
          <a:p>
            <a:pPr algn="just"/>
            <a:endParaRPr lang="en-US" dirty="0"/>
          </a:p>
          <a:p>
            <a:pPr algn="just"/>
            <a:r>
              <a:rPr lang="en-US" i="0" dirty="0"/>
              <a:t>It is imperative that if you are interested in any of the benefits or services, we discussed during this presentation that you complete the following steps as soon as possible. [Read slide]</a:t>
            </a:r>
          </a:p>
          <a:p>
            <a:pPr algn="just"/>
            <a:endParaRPr lang="en-US" i="0" dirty="0"/>
          </a:p>
        </p:txBody>
      </p:sp>
      <p:sp>
        <p:nvSpPr>
          <p:cNvPr id="4" name="Slide Number Placeholder 3"/>
          <p:cNvSpPr>
            <a:spLocks noGrp="1"/>
          </p:cNvSpPr>
          <p:nvPr>
            <p:ph type="sldNum" sz="quarter" idx="10"/>
          </p:nvPr>
        </p:nvSpPr>
        <p:spPr/>
        <p:txBody>
          <a:bodyPr/>
          <a:lstStyle/>
          <a:p>
            <a:fld id="{809E4CC9-D786-4101-A0B9-FD14F68E4775}" type="slidenum">
              <a:rPr lang="en-US" smtClean="0"/>
              <a:t>20</a:t>
            </a:fld>
            <a:endParaRPr lang="en-US" dirty="0"/>
          </a:p>
        </p:txBody>
      </p:sp>
    </p:spTree>
    <p:extLst>
      <p:ext uri="{BB962C8B-B14F-4D97-AF65-F5344CB8AC3E}">
        <p14:creationId xmlns:p14="http://schemas.microsoft.com/office/powerpoint/2010/main" val="3234075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conclusion of the TAA informational session.  We are hopeful today’s training gave you a better understanding of:</a:t>
            </a:r>
          </a:p>
          <a:p>
            <a:endParaRPr lang="en-US" dirty="0"/>
          </a:p>
          <a:p>
            <a:r>
              <a:rPr lang="en-US" dirty="0"/>
              <a:t>The TAA program;</a:t>
            </a:r>
          </a:p>
          <a:p>
            <a:r>
              <a:rPr lang="en-US" dirty="0"/>
              <a:t>TAA eligibility requirements;</a:t>
            </a:r>
          </a:p>
          <a:p>
            <a:r>
              <a:rPr lang="en-US" dirty="0"/>
              <a:t>Benefits offered through the program such as income support, training and case management services; and</a:t>
            </a:r>
          </a:p>
          <a:p>
            <a:r>
              <a:rPr lang="en-US" dirty="0"/>
              <a:t>Program requirements and the path to participation.</a:t>
            </a:r>
          </a:p>
          <a:p>
            <a:endParaRPr lang="en-US" dirty="0"/>
          </a:p>
          <a:p>
            <a:r>
              <a:rPr lang="en-US" dirty="0"/>
              <a:t>I will now open the floor for questions.</a:t>
            </a:r>
          </a:p>
          <a:p>
            <a:endParaRPr lang="en-US" dirty="0"/>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21</a:t>
            </a:fld>
            <a:endParaRPr lang="en-US" dirty="0"/>
          </a:p>
        </p:txBody>
      </p:sp>
    </p:spTree>
    <p:extLst>
      <p:ext uri="{BB962C8B-B14F-4D97-AF65-F5344CB8AC3E}">
        <p14:creationId xmlns:p14="http://schemas.microsoft.com/office/powerpoint/2010/main" val="2186358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Edit this slide to have your contact information and any important links such as the link to Employ Florida. </a:t>
            </a:r>
          </a:p>
        </p:txBody>
      </p:sp>
      <p:sp>
        <p:nvSpPr>
          <p:cNvPr id="4" name="Slide Number Placeholder 3"/>
          <p:cNvSpPr>
            <a:spLocks noGrp="1"/>
          </p:cNvSpPr>
          <p:nvPr>
            <p:ph type="sldNum" sz="quarter" idx="10"/>
          </p:nvPr>
        </p:nvSpPr>
        <p:spPr/>
        <p:txBody>
          <a:bodyPr/>
          <a:lstStyle/>
          <a:p>
            <a:fld id="{809E4CC9-D786-4101-A0B9-FD14F68E4775}" type="slidenum">
              <a:rPr lang="en-US" smtClean="0"/>
              <a:t>22</a:t>
            </a:fld>
            <a:endParaRPr lang="en-US" dirty="0"/>
          </a:p>
        </p:txBody>
      </p:sp>
    </p:spTree>
    <p:extLst>
      <p:ext uri="{BB962C8B-B14F-4D97-AF65-F5344CB8AC3E}">
        <p14:creationId xmlns:p14="http://schemas.microsoft.com/office/powerpoint/2010/main" val="168231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Trade Adjustment Assistance (TAA) Program helps workers who lose, or are threatened to lose, their jobs due to foreign trade or competition, including work being moved outside of the United States. TAA program benefits and services make it easier to move past the disruption caused by your layoff, to develop in-demand skills, and to land a good-paying, full-time job. </a:t>
            </a:r>
          </a:p>
          <a:p>
            <a:pPr algn="just"/>
            <a:endParaRPr lang="en-US" dirty="0"/>
          </a:p>
          <a:p>
            <a:pPr algn="just"/>
            <a:endParaRPr lang="en-US" dirty="0"/>
          </a:p>
          <a:p>
            <a:pPr algn="just"/>
            <a:r>
              <a:rPr lang="en-US" b="1" dirty="0"/>
              <a:t>Best practice: </a:t>
            </a:r>
            <a:r>
              <a:rPr lang="en-US" b="0" dirty="0"/>
              <a:t>P</a:t>
            </a:r>
            <a:r>
              <a:rPr lang="en-US" dirty="0"/>
              <a:t>rovide your audience with links to informational TAA resources for later reading/follow up: https://floridajobs.org/office-directory/division-of-workforce-services/workforce-programs/trade-program </a:t>
            </a:r>
          </a:p>
          <a:p>
            <a:pPr algn="just"/>
            <a:endParaRPr lang="en-US" dirty="0"/>
          </a:p>
          <a:p>
            <a:pPr algn="just"/>
            <a:r>
              <a:rPr lang="en-US" dirty="0"/>
              <a:t>https://floridajobs.org/frequently-asked-questions-directory/trade-affected-workers-faqs</a:t>
            </a:r>
          </a:p>
          <a:p>
            <a:pPr algn="just"/>
            <a:endParaRPr lang="en-US" dirty="0"/>
          </a:p>
          <a:p>
            <a:pPr algn="just"/>
            <a:r>
              <a:rPr lang="en-US" dirty="0"/>
              <a:t>https://floridajobs.org/office-directory/division-of-workforce-services/workforce-programs/taa-benefits </a:t>
            </a:r>
          </a:p>
        </p:txBody>
      </p:sp>
      <p:sp>
        <p:nvSpPr>
          <p:cNvPr id="4" name="Slide Number Placeholder 3"/>
          <p:cNvSpPr>
            <a:spLocks noGrp="1"/>
          </p:cNvSpPr>
          <p:nvPr>
            <p:ph type="sldNum" sz="quarter" idx="10"/>
          </p:nvPr>
        </p:nvSpPr>
        <p:spPr/>
        <p:txBody>
          <a:bodyPr/>
          <a:lstStyle/>
          <a:p>
            <a:fld id="{809E4CC9-D786-4101-A0B9-FD14F68E4775}" type="slidenum">
              <a:rPr lang="en-US" smtClean="0"/>
              <a:t>2</a:t>
            </a:fld>
            <a:endParaRPr lang="en-US" dirty="0"/>
          </a:p>
        </p:txBody>
      </p:sp>
    </p:spTree>
    <p:extLst>
      <p:ext uri="{BB962C8B-B14F-4D97-AF65-F5344CB8AC3E}">
        <p14:creationId xmlns:p14="http://schemas.microsoft.com/office/powerpoint/2010/main" val="330191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kern="1200" dirty="0">
                <a:solidFill>
                  <a:schemeClr val="tx1"/>
                </a:solidFill>
                <a:effectLst/>
                <a:latin typeface="+mn-lt"/>
                <a:ea typeface="+mn-ea"/>
                <a:cs typeface="+mn-cs"/>
              </a:rPr>
              <a:t>TAA is available only to workers employed by businesses certified by the U.S. Department of Labor (USDOL) as eligible to apply.  To become certified, a petition must be filed with USDOL’s Federal Office of Trade Adjustment Assistance (OTAA). </a:t>
            </a:r>
          </a:p>
          <a:p>
            <a:pPr algn="just"/>
            <a:endParaRPr lang="en-US" sz="1200" b="0" kern="1200" dirty="0">
              <a:solidFill>
                <a:schemeClr val="tx1"/>
              </a:solidFill>
              <a:effectLst/>
              <a:latin typeface="+mn-lt"/>
              <a:ea typeface="+mn-ea"/>
              <a:cs typeface="+mn-cs"/>
            </a:endParaRPr>
          </a:p>
          <a:p>
            <a:pPr algn="just"/>
            <a:r>
              <a:rPr lang="en-US" sz="1200" b="0" kern="1200" dirty="0">
                <a:solidFill>
                  <a:schemeClr val="tx1"/>
                </a:solidFill>
                <a:effectLst/>
                <a:latin typeface="+mn-lt"/>
                <a:ea typeface="+mn-ea"/>
                <a:cs typeface="+mn-cs"/>
              </a:rPr>
              <a:t>Eligible entities such as the company, a union, or two or more workers may file a petition with USDOL if they know or suspect they were impacted by foreign trade or competition. Alternatively, the company, union or workers may contact their Local TAA Coordinator and request that they file on their behalf. The petition form must be </a:t>
            </a:r>
            <a:r>
              <a:rPr lang="en-US" sz="1200" b="1" kern="1200" dirty="0">
                <a:solidFill>
                  <a:schemeClr val="tx1"/>
                </a:solidFill>
                <a:effectLst/>
                <a:latin typeface="+mn-lt"/>
                <a:ea typeface="+mn-ea"/>
                <a:cs typeface="+mn-cs"/>
              </a:rPr>
              <a:t>submitted within one (1) year from the date on which the workers were separated or had their hours and wages reduced.</a:t>
            </a:r>
          </a:p>
          <a:p>
            <a:pPr algn="just"/>
            <a:endParaRPr lang="en-US" sz="1200" b="0" kern="1200" dirty="0">
              <a:solidFill>
                <a:schemeClr val="tx1"/>
              </a:solidFill>
              <a:effectLst/>
              <a:latin typeface="+mn-lt"/>
              <a:ea typeface="+mn-ea"/>
              <a:cs typeface="+mn-cs"/>
            </a:endParaRPr>
          </a:p>
          <a:p>
            <a:pPr algn="just"/>
            <a:r>
              <a:rPr lang="en-US" sz="1200" b="0" kern="1200" dirty="0">
                <a:solidFill>
                  <a:schemeClr val="tx1"/>
                </a:solidFill>
                <a:effectLst/>
                <a:latin typeface="+mn-lt"/>
                <a:ea typeface="+mn-ea"/>
                <a:cs typeface="+mn-cs"/>
              </a:rPr>
              <a:t>If a petition has been certified, it does not ensure every individual worker’s eligibility. Identified workers will be mailed a certified letter by the Florida Department of Economic Opportunity’s (DEO) State TAA Program Office notifying them when and where to file an initial application for TAA program benefits. Under the 2021 Reversion Provisions, </a:t>
            </a:r>
            <a:r>
              <a:rPr lang="en-US" sz="1200" b="0" u="none" kern="1200" dirty="0">
                <a:solidFill>
                  <a:srgbClr val="FF0000"/>
                </a:solidFill>
                <a:effectLst/>
                <a:highlight>
                  <a:srgbClr val="FFFF00"/>
                </a:highlight>
                <a:latin typeface="+mn-lt"/>
                <a:ea typeface="+mn-ea"/>
                <a:cs typeface="+mn-cs"/>
              </a:rPr>
              <a:t>an adversely-affected worker must be fully separated from the trade-affected employer before applying for the program.</a:t>
            </a:r>
            <a:r>
              <a:rPr lang="en-US" sz="1200" b="0" u="none"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It is mandatory for each affected worker to file individual Trade Readjustment Allowance (TRA) and Trade Adjustment Assistance applications with their Local TAA Coordinator to determine eligibility.  </a:t>
            </a: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3</a:t>
            </a:fld>
            <a:endParaRPr lang="en-US" dirty="0"/>
          </a:p>
        </p:txBody>
      </p:sp>
    </p:spTree>
    <p:extLst>
      <p:ext uri="{BB962C8B-B14F-4D97-AF65-F5344CB8AC3E}">
        <p14:creationId xmlns:p14="http://schemas.microsoft.com/office/powerpoint/2010/main" val="250767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Example Slide. The Local TAA Coordinator is the designated TAA representative assigned to your local career center.  He/she is the primary case manager and coordinator of benefits and services for each participant. The Local TAA Coordinator determines individual program eligibility and approves all requests for training and benefits provided by the TAA program. The Local TAA Coordinator for [City] is [Local TAA Coordinator’s name] and his/her contact information is shown on the slide.</a:t>
            </a:r>
          </a:p>
        </p:txBody>
      </p:sp>
      <p:sp>
        <p:nvSpPr>
          <p:cNvPr id="4" name="Slide Number Placeholder 3"/>
          <p:cNvSpPr>
            <a:spLocks noGrp="1"/>
          </p:cNvSpPr>
          <p:nvPr>
            <p:ph type="sldNum" sz="quarter" idx="10"/>
          </p:nvPr>
        </p:nvSpPr>
        <p:spPr/>
        <p:txBody>
          <a:bodyPr/>
          <a:lstStyle/>
          <a:p>
            <a:fld id="{809E4CC9-D786-4101-A0B9-FD14F68E4775}" type="slidenum">
              <a:rPr lang="en-US" smtClean="0"/>
              <a:t>4</a:t>
            </a:fld>
            <a:endParaRPr lang="en-US" dirty="0"/>
          </a:p>
        </p:txBody>
      </p:sp>
    </p:spTree>
    <p:extLst>
      <p:ext uri="{BB962C8B-B14F-4D97-AF65-F5344CB8AC3E}">
        <p14:creationId xmlns:p14="http://schemas.microsoft.com/office/powerpoint/2010/main" val="304853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004563"/>
                </a:solidFill>
                <a:latin typeface="+mn-lt"/>
                <a:cs typeface="Arial" panose="020B0604020202020204" pitchFamily="34" charset="0"/>
              </a:rPr>
              <a:t>An initial appointment must be made with the Local TAA Coordinator to determine program eligibility.  The worker’s Official Notification of Benefits letter will support the determination of individual program eligibility.  During this initial meeting, adversely-affected workers must complete an application for Trade Readjustment Allowance (TRA) benefits. It is recommended that you complete a full Employ Florida profile prior to your appointment.  Employ Florida is the state’s labor exchange system and is also used to track services provided to program participants. You may register for Employ Florida online at www.employflorida.com by clicking the “Not Registered?” link at the top of the page.</a:t>
            </a:r>
          </a:p>
          <a:p>
            <a:endParaRPr lang="en-US" dirty="0"/>
          </a:p>
          <a:p>
            <a:endParaRPr lang="en-US" dirty="0"/>
          </a:p>
          <a:p>
            <a:r>
              <a:rPr lang="en-US" b="1" dirty="0"/>
              <a:t>Best practices:</a:t>
            </a:r>
            <a:r>
              <a:rPr lang="en-US" dirty="0"/>
              <a:t> Offer virtual meetings if/when meeting in-person is not accommodating. Provide step-by-step instructions on how to create the Employ Florida account or provide assistance to the worker and allow him/her to use the local center’s computer lab. </a:t>
            </a:r>
          </a:p>
        </p:txBody>
      </p:sp>
      <p:sp>
        <p:nvSpPr>
          <p:cNvPr id="4" name="Slide Number Placeholder 3"/>
          <p:cNvSpPr>
            <a:spLocks noGrp="1"/>
          </p:cNvSpPr>
          <p:nvPr>
            <p:ph type="sldNum" sz="quarter" idx="10"/>
          </p:nvPr>
        </p:nvSpPr>
        <p:spPr/>
        <p:txBody>
          <a:bodyPr/>
          <a:lstStyle/>
          <a:p>
            <a:fld id="{809E4CC9-D786-4101-A0B9-FD14F68E4775}" type="slidenum">
              <a:rPr lang="en-US" smtClean="0"/>
              <a:t>5</a:t>
            </a:fld>
            <a:endParaRPr lang="en-US" dirty="0"/>
          </a:p>
        </p:txBody>
      </p:sp>
    </p:spTree>
    <p:extLst>
      <p:ext uri="{BB962C8B-B14F-4D97-AF65-F5344CB8AC3E}">
        <p14:creationId xmlns:p14="http://schemas.microsoft.com/office/powerpoint/2010/main" val="4222370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kern="1200" dirty="0">
                <a:solidFill>
                  <a:schemeClr val="tx1"/>
                </a:solidFill>
                <a:effectLst/>
                <a:latin typeface="+mn-lt"/>
                <a:ea typeface="+mn-ea"/>
                <a:cs typeface="+mn-cs"/>
              </a:rPr>
              <a:t>The next several slides are examples slides. </a:t>
            </a:r>
            <a:r>
              <a:rPr lang="en-US" sz="1200" b="1" kern="1200" dirty="0">
                <a:solidFill>
                  <a:srgbClr val="960000"/>
                </a:solidFill>
                <a:effectLst/>
                <a:latin typeface="+mn-lt"/>
                <a:ea typeface="+mn-ea"/>
                <a:cs typeface="+mn-cs"/>
              </a:rPr>
              <a:t>Best practice: Tailor your presentation to the employer, the industry, and the local area. </a:t>
            </a:r>
          </a:p>
          <a:p>
            <a:pPr algn="just"/>
            <a:endParaRPr lang="en-US" sz="1200" b="0" kern="1200" dirty="0">
              <a:solidFill>
                <a:schemeClr val="tx1"/>
              </a:solidFill>
              <a:effectLst/>
              <a:latin typeface="+mn-lt"/>
              <a:ea typeface="+mn-ea"/>
              <a:cs typeface="+mn-cs"/>
            </a:endParaRPr>
          </a:p>
          <a:p>
            <a:pPr algn="just"/>
            <a:r>
              <a:rPr lang="en-US" sz="1200" b="0" kern="1200" dirty="0">
                <a:solidFill>
                  <a:schemeClr val="tx1"/>
                </a:solidFill>
                <a:effectLst/>
                <a:latin typeface="+mn-lt"/>
                <a:ea typeface="+mn-ea"/>
                <a:cs typeface="+mn-cs"/>
              </a:rPr>
              <a:t>Benefits available to individual workers may include the following:</a:t>
            </a:r>
          </a:p>
          <a:p>
            <a:pPr algn="just"/>
            <a:endParaRPr lang="en-US" sz="1200" b="0" kern="1200" dirty="0">
              <a:solidFill>
                <a:schemeClr val="tx1"/>
              </a:solidFill>
              <a:effectLst/>
              <a:latin typeface="+mn-lt"/>
              <a:ea typeface="+mn-ea"/>
              <a:cs typeface="+mn-cs"/>
            </a:endParaRPr>
          </a:p>
          <a:p>
            <a:pPr marL="171450" indent="-171450" algn="just">
              <a:buFont typeface="Arial" panose="020B0604020202020204" pitchFamily="34" charset="0"/>
              <a:buChar char="•"/>
            </a:pPr>
            <a:r>
              <a:rPr lang="en-US" sz="1200" b="0" kern="1200" dirty="0">
                <a:solidFill>
                  <a:schemeClr val="tx1"/>
                </a:solidFill>
                <a:effectLst/>
                <a:latin typeface="+mn-lt"/>
                <a:ea typeface="+mn-ea"/>
                <a:cs typeface="+mn-cs"/>
              </a:rPr>
              <a:t>Employment and Case Management Services</a:t>
            </a:r>
            <a:r>
              <a:rPr lang="en-US" sz="1200" b="0" u="none" kern="1200" dirty="0">
                <a:solidFill>
                  <a:schemeClr val="tx1"/>
                </a:solidFill>
                <a:effectLst/>
                <a:latin typeface="+mn-lt"/>
                <a:ea typeface="+mn-ea"/>
                <a:cs typeface="+mn-cs"/>
              </a:rPr>
              <a:t>/</a:t>
            </a:r>
            <a:r>
              <a:rPr lang="en-US" sz="1200" u="none" dirty="0">
                <a:solidFill>
                  <a:srgbClr val="FF0000"/>
                </a:solidFill>
                <a:latin typeface="HelveticaNeueLT Std" panose="020B0604020202020204"/>
                <a:cs typeface="Arial" panose="020B0604020202020204" pitchFamily="34" charset="0"/>
              </a:rPr>
              <a:t>coordination with partner programs </a:t>
            </a:r>
            <a:r>
              <a:rPr lang="en-US" sz="1200" b="0" kern="1200" dirty="0">
                <a:solidFill>
                  <a:schemeClr val="tx1"/>
                </a:solidFill>
                <a:effectLst/>
                <a:latin typeface="+mn-lt"/>
                <a:ea typeface="+mn-ea"/>
                <a:cs typeface="+mn-cs"/>
              </a:rPr>
              <a:t>which include skill assessments, career counseling, job search assistance, information on training, and more. </a:t>
            </a:r>
          </a:p>
          <a:p>
            <a:pPr marL="628650" lvl="1" indent="-171450" algn="just">
              <a:buFont typeface="Arial" panose="020B0604020202020204" pitchFamily="34" charset="0"/>
              <a:buChar char="•"/>
            </a:pPr>
            <a:r>
              <a:rPr lang="en-US" sz="1200" b="1" kern="1200" dirty="0">
                <a:solidFill>
                  <a:schemeClr val="tx1"/>
                </a:solidFill>
                <a:effectLst/>
                <a:latin typeface="+mn-lt"/>
                <a:ea typeface="+mn-ea"/>
                <a:cs typeface="+mn-cs"/>
              </a:rPr>
              <a:t>Best practice: Discuss WIOA Dislocated Worker when providing information on employment services. </a:t>
            </a:r>
          </a:p>
          <a:p>
            <a:pPr marL="171450" indent="-171450" algn="just">
              <a:buFont typeface="Arial" panose="020B0604020202020204" pitchFamily="34" charset="0"/>
              <a:buChar char="•"/>
            </a:pPr>
            <a:r>
              <a:rPr lang="en-US" sz="1200" b="0" kern="1200" dirty="0">
                <a:solidFill>
                  <a:schemeClr val="tx1"/>
                </a:solidFill>
                <a:effectLst/>
                <a:latin typeface="+mn-lt"/>
                <a:ea typeface="+mn-ea"/>
                <a:cs typeface="+mn-cs"/>
              </a:rPr>
              <a:t>Funding for work-based, occupational and remedial training.</a:t>
            </a:r>
          </a:p>
          <a:p>
            <a:pPr marL="171450" indent="-171450" algn="just">
              <a:buFont typeface="Arial" panose="020B0604020202020204" pitchFamily="34" charset="0"/>
              <a:buChar char="•"/>
            </a:pPr>
            <a:r>
              <a:rPr lang="en-US" sz="1200" b="0" kern="1200" dirty="0">
                <a:solidFill>
                  <a:schemeClr val="tx1"/>
                </a:solidFill>
                <a:effectLst/>
                <a:latin typeface="+mn-lt"/>
                <a:ea typeface="+mn-ea"/>
                <a:cs typeface="+mn-cs"/>
              </a:rPr>
              <a:t>Income support for adversely-affected workers enrolled in full-time, and part-time training. </a:t>
            </a:r>
          </a:p>
          <a:p>
            <a:pPr marL="171450" indent="-171450" algn="just">
              <a:buFont typeface="Arial" panose="020B0604020202020204" pitchFamily="34" charset="0"/>
              <a:buChar char="•"/>
            </a:pPr>
            <a:r>
              <a:rPr lang="en-US" sz="1200" b="0" kern="1200" dirty="0">
                <a:solidFill>
                  <a:schemeClr val="tx1"/>
                </a:solidFill>
                <a:effectLst/>
                <a:latin typeface="+mn-lt"/>
                <a:ea typeface="+mn-ea"/>
                <a:cs typeface="+mn-cs"/>
              </a:rPr>
              <a:t>Job Search Allowance which provides reimbursement for job search costs outside the commuting area. </a:t>
            </a:r>
          </a:p>
          <a:p>
            <a:pPr marL="171450" indent="-171450" algn="just">
              <a:buFont typeface="Arial" panose="020B0604020202020204" pitchFamily="34" charset="0"/>
              <a:buChar char="•"/>
            </a:pPr>
            <a:r>
              <a:rPr lang="en-US" sz="1200" b="0" kern="1200" dirty="0">
                <a:solidFill>
                  <a:schemeClr val="tx1"/>
                </a:solidFill>
                <a:effectLst/>
                <a:latin typeface="+mn-lt"/>
                <a:ea typeface="+mn-ea"/>
                <a:cs typeface="+mn-cs"/>
              </a:rPr>
              <a:t>Relocation Allowance which provides reimbursement for relocation costs for secured, suitable employment outside the commuting area. </a:t>
            </a:r>
          </a:p>
          <a:p>
            <a:pPr marL="171450" indent="-171450" algn="just">
              <a:buFont typeface="Arial" panose="020B0604020202020204" pitchFamily="34" charset="0"/>
              <a:buChar char="•"/>
            </a:pPr>
            <a:r>
              <a:rPr lang="en-US" sz="1200" b="0" i="0" u="none" strike="noStrike" kern="1200" baseline="0" dirty="0">
                <a:solidFill>
                  <a:schemeClr val="tx1"/>
                </a:solidFill>
                <a:latin typeface="+mn-lt"/>
                <a:ea typeface="+mn-ea"/>
                <a:cs typeface="+mn-cs"/>
              </a:rPr>
              <a:t>A tax credit equal to 72.5% of qualified health insurance premiums.</a:t>
            </a:r>
            <a:endParaRPr lang="en-US" sz="1200" b="0" kern="1200" dirty="0">
              <a:solidFill>
                <a:schemeClr val="tx1"/>
              </a:solidFill>
              <a:effectLst/>
              <a:latin typeface="+mn-lt"/>
              <a:ea typeface="+mn-ea"/>
              <a:cs typeface="+mn-cs"/>
            </a:endParaRPr>
          </a:p>
          <a:p>
            <a:pPr marL="171450" indent="-171450" algn="just">
              <a:buFont typeface="Arial" panose="020B0604020202020204" pitchFamily="34" charset="0"/>
              <a:buChar char="•"/>
            </a:pPr>
            <a:r>
              <a:rPr lang="en-US" sz="1200" b="0" kern="1200" dirty="0">
                <a:solidFill>
                  <a:schemeClr val="tx1"/>
                </a:solidFill>
                <a:effectLst/>
                <a:latin typeface="+mn-lt"/>
                <a:ea typeface="+mn-ea"/>
                <a:cs typeface="+mn-cs"/>
              </a:rPr>
              <a:t>A wage subsidy </a:t>
            </a:r>
            <a:r>
              <a:rPr lang="en-US" sz="1200" b="0" u="none" kern="1200" dirty="0">
                <a:solidFill>
                  <a:schemeClr val="tx1"/>
                </a:solidFill>
                <a:effectLst/>
                <a:latin typeface="+mn-lt"/>
                <a:ea typeface="+mn-ea"/>
                <a:cs typeface="+mn-cs"/>
              </a:rPr>
              <a:t>of up to $10,000 for a period of </a:t>
            </a:r>
            <a:r>
              <a:rPr lang="en-US" sz="1200" b="0" u="none" strike="noStrike" kern="1200" dirty="0">
                <a:solidFill>
                  <a:schemeClr val="tx1"/>
                </a:solidFill>
                <a:effectLst/>
                <a:latin typeface="+mn-lt"/>
                <a:ea typeface="+mn-ea"/>
                <a:cs typeface="+mn-cs"/>
              </a:rPr>
              <a:t>up to two (</a:t>
            </a:r>
            <a:r>
              <a:rPr lang="en-US" sz="1200" b="0" u="none" kern="1200" dirty="0">
                <a:solidFill>
                  <a:schemeClr val="tx1"/>
                </a:solidFill>
                <a:effectLst/>
                <a:latin typeface="+mn-lt"/>
                <a:ea typeface="+mn-ea"/>
                <a:cs typeface="+mn-cs"/>
              </a:rPr>
              <a:t>2) years since their first qualifying re-employment, whichever occurs first, is available to workers ages 50 and over who are reemployed at annual wages of $50,000 or less. </a:t>
            </a:r>
          </a:p>
          <a:p>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6</a:t>
            </a:fld>
            <a:endParaRPr lang="en-US" dirty="0"/>
          </a:p>
        </p:txBody>
      </p:sp>
    </p:spTree>
    <p:extLst>
      <p:ext uri="{BB962C8B-B14F-4D97-AF65-F5344CB8AC3E}">
        <p14:creationId xmlns:p14="http://schemas.microsoft.com/office/powerpoint/2010/main" val="122326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kern="1200" baseline="0" dirty="0">
                <a:solidFill>
                  <a:schemeClr val="tx1"/>
                </a:solidFill>
                <a:latin typeface="+mn-lt"/>
                <a:ea typeface="+mn-ea"/>
                <a:cs typeface="+mn-cs"/>
              </a:rPr>
              <a:t>The following employment and case management services via </a:t>
            </a:r>
            <a:r>
              <a:rPr lang="en-US" sz="1200" u="none" dirty="0">
                <a:solidFill>
                  <a:srgbClr val="FF0000"/>
                </a:solidFill>
                <a:latin typeface="HelveticaNeueLT Std" panose="020B0604020202020204"/>
                <a:cs typeface="Arial" panose="020B0604020202020204" pitchFamily="34" charset="0"/>
              </a:rPr>
              <a:t>coordination with partner programs</a:t>
            </a:r>
            <a:r>
              <a:rPr lang="en-US" sz="1200" b="0" i="0" u="none" strike="noStrike" kern="1200" baseline="0" dirty="0">
                <a:solidFill>
                  <a:schemeClr val="tx1"/>
                </a:solidFill>
                <a:latin typeface="+mn-lt"/>
                <a:ea typeface="+mn-ea"/>
                <a:cs typeface="+mn-cs"/>
              </a:rPr>
              <a:t> are available to all adversely-affected workers: [Read slide]</a:t>
            </a:r>
          </a:p>
          <a:p>
            <a:pPr algn="just"/>
            <a:endParaRPr lang="en-US" sz="1200" b="0" i="0" u="none" strike="noStrike" kern="1200" baseline="0" dirty="0">
              <a:solidFill>
                <a:schemeClr val="tx1"/>
              </a:solidFill>
              <a:latin typeface="+mn-lt"/>
              <a:ea typeface="+mn-ea"/>
              <a:cs typeface="+mn-cs"/>
            </a:endParaRPr>
          </a:p>
          <a:p>
            <a:pPr algn="just"/>
            <a:r>
              <a:rPr lang="en-US" dirty="0"/>
              <a:t>The purpose of these services is to provide the </a:t>
            </a:r>
            <a:r>
              <a:rPr lang="en-US" i="0" u="none" dirty="0"/>
              <a:t>necessary information and support for achieving the goals and objectives in the participant’s Individual Employment Plan and obtaining suitable employment. This includes </a:t>
            </a:r>
            <a:r>
              <a:rPr lang="en-US" sz="1200" i="0" u="none" kern="1200" dirty="0">
                <a:solidFill>
                  <a:schemeClr val="tx1"/>
                </a:solidFill>
                <a:latin typeface="+mn-lt"/>
                <a:ea typeface="+mn-ea"/>
                <a:cs typeface="+mn-cs"/>
              </a:rPr>
              <a:t>low and no cost job readiness assistance provided under the WIOA Dislocated Worker program</a:t>
            </a:r>
            <a:r>
              <a:rPr lang="en-US" i="0" u="none" dirty="0"/>
              <a:t>. The participant must be co-enrolled to receive services from the WIOA representative. </a:t>
            </a:r>
          </a:p>
          <a:p>
            <a:pPr algn="just"/>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Reminder:</a:t>
            </a:r>
            <a:r>
              <a:rPr lang="en-US" sz="1200" kern="1200" dirty="0">
                <a:solidFill>
                  <a:schemeClr val="tx1"/>
                </a:solidFill>
                <a:effectLst/>
                <a:latin typeface="+mn-lt"/>
                <a:ea typeface="+mn-ea"/>
                <a:cs typeface="+mn-cs"/>
              </a:rPr>
              <a:t> Suitable employment is defined as work of a substantially equal or higher skill level than the participant’s past trade-affected employment, with wages no less than 80 percent of the participant’s average weekly wage from the trade-affected employment. For example, if you previously earned $30,000 with your trade-affected employer; suitable employment would be 80% of $30,000, which is $24,000.</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highlight>
                <a:srgbClr val="FFFF00"/>
              </a:highligh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highlight>
                  <a:srgbClr val="FFFF00"/>
                </a:highlight>
              </a:rPr>
              <a:t>§618.110. Suitable Employment - work of a substantially equal or higher skill level than the worker's past trade affected employment, and wages for such work that are not less than 80 percent of the worker's average weekly wage. Part-time, temporary, short-term, or threatened employment is not suitable employment.</a:t>
            </a:r>
          </a:p>
          <a:p>
            <a:pPr algn="just"/>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7</a:t>
            </a:fld>
            <a:endParaRPr lang="en-US" dirty="0"/>
          </a:p>
        </p:txBody>
      </p:sp>
    </p:spTree>
    <p:extLst>
      <p:ext uri="{BB962C8B-B14F-4D97-AF65-F5344CB8AC3E}">
        <p14:creationId xmlns:p14="http://schemas.microsoft.com/office/powerpoint/2010/main" val="1653518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Approval of program services and benefits are based on the outcome of a Comprehensive or Initial Assessment. This first step starts the conversation between you and your Local TAA Coordinator. Your coordinator will review any barriers you may have to employment, skills gained during your </a:t>
            </a:r>
            <a:r>
              <a:rPr lang="en-US" strike="noStrike" dirty="0"/>
              <a:t>trade</a:t>
            </a:r>
            <a:r>
              <a:rPr lang="en-US" dirty="0"/>
              <a:t>-affected employment, along with your career goals and any questions or concerns. Your Local TAA Coordinator will work with you to explore career choices and to determine whether training is necessary for you to return to employment and authorized under the TAA program’s approval criteria.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Reminders: Assessment results shall be recorded in Employ Florida under the TAA program application. Regarding co-enrolled participants, results shall be shared with the partner program. Following the assessment and when considering training, make sure to provide information on work-based training opportunities. </a:t>
            </a:r>
          </a:p>
        </p:txBody>
      </p:sp>
      <p:sp>
        <p:nvSpPr>
          <p:cNvPr id="4" name="Slide Number Placeholder 3"/>
          <p:cNvSpPr>
            <a:spLocks noGrp="1"/>
          </p:cNvSpPr>
          <p:nvPr>
            <p:ph type="sldNum" sz="quarter" idx="10"/>
          </p:nvPr>
        </p:nvSpPr>
        <p:spPr/>
        <p:txBody>
          <a:bodyPr/>
          <a:lstStyle/>
          <a:p>
            <a:fld id="{809E4CC9-D786-4101-A0B9-FD14F68E4775}" type="slidenum">
              <a:rPr lang="en-US" smtClean="0"/>
              <a:t>8</a:t>
            </a:fld>
            <a:endParaRPr lang="en-US" dirty="0"/>
          </a:p>
        </p:txBody>
      </p:sp>
    </p:spTree>
    <p:extLst>
      <p:ext uri="{BB962C8B-B14F-4D97-AF65-F5344CB8AC3E}">
        <p14:creationId xmlns:p14="http://schemas.microsoft.com/office/powerpoint/2010/main" val="3702466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0E3C-1911-4A9D-896B-672501C1D05F}" type="datetime1">
              <a:rPr lang="en-US" smtClean="0"/>
              <a:t>7/19/2021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58635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822416-E410-4614-943D-066562E210AB}" type="datetime1">
              <a:rPr lang="en-US" smtClean="0"/>
              <a:t>7/19/2021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52250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6BCF3-451C-44D0-A0EA-30DBD45710CD}" type="datetime1">
              <a:rPr lang="en-US" smtClean="0"/>
              <a:t>7/19/2021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46665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50F3A-24FF-470A-B4AB-C878946C7261}" type="datetime1">
              <a:rPr lang="en-US" smtClean="0"/>
              <a:t>7/19/2021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65473" y="6382291"/>
            <a:ext cx="2057400" cy="365125"/>
          </a:xfrm>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220848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F19AB-8A01-432F-A810-A321C87190AA}" type="datetime1">
              <a:rPr lang="en-US" smtClean="0"/>
              <a:t>7/19/2021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89811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00F3E5-D790-4E48-81A7-12359650D821}" type="datetime1">
              <a:rPr lang="en-US" smtClean="0"/>
              <a:t>7/19/2021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67942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CC01F4-1FF9-4549-B182-06A8EBB4A803}" type="datetime1">
              <a:rPr lang="en-US" smtClean="0"/>
              <a:t>7/19/2021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50543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078D0-5188-470F-8384-45AEE253BB07}" type="datetime1">
              <a:rPr lang="en-US" smtClean="0"/>
              <a:t>7/19/2021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6520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21AC0-F554-4089-B6FE-6E1FB86C0868}" type="datetime1">
              <a:rPr lang="en-US" smtClean="0"/>
              <a:t>7/19/2021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93074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0823E-DE5C-465C-96AA-A6B9740B035C}" type="datetime1">
              <a:rPr lang="en-US" smtClean="0"/>
              <a:t>7/19/2021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86098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AB59D8-70AD-479D-ABA4-C65C54875792}" type="datetime1">
              <a:rPr lang="en-US" smtClean="0"/>
              <a:t>7/19/2021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158975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35908-6984-4AFE-BF54-698DB635E3D7}" type="datetime1">
              <a:rPr lang="en-US" smtClean="0"/>
              <a:t>7/19/2021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HelveticaNeueLT Std" panose="020B0604020202020204"/>
              </a:defRPr>
            </a:lvl1pPr>
          </a:lstStyle>
          <a:p>
            <a:fld id="{2AE0A5F7-18CF-42D7-865E-9BC89C445029}" type="slidenum">
              <a:rPr lang="en-US" smtClean="0"/>
              <a:pPr/>
              <a:t>‹#›</a:t>
            </a:fld>
            <a:endParaRPr lang="en-US" dirty="0"/>
          </a:p>
        </p:txBody>
      </p:sp>
    </p:spTree>
    <p:extLst>
      <p:ext uri="{BB962C8B-B14F-4D97-AF65-F5344CB8AC3E}">
        <p14:creationId xmlns:p14="http://schemas.microsoft.com/office/powerpoint/2010/main" val="1621553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connect.myflorida.com/" TargetMode="External"/><Relationship Id="rId4" Type="http://schemas.openxmlformats.org/officeDocument/2006/relationships/hyperlink" Target="http://www.employflorida.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7.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52" y="3886580"/>
            <a:ext cx="5933440" cy="367583"/>
          </a:xfrm>
          <a:prstGeom prst="rect">
            <a:avLst/>
          </a:prstGeom>
          <a:solidFill>
            <a:srgbClr val="004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415A"/>
              </a:solidFill>
            </a:endParaRPr>
          </a:p>
        </p:txBody>
      </p:sp>
      <p:sp>
        <p:nvSpPr>
          <p:cNvPr id="6" name="Rectangle 5"/>
          <p:cNvSpPr/>
          <p:nvPr/>
        </p:nvSpPr>
        <p:spPr>
          <a:xfrm>
            <a:off x="5926188" y="3886580"/>
            <a:ext cx="3217812" cy="36758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 Box 7"/>
          <p:cNvSpPr txBox="1">
            <a:spLocks noChangeArrowheads="1"/>
          </p:cNvSpPr>
          <p:nvPr/>
        </p:nvSpPr>
        <p:spPr bwMode="auto">
          <a:xfrm>
            <a:off x="609600" y="4589728"/>
            <a:ext cx="4093365" cy="877163"/>
          </a:xfrm>
          <a:prstGeom prst="rect">
            <a:avLst/>
          </a:prstGeom>
          <a:noFill/>
          <a:ln w="9525">
            <a:noFill/>
            <a:miter lim="800000"/>
            <a:headEnd/>
            <a:tailEnd/>
          </a:ln>
        </p:spPr>
        <p:txBody>
          <a:bodyPr wrap="none" lIns="45720" tIns="22860" rIns="45720" bIns="22860">
            <a:spAutoFit/>
          </a:bodyPr>
          <a:lstStyle/>
          <a:p>
            <a:pPr defTabSz="1088205" eaLnBrk="1" fontAlgn="auto" hangingPunct="1">
              <a:spcBef>
                <a:spcPts val="0"/>
              </a:spcBef>
              <a:spcAft>
                <a:spcPts val="0"/>
              </a:spcAft>
              <a:defRPr/>
            </a:pPr>
            <a:r>
              <a:rPr lang="en-US"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Trade Adjustment Assistance </a:t>
            </a:r>
          </a:p>
          <a:p>
            <a:pPr defTabSz="1088205" eaLnBrk="1" fontAlgn="auto" hangingPunct="1">
              <a:spcBef>
                <a:spcPts val="0"/>
              </a:spcBef>
              <a:spcAft>
                <a:spcPts val="0"/>
              </a:spcAft>
              <a:defRPr/>
            </a:pPr>
            <a:r>
              <a:rPr lang="en-US" b="1"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Example TAA Informational Session </a:t>
            </a:r>
          </a:p>
          <a:p>
            <a:pPr defTabSz="1088205" eaLnBrk="1" fontAlgn="auto" hangingPunct="1">
              <a:spcBef>
                <a:spcPts val="0"/>
              </a:spcBef>
              <a:spcAft>
                <a:spcPts val="0"/>
              </a:spcAft>
              <a:defRPr/>
            </a:pPr>
            <a:r>
              <a:rPr lang="en-US" sz="1650" b="1" dirty="0">
                <a:solidFill>
                  <a:srgbClr val="960000"/>
                </a:solidFill>
                <a:latin typeface="HelveticaNeueLT Std" panose="020B0604020202020204" pitchFamily="34" charset="0"/>
                <a:ea typeface="Open Sans Semibold" panose="020B0706030804020204" pitchFamily="34" charset="0"/>
                <a:cs typeface="Open Sans Semibold" panose="020B0706030804020204" pitchFamily="34" charset="0"/>
              </a:rPr>
              <a:t>(Reversion 2021 Provisions)</a:t>
            </a:r>
            <a:endParaRPr lang="en-CA" sz="1650" b="1" spc="-150" dirty="0">
              <a:solidFill>
                <a:srgbClr val="960000"/>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sp>
        <p:nvSpPr>
          <p:cNvPr id="10" name="Rectangle 9"/>
          <p:cNvSpPr/>
          <p:nvPr/>
        </p:nvSpPr>
        <p:spPr>
          <a:xfrm>
            <a:off x="609600" y="5529416"/>
            <a:ext cx="7848600" cy="323165"/>
          </a:xfrm>
          <a:prstGeom prst="rect">
            <a:avLst/>
          </a:prstGeom>
        </p:spPr>
        <p:txBody>
          <a:bodyPr>
            <a:spAutoFit/>
          </a:bodyPr>
          <a:lstStyle/>
          <a:p>
            <a:r>
              <a:rPr lang="en-US" sz="1500" b="1" dirty="0">
                <a:solidFill>
                  <a:srgbClr val="004563"/>
                </a:solidFill>
                <a:latin typeface="HelveticaNeueLT Std" panose="020B0604020202020204" pitchFamily="34" charset="0"/>
                <a:ea typeface="Open Sans Light" panose="020B0306030504020204" pitchFamily="34" charset="0"/>
                <a:cs typeface="Open Sans Light" panose="020B0306030504020204" pitchFamily="34" charset="0"/>
              </a:rPr>
              <a:t>Christina Omran</a:t>
            </a:r>
            <a:r>
              <a:rPr lang="en-US" sz="1500" dirty="0">
                <a:solidFill>
                  <a:srgbClr val="004563"/>
                </a:solidFill>
                <a:latin typeface="HelveticaNeueLT Std" panose="020B0604020202020204" pitchFamily="34" charset="0"/>
                <a:ea typeface="Open Sans Light" panose="020B0306030504020204" pitchFamily="34" charset="0"/>
                <a:cs typeface="Open Sans Light" panose="020B0306030504020204" pitchFamily="34" charset="0"/>
              </a:rPr>
              <a:t>, State Trade Program Coordinator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710" y="4585342"/>
            <a:ext cx="2202180" cy="1313660"/>
          </a:xfrm>
          <a:prstGeom prst="rect">
            <a:avLst/>
          </a:prstGeom>
        </p:spPr>
      </p:pic>
      <p:cxnSp>
        <p:nvCxnSpPr>
          <p:cNvPr id="13" name="Straight Connector 12"/>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09600" y="6012893"/>
            <a:ext cx="184731" cy="338554"/>
          </a:xfrm>
          <a:prstGeom prst="rect">
            <a:avLst/>
          </a:prstGeom>
        </p:spPr>
        <p:txBody>
          <a:bodyPr wrap="none">
            <a:spAutoFit/>
          </a:bodyPr>
          <a:lstStyle/>
          <a:p>
            <a:endParaRPr lang="en-US" sz="1600" dirty="0">
              <a:solidFill>
                <a:schemeClr val="tx2"/>
              </a:solidFill>
              <a:latin typeface="HelveticaNeueLT Std" panose="020B0604020202020204" pitchFamily="34" charset="0"/>
              <a:ea typeface="Open Sans Light" panose="020B0306030504020204" pitchFamily="34" charset="0"/>
              <a:cs typeface="Open Sans Light" panose="020B0306030504020204" pitchFamily="34" charset="0"/>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881" t="27778" r="-881" b="19192"/>
          <a:stretch/>
        </p:blipFill>
        <p:spPr>
          <a:xfrm>
            <a:off x="0" y="0"/>
            <a:ext cx="9229017" cy="3909060"/>
          </a:xfrm>
          <a:prstGeom prst="rect">
            <a:avLst/>
          </a:prstGeom>
          <a:noFill/>
        </p:spPr>
      </p:pic>
    </p:spTree>
    <p:extLst>
      <p:ext uri="{BB962C8B-B14F-4D97-AF65-F5344CB8AC3E}">
        <p14:creationId xmlns:p14="http://schemas.microsoft.com/office/powerpoint/2010/main" val="237456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561544" y="50817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Individual Employment Plan </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9</a:t>
            </a:fld>
            <a:endParaRPr lang="en-US" dirty="0"/>
          </a:p>
        </p:txBody>
      </p:sp>
      <p:sp>
        <p:nvSpPr>
          <p:cNvPr id="3" name="TextBox 2">
            <a:extLst>
              <a:ext uri="{FF2B5EF4-FFF2-40B4-BE49-F238E27FC236}">
                <a16:creationId xmlns:a16="http://schemas.microsoft.com/office/drawing/2014/main" id="{84530889-B973-4DBA-B311-96EDD4C6F72F}"/>
              </a:ext>
            </a:extLst>
          </p:cNvPr>
          <p:cNvSpPr txBox="1"/>
          <p:nvPr/>
        </p:nvSpPr>
        <p:spPr>
          <a:xfrm>
            <a:off x="725048" y="1144422"/>
            <a:ext cx="6969125" cy="2246769"/>
          </a:xfrm>
          <a:prstGeom prst="rect">
            <a:avLst/>
          </a:prstGeom>
          <a:noFill/>
        </p:spPr>
        <p:txBody>
          <a:bodyPr wrap="square" rtlCol="0">
            <a:spAutoFit/>
          </a:bodyPr>
          <a:lstStyle/>
          <a:p>
            <a:pPr marL="342900" indent="-342900">
              <a:buFont typeface="Wingdings" panose="05000000000000000000" pitchFamily="2" charset="2"/>
              <a:buChar char="§"/>
            </a:pPr>
            <a:r>
              <a:rPr lang="en-US" sz="2800" dirty="0">
                <a:solidFill>
                  <a:srgbClr val="006666"/>
                </a:solidFill>
                <a:latin typeface="Arial" panose="020B0604020202020204" pitchFamily="34" charset="0"/>
                <a:cs typeface="Arial" panose="020B0604020202020204" pitchFamily="34" charset="0"/>
              </a:rPr>
              <a:t>Jointly developed with the TAA Coordinator</a:t>
            </a:r>
          </a:p>
          <a:p>
            <a:pPr marL="342900" indent="-342900">
              <a:buFont typeface="Wingdings" panose="05000000000000000000" pitchFamily="2" charset="2"/>
              <a:buChar char="§"/>
            </a:pPr>
            <a:r>
              <a:rPr lang="en-US" sz="2800" dirty="0">
                <a:solidFill>
                  <a:srgbClr val="006666"/>
                </a:solidFill>
                <a:latin typeface="Arial" panose="020B0604020202020204" pitchFamily="34" charset="0"/>
                <a:cs typeface="Arial" panose="020B0604020202020204" pitchFamily="34" charset="0"/>
              </a:rPr>
              <a:t>Roadmap to return to employment</a:t>
            </a:r>
          </a:p>
          <a:p>
            <a:pPr marL="342900" indent="-342900">
              <a:buFont typeface="Wingdings" panose="05000000000000000000" pitchFamily="2" charset="2"/>
              <a:buChar char="§"/>
            </a:pPr>
            <a:r>
              <a:rPr lang="en-US" sz="2800" dirty="0">
                <a:solidFill>
                  <a:srgbClr val="006666"/>
                </a:solidFill>
                <a:latin typeface="Arial" panose="020B0604020202020204" pitchFamily="34" charset="0"/>
                <a:cs typeface="Arial" panose="020B0604020202020204" pitchFamily="34" charset="0"/>
              </a:rPr>
              <a:t>Turns barriers into goals</a:t>
            </a:r>
          </a:p>
          <a:p>
            <a:pPr marL="342900" indent="-342900">
              <a:buFont typeface="Wingdings" panose="05000000000000000000" pitchFamily="2" charset="2"/>
              <a:buChar char="§"/>
            </a:pPr>
            <a:r>
              <a:rPr lang="en-US" sz="2800" dirty="0">
                <a:solidFill>
                  <a:srgbClr val="006666"/>
                </a:solidFill>
                <a:latin typeface="Arial" panose="020B0604020202020204" pitchFamily="34" charset="0"/>
                <a:cs typeface="Arial" panose="020B0604020202020204" pitchFamily="34" charset="0"/>
              </a:rPr>
              <a:t>Required for the approval of training</a:t>
            </a:r>
          </a:p>
        </p:txBody>
      </p:sp>
      <p:pic>
        <p:nvPicPr>
          <p:cNvPr id="7" name="Picture 6">
            <a:extLst>
              <a:ext uri="{FF2B5EF4-FFF2-40B4-BE49-F238E27FC236}">
                <a16:creationId xmlns:a16="http://schemas.microsoft.com/office/drawing/2014/main" id="{F98FE9BF-2444-427A-A288-3D7BE831677B}"/>
              </a:ext>
            </a:extLst>
          </p:cNvPr>
          <p:cNvPicPr>
            <a:picLocks noChangeAspect="1"/>
          </p:cNvPicPr>
          <p:nvPr/>
        </p:nvPicPr>
        <p:blipFill>
          <a:blip r:embed="rId4"/>
          <a:stretch>
            <a:fillRect/>
          </a:stretch>
        </p:blipFill>
        <p:spPr>
          <a:xfrm>
            <a:off x="647065" y="110610"/>
            <a:ext cx="914479" cy="914479"/>
          </a:xfrm>
          <a:prstGeom prst="rect">
            <a:avLst/>
          </a:prstGeom>
        </p:spPr>
      </p:pic>
      <p:pic>
        <p:nvPicPr>
          <p:cNvPr id="13" name="Picture 12">
            <a:extLst>
              <a:ext uri="{FF2B5EF4-FFF2-40B4-BE49-F238E27FC236}">
                <a16:creationId xmlns:a16="http://schemas.microsoft.com/office/drawing/2014/main" id="{ECA58C61-FC76-403B-89F0-9F414D52DA37}"/>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2223819" y="3562467"/>
            <a:ext cx="3971581" cy="2648548"/>
          </a:xfrm>
          <a:prstGeom prst="rect">
            <a:avLst/>
          </a:prstGeom>
          <a:effectLst>
            <a:softEdge rad="101600"/>
          </a:effectLst>
        </p:spPr>
      </p:pic>
    </p:spTree>
    <p:extLst>
      <p:ext uri="{BB962C8B-B14F-4D97-AF65-F5344CB8AC3E}">
        <p14:creationId xmlns:p14="http://schemas.microsoft.com/office/powerpoint/2010/main" val="37985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448274" y="51787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Allowable Training</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10</a:t>
            </a:fld>
            <a:endParaRPr lang="en-US" dirty="0"/>
          </a:p>
        </p:txBody>
      </p:sp>
      <p:pic>
        <p:nvPicPr>
          <p:cNvPr id="6" name="Picture 5">
            <a:extLst>
              <a:ext uri="{FF2B5EF4-FFF2-40B4-BE49-F238E27FC236}">
                <a16:creationId xmlns:a16="http://schemas.microsoft.com/office/drawing/2014/main" id="{131FC5A9-2C12-4E51-8530-905693FFEE6D}"/>
              </a:ext>
            </a:extLst>
          </p:cNvPr>
          <p:cNvPicPr>
            <a:picLocks noChangeAspect="1"/>
          </p:cNvPicPr>
          <p:nvPr/>
        </p:nvPicPr>
        <p:blipFill>
          <a:blip r:embed="rId4"/>
          <a:stretch>
            <a:fillRect/>
          </a:stretch>
        </p:blipFill>
        <p:spPr>
          <a:xfrm>
            <a:off x="647065" y="152156"/>
            <a:ext cx="801209" cy="801209"/>
          </a:xfrm>
          <a:prstGeom prst="rect">
            <a:avLst/>
          </a:prstGeom>
        </p:spPr>
      </p:pic>
      <p:sp>
        <p:nvSpPr>
          <p:cNvPr id="3" name="Rectangle 2">
            <a:extLst>
              <a:ext uri="{FF2B5EF4-FFF2-40B4-BE49-F238E27FC236}">
                <a16:creationId xmlns:a16="http://schemas.microsoft.com/office/drawing/2014/main" id="{E4EA84BF-7DB4-4A0E-949F-D3C13C9313B1}"/>
              </a:ext>
            </a:extLst>
          </p:cNvPr>
          <p:cNvSpPr/>
          <p:nvPr/>
        </p:nvSpPr>
        <p:spPr>
          <a:xfrm>
            <a:off x="725048" y="1187964"/>
            <a:ext cx="7919842" cy="5170646"/>
          </a:xfrm>
          <a:prstGeom prst="rect">
            <a:avLst/>
          </a:prstGeom>
        </p:spPr>
        <p:txBody>
          <a:bodyPr wrap="square">
            <a:spAutoFit/>
          </a:bodyPr>
          <a:lstStyle/>
          <a:p>
            <a:pPr lvl="0">
              <a:spcAft>
                <a:spcPts val="1200"/>
              </a:spcAft>
            </a:pPr>
            <a:r>
              <a:rPr lang="en-US" sz="2400" u="sng" dirty="0">
                <a:solidFill>
                  <a:srgbClr val="004563"/>
                </a:solidFill>
                <a:latin typeface="HelveticaNeueLT Std" panose="020B0604020202020204"/>
                <a:cs typeface="Arial" panose="020B0604020202020204" pitchFamily="34" charset="0"/>
              </a:rPr>
              <a:t>“Learn While You Earn” Work-Based Opportunities</a:t>
            </a:r>
            <a:r>
              <a:rPr lang="en-US" sz="2400" dirty="0">
                <a:solidFill>
                  <a:srgbClr val="004563"/>
                </a:solidFill>
                <a:latin typeface="HelveticaNeueLT Std" panose="020B0604020202020204"/>
                <a:cs typeface="Arial" panose="020B0604020202020204" pitchFamily="34" charset="0"/>
              </a:rPr>
              <a:t>:</a:t>
            </a:r>
          </a:p>
          <a:p>
            <a:pPr marL="800100" lvl="1" indent="-342900">
              <a:spcAft>
                <a:spcPts val="1200"/>
              </a:spcAft>
              <a:buFont typeface="Wingdings" panose="05000000000000000000" pitchFamily="2" charset="2"/>
              <a:buChar char="§"/>
            </a:pPr>
            <a:r>
              <a:rPr lang="en-US" sz="2400" dirty="0">
                <a:solidFill>
                  <a:srgbClr val="004563"/>
                </a:solidFill>
                <a:latin typeface="HelveticaNeueLT Std" panose="020B0604020202020204"/>
                <a:cs typeface="Arial" panose="020B0604020202020204" pitchFamily="34" charset="0"/>
              </a:rPr>
              <a:t>Customized employer-based</a:t>
            </a:r>
          </a:p>
          <a:p>
            <a:pPr marL="800100" lvl="1" indent="-342900">
              <a:spcAft>
                <a:spcPts val="1200"/>
              </a:spcAft>
              <a:buFont typeface="Wingdings" panose="05000000000000000000" pitchFamily="2" charset="2"/>
              <a:buChar char="§"/>
            </a:pPr>
            <a:r>
              <a:rPr lang="en-US" sz="2400" dirty="0">
                <a:solidFill>
                  <a:srgbClr val="004563"/>
                </a:solidFill>
                <a:latin typeface="HelveticaNeueLT Std" panose="020B0604020202020204"/>
                <a:cs typeface="Arial" panose="020B0604020202020204" pitchFamily="34" charset="0"/>
              </a:rPr>
              <a:t>Registered apprenticeships</a:t>
            </a:r>
          </a:p>
          <a:p>
            <a:pPr marL="800100" lvl="1" indent="-342900">
              <a:spcAft>
                <a:spcPts val="1200"/>
              </a:spcAft>
              <a:buFont typeface="Wingdings" panose="05000000000000000000" pitchFamily="2" charset="2"/>
              <a:buChar char="§"/>
            </a:pPr>
            <a:r>
              <a:rPr lang="en-US" sz="2400" dirty="0">
                <a:solidFill>
                  <a:srgbClr val="004563"/>
                </a:solidFill>
                <a:latin typeface="HelveticaNeueLT Std" panose="020B0604020202020204"/>
                <a:cs typeface="Arial" panose="020B0604020202020204" pitchFamily="34" charset="0"/>
              </a:rPr>
              <a:t>On-the-job training</a:t>
            </a:r>
          </a:p>
          <a:p>
            <a:pPr lvl="0">
              <a:spcAft>
                <a:spcPts val="1200"/>
              </a:spcAft>
            </a:pPr>
            <a:r>
              <a:rPr lang="en-US" sz="2400" u="sng" dirty="0">
                <a:solidFill>
                  <a:srgbClr val="004563"/>
                </a:solidFill>
                <a:latin typeface="HelveticaNeueLT Std" panose="020B0604020202020204"/>
                <a:cs typeface="Arial" panose="020B0604020202020204" pitchFamily="34" charset="0"/>
              </a:rPr>
              <a:t>Other Training Opportunities:</a:t>
            </a:r>
          </a:p>
          <a:p>
            <a:pPr marL="800100" lvl="1" indent="-342900">
              <a:spcAft>
                <a:spcPts val="1200"/>
              </a:spcAft>
              <a:buFont typeface="Wingdings" panose="05000000000000000000" pitchFamily="2" charset="2"/>
              <a:buChar char="§"/>
            </a:pPr>
            <a:r>
              <a:rPr lang="en-US" sz="2400" dirty="0">
                <a:solidFill>
                  <a:srgbClr val="004563"/>
                </a:solidFill>
                <a:latin typeface="HelveticaNeueLT Std" panose="020B0604020202020204"/>
                <a:cs typeface="Arial" panose="020B0604020202020204" pitchFamily="34" charset="0"/>
              </a:rPr>
              <a:t>Classroom</a:t>
            </a:r>
          </a:p>
          <a:p>
            <a:pPr marL="800100" lvl="1" indent="-342900">
              <a:spcAft>
                <a:spcPts val="1200"/>
              </a:spcAft>
              <a:buFont typeface="Wingdings" panose="05000000000000000000" pitchFamily="2" charset="2"/>
              <a:buChar char="§"/>
            </a:pPr>
            <a:r>
              <a:rPr lang="en-US" sz="2400" dirty="0">
                <a:solidFill>
                  <a:srgbClr val="004563"/>
                </a:solidFill>
                <a:latin typeface="HelveticaNeueLT Std" panose="020B0604020202020204"/>
                <a:cs typeface="Arial" panose="020B0604020202020204" pitchFamily="34" charset="0"/>
              </a:rPr>
              <a:t>Distance/Online</a:t>
            </a:r>
          </a:p>
          <a:p>
            <a:pPr marL="800100" lvl="1" indent="-342900">
              <a:spcAft>
                <a:spcPts val="1200"/>
              </a:spcAft>
              <a:buFont typeface="Wingdings" panose="05000000000000000000" pitchFamily="2" charset="2"/>
              <a:buChar char="§"/>
            </a:pPr>
            <a:r>
              <a:rPr lang="en-US" sz="2400" dirty="0">
                <a:solidFill>
                  <a:srgbClr val="004563"/>
                </a:solidFill>
                <a:latin typeface="HelveticaNeueLT Std" panose="020B0604020202020204"/>
                <a:cs typeface="Arial" panose="020B0604020202020204" pitchFamily="34" charset="0"/>
              </a:rPr>
              <a:t>Post-secondary education</a:t>
            </a:r>
          </a:p>
          <a:p>
            <a:pPr marL="800100" lvl="1" indent="-342900">
              <a:spcAft>
                <a:spcPts val="1200"/>
              </a:spcAft>
              <a:buFont typeface="Wingdings" panose="05000000000000000000" pitchFamily="2" charset="2"/>
              <a:buChar char="§"/>
            </a:pPr>
            <a:r>
              <a:rPr lang="en-US" sz="2400" dirty="0">
                <a:solidFill>
                  <a:srgbClr val="004563"/>
                </a:solidFill>
                <a:latin typeface="HelveticaNeueLT Std" panose="020B0604020202020204"/>
                <a:cs typeface="Arial" panose="020B0604020202020204" pitchFamily="34" charset="0"/>
              </a:rPr>
              <a:t>Prerequisite</a:t>
            </a:r>
          </a:p>
          <a:p>
            <a:pPr marL="800100" lvl="1" indent="-342900">
              <a:spcAft>
                <a:spcPts val="1200"/>
              </a:spcAft>
              <a:buFont typeface="Wingdings" panose="05000000000000000000" pitchFamily="2" charset="2"/>
              <a:buChar char="§"/>
            </a:pPr>
            <a:r>
              <a:rPr lang="en-US" sz="2400" dirty="0">
                <a:solidFill>
                  <a:srgbClr val="004563"/>
                </a:solidFill>
                <a:latin typeface="HelveticaNeueLT Std" panose="020B0604020202020204"/>
                <a:cs typeface="Arial" panose="020B0604020202020204" pitchFamily="34" charset="0"/>
              </a:rPr>
              <a:t>Remedial</a:t>
            </a:r>
          </a:p>
        </p:txBody>
      </p:sp>
    </p:spTree>
    <p:extLst>
      <p:ext uri="{BB962C8B-B14F-4D97-AF65-F5344CB8AC3E}">
        <p14:creationId xmlns:p14="http://schemas.microsoft.com/office/powerpoint/2010/main" val="116656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448274" y="51787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Training Expenses Covered</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11</a:t>
            </a:fld>
            <a:endParaRPr lang="en-US" dirty="0"/>
          </a:p>
        </p:txBody>
      </p:sp>
      <p:pic>
        <p:nvPicPr>
          <p:cNvPr id="6" name="Picture 5">
            <a:extLst>
              <a:ext uri="{FF2B5EF4-FFF2-40B4-BE49-F238E27FC236}">
                <a16:creationId xmlns:a16="http://schemas.microsoft.com/office/drawing/2014/main" id="{131FC5A9-2C12-4E51-8530-905693FFEE6D}"/>
              </a:ext>
            </a:extLst>
          </p:cNvPr>
          <p:cNvPicPr>
            <a:picLocks noChangeAspect="1"/>
          </p:cNvPicPr>
          <p:nvPr/>
        </p:nvPicPr>
        <p:blipFill>
          <a:blip r:embed="rId4"/>
          <a:stretch>
            <a:fillRect/>
          </a:stretch>
        </p:blipFill>
        <p:spPr>
          <a:xfrm>
            <a:off x="647065" y="152156"/>
            <a:ext cx="801209" cy="801209"/>
          </a:xfrm>
          <a:prstGeom prst="rect">
            <a:avLst/>
          </a:prstGeom>
        </p:spPr>
      </p:pic>
      <p:sp>
        <p:nvSpPr>
          <p:cNvPr id="3" name="Rectangle 2">
            <a:extLst>
              <a:ext uri="{FF2B5EF4-FFF2-40B4-BE49-F238E27FC236}">
                <a16:creationId xmlns:a16="http://schemas.microsoft.com/office/drawing/2014/main" id="{E4EA84BF-7DB4-4A0E-949F-D3C13C9313B1}"/>
              </a:ext>
            </a:extLst>
          </p:cNvPr>
          <p:cNvSpPr/>
          <p:nvPr/>
        </p:nvSpPr>
        <p:spPr>
          <a:xfrm>
            <a:off x="725048" y="1187964"/>
            <a:ext cx="7919842" cy="3108543"/>
          </a:xfrm>
          <a:prstGeom prst="rect">
            <a:avLst/>
          </a:prstGeom>
        </p:spPr>
        <p:txBody>
          <a:bodyPr wrap="square">
            <a:spAutoFit/>
          </a:bodyPr>
          <a:lstStyle/>
          <a:p>
            <a:pPr marL="342900" lvl="0" indent="-342900">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Full tuition cost</a:t>
            </a:r>
          </a:p>
          <a:p>
            <a:pPr marL="342900" lvl="0" indent="-342900">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Books</a:t>
            </a:r>
          </a:p>
          <a:p>
            <a:pPr marL="342900" lvl="0" indent="-342900">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Uniforms</a:t>
            </a:r>
          </a:p>
          <a:p>
            <a:pPr marL="342900" lvl="0" indent="-342900">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Tools required for training</a:t>
            </a:r>
          </a:p>
          <a:p>
            <a:pPr marL="342900" lvl="0" indent="-342900">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School supplies </a:t>
            </a:r>
          </a:p>
          <a:p>
            <a:pPr marL="342900" lvl="0" indent="-342900">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Travel mileage (Outside commuting distance)</a:t>
            </a:r>
          </a:p>
          <a:p>
            <a:pPr marL="342900" lvl="0" indent="-342900">
              <a:buFont typeface="Wingdings" panose="05000000000000000000" pitchFamily="2" charset="2"/>
              <a:buChar char="§"/>
            </a:pPr>
            <a:endParaRPr lang="en-US" sz="2800" dirty="0">
              <a:solidFill>
                <a:srgbClr val="004563"/>
              </a:solidFill>
              <a:latin typeface="HelveticaNeueLT Std" panose="020B0604020202020204"/>
              <a:cs typeface="Arial" panose="020B0604020202020204" pitchFamily="34" charset="0"/>
            </a:endParaRPr>
          </a:p>
        </p:txBody>
      </p:sp>
      <p:pic>
        <p:nvPicPr>
          <p:cNvPr id="4" name="Picture 3">
            <a:extLst>
              <a:ext uri="{FF2B5EF4-FFF2-40B4-BE49-F238E27FC236}">
                <a16:creationId xmlns:a16="http://schemas.microsoft.com/office/drawing/2014/main" id="{28FE7F8C-650C-4880-95E6-501F43C5194E}"/>
              </a:ext>
            </a:extLst>
          </p:cNvPr>
          <p:cNvPicPr>
            <a:picLocks noChangeAspect="1"/>
          </p:cNvPicPr>
          <p:nvPr/>
        </p:nvPicPr>
        <p:blipFill>
          <a:blip r:embed="rId5">
            <a:grayscl/>
          </a:blip>
          <a:stretch>
            <a:fillRect/>
          </a:stretch>
        </p:blipFill>
        <p:spPr>
          <a:xfrm>
            <a:off x="2949090" y="4023606"/>
            <a:ext cx="3245819" cy="2160498"/>
          </a:xfrm>
          <a:prstGeom prst="rect">
            <a:avLst/>
          </a:prstGeom>
          <a:effectLst>
            <a:softEdge rad="63500"/>
          </a:effectLst>
        </p:spPr>
      </p:pic>
    </p:spTree>
    <p:extLst>
      <p:ext uri="{BB962C8B-B14F-4D97-AF65-F5344CB8AC3E}">
        <p14:creationId xmlns:p14="http://schemas.microsoft.com/office/powerpoint/2010/main" val="283261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448274" y="51787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Training Approval Criteria</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12</a:t>
            </a:fld>
            <a:endParaRPr lang="en-US" dirty="0"/>
          </a:p>
        </p:txBody>
      </p:sp>
      <p:pic>
        <p:nvPicPr>
          <p:cNvPr id="6" name="Picture 5">
            <a:extLst>
              <a:ext uri="{FF2B5EF4-FFF2-40B4-BE49-F238E27FC236}">
                <a16:creationId xmlns:a16="http://schemas.microsoft.com/office/drawing/2014/main" id="{131FC5A9-2C12-4E51-8530-905693FFEE6D}"/>
              </a:ext>
            </a:extLst>
          </p:cNvPr>
          <p:cNvPicPr>
            <a:picLocks noChangeAspect="1"/>
          </p:cNvPicPr>
          <p:nvPr/>
        </p:nvPicPr>
        <p:blipFill>
          <a:blip r:embed="rId4"/>
          <a:stretch>
            <a:fillRect/>
          </a:stretch>
        </p:blipFill>
        <p:spPr>
          <a:xfrm>
            <a:off x="647065" y="152156"/>
            <a:ext cx="801209" cy="801209"/>
          </a:xfrm>
          <a:prstGeom prst="rect">
            <a:avLst/>
          </a:prstGeom>
        </p:spPr>
      </p:pic>
      <p:sp>
        <p:nvSpPr>
          <p:cNvPr id="4" name="Rectangle 3">
            <a:extLst>
              <a:ext uri="{FF2B5EF4-FFF2-40B4-BE49-F238E27FC236}">
                <a16:creationId xmlns:a16="http://schemas.microsoft.com/office/drawing/2014/main" id="{36AB3155-2CDC-4745-AC58-DABFD0557013}"/>
              </a:ext>
            </a:extLst>
          </p:cNvPr>
          <p:cNvSpPr/>
          <p:nvPr/>
        </p:nvSpPr>
        <p:spPr>
          <a:xfrm>
            <a:off x="725048" y="1236490"/>
            <a:ext cx="11905864" cy="4678204"/>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6666"/>
                </a:solidFill>
                <a:latin typeface="HelveticaNeueLT Std" panose="020B0604020202020204"/>
              </a:rPr>
              <a:t>Full-time and part-time  </a:t>
            </a:r>
          </a:p>
          <a:p>
            <a:pPr marL="457200" indent="-457200">
              <a:buFont typeface="Arial" panose="020B0604020202020204" pitchFamily="34" charset="0"/>
              <a:buChar char="•"/>
            </a:pPr>
            <a:r>
              <a:rPr lang="en-US" sz="2800" dirty="0">
                <a:solidFill>
                  <a:srgbClr val="006666"/>
                </a:solidFill>
                <a:latin typeface="HelveticaNeueLT Std" panose="020B0604020202020204"/>
              </a:rPr>
              <a:t>Approval Criteria:</a:t>
            </a:r>
          </a:p>
          <a:p>
            <a:pPr marL="1428750" lvl="2" indent="-514350">
              <a:buFont typeface="+mj-lt"/>
              <a:buAutoNum type="arabicPeriod"/>
            </a:pPr>
            <a:r>
              <a:rPr lang="en-US" sz="2800" dirty="0">
                <a:solidFill>
                  <a:srgbClr val="006666"/>
                </a:solidFill>
                <a:latin typeface="HelveticaNeueLT Std" panose="020B0604020202020204"/>
              </a:rPr>
              <a:t>No suitable employment;</a:t>
            </a:r>
          </a:p>
          <a:p>
            <a:pPr marL="1428750" lvl="2" indent="-514350">
              <a:buFont typeface="+mj-lt"/>
              <a:buAutoNum type="arabicPeriod"/>
            </a:pPr>
            <a:r>
              <a:rPr lang="en-US" sz="2800" dirty="0">
                <a:solidFill>
                  <a:srgbClr val="006666"/>
                </a:solidFill>
                <a:latin typeface="HelveticaNeueLT Std" panose="020B0604020202020204"/>
              </a:rPr>
              <a:t>You would benefit from training;</a:t>
            </a:r>
          </a:p>
          <a:p>
            <a:pPr marL="1428750" lvl="2" indent="-514350">
              <a:buFont typeface="+mj-lt"/>
              <a:buAutoNum type="arabicPeriod"/>
            </a:pPr>
            <a:r>
              <a:rPr lang="en-US" sz="2800" dirty="0">
                <a:solidFill>
                  <a:srgbClr val="006666"/>
                </a:solidFill>
                <a:latin typeface="HelveticaNeueLT Std" panose="020B0604020202020204"/>
              </a:rPr>
              <a:t>Expectation of employment following </a:t>
            </a:r>
          </a:p>
          <a:p>
            <a:pPr lvl="3"/>
            <a:r>
              <a:rPr lang="en-US" sz="2800" dirty="0">
                <a:solidFill>
                  <a:srgbClr val="006666"/>
                </a:solidFill>
                <a:latin typeface="HelveticaNeueLT Std" panose="020B0604020202020204"/>
              </a:rPr>
              <a:t> completion of training;</a:t>
            </a:r>
          </a:p>
          <a:p>
            <a:pPr marL="1428750" lvl="2" indent="-514350">
              <a:buFont typeface="+mj-lt"/>
              <a:buAutoNum type="arabicPeriod"/>
            </a:pPr>
            <a:r>
              <a:rPr lang="en-US" sz="2800" dirty="0">
                <a:solidFill>
                  <a:srgbClr val="006666"/>
                </a:solidFill>
                <a:latin typeface="HelveticaNeueLT Std" panose="020B0604020202020204"/>
              </a:rPr>
              <a:t>Training is reasonably available;</a:t>
            </a:r>
          </a:p>
          <a:p>
            <a:pPr marL="1428750" lvl="2" indent="-514350">
              <a:buFont typeface="+mj-lt"/>
              <a:buAutoNum type="arabicPeriod"/>
            </a:pPr>
            <a:r>
              <a:rPr lang="en-US" sz="2800" dirty="0">
                <a:solidFill>
                  <a:srgbClr val="006666"/>
                </a:solidFill>
                <a:latin typeface="HelveticaNeueLT Std" panose="020B0604020202020204"/>
              </a:rPr>
              <a:t>You are qualified to undertake and </a:t>
            </a:r>
          </a:p>
          <a:p>
            <a:pPr lvl="3"/>
            <a:r>
              <a:rPr lang="en-US" sz="2800" dirty="0">
                <a:solidFill>
                  <a:srgbClr val="006666"/>
                </a:solidFill>
                <a:latin typeface="HelveticaNeueLT Std" panose="020B0604020202020204"/>
              </a:rPr>
              <a:t> complete such training; and</a:t>
            </a:r>
          </a:p>
          <a:p>
            <a:pPr marL="1428750" lvl="2" indent="-514350">
              <a:buFont typeface="+mj-lt"/>
              <a:buAutoNum type="arabicPeriod"/>
            </a:pPr>
            <a:r>
              <a:rPr lang="en-US" sz="2800" dirty="0">
                <a:solidFill>
                  <a:srgbClr val="006666"/>
                </a:solidFill>
                <a:latin typeface="HelveticaNeueLT Std" panose="020B0604020202020204"/>
              </a:rPr>
              <a:t>Training cost is reasonable.</a:t>
            </a:r>
          </a:p>
          <a:p>
            <a:endParaRPr lang="en-US" dirty="0"/>
          </a:p>
        </p:txBody>
      </p:sp>
    </p:spTree>
    <p:extLst>
      <p:ext uri="{BB962C8B-B14F-4D97-AF65-F5344CB8AC3E}">
        <p14:creationId xmlns:p14="http://schemas.microsoft.com/office/powerpoint/2010/main" val="210177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448274" y="52943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Training Limitations</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13</a:t>
            </a:fld>
            <a:endParaRPr lang="en-US" dirty="0"/>
          </a:p>
        </p:txBody>
      </p:sp>
      <p:pic>
        <p:nvPicPr>
          <p:cNvPr id="6" name="Picture 5">
            <a:extLst>
              <a:ext uri="{FF2B5EF4-FFF2-40B4-BE49-F238E27FC236}">
                <a16:creationId xmlns:a16="http://schemas.microsoft.com/office/drawing/2014/main" id="{131FC5A9-2C12-4E51-8530-905693FFEE6D}"/>
              </a:ext>
            </a:extLst>
          </p:cNvPr>
          <p:cNvPicPr>
            <a:picLocks noChangeAspect="1"/>
          </p:cNvPicPr>
          <p:nvPr/>
        </p:nvPicPr>
        <p:blipFill>
          <a:blip r:embed="rId4"/>
          <a:stretch>
            <a:fillRect/>
          </a:stretch>
        </p:blipFill>
        <p:spPr>
          <a:xfrm>
            <a:off x="647065" y="152156"/>
            <a:ext cx="801209" cy="801209"/>
          </a:xfrm>
          <a:prstGeom prst="rect">
            <a:avLst/>
          </a:prstGeom>
        </p:spPr>
      </p:pic>
      <p:sp>
        <p:nvSpPr>
          <p:cNvPr id="4" name="Rectangle 3">
            <a:extLst>
              <a:ext uri="{FF2B5EF4-FFF2-40B4-BE49-F238E27FC236}">
                <a16:creationId xmlns:a16="http://schemas.microsoft.com/office/drawing/2014/main" id="{63133396-76C3-4658-AECE-90510F77AA3E}"/>
              </a:ext>
            </a:extLst>
          </p:cNvPr>
          <p:cNvSpPr/>
          <p:nvPr/>
        </p:nvSpPr>
        <p:spPr>
          <a:xfrm>
            <a:off x="647065" y="1048537"/>
            <a:ext cx="8521700" cy="3908762"/>
          </a:xfrm>
          <a:prstGeom prst="rect">
            <a:avLst/>
          </a:prstGeom>
        </p:spPr>
        <p:txBody>
          <a:bodyPr wrap="square">
            <a:spAutoFit/>
          </a:bodyPr>
          <a:lstStyle/>
          <a:p>
            <a:pPr marL="457200" indent="-457200">
              <a:buFont typeface="Wingdings" panose="05000000000000000000" pitchFamily="2" charset="2"/>
              <a:buChar char="§"/>
            </a:pPr>
            <a:r>
              <a:rPr lang="en-US" altLang="en-US" sz="2800" dirty="0">
                <a:solidFill>
                  <a:srgbClr val="004563"/>
                </a:solidFill>
                <a:latin typeface="Arial" panose="020B0604020202020204" pitchFamily="34" charset="0"/>
                <a:cs typeface="Arial" panose="020B0604020202020204" pitchFamily="34" charset="0"/>
              </a:rPr>
              <a:t>Entitled to only one training program and occupational goal per certification.</a:t>
            </a:r>
          </a:p>
          <a:p>
            <a:pPr marL="342900" indent="-342900">
              <a:buFont typeface="Wingdings" panose="05000000000000000000" pitchFamily="2" charset="2"/>
              <a:buChar char="§"/>
            </a:pPr>
            <a:endParaRPr lang="en-US" altLang="en-US" sz="24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altLang="en-US" sz="2800" dirty="0">
                <a:solidFill>
                  <a:srgbClr val="004563"/>
                </a:solidFill>
                <a:latin typeface="Arial" panose="020B0604020202020204" pitchFamily="34" charset="0"/>
                <a:cs typeface="Arial" panose="020B0604020202020204" pitchFamily="34" charset="0"/>
              </a:rPr>
              <a:t>Strongly consider and research your requested training program and desired occupational goal. </a:t>
            </a:r>
          </a:p>
          <a:p>
            <a:pPr marL="342900" indent="-342900">
              <a:buFont typeface="Wingdings" panose="05000000000000000000" pitchFamily="2" charset="2"/>
              <a:buChar char="§"/>
            </a:pPr>
            <a:endParaRPr lang="en-US" altLang="en-US" sz="24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altLang="en-US" sz="2800" dirty="0">
                <a:solidFill>
                  <a:srgbClr val="004563"/>
                </a:solidFill>
                <a:latin typeface="Arial" panose="020B0604020202020204" pitchFamily="34" charset="0"/>
                <a:cs typeface="Arial" panose="020B0604020202020204" pitchFamily="34" charset="0"/>
              </a:rPr>
              <a:t>Training must be completed within 130</a:t>
            </a:r>
            <a:r>
              <a:rPr lang="en-US" altLang="en-US" sz="3200" dirty="0">
                <a:solidFill>
                  <a:srgbClr val="004563"/>
                </a:solidFill>
                <a:latin typeface="Arial" panose="020B0604020202020204" pitchFamily="34" charset="0"/>
                <a:cs typeface="Arial" panose="020B0604020202020204" pitchFamily="34" charset="0"/>
              </a:rPr>
              <a:t> </a:t>
            </a:r>
            <a:r>
              <a:rPr lang="en-US" altLang="en-US" sz="2800" dirty="0">
                <a:solidFill>
                  <a:srgbClr val="004563"/>
                </a:solidFill>
                <a:latin typeface="Arial" panose="020B0604020202020204" pitchFamily="34" charset="0"/>
                <a:cs typeface="Arial" panose="020B0604020202020204" pitchFamily="34" charset="0"/>
              </a:rPr>
              <a:t>weeks.</a:t>
            </a:r>
          </a:p>
          <a:p>
            <a:pPr marL="457200" indent="-457200">
              <a:buFont typeface="Wingdings" panose="05000000000000000000" pitchFamily="2" charset="2"/>
              <a:buChar char="§"/>
            </a:pPr>
            <a:endParaRPr lang="en-US" alt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altLang="en-US" sz="2800" dirty="0">
                <a:solidFill>
                  <a:srgbClr val="004563"/>
                </a:solidFill>
                <a:latin typeface="Arial" panose="020B0604020202020204" pitchFamily="34" charset="0"/>
                <a:cs typeface="Arial" panose="020B0604020202020204" pitchFamily="34" charset="0"/>
              </a:rPr>
              <a:t>TAA training benefits never expire.</a:t>
            </a:r>
          </a:p>
        </p:txBody>
      </p:sp>
    </p:spTree>
    <p:extLst>
      <p:ext uri="{BB962C8B-B14F-4D97-AF65-F5344CB8AC3E}">
        <p14:creationId xmlns:p14="http://schemas.microsoft.com/office/powerpoint/2010/main" val="3415126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7200" y="323022"/>
            <a:ext cx="8597900"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          Income Support While in Training</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14</a:t>
            </a:fld>
            <a:endParaRPr lang="en-US" dirty="0"/>
          </a:p>
        </p:txBody>
      </p:sp>
      <p:sp>
        <p:nvSpPr>
          <p:cNvPr id="3" name="TextBox 2">
            <a:extLst>
              <a:ext uri="{FF2B5EF4-FFF2-40B4-BE49-F238E27FC236}">
                <a16:creationId xmlns:a16="http://schemas.microsoft.com/office/drawing/2014/main" id="{84530889-B973-4DBA-B311-96EDD4C6F72F}"/>
              </a:ext>
            </a:extLst>
          </p:cNvPr>
          <p:cNvSpPr txBox="1"/>
          <p:nvPr/>
        </p:nvSpPr>
        <p:spPr>
          <a:xfrm>
            <a:off x="647064" y="776390"/>
            <a:ext cx="7997824" cy="954107"/>
          </a:xfrm>
          <a:prstGeom prst="rect">
            <a:avLst/>
          </a:prstGeom>
          <a:noFill/>
        </p:spPr>
        <p:txBody>
          <a:bodyPr wrap="square" rtlCol="0">
            <a:spAutoFit/>
          </a:bodyPr>
          <a:lstStyle/>
          <a:p>
            <a:pPr lvl="0">
              <a:spcBef>
                <a:spcPct val="20000"/>
              </a:spcBef>
              <a:buClr>
                <a:srgbClr val="CFC60D"/>
              </a:buClr>
              <a:buSzPct val="85000"/>
              <a:defRPr/>
            </a:pPr>
            <a:r>
              <a:rPr lang="en-US" sz="2800" dirty="0">
                <a:solidFill>
                  <a:srgbClr val="006666"/>
                </a:solidFill>
                <a:latin typeface="HelveticaNeueLT Std" panose="020B0604020202020204"/>
              </a:rPr>
              <a:t>Up to </a:t>
            </a:r>
            <a:r>
              <a:rPr lang="en-US" sz="2800" b="1" dirty="0">
                <a:solidFill>
                  <a:srgbClr val="006666"/>
                </a:solidFill>
                <a:effectLst>
                  <a:outerShdw blurRad="38100" dist="38100" dir="2700000" algn="tl">
                    <a:srgbClr val="000000">
                      <a:alpha val="43137"/>
                    </a:srgbClr>
                  </a:outerShdw>
                </a:effectLst>
                <a:latin typeface="HelveticaNeueLT Std" panose="020B0604020202020204"/>
              </a:rPr>
              <a:t>2 ½ years </a:t>
            </a:r>
            <a:r>
              <a:rPr lang="en-US" sz="2800" dirty="0">
                <a:solidFill>
                  <a:srgbClr val="006666"/>
                </a:solidFill>
                <a:latin typeface="HelveticaNeueLT Std" panose="020B0604020202020204"/>
              </a:rPr>
              <a:t>of income support (Trade Readjustment Allowance) if attending training.</a:t>
            </a:r>
          </a:p>
        </p:txBody>
      </p:sp>
      <p:pic>
        <p:nvPicPr>
          <p:cNvPr id="4" name="Picture 3">
            <a:extLst>
              <a:ext uri="{FF2B5EF4-FFF2-40B4-BE49-F238E27FC236}">
                <a16:creationId xmlns:a16="http://schemas.microsoft.com/office/drawing/2014/main" id="{D38EF24B-D0E6-46F5-863B-BD55C896DC08}"/>
              </a:ext>
            </a:extLst>
          </p:cNvPr>
          <p:cNvPicPr>
            <a:picLocks noChangeAspect="1"/>
          </p:cNvPicPr>
          <p:nvPr/>
        </p:nvPicPr>
        <p:blipFill>
          <a:blip r:embed="rId4"/>
          <a:stretch>
            <a:fillRect/>
          </a:stretch>
        </p:blipFill>
        <p:spPr>
          <a:xfrm>
            <a:off x="647064" y="0"/>
            <a:ext cx="724826" cy="724826"/>
          </a:xfrm>
          <a:prstGeom prst="rect">
            <a:avLst/>
          </a:prstGeom>
        </p:spPr>
      </p:pic>
      <p:sp>
        <p:nvSpPr>
          <p:cNvPr id="5" name="Rectangle 4">
            <a:extLst>
              <a:ext uri="{FF2B5EF4-FFF2-40B4-BE49-F238E27FC236}">
                <a16:creationId xmlns:a16="http://schemas.microsoft.com/office/drawing/2014/main" id="{643DC992-4CFC-486A-919E-31F69F4C1C6E}"/>
              </a:ext>
            </a:extLst>
          </p:cNvPr>
          <p:cNvSpPr/>
          <p:nvPr/>
        </p:nvSpPr>
        <p:spPr>
          <a:xfrm>
            <a:off x="647063" y="4356077"/>
            <a:ext cx="8075809" cy="1815882"/>
          </a:xfrm>
          <a:prstGeom prst="rect">
            <a:avLst/>
          </a:prstGeom>
        </p:spPr>
        <p:txBody>
          <a:bodyPr wrap="square">
            <a:spAutoFit/>
          </a:bodyPr>
          <a:lstStyle/>
          <a:p>
            <a:r>
              <a:rPr lang="en-US" sz="2800" dirty="0">
                <a:solidFill>
                  <a:srgbClr val="006666"/>
                </a:solidFill>
                <a:latin typeface="HelveticaNeueLT Std" panose="020B0604020202020204"/>
              </a:rPr>
              <a:t>You must enroll in approved TAA training by the latter of; 1) last day of the 8</a:t>
            </a:r>
            <a:r>
              <a:rPr lang="en-US" sz="2800" baseline="30000" dirty="0">
                <a:solidFill>
                  <a:srgbClr val="006666"/>
                </a:solidFill>
                <a:latin typeface="HelveticaNeueLT Std" panose="020B0604020202020204"/>
              </a:rPr>
              <a:t>th</a:t>
            </a:r>
            <a:r>
              <a:rPr lang="en-US" sz="2800" dirty="0">
                <a:solidFill>
                  <a:srgbClr val="006666"/>
                </a:solidFill>
                <a:latin typeface="HelveticaNeueLT Std" panose="020B0604020202020204"/>
              </a:rPr>
              <a:t> week following the date of certification, or 2) the 16</a:t>
            </a:r>
            <a:r>
              <a:rPr lang="en-US" sz="2800" baseline="30000" dirty="0">
                <a:solidFill>
                  <a:srgbClr val="006666"/>
                </a:solidFill>
                <a:latin typeface="HelveticaNeueLT Std" panose="020B0604020202020204"/>
              </a:rPr>
              <a:t>th</a:t>
            </a:r>
            <a:r>
              <a:rPr lang="en-US" sz="2800" dirty="0">
                <a:solidFill>
                  <a:srgbClr val="006666"/>
                </a:solidFill>
                <a:latin typeface="HelveticaNeueLT Std" panose="020B0604020202020204"/>
              </a:rPr>
              <a:t> week following the date of the qualifying separation. </a:t>
            </a:r>
            <a:endParaRPr lang="en-US" sz="2800" strike="sngStrike" dirty="0">
              <a:solidFill>
                <a:srgbClr val="006666"/>
              </a:solidFill>
              <a:latin typeface="HelveticaNeueLT Std" panose="020B0604020202020204"/>
            </a:endParaRPr>
          </a:p>
        </p:txBody>
      </p:sp>
      <p:pic>
        <p:nvPicPr>
          <p:cNvPr id="7" name="Picture 6">
            <a:extLst>
              <a:ext uri="{FF2B5EF4-FFF2-40B4-BE49-F238E27FC236}">
                <a16:creationId xmlns:a16="http://schemas.microsoft.com/office/drawing/2014/main" id="{5127574A-DC8C-427F-8289-3E39561A9C19}"/>
              </a:ext>
            </a:extLst>
          </p:cNvPr>
          <p:cNvPicPr>
            <a:picLocks noChangeAspect="1"/>
          </p:cNvPicPr>
          <p:nvPr/>
        </p:nvPicPr>
        <p:blipFill>
          <a:blip r:embed="rId5">
            <a:grayscl/>
          </a:blip>
          <a:stretch>
            <a:fillRect/>
          </a:stretch>
        </p:blipFill>
        <p:spPr>
          <a:xfrm>
            <a:off x="2881055" y="1959875"/>
            <a:ext cx="3381890" cy="2255298"/>
          </a:xfrm>
          <a:prstGeom prst="rect">
            <a:avLst/>
          </a:prstGeom>
          <a:effectLst>
            <a:softEdge rad="63500"/>
          </a:effectLst>
        </p:spPr>
      </p:pic>
    </p:spTree>
    <p:extLst>
      <p:ext uri="{BB962C8B-B14F-4D97-AF65-F5344CB8AC3E}">
        <p14:creationId xmlns:p14="http://schemas.microsoft.com/office/powerpoint/2010/main" val="153403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7200" y="467104"/>
            <a:ext cx="8597900"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         Trade Readjustment Allowance Benefits</a:t>
            </a:r>
          </a:p>
          <a:p>
            <a:pPr algn="l">
              <a:defRPr/>
            </a:pPr>
            <a:endPar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endParaRP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15</a:t>
            </a:fld>
            <a:endParaRPr lang="en-US" dirty="0"/>
          </a:p>
        </p:txBody>
      </p:sp>
      <p:pic>
        <p:nvPicPr>
          <p:cNvPr id="4" name="Picture 3">
            <a:extLst>
              <a:ext uri="{FF2B5EF4-FFF2-40B4-BE49-F238E27FC236}">
                <a16:creationId xmlns:a16="http://schemas.microsoft.com/office/drawing/2014/main" id="{D38EF24B-D0E6-46F5-863B-BD55C896DC08}"/>
              </a:ext>
            </a:extLst>
          </p:cNvPr>
          <p:cNvPicPr>
            <a:picLocks noChangeAspect="1"/>
          </p:cNvPicPr>
          <p:nvPr/>
        </p:nvPicPr>
        <p:blipFill>
          <a:blip r:embed="rId4"/>
          <a:stretch>
            <a:fillRect/>
          </a:stretch>
        </p:blipFill>
        <p:spPr>
          <a:xfrm>
            <a:off x="647064" y="0"/>
            <a:ext cx="724826" cy="724826"/>
          </a:xfrm>
          <a:prstGeom prst="rect">
            <a:avLst/>
          </a:prstGeom>
        </p:spPr>
      </p:pic>
      <p:sp>
        <p:nvSpPr>
          <p:cNvPr id="5" name="Rectangle 4">
            <a:extLst>
              <a:ext uri="{FF2B5EF4-FFF2-40B4-BE49-F238E27FC236}">
                <a16:creationId xmlns:a16="http://schemas.microsoft.com/office/drawing/2014/main" id="{643DC992-4CFC-486A-919E-31F69F4C1C6E}"/>
              </a:ext>
            </a:extLst>
          </p:cNvPr>
          <p:cNvSpPr/>
          <p:nvPr/>
        </p:nvSpPr>
        <p:spPr>
          <a:xfrm>
            <a:off x="647064" y="819998"/>
            <a:ext cx="7997824" cy="5262979"/>
          </a:xfrm>
          <a:prstGeom prst="rect">
            <a:avLst/>
          </a:prstGeom>
        </p:spPr>
        <p:txBody>
          <a:bodyPr wrap="square">
            <a:spAutoFit/>
          </a:bodyPr>
          <a:lstStyle/>
          <a:p>
            <a:pPr marL="457200" indent="-457200">
              <a:buFont typeface="Arial" panose="020B0604020202020204" pitchFamily="34" charset="0"/>
              <a:buChar char="•"/>
            </a:pPr>
            <a:r>
              <a:rPr lang="en-US" sz="2400" dirty="0">
                <a:solidFill>
                  <a:srgbClr val="006666"/>
                </a:solidFill>
                <a:latin typeface="HelveticaNeueLT Std" panose="020B0604020202020204"/>
              </a:rPr>
              <a:t>Trade Readjustment Allowance (TRA) is paid in addition to your Reemployment Assistance (RA) benefits, but it is not payable for the same weeks of RA benefits.</a:t>
            </a:r>
          </a:p>
          <a:p>
            <a:pPr marL="457200" indent="-457200">
              <a:buFont typeface="Arial" panose="020B0604020202020204" pitchFamily="34" charset="0"/>
              <a:buChar char="•"/>
            </a:pPr>
            <a:endParaRPr lang="en-US" sz="2400" dirty="0">
              <a:solidFill>
                <a:srgbClr val="006666"/>
              </a:solidFill>
              <a:latin typeface="HelveticaNeueLT Std" panose="020B0604020202020204"/>
            </a:endParaRPr>
          </a:p>
          <a:p>
            <a:pPr marL="457200" indent="-457200">
              <a:buFont typeface="Arial" panose="020B0604020202020204" pitchFamily="34" charset="0"/>
              <a:buChar char="•"/>
            </a:pPr>
            <a:r>
              <a:rPr lang="en-US" sz="2400" dirty="0">
                <a:solidFill>
                  <a:srgbClr val="006666"/>
                </a:solidFill>
                <a:latin typeface="HelveticaNeueLT Std" panose="020B0604020202020204"/>
              </a:rPr>
              <a:t>You must exhaust RA before you can claim TRA.</a:t>
            </a:r>
          </a:p>
          <a:p>
            <a:pPr marL="457200" indent="-457200">
              <a:buFont typeface="Arial" panose="020B0604020202020204" pitchFamily="34" charset="0"/>
              <a:buChar char="•"/>
            </a:pPr>
            <a:endParaRPr lang="en-US" sz="2400" dirty="0">
              <a:solidFill>
                <a:srgbClr val="006666"/>
              </a:solidFill>
              <a:latin typeface="HelveticaNeueLT Std" panose="020B0604020202020204"/>
            </a:endParaRPr>
          </a:p>
          <a:p>
            <a:pPr marL="457200" indent="-457200">
              <a:buFont typeface="Arial" panose="020B0604020202020204" pitchFamily="34" charset="0"/>
              <a:buChar char="•"/>
            </a:pPr>
            <a:r>
              <a:rPr lang="en-US" sz="2400" dirty="0">
                <a:solidFill>
                  <a:srgbClr val="006666"/>
                </a:solidFill>
                <a:latin typeface="HelveticaNeueLT Std" panose="020B0604020202020204"/>
              </a:rPr>
              <a:t>TRA is equal to the dollar amount of RA benefits.</a:t>
            </a:r>
          </a:p>
          <a:p>
            <a:pPr marL="457200" indent="-457200">
              <a:buFont typeface="Arial" panose="020B0604020202020204" pitchFamily="34" charset="0"/>
              <a:buChar char="•"/>
            </a:pPr>
            <a:endParaRPr lang="en-US" sz="2400" dirty="0">
              <a:solidFill>
                <a:srgbClr val="006666"/>
              </a:solidFill>
              <a:latin typeface="HelveticaNeueLT Std" panose="020B0604020202020204"/>
            </a:endParaRPr>
          </a:p>
          <a:p>
            <a:pPr marL="457200" indent="-457200">
              <a:buFont typeface="Arial" panose="020B0604020202020204" pitchFamily="34" charset="0"/>
              <a:buChar char="•"/>
            </a:pPr>
            <a:r>
              <a:rPr lang="en-US" sz="2400" dirty="0">
                <a:solidFill>
                  <a:srgbClr val="006666"/>
                </a:solidFill>
                <a:latin typeface="HelveticaNeueLT Std" panose="020B0604020202020204"/>
              </a:rPr>
              <a:t>May receive up to 130 weeks of RA and TRA combined.</a:t>
            </a:r>
          </a:p>
          <a:p>
            <a:pPr marL="457200" indent="-457200">
              <a:buFont typeface="Arial" panose="020B0604020202020204" pitchFamily="34" charset="0"/>
              <a:buChar char="•"/>
            </a:pPr>
            <a:endParaRPr lang="en-US" sz="2400" dirty="0">
              <a:solidFill>
                <a:srgbClr val="006666"/>
              </a:solidFill>
              <a:latin typeface="HelveticaNeueLT Std" panose="020B0604020202020204"/>
            </a:endParaRPr>
          </a:p>
          <a:p>
            <a:r>
              <a:rPr lang="en-US" sz="2400" dirty="0">
                <a:solidFill>
                  <a:srgbClr val="006666"/>
                </a:solidFill>
                <a:latin typeface="HelveticaNeueLT Std" panose="020B0604020202020204"/>
              </a:rPr>
              <a:t>For more information contact your Local TAA Coordinator.</a:t>
            </a:r>
          </a:p>
          <a:p>
            <a:pPr marL="457200" indent="-457200">
              <a:buFont typeface="Arial" panose="020B0604020202020204" pitchFamily="34" charset="0"/>
              <a:buChar char="•"/>
            </a:pPr>
            <a:endParaRPr lang="en-US" sz="2400" dirty="0">
              <a:solidFill>
                <a:srgbClr val="006666"/>
              </a:solidFill>
              <a:latin typeface="HelveticaNeueLT Std" panose="020B0604020202020204"/>
            </a:endParaRPr>
          </a:p>
        </p:txBody>
      </p:sp>
    </p:spTree>
    <p:extLst>
      <p:ext uri="{BB962C8B-B14F-4D97-AF65-F5344CB8AC3E}">
        <p14:creationId xmlns:p14="http://schemas.microsoft.com/office/powerpoint/2010/main" val="280278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561544" y="50817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Wage Subsidy</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16</a:t>
            </a:fld>
            <a:endParaRPr lang="en-US" dirty="0"/>
          </a:p>
        </p:txBody>
      </p:sp>
      <p:sp>
        <p:nvSpPr>
          <p:cNvPr id="3" name="TextBox 2">
            <a:extLst>
              <a:ext uri="{FF2B5EF4-FFF2-40B4-BE49-F238E27FC236}">
                <a16:creationId xmlns:a16="http://schemas.microsoft.com/office/drawing/2014/main" id="{84530889-B973-4DBA-B311-96EDD4C6F72F}"/>
              </a:ext>
            </a:extLst>
          </p:cNvPr>
          <p:cNvSpPr txBox="1"/>
          <p:nvPr/>
        </p:nvSpPr>
        <p:spPr>
          <a:xfrm>
            <a:off x="725048" y="1025089"/>
            <a:ext cx="7598337" cy="1384995"/>
          </a:xfrm>
          <a:prstGeom prst="rect">
            <a:avLst/>
          </a:prstGeom>
          <a:noFill/>
        </p:spPr>
        <p:txBody>
          <a:bodyPr wrap="square" rtlCol="0">
            <a:spAutoFit/>
          </a:bodyPr>
          <a:lstStyle/>
          <a:p>
            <a:pPr lvl="0" fontAlgn="base">
              <a:spcBef>
                <a:spcPct val="0"/>
              </a:spcBef>
              <a:spcAft>
                <a:spcPct val="0"/>
              </a:spcAft>
              <a:defRPr/>
            </a:pPr>
            <a:r>
              <a:rPr lang="en-US" sz="2800" dirty="0">
                <a:solidFill>
                  <a:srgbClr val="004563"/>
                </a:solidFill>
                <a:latin typeface="HelveticaNeueLT Std" panose="020B0604020202020204"/>
              </a:rPr>
              <a:t>Workers </a:t>
            </a:r>
            <a:r>
              <a:rPr lang="en-US" sz="2800" b="1" dirty="0">
                <a:solidFill>
                  <a:srgbClr val="004563"/>
                </a:solidFill>
                <a:latin typeface="HelveticaNeueLT Std" panose="020B0604020202020204"/>
              </a:rPr>
              <a:t>50</a:t>
            </a:r>
            <a:r>
              <a:rPr lang="en-US" sz="2800" dirty="0">
                <a:solidFill>
                  <a:srgbClr val="004563"/>
                </a:solidFill>
                <a:latin typeface="HelveticaNeueLT Std" panose="020B0604020202020204"/>
              </a:rPr>
              <a:t>+ years of age may be eligible for up to a </a:t>
            </a:r>
            <a:r>
              <a:rPr lang="en-US" sz="2800" b="1" dirty="0">
                <a:solidFill>
                  <a:srgbClr val="004563"/>
                </a:solidFill>
                <a:effectLst>
                  <a:outerShdw blurRad="38100" dist="38100" dir="2700000" algn="tl">
                    <a:srgbClr val="000000">
                      <a:alpha val="43137"/>
                    </a:srgbClr>
                  </a:outerShdw>
                </a:effectLst>
                <a:latin typeface="HelveticaNeueLT Std" panose="020B0604020202020204"/>
              </a:rPr>
              <a:t>$10,000 </a:t>
            </a:r>
            <a:r>
              <a:rPr lang="en-US" sz="2800" dirty="0">
                <a:solidFill>
                  <a:srgbClr val="004563"/>
                </a:solidFill>
                <a:latin typeface="HelveticaNeueLT Std" panose="020B0604020202020204"/>
              </a:rPr>
              <a:t>wage subsidy (known as Alternative Trade Adjustment Assistance).</a:t>
            </a:r>
          </a:p>
        </p:txBody>
      </p:sp>
      <p:pic>
        <p:nvPicPr>
          <p:cNvPr id="4" name="Picture 3">
            <a:extLst>
              <a:ext uri="{FF2B5EF4-FFF2-40B4-BE49-F238E27FC236}">
                <a16:creationId xmlns:a16="http://schemas.microsoft.com/office/drawing/2014/main" id="{3839E9D4-8822-4BFC-91BF-A31ECE573335}"/>
              </a:ext>
            </a:extLst>
          </p:cNvPr>
          <p:cNvPicPr>
            <a:picLocks noChangeAspect="1"/>
          </p:cNvPicPr>
          <p:nvPr/>
        </p:nvPicPr>
        <p:blipFill>
          <a:blip r:embed="rId4"/>
          <a:stretch>
            <a:fillRect/>
          </a:stretch>
        </p:blipFill>
        <p:spPr>
          <a:xfrm>
            <a:off x="725048" y="219284"/>
            <a:ext cx="710632" cy="710632"/>
          </a:xfrm>
          <a:prstGeom prst="rect">
            <a:avLst/>
          </a:prstGeom>
        </p:spPr>
      </p:pic>
      <p:pic>
        <p:nvPicPr>
          <p:cNvPr id="15" name="Picture 14">
            <a:extLst>
              <a:ext uri="{FF2B5EF4-FFF2-40B4-BE49-F238E27FC236}">
                <a16:creationId xmlns:a16="http://schemas.microsoft.com/office/drawing/2014/main" id="{5E8E19D9-A623-48BC-96CE-B9F663059302}"/>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2133600" y="2692684"/>
            <a:ext cx="4876800" cy="3252216"/>
          </a:xfrm>
          <a:prstGeom prst="rect">
            <a:avLst/>
          </a:prstGeom>
          <a:effectLst>
            <a:softEdge rad="38100"/>
          </a:effectLst>
        </p:spPr>
      </p:pic>
    </p:spTree>
    <p:extLst>
      <p:ext uri="{BB962C8B-B14F-4D97-AF65-F5344CB8AC3E}">
        <p14:creationId xmlns:p14="http://schemas.microsoft.com/office/powerpoint/2010/main" val="3763836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7200" y="323022"/>
            <a:ext cx="8597900"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          Job Search Allowance</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17</a:t>
            </a:fld>
            <a:endParaRPr lang="en-US" dirty="0"/>
          </a:p>
        </p:txBody>
      </p:sp>
      <p:pic>
        <p:nvPicPr>
          <p:cNvPr id="3" name="Picture 2">
            <a:extLst>
              <a:ext uri="{FF2B5EF4-FFF2-40B4-BE49-F238E27FC236}">
                <a16:creationId xmlns:a16="http://schemas.microsoft.com/office/drawing/2014/main" id="{6DE146E5-6B98-4A04-9AC9-E25C7C4EECAD}"/>
              </a:ext>
            </a:extLst>
          </p:cNvPr>
          <p:cNvPicPr>
            <a:picLocks noChangeAspect="1"/>
          </p:cNvPicPr>
          <p:nvPr/>
        </p:nvPicPr>
        <p:blipFill>
          <a:blip r:embed="rId4"/>
          <a:stretch>
            <a:fillRect/>
          </a:stretch>
        </p:blipFill>
        <p:spPr>
          <a:xfrm>
            <a:off x="647065" y="0"/>
            <a:ext cx="786452" cy="786452"/>
          </a:xfrm>
          <a:prstGeom prst="rect">
            <a:avLst/>
          </a:prstGeom>
        </p:spPr>
      </p:pic>
      <p:sp>
        <p:nvSpPr>
          <p:cNvPr id="4" name="Rectangle 3">
            <a:extLst>
              <a:ext uri="{FF2B5EF4-FFF2-40B4-BE49-F238E27FC236}">
                <a16:creationId xmlns:a16="http://schemas.microsoft.com/office/drawing/2014/main" id="{D0E7659F-65F1-4E5F-80F6-8435674969B0}"/>
              </a:ext>
            </a:extLst>
          </p:cNvPr>
          <p:cNvSpPr/>
          <p:nvPr/>
        </p:nvSpPr>
        <p:spPr>
          <a:xfrm>
            <a:off x="647064" y="818133"/>
            <a:ext cx="7997825" cy="954107"/>
          </a:xfrm>
          <a:prstGeom prst="rect">
            <a:avLst/>
          </a:prstGeom>
        </p:spPr>
        <p:txBody>
          <a:bodyPr wrap="square">
            <a:spAutoFit/>
          </a:bodyPr>
          <a:lstStyle/>
          <a:p>
            <a:pPr lvl="0">
              <a:spcBef>
                <a:spcPct val="20000"/>
              </a:spcBef>
              <a:buClr>
                <a:srgbClr val="CFC60D"/>
              </a:buClr>
              <a:buSzPct val="85000"/>
              <a:defRPr/>
            </a:pPr>
            <a:r>
              <a:rPr lang="en-US" sz="2800" dirty="0">
                <a:solidFill>
                  <a:srgbClr val="006666"/>
                </a:solidFill>
                <a:latin typeface="HelveticaNeueLT Std" panose="020B0604020202020204"/>
              </a:rPr>
              <a:t>Up to </a:t>
            </a:r>
            <a:r>
              <a:rPr lang="en-US" sz="2800" b="1" dirty="0">
                <a:solidFill>
                  <a:srgbClr val="006666"/>
                </a:solidFill>
                <a:effectLst>
                  <a:outerShdw blurRad="38100" dist="38100" dir="2700000" algn="tl">
                    <a:srgbClr val="000000">
                      <a:alpha val="43137"/>
                    </a:srgbClr>
                  </a:outerShdw>
                </a:effectLst>
                <a:latin typeface="HelveticaNeueLT Std" panose="020B0604020202020204"/>
              </a:rPr>
              <a:t>$1,250 </a:t>
            </a:r>
            <a:r>
              <a:rPr lang="en-US" sz="2800" dirty="0">
                <a:solidFill>
                  <a:srgbClr val="006666"/>
                </a:solidFill>
                <a:latin typeface="HelveticaNeueLT Std" panose="020B0604020202020204"/>
              </a:rPr>
              <a:t>for travel expenses related to job interviews outside the commuting area.</a:t>
            </a:r>
          </a:p>
        </p:txBody>
      </p:sp>
      <p:pic>
        <p:nvPicPr>
          <p:cNvPr id="7" name="Picture 6">
            <a:extLst>
              <a:ext uri="{FF2B5EF4-FFF2-40B4-BE49-F238E27FC236}">
                <a16:creationId xmlns:a16="http://schemas.microsoft.com/office/drawing/2014/main" id="{0B3E134B-0EB0-4141-8BE9-DC2A8D8D57F3}"/>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2133600" y="2162811"/>
            <a:ext cx="4876800" cy="3877056"/>
          </a:xfrm>
          <a:prstGeom prst="rect">
            <a:avLst/>
          </a:prstGeom>
          <a:effectLst>
            <a:softEdge rad="127000"/>
          </a:effectLst>
        </p:spPr>
      </p:pic>
    </p:spTree>
    <p:extLst>
      <p:ext uri="{BB962C8B-B14F-4D97-AF65-F5344CB8AC3E}">
        <p14:creationId xmlns:p14="http://schemas.microsoft.com/office/powerpoint/2010/main" val="169583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7200" y="323022"/>
            <a:ext cx="8597900"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          Relocation Allowance</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18</a:t>
            </a:fld>
            <a:endParaRPr lang="en-US" dirty="0"/>
          </a:p>
        </p:txBody>
      </p:sp>
      <p:pic>
        <p:nvPicPr>
          <p:cNvPr id="5" name="Picture 4">
            <a:extLst>
              <a:ext uri="{FF2B5EF4-FFF2-40B4-BE49-F238E27FC236}">
                <a16:creationId xmlns:a16="http://schemas.microsoft.com/office/drawing/2014/main" id="{771C72ED-880A-4714-9E1B-91BFD8566854}"/>
              </a:ext>
            </a:extLst>
          </p:cNvPr>
          <p:cNvPicPr>
            <a:picLocks noChangeAspect="1"/>
          </p:cNvPicPr>
          <p:nvPr/>
        </p:nvPicPr>
        <p:blipFill>
          <a:blip r:embed="rId4"/>
          <a:stretch>
            <a:fillRect/>
          </a:stretch>
        </p:blipFill>
        <p:spPr>
          <a:xfrm>
            <a:off x="647065" y="0"/>
            <a:ext cx="786452" cy="786452"/>
          </a:xfrm>
          <a:prstGeom prst="rect">
            <a:avLst/>
          </a:prstGeom>
        </p:spPr>
      </p:pic>
      <p:sp>
        <p:nvSpPr>
          <p:cNvPr id="7" name="Rectangle 6">
            <a:extLst>
              <a:ext uri="{FF2B5EF4-FFF2-40B4-BE49-F238E27FC236}">
                <a16:creationId xmlns:a16="http://schemas.microsoft.com/office/drawing/2014/main" id="{D593E7AA-E19B-4F79-92CD-36050BC16A16}"/>
              </a:ext>
            </a:extLst>
          </p:cNvPr>
          <p:cNvSpPr/>
          <p:nvPr/>
        </p:nvSpPr>
        <p:spPr>
          <a:xfrm>
            <a:off x="647065" y="881624"/>
            <a:ext cx="8126217" cy="2850011"/>
          </a:xfrm>
          <a:prstGeom prst="rect">
            <a:avLst/>
          </a:prstGeom>
        </p:spPr>
        <p:txBody>
          <a:bodyPr wrap="square">
            <a:spAutoFit/>
          </a:bodyPr>
          <a:lstStyle/>
          <a:p>
            <a:pPr marL="457200" lvl="0" indent="-457200">
              <a:spcBef>
                <a:spcPct val="20000"/>
              </a:spcBef>
              <a:buClr>
                <a:srgbClr val="006666"/>
              </a:buClr>
              <a:buSzPct val="85000"/>
              <a:buFont typeface="Wingdings" panose="05000000000000000000" pitchFamily="2" charset="2"/>
              <a:buChar char="§"/>
              <a:defRPr/>
            </a:pPr>
            <a:r>
              <a:rPr lang="en-US" sz="2800" dirty="0">
                <a:solidFill>
                  <a:srgbClr val="006666"/>
                </a:solidFill>
                <a:latin typeface="HelveticaNeueLT Std" panose="020B0604020202020204"/>
              </a:rPr>
              <a:t>Covers up to </a:t>
            </a:r>
            <a:r>
              <a:rPr lang="en-US" sz="2800" b="1" dirty="0">
                <a:solidFill>
                  <a:srgbClr val="006666"/>
                </a:solidFill>
                <a:effectLst>
                  <a:outerShdw blurRad="38100" dist="38100" dir="2700000" algn="tl">
                    <a:srgbClr val="000000">
                      <a:alpha val="43137"/>
                    </a:srgbClr>
                  </a:outerShdw>
                </a:effectLst>
                <a:latin typeface="HelveticaNeueLT Std" panose="020B0604020202020204"/>
              </a:rPr>
              <a:t>90% </a:t>
            </a:r>
            <a:r>
              <a:rPr lang="en-US" sz="2800" dirty="0">
                <a:solidFill>
                  <a:srgbClr val="006666"/>
                </a:solidFill>
                <a:latin typeface="HelveticaNeueLT Std" panose="020B0604020202020204"/>
              </a:rPr>
              <a:t>in of reasonable moving expenses if relocating outside of the commuting area. </a:t>
            </a:r>
          </a:p>
          <a:p>
            <a:pPr marL="457200" lvl="0" indent="-457200">
              <a:spcBef>
                <a:spcPct val="20000"/>
              </a:spcBef>
              <a:buClr>
                <a:srgbClr val="006666"/>
              </a:buClr>
              <a:buSzPct val="85000"/>
              <a:buFont typeface="Wingdings" panose="05000000000000000000" pitchFamily="2" charset="2"/>
              <a:buChar char="§"/>
              <a:defRPr/>
            </a:pPr>
            <a:endParaRPr lang="en-US" sz="2800" dirty="0">
              <a:solidFill>
                <a:srgbClr val="006666"/>
              </a:solidFill>
              <a:latin typeface="HelveticaNeueLT Std" panose="020B0604020202020204"/>
            </a:endParaRPr>
          </a:p>
          <a:p>
            <a:pPr marL="457200" lvl="0" indent="-457200">
              <a:spcBef>
                <a:spcPct val="20000"/>
              </a:spcBef>
              <a:buClr>
                <a:srgbClr val="006666"/>
              </a:buClr>
              <a:buSzPct val="85000"/>
              <a:buFont typeface="Wingdings" panose="05000000000000000000" pitchFamily="2" charset="2"/>
              <a:buChar char="§"/>
              <a:defRPr/>
            </a:pPr>
            <a:r>
              <a:rPr lang="en-US" sz="2800" dirty="0">
                <a:solidFill>
                  <a:srgbClr val="006666"/>
                </a:solidFill>
                <a:latin typeface="HelveticaNeueLT Std" panose="020B0604020202020204"/>
              </a:rPr>
              <a:t>Up to </a:t>
            </a:r>
            <a:r>
              <a:rPr lang="en-US" sz="2800" b="1" dirty="0">
                <a:solidFill>
                  <a:srgbClr val="006666"/>
                </a:solidFill>
                <a:effectLst>
                  <a:outerShdw blurRad="38100" dist="38100" dir="2700000" algn="tl">
                    <a:srgbClr val="000000">
                      <a:alpha val="43137"/>
                    </a:srgbClr>
                  </a:outerShdw>
                </a:effectLst>
                <a:latin typeface="HelveticaNeueLT Std" panose="020B0604020202020204"/>
              </a:rPr>
              <a:t>$1,250</a:t>
            </a:r>
            <a:r>
              <a:rPr lang="en-US" sz="2800" dirty="0">
                <a:solidFill>
                  <a:srgbClr val="006666"/>
                </a:solidFill>
                <a:latin typeface="HelveticaNeueLT Std" panose="020B0604020202020204"/>
              </a:rPr>
              <a:t> in an additional lump sum payment.</a:t>
            </a:r>
          </a:p>
        </p:txBody>
      </p:sp>
      <p:pic>
        <p:nvPicPr>
          <p:cNvPr id="9" name="Picture 8">
            <a:extLst>
              <a:ext uri="{FF2B5EF4-FFF2-40B4-BE49-F238E27FC236}">
                <a16:creationId xmlns:a16="http://schemas.microsoft.com/office/drawing/2014/main" id="{3419C2E7-AFC8-4A56-9989-4A8034DD028B}"/>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3113412" y="3826807"/>
            <a:ext cx="2917176" cy="2419433"/>
          </a:xfrm>
          <a:prstGeom prst="rect">
            <a:avLst/>
          </a:prstGeom>
          <a:effectLst>
            <a:softEdge rad="114300"/>
          </a:effectLst>
        </p:spPr>
      </p:pic>
    </p:spTree>
    <p:extLst>
      <p:ext uri="{BB962C8B-B14F-4D97-AF65-F5344CB8AC3E}">
        <p14:creationId xmlns:p14="http://schemas.microsoft.com/office/powerpoint/2010/main" val="2977184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Objectives</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a:t>
            </a:fld>
            <a:endParaRPr lang="en-US" dirty="0"/>
          </a:p>
        </p:txBody>
      </p:sp>
      <p:sp>
        <p:nvSpPr>
          <p:cNvPr id="13" name="Rectangle 12">
            <a:extLst>
              <a:ext uri="{FF2B5EF4-FFF2-40B4-BE49-F238E27FC236}">
                <a16:creationId xmlns:a16="http://schemas.microsoft.com/office/drawing/2014/main" id="{F3370AA8-7B57-4111-A69A-F3235E5C4250}"/>
              </a:ext>
            </a:extLst>
          </p:cNvPr>
          <p:cNvSpPr/>
          <p:nvPr/>
        </p:nvSpPr>
        <p:spPr>
          <a:xfrm>
            <a:off x="605155" y="962617"/>
            <a:ext cx="7796340" cy="5816977"/>
          </a:xfrm>
          <a:prstGeom prst="rect">
            <a:avLst/>
          </a:prstGeom>
        </p:spPr>
        <p:txBody>
          <a:bodyPr wrap="square">
            <a:spAutoFit/>
          </a:bodyPr>
          <a:lstStyle/>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Trade Adjustment Assistance Overview</a:t>
            </a:r>
          </a:p>
          <a:p>
            <a:pPr marL="457200" indent="-4572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Eligibility</a:t>
            </a:r>
          </a:p>
          <a:p>
            <a:pPr marL="457200" indent="-4572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Program Benefits</a:t>
            </a:r>
          </a:p>
          <a:p>
            <a:pPr marL="457200" indent="-4572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Program Requirements</a:t>
            </a:r>
          </a:p>
          <a:p>
            <a:pPr marL="457200" indent="-4572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Next Steps</a:t>
            </a:r>
          </a:p>
          <a:p>
            <a:pPr marL="457200" indent="-4572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Questions &amp; Answers (Q&amp;A) Session</a:t>
            </a:r>
          </a:p>
          <a:p>
            <a:pPr marL="342900" indent="-342900">
              <a:buFont typeface="Wingdings" panose="05000000000000000000" pitchFamily="2" charset="2"/>
              <a:buChar char="§"/>
            </a:pPr>
            <a:endParaRPr lang="en-US" sz="2400" dirty="0">
              <a:solidFill>
                <a:srgbClr val="004563"/>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081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       Health Coverage Tax Credit (HCTC) </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19</a:t>
            </a:fld>
            <a:endParaRPr lang="en-US" dirty="0"/>
          </a:p>
        </p:txBody>
      </p:sp>
      <p:sp>
        <p:nvSpPr>
          <p:cNvPr id="3" name="TextBox 2">
            <a:extLst>
              <a:ext uri="{FF2B5EF4-FFF2-40B4-BE49-F238E27FC236}">
                <a16:creationId xmlns:a16="http://schemas.microsoft.com/office/drawing/2014/main" id="{84530889-B973-4DBA-B311-96EDD4C6F72F}"/>
              </a:ext>
            </a:extLst>
          </p:cNvPr>
          <p:cNvSpPr txBox="1"/>
          <p:nvPr/>
        </p:nvSpPr>
        <p:spPr>
          <a:xfrm>
            <a:off x="605155" y="973886"/>
            <a:ext cx="7997824" cy="403187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4563"/>
                </a:solidFill>
                <a:latin typeface="Arial" panose="020B0604020202020204" pitchFamily="34" charset="0"/>
                <a:cs typeface="Arial" panose="020B0604020202020204" pitchFamily="34" charset="0"/>
              </a:rPr>
              <a:t>Provides a </a:t>
            </a:r>
            <a:r>
              <a:rPr lang="en-US" sz="2800" b="1" dirty="0">
                <a:solidFill>
                  <a:srgbClr val="00456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72.5% tax credit </a:t>
            </a:r>
            <a:r>
              <a:rPr lang="en-US" sz="2800" dirty="0">
                <a:solidFill>
                  <a:srgbClr val="004563"/>
                </a:solidFill>
                <a:latin typeface="Arial" panose="020B0604020202020204" pitchFamily="34" charset="0"/>
                <a:cs typeface="Arial" panose="020B0604020202020204" pitchFamily="34" charset="0"/>
              </a:rPr>
              <a:t>for eligible TRA and RTAA recipients.</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4563"/>
                </a:solidFill>
                <a:latin typeface="Arial" panose="020B0604020202020204" pitchFamily="34" charset="0"/>
                <a:cs typeface="Arial" panose="020B0604020202020204" pitchFamily="34" charset="0"/>
              </a:rPr>
              <a:t>Administered through the Internal Revenue Service (IRS).</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4563"/>
                </a:solidFill>
                <a:latin typeface="Arial" panose="020B0604020202020204" pitchFamily="34" charset="0"/>
                <a:cs typeface="Arial" panose="020B0604020202020204" pitchFamily="34" charset="0"/>
              </a:rPr>
              <a:t>More information is available at: www.irs.gov/HCTC</a:t>
            </a:r>
          </a:p>
          <a:p>
            <a:pPr marL="342900" indent="-342900">
              <a:buFont typeface="Wingdings" panose="05000000000000000000" pitchFamily="2" charset="2"/>
              <a:buChar char="§"/>
            </a:pPr>
            <a:endParaRPr lang="en-US" sz="2400" dirty="0">
              <a:solidFill>
                <a:srgbClr val="004563"/>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0980930-A416-40B0-9625-CBB490DEABE1}"/>
              </a:ext>
            </a:extLst>
          </p:cNvPr>
          <p:cNvPicPr>
            <a:picLocks noChangeAspect="1"/>
          </p:cNvPicPr>
          <p:nvPr/>
        </p:nvPicPr>
        <p:blipFill>
          <a:blip r:embed="rId4"/>
          <a:stretch>
            <a:fillRect/>
          </a:stretch>
        </p:blipFill>
        <p:spPr>
          <a:xfrm>
            <a:off x="605155" y="0"/>
            <a:ext cx="736640" cy="736640"/>
          </a:xfrm>
          <a:prstGeom prst="rect">
            <a:avLst/>
          </a:prstGeom>
        </p:spPr>
      </p:pic>
    </p:spTree>
    <p:extLst>
      <p:ext uri="{BB962C8B-B14F-4D97-AF65-F5344CB8AC3E}">
        <p14:creationId xmlns:p14="http://schemas.microsoft.com/office/powerpoint/2010/main" val="1280907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Next Steps</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20</a:t>
            </a:fld>
            <a:endParaRPr lang="en-US" dirty="0"/>
          </a:p>
        </p:txBody>
      </p:sp>
      <p:sp>
        <p:nvSpPr>
          <p:cNvPr id="3" name="TextBox 2">
            <a:extLst>
              <a:ext uri="{FF2B5EF4-FFF2-40B4-BE49-F238E27FC236}">
                <a16:creationId xmlns:a16="http://schemas.microsoft.com/office/drawing/2014/main" id="{84530889-B973-4DBA-B311-96EDD4C6F72F}"/>
              </a:ext>
            </a:extLst>
          </p:cNvPr>
          <p:cNvSpPr txBox="1"/>
          <p:nvPr/>
        </p:nvSpPr>
        <p:spPr>
          <a:xfrm>
            <a:off x="605154" y="973886"/>
            <a:ext cx="8433338" cy="4770537"/>
          </a:xfrm>
          <a:prstGeom prst="rect">
            <a:avLst/>
          </a:prstGeom>
          <a:noFill/>
        </p:spPr>
        <p:txBody>
          <a:bodyPr wrap="square" rtlCol="0">
            <a:spAutoFit/>
          </a:bodyPr>
          <a:lstStyle/>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Register in Employ Florida at </a:t>
            </a:r>
            <a:r>
              <a:rPr lang="en-US" sz="2800" dirty="0">
                <a:solidFill>
                  <a:srgbClr val="004563"/>
                </a:solidFill>
                <a:latin typeface="Arial" panose="020B0604020202020204" pitchFamily="34" charset="0"/>
                <a:cs typeface="Arial" panose="020B0604020202020204" pitchFamily="34" charset="0"/>
                <a:hlinkClick r:id="rId4"/>
              </a:rPr>
              <a:t>www.employflorida.com</a:t>
            </a: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Establish a valid Reemployment Assistance claim by visiting </a:t>
            </a:r>
            <a:r>
              <a:rPr lang="en-US" sz="2800" dirty="0">
                <a:solidFill>
                  <a:srgbClr val="004563"/>
                </a:solidFill>
                <a:latin typeface="Arial" panose="020B0604020202020204" pitchFamily="34" charset="0"/>
                <a:cs typeface="Arial" panose="020B0604020202020204" pitchFamily="34" charset="0"/>
                <a:hlinkClick r:id="rId5"/>
              </a:rPr>
              <a:t>https://connect.myflorida.com</a:t>
            </a: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Call or e-mail [Local TAA Coordinator’s name] to schedule an appointment at</a:t>
            </a:r>
          </a:p>
          <a:p>
            <a:pPr lvl="1"/>
            <a:r>
              <a:rPr lang="en-US" sz="2800" dirty="0">
                <a:solidFill>
                  <a:srgbClr val="004563"/>
                </a:solidFill>
                <a:latin typeface="Arial" panose="020B0604020202020204" pitchFamily="34" charset="0"/>
                <a:cs typeface="Arial" panose="020B0604020202020204" pitchFamily="34" charset="0"/>
              </a:rPr>
              <a:t>[Local TAA Coordinator’s e-mail/phone number]</a:t>
            </a:r>
          </a:p>
          <a:p>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400" dirty="0">
              <a:solidFill>
                <a:srgbClr val="004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76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902" y="2474460"/>
            <a:ext cx="4490720" cy="1540045"/>
          </a:xfrm>
          <a:prstGeom prst="rect">
            <a:avLst/>
          </a:prstGeom>
        </p:spPr>
      </p:pic>
      <p:sp>
        <p:nvSpPr>
          <p:cNvPr id="44" name="Slide Number Placeholder 1"/>
          <p:cNvSpPr>
            <a:spLocks noGrp="1"/>
          </p:cNvSpPr>
          <p:nvPr>
            <p:ph type="sldNum" sz="quarter" idx="10"/>
          </p:nvPr>
        </p:nvSpPr>
        <p:spPr>
          <a:xfrm>
            <a:off x="6400800" y="6432752"/>
            <a:ext cx="2133600" cy="365125"/>
          </a:xfrm>
        </p:spPr>
        <p:txBody>
          <a:bodyPr/>
          <a:lstStyle/>
          <a:p>
            <a:pPr algn="r">
              <a:defRPr/>
            </a:pPr>
            <a:r>
              <a:rPr lang="en-US" dirty="0"/>
              <a:t>12</a:t>
            </a:r>
          </a:p>
        </p:txBody>
      </p:sp>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46" name="Straight Connector 45"/>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flipV="1">
            <a:off x="647064" y="4549475"/>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415A"/>
              </a:solidFill>
            </a:endParaRPr>
          </a:p>
        </p:txBody>
      </p:sp>
      <p:cxnSp>
        <p:nvCxnSpPr>
          <p:cNvPr id="48" name="Straight Connector 47"/>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Title 1"/>
          <p:cNvSpPr txBox="1">
            <a:spLocks/>
          </p:cNvSpPr>
          <p:nvPr/>
        </p:nvSpPr>
        <p:spPr>
          <a:xfrm>
            <a:off x="647064"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QUESTIONS</a:t>
            </a:r>
          </a:p>
        </p:txBody>
      </p:sp>
      <p:sp>
        <p:nvSpPr>
          <p:cNvPr id="18" name="Rectangle 17"/>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59859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48" y="1819058"/>
            <a:ext cx="1160185" cy="13512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8" name="Straight Connector 7"/>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09553" y="1763079"/>
            <a:ext cx="6677248" cy="923330"/>
          </a:xfrm>
          <a:prstGeom prst="rect">
            <a:avLst/>
          </a:prstGeom>
        </p:spPr>
        <p:txBody>
          <a:bodyPr wrap="square">
            <a:spAutoFit/>
          </a:bodyPr>
          <a:lstStyle/>
          <a:p>
            <a:r>
              <a:rPr lang="en-US" sz="4800" b="1" dirty="0">
                <a:solidFill>
                  <a:schemeClr val="tx2"/>
                </a:solidFill>
                <a:latin typeface="HelveticaNeueLT Std" panose="020B0604020202020204" pitchFamily="34" charset="0"/>
              </a:rPr>
              <a:t>Thank You</a:t>
            </a:r>
            <a:r>
              <a:rPr lang="en-US" sz="5400" b="1" dirty="0">
                <a:solidFill>
                  <a:schemeClr val="tx2"/>
                </a:solidFill>
              </a:rPr>
              <a:t>.</a:t>
            </a:r>
          </a:p>
        </p:txBody>
      </p:sp>
      <p:cxnSp>
        <p:nvCxnSpPr>
          <p:cNvPr id="14" name="Straight Connector 13"/>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647064"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CONTACT</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05" y="4827218"/>
            <a:ext cx="1161514" cy="1352822"/>
          </a:xfrm>
          <a:prstGeom prst="rect">
            <a:avLst/>
          </a:prstGeom>
        </p:spPr>
      </p:pic>
      <p:sp>
        <p:nvSpPr>
          <p:cNvPr id="21" name="Rectangle 20"/>
          <p:cNvSpPr/>
          <p:nvPr/>
        </p:nvSpPr>
        <p:spPr>
          <a:xfrm>
            <a:off x="2009553" y="5039563"/>
            <a:ext cx="6631799" cy="923330"/>
          </a:xfrm>
          <a:prstGeom prst="rect">
            <a:avLst/>
          </a:prstGeom>
        </p:spPr>
        <p:txBody>
          <a:bodyPr wrap="square">
            <a:spAutoFit/>
          </a:bodyPr>
          <a:lstStyle/>
          <a:p>
            <a:r>
              <a:rPr lang="en-US" b="1" dirty="0">
                <a:solidFill>
                  <a:schemeClr val="tx2"/>
                </a:solidFill>
                <a:latin typeface="HelveticaNeueLT Std" panose="020B0604020202020204" pitchFamily="34" charset="0"/>
              </a:rPr>
              <a:t>Christina Omran, State Trade Program Coordinator</a:t>
            </a:r>
            <a:endParaRPr lang="en-US" dirty="0">
              <a:solidFill>
                <a:schemeClr val="tx2"/>
              </a:solidFill>
              <a:latin typeface="HelveticaNeueLT Std" panose="020B0604020202020204" pitchFamily="34" charset="0"/>
            </a:endParaRPr>
          </a:p>
          <a:p>
            <a:r>
              <a:rPr lang="en-US" dirty="0">
                <a:solidFill>
                  <a:schemeClr val="tx2"/>
                </a:solidFill>
                <a:latin typeface="HelveticaNeueLT Std" panose="020B0604020202020204" pitchFamily="34" charset="0"/>
              </a:rPr>
              <a:t>Main Line: </a:t>
            </a:r>
            <a:r>
              <a:rPr lang="en-US" b="1" dirty="0">
                <a:solidFill>
                  <a:schemeClr val="tx2"/>
                </a:solidFill>
                <a:latin typeface="HelveticaNeueLT Std" panose="020B0604020202020204" pitchFamily="34" charset="0"/>
              </a:rPr>
              <a:t>850-245-7477</a:t>
            </a:r>
          </a:p>
          <a:p>
            <a:r>
              <a:rPr lang="en-US" dirty="0">
                <a:solidFill>
                  <a:schemeClr val="tx2"/>
                </a:solidFill>
                <a:latin typeface="HelveticaNeueLT Std" panose="020B0604020202020204" pitchFamily="34" charset="0"/>
              </a:rPr>
              <a:t>Email:</a:t>
            </a:r>
            <a:r>
              <a:rPr lang="en-US" b="1" i="1" dirty="0">
                <a:solidFill>
                  <a:schemeClr val="tx2"/>
                </a:solidFill>
                <a:latin typeface="HelveticaNeueLT Std" panose="020B0604020202020204" pitchFamily="34" charset="0"/>
              </a:rPr>
              <a:t> </a:t>
            </a:r>
            <a:r>
              <a:rPr lang="en-US" b="1" dirty="0">
                <a:solidFill>
                  <a:schemeClr val="tx2"/>
                </a:solidFill>
                <a:latin typeface="HelveticaNeueLT Std" panose="020B0604020202020204" pitchFamily="34" charset="0"/>
              </a:rPr>
              <a:t>TAA@deo.myflorida.com</a:t>
            </a:r>
          </a:p>
        </p:txBody>
      </p:sp>
      <p:sp>
        <p:nvSpPr>
          <p:cNvPr id="22" name="Rectangle 21"/>
          <p:cNvSpPr/>
          <p:nvPr/>
        </p:nvSpPr>
        <p:spPr>
          <a:xfrm>
            <a:off x="2130251" y="2596915"/>
            <a:ext cx="6511101" cy="646331"/>
          </a:xfrm>
          <a:prstGeom prst="rect">
            <a:avLst/>
          </a:prstGeom>
        </p:spPr>
        <p:txBody>
          <a:bodyPr wrap="square">
            <a:spAutoFit/>
          </a:bodyPr>
          <a:lstStyle/>
          <a:p>
            <a:r>
              <a:rPr lang="en-US" dirty="0">
                <a:solidFill>
                  <a:schemeClr val="tx2"/>
                </a:solidFill>
                <a:latin typeface="HelveticaNeueLT Std" panose="020B0604020202020204" pitchFamily="34" charset="0"/>
              </a:rPr>
              <a:t>If you have questions or comments about this presentation; please contact the State Trade Office.</a:t>
            </a:r>
          </a:p>
        </p:txBody>
      </p:sp>
      <p:sp>
        <p:nvSpPr>
          <p:cNvPr id="24" name="Rectangle 23"/>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Slide Number Placeholder 1"/>
          <p:cNvSpPr>
            <a:spLocks noGrp="1"/>
          </p:cNvSpPr>
          <p:nvPr>
            <p:ph type="sldNum" sz="quarter" idx="10"/>
          </p:nvPr>
        </p:nvSpPr>
        <p:spPr>
          <a:xfrm>
            <a:off x="6400800" y="6432752"/>
            <a:ext cx="2133600" cy="365125"/>
          </a:xfrm>
        </p:spPr>
        <p:txBody>
          <a:bodyPr/>
          <a:lstStyle/>
          <a:p>
            <a:pPr algn="r">
              <a:defRPr/>
            </a:pPr>
            <a:r>
              <a:rPr lang="en-US" dirty="0"/>
              <a:t>8</a:t>
            </a:r>
          </a:p>
        </p:txBody>
      </p:sp>
      <p:sp>
        <p:nvSpPr>
          <p:cNvPr id="26" name="Rectangle 25"/>
          <p:cNvSpPr/>
          <p:nvPr/>
        </p:nvSpPr>
        <p:spPr>
          <a:xfrm flipV="1">
            <a:off x="647064" y="4549475"/>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415A"/>
              </a:solidFill>
            </a:endParaRPr>
          </a:p>
        </p:txBody>
      </p:sp>
    </p:spTree>
    <p:extLst>
      <p:ext uri="{BB962C8B-B14F-4D97-AF65-F5344CB8AC3E}">
        <p14:creationId xmlns:p14="http://schemas.microsoft.com/office/powerpoint/2010/main" val="38456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Trade Adjustment Assistance (TAA) Overview</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2</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2</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05155" y="962617"/>
            <a:ext cx="7796340" cy="5878532"/>
          </a:xfrm>
          <a:prstGeom prst="rect">
            <a:avLst/>
          </a:prstGeom>
        </p:spPr>
        <p:txBody>
          <a:bodyPr wrap="square">
            <a:spAutoFit/>
          </a:bodyPr>
          <a:lstStyle/>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Assists workers affected by foreign trade or competition</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Provides resources such as income support and training to obtain new skills and find suitable employment</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Trade Act of 1974 </a:t>
            </a:r>
          </a:p>
          <a:p>
            <a:pPr marL="800100" lvl="1" indent="-342900">
              <a:buFont typeface="Arial" panose="020B0604020202020204" pitchFamily="34" charset="0"/>
              <a:buChar char="•"/>
            </a:pPr>
            <a:r>
              <a:rPr lang="en-US" sz="2800" dirty="0">
                <a:solidFill>
                  <a:srgbClr val="004563"/>
                </a:solidFill>
                <a:latin typeface="Arial" panose="020B0604020202020204" pitchFamily="34" charset="0"/>
                <a:cs typeface="Arial" panose="020B0604020202020204" pitchFamily="34" charset="0"/>
              </a:rPr>
              <a:t>Reauthorized by Trade Adjustment Assistance Reauthorization Act (TAARA) of 2015</a:t>
            </a:r>
          </a:p>
          <a:p>
            <a:pPr marL="800100" lvl="1" indent="-342900">
              <a:buFont typeface="Arial" panose="020B0604020202020204" pitchFamily="34" charset="0"/>
              <a:buChar char="•"/>
            </a:pPr>
            <a:r>
              <a:rPr lang="en-US" sz="2800" dirty="0">
                <a:solidFill>
                  <a:srgbClr val="960000"/>
                </a:solidFill>
                <a:latin typeface="Arial" panose="020B0604020202020204" pitchFamily="34" charset="0"/>
                <a:cs typeface="Arial" panose="020B0604020202020204" pitchFamily="34" charset="0"/>
              </a:rPr>
              <a:t>Reversion 2021</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45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Eligibility Requirements </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3</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3</a:t>
            </a:fld>
            <a:endParaRPr lang="en-US" dirty="0"/>
          </a:p>
        </p:txBody>
      </p:sp>
      <p:sp>
        <p:nvSpPr>
          <p:cNvPr id="14" name="Content Placeholder 13">
            <a:extLst>
              <a:ext uri="{FF2B5EF4-FFF2-40B4-BE49-F238E27FC236}">
                <a16:creationId xmlns:a16="http://schemas.microsoft.com/office/drawing/2014/main" id="{4A9B7552-9F68-4379-B80D-07D20C9CC170}"/>
              </a:ext>
            </a:extLst>
          </p:cNvPr>
          <p:cNvSpPr>
            <a:spLocks noGrp="1"/>
          </p:cNvSpPr>
          <p:nvPr>
            <p:ph idx="1"/>
          </p:nvPr>
        </p:nvSpPr>
        <p:spPr>
          <a:xfrm>
            <a:off x="681672" y="974725"/>
            <a:ext cx="7886700" cy="4351338"/>
          </a:xfrm>
        </p:spPr>
        <p:txBody>
          <a:bodyPr/>
          <a:lstStyle/>
          <a:p>
            <a:pPr marL="0" indent="0">
              <a:buNone/>
            </a:pPr>
            <a:endParaRPr lang="en-US" dirty="0">
              <a:solidFill>
                <a:srgbClr val="004563"/>
              </a:solidFill>
              <a:latin typeface="Arial" panose="020B0604020202020204"/>
            </a:endParaRPr>
          </a:p>
          <a:p>
            <a:endParaRPr lang="en-US" dirty="0"/>
          </a:p>
        </p:txBody>
      </p:sp>
      <p:sp>
        <p:nvSpPr>
          <p:cNvPr id="6" name="Rectangle 5">
            <a:extLst>
              <a:ext uri="{FF2B5EF4-FFF2-40B4-BE49-F238E27FC236}">
                <a16:creationId xmlns:a16="http://schemas.microsoft.com/office/drawing/2014/main" id="{41855590-EBCE-4D81-9575-6110CFEC39F7}"/>
              </a:ext>
            </a:extLst>
          </p:cNvPr>
          <p:cNvSpPr/>
          <p:nvPr/>
        </p:nvSpPr>
        <p:spPr>
          <a:xfrm>
            <a:off x="605154" y="984250"/>
            <a:ext cx="8039735" cy="4832092"/>
          </a:xfrm>
          <a:prstGeom prst="rect">
            <a:avLst/>
          </a:prstGeom>
        </p:spPr>
        <p:txBody>
          <a:bodyPr wrap="square">
            <a:spAutoFit/>
          </a:bodyPr>
          <a:lstStyle/>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The TAA Program is only available to workers covered by a certified United States Department of Labor (USDOL) trade petition.</a:t>
            </a:r>
          </a:p>
          <a:p>
            <a:pPr marL="342900" indent="-342900">
              <a:buFont typeface="Wingdings" panose="05000000000000000000" pitchFamily="2" charset="2"/>
              <a:buChar char="§"/>
            </a:pPr>
            <a:endParaRPr lang="en-US" sz="24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Eligible entities must apply for certification with USDOL or through their Local TAA Coordinator.</a:t>
            </a:r>
          </a:p>
          <a:p>
            <a:pPr marL="342900" indent="-342900">
              <a:buFont typeface="Wingdings" panose="05000000000000000000" pitchFamily="2" charset="2"/>
              <a:buChar char="§"/>
            </a:pPr>
            <a:endParaRPr lang="en-US" sz="24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Once certified, workers must apply for individual benefits with their Local TAA Coordinator.</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1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Who is your Local TAA Coordinator?</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4</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4</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05155" y="962617"/>
            <a:ext cx="7796340" cy="5139869"/>
          </a:xfrm>
          <a:prstGeom prst="rect">
            <a:avLst/>
          </a:prstGeom>
        </p:spPr>
        <p:txBody>
          <a:bodyPr wrap="square">
            <a:spAutoFit/>
          </a:bodyPr>
          <a:lstStyle/>
          <a:p>
            <a:pPr marL="342900" indent="-342900">
              <a:buFont typeface="Wingdings" panose="05000000000000000000" pitchFamily="2" charset="2"/>
              <a:buChar char="§"/>
            </a:pPr>
            <a:r>
              <a:rPr lang="en-US" sz="2400" dirty="0">
                <a:solidFill>
                  <a:srgbClr val="004563"/>
                </a:solidFill>
                <a:latin typeface="HelveticaNeueLT Std" panose="020B0604020202020204"/>
                <a:cs typeface="Arial" panose="020B0604020202020204" pitchFamily="34" charset="0"/>
              </a:rPr>
              <a:t>Designated TAA representative at local career centers </a:t>
            </a:r>
          </a:p>
          <a:p>
            <a:pPr marL="342900" indent="-342900">
              <a:buFont typeface="Wingdings" panose="05000000000000000000" pitchFamily="2" charset="2"/>
              <a:buChar char="§"/>
            </a:pPr>
            <a:endParaRPr lang="en-US" sz="2400" dirty="0">
              <a:solidFill>
                <a:srgbClr val="004563"/>
              </a:solidFill>
              <a:latin typeface="HelveticaNeueLT Std" panose="020B0604020202020204"/>
              <a:cs typeface="Arial" panose="020B0604020202020204" pitchFamily="34" charset="0"/>
            </a:endParaRPr>
          </a:p>
          <a:p>
            <a:pPr marL="342900" indent="-342900">
              <a:buFont typeface="Wingdings" panose="05000000000000000000" pitchFamily="2" charset="2"/>
              <a:buChar char="§"/>
            </a:pPr>
            <a:r>
              <a:rPr lang="en-US" sz="2400" dirty="0">
                <a:solidFill>
                  <a:srgbClr val="004563"/>
                </a:solidFill>
                <a:latin typeface="HelveticaNeueLT Std" panose="020B0604020202020204"/>
                <a:cs typeface="Arial" panose="020B0604020202020204" pitchFamily="34" charset="0"/>
              </a:rPr>
              <a:t>Provides case management and employment services such as job referrals, resume and cover letter writing, professional workshops, and more via coordination with partner programs</a:t>
            </a:r>
          </a:p>
          <a:p>
            <a:pPr marL="342900" indent="-342900">
              <a:buFont typeface="Wingdings" panose="05000000000000000000" pitchFamily="2" charset="2"/>
              <a:buChar char="§"/>
            </a:pPr>
            <a:endParaRPr lang="en-US" sz="2400" dirty="0">
              <a:solidFill>
                <a:srgbClr val="004563"/>
              </a:solidFill>
              <a:latin typeface="HelveticaNeueLT Std" panose="020B0604020202020204"/>
              <a:cs typeface="Arial" panose="020B0604020202020204" pitchFamily="34" charset="0"/>
            </a:endParaRPr>
          </a:p>
          <a:p>
            <a:pPr lvl="4"/>
            <a:r>
              <a:rPr lang="en-US" sz="2400" b="1" dirty="0">
                <a:solidFill>
                  <a:srgbClr val="006666"/>
                </a:solidFill>
                <a:latin typeface="HelveticaNeueLT Std" panose="020B0604020202020204"/>
              </a:rPr>
              <a:t>CareerSource ___________</a:t>
            </a:r>
            <a:br>
              <a:rPr lang="en-US" sz="2400" dirty="0">
                <a:solidFill>
                  <a:srgbClr val="006666"/>
                </a:solidFill>
                <a:latin typeface="HelveticaNeueLT Std" panose="020B0604020202020204"/>
              </a:rPr>
            </a:br>
            <a:r>
              <a:rPr lang="en-US" sz="2400" dirty="0">
                <a:solidFill>
                  <a:srgbClr val="006666"/>
                </a:solidFill>
                <a:latin typeface="HelveticaNeueLT Std" panose="020B0604020202020204"/>
              </a:rPr>
              <a:t>Career center address</a:t>
            </a:r>
            <a:br>
              <a:rPr lang="en-US" sz="2400" dirty="0">
                <a:solidFill>
                  <a:srgbClr val="006666"/>
                </a:solidFill>
                <a:latin typeface="HelveticaNeueLT Std" panose="020B0604020202020204"/>
              </a:rPr>
            </a:br>
            <a:r>
              <a:rPr lang="en-US" sz="2400" dirty="0">
                <a:solidFill>
                  <a:srgbClr val="006666"/>
                </a:solidFill>
                <a:latin typeface="HelveticaNeueLT Std" panose="020B0604020202020204"/>
              </a:rPr>
              <a:t>Local TAA Coordinator’s email</a:t>
            </a:r>
          </a:p>
          <a:p>
            <a:pPr lvl="4"/>
            <a:r>
              <a:rPr lang="en-US" sz="2400" dirty="0">
                <a:solidFill>
                  <a:srgbClr val="006666"/>
                </a:solidFill>
                <a:latin typeface="HelveticaNeueLT Std" panose="020B0604020202020204"/>
                <a:cs typeface="Arial" panose="020B0604020202020204" pitchFamily="34" charset="0"/>
              </a:rPr>
              <a:t>Local TAA Coordinator’s phone number</a:t>
            </a:r>
            <a:endParaRPr lang="en-US" sz="2400" dirty="0">
              <a:solidFill>
                <a:srgbClr val="006666"/>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09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Eligibility Determination</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5</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5</a:t>
            </a:fld>
            <a:endParaRPr lang="en-US" dirty="0"/>
          </a:p>
        </p:txBody>
      </p:sp>
      <p:sp>
        <p:nvSpPr>
          <p:cNvPr id="14" name="Content Placeholder 13">
            <a:extLst>
              <a:ext uri="{FF2B5EF4-FFF2-40B4-BE49-F238E27FC236}">
                <a16:creationId xmlns:a16="http://schemas.microsoft.com/office/drawing/2014/main" id="{4A9B7552-9F68-4379-B80D-07D20C9CC170}"/>
              </a:ext>
            </a:extLst>
          </p:cNvPr>
          <p:cNvSpPr>
            <a:spLocks noGrp="1"/>
          </p:cNvSpPr>
          <p:nvPr>
            <p:ph idx="1"/>
          </p:nvPr>
        </p:nvSpPr>
        <p:spPr>
          <a:xfrm>
            <a:off x="681672" y="974725"/>
            <a:ext cx="7886700" cy="4351338"/>
          </a:xfrm>
        </p:spPr>
        <p:txBody>
          <a:bodyPr/>
          <a:lstStyle/>
          <a:p>
            <a:pPr marL="0" indent="0">
              <a:buNone/>
            </a:pPr>
            <a:endParaRPr lang="en-US" dirty="0">
              <a:solidFill>
                <a:srgbClr val="004563"/>
              </a:solidFill>
              <a:latin typeface="Arial" panose="020B0604020202020204"/>
            </a:endParaRPr>
          </a:p>
          <a:p>
            <a:endParaRPr lang="en-US" dirty="0"/>
          </a:p>
        </p:txBody>
      </p:sp>
      <p:sp>
        <p:nvSpPr>
          <p:cNvPr id="6" name="Rectangle 5">
            <a:extLst>
              <a:ext uri="{FF2B5EF4-FFF2-40B4-BE49-F238E27FC236}">
                <a16:creationId xmlns:a16="http://schemas.microsoft.com/office/drawing/2014/main" id="{41855590-EBCE-4D81-9575-6110CFEC39F7}"/>
              </a:ext>
            </a:extLst>
          </p:cNvPr>
          <p:cNvSpPr/>
          <p:nvPr/>
        </p:nvSpPr>
        <p:spPr>
          <a:xfrm>
            <a:off x="605154" y="984250"/>
            <a:ext cx="8258429" cy="5755422"/>
          </a:xfrm>
          <a:prstGeom prst="rect">
            <a:avLst/>
          </a:prstGeom>
        </p:spPr>
        <p:txBody>
          <a:bodyPr wrap="square">
            <a:spAutoFit/>
          </a:bodyPr>
          <a:lstStyle/>
          <a:p>
            <a:r>
              <a:rPr lang="en-US" sz="2800" dirty="0">
                <a:solidFill>
                  <a:srgbClr val="004563"/>
                </a:solidFill>
                <a:latin typeface="Arial" panose="020B0604020202020204" pitchFamily="34" charset="0"/>
                <a:cs typeface="Arial" panose="020B0604020202020204" pitchFamily="34" charset="0"/>
              </a:rPr>
              <a:t>Initial eligibility meeting with Local TAA Coordinator:</a:t>
            </a:r>
          </a:p>
          <a:p>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Must be a scheduled appointment</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Register with Employ Florida in advance</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Bring your Official Notification of Benefits letter </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Complete an application for Trade Readjustment Allowance (TRA) benefits</a:t>
            </a:r>
          </a:p>
          <a:p>
            <a:endParaRPr lang="en-US" sz="2400" dirty="0">
              <a:solidFill>
                <a:srgbClr val="004563"/>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7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TAA Program Benefits</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latin typeface="Arial" panose="020B0604020202020204" pitchFamily="34" charset="0"/>
                <a:cs typeface="Arial" panose="020B0604020202020204" pitchFamily="34" charset="0"/>
              </a:rPr>
              <a:t>6</a:t>
            </a:fld>
            <a:endParaRPr lang="en-US" dirty="0">
              <a:latin typeface="Arial" panose="020B0604020202020204" pitchFamily="34" charset="0"/>
              <a:cs typeface="Arial" panose="020B0604020202020204" pitchFamily="34" charset="0"/>
            </a:endParaRPr>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latin typeface="Arial" panose="020B0604020202020204" pitchFamily="34" charset="0"/>
                <a:cs typeface="Arial" panose="020B0604020202020204" pitchFamily="34" charset="0"/>
              </a:rPr>
              <a:pPr/>
              <a:t>6</a:t>
            </a:fld>
            <a:endParaRPr lang="en-US" dirty="0">
              <a:latin typeface="Arial" panose="020B0604020202020204" pitchFamily="34" charset="0"/>
              <a:cs typeface="Arial" panose="020B0604020202020204" pitchFamily="34" charset="0"/>
            </a:endParaRPr>
          </a:p>
        </p:txBody>
      </p:sp>
      <p:pic>
        <p:nvPicPr>
          <p:cNvPr id="27" name="Graphic 26" descr="Boardroom">
            <a:extLst>
              <a:ext uri="{FF2B5EF4-FFF2-40B4-BE49-F238E27FC236}">
                <a16:creationId xmlns:a16="http://schemas.microsoft.com/office/drawing/2014/main" id="{BC56F562-B945-464A-B290-2DFDFAAFD5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760" y="2377127"/>
            <a:ext cx="914400" cy="914400"/>
          </a:xfrm>
          <a:prstGeom prst="rect">
            <a:avLst/>
          </a:prstGeom>
        </p:spPr>
      </p:pic>
      <p:sp>
        <p:nvSpPr>
          <p:cNvPr id="28" name="TextBox 27">
            <a:extLst>
              <a:ext uri="{FF2B5EF4-FFF2-40B4-BE49-F238E27FC236}">
                <a16:creationId xmlns:a16="http://schemas.microsoft.com/office/drawing/2014/main" id="{0566CB33-A64A-4BB4-B05C-E1FED6D50AD1}"/>
              </a:ext>
            </a:extLst>
          </p:cNvPr>
          <p:cNvSpPr txBox="1"/>
          <p:nvPr/>
        </p:nvSpPr>
        <p:spPr>
          <a:xfrm>
            <a:off x="1616399" y="2689067"/>
            <a:ext cx="2953265" cy="400110"/>
          </a:xfrm>
          <a:prstGeom prst="rect">
            <a:avLst/>
          </a:prstGeom>
          <a:noFill/>
        </p:spPr>
        <p:txBody>
          <a:bodyPr wrap="square" rtlCol="0">
            <a:spAutoFit/>
          </a:bodyPr>
          <a:lstStyle/>
          <a:p>
            <a:r>
              <a:rPr lang="en-US" sz="2000" dirty="0">
                <a:solidFill>
                  <a:srgbClr val="004563"/>
                </a:solidFill>
                <a:latin typeface="Arial" panose="020B0604020202020204" pitchFamily="34" charset="0"/>
                <a:cs typeface="Arial" panose="020B0604020202020204" pitchFamily="34" charset="0"/>
              </a:rPr>
              <a:t>Employment services</a:t>
            </a:r>
          </a:p>
        </p:txBody>
      </p:sp>
      <p:pic>
        <p:nvPicPr>
          <p:cNvPr id="30" name="Graphic 29" descr="Classroom">
            <a:extLst>
              <a:ext uri="{FF2B5EF4-FFF2-40B4-BE49-F238E27FC236}">
                <a16:creationId xmlns:a16="http://schemas.microsoft.com/office/drawing/2014/main" id="{58C418D7-EE0D-49D6-87FC-2167DC5F1D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17903" y="2371513"/>
            <a:ext cx="914400" cy="914400"/>
          </a:xfrm>
          <a:prstGeom prst="rect">
            <a:avLst/>
          </a:prstGeom>
        </p:spPr>
      </p:pic>
      <p:sp>
        <p:nvSpPr>
          <p:cNvPr id="31" name="TextBox 30">
            <a:extLst>
              <a:ext uri="{FF2B5EF4-FFF2-40B4-BE49-F238E27FC236}">
                <a16:creationId xmlns:a16="http://schemas.microsoft.com/office/drawing/2014/main" id="{783349FA-761D-4302-93CA-66101BBBE449}"/>
              </a:ext>
            </a:extLst>
          </p:cNvPr>
          <p:cNvSpPr txBox="1"/>
          <p:nvPr/>
        </p:nvSpPr>
        <p:spPr>
          <a:xfrm>
            <a:off x="5515625" y="2689067"/>
            <a:ext cx="2953265" cy="400110"/>
          </a:xfrm>
          <a:prstGeom prst="rect">
            <a:avLst/>
          </a:prstGeom>
          <a:noFill/>
        </p:spPr>
        <p:txBody>
          <a:bodyPr wrap="square" rtlCol="0">
            <a:spAutoFit/>
          </a:bodyPr>
          <a:lstStyle/>
          <a:p>
            <a:r>
              <a:rPr lang="en-US" sz="2000" dirty="0">
                <a:solidFill>
                  <a:srgbClr val="006666"/>
                </a:solidFill>
                <a:latin typeface="Arial" panose="020B0604020202020204" pitchFamily="34" charset="0"/>
                <a:cs typeface="Arial" panose="020B0604020202020204" pitchFamily="34" charset="0"/>
              </a:rPr>
              <a:t>Funding for training</a:t>
            </a:r>
          </a:p>
        </p:txBody>
      </p:sp>
      <p:pic>
        <p:nvPicPr>
          <p:cNvPr id="33" name="Graphic 32" descr="Money">
            <a:extLst>
              <a:ext uri="{FF2B5EF4-FFF2-40B4-BE49-F238E27FC236}">
                <a16:creationId xmlns:a16="http://schemas.microsoft.com/office/drawing/2014/main" id="{C4CDB94C-7667-4B63-A1DD-40A49B8F54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560" y="3490885"/>
            <a:ext cx="914400" cy="914400"/>
          </a:xfrm>
          <a:prstGeom prst="rect">
            <a:avLst/>
          </a:prstGeom>
        </p:spPr>
      </p:pic>
      <p:sp>
        <p:nvSpPr>
          <p:cNvPr id="34" name="TextBox 33">
            <a:extLst>
              <a:ext uri="{FF2B5EF4-FFF2-40B4-BE49-F238E27FC236}">
                <a16:creationId xmlns:a16="http://schemas.microsoft.com/office/drawing/2014/main" id="{A4C6CB1E-0A0F-4D13-86B2-BDB5D18FFA0D}"/>
              </a:ext>
            </a:extLst>
          </p:cNvPr>
          <p:cNvSpPr txBox="1"/>
          <p:nvPr/>
        </p:nvSpPr>
        <p:spPr>
          <a:xfrm>
            <a:off x="1647960" y="3758953"/>
            <a:ext cx="2953265" cy="707886"/>
          </a:xfrm>
          <a:prstGeom prst="rect">
            <a:avLst/>
          </a:prstGeom>
          <a:noFill/>
        </p:spPr>
        <p:txBody>
          <a:bodyPr wrap="square" rtlCol="0">
            <a:spAutoFit/>
          </a:bodyPr>
          <a:lstStyle/>
          <a:p>
            <a:r>
              <a:rPr lang="en-US" sz="2000" dirty="0">
                <a:solidFill>
                  <a:srgbClr val="006666"/>
                </a:solidFill>
                <a:latin typeface="Arial" panose="020B0604020202020204" pitchFamily="34" charset="0"/>
                <a:cs typeface="Arial" panose="020B0604020202020204" pitchFamily="34" charset="0"/>
              </a:rPr>
              <a:t>Income support while in training</a:t>
            </a:r>
          </a:p>
        </p:txBody>
      </p:sp>
      <p:pic>
        <p:nvPicPr>
          <p:cNvPr id="36" name="Graphic 35" descr="Truck">
            <a:extLst>
              <a:ext uri="{FF2B5EF4-FFF2-40B4-BE49-F238E27FC236}">
                <a16:creationId xmlns:a16="http://schemas.microsoft.com/office/drawing/2014/main" id="{3C4F4FF8-24E4-438D-ADB0-3030995773A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49130" y="3906361"/>
            <a:ext cx="569095" cy="569095"/>
          </a:xfrm>
          <a:prstGeom prst="rect">
            <a:avLst/>
          </a:prstGeom>
        </p:spPr>
      </p:pic>
      <p:sp>
        <p:nvSpPr>
          <p:cNvPr id="37" name="TextBox 36">
            <a:extLst>
              <a:ext uri="{FF2B5EF4-FFF2-40B4-BE49-F238E27FC236}">
                <a16:creationId xmlns:a16="http://schemas.microsoft.com/office/drawing/2014/main" id="{2A1E6418-B5A1-4026-8216-E7338AE1BF52}"/>
              </a:ext>
            </a:extLst>
          </p:cNvPr>
          <p:cNvSpPr txBox="1"/>
          <p:nvPr/>
        </p:nvSpPr>
        <p:spPr>
          <a:xfrm>
            <a:off x="5515625" y="3624919"/>
            <a:ext cx="2953265" cy="707886"/>
          </a:xfrm>
          <a:prstGeom prst="rect">
            <a:avLst/>
          </a:prstGeom>
          <a:noFill/>
        </p:spPr>
        <p:txBody>
          <a:bodyPr wrap="square" rtlCol="0">
            <a:spAutoFit/>
          </a:bodyPr>
          <a:lstStyle/>
          <a:p>
            <a:r>
              <a:rPr lang="en-US" sz="2000" dirty="0">
                <a:solidFill>
                  <a:srgbClr val="004563"/>
                </a:solidFill>
                <a:latin typeface="Arial" panose="020B0604020202020204" pitchFamily="34" charset="0"/>
                <a:cs typeface="Arial" panose="020B0604020202020204" pitchFamily="34" charset="0"/>
              </a:rPr>
              <a:t>Job search and relocation allowances</a:t>
            </a:r>
          </a:p>
        </p:txBody>
      </p:sp>
      <p:pic>
        <p:nvPicPr>
          <p:cNvPr id="39" name="Graphic 38" descr="First aid kit">
            <a:extLst>
              <a:ext uri="{FF2B5EF4-FFF2-40B4-BE49-F238E27FC236}">
                <a16:creationId xmlns:a16="http://schemas.microsoft.com/office/drawing/2014/main" id="{7922A296-437E-498B-977C-8A40AE7CC05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3760" y="4811853"/>
            <a:ext cx="914400" cy="914400"/>
          </a:xfrm>
          <a:prstGeom prst="rect">
            <a:avLst/>
          </a:prstGeom>
        </p:spPr>
      </p:pic>
      <p:sp>
        <p:nvSpPr>
          <p:cNvPr id="40" name="TextBox 39">
            <a:extLst>
              <a:ext uri="{FF2B5EF4-FFF2-40B4-BE49-F238E27FC236}">
                <a16:creationId xmlns:a16="http://schemas.microsoft.com/office/drawing/2014/main" id="{460B7664-13AA-49C4-8FA8-E5DF4985283D}"/>
              </a:ext>
            </a:extLst>
          </p:cNvPr>
          <p:cNvSpPr txBox="1"/>
          <p:nvPr/>
        </p:nvSpPr>
        <p:spPr>
          <a:xfrm>
            <a:off x="1647960" y="4941027"/>
            <a:ext cx="2953265" cy="707886"/>
          </a:xfrm>
          <a:prstGeom prst="rect">
            <a:avLst/>
          </a:prstGeom>
          <a:noFill/>
        </p:spPr>
        <p:txBody>
          <a:bodyPr wrap="square" rtlCol="0">
            <a:spAutoFit/>
          </a:bodyPr>
          <a:lstStyle/>
          <a:p>
            <a:r>
              <a:rPr lang="en-US" sz="2000" dirty="0">
                <a:solidFill>
                  <a:srgbClr val="004563"/>
                </a:solidFill>
                <a:latin typeface="Arial" panose="020B0604020202020204" pitchFamily="34" charset="0"/>
                <a:cs typeface="Arial" panose="020B0604020202020204" pitchFamily="34" charset="0"/>
              </a:rPr>
              <a:t>Tax credit for health care coverage</a:t>
            </a:r>
          </a:p>
        </p:txBody>
      </p:sp>
      <p:sp>
        <p:nvSpPr>
          <p:cNvPr id="41" name="TextBox 40">
            <a:extLst>
              <a:ext uri="{FF2B5EF4-FFF2-40B4-BE49-F238E27FC236}">
                <a16:creationId xmlns:a16="http://schemas.microsoft.com/office/drawing/2014/main" id="{DAA5A635-64BB-4A43-B3FE-055B42659AAE}"/>
              </a:ext>
            </a:extLst>
          </p:cNvPr>
          <p:cNvSpPr txBox="1"/>
          <p:nvPr/>
        </p:nvSpPr>
        <p:spPr>
          <a:xfrm>
            <a:off x="647065" y="876354"/>
            <a:ext cx="7735330" cy="954107"/>
          </a:xfrm>
          <a:prstGeom prst="rect">
            <a:avLst/>
          </a:prstGeom>
          <a:noFill/>
        </p:spPr>
        <p:txBody>
          <a:bodyPr wrap="square" rtlCol="0">
            <a:spAutoFit/>
          </a:bodyPr>
          <a:lstStyle/>
          <a:p>
            <a:r>
              <a:rPr lang="en-US" sz="2800" dirty="0">
                <a:solidFill>
                  <a:srgbClr val="004563"/>
                </a:solidFill>
                <a:latin typeface="Arial" panose="020B0604020202020204" pitchFamily="34" charset="0"/>
                <a:cs typeface="Arial" panose="020B0604020202020204" pitchFamily="34" charset="0"/>
              </a:rPr>
              <a:t>All services and benefits </a:t>
            </a:r>
            <a:r>
              <a:rPr lang="en-US" sz="2800" b="1" dirty="0">
                <a:solidFill>
                  <a:srgbClr val="004563"/>
                </a:solidFill>
                <a:latin typeface="Arial" panose="020B0604020202020204" pitchFamily="34" charset="0"/>
                <a:cs typeface="Arial" panose="020B0604020202020204" pitchFamily="34" charset="0"/>
              </a:rPr>
              <a:t>must be approved in advance </a:t>
            </a:r>
            <a:r>
              <a:rPr lang="en-US" sz="2800" dirty="0">
                <a:solidFill>
                  <a:srgbClr val="004563"/>
                </a:solidFill>
                <a:latin typeface="Arial" panose="020B0604020202020204" pitchFamily="34" charset="0"/>
                <a:cs typeface="Arial" panose="020B0604020202020204" pitchFamily="34" charset="0"/>
              </a:rPr>
              <a:t>by your Local TAA Coordinator.</a:t>
            </a:r>
          </a:p>
        </p:txBody>
      </p:sp>
      <p:pic>
        <p:nvPicPr>
          <p:cNvPr id="43" name="Graphic 42" descr="Coins">
            <a:extLst>
              <a:ext uri="{FF2B5EF4-FFF2-40B4-BE49-F238E27FC236}">
                <a16:creationId xmlns:a16="http://schemas.microsoft.com/office/drawing/2014/main" id="{9FB2C3DF-725C-41ED-901B-BA5B7F44175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01225" y="4851247"/>
            <a:ext cx="914400" cy="914400"/>
          </a:xfrm>
          <a:prstGeom prst="rect">
            <a:avLst/>
          </a:prstGeom>
        </p:spPr>
      </p:pic>
      <p:sp>
        <p:nvSpPr>
          <p:cNvPr id="44" name="TextBox 43">
            <a:extLst>
              <a:ext uri="{FF2B5EF4-FFF2-40B4-BE49-F238E27FC236}">
                <a16:creationId xmlns:a16="http://schemas.microsoft.com/office/drawing/2014/main" id="{AE3B9FA5-5879-4872-A18E-F38306D403E0}"/>
              </a:ext>
            </a:extLst>
          </p:cNvPr>
          <p:cNvSpPr txBox="1"/>
          <p:nvPr/>
        </p:nvSpPr>
        <p:spPr>
          <a:xfrm>
            <a:off x="5515624" y="4941027"/>
            <a:ext cx="2953265" cy="707886"/>
          </a:xfrm>
          <a:prstGeom prst="rect">
            <a:avLst/>
          </a:prstGeom>
          <a:noFill/>
        </p:spPr>
        <p:txBody>
          <a:bodyPr wrap="square" rtlCol="0">
            <a:spAutoFit/>
          </a:bodyPr>
          <a:lstStyle/>
          <a:p>
            <a:r>
              <a:rPr lang="en-US" sz="2000" dirty="0">
                <a:solidFill>
                  <a:srgbClr val="006666"/>
                </a:solidFill>
                <a:latin typeface="Arial" panose="020B0604020202020204" pitchFamily="34" charset="0"/>
                <a:cs typeface="Arial" panose="020B0604020202020204" pitchFamily="34" charset="0"/>
              </a:rPr>
              <a:t>Wage subsidy for workers 50 and over</a:t>
            </a:r>
            <a:endParaRPr lang="en-US" sz="2000" dirty="0">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24040DD-3F6C-4E44-9C1E-C533D074BBD5}"/>
              </a:ext>
            </a:extLst>
          </p:cNvPr>
          <p:cNvPicPr>
            <a:picLocks noChangeAspect="1"/>
          </p:cNvPicPr>
          <p:nvPr/>
        </p:nvPicPr>
        <p:blipFill>
          <a:blip r:embed="rId16"/>
          <a:stretch>
            <a:fillRect/>
          </a:stretch>
        </p:blipFill>
        <p:spPr>
          <a:xfrm>
            <a:off x="4724385" y="3490885"/>
            <a:ext cx="618587" cy="618587"/>
          </a:xfrm>
          <a:prstGeom prst="rect">
            <a:avLst/>
          </a:prstGeom>
        </p:spPr>
      </p:pic>
    </p:spTree>
    <p:extLst>
      <p:ext uri="{BB962C8B-B14F-4D97-AF65-F5344CB8AC3E}">
        <p14:creationId xmlns:p14="http://schemas.microsoft.com/office/powerpoint/2010/main" val="190274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561544" y="50817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Employment Services Offered </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7</a:t>
            </a:fld>
            <a:endParaRPr lang="en-US" dirty="0"/>
          </a:p>
        </p:txBody>
      </p:sp>
      <p:sp>
        <p:nvSpPr>
          <p:cNvPr id="3" name="TextBox 2">
            <a:extLst>
              <a:ext uri="{FF2B5EF4-FFF2-40B4-BE49-F238E27FC236}">
                <a16:creationId xmlns:a16="http://schemas.microsoft.com/office/drawing/2014/main" id="{84530889-B973-4DBA-B311-96EDD4C6F72F}"/>
              </a:ext>
            </a:extLst>
          </p:cNvPr>
          <p:cNvSpPr txBox="1"/>
          <p:nvPr/>
        </p:nvSpPr>
        <p:spPr>
          <a:xfrm>
            <a:off x="725047" y="1025089"/>
            <a:ext cx="7919843" cy="4832092"/>
          </a:xfrm>
          <a:prstGeom prst="rect">
            <a:avLst/>
          </a:prstGeom>
          <a:noFill/>
        </p:spPr>
        <p:txBody>
          <a:bodyPr wrap="square" rtlCol="0">
            <a:spAutoFit/>
          </a:bodyPr>
          <a:lstStyle/>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Assessments</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Labor Market Information (LMI) </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Individual Employment Plan (IEP)</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Resume, interview and job search assistance</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Training information including financial aid</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Support service referral and information</a:t>
            </a:r>
          </a:p>
        </p:txBody>
      </p:sp>
      <p:pic>
        <p:nvPicPr>
          <p:cNvPr id="7" name="Picture 6">
            <a:extLst>
              <a:ext uri="{FF2B5EF4-FFF2-40B4-BE49-F238E27FC236}">
                <a16:creationId xmlns:a16="http://schemas.microsoft.com/office/drawing/2014/main" id="{F98FE9BF-2444-427A-A288-3D7BE831677B}"/>
              </a:ext>
            </a:extLst>
          </p:cNvPr>
          <p:cNvPicPr>
            <a:picLocks noChangeAspect="1"/>
          </p:cNvPicPr>
          <p:nvPr/>
        </p:nvPicPr>
        <p:blipFill>
          <a:blip r:embed="rId4"/>
          <a:stretch>
            <a:fillRect/>
          </a:stretch>
        </p:blipFill>
        <p:spPr>
          <a:xfrm>
            <a:off x="647065" y="110610"/>
            <a:ext cx="914479" cy="914479"/>
          </a:xfrm>
          <a:prstGeom prst="rect">
            <a:avLst/>
          </a:prstGeom>
        </p:spPr>
      </p:pic>
    </p:spTree>
    <p:extLst>
      <p:ext uri="{BB962C8B-B14F-4D97-AF65-F5344CB8AC3E}">
        <p14:creationId xmlns:p14="http://schemas.microsoft.com/office/powerpoint/2010/main" val="264373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561544" y="50817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Initial Assessment</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8</a:t>
            </a:fld>
            <a:endParaRPr lang="en-US" dirty="0"/>
          </a:p>
        </p:txBody>
      </p:sp>
      <p:sp>
        <p:nvSpPr>
          <p:cNvPr id="3" name="TextBox 2">
            <a:extLst>
              <a:ext uri="{FF2B5EF4-FFF2-40B4-BE49-F238E27FC236}">
                <a16:creationId xmlns:a16="http://schemas.microsoft.com/office/drawing/2014/main" id="{84530889-B973-4DBA-B311-96EDD4C6F72F}"/>
              </a:ext>
            </a:extLst>
          </p:cNvPr>
          <p:cNvSpPr txBox="1"/>
          <p:nvPr/>
        </p:nvSpPr>
        <p:spPr>
          <a:xfrm>
            <a:off x="725048" y="1144422"/>
            <a:ext cx="6969125" cy="1815882"/>
          </a:xfrm>
          <a:prstGeom prst="rect">
            <a:avLst/>
          </a:prstGeom>
          <a:noFill/>
        </p:spPr>
        <p:txBody>
          <a:bodyPr wrap="square" rtlCol="0">
            <a:spAutoFit/>
          </a:bodyPr>
          <a:lstStyle/>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Career exploration</a:t>
            </a: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Identify barriers to employment </a:t>
            </a: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Identify transferable skills</a:t>
            </a: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Determine need for training</a:t>
            </a:r>
          </a:p>
        </p:txBody>
      </p:sp>
      <p:pic>
        <p:nvPicPr>
          <p:cNvPr id="7" name="Picture 6">
            <a:extLst>
              <a:ext uri="{FF2B5EF4-FFF2-40B4-BE49-F238E27FC236}">
                <a16:creationId xmlns:a16="http://schemas.microsoft.com/office/drawing/2014/main" id="{F98FE9BF-2444-427A-A288-3D7BE831677B}"/>
              </a:ext>
            </a:extLst>
          </p:cNvPr>
          <p:cNvPicPr>
            <a:picLocks noChangeAspect="1"/>
          </p:cNvPicPr>
          <p:nvPr/>
        </p:nvPicPr>
        <p:blipFill>
          <a:blip r:embed="rId4"/>
          <a:stretch>
            <a:fillRect/>
          </a:stretch>
        </p:blipFill>
        <p:spPr>
          <a:xfrm>
            <a:off x="647065" y="110610"/>
            <a:ext cx="914479" cy="914479"/>
          </a:xfrm>
          <a:prstGeom prst="rect">
            <a:avLst/>
          </a:prstGeom>
        </p:spPr>
      </p:pic>
      <p:pic>
        <p:nvPicPr>
          <p:cNvPr id="8" name="Picture 7">
            <a:extLst>
              <a:ext uri="{FF2B5EF4-FFF2-40B4-BE49-F238E27FC236}">
                <a16:creationId xmlns:a16="http://schemas.microsoft.com/office/drawing/2014/main" id="{D6A08278-1B4D-4201-A474-01A4078E089F}"/>
              </a:ext>
            </a:extLst>
          </p:cNvPr>
          <p:cNvPicPr>
            <a:picLocks noChangeAspect="1"/>
          </p:cNvPicPr>
          <p:nvPr/>
        </p:nvPicPr>
        <p:blipFill>
          <a:blip r:embed="rId5">
            <a:grayscl/>
          </a:blip>
          <a:stretch>
            <a:fillRect/>
          </a:stretch>
        </p:blipFill>
        <p:spPr>
          <a:xfrm>
            <a:off x="1865644" y="3109358"/>
            <a:ext cx="5412712" cy="3017587"/>
          </a:xfrm>
          <a:prstGeom prst="rect">
            <a:avLst/>
          </a:prstGeom>
          <a:effectLst>
            <a:softEdge rad="76200"/>
          </a:effectLst>
        </p:spPr>
      </p:pic>
    </p:spTree>
    <p:extLst>
      <p:ext uri="{BB962C8B-B14F-4D97-AF65-F5344CB8AC3E}">
        <p14:creationId xmlns:p14="http://schemas.microsoft.com/office/powerpoint/2010/main" val="39309331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DE9EC5948C4E4AB1E5954E591DBF97" ma:contentTypeVersion="1" ma:contentTypeDescription="Create a new document." ma:contentTypeScope="" ma:versionID="808d34b77100dbad90bd89d7c6a29c8c">
  <xsd:schema xmlns:xsd="http://www.w3.org/2001/XMLSchema" xmlns:xs="http://www.w3.org/2001/XMLSchema" xmlns:p="http://schemas.microsoft.com/office/2006/metadata/properties" xmlns:ns2="cf7935fd-7e43-4cc8-968a-8feca16f8264" targetNamespace="http://schemas.microsoft.com/office/2006/metadata/properties" ma:root="true" ma:fieldsID="3f6cc732b82f5e3629e8791143e9de50" ns2:_="">
    <xsd:import namespace="cf7935fd-7e43-4cc8-968a-8feca16f826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935fd-7e43-4cc8-968a-8feca16f826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1D8ED8-B36B-4DD6-8CB9-12A548DF9BC0}">
  <ds:schemaRefs>
    <ds:schemaRef ds:uri="http://schemas.microsoft.com/sharepoint/v3/contenttype/forms"/>
  </ds:schemaRefs>
</ds:datastoreItem>
</file>

<file path=customXml/itemProps2.xml><?xml version="1.0" encoding="utf-8"?>
<ds:datastoreItem xmlns:ds="http://schemas.openxmlformats.org/officeDocument/2006/customXml" ds:itemID="{8B65676E-68EC-4376-A9DA-C9C1BFC398AD}">
  <ds:schemaRefs>
    <ds:schemaRef ds:uri="http://purl.org/dc/terms/"/>
    <ds:schemaRef ds:uri="http://schemas.microsoft.com/office/2006/metadata/properties"/>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cf7935fd-7e43-4cc8-968a-8feca16f8264"/>
  </ds:schemaRefs>
</ds:datastoreItem>
</file>

<file path=customXml/itemProps3.xml><?xml version="1.0" encoding="utf-8"?>
<ds:datastoreItem xmlns:ds="http://schemas.openxmlformats.org/officeDocument/2006/customXml" ds:itemID="{36C521DA-5B1F-478D-ADAD-89272E3B6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935fd-7e43-4cc8-968a-8feca16f82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DEO2015</Template>
  <TotalTime>26934</TotalTime>
  <Words>4124</Words>
  <Application>Microsoft Office PowerPoint</Application>
  <PresentationFormat>On-screen Show (4:3)</PresentationFormat>
  <Paragraphs>338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HelveticaNeueLT Std</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Richard</dc:creator>
  <cp:lastModifiedBy>Williams, Katina</cp:lastModifiedBy>
  <cp:revision>881</cp:revision>
  <cp:lastPrinted>2019-11-15T03:26:11Z</cp:lastPrinted>
  <dcterms:created xsi:type="dcterms:W3CDTF">2016-01-18T02:17:17Z</dcterms:created>
  <dcterms:modified xsi:type="dcterms:W3CDTF">2021-07-19T19:38:10Z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0x0101004EDE9EC5948C4E4AB1E5954E591DBF97</vt:lpwstr>
  </property>
</Properties>
</file>