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4"/>
    <p:sldMasterId id="2147483673" r:id="rId5"/>
    <p:sldMasterId id="2147483686" r:id="rId6"/>
  </p:sldMasterIdLst>
  <p:notesMasterIdLst>
    <p:notesMasterId r:id="rId18"/>
  </p:notesMasterIdLst>
  <p:sldIdLst>
    <p:sldId id="650" r:id="rId7"/>
    <p:sldId id="258" r:id="rId8"/>
    <p:sldId id="651" r:id="rId9"/>
    <p:sldId id="670" r:id="rId10"/>
    <p:sldId id="671" r:id="rId11"/>
    <p:sldId id="672" r:id="rId12"/>
    <p:sldId id="673" r:id="rId13"/>
    <p:sldId id="674" r:id="rId14"/>
    <p:sldId id="676" r:id="rId15"/>
    <p:sldId id="675" r:id="rId16"/>
    <p:sldId id="638" r:id="rId17"/>
  </p:sldIdLst>
  <p:sldSz cx="9144000" cy="6858000" type="screen4x3"/>
  <p:notesSz cx="7010400" cy="92964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73E7F0-3FB0-3D4E-AFD1-5F892015C20E}">
          <p14:sldIdLst>
            <p14:sldId id="650"/>
            <p14:sldId id="258"/>
            <p14:sldId id="651"/>
            <p14:sldId id="670"/>
            <p14:sldId id="671"/>
            <p14:sldId id="672"/>
            <p14:sldId id="673"/>
            <p14:sldId id="674"/>
            <p14:sldId id="676"/>
            <p14:sldId id="675"/>
          </p14:sldIdLst>
        </p14:section>
        <p14:section name="Untitled Section" id="{4BDC7826-1CAC-4D3F-B24E-31414AB70757}">
          <p14:sldIdLst>
            <p14:sldId id="638"/>
          </p14:sldIdLst>
        </p14:section>
      </p14:sectionLst>
    </p:ext>
    <p:ext uri="{EFAFB233-063F-42B5-8137-9DF3F51BA10A}">
      <p15:sldGuideLst xmlns:p15="http://schemas.microsoft.com/office/powerpoint/2012/main">
        <p15:guide id="1" orient="horz" pos="2160" userDrawn="1">
          <p15:clr>
            <a:srgbClr val="A4A3A4"/>
          </p15:clr>
        </p15:guide>
        <p15:guide id="3" orient="horz" pos="552" userDrawn="1">
          <p15:clr>
            <a:srgbClr val="A4A3A4"/>
          </p15:clr>
        </p15:guide>
        <p15:guide id="4" orient="horz" pos="2304" userDrawn="1">
          <p15:clr>
            <a:srgbClr val="A4A3A4"/>
          </p15:clr>
        </p15:guide>
        <p15:guide id="5" orient="horz" pos="48" userDrawn="1">
          <p15:clr>
            <a:srgbClr val="A4A3A4"/>
          </p15:clr>
        </p15:guide>
        <p15:guide id="6" orient="horz" pos="4320" userDrawn="1">
          <p15:clr>
            <a:srgbClr val="A4A3A4"/>
          </p15:clr>
        </p15:guide>
        <p15:guide id="7" pos="2880" userDrawn="1">
          <p15:clr>
            <a:srgbClr val="A4A3A4"/>
          </p15:clr>
        </p15:guide>
        <p15:guide id="8" pos="5760" userDrawn="1">
          <p15:clr>
            <a:srgbClr val="A4A3A4"/>
          </p15:clr>
        </p15:guide>
        <p15:guide id="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ce, Meredith M." initials="BMM" lastIdx="1" clrIdx="0">
    <p:extLst>
      <p:ext uri="{19B8F6BF-5375-455C-9EA6-DF929625EA0E}">
        <p15:presenceInfo xmlns:p15="http://schemas.microsoft.com/office/powerpoint/2012/main" userId="S::Meredith.M.Beatrice@eog.myflorida.com::ec95254c-8ccf-46a7-9bae-c0c4f8965a2f" providerId="AD"/>
      </p:ext>
    </p:extLst>
  </p:cmAuthor>
  <p:cmAuthor id="2" name="Omran, Christina" initials="OC" lastIdx="2" clrIdx="1">
    <p:extLst>
      <p:ext uri="{19B8F6BF-5375-455C-9EA6-DF929625EA0E}">
        <p15:presenceInfo xmlns:p15="http://schemas.microsoft.com/office/powerpoint/2012/main" userId="S::Christina.Omran@deo.myflorida.com::da33516b-aafb-4ec8-87b4-1d2058715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93F"/>
    <a:srgbClr val="043F5C"/>
    <a:srgbClr val="2B789E"/>
    <a:srgbClr val="2C95FF"/>
    <a:srgbClr val="146A8F"/>
    <a:srgbClr val="2E83A4"/>
    <a:srgbClr val="44546A"/>
    <a:srgbClr val="003F5C"/>
    <a:srgbClr val="18315A"/>
    <a:srgbClr val="90C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71093" autoAdjust="0"/>
  </p:normalViewPr>
  <p:slideViewPr>
    <p:cSldViewPr snapToGrid="0" snapToObjects="1">
      <p:cViewPr varScale="1">
        <p:scale>
          <a:sx n="81" d="100"/>
          <a:sy n="81" d="100"/>
        </p:scale>
        <p:origin x="2262" y="84"/>
      </p:cViewPr>
      <p:guideLst>
        <p:guide orient="horz" pos="2160"/>
        <p:guide orient="horz" pos="552"/>
        <p:guide orient="horz" pos="2304"/>
        <p:guide orient="horz" pos="48"/>
        <p:guide orient="horz" pos="4320"/>
        <p:guide pos="2880"/>
        <p:guide pos="5760"/>
        <p:guide/>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22" d="100"/>
          <a:sy n="122" d="100"/>
        </p:scale>
        <p:origin x="757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D95332-76D6-5047-9D49-CF3E0D5829C8}" type="datetimeFigureOut">
              <a:rPr lang="en-US" smtClean="0"/>
              <a:t>2/15/2022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76F1B3-21D0-A64B-BE6D-90F7679579A5}" type="slidenum">
              <a:rPr lang="en-US" smtClean="0"/>
              <a:t>‹#›</a:t>
            </a:fld>
            <a:endParaRPr lang="en-US"/>
          </a:p>
        </p:txBody>
      </p:sp>
    </p:spTree>
    <p:extLst>
      <p:ext uri="{BB962C8B-B14F-4D97-AF65-F5344CB8AC3E}">
        <p14:creationId xmlns:p14="http://schemas.microsoft.com/office/powerpoint/2010/main" val="366457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a:p>
        </p:txBody>
      </p:sp>
    </p:spTree>
    <p:extLst>
      <p:ext uri="{BB962C8B-B14F-4D97-AF65-F5344CB8AC3E}">
        <p14:creationId xmlns:p14="http://schemas.microsoft.com/office/powerpoint/2010/main" val="193929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See Sec. 236(a)(10)(B) and 19 USC §2296(a)(10)(B) for more information on TAA and customized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Per USDOL performance studies (2016-2019), co-enrolled program participants in TAA and DW with barriers to employment benefit from the dynamic and tailored training plans. Customized Training offers dynamic and tailored training plans. </a:t>
            </a:r>
          </a:p>
        </p:txBody>
      </p:sp>
      <p:sp>
        <p:nvSpPr>
          <p:cNvPr id="4" name="Slide Number Placeholder 3"/>
          <p:cNvSpPr>
            <a:spLocks noGrp="1"/>
          </p:cNvSpPr>
          <p:nvPr>
            <p:ph type="sldNum" sz="quarter" idx="10"/>
          </p:nvPr>
        </p:nvSpPr>
        <p:spPr/>
        <p:txBody>
          <a:bodyPr/>
          <a:lstStyle/>
          <a:p>
            <a:fld id="{CF76F1B3-21D0-A64B-BE6D-90F7679579A5}" type="slidenum">
              <a:rPr lang="en-US" smtClean="0"/>
              <a:t>10</a:t>
            </a:fld>
            <a:endParaRPr lang="en-US"/>
          </a:p>
        </p:txBody>
      </p:sp>
    </p:spTree>
    <p:extLst>
      <p:ext uri="{BB962C8B-B14F-4D97-AF65-F5344CB8AC3E}">
        <p14:creationId xmlns:p14="http://schemas.microsoft.com/office/powerpoint/2010/main" val="3119631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717000"/>
          </a:xfrm>
        </p:spPr>
        <p:txBody>
          <a:bodyPr/>
          <a:lstStyle/>
          <a:p>
            <a:endParaRPr lang="en-US" sz="1600" dirty="0"/>
          </a:p>
        </p:txBody>
      </p:sp>
      <p:sp>
        <p:nvSpPr>
          <p:cNvPr id="4" name="Slide Number Placeholder 3"/>
          <p:cNvSpPr>
            <a:spLocks noGrp="1"/>
          </p:cNvSpPr>
          <p:nvPr>
            <p:ph type="sldNum" sz="quarter" idx="5"/>
          </p:nvPr>
        </p:nvSpPr>
        <p:spPr/>
        <p:txBody>
          <a:bodyPr/>
          <a:lstStyle/>
          <a:p>
            <a:fld id="{CF76F1B3-21D0-A64B-BE6D-90F7679579A5}" type="slidenum">
              <a:rPr lang="en-US" smtClean="0"/>
              <a:t>11</a:t>
            </a:fld>
            <a:endParaRPr lang="en-US"/>
          </a:p>
        </p:txBody>
      </p:sp>
    </p:spTree>
    <p:extLst>
      <p:ext uri="{BB962C8B-B14F-4D97-AF65-F5344CB8AC3E}">
        <p14:creationId xmlns:p14="http://schemas.microsoft.com/office/powerpoint/2010/main" val="192075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covers work-based training options for Trade Adjustment Assistance (TAA) program participants. Specifically, the presentation provides an overview of allowable work-based training options for the TAA program including apprenticeships, on-the-job training, and customized training. </a:t>
            </a:r>
          </a:p>
          <a:p>
            <a:endParaRPr lang="en-US" dirty="0"/>
          </a:p>
          <a:p>
            <a:pPr algn="l"/>
            <a:r>
              <a:rPr lang="en-US" sz="1200" dirty="0"/>
              <a:t>*Due to the statutory restrictions on Adversely Affected Incumbent Workers in the TAA For Workers program, this presentation will </a:t>
            </a:r>
            <a:r>
              <a:rPr lang="en-US" sz="1200" u="sng" dirty="0"/>
              <a:t>not</a:t>
            </a:r>
            <a:r>
              <a:rPr lang="en-US" sz="1200" dirty="0"/>
              <a:t> cover Incumbent Worker Training, Internships, transitional jobs, and other work experience. However, Local </a:t>
            </a:r>
            <a:r>
              <a:rPr lang="en-US" sz="1200" dirty="0">
                <a:solidFill>
                  <a:schemeClr val="tx1"/>
                </a:solidFill>
              </a:rPr>
              <a:t>Workforce Development Board staff </a:t>
            </a:r>
            <a:r>
              <a:rPr lang="en-US" sz="1200" b="1" u="sng" dirty="0">
                <a:solidFill>
                  <a:schemeClr val="tx1"/>
                </a:solidFill>
              </a:rPr>
              <a:t>not</a:t>
            </a:r>
            <a:r>
              <a:rPr lang="en-US" sz="1200" dirty="0">
                <a:solidFill>
                  <a:schemeClr val="tx1"/>
                </a:solidFill>
              </a:rPr>
              <a:t> serving TAA program participants, such as local staff serving WIOA Youth program participants, may review Florida’s Administrative Policy No. 100 and </a:t>
            </a:r>
            <a:r>
              <a:rPr lang="en-US" sz="1200" b="0" i="0" u="none" strike="noStrike" baseline="0" dirty="0">
                <a:solidFill>
                  <a:schemeClr val="tx1"/>
                </a:solidFill>
                <a:latin typeface="Times New Roman" panose="02020603050405020304" pitchFamily="18" charset="0"/>
              </a:rPr>
              <a:t>WIOA, Public Law 113-128, Sections 3, 122, 134 and 148(a)(1)</a:t>
            </a:r>
            <a:r>
              <a:rPr lang="en-US" sz="1200" dirty="0">
                <a:solidFill>
                  <a:schemeClr val="tx1"/>
                </a:solidFill>
              </a:rPr>
              <a:t> for more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E4CC9-D786-4101-A0B9-FD14F68E47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69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r>
              <a:rPr lang="en-US" sz="1200" b="0" i="0" u="none" strike="noStrike" baseline="0" dirty="0">
                <a:solidFill>
                  <a:schemeClr val="tx1"/>
                </a:solidFill>
                <a:latin typeface="+mn-lt"/>
              </a:rPr>
              <a:t>In accordance with Section 235 of the Trade Act of 1974, as amended by the TAARA of 2015, </a:t>
            </a:r>
            <a:r>
              <a:rPr lang="en-US" sz="1200" dirty="0">
                <a:solidFill>
                  <a:schemeClr val="tx1"/>
                </a:solidFill>
                <a:latin typeface="+mn-lt"/>
              </a:rPr>
              <a:t>Local TAA Coordinators are required to provide LMI to participants and report service code T03 Provision of LMI. See Administrative Policy No. 108 for more information. </a:t>
            </a:r>
          </a:p>
          <a:p>
            <a:endParaRPr lang="en-US" sz="1200" dirty="0">
              <a:solidFill>
                <a:schemeClr val="tx1"/>
              </a:solidFill>
              <a:latin typeface="+mn-lt"/>
            </a:endParaRPr>
          </a:p>
          <a:p>
            <a:r>
              <a:rPr lang="en-US" sz="1200" b="1" dirty="0">
                <a:solidFill>
                  <a:schemeClr val="tx1"/>
                </a:solidFill>
                <a:latin typeface="+mn-lt"/>
              </a:rPr>
              <a:t>Labor Market Information can be found here: https://floridajobs.org/workforce-statistics/related-resources</a:t>
            </a:r>
            <a:r>
              <a:rPr lang="en-US" sz="1200" b="1">
                <a:solidFill>
                  <a:schemeClr val="tx1"/>
                </a:solidFill>
                <a:latin typeface="+mn-lt"/>
              </a:rPr>
              <a:t>/lmi-resources</a:t>
            </a:r>
            <a:endParaRPr lang="en-US" sz="1200">
              <a:solidFill>
                <a:schemeClr val="tx1"/>
              </a:solidFill>
              <a:latin typeface="+mn-lt"/>
            </a:endParaRPr>
          </a:p>
          <a:p>
            <a:endParaRPr lang="en-US" sz="1200" dirty="0">
              <a:solidFill>
                <a:schemeClr val="tx1"/>
              </a:solidFill>
              <a:latin typeface="+mn-lt"/>
            </a:endParaRPr>
          </a:p>
          <a:p>
            <a:r>
              <a:rPr lang="en-US" sz="1200" dirty="0">
                <a:solidFill>
                  <a:schemeClr val="tx1"/>
                </a:solidFill>
                <a:latin typeface="+mn-lt"/>
              </a:rPr>
              <a:t>Local TAA Coordinators are not able to place participants in work-based training programs that are not anticipated to lead to suitable employment. </a:t>
            </a:r>
          </a:p>
          <a:p>
            <a:r>
              <a:rPr lang="en-US" sz="1200" b="0" dirty="0">
                <a:solidFill>
                  <a:schemeClr val="tx1"/>
                </a:solidFill>
                <a:latin typeface="+mn-lt"/>
              </a:rPr>
              <a:t>What is suitable employment? Work of a substantially equal or higher skill level than the trade-affected worker’s past trade-affected employment, with wages no less than 80 percent of the trade-affected worker’s average weekly wage from the trade-affected employment.</a:t>
            </a:r>
            <a:endParaRPr lang="en-US" b="0" dirty="0">
              <a:solidFill>
                <a:schemeClr val="tx1"/>
              </a:solidFill>
              <a:latin typeface="+mn-lt"/>
            </a:endParaRPr>
          </a:p>
        </p:txBody>
      </p:sp>
      <p:sp>
        <p:nvSpPr>
          <p:cNvPr id="4" name="Slide Number Placeholder 3"/>
          <p:cNvSpPr>
            <a:spLocks noGrp="1"/>
          </p:cNvSpPr>
          <p:nvPr>
            <p:ph type="sldNum" sz="quarter" idx="10"/>
          </p:nvPr>
        </p:nvSpPr>
        <p:spPr/>
        <p:txBody>
          <a:bodyPr/>
          <a:lstStyle/>
          <a:p>
            <a:fld id="{CF76F1B3-21D0-A64B-BE6D-90F7679579A5}" type="slidenum">
              <a:rPr lang="en-US" smtClean="0"/>
              <a:t>3</a:t>
            </a:fld>
            <a:endParaRPr lang="en-US"/>
          </a:p>
        </p:txBody>
      </p:sp>
    </p:spTree>
    <p:extLst>
      <p:ext uri="{BB962C8B-B14F-4D97-AF65-F5344CB8AC3E}">
        <p14:creationId xmlns:p14="http://schemas.microsoft.com/office/powerpoint/2010/main" val="28768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r>
              <a:rPr lang="en-US" dirty="0"/>
              <a:t>See 20 CFR 618.635 for more information.</a:t>
            </a:r>
          </a:p>
        </p:txBody>
      </p:sp>
      <p:sp>
        <p:nvSpPr>
          <p:cNvPr id="4" name="Slide Number Placeholder 3"/>
          <p:cNvSpPr>
            <a:spLocks noGrp="1"/>
          </p:cNvSpPr>
          <p:nvPr>
            <p:ph type="sldNum" sz="quarter" idx="10"/>
          </p:nvPr>
        </p:nvSpPr>
        <p:spPr/>
        <p:txBody>
          <a:bodyPr/>
          <a:lstStyle/>
          <a:p>
            <a:fld id="{CF76F1B3-21D0-A64B-BE6D-90F7679579A5}" type="slidenum">
              <a:rPr lang="en-US" smtClean="0"/>
              <a:t>4</a:t>
            </a:fld>
            <a:endParaRPr lang="en-US"/>
          </a:p>
        </p:txBody>
      </p:sp>
    </p:spTree>
    <p:extLst>
      <p:ext uri="{BB962C8B-B14F-4D97-AF65-F5344CB8AC3E}">
        <p14:creationId xmlns:p14="http://schemas.microsoft.com/office/powerpoint/2010/main" val="81515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r>
              <a:rPr lang="en-US" dirty="0"/>
              <a:t>See 20 CFR 618.635 for more information.</a:t>
            </a:r>
          </a:p>
        </p:txBody>
      </p:sp>
      <p:sp>
        <p:nvSpPr>
          <p:cNvPr id="4" name="Slide Number Placeholder 3"/>
          <p:cNvSpPr>
            <a:spLocks noGrp="1"/>
          </p:cNvSpPr>
          <p:nvPr>
            <p:ph type="sldNum" sz="quarter" idx="10"/>
          </p:nvPr>
        </p:nvSpPr>
        <p:spPr/>
        <p:txBody>
          <a:bodyPr/>
          <a:lstStyle/>
          <a:p>
            <a:fld id="{CF76F1B3-21D0-A64B-BE6D-90F7679579A5}" type="slidenum">
              <a:rPr lang="en-US" smtClean="0"/>
              <a:t>5</a:t>
            </a:fld>
            <a:endParaRPr lang="en-US"/>
          </a:p>
        </p:txBody>
      </p:sp>
    </p:spTree>
    <p:extLst>
      <p:ext uri="{BB962C8B-B14F-4D97-AF65-F5344CB8AC3E}">
        <p14:creationId xmlns:p14="http://schemas.microsoft.com/office/powerpoint/2010/main" val="337475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r>
              <a:rPr lang="en-US" dirty="0"/>
              <a:t>See Administrative Policy 107 for more information. </a:t>
            </a:r>
          </a:p>
        </p:txBody>
      </p:sp>
      <p:sp>
        <p:nvSpPr>
          <p:cNvPr id="4" name="Slide Number Placeholder 3"/>
          <p:cNvSpPr>
            <a:spLocks noGrp="1"/>
          </p:cNvSpPr>
          <p:nvPr>
            <p:ph type="sldNum" sz="quarter" idx="10"/>
          </p:nvPr>
        </p:nvSpPr>
        <p:spPr/>
        <p:txBody>
          <a:bodyPr/>
          <a:lstStyle/>
          <a:p>
            <a:fld id="{CF76F1B3-21D0-A64B-BE6D-90F7679579A5}" type="slidenum">
              <a:rPr lang="en-US" smtClean="0"/>
              <a:t>6</a:t>
            </a:fld>
            <a:endParaRPr lang="en-US"/>
          </a:p>
        </p:txBody>
      </p:sp>
    </p:spTree>
    <p:extLst>
      <p:ext uri="{BB962C8B-B14F-4D97-AF65-F5344CB8AC3E}">
        <p14:creationId xmlns:p14="http://schemas.microsoft.com/office/powerpoint/2010/main" val="7424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r>
              <a:rPr lang="en-US" dirty="0"/>
              <a:t>See 20 CFR 618.635 for more information</a:t>
            </a:r>
          </a:p>
        </p:txBody>
      </p:sp>
      <p:sp>
        <p:nvSpPr>
          <p:cNvPr id="4" name="Slide Number Placeholder 3"/>
          <p:cNvSpPr>
            <a:spLocks noGrp="1"/>
          </p:cNvSpPr>
          <p:nvPr>
            <p:ph type="sldNum" sz="quarter" idx="10"/>
          </p:nvPr>
        </p:nvSpPr>
        <p:spPr/>
        <p:txBody>
          <a:bodyPr/>
          <a:lstStyle/>
          <a:p>
            <a:fld id="{CF76F1B3-21D0-A64B-BE6D-90F7679579A5}" type="slidenum">
              <a:rPr lang="en-US" smtClean="0"/>
              <a:t>7</a:t>
            </a:fld>
            <a:endParaRPr lang="en-US"/>
          </a:p>
        </p:txBody>
      </p:sp>
    </p:spTree>
    <p:extLst>
      <p:ext uri="{BB962C8B-B14F-4D97-AF65-F5344CB8AC3E}">
        <p14:creationId xmlns:p14="http://schemas.microsoft.com/office/powerpoint/2010/main" val="367347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Additional guidance for new Local TAA Coordinators: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Why are On-The-Job Training programs shorter? </a:t>
            </a:r>
            <a:b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law requires a 104-week limit. See Sec. 236(c)(3)(B) and 19 USC §2296(c)(3)(B) for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do I know what knowledge, skills, and abilities a job and an on-the-job training provider may require?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Visit and Explore the O*NET database at www.onetonline.org for assessments and more information. Per Administrative Policy No. 107, Local TAA Coordinators must report assessment results in Employ Florida.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is an adversely affected incumbent worker in the TAA program? In accordance with </a:t>
            </a:r>
            <a:r>
              <a:rPr lang="pt-BR"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Section 236(a)(10)(A), a m</a:t>
            </a: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ember of the certified worker group who is still employed but threatened with separation.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Does a TAA program participant in on-the-job training require an IEP? Yes. </a:t>
            </a:r>
            <a:r>
              <a:rPr lang="en-US"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All TAA program participants must have an IEP.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8</a:t>
            </a:fld>
            <a:endParaRPr lang="en-US"/>
          </a:p>
        </p:txBody>
      </p:sp>
    </p:spTree>
    <p:extLst>
      <p:ext uri="{BB962C8B-B14F-4D97-AF65-F5344CB8AC3E}">
        <p14:creationId xmlns:p14="http://schemas.microsoft.com/office/powerpoint/2010/main" val="32513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277"/>
          </a:xfrm>
        </p:spPr>
        <p:txBody>
          <a:bodyPr/>
          <a:lstStyle/>
          <a:p>
            <a:pPr marL="0" indent="0">
              <a:lnSpc>
                <a:spcPct val="107000"/>
              </a:lnSpc>
              <a:buFont typeface="Wingdings" panose="05000000000000000000" pitchFamily="2" charset="2"/>
              <a:buNone/>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How does on-the-job training affect TAA program participants over the age of 50? </a:t>
            </a:r>
            <a:b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b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A program participant may receive Reemployment Trade Adjustment Assistance benefit payments while in an on-the-job training program. The participant is subject to RTAA eligibility requirements. A RTAA determination must be made by the State Trade Program.  </a:t>
            </a:r>
          </a:p>
          <a:p>
            <a:pPr marL="0" indent="0">
              <a:lnSpc>
                <a:spcPct val="107000"/>
              </a:lnSpc>
              <a:buFont typeface="Wingdings" panose="05000000000000000000" pitchFamily="2" charset="2"/>
              <a:buNone/>
            </a:pPr>
            <a:endPar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Wingdings" panose="05000000000000000000" pitchFamily="2" charset="2"/>
              <a:buNone/>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To learn more about co-enrollment, please visit the State Trade Program’s training materials page to review DEO’s co-enrollment presentation and explore the State Trade Program’s virtual Co-enrollment Help Center to learn how to co-enroll your TAA program participants. </a:t>
            </a:r>
          </a:p>
          <a:p>
            <a:pPr marL="0" indent="0">
              <a:lnSpc>
                <a:spcPct val="107000"/>
              </a:lnSpc>
              <a:buFont typeface="Wingdings" panose="05000000000000000000" pitchFamily="2" charset="2"/>
              <a:buNone/>
            </a:pPr>
            <a:endParaRPr lang="en-US" sz="1200" b="1"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Wingdings" panose="05000000000000000000" pitchFamily="2" charset="2"/>
              <a:buNone/>
            </a:pPr>
            <a:r>
              <a:rPr lang="en-US" sz="1200" b="1" dirty="0">
                <a:solidFill>
                  <a:srgbClr val="043F5C"/>
                </a:solidFill>
                <a:latin typeface="Calibri" panose="020F0502020204030204" pitchFamily="34" charset="0"/>
                <a:ea typeface="Calibri" panose="020F0502020204030204" pitchFamily="34" charset="0"/>
                <a:cs typeface="Times New Roman" panose="02020603050405020304" pitchFamily="18" charset="0"/>
              </a:rPr>
              <a:t>Links: </a:t>
            </a: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http://www.floridajobs.org/local-workforce-development-board-resources/professional-development-and-training/training-materials   </a:t>
            </a:r>
          </a:p>
          <a:p>
            <a:pPr marL="0" indent="0">
              <a:lnSpc>
                <a:spcPct val="107000"/>
              </a:lnSpc>
              <a:buFont typeface="Wingdings" panose="05000000000000000000" pitchFamily="2" charset="2"/>
              <a:buNone/>
            </a:pPr>
            <a:r>
              <a:rPr lang="en-US" sz="1200" b="1" dirty="0">
                <a:solidFill>
                  <a:srgbClr val="043F5C"/>
                </a:solidFill>
                <a:latin typeface="Calibri" panose="020F0502020204030204" pitchFamily="34" charset="0"/>
                <a:ea typeface="Calibri" panose="020F0502020204030204" pitchFamily="34" charset="0"/>
                <a:cs typeface="Times New Roman" panose="02020603050405020304" pitchFamily="18" charset="0"/>
              </a:rPr>
              <a:t>&amp;</a:t>
            </a: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Font typeface="Wingdings" panose="05000000000000000000" pitchFamily="2" charset="2"/>
              <a:buNone/>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http://www.floridajobs.org/office-directory/division-of-workforce-services/workforce-programs/trade-program/co-enrollment-resources </a:t>
            </a:r>
          </a:p>
        </p:txBody>
      </p:sp>
      <p:sp>
        <p:nvSpPr>
          <p:cNvPr id="4" name="Slide Number Placeholder 3"/>
          <p:cNvSpPr>
            <a:spLocks noGrp="1"/>
          </p:cNvSpPr>
          <p:nvPr>
            <p:ph type="sldNum" sz="quarter" idx="10"/>
          </p:nvPr>
        </p:nvSpPr>
        <p:spPr/>
        <p:txBody>
          <a:bodyPr/>
          <a:lstStyle/>
          <a:p>
            <a:fld id="{CF76F1B3-21D0-A64B-BE6D-90F7679579A5}" type="slidenum">
              <a:rPr lang="en-US" smtClean="0"/>
              <a:t>9</a:t>
            </a:fld>
            <a:endParaRPr lang="en-US"/>
          </a:p>
        </p:txBody>
      </p:sp>
    </p:spTree>
    <p:extLst>
      <p:ext uri="{BB962C8B-B14F-4D97-AF65-F5344CB8AC3E}">
        <p14:creationId xmlns:p14="http://schemas.microsoft.com/office/powerpoint/2010/main" val="21288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3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B948-2D88-4DCB-B25D-CFAE4D8E3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986D2-96B7-4641-BC34-07EFA2CF5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CA977-8DAB-49F3-98CE-A6E20923C970}"/>
              </a:ext>
            </a:extLst>
          </p:cNvPr>
          <p:cNvSpPr>
            <a:spLocks noGrp="1"/>
          </p:cNvSpPr>
          <p:nvPr>
            <p:ph type="dt" sz="half" idx="10"/>
          </p:nvPr>
        </p:nvSpPr>
        <p:spPr/>
        <p:txBody>
          <a:bodyPr/>
          <a:lstStyle/>
          <a:p>
            <a:fld id="{94422D06-0845-441E-9A1D-C081E5857EF7}" type="datetime1">
              <a:rPr lang="en-US" smtClean="0"/>
              <a:t>2/15/2022</a:t>
            </a:fld>
            <a:endParaRPr lang="en-US"/>
          </a:p>
        </p:txBody>
      </p:sp>
      <p:sp>
        <p:nvSpPr>
          <p:cNvPr id="5" name="Footer Placeholder 4">
            <a:extLst>
              <a:ext uri="{FF2B5EF4-FFF2-40B4-BE49-F238E27FC236}">
                <a16:creationId xmlns:a16="http://schemas.microsoft.com/office/drawing/2014/main" id="{8217A157-A152-43A9-BFD4-4974BAEBA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3FB87-2999-4D72-90B8-5D4AA54B45C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92530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32A09-31FF-4DD4-9016-A13B6758704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395C2-5DAC-4579-9A88-00611EB3A58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B596F-43E1-4399-A47A-E17DC4F6F6FE}"/>
              </a:ext>
            </a:extLst>
          </p:cNvPr>
          <p:cNvSpPr>
            <a:spLocks noGrp="1"/>
          </p:cNvSpPr>
          <p:nvPr>
            <p:ph type="dt" sz="half" idx="10"/>
          </p:nvPr>
        </p:nvSpPr>
        <p:spPr/>
        <p:txBody>
          <a:bodyPr/>
          <a:lstStyle/>
          <a:p>
            <a:fld id="{FB90BE40-34DC-4E41-92FE-8054F32FB06D}" type="datetime1">
              <a:rPr lang="en-US" smtClean="0"/>
              <a:t>2/15/2022</a:t>
            </a:fld>
            <a:endParaRPr lang="en-US"/>
          </a:p>
        </p:txBody>
      </p:sp>
      <p:sp>
        <p:nvSpPr>
          <p:cNvPr id="5" name="Footer Placeholder 4">
            <a:extLst>
              <a:ext uri="{FF2B5EF4-FFF2-40B4-BE49-F238E27FC236}">
                <a16:creationId xmlns:a16="http://schemas.microsoft.com/office/drawing/2014/main" id="{442310F5-CD81-482E-98E0-99293C257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DC36-C940-41FC-98BD-6054F9B6BEA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42293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63971C-E049-4357-B523-9D37A4C30E49}"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9462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5F4DE-F6CC-4322-9195-A604D210E3CA}"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41690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4D531-FCA6-465B-B829-044DFC8F0F98}"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574670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0CCD2F-7273-4810-AE0C-6845B02B4166}"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79977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7EC52A-DC37-4537-AE3A-A1A93D2197EC}" type="datetime1">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585676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12BB3-6911-4419-9D92-C4702BD48DF4}" type="datetime1">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283545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E51C9-6FFA-45E7-A863-FB91772BE8C4}" type="datetime1">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10178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35CBD-A10B-4F04-B8D5-617E33608315}"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07266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7C31-734B-4A0F-90B3-6A420E1FC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5594C-C60D-4949-A6EE-FFDB62190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9C8FD-5AF3-4E26-A827-22BC3C025B6A}"/>
              </a:ext>
            </a:extLst>
          </p:cNvPr>
          <p:cNvSpPr>
            <a:spLocks noGrp="1"/>
          </p:cNvSpPr>
          <p:nvPr>
            <p:ph type="dt" sz="half" idx="10"/>
          </p:nvPr>
        </p:nvSpPr>
        <p:spPr/>
        <p:txBody>
          <a:bodyPr/>
          <a:lstStyle/>
          <a:p>
            <a:fld id="{93C9E4D3-2393-4517-9BB6-951CD596BAD0}" type="datetime1">
              <a:rPr lang="en-US" smtClean="0"/>
              <a:t>2/15/2022</a:t>
            </a:fld>
            <a:endParaRPr lang="en-US"/>
          </a:p>
        </p:txBody>
      </p:sp>
      <p:sp>
        <p:nvSpPr>
          <p:cNvPr id="5" name="Footer Placeholder 4">
            <a:extLst>
              <a:ext uri="{FF2B5EF4-FFF2-40B4-BE49-F238E27FC236}">
                <a16:creationId xmlns:a16="http://schemas.microsoft.com/office/drawing/2014/main" id="{165E1C8B-30DC-452B-A6DD-D59A97957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CA002-EDF1-4DA6-8586-3879BBEA745D}"/>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42542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68E04C-7B43-409F-A7A2-AA7182F6C2D1}"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400322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C60B3-8294-47ED-8531-8124795D1F9D}"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702248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4896E-151E-4537-8AB0-8BCDB2FF992D}"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526082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FC08F-D4C3-4F15-80C1-DBD0D8B457A3}"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4067236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E5DD9-3694-407D-A2CA-69CA451461CF}"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3648767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1814B-9AA4-4F3D-97FA-5E222DFE8CED}"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3116609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A55B-E7DA-445D-AD59-A12F21AE4B92}"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21143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9A5EC-CBBB-409C-85A2-4AA410C3693A}" type="datetime1">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96137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67CA4-75F4-4570-B20B-A244C17F9FDD}" type="datetime1">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017ED-6826-9044-9127-2F5D8B30396E}" type="slidenum">
              <a:rPr lang="en-US" smtClean="0"/>
              <a:t>‹#›</a:t>
            </a:fld>
            <a:endParaRPr lang="en-US" dirty="0"/>
          </a:p>
        </p:txBody>
      </p:sp>
    </p:spTree>
    <p:extLst>
      <p:ext uri="{BB962C8B-B14F-4D97-AF65-F5344CB8AC3E}">
        <p14:creationId xmlns:p14="http://schemas.microsoft.com/office/powerpoint/2010/main" val="408946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7C06-4DC9-42CA-AD1A-5A3AE4C53794}" type="datetime1">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382145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2D5E-2E0D-4112-804B-9546938ABF4E}"/>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4C9DB-289B-47FD-9A58-4A71B375ED43}"/>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B013A-ED4C-4C67-87B2-91BC5A431499}"/>
              </a:ext>
            </a:extLst>
          </p:cNvPr>
          <p:cNvSpPr>
            <a:spLocks noGrp="1"/>
          </p:cNvSpPr>
          <p:nvPr>
            <p:ph type="dt" sz="half" idx="10"/>
          </p:nvPr>
        </p:nvSpPr>
        <p:spPr/>
        <p:txBody>
          <a:bodyPr/>
          <a:lstStyle/>
          <a:p>
            <a:fld id="{B8017A7E-B6A0-4BD8-BA36-ACF82ABB501C}" type="datetime1">
              <a:rPr lang="en-US" smtClean="0"/>
              <a:t>2/15/2022</a:t>
            </a:fld>
            <a:endParaRPr lang="en-US"/>
          </a:p>
        </p:txBody>
      </p:sp>
      <p:sp>
        <p:nvSpPr>
          <p:cNvPr id="5" name="Footer Placeholder 4">
            <a:extLst>
              <a:ext uri="{FF2B5EF4-FFF2-40B4-BE49-F238E27FC236}">
                <a16:creationId xmlns:a16="http://schemas.microsoft.com/office/drawing/2014/main" id="{4A52CA10-4F95-4779-B0D5-74A787A40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255EC-A84F-4361-AA6E-98BFC1C1BB3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97844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FE5F2-312D-463A-9CAE-E6B6125E7932}"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917686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70B87E-5DF5-42D6-B888-91502251070B}"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916373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F79A9-510D-45E3-AC77-DDB67475D61E}"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788570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D2865-D884-438B-85F4-93165B2468CA}"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3004712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E8A488-3F58-3A44-8F96-077E6C024A55}"/>
              </a:ext>
            </a:extLst>
          </p:cNvPr>
          <p:cNvSpPr>
            <a:spLocks noGrp="1"/>
          </p:cNvSpPr>
          <p:nvPr>
            <p:ph type="dt" sz="half" idx="10"/>
          </p:nvPr>
        </p:nvSpPr>
        <p:spPr/>
        <p:txBody>
          <a:bodyPr/>
          <a:lstStyle/>
          <a:p>
            <a:fld id="{D58A1733-49EA-4651-86F4-DCCFCD2DBF89}" type="datetime1">
              <a:rPr lang="en-US" smtClean="0"/>
              <a:t>2/15/2022</a:t>
            </a:fld>
            <a:endParaRPr lang="en-US"/>
          </a:p>
        </p:txBody>
      </p:sp>
      <p:sp>
        <p:nvSpPr>
          <p:cNvPr id="10" name="Slide Number Placeholder 5">
            <a:extLst>
              <a:ext uri="{FF2B5EF4-FFF2-40B4-BE49-F238E27FC236}">
                <a16:creationId xmlns:a16="http://schemas.microsoft.com/office/drawing/2014/main" id="{90F6BB53-7A1E-4E68-998E-F48DF26B0533}"/>
              </a:ext>
            </a:extLst>
          </p:cNvPr>
          <p:cNvSpPr>
            <a:spLocks noGrp="1"/>
          </p:cNvSpPr>
          <p:nvPr>
            <p:ph type="sldNum" sz="quarter" idx="12"/>
          </p:nvPr>
        </p:nvSpPr>
        <p:spPr>
          <a:xfrm>
            <a:off x="6792849" y="6356352"/>
            <a:ext cx="2057400" cy="365125"/>
          </a:xfrm>
          <a:prstGeom prst="rect">
            <a:avLst/>
          </a:prstGeom>
        </p:spPr>
        <p:txBody>
          <a:bodyPr/>
          <a:lstStyle>
            <a:lvl1pPr>
              <a:defRPr sz="1400">
                <a:solidFill>
                  <a:schemeClr val="bg1"/>
                </a:solidFill>
                <a:latin typeface="+mn-lt"/>
              </a:defRPr>
            </a:lvl1p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14686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4AB-BBBC-A24E-A246-9C1B9019A8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3E839-6718-BF4A-A0EA-8026C935CCB2}"/>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0DE03-8998-E74B-9A2B-8950FBAF6CF3}"/>
              </a:ext>
            </a:extLst>
          </p:cNvPr>
          <p:cNvSpPr>
            <a:spLocks noGrp="1"/>
          </p:cNvSpPr>
          <p:nvPr>
            <p:ph type="dt" sz="half" idx="10"/>
          </p:nvPr>
        </p:nvSpPr>
        <p:spPr/>
        <p:txBody>
          <a:bodyPr/>
          <a:lstStyle/>
          <a:p>
            <a:fld id="{19AAB41E-A0C8-48F2-BCF2-BD3DD10C90E1}" type="datetime1">
              <a:rPr lang="en-US" smtClean="0"/>
              <a:t>2/15/2022</a:t>
            </a:fld>
            <a:endParaRPr lang="en-US"/>
          </a:p>
        </p:txBody>
      </p:sp>
      <p:sp>
        <p:nvSpPr>
          <p:cNvPr id="5" name="Footer Placeholder 4">
            <a:extLst>
              <a:ext uri="{FF2B5EF4-FFF2-40B4-BE49-F238E27FC236}">
                <a16:creationId xmlns:a16="http://schemas.microsoft.com/office/drawing/2014/main" id="{CDDE2BF8-1FAE-AD49-8DC1-366D92652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4C9F-94F8-4F47-9A81-069930062DDC}"/>
              </a:ext>
            </a:extLst>
          </p:cNvPr>
          <p:cNvSpPr>
            <a:spLocks noGrp="1"/>
          </p:cNvSpPr>
          <p:nvPr>
            <p:ph type="sldNum" sz="quarter" idx="12"/>
          </p:nvPr>
        </p:nvSpPr>
        <p:spPr>
          <a:xfrm>
            <a:off x="6457950" y="6356355"/>
            <a:ext cx="2057400" cy="365125"/>
          </a:xfrm>
          <a:prstGeom prst="rect">
            <a:avLst/>
          </a:prstGeom>
        </p:spPr>
        <p:txBody>
          <a:bodyPr/>
          <a:lstStyle/>
          <a:p>
            <a:fld id="{9AB017ED-6826-9044-9127-2F5D8B30396E}" type="slidenum">
              <a:rPr lang="en-US" smtClean="0"/>
              <a:t>‹#›</a:t>
            </a:fld>
            <a:endParaRPr lang="en-US"/>
          </a:p>
        </p:txBody>
      </p:sp>
      <p:sp>
        <p:nvSpPr>
          <p:cNvPr id="8" name="Picture Placeholder 7">
            <a:extLst>
              <a:ext uri="{FF2B5EF4-FFF2-40B4-BE49-F238E27FC236}">
                <a16:creationId xmlns:a16="http://schemas.microsoft.com/office/drawing/2014/main" id="{E5A787CA-2D88-4E80-BA1C-447D943E532F}"/>
              </a:ext>
            </a:extLst>
          </p:cNvPr>
          <p:cNvSpPr>
            <a:spLocks noGrp="1"/>
          </p:cNvSpPr>
          <p:nvPr>
            <p:ph type="pic" sz="quarter" idx="13"/>
          </p:nvPr>
        </p:nvSpPr>
        <p:spPr>
          <a:xfrm>
            <a:off x="338140" y="630237"/>
            <a:ext cx="4136231" cy="2798763"/>
          </a:xfrm>
        </p:spPr>
        <p:txBody>
          <a:bodyPr/>
          <a:lstStyle/>
          <a:p>
            <a:endParaRPr lang="en-US"/>
          </a:p>
        </p:txBody>
      </p:sp>
      <p:sp>
        <p:nvSpPr>
          <p:cNvPr id="9" name="Rectangle 8">
            <a:extLst>
              <a:ext uri="{FF2B5EF4-FFF2-40B4-BE49-F238E27FC236}">
                <a16:creationId xmlns:a16="http://schemas.microsoft.com/office/drawing/2014/main" id="{8575182D-6252-4EE4-8B49-7D65FE739752}"/>
              </a:ext>
            </a:extLst>
          </p:cNvPr>
          <p:cNvSpPr/>
          <p:nvPr userDrawn="1"/>
        </p:nvSpPr>
        <p:spPr>
          <a:xfrm>
            <a:off x="2" y="6540734"/>
            <a:ext cx="9142477" cy="323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DFBE30BC-E203-4285-8679-2E2EE216E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3938" y="6611984"/>
            <a:ext cx="2523376" cy="181829"/>
          </a:xfrm>
          <a:prstGeom prst="rect">
            <a:avLst/>
          </a:prstGeom>
        </p:spPr>
      </p:pic>
    </p:spTree>
    <p:extLst>
      <p:ext uri="{BB962C8B-B14F-4D97-AF65-F5344CB8AC3E}">
        <p14:creationId xmlns:p14="http://schemas.microsoft.com/office/powerpoint/2010/main" val="2582723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 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371599"/>
            <a:ext cx="4040188" cy="48006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32" y="1371600"/>
            <a:ext cx="4041775" cy="422452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1363133" y="6356357"/>
            <a:ext cx="960120" cy="365125"/>
          </a:xfrm>
          <a:prstGeom prst="rect">
            <a:avLst/>
          </a:prstGeom>
        </p:spPr>
        <p:txBody>
          <a:bodyPr anchor="b"/>
          <a:lstStyle>
            <a:lvl1pPr algn="ctr">
              <a:defRPr sz="1600"/>
            </a:lvl1pPr>
          </a:lstStyle>
          <a:p>
            <a:fld id="{73ADFDAB-C98A-4309-9271-C2C395C92332}" type="datetime1">
              <a:rPr lang="en-US" smtClean="0"/>
              <a:t>2/15/2022</a:t>
            </a:fld>
            <a:endParaRPr lang="en-US" dirty="0"/>
          </a:p>
        </p:txBody>
      </p:sp>
      <p:sp>
        <p:nvSpPr>
          <p:cNvPr id="12" name="Footer Placeholder 4"/>
          <p:cNvSpPr>
            <a:spLocks noGrp="1"/>
          </p:cNvSpPr>
          <p:nvPr>
            <p:ph type="ftr" sz="quarter" idx="11"/>
          </p:nvPr>
        </p:nvSpPr>
        <p:spPr>
          <a:xfrm>
            <a:off x="2468880" y="6356357"/>
            <a:ext cx="5715000" cy="365125"/>
          </a:xfrm>
          <a:prstGeom prst="rect">
            <a:avLst/>
          </a:prstGeom>
        </p:spPr>
        <p:txBody>
          <a:bodyPr anchor="b"/>
          <a:lstStyle>
            <a:lvl1pPr algn="r">
              <a:defRPr sz="1600"/>
            </a:lvl1pPr>
          </a:lstStyle>
          <a:p>
            <a:endParaRPr lang="en-US" dirty="0"/>
          </a:p>
        </p:txBody>
      </p:sp>
      <p:sp>
        <p:nvSpPr>
          <p:cNvPr id="13" name="Slide Number Placeholder 5"/>
          <p:cNvSpPr>
            <a:spLocks noGrp="1"/>
          </p:cNvSpPr>
          <p:nvPr>
            <p:ph type="sldNum" sz="quarter" idx="12"/>
          </p:nvPr>
        </p:nvSpPr>
        <p:spPr>
          <a:xfrm>
            <a:off x="457201" y="6356357"/>
            <a:ext cx="778934" cy="365125"/>
          </a:xfrm>
          <a:prstGeom prst="rect">
            <a:avLst/>
          </a:prstGeom>
        </p:spPr>
        <p:txBody>
          <a:bodyPr anchor="b"/>
          <a:lstStyle>
            <a:lvl1pPr algn="l">
              <a:defRPr sz="1600"/>
            </a:lvl1pPr>
          </a:lstStyle>
          <a:p>
            <a:fld id="{AB4AC0B7-20AE-264F-907A-4CAB12E95640}" type="slidenum">
              <a:rPr lang="en-US" smtClean="0"/>
              <a:pPr/>
              <a:t>‹#›</a:t>
            </a:fld>
            <a:endParaRPr lang="en-US"/>
          </a:p>
        </p:txBody>
      </p:sp>
    </p:spTree>
    <p:extLst>
      <p:ext uri="{BB962C8B-B14F-4D97-AF65-F5344CB8AC3E}">
        <p14:creationId xmlns:p14="http://schemas.microsoft.com/office/powerpoint/2010/main" val="305154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97CB-934B-465B-94F8-BE03A4ADE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3F10B-B3B5-4CDB-A3E1-2C9F507B93F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8E853-1801-45D7-97EA-C7798AB2E56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ABAD3-6C94-472D-B2D4-B451BEC07B27}"/>
              </a:ext>
            </a:extLst>
          </p:cNvPr>
          <p:cNvSpPr>
            <a:spLocks noGrp="1"/>
          </p:cNvSpPr>
          <p:nvPr>
            <p:ph type="dt" sz="half" idx="10"/>
          </p:nvPr>
        </p:nvSpPr>
        <p:spPr/>
        <p:txBody>
          <a:bodyPr/>
          <a:lstStyle/>
          <a:p>
            <a:fld id="{143D7B75-8C46-45C7-912E-AAF266541886}" type="datetime1">
              <a:rPr lang="en-US" smtClean="0"/>
              <a:t>2/15/2022</a:t>
            </a:fld>
            <a:endParaRPr lang="en-US"/>
          </a:p>
        </p:txBody>
      </p:sp>
      <p:sp>
        <p:nvSpPr>
          <p:cNvPr id="6" name="Footer Placeholder 5">
            <a:extLst>
              <a:ext uri="{FF2B5EF4-FFF2-40B4-BE49-F238E27FC236}">
                <a16:creationId xmlns:a16="http://schemas.microsoft.com/office/drawing/2014/main" id="{612DA933-03A3-4BF5-BD7E-7E62264F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6BB38-F8B2-44E6-BDD9-5610585A87B7}"/>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1343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9A3F-A967-47F0-A114-2A7B26ABFA86}"/>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F9FA9-6837-425B-887F-EC7EC44F032E}"/>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6C9931-CCD0-492B-A3A8-05D44B1B737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4D18D-2D2A-4A1F-BACF-71451293092B}"/>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26331-0075-49C9-89C3-5C15070717AC}"/>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71A66-406A-4E55-9340-0B032727C6BD}"/>
              </a:ext>
            </a:extLst>
          </p:cNvPr>
          <p:cNvSpPr>
            <a:spLocks noGrp="1"/>
          </p:cNvSpPr>
          <p:nvPr>
            <p:ph type="dt" sz="half" idx="10"/>
          </p:nvPr>
        </p:nvSpPr>
        <p:spPr/>
        <p:txBody>
          <a:bodyPr/>
          <a:lstStyle/>
          <a:p>
            <a:fld id="{F71522D7-3847-4F5A-B9ED-A8B3C6C8650C}" type="datetime1">
              <a:rPr lang="en-US" smtClean="0"/>
              <a:t>2/15/2022</a:t>
            </a:fld>
            <a:endParaRPr lang="en-US"/>
          </a:p>
        </p:txBody>
      </p:sp>
      <p:sp>
        <p:nvSpPr>
          <p:cNvPr id="8" name="Footer Placeholder 7">
            <a:extLst>
              <a:ext uri="{FF2B5EF4-FFF2-40B4-BE49-F238E27FC236}">
                <a16:creationId xmlns:a16="http://schemas.microsoft.com/office/drawing/2014/main" id="{919FCB29-32E3-4756-B445-8948EA71C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6236C-5DE8-49F3-BC86-E2DF59FEE5B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8783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9B0D-D518-4DF1-97EC-333688566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2D54BD-15C5-4244-9526-DEF5F24884F5}"/>
              </a:ext>
            </a:extLst>
          </p:cNvPr>
          <p:cNvSpPr>
            <a:spLocks noGrp="1"/>
          </p:cNvSpPr>
          <p:nvPr>
            <p:ph type="dt" sz="half" idx="10"/>
          </p:nvPr>
        </p:nvSpPr>
        <p:spPr/>
        <p:txBody>
          <a:bodyPr/>
          <a:lstStyle/>
          <a:p>
            <a:fld id="{F25CA47F-9F00-4C27-961C-E1BF74348CD5}" type="datetime1">
              <a:rPr lang="en-US" smtClean="0"/>
              <a:t>2/15/2022</a:t>
            </a:fld>
            <a:endParaRPr lang="en-US"/>
          </a:p>
        </p:txBody>
      </p:sp>
      <p:sp>
        <p:nvSpPr>
          <p:cNvPr id="4" name="Footer Placeholder 3">
            <a:extLst>
              <a:ext uri="{FF2B5EF4-FFF2-40B4-BE49-F238E27FC236}">
                <a16:creationId xmlns:a16="http://schemas.microsoft.com/office/drawing/2014/main" id="{3808D94E-FE40-4A94-A454-BB8002542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C962D-47A1-4D91-9650-675FD17403E1}"/>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5578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79C79-EF15-4EF1-B581-882AC79C031F}"/>
              </a:ext>
            </a:extLst>
          </p:cNvPr>
          <p:cNvSpPr>
            <a:spLocks noGrp="1"/>
          </p:cNvSpPr>
          <p:nvPr>
            <p:ph type="dt" sz="half" idx="10"/>
          </p:nvPr>
        </p:nvSpPr>
        <p:spPr/>
        <p:txBody>
          <a:bodyPr/>
          <a:lstStyle/>
          <a:p>
            <a:fld id="{94BA06AA-4658-4981-83EC-59A2ED35F29B}" type="datetime1">
              <a:rPr lang="en-US" smtClean="0"/>
              <a:t>2/15/2022</a:t>
            </a:fld>
            <a:endParaRPr lang="en-US"/>
          </a:p>
        </p:txBody>
      </p:sp>
      <p:sp>
        <p:nvSpPr>
          <p:cNvPr id="3" name="Footer Placeholder 2">
            <a:extLst>
              <a:ext uri="{FF2B5EF4-FFF2-40B4-BE49-F238E27FC236}">
                <a16:creationId xmlns:a16="http://schemas.microsoft.com/office/drawing/2014/main" id="{F03B3E2B-D88C-439D-81DF-A3DE3911D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33740-CBDE-4F44-9492-A33920584ED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3717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C96E-69BC-47DA-9531-D3F7C5BFD64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06D49-60EA-4EF8-992A-4E23130EBB45}"/>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CFA05-421F-4F81-86BA-543CD66F4E48}"/>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1783A-6BD3-47B5-BBE0-8C07D77F015B}"/>
              </a:ext>
            </a:extLst>
          </p:cNvPr>
          <p:cNvSpPr>
            <a:spLocks noGrp="1"/>
          </p:cNvSpPr>
          <p:nvPr>
            <p:ph type="dt" sz="half" idx="10"/>
          </p:nvPr>
        </p:nvSpPr>
        <p:spPr/>
        <p:txBody>
          <a:bodyPr/>
          <a:lstStyle/>
          <a:p>
            <a:fld id="{5BE1C1C3-61BB-426C-A157-D6CE005673DA}" type="datetime1">
              <a:rPr lang="en-US" smtClean="0"/>
              <a:t>2/15/2022</a:t>
            </a:fld>
            <a:endParaRPr lang="en-US"/>
          </a:p>
        </p:txBody>
      </p:sp>
      <p:sp>
        <p:nvSpPr>
          <p:cNvPr id="6" name="Footer Placeholder 5">
            <a:extLst>
              <a:ext uri="{FF2B5EF4-FFF2-40B4-BE49-F238E27FC236}">
                <a16:creationId xmlns:a16="http://schemas.microsoft.com/office/drawing/2014/main" id="{5F294386-5EEF-4974-9953-29AB48216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4C736-7750-4F85-BFBE-7BC46CC6892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1578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1C05-1696-4290-9954-EF308B96AA5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B99C2-57F2-43FF-AFD5-71A9D4D86A0D}"/>
              </a:ext>
            </a:extLst>
          </p:cNvPr>
          <p:cNvSpPr>
            <a:spLocks noGrp="1"/>
          </p:cNvSpPr>
          <p:nvPr>
            <p:ph type="pic" idx="1"/>
          </p:nvPr>
        </p:nvSpPr>
        <p:spPr>
          <a:xfrm>
            <a:off x="3887391" y="987430"/>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B8E14D8-0BD9-4FB8-BA6A-F9024BC9E736}"/>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F99A5-499A-4C9A-8A73-328DB5D7C18D}"/>
              </a:ext>
            </a:extLst>
          </p:cNvPr>
          <p:cNvSpPr>
            <a:spLocks noGrp="1"/>
          </p:cNvSpPr>
          <p:nvPr>
            <p:ph type="dt" sz="half" idx="10"/>
          </p:nvPr>
        </p:nvSpPr>
        <p:spPr/>
        <p:txBody>
          <a:bodyPr/>
          <a:lstStyle/>
          <a:p>
            <a:fld id="{62344500-A604-44FD-A887-3F190B8427BC}" type="datetime1">
              <a:rPr lang="en-US" smtClean="0"/>
              <a:t>2/15/2022</a:t>
            </a:fld>
            <a:endParaRPr lang="en-US"/>
          </a:p>
        </p:txBody>
      </p:sp>
      <p:sp>
        <p:nvSpPr>
          <p:cNvPr id="6" name="Footer Placeholder 5">
            <a:extLst>
              <a:ext uri="{FF2B5EF4-FFF2-40B4-BE49-F238E27FC236}">
                <a16:creationId xmlns:a16="http://schemas.microsoft.com/office/drawing/2014/main" id="{C4A9FD64-8926-41E3-B610-3C35991A1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ADDD3-D526-496F-A299-00CEB54EF2B9}"/>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8366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31C30-BDFD-4D55-A895-8B5D358EB580}"/>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70E0F-D2CC-4328-90A6-B8A73E7F28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6FEAE-D007-4A09-9672-4F359FE40EBA}"/>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1A0C-76CD-4748-BE42-81CC54DF0F69}" type="datetime1">
              <a:rPr lang="en-US" smtClean="0"/>
              <a:t>2/15/2022</a:t>
            </a:fld>
            <a:endParaRPr lang="en-US"/>
          </a:p>
        </p:txBody>
      </p:sp>
      <p:sp>
        <p:nvSpPr>
          <p:cNvPr id="5" name="Footer Placeholder 4">
            <a:extLst>
              <a:ext uri="{FF2B5EF4-FFF2-40B4-BE49-F238E27FC236}">
                <a16:creationId xmlns:a16="http://schemas.microsoft.com/office/drawing/2014/main" id="{17472E15-7FF6-44C0-A2BC-BF2BE5CED2C2}"/>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BC065-76D9-4A6D-A4D3-FE7B4DE91D26}"/>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rgbClr val="003F5C"/>
                </a:solidFill>
              </a:defRPr>
            </a:lvl1pPr>
          </a:lstStyle>
          <a:p>
            <a:fld id="{817EC3D0-BC1C-4246-9097-CC1F9C0028DF}" type="slidenum">
              <a:rPr lang="en-US" smtClean="0"/>
              <a:pPr/>
              <a:t>‹#›</a:t>
            </a:fld>
            <a:endParaRPr lang="en-US" dirty="0"/>
          </a:p>
        </p:txBody>
      </p:sp>
      <p:sp>
        <p:nvSpPr>
          <p:cNvPr id="9" name="Slide Number Placeholder 5">
            <a:extLst>
              <a:ext uri="{FF2B5EF4-FFF2-40B4-BE49-F238E27FC236}">
                <a16:creationId xmlns:a16="http://schemas.microsoft.com/office/drawing/2014/main" id="{A9A06E9E-643A-4D0A-93CB-9A5AC9936CDD}"/>
              </a:ext>
            </a:extLst>
          </p:cNvPr>
          <p:cNvSpPr txBox="1">
            <a:spLocks/>
          </p:cNvSpPr>
          <p:nvPr userDrawn="1"/>
        </p:nvSpPr>
        <p:spPr>
          <a:xfrm>
            <a:off x="8271534" y="6432305"/>
            <a:ext cx="20574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360257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7DF66-1E58-4B88-8025-A5B3940E609F}" type="datetime1">
              <a:rPr lang="en-US" smtClean="0"/>
              <a:t>2/15/2022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017ED-6826-9044-9127-2F5D8B30396E}" type="slidenum">
              <a:rPr lang="en-US" smtClean="0"/>
              <a:pPr/>
              <a:t>‹#›</a:t>
            </a:fld>
            <a:endParaRPr lang="en-US" dirty="0"/>
          </a:p>
        </p:txBody>
      </p:sp>
      <p:sp>
        <p:nvSpPr>
          <p:cNvPr id="8" name="Slide Number Placeholder 5">
            <a:extLst>
              <a:ext uri="{FF2B5EF4-FFF2-40B4-BE49-F238E27FC236}">
                <a16:creationId xmlns:a16="http://schemas.microsoft.com/office/drawing/2014/main" id="{07025E7C-64D0-4C5B-AB44-63879CD22B76}"/>
              </a:ext>
            </a:extLst>
          </p:cNvPr>
          <p:cNvSpPr txBox="1">
            <a:spLocks/>
          </p:cNvSpPr>
          <p:nvPr userDrawn="1"/>
        </p:nvSpPr>
        <p:spPr>
          <a:xfrm>
            <a:off x="8271534" y="6432303"/>
            <a:ext cx="20574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3980210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56509-D6AA-4522-BDD8-77406C5B344B}" type="datetime1">
              <a:rPr lang="en-US" smtClean="0"/>
              <a:t>2/15/2022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017ED-6826-9044-9127-2F5D8B30396E}" type="slidenum">
              <a:rPr lang="en-US" smtClean="0"/>
              <a:pPr/>
              <a:t>‹#›</a:t>
            </a:fld>
            <a:endParaRPr lang="en-US" dirty="0"/>
          </a:p>
        </p:txBody>
      </p:sp>
      <p:pic>
        <p:nvPicPr>
          <p:cNvPr id="10" name="Picture 9">
            <a:extLst>
              <a:ext uri="{FF2B5EF4-FFF2-40B4-BE49-F238E27FC236}">
                <a16:creationId xmlns:a16="http://schemas.microsoft.com/office/drawing/2014/main" id="{AD620274-2057-4DCC-93B6-36122B5FDE8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Tree>
    <p:extLst>
      <p:ext uri="{BB962C8B-B14F-4D97-AF65-F5344CB8AC3E}">
        <p14:creationId xmlns:p14="http://schemas.microsoft.com/office/powerpoint/2010/main" val="9182157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49" r:id="rId13"/>
    <p:sldLayoutId id="214748366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81" t="27778" r="-881" b="19192"/>
          <a:stretch/>
        </p:blipFill>
        <p:spPr>
          <a:xfrm>
            <a:off x="2" y="-21266"/>
            <a:ext cx="9229017" cy="3909060"/>
          </a:xfrm>
          <a:prstGeom prst="rect">
            <a:avLst/>
          </a:prstGeom>
          <a:noFill/>
        </p:spPr>
      </p:pic>
      <p:sp>
        <p:nvSpPr>
          <p:cNvPr id="6" name="Rectangle 5"/>
          <p:cNvSpPr/>
          <p:nvPr/>
        </p:nvSpPr>
        <p:spPr>
          <a:xfrm>
            <a:off x="-7252" y="3886586"/>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415A"/>
              </a:solidFill>
            </a:endParaRPr>
          </a:p>
        </p:txBody>
      </p:sp>
      <p:sp>
        <p:nvSpPr>
          <p:cNvPr id="7" name="Rectangle 6"/>
          <p:cNvSpPr/>
          <p:nvPr/>
        </p:nvSpPr>
        <p:spPr>
          <a:xfrm>
            <a:off x="5926189" y="3886586"/>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7"/>
          <p:cNvSpPr txBox="1">
            <a:spLocks noChangeArrowheads="1"/>
          </p:cNvSpPr>
          <p:nvPr/>
        </p:nvSpPr>
        <p:spPr bwMode="auto">
          <a:xfrm>
            <a:off x="75349" y="4281721"/>
            <a:ext cx="6563200" cy="1123384"/>
          </a:xfrm>
          <a:prstGeom prst="rect">
            <a:avLst/>
          </a:prstGeom>
          <a:noFill/>
          <a:ln w="9525">
            <a:noFill/>
            <a:miter lim="800000"/>
            <a:headEnd/>
            <a:tailEnd/>
          </a:ln>
        </p:spPr>
        <p:txBody>
          <a:bodyPr wrap="square" lIns="45720" tIns="22860" rIns="45720" bIns="22860">
            <a:spAutoFit/>
          </a:bodyPr>
          <a:lstStyle/>
          <a:p>
            <a:pPr defTabSz="1088178">
              <a:defRPr/>
            </a:pPr>
            <a:r>
              <a:rPr lang="en-US" sz="2600" b="1" spc="-151" dirty="0">
                <a:solidFill>
                  <a:srgbClr val="043F5C"/>
                </a:solidFill>
                <a:latin typeface="Calibri" panose="020F0502020204030204" pitchFamily="34" charset="0"/>
                <a:ea typeface="Open Sans Semibold" panose="020B0706030804020204" pitchFamily="34" charset="0"/>
                <a:cs typeface="Calibri" panose="020F0502020204030204" pitchFamily="34" charset="0"/>
              </a:rPr>
              <a:t>Understanding Work-Based Training  in the </a:t>
            </a:r>
          </a:p>
          <a:p>
            <a:pPr defTabSz="1088178">
              <a:defRPr/>
            </a:pPr>
            <a:r>
              <a:rPr lang="en-US" sz="2600" b="1" spc="-151" dirty="0">
                <a:solidFill>
                  <a:srgbClr val="043F5C"/>
                </a:solidFill>
                <a:latin typeface="Calibri" panose="020F0502020204030204" pitchFamily="34" charset="0"/>
                <a:ea typeface="Open Sans Semibold" panose="020B0706030804020204" pitchFamily="34" charset="0"/>
                <a:cs typeface="Calibri" panose="020F0502020204030204" pitchFamily="34" charset="0"/>
              </a:rPr>
              <a:t>Trade Adjustment Assistance Program</a:t>
            </a:r>
          </a:p>
          <a:p>
            <a:pPr defTabSz="1088178">
              <a:defRPr/>
            </a:pPr>
            <a:r>
              <a:rPr lang="en-US" b="1" spc="-151" dirty="0">
                <a:solidFill>
                  <a:srgbClr val="96C93F"/>
                </a:solidFill>
                <a:latin typeface="Calibri" panose="020F0502020204030204" pitchFamily="34" charset="0"/>
                <a:ea typeface="Open Sans Semibold" panose="020B0706030804020204" pitchFamily="34" charset="0"/>
                <a:cs typeface="Calibri" panose="020F0502020204030204" pitchFamily="34" charset="0"/>
              </a:rPr>
              <a:t>A presentation for Local Trade Adjustment Assistance Coordinators </a:t>
            </a:r>
            <a:endParaRPr lang="en-CA" b="1" spc="-151" dirty="0">
              <a:solidFill>
                <a:srgbClr val="96C93F"/>
              </a:solidFill>
              <a:latin typeface="Calibri" panose="020F0502020204030204" pitchFamily="34" charset="0"/>
              <a:ea typeface="Open Sans Semibold" panose="020B0706030804020204" pitchFamily="34" charset="0"/>
              <a:cs typeface="Calibri" panose="020F050202020403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2711" y="4585343"/>
            <a:ext cx="2202180" cy="1313660"/>
          </a:xfrm>
          <a:prstGeom prst="rect">
            <a:avLst/>
          </a:prstGeom>
        </p:spPr>
      </p:pic>
      <p:sp>
        <p:nvSpPr>
          <p:cNvPr id="11" name="Rectangle 10"/>
          <p:cNvSpPr/>
          <p:nvPr/>
        </p:nvSpPr>
        <p:spPr>
          <a:xfrm>
            <a:off x="75350" y="6333289"/>
            <a:ext cx="1242520" cy="307777"/>
          </a:xfrm>
          <a:prstGeom prst="rect">
            <a:avLst/>
          </a:prstGeom>
        </p:spPr>
        <p:txBody>
          <a:bodyPr wrap="none">
            <a:spAutoFit/>
          </a:bodyPr>
          <a:lstStyle/>
          <a:p>
            <a:r>
              <a:rPr lang="en-US" sz="1400" dirty="0">
                <a:solidFill>
                  <a:srgbClr val="004563"/>
                </a:solidFill>
                <a:ea typeface="Open Sans Light" panose="020B0306030504020204" pitchFamily="34" charset="0"/>
                <a:cs typeface="Open Sans Light" panose="020B0306030504020204" pitchFamily="34" charset="0"/>
              </a:rPr>
              <a:t>February 2022</a:t>
            </a:r>
          </a:p>
        </p:txBody>
      </p:sp>
      <p:sp>
        <p:nvSpPr>
          <p:cNvPr id="12" name="Rectangle 11"/>
          <p:cNvSpPr/>
          <p:nvPr/>
        </p:nvSpPr>
        <p:spPr>
          <a:xfrm>
            <a:off x="-7252" y="5777842"/>
            <a:ext cx="7848600" cy="338554"/>
          </a:xfrm>
          <a:prstGeom prst="rect">
            <a:avLst/>
          </a:prstGeom>
        </p:spPr>
        <p:txBody>
          <a:bodyPr>
            <a:spAutoFit/>
          </a:bodyPr>
          <a:lstStyle/>
          <a:p>
            <a:r>
              <a:rPr lang="en-US" sz="1600" b="1" dirty="0">
                <a:solidFill>
                  <a:srgbClr val="043F5C"/>
                </a:solidFill>
                <a:ea typeface="Open Sans Light" panose="020B0306030504020204" pitchFamily="34" charset="0"/>
                <a:cs typeface="Open Sans Light" panose="020B0306030504020204" pitchFamily="34" charset="0"/>
              </a:rPr>
              <a:t>Christina Omran, State Trade and Rapid Response Program Coordinator</a:t>
            </a:r>
            <a:endParaRPr lang="en-US" sz="1600" i="1" dirty="0">
              <a:solidFill>
                <a:srgbClr val="043F5C"/>
              </a:solidFill>
              <a:ea typeface="Open Sans Light" panose="020B0306030504020204" pitchFamily="34" charset="0"/>
              <a:cs typeface="Open Sans Light" panose="020B0306030504020204" pitchFamily="34" charset="0"/>
            </a:endParaRPr>
          </a:p>
        </p:txBody>
      </p:sp>
      <p:sp>
        <p:nvSpPr>
          <p:cNvPr id="15" name="Rectangle 14"/>
          <p:cNvSpPr/>
          <p:nvPr/>
        </p:nvSpPr>
        <p:spPr>
          <a:xfrm>
            <a:off x="1" y="2179216"/>
            <a:ext cx="9144000" cy="400110"/>
          </a:xfrm>
          <a:prstGeom prst="rect">
            <a:avLst/>
          </a:prstGeom>
        </p:spPr>
        <p:txBody>
          <a:bodyPr wrap="square">
            <a:spAutoFit/>
          </a:bodyPr>
          <a:lstStyle/>
          <a:p>
            <a:pPr algn="ctr"/>
            <a:r>
              <a:rPr lang="en-US" sz="2000" b="1" i="1" dirty="0">
                <a:solidFill>
                  <a:schemeClr val="bg1"/>
                </a:solidFill>
                <a:ea typeface="Open Sans Light" panose="020B0306030504020204" pitchFamily="34" charset="0"/>
                <a:cs typeface="Open Sans Light" panose="020B0306030504020204" pitchFamily="34" charset="0"/>
              </a:rPr>
              <a:t>.</a:t>
            </a:r>
          </a:p>
        </p:txBody>
      </p:sp>
      <p:sp>
        <p:nvSpPr>
          <p:cNvPr id="4" name="Slide Number Placeholder 3">
            <a:extLst>
              <a:ext uri="{FF2B5EF4-FFF2-40B4-BE49-F238E27FC236}">
                <a16:creationId xmlns:a16="http://schemas.microsoft.com/office/drawing/2014/main" id="{AFD56791-F893-4381-A46A-52E89E005A75}"/>
              </a:ext>
            </a:extLst>
          </p:cNvPr>
          <p:cNvSpPr>
            <a:spLocks noGrp="1"/>
          </p:cNvSpPr>
          <p:nvPr>
            <p:ph type="sldNum" sz="quarter" idx="12"/>
          </p:nvPr>
        </p:nvSpPr>
        <p:spPr>
          <a:xfrm>
            <a:off x="6638549" y="6351448"/>
            <a:ext cx="2057400" cy="365125"/>
          </a:xfrm>
        </p:spPr>
        <p:txBody>
          <a:bodyPr/>
          <a:lstStyle/>
          <a:p>
            <a:fld id="{817EC3D0-BC1C-4246-9097-CC1F9C0028DF}" type="slidenum">
              <a:rPr lang="en-US" sz="1400" smtClean="0">
                <a:solidFill>
                  <a:srgbClr val="003F5C"/>
                </a:solidFill>
              </a:rPr>
              <a:t>1</a:t>
            </a:fld>
            <a:endParaRPr lang="en-US" sz="1400" dirty="0">
              <a:solidFill>
                <a:srgbClr val="003F5C"/>
              </a:solidFill>
            </a:endParaRPr>
          </a:p>
        </p:txBody>
      </p:sp>
    </p:spTree>
    <p:custDataLst>
      <p:tags r:id="rId1"/>
    </p:custDataLst>
    <p:extLst>
      <p:ext uri="{BB962C8B-B14F-4D97-AF65-F5344CB8AC3E}">
        <p14:creationId xmlns:p14="http://schemas.microsoft.com/office/powerpoint/2010/main" val="76251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10</a:t>
            </a:fld>
            <a:endParaRPr lang="en-US" dirty="0">
              <a:solidFill>
                <a:srgbClr val="003F5C"/>
              </a:solidFill>
            </a:endParaRPr>
          </a:p>
        </p:txBody>
      </p:sp>
      <p:sp>
        <p:nvSpPr>
          <p:cNvPr id="2" name="Rectangle 1">
            <a:extLst>
              <a:ext uri="{FF2B5EF4-FFF2-40B4-BE49-F238E27FC236}">
                <a16:creationId xmlns:a16="http://schemas.microsoft.com/office/drawing/2014/main" id="{E7B3618A-3CD9-4112-91B6-4FEA62EF316A}"/>
              </a:ext>
            </a:extLst>
          </p:cNvPr>
          <p:cNvSpPr/>
          <p:nvPr/>
        </p:nvSpPr>
        <p:spPr>
          <a:xfrm>
            <a:off x="650610" y="1720840"/>
            <a:ext cx="7997824" cy="400110"/>
          </a:xfrm>
          <a:prstGeom prst="rect">
            <a:avLst/>
          </a:prstGeom>
        </p:spPr>
        <p:txBody>
          <a:bodyPr wrap="square">
            <a:spAutoFit/>
          </a:bodyPr>
          <a:lstStyle/>
          <a:p>
            <a:endParaRPr lang="en-US" sz="2000" dirty="0"/>
          </a:p>
        </p:txBody>
      </p:sp>
      <p:sp>
        <p:nvSpPr>
          <p:cNvPr id="3" name="Rectangle 2">
            <a:extLst>
              <a:ext uri="{FF2B5EF4-FFF2-40B4-BE49-F238E27FC236}">
                <a16:creationId xmlns:a16="http://schemas.microsoft.com/office/drawing/2014/main" id="{B63E78EF-0850-45CF-92E7-20FE5B297559}"/>
              </a:ext>
            </a:extLst>
          </p:cNvPr>
          <p:cNvSpPr/>
          <p:nvPr/>
        </p:nvSpPr>
        <p:spPr>
          <a:xfrm>
            <a:off x="517525" y="765116"/>
            <a:ext cx="8039735" cy="6449907"/>
          </a:xfrm>
          <a:prstGeom prst="rect">
            <a:avLst/>
          </a:prstGeom>
        </p:spPr>
        <p:txBody>
          <a:bodyPr wrap="square">
            <a:spAutoFit/>
          </a:bodyPr>
          <a:lstStyle/>
          <a:p>
            <a:pPr>
              <a:lnSpc>
                <a:spcPct val="107000"/>
              </a:lnSpc>
            </a:pPr>
            <a:r>
              <a:rPr lang="en-US" sz="2100" b="1" dirty="0">
                <a:solidFill>
                  <a:srgbClr val="2B789E"/>
                </a:solidFill>
                <a:ea typeface="Open Sans Semibold" panose="020B0706030804020204" pitchFamily="34" charset="0"/>
                <a:cs typeface="Arial" panose="020B0604020202020204" pitchFamily="34" charset="0"/>
              </a:rPr>
              <a:t>Customized Training </a:t>
            </a:r>
          </a:p>
          <a:p>
            <a:pPr>
              <a:lnSpc>
                <a:spcPct val="107000"/>
              </a:lnSpc>
            </a:pPr>
            <a:endParaRPr lang="en-US" sz="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rPr>
              <a:t>Designed to meet the specific requirements of an employer or group of employers, with the </a:t>
            </a:r>
            <a:r>
              <a:rPr lang="en-US" sz="1900" dirty="0">
                <a:solidFill>
                  <a:srgbClr val="2B789E"/>
                </a:solidFill>
                <a:latin typeface="Calibri" panose="020F0502020204030204" pitchFamily="34" charset="0"/>
                <a:ea typeface="Calibri" panose="020F0502020204030204" pitchFamily="34" charset="0"/>
                <a:cs typeface="Times New Roman" panose="02020603050405020304" pitchFamily="18" charset="0"/>
              </a:rPr>
              <a:t>commitment that the employer(s) will retain or hire the individuals who successfully complete the training</a:t>
            </a:r>
            <a:r>
              <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rPr>
              <a:t>Most appropriate work-based training program for TAA and DW program participants with barriers to employment who will become self-sufficient with the industry-specific or occupational skills provided by a customized training program.</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rPr>
              <a:t>Limited to a maximum duration of 130 weeks.</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rPr>
              <a:t>Employer(s) must pay a minimum of 50% of the cost of training.</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rPr>
              <a:t>For adversely affected incumbent workers in the TAA program, </a:t>
            </a:r>
            <a:r>
              <a:rPr lang="en-US" sz="1900" dirty="0">
                <a:solidFill>
                  <a:srgbClr val="96C93F"/>
                </a:solidFill>
                <a:latin typeface="Calibri" panose="020F0502020204030204" pitchFamily="34" charset="0"/>
                <a:ea typeface="Calibri" panose="020F0502020204030204" pitchFamily="34" charset="0"/>
                <a:cs typeface="Times New Roman" panose="02020603050405020304" pitchFamily="18" charset="0"/>
              </a:rPr>
              <a:t>the customized training program must lead to suitable employment in a position other than the trade-affected employment.</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C19D8C0-F661-41D3-97EE-D043FC258417}"/>
              </a:ext>
            </a:extLst>
          </p:cNvPr>
          <p:cNvSpPr txBox="1">
            <a:spLocks/>
          </p:cNvSpPr>
          <p:nvPr/>
        </p:nvSpPr>
        <p:spPr>
          <a:xfrm>
            <a:off x="608699" y="43721"/>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spTree>
    <p:extLst>
      <p:ext uri="{BB962C8B-B14F-4D97-AF65-F5344CB8AC3E}">
        <p14:creationId xmlns:p14="http://schemas.microsoft.com/office/powerpoint/2010/main" val="126808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A11259-C88D-4217-B365-67E64E893E92}"/>
              </a:ext>
            </a:extLst>
          </p:cNvPr>
          <p:cNvSpPr>
            <a:spLocks noGrp="1"/>
          </p:cNvSpPr>
          <p:nvPr>
            <p:ph type="sldNum" sz="quarter" idx="12"/>
          </p:nvPr>
        </p:nvSpPr>
        <p:spPr/>
        <p:txBody>
          <a:bodyPr/>
          <a:lstStyle/>
          <a:p>
            <a:fld id="{9AB017ED-6826-9044-9127-2F5D8B30396E}" type="slidenum">
              <a:rPr lang="en-US" smtClean="0">
                <a:solidFill>
                  <a:srgbClr val="003F5C"/>
                </a:solidFill>
              </a:rPr>
              <a:pPr/>
              <a:t>11</a:t>
            </a:fld>
            <a:endParaRPr lang="en-US" dirty="0">
              <a:solidFill>
                <a:srgbClr val="003F5C"/>
              </a:solidFill>
            </a:endParaRPr>
          </a:p>
        </p:txBody>
      </p:sp>
      <p:cxnSp>
        <p:nvCxnSpPr>
          <p:cNvPr id="14" name="Straight Connector 13">
            <a:extLst>
              <a:ext uri="{FF2B5EF4-FFF2-40B4-BE49-F238E27FC236}">
                <a16:creationId xmlns:a16="http://schemas.microsoft.com/office/drawing/2014/main" id="{43817A53-BF98-4E6A-86D6-875A5D9E3F33}"/>
              </a:ext>
            </a:extLst>
          </p:cNvPr>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D4BFB3B3-8009-40AE-8EB5-279B0CA6999D}"/>
              </a:ext>
            </a:extLst>
          </p:cNvPr>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a:solidFill>
                  <a:srgbClr val="004563"/>
                </a:solidFill>
                <a:latin typeface="Arial" panose="020B0604020202020204" pitchFamily="34" charset="0"/>
                <a:ea typeface="Open Sans Semibold" panose="020B0706030804020204" pitchFamily="34" charset="0"/>
                <a:cs typeface="Arial" panose="020B0604020202020204" pitchFamily="34" charset="0"/>
              </a:rPr>
              <a:t>CONTACT</a:t>
            </a: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B5197C8-424F-4BDB-8FF3-C4E4A78DEB8D}"/>
              </a:ext>
            </a:extLst>
          </p:cNvPr>
          <p:cNvSpPr/>
          <p:nvPr/>
        </p:nvSpPr>
        <p:spPr>
          <a:xfrm>
            <a:off x="2133797" y="1790845"/>
            <a:ext cx="6677248" cy="523220"/>
          </a:xfrm>
          <a:prstGeom prst="rect">
            <a:avLst/>
          </a:prstGeom>
        </p:spPr>
        <p:txBody>
          <a:bodyPr wrap="square">
            <a:spAutoFit/>
          </a:bodyPr>
          <a:lstStyle/>
          <a:p>
            <a:r>
              <a:rPr lang="en-US" sz="2400" b="1" dirty="0">
                <a:solidFill>
                  <a:srgbClr val="003F5C"/>
                </a:solidFill>
              </a:rPr>
              <a:t>Thank You</a:t>
            </a:r>
            <a:r>
              <a:rPr lang="en-US" sz="2800" b="1" dirty="0">
                <a:solidFill>
                  <a:srgbClr val="003F5C"/>
                </a:solidFill>
              </a:rPr>
              <a:t>.</a:t>
            </a:r>
          </a:p>
        </p:txBody>
      </p:sp>
      <p:sp>
        <p:nvSpPr>
          <p:cNvPr id="20" name="Rectangle 19">
            <a:extLst>
              <a:ext uri="{FF2B5EF4-FFF2-40B4-BE49-F238E27FC236}">
                <a16:creationId xmlns:a16="http://schemas.microsoft.com/office/drawing/2014/main" id="{C9BF5A31-9DD8-4DFB-B0CA-7706E18C0880}"/>
              </a:ext>
            </a:extLst>
          </p:cNvPr>
          <p:cNvSpPr/>
          <p:nvPr/>
        </p:nvSpPr>
        <p:spPr>
          <a:xfrm>
            <a:off x="2013099" y="4638411"/>
            <a:ext cx="6631799" cy="584775"/>
          </a:xfrm>
          <a:prstGeom prst="rect">
            <a:avLst/>
          </a:prstGeom>
        </p:spPr>
        <p:txBody>
          <a:bodyPr wrap="square">
            <a:spAutoFit/>
          </a:bodyPr>
          <a:lstStyle/>
          <a:p>
            <a:r>
              <a:rPr lang="en-US" sz="1600" b="1" dirty="0">
                <a:solidFill>
                  <a:srgbClr val="043F5C"/>
                </a:solidFill>
              </a:rPr>
              <a:t>Christina Omran, State Trade Program Coordinator</a:t>
            </a:r>
            <a:endParaRPr lang="en-US" sz="1600" dirty="0">
              <a:solidFill>
                <a:srgbClr val="043F5C"/>
              </a:solidFill>
            </a:endParaRPr>
          </a:p>
          <a:p>
            <a:r>
              <a:rPr lang="en-US" sz="1600" dirty="0">
                <a:solidFill>
                  <a:srgbClr val="043F5C"/>
                </a:solidFill>
              </a:rPr>
              <a:t>E-mail:</a:t>
            </a:r>
            <a:r>
              <a:rPr lang="en-US" sz="1600" b="1" i="1" dirty="0">
                <a:solidFill>
                  <a:srgbClr val="043F5C"/>
                </a:solidFill>
              </a:rPr>
              <a:t> TRA@DEO.MyFlorida.com</a:t>
            </a:r>
          </a:p>
        </p:txBody>
      </p:sp>
      <p:sp>
        <p:nvSpPr>
          <p:cNvPr id="21" name="Rectangle 20">
            <a:extLst>
              <a:ext uri="{FF2B5EF4-FFF2-40B4-BE49-F238E27FC236}">
                <a16:creationId xmlns:a16="http://schemas.microsoft.com/office/drawing/2014/main" id="{FAE2CCC1-9794-4421-A67C-AA16E6D783AC}"/>
              </a:ext>
            </a:extLst>
          </p:cNvPr>
          <p:cNvSpPr/>
          <p:nvPr/>
        </p:nvSpPr>
        <p:spPr>
          <a:xfrm>
            <a:off x="2180933" y="2205189"/>
            <a:ext cx="4556876" cy="923330"/>
          </a:xfrm>
          <a:prstGeom prst="rect">
            <a:avLst/>
          </a:prstGeom>
        </p:spPr>
        <p:txBody>
          <a:bodyPr wrap="square">
            <a:spAutoFit/>
          </a:bodyPr>
          <a:lstStyle/>
          <a:p>
            <a:r>
              <a:rPr lang="en-US" dirty="0">
                <a:solidFill>
                  <a:srgbClr val="44546A"/>
                </a:solidFill>
              </a:rPr>
              <a:t>If you have questions or comments about this presentation or need to discuss a </a:t>
            </a:r>
            <a:r>
              <a:rPr lang="en-US">
                <a:solidFill>
                  <a:srgbClr val="44546A"/>
                </a:solidFill>
              </a:rPr>
              <a:t>future project, </a:t>
            </a:r>
            <a:r>
              <a:rPr lang="en-US" dirty="0">
                <a:solidFill>
                  <a:srgbClr val="44546A"/>
                </a:solidFill>
              </a:rPr>
              <a:t>please contact our office.</a:t>
            </a:r>
          </a:p>
        </p:txBody>
      </p:sp>
      <p:sp>
        <p:nvSpPr>
          <p:cNvPr id="22" name="Rectangle 21">
            <a:extLst>
              <a:ext uri="{FF2B5EF4-FFF2-40B4-BE49-F238E27FC236}">
                <a16:creationId xmlns:a16="http://schemas.microsoft.com/office/drawing/2014/main" id="{ECB37526-0696-4178-BD66-1BEDA710A110}"/>
              </a:ext>
            </a:extLst>
          </p:cNvPr>
          <p:cNvSpPr/>
          <p:nvPr/>
        </p:nvSpPr>
        <p:spPr>
          <a:xfrm flipV="1">
            <a:off x="650610" y="4148323"/>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
        <p:nvSpPr>
          <p:cNvPr id="25" name="Rectangle 24">
            <a:extLst>
              <a:ext uri="{FF2B5EF4-FFF2-40B4-BE49-F238E27FC236}">
                <a16:creationId xmlns:a16="http://schemas.microsoft.com/office/drawing/2014/main" id="{3A6E33C0-DCEE-4794-A76A-5B4FC223A3D9}"/>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Graphic 11">
            <a:extLst>
              <a:ext uri="{FF2B5EF4-FFF2-40B4-BE49-F238E27FC236}">
                <a16:creationId xmlns:a16="http://schemas.microsoft.com/office/drawing/2014/main" id="{6CFAE854-DB2F-4D2B-8E28-DFB238F02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495" y="1882727"/>
            <a:ext cx="1005840" cy="1005840"/>
          </a:xfrm>
          <a:prstGeom prst="rect">
            <a:avLst/>
          </a:prstGeom>
        </p:spPr>
      </p:pic>
      <p:pic>
        <p:nvPicPr>
          <p:cNvPr id="26" name="Graphic 25">
            <a:extLst>
              <a:ext uri="{FF2B5EF4-FFF2-40B4-BE49-F238E27FC236}">
                <a16:creationId xmlns:a16="http://schemas.microsoft.com/office/drawing/2014/main" id="{AA2B7AFD-1024-45EF-A42F-AEBFD4AFE2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495" y="4550989"/>
            <a:ext cx="1005840" cy="1005840"/>
          </a:xfrm>
          <a:prstGeom prst="rect">
            <a:avLst/>
          </a:prstGeom>
        </p:spPr>
      </p:pic>
    </p:spTree>
    <p:extLst>
      <p:ext uri="{BB962C8B-B14F-4D97-AF65-F5344CB8AC3E}">
        <p14:creationId xmlns:p14="http://schemas.microsoft.com/office/powerpoint/2010/main" val="69909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0A5F7-18CF-42D7-865E-9BC89C445029}" type="slidenum">
              <a:rPr kumimoji="0" lang="en-US" sz="1200" b="0" i="0" u="none" strike="noStrike" kern="1200" cap="none" spc="0" normalizeH="0" baseline="0" noProof="0" smtClean="0">
                <a:ln>
                  <a:noFill/>
                </a:ln>
                <a:solidFill>
                  <a:prstClr val="black">
                    <a:tint val="75000"/>
                  </a:prstClr>
                </a:solidFill>
                <a:effectLst/>
                <a:uLnTx/>
                <a:uFillTx/>
                <a:latin typeface="HelveticaNeueLT Std"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HelveticaNeueLT Std" panose="020B0604020202020204"/>
              <a:ea typeface="+mn-ea"/>
              <a:cs typeface="+mn-cs"/>
            </a:endParaRPr>
          </a:p>
        </p:txBody>
      </p:sp>
      <p:sp>
        <p:nvSpPr>
          <p:cNvPr id="13" name="Rectangle 12">
            <a:extLst>
              <a:ext uri="{FF2B5EF4-FFF2-40B4-BE49-F238E27FC236}">
                <a16:creationId xmlns:a16="http://schemas.microsoft.com/office/drawing/2014/main" id="{F3370AA8-7B57-4111-A69A-F3235E5C4250}"/>
              </a:ext>
            </a:extLst>
          </p:cNvPr>
          <p:cNvSpPr/>
          <p:nvPr/>
        </p:nvSpPr>
        <p:spPr>
          <a:xfrm>
            <a:off x="605155" y="962617"/>
            <a:ext cx="7796340" cy="495520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srgbClr val="004563"/>
                </a:solidFill>
                <a:effectLst/>
                <a:uLnTx/>
                <a:uFillTx/>
                <a:ea typeface="+mn-ea"/>
                <a:cs typeface="Arial" panose="020B0604020202020204" pitchFamily="34" charset="0"/>
              </a:rPr>
              <a:t>Work-Based Training Overview</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i="0" u="none" strike="noStrike" kern="1200" cap="none" spc="0" normalizeH="0" baseline="0" noProof="0" dirty="0">
              <a:ln>
                <a:noFill/>
              </a:ln>
              <a:solidFill>
                <a:srgbClr val="004563"/>
              </a:solidFill>
              <a:effectLst/>
              <a:uLnTx/>
              <a:uFillTx/>
              <a:ea typeface="+mn-ea"/>
              <a:cs typeface="Arial" panose="020B0604020202020204" pitchFamily="34" charset="0"/>
            </a:endParaRPr>
          </a:p>
          <a:p>
            <a:pPr marL="1028700" lvl="1" indent="-571500">
              <a:buFont typeface="Wingdings" panose="05000000000000000000" pitchFamily="2" charset="2"/>
              <a:buChar char="q"/>
              <a:defRPr/>
            </a:pPr>
            <a:r>
              <a:rPr lang="en-US" sz="2800" dirty="0">
                <a:solidFill>
                  <a:srgbClr val="004563"/>
                </a:solidFill>
                <a:cs typeface="Arial" panose="020B0604020202020204" pitchFamily="34" charset="0"/>
              </a:rPr>
              <a:t>Apprenticeships</a:t>
            </a:r>
          </a:p>
          <a:p>
            <a:pPr marL="1028700" lvl="1" indent="-571500">
              <a:buFont typeface="Wingdings" panose="05000000000000000000" pitchFamily="2" charset="2"/>
              <a:buChar char="q"/>
              <a:defRPr/>
            </a:pPr>
            <a:endParaRPr lang="en-US" sz="2800" dirty="0">
              <a:solidFill>
                <a:srgbClr val="004563"/>
              </a:solidFill>
              <a:cs typeface="Arial" panose="020B0604020202020204" pitchFamily="34" charset="0"/>
            </a:endParaRPr>
          </a:p>
          <a:p>
            <a:pPr marL="1028700" lvl="1" indent="-571500">
              <a:buFont typeface="Wingdings" panose="05000000000000000000" pitchFamily="2" charset="2"/>
              <a:buChar char="q"/>
              <a:defRPr/>
            </a:pPr>
            <a:r>
              <a:rPr kumimoji="0" lang="en-US" sz="2800" i="0" u="none" strike="noStrike" kern="1200" cap="none" spc="0" normalizeH="0" baseline="0" noProof="0" dirty="0">
                <a:ln>
                  <a:noFill/>
                </a:ln>
                <a:solidFill>
                  <a:srgbClr val="004563"/>
                </a:solidFill>
                <a:effectLst/>
                <a:uLnTx/>
                <a:uFillTx/>
                <a:ea typeface="+mn-ea"/>
                <a:cs typeface="Arial" panose="020B0604020202020204" pitchFamily="34" charset="0"/>
              </a:rPr>
              <a:t>On-The-Job Training </a:t>
            </a:r>
          </a:p>
          <a:p>
            <a:pPr marL="1028700" lvl="1" indent="-571500">
              <a:buFont typeface="Wingdings" panose="05000000000000000000" pitchFamily="2" charset="2"/>
              <a:buChar char="q"/>
              <a:defRPr/>
            </a:pPr>
            <a:endParaRPr kumimoji="0" lang="en-US" sz="2800" i="0" u="none" strike="noStrike" kern="1200" cap="none" spc="0" normalizeH="0" baseline="0" noProof="0" dirty="0">
              <a:ln>
                <a:noFill/>
              </a:ln>
              <a:solidFill>
                <a:srgbClr val="004563"/>
              </a:solidFill>
              <a:effectLst/>
              <a:uLnTx/>
              <a:uFillTx/>
              <a:ea typeface="+mn-ea"/>
              <a:cs typeface="Arial" panose="020B0604020202020204" pitchFamily="34" charset="0"/>
            </a:endParaRPr>
          </a:p>
          <a:p>
            <a:pPr marL="1028700" lvl="1" indent="-571500">
              <a:buFont typeface="Wingdings" panose="05000000000000000000" pitchFamily="2" charset="2"/>
              <a:buChar char="q"/>
              <a:defRPr/>
            </a:pPr>
            <a:r>
              <a:rPr lang="en-US" sz="2800" dirty="0">
                <a:solidFill>
                  <a:srgbClr val="004563"/>
                </a:solidFill>
                <a:cs typeface="Arial" panose="020B0604020202020204" pitchFamily="34" charset="0"/>
              </a:rPr>
              <a:t>Customized Training </a:t>
            </a:r>
          </a:p>
          <a:p>
            <a:pPr marL="800100" lvl="1" indent="-342900">
              <a:buFont typeface="Wingdings" panose="05000000000000000000" pitchFamily="2" charset="2"/>
              <a:buChar char="Ø"/>
              <a:defRPr/>
            </a:pPr>
            <a:endParaRPr kumimoji="0" lang="en-US" sz="2800" i="0" u="none" strike="noStrike" kern="1200" cap="none" spc="0" normalizeH="0" baseline="0" noProof="0" dirty="0">
              <a:ln>
                <a:noFill/>
              </a:ln>
              <a:solidFill>
                <a:srgbClr val="004563"/>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srgbClr val="004563"/>
                </a:solidFill>
                <a:effectLst/>
                <a:uLnTx/>
                <a:uFillTx/>
                <a:ea typeface="+mn-ea"/>
                <a:cs typeface="Arial" panose="020B0604020202020204" pitchFamily="34" charset="0"/>
              </a:rPr>
              <a:t>Contact the State Trade Program with questions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3E0146B8-75C1-4CE4-B98F-0C66C36E8766}"/>
              </a:ext>
            </a:extLst>
          </p:cNvPr>
          <p:cNvSpPr txBox="1">
            <a:spLocks/>
          </p:cNvSpPr>
          <p:nvPr/>
        </p:nvSpPr>
        <p:spPr>
          <a:xfrm>
            <a:off x="647064" y="250986"/>
            <a:ext cx="8039735" cy="41240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400" b="1" dirty="0">
                <a:solidFill>
                  <a:srgbClr val="043F5C"/>
                </a:solidFill>
                <a:latin typeface="+mn-lt"/>
                <a:ea typeface="Open Sans Semibold" panose="020B0706030804020204" pitchFamily="34" charset="0"/>
                <a:cs typeface="Arial" panose="020B0604020202020204" pitchFamily="34" charset="0"/>
              </a:rPr>
              <a:t>Objectives</a:t>
            </a:r>
            <a:endParaRPr lang="en-US" sz="3400" b="1" dirty="0">
              <a:solidFill>
                <a:schemeClr val="accent5">
                  <a:lumMod val="75000"/>
                </a:schemeClr>
              </a:solidFill>
              <a:latin typeface="+mn-lt"/>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79608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A95E76-C79F-4FBB-94EA-5B582C7AD779}"/>
              </a:ext>
            </a:extLst>
          </p:cNvPr>
          <p:cNvSpPr txBox="1">
            <a:spLocks/>
          </p:cNvSpPr>
          <p:nvPr/>
        </p:nvSpPr>
        <p:spPr>
          <a:xfrm>
            <a:off x="547370" y="490035"/>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113634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93DF3D58-D239-45AB-BEE5-E80758AA9196}"/>
              </a:ext>
            </a:extLst>
          </p:cNvPr>
          <p:cNvSpPr>
            <a:spLocks noGrp="1"/>
          </p:cNvSpPr>
          <p:nvPr>
            <p:ph type="title"/>
          </p:nvPr>
        </p:nvSpPr>
        <p:spPr>
          <a:xfrm>
            <a:off x="706172" y="1983821"/>
            <a:ext cx="7886700" cy="4050102"/>
          </a:xfrm>
        </p:spPr>
        <p:txBody>
          <a:bodyPr>
            <a:normAutofit fontScale="90000"/>
          </a:bodyPr>
          <a:lstStyle/>
          <a:p>
            <a:r>
              <a:rPr lang="en-US" sz="3200" b="1" dirty="0">
                <a:solidFill>
                  <a:srgbClr val="043F5C"/>
                </a:solidFill>
                <a:latin typeface="+mn-lt"/>
              </a:rPr>
              <a:t>What is </a:t>
            </a:r>
            <a:r>
              <a:rPr lang="en-US" sz="3200" b="1" dirty="0">
                <a:solidFill>
                  <a:srgbClr val="2B789E"/>
                </a:solidFill>
                <a:latin typeface="+mn-lt"/>
              </a:rPr>
              <a:t>allowable</a:t>
            </a:r>
            <a:r>
              <a:rPr lang="en-US" sz="3200" b="1" dirty="0">
                <a:solidFill>
                  <a:srgbClr val="043F5C"/>
                </a:solidFill>
                <a:latin typeface="+mn-lt"/>
              </a:rPr>
              <a:t> Work-Based Training for the Trade Adjustment Assistance (TAA) program ? </a:t>
            </a:r>
            <a:br>
              <a:rPr lang="en-US" sz="2400" dirty="0">
                <a:solidFill>
                  <a:srgbClr val="043F5C"/>
                </a:solidFill>
                <a:latin typeface="+mn-lt"/>
              </a:rPr>
            </a:br>
            <a:br>
              <a:rPr lang="en-US" sz="2700" dirty="0">
                <a:solidFill>
                  <a:srgbClr val="043F5C"/>
                </a:solidFill>
                <a:latin typeface="+mn-lt"/>
              </a:rPr>
            </a:br>
            <a:r>
              <a:rPr lang="en-US" sz="2800" dirty="0">
                <a:solidFill>
                  <a:srgbClr val="043F5C"/>
                </a:solidFill>
                <a:latin typeface="+mn-lt"/>
              </a:rPr>
              <a:t>A training program that provides </a:t>
            </a:r>
            <a:r>
              <a:rPr lang="en-US" sz="2800" dirty="0">
                <a:solidFill>
                  <a:srgbClr val="96C93F"/>
                </a:solidFill>
                <a:latin typeface="+mn-lt"/>
              </a:rPr>
              <a:t>program-eligible participants</a:t>
            </a:r>
            <a:r>
              <a:rPr lang="en-US" sz="2800" dirty="0">
                <a:solidFill>
                  <a:srgbClr val="043F5C"/>
                </a:solidFill>
                <a:latin typeface="+mn-lt"/>
              </a:rPr>
              <a:t> with an opportunity to engage in </a:t>
            </a:r>
            <a:r>
              <a:rPr lang="en-US" sz="2800" dirty="0">
                <a:solidFill>
                  <a:srgbClr val="2B789E"/>
                </a:solidFill>
                <a:latin typeface="+mn-lt"/>
              </a:rPr>
              <a:t>paid</a:t>
            </a:r>
            <a:r>
              <a:rPr lang="en-US" sz="2800" dirty="0">
                <a:solidFill>
                  <a:srgbClr val="043F5C"/>
                </a:solidFill>
                <a:latin typeface="+mn-lt"/>
              </a:rPr>
              <a:t> </a:t>
            </a:r>
            <a:r>
              <a:rPr lang="en-US" sz="2800" dirty="0">
                <a:solidFill>
                  <a:srgbClr val="2B789E"/>
                </a:solidFill>
                <a:latin typeface="+mn-lt"/>
              </a:rPr>
              <a:t>work experiences </a:t>
            </a:r>
            <a:r>
              <a:rPr lang="en-US" sz="2800" dirty="0">
                <a:solidFill>
                  <a:srgbClr val="043F5C"/>
                </a:solidFill>
                <a:latin typeface="+mn-lt"/>
              </a:rPr>
              <a:t>where they develop skills, acquire job-specific knowledge, and gain industry experience in an area that </a:t>
            </a:r>
            <a:r>
              <a:rPr lang="en-US" sz="2800" b="1" u="sng" dirty="0">
                <a:solidFill>
                  <a:srgbClr val="2B789E"/>
                </a:solidFill>
                <a:latin typeface="+mn-lt"/>
              </a:rPr>
              <a:t>must lead to suitable employment</a:t>
            </a:r>
            <a:r>
              <a:rPr lang="en-US" sz="2800" dirty="0">
                <a:solidFill>
                  <a:srgbClr val="043F5C"/>
                </a:solidFill>
                <a:latin typeface="+mn-lt"/>
              </a:rPr>
              <a:t>. </a:t>
            </a:r>
            <a:br>
              <a:rPr lang="en-US" sz="2800" dirty="0">
                <a:solidFill>
                  <a:srgbClr val="043F5C"/>
                </a:solidFill>
                <a:latin typeface="+mn-lt"/>
              </a:rPr>
            </a:br>
            <a:br>
              <a:rPr lang="en-US" sz="2800" dirty="0">
                <a:solidFill>
                  <a:srgbClr val="043F5C"/>
                </a:solidFill>
                <a:latin typeface="+mn-lt"/>
              </a:rPr>
            </a:br>
            <a:r>
              <a:rPr lang="en-US" sz="2800" dirty="0">
                <a:solidFill>
                  <a:srgbClr val="043F5C"/>
                </a:solidFill>
                <a:latin typeface="+mn-lt"/>
              </a:rPr>
              <a:t>Local TAA Coordinators must </a:t>
            </a:r>
            <a:r>
              <a:rPr lang="en-US" sz="2800" dirty="0">
                <a:solidFill>
                  <a:srgbClr val="2B789E"/>
                </a:solidFill>
                <a:latin typeface="+mn-lt"/>
              </a:rPr>
              <a:t>review Labor Market Information </a:t>
            </a:r>
            <a:r>
              <a:rPr lang="en-US" sz="2800" dirty="0">
                <a:solidFill>
                  <a:srgbClr val="043F5C"/>
                </a:solidFill>
                <a:latin typeface="+mn-lt"/>
              </a:rPr>
              <a:t>with the program participant and ensure that work-based training is only offered for occupations that are </a:t>
            </a:r>
            <a:r>
              <a:rPr lang="en-US" sz="2800" dirty="0">
                <a:solidFill>
                  <a:srgbClr val="96C93F"/>
                </a:solidFill>
                <a:latin typeface="+mn-lt"/>
              </a:rPr>
              <a:t>growing and in-demand </a:t>
            </a:r>
            <a:r>
              <a:rPr lang="en-US" sz="2800" dirty="0">
                <a:solidFill>
                  <a:srgbClr val="043F5C"/>
                </a:solidFill>
                <a:latin typeface="+mn-lt"/>
              </a:rPr>
              <a:t>in the region.</a:t>
            </a:r>
            <a:endParaRPr lang="en-US" sz="2800" dirty="0">
              <a:solidFill>
                <a:srgbClr val="2B789E"/>
              </a:solidFill>
              <a:latin typeface="+mn-lt"/>
            </a:endParaRPr>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3</a:t>
            </a:fld>
            <a:endParaRPr lang="en-US" dirty="0">
              <a:solidFill>
                <a:srgbClr val="003F5C"/>
              </a:solidFill>
            </a:endParaRPr>
          </a:p>
        </p:txBody>
      </p:sp>
    </p:spTree>
    <p:extLst>
      <p:ext uri="{BB962C8B-B14F-4D97-AF65-F5344CB8AC3E}">
        <p14:creationId xmlns:p14="http://schemas.microsoft.com/office/powerpoint/2010/main" val="333091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4</a:t>
            </a:fld>
            <a:endParaRPr lang="en-US" dirty="0">
              <a:solidFill>
                <a:srgbClr val="003F5C"/>
              </a:solidFill>
            </a:endParaRPr>
          </a:p>
        </p:txBody>
      </p:sp>
      <p:sp>
        <p:nvSpPr>
          <p:cNvPr id="2" name="Rectangle 1">
            <a:extLst>
              <a:ext uri="{FF2B5EF4-FFF2-40B4-BE49-F238E27FC236}">
                <a16:creationId xmlns:a16="http://schemas.microsoft.com/office/drawing/2014/main" id="{E7B3618A-3CD9-4112-91B6-4FEA62EF316A}"/>
              </a:ext>
            </a:extLst>
          </p:cNvPr>
          <p:cNvSpPr/>
          <p:nvPr/>
        </p:nvSpPr>
        <p:spPr>
          <a:xfrm>
            <a:off x="650610" y="1720840"/>
            <a:ext cx="7997824" cy="400110"/>
          </a:xfrm>
          <a:prstGeom prst="rect">
            <a:avLst/>
          </a:prstGeom>
        </p:spPr>
        <p:txBody>
          <a:bodyPr wrap="square">
            <a:spAutoFit/>
          </a:bodyPr>
          <a:lstStyle/>
          <a:p>
            <a:endParaRPr lang="en-US" sz="2000" dirty="0"/>
          </a:p>
        </p:txBody>
      </p:sp>
      <p:sp>
        <p:nvSpPr>
          <p:cNvPr id="3" name="Rectangle 2">
            <a:extLst>
              <a:ext uri="{FF2B5EF4-FFF2-40B4-BE49-F238E27FC236}">
                <a16:creationId xmlns:a16="http://schemas.microsoft.com/office/drawing/2014/main" id="{B63E78EF-0850-45CF-92E7-20FE5B297559}"/>
              </a:ext>
            </a:extLst>
          </p:cNvPr>
          <p:cNvSpPr/>
          <p:nvPr/>
        </p:nvSpPr>
        <p:spPr>
          <a:xfrm>
            <a:off x="517526" y="845382"/>
            <a:ext cx="7997824" cy="5313891"/>
          </a:xfrm>
          <a:prstGeom prst="rect">
            <a:avLst/>
          </a:prstGeom>
        </p:spPr>
        <p:txBody>
          <a:bodyPr wrap="square">
            <a:spAutoFit/>
          </a:bodyPr>
          <a:lstStyle/>
          <a:p>
            <a:pPr>
              <a:lnSpc>
                <a:spcPct val="107000"/>
              </a:lnSpc>
            </a:pPr>
            <a:r>
              <a:rPr lang="en-US" sz="2000" b="1" dirty="0">
                <a:solidFill>
                  <a:srgbClr val="2B789E"/>
                </a:solidFill>
                <a:ea typeface="Open Sans Semibold" panose="020B0706030804020204" pitchFamily="34" charset="0"/>
                <a:cs typeface="Arial" panose="020B0604020202020204" pitchFamily="34" charset="0"/>
              </a:rPr>
              <a:t>Understanding Work-Based Training and Benefits</a:t>
            </a:r>
          </a:p>
          <a:p>
            <a:pPr>
              <a:lnSpc>
                <a:spcPct val="107000"/>
              </a:lnSpc>
            </a:pPr>
            <a:endParaRPr lang="en-US" sz="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Program participants enrolled in an apprenticeship program, in most cases, will not be able to access Trade Readjustment Allowance (TRA), an income support benefit, due to their income earned through wages. The State Trade Program shall still make individual determinations on TRA benefits.</a:t>
            </a:r>
          </a:p>
          <a:p>
            <a:pPr marL="342900" marR="0" lvl="0" indent="-342900">
              <a:lnSpc>
                <a:spcPct val="107000"/>
              </a:lnSpc>
              <a:spcBef>
                <a:spcPts val="0"/>
              </a:spcBef>
              <a:spcAft>
                <a:spcPts val="0"/>
              </a:spcAft>
              <a:buFont typeface="Wingdings" panose="05000000000000000000" pitchFamily="2" charset="2"/>
              <a:buChar char=""/>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Participants enrolled in an on-the-job training program may not be paid TRA for any week during their weeks in the on-the-job training program. </a:t>
            </a:r>
          </a:p>
          <a:p>
            <a:pPr marL="342900" marR="0" lvl="0" indent="-342900">
              <a:lnSpc>
                <a:spcPct val="107000"/>
              </a:lnSpc>
              <a:spcBef>
                <a:spcPts val="0"/>
              </a:spcBef>
              <a:spcAft>
                <a:spcPts val="0"/>
              </a:spcAft>
              <a:buFont typeface="Wingdings" panose="05000000000000000000" pitchFamily="2" charset="2"/>
              <a:buChar char=""/>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dirty="0">
                <a:solidFill>
                  <a:srgbClr val="96C93F"/>
                </a:solidFill>
                <a:ea typeface="Open Sans Semibold" panose="020B0706030804020204" pitchFamily="34" charset="0"/>
                <a:cs typeface="Arial" panose="020B0604020202020204" pitchFamily="34" charset="0"/>
              </a:rPr>
              <a:t>Health Coverage Tax Credit</a:t>
            </a:r>
          </a:p>
          <a:p>
            <a:pPr>
              <a:lnSpc>
                <a:spcPct val="107000"/>
              </a:lnSpc>
            </a:pPr>
            <a:endParaRPr lang="en-US" sz="900" b="1" dirty="0">
              <a:solidFill>
                <a:srgbClr val="2B789E"/>
              </a:solidFill>
              <a:ea typeface="Open Sans Semibold" panose="020B0706030804020204" pitchFamily="34" charset="0"/>
              <a:cs typeface="Arial" panose="020B0604020202020204" pitchFamily="34" charset="0"/>
            </a:endParaRPr>
          </a:p>
          <a:p>
            <a:pPr marL="342900" indent="-342900">
              <a:lnSpc>
                <a:spcPct val="107000"/>
              </a:lnSpc>
              <a:buFont typeface="Wingdings" panose="05000000000000000000" pitchFamily="2" charset="2"/>
              <a:buChar char="Ø"/>
            </a:pPr>
            <a:r>
              <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Program participants enrolled in a work-based training program may be ineligible for the tax credit. The Internal Revenue Service is responsible for making the individual determination. </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C19D8C0-F661-41D3-97EE-D043FC258417}"/>
              </a:ext>
            </a:extLst>
          </p:cNvPr>
          <p:cNvSpPr txBox="1">
            <a:spLocks/>
          </p:cNvSpPr>
          <p:nvPr/>
        </p:nvSpPr>
        <p:spPr>
          <a:xfrm>
            <a:off x="608699" y="43721"/>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spTree>
    <p:extLst>
      <p:ext uri="{BB962C8B-B14F-4D97-AF65-F5344CB8AC3E}">
        <p14:creationId xmlns:p14="http://schemas.microsoft.com/office/powerpoint/2010/main" val="377944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5</a:t>
            </a:fld>
            <a:endParaRPr lang="en-US" dirty="0">
              <a:solidFill>
                <a:srgbClr val="003F5C"/>
              </a:solidFill>
            </a:endParaRPr>
          </a:p>
        </p:txBody>
      </p:sp>
      <p:sp>
        <p:nvSpPr>
          <p:cNvPr id="2" name="Rectangle 1">
            <a:extLst>
              <a:ext uri="{FF2B5EF4-FFF2-40B4-BE49-F238E27FC236}">
                <a16:creationId xmlns:a16="http://schemas.microsoft.com/office/drawing/2014/main" id="{E7B3618A-3CD9-4112-91B6-4FEA62EF316A}"/>
              </a:ext>
            </a:extLst>
          </p:cNvPr>
          <p:cNvSpPr/>
          <p:nvPr/>
        </p:nvSpPr>
        <p:spPr>
          <a:xfrm>
            <a:off x="650610" y="1720840"/>
            <a:ext cx="7997824" cy="400110"/>
          </a:xfrm>
          <a:prstGeom prst="rect">
            <a:avLst/>
          </a:prstGeom>
        </p:spPr>
        <p:txBody>
          <a:bodyPr wrap="square">
            <a:spAutoFit/>
          </a:bodyPr>
          <a:lstStyle/>
          <a:p>
            <a:endParaRPr lang="en-US" sz="2000" dirty="0"/>
          </a:p>
        </p:txBody>
      </p:sp>
      <p:sp>
        <p:nvSpPr>
          <p:cNvPr id="3" name="Rectangle 2">
            <a:extLst>
              <a:ext uri="{FF2B5EF4-FFF2-40B4-BE49-F238E27FC236}">
                <a16:creationId xmlns:a16="http://schemas.microsoft.com/office/drawing/2014/main" id="{B63E78EF-0850-45CF-92E7-20FE5B297559}"/>
              </a:ext>
            </a:extLst>
          </p:cNvPr>
          <p:cNvSpPr/>
          <p:nvPr/>
        </p:nvSpPr>
        <p:spPr>
          <a:xfrm>
            <a:off x="517526" y="845382"/>
            <a:ext cx="7997824" cy="5248232"/>
          </a:xfrm>
          <a:prstGeom prst="rect">
            <a:avLst/>
          </a:prstGeom>
        </p:spPr>
        <p:txBody>
          <a:bodyPr wrap="square">
            <a:spAutoFit/>
          </a:bodyPr>
          <a:lstStyle/>
          <a:p>
            <a:pPr>
              <a:lnSpc>
                <a:spcPct val="107000"/>
              </a:lnSpc>
            </a:pPr>
            <a:r>
              <a:rPr lang="en-US" sz="2100" b="1" dirty="0">
                <a:solidFill>
                  <a:srgbClr val="2B789E"/>
                </a:solidFill>
                <a:ea typeface="Open Sans Semibold" panose="020B0706030804020204" pitchFamily="34" charset="0"/>
                <a:cs typeface="Arial" panose="020B0604020202020204" pitchFamily="34" charset="0"/>
              </a:rPr>
              <a:t>Apprenticeships </a:t>
            </a:r>
          </a:p>
          <a:p>
            <a:pPr algn="ct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Per 29 Code of Federal Regulations (CFR) Part 29, Subpart A, Registered Apprenticeship Programs (RAPs) are programs registered under the National Apprenticeship Act of 1937.</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Per 29 CFR Part 29, Subpart B, Industry-Recognized Apprenticeship Programs (IRAPs) are apprenticeship programs recognized by DOL-approved third-party entities called Standards Recognition Entities.</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Other Non-Registered Apprenticeship Programs have an on-the-job training component, an educational or instructional component that supports the program, and result in a recognized post-secondary credential (including an industry-recognized credential).</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C19D8C0-F661-41D3-97EE-D043FC258417}"/>
              </a:ext>
            </a:extLst>
          </p:cNvPr>
          <p:cNvSpPr txBox="1">
            <a:spLocks/>
          </p:cNvSpPr>
          <p:nvPr/>
        </p:nvSpPr>
        <p:spPr>
          <a:xfrm>
            <a:off x="608699" y="43721"/>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spTree>
    <p:extLst>
      <p:ext uri="{BB962C8B-B14F-4D97-AF65-F5344CB8AC3E}">
        <p14:creationId xmlns:p14="http://schemas.microsoft.com/office/powerpoint/2010/main" val="421304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6</a:t>
            </a:fld>
            <a:endParaRPr lang="en-US" dirty="0">
              <a:solidFill>
                <a:srgbClr val="003F5C"/>
              </a:solidFill>
            </a:endParaRPr>
          </a:p>
        </p:txBody>
      </p:sp>
      <p:sp>
        <p:nvSpPr>
          <p:cNvPr id="2" name="Rectangle 1">
            <a:extLst>
              <a:ext uri="{FF2B5EF4-FFF2-40B4-BE49-F238E27FC236}">
                <a16:creationId xmlns:a16="http://schemas.microsoft.com/office/drawing/2014/main" id="{E7B3618A-3CD9-4112-91B6-4FEA62EF316A}"/>
              </a:ext>
            </a:extLst>
          </p:cNvPr>
          <p:cNvSpPr/>
          <p:nvPr/>
        </p:nvSpPr>
        <p:spPr>
          <a:xfrm>
            <a:off x="650610" y="1720840"/>
            <a:ext cx="7997824" cy="400110"/>
          </a:xfrm>
          <a:prstGeom prst="rect">
            <a:avLst/>
          </a:prstGeom>
        </p:spPr>
        <p:txBody>
          <a:bodyPr wrap="square">
            <a:spAutoFit/>
          </a:bodyPr>
          <a:lstStyle/>
          <a:p>
            <a:endParaRPr lang="en-US" sz="2000" dirty="0"/>
          </a:p>
        </p:txBody>
      </p:sp>
      <p:sp>
        <p:nvSpPr>
          <p:cNvPr id="3" name="Rectangle 2">
            <a:extLst>
              <a:ext uri="{FF2B5EF4-FFF2-40B4-BE49-F238E27FC236}">
                <a16:creationId xmlns:a16="http://schemas.microsoft.com/office/drawing/2014/main" id="{B63E78EF-0850-45CF-92E7-20FE5B297559}"/>
              </a:ext>
            </a:extLst>
          </p:cNvPr>
          <p:cNvSpPr/>
          <p:nvPr/>
        </p:nvSpPr>
        <p:spPr>
          <a:xfrm>
            <a:off x="517526" y="845382"/>
            <a:ext cx="7997824" cy="5939831"/>
          </a:xfrm>
          <a:prstGeom prst="rect">
            <a:avLst/>
          </a:prstGeom>
        </p:spPr>
        <p:txBody>
          <a:bodyPr wrap="square">
            <a:spAutoFit/>
          </a:bodyPr>
          <a:lstStyle/>
          <a:p>
            <a:pPr>
              <a:lnSpc>
                <a:spcPct val="107000"/>
              </a:lnSpc>
            </a:pPr>
            <a:r>
              <a:rPr lang="en-US" sz="2100" b="1" dirty="0">
                <a:solidFill>
                  <a:srgbClr val="2B789E"/>
                </a:solidFill>
                <a:ea typeface="Open Sans Semibold" panose="020B0706030804020204" pitchFamily="34" charset="0"/>
                <a:cs typeface="Arial" panose="020B0604020202020204" pitchFamily="34" charset="0"/>
              </a:rPr>
              <a:t>Apprenticeships</a:t>
            </a:r>
          </a:p>
          <a:p>
            <a:pP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Per 20 CFR 618.635(c)(1), the paid, work-based training component of apprenticeships are limited to 130 weeks. </a:t>
            </a:r>
          </a:p>
          <a:p>
            <a:pPr marL="342900" indent="-342900">
              <a:lnSpc>
                <a:spcPct val="107000"/>
              </a:lnSpc>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There are </a:t>
            </a:r>
            <a:r>
              <a:rPr lang="en-US" sz="2100" b="1" u="sng" dirty="0">
                <a:solidFill>
                  <a:srgbClr val="2B789E"/>
                </a:solidFill>
                <a:latin typeface="Calibri" panose="020F0502020204030204" pitchFamily="34" charset="0"/>
                <a:ea typeface="Calibri" panose="020F0502020204030204" pitchFamily="34" charset="0"/>
                <a:cs typeface="Times New Roman" panose="02020603050405020304" pitchFamily="18" charset="0"/>
              </a:rPr>
              <a:t>no</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duration limits to the educational training component of the apprenticeship.</a:t>
            </a:r>
          </a:p>
          <a:p>
            <a:pPr marL="342900" indent="-342900">
              <a:lnSpc>
                <a:spcPct val="107000"/>
              </a:lnSpc>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b="1" dirty="0">
                <a:solidFill>
                  <a:srgbClr val="2B789E"/>
                </a:solidFill>
                <a:latin typeface="Calibri" panose="020F0502020204030204" pitchFamily="34" charset="0"/>
                <a:ea typeface="Calibri" panose="020F0502020204030204" pitchFamily="34" charset="0"/>
                <a:cs typeface="Times New Roman" panose="02020603050405020304" pitchFamily="18" charset="0"/>
              </a:rPr>
              <a:t>Pro Tip for Local TAA Coordinators: </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 apprenticeship duration is established based on the individual apprenticeship program. Ask your participant and/or the apprenticeship program provider for the duration, then include this information in the TAA Individual Employment Plan (IEP) and 2100 series training-approval forms.  </a:t>
            </a:r>
          </a:p>
          <a:p>
            <a:pPr marL="800100" lvl="1" indent="-342900">
              <a:lnSpc>
                <a:spcPct val="107000"/>
              </a:lnSpc>
              <a:buFont typeface="Wingdings" panose="05000000000000000000" pitchFamily="2" charset="2"/>
              <a:buChar char="q"/>
            </a:pPr>
            <a:r>
              <a:rPr lang="en-US" sz="2100" dirty="0">
                <a:solidFill>
                  <a:srgbClr val="96C93F"/>
                </a:solidFill>
                <a:latin typeface="Calibri" panose="020F0502020204030204" pitchFamily="34" charset="0"/>
                <a:ea typeface="Calibri" panose="020F0502020204030204" pitchFamily="34" charset="0"/>
                <a:cs typeface="Times New Roman" panose="02020603050405020304" pitchFamily="18" charset="0"/>
              </a:rPr>
              <a:t>Remember to upload both the TAA IEP and 2100 series training approval forms to Employ Florida under the TAA program application. </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C19D8C0-F661-41D3-97EE-D043FC258417}"/>
              </a:ext>
            </a:extLst>
          </p:cNvPr>
          <p:cNvSpPr txBox="1">
            <a:spLocks/>
          </p:cNvSpPr>
          <p:nvPr/>
        </p:nvSpPr>
        <p:spPr>
          <a:xfrm>
            <a:off x="608699" y="43721"/>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spTree>
    <p:extLst>
      <p:ext uri="{BB962C8B-B14F-4D97-AF65-F5344CB8AC3E}">
        <p14:creationId xmlns:p14="http://schemas.microsoft.com/office/powerpoint/2010/main" val="376079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7</a:t>
            </a:fld>
            <a:endParaRPr lang="en-US" dirty="0">
              <a:solidFill>
                <a:srgbClr val="003F5C"/>
              </a:solidFill>
            </a:endParaRPr>
          </a:p>
        </p:txBody>
      </p:sp>
      <p:sp>
        <p:nvSpPr>
          <p:cNvPr id="2" name="Rectangle 1">
            <a:extLst>
              <a:ext uri="{FF2B5EF4-FFF2-40B4-BE49-F238E27FC236}">
                <a16:creationId xmlns:a16="http://schemas.microsoft.com/office/drawing/2014/main" id="{E7B3618A-3CD9-4112-91B6-4FEA62EF316A}"/>
              </a:ext>
            </a:extLst>
          </p:cNvPr>
          <p:cNvSpPr/>
          <p:nvPr/>
        </p:nvSpPr>
        <p:spPr>
          <a:xfrm>
            <a:off x="650610" y="1720840"/>
            <a:ext cx="7997824" cy="400110"/>
          </a:xfrm>
          <a:prstGeom prst="rect">
            <a:avLst/>
          </a:prstGeom>
        </p:spPr>
        <p:txBody>
          <a:bodyPr wrap="square">
            <a:spAutoFit/>
          </a:bodyPr>
          <a:lstStyle/>
          <a:p>
            <a:endParaRPr lang="en-US" sz="2000" dirty="0"/>
          </a:p>
        </p:txBody>
      </p:sp>
      <p:sp>
        <p:nvSpPr>
          <p:cNvPr id="3" name="Rectangle 2">
            <a:extLst>
              <a:ext uri="{FF2B5EF4-FFF2-40B4-BE49-F238E27FC236}">
                <a16:creationId xmlns:a16="http://schemas.microsoft.com/office/drawing/2014/main" id="{B63E78EF-0850-45CF-92E7-20FE5B297559}"/>
              </a:ext>
            </a:extLst>
          </p:cNvPr>
          <p:cNvSpPr/>
          <p:nvPr/>
        </p:nvSpPr>
        <p:spPr>
          <a:xfrm>
            <a:off x="517526" y="845382"/>
            <a:ext cx="7997824" cy="5248232"/>
          </a:xfrm>
          <a:prstGeom prst="rect">
            <a:avLst/>
          </a:prstGeom>
        </p:spPr>
        <p:txBody>
          <a:bodyPr wrap="square">
            <a:spAutoFit/>
          </a:bodyPr>
          <a:lstStyle/>
          <a:p>
            <a:pPr>
              <a:lnSpc>
                <a:spcPct val="107000"/>
              </a:lnSpc>
            </a:pPr>
            <a:r>
              <a:rPr lang="en-US" sz="2100" b="1" dirty="0">
                <a:solidFill>
                  <a:srgbClr val="2B789E"/>
                </a:solidFill>
                <a:ea typeface="Open Sans Semibold" panose="020B0706030804020204" pitchFamily="34" charset="0"/>
                <a:cs typeface="Arial" panose="020B0604020202020204" pitchFamily="34" charset="0"/>
              </a:rPr>
              <a:t>Apprenticeships</a:t>
            </a:r>
          </a:p>
          <a:p>
            <a:pP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Reimbursement to the employer, </a:t>
            </a:r>
            <a:r>
              <a:rPr lang="en-US" sz="2100" dirty="0">
                <a:solidFill>
                  <a:srgbClr val="96C93F"/>
                </a:solidFill>
                <a:latin typeface="Calibri" panose="020F0502020204030204" pitchFamily="34" charset="0"/>
                <a:ea typeface="Calibri" panose="020F0502020204030204" pitchFamily="34" charset="0"/>
                <a:cs typeface="Times New Roman" panose="02020603050405020304" pitchFamily="18" charset="0"/>
              </a:rPr>
              <a:t>not to exceed 50%,</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for the extraordinary cost of training for the work-based learning portion of the apprenticeship.</a:t>
            </a:r>
          </a:p>
          <a:p>
            <a:pPr marL="800100" lvl="1" indent="-342900">
              <a:lnSpc>
                <a:spcPct val="107000"/>
              </a:lnSpc>
              <a:buFont typeface="Wingdings" panose="05000000000000000000" pitchFamily="2" charset="2"/>
              <a:buChar char="q"/>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 reimbursement rate is based on the wage of the worker.</a:t>
            </a:r>
          </a:p>
          <a:p>
            <a:pPr marL="1714500" lvl="3" indent="-342900">
              <a:lnSpc>
                <a:spcPct val="107000"/>
              </a:lnSpc>
              <a:buFont typeface="Arial" panose="020B0604020202020204" pitchFamily="34" charset="0"/>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 reimbursement rate may be adjusted per the rules of the apprenticeship.</a:t>
            </a:r>
          </a:p>
          <a:p>
            <a:pPr marL="800100" lvl="1" indent="-342900">
              <a:lnSpc>
                <a:spcPct val="107000"/>
              </a:lnSpc>
              <a:buFont typeface="Wingdings" panose="05000000000000000000" pitchFamily="2" charset="2"/>
              <a:buChar char="q"/>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a:t>
            </a:r>
            <a:r>
              <a:rPr lang="en-US" sz="2100" dirty="0">
                <a:solidFill>
                  <a:srgbClr val="96C93F"/>
                </a:solidFill>
                <a:latin typeface="Calibri" panose="020F0502020204030204" pitchFamily="34" charset="0"/>
                <a:ea typeface="Calibri" panose="020F0502020204030204" pitchFamily="34" charset="0"/>
                <a:cs typeface="Times New Roman" panose="02020603050405020304" pitchFamily="18" charset="0"/>
              </a:rPr>
              <a:t>Payment is to the employer.</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Payment is not to the worker.</a:t>
            </a:r>
          </a:p>
          <a:p>
            <a:pPr marL="1714500" lvl="3" indent="-342900">
              <a:lnSpc>
                <a:spcPct val="107000"/>
              </a:lnSpc>
              <a:buFont typeface="Arial" panose="020B0604020202020204" pitchFamily="34" charset="0"/>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Not a wage subsidy.</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 TAA program may support the costs for educational component, including tuition and fees, required materials, and supplies (e.g., boots, uniforms, etc.).</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C19D8C0-F661-41D3-97EE-D043FC258417}"/>
              </a:ext>
            </a:extLst>
          </p:cNvPr>
          <p:cNvSpPr txBox="1">
            <a:spLocks/>
          </p:cNvSpPr>
          <p:nvPr/>
        </p:nvSpPr>
        <p:spPr>
          <a:xfrm>
            <a:off x="608699" y="43721"/>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spTree>
    <p:extLst>
      <p:ext uri="{BB962C8B-B14F-4D97-AF65-F5344CB8AC3E}">
        <p14:creationId xmlns:p14="http://schemas.microsoft.com/office/powerpoint/2010/main" val="353182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8</a:t>
            </a:fld>
            <a:endParaRPr lang="en-US" dirty="0">
              <a:solidFill>
                <a:srgbClr val="003F5C"/>
              </a:solidFill>
            </a:endParaRPr>
          </a:p>
        </p:txBody>
      </p:sp>
      <p:sp>
        <p:nvSpPr>
          <p:cNvPr id="2" name="Rectangle 1">
            <a:extLst>
              <a:ext uri="{FF2B5EF4-FFF2-40B4-BE49-F238E27FC236}">
                <a16:creationId xmlns:a16="http://schemas.microsoft.com/office/drawing/2014/main" id="{E7B3618A-3CD9-4112-91B6-4FEA62EF316A}"/>
              </a:ext>
            </a:extLst>
          </p:cNvPr>
          <p:cNvSpPr/>
          <p:nvPr/>
        </p:nvSpPr>
        <p:spPr>
          <a:xfrm>
            <a:off x="650610" y="1720840"/>
            <a:ext cx="7997824" cy="400110"/>
          </a:xfrm>
          <a:prstGeom prst="rect">
            <a:avLst/>
          </a:prstGeom>
        </p:spPr>
        <p:txBody>
          <a:bodyPr wrap="square">
            <a:spAutoFit/>
          </a:bodyPr>
          <a:lstStyle/>
          <a:p>
            <a:endParaRPr lang="en-US" sz="2000" dirty="0"/>
          </a:p>
        </p:txBody>
      </p:sp>
      <p:sp>
        <p:nvSpPr>
          <p:cNvPr id="3" name="Rectangle 2">
            <a:extLst>
              <a:ext uri="{FF2B5EF4-FFF2-40B4-BE49-F238E27FC236}">
                <a16:creationId xmlns:a16="http://schemas.microsoft.com/office/drawing/2014/main" id="{B63E78EF-0850-45CF-92E7-20FE5B297559}"/>
              </a:ext>
            </a:extLst>
          </p:cNvPr>
          <p:cNvSpPr/>
          <p:nvPr/>
        </p:nvSpPr>
        <p:spPr>
          <a:xfrm>
            <a:off x="517526" y="845382"/>
            <a:ext cx="7997824" cy="5939831"/>
          </a:xfrm>
          <a:prstGeom prst="rect">
            <a:avLst/>
          </a:prstGeom>
        </p:spPr>
        <p:txBody>
          <a:bodyPr wrap="square">
            <a:spAutoFit/>
          </a:bodyPr>
          <a:lstStyle/>
          <a:p>
            <a:pPr>
              <a:lnSpc>
                <a:spcPct val="107000"/>
              </a:lnSpc>
            </a:pPr>
            <a:r>
              <a:rPr lang="en-US" sz="2100" b="1" dirty="0">
                <a:solidFill>
                  <a:srgbClr val="2B789E"/>
                </a:solidFill>
                <a:ea typeface="Open Sans Semibold" panose="020B0706030804020204" pitchFamily="34" charset="0"/>
                <a:cs typeface="Arial" panose="020B0604020202020204" pitchFamily="34" charset="0"/>
              </a:rPr>
              <a:t>On-the-Job Training </a:t>
            </a:r>
          </a:p>
          <a:p>
            <a:pP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 work-based training component of an on-the-job training plan is limited to </a:t>
            </a:r>
            <a:r>
              <a:rPr lang="en-US" sz="2100" b="1" dirty="0">
                <a:solidFill>
                  <a:srgbClr val="2B789E"/>
                </a:solidFill>
                <a:latin typeface="Calibri" panose="020F0502020204030204" pitchFamily="34" charset="0"/>
                <a:ea typeface="Calibri" panose="020F0502020204030204" pitchFamily="34" charset="0"/>
                <a:cs typeface="Times New Roman" panose="02020603050405020304" pitchFamily="18" charset="0"/>
              </a:rPr>
              <a:t>104 weeks</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Wingdings" panose="05000000000000000000" pitchFamily="2" charset="2"/>
              <a:buChar char="q"/>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 duration is based on an assessment of the skills-gap between a program participant’s current knowledge, skills, and abilities and what the on-the-job training provider requires for successful program completion and suitable employment.</a:t>
            </a:r>
          </a:p>
          <a:p>
            <a:pPr marL="800100" lvl="1" indent="-342900">
              <a:lnSpc>
                <a:spcPct val="107000"/>
              </a:lnSpc>
              <a:buFont typeface="Wingdings" panose="05000000000000000000" pitchFamily="2" charset="2"/>
              <a:buChar char="q"/>
            </a:pPr>
            <a:r>
              <a:rPr lang="pt-BR"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An adversely affected incumbent worker </a:t>
            </a:r>
            <a:r>
              <a:rPr lang="pt-BR" sz="2100" u="sng" dirty="0">
                <a:solidFill>
                  <a:srgbClr val="2B789E"/>
                </a:solidFill>
                <a:latin typeface="Calibri" panose="020F0502020204030204" pitchFamily="34" charset="0"/>
                <a:ea typeface="Calibri" panose="020F0502020204030204" pitchFamily="34" charset="0"/>
                <a:cs typeface="Times New Roman" panose="02020603050405020304" pitchFamily="18" charset="0"/>
              </a:rPr>
              <a:t>cannot</a:t>
            </a:r>
            <a:r>
              <a:rPr lang="pt-BR"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be approved for on-the-job training. </a:t>
            </a: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Reimbursement to the employer, </a:t>
            </a:r>
            <a:r>
              <a:rPr lang="en-US" sz="2100" dirty="0">
                <a:solidFill>
                  <a:srgbClr val="96C93F"/>
                </a:solidFill>
                <a:latin typeface="Calibri" panose="020F0502020204030204" pitchFamily="34" charset="0"/>
                <a:ea typeface="Calibri" panose="020F0502020204030204" pitchFamily="34" charset="0"/>
                <a:cs typeface="Times New Roman" panose="02020603050405020304" pitchFamily="18" charset="0"/>
              </a:rPr>
              <a:t>not to exceed 50%</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for the extraordinary cost of training the worker.</a:t>
            </a:r>
          </a:p>
          <a:p>
            <a:pPr marL="800100" lvl="1" indent="-342900">
              <a:lnSpc>
                <a:spcPct val="107000"/>
              </a:lnSpc>
              <a:buFont typeface="Wingdings" panose="05000000000000000000" pitchFamily="2" charset="2"/>
              <a:buChar char="q"/>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The reimbursement rate is based on the wage of the worker.</a:t>
            </a:r>
          </a:p>
          <a:p>
            <a:pPr marL="800100" lvl="1" indent="-342900">
              <a:lnSpc>
                <a:spcPct val="107000"/>
              </a:lnSpc>
              <a:buFont typeface="Wingdings" panose="05000000000000000000" pitchFamily="2" charset="2"/>
              <a:buChar char="q"/>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a:t>
            </a:r>
            <a:r>
              <a:rPr lang="en-US" sz="2100" dirty="0">
                <a:solidFill>
                  <a:srgbClr val="96C93F"/>
                </a:solidFill>
                <a:latin typeface="Calibri" panose="020F0502020204030204" pitchFamily="34" charset="0"/>
                <a:ea typeface="Calibri" panose="020F0502020204030204" pitchFamily="34" charset="0"/>
                <a:cs typeface="Times New Roman" panose="02020603050405020304" pitchFamily="18" charset="0"/>
              </a:rPr>
              <a:t>Payment is to the employer. </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Payment is not to the worker.</a:t>
            </a:r>
          </a:p>
          <a:p>
            <a:pPr marL="800100" lvl="1" indent="-342900">
              <a:lnSpc>
                <a:spcPct val="107000"/>
              </a:lnSpc>
              <a:buFont typeface="Wingdings" panose="05000000000000000000" pitchFamily="2" charset="2"/>
              <a:buChar char="q"/>
            </a:pP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Not a wage subsidy.</a:t>
            </a:r>
          </a:p>
          <a:p>
            <a:pPr marL="342900" indent="-342900">
              <a:lnSpc>
                <a:spcPct val="107000"/>
              </a:lnSpc>
              <a:buFont typeface="Wingdings" panose="05000000000000000000" pitchFamily="2" charset="2"/>
              <a:buChar char=""/>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C19D8C0-F661-41D3-97EE-D043FC258417}"/>
              </a:ext>
            </a:extLst>
          </p:cNvPr>
          <p:cNvSpPr txBox="1">
            <a:spLocks/>
          </p:cNvSpPr>
          <p:nvPr/>
        </p:nvSpPr>
        <p:spPr>
          <a:xfrm>
            <a:off x="608699" y="43721"/>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spTree>
    <p:extLst>
      <p:ext uri="{BB962C8B-B14F-4D97-AF65-F5344CB8AC3E}">
        <p14:creationId xmlns:p14="http://schemas.microsoft.com/office/powerpoint/2010/main" val="285417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6D69179-846D-4EF9-83AA-508475AE25AD}"/>
              </a:ext>
            </a:extLst>
          </p:cNvPr>
          <p:cNvCxnSpPr>
            <a:cxnSpLocks/>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p:txBody>
          <a:bodyPr/>
          <a:lstStyle/>
          <a:p>
            <a:fld id="{9AB017ED-6826-9044-9127-2F5D8B30396E}" type="slidenum">
              <a:rPr lang="en-US" smtClean="0">
                <a:solidFill>
                  <a:srgbClr val="003F5C"/>
                </a:solidFill>
              </a:rPr>
              <a:pPr/>
              <a:t>9</a:t>
            </a:fld>
            <a:endParaRPr lang="en-US" dirty="0">
              <a:solidFill>
                <a:srgbClr val="003F5C"/>
              </a:solidFill>
            </a:endParaRPr>
          </a:p>
        </p:txBody>
      </p:sp>
      <p:sp>
        <p:nvSpPr>
          <p:cNvPr id="2" name="Rectangle 1">
            <a:extLst>
              <a:ext uri="{FF2B5EF4-FFF2-40B4-BE49-F238E27FC236}">
                <a16:creationId xmlns:a16="http://schemas.microsoft.com/office/drawing/2014/main" id="{E7B3618A-3CD9-4112-91B6-4FEA62EF316A}"/>
              </a:ext>
            </a:extLst>
          </p:cNvPr>
          <p:cNvSpPr/>
          <p:nvPr/>
        </p:nvSpPr>
        <p:spPr>
          <a:xfrm>
            <a:off x="650610" y="1720840"/>
            <a:ext cx="7997824" cy="400110"/>
          </a:xfrm>
          <a:prstGeom prst="rect">
            <a:avLst/>
          </a:prstGeom>
        </p:spPr>
        <p:txBody>
          <a:bodyPr wrap="square">
            <a:spAutoFit/>
          </a:bodyPr>
          <a:lstStyle/>
          <a:p>
            <a:endParaRPr lang="en-US" sz="2000" dirty="0"/>
          </a:p>
        </p:txBody>
      </p:sp>
      <p:sp>
        <p:nvSpPr>
          <p:cNvPr id="3" name="Rectangle 2">
            <a:extLst>
              <a:ext uri="{FF2B5EF4-FFF2-40B4-BE49-F238E27FC236}">
                <a16:creationId xmlns:a16="http://schemas.microsoft.com/office/drawing/2014/main" id="{B63E78EF-0850-45CF-92E7-20FE5B297559}"/>
              </a:ext>
            </a:extLst>
          </p:cNvPr>
          <p:cNvSpPr/>
          <p:nvPr/>
        </p:nvSpPr>
        <p:spPr>
          <a:xfrm>
            <a:off x="517526" y="845382"/>
            <a:ext cx="7997824" cy="5494709"/>
          </a:xfrm>
          <a:prstGeom prst="rect">
            <a:avLst/>
          </a:prstGeom>
        </p:spPr>
        <p:txBody>
          <a:bodyPr wrap="square">
            <a:spAutoFit/>
          </a:bodyPr>
          <a:lstStyle/>
          <a:p>
            <a:pPr>
              <a:lnSpc>
                <a:spcPct val="107000"/>
              </a:lnSpc>
            </a:pPr>
            <a:r>
              <a:rPr lang="en-US" sz="2200" b="1" dirty="0">
                <a:solidFill>
                  <a:srgbClr val="2B789E"/>
                </a:solidFill>
                <a:ea typeface="Open Sans Semibold" panose="020B0706030804020204" pitchFamily="34" charset="0"/>
                <a:cs typeface="Arial" panose="020B0604020202020204" pitchFamily="34" charset="0"/>
              </a:rPr>
              <a:t>On-the-Job Training</a:t>
            </a:r>
          </a:p>
          <a:p>
            <a:pPr>
              <a:lnSpc>
                <a:spcPct val="107000"/>
              </a:lnSpc>
            </a:pPr>
            <a:endParaRPr lang="en-US" sz="2200" b="1" dirty="0">
              <a:solidFill>
                <a:srgbClr val="2B789E"/>
              </a:solidFill>
              <a:ea typeface="Open Sans Semibold" panose="020B0706030804020204" pitchFamily="34" charset="0"/>
              <a:cs typeface="Arial" panose="020B0604020202020204" pitchFamily="34" charset="0"/>
            </a:endParaRPr>
          </a:p>
          <a:p>
            <a:pPr>
              <a:lnSpc>
                <a:spcPct val="107000"/>
              </a:lnSpc>
            </a:pPr>
            <a:r>
              <a:rPr lang="en-US" sz="2200" b="1" dirty="0">
                <a:solidFill>
                  <a:srgbClr val="96C93F"/>
                </a:solidFill>
                <a:ea typeface="Open Sans Semibold" panose="020B0706030804020204" pitchFamily="34" charset="0"/>
                <a:cs typeface="Arial" panose="020B0604020202020204" pitchFamily="34" charset="0"/>
              </a:rPr>
              <a:t>Co-enrollment with the Workforce Innovation and Opportunity Act Dislocated Worker (DW) program  </a:t>
            </a:r>
          </a:p>
          <a:p>
            <a:pPr>
              <a:lnSpc>
                <a:spcPct val="107000"/>
              </a:lnSpc>
            </a:pPr>
            <a:endParaRPr lang="en-US" sz="22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If approved, DW program funds may be leveraged with TAA program funds for an additional 25% of employer reimbursement.</a:t>
            </a:r>
          </a:p>
          <a:p>
            <a:pPr marL="800100" lvl="1" indent="-342900">
              <a:lnSpc>
                <a:spcPct val="107000"/>
              </a:lnSpc>
              <a:buFont typeface="Wingdings" panose="05000000000000000000" pitchFamily="2" charset="2"/>
              <a:buChar char="q"/>
            </a:pPr>
            <a:r>
              <a:rPr lang="en-US" sz="2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By training and hiring a co-enrolled program participant, the company may be eligible to receive up to 75% reimbursement.</a:t>
            </a:r>
          </a:p>
          <a:p>
            <a:pPr marL="342900" indent="-342900">
              <a:lnSpc>
                <a:spcPct val="107000"/>
              </a:lnSpc>
              <a:buFont typeface="Wingdings" panose="05000000000000000000" pitchFamily="2" charset="2"/>
              <a:buChar char=""/>
            </a:pPr>
            <a:endParaRPr lang="en-US" sz="22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On-the-job training under the TAA program may be combined with other approved training programs in either the TAA or, for co-enrolled participants, the DW program.</a:t>
            </a:r>
          </a:p>
          <a:p>
            <a:pPr marL="800100" lvl="1" indent="-342900">
              <a:lnSpc>
                <a:spcPct val="107000"/>
              </a:lnSpc>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C19D8C0-F661-41D3-97EE-D043FC258417}"/>
              </a:ext>
            </a:extLst>
          </p:cNvPr>
          <p:cNvSpPr txBox="1">
            <a:spLocks/>
          </p:cNvSpPr>
          <p:nvPr/>
        </p:nvSpPr>
        <p:spPr>
          <a:xfrm>
            <a:off x="608699" y="43721"/>
            <a:ext cx="8039735" cy="80545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043F5C"/>
                </a:solidFill>
                <a:latin typeface="+mn-lt"/>
                <a:ea typeface="Open Sans Semibold" panose="020B0706030804020204" pitchFamily="34" charset="0"/>
                <a:cs typeface="Arial" panose="020B0604020202020204" pitchFamily="34" charset="0"/>
              </a:rPr>
              <a:t>Work-Based Training Overview</a:t>
            </a:r>
          </a:p>
        </p:txBody>
      </p:sp>
    </p:spTree>
    <p:extLst>
      <p:ext uri="{BB962C8B-B14F-4D97-AF65-F5344CB8AC3E}">
        <p14:creationId xmlns:p14="http://schemas.microsoft.com/office/powerpoint/2010/main" val="20663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Wiki Page" ma:contentTypeID="0x01010800DF2255111F90F242841DA09436CED6C2" ma:contentTypeVersion="1" ma:contentTypeDescription="Create a new wiki page." ma:contentTypeScope="" ma:versionID="e48a07ccd5156b5f1fa68a3d6935e493">
  <xsd:schema xmlns:xsd="http://www.w3.org/2001/XMLSchema" xmlns:xs="http://www.w3.org/2001/XMLSchema" xmlns:p="http://schemas.microsoft.com/office/2006/metadata/properties" xmlns:ns1="http://schemas.microsoft.com/sharepoint/v3" xmlns:ns2="dca194a1-81bd-4efb-ac41-f0d0dd664598" targetNamespace="http://schemas.microsoft.com/office/2006/metadata/properties" ma:root="true" ma:fieldsID="ce4b6f29d7cb705a5bf1c94127fd057a" ns1:_="" ns2:_="">
    <xsd:import namespace="http://schemas.microsoft.com/sharepoint/v3"/>
    <xsd:import namespace="dca194a1-81bd-4efb-ac41-f0d0dd664598"/>
    <xsd:element name="properties">
      <xsd:complexType>
        <xsd:sequence>
          <xsd:element name="documentManagement">
            <xsd:complexType>
              <xsd:all>
                <xsd:element ref="ns1:WikiFiel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a194a1-81bd-4efb-ac41-f0d0dd66459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WikiEditForm</Display>
  <Edit>WikiEditForm</Edit>
  <New>WikiEditForm</New>
</FormTemplates>
</file>

<file path=customXml/itemProps1.xml><?xml version="1.0" encoding="utf-8"?>
<ds:datastoreItem xmlns:ds="http://schemas.openxmlformats.org/officeDocument/2006/customXml" ds:itemID="{A274AAE2-5579-47A5-9E4E-462D19B3EC16}">
  <ds:schemaRefs>
    <ds:schemaRef ds:uri="http://schemas.openxmlformats.org/package/2006/metadata/core-properties"/>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dca194a1-81bd-4efb-ac41-f0d0dd664598"/>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778FBCDC-8E77-4F89-A67B-4E7E465CA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a194a1-81bd-4efb-ac41-f0d0dd664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1B4B39-92F1-4F68-9EF9-A7F2BA15E3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51241</TotalTime>
  <Words>1633</Words>
  <Application>Microsoft Office PowerPoint</Application>
  <PresentationFormat>On-screen Show (4:3)</PresentationFormat>
  <Paragraphs>147</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 Light</vt:lpstr>
      <vt:lpstr>Wingdings</vt:lpstr>
      <vt:lpstr>Times New Roman</vt:lpstr>
      <vt:lpstr>Calibri</vt:lpstr>
      <vt:lpstr>HelveticaNeueLT Std</vt:lpstr>
      <vt:lpstr>Custom Design</vt:lpstr>
      <vt:lpstr>1_Custom Design</vt:lpstr>
      <vt:lpstr>Office Theme</vt:lpstr>
      <vt:lpstr>PowerPoint Presentation</vt:lpstr>
      <vt:lpstr>PowerPoint Presentation</vt:lpstr>
      <vt:lpstr>What is allowable Work-Based Training for the Trade Adjustment Assistance (TAA) program ?   A training program that provides program-eligible participants with an opportunity to engage in paid work experiences where they develop skills, acquire job-specific knowledge, and gain industry experience in an area that must lead to suitable employment.   Local TAA Coordinators must review Labor Market Information with the program participant and ensure that work-based training is only offered for occupations that are growing and in-demand in the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Dana</dc:creator>
  <cp:lastModifiedBy>Omran, Christina</cp:lastModifiedBy>
  <cp:revision>942</cp:revision>
  <cp:lastPrinted>2022-02-15T13:00:21Z</cp:lastPrinted>
  <dcterms:created xsi:type="dcterms:W3CDTF">2018-04-23T13:15:09Z</dcterms:created>
  <dcterms:modified xsi:type="dcterms:W3CDTF">2022-02-15T13:01:26Z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0x01010800DF2255111F90F242841DA09436CED6C2</vt:lpwstr>
  </property>
</Properties>
</file>