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Lst>
  <p:notesMasterIdLst>
    <p:notesMasterId r:id="rId17"/>
  </p:notesMasterIdLst>
  <p:sldIdLst>
    <p:sldId id="256" r:id="rId5"/>
    <p:sldId id="258" r:id="rId6"/>
    <p:sldId id="257" r:id="rId7"/>
    <p:sldId id="393" r:id="rId8"/>
    <p:sldId id="468" r:id="rId9"/>
    <p:sldId id="469" r:id="rId10"/>
    <p:sldId id="639" r:id="rId11"/>
    <p:sldId id="447" r:id="rId12"/>
    <p:sldId id="459" r:id="rId13"/>
    <p:sldId id="460" r:id="rId14"/>
    <p:sldId id="470" r:id="rId15"/>
    <p:sldId id="638" r:id="rId1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Omran" initials="CO" lastIdx="11" clrIdx="0">
    <p:extLst>
      <p:ext uri="{19B8F6BF-5375-455C-9EA6-DF929625EA0E}">
        <p15:presenceInfo xmlns:p15="http://schemas.microsoft.com/office/powerpoint/2012/main" userId="Christina Omran" providerId="None"/>
      </p:ext>
    </p:extLst>
  </p:cmAuthor>
  <p:cmAuthor id="2" name="Gustafson, Steven" initials="GS" lastIdx="10" clrIdx="1">
    <p:extLst>
      <p:ext uri="{19B8F6BF-5375-455C-9EA6-DF929625EA0E}">
        <p15:presenceInfo xmlns:p15="http://schemas.microsoft.com/office/powerpoint/2012/main" userId="S::Steven.Gustafson@deo.myflorida.com::5f46c73e-06ba-40a5-bca4-b27faa5d8720" providerId="AD"/>
      </p:ext>
    </p:extLst>
  </p:cmAuthor>
  <p:cmAuthor id="3" name="Liem, Erica" initials="LE" lastIdx="1" clrIdx="2">
    <p:extLst>
      <p:ext uri="{19B8F6BF-5375-455C-9EA6-DF929625EA0E}">
        <p15:presenceInfo xmlns:p15="http://schemas.microsoft.com/office/powerpoint/2012/main" userId="S::Erica.Liem@deo.myflorida.com::af464e65-5ddf-4735-8993-b29110c220a3" providerId="AD"/>
      </p:ext>
    </p:extLst>
  </p:cmAuthor>
  <p:cmAuthor id="4" name="Johnston, Adrienne" initials="JA" lastIdx="5" clrIdx="3">
    <p:extLst>
      <p:ext uri="{19B8F6BF-5375-455C-9EA6-DF929625EA0E}">
        <p15:presenceInfo xmlns:p15="http://schemas.microsoft.com/office/powerpoint/2012/main" userId="S::adrienne.johnston@deo.myflorida.com::48a7329b-5abc-4d28-82ba-f815f09ab46d" providerId="AD"/>
      </p:ext>
    </p:extLst>
  </p:cmAuthor>
  <p:cmAuthor id="5" name="Omran, Christina" initials="OC" lastIdx="5" clrIdx="4">
    <p:extLst>
      <p:ext uri="{19B8F6BF-5375-455C-9EA6-DF929625EA0E}">
        <p15:presenceInfo xmlns:p15="http://schemas.microsoft.com/office/powerpoint/2012/main" userId="S::Christina.Omran@deo.myflorida.com::da33516b-aafb-4ec8-87b4-1d2058715a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29"/>
    <a:srgbClr val="004563"/>
    <a:srgbClr val="96C93F"/>
    <a:srgbClr val="043F5C"/>
    <a:srgbClr val="146A94"/>
    <a:srgbClr val="C40000"/>
    <a:srgbClr val="0000FF"/>
    <a:srgbClr val="B8CCE4"/>
    <a:srgbClr val="738FB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024" autoAdjust="0"/>
  </p:normalViewPr>
  <p:slideViewPr>
    <p:cSldViewPr snapToGrid="0">
      <p:cViewPr varScale="1">
        <p:scale>
          <a:sx n="91" d="100"/>
          <a:sy n="91" d="100"/>
        </p:scale>
        <p:origin x="2184" y="9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5797"/>
          </a:xfrm>
          <a:prstGeom prst="rect">
            <a:avLst/>
          </a:prstGeom>
        </p:spPr>
        <p:txBody>
          <a:bodyPr vert="horz" lIns="92940" tIns="46470" rIns="92940" bIns="46470" rtlCol="0"/>
          <a:lstStyle>
            <a:lvl1pPr algn="l">
              <a:defRPr sz="1200"/>
            </a:lvl1pPr>
          </a:lstStyle>
          <a:p>
            <a:endParaRPr lang="en-US"/>
          </a:p>
        </p:txBody>
      </p:sp>
      <p:sp>
        <p:nvSpPr>
          <p:cNvPr id="3" name="Date Placeholder 2"/>
          <p:cNvSpPr>
            <a:spLocks noGrp="1"/>
          </p:cNvSpPr>
          <p:nvPr>
            <p:ph type="dt" idx="1"/>
          </p:nvPr>
        </p:nvSpPr>
        <p:spPr>
          <a:xfrm>
            <a:off x="3956551" y="1"/>
            <a:ext cx="3026833" cy="465797"/>
          </a:xfrm>
          <a:prstGeom prst="rect">
            <a:avLst/>
          </a:prstGeom>
        </p:spPr>
        <p:txBody>
          <a:bodyPr vert="horz" lIns="92940" tIns="46470" rIns="92940" bIns="46470" rtlCol="0"/>
          <a:lstStyle>
            <a:lvl1pPr algn="r">
              <a:defRPr sz="1200"/>
            </a:lvl1pPr>
          </a:lstStyle>
          <a:p>
            <a:fld id="{EAD24688-788D-421F-BBB4-9AAAF8F3C484}" type="datetimeFigureOut">
              <a:rPr lang="en-US" smtClean="0"/>
              <a:t>3/9/2022</a:t>
            </a:fld>
            <a:endParaRPr lang="en-US"/>
          </a:p>
        </p:txBody>
      </p:sp>
      <p:sp>
        <p:nvSpPr>
          <p:cNvPr id="4" name="Slide Image Placeholder 3"/>
          <p:cNvSpPr>
            <a:spLocks noGrp="1" noRot="1" noChangeAspect="1"/>
          </p:cNvSpPr>
          <p:nvPr>
            <p:ph type="sldImg" idx="2"/>
          </p:nvPr>
        </p:nvSpPr>
        <p:spPr>
          <a:xfrm>
            <a:off x="1404938" y="1160463"/>
            <a:ext cx="4175125" cy="3132137"/>
          </a:xfrm>
          <a:prstGeom prst="rect">
            <a:avLst/>
          </a:prstGeom>
          <a:noFill/>
          <a:ln w="12700">
            <a:solidFill>
              <a:prstClr val="black"/>
            </a:solidFill>
          </a:ln>
        </p:spPr>
        <p:txBody>
          <a:bodyPr vert="horz" lIns="92940" tIns="46470" rIns="92940" bIns="46470" rtlCol="0" anchor="ctr"/>
          <a:lstStyle/>
          <a:p>
            <a:endParaRPr lang="en-US"/>
          </a:p>
        </p:txBody>
      </p:sp>
      <p:sp>
        <p:nvSpPr>
          <p:cNvPr id="5" name="Notes Placeholder 4"/>
          <p:cNvSpPr>
            <a:spLocks noGrp="1"/>
          </p:cNvSpPr>
          <p:nvPr>
            <p:ph type="body" sz="quarter" idx="3"/>
          </p:nvPr>
        </p:nvSpPr>
        <p:spPr>
          <a:xfrm>
            <a:off x="698500" y="4467780"/>
            <a:ext cx="5588000" cy="3655457"/>
          </a:xfrm>
          <a:prstGeom prst="rect">
            <a:avLst/>
          </a:prstGeom>
        </p:spPr>
        <p:txBody>
          <a:bodyPr vert="horz" lIns="92940" tIns="46470" rIns="92940" bIns="464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6"/>
            <a:ext cx="3026833" cy="465796"/>
          </a:xfrm>
          <a:prstGeom prst="rect">
            <a:avLst/>
          </a:prstGeom>
        </p:spPr>
        <p:txBody>
          <a:bodyPr vert="horz" lIns="92940" tIns="46470" rIns="92940" bIns="46470"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6"/>
            <a:ext cx="3026833" cy="465796"/>
          </a:xfrm>
          <a:prstGeom prst="rect">
            <a:avLst/>
          </a:prstGeom>
        </p:spPr>
        <p:txBody>
          <a:bodyPr vert="horz" lIns="92940" tIns="46470" rIns="92940" bIns="46470" rtlCol="0" anchor="b"/>
          <a:lstStyle>
            <a:lvl1pPr algn="r">
              <a:defRPr sz="1200"/>
            </a:lvl1pPr>
          </a:lstStyle>
          <a:p>
            <a:fld id="{809E4CC9-D786-4101-A0B9-FD14F68E4775}" type="slidenum">
              <a:rPr lang="en-US" smtClean="0"/>
              <a:t>‹#›</a:t>
            </a:fld>
            <a:endParaRPr lang="en-US"/>
          </a:p>
        </p:txBody>
      </p:sp>
    </p:spTree>
    <p:extLst>
      <p:ext uri="{BB962C8B-B14F-4D97-AF65-F5344CB8AC3E}">
        <p14:creationId xmlns:p14="http://schemas.microsoft.com/office/powerpoint/2010/main" val="122988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mployflorida.com/vosnet/default.a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tx1"/>
                </a:solidFill>
              </a:rPr>
              <a:t>A wage subsidy presentation for Local Trade Adjustment Assistance (TAA) Coordinators. This presentation introduces, defines, and explains Reemployment TAA and Alternative TAA. </a:t>
            </a:r>
          </a:p>
          <a:p>
            <a:endParaRPr lang="en-US"/>
          </a:p>
        </p:txBody>
      </p:sp>
      <p:sp>
        <p:nvSpPr>
          <p:cNvPr id="4" name="Slide Number Placeholder 3"/>
          <p:cNvSpPr>
            <a:spLocks noGrp="1"/>
          </p:cNvSpPr>
          <p:nvPr>
            <p:ph type="sldNum" sz="quarter" idx="10"/>
          </p:nvPr>
        </p:nvSpPr>
        <p:spPr/>
        <p:txBody>
          <a:bodyPr/>
          <a:lstStyle/>
          <a:p>
            <a:fld id="{809E4CC9-D786-4101-A0B9-FD14F68E4775}" type="slidenum">
              <a:rPr lang="en-US" smtClean="0"/>
              <a:t>0</a:t>
            </a:fld>
            <a:endParaRPr lang="en-US"/>
          </a:p>
        </p:txBody>
      </p:sp>
    </p:spTree>
    <p:extLst>
      <p:ext uri="{BB962C8B-B14F-4D97-AF65-F5344CB8AC3E}">
        <p14:creationId xmlns:p14="http://schemas.microsoft.com/office/powerpoint/2010/main" val="433302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solidFill>
                  <a:schemeClr val="tx1"/>
                </a:solidFill>
                <a:latin typeface="+mj-lt"/>
                <a:cs typeface="Arial" panose="020B0604020202020204" pitchFamily="34" charset="0"/>
              </a:rPr>
              <a:t>Annualized wages at time of separation excludes employer-paid health insurance premiums and employer pension contributions, as well as bonuses, severance payments, buyouts, and similar payments not reflective of the participant's weekly pay.</a:t>
            </a:r>
          </a:p>
          <a:p>
            <a:endParaRPr lang="en-US" sz="1400">
              <a:solidFill>
                <a:schemeClr val="tx1"/>
              </a:solidFill>
              <a:latin typeface="+mj-lt"/>
              <a:cs typeface="Arial" panose="020B0604020202020204" pitchFamily="34" charset="0"/>
            </a:endParaRPr>
          </a:p>
          <a:p>
            <a:r>
              <a:rPr lang="en-US" sz="1400">
                <a:solidFill>
                  <a:schemeClr val="tx1"/>
                </a:solidFill>
                <a:latin typeface="+mj-lt"/>
                <a:cs typeface="Arial" panose="020B0604020202020204" pitchFamily="34" charset="0"/>
              </a:rPr>
              <a:t>Annualized reemployment wages are the product of the participant’s hourly rate during the first full week of reemployment, multiplied by the number of hours the participant worked during the first full week of such reemployment.</a:t>
            </a:r>
          </a:p>
        </p:txBody>
      </p:sp>
      <p:sp>
        <p:nvSpPr>
          <p:cNvPr id="4" name="Slide Number Placeholder 3"/>
          <p:cNvSpPr>
            <a:spLocks noGrp="1"/>
          </p:cNvSpPr>
          <p:nvPr>
            <p:ph type="sldNum" sz="quarter" idx="10"/>
          </p:nvPr>
        </p:nvSpPr>
        <p:spPr/>
        <p:txBody>
          <a:bodyPr/>
          <a:lstStyle/>
          <a:p>
            <a:fld id="{809E4CC9-D786-4101-A0B9-FD14F68E4775}" type="slidenum">
              <a:rPr lang="en-US" smtClean="0"/>
              <a:t>9</a:t>
            </a:fld>
            <a:endParaRPr lang="en-US"/>
          </a:p>
        </p:txBody>
      </p:sp>
    </p:spTree>
    <p:extLst>
      <p:ext uri="{BB962C8B-B14F-4D97-AF65-F5344CB8AC3E}">
        <p14:creationId xmlns:p14="http://schemas.microsoft.com/office/powerpoint/2010/main" val="1791185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18B18A1-E30C-46EE-96CD-CB67940F7C3C}"/>
              </a:ext>
            </a:extLst>
          </p:cNvPr>
          <p:cNvSpPr>
            <a:spLocks noGrp="1"/>
          </p:cNvSpPr>
          <p:nvPr>
            <p:ph type="body" idx="1"/>
          </p:nvPr>
        </p:nvSpPr>
        <p:spPr/>
        <p:txBody>
          <a:bodyPr/>
          <a:lstStyle/>
          <a:p>
            <a:r>
              <a:rPr lang="en-US" sz="1400" baseline="0" dirty="0">
                <a:latin typeface="+mj-lt"/>
              </a:rPr>
              <a:t>The current statutory limitation for the program is two years.  A claimant may exhaust benefits in two years or after receiving $10K, whichever comes first. </a:t>
            </a:r>
          </a:p>
          <a:p>
            <a:endParaRPr lang="en-US" sz="1400" baseline="0" dirty="0">
              <a:latin typeface="+mj-lt"/>
            </a:endParaRPr>
          </a:p>
          <a:p>
            <a:r>
              <a:rPr lang="en-US" sz="1400" kern="1200" dirty="0">
                <a:solidFill>
                  <a:schemeClr val="tx1"/>
                </a:solidFill>
                <a:latin typeface="+mj-lt"/>
                <a:ea typeface="+mn-ea"/>
                <a:cs typeface="+mn-cs"/>
              </a:rPr>
              <a:t>If a claimant loses his or her RTAA-qualified employment, then he or she is no longer eligible for RTAA benefits.</a:t>
            </a:r>
          </a:p>
          <a:p>
            <a:endParaRPr lang="en-US" sz="1400" kern="1200" dirty="0">
              <a:solidFill>
                <a:schemeClr val="tx1"/>
              </a:solidFill>
              <a:latin typeface="+mj-lt"/>
              <a:ea typeface="+mn-ea"/>
              <a:cs typeface="+mn-cs"/>
            </a:endParaRPr>
          </a:p>
          <a:p>
            <a:r>
              <a:rPr lang="en-US" sz="1400" kern="1200" dirty="0">
                <a:solidFill>
                  <a:schemeClr val="tx1"/>
                </a:solidFill>
                <a:latin typeface="+mj-lt"/>
                <a:ea typeface="+mn-ea"/>
                <a:cs typeface="+mn-cs"/>
              </a:rPr>
              <a:t>If a claimant is in full-time training, then he or she is only required to work 20 hours per week. If a claimant is not attending training, then he or she must work 32 hours per week.</a:t>
            </a:r>
          </a:p>
          <a:p>
            <a:endParaRPr lang="en-US" sz="1400" kern="1200" dirty="0">
              <a:solidFill>
                <a:schemeClr val="tx1"/>
              </a:solidFill>
              <a:latin typeface="+mj-lt"/>
              <a:ea typeface="+mn-ea"/>
              <a:cs typeface="+mn-cs"/>
            </a:endParaRPr>
          </a:p>
          <a:p>
            <a:r>
              <a:rPr lang="en-US" sz="1400" kern="1200" dirty="0">
                <a:solidFill>
                  <a:schemeClr val="tx1"/>
                </a:solidFill>
                <a:latin typeface="+mj-lt"/>
                <a:ea typeface="+mn-ea"/>
                <a:cs typeface="+mn-cs"/>
              </a:rPr>
              <a:t>Based on the employer's wages (e.g., paystub), annualized income cannot exceed $50,000. If the annualized income exceeds $50,000, then the claimant is no longer eligible.</a:t>
            </a:r>
          </a:p>
          <a:p>
            <a:endParaRPr lang="en-US" sz="1400" baseline="0" dirty="0">
              <a:latin typeface="Calibri Light" panose="020F03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473892"/>
            <a:ext cx="5608320" cy="4717000"/>
          </a:xfrm>
        </p:spPr>
        <p:txBody>
          <a:bodyPr/>
          <a:lstStyle/>
          <a:p>
            <a:r>
              <a:rPr lang="en-US" sz="1400" dirty="0">
                <a:solidFill>
                  <a:schemeClr val="tx1"/>
                </a:solidFill>
                <a:latin typeface="+mj-lt"/>
              </a:rPr>
              <a:t>Other resources and support:</a:t>
            </a:r>
          </a:p>
          <a:p>
            <a:r>
              <a:rPr lang="en-US" sz="1400" dirty="0">
                <a:solidFill>
                  <a:schemeClr val="tx1"/>
                </a:solidFill>
                <a:latin typeface="+mj-lt"/>
              </a:rPr>
              <a:t>Training and Employment Guidance Letter 22-08                                                                                                                                                           </a:t>
            </a:r>
          </a:p>
          <a:p>
            <a:pPr lvl="1"/>
            <a:r>
              <a:rPr lang="en-US" sz="1400" dirty="0">
                <a:solidFill>
                  <a:schemeClr val="tx1"/>
                </a:solidFill>
                <a:latin typeface="+mj-lt"/>
              </a:rPr>
              <a:t>https://wdr.doleta.gov/directives/corr_doc.cfm?DOCN=2756</a:t>
            </a:r>
          </a:p>
          <a:p>
            <a:endParaRPr lang="en-US" sz="1400" dirty="0">
              <a:solidFill>
                <a:schemeClr val="tx1"/>
              </a:solidFill>
              <a:latin typeface="+mj-lt"/>
            </a:endParaRPr>
          </a:p>
          <a:p>
            <a:r>
              <a:rPr lang="en-US" sz="1400" dirty="0">
                <a:solidFill>
                  <a:schemeClr val="tx1"/>
                </a:solidFill>
                <a:latin typeface="+mj-lt"/>
              </a:rPr>
              <a:t>Trade Adjustment Assistance Rule </a:t>
            </a:r>
          </a:p>
          <a:p>
            <a:pPr lvl="1"/>
            <a:r>
              <a:rPr lang="en-US" sz="1400" dirty="0">
                <a:solidFill>
                  <a:schemeClr val="tx1"/>
                </a:solidFill>
                <a:latin typeface="+mj-lt"/>
              </a:rPr>
              <a:t>https://www.federalregister.gov/documents/2020/08/21/2020-13802/trade-adjustment-assistance-for-workers</a:t>
            </a:r>
          </a:p>
          <a:p>
            <a:endParaRPr lang="en-US" sz="1400" dirty="0">
              <a:solidFill>
                <a:schemeClr val="tx1"/>
              </a:solidFill>
              <a:latin typeface="+mj-lt"/>
            </a:endParaRPr>
          </a:p>
          <a:p>
            <a:r>
              <a:rPr lang="en-US" sz="1400" dirty="0">
                <a:solidFill>
                  <a:schemeClr val="tx1"/>
                </a:solidFill>
                <a:latin typeface="+mj-lt"/>
              </a:rPr>
              <a:t>Training and Employment Guidance Letter 24-20 </a:t>
            </a:r>
          </a:p>
          <a:p>
            <a:pPr lvl="1"/>
            <a:r>
              <a:rPr lang="en-US" sz="1400" dirty="0">
                <a:solidFill>
                  <a:schemeClr val="tx1"/>
                </a:solidFill>
                <a:latin typeface="+mj-lt"/>
              </a:rPr>
              <a:t>https://wdr.doleta.gov/directives/corr_doc.cfm?DOCN=6175</a:t>
            </a:r>
            <a:endParaRPr lang="en-US" sz="1400" dirty="0">
              <a:solidFill>
                <a:schemeClr val="tx1"/>
              </a:solidFill>
              <a:latin typeface="+mj-lt"/>
              <a:hlinkClick r:id="rId3">
                <a:extLst>
                  <a:ext uri="{A12FA001-AC4F-418D-AE19-62706E023703}">
                    <ahyp:hlinkClr xmlns:ahyp="http://schemas.microsoft.com/office/drawing/2018/hyperlinkcolor" val="tx"/>
                  </a:ext>
                </a:extLst>
              </a:hlinkClick>
            </a:endParaRPr>
          </a:p>
          <a:p>
            <a:endParaRPr lang="en-US" sz="1400" dirty="0">
              <a:solidFill>
                <a:schemeClr val="tx1"/>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j-lt"/>
              </a:rPr>
              <a:t>Staff user guides found in </a:t>
            </a:r>
            <a:r>
              <a:rPr lang="en-US" sz="1400" dirty="0"/>
              <a:t>https://www.employflorida.com/vosnet/default.aspx</a:t>
            </a:r>
            <a:r>
              <a:rPr lang="en-US" sz="1400" dirty="0">
                <a:solidFill>
                  <a:schemeClr val="tx1"/>
                </a:solidFill>
                <a:latin typeface="+mj-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j-lt"/>
              </a:rPr>
              <a:t>The wage subsidy application along with other TAA forms may be found in Employ Florida under Staff Online Resources. </a:t>
            </a:r>
          </a:p>
        </p:txBody>
      </p:sp>
      <p:sp>
        <p:nvSpPr>
          <p:cNvPr id="4" name="Slide Number Placeholder 3"/>
          <p:cNvSpPr>
            <a:spLocks noGrp="1"/>
          </p:cNvSpPr>
          <p:nvPr>
            <p:ph type="sldNum" sz="quarter" idx="5"/>
          </p:nvPr>
        </p:nvSpPr>
        <p:spPr/>
        <p:txBody>
          <a:bodyPr/>
          <a:lstStyle/>
          <a:p>
            <a:fld id="{CF76F1B3-21D0-A64B-BE6D-90F7679579A5}" type="slidenum">
              <a:rPr lang="en-US" smtClean="0"/>
              <a:t>11</a:t>
            </a:fld>
            <a:endParaRPr lang="en-US"/>
          </a:p>
        </p:txBody>
      </p:sp>
    </p:spTree>
    <p:extLst>
      <p:ext uri="{BB962C8B-B14F-4D97-AF65-F5344CB8AC3E}">
        <p14:creationId xmlns:p14="http://schemas.microsoft.com/office/powerpoint/2010/main" val="192075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E4CC9-D786-4101-A0B9-FD14F68E47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1691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400">
                <a:latin typeface="+mj-lt"/>
                <a:cs typeface="Calibri Light"/>
              </a:rPr>
              <a:t>There are two types of Wage Subsidy programs (1) </a:t>
            </a:r>
            <a:r>
              <a:rPr lang="en-US" sz="1400">
                <a:ln w="17780" cmpd="sng">
                  <a:noFill/>
                  <a:prstDash val="solid"/>
                  <a:miter lim="800000"/>
                </a:ln>
                <a:solidFill>
                  <a:schemeClr val="bg1"/>
                </a:solidFill>
                <a:latin typeface="+mj-lt"/>
                <a:ea typeface="ＭＳ Ｐゴシック"/>
                <a:cs typeface="Calibri Light"/>
              </a:rPr>
              <a:t>Alternative Trade Adjustment Assistance (ATAA) or (2) </a:t>
            </a:r>
            <a:r>
              <a:rPr lang="en-US" sz="1400">
                <a:solidFill>
                  <a:schemeClr val="bg1"/>
                </a:solidFill>
                <a:latin typeface="+mj-lt"/>
                <a:ea typeface="Open Sans"/>
                <a:cs typeface="Calibri Light"/>
              </a:rPr>
              <a:t>Reemployment Trade Adjustment Assistance  (RTAA). You must know the participants petition number and provide that information to the State Trade Program. The petition series dictates which program is available to the participant. To qualify, the participant must be earning less than 50,000 annually. </a:t>
            </a:r>
            <a:endParaRPr lang="en-US" sz="1400">
              <a:solidFill>
                <a:schemeClr val="bg1"/>
              </a:solidFill>
              <a:latin typeface="+mj-lt"/>
              <a:ea typeface="Open Sans" panose="020B0604020202020204" charset="0"/>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solidFill>
                <a:schemeClr val="bg1"/>
              </a:solidFill>
              <a:latin typeface="+mj-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bg1"/>
                </a:solidFill>
                <a:latin typeface="+mj-lt"/>
                <a:cs typeface="Arial" panose="020B0604020202020204" pitchFamily="34" charset="0"/>
              </a:rPr>
              <a:t>Under program reversion and the 2002 statutory requirements, ATAA is available to our newly certified worker groups. </a:t>
            </a:r>
            <a:endParaRPr lang="en-US" sz="1400">
              <a:latin typeface="+mj-lt"/>
              <a:cs typeface="Arial" panose="020B0604020202020204" pitchFamily="34" charset="0"/>
            </a:endParaRPr>
          </a:p>
          <a:p>
            <a:pPr algn="just"/>
            <a:endParaRPr lang="en-US" sz="1400">
              <a:latin typeface="+mj-lt"/>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9E4CC9-D786-4101-A0B9-FD14F68E4775}" type="slidenum">
              <a:rPr lang="en-US" smtClean="0"/>
              <a:t>2</a:t>
            </a:fld>
            <a:endParaRPr lang="en-US"/>
          </a:p>
        </p:txBody>
      </p:sp>
    </p:spTree>
    <p:extLst>
      <p:ext uri="{BB962C8B-B14F-4D97-AF65-F5344CB8AC3E}">
        <p14:creationId xmlns:p14="http://schemas.microsoft.com/office/powerpoint/2010/main" val="4001691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2205">
              <a:defRPr/>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9E4CC9-D786-4101-A0B9-FD14F68E4775}" type="slidenum">
              <a:rPr lang="en-US" smtClean="0"/>
              <a:t>3</a:t>
            </a:fld>
            <a:endParaRPr lang="en-US"/>
          </a:p>
        </p:txBody>
      </p:sp>
    </p:spTree>
    <p:extLst>
      <p:ext uri="{BB962C8B-B14F-4D97-AF65-F5344CB8AC3E}">
        <p14:creationId xmlns:p14="http://schemas.microsoft.com/office/powerpoint/2010/main" val="1754058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2205">
              <a:defRPr/>
            </a:pPr>
            <a:r>
              <a:rPr lang="en-US" sz="1400">
                <a:solidFill>
                  <a:schemeClr val="tx1"/>
                </a:solidFill>
                <a:latin typeface="+mj-lt"/>
                <a:cs typeface="Arial" panose="020B0604020202020204" pitchFamily="34" charset="0"/>
              </a:rPr>
              <a:t>An ATAA participant must be employed by the end of their 26-week deadline. You are required to inform program participants of the deadline in writing and report the provisions of information in Employ Florida. </a:t>
            </a:r>
          </a:p>
        </p:txBody>
      </p:sp>
      <p:sp>
        <p:nvSpPr>
          <p:cNvPr id="4" name="Slide Number Placeholder 3"/>
          <p:cNvSpPr>
            <a:spLocks noGrp="1"/>
          </p:cNvSpPr>
          <p:nvPr>
            <p:ph type="sldNum" sz="quarter" idx="10"/>
          </p:nvPr>
        </p:nvSpPr>
        <p:spPr/>
        <p:txBody>
          <a:bodyPr/>
          <a:lstStyle/>
          <a:p>
            <a:fld id="{809E4CC9-D786-4101-A0B9-FD14F68E4775}" type="slidenum">
              <a:rPr lang="en-US" smtClean="0"/>
              <a:t>4</a:t>
            </a:fld>
            <a:endParaRPr lang="en-US"/>
          </a:p>
        </p:txBody>
      </p:sp>
    </p:spTree>
    <p:extLst>
      <p:ext uri="{BB962C8B-B14F-4D97-AF65-F5344CB8AC3E}">
        <p14:creationId xmlns:p14="http://schemas.microsoft.com/office/powerpoint/2010/main" val="648549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1E4CE5A-6DB1-4196-A3A3-4638A7057A24}"/>
              </a:ext>
            </a:extLst>
          </p:cNvPr>
          <p:cNvSpPr>
            <a:spLocks noGrp="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1E4CE5A-6DB1-4196-A3A3-4638A7057A24}"/>
              </a:ext>
            </a:extLst>
          </p:cNvPr>
          <p:cNvSpPr>
            <a:spLocks noGrp="1"/>
          </p:cNvSpPr>
          <p:nvPr>
            <p:ph type="body" idx="1"/>
          </p:nvPr>
        </p:nvSpPr>
        <p:spPr/>
        <p:txBody>
          <a:bodyPr/>
          <a:lstStyle/>
          <a:p>
            <a:r>
              <a:rPr lang="en-US" sz="1400">
                <a:solidFill>
                  <a:schemeClr val="tx1"/>
                </a:solidFill>
                <a:latin typeface="+mj-lt"/>
                <a:cs typeface="Arial" panose="020B0604020202020204" pitchFamily="34" charset="0"/>
              </a:rPr>
              <a:t>They are not the same program. </a:t>
            </a:r>
          </a:p>
          <a:p>
            <a:r>
              <a:rPr lang="en-US" sz="1400">
                <a:solidFill>
                  <a:schemeClr val="tx1"/>
                </a:solidFill>
                <a:latin typeface="+mj-lt"/>
                <a:cs typeface="Arial" panose="020B0604020202020204" pitchFamily="34" charset="0"/>
              </a:rPr>
              <a:t>If eligible and approved, then an individual receiving RTAA benefits may receive </a:t>
            </a:r>
            <a:r>
              <a:rPr lang="en-US" sz="1400">
                <a:solidFill>
                  <a:srgbClr val="004563"/>
                </a:solidFill>
                <a:latin typeface="+mj-lt"/>
              </a:rPr>
              <a:t>Trade Readjustment Allowance </a:t>
            </a:r>
            <a:r>
              <a:rPr lang="en-US" sz="1400">
                <a:solidFill>
                  <a:schemeClr val="tx1"/>
                </a:solidFill>
                <a:latin typeface="+mj-lt"/>
                <a:cs typeface="Arial" panose="020B0604020202020204" pitchFamily="34" charset="0"/>
              </a:rPr>
              <a:t>Benefits, Training, Job Search, Relocation Allowance, Health Care Tax Credit.  </a:t>
            </a:r>
          </a:p>
          <a:p>
            <a:endParaRPr lang="en-US" sz="1400">
              <a:solidFill>
                <a:schemeClr val="tx1"/>
              </a:solidFill>
              <a:latin typeface="+mj-lt"/>
              <a:cs typeface="Arial" panose="020B0604020202020204" pitchFamily="34" charset="0"/>
            </a:endParaRPr>
          </a:p>
          <a:p>
            <a:r>
              <a:rPr lang="en-US" sz="1400">
                <a:solidFill>
                  <a:schemeClr val="tx1"/>
                </a:solidFill>
                <a:latin typeface="+mj-lt"/>
                <a:cs typeface="Arial" panose="020B0604020202020204" pitchFamily="34" charset="0"/>
              </a:rPr>
              <a:t>If eligible and approved, then an individual receiving ATAA benefits may receive Relocation Allowance and the Health Coverage Tax Credit (HCTC).</a:t>
            </a:r>
          </a:p>
          <a:p>
            <a:endParaRPr lang="en-US"/>
          </a:p>
        </p:txBody>
      </p:sp>
    </p:spTree>
    <p:extLst>
      <p:ext uri="{BB962C8B-B14F-4D97-AF65-F5344CB8AC3E}">
        <p14:creationId xmlns:p14="http://schemas.microsoft.com/office/powerpoint/2010/main" val="793219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400" i="0">
                <a:solidFill>
                  <a:schemeClr val="tx1"/>
                </a:solidFill>
                <a:latin typeface="+mj-lt"/>
                <a:cs typeface="Arial" panose="020B0604020202020204" pitchFamily="34" charset="0"/>
              </a:rPr>
              <a:t>All submitted documents must be complete and legible. Pay stubs should not be handwritten and must come from the employer. Documents that are incomplete will cause delays in the eligibility determination. A participant must have an active Reemployment Assistance claim in order to receive the determination.</a:t>
            </a:r>
          </a:p>
        </p:txBody>
      </p:sp>
      <p:sp>
        <p:nvSpPr>
          <p:cNvPr id="4" name="Slide Number Placeholder 3"/>
          <p:cNvSpPr>
            <a:spLocks noGrp="1"/>
          </p:cNvSpPr>
          <p:nvPr>
            <p:ph type="sldNum" sz="quarter" idx="10"/>
          </p:nvPr>
        </p:nvSpPr>
        <p:spPr/>
        <p:txBody>
          <a:bodyPr/>
          <a:lstStyle/>
          <a:p>
            <a:fld id="{809E4CC9-D786-4101-A0B9-FD14F68E4775}" type="slidenum">
              <a:rPr lang="en-US" smtClean="0"/>
              <a:t>7</a:t>
            </a:fld>
            <a:endParaRPr lang="en-US"/>
          </a:p>
        </p:txBody>
      </p:sp>
    </p:spTree>
    <p:extLst>
      <p:ext uri="{BB962C8B-B14F-4D97-AF65-F5344CB8AC3E}">
        <p14:creationId xmlns:p14="http://schemas.microsoft.com/office/powerpoint/2010/main" val="3765234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9E4CC9-D786-4101-A0B9-FD14F68E4775}" type="slidenum">
              <a:rPr lang="en-US" smtClean="0"/>
              <a:t>8</a:t>
            </a:fld>
            <a:endParaRPr lang="en-US"/>
          </a:p>
        </p:txBody>
      </p:sp>
    </p:spTree>
    <p:extLst>
      <p:ext uri="{BB962C8B-B14F-4D97-AF65-F5344CB8AC3E}">
        <p14:creationId xmlns:p14="http://schemas.microsoft.com/office/powerpoint/2010/main" val="3284037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E10E3C-1911-4A9D-896B-672501C1D05F}" type="datetime1">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58635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822416-E410-4614-943D-066562E210AB}" type="datetime1">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52250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16BCF3-451C-44D0-A0EA-30DBD45710CD}" type="datetime1">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466653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2E8A488-3F58-3A44-8F96-077E6C024A55}"/>
              </a:ext>
            </a:extLst>
          </p:cNvPr>
          <p:cNvSpPr>
            <a:spLocks noGrp="1"/>
          </p:cNvSpPr>
          <p:nvPr>
            <p:ph type="dt" sz="half" idx="10"/>
          </p:nvPr>
        </p:nvSpPr>
        <p:spPr/>
        <p:txBody>
          <a:bodyPr/>
          <a:lstStyle/>
          <a:p>
            <a:fld id="{D58A1733-49EA-4651-86F4-DCCFCD2DBF89}" type="datetime1">
              <a:rPr lang="en-US" smtClean="0"/>
              <a:t>3/9/2022</a:t>
            </a:fld>
            <a:endParaRPr lang="en-US"/>
          </a:p>
        </p:txBody>
      </p:sp>
      <p:sp>
        <p:nvSpPr>
          <p:cNvPr id="10" name="Slide Number Placeholder 5">
            <a:extLst>
              <a:ext uri="{FF2B5EF4-FFF2-40B4-BE49-F238E27FC236}">
                <a16:creationId xmlns:a16="http://schemas.microsoft.com/office/drawing/2014/main" id="{90F6BB53-7A1E-4E68-998E-F48DF26B0533}"/>
              </a:ext>
            </a:extLst>
          </p:cNvPr>
          <p:cNvSpPr>
            <a:spLocks noGrp="1"/>
          </p:cNvSpPr>
          <p:nvPr>
            <p:ph type="sldNum" sz="quarter" idx="12"/>
          </p:nvPr>
        </p:nvSpPr>
        <p:spPr>
          <a:xfrm>
            <a:off x="6792849" y="6356352"/>
            <a:ext cx="2057400" cy="365125"/>
          </a:xfrm>
          <a:prstGeom prst="rect">
            <a:avLst/>
          </a:prstGeom>
        </p:spPr>
        <p:txBody>
          <a:bodyPr/>
          <a:lstStyle>
            <a:lvl1pPr>
              <a:defRPr sz="1400">
                <a:solidFill>
                  <a:schemeClr val="bg1"/>
                </a:solidFill>
                <a:latin typeface="+mn-lt"/>
              </a:defRPr>
            </a:lvl1pPr>
          </a:lstStyle>
          <a:p>
            <a:fld id="{9AB017ED-6826-9044-9127-2F5D8B30396E}" type="slidenum">
              <a:rPr lang="en-US" smtClean="0"/>
              <a:pPr/>
              <a:t>‹#›</a:t>
            </a:fld>
            <a:endParaRPr lang="en-US"/>
          </a:p>
        </p:txBody>
      </p:sp>
    </p:spTree>
    <p:extLst>
      <p:ext uri="{BB962C8B-B14F-4D97-AF65-F5344CB8AC3E}">
        <p14:creationId xmlns:p14="http://schemas.microsoft.com/office/powerpoint/2010/main" val="16301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B50F3A-24FF-470A-B4AB-C878946C7261}" type="datetime1">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65473" y="6382291"/>
            <a:ext cx="2057400" cy="365125"/>
          </a:xfrm>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220848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4F19AB-8A01-432F-A810-A321C87190AA}" type="datetime1">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3898111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00F3E5-D790-4E48-81A7-12359650D821}" type="datetime1">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367942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CC01F4-1FF9-4549-B182-06A8EBB4A803}" type="datetime1">
              <a:rPr lang="en-US" smtClean="0"/>
              <a:t>3/9/2022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350543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3078D0-5188-470F-8384-45AEE253BB07}" type="datetime1">
              <a:rPr lang="en-US" smtClean="0"/>
              <a:t>3/9/2022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65208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21AC0-F554-4089-B6FE-6E1FB86C0868}" type="datetime1">
              <a:rPr lang="en-US" smtClean="0"/>
              <a:t>3/9/2022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93074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0823E-DE5C-465C-96AA-A6B9740B035C}" type="datetime1">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386098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AB59D8-70AD-479D-ABA4-C65C54875792}" type="datetime1">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1589759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35908-6984-4AFE-BF54-698DB635E3D7}" type="datetime1">
              <a:rPr lang="en-US" smtClean="0"/>
              <a:t>3/9/2022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HelveticaNeueLT Std" panose="020B0604020202020204"/>
              </a:defRPr>
            </a:lvl1pPr>
          </a:lstStyle>
          <a:p>
            <a:fld id="{2AE0A5F7-18CF-42D7-865E-9BC89C445029}" type="slidenum">
              <a:rPr lang="en-US" smtClean="0"/>
              <a:pPr/>
              <a:t>‹#›</a:t>
            </a:fld>
            <a:endParaRPr lang="en-US"/>
          </a:p>
        </p:txBody>
      </p:sp>
    </p:spTree>
    <p:extLst>
      <p:ext uri="{BB962C8B-B14F-4D97-AF65-F5344CB8AC3E}">
        <p14:creationId xmlns:p14="http://schemas.microsoft.com/office/powerpoint/2010/main" val="1621553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TRA@DEO.MyFlorida.com" TargetMode="External"/><Relationship Id="rId7" Type="http://schemas.openxmlformats.org/officeDocument/2006/relationships/image" Target="../media/image7.sv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TRA@DEO.MyFlorida.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TRA@DEO.MyFlorida.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TRA@DEO.MyFlorida.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52" y="3886580"/>
            <a:ext cx="5933440" cy="367583"/>
          </a:xfrm>
          <a:prstGeom prst="rect">
            <a:avLst/>
          </a:prstGeom>
          <a:solidFill>
            <a:srgbClr val="0045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415A"/>
              </a:solidFill>
            </a:endParaRPr>
          </a:p>
        </p:txBody>
      </p:sp>
      <p:sp>
        <p:nvSpPr>
          <p:cNvPr id="6" name="Rectangle 5"/>
          <p:cNvSpPr/>
          <p:nvPr/>
        </p:nvSpPr>
        <p:spPr>
          <a:xfrm>
            <a:off x="5926188" y="3886580"/>
            <a:ext cx="3217812" cy="36758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ext Box 7"/>
          <p:cNvSpPr txBox="1">
            <a:spLocks noChangeArrowheads="1"/>
          </p:cNvSpPr>
          <p:nvPr/>
        </p:nvSpPr>
        <p:spPr bwMode="auto">
          <a:xfrm>
            <a:off x="295080" y="4585342"/>
            <a:ext cx="6037987" cy="1338828"/>
          </a:xfrm>
          <a:prstGeom prst="rect">
            <a:avLst/>
          </a:prstGeom>
          <a:noFill/>
          <a:ln w="9525">
            <a:noFill/>
            <a:miter lim="800000"/>
            <a:headEnd/>
            <a:tailEnd/>
          </a:ln>
        </p:spPr>
        <p:txBody>
          <a:bodyPr wrap="square" lIns="45720" tIns="22860" rIns="45720" bIns="22860">
            <a:spAutoFit/>
          </a:bodyPr>
          <a:lstStyle/>
          <a:p>
            <a:pPr defTabSz="1088205" eaLnBrk="1" fontAlgn="auto" hangingPunct="1">
              <a:spcBef>
                <a:spcPts val="0"/>
              </a:spcBef>
              <a:spcAft>
                <a:spcPts val="0"/>
              </a:spcAft>
              <a:defRPr/>
            </a:pPr>
            <a:r>
              <a:rPr lang="en-US" sz="2400" b="1" spc="-150" dirty="0">
                <a:solidFill>
                  <a:srgbClr val="004563"/>
                </a:solidFill>
                <a:latin typeface="Century Gothic" panose="020B0502020202020204" pitchFamily="34" charset="0"/>
                <a:ea typeface="Open Sans Semibold" panose="020B0706030804020204" pitchFamily="34" charset="0"/>
                <a:cs typeface="Open Sans Semibold" panose="020B0706030804020204" pitchFamily="34" charset="0"/>
              </a:rPr>
              <a:t>State Trade Program Wage Subsidy Overview </a:t>
            </a:r>
          </a:p>
          <a:p>
            <a:pPr defTabSz="1088205" eaLnBrk="1" fontAlgn="auto" hangingPunct="1">
              <a:spcBef>
                <a:spcPts val="0"/>
              </a:spcBef>
              <a:spcAft>
                <a:spcPts val="0"/>
              </a:spcAft>
              <a:defRPr/>
            </a:pPr>
            <a:endParaRPr lang="en-US" sz="2000" b="1" spc="-150" dirty="0">
              <a:solidFill>
                <a:srgbClr val="004563"/>
              </a:solidFill>
              <a:latin typeface="Century Gothic" panose="020B0502020202020204" pitchFamily="34" charset="0"/>
              <a:ea typeface="Open Sans Semibold" panose="020B0706030804020204" pitchFamily="34" charset="0"/>
              <a:cs typeface="Open Sans Semibold" panose="020B0706030804020204" pitchFamily="34" charset="0"/>
            </a:endParaRPr>
          </a:p>
          <a:p>
            <a:pPr defTabSz="1088205" eaLnBrk="1" fontAlgn="auto" hangingPunct="1">
              <a:spcBef>
                <a:spcPts val="0"/>
              </a:spcBef>
              <a:spcAft>
                <a:spcPts val="0"/>
              </a:spcAft>
              <a:defRPr/>
            </a:pPr>
            <a:r>
              <a:rPr lang="en-US" sz="2000" spc="-150" dirty="0">
                <a:solidFill>
                  <a:srgbClr val="146A94"/>
                </a:solidFill>
                <a:latin typeface="Century Gothic" panose="020B0502020202020204" pitchFamily="34" charset="0"/>
                <a:ea typeface="Open Sans Semibold" panose="020B0706030804020204" pitchFamily="34" charset="0"/>
                <a:cs typeface="Open Sans Semibold" panose="020B0706030804020204" pitchFamily="34" charset="0"/>
              </a:rPr>
              <a:t>Christina Omran, State Trade and Rapid Response </a:t>
            </a:r>
          </a:p>
          <a:p>
            <a:pPr defTabSz="1088205" eaLnBrk="1" fontAlgn="auto" hangingPunct="1">
              <a:spcBef>
                <a:spcPts val="0"/>
              </a:spcBef>
              <a:spcAft>
                <a:spcPts val="0"/>
              </a:spcAft>
              <a:defRPr/>
            </a:pPr>
            <a:r>
              <a:rPr lang="en-US" sz="2000" spc="-150" dirty="0">
                <a:solidFill>
                  <a:srgbClr val="146A94"/>
                </a:solidFill>
                <a:latin typeface="Century Gothic" panose="020B0502020202020204" pitchFamily="34" charset="0"/>
                <a:ea typeface="Open Sans Semibold" panose="020B0706030804020204" pitchFamily="34" charset="0"/>
                <a:cs typeface="Open Sans Semibold" panose="020B0706030804020204" pitchFamily="34" charset="0"/>
              </a:rPr>
              <a:t>Program Coordinator</a:t>
            </a:r>
            <a:endParaRPr lang="en-CA" sz="2000" spc="-150" dirty="0">
              <a:solidFill>
                <a:srgbClr val="146A94"/>
              </a:solidFill>
              <a:latin typeface="Century Gothic" panose="020B0502020202020204" pitchFamily="34" charset="0"/>
              <a:ea typeface="Open Sans Semibold" panose="020B0706030804020204" pitchFamily="34" charset="0"/>
              <a:cs typeface="Open Sans Semibold" panose="020B0706030804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2710" y="4585342"/>
            <a:ext cx="2202180" cy="1313660"/>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881" t="27778" r="-881" b="19192"/>
          <a:stretch/>
        </p:blipFill>
        <p:spPr>
          <a:xfrm>
            <a:off x="0" y="0"/>
            <a:ext cx="9229017" cy="3909060"/>
          </a:xfrm>
          <a:prstGeom prst="rect">
            <a:avLst/>
          </a:prstGeom>
          <a:noFill/>
        </p:spPr>
      </p:pic>
      <p:sp>
        <p:nvSpPr>
          <p:cNvPr id="14" name="Rectangle 13">
            <a:extLst>
              <a:ext uri="{FF2B5EF4-FFF2-40B4-BE49-F238E27FC236}">
                <a16:creationId xmlns:a16="http://schemas.microsoft.com/office/drawing/2014/main" id="{14E93BC0-BDF7-4806-B938-0AAA99346F11}"/>
              </a:ext>
            </a:extLst>
          </p:cNvPr>
          <p:cNvSpPr/>
          <p:nvPr/>
        </p:nvSpPr>
        <p:spPr>
          <a:xfrm>
            <a:off x="295080" y="6255349"/>
            <a:ext cx="1489510" cy="369332"/>
          </a:xfrm>
          <a:prstGeom prst="rect">
            <a:avLst/>
          </a:prstGeom>
        </p:spPr>
        <p:txBody>
          <a:bodyPr wrap="none">
            <a:spAutoFit/>
          </a:bodyPr>
          <a:lstStyle/>
          <a:p>
            <a:r>
              <a:rPr lang="en-US" dirty="0">
                <a:solidFill>
                  <a:srgbClr val="004563"/>
                </a:solidFill>
                <a:latin typeface="Century Gothic" panose="020B0502020202020204" pitchFamily="34" charset="0"/>
                <a:ea typeface="Open Sans Light" panose="020B0306030504020204" pitchFamily="34" charset="0"/>
                <a:cs typeface="Open Sans Light" panose="020B0306030504020204" pitchFamily="34" charset="0"/>
              </a:rPr>
              <a:t>March 2022</a:t>
            </a:r>
          </a:p>
        </p:txBody>
      </p:sp>
    </p:spTree>
    <p:extLst>
      <p:ext uri="{BB962C8B-B14F-4D97-AF65-F5344CB8AC3E}">
        <p14:creationId xmlns:p14="http://schemas.microsoft.com/office/powerpoint/2010/main" val="2374567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B5E6FD23-5B33-4947-9EFB-5FD68B5B023E}"/>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solidFill>
                  <a:srgbClr val="004563"/>
                </a:solidFill>
                <a:latin typeface="+mn-lt"/>
              </a:rPr>
              <a:t>9</a:t>
            </a:fld>
            <a:endParaRPr lang="en-US">
              <a:solidFill>
                <a:srgbClr val="004563"/>
              </a:solidFill>
              <a:latin typeface="+mn-lt"/>
            </a:endParaRPr>
          </a:p>
        </p:txBody>
      </p:sp>
      <p:sp>
        <p:nvSpPr>
          <p:cNvPr id="23" name="Content Placeholder 2">
            <a:extLst>
              <a:ext uri="{FF2B5EF4-FFF2-40B4-BE49-F238E27FC236}">
                <a16:creationId xmlns:a16="http://schemas.microsoft.com/office/drawing/2014/main" id="{D14C4D4C-D71A-4393-A45F-8CA2934F4722}"/>
              </a:ext>
            </a:extLst>
          </p:cNvPr>
          <p:cNvSpPr>
            <a:spLocks noGrp="1"/>
          </p:cNvSpPr>
          <p:nvPr>
            <p:ph idx="1"/>
          </p:nvPr>
        </p:nvSpPr>
        <p:spPr>
          <a:xfrm>
            <a:off x="690300" y="1211748"/>
            <a:ext cx="8016240" cy="2929559"/>
          </a:xfrm>
        </p:spPr>
        <p:txBody>
          <a:bodyPr>
            <a:noAutofit/>
          </a:bodyPr>
          <a:lstStyle/>
          <a:p>
            <a:pPr>
              <a:lnSpc>
                <a:spcPct val="104000"/>
              </a:lnSpc>
              <a:spcBef>
                <a:spcPts val="0"/>
              </a:spcBef>
              <a:spcAft>
                <a:spcPts val="600"/>
              </a:spcAft>
            </a:pPr>
            <a:r>
              <a:rPr lang="en-US" sz="2400">
                <a:solidFill>
                  <a:srgbClr val="004563"/>
                </a:solidFill>
                <a:cs typeface="Arial" panose="020B0604020202020204" pitchFamily="34" charset="0"/>
              </a:rPr>
              <a:t>Annualized Wages at </a:t>
            </a:r>
            <a:r>
              <a:rPr lang="en-US" sz="2400" b="1">
                <a:solidFill>
                  <a:srgbClr val="004563"/>
                </a:solidFill>
                <a:cs typeface="Arial" panose="020B0604020202020204" pitchFamily="34" charset="0"/>
              </a:rPr>
              <a:t>Separation</a:t>
            </a:r>
            <a:r>
              <a:rPr lang="en-US" sz="2400">
                <a:solidFill>
                  <a:srgbClr val="004563"/>
                </a:solidFill>
                <a:cs typeface="Arial" panose="020B0604020202020204" pitchFamily="34" charset="0"/>
              </a:rPr>
              <a:t>:</a:t>
            </a:r>
          </a:p>
          <a:p>
            <a:pPr marL="0" indent="0">
              <a:lnSpc>
                <a:spcPct val="104000"/>
              </a:lnSpc>
              <a:spcBef>
                <a:spcPts val="0"/>
              </a:spcBef>
              <a:spcAft>
                <a:spcPts val="600"/>
              </a:spcAft>
              <a:buNone/>
            </a:pPr>
            <a:r>
              <a:rPr lang="en-US" sz="2400">
                <a:solidFill>
                  <a:srgbClr val="004563"/>
                </a:solidFill>
                <a:cs typeface="Arial" panose="020B0604020202020204" pitchFamily="34" charset="0"/>
              </a:rPr>
              <a:t>   (Hourly rate × hours worked) × 52</a:t>
            </a:r>
          </a:p>
          <a:p>
            <a:pPr marL="0" indent="0">
              <a:lnSpc>
                <a:spcPct val="104000"/>
              </a:lnSpc>
              <a:spcBef>
                <a:spcPts val="0"/>
              </a:spcBef>
              <a:spcAft>
                <a:spcPts val="600"/>
              </a:spcAft>
              <a:buNone/>
            </a:pPr>
            <a:endParaRPr lang="en-US" sz="1200">
              <a:solidFill>
                <a:srgbClr val="004563"/>
              </a:solidFill>
              <a:cs typeface="Arial" panose="020B0604020202020204" pitchFamily="34" charset="0"/>
            </a:endParaRPr>
          </a:p>
          <a:p>
            <a:pPr>
              <a:lnSpc>
                <a:spcPct val="104000"/>
              </a:lnSpc>
              <a:spcBef>
                <a:spcPts val="0"/>
              </a:spcBef>
              <a:spcAft>
                <a:spcPts val="600"/>
              </a:spcAft>
            </a:pPr>
            <a:r>
              <a:rPr lang="en-US" sz="2400">
                <a:solidFill>
                  <a:srgbClr val="004563"/>
                </a:solidFill>
                <a:cs typeface="Arial" panose="020B0604020202020204" pitchFamily="34" charset="0"/>
              </a:rPr>
              <a:t>Annualized Wages at </a:t>
            </a:r>
            <a:r>
              <a:rPr lang="en-US" sz="2400" b="1">
                <a:solidFill>
                  <a:srgbClr val="004563"/>
                </a:solidFill>
                <a:cs typeface="Arial" panose="020B0604020202020204" pitchFamily="34" charset="0"/>
              </a:rPr>
              <a:t>Reemployment</a:t>
            </a:r>
            <a:r>
              <a:rPr lang="en-US" sz="2400">
                <a:solidFill>
                  <a:srgbClr val="004563"/>
                </a:solidFill>
                <a:cs typeface="Arial" panose="020B0604020202020204" pitchFamily="34" charset="0"/>
              </a:rPr>
              <a:t>:</a:t>
            </a:r>
          </a:p>
          <a:p>
            <a:pPr marL="0" indent="0">
              <a:lnSpc>
                <a:spcPct val="104000"/>
              </a:lnSpc>
              <a:spcBef>
                <a:spcPts val="0"/>
              </a:spcBef>
              <a:spcAft>
                <a:spcPts val="600"/>
              </a:spcAft>
              <a:buNone/>
            </a:pPr>
            <a:r>
              <a:rPr lang="en-US" sz="2400">
                <a:solidFill>
                  <a:srgbClr val="004563"/>
                </a:solidFill>
                <a:cs typeface="Arial" panose="020B0604020202020204" pitchFamily="34" charset="0"/>
              </a:rPr>
              <a:t>   (Hourly rate × hours worked) × 52</a:t>
            </a:r>
          </a:p>
          <a:p>
            <a:pPr marL="0" indent="0">
              <a:lnSpc>
                <a:spcPct val="104000"/>
              </a:lnSpc>
              <a:spcBef>
                <a:spcPts val="0"/>
              </a:spcBef>
              <a:spcAft>
                <a:spcPts val="600"/>
              </a:spcAft>
              <a:buNone/>
            </a:pPr>
            <a:endParaRPr lang="en-US" sz="1200">
              <a:solidFill>
                <a:srgbClr val="004563"/>
              </a:solidFill>
              <a:cs typeface="Arial" panose="020B0604020202020204" pitchFamily="34" charset="0"/>
            </a:endParaRPr>
          </a:p>
          <a:p>
            <a:pPr>
              <a:lnSpc>
                <a:spcPct val="104000"/>
              </a:lnSpc>
              <a:spcBef>
                <a:spcPts val="0"/>
              </a:spcBef>
              <a:spcAft>
                <a:spcPts val="600"/>
              </a:spcAft>
            </a:pPr>
            <a:r>
              <a:rPr lang="en-US" sz="2400">
                <a:solidFill>
                  <a:srgbClr val="004563"/>
                </a:solidFill>
                <a:cs typeface="Arial" panose="020B0604020202020204" pitchFamily="34" charset="0"/>
              </a:rPr>
              <a:t>Weekly wage supplement calculation:</a:t>
            </a:r>
          </a:p>
        </p:txBody>
      </p:sp>
      <p:sp>
        <p:nvSpPr>
          <p:cNvPr id="9" name="Title 1">
            <a:extLst>
              <a:ext uri="{FF2B5EF4-FFF2-40B4-BE49-F238E27FC236}">
                <a16:creationId xmlns:a16="http://schemas.microsoft.com/office/drawing/2014/main" id="{FA903520-0667-41AC-8ACE-D59C1D1FB803}"/>
              </a:ext>
            </a:extLst>
          </p:cNvPr>
          <p:cNvSpPr txBox="1">
            <a:spLocks/>
          </p:cNvSpPr>
          <p:nvPr/>
        </p:nvSpPr>
        <p:spPr>
          <a:xfrm>
            <a:off x="647065" y="157404"/>
            <a:ext cx="9189663"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a:solidFill>
                  <a:schemeClr val="tx2"/>
                </a:solidFill>
                <a:ea typeface="Open Sans Semibold" panose="020B0706030804020204" pitchFamily="34" charset="0"/>
                <a:cs typeface="Open Sans Semibold" panose="020B0706030804020204" pitchFamily="34" charset="0"/>
              </a:rPr>
              <a:t>Wage Subsidy Calculation </a:t>
            </a:r>
          </a:p>
        </p:txBody>
      </p:sp>
      <p:grpSp>
        <p:nvGrpSpPr>
          <p:cNvPr id="11" name="Group 10">
            <a:extLst>
              <a:ext uri="{FF2B5EF4-FFF2-40B4-BE49-F238E27FC236}">
                <a16:creationId xmlns:a16="http://schemas.microsoft.com/office/drawing/2014/main" id="{9ABECBBF-F2B8-48F2-830E-16941B4D7BE6}"/>
              </a:ext>
            </a:extLst>
          </p:cNvPr>
          <p:cNvGrpSpPr/>
          <p:nvPr/>
        </p:nvGrpSpPr>
        <p:grpSpPr>
          <a:xfrm>
            <a:off x="943784" y="4361053"/>
            <a:ext cx="7509271" cy="1140178"/>
            <a:chOff x="953183" y="3928533"/>
            <a:chExt cx="7509271" cy="1140178"/>
          </a:xfrm>
        </p:grpSpPr>
        <p:sp>
          <p:nvSpPr>
            <p:cNvPr id="7" name="Rectangle: Rounded Corners 6">
              <a:extLst>
                <a:ext uri="{FF2B5EF4-FFF2-40B4-BE49-F238E27FC236}">
                  <a16:creationId xmlns:a16="http://schemas.microsoft.com/office/drawing/2014/main" id="{8F1EFE05-CF13-4686-B4C0-50012CE5296A}"/>
                </a:ext>
              </a:extLst>
            </p:cNvPr>
            <p:cNvSpPr/>
            <p:nvPr/>
          </p:nvSpPr>
          <p:spPr>
            <a:xfrm>
              <a:off x="953183" y="3928533"/>
              <a:ext cx="6012061" cy="1140178"/>
            </a:xfrm>
            <a:prstGeom prst="roundRect">
              <a:avLst/>
            </a:prstGeom>
            <a:solidFill>
              <a:srgbClr val="BDD7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80A729F8-E01F-4469-97C5-C4B2CD7922D4}"/>
                </a:ext>
              </a:extLst>
            </p:cNvPr>
            <p:cNvSpPr/>
            <p:nvPr/>
          </p:nvSpPr>
          <p:spPr>
            <a:xfrm>
              <a:off x="1031839" y="4030133"/>
              <a:ext cx="1756517" cy="948264"/>
            </a:xfrm>
            <a:prstGeom prst="roundRect">
              <a:avLst/>
            </a:prstGeom>
            <a:solidFill>
              <a:srgbClr val="004563"/>
            </a:solidFill>
            <a:ln>
              <a:solidFill>
                <a:srgbClr val="00456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bg1"/>
                  </a:solidFill>
                </a:rPr>
                <a:t>Annualized Separation</a:t>
              </a:r>
            </a:p>
            <a:p>
              <a:pPr algn="ctr"/>
              <a:r>
                <a:rPr lang="en-US">
                  <a:solidFill>
                    <a:schemeClr val="bg1"/>
                  </a:solidFill>
                </a:rPr>
                <a:t>Wages</a:t>
              </a:r>
            </a:p>
          </p:txBody>
        </p:sp>
        <p:sp>
          <p:nvSpPr>
            <p:cNvPr id="12" name="Rectangle: Rounded Corners 11">
              <a:extLst>
                <a:ext uri="{FF2B5EF4-FFF2-40B4-BE49-F238E27FC236}">
                  <a16:creationId xmlns:a16="http://schemas.microsoft.com/office/drawing/2014/main" id="{B4115FB0-D80C-4CB4-9712-B209874C4DDC}"/>
                </a:ext>
              </a:extLst>
            </p:cNvPr>
            <p:cNvSpPr/>
            <p:nvPr/>
          </p:nvSpPr>
          <p:spPr>
            <a:xfrm>
              <a:off x="3449453" y="4030133"/>
              <a:ext cx="1856325" cy="948267"/>
            </a:xfrm>
            <a:prstGeom prst="roundRect">
              <a:avLst/>
            </a:prstGeom>
            <a:solidFill>
              <a:srgbClr val="004563"/>
            </a:solidFill>
            <a:ln>
              <a:solidFill>
                <a:srgbClr val="00456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solidFill>
                    <a:schemeClr val="bg1"/>
                  </a:solidFill>
                </a:rPr>
                <a:t>Annualized Reemployment</a:t>
              </a:r>
            </a:p>
            <a:p>
              <a:pPr algn="ctr"/>
              <a:r>
                <a:rPr lang="en-US">
                  <a:solidFill>
                    <a:schemeClr val="bg1"/>
                  </a:solidFill>
                </a:rPr>
                <a:t>Wages</a:t>
              </a:r>
            </a:p>
          </p:txBody>
        </p:sp>
        <p:sp>
          <p:nvSpPr>
            <p:cNvPr id="5" name="Minus Sign 4">
              <a:extLst>
                <a:ext uri="{FF2B5EF4-FFF2-40B4-BE49-F238E27FC236}">
                  <a16:creationId xmlns:a16="http://schemas.microsoft.com/office/drawing/2014/main" id="{A774F120-CA0F-4917-AE90-65D212A05A33}"/>
                </a:ext>
              </a:extLst>
            </p:cNvPr>
            <p:cNvSpPr/>
            <p:nvPr/>
          </p:nvSpPr>
          <p:spPr>
            <a:xfrm>
              <a:off x="2943927" y="4306710"/>
              <a:ext cx="349955" cy="372533"/>
            </a:xfrm>
            <a:prstGeom prst="mathMinus">
              <a:avLst/>
            </a:prstGeom>
            <a:solidFill>
              <a:srgbClr val="004563"/>
            </a:solidFill>
            <a:ln>
              <a:solidFill>
                <a:srgbClr val="0045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3D0282BD-D893-4826-8830-A306871112C8}"/>
                </a:ext>
              </a:extLst>
            </p:cNvPr>
            <p:cNvSpPr/>
            <p:nvPr/>
          </p:nvSpPr>
          <p:spPr>
            <a:xfrm>
              <a:off x="5461349" y="4264378"/>
              <a:ext cx="480475" cy="457195"/>
            </a:xfrm>
            <a:prstGeom prst="mathMultiply">
              <a:avLst>
                <a:gd name="adj1" fmla="val 16112"/>
              </a:avLst>
            </a:prstGeom>
            <a:solidFill>
              <a:srgbClr val="004563"/>
            </a:solidFill>
            <a:ln>
              <a:solidFill>
                <a:srgbClr val="0045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73B21F76-AA78-42BD-A2ED-814009B9835B}"/>
                </a:ext>
              </a:extLst>
            </p:cNvPr>
            <p:cNvSpPr/>
            <p:nvPr/>
          </p:nvSpPr>
          <p:spPr>
            <a:xfrm>
              <a:off x="6039187" y="4030131"/>
              <a:ext cx="836113" cy="948264"/>
            </a:xfrm>
            <a:prstGeom prst="roundRect">
              <a:avLst/>
            </a:prstGeom>
            <a:solidFill>
              <a:srgbClr val="004563"/>
            </a:solidFill>
            <a:ln>
              <a:solidFill>
                <a:srgbClr val="00456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a:solidFill>
                    <a:schemeClr val="bg1"/>
                  </a:solidFill>
                </a:rPr>
                <a:t>.50</a:t>
              </a:r>
            </a:p>
          </p:txBody>
        </p:sp>
        <p:sp>
          <p:nvSpPr>
            <p:cNvPr id="16" name="Rectangle: Rounded Corners 15">
              <a:extLst>
                <a:ext uri="{FF2B5EF4-FFF2-40B4-BE49-F238E27FC236}">
                  <a16:creationId xmlns:a16="http://schemas.microsoft.com/office/drawing/2014/main" id="{119E4656-8BAF-4332-93B1-4DE7BC0BF0E8}"/>
                </a:ext>
              </a:extLst>
            </p:cNvPr>
            <p:cNvSpPr/>
            <p:nvPr/>
          </p:nvSpPr>
          <p:spPr>
            <a:xfrm>
              <a:off x="7626341" y="4018840"/>
              <a:ext cx="836113" cy="948264"/>
            </a:xfrm>
            <a:prstGeom prst="roundRect">
              <a:avLst/>
            </a:prstGeom>
            <a:solidFill>
              <a:srgbClr val="004563"/>
            </a:solidFill>
            <a:ln>
              <a:solidFill>
                <a:srgbClr val="00456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a:solidFill>
                    <a:schemeClr val="bg1"/>
                  </a:solidFill>
                </a:rPr>
                <a:t>52</a:t>
              </a:r>
            </a:p>
          </p:txBody>
        </p:sp>
        <p:sp>
          <p:nvSpPr>
            <p:cNvPr id="8" name="Division Sign 7">
              <a:extLst>
                <a:ext uri="{FF2B5EF4-FFF2-40B4-BE49-F238E27FC236}">
                  <a16:creationId xmlns:a16="http://schemas.microsoft.com/office/drawing/2014/main" id="{2874E504-406F-4A4D-9AE9-D0D9D055A240}"/>
                </a:ext>
              </a:extLst>
            </p:cNvPr>
            <p:cNvSpPr/>
            <p:nvPr/>
          </p:nvSpPr>
          <p:spPr>
            <a:xfrm>
              <a:off x="7089063" y="4215690"/>
              <a:ext cx="413459" cy="577145"/>
            </a:xfrm>
            <a:prstGeom prst="mathDivide">
              <a:avLst>
                <a:gd name="adj1" fmla="val 14071"/>
                <a:gd name="adj2" fmla="val 7654"/>
                <a:gd name="adj3" fmla="val 7769"/>
              </a:avLst>
            </a:prstGeom>
            <a:solidFill>
              <a:srgbClr val="004563"/>
            </a:solidFill>
            <a:ln>
              <a:solidFill>
                <a:srgbClr val="0045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563"/>
                </a:solidFill>
              </a:endParaRPr>
            </a:p>
          </p:txBody>
        </p:sp>
      </p:grpSp>
    </p:spTree>
    <p:extLst>
      <p:ext uri="{BB962C8B-B14F-4D97-AF65-F5344CB8AC3E}">
        <p14:creationId xmlns:p14="http://schemas.microsoft.com/office/powerpoint/2010/main" val="4025170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B5E6FD23-5B33-4947-9EFB-5FD68B5B023E}"/>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solidFill>
                  <a:srgbClr val="004563"/>
                </a:solidFill>
                <a:latin typeface="+mn-lt"/>
              </a:rPr>
              <a:t>10</a:t>
            </a:fld>
            <a:endParaRPr lang="en-US">
              <a:solidFill>
                <a:srgbClr val="004563"/>
              </a:solidFill>
              <a:latin typeface="+mn-lt"/>
            </a:endParaRPr>
          </a:p>
        </p:txBody>
      </p:sp>
      <p:sp>
        <p:nvSpPr>
          <p:cNvPr id="23" name="Content Placeholder 2">
            <a:extLst>
              <a:ext uri="{FF2B5EF4-FFF2-40B4-BE49-F238E27FC236}">
                <a16:creationId xmlns:a16="http://schemas.microsoft.com/office/drawing/2014/main" id="{D14C4D4C-D71A-4393-A45F-8CA2934F4722}"/>
              </a:ext>
            </a:extLst>
          </p:cNvPr>
          <p:cNvSpPr>
            <a:spLocks noGrp="1"/>
          </p:cNvSpPr>
          <p:nvPr>
            <p:ph idx="1"/>
          </p:nvPr>
        </p:nvSpPr>
        <p:spPr>
          <a:xfrm>
            <a:off x="608073" y="850108"/>
            <a:ext cx="8075808" cy="5326311"/>
          </a:xfrm>
        </p:spPr>
        <p:txBody>
          <a:bodyPr vert="horz" lIns="91440" tIns="45720" rIns="91440" bIns="45720" rtlCol="0" anchor="t">
            <a:noAutofit/>
          </a:bodyPr>
          <a:lstStyle/>
          <a:p>
            <a:pPr>
              <a:lnSpc>
                <a:spcPct val="104000"/>
              </a:lnSpc>
              <a:spcBef>
                <a:spcPts val="0"/>
              </a:spcBef>
              <a:spcAft>
                <a:spcPts val="1200"/>
              </a:spcAft>
            </a:pPr>
            <a:r>
              <a:rPr lang="en-US" sz="2200" dirty="0">
                <a:solidFill>
                  <a:srgbClr val="004563"/>
                </a:solidFill>
                <a:cs typeface="Arial"/>
              </a:rPr>
              <a:t>Participant has lost his or her RTAA-qualified employment (i.e., his or her reemployment).</a:t>
            </a:r>
          </a:p>
          <a:p>
            <a:pPr>
              <a:lnSpc>
                <a:spcPct val="104000"/>
              </a:lnSpc>
              <a:spcBef>
                <a:spcPts val="0"/>
              </a:spcBef>
              <a:spcAft>
                <a:spcPts val="1200"/>
              </a:spcAft>
            </a:pPr>
            <a:r>
              <a:rPr lang="en-US" sz="2200" dirty="0">
                <a:solidFill>
                  <a:srgbClr val="004563"/>
                </a:solidFill>
                <a:cs typeface="Arial" panose="020B0604020202020204" pitchFamily="34" charset="0"/>
              </a:rPr>
              <a:t>Participant is not working a minimum of 32 hours per week – or, if in full-time training, working a minimum of 20 hours per week.</a:t>
            </a:r>
          </a:p>
          <a:p>
            <a:pPr>
              <a:lnSpc>
                <a:spcPct val="104000"/>
              </a:lnSpc>
              <a:spcBef>
                <a:spcPts val="0"/>
              </a:spcBef>
              <a:spcAft>
                <a:spcPts val="1200"/>
              </a:spcAft>
            </a:pPr>
            <a:r>
              <a:rPr lang="en-US" sz="2200" dirty="0">
                <a:solidFill>
                  <a:srgbClr val="004563"/>
                </a:solidFill>
                <a:cs typeface="Arial" panose="020B0604020202020204" pitchFamily="34" charset="0"/>
              </a:rPr>
              <a:t>Participant exhausts benefits, receiving $10,000 in payments.</a:t>
            </a:r>
          </a:p>
          <a:p>
            <a:pPr>
              <a:lnSpc>
                <a:spcPct val="104000"/>
              </a:lnSpc>
              <a:spcBef>
                <a:spcPts val="0"/>
              </a:spcBef>
              <a:spcAft>
                <a:spcPts val="1200"/>
              </a:spcAft>
            </a:pPr>
            <a:r>
              <a:rPr lang="en-US" sz="2200" dirty="0">
                <a:solidFill>
                  <a:srgbClr val="004563"/>
                </a:solidFill>
                <a:cs typeface="Arial" panose="020B0604020202020204" pitchFamily="34" charset="0"/>
              </a:rPr>
              <a:t>Participant’s two-year eligibility period ends.</a:t>
            </a:r>
          </a:p>
          <a:p>
            <a:pPr>
              <a:lnSpc>
                <a:spcPct val="104000"/>
              </a:lnSpc>
              <a:spcBef>
                <a:spcPts val="0"/>
              </a:spcBef>
              <a:spcAft>
                <a:spcPts val="1200"/>
              </a:spcAft>
            </a:pPr>
            <a:r>
              <a:rPr lang="en-US" sz="2200" dirty="0">
                <a:solidFill>
                  <a:srgbClr val="004563"/>
                </a:solidFill>
                <a:cs typeface="Arial" panose="020B0604020202020204" pitchFamily="34" charset="0"/>
              </a:rPr>
              <a:t>If, during the eligibility period, the wages exceed – or are projected to exceed – $50,000.</a:t>
            </a:r>
          </a:p>
          <a:p>
            <a:pPr>
              <a:lnSpc>
                <a:spcPct val="104000"/>
              </a:lnSpc>
              <a:spcBef>
                <a:spcPts val="0"/>
              </a:spcBef>
              <a:spcAft>
                <a:spcPts val="1200"/>
              </a:spcAft>
            </a:pPr>
            <a:r>
              <a:rPr lang="en-US" sz="2200" dirty="0">
                <a:solidFill>
                  <a:srgbClr val="004563"/>
                </a:solidFill>
                <a:cs typeface="Arial" panose="020B0604020202020204" pitchFamily="34" charset="0"/>
              </a:rPr>
              <a:t>Participant’s hourly rate increases to the point of exceeding the trade-affected employer’s hourly rate of pay. </a:t>
            </a:r>
          </a:p>
        </p:txBody>
      </p:sp>
      <p:sp>
        <p:nvSpPr>
          <p:cNvPr id="9" name="Title 1">
            <a:extLst>
              <a:ext uri="{FF2B5EF4-FFF2-40B4-BE49-F238E27FC236}">
                <a16:creationId xmlns:a16="http://schemas.microsoft.com/office/drawing/2014/main" id="{FA903520-0667-41AC-8ACE-D59C1D1FB803}"/>
              </a:ext>
            </a:extLst>
          </p:cNvPr>
          <p:cNvSpPr txBox="1">
            <a:spLocks/>
          </p:cNvSpPr>
          <p:nvPr/>
        </p:nvSpPr>
        <p:spPr>
          <a:xfrm>
            <a:off x="559473" y="219304"/>
            <a:ext cx="9189663"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3200" b="1">
                <a:solidFill>
                  <a:schemeClr val="tx2"/>
                </a:solidFill>
                <a:latin typeface="+mn-lt"/>
                <a:ea typeface="Open Sans Semibold" panose="020B0706030804020204" pitchFamily="34" charset="0"/>
                <a:cs typeface="Open Sans Semibold" panose="020B0706030804020204" pitchFamily="34" charset="0"/>
              </a:rPr>
              <a:t>Understanding Program Disqualification</a:t>
            </a:r>
          </a:p>
        </p:txBody>
      </p:sp>
    </p:spTree>
    <p:extLst>
      <p:ext uri="{BB962C8B-B14F-4D97-AF65-F5344CB8AC3E}">
        <p14:creationId xmlns:p14="http://schemas.microsoft.com/office/powerpoint/2010/main" val="3387629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A11259-C88D-4217-B365-67E64E893E92}"/>
              </a:ext>
            </a:extLst>
          </p:cNvPr>
          <p:cNvSpPr>
            <a:spLocks noGrp="1"/>
          </p:cNvSpPr>
          <p:nvPr>
            <p:ph type="sldNum" sz="quarter" idx="12"/>
          </p:nvPr>
        </p:nvSpPr>
        <p:spPr/>
        <p:txBody>
          <a:bodyPr/>
          <a:lstStyle/>
          <a:p>
            <a:fld id="{9AB017ED-6826-9044-9127-2F5D8B30396E}" type="slidenum">
              <a:rPr lang="en-US" sz="1200" smtClean="0">
                <a:solidFill>
                  <a:srgbClr val="004563"/>
                </a:solidFill>
              </a:rPr>
              <a:pPr/>
              <a:t>11</a:t>
            </a:fld>
            <a:endParaRPr lang="en-US">
              <a:solidFill>
                <a:srgbClr val="004563"/>
              </a:solidFill>
            </a:endParaRPr>
          </a:p>
        </p:txBody>
      </p:sp>
      <p:cxnSp>
        <p:nvCxnSpPr>
          <p:cNvPr id="14" name="Straight Connector 13">
            <a:extLst>
              <a:ext uri="{FF2B5EF4-FFF2-40B4-BE49-F238E27FC236}">
                <a16:creationId xmlns:a16="http://schemas.microsoft.com/office/drawing/2014/main" id="{43817A53-BF98-4E6A-86D6-875A5D9E3F33}"/>
              </a:ext>
            </a:extLst>
          </p:cNvPr>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D4BFB3B3-8009-40AE-8EB5-279B0CA6999D}"/>
              </a:ext>
            </a:extLst>
          </p:cNvPr>
          <p:cNvSpPr txBox="1">
            <a:spLocks/>
          </p:cNvSpPr>
          <p:nvPr/>
        </p:nvSpPr>
        <p:spPr>
          <a:xfrm>
            <a:off x="647064" y="250986"/>
            <a:ext cx="5424127"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a:solidFill>
                  <a:srgbClr val="004563"/>
                </a:solidFill>
                <a:ea typeface="Open Sans Semibold" panose="020B0706030804020204" pitchFamily="34" charset="0"/>
                <a:cs typeface="Arial" panose="020B0604020202020204" pitchFamily="34" charset="0"/>
              </a:rPr>
              <a:t>Contact Us</a:t>
            </a:r>
          </a:p>
        </p:txBody>
      </p:sp>
      <p:sp>
        <p:nvSpPr>
          <p:cNvPr id="19" name="Rectangle 18">
            <a:extLst>
              <a:ext uri="{FF2B5EF4-FFF2-40B4-BE49-F238E27FC236}">
                <a16:creationId xmlns:a16="http://schemas.microsoft.com/office/drawing/2014/main" id="{FB5197C8-424F-4BDB-8FF3-C4E4A78DEB8D}"/>
              </a:ext>
            </a:extLst>
          </p:cNvPr>
          <p:cNvSpPr/>
          <p:nvPr/>
        </p:nvSpPr>
        <p:spPr>
          <a:xfrm>
            <a:off x="2133797" y="1790845"/>
            <a:ext cx="6677248" cy="523220"/>
          </a:xfrm>
          <a:prstGeom prst="rect">
            <a:avLst/>
          </a:prstGeom>
        </p:spPr>
        <p:txBody>
          <a:bodyPr wrap="square">
            <a:spAutoFit/>
          </a:bodyPr>
          <a:lstStyle/>
          <a:p>
            <a:r>
              <a:rPr lang="en-US" sz="2400" b="1">
                <a:solidFill>
                  <a:srgbClr val="003F5C"/>
                </a:solidFill>
              </a:rPr>
              <a:t>Thank You</a:t>
            </a:r>
            <a:r>
              <a:rPr lang="en-US" sz="2800" b="1">
                <a:solidFill>
                  <a:srgbClr val="003F5C"/>
                </a:solidFill>
              </a:rPr>
              <a:t>.</a:t>
            </a:r>
          </a:p>
        </p:txBody>
      </p:sp>
      <p:sp>
        <p:nvSpPr>
          <p:cNvPr id="20" name="Rectangle 19">
            <a:extLst>
              <a:ext uri="{FF2B5EF4-FFF2-40B4-BE49-F238E27FC236}">
                <a16:creationId xmlns:a16="http://schemas.microsoft.com/office/drawing/2014/main" id="{C9BF5A31-9DD8-4DFB-B0CA-7706E18C0880}"/>
              </a:ext>
            </a:extLst>
          </p:cNvPr>
          <p:cNvSpPr/>
          <p:nvPr/>
        </p:nvSpPr>
        <p:spPr>
          <a:xfrm>
            <a:off x="2133797" y="4498372"/>
            <a:ext cx="6193923" cy="1111073"/>
          </a:xfrm>
          <a:prstGeom prst="rect">
            <a:avLst/>
          </a:prstGeom>
        </p:spPr>
        <p:txBody>
          <a:bodyPr wrap="square">
            <a:spAutoFit/>
          </a:bodyPr>
          <a:lstStyle/>
          <a:p>
            <a:pPr>
              <a:lnSpc>
                <a:spcPct val="103000"/>
              </a:lnSpc>
              <a:spcAft>
                <a:spcPts val="600"/>
              </a:spcAft>
            </a:pPr>
            <a:r>
              <a:rPr lang="en-US" sz="2000" b="1">
                <a:solidFill>
                  <a:srgbClr val="043F5C"/>
                </a:solidFill>
              </a:rPr>
              <a:t>Christina Omran</a:t>
            </a:r>
            <a:r>
              <a:rPr lang="en-US" sz="2000">
                <a:solidFill>
                  <a:srgbClr val="043F5C"/>
                </a:solidFill>
              </a:rPr>
              <a:t>, State Trade and Rapid Response Program Coordinator</a:t>
            </a:r>
          </a:p>
          <a:p>
            <a:r>
              <a:rPr lang="en-US" sz="2000">
                <a:solidFill>
                  <a:srgbClr val="043F5C"/>
                </a:solidFill>
              </a:rPr>
              <a:t>E-mail: </a:t>
            </a:r>
            <a:r>
              <a:rPr lang="en-US" sz="2000">
                <a:solidFill>
                  <a:srgbClr val="043F5C"/>
                </a:solidFill>
                <a:hlinkClick r:id="rId3"/>
              </a:rPr>
              <a:t>TRA@DEO.MyFlorida.com</a:t>
            </a:r>
            <a:endParaRPr lang="en-US" sz="2000">
              <a:solidFill>
                <a:srgbClr val="043F5C"/>
              </a:solidFill>
            </a:endParaRPr>
          </a:p>
        </p:txBody>
      </p:sp>
      <p:sp>
        <p:nvSpPr>
          <p:cNvPr id="21" name="Rectangle 20">
            <a:extLst>
              <a:ext uri="{FF2B5EF4-FFF2-40B4-BE49-F238E27FC236}">
                <a16:creationId xmlns:a16="http://schemas.microsoft.com/office/drawing/2014/main" id="{FAE2CCC1-9794-4421-A67C-AA16E6D783AC}"/>
              </a:ext>
            </a:extLst>
          </p:cNvPr>
          <p:cNvSpPr/>
          <p:nvPr/>
        </p:nvSpPr>
        <p:spPr>
          <a:xfrm>
            <a:off x="2133797" y="2330395"/>
            <a:ext cx="5608402" cy="1015663"/>
          </a:xfrm>
          <a:prstGeom prst="rect">
            <a:avLst/>
          </a:prstGeom>
        </p:spPr>
        <p:txBody>
          <a:bodyPr wrap="square">
            <a:spAutoFit/>
          </a:bodyPr>
          <a:lstStyle/>
          <a:p>
            <a:pPr>
              <a:lnSpc>
                <a:spcPct val="103000"/>
              </a:lnSpc>
            </a:pPr>
            <a:r>
              <a:rPr lang="en-US" sz="2000">
                <a:solidFill>
                  <a:srgbClr val="44546A"/>
                </a:solidFill>
              </a:rPr>
              <a:t>If you have questions or comments about this presentation or need to discuss a future project, please contact our office.</a:t>
            </a:r>
          </a:p>
        </p:txBody>
      </p:sp>
      <p:sp>
        <p:nvSpPr>
          <p:cNvPr id="22" name="Rectangle 21">
            <a:extLst>
              <a:ext uri="{FF2B5EF4-FFF2-40B4-BE49-F238E27FC236}">
                <a16:creationId xmlns:a16="http://schemas.microsoft.com/office/drawing/2014/main" id="{ECB37526-0696-4178-BD66-1BEDA710A110}"/>
              </a:ext>
            </a:extLst>
          </p:cNvPr>
          <p:cNvSpPr/>
          <p:nvPr/>
        </p:nvSpPr>
        <p:spPr>
          <a:xfrm flipV="1">
            <a:off x="650610" y="4148323"/>
            <a:ext cx="7997825" cy="45719"/>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415A"/>
              </a:solidFill>
            </a:endParaRPr>
          </a:p>
        </p:txBody>
      </p:sp>
      <p:sp>
        <p:nvSpPr>
          <p:cNvPr id="25" name="Rectangle 24">
            <a:extLst>
              <a:ext uri="{FF2B5EF4-FFF2-40B4-BE49-F238E27FC236}">
                <a16:creationId xmlns:a16="http://schemas.microsoft.com/office/drawing/2014/main" id="{3A6E33C0-DCEE-4794-A76A-5B4FC223A3D9}"/>
              </a:ext>
            </a:extLst>
          </p:cNvPr>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 name="Graphic 11">
            <a:extLst>
              <a:ext uri="{FF2B5EF4-FFF2-40B4-BE49-F238E27FC236}">
                <a16:creationId xmlns:a16="http://schemas.microsoft.com/office/drawing/2014/main" id="{6CFAE854-DB2F-4D2B-8E28-DFB238F02A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495" y="1882727"/>
            <a:ext cx="1005840" cy="1005840"/>
          </a:xfrm>
          <a:prstGeom prst="rect">
            <a:avLst/>
          </a:prstGeom>
        </p:spPr>
      </p:pic>
      <p:pic>
        <p:nvPicPr>
          <p:cNvPr id="26" name="Graphic 25">
            <a:extLst>
              <a:ext uri="{FF2B5EF4-FFF2-40B4-BE49-F238E27FC236}">
                <a16:creationId xmlns:a16="http://schemas.microsoft.com/office/drawing/2014/main" id="{AA2B7AFD-1024-45EF-A42F-AEBFD4AFE2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0495" y="4550989"/>
            <a:ext cx="1005840" cy="1005840"/>
          </a:xfrm>
          <a:prstGeom prst="rect">
            <a:avLst/>
          </a:prstGeom>
        </p:spPr>
      </p:pic>
    </p:spTree>
    <p:extLst>
      <p:ext uri="{BB962C8B-B14F-4D97-AF65-F5344CB8AC3E}">
        <p14:creationId xmlns:p14="http://schemas.microsoft.com/office/powerpoint/2010/main" val="699096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0A5F7-18CF-42D7-865E-9BC89C445029}" type="slidenum">
              <a:rPr kumimoji="0" lang="en-US" sz="1200" b="0" i="0" u="none" strike="noStrike" kern="1200" cap="none" spc="0" normalizeH="0" baseline="0" noProof="0" smtClean="0">
                <a:ln>
                  <a:noFill/>
                </a:ln>
                <a:solidFill>
                  <a:srgbClr val="004563"/>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4563"/>
              </a:solidFill>
              <a:effectLst/>
              <a:uLnTx/>
              <a:uFillTx/>
              <a:latin typeface="+mn-lt"/>
              <a:ea typeface="+mn-ea"/>
              <a:cs typeface="+mn-cs"/>
            </a:endParaRPr>
          </a:p>
        </p:txBody>
      </p:sp>
      <p:sp>
        <p:nvSpPr>
          <p:cNvPr id="13" name="Rectangle 12">
            <a:extLst>
              <a:ext uri="{FF2B5EF4-FFF2-40B4-BE49-F238E27FC236}">
                <a16:creationId xmlns:a16="http://schemas.microsoft.com/office/drawing/2014/main" id="{F3370AA8-7B57-4111-A69A-F3235E5C4250}"/>
              </a:ext>
            </a:extLst>
          </p:cNvPr>
          <p:cNvSpPr/>
          <p:nvPr/>
        </p:nvSpPr>
        <p:spPr>
          <a:xfrm>
            <a:off x="647065" y="1351508"/>
            <a:ext cx="7796340" cy="4154984"/>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solidFill>
                  <a:srgbClr val="004563"/>
                </a:solidFill>
                <a:cs typeface="Arial" panose="020B0604020202020204" pitchFamily="34" charset="0"/>
              </a:rPr>
              <a:t>Wage subsidy overview and eligibility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a:solidFill>
                <a:srgbClr val="004563"/>
              </a:solidFill>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1200" cap="none" spc="0" normalizeH="0" baseline="0" noProof="0">
                <a:ln>
                  <a:noFill/>
                </a:ln>
                <a:solidFill>
                  <a:srgbClr val="004563"/>
                </a:solidFill>
                <a:effectLst/>
                <a:uLnTx/>
                <a:uFillTx/>
                <a:ea typeface="+mn-ea"/>
                <a:cs typeface="Arial" panose="020B0604020202020204" pitchFamily="34" charset="0"/>
              </a:rPr>
              <a:t>Application </a:t>
            </a:r>
            <a:r>
              <a:rPr lang="en-US" sz="2400">
                <a:solidFill>
                  <a:srgbClr val="004563"/>
                </a:solidFill>
                <a:cs typeface="Arial" panose="020B0604020202020204" pitchFamily="34" charset="0"/>
              </a:rPr>
              <a:t>requirements </a:t>
            </a:r>
            <a:endParaRPr kumimoji="0" lang="en-US" sz="2400" i="0" u="none" strike="noStrike" kern="1200" cap="none" spc="0" normalizeH="0" baseline="0" noProof="0">
              <a:ln>
                <a:noFill/>
              </a:ln>
              <a:solidFill>
                <a:srgbClr val="004563"/>
              </a:solidFill>
              <a:effectLst/>
              <a:uLnTx/>
              <a:uFillTx/>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i="0" u="none" strike="noStrike" kern="1200" cap="none" spc="0" normalizeH="0" baseline="0" noProof="0">
              <a:ln>
                <a:noFill/>
              </a:ln>
              <a:solidFill>
                <a:srgbClr val="004563"/>
              </a:solidFill>
              <a:effectLst/>
              <a:uLnTx/>
              <a:uFillTx/>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solidFill>
                  <a:srgbClr val="004563"/>
                </a:solidFill>
                <a:cs typeface="Arial" panose="020B0604020202020204" pitchFamily="34" charset="0"/>
              </a:rPr>
              <a:t>State Trade Program responsibilities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a:solidFill>
                <a:srgbClr val="004563"/>
              </a:solidFill>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solidFill>
                  <a:srgbClr val="004563"/>
                </a:solidFill>
                <a:cs typeface="Arial" panose="020B0604020202020204" pitchFamily="34" charset="0"/>
              </a:rPr>
              <a:t>Wage subsidy calculation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a:solidFill>
                <a:srgbClr val="004563"/>
              </a:solidFill>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solidFill>
                  <a:srgbClr val="004563"/>
                </a:solidFill>
                <a:cs typeface="Arial" panose="020B0604020202020204" pitchFamily="34" charset="0"/>
              </a:rPr>
              <a:t>Understanding disqualification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i="0" u="none" strike="noStrike" kern="1200" cap="none" spc="0" normalizeH="0" baseline="0" noProof="0">
              <a:ln>
                <a:noFill/>
              </a:ln>
              <a:solidFill>
                <a:srgbClr val="004563"/>
              </a:solidFill>
              <a:effectLst/>
              <a:uLnTx/>
              <a:uFillTx/>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1200" cap="none" spc="0" normalizeH="0" baseline="0" noProof="0">
                <a:ln>
                  <a:noFill/>
                </a:ln>
                <a:solidFill>
                  <a:srgbClr val="004563"/>
                </a:solidFill>
                <a:effectLst/>
                <a:uLnTx/>
                <a:uFillTx/>
                <a:ea typeface="+mn-ea"/>
                <a:cs typeface="Arial" panose="020B0604020202020204" pitchFamily="34" charset="0"/>
              </a:rPr>
              <a:t>Contact the State Trade Program with questions</a:t>
            </a:r>
          </a:p>
        </p:txBody>
      </p:sp>
      <p:sp>
        <p:nvSpPr>
          <p:cNvPr id="9" name="Title 1">
            <a:extLst>
              <a:ext uri="{FF2B5EF4-FFF2-40B4-BE49-F238E27FC236}">
                <a16:creationId xmlns:a16="http://schemas.microsoft.com/office/drawing/2014/main" id="{3E0146B8-75C1-4CE4-B98F-0C66C36E8766}"/>
              </a:ext>
            </a:extLst>
          </p:cNvPr>
          <p:cNvSpPr txBox="1">
            <a:spLocks/>
          </p:cNvSpPr>
          <p:nvPr/>
        </p:nvSpPr>
        <p:spPr>
          <a:xfrm>
            <a:off x="605155" y="168833"/>
            <a:ext cx="8039735" cy="41240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3200" b="1">
                <a:solidFill>
                  <a:srgbClr val="004563"/>
                </a:solidFill>
                <a:latin typeface="+mn-lt"/>
                <a:ea typeface="Open Sans Semibold" panose="020B0706030804020204" pitchFamily="34" charset="0"/>
                <a:cs typeface="Arial" panose="020B0604020202020204" pitchFamily="34" charset="0"/>
              </a:rPr>
              <a:t>Objectives</a:t>
            </a:r>
          </a:p>
        </p:txBody>
      </p:sp>
    </p:spTree>
    <p:extLst>
      <p:ext uri="{BB962C8B-B14F-4D97-AF65-F5344CB8AC3E}">
        <p14:creationId xmlns:p14="http://schemas.microsoft.com/office/powerpoint/2010/main" val="2770331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05155" y="177745"/>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3200" b="1">
                <a:solidFill>
                  <a:srgbClr val="004563"/>
                </a:solidFill>
                <a:latin typeface="Century Gothic" panose="020B0502020202020204" pitchFamily="34" charset="0"/>
                <a:ea typeface="Open Sans Semibold" panose="020B0706030804020204" pitchFamily="34" charset="0"/>
                <a:cs typeface="Open Sans Semibold" panose="020B0706030804020204" pitchFamily="34" charset="0"/>
              </a:rPr>
              <a:t>Wage Subsidy Overview &amp; Eligibility</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solidFill>
                  <a:srgbClr val="004563"/>
                </a:solidFill>
                <a:latin typeface="+mn-lt"/>
              </a:rPr>
              <a:t>2</a:t>
            </a:fld>
            <a:endParaRPr lang="en-US">
              <a:solidFill>
                <a:srgbClr val="004563"/>
              </a:solidFill>
              <a:latin typeface="+mn-lt"/>
            </a:endParaRPr>
          </a:p>
        </p:txBody>
      </p:sp>
      <p:sp>
        <p:nvSpPr>
          <p:cNvPr id="4" name="Rectangle 3">
            <a:extLst>
              <a:ext uri="{FF2B5EF4-FFF2-40B4-BE49-F238E27FC236}">
                <a16:creationId xmlns:a16="http://schemas.microsoft.com/office/drawing/2014/main" id="{7FE99A35-B55E-4337-AA97-4E5FA5EF430B}"/>
              </a:ext>
            </a:extLst>
          </p:cNvPr>
          <p:cNvSpPr/>
          <p:nvPr/>
        </p:nvSpPr>
        <p:spPr>
          <a:xfrm>
            <a:off x="605155" y="821194"/>
            <a:ext cx="8117718" cy="5257145"/>
          </a:xfrm>
          <a:prstGeom prst="rect">
            <a:avLst/>
          </a:prstGeom>
        </p:spPr>
        <p:txBody>
          <a:bodyPr wrap="square">
            <a:spAutoFit/>
          </a:bodyPr>
          <a:lstStyle/>
          <a:p>
            <a:pPr marL="274320" lvl="0" indent="-274320" defTabSz="800100">
              <a:lnSpc>
                <a:spcPct val="103000"/>
              </a:lnSpc>
              <a:spcBef>
                <a:spcPct val="0"/>
              </a:spcBef>
              <a:spcAft>
                <a:spcPts val="1200"/>
              </a:spcAft>
              <a:buClr>
                <a:srgbClr val="004563"/>
              </a:buClr>
              <a:buSzPct val="80000"/>
              <a:buFont typeface="Arial" panose="020B0604020202020204" pitchFamily="34" charset="0"/>
              <a:buChar char="•"/>
            </a:pPr>
            <a:r>
              <a:rPr lang="en-US" sz="2200">
                <a:solidFill>
                  <a:srgbClr val="004563"/>
                </a:solidFill>
                <a:cs typeface="Arial" panose="020B0604020202020204" pitchFamily="34" charset="0"/>
              </a:rPr>
              <a:t>In accordance with the Trade Adjustment Assistance (TAA) Reauthorization Act of 2015, wage subsidy is a cash benefit available for trade-affected workers 50 years of age or older who secure full-time employment earning less than their adversely affected employment.</a:t>
            </a:r>
          </a:p>
          <a:p>
            <a:pPr marL="274320" lvl="0" indent="-274320" defTabSz="800100">
              <a:lnSpc>
                <a:spcPct val="103000"/>
              </a:lnSpc>
              <a:spcBef>
                <a:spcPct val="0"/>
              </a:spcBef>
              <a:buClr>
                <a:srgbClr val="004563"/>
              </a:buClr>
              <a:buSzPct val="80000"/>
              <a:buFont typeface="Arial" panose="020B0604020202020204" pitchFamily="34" charset="0"/>
              <a:buChar char="•"/>
            </a:pPr>
            <a:r>
              <a:rPr lang="en-US" sz="2200">
                <a:solidFill>
                  <a:srgbClr val="004563"/>
                </a:solidFill>
                <a:cs typeface="Arial" panose="020B0604020202020204" pitchFamily="34" charset="0"/>
              </a:rPr>
              <a:t>Types of wage subsidies:</a:t>
            </a:r>
          </a:p>
          <a:p>
            <a:pPr marL="640080" lvl="1" indent="-342900" defTabSz="800100">
              <a:lnSpc>
                <a:spcPct val="103000"/>
              </a:lnSpc>
              <a:spcBef>
                <a:spcPct val="0"/>
              </a:spcBef>
              <a:buClr>
                <a:srgbClr val="004563"/>
              </a:buClr>
              <a:buSzPct val="75000"/>
              <a:buFont typeface="Wingdings" panose="05000000000000000000" pitchFamily="2" charset="2"/>
              <a:buChar char="§"/>
            </a:pPr>
            <a:r>
              <a:rPr lang="en-US" sz="2200" b="1">
                <a:solidFill>
                  <a:srgbClr val="96C93F"/>
                </a:solidFill>
                <a:cs typeface="Arial" panose="020B0604020202020204" pitchFamily="34" charset="0"/>
              </a:rPr>
              <a:t>Reemployment</a:t>
            </a:r>
            <a:r>
              <a:rPr lang="en-US" sz="2200" b="1">
                <a:solidFill>
                  <a:srgbClr val="146A94"/>
                </a:solidFill>
                <a:cs typeface="Arial" panose="020B0604020202020204" pitchFamily="34" charset="0"/>
              </a:rPr>
              <a:t> </a:t>
            </a:r>
            <a:r>
              <a:rPr lang="en-US" sz="2200">
                <a:solidFill>
                  <a:srgbClr val="004563"/>
                </a:solidFill>
                <a:cs typeface="Arial" panose="020B0604020202020204" pitchFamily="34" charset="0"/>
              </a:rPr>
              <a:t>Trade Adjustment Assistance (RTAA) Petition Series: 70,000 to 97,999.</a:t>
            </a:r>
          </a:p>
          <a:p>
            <a:pPr marL="640080" lvl="1" indent="-342900" defTabSz="800100">
              <a:lnSpc>
                <a:spcPct val="103000"/>
              </a:lnSpc>
              <a:spcBef>
                <a:spcPct val="0"/>
              </a:spcBef>
              <a:spcAft>
                <a:spcPts val="1200"/>
              </a:spcAft>
              <a:buClr>
                <a:srgbClr val="004563"/>
              </a:buClr>
              <a:buSzPct val="75000"/>
              <a:buFont typeface="Wingdings" panose="05000000000000000000" pitchFamily="2" charset="2"/>
              <a:buChar char="§"/>
            </a:pPr>
            <a:r>
              <a:rPr lang="en-US" sz="2200" b="1">
                <a:solidFill>
                  <a:srgbClr val="96C93F"/>
                </a:solidFill>
                <a:cs typeface="Arial" panose="020B0604020202020204" pitchFamily="34" charset="0"/>
              </a:rPr>
              <a:t>Alternative</a:t>
            </a:r>
            <a:r>
              <a:rPr lang="en-US" sz="2200">
                <a:solidFill>
                  <a:srgbClr val="146A94"/>
                </a:solidFill>
                <a:cs typeface="Arial" panose="020B0604020202020204" pitchFamily="34" charset="0"/>
              </a:rPr>
              <a:t> </a:t>
            </a:r>
            <a:r>
              <a:rPr lang="en-US" sz="2200">
                <a:solidFill>
                  <a:srgbClr val="004563"/>
                </a:solidFill>
                <a:cs typeface="Arial" panose="020B0604020202020204" pitchFamily="34" charset="0"/>
              </a:rPr>
              <a:t>Trade Adjustment Assistance (ATAA) Petition Series: 80,000 to 80,999; 85,000 to 89,999; 98,000 and above. </a:t>
            </a:r>
          </a:p>
          <a:p>
            <a:pPr marL="274320" lvl="0" indent="-274320" defTabSz="800100">
              <a:lnSpc>
                <a:spcPct val="103000"/>
              </a:lnSpc>
              <a:spcBef>
                <a:spcPct val="0"/>
              </a:spcBef>
              <a:buClr>
                <a:srgbClr val="004563"/>
              </a:buClr>
              <a:buSzPct val="80000"/>
              <a:buFont typeface="Arial" panose="020B0604020202020204" pitchFamily="34" charset="0"/>
              <a:buChar char="•"/>
            </a:pPr>
            <a:r>
              <a:rPr lang="en-US" sz="2200">
                <a:solidFill>
                  <a:srgbClr val="004563"/>
                </a:solidFill>
                <a:cs typeface="Arial" panose="020B0604020202020204" pitchFamily="34" charset="0"/>
              </a:rPr>
              <a:t>Cash benefits are equal to 50% of the difference between the participant’s trade-affected wages and new wages (up to $10,000).</a:t>
            </a:r>
          </a:p>
        </p:txBody>
      </p:sp>
    </p:spTree>
    <p:extLst>
      <p:ext uri="{BB962C8B-B14F-4D97-AF65-F5344CB8AC3E}">
        <p14:creationId xmlns:p14="http://schemas.microsoft.com/office/powerpoint/2010/main" val="379608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solidFill>
                  <a:srgbClr val="004563"/>
                </a:solidFill>
                <a:latin typeface="+mn-lt"/>
              </a:rPr>
              <a:t>3</a:t>
            </a:fld>
            <a:endParaRPr lang="en-US">
              <a:solidFill>
                <a:srgbClr val="004563"/>
              </a:solidFill>
              <a:latin typeface="+mn-lt"/>
            </a:endParaRPr>
          </a:p>
        </p:txBody>
      </p:sp>
      <p:sp>
        <p:nvSpPr>
          <p:cNvPr id="4" name="Rectangle 3">
            <a:extLst>
              <a:ext uri="{FF2B5EF4-FFF2-40B4-BE49-F238E27FC236}">
                <a16:creationId xmlns:a16="http://schemas.microsoft.com/office/drawing/2014/main" id="{66AC8D02-60F0-4B62-A9D7-4BAACF4C13D2}"/>
              </a:ext>
            </a:extLst>
          </p:cNvPr>
          <p:cNvSpPr/>
          <p:nvPr/>
        </p:nvSpPr>
        <p:spPr>
          <a:xfrm>
            <a:off x="605155" y="1359218"/>
            <a:ext cx="8039735" cy="4636719"/>
          </a:xfrm>
          <a:prstGeom prst="rect">
            <a:avLst/>
          </a:prstGeom>
        </p:spPr>
        <p:txBody>
          <a:bodyPr wrap="square">
            <a:spAutoFit/>
          </a:bodyPr>
          <a:lstStyle/>
          <a:p>
            <a:pPr marL="342900" lvl="0" indent="-342900">
              <a:lnSpc>
                <a:spcPct val="104000"/>
              </a:lnSpc>
              <a:spcAft>
                <a:spcPts val="600"/>
              </a:spcAft>
              <a:buClr>
                <a:srgbClr val="004563"/>
              </a:buClr>
              <a:buFont typeface="Arial" panose="020B0604020202020204" pitchFamily="34" charset="0"/>
              <a:buChar char="•"/>
            </a:pPr>
            <a:r>
              <a:rPr lang="en-US" sz="2200">
                <a:solidFill>
                  <a:srgbClr val="004563"/>
                </a:solidFill>
                <a:latin typeface="Century Gothic" panose="020B0502020202020204" pitchFamily="34" charset="0"/>
              </a:rPr>
              <a:t>Must be at least 50 years of age. </a:t>
            </a:r>
          </a:p>
          <a:p>
            <a:pPr marL="342900" lvl="0" indent="-342900">
              <a:lnSpc>
                <a:spcPct val="104000"/>
              </a:lnSpc>
              <a:spcAft>
                <a:spcPts val="600"/>
              </a:spcAft>
              <a:buClr>
                <a:srgbClr val="004563"/>
              </a:buClr>
              <a:buFont typeface="Arial" panose="020B0604020202020204" pitchFamily="34" charset="0"/>
              <a:buChar char="•"/>
            </a:pPr>
            <a:r>
              <a:rPr lang="en-US" sz="2200">
                <a:solidFill>
                  <a:srgbClr val="004563"/>
                </a:solidFill>
                <a:latin typeface="Century Gothic" panose="020B0502020202020204" pitchFamily="34" charset="0"/>
              </a:rPr>
              <a:t>Must not be expected to earn more than $50,000 annually in gross wages (excluding overtime) from the current reemployment.</a:t>
            </a:r>
          </a:p>
          <a:p>
            <a:pPr marL="342900" lvl="0" indent="-342900">
              <a:lnSpc>
                <a:spcPct val="104000"/>
              </a:lnSpc>
              <a:spcAft>
                <a:spcPts val="600"/>
              </a:spcAft>
              <a:buClr>
                <a:srgbClr val="004563"/>
              </a:buClr>
              <a:buFont typeface="Arial" panose="020B0604020202020204" pitchFamily="34" charset="0"/>
              <a:buChar char="•"/>
            </a:pPr>
            <a:r>
              <a:rPr lang="en-US" sz="2200">
                <a:solidFill>
                  <a:srgbClr val="004563"/>
                </a:solidFill>
                <a:latin typeface="Century Gothic" panose="020B0502020202020204" pitchFamily="34" charset="0"/>
              </a:rPr>
              <a:t>Current reemployment wages must be less than those earned in the adversely affected employment.</a:t>
            </a:r>
          </a:p>
          <a:p>
            <a:pPr marL="342900" lvl="0" indent="-342900">
              <a:lnSpc>
                <a:spcPct val="104000"/>
              </a:lnSpc>
              <a:spcAft>
                <a:spcPts val="600"/>
              </a:spcAft>
              <a:buClr>
                <a:srgbClr val="004563"/>
              </a:buClr>
              <a:buFont typeface="Arial" panose="020B0604020202020204" pitchFamily="34" charset="0"/>
              <a:buChar char="•"/>
            </a:pPr>
            <a:r>
              <a:rPr lang="en-US" sz="2200">
                <a:solidFill>
                  <a:srgbClr val="004563"/>
                </a:solidFill>
                <a:latin typeface="Century Gothic" panose="020B0502020202020204" pitchFamily="34" charset="0"/>
              </a:rPr>
              <a:t>Cannot return to the trade-affected employment from which the worker was separated. </a:t>
            </a:r>
          </a:p>
          <a:p>
            <a:pPr marL="342900" lvl="0" indent="-342900">
              <a:lnSpc>
                <a:spcPct val="104000"/>
              </a:lnSpc>
              <a:spcAft>
                <a:spcPts val="600"/>
              </a:spcAft>
              <a:buClr>
                <a:srgbClr val="004563"/>
              </a:buClr>
              <a:buFont typeface="Arial" panose="020B0604020202020204" pitchFamily="34" charset="0"/>
              <a:buChar char="•"/>
            </a:pPr>
            <a:r>
              <a:rPr lang="en-US" sz="2200">
                <a:solidFill>
                  <a:srgbClr val="004563"/>
                </a:solidFill>
                <a:latin typeface="Century Gothic" panose="020B0502020202020204" pitchFamily="34" charset="0"/>
              </a:rPr>
              <a:t>Must be employed full-time as defined by state law and administrative policy.</a:t>
            </a:r>
          </a:p>
          <a:p>
            <a:pPr marL="342900" lvl="0" indent="-342900">
              <a:lnSpc>
                <a:spcPct val="104000"/>
              </a:lnSpc>
              <a:spcAft>
                <a:spcPts val="600"/>
              </a:spcAft>
              <a:buClr>
                <a:srgbClr val="004563"/>
              </a:buClr>
              <a:buFont typeface="Arial" panose="020B0604020202020204" pitchFamily="34" charset="0"/>
              <a:buChar char="•"/>
            </a:pPr>
            <a:r>
              <a:rPr lang="en-US" sz="2200">
                <a:solidFill>
                  <a:srgbClr val="004563"/>
                </a:solidFill>
                <a:latin typeface="Century Gothic" panose="020B0502020202020204" pitchFamily="34" charset="0"/>
              </a:rPr>
              <a:t>Must be employed at least 20 hours per week and is enrolled in RTAA approved training program.</a:t>
            </a:r>
          </a:p>
        </p:txBody>
      </p:sp>
      <p:sp>
        <p:nvSpPr>
          <p:cNvPr id="10" name="Title 1">
            <a:extLst>
              <a:ext uri="{FF2B5EF4-FFF2-40B4-BE49-F238E27FC236}">
                <a16:creationId xmlns:a16="http://schemas.microsoft.com/office/drawing/2014/main" id="{6F986698-AF3B-467A-8ABD-C71D5FF49630}"/>
              </a:ext>
            </a:extLst>
          </p:cNvPr>
          <p:cNvSpPr txBox="1">
            <a:spLocks/>
          </p:cNvSpPr>
          <p:nvPr/>
        </p:nvSpPr>
        <p:spPr>
          <a:xfrm>
            <a:off x="605154" y="167443"/>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3200" b="1">
                <a:solidFill>
                  <a:srgbClr val="004563"/>
                </a:solidFill>
                <a:latin typeface="Century Gothic" panose="020B0502020202020204" pitchFamily="34" charset="0"/>
                <a:ea typeface="Open Sans Semibold" panose="020B0706030804020204" pitchFamily="34" charset="0"/>
                <a:cs typeface="Open Sans Semibold" panose="020B0706030804020204" pitchFamily="34" charset="0"/>
              </a:rPr>
              <a:t>Wage Subsidy Eligibility</a:t>
            </a:r>
          </a:p>
        </p:txBody>
      </p:sp>
      <p:sp>
        <p:nvSpPr>
          <p:cNvPr id="11" name="Title 1">
            <a:extLst>
              <a:ext uri="{FF2B5EF4-FFF2-40B4-BE49-F238E27FC236}">
                <a16:creationId xmlns:a16="http://schemas.microsoft.com/office/drawing/2014/main" id="{E357209F-A32A-4688-987C-D406A881B251}"/>
              </a:ext>
            </a:extLst>
          </p:cNvPr>
          <p:cNvSpPr txBox="1">
            <a:spLocks/>
          </p:cNvSpPr>
          <p:nvPr/>
        </p:nvSpPr>
        <p:spPr>
          <a:xfrm>
            <a:off x="605155" y="707598"/>
            <a:ext cx="8361468" cy="619939"/>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400">
                <a:solidFill>
                  <a:srgbClr val="96C93F"/>
                </a:solidFill>
                <a:latin typeface="Century Gothic" panose="020B0502020202020204" pitchFamily="34" charset="0"/>
                <a:ea typeface="Open Sans Semibold" panose="020B0706030804020204" pitchFamily="34" charset="0"/>
                <a:cs typeface="Open Sans Semibold" panose="020B0706030804020204" pitchFamily="34" charset="0"/>
              </a:rPr>
              <a:t>Reemployment Trade Adjustment Assistance (RTAA):</a:t>
            </a:r>
          </a:p>
        </p:txBody>
      </p:sp>
    </p:spTree>
    <p:extLst>
      <p:ext uri="{BB962C8B-B14F-4D97-AF65-F5344CB8AC3E}">
        <p14:creationId xmlns:p14="http://schemas.microsoft.com/office/powerpoint/2010/main" val="497726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4C94DA1E-32DF-4189-BE57-1956287CB5B4}"/>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solidFill>
                  <a:srgbClr val="004563"/>
                </a:solidFill>
              </a:rPr>
              <a:t>4</a:t>
            </a:fld>
            <a:endParaRPr lang="en-US">
              <a:solidFill>
                <a:srgbClr val="004563"/>
              </a:solidFill>
            </a:endParaRPr>
          </a:p>
        </p:txBody>
      </p:sp>
      <p:sp>
        <p:nvSpPr>
          <p:cNvPr id="4" name="Rectangle 3">
            <a:extLst>
              <a:ext uri="{FF2B5EF4-FFF2-40B4-BE49-F238E27FC236}">
                <a16:creationId xmlns:a16="http://schemas.microsoft.com/office/drawing/2014/main" id="{66AC8D02-60F0-4B62-A9D7-4BAACF4C13D2}"/>
              </a:ext>
            </a:extLst>
          </p:cNvPr>
          <p:cNvSpPr/>
          <p:nvPr/>
        </p:nvSpPr>
        <p:spPr>
          <a:xfrm>
            <a:off x="647065" y="1374070"/>
            <a:ext cx="8265672" cy="4636719"/>
          </a:xfrm>
          <a:prstGeom prst="rect">
            <a:avLst/>
          </a:prstGeom>
        </p:spPr>
        <p:txBody>
          <a:bodyPr wrap="square">
            <a:spAutoFit/>
          </a:bodyPr>
          <a:lstStyle/>
          <a:p>
            <a:pPr marL="342900" lvl="0" indent="-342900">
              <a:lnSpc>
                <a:spcPct val="104000"/>
              </a:lnSpc>
              <a:spcAft>
                <a:spcPts val="600"/>
              </a:spcAft>
              <a:buClr>
                <a:srgbClr val="004563"/>
              </a:buClr>
              <a:buFont typeface="Arial" panose="020B0604020202020204" pitchFamily="34" charset="0"/>
              <a:buChar char="•"/>
            </a:pPr>
            <a:r>
              <a:rPr lang="en-US" sz="2200">
                <a:solidFill>
                  <a:srgbClr val="004563"/>
                </a:solidFill>
              </a:rPr>
              <a:t>Must be at least 50 years of age. </a:t>
            </a:r>
          </a:p>
          <a:p>
            <a:pPr marL="342900" lvl="0" indent="-342900">
              <a:lnSpc>
                <a:spcPct val="104000"/>
              </a:lnSpc>
              <a:spcAft>
                <a:spcPts val="600"/>
              </a:spcAft>
              <a:buClr>
                <a:srgbClr val="004563"/>
              </a:buClr>
              <a:buFont typeface="Arial" panose="020B0604020202020204" pitchFamily="34" charset="0"/>
              <a:buChar char="•"/>
            </a:pPr>
            <a:r>
              <a:rPr lang="en-US" sz="2200">
                <a:solidFill>
                  <a:srgbClr val="004563"/>
                </a:solidFill>
              </a:rPr>
              <a:t>Must not be expected to earn more than $50,000 annually in gross wages (excluding overtime) from the current reemployment.</a:t>
            </a:r>
          </a:p>
          <a:p>
            <a:pPr marL="342900" lvl="0" indent="-342900">
              <a:lnSpc>
                <a:spcPct val="104000"/>
              </a:lnSpc>
              <a:spcAft>
                <a:spcPts val="600"/>
              </a:spcAft>
              <a:buClr>
                <a:srgbClr val="004563"/>
              </a:buClr>
              <a:buFont typeface="Arial" panose="020B0604020202020204" pitchFamily="34" charset="0"/>
              <a:buChar char="•"/>
            </a:pPr>
            <a:r>
              <a:rPr lang="en-US" sz="2200">
                <a:solidFill>
                  <a:srgbClr val="004563"/>
                </a:solidFill>
              </a:rPr>
              <a:t>Current reemployment wages must be less than those earned in the adversely affected employment.</a:t>
            </a:r>
          </a:p>
          <a:p>
            <a:pPr marL="342900" lvl="0" indent="-342900">
              <a:lnSpc>
                <a:spcPct val="104000"/>
              </a:lnSpc>
              <a:spcAft>
                <a:spcPts val="600"/>
              </a:spcAft>
              <a:buClr>
                <a:srgbClr val="004563"/>
              </a:buClr>
              <a:buFont typeface="Arial" panose="020B0604020202020204" pitchFamily="34" charset="0"/>
              <a:buChar char="•"/>
            </a:pPr>
            <a:r>
              <a:rPr lang="en-US" sz="2200">
                <a:solidFill>
                  <a:srgbClr val="004563"/>
                </a:solidFill>
              </a:rPr>
              <a:t>Cannot return to the Trade Impacted employment from which the worker was separated. </a:t>
            </a:r>
          </a:p>
          <a:p>
            <a:pPr marL="342900" lvl="0" indent="-342900">
              <a:lnSpc>
                <a:spcPct val="104000"/>
              </a:lnSpc>
              <a:spcAft>
                <a:spcPts val="600"/>
              </a:spcAft>
              <a:buClr>
                <a:srgbClr val="004563"/>
              </a:buClr>
              <a:buFont typeface="Arial" panose="020B0604020202020204" pitchFamily="34" charset="0"/>
              <a:buChar char="•"/>
            </a:pPr>
            <a:r>
              <a:rPr lang="en-US" sz="2200">
                <a:solidFill>
                  <a:srgbClr val="004563"/>
                </a:solidFill>
              </a:rPr>
              <a:t>Must be employed full-time as defined by state law and administrative policy.</a:t>
            </a:r>
          </a:p>
          <a:p>
            <a:pPr marL="342900" lvl="0" indent="-342900">
              <a:lnSpc>
                <a:spcPct val="104000"/>
              </a:lnSpc>
              <a:spcAft>
                <a:spcPts val="600"/>
              </a:spcAft>
              <a:buClr>
                <a:srgbClr val="004563"/>
              </a:buClr>
              <a:buFont typeface="Arial" panose="020B0604020202020204" pitchFamily="34" charset="0"/>
              <a:buChar char="•"/>
            </a:pPr>
            <a:r>
              <a:rPr lang="en-US" sz="2200">
                <a:solidFill>
                  <a:srgbClr val="004563"/>
                </a:solidFill>
              </a:rPr>
              <a:t>Must obtain reemployment by the last day of the 26th week after the worker’s qualifying separation.</a:t>
            </a:r>
          </a:p>
        </p:txBody>
      </p:sp>
      <p:sp>
        <p:nvSpPr>
          <p:cNvPr id="3" name="Rectangle 2">
            <a:extLst>
              <a:ext uri="{FF2B5EF4-FFF2-40B4-BE49-F238E27FC236}">
                <a16:creationId xmlns:a16="http://schemas.microsoft.com/office/drawing/2014/main" id="{44973322-AAC4-4788-A92D-E9A3217825B9}"/>
              </a:ext>
            </a:extLst>
          </p:cNvPr>
          <p:cNvSpPr/>
          <p:nvPr/>
        </p:nvSpPr>
        <p:spPr>
          <a:xfrm>
            <a:off x="605155" y="794161"/>
            <a:ext cx="7361311" cy="461665"/>
          </a:xfrm>
          <a:prstGeom prst="rect">
            <a:avLst/>
          </a:prstGeom>
        </p:spPr>
        <p:txBody>
          <a:bodyPr wrap="none">
            <a:spAutoFit/>
          </a:bodyPr>
          <a:lstStyle/>
          <a:p>
            <a:r>
              <a:rPr lang="en-US" sz="2400">
                <a:solidFill>
                  <a:srgbClr val="96C93F"/>
                </a:solidFill>
                <a:latin typeface="Century Gothic" panose="020B0502020202020204" pitchFamily="34" charset="0"/>
                <a:ea typeface="Open Sans Semibold" panose="020B0706030804020204" pitchFamily="34" charset="0"/>
                <a:cs typeface="Open Sans Semibold" panose="020B0706030804020204" pitchFamily="34" charset="0"/>
              </a:rPr>
              <a:t>Alternative Trade Adjustment Assistance (ATAA):</a:t>
            </a:r>
            <a:endParaRPr lang="en-US" sz="2400">
              <a:latin typeface="Century Gothic" panose="020B0502020202020204" pitchFamily="34" charset="0"/>
            </a:endParaRPr>
          </a:p>
        </p:txBody>
      </p:sp>
      <p:sp>
        <p:nvSpPr>
          <p:cNvPr id="10" name="Title 1">
            <a:extLst>
              <a:ext uri="{FF2B5EF4-FFF2-40B4-BE49-F238E27FC236}">
                <a16:creationId xmlns:a16="http://schemas.microsoft.com/office/drawing/2014/main" id="{EE9059A8-1703-4F38-9ED4-74A8A396B234}"/>
              </a:ext>
            </a:extLst>
          </p:cNvPr>
          <p:cNvSpPr txBox="1">
            <a:spLocks/>
          </p:cNvSpPr>
          <p:nvPr/>
        </p:nvSpPr>
        <p:spPr>
          <a:xfrm>
            <a:off x="605155" y="156154"/>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3200" b="1">
                <a:solidFill>
                  <a:srgbClr val="004563"/>
                </a:solidFill>
                <a:latin typeface="Century Gothic" panose="020B0502020202020204" pitchFamily="34" charset="0"/>
                <a:ea typeface="Open Sans Semibold" panose="020B0706030804020204" pitchFamily="34" charset="0"/>
                <a:cs typeface="Open Sans Semibold" panose="020B0706030804020204" pitchFamily="34" charset="0"/>
              </a:rPr>
              <a:t>Wage Subsidy Eligibility</a:t>
            </a:r>
          </a:p>
        </p:txBody>
      </p:sp>
    </p:spTree>
    <p:extLst>
      <p:ext uri="{BB962C8B-B14F-4D97-AF65-F5344CB8AC3E}">
        <p14:creationId xmlns:p14="http://schemas.microsoft.com/office/powerpoint/2010/main" val="929648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B5E6FD23-5B33-4947-9EFB-5FD68B5B023E}"/>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solidFill>
                  <a:srgbClr val="004563"/>
                </a:solidFill>
                <a:latin typeface="+mn-lt"/>
              </a:rPr>
              <a:t>5</a:t>
            </a:fld>
            <a:endParaRPr lang="en-US">
              <a:solidFill>
                <a:srgbClr val="004563"/>
              </a:solidFill>
              <a:latin typeface="+mn-lt"/>
            </a:endParaRPr>
          </a:p>
        </p:txBody>
      </p:sp>
      <p:sp>
        <p:nvSpPr>
          <p:cNvPr id="23" name="Content Placeholder 2">
            <a:extLst>
              <a:ext uri="{FF2B5EF4-FFF2-40B4-BE49-F238E27FC236}">
                <a16:creationId xmlns:a16="http://schemas.microsoft.com/office/drawing/2014/main" id="{D14C4D4C-D71A-4393-A45F-8CA2934F4722}"/>
              </a:ext>
            </a:extLst>
          </p:cNvPr>
          <p:cNvSpPr>
            <a:spLocks noGrp="1"/>
          </p:cNvSpPr>
          <p:nvPr>
            <p:ph idx="1"/>
          </p:nvPr>
        </p:nvSpPr>
        <p:spPr>
          <a:xfrm>
            <a:off x="647065" y="895224"/>
            <a:ext cx="7774446" cy="5299440"/>
          </a:xfrm>
        </p:spPr>
        <p:txBody>
          <a:bodyPr>
            <a:noAutofit/>
          </a:bodyPr>
          <a:lstStyle/>
          <a:p>
            <a:pPr>
              <a:lnSpc>
                <a:spcPct val="104000"/>
              </a:lnSpc>
              <a:spcBef>
                <a:spcPts val="0"/>
              </a:spcBef>
              <a:spcAft>
                <a:spcPts val="600"/>
              </a:spcAft>
            </a:pPr>
            <a:r>
              <a:rPr lang="en-US" sz="2200" dirty="0">
                <a:solidFill>
                  <a:srgbClr val="004563"/>
                </a:solidFill>
                <a:cs typeface="Arial" panose="020B0604020202020204" pitchFamily="34" charset="0"/>
              </a:rPr>
              <a:t>If approved, the Local TAA Coordinator must submit weekly certifications and payroll statements to the State Trade Program by email to </a:t>
            </a:r>
            <a:r>
              <a:rPr lang="en-US" sz="2200" dirty="0">
                <a:solidFill>
                  <a:srgbClr val="004563"/>
                </a:solidFill>
                <a:cs typeface="Arial" panose="020B0604020202020204" pitchFamily="34" charset="0"/>
                <a:hlinkClick r:id="rId4"/>
              </a:rPr>
              <a:t>TRA@DEO.MyFlorida.com</a:t>
            </a:r>
            <a:r>
              <a:rPr lang="en-US" sz="2200" dirty="0">
                <a:solidFill>
                  <a:srgbClr val="004563"/>
                </a:solidFill>
                <a:cs typeface="Arial" panose="020B0604020202020204" pitchFamily="34" charset="0"/>
              </a:rPr>
              <a:t>. </a:t>
            </a:r>
          </a:p>
          <a:p>
            <a:pPr>
              <a:lnSpc>
                <a:spcPct val="104000"/>
              </a:lnSpc>
              <a:spcBef>
                <a:spcPts val="0"/>
              </a:spcBef>
              <a:spcAft>
                <a:spcPts val="600"/>
              </a:spcAft>
            </a:pPr>
            <a:r>
              <a:rPr lang="en-US" sz="2200" dirty="0">
                <a:solidFill>
                  <a:srgbClr val="004563"/>
                </a:solidFill>
                <a:cs typeface="Arial" panose="020B0604020202020204" pitchFamily="34" charset="0"/>
              </a:rPr>
              <a:t>If the participant changes employment, then the participant must report the new employment to the local coordinator and the State Trade Program and then must submit a new application. </a:t>
            </a:r>
          </a:p>
          <a:p>
            <a:pPr>
              <a:lnSpc>
                <a:spcPct val="104000"/>
              </a:lnSpc>
              <a:spcBef>
                <a:spcPts val="0"/>
              </a:spcBef>
              <a:spcAft>
                <a:spcPts val="600"/>
              </a:spcAft>
              <a:buClr>
                <a:srgbClr val="004563"/>
              </a:buClr>
            </a:pPr>
            <a:r>
              <a:rPr lang="en-US" sz="2200" dirty="0">
                <a:solidFill>
                  <a:srgbClr val="96C93F"/>
                </a:solidFill>
                <a:cs typeface="Arial" panose="020B0604020202020204" pitchFamily="34" charset="0"/>
              </a:rPr>
              <a:t>Pro Tip:</a:t>
            </a:r>
            <a:r>
              <a:rPr lang="en-US" sz="2200" dirty="0">
                <a:solidFill>
                  <a:srgbClr val="043F5C"/>
                </a:solidFill>
                <a:cs typeface="Arial" panose="020B0604020202020204" pitchFamily="34" charset="0"/>
              </a:rPr>
              <a:t> </a:t>
            </a:r>
            <a:r>
              <a:rPr lang="en-US" sz="2200" dirty="0">
                <a:solidFill>
                  <a:srgbClr val="004563"/>
                </a:solidFill>
                <a:cs typeface="Arial" panose="020B0604020202020204" pitchFamily="34" charset="0"/>
              </a:rPr>
              <a:t>The participant must report any changes to his or her mailing address as well as update his or her Reemployment Assistance account and Employ Florida account with the new address.  </a:t>
            </a:r>
            <a:r>
              <a:rPr lang="en-US" sz="2200" dirty="0">
                <a:solidFill>
                  <a:srgbClr val="96C93F"/>
                </a:solidFill>
                <a:cs typeface="Arial" panose="020B0604020202020204" pitchFamily="34" charset="0"/>
              </a:rPr>
              <a:t>The State Trade Program cannot update a participant’s address in the Reemployment Assistance system or Employ Florida system.</a:t>
            </a:r>
          </a:p>
        </p:txBody>
      </p:sp>
      <p:sp>
        <p:nvSpPr>
          <p:cNvPr id="9" name="Title 1">
            <a:extLst>
              <a:ext uri="{FF2B5EF4-FFF2-40B4-BE49-F238E27FC236}">
                <a16:creationId xmlns:a16="http://schemas.microsoft.com/office/drawing/2014/main" id="{B8791097-2E74-4F3C-9595-0E79936457B3}"/>
              </a:ext>
            </a:extLst>
          </p:cNvPr>
          <p:cNvSpPr txBox="1">
            <a:spLocks/>
          </p:cNvSpPr>
          <p:nvPr/>
        </p:nvSpPr>
        <p:spPr>
          <a:xfrm>
            <a:off x="647065" y="151256"/>
            <a:ext cx="7688757"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3200" b="1">
                <a:solidFill>
                  <a:srgbClr val="004563"/>
                </a:solidFill>
                <a:latin typeface="Century Gothic" panose="020B0502020202020204" pitchFamily="34" charset="0"/>
                <a:ea typeface="Open Sans Semibold" panose="020B0706030804020204" pitchFamily="34" charset="0"/>
                <a:cs typeface="Open Sans Semibold" panose="020B0706030804020204" pitchFamily="34" charset="0"/>
              </a:rPr>
              <a:t>Wage Subsidy</a:t>
            </a:r>
          </a:p>
        </p:txBody>
      </p:sp>
    </p:spTree>
    <p:extLst>
      <p:ext uri="{BB962C8B-B14F-4D97-AF65-F5344CB8AC3E}">
        <p14:creationId xmlns:p14="http://schemas.microsoft.com/office/powerpoint/2010/main" val="4108295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B5E6FD23-5B33-4947-9EFB-5FD68B5B023E}"/>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solidFill>
                  <a:srgbClr val="004563"/>
                </a:solidFill>
                <a:latin typeface="+mn-lt"/>
              </a:rPr>
              <a:t>6</a:t>
            </a:fld>
            <a:endParaRPr lang="en-US">
              <a:solidFill>
                <a:srgbClr val="004563"/>
              </a:solidFill>
              <a:latin typeface="+mn-lt"/>
            </a:endParaRPr>
          </a:p>
        </p:txBody>
      </p:sp>
      <p:sp>
        <p:nvSpPr>
          <p:cNvPr id="9" name="Title 1">
            <a:extLst>
              <a:ext uri="{FF2B5EF4-FFF2-40B4-BE49-F238E27FC236}">
                <a16:creationId xmlns:a16="http://schemas.microsoft.com/office/drawing/2014/main" id="{B8791097-2E74-4F3C-9595-0E79936457B3}"/>
              </a:ext>
            </a:extLst>
          </p:cNvPr>
          <p:cNvSpPr txBox="1">
            <a:spLocks/>
          </p:cNvSpPr>
          <p:nvPr/>
        </p:nvSpPr>
        <p:spPr>
          <a:xfrm>
            <a:off x="552132" y="15125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3200" b="1">
                <a:solidFill>
                  <a:srgbClr val="004563"/>
                </a:solidFill>
                <a:latin typeface="Century Gothic" panose="020B0502020202020204" pitchFamily="34" charset="0"/>
                <a:ea typeface="Open Sans Semibold" panose="020B0706030804020204" pitchFamily="34" charset="0"/>
                <a:cs typeface="Open Sans Semibold" panose="020B0706030804020204" pitchFamily="34" charset="0"/>
              </a:rPr>
              <a:t>Differences in Wage Subsidy Options</a:t>
            </a:r>
          </a:p>
        </p:txBody>
      </p:sp>
      <p:grpSp>
        <p:nvGrpSpPr>
          <p:cNvPr id="11" name="Group 10">
            <a:extLst>
              <a:ext uri="{FF2B5EF4-FFF2-40B4-BE49-F238E27FC236}">
                <a16:creationId xmlns:a16="http://schemas.microsoft.com/office/drawing/2014/main" id="{C73A4CC6-7673-4DBA-B119-9B90F5DBAF17}"/>
              </a:ext>
            </a:extLst>
          </p:cNvPr>
          <p:cNvGrpSpPr/>
          <p:nvPr/>
        </p:nvGrpSpPr>
        <p:grpSpPr>
          <a:xfrm>
            <a:off x="5006802" y="1512098"/>
            <a:ext cx="3349234" cy="4057812"/>
            <a:chOff x="5295656" y="1527621"/>
            <a:chExt cx="3349234" cy="4057812"/>
          </a:xfrm>
        </p:grpSpPr>
        <p:sp>
          <p:nvSpPr>
            <p:cNvPr id="12" name="Rectangle: Rounded Corners 11">
              <a:extLst>
                <a:ext uri="{FF2B5EF4-FFF2-40B4-BE49-F238E27FC236}">
                  <a16:creationId xmlns:a16="http://schemas.microsoft.com/office/drawing/2014/main" id="{B74A39A3-4948-4EBB-9749-9B8FB6C7A520}"/>
                </a:ext>
              </a:extLst>
            </p:cNvPr>
            <p:cNvSpPr/>
            <p:nvPr/>
          </p:nvSpPr>
          <p:spPr>
            <a:xfrm>
              <a:off x="5295656" y="1527621"/>
              <a:ext cx="3349234" cy="4057812"/>
            </a:xfrm>
            <a:prstGeom prst="roundRect">
              <a:avLst>
                <a:gd name="adj" fmla="val 9589"/>
              </a:avLst>
            </a:prstGeom>
            <a:solidFill>
              <a:srgbClr val="0045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8188DF9-B6A6-49DA-829A-E62D1A37DFE2}"/>
                </a:ext>
              </a:extLst>
            </p:cNvPr>
            <p:cNvGrpSpPr/>
            <p:nvPr/>
          </p:nvGrpSpPr>
          <p:grpSpPr>
            <a:xfrm>
              <a:off x="5443610" y="1713960"/>
              <a:ext cx="3042478" cy="3488581"/>
              <a:chOff x="5454457" y="1714032"/>
              <a:chExt cx="3042478" cy="3488581"/>
            </a:xfrm>
          </p:grpSpPr>
          <p:sp>
            <p:nvSpPr>
              <p:cNvPr id="14" name="Content Placeholder 2">
                <a:extLst>
                  <a:ext uri="{FF2B5EF4-FFF2-40B4-BE49-F238E27FC236}">
                    <a16:creationId xmlns:a16="http://schemas.microsoft.com/office/drawing/2014/main" id="{ADFDEDC6-B769-44D6-B124-96A8C7ADC941}"/>
                  </a:ext>
                </a:extLst>
              </p:cNvPr>
              <p:cNvSpPr txBox="1">
                <a:spLocks/>
              </p:cNvSpPr>
              <p:nvPr/>
            </p:nvSpPr>
            <p:spPr>
              <a:xfrm>
                <a:off x="5465304" y="2372129"/>
                <a:ext cx="3031631" cy="28304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800"/>
                  </a:spcBef>
                  <a:buClr>
                    <a:schemeClr val="bg1"/>
                  </a:buClr>
                </a:pPr>
                <a:r>
                  <a:rPr lang="en-US" sz="2200">
                    <a:solidFill>
                      <a:schemeClr val="bg1"/>
                    </a:solidFill>
                    <a:latin typeface="+mj-lt"/>
                  </a:rPr>
                  <a:t>Relocation Allowance </a:t>
                </a:r>
              </a:p>
              <a:p>
                <a:pPr>
                  <a:spcBef>
                    <a:spcPts val="800"/>
                  </a:spcBef>
                  <a:buClr>
                    <a:schemeClr val="bg1"/>
                  </a:buClr>
                </a:pPr>
                <a:r>
                  <a:rPr lang="en-US" sz="2200">
                    <a:solidFill>
                      <a:schemeClr val="bg1"/>
                    </a:solidFill>
                    <a:latin typeface="+mj-lt"/>
                  </a:rPr>
                  <a:t>Health Care Tax Credit </a:t>
                </a:r>
              </a:p>
              <a:p>
                <a:pPr lvl="1">
                  <a:spcBef>
                    <a:spcPts val="800"/>
                  </a:spcBef>
                  <a:buClr>
                    <a:schemeClr val="bg1"/>
                  </a:buClr>
                </a:pPr>
                <a:endParaRPr lang="en-US">
                  <a:solidFill>
                    <a:schemeClr val="bg1"/>
                  </a:solidFill>
                  <a:latin typeface="+mj-lt"/>
                </a:endParaRPr>
              </a:p>
              <a:p>
                <a:pPr lvl="1">
                  <a:spcBef>
                    <a:spcPts val="800"/>
                  </a:spcBef>
                  <a:buClr>
                    <a:schemeClr val="bg1"/>
                  </a:buClr>
                </a:pPr>
                <a:endParaRPr lang="en-US">
                  <a:solidFill>
                    <a:schemeClr val="bg1"/>
                  </a:solidFill>
                  <a:latin typeface="Arial" panose="020B0604020202020204"/>
                </a:endParaRPr>
              </a:p>
              <a:p>
                <a:pPr lvl="1">
                  <a:spcBef>
                    <a:spcPts val="800"/>
                  </a:spcBef>
                  <a:buClr>
                    <a:schemeClr val="bg1"/>
                  </a:buClr>
                </a:pPr>
                <a:endParaRPr lang="en-US">
                  <a:solidFill>
                    <a:schemeClr val="bg1"/>
                  </a:solidFill>
                  <a:latin typeface="Arial" panose="020B0604020202020204"/>
                </a:endParaRPr>
              </a:p>
              <a:p>
                <a:pPr lvl="1">
                  <a:spcBef>
                    <a:spcPts val="800"/>
                  </a:spcBef>
                  <a:buClr>
                    <a:schemeClr val="bg1"/>
                  </a:buClr>
                </a:pPr>
                <a:endParaRPr lang="en-US">
                  <a:solidFill>
                    <a:schemeClr val="bg1"/>
                  </a:solidFill>
                  <a:latin typeface="Arial" panose="020B0604020202020204"/>
                </a:endParaRPr>
              </a:p>
              <a:p>
                <a:pPr lvl="1">
                  <a:spcBef>
                    <a:spcPts val="800"/>
                  </a:spcBef>
                  <a:buClr>
                    <a:schemeClr val="bg1"/>
                  </a:buClr>
                </a:pPr>
                <a:endParaRPr lang="en-US">
                  <a:solidFill>
                    <a:schemeClr val="bg1"/>
                  </a:solidFill>
                  <a:latin typeface="Arial" panose="020B0604020202020204"/>
                </a:endParaRPr>
              </a:p>
              <a:p>
                <a:pPr>
                  <a:buClr>
                    <a:schemeClr val="bg1"/>
                  </a:buClr>
                </a:pPr>
                <a:endParaRPr lang="en-US">
                  <a:solidFill>
                    <a:schemeClr val="bg1"/>
                  </a:solidFill>
                </a:endParaRPr>
              </a:p>
              <a:p>
                <a:pPr lvl="8">
                  <a:spcBef>
                    <a:spcPts val="1800"/>
                  </a:spcBef>
                  <a:buClr>
                    <a:schemeClr val="bg1"/>
                  </a:buClr>
                </a:pPr>
                <a:endParaRPr lang="en-US" sz="2400">
                  <a:solidFill>
                    <a:schemeClr val="bg1"/>
                  </a:solidFill>
                  <a:latin typeface="Arial" panose="020B0604020202020204" pitchFamily="34" charset="0"/>
                </a:endParaRPr>
              </a:p>
              <a:p>
                <a:pPr>
                  <a:buClr>
                    <a:schemeClr val="bg1"/>
                  </a:buClr>
                </a:pPr>
                <a:endParaRPr lang="en-US">
                  <a:solidFill>
                    <a:schemeClr val="bg1"/>
                  </a:solidFill>
                </a:endParaRPr>
              </a:p>
            </p:txBody>
          </p:sp>
          <p:sp>
            <p:nvSpPr>
              <p:cNvPr id="15" name="Rectangle 14">
                <a:extLst>
                  <a:ext uri="{FF2B5EF4-FFF2-40B4-BE49-F238E27FC236}">
                    <a16:creationId xmlns:a16="http://schemas.microsoft.com/office/drawing/2014/main" id="{8B34CFDD-7D4E-4855-B5FE-2E8A8B0A71CC}"/>
                  </a:ext>
                </a:extLst>
              </p:cNvPr>
              <p:cNvSpPr/>
              <p:nvPr/>
            </p:nvSpPr>
            <p:spPr>
              <a:xfrm>
                <a:off x="5454457" y="1714032"/>
                <a:ext cx="3031631" cy="523220"/>
              </a:xfrm>
              <a:prstGeom prst="rect">
                <a:avLst/>
              </a:prstGeom>
            </p:spPr>
            <p:txBody>
              <a:bodyPr wrap="square">
                <a:spAutoFit/>
              </a:bodyPr>
              <a:lstStyle/>
              <a:p>
                <a:pPr algn="ctr"/>
                <a:r>
                  <a:rPr lang="en-US" sz="2800" b="1">
                    <a:latin typeface="Century Gothic" panose="020B0502020202020204" pitchFamily="34" charset="0"/>
                    <a:cs typeface="Arial" panose="020B0604020202020204" pitchFamily="34" charset="0"/>
                  </a:rPr>
                  <a:t> </a:t>
                </a:r>
                <a:r>
                  <a:rPr lang="en-US" sz="2800">
                    <a:solidFill>
                      <a:srgbClr val="96C93F"/>
                    </a:solidFill>
                    <a:latin typeface="Century Gothic" panose="020B0502020202020204" pitchFamily="34" charset="0"/>
                    <a:cs typeface="Arial" panose="020B0604020202020204" pitchFamily="34" charset="0"/>
                  </a:rPr>
                  <a:t>ATAA</a:t>
                </a:r>
              </a:p>
            </p:txBody>
          </p:sp>
        </p:grpSp>
      </p:grpSp>
      <p:grpSp>
        <p:nvGrpSpPr>
          <p:cNvPr id="16" name="Group 15">
            <a:extLst>
              <a:ext uri="{FF2B5EF4-FFF2-40B4-BE49-F238E27FC236}">
                <a16:creationId xmlns:a16="http://schemas.microsoft.com/office/drawing/2014/main" id="{14F2D7B0-7A9A-473E-8E84-A66ABF52CC69}"/>
              </a:ext>
            </a:extLst>
          </p:cNvPr>
          <p:cNvGrpSpPr/>
          <p:nvPr/>
        </p:nvGrpSpPr>
        <p:grpSpPr>
          <a:xfrm>
            <a:off x="787966" y="1512098"/>
            <a:ext cx="3349234" cy="4152984"/>
            <a:chOff x="5295656" y="1527621"/>
            <a:chExt cx="3349234" cy="4152984"/>
          </a:xfrm>
        </p:grpSpPr>
        <p:sp>
          <p:nvSpPr>
            <p:cNvPr id="17" name="Rectangle: Rounded Corners 16">
              <a:extLst>
                <a:ext uri="{FF2B5EF4-FFF2-40B4-BE49-F238E27FC236}">
                  <a16:creationId xmlns:a16="http://schemas.microsoft.com/office/drawing/2014/main" id="{D9F33266-3F3D-4663-831B-73A42191C827}"/>
                </a:ext>
              </a:extLst>
            </p:cNvPr>
            <p:cNvSpPr/>
            <p:nvPr/>
          </p:nvSpPr>
          <p:spPr>
            <a:xfrm>
              <a:off x="5295656" y="1527621"/>
              <a:ext cx="3349234" cy="4057812"/>
            </a:xfrm>
            <a:prstGeom prst="roundRect">
              <a:avLst>
                <a:gd name="adj" fmla="val 9589"/>
              </a:avLst>
            </a:prstGeom>
            <a:solidFill>
              <a:srgbClr val="0045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F856CD13-CDE5-4925-B1F5-417F7245348B}"/>
                </a:ext>
              </a:extLst>
            </p:cNvPr>
            <p:cNvGrpSpPr/>
            <p:nvPr/>
          </p:nvGrpSpPr>
          <p:grpSpPr>
            <a:xfrm>
              <a:off x="5443610" y="1713960"/>
              <a:ext cx="3201279" cy="3966645"/>
              <a:chOff x="5454457" y="1714032"/>
              <a:chExt cx="3201279" cy="3966645"/>
            </a:xfrm>
          </p:grpSpPr>
          <p:sp>
            <p:nvSpPr>
              <p:cNvPr id="24" name="Content Placeholder 2">
                <a:extLst>
                  <a:ext uri="{FF2B5EF4-FFF2-40B4-BE49-F238E27FC236}">
                    <a16:creationId xmlns:a16="http://schemas.microsoft.com/office/drawing/2014/main" id="{76CB73B0-D96F-4D7C-A13B-956CDE817609}"/>
                  </a:ext>
                </a:extLst>
              </p:cNvPr>
              <p:cNvSpPr txBox="1">
                <a:spLocks/>
              </p:cNvSpPr>
              <p:nvPr/>
            </p:nvSpPr>
            <p:spPr>
              <a:xfrm>
                <a:off x="5465304" y="2372129"/>
                <a:ext cx="3190432" cy="33085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800"/>
                  </a:spcBef>
                  <a:buClr>
                    <a:schemeClr val="bg1"/>
                  </a:buClr>
                </a:pPr>
                <a:r>
                  <a:rPr lang="en-US" sz="2200">
                    <a:solidFill>
                      <a:schemeClr val="bg1"/>
                    </a:solidFill>
                  </a:rPr>
                  <a:t>Relocation Allowance </a:t>
                </a:r>
              </a:p>
              <a:p>
                <a:pPr>
                  <a:spcBef>
                    <a:spcPts val="800"/>
                  </a:spcBef>
                  <a:buClr>
                    <a:schemeClr val="bg1"/>
                  </a:buClr>
                </a:pPr>
                <a:r>
                  <a:rPr lang="en-US" sz="2200">
                    <a:solidFill>
                      <a:schemeClr val="bg1"/>
                    </a:solidFill>
                  </a:rPr>
                  <a:t>Health Care Tax Credit </a:t>
                </a:r>
              </a:p>
              <a:p>
                <a:pPr>
                  <a:spcBef>
                    <a:spcPts val="800"/>
                  </a:spcBef>
                  <a:buClr>
                    <a:schemeClr val="bg1"/>
                  </a:buClr>
                </a:pPr>
                <a:r>
                  <a:rPr lang="en-US" sz="2200">
                    <a:solidFill>
                      <a:schemeClr val="bg1"/>
                    </a:solidFill>
                  </a:rPr>
                  <a:t>Trade Readjustment Allowance Benefits</a:t>
                </a:r>
              </a:p>
              <a:p>
                <a:pPr>
                  <a:spcBef>
                    <a:spcPts val="800"/>
                  </a:spcBef>
                  <a:buClr>
                    <a:schemeClr val="bg1"/>
                  </a:buClr>
                </a:pPr>
                <a:r>
                  <a:rPr lang="en-US" sz="2200">
                    <a:solidFill>
                      <a:schemeClr val="bg1"/>
                    </a:solidFill>
                  </a:rPr>
                  <a:t>Training</a:t>
                </a:r>
              </a:p>
              <a:p>
                <a:pPr>
                  <a:spcBef>
                    <a:spcPts val="800"/>
                  </a:spcBef>
                  <a:buClr>
                    <a:schemeClr val="bg1"/>
                  </a:buClr>
                </a:pPr>
                <a:r>
                  <a:rPr lang="en-US" sz="2200">
                    <a:solidFill>
                      <a:schemeClr val="bg1"/>
                    </a:solidFill>
                  </a:rPr>
                  <a:t>Job Search</a:t>
                </a:r>
              </a:p>
              <a:p>
                <a:pPr lvl="1">
                  <a:spcBef>
                    <a:spcPts val="800"/>
                  </a:spcBef>
                  <a:buClr>
                    <a:schemeClr val="bg1"/>
                  </a:buClr>
                </a:pPr>
                <a:endParaRPr lang="en-US">
                  <a:solidFill>
                    <a:schemeClr val="bg1"/>
                  </a:solidFill>
                  <a:latin typeface="+mj-lt"/>
                </a:endParaRPr>
              </a:p>
              <a:p>
                <a:pPr lvl="1">
                  <a:spcBef>
                    <a:spcPts val="800"/>
                  </a:spcBef>
                  <a:buClr>
                    <a:schemeClr val="bg1"/>
                  </a:buClr>
                </a:pPr>
                <a:endParaRPr lang="en-US">
                  <a:solidFill>
                    <a:schemeClr val="bg1"/>
                  </a:solidFill>
                  <a:latin typeface="Arial" panose="020B0604020202020204"/>
                </a:endParaRPr>
              </a:p>
              <a:p>
                <a:pPr lvl="1">
                  <a:spcBef>
                    <a:spcPts val="800"/>
                  </a:spcBef>
                  <a:buClr>
                    <a:schemeClr val="bg1"/>
                  </a:buClr>
                </a:pPr>
                <a:endParaRPr lang="en-US">
                  <a:solidFill>
                    <a:schemeClr val="bg1"/>
                  </a:solidFill>
                  <a:latin typeface="Arial" panose="020B0604020202020204"/>
                </a:endParaRPr>
              </a:p>
              <a:p>
                <a:pPr lvl="1">
                  <a:spcBef>
                    <a:spcPts val="800"/>
                  </a:spcBef>
                  <a:buClr>
                    <a:schemeClr val="bg1"/>
                  </a:buClr>
                </a:pPr>
                <a:endParaRPr lang="en-US">
                  <a:solidFill>
                    <a:schemeClr val="bg1"/>
                  </a:solidFill>
                  <a:latin typeface="Arial" panose="020B0604020202020204"/>
                </a:endParaRPr>
              </a:p>
              <a:p>
                <a:pPr lvl="1">
                  <a:spcBef>
                    <a:spcPts val="800"/>
                  </a:spcBef>
                  <a:buClr>
                    <a:schemeClr val="bg1"/>
                  </a:buClr>
                </a:pPr>
                <a:endParaRPr lang="en-US">
                  <a:solidFill>
                    <a:schemeClr val="bg1"/>
                  </a:solidFill>
                  <a:latin typeface="Arial" panose="020B0604020202020204"/>
                </a:endParaRPr>
              </a:p>
              <a:p>
                <a:pPr>
                  <a:buClr>
                    <a:schemeClr val="bg1"/>
                  </a:buClr>
                </a:pPr>
                <a:endParaRPr lang="en-US">
                  <a:solidFill>
                    <a:schemeClr val="bg1"/>
                  </a:solidFill>
                </a:endParaRPr>
              </a:p>
              <a:p>
                <a:pPr lvl="8">
                  <a:spcBef>
                    <a:spcPts val="1800"/>
                  </a:spcBef>
                  <a:buClr>
                    <a:schemeClr val="bg1"/>
                  </a:buClr>
                </a:pPr>
                <a:endParaRPr lang="en-US" sz="2400">
                  <a:solidFill>
                    <a:schemeClr val="bg1"/>
                  </a:solidFill>
                  <a:latin typeface="Arial" panose="020B0604020202020204" pitchFamily="34" charset="0"/>
                </a:endParaRPr>
              </a:p>
              <a:p>
                <a:pPr>
                  <a:buClr>
                    <a:schemeClr val="bg1"/>
                  </a:buClr>
                </a:pPr>
                <a:endParaRPr lang="en-US">
                  <a:solidFill>
                    <a:schemeClr val="bg1"/>
                  </a:solidFill>
                </a:endParaRPr>
              </a:p>
            </p:txBody>
          </p:sp>
          <p:sp>
            <p:nvSpPr>
              <p:cNvPr id="25" name="Rectangle 24">
                <a:extLst>
                  <a:ext uri="{FF2B5EF4-FFF2-40B4-BE49-F238E27FC236}">
                    <a16:creationId xmlns:a16="http://schemas.microsoft.com/office/drawing/2014/main" id="{53A751E6-4523-4FC8-A89B-42E128262F79}"/>
                  </a:ext>
                </a:extLst>
              </p:cNvPr>
              <p:cNvSpPr/>
              <p:nvPr/>
            </p:nvSpPr>
            <p:spPr>
              <a:xfrm>
                <a:off x="5454457" y="1714032"/>
                <a:ext cx="3031631" cy="523220"/>
              </a:xfrm>
              <a:prstGeom prst="rect">
                <a:avLst/>
              </a:prstGeom>
            </p:spPr>
            <p:txBody>
              <a:bodyPr wrap="square">
                <a:spAutoFit/>
              </a:bodyPr>
              <a:lstStyle/>
              <a:p>
                <a:pPr algn="ctr"/>
                <a:r>
                  <a:rPr lang="en-US" sz="2800" b="1">
                    <a:latin typeface="Century Gothic" panose="020B0502020202020204" pitchFamily="34" charset="0"/>
                    <a:cs typeface="Arial" panose="020B0604020202020204" pitchFamily="34" charset="0"/>
                  </a:rPr>
                  <a:t> </a:t>
                </a:r>
                <a:r>
                  <a:rPr lang="en-US" sz="2800">
                    <a:solidFill>
                      <a:srgbClr val="96C93F"/>
                    </a:solidFill>
                    <a:latin typeface="Century Gothic" panose="020B0502020202020204" pitchFamily="34" charset="0"/>
                    <a:cs typeface="Arial" panose="020B0604020202020204" pitchFamily="34" charset="0"/>
                  </a:rPr>
                  <a:t>RTAA</a:t>
                </a:r>
              </a:p>
            </p:txBody>
          </p:sp>
        </p:grpSp>
      </p:grpSp>
    </p:spTree>
    <p:extLst>
      <p:ext uri="{BB962C8B-B14F-4D97-AF65-F5344CB8AC3E}">
        <p14:creationId xmlns:p14="http://schemas.microsoft.com/office/powerpoint/2010/main" val="3917748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26109" y="151256"/>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a:solidFill>
                  <a:schemeClr val="tx2"/>
                </a:solidFill>
                <a:ea typeface="Open Sans Semibold" panose="020B0706030804020204" pitchFamily="34" charset="0"/>
                <a:cs typeface="Open Sans Semibold" panose="020B0706030804020204" pitchFamily="34" charset="0"/>
              </a:rPr>
              <a:t>Wage Subsidy Application Requirements</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B5E6FD23-5B33-4947-9EFB-5FD68B5B023E}"/>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solidFill>
                  <a:srgbClr val="004563"/>
                </a:solidFill>
                <a:latin typeface="Century Gothic" panose="020B0502020202020204" pitchFamily="34" charset="0"/>
              </a:rPr>
              <a:t>7</a:t>
            </a:fld>
            <a:endParaRPr lang="en-US">
              <a:solidFill>
                <a:srgbClr val="004563"/>
              </a:solidFill>
              <a:latin typeface="Century Gothic" panose="020B0502020202020204" pitchFamily="34" charset="0"/>
            </a:endParaRPr>
          </a:p>
        </p:txBody>
      </p:sp>
      <p:sp>
        <p:nvSpPr>
          <p:cNvPr id="23" name="Content Placeholder 2">
            <a:extLst>
              <a:ext uri="{FF2B5EF4-FFF2-40B4-BE49-F238E27FC236}">
                <a16:creationId xmlns:a16="http://schemas.microsoft.com/office/drawing/2014/main" id="{D14C4D4C-D71A-4393-A45F-8CA2934F4722}"/>
              </a:ext>
            </a:extLst>
          </p:cNvPr>
          <p:cNvSpPr>
            <a:spLocks noGrp="1"/>
          </p:cNvSpPr>
          <p:nvPr>
            <p:ph idx="1"/>
          </p:nvPr>
        </p:nvSpPr>
        <p:spPr>
          <a:xfrm>
            <a:off x="668018" y="985745"/>
            <a:ext cx="7997825" cy="5184950"/>
          </a:xfrm>
        </p:spPr>
        <p:txBody>
          <a:bodyPr>
            <a:noAutofit/>
          </a:bodyPr>
          <a:lstStyle/>
          <a:p>
            <a:pPr marL="347472" lvl="0" indent="-347472">
              <a:lnSpc>
                <a:spcPct val="104000"/>
              </a:lnSpc>
              <a:spcBef>
                <a:spcPts val="0"/>
              </a:spcBef>
              <a:spcAft>
                <a:spcPts val="600"/>
              </a:spcAft>
              <a:buClr>
                <a:srgbClr val="004563"/>
              </a:buClr>
              <a:buSzPct val="121000"/>
            </a:pPr>
            <a:r>
              <a:rPr lang="en-US" sz="2200" dirty="0">
                <a:solidFill>
                  <a:srgbClr val="004563"/>
                </a:solidFill>
              </a:rPr>
              <a:t>Program participant is required to meet with their local coordinator to complete a wage subsidy application.</a:t>
            </a:r>
          </a:p>
          <a:p>
            <a:pPr marL="347472" lvl="0" indent="-347472">
              <a:lnSpc>
                <a:spcPct val="104000"/>
              </a:lnSpc>
              <a:spcBef>
                <a:spcPts val="0"/>
              </a:spcBef>
              <a:spcAft>
                <a:spcPts val="600"/>
              </a:spcAft>
              <a:buClr>
                <a:srgbClr val="004563"/>
              </a:buClr>
              <a:buSzPct val="121000"/>
            </a:pPr>
            <a:r>
              <a:rPr lang="en-US" sz="2200" dirty="0">
                <a:solidFill>
                  <a:srgbClr val="004563"/>
                </a:solidFill>
              </a:rPr>
              <a:t>Participant must submit his or her last full-time payroll statements from the trade-affected employer. </a:t>
            </a:r>
          </a:p>
          <a:p>
            <a:pPr marL="347472" lvl="0" indent="-347472">
              <a:lnSpc>
                <a:spcPct val="104000"/>
              </a:lnSpc>
              <a:spcBef>
                <a:spcPts val="0"/>
              </a:spcBef>
              <a:spcAft>
                <a:spcPts val="600"/>
              </a:spcAft>
              <a:buClr>
                <a:srgbClr val="004563"/>
              </a:buClr>
              <a:buSzPct val="121000"/>
            </a:pPr>
            <a:r>
              <a:rPr lang="en-US" sz="2200" dirty="0">
                <a:solidFill>
                  <a:srgbClr val="004563"/>
                </a:solidFill>
              </a:rPr>
              <a:t>Participant must submit the first full-time payroll statements from the new employer.</a:t>
            </a:r>
          </a:p>
          <a:p>
            <a:pPr marL="347472" lvl="0" indent="-347472">
              <a:lnSpc>
                <a:spcPct val="104000"/>
              </a:lnSpc>
              <a:spcBef>
                <a:spcPts val="0"/>
              </a:spcBef>
              <a:spcAft>
                <a:spcPts val="600"/>
              </a:spcAft>
              <a:buClr>
                <a:srgbClr val="004563"/>
              </a:buClr>
              <a:buSzPct val="121000"/>
            </a:pPr>
            <a:r>
              <a:rPr lang="en-US" sz="2200" dirty="0">
                <a:solidFill>
                  <a:srgbClr val="004563"/>
                </a:solidFill>
              </a:rPr>
              <a:t>Participant must complete and submit documents that are legible. Pay information should not be handwritten.  </a:t>
            </a:r>
          </a:p>
          <a:p>
            <a:pPr marL="347472" lvl="0" indent="-347472">
              <a:lnSpc>
                <a:spcPct val="104000"/>
              </a:lnSpc>
              <a:spcBef>
                <a:spcPts val="0"/>
              </a:spcBef>
              <a:spcAft>
                <a:spcPts val="600"/>
              </a:spcAft>
              <a:buClr>
                <a:srgbClr val="004563"/>
              </a:buClr>
              <a:buSzPct val="121000"/>
            </a:pPr>
            <a:r>
              <a:rPr lang="en-US" sz="2200" dirty="0">
                <a:solidFill>
                  <a:srgbClr val="004563"/>
                </a:solidFill>
              </a:rPr>
              <a:t>Participant must complete the RTAA or ATAA application and provide all required paperwork to </a:t>
            </a:r>
            <a:r>
              <a:rPr lang="en-US" sz="2200" dirty="0">
                <a:solidFill>
                  <a:srgbClr val="004563"/>
                </a:solidFill>
                <a:hlinkClick r:id="rId4"/>
              </a:rPr>
              <a:t>TRA@DEO.MyFlorida.com</a:t>
            </a:r>
            <a:r>
              <a:rPr lang="en-US" sz="2200" dirty="0">
                <a:solidFill>
                  <a:srgbClr val="004563"/>
                </a:solidFill>
              </a:rPr>
              <a:t>.  </a:t>
            </a:r>
          </a:p>
          <a:p>
            <a:pPr marL="347472" lvl="0" indent="-347472">
              <a:lnSpc>
                <a:spcPct val="104000"/>
              </a:lnSpc>
              <a:spcBef>
                <a:spcPts val="0"/>
              </a:spcBef>
              <a:spcAft>
                <a:spcPts val="600"/>
              </a:spcAft>
              <a:buClr>
                <a:srgbClr val="004563"/>
              </a:buClr>
              <a:buSzPct val="121000"/>
            </a:pPr>
            <a:r>
              <a:rPr lang="en-US" sz="2200" dirty="0">
                <a:solidFill>
                  <a:srgbClr val="004563"/>
                </a:solidFill>
              </a:rPr>
              <a:t>Participant shall establish a Reemployment Assistance claim that includes the trade-affected employer.</a:t>
            </a:r>
            <a:endParaRPr lang="en-US" sz="2200" dirty="0"/>
          </a:p>
        </p:txBody>
      </p:sp>
    </p:spTree>
    <p:extLst>
      <p:ext uri="{BB962C8B-B14F-4D97-AF65-F5344CB8AC3E}">
        <p14:creationId xmlns:p14="http://schemas.microsoft.com/office/powerpoint/2010/main" val="1498653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47065" y="151256"/>
            <a:ext cx="9189663"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a:solidFill>
                  <a:schemeClr val="tx2"/>
                </a:solidFill>
                <a:ea typeface="Open Sans Semibold" panose="020B0706030804020204" pitchFamily="34" charset="0"/>
                <a:cs typeface="Open Sans Semibold" panose="020B0706030804020204" pitchFamily="34" charset="0"/>
              </a:rPr>
              <a:t>State Trade Program Responsibilities</a:t>
            </a:r>
          </a:p>
        </p:txBody>
      </p:sp>
      <p:cxnSp>
        <p:nvCxnSpPr>
          <p:cNvPr id="21" name="Straight Connector 20"/>
          <p:cNvCxnSpPr/>
          <p:nvPr/>
        </p:nvCxnSpPr>
        <p:spPr bwMode="auto">
          <a:xfrm>
            <a:off x="647065"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0"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 name="Slide Number Placeholder 1">
            <a:extLst>
              <a:ext uri="{FF2B5EF4-FFF2-40B4-BE49-F238E27FC236}">
                <a16:creationId xmlns:a16="http://schemas.microsoft.com/office/drawing/2014/main" id="{B5E6FD23-5B33-4947-9EFB-5FD68B5B023E}"/>
              </a:ext>
            </a:extLst>
          </p:cNvPr>
          <p:cNvSpPr>
            <a:spLocks noGrp="1"/>
          </p:cNvSpPr>
          <p:nvPr>
            <p:ph type="sldNum" sz="quarter" idx="12"/>
          </p:nvPr>
        </p:nvSpPr>
        <p:spPr>
          <a:xfrm>
            <a:off x="6665473" y="6382291"/>
            <a:ext cx="2057400" cy="365125"/>
          </a:xfrm>
        </p:spPr>
        <p:txBody>
          <a:bodyPr/>
          <a:lstStyle/>
          <a:p>
            <a:fld id="{2AE0A5F7-18CF-42D7-865E-9BC89C445029}" type="slidenum">
              <a:rPr lang="en-US" smtClean="0">
                <a:solidFill>
                  <a:srgbClr val="004563"/>
                </a:solidFill>
                <a:latin typeface="+mn-lt"/>
              </a:rPr>
              <a:t>8</a:t>
            </a:fld>
            <a:endParaRPr lang="en-US">
              <a:solidFill>
                <a:srgbClr val="004563"/>
              </a:solidFill>
              <a:latin typeface="+mn-lt"/>
            </a:endParaRPr>
          </a:p>
        </p:txBody>
      </p:sp>
      <p:sp>
        <p:nvSpPr>
          <p:cNvPr id="23" name="Content Placeholder 2">
            <a:extLst>
              <a:ext uri="{FF2B5EF4-FFF2-40B4-BE49-F238E27FC236}">
                <a16:creationId xmlns:a16="http://schemas.microsoft.com/office/drawing/2014/main" id="{D14C4D4C-D71A-4393-A45F-8CA2934F4722}"/>
              </a:ext>
            </a:extLst>
          </p:cNvPr>
          <p:cNvSpPr>
            <a:spLocks noGrp="1"/>
          </p:cNvSpPr>
          <p:nvPr>
            <p:ph idx="1"/>
          </p:nvPr>
        </p:nvSpPr>
        <p:spPr>
          <a:xfrm>
            <a:off x="647065" y="1205623"/>
            <a:ext cx="7864757" cy="4446754"/>
          </a:xfrm>
        </p:spPr>
        <p:txBody>
          <a:bodyPr>
            <a:noAutofit/>
          </a:bodyPr>
          <a:lstStyle/>
          <a:p>
            <a:pPr marL="347472" indent="-347472">
              <a:lnSpc>
                <a:spcPct val="104000"/>
              </a:lnSpc>
              <a:spcBef>
                <a:spcPts val="0"/>
              </a:spcBef>
              <a:spcAft>
                <a:spcPts val="1800"/>
              </a:spcAft>
              <a:buClr>
                <a:srgbClr val="004563"/>
              </a:buClr>
              <a:buSzPct val="121000"/>
            </a:pPr>
            <a:r>
              <a:rPr lang="en-US" sz="2200" dirty="0">
                <a:solidFill>
                  <a:srgbClr val="043F5C"/>
                </a:solidFill>
                <a:cs typeface="Arial" panose="020B0604020202020204" pitchFamily="34" charset="0"/>
              </a:rPr>
              <a:t>Once a completed application is submitted to </a:t>
            </a:r>
            <a:r>
              <a:rPr lang="en-US" sz="2200" dirty="0">
                <a:solidFill>
                  <a:srgbClr val="043F5C"/>
                </a:solidFill>
                <a:cs typeface="Arial" panose="020B0604020202020204" pitchFamily="34" charset="0"/>
                <a:hlinkClick r:id="rId4"/>
              </a:rPr>
              <a:t>TRA@DEO.MyFlorida.com</a:t>
            </a:r>
            <a:r>
              <a:rPr lang="en-US" sz="2200" dirty="0">
                <a:solidFill>
                  <a:srgbClr val="043F5C"/>
                </a:solidFill>
                <a:cs typeface="Arial" panose="020B0604020202020204" pitchFamily="34" charset="0"/>
              </a:rPr>
              <a:t>, a determination will be made by the State Trade Program team.</a:t>
            </a:r>
          </a:p>
          <a:p>
            <a:pPr marL="347472" indent="-347472">
              <a:lnSpc>
                <a:spcPct val="104000"/>
              </a:lnSpc>
              <a:spcBef>
                <a:spcPts val="0"/>
              </a:spcBef>
              <a:spcAft>
                <a:spcPts val="1800"/>
              </a:spcAft>
              <a:buClr>
                <a:srgbClr val="004563"/>
              </a:buClr>
              <a:buSzPct val="121000"/>
            </a:pPr>
            <a:r>
              <a:rPr lang="en-US" sz="2200" dirty="0">
                <a:solidFill>
                  <a:srgbClr val="043F5C"/>
                </a:solidFill>
                <a:cs typeface="Arial" panose="020B0604020202020204" pitchFamily="34" charset="0"/>
              </a:rPr>
              <a:t>The local coordinator and the program participant will receive a copy of the determination.</a:t>
            </a:r>
          </a:p>
          <a:p>
            <a:pPr marL="347472" indent="-347472">
              <a:lnSpc>
                <a:spcPct val="104000"/>
              </a:lnSpc>
              <a:spcBef>
                <a:spcPts val="0"/>
              </a:spcBef>
              <a:spcAft>
                <a:spcPts val="1800"/>
              </a:spcAft>
              <a:buClr>
                <a:srgbClr val="004563"/>
              </a:buClr>
              <a:buSzPct val="121000"/>
            </a:pPr>
            <a:r>
              <a:rPr lang="en-US" sz="2200" dirty="0">
                <a:solidFill>
                  <a:srgbClr val="043F5C"/>
                </a:solidFill>
                <a:cs typeface="Arial" panose="020B0604020202020204" pitchFamily="34" charset="0"/>
              </a:rPr>
              <a:t>If approved, the participant will receive blank, weekly certification forms to submit to the State Trade Program with employer payroll information.  </a:t>
            </a:r>
          </a:p>
          <a:p>
            <a:pPr marL="347472" indent="-347472">
              <a:lnSpc>
                <a:spcPct val="104000"/>
              </a:lnSpc>
              <a:spcBef>
                <a:spcPts val="0"/>
              </a:spcBef>
              <a:spcAft>
                <a:spcPts val="1800"/>
              </a:spcAft>
              <a:buClr>
                <a:srgbClr val="004563"/>
              </a:buClr>
              <a:buSzPct val="121000"/>
            </a:pPr>
            <a:r>
              <a:rPr lang="en-US" sz="2200" dirty="0">
                <a:solidFill>
                  <a:srgbClr val="043F5C"/>
                </a:solidFill>
                <a:cs typeface="Arial" panose="020B0604020202020204" pitchFamily="34" charset="0"/>
              </a:rPr>
              <a:t>If denied, the participant has the right to file an appeal based on the instructions in his or her determination notice.</a:t>
            </a:r>
          </a:p>
        </p:txBody>
      </p:sp>
    </p:spTree>
    <p:extLst>
      <p:ext uri="{BB962C8B-B14F-4D97-AF65-F5344CB8AC3E}">
        <p14:creationId xmlns:p14="http://schemas.microsoft.com/office/powerpoint/2010/main" val="34391532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17B7F7DF3EDD4E9E5C032FF6CEE5D5" ma:contentTypeVersion="10" ma:contentTypeDescription="Create a new document." ma:contentTypeScope="" ma:versionID="678462e9e52cfaee14e0e77099085d3c">
  <xsd:schema xmlns:xsd="http://www.w3.org/2001/XMLSchema" xmlns:xs="http://www.w3.org/2001/XMLSchema" xmlns:p="http://schemas.microsoft.com/office/2006/metadata/properties" xmlns:ns3="162bf040-66aa-4533-8fc2-c5155663808e" xmlns:ns4="46791f89-b0a5-4907-971d-2fb93b3490d0" targetNamespace="http://schemas.microsoft.com/office/2006/metadata/properties" ma:root="true" ma:fieldsID="925a936264f4a6d3ced868a930cf9b5f" ns3:_="" ns4:_="">
    <xsd:import namespace="162bf040-66aa-4533-8fc2-c5155663808e"/>
    <xsd:import namespace="46791f89-b0a5-4907-971d-2fb93b3490d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2bf040-66aa-4533-8fc2-c515566380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791f89-b0a5-4907-971d-2fb93b3490d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D105AE-EA56-4F24-A44D-2718344E58DB}">
  <ds:schemaRefs>
    <ds:schemaRef ds:uri="http://schemas.microsoft.com/sharepoint/v3/contenttype/forms"/>
  </ds:schemaRefs>
</ds:datastoreItem>
</file>

<file path=customXml/itemProps2.xml><?xml version="1.0" encoding="utf-8"?>
<ds:datastoreItem xmlns:ds="http://schemas.openxmlformats.org/officeDocument/2006/customXml" ds:itemID="{8B65676E-68EC-4376-A9DA-C9C1BFC398A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AF58557-D33A-4922-BE30-67AF08E67D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2bf040-66aa-4533-8fc2-c5155663808e"/>
    <ds:schemaRef ds:uri="46791f89-b0a5-4907-971d-2fb93b3490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DEO2015</Template>
  <TotalTime>436</TotalTime>
  <Words>1488</Words>
  <Application>Microsoft Office PowerPoint</Application>
  <PresentationFormat>On-screen Show (4:3)</PresentationFormat>
  <Paragraphs>155</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Century Gothic</vt:lpstr>
      <vt:lpstr>HelveticaNeueLT Std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RTAA Wage Subsidy Training</dc:title>
  <dc:creator>Smith, Richard</dc:creator>
  <cp:lastModifiedBy>Omran, Christina</cp:lastModifiedBy>
  <cp:revision>11</cp:revision>
  <cp:lastPrinted>2019-11-15T01:00:54Z</cp:lastPrinted>
  <dcterms:created xsi:type="dcterms:W3CDTF">2016-01-18T02:17:17Z</dcterms:created>
  <dcterms:modified xsi:type="dcterms:W3CDTF">2022-03-09T19:34:14Z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0x010100B217B7F7DF3EDD4E9E5C032FF6CEE5D5</vt:lpwstr>
  </property>
</Properties>
</file>