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1" r:id="rId4"/>
  </p:sldMasterIdLst>
  <p:notesMasterIdLst>
    <p:notesMasterId r:id="rId52"/>
  </p:notesMasterIdLst>
  <p:sldIdLst>
    <p:sldId id="268" r:id="rId5"/>
    <p:sldId id="256" r:id="rId6"/>
    <p:sldId id="269" r:id="rId7"/>
    <p:sldId id="259" r:id="rId8"/>
    <p:sldId id="260" r:id="rId9"/>
    <p:sldId id="257" r:id="rId10"/>
    <p:sldId id="261" r:id="rId11"/>
    <p:sldId id="264" r:id="rId12"/>
    <p:sldId id="263" r:id="rId13"/>
    <p:sldId id="315" r:id="rId14"/>
    <p:sldId id="273" r:id="rId15"/>
    <p:sldId id="274" r:id="rId16"/>
    <p:sldId id="277" r:id="rId17"/>
    <p:sldId id="275" r:id="rId18"/>
    <p:sldId id="276" r:id="rId19"/>
    <p:sldId id="278" r:id="rId20"/>
    <p:sldId id="297" r:id="rId21"/>
    <p:sldId id="314" r:id="rId22"/>
    <p:sldId id="280" r:id="rId23"/>
    <p:sldId id="281" r:id="rId24"/>
    <p:sldId id="283" r:id="rId25"/>
    <p:sldId id="284" r:id="rId26"/>
    <p:sldId id="285" r:id="rId27"/>
    <p:sldId id="287" r:id="rId28"/>
    <p:sldId id="286" r:id="rId29"/>
    <p:sldId id="288" r:id="rId30"/>
    <p:sldId id="289" r:id="rId31"/>
    <p:sldId id="291" r:id="rId32"/>
    <p:sldId id="292" r:id="rId33"/>
    <p:sldId id="293" r:id="rId34"/>
    <p:sldId id="294" r:id="rId35"/>
    <p:sldId id="295"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1" r:id="rId49"/>
    <p:sldId id="312" r:id="rId50"/>
    <p:sldId id="313"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AD0"/>
    <a:srgbClr val="FFF0DD"/>
    <a:srgbClr val="FDF6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6190" autoAdjust="0"/>
  </p:normalViewPr>
  <p:slideViewPr>
    <p:cSldViewPr>
      <p:cViewPr varScale="1">
        <p:scale>
          <a:sx n="92" d="100"/>
          <a:sy n="92" d="100"/>
        </p:scale>
        <p:origin x="2154"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Column2</c:v>
                </c:pt>
              </c:strCache>
            </c:strRef>
          </c:tx>
          <c:spPr>
            <a:solidFill>
              <a:schemeClr val="accent2">
                <a:lumMod val="75000"/>
              </a:schemeClr>
            </a:solidFill>
            <a:ln>
              <a:noFill/>
            </a:ln>
            <a:effectLst/>
          </c:spPr>
          <c:invertIfNegative val="0"/>
          <c:dPt>
            <c:idx val="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B295-457A-BBCA-E41DAEAC2D1D}"/>
              </c:ext>
            </c:extLst>
          </c:dPt>
          <c:cat>
            <c:strRef>
              <c:f>Sheet1!$A$2:$A$3</c:f>
              <c:strCache>
                <c:ptCount val="2"/>
                <c:pt idx="0">
                  <c:v>Military Families</c:v>
                </c:pt>
                <c:pt idx="1">
                  <c:v>Civilian Families</c:v>
                </c:pt>
              </c:strCache>
            </c:strRef>
          </c:cat>
          <c:val>
            <c:numRef>
              <c:f>Sheet1!$B$2:$B$3</c:f>
              <c:numCache>
                <c:formatCode>General</c:formatCode>
                <c:ptCount val="2"/>
                <c:pt idx="0">
                  <c:v>14.5</c:v>
                </c:pt>
                <c:pt idx="1">
                  <c:v>1.5</c:v>
                </c:pt>
              </c:numCache>
            </c:numRef>
          </c:val>
          <c:extLst>
            <c:ext xmlns:c16="http://schemas.microsoft.com/office/drawing/2014/chart" uri="{C3380CC4-5D6E-409C-BE32-E72D297353CC}">
              <c16:uniqueId val="{00000002-B295-457A-BBCA-E41DAEAC2D1D}"/>
            </c:ext>
          </c:extLst>
        </c:ser>
        <c:ser>
          <c:idx val="1"/>
          <c:order val="1"/>
          <c:tx>
            <c:strRef>
              <c:f>Sheet1!$C$1</c:f>
              <c:strCache>
                <c:ptCount val="1"/>
                <c:pt idx="0">
                  <c:v>Column3</c:v>
                </c:pt>
              </c:strCache>
            </c:strRef>
          </c:tx>
          <c:spPr>
            <a:solidFill>
              <a:schemeClr val="accent2"/>
            </a:solidFill>
            <a:ln>
              <a:noFill/>
            </a:ln>
            <a:effectLst/>
          </c:spPr>
          <c:invertIfNegative val="0"/>
          <c:cat>
            <c:strRef>
              <c:f>Sheet1!$A$2:$A$3</c:f>
              <c:strCache>
                <c:ptCount val="2"/>
                <c:pt idx="0">
                  <c:v>Military Families</c:v>
                </c:pt>
                <c:pt idx="1">
                  <c:v>Civilian Families</c:v>
                </c:pt>
              </c:strCache>
            </c:strRef>
          </c:cat>
          <c:val>
            <c:numRef>
              <c:f>Sheet1!$C$2:$C$3</c:f>
              <c:numCache>
                <c:formatCode>General</c:formatCode>
                <c:ptCount val="2"/>
              </c:numCache>
            </c:numRef>
          </c:val>
          <c:extLst>
            <c:ext xmlns:c16="http://schemas.microsoft.com/office/drawing/2014/chart" uri="{C3380CC4-5D6E-409C-BE32-E72D297353CC}">
              <c16:uniqueId val="{00000003-B295-457A-BBCA-E41DAEAC2D1D}"/>
            </c:ext>
          </c:extLst>
        </c:ser>
        <c:dLbls>
          <c:showLegendKey val="0"/>
          <c:showVal val="0"/>
          <c:showCatName val="0"/>
          <c:showSerName val="0"/>
          <c:showPercent val="0"/>
          <c:showBubbleSize val="0"/>
        </c:dLbls>
        <c:gapWidth val="219"/>
        <c:overlap val="-27"/>
        <c:axId val="216970176"/>
        <c:axId val="216970568"/>
      </c:barChart>
      <c:catAx>
        <c:axId val="216970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6970568"/>
        <c:crosses val="autoZero"/>
        <c:auto val="1"/>
        <c:lblAlgn val="ctr"/>
        <c:lblOffset val="100"/>
        <c:noMultiLvlLbl val="0"/>
      </c:catAx>
      <c:valAx>
        <c:axId val="216970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6970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hart>
    <c:title>
      <c:tx>
        <c:rich>
          <a:bodyPr/>
          <a:lstStyle/>
          <a:p>
            <a:pPr>
              <a:defRPr sz="2000" b="1" u="sng">
                <a:latin typeface="Garamond" pitchFamily="18" charset="0"/>
              </a:defRPr>
            </a:pPr>
            <a:r>
              <a:rPr lang="en-US" sz="2000" b="1" u="sng" dirty="0" smtClean="0">
                <a:latin typeface="Garamond" pitchFamily="18" charset="0"/>
              </a:rPr>
              <a:t>UNEMPLOYMENT  RATES / COMPARISON</a:t>
            </a:r>
            <a:endParaRPr lang="en-US" sz="2000" b="1" u="sng" dirty="0">
              <a:latin typeface="Garamond" pitchFamily="18" charset="0"/>
            </a:endParaRP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Military Spouses</c:v>
                </c:pt>
              </c:strCache>
            </c:strRef>
          </c:tx>
          <c:spPr>
            <a:solidFill>
              <a:schemeClr val="accent6">
                <a:lumMod val="60000"/>
                <a:lumOff val="40000"/>
              </a:schemeClr>
            </a:solidFill>
          </c:spPr>
          <c:invertIfNegative val="0"/>
          <c:dLbls>
            <c:dLbl>
              <c:idx val="0"/>
              <c:layout/>
              <c:tx>
                <c:rich>
                  <a:bodyPr/>
                  <a:lstStyle/>
                  <a:p>
                    <a:r>
                      <a:rPr lang="en-US" sz="2400" b="1" dirty="0" smtClean="0">
                        <a:latin typeface="Garamond" pitchFamily="18" charset="0"/>
                      </a:rPr>
                      <a:t>3</a:t>
                    </a:r>
                    <a:r>
                      <a:rPr lang="en-US" dirty="0" smtClean="0"/>
                      <a:t>0.3 %</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6CF-4C6D-B443-40FD0964DD74}"/>
                </c:ext>
              </c:extLst>
            </c:dLbl>
            <c:dLbl>
              <c:idx val="1"/>
              <c:layout/>
              <c:tx>
                <c:rich>
                  <a:bodyPr/>
                  <a:lstStyle/>
                  <a:p>
                    <a:r>
                      <a:rPr lang="en-US" sz="2400" dirty="0" smtClean="0"/>
                      <a:t>1</a:t>
                    </a:r>
                    <a:r>
                      <a:rPr lang="en-US" dirty="0" smtClean="0"/>
                      <a:t>4.8 %</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6CF-4C6D-B443-40FD0964DD74}"/>
                </c:ext>
              </c:extLst>
            </c:dLbl>
            <c:dLbl>
              <c:idx val="2"/>
              <c:layout/>
              <c:tx>
                <c:rich>
                  <a:bodyPr/>
                  <a:lstStyle/>
                  <a:p>
                    <a:r>
                      <a:rPr lang="en-US" dirty="0" smtClean="0"/>
                      <a:t>5.9 %</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6CF-4C6D-B443-40FD0964DD74}"/>
                </c:ext>
              </c:extLst>
            </c:dLbl>
            <c:spPr>
              <a:noFill/>
              <a:ln>
                <a:noFill/>
              </a:ln>
              <a:effectLst/>
            </c:spPr>
            <c:txPr>
              <a:bodyPr/>
              <a:lstStyle/>
              <a:p>
                <a:pPr>
                  <a:defRPr sz="2400" b="1">
                    <a:latin typeface="Garamond"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18-24 y.o.</c:v>
                </c:pt>
                <c:pt idx="1">
                  <c:v>25-44 y.o.</c:v>
                </c:pt>
                <c:pt idx="2">
                  <c:v>Over 45 y.o.</c:v>
                </c:pt>
              </c:strCache>
            </c:strRef>
          </c:cat>
          <c:val>
            <c:numRef>
              <c:f>Sheet1!$B$2:$B$4</c:f>
              <c:numCache>
                <c:formatCode>General</c:formatCode>
                <c:ptCount val="3"/>
                <c:pt idx="0">
                  <c:v>9</c:v>
                </c:pt>
                <c:pt idx="1">
                  <c:v>9</c:v>
                </c:pt>
                <c:pt idx="2">
                  <c:v>2.2000000000000002</c:v>
                </c:pt>
              </c:numCache>
            </c:numRef>
          </c:val>
          <c:extLst>
            <c:ext xmlns:c16="http://schemas.microsoft.com/office/drawing/2014/chart" uri="{C3380CC4-5D6E-409C-BE32-E72D297353CC}">
              <c16:uniqueId val="{00000003-86CF-4C6D-B443-40FD0964DD74}"/>
            </c:ext>
          </c:extLst>
        </c:ser>
        <c:ser>
          <c:idx val="1"/>
          <c:order val="1"/>
          <c:tx>
            <c:strRef>
              <c:f>Sheet1!$C$1</c:f>
              <c:strCache>
                <c:ptCount val="1"/>
                <c:pt idx="0">
                  <c:v>Civilian Spouses</c:v>
                </c:pt>
              </c:strCache>
            </c:strRef>
          </c:tx>
          <c:spPr>
            <a:solidFill>
              <a:schemeClr val="accent2"/>
            </a:solidFill>
          </c:spPr>
          <c:invertIfNegative val="0"/>
          <c:dLbls>
            <c:dLbl>
              <c:idx val="0"/>
              <c:layout/>
              <c:tx>
                <c:rich>
                  <a:bodyPr/>
                  <a:lstStyle/>
                  <a:p>
                    <a:r>
                      <a:rPr lang="en-US" sz="2400" b="1" dirty="0" smtClean="0">
                        <a:latin typeface="Garamond" pitchFamily="18" charset="0"/>
                      </a:rPr>
                      <a:t>10.6 %</a:t>
                    </a:r>
                    <a:endParaRPr lang="en-US" sz="2400" b="1" dirty="0">
                      <a:latin typeface="Garamond" pitchFamily="18" charset="0"/>
                    </a:endParaRP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6CF-4C6D-B443-40FD0964DD74}"/>
                </c:ext>
              </c:extLst>
            </c:dLbl>
            <c:dLbl>
              <c:idx val="1"/>
              <c:layout/>
              <c:tx>
                <c:rich>
                  <a:bodyPr/>
                  <a:lstStyle/>
                  <a:p>
                    <a:r>
                      <a:rPr lang="en-US" sz="2400" b="1" dirty="0" smtClean="0">
                        <a:latin typeface="Garamond" pitchFamily="18" charset="0"/>
                      </a:rPr>
                      <a:t> 5.8 %</a:t>
                    </a:r>
                    <a:endParaRPr lang="en-US" sz="2400" b="1" dirty="0">
                      <a:latin typeface="Garamond" pitchFamily="18" charset="0"/>
                    </a:endParaRP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86CF-4C6D-B443-40FD0964DD74}"/>
                </c:ext>
              </c:extLst>
            </c:dLbl>
            <c:dLbl>
              <c:idx val="2"/>
              <c:layout/>
              <c:tx>
                <c:rich>
                  <a:bodyPr/>
                  <a:lstStyle/>
                  <a:p>
                    <a:r>
                      <a:rPr lang="en-US" dirty="0" smtClean="0"/>
                      <a:t>3.9 %</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86CF-4C6D-B443-40FD0964DD74}"/>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18-24 y.o.</c:v>
                </c:pt>
                <c:pt idx="1">
                  <c:v>25-44 y.o.</c:v>
                </c:pt>
                <c:pt idx="2">
                  <c:v>Over 45 y.o.</c:v>
                </c:pt>
              </c:strCache>
            </c:strRef>
          </c:cat>
          <c:val>
            <c:numRef>
              <c:f>Sheet1!$C$2:$C$4</c:f>
              <c:numCache>
                <c:formatCode>General</c:formatCode>
                <c:ptCount val="3"/>
                <c:pt idx="0">
                  <c:v>3.4</c:v>
                </c:pt>
                <c:pt idx="1">
                  <c:v>2</c:v>
                </c:pt>
                <c:pt idx="2">
                  <c:v>1.5</c:v>
                </c:pt>
              </c:numCache>
            </c:numRef>
          </c:val>
          <c:extLst>
            <c:ext xmlns:c16="http://schemas.microsoft.com/office/drawing/2014/chart" uri="{C3380CC4-5D6E-409C-BE32-E72D297353CC}">
              <c16:uniqueId val="{00000007-86CF-4C6D-B443-40FD0964DD74}"/>
            </c:ext>
          </c:extLst>
        </c:ser>
        <c:dLbls>
          <c:showLegendKey val="0"/>
          <c:showVal val="1"/>
          <c:showCatName val="0"/>
          <c:showSerName val="0"/>
          <c:showPercent val="0"/>
          <c:showBubbleSize val="0"/>
        </c:dLbls>
        <c:gapWidth val="150"/>
        <c:shape val="box"/>
        <c:axId val="218656816"/>
        <c:axId val="145164792"/>
        <c:axId val="0"/>
      </c:bar3DChart>
      <c:catAx>
        <c:axId val="218656816"/>
        <c:scaling>
          <c:orientation val="minMax"/>
        </c:scaling>
        <c:delete val="0"/>
        <c:axPos val="b"/>
        <c:numFmt formatCode="General" sourceLinked="0"/>
        <c:majorTickMark val="none"/>
        <c:minorTickMark val="none"/>
        <c:tickLblPos val="nextTo"/>
        <c:crossAx val="145164792"/>
        <c:crosses val="autoZero"/>
        <c:auto val="1"/>
        <c:lblAlgn val="ctr"/>
        <c:lblOffset val="100"/>
        <c:noMultiLvlLbl val="0"/>
      </c:catAx>
      <c:valAx>
        <c:axId val="145164792"/>
        <c:scaling>
          <c:orientation val="minMax"/>
        </c:scaling>
        <c:delete val="1"/>
        <c:axPos val="l"/>
        <c:numFmt formatCode="General" sourceLinked="1"/>
        <c:majorTickMark val="none"/>
        <c:minorTickMark val="none"/>
        <c:tickLblPos val="none"/>
        <c:crossAx val="218656816"/>
        <c:crosses val="autoZero"/>
        <c:crossBetween val="between"/>
      </c:valAx>
    </c:plotArea>
    <c:legend>
      <c:legendPos val="t"/>
      <c:legendEntry>
        <c:idx val="0"/>
        <c:txPr>
          <a:bodyPr/>
          <a:lstStyle/>
          <a:p>
            <a:pPr>
              <a:defRPr sz="2000" b="1">
                <a:latin typeface="Garamond" pitchFamily="18" charset="0"/>
              </a:defRPr>
            </a:pPr>
            <a:endParaRPr lang="en-US"/>
          </a:p>
        </c:txPr>
      </c:legendEntry>
      <c:legendEntry>
        <c:idx val="1"/>
        <c:txPr>
          <a:bodyPr/>
          <a:lstStyle/>
          <a:p>
            <a:pPr>
              <a:defRPr sz="2000" b="1">
                <a:latin typeface="Garamond" pitchFamily="18" charset="0"/>
              </a:defRPr>
            </a:pPr>
            <a:endParaRPr lang="en-US"/>
          </a:p>
        </c:txPr>
      </c:legendEntry>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
          <c:y val="2.0992055047173211E-3"/>
          <c:w val="0.90067089530475375"/>
          <c:h val="0.79324200184436156"/>
        </c:manualLayout>
      </c:layout>
      <c:bar3DChart>
        <c:barDir val="col"/>
        <c:grouping val="clustered"/>
        <c:varyColors val="0"/>
        <c:ser>
          <c:idx val="0"/>
          <c:order val="0"/>
          <c:tx>
            <c:strRef>
              <c:f>Sheet1!$B$1</c:f>
              <c:strCache>
                <c:ptCount val="1"/>
                <c:pt idx="0">
                  <c:v>Military </c:v>
                </c:pt>
              </c:strCache>
            </c:strRef>
          </c:tx>
          <c:spPr>
            <a:solidFill>
              <a:schemeClr val="accent6">
                <a:lumMod val="60000"/>
                <a:lumOff val="40000"/>
              </a:schemeClr>
            </a:solidFill>
          </c:spPr>
          <c:invertIfNegative val="0"/>
          <c:dLbls>
            <c:dLbl>
              <c:idx val="0"/>
              <c:layout>
                <c:manualLayout>
                  <c:x val="-7.3260073260073303E-3"/>
                  <c:y val="0"/>
                </c:manualLayout>
              </c:layout>
              <c:tx>
                <c:rich>
                  <a:bodyPr/>
                  <a:lstStyle/>
                  <a:p>
                    <a:r>
                      <a:rPr lang="en-US" dirty="0" smtClean="0">
                        <a:solidFill>
                          <a:srgbClr val="FEEAD0"/>
                        </a:solidFill>
                      </a:rPr>
                      <a:t>$25,939</a:t>
                    </a:r>
                    <a:endParaRPr lang="en-US" dirty="0">
                      <a:solidFill>
                        <a:srgbClr val="FEEAD0"/>
                      </a:solidFill>
                    </a:endParaRPr>
                  </a:p>
                </c:rich>
              </c:tx>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0-FAD1-44E1-87B2-AC41A75E4AC2}"/>
                </c:ext>
              </c:extLst>
            </c:dLbl>
            <c:dLbl>
              <c:idx val="1"/>
              <c:layout>
                <c:manualLayout>
                  <c:x val="-3.6630036630036632E-2"/>
                  <c:y val="-1.4563106796116566E-2"/>
                </c:manualLayout>
              </c:layout>
              <c:tx>
                <c:rich>
                  <a:bodyPr/>
                  <a:lstStyle/>
                  <a:p>
                    <a:r>
                      <a:rPr lang="en-US" dirty="0" smtClean="0">
                        <a:solidFill>
                          <a:srgbClr val="FEEAD0"/>
                        </a:solidFill>
                      </a:rPr>
                      <a:t>$20,360</a:t>
                    </a:r>
                    <a:endParaRPr lang="en-US" dirty="0">
                      <a:solidFill>
                        <a:srgbClr val="FEEAD0"/>
                      </a:solidFill>
                    </a:endParaRPr>
                  </a:p>
                </c:rich>
              </c:tx>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FAD1-44E1-87B2-AC41A75E4AC2}"/>
                </c:ext>
              </c:extLst>
            </c:dLbl>
            <c:dLbl>
              <c:idx val="2"/>
              <c:layout/>
              <c:tx>
                <c:rich>
                  <a:bodyPr/>
                  <a:lstStyle/>
                  <a:p>
                    <a:r>
                      <a:rPr lang="en-US" dirty="0" smtClean="0">
                        <a:solidFill>
                          <a:srgbClr val="FEEAD0"/>
                        </a:solidFill>
                      </a:rPr>
                      <a:t>$24,975</a:t>
                    </a:r>
                    <a:endParaRPr lang="en-US" dirty="0">
                      <a:solidFill>
                        <a:srgbClr val="FEEAD0"/>
                      </a:solidFill>
                    </a:endParaRPr>
                  </a:p>
                </c:rich>
              </c:tx>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2-FAD1-44E1-87B2-AC41A75E4AC2}"/>
                </c:ext>
              </c:extLst>
            </c:dLbl>
            <c:dLbl>
              <c:idx val="3"/>
              <c:layout/>
              <c:tx>
                <c:rich>
                  <a:bodyPr/>
                  <a:lstStyle/>
                  <a:p>
                    <a:r>
                      <a:rPr lang="en-US" dirty="0" smtClean="0">
                        <a:solidFill>
                          <a:srgbClr val="FEEAD0"/>
                        </a:solidFill>
                      </a:rPr>
                      <a:t>$22,375</a:t>
                    </a:r>
                    <a:endParaRPr lang="en-US" dirty="0">
                      <a:solidFill>
                        <a:srgbClr val="FEEAD0"/>
                      </a:solidFill>
                    </a:endParaRPr>
                  </a:p>
                </c:rich>
              </c:tx>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FAD1-44E1-87B2-AC41A75E4AC2}"/>
                </c:ext>
              </c:extLst>
            </c:dLbl>
            <c:spPr>
              <a:noFill/>
              <a:ln>
                <a:noFill/>
              </a:ln>
              <a:effectLst/>
            </c:sp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Sheet1!$A$2:$A$5</c:f>
              <c:strCache>
                <c:ptCount val="4"/>
                <c:pt idx="0">
                  <c:v>Total</c:v>
                </c:pt>
                <c:pt idx="1">
                  <c:v>Moved in Last Year</c:v>
                </c:pt>
                <c:pt idx="2">
                  <c:v>Moved in Last Year w/Children</c:v>
                </c:pt>
                <c:pt idx="3">
                  <c:v>Moved in Last Year/Children &lt; Five</c:v>
                </c:pt>
              </c:strCache>
            </c:strRef>
          </c:cat>
          <c:val>
            <c:numRef>
              <c:f>Sheet1!$B$2:$B$5</c:f>
              <c:numCache>
                <c:formatCode>General</c:formatCode>
                <c:ptCount val="4"/>
                <c:pt idx="0" formatCode="#,##0">
                  <c:v>3</c:v>
                </c:pt>
                <c:pt idx="1">
                  <c:v>2.2999999999999998</c:v>
                </c:pt>
                <c:pt idx="2">
                  <c:v>2.8</c:v>
                </c:pt>
                <c:pt idx="3">
                  <c:v>2.5</c:v>
                </c:pt>
              </c:numCache>
            </c:numRef>
          </c:val>
          <c:extLst>
            <c:ext xmlns:c16="http://schemas.microsoft.com/office/drawing/2014/chart" uri="{C3380CC4-5D6E-409C-BE32-E72D297353CC}">
              <c16:uniqueId val="{00000004-FAD1-44E1-87B2-AC41A75E4AC2}"/>
            </c:ext>
          </c:extLst>
        </c:ser>
        <c:ser>
          <c:idx val="1"/>
          <c:order val="1"/>
          <c:tx>
            <c:strRef>
              <c:f>Sheet1!$C$1</c:f>
              <c:strCache>
                <c:ptCount val="1"/>
                <c:pt idx="0">
                  <c:v>Civilian</c:v>
                </c:pt>
              </c:strCache>
            </c:strRef>
          </c:tx>
          <c:invertIfNegative val="0"/>
          <c:dLbls>
            <c:dLbl>
              <c:idx val="0"/>
              <c:layout/>
              <c:tx>
                <c:rich>
                  <a:bodyPr/>
                  <a:lstStyle/>
                  <a:p>
                    <a:r>
                      <a:rPr lang="en-US" dirty="0" smtClean="0">
                        <a:solidFill>
                          <a:srgbClr val="FEEAD0"/>
                        </a:solidFill>
                      </a:rPr>
                      <a:t>$41,919</a:t>
                    </a:r>
                    <a:endParaRPr lang="en-US" dirty="0">
                      <a:solidFill>
                        <a:srgbClr val="FEEAD0"/>
                      </a:solidFill>
                    </a:endParaRP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AD1-44E1-87B2-AC41A75E4AC2}"/>
                </c:ext>
              </c:extLst>
            </c:dLbl>
            <c:dLbl>
              <c:idx val="1"/>
              <c:layout/>
              <c:tx>
                <c:rich>
                  <a:bodyPr/>
                  <a:lstStyle/>
                  <a:p>
                    <a:r>
                      <a:rPr lang="en-US" dirty="0" smtClean="0">
                        <a:solidFill>
                          <a:srgbClr val="FEEAD0"/>
                        </a:solidFill>
                      </a:rPr>
                      <a:t>$37,740</a:t>
                    </a:r>
                    <a:endParaRPr lang="en-US" dirty="0">
                      <a:solidFill>
                        <a:srgbClr val="FEEAD0"/>
                      </a:solidFill>
                    </a:endParaRP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FAD1-44E1-87B2-AC41A75E4AC2}"/>
                </c:ext>
              </c:extLst>
            </c:dLbl>
            <c:dLbl>
              <c:idx val="2"/>
              <c:layout/>
              <c:tx>
                <c:rich>
                  <a:bodyPr/>
                  <a:lstStyle/>
                  <a:p>
                    <a:r>
                      <a:rPr lang="en-US" dirty="0" smtClean="0">
                        <a:solidFill>
                          <a:srgbClr val="FEEAD0"/>
                        </a:solidFill>
                      </a:rPr>
                      <a:t>$36,003</a:t>
                    </a:r>
                    <a:endParaRPr lang="en-US" dirty="0">
                      <a:solidFill>
                        <a:srgbClr val="FEEAD0"/>
                      </a:solidFill>
                    </a:endParaRP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FAD1-44E1-87B2-AC41A75E4AC2}"/>
                </c:ext>
              </c:extLst>
            </c:dLbl>
            <c:dLbl>
              <c:idx val="3"/>
              <c:layout/>
              <c:tx>
                <c:rich>
                  <a:bodyPr/>
                  <a:lstStyle/>
                  <a:p>
                    <a:r>
                      <a:rPr lang="en-US" dirty="0" smtClean="0">
                        <a:solidFill>
                          <a:srgbClr val="FEEAD0"/>
                        </a:solidFill>
                      </a:rPr>
                      <a:t>$37,757</a:t>
                    </a:r>
                    <a:endParaRPr lang="en-US" dirty="0">
                      <a:solidFill>
                        <a:srgbClr val="FEEAD0"/>
                      </a:solidFill>
                    </a:endParaRP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FAD1-44E1-87B2-AC41A75E4AC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c:v>
                </c:pt>
                <c:pt idx="1">
                  <c:v>Moved in Last Year</c:v>
                </c:pt>
                <c:pt idx="2">
                  <c:v>Moved in Last Year w/Children</c:v>
                </c:pt>
                <c:pt idx="3">
                  <c:v>Moved in Last Year/Children &lt; Five</c:v>
                </c:pt>
              </c:strCache>
            </c:strRef>
          </c:cat>
          <c:val>
            <c:numRef>
              <c:f>Sheet1!$C$2:$C$5</c:f>
              <c:numCache>
                <c:formatCode>General</c:formatCode>
                <c:ptCount val="4"/>
                <c:pt idx="0">
                  <c:v>4</c:v>
                </c:pt>
                <c:pt idx="1">
                  <c:v>3.7</c:v>
                </c:pt>
                <c:pt idx="2">
                  <c:v>3.5</c:v>
                </c:pt>
                <c:pt idx="3">
                  <c:v>3.8</c:v>
                </c:pt>
              </c:numCache>
            </c:numRef>
          </c:val>
          <c:extLst>
            <c:ext xmlns:c16="http://schemas.microsoft.com/office/drawing/2014/chart" uri="{C3380CC4-5D6E-409C-BE32-E72D297353CC}">
              <c16:uniqueId val="{00000009-FAD1-44E1-87B2-AC41A75E4AC2}"/>
            </c:ext>
          </c:extLst>
        </c:ser>
        <c:dLbls>
          <c:showLegendKey val="0"/>
          <c:showVal val="0"/>
          <c:showCatName val="0"/>
          <c:showSerName val="0"/>
          <c:showPercent val="0"/>
          <c:showBubbleSize val="0"/>
        </c:dLbls>
        <c:gapWidth val="150"/>
        <c:shape val="box"/>
        <c:axId val="145165576"/>
        <c:axId val="221223432"/>
        <c:axId val="0"/>
      </c:bar3DChart>
      <c:catAx>
        <c:axId val="145165576"/>
        <c:scaling>
          <c:orientation val="minMax"/>
        </c:scaling>
        <c:delete val="1"/>
        <c:axPos val="b"/>
        <c:numFmt formatCode="General" sourceLinked="0"/>
        <c:majorTickMark val="out"/>
        <c:minorTickMark val="none"/>
        <c:tickLblPos val="none"/>
        <c:crossAx val="221223432"/>
        <c:crosses val="autoZero"/>
        <c:auto val="1"/>
        <c:lblAlgn val="ctr"/>
        <c:lblOffset val="100"/>
        <c:noMultiLvlLbl val="0"/>
      </c:catAx>
      <c:valAx>
        <c:axId val="221223432"/>
        <c:scaling>
          <c:orientation val="minMax"/>
        </c:scaling>
        <c:delete val="1"/>
        <c:axPos val="l"/>
        <c:numFmt formatCode="#,##0" sourceLinked="1"/>
        <c:majorTickMark val="out"/>
        <c:minorTickMark val="none"/>
        <c:tickLblPos val="none"/>
        <c:crossAx val="145165576"/>
        <c:crosses val="autoZero"/>
        <c:crossBetween val="between"/>
      </c:valAx>
    </c:plotArea>
    <c:legend>
      <c:legendPos val="r"/>
      <c:layout>
        <c:manualLayout>
          <c:xMode val="edge"/>
          <c:yMode val="edge"/>
          <c:x val="0.84680660162044963"/>
          <c:y val="0.44069402382394507"/>
          <c:w val="0.14220429647381044"/>
          <c:h val="0.11861195235211019"/>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0.05495</cdr:x>
      <cdr:y>0.82051</cdr:y>
    </cdr:from>
    <cdr:to>
      <cdr:x>0.15385</cdr:x>
      <cdr:y>0.93243</cdr:y>
    </cdr:to>
    <cdr:sp macro="" textlink="">
      <cdr:nvSpPr>
        <cdr:cNvPr id="2" name="TextBox 1"/>
        <cdr:cNvSpPr txBox="1"/>
      </cdr:nvSpPr>
      <cdr:spPr>
        <a:xfrm xmlns:a="http://schemas.openxmlformats.org/drawingml/2006/main">
          <a:off x="381001" y="4876799"/>
          <a:ext cx="685800" cy="66520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smtClean="0">
              <a:solidFill>
                <a:schemeClr val="tx1">
                  <a:lumMod val="95000"/>
                </a:schemeClr>
              </a:solidFill>
              <a:latin typeface="Garamond" pitchFamily="18" charset="0"/>
            </a:rPr>
            <a:t>Total</a:t>
          </a:r>
          <a:endParaRPr lang="en-US" sz="2000" dirty="0"/>
        </a:p>
      </cdr:txBody>
    </cdr:sp>
  </cdr:relSizeAnchor>
  <cdr:relSizeAnchor xmlns:cdr="http://schemas.openxmlformats.org/drawingml/2006/chartDrawing">
    <cdr:from>
      <cdr:x>0.21978</cdr:x>
      <cdr:y>0.83784</cdr:y>
    </cdr:from>
    <cdr:to>
      <cdr:x>0.45055</cdr:x>
      <cdr:y>0.88462</cdr:y>
    </cdr:to>
    <cdr:sp macro="" textlink="">
      <cdr:nvSpPr>
        <cdr:cNvPr id="3" name="TextBox 2"/>
        <cdr:cNvSpPr txBox="1"/>
      </cdr:nvSpPr>
      <cdr:spPr>
        <a:xfrm xmlns:a="http://schemas.openxmlformats.org/drawingml/2006/main">
          <a:off x="1524000" y="4979773"/>
          <a:ext cx="1600200" cy="27802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Moved in Last Yr</a:t>
          </a:r>
          <a:endParaRPr lang="en-US" sz="1100" dirty="0"/>
        </a:p>
      </cdr:txBody>
    </cdr:sp>
  </cdr:relSizeAnchor>
  <cdr:relSizeAnchor xmlns:cdr="http://schemas.openxmlformats.org/drawingml/2006/chartDrawing">
    <cdr:from>
      <cdr:x>0.26374</cdr:x>
      <cdr:y>0.82432</cdr:y>
    </cdr:from>
    <cdr:to>
      <cdr:x>0.40659</cdr:x>
      <cdr:y>0.94872</cdr:y>
    </cdr:to>
    <cdr:sp macro="" textlink="">
      <cdr:nvSpPr>
        <cdr:cNvPr id="4" name="TextBox 3"/>
        <cdr:cNvSpPr txBox="1"/>
      </cdr:nvSpPr>
      <cdr:spPr>
        <a:xfrm xmlns:a="http://schemas.openxmlformats.org/drawingml/2006/main">
          <a:off x="1848923" y="4899428"/>
          <a:ext cx="1001436" cy="73937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solidFill>
                <a:schemeClr val="tx1">
                  <a:lumMod val="95000"/>
                </a:schemeClr>
              </a:solidFill>
              <a:latin typeface="Garamond" pitchFamily="18" charset="0"/>
            </a:rPr>
            <a:t>Moved in</a:t>
          </a:r>
        </a:p>
        <a:p xmlns:a="http://schemas.openxmlformats.org/drawingml/2006/main">
          <a:r>
            <a:rPr lang="en-US" sz="1800" dirty="0" smtClean="0">
              <a:solidFill>
                <a:schemeClr val="tx1">
                  <a:lumMod val="95000"/>
                </a:schemeClr>
              </a:solidFill>
              <a:latin typeface="Garamond" pitchFamily="18" charset="0"/>
            </a:rPr>
            <a:t> Last YR</a:t>
          </a:r>
          <a:endParaRPr lang="en-US" sz="1800" dirty="0">
            <a:solidFill>
              <a:schemeClr val="tx1">
                <a:lumMod val="95000"/>
              </a:schemeClr>
            </a:solidFill>
            <a:latin typeface="Garamond" pitchFamily="18" charset="0"/>
          </a:endParaRPr>
        </a:p>
      </cdr:txBody>
    </cdr:sp>
  </cdr:relSizeAnchor>
  <cdr:relSizeAnchor xmlns:cdr="http://schemas.openxmlformats.org/drawingml/2006/chartDrawing">
    <cdr:from>
      <cdr:x>0.47253</cdr:x>
      <cdr:y>0.80769</cdr:y>
    </cdr:from>
    <cdr:to>
      <cdr:x>0.69231</cdr:x>
      <cdr:y>0.97436</cdr:y>
    </cdr:to>
    <cdr:sp macro="" textlink="">
      <cdr:nvSpPr>
        <cdr:cNvPr id="5" name="TextBox 4"/>
        <cdr:cNvSpPr txBox="1"/>
      </cdr:nvSpPr>
      <cdr:spPr>
        <a:xfrm xmlns:a="http://schemas.openxmlformats.org/drawingml/2006/main">
          <a:off x="3312624" y="4800586"/>
          <a:ext cx="1540746" cy="99061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solidFill>
                <a:schemeClr val="tx1">
                  <a:lumMod val="95000"/>
                </a:schemeClr>
              </a:solidFill>
              <a:latin typeface="Garamond" pitchFamily="18" charset="0"/>
            </a:rPr>
            <a:t>Moved in Last </a:t>
          </a:r>
        </a:p>
        <a:p xmlns:a="http://schemas.openxmlformats.org/drawingml/2006/main">
          <a:r>
            <a:rPr lang="en-US" sz="1600" dirty="0" smtClean="0">
              <a:solidFill>
                <a:schemeClr val="tx1">
                  <a:lumMod val="95000"/>
                </a:schemeClr>
              </a:solidFill>
              <a:latin typeface="Garamond" pitchFamily="18" charset="0"/>
            </a:rPr>
            <a:t>YR</a:t>
          </a:r>
          <a:r>
            <a:rPr lang="en-US" sz="1800" dirty="0" smtClean="0">
              <a:solidFill>
                <a:schemeClr val="tx1">
                  <a:lumMod val="95000"/>
                </a:schemeClr>
              </a:solidFill>
              <a:latin typeface="Garamond" pitchFamily="18" charset="0"/>
            </a:rPr>
            <a:t>  with </a:t>
          </a:r>
        </a:p>
        <a:p xmlns:a="http://schemas.openxmlformats.org/drawingml/2006/main">
          <a:r>
            <a:rPr lang="en-US" sz="1800" dirty="0" smtClean="0">
              <a:solidFill>
                <a:schemeClr val="tx1">
                  <a:lumMod val="95000"/>
                </a:schemeClr>
              </a:solidFill>
              <a:latin typeface="Garamond" pitchFamily="18" charset="0"/>
            </a:rPr>
            <a:t>Children</a:t>
          </a:r>
          <a:endParaRPr lang="en-US" sz="1800" dirty="0">
            <a:solidFill>
              <a:schemeClr val="tx1">
                <a:lumMod val="95000"/>
              </a:schemeClr>
            </a:solidFill>
            <a:latin typeface="Garamond" pitchFamily="18" charset="0"/>
          </a:endParaRPr>
        </a:p>
      </cdr:txBody>
    </cdr:sp>
  </cdr:relSizeAnchor>
  <cdr:relSizeAnchor xmlns:cdr="http://schemas.openxmlformats.org/drawingml/2006/chartDrawing">
    <cdr:from>
      <cdr:x>0.68132</cdr:x>
      <cdr:y>0.80769</cdr:y>
    </cdr:from>
    <cdr:to>
      <cdr:x>0.91304</cdr:x>
      <cdr:y>0.97436</cdr:y>
    </cdr:to>
    <cdr:sp macro="" textlink="">
      <cdr:nvSpPr>
        <cdr:cNvPr id="6" name="TextBox 5"/>
        <cdr:cNvSpPr txBox="1"/>
      </cdr:nvSpPr>
      <cdr:spPr>
        <a:xfrm xmlns:a="http://schemas.openxmlformats.org/drawingml/2006/main">
          <a:off x="4776326" y="4800586"/>
          <a:ext cx="1624474" cy="99061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smtClean="0">
              <a:solidFill>
                <a:schemeClr val="tx1">
                  <a:lumMod val="95000"/>
                </a:schemeClr>
              </a:solidFill>
              <a:latin typeface="Garamond" pitchFamily="18" charset="0"/>
            </a:rPr>
            <a:t>Moved in Last YR</a:t>
          </a:r>
        </a:p>
        <a:p xmlns:a="http://schemas.openxmlformats.org/drawingml/2006/main">
          <a:r>
            <a:rPr lang="en-US" sz="1600" dirty="0" smtClean="0">
              <a:solidFill>
                <a:schemeClr val="tx1">
                  <a:lumMod val="95000"/>
                </a:schemeClr>
              </a:solidFill>
              <a:latin typeface="Garamond" pitchFamily="18" charset="0"/>
            </a:rPr>
            <a:t>With Children</a:t>
          </a:r>
        </a:p>
        <a:p xmlns:a="http://schemas.openxmlformats.org/drawingml/2006/main">
          <a:r>
            <a:rPr lang="en-US" sz="1600" dirty="0" smtClean="0">
              <a:solidFill>
                <a:schemeClr val="tx1">
                  <a:lumMod val="95000"/>
                </a:schemeClr>
              </a:solidFill>
              <a:latin typeface="Garamond" pitchFamily="18" charset="0"/>
            </a:rPr>
            <a:t> under Five YO </a:t>
          </a:r>
          <a:endParaRPr lang="en-US" sz="1600" dirty="0">
            <a:solidFill>
              <a:schemeClr val="tx1">
                <a:lumMod val="95000"/>
              </a:schemeClr>
            </a:solidFill>
            <a:latin typeface="Garamond"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F5293E-A6E2-4BF7-83EE-A7701C924AD0}" type="datetimeFigureOut">
              <a:rPr lang="en-US" smtClean="0"/>
              <a:pPr/>
              <a:t>4/19/2016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F4ADDEE-6B40-4081-BF3E-79AEF31CE987}" type="slidenum">
              <a:rPr lang="en-US" smtClean="0"/>
              <a:pPr/>
              <a:t>‹#›</a:t>
            </a:fld>
            <a:endParaRPr lang="en-US" dirty="0"/>
          </a:p>
        </p:txBody>
      </p:sp>
    </p:spTree>
    <p:extLst>
      <p:ext uri="{BB962C8B-B14F-4D97-AF65-F5344CB8AC3E}">
        <p14:creationId xmlns:p14="http://schemas.microsoft.com/office/powerpoint/2010/main" val="3434261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r>
              <a:rPr lang="en-US" dirty="0" smtClean="0"/>
              <a:t>Welcome to an overview of the Military Family Employment Advocacy Program.</a:t>
            </a:r>
            <a:endParaRPr lang="en-US" dirty="0"/>
          </a:p>
        </p:txBody>
      </p:sp>
      <p:sp>
        <p:nvSpPr>
          <p:cNvPr id="4" name="Slide Number Placeholder 3"/>
          <p:cNvSpPr>
            <a:spLocks noGrp="1"/>
          </p:cNvSpPr>
          <p:nvPr>
            <p:ph type="sldNum" sz="quarter" idx="10"/>
          </p:nvPr>
        </p:nvSpPr>
        <p:spPr/>
        <p:txBody>
          <a:bodyPr/>
          <a:lstStyle/>
          <a:p>
            <a:fld id="{6F4ADDEE-6B40-4081-BF3E-79AEF31CE987}" type="slidenum">
              <a:rPr lang="en-US" smtClean="0"/>
              <a:pPr/>
              <a:t>1</a:t>
            </a:fld>
            <a:endParaRPr lang="en-US" dirty="0"/>
          </a:p>
        </p:txBody>
      </p:sp>
    </p:spTree>
    <p:extLst>
      <p:ext uri="{BB962C8B-B14F-4D97-AF65-F5344CB8AC3E}">
        <p14:creationId xmlns:p14="http://schemas.microsoft.com/office/powerpoint/2010/main" val="4125136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 that serve in America’s Armed Forces choose the life they lead. A military spouse may see more of the world or the United States than many; but, the world they do live in, the military lifestyle, is a closed one. The very nature of the responsibilities of an active duty spouse narrows the focus of the individual and effects the family in a similar manner. In many ways, the military family lives in a different world than their civilian counterparts. In the upcoming slides we will take a look at:</a:t>
            </a:r>
          </a:p>
          <a:p>
            <a:endParaRPr lang="en-US" dirty="0" smtClean="0"/>
          </a:p>
          <a:p>
            <a:pPr algn="l">
              <a:lnSpc>
                <a:spcPct val="150000"/>
              </a:lnSpc>
              <a:buFont typeface="Wingdings" pitchFamily="2" charset="2"/>
              <a:buChar char="§"/>
            </a:pPr>
            <a:r>
              <a:rPr lang="en-US" sz="1200" b="1" dirty="0" smtClean="0"/>
              <a:t> </a:t>
            </a:r>
            <a:r>
              <a:rPr lang="en-US" sz="1200" b="1" baseline="0" dirty="0" smtClean="0"/>
              <a:t> </a:t>
            </a:r>
            <a:r>
              <a:rPr lang="en-US" sz="1200" b="0" dirty="0" smtClean="0"/>
              <a:t>The Characteristics of a military spouse</a:t>
            </a:r>
          </a:p>
          <a:p>
            <a:pPr algn="l">
              <a:lnSpc>
                <a:spcPct val="150000"/>
              </a:lnSpc>
              <a:buFont typeface="Wingdings" pitchFamily="2" charset="2"/>
              <a:buChar char="§"/>
            </a:pPr>
            <a:r>
              <a:rPr lang="en-US" sz="1200" b="0" dirty="0" smtClean="0"/>
              <a:t>  The frequency with which the military family moves</a:t>
            </a:r>
          </a:p>
          <a:p>
            <a:pPr algn="l">
              <a:lnSpc>
                <a:spcPct val="150000"/>
              </a:lnSpc>
              <a:buFont typeface="Wingdings" pitchFamily="2" charset="2"/>
              <a:buChar char="§"/>
            </a:pPr>
            <a:r>
              <a:rPr lang="en-US" sz="1200" b="0" dirty="0" smtClean="0"/>
              <a:t>  The military spouses search for work</a:t>
            </a:r>
          </a:p>
          <a:p>
            <a:pPr algn="l">
              <a:lnSpc>
                <a:spcPct val="150000"/>
              </a:lnSpc>
              <a:buFont typeface="Wingdings" pitchFamily="2" charset="2"/>
              <a:buChar char="§"/>
            </a:pPr>
            <a:r>
              <a:rPr lang="en-US" sz="1200" b="0" dirty="0" smtClean="0"/>
              <a:t>  Unemployment and the military spouse</a:t>
            </a:r>
          </a:p>
          <a:p>
            <a:pPr algn="l">
              <a:lnSpc>
                <a:spcPct val="150000"/>
              </a:lnSpc>
              <a:buFont typeface="Wingdings" pitchFamily="2" charset="2"/>
              <a:buChar char="§"/>
            </a:pPr>
            <a:r>
              <a:rPr lang="en-US" sz="1200" b="0" dirty="0" smtClean="0"/>
              <a:t>  Underemployment and the military spouse</a:t>
            </a:r>
          </a:p>
          <a:p>
            <a:pPr algn="l">
              <a:lnSpc>
                <a:spcPct val="150000"/>
              </a:lnSpc>
              <a:buFont typeface="Wingdings" pitchFamily="2" charset="2"/>
              <a:buChar char="§"/>
            </a:pPr>
            <a:r>
              <a:rPr lang="en-US" sz="1200" b="0" dirty="0" smtClean="0"/>
              <a:t>  Deployment of the in-service spouse and the effects on the family</a:t>
            </a:r>
          </a:p>
          <a:p>
            <a:endParaRPr lang="en-US" dirty="0"/>
          </a:p>
        </p:txBody>
      </p:sp>
      <p:sp>
        <p:nvSpPr>
          <p:cNvPr id="4" name="Slide Number Placeholder 3"/>
          <p:cNvSpPr>
            <a:spLocks noGrp="1"/>
          </p:cNvSpPr>
          <p:nvPr>
            <p:ph type="sldNum" sz="quarter" idx="10"/>
          </p:nvPr>
        </p:nvSpPr>
        <p:spPr/>
        <p:txBody>
          <a:bodyPr/>
          <a:lstStyle/>
          <a:p>
            <a:fld id="{6F4ADDEE-6B40-4081-BF3E-79AEF31CE987}" type="slidenum">
              <a:rPr lang="en-US" smtClean="0"/>
              <a:pPr/>
              <a:t>10</a:t>
            </a:fld>
            <a:endParaRPr lang="en-US" dirty="0"/>
          </a:p>
        </p:txBody>
      </p:sp>
    </p:spTree>
    <p:extLst>
      <p:ext uri="{BB962C8B-B14F-4D97-AF65-F5344CB8AC3E}">
        <p14:creationId xmlns:p14="http://schemas.microsoft.com/office/powerpoint/2010/main" val="502562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760">
              <a:defRPr/>
            </a:pPr>
            <a:r>
              <a:rPr lang="en-US" dirty="0" smtClean="0"/>
              <a:t>The military spouse then is predominately a young female, with some level of a college education, who is just beginning her working career. </a:t>
            </a:r>
          </a:p>
        </p:txBody>
      </p:sp>
      <p:sp>
        <p:nvSpPr>
          <p:cNvPr id="4" name="Slide Number Placeholder 3"/>
          <p:cNvSpPr>
            <a:spLocks noGrp="1"/>
          </p:cNvSpPr>
          <p:nvPr>
            <p:ph type="sldNum" sz="quarter" idx="10"/>
          </p:nvPr>
        </p:nvSpPr>
        <p:spPr/>
        <p:txBody>
          <a:bodyPr/>
          <a:lstStyle/>
          <a:p>
            <a:fld id="{6F4ADDEE-6B40-4081-BF3E-79AEF31CE987}"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765454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760">
              <a:defRPr/>
            </a:pPr>
            <a:r>
              <a:rPr lang="en-US" dirty="0" smtClean="0">
                <a:solidFill>
                  <a:srgbClr val="FF0000"/>
                </a:solidFill>
              </a:rPr>
              <a:t>Not only are these spouses at a point in their lives where they are just beginning to establish a career, many are also just starting a family. The combination of a budding career, a new family, and the lifestyle of a military spouse establishes a difficult employment scenario for the future.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6F4ADDEE-6B40-4081-BF3E-79AEF31CE987}"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50832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760">
              <a:defRPr/>
            </a:pPr>
            <a:r>
              <a:rPr lang="en-US" dirty="0" smtClean="0"/>
              <a:t>More than half of the active duty enlisted and almost three-quarters of active duty officers are married. Approximately forty-three percent of military families have children in the home and three quarters of those children are under the age of twelve years old. The age of the children will be an important factor when we discuss employment for the military spouse.</a:t>
            </a:r>
          </a:p>
          <a:p>
            <a:pPr>
              <a:buFont typeface="Wingdings" pitchFamily="2" charset="2"/>
              <a:buNone/>
            </a:pPr>
            <a:endParaRPr lang="en-US" dirty="0" smtClean="0"/>
          </a:p>
        </p:txBody>
      </p:sp>
      <p:sp>
        <p:nvSpPr>
          <p:cNvPr id="4" name="Slide Number Placeholder 3"/>
          <p:cNvSpPr>
            <a:spLocks noGrp="1"/>
          </p:cNvSpPr>
          <p:nvPr>
            <p:ph type="sldNum" sz="quarter" idx="10"/>
          </p:nvPr>
        </p:nvSpPr>
        <p:spPr/>
        <p:txBody>
          <a:bodyPr/>
          <a:lstStyle/>
          <a:p>
            <a:fld id="{6F4ADDEE-6B40-4081-BF3E-79AEF31CE987}"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688460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760">
              <a:defRPr/>
            </a:pPr>
            <a:r>
              <a:rPr lang="en-US" dirty="0" smtClean="0">
                <a:latin typeface="+mj-lt"/>
              </a:rPr>
              <a:t>While it is true that over ninety-three percent of active-duty military spouses are females</a:t>
            </a:r>
            <a:r>
              <a:rPr lang="en-US" dirty="0" smtClean="0">
                <a:solidFill>
                  <a:schemeClr val="bg1"/>
                </a:solidFill>
                <a:latin typeface="+mj-lt"/>
              </a:rPr>
              <a:t>, there is a small but growing number of military husbands. </a:t>
            </a:r>
            <a:endParaRPr lang="en-US" dirty="0" smtClean="0"/>
          </a:p>
        </p:txBody>
      </p:sp>
      <p:sp>
        <p:nvSpPr>
          <p:cNvPr id="4" name="Slide Number Placeholder 3"/>
          <p:cNvSpPr>
            <a:spLocks noGrp="1"/>
          </p:cNvSpPr>
          <p:nvPr>
            <p:ph type="sldNum" sz="quarter" idx="10"/>
          </p:nvPr>
        </p:nvSpPr>
        <p:spPr/>
        <p:txBody>
          <a:bodyPr/>
          <a:lstStyle/>
          <a:p>
            <a:fld id="{6F4ADDEE-6B40-4081-BF3E-79AEF31CE987}"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736728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a recent interest in investigating the influence of military spouse status on earnings, comparing findings for men and women. Researchers are </a:t>
            </a:r>
            <a:r>
              <a:rPr lang="en-US" dirty="0" err="1" smtClean="0"/>
              <a:t>begining</a:t>
            </a:r>
            <a:r>
              <a:rPr lang="en-US" dirty="0" smtClean="0"/>
              <a:t> to look at the impact of the increasing number of women now entering the military.</a:t>
            </a:r>
            <a:endParaRPr lang="en-US" dirty="0"/>
          </a:p>
        </p:txBody>
      </p:sp>
      <p:sp>
        <p:nvSpPr>
          <p:cNvPr id="4" name="Slide Number Placeholder 3"/>
          <p:cNvSpPr>
            <a:spLocks noGrp="1"/>
          </p:cNvSpPr>
          <p:nvPr>
            <p:ph type="sldNum" sz="quarter" idx="10"/>
          </p:nvPr>
        </p:nvSpPr>
        <p:spPr/>
        <p:txBody>
          <a:bodyPr/>
          <a:lstStyle/>
          <a:p>
            <a:fld id="{6F4ADDEE-6B40-4081-BF3E-79AEF31CE987}"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8654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r>
              <a:rPr lang="en-US" dirty="0" smtClean="0"/>
              <a:t>This irregular movement limits a spouses ability to establish a consistent and stable work history to refer back to when seeking employment at a new duty station. Try to imagine moving every fourteen months; or as it is called  in the military, a Permanent Change of Station or PCS. The movement may be to a different state or a different country … thousands of miles away from was called home. Nothing is familiar … again.</a:t>
            </a:r>
          </a:p>
          <a:p>
            <a:pPr>
              <a:buFont typeface="Wingdings" pitchFamily="2" charset="2"/>
              <a:buChar char="Ø"/>
            </a:pPr>
            <a:endParaRPr lang="en-US" dirty="0" smtClean="0"/>
          </a:p>
          <a:p>
            <a:pPr>
              <a:buFont typeface="Wingdings" pitchFamily="2" charset="2"/>
              <a:buChar char="Ø"/>
            </a:pPr>
            <a:endParaRPr lang="en-US" dirty="0"/>
          </a:p>
        </p:txBody>
      </p:sp>
      <p:sp>
        <p:nvSpPr>
          <p:cNvPr id="4" name="Slide Number Placeholder 3"/>
          <p:cNvSpPr>
            <a:spLocks noGrp="1"/>
          </p:cNvSpPr>
          <p:nvPr>
            <p:ph type="sldNum" sz="quarter" idx="10"/>
          </p:nvPr>
        </p:nvSpPr>
        <p:spPr/>
        <p:txBody>
          <a:bodyPr/>
          <a:lstStyle/>
          <a:p>
            <a:fld id="{6F4ADDEE-6B40-4081-BF3E-79AEF31CE987}"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573275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points on this slide often serve as reasons to remove the military spouse from the conversation about a pay raise. During times of economic austerity these facts also place them in the category of “last hired, first fired”. The military family does not control their movement during the time they serve on active duty; unfortunately, that means the military spouse often does not have control over many of the key factors contributing to pay raises and duration of employment which may lead to promotions.  </a:t>
            </a:r>
          </a:p>
          <a:p>
            <a:endParaRPr lang="en-US" dirty="0" smtClean="0"/>
          </a:p>
          <a:p>
            <a:r>
              <a:rPr lang="en-US" dirty="0" smtClean="0"/>
              <a:t>Further complicating the employment issue is that the initial evaluation of a prospective employee by an employer is often based on the jobs have held in the past, the level at which the individual performed those job duties, and how long they held each job. Even this base level review of a military spouse’s career may move their resume into the “do not consider” stack. </a:t>
            </a:r>
            <a:endParaRPr lang="en-US" dirty="0"/>
          </a:p>
        </p:txBody>
      </p:sp>
      <p:sp>
        <p:nvSpPr>
          <p:cNvPr id="4" name="Slide Number Placeholder 3"/>
          <p:cNvSpPr>
            <a:spLocks noGrp="1"/>
          </p:cNvSpPr>
          <p:nvPr>
            <p:ph type="sldNum" sz="quarter" idx="10"/>
          </p:nvPr>
        </p:nvSpPr>
        <p:spPr/>
        <p:txBody>
          <a:bodyPr/>
          <a:lstStyle/>
          <a:p>
            <a:fld id="{6F4ADDEE-6B40-4081-BF3E-79AEF31CE987}"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040270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Fourteen and a half percent of military families move each year. In comparison, only about one and one-half percent of the civilian population relocates each year. Forty-seven percent of military spouses have made two to four Permanent Change of Station moves within the last five years.</a:t>
            </a:r>
          </a:p>
          <a:p>
            <a:endParaRPr lang="en-US" dirty="0"/>
          </a:p>
        </p:txBody>
      </p:sp>
      <p:sp>
        <p:nvSpPr>
          <p:cNvPr id="4" name="Slide Number Placeholder 3"/>
          <p:cNvSpPr>
            <a:spLocks noGrp="1"/>
          </p:cNvSpPr>
          <p:nvPr>
            <p:ph type="sldNum" sz="quarter" idx="10"/>
          </p:nvPr>
        </p:nvSpPr>
        <p:spPr/>
        <p:txBody>
          <a:bodyPr/>
          <a:lstStyle/>
          <a:p>
            <a:fld id="{6F4ADDEE-6B40-4081-BF3E-79AEF31CE987}" type="slidenum">
              <a:rPr lang="en-US" smtClean="0"/>
              <a:pPr/>
              <a:t>18</a:t>
            </a:fld>
            <a:endParaRPr lang="en-US" dirty="0"/>
          </a:p>
        </p:txBody>
      </p:sp>
    </p:spTree>
    <p:extLst>
      <p:ext uri="{BB962C8B-B14F-4D97-AF65-F5344CB8AC3E}">
        <p14:creationId xmlns:p14="http://schemas.microsoft.com/office/powerpoint/2010/main" val="3802723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r>
              <a:rPr lang="en-US" dirty="0" smtClean="0"/>
              <a:t>With seventy-three percent of the children under the age of twelve, t</a:t>
            </a:r>
            <a:r>
              <a:rPr lang="en-US" dirty="0" smtClean="0">
                <a:latin typeface="Garamond" pitchFamily="18" charset="0"/>
              </a:rPr>
              <a:t>he long hours the active duty partner works often keeps them from contributing to childcare on a regular basis; which means the military spouse is more frequently needed at home. There is also the question of whether the new location has adequate or affordable child care facilities; again, a factor that may tie the military spouse to the home. </a:t>
            </a:r>
          </a:p>
          <a:p>
            <a:pPr>
              <a:buFont typeface="Wingdings" pitchFamily="2" charset="2"/>
              <a:buChar char="Ø"/>
            </a:pPr>
            <a:endParaRPr lang="en-US" dirty="0"/>
          </a:p>
        </p:txBody>
      </p:sp>
      <p:sp>
        <p:nvSpPr>
          <p:cNvPr id="4" name="Slide Number Placeholder 3"/>
          <p:cNvSpPr>
            <a:spLocks noGrp="1"/>
          </p:cNvSpPr>
          <p:nvPr>
            <p:ph type="sldNum" sz="quarter" idx="10"/>
          </p:nvPr>
        </p:nvSpPr>
        <p:spPr/>
        <p:txBody>
          <a:bodyPr/>
          <a:lstStyle/>
          <a:p>
            <a:fld id="{6F4ADDEE-6B40-4081-BF3E-79AEF31CE987}"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110734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The </a:t>
            </a:r>
            <a:r>
              <a:rPr lang="en-US" dirty="0" smtClean="0">
                <a:solidFill>
                  <a:srgbClr val="FF0000"/>
                </a:solidFill>
              </a:rPr>
              <a:t>Military Family Employment Advocacy Program’s</a:t>
            </a:r>
            <a:r>
              <a:rPr lang="en-US" dirty="0" smtClean="0"/>
              <a:t> mandated responsibility is to assist active duty military spouses and dependents who are seeking employment in utilizing the services available through Florida’s Career Centers.</a:t>
            </a:r>
          </a:p>
          <a:p>
            <a:pPr defTabSz="931774">
              <a:buFont typeface="Wingdings" pitchFamily="2" charset="2"/>
              <a:buChar char="Ø"/>
              <a:defRPr/>
            </a:pPr>
            <a:endParaRPr lang="en-US" dirty="0" smtClean="0"/>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F4ADDEE-6B40-4081-BF3E-79AEF31CE987}" type="slidenum">
              <a:rPr lang="en-US" smtClean="0"/>
              <a:pPr/>
              <a:t>2</a:t>
            </a:fld>
            <a:endParaRPr lang="en-US" dirty="0"/>
          </a:p>
        </p:txBody>
      </p:sp>
    </p:spTree>
    <p:extLst>
      <p:ext uri="{BB962C8B-B14F-4D97-AF65-F5344CB8AC3E}">
        <p14:creationId xmlns:p14="http://schemas.microsoft.com/office/powerpoint/2010/main" val="2339083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latin typeface="+mn-lt"/>
              </a:rPr>
              <a:t>Even for those spouses who do have a stable work history, education, and skills to compete for gainful employment; job opportunities are often limited in and around military bases. The lack of employment opportunities is often due to geographical location. There may also be increased competition for jobs due to the concentration of military spouses; the issue is further compounded by the local civilian population, who may be competing for the same employment openings. Fifteen percent of military spouses do not follow their active duty spouse to a new duty station due to the lack of employment opportunities in the area.</a:t>
            </a:r>
          </a:p>
          <a:p>
            <a:pP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6F4ADDEE-6B40-4081-BF3E-79AEF31CE987}"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341379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r>
              <a:rPr lang="en-US" dirty="0" smtClean="0"/>
              <a:t>T</a:t>
            </a:r>
            <a:r>
              <a:rPr lang="en-US" dirty="0" smtClean="0">
                <a:latin typeface="Garamond" pitchFamily="18" charset="0"/>
              </a:rPr>
              <a:t>he largest impediment to employment or sustained employment for the military spouse is the frequent movement of the military family due to orders. Deployments of the active duty spouse are also a limiting factor. </a:t>
            </a:r>
            <a:r>
              <a:rPr lang="en-US" dirty="0" smtClean="0"/>
              <a:t>Prospective employers are often reluctant to hire a military spouse due to a belief that the individual will likely be moving soon and therefore increase the company’s turnover rate. Over fifty-eight percent of spouses believe that informing a prospective employer they are a military spouse would make that employer less likely to hire them.</a:t>
            </a:r>
            <a:endParaRPr lang="en-US" dirty="0"/>
          </a:p>
        </p:txBody>
      </p:sp>
      <p:sp>
        <p:nvSpPr>
          <p:cNvPr id="4" name="Slide Number Placeholder 3"/>
          <p:cNvSpPr>
            <a:spLocks noGrp="1"/>
          </p:cNvSpPr>
          <p:nvPr>
            <p:ph type="sldNum" sz="quarter" idx="10"/>
          </p:nvPr>
        </p:nvSpPr>
        <p:spPr/>
        <p:txBody>
          <a:bodyPr/>
          <a:lstStyle/>
          <a:p>
            <a:fld id="{6F4ADDEE-6B40-4081-BF3E-79AEF31CE987}"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422793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latin typeface="+mj-lt"/>
              </a:rPr>
              <a:t>Married, civilian spouses with their significant other present, have an unemployment rate just above five percent; while on average greater than sixteen percent of military spouses with significant others present cannot find gainful employment. The overall unemployment rate for active duty spouses is often three to four times the current national unemployment rate. </a:t>
            </a:r>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F4ADDEE-6B40-4081-BF3E-79AEF31CE987}"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693159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r>
              <a:rPr lang="en-US" dirty="0" smtClean="0"/>
              <a:t>Help between jobs is available to qualified relocated military spouses who worked in Florida through the Florida Department of Economic Opportunity / Office of Reemployment Assistance. Reemployment Assistance helps ease the stress during the transition of moving into a new area and finding employment. A new duty assignment often means the active duty spouse may have to settle for what work is available, not necessarily the job they want.</a:t>
            </a:r>
            <a:endParaRPr lang="en-US" dirty="0"/>
          </a:p>
        </p:txBody>
      </p:sp>
      <p:sp>
        <p:nvSpPr>
          <p:cNvPr id="4" name="Slide Number Placeholder 3"/>
          <p:cNvSpPr>
            <a:spLocks noGrp="1"/>
          </p:cNvSpPr>
          <p:nvPr>
            <p:ph type="sldNum" sz="quarter" idx="10"/>
          </p:nvPr>
        </p:nvSpPr>
        <p:spPr/>
        <p:txBody>
          <a:bodyPr/>
          <a:lstStyle/>
          <a:p>
            <a:fld id="{6F4ADDEE-6B40-4081-BF3E-79AEF31CE987}"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861239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r>
              <a:rPr lang="en-US" dirty="0" smtClean="0"/>
              <a:t>There is no current standardized definition of the term </a:t>
            </a:r>
            <a:r>
              <a:rPr lang="en-US" i="0" dirty="0" smtClean="0"/>
              <a:t>underemployed</a:t>
            </a:r>
            <a:r>
              <a:rPr lang="en-US" i="1" baseline="0" dirty="0" smtClean="0"/>
              <a:t> </a:t>
            </a:r>
            <a:r>
              <a:rPr lang="en-US" i="0" baseline="0" dirty="0" smtClean="0"/>
              <a:t>; r</a:t>
            </a:r>
            <a:r>
              <a:rPr lang="en-US" i="0" dirty="0" smtClean="0"/>
              <a:t>esearchers tend to define underemployment differently depending on their own work. Almost half of all military spouses believe they are overqualified for the job they hold. </a:t>
            </a:r>
            <a:r>
              <a:rPr lang="en-US" dirty="0" smtClean="0"/>
              <a:t>A recent study by Syracuse University (2014) found that ninety percent of the spouses in their study felt that they were underemployed. </a:t>
            </a:r>
            <a:endParaRPr lang="en-US" i="0" dirty="0" smtClean="0"/>
          </a:p>
          <a:p>
            <a:pPr>
              <a:buFont typeface="Wingdings" pitchFamily="2" charset="2"/>
              <a:buChar char="Ø"/>
            </a:pPr>
            <a:endParaRPr lang="en-US" i="0" dirty="0" smtClean="0"/>
          </a:p>
          <a:p>
            <a:pPr>
              <a:buFont typeface="Wingdings" pitchFamily="2" charset="2"/>
              <a:buNone/>
            </a:pPr>
            <a:endParaRPr lang="en-US" i="0" dirty="0"/>
          </a:p>
        </p:txBody>
      </p:sp>
      <p:sp>
        <p:nvSpPr>
          <p:cNvPr id="4" name="Slide Number Placeholder 3"/>
          <p:cNvSpPr>
            <a:spLocks noGrp="1"/>
          </p:cNvSpPr>
          <p:nvPr>
            <p:ph type="sldNum" sz="quarter" idx="10"/>
          </p:nvPr>
        </p:nvSpPr>
        <p:spPr/>
        <p:txBody>
          <a:bodyPr/>
          <a:lstStyle/>
          <a:p>
            <a:fld id="{6F4ADDEE-6B40-4081-BF3E-79AEF31CE987}"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9016033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r>
              <a:rPr lang="en-US" dirty="0" smtClean="0"/>
              <a:t>A large percentage of military spouses are underemployed based on two key factors: education and experience. Many take temporary work for needed income; for which they are often overqualified, underpaid or both. A significant number of spouses also accept lower wages to receive a more desirable work schedule; which is often a reflection of their role as primary caregiver for children.</a:t>
            </a:r>
          </a:p>
          <a:p>
            <a:pPr>
              <a:buFont typeface="Wingdings" pitchFamily="2" charset="2"/>
              <a:buChar char="Ø"/>
            </a:pPr>
            <a:endParaRPr lang="en-US" dirty="0" smtClean="0"/>
          </a:p>
          <a:p>
            <a:pPr>
              <a:buFont typeface="Wingdings" pitchFamily="2" charset="2"/>
              <a:buNone/>
            </a:pPr>
            <a:endParaRPr lang="en-US" dirty="0" smtClean="0"/>
          </a:p>
          <a:p>
            <a:pPr>
              <a:buFont typeface="Wingdings" pitchFamily="2" charset="2"/>
              <a:buNone/>
            </a:pPr>
            <a:endParaRPr lang="en-US" dirty="0" smtClean="0"/>
          </a:p>
          <a:p>
            <a:pP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6F4ADDEE-6B40-4081-BF3E-79AEF31CE987}"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8588389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r>
              <a:rPr lang="en-US" dirty="0" smtClean="0"/>
              <a:t>The lack of a stable work history sets the stage for lower wages. There is a direct correlation between the frequent movement of the military family, the number of children in the military family and the income gap between Armed Forces and civilian spouses. </a:t>
            </a:r>
          </a:p>
          <a:p>
            <a:pPr>
              <a:buFont typeface="Wingdings" pitchFamily="2" charset="2"/>
              <a:buChar char="Ø"/>
            </a:pPr>
            <a:endParaRPr lang="en-US" dirty="0" smtClean="0"/>
          </a:p>
        </p:txBody>
      </p:sp>
      <p:sp>
        <p:nvSpPr>
          <p:cNvPr id="4" name="Slide Number Placeholder 3"/>
          <p:cNvSpPr>
            <a:spLocks noGrp="1"/>
          </p:cNvSpPr>
          <p:nvPr>
            <p:ph type="sldNum" sz="quarter" idx="10"/>
          </p:nvPr>
        </p:nvSpPr>
        <p:spPr/>
        <p:txBody>
          <a:bodyPr/>
          <a:lstStyle/>
          <a:p>
            <a:fld id="{6F4ADDEE-6B40-4081-BF3E-79AEF31CE987}"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55554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r>
              <a:rPr lang="en-US" dirty="0" smtClean="0"/>
              <a:t>Military spouses earn dramatically less than the civilian workforce; they earn an average wage that ranges from thirty-eight  to forty-two percent lower than equally qualified civilian workers for similar jobs. A history of underemployment does not bode well for long-term satisfaction with military life or lead to financial stability for the military family.</a:t>
            </a:r>
            <a:endParaRPr lang="en-US" dirty="0"/>
          </a:p>
        </p:txBody>
      </p:sp>
      <p:sp>
        <p:nvSpPr>
          <p:cNvPr id="4" name="Slide Number Placeholder 3"/>
          <p:cNvSpPr>
            <a:spLocks noGrp="1"/>
          </p:cNvSpPr>
          <p:nvPr>
            <p:ph type="sldNum" sz="quarter" idx="10"/>
          </p:nvPr>
        </p:nvSpPr>
        <p:spPr/>
        <p:txBody>
          <a:bodyPr/>
          <a:lstStyle/>
          <a:p>
            <a:fld id="{6F4ADDEE-6B40-4081-BF3E-79AEF31CE987}"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149615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760">
              <a:defRPr/>
            </a:pPr>
            <a:r>
              <a:rPr lang="en-US" dirty="0" smtClean="0"/>
              <a:t>Almost seventy percent of spouses work to help pay basic family expenses. Spouse and family satisfaction with military life is a major factor in in whether married, active-duty personnel re-enlist or leave the military. Another obstacle to gainful employment for the military spouse is deployment. </a:t>
            </a:r>
            <a:endParaRPr lang="en-US" dirty="0"/>
          </a:p>
        </p:txBody>
      </p:sp>
      <p:sp>
        <p:nvSpPr>
          <p:cNvPr id="4" name="Slide Number Placeholder 3"/>
          <p:cNvSpPr>
            <a:spLocks noGrp="1"/>
          </p:cNvSpPr>
          <p:nvPr>
            <p:ph type="sldNum" sz="quarter" idx="10"/>
          </p:nvPr>
        </p:nvSpPr>
        <p:spPr/>
        <p:txBody>
          <a:bodyPr/>
          <a:lstStyle/>
          <a:p>
            <a:fld id="{6F4ADDEE-6B40-4081-BF3E-79AEF31CE987}"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435125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r>
              <a:rPr lang="en-US" dirty="0" smtClean="0"/>
              <a:t>Permanent Change of Station orders directly effect the individual on active duty, but the geographic movement may be as a family unit. Spouses decrease their participation in the labor force several months before the active duty service member is deployed and they often do not return to the workforce until several months after the active duty spouse returns from deployment.</a:t>
            </a:r>
            <a:endParaRPr lang="en-US" dirty="0"/>
          </a:p>
        </p:txBody>
      </p:sp>
      <p:sp>
        <p:nvSpPr>
          <p:cNvPr id="4" name="Slide Number Placeholder 3"/>
          <p:cNvSpPr>
            <a:spLocks noGrp="1"/>
          </p:cNvSpPr>
          <p:nvPr>
            <p:ph type="sldNum" sz="quarter" idx="10"/>
          </p:nvPr>
        </p:nvSpPr>
        <p:spPr/>
        <p:txBody>
          <a:bodyPr/>
          <a:lstStyle/>
          <a:p>
            <a:fld id="{6F4ADDEE-6B40-4081-BF3E-79AEF31CE987}"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292890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200000"/>
              </a:lnSpc>
              <a:buFont typeface="Wingdings" pitchFamily="2" charset="2"/>
              <a:buNone/>
            </a:pPr>
            <a:r>
              <a:rPr lang="en-US" dirty="0" smtClean="0">
                <a:latin typeface="Garamond" pitchFamily="18" charset="0"/>
              </a:rPr>
              <a:t>The State of Florida recognized the unique circumstances that  a military lifestyle dictates and took action to assist those that serve beside members of our nation’s Armed Forces.  </a:t>
            </a:r>
            <a:endParaRPr lang="en-US" dirty="0">
              <a:latin typeface="Garamond" pitchFamily="18" charset="0"/>
            </a:endParaRPr>
          </a:p>
        </p:txBody>
      </p:sp>
      <p:sp>
        <p:nvSpPr>
          <p:cNvPr id="4" name="Slide Number Placeholder 3"/>
          <p:cNvSpPr>
            <a:spLocks noGrp="1"/>
          </p:cNvSpPr>
          <p:nvPr>
            <p:ph type="sldNum" sz="quarter" idx="10"/>
          </p:nvPr>
        </p:nvSpPr>
        <p:spPr/>
        <p:txBody>
          <a:bodyPr/>
          <a:lstStyle/>
          <a:p>
            <a:fld id="{6F4ADDEE-6B40-4081-BF3E-79AEF31CE987}" type="slidenum">
              <a:rPr lang="en-US" smtClean="0"/>
              <a:pPr/>
              <a:t>3</a:t>
            </a:fld>
            <a:endParaRPr lang="en-US" dirty="0"/>
          </a:p>
        </p:txBody>
      </p:sp>
    </p:spTree>
    <p:extLst>
      <p:ext uri="{BB962C8B-B14F-4D97-AF65-F5344CB8AC3E}">
        <p14:creationId xmlns:p14="http://schemas.microsoft.com/office/powerpoint/2010/main" val="9965211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r>
              <a:rPr lang="en-US" dirty="0" smtClean="0"/>
              <a:t>Deployment turns the family into a single parent household; deployments also create physical and emotional distance between the family and the active duty service member, increasing the level of personal stress within the family. Many spouses, especially those with younger children, go home to their parents for support; removing themselves from the workforce.</a:t>
            </a:r>
          </a:p>
          <a:p>
            <a:pPr>
              <a:buFont typeface="Wingdings" pitchFamily="2" charset="2"/>
              <a:buChar char="Ø"/>
            </a:pPr>
            <a:endParaRPr lang="en-US" dirty="0" smtClean="0"/>
          </a:p>
          <a:p>
            <a:pP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6F4ADDEE-6B40-4081-BF3E-79AEF31CE987}"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762634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760">
              <a:buFont typeface="Wingdings" pitchFamily="2" charset="2"/>
              <a:buChar char="Ø"/>
              <a:defRPr/>
            </a:pPr>
            <a:r>
              <a:rPr lang="en-US" dirty="0" smtClean="0"/>
              <a:t> In the upcoming video the abbreviation </a:t>
            </a:r>
            <a:r>
              <a:rPr lang="en-US" i="1" dirty="0" smtClean="0"/>
              <a:t>BCT</a:t>
            </a:r>
            <a:r>
              <a:rPr lang="en-US" i="0" dirty="0" smtClean="0"/>
              <a:t> refers to Basic Combat Training and </a:t>
            </a:r>
            <a:r>
              <a:rPr lang="en-US" i="1" dirty="0" smtClean="0"/>
              <a:t>DS</a:t>
            </a:r>
            <a:r>
              <a:rPr lang="en-US" i="0" dirty="0" smtClean="0"/>
              <a:t> refers to a Drill Sergeant</a:t>
            </a:r>
          </a:p>
          <a:p>
            <a:pP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6F4ADDEE-6B40-4081-BF3E-79AEF31CE987}"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798340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clip</a:t>
            </a:r>
            <a:endParaRPr lang="en-US" dirty="0"/>
          </a:p>
        </p:txBody>
      </p:sp>
      <p:sp>
        <p:nvSpPr>
          <p:cNvPr id="4" name="Slide Number Placeholder 3"/>
          <p:cNvSpPr>
            <a:spLocks noGrp="1"/>
          </p:cNvSpPr>
          <p:nvPr>
            <p:ph type="sldNum" sz="quarter" idx="10"/>
          </p:nvPr>
        </p:nvSpPr>
        <p:spPr/>
        <p:txBody>
          <a:bodyPr/>
          <a:lstStyle/>
          <a:p>
            <a:fld id="{6F4ADDEE-6B40-4081-BF3E-79AEF31CE987}" type="slidenum">
              <a:rPr lang="en-US" smtClean="0"/>
              <a:pPr/>
              <a:t>32</a:t>
            </a:fld>
            <a:endParaRPr lang="en-US" dirty="0"/>
          </a:p>
        </p:txBody>
      </p:sp>
    </p:spTree>
    <p:extLst>
      <p:ext uri="{BB962C8B-B14F-4D97-AF65-F5344CB8AC3E}">
        <p14:creationId xmlns:p14="http://schemas.microsoft.com/office/powerpoint/2010/main" val="14553596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r>
              <a:rPr lang="en-US" dirty="0" smtClean="0"/>
              <a:t>The</a:t>
            </a:r>
            <a:r>
              <a:rPr lang="en-US" baseline="0" dirty="0" smtClean="0"/>
              <a:t> most important role of the advocate is to serve as the regions designated link between military spouses and the Career Centers. Advocates serve as a bridge  to maximize the dependents access to and knowledge of those local services that will prepare them for gainful employment. </a:t>
            </a:r>
            <a:endParaRPr lang="en-US" dirty="0"/>
          </a:p>
        </p:txBody>
      </p:sp>
      <p:sp>
        <p:nvSpPr>
          <p:cNvPr id="4" name="Slide Number Placeholder 3"/>
          <p:cNvSpPr>
            <a:spLocks noGrp="1"/>
          </p:cNvSpPr>
          <p:nvPr>
            <p:ph type="sldNum" sz="quarter" idx="10"/>
          </p:nvPr>
        </p:nvSpPr>
        <p:spPr/>
        <p:txBody>
          <a:bodyPr/>
          <a:lstStyle/>
          <a:p>
            <a:fld id="{6F4ADDEE-6B40-4081-BF3E-79AEF31CE987}"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485893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the advocate’s responsibility to ensure that all staff within their </a:t>
            </a:r>
            <a:r>
              <a:rPr lang="en-US" dirty="0" err="1" smtClean="0"/>
              <a:t>Career.nter</a:t>
            </a:r>
            <a:r>
              <a:rPr lang="en-US" dirty="0" smtClean="0"/>
              <a:t> have a working knowledge of the program and the unique employment needs of military spouses. This </a:t>
            </a:r>
            <a:r>
              <a:rPr lang="en-US" dirty="0"/>
              <a:t>establishes the desired linkage between the </a:t>
            </a:r>
            <a:r>
              <a:rPr lang="en-US" dirty="0" smtClean="0"/>
              <a:t>Career </a:t>
            </a:r>
            <a:r>
              <a:rPr lang="en-US" dirty="0"/>
              <a:t>Centers, MFEAP advocates, and the military family.  </a:t>
            </a:r>
          </a:p>
        </p:txBody>
      </p:sp>
      <p:sp>
        <p:nvSpPr>
          <p:cNvPr id="4" name="Slide Number Placeholder 3"/>
          <p:cNvSpPr>
            <a:spLocks noGrp="1"/>
          </p:cNvSpPr>
          <p:nvPr>
            <p:ph type="sldNum" sz="quarter" idx="10"/>
          </p:nvPr>
        </p:nvSpPr>
        <p:spPr/>
        <p:txBody>
          <a:bodyPr/>
          <a:lstStyle/>
          <a:p>
            <a:fld id="{6F4ADDEE-6B40-4081-BF3E-79AEF31CE987}"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42033605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The MFEAP is but one of the programs that can be accessed through regional Career Centers; therefore the full range of workforce services are available to military spouses and dependents if they meet specific program  eligibility criterion. Advocate efforts should be consistent with customer movement through a process that leads to employment. </a:t>
            </a:r>
            <a:endParaRPr lang="en-US" dirty="0"/>
          </a:p>
        </p:txBody>
      </p:sp>
      <p:sp>
        <p:nvSpPr>
          <p:cNvPr id="4" name="Slide Number Placeholder 3"/>
          <p:cNvSpPr>
            <a:spLocks noGrp="1"/>
          </p:cNvSpPr>
          <p:nvPr>
            <p:ph type="sldNum" sz="quarter" idx="10"/>
          </p:nvPr>
        </p:nvSpPr>
        <p:spPr/>
        <p:txBody>
          <a:bodyPr/>
          <a:lstStyle/>
          <a:p>
            <a:fld id="{6F4ADDEE-6B40-4081-BF3E-79AEF31CE987}"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4700258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role of a program advocate is a balancing act between time spent working with spouses as they move toward employment and reaching out to businesses to highlight the positives of hiring military spouses, </a:t>
            </a:r>
            <a:r>
              <a:rPr lang="en-US" dirty="0"/>
              <a:t>thereby creating new employment opportunities . </a:t>
            </a:r>
          </a:p>
          <a:p>
            <a:r>
              <a:rPr lang="en-US" dirty="0"/>
              <a:t> </a:t>
            </a:r>
          </a:p>
          <a:p>
            <a:endParaRPr lang="en-US" dirty="0"/>
          </a:p>
        </p:txBody>
      </p:sp>
      <p:sp>
        <p:nvSpPr>
          <p:cNvPr id="4" name="Slide Number Placeholder 3"/>
          <p:cNvSpPr>
            <a:spLocks noGrp="1"/>
          </p:cNvSpPr>
          <p:nvPr>
            <p:ph type="sldNum" sz="quarter" idx="10"/>
          </p:nvPr>
        </p:nvSpPr>
        <p:spPr/>
        <p:txBody>
          <a:bodyPr/>
          <a:lstStyle/>
          <a:p>
            <a:fld id="{6F4ADDEE-6B40-4081-BF3E-79AEF31CE987}"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0962532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r>
              <a:rPr lang="en-US" dirty="0" smtClean="0"/>
              <a:t>In this role the advocate’s responsibility is to provide or facilitate the full range of workforce services available through their Career Center. The ever changing lifestyle of a military spouse and working age dependent is viewed as a barrier to employment; this was a critical factor in the creation of the program. This knowledge also guides services provided to the military family. </a:t>
            </a:r>
          </a:p>
        </p:txBody>
      </p:sp>
      <p:sp>
        <p:nvSpPr>
          <p:cNvPr id="4" name="Slide Number Placeholder 3"/>
          <p:cNvSpPr>
            <a:spLocks noGrp="1"/>
          </p:cNvSpPr>
          <p:nvPr>
            <p:ph type="sldNum" sz="quarter" idx="10"/>
          </p:nvPr>
        </p:nvSpPr>
        <p:spPr/>
        <p:txBody>
          <a:bodyPr/>
          <a:lstStyle/>
          <a:p>
            <a:fld id="{6F4ADDEE-6B40-4081-BF3E-79AEF31CE987}"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3549766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program advocate uses their knowledge of workforce services to ensure each customer is fully prepared for their job search. The advocate must also be aware of regional training opportunities and who to refer their customers to for needed evaluation or testing.</a:t>
            </a:r>
            <a:endParaRPr lang="en-US" dirty="0"/>
          </a:p>
        </p:txBody>
      </p:sp>
      <p:sp>
        <p:nvSpPr>
          <p:cNvPr id="4" name="Slide Number Placeholder 3"/>
          <p:cNvSpPr>
            <a:spLocks noGrp="1"/>
          </p:cNvSpPr>
          <p:nvPr>
            <p:ph type="sldNum" sz="quarter" idx="10"/>
          </p:nvPr>
        </p:nvSpPr>
        <p:spPr/>
        <p:txBody>
          <a:bodyPr/>
          <a:lstStyle/>
          <a:p>
            <a:fld id="{6F4ADDEE-6B40-4081-BF3E-79AEF31CE987}"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4556450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military spouses self-register and take care of their own employment or educational needs. For those that desire assistance, one of the main ways an  advocate meets new customers is through outreach to the military bases in their region. A number of the advocates have offices located on the local military bases.  </a:t>
            </a:r>
            <a:endParaRPr lang="en-US" dirty="0"/>
          </a:p>
        </p:txBody>
      </p:sp>
      <p:sp>
        <p:nvSpPr>
          <p:cNvPr id="4" name="Slide Number Placeholder 3"/>
          <p:cNvSpPr>
            <a:spLocks noGrp="1"/>
          </p:cNvSpPr>
          <p:nvPr>
            <p:ph type="sldNum" sz="quarter" idx="10"/>
          </p:nvPr>
        </p:nvSpPr>
        <p:spPr/>
        <p:txBody>
          <a:bodyPr/>
          <a:lstStyle/>
          <a:p>
            <a:fld id="{6F4ADDEE-6B40-4081-BF3E-79AEF31CE987}"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602348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latin typeface="Garamond" pitchFamily="18" charset="0"/>
              </a:rPr>
              <a:t>As a result of this statute,  the Department of Economic Opportunity created the Military Family Employment Advocacy Program or MFEAP. </a:t>
            </a:r>
          </a:p>
          <a:p>
            <a:pPr defTabSz="931774">
              <a:buFont typeface="Wingdings" pitchFamily="2" charset="2"/>
              <a:buChar char="Ø"/>
              <a:defRPr/>
            </a:pPr>
            <a:endParaRPr lang="en-US" dirty="0" smtClean="0"/>
          </a:p>
        </p:txBody>
      </p:sp>
      <p:sp>
        <p:nvSpPr>
          <p:cNvPr id="4" name="Slide Number Placeholder 3"/>
          <p:cNvSpPr>
            <a:spLocks noGrp="1"/>
          </p:cNvSpPr>
          <p:nvPr>
            <p:ph type="sldNum" sz="quarter" idx="10"/>
          </p:nvPr>
        </p:nvSpPr>
        <p:spPr/>
        <p:txBody>
          <a:bodyPr/>
          <a:lstStyle/>
          <a:p>
            <a:fld id="{6F4ADDEE-6B40-4081-BF3E-79AEF31CE987}" type="slidenum">
              <a:rPr lang="en-US" smtClean="0"/>
              <a:pPr/>
              <a:t>4</a:t>
            </a:fld>
            <a:endParaRPr lang="en-US" dirty="0"/>
          </a:p>
        </p:txBody>
      </p:sp>
    </p:spTree>
    <p:extLst>
      <p:ext uri="{BB962C8B-B14F-4D97-AF65-F5344CB8AC3E}">
        <p14:creationId xmlns:p14="http://schemas.microsoft.com/office/powerpoint/2010/main" val="38112680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Career Centers assist many businesses with meeting their hiring, retention, and training needs.  Working through the regional Business Services office the program advocate can serve as a direct connection between a business and a prospective employee who is a military spouse. Another aspect of the advocates job is to visit local businesses and open up new avenues of employment for military spouses. </a:t>
            </a:r>
            <a:endParaRPr lang="en-US" dirty="0"/>
          </a:p>
        </p:txBody>
      </p:sp>
      <p:sp>
        <p:nvSpPr>
          <p:cNvPr id="4" name="Slide Number Placeholder 3"/>
          <p:cNvSpPr>
            <a:spLocks noGrp="1"/>
          </p:cNvSpPr>
          <p:nvPr>
            <p:ph type="sldNum" sz="quarter" idx="10"/>
          </p:nvPr>
        </p:nvSpPr>
        <p:spPr/>
        <p:txBody>
          <a:bodyPr/>
          <a:lstStyle/>
          <a:p>
            <a:fld id="{6F4ADDEE-6B40-4081-BF3E-79AEF31CE987}"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3860179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advocate coordinates services to fulfill employer development needs, including placement services, with community partners. They create, develop and cultivate relationships with area businesses, colleges and training providers that will result in employment opportunities for military spouses. </a:t>
            </a:r>
            <a:endParaRPr lang="en-US" dirty="0"/>
          </a:p>
        </p:txBody>
      </p:sp>
      <p:sp>
        <p:nvSpPr>
          <p:cNvPr id="4" name="Slide Number Placeholder 3"/>
          <p:cNvSpPr>
            <a:spLocks noGrp="1"/>
          </p:cNvSpPr>
          <p:nvPr>
            <p:ph type="sldNum" sz="quarter" idx="10"/>
          </p:nvPr>
        </p:nvSpPr>
        <p:spPr/>
        <p:txBody>
          <a:bodyPr/>
          <a:lstStyle/>
          <a:p>
            <a:fld id="{6F4ADDEE-6B40-4081-BF3E-79AEF31CE987}"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7022260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being directly involved in the process a program advocate can assist the business by screening and referring only those spouses that are best qualified for the opening. This will build a level of trust between the business and the advocate; hopefully leading to future referrals for military spouses.</a:t>
            </a:r>
            <a:endParaRPr lang="en-US" dirty="0"/>
          </a:p>
        </p:txBody>
      </p:sp>
      <p:sp>
        <p:nvSpPr>
          <p:cNvPr id="4" name="Slide Number Placeholder 3"/>
          <p:cNvSpPr>
            <a:spLocks noGrp="1"/>
          </p:cNvSpPr>
          <p:nvPr>
            <p:ph type="sldNum" sz="quarter" idx="10"/>
          </p:nvPr>
        </p:nvSpPr>
        <p:spPr/>
        <p:txBody>
          <a:bodyPr/>
          <a:lstStyle/>
          <a:p>
            <a:fld id="{6F4ADDEE-6B40-4081-BF3E-79AEF31CE987}"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40908215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Program Coordinator works out of the Department of Economic Opportunity in Tallahassee, Florida. This individual provides functional administrative oversight, guidance, training, and technical assistance to the regions and advocates who are part of the program.</a:t>
            </a:r>
            <a:endParaRPr lang="en-US" dirty="0"/>
          </a:p>
        </p:txBody>
      </p:sp>
      <p:sp>
        <p:nvSpPr>
          <p:cNvPr id="4" name="Slide Number Placeholder 3"/>
          <p:cNvSpPr>
            <a:spLocks noGrp="1"/>
          </p:cNvSpPr>
          <p:nvPr>
            <p:ph type="sldNum" sz="quarter" idx="10"/>
          </p:nvPr>
        </p:nvSpPr>
        <p:spPr/>
        <p:txBody>
          <a:bodyPr/>
          <a:lstStyle/>
          <a:p>
            <a:fld id="{6F4ADDEE-6B40-4081-BF3E-79AEF31CE987}"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7376353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coordinator ensures that the regions participating in the program are functioning within funding parameters.  The coordinator is also responsible for fostering outside partnerships that increases program visibility. </a:t>
            </a:r>
            <a:endParaRPr lang="en-US" dirty="0"/>
          </a:p>
        </p:txBody>
      </p:sp>
      <p:sp>
        <p:nvSpPr>
          <p:cNvPr id="4" name="Slide Number Placeholder 3"/>
          <p:cNvSpPr>
            <a:spLocks noGrp="1"/>
          </p:cNvSpPr>
          <p:nvPr>
            <p:ph type="sldNum" sz="quarter" idx="10"/>
          </p:nvPr>
        </p:nvSpPr>
        <p:spPr/>
        <p:txBody>
          <a:bodyPr/>
          <a:lstStyle/>
          <a:p>
            <a:fld id="{6F4ADDEE-6B40-4081-BF3E-79AEF31CE987}"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17116483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Neither of these two viewpoints is sufficient on its’ own; there is a balance that must be attained to satisfactorily meet the needs of the job seeker and enhance job placement by supporting the growth of regional businesses. The true measurement of the services provided to employers and military spouses is whether the path leads to employment for the military dependent. </a:t>
            </a:r>
          </a:p>
        </p:txBody>
      </p:sp>
      <p:sp>
        <p:nvSpPr>
          <p:cNvPr id="4" name="Slide Number Placeholder 3"/>
          <p:cNvSpPr>
            <a:spLocks noGrp="1"/>
          </p:cNvSpPr>
          <p:nvPr>
            <p:ph type="sldNum" sz="quarter" idx="10"/>
          </p:nvPr>
        </p:nvSpPr>
        <p:spPr/>
        <p:txBody>
          <a:bodyPr/>
          <a:lstStyle/>
          <a:p>
            <a:fld id="{6F4ADDEE-6B40-4081-BF3E-79AEF31CE987}"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395604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Gainful employment is the stated objective of the program funding grant and represents the culmination of all services provided to military spouses </a:t>
            </a:r>
          </a:p>
          <a:p>
            <a:r>
              <a:rPr lang="en-US" smtClean="0"/>
              <a:t>and </a:t>
            </a:r>
            <a:r>
              <a:rPr lang="en-US" dirty="0" smtClean="0"/>
              <a:t>local businesses. </a:t>
            </a:r>
            <a:endParaRPr lang="en-US" dirty="0"/>
          </a:p>
        </p:txBody>
      </p:sp>
      <p:sp>
        <p:nvSpPr>
          <p:cNvPr id="4" name="Slide Number Placeholder 3"/>
          <p:cNvSpPr>
            <a:spLocks noGrp="1"/>
          </p:cNvSpPr>
          <p:nvPr>
            <p:ph type="sldNum" sz="quarter" idx="10"/>
          </p:nvPr>
        </p:nvSpPr>
        <p:spPr/>
        <p:txBody>
          <a:bodyPr/>
          <a:lstStyle/>
          <a:p>
            <a:fld id="{6F4ADDEE-6B40-4081-BF3E-79AEF31CE987}"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3268345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4ADDEE-6B40-4081-BF3E-79AEF31CE987}" type="slidenum">
              <a:rPr lang="en-US" smtClean="0"/>
              <a:pPr/>
              <a:t>47</a:t>
            </a:fld>
            <a:endParaRPr lang="en-US" dirty="0"/>
          </a:p>
        </p:txBody>
      </p:sp>
    </p:spTree>
    <p:extLst>
      <p:ext uri="{BB962C8B-B14F-4D97-AF65-F5344CB8AC3E}">
        <p14:creationId xmlns:p14="http://schemas.microsoft.com/office/powerpoint/2010/main" val="2900718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These monies are supplied to seven regions within the state that contain the highest density of active duty military personnel and therefore, the highest number of active duty military spouses. </a:t>
            </a:r>
          </a:p>
          <a:p>
            <a:endParaRPr lang="en-US" dirty="0"/>
          </a:p>
        </p:txBody>
      </p:sp>
      <p:sp>
        <p:nvSpPr>
          <p:cNvPr id="4" name="Slide Number Placeholder 3"/>
          <p:cNvSpPr>
            <a:spLocks noGrp="1"/>
          </p:cNvSpPr>
          <p:nvPr>
            <p:ph type="sldNum" sz="quarter" idx="10"/>
          </p:nvPr>
        </p:nvSpPr>
        <p:spPr/>
        <p:txBody>
          <a:bodyPr/>
          <a:lstStyle/>
          <a:p>
            <a:fld id="{6F4ADDEE-6B40-4081-BF3E-79AEF31CE987}" type="slidenum">
              <a:rPr lang="en-US" smtClean="0"/>
              <a:pPr/>
              <a:t>5</a:t>
            </a:fld>
            <a:endParaRPr lang="en-US" dirty="0"/>
          </a:p>
        </p:txBody>
      </p:sp>
    </p:spTree>
    <p:extLst>
      <p:ext uri="{BB962C8B-B14F-4D97-AF65-F5344CB8AC3E}">
        <p14:creationId xmlns:p14="http://schemas.microsoft.com/office/powerpoint/2010/main" val="1531825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Advocates work in CareerSource Centers in regions 1, 2, 4, 8, 13, 15, and 23. The State of Florida has the fifth highest percentage of active duty spouses in the nation with just over six percent of all active duty spouses in the United States residing in Florida. This percentage translates into approximately 49,000 active duty military spouses.</a:t>
            </a:r>
          </a:p>
          <a:p>
            <a:pPr defTabSz="931774">
              <a:buFont typeface="Wingdings" pitchFamily="2" charset="2"/>
              <a:buChar char="Ø"/>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F4ADDEE-6B40-4081-BF3E-79AEF31CE987}" type="slidenum">
              <a:rPr lang="en-US" smtClean="0"/>
              <a:pPr/>
              <a:t>6</a:t>
            </a:fld>
            <a:endParaRPr lang="en-US" dirty="0"/>
          </a:p>
        </p:txBody>
      </p:sp>
    </p:spTree>
    <p:extLst>
      <p:ext uri="{BB962C8B-B14F-4D97-AF65-F5344CB8AC3E}">
        <p14:creationId xmlns:p14="http://schemas.microsoft.com/office/powerpoint/2010/main" val="1159481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r>
              <a:rPr lang="en-US" dirty="0" smtClean="0"/>
              <a:t>Those military dependents living outside the seven designated regions can be effectively served by Local Workforce Development Area staff who can utilize the MFEAP Coordinator and the regional advocates as resources.</a:t>
            </a:r>
            <a:endParaRPr lang="en-US" dirty="0"/>
          </a:p>
        </p:txBody>
      </p:sp>
      <p:sp>
        <p:nvSpPr>
          <p:cNvPr id="4" name="Slide Number Placeholder 3"/>
          <p:cNvSpPr>
            <a:spLocks noGrp="1"/>
          </p:cNvSpPr>
          <p:nvPr>
            <p:ph type="sldNum" sz="quarter" idx="10"/>
          </p:nvPr>
        </p:nvSpPr>
        <p:spPr/>
        <p:txBody>
          <a:bodyPr/>
          <a:lstStyle/>
          <a:p>
            <a:fld id="{6F4ADDEE-6B40-4081-BF3E-79AEF31CE987}" type="slidenum">
              <a:rPr lang="en-US" smtClean="0"/>
              <a:pPr/>
              <a:t>7</a:t>
            </a:fld>
            <a:endParaRPr lang="en-US" dirty="0"/>
          </a:p>
        </p:txBody>
      </p:sp>
    </p:spTree>
    <p:extLst>
      <p:ext uri="{BB962C8B-B14F-4D97-AF65-F5344CB8AC3E}">
        <p14:creationId xmlns:p14="http://schemas.microsoft.com/office/powerpoint/2010/main" val="3104878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a:buNone/>
            </a:pPr>
            <a:r>
              <a:rPr lang="en-US" dirty="0" smtClean="0"/>
              <a:t>The Dependent ID Card is issued by each base Personnel Office.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F4ADDEE-6B40-4081-BF3E-79AEF31CE987}" type="slidenum">
              <a:rPr lang="en-US" smtClean="0"/>
              <a:pPr/>
              <a:t>8</a:t>
            </a:fld>
            <a:endParaRPr lang="en-US" dirty="0"/>
          </a:p>
        </p:txBody>
      </p:sp>
    </p:spTree>
    <p:extLst>
      <p:ext uri="{BB962C8B-B14F-4D97-AF65-F5344CB8AC3E}">
        <p14:creationId xmlns:p14="http://schemas.microsoft.com/office/powerpoint/2010/main" val="2297191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r>
              <a:rPr lang="en-US" dirty="0" smtClean="0"/>
              <a:t>There is no need to make a copy of the Dependent ID once this verification has taken place and the appropriate Wagner-Peyser entry has been made. </a:t>
            </a:r>
            <a:endParaRPr lang="en-US" dirty="0"/>
          </a:p>
        </p:txBody>
      </p:sp>
      <p:sp>
        <p:nvSpPr>
          <p:cNvPr id="4" name="Slide Number Placeholder 3"/>
          <p:cNvSpPr>
            <a:spLocks noGrp="1"/>
          </p:cNvSpPr>
          <p:nvPr>
            <p:ph type="sldNum" sz="quarter" idx="10"/>
          </p:nvPr>
        </p:nvSpPr>
        <p:spPr/>
        <p:txBody>
          <a:bodyPr/>
          <a:lstStyle/>
          <a:p>
            <a:fld id="{6F4ADDEE-6B40-4081-BF3E-79AEF31CE987}" type="slidenum">
              <a:rPr lang="en-US" smtClean="0"/>
              <a:pPr/>
              <a:t>9</a:t>
            </a:fld>
            <a:endParaRPr lang="en-US" dirty="0"/>
          </a:p>
        </p:txBody>
      </p:sp>
    </p:spTree>
    <p:extLst>
      <p:ext uri="{BB962C8B-B14F-4D97-AF65-F5344CB8AC3E}">
        <p14:creationId xmlns:p14="http://schemas.microsoft.com/office/powerpoint/2010/main" val="822082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FEAD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EAD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7613BD0-74AC-4348-A5EB-0FD1FA871B15}" type="datetimeFigureOut">
              <a:rPr lang="en-US" smtClean="0"/>
              <a:pPr/>
              <a:t>4/19/2016</a:t>
            </a:fld>
            <a:endParaRPr lang="en-US" dirty="0"/>
          </a:p>
        </p:txBody>
      </p:sp>
      <p:sp>
        <p:nvSpPr>
          <p:cNvPr id="6" name="Slide Number Placeholder 5"/>
          <p:cNvSpPr>
            <a:spLocks noGrp="1"/>
          </p:cNvSpPr>
          <p:nvPr>
            <p:ph type="sldNum" sz="quarter" idx="12"/>
          </p:nvPr>
        </p:nvSpPr>
        <p:spPr>
          <a:xfrm>
            <a:off x="6248400" y="6492875"/>
            <a:ext cx="2133600" cy="365125"/>
          </a:xfrm>
          <a:prstGeom prst="rect">
            <a:avLst/>
          </a:prstGeom>
        </p:spPr>
        <p:txBody>
          <a:bodyPr/>
          <a:lstStyle>
            <a:lvl1pPr>
              <a:defRPr>
                <a:solidFill>
                  <a:srgbClr val="FFEAD0"/>
                </a:solidFill>
              </a:defRPr>
            </a:lvl1pPr>
          </a:lstStyle>
          <a:p>
            <a:fld id="{2AB23A30-EA8B-4E86-8E7F-FA9840DB1F2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rgbClr val="FFEAD0"/>
                </a:solidFill>
              </a:defRPr>
            </a:lvl1pPr>
            <a:lvl2pPr>
              <a:defRPr>
                <a:solidFill>
                  <a:srgbClr val="FFEAD0"/>
                </a:solidFill>
              </a:defRPr>
            </a:lvl2pPr>
            <a:lvl3pPr>
              <a:defRPr>
                <a:solidFill>
                  <a:srgbClr val="FFEAD0"/>
                </a:solidFill>
              </a:defRPr>
            </a:lvl3pPr>
            <a:lvl4pPr>
              <a:defRPr>
                <a:solidFill>
                  <a:srgbClr val="FFEAD0"/>
                </a:solidFill>
              </a:defRPr>
            </a:lvl4pPr>
            <a:lvl5pPr>
              <a:defRPr>
                <a:solidFill>
                  <a:srgbClr val="FFEAD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613BD0-74AC-4348-A5EB-0FD1FA871B15}" type="datetimeFigureOut">
              <a:rPr lang="en-US" smtClean="0"/>
              <a:pPr/>
              <a:t>4/19/2016</a:t>
            </a:fld>
            <a:endParaRPr lang="en-US" dirty="0"/>
          </a:p>
        </p:txBody>
      </p:sp>
      <p:sp>
        <p:nvSpPr>
          <p:cNvPr id="6" name="Slide Number Placeholder 5"/>
          <p:cNvSpPr>
            <a:spLocks noGrp="1"/>
          </p:cNvSpPr>
          <p:nvPr>
            <p:ph type="sldNum" sz="quarter" idx="12"/>
          </p:nvPr>
        </p:nvSpPr>
        <p:spPr>
          <a:xfrm>
            <a:off x="6248400" y="6492875"/>
            <a:ext cx="2133600" cy="365125"/>
          </a:xfrm>
          <a:prstGeom prst="rect">
            <a:avLst/>
          </a:prstGeom>
        </p:spPr>
        <p:txBody>
          <a:bodyPr/>
          <a:lstStyle>
            <a:lvl1pPr>
              <a:defRPr>
                <a:solidFill>
                  <a:srgbClr val="FFEAD0"/>
                </a:solidFill>
              </a:defRPr>
            </a:lvl1pPr>
          </a:lstStyle>
          <a:p>
            <a:fld id="{2AB23A30-EA8B-4E86-8E7F-FA9840DB1F2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rgbClr val="FFEAD0"/>
                </a:solidFill>
              </a:defRPr>
            </a:lvl1pPr>
            <a:lvl2pPr>
              <a:defRPr>
                <a:solidFill>
                  <a:srgbClr val="FFEAD0"/>
                </a:solidFill>
              </a:defRPr>
            </a:lvl2pPr>
            <a:lvl3pPr>
              <a:defRPr>
                <a:solidFill>
                  <a:srgbClr val="FFEAD0"/>
                </a:solidFill>
              </a:defRPr>
            </a:lvl3pPr>
            <a:lvl4pPr>
              <a:defRPr>
                <a:solidFill>
                  <a:srgbClr val="FFEAD0"/>
                </a:solidFill>
              </a:defRPr>
            </a:lvl4pPr>
            <a:lvl5pPr>
              <a:defRPr>
                <a:solidFill>
                  <a:srgbClr val="FFEAD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613BD0-74AC-4348-A5EB-0FD1FA871B15}" type="datetimeFigureOut">
              <a:rPr lang="en-US" smtClean="0"/>
              <a:pPr/>
              <a:t>4/19/2016</a:t>
            </a:fld>
            <a:endParaRPr lang="en-US" dirty="0"/>
          </a:p>
        </p:txBody>
      </p:sp>
      <p:sp>
        <p:nvSpPr>
          <p:cNvPr id="6" name="Slide Number Placeholder 5"/>
          <p:cNvSpPr>
            <a:spLocks noGrp="1"/>
          </p:cNvSpPr>
          <p:nvPr>
            <p:ph type="sldNum" sz="quarter" idx="12"/>
          </p:nvPr>
        </p:nvSpPr>
        <p:spPr>
          <a:xfrm>
            <a:off x="6248400" y="6492875"/>
            <a:ext cx="2133600" cy="365125"/>
          </a:xfrm>
          <a:prstGeom prst="rect">
            <a:avLst/>
          </a:prstGeom>
        </p:spPr>
        <p:txBody>
          <a:bodyPr/>
          <a:lstStyle>
            <a:lvl1pPr>
              <a:defRPr>
                <a:solidFill>
                  <a:srgbClr val="FFEAD0"/>
                </a:solidFill>
              </a:defRPr>
            </a:lvl1pPr>
          </a:lstStyle>
          <a:p>
            <a:fld id="{2AB23A30-EA8B-4E86-8E7F-FA9840DB1F2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FEAD0"/>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EAD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rgbClr val="FFEAD0"/>
                </a:solidFill>
              </a:defRPr>
            </a:lvl1pPr>
          </a:lstStyle>
          <a:p>
            <a:fld id="{4AE90E46-A219-4382-8015-A942275A6586}"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EAD0"/>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solidFill>
                  <a:srgbClr val="FFEAD0"/>
                </a:solidFill>
              </a:defRPr>
            </a:lvl1pPr>
          </a:lstStyle>
          <a:p>
            <a:fld id="{4AE90E46-A219-4382-8015-A942275A6586}"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EAD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a:solidFill>
                  <a:srgbClr val="FFEAD0"/>
                </a:solidFill>
              </a:defRPr>
            </a:lvl1pPr>
          </a:lstStyle>
          <a:p>
            <a:fld id="{4AE90E46-A219-4382-8015-A942275A6586}"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698CF40-DEE9-4772-A187-E41B90F4B2AC}" type="datetimeFigureOut">
              <a:rPr lang="en-US" smtClean="0">
                <a:solidFill>
                  <a:prstClr val="white">
                    <a:tint val="75000"/>
                  </a:prstClr>
                </a:solidFill>
              </a:rPr>
              <a:pPr/>
              <a:t>4/19/2016</a:t>
            </a:fld>
            <a:endParaRPr lang="en-US" dirty="0">
              <a:solidFill>
                <a:prstClr val="white">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4AE90E46-A219-4382-8015-A942275A6586}" type="slidenum">
              <a:rPr lang="en-US" smtClean="0">
                <a:solidFill>
                  <a:prstClr val="white">
                    <a:tint val="75000"/>
                  </a:prstClr>
                </a:solidFill>
              </a:rPr>
              <a:pPr/>
              <a:t>‹#›</a:t>
            </a:fld>
            <a:endParaRPr lang="en-US" dirty="0">
              <a:solidFill>
                <a:prstClr val="white">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lvl1pPr>
              <a:defRPr>
                <a:solidFill>
                  <a:srgbClr val="FFEAD0"/>
                </a:solidFill>
              </a:defRPr>
            </a:lvl1pPr>
          </a:lstStyle>
          <a:p>
            <a:fld id="{4AE90E46-A219-4382-8015-A942275A6586}"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lvl1pPr>
              <a:defRPr>
                <a:solidFill>
                  <a:srgbClr val="FFEAD0"/>
                </a:solidFill>
              </a:defRPr>
            </a:lvl1pPr>
          </a:lstStyle>
          <a:p>
            <a:fld id="{4AE90E46-A219-4382-8015-A942275A6586}"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FFEAD0"/>
                </a:solidFill>
              </a:defRPr>
            </a:lvl1pPr>
          </a:lstStyle>
          <a:p>
            <a:fld id="{4AE90E46-A219-4382-8015-A942275A6586}"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lvl1pPr>
              <a:defRPr>
                <a:solidFill>
                  <a:srgbClr val="FFEAD0"/>
                </a:solidFill>
              </a:defRPr>
            </a:lvl1pPr>
          </a:lstStyle>
          <a:p>
            <a:fld id="{4AE90E46-A219-4382-8015-A942275A658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613BD0-74AC-4348-A5EB-0FD1FA871B15}" type="datetimeFigureOut">
              <a:rPr lang="en-US" smtClean="0"/>
              <a:pPr/>
              <a:t>4/19/2016</a:t>
            </a:fld>
            <a:endParaRPr lang="en-US" dirty="0"/>
          </a:p>
        </p:txBody>
      </p:sp>
      <p:sp>
        <p:nvSpPr>
          <p:cNvPr id="5" name="Footer Placeholder 4"/>
          <p:cNvSpPr>
            <a:spLocks noGrp="1"/>
          </p:cNvSpPr>
          <p:nvPr>
            <p:ph type="ftr" sz="quarter" idx="11"/>
          </p:nvPr>
        </p:nvSpPr>
        <p:spPr>
          <a:xfrm>
            <a:off x="3124200" y="6400800"/>
            <a:ext cx="1371600" cy="32067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248400" y="6492875"/>
            <a:ext cx="2133600" cy="365125"/>
          </a:xfrm>
          <a:prstGeom prst="rect">
            <a:avLst/>
          </a:prstGeom>
        </p:spPr>
        <p:txBody>
          <a:bodyPr/>
          <a:lstStyle/>
          <a:p>
            <a:fld id="{2AB23A30-EA8B-4E86-8E7F-FA9840DB1F27}"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lvl1pPr>
              <a:defRPr>
                <a:solidFill>
                  <a:srgbClr val="FFEAD0"/>
                </a:solidFill>
              </a:defRPr>
            </a:lvl1pPr>
          </a:lstStyle>
          <a:p>
            <a:fld id="{4AE90E46-A219-4382-8015-A942275A6586}"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a:solidFill>
                  <a:srgbClr val="FFEAD0"/>
                </a:solidFill>
              </a:defRPr>
            </a:lvl1pPr>
          </a:lstStyle>
          <a:p>
            <a:fld id="{4AE90E46-A219-4382-8015-A942275A6586}"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a:solidFill>
                  <a:srgbClr val="FFEAD0"/>
                </a:solidFill>
              </a:defRPr>
            </a:lvl1pPr>
          </a:lstStyle>
          <a:p>
            <a:fld id="{4AE90E46-A219-4382-8015-A942275A6586}"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3432" y="1371600"/>
            <a:ext cx="6400800" cy="1371600"/>
          </a:xfrm>
          <a:prstGeom prst="rect">
            <a:avLst/>
          </a:prstGeom>
        </p:spPr>
        <p:txBody>
          <a:bodyPr/>
          <a:lstStyle>
            <a:lvl1pPr>
              <a:defRPr sz="3200" cap="all" baseline="0">
                <a:solidFill>
                  <a:srgbClr val="FEEAD0"/>
                </a:solidFill>
              </a:defRPr>
            </a:lvl1pPr>
          </a:lstStyle>
          <a:p>
            <a:endParaRPr lang="en-US" dirty="0"/>
          </a:p>
        </p:txBody>
      </p:sp>
      <p:sp>
        <p:nvSpPr>
          <p:cNvPr id="3" name="Subtitle 2"/>
          <p:cNvSpPr>
            <a:spLocks noGrp="1"/>
          </p:cNvSpPr>
          <p:nvPr>
            <p:ph type="subTitle" idx="1"/>
          </p:nvPr>
        </p:nvSpPr>
        <p:spPr>
          <a:xfrm>
            <a:off x="2542032" y="3124200"/>
            <a:ext cx="5943600" cy="1447800"/>
          </a:xfrm>
          <a:prstGeom prst="rect">
            <a:avLst/>
          </a:prstGeom>
        </p:spPr>
        <p:txBody>
          <a:bodyPr/>
          <a:lstStyle>
            <a:lvl1pPr marL="0" indent="0" algn="ctr">
              <a:buNone/>
              <a:defRPr b="1" cap="all" baseline="0">
                <a:solidFill>
                  <a:srgbClr val="FEEAD0"/>
                </a:solidFill>
                <a:latin typeface="Garamond"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cxnSp>
        <p:nvCxnSpPr>
          <p:cNvPr id="8" name="Straight Connector 7"/>
          <p:cNvCxnSpPr/>
          <p:nvPr userDrawn="1"/>
        </p:nvCxnSpPr>
        <p:spPr>
          <a:xfrm>
            <a:off x="4005072" y="2362200"/>
            <a:ext cx="3017520" cy="0"/>
          </a:xfrm>
          <a:prstGeom prst="line">
            <a:avLst/>
          </a:prstGeom>
          <a:ln w="25400">
            <a:solidFill>
              <a:srgbClr val="FEEAD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4922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6934200" cy="1447800"/>
          </a:xfrm>
          <a:prstGeom prst="rect">
            <a:avLst/>
          </a:prstGeom>
        </p:spPr>
        <p:txBody>
          <a:bodyPr/>
          <a:lstStyle>
            <a:lvl1pPr>
              <a:defRPr sz="3200" b="0">
                <a:solidFill>
                  <a:srgbClr val="FFEAD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057400" y="1828800"/>
            <a:ext cx="6934200" cy="4876800"/>
          </a:xfrm>
          <a:prstGeom prst="rect">
            <a:avLst/>
          </a:prstGeom>
        </p:spPr>
        <p:txBody>
          <a:bodyPr/>
          <a:lstStyle>
            <a:lvl1pPr>
              <a:defRPr>
                <a:solidFill>
                  <a:srgbClr val="FEEAD0"/>
                </a:solidFill>
                <a:latin typeface="Garamond" pitchFamily="18" charset="0"/>
              </a:defRPr>
            </a:lvl1pPr>
            <a:lvl2pPr>
              <a:defRPr>
                <a:solidFill>
                  <a:srgbClr val="FEEAD0"/>
                </a:solidFill>
                <a:latin typeface="Garamond" pitchFamily="18" charset="0"/>
              </a:defRPr>
            </a:lvl2pPr>
            <a:lvl3pPr>
              <a:defRPr>
                <a:solidFill>
                  <a:srgbClr val="FEEAD0"/>
                </a:solidFill>
                <a:latin typeface="Garamond" pitchFamily="18" charset="0"/>
              </a:defRPr>
            </a:lvl3pPr>
            <a:lvl4pPr>
              <a:defRPr>
                <a:solidFill>
                  <a:srgbClr val="FEEAD0"/>
                </a:solidFill>
                <a:latin typeface="Garamond" pitchFamily="18" charset="0"/>
              </a:defRPr>
            </a:lvl4pPr>
            <a:lvl5pPr>
              <a:defRPr>
                <a:solidFill>
                  <a:srgbClr val="FEEAD0"/>
                </a:solidFill>
                <a:latin typeface="Garamond"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15515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48256" y="2112264"/>
            <a:ext cx="6931152" cy="1261872"/>
          </a:xfrm>
          <a:prstGeom prst="rect">
            <a:avLst/>
          </a:prstGeom>
        </p:spPr>
        <p:txBody>
          <a:bodyPr anchor="t"/>
          <a:lstStyle>
            <a:lvl1pPr algn="ctr">
              <a:defRPr sz="3200" b="0" cap="all">
                <a:solidFill>
                  <a:srgbClr val="FEEAD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880269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057400" y="1905001"/>
            <a:ext cx="3328416" cy="4800600"/>
          </a:xfrm>
          <a:prstGeom prst="rect">
            <a:avLst/>
          </a:prstGeom>
        </p:spPr>
        <p:txBody>
          <a:bodyPr/>
          <a:lstStyle>
            <a:lvl1pPr>
              <a:defRPr sz="2800">
                <a:solidFill>
                  <a:srgbClr val="FEEAD0"/>
                </a:solidFill>
                <a:latin typeface="Garamond" pitchFamily="18" charset="0"/>
              </a:defRPr>
            </a:lvl1pPr>
            <a:lvl2pPr>
              <a:defRPr sz="2400">
                <a:solidFill>
                  <a:srgbClr val="FEEAD0"/>
                </a:solidFill>
                <a:latin typeface="Garamond" pitchFamily="18" charset="0"/>
              </a:defRPr>
            </a:lvl2pPr>
            <a:lvl3pPr>
              <a:defRPr sz="2000">
                <a:solidFill>
                  <a:srgbClr val="FEEAD0"/>
                </a:solidFill>
                <a:latin typeface="Garamond" pitchFamily="18" charset="0"/>
              </a:defRPr>
            </a:lvl3pPr>
            <a:lvl4pPr>
              <a:defRPr sz="1800">
                <a:solidFill>
                  <a:srgbClr val="FEEAD0"/>
                </a:solidFill>
                <a:latin typeface="Garamond" pitchFamily="18" charset="0"/>
              </a:defRPr>
            </a:lvl4pPr>
            <a:lvl5pPr>
              <a:defRPr sz="1800">
                <a:solidFill>
                  <a:srgbClr val="FEEAD0"/>
                </a:solidFill>
                <a:latin typeface="Garamond"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660136" y="1905001"/>
            <a:ext cx="3328416" cy="4800600"/>
          </a:xfrm>
          <a:prstGeom prst="rect">
            <a:avLst/>
          </a:prstGeom>
        </p:spPr>
        <p:txBody>
          <a:bodyPr/>
          <a:lstStyle>
            <a:lvl1pPr>
              <a:defRPr sz="2800">
                <a:solidFill>
                  <a:srgbClr val="FEEAD0"/>
                </a:solidFill>
                <a:latin typeface="Garamond" pitchFamily="18" charset="0"/>
              </a:defRPr>
            </a:lvl1pPr>
            <a:lvl2pPr>
              <a:defRPr sz="2400">
                <a:solidFill>
                  <a:srgbClr val="FEEAD0"/>
                </a:solidFill>
                <a:latin typeface="Garamond" pitchFamily="18" charset="0"/>
              </a:defRPr>
            </a:lvl2pPr>
            <a:lvl3pPr>
              <a:defRPr sz="2000">
                <a:solidFill>
                  <a:srgbClr val="FEEAD0"/>
                </a:solidFill>
                <a:latin typeface="Garamond" pitchFamily="18" charset="0"/>
              </a:defRPr>
            </a:lvl3pPr>
            <a:lvl4pPr>
              <a:defRPr sz="1800">
                <a:solidFill>
                  <a:srgbClr val="FEEAD0"/>
                </a:solidFill>
                <a:latin typeface="Garamond" pitchFamily="18" charset="0"/>
              </a:defRPr>
            </a:lvl4pPr>
            <a:lvl5pPr>
              <a:defRPr sz="1800">
                <a:solidFill>
                  <a:srgbClr val="FEEAD0"/>
                </a:solidFill>
                <a:latin typeface="Garamond"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2057400" y="152400"/>
            <a:ext cx="6934200" cy="1447800"/>
          </a:xfrm>
          <a:prstGeom prst="rect">
            <a:avLst/>
          </a:prstGeom>
        </p:spPr>
        <p:txBody>
          <a:bodyPr/>
          <a:lstStyle>
            <a:lvl1pPr>
              <a:defRPr sz="3200" b="0">
                <a:solidFill>
                  <a:srgbClr val="FFEAD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96132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57400" y="1905000"/>
            <a:ext cx="3328416" cy="849312"/>
          </a:xfrm>
          <a:prstGeom prst="rect">
            <a:avLst/>
          </a:prstGeom>
        </p:spPr>
        <p:txBody>
          <a:bodyPr anchor="b"/>
          <a:lstStyle>
            <a:lvl1pPr marL="0" indent="0">
              <a:buNone/>
              <a:defRPr sz="2800" b="0">
                <a:solidFill>
                  <a:srgbClr val="FEEAD0"/>
                </a:solidFill>
                <a:latin typeface="Garamond"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057400" y="2754312"/>
            <a:ext cx="3328416" cy="3951288"/>
          </a:xfrm>
          <a:prstGeom prst="rect">
            <a:avLst/>
          </a:prstGeom>
        </p:spPr>
        <p:txBody>
          <a:bodyPr/>
          <a:lstStyle>
            <a:lvl1pPr>
              <a:defRPr sz="2400">
                <a:solidFill>
                  <a:srgbClr val="FEEAD0"/>
                </a:solidFill>
                <a:latin typeface="Garamond" pitchFamily="18" charset="0"/>
              </a:defRPr>
            </a:lvl1pPr>
            <a:lvl2pPr>
              <a:defRPr sz="2000">
                <a:solidFill>
                  <a:srgbClr val="FEEAD0"/>
                </a:solidFill>
                <a:latin typeface="Garamond" pitchFamily="18" charset="0"/>
              </a:defRPr>
            </a:lvl2pPr>
            <a:lvl3pPr>
              <a:defRPr sz="1800">
                <a:solidFill>
                  <a:srgbClr val="FEEAD0"/>
                </a:solidFill>
                <a:latin typeface="Garamond" pitchFamily="18" charset="0"/>
              </a:defRPr>
            </a:lvl3pPr>
            <a:lvl4pPr>
              <a:defRPr sz="1600">
                <a:solidFill>
                  <a:srgbClr val="FEEAD0"/>
                </a:solidFill>
                <a:latin typeface="Garamond" pitchFamily="18" charset="0"/>
              </a:defRPr>
            </a:lvl4pPr>
            <a:lvl5pPr>
              <a:defRPr sz="1600">
                <a:solidFill>
                  <a:srgbClr val="FEEAD0"/>
                </a:solidFill>
                <a:latin typeface="Garamond" pitchFamily="18"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660136" y="1905000"/>
            <a:ext cx="3328416" cy="849312"/>
          </a:xfrm>
          <a:prstGeom prst="rect">
            <a:avLst/>
          </a:prstGeom>
        </p:spPr>
        <p:txBody>
          <a:bodyPr anchor="b"/>
          <a:lstStyle>
            <a:lvl1pPr marL="0" indent="0">
              <a:buNone/>
              <a:defRPr sz="2800" b="0">
                <a:solidFill>
                  <a:srgbClr val="FEEAD0"/>
                </a:solidFill>
                <a:latin typeface="Garamond"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660136" y="2754312"/>
            <a:ext cx="3328416" cy="3951288"/>
          </a:xfrm>
          <a:prstGeom prst="rect">
            <a:avLst/>
          </a:prstGeom>
        </p:spPr>
        <p:txBody>
          <a:bodyPr/>
          <a:lstStyle>
            <a:lvl1pPr>
              <a:defRPr sz="2400">
                <a:solidFill>
                  <a:srgbClr val="FEEAD0"/>
                </a:solidFill>
                <a:latin typeface="Garamond" pitchFamily="18" charset="0"/>
              </a:defRPr>
            </a:lvl1pPr>
            <a:lvl2pPr>
              <a:defRPr sz="2000">
                <a:solidFill>
                  <a:srgbClr val="FEEAD0"/>
                </a:solidFill>
                <a:latin typeface="Garamond" pitchFamily="18" charset="0"/>
              </a:defRPr>
            </a:lvl2pPr>
            <a:lvl3pPr>
              <a:defRPr sz="1800">
                <a:solidFill>
                  <a:srgbClr val="FEEAD0"/>
                </a:solidFill>
                <a:latin typeface="Garamond" pitchFamily="18" charset="0"/>
              </a:defRPr>
            </a:lvl3pPr>
            <a:lvl4pPr>
              <a:defRPr sz="1600">
                <a:solidFill>
                  <a:srgbClr val="FEEAD0"/>
                </a:solidFill>
                <a:latin typeface="Garamond" pitchFamily="18" charset="0"/>
              </a:defRPr>
            </a:lvl4pPr>
            <a:lvl5pPr>
              <a:defRPr sz="1600">
                <a:solidFill>
                  <a:srgbClr val="FEEAD0"/>
                </a:solidFill>
                <a:latin typeface="Garamond" pitchFamily="18"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2057400" y="152400"/>
            <a:ext cx="6934200" cy="1447800"/>
          </a:xfrm>
          <a:prstGeom prst="rect">
            <a:avLst/>
          </a:prstGeom>
        </p:spPr>
        <p:txBody>
          <a:bodyPr/>
          <a:lstStyle>
            <a:lvl1pPr>
              <a:defRPr sz="3200" b="0">
                <a:solidFill>
                  <a:srgbClr val="FFEAD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155510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54491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52400" y="5334000"/>
            <a:ext cx="1752600" cy="1371600"/>
          </a:xfrm>
          <a:prstGeom prst="rect">
            <a:avLst/>
          </a:prstGeom>
        </p:spPr>
        <p:txBody>
          <a:bodyPr/>
          <a:lstStyle/>
          <a:p>
            <a:fld id="{47613BD0-74AC-4348-A5EB-0FD1FA871B15}" type="datetimeFigureOut">
              <a:rPr lang="en-US" smtClean="0">
                <a:solidFill>
                  <a:prstClr val="white"/>
                </a:solidFill>
              </a:rPr>
              <a:pPr/>
              <a:t>4/19/2016</a:t>
            </a:fld>
            <a:endParaRPr lang="en-US" dirty="0">
              <a:solidFill>
                <a:prstClr val="white"/>
              </a:solidFill>
            </a:endParaRPr>
          </a:p>
        </p:txBody>
      </p:sp>
      <p:sp>
        <p:nvSpPr>
          <p:cNvPr id="6" name="Footer Placeholder 5"/>
          <p:cNvSpPr>
            <a:spLocks noGrp="1"/>
          </p:cNvSpPr>
          <p:nvPr>
            <p:ph type="ftr" sz="quarter" idx="11"/>
          </p:nvPr>
        </p:nvSpPr>
        <p:spPr>
          <a:xfrm>
            <a:off x="3124200" y="6400800"/>
            <a:ext cx="1371600" cy="32067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6248400" y="6492875"/>
            <a:ext cx="2133600" cy="365125"/>
          </a:xfrm>
          <a:prstGeom prst="rect">
            <a:avLst/>
          </a:prstGeom>
        </p:spPr>
        <p:txBody>
          <a:bodyPr/>
          <a:lstStyle/>
          <a:p>
            <a:fld id="{2AB23A30-EA8B-4E86-8E7F-FA9840DB1F2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93591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EAD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613BD0-74AC-4348-A5EB-0FD1FA871B15}" type="datetimeFigureOut">
              <a:rPr lang="en-US" smtClean="0"/>
              <a:pPr/>
              <a:t>4/19/2016</a:t>
            </a:fld>
            <a:endParaRPr lang="en-US" dirty="0"/>
          </a:p>
        </p:txBody>
      </p:sp>
      <p:sp>
        <p:nvSpPr>
          <p:cNvPr id="6" name="Slide Number Placeholder 5"/>
          <p:cNvSpPr>
            <a:spLocks noGrp="1"/>
          </p:cNvSpPr>
          <p:nvPr>
            <p:ph type="sldNum" sz="quarter" idx="12"/>
          </p:nvPr>
        </p:nvSpPr>
        <p:spPr>
          <a:xfrm>
            <a:off x="6248400" y="6492875"/>
            <a:ext cx="2133600" cy="365125"/>
          </a:xfrm>
          <a:prstGeom prst="rect">
            <a:avLst/>
          </a:prstGeom>
        </p:spPr>
        <p:txBody>
          <a:bodyPr/>
          <a:lstStyle>
            <a:lvl1pPr>
              <a:defRPr>
                <a:solidFill>
                  <a:srgbClr val="FFEAD0"/>
                </a:solidFill>
              </a:defRPr>
            </a:lvl1pPr>
          </a:lstStyle>
          <a:p>
            <a:fld id="{2AB23A30-EA8B-4E86-8E7F-FA9840DB1F27}"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43200" y="4800600"/>
            <a:ext cx="5486400" cy="566738"/>
          </a:xfrm>
          <a:prstGeom prst="rect">
            <a:avLst/>
          </a:prstGeom>
        </p:spPr>
        <p:txBody>
          <a:bodyPr anchor="b"/>
          <a:lstStyle>
            <a:lvl1pPr algn="l">
              <a:defRPr sz="2000" b="1">
                <a:solidFill>
                  <a:srgbClr val="FEEAD0"/>
                </a:solidFill>
                <a:latin typeface="Garamond" pitchFamily="18"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2743200" y="612775"/>
            <a:ext cx="5486400" cy="4114800"/>
          </a:xfrm>
          <a:prstGeom prst="rect">
            <a:avLst/>
          </a:prstGeom>
        </p:spPr>
        <p:txBody>
          <a:bodyPr/>
          <a:lstStyle>
            <a:lvl1pPr marL="0" indent="0">
              <a:buNone/>
              <a:defRPr sz="3200">
                <a:solidFill>
                  <a:srgbClr val="FEEAD0"/>
                </a:solidFill>
                <a:latin typeface="Garamond"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743200" y="5367338"/>
            <a:ext cx="5486400" cy="804862"/>
          </a:xfrm>
          <a:prstGeom prst="rect">
            <a:avLst/>
          </a:prstGeom>
        </p:spPr>
        <p:txBody>
          <a:bodyPr/>
          <a:lstStyle>
            <a:lvl1pPr marL="0" indent="0">
              <a:buNone/>
              <a:defRPr sz="1400">
                <a:solidFill>
                  <a:srgbClr val="FEEAD0"/>
                </a:solidFill>
                <a:latin typeface="Garamond"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5629321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3432" y="1371600"/>
            <a:ext cx="6400800" cy="1371600"/>
          </a:xfrm>
          <a:prstGeom prst="rect">
            <a:avLst/>
          </a:prstGeom>
        </p:spPr>
        <p:txBody>
          <a:bodyPr/>
          <a:lstStyle>
            <a:lvl1pPr>
              <a:defRPr sz="3200" cap="all" baseline="0">
                <a:solidFill>
                  <a:srgbClr val="FEEAD0"/>
                </a:solidFill>
              </a:defRPr>
            </a:lvl1pPr>
          </a:lstStyle>
          <a:p>
            <a:endParaRPr lang="en-US" dirty="0"/>
          </a:p>
        </p:txBody>
      </p:sp>
      <p:sp>
        <p:nvSpPr>
          <p:cNvPr id="3" name="Subtitle 2"/>
          <p:cNvSpPr>
            <a:spLocks noGrp="1"/>
          </p:cNvSpPr>
          <p:nvPr>
            <p:ph type="subTitle" idx="1"/>
          </p:nvPr>
        </p:nvSpPr>
        <p:spPr>
          <a:xfrm>
            <a:off x="2542032" y="3124200"/>
            <a:ext cx="5943600" cy="1447800"/>
          </a:xfrm>
          <a:prstGeom prst="rect">
            <a:avLst/>
          </a:prstGeom>
        </p:spPr>
        <p:txBody>
          <a:bodyPr/>
          <a:lstStyle>
            <a:lvl1pPr marL="0" indent="0" algn="ctr">
              <a:buNone/>
              <a:defRPr b="1" cap="all" baseline="0">
                <a:solidFill>
                  <a:srgbClr val="FEEAD0"/>
                </a:solidFill>
                <a:latin typeface="Garamond"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cxnSp>
        <p:nvCxnSpPr>
          <p:cNvPr id="8" name="Straight Connector 7"/>
          <p:cNvCxnSpPr/>
          <p:nvPr userDrawn="1"/>
        </p:nvCxnSpPr>
        <p:spPr>
          <a:xfrm>
            <a:off x="4005072" y="2362200"/>
            <a:ext cx="3017520" cy="0"/>
          </a:xfrm>
          <a:prstGeom prst="line">
            <a:avLst/>
          </a:prstGeom>
          <a:ln w="25400">
            <a:solidFill>
              <a:srgbClr val="FEEAD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79826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6934200" cy="1447800"/>
          </a:xfrm>
          <a:prstGeom prst="rect">
            <a:avLst/>
          </a:prstGeom>
        </p:spPr>
        <p:txBody>
          <a:bodyPr/>
          <a:lstStyle>
            <a:lvl1pPr>
              <a:defRPr sz="3200" b="0">
                <a:solidFill>
                  <a:srgbClr val="FFEAD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057400" y="1828800"/>
            <a:ext cx="6934200" cy="4876800"/>
          </a:xfrm>
          <a:prstGeom prst="rect">
            <a:avLst/>
          </a:prstGeom>
        </p:spPr>
        <p:txBody>
          <a:bodyPr/>
          <a:lstStyle>
            <a:lvl1pPr>
              <a:defRPr>
                <a:solidFill>
                  <a:srgbClr val="FEEAD0"/>
                </a:solidFill>
                <a:latin typeface="Garamond" pitchFamily="18" charset="0"/>
              </a:defRPr>
            </a:lvl1pPr>
            <a:lvl2pPr>
              <a:defRPr>
                <a:solidFill>
                  <a:srgbClr val="FEEAD0"/>
                </a:solidFill>
                <a:latin typeface="Garamond" pitchFamily="18" charset="0"/>
              </a:defRPr>
            </a:lvl2pPr>
            <a:lvl3pPr>
              <a:defRPr>
                <a:solidFill>
                  <a:srgbClr val="FEEAD0"/>
                </a:solidFill>
                <a:latin typeface="Garamond" pitchFamily="18" charset="0"/>
              </a:defRPr>
            </a:lvl3pPr>
            <a:lvl4pPr>
              <a:defRPr>
                <a:solidFill>
                  <a:srgbClr val="FEEAD0"/>
                </a:solidFill>
                <a:latin typeface="Garamond" pitchFamily="18" charset="0"/>
              </a:defRPr>
            </a:lvl4pPr>
            <a:lvl5pPr>
              <a:defRPr>
                <a:solidFill>
                  <a:srgbClr val="FEEAD0"/>
                </a:solidFill>
                <a:latin typeface="Garamond"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755719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48256" y="2112264"/>
            <a:ext cx="6931152" cy="1261872"/>
          </a:xfrm>
          <a:prstGeom prst="rect">
            <a:avLst/>
          </a:prstGeom>
        </p:spPr>
        <p:txBody>
          <a:bodyPr anchor="t"/>
          <a:lstStyle>
            <a:lvl1pPr algn="ctr">
              <a:defRPr sz="3200" b="0" cap="all">
                <a:solidFill>
                  <a:srgbClr val="FEEAD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765798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057400" y="1905001"/>
            <a:ext cx="3328416" cy="4800600"/>
          </a:xfrm>
          <a:prstGeom prst="rect">
            <a:avLst/>
          </a:prstGeom>
        </p:spPr>
        <p:txBody>
          <a:bodyPr/>
          <a:lstStyle>
            <a:lvl1pPr>
              <a:defRPr sz="2800">
                <a:solidFill>
                  <a:srgbClr val="FEEAD0"/>
                </a:solidFill>
                <a:latin typeface="Garamond" pitchFamily="18" charset="0"/>
              </a:defRPr>
            </a:lvl1pPr>
            <a:lvl2pPr>
              <a:defRPr sz="2400">
                <a:solidFill>
                  <a:srgbClr val="FEEAD0"/>
                </a:solidFill>
                <a:latin typeface="Garamond" pitchFamily="18" charset="0"/>
              </a:defRPr>
            </a:lvl2pPr>
            <a:lvl3pPr>
              <a:defRPr sz="2000">
                <a:solidFill>
                  <a:srgbClr val="FEEAD0"/>
                </a:solidFill>
                <a:latin typeface="Garamond" pitchFamily="18" charset="0"/>
              </a:defRPr>
            </a:lvl3pPr>
            <a:lvl4pPr>
              <a:defRPr sz="1800">
                <a:solidFill>
                  <a:srgbClr val="FEEAD0"/>
                </a:solidFill>
                <a:latin typeface="Garamond" pitchFamily="18" charset="0"/>
              </a:defRPr>
            </a:lvl4pPr>
            <a:lvl5pPr>
              <a:defRPr sz="1800">
                <a:solidFill>
                  <a:srgbClr val="FEEAD0"/>
                </a:solidFill>
                <a:latin typeface="Garamond"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660136" y="1905001"/>
            <a:ext cx="3328416" cy="4800600"/>
          </a:xfrm>
          <a:prstGeom prst="rect">
            <a:avLst/>
          </a:prstGeom>
        </p:spPr>
        <p:txBody>
          <a:bodyPr/>
          <a:lstStyle>
            <a:lvl1pPr>
              <a:defRPr sz="2800">
                <a:solidFill>
                  <a:srgbClr val="FEEAD0"/>
                </a:solidFill>
                <a:latin typeface="Garamond" pitchFamily="18" charset="0"/>
              </a:defRPr>
            </a:lvl1pPr>
            <a:lvl2pPr>
              <a:defRPr sz="2400">
                <a:solidFill>
                  <a:srgbClr val="FEEAD0"/>
                </a:solidFill>
                <a:latin typeface="Garamond" pitchFamily="18" charset="0"/>
              </a:defRPr>
            </a:lvl2pPr>
            <a:lvl3pPr>
              <a:defRPr sz="2000">
                <a:solidFill>
                  <a:srgbClr val="FEEAD0"/>
                </a:solidFill>
                <a:latin typeface="Garamond" pitchFamily="18" charset="0"/>
              </a:defRPr>
            </a:lvl3pPr>
            <a:lvl4pPr>
              <a:defRPr sz="1800">
                <a:solidFill>
                  <a:srgbClr val="FEEAD0"/>
                </a:solidFill>
                <a:latin typeface="Garamond" pitchFamily="18" charset="0"/>
              </a:defRPr>
            </a:lvl4pPr>
            <a:lvl5pPr>
              <a:defRPr sz="1800">
                <a:solidFill>
                  <a:srgbClr val="FEEAD0"/>
                </a:solidFill>
                <a:latin typeface="Garamond"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2057400" y="152400"/>
            <a:ext cx="6934200" cy="1447800"/>
          </a:xfrm>
          <a:prstGeom prst="rect">
            <a:avLst/>
          </a:prstGeom>
        </p:spPr>
        <p:txBody>
          <a:bodyPr/>
          <a:lstStyle>
            <a:lvl1pPr>
              <a:defRPr sz="3200" b="0">
                <a:solidFill>
                  <a:srgbClr val="FFEAD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424130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57400" y="1905000"/>
            <a:ext cx="3328416" cy="849312"/>
          </a:xfrm>
          <a:prstGeom prst="rect">
            <a:avLst/>
          </a:prstGeom>
        </p:spPr>
        <p:txBody>
          <a:bodyPr anchor="b"/>
          <a:lstStyle>
            <a:lvl1pPr marL="0" indent="0">
              <a:buNone/>
              <a:defRPr sz="2800" b="0">
                <a:solidFill>
                  <a:srgbClr val="FEEAD0"/>
                </a:solidFill>
                <a:latin typeface="Garamond"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057400" y="2754312"/>
            <a:ext cx="3328416" cy="3951288"/>
          </a:xfrm>
          <a:prstGeom prst="rect">
            <a:avLst/>
          </a:prstGeom>
        </p:spPr>
        <p:txBody>
          <a:bodyPr/>
          <a:lstStyle>
            <a:lvl1pPr>
              <a:defRPr sz="2400">
                <a:solidFill>
                  <a:srgbClr val="FEEAD0"/>
                </a:solidFill>
                <a:latin typeface="Garamond" pitchFamily="18" charset="0"/>
              </a:defRPr>
            </a:lvl1pPr>
            <a:lvl2pPr>
              <a:defRPr sz="2000">
                <a:solidFill>
                  <a:srgbClr val="FEEAD0"/>
                </a:solidFill>
                <a:latin typeface="Garamond" pitchFamily="18" charset="0"/>
              </a:defRPr>
            </a:lvl2pPr>
            <a:lvl3pPr>
              <a:defRPr sz="1800">
                <a:solidFill>
                  <a:srgbClr val="FEEAD0"/>
                </a:solidFill>
                <a:latin typeface="Garamond" pitchFamily="18" charset="0"/>
              </a:defRPr>
            </a:lvl3pPr>
            <a:lvl4pPr>
              <a:defRPr sz="1600">
                <a:solidFill>
                  <a:srgbClr val="FEEAD0"/>
                </a:solidFill>
                <a:latin typeface="Garamond" pitchFamily="18" charset="0"/>
              </a:defRPr>
            </a:lvl4pPr>
            <a:lvl5pPr>
              <a:defRPr sz="1600">
                <a:solidFill>
                  <a:srgbClr val="FEEAD0"/>
                </a:solidFill>
                <a:latin typeface="Garamond" pitchFamily="18"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660136" y="1905000"/>
            <a:ext cx="3328416" cy="849312"/>
          </a:xfrm>
          <a:prstGeom prst="rect">
            <a:avLst/>
          </a:prstGeom>
        </p:spPr>
        <p:txBody>
          <a:bodyPr anchor="b"/>
          <a:lstStyle>
            <a:lvl1pPr marL="0" indent="0">
              <a:buNone/>
              <a:defRPr sz="2800" b="0">
                <a:solidFill>
                  <a:srgbClr val="FEEAD0"/>
                </a:solidFill>
                <a:latin typeface="Garamond"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660136" y="2754312"/>
            <a:ext cx="3328416" cy="3951288"/>
          </a:xfrm>
          <a:prstGeom prst="rect">
            <a:avLst/>
          </a:prstGeom>
        </p:spPr>
        <p:txBody>
          <a:bodyPr/>
          <a:lstStyle>
            <a:lvl1pPr>
              <a:defRPr sz="2400">
                <a:solidFill>
                  <a:srgbClr val="FEEAD0"/>
                </a:solidFill>
                <a:latin typeface="Garamond" pitchFamily="18" charset="0"/>
              </a:defRPr>
            </a:lvl1pPr>
            <a:lvl2pPr>
              <a:defRPr sz="2000">
                <a:solidFill>
                  <a:srgbClr val="FEEAD0"/>
                </a:solidFill>
                <a:latin typeface="Garamond" pitchFamily="18" charset="0"/>
              </a:defRPr>
            </a:lvl2pPr>
            <a:lvl3pPr>
              <a:defRPr sz="1800">
                <a:solidFill>
                  <a:srgbClr val="FEEAD0"/>
                </a:solidFill>
                <a:latin typeface="Garamond" pitchFamily="18" charset="0"/>
              </a:defRPr>
            </a:lvl3pPr>
            <a:lvl4pPr>
              <a:defRPr sz="1600">
                <a:solidFill>
                  <a:srgbClr val="FEEAD0"/>
                </a:solidFill>
                <a:latin typeface="Garamond" pitchFamily="18" charset="0"/>
              </a:defRPr>
            </a:lvl4pPr>
            <a:lvl5pPr>
              <a:defRPr sz="1600">
                <a:solidFill>
                  <a:srgbClr val="FEEAD0"/>
                </a:solidFill>
                <a:latin typeface="Garamond" pitchFamily="18"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2057400" y="152400"/>
            <a:ext cx="6934200" cy="1447800"/>
          </a:xfrm>
          <a:prstGeom prst="rect">
            <a:avLst/>
          </a:prstGeom>
        </p:spPr>
        <p:txBody>
          <a:bodyPr/>
          <a:lstStyle>
            <a:lvl1pPr>
              <a:defRPr sz="3200" b="0">
                <a:solidFill>
                  <a:srgbClr val="FFEAD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93856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43844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52400" y="5334000"/>
            <a:ext cx="1752600" cy="1371600"/>
          </a:xfrm>
          <a:prstGeom prst="rect">
            <a:avLst/>
          </a:prstGeom>
        </p:spPr>
        <p:txBody>
          <a:bodyPr/>
          <a:lstStyle/>
          <a:p>
            <a:fld id="{47613BD0-74AC-4348-A5EB-0FD1FA871B15}" type="datetimeFigureOut">
              <a:rPr lang="en-US" smtClean="0">
                <a:solidFill>
                  <a:prstClr val="white"/>
                </a:solidFill>
              </a:rPr>
              <a:pPr/>
              <a:t>4/19/2016</a:t>
            </a:fld>
            <a:endParaRPr lang="en-US" dirty="0">
              <a:solidFill>
                <a:prstClr val="white"/>
              </a:solidFill>
            </a:endParaRPr>
          </a:p>
        </p:txBody>
      </p:sp>
      <p:sp>
        <p:nvSpPr>
          <p:cNvPr id="6" name="Footer Placeholder 5"/>
          <p:cNvSpPr>
            <a:spLocks noGrp="1"/>
          </p:cNvSpPr>
          <p:nvPr>
            <p:ph type="ftr" sz="quarter" idx="11"/>
          </p:nvPr>
        </p:nvSpPr>
        <p:spPr>
          <a:xfrm>
            <a:off x="3124200" y="6400800"/>
            <a:ext cx="1371600" cy="32067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6248400" y="6492875"/>
            <a:ext cx="2133600" cy="365125"/>
          </a:xfrm>
          <a:prstGeom prst="rect">
            <a:avLst/>
          </a:prstGeom>
        </p:spPr>
        <p:txBody>
          <a:bodyPr/>
          <a:lstStyle/>
          <a:p>
            <a:fld id="{2AB23A30-EA8B-4E86-8E7F-FA9840DB1F2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081817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43200" y="4800600"/>
            <a:ext cx="5486400" cy="566738"/>
          </a:xfrm>
          <a:prstGeom prst="rect">
            <a:avLst/>
          </a:prstGeom>
        </p:spPr>
        <p:txBody>
          <a:bodyPr anchor="b"/>
          <a:lstStyle>
            <a:lvl1pPr algn="l">
              <a:defRPr sz="2000" b="1">
                <a:solidFill>
                  <a:srgbClr val="FEEAD0"/>
                </a:solidFill>
                <a:latin typeface="Garamond" pitchFamily="18"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2743200" y="612775"/>
            <a:ext cx="5486400" cy="4114800"/>
          </a:xfrm>
          <a:prstGeom prst="rect">
            <a:avLst/>
          </a:prstGeom>
        </p:spPr>
        <p:txBody>
          <a:bodyPr/>
          <a:lstStyle>
            <a:lvl1pPr marL="0" indent="0">
              <a:buNone/>
              <a:defRPr sz="3200">
                <a:solidFill>
                  <a:srgbClr val="FEEAD0"/>
                </a:solidFill>
                <a:latin typeface="Garamond"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743200" y="5367338"/>
            <a:ext cx="5486400" cy="804862"/>
          </a:xfrm>
          <a:prstGeom prst="rect">
            <a:avLst/>
          </a:prstGeom>
        </p:spPr>
        <p:txBody>
          <a:bodyPr/>
          <a:lstStyle>
            <a:lvl1pPr marL="0" indent="0">
              <a:buNone/>
              <a:defRPr sz="1400">
                <a:solidFill>
                  <a:srgbClr val="FEEAD0"/>
                </a:solidFill>
                <a:latin typeface="Garamond"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936454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solidFill>
                  <a:srgbClr val="FFEAD0"/>
                </a:solidFill>
              </a:defRPr>
            </a:lvl1pPr>
            <a:lvl2pPr>
              <a:defRPr sz="2400">
                <a:solidFill>
                  <a:srgbClr val="FFEAD0"/>
                </a:solidFill>
              </a:defRPr>
            </a:lvl2pPr>
            <a:lvl3pPr>
              <a:defRPr sz="2000">
                <a:solidFill>
                  <a:srgbClr val="FFEAD0"/>
                </a:solidFill>
              </a:defRPr>
            </a:lvl3pPr>
            <a:lvl4pPr>
              <a:defRPr sz="1800">
                <a:solidFill>
                  <a:srgbClr val="FFEAD0"/>
                </a:solidFill>
              </a:defRPr>
            </a:lvl4pPr>
            <a:lvl5pPr>
              <a:defRPr sz="1800">
                <a:solidFill>
                  <a:srgbClr val="FFEAD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FFEAD0"/>
                </a:solidFill>
              </a:defRPr>
            </a:lvl1pPr>
            <a:lvl2pPr>
              <a:defRPr sz="2400">
                <a:solidFill>
                  <a:srgbClr val="FFEAD0"/>
                </a:solidFill>
              </a:defRPr>
            </a:lvl2pPr>
            <a:lvl3pPr>
              <a:defRPr sz="2000">
                <a:solidFill>
                  <a:srgbClr val="FFEAD0"/>
                </a:solidFill>
              </a:defRPr>
            </a:lvl3pPr>
            <a:lvl4pPr>
              <a:defRPr sz="1800">
                <a:solidFill>
                  <a:srgbClr val="FFEAD0"/>
                </a:solidFill>
              </a:defRPr>
            </a:lvl4pPr>
            <a:lvl5pPr>
              <a:defRPr sz="1800">
                <a:solidFill>
                  <a:srgbClr val="FFEAD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613BD0-74AC-4348-A5EB-0FD1FA871B15}" type="datetimeFigureOut">
              <a:rPr lang="en-US" smtClean="0"/>
              <a:pPr/>
              <a:t>4/19/2016</a:t>
            </a:fld>
            <a:endParaRPr lang="en-US" dirty="0"/>
          </a:p>
        </p:txBody>
      </p:sp>
      <p:sp>
        <p:nvSpPr>
          <p:cNvPr id="7" name="Slide Number Placeholder 6"/>
          <p:cNvSpPr>
            <a:spLocks noGrp="1"/>
          </p:cNvSpPr>
          <p:nvPr>
            <p:ph type="sldNum" sz="quarter" idx="12"/>
          </p:nvPr>
        </p:nvSpPr>
        <p:spPr>
          <a:xfrm>
            <a:off x="6248400" y="6492875"/>
            <a:ext cx="2133600" cy="365125"/>
          </a:xfrm>
          <a:prstGeom prst="rect">
            <a:avLst/>
          </a:prstGeom>
        </p:spPr>
        <p:txBody>
          <a:bodyPr/>
          <a:lstStyle>
            <a:lvl1pPr>
              <a:defRPr>
                <a:solidFill>
                  <a:srgbClr val="FFEAD0"/>
                </a:solidFill>
              </a:defRPr>
            </a:lvl1pPr>
          </a:lstStyle>
          <a:p>
            <a:fld id="{2AB23A30-EA8B-4E86-8E7F-FA9840DB1F2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FFEAD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FFEAD0"/>
                </a:solidFill>
              </a:defRPr>
            </a:lvl1pPr>
            <a:lvl2pPr>
              <a:defRPr sz="2000">
                <a:solidFill>
                  <a:srgbClr val="FFEAD0"/>
                </a:solidFill>
              </a:defRPr>
            </a:lvl2pPr>
            <a:lvl3pPr>
              <a:defRPr sz="1800">
                <a:solidFill>
                  <a:srgbClr val="FFEAD0"/>
                </a:solidFill>
              </a:defRPr>
            </a:lvl3pPr>
            <a:lvl4pPr>
              <a:defRPr sz="1600">
                <a:solidFill>
                  <a:srgbClr val="FFEAD0"/>
                </a:solidFill>
              </a:defRPr>
            </a:lvl4pPr>
            <a:lvl5pPr>
              <a:defRPr sz="1600">
                <a:solidFill>
                  <a:srgbClr val="FFEAD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solidFill>
                  <a:srgbClr val="FFEAD0"/>
                </a:solidFill>
              </a:defRPr>
            </a:lvl2pPr>
            <a:lvl3pPr>
              <a:defRPr sz="1800">
                <a:solidFill>
                  <a:srgbClr val="FFEAD0"/>
                </a:solidFill>
              </a:defRPr>
            </a:lvl3pPr>
            <a:lvl4pPr>
              <a:defRPr sz="1600">
                <a:solidFill>
                  <a:srgbClr val="FFEAD0"/>
                </a:solidFill>
              </a:defRPr>
            </a:lvl4pPr>
            <a:lvl5pPr>
              <a:defRPr sz="1600">
                <a:solidFill>
                  <a:srgbClr val="FFEAD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7613BD0-74AC-4348-A5EB-0FD1FA871B15}" type="datetimeFigureOut">
              <a:rPr lang="en-US" smtClean="0"/>
              <a:pPr/>
              <a:t>4/19/2016</a:t>
            </a:fld>
            <a:endParaRPr lang="en-US" dirty="0"/>
          </a:p>
        </p:txBody>
      </p:sp>
      <p:sp>
        <p:nvSpPr>
          <p:cNvPr id="9" name="Slide Number Placeholder 8"/>
          <p:cNvSpPr>
            <a:spLocks noGrp="1"/>
          </p:cNvSpPr>
          <p:nvPr>
            <p:ph type="sldNum" sz="quarter" idx="12"/>
          </p:nvPr>
        </p:nvSpPr>
        <p:spPr>
          <a:xfrm>
            <a:off x="6248400" y="6492875"/>
            <a:ext cx="2133600" cy="365125"/>
          </a:xfrm>
          <a:prstGeom prst="rect">
            <a:avLst/>
          </a:prstGeom>
        </p:spPr>
        <p:txBody>
          <a:bodyPr/>
          <a:lstStyle>
            <a:lvl1pPr>
              <a:defRPr>
                <a:solidFill>
                  <a:srgbClr val="FFEAD0"/>
                </a:solidFill>
              </a:defRPr>
            </a:lvl1pPr>
          </a:lstStyle>
          <a:p>
            <a:fld id="{2AB23A30-EA8B-4E86-8E7F-FA9840DB1F2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613BD0-74AC-4348-A5EB-0FD1FA871B15}" type="datetimeFigureOut">
              <a:rPr lang="en-US" smtClean="0"/>
              <a:pPr/>
              <a:t>4/19/2016</a:t>
            </a:fld>
            <a:endParaRPr lang="en-US" dirty="0"/>
          </a:p>
        </p:txBody>
      </p:sp>
      <p:sp>
        <p:nvSpPr>
          <p:cNvPr id="5" name="Slide Number Placeholder 4"/>
          <p:cNvSpPr>
            <a:spLocks noGrp="1"/>
          </p:cNvSpPr>
          <p:nvPr>
            <p:ph type="sldNum" sz="quarter" idx="12"/>
          </p:nvPr>
        </p:nvSpPr>
        <p:spPr>
          <a:xfrm>
            <a:off x="6248400" y="6492875"/>
            <a:ext cx="2133600" cy="365125"/>
          </a:xfrm>
          <a:prstGeom prst="rect">
            <a:avLst/>
          </a:prstGeom>
        </p:spPr>
        <p:txBody>
          <a:bodyPr/>
          <a:lstStyle>
            <a:lvl1pPr>
              <a:defRPr>
                <a:solidFill>
                  <a:srgbClr val="FFEAD0"/>
                </a:solidFill>
              </a:defRPr>
            </a:lvl1pPr>
          </a:lstStyle>
          <a:p>
            <a:fld id="{2AB23A30-EA8B-4E86-8E7F-FA9840DB1F2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613BD0-74AC-4348-A5EB-0FD1FA871B15}" type="datetimeFigureOut">
              <a:rPr lang="en-US" smtClean="0"/>
              <a:pPr/>
              <a:t>4/19/2016</a:t>
            </a:fld>
            <a:endParaRPr lang="en-US" dirty="0"/>
          </a:p>
        </p:txBody>
      </p:sp>
      <p:sp>
        <p:nvSpPr>
          <p:cNvPr id="4" name="Slide Number Placeholder 3"/>
          <p:cNvSpPr>
            <a:spLocks noGrp="1"/>
          </p:cNvSpPr>
          <p:nvPr>
            <p:ph type="sldNum" sz="quarter" idx="12"/>
          </p:nvPr>
        </p:nvSpPr>
        <p:spPr>
          <a:xfrm>
            <a:off x="6248400" y="6492875"/>
            <a:ext cx="2133600" cy="365125"/>
          </a:xfrm>
          <a:prstGeom prst="rect">
            <a:avLst/>
          </a:prstGeom>
        </p:spPr>
        <p:txBody>
          <a:bodyPr/>
          <a:lstStyle>
            <a:lvl1pPr>
              <a:defRPr>
                <a:solidFill>
                  <a:srgbClr val="FFEAD0"/>
                </a:solidFill>
              </a:defRPr>
            </a:lvl1pPr>
          </a:lstStyle>
          <a:p>
            <a:fld id="{2AB23A30-EA8B-4E86-8E7F-FA9840DB1F2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613BD0-74AC-4348-A5EB-0FD1FA871B15}" type="datetimeFigureOut">
              <a:rPr lang="en-US" smtClean="0"/>
              <a:pPr/>
              <a:t>4/19/2016</a:t>
            </a:fld>
            <a:endParaRPr lang="en-US" dirty="0"/>
          </a:p>
        </p:txBody>
      </p:sp>
      <p:sp>
        <p:nvSpPr>
          <p:cNvPr id="7" name="Slide Number Placeholder 6"/>
          <p:cNvSpPr>
            <a:spLocks noGrp="1"/>
          </p:cNvSpPr>
          <p:nvPr>
            <p:ph type="sldNum" sz="quarter" idx="12"/>
          </p:nvPr>
        </p:nvSpPr>
        <p:spPr>
          <a:xfrm>
            <a:off x="6248400" y="6492875"/>
            <a:ext cx="2133600" cy="365125"/>
          </a:xfrm>
          <a:prstGeom prst="rect">
            <a:avLst/>
          </a:prstGeom>
        </p:spPr>
        <p:txBody>
          <a:bodyPr/>
          <a:lstStyle/>
          <a:p>
            <a:fld id="{2AB23A30-EA8B-4E86-8E7F-FA9840DB1F2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613BD0-74AC-4348-A5EB-0FD1FA871B15}" type="datetimeFigureOut">
              <a:rPr lang="en-US" smtClean="0"/>
              <a:pPr/>
              <a:t>4/19/2016</a:t>
            </a:fld>
            <a:endParaRPr lang="en-US" dirty="0"/>
          </a:p>
        </p:txBody>
      </p:sp>
      <p:sp>
        <p:nvSpPr>
          <p:cNvPr id="6" name="Footer Placeholder 5"/>
          <p:cNvSpPr>
            <a:spLocks noGrp="1"/>
          </p:cNvSpPr>
          <p:nvPr>
            <p:ph type="ftr" sz="quarter" idx="11"/>
          </p:nvPr>
        </p:nvSpPr>
        <p:spPr>
          <a:xfrm>
            <a:off x="3124200" y="6400800"/>
            <a:ext cx="1371600" cy="32067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248400" y="6492875"/>
            <a:ext cx="2133600" cy="365125"/>
          </a:xfrm>
          <a:prstGeom prst="rect">
            <a:avLst/>
          </a:prstGeom>
        </p:spPr>
        <p:txBody>
          <a:bodyPr/>
          <a:lstStyle/>
          <a:p>
            <a:fld id="{2AB23A30-EA8B-4E86-8E7F-FA9840DB1F2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1.png"/><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1.png"/><Relationship Id="rId4" Type="http://schemas.openxmlformats.org/officeDocument/2006/relationships/slideLayout" Target="../slideLayouts/slideLayout34.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152400"/>
            <a:ext cx="1752600" cy="4876800"/>
          </a:xfrm>
          <a:prstGeom prst="rect">
            <a:avLst/>
          </a:prstGeom>
          <a:ln>
            <a:noFill/>
          </a:ln>
          <a:scene3d>
            <a:camera prst="orthographicFront"/>
            <a:lightRig rig="threePt" dir="t"/>
          </a:scene3d>
          <a:sp3d>
            <a:bevelT w="139700" h="139700" prst="divot"/>
          </a:sp3d>
        </p:spPr>
        <p:txBody>
          <a:bodyPr vert="horz" lIns="91440" tIns="274320" rIns="91440" bIns="45720" rtlCol="0" anchor="ctr">
            <a:normAutofit/>
          </a:bodyPr>
          <a:lstStyle/>
          <a:p>
            <a:r>
              <a:rPr lang="en-US" sz="4000" dirty="0" smtClean="0"/>
              <a:t>M</a:t>
            </a:r>
            <a:br>
              <a:rPr lang="en-US" sz="4000" dirty="0" smtClean="0"/>
            </a:br>
            <a:r>
              <a:rPr lang="en-US" sz="4000" dirty="0" smtClean="0"/>
              <a:t>F</a:t>
            </a:r>
            <a:br>
              <a:rPr lang="en-US" sz="4000" dirty="0" smtClean="0"/>
            </a:br>
            <a:r>
              <a:rPr lang="en-US" sz="4000" dirty="0" smtClean="0"/>
              <a:t>E</a:t>
            </a:r>
            <a:br>
              <a:rPr lang="en-US" sz="4000" dirty="0" smtClean="0"/>
            </a:br>
            <a:r>
              <a:rPr lang="en-US" sz="4000" dirty="0" smtClean="0"/>
              <a:t>A</a:t>
            </a:r>
            <a:br>
              <a:rPr lang="en-US" sz="4000" dirty="0" smtClean="0"/>
            </a:br>
            <a:r>
              <a:rPr lang="en-US" sz="4000" dirty="0" smtClean="0"/>
              <a:t>P</a:t>
            </a:r>
            <a:endParaRPr lang="en-US" dirty="0"/>
          </a:p>
        </p:txBody>
      </p:sp>
      <p:sp>
        <p:nvSpPr>
          <p:cNvPr id="3" name="Text Placeholder 2"/>
          <p:cNvSpPr>
            <a:spLocks noGrp="1"/>
          </p:cNvSpPr>
          <p:nvPr>
            <p:ph type="body" idx="1"/>
          </p:nvPr>
        </p:nvSpPr>
        <p:spPr>
          <a:xfrm>
            <a:off x="2057400" y="153880"/>
            <a:ext cx="6934200" cy="6553200"/>
          </a:xfrm>
          <a:prstGeom prst="rect">
            <a:avLst/>
          </a:prstGeom>
        </p:spPr>
        <p:txBody>
          <a:bodyPr vert="horz" lIns="91440" tIns="45720" rIns="91440" bIns="45720" rtlCol="0">
            <a:normAutofit/>
          </a:bodyPr>
          <a:lstStyle/>
          <a:p>
            <a:pPr lvl="0"/>
            <a:endParaRPr lang="en-US" dirty="0" smtClean="0"/>
          </a:p>
          <a:p>
            <a:pPr algn="ctr">
              <a:buNone/>
            </a:pPr>
            <a:r>
              <a:rPr lang="en-US" b="1" dirty="0" smtClean="0">
                <a:solidFill>
                  <a:schemeClr val="accent6">
                    <a:lumMod val="60000"/>
                    <a:lumOff val="40000"/>
                  </a:schemeClr>
                </a:solidFill>
                <a:latin typeface="Garamond" pitchFamily="18" charset="0"/>
              </a:rPr>
              <a:t>MISSION</a:t>
            </a:r>
            <a:r>
              <a:rPr lang="en-US" b="1" dirty="0" smtClean="0">
                <a:latin typeface="Garamond" pitchFamily="18" charset="0"/>
              </a:rPr>
              <a:t> </a:t>
            </a:r>
            <a:r>
              <a:rPr lang="en-US" b="1" dirty="0" smtClean="0">
                <a:solidFill>
                  <a:schemeClr val="accent6">
                    <a:lumMod val="60000"/>
                    <a:lumOff val="40000"/>
                  </a:schemeClr>
                </a:solidFill>
                <a:latin typeface="Garamond" pitchFamily="18" charset="0"/>
              </a:rPr>
              <a:t>STATEMENT</a:t>
            </a:r>
          </a:p>
          <a:p>
            <a:pPr algn="ctr">
              <a:buNone/>
            </a:pPr>
            <a:r>
              <a:rPr lang="en-US" b="1" dirty="0" smtClean="0">
                <a:solidFill>
                  <a:schemeClr val="accent6">
                    <a:lumMod val="60000"/>
                    <a:lumOff val="40000"/>
                  </a:schemeClr>
                </a:solidFill>
                <a:latin typeface="Garamond" pitchFamily="18" charset="0"/>
              </a:rPr>
              <a:t>_______________</a:t>
            </a:r>
          </a:p>
          <a:p>
            <a:pPr algn="ctr">
              <a:buNone/>
            </a:pPr>
            <a:endParaRPr lang="en-US" b="1" u="sng" dirty="0" smtClean="0">
              <a:solidFill>
                <a:schemeClr val="accent6">
                  <a:lumMod val="60000"/>
                  <a:lumOff val="40000"/>
                </a:schemeClr>
              </a:solidFill>
              <a:latin typeface="Garamond" pitchFamily="18" charset="0"/>
            </a:endParaRPr>
          </a:p>
          <a:p>
            <a:pPr algn="ctr">
              <a:buNone/>
            </a:pPr>
            <a:r>
              <a:rPr lang="en-US" dirty="0" smtClean="0">
                <a:solidFill>
                  <a:schemeClr val="accent6">
                    <a:lumMod val="60000"/>
                    <a:lumOff val="40000"/>
                  </a:schemeClr>
                </a:solidFill>
                <a:latin typeface="Garamond" pitchFamily="18" charset="0"/>
              </a:rPr>
              <a:t>“ To actively assist military spouses and dependents in obtaining and retaining gainful employment ”   </a:t>
            </a:r>
          </a:p>
          <a:p>
            <a:pPr lvl="0"/>
            <a:endParaRPr lang="en-US" dirty="0"/>
          </a:p>
        </p:txBody>
      </p:sp>
      <p:sp>
        <p:nvSpPr>
          <p:cNvPr id="4" name="Date Placeholder 3"/>
          <p:cNvSpPr>
            <a:spLocks noGrp="1"/>
          </p:cNvSpPr>
          <p:nvPr>
            <p:ph type="dt" sz="half" idx="2"/>
          </p:nvPr>
        </p:nvSpPr>
        <p:spPr>
          <a:xfrm>
            <a:off x="152400" y="5334000"/>
            <a:ext cx="1752600" cy="1371600"/>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200">
                <a:solidFill>
                  <a:schemeClr val="tx1">
                    <a:tint val="75000"/>
                  </a:schemeClr>
                </a:solidFill>
              </a:defRPr>
            </a:lvl1pPr>
          </a:lstStyle>
          <a:p>
            <a:endParaRPr lang="en-US" sz="1400" dirty="0">
              <a:solidFill>
                <a:prstClr val="white"/>
              </a:solidFill>
            </a:endParaRPr>
          </a:p>
        </p:txBody>
      </p:sp>
      <p:pic>
        <p:nvPicPr>
          <p:cNvPr id="1026" name="Picture 2"/>
          <p:cNvPicPr>
            <a:picLocks noChangeAspect="1" noChangeArrowheads="1"/>
          </p:cNvPicPr>
          <p:nvPr userDrawn="1"/>
        </p:nvPicPr>
        <p:blipFill>
          <a:blip r:embed="rId13" cstate="print"/>
          <a:srcRect/>
          <a:stretch>
            <a:fillRect/>
          </a:stretch>
        </p:blipFill>
        <p:spPr bwMode="auto">
          <a:xfrm>
            <a:off x="152400" y="5334001"/>
            <a:ext cx="1752600" cy="1371599"/>
          </a:xfrm>
          <a:prstGeom prst="rect">
            <a:avLst/>
          </a:prstGeom>
          <a:noFill/>
          <a:ln w="9525">
            <a:noFill/>
            <a:miter lim="800000"/>
            <a:headEnd/>
            <a:tailEnd/>
          </a:ln>
        </p:spPr>
      </p:pic>
      <p:cxnSp>
        <p:nvCxnSpPr>
          <p:cNvPr id="9" name="Straight Connector 8"/>
          <p:cNvCxnSpPr/>
          <p:nvPr userDrawn="1"/>
        </p:nvCxnSpPr>
        <p:spPr>
          <a:xfrm>
            <a:off x="152400" y="152400"/>
            <a:ext cx="0" cy="6553200"/>
          </a:xfrm>
          <a:prstGeom prst="line">
            <a:avLst/>
          </a:prstGeom>
          <a:ln w="38100">
            <a:solidFill>
              <a:srgbClr val="FFEAD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52400" y="152400"/>
            <a:ext cx="1752600" cy="0"/>
          </a:xfrm>
          <a:prstGeom prst="line">
            <a:avLst/>
          </a:prstGeom>
          <a:ln w="38100">
            <a:solidFill>
              <a:srgbClr val="FFEAD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52400" y="5334000"/>
            <a:ext cx="1752600" cy="0"/>
          </a:xfrm>
          <a:prstGeom prst="line">
            <a:avLst/>
          </a:prstGeom>
          <a:ln w="28575">
            <a:solidFill>
              <a:srgbClr val="FFEAD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1905000" y="152400"/>
            <a:ext cx="0" cy="6553200"/>
          </a:xfrm>
          <a:prstGeom prst="line">
            <a:avLst/>
          </a:prstGeom>
          <a:ln w="28575">
            <a:solidFill>
              <a:srgbClr val="FFEAD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152400" y="6705600"/>
            <a:ext cx="1752600" cy="0"/>
          </a:xfrm>
          <a:prstGeom prst="line">
            <a:avLst/>
          </a:prstGeom>
          <a:ln w="28575">
            <a:solidFill>
              <a:srgbClr val="FFEAD0"/>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b="1" kern="1200">
          <a:solidFill>
            <a:srgbClr val="FFEAD0"/>
          </a:solidFill>
          <a:latin typeface="Garamond" pitchFamily="18" charset="0"/>
          <a:ea typeface="+mj-ea"/>
          <a:cs typeface="+mj-cs"/>
        </a:defRPr>
      </a:lvl1pPr>
    </p:titleStyle>
    <p:bodyStyle>
      <a:lvl1pPr marL="342900" indent="-342900" algn="ctr" defTabSz="914400" rtl="0" eaLnBrk="1" latinLnBrk="0" hangingPunct="1">
        <a:spcBef>
          <a:spcPct val="20000"/>
        </a:spcBef>
        <a:buFont typeface="Arial" pitchFamily="34" charset="0"/>
        <a:buNone/>
        <a:defRPr sz="3200" kern="1200">
          <a:solidFill>
            <a:srgbClr val="FFEAD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EAD0"/>
                </a:solidFill>
              </a:defRPr>
            </a:lvl1pPr>
          </a:lstStyle>
          <a:p>
            <a:fld id="{4AE90E46-A219-4382-8015-A942275A6586}"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EAD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FFEAD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FFEAD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FFEAD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FFEAD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FFEAD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0" cstate="print"/>
          <a:srcRect/>
          <a:stretch>
            <a:fillRect/>
          </a:stretch>
        </p:blipFill>
        <p:spPr bwMode="auto">
          <a:xfrm>
            <a:off x="152400" y="5334001"/>
            <a:ext cx="1752600" cy="1371599"/>
          </a:xfrm>
          <a:prstGeom prst="rect">
            <a:avLst/>
          </a:prstGeom>
          <a:noFill/>
          <a:ln w="37846" cap="flat">
            <a:noFill/>
            <a:miter lim="800000"/>
            <a:headEnd/>
            <a:tailEnd/>
          </a:ln>
        </p:spPr>
      </p:pic>
      <p:cxnSp>
        <p:nvCxnSpPr>
          <p:cNvPr id="15" name="Straight Connector 14"/>
          <p:cNvCxnSpPr/>
          <p:nvPr/>
        </p:nvCxnSpPr>
        <p:spPr>
          <a:xfrm>
            <a:off x="164592" y="5321808"/>
            <a:ext cx="1719072" cy="0"/>
          </a:xfrm>
          <a:prstGeom prst="line">
            <a:avLst/>
          </a:prstGeom>
          <a:ln w="31750">
            <a:solidFill>
              <a:srgbClr val="FEEAD0"/>
            </a:solidFill>
            <a:miter lim="800000"/>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64592" y="164592"/>
            <a:ext cx="1719072" cy="6541008"/>
          </a:xfrm>
          <a:prstGeom prst="rect">
            <a:avLst/>
          </a:prstGeom>
          <a:noFill/>
          <a:ln w="38100" cap="flat">
            <a:solidFill>
              <a:srgbClr val="FEEAD0"/>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wordArtVert" tIns="0" bIns="1371600" rtlCol="0" anchor="ctr" anchorCtr="1"/>
          <a:lstStyle/>
          <a:p>
            <a:pPr algn="ctr"/>
            <a:r>
              <a:rPr lang="en-US" sz="4000" b="1" dirty="0" smtClean="0">
                <a:solidFill>
                  <a:srgbClr val="FEEAD0"/>
                </a:solidFill>
                <a:latin typeface="Garamond" pitchFamily="18" charset="0"/>
              </a:rPr>
              <a:t>MFEAP</a:t>
            </a:r>
            <a:endParaRPr lang="en-US" sz="4000" b="1" dirty="0">
              <a:solidFill>
                <a:srgbClr val="FEEAD0"/>
              </a:solidFill>
              <a:latin typeface="Garamond" pitchFamily="18" charset="0"/>
            </a:endParaRPr>
          </a:p>
        </p:txBody>
      </p:sp>
    </p:spTree>
    <p:extLst>
      <p:ext uri="{BB962C8B-B14F-4D97-AF65-F5344CB8AC3E}">
        <p14:creationId xmlns:p14="http://schemas.microsoft.com/office/powerpoint/2010/main" val="379546020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ctr" defTabSz="914400" rtl="0" eaLnBrk="1" latinLnBrk="0" hangingPunct="1">
        <a:spcBef>
          <a:spcPct val="0"/>
        </a:spcBef>
        <a:buNone/>
        <a:defRPr sz="4000" b="1" kern="1200">
          <a:solidFill>
            <a:schemeClr val="accent6">
              <a:lumMod val="60000"/>
              <a:lumOff val="40000"/>
            </a:schemeClr>
          </a:solidFill>
          <a:latin typeface="Garamond" pitchFamily="18" charset="0"/>
          <a:ea typeface="+mj-ea"/>
          <a:cs typeface="+mj-cs"/>
        </a:defRPr>
      </a:lvl1pPr>
    </p:titleStyle>
    <p:bodyStyle>
      <a:lvl1pPr marL="342900" indent="-342900" algn="ctr" defTabSz="914400" rtl="0" eaLnBrk="1" latinLnBrk="0" hangingPunct="1">
        <a:spcBef>
          <a:spcPct val="20000"/>
        </a:spcBef>
        <a:buFont typeface="Arial" pitchFamily="34" charset="0"/>
        <a:buNone/>
        <a:defRPr sz="3200" kern="1200">
          <a:solidFill>
            <a:srgbClr val="FEEAD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0" cstate="print"/>
          <a:srcRect/>
          <a:stretch>
            <a:fillRect/>
          </a:stretch>
        </p:blipFill>
        <p:spPr bwMode="auto">
          <a:xfrm>
            <a:off x="152400" y="5334001"/>
            <a:ext cx="1752600" cy="1371599"/>
          </a:xfrm>
          <a:prstGeom prst="rect">
            <a:avLst/>
          </a:prstGeom>
          <a:noFill/>
          <a:ln w="37846" cap="flat">
            <a:noFill/>
            <a:miter lim="800000"/>
            <a:headEnd/>
            <a:tailEnd/>
          </a:ln>
        </p:spPr>
      </p:pic>
      <p:cxnSp>
        <p:nvCxnSpPr>
          <p:cNvPr id="15" name="Straight Connector 14"/>
          <p:cNvCxnSpPr/>
          <p:nvPr userDrawn="1"/>
        </p:nvCxnSpPr>
        <p:spPr>
          <a:xfrm>
            <a:off x="164592" y="5321808"/>
            <a:ext cx="1719072" cy="0"/>
          </a:xfrm>
          <a:prstGeom prst="line">
            <a:avLst/>
          </a:prstGeom>
          <a:ln w="31750">
            <a:solidFill>
              <a:srgbClr val="FEEAD0"/>
            </a:solidFill>
            <a:miter lim="800000"/>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64592" y="164592"/>
            <a:ext cx="1719072" cy="6541008"/>
          </a:xfrm>
          <a:prstGeom prst="rect">
            <a:avLst/>
          </a:prstGeom>
          <a:noFill/>
          <a:ln w="38100" cap="flat">
            <a:solidFill>
              <a:srgbClr val="FEEAD0"/>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wordArtVert" tIns="0" bIns="1371600" rtlCol="0" anchor="ctr" anchorCtr="1"/>
          <a:lstStyle/>
          <a:p>
            <a:pPr algn="ctr"/>
            <a:r>
              <a:rPr lang="en-US" sz="4000" b="1" dirty="0" smtClean="0">
                <a:solidFill>
                  <a:srgbClr val="FEEAD0"/>
                </a:solidFill>
                <a:latin typeface="Garamond" pitchFamily="18" charset="0"/>
              </a:rPr>
              <a:t>MFEAP</a:t>
            </a:r>
            <a:endParaRPr lang="en-US" sz="4000" b="1" dirty="0">
              <a:solidFill>
                <a:srgbClr val="FEEAD0"/>
              </a:solidFill>
              <a:latin typeface="Garamond" pitchFamily="18" charset="0"/>
            </a:endParaRPr>
          </a:p>
        </p:txBody>
      </p:sp>
    </p:spTree>
    <p:extLst>
      <p:ext uri="{BB962C8B-B14F-4D97-AF65-F5344CB8AC3E}">
        <p14:creationId xmlns:p14="http://schemas.microsoft.com/office/powerpoint/2010/main" val="1038618504"/>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txStyles>
    <p:titleStyle>
      <a:lvl1pPr algn="ctr" defTabSz="914400" rtl="0" eaLnBrk="1" latinLnBrk="0" hangingPunct="1">
        <a:spcBef>
          <a:spcPct val="0"/>
        </a:spcBef>
        <a:buNone/>
        <a:defRPr sz="4000" b="1" kern="1200">
          <a:solidFill>
            <a:schemeClr val="accent6">
              <a:lumMod val="60000"/>
              <a:lumOff val="40000"/>
            </a:schemeClr>
          </a:solidFill>
          <a:latin typeface="Garamond" pitchFamily="18" charset="0"/>
          <a:ea typeface="+mj-ea"/>
          <a:cs typeface="+mj-cs"/>
        </a:defRPr>
      </a:lvl1pPr>
    </p:titleStyle>
    <p:bodyStyle>
      <a:lvl1pPr marL="342900" indent="-342900" algn="ctr" defTabSz="914400" rtl="0" eaLnBrk="1" latinLnBrk="0" hangingPunct="1">
        <a:spcBef>
          <a:spcPct val="20000"/>
        </a:spcBef>
        <a:buFont typeface="Arial" pitchFamily="34" charset="0"/>
        <a:buNone/>
        <a:defRPr sz="3200" kern="1200">
          <a:solidFill>
            <a:srgbClr val="FEEAD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openxmlformats.org/officeDocument/2006/relationships/hyperlink" Target="https://www.youtube.com/watch?v=GeWwqK9fXsc" TargetMode="External"/><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6400800"/>
          </a:xfrm>
          <a:noFill/>
          <a:ln w="38100">
            <a:solidFill>
              <a:schemeClr val="accent6">
                <a:lumMod val="60000"/>
                <a:lumOff val="40000"/>
              </a:schemeClr>
            </a:solidFill>
          </a:ln>
        </p:spPr>
        <p:txBody>
          <a:bodyPr/>
          <a:lstStyle/>
          <a:p>
            <a:r>
              <a:rPr lang="en-US" b="1" dirty="0" smtClean="0">
                <a:latin typeface="Garamond" pitchFamily="18" charset="0"/>
              </a:rPr>
              <a:t>DEPARTMENT OF ECONOMIC OPPORTUNITY </a:t>
            </a:r>
            <a:br>
              <a:rPr lang="en-US" b="1" dirty="0" smtClean="0">
                <a:latin typeface="Garamond" pitchFamily="18" charset="0"/>
              </a:rPr>
            </a:br>
            <a:r>
              <a:rPr lang="en-US" b="1" dirty="0" smtClean="0">
                <a:latin typeface="Garamond" pitchFamily="18" charset="0"/>
              </a:rPr>
              <a:t>_______________</a:t>
            </a:r>
            <a:r>
              <a:rPr lang="en-US" dirty="0" smtClean="0">
                <a:latin typeface="Garamond" pitchFamily="18" charset="0"/>
              </a:rPr>
              <a:t/>
            </a:r>
            <a:br>
              <a:rPr lang="en-US" dirty="0" smtClean="0">
                <a:latin typeface="Garamond" pitchFamily="18" charset="0"/>
              </a:rPr>
            </a:br>
            <a:r>
              <a:rPr lang="en-US" dirty="0">
                <a:latin typeface="Garamond" pitchFamily="18" charset="0"/>
              </a:rPr>
              <a:t/>
            </a:r>
            <a:br>
              <a:rPr lang="en-US" dirty="0">
                <a:latin typeface="Garamond" pitchFamily="18" charset="0"/>
              </a:rPr>
            </a:br>
            <a:r>
              <a:rPr lang="en-US" b="1" dirty="0" smtClean="0">
                <a:latin typeface="Garamond" pitchFamily="18" charset="0"/>
              </a:rPr>
              <a:t>MILITARY FAMILY EMPLOYMENT ADVOCACY PROGRAM</a:t>
            </a:r>
            <a:endParaRPr lang="en-US" b="1" dirty="0">
              <a:latin typeface="Garamond" pitchFamily="18" charset="0"/>
            </a:endParaRPr>
          </a:p>
        </p:txBody>
      </p:sp>
      <p:cxnSp>
        <p:nvCxnSpPr>
          <p:cNvPr id="6" name="Straight Connector 5"/>
          <p:cNvCxnSpPr/>
          <p:nvPr/>
        </p:nvCxnSpPr>
        <p:spPr>
          <a:xfrm>
            <a:off x="228600" y="228600"/>
            <a:ext cx="8686800" cy="0"/>
          </a:xfrm>
          <a:prstGeom prst="line">
            <a:avLst/>
          </a:prstGeom>
          <a:ln w="15875">
            <a:solidFill>
              <a:srgbClr val="FFEAD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228600"/>
            <a:ext cx="0" cy="6400800"/>
          </a:xfrm>
          <a:prstGeom prst="line">
            <a:avLst/>
          </a:prstGeom>
          <a:ln>
            <a:solidFill>
              <a:srgbClr val="FFEAD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915400" y="228600"/>
            <a:ext cx="0" cy="6400800"/>
          </a:xfrm>
          <a:prstGeom prst="line">
            <a:avLst/>
          </a:prstGeom>
          <a:ln w="38100">
            <a:solidFill>
              <a:srgbClr val="FFEAD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8600" y="6629400"/>
            <a:ext cx="8686800" cy="0"/>
          </a:xfrm>
          <a:prstGeom prst="line">
            <a:avLst/>
          </a:prstGeom>
          <a:ln>
            <a:solidFill>
              <a:srgbClr val="FFEAD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sz="2800" dirty="0" smtClean="0"/>
              <a:t>UNDERSTANDING THE LIFE OF A MILITARY SPOUSE</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6100" y="2057400"/>
            <a:ext cx="4876800" cy="3505200"/>
          </a:xfrm>
          <a:prstGeom prst="rect">
            <a:avLst/>
          </a:prstGeom>
        </p:spPr>
      </p:pic>
    </p:spTree>
    <p:extLst>
      <p:ext uri="{BB962C8B-B14F-4D97-AF65-F5344CB8AC3E}">
        <p14:creationId xmlns:p14="http://schemas.microsoft.com/office/powerpoint/2010/main" val="3301405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52400"/>
            <a:ext cx="6934200" cy="6019800"/>
          </a:xfrm>
        </p:spPr>
        <p:txBody>
          <a:bodyPr/>
          <a:lstStyle/>
          <a:p>
            <a:pPr>
              <a:lnSpc>
                <a:spcPct val="150000"/>
              </a:lnSpc>
            </a:pPr>
            <a:r>
              <a:rPr lang="en-US" b="1" dirty="0" smtClean="0"/>
              <a:t>CHARACTERISTICS OF A MILITARY SPOUSE</a:t>
            </a:r>
          </a:p>
          <a:p>
            <a:endParaRPr lang="en-US" u="sng" dirty="0" smtClean="0">
              <a:solidFill>
                <a:srgbClr val="FFEAD0"/>
              </a:solidFill>
            </a:endParaRPr>
          </a:p>
          <a:p>
            <a:pPr algn="l">
              <a:buFont typeface="Wingdings" pitchFamily="2" charset="2"/>
              <a:buChar char="§"/>
            </a:pPr>
            <a:r>
              <a:rPr lang="en-US" sz="2800" b="1" dirty="0" smtClean="0">
                <a:solidFill>
                  <a:srgbClr val="FFEAD0"/>
                </a:solidFill>
              </a:rPr>
              <a:t>Sixty-four percent are in the workforce</a:t>
            </a:r>
          </a:p>
          <a:p>
            <a:pPr algn="l">
              <a:buFont typeface="Wingdings" pitchFamily="2" charset="2"/>
              <a:buChar char="§"/>
            </a:pPr>
            <a:endParaRPr lang="en-US" sz="2800" b="1" dirty="0" smtClean="0">
              <a:solidFill>
                <a:srgbClr val="FFEAD0"/>
              </a:solidFill>
            </a:endParaRPr>
          </a:p>
          <a:p>
            <a:pPr algn="l">
              <a:buFont typeface="Wingdings" pitchFamily="2" charset="2"/>
              <a:buChar char="§"/>
            </a:pPr>
            <a:r>
              <a:rPr lang="en-US" sz="2800" b="1" dirty="0" smtClean="0">
                <a:solidFill>
                  <a:srgbClr val="FFEAD0"/>
                </a:solidFill>
              </a:rPr>
              <a:t> Eighty-four percent have some college</a:t>
            </a:r>
          </a:p>
          <a:p>
            <a:pPr algn="l">
              <a:buFont typeface="Wingdings" pitchFamily="2" charset="2"/>
              <a:buChar char="§"/>
            </a:pPr>
            <a:endParaRPr lang="en-US" sz="2800" b="1" dirty="0" smtClean="0">
              <a:solidFill>
                <a:srgbClr val="FFEAD0"/>
              </a:solidFill>
            </a:endParaRPr>
          </a:p>
          <a:p>
            <a:pPr algn="l">
              <a:buFont typeface="Wingdings" pitchFamily="2" charset="2"/>
              <a:buChar char="§"/>
            </a:pPr>
            <a:r>
              <a:rPr lang="en-US" sz="2800" b="1" dirty="0" smtClean="0">
                <a:solidFill>
                  <a:srgbClr val="FFEAD0"/>
                </a:solidFill>
              </a:rPr>
              <a:t>The average age is under thirty-one years of age</a:t>
            </a:r>
          </a:p>
          <a:p>
            <a:pPr algn="l">
              <a:buFont typeface="Wingdings" pitchFamily="2" charset="2"/>
              <a:buChar char="§"/>
            </a:pPr>
            <a:endParaRPr lang="en-US" sz="2800" b="1" dirty="0" smtClean="0">
              <a:solidFill>
                <a:srgbClr val="FFEAD0"/>
              </a:solidFill>
            </a:endParaRPr>
          </a:p>
          <a:p>
            <a:pPr algn="l">
              <a:buFont typeface="Wingdings" pitchFamily="2" charset="2"/>
              <a:buChar char="§"/>
            </a:pPr>
            <a:r>
              <a:rPr lang="en-US" sz="2800" b="1" dirty="0" smtClean="0">
                <a:solidFill>
                  <a:srgbClr val="FFEAD0"/>
                </a:solidFill>
              </a:rPr>
              <a:t>Greater than ninety-three percent are female</a:t>
            </a:r>
          </a:p>
          <a:p>
            <a:endParaRPr lang="en-US" dirty="0"/>
          </a:p>
        </p:txBody>
      </p:sp>
    </p:spTree>
    <p:extLst>
      <p:ext uri="{BB962C8B-B14F-4D97-AF65-F5344CB8AC3E}">
        <p14:creationId xmlns:p14="http://schemas.microsoft.com/office/powerpoint/2010/main" val="36901485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000"/>
                                        <p:tgtEl>
                                          <p:spTgt spid="3">
                                            <p:txEl>
                                              <p:pRg st="2" end="2"/>
                                            </p:txEl>
                                          </p:spTgt>
                                        </p:tgtEl>
                                      </p:cBhvr>
                                    </p:animEffect>
                                  </p:childTnLst>
                                </p:cTn>
                              </p:par>
                            </p:childTnLst>
                          </p:cTn>
                        </p:par>
                        <p:par>
                          <p:cTn id="8" fill="hold">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wipe(left)">
                                      <p:cBhvr>
                                        <p:cTn id="11" dur="1000"/>
                                        <p:tgtEl>
                                          <p:spTgt spid="3">
                                            <p:txEl>
                                              <p:pRg st="4" end="4"/>
                                            </p:txEl>
                                          </p:spTgt>
                                        </p:tgtEl>
                                      </p:cBhvr>
                                    </p:animEffect>
                                  </p:childTnLst>
                                </p:cTn>
                              </p:par>
                            </p:childTnLst>
                          </p:cTn>
                        </p:par>
                        <p:par>
                          <p:cTn id="12" fill="hold">
                            <p:stCondLst>
                              <p:cond delay="4000"/>
                            </p:stCondLst>
                            <p:childTnLst>
                              <p:par>
                                <p:cTn id="13" presetID="22" presetClass="entr" presetSubtype="8" fill="hold" nodeType="afterEffect">
                                  <p:stCondLst>
                                    <p:cond delay="100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wipe(left)">
                                      <p:cBhvr>
                                        <p:cTn id="15" dur="1000"/>
                                        <p:tgtEl>
                                          <p:spTgt spid="3">
                                            <p:txEl>
                                              <p:pRg st="6" end="6"/>
                                            </p:txEl>
                                          </p:spTgt>
                                        </p:tgtEl>
                                      </p:cBhvr>
                                    </p:animEffect>
                                  </p:childTnLst>
                                </p:cTn>
                              </p:par>
                            </p:childTnLst>
                          </p:cTn>
                        </p:par>
                        <p:par>
                          <p:cTn id="16" fill="hold">
                            <p:stCondLst>
                              <p:cond delay="6000"/>
                            </p:stCondLst>
                            <p:childTnLst>
                              <p:par>
                                <p:cTn id="17" presetID="22" presetClass="entr" presetSubtype="8" fill="hold" nodeType="afterEffect">
                                  <p:stCondLst>
                                    <p:cond delay="100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wipe(left)">
                                      <p:cBhvr>
                                        <p:cTn id="19"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52400"/>
            <a:ext cx="6934200" cy="6553200"/>
          </a:xfrm>
        </p:spPr>
        <p:txBody>
          <a:bodyPr/>
          <a:lstStyle/>
          <a:p>
            <a:endParaRPr lang="en-US" dirty="0" smtClean="0"/>
          </a:p>
          <a:p>
            <a:pPr>
              <a:lnSpc>
                <a:spcPct val="150000"/>
              </a:lnSpc>
            </a:pPr>
            <a:r>
              <a:rPr lang="en-US" b="1" dirty="0" smtClean="0"/>
              <a:t>COMPARED TO THEIR CIVILIAN COUNTERPARTS A MILITARY SPOUSE IS MORE LIKELY TO:</a:t>
            </a:r>
          </a:p>
          <a:p>
            <a:pPr algn="l"/>
            <a:endParaRPr lang="en-US" sz="2800" dirty="0" smtClean="0"/>
          </a:p>
          <a:p>
            <a:pPr algn="l">
              <a:buFont typeface="Wingdings" pitchFamily="2" charset="2"/>
              <a:buChar char="§"/>
            </a:pPr>
            <a:r>
              <a:rPr lang="en-US" sz="2400" dirty="0" smtClean="0"/>
              <a:t> </a:t>
            </a:r>
            <a:r>
              <a:rPr lang="en-US" sz="2800" b="1" dirty="0" smtClean="0"/>
              <a:t>Be significantly younger</a:t>
            </a:r>
          </a:p>
          <a:p>
            <a:pPr marL="0" indent="0" algn="l"/>
            <a:endParaRPr lang="en-US" sz="2800" b="1" dirty="0" smtClean="0"/>
          </a:p>
          <a:p>
            <a:pPr algn="l">
              <a:buFont typeface="Wingdings" pitchFamily="2" charset="2"/>
              <a:buChar char="§"/>
            </a:pPr>
            <a:r>
              <a:rPr lang="en-US" sz="2800" b="1" dirty="0" smtClean="0"/>
              <a:t> Be married at a younger age</a:t>
            </a:r>
          </a:p>
          <a:p>
            <a:pPr algn="l">
              <a:buFont typeface="Wingdings" pitchFamily="2" charset="2"/>
              <a:buChar char="§"/>
            </a:pPr>
            <a:endParaRPr lang="en-US" sz="2800" b="1" dirty="0" smtClean="0"/>
          </a:p>
          <a:p>
            <a:pPr algn="l">
              <a:buFont typeface="Wingdings" pitchFamily="2" charset="2"/>
              <a:buChar char="§"/>
            </a:pPr>
            <a:r>
              <a:rPr lang="en-US" sz="2800" b="1" dirty="0" smtClean="0"/>
              <a:t> Have young children at home</a:t>
            </a:r>
          </a:p>
          <a:p>
            <a:endParaRPr lang="en-US" dirty="0"/>
          </a:p>
        </p:txBody>
      </p:sp>
    </p:spTree>
    <p:extLst>
      <p:ext uri="{BB962C8B-B14F-4D97-AF65-F5344CB8AC3E}">
        <p14:creationId xmlns:p14="http://schemas.microsoft.com/office/powerpoint/2010/main" val="99480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2000"/>
                                        <p:tgtEl>
                                          <p:spTgt spid="3">
                                            <p:txEl>
                                              <p:pRg st="3" end="3"/>
                                            </p:txEl>
                                          </p:spTgt>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wipe(left)">
                                      <p:cBhvr>
                                        <p:cTn id="11" dur="2000"/>
                                        <p:tgtEl>
                                          <p:spTgt spid="3">
                                            <p:txEl>
                                              <p:pRg st="5" end="5"/>
                                            </p:txEl>
                                          </p:spTgt>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wipe(left)">
                                      <p:cBhvr>
                                        <p:cTn id="1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52400"/>
            <a:ext cx="6934200" cy="3048000"/>
          </a:xfrm>
        </p:spPr>
        <p:txBody>
          <a:bodyPr/>
          <a:lstStyle/>
          <a:p>
            <a:endParaRPr lang="en-US" dirty="0" smtClean="0"/>
          </a:p>
          <a:p>
            <a:endParaRPr lang="en-US" dirty="0" smtClean="0"/>
          </a:p>
        </p:txBody>
      </p:sp>
      <p:sp>
        <p:nvSpPr>
          <p:cNvPr id="11" name="TextBox 10"/>
          <p:cNvSpPr txBox="1"/>
          <p:nvPr/>
        </p:nvSpPr>
        <p:spPr>
          <a:xfrm>
            <a:off x="2286000" y="338159"/>
            <a:ext cx="5257800" cy="523220"/>
          </a:xfrm>
          <a:prstGeom prst="rect">
            <a:avLst/>
          </a:prstGeom>
          <a:noFill/>
        </p:spPr>
        <p:txBody>
          <a:bodyPr wrap="square" rtlCol="0">
            <a:spAutoFit/>
          </a:bodyPr>
          <a:lstStyle/>
          <a:p>
            <a:r>
              <a:rPr lang="en-US" sz="2800" b="1" u="sng" dirty="0" smtClean="0">
                <a:solidFill>
                  <a:schemeClr val="accent6">
                    <a:lumMod val="40000"/>
                    <a:lumOff val="60000"/>
                  </a:schemeClr>
                </a:solidFill>
                <a:latin typeface="Garamond" panose="02020404030301010803" pitchFamily="18" charset="0"/>
              </a:rPr>
              <a:t>PERCENT MARRIED</a:t>
            </a:r>
            <a:endParaRPr lang="en-US" sz="2800" b="1" u="sng" dirty="0">
              <a:solidFill>
                <a:schemeClr val="accent6">
                  <a:lumMod val="40000"/>
                  <a:lumOff val="60000"/>
                </a:schemeClr>
              </a:solidFill>
              <a:latin typeface="Garamond" panose="02020404030301010803"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4087825141"/>
              </p:ext>
            </p:extLst>
          </p:nvPr>
        </p:nvGraphicFramePr>
        <p:xfrm>
          <a:off x="2438400" y="1397000"/>
          <a:ext cx="3810000" cy="43180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tblGrid>
              <a:tr h="431800">
                <a:tc>
                  <a:txBody>
                    <a:bodyPr/>
                    <a:lstStyle/>
                    <a:p>
                      <a:pPr algn="l"/>
                      <a:r>
                        <a:rPr lang="en-US" dirty="0" smtClean="0">
                          <a:solidFill>
                            <a:schemeClr val="bg1"/>
                          </a:solidFill>
                        </a:rPr>
                        <a:t>ENLISTED</a:t>
                      </a:r>
                      <a:endParaRPr lang="en-US" dirty="0">
                        <a:solidFill>
                          <a:schemeClr val="bg1"/>
                        </a:solidFill>
                      </a:endParaRPr>
                    </a:p>
                  </a:txBody>
                  <a:tcPr>
                    <a:solidFill>
                      <a:schemeClr val="accent6">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383030923"/>
              </p:ext>
            </p:extLst>
          </p:nvPr>
        </p:nvGraphicFramePr>
        <p:xfrm>
          <a:off x="2438400" y="2167534"/>
          <a:ext cx="5029200" cy="423266"/>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20000"/>
                    </a:ext>
                  </a:extLst>
                </a:gridCol>
              </a:tblGrid>
              <a:tr h="423266">
                <a:tc>
                  <a:txBody>
                    <a:bodyPr/>
                    <a:lstStyle/>
                    <a:p>
                      <a:r>
                        <a:rPr lang="en-US" dirty="0" smtClean="0">
                          <a:solidFill>
                            <a:schemeClr val="bg1"/>
                          </a:solidFill>
                        </a:rPr>
                        <a:t>OFFICERS</a:t>
                      </a:r>
                      <a:endParaRPr lang="en-US" dirty="0">
                        <a:solidFill>
                          <a:schemeClr val="bg1"/>
                        </a:solidFill>
                      </a:endParaRPr>
                    </a:p>
                  </a:txBody>
                  <a:tcPr>
                    <a:solidFill>
                      <a:schemeClr val="accent6">
                        <a:lumMod val="40000"/>
                        <a:lumOff val="60000"/>
                      </a:schemeClr>
                    </a:solidFill>
                  </a:tcPr>
                </a:tc>
                <a:extLst>
                  <a:ext uri="{0D108BD9-81ED-4DB2-BD59-A6C34878D82A}">
                    <a16:rowId xmlns:a16="http://schemas.microsoft.com/office/drawing/2014/main" val="10000"/>
                  </a:ext>
                </a:extLst>
              </a:tr>
            </a:tbl>
          </a:graphicData>
        </a:graphic>
      </p:graphicFrame>
      <p:sp>
        <p:nvSpPr>
          <p:cNvPr id="17" name="TextBox 16"/>
          <p:cNvSpPr txBox="1"/>
          <p:nvPr/>
        </p:nvSpPr>
        <p:spPr>
          <a:xfrm>
            <a:off x="6629400" y="1397000"/>
            <a:ext cx="1600200" cy="369332"/>
          </a:xfrm>
          <a:prstGeom prst="rect">
            <a:avLst/>
          </a:prstGeom>
          <a:noFill/>
        </p:spPr>
        <p:txBody>
          <a:bodyPr wrap="square" rtlCol="0">
            <a:spAutoFit/>
          </a:bodyPr>
          <a:lstStyle/>
          <a:p>
            <a:r>
              <a:rPr lang="en-US" dirty="0" smtClean="0">
                <a:solidFill>
                  <a:schemeClr val="accent6">
                    <a:lumMod val="60000"/>
                    <a:lumOff val="40000"/>
                  </a:schemeClr>
                </a:solidFill>
              </a:rPr>
              <a:t>51 %</a:t>
            </a:r>
            <a:endParaRPr lang="en-US" dirty="0">
              <a:solidFill>
                <a:schemeClr val="accent6">
                  <a:lumMod val="60000"/>
                  <a:lumOff val="40000"/>
                </a:schemeClr>
              </a:solidFill>
            </a:endParaRPr>
          </a:p>
        </p:txBody>
      </p:sp>
      <p:sp>
        <p:nvSpPr>
          <p:cNvPr id="18" name="TextBox 17"/>
          <p:cNvSpPr txBox="1"/>
          <p:nvPr/>
        </p:nvSpPr>
        <p:spPr>
          <a:xfrm>
            <a:off x="7848600" y="2240398"/>
            <a:ext cx="1017713" cy="369332"/>
          </a:xfrm>
          <a:prstGeom prst="rect">
            <a:avLst/>
          </a:prstGeom>
          <a:noFill/>
        </p:spPr>
        <p:txBody>
          <a:bodyPr wrap="square" rtlCol="0">
            <a:spAutoFit/>
          </a:bodyPr>
          <a:lstStyle/>
          <a:p>
            <a:r>
              <a:rPr lang="en-US" dirty="0" smtClean="0">
                <a:solidFill>
                  <a:schemeClr val="accent6">
                    <a:lumMod val="60000"/>
                    <a:lumOff val="40000"/>
                  </a:schemeClr>
                </a:solidFill>
              </a:rPr>
              <a:t>74 %</a:t>
            </a:r>
            <a:endParaRPr lang="en-US" dirty="0">
              <a:solidFill>
                <a:schemeClr val="accent6">
                  <a:lumMod val="60000"/>
                  <a:lumOff val="40000"/>
                </a:schemeClr>
              </a:solidFill>
            </a:endParaRPr>
          </a:p>
        </p:txBody>
      </p:sp>
      <p:sp>
        <p:nvSpPr>
          <p:cNvPr id="19" name="TextBox 18"/>
          <p:cNvSpPr txBox="1"/>
          <p:nvPr/>
        </p:nvSpPr>
        <p:spPr>
          <a:xfrm>
            <a:off x="2438400" y="3200400"/>
            <a:ext cx="6172200" cy="523220"/>
          </a:xfrm>
          <a:prstGeom prst="rect">
            <a:avLst/>
          </a:prstGeom>
          <a:noFill/>
        </p:spPr>
        <p:txBody>
          <a:bodyPr wrap="square" rtlCol="0">
            <a:spAutoFit/>
          </a:bodyPr>
          <a:lstStyle/>
          <a:p>
            <a:r>
              <a:rPr lang="en-US" sz="2800" b="1" u="sng" dirty="0" smtClean="0">
                <a:solidFill>
                  <a:schemeClr val="accent6">
                    <a:lumMod val="40000"/>
                    <a:lumOff val="60000"/>
                  </a:schemeClr>
                </a:solidFill>
                <a:latin typeface="Garamond" panose="02020404030301010803" pitchFamily="18" charset="0"/>
              </a:rPr>
              <a:t>CHILDREN IN HOME</a:t>
            </a:r>
            <a:endParaRPr lang="en-US" sz="2800" b="1" u="sng" dirty="0">
              <a:solidFill>
                <a:schemeClr val="accent6">
                  <a:lumMod val="40000"/>
                  <a:lumOff val="60000"/>
                </a:schemeClr>
              </a:solidFill>
              <a:latin typeface="Garamond" panose="02020404030301010803" pitchFamily="18" charset="0"/>
            </a:endParaRPr>
          </a:p>
        </p:txBody>
      </p:sp>
      <p:graphicFrame>
        <p:nvGraphicFramePr>
          <p:cNvPr id="21" name="Table 20"/>
          <p:cNvGraphicFramePr>
            <a:graphicFrameLocks noGrp="1"/>
          </p:cNvGraphicFramePr>
          <p:nvPr>
            <p:extLst>
              <p:ext uri="{D42A27DB-BD31-4B8C-83A1-F6EECF244321}">
                <p14:modId xmlns:p14="http://schemas.microsoft.com/office/powerpoint/2010/main" val="3837284212"/>
              </p:ext>
            </p:extLst>
          </p:nvPr>
        </p:nvGraphicFramePr>
        <p:xfrm>
          <a:off x="2438400" y="4191000"/>
          <a:ext cx="3505200" cy="443468"/>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tblGrid>
              <a:tr h="443468">
                <a:tc>
                  <a:txBody>
                    <a:bodyPr/>
                    <a:lstStyle/>
                    <a:p>
                      <a:r>
                        <a:rPr lang="en-US" dirty="0" smtClean="0">
                          <a:solidFill>
                            <a:schemeClr val="bg1"/>
                          </a:solidFill>
                        </a:rPr>
                        <a:t>WITH CHILDREN / ALL RANKS </a:t>
                      </a:r>
                      <a:endParaRPr lang="en-US" dirty="0">
                        <a:solidFill>
                          <a:schemeClr val="bg1"/>
                        </a:solidFill>
                      </a:endParaRPr>
                    </a:p>
                  </a:txBody>
                  <a:tcPr>
                    <a:solidFill>
                      <a:schemeClr val="accent6">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469281190"/>
              </p:ext>
            </p:extLst>
          </p:nvPr>
        </p:nvGraphicFramePr>
        <p:xfrm>
          <a:off x="2438400" y="5040293"/>
          <a:ext cx="5181600" cy="446107"/>
        </p:xfrm>
        <a:graphic>
          <a:graphicData uri="http://schemas.openxmlformats.org/drawingml/2006/table">
            <a:tbl>
              <a:tblPr firstRow="1" bandRow="1">
                <a:tableStyleId>{5C22544A-7EE6-4342-B048-85BDC9FD1C3A}</a:tableStyleId>
              </a:tblPr>
              <a:tblGrid>
                <a:gridCol w="5181600">
                  <a:extLst>
                    <a:ext uri="{9D8B030D-6E8A-4147-A177-3AD203B41FA5}">
                      <a16:colId xmlns:a16="http://schemas.microsoft.com/office/drawing/2014/main" val="20000"/>
                    </a:ext>
                  </a:extLst>
                </a:gridCol>
              </a:tblGrid>
              <a:tr h="446107">
                <a:tc>
                  <a:txBody>
                    <a:bodyPr/>
                    <a:lstStyle/>
                    <a:p>
                      <a:r>
                        <a:rPr lang="en-US" dirty="0" smtClean="0">
                          <a:solidFill>
                            <a:schemeClr val="bg1"/>
                          </a:solidFill>
                        </a:rPr>
                        <a:t>CHILDREN UNDER 12 Y.O. </a:t>
                      </a:r>
                      <a:endParaRPr lang="en-US" dirty="0">
                        <a:solidFill>
                          <a:schemeClr val="bg1"/>
                        </a:solidFill>
                      </a:endParaRPr>
                    </a:p>
                  </a:txBody>
                  <a:tcPr>
                    <a:solidFill>
                      <a:schemeClr val="accent6">
                        <a:lumMod val="40000"/>
                        <a:lumOff val="60000"/>
                      </a:schemeClr>
                    </a:solidFill>
                  </a:tcPr>
                </a:tc>
                <a:extLst>
                  <a:ext uri="{0D108BD9-81ED-4DB2-BD59-A6C34878D82A}">
                    <a16:rowId xmlns:a16="http://schemas.microsoft.com/office/drawing/2014/main" val="10000"/>
                  </a:ext>
                </a:extLst>
              </a:tr>
            </a:tbl>
          </a:graphicData>
        </a:graphic>
      </p:graphicFrame>
      <p:sp>
        <p:nvSpPr>
          <p:cNvPr id="23" name="TextBox 22"/>
          <p:cNvSpPr txBox="1"/>
          <p:nvPr/>
        </p:nvSpPr>
        <p:spPr>
          <a:xfrm>
            <a:off x="6629401" y="4191000"/>
            <a:ext cx="1262742" cy="369332"/>
          </a:xfrm>
          <a:prstGeom prst="rect">
            <a:avLst/>
          </a:prstGeom>
          <a:noFill/>
        </p:spPr>
        <p:txBody>
          <a:bodyPr wrap="square" rtlCol="0">
            <a:spAutoFit/>
          </a:bodyPr>
          <a:lstStyle/>
          <a:p>
            <a:r>
              <a:rPr lang="en-US" dirty="0" smtClean="0">
                <a:solidFill>
                  <a:schemeClr val="accent6">
                    <a:lumMod val="60000"/>
                    <a:lumOff val="40000"/>
                  </a:schemeClr>
                </a:solidFill>
              </a:rPr>
              <a:t>43 %</a:t>
            </a:r>
            <a:endParaRPr lang="en-US" dirty="0">
              <a:solidFill>
                <a:schemeClr val="accent6">
                  <a:lumMod val="60000"/>
                  <a:lumOff val="40000"/>
                </a:schemeClr>
              </a:solidFill>
            </a:endParaRPr>
          </a:p>
        </p:txBody>
      </p:sp>
      <p:sp>
        <p:nvSpPr>
          <p:cNvPr id="24" name="TextBox 23"/>
          <p:cNvSpPr txBox="1"/>
          <p:nvPr/>
        </p:nvSpPr>
        <p:spPr>
          <a:xfrm>
            <a:off x="7772401" y="5040293"/>
            <a:ext cx="1115684" cy="369332"/>
          </a:xfrm>
          <a:prstGeom prst="rect">
            <a:avLst/>
          </a:prstGeom>
          <a:noFill/>
        </p:spPr>
        <p:txBody>
          <a:bodyPr wrap="square" rtlCol="0">
            <a:spAutoFit/>
          </a:bodyPr>
          <a:lstStyle/>
          <a:p>
            <a:r>
              <a:rPr lang="en-US" dirty="0" smtClean="0">
                <a:solidFill>
                  <a:schemeClr val="accent6">
                    <a:lumMod val="60000"/>
                    <a:lumOff val="40000"/>
                  </a:schemeClr>
                </a:solidFill>
              </a:rPr>
              <a:t>75 %</a:t>
            </a:r>
            <a:endParaRPr lang="en-US" dirty="0">
              <a:solidFill>
                <a:schemeClr val="accent6">
                  <a:lumMod val="60000"/>
                  <a:lumOff val="40000"/>
                </a:schemeClr>
              </a:solidFill>
            </a:endParaRPr>
          </a:p>
        </p:txBody>
      </p:sp>
    </p:spTree>
    <p:extLst>
      <p:ext uri="{BB962C8B-B14F-4D97-AF65-F5344CB8AC3E}">
        <p14:creationId xmlns:p14="http://schemas.microsoft.com/office/powerpoint/2010/main" val="3267387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04800"/>
            <a:ext cx="6934200" cy="1600200"/>
          </a:xfrm>
        </p:spPr>
        <p:txBody>
          <a:bodyPr/>
          <a:lstStyle/>
          <a:p>
            <a:r>
              <a:rPr lang="en-US" b="1" dirty="0" smtClean="0"/>
              <a:t>GENDER DISTRIBUTION OF MILITARY SPOUSES BY SERVICE BRANCH</a:t>
            </a:r>
            <a:r>
              <a:rPr lang="en-US" dirty="0" smtClean="0">
                <a:solidFill>
                  <a:schemeClr val="accent6">
                    <a:lumMod val="60000"/>
                    <a:lumOff val="40000"/>
                  </a:schemeClr>
                </a:solidFill>
              </a:rPr>
              <a:t/>
            </a:r>
            <a:br>
              <a:rPr lang="en-US" dirty="0" smtClean="0">
                <a:solidFill>
                  <a:schemeClr val="accent6">
                    <a:lumMod val="60000"/>
                    <a:lumOff val="40000"/>
                  </a:schemeClr>
                </a:solidFill>
              </a:rPr>
            </a:br>
            <a:endParaRPr lang="en-US" dirty="0"/>
          </a:p>
        </p:txBody>
      </p:sp>
      <p:graphicFrame>
        <p:nvGraphicFramePr>
          <p:cNvPr id="8" name="Content Placeholder 7"/>
          <p:cNvGraphicFramePr>
            <a:graphicFrameLocks noGrp="1"/>
          </p:cNvGraphicFramePr>
          <p:nvPr>
            <p:ph idx="1"/>
          </p:nvPr>
        </p:nvGraphicFramePr>
        <p:xfrm>
          <a:off x="2057400" y="2286000"/>
          <a:ext cx="6934200" cy="441960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965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1473200">
                <a:tc>
                  <a:txBody>
                    <a:bodyPr/>
                    <a:lstStyle/>
                    <a:p>
                      <a:endParaRPr lang="en-US" dirty="0"/>
                    </a:p>
                  </a:txBody>
                  <a:tcPr>
                    <a:solidFill>
                      <a:srgbClr val="FAC090"/>
                    </a:solidFill>
                  </a:tcPr>
                </a:tc>
                <a:tc>
                  <a:txBody>
                    <a:bodyPr/>
                    <a:lstStyle/>
                    <a:p>
                      <a:r>
                        <a:rPr lang="en-US" sz="1800" b="1" dirty="0" smtClean="0">
                          <a:solidFill>
                            <a:schemeClr val="bg1"/>
                          </a:solidFill>
                          <a:latin typeface="Garamond" pitchFamily="18" charset="0"/>
                        </a:rPr>
                        <a:t>ARMY</a:t>
                      </a:r>
                      <a:endParaRPr lang="en-US" sz="1800" b="1" dirty="0">
                        <a:solidFill>
                          <a:schemeClr val="bg1"/>
                        </a:solidFill>
                        <a:latin typeface="Garamond" pitchFamily="18" charset="0"/>
                      </a:endParaRPr>
                    </a:p>
                  </a:txBody>
                  <a:tcPr>
                    <a:solidFill>
                      <a:srgbClr val="FAC090"/>
                    </a:solidFill>
                  </a:tcPr>
                </a:tc>
                <a:tc>
                  <a:txBody>
                    <a:bodyPr/>
                    <a:lstStyle/>
                    <a:p>
                      <a:r>
                        <a:rPr lang="en-US" sz="1800" b="1" dirty="0" smtClean="0">
                          <a:solidFill>
                            <a:schemeClr val="bg1"/>
                          </a:solidFill>
                          <a:latin typeface="Garamond" pitchFamily="18" charset="0"/>
                        </a:rPr>
                        <a:t>NAVY</a:t>
                      </a:r>
                      <a:endParaRPr lang="en-US" sz="1800" b="1" dirty="0">
                        <a:solidFill>
                          <a:schemeClr val="bg1"/>
                        </a:solidFill>
                        <a:latin typeface="Garamond" pitchFamily="18" charset="0"/>
                      </a:endParaRPr>
                    </a:p>
                  </a:txBody>
                  <a:tcPr>
                    <a:solidFill>
                      <a:srgbClr val="FAC090"/>
                    </a:solidFill>
                  </a:tcPr>
                </a:tc>
                <a:tc>
                  <a:txBody>
                    <a:bodyPr/>
                    <a:lstStyle/>
                    <a:p>
                      <a:r>
                        <a:rPr lang="en-US" sz="1800" b="1" dirty="0" smtClean="0">
                          <a:solidFill>
                            <a:schemeClr val="bg1"/>
                          </a:solidFill>
                          <a:latin typeface="Garamond" pitchFamily="18" charset="0"/>
                        </a:rPr>
                        <a:t>MARINE CORPS</a:t>
                      </a:r>
                      <a:endParaRPr lang="en-US" sz="1800" b="1" dirty="0">
                        <a:solidFill>
                          <a:schemeClr val="bg1"/>
                        </a:solidFill>
                        <a:latin typeface="Garamond" pitchFamily="18" charset="0"/>
                      </a:endParaRPr>
                    </a:p>
                  </a:txBody>
                  <a:tcPr>
                    <a:solidFill>
                      <a:srgbClr val="FAC090"/>
                    </a:solidFill>
                  </a:tcPr>
                </a:tc>
                <a:tc>
                  <a:txBody>
                    <a:bodyPr/>
                    <a:lstStyle/>
                    <a:p>
                      <a:r>
                        <a:rPr lang="en-US" sz="1800" b="1" dirty="0" smtClean="0">
                          <a:solidFill>
                            <a:schemeClr val="bg1"/>
                          </a:solidFill>
                          <a:latin typeface="Garamond" pitchFamily="18" charset="0"/>
                        </a:rPr>
                        <a:t>AIR FORCE</a:t>
                      </a:r>
                      <a:endParaRPr lang="en-US" sz="1800" b="1" dirty="0">
                        <a:solidFill>
                          <a:schemeClr val="bg1"/>
                        </a:solidFill>
                        <a:latin typeface="Garamond" pitchFamily="18" charset="0"/>
                      </a:endParaRPr>
                    </a:p>
                  </a:txBody>
                  <a:tcPr>
                    <a:solidFill>
                      <a:srgbClr val="FAC090"/>
                    </a:solidFill>
                  </a:tcPr>
                </a:tc>
                <a:tc>
                  <a:txBody>
                    <a:bodyPr/>
                    <a:lstStyle/>
                    <a:p>
                      <a:r>
                        <a:rPr lang="en-US" sz="1800" b="1" dirty="0" smtClean="0">
                          <a:solidFill>
                            <a:schemeClr val="bg1"/>
                          </a:solidFill>
                          <a:latin typeface="Garamond" pitchFamily="18" charset="0"/>
                        </a:rPr>
                        <a:t>AVERAGE PERCENT</a:t>
                      </a:r>
                      <a:endParaRPr lang="en-US" sz="1800" b="1" dirty="0">
                        <a:solidFill>
                          <a:schemeClr val="bg1"/>
                        </a:solidFill>
                        <a:latin typeface="Garamond" pitchFamily="18" charset="0"/>
                      </a:endParaRPr>
                    </a:p>
                  </a:txBody>
                  <a:tcPr>
                    <a:solidFill>
                      <a:srgbClr val="FAC090"/>
                    </a:solidFill>
                  </a:tcPr>
                </a:tc>
                <a:extLst>
                  <a:ext uri="{0D108BD9-81ED-4DB2-BD59-A6C34878D82A}">
                    <a16:rowId xmlns:a16="http://schemas.microsoft.com/office/drawing/2014/main" val="10000"/>
                  </a:ext>
                </a:extLst>
              </a:tr>
              <a:tr h="1473200">
                <a:tc>
                  <a:txBody>
                    <a:bodyPr/>
                    <a:lstStyle/>
                    <a:p>
                      <a:r>
                        <a:rPr lang="en-US" sz="2000" b="1" dirty="0" smtClean="0">
                          <a:latin typeface="Garamond" pitchFamily="18" charset="0"/>
                        </a:rPr>
                        <a:t>Male</a:t>
                      </a:r>
                      <a:endParaRPr lang="en-US" sz="2000" b="1" dirty="0">
                        <a:latin typeface="Garamond" pitchFamily="18" charset="0"/>
                      </a:endParaRPr>
                    </a:p>
                  </a:txBody>
                  <a:tcPr>
                    <a:solidFill>
                      <a:srgbClr val="FFEAD0"/>
                    </a:solidFill>
                  </a:tcPr>
                </a:tc>
                <a:tc>
                  <a:txBody>
                    <a:bodyPr/>
                    <a:lstStyle/>
                    <a:p>
                      <a:r>
                        <a:rPr lang="en-US" sz="2000" b="1" dirty="0" smtClean="0">
                          <a:latin typeface="Garamond" pitchFamily="18" charset="0"/>
                        </a:rPr>
                        <a:t>6.3 %</a:t>
                      </a:r>
                      <a:endParaRPr lang="en-US" sz="2000" b="1" dirty="0">
                        <a:latin typeface="Garamond" pitchFamily="18" charset="0"/>
                      </a:endParaRPr>
                    </a:p>
                  </a:txBody>
                  <a:tcPr>
                    <a:solidFill>
                      <a:srgbClr val="FFEAD0"/>
                    </a:solidFill>
                  </a:tcPr>
                </a:tc>
                <a:tc>
                  <a:txBody>
                    <a:bodyPr/>
                    <a:lstStyle/>
                    <a:p>
                      <a:r>
                        <a:rPr lang="en-US" sz="2000" b="1" dirty="0" smtClean="0">
                          <a:latin typeface="Garamond" pitchFamily="18" charset="0"/>
                        </a:rPr>
                        <a:t>7.3 %</a:t>
                      </a:r>
                      <a:endParaRPr lang="en-US" sz="2000" b="1" dirty="0">
                        <a:latin typeface="Garamond" pitchFamily="18" charset="0"/>
                      </a:endParaRPr>
                    </a:p>
                  </a:txBody>
                  <a:tcPr>
                    <a:solidFill>
                      <a:srgbClr val="FFEAD0"/>
                    </a:solidFill>
                  </a:tcPr>
                </a:tc>
                <a:tc>
                  <a:txBody>
                    <a:bodyPr/>
                    <a:lstStyle/>
                    <a:p>
                      <a:r>
                        <a:rPr lang="en-US" sz="2000" b="1" dirty="0" smtClean="0">
                          <a:latin typeface="Garamond" pitchFamily="18" charset="0"/>
                        </a:rPr>
                        <a:t>2.1 %</a:t>
                      </a:r>
                      <a:endParaRPr lang="en-US" sz="2000" b="1" dirty="0">
                        <a:latin typeface="Garamond" pitchFamily="18" charset="0"/>
                      </a:endParaRPr>
                    </a:p>
                  </a:txBody>
                  <a:tcPr>
                    <a:solidFill>
                      <a:srgbClr val="FFEAD0"/>
                    </a:solidFill>
                  </a:tcPr>
                </a:tc>
                <a:tc>
                  <a:txBody>
                    <a:bodyPr/>
                    <a:lstStyle/>
                    <a:p>
                      <a:r>
                        <a:rPr lang="en-US" sz="2000" b="1" dirty="0" smtClean="0">
                          <a:latin typeface="Garamond" pitchFamily="18" charset="0"/>
                        </a:rPr>
                        <a:t>10.0 %</a:t>
                      </a:r>
                      <a:endParaRPr lang="en-US" sz="2000" b="1" dirty="0">
                        <a:latin typeface="Garamond" pitchFamily="18" charset="0"/>
                      </a:endParaRPr>
                    </a:p>
                  </a:txBody>
                  <a:tcPr>
                    <a:solidFill>
                      <a:srgbClr val="FFEAD0"/>
                    </a:solidFill>
                  </a:tcPr>
                </a:tc>
                <a:tc>
                  <a:txBody>
                    <a:bodyPr/>
                    <a:lstStyle/>
                    <a:p>
                      <a:r>
                        <a:rPr lang="en-US" sz="2000" b="1" dirty="0" smtClean="0">
                          <a:latin typeface="Garamond" pitchFamily="18" charset="0"/>
                        </a:rPr>
                        <a:t>6.9 %</a:t>
                      </a:r>
                      <a:endParaRPr lang="en-US" sz="2000" b="1" dirty="0">
                        <a:latin typeface="Garamond" pitchFamily="18" charset="0"/>
                      </a:endParaRPr>
                    </a:p>
                  </a:txBody>
                  <a:tcPr>
                    <a:solidFill>
                      <a:srgbClr val="FFEAD0"/>
                    </a:solidFill>
                  </a:tcPr>
                </a:tc>
                <a:extLst>
                  <a:ext uri="{0D108BD9-81ED-4DB2-BD59-A6C34878D82A}">
                    <a16:rowId xmlns:a16="http://schemas.microsoft.com/office/drawing/2014/main" val="10001"/>
                  </a:ext>
                </a:extLst>
              </a:tr>
              <a:tr h="1473200">
                <a:tc>
                  <a:txBody>
                    <a:bodyPr/>
                    <a:lstStyle/>
                    <a:p>
                      <a:r>
                        <a:rPr lang="en-US" sz="2000" b="1" dirty="0" smtClean="0">
                          <a:latin typeface="Garamond" pitchFamily="18" charset="0"/>
                        </a:rPr>
                        <a:t>Female</a:t>
                      </a:r>
                      <a:endParaRPr lang="en-US" sz="2000" b="1" dirty="0">
                        <a:latin typeface="Garamond" pitchFamily="18" charset="0"/>
                      </a:endParaRPr>
                    </a:p>
                  </a:txBody>
                  <a:tcPr>
                    <a:solidFill>
                      <a:srgbClr val="FFEAD0"/>
                    </a:solidFill>
                  </a:tcPr>
                </a:tc>
                <a:tc>
                  <a:txBody>
                    <a:bodyPr/>
                    <a:lstStyle/>
                    <a:p>
                      <a:r>
                        <a:rPr lang="en-US" sz="2000" b="1" dirty="0" smtClean="0">
                          <a:latin typeface="Garamond" pitchFamily="18" charset="0"/>
                        </a:rPr>
                        <a:t>93.7 %</a:t>
                      </a:r>
                      <a:endParaRPr lang="en-US" sz="2000" b="1" dirty="0">
                        <a:latin typeface="Garamond" pitchFamily="18" charset="0"/>
                      </a:endParaRPr>
                    </a:p>
                  </a:txBody>
                  <a:tcPr>
                    <a:solidFill>
                      <a:srgbClr val="FFEAD0"/>
                    </a:solidFill>
                  </a:tcPr>
                </a:tc>
                <a:tc>
                  <a:txBody>
                    <a:bodyPr/>
                    <a:lstStyle/>
                    <a:p>
                      <a:r>
                        <a:rPr lang="en-US" sz="2000" b="1" dirty="0" smtClean="0">
                          <a:latin typeface="Garamond" pitchFamily="18" charset="0"/>
                        </a:rPr>
                        <a:t>92.7 %</a:t>
                      </a:r>
                      <a:endParaRPr lang="en-US" sz="2000" b="1" dirty="0">
                        <a:latin typeface="Garamond" pitchFamily="18" charset="0"/>
                      </a:endParaRPr>
                    </a:p>
                  </a:txBody>
                  <a:tcPr>
                    <a:solidFill>
                      <a:srgbClr val="FFEAD0"/>
                    </a:solidFill>
                  </a:tcPr>
                </a:tc>
                <a:tc>
                  <a:txBody>
                    <a:bodyPr/>
                    <a:lstStyle/>
                    <a:p>
                      <a:r>
                        <a:rPr lang="en-US" sz="2000" b="1" dirty="0" smtClean="0">
                          <a:latin typeface="Garamond" pitchFamily="18" charset="0"/>
                        </a:rPr>
                        <a:t>97.9 %</a:t>
                      </a:r>
                      <a:endParaRPr lang="en-US" sz="2000" b="1" dirty="0">
                        <a:latin typeface="Garamond" pitchFamily="18" charset="0"/>
                      </a:endParaRPr>
                    </a:p>
                  </a:txBody>
                  <a:tcPr>
                    <a:solidFill>
                      <a:srgbClr val="FFEAD0"/>
                    </a:solidFill>
                  </a:tcPr>
                </a:tc>
                <a:tc>
                  <a:txBody>
                    <a:bodyPr/>
                    <a:lstStyle/>
                    <a:p>
                      <a:r>
                        <a:rPr lang="en-US" sz="2000" b="1" dirty="0" smtClean="0">
                          <a:latin typeface="Garamond" pitchFamily="18" charset="0"/>
                        </a:rPr>
                        <a:t>90.0 %</a:t>
                      </a:r>
                      <a:endParaRPr lang="en-US" sz="2000" b="1" dirty="0">
                        <a:latin typeface="Garamond" pitchFamily="18" charset="0"/>
                      </a:endParaRPr>
                    </a:p>
                  </a:txBody>
                  <a:tcPr>
                    <a:solidFill>
                      <a:srgbClr val="FFEAD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latin typeface="Garamond" pitchFamily="18" charset="0"/>
                        </a:rPr>
                        <a:t>93.1 %</a:t>
                      </a:r>
                    </a:p>
                  </a:txBody>
                  <a:tcPr>
                    <a:solidFill>
                      <a:srgbClr val="FFEAD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20114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6934200" cy="2133600"/>
          </a:xfrm>
        </p:spPr>
        <p:txBody>
          <a:bodyPr/>
          <a:lstStyle/>
          <a:p>
            <a:r>
              <a:rPr lang="en-US" dirty="0" smtClean="0"/>
              <a:t/>
            </a:r>
            <a:br>
              <a:rPr lang="en-US" dirty="0" smtClean="0"/>
            </a:br>
            <a:r>
              <a:rPr lang="en-US" dirty="0" smtClean="0"/>
              <a:t/>
            </a:r>
            <a:br>
              <a:rPr lang="en-US" dirty="0" smtClean="0"/>
            </a:br>
            <a:r>
              <a:rPr lang="en-US" b="1" dirty="0" smtClean="0"/>
              <a:t>MALE MILITARY SPOUSES</a:t>
            </a:r>
            <a:br>
              <a:rPr lang="en-US" b="1" dirty="0" smtClean="0"/>
            </a:br>
            <a:r>
              <a:rPr lang="en-US" b="1" dirty="0" smtClean="0"/>
              <a:t>________________</a:t>
            </a:r>
            <a:endParaRPr lang="en-US" b="1" dirty="0"/>
          </a:p>
        </p:txBody>
      </p:sp>
      <p:sp>
        <p:nvSpPr>
          <p:cNvPr id="3" name="Content Placeholder 2"/>
          <p:cNvSpPr>
            <a:spLocks noGrp="1"/>
          </p:cNvSpPr>
          <p:nvPr>
            <p:ph idx="1"/>
          </p:nvPr>
        </p:nvSpPr>
        <p:spPr>
          <a:xfrm>
            <a:off x="2057400" y="2362200"/>
            <a:ext cx="6934200" cy="4343400"/>
          </a:xfrm>
        </p:spPr>
        <p:txBody>
          <a:bodyPr/>
          <a:lstStyle/>
          <a:p>
            <a:endParaRPr lang="en-US" dirty="0" smtClean="0"/>
          </a:p>
          <a:p>
            <a:pPr>
              <a:lnSpc>
                <a:spcPct val="150000"/>
              </a:lnSpc>
            </a:pPr>
            <a:r>
              <a:rPr lang="en-US" sz="2800" b="1" dirty="0" smtClean="0"/>
              <a:t>Earn only seventy percent of the income that comparatively skilled and experienced civilian husbands earn</a:t>
            </a:r>
            <a:endParaRPr lang="en-US" sz="2800" b="1" dirty="0"/>
          </a:p>
        </p:txBody>
      </p:sp>
    </p:spTree>
    <p:extLst>
      <p:ext uri="{BB962C8B-B14F-4D97-AF65-F5344CB8AC3E}">
        <p14:creationId xmlns:p14="http://schemas.microsoft.com/office/powerpoint/2010/main" val="763459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256" y="152400"/>
            <a:ext cx="6931152" cy="6553200"/>
          </a:xfrm>
        </p:spPr>
        <p:txBody>
          <a:bodyPr/>
          <a:lstStyle/>
          <a:p>
            <a:pPr>
              <a:lnSpc>
                <a:spcPct val="150000"/>
              </a:lnSpc>
            </a:pPr>
            <a:r>
              <a:rPr lang="en-US" dirty="0" smtClean="0"/>
              <a:t/>
            </a:r>
            <a:br>
              <a:rPr lang="en-US" dirty="0" smtClean="0"/>
            </a:br>
            <a:r>
              <a:rPr lang="en-US" dirty="0" smtClean="0"/>
              <a:t/>
            </a:r>
            <a:br>
              <a:rPr lang="en-US" dirty="0" smtClean="0"/>
            </a:br>
            <a:r>
              <a:rPr lang="en-US" b="1" dirty="0" smtClean="0">
                <a:solidFill>
                  <a:srgbClr val="FFEAD0"/>
                </a:solidFill>
              </a:rPr>
              <a:t>have family, will travel</a:t>
            </a:r>
            <a:r>
              <a:rPr lang="en-US" sz="2800" dirty="0" smtClean="0">
                <a:solidFill>
                  <a:srgbClr val="FFEAD0"/>
                </a:solidFill>
              </a:rPr>
              <a:t/>
            </a:r>
            <a:br>
              <a:rPr lang="en-US" sz="2800" dirty="0" smtClean="0">
                <a:solidFill>
                  <a:srgbClr val="FFEAD0"/>
                </a:solidFill>
              </a:rPr>
            </a:br>
            <a:r>
              <a:rPr lang="en-US" sz="2800" dirty="0" smtClean="0">
                <a:solidFill>
                  <a:srgbClr val="FFEAD0"/>
                </a:solidFill>
              </a:rPr>
              <a:t>_______________</a:t>
            </a:r>
            <a:r>
              <a:rPr lang="en-US" dirty="0" smtClean="0">
                <a:solidFill>
                  <a:srgbClr val="FFEAD0"/>
                </a:solidFill>
              </a:rPr>
              <a:t/>
            </a:r>
            <a:br>
              <a:rPr lang="en-US" dirty="0" smtClean="0">
                <a:solidFill>
                  <a:srgbClr val="FFEAD0"/>
                </a:solidFill>
              </a:rPr>
            </a:br>
            <a:r>
              <a:rPr lang="en-US" dirty="0" smtClean="0"/>
              <a:t/>
            </a:r>
            <a:br>
              <a:rPr lang="en-US" dirty="0" smtClean="0"/>
            </a:br>
            <a:r>
              <a:rPr lang="en-US" b="1" dirty="0" smtClean="0"/>
              <a:t>MILITARY FAMILIES MOVE FREQUENTLY</a:t>
            </a:r>
            <a:br>
              <a:rPr lang="en-US" b="1" dirty="0" smtClean="0"/>
            </a:br>
            <a:r>
              <a:rPr lang="en-US" b="1" dirty="0" smtClean="0"/>
              <a:t/>
            </a:r>
            <a:br>
              <a:rPr lang="en-US" b="1" dirty="0" smtClean="0"/>
            </a:br>
            <a:endParaRPr lang="en-US" sz="2800" dirty="0"/>
          </a:p>
        </p:txBody>
      </p:sp>
    </p:spTree>
    <p:extLst>
      <p:ext uri="{BB962C8B-B14F-4D97-AF65-F5344CB8AC3E}">
        <p14:creationId xmlns:p14="http://schemas.microsoft.com/office/powerpoint/2010/main" val="1955702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6934200" cy="2667000"/>
          </a:xfrm>
        </p:spPr>
        <p:txBody>
          <a:bodyPr/>
          <a:lstStyle/>
          <a:p>
            <a:r>
              <a:rPr lang="en-US" dirty="0" smtClean="0"/>
              <a:t/>
            </a:r>
            <a:br>
              <a:rPr lang="en-US" dirty="0" smtClean="0"/>
            </a:br>
            <a:r>
              <a:rPr lang="en-US" dirty="0" smtClean="0"/>
              <a:t/>
            </a:r>
            <a:br>
              <a:rPr lang="en-US" dirty="0" smtClean="0"/>
            </a:br>
            <a:r>
              <a:rPr lang="en-US" b="1" dirty="0" smtClean="0"/>
              <a:t>HOW FREQUENT MOVEMENT EFFECTS JOB RETENTION AND WAGES</a:t>
            </a:r>
            <a:endParaRPr lang="en-US" b="1" dirty="0"/>
          </a:p>
        </p:txBody>
      </p:sp>
      <p:sp>
        <p:nvSpPr>
          <p:cNvPr id="3" name="Content Placeholder 2"/>
          <p:cNvSpPr>
            <a:spLocks noGrp="1"/>
          </p:cNvSpPr>
          <p:nvPr>
            <p:ph idx="1"/>
          </p:nvPr>
        </p:nvSpPr>
        <p:spPr>
          <a:xfrm>
            <a:off x="2057400" y="2743200"/>
            <a:ext cx="6934200" cy="3962400"/>
          </a:xfrm>
        </p:spPr>
        <p:txBody>
          <a:bodyPr/>
          <a:lstStyle/>
          <a:p>
            <a:pPr algn="l">
              <a:lnSpc>
                <a:spcPct val="150000"/>
              </a:lnSpc>
              <a:buFont typeface="Wingdings" pitchFamily="2" charset="2"/>
              <a:buChar char="§"/>
            </a:pPr>
            <a:r>
              <a:rPr lang="en-US" dirty="0" smtClean="0"/>
              <a:t> </a:t>
            </a:r>
            <a:r>
              <a:rPr lang="en-US" sz="2800" b="1" dirty="0" smtClean="0"/>
              <a:t>Movement usually means job loss</a:t>
            </a:r>
          </a:p>
          <a:p>
            <a:pPr algn="l">
              <a:lnSpc>
                <a:spcPct val="150000"/>
              </a:lnSpc>
              <a:buFont typeface="Wingdings" pitchFamily="2" charset="2"/>
              <a:buChar char="§"/>
            </a:pPr>
            <a:r>
              <a:rPr lang="en-US" sz="2800" b="1" dirty="0" smtClean="0"/>
              <a:t> Not on the job long enough to take advantage of scheduled raises</a:t>
            </a:r>
          </a:p>
          <a:p>
            <a:pPr algn="l">
              <a:lnSpc>
                <a:spcPct val="150000"/>
              </a:lnSpc>
              <a:buFont typeface="Wingdings" pitchFamily="2" charset="2"/>
              <a:buChar char="§"/>
            </a:pPr>
            <a:r>
              <a:rPr lang="en-US" sz="2800" b="1" dirty="0" smtClean="0"/>
              <a:t> Always seem to be the new person</a:t>
            </a:r>
          </a:p>
          <a:p>
            <a:pPr algn="l">
              <a:lnSpc>
                <a:spcPct val="150000"/>
              </a:lnSpc>
              <a:buFont typeface="Wingdings" pitchFamily="2" charset="2"/>
              <a:buChar char="§"/>
            </a:pPr>
            <a:r>
              <a:rPr lang="en-US" sz="2800" b="1" dirty="0" smtClean="0"/>
              <a:t> Rarely able to build seniority</a:t>
            </a:r>
          </a:p>
          <a:p>
            <a:pPr algn="l"/>
            <a:endParaRPr lang="en-US" sz="2800" dirty="0" smtClean="0"/>
          </a:p>
        </p:txBody>
      </p:sp>
    </p:spTree>
    <p:extLst>
      <p:ext uri="{BB962C8B-B14F-4D97-AF65-F5344CB8AC3E}">
        <p14:creationId xmlns:p14="http://schemas.microsoft.com/office/powerpoint/2010/main" val="207304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2000"/>
                                        <p:tgtEl>
                                          <p:spTgt spid="3">
                                            <p:txEl>
                                              <p:pRg st="1" end="1"/>
                                            </p:txEl>
                                          </p:spTgt>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2000"/>
                                        <p:tgtEl>
                                          <p:spTgt spid="3">
                                            <p:txEl>
                                              <p:pRg st="2" end="2"/>
                                            </p:txEl>
                                          </p:spTgt>
                                        </p:tgtEl>
                                      </p:cBhvr>
                                    </p:animEffect>
                                  </p:childTnLst>
                                </p:cTn>
                              </p:par>
                            </p:childTnLst>
                          </p:cTn>
                        </p:par>
                        <p:par>
                          <p:cTn id="16" fill="hold">
                            <p:stCondLst>
                              <p:cond delay="60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6934200" cy="1371600"/>
          </a:xfrm>
        </p:spPr>
        <p:txBody>
          <a:bodyPr/>
          <a:lstStyle/>
          <a:p>
            <a:r>
              <a:rPr lang="en-US" dirty="0" smtClean="0"/>
              <a:t/>
            </a:r>
            <a:br>
              <a:rPr lang="en-US" dirty="0" smtClean="0"/>
            </a:br>
            <a:r>
              <a:rPr lang="en-US" sz="2800" b="1" dirty="0" smtClean="0"/>
              <a:t>COMPARISON - PERCENT OF FAMILIES THAT MOVE EACH YEAR</a:t>
            </a:r>
            <a:endParaRPr lang="en-US" sz="28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88702636"/>
              </p:ext>
            </p:extLst>
          </p:nvPr>
        </p:nvGraphicFramePr>
        <p:xfrm>
          <a:off x="3733800" y="2133600"/>
          <a:ext cx="35814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21897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256" y="228600"/>
            <a:ext cx="6931152" cy="6477000"/>
          </a:xfrm>
        </p:spPr>
        <p:txBody>
          <a:bodyPr/>
          <a:lstStyle/>
          <a:p>
            <a:pPr>
              <a:lnSpc>
                <a:spcPct val="150000"/>
              </a:lnSpc>
            </a:pPr>
            <a:r>
              <a:rPr lang="en-US" dirty="0" smtClean="0"/>
              <a:t/>
            </a:r>
            <a:br>
              <a:rPr lang="en-US" dirty="0" smtClean="0"/>
            </a:br>
            <a:r>
              <a:rPr lang="en-US" dirty="0" smtClean="0"/>
              <a:t/>
            </a:r>
            <a:br>
              <a:rPr lang="en-US" dirty="0" smtClean="0"/>
            </a:br>
            <a:r>
              <a:rPr lang="en-US" b="1" dirty="0" smtClean="0"/>
              <a:t>searching for work</a:t>
            </a:r>
            <a:br>
              <a:rPr lang="en-US" b="1" dirty="0" smtClean="0"/>
            </a:br>
            <a:r>
              <a:rPr lang="en-US" b="1" dirty="0" smtClean="0"/>
              <a:t>_______________</a:t>
            </a:r>
            <a:r>
              <a:rPr lang="en-US" dirty="0" smtClean="0"/>
              <a:t/>
            </a:r>
            <a:br>
              <a:rPr lang="en-US" dirty="0" smtClean="0"/>
            </a:br>
            <a:r>
              <a:rPr lang="en-US" b="1" dirty="0" smtClean="0"/>
              <a:t>MILITARY LIFESTYLE</a:t>
            </a:r>
            <a:br>
              <a:rPr lang="en-US" b="1" dirty="0" smtClean="0"/>
            </a:br>
            <a:r>
              <a:rPr lang="en-US" b="1" dirty="0" smtClean="0"/>
              <a:t>AFFECTS SPOUSE EMPLOYMENT OPPORTUNITIES </a:t>
            </a:r>
            <a:r>
              <a:rPr lang="en-US" sz="2800" dirty="0" smtClean="0"/>
              <a:t/>
            </a:r>
            <a:br>
              <a:rPr lang="en-US" sz="2800" dirty="0" smtClean="0"/>
            </a:br>
            <a:endParaRPr lang="en-US" sz="2800" dirty="0"/>
          </a:p>
        </p:txBody>
      </p:sp>
    </p:spTree>
    <p:extLst>
      <p:ext uri="{BB962C8B-B14F-4D97-AF65-F5344CB8AC3E}">
        <p14:creationId xmlns:p14="http://schemas.microsoft.com/office/powerpoint/2010/main" val="122495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1752600" cy="5181599"/>
          </a:xfrm>
        </p:spPr>
        <p:txBody>
          <a:bodyPr/>
          <a:lstStyle/>
          <a:p>
            <a:r>
              <a:rPr lang="en-US" dirty="0" smtClean="0"/>
              <a:t>M</a:t>
            </a:r>
            <a:br>
              <a:rPr lang="en-US" dirty="0" smtClean="0"/>
            </a:br>
            <a:r>
              <a:rPr lang="en-US" dirty="0" smtClean="0"/>
              <a:t>F</a:t>
            </a:r>
            <a:br>
              <a:rPr lang="en-US" dirty="0" smtClean="0"/>
            </a:br>
            <a:r>
              <a:rPr lang="en-US" dirty="0" smtClean="0"/>
              <a:t>E</a:t>
            </a:r>
            <a:br>
              <a:rPr lang="en-US" dirty="0" smtClean="0"/>
            </a:br>
            <a:r>
              <a:rPr lang="en-US" dirty="0" smtClean="0"/>
              <a:t>A</a:t>
            </a:r>
            <a:br>
              <a:rPr lang="en-US" dirty="0" smtClean="0"/>
            </a:br>
            <a:r>
              <a:rPr lang="en-US" dirty="0" smtClean="0"/>
              <a:t>P</a:t>
            </a:r>
            <a:endParaRPr lang="en-US" dirty="0"/>
          </a:p>
        </p:txBody>
      </p:sp>
      <p:sp>
        <p:nvSpPr>
          <p:cNvPr id="3" name="Subtitle 2"/>
          <p:cNvSpPr>
            <a:spLocks noGrp="1"/>
          </p:cNvSpPr>
          <p:nvPr>
            <p:ph type="subTitle" idx="1"/>
          </p:nvPr>
        </p:nvSpPr>
        <p:spPr>
          <a:xfrm>
            <a:off x="2057400" y="152400"/>
            <a:ext cx="6934200" cy="6553200"/>
          </a:xfrm>
        </p:spPr>
        <p:txBody>
          <a:bodyPr/>
          <a:lstStyle/>
          <a:p>
            <a:endParaRPr lang="en-US" dirty="0" smtClean="0"/>
          </a:p>
          <a:p>
            <a:r>
              <a:rPr lang="en-US" b="1" dirty="0" smtClean="0">
                <a:latin typeface="Garamond" pitchFamily="18" charset="0"/>
              </a:rPr>
              <a:t>MISSION STATEMENT</a:t>
            </a:r>
          </a:p>
          <a:p>
            <a:r>
              <a:rPr lang="en-US" dirty="0" smtClean="0">
                <a:latin typeface="Garamond" pitchFamily="18" charset="0"/>
              </a:rPr>
              <a:t>_______________</a:t>
            </a:r>
          </a:p>
          <a:p>
            <a:endParaRPr lang="en-US" dirty="0" smtClean="0">
              <a:solidFill>
                <a:schemeClr val="accent6">
                  <a:lumMod val="60000"/>
                  <a:lumOff val="40000"/>
                </a:schemeClr>
              </a:solidFill>
              <a:latin typeface="Garamond" pitchFamily="18" charset="0"/>
            </a:endParaRPr>
          </a:p>
          <a:p>
            <a:r>
              <a:rPr lang="en-US" dirty="0" smtClean="0">
                <a:latin typeface="Garamond" pitchFamily="18" charset="0"/>
              </a:rPr>
              <a:t> </a:t>
            </a:r>
            <a:r>
              <a:rPr lang="en-US" b="1" dirty="0" smtClean="0">
                <a:latin typeface="Garamond" pitchFamily="18" charset="0"/>
              </a:rPr>
              <a:t>To actively assist military spouses and dependents in obtaining and retaining gainful employment    </a:t>
            </a:r>
          </a:p>
          <a:p>
            <a:endParaRPr lang="en-US" dirty="0" smtClean="0"/>
          </a:p>
          <a:p>
            <a:endParaRPr lang="en-US" dirty="0"/>
          </a:p>
          <a:p>
            <a:endParaRPr lang="en-US" dirty="0" smtClean="0"/>
          </a:p>
          <a:p>
            <a:r>
              <a:rPr lang="en-US" dirty="0"/>
              <a:t>	</a:t>
            </a:r>
            <a:r>
              <a:rPr lang="en-US" dirty="0" smtClean="0"/>
              <a:t>	</a:t>
            </a:r>
            <a:r>
              <a:rPr lang="en-US" sz="1100" dirty="0" smtClean="0">
                <a:latin typeface="Garamond" panose="02020404030301010803" pitchFamily="18" charset="0"/>
              </a:rPr>
              <a:t>Picture provided by: ARZTSAMUI</a:t>
            </a:r>
            <a:endParaRPr lang="en-US" sz="11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256" y="152400"/>
            <a:ext cx="6931152" cy="6553200"/>
          </a:xfrm>
        </p:spPr>
        <p:txBody>
          <a:bodyPr/>
          <a:lstStyle/>
          <a:p>
            <a:pPr>
              <a:lnSpc>
                <a:spcPct val="150000"/>
              </a:lnSpc>
            </a:pPr>
            <a:r>
              <a:rPr lang="en-US" dirty="0" smtClean="0"/>
              <a:t/>
            </a:r>
            <a:br>
              <a:rPr lang="en-US" dirty="0" smtClean="0"/>
            </a:br>
            <a:r>
              <a:rPr lang="en-US" dirty="0" smtClean="0"/>
              <a:t/>
            </a:r>
            <a:br>
              <a:rPr lang="en-US" dirty="0" smtClean="0"/>
            </a:br>
            <a:r>
              <a:rPr lang="en-US" b="1" dirty="0" smtClean="0"/>
              <a:t>FINDING A JOB AT A NEW DUTY STATION CAN BE TOUGH</a:t>
            </a:r>
            <a:r>
              <a:rPr lang="en-US" sz="2800" dirty="0" smtClean="0"/>
              <a:t/>
            </a:r>
            <a:br>
              <a:rPr lang="en-US" sz="2800" dirty="0" smtClean="0"/>
            </a:br>
            <a:r>
              <a:rPr lang="en-US" sz="2800" dirty="0" smtClean="0"/>
              <a:t>_________________</a:t>
            </a:r>
            <a:br>
              <a:rPr lang="en-US" sz="2800" dirty="0" smtClean="0"/>
            </a:br>
            <a:r>
              <a:rPr lang="en-US" sz="2400" b="1" dirty="0" smtClean="0"/>
              <a:t>Two-thirds of spouses feel that being a military spouse constrains their work and career opportunities</a:t>
            </a:r>
            <a:r>
              <a:rPr lang="en-US" sz="2800" dirty="0" smtClean="0"/>
              <a:t/>
            </a:r>
            <a:br>
              <a:rPr lang="en-US" sz="2800" dirty="0" smtClean="0"/>
            </a:br>
            <a:endParaRPr lang="en-US" sz="2800" dirty="0" smtClean="0"/>
          </a:p>
        </p:txBody>
      </p:sp>
    </p:spTree>
    <p:extLst>
      <p:ext uri="{BB962C8B-B14F-4D97-AF65-F5344CB8AC3E}">
        <p14:creationId xmlns:p14="http://schemas.microsoft.com/office/powerpoint/2010/main" val="2428917066"/>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256" y="152400"/>
            <a:ext cx="6931152" cy="6553200"/>
          </a:xfrm>
        </p:spPr>
        <p:txBody>
          <a:bodyPr/>
          <a:lstStyle/>
          <a:p>
            <a:pPr>
              <a:lnSpc>
                <a:spcPct val="150000"/>
              </a:lnSpc>
            </a:pPr>
            <a:r>
              <a:rPr lang="en-US" dirty="0" smtClean="0"/>
              <a:t/>
            </a:r>
            <a:br>
              <a:rPr lang="en-US" dirty="0" smtClean="0"/>
            </a:br>
            <a:r>
              <a:rPr lang="en-US" dirty="0" smtClean="0"/>
              <a:t/>
            </a:r>
            <a:br>
              <a:rPr lang="en-US" dirty="0" smtClean="0"/>
            </a:br>
            <a:r>
              <a:rPr lang="en-US" b="1" dirty="0" smtClean="0"/>
              <a:t>MILITARY SPOUSES EXPERIENCE HIGH RATES OF UNEMPLOYMENT</a:t>
            </a:r>
            <a:r>
              <a:rPr lang="en-US" dirty="0" smtClean="0">
                <a:solidFill>
                  <a:schemeClr val="accent6">
                    <a:lumMod val="60000"/>
                    <a:lumOff val="40000"/>
                  </a:schemeClr>
                </a:solidFill>
              </a:rPr>
              <a:t/>
            </a:r>
            <a:br>
              <a:rPr lang="en-US" dirty="0" smtClean="0">
                <a:solidFill>
                  <a:schemeClr val="accent6">
                    <a:lumMod val="60000"/>
                    <a:lumOff val="40000"/>
                  </a:schemeClr>
                </a:solidFill>
              </a:rPr>
            </a:br>
            <a:endParaRPr lang="en-US" dirty="0"/>
          </a:p>
        </p:txBody>
      </p:sp>
    </p:spTree>
    <p:extLst>
      <p:ext uri="{BB962C8B-B14F-4D97-AF65-F5344CB8AC3E}">
        <p14:creationId xmlns:p14="http://schemas.microsoft.com/office/powerpoint/2010/main" val="569784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057400" y="152400"/>
          <a:ext cx="6934200" cy="655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47068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256" y="152400"/>
            <a:ext cx="6931152" cy="6477000"/>
          </a:xfrm>
        </p:spPr>
        <p:txBody>
          <a:bodyPr/>
          <a:lstStyle/>
          <a:p>
            <a:pPr>
              <a:lnSpc>
                <a:spcPct val="150000"/>
              </a:lnSpc>
            </a:pPr>
            <a:r>
              <a:rPr lang="en-US" dirty="0" smtClean="0"/>
              <a:t/>
            </a:r>
            <a:br>
              <a:rPr lang="en-US" dirty="0" smtClean="0"/>
            </a:br>
            <a:r>
              <a:rPr lang="en-US" sz="2800" b="1" dirty="0" smtClean="0">
                <a:solidFill>
                  <a:srgbClr val="FFEAD0"/>
                </a:solidFill>
              </a:rPr>
              <a:t>Florida Statute 443.101 </a:t>
            </a:r>
            <a:br>
              <a:rPr lang="en-US" sz="2800" b="1" dirty="0" smtClean="0">
                <a:solidFill>
                  <a:srgbClr val="FFEAD0"/>
                </a:solidFill>
              </a:rPr>
            </a:br>
            <a:r>
              <a:rPr lang="en-US" sz="2800" b="1" dirty="0" smtClean="0">
                <a:solidFill>
                  <a:srgbClr val="FFEAD0"/>
                </a:solidFill>
              </a:rPr>
              <a:t>_______________</a:t>
            </a:r>
            <a:br>
              <a:rPr lang="en-US" sz="2800" b="1" dirty="0" smtClean="0">
                <a:solidFill>
                  <a:srgbClr val="FFEAD0"/>
                </a:solidFill>
              </a:rPr>
            </a:br>
            <a:r>
              <a:rPr lang="en-US" sz="2800" b="1" dirty="0" smtClean="0">
                <a:solidFill>
                  <a:srgbClr val="FFEAD0"/>
                </a:solidFill>
              </a:rPr>
              <a:t/>
            </a:r>
            <a:br>
              <a:rPr lang="en-US" sz="2800" b="1" dirty="0" smtClean="0">
                <a:solidFill>
                  <a:srgbClr val="FFEAD0"/>
                </a:solidFill>
              </a:rPr>
            </a:br>
            <a:r>
              <a:rPr lang="en-US" sz="2800" b="1" dirty="0" smtClean="0">
                <a:solidFill>
                  <a:srgbClr val="FFEAD0"/>
                </a:solidFill>
              </a:rPr>
              <a:t>“ </a:t>
            </a:r>
            <a:r>
              <a:rPr lang="en-US" sz="2400" b="1" dirty="0" smtClean="0">
                <a:solidFill>
                  <a:srgbClr val="FFEAD0"/>
                </a:solidFill>
              </a:rPr>
              <a:t>a person is not disqualified for unemployment benefits who voluntarily leaves employment due to relocation as a result of their military spouses orders”</a:t>
            </a:r>
            <a:r>
              <a:rPr lang="en-US" sz="2400" dirty="0" smtClean="0">
                <a:solidFill>
                  <a:srgbClr val="FFEAD0"/>
                </a:solidFill>
              </a:rPr>
              <a:t> </a:t>
            </a:r>
            <a:r>
              <a:rPr lang="en-US" dirty="0" smtClean="0">
                <a:solidFill>
                  <a:srgbClr val="FFEAD0"/>
                </a:solidFill>
              </a:rPr>
              <a:t/>
            </a:r>
            <a:br>
              <a:rPr lang="en-US" dirty="0" smtClean="0">
                <a:solidFill>
                  <a:srgbClr val="FFEAD0"/>
                </a:solidFill>
              </a:rPr>
            </a:br>
            <a:endParaRPr lang="en-US" dirty="0">
              <a:solidFill>
                <a:srgbClr val="FFEAD0"/>
              </a:solidFill>
            </a:endParaRPr>
          </a:p>
        </p:txBody>
      </p:sp>
    </p:spTree>
    <p:extLst>
      <p:ext uri="{BB962C8B-B14F-4D97-AF65-F5344CB8AC3E}">
        <p14:creationId xmlns:p14="http://schemas.microsoft.com/office/powerpoint/2010/main" val="35631708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590800" y="1676401"/>
            <a:ext cx="6248400" cy="5181600"/>
          </a:xfrm>
          <a:ln w="12700">
            <a:noFill/>
            <a:prstDash val="solid"/>
          </a:ln>
        </p:spPr>
        <p:txBody>
          <a:bodyPr/>
          <a:lstStyle/>
          <a:p>
            <a:pPr algn="l"/>
            <a:r>
              <a:rPr lang="en-US" sz="2400" b="1" dirty="0" smtClean="0"/>
              <a:t>COMMOM MEASURES:</a:t>
            </a:r>
          </a:p>
          <a:p>
            <a:pPr algn="l">
              <a:buFont typeface="Wingdings" pitchFamily="2" charset="2"/>
              <a:buChar char="§"/>
            </a:pPr>
            <a:endParaRPr lang="en-US" sz="2400" b="1" dirty="0" smtClean="0"/>
          </a:p>
          <a:p>
            <a:pPr algn="l">
              <a:buFont typeface="Wingdings" pitchFamily="2" charset="2"/>
              <a:buChar char="§"/>
            </a:pPr>
            <a:r>
              <a:rPr lang="en-US" sz="2400" b="1" dirty="0" smtClean="0"/>
              <a:t>Seeking fulltime work, only finding part-time</a:t>
            </a:r>
          </a:p>
          <a:p>
            <a:pPr algn="l">
              <a:buFont typeface="Wingdings" pitchFamily="2" charset="2"/>
              <a:buChar char="§"/>
            </a:pPr>
            <a:endParaRPr lang="en-US" sz="2400" b="1" dirty="0" smtClean="0"/>
          </a:p>
          <a:p>
            <a:pPr algn="l">
              <a:buFont typeface="Wingdings" pitchFamily="2" charset="2"/>
              <a:buChar char="§"/>
            </a:pPr>
            <a:r>
              <a:rPr lang="en-US" sz="2400" b="1" dirty="0" smtClean="0"/>
              <a:t>Working fulltime, underpaid</a:t>
            </a:r>
          </a:p>
          <a:p>
            <a:pPr algn="l">
              <a:buFont typeface="Wingdings" pitchFamily="2" charset="2"/>
              <a:buChar char="§"/>
            </a:pPr>
            <a:endParaRPr lang="en-US" sz="2400" b="1" dirty="0" smtClean="0"/>
          </a:p>
          <a:p>
            <a:pPr algn="l">
              <a:buFont typeface="Wingdings" pitchFamily="2" charset="2"/>
              <a:buChar char="§"/>
            </a:pPr>
            <a:r>
              <a:rPr lang="en-US" sz="2400" b="1" dirty="0" smtClean="0">
                <a:solidFill>
                  <a:srgbClr val="FFEAD0"/>
                </a:solidFill>
              </a:rPr>
              <a:t>Underpaid based on: experience, education, seniority</a:t>
            </a:r>
          </a:p>
          <a:p>
            <a:pPr algn="l">
              <a:buFont typeface="Wingdings" pitchFamily="2" charset="2"/>
              <a:buChar char="§"/>
            </a:pPr>
            <a:endParaRPr lang="en-US" sz="2400" b="1" dirty="0" smtClean="0">
              <a:solidFill>
                <a:srgbClr val="FFEAD0"/>
              </a:solidFill>
            </a:endParaRPr>
          </a:p>
          <a:p>
            <a:pPr algn="l">
              <a:buFont typeface="Wingdings" pitchFamily="2" charset="2"/>
              <a:buChar char="§"/>
            </a:pPr>
            <a:r>
              <a:rPr lang="en-US" sz="2400" b="1" dirty="0" smtClean="0">
                <a:solidFill>
                  <a:srgbClr val="FFEAD0"/>
                </a:solidFill>
              </a:rPr>
              <a:t>Occupational mismatch</a:t>
            </a:r>
          </a:p>
          <a:p>
            <a:pPr algn="l">
              <a:buFont typeface="Arial" pitchFamily="34" charset="0"/>
              <a:buChar char="•"/>
            </a:pPr>
            <a:endParaRPr lang="en-US" sz="2400" dirty="0" smtClean="0">
              <a:solidFill>
                <a:srgbClr val="FFEAD0"/>
              </a:solidFill>
            </a:endParaRPr>
          </a:p>
          <a:p>
            <a:pPr algn="l">
              <a:buFont typeface="Arial" pitchFamily="34" charset="0"/>
              <a:buChar char="•"/>
            </a:pPr>
            <a:endParaRPr lang="en-US" sz="2400" dirty="0"/>
          </a:p>
        </p:txBody>
      </p:sp>
      <p:sp>
        <p:nvSpPr>
          <p:cNvPr id="4" name="Title 3"/>
          <p:cNvSpPr>
            <a:spLocks noGrp="1"/>
          </p:cNvSpPr>
          <p:nvPr>
            <p:ph type="title"/>
          </p:nvPr>
        </p:nvSpPr>
        <p:spPr>
          <a:xfrm>
            <a:off x="2057400" y="152400"/>
            <a:ext cx="6934200" cy="1524000"/>
          </a:xfrm>
        </p:spPr>
        <p:txBody>
          <a:bodyPr/>
          <a:lstStyle/>
          <a:p>
            <a:pPr>
              <a:lnSpc>
                <a:spcPct val="150000"/>
              </a:lnSpc>
            </a:pPr>
            <a:r>
              <a:rPr lang="en-US" b="1" dirty="0" smtClean="0"/>
              <a:t>UNDEREMPLOYMENT</a:t>
            </a:r>
            <a:br>
              <a:rPr lang="en-US" b="1" dirty="0" smtClean="0"/>
            </a:br>
            <a:endParaRPr lang="en-US" b="1" dirty="0"/>
          </a:p>
        </p:txBody>
      </p:sp>
    </p:spTree>
    <p:extLst>
      <p:ext uri="{BB962C8B-B14F-4D97-AF65-F5344CB8AC3E}">
        <p14:creationId xmlns:p14="http://schemas.microsoft.com/office/powerpoint/2010/main" val="167830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100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wipe(left)">
                                      <p:cBhvr>
                                        <p:cTn id="11" dur="1000"/>
                                        <p:tgtEl>
                                          <p:spTgt spid="2">
                                            <p:txEl>
                                              <p:pRg st="2" end="2"/>
                                            </p:txEl>
                                          </p:spTgt>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wipe(left)">
                                      <p:cBhvr>
                                        <p:cTn id="15" dur="1000"/>
                                        <p:tgtEl>
                                          <p:spTgt spid="2">
                                            <p:txEl>
                                              <p:pRg st="4" end="4"/>
                                            </p:txEl>
                                          </p:spTgt>
                                        </p:tgtEl>
                                      </p:cBhvr>
                                    </p:animEffect>
                                  </p:childTnLst>
                                </p:cTn>
                              </p:par>
                            </p:childTnLst>
                          </p:cTn>
                        </p:par>
                        <p:par>
                          <p:cTn id="16" fill="hold">
                            <p:stCondLst>
                              <p:cond delay="4000"/>
                            </p:stCondLst>
                            <p:childTnLst>
                              <p:par>
                                <p:cTn id="17" presetID="22" presetClass="entr" presetSubtype="8" fill="hold" nodeType="afterEffect">
                                  <p:stCondLst>
                                    <p:cond delay="100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wipe(left)">
                                      <p:cBhvr>
                                        <p:cTn id="19" dur="1000"/>
                                        <p:tgtEl>
                                          <p:spTgt spid="2">
                                            <p:txEl>
                                              <p:pRg st="6" end="6"/>
                                            </p:txEl>
                                          </p:spTgt>
                                        </p:tgtEl>
                                      </p:cBhvr>
                                    </p:animEffect>
                                  </p:childTnLst>
                                </p:cTn>
                              </p:par>
                            </p:childTnLst>
                          </p:cTn>
                        </p:par>
                        <p:par>
                          <p:cTn id="20" fill="hold">
                            <p:stCondLst>
                              <p:cond delay="6000"/>
                            </p:stCondLst>
                            <p:childTnLst>
                              <p:par>
                                <p:cTn id="21" presetID="22" presetClass="entr" presetSubtype="8" fill="hold" nodeType="afterEffect">
                                  <p:stCondLst>
                                    <p:cond delay="1000"/>
                                  </p:stCondLst>
                                  <p:childTnLst>
                                    <p:set>
                                      <p:cBhvr>
                                        <p:cTn id="22" dur="1" fill="hold">
                                          <p:stCondLst>
                                            <p:cond delay="0"/>
                                          </p:stCondLst>
                                        </p:cTn>
                                        <p:tgtEl>
                                          <p:spTgt spid="2">
                                            <p:txEl>
                                              <p:pRg st="8" end="8"/>
                                            </p:txEl>
                                          </p:spTgt>
                                        </p:tgtEl>
                                        <p:attrNameLst>
                                          <p:attrName>style.visibility</p:attrName>
                                        </p:attrNameLst>
                                      </p:cBhvr>
                                      <p:to>
                                        <p:strVal val="visible"/>
                                      </p:to>
                                    </p:set>
                                    <p:animEffect transition="in" filter="wipe(left)">
                                      <p:cBhvr>
                                        <p:cTn id="23" dur="1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256" y="228600"/>
            <a:ext cx="6931152" cy="6477000"/>
          </a:xfrm>
        </p:spPr>
        <p:txBody>
          <a:bodyPr/>
          <a:lstStyle/>
          <a:p>
            <a:pPr>
              <a:lnSpc>
                <a:spcPct val="150000"/>
              </a:lnSpc>
            </a:pPr>
            <a:r>
              <a:rPr lang="en-US" dirty="0" smtClean="0"/>
              <a:t/>
            </a:r>
            <a:br>
              <a:rPr lang="en-US" dirty="0" smtClean="0"/>
            </a:br>
            <a:r>
              <a:rPr lang="en-US" dirty="0" smtClean="0"/>
              <a:t/>
            </a:r>
            <a:br>
              <a:rPr lang="en-US" dirty="0" smtClean="0"/>
            </a:br>
            <a:r>
              <a:rPr lang="en-US" b="1" dirty="0" smtClean="0">
                <a:solidFill>
                  <a:srgbClr val="FFEAD0"/>
                </a:solidFill>
              </a:rPr>
              <a:t>UNDEREMPLOYMENT</a:t>
            </a:r>
            <a:br>
              <a:rPr lang="en-US" b="1" dirty="0" smtClean="0">
                <a:solidFill>
                  <a:srgbClr val="FFEAD0"/>
                </a:solidFill>
              </a:rPr>
            </a:br>
            <a:r>
              <a:rPr lang="en-US" b="1" dirty="0" smtClean="0">
                <a:solidFill>
                  <a:srgbClr val="FFEAD0"/>
                </a:solidFill>
              </a:rPr>
              <a:t>_______________</a:t>
            </a:r>
            <a:br>
              <a:rPr lang="en-US" b="1" dirty="0" smtClean="0">
                <a:solidFill>
                  <a:srgbClr val="FFEAD0"/>
                </a:solidFill>
              </a:rPr>
            </a:br>
            <a:r>
              <a:rPr lang="en-US" b="1" dirty="0" smtClean="0">
                <a:solidFill>
                  <a:srgbClr val="FFEAD0"/>
                </a:solidFill>
              </a:rPr>
              <a:t/>
            </a:r>
            <a:br>
              <a:rPr lang="en-US" b="1" dirty="0" smtClean="0">
                <a:solidFill>
                  <a:srgbClr val="FFEAD0"/>
                </a:solidFill>
              </a:rPr>
            </a:br>
            <a:r>
              <a:rPr lang="en-US" sz="2800" b="1" dirty="0" smtClean="0">
                <a:solidFill>
                  <a:srgbClr val="FFEAD0"/>
                </a:solidFill>
              </a:rPr>
              <a:t>MILITARY SPOUSES EARN LESS for doing the same job as civilian spouses</a:t>
            </a:r>
            <a:r>
              <a:rPr lang="en-US" dirty="0" smtClean="0">
                <a:solidFill>
                  <a:schemeClr val="accent6">
                    <a:lumMod val="60000"/>
                    <a:lumOff val="40000"/>
                  </a:schemeClr>
                </a:solidFill>
              </a:rPr>
              <a:t/>
            </a:r>
            <a:br>
              <a:rPr lang="en-US" dirty="0" smtClean="0">
                <a:solidFill>
                  <a:schemeClr val="accent6">
                    <a:lumMod val="60000"/>
                    <a:lumOff val="40000"/>
                  </a:schemeClr>
                </a:solidFill>
              </a:rPr>
            </a:br>
            <a:endParaRPr lang="en-US" dirty="0"/>
          </a:p>
        </p:txBody>
      </p:sp>
    </p:spTree>
    <p:extLst>
      <p:ext uri="{BB962C8B-B14F-4D97-AF65-F5344CB8AC3E}">
        <p14:creationId xmlns:p14="http://schemas.microsoft.com/office/powerpoint/2010/main" val="11936555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256" y="152400"/>
            <a:ext cx="6931152" cy="6553200"/>
          </a:xfrm>
        </p:spPr>
        <p:txBody>
          <a:bodyPr/>
          <a:lstStyle/>
          <a:p>
            <a:pPr>
              <a:lnSpc>
                <a:spcPct val="150000"/>
              </a:lnSpc>
            </a:pPr>
            <a:r>
              <a:rPr lang="en-US" dirty="0" smtClean="0"/>
              <a:t/>
            </a:r>
            <a:br>
              <a:rPr lang="en-US" dirty="0" smtClean="0"/>
            </a:br>
            <a:r>
              <a:rPr lang="en-US" dirty="0" smtClean="0"/>
              <a:t/>
            </a:r>
            <a:br>
              <a:rPr lang="en-US" dirty="0" smtClean="0"/>
            </a:br>
            <a:r>
              <a:rPr lang="en-US" b="1" dirty="0" smtClean="0">
                <a:solidFill>
                  <a:srgbClr val="FFEAD0"/>
                </a:solidFill>
              </a:rPr>
              <a:t>WHY DO MILITARY SPOUSES EARN SO MUCH LESS?</a:t>
            </a:r>
            <a:r>
              <a:rPr lang="en-US" sz="2800" dirty="0" smtClean="0">
                <a:solidFill>
                  <a:schemeClr val="accent6">
                    <a:lumMod val="60000"/>
                    <a:lumOff val="40000"/>
                  </a:schemeClr>
                </a:solidFill>
              </a:rPr>
              <a:t/>
            </a:r>
            <a:br>
              <a:rPr lang="en-US" sz="2800" dirty="0" smtClean="0">
                <a:solidFill>
                  <a:schemeClr val="accent6">
                    <a:lumMod val="60000"/>
                    <a:lumOff val="40000"/>
                  </a:schemeClr>
                </a:solidFill>
              </a:rPr>
            </a:br>
            <a:endParaRPr lang="en-US" sz="2800" dirty="0"/>
          </a:p>
        </p:txBody>
      </p:sp>
    </p:spTree>
    <p:extLst>
      <p:ext uri="{BB962C8B-B14F-4D97-AF65-F5344CB8AC3E}">
        <p14:creationId xmlns:p14="http://schemas.microsoft.com/office/powerpoint/2010/main" val="26719727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256" y="152400"/>
            <a:ext cx="6931152" cy="6477000"/>
          </a:xfrm>
        </p:spPr>
        <p:txBody>
          <a:bodyPr/>
          <a:lstStyle/>
          <a:p>
            <a:r>
              <a:rPr lang="en-US" dirty="0" smtClean="0"/>
              <a:t/>
            </a:r>
            <a:br>
              <a:rPr lang="en-US" dirty="0" smtClean="0"/>
            </a:br>
            <a:r>
              <a:rPr lang="en-US" dirty="0" smtClean="0"/>
              <a:t/>
            </a:r>
            <a:br>
              <a:rPr lang="en-US" dirty="0" smtClean="0"/>
            </a:br>
            <a:endParaRPr lang="en-US" dirty="0"/>
          </a:p>
        </p:txBody>
      </p:sp>
      <p:graphicFrame>
        <p:nvGraphicFramePr>
          <p:cNvPr id="7" name="Chart 6"/>
          <p:cNvGraphicFramePr/>
          <p:nvPr/>
        </p:nvGraphicFramePr>
        <p:xfrm>
          <a:off x="1981200" y="914400"/>
          <a:ext cx="7010400"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057400" y="152400"/>
            <a:ext cx="6781800" cy="338554"/>
          </a:xfrm>
          <a:prstGeom prst="rect">
            <a:avLst/>
          </a:prstGeom>
          <a:noFill/>
        </p:spPr>
        <p:txBody>
          <a:bodyPr wrap="square" rtlCol="0">
            <a:spAutoFit/>
          </a:bodyPr>
          <a:lstStyle/>
          <a:p>
            <a:r>
              <a:rPr lang="en-US" sz="1600" b="1" u="sng" dirty="0" smtClean="0">
                <a:solidFill>
                  <a:srgbClr val="FEEAD0"/>
                </a:solidFill>
                <a:latin typeface="Garamond" pitchFamily="18" charset="0"/>
              </a:rPr>
              <a:t>AVERAGE TOTAL PERSONAL INCOME FOR FEMALE SPOU</a:t>
            </a:r>
            <a:r>
              <a:rPr lang="en-US" sz="1600" b="1" u="sng" dirty="0" smtClean="0">
                <a:solidFill>
                  <a:srgbClr val="FEEAD0"/>
                </a:solidFill>
              </a:rPr>
              <a:t>SES</a:t>
            </a:r>
            <a:endParaRPr lang="en-US" sz="1600" b="1" u="sng" dirty="0">
              <a:solidFill>
                <a:srgbClr val="FEEAD0"/>
              </a:solidFill>
            </a:endParaRPr>
          </a:p>
        </p:txBody>
      </p:sp>
    </p:spTree>
    <p:extLst>
      <p:ext uri="{BB962C8B-B14F-4D97-AF65-F5344CB8AC3E}">
        <p14:creationId xmlns:p14="http://schemas.microsoft.com/office/powerpoint/2010/main" val="25489887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256" y="152400"/>
            <a:ext cx="6931152" cy="6553200"/>
          </a:xfrm>
        </p:spPr>
        <p:txBody>
          <a:bodyPr/>
          <a:lstStyle/>
          <a:p>
            <a:pPr>
              <a:lnSpc>
                <a:spcPct val="150000"/>
              </a:lnSpc>
            </a:pPr>
            <a:r>
              <a:rPr lang="en-US" dirty="0" smtClean="0"/>
              <a:t/>
            </a:r>
            <a:br>
              <a:rPr lang="en-US" dirty="0" smtClean="0"/>
            </a:br>
            <a:r>
              <a:rPr lang="en-US" dirty="0" smtClean="0">
                <a:solidFill>
                  <a:srgbClr val="FFEAD0"/>
                </a:solidFill>
              </a:rPr>
              <a:t/>
            </a:r>
            <a:br>
              <a:rPr lang="en-US" dirty="0" smtClean="0">
                <a:solidFill>
                  <a:srgbClr val="FFEAD0"/>
                </a:solidFill>
              </a:rPr>
            </a:br>
            <a:r>
              <a:rPr lang="en-US" b="1" dirty="0" smtClean="0">
                <a:solidFill>
                  <a:srgbClr val="FFEAD0"/>
                </a:solidFill>
              </a:rPr>
              <a:t>HOW DOES SPOUSAL EMPLOYMENT AFFECT THE MILITARY FAMILY?</a:t>
            </a:r>
            <a:br>
              <a:rPr lang="en-US" b="1" dirty="0" smtClean="0">
                <a:solidFill>
                  <a:srgbClr val="FFEAD0"/>
                </a:solidFill>
              </a:rPr>
            </a:br>
            <a:endParaRPr lang="en-US" b="1" dirty="0">
              <a:solidFill>
                <a:srgbClr val="FFEAD0"/>
              </a:solidFill>
            </a:endParaRPr>
          </a:p>
        </p:txBody>
      </p:sp>
    </p:spTree>
    <p:extLst>
      <p:ext uri="{BB962C8B-B14F-4D97-AF65-F5344CB8AC3E}">
        <p14:creationId xmlns:p14="http://schemas.microsoft.com/office/powerpoint/2010/main" val="17081886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256" y="152400"/>
            <a:ext cx="6931152" cy="6553200"/>
          </a:xfrm>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b="1" dirty="0" smtClean="0">
                <a:solidFill>
                  <a:srgbClr val="FFEAD0"/>
                </a:solidFill>
              </a:rPr>
              <a:t>DEPLOYMENT</a:t>
            </a:r>
            <a:br>
              <a:rPr lang="en-US" b="1" dirty="0" smtClean="0">
                <a:solidFill>
                  <a:srgbClr val="FFEAD0"/>
                </a:solidFill>
              </a:rPr>
            </a:br>
            <a:endParaRPr lang="en-US" b="1" dirty="0">
              <a:solidFill>
                <a:srgbClr val="FFEAD0"/>
              </a:solidFill>
            </a:endParaRPr>
          </a:p>
        </p:txBody>
      </p:sp>
    </p:spTree>
    <p:extLst>
      <p:ext uri="{BB962C8B-B14F-4D97-AF65-F5344CB8AC3E}">
        <p14:creationId xmlns:p14="http://schemas.microsoft.com/office/powerpoint/2010/main" val="2578159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wordArtVert"/>
          <a:lstStyle/>
          <a:p>
            <a:r>
              <a:rPr lang="en-US" dirty="0" smtClean="0"/>
              <a:t>MFEAP</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r>
              <a:rPr lang="en-US" b="1" dirty="0" smtClean="0">
                <a:latin typeface="Garamond" pitchFamily="18" charset="0"/>
              </a:rPr>
              <a:t>WHY WAS THE PROGRAM CREATED?</a:t>
            </a:r>
            <a:endParaRPr lang="en-US" b="1" dirty="0">
              <a:latin typeface="Garamond"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256" y="152400"/>
            <a:ext cx="6931152" cy="6553200"/>
          </a:xfrm>
        </p:spPr>
        <p:txBody>
          <a:bodyPr/>
          <a:lstStyle/>
          <a:p>
            <a:pPr>
              <a:lnSpc>
                <a:spcPct val="150000"/>
              </a:lnSpc>
            </a:pPr>
            <a:r>
              <a:rPr lang="en-US" dirty="0" smtClean="0"/>
              <a:t/>
            </a:r>
            <a:br>
              <a:rPr lang="en-US" dirty="0" smtClean="0"/>
            </a:br>
            <a:r>
              <a:rPr lang="en-US" dirty="0" smtClean="0"/>
              <a:t/>
            </a:r>
            <a:br>
              <a:rPr lang="en-US" dirty="0" smtClean="0"/>
            </a:br>
            <a:r>
              <a:rPr lang="en-US" b="1" dirty="0" smtClean="0">
                <a:solidFill>
                  <a:srgbClr val="FFEAD0"/>
                </a:solidFill>
              </a:rPr>
              <a:t>EFFECTS OF DEPLOYMENT ON THE MILITARY FAMILLY</a:t>
            </a:r>
            <a:endParaRPr lang="en-US" b="1" dirty="0">
              <a:solidFill>
                <a:srgbClr val="FFEAD0"/>
              </a:solidFill>
            </a:endParaRPr>
          </a:p>
        </p:txBody>
      </p:sp>
    </p:spTree>
    <p:extLst>
      <p:ext uri="{BB962C8B-B14F-4D97-AF65-F5344CB8AC3E}">
        <p14:creationId xmlns:p14="http://schemas.microsoft.com/office/powerpoint/2010/main" val="41141820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256" y="152400"/>
            <a:ext cx="6931152" cy="6553200"/>
          </a:xfrm>
        </p:spPr>
        <p:txBody>
          <a:bodyPr/>
          <a:lstStyle/>
          <a:p>
            <a:pPr>
              <a:lnSpc>
                <a:spcPct val="150000"/>
              </a:lnSpc>
            </a:pPr>
            <a:r>
              <a:rPr lang="en-US" dirty="0" smtClean="0"/>
              <a:t/>
            </a:r>
            <a:br>
              <a:rPr lang="en-US" dirty="0" smtClean="0"/>
            </a:br>
            <a:r>
              <a:rPr lang="en-US" dirty="0" smtClean="0"/>
              <a:t/>
            </a:r>
            <a:br>
              <a:rPr lang="en-US" dirty="0" smtClean="0"/>
            </a:br>
            <a:r>
              <a:rPr lang="en-US" b="1" dirty="0" smtClean="0">
                <a:solidFill>
                  <a:srgbClr val="FFEAD0"/>
                </a:solidFill>
              </a:rPr>
              <a:t>DEPLOYMENT: RANDOM THOUGHTS FROM A MILITARY SPOUSE</a:t>
            </a:r>
            <a:endParaRPr lang="en-US" b="1" dirty="0">
              <a:solidFill>
                <a:srgbClr val="FFEAD0"/>
              </a:solidFill>
            </a:endParaRPr>
          </a:p>
        </p:txBody>
      </p:sp>
    </p:spTree>
    <p:extLst>
      <p:ext uri="{BB962C8B-B14F-4D97-AF65-F5344CB8AC3E}">
        <p14:creationId xmlns:p14="http://schemas.microsoft.com/office/powerpoint/2010/main" val="3333923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hlinkClick r:id="rId5"/>
          </p:cNvPr>
          <p:cNvSpPr/>
          <p:nvPr/>
        </p:nvSpPr>
        <p:spPr>
          <a:xfrm>
            <a:off x="9982200" y="838200"/>
            <a:ext cx="5867400" cy="42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rmy Wife  Mommy Life The Many Feelings of BCT (for spouse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981200" y="1163053"/>
            <a:ext cx="7044266" cy="3962400"/>
          </a:xfrm>
          <a:prstGeom prst="rect">
            <a:avLst/>
          </a:prstGeom>
        </p:spPr>
      </p:pic>
    </p:spTree>
    <p:extLst>
      <p:ext uri="{BB962C8B-B14F-4D97-AF65-F5344CB8AC3E}">
        <p14:creationId xmlns:p14="http://schemas.microsoft.com/office/powerpoint/2010/main" val="22211853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256" y="152400"/>
            <a:ext cx="6931152" cy="6553200"/>
          </a:xfrm>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b="1" dirty="0" smtClean="0"/>
              <a:t>THE ADVOCATE’s PRIMARY ROLE</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pic>
        <p:nvPicPr>
          <p:cNvPr id="1027" name="Picture 3" descr="C:\Users\hylerwi\Desktop\imagesCALJS3EK.jpg"/>
          <p:cNvPicPr>
            <a:picLocks noChangeAspect="1" noChangeArrowheads="1"/>
          </p:cNvPicPr>
          <p:nvPr/>
        </p:nvPicPr>
        <p:blipFill>
          <a:blip r:embed="rId3" cstate="print"/>
          <a:srcRect/>
          <a:stretch>
            <a:fillRect/>
          </a:stretch>
        </p:blipFill>
        <p:spPr bwMode="auto">
          <a:xfrm>
            <a:off x="3048000" y="3124200"/>
            <a:ext cx="4724400" cy="1790700"/>
          </a:xfrm>
          <a:prstGeom prst="rect">
            <a:avLst/>
          </a:prstGeom>
          <a:noFill/>
        </p:spPr>
      </p:pic>
      <p:sp>
        <p:nvSpPr>
          <p:cNvPr id="4" name="TextBox 3"/>
          <p:cNvSpPr txBox="1"/>
          <p:nvPr/>
        </p:nvSpPr>
        <p:spPr>
          <a:xfrm>
            <a:off x="7086601" y="6324600"/>
            <a:ext cx="1676400" cy="276999"/>
          </a:xfrm>
          <a:prstGeom prst="rect">
            <a:avLst/>
          </a:prstGeom>
          <a:noFill/>
        </p:spPr>
        <p:txBody>
          <a:bodyPr wrap="square" rtlCol="0">
            <a:spAutoFit/>
          </a:bodyPr>
          <a:lstStyle/>
          <a:p>
            <a:r>
              <a:rPr lang="en-US" sz="1200" dirty="0" smtClean="0">
                <a:solidFill>
                  <a:prstClr val="white"/>
                </a:solidFill>
                <a:latin typeface="Garamond" pitchFamily="18" charset="0"/>
              </a:rPr>
              <a:t>Image Provided by Clker</a:t>
            </a:r>
            <a:endParaRPr lang="en-US" dirty="0">
              <a:solidFill>
                <a:prstClr val="white"/>
              </a:solidFill>
            </a:endParaRPr>
          </a:p>
        </p:txBody>
      </p:sp>
    </p:spTree>
    <p:extLst>
      <p:ext uri="{BB962C8B-B14F-4D97-AF65-F5344CB8AC3E}">
        <p14:creationId xmlns:p14="http://schemas.microsoft.com/office/powerpoint/2010/main" val="1991257994"/>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256" y="228600"/>
            <a:ext cx="6931152" cy="6324600"/>
          </a:xfrm>
        </p:spPr>
        <p:txBody>
          <a:bodyPr/>
          <a:lstStyle/>
          <a:p>
            <a:pPr>
              <a:lnSpc>
                <a:spcPct val="150000"/>
              </a:lnSpc>
            </a:pPr>
            <a:r>
              <a:rPr lang="en-US" dirty="0" smtClean="0"/>
              <a:t/>
            </a:r>
            <a:br>
              <a:rPr lang="en-US" dirty="0" smtClean="0"/>
            </a:br>
            <a:r>
              <a:rPr lang="en-US" dirty="0" smtClean="0"/>
              <a:t/>
            </a:r>
            <a:br>
              <a:rPr lang="en-US" dirty="0" smtClean="0"/>
            </a:br>
            <a:r>
              <a:rPr lang="en-US" b="1" dirty="0" smtClean="0"/>
              <a:t>THE MFEAP ADVOCATE </a:t>
            </a:r>
            <a:br>
              <a:rPr lang="en-US" b="1" dirty="0" smtClean="0"/>
            </a:br>
            <a:r>
              <a:rPr lang="en-US" b="1" dirty="0" smtClean="0"/>
              <a:t> TRAINS CENTER MANAGERS AND STAFF</a:t>
            </a:r>
            <a:endParaRPr lang="en-US" b="1" dirty="0"/>
          </a:p>
        </p:txBody>
      </p:sp>
    </p:spTree>
    <p:extLst>
      <p:ext uri="{BB962C8B-B14F-4D97-AF65-F5344CB8AC3E}">
        <p14:creationId xmlns:p14="http://schemas.microsoft.com/office/powerpoint/2010/main" val="9750182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6934200" cy="2895600"/>
          </a:xfrm>
        </p:spPr>
        <p:txBody>
          <a:bodyPr/>
          <a:lstStyle/>
          <a:p>
            <a:pPr>
              <a:lnSpc>
                <a:spcPct val="150000"/>
              </a:lnSpc>
            </a:pPr>
            <a:r>
              <a:rPr lang="en-US" dirty="0" smtClean="0"/>
              <a:t/>
            </a:r>
            <a:br>
              <a:rPr lang="en-US" dirty="0" smtClean="0"/>
            </a:br>
            <a:r>
              <a:rPr lang="en-US" dirty="0" smtClean="0"/>
              <a:t/>
            </a:r>
            <a:br>
              <a:rPr lang="en-US" dirty="0" smtClean="0"/>
            </a:br>
            <a:r>
              <a:rPr lang="en-US" b="1" dirty="0" smtClean="0"/>
              <a:t>SERVICES PROVIDED TO MILITARY SPOUSES</a:t>
            </a:r>
            <a:endParaRPr lang="en-US" b="1" dirty="0"/>
          </a:p>
        </p:txBody>
      </p:sp>
    </p:spTree>
    <p:extLst>
      <p:ext uri="{BB962C8B-B14F-4D97-AF65-F5344CB8AC3E}">
        <p14:creationId xmlns:p14="http://schemas.microsoft.com/office/powerpoint/2010/main" val="32910962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ylerwi\Desktop\blondinpiggyback-d.jpg"/>
          <p:cNvPicPr>
            <a:picLocks noChangeAspect="1" noChangeArrowheads="1"/>
          </p:cNvPicPr>
          <p:nvPr/>
        </p:nvPicPr>
        <p:blipFill>
          <a:blip r:embed="rId3" cstate="print"/>
          <a:srcRect/>
          <a:stretch>
            <a:fillRect/>
          </a:stretch>
        </p:blipFill>
        <p:spPr bwMode="auto">
          <a:xfrm>
            <a:off x="2057400" y="152400"/>
            <a:ext cx="6934200" cy="6553200"/>
          </a:xfrm>
          <a:prstGeom prst="rect">
            <a:avLst/>
          </a:prstGeom>
          <a:noFill/>
        </p:spPr>
      </p:pic>
      <p:sp>
        <p:nvSpPr>
          <p:cNvPr id="3" name="TextBox 2"/>
          <p:cNvSpPr txBox="1"/>
          <p:nvPr/>
        </p:nvSpPr>
        <p:spPr>
          <a:xfrm>
            <a:off x="7086600" y="6400800"/>
            <a:ext cx="1600200" cy="276999"/>
          </a:xfrm>
          <a:prstGeom prst="rect">
            <a:avLst/>
          </a:prstGeom>
          <a:noFill/>
        </p:spPr>
        <p:txBody>
          <a:bodyPr wrap="square" rtlCol="0">
            <a:spAutoFit/>
          </a:bodyPr>
          <a:lstStyle/>
          <a:p>
            <a:r>
              <a:rPr lang="en-US" sz="1200" dirty="0" smtClean="0">
                <a:solidFill>
                  <a:prstClr val="white"/>
                </a:solidFill>
                <a:latin typeface="Garamond" pitchFamily="18" charset="0"/>
              </a:rPr>
              <a:t>Image: Public Domain</a:t>
            </a:r>
            <a:endParaRPr lang="en-US" sz="1200" dirty="0">
              <a:solidFill>
                <a:prstClr val="white"/>
              </a:solidFill>
              <a:latin typeface="Garamond" pitchFamily="18" charset="0"/>
            </a:endParaRPr>
          </a:p>
        </p:txBody>
      </p:sp>
    </p:spTree>
    <p:extLst>
      <p:ext uri="{BB962C8B-B14F-4D97-AF65-F5344CB8AC3E}">
        <p14:creationId xmlns:p14="http://schemas.microsoft.com/office/powerpoint/2010/main" val="41578931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256" y="228600"/>
            <a:ext cx="6931152" cy="3145536"/>
          </a:xfrm>
        </p:spPr>
        <p:txBody>
          <a:bodyPr/>
          <a:lstStyle/>
          <a:p>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b="1" dirty="0" smtClean="0"/>
              <a:t>The advocate as customer service worker</a:t>
            </a:r>
          </a:p>
        </p:txBody>
      </p:sp>
    </p:spTree>
    <p:extLst>
      <p:ext uri="{BB962C8B-B14F-4D97-AF65-F5344CB8AC3E}">
        <p14:creationId xmlns:p14="http://schemas.microsoft.com/office/powerpoint/2010/main" val="744270295"/>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6934200" cy="3048000"/>
          </a:xfrm>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b="1" dirty="0" smtClean="0"/>
              <a:t>THE ADVOCATE WORKS DIRECTLY WITH THEIR CUSTOMERS IN A ONE ON ONE RELATIONSHIP</a:t>
            </a:r>
            <a:endParaRPr lang="en-US" b="1" dirty="0"/>
          </a:p>
        </p:txBody>
      </p:sp>
    </p:spTree>
    <p:extLst>
      <p:ext uri="{BB962C8B-B14F-4D97-AF65-F5344CB8AC3E}">
        <p14:creationId xmlns:p14="http://schemas.microsoft.com/office/powerpoint/2010/main" val="14553249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6934200" cy="1828800"/>
          </a:xfrm>
        </p:spPr>
        <p:txBody>
          <a:bodyPr/>
          <a:lstStyle/>
          <a:p>
            <a:r>
              <a:rPr lang="en-US" sz="2800" dirty="0" smtClean="0"/>
              <a:t/>
            </a:r>
            <a:br>
              <a:rPr lang="en-US" sz="2800" dirty="0" smtClean="0"/>
            </a:br>
            <a:r>
              <a:rPr lang="en-US" sz="2800" dirty="0" smtClean="0"/>
              <a:t/>
            </a:r>
            <a:br>
              <a:rPr lang="en-US" sz="2800" dirty="0" smtClean="0"/>
            </a:br>
            <a:r>
              <a:rPr lang="en-US" b="1" dirty="0" smtClean="0"/>
              <a:t>THE ADVOCATE AS MILITARY LIASON</a:t>
            </a:r>
            <a:r>
              <a:rPr lang="en-US" sz="2800" b="1" dirty="0" smtClean="0"/>
              <a:t>:</a:t>
            </a:r>
            <a:r>
              <a:rPr lang="en-US" dirty="0" smtClean="0"/>
              <a:t/>
            </a:r>
            <a:br>
              <a:rPr lang="en-US" dirty="0" smtClean="0"/>
            </a:br>
            <a:endParaRPr lang="en-US" dirty="0"/>
          </a:p>
        </p:txBody>
      </p:sp>
      <p:sp>
        <p:nvSpPr>
          <p:cNvPr id="3" name="Content Placeholder 2"/>
          <p:cNvSpPr>
            <a:spLocks noGrp="1"/>
          </p:cNvSpPr>
          <p:nvPr>
            <p:ph idx="1"/>
          </p:nvPr>
        </p:nvSpPr>
        <p:spPr>
          <a:xfrm>
            <a:off x="2057400" y="2133600"/>
            <a:ext cx="6934200" cy="4572000"/>
          </a:xfrm>
        </p:spPr>
        <p:txBody>
          <a:bodyPr/>
          <a:lstStyle/>
          <a:p>
            <a:pPr algn="l"/>
            <a:endParaRPr lang="en-US" dirty="0" smtClean="0"/>
          </a:p>
          <a:p>
            <a:pPr marL="457200" indent="-457200" algn="l">
              <a:buFont typeface="Wingdings" panose="05000000000000000000" pitchFamily="2" charset="2"/>
              <a:buChar char="§"/>
            </a:pPr>
            <a:r>
              <a:rPr lang="en-US" sz="2800" b="1" dirty="0" smtClean="0"/>
              <a:t>Communicates with local military and National Guard / Reserve units</a:t>
            </a:r>
          </a:p>
          <a:p>
            <a:pPr marL="457200" indent="-457200" algn="l">
              <a:buFont typeface="Wingdings" panose="05000000000000000000" pitchFamily="2" charset="2"/>
              <a:buChar char="§"/>
            </a:pPr>
            <a:endParaRPr lang="en-US" sz="2800" b="1" dirty="0" smtClean="0"/>
          </a:p>
          <a:p>
            <a:pPr marL="457200" indent="-457200" algn="l">
              <a:buFont typeface="Wingdings" panose="05000000000000000000" pitchFamily="2" charset="2"/>
              <a:buChar char="§"/>
            </a:pPr>
            <a:r>
              <a:rPr lang="en-US" sz="2800" b="1" dirty="0" smtClean="0"/>
              <a:t> Participates in Spouses Newcomer Briefings</a:t>
            </a:r>
          </a:p>
          <a:p>
            <a:pPr marL="457200" indent="-457200" algn="l">
              <a:buFont typeface="Wingdings" panose="05000000000000000000" pitchFamily="2" charset="2"/>
              <a:buChar char="§"/>
            </a:pPr>
            <a:endParaRPr lang="en-US" sz="2800" b="1" dirty="0" smtClean="0"/>
          </a:p>
          <a:p>
            <a:pPr marL="457200" indent="-457200" algn="l">
              <a:buFont typeface="Wingdings" panose="05000000000000000000" pitchFamily="2" charset="2"/>
              <a:buChar char="§"/>
            </a:pPr>
            <a:r>
              <a:rPr lang="en-US" sz="2800" b="1" dirty="0" smtClean="0"/>
              <a:t> Conducts targeted workshops to meet the needs of military spouses</a:t>
            </a:r>
            <a:r>
              <a:rPr lang="en-US" dirty="0" smtClean="0"/>
              <a:t/>
            </a:r>
            <a:br>
              <a:rPr lang="en-US" dirty="0" smtClean="0"/>
            </a:br>
            <a:endParaRPr lang="en-US" dirty="0"/>
          </a:p>
        </p:txBody>
      </p:sp>
    </p:spTree>
    <p:extLst>
      <p:ext uri="{BB962C8B-B14F-4D97-AF65-F5344CB8AC3E}">
        <p14:creationId xmlns:p14="http://schemas.microsoft.com/office/powerpoint/2010/main" val="324753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2000"/>
                                        <p:tgtEl>
                                          <p:spTgt spid="3">
                                            <p:txEl>
                                              <p:pRg st="1" end="1"/>
                                            </p:txEl>
                                          </p:spTgt>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left)">
                                      <p:cBhvr>
                                        <p:cTn id="11" dur="2000"/>
                                        <p:tgtEl>
                                          <p:spTgt spid="3">
                                            <p:txEl>
                                              <p:pRg st="3" end="3"/>
                                            </p:txEl>
                                          </p:spTgt>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wipe(left)">
                                      <p:cBhvr>
                                        <p:cTn id="1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
            </a:r>
            <a:br>
              <a:rPr lang="en-US" dirty="0" smtClean="0"/>
            </a:br>
            <a:r>
              <a:rPr lang="en-US" dirty="0" smtClean="0"/>
              <a:t>F</a:t>
            </a:r>
            <a:br>
              <a:rPr lang="en-US" dirty="0" smtClean="0"/>
            </a:br>
            <a:r>
              <a:rPr lang="en-US" dirty="0" smtClean="0"/>
              <a:t>E</a:t>
            </a:r>
            <a:br>
              <a:rPr lang="en-US" dirty="0" smtClean="0"/>
            </a:br>
            <a:r>
              <a:rPr lang="en-US" dirty="0" smtClean="0"/>
              <a:t>A</a:t>
            </a:r>
            <a:br>
              <a:rPr lang="en-US" dirty="0" smtClean="0"/>
            </a:br>
            <a:r>
              <a:rPr lang="en-US" dirty="0" smtClean="0"/>
              <a:t>P</a:t>
            </a:r>
            <a:endParaRPr lang="en-US" dirty="0"/>
          </a:p>
        </p:txBody>
      </p:sp>
      <p:sp>
        <p:nvSpPr>
          <p:cNvPr id="3" name="Content Placeholder 2"/>
          <p:cNvSpPr>
            <a:spLocks noGrp="1"/>
          </p:cNvSpPr>
          <p:nvPr>
            <p:ph idx="1"/>
          </p:nvPr>
        </p:nvSpPr>
        <p:spPr/>
        <p:txBody>
          <a:bodyPr/>
          <a:lstStyle/>
          <a:p>
            <a:endParaRPr lang="en-US" dirty="0" smtClean="0"/>
          </a:p>
          <a:p>
            <a:r>
              <a:rPr lang="en-US" b="1" dirty="0" smtClean="0">
                <a:latin typeface="Garamond" pitchFamily="18" charset="0"/>
              </a:rPr>
              <a:t>HOW WAS THE PROGRAM CREATED?</a:t>
            </a:r>
          </a:p>
          <a:p>
            <a:r>
              <a:rPr lang="en-US" b="1" dirty="0" smtClean="0">
                <a:latin typeface="Garamond" pitchFamily="18" charset="0"/>
              </a:rPr>
              <a:t>_______________</a:t>
            </a:r>
          </a:p>
          <a:p>
            <a:endParaRPr lang="en-US" b="1" dirty="0" smtClean="0">
              <a:solidFill>
                <a:schemeClr val="accent6">
                  <a:lumMod val="60000"/>
                  <a:lumOff val="40000"/>
                </a:schemeClr>
              </a:solidFill>
              <a:latin typeface="Garamond" pitchFamily="18" charset="0"/>
            </a:endParaRPr>
          </a:p>
          <a:p>
            <a:r>
              <a:rPr lang="en-US" u="sng" dirty="0" smtClean="0">
                <a:latin typeface="Garamond" pitchFamily="18" charset="0"/>
              </a:rPr>
              <a:t>2004</a:t>
            </a:r>
            <a:r>
              <a:rPr lang="en-US" dirty="0" smtClean="0">
                <a:latin typeface="Garamond" pitchFamily="18" charset="0"/>
              </a:rPr>
              <a:t> :  Florida Statute 445.055</a:t>
            </a:r>
          </a:p>
          <a:p>
            <a:endParaRPr lang="en-US" dirty="0" smtClean="0">
              <a:latin typeface="Garamond" pitchFamily="18" charset="0"/>
            </a:endParaRPr>
          </a:p>
          <a:p>
            <a:r>
              <a:rPr lang="en-US" dirty="0" smtClean="0">
                <a:latin typeface="Garamond" pitchFamily="18" charset="0"/>
              </a:rPr>
              <a:t>Directed CareerSource Florida to establish an employment and assistance program targeting active-duty military spouses and dependents</a:t>
            </a:r>
            <a:endParaRPr lang="en-US" b="1" dirty="0" smtClean="0">
              <a:latin typeface="Garamond" pitchFamily="18" charset="0"/>
            </a:endParaRP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6934200" cy="2438400"/>
          </a:xfrm>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b="1" dirty="0" smtClean="0"/>
              <a:t>EMPLOYER SERVICES</a:t>
            </a:r>
            <a:endParaRPr lang="en-US" b="1" dirty="0"/>
          </a:p>
        </p:txBody>
      </p:sp>
      <p:sp>
        <p:nvSpPr>
          <p:cNvPr id="3" name="Content Placeholder 2"/>
          <p:cNvSpPr>
            <a:spLocks noGrp="1"/>
          </p:cNvSpPr>
          <p:nvPr>
            <p:ph idx="1"/>
          </p:nvPr>
        </p:nvSpPr>
        <p:spPr>
          <a:xfrm>
            <a:off x="2057400" y="2895600"/>
            <a:ext cx="6934200" cy="3810000"/>
          </a:xfrm>
        </p:spPr>
        <p:txBody>
          <a:bodyPr/>
          <a:lstStyle/>
          <a:p>
            <a:endParaRPr lang="en-US" dirty="0" smtClean="0"/>
          </a:p>
          <a:p>
            <a:pPr algn="l"/>
            <a:endParaRPr lang="en-US" dirty="0"/>
          </a:p>
        </p:txBody>
      </p:sp>
    </p:spTree>
    <p:extLst>
      <p:ext uri="{BB962C8B-B14F-4D97-AF65-F5344CB8AC3E}">
        <p14:creationId xmlns:p14="http://schemas.microsoft.com/office/powerpoint/2010/main" val="36994408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256" y="152400"/>
            <a:ext cx="6931152" cy="3221736"/>
          </a:xfrm>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b="1" dirty="0" smtClean="0"/>
              <a:t>The advocate as BUSINESS SERVICES REPRESENTATIVE</a:t>
            </a:r>
            <a:endParaRPr lang="en-US" b="1" dirty="0"/>
          </a:p>
        </p:txBody>
      </p:sp>
    </p:spTree>
    <p:extLst>
      <p:ext uri="{BB962C8B-B14F-4D97-AF65-F5344CB8AC3E}">
        <p14:creationId xmlns:p14="http://schemas.microsoft.com/office/powerpoint/2010/main" val="14512776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6934200" cy="2133600"/>
          </a:xfrm>
        </p:spPr>
        <p:txBody>
          <a:bodyPr/>
          <a:lstStyle/>
          <a:p>
            <a:r>
              <a:rPr lang="en-US" dirty="0" smtClean="0"/>
              <a:t/>
            </a:r>
            <a:br>
              <a:rPr lang="en-US" dirty="0" smtClean="0"/>
            </a:br>
            <a:r>
              <a:rPr lang="en-US" dirty="0" smtClean="0"/>
              <a:t/>
            </a:r>
            <a:br>
              <a:rPr lang="en-US" dirty="0" smtClean="0"/>
            </a:br>
            <a:r>
              <a:rPr lang="en-US" b="1" dirty="0" smtClean="0"/>
              <a:t>THE PROGRAM ADVOCATE CAN ASSIST EMPLOYERS BY:</a:t>
            </a:r>
            <a:endParaRPr lang="en-US" b="1" dirty="0"/>
          </a:p>
        </p:txBody>
      </p:sp>
      <p:sp>
        <p:nvSpPr>
          <p:cNvPr id="3" name="Content Placeholder 2"/>
          <p:cNvSpPr>
            <a:spLocks noGrp="1"/>
          </p:cNvSpPr>
          <p:nvPr>
            <p:ph idx="1"/>
          </p:nvPr>
        </p:nvSpPr>
        <p:spPr>
          <a:xfrm>
            <a:off x="2057400" y="2362200"/>
            <a:ext cx="6934200" cy="4343400"/>
          </a:xfrm>
        </p:spPr>
        <p:txBody>
          <a:bodyPr/>
          <a:lstStyle/>
          <a:p>
            <a:pPr algn="l"/>
            <a:endParaRPr lang="en-US" dirty="0" smtClean="0"/>
          </a:p>
          <a:p>
            <a:pPr algn="l">
              <a:buFont typeface="Wingdings" pitchFamily="2" charset="2"/>
              <a:buChar char="§"/>
            </a:pPr>
            <a:r>
              <a:rPr lang="en-US" b="1" dirty="0" smtClean="0"/>
              <a:t>Managing the job orders</a:t>
            </a:r>
          </a:p>
          <a:p>
            <a:pPr algn="l">
              <a:buFont typeface="Wingdings" pitchFamily="2" charset="2"/>
              <a:buChar char="§"/>
            </a:pPr>
            <a:endParaRPr lang="en-US" b="1" dirty="0" smtClean="0"/>
          </a:p>
          <a:p>
            <a:pPr algn="l">
              <a:buFont typeface="Wingdings" pitchFamily="2" charset="2"/>
              <a:buChar char="§"/>
            </a:pPr>
            <a:r>
              <a:rPr lang="en-US" b="1" dirty="0" smtClean="0"/>
              <a:t> Assisting with the candidate search by reviewing resumes</a:t>
            </a:r>
          </a:p>
          <a:p>
            <a:pPr algn="l">
              <a:buFont typeface="Wingdings" pitchFamily="2" charset="2"/>
              <a:buChar char="§"/>
            </a:pPr>
            <a:endParaRPr lang="en-US" b="1" dirty="0" smtClean="0"/>
          </a:p>
          <a:p>
            <a:pPr algn="l">
              <a:buFont typeface="Wingdings" pitchFamily="2" charset="2"/>
              <a:buChar char="§"/>
            </a:pPr>
            <a:r>
              <a:rPr lang="en-US" b="1" dirty="0" smtClean="0"/>
              <a:t> Managing job applications by screening for most qualified </a:t>
            </a:r>
            <a:endParaRPr lang="en-US" b="1" dirty="0"/>
          </a:p>
        </p:txBody>
      </p:sp>
    </p:spTree>
    <p:extLst>
      <p:ext uri="{BB962C8B-B14F-4D97-AF65-F5344CB8AC3E}">
        <p14:creationId xmlns:p14="http://schemas.microsoft.com/office/powerpoint/2010/main" val="4434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1000"/>
                                        <p:tgtEl>
                                          <p:spTgt spid="3">
                                            <p:txEl>
                                              <p:pRg st="3" end="3"/>
                                            </p:txEl>
                                          </p:spTgt>
                                        </p:tgtEl>
                                      </p:cBhvr>
                                    </p:animEffect>
                                  </p:childTnLst>
                                </p:cTn>
                              </p:par>
                            </p:childTnLst>
                          </p:cTn>
                        </p:par>
                        <p:par>
                          <p:cTn id="12" fill="hold">
                            <p:stCondLst>
                              <p:cond delay="4000"/>
                            </p:stCondLst>
                            <p:childTnLst>
                              <p:par>
                                <p:cTn id="13" presetID="10" presetClass="entr" presetSubtype="0" fill="hold" nodeType="afterEffect">
                                  <p:stCondLst>
                                    <p:cond delay="100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256" y="152400"/>
            <a:ext cx="6931152" cy="3221736"/>
          </a:xfrm>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b="1" dirty="0" smtClean="0"/>
              <a:t>THE ROLE OF THE PROGRAM COORDINATOR</a:t>
            </a:r>
            <a:endParaRPr lang="en-US" b="1" dirty="0"/>
          </a:p>
        </p:txBody>
      </p:sp>
    </p:spTree>
    <p:extLst>
      <p:ext uri="{BB962C8B-B14F-4D97-AF65-F5344CB8AC3E}">
        <p14:creationId xmlns:p14="http://schemas.microsoft.com/office/powerpoint/2010/main" val="19886977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6934200" cy="1676400"/>
          </a:xfrm>
        </p:spPr>
        <p:txBody>
          <a:bodyPr/>
          <a:lstStyle/>
          <a:p>
            <a:r>
              <a:rPr lang="en-US" sz="2800" dirty="0" smtClean="0"/>
              <a:t/>
            </a:r>
            <a:br>
              <a:rPr lang="en-US" sz="2800" dirty="0" smtClean="0"/>
            </a:br>
            <a:r>
              <a:rPr lang="en-US" sz="2800" dirty="0" smtClean="0"/>
              <a:t/>
            </a:r>
            <a:br>
              <a:rPr lang="en-US" sz="2800" dirty="0" smtClean="0"/>
            </a:br>
            <a:r>
              <a:rPr lang="en-US" b="1" dirty="0" smtClean="0"/>
              <a:t>PROGRAM COORDINATOR: DUTIES </a:t>
            </a:r>
            <a:br>
              <a:rPr lang="en-US" b="1" dirty="0" smtClean="0"/>
            </a:br>
            <a:endParaRPr lang="en-US" b="1" dirty="0"/>
          </a:p>
        </p:txBody>
      </p:sp>
      <p:sp>
        <p:nvSpPr>
          <p:cNvPr id="3" name="Content Placeholder 2"/>
          <p:cNvSpPr>
            <a:spLocks noGrp="1"/>
          </p:cNvSpPr>
          <p:nvPr>
            <p:ph idx="1"/>
          </p:nvPr>
        </p:nvSpPr>
        <p:spPr>
          <a:xfrm>
            <a:off x="2057400" y="1981200"/>
            <a:ext cx="6934200" cy="4724400"/>
          </a:xfrm>
        </p:spPr>
        <p:txBody>
          <a:bodyPr/>
          <a:lstStyle/>
          <a:p>
            <a:pPr algn="l"/>
            <a:r>
              <a:rPr lang="en-US" sz="2800" dirty="0" smtClean="0"/>
              <a:t> </a:t>
            </a:r>
          </a:p>
          <a:p>
            <a:pPr algn="l">
              <a:buFont typeface="Wingdings" pitchFamily="2" charset="2"/>
              <a:buChar char="§"/>
            </a:pPr>
            <a:r>
              <a:rPr lang="en-US" sz="2800" b="1" dirty="0" smtClean="0"/>
              <a:t>Analyzes and sends quarterly reports to the regions regarding performance and productivity</a:t>
            </a:r>
          </a:p>
          <a:p>
            <a:pPr algn="l">
              <a:buFont typeface="Wingdings" pitchFamily="2" charset="2"/>
              <a:buChar char="§"/>
            </a:pPr>
            <a:endParaRPr lang="en-US" sz="2800" b="1" dirty="0" smtClean="0"/>
          </a:p>
          <a:p>
            <a:pPr algn="l">
              <a:buFont typeface="Wingdings" pitchFamily="2" charset="2"/>
              <a:buChar char="§"/>
            </a:pPr>
            <a:r>
              <a:rPr lang="en-US" sz="2800" b="1" dirty="0" smtClean="0"/>
              <a:t> Develops strategies to improve functioning of program</a:t>
            </a:r>
          </a:p>
          <a:p>
            <a:pPr algn="l">
              <a:buFont typeface="Wingdings" pitchFamily="2" charset="2"/>
              <a:buChar char="§"/>
            </a:pPr>
            <a:endParaRPr lang="en-US" sz="2800" b="1" dirty="0" smtClean="0"/>
          </a:p>
          <a:p>
            <a:pPr algn="l">
              <a:buFont typeface="Wingdings" pitchFamily="2" charset="2"/>
              <a:buChar char="§"/>
            </a:pPr>
            <a:r>
              <a:rPr lang="en-US" sz="2800" b="1" dirty="0" smtClean="0"/>
              <a:t> Performs firsthand, on-site evaluations of regional programs</a:t>
            </a:r>
          </a:p>
          <a:p>
            <a:pPr algn="l">
              <a:buFont typeface="Wingdings" pitchFamily="2" charset="2"/>
              <a:buChar char="q"/>
            </a:pPr>
            <a:endParaRPr lang="en-US" sz="2800" dirty="0"/>
          </a:p>
        </p:txBody>
      </p:sp>
    </p:spTree>
    <p:extLst>
      <p:ext uri="{BB962C8B-B14F-4D97-AF65-F5344CB8AC3E}">
        <p14:creationId xmlns:p14="http://schemas.microsoft.com/office/powerpoint/2010/main" val="4248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30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2000"/>
                                        <p:tgtEl>
                                          <p:spTgt spid="3">
                                            <p:txEl>
                                              <p:pRg st="1" end="1"/>
                                            </p:txEl>
                                          </p:spTgt>
                                        </p:tgtEl>
                                      </p:cBhvr>
                                    </p:animEffect>
                                  </p:childTnLst>
                                </p:cTn>
                              </p:par>
                            </p:childTnLst>
                          </p:cTn>
                        </p:par>
                        <p:par>
                          <p:cTn id="12" fill="hold">
                            <p:stCondLst>
                              <p:cond delay="5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2000"/>
                                        <p:tgtEl>
                                          <p:spTgt spid="3">
                                            <p:txEl>
                                              <p:pRg st="3" end="3"/>
                                            </p:txEl>
                                          </p:spTgt>
                                        </p:tgtEl>
                                      </p:cBhvr>
                                    </p:animEffect>
                                  </p:childTnLst>
                                </p:cTn>
                              </p:par>
                            </p:childTnLst>
                          </p:cTn>
                        </p:par>
                        <p:par>
                          <p:cTn id="16" fill="hold">
                            <p:stCondLst>
                              <p:cond delay="7000"/>
                            </p:stCondLst>
                            <p:childTnLst>
                              <p:par>
                                <p:cTn id="17" presetID="22" presetClass="entr" presetSubtype="8"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left)">
                                      <p:cBhvr>
                                        <p:cTn id="1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6934200" cy="2743200"/>
          </a:xfrm>
        </p:spPr>
        <p:txBody>
          <a:bodyPr/>
          <a:lstStyle/>
          <a:p>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b="1" dirty="0" smtClean="0"/>
              <a:t>EVALUATING PROGRAM AND ADVOCATE PERFORMANCE</a:t>
            </a:r>
            <a:endParaRPr lang="en-US" b="1" dirty="0"/>
          </a:p>
        </p:txBody>
      </p:sp>
      <p:sp>
        <p:nvSpPr>
          <p:cNvPr id="3" name="Content Placeholder 2"/>
          <p:cNvSpPr>
            <a:spLocks noGrp="1"/>
          </p:cNvSpPr>
          <p:nvPr>
            <p:ph idx="1"/>
          </p:nvPr>
        </p:nvSpPr>
        <p:spPr>
          <a:xfrm>
            <a:off x="2057400" y="3048000"/>
            <a:ext cx="6934200" cy="3657600"/>
          </a:xfrm>
        </p:spPr>
        <p:txBody>
          <a:bodyPr/>
          <a:lstStyle/>
          <a:p>
            <a:endParaRPr lang="en-US" sz="2800" dirty="0" smtClean="0"/>
          </a:p>
          <a:p>
            <a:pPr algn="l">
              <a:buFont typeface="Wingdings" pitchFamily="2" charset="2"/>
              <a:buChar char="§"/>
            </a:pPr>
            <a:r>
              <a:rPr lang="en-US" sz="2800" dirty="0" smtClean="0"/>
              <a:t> </a:t>
            </a:r>
            <a:r>
              <a:rPr lang="en-US" sz="2800" b="1" dirty="0" smtClean="0"/>
              <a:t>Employer Services</a:t>
            </a:r>
          </a:p>
          <a:p>
            <a:pPr algn="l">
              <a:buFont typeface="Wingdings" pitchFamily="2" charset="2"/>
              <a:buChar char="§"/>
            </a:pPr>
            <a:endParaRPr lang="en-US" sz="2800" b="1" dirty="0" smtClean="0"/>
          </a:p>
          <a:p>
            <a:pPr algn="l">
              <a:buFont typeface="Wingdings" pitchFamily="2" charset="2"/>
              <a:buChar char="§"/>
            </a:pPr>
            <a:r>
              <a:rPr lang="en-US" sz="2800" b="1" dirty="0" smtClean="0"/>
              <a:t> Client Services</a:t>
            </a:r>
            <a:endParaRPr lang="en-US" sz="2800" b="1" dirty="0"/>
          </a:p>
        </p:txBody>
      </p:sp>
    </p:spTree>
    <p:extLst>
      <p:ext uri="{BB962C8B-B14F-4D97-AF65-F5344CB8AC3E}">
        <p14:creationId xmlns:p14="http://schemas.microsoft.com/office/powerpoint/2010/main" val="12767981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6934200" cy="2590800"/>
          </a:xfrm>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b="1" dirty="0" smtClean="0"/>
              <a:t>ENTERED EMPLOYMENT </a:t>
            </a:r>
            <a:r>
              <a:rPr lang="en-US" dirty="0" smtClean="0"/>
              <a:t/>
            </a:r>
            <a:br>
              <a:rPr lang="en-US" dirty="0" smtClean="0"/>
            </a:br>
            <a:endParaRPr lang="en-US" dirty="0"/>
          </a:p>
        </p:txBody>
      </p:sp>
    </p:spTree>
    <p:extLst>
      <p:ext uri="{BB962C8B-B14F-4D97-AF65-F5344CB8AC3E}">
        <p14:creationId xmlns:p14="http://schemas.microsoft.com/office/powerpoint/2010/main" val="38832531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52400"/>
            <a:ext cx="6934200" cy="6553200"/>
          </a:xfrm>
        </p:spPr>
        <p:txBody>
          <a:bodyPr/>
          <a:lstStyle/>
          <a:p>
            <a:pPr>
              <a:lnSpc>
                <a:spcPct val="150000"/>
              </a:lnSpc>
            </a:pPr>
            <a:r>
              <a:rPr lang="en-US" sz="2800" dirty="0" smtClean="0"/>
              <a:t>THANK YOU FOR TAKING TO TIME TO LEARN ABOUT THE</a:t>
            </a:r>
          </a:p>
          <a:p>
            <a:pPr>
              <a:lnSpc>
                <a:spcPct val="150000"/>
              </a:lnSpc>
            </a:pPr>
            <a:r>
              <a:rPr lang="en-US" sz="2800" dirty="0" smtClean="0"/>
              <a:t>STATE OF FLORIDA </a:t>
            </a:r>
          </a:p>
          <a:p>
            <a:pPr>
              <a:lnSpc>
                <a:spcPct val="150000"/>
              </a:lnSpc>
            </a:pPr>
            <a:endParaRPr lang="en-US" sz="2800" dirty="0" smtClean="0"/>
          </a:p>
          <a:p>
            <a:r>
              <a:rPr lang="en-US" b="1" i="1" dirty="0" smtClean="0"/>
              <a:t>MILITARY FAMILY </a:t>
            </a:r>
          </a:p>
          <a:p>
            <a:r>
              <a:rPr lang="en-US" b="1" i="1" dirty="0" smtClean="0"/>
              <a:t>EMPLOYMENT ADVOCACY PROGRAM</a:t>
            </a:r>
          </a:p>
          <a:p>
            <a:endParaRPr lang="en-US" b="1" i="1" dirty="0" smtClean="0"/>
          </a:p>
          <a:p>
            <a:r>
              <a:rPr lang="en-US" sz="1600" dirty="0" smtClean="0"/>
              <a:t>http</a:t>
            </a:r>
            <a:r>
              <a:rPr lang="en-US" sz="1600" dirty="0"/>
              <a:t>://www.floridajobs.org/job-seekers-community-services/job-search-and-career-planning/job-search-resources/for-military-spouses/military-family-employment-advocacy-program</a:t>
            </a:r>
          </a:p>
        </p:txBody>
      </p:sp>
    </p:spTree>
    <p:extLst>
      <p:ext uri="{BB962C8B-B14F-4D97-AF65-F5344CB8AC3E}">
        <p14:creationId xmlns:p14="http://schemas.microsoft.com/office/powerpoint/2010/main" val="1467508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
            </a:r>
            <a:br>
              <a:rPr lang="en-US" dirty="0" smtClean="0"/>
            </a:br>
            <a:r>
              <a:rPr lang="en-US" dirty="0" smtClean="0"/>
              <a:t>F</a:t>
            </a:r>
            <a:br>
              <a:rPr lang="en-US" dirty="0" smtClean="0"/>
            </a:br>
            <a:r>
              <a:rPr lang="en-US" dirty="0" smtClean="0"/>
              <a:t>E</a:t>
            </a:r>
            <a:br>
              <a:rPr lang="en-US" dirty="0" smtClean="0"/>
            </a:br>
            <a:r>
              <a:rPr lang="en-US" dirty="0" smtClean="0"/>
              <a:t>A</a:t>
            </a:r>
            <a:br>
              <a:rPr lang="en-US" dirty="0" smtClean="0"/>
            </a:br>
            <a:r>
              <a:rPr lang="en-US" dirty="0" smtClean="0"/>
              <a:t>P</a:t>
            </a:r>
            <a:endParaRPr lang="en-US" dirty="0"/>
          </a:p>
        </p:txBody>
      </p:sp>
      <p:sp>
        <p:nvSpPr>
          <p:cNvPr id="3" name="Content Placeholder 2"/>
          <p:cNvSpPr>
            <a:spLocks noGrp="1"/>
          </p:cNvSpPr>
          <p:nvPr>
            <p:ph idx="1"/>
          </p:nvPr>
        </p:nvSpPr>
        <p:spPr/>
        <p:txBody>
          <a:bodyPr/>
          <a:lstStyle/>
          <a:p>
            <a:endParaRPr lang="en-US" dirty="0" smtClean="0"/>
          </a:p>
          <a:p>
            <a:endParaRPr lang="en-US" b="1" dirty="0" smtClean="0">
              <a:latin typeface="Garamond" pitchFamily="18" charset="0"/>
            </a:endParaRPr>
          </a:p>
          <a:p>
            <a:endParaRPr lang="en-US" b="1" dirty="0" smtClean="0">
              <a:latin typeface="Garamond" pitchFamily="18" charset="0"/>
            </a:endParaRPr>
          </a:p>
          <a:p>
            <a:r>
              <a:rPr lang="en-US" dirty="0" smtClean="0">
                <a:latin typeface="Garamond" pitchFamily="18" charset="0"/>
              </a:rPr>
              <a:t>HOW IS THE PROGRAM FUNDED?</a:t>
            </a:r>
          </a:p>
          <a:p>
            <a:r>
              <a:rPr lang="en-US" dirty="0" smtClean="0">
                <a:latin typeface="Garamond" pitchFamily="18" charset="0"/>
              </a:rPr>
              <a:t>___________</a:t>
            </a:r>
          </a:p>
          <a:p>
            <a:endParaRPr lang="en-US" dirty="0">
              <a:latin typeface="Garamond" pitchFamily="18" charset="0"/>
            </a:endParaRPr>
          </a:p>
          <a:p>
            <a:r>
              <a:rPr lang="en-US" dirty="0" smtClean="0">
                <a:latin typeface="Garamond" pitchFamily="18" charset="0"/>
              </a:rPr>
              <a:t>Each year a grant must be applied for through CareerSource Florida, Inc. to keep the program operational using Wagner-Peyser 7(b) funding. </a:t>
            </a:r>
          </a:p>
          <a:p>
            <a:endParaRPr lang="en-US" dirty="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
            </a:r>
            <a:br>
              <a:rPr lang="en-US" dirty="0" smtClean="0"/>
            </a:br>
            <a:r>
              <a:rPr lang="en-US" dirty="0" smtClean="0"/>
              <a:t>F</a:t>
            </a:r>
            <a:br>
              <a:rPr lang="en-US" dirty="0" smtClean="0"/>
            </a:br>
            <a:r>
              <a:rPr lang="en-US" dirty="0" smtClean="0"/>
              <a:t>E</a:t>
            </a:r>
            <a:br>
              <a:rPr lang="en-US" dirty="0" smtClean="0"/>
            </a:br>
            <a:r>
              <a:rPr lang="en-US" dirty="0" smtClean="0"/>
              <a:t>A</a:t>
            </a:r>
            <a:br>
              <a:rPr lang="en-US" dirty="0" smtClean="0"/>
            </a:br>
            <a:r>
              <a:rPr lang="en-US" dirty="0" smtClean="0"/>
              <a:t>P</a:t>
            </a:r>
            <a:endParaRPr lang="en-US" dirty="0"/>
          </a:p>
        </p:txBody>
      </p:sp>
      <p:pic>
        <p:nvPicPr>
          <p:cNvPr id="1026" name="Picture 2" descr="C:\Users\hylerwi\AppData\Local\Microsoft\Windows\Temporary Internet Files\Content.Outlook\PHF38KZO\Scan_Pic0001.jpg"/>
          <p:cNvPicPr>
            <a:picLocks noGrp="1" noChangeAspect="1" noChangeArrowheads="1"/>
          </p:cNvPicPr>
          <p:nvPr>
            <p:ph idx="1"/>
          </p:nvPr>
        </p:nvPicPr>
        <p:blipFill>
          <a:blip r:embed="rId3" cstate="print"/>
          <a:srcRect/>
          <a:stretch>
            <a:fillRect/>
          </a:stretch>
        </p:blipFill>
        <p:spPr bwMode="auto">
          <a:xfrm rot="16200000">
            <a:off x="2240338" y="-106739"/>
            <a:ext cx="6553196" cy="7071471"/>
          </a:xfrm>
          <a:prstGeom prst="rect">
            <a:avLst/>
          </a:prstGeom>
          <a:noFill/>
        </p:spPr>
      </p:pic>
      <p:pic>
        <p:nvPicPr>
          <p:cNvPr id="4" name="Picture 181" descr="workforceregionsmap1.jpg"/>
          <p:cNvPicPr>
            <a:picLocks noChangeAspect="1"/>
          </p:cNvPicPr>
          <p:nvPr/>
        </p:nvPicPr>
        <p:blipFill>
          <a:blip r:embed="rId4" cstate="print"/>
          <a:stretch>
            <a:fillRect/>
          </a:stretch>
        </p:blipFill>
        <p:spPr bwMode="auto">
          <a:xfrm>
            <a:off x="2057400" y="152400"/>
            <a:ext cx="6933334" cy="6552381"/>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
            </a:r>
            <a:br>
              <a:rPr lang="en-US" dirty="0" smtClean="0"/>
            </a:br>
            <a:r>
              <a:rPr lang="en-US" dirty="0" smtClean="0"/>
              <a:t>F</a:t>
            </a:r>
            <a:br>
              <a:rPr lang="en-US" dirty="0" smtClean="0"/>
            </a:br>
            <a:r>
              <a:rPr lang="en-US" dirty="0" smtClean="0"/>
              <a:t>E</a:t>
            </a:r>
            <a:br>
              <a:rPr lang="en-US" dirty="0" smtClean="0"/>
            </a:br>
            <a:r>
              <a:rPr lang="en-US" dirty="0" smtClean="0"/>
              <a:t>A</a:t>
            </a:r>
            <a:br>
              <a:rPr lang="en-US" dirty="0" smtClean="0"/>
            </a:br>
            <a:r>
              <a:rPr lang="en-US" dirty="0" smtClean="0"/>
              <a:t>P</a:t>
            </a:r>
            <a:endParaRPr lang="en-US" dirty="0"/>
          </a:p>
        </p:txBody>
      </p:sp>
      <p:sp>
        <p:nvSpPr>
          <p:cNvPr id="3" name="Content Placeholder 2"/>
          <p:cNvSpPr>
            <a:spLocks noGrp="1"/>
          </p:cNvSpPr>
          <p:nvPr>
            <p:ph idx="1"/>
          </p:nvPr>
        </p:nvSpPr>
        <p:spPr/>
        <p:txBody>
          <a:bodyPr>
            <a:normAutofit/>
          </a:bodyPr>
          <a:lstStyle/>
          <a:p>
            <a:endParaRPr lang="en-US" dirty="0" smtClean="0"/>
          </a:p>
          <a:p>
            <a:r>
              <a:rPr lang="en-US" b="1" dirty="0" smtClean="0">
                <a:latin typeface="Garamond" pitchFamily="18" charset="0"/>
              </a:rPr>
              <a:t>WHO IS ELIGIBLE ?</a:t>
            </a:r>
          </a:p>
          <a:p>
            <a:r>
              <a:rPr lang="en-US" b="1" dirty="0" smtClean="0">
                <a:latin typeface="Garamond" pitchFamily="18" charset="0"/>
              </a:rPr>
              <a:t>_______________</a:t>
            </a:r>
          </a:p>
          <a:p>
            <a:endParaRPr lang="en-US" b="1" dirty="0" smtClean="0">
              <a:latin typeface="Garamond" pitchFamily="18" charset="0"/>
            </a:endParaRPr>
          </a:p>
          <a:p>
            <a:r>
              <a:rPr lang="en-US" b="1" dirty="0" smtClean="0">
                <a:latin typeface="Garamond" pitchFamily="18" charset="0"/>
              </a:rPr>
              <a:t>Spouses and dependents of:</a:t>
            </a:r>
          </a:p>
          <a:p>
            <a:endParaRPr lang="en-US" b="1" dirty="0" smtClean="0">
              <a:latin typeface="Garamond" pitchFamily="18" charset="0"/>
            </a:endParaRPr>
          </a:p>
          <a:p>
            <a:pPr lvl="3">
              <a:buFont typeface="Wingdings" pitchFamily="2" charset="2"/>
              <a:buChar char="§"/>
            </a:pPr>
            <a:r>
              <a:rPr lang="en-US" sz="2800" b="1" dirty="0" smtClean="0">
                <a:solidFill>
                  <a:srgbClr val="FFEAD0"/>
                </a:solidFill>
                <a:latin typeface="Garamond" pitchFamily="18" charset="0"/>
              </a:rPr>
              <a:t>Active-duty military personnel</a:t>
            </a:r>
          </a:p>
          <a:p>
            <a:pPr lvl="3">
              <a:buFont typeface="Wingdings" pitchFamily="2" charset="2"/>
              <a:buChar char="§"/>
            </a:pPr>
            <a:r>
              <a:rPr lang="en-US" sz="2800" b="1" dirty="0" smtClean="0">
                <a:solidFill>
                  <a:srgbClr val="FFEAD0"/>
                </a:solidFill>
                <a:latin typeface="Garamond" pitchFamily="18" charset="0"/>
              </a:rPr>
              <a:t>Activated National Guard personnel</a:t>
            </a:r>
          </a:p>
          <a:p>
            <a:pPr lvl="3">
              <a:buFont typeface="Wingdings" pitchFamily="2" charset="2"/>
              <a:buChar char="§"/>
            </a:pPr>
            <a:r>
              <a:rPr lang="en-US" sz="2800" b="1" dirty="0" smtClean="0">
                <a:solidFill>
                  <a:srgbClr val="FFEAD0"/>
                </a:solidFill>
                <a:latin typeface="Garamond" pitchFamily="18" charset="0"/>
              </a:rPr>
              <a:t>Activated military servic</a:t>
            </a:r>
            <a:r>
              <a:rPr lang="en-US" sz="2800" dirty="0" smtClean="0">
                <a:solidFill>
                  <a:srgbClr val="FFEAD0"/>
                </a:solidFill>
                <a:latin typeface="Garamond" pitchFamily="18" charset="0"/>
              </a:rPr>
              <a:t>es</a:t>
            </a:r>
            <a:endParaRPr lang="en-US" sz="2800" dirty="0">
              <a:solidFill>
                <a:srgbClr val="FFEAD0"/>
              </a:solidFill>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left)">
                                      <p:cBhvr>
                                        <p:cTn id="7" dur="2000"/>
                                        <p:tgtEl>
                                          <p:spTgt spid="3">
                                            <p:txEl>
                                              <p:pRg st="6" end="6"/>
                                            </p:txEl>
                                          </p:spTgt>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Effect transition="in" filter="wipe(left)">
                                      <p:cBhvr>
                                        <p:cTn id="11" dur="2000"/>
                                        <p:tgtEl>
                                          <p:spTgt spid="3">
                                            <p:txEl>
                                              <p:pRg st="7" end="7"/>
                                            </p:txEl>
                                          </p:spTgt>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wipe(left)">
                                      <p:cBhvr>
                                        <p:cTn id="1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
            </a:r>
            <a:br>
              <a:rPr lang="en-US" dirty="0" smtClean="0"/>
            </a:br>
            <a:r>
              <a:rPr lang="en-US" dirty="0" smtClean="0"/>
              <a:t>F</a:t>
            </a:r>
            <a:br>
              <a:rPr lang="en-US" dirty="0" smtClean="0"/>
            </a:br>
            <a:r>
              <a:rPr lang="en-US" dirty="0" smtClean="0"/>
              <a:t>E</a:t>
            </a:r>
            <a:br>
              <a:rPr lang="en-US" dirty="0" smtClean="0"/>
            </a:br>
            <a:r>
              <a:rPr lang="en-US" dirty="0" smtClean="0"/>
              <a:t>A</a:t>
            </a:r>
            <a:br>
              <a:rPr lang="en-US" dirty="0" smtClean="0"/>
            </a:br>
            <a:r>
              <a:rPr lang="en-US" dirty="0" smtClean="0"/>
              <a:t>P</a:t>
            </a:r>
            <a:endParaRPr lang="en-US" dirty="0"/>
          </a:p>
        </p:txBody>
      </p:sp>
      <p:sp>
        <p:nvSpPr>
          <p:cNvPr id="3" name="Content Placeholder 2"/>
          <p:cNvSpPr>
            <a:spLocks noGrp="1"/>
          </p:cNvSpPr>
          <p:nvPr>
            <p:ph idx="1"/>
          </p:nvPr>
        </p:nvSpPr>
        <p:spPr/>
        <p:txBody>
          <a:bodyPr/>
          <a:lstStyle/>
          <a:p>
            <a:endParaRPr lang="en-US" dirty="0" smtClean="0"/>
          </a:p>
          <a:p>
            <a:r>
              <a:rPr lang="en-US" b="1" dirty="0" smtClean="0">
                <a:latin typeface="Garamond" pitchFamily="18" charset="0"/>
              </a:rPr>
              <a:t>HOW DOES SOMEONE SHOW THEY QUALIFY FOR THE PROGRAM?</a:t>
            </a:r>
          </a:p>
          <a:p>
            <a:r>
              <a:rPr lang="en-US" b="1" dirty="0" smtClean="0">
                <a:latin typeface="Garamond" pitchFamily="18" charset="0"/>
              </a:rPr>
              <a:t>________________</a:t>
            </a:r>
          </a:p>
          <a:p>
            <a:endParaRPr lang="en-US" b="1" dirty="0" smtClean="0">
              <a:latin typeface="Garamond" pitchFamily="18" charset="0"/>
            </a:endParaRPr>
          </a:p>
          <a:p>
            <a:r>
              <a:rPr lang="en-US" b="1" dirty="0" smtClean="0">
                <a:latin typeface="Garamond" pitchFamily="18" charset="0"/>
              </a:rPr>
              <a:t>The individual claiming to be a spouse and/or dependent of active duty personnel must present their </a:t>
            </a:r>
            <a:r>
              <a:rPr lang="en-US" b="1" i="1" dirty="0" smtClean="0">
                <a:latin typeface="Garamond" pitchFamily="18" charset="0"/>
              </a:rPr>
              <a:t>Dependent ID Card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
            </a:r>
            <a:br>
              <a:rPr lang="en-US" dirty="0" smtClean="0"/>
            </a:br>
            <a:r>
              <a:rPr lang="en-US" dirty="0" smtClean="0"/>
              <a:t>F</a:t>
            </a:r>
            <a:br>
              <a:rPr lang="en-US" dirty="0" smtClean="0"/>
            </a:br>
            <a:r>
              <a:rPr lang="en-US" dirty="0" smtClean="0"/>
              <a:t>E</a:t>
            </a:r>
            <a:br>
              <a:rPr lang="en-US" dirty="0" smtClean="0"/>
            </a:br>
            <a:r>
              <a:rPr lang="en-US" dirty="0" smtClean="0"/>
              <a:t>A</a:t>
            </a:r>
            <a:br>
              <a:rPr lang="en-US" dirty="0" smtClean="0"/>
            </a:br>
            <a:r>
              <a:rPr lang="en-US" dirty="0" smtClean="0"/>
              <a:t>P</a:t>
            </a:r>
            <a:endParaRPr lang="en-US" dirty="0"/>
          </a:p>
        </p:txBody>
      </p:sp>
      <p:sp>
        <p:nvSpPr>
          <p:cNvPr id="3" name="Content Placeholder 2"/>
          <p:cNvSpPr>
            <a:spLocks noGrp="1"/>
          </p:cNvSpPr>
          <p:nvPr>
            <p:ph idx="1"/>
          </p:nvPr>
        </p:nvSpPr>
        <p:spPr/>
        <p:txBody>
          <a:bodyPr>
            <a:normAutofit/>
          </a:bodyPr>
          <a:lstStyle/>
          <a:p>
            <a:endParaRPr lang="en-US" dirty="0" smtClean="0"/>
          </a:p>
          <a:p>
            <a:r>
              <a:rPr lang="en-US" b="1" dirty="0" smtClean="0">
                <a:latin typeface="Garamond" pitchFamily="18" charset="0"/>
              </a:rPr>
              <a:t>HOW DOES THE PROGRAM ADVOCATE VALIDATE ELIGIBILITY FOR PROGRAM SERVICES?</a:t>
            </a:r>
          </a:p>
          <a:p>
            <a:r>
              <a:rPr lang="en-US" dirty="0" smtClean="0"/>
              <a:t>_________________</a:t>
            </a:r>
          </a:p>
          <a:p>
            <a:endParaRPr lang="en-US" dirty="0" smtClean="0"/>
          </a:p>
          <a:p>
            <a:r>
              <a:rPr lang="en-US" b="1" dirty="0" smtClean="0">
                <a:latin typeface="Garamond" pitchFamily="18" charset="0"/>
              </a:rPr>
              <a:t>The program advocate only needs to verify the person in front of them matches the Military Dependent ID picture and that the card is current </a:t>
            </a:r>
          </a:p>
          <a:p>
            <a:endParaRPr lang="en-US" sz="1200" dirty="0" smtClean="0"/>
          </a:p>
          <a:p>
            <a:endParaRPr lang="en-US" sz="1200" dirty="0" smtClean="0"/>
          </a:p>
          <a:p>
            <a:r>
              <a:rPr lang="en-US" sz="1200" dirty="0" smtClean="0">
                <a:latin typeface="Garamond" pitchFamily="18" charset="0"/>
              </a:rPr>
              <a:t>			</a:t>
            </a:r>
            <a:endParaRPr lang="en-US" sz="1200" i="1" dirty="0">
              <a:latin typeface="Garamond"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FEAP Lighte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MFEAP Lighte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3015</TotalTime>
  <Words>2984</Words>
  <Application>Microsoft Office PowerPoint</Application>
  <PresentationFormat>On-screen Show (4:3)</PresentationFormat>
  <Paragraphs>314</Paragraphs>
  <Slides>47</Slides>
  <Notes>47</Notes>
  <HiddenSlides>0</HiddenSlides>
  <MMClips>1</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47</vt:i4>
      </vt:variant>
    </vt:vector>
  </HeadingPairs>
  <TitlesOfParts>
    <vt:vector size="55" baseType="lpstr">
      <vt:lpstr>Arial</vt:lpstr>
      <vt:lpstr>Calibri</vt:lpstr>
      <vt:lpstr>Garamond</vt:lpstr>
      <vt:lpstr>Wingdings</vt:lpstr>
      <vt:lpstr>Office Theme</vt:lpstr>
      <vt:lpstr>1_Office Theme</vt:lpstr>
      <vt:lpstr>MFEAP Lighter Template</vt:lpstr>
      <vt:lpstr>1_MFEAP Lighter Template</vt:lpstr>
      <vt:lpstr>DEPARTMENT OF ECONOMIC OPPORTUNITY  _______________  MILITARY FAMILY EMPLOYMENT ADVOCACY PROGRAM</vt:lpstr>
      <vt:lpstr>M F E A P</vt:lpstr>
      <vt:lpstr>MFEAP</vt:lpstr>
      <vt:lpstr>M F E A P</vt:lpstr>
      <vt:lpstr>M F E A P</vt:lpstr>
      <vt:lpstr>M F E A P</vt:lpstr>
      <vt:lpstr>M F E A P</vt:lpstr>
      <vt:lpstr>M F E A P</vt:lpstr>
      <vt:lpstr>M F E A P</vt:lpstr>
      <vt:lpstr> UNDERSTANDING THE LIFE OF A MILITARY SPOUSE</vt:lpstr>
      <vt:lpstr>PowerPoint Presentation</vt:lpstr>
      <vt:lpstr>PowerPoint Presentation</vt:lpstr>
      <vt:lpstr>PowerPoint Presentation</vt:lpstr>
      <vt:lpstr>GENDER DISTRIBUTION OF MILITARY SPOUSES BY SERVICE BRANCH </vt:lpstr>
      <vt:lpstr>  MALE MILITARY SPOUSES ________________</vt:lpstr>
      <vt:lpstr>  have family, will travel _______________  MILITARY FAMILIES MOVE FREQUENTLY  </vt:lpstr>
      <vt:lpstr>  HOW FREQUENT MOVEMENT EFFECTS JOB RETENTION AND WAGES</vt:lpstr>
      <vt:lpstr> COMPARISON - PERCENT OF FAMILIES THAT MOVE EACH YEAR</vt:lpstr>
      <vt:lpstr>  searching for work _______________ MILITARY LIFESTYLE AFFECTS SPOUSE EMPLOYMENT OPPORTUNITIES  </vt:lpstr>
      <vt:lpstr>  FINDING A JOB AT A NEW DUTY STATION CAN BE TOUGH _________________ Two-thirds of spouses feel that being a military spouse constrains their work and career opportunities </vt:lpstr>
      <vt:lpstr>  MILITARY SPOUSES EXPERIENCE HIGH RATES OF UNEMPLOYMENT </vt:lpstr>
      <vt:lpstr>PowerPoint Presentation</vt:lpstr>
      <vt:lpstr> Florida Statute 443.101  _______________  “ a person is not disqualified for unemployment benefits who voluntarily leaves employment due to relocation as a result of their military spouses orders”  </vt:lpstr>
      <vt:lpstr>UNDEREMPLOYMENT </vt:lpstr>
      <vt:lpstr>  UNDEREMPLOYMENT _______________  MILITARY SPOUSES EARN LESS for doing the same job as civilian spouses </vt:lpstr>
      <vt:lpstr>  WHY DO MILITARY SPOUSES EARN SO MUCH LESS? </vt:lpstr>
      <vt:lpstr>  </vt:lpstr>
      <vt:lpstr>  HOW DOES SPOUSAL EMPLOYMENT AFFECT THE MILITARY FAMILY? </vt:lpstr>
      <vt:lpstr>    DEPLOYMENT </vt:lpstr>
      <vt:lpstr>  EFFECTS OF DEPLOYMENT ON THE MILITARY FAMILLY</vt:lpstr>
      <vt:lpstr>  DEPLOYMENT: RANDOM THOUGHTS FROM A MILITARY SPOUSE</vt:lpstr>
      <vt:lpstr>PowerPoint Presentation</vt:lpstr>
      <vt:lpstr>   THE ADVOCATE’s PRIMARY ROLE     </vt:lpstr>
      <vt:lpstr>  THE MFEAP ADVOCATE   TRAINS CENTER MANAGERS AND STAFF</vt:lpstr>
      <vt:lpstr>  SERVICES PROVIDED TO MILITARY SPOUSES</vt:lpstr>
      <vt:lpstr>PowerPoint Presentation</vt:lpstr>
      <vt:lpstr>   The advocate as customer service worker</vt:lpstr>
      <vt:lpstr>   THE ADVOCATE WORKS DIRECTLY WITH THEIR CUSTOMERS IN A ONE ON ONE RELATIONSHIP</vt:lpstr>
      <vt:lpstr>  THE ADVOCATE AS MILITARY LIASON: </vt:lpstr>
      <vt:lpstr>   EMPLOYER SERVICES</vt:lpstr>
      <vt:lpstr>   The advocate as BUSINESS SERVICES REPRESENTATIVE</vt:lpstr>
      <vt:lpstr>  THE PROGRAM ADVOCATE CAN ASSIST EMPLOYERS BY:</vt:lpstr>
      <vt:lpstr>   THE ROLE OF THE PROGRAM COORDINATOR</vt:lpstr>
      <vt:lpstr>  PROGRAM COORDINATOR: DUTIES  </vt:lpstr>
      <vt:lpstr>   EVALUATING PROGRAM AND ADVOCATE PERFORMANCE</vt:lpstr>
      <vt:lpstr>   ENTERED EMPLOYMENT  </vt:lpstr>
      <vt:lpstr>PowerPoint Presentation</vt:lpstr>
    </vt:vector>
  </TitlesOfParts>
  <Company>Agency for Workforce Innovation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hylerwi</dc:creator>
  <cp:lastModifiedBy>Ppool, Daniel</cp:lastModifiedBy>
  <cp:revision>208</cp:revision>
  <cp:lastPrinted>2015-10-20T15:03:44Z</cp:lastPrinted>
  <dcterms:created xsi:type="dcterms:W3CDTF">2014-02-05T21:08:11Z</dcterms:created>
  <dcterms:modified xsi:type="dcterms:W3CDTF">2016-04-19T13:07:40Z</dcterms:modified>
</cp:coreProperties>
</file>