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77" r:id="rId2"/>
    <p:sldId id="257" r:id="rId3"/>
    <p:sldId id="276" r:id="rId4"/>
    <p:sldId id="258" r:id="rId5"/>
    <p:sldId id="259" r:id="rId6"/>
    <p:sldId id="263" r:id="rId7"/>
    <p:sldId id="264" r:id="rId8"/>
    <p:sldId id="265" r:id="rId9"/>
    <p:sldId id="260" r:id="rId10"/>
    <p:sldId id="274" r:id="rId11"/>
    <p:sldId id="268" r:id="rId12"/>
    <p:sldId id="271" r:id="rId13"/>
    <p:sldId id="272" r:id="rId14"/>
    <p:sldId id="273" r:id="rId15"/>
    <p:sldId id="267" r:id="rId16"/>
  </p:sldIdLst>
  <p:sldSz cx="9144000" cy="6858000" type="screen4x3"/>
  <p:notesSz cx="6934200" cy="92329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0600" autoAdjust="0"/>
  </p:normalViewPr>
  <p:slideViewPr>
    <p:cSldViewPr>
      <p:cViewPr varScale="1">
        <p:scale>
          <a:sx n="88" d="100"/>
          <a:sy n="88" d="100"/>
        </p:scale>
        <p:origin x="-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fontAlgn="auto">
              <a:spcBef>
                <a:spcPts val="0"/>
              </a:spcBef>
              <a:spcAft>
                <a:spcPts val="0"/>
              </a:spcAft>
              <a:defRPr sz="1200">
                <a:latin typeface="+mn-lt"/>
              </a:defRPr>
            </a:lvl1pPr>
          </a:lstStyle>
          <a:p>
            <a:pPr>
              <a:defRPr/>
            </a:pPr>
            <a:fld id="{6373AC84-2028-46D4-9537-DDD5D3A2E060}" type="datetimeFigureOut">
              <a:rPr lang="en-US"/>
              <a:pPr>
                <a:defRPr/>
              </a:pPr>
              <a:t>12/21/2011</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fontAlgn="auto">
              <a:spcBef>
                <a:spcPts val="0"/>
              </a:spcBef>
              <a:spcAft>
                <a:spcPts val="0"/>
              </a:spcAft>
              <a:defRPr sz="1200">
                <a:latin typeface="+mn-lt"/>
              </a:defRPr>
            </a:lvl1pPr>
          </a:lstStyle>
          <a:p>
            <a:pPr>
              <a:defRPr/>
            </a:pPr>
            <a:fld id="{6F28C358-2B19-4433-BD66-FDB3E1EC67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Welcome to the Agricultural Clearance Orders training presentation. The intent of this presentation is to provide guidance and clarification on the proper procedures relating to H-2A and Agricultural Recruitment System job orders.</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F57C1-B1A7-490B-AED8-EFC1F826B7C0}"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Now, let’s review.</a:t>
            </a:r>
          </a:p>
        </p:txBody>
      </p:sp>
      <p:sp>
        <p:nvSpPr>
          <p:cNvPr id="4" name="Slide Number Placeholder 3"/>
          <p:cNvSpPr>
            <a:spLocks noGrp="1"/>
          </p:cNvSpPr>
          <p:nvPr>
            <p:ph type="sldNum" sz="quarter" idx="5"/>
          </p:nvPr>
        </p:nvSpPr>
        <p:spPr/>
        <p:txBody>
          <a:bodyPr/>
          <a:lstStyle/>
          <a:p>
            <a:pPr>
              <a:defRPr/>
            </a:pPr>
            <a:fld id="{E9A11659-0A99-4A4C-81B6-817382E2206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Tx/>
              <a:buAutoNum type="arabicPeriod"/>
            </a:pPr>
            <a:r>
              <a:rPr lang="en-US" smtClean="0"/>
              <a:t>D</a:t>
            </a:r>
          </a:p>
          <a:p>
            <a:pPr marL="228600" indent="-228600">
              <a:buFontTx/>
              <a:buAutoNum type="arabicPeriod"/>
            </a:pPr>
            <a:r>
              <a:rPr lang="en-US" smtClean="0"/>
              <a:t>A </a:t>
            </a:r>
          </a:p>
        </p:txBody>
      </p:sp>
      <p:sp>
        <p:nvSpPr>
          <p:cNvPr id="4" name="Slide Number Placeholder 3"/>
          <p:cNvSpPr>
            <a:spLocks noGrp="1"/>
          </p:cNvSpPr>
          <p:nvPr>
            <p:ph type="sldNum" sz="quarter" idx="5"/>
          </p:nvPr>
        </p:nvSpPr>
        <p:spPr/>
        <p:txBody>
          <a:bodyPr/>
          <a:lstStyle/>
          <a:p>
            <a:pPr>
              <a:defRPr/>
            </a:pPr>
            <a:fld id="{9F72791F-EF48-46F1-B53E-767D41DA2AB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 B</a:t>
            </a:r>
          </a:p>
          <a:p>
            <a:r>
              <a:rPr lang="en-US" smtClean="0"/>
              <a:t>4. C </a:t>
            </a:r>
          </a:p>
        </p:txBody>
      </p:sp>
      <p:sp>
        <p:nvSpPr>
          <p:cNvPr id="4" name="Slide Number Placeholder 3"/>
          <p:cNvSpPr>
            <a:spLocks noGrp="1"/>
          </p:cNvSpPr>
          <p:nvPr>
            <p:ph type="sldNum" sz="quarter" idx="5"/>
          </p:nvPr>
        </p:nvSpPr>
        <p:spPr/>
        <p:txBody>
          <a:bodyPr/>
          <a:lstStyle/>
          <a:p>
            <a:pPr>
              <a:defRPr/>
            </a:pPr>
            <a:fld id="{DBCC604E-BDB2-4AF9-A31B-FABA0601A52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5. D </a:t>
            </a:r>
          </a:p>
          <a:p>
            <a:r>
              <a:rPr lang="en-US" smtClean="0"/>
              <a:t>6. B </a:t>
            </a:r>
          </a:p>
        </p:txBody>
      </p:sp>
      <p:sp>
        <p:nvSpPr>
          <p:cNvPr id="4" name="Slide Number Placeholder 3"/>
          <p:cNvSpPr>
            <a:spLocks noGrp="1"/>
          </p:cNvSpPr>
          <p:nvPr>
            <p:ph type="sldNum" sz="quarter" idx="5"/>
          </p:nvPr>
        </p:nvSpPr>
        <p:spPr/>
        <p:txBody>
          <a:bodyPr/>
          <a:lstStyle/>
          <a:p>
            <a:pPr>
              <a:defRPr/>
            </a:pPr>
            <a:fld id="{71819C0D-700E-4780-A468-7F01DED1E5B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7. D</a:t>
            </a:r>
          </a:p>
          <a:p>
            <a:r>
              <a:rPr lang="en-US" smtClean="0"/>
              <a:t>8. B </a:t>
            </a:r>
          </a:p>
        </p:txBody>
      </p:sp>
      <p:sp>
        <p:nvSpPr>
          <p:cNvPr id="4" name="Slide Number Placeholder 3"/>
          <p:cNvSpPr>
            <a:spLocks noGrp="1"/>
          </p:cNvSpPr>
          <p:nvPr>
            <p:ph type="sldNum" sz="quarter" idx="5"/>
          </p:nvPr>
        </p:nvSpPr>
        <p:spPr/>
        <p:txBody>
          <a:bodyPr/>
          <a:lstStyle/>
          <a:p>
            <a:pPr>
              <a:defRPr/>
            </a:pPr>
            <a:fld id="{455F612A-E61A-4112-9C05-009043C21B4B}"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If you have any questions regarding agricultural clearance orders or need a copy of a specific ETA 790 form, please contact Walter </a:t>
            </a:r>
            <a:r>
              <a:rPr lang="en-US" dirty="0" err="1" smtClean="0"/>
              <a:t>Jants</a:t>
            </a:r>
            <a:r>
              <a:rPr lang="en-US" dirty="0" smtClean="0"/>
              <a:t> in Foreign Labor Certification.  For any worker complaints or if you are aware that an H-2A employer has violated workers’ rights, please contact </a:t>
            </a:r>
            <a:r>
              <a:rPr lang="en-US" dirty="0" err="1" smtClean="0"/>
              <a:t>Marisela</a:t>
            </a:r>
            <a:r>
              <a:rPr lang="en-US" dirty="0" smtClean="0"/>
              <a:t> Ruiz, Senior Monitor Advocate.</a:t>
            </a:r>
          </a:p>
          <a:p>
            <a:pPr eaLnBrk="1" hangingPunct="1">
              <a:spcBef>
                <a:spcPct val="0"/>
              </a:spcBef>
            </a:pPr>
            <a:endParaRPr lang="en-US" dirty="0" smtClean="0"/>
          </a:p>
          <a:p>
            <a:pPr eaLnBrk="1" hangingPunct="1">
              <a:spcBef>
                <a:spcPct val="0"/>
              </a:spcBef>
            </a:pPr>
            <a:r>
              <a:rPr lang="en-US" dirty="0" smtClean="0"/>
              <a:t>Thank you for viewing the Agricultural Clearance Orders presentation.</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7185E8-15A2-4542-837C-0D59C736C53B}"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38" eaLnBrk="1" hangingPunct="1">
              <a:spcBef>
                <a:spcPct val="0"/>
              </a:spcBef>
            </a:pPr>
            <a:r>
              <a:rPr lang="en-US" smtClean="0"/>
              <a:t>During the course of this presentation, we will discuss:</a:t>
            </a:r>
          </a:p>
          <a:p>
            <a:pPr defTabSz="922338" eaLnBrk="1" hangingPunct="1">
              <a:spcBef>
                <a:spcPct val="0"/>
              </a:spcBef>
              <a:buFontTx/>
              <a:buChar char="•"/>
            </a:pPr>
            <a:r>
              <a:rPr lang="en-US" smtClean="0"/>
              <a:t> Basic background information on both programs and their function</a:t>
            </a:r>
          </a:p>
          <a:p>
            <a:pPr defTabSz="922338" eaLnBrk="1" hangingPunct="1">
              <a:spcBef>
                <a:spcPct val="0"/>
              </a:spcBef>
              <a:buFontTx/>
              <a:buChar char="•"/>
            </a:pPr>
            <a:r>
              <a:rPr lang="en-US" smtClean="0"/>
              <a:t> The different steps in the recruitment process</a:t>
            </a:r>
          </a:p>
          <a:p>
            <a:pPr defTabSz="922338" eaLnBrk="1" hangingPunct="1">
              <a:spcBef>
                <a:spcPct val="0"/>
              </a:spcBef>
              <a:buFontTx/>
              <a:buChar char="•"/>
            </a:pPr>
            <a:r>
              <a:rPr lang="en-US" smtClean="0"/>
              <a:t> How to refer individuals for these types of job orders</a:t>
            </a:r>
          </a:p>
          <a:p>
            <a:pPr defTabSz="922338" eaLnBrk="1" hangingPunct="1">
              <a:spcBef>
                <a:spcPct val="0"/>
              </a:spcBef>
              <a:buFontTx/>
              <a:buChar char="•"/>
            </a:pPr>
            <a:r>
              <a:rPr lang="en-US" smtClean="0"/>
              <a:t> The assurances and protections provided to workers</a:t>
            </a:r>
          </a:p>
          <a:p>
            <a:pPr defTabSz="922338" eaLnBrk="1" hangingPunct="1">
              <a:spcBef>
                <a:spcPct val="0"/>
              </a:spcBef>
              <a:buFontTx/>
              <a:buChar char="•"/>
            </a:pPr>
            <a:r>
              <a:rPr lang="en-US" smtClean="0"/>
              <a:t> Important changes in the H-2A program</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2F2E46-6C97-4672-A1CE-88EBD4EC2E0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Wagner-Peyser Act requires that the United States Employment Service maintain a system for the orderly movement of workers within and between states.  The Agricultural Recruitment System helps agricultural employers recruit qualified U.S. workers on a temporary or seasonal basis.</a:t>
            </a:r>
          </a:p>
          <a:p>
            <a:pPr eaLnBrk="1" hangingPunct="1">
              <a:spcBef>
                <a:spcPct val="0"/>
              </a:spcBef>
            </a:pPr>
            <a:endParaRPr lang="en-US" smtClean="0"/>
          </a:p>
          <a:p>
            <a:pPr eaLnBrk="1" hangingPunct="1">
              <a:spcBef>
                <a:spcPct val="0"/>
              </a:spcBef>
            </a:pPr>
            <a:r>
              <a:rPr lang="en-US" smtClean="0"/>
              <a:t>The H-2A Temporary Agricultural visa program establishes a means for agricultural employers who anticipate a shortage of domestic workers to bring non-immigrant foreign workers to the United States to perform agricultural labor or services of a temporary or seasonal nature.</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1FEE5-944B-48D2-8987-A27963873DC1}"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H-2A pre-certification recruitment period has a process that mirrors the Agricultural Recruitment System.</a:t>
            </a:r>
          </a:p>
          <a:p>
            <a:pPr eaLnBrk="1" hangingPunct="1">
              <a:spcBef>
                <a:spcPct val="0"/>
              </a:spcBef>
            </a:pPr>
            <a:endParaRPr lang="en-US" smtClean="0"/>
          </a:p>
          <a:p>
            <a:pPr eaLnBrk="1" hangingPunct="1">
              <a:spcBef>
                <a:spcPct val="0"/>
              </a:spcBef>
            </a:pPr>
            <a:r>
              <a:rPr lang="en-US" smtClean="0"/>
              <a:t>With both processes, the State Workforce Agencies can recruit and refer workers from within a state and from other states when there is an anticipated shortage of workers in the local area.  Only the H-2A process has the intention of bringing in foreign workers.</a:t>
            </a:r>
          </a:p>
          <a:p>
            <a:pPr eaLnBrk="1" hangingPunct="1">
              <a:spcBef>
                <a:spcPct val="0"/>
              </a:spcBef>
            </a:pPr>
            <a:endParaRPr lang="en-US" smtClean="0"/>
          </a:p>
          <a:p>
            <a:pPr eaLnBrk="1" hangingPunct="1">
              <a:spcBef>
                <a:spcPct val="0"/>
              </a:spcBef>
            </a:pPr>
            <a:r>
              <a:rPr lang="en-US" smtClean="0"/>
              <a:t>Both the H-2A program and ARS provide protections to workers who are not seeking permanent relocation, but rather temporary agricultural employment.</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2E012E-A745-46E6-A10C-2A180F206D48}"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Once an employer determines a need for workers and submits the necessary paperwork to the </a:t>
            </a:r>
            <a:r>
              <a:rPr lang="en-US" dirty="0" smtClean="0"/>
              <a:t>Department of Economic Opportunity’s </a:t>
            </a:r>
            <a:r>
              <a:rPr lang="en-US" dirty="0" smtClean="0"/>
              <a:t>Foreign Labor Certification Office, </a:t>
            </a:r>
            <a:r>
              <a:rPr lang="en-US" dirty="0" smtClean="0"/>
              <a:t>DEO </a:t>
            </a:r>
            <a:r>
              <a:rPr lang="en-US" dirty="0" smtClean="0"/>
              <a:t>staff enters a local job order into EFM.  At this point, </a:t>
            </a:r>
            <a:r>
              <a:rPr lang="en-US" b="1" dirty="0" smtClean="0"/>
              <a:t>only local candidates who are within reasonable commuting distance should be referred</a:t>
            </a:r>
            <a:r>
              <a:rPr lang="en-US" dirty="0" smtClean="0"/>
              <a:t>.</a:t>
            </a:r>
          </a:p>
          <a:p>
            <a:pPr eaLnBrk="1" hangingPunct="1">
              <a:spcBef>
                <a:spcPct val="0"/>
              </a:spcBef>
            </a:pPr>
            <a:endParaRPr lang="en-US" dirty="0" smtClean="0"/>
          </a:p>
          <a:p>
            <a:pPr eaLnBrk="1" hangingPunct="1">
              <a:spcBef>
                <a:spcPct val="0"/>
              </a:spcBef>
            </a:pPr>
            <a:r>
              <a:rPr lang="en-US" dirty="0" smtClean="0"/>
              <a:t>Once approved (or “cleared”) by </a:t>
            </a:r>
            <a:r>
              <a:rPr lang="en-US" dirty="0" smtClean="0"/>
              <a:t>DEO, </a:t>
            </a:r>
            <a:r>
              <a:rPr lang="en-US" dirty="0" smtClean="0"/>
              <a:t>the job order becomes </a:t>
            </a:r>
            <a:r>
              <a:rPr lang="en-US" b="1" dirty="0" smtClean="0"/>
              <a:t>Intrastate</a:t>
            </a:r>
            <a:r>
              <a:rPr lang="en-US" dirty="0" smtClean="0"/>
              <a:t>, meaning any Florida resident can be referred to the job order.</a:t>
            </a:r>
          </a:p>
          <a:p>
            <a:pPr eaLnBrk="1" hangingPunct="1">
              <a:spcBef>
                <a:spcPct val="0"/>
              </a:spcBef>
            </a:pPr>
            <a:endParaRPr lang="en-US" dirty="0" smtClean="0"/>
          </a:p>
          <a:p>
            <a:pPr eaLnBrk="1" hangingPunct="1">
              <a:spcBef>
                <a:spcPct val="0"/>
              </a:spcBef>
            </a:pPr>
            <a:r>
              <a:rPr lang="en-US" dirty="0" smtClean="0"/>
              <a:t>The last step is when the job order is approved by the Department of Labor, then it becomes an </a:t>
            </a:r>
            <a:r>
              <a:rPr lang="en-US" b="1" dirty="0" smtClean="0"/>
              <a:t>Interstate</a:t>
            </a:r>
            <a:r>
              <a:rPr lang="en-US" dirty="0" smtClean="0"/>
              <a:t> clearance order.  At this time, workers may be referred by any other State Workforce Agency.</a:t>
            </a:r>
          </a:p>
          <a:p>
            <a:pPr eaLnBrk="1" hangingPunct="1">
              <a:spcBef>
                <a:spcPct val="0"/>
              </a:spcBef>
            </a:pPr>
            <a:endParaRPr lang="en-US" dirty="0" smtClean="0"/>
          </a:p>
          <a:p>
            <a:pPr eaLnBrk="1" hangingPunct="1">
              <a:spcBef>
                <a:spcPct val="0"/>
              </a:spcBef>
            </a:pPr>
            <a:r>
              <a:rPr lang="en-US" dirty="0" smtClean="0"/>
              <a:t>Please note, agricultural clearance orders can only be entered by the </a:t>
            </a:r>
            <a:r>
              <a:rPr lang="en-US" dirty="0" smtClean="0"/>
              <a:t>DEO </a:t>
            </a:r>
            <a:r>
              <a:rPr lang="en-US" dirty="0" smtClean="0"/>
              <a:t>Foreign Labor Certification office, and not by local staff.  </a:t>
            </a:r>
            <a:r>
              <a:rPr lang="en-US" b="1" dirty="0" smtClean="0"/>
              <a:t>Please do not make any changes to these job orders.</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0FAE27-DEB4-46F2-972C-1A0BEA0DB114}"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Once a job order becomes Intrastate, any Florida One-Stop Center can refer job applicants.  Typically the requirements are minimal, allowing any individual to qualify.  Applicants should be screened to determine if the individual is a migrant or seasonal </a:t>
            </a:r>
            <a:r>
              <a:rPr lang="en-US" dirty="0" err="1" smtClean="0"/>
              <a:t>farmworker</a:t>
            </a:r>
            <a:r>
              <a:rPr lang="en-US" dirty="0" smtClean="0"/>
              <a:t> and if so, a full registration should be completed.  The MSFW Desk Aid can be used for assistance. </a:t>
            </a:r>
          </a:p>
          <a:p>
            <a:pPr eaLnBrk="1" hangingPunct="1">
              <a:spcBef>
                <a:spcPct val="0"/>
              </a:spcBef>
            </a:pPr>
            <a:endParaRPr lang="en-US" dirty="0" smtClean="0"/>
          </a:p>
          <a:p>
            <a:pPr eaLnBrk="1" hangingPunct="1">
              <a:spcBef>
                <a:spcPct val="0"/>
              </a:spcBef>
            </a:pPr>
            <a:r>
              <a:rPr lang="en-US" dirty="0" smtClean="0"/>
              <a:t>Staff should have the applicant read the job description and duties in the EFM job order, or read it to the applicant if he/she is not able to read it.  </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056D0E-A758-45AC-8B41-464FFDA2DF2A}"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38" eaLnBrk="1" hangingPunct="1">
              <a:spcBef>
                <a:spcPct val="0"/>
              </a:spcBef>
            </a:pPr>
            <a:r>
              <a:rPr lang="en-US" dirty="0" smtClean="0"/>
              <a:t>If the applicant indicates that he/she meets the qualifications and accepts the job referral, then staff shall follow instructions on the job order in contacting the employer to set up a telephone interview or send an application.  After the phone interview, the staff should request that the applicant hand the phone back over and then confirm with the employer the outcome of the interview and any arrangements made.  The results of the interview should then be documented in EFM.   </a:t>
            </a:r>
          </a:p>
          <a:p>
            <a:pPr defTabSz="922338" eaLnBrk="1" hangingPunct="1">
              <a:spcBef>
                <a:spcPct val="0"/>
              </a:spcBef>
            </a:pPr>
            <a:endParaRPr lang="en-US" dirty="0" smtClean="0"/>
          </a:p>
          <a:p>
            <a:pPr defTabSz="922338" eaLnBrk="1" hangingPunct="1">
              <a:spcBef>
                <a:spcPct val="0"/>
              </a:spcBef>
            </a:pPr>
            <a:r>
              <a:rPr lang="en-US" dirty="0" smtClean="0"/>
              <a:t>If the applicant was hired, immediately contact the </a:t>
            </a:r>
            <a:r>
              <a:rPr lang="en-US" dirty="0" smtClean="0"/>
              <a:t>DEO Foreign </a:t>
            </a:r>
            <a:r>
              <a:rPr lang="en-US" dirty="0" smtClean="0"/>
              <a:t>Labor Certification office to have the ETA 790 Clearance Order faxed to the local One-Stop.  A complete copy of the ETA 790 must be given to the applicant in a language that he/she can read, and if not, then it must be explained in a language that he/she can understand.  </a:t>
            </a:r>
          </a:p>
          <a:p>
            <a:pPr defTabSz="922338" eaLnBrk="1" hangingPunct="1">
              <a:spcBef>
                <a:spcPct val="0"/>
              </a:spcBef>
            </a:pPr>
            <a:endParaRPr lang="en-US" dirty="0" smtClean="0"/>
          </a:p>
          <a:p>
            <a:pPr defTabSz="922338" eaLnBrk="1" hangingPunct="1">
              <a:spcBef>
                <a:spcPct val="0"/>
              </a:spcBef>
            </a:pPr>
            <a:r>
              <a:rPr lang="en-US" dirty="0" smtClean="0"/>
              <a:t>Inform the applicant to contact a local One-Stop Center a week before the start date of employment and have a staff member contact the </a:t>
            </a:r>
            <a:r>
              <a:rPr lang="en-US" dirty="0" smtClean="0"/>
              <a:t>DEO Foreign </a:t>
            </a:r>
            <a:r>
              <a:rPr lang="en-US" dirty="0" smtClean="0"/>
              <a:t>Labor Certification office to confirm that the start date has not changed.</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BC5E6B-B072-41B5-994B-5FE32E79026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Workers who are referred to Intrastate or Interstate clearance orders are provided certain protections.  Those who do not live within daily commuting distance must be reimbursed their travel expenses for the initial trip to the jobsite, halfway through the employment period stated on the ETA 790.  The cost of their trip to return home or to the next job destination should also be at the expense of the employer.  The employer must also provide housing at no cost and a cooking facility, or daily meals with minimum deductions.</a:t>
            </a:r>
          </a:p>
          <a:p>
            <a:pPr eaLnBrk="1" hangingPunct="1">
              <a:spcBef>
                <a:spcPct val="0"/>
              </a:spcBef>
            </a:pPr>
            <a:endParaRPr lang="en-US" dirty="0" smtClean="0"/>
          </a:p>
          <a:p>
            <a:pPr eaLnBrk="1" hangingPunct="1">
              <a:spcBef>
                <a:spcPct val="0"/>
              </a:spcBef>
            </a:pPr>
            <a:r>
              <a:rPr lang="en-US" dirty="0" smtClean="0"/>
              <a:t>Workers must be paid at least the wages stated on the clearance order.  If a worker has not been provided these assurances by the H-2A employer, immediately contact the state office.</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7C8D97-D941-40AE-95C9-13A7A9F9EF86}"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following apply to the H-2A program:</a:t>
            </a:r>
          </a:p>
          <a:p>
            <a:pPr eaLnBrk="1" hangingPunct="1">
              <a:spcBef>
                <a:spcPct val="0"/>
              </a:spcBef>
            </a:pPr>
            <a:endParaRPr lang="en-US" dirty="0" smtClean="0"/>
          </a:p>
          <a:p>
            <a:pPr eaLnBrk="1" hangingPunct="1">
              <a:spcBef>
                <a:spcPct val="0"/>
              </a:spcBef>
            </a:pPr>
            <a:r>
              <a:rPr lang="en-US" dirty="0" smtClean="0"/>
              <a:t>One-Stop Center staff must not process an I-9 form for the H-2A employer.  The employer is required to do their own employment eligibility verification.</a:t>
            </a:r>
          </a:p>
          <a:p>
            <a:pPr eaLnBrk="1" hangingPunct="1">
              <a:spcBef>
                <a:spcPct val="0"/>
              </a:spcBef>
            </a:pPr>
            <a:endParaRPr lang="en-US" dirty="0" smtClean="0"/>
          </a:p>
          <a:p>
            <a:pPr eaLnBrk="1" hangingPunct="1">
              <a:spcBef>
                <a:spcPct val="0"/>
              </a:spcBef>
            </a:pPr>
            <a:r>
              <a:rPr lang="en-US" dirty="0" smtClean="0"/>
              <a:t>Rejection of any U.S. worker or authorized worker must be only for lawful, job-related reasons.  If the employer is constantly refusing to hire U.S. referrals, or terminates their employment for no lawful reason, One-Stop staff should immediately inform the Senior Monitor Advocate or the Foreign Labor Certification office, who’s contact information is provided on the following slide.  Allow the workers to file a formal complaint using the Wagner-Peyser Complaint system.</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06F019-262B-4640-A625-91D6D3C9FBCB}"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57712D72-5FC7-4319-B4EF-4695FD31F259}" type="datetimeFigureOut">
              <a:rPr lang="en-US"/>
              <a:pPr>
                <a:defRPr/>
              </a:pPr>
              <a:t>12/21/2011</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7992D25C-F117-46D5-8573-153142058329}"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B57CB6E-4EA6-409A-AA9E-6678E6F64BE0}" type="datetimeFigureOut">
              <a:rPr lang="en-US"/>
              <a:pPr>
                <a:defRPr/>
              </a:pPr>
              <a:t>12/21/2011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2E2D3BA-5F08-4062-AC6B-8F8CC9A8B6BD}"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2034ADE-B3FE-4617-9016-C4DFA135FDCE}" type="datetimeFigureOut">
              <a:rPr lang="en-US"/>
              <a:pPr>
                <a:defRPr/>
              </a:pPr>
              <a:t>12/21/2011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431349D-4F3F-442E-B40F-2FF95A9590D9}"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B1BBD18-34D8-4D02-9AEC-4E2D1AD6A14F}" type="datetimeFigureOut">
              <a:rPr lang="en-US"/>
              <a:pPr>
                <a:defRPr/>
              </a:pPr>
              <a:t>12/21/2011</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5ED2AB-D14D-4976-865F-ACC9403DC630}"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111ABEAE-BD7B-4B82-8BEC-AE4E9BC06200}" type="datetimeFigureOut">
              <a:rPr lang="en-US"/>
              <a:pPr>
                <a:defRPr/>
              </a:pPr>
              <a:t>12/21/2011</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2B574841-60CE-4076-A849-0B486A41C2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8F6984D-ABE4-4BA8-BF8D-A4BAF2C4AFFA}" type="datetimeFigureOut">
              <a:rPr lang="en-US"/>
              <a:pPr>
                <a:defRPr/>
              </a:pPr>
              <a:t>12/21/2011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8E2613D-E96E-4C24-BE8D-E5A2B4352015}"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DB4A6FF1-ADF7-4A9D-94EE-290DCC46E447}" type="datetimeFigureOut">
              <a:rPr lang="en-US"/>
              <a:pPr>
                <a:defRPr/>
              </a:pPr>
              <a:t>12/21/2011</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13C5BF2A-A398-4E33-BEA9-61D80A283F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A60F2F7-EA12-48C7-BFFE-A0823A9105CB}" type="datetimeFigureOut">
              <a:rPr lang="en-US"/>
              <a:pPr>
                <a:defRPr/>
              </a:pPr>
              <a:t>12/21/2011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0B40BC2-626D-4328-A187-4F6EB5BDF039}"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6BE096B-4386-4122-9A7A-91488B0D4AEB}" type="datetimeFigureOut">
              <a:rPr lang="en-US"/>
              <a:pPr>
                <a:defRPr/>
              </a:pPr>
              <a:t>12/21/2011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8208FFC-781D-4550-8BA2-FF7FCB017F3E}"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C2E0D15C-E551-4454-ACF1-1A5A2EE1395A}" type="datetimeFigureOut">
              <a:rPr lang="en-US"/>
              <a:pPr>
                <a:defRPr/>
              </a:pPr>
              <a:t>12/21/2011</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7BC752F8-F317-43BC-92F1-42D37FA8EE7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30CA0B56-5C3A-45F8-A44F-6FDB3952AA65}" type="datetimeFigureOut">
              <a:rPr lang="en-US"/>
              <a:pPr>
                <a:defRPr/>
              </a:pPr>
              <a:t>12/21/2011</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752A901-C1B3-4376-9A60-3461B11866C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2054"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fld id="{B86687A0-30CF-4064-BB2C-2BC9C16DB8E1}" type="datetimeFigureOut">
              <a:rPr lang="en-US"/>
              <a:pPr>
                <a:defRPr/>
              </a:pPr>
              <a:t>12/21/2011</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defRPr>
            </a:lvl1pPr>
          </a:lstStyle>
          <a:p>
            <a:pPr>
              <a:defRPr/>
            </a:pPr>
            <a:fld id="{F0A35E76-D69B-47C2-9306-9033DDDD60B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56" r:id="rId4"/>
    <p:sldLayoutId id="2147483864" r:id="rId5"/>
    <p:sldLayoutId id="2147483857" r:id="rId6"/>
    <p:sldLayoutId id="2147483858" r:id="rId7"/>
    <p:sldLayoutId id="2147483865" r:id="rId8"/>
    <p:sldLayoutId id="2147483866" r:id="rId9"/>
    <p:sldLayoutId id="2147483859" r:id="rId10"/>
    <p:sldLayoutId id="2147483860" r:id="rId11"/>
  </p:sldLayoutIdLst>
  <p:transition>
    <p:fade thruBlk="1"/>
  </p:transition>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B9CAA5"/>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B9CAA5"/>
          </a:solidFill>
          <a:latin typeface="Century Gothic" pitchFamily="34" charset="0"/>
        </a:defRPr>
      </a:lvl2pPr>
      <a:lvl3pPr marL="484188" indent="-484188" algn="l" rtl="0" eaLnBrk="0" fontAlgn="base" hangingPunct="0">
        <a:spcBef>
          <a:spcPct val="0"/>
        </a:spcBef>
        <a:spcAft>
          <a:spcPct val="0"/>
        </a:spcAft>
        <a:defRPr sz="4200">
          <a:solidFill>
            <a:srgbClr val="B9CAA5"/>
          </a:solidFill>
          <a:latin typeface="Century Gothic" pitchFamily="34" charset="0"/>
        </a:defRPr>
      </a:lvl3pPr>
      <a:lvl4pPr marL="484188" indent="-484188" algn="l" rtl="0" eaLnBrk="0" fontAlgn="base" hangingPunct="0">
        <a:spcBef>
          <a:spcPct val="0"/>
        </a:spcBef>
        <a:spcAft>
          <a:spcPct val="0"/>
        </a:spcAft>
        <a:defRPr sz="4200">
          <a:solidFill>
            <a:srgbClr val="B9CAA5"/>
          </a:solidFill>
          <a:latin typeface="Century Gothic" pitchFamily="34" charset="0"/>
        </a:defRPr>
      </a:lvl4pPr>
      <a:lvl5pPr marL="484188" indent="-484188" algn="l" rtl="0" eaLnBrk="0" fontAlgn="base" hangingPunct="0">
        <a:spcBef>
          <a:spcPct val="0"/>
        </a:spcBef>
        <a:spcAft>
          <a:spcPct val="0"/>
        </a:spcAft>
        <a:defRPr sz="4200">
          <a:solidFill>
            <a:srgbClr val="B9CAA5"/>
          </a:solidFill>
          <a:latin typeface="Century Gothic" pitchFamily="34" charset="0"/>
        </a:defRPr>
      </a:lvl5pPr>
      <a:lvl6pPr marL="941388" indent="-484188" algn="l" rtl="0" fontAlgn="base">
        <a:spcBef>
          <a:spcPct val="0"/>
        </a:spcBef>
        <a:spcAft>
          <a:spcPct val="0"/>
        </a:spcAft>
        <a:defRPr sz="4200">
          <a:solidFill>
            <a:srgbClr val="B9CAA5"/>
          </a:solidFill>
          <a:latin typeface="Century Gothic" pitchFamily="34" charset="0"/>
        </a:defRPr>
      </a:lvl6pPr>
      <a:lvl7pPr marL="1398588" indent="-484188" algn="l" rtl="0" fontAlgn="base">
        <a:spcBef>
          <a:spcPct val="0"/>
        </a:spcBef>
        <a:spcAft>
          <a:spcPct val="0"/>
        </a:spcAft>
        <a:defRPr sz="4200">
          <a:solidFill>
            <a:srgbClr val="B9CAA5"/>
          </a:solidFill>
          <a:latin typeface="Century Gothic" pitchFamily="34" charset="0"/>
        </a:defRPr>
      </a:lvl7pPr>
      <a:lvl8pPr marL="1855788" indent="-484188" algn="l" rtl="0" fontAlgn="base">
        <a:spcBef>
          <a:spcPct val="0"/>
        </a:spcBef>
        <a:spcAft>
          <a:spcPct val="0"/>
        </a:spcAft>
        <a:defRPr sz="4200">
          <a:solidFill>
            <a:srgbClr val="B9CAA5"/>
          </a:solidFill>
          <a:latin typeface="Century Gothic" pitchFamily="34" charset="0"/>
        </a:defRPr>
      </a:lvl8pPr>
      <a:lvl9pPr marL="2312988" indent="-484188" algn="l" rtl="0" fontAlgn="base">
        <a:spcBef>
          <a:spcPct val="0"/>
        </a:spcBef>
        <a:spcAft>
          <a:spcPct val="0"/>
        </a:spcAft>
        <a:defRPr sz="4200">
          <a:solidFill>
            <a:srgbClr val="B9CAA5"/>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C1CBB6"/>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alter.Jants@deo.myflorida.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Marisela.Ruiz@flaawi.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floridajobs.org/PDG/MSFW/MSFW_Desk_Aid_0410.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062912" cy="1470025"/>
          </a:xfrm>
        </p:spPr>
        <p:txBody>
          <a:bodyPr>
            <a:noAutofit/>
          </a:bodyPr>
          <a:lstStyle/>
          <a:p>
            <a:pPr marL="484632" indent="0" eaLnBrk="1" fontAlgn="auto" hangingPunct="1">
              <a:spcAft>
                <a:spcPts val="0"/>
              </a:spcAft>
              <a:defRPr/>
            </a:pPr>
            <a:r>
              <a:rPr lang="en-US" sz="4800" b="1" dirty="0" smtClean="0">
                <a:solidFill>
                  <a:schemeClr val="accent1">
                    <a:tint val="83000"/>
                    <a:satMod val="150000"/>
                  </a:schemeClr>
                </a:solidFill>
              </a:rPr>
              <a:t>AGRICULTURAL CLEARANCE ORDERS</a:t>
            </a:r>
            <a:endParaRPr lang="en-US" sz="4800" b="1" dirty="0">
              <a:solidFill>
                <a:schemeClr val="accent1">
                  <a:tint val="83000"/>
                  <a:satMod val="150000"/>
                </a:schemeClr>
              </a:solidFill>
            </a:endParaRPr>
          </a:p>
        </p:txBody>
      </p:sp>
      <p:sp>
        <p:nvSpPr>
          <p:cNvPr id="3" name="Subtitle 2"/>
          <p:cNvSpPr>
            <a:spLocks noGrp="1"/>
          </p:cNvSpPr>
          <p:nvPr>
            <p:ph type="subTitle" idx="1"/>
          </p:nvPr>
        </p:nvSpPr>
        <p:spPr>
          <a:xfrm>
            <a:off x="533400" y="3048000"/>
            <a:ext cx="8062912" cy="1752600"/>
          </a:xfrm>
        </p:spPr>
        <p:txBody>
          <a:bodyPr>
            <a:normAutofit/>
          </a:bodyPr>
          <a:lstStyle/>
          <a:p>
            <a:pPr eaLnBrk="1" fontAlgn="auto" hangingPunct="1">
              <a:spcAft>
                <a:spcPts val="0"/>
              </a:spcAft>
              <a:buFont typeface="Wingdings 2"/>
              <a:buNone/>
              <a:defRPr/>
            </a:pPr>
            <a:r>
              <a:rPr lang="en-US" sz="2400" b="1" dirty="0" smtClean="0">
                <a:solidFill>
                  <a:schemeClr val="tx1"/>
                </a:solidFill>
              </a:rPr>
              <a:t>The Basics on how to process H-2A and </a:t>
            </a:r>
          </a:p>
          <a:p>
            <a:pPr eaLnBrk="1" fontAlgn="auto" hangingPunct="1">
              <a:spcAft>
                <a:spcPts val="0"/>
              </a:spcAft>
              <a:buFont typeface="Wingdings 2"/>
              <a:buNone/>
              <a:defRPr/>
            </a:pPr>
            <a:r>
              <a:rPr lang="en-US" sz="2400" b="1" dirty="0" smtClean="0">
                <a:solidFill>
                  <a:schemeClr val="tx1"/>
                </a:solidFill>
              </a:rPr>
              <a:t>Agricultural Recruitment System job orders</a:t>
            </a:r>
            <a:endParaRPr lang="en-US" sz="2400" b="1" dirty="0">
              <a:solidFill>
                <a:schemeClr val="tx1"/>
              </a:solidFill>
            </a:endParaRPr>
          </a:p>
        </p:txBody>
      </p:sp>
      <p:pic>
        <p:nvPicPr>
          <p:cNvPr id="9220" name="Picture 6" descr="http://upload.wikimedia.org/wikipedia/commons/b/be/Picking_an_orange.JPG"/>
          <p:cNvPicPr>
            <a:picLocks noChangeAspect="1" noChangeArrowheads="1"/>
          </p:cNvPicPr>
          <p:nvPr/>
        </p:nvPicPr>
        <p:blipFill>
          <a:blip r:embed="rId3" cstate="print"/>
          <a:srcRect/>
          <a:stretch>
            <a:fillRect/>
          </a:stretch>
        </p:blipFill>
        <p:spPr bwMode="auto">
          <a:xfrm>
            <a:off x="228600" y="4114800"/>
            <a:ext cx="2574925" cy="2514600"/>
          </a:xfrm>
          <a:prstGeom prst="rect">
            <a:avLst/>
          </a:prstGeom>
          <a:noFill/>
          <a:ln w="9525">
            <a:noFill/>
            <a:miter lim="800000"/>
            <a:headEnd/>
            <a:tailEnd/>
          </a:ln>
        </p:spPr>
      </p:pic>
      <p:sp>
        <p:nvSpPr>
          <p:cNvPr id="6" name="TextBox 5"/>
          <p:cNvSpPr txBox="1"/>
          <p:nvPr/>
        </p:nvSpPr>
        <p:spPr>
          <a:xfrm>
            <a:off x="4038600" y="5410200"/>
            <a:ext cx="4419600" cy="369888"/>
          </a:xfrm>
          <a:prstGeom prst="rect">
            <a:avLst/>
          </a:prstGeom>
          <a:noFill/>
        </p:spPr>
        <p:txBody>
          <a:bodyPr>
            <a:spAutoFit/>
          </a:bodyPr>
          <a:lstStyle/>
          <a:p>
            <a:pPr algn="r">
              <a:defRPr/>
            </a:pPr>
            <a:r>
              <a:rPr lang="en-US" b="1" dirty="0">
                <a:latin typeface="+mn-lt"/>
              </a:rPr>
              <a:t>Wagner-</a:t>
            </a:r>
            <a:r>
              <a:rPr lang="en-US" b="1" dirty="0" err="1">
                <a:latin typeface="+mn-lt"/>
              </a:rPr>
              <a:t>Peyser</a:t>
            </a:r>
            <a:r>
              <a:rPr lang="en-US" b="1" dirty="0">
                <a:latin typeface="+mn-lt"/>
              </a:rPr>
              <a:t> Act</a:t>
            </a:r>
          </a:p>
        </p:txBody>
      </p:sp>
      <p:pic>
        <p:nvPicPr>
          <p:cNvPr id="9222" name="Picture 1" descr="AWI Color Logo150"/>
          <p:cNvPicPr>
            <a:picLocks noChangeAspect="1" noChangeArrowheads="1"/>
          </p:cNvPicPr>
          <p:nvPr/>
        </p:nvPicPr>
        <p:blipFill>
          <a:blip r:embed="rId4"/>
          <a:srcRect/>
          <a:stretch>
            <a:fillRect/>
          </a:stretch>
        </p:blipFill>
        <p:spPr bwMode="auto">
          <a:xfrm>
            <a:off x="381000" y="384175"/>
            <a:ext cx="1663700" cy="9906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094706"/>
          </a:xfrm>
        </p:spPr>
        <p:txBody>
          <a:bodyPr/>
          <a:lstStyle/>
          <a:p>
            <a:pPr marL="19050" indent="-19050" algn="ctr">
              <a:defRPr/>
            </a:pPr>
            <a:r>
              <a:rPr lang="en-US" sz="5000" b="1" dirty="0" smtClean="0">
                <a:solidFill>
                  <a:schemeClr val="accent1">
                    <a:tint val="83000"/>
                    <a:satMod val="150000"/>
                  </a:schemeClr>
                </a:solidFill>
              </a:rPr>
              <a:t>Review</a:t>
            </a:r>
            <a:endParaRPr lang="en-US" sz="5000" dirty="0"/>
          </a:p>
        </p:txBody>
      </p:sp>
      <p:sp>
        <p:nvSpPr>
          <p:cNvPr id="17411" name="Content Placeholder 2"/>
          <p:cNvSpPr>
            <a:spLocks noGrp="1"/>
          </p:cNvSpPr>
          <p:nvPr>
            <p:ph idx="1"/>
          </p:nvPr>
        </p:nvSpPr>
        <p:spPr>
          <a:xfrm>
            <a:off x="457200" y="1882775"/>
            <a:ext cx="8229600" cy="4572000"/>
          </a:xfrm>
        </p:spPr>
        <p:txBody>
          <a:bodyPr/>
          <a:lstStyle/>
          <a:p>
            <a:endParaRPr lang="en-US" smtClean="0"/>
          </a:p>
        </p:txBody>
      </p:sp>
      <p:pic>
        <p:nvPicPr>
          <p:cNvPr id="17412" name="Picture 2" descr="C:\Documents and Settings\ruizmar\My Documents\My Pictures\Microsoft Clip Organizer\00434411.wmf"/>
          <p:cNvPicPr>
            <a:picLocks noChangeAspect="1" noChangeArrowheads="1"/>
          </p:cNvPicPr>
          <p:nvPr/>
        </p:nvPicPr>
        <p:blipFill>
          <a:blip r:embed="rId3"/>
          <a:srcRect/>
          <a:stretch>
            <a:fillRect/>
          </a:stretch>
        </p:blipFill>
        <p:spPr bwMode="auto">
          <a:xfrm>
            <a:off x="3657600" y="2819400"/>
            <a:ext cx="1752600" cy="19716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smtClean="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752600"/>
            <a:ext cx="8229600" cy="4572000"/>
          </a:xfrm>
        </p:spPr>
        <p:txBody>
          <a:bodyPr/>
          <a:lstStyle/>
          <a:p>
            <a:pPr marL="522287" indent="-457200">
              <a:buFont typeface="+mj-lt"/>
              <a:buAutoNum type="arabicPeriod"/>
              <a:defRPr/>
            </a:pPr>
            <a:r>
              <a:rPr lang="en-US" sz="2200" dirty="0" smtClean="0"/>
              <a:t>Which program helps agricultural employers recruit qualified U.S. workers on a temporary or seasonal basis?</a:t>
            </a:r>
          </a:p>
          <a:p>
            <a:pPr marL="1050925" lvl="1" indent="-514350">
              <a:buFont typeface="+mj-lt"/>
              <a:buAutoNum type="alphaLcPeriod"/>
              <a:defRPr/>
            </a:pPr>
            <a:r>
              <a:rPr lang="en-US" sz="2200" dirty="0" smtClean="0"/>
              <a:t>H-2A</a:t>
            </a:r>
          </a:p>
          <a:p>
            <a:pPr marL="1050925" lvl="1" indent="-514350">
              <a:buFont typeface="+mj-lt"/>
              <a:buAutoNum type="alphaLcPeriod"/>
              <a:defRPr/>
            </a:pPr>
            <a:r>
              <a:rPr lang="en-US" sz="2200" dirty="0" smtClean="0"/>
              <a:t>H-2B</a:t>
            </a:r>
          </a:p>
          <a:p>
            <a:pPr marL="1050925" lvl="1" indent="-514350">
              <a:buFont typeface="+mj-lt"/>
              <a:buAutoNum type="alphaLcPeriod"/>
              <a:defRPr/>
            </a:pPr>
            <a:r>
              <a:rPr lang="en-US" sz="2200" dirty="0" smtClean="0"/>
              <a:t>Agricultural Recruitment System</a:t>
            </a:r>
          </a:p>
          <a:p>
            <a:pPr marL="1050925" lvl="1" indent="-514350">
              <a:buFont typeface="+mj-lt"/>
              <a:buAutoNum type="alphaLcPeriod"/>
              <a:defRPr/>
            </a:pPr>
            <a:r>
              <a:rPr lang="en-US" sz="2200" dirty="0" smtClean="0"/>
              <a:t>a and c</a:t>
            </a:r>
          </a:p>
          <a:p>
            <a:pPr>
              <a:buFont typeface="Wingdings 2" pitchFamily="18" charset="2"/>
              <a:buNone/>
              <a:defRPr/>
            </a:pPr>
            <a:endParaRPr lang="en-US" sz="1200" dirty="0" smtClean="0"/>
          </a:p>
          <a:p>
            <a:pPr marL="522287" indent="-457200">
              <a:buFont typeface="+mj-lt"/>
              <a:buAutoNum type="arabicPeriod" startAt="2"/>
              <a:defRPr/>
            </a:pPr>
            <a:r>
              <a:rPr lang="en-US" sz="2200" dirty="0" smtClean="0"/>
              <a:t>Which program is used to bring non-immigrant foreign workers to the United States to perform agricultural labor or services of a temporary or seasonal nature?</a:t>
            </a:r>
          </a:p>
          <a:p>
            <a:pPr marL="1050925" lvl="1" indent="-514350">
              <a:buFont typeface="+mj-lt"/>
              <a:buAutoNum type="alphaLcPeriod"/>
              <a:defRPr/>
            </a:pPr>
            <a:r>
              <a:rPr lang="en-US" sz="2200" dirty="0" smtClean="0"/>
              <a:t>H-2A</a:t>
            </a:r>
          </a:p>
          <a:p>
            <a:pPr marL="1050925" lvl="1" indent="-514350">
              <a:buFont typeface="+mj-lt"/>
              <a:buAutoNum type="alphaLcPeriod"/>
              <a:defRPr/>
            </a:pPr>
            <a:r>
              <a:rPr lang="en-US" sz="2200" dirty="0" smtClean="0"/>
              <a:t>H-2B</a:t>
            </a:r>
          </a:p>
          <a:p>
            <a:pPr marL="1050925" lvl="1" indent="-514350">
              <a:buFont typeface="+mj-lt"/>
              <a:buAutoNum type="alphaLcPeriod"/>
              <a:defRPr/>
            </a:pPr>
            <a:r>
              <a:rPr lang="en-US" sz="2200" dirty="0" smtClean="0"/>
              <a:t>Agricultural Recruitment System</a:t>
            </a:r>
            <a:endParaRPr lang="en-US" sz="2200"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smtClean="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882775"/>
            <a:ext cx="8229600" cy="4572000"/>
          </a:xfrm>
        </p:spPr>
        <p:txBody>
          <a:bodyPr/>
          <a:lstStyle/>
          <a:p>
            <a:pPr marL="522287" indent="-457200">
              <a:buFont typeface="+mj-lt"/>
              <a:buAutoNum type="arabicPeriod" startAt="3"/>
              <a:defRPr/>
            </a:pPr>
            <a:r>
              <a:rPr lang="en-US" sz="2200" dirty="0" smtClean="0"/>
              <a:t>Who can be referred for local agricultural job orders?</a:t>
            </a:r>
          </a:p>
          <a:p>
            <a:pPr marL="1050925" lvl="1" indent="-514350">
              <a:buFont typeface="+mj-lt"/>
              <a:buAutoNum type="alphaLcPeriod"/>
              <a:defRPr/>
            </a:pPr>
            <a:r>
              <a:rPr lang="en-US" sz="2200" dirty="0" smtClean="0"/>
              <a:t>Anyone</a:t>
            </a:r>
          </a:p>
          <a:p>
            <a:pPr marL="1050925" lvl="1" indent="-514350">
              <a:buFont typeface="+mj-lt"/>
              <a:buAutoNum type="alphaLcPeriod"/>
              <a:defRPr/>
            </a:pPr>
            <a:r>
              <a:rPr lang="en-US" sz="2200" dirty="0" smtClean="0"/>
              <a:t>Anyone within commuting distance</a:t>
            </a:r>
          </a:p>
          <a:p>
            <a:pPr marL="1050925" lvl="1" indent="-514350">
              <a:buFont typeface="+mj-lt"/>
              <a:buAutoNum type="alphaLcPeriod"/>
              <a:defRPr/>
            </a:pPr>
            <a:r>
              <a:rPr lang="en-US" sz="2200" dirty="0" smtClean="0"/>
              <a:t>Anyone in the state</a:t>
            </a:r>
          </a:p>
          <a:p>
            <a:pPr>
              <a:buFont typeface="Wingdings 2" pitchFamily="18" charset="2"/>
              <a:buNone/>
              <a:defRPr/>
            </a:pPr>
            <a:endParaRPr lang="en-US" sz="1200" dirty="0" smtClean="0"/>
          </a:p>
          <a:p>
            <a:pPr marL="522287" indent="-457200">
              <a:buFont typeface="+mj-lt"/>
              <a:buAutoNum type="arabicPeriod" startAt="4"/>
              <a:defRPr/>
            </a:pPr>
            <a:r>
              <a:rPr lang="en-US" sz="2200" dirty="0" smtClean="0"/>
              <a:t>Who may enter agricultural clearance orders into EFM?</a:t>
            </a:r>
          </a:p>
          <a:p>
            <a:pPr marL="1050925" lvl="1" indent="-514350">
              <a:buFont typeface="+mj-lt"/>
              <a:buAutoNum type="alphaLcPeriod"/>
              <a:defRPr/>
            </a:pPr>
            <a:r>
              <a:rPr lang="en-US" sz="2200" dirty="0" smtClean="0"/>
              <a:t>One-Stop staff</a:t>
            </a:r>
          </a:p>
          <a:p>
            <a:pPr marL="1050925" lvl="1" indent="-514350">
              <a:buFont typeface="+mj-lt"/>
              <a:buAutoNum type="alphaLcPeriod"/>
              <a:defRPr/>
            </a:pPr>
            <a:r>
              <a:rPr lang="en-US" sz="2200" dirty="0" smtClean="0"/>
              <a:t>Employers</a:t>
            </a:r>
          </a:p>
          <a:p>
            <a:pPr marL="1050925" lvl="1" indent="-514350">
              <a:buFont typeface="+mj-lt"/>
              <a:buAutoNum type="alphaLcPeriod"/>
              <a:defRPr/>
            </a:pPr>
            <a:r>
              <a:rPr lang="en-US" sz="2200" dirty="0" smtClean="0"/>
              <a:t>DEO</a:t>
            </a:r>
            <a:r>
              <a:rPr lang="en-US" sz="2200" dirty="0" smtClean="0"/>
              <a:t> </a:t>
            </a:r>
            <a:r>
              <a:rPr lang="en-US" sz="2200" dirty="0" smtClean="0"/>
              <a:t>staff</a:t>
            </a:r>
            <a:endParaRPr lang="en-US" sz="2200"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smtClean="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524000"/>
            <a:ext cx="8229600" cy="5105400"/>
          </a:xfrm>
        </p:spPr>
        <p:txBody>
          <a:bodyPr/>
          <a:lstStyle/>
          <a:p>
            <a:pPr marL="522287" indent="-457200">
              <a:buFont typeface="+mj-lt"/>
              <a:buAutoNum type="arabicPeriod" startAt="5"/>
              <a:defRPr/>
            </a:pPr>
            <a:r>
              <a:rPr lang="en-US" sz="2200" dirty="0" smtClean="0"/>
              <a:t>What type of agricultural job order can any Florida resident be referred to?</a:t>
            </a:r>
          </a:p>
          <a:p>
            <a:pPr marL="1050925" lvl="1" indent="-514350">
              <a:buFont typeface="+mj-lt"/>
              <a:buAutoNum type="alphaLcPeriod"/>
              <a:defRPr/>
            </a:pPr>
            <a:r>
              <a:rPr lang="en-US" sz="2200" dirty="0" smtClean="0"/>
              <a:t>Local job order</a:t>
            </a:r>
          </a:p>
          <a:p>
            <a:pPr marL="1050925" lvl="1" indent="-514350">
              <a:buFont typeface="+mj-lt"/>
              <a:buAutoNum type="alphaLcPeriod"/>
              <a:defRPr/>
            </a:pPr>
            <a:r>
              <a:rPr lang="en-US" sz="2200" dirty="0" smtClean="0"/>
              <a:t>Intrastate job order</a:t>
            </a:r>
          </a:p>
          <a:p>
            <a:pPr marL="1050925" lvl="1" indent="-514350">
              <a:buFont typeface="+mj-lt"/>
              <a:buAutoNum type="alphaLcPeriod"/>
              <a:defRPr/>
            </a:pPr>
            <a:r>
              <a:rPr lang="en-US" sz="2200" dirty="0" smtClean="0"/>
              <a:t>Interstate job order</a:t>
            </a:r>
          </a:p>
          <a:p>
            <a:pPr marL="1050925" lvl="1" indent="-514350">
              <a:buFont typeface="+mj-lt"/>
              <a:buAutoNum type="alphaLcPeriod"/>
              <a:defRPr/>
            </a:pPr>
            <a:r>
              <a:rPr lang="en-US" sz="2200" dirty="0" smtClean="0"/>
              <a:t>b and c</a:t>
            </a:r>
          </a:p>
          <a:p>
            <a:pPr>
              <a:buFont typeface="Wingdings 2" pitchFamily="18" charset="2"/>
              <a:buNone/>
              <a:defRPr/>
            </a:pPr>
            <a:endParaRPr lang="en-US" sz="1200" dirty="0" smtClean="0"/>
          </a:p>
          <a:p>
            <a:pPr marL="522287" indent="-457200">
              <a:buFont typeface="+mj-lt"/>
              <a:buAutoNum type="arabicPeriod" startAt="6"/>
              <a:defRPr/>
            </a:pPr>
            <a:r>
              <a:rPr lang="en-US" sz="2200" dirty="0" smtClean="0"/>
              <a:t>Which procedure is </a:t>
            </a:r>
            <a:r>
              <a:rPr lang="en-US" sz="2200" b="1" dirty="0" smtClean="0"/>
              <a:t>incorrect</a:t>
            </a:r>
            <a:r>
              <a:rPr lang="en-US" sz="2200" dirty="0" smtClean="0"/>
              <a:t> in referring an individual to an agricultural clearance order?</a:t>
            </a:r>
          </a:p>
          <a:p>
            <a:pPr marL="1050925" lvl="1" indent="-514350">
              <a:buFont typeface="+mj-lt"/>
              <a:buAutoNum type="alphaLcPeriod"/>
              <a:defRPr/>
            </a:pPr>
            <a:r>
              <a:rPr lang="en-US" sz="2200" dirty="0" smtClean="0"/>
              <a:t>Read the job assurances to the individual</a:t>
            </a:r>
          </a:p>
          <a:p>
            <a:pPr marL="1050925" lvl="1" indent="-514350">
              <a:buFont typeface="+mj-lt"/>
              <a:buAutoNum type="alphaLcPeriod"/>
              <a:defRPr/>
            </a:pPr>
            <a:r>
              <a:rPr lang="en-US" sz="2200" dirty="0" smtClean="0"/>
              <a:t>Have the individual apply for the job in EFM</a:t>
            </a:r>
          </a:p>
          <a:p>
            <a:pPr marL="1050925" lvl="1" indent="-514350">
              <a:buFont typeface="+mj-lt"/>
              <a:buAutoNum type="alphaLcPeriod"/>
              <a:defRPr/>
            </a:pPr>
            <a:r>
              <a:rPr lang="en-US" sz="2200" dirty="0" smtClean="0"/>
              <a:t>Contact the employer to set up a telephone interview</a:t>
            </a:r>
          </a:p>
          <a:p>
            <a:pPr marL="1050925" lvl="1" indent="-514350">
              <a:buFont typeface="+mj-lt"/>
              <a:buAutoNum type="alphaLcPeriod"/>
              <a:defRPr/>
            </a:pPr>
            <a:r>
              <a:rPr lang="en-US" sz="2200" dirty="0" smtClean="0"/>
              <a:t>Provide applicant with ETA 790</a:t>
            </a:r>
            <a:endParaRPr lang="en-US" sz="2200"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19050">
              <a:defRPr/>
            </a:pPr>
            <a:r>
              <a:rPr lang="en-US" b="1" dirty="0" smtClean="0">
                <a:solidFill>
                  <a:schemeClr val="accent1">
                    <a:tint val="83000"/>
                    <a:satMod val="150000"/>
                  </a:schemeClr>
                </a:solidFill>
              </a:rPr>
              <a:t>Review</a:t>
            </a:r>
            <a:endParaRPr lang="en-US" dirty="0"/>
          </a:p>
        </p:txBody>
      </p:sp>
      <p:sp>
        <p:nvSpPr>
          <p:cNvPr id="3" name="Content Placeholder 2"/>
          <p:cNvSpPr>
            <a:spLocks noGrp="1"/>
          </p:cNvSpPr>
          <p:nvPr>
            <p:ph idx="1"/>
          </p:nvPr>
        </p:nvSpPr>
        <p:spPr>
          <a:xfrm>
            <a:off x="457200" y="1882775"/>
            <a:ext cx="8229600" cy="4572000"/>
          </a:xfrm>
        </p:spPr>
        <p:txBody>
          <a:bodyPr/>
          <a:lstStyle/>
          <a:p>
            <a:pPr marL="522287" indent="-457200">
              <a:buFont typeface="+mj-lt"/>
              <a:buAutoNum type="arabicPeriod" startAt="7"/>
              <a:defRPr/>
            </a:pPr>
            <a:r>
              <a:rPr lang="en-US" sz="2200" dirty="0" smtClean="0"/>
              <a:t>Which of the following are assurances that are provided to workers referred to agricultural clearance orders?</a:t>
            </a:r>
          </a:p>
          <a:p>
            <a:pPr marL="1050925" lvl="1" indent="-514350">
              <a:buFont typeface="+mj-lt"/>
              <a:buAutoNum type="alphaLcPeriod"/>
              <a:defRPr/>
            </a:pPr>
            <a:r>
              <a:rPr lang="en-US" sz="2200" dirty="0" smtClean="0"/>
              <a:t>Free housing </a:t>
            </a:r>
          </a:p>
          <a:p>
            <a:pPr marL="1050925" lvl="1" indent="-514350">
              <a:buFont typeface="+mj-lt"/>
              <a:buAutoNum type="alphaLcPeriod"/>
              <a:defRPr/>
            </a:pPr>
            <a:r>
              <a:rPr lang="en-US" sz="2200" dirty="0" smtClean="0"/>
              <a:t>Must be paid wages as stated in job order</a:t>
            </a:r>
          </a:p>
          <a:p>
            <a:pPr marL="1050925" lvl="1" indent="-514350">
              <a:buFont typeface="+mj-lt"/>
              <a:buAutoNum type="alphaLcPeriod"/>
              <a:defRPr/>
            </a:pPr>
            <a:r>
              <a:rPr lang="en-US" sz="2200" dirty="0" smtClean="0"/>
              <a:t>Must be reimbursed transportation expense halfway through work contract</a:t>
            </a:r>
          </a:p>
          <a:p>
            <a:pPr marL="1050925" lvl="1" indent="-514350">
              <a:buFont typeface="+mj-lt"/>
              <a:buAutoNum type="alphaLcPeriod"/>
              <a:defRPr/>
            </a:pPr>
            <a:r>
              <a:rPr lang="en-US" sz="2200" dirty="0" smtClean="0"/>
              <a:t>All of the above</a:t>
            </a:r>
          </a:p>
          <a:p>
            <a:pPr>
              <a:buFont typeface="Wingdings 2" pitchFamily="18" charset="2"/>
              <a:buNone/>
              <a:defRPr/>
            </a:pPr>
            <a:endParaRPr lang="en-US" sz="1200" dirty="0" smtClean="0"/>
          </a:p>
          <a:p>
            <a:pPr marL="522287" indent="-457200">
              <a:buFont typeface="+mj-lt"/>
              <a:buAutoNum type="arabicPeriod" startAt="8"/>
              <a:defRPr/>
            </a:pPr>
            <a:r>
              <a:rPr lang="en-US" sz="2200" dirty="0" smtClean="0"/>
              <a:t>Are I-9s to be completed on referrals to H-2A job orders?</a:t>
            </a:r>
          </a:p>
          <a:p>
            <a:pPr marL="1050925" lvl="1" indent="-514350">
              <a:buFont typeface="+mj-lt"/>
              <a:buAutoNum type="alphaLcPeriod"/>
              <a:defRPr/>
            </a:pPr>
            <a:r>
              <a:rPr lang="en-US" sz="2200" dirty="0" smtClean="0"/>
              <a:t>Yes</a:t>
            </a:r>
          </a:p>
          <a:p>
            <a:pPr marL="1050925" lvl="1" indent="-514350">
              <a:buFont typeface="+mj-lt"/>
              <a:buAutoNum type="alphaLcPeriod"/>
              <a:defRPr/>
            </a:pPr>
            <a:r>
              <a:rPr lang="en-US" sz="2200" dirty="0" smtClean="0"/>
              <a:t>No</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8686800" cy="1789906"/>
          </a:xfrm>
        </p:spPr>
        <p:txBody>
          <a:bodyPr/>
          <a:lstStyle/>
          <a:p>
            <a:pPr marL="484632" indent="0" algn="ctr" eaLnBrk="1" fontAlgn="auto" hangingPunct="1">
              <a:spcAft>
                <a:spcPts val="0"/>
              </a:spcAft>
              <a:defRPr/>
            </a:pPr>
            <a:r>
              <a:rPr lang="en-US" b="1" dirty="0" smtClean="0">
                <a:solidFill>
                  <a:schemeClr val="accent1">
                    <a:tint val="83000"/>
                    <a:satMod val="150000"/>
                  </a:schemeClr>
                </a:solidFill>
              </a:rPr>
              <a:t>For more information contact:</a:t>
            </a:r>
            <a:endParaRPr lang="en-US" b="1" dirty="0">
              <a:solidFill>
                <a:schemeClr val="accent1">
                  <a:tint val="83000"/>
                  <a:satMod val="150000"/>
                </a:schemeClr>
              </a:solidFill>
            </a:endParaRPr>
          </a:p>
        </p:txBody>
      </p:sp>
      <p:sp>
        <p:nvSpPr>
          <p:cNvPr id="22531" name="Content Placeholder 2"/>
          <p:cNvSpPr>
            <a:spLocks noGrp="1"/>
          </p:cNvSpPr>
          <p:nvPr>
            <p:ph idx="1"/>
          </p:nvPr>
        </p:nvSpPr>
        <p:spPr>
          <a:xfrm>
            <a:off x="457200" y="2209800"/>
            <a:ext cx="8229600" cy="4244975"/>
          </a:xfrm>
        </p:spPr>
        <p:txBody>
          <a:bodyPr/>
          <a:lstStyle/>
          <a:p>
            <a:pPr algn="ctr" eaLnBrk="1" hangingPunct="1">
              <a:buFont typeface="Wingdings 2" pitchFamily="18" charset="2"/>
              <a:buNone/>
            </a:pPr>
            <a:r>
              <a:rPr lang="en-US" sz="2400" b="1" smtClean="0"/>
              <a:t>Walter Jants</a:t>
            </a:r>
          </a:p>
          <a:p>
            <a:pPr algn="ctr" eaLnBrk="1" hangingPunct="1">
              <a:buFont typeface="Wingdings 2" pitchFamily="18" charset="2"/>
              <a:buNone/>
            </a:pPr>
            <a:r>
              <a:rPr lang="en-US" sz="2400" smtClean="0"/>
              <a:t>Foreign Labor Certification</a:t>
            </a:r>
          </a:p>
          <a:p>
            <a:pPr algn="ctr" eaLnBrk="1" hangingPunct="1">
              <a:buFont typeface="Wingdings 2" pitchFamily="18" charset="2"/>
              <a:buNone/>
            </a:pPr>
            <a:r>
              <a:rPr lang="en-US" sz="2400" smtClean="0"/>
              <a:t>(850) 921-3466</a:t>
            </a:r>
          </a:p>
          <a:p>
            <a:pPr algn="ctr" eaLnBrk="1" hangingPunct="1">
              <a:buFont typeface="Wingdings 2" pitchFamily="18" charset="2"/>
              <a:buNone/>
            </a:pPr>
            <a:r>
              <a:rPr lang="en-US" sz="2400" b="1" smtClean="0">
                <a:hlinkClick r:id="rId3"/>
              </a:rPr>
              <a:t>Walter.Jants@deo.myflorida.com</a:t>
            </a:r>
            <a:r>
              <a:rPr lang="en-US" sz="2400" b="1" smtClean="0"/>
              <a:t> </a:t>
            </a:r>
          </a:p>
          <a:p>
            <a:pPr algn="ctr" eaLnBrk="1" hangingPunct="1">
              <a:buFont typeface="Wingdings 2" pitchFamily="18" charset="2"/>
              <a:buNone/>
            </a:pPr>
            <a:endParaRPr lang="en-US" sz="2400" smtClean="0"/>
          </a:p>
          <a:p>
            <a:pPr algn="ctr" eaLnBrk="1" hangingPunct="1">
              <a:buFont typeface="Wingdings 2" pitchFamily="18" charset="2"/>
              <a:buNone/>
            </a:pPr>
            <a:r>
              <a:rPr lang="en-US" sz="2400" b="1" smtClean="0"/>
              <a:t>Marisela Ruiz</a:t>
            </a:r>
          </a:p>
          <a:p>
            <a:pPr algn="ctr" eaLnBrk="1" hangingPunct="1">
              <a:buFont typeface="Wingdings 2" pitchFamily="18" charset="2"/>
              <a:buNone/>
            </a:pPr>
            <a:r>
              <a:rPr lang="en-US" sz="2400" smtClean="0"/>
              <a:t>Senior Monitor Advocate</a:t>
            </a:r>
          </a:p>
          <a:p>
            <a:pPr algn="ctr" eaLnBrk="1" hangingPunct="1">
              <a:buFont typeface="Wingdings 2" pitchFamily="18" charset="2"/>
              <a:buNone/>
            </a:pPr>
            <a:r>
              <a:rPr lang="en-US" sz="2400" smtClean="0"/>
              <a:t>(850) 921-3207</a:t>
            </a:r>
          </a:p>
          <a:p>
            <a:pPr algn="ctr" eaLnBrk="1" hangingPunct="1">
              <a:buFont typeface="Wingdings 2" pitchFamily="18" charset="2"/>
              <a:buNone/>
            </a:pPr>
            <a:r>
              <a:rPr lang="en-US" sz="2400" b="1" smtClean="0">
                <a:hlinkClick r:id="rId4"/>
              </a:rPr>
              <a:t>Marisela.Ruiz@deo.myflorida.com</a:t>
            </a:r>
            <a:r>
              <a:rPr lang="en-US" sz="2400" b="1" smtClean="0"/>
              <a:t> </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smtClean="0">
                <a:solidFill>
                  <a:schemeClr val="accent1">
                    <a:tint val="83000"/>
                    <a:satMod val="150000"/>
                  </a:schemeClr>
                </a:solidFill>
              </a:rPr>
              <a:t>Objectives</a:t>
            </a:r>
            <a:endParaRPr lang="en-US" b="1" dirty="0">
              <a:solidFill>
                <a:schemeClr val="accent1">
                  <a:tint val="83000"/>
                  <a:satMod val="150000"/>
                </a:schemeClr>
              </a:solidFill>
            </a:endParaRPr>
          </a:p>
        </p:txBody>
      </p:sp>
      <p:sp>
        <p:nvSpPr>
          <p:cNvPr id="11267" name="Content Placeholder 2"/>
          <p:cNvSpPr>
            <a:spLocks noGrp="1"/>
          </p:cNvSpPr>
          <p:nvPr>
            <p:ph idx="1"/>
          </p:nvPr>
        </p:nvSpPr>
        <p:spPr>
          <a:xfrm>
            <a:off x="457200" y="2209800"/>
            <a:ext cx="8229600" cy="4244975"/>
          </a:xfrm>
        </p:spPr>
        <p:txBody>
          <a:bodyPr/>
          <a:lstStyle/>
          <a:p>
            <a:pPr eaLnBrk="1" hangingPunct="1"/>
            <a:r>
              <a:rPr lang="en-US" smtClean="0"/>
              <a:t>Background</a:t>
            </a:r>
          </a:p>
          <a:p>
            <a:pPr eaLnBrk="1" hangingPunct="1"/>
            <a:r>
              <a:rPr lang="en-US" smtClean="0"/>
              <a:t>Steps in the Recruitment Process</a:t>
            </a:r>
          </a:p>
          <a:p>
            <a:pPr eaLnBrk="1" hangingPunct="1"/>
            <a:r>
              <a:rPr lang="en-US" smtClean="0"/>
              <a:t>Referral Procedures</a:t>
            </a:r>
          </a:p>
          <a:p>
            <a:pPr eaLnBrk="1" hangingPunct="1"/>
            <a:r>
              <a:rPr lang="en-US" smtClean="0"/>
              <a:t>Assurances</a:t>
            </a:r>
          </a:p>
          <a:p>
            <a:pPr eaLnBrk="1" hangingPunct="1"/>
            <a:r>
              <a:rPr lang="en-US" smtClean="0"/>
              <a:t>New H-2A Regulations</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smtClean="0">
                <a:solidFill>
                  <a:schemeClr val="accent1">
                    <a:tint val="83000"/>
                    <a:satMod val="150000"/>
                  </a:schemeClr>
                </a:solidFill>
              </a:rPr>
              <a:t>Background</a:t>
            </a:r>
            <a:endParaRPr lang="en-US" b="1" dirty="0">
              <a:solidFill>
                <a:schemeClr val="accent1">
                  <a:tint val="83000"/>
                  <a:satMod val="150000"/>
                </a:schemeClr>
              </a:solidFill>
            </a:endParaRPr>
          </a:p>
        </p:txBody>
      </p:sp>
      <p:sp>
        <p:nvSpPr>
          <p:cNvPr id="11267" name="Content Placeholder 2"/>
          <p:cNvSpPr>
            <a:spLocks noGrp="1"/>
          </p:cNvSpPr>
          <p:nvPr>
            <p:ph idx="1"/>
          </p:nvPr>
        </p:nvSpPr>
        <p:spPr>
          <a:xfrm>
            <a:off x="457200" y="1882775"/>
            <a:ext cx="8382000" cy="4572000"/>
          </a:xfrm>
        </p:spPr>
        <p:txBody>
          <a:bodyPr/>
          <a:lstStyle/>
          <a:p>
            <a:pPr eaLnBrk="1" hangingPunct="1"/>
            <a:r>
              <a:rPr lang="en-US" smtClean="0"/>
              <a:t>The Agricultural Recruitment System (ARS)</a:t>
            </a:r>
          </a:p>
          <a:p>
            <a:pPr lvl="1" eaLnBrk="1" hangingPunct="1"/>
            <a:r>
              <a:rPr lang="en-US" sz="2400" smtClean="0"/>
              <a:t>Governed by the Wagner-Peyser Act at 20 CFR 653 Subpart F</a:t>
            </a:r>
          </a:p>
          <a:p>
            <a:pPr lvl="1" eaLnBrk="1" hangingPunct="1"/>
            <a:r>
              <a:rPr lang="en-US" sz="2400" smtClean="0"/>
              <a:t>Recruit U.S. workers on temporary or seasonal basis</a:t>
            </a:r>
          </a:p>
          <a:p>
            <a:pPr lvl="1" eaLnBrk="1" hangingPunct="1">
              <a:buFont typeface="Verdana" pitchFamily="34" charset="0"/>
              <a:buNone/>
            </a:pPr>
            <a:endParaRPr lang="en-US" sz="1000" smtClean="0"/>
          </a:p>
          <a:p>
            <a:pPr eaLnBrk="1" hangingPunct="1"/>
            <a:r>
              <a:rPr lang="en-US" smtClean="0"/>
              <a:t>The H-2A Temporary Agricultural Program</a:t>
            </a:r>
          </a:p>
          <a:p>
            <a:pPr lvl="1" eaLnBrk="1" hangingPunct="1"/>
            <a:r>
              <a:rPr lang="en-US" sz="2400" smtClean="0"/>
              <a:t>Foreign Labor Certification program with regulations at 20 CFR 655</a:t>
            </a:r>
          </a:p>
          <a:p>
            <a:pPr lvl="1" eaLnBrk="1" hangingPunct="1"/>
            <a:r>
              <a:rPr lang="en-US" sz="2400" smtClean="0"/>
              <a:t>Used to bring non-immigrant foreign workers</a:t>
            </a:r>
          </a:p>
          <a:p>
            <a:pPr eaLnBrk="1" hangingPunct="1"/>
            <a:endParaRPr lang="en-US" smtClean="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smtClean="0">
                <a:solidFill>
                  <a:schemeClr val="accent1">
                    <a:tint val="83000"/>
                    <a:satMod val="150000"/>
                  </a:schemeClr>
                </a:solidFill>
              </a:rPr>
              <a:t>Basics</a:t>
            </a:r>
            <a:endParaRPr lang="en-US" b="1" dirty="0">
              <a:solidFill>
                <a:schemeClr val="accent1">
                  <a:tint val="83000"/>
                  <a:satMod val="150000"/>
                </a:schemeClr>
              </a:solidFill>
            </a:endParaRPr>
          </a:p>
        </p:txBody>
      </p:sp>
      <p:sp>
        <p:nvSpPr>
          <p:cNvPr id="13315" name="Content Placeholder 2"/>
          <p:cNvSpPr>
            <a:spLocks noGrp="1"/>
          </p:cNvSpPr>
          <p:nvPr>
            <p:ph idx="1"/>
          </p:nvPr>
        </p:nvSpPr>
        <p:spPr>
          <a:xfrm>
            <a:off x="457200" y="1882775"/>
            <a:ext cx="8229600" cy="4572000"/>
          </a:xfrm>
        </p:spPr>
        <p:txBody>
          <a:bodyPr/>
          <a:lstStyle/>
          <a:p>
            <a:pPr eaLnBrk="1" hangingPunct="1"/>
            <a:r>
              <a:rPr lang="en-US" smtClean="0"/>
              <a:t>H-2A pre-certification/recruitment process mirrors ARS</a:t>
            </a:r>
          </a:p>
          <a:p>
            <a:pPr eaLnBrk="1" hangingPunct="1"/>
            <a:r>
              <a:rPr lang="en-US" smtClean="0"/>
              <a:t>State Workforce Agencies can recruit and refer workers from within a state and from other states </a:t>
            </a:r>
          </a:p>
          <a:p>
            <a:pPr eaLnBrk="1" hangingPunct="1"/>
            <a:r>
              <a:rPr lang="en-US" smtClean="0"/>
              <a:t>Both provide protections to workers who are not seeking permanent relocation, but rather temporary agricultural employment</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pPr marL="465138" indent="0" eaLnBrk="1" fontAlgn="auto" hangingPunct="1">
              <a:spcAft>
                <a:spcPts val="0"/>
              </a:spcAft>
              <a:defRPr/>
            </a:pPr>
            <a:r>
              <a:rPr lang="en-US" b="1" dirty="0" smtClean="0">
                <a:solidFill>
                  <a:schemeClr val="accent1">
                    <a:tint val="83000"/>
                    <a:satMod val="150000"/>
                  </a:schemeClr>
                </a:solidFill>
              </a:rPr>
              <a:t>Recruitment Process</a:t>
            </a:r>
            <a:endParaRPr lang="en-US" b="1" dirty="0">
              <a:solidFill>
                <a:schemeClr val="accent1">
                  <a:tint val="83000"/>
                  <a:satMod val="150000"/>
                </a:schemeClr>
              </a:solidFill>
            </a:endParaRPr>
          </a:p>
        </p:txBody>
      </p:sp>
      <p:sp>
        <p:nvSpPr>
          <p:cNvPr id="6" name="Curved Left Arrow 5"/>
          <p:cNvSpPr/>
          <p:nvPr/>
        </p:nvSpPr>
        <p:spPr>
          <a:xfrm>
            <a:off x="5638800" y="3505200"/>
            <a:ext cx="1371600" cy="990600"/>
          </a:xfrm>
          <a:prstGeom prst="curvedLeftArrow">
            <a:avLst>
              <a:gd name="adj1" fmla="val 25000"/>
              <a:gd name="adj2" fmla="val 50000"/>
              <a:gd name="adj3" fmla="val 25000"/>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DEO approval</a:t>
            </a:r>
          </a:p>
        </p:txBody>
      </p:sp>
      <p:sp>
        <p:nvSpPr>
          <p:cNvPr id="8" name="Curved Left Arrow 7"/>
          <p:cNvSpPr/>
          <p:nvPr/>
        </p:nvSpPr>
        <p:spPr>
          <a:xfrm>
            <a:off x="5486400" y="5029200"/>
            <a:ext cx="1371600" cy="1066800"/>
          </a:xfrm>
          <a:prstGeom prst="curvedLeftArrow">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DOL ETA approval</a:t>
            </a:r>
          </a:p>
        </p:txBody>
      </p:sp>
      <p:sp>
        <p:nvSpPr>
          <p:cNvPr id="9" name="Rounded Rectangle 8"/>
          <p:cNvSpPr/>
          <p:nvPr/>
        </p:nvSpPr>
        <p:spPr>
          <a:xfrm>
            <a:off x="2590800" y="1828800"/>
            <a:ext cx="2819400" cy="8382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0" name="TextBox 9"/>
          <p:cNvSpPr txBox="1">
            <a:spLocks noChangeArrowheads="1"/>
          </p:cNvSpPr>
          <p:nvPr/>
        </p:nvSpPr>
        <p:spPr bwMode="auto">
          <a:xfrm>
            <a:off x="2743200" y="1905000"/>
            <a:ext cx="2514600" cy="646113"/>
          </a:xfrm>
          <a:prstGeom prst="rect">
            <a:avLst/>
          </a:prstGeom>
          <a:noFill/>
          <a:ln w="9525">
            <a:noFill/>
            <a:miter lim="800000"/>
            <a:headEnd/>
            <a:tailEnd/>
          </a:ln>
        </p:spPr>
        <p:txBody>
          <a:bodyPr>
            <a:spAutoFit/>
          </a:bodyPr>
          <a:lstStyle/>
          <a:p>
            <a:pPr algn="ctr"/>
            <a:r>
              <a:rPr lang="en-US" b="1"/>
              <a:t>Employer determines need for workers</a:t>
            </a:r>
          </a:p>
        </p:txBody>
      </p:sp>
      <p:sp>
        <p:nvSpPr>
          <p:cNvPr id="11" name="Down Arrow 10"/>
          <p:cNvSpPr/>
          <p:nvPr/>
        </p:nvSpPr>
        <p:spPr>
          <a:xfrm>
            <a:off x="3810000" y="27432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ounded Rectangle 11"/>
          <p:cNvSpPr/>
          <p:nvPr/>
        </p:nvSpPr>
        <p:spPr>
          <a:xfrm>
            <a:off x="2590800" y="3200400"/>
            <a:ext cx="2819400" cy="6096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TextBox 12"/>
          <p:cNvSpPr txBox="1">
            <a:spLocks noChangeArrowheads="1"/>
          </p:cNvSpPr>
          <p:nvPr/>
        </p:nvSpPr>
        <p:spPr bwMode="auto">
          <a:xfrm>
            <a:off x="2743200" y="3276600"/>
            <a:ext cx="2514600" cy="369888"/>
          </a:xfrm>
          <a:prstGeom prst="rect">
            <a:avLst/>
          </a:prstGeom>
          <a:noFill/>
          <a:ln w="9525">
            <a:noFill/>
            <a:miter lim="800000"/>
            <a:headEnd/>
            <a:tailEnd/>
          </a:ln>
        </p:spPr>
        <p:txBody>
          <a:bodyPr>
            <a:spAutoFit/>
          </a:bodyPr>
          <a:lstStyle/>
          <a:p>
            <a:pPr algn="ctr"/>
            <a:r>
              <a:rPr lang="en-US" b="1"/>
              <a:t>Local job order</a:t>
            </a:r>
          </a:p>
        </p:txBody>
      </p:sp>
      <p:sp>
        <p:nvSpPr>
          <p:cNvPr id="14" name="Down Arrow 13"/>
          <p:cNvSpPr/>
          <p:nvPr/>
        </p:nvSpPr>
        <p:spPr>
          <a:xfrm>
            <a:off x="3810000" y="38862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ounded Rectangle 14"/>
          <p:cNvSpPr/>
          <p:nvPr/>
        </p:nvSpPr>
        <p:spPr>
          <a:xfrm>
            <a:off x="2590800" y="4419600"/>
            <a:ext cx="2819400" cy="7620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6" name="TextBox 15"/>
          <p:cNvSpPr txBox="1">
            <a:spLocks noChangeArrowheads="1"/>
          </p:cNvSpPr>
          <p:nvPr/>
        </p:nvSpPr>
        <p:spPr bwMode="auto">
          <a:xfrm>
            <a:off x="2819400" y="4572000"/>
            <a:ext cx="2438400" cy="369888"/>
          </a:xfrm>
          <a:prstGeom prst="rect">
            <a:avLst/>
          </a:prstGeom>
          <a:noFill/>
          <a:ln w="9525">
            <a:noFill/>
            <a:miter lim="800000"/>
            <a:headEnd/>
            <a:tailEnd/>
          </a:ln>
        </p:spPr>
        <p:txBody>
          <a:bodyPr>
            <a:spAutoFit/>
          </a:bodyPr>
          <a:lstStyle/>
          <a:p>
            <a:pPr algn="ctr"/>
            <a:r>
              <a:rPr lang="en-US" b="1"/>
              <a:t>Intrastate job order</a:t>
            </a:r>
          </a:p>
        </p:txBody>
      </p:sp>
      <p:sp>
        <p:nvSpPr>
          <p:cNvPr id="17" name="Rounded Rectangle 16"/>
          <p:cNvSpPr/>
          <p:nvPr/>
        </p:nvSpPr>
        <p:spPr>
          <a:xfrm>
            <a:off x="2590800" y="5715000"/>
            <a:ext cx="2819400" cy="8382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8" name="Down Arrow 17"/>
          <p:cNvSpPr/>
          <p:nvPr/>
        </p:nvSpPr>
        <p:spPr>
          <a:xfrm>
            <a:off x="3810000" y="52578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Box 18"/>
          <p:cNvSpPr txBox="1">
            <a:spLocks noChangeArrowheads="1"/>
          </p:cNvSpPr>
          <p:nvPr/>
        </p:nvSpPr>
        <p:spPr bwMode="auto">
          <a:xfrm>
            <a:off x="2667000" y="5943600"/>
            <a:ext cx="2438400" cy="369888"/>
          </a:xfrm>
          <a:prstGeom prst="rect">
            <a:avLst/>
          </a:prstGeom>
          <a:noFill/>
          <a:ln w="9525">
            <a:noFill/>
            <a:miter lim="800000"/>
            <a:headEnd/>
            <a:tailEnd/>
          </a:ln>
        </p:spPr>
        <p:txBody>
          <a:bodyPr>
            <a:spAutoFit/>
          </a:bodyPr>
          <a:lstStyle/>
          <a:p>
            <a:pPr algn="ctr"/>
            <a:r>
              <a:rPr lang="en-US" b="1"/>
              <a:t>Interstate job order</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smtClean="0">
                <a:solidFill>
                  <a:schemeClr val="accent1">
                    <a:tint val="83000"/>
                    <a:satMod val="150000"/>
                  </a:schemeClr>
                </a:solidFill>
              </a:rPr>
              <a:t>Referral Process</a:t>
            </a:r>
            <a:endParaRPr lang="en-US" dirty="0">
              <a:solidFill>
                <a:schemeClr val="accent1">
                  <a:tint val="83000"/>
                  <a:satMod val="150000"/>
                </a:schemeClr>
              </a:solidFill>
            </a:endParaRPr>
          </a:p>
        </p:txBody>
      </p:sp>
      <p:sp>
        <p:nvSpPr>
          <p:cNvPr id="15363" name="Content Placeholder 2"/>
          <p:cNvSpPr>
            <a:spLocks noGrp="1"/>
          </p:cNvSpPr>
          <p:nvPr>
            <p:ph idx="1"/>
          </p:nvPr>
        </p:nvSpPr>
        <p:spPr>
          <a:xfrm>
            <a:off x="457200" y="1981200"/>
            <a:ext cx="8229600" cy="4572000"/>
          </a:xfrm>
        </p:spPr>
        <p:txBody>
          <a:bodyPr/>
          <a:lstStyle/>
          <a:p>
            <a:pPr eaLnBrk="1" hangingPunct="1"/>
            <a:r>
              <a:rPr lang="en-US" smtClean="0"/>
              <a:t>Minimal or no prerequisites</a:t>
            </a:r>
          </a:p>
          <a:p>
            <a:pPr eaLnBrk="1" hangingPunct="1"/>
            <a:r>
              <a:rPr lang="en-US" smtClean="0"/>
              <a:t>Screen for migrant and seasonal farmworker (MSFW) status</a:t>
            </a:r>
          </a:p>
          <a:p>
            <a:pPr lvl="1" eaLnBrk="1" hangingPunct="1"/>
            <a:r>
              <a:rPr lang="en-US" smtClean="0"/>
              <a:t>Full registration</a:t>
            </a:r>
          </a:p>
          <a:p>
            <a:pPr lvl="1" eaLnBrk="1" hangingPunct="1"/>
            <a:r>
              <a:rPr lang="en-US" b="1" smtClean="0">
                <a:hlinkClick r:id="rId3"/>
              </a:rPr>
              <a:t>MSFW Desk Aid</a:t>
            </a:r>
            <a:endParaRPr lang="en-US" b="1" smtClean="0"/>
          </a:p>
          <a:p>
            <a:pPr eaLnBrk="1" hangingPunct="1"/>
            <a:r>
              <a:rPr lang="en-US" smtClean="0"/>
              <a:t>Disclose terms and conditions of employment</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pPr marL="465138" indent="0" eaLnBrk="1" fontAlgn="auto" hangingPunct="1">
              <a:spcAft>
                <a:spcPts val="0"/>
              </a:spcAft>
              <a:defRPr/>
            </a:pPr>
            <a:r>
              <a:rPr lang="en-US" b="1" dirty="0" smtClean="0">
                <a:solidFill>
                  <a:schemeClr val="accent1">
                    <a:tint val="83000"/>
                    <a:satMod val="150000"/>
                  </a:schemeClr>
                </a:solidFill>
              </a:rPr>
              <a:t>Referral Process</a:t>
            </a:r>
            <a:endParaRPr lang="en-US" dirty="0">
              <a:solidFill>
                <a:schemeClr val="accent1">
                  <a:tint val="83000"/>
                  <a:satMod val="150000"/>
                </a:schemeClr>
              </a:solidFill>
            </a:endParaRPr>
          </a:p>
        </p:txBody>
      </p:sp>
      <p:sp>
        <p:nvSpPr>
          <p:cNvPr id="1028" name="Content Placeholder 2"/>
          <p:cNvSpPr>
            <a:spLocks noGrp="1"/>
          </p:cNvSpPr>
          <p:nvPr>
            <p:ph sz="half" idx="1"/>
          </p:nvPr>
        </p:nvSpPr>
        <p:spPr>
          <a:xfrm>
            <a:off x="457200" y="1905000"/>
            <a:ext cx="4038600" cy="4343400"/>
          </a:xfrm>
        </p:spPr>
        <p:txBody>
          <a:bodyPr/>
          <a:lstStyle/>
          <a:p>
            <a:pPr eaLnBrk="1" hangingPunct="1"/>
            <a:r>
              <a:rPr lang="en-US" sz="3000" smtClean="0"/>
              <a:t>Phone interview or send application</a:t>
            </a:r>
          </a:p>
          <a:p>
            <a:pPr eaLnBrk="1" hangingPunct="1"/>
            <a:r>
              <a:rPr lang="en-US" sz="3000" smtClean="0"/>
              <a:t>Document results</a:t>
            </a:r>
          </a:p>
          <a:p>
            <a:pPr eaLnBrk="1" hangingPunct="1"/>
            <a:r>
              <a:rPr lang="en-US" sz="3000" smtClean="0"/>
              <a:t>If hired, provide applicant with ETA 790</a:t>
            </a:r>
          </a:p>
          <a:p>
            <a:pPr eaLnBrk="1" hangingPunct="1"/>
            <a:endParaRPr lang="en-US" smtClean="0"/>
          </a:p>
        </p:txBody>
      </p:sp>
      <p:graphicFrame>
        <p:nvGraphicFramePr>
          <p:cNvPr id="1026" name="Content Placeholder 11"/>
          <p:cNvGraphicFramePr>
            <a:graphicFrameLocks noChangeAspect="1"/>
          </p:cNvGraphicFramePr>
          <p:nvPr>
            <p:ph sz="half" idx="2"/>
          </p:nvPr>
        </p:nvGraphicFramePr>
        <p:xfrm>
          <a:off x="4724400" y="1390650"/>
          <a:ext cx="4225925" cy="5467350"/>
        </p:xfrm>
        <a:graphic>
          <a:graphicData uri="http://schemas.openxmlformats.org/presentationml/2006/ole">
            <p:oleObj spid="_x0000_s1026" name="Acrobat Document" r:id="rId4" imgW="6885000" imgH="8910000" progId="AcroExch.Document.7">
              <p:embed/>
            </p:oleObj>
          </a:graphicData>
        </a:graphic>
      </p:graphicFrame>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484632" indent="0" eaLnBrk="1" fontAlgn="auto" hangingPunct="1">
              <a:spcAft>
                <a:spcPts val="0"/>
              </a:spcAft>
              <a:defRPr/>
            </a:pPr>
            <a:r>
              <a:rPr lang="en-US" b="1" dirty="0" smtClean="0">
                <a:solidFill>
                  <a:schemeClr val="accent1">
                    <a:tint val="83000"/>
                    <a:satMod val="150000"/>
                  </a:schemeClr>
                </a:solidFill>
              </a:rPr>
              <a:t>Assurances</a:t>
            </a:r>
            <a:endParaRPr lang="en-US" b="1" dirty="0">
              <a:solidFill>
                <a:schemeClr val="accent1">
                  <a:tint val="83000"/>
                  <a:satMod val="150000"/>
                </a:schemeClr>
              </a:solidFill>
            </a:endParaRPr>
          </a:p>
        </p:txBody>
      </p:sp>
      <p:sp>
        <p:nvSpPr>
          <p:cNvPr id="16387" name="Content Placeholder 5"/>
          <p:cNvSpPr>
            <a:spLocks noGrp="1"/>
          </p:cNvSpPr>
          <p:nvPr>
            <p:ph idx="1"/>
          </p:nvPr>
        </p:nvSpPr>
        <p:spPr>
          <a:xfrm>
            <a:off x="457200" y="1676400"/>
            <a:ext cx="8229600" cy="4778375"/>
          </a:xfrm>
        </p:spPr>
        <p:txBody>
          <a:bodyPr/>
          <a:lstStyle/>
          <a:p>
            <a:pPr eaLnBrk="1" hangingPunct="1"/>
            <a:r>
              <a:rPr lang="en-US" smtClean="0"/>
              <a:t>Workers who do not live within commuting distance must be provided:</a:t>
            </a:r>
          </a:p>
          <a:p>
            <a:pPr lvl="1" eaLnBrk="1" hangingPunct="1"/>
            <a:r>
              <a:rPr lang="en-US" sz="2400" smtClean="0"/>
              <a:t>Reimbursement for transportation to jobsite (to be paid halfway through employment period)</a:t>
            </a:r>
          </a:p>
          <a:p>
            <a:pPr lvl="1" eaLnBrk="1" hangingPunct="1"/>
            <a:r>
              <a:rPr lang="en-US" sz="2400" smtClean="0"/>
              <a:t>The cost of the trip home or to the next job destination at the end of the contract should be paid by employer</a:t>
            </a:r>
          </a:p>
          <a:p>
            <a:pPr lvl="1" eaLnBrk="1" hangingPunct="1"/>
            <a:r>
              <a:rPr lang="en-US" sz="2400" smtClean="0"/>
              <a:t>Free housing</a:t>
            </a:r>
          </a:p>
          <a:p>
            <a:pPr lvl="1" eaLnBrk="1" hangingPunct="1">
              <a:buFont typeface="Verdana" pitchFamily="34" charset="0"/>
              <a:buNone/>
            </a:pPr>
            <a:endParaRPr lang="en-US" sz="1000" smtClean="0"/>
          </a:p>
          <a:p>
            <a:pPr eaLnBrk="1" hangingPunct="1"/>
            <a:r>
              <a:rPr lang="en-US" smtClean="0"/>
              <a:t>Workers must be paid wages as stated in job order</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b="1" dirty="0" smtClean="0">
                <a:solidFill>
                  <a:schemeClr val="accent1">
                    <a:tint val="83000"/>
                    <a:satMod val="150000"/>
                  </a:schemeClr>
                </a:solidFill>
              </a:rPr>
              <a:t>H-2A Regulations – New Rule</a:t>
            </a:r>
            <a:endParaRPr lang="en-US" dirty="0">
              <a:solidFill>
                <a:schemeClr val="accent1">
                  <a:tint val="83000"/>
                  <a:satMod val="150000"/>
                </a:schemeClr>
              </a:solidFill>
            </a:endParaRPr>
          </a:p>
        </p:txBody>
      </p:sp>
      <p:sp>
        <p:nvSpPr>
          <p:cNvPr id="17411" name="Content Placeholder 2"/>
          <p:cNvSpPr>
            <a:spLocks noGrp="1"/>
          </p:cNvSpPr>
          <p:nvPr>
            <p:ph idx="1"/>
          </p:nvPr>
        </p:nvSpPr>
        <p:spPr>
          <a:xfrm>
            <a:off x="457200" y="2057400"/>
            <a:ext cx="8229600" cy="4397375"/>
          </a:xfrm>
        </p:spPr>
        <p:txBody>
          <a:bodyPr/>
          <a:lstStyle/>
          <a:p>
            <a:pPr eaLnBrk="1" hangingPunct="1"/>
            <a:r>
              <a:rPr lang="en-US" smtClean="0"/>
              <a:t>Do not complete I-9 for employer</a:t>
            </a:r>
          </a:p>
          <a:p>
            <a:pPr eaLnBrk="1" hangingPunct="1">
              <a:buFont typeface="Wingdings 2" pitchFamily="18" charset="2"/>
              <a:buNone/>
            </a:pPr>
            <a:endParaRPr lang="en-US" sz="1000" smtClean="0"/>
          </a:p>
          <a:p>
            <a:pPr eaLnBrk="1" hangingPunct="1"/>
            <a:r>
              <a:rPr lang="en-US" smtClean="0"/>
              <a:t>If employer is consistently refusing to hire U.S. referrals, or fires them for no apparent reason:</a:t>
            </a:r>
          </a:p>
          <a:p>
            <a:pPr lvl="1" eaLnBrk="1" hangingPunct="1"/>
            <a:r>
              <a:rPr lang="en-US" smtClean="0"/>
              <a:t>Inform DEO immediately</a:t>
            </a:r>
          </a:p>
          <a:p>
            <a:pPr lvl="1" eaLnBrk="1" hangingPunct="1"/>
            <a:r>
              <a:rPr lang="en-US" smtClean="0"/>
              <a:t>Allow worker(s) to file complaint</a:t>
            </a:r>
          </a:p>
          <a:p>
            <a:pPr eaLnBrk="1" hangingPunct="1">
              <a:buFont typeface="Wingdings 2" pitchFamily="18" charset="2"/>
              <a:buNone/>
            </a:pPr>
            <a:endParaRPr lang="en-US" smtClean="0"/>
          </a:p>
        </p:txBody>
      </p:sp>
    </p:spTree>
  </p:cSld>
  <p:clrMapOvr>
    <a:masterClrMapping/>
  </p:clrMapOvr>
  <p:transition>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GRICULTURAL CLEARANCE ORDERS&amp;quot;&quot;/&gt;&lt;property id=&quot;20307&quot; value=&quot;277&quot;/&gt;&lt;/object&gt;&lt;object type=&quot;3&quot; unique_id=&quot;10005&quot;&gt;&lt;property id=&quot;20148&quot; value=&quot;5&quot;/&gt;&lt;property id=&quot;20300&quot; value=&quot;Slide 2 - &amp;quot;Objectives&amp;quot;&quot;/&gt;&lt;property id=&quot;20307&quot; value=&quot;257&quot;/&gt;&lt;/object&gt;&lt;object type=&quot;3&quot; unique_id=&quot;10006&quot;&gt;&lt;property id=&quot;20148&quot; value=&quot;5&quot;/&gt;&lt;property id=&quot;20300&quot; value=&quot;Slide 3 - &amp;quot;Background&amp;quot;&quot;/&gt;&lt;property id=&quot;20307&quot; value=&quot;276&quot;/&gt;&lt;/object&gt;&lt;object type=&quot;3&quot; unique_id=&quot;10007&quot;&gt;&lt;property id=&quot;20148&quot; value=&quot;5&quot;/&gt;&lt;property id=&quot;20300&quot; value=&quot;Slide 4 - &amp;quot;Basics&amp;quot;&quot;/&gt;&lt;property id=&quot;20307&quot; value=&quot;258&quot;/&gt;&lt;/object&gt;&lt;object type=&quot;3&quot; unique_id=&quot;10008&quot;&gt;&lt;property id=&quot;20148&quot; value=&quot;5&quot;/&gt;&lt;property id=&quot;20300&quot; value=&quot;Slide 5 - &amp;quot;Recruitment Process&amp;quot;&quot;/&gt;&lt;property id=&quot;20307&quot; value=&quot;259&quot;/&gt;&lt;/object&gt;&lt;object type=&quot;3&quot; unique_id=&quot;10009&quot;&gt;&lt;property id=&quot;20148&quot; value=&quot;5&quot;/&gt;&lt;property id=&quot;20300&quot; value=&quot;Slide 6 - &amp;quot;Referral Process&amp;quot;&quot;/&gt;&lt;property id=&quot;20307&quot; value=&quot;263&quot;/&gt;&lt;/object&gt;&lt;object type=&quot;3&quot; unique_id=&quot;10010&quot;&gt;&lt;property id=&quot;20148&quot; value=&quot;5&quot;/&gt;&lt;property id=&quot;20300&quot; value=&quot;Slide 7 - &amp;quot;Referral Process&amp;quot;&quot;/&gt;&lt;property id=&quot;20307&quot; value=&quot;264&quot;/&gt;&lt;/object&gt;&lt;object type=&quot;3&quot; unique_id=&quot;10011&quot;&gt;&lt;property id=&quot;20148&quot; value=&quot;5&quot;/&gt;&lt;property id=&quot;20300&quot; value=&quot;Slide 8 - &amp;quot;Assurances&amp;quot;&quot;/&gt;&lt;property id=&quot;20307&quot; value=&quot;265&quot;/&gt;&lt;/object&gt;&lt;object type=&quot;3&quot; unique_id=&quot;10012&quot;&gt;&lt;property id=&quot;20148&quot; value=&quot;5&quot;/&gt;&lt;property id=&quot;20300&quot; value=&quot;Slide 9 - &amp;quot;H-2A Regulations – New Rule&amp;quot;&quot;/&gt;&lt;property id=&quot;20307&quot; value=&quot;260&quot;/&gt;&lt;/object&gt;&lt;object type=&quot;3&quot; unique_id=&quot;10013&quot;&gt;&lt;property id=&quot;20148&quot; value=&quot;5&quot;/&gt;&lt;property id=&quot;20300&quot; value=&quot;Slide 10 - &amp;quot;Review&amp;quot;&quot;/&gt;&lt;property id=&quot;20307&quot; value=&quot;274&quot;/&gt;&lt;/object&gt;&lt;object type=&quot;3&quot; unique_id=&quot;10014&quot;&gt;&lt;property id=&quot;20148&quot; value=&quot;5&quot;/&gt;&lt;property id=&quot;20300&quot; value=&quot;Slide 11 - &amp;quot;Review&amp;quot;&quot;/&gt;&lt;property id=&quot;20307&quot; value=&quot;268&quot;/&gt;&lt;/object&gt;&lt;object type=&quot;3&quot; unique_id=&quot;10015&quot;&gt;&lt;property id=&quot;20148&quot; value=&quot;5&quot;/&gt;&lt;property id=&quot;20300&quot; value=&quot;Slide 12 - &amp;quot;Review&amp;quot;&quot;/&gt;&lt;property id=&quot;20307&quot; value=&quot;271&quot;/&gt;&lt;/object&gt;&lt;object type=&quot;3&quot; unique_id=&quot;10016&quot;&gt;&lt;property id=&quot;20148&quot; value=&quot;5&quot;/&gt;&lt;property id=&quot;20300&quot; value=&quot;Slide 13 - &amp;quot;Review&amp;quot;&quot;/&gt;&lt;property id=&quot;20307&quot; value=&quot;272&quot;/&gt;&lt;/object&gt;&lt;object type=&quot;3&quot; unique_id=&quot;10017&quot;&gt;&lt;property id=&quot;20148&quot; value=&quot;5&quot;/&gt;&lt;property id=&quot;20300&quot; value=&quot;Slide 14 - &amp;quot;Review&amp;quot;&quot;/&gt;&lt;property id=&quot;20307&quot; value=&quot;273&quot;/&gt;&lt;/object&gt;&lt;object type=&quot;3&quot; unique_id=&quot;10018&quot;&gt;&lt;property id=&quot;20148&quot; value=&quot;5&quot;/&gt;&lt;property id=&quot;20300&quot; value=&quot;Slide 15 - &amp;quot;For more information contact:&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3">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2282EC"/>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2359</TotalTime>
  <Words>1572</Words>
  <Application>Microsoft Office PowerPoint</Application>
  <PresentationFormat>On-screen Show (4:3)</PresentationFormat>
  <Paragraphs>171</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Verve</vt:lpstr>
      <vt:lpstr>Acrobat Document</vt:lpstr>
      <vt:lpstr>AGRICULTURAL CLEARANCE ORDERS</vt:lpstr>
      <vt:lpstr>Objectives</vt:lpstr>
      <vt:lpstr>Background</vt:lpstr>
      <vt:lpstr>Basics</vt:lpstr>
      <vt:lpstr>Recruitment Process</vt:lpstr>
      <vt:lpstr>Referral Process</vt:lpstr>
      <vt:lpstr>Referral Process</vt:lpstr>
      <vt:lpstr>Assurances</vt:lpstr>
      <vt:lpstr>H-2A Regulations – New Rule</vt:lpstr>
      <vt:lpstr>Review</vt:lpstr>
      <vt:lpstr>Review</vt:lpstr>
      <vt:lpstr>Review</vt:lpstr>
      <vt:lpstr>Review</vt:lpstr>
      <vt:lpstr>Review</vt:lpstr>
      <vt:lpstr>For more information contact: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CLEARANCE ORDERS</dc:title>
  <dc:creator>ruizmar</dc:creator>
  <cp:lastModifiedBy>Joseph Gaines</cp:lastModifiedBy>
  <cp:revision>129</cp:revision>
  <dcterms:created xsi:type="dcterms:W3CDTF">2010-08-06T13:08:39Z</dcterms:created>
  <dcterms:modified xsi:type="dcterms:W3CDTF">2011-12-21T18:54:56Z</dcterms:modified>
</cp:coreProperties>
</file>