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85" r:id="rId5"/>
    <p:sldId id="286" r:id="rId6"/>
    <p:sldId id="287" r:id="rId7"/>
    <p:sldId id="288" r:id="rId8"/>
    <p:sldId id="284" r:id="rId9"/>
    <p:sldId id="274" r:id="rId10"/>
    <p:sldId id="277" r:id="rId11"/>
    <p:sldId id="283" r:id="rId12"/>
    <p:sldId id="290" r:id="rId13"/>
    <p:sldId id="291" r:id="rId14"/>
    <p:sldId id="289" r:id="rId15"/>
    <p:sldId id="292" r:id="rId16"/>
    <p:sldId id="281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92" autoAdjust="0"/>
  </p:normalViewPr>
  <p:slideViewPr>
    <p:cSldViewPr snapToGrid="0" snapToObjects="1">
      <p:cViewPr>
        <p:scale>
          <a:sx n="82" d="100"/>
          <a:sy n="82" d="100"/>
        </p:scale>
        <p:origin x="-15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cgheed\Local%20Settings\Temporary%20Internet%20Files\Content.Outlook\GE6T54FX\SB%202156%20-%20Sept%207%20LBC%20Budget%20Amendment%20-%20CHARTS%20-%209-8-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cgheed\Local%20Settings\Temporary%20Internet%20Files\Content.Outlook\GE6T54FX\SB%202156%20-%20Sept%207%20LBC%20Budget%20Amendment%20-%20CHARTS%20-%209-8-11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rotY val="10"/>
      <c:perspective val="20"/>
    </c:view3D>
    <c:plotArea>
      <c:layout>
        <c:manualLayout>
          <c:layoutTarget val="inner"/>
          <c:xMode val="edge"/>
          <c:yMode val="edge"/>
          <c:x val="8.3217655506713228E-2"/>
          <c:y val="0.15408831249035213"/>
          <c:w val="0.84244371229401416"/>
          <c:h val="0.76802171787350937"/>
        </c:manualLayout>
      </c:layout>
      <c:pie3DChart>
        <c:varyColors val="1"/>
        <c:ser>
          <c:idx val="0"/>
          <c:order val="0"/>
          <c:dPt>
            <c:idx val="0"/>
            <c:explosion val="8"/>
          </c:dPt>
          <c:dPt>
            <c:idx val="1"/>
            <c:explosion val="20"/>
          </c:dPt>
          <c:dPt>
            <c:idx val="2"/>
            <c:explosion val="8"/>
          </c:dPt>
          <c:dLbls>
            <c:dLbl>
              <c:idx val="0"/>
              <c:layout>
                <c:manualLayout>
                  <c:x val="1.7753425193718218E-2"/>
                  <c:y val="-2.612903043294808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General </a:t>
                    </a:r>
                    <a:r>
                      <a:rPr lang="en-US" dirty="0"/>
                      <a:t>Revenue
</a:t>
                    </a:r>
                    <a:r>
                      <a:rPr lang="en-US" dirty="0" smtClean="0"/>
                      <a:t>$120,004,274 </a:t>
                    </a:r>
                    <a:r>
                      <a:rPr lang="en-US" dirty="0"/>
                      <a:t>
17%</a:t>
                    </a:r>
                  </a:p>
                </c:rich>
              </c:tx>
              <c:spPr/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1.40035965830015E-2"/>
                  <c:y val="-8.702287301719850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State </a:t>
                    </a:r>
                    <a:r>
                      <a:rPr lang="en-US" dirty="0"/>
                      <a:t>Trust Funds
</a:t>
                    </a:r>
                    <a:r>
                      <a:rPr lang="en-US" dirty="0" smtClean="0"/>
                      <a:t>$53,090,063 </a:t>
                    </a:r>
                    <a:r>
                      <a:rPr lang="en-US" dirty="0"/>
                      <a:t>
8%</a:t>
                    </a:r>
                  </a:p>
                </c:rich>
              </c:tx>
              <c:spPr/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1.576781408855448E-3"/>
                  <c:y val="2.329221325746541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Federal </a:t>
                    </a:r>
                    <a:r>
                      <a:rPr lang="en-US" dirty="0"/>
                      <a:t>Trust Funds
</a:t>
                    </a:r>
                    <a:r>
                      <a:rPr lang="en-US" dirty="0" smtClean="0"/>
                      <a:t>$525,324,746 </a:t>
                    </a:r>
                    <a:r>
                      <a:rPr lang="en-US" dirty="0"/>
                      <a:t>
75%</a:t>
                    </a:r>
                  </a:p>
                </c:rich>
              </c:tx>
              <c:spPr/>
              <c:dLblPos val="bestFit"/>
              <c:showVal val="1"/>
              <c:showCatName val="1"/>
              <c:showPercent val="1"/>
              <c:separator>
</c:separator>
            </c:dLbl>
            <c:showVal val="1"/>
            <c:showCatName val="1"/>
            <c:showPercent val="1"/>
            <c:separator>
</c:separator>
            <c:showLeaderLines val="1"/>
          </c:dLbls>
          <c:cat>
            <c:strRef>
              <c:f>'KP Fund Data Summary'!$A$7:$A$9</c:f>
              <c:strCache>
                <c:ptCount val="3"/>
                <c:pt idx="0">
                  <c:v>General Revenue</c:v>
                </c:pt>
                <c:pt idx="1">
                  <c:v>State Trust Funds</c:v>
                </c:pt>
                <c:pt idx="2">
                  <c:v>Federal Trust Funds</c:v>
                </c:pt>
              </c:strCache>
            </c:strRef>
          </c:cat>
          <c:val>
            <c:numRef>
              <c:f>'KP Fund Data Summary'!$B$7:$B$9</c:f>
              <c:numCache>
                <c:formatCode>#,##0_);\(#,##0\)</c:formatCode>
                <c:ptCount val="3"/>
                <c:pt idx="0">
                  <c:v>120004274</c:v>
                </c:pt>
                <c:pt idx="1">
                  <c:v>53090063</c:v>
                </c:pt>
                <c:pt idx="2">
                  <c:v>525324746.00000006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'KP Fund Data Summary'!$A$7:$A$9</c:f>
              <c:strCache>
                <c:ptCount val="3"/>
                <c:pt idx="0">
                  <c:v>General Revenue</c:v>
                </c:pt>
                <c:pt idx="1">
                  <c:v>State Trust Funds</c:v>
                </c:pt>
                <c:pt idx="2">
                  <c:v>Federal Trust Funds</c:v>
                </c:pt>
              </c:strCache>
            </c:strRef>
          </c:cat>
          <c:val>
            <c:numRef>
              <c:f>'KP Fund Data Summary'!$C$7:$C$9</c:f>
              <c:numCache>
                <c:formatCode>0.00%</c:formatCode>
                <c:ptCount val="3"/>
                <c:pt idx="0">
                  <c:v>0.17182273067988288</c:v>
                </c:pt>
                <c:pt idx="1">
                  <c:v>7.6014622584417824E-2</c:v>
                </c:pt>
                <c:pt idx="2">
                  <c:v>0.75216264673569899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0"/>
      <c:rotY val="100"/>
      <c:perspective val="90"/>
    </c:view3D>
    <c:plotArea>
      <c:layout>
        <c:manualLayout>
          <c:layoutTarget val="inner"/>
          <c:xMode val="edge"/>
          <c:yMode val="edge"/>
          <c:x val="6.5436770844173694E-2"/>
          <c:y val="0.16762936451125401"/>
          <c:w val="0.83682102512516465"/>
          <c:h val="0.76974135051301329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2.5333055834980998E-2"/>
                  <c:y val="0.116907341127813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Executive </a:t>
                    </a:r>
                    <a:r>
                      <a:rPr lang="en-US" dirty="0"/>
                      <a:t>Direction and Support Services
</a:t>
                    </a:r>
                    <a:r>
                      <a:rPr lang="en-US" dirty="0" smtClean="0"/>
                      <a:t>$15,831,383 </a:t>
                    </a:r>
                    <a:r>
                      <a:rPr lang="en-US" dirty="0"/>
                      <a:t>
2%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9661891382519944"/>
                  <c:y val="-0.157106975264455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Workforce </a:t>
                    </a:r>
                    <a:r>
                      <a:rPr lang="en-US" dirty="0"/>
                      <a:t>Services
</a:t>
                    </a:r>
                    <a:r>
                      <a:rPr lang="en-US" dirty="0" smtClean="0"/>
                      <a:t>$330,010,729 </a:t>
                    </a:r>
                    <a:r>
                      <a:rPr lang="en-US" dirty="0"/>
                      <a:t>
47%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6.2066784603466887E-2"/>
                  <c:y val="4.51166785969938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Community </a:t>
                    </a:r>
                    <a:r>
                      <a:rPr lang="en-US" dirty="0"/>
                      <a:t>Development
</a:t>
                    </a:r>
                    <a:r>
                      <a:rPr lang="en-US" dirty="0" smtClean="0"/>
                      <a:t>$196,664,170 </a:t>
                    </a:r>
                    <a:r>
                      <a:rPr lang="en-US" dirty="0"/>
                      <a:t>
28%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1.7276469295963704E-2"/>
                  <c:y val="-5.04859619820249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Strategic </a:t>
                    </a:r>
                    <a:r>
                      <a:rPr lang="en-US" dirty="0"/>
                      <a:t>Business Development
</a:t>
                    </a:r>
                    <a:r>
                      <a:rPr lang="en-US" dirty="0" smtClean="0"/>
                      <a:t>$155,912,801 </a:t>
                    </a:r>
                    <a:r>
                      <a:rPr lang="en-US" dirty="0"/>
                      <a:t>
23%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060" baseline="0"/>
                </a:pPr>
                <a:endParaRPr lang="en-U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'KP Fund Data Summary'!$A$1:$A$4</c:f>
              <c:strCache>
                <c:ptCount val="4"/>
                <c:pt idx="0">
                  <c:v>Executive Direction and Support Services</c:v>
                </c:pt>
                <c:pt idx="1">
                  <c:v>Workforce Services</c:v>
                </c:pt>
                <c:pt idx="2">
                  <c:v>Community Development</c:v>
                </c:pt>
                <c:pt idx="3">
                  <c:v>Strategic Business Development</c:v>
                </c:pt>
              </c:strCache>
            </c:strRef>
          </c:cat>
          <c:val>
            <c:numRef>
              <c:f>'KP Fund Data Summary'!$B$1:$B$4</c:f>
              <c:numCache>
                <c:formatCode>#,##0_);\(#,##0\)</c:formatCode>
                <c:ptCount val="4"/>
                <c:pt idx="0">
                  <c:v>15831382.999999993</c:v>
                </c:pt>
                <c:pt idx="1">
                  <c:v>330010729</c:v>
                </c:pt>
                <c:pt idx="2">
                  <c:v>196664170</c:v>
                </c:pt>
                <c:pt idx="3">
                  <c:v>155912800.99999997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scene3d>
      <a:camera prst="orthographicFront"/>
      <a:lightRig rig="threePt" dir="t"/>
    </a:scene3d>
    <a:sp3d/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65A8E-8791-498C-9DE8-FD1026CC9F4F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049324-A711-4CAE-977F-C56E487EAF44}">
      <dgm:prSet phldrT="[Text]"/>
      <dgm:spPr/>
      <dgm:t>
        <a:bodyPr/>
        <a:lstStyle/>
        <a:p>
          <a:r>
            <a:rPr lang="en-US" dirty="0" smtClean="0"/>
            <a:t>Governor</a:t>
          </a:r>
        </a:p>
      </dgm:t>
    </dgm:pt>
    <dgm:pt modelId="{404D8C4A-D56A-47B1-BEE1-3A9E4F34427B}" type="parTrans" cxnId="{752BD48E-9314-4512-8D6A-51AB63AEAF03}">
      <dgm:prSet/>
      <dgm:spPr/>
      <dgm:t>
        <a:bodyPr/>
        <a:lstStyle/>
        <a:p>
          <a:endParaRPr lang="en-US"/>
        </a:p>
      </dgm:t>
    </dgm:pt>
    <dgm:pt modelId="{42D53D77-C22F-4A29-8F79-9992006F1538}" type="sibTrans" cxnId="{752BD48E-9314-4512-8D6A-51AB63AEAF03}">
      <dgm:prSet/>
      <dgm:spPr/>
      <dgm:t>
        <a:bodyPr/>
        <a:lstStyle/>
        <a:p>
          <a:endParaRPr lang="en-US"/>
        </a:p>
      </dgm:t>
    </dgm:pt>
    <dgm:pt modelId="{C8959C2E-49FF-450E-97F7-9DE24323CB3F}">
      <dgm:prSet phldrT="[Text]"/>
      <dgm:spPr/>
      <dgm:t>
        <a:bodyPr/>
        <a:lstStyle/>
        <a:p>
          <a:r>
            <a:rPr lang="en-US" dirty="0" smtClean="0"/>
            <a:t>Workforce Florida, Inc.</a:t>
          </a:r>
          <a:endParaRPr lang="en-US" dirty="0"/>
        </a:p>
      </dgm:t>
    </dgm:pt>
    <dgm:pt modelId="{51D4066B-AF2F-472D-B19D-A85A20DD6559}" type="parTrans" cxnId="{B6143671-F0C9-4CF2-A260-8C9B4AF8F669}">
      <dgm:prSet/>
      <dgm:spPr/>
      <dgm:t>
        <a:bodyPr/>
        <a:lstStyle/>
        <a:p>
          <a:endParaRPr lang="en-US"/>
        </a:p>
      </dgm:t>
    </dgm:pt>
    <dgm:pt modelId="{4C239A8F-5AE7-462B-B3EA-DF91D54BB7FE}" type="sibTrans" cxnId="{B6143671-F0C9-4CF2-A260-8C9B4AF8F669}">
      <dgm:prSet/>
      <dgm:spPr/>
      <dgm:t>
        <a:bodyPr/>
        <a:lstStyle/>
        <a:p>
          <a:endParaRPr lang="en-US"/>
        </a:p>
      </dgm:t>
    </dgm:pt>
    <dgm:pt modelId="{117A30BA-3AC1-48DF-914C-0C1F219B2E80}">
      <dgm:prSet phldrT="[Text]"/>
      <dgm:spPr/>
      <dgm:t>
        <a:bodyPr/>
        <a:lstStyle/>
        <a:p>
          <a:r>
            <a:rPr lang="en-US" dirty="0" smtClean="0"/>
            <a:t>Department of Economic Opportunity</a:t>
          </a:r>
        </a:p>
      </dgm:t>
    </dgm:pt>
    <dgm:pt modelId="{F5128618-A433-493E-BDDE-049397937866}" type="parTrans" cxnId="{034578C6-9016-4495-A79D-750478F97A3D}">
      <dgm:prSet/>
      <dgm:spPr/>
      <dgm:t>
        <a:bodyPr/>
        <a:lstStyle/>
        <a:p>
          <a:endParaRPr lang="en-US"/>
        </a:p>
      </dgm:t>
    </dgm:pt>
    <dgm:pt modelId="{08F66715-2165-49E2-B497-117FB670EE72}" type="sibTrans" cxnId="{034578C6-9016-4495-A79D-750478F97A3D}">
      <dgm:prSet/>
      <dgm:spPr/>
      <dgm:t>
        <a:bodyPr/>
        <a:lstStyle/>
        <a:p>
          <a:endParaRPr lang="en-US"/>
        </a:p>
      </dgm:t>
    </dgm:pt>
    <dgm:pt modelId="{95C6558F-069C-45BF-92DE-1AB9C61AFA6A}">
      <dgm:prSet phldrT="[Text]"/>
      <dgm:spPr/>
      <dgm:t>
        <a:bodyPr/>
        <a:lstStyle/>
        <a:p>
          <a:r>
            <a:rPr lang="en-US" dirty="0" smtClean="0"/>
            <a:t>EFI/ Secretary of Commerce</a:t>
          </a:r>
          <a:endParaRPr lang="en-US" dirty="0"/>
        </a:p>
      </dgm:t>
    </dgm:pt>
    <dgm:pt modelId="{56F37CF8-F15D-4331-8160-553CE185072D}" type="parTrans" cxnId="{0331C486-7507-49A5-A4E9-A243B824FB6F}">
      <dgm:prSet/>
      <dgm:spPr/>
      <dgm:t>
        <a:bodyPr/>
        <a:lstStyle/>
        <a:p>
          <a:endParaRPr lang="en-US"/>
        </a:p>
      </dgm:t>
    </dgm:pt>
    <dgm:pt modelId="{4BA516E9-5CF3-451C-A7BA-554179533D46}" type="sibTrans" cxnId="{0331C486-7507-49A5-A4E9-A243B824FB6F}">
      <dgm:prSet/>
      <dgm:spPr/>
      <dgm:t>
        <a:bodyPr/>
        <a:lstStyle/>
        <a:p>
          <a:endParaRPr lang="en-US"/>
        </a:p>
      </dgm:t>
    </dgm:pt>
    <dgm:pt modelId="{F0095DF6-9697-437B-8EA7-0EDC712B9B4A}" type="pres">
      <dgm:prSet presAssocID="{8CB65A8E-8791-498C-9DE8-FD1026CC9F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00838B-2528-4FE5-8B8D-98FD07D830AE}" type="pres">
      <dgm:prSet presAssocID="{6E049324-A711-4CAE-977F-C56E487EAF4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A387C-2EF2-437A-9A15-DF68A46BA22F}" type="pres">
      <dgm:prSet presAssocID="{6E049324-A711-4CAE-977F-C56E487EAF44}" presName="spNode" presStyleCnt="0"/>
      <dgm:spPr/>
    </dgm:pt>
    <dgm:pt modelId="{8D20E616-C4A3-49F7-A839-59DAD9396CFD}" type="pres">
      <dgm:prSet presAssocID="{42D53D77-C22F-4A29-8F79-9992006F1538}" presName="sibTrans" presStyleLbl="sibTrans1D1" presStyleIdx="0" presStyleCnt="4"/>
      <dgm:spPr/>
      <dgm:t>
        <a:bodyPr/>
        <a:lstStyle/>
        <a:p>
          <a:endParaRPr lang="en-US"/>
        </a:p>
      </dgm:t>
    </dgm:pt>
    <dgm:pt modelId="{988F0AB0-DE98-4AEC-80D2-629C73CD3AE6}" type="pres">
      <dgm:prSet presAssocID="{C8959C2E-49FF-450E-97F7-9DE24323CB3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4222B-157B-4D7E-8594-2398D12DC135}" type="pres">
      <dgm:prSet presAssocID="{C8959C2E-49FF-450E-97F7-9DE24323CB3F}" presName="spNode" presStyleCnt="0"/>
      <dgm:spPr/>
    </dgm:pt>
    <dgm:pt modelId="{CBDB9326-E72E-4638-A2CD-E214537084FE}" type="pres">
      <dgm:prSet presAssocID="{4C239A8F-5AE7-462B-B3EA-DF91D54BB7F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BF88A630-9896-4037-B1D9-08CAD60A2BD6}" type="pres">
      <dgm:prSet presAssocID="{117A30BA-3AC1-48DF-914C-0C1F219B2E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FA6D1-BA4F-4094-8B8E-2B3FDF7FC381}" type="pres">
      <dgm:prSet presAssocID="{117A30BA-3AC1-48DF-914C-0C1F219B2E80}" presName="spNode" presStyleCnt="0"/>
      <dgm:spPr/>
    </dgm:pt>
    <dgm:pt modelId="{011BB008-67B0-439A-B5A3-088135867356}" type="pres">
      <dgm:prSet presAssocID="{08F66715-2165-49E2-B497-117FB670EE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AB4CA1A-1C5E-4BDC-A27A-B4CDBE198F42}" type="pres">
      <dgm:prSet presAssocID="{95C6558F-069C-45BF-92DE-1AB9C61AFA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9EF82-9C23-4B02-A782-17E808BEB5F3}" type="pres">
      <dgm:prSet presAssocID="{95C6558F-069C-45BF-92DE-1AB9C61AFA6A}" presName="spNode" presStyleCnt="0"/>
      <dgm:spPr/>
    </dgm:pt>
    <dgm:pt modelId="{E3419437-E485-4BD4-AB0B-C32B699BA948}" type="pres">
      <dgm:prSet presAssocID="{4BA516E9-5CF3-451C-A7BA-554179533D46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7A1BF562-0644-4B0D-ACCA-2AEABD51749A}" type="presOf" srcId="{8CB65A8E-8791-498C-9DE8-FD1026CC9F4F}" destId="{F0095DF6-9697-437B-8EA7-0EDC712B9B4A}" srcOrd="0" destOrd="0" presId="urn:microsoft.com/office/officeart/2005/8/layout/cycle6"/>
    <dgm:cxn modelId="{752BD48E-9314-4512-8D6A-51AB63AEAF03}" srcId="{8CB65A8E-8791-498C-9DE8-FD1026CC9F4F}" destId="{6E049324-A711-4CAE-977F-C56E487EAF44}" srcOrd="0" destOrd="0" parTransId="{404D8C4A-D56A-47B1-BEE1-3A9E4F34427B}" sibTransId="{42D53D77-C22F-4A29-8F79-9992006F1538}"/>
    <dgm:cxn modelId="{0331C486-7507-49A5-A4E9-A243B824FB6F}" srcId="{8CB65A8E-8791-498C-9DE8-FD1026CC9F4F}" destId="{95C6558F-069C-45BF-92DE-1AB9C61AFA6A}" srcOrd="3" destOrd="0" parTransId="{56F37CF8-F15D-4331-8160-553CE185072D}" sibTransId="{4BA516E9-5CF3-451C-A7BA-554179533D46}"/>
    <dgm:cxn modelId="{622BFC65-4E09-421F-A68B-6E55430EAA8B}" type="presOf" srcId="{6E049324-A711-4CAE-977F-C56E487EAF44}" destId="{5D00838B-2528-4FE5-8B8D-98FD07D830AE}" srcOrd="0" destOrd="0" presId="urn:microsoft.com/office/officeart/2005/8/layout/cycle6"/>
    <dgm:cxn modelId="{6564FFD8-BAE3-4239-BCB7-A412D9B11354}" type="presOf" srcId="{42D53D77-C22F-4A29-8F79-9992006F1538}" destId="{8D20E616-C4A3-49F7-A839-59DAD9396CFD}" srcOrd="0" destOrd="0" presId="urn:microsoft.com/office/officeart/2005/8/layout/cycle6"/>
    <dgm:cxn modelId="{B6143671-F0C9-4CF2-A260-8C9B4AF8F669}" srcId="{8CB65A8E-8791-498C-9DE8-FD1026CC9F4F}" destId="{C8959C2E-49FF-450E-97F7-9DE24323CB3F}" srcOrd="1" destOrd="0" parTransId="{51D4066B-AF2F-472D-B19D-A85A20DD6559}" sibTransId="{4C239A8F-5AE7-462B-B3EA-DF91D54BB7FE}"/>
    <dgm:cxn modelId="{F8A38DEC-FFB9-4752-9441-22C6E5D11B7F}" type="presOf" srcId="{4C239A8F-5AE7-462B-B3EA-DF91D54BB7FE}" destId="{CBDB9326-E72E-4638-A2CD-E214537084FE}" srcOrd="0" destOrd="0" presId="urn:microsoft.com/office/officeart/2005/8/layout/cycle6"/>
    <dgm:cxn modelId="{ED33EA88-B3D5-47AE-9BD6-A79176CEC9FC}" type="presOf" srcId="{08F66715-2165-49E2-B497-117FB670EE72}" destId="{011BB008-67B0-439A-B5A3-088135867356}" srcOrd="0" destOrd="0" presId="urn:microsoft.com/office/officeart/2005/8/layout/cycle6"/>
    <dgm:cxn modelId="{AF37B981-DC96-4A5C-AE91-948619D441CA}" type="presOf" srcId="{C8959C2E-49FF-450E-97F7-9DE24323CB3F}" destId="{988F0AB0-DE98-4AEC-80D2-629C73CD3AE6}" srcOrd="0" destOrd="0" presId="urn:microsoft.com/office/officeart/2005/8/layout/cycle6"/>
    <dgm:cxn modelId="{ADC395CE-7220-4F44-AF88-98D79FF8BB15}" type="presOf" srcId="{95C6558F-069C-45BF-92DE-1AB9C61AFA6A}" destId="{9AB4CA1A-1C5E-4BDC-A27A-B4CDBE198F42}" srcOrd="0" destOrd="0" presId="urn:microsoft.com/office/officeart/2005/8/layout/cycle6"/>
    <dgm:cxn modelId="{034578C6-9016-4495-A79D-750478F97A3D}" srcId="{8CB65A8E-8791-498C-9DE8-FD1026CC9F4F}" destId="{117A30BA-3AC1-48DF-914C-0C1F219B2E80}" srcOrd="2" destOrd="0" parTransId="{F5128618-A433-493E-BDDE-049397937866}" sibTransId="{08F66715-2165-49E2-B497-117FB670EE72}"/>
    <dgm:cxn modelId="{00AE671E-CCA0-4260-9C24-E63A6438FF27}" type="presOf" srcId="{117A30BA-3AC1-48DF-914C-0C1F219B2E80}" destId="{BF88A630-9896-4037-B1D9-08CAD60A2BD6}" srcOrd="0" destOrd="0" presId="urn:microsoft.com/office/officeart/2005/8/layout/cycle6"/>
    <dgm:cxn modelId="{D7C6B9E4-4C8F-438D-AD16-3CB0DBCCDDB2}" type="presOf" srcId="{4BA516E9-5CF3-451C-A7BA-554179533D46}" destId="{E3419437-E485-4BD4-AB0B-C32B699BA948}" srcOrd="0" destOrd="0" presId="urn:microsoft.com/office/officeart/2005/8/layout/cycle6"/>
    <dgm:cxn modelId="{0E6A0C77-1E46-46EB-8525-B9929C874558}" type="presParOf" srcId="{F0095DF6-9697-437B-8EA7-0EDC712B9B4A}" destId="{5D00838B-2528-4FE5-8B8D-98FD07D830AE}" srcOrd="0" destOrd="0" presId="urn:microsoft.com/office/officeart/2005/8/layout/cycle6"/>
    <dgm:cxn modelId="{1CB250BB-EA3E-41F1-913B-1DA10BD7DCA0}" type="presParOf" srcId="{F0095DF6-9697-437B-8EA7-0EDC712B9B4A}" destId="{BFCA387C-2EF2-437A-9A15-DF68A46BA22F}" srcOrd="1" destOrd="0" presId="urn:microsoft.com/office/officeart/2005/8/layout/cycle6"/>
    <dgm:cxn modelId="{1AC4619A-9D29-45F9-B020-5ECA45D5DBEF}" type="presParOf" srcId="{F0095DF6-9697-437B-8EA7-0EDC712B9B4A}" destId="{8D20E616-C4A3-49F7-A839-59DAD9396CFD}" srcOrd="2" destOrd="0" presId="urn:microsoft.com/office/officeart/2005/8/layout/cycle6"/>
    <dgm:cxn modelId="{9A5E58F7-0FD2-48CF-BDBB-0ED64F1508AB}" type="presParOf" srcId="{F0095DF6-9697-437B-8EA7-0EDC712B9B4A}" destId="{988F0AB0-DE98-4AEC-80D2-629C73CD3AE6}" srcOrd="3" destOrd="0" presId="urn:microsoft.com/office/officeart/2005/8/layout/cycle6"/>
    <dgm:cxn modelId="{2499F64B-80D5-425D-8C42-FF90E5D9310A}" type="presParOf" srcId="{F0095DF6-9697-437B-8EA7-0EDC712B9B4A}" destId="{9C14222B-157B-4D7E-8594-2398D12DC135}" srcOrd="4" destOrd="0" presId="urn:microsoft.com/office/officeart/2005/8/layout/cycle6"/>
    <dgm:cxn modelId="{A50795EF-925F-44AC-BB09-240EFA819DC3}" type="presParOf" srcId="{F0095DF6-9697-437B-8EA7-0EDC712B9B4A}" destId="{CBDB9326-E72E-4638-A2CD-E214537084FE}" srcOrd="5" destOrd="0" presId="urn:microsoft.com/office/officeart/2005/8/layout/cycle6"/>
    <dgm:cxn modelId="{F46822D0-FD93-46B7-A76A-CB316356711C}" type="presParOf" srcId="{F0095DF6-9697-437B-8EA7-0EDC712B9B4A}" destId="{BF88A630-9896-4037-B1D9-08CAD60A2BD6}" srcOrd="6" destOrd="0" presId="urn:microsoft.com/office/officeart/2005/8/layout/cycle6"/>
    <dgm:cxn modelId="{2A5B9A91-DBDA-4D96-AA41-91F0B38F1756}" type="presParOf" srcId="{F0095DF6-9697-437B-8EA7-0EDC712B9B4A}" destId="{0B3FA6D1-BA4F-4094-8B8E-2B3FDF7FC381}" srcOrd="7" destOrd="0" presId="urn:microsoft.com/office/officeart/2005/8/layout/cycle6"/>
    <dgm:cxn modelId="{6648F94B-51AE-4105-8AF2-10367FD849C4}" type="presParOf" srcId="{F0095DF6-9697-437B-8EA7-0EDC712B9B4A}" destId="{011BB008-67B0-439A-B5A3-088135867356}" srcOrd="8" destOrd="0" presId="urn:microsoft.com/office/officeart/2005/8/layout/cycle6"/>
    <dgm:cxn modelId="{20A36FF8-3C25-4B6D-B7E9-99B3F006E8B1}" type="presParOf" srcId="{F0095DF6-9697-437B-8EA7-0EDC712B9B4A}" destId="{9AB4CA1A-1C5E-4BDC-A27A-B4CDBE198F42}" srcOrd="9" destOrd="0" presId="urn:microsoft.com/office/officeart/2005/8/layout/cycle6"/>
    <dgm:cxn modelId="{7970C109-4D95-46CB-8A01-82C660FEF593}" type="presParOf" srcId="{F0095DF6-9697-437B-8EA7-0EDC712B9B4A}" destId="{68A9EF82-9C23-4B02-A782-17E808BEB5F3}" srcOrd="10" destOrd="0" presId="urn:microsoft.com/office/officeart/2005/8/layout/cycle6"/>
    <dgm:cxn modelId="{AF167E3A-E20B-44E8-BE38-6AC31909DBBE}" type="presParOf" srcId="{F0095DF6-9697-437B-8EA7-0EDC712B9B4A}" destId="{E3419437-E485-4BD4-AB0B-C32B699BA948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11C504-C6A9-4371-A1BC-5F941162461C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82151A-2C0A-4852-9623-096CF3F85B5C}">
      <dgm:prSet phldrT="[Text]"/>
      <dgm:spPr/>
      <dgm:t>
        <a:bodyPr/>
        <a:lstStyle/>
        <a:p>
          <a:r>
            <a:rPr lang="en-US" dirty="0" smtClean="0"/>
            <a:t>Department of Community Affairs</a:t>
          </a:r>
          <a:endParaRPr lang="en-US" dirty="0"/>
        </a:p>
      </dgm:t>
    </dgm:pt>
    <dgm:pt modelId="{DF2EBBB8-C036-43A6-85B9-76F2925EF5FF}" type="parTrans" cxnId="{68FF8A5F-2071-4FC4-9857-29BD26734517}">
      <dgm:prSet/>
      <dgm:spPr/>
      <dgm:t>
        <a:bodyPr/>
        <a:lstStyle/>
        <a:p>
          <a:endParaRPr lang="en-US"/>
        </a:p>
      </dgm:t>
    </dgm:pt>
    <dgm:pt modelId="{53AE6DFA-935E-4885-A283-661B2C79C13E}" type="sibTrans" cxnId="{68FF8A5F-2071-4FC4-9857-29BD26734517}">
      <dgm:prSet/>
      <dgm:spPr/>
      <dgm:t>
        <a:bodyPr/>
        <a:lstStyle/>
        <a:p>
          <a:endParaRPr lang="en-US"/>
        </a:p>
      </dgm:t>
    </dgm:pt>
    <dgm:pt modelId="{38E0B9EC-E204-41F5-99B9-93F6AB0CC177}">
      <dgm:prSet phldrT="[Text]"/>
      <dgm:spPr/>
      <dgm:t>
        <a:bodyPr/>
        <a:lstStyle/>
        <a:p>
          <a:r>
            <a:rPr lang="en-US" dirty="0" smtClean="0"/>
            <a:t>Agency for Workforce Innovation</a:t>
          </a:r>
          <a:endParaRPr lang="en-US" dirty="0"/>
        </a:p>
      </dgm:t>
    </dgm:pt>
    <dgm:pt modelId="{31F44AD1-326C-4554-9E17-DDE49C6602AD}" type="parTrans" cxnId="{5541E11D-BDFD-40FE-995C-B706EB95943A}">
      <dgm:prSet/>
      <dgm:spPr/>
      <dgm:t>
        <a:bodyPr/>
        <a:lstStyle/>
        <a:p>
          <a:endParaRPr lang="en-US"/>
        </a:p>
      </dgm:t>
    </dgm:pt>
    <dgm:pt modelId="{A6CA1EBA-EC77-4B3C-84EC-0474902A3AFF}" type="sibTrans" cxnId="{5541E11D-BDFD-40FE-995C-B706EB95943A}">
      <dgm:prSet/>
      <dgm:spPr/>
      <dgm:t>
        <a:bodyPr/>
        <a:lstStyle/>
        <a:p>
          <a:endParaRPr lang="en-US"/>
        </a:p>
      </dgm:t>
    </dgm:pt>
    <dgm:pt modelId="{600B98C4-99F5-4FE8-B545-A30DCF3A5DCF}">
      <dgm:prSet phldrT="[Text]"/>
      <dgm:spPr/>
      <dgm:t>
        <a:bodyPr/>
        <a:lstStyle/>
        <a:p>
          <a:r>
            <a:rPr lang="en-US" dirty="0" smtClean="0"/>
            <a:t>Office of Tourism, Trade, and Economic Development</a:t>
          </a:r>
          <a:endParaRPr lang="en-US" dirty="0"/>
        </a:p>
      </dgm:t>
    </dgm:pt>
    <dgm:pt modelId="{C4215AD2-9554-4D9F-A3ED-79C6A2C6B338}" type="parTrans" cxnId="{6142728D-6821-4172-AA03-7871F76FE5F2}">
      <dgm:prSet/>
      <dgm:spPr/>
      <dgm:t>
        <a:bodyPr/>
        <a:lstStyle/>
        <a:p>
          <a:endParaRPr lang="en-US"/>
        </a:p>
      </dgm:t>
    </dgm:pt>
    <dgm:pt modelId="{89623ADE-5563-4E7D-85B0-E98EF82CDA85}" type="sibTrans" cxnId="{6142728D-6821-4172-AA03-7871F76FE5F2}">
      <dgm:prSet/>
      <dgm:spPr/>
      <dgm:t>
        <a:bodyPr/>
        <a:lstStyle/>
        <a:p>
          <a:endParaRPr lang="en-US"/>
        </a:p>
      </dgm:t>
    </dgm:pt>
    <dgm:pt modelId="{7F495A37-B6EA-43D6-835E-DBEDCA15C7C3}">
      <dgm:prSet phldrT="[Text]"/>
      <dgm:spPr/>
      <dgm:t>
        <a:bodyPr/>
        <a:lstStyle/>
        <a:p>
          <a:r>
            <a:rPr lang="en-US" dirty="0" smtClean="0"/>
            <a:t>Department of  Economic Opportunity</a:t>
          </a:r>
          <a:endParaRPr lang="en-US" dirty="0"/>
        </a:p>
      </dgm:t>
    </dgm:pt>
    <dgm:pt modelId="{D1CB6D7E-4FE3-4881-92C1-900A6EEEB35C}" type="parTrans" cxnId="{A46078F0-1D51-4CC0-898A-69ADAD0DA823}">
      <dgm:prSet/>
      <dgm:spPr/>
      <dgm:t>
        <a:bodyPr/>
        <a:lstStyle/>
        <a:p>
          <a:endParaRPr lang="en-US"/>
        </a:p>
      </dgm:t>
    </dgm:pt>
    <dgm:pt modelId="{30FE050E-A83F-4EBB-BA41-E3C2B5141D7F}" type="sibTrans" cxnId="{A46078F0-1D51-4CC0-898A-69ADAD0DA823}">
      <dgm:prSet/>
      <dgm:spPr/>
      <dgm:t>
        <a:bodyPr/>
        <a:lstStyle/>
        <a:p>
          <a:endParaRPr lang="en-US"/>
        </a:p>
      </dgm:t>
    </dgm:pt>
    <dgm:pt modelId="{829A8573-5434-4623-9318-069A408F4300}" type="pres">
      <dgm:prSet presAssocID="{4A11C504-C6A9-4371-A1BC-5F94116246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5E7F59-61DE-412E-8B0F-00352BE2B0A7}" type="pres">
      <dgm:prSet presAssocID="{4A11C504-C6A9-4371-A1BC-5F941162461C}" presName="vNodes" presStyleCnt="0"/>
      <dgm:spPr/>
    </dgm:pt>
    <dgm:pt modelId="{3BBC2EAE-A90A-4A02-A3F3-74974321AE4D}" type="pres">
      <dgm:prSet presAssocID="{4282151A-2C0A-4852-9623-096CF3F85B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173E2-30CC-47D2-AE45-5C2AA9CEE80B}" type="pres">
      <dgm:prSet presAssocID="{53AE6DFA-935E-4885-A283-661B2C79C13E}" presName="spacerT" presStyleCnt="0"/>
      <dgm:spPr/>
    </dgm:pt>
    <dgm:pt modelId="{AF0580D6-F8EB-4ED9-B7F4-64F860DFD897}" type="pres">
      <dgm:prSet presAssocID="{53AE6DFA-935E-4885-A283-661B2C79C13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8BC4706-F5BA-4893-BDF6-AAE5D187E262}" type="pres">
      <dgm:prSet presAssocID="{53AE6DFA-935E-4885-A283-661B2C79C13E}" presName="spacerB" presStyleCnt="0"/>
      <dgm:spPr/>
    </dgm:pt>
    <dgm:pt modelId="{C3B87FBD-A3EE-467F-AE41-5B8A697AEC51}" type="pres">
      <dgm:prSet presAssocID="{38E0B9EC-E204-41F5-99B9-93F6AB0CC1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1AC30-61BE-4695-A813-DD278976806F}" type="pres">
      <dgm:prSet presAssocID="{A6CA1EBA-EC77-4B3C-84EC-0474902A3AFF}" presName="spacerT" presStyleCnt="0"/>
      <dgm:spPr/>
    </dgm:pt>
    <dgm:pt modelId="{A5EE9493-0FAE-428C-8AFB-3AE4A7E3C3D3}" type="pres">
      <dgm:prSet presAssocID="{A6CA1EBA-EC77-4B3C-84EC-0474902A3AF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0EFD62A-8022-4054-B276-309B954385D9}" type="pres">
      <dgm:prSet presAssocID="{A6CA1EBA-EC77-4B3C-84EC-0474902A3AFF}" presName="spacerB" presStyleCnt="0"/>
      <dgm:spPr/>
    </dgm:pt>
    <dgm:pt modelId="{A6021BDB-BAD9-4490-8DA2-AB3AECEB8D4C}" type="pres">
      <dgm:prSet presAssocID="{600B98C4-99F5-4FE8-B545-A30DCF3A5D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2E6C1-81F0-4875-9419-1B8AF29CD796}" type="pres">
      <dgm:prSet presAssocID="{4A11C504-C6A9-4371-A1BC-5F941162461C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64DCE83E-B375-43B7-9DFF-9A90332A1BDE}" type="pres">
      <dgm:prSet presAssocID="{4A11C504-C6A9-4371-A1BC-5F941162461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3C74192-6E9F-4723-95E9-CB986B0E323C}" type="pres">
      <dgm:prSet presAssocID="{4A11C504-C6A9-4371-A1BC-5F941162461C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F8A5F-2071-4FC4-9857-29BD26734517}" srcId="{4A11C504-C6A9-4371-A1BC-5F941162461C}" destId="{4282151A-2C0A-4852-9623-096CF3F85B5C}" srcOrd="0" destOrd="0" parTransId="{DF2EBBB8-C036-43A6-85B9-76F2925EF5FF}" sibTransId="{53AE6DFA-935E-4885-A283-661B2C79C13E}"/>
    <dgm:cxn modelId="{FEDE7836-CABE-4479-91B1-6CCC7A9E5455}" type="presOf" srcId="{53AE6DFA-935E-4885-A283-661B2C79C13E}" destId="{AF0580D6-F8EB-4ED9-B7F4-64F860DFD897}" srcOrd="0" destOrd="0" presId="urn:microsoft.com/office/officeart/2005/8/layout/equation2"/>
    <dgm:cxn modelId="{97168627-12D4-4298-9DD8-462AD251D4CC}" type="presOf" srcId="{38E0B9EC-E204-41F5-99B9-93F6AB0CC177}" destId="{C3B87FBD-A3EE-467F-AE41-5B8A697AEC51}" srcOrd="0" destOrd="0" presId="urn:microsoft.com/office/officeart/2005/8/layout/equation2"/>
    <dgm:cxn modelId="{A46078F0-1D51-4CC0-898A-69ADAD0DA823}" srcId="{4A11C504-C6A9-4371-A1BC-5F941162461C}" destId="{7F495A37-B6EA-43D6-835E-DBEDCA15C7C3}" srcOrd="3" destOrd="0" parTransId="{D1CB6D7E-4FE3-4881-92C1-900A6EEEB35C}" sibTransId="{30FE050E-A83F-4EBB-BA41-E3C2B5141D7F}"/>
    <dgm:cxn modelId="{91DA37C7-1BB5-4197-9495-533B5D60ACD7}" type="presOf" srcId="{89623ADE-5563-4E7D-85B0-E98EF82CDA85}" destId="{64DCE83E-B375-43B7-9DFF-9A90332A1BDE}" srcOrd="1" destOrd="0" presId="urn:microsoft.com/office/officeart/2005/8/layout/equation2"/>
    <dgm:cxn modelId="{0DCDEC4B-22D4-4A36-92D0-96227CB87E1B}" type="presOf" srcId="{89623ADE-5563-4E7D-85B0-E98EF82CDA85}" destId="{D4C2E6C1-81F0-4875-9419-1B8AF29CD796}" srcOrd="0" destOrd="0" presId="urn:microsoft.com/office/officeart/2005/8/layout/equation2"/>
    <dgm:cxn modelId="{5D6E308B-AA24-40C8-BD68-0D4F8159D0EA}" type="presOf" srcId="{600B98C4-99F5-4FE8-B545-A30DCF3A5DCF}" destId="{A6021BDB-BAD9-4490-8DA2-AB3AECEB8D4C}" srcOrd="0" destOrd="0" presId="urn:microsoft.com/office/officeart/2005/8/layout/equation2"/>
    <dgm:cxn modelId="{6142728D-6821-4172-AA03-7871F76FE5F2}" srcId="{4A11C504-C6A9-4371-A1BC-5F941162461C}" destId="{600B98C4-99F5-4FE8-B545-A30DCF3A5DCF}" srcOrd="2" destOrd="0" parTransId="{C4215AD2-9554-4D9F-A3ED-79C6A2C6B338}" sibTransId="{89623ADE-5563-4E7D-85B0-E98EF82CDA85}"/>
    <dgm:cxn modelId="{DB19E922-6B6C-42D8-BF2C-48B64A6C874D}" type="presOf" srcId="{4A11C504-C6A9-4371-A1BC-5F941162461C}" destId="{829A8573-5434-4623-9318-069A408F4300}" srcOrd="0" destOrd="0" presId="urn:microsoft.com/office/officeart/2005/8/layout/equation2"/>
    <dgm:cxn modelId="{8F23C78F-8ACF-4A90-92B3-237571F04D8E}" type="presOf" srcId="{A6CA1EBA-EC77-4B3C-84EC-0474902A3AFF}" destId="{A5EE9493-0FAE-428C-8AFB-3AE4A7E3C3D3}" srcOrd="0" destOrd="0" presId="urn:microsoft.com/office/officeart/2005/8/layout/equation2"/>
    <dgm:cxn modelId="{A1039A51-6561-4141-8AB0-071E23F5BFC0}" type="presOf" srcId="{7F495A37-B6EA-43D6-835E-DBEDCA15C7C3}" destId="{33C74192-6E9F-4723-95E9-CB986B0E323C}" srcOrd="0" destOrd="0" presId="urn:microsoft.com/office/officeart/2005/8/layout/equation2"/>
    <dgm:cxn modelId="{5541E11D-BDFD-40FE-995C-B706EB95943A}" srcId="{4A11C504-C6A9-4371-A1BC-5F941162461C}" destId="{38E0B9EC-E204-41F5-99B9-93F6AB0CC177}" srcOrd="1" destOrd="0" parTransId="{31F44AD1-326C-4554-9E17-DDE49C6602AD}" sibTransId="{A6CA1EBA-EC77-4B3C-84EC-0474902A3AFF}"/>
    <dgm:cxn modelId="{1566BE97-85E5-42AC-BCAB-F04DA5B77436}" type="presOf" srcId="{4282151A-2C0A-4852-9623-096CF3F85B5C}" destId="{3BBC2EAE-A90A-4A02-A3F3-74974321AE4D}" srcOrd="0" destOrd="0" presId="urn:microsoft.com/office/officeart/2005/8/layout/equation2"/>
    <dgm:cxn modelId="{D321BF65-00F9-49C0-A7CC-0740BAE0B02D}" type="presParOf" srcId="{829A8573-5434-4623-9318-069A408F4300}" destId="{A35E7F59-61DE-412E-8B0F-00352BE2B0A7}" srcOrd="0" destOrd="0" presId="urn:microsoft.com/office/officeart/2005/8/layout/equation2"/>
    <dgm:cxn modelId="{3C31049E-F7A2-4266-8AFC-2B0EFCB8C0A3}" type="presParOf" srcId="{A35E7F59-61DE-412E-8B0F-00352BE2B0A7}" destId="{3BBC2EAE-A90A-4A02-A3F3-74974321AE4D}" srcOrd="0" destOrd="0" presId="urn:microsoft.com/office/officeart/2005/8/layout/equation2"/>
    <dgm:cxn modelId="{70E49E32-0054-47D1-96DA-2C5C09CE526D}" type="presParOf" srcId="{A35E7F59-61DE-412E-8B0F-00352BE2B0A7}" destId="{64B173E2-30CC-47D2-AE45-5C2AA9CEE80B}" srcOrd="1" destOrd="0" presId="urn:microsoft.com/office/officeart/2005/8/layout/equation2"/>
    <dgm:cxn modelId="{88E9E891-2810-4A2E-A353-FF66D550FBAF}" type="presParOf" srcId="{A35E7F59-61DE-412E-8B0F-00352BE2B0A7}" destId="{AF0580D6-F8EB-4ED9-B7F4-64F860DFD897}" srcOrd="2" destOrd="0" presId="urn:microsoft.com/office/officeart/2005/8/layout/equation2"/>
    <dgm:cxn modelId="{40EF6567-57E3-40A3-8695-3008F95CAB84}" type="presParOf" srcId="{A35E7F59-61DE-412E-8B0F-00352BE2B0A7}" destId="{E8BC4706-F5BA-4893-BDF6-AAE5D187E262}" srcOrd="3" destOrd="0" presId="urn:microsoft.com/office/officeart/2005/8/layout/equation2"/>
    <dgm:cxn modelId="{9C2A37AC-2174-4E16-AC2A-AD610799C74D}" type="presParOf" srcId="{A35E7F59-61DE-412E-8B0F-00352BE2B0A7}" destId="{C3B87FBD-A3EE-467F-AE41-5B8A697AEC51}" srcOrd="4" destOrd="0" presId="urn:microsoft.com/office/officeart/2005/8/layout/equation2"/>
    <dgm:cxn modelId="{8A6E3316-0195-48DB-82E6-183516C4E3A2}" type="presParOf" srcId="{A35E7F59-61DE-412E-8B0F-00352BE2B0A7}" destId="{89E1AC30-61BE-4695-A813-DD278976806F}" srcOrd="5" destOrd="0" presId="urn:microsoft.com/office/officeart/2005/8/layout/equation2"/>
    <dgm:cxn modelId="{740EEDB0-176A-455A-AD2B-5B9D3C53970C}" type="presParOf" srcId="{A35E7F59-61DE-412E-8B0F-00352BE2B0A7}" destId="{A5EE9493-0FAE-428C-8AFB-3AE4A7E3C3D3}" srcOrd="6" destOrd="0" presId="urn:microsoft.com/office/officeart/2005/8/layout/equation2"/>
    <dgm:cxn modelId="{5CEDE16E-8C68-469F-9BB0-841B6B5908E4}" type="presParOf" srcId="{A35E7F59-61DE-412E-8B0F-00352BE2B0A7}" destId="{70EFD62A-8022-4054-B276-309B954385D9}" srcOrd="7" destOrd="0" presId="urn:microsoft.com/office/officeart/2005/8/layout/equation2"/>
    <dgm:cxn modelId="{CF3DCBAA-45AB-4357-B043-DCBD54A5F61A}" type="presParOf" srcId="{A35E7F59-61DE-412E-8B0F-00352BE2B0A7}" destId="{A6021BDB-BAD9-4490-8DA2-AB3AECEB8D4C}" srcOrd="8" destOrd="0" presId="urn:microsoft.com/office/officeart/2005/8/layout/equation2"/>
    <dgm:cxn modelId="{B9BDAEC2-7E58-4649-B52D-5E50B818689C}" type="presParOf" srcId="{829A8573-5434-4623-9318-069A408F4300}" destId="{D4C2E6C1-81F0-4875-9419-1B8AF29CD796}" srcOrd="1" destOrd="0" presId="urn:microsoft.com/office/officeart/2005/8/layout/equation2"/>
    <dgm:cxn modelId="{F12308CA-B895-4F43-9354-BDCA7AF637AF}" type="presParOf" srcId="{D4C2E6C1-81F0-4875-9419-1B8AF29CD796}" destId="{64DCE83E-B375-43B7-9DFF-9A90332A1BDE}" srcOrd="0" destOrd="0" presId="urn:microsoft.com/office/officeart/2005/8/layout/equation2"/>
    <dgm:cxn modelId="{9C5ED8A7-5A80-4CC6-86BA-08E2C983DB3D}" type="presParOf" srcId="{829A8573-5434-4623-9318-069A408F4300}" destId="{33C74192-6E9F-4723-95E9-CB986B0E323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0838B-2528-4FE5-8B8D-98FD07D830AE}">
      <dsp:nvSpPr>
        <dsp:cNvPr id="0" name=""/>
        <dsp:cNvSpPr/>
      </dsp:nvSpPr>
      <dsp:spPr>
        <a:xfrm>
          <a:off x="2059811" y="84454"/>
          <a:ext cx="1915417" cy="124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Governor</a:t>
          </a:r>
        </a:p>
      </dsp:txBody>
      <dsp:txXfrm>
        <a:off x="2059811" y="84454"/>
        <a:ext cx="1915417" cy="1245021"/>
      </dsp:txXfrm>
    </dsp:sp>
    <dsp:sp modelId="{8D20E616-C4A3-49F7-A839-59DAD9396CFD}">
      <dsp:nvSpPr>
        <dsp:cNvPr id="0" name=""/>
        <dsp:cNvSpPr/>
      </dsp:nvSpPr>
      <dsp:spPr>
        <a:xfrm>
          <a:off x="958425" y="706965"/>
          <a:ext cx="4118188" cy="4118188"/>
        </a:xfrm>
        <a:custGeom>
          <a:avLst/>
          <a:gdLst/>
          <a:ahLst/>
          <a:cxnLst/>
          <a:rect l="0" t="0" r="0" b="0"/>
          <a:pathLst>
            <a:path>
              <a:moveTo>
                <a:pt x="3030634" y="243611"/>
              </a:moveTo>
              <a:arcTo wR="2059094" hR="2059094" stAng="17889184" swAng="2628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F0AB0-DE98-4AEC-80D2-629C73CD3AE6}">
      <dsp:nvSpPr>
        <dsp:cNvPr id="0" name=""/>
        <dsp:cNvSpPr/>
      </dsp:nvSpPr>
      <dsp:spPr>
        <a:xfrm>
          <a:off x="4118905" y="2143549"/>
          <a:ext cx="1915417" cy="124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Workforce Florida, Inc.</a:t>
          </a:r>
          <a:endParaRPr lang="en-US" sz="2200" kern="1200" dirty="0"/>
        </a:p>
      </dsp:txBody>
      <dsp:txXfrm>
        <a:off x="4118905" y="2143549"/>
        <a:ext cx="1915417" cy="1245021"/>
      </dsp:txXfrm>
    </dsp:sp>
    <dsp:sp modelId="{CBDB9326-E72E-4638-A2CD-E214537084FE}">
      <dsp:nvSpPr>
        <dsp:cNvPr id="0" name=""/>
        <dsp:cNvSpPr/>
      </dsp:nvSpPr>
      <dsp:spPr>
        <a:xfrm>
          <a:off x="958425" y="706965"/>
          <a:ext cx="4118188" cy="4118188"/>
        </a:xfrm>
        <a:custGeom>
          <a:avLst/>
          <a:gdLst/>
          <a:ahLst/>
          <a:cxnLst/>
          <a:rect l="0" t="0" r="0" b="0"/>
          <a:pathLst>
            <a:path>
              <a:moveTo>
                <a:pt x="4017045" y="2696509"/>
              </a:moveTo>
              <a:arcTo wR="2059094" hR="2059094" stAng="1081967" swAng="2628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8A630-9896-4037-B1D9-08CAD60A2BD6}">
      <dsp:nvSpPr>
        <dsp:cNvPr id="0" name=""/>
        <dsp:cNvSpPr/>
      </dsp:nvSpPr>
      <dsp:spPr>
        <a:xfrm>
          <a:off x="2059811" y="4202643"/>
          <a:ext cx="1915417" cy="124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Department of Economic Opportunity</a:t>
          </a:r>
        </a:p>
      </dsp:txBody>
      <dsp:txXfrm>
        <a:off x="2059811" y="4202643"/>
        <a:ext cx="1915417" cy="1245021"/>
      </dsp:txXfrm>
    </dsp:sp>
    <dsp:sp modelId="{011BB008-67B0-439A-B5A3-088135867356}">
      <dsp:nvSpPr>
        <dsp:cNvPr id="0" name=""/>
        <dsp:cNvSpPr/>
      </dsp:nvSpPr>
      <dsp:spPr>
        <a:xfrm>
          <a:off x="958425" y="706965"/>
          <a:ext cx="4118188" cy="4118188"/>
        </a:xfrm>
        <a:custGeom>
          <a:avLst/>
          <a:gdLst/>
          <a:ahLst/>
          <a:cxnLst/>
          <a:rect l="0" t="0" r="0" b="0"/>
          <a:pathLst>
            <a:path>
              <a:moveTo>
                <a:pt x="1087554" y="3874577"/>
              </a:moveTo>
              <a:arcTo wR="2059094" hR="2059094" stAng="7089184" swAng="2628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4CA1A-1C5E-4BDC-A27A-B4CDBE198F42}">
      <dsp:nvSpPr>
        <dsp:cNvPr id="0" name=""/>
        <dsp:cNvSpPr/>
      </dsp:nvSpPr>
      <dsp:spPr>
        <a:xfrm>
          <a:off x="716" y="2143549"/>
          <a:ext cx="1915417" cy="124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EFI/ Secretary of Commerce</a:t>
          </a:r>
          <a:endParaRPr lang="en-US" sz="2200" kern="1200" dirty="0"/>
        </a:p>
      </dsp:txBody>
      <dsp:txXfrm>
        <a:off x="716" y="2143549"/>
        <a:ext cx="1915417" cy="1245021"/>
      </dsp:txXfrm>
    </dsp:sp>
    <dsp:sp modelId="{E3419437-E485-4BD4-AB0B-C32B699BA948}">
      <dsp:nvSpPr>
        <dsp:cNvPr id="0" name=""/>
        <dsp:cNvSpPr/>
      </dsp:nvSpPr>
      <dsp:spPr>
        <a:xfrm>
          <a:off x="958425" y="706965"/>
          <a:ext cx="4118188" cy="4118188"/>
        </a:xfrm>
        <a:custGeom>
          <a:avLst/>
          <a:gdLst/>
          <a:ahLst/>
          <a:cxnLst/>
          <a:rect l="0" t="0" r="0" b="0"/>
          <a:pathLst>
            <a:path>
              <a:moveTo>
                <a:pt x="101143" y="1421679"/>
              </a:moveTo>
              <a:arcTo wR="2059094" hR="2059094" stAng="11881967" swAng="2628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BC2EAE-A90A-4A02-A3F3-74974321AE4D}">
      <dsp:nvSpPr>
        <dsp:cNvPr id="0" name=""/>
        <dsp:cNvSpPr/>
      </dsp:nvSpPr>
      <dsp:spPr>
        <a:xfrm>
          <a:off x="1579810" y="2979"/>
          <a:ext cx="1238994" cy="12389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Community Affairs</a:t>
          </a:r>
          <a:endParaRPr lang="en-US" sz="1200" kern="1200" dirty="0"/>
        </a:p>
      </dsp:txBody>
      <dsp:txXfrm>
        <a:off x="1579810" y="2979"/>
        <a:ext cx="1238994" cy="1238994"/>
      </dsp:txXfrm>
    </dsp:sp>
    <dsp:sp modelId="{AF0580D6-F8EB-4ED9-B7F4-64F860DFD897}">
      <dsp:nvSpPr>
        <dsp:cNvPr id="0" name=""/>
        <dsp:cNvSpPr/>
      </dsp:nvSpPr>
      <dsp:spPr>
        <a:xfrm>
          <a:off x="1839999" y="1342580"/>
          <a:ext cx="718616" cy="71861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39999" y="1342580"/>
        <a:ext cx="718616" cy="718616"/>
      </dsp:txXfrm>
    </dsp:sp>
    <dsp:sp modelId="{C3B87FBD-A3EE-467F-AE41-5B8A697AEC51}">
      <dsp:nvSpPr>
        <dsp:cNvPr id="0" name=""/>
        <dsp:cNvSpPr/>
      </dsp:nvSpPr>
      <dsp:spPr>
        <a:xfrm>
          <a:off x="1579810" y="2161802"/>
          <a:ext cx="1238994" cy="1238994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Agency for Workforce Innovation</a:t>
          </a:r>
          <a:endParaRPr lang="en-US" sz="1200" kern="1200" dirty="0"/>
        </a:p>
      </dsp:txBody>
      <dsp:txXfrm>
        <a:off x="1579810" y="2161802"/>
        <a:ext cx="1238994" cy="1238994"/>
      </dsp:txXfrm>
    </dsp:sp>
    <dsp:sp modelId="{A5EE9493-0FAE-428C-8AFB-3AE4A7E3C3D3}">
      <dsp:nvSpPr>
        <dsp:cNvPr id="0" name=""/>
        <dsp:cNvSpPr/>
      </dsp:nvSpPr>
      <dsp:spPr>
        <a:xfrm>
          <a:off x="1839999" y="3501403"/>
          <a:ext cx="718616" cy="718616"/>
        </a:xfrm>
        <a:prstGeom prst="mathPlus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39999" y="3501403"/>
        <a:ext cx="718616" cy="718616"/>
      </dsp:txXfrm>
    </dsp:sp>
    <dsp:sp modelId="{A6021BDB-BAD9-4490-8DA2-AB3AECEB8D4C}">
      <dsp:nvSpPr>
        <dsp:cNvPr id="0" name=""/>
        <dsp:cNvSpPr/>
      </dsp:nvSpPr>
      <dsp:spPr>
        <a:xfrm>
          <a:off x="1579810" y="4320626"/>
          <a:ext cx="1238994" cy="1238994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Office of Tourism, Trade, and Economic Development</a:t>
          </a:r>
          <a:endParaRPr lang="en-US" sz="1200" kern="1200" dirty="0"/>
        </a:p>
      </dsp:txBody>
      <dsp:txXfrm>
        <a:off x="1579810" y="4320626"/>
        <a:ext cx="1238994" cy="1238994"/>
      </dsp:txXfrm>
    </dsp:sp>
    <dsp:sp modelId="{D4C2E6C1-81F0-4875-9419-1B8AF29CD796}">
      <dsp:nvSpPr>
        <dsp:cNvPr id="0" name=""/>
        <dsp:cNvSpPr/>
      </dsp:nvSpPr>
      <dsp:spPr>
        <a:xfrm>
          <a:off x="3004653" y="2550847"/>
          <a:ext cx="394000" cy="4609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004653" y="2550847"/>
        <a:ext cx="394000" cy="460905"/>
      </dsp:txXfrm>
    </dsp:sp>
    <dsp:sp modelId="{33C74192-6E9F-4723-95E9-CB986B0E323C}">
      <dsp:nvSpPr>
        <dsp:cNvPr id="0" name=""/>
        <dsp:cNvSpPr/>
      </dsp:nvSpPr>
      <dsp:spPr>
        <a:xfrm>
          <a:off x="3562201" y="1542305"/>
          <a:ext cx="2477988" cy="247798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Department of  Economic Opportunity</a:t>
          </a:r>
          <a:endParaRPr lang="en-US" sz="2600" kern="1200" dirty="0"/>
        </a:p>
      </dsp:txBody>
      <dsp:txXfrm>
        <a:off x="3562201" y="1542305"/>
        <a:ext cx="2477988" cy="2477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2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77B3F-344A-41AB-8733-AC622327F5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2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77B3F-344A-41AB-8733-AC622327F5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3"/>
            <a:ext cx="8626593" cy="790222"/>
          </a:xfrm>
        </p:spPr>
        <p:txBody>
          <a:bodyPr>
            <a:noAutofit/>
          </a:bodyPr>
          <a:lstStyle/>
          <a:p>
            <a:pPr algn="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House Community &amp; Military Affairs Subcommittee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i="1" dirty="0" smtClean="0"/>
              <a:t>Presented by: </a:t>
            </a:r>
            <a:r>
              <a:rPr lang="en-US" sz="1400" i="1" smtClean="0"/>
              <a:t>Doug </a:t>
            </a:r>
            <a:r>
              <a:rPr lang="en-US" sz="1400" i="1" smtClean="0"/>
              <a:t>Darling</a:t>
            </a:r>
            <a:r>
              <a:rPr lang="en-US" sz="1400" i="1" dirty="0" smtClean="0"/>
              <a:t>, Executive Director, Department of Economic Opportunity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Tuesday, September 20, 2011</a:t>
            </a:r>
            <a:endParaRPr lang="en-US" sz="2400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Initial Funding Sources</a:t>
            </a:r>
            <a:br>
              <a:rPr lang="en-US" sz="3600" b="1" dirty="0" smtClean="0"/>
            </a:br>
            <a:r>
              <a:rPr lang="en-US" sz="1800" b="1" dirty="0" smtClean="0"/>
              <a:t>Partial Year Funding - $698.4 million (approved by LBC on 9/7/2011) </a:t>
            </a:r>
            <a:br>
              <a:rPr lang="en-US" sz="1800" b="1" dirty="0" smtClean="0"/>
            </a:br>
            <a:r>
              <a:rPr lang="en-US" sz="3600" b="1" dirty="0" smtClean="0"/>
              <a:t> </a:t>
            </a:r>
            <a:endParaRPr lang="en-US" sz="36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5988799"/>
              </p:ext>
            </p:extLst>
          </p:nvPr>
        </p:nvGraphicFramePr>
        <p:xfrm>
          <a:off x="595947" y="1168400"/>
          <a:ext cx="7887653" cy="489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3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Initial Operating Budget</a:t>
            </a:r>
            <a:br>
              <a:rPr lang="en-US" sz="3600" b="1" dirty="0" smtClean="0"/>
            </a:br>
            <a:r>
              <a:rPr lang="en-US" sz="1800" b="1" dirty="0" smtClean="0"/>
              <a:t>Partial Year Funding - $698.4 million (approved by LBC on 9/7/2011)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6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246524"/>
              </p:ext>
            </p:extLst>
          </p:nvPr>
        </p:nvGraphicFramePr>
        <p:xfrm>
          <a:off x="770573" y="849282"/>
          <a:ext cx="7489507" cy="5449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1921398" y="4606724"/>
            <a:ext cx="486137" cy="335666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34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Florida Housing Finance Corporation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93" y="1417638"/>
            <a:ext cx="8727311" cy="4708525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2405C"/>
                </a:solidFill>
              </a:rPr>
              <a:t>Financial institution created by the Legislature to better access federal housing initiatives, stabilize the flow of funds for affordable housing and boost construction; privatized by the 1997 Legislature to better work within the financial markets</a:t>
            </a:r>
          </a:p>
          <a:p>
            <a:pPr lvl="1">
              <a:buFont typeface="Wingdings" pitchFamily="2" charset="2"/>
              <a:buChar char="Ø"/>
            </a:pPr>
            <a:endParaRPr lang="en-US" sz="9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2405C"/>
                </a:solidFill>
              </a:rPr>
              <a:t>Governed by 9-member Board of Directors appointed by the Governor and subject to Senate confirmation; DEO Executive Director or senior-level designee sits ex officio voting member</a:t>
            </a:r>
          </a:p>
          <a:p>
            <a:pPr lvl="1">
              <a:buFont typeface="Wingdings" pitchFamily="2" charset="2"/>
              <a:buChar char="Ø"/>
            </a:pPr>
            <a:endParaRPr lang="en-US" sz="9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2405C"/>
                </a:solidFill>
              </a:rPr>
              <a:t>Works through developers, private lenders and investors, rating agencies, local governments, State Board of Administration and Division of Bond Finance</a:t>
            </a:r>
          </a:p>
          <a:p>
            <a:pPr lvl="1">
              <a:buFont typeface="Wingdings" pitchFamily="2" charset="2"/>
              <a:buChar char="Ø"/>
            </a:pPr>
            <a:endParaRPr lang="en-US" sz="9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2405C"/>
                </a:solidFill>
              </a:rPr>
              <a:t>Programs meet the housing needs of: 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2405C"/>
                </a:solidFill>
              </a:rPr>
              <a:t>Extremely low to moderate income families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2405C"/>
                </a:solidFill>
              </a:rPr>
              <a:t>Elders, farmworkers, people with special needs (disabilities, homeless, etc)</a:t>
            </a:r>
          </a:p>
          <a:p>
            <a:pPr lvl="1">
              <a:lnSpc>
                <a:spcPct val="90000"/>
              </a:lnSpc>
            </a:pPr>
            <a:endParaRPr lang="en-US" sz="9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2405C"/>
                </a:solidFill>
              </a:rPr>
              <a:t>Internal and external oversight measures are used to determine that program resources are properly and efficiently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7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Affordable Housing Programs Provide </a:t>
            </a:r>
            <a:br>
              <a:rPr lang="en-US" sz="3600" b="1" dirty="0" smtClean="0"/>
            </a:br>
            <a:r>
              <a:rPr lang="en-US" sz="3600" b="1" dirty="0" smtClean="0"/>
              <a:t>Economic Benefit for Florida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732"/>
            <a:ext cx="8229600" cy="45404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2405C"/>
                </a:solidFill>
              </a:rPr>
              <a:t>Homeownership Programs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02405C"/>
                </a:solidFill>
              </a:rPr>
              <a:t>Fixed-rate, low-interest mortgages and down payment assistance address over-supply of for-sale housing on the market today and help stabilize neighborhoods at risk from foreclosures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 dirty="0" smtClean="0"/>
              <a:t>4,283 homes financed by Florida Housing in 2010 ($430.6 million in first mortgage volume) — 89% were existing homes and 11% were “newly” constructed, but unsold for a longer period of time</a:t>
            </a:r>
            <a:endParaRPr lang="en-US" sz="2300" dirty="0" smtClean="0">
              <a:solidFill>
                <a:srgbClr val="02405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solidFill>
                <a:srgbClr val="02405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solidFill>
                <a:srgbClr val="02405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2405C"/>
                </a:solidFill>
              </a:rPr>
              <a:t>Permanent Financing to Develop Rental Housing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02405C"/>
                </a:solidFill>
              </a:rPr>
              <a:t>Key programs: federal Low Income Housing Tax Credit and tax-exempt Mortgage Revenue Bonds </a:t>
            </a:r>
            <a:r>
              <a:rPr lang="en-US" sz="2300" b="1" u="sng" dirty="0" smtClean="0">
                <a:solidFill>
                  <a:srgbClr val="02405C"/>
                </a:solidFill>
              </a:rPr>
              <a:t>PLUS</a:t>
            </a:r>
            <a:r>
              <a:rPr lang="en-US" sz="2300" dirty="0" smtClean="0">
                <a:solidFill>
                  <a:srgbClr val="02405C"/>
                </a:solidFill>
              </a:rPr>
              <a:t> state gap financing 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02405C"/>
                </a:solidFill>
              </a:rPr>
              <a:t>In 2010 alone, rental housing financing created: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02405C"/>
                </a:solidFill>
              </a:rPr>
              <a:t>An estimated 30,900 jobs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02405C"/>
                </a:solidFill>
              </a:rPr>
              <a:t>More than $3.8 billion in economic benefit to Florida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0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Florida Defense Related Programs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175443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 Military Family Employment </a:t>
            </a:r>
            <a:r>
              <a:rPr lang="en-US" smtClean="0"/>
              <a:t>Advocacy Program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Jobs for Veterans Grant (U.S. DOL)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Transition Assistance Program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Section 288.980, F.S., authorizes DEO to award grants (administered by EFI):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Defense Reinvestment Grants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Defense Infrastructure Grants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Military Base Protection Grants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Annual Competition among defense communities.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7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cs typeface="Arial" charset="0"/>
              </a:rPr>
              <a:t>October 1 - A new chapter begins</a:t>
            </a:r>
            <a:r>
              <a:rPr lang="en-US" sz="3600" b="1" dirty="0" smtClean="0">
                <a:cs typeface="Arial" charset="0"/>
              </a:rPr>
              <a:t>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2761"/>
            <a:ext cx="8229600" cy="3286760"/>
          </a:xfrm>
        </p:spPr>
        <p:txBody>
          <a:bodyPr>
            <a:normAutofit/>
          </a:bodyPr>
          <a:lstStyle/>
          <a:p>
            <a:pPr marL="920750" lvl="1" indent="-4651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231775" algn="l"/>
                <a:tab pos="465138" algn="l"/>
              </a:tabLst>
            </a:pPr>
            <a:r>
              <a:rPr lang="en-US" dirty="0" smtClean="0">
                <a:cs typeface="Arial" charset="0"/>
              </a:rPr>
              <a:t>Align </a:t>
            </a:r>
            <a:r>
              <a:rPr lang="en-US" dirty="0">
                <a:cs typeface="Arial" charset="0"/>
              </a:rPr>
              <a:t>strategies</a:t>
            </a:r>
          </a:p>
          <a:p>
            <a:pPr marL="920750" lvl="1" indent="-4651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231775" algn="l"/>
                <a:tab pos="465138" algn="l"/>
              </a:tabLst>
            </a:pPr>
            <a:r>
              <a:rPr lang="en-US" dirty="0" smtClean="0">
                <a:cs typeface="Arial" charset="0"/>
              </a:rPr>
              <a:t>Mandate </a:t>
            </a:r>
            <a:r>
              <a:rPr lang="en-US" dirty="0">
                <a:cs typeface="Arial" charset="0"/>
              </a:rPr>
              <a:t>collaboration</a:t>
            </a:r>
          </a:p>
          <a:p>
            <a:pPr marL="920750" lvl="1" indent="-4651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231775" algn="l"/>
                <a:tab pos="465138" algn="l"/>
              </a:tabLst>
            </a:pPr>
            <a:r>
              <a:rPr lang="en-US" dirty="0" smtClean="0">
                <a:cs typeface="Arial" charset="0"/>
              </a:rPr>
              <a:t>Remove barriers </a:t>
            </a:r>
            <a:r>
              <a:rPr lang="en-US" dirty="0">
                <a:cs typeface="Arial" charset="0"/>
              </a:rPr>
              <a:t>to job creation</a:t>
            </a:r>
          </a:p>
          <a:p>
            <a:pPr marL="920750" lvl="1" indent="-465138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tabLst>
                <a:tab pos="231775" algn="l"/>
                <a:tab pos="465138" algn="l"/>
              </a:tabLst>
            </a:pPr>
            <a:r>
              <a:rPr lang="en-US" dirty="0" smtClean="0">
                <a:cs typeface="Arial" charset="0"/>
              </a:rPr>
              <a:t>Advance the </a:t>
            </a:r>
            <a:r>
              <a:rPr lang="en-US" dirty="0">
                <a:cs typeface="Arial" charset="0"/>
              </a:rPr>
              <a:t>Governor’s 7-7-7 </a:t>
            </a:r>
            <a:r>
              <a:rPr lang="en-US" dirty="0" smtClean="0">
                <a:cs typeface="Arial" charset="0"/>
              </a:rPr>
              <a:t>plan</a:t>
            </a:r>
            <a:endParaRPr lang="en-US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25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dirty="0"/>
              <a:t>Doug </a:t>
            </a:r>
            <a:r>
              <a:rPr lang="en-US" sz="4000" b="1" dirty="0" smtClean="0"/>
              <a:t>Darling</a:t>
            </a:r>
            <a:endParaRPr lang="en-US" sz="4000" b="1" dirty="0"/>
          </a:p>
          <a:p>
            <a:pPr algn="ctr">
              <a:buNone/>
            </a:pPr>
            <a:r>
              <a:rPr lang="en-US" sz="2400" dirty="0" smtClean="0"/>
              <a:t>Executive Director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dirty="0"/>
              <a:t>Florida Department of </a:t>
            </a:r>
            <a:r>
              <a:rPr lang="en-US" dirty="0" smtClean="0"/>
              <a:t>Economic </a:t>
            </a:r>
            <a:r>
              <a:rPr lang="en-US" dirty="0"/>
              <a:t>Opportunity</a:t>
            </a:r>
          </a:p>
          <a:p>
            <a:pPr algn="ctr">
              <a:buNone/>
            </a:pPr>
            <a:r>
              <a:rPr lang="en-US" dirty="0"/>
              <a:t>107 East Madison Street</a:t>
            </a:r>
          </a:p>
          <a:p>
            <a:pPr algn="ctr">
              <a:buNone/>
            </a:pPr>
            <a:r>
              <a:rPr lang="en-US" dirty="0"/>
              <a:t>Tallahassee, FL  32399-4135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850</a:t>
            </a:r>
            <a:r>
              <a:rPr lang="en-US" dirty="0"/>
              <a:t>-245-</a:t>
            </a:r>
            <a:r>
              <a:rPr lang="en-US" dirty="0" smtClean="0"/>
              <a:t>7298</a:t>
            </a:r>
            <a:r>
              <a:rPr lang="en-US" dirty="0"/>
              <a:t> </a:t>
            </a:r>
            <a:r>
              <a:rPr lang="en-US" dirty="0" smtClean="0"/>
              <a:t>  |    </a:t>
            </a:r>
            <a:r>
              <a:rPr lang="en-US" u="sng" dirty="0" smtClean="0">
                <a:solidFill>
                  <a:schemeClr val="tx2"/>
                </a:solidFill>
              </a:rPr>
              <a:t>floridajobs.org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402300109"/>
              </p:ext>
            </p:extLst>
          </p:nvPr>
        </p:nvGraphicFramePr>
        <p:xfrm>
          <a:off x="1333500" y="370840"/>
          <a:ext cx="6035040" cy="553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AC61-AE0C-4ADD-A05B-C55492E208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xmlns="" val="242787605"/>
              </p:ext>
            </p:extLst>
          </p:nvPr>
        </p:nvGraphicFramePr>
        <p:xfrm>
          <a:off x="754380" y="408940"/>
          <a:ext cx="7620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AC61-AE0C-4ADD-A05B-C55492E208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282"/>
            <a:ext cx="8229600" cy="89975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Department of Economic Opportunity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670"/>
            <a:ext cx="8417858" cy="4424083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100" b="1" dirty="0" smtClean="0"/>
              <a:t>Division of Community Development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Community Planning/Technical Assistance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Housing and Community Assistance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Economic Development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Assistance for Small Businesses</a:t>
            </a:r>
            <a:endParaRPr lang="en-US" sz="2600" b="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sz="3100" b="1" dirty="0" smtClean="0"/>
              <a:t>Division of Workforce Services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Unemployment Compensation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Workforce Services</a:t>
            </a:r>
            <a:endParaRPr lang="en-US" sz="2600" b="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sz="3100" b="1" dirty="0" smtClean="0"/>
              <a:t>Division of Strategic Business Development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Planning, Program Coordination, and Partnership Coordination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Business Development</a:t>
            </a:r>
          </a:p>
          <a:p>
            <a:pPr lvl="2">
              <a:buFont typeface="Arial" pitchFamily="34" charset="0"/>
              <a:buChar char="•"/>
            </a:pPr>
            <a:r>
              <a:rPr lang="en-US" sz="2600" b="0" dirty="0" smtClean="0"/>
              <a:t>Film Commission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7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Division of Community </a:t>
            </a:r>
            <a:r>
              <a:rPr lang="en-US" sz="3600" b="1" dirty="0" smtClean="0"/>
              <a:t>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79"/>
            <a:ext cx="8229600" cy="4064001"/>
          </a:xfrm>
        </p:spPr>
        <p:txBody>
          <a:bodyPr>
            <a:normAutofit fontScale="925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b="0" dirty="0" smtClean="0"/>
              <a:t>Planning that fosters economic development while protecting important state resources and facilities</a:t>
            </a:r>
            <a:endParaRPr lang="en-US" sz="2400" b="0" dirty="0"/>
          </a:p>
          <a:p>
            <a:pPr lvl="1">
              <a:buFont typeface="Wingdings" pitchFamily="2" charset="2"/>
              <a:buChar char="Ø"/>
            </a:pPr>
            <a:endParaRPr lang="en-US" sz="2400" b="0" dirty="0"/>
          </a:p>
          <a:p>
            <a:pPr lvl="1">
              <a:buFont typeface="Wingdings" pitchFamily="2" charset="2"/>
              <a:buChar char="Ø"/>
            </a:pPr>
            <a:r>
              <a:rPr lang="en-US" sz="2400" b="0" dirty="0" smtClean="0"/>
              <a:t>Focus on large scale planning</a:t>
            </a:r>
            <a:endParaRPr lang="en-US" sz="2400" b="0" dirty="0"/>
          </a:p>
          <a:p>
            <a:pPr lvl="1">
              <a:buFont typeface="Wingdings" pitchFamily="2" charset="2"/>
              <a:buChar char="Ø"/>
            </a:pPr>
            <a:endParaRPr lang="en-US" sz="2400" b="0" dirty="0"/>
          </a:p>
          <a:p>
            <a:pPr lvl="1">
              <a:buFont typeface="Wingdings" pitchFamily="2" charset="2"/>
              <a:buChar char="Ø"/>
            </a:pPr>
            <a:r>
              <a:rPr lang="en-US" sz="2400" b="0" dirty="0" smtClean="0"/>
              <a:t>Technical assistance for innovative planning and development strategies that promote a diverse economy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b="0" dirty="0" smtClean="0"/>
              <a:t>Grants for economic development; rural/urban small business support; assistance for low-income Floridians</a:t>
            </a:r>
            <a:endParaRPr lang="en-US" sz="24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27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988" y="268941"/>
            <a:ext cx="7772400" cy="99508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Community Planning Act </a:t>
            </a:r>
            <a:br>
              <a:rPr lang="en-US" sz="3600" b="1" dirty="0" smtClean="0"/>
            </a:br>
            <a:r>
              <a:rPr lang="en-US" sz="3600" b="1" dirty="0" smtClean="0"/>
              <a:t>(HB 7207)</a:t>
            </a:r>
            <a:endParaRPr lang="en-US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988" y="1842246"/>
          <a:ext cx="812202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012"/>
                <a:gridCol w="4061012"/>
              </a:tblGrid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Prior to June 1,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Planning Act (effective June 2, 2011)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Comprehensive Plan Review – 136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Expedited State Review – 65 Days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 required for seven (7) types of public</a:t>
                      </a:r>
                      <a:r>
                        <a:rPr lang="en-US" baseline="0" dirty="0" smtClean="0"/>
                        <a:t> 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sewer, solid waste, water, and stormwater are subject to concurrency; transportation, schools, and parks/recreation</a:t>
                      </a:r>
                      <a:r>
                        <a:rPr lang="en-US" baseline="0" dirty="0" smtClean="0"/>
                        <a:t> concurrency are optional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Amendments:  Density limitation; maximum acreage per year from 80 to 120 acres; text</a:t>
                      </a:r>
                      <a:r>
                        <a:rPr lang="en-US" baseline="0" dirty="0" smtClean="0"/>
                        <a:t> changes not allowed; must be submitted to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Amendments:  No density limitation; maximum acreage increased to 120 acres for all local governments; text changes permissible; submission no longer required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0988" y="255494"/>
            <a:ext cx="7772400" cy="1008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405C"/>
                </a:solidFill>
                <a:effectLst/>
                <a:uLnTx/>
                <a:uFillTx/>
                <a:latin typeface="Adobe Garamond Pro"/>
                <a:ea typeface="+mj-ea"/>
                <a:cs typeface="Adobe Garamond Pro"/>
              </a:rPr>
              <a:t>Community Planning Act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405C"/>
                </a:solidFill>
                <a:effectLst/>
                <a:uLnTx/>
                <a:uFillTx/>
                <a:latin typeface="Adobe Garamond Pro"/>
                <a:ea typeface="+mj-ea"/>
                <a:cs typeface="Adobe Garamond Pro"/>
              </a:rPr>
              <a:t>(HB 7207)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2405C"/>
              </a:solidFill>
              <a:effectLst/>
              <a:uLnTx/>
              <a:uFillTx/>
              <a:latin typeface="Adobe Garamond Pro"/>
              <a:ea typeface="+mj-ea"/>
              <a:cs typeface="Adobe Garamond Pr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0988" y="1586753"/>
          <a:ext cx="812202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012"/>
                <a:gridCol w="4061012"/>
              </a:tblGrid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Prior to June 1,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Planning Act (effective June 2, 2011)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and Appraisal Reports submitted by local governments every seven (7)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and Appraisal Reports</a:t>
                      </a:r>
                      <a:r>
                        <a:rPr lang="en-US" baseline="0" dirty="0" smtClean="0"/>
                        <a:t> no longer required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Amendments limited to twice per year with</a:t>
                      </a:r>
                      <a:r>
                        <a:rPr lang="en-US" baseline="0" dirty="0" smtClean="0"/>
                        <a:t> some exceptions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Amendments no longer limited to twice per year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Rule 9J-5, F.A.C., consistency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9J-5,</a:t>
                      </a:r>
                      <a:r>
                        <a:rPr lang="en-US" baseline="0" dirty="0" smtClean="0"/>
                        <a:t> F.A.C., repealed and portions of the rule incorporated into Statutes</a:t>
                      </a:r>
                      <a:endParaRPr lang="en-US" dirty="0"/>
                    </a:p>
                  </a:txBody>
                  <a:tcPr/>
                </a:tc>
              </a:tr>
              <a:tr h="259528"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 Sector Plan Pilot</a:t>
                      </a:r>
                      <a:r>
                        <a:rPr lang="en-US" baseline="0" dirty="0" smtClean="0"/>
                        <a:t> Program with minimum planning area of 5,000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Pilot status of Optional Sector</a:t>
                      </a:r>
                      <a:r>
                        <a:rPr lang="en-US" baseline="0" dirty="0" smtClean="0"/>
                        <a:t> Plan program removed and minimum planning area increased to 15,000 acres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Division of Strategic Business Development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 Business </a:t>
            </a:r>
            <a:r>
              <a:rPr lang="en-US" dirty="0"/>
              <a:t>Plan </a:t>
            </a:r>
            <a:r>
              <a:rPr lang="en-US" dirty="0" smtClean="0"/>
              <a:t>- submitted Sept. 1, 2011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Coordination of Strategic </a:t>
            </a:r>
            <a:r>
              <a:rPr lang="en-US" dirty="0"/>
              <a:t>Planning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Incentive </a:t>
            </a:r>
            <a:r>
              <a:rPr lang="en-US" dirty="0"/>
              <a:t>Review Timelines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More </a:t>
            </a:r>
            <a:r>
              <a:rPr lang="en-US" dirty="0"/>
              <a:t>Flexible Decision Making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Account Executives in the Division of   Strategic Business Development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0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Division of Workforce </a:t>
            </a:r>
            <a:r>
              <a:rPr lang="en-US" sz="3600" b="1" dirty="0" smtClean="0"/>
              <a:t>Services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17544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 Workforce program </a:t>
            </a:r>
            <a:r>
              <a:rPr lang="en-US" dirty="0"/>
              <a:t>development &amp; guidance, oversight, federal performance &amp; financial reporting, technical </a:t>
            </a:r>
            <a:r>
              <a:rPr lang="en-US" dirty="0" smtClean="0"/>
              <a:t>assistance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Labor </a:t>
            </a:r>
            <a:r>
              <a:rPr lang="en-US" dirty="0"/>
              <a:t>market </a:t>
            </a:r>
            <a:r>
              <a:rPr lang="en-US" dirty="0" smtClean="0"/>
              <a:t>information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Unemployment </a:t>
            </a:r>
            <a:r>
              <a:rPr lang="en-US" dirty="0"/>
              <a:t>compensation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7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827</Words>
  <Application>Microsoft Office PowerPoint</Application>
  <PresentationFormat>On-screen Show (4:3)</PresentationFormat>
  <Paragraphs>154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House Community &amp; Military Affairs Subcommittee Presented by: Doug Darling, Executive Director, Department of Economic Opportunity  Tuesday, September 20, 2011</vt:lpstr>
      <vt:lpstr>Slide 2</vt:lpstr>
      <vt:lpstr>Slide 3</vt:lpstr>
      <vt:lpstr>Department of Economic Opportunity</vt:lpstr>
      <vt:lpstr>Division of Community Development</vt:lpstr>
      <vt:lpstr>Community Planning Act  (HB 7207)</vt:lpstr>
      <vt:lpstr>Slide 7</vt:lpstr>
      <vt:lpstr>Division of Strategic Business Development</vt:lpstr>
      <vt:lpstr>Division of Workforce Services</vt:lpstr>
      <vt:lpstr> Initial Funding Sources Partial Year Funding - $698.4 million (approved by LBC on 9/7/2011)   </vt:lpstr>
      <vt:lpstr>  Initial Operating Budget Partial Year Funding - $698.4 million (approved by LBC on 9/7/2011)   </vt:lpstr>
      <vt:lpstr>Florida Housing Finance Corporation</vt:lpstr>
      <vt:lpstr>Affordable Housing Programs Provide  Economic Benefit for Florida</vt:lpstr>
      <vt:lpstr>Florida Defense Related Programs</vt:lpstr>
      <vt:lpstr>October 1 - A new chapter begins!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175</cp:revision>
  <dcterms:created xsi:type="dcterms:W3CDTF">2011-09-07T20:10:12Z</dcterms:created>
  <dcterms:modified xsi:type="dcterms:W3CDTF">2011-09-16T13:42:47Z</dcterms:modified>
</cp:coreProperties>
</file>