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8" r:id="rId3"/>
    <p:sldId id="259" r:id="rId4"/>
    <p:sldId id="266" r:id="rId5"/>
    <p:sldId id="264"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67" r:id="rId29"/>
    <p:sldId id="291" r:id="rId30"/>
    <p:sldId id="292" r:id="rId31"/>
    <p:sldId id="293" r:id="rId32"/>
    <p:sldId id="294" r:id="rId33"/>
    <p:sldId id="295" r:id="rId34"/>
    <p:sldId id="296" r:id="rId35"/>
    <p:sldId id="290" r:id="rId36"/>
    <p:sldId id="298" r:id="rId37"/>
    <p:sldId id="299" r:id="rId38"/>
    <p:sldId id="300" r:id="rId39"/>
    <p:sldId id="301" r:id="rId40"/>
    <p:sldId id="302" r:id="rId41"/>
    <p:sldId id="303" r:id="rId42"/>
    <p:sldId id="304" r:id="rId43"/>
    <p:sldId id="305" r:id="rId44"/>
    <p:sldId id="306" r:id="rId45"/>
    <p:sldId id="307" r:id="rId46"/>
    <p:sldId id="297" r:id="rId47"/>
    <p:sldId id="26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04A651"/>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5718" autoAdjust="0"/>
  </p:normalViewPr>
  <p:slideViewPr>
    <p:cSldViewPr snapToGrid="0">
      <p:cViewPr varScale="1">
        <p:scale>
          <a:sx n="70" d="100"/>
          <a:sy n="70" d="100"/>
        </p:scale>
        <p:origin x="20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4CA10-D3CB-4583-91A3-E39A6ECE5EC4}" type="doc">
      <dgm:prSet loTypeId="urn:microsoft.com/office/officeart/2005/8/layout/balance1" loCatId="relationship" qsTypeId="urn:microsoft.com/office/officeart/2005/8/quickstyle/3d3" qsCatId="3D" csTypeId="urn:microsoft.com/office/officeart/2005/8/colors/accent2_2" csCatId="accent2" phldr="1"/>
      <dgm:spPr/>
      <dgm:t>
        <a:bodyPr/>
        <a:lstStyle/>
        <a:p>
          <a:endParaRPr lang="en-US"/>
        </a:p>
      </dgm:t>
    </dgm:pt>
    <dgm:pt modelId="{B86F4748-C19B-4988-AB03-67C9B208A06F}">
      <dgm:prSet phldrT="[Text]"/>
      <dgm:spPr>
        <a:solidFill>
          <a:srgbClr val="E2C549">
            <a:alpha val="90000"/>
          </a:srgbClr>
        </a:solidFill>
      </dgm:spPr>
      <dgm:t>
        <a:bodyPr/>
        <a:lstStyle/>
        <a:p>
          <a:r>
            <a:rPr lang="en-US" dirty="0">
              <a:solidFill>
                <a:srgbClr val="202452"/>
              </a:solidFill>
            </a:rPr>
            <a:t>Class Time</a:t>
          </a:r>
        </a:p>
      </dgm:t>
    </dgm:pt>
    <dgm:pt modelId="{0830158F-A6D1-486A-90B7-1FFF35343EF9}" type="parTrans" cxnId="{C7841A5E-86A9-4F59-9486-B52B9D439CE4}">
      <dgm:prSet/>
      <dgm:spPr/>
      <dgm:t>
        <a:bodyPr/>
        <a:lstStyle/>
        <a:p>
          <a:endParaRPr lang="en-US"/>
        </a:p>
      </dgm:t>
    </dgm:pt>
    <dgm:pt modelId="{C66964E9-69DC-4580-8230-452E96BE11D0}" type="sibTrans" cxnId="{C7841A5E-86A9-4F59-9486-B52B9D439CE4}">
      <dgm:prSet/>
      <dgm:spPr/>
      <dgm:t>
        <a:bodyPr/>
        <a:lstStyle/>
        <a:p>
          <a:endParaRPr lang="en-US"/>
        </a:p>
      </dgm:t>
    </dgm:pt>
    <dgm:pt modelId="{E7982508-A6B6-4F74-BD4F-9B4561EA1C7C}">
      <dgm:prSet phldrT="[Text]"/>
      <dgm:spPr>
        <a:solidFill>
          <a:srgbClr val="E2C549">
            <a:alpha val="90000"/>
          </a:srgbClr>
        </a:solidFill>
      </dgm:spPr>
      <dgm:t>
        <a:bodyPr/>
        <a:lstStyle/>
        <a:p>
          <a:r>
            <a:rPr lang="en-US" dirty="0">
              <a:solidFill>
                <a:srgbClr val="202452"/>
              </a:solidFill>
            </a:rPr>
            <a:t>Study Time </a:t>
          </a:r>
        </a:p>
      </dgm:t>
    </dgm:pt>
    <dgm:pt modelId="{6D07C7E3-8883-4139-A3A1-BF65D1A3364C}" type="parTrans" cxnId="{AAF65CC9-037F-4D31-9C4C-CEF577AF49D4}">
      <dgm:prSet/>
      <dgm:spPr/>
      <dgm:t>
        <a:bodyPr/>
        <a:lstStyle/>
        <a:p>
          <a:endParaRPr lang="en-US"/>
        </a:p>
      </dgm:t>
    </dgm:pt>
    <dgm:pt modelId="{1BDE117C-9133-424B-B205-B6213A8567AB}" type="sibTrans" cxnId="{AAF65CC9-037F-4D31-9C4C-CEF577AF49D4}">
      <dgm:prSet/>
      <dgm:spPr/>
      <dgm:t>
        <a:bodyPr/>
        <a:lstStyle/>
        <a:p>
          <a:endParaRPr lang="en-US"/>
        </a:p>
      </dgm:t>
    </dgm:pt>
    <dgm:pt modelId="{CF104C41-8F4F-4104-85B5-2014AB9305C2}">
      <dgm:prSet phldrT="[Text]"/>
      <dgm:spPr>
        <a:solidFill>
          <a:srgbClr val="04A651"/>
        </a:solidFill>
      </dgm:spPr>
      <dgm:t>
        <a:bodyPr/>
        <a:lstStyle/>
        <a:p>
          <a:r>
            <a:rPr lang="en-US" dirty="0"/>
            <a:t>3 hrs</a:t>
          </a:r>
        </a:p>
      </dgm:t>
    </dgm:pt>
    <dgm:pt modelId="{D0A7ADF9-6571-4524-84A8-44693A1ECF9D}" type="parTrans" cxnId="{008A53F7-3FA3-4D68-91BA-C9C44D020730}">
      <dgm:prSet/>
      <dgm:spPr/>
      <dgm:t>
        <a:bodyPr/>
        <a:lstStyle/>
        <a:p>
          <a:endParaRPr lang="en-US"/>
        </a:p>
      </dgm:t>
    </dgm:pt>
    <dgm:pt modelId="{0106C01E-82A3-44D1-AD18-34C075D018A1}" type="sibTrans" cxnId="{008A53F7-3FA3-4D68-91BA-C9C44D020730}">
      <dgm:prSet/>
      <dgm:spPr/>
      <dgm:t>
        <a:bodyPr/>
        <a:lstStyle/>
        <a:p>
          <a:endParaRPr lang="en-US"/>
        </a:p>
      </dgm:t>
    </dgm:pt>
    <dgm:pt modelId="{CD721266-6BC8-44F4-B656-41F4EEE7E345}">
      <dgm:prSet phldrT="[Text]" custT="1"/>
      <dgm:spPr>
        <a:solidFill>
          <a:srgbClr val="04A651"/>
        </a:solidFill>
      </dgm:spPr>
      <dgm:t>
        <a:bodyPr/>
        <a:lstStyle/>
        <a:p>
          <a:pPr algn="ctr"/>
          <a:r>
            <a:rPr lang="en-US" sz="2000" b="1" dirty="0"/>
            <a:t>8:00 </a:t>
          </a:r>
          <a:r>
            <a:rPr lang="en-US" sz="1400" b="1" dirty="0"/>
            <a:t>am </a:t>
          </a:r>
        </a:p>
        <a:p>
          <a:pPr algn="ctr"/>
          <a:r>
            <a:rPr lang="en-US" sz="1400" b="1" dirty="0"/>
            <a:t>to </a:t>
          </a:r>
        </a:p>
        <a:p>
          <a:pPr algn="ctr"/>
          <a:r>
            <a:rPr lang="en-US" sz="2000" b="1" dirty="0"/>
            <a:t>9:00 </a:t>
          </a:r>
          <a:r>
            <a:rPr lang="en-US" sz="1400" b="1" dirty="0"/>
            <a:t>am  </a:t>
          </a:r>
        </a:p>
        <a:p>
          <a:pPr algn="ctr"/>
          <a:r>
            <a:rPr lang="en-US" sz="1200" b="1" dirty="0"/>
            <a:t>Mon, Wed, Fri</a:t>
          </a:r>
        </a:p>
      </dgm:t>
    </dgm:pt>
    <dgm:pt modelId="{858F1449-7F7E-4742-8A46-E67DCF4C4611}" type="parTrans" cxnId="{A1506776-13D0-4679-A498-4B6780735894}">
      <dgm:prSet/>
      <dgm:spPr/>
      <dgm:t>
        <a:bodyPr/>
        <a:lstStyle/>
        <a:p>
          <a:endParaRPr lang="en-US"/>
        </a:p>
      </dgm:t>
    </dgm:pt>
    <dgm:pt modelId="{2C0DD9E6-A0DB-4B8D-B9C7-42DD59C4D4D6}" type="sibTrans" cxnId="{A1506776-13D0-4679-A498-4B6780735894}">
      <dgm:prSet/>
      <dgm:spPr/>
      <dgm:t>
        <a:bodyPr/>
        <a:lstStyle/>
        <a:p>
          <a:endParaRPr lang="en-US"/>
        </a:p>
      </dgm:t>
    </dgm:pt>
    <dgm:pt modelId="{D0678102-04FF-438B-8A51-343EF282300C}" type="pres">
      <dgm:prSet presAssocID="{F264CA10-D3CB-4583-91A3-E39A6ECE5EC4}" presName="outerComposite" presStyleCnt="0">
        <dgm:presLayoutVars>
          <dgm:chMax val="2"/>
          <dgm:animLvl val="lvl"/>
          <dgm:resizeHandles val="exact"/>
        </dgm:presLayoutVars>
      </dgm:prSet>
      <dgm:spPr/>
    </dgm:pt>
    <dgm:pt modelId="{45EF9E9D-25A9-4E1B-9F4F-DB9069D3E3DD}" type="pres">
      <dgm:prSet presAssocID="{F264CA10-D3CB-4583-91A3-E39A6ECE5EC4}" presName="dummyMaxCanvas" presStyleCnt="0"/>
      <dgm:spPr/>
    </dgm:pt>
    <dgm:pt modelId="{9B775BF0-1C32-4DE5-BDCC-310F4EC43045}" type="pres">
      <dgm:prSet presAssocID="{F264CA10-D3CB-4583-91A3-E39A6ECE5EC4}" presName="parentComposite" presStyleCnt="0"/>
      <dgm:spPr/>
    </dgm:pt>
    <dgm:pt modelId="{66134A8E-A61B-43B6-A1E5-CCF6A951EABB}" type="pres">
      <dgm:prSet presAssocID="{F264CA10-D3CB-4583-91A3-E39A6ECE5EC4}" presName="parent1" presStyleLbl="alignAccFollowNode1" presStyleIdx="0" presStyleCnt="4">
        <dgm:presLayoutVars>
          <dgm:chMax val="4"/>
        </dgm:presLayoutVars>
      </dgm:prSet>
      <dgm:spPr/>
    </dgm:pt>
    <dgm:pt modelId="{2A58A922-771F-4B5F-86A4-81F43A0F638E}" type="pres">
      <dgm:prSet presAssocID="{F264CA10-D3CB-4583-91A3-E39A6ECE5EC4}" presName="parent2" presStyleLbl="alignAccFollowNode1" presStyleIdx="1" presStyleCnt="4">
        <dgm:presLayoutVars>
          <dgm:chMax val="4"/>
        </dgm:presLayoutVars>
      </dgm:prSet>
      <dgm:spPr/>
    </dgm:pt>
    <dgm:pt modelId="{F00D2236-0739-4582-962F-5D528B7DAEE5}" type="pres">
      <dgm:prSet presAssocID="{F264CA10-D3CB-4583-91A3-E39A6ECE5EC4}" presName="childrenComposite" presStyleCnt="0"/>
      <dgm:spPr/>
    </dgm:pt>
    <dgm:pt modelId="{49576DFE-35FD-4E55-B2B9-B89B63A4D5C6}" type="pres">
      <dgm:prSet presAssocID="{F264CA10-D3CB-4583-91A3-E39A6ECE5EC4}" presName="dummyMaxCanvas_ChildArea" presStyleCnt="0"/>
      <dgm:spPr/>
    </dgm:pt>
    <dgm:pt modelId="{5D77652D-92A6-4A2E-8C87-699F0157B0A3}" type="pres">
      <dgm:prSet presAssocID="{F264CA10-D3CB-4583-91A3-E39A6ECE5EC4}" presName="fulcrum" presStyleLbl="alignAccFollowNode1" presStyleIdx="2" presStyleCnt="4"/>
      <dgm:spPr>
        <a:solidFill>
          <a:srgbClr val="202452">
            <a:alpha val="90000"/>
          </a:srgbClr>
        </a:solidFill>
      </dgm:spPr>
    </dgm:pt>
    <dgm:pt modelId="{D7DC3EC6-223A-47B6-8F98-B12BC9AC07F1}" type="pres">
      <dgm:prSet presAssocID="{F264CA10-D3CB-4583-91A3-E39A6ECE5EC4}" presName="balance_11" presStyleLbl="alignAccFollowNode1" presStyleIdx="3" presStyleCnt="4">
        <dgm:presLayoutVars>
          <dgm:bulletEnabled val="1"/>
        </dgm:presLayoutVars>
      </dgm:prSet>
      <dgm:spPr>
        <a:solidFill>
          <a:srgbClr val="202452">
            <a:alpha val="90000"/>
          </a:srgbClr>
        </a:solidFill>
      </dgm:spPr>
    </dgm:pt>
    <dgm:pt modelId="{86117AE3-FF64-43BA-BE09-641912764332}" type="pres">
      <dgm:prSet presAssocID="{F264CA10-D3CB-4583-91A3-E39A6ECE5EC4}" presName="left_11_1" presStyleLbl="node1" presStyleIdx="0" presStyleCnt="2">
        <dgm:presLayoutVars>
          <dgm:bulletEnabled val="1"/>
        </dgm:presLayoutVars>
      </dgm:prSet>
      <dgm:spPr/>
    </dgm:pt>
    <dgm:pt modelId="{931B8370-D52D-4337-B9B1-354A319366C2}" type="pres">
      <dgm:prSet presAssocID="{F264CA10-D3CB-4583-91A3-E39A6ECE5EC4}" presName="right_11_1" presStyleLbl="node1" presStyleIdx="1" presStyleCnt="2">
        <dgm:presLayoutVars>
          <dgm:bulletEnabled val="1"/>
        </dgm:presLayoutVars>
      </dgm:prSet>
      <dgm:spPr/>
    </dgm:pt>
  </dgm:ptLst>
  <dgm:cxnLst>
    <dgm:cxn modelId="{B3B22830-1393-424C-8BDE-FA0FE23F3FEB}" type="presOf" srcId="{CD721266-6BC8-44F4-B656-41F4EEE7E345}" destId="{86117AE3-FF64-43BA-BE09-641912764332}" srcOrd="0" destOrd="0" presId="urn:microsoft.com/office/officeart/2005/8/layout/balance1"/>
    <dgm:cxn modelId="{C7841A5E-86A9-4F59-9486-B52B9D439CE4}" srcId="{F264CA10-D3CB-4583-91A3-E39A6ECE5EC4}" destId="{B86F4748-C19B-4988-AB03-67C9B208A06F}" srcOrd="0" destOrd="0" parTransId="{0830158F-A6D1-486A-90B7-1FFF35343EF9}" sibTransId="{C66964E9-69DC-4580-8230-452E96BE11D0}"/>
    <dgm:cxn modelId="{A367294A-DEB1-45D2-BEE9-71FC8A5BE09D}" type="presOf" srcId="{F264CA10-D3CB-4583-91A3-E39A6ECE5EC4}" destId="{D0678102-04FF-438B-8A51-343EF282300C}" srcOrd="0" destOrd="0" presId="urn:microsoft.com/office/officeart/2005/8/layout/balance1"/>
    <dgm:cxn modelId="{A1506776-13D0-4679-A498-4B6780735894}" srcId="{B86F4748-C19B-4988-AB03-67C9B208A06F}" destId="{CD721266-6BC8-44F4-B656-41F4EEE7E345}" srcOrd="0" destOrd="0" parTransId="{858F1449-7F7E-4742-8A46-E67DCF4C4611}" sibTransId="{2C0DD9E6-A0DB-4B8D-B9C7-42DD59C4D4D6}"/>
    <dgm:cxn modelId="{CCB4E4B4-33DD-4D82-AE3B-595D0DD9A837}" type="presOf" srcId="{CF104C41-8F4F-4104-85B5-2014AB9305C2}" destId="{931B8370-D52D-4337-B9B1-354A319366C2}" srcOrd="0" destOrd="0" presId="urn:microsoft.com/office/officeart/2005/8/layout/balance1"/>
    <dgm:cxn modelId="{7905B4BD-9F0B-4EEE-985D-FA8AEDCD3650}" type="presOf" srcId="{B86F4748-C19B-4988-AB03-67C9B208A06F}" destId="{66134A8E-A61B-43B6-A1E5-CCF6A951EABB}" srcOrd="0" destOrd="0" presId="urn:microsoft.com/office/officeart/2005/8/layout/balance1"/>
    <dgm:cxn modelId="{364DACBE-D226-4ABC-9B83-370CA986D9AD}" type="presOf" srcId="{E7982508-A6B6-4F74-BD4F-9B4561EA1C7C}" destId="{2A58A922-771F-4B5F-86A4-81F43A0F638E}" srcOrd="0" destOrd="0" presId="urn:microsoft.com/office/officeart/2005/8/layout/balance1"/>
    <dgm:cxn modelId="{AAF65CC9-037F-4D31-9C4C-CEF577AF49D4}" srcId="{F264CA10-D3CB-4583-91A3-E39A6ECE5EC4}" destId="{E7982508-A6B6-4F74-BD4F-9B4561EA1C7C}" srcOrd="1" destOrd="0" parTransId="{6D07C7E3-8883-4139-A3A1-BF65D1A3364C}" sibTransId="{1BDE117C-9133-424B-B205-B6213A8567AB}"/>
    <dgm:cxn modelId="{008A53F7-3FA3-4D68-91BA-C9C44D020730}" srcId="{E7982508-A6B6-4F74-BD4F-9B4561EA1C7C}" destId="{CF104C41-8F4F-4104-85B5-2014AB9305C2}" srcOrd="0" destOrd="0" parTransId="{D0A7ADF9-6571-4524-84A8-44693A1ECF9D}" sibTransId="{0106C01E-82A3-44D1-AD18-34C075D018A1}"/>
    <dgm:cxn modelId="{864DDA11-26F5-48C5-B119-9A7B68716A53}" type="presParOf" srcId="{D0678102-04FF-438B-8A51-343EF282300C}" destId="{45EF9E9D-25A9-4E1B-9F4F-DB9069D3E3DD}" srcOrd="0" destOrd="0" presId="urn:microsoft.com/office/officeart/2005/8/layout/balance1"/>
    <dgm:cxn modelId="{44EECD88-EEDF-46B9-9CF0-EE0192C95528}" type="presParOf" srcId="{D0678102-04FF-438B-8A51-343EF282300C}" destId="{9B775BF0-1C32-4DE5-BDCC-310F4EC43045}" srcOrd="1" destOrd="0" presId="urn:microsoft.com/office/officeart/2005/8/layout/balance1"/>
    <dgm:cxn modelId="{E6B0FB3D-A28F-46BC-A987-FD860DC7BCE8}" type="presParOf" srcId="{9B775BF0-1C32-4DE5-BDCC-310F4EC43045}" destId="{66134A8E-A61B-43B6-A1E5-CCF6A951EABB}" srcOrd="0" destOrd="0" presId="urn:microsoft.com/office/officeart/2005/8/layout/balance1"/>
    <dgm:cxn modelId="{7A000178-AE18-4EE4-8367-69A6CA769F38}" type="presParOf" srcId="{9B775BF0-1C32-4DE5-BDCC-310F4EC43045}" destId="{2A58A922-771F-4B5F-86A4-81F43A0F638E}" srcOrd="1" destOrd="0" presId="urn:microsoft.com/office/officeart/2005/8/layout/balance1"/>
    <dgm:cxn modelId="{D71158A3-9EC3-459D-90F6-9F1E15ACB064}" type="presParOf" srcId="{D0678102-04FF-438B-8A51-343EF282300C}" destId="{F00D2236-0739-4582-962F-5D528B7DAEE5}" srcOrd="2" destOrd="0" presId="urn:microsoft.com/office/officeart/2005/8/layout/balance1"/>
    <dgm:cxn modelId="{87C85C79-0D96-4D50-B195-49AC3EB71C72}" type="presParOf" srcId="{F00D2236-0739-4582-962F-5D528B7DAEE5}" destId="{49576DFE-35FD-4E55-B2B9-B89B63A4D5C6}" srcOrd="0" destOrd="0" presId="urn:microsoft.com/office/officeart/2005/8/layout/balance1"/>
    <dgm:cxn modelId="{B975537D-93B5-41F4-85F1-FACCE0994A73}" type="presParOf" srcId="{F00D2236-0739-4582-962F-5D528B7DAEE5}" destId="{5D77652D-92A6-4A2E-8C87-699F0157B0A3}" srcOrd="1" destOrd="0" presId="urn:microsoft.com/office/officeart/2005/8/layout/balance1"/>
    <dgm:cxn modelId="{1964BA95-6BED-4D9F-B9AE-DD762843371D}" type="presParOf" srcId="{F00D2236-0739-4582-962F-5D528B7DAEE5}" destId="{D7DC3EC6-223A-47B6-8F98-B12BC9AC07F1}" srcOrd="2" destOrd="0" presId="urn:microsoft.com/office/officeart/2005/8/layout/balance1"/>
    <dgm:cxn modelId="{91150507-E8AC-4DF3-AF5E-8C2150F200FC}" type="presParOf" srcId="{F00D2236-0739-4582-962F-5D528B7DAEE5}" destId="{86117AE3-FF64-43BA-BE09-641912764332}" srcOrd="3" destOrd="0" presId="urn:microsoft.com/office/officeart/2005/8/layout/balance1"/>
    <dgm:cxn modelId="{0FAEBC61-8902-444A-9CED-AEC4146EA549}" type="presParOf" srcId="{F00D2236-0739-4582-962F-5D528B7DAEE5}" destId="{931B8370-D52D-4337-B9B1-354A319366C2}" srcOrd="4"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34A8E-A61B-43B6-A1E5-CCF6A951EABB}">
      <dsp:nvSpPr>
        <dsp:cNvPr id="0" name=""/>
        <dsp:cNvSpPr/>
      </dsp:nvSpPr>
      <dsp:spPr>
        <a:xfrm>
          <a:off x="242316" y="342899"/>
          <a:ext cx="1453896" cy="807720"/>
        </a:xfrm>
        <a:prstGeom prst="roundRect">
          <a:avLst>
            <a:gd name="adj" fmla="val 10000"/>
          </a:avLst>
        </a:prstGeom>
        <a:solidFill>
          <a:srgbClr val="E2C549">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202452"/>
              </a:solidFill>
            </a:rPr>
            <a:t>Class Time</a:t>
          </a:r>
        </a:p>
      </dsp:txBody>
      <dsp:txXfrm>
        <a:off x="265973" y="366556"/>
        <a:ext cx="1406582" cy="760406"/>
      </dsp:txXfrm>
    </dsp:sp>
    <dsp:sp modelId="{2A58A922-771F-4B5F-86A4-81F43A0F638E}">
      <dsp:nvSpPr>
        <dsp:cNvPr id="0" name=""/>
        <dsp:cNvSpPr/>
      </dsp:nvSpPr>
      <dsp:spPr>
        <a:xfrm>
          <a:off x="2342388" y="342899"/>
          <a:ext cx="1453896" cy="807720"/>
        </a:xfrm>
        <a:prstGeom prst="roundRect">
          <a:avLst>
            <a:gd name="adj" fmla="val 10000"/>
          </a:avLst>
        </a:prstGeom>
        <a:solidFill>
          <a:srgbClr val="E2C549">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202452"/>
              </a:solidFill>
            </a:rPr>
            <a:t>Study Time </a:t>
          </a:r>
        </a:p>
      </dsp:txBody>
      <dsp:txXfrm>
        <a:off x="2366045" y="366556"/>
        <a:ext cx="1406582" cy="760406"/>
      </dsp:txXfrm>
    </dsp:sp>
    <dsp:sp modelId="{5D77652D-92A6-4A2E-8C87-699F0157B0A3}">
      <dsp:nvSpPr>
        <dsp:cNvPr id="0" name=""/>
        <dsp:cNvSpPr/>
      </dsp:nvSpPr>
      <dsp:spPr>
        <a:xfrm>
          <a:off x="1716405" y="3775710"/>
          <a:ext cx="605790" cy="605790"/>
        </a:xfrm>
        <a:prstGeom prst="triangle">
          <a:avLst/>
        </a:prstGeom>
        <a:solidFill>
          <a:srgbClr val="202452">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7DC3EC6-223A-47B6-8F98-B12BC9AC07F1}">
      <dsp:nvSpPr>
        <dsp:cNvPr id="0" name=""/>
        <dsp:cNvSpPr/>
      </dsp:nvSpPr>
      <dsp:spPr>
        <a:xfrm>
          <a:off x="201930" y="3522085"/>
          <a:ext cx="3634740" cy="245546"/>
        </a:xfrm>
        <a:prstGeom prst="rect">
          <a:avLst/>
        </a:prstGeom>
        <a:solidFill>
          <a:srgbClr val="202452">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6117AE3-FF64-43BA-BE09-641912764332}">
      <dsp:nvSpPr>
        <dsp:cNvPr id="0" name=""/>
        <dsp:cNvSpPr/>
      </dsp:nvSpPr>
      <dsp:spPr>
        <a:xfrm>
          <a:off x="242316" y="1328318"/>
          <a:ext cx="1453896" cy="2164689"/>
        </a:xfrm>
        <a:prstGeom prst="roundRect">
          <a:avLst/>
        </a:prstGeom>
        <a:solidFill>
          <a:srgbClr val="04A65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8:00 </a:t>
          </a:r>
          <a:r>
            <a:rPr lang="en-US" sz="1400" b="1" kern="1200" dirty="0"/>
            <a:t>am </a:t>
          </a:r>
        </a:p>
        <a:p>
          <a:pPr marL="0" lvl="0" indent="0" algn="ctr" defTabSz="889000">
            <a:lnSpc>
              <a:spcPct val="90000"/>
            </a:lnSpc>
            <a:spcBef>
              <a:spcPct val="0"/>
            </a:spcBef>
            <a:spcAft>
              <a:spcPct val="35000"/>
            </a:spcAft>
            <a:buNone/>
          </a:pPr>
          <a:r>
            <a:rPr lang="en-US" sz="1400" b="1" kern="1200" dirty="0"/>
            <a:t>to </a:t>
          </a:r>
        </a:p>
        <a:p>
          <a:pPr marL="0" lvl="0" indent="0" algn="ctr" defTabSz="889000">
            <a:lnSpc>
              <a:spcPct val="90000"/>
            </a:lnSpc>
            <a:spcBef>
              <a:spcPct val="0"/>
            </a:spcBef>
            <a:spcAft>
              <a:spcPct val="35000"/>
            </a:spcAft>
            <a:buNone/>
          </a:pPr>
          <a:r>
            <a:rPr lang="en-US" sz="2000" b="1" kern="1200" dirty="0"/>
            <a:t>9:00 </a:t>
          </a:r>
          <a:r>
            <a:rPr lang="en-US" sz="1400" b="1" kern="1200" dirty="0"/>
            <a:t>am  </a:t>
          </a:r>
        </a:p>
        <a:p>
          <a:pPr marL="0" lvl="0" indent="0" algn="ctr" defTabSz="889000">
            <a:lnSpc>
              <a:spcPct val="90000"/>
            </a:lnSpc>
            <a:spcBef>
              <a:spcPct val="0"/>
            </a:spcBef>
            <a:spcAft>
              <a:spcPct val="35000"/>
            </a:spcAft>
            <a:buNone/>
          </a:pPr>
          <a:r>
            <a:rPr lang="en-US" sz="1200" b="1" kern="1200" dirty="0"/>
            <a:t>Mon, Wed, Fri</a:t>
          </a:r>
        </a:p>
      </dsp:txBody>
      <dsp:txXfrm>
        <a:off x="313289" y="1399291"/>
        <a:ext cx="1311950" cy="2022743"/>
      </dsp:txXfrm>
    </dsp:sp>
    <dsp:sp modelId="{931B8370-D52D-4337-B9B1-354A319366C2}">
      <dsp:nvSpPr>
        <dsp:cNvPr id="0" name=""/>
        <dsp:cNvSpPr/>
      </dsp:nvSpPr>
      <dsp:spPr>
        <a:xfrm>
          <a:off x="2342388" y="1328318"/>
          <a:ext cx="1453896" cy="2164689"/>
        </a:xfrm>
        <a:prstGeom prst="roundRect">
          <a:avLst/>
        </a:prstGeom>
        <a:solidFill>
          <a:srgbClr val="04A65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t>3 hrs</a:t>
          </a:r>
        </a:p>
      </dsp:txBody>
      <dsp:txXfrm>
        <a:off x="2413361" y="1399291"/>
        <a:ext cx="1311950" cy="2022743"/>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accessing the</a:t>
            </a:r>
            <a:r>
              <a:rPr lang="en-US" baseline="0" dirty="0"/>
              <a:t> Welfare Transition program’s</a:t>
            </a:r>
            <a:r>
              <a:rPr lang="en-US" dirty="0"/>
              <a:t> Educational Activities training</a:t>
            </a:r>
            <a:r>
              <a:rPr lang="en-US" baseline="0" dirty="0"/>
              <a:t> offered by the Florida Department of Commerce</a:t>
            </a:r>
            <a:r>
              <a:rPr lang="en-US" dirty="0"/>
              <a:t>. </a:t>
            </a:r>
            <a:r>
              <a:rPr lang="en-US" baseline="0" dirty="0"/>
              <a:t> In this training, we will focus on educational activity engagement in the WT program, including activity definitions and documentation requirements.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124982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Scenario</a:t>
            </a:r>
          </a:p>
          <a:p>
            <a:r>
              <a:rPr lang="en-US" dirty="0"/>
              <a:t>John</a:t>
            </a:r>
            <a:r>
              <a:rPr lang="en-US" baseline="0" dirty="0"/>
              <a:t> is studying at Florida University to become a Physical Therapist.  His program is two years long.  Would his attendance at Florida University count as Vocational educational training?</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16426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Remember</a:t>
            </a:r>
            <a:r>
              <a:rPr lang="en-US" baseline="0" dirty="0"/>
              <a:t> that someone enrolled in school to seek an advanced degree can be assigned to vocational educational training.  However, there is a 12 month lifetime limit on how long the participant can get credit towards participation rates in</a:t>
            </a:r>
            <a:r>
              <a:rPr lang="en-US" dirty="0"/>
              <a:t> this activity. </a:t>
            </a:r>
            <a:endParaRPr lang="en-US" baseline="0" dirty="0"/>
          </a:p>
          <a:p>
            <a:endParaRPr lang="en-US" baseline="0" dirty="0"/>
          </a:p>
          <a:p>
            <a:r>
              <a:rPr lang="en-US" baseline="0" dirty="0"/>
              <a:t>If John were in his last year or last few months of the program, </a:t>
            </a:r>
            <a:r>
              <a:rPr lang="en-US" dirty="0"/>
              <a:t> this activity </a:t>
            </a:r>
            <a:r>
              <a:rPr lang="en-US" baseline="0" dirty="0"/>
              <a:t>could be an appropriate activity for him.  If he is just starting the program, the career manager should be mindful that he could get credit towards participation rates for 12 months of the two year program.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4042283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educational activity</a:t>
            </a:r>
            <a:r>
              <a:rPr lang="en-US" baseline="0" dirty="0"/>
              <a:t> we will discuss </a:t>
            </a:r>
            <a:r>
              <a:rPr lang="en-US" dirty="0"/>
              <a:t>is Job</a:t>
            </a:r>
            <a:r>
              <a:rPr lang="en-US" baseline="0" dirty="0"/>
              <a:t> Skills Training Directly Related to Employment.  Job Skills Training is education and training required by an employer to provide an individual with the ability to obtain employment or to advance or adapt to the changing demands of the workplace.</a:t>
            </a:r>
          </a:p>
          <a:p>
            <a:endParaRPr lang="en-US" baseline="0" dirty="0"/>
          </a:p>
          <a:p>
            <a:r>
              <a:rPr lang="en-US" baseline="0" dirty="0"/>
              <a:t>Job Skills Training is a core plus activity, which means that it has to be coupled with another activity in order for the hours to count towards participation credit.  Adults assigned to job skills training must complete an average of 20 hours per week in a core activity before participation credit can be granted in Job Skills Training.  However, for teen parents without a high school diploma or General Equivalency Diploma (GED), Job Skills Training is a core activity.  This means that Jobs Skills Training would not have to be coupled with another activity in order to count towards participation rate credit.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375276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activity may include classes</a:t>
            </a:r>
            <a:r>
              <a:rPr lang="en-US" baseline="0" dirty="0"/>
              <a:t> taken at a </a:t>
            </a:r>
            <a:r>
              <a:rPr lang="en-US" dirty="0"/>
              <a:t>post-secondary</a:t>
            </a:r>
            <a:r>
              <a:rPr lang="en-US" baseline="0" dirty="0"/>
              <a:t> institution </a:t>
            </a:r>
            <a:r>
              <a:rPr lang="en-US" dirty="0"/>
              <a:t>or even at</a:t>
            </a:r>
            <a:r>
              <a:rPr lang="en-US" baseline="0" dirty="0"/>
              <a:t> a jobsite as customized training.  It may include </a:t>
            </a:r>
            <a:r>
              <a:rPr lang="en-US" dirty="0"/>
              <a:t>literacy instruction if the skills are needed for employment</a:t>
            </a:r>
            <a:r>
              <a:rPr lang="en-US" baseline="0" dirty="0"/>
              <a:t> and r</a:t>
            </a:r>
            <a:r>
              <a:rPr lang="en-US" dirty="0"/>
              <a:t>emedial instruction is also permitted if it is embedded within the</a:t>
            </a:r>
            <a:r>
              <a:rPr lang="en-US" baseline="0" dirty="0"/>
              <a:t> job skills </a:t>
            </a:r>
            <a:r>
              <a:rPr lang="en-US" dirty="0"/>
              <a:t>training program.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820436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Review</a:t>
            </a:r>
          </a:p>
          <a:p>
            <a:endParaRPr lang="en-US" baseline="0" dirty="0"/>
          </a:p>
          <a:p>
            <a:r>
              <a:rPr lang="en-US" baseline="0" dirty="0"/>
              <a:t>Janice has a High School Diploma and wants to take a beginner’s computer class at her local One-Stop.  She feels that this will make her more employable.  She does not have a job offer yet, but is very hopeful.</a:t>
            </a:r>
          </a:p>
          <a:p>
            <a:endParaRPr lang="en-US" baseline="0" dirty="0"/>
          </a:p>
          <a:p>
            <a:r>
              <a:rPr lang="en-US" baseline="0" dirty="0"/>
              <a:t>Based on the definition of Job Skills Training, would this be an appropriate activity to use for Janice’s beginner’s computer class?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1817713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really.  Remember, Job Skills Training is education</a:t>
            </a:r>
            <a:r>
              <a:rPr lang="en-US" baseline="0" dirty="0"/>
              <a:t> or training for skills required by an employer to provide an individual with the ability to obtain employment or to advance or adapt to the changing demands of the workplace.  </a:t>
            </a:r>
          </a:p>
          <a:p>
            <a:endParaRPr lang="en-US" baseline="0" dirty="0"/>
          </a:p>
          <a:p>
            <a:r>
              <a:rPr lang="en-US" baseline="0" dirty="0"/>
              <a:t>The skill would have to be required by an employer to provide the individual with the ability to obtain employment.  Not all employers require computer knowledge to perform job functions, so it would be important to keep in mind the activity’s definition.  If the activity doesn’t meet the activity’s guidelines, you should find a more suitable activity for the customer.  </a:t>
            </a:r>
          </a:p>
          <a:p>
            <a:endParaRPr lang="en-US" baseline="0" dirty="0"/>
          </a:p>
          <a:p>
            <a:r>
              <a:rPr lang="en-US" baseline="0" dirty="0"/>
              <a:t>In this case we would look at other options for Janice to see if we can find a more suitable activity that will allow her to get those computer courses or see if there is an employer who could use Janice with her current skill set with an offer of employment if she completes the computer course.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887257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Review</a:t>
            </a:r>
          </a:p>
          <a:p>
            <a:r>
              <a:rPr lang="en-US" baseline="0" dirty="0"/>
              <a:t>Michael was told that he could begin his new job as soon as he finished his high school diploma.  He would like to take classes at the local community college.  Would it be appropriate to place Michael in Job Skills Training Directly Related to Employment?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292299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Job</a:t>
            </a:r>
            <a:r>
              <a:rPr lang="en-US" baseline="0" dirty="0"/>
              <a:t> Skills Training is not the best option for Michael.  While he has the promise of a job once he finishes his high school diploma, the definition of Job Skills Training is education or training for Job Skills required by an employer.  There is another activity available that would be more appropriate for Michael. We will discuss Satisfactory Attendance at a Secondary School or in a Course of Study Leading to a GED later in the presentation.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819360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baseline="0" dirty="0"/>
              <a:t>participants limited education and no high school diploma or GED, there are two additional educational activities. The first of which is Education Directly Related to Employment. Education Directly Related to Employment is a core plus activity which means that it cannot be assigned to the customer as a stand alone activity. Sometimes employers may be interested in employing a customer but employment is contingent on the participant obtaining their high school diploma or GED. </a:t>
            </a:r>
            <a:r>
              <a:rPr lang="en-US" dirty="0"/>
              <a:t>This activity</a:t>
            </a:r>
            <a:r>
              <a:rPr lang="en-US" baseline="0" dirty="0"/>
              <a:t> allows those customers to work towards obtaining their GED so that they can </a:t>
            </a:r>
            <a:r>
              <a:rPr lang="en-US" dirty="0"/>
              <a:t>obtain,</a:t>
            </a:r>
            <a:r>
              <a:rPr lang="en-US" baseline="0" dirty="0"/>
              <a:t> </a:t>
            </a:r>
            <a:r>
              <a:rPr lang="en-US" dirty="0"/>
              <a:t>retain, </a:t>
            </a:r>
            <a:r>
              <a:rPr lang="en-US" baseline="0" dirty="0"/>
              <a:t>or be promoted on a j</a:t>
            </a:r>
            <a:r>
              <a:rPr lang="en-US" dirty="0"/>
              <a:t>ob.</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2908323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Education Directly</a:t>
            </a:r>
            <a:r>
              <a:rPr lang="en-US" baseline="0" dirty="0"/>
              <a:t> Related to Employment </a:t>
            </a:r>
            <a:r>
              <a:rPr lang="en-US" dirty="0"/>
              <a:t>may include adult basic education or literacy skills, GED preparation</a:t>
            </a:r>
            <a:r>
              <a:rPr lang="en-US" baseline="0" dirty="0"/>
              <a:t> </a:t>
            </a:r>
            <a:r>
              <a:rPr lang="en-US" dirty="0"/>
              <a:t> if required</a:t>
            </a:r>
            <a:r>
              <a:rPr lang="en-US" baseline="0" dirty="0"/>
              <a:t> by an employer as a pre-requisite for hire, </a:t>
            </a:r>
            <a:r>
              <a:rPr lang="en-US" dirty="0"/>
              <a:t>and customer</a:t>
            </a:r>
            <a:r>
              <a:rPr lang="en-US" baseline="0" dirty="0"/>
              <a:t>s with</a:t>
            </a:r>
            <a:r>
              <a:rPr lang="en-US" dirty="0"/>
              <a:t> a high school </a:t>
            </a:r>
            <a:r>
              <a:rPr lang="en-US" baseline="0" dirty="0"/>
              <a:t>diploma from other countries may qualify for this activity if they are assessed and it shows that they are performing below U.S. Standards or a 10</a:t>
            </a:r>
            <a:r>
              <a:rPr lang="en-US" baseline="30000" dirty="0"/>
              <a:t>th</a:t>
            </a:r>
            <a:r>
              <a:rPr lang="en-US" baseline="0" dirty="0"/>
              <a:t> grade level.</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221897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itchFamily="34" charset="0"/>
                <a:cs typeface="Times New Roman" pitchFamily="18" charset="0"/>
              </a:rPr>
              <a:t>There are many terms associated with Educational Activities and we have provided a list of the terms that you will hear throughout this presentation. </a:t>
            </a:r>
          </a:p>
          <a:p>
            <a:endParaRPr lang="en-US" dirty="0">
              <a:latin typeface="Calibri" pitchFamily="34" charset="0"/>
              <a:cs typeface="Times New Roman" pitchFamily="18" charset="0"/>
            </a:endParaRPr>
          </a:p>
          <a:p>
            <a:pPr>
              <a:lnSpc>
                <a:spcPct val="150000"/>
              </a:lnSpc>
              <a:spcBef>
                <a:spcPts val="0"/>
              </a:spcBef>
              <a:buFont typeface="Wingdings" pitchFamily="2" charset="2"/>
              <a:buChar char="§"/>
            </a:pPr>
            <a:r>
              <a:rPr lang="en-US" sz="1400" b="1" dirty="0">
                <a:latin typeface="Garamond" pitchFamily="18" charset="0"/>
              </a:rPr>
              <a:t>Educational Work Activity</a:t>
            </a:r>
          </a:p>
          <a:p>
            <a:pPr>
              <a:lnSpc>
                <a:spcPct val="150000"/>
              </a:lnSpc>
              <a:spcBef>
                <a:spcPts val="0"/>
              </a:spcBef>
              <a:buFont typeface="Wingdings" pitchFamily="2" charset="2"/>
              <a:buChar char="§"/>
            </a:pPr>
            <a:r>
              <a:rPr lang="en-US" sz="1400" b="1" dirty="0">
                <a:latin typeface="Garamond" pitchFamily="18" charset="0"/>
              </a:rPr>
              <a:t>Supervision</a:t>
            </a:r>
          </a:p>
          <a:p>
            <a:pPr>
              <a:lnSpc>
                <a:spcPct val="150000"/>
              </a:lnSpc>
              <a:spcBef>
                <a:spcPts val="0"/>
              </a:spcBef>
              <a:buFont typeface="Wingdings" pitchFamily="2" charset="2"/>
              <a:buChar char="§"/>
            </a:pPr>
            <a:r>
              <a:rPr lang="en-US" sz="1400" b="1" dirty="0">
                <a:latin typeface="Garamond" pitchFamily="18" charset="0"/>
              </a:rPr>
              <a:t>Documentation</a:t>
            </a:r>
          </a:p>
          <a:p>
            <a:pPr>
              <a:lnSpc>
                <a:spcPct val="150000"/>
              </a:lnSpc>
              <a:spcBef>
                <a:spcPts val="0"/>
              </a:spcBef>
              <a:buFont typeface="Wingdings" pitchFamily="2" charset="2"/>
              <a:buChar char="§"/>
            </a:pPr>
            <a:r>
              <a:rPr lang="en-US" sz="1400" b="1" dirty="0">
                <a:latin typeface="Garamond" pitchFamily="18" charset="0"/>
              </a:rPr>
              <a:t>Class Schedule</a:t>
            </a:r>
          </a:p>
          <a:p>
            <a:pPr>
              <a:lnSpc>
                <a:spcPct val="150000"/>
              </a:lnSpc>
              <a:spcBef>
                <a:spcPts val="0"/>
              </a:spcBef>
              <a:buFont typeface="Wingdings" pitchFamily="2" charset="2"/>
              <a:buChar char="§"/>
            </a:pPr>
            <a:r>
              <a:rPr lang="en-US" sz="1400" b="1" dirty="0">
                <a:latin typeface="Garamond" pitchFamily="18" charset="0"/>
              </a:rPr>
              <a:t>Class Syllabus </a:t>
            </a:r>
          </a:p>
          <a:p>
            <a:pPr>
              <a:lnSpc>
                <a:spcPct val="150000"/>
              </a:lnSpc>
              <a:spcBef>
                <a:spcPts val="0"/>
              </a:spcBef>
              <a:buFont typeface="Wingdings" pitchFamily="2" charset="2"/>
              <a:buChar char="§"/>
            </a:pPr>
            <a:r>
              <a:rPr lang="en-US" sz="1400" b="1" dirty="0">
                <a:latin typeface="Garamond" pitchFamily="18" charset="0"/>
              </a:rPr>
              <a:t>Statement of Required or Recommended Study</a:t>
            </a:r>
          </a:p>
          <a:p>
            <a:pPr>
              <a:lnSpc>
                <a:spcPct val="150000"/>
              </a:lnSpc>
              <a:spcBef>
                <a:spcPts val="0"/>
              </a:spcBef>
              <a:buFont typeface="Wingdings" pitchFamily="2" charset="2"/>
              <a:buChar char="§"/>
            </a:pPr>
            <a:r>
              <a:rPr lang="en-US" sz="1400" b="1" dirty="0">
                <a:latin typeface="Garamond" pitchFamily="18" charset="0"/>
              </a:rPr>
              <a:t>Study Time</a:t>
            </a:r>
          </a:p>
          <a:p>
            <a:pPr lvl="1">
              <a:lnSpc>
                <a:spcPct val="120000"/>
              </a:lnSpc>
              <a:spcBef>
                <a:spcPts val="0"/>
              </a:spcBef>
              <a:buFont typeface="Wingdings" pitchFamily="2" charset="2"/>
              <a:buChar char="§"/>
            </a:pPr>
            <a:r>
              <a:rPr lang="en-US" sz="1400" dirty="0">
                <a:latin typeface="Garamond" pitchFamily="18" charset="0"/>
              </a:rPr>
              <a:t>Supervised</a:t>
            </a:r>
          </a:p>
          <a:p>
            <a:pPr lvl="1">
              <a:lnSpc>
                <a:spcPct val="120000"/>
              </a:lnSpc>
              <a:spcBef>
                <a:spcPts val="0"/>
              </a:spcBef>
              <a:buFont typeface="Wingdings" pitchFamily="2" charset="2"/>
              <a:buChar char="§"/>
            </a:pPr>
            <a:r>
              <a:rPr lang="en-US" sz="1400" dirty="0">
                <a:latin typeface="Garamond" pitchFamily="18" charset="0"/>
              </a:rPr>
              <a:t>Unsupervised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3559053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scenario…</a:t>
            </a:r>
          </a:p>
          <a:p>
            <a:r>
              <a:rPr lang="en-US" baseline="0" dirty="0"/>
              <a:t>Maria grew up in Mexico where she received her high school diploma.  Assessments show that her she is performing at an 8</a:t>
            </a:r>
            <a:r>
              <a:rPr lang="en-US" baseline="30000" dirty="0"/>
              <a:t>th</a:t>
            </a:r>
            <a:r>
              <a:rPr lang="en-US" baseline="0" dirty="0"/>
              <a:t> grade level based on US Standards.  She worked as an Administrative Assistant in Mexico and has an opportunity to work at a local business if she can successfully complete a six week Microsoft class.  Would Education Directly Related to Employment be an appropriate activity for Maria?</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2257262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r>
              <a:rPr lang="en-US" baseline="0" dirty="0"/>
              <a:t> Education Directly Related to Employment would be an appropriate activity for Maria.  Although she has a high school diploma from another country, her educational level is below US Standards according to her educational assessments. She has office skills and the offer of a job if she can complete a Microsoft course as required by the employer.</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1274361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education</a:t>
            </a:r>
            <a:r>
              <a:rPr lang="en-US" baseline="0" dirty="0"/>
              <a:t>al activity f</a:t>
            </a:r>
            <a:r>
              <a:rPr lang="en-US" dirty="0"/>
              <a:t>or</a:t>
            </a:r>
            <a:r>
              <a:rPr lang="en-US" baseline="0" dirty="0"/>
              <a:t> customers </a:t>
            </a:r>
            <a:r>
              <a:rPr lang="en-US" dirty="0"/>
              <a:t>without</a:t>
            </a:r>
            <a:r>
              <a:rPr lang="en-US" baseline="0" dirty="0"/>
              <a:t> a</a:t>
            </a:r>
            <a:r>
              <a:rPr lang="en-US" dirty="0"/>
              <a:t> high school diploma or GED, </a:t>
            </a:r>
            <a:r>
              <a:rPr lang="en-US" baseline="0" dirty="0"/>
              <a:t>is Satisfactory Attendance at a Secondary School.  It is defined as regular attendance at a secondary school or in a course of study leading to a certificate of general equivalence. This activity is a core plus activity, which means it must be paired with a core activity in order for participants to receive credit.  However, for teen parents without a high school diploma, Satisfactory attendance at a secondary school is a core activity.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1501626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Satisfactory</a:t>
            </a:r>
            <a:r>
              <a:rPr lang="en-US" baseline="0" dirty="0"/>
              <a:t> attendance at a secondary school may include literacy education if it’s required in order for the participant to receive their diploma or GED.  Adult Basic Education is also allowed if this education is directly related to the student obtaining their diploma or GED.</a:t>
            </a:r>
          </a:p>
          <a:p>
            <a:endParaRPr lang="en-US" baseline="0" dirty="0"/>
          </a:p>
          <a:p>
            <a:r>
              <a:rPr lang="en-US" baseline="0" dirty="0"/>
              <a:t>Participants engaged in this activity may receive credit for study time as required or recommended by the school or instructor.  Study time may be supervised or unsupervised.  Both require a statement from the school or instructor.  However, if the study time is supervised, there must be a record of the supervision with the signature of the person responsible for supervising the study time on a time sheet or other acceptable form of documentation.  </a:t>
            </a:r>
          </a:p>
          <a:p>
            <a:endParaRPr lang="en-US" baseline="0" dirty="0"/>
          </a:p>
          <a:p>
            <a:r>
              <a:rPr lang="en-US" baseline="0" dirty="0"/>
              <a:t>Participants engaged in this activity may receive up to one hour of credit for study time for every hour of class time if they school or instructor provides a statement that study time is recommended or required in order for the student to be successful in achieving their diploma or GED.</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3751002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this scenario…</a:t>
            </a:r>
          </a:p>
          <a:p>
            <a:r>
              <a:rPr lang="en-US" dirty="0"/>
              <a:t>Michelle is a teen</a:t>
            </a:r>
            <a:r>
              <a:rPr lang="en-US" baseline="0" dirty="0"/>
              <a:t> parent who does not have a high school diploma.  She would like to get her diploma by taking courses at the local community college that offers a high school curriculum and provides parenting workshops.  Can Michelle’s attendance in this program count as Satisfactory Attendance at a Secondary School?</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3340523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Yes. Michelle’s attendance in this program meets the definition of Satisfactory Attendance at a Secondary School.  Also, because Michelle is a teen parent without  high school diploma, her participation in this activity will count as a core activity, which means she can use this as a stand alone activity towards participation.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1467905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the scenario above. </a:t>
            </a:r>
          </a:p>
          <a:p>
            <a:r>
              <a:rPr lang="en-US" dirty="0"/>
              <a:t>Tammy graduated with her high</a:t>
            </a:r>
            <a:r>
              <a:rPr lang="en-US" baseline="0" dirty="0"/>
              <a:t> school diploma at 16.  She is now interested in taking classes at the local university.  Would Satisfactory Attendance at a Secondary School be an appropriate activity for Tammy?</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234839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  This would not be an appropriate activity for Tammy.  She already has a high school diploma.  Depending on the amount of time it will take to complete her coursework at the university, a more appropriate activity could be Vocational Educational Training.  If Tammy is pursuing a four year degree, further discussion with Tammy would be needed to see what other activity would be appropriate.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1513844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discuss Supervision and Documentation…</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4183028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Educational</a:t>
            </a:r>
            <a:r>
              <a:rPr lang="en-US" dirty="0"/>
              <a:t> work activities </a:t>
            </a:r>
            <a:r>
              <a:rPr lang="en-US" baseline="0" dirty="0"/>
              <a:t>must be supervised and that supervision must  be conducted by a designated party that is responsible for the oversight of the customer’s attendance or participation.  Supervision may be provided by the classroom instructor, professor, or teacher’s aide or assistant if they have been designated or cleared to certify attendance by the instructor or the education institution.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158589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Activities were introduced in 1996 as a part of the Personal Responsibility and Work Opportunity Reconciliation Act.</a:t>
            </a:r>
            <a:r>
              <a:rPr lang="en-US" baseline="0" dirty="0"/>
              <a:t> The 12 work activities are listed in the presentation slide. During</a:t>
            </a:r>
            <a:r>
              <a:rPr lang="en-US" dirty="0"/>
              <a:t> this training</a:t>
            </a:r>
            <a:r>
              <a:rPr lang="en-US" baseline="0" dirty="0"/>
              <a:t> </a:t>
            </a:r>
            <a:r>
              <a:rPr lang="en-US" dirty="0"/>
              <a:t>we will focus on the four</a:t>
            </a:r>
            <a:r>
              <a:rPr lang="en-US" baseline="0" dirty="0"/>
              <a:t> </a:t>
            </a:r>
            <a:r>
              <a:rPr lang="en-US" dirty="0"/>
              <a:t>educational activities.</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3536128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important to remember that </a:t>
            </a:r>
            <a:r>
              <a:rPr lang="en-US" dirty="0"/>
              <a:t> although supervision must be provided daily, it </a:t>
            </a:r>
            <a:r>
              <a:rPr lang="en-US" baseline="0" dirty="0"/>
              <a:t>does not always have to be in person. Advancements in technology have made it so that systems can </a:t>
            </a:r>
            <a:r>
              <a:rPr lang="en-US" dirty="0"/>
              <a:t>capture a student’s </a:t>
            </a:r>
            <a:r>
              <a:rPr lang="en-US" baseline="0" dirty="0"/>
              <a:t>login</a:t>
            </a:r>
            <a:r>
              <a:rPr lang="en-US" dirty="0"/>
              <a:t> and log out times. This allows the </a:t>
            </a:r>
            <a:r>
              <a:rPr lang="en-US" baseline="0" dirty="0"/>
              <a:t>student </a:t>
            </a:r>
            <a:r>
              <a:rPr lang="en-US" dirty="0"/>
              <a:t>to be able to provide a </a:t>
            </a:r>
            <a:r>
              <a:rPr lang="en-US" baseline="0" dirty="0"/>
              <a:t>print out of </a:t>
            </a:r>
            <a:r>
              <a:rPr lang="en-US" dirty="0"/>
              <a:t>participation hours and those hours can then be </a:t>
            </a:r>
            <a:r>
              <a:rPr lang="en-US" baseline="0" dirty="0"/>
              <a:t>verified by program or departmental staff.  If a participant is enrolled in online courses and the educational institution has an electronic logging mechanism that tracks the student’s time spent in the online course, this may be accepted as supervision and documentation of time spent in the training.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3525352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Regional</a:t>
            </a:r>
            <a:r>
              <a:rPr lang="en-US" dirty="0"/>
              <a:t> workforce staff is </a:t>
            </a:r>
            <a:r>
              <a:rPr lang="en-US" baseline="0" dirty="0"/>
              <a:t>responsible for ensuring that program participants are </a:t>
            </a:r>
            <a:r>
              <a:rPr lang="en-US" dirty="0"/>
              <a:t>actually participating in their activity and that the designated responsible party is verifying the hours. Regions can be informed of who will be supervising the activity through the registration documents, student’s course</a:t>
            </a:r>
            <a:r>
              <a:rPr lang="en-US" baseline="0" dirty="0"/>
              <a:t> schedule, </a:t>
            </a:r>
            <a:r>
              <a:rPr lang="en-US" dirty="0"/>
              <a:t>syllabus,</a:t>
            </a:r>
            <a:r>
              <a:rPr lang="en-US" baseline="0" dirty="0"/>
              <a:t> </a:t>
            </a:r>
            <a:r>
              <a:rPr lang="en-US" dirty="0"/>
              <a:t>or other notification provided by the institution.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604786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Documentation is the method through which</a:t>
            </a:r>
            <a:r>
              <a:rPr lang="en-US" baseline="0" dirty="0"/>
              <a:t> the state verifies the customer’s hours of participation. </a:t>
            </a:r>
            <a:r>
              <a:rPr lang="en-US" dirty="0"/>
              <a:t>Prior to entering these</a:t>
            </a:r>
            <a:r>
              <a:rPr lang="en-US" baseline="0" dirty="0"/>
              <a:t> hours </a:t>
            </a:r>
            <a:r>
              <a:rPr lang="en-US" dirty="0"/>
              <a:t>into</a:t>
            </a:r>
            <a:r>
              <a:rPr lang="en-US" baseline="0" dirty="0"/>
              <a:t> the One-Stop Service Tracking (OSST) system</a:t>
            </a:r>
            <a:r>
              <a:rPr lang="en-US" dirty="0"/>
              <a:t>, documentation must be received from the customer, education institution</a:t>
            </a:r>
            <a:r>
              <a:rPr lang="en-US" baseline="0" dirty="0"/>
              <a:t> or service provider</a:t>
            </a:r>
            <a:r>
              <a:rPr lang="en-US" dirty="0"/>
              <a:t>. Acceptable</a:t>
            </a:r>
            <a:r>
              <a:rPr lang="en-US" baseline="0" dirty="0"/>
              <a:t> forms of documentation include time logs </a:t>
            </a:r>
            <a:r>
              <a:rPr lang="en-US" sz="1200" dirty="0"/>
              <a:t>kept by participants and signed by a supervisor</a:t>
            </a:r>
            <a:r>
              <a:rPr lang="en-US" baseline="0" dirty="0"/>
              <a:t>, attendance records </a:t>
            </a:r>
            <a:r>
              <a:rPr lang="en-US" sz="1200" dirty="0"/>
              <a:t>submitted to the RWB provider monthly or in accordance with the attendance/progress report schedule</a:t>
            </a:r>
            <a:r>
              <a:rPr lang="en-US" baseline="0" dirty="0"/>
              <a:t>, and in some instances may require you to call the supervisor or institution.</a:t>
            </a:r>
            <a:r>
              <a:rPr lang="en-US" dirty="0"/>
              <a: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172896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Customers </a:t>
            </a:r>
            <a:r>
              <a:rPr lang="en-US" baseline="0" dirty="0"/>
              <a:t>engaged in program activities are responsible for providing proof of enrollment.  This can be accomplished by providing a copy of their schedule, syllabus or other course requirements.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customer is also responsible for providing updated information or schedules when a new course, quarter or semester begins along with new requirements for those courses.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3307688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a:t>
            </a:r>
            <a:r>
              <a:rPr lang="en-US" dirty="0"/>
              <a:t>is the responsibility of the region to ensure that the provided documentation matches the hours that are turned in and that vital information such as the name of the course and the institution are obtained. The region i</a:t>
            </a:r>
            <a:r>
              <a:rPr lang="en-US" baseline="0" dirty="0"/>
              <a:t>s also responsible for entering the information into the One Stop Service Tracking system and for maintaining the documents in a case file.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3059210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discuss class schedules and study time…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35</a:t>
            </a:fld>
            <a:endParaRPr lang="en-US"/>
          </a:p>
        </p:txBody>
      </p:sp>
    </p:spTree>
    <p:extLst>
      <p:ext uri="{BB962C8B-B14F-4D97-AF65-F5344CB8AC3E}">
        <p14:creationId xmlns:p14="http://schemas.microsoft.com/office/powerpoint/2010/main" val="2443541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a:t>
            </a:r>
            <a:r>
              <a:rPr lang="en-US" baseline="0" dirty="0"/>
              <a:t> an in depth look…</a:t>
            </a:r>
          </a:p>
          <a:p>
            <a:endParaRPr lang="en-US" dirty="0"/>
          </a:p>
          <a:p>
            <a:r>
              <a:rPr lang="en-US" dirty="0"/>
              <a:t>Review the schedule above. How many hours a week is this customer scheduled for class?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3798861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schedule,</a:t>
            </a:r>
            <a:r>
              <a:rPr lang="en-US" baseline="0" dirty="0"/>
              <a:t> the customer is supposed to attend class five hours per week.  </a:t>
            </a:r>
            <a:endParaRPr lang="en-US" dirty="0"/>
          </a:p>
          <a:p>
            <a:endParaRPr lang="en-US" dirty="0"/>
          </a:p>
          <a:p>
            <a:r>
              <a:rPr lang="en-US" dirty="0"/>
              <a:t>Note: It is important to remember that just because a customer is scheduled for class does not mean that they will attend.  For this reason, it is very important that program staff  verifies the customer’s actual hours of participation prior to entering this information in OSST.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37</a:t>
            </a:fld>
            <a:endParaRPr lang="en-US"/>
          </a:p>
        </p:txBody>
      </p:sp>
    </p:spTree>
    <p:extLst>
      <p:ext uri="{BB962C8B-B14F-4D97-AF65-F5344CB8AC3E}">
        <p14:creationId xmlns:p14="http://schemas.microsoft.com/office/powerpoint/2010/main" val="3899339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study</a:t>
            </a:r>
            <a:r>
              <a:rPr lang="en-US" baseline="0" dirty="0"/>
              <a:t> time in greater detail.  There are two types of study allowances: supervised study time and unsupervised study time.</a:t>
            </a:r>
          </a:p>
          <a:p>
            <a:endParaRPr lang="en-US" baseline="0" dirty="0"/>
          </a:p>
          <a:p>
            <a:r>
              <a:rPr lang="en-US" baseline="0" dirty="0"/>
              <a:t>Supervised study time is where students get credit for study time that has taken place in a supervised setting as required by the educational institution, school, professor or instructor.  Hours in supervised study time must be documented and signed by the person responsible for providing the supervision.  If the student is seeking a post-secondary degree, the requirement for supervised study will be outlined on the course syllable or in course requirements.  Supervised Study time does not include time spent in class.  Time spent in class are actual class hours.</a:t>
            </a:r>
          </a:p>
          <a:p>
            <a:endParaRPr lang="en-US" baseline="0" dirty="0"/>
          </a:p>
          <a:p>
            <a:r>
              <a:rPr lang="en-US" baseline="0" dirty="0"/>
              <a:t>Unsupervised study time is where the student studies independently without any type of supervision.  Participants may be given credit for up to one hour of unsupervised study time for every hour spent in class.  A statement of required or recommended study must be received prior to granting credit for unsupervised study time.  The statement may come from the educational institution, school, professor or instructor.</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38</a:t>
            </a:fld>
            <a:endParaRPr lang="en-US"/>
          </a:p>
        </p:txBody>
      </p:sp>
    </p:spTree>
    <p:extLst>
      <p:ext uri="{BB962C8B-B14F-4D97-AF65-F5344CB8AC3E}">
        <p14:creationId xmlns:p14="http://schemas.microsoft.com/office/powerpoint/2010/main" val="530768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a:t>
            </a:r>
            <a:r>
              <a:rPr lang="en-US" baseline="0" dirty="0"/>
              <a:t> assigned to educational activities</a:t>
            </a:r>
            <a:r>
              <a:rPr lang="en-US" dirty="0"/>
              <a:t> are allowed up to one hour of unsupervised study time for every hour that they are in class. The</a:t>
            </a:r>
            <a:r>
              <a:rPr lang="en-US" baseline="0" dirty="0"/>
              <a:t> illustration in the presentation slide gives information about a math class that is an hour long every Monday, Wednesday and Friday.  The instructor has indicated that students are expected to study for one hour for every class hour.  With this expectation and statement, a participant assigned to this course could receive credit for up to 3 hours per week studying.  This means a participant assigned to this course could receive credit for up to six hours per week if they attend class for three hours and they study for three hours.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39</a:t>
            </a:fld>
            <a:endParaRPr lang="en-US"/>
          </a:p>
        </p:txBody>
      </p:sp>
    </p:spTree>
    <p:extLst>
      <p:ext uri="{BB962C8B-B14F-4D97-AF65-F5344CB8AC3E}">
        <p14:creationId xmlns:p14="http://schemas.microsoft.com/office/powerpoint/2010/main" val="253587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educational</a:t>
            </a:r>
            <a:r>
              <a:rPr lang="en-US" baseline="0" dirty="0"/>
              <a:t> work activity categories are:</a:t>
            </a:r>
          </a:p>
          <a:p>
            <a:endParaRPr lang="en-US" baseline="0" dirty="0"/>
          </a:p>
          <a:p>
            <a:pPr>
              <a:buFont typeface="Wingdings" pitchFamily="2" charset="2"/>
              <a:buChar char="§"/>
            </a:pPr>
            <a:r>
              <a:rPr lang="en-US" baseline="0" dirty="0"/>
              <a:t>Vocational Educational Training</a:t>
            </a:r>
          </a:p>
          <a:p>
            <a:pPr>
              <a:buFont typeface="Wingdings" pitchFamily="2" charset="2"/>
              <a:buChar char="§"/>
            </a:pPr>
            <a:r>
              <a:rPr lang="en-US" baseline="0" dirty="0"/>
              <a:t>Job Skills Training Directly Related to Employment</a:t>
            </a:r>
          </a:p>
          <a:p>
            <a:pPr>
              <a:buFont typeface="Wingdings" pitchFamily="2" charset="2"/>
              <a:buChar char="§"/>
            </a:pPr>
            <a:r>
              <a:rPr lang="en-US" baseline="0" dirty="0"/>
              <a:t>Education Directly Related to Employment</a:t>
            </a:r>
          </a:p>
          <a:p>
            <a:pPr>
              <a:buFont typeface="Wingdings" pitchFamily="2" charset="2"/>
              <a:buChar char="§"/>
            </a:pPr>
            <a:r>
              <a:rPr lang="en-US" baseline="0" dirty="0"/>
              <a:t>Satisfactory Attendance in a Secondary School or in a course of study leading to a </a:t>
            </a:r>
          </a:p>
          <a:p>
            <a:r>
              <a:rPr lang="en-US" dirty="0"/>
              <a:t>  </a:t>
            </a:r>
            <a:r>
              <a:rPr lang="en-US" baseline="0" dirty="0"/>
              <a:t>general equivalency</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654950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an  in depth look…</a:t>
            </a:r>
          </a:p>
          <a:p>
            <a:endParaRPr lang="en-US" dirty="0"/>
          </a:p>
          <a:p>
            <a:r>
              <a:rPr lang="en-US" dirty="0"/>
              <a:t>Review the schedule above. How many hours did Jane attend class for the week?</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40</a:t>
            </a:fld>
            <a:endParaRPr lang="en-US"/>
          </a:p>
        </p:txBody>
      </p:sp>
    </p:spTree>
    <p:extLst>
      <p:ext uri="{BB962C8B-B14F-4D97-AF65-F5344CB8AC3E}">
        <p14:creationId xmlns:p14="http://schemas.microsoft.com/office/powerpoint/2010/main" val="181387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Jane attended class as scheduled during the week, she would have been in class for four hours.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41</a:t>
            </a:fld>
            <a:endParaRPr lang="en-US"/>
          </a:p>
        </p:txBody>
      </p:sp>
    </p:spTree>
    <p:extLst>
      <p:ext uri="{BB962C8B-B14F-4D97-AF65-F5344CB8AC3E}">
        <p14:creationId xmlns:p14="http://schemas.microsoft.com/office/powerpoint/2010/main" val="3838931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take another look at the schedule…</a:t>
            </a:r>
          </a:p>
          <a:p>
            <a:endParaRPr lang="en-US" dirty="0"/>
          </a:p>
          <a:p>
            <a:r>
              <a:rPr lang="en-US" dirty="0"/>
              <a:t>How many study hours can Jane be credited for the week? </a:t>
            </a:r>
            <a:endParaRPr lang="en-US" baseline="0"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42</a:t>
            </a:fld>
            <a:endParaRPr lang="en-US"/>
          </a:p>
        </p:txBody>
      </p:sp>
    </p:spTree>
    <p:extLst>
      <p:ext uri="{BB962C8B-B14F-4D97-AF65-F5344CB8AC3E}">
        <p14:creationId xmlns:p14="http://schemas.microsoft.com/office/powerpoint/2010/main" val="2070747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Jane only</a:t>
            </a:r>
            <a:r>
              <a:rPr lang="en-US" baseline="0" dirty="0"/>
              <a:t> attended four hours in class for that week, she can only receive credit for study time for four hours.  Remember, participants can receive up to one hour of unsupervised study time for every hour they are in class.  They cannot receive credit for unsupervised study time just because they are scheduled to attend class.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43</a:t>
            </a:fld>
            <a:endParaRPr lang="en-US"/>
          </a:p>
        </p:txBody>
      </p:sp>
    </p:spTree>
    <p:extLst>
      <p:ext uri="{BB962C8B-B14F-4D97-AF65-F5344CB8AC3E}">
        <p14:creationId xmlns:p14="http://schemas.microsoft.com/office/powerpoint/2010/main" val="4129528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There are four educational work activities</a:t>
            </a:r>
          </a:p>
          <a:p>
            <a:pPr lvl="1">
              <a:lnSpc>
                <a:spcPct val="150000"/>
              </a:lnSpc>
              <a:buFont typeface="Wingdings" pitchFamily="2" charset="2"/>
              <a:buChar char="§"/>
            </a:pPr>
            <a:r>
              <a:rPr lang="en-US" dirty="0"/>
              <a:t>Vocational Educational Training</a:t>
            </a:r>
          </a:p>
          <a:p>
            <a:pPr lvl="1">
              <a:lnSpc>
                <a:spcPct val="150000"/>
              </a:lnSpc>
              <a:buFont typeface="Wingdings" pitchFamily="2" charset="2"/>
              <a:buChar char="§"/>
            </a:pPr>
            <a:r>
              <a:rPr lang="en-US" dirty="0"/>
              <a:t>Job Skills Directly Related to Employment</a:t>
            </a:r>
          </a:p>
          <a:p>
            <a:pPr lvl="1">
              <a:lnSpc>
                <a:spcPct val="150000"/>
              </a:lnSpc>
              <a:buFont typeface="Wingdings" pitchFamily="2" charset="2"/>
              <a:buChar char="§"/>
            </a:pPr>
            <a:r>
              <a:rPr lang="en-US" dirty="0"/>
              <a:t>Education Directly Related to Employment</a:t>
            </a:r>
          </a:p>
          <a:p>
            <a:pPr lvl="1">
              <a:lnSpc>
                <a:spcPct val="150000"/>
              </a:lnSpc>
              <a:buFont typeface="Wingdings" pitchFamily="2" charset="2"/>
              <a:buChar char="§"/>
            </a:pPr>
            <a:r>
              <a:rPr lang="en-US" dirty="0"/>
              <a:t>Satisfactory Attendance in Secondary School or in a Course of Study Leading </a:t>
            </a:r>
          </a:p>
          <a:p>
            <a:pPr lvl="1">
              <a:lnSpc>
                <a:spcPct val="150000"/>
              </a:lnSpc>
            </a:pPr>
            <a:r>
              <a:rPr lang="en-US" dirty="0"/>
              <a:t>  to a General Equivalency</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44</a:t>
            </a:fld>
            <a:endParaRPr lang="en-US"/>
          </a:p>
        </p:txBody>
      </p:sp>
    </p:spTree>
    <p:extLst>
      <p:ext uri="{BB962C8B-B14F-4D97-AF65-F5344CB8AC3E}">
        <p14:creationId xmlns:p14="http://schemas.microsoft.com/office/powerpoint/2010/main" val="3419254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Participants enrolled in education activities</a:t>
            </a:r>
          </a:p>
          <a:p>
            <a:pPr lvl="1">
              <a:lnSpc>
                <a:spcPct val="150000"/>
              </a:lnSpc>
              <a:buFont typeface="Wingdings" pitchFamily="2" charset="2"/>
              <a:buChar char="§"/>
            </a:pPr>
            <a:r>
              <a:rPr lang="en-US" dirty="0"/>
              <a:t>Can receive credit for unsupervised study time</a:t>
            </a:r>
          </a:p>
          <a:p>
            <a:pPr lvl="2">
              <a:lnSpc>
                <a:spcPct val="150000"/>
              </a:lnSpc>
              <a:buFont typeface="Wingdings" pitchFamily="2" charset="2"/>
              <a:buChar char="§"/>
            </a:pPr>
            <a:r>
              <a:rPr lang="en-US" dirty="0"/>
              <a:t>School or instructor statement required</a:t>
            </a:r>
          </a:p>
          <a:p>
            <a:pPr lvl="1">
              <a:lnSpc>
                <a:spcPct val="150000"/>
              </a:lnSpc>
              <a:buFont typeface="Wingdings" pitchFamily="2" charset="2"/>
              <a:buChar char="§"/>
            </a:pPr>
            <a:r>
              <a:rPr lang="en-US" dirty="0"/>
              <a:t>Can receive credit for supervised study time </a:t>
            </a:r>
          </a:p>
          <a:p>
            <a:pPr lvl="2">
              <a:lnSpc>
                <a:spcPct val="150000"/>
              </a:lnSpc>
              <a:buFont typeface="Wingdings" pitchFamily="2" charset="2"/>
              <a:buChar char="§"/>
            </a:pPr>
            <a:r>
              <a:rPr lang="en-US" dirty="0"/>
              <a:t>School or instructor statement required</a:t>
            </a:r>
          </a:p>
          <a:p>
            <a:pPr lvl="2">
              <a:lnSpc>
                <a:spcPct val="150000"/>
              </a:lnSpc>
              <a:buFont typeface="Wingdings" pitchFamily="2" charset="2"/>
              <a:buChar char="§"/>
            </a:pPr>
            <a:r>
              <a:rPr lang="en-US" dirty="0"/>
              <a:t>Study time must be supervised and documented</a:t>
            </a:r>
          </a:p>
          <a:p>
            <a:pPr lvl="2">
              <a:lnSpc>
                <a:spcPct val="150000"/>
              </a:lnSpc>
              <a:buFont typeface="Wingdings" pitchFamily="2" charset="2"/>
              <a:buChar char="§"/>
            </a:pPr>
            <a:r>
              <a:rPr lang="en-US" dirty="0"/>
              <a:t>Documentation must be signed by the person supervising</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45</a:t>
            </a:fld>
            <a:endParaRPr lang="en-US"/>
          </a:p>
        </p:txBody>
      </p:sp>
    </p:spTree>
    <p:extLst>
      <p:ext uri="{BB962C8B-B14F-4D97-AF65-F5344CB8AC3E}">
        <p14:creationId xmlns:p14="http://schemas.microsoft.com/office/powerpoint/2010/main" val="1542774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a:t>
            </a:r>
            <a:r>
              <a:rPr lang="en-US" baseline="0" dirty="0"/>
              <a:t> our presentation on Educational Activities.  </a:t>
            </a:r>
            <a:r>
              <a:rPr lang="en-US" dirty="0"/>
              <a:t>If you have questions about education</a:t>
            </a:r>
            <a:r>
              <a:rPr lang="en-US" baseline="0" dirty="0"/>
              <a:t> activities or other Welfare Transition program questions</a:t>
            </a:r>
            <a:r>
              <a:rPr lang="en-US" dirty="0"/>
              <a:t>, please contact the Welfare Transition Team @ 1-866-352-2345.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47</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Begin!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414039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Vocational educational training is education and training that prepares customers for employment in current or emerging occupations through organized and state approved training in Florida’s vocational technical area centers, community colleges, universities, and proprietary schools. Proprietary Schools are for profit colleges or universities that are privately owned and do not depend or rely on government funding. </a:t>
            </a:r>
          </a:p>
          <a:p>
            <a:endParaRPr lang="en-US" baseline="0" dirty="0"/>
          </a:p>
          <a:p>
            <a:r>
              <a:rPr lang="en-US" dirty="0"/>
              <a:t>Vocational</a:t>
            </a:r>
            <a:r>
              <a:rPr lang="en-US" baseline="0" dirty="0"/>
              <a:t> Educational Training </a:t>
            </a:r>
            <a:r>
              <a:rPr lang="en-US" dirty="0"/>
              <a:t>allows the customer to enroll</a:t>
            </a:r>
            <a:r>
              <a:rPr lang="en-US" baseline="0" dirty="0"/>
              <a:t> in a state approved training program offered by one of the appropriate training institutions. These</a:t>
            </a:r>
            <a:r>
              <a:rPr lang="en-US" dirty="0"/>
              <a:t> t</a:t>
            </a:r>
            <a:r>
              <a:rPr lang="en-US" baseline="0" dirty="0"/>
              <a:t>raining programs are generally short-term</a:t>
            </a:r>
            <a:r>
              <a:rPr lang="en-US" dirty="0"/>
              <a:t> and </a:t>
            </a:r>
            <a:r>
              <a:rPr lang="en-US" baseline="0" dirty="0"/>
              <a:t>provide individuals with the education and skills needed to move directly into a particular field.  </a:t>
            </a:r>
          </a:p>
          <a:p>
            <a:endParaRPr lang="en-US" baseline="0" dirty="0"/>
          </a:p>
          <a:p>
            <a:r>
              <a:rPr lang="en-US" baseline="0" dirty="0"/>
              <a:t>Vocational educational training is a core activity.  This means that it doesn’t have to be paired with another activity in order for it to count towards the attendees participation in the Welfare Transition (WT)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This type of t</a:t>
            </a:r>
            <a:r>
              <a:rPr lang="en-US" baseline="0" dirty="0"/>
              <a:t>raining is also time limited and participants assigned to this activity can receive participation credit in this activity for 12 months in their lifetime.  Program staff should be mindful that although a customer may be assigned to vocational training beyond 12 months, any hours granted beyond the 12 month time limit cannot be counted towards the State’s participation rates.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360650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Welfare Transition</a:t>
            </a:r>
            <a:r>
              <a:rPr lang="en-US" baseline="0" dirty="0"/>
              <a:t> (WT) participants assigned to vocational training may be enrolled in certificate or degree-seeking programs.  It is important for program staff to remember that advanced degrees usually take longer than 12 months to complete, so they need to use</a:t>
            </a:r>
            <a:r>
              <a:rPr lang="en-US" dirty="0"/>
              <a:t> this activity </a:t>
            </a:r>
            <a:r>
              <a:rPr lang="en-US" baseline="0" dirty="0"/>
              <a:t>wisely.  Program staff can other ways to incorporate a participant’s education into his or her work activity, such as helping the participant find an on-campus work study site and assigning the classroom activity as Job Skills Directly Related to Employment.  We will discuss Job Skills Directly Related to Employment later in the presentation.</a:t>
            </a:r>
          </a:p>
          <a:p>
            <a:endParaRPr lang="en-US" baseline="0" dirty="0"/>
          </a:p>
          <a:p>
            <a:r>
              <a:rPr lang="en-US" baseline="0" dirty="0"/>
              <a:t>Vocational educational</a:t>
            </a:r>
            <a:r>
              <a:rPr lang="en-US" dirty="0"/>
              <a:t> t</a:t>
            </a:r>
            <a:r>
              <a:rPr lang="en-US" baseline="0" dirty="0"/>
              <a:t>raining does not allow stand alone remedial, basic skills, college prep, or English proficiency classes.  These types of classes are only allowed if they are embedded in the vocational program and are required for the student’s success.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14822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Review…</a:t>
            </a:r>
          </a:p>
          <a:p>
            <a:r>
              <a:rPr lang="en-US" dirty="0"/>
              <a:t>Earlier</a:t>
            </a:r>
            <a:r>
              <a:rPr lang="en-US" baseline="0" dirty="0"/>
              <a:t> in the presentation, we provided the definition of vocational educational training and other activity details.  Using that information, answer the questions based on the presented scenarios.</a:t>
            </a:r>
          </a:p>
          <a:p>
            <a:endParaRPr lang="en-US" baseline="0" dirty="0"/>
          </a:p>
          <a:p>
            <a:r>
              <a:rPr lang="en-US" baseline="0" dirty="0"/>
              <a:t>Karen has a high school diploma and would like to enroll in cosmetology school.  The program is six months long.  Would her attendance in cosmetology courses count as vocational educational training?</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389785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r>
              <a:rPr lang="en-US" baseline="0" dirty="0"/>
              <a:t>, this activity meets the definition of vocational educational training since it is short-term training in a demand or an emerging occupation.  Additionally, Karen would only use six of her 12 time limited activity months if she enrolled in cosmetology school.</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365548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se up of pages of an open book in a bright studio">
            <a:extLst>
              <a:ext uri="{FF2B5EF4-FFF2-40B4-BE49-F238E27FC236}">
                <a16:creationId xmlns:a16="http://schemas.microsoft.com/office/drawing/2014/main" id="{29AD8D8A-F903-82D9-C58F-7CB911C002A6}"/>
              </a:ext>
            </a:extLst>
          </p:cNvPr>
          <p:cNvPicPr>
            <a:picLocks noChangeAspect="1"/>
          </p:cNvPicPr>
          <p:nvPr/>
        </p:nvPicPr>
        <p:blipFill>
          <a:blip r:embed="rId3"/>
          <a:stretch>
            <a:fillRect/>
          </a:stretch>
        </p:blipFill>
        <p:spPr>
          <a:xfrm>
            <a:off x="2174810" y="0"/>
            <a:ext cx="10287000" cy="6858000"/>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579428"/>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Making the Grade: Educational Activities</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707307"/>
            <a:ext cx="7194154" cy="538933"/>
          </a:xfrm>
        </p:spPr>
        <p:txBody>
          <a:bodyPr>
            <a:normAutofit/>
          </a:bodyPr>
          <a:lstStyle/>
          <a:p>
            <a:pPr algn="l"/>
            <a:r>
              <a:rPr lang="en-US" dirty="0">
                <a:solidFill>
                  <a:schemeClr val="bg1"/>
                </a:solidFill>
                <a:latin typeface="Arial" panose="020B0604020202020204" pitchFamily="34" charset="0"/>
                <a:cs typeface="Arial" panose="020B0604020202020204" pitchFamily="34" charset="0"/>
              </a:rPr>
              <a:t>Documenting Class Attendance and Study Time</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Welfare Transition Program</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Vocational Educational Training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9" name="Rectangle 3">
            <a:extLst>
              <a:ext uri="{FF2B5EF4-FFF2-40B4-BE49-F238E27FC236}">
                <a16:creationId xmlns:a16="http://schemas.microsoft.com/office/drawing/2014/main" id="{DC2845F3-758B-EE41-CED9-8D7BE1B1320B}"/>
              </a:ext>
            </a:extLst>
          </p:cNvPr>
          <p:cNvSpPr txBox="1">
            <a:spLocks noChangeArrowheads="1"/>
          </p:cNvSpPr>
          <p:nvPr/>
        </p:nvSpPr>
        <p:spPr>
          <a:xfrm>
            <a:off x="1630908" y="2490219"/>
            <a:ext cx="4038600" cy="4114800"/>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Arial" panose="020B0604020202020204" pitchFamily="34" charset="0"/>
              <a:buNone/>
            </a:pPr>
            <a:r>
              <a:rPr lang="en-US" sz="2400" i="1" dirty="0">
                <a:solidFill>
                  <a:srgbClr val="202452"/>
                </a:solidFill>
                <a:latin typeface="Bell MT" pitchFamily="18" charset="0"/>
              </a:rPr>
              <a:t>John is studying at the Florida University to become a Physical Therapist. His program is two years long.		</a:t>
            </a:r>
          </a:p>
          <a:p>
            <a:pPr>
              <a:spcBef>
                <a:spcPts val="0"/>
              </a:spcBef>
              <a:buFont typeface="Arial" panose="020B0604020202020204" pitchFamily="34" charset="0"/>
              <a:buNone/>
            </a:pPr>
            <a:endParaRPr lang="en-US" sz="1200" dirty="0">
              <a:solidFill>
                <a:srgbClr val="202452"/>
              </a:solidFill>
              <a:latin typeface="Arial Narrow" pitchFamily="34" charset="0"/>
            </a:endParaRPr>
          </a:p>
          <a:p>
            <a:pPr lvl="1">
              <a:spcBef>
                <a:spcPct val="70000"/>
              </a:spcBef>
              <a:buFont typeface="Wingdings" pitchFamily="2" charset="2"/>
              <a:buChar char="v"/>
            </a:pPr>
            <a:endParaRPr lang="en-US" sz="2000" dirty="0">
              <a:solidFill>
                <a:srgbClr val="202452"/>
              </a:solidFill>
              <a:latin typeface="Arial Narrow" pitchFamily="34" charset="0"/>
            </a:endParaRPr>
          </a:p>
          <a:p>
            <a:pPr lvl="1"/>
            <a:endParaRPr lang="en-US" sz="2000" b="1" dirty="0">
              <a:solidFill>
                <a:srgbClr val="202452"/>
              </a:solidFill>
            </a:endParaRP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1" name="TextBox 10">
            <a:extLst>
              <a:ext uri="{FF2B5EF4-FFF2-40B4-BE49-F238E27FC236}">
                <a16:creationId xmlns:a16="http://schemas.microsoft.com/office/drawing/2014/main" id="{D6D4F11B-11B1-E49D-0490-D311BF61904C}"/>
              </a:ext>
            </a:extLst>
          </p:cNvPr>
          <p:cNvSpPr txBox="1"/>
          <p:nvPr/>
        </p:nvSpPr>
        <p:spPr>
          <a:xfrm>
            <a:off x="6368529" y="304776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04A651"/>
                </a:solidFill>
                <a:effectLst>
                  <a:reflection blurRad="12700" stA="50000" endPos="50000" dist="5000" dir="5400000" sy="-100000" rotWithShape="0"/>
                </a:effectLst>
                <a:latin typeface="Bell MT" pitchFamily="18" charset="0"/>
              </a:rPr>
              <a:t>YES</a:t>
            </a:r>
            <a:r>
              <a:rPr lang="en-US" sz="6000" b="1" cap="all" dirty="0">
                <a:ln w="0"/>
                <a:solidFill>
                  <a:srgbClr val="04A651"/>
                </a:solidFill>
                <a:effectLst>
                  <a:reflection blurRad="12700" stA="50000" endPos="50000" dist="5000" dir="5400000" sy="-100000" rotWithShape="0"/>
                </a:effectLst>
              </a:rPr>
              <a:t> </a:t>
            </a:r>
          </a:p>
        </p:txBody>
      </p:sp>
      <p:sp>
        <p:nvSpPr>
          <p:cNvPr id="12" name="TextBox 11">
            <a:extLst>
              <a:ext uri="{FF2B5EF4-FFF2-40B4-BE49-F238E27FC236}">
                <a16:creationId xmlns:a16="http://schemas.microsoft.com/office/drawing/2014/main" id="{E85A6DEA-9299-8E9E-5B06-03CB66179D85}"/>
              </a:ext>
            </a:extLst>
          </p:cNvPr>
          <p:cNvSpPr txBox="1"/>
          <p:nvPr/>
        </p:nvSpPr>
        <p:spPr>
          <a:xfrm>
            <a:off x="8039100" y="403978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202452"/>
                </a:solidFill>
                <a:effectLst>
                  <a:reflection blurRad="12700" stA="50000" endPos="50000" dist="5000" dir="5400000" sy="-100000" rotWithShape="0"/>
                </a:effectLst>
                <a:latin typeface="Bell MT" pitchFamily="18" charset="0"/>
              </a:rPr>
              <a:t>No</a:t>
            </a:r>
            <a:r>
              <a:rPr lang="en-US" sz="6000" b="1" cap="all" dirty="0">
                <a:ln w="0"/>
                <a:solidFill>
                  <a:srgbClr val="202452"/>
                </a:solidFill>
                <a:effectLst>
                  <a:reflection blurRad="12700" stA="50000" endPos="50000" dist="5000" dir="5400000" sy="-100000" rotWithShape="0"/>
                </a:effectLst>
              </a:rPr>
              <a:t> </a:t>
            </a:r>
          </a:p>
        </p:txBody>
      </p:sp>
    </p:spTree>
    <p:extLst>
      <p:ext uri="{BB962C8B-B14F-4D97-AF65-F5344CB8AC3E}">
        <p14:creationId xmlns:p14="http://schemas.microsoft.com/office/powerpoint/2010/main" val="50765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Vocational Educational Training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9" name="Rectangle 3">
            <a:extLst>
              <a:ext uri="{FF2B5EF4-FFF2-40B4-BE49-F238E27FC236}">
                <a16:creationId xmlns:a16="http://schemas.microsoft.com/office/drawing/2014/main" id="{DC2845F3-758B-EE41-CED9-8D7BE1B1320B}"/>
              </a:ext>
            </a:extLst>
          </p:cNvPr>
          <p:cNvSpPr txBox="1">
            <a:spLocks noChangeArrowheads="1"/>
          </p:cNvSpPr>
          <p:nvPr/>
        </p:nvSpPr>
        <p:spPr>
          <a:xfrm>
            <a:off x="1630908" y="2490219"/>
            <a:ext cx="4038600" cy="4114800"/>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Arial" panose="020B0604020202020204" pitchFamily="34" charset="0"/>
              <a:buNone/>
            </a:pPr>
            <a:r>
              <a:rPr lang="en-US" sz="2400" i="1" dirty="0">
                <a:solidFill>
                  <a:srgbClr val="202452"/>
                </a:solidFill>
                <a:latin typeface="Bell MT" pitchFamily="18" charset="0"/>
              </a:rPr>
              <a:t>John is studying at the Florida University to become a Physical Therapist. His program is two years long.		</a:t>
            </a:r>
          </a:p>
          <a:p>
            <a:pPr>
              <a:spcBef>
                <a:spcPts val="0"/>
              </a:spcBef>
              <a:buFont typeface="Arial" panose="020B0604020202020204" pitchFamily="34" charset="0"/>
              <a:buNone/>
            </a:pPr>
            <a:endParaRPr lang="en-US" sz="1200" dirty="0">
              <a:solidFill>
                <a:srgbClr val="202452"/>
              </a:solidFill>
              <a:latin typeface="Arial Narrow" pitchFamily="34" charset="0"/>
            </a:endParaRPr>
          </a:p>
          <a:p>
            <a:pPr lvl="1">
              <a:spcBef>
                <a:spcPct val="70000"/>
              </a:spcBef>
              <a:buFont typeface="Wingdings" pitchFamily="2" charset="2"/>
              <a:buChar char="v"/>
            </a:pPr>
            <a:endParaRPr lang="en-US" sz="2000" dirty="0">
              <a:solidFill>
                <a:srgbClr val="202452"/>
              </a:solidFill>
              <a:latin typeface="Arial Narrow" pitchFamily="34" charset="0"/>
            </a:endParaRPr>
          </a:p>
          <a:p>
            <a:pPr lvl="1"/>
            <a:endParaRPr lang="en-US" sz="2000" b="1" dirty="0">
              <a:solidFill>
                <a:srgbClr val="202452"/>
              </a:solidFill>
            </a:endParaRP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3" name="TextBox 2">
            <a:extLst>
              <a:ext uri="{FF2B5EF4-FFF2-40B4-BE49-F238E27FC236}">
                <a16:creationId xmlns:a16="http://schemas.microsoft.com/office/drawing/2014/main" id="{9018B6B1-911A-503A-B2D4-1793C6369056}"/>
              </a:ext>
            </a:extLst>
          </p:cNvPr>
          <p:cNvSpPr txBox="1"/>
          <p:nvPr/>
        </p:nvSpPr>
        <p:spPr>
          <a:xfrm>
            <a:off x="6324600" y="3345793"/>
            <a:ext cx="34290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E2C549"/>
                </a:solidFill>
                <a:effectLst>
                  <a:reflection blurRad="12700" stA="50000" endPos="50000" dist="5000" dir="5400000" sy="-100000" rotWithShape="0"/>
                </a:effectLst>
                <a:latin typeface="Bell MT" pitchFamily="18" charset="0"/>
              </a:rPr>
              <a:t>Maybe</a:t>
            </a:r>
            <a:r>
              <a:rPr lang="en-US" sz="6000" b="1" cap="all" dirty="0">
                <a:ln w="0"/>
                <a:solidFill>
                  <a:srgbClr val="E2C549"/>
                </a:solidFill>
                <a:effectLst>
                  <a:reflection blurRad="12700" stA="50000" endPos="50000" dist="5000" dir="5400000" sy="-100000" rotWithShape="0"/>
                </a:effectLst>
              </a:rPr>
              <a:t> </a:t>
            </a:r>
          </a:p>
        </p:txBody>
      </p:sp>
    </p:spTree>
    <p:extLst>
      <p:ext uri="{BB962C8B-B14F-4D97-AF65-F5344CB8AC3E}">
        <p14:creationId xmlns:p14="http://schemas.microsoft.com/office/powerpoint/2010/main" val="682285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Skills Training Directly Related to Employment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258C278-E5E3-4F4F-B473-6177E263E05E}"/>
              </a:ext>
            </a:extLst>
          </p:cNvPr>
          <p:cNvSpPr txBox="1">
            <a:spLocks noChangeArrowheads="1"/>
          </p:cNvSpPr>
          <p:nvPr/>
        </p:nvSpPr>
        <p:spPr bwMode="auto">
          <a:xfrm>
            <a:off x="838200" y="1909052"/>
            <a:ext cx="10515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buFont typeface="Wingdings" pitchFamily="2" charset="2"/>
              <a:buChar char="Ø"/>
            </a:pPr>
            <a:r>
              <a:rPr lang="en-US" sz="2600" dirty="0">
                <a:solidFill>
                  <a:srgbClr val="202452"/>
                </a:solidFill>
              </a:rPr>
              <a:t>Education and training for job skills required by an employer to provide an individual with the ability to obtain employment or to advance or adapt to the changing demands of the workplace.</a:t>
            </a:r>
          </a:p>
          <a:p>
            <a:pPr>
              <a:spcBef>
                <a:spcPts val="0"/>
              </a:spcBef>
            </a:pPr>
            <a:endParaRPr lang="en-US" sz="2000" dirty="0">
              <a:solidFill>
                <a:srgbClr val="202452"/>
              </a:solidFill>
            </a:endParaRPr>
          </a:p>
          <a:p>
            <a:pPr>
              <a:spcBef>
                <a:spcPts val="0"/>
              </a:spcBef>
              <a:buFont typeface="Wingdings" pitchFamily="2" charset="2"/>
              <a:buChar char="Ø"/>
            </a:pPr>
            <a:r>
              <a:rPr lang="en-US" sz="2600" kern="0" dirty="0">
                <a:solidFill>
                  <a:srgbClr val="202452"/>
                </a:solidFill>
              </a:rPr>
              <a:t>Does the customer need help with</a:t>
            </a:r>
            <a:r>
              <a:rPr lang="en-US" sz="2800" kern="0" dirty="0">
                <a:solidFill>
                  <a:srgbClr val="202452"/>
                </a:solidFill>
              </a:rPr>
              <a:t>: </a:t>
            </a:r>
          </a:p>
          <a:p>
            <a:pPr lvl="1">
              <a:lnSpc>
                <a:spcPct val="200000"/>
              </a:lnSpc>
              <a:buClr>
                <a:schemeClr val="accent2">
                  <a:lumMod val="75000"/>
                </a:schemeClr>
              </a:buClr>
              <a:buFont typeface="Wingdings" pitchFamily="2" charset="2"/>
              <a:buChar char="Ø"/>
            </a:pPr>
            <a:r>
              <a:rPr lang="en-US" sz="2200" dirty="0">
                <a:solidFill>
                  <a:srgbClr val="202452"/>
                </a:solidFill>
              </a:rPr>
              <a:t>Obtaining employment?</a:t>
            </a:r>
          </a:p>
          <a:p>
            <a:pPr lvl="1">
              <a:lnSpc>
                <a:spcPct val="200000"/>
              </a:lnSpc>
              <a:buClr>
                <a:schemeClr val="accent2">
                  <a:lumMod val="75000"/>
                </a:schemeClr>
              </a:buClr>
              <a:buFont typeface="Wingdings" pitchFamily="2" charset="2"/>
              <a:buChar char="Ø"/>
            </a:pPr>
            <a:r>
              <a:rPr lang="en-US" sz="2200" dirty="0">
                <a:solidFill>
                  <a:srgbClr val="202452"/>
                </a:solidFill>
              </a:rPr>
              <a:t>Advancing in current employment?</a:t>
            </a:r>
          </a:p>
          <a:p>
            <a:pPr lvl="1">
              <a:lnSpc>
                <a:spcPct val="200000"/>
              </a:lnSpc>
              <a:buClr>
                <a:schemeClr val="accent2">
                  <a:lumMod val="75000"/>
                </a:schemeClr>
              </a:buClr>
              <a:buFont typeface="Wingdings" pitchFamily="2" charset="2"/>
              <a:buChar char="Ø"/>
            </a:pPr>
            <a:r>
              <a:rPr lang="en-US" sz="2200" dirty="0">
                <a:solidFill>
                  <a:srgbClr val="202452"/>
                </a:solidFill>
              </a:rPr>
              <a:t>Adapting to the changing demands of the workplace?</a:t>
            </a:r>
          </a:p>
          <a:p>
            <a:pPr lvl="2" eaLnBrk="1" hangingPunct="1">
              <a:buFont typeface="Wingdings" pitchFamily="2" charset="2"/>
              <a:buChar char="Ø"/>
            </a:pPr>
            <a:endParaRPr kumimoji="0" lang="en-US" sz="1000" b="0" i="0" u="none" strike="noStrike" kern="0" cap="none" spc="0" normalizeH="0" baseline="0" noProof="0" dirty="0">
              <a:ln>
                <a:noFill/>
              </a:ln>
              <a:solidFill>
                <a:srgbClr val="202452"/>
              </a:solidFill>
              <a:uLnTx/>
              <a:uFillTx/>
            </a:endParaRPr>
          </a:p>
          <a:p>
            <a:pPr marL="1143000" lvl="2" indent="-228600" eaLnBrk="1" hangingPunct="1">
              <a:spcBef>
                <a:spcPct val="20000"/>
              </a:spcBef>
            </a:pPr>
            <a:endParaRPr kumimoji="0" lang="en-US" sz="1400" b="0" i="0" u="none" strike="noStrike" kern="0" cap="none" spc="0" normalizeH="0" baseline="0" noProof="0" dirty="0">
              <a:ln>
                <a:noFill/>
              </a:ln>
              <a:solidFill>
                <a:srgbClr val="202452"/>
              </a:solidFill>
              <a:uLnTx/>
              <a:uFillTx/>
            </a:endParaRPr>
          </a:p>
          <a:p>
            <a:pPr marL="1600200" marR="0" lvl="3" indent="-228600" algn="l" defTabSz="914400" rtl="0" eaLnBrk="1" fontAlgn="base" latinLnBrk="0" hangingPunct="1">
              <a:lnSpc>
                <a:spcPct val="100000"/>
              </a:lnSpc>
              <a:spcBef>
                <a:spcPct val="20000"/>
              </a:spcBef>
              <a:spcAft>
                <a:spcPct val="0"/>
              </a:spcAft>
              <a:buClrTx/>
              <a:buSzTx/>
              <a:tabLst/>
              <a:defRPr/>
            </a:pPr>
            <a:endParaRPr kumimoji="0" lang="en-US" sz="1200" b="0" i="0" u="none" strike="noStrike" kern="0" cap="none" spc="0" normalizeH="0" baseline="0" noProof="0" dirty="0">
              <a:ln>
                <a:noFill/>
              </a:ln>
              <a:solidFill>
                <a:srgbClr val="202452"/>
              </a:solidFill>
              <a:uLnTx/>
              <a:uFillTx/>
            </a:endParaRPr>
          </a:p>
          <a:p>
            <a:pPr marL="1600200" marR="0" lvl="3" indent="-228600" algn="l" defTabSz="914400" rtl="0" eaLnBrk="1" fontAlgn="base" latinLnBrk="0" hangingPunct="1">
              <a:lnSpc>
                <a:spcPct val="100000"/>
              </a:lnSpc>
              <a:spcBef>
                <a:spcPct val="20000"/>
              </a:spcBef>
              <a:spcAft>
                <a:spcPct val="0"/>
              </a:spcAft>
              <a:buClrTx/>
              <a:buSzTx/>
              <a:buFont typeface="Wingdings" pitchFamily="2" charset="2"/>
              <a:buChar char="v"/>
              <a:tabLst/>
              <a:defRPr/>
            </a:pPr>
            <a:endParaRPr kumimoji="0" lang="en-US" sz="1200" b="0" i="0" u="none" strike="noStrike" kern="0" cap="none" spc="0" normalizeH="0" baseline="0" noProof="0" dirty="0">
              <a:ln>
                <a:noFill/>
              </a:ln>
              <a:solidFill>
                <a:srgbClr val="202452"/>
              </a:solidFill>
              <a:uLnTx/>
              <a:uFillTx/>
            </a:endParaRPr>
          </a:p>
          <a:p>
            <a:pPr marL="742950" marR="0" lvl="1" indent="-285750" algn="l" defTabSz="914400" rtl="0" eaLnBrk="1" fontAlgn="base" latinLnBrk="0" hangingPunct="1">
              <a:lnSpc>
                <a:spcPct val="100000"/>
              </a:lnSpc>
              <a:spcBef>
                <a:spcPct val="70000"/>
              </a:spcBef>
              <a:spcAft>
                <a:spcPct val="0"/>
              </a:spcAft>
              <a:buClrTx/>
              <a:buSzTx/>
              <a:buFont typeface="Wingdings" pitchFamily="2" charset="2"/>
              <a:buChar char="v"/>
              <a:tabLst/>
              <a:defRPr/>
            </a:pPr>
            <a:endParaRPr kumimoji="0" lang="en-US" sz="2000" b="0" i="0" u="none" strike="noStrike" kern="0" cap="none" spc="0" normalizeH="0" baseline="0" noProof="0" dirty="0">
              <a:ln>
                <a:noFill/>
              </a:ln>
              <a:solidFill>
                <a:srgbClr val="202452"/>
              </a:solidFill>
              <a:uLnTx/>
              <a:uFillTx/>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202452"/>
              </a:solidFill>
              <a:uLnTx/>
              <a:uFillTx/>
            </a:endParaRPr>
          </a:p>
        </p:txBody>
      </p:sp>
      <p:sp>
        <p:nvSpPr>
          <p:cNvPr id="6" name="Rectangle 5">
            <a:extLst>
              <a:ext uri="{FF2B5EF4-FFF2-40B4-BE49-F238E27FC236}">
                <a16:creationId xmlns:a16="http://schemas.microsoft.com/office/drawing/2014/main" id="{8937164D-B703-953C-CC1F-07505D8FFF63}"/>
              </a:ext>
            </a:extLst>
          </p:cNvPr>
          <p:cNvSpPr/>
          <p:nvPr/>
        </p:nvSpPr>
        <p:spPr>
          <a:xfrm>
            <a:off x="4995081" y="3763393"/>
            <a:ext cx="5991367"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solidFill>
                  <a:srgbClr val="04A651"/>
                </a:solidFill>
                <a:effectLst>
                  <a:reflection blurRad="12700" stA="50000" endPos="50000" dist="5000" dir="5400000" sy="-100000" rotWithShape="0"/>
                </a:effectLst>
              </a:rPr>
              <a:t>             </a:t>
            </a:r>
            <a:r>
              <a:rPr lang="en-US" sz="6000" b="1" cap="all" spc="0" dirty="0">
                <a:ln w="0"/>
                <a:solidFill>
                  <a:srgbClr val="04A651"/>
                </a:solidFill>
                <a:effectLst>
                  <a:reflection blurRad="12700" stA="50000" endPos="50000" dist="5000" dir="5400000" sy="-100000" rotWithShape="0"/>
                </a:effectLst>
              </a:rPr>
              <a:t>Core Plus</a:t>
            </a:r>
          </a:p>
        </p:txBody>
      </p:sp>
    </p:spTree>
    <p:extLst>
      <p:ext uri="{BB962C8B-B14F-4D97-AF65-F5344CB8AC3E}">
        <p14:creationId xmlns:p14="http://schemas.microsoft.com/office/powerpoint/2010/main" val="87323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Skills Training Directly Related to Employment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BE897134-CDB0-02DB-BDE8-E206F94E10A0}"/>
              </a:ext>
            </a:extLst>
          </p:cNvPr>
          <p:cNvSpPr txBox="1">
            <a:spLocks noChangeArrowheads="1"/>
          </p:cNvSpPr>
          <p:nvPr/>
        </p:nvSpPr>
        <p:spPr bwMode="auto">
          <a:xfrm>
            <a:off x="838200" y="1828800"/>
            <a:ext cx="10515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fontAlgn="base">
              <a:buFont typeface="Wingdings" pitchFamily="2" charset="2"/>
              <a:buChar char="Ø"/>
              <a:defRPr/>
            </a:pPr>
            <a:r>
              <a:rPr lang="en-US" sz="2800" b="1" kern="0" dirty="0">
                <a:solidFill>
                  <a:srgbClr val="202452"/>
                </a:solidFill>
              </a:rPr>
              <a:t>Training</a:t>
            </a:r>
            <a:r>
              <a:rPr kumimoji="0" lang="en-US" sz="2800" b="1" i="0" u="none" strike="noStrike" kern="0" cap="none" spc="0" normalizeH="0" baseline="0" noProof="0" dirty="0">
                <a:ln>
                  <a:noFill/>
                </a:ln>
                <a:solidFill>
                  <a:srgbClr val="202452"/>
                </a:solidFill>
                <a:effectLst/>
                <a:uLnTx/>
                <a:uFillTx/>
              </a:rPr>
              <a:t> must :</a:t>
            </a:r>
          </a:p>
          <a:p>
            <a:pPr marL="685800" lvl="1" indent="-228600" fontAlgn="base">
              <a:lnSpc>
                <a:spcPct val="150000"/>
              </a:lnSpc>
              <a:spcBef>
                <a:spcPct val="20000"/>
              </a:spcBef>
              <a:spcAft>
                <a:spcPct val="0"/>
              </a:spcAft>
              <a:buClr>
                <a:schemeClr val="accent2">
                  <a:lumMod val="75000"/>
                </a:schemeClr>
              </a:buClr>
              <a:buFont typeface="Wingdings" pitchFamily="2" charset="2"/>
              <a:buChar char="Ø"/>
              <a:defRPr/>
            </a:pPr>
            <a:r>
              <a:rPr kumimoji="0" lang="en-US" sz="2400" b="0" i="0" u="none" strike="noStrike" kern="0" cap="none" spc="0" normalizeH="0" baseline="0" noProof="0" dirty="0">
                <a:ln>
                  <a:noFill/>
                </a:ln>
                <a:solidFill>
                  <a:srgbClr val="202452"/>
                </a:solidFill>
                <a:effectLst/>
                <a:uLnTx/>
                <a:uFillTx/>
              </a:rPr>
              <a:t>Meet the </a:t>
            </a:r>
            <a:r>
              <a:rPr kumimoji="0" lang="en-US" sz="2400" b="1" i="0" u="sng" strike="noStrike" kern="0" cap="none" spc="0" normalizeH="0" baseline="0" noProof="0" dirty="0">
                <a:ln>
                  <a:noFill/>
                </a:ln>
                <a:solidFill>
                  <a:srgbClr val="202452"/>
                </a:solidFill>
                <a:effectLst/>
                <a:uLnTx/>
                <a:uFillTx/>
              </a:rPr>
              <a:t>specific needs </a:t>
            </a:r>
            <a:r>
              <a:rPr kumimoji="0" lang="en-US" sz="2400" b="0" i="0" u="none" strike="noStrike" kern="0" cap="none" spc="0" normalizeH="0" baseline="0" noProof="0" dirty="0">
                <a:ln>
                  <a:noFill/>
                </a:ln>
                <a:solidFill>
                  <a:srgbClr val="202452"/>
                </a:solidFill>
                <a:effectLst/>
                <a:uLnTx/>
                <a:uFillTx/>
              </a:rPr>
              <a:t>of an employer</a:t>
            </a:r>
          </a:p>
          <a:p>
            <a:pPr marL="685800" lvl="1" indent="-228600" fontAlgn="base">
              <a:lnSpc>
                <a:spcPct val="150000"/>
              </a:lnSpc>
              <a:spcBef>
                <a:spcPct val="20000"/>
              </a:spcBef>
              <a:spcAft>
                <a:spcPct val="0"/>
              </a:spcAft>
              <a:buClr>
                <a:schemeClr val="accent2">
                  <a:lumMod val="75000"/>
                </a:schemeClr>
              </a:buClr>
              <a:buFont typeface="Wingdings" pitchFamily="2" charset="2"/>
              <a:buChar char="Ø"/>
              <a:defRPr/>
            </a:pPr>
            <a:r>
              <a:rPr lang="en-US" sz="2400" kern="0" dirty="0">
                <a:solidFill>
                  <a:srgbClr val="202452"/>
                </a:solidFill>
              </a:rPr>
              <a:t>Prepare the customer for employment</a:t>
            </a:r>
          </a:p>
          <a:p>
            <a:pPr marL="228600" indent="-228600" fontAlgn="base">
              <a:spcBef>
                <a:spcPct val="20000"/>
              </a:spcBef>
              <a:spcAft>
                <a:spcPct val="0"/>
              </a:spcAft>
              <a:buClr>
                <a:schemeClr val="tx2"/>
              </a:buClr>
              <a:buFont typeface="Wingdings" pitchFamily="2" charset="2"/>
              <a:buChar char="Ø"/>
              <a:defRPr/>
            </a:pPr>
            <a:endParaRPr kumimoji="0" lang="en-US" sz="1400" b="1" i="0" u="none" strike="noStrike" kern="0" cap="none" spc="0" normalizeH="0" baseline="0" noProof="0" dirty="0">
              <a:ln>
                <a:noFill/>
              </a:ln>
              <a:solidFill>
                <a:srgbClr val="202452"/>
              </a:solidFill>
              <a:effectLst/>
              <a:uLnTx/>
              <a:uFillTx/>
            </a:endParaRPr>
          </a:p>
          <a:p>
            <a:pPr marL="228600" indent="-228600" fontAlgn="base">
              <a:spcBef>
                <a:spcPct val="20000"/>
              </a:spcBef>
              <a:spcAft>
                <a:spcPct val="0"/>
              </a:spcAft>
              <a:buClr>
                <a:schemeClr val="tx2"/>
              </a:buClr>
              <a:buFont typeface="Wingdings" pitchFamily="2" charset="2"/>
              <a:buChar char="Ø"/>
              <a:defRPr/>
            </a:pPr>
            <a:r>
              <a:rPr kumimoji="0" lang="en-US" sz="2800" b="1" i="0" u="none" strike="noStrike" kern="0" cap="none" spc="0" normalizeH="0" baseline="0" noProof="0" dirty="0">
                <a:ln>
                  <a:noFill/>
                </a:ln>
                <a:solidFill>
                  <a:srgbClr val="202452"/>
                </a:solidFill>
                <a:effectLst/>
                <a:uLnTx/>
                <a:uFillTx/>
              </a:rPr>
              <a:t>May Include</a:t>
            </a:r>
            <a:r>
              <a:rPr kumimoji="0" lang="en-US" sz="2800" b="0" i="0" u="none" strike="noStrike" kern="0" cap="none" spc="0" normalizeH="0" baseline="0" noProof="0" dirty="0">
                <a:ln>
                  <a:noFill/>
                </a:ln>
                <a:solidFill>
                  <a:srgbClr val="202452"/>
                </a:solidFill>
                <a:effectLst/>
                <a:uLnTx/>
                <a:uFillTx/>
              </a:rPr>
              <a:t>: </a:t>
            </a:r>
          </a:p>
          <a:p>
            <a:pPr marL="685800" lvl="1" indent="-228600">
              <a:lnSpc>
                <a:spcPct val="150000"/>
              </a:lnSpc>
              <a:spcBef>
                <a:spcPct val="20000"/>
              </a:spcBef>
              <a:buClr>
                <a:schemeClr val="accent2">
                  <a:lumMod val="75000"/>
                </a:schemeClr>
              </a:buClr>
              <a:buFont typeface="Wingdings" pitchFamily="2" charset="2"/>
              <a:buChar char="Ø"/>
            </a:pPr>
            <a:r>
              <a:rPr kumimoji="0" lang="en-US" sz="2400" b="0" i="0" u="none" strike="noStrike" kern="0" cap="none" spc="0" normalizeH="0" baseline="0" noProof="0" dirty="0">
                <a:ln>
                  <a:noFill/>
                </a:ln>
                <a:solidFill>
                  <a:srgbClr val="202452"/>
                </a:solidFill>
                <a:effectLst/>
                <a:uLnTx/>
                <a:uFillTx/>
              </a:rPr>
              <a:t>Post-Secondary</a:t>
            </a:r>
            <a:r>
              <a:rPr kumimoji="0" lang="en-US" sz="2400" b="0" i="0" u="none" strike="noStrike" kern="0" cap="none" spc="0" normalizeH="0" noProof="0" dirty="0">
                <a:ln>
                  <a:noFill/>
                </a:ln>
                <a:solidFill>
                  <a:srgbClr val="202452"/>
                </a:solidFill>
                <a:effectLst/>
                <a:uLnTx/>
                <a:uFillTx/>
              </a:rPr>
              <a:t> Education</a:t>
            </a:r>
          </a:p>
          <a:p>
            <a:pPr marL="685800" lvl="1" indent="-228600">
              <a:lnSpc>
                <a:spcPct val="150000"/>
              </a:lnSpc>
              <a:spcBef>
                <a:spcPct val="20000"/>
              </a:spcBef>
              <a:buClr>
                <a:schemeClr val="accent2">
                  <a:lumMod val="75000"/>
                </a:schemeClr>
              </a:buClr>
              <a:buFont typeface="Wingdings" pitchFamily="2" charset="2"/>
              <a:buChar char="Ø"/>
            </a:pPr>
            <a:r>
              <a:rPr lang="en-US" sz="2400" kern="0" baseline="0" dirty="0">
                <a:solidFill>
                  <a:srgbClr val="202452"/>
                </a:solidFill>
              </a:rPr>
              <a:t>Literacy</a:t>
            </a:r>
            <a:r>
              <a:rPr lang="en-US" sz="2400" kern="0" dirty="0">
                <a:solidFill>
                  <a:srgbClr val="202452"/>
                </a:solidFill>
              </a:rPr>
              <a:t> and Language Instruction </a:t>
            </a:r>
          </a:p>
          <a:p>
            <a:pPr marL="1143000" lvl="2" indent="-228600" eaLnBrk="1" hangingPunct="1">
              <a:spcBef>
                <a:spcPct val="20000"/>
              </a:spcBef>
              <a:buClr>
                <a:schemeClr val="accent2">
                  <a:lumMod val="75000"/>
                </a:schemeClr>
              </a:buClr>
            </a:pPr>
            <a:endParaRPr lang="en-US" sz="1000" kern="0" dirty="0">
              <a:solidFill>
                <a:srgbClr val="202452"/>
              </a:solidFill>
            </a:endParaRPr>
          </a:p>
          <a:p>
            <a:pPr marL="1143000" lvl="2" indent="-228600">
              <a:buFont typeface="Wingdings" pitchFamily="2" charset="2"/>
              <a:buChar char="Ø"/>
            </a:pPr>
            <a:r>
              <a:rPr lang="en-US" sz="2200" kern="0" dirty="0">
                <a:solidFill>
                  <a:srgbClr val="202452"/>
                </a:solidFill>
              </a:rPr>
              <a:t>If there is a focus on the skills needed for employment</a:t>
            </a:r>
          </a:p>
          <a:p>
            <a:pPr marL="1600200" lvl="3" indent="-228600" eaLnBrk="1" hangingPunct="1">
              <a:spcBef>
                <a:spcPts val="0"/>
              </a:spcBef>
              <a:spcAft>
                <a:spcPts val="0"/>
              </a:spcAft>
            </a:pPr>
            <a:endParaRPr lang="en-US" sz="2200" kern="0" dirty="0">
              <a:solidFill>
                <a:srgbClr val="202452"/>
              </a:solidFill>
            </a:endParaRPr>
          </a:p>
          <a:p>
            <a:pPr marL="1143000" lvl="2" indent="-228600">
              <a:buFont typeface="Wingdings" pitchFamily="2" charset="2"/>
              <a:buChar char="Ø"/>
            </a:pPr>
            <a:r>
              <a:rPr lang="en-US" sz="2200" kern="0" dirty="0">
                <a:solidFill>
                  <a:srgbClr val="202452"/>
                </a:solidFill>
              </a:rPr>
              <a:t>If the remedial instruction is embedded in a training program </a:t>
            </a:r>
          </a:p>
          <a:p>
            <a:pPr marL="1143000" lvl="2" indent="-228600" eaLnBrk="1" hangingPunct="1">
              <a:spcBef>
                <a:spcPct val="20000"/>
              </a:spcBef>
            </a:pPr>
            <a:endParaRPr kumimoji="0" lang="en-US" sz="1400" b="0" i="0" u="none" strike="noStrike" kern="0" cap="none" spc="0" normalizeH="0" baseline="0" noProof="0" dirty="0">
              <a:ln>
                <a:noFill/>
              </a:ln>
              <a:solidFill>
                <a:srgbClr val="202452"/>
              </a:solidFill>
              <a:effectLst/>
              <a:uLnTx/>
              <a:uFillTx/>
            </a:endParaRPr>
          </a:p>
          <a:p>
            <a:pPr marL="1600200" marR="0" lvl="3" indent="-228600" algn="l" defTabSz="914400" rtl="0" eaLnBrk="1" fontAlgn="base" latinLnBrk="0" hangingPunct="1">
              <a:lnSpc>
                <a:spcPct val="100000"/>
              </a:lnSpc>
              <a:spcBef>
                <a:spcPct val="20000"/>
              </a:spcBef>
              <a:spcAft>
                <a:spcPct val="0"/>
              </a:spcAft>
              <a:buClrTx/>
              <a:buSzTx/>
              <a:tabLst/>
              <a:defRPr/>
            </a:pPr>
            <a:endParaRPr kumimoji="0" lang="en-US" sz="1200" b="0" i="0" u="none" strike="noStrike" kern="0" cap="none" spc="0" normalizeH="0" baseline="0" noProof="0" dirty="0">
              <a:ln>
                <a:noFill/>
              </a:ln>
              <a:solidFill>
                <a:srgbClr val="202452"/>
              </a:solidFill>
              <a:effectLst/>
              <a:uLnTx/>
              <a:uFillTx/>
            </a:endParaRPr>
          </a:p>
          <a:p>
            <a:pPr marL="1600200" marR="0" lvl="3" indent="-228600" algn="l" defTabSz="914400" rtl="0" eaLnBrk="1" fontAlgn="base" latinLnBrk="0" hangingPunct="1">
              <a:lnSpc>
                <a:spcPct val="100000"/>
              </a:lnSpc>
              <a:spcBef>
                <a:spcPct val="20000"/>
              </a:spcBef>
              <a:spcAft>
                <a:spcPct val="0"/>
              </a:spcAft>
              <a:buClrTx/>
              <a:buSzTx/>
              <a:buFont typeface="Wingdings" pitchFamily="2" charset="2"/>
              <a:buChar char="v"/>
              <a:tabLst/>
              <a:defRPr/>
            </a:pPr>
            <a:endParaRPr kumimoji="0" lang="en-US" sz="1200" b="0" i="0" u="none" strike="noStrike" kern="0" cap="none" spc="0" normalizeH="0" baseline="0" noProof="0" dirty="0">
              <a:ln>
                <a:noFill/>
              </a:ln>
              <a:solidFill>
                <a:srgbClr val="202452"/>
              </a:solidFill>
              <a:effectLst/>
              <a:uLnTx/>
              <a:uFillTx/>
            </a:endParaRPr>
          </a:p>
          <a:p>
            <a:pPr marL="742950" marR="0" lvl="1" indent="-285750" algn="l" defTabSz="914400" rtl="0" eaLnBrk="1" fontAlgn="base" latinLnBrk="0" hangingPunct="1">
              <a:lnSpc>
                <a:spcPct val="100000"/>
              </a:lnSpc>
              <a:spcBef>
                <a:spcPct val="70000"/>
              </a:spcBef>
              <a:spcAft>
                <a:spcPct val="0"/>
              </a:spcAft>
              <a:buClrTx/>
              <a:buSzTx/>
              <a:buFont typeface="Wingdings" pitchFamily="2" charset="2"/>
              <a:buChar char="v"/>
              <a:tabLst/>
              <a:defRPr/>
            </a:pPr>
            <a:endParaRPr kumimoji="0" lang="en-US" sz="2000" b="0" i="0" u="none" strike="noStrike" kern="0" cap="none" spc="0" normalizeH="0" baseline="0" noProof="0" dirty="0">
              <a:ln>
                <a:noFill/>
              </a:ln>
              <a:solidFill>
                <a:srgbClr val="202452"/>
              </a:solidFill>
              <a:effectLst/>
              <a:uLnTx/>
              <a:uFillTx/>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202452"/>
              </a:solidFill>
              <a:effectLst/>
              <a:uLnTx/>
              <a:uFillTx/>
            </a:endParaRPr>
          </a:p>
        </p:txBody>
      </p:sp>
    </p:spTree>
    <p:extLst>
      <p:ext uri="{BB962C8B-B14F-4D97-AF65-F5344CB8AC3E}">
        <p14:creationId xmlns:p14="http://schemas.microsoft.com/office/powerpoint/2010/main" val="209685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Skills Directly Related to Employment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1" name="TextBox 10">
            <a:extLst>
              <a:ext uri="{FF2B5EF4-FFF2-40B4-BE49-F238E27FC236}">
                <a16:creationId xmlns:a16="http://schemas.microsoft.com/office/drawing/2014/main" id="{D6D4F11B-11B1-E49D-0490-D311BF61904C}"/>
              </a:ext>
            </a:extLst>
          </p:cNvPr>
          <p:cNvSpPr txBox="1"/>
          <p:nvPr/>
        </p:nvSpPr>
        <p:spPr>
          <a:xfrm>
            <a:off x="6368529" y="304776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04A651"/>
                </a:solidFill>
                <a:effectLst>
                  <a:reflection blurRad="12700" stA="50000" endPos="50000" dist="5000" dir="5400000" sy="-100000" rotWithShape="0"/>
                </a:effectLst>
                <a:latin typeface="Bell MT" pitchFamily="18" charset="0"/>
              </a:rPr>
              <a:t>YES</a:t>
            </a:r>
            <a:r>
              <a:rPr lang="en-US" sz="6000" b="1" cap="all" dirty="0">
                <a:ln w="0"/>
                <a:solidFill>
                  <a:srgbClr val="04A651"/>
                </a:solidFill>
                <a:effectLst>
                  <a:reflection blurRad="12700" stA="50000" endPos="50000" dist="5000" dir="5400000" sy="-100000" rotWithShape="0"/>
                </a:effectLst>
              </a:rPr>
              <a:t> </a:t>
            </a:r>
          </a:p>
        </p:txBody>
      </p:sp>
      <p:sp>
        <p:nvSpPr>
          <p:cNvPr id="12" name="TextBox 11">
            <a:extLst>
              <a:ext uri="{FF2B5EF4-FFF2-40B4-BE49-F238E27FC236}">
                <a16:creationId xmlns:a16="http://schemas.microsoft.com/office/drawing/2014/main" id="{E85A6DEA-9299-8E9E-5B06-03CB66179D85}"/>
              </a:ext>
            </a:extLst>
          </p:cNvPr>
          <p:cNvSpPr txBox="1"/>
          <p:nvPr/>
        </p:nvSpPr>
        <p:spPr>
          <a:xfrm>
            <a:off x="8039100" y="403978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202452"/>
                </a:solidFill>
                <a:effectLst>
                  <a:reflection blurRad="12700" stA="50000" endPos="50000" dist="5000" dir="5400000" sy="-100000" rotWithShape="0"/>
                </a:effectLst>
                <a:latin typeface="Bell MT" pitchFamily="18" charset="0"/>
              </a:rPr>
              <a:t>No</a:t>
            </a:r>
            <a:r>
              <a:rPr lang="en-US" sz="6000" b="1" cap="all" dirty="0">
                <a:ln w="0"/>
                <a:solidFill>
                  <a:srgbClr val="202452"/>
                </a:solidFill>
                <a:effectLst>
                  <a:reflection blurRad="12700" stA="50000" endPos="50000" dist="5000" dir="5400000" sy="-100000" rotWithShape="0"/>
                </a:effectLst>
              </a:rPr>
              <a:t> </a:t>
            </a:r>
          </a:p>
        </p:txBody>
      </p:sp>
      <p:sp>
        <p:nvSpPr>
          <p:cNvPr id="3" name="Rectangle 3">
            <a:extLst>
              <a:ext uri="{FF2B5EF4-FFF2-40B4-BE49-F238E27FC236}">
                <a16:creationId xmlns:a16="http://schemas.microsoft.com/office/drawing/2014/main" id="{FD18D100-14F8-8744-26AB-F08F64C433A5}"/>
              </a:ext>
            </a:extLst>
          </p:cNvPr>
          <p:cNvSpPr txBox="1">
            <a:spLocks noChangeArrowheads="1"/>
          </p:cNvSpPr>
          <p:nvPr/>
        </p:nvSpPr>
        <p:spPr>
          <a:xfrm>
            <a:off x="1630908" y="2490219"/>
            <a:ext cx="4038600" cy="4191000"/>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Arial" panose="020B0604020202020204" pitchFamily="34" charset="0"/>
              <a:buNone/>
            </a:pPr>
            <a:r>
              <a:rPr lang="en-US" sz="2000" i="1">
                <a:solidFill>
                  <a:srgbClr val="202452"/>
                </a:solidFill>
                <a:latin typeface="Bell MT" pitchFamily="18" charset="0"/>
              </a:rPr>
              <a:t>Janice has a H.S. diploma and wants </a:t>
            </a:r>
          </a:p>
          <a:p>
            <a:pPr marL="457200" indent="-457200">
              <a:spcBef>
                <a:spcPts val="0"/>
              </a:spcBef>
              <a:buFont typeface="Arial" panose="020B0604020202020204" pitchFamily="34" charset="0"/>
              <a:buNone/>
            </a:pPr>
            <a:r>
              <a:rPr lang="en-US" sz="2000" i="1">
                <a:solidFill>
                  <a:srgbClr val="202452"/>
                </a:solidFill>
                <a:latin typeface="Bell MT" pitchFamily="18" charset="0"/>
              </a:rPr>
              <a:t>to take a beginner’s computer class at </a:t>
            </a:r>
          </a:p>
          <a:p>
            <a:pPr marL="457200" indent="-457200">
              <a:spcBef>
                <a:spcPts val="0"/>
              </a:spcBef>
              <a:buFont typeface="Arial" panose="020B0604020202020204" pitchFamily="34" charset="0"/>
              <a:buNone/>
            </a:pPr>
            <a:r>
              <a:rPr lang="en-US" sz="2000" i="1">
                <a:solidFill>
                  <a:srgbClr val="202452"/>
                </a:solidFill>
                <a:latin typeface="Bell MT" pitchFamily="18" charset="0"/>
              </a:rPr>
              <a:t>her local One-Stop. She feels that this </a:t>
            </a:r>
          </a:p>
          <a:p>
            <a:pPr marL="457200" indent="-457200">
              <a:spcBef>
                <a:spcPts val="0"/>
              </a:spcBef>
              <a:buFont typeface="Arial" panose="020B0604020202020204" pitchFamily="34" charset="0"/>
              <a:buNone/>
            </a:pPr>
            <a:r>
              <a:rPr lang="en-US" sz="2000" i="1">
                <a:solidFill>
                  <a:srgbClr val="202452"/>
                </a:solidFill>
                <a:latin typeface="Bell MT" pitchFamily="18" charset="0"/>
              </a:rPr>
              <a:t>will make her more employable. She </a:t>
            </a:r>
          </a:p>
          <a:p>
            <a:pPr marL="457200" indent="-457200">
              <a:spcBef>
                <a:spcPts val="0"/>
              </a:spcBef>
              <a:buFont typeface="Arial" panose="020B0604020202020204" pitchFamily="34" charset="0"/>
              <a:buNone/>
            </a:pPr>
            <a:r>
              <a:rPr lang="en-US" sz="2000" i="1">
                <a:solidFill>
                  <a:srgbClr val="202452"/>
                </a:solidFill>
                <a:latin typeface="Bell MT" pitchFamily="18" charset="0"/>
              </a:rPr>
              <a:t>does not have a job offer yet but is very </a:t>
            </a:r>
          </a:p>
          <a:p>
            <a:pPr marL="457200" indent="-457200">
              <a:spcBef>
                <a:spcPts val="0"/>
              </a:spcBef>
              <a:buFont typeface="Arial" panose="020B0604020202020204" pitchFamily="34" charset="0"/>
              <a:buNone/>
            </a:pPr>
            <a:r>
              <a:rPr lang="en-US" sz="2000" i="1">
                <a:solidFill>
                  <a:srgbClr val="202452"/>
                </a:solidFill>
                <a:latin typeface="Bell MT" pitchFamily="18" charset="0"/>
              </a:rPr>
              <a:t>hopeful. </a:t>
            </a:r>
          </a:p>
          <a:p>
            <a:pPr marL="457200" indent="-457200">
              <a:spcBef>
                <a:spcPts val="0"/>
              </a:spcBef>
              <a:buFont typeface="Arial" panose="020B0604020202020204" pitchFamily="34" charset="0"/>
              <a:buNone/>
            </a:pPr>
            <a:endParaRPr lang="en-US" sz="2000" i="1">
              <a:solidFill>
                <a:srgbClr val="202452"/>
              </a:solidFill>
              <a:latin typeface="Bell MT" pitchFamily="18" charset="0"/>
            </a:endParaRPr>
          </a:p>
          <a:p>
            <a:pPr lvl="3">
              <a:buFont typeface="Wingdings" pitchFamily="2" charset="2"/>
              <a:buChar char="v"/>
            </a:pPr>
            <a:endParaRPr lang="en-US" sz="1200">
              <a:solidFill>
                <a:srgbClr val="202452"/>
              </a:solidFill>
              <a:latin typeface="Arial Narrow" pitchFamily="34" charset="0"/>
            </a:endParaRPr>
          </a:p>
          <a:p>
            <a:pPr lvl="1">
              <a:spcBef>
                <a:spcPct val="70000"/>
              </a:spcBef>
              <a:buFont typeface="Wingdings" pitchFamily="2" charset="2"/>
              <a:buChar char="v"/>
            </a:pPr>
            <a:endParaRPr lang="en-US" sz="2000">
              <a:solidFill>
                <a:srgbClr val="202452"/>
              </a:solidFill>
              <a:latin typeface="Arial Narrow" pitchFamily="34" charset="0"/>
            </a:endParaRPr>
          </a:p>
          <a:p>
            <a:pPr lvl="1"/>
            <a:endParaRPr lang="en-US" sz="2000" b="1" dirty="0">
              <a:solidFill>
                <a:srgbClr val="202452"/>
              </a:solidFill>
            </a:endParaRPr>
          </a:p>
        </p:txBody>
      </p:sp>
    </p:spTree>
    <p:extLst>
      <p:ext uri="{BB962C8B-B14F-4D97-AF65-F5344CB8AC3E}">
        <p14:creationId xmlns:p14="http://schemas.microsoft.com/office/powerpoint/2010/main" val="103277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Skills Directly Related to Employment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2" name="TextBox 11">
            <a:extLst>
              <a:ext uri="{FF2B5EF4-FFF2-40B4-BE49-F238E27FC236}">
                <a16:creationId xmlns:a16="http://schemas.microsoft.com/office/drawing/2014/main" id="{E85A6DEA-9299-8E9E-5B06-03CB66179D85}"/>
              </a:ext>
            </a:extLst>
          </p:cNvPr>
          <p:cNvSpPr txBox="1"/>
          <p:nvPr/>
        </p:nvSpPr>
        <p:spPr>
          <a:xfrm>
            <a:off x="6314080" y="3111740"/>
            <a:ext cx="3450040" cy="193899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202452"/>
                </a:solidFill>
                <a:effectLst>
                  <a:reflection blurRad="12700" stA="50000" endPos="50000" dist="5000" dir="5400000" sy="-100000" rotWithShape="0"/>
                </a:effectLst>
                <a:latin typeface="Bell MT" pitchFamily="18" charset="0"/>
              </a:rPr>
              <a:t>Not really</a:t>
            </a:r>
            <a:r>
              <a:rPr lang="en-US" sz="6000" b="1" cap="all" dirty="0">
                <a:ln w="0"/>
                <a:solidFill>
                  <a:srgbClr val="202452"/>
                </a:solidFill>
                <a:effectLst>
                  <a:reflection blurRad="12700" stA="50000" endPos="50000" dist="5000" dir="5400000" sy="-100000" rotWithShape="0"/>
                </a:effectLst>
              </a:rPr>
              <a:t> </a:t>
            </a:r>
          </a:p>
        </p:txBody>
      </p:sp>
      <p:sp>
        <p:nvSpPr>
          <p:cNvPr id="3" name="Rectangle 3">
            <a:extLst>
              <a:ext uri="{FF2B5EF4-FFF2-40B4-BE49-F238E27FC236}">
                <a16:creationId xmlns:a16="http://schemas.microsoft.com/office/drawing/2014/main" id="{FD18D100-14F8-8744-26AB-F08F64C433A5}"/>
              </a:ext>
            </a:extLst>
          </p:cNvPr>
          <p:cNvSpPr txBox="1">
            <a:spLocks noChangeArrowheads="1"/>
          </p:cNvSpPr>
          <p:nvPr/>
        </p:nvSpPr>
        <p:spPr>
          <a:xfrm>
            <a:off x="1630908" y="2490219"/>
            <a:ext cx="4038600" cy="4191000"/>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Arial" panose="020B0604020202020204" pitchFamily="34" charset="0"/>
              <a:buNone/>
            </a:pPr>
            <a:r>
              <a:rPr lang="en-US" sz="2000" i="1">
                <a:solidFill>
                  <a:srgbClr val="202452"/>
                </a:solidFill>
                <a:latin typeface="Bell MT" pitchFamily="18" charset="0"/>
              </a:rPr>
              <a:t>Janice has a H.S. diploma and wants </a:t>
            </a:r>
          </a:p>
          <a:p>
            <a:pPr marL="457200" indent="-457200">
              <a:spcBef>
                <a:spcPts val="0"/>
              </a:spcBef>
              <a:buFont typeface="Arial" panose="020B0604020202020204" pitchFamily="34" charset="0"/>
              <a:buNone/>
            </a:pPr>
            <a:r>
              <a:rPr lang="en-US" sz="2000" i="1">
                <a:solidFill>
                  <a:srgbClr val="202452"/>
                </a:solidFill>
                <a:latin typeface="Bell MT" pitchFamily="18" charset="0"/>
              </a:rPr>
              <a:t>to take a beginner’s computer class at </a:t>
            </a:r>
          </a:p>
          <a:p>
            <a:pPr marL="457200" indent="-457200">
              <a:spcBef>
                <a:spcPts val="0"/>
              </a:spcBef>
              <a:buFont typeface="Arial" panose="020B0604020202020204" pitchFamily="34" charset="0"/>
              <a:buNone/>
            </a:pPr>
            <a:r>
              <a:rPr lang="en-US" sz="2000" i="1">
                <a:solidFill>
                  <a:srgbClr val="202452"/>
                </a:solidFill>
                <a:latin typeface="Bell MT" pitchFamily="18" charset="0"/>
              </a:rPr>
              <a:t>her local One-Stop. She feels that this </a:t>
            </a:r>
          </a:p>
          <a:p>
            <a:pPr marL="457200" indent="-457200">
              <a:spcBef>
                <a:spcPts val="0"/>
              </a:spcBef>
              <a:buFont typeface="Arial" panose="020B0604020202020204" pitchFamily="34" charset="0"/>
              <a:buNone/>
            </a:pPr>
            <a:r>
              <a:rPr lang="en-US" sz="2000" i="1">
                <a:solidFill>
                  <a:srgbClr val="202452"/>
                </a:solidFill>
                <a:latin typeface="Bell MT" pitchFamily="18" charset="0"/>
              </a:rPr>
              <a:t>will make her more employable. She </a:t>
            </a:r>
          </a:p>
          <a:p>
            <a:pPr marL="457200" indent="-457200">
              <a:spcBef>
                <a:spcPts val="0"/>
              </a:spcBef>
              <a:buFont typeface="Arial" panose="020B0604020202020204" pitchFamily="34" charset="0"/>
              <a:buNone/>
            </a:pPr>
            <a:r>
              <a:rPr lang="en-US" sz="2000" i="1">
                <a:solidFill>
                  <a:srgbClr val="202452"/>
                </a:solidFill>
                <a:latin typeface="Bell MT" pitchFamily="18" charset="0"/>
              </a:rPr>
              <a:t>does not have a job offer yet but is very </a:t>
            </a:r>
          </a:p>
          <a:p>
            <a:pPr marL="457200" indent="-457200">
              <a:spcBef>
                <a:spcPts val="0"/>
              </a:spcBef>
              <a:buFont typeface="Arial" panose="020B0604020202020204" pitchFamily="34" charset="0"/>
              <a:buNone/>
            </a:pPr>
            <a:r>
              <a:rPr lang="en-US" sz="2000" i="1">
                <a:solidFill>
                  <a:srgbClr val="202452"/>
                </a:solidFill>
                <a:latin typeface="Bell MT" pitchFamily="18" charset="0"/>
              </a:rPr>
              <a:t>hopeful. </a:t>
            </a:r>
          </a:p>
          <a:p>
            <a:pPr marL="457200" indent="-457200">
              <a:spcBef>
                <a:spcPts val="0"/>
              </a:spcBef>
              <a:buFont typeface="Arial" panose="020B0604020202020204" pitchFamily="34" charset="0"/>
              <a:buNone/>
            </a:pPr>
            <a:endParaRPr lang="en-US" sz="2000" i="1">
              <a:solidFill>
                <a:srgbClr val="202452"/>
              </a:solidFill>
              <a:latin typeface="Bell MT" pitchFamily="18" charset="0"/>
            </a:endParaRPr>
          </a:p>
          <a:p>
            <a:pPr lvl="3">
              <a:buFont typeface="Wingdings" pitchFamily="2" charset="2"/>
              <a:buChar char="v"/>
            </a:pPr>
            <a:endParaRPr lang="en-US" sz="1200">
              <a:solidFill>
                <a:srgbClr val="202452"/>
              </a:solidFill>
              <a:latin typeface="Arial Narrow" pitchFamily="34" charset="0"/>
            </a:endParaRPr>
          </a:p>
          <a:p>
            <a:pPr lvl="1">
              <a:spcBef>
                <a:spcPct val="70000"/>
              </a:spcBef>
              <a:buFont typeface="Wingdings" pitchFamily="2" charset="2"/>
              <a:buChar char="v"/>
            </a:pPr>
            <a:endParaRPr lang="en-US" sz="2000">
              <a:solidFill>
                <a:srgbClr val="202452"/>
              </a:solidFill>
              <a:latin typeface="Arial Narrow" pitchFamily="34" charset="0"/>
            </a:endParaRPr>
          </a:p>
          <a:p>
            <a:pPr lvl="1"/>
            <a:endParaRPr lang="en-US" sz="2000" b="1" dirty="0">
              <a:solidFill>
                <a:srgbClr val="202452"/>
              </a:solidFill>
            </a:endParaRPr>
          </a:p>
        </p:txBody>
      </p:sp>
    </p:spTree>
    <p:extLst>
      <p:ext uri="{BB962C8B-B14F-4D97-AF65-F5344CB8AC3E}">
        <p14:creationId xmlns:p14="http://schemas.microsoft.com/office/powerpoint/2010/main" val="136828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Skills Directly Related to Employment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1" name="TextBox 10">
            <a:extLst>
              <a:ext uri="{FF2B5EF4-FFF2-40B4-BE49-F238E27FC236}">
                <a16:creationId xmlns:a16="http://schemas.microsoft.com/office/drawing/2014/main" id="{D6D4F11B-11B1-E49D-0490-D311BF61904C}"/>
              </a:ext>
            </a:extLst>
          </p:cNvPr>
          <p:cNvSpPr txBox="1"/>
          <p:nvPr/>
        </p:nvSpPr>
        <p:spPr>
          <a:xfrm>
            <a:off x="6368529" y="304776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04A651"/>
                </a:solidFill>
                <a:effectLst>
                  <a:reflection blurRad="12700" stA="50000" endPos="50000" dist="5000" dir="5400000" sy="-100000" rotWithShape="0"/>
                </a:effectLst>
                <a:latin typeface="Bell MT" pitchFamily="18" charset="0"/>
              </a:rPr>
              <a:t>YES</a:t>
            </a:r>
            <a:r>
              <a:rPr lang="en-US" sz="6000" b="1" cap="all" dirty="0">
                <a:ln w="0"/>
                <a:solidFill>
                  <a:srgbClr val="04A651"/>
                </a:solidFill>
                <a:effectLst>
                  <a:reflection blurRad="12700" stA="50000" endPos="50000" dist="5000" dir="5400000" sy="-100000" rotWithShape="0"/>
                </a:effectLst>
              </a:rPr>
              <a:t> </a:t>
            </a:r>
          </a:p>
        </p:txBody>
      </p:sp>
      <p:sp>
        <p:nvSpPr>
          <p:cNvPr id="12" name="TextBox 11">
            <a:extLst>
              <a:ext uri="{FF2B5EF4-FFF2-40B4-BE49-F238E27FC236}">
                <a16:creationId xmlns:a16="http://schemas.microsoft.com/office/drawing/2014/main" id="{E85A6DEA-9299-8E9E-5B06-03CB66179D85}"/>
              </a:ext>
            </a:extLst>
          </p:cNvPr>
          <p:cNvSpPr txBox="1"/>
          <p:nvPr/>
        </p:nvSpPr>
        <p:spPr>
          <a:xfrm>
            <a:off x="8039100" y="403978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202452"/>
                </a:solidFill>
                <a:effectLst>
                  <a:reflection blurRad="12700" stA="50000" endPos="50000" dist="5000" dir="5400000" sy="-100000" rotWithShape="0"/>
                </a:effectLst>
                <a:latin typeface="Bell MT" pitchFamily="18" charset="0"/>
              </a:rPr>
              <a:t>No</a:t>
            </a:r>
            <a:r>
              <a:rPr lang="en-US" sz="6000" b="1" cap="all" dirty="0">
                <a:ln w="0"/>
                <a:solidFill>
                  <a:srgbClr val="202452"/>
                </a:solidFill>
                <a:effectLst>
                  <a:reflection blurRad="12700" stA="50000" endPos="50000" dist="5000" dir="5400000" sy="-100000" rotWithShape="0"/>
                </a:effectLst>
              </a:rPr>
              <a:t> </a:t>
            </a:r>
          </a:p>
        </p:txBody>
      </p:sp>
      <p:sp>
        <p:nvSpPr>
          <p:cNvPr id="4" name="Rectangle 3">
            <a:extLst>
              <a:ext uri="{FF2B5EF4-FFF2-40B4-BE49-F238E27FC236}">
                <a16:creationId xmlns:a16="http://schemas.microsoft.com/office/drawing/2014/main" id="{16D6F2A9-DA82-5BD5-5616-0E7A404A0E9E}"/>
              </a:ext>
            </a:extLst>
          </p:cNvPr>
          <p:cNvSpPr txBox="1">
            <a:spLocks noChangeArrowheads="1"/>
          </p:cNvSpPr>
          <p:nvPr/>
        </p:nvSpPr>
        <p:spPr>
          <a:xfrm>
            <a:off x="1630907" y="2490219"/>
            <a:ext cx="4038599" cy="4114800"/>
          </a:xfrm>
          <a:prstGeom prst="rect">
            <a:avLst/>
          </a:prstGeom>
          <a:ln>
            <a:solidFill>
              <a:schemeClr val="accent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Arial" panose="020B0604020202020204" pitchFamily="34" charset="0"/>
              <a:buNone/>
            </a:pPr>
            <a:endParaRPr lang="en-US" sz="2000" i="1">
              <a:solidFill>
                <a:srgbClr val="202452"/>
              </a:solidFill>
              <a:latin typeface="Bell MT" pitchFamily="18" charset="0"/>
            </a:endParaRPr>
          </a:p>
          <a:p>
            <a:pPr>
              <a:spcBef>
                <a:spcPts val="0"/>
              </a:spcBef>
              <a:buFont typeface="Arial" panose="020B0604020202020204" pitchFamily="34" charset="0"/>
              <a:buNone/>
            </a:pPr>
            <a:r>
              <a:rPr lang="en-US" sz="2000" i="1">
                <a:solidFill>
                  <a:srgbClr val="202452"/>
                </a:solidFill>
                <a:latin typeface="Bell MT" pitchFamily="18" charset="0"/>
              </a:rPr>
              <a:t>Michael was told that he could begin </a:t>
            </a:r>
          </a:p>
          <a:p>
            <a:pPr>
              <a:spcBef>
                <a:spcPts val="0"/>
              </a:spcBef>
              <a:buFont typeface="Arial" panose="020B0604020202020204" pitchFamily="34" charset="0"/>
              <a:buNone/>
            </a:pPr>
            <a:r>
              <a:rPr lang="en-US" sz="2000" i="1">
                <a:solidFill>
                  <a:srgbClr val="202452"/>
                </a:solidFill>
                <a:latin typeface="Bell MT" pitchFamily="18" charset="0"/>
              </a:rPr>
              <a:t>his new job as soon as he finished </a:t>
            </a:r>
          </a:p>
          <a:p>
            <a:pPr>
              <a:spcBef>
                <a:spcPts val="0"/>
              </a:spcBef>
              <a:buFont typeface="Arial" panose="020B0604020202020204" pitchFamily="34" charset="0"/>
              <a:buNone/>
            </a:pPr>
            <a:r>
              <a:rPr lang="en-US" sz="2000" i="1">
                <a:solidFill>
                  <a:srgbClr val="202452"/>
                </a:solidFill>
                <a:latin typeface="Bell MT" pitchFamily="18" charset="0"/>
              </a:rPr>
              <a:t>his high school diploma. He would like </a:t>
            </a:r>
          </a:p>
          <a:p>
            <a:pPr>
              <a:spcBef>
                <a:spcPts val="0"/>
              </a:spcBef>
              <a:buFont typeface="Arial" panose="020B0604020202020204" pitchFamily="34" charset="0"/>
              <a:buNone/>
            </a:pPr>
            <a:r>
              <a:rPr lang="en-US" sz="2000" i="1">
                <a:solidFill>
                  <a:srgbClr val="202452"/>
                </a:solidFill>
                <a:latin typeface="Bell MT" pitchFamily="18" charset="0"/>
              </a:rPr>
              <a:t>to take classes at the local community </a:t>
            </a:r>
          </a:p>
          <a:p>
            <a:pPr>
              <a:spcBef>
                <a:spcPts val="0"/>
              </a:spcBef>
              <a:buFont typeface="Arial" panose="020B0604020202020204" pitchFamily="34" charset="0"/>
              <a:buNone/>
            </a:pPr>
            <a:r>
              <a:rPr lang="en-US" sz="2000" i="1">
                <a:solidFill>
                  <a:srgbClr val="202452"/>
                </a:solidFill>
                <a:latin typeface="Bell MT" pitchFamily="18" charset="0"/>
              </a:rPr>
              <a:t>college.  </a:t>
            </a:r>
          </a:p>
          <a:p>
            <a:pPr lvl="3">
              <a:buFont typeface="Wingdings" pitchFamily="2" charset="2"/>
              <a:buChar char="v"/>
            </a:pPr>
            <a:endParaRPr lang="en-US" sz="1200">
              <a:solidFill>
                <a:srgbClr val="202452"/>
              </a:solidFill>
              <a:latin typeface="Arial Narrow" pitchFamily="34" charset="0"/>
            </a:endParaRPr>
          </a:p>
          <a:p>
            <a:pPr lvl="1">
              <a:spcBef>
                <a:spcPct val="70000"/>
              </a:spcBef>
              <a:buFont typeface="Wingdings" pitchFamily="2" charset="2"/>
              <a:buChar char="v"/>
            </a:pPr>
            <a:endParaRPr lang="en-US" sz="2000">
              <a:solidFill>
                <a:srgbClr val="202452"/>
              </a:solidFill>
              <a:latin typeface="Arial Narrow" pitchFamily="34" charset="0"/>
            </a:endParaRPr>
          </a:p>
          <a:p>
            <a:pPr lvl="1"/>
            <a:endParaRPr lang="en-US" sz="2000" b="1" dirty="0">
              <a:solidFill>
                <a:srgbClr val="202452"/>
              </a:solidFill>
            </a:endParaRPr>
          </a:p>
        </p:txBody>
      </p:sp>
    </p:spTree>
    <p:extLst>
      <p:ext uri="{BB962C8B-B14F-4D97-AF65-F5344CB8AC3E}">
        <p14:creationId xmlns:p14="http://schemas.microsoft.com/office/powerpoint/2010/main" val="220829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Skills Directly Related to Employment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2" name="TextBox 11">
            <a:extLst>
              <a:ext uri="{FF2B5EF4-FFF2-40B4-BE49-F238E27FC236}">
                <a16:creationId xmlns:a16="http://schemas.microsoft.com/office/drawing/2014/main" id="{E85A6DEA-9299-8E9E-5B06-03CB66179D85}"/>
              </a:ext>
            </a:extLst>
          </p:cNvPr>
          <p:cNvSpPr txBox="1"/>
          <p:nvPr/>
        </p:nvSpPr>
        <p:spPr>
          <a:xfrm>
            <a:off x="7010400" y="3267463"/>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202452"/>
                </a:solidFill>
                <a:effectLst>
                  <a:reflection blurRad="12700" stA="50000" endPos="50000" dist="5000" dir="5400000" sy="-100000" rotWithShape="0"/>
                </a:effectLst>
                <a:latin typeface="Bell MT" pitchFamily="18" charset="0"/>
              </a:rPr>
              <a:t>No</a:t>
            </a:r>
            <a:r>
              <a:rPr lang="en-US" sz="6000" b="1" cap="all" dirty="0">
                <a:ln w="0"/>
                <a:solidFill>
                  <a:srgbClr val="202452"/>
                </a:solidFill>
                <a:effectLst>
                  <a:reflection blurRad="12700" stA="50000" endPos="50000" dist="5000" dir="5400000" sy="-100000" rotWithShape="0"/>
                </a:effectLst>
              </a:rPr>
              <a:t> </a:t>
            </a:r>
          </a:p>
        </p:txBody>
      </p:sp>
      <p:sp>
        <p:nvSpPr>
          <p:cNvPr id="4" name="Rectangle 3">
            <a:extLst>
              <a:ext uri="{FF2B5EF4-FFF2-40B4-BE49-F238E27FC236}">
                <a16:creationId xmlns:a16="http://schemas.microsoft.com/office/drawing/2014/main" id="{16D6F2A9-DA82-5BD5-5616-0E7A404A0E9E}"/>
              </a:ext>
            </a:extLst>
          </p:cNvPr>
          <p:cNvSpPr txBox="1">
            <a:spLocks noChangeArrowheads="1"/>
          </p:cNvSpPr>
          <p:nvPr/>
        </p:nvSpPr>
        <p:spPr>
          <a:xfrm>
            <a:off x="1630907" y="2490219"/>
            <a:ext cx="4038599" cy="4114800"/>
          </a:xfrm>
          <a:prstGeom prst="rect">
            <a:avLst/>
          </a:prstGeom>
          <a:ln>
            <a:solidFill>
              <a:schemeClr val="accent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Arial" panose="020B0604020202020204" pitchFamily="34" charset="0"/>
              <a:buNone/>
            </a:pPr>
            <a:endParaRPr lang="en-US" sz="2000" i="1">
              <a:solidFill>
                <a:srgbClr val="202452"/>
              </a:solidFill>
              <a:latin typeface="Bell MT" pitchFamily="18" charset="0"/>
            </a:endParaRPr>
          </a:p>
          <a:p>
            <a:pPr>
              <a:spcBef>
                <a:spcPts val="0"/>
              </a:spcBef>
              <a:buFont typeface="Arial" panose="020B0604020202020204" pitchFamily="34" charset="0"/>
              <a:buNone/>
            </a:pPr>
            <a:r>
              <a:rPr lang="en-US" sz="2000" i="1">
                <a:solidFill>
                  <a:srgbClr val="202452"/>
                </a:solidFill>
                <a:latin typeface="Bell MT" pitchFamily="18" charset="0"/>
              </a:rPr>
              <a:t>Michael was told that he could begin </a:t>
            </a:r>
          </a:p>
          <a:p>
            <a:pPr>
              <a:spcBef>
                <a:spcPts val="0"/>
              </a:spcBef>
              <a:buFont typeface="Arial" panose="020B0604020202020204" pitchFamily="34" charset="0"/>
              <a:buNone/>
            </a:pPr>
            <a:r>
              <a:rPr lang="en-US" sz="2000" i="1">
                <a:solidFill>
                  <a:srgbClr val="202452"/>
                </a:solidFill>
                <a:latin typeface="Bell MT" pitchFamily="18" charset="0"/>
              </a:rPr>
              <a:t>his new job as soon as he finished </a:t>
            </a:r>
          </a:p>
          <a:p>
            <a:pPr>
              <a:spcBef>
                <a:spcPts val="0"/>
              </a:spcBef>
              <a:buFont typeface="Arial" panose="020B0604020202020204" pitchFamily="34" charset="0"/>
              <a:buNone/>
            </a:pPr>
            <a:r>
              <a:rPr lang="en-US" sz="2000" i="1">
                <a:solidFill>
                  <a:srgbClr val="202452"/>
                </a:solidFill>
                <a:latin typeface="Bell MT" pitchFamily="18" charset="0"/>
              </a:rPr>
              <a:t>his high school diploma. He would like </a:t>
            </a:r>
          </a:p>
          <a:p>
            <a:pPr>
              <a:spcBef>
                <a:spcPts val="0"/>
              </a:spcBef>
              <a:buFont typeface="Arial" panose="020B0604020202020204" pitchFamily="34" charset="0"/>
              <a:buNone/>
            </a:pPr>
            <a:r>
              <a:rPr lang="en-US" sz="2000" i="1">
                <a:solidFill>
                  <a:srgbClr val="202452"/>
                </a:solidFill>
                <a:latin typeface="Bell MT" pitchFamily="18" charset="0"/>
              </a:rPr>
              <a:t>to take classes at the local community </a:t>
            </a:r>
          </a:p>
          <a:p>
            <a:pPr>
              <a:spcBef>
                <a:spcPts val="0"/>
              </a:spcBef>
              <a:buFont typeface="Arial" panose="020B0604020202020204" pitchFamily="34" charset="0"/>
              <a:buNone/>
            </a:pPr>
            <a:r>
              <a:rPr lang="en-US" sz="2000" i="1">
                <a:solidFill>
                  <a:srgbClr val="202452"/>
                </a:solidFill>
                <a:latin typeface="Bell MT" pitchFamily="18" charset="0"/>
              </a:rPr>
              <a:t>college.  </a:t>
            </a:r>
          </a:p>
          <a:p>
            <a:pPr lvl="3">
              <a:buFont typeface="Wingdings" pitchFamily="2" charset="2"/>
              <a:buChar char="v"/>
            </a:pPr>
            <a:endParaRPr lang="en-US" sz="1200">
              <a:solidFill>
                <a:srgbClr val="202452"/>
              </a:solidFill>
              <a:latin typeface="Arial Narrow" pitchFamily="34" charset="0"/>
            </a:endParaRPr>
          </a:p>
          <a:p>
            <a:pPr lvl="1">
              <a:spcBef>
                <a:spcPct val="70000"/>
              </a:spcBef>
              <a:buFont typeface="Wingdings" pitchFamily="2" charset="2"/>
              <a:buChar char="v"/>
            </a:pPr>
            <a:endParaRPr lang="en-US" sz="2000">
              <a:solidFill>
                <a:srgbClr val="202452"/>
              </a:solidFill>
              <a:latin typeface="Arial Narrow" pitchFamily="34" charset="0"/>
            </a:endParaRPr>
          </a:p>
          <a:p>
            <a:pPr lvl="1"/>
            <a:endParaRPr lang="en-US" sz="2000" b="1" dirty="0">
              <a:solidFill>
                <a:srgbClr val="202452"/>
              </a:solidFill>
            </a:endParaRPr>
          </a:p>
        </p:txBody>
      </p:sp>
    </p:spTree>
    <p:extLst>
      <p:ext uri="{BB962C8B-B14F-4D97-AF65-F5344CB8AC3E}">
        <p14:creationId xmlns:p14="http://schemas.microsoft.com/office/powerpoint/2010/main" val="145976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Education Directly Related to Employment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C93AA725-CC42-AE69-9C48-9DE3353CB5EB}"/>
              </a:ext>
            </a:extLst>
          </p:cNvPr>
          <p:cNvSpPr txBox="1">
            <a:spLocks noChangeArrowheads="1"/>
          </p:cNvSpPr>
          <p:nvPr/>
        </p:nvSpPr>
        <p:spPr bwMode="auto">
          <a:xfrm>
            <a:off x="838200" y="1690688"/>
            <a:ext cx="10515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600" dirty="0">
                <a:solidFill>
                  <a:srgbClr val="202452"/>
                </a:solidFill>
              </a:rPr>
              <a:t>Educational activity for work eligible participants, regardless of age, who  </a:t>
            </a:r>
            <a:r>
              <a:rPr lang="en-US" sz="2600" b="1" u="sng" dirty="0">
                <a:solidFill>
                  <a:srgbClr val="E2C549"/>
                </a:solidFill>
              </a:rPr>
              <a:t>have not </a:t>
            </a:r>
            <a:r>
              <a:rPr lang="en-US" sz="2600" dirty="0">
                <a:solidFill>
                  <a:srgbClr val="202452"/>
                </a:solidFill>
              </a:rPr>
              <a:t>received a high school diploma or GED and need further education related to a job in a specific occupation, job, or job offer. </a:t>
            </a:r>
          </a:p>
          <a:p>
            <a:r>
              <a:rPr lang="en-US" sz="2000" b="1" dirty="0">
                <a:solidFill>
                  <a:srgbClr val="202452"/>
                </a:solidFill>
              </a:rPr>
              <a:t>    </a:t>
            </a:r>
            <a:endParaRPr kumimoji="0" lang="en-US" sz="1000" b="0" i="0" u="none" strike="noStrike" kern="0" cap="none" spc="0" normalizeH="0" noProof="0" dirty="0">
              <a:ln>
                <a:noFill/>
              </a:ln>
              <a:solidFill>
                <a:srgbClr val="202452"/>
              </a:solidFill>
              <a:effectLst/>
              <a:uLnTx/>
              <a:uFillTx/>
              <a:ea typeface="+mn-ea"/>
              <a:cs typeface="+mn-cs"/>
            </a:endParaRPr>
          </a:p>
          <a:p>
            <a:pPr>
              <a:lnSpc>
                <a:spcPct val="150000"/>
              </a:lnSpc>
              <a:buFont typeface="Wingdings" pitchFamily="2" charset="2"/>
              <a:buChar char="Ø"/>
            </a:pPr>
            <a:r>
              <a:rPr lang="en-US" sz="2400" dirty="0">
                <a:solidFill>
                  <a:srgbClr val="202452"/>
                </a:solidFill>
              </a:rPr>
              <a:t>Customer should have:</a:t>
            </a:r>
          </a:p>
          <a:p>
            <a:pPr lvl="1">
              <a:lnSpc>
                <a:spcPct val="150000"/>
              </a:lnSpc>
              <a:buClr>
                <a:schemeClr val="accent2">
                  <a:lumMod val="75000"/>
                </a:schemeClr>
              </a:buClr>
              <a:buFont typeface="Wingdings" pitchFamily="2" charset="2"/>
              <a:buChar char="Ø"/>
            </a:pPr>
            <a:r>
              <a:rPr lang="en-US" sz="2200" dirty="0">
                <a:solidFill>
                  <a:srgbClr val="202452"/>
                </a:solidFill>
              </a:rPr>
              <a:t>Specific Occupation</a:t>
            </a:r>
          </a:p>
          <a:p>
            <a:pPr lvl="1">
              <a:lnSpc>
                <a:spcPct val="150000"/>
              </a:lnSpc>
              <a:buClr>
                <a:schemeClr val="accent2">
                  <a:lumMod val="75000"/>
                </a:schemeClr>
              </a:buClr>
              <a:buFont typeface="Wingdings" pitchFamily="2" charset="2"/>
              <a:buChar char="Ø"/>
            </a:pPr>
            <a:r>
              <a:rPr lang="en-US" sz="2200" dirty="0">
                <a:solidFill>
                  <a:srgbClr val="202452"/>
                </a:solidFill>
              </a:rPr>
              <a:t>Job</a:t>
            </a:r>
          </a:p>
          <a:p>
            <a:pPr lvl="1">
              <a:lnSpc>
                <a:spcPct val="150000"/>
              </a:lnSpc>
              <a:buClr>
                <a:schemeClr val="accent2">
                  <a:lumMod val="75000"/>
                </a:schemeClr>
              </a:buClr>
              <a:buFont typeface="Wingdings" pitchFamily="2" charset="2"/>
              <a:buChar char="Ø"/>
            </a:pPr>
            <a:r>
              <a:rPr lang="en-US" sz="2200" dirty="0">
                <a:solidFill>
                  <a:srgbClr val="202452"/>
                </a:solidFill>
              </a:rPr>
              <a:t>Job Offer</a:t>
            </a:r>
            <a:endParaRPr lang="en-US" sz="1600" kern="0" dirty="0">
              <a:solidFill>
                <a:srgbClr val="202452"/>
              </a:solidFill>
            </a:endParaRPr>
          </a:p>
          <a:p>
            <a:pPr marL="1143000" lvl="2" indent="-228600" eaLnBrk="1" hangingPunct="1">
              <a:spcBef>
                <a:spcPts val="0"/>
              </a:spcBef>
              <a:spcAft>
                <a:spcPts val="0"/>
              </a:spcAft>
              <a:buFont typeface="Wingdings" pitchFamily="2" charset="2"/>
              <a:buChar char="Ø"/>
            </a:pPr>
            <a:endParaRPr lang="en-US" sz="2000" b="1" kern="0" dirty="0">
              <a:solidFill>
                <a:srgbClr val="202452"/>
              </a:solidFill>
            </a:endParaRPr>
          </a:p>
          <a:p>
            <a:pPr marL="1143000" lvl="2" indent="-228600" eaLnBrk="1" hangingPunct="1">
              <a:spcBef>
                <a:spcPct val="20000"/>
              </a:spcBef>
              <a:buFont typeface="Wingdings" pitchFamily="2" charset="2"/>
              <a:buChar char="Ø"/>
            </a:pPr>
            <a:endParaRPr kumimoji="0" lang="en-US" sz="1400" b="0" i="0" u="none" strike="noStrike" kern="0" cap="none" spc="0" normalizeH="0" baseline="0" noProof="0" dirty="0">
              <a:ln>
                <a:noFill/>
              </a:ln>
              <a:solidFill>
                <a:srgbClr val="202452"/>
              </a:solidFill>
              <a:effectLst/>
              <a:uLnTx/>
              <a:uFillTx/>
            </a:endParaRPr>
          </a:p>
          <a:p>
            <a:pPr marL="1600200" marR="0" lvl="3" indent="-228600" algn="l" defTabSz="914400" rtl="0" eaLnBrk="1" fontAlgn="base" latinLnBrk="0" hangingPunct="1">
              <a:lnSpc>
                <a:spcPct val="100000"/>
              </a:lnSpc>
              <a:spcBef>
                <a:spcPct val="20000"/>
              </a:spcBef>
              <a:spcAft>
                <a:spcPct val="0"/>
              </a:spcAft>
              <a:buClrTx/>
              <a:buSzTx/>
              <a:buFont typeface="Wingdings" pitchFamily="2" charset="2"/>
              <a:buChar char="Ø"/>
              <a:tabLst/>
              <a:defRPr/>
            </a:pPr>
            <a:endParaRPr kumimoji="0" lang="en-US" sz="1200" b="0" i="0" u="none" strike="noStrike" kern="0" cap="none" spc="0" normalizeH="0" baseline="0" noProof="0" dirty="0">
              <a:ln>
                <a:noFill/>
              </a:ln>
              <a:solidFill>
                <a:srgbClr val="202452"/>
              </a:solidFill>
              <a:effectLst/>
              <a:uLnTx/>
              <a:uFillTx/>
            </a:endParaRPr>
          </a:p>
          <a:p>
            <a:pPr marL="1600200" marR="0" lvl="3" indent="-228600" algn="l" defTabSz="914400" rtl="0" eaLnBrk="1" fontAlgn="base" latinLnBrk="0" hangingPunct="1">
              <a:lnSpc>
                <a:spcPct val="100000"/>
              </a:lnSpc>
              <a:spcBef>
                <a:spcPct val="20000"/>
              </a:spcBef>
              <a:spcAft>
                <a:spcPct val="0"/>
              </a:spcAft>
              <a:buClrTx/>
              <a:buSzTx/>
              <a:buFont typeface="Wingdings" pitchFamily="2" charset="2"/>
              <a:buChar char="v"/>
              <a:tabLst/>
              <a:defRPr/>
            </a:pPr>
            <a:endParaRPr kumimoji="0" lang="en-US" sz="1200" b="0" i="0" u="none" strike="noStrike" kern="0" cap="none" spc="0" normalizeH="0" baseline="0" noProof="0" dirty="0">
              <a:ln>
                <a:noFill/>
              </a:ln>
              <a:solidFill>
                <a:srgbClr val="202452"/>
              </a:solidFill>
              <a:effectLst/>
              <a:uLnTx/>
              <a:uFillTx/>
            </a:endParaRPr>
          </a:p>
          <a:p>
            <a:pPr marL="742950" marR="0" lvl="1" indent="-285750" algn="l" defTabSz="914400" rtl="0" eaLnBrk="1" fontAlgn="base" latinLnBrk="0" hangingPunct="1">
              <a:lnSpc>
                <a:spcPct val="100000"/>
              </a:lnSpc>
              <a:spcBef>
                <a:spcPct val="70000"/>
              </a:spcBef>
              <a:spcAft>
                <a:spcPct val="0"/>
              </a:spcAft>
              <a:buClrTx/>
              <a:buSzTx/>
              <a:buFont typeface="Wingdings" pitchFamily="2" charset="2"/>
              <a:buChar char="v"/>
              <a:tabLst/>
              <a:defRPr/>
            </a:pPr>
            <a:endParaRPr kumimoji="0" lang="en-US" sz="2000" b="0" i="0" u="none" strike="noStrike" kern="0" cap="none" spc="0" normalizeH="0" baseline="0" noProof="0" dirty="0">
              <a:ln>
                <a:noFill/>
              </a:ln>
              <a:solidFill>
                <a:srgbClr val="202452"/>
              </a:solidFill>
              <a:effectLst/>
              <a:uLnTx/>
              <a:uFillTx/>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202452"/>
              </a:solidFill>
              <a:effectLst/>
              <a:uLnTx/>
              <a:uFillTx/>
            </a:endParaRPr>
          </a:p>
        </p:txBody>
      </p:sp>
      <p:sp>
        <p:nvSpPr>
          <p:cNvPr id="6" name="Rectangle 5">
            <a:extLst>
              <a:ext uri="{FF2B5EF4-FFF2-40B4-BE49-F238E27FC236}">
                <a16:creationId xmlns:a16="http://schemas.microsoft.com/office/drawing/2014/main" id="{20BA1EE6-1D62-CE23-990E-E8989FCA7F97}"/>
              </a:ext>
            </a:extLst>
          </p:cNvPr>
          <p:cNvSpPr/>
          <p:nvPr/>
        </p:nvSpPr>
        <p:spPr>
          <a:xfrm>
            <a:off x="5130420" y="3651290"/>
            <a:ext cx="5419299"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spc="0" dirty="0">
                <a:ln w="0"/>
                <a:solidFill>
                  <a:srgbClr val="04A651"/>
                </a:solidFill>
                <a:effectLst>
                  <a:reflection blurRad="12700" stA="50000" endPos="50000" dist="5000" dir="5400000" sy="-100000" rotWithShape="0"/>
                </a:effectLst>
              </a:rPr>
              <a:t>Core Plus</a:t>
            </a:r>
          </a:p>
        </p:txBody>
      </p:sp>
    </p:spTree>
    <p:extLst>
      <p:ext uri="{BB962C8B-B14F-4D97-AF65-F5344CB8AC3E}">
        <p14:creationId xmlns:p14="http://schemas.microsoft.com/office/powerpoint/2010/main" val="23092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Education Directly Related to Employment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8599351D-B841-7B12-12FA-1F18F4D1B21E}"/>
              </a:ext>
            </a:extLst>
          </p:cNvPr>
          <p:cNvSpPr txBox="1">
            <a:spLocks noChangeArrowheads="1"/>
          </p:cNvSpPr>
          <p:nvPr/>
        </p:nvSpPr>
        <p:spPr bwMode="auto">
          <a:xfrm>
            <a:off x="838200" y="1828800"/>
            <a:ext cx="10515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buClr>
                <a:schemeClr val="accent2"/>
              </a:buClr>
              <a:buFont typeface="Wingdings" pitchFamily="2" charset="2"/>
              <a:buChar char="Ø"/>
            </a:pPr>
            <a:r>
              <a:rPr kumimoji="0" lang="en-US" sz="2800" b="1" i="0" u="none" strike="noStrike" kern="0" cap="none" spc="0" normalizeH="0" baseline="0" noProof="0" dirty="0">
                <a:ln>
                  <a:noFill/>
                </a:ln>
                <a:solidFill>
                  <a:srgbClr val="202452"/>
                </a:solidFill>
                <a:effectLst/>
                <a:uLnTx/>
                <a:uFillTx/>
              </a:rPr>
              <a:t>May Include</a:t>
            </a:r>
            <a:r>
              <a:rPr kumimoji="0" lang="en-US" sz="2800" b="0" i="0" u="none" strike="noStrike" kern="0" cap="none" spc="0" normalizeH="0" baseline="0" noProof="0" dirty="0">
                <a:ln>
                  <a:noFill/>
                </a:ln>
                <a:solidFill>
                  <a:srgbClr val="202452"/>
                </a:solidFill>
                <a:effectLst/>
                <a:uLnTx/>
                <a:uFillTx/>
              </a:rPr>
              <a:t>: </a:t>
            </a:r>
          </a:p>
          <a:p>
            <a:pPr lvl="1" eaLnBrk="1" hangingPunct="1">
              <a:lnSpc>
                <a:spcPct val="150000"/>
              </a:lnSpc>
              <a:buClr>
                <a:schemeClr val="accent2"/>
              </a:buClr>
              <a:buFont typeface="Wingdings" pitchFamily="2" charset="2"/>
              <a:buChar char="Ø"/>
            </a:pPr>
            <a:endParaRPr kumimoji="0" lang="en-US" sz="500" b="0" i="0" u="none" strike="noStrike" kern="0" cap="none" spc="0" normalizeH="0" baseline="0" noProof="0" dirty="0">
              <a:ln>
                <a:noFill/>
              </a:ln>
              <a:solidFill>
                <a:srgbClr val="202452"/>
              </a:solidFill>
              <a:effectLst/>
              <a:uLnTx/>
              <a:uFillTx/>
            </a:endParaRPr>
          </a:p>
          <a:p>
            <a:pPr marL="685800" lvl="1" indent="-228600">
              <a:lnSpc>
                <a:spcPct val="150000"/>
              </a:lnSpc>
              <a:buClr>
                <a:schemeClr val="accent2"/>
              </a:buClr>
              <a:buFont typeface="Wingdings" pitchFamily="2" charset="2"/>
              <a:buChar char="Ø"/>
            </a:pPr>
            <a:r>
              <a:rPr lang="en-US" sz="2400" kern="0" dirty="0">
                <a:solidFill>
                  <a:srgbClr val="202452"/>
                </a:solidFill>
              </a:rPr>
              <a:t>Literacy Skills </a:t>
            </a:r>
          </a:p>
          <a:p>
            <a:pPr marL="685800" lvl="1" indent="-228600">
              <a:lnSpc>
                <a:spcPct val="150000"/>
              </a:lnSpc>
              <a:buClr>
                <a:schemeClr val="accent2"/>
              </a:buClr>
              <a:buFont typeface="Wingdings" pitchFamily="2" charset="2"/>
              <a:buChar char="Ø"/>
            </a:pPr>
            <a:r>
              <a:rPr lang="en-US" sz="2400" kern="0" dirty="0">
                <a:solidFill>
                  <a:srgbClr val="202452"/>
                </a:solidFill>
              </a:rPr>
              <a:t>Adult Basic</a:t>
            </a:r>
            <a:r>
              <a:rPr kumimoji="0" lang="en-US" sz="2400" b="0" i="0" u="none" strike="noStrike" kern="0" cap="none" spc="0" normalizeH="0" noProof="0" dirty="0">
                <a:ln>
                  <a:noFill/>
                </a:ln>
                <a:solidFill>
                  <a:srgbClr val="202452"/>
                </a:solidFill>
                <a:effectLst/>
                <a:uLnTx/>
                <a:uFillTx/>
              </a:rPr>
              <a:t> Education</a:t>
            </a:r>
          </a:p>
          <a:p>
            <a:pPr marL="685800" lvl="1" indent="-228600">
              <a:lnSpc>
                <a:spcPct val="150000"/>
              </a:lnSpc>
              <a:buClr>
                <a:schemeClr val="accent2"/>
              </a:buClr>
              <a:buFont typeface="Wingdings" pitchFamily="2" charset="2"/>
              <a:buChar char="Ø"/>
            </a:pPr>
            <a:r>
              <a:rPr lang="en-US" sz="2400" kern="0" dirty="0">
                <a:solidFill>
                  <a:srgbClr val="202452"/>
                </a:solidFill>
              </a:rPr>
              <a:t>English as a Second Language  </a:t>
            </a:r>
          </a:p>
          <a:p>
            <a:pPr marL="685800" lvl="1" indent="-228600">
              <a:lnSpc>
                <a:spcPct val="150000"/>
              </a:lnSpc>
              <a:buClr>
                <a:schemeClr val="accent2"/>
              </a:buClr>
              <a:buFont typeface="Wingdings" pitchFamily="2" charset="2"/>
              <a:buChar char="Ø"/>
            </a:pPr>
            <a:r>
              <a:rPr lang="en-US" sz="2400" kern="0" dirty="0">
                <a:solidFill>
                  <a:srgbClr val="202452"/>
                </a:solidFill>
              </a:rPr>
              <a:t>GED Preparation</a:t>
            </a:r>
          </a:p>
          <a:p>
            <a:pPr marL="1143000" lvl="2" indent="-228600">
              <a:lnSpc>
                <a:spcPct val="150000"/>
              </a:lnSpc>
              <a:buClr>
                <a:schemeClr val="accent2"/>
              </a:buClr>
              <a:buFont typeface="Wingdings" pitchFamily="2" charset="2"/>
              <a:buChar char="Ø"/>
            </a:pPr>
            <a:r>
              <a:rPr lang="en-US" sz="2200" kern="0" dirty="0">
                <a:solidFill>
                  <a:srgbClr val="202452"/>
                </a:solidFill>
              </a:rPr>
              <a:t>If required by the employer as a pre-requisite for hire</a:t>
            </a:r>
            <a:endParaRPr lang="en-US" sz="2400" kern="0" dirty="0">
              <a:solidFill>
                <a:srgbClr val="202452"/>
              </a:solidFill>
            </a:endParaRPr>
          </a:p>
          <a:p>
            <a:pPr marL="1143000" lvl="2" indent="-228600">
              <a:buClr>
                <a:schemeClr val="accent2"/>
              </a:buClr>
              <a:buFont typeface="Wingdings" pitchFamily="2" charset="2"/>
              <a:buChar char="Ø"/>
            </a:pPr>
            <a:r>
              <a:rPr lang="en-US" sz="2200" kern="0" dirty="0">
                <a:solidFill>
                  <a:srgbClr val="202452"/>
                </a:solidFill>
              </a:rPr>
              <a:t>If the customer received a high school diploma from another country and an assessment shows their education level is below US Standards</a:t>
            </a:r>
          </a:p>
          <a:p>
            <a:pPr marL="1143000" lvl="2" indent="-228600" eaLnBrk="1" hangingPunct="1">
              <a:lnSpc>
                <a:spcPct val="150000"/>
              </a:lnSpc>
              <a:spcBef>
                <a:spcPts val="0"/>
              </a:spcBef>
              <a:spcAft>
                <a:spcPts val="0"/>
              </a:spcAft>
              <a:buClr>
                <a:schemeClr val="accent2"/>
              </a:buClr>
            </a:pPr>
            <a:r>
              <a:rPr lang="en-US" sz="1600" kern="0" dirty="0">
                <a:solidFill>
                  <a:srgbClr val="202452"/>
                </a:solidFill>
              </a:rPr>
              <a:t>      </a:t>
            </a:r>
          </a:p>
          <a:p>
            <a:pPr marL="1143000" lvl="2" indent="-228600" eaLnBrk="1" hangingPunct="1">
              <a:lnSpc>
                <a:spcPct val="150000"/>
              </a:lnSpc>
              <a:spcBef>
                <a:spcPts val="0"/>
              </a:spcBef>
              <a:spcAft>
                <a:spcPts val="0"/>
              </a:spcAft>
            </a:pPr>
            <a:endParaRPr lang="en-US" sz="2000" b="1" kern="0" dirty="0">
              <a:solidFill>
                <a:srgbClr val="202452"/>
              </a:solidFill>
            </a:endParaRPr>
          </a:p>
          <a:p>
            <a:pPr marL="1143000" lvl="2" indent="-228600" eaLnBrk="1" hangingPunct="1">
              <a:lnSpc>
                <a:spcPct val="150000"/>
              </a:lnSpc>
              <a:spcBef>
                <a:spcPct val="20000"/>
              </a:spcBef>
              <a:buFont typeface="Wingdings" pitchFamily="2" charset="2"/>
              <a:buChar char="Ø"/>
            </a:pPr>
            <a:endParaRPr kumimoji="0" lang="en-US" sz="1400" b="0" i="0" u="none" strike="noStrike" kern="0" cap="none" spc="0" normalizeH="0" baseline="0" noProof="0" dirty="0">
              <a:ln>
                <a:noFill/>
              </a:ln>
              <a:solidFill>
                <a:srgbClr val="202452"/>
              </a:solidFill>
              <a:effectLst/>
              <a:uLnTx/>
              <a:uFillTx/>
            </a:endParaRPr>
          </a:p>
          <a:p>
            <a:pPr marL="1600200" marR="0" lvl="3" indent="-228600" algn="l" defTabSz="914400" rtl="0" eaLnBrk="1" fontAlgn="base" latinLnBrk="0" hangingPunct="1">
              <a:lnSpc>
                <a:spcPct val="150000"/>
              </a:lnSpc>
              <a:spcBef>
                <a:spcPct val="20000"/>
              </a:spcBef>
              <a:spcAft>
                <a:spcPct val="0"/>
              </a:spcAft>
              <a:buClrTx/>
              <a:buSzTx/>
              <a:buFont typeface="Wingdings" pitchFamily="2" charset="2"/>
              <a:buChar char="Ø"/>
              <a:tabLst/>
              <a:defRPr/>
            </a:pPr>
            <a:endParaRPr kumimoji="0" lang="en-US" sz="1200" b="0" i="0" u="none" strike="noStrike" kern="0" cap="none" spc="0" normalizeH="0" baseline="0" noProof="0" dirty="0">
              <a:ln>
                <a:noFill/>
              </a:ln>
              <a:solidFill>
                <a:srgbClr val="202452"/>
              </a:solidFill>
              <a:effectLst/>
              <a:uLnTx/>
              <a:uFillTx/>
            </a:endParaRPr>
          </a:p>
          <a:p>
            <a:pPr marL="1600200" marR="0" lvl="3" indent="-228600" algn="l" defTabSz="914400" rtl="0" eaLnBrk="1" fontAlgn="base" latinLnBrk="0" hangingPunct="1">
              <a:lnSpc>
                <a:spcPct val="150000"/>
              </a:lnSpc>
              <a:spcBef>
                <a:spcPct val="20000"/>
              </a:spcBef>
              <a:spcAft>
                <a:spcPct val="0"/>
              </a:spcAft>
              <a:buClrTx/>
              <a:buSzTx/>
              <a:buFont typeface="Wingdings" pitchFamily="2" charset="2"/>
              <a:buChar char="v"/>
              <a:tabLst/>
              <a:defRPr/>
            </a:pPr>
            <a:endParaRPr kumimoji="0" lang="en-US" sz="1200" b="0" i="0" u="none" strike="noStrike" kern="0" cap="none" spc="0" normalizeH="0" baseline="0" noProof="0" dirty="0">
              <a:ln>
                <a:noFill/>
              </a:ln>
              <a:solidFill>
                <a:srgbClr val="202452"/>
              </a:solidFill>
              <a:effectLst/>
              <a:uLnTx/>
              <a:uFillTx/>
            </a:endParaRPr>
          </a:p>
          <a:p>
            <a:pPr marL="742950" marR="0" lvl="1" indent="-285750" algn="l" defTabSz="914400" rtl="0" eaLnBrk="1" fontAlgn="base" latinLnBrk="0" hangingPunct="1">
              <a:lnSpc>
                <a:spcPct val="150000"/>
              </a:lnSpc>
              <a:spcBef>
                <a:spcPct val="70000"/>
              </a:spcBef>
              <a:spcAft>
                <a:spcPct val="0"/>
              </a:spcAft>
              <a:buClrTx/>
              <a:buSzTx/>
              <a:buFont typeface="Wingdings" pitchFamily="2" charset="2"/>
              <a:buChar char="v"/>
              <a:tabLst/>
              <a:defRPr/>
            </a:pPr>
            <a:endParaRPr kumimoji="0" lang="en-US" sz="2000" b="0" i="0" u="none" strike="noStrike" kern="0" cap="none" spc="0" normalizeH="0" baseline="0" noProof="0" dirty="0">
              <a:ln>
                <a:noFill/>
              </a:ln>
              <a:solidFill>
                <a:srgbClr val="202452"/>
              </a:solidFill>
              <a:effectLst/>
              <a:uLnTx/>
              <a:uFillTx/>
            </a:endParaRPr>
          </a:p>
          <a:p>
            <a:pPr marL="742950" marR="0" lvl="1" indent="-285750" algn="l" defTabSz="914400" rtl="0" eaLnBrk="1" fontAlgn="base" latinLnBrk="0" hangingPunct="1">
              <a:lnSpc>
                <a:spcPct val="15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202452"/>
              </a:solidFill>
              <a:effectLst/>
              <a:uLnTx/>
              <a:uFillTx/>
            </a:endParaRPr>
          </a:p>
        </p:txBody>
      </p:sp>
    </p:spTree>
    <p:extLst>
      <p:ext uri="{BB962C8B-B14F-4D97-AF65-F5344CB8AC3E}">
        <p14:creationId xmlns:p14="http://schemas.microsoft.com/office/powerpoint/2010/main" val="414006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Commonly Used Terms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2">
            <a:extLst>
              <a:ext uri="{FF2B5EF4-FFF2-40B4-BE49-F238E27FC236}">
                <a16:creationId xmlns:a16="http://schemas.microsoft.com/office/drawing/2014/main" id="{FED524A0-C99E-472C-9CA2-022BB507CEFC}"/>
              </a:ext>
            </a:extLst>
          </p:cNvPr>
          <p:cNvSpPr>
            <a:spLocks noGrp="1"/>
          </p:cNvSpPr>
          <p:nvPr>
            <p:ph sz="quarter" idx="1"/>
          </p:nvPr>
        </p:nvSpPr>
        <p:spPr>
          <a:xfrm>
            <a:off x="838200" y="1722129"/>
            <a:ext cx="10515600" cy="5105400"/>
          </a:xfrm>
          <a:ln w="19050" cmpd="dbl">
            <a:noFill/>
          </a:ln>
        </p:spPr>
        <p:txBody>
          <a:bodyPr>
            <a:normAutofit/>
          </a:bodyPr>
          <a:lstStyle/>
          <a:p>
            <a:pPr>
              <a:lnSpc>
                <a:spcPct val="150000"/>
              </a:lnSpc>
              <a:spcBef>
                <a:spcPts val="0"/>
              </a:spcBef>
              <a:buFont typeface="Wingdings" pitchFamily="2" charset="2"/>
              <a:buChar char="Ø"/>
            </a:pPr>
            <a:r>
              <a:rPr lang="en-US" sz="2400" b="1" dirty="0">
                <a:solidFill>
                  <a:srgbClr val="202452"/>
                </a:solidFill>
              </a:rPr>
              <a:t>Educational Work Activity</a:t>
            </a:r>
          </a:p>
          <a:p>
            <a:pPr>
              <a:lnSpc>
                <a:spcPct val="150000"/>
              </a:lnSpc>
              <a:spcBef>
                <a:spcPts val="0"/>
              </a:spcBef>
              <a:buFont typeface="Wingdings" pitchFamily="2" charset="2"/>
              <a:buChar char="Ø"/>
            </a:pPr>
            <a:r>
              <a:rPr lang="en-US" sz="2400" b="1" dirty="0">
                <a:solidFill>
                  <a:srgbClr val="202452"/>
                </a:solidFill>
              </a:rPr>
              <a:t>Supervision</a:t>
            </a:r>
          </a:p>
          <a:p>
            <a:pPr>
              <a:lnSpc>
                <a:spcPct val="150000"/>
              </a:lnSpc>
              <a:spcBef>
                <a:spcPts val="0"/>
              </a:spcBef>
              <a:buFont typeface="Wingdings" pitchFamily="2" charset="2"/>
              <a:buChar char="Ø"/>
            </a:pPr>
            <a:r>
              <a:rPr lang="en-US" sz="2400" b="1" dirty="0">
                <a:solidFill>
                  <a:srgbClr val="202452"/>
                </a:solidFill>
              </a:rPr>
              <a:t>Documentation</a:t>
            </a:r>
          </a:p>
          <a:p>
            <a:pPr>
              <a:lnSpc>
                <a:spcPct val="150000"/>
              </a:lnSpc>
              <a:spcBef>
                <a:spcPts val="0"/>
              </a:spcBef>
              <a:buFont typeface="Wingdings" pitchFamily="2" charset="2"/>
              <a:buChar char="Ø"/>
            </a:pPr>
            <a:r>
              <a:rPr lang="en-US" sz="2400" b="1" dirty="0">
                <a:solidFill>
                  <a:srgbClr val="202452"/>
                </a:solidFill>
              </a:rPr>
              <a:t>Class Schedule</a:t>
            </a:r>
          </a:p>
          <a:p>
            <a:pPr>
              <a:lnSpc>
                <a:spcPct val="150000"/>
              </a:lnSpc>
              <a:spcBef>
                <a:spcPts val="0"/>
              </a:spcBef>
              <a:buFont typeface="Wingdings" pitchFamily="2" charset="2"/>
              <a:buChar char="Ø"/>
            </a:pPr>
            <a:r>
              <a:rPr lang="en-US" sz="2400" b="1" dirty="0">
                <a:solidFill>
                  <a:srgbClr val="202452"/>
                </a:solidFill>
              </a:rPr>
              <a:t>Class Syllabus </a:t>
            </a:r>
          </a:p>
          <a:p>
            <a:pPr>
              <a:lnSpc>
                <a:spcPct val="150000"/>
              </a:lnSpc>
              <a:spcBef>
                <a:spcPts val="0"/>
              </a:spcBef>
              <a:buFont typeface="Wingdings" pitchFamily="2" charset="2"/>
              <a:buChar char="Ø"/>
            </a:pPr>
            <a:r>
              <a:rPr lang="en-US" sz="2400" b="1" dirty="0">
                <a:solidFill>
                  <a:srgbClr val="202452"/>
                </a:solidFill>
              </a:rPr>
              <a:t>Statement of Required or Recommended Study</a:t>
            </a:r>
          </a:p>
          <a:p>
            <a:pPr>
              <a:lnSpc>
                <a:spcPct val="150000"/>
              </a:lnSpc>
              <a:spcBef>
                <a:spcPts val="0"/>
              </a:spcBef>
              <a:buFont typeface="Wingdings" pitchFamily="2" charset="2"/>
              <a:buChar char="Ø"/>
            </a:pPr>
            <a:r>
              <a:rPr lang="en-US" sz="2400" b="1" dirty="0">
                <a:solidFill>
                  <a:srgbClr val="202452"/>
                </a:solidFill>
              </a:rPr>
              <a:t>Study Time</a:t>
            </a:r>
          </a:p>
          <a:p>
            <a:pPr lvl="1">
              <a:lnSpc>
                <a:spcPct val="120000"/>
              </a:lnSpc>
              <a:spcBef>
                <a:spcPts val="0"/>
              </a:spcBef>
              <a:buFont typeface="Wingdings" pitchFamily="2" charset="2"/>
              <a:buChar char="Ø"/>
            </a:pPr>
            <a:r>
              <a:rPr lang="en-US" sz="2400" dirty="0">
                <a:solidFill>
                  <a:srgbClr val="202452"/>
                </a:solidFill>
              </a:rPr>
              <a:t>Supervised</a:t>
            </a:r>
          </a:p>
          <a:p>
            <a:pPr lvl="1">
              <a:lnSpc>
                <a:spcPct val="120000"/>
              </a:lnSpc>
              <a:spcBef>
                <a:spcPts val="0"/>
              </a:spcBef>
              <a:buFont typeface="Wingdings" pitchFamily="2" charset="2"/>
              <a:buChar char="Ø"/>
            </a:pPr>
            <a:r>
              <a:rPr lang="en-US" sz="2400" dirty="0">
                <a:solidFill>
                  <a:srgbClr val="202452"/>
                </a:solidFill>
              </a:rPr>
              <a:t>Unsupervised</a:t>
            </a:r>
          </a:p>
          <a:p>
            <a:pPr>
              <a:lnSpc>
                <a:spcPct val="170000"/>
              </a:lnSpc>
              <a:buFont typeface="Wingdings" pitchFamily="2" charset="2"/>
              <a:buChar char="Ø"/>
            </a:pPr>
            <a:endParaRPr lang="en-US" sz="2200" b="1" dirty="0">
              <a:solidFill>
                <a:srgbClr val="202452"/>
              </a:solidFill>
            </a:endParaRPr>
          </a:p>
          <a:p>
            <a:pPr>
              <a:lnSpc>
                <a:spcPct val="170000"/>
              </a:lnSpc>
              <a:buFont typeface="Wingdings" pitchFamily="2" charset="2"/>
              <a:buChar char="Ø"/>
            </a:pPr>
            <a:endParaRPr lang="en-US" sz="2800" b="1" dirty="0">
              <a:solidFill>
                <a:srgbClr val="202452"/>
              </a:solidFill>
            </a:endParaRPr>
          </a:p>
          <a:p>
            <a:pPr>
              <a:lnSpc>
                <a:spcPct val="170000"/>
              </a:lnSpc>
              <a:buFont typeface="Wingdings" pitchFamily="2" charset="2"/>
              <a:buChar char="Ø"/>
            </a:pPr>
            <a:endParaRPr lang="en-US" sz="2800" b="1" dirty="0">
              <a:solidFill>
                <a:srgbClr val="202452"/>
              </a:solidFill>
            </a:endParaRPr>
          </a:p>
          <a:p>
            <a:pPr>
              <a:lnSpc>
                <a:spcPct val="170000"/>
              </a:lnSpc>
              <a:buFont typeface="Wingdings" pitchFamily="2" charset="2"/>
              <a:buChar char="Ø"/>
            </a:pPr>
            <a:endParaRPr lang="en-US" sz="2800" b="1" dirty="0">
              <a:solidFill>
                <a:srgbClr val="202452"/>
              </a:solidFill>
            </a:endParaRPr>
          </a:p>
          <a:p>
            <a:pPr>
              <a:lnSpc>
                <a:spcPct val="170000"/>
              </a:lnSpc>
              <a:buFont typeface="Wingdings" pitchFamily="2" charset="2"/>
              <a:buChar char="Ø"/>
            </a:pPr>
            <a:endParaRPr lang="en-US" sz="2800" b="1" dirty="0">
              <a:solidFill>
                <a:srgbClr val="202452"/>
              </a:solidFill>
            </a:endParaRPr>
          </a:p>
          <a:p>
            <a:pPr>
              <a:lnSpc>
                <a:spcPct val="220000"/>
              </a:lnSpc>
              <a:buFont typeface="Wingdings" pitchFamily="2" charset="2"/>
              <a:buChar char="Ø"/>
            </a:pPr>
            <a:endParaRPr lang="en-US" sz="2800" b="1" dirty="0">
              <a:solidFill>
                <a:srgbClr val="202452"/>
              </a:solidFill>
            </a:endParaRPr>
          </a:p>
          <a:p>
            <a:pPr>
              <a:buFont typeface="Wingdings" pitchFamily="2" charset="2"/>
              <a:buChar char="Ø"/>
            </a:pPr>
            <a:endParaRPr lang="en-US" sz="2800" dirty="0">
              <a:solidFill>
                <a:srgbClr val="202452"/>
              </a:solidFill>
            </a:endParaRPr>
          </a:p>
          <a:p>
            <a:pPr>
              <a:buFont typeface="Wingdings" pitchFamily="2" charset="2"/>
              <a:buChar char="Ø"/>
            </a:pPr>
            <a:endParaRPr lang="en-US" dirty="0">
              <a:solidFill>
                <a:srgbClr val="202452"/>
              </a:solidFill>
            </a:endParaRPr>
          </a:p>
          <a:p>
            <a:pPr>
              <a:buNone/>
            </a:pPr>
            <a:endParaRPr lang="en-US" dirty="0">
              <a:solidFill>
                <a:srgbClr val="202452"/>
              </a:solidFill>
            </a:endParaRP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Education Directly Related to Employment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1" name="TextBox 10">
            <a:extLst>
              <a:ext uri="{FF2B5EF4-FFF2-40B4-BE49-F238E27FC236}">
                <a16:creationId xmlns:a16="http://schemas.microsoft.com/office/drawing/2014/main" id="{D6D4F11B-11B1-E49D-0490-D311BF61904C}"/>
              </a:ext>
            </a:extLst>
          </p:cNvPr>
          <p:cNvSpPr txBox="1"/>
          <p:nvPr/>
        </p:nvSpPr>
        <p:spPr>
          <a:xfrm>
            <a:off x="6368529" y="304776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04A651"/>
                </a:solidFill>
                <a:effectLst>
                  <a:reflection blurRad="12700" stA="50000" endPos="50000" dist="5000" dir="5400000" sy="-100000" rotWithShape="0"/>
                </a:effectLst>
                <a:latin typeface="Bell MT" pitchFamily="18" charset="0"/>
              </a:rPr>
              <a:t>YES</a:t>
            </a:r>
            <a:r>
              <a:rPr lang="en-US" sz="6000" b="1" cap="all" dirty="0">
                <a:ln w="0"/>
                <a:solidFill>
                  <a:srgbClr val="04A651"/>
                </a:solidFill>
                <a:effectLst>
                  <a:reflection blurRad="12700" stA="50000" endPos="50000" dist="5000" dir="5400000" sy="-100000" rotWithShape="0"/>
                </a:effectLst>
              </a:rPr>
              <a:t> </a:t>
            </a:r>
          </a:p>
        </p:txBody>
      </p:sp>
      <p:sp>
        <p:nvSpPr>
          <p:cNvPr id="12" name="TextBox 11">
            <a:extLst>
              <a:ext uri="{FF2B5EF4-FFF2-40B4-BE49-F238E27FC236}">
                <a16:creationId xmlns:a16="http://schemas.microsoft.com/office/drawing/2014/main" id="{E85A6DEA-9299-8E9E-5B06-03CB66179D85}"/>
              </a:ext>
            </a:extLst>
          </p:cNvPr>
          <p:cNvSpPr txBox="1"/>
          <p:nvPr/>
        </p:nvSpPr>
        <p:spPr>
          <a:xfrm>
            <a:off x="8039100" y="403978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202452"/>
                </a:solidFill>
                <a:effectLst>
                  <a:reflection blurRad="12700" stA="50000" endPos="50000" dist="5000" dir="5400000" sy="-100000" rotWithShape="0"/>
                </a:effectLst>
                <a:latin typeface="Bell MT" pitchFamily="18" charset="0"/>
              </a:rPr>
              <a:t>No</a:t>
            </a:r>
            <a:r>
              <a:rPr lang="en-US" sz="6000" b="1" cap="all" dirty="0">
                <a:ln w="0"/>
                <a:solidFill>
                  <a:srgbClr val="202452"/>
                </a:solidFill>
                <a:effectLst>
                  <a:reflection blurRad="12700" stA="50000" endPos="50000" dist="5000" dir="5400000" sy="-100000" rotWithShape="0"/>
                </a:effectLst>
              </a:rPr>
              <a:t> </a:t>
            </a:r>
          </a:p>
        </p:txBody>
      </p:sp>
      <p:sp>
        <p:nvSpPr>
          <p:cNvPr id="3" name="Content Placeholder 10">
            <a:extLst>
              <a:ext uri="{FF2B5EF4-FFF2-40B4-BE49-F238E27FC236}">
                <a16:creationId xmlns:a16="http://schemas.microsoft.com/office/drawing/2014/main" id="{4170623B-CB40-9042-7E8A-0D3F9B1D832A}"/>
              </a:ext>
            </a:extLst>
          </p:cNvPr>
          <p:cNvSpPr txBox="1">
            <a:spLocks/>
          </p:cNvSpPr>
          <p:nvPr/>
        </p:nvSpPr>
        <p:spPr>
          <a:xfrm>
            <a:off x="1630908" y="2490218"/>
            <a:ext cx="4038600" cy="4114800"/>
          </a:xfrm>
          <a:prstGeom prst="rect">
            <a:avLst/>
          </a:prstGeom>
          <a:ln>
            <a:solidFill>
              <a:srgbClr val="A5B592">
                <a:lumMod val="75000"/>
              </a:srgbClr>
            </a:solidFill>
          </a:ln>
        </p:spPr>
        <p:txBody>
          <a:bodyPr vert="horz" anchor="ct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Maria grew up in Mexico and has a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high school diploma. Assessments show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that Maria performs on an 8</a:t>
            </a:r>
            <a:r>
              <a:rPr kumimoji="0" lang="en-US" sz="2000" b="0" i="1" u="none" strike="noStrike" kern="1200" cap="none" spc="0" normalizeH="0" baseline="30000" noProof="0">
                <a:ln>
                  <a:noFill/>
                </a:ln>
                <a:solidFill>
                  <a:srgbClr val="202452"/>
                </a:solidFill>
                <a:effectLst/>
                <a:uLnTx/>
                <a:uFillTx/>
                <a:latin typeface="Bell MT" pitchFamily="18" charset="0"/>
                <a:ea typeface="+mn-ea"/>
                <a:cs typeface="+mn-cs"/>
              </a:rPr>
              <a:t>th</a:t>
            </a: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 grade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level according to U. S. standards. She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worked as an Administrative Assistant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in Mexico and has an opportunity to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work at a local business if she can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successfully complete a 6 week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Microsoft class.</a:t>
            </a:r>
          </a:p>
          <a:p>
            <a:pPr marL="320040" marR="0" lvl="0" indent="-320040" algn="l" defTabSz="914400" rtl="0" eaLnBrk="1" fontAlgn="auto" latinLnBrk="0" hangingPunct="1">
              <a:lnSpc>
                <a:spcPct val="100000"/>
              </a:lnSpc>
              <a:spcBef>
                <a:spcPts val="700"/>
              </a:spcBef>
              <a:spcAft>
                <a:spcPts val="0"/>
              </a:spcAft>
              <a:buClr>
                <a:srgbClr val="F3A447"/>
              </a:buClr>
              <a:buSzPct val="60000"/>
              <a:buFont typeface="Wingdings"/>
              <a:buChar char=""/>
              <a:tabLst/>
              <a:defRPr/>
            </a:pPr>
            <a:endParaRPr kumimoji="0" lang="en-US" sz="2900" b="0" i="0" u="none" strike="noStrike" kern="1200" cap="none" spc="0" normalizeH="0" baseline="0" noProof="0" dirty="0">
              <a:ln>
                <a:noFill/>
              </a:ln>
              <a:solidFill>
                <a:srgbClr val="202452"/>
              </a:solidFill>
              <a:effectLst/>
              <a:uLnTx/>
              <a:uFillTx/>
              <a:latin typeface="Tw Cen MT"/>
              <a:ea typeface="+mn-ea"/>
              <a:cs typeface="+mn-cs"/>
            </a:endParaRPr>
          </a:p>
        </p:txBody>
      </p:sp>
    </p:spTree>
    <p:extLst>
      <p:ext uri="{BB962C8B-B14F-4D97-AF65-F5344CB8AC3E}">
        <p14:creationId xmlns:p14="http://schemas.microsoft.com/office/powerpoint/2010/main" val="376037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Education Directly Related to Employment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1" name="TextBox 10">
            <a:extLst>
              <a:ext uri="{FF2B5EF4-FFF2-40B4-BE49-F238E27FC236}">
                <a16:creationId xmlns:a16="http://schemas.microsoft.com/office/drawing/2014/main" id="{D6D4F11B-11B1-E49D-0490-D311BF61904C}"/>
              </a:ext>
            </a:extLst>
          </p:cNvPr>
          <p:cNvSpPr txBox="1"/>
          <p:nvPr/>
        </p:nvSpPr>
        <p:spPr>
          <a:xfrm>
            <a:off x="7010400" y="3143301"/>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04A651"/>
                </a:solidFill>
                <a:effectLst>
                  <a:reflection blurRad="12700" stA="50000" endPos="50000" dist="5000" dir="5400000" sy="-100000" rotWithShape="0"/>
                </a:effectLst>
                <a:latin typeface="Bell MT" pitchFamily="18" charset="0"/>
              </a:rPr>
              <a:t>YES</a:t>
            </a:r>
            <a:r>
              <a:rPr lang="en-US" sz="6000" b="1" cap="all" dirty="0">
                <a:ln w="0"/>
                <a:solidFill>
                  <a:srgbClr val="04A651"/>
                </a:solidFill>
                <a:effectLst>
                  <a:reflection blurRad="12700" stA="50000" endPos="50000" dist="5000" dir="5400000" sy="-100000" rotWithShape="0"/>
                </a:effectLst>
              </a:rPr>
              <a:t> </a:t>
            </a:r>
          </a:p>
        </p:txBody>
      </p:sp>
      <p:sp>
        <p:nvSpPr>
          <p:cNvPr id="3" name="Content Placeholder 10">
            <a:extLst>
              <a:ext uri="{FF2B5EF4-FFF2-40B4-BE49-F238E27FC236}">
                <a16:creationId xmlns:a16="http://schemas.microsoft.com/office/drawing/2014/main" id="{4170623B-CB40-9042-7E8A-0D3F9B1D832A}"/>
              </a:ext>
            </a:extLst>
          </p:cNvPr>
          <p:cNvSpPr txBox="1">
            <a:spLocks/>
          </p:cNvSpPr>
          <p:nvPr/>
        </p:nvSpPr>
        <p:spPr>
          <a:xfrm>
            <a:off x="1630908" y="2490218"/>
            <a:ext cx="4038600" cy="4114800"/>
          </a:xfrm>
          <a:prstGeom prst="rect">
            <a:avLst/>
          </a:prstGeom>
          <a:ln>
            <a:solidFill>
              <a:srgbClr val="A5B592">
                <a:lumMod val="75000"/>
              </a:srgbClr>
            </a:solidFill>
          </a:ln>
        </p:spPr>
        <p:txBody>
          <a:bodyPr vert="horz" anchor="ct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Maria grew up in Mexico and has a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high school diploma. Assessments show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that Maria performs on an 8</a:t>
            </a:r>
            <a:r>
              <a:rPr kumimoji="0" lang="en-US" sz="2000" b="0" i="1" u="none" strike="noStrike" kern="1200" cap="none" spc="0" normalizeH="0" baseline="30000" noProof="0">
                <a:ln>
                  <a:noFill/>
                </a:ln>
                <a:solidFill>
                  <a:srgbClr val="202452"/>
                </a:solidFill>
                <a:effectLst/>
                <a:uLnTx/>
                <a:uFillTx/>
                <a:latin typeface="Bell MT" pitchFamily="18" charset="0"/>
                <a:ea typeface="+mn-ea"/>
                <a:cs typeface="+mn-cs"/>
              </a:rPr>
              <a:t>th</a:t>
            </a: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 grade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level according to U. S. standards. She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worked as an Administrative Assistant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in Mexico and has an opportunity to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work at a local business if she can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successfully complete a 6 week </a:t>
            </a:r>
          </a:p>
          <a:p>
            <a:pPr marL="457200" marR="0" lvl="0" indent="-457200" algn="l" defTabSz="914400" rtl="0" eaLnBrk="1" fontAlgn="auto" latinLnBrk="0" hangingPunct="1">
              <a:lnSpc>
                <a:spcPct val="100000"/>
              </a:lnSpc>
              <a:spcBef>
                <a:spcPts val="0"/>
              </a:spcBef>
              <a:spcAft>
                <a:spcPts val="0"/>
              </a:spcAft>
              <a:buClr>
                <a:srgbClr val="F3A447"/>
              </a:buClr>
              <a:buSzPct val="60000"/>
              <a:buFont typeface="Wingdings"/>
              <a:buNone/>
              <a:tabLst/>
              <a:defRPr/>
            </a:pPr>
            <a:r>
              <a:rPr kumimoji="0" lang="en-US" sz="2000" b="0" i="1" u="none" strike="noStrike" kern="1200" cap="none" spc="0" normalizeH="0" baseline="0" noProof="0">
                <a:ln>
                  <a:noFill/>
                </a:ln>
                <a:solidFill>
                  <a:srgbClr val="202452"/>
                </a:solidFill>
                <a:effectLst/>
                <a:uLnTx/>
                <a:uFillTx/>
                <a:latin typeface="Bell MT" pitchFamily="18" charset="0"/>
                <a:ea typeface="+mn-ea"/>
                <a:cs typeface="+mn-cs"/>
              </a:rPr>
              <a:t>Microsoft class.</a:t>
            </a:r>
          </a:p>
          <a:p>
            <a:pPr marL="320040" marR="0" lvl="0" indent="-320040" algn="l" defTabSz="914400" rtl="0" eaLnBrk="1" fontAlgn="auto" latinLnBrk="0" hangingPunct="1">
              <a:lnSpc>
                <a:spcPct val="100000"/>
              </a:lnSpc>
              <a:spcBef>
                <a:spcPts val="700"/>
              </a:spcBef>
              <a:spcAft>
                <a:spcPts val="0"/>
              </a:spcAft>
              <a:buClr>
                <a:srgbClr val="F3A447"/>
              </a:buClr>
              <a:buSzPct val="60000"/>
              <a:buFont typeface="Wingdings"/>
              <a:buChar char=""/>
              <a:tabLst/>
              <a:defRPr/>
            </a:pPr>
            <a:endParaRPr kumimoji="0" lang="en-US" sz="2900" b="0" i="0" u="none" strike="noStrike" kern="1200" cap="none" spc="0" normalizeH="0" baseline="0" noProof="0" dirty="0">
              <a:ln>
                <a:noFill/>
              </a:ln>
              <a:solidFill>
                <a:srgbClr val="202452"/>
              </a:solidFill>
              <a:effectLst/>
              <a:uLnTx/>
              <a:uFillTx/>
              <a:latin typeface="Tw Cen MT"/>
              <a:ea typeface="+mn-ea"/>
              <a:cs typeface="+mn-cs"/>
            </a:endParaRPr>
          </a:p>
        </p:txBody>
      </p:sp>
    </p:spTree>
    <p:extLst>
      <p:ext uri="{BB962C8B-B14F-4D97-AF65-F5344CB8AC3E}">
        <p14:creationId xmlns:p14="http://schemas.microsoft.com/office/powerpoint/2010/main" val="261039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Satisfactory Attendance at a Secondary School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992A4AB3-D561-92DF-CF97-A6875405F4EF}"/>
              </a:ext>
            </a:extLst>
          </p:cNvPr>
          <p:cNvSpPr txBox="1">
            <a:spLocks noChangeArrowheads="1"/>
          </p:cNvSpPr>
          <p:nvPr/>
        </p:nvSpPr>
        <p:spPr>
          <a:xfrm>
            <a:off x="838200" y="1859508"/>
            <a:ext cx="10515600" cy="510540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itchFamily="2" charset="2"/>
              <a:buChar char="Ø"/>
            </a:pPr>
            <a:r>
              <a:rPr lang="en-US" dirty="0">
                <a:solidFill>
                  <a:srgbClr val="202452"/>
                </a:solidFill>
              </a:rPr>
              <a:t>Regular attendance at secondary school or in a course of study leading to a certificate of general equivalence</a:t>
            </a:r>
          </a:p>
          <a:p>
            <a:pPr lvl="1">
              <a:spcBef>
                <a:spcPct val="75000"/>
              </a:spcBef>
              <a:buFont typeface="Wingdings" pitchFamily="2" charset="2"/>
              <a:buChar char="Ø"/>
            </a:pPr>
            <a:r>
              <a:rPr lang="en-US" sz="2800" dirty="0">
                <a:solidFill>
                  <a:srgbClr val="202452"/>
                </a:solidFill>
              </a:rPr>
              <a:t>Participation Requires:</a:t>
            </a:r>
          </a:p>
          <a:p>
            <a:pPr lvl="2">
              <a:lnSpc>
                <a:spcPct val="150000"/>
              </a:lnSpc>
              <a:spcBef>
                <a:spcPts val="0"/>
              </a:spcBef>
              <a:buFont typeface="Wingdings" pitchFamily="2" charset="2"/>
              <a:buChar char="Ø"/>
            </a:pPr>
            <a:r>
              <a:rPr lang="en-US" sz="2800" dirty="0">
                <a:solidFill>
                  <a:srgbClr val="202452"/>
                </a:solidFill>
              </a:rPr>
              <a:t>Customer does not have a H.S. diploma or GED  </a:t>
            </a:r>
          </a:p>
          <a:p>
            <a:pPr lvl="2">
              <a:lnSpc>
                <a:spcPct val="150000"/>
              </a:lnSpc>
              <a:spcBef>
                <a:spcPts val="0"/>
              </a:spcBef>
              <a:buFont typeface="Wingdings" pitchFamily="2" charset="2"/>
              <a:buChar char="Ø"/>
            </a:pPr>
            <a:r>
              <a:rPr lang="en-US" sz="2800" dirty="0">
                <a:solidFill>
                  <a:srgbClr val="202452"/>
                </a:solidFill>
              </a:rPr>
              <a:t>Satisfactory Class Attendance</a:t>
            </a:r>
          </a:p>
          <a:p>
            <a:pPr lvl="2">
              <a:lnSpc>
                <a:spcPct val="150000"/>
              </a:lnSpc>
              <a:spcBef>
                <a:spcPts val="0"/>
              </a:spcBef>
              <a:buFont typeface="Wingdings" pitchFamily="2" charset="2"/>
              <a:buChar char="Ø"/>
            </a:pPr>
            <a:endParaRPr lang="en-US" sz="1000" dirty="0">
              <a:solidFill>
                <a:srgbClr val="202452"/>
              </a:solidFill>
            </a:endParaRPr>
          </a:p>
          <a:p>
            <a:pPr lvl="1">
              <a:spcBef>
                <a:spcPts val="0"/>
              </a:spcBef>
              <a:buFont typeface="Wingdings" pitchFamily="2" charset="2"/>
              <a:buChar char="Ø"/>
            </a:pPr>
            <a:r>
              <a:rPr lang="en-US" sz="2800" dirty="0">
                <a:solidFill>
                  <a:srgbClr val="202452"/>
                </a:solidFill>
              </a:rPr>
              <a:t>Customer Exceptions:</a:t>
            </a:r>
          </a:p>
          <a:p>
            <a:pPr lvl="2">
              <a:spcBef>
                <a:spcPts val="0"/>
              </a:spcBef>
              <a:buFont typeface="Wingdings" pitchFamily="2" charset="2"/>
              <a:buChar char="Ø"/>
            </a:pPr>
            <a:endParaRPr lang="en-US" sz="800" dirty="0">
              <a:solidFill>
                <a:srgbClr val="202452"/>
              </a:solidFill>
            </a:endParaRPr>
          </a:p>
          <a:p>
            <a:pPr lvl="2">
              <a:spcBef>
                <a:spcPts val="0"/>
              </a:spcBef>
              <a:buFont typeface="Wingdings" pitchFamily="2" charset="2"/>
              <a:buChar char="Ø"/>
            </a:pPr>
            <a:r>
              <a:rPr lang="en-US" sz="2800" dirty="0">
                <a:solidFill>
                  <a:srgbClr val="202452"/>
                </a:solidFill>
              </a:rPr>
              <a:t>Participation of customers with H.S. credentials from other countries and test below US Standards</a:t>
            </a:r>
          </a:p>
          <a:p>
            <a:pPr lvl="1">
              <a:spcBef>
                <a:spcPct val="75000"/>
              </a:spcBef>
              <a:buFont typeface="Wingdings" pitchFamily="2" charset="2"/>
              <a:buChar char="v"/>
            </a:pPr>
            <a:endParaRPr lang="en-US" dirty="0">
              <a:solidFill>
                <a:srgbClr val="202452"/>
              </a:solidFill>
            </a:endParaRPr>
          </a:p>
        </p:txBody>
      </p:sp>
      <p:sp>
        <p:nvSpPr>
          <p:cNvPr id="6" name="Rectangle 5">
            <a:extLst>
              <a:ext uri="{FF2B5EF4-FFF2-40B4-BE49-F238E27FC236}">
                <a16:creationId xmlns:a16="http://schemas.microsoft.com/office/drawing/2014/main" id="{FBBC618E-A240-ADD9-8F49-8856750687D0}"/>
              </a:ext>
            </a:extLst>
          </p:cNvPr>
          <p:cNvSpPr/>
          <p:nvPr/>
        </p:nvSpPr>
        <p:spPr>
          <a:xfrm>
            <a:off x="5434084" y="4098878"/>
            <a:ext cx="5919716"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solidFill>
                  <a:srgbClr val="04A651"/>
                </a:solidFill>
                <a:effectLst>
                  <a:reflection blurRad="12700" stA="50000" endPos="50000" dist="5000" dir="5400000" sy="-100000" rotWithShape="0"/>
                </a:effectLst>
              </a:rPr>
              <a:t>            </a:t>
            </a:r>
            <a:r>
              <a:rPr lang="en-US" sz="4800" b="1" cap="all" spc="0" dirty="0">
                <a:ln w="0"/>
                <a:solidFill>
                  <a:srgbClr val="04A651"/>
                </a:solidFill>
                <a:effectLst>
                  <a:reflection blurRad="12700" stA="50000" endPos="50000" dist="5000" dir="5400000" sy="-100000" rotWithShape="0"/>
                </a:effectLst>
              </a:rPr>
              <a:t> Core Plus</a:t>
            </a:r>
          </a:p>
        </p:txBody>
      </p:sp>
    </p:spTree>
    <p:extLst>
      <p:ext uri="{BB962C8B-B14F-4D97-AF65-F5344CB8AC3E}">
        <p14:creationId xmlns:p14="http://schemas.microsoft.com/office/powerpoint/2010/main" val="1003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Satisfactory Attendance at a Secondary School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C96AF84-7826-0E52-8680-39692D175D9A}"/>
              </a:ext>
            </a:extLst>
          </p:cNvPr>
          <p:cNvSpPr txBox="1">
            <a:spLocks noChangeArrowheads="1"/>
          </p:cNvSpPr>
          <p:nvPr/>
        </p:nvSpPr>
        <p:spPr>
          <a:xfrm>
            <a:off x="838200" y="1752600"/>
            <a:ext cx="10515600" cy="5105400"/>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US">
                <a:solidFill>
                  <a:srgbClr val="202452"/>
                </a:solidFill>
              </a:rPr>
              <a:t>May include:</a:t>
            </a:r>
          </a:p>
          <a:p>
            <a:pPr lvl="1">
              <a:spcBef>
                <a:spcPts val="0"/>
              </a:spcBef>
              <a:buFont typeface="Wingdings" pitchFamily="2" charset="2"/>
              <a:buChar char="Ø"/>
            </a:pPr>
            <a:r>
              <a:rPr lang="en-US">
                <a:solidFill>
                  <a:srgbClr val="202452"/>
                </a:solidFill>
              </a:rPr>
              <a:t>Literacy education if required to secure a high school diploma or a GED</a:t>
            </a:r>
          </a:p>
          <a:p>
            <a:pPr lvl="1">
              <a:lnSpc>
                <a:spcPct val="110000"/>
              </a:lnSpc>
              <a:spcBef>
                <a:spcPts val="0"/>
              </a:spcBef>
              <a:buFont typeface="Wingdings" pitchFamily="2" charset="2"/>
              <a:buChar char="Ø"/>
            </a:pPr>
            <a:r>
              <a:rPr lang="en-US">
                <a:solidFill>
                  <a:srgbClr val="202452"/>
                </a:solidFill>
              </a:rPr>
              <a:t>Adult Basic Education directly related to obtaining high school diploma or GED</a:t>
            </a:r>
            <a:endParaRPr lang="en-US" sz="1600">
              <a:solidFill>
                <a:srgbClr val="202452"/>
              </a:solidFill>
            </a:endParaRPr>
          </a:p>
          <a:p>
            <a:pPr>
              <a:buFont typeface="Wingdings" pitchFamily="2" charset="2"/>
              <a:buChar char="Ø"/>
            </a:pPr>
            <a:r>
              <a:rPr lang="en-US">
                <a:solidFill>
                  <a:srgbClr val="202452"/>
                </a:solidFill>
              </a:rPr>
              <a:t>Study Time</a:t>
            </a:r>
          </a:p>
          <a:p>
            <a:pPr lvl="1">
              <a:buFont typeface="Wingdings" pitchFamily="2" charset="2"/>
              <a:buChar char="Ø"/>
            </a:pPr>
            <a:r>
              <a:rPr lang="en-US" sz="2700" u="sng">
                <a:solidFill>
                  <a:srgbClr val="202452"/>
                </a:solidFill>
              </a:rPr>
              <a:t>Supervised Study Time </a:t>
            </a:r>
          </a:p>
          <a:p>
            <a:pPr lvl="2">
              <a:buFont typeface="Wingdings" pitchFamily="2" charset="2"/>
              <a:buChar char="Ø"/>
            </a:pPr>
            <a:r>
              <a:rPr lang="en-US" sz="2400">
                <a:solidFill>
                  <a:srgbClr val="202452"/>
                </a:solidFill>
              </a:rPr>
              <a:t>Based on statement from the school and signature of responsible party providing the supervision</a:t>
            </a:r>
          </a:p>
          <a:p>
            <a:pPr lvl="1">
              <a:buFont typeface="Wingdings" pitchFamily="2" charset="2"/>
              <a:buChar char="Ø"/>
            </a:pPr>
            <a:r>
              <a:rPr lang="en-US" sz="2700" u="sng">
                <a:solidFill>
                  <a:srgbClr val="202452"/>
                </a:solidFill>
              </a:rPr>
              <a:t>Unsupervised Study Time </a:t>
            </a:r>
            <a:endParaRPr lang="en-US" sz="2700">
              <a:solidFill>
                <a:srgbClr val="202452"/>
              </a:solidFill>
            </a:endParaRPr>
          </a:p>
          <a:p>
            <a:pPr lvl="2">
              <a:buFont typeface="Wingdings" pitchFamily="2" charset="2"/>
              <a:buChar char="Ø"/>
            </a:pPr>
            <a:r>
              <a:rPr lang="en-US" sz="2400">
                <a:solidFill>
                  <a:srgbClr val="202452"/>
                </a:solidFill>
              </a:rPr>
              <a:t>May receive credit for up to one hour of study time for every hour spent in class</a:t>
            </a:r>
          </a:p>
          <a:p>
            <a:pPr lvl="2">
              <a:buFont typeface="Wingdings" pitchFamily="2" charset="2"/>
              <a:buChar char="Ø"/>
            </a:pPr>
            <a:r>
              <a:rPr lang="en-US" sz="2400">
                <a:solidFill>
                  <a:srgbClr val="202452"/>
                </a:solidFill>
              </a:rPr>
              <a:t>Statement of required or recommended study must be received from the school or instructor(s)</a:t>
            </a:r>
          </a:p>
          <a:p>
            <a:pPr marL="742950" lvl="2" indent="-342900">
              <a:spcBef>
                <a:spcPct val="70000"/>
              </a:spcBef>
              <a:buClr>
                <a:schemeClr val="tx2"/>
              </a:buClr>
              <a:buFont typeface="Arial" panose="020B0604020202020204" pitchFamily="34" charset="0"/>
              <a:buNone/>
            </a:pPr>
            <a:endParaRPr lang="en-US">
              <a:solidFill>
                <a:srgbClr val="202452"/>
              </a:solidFill>
            </a:endParaRPr>
          </a:p>
          <a:p>
            <a:pPr lvl="1">
              <a:spcBef>
                <a:spcPct val="75000"/>
              </a:spcBef>
              <a:buFont typeface="Wingdings" pitchFamily="2" charset="2"/>
              <a:buChar char="v"/>
            </a:pPr>
            <a:endParaRPr lang="en-US" dirty="0">
              <a:solidFill>
                <a:srgbClr val="202452"/>
              </a:solidFill>
            </a:endParaRPr>
          </a:p>
        </p:txBody>
      </p:sp>
    </p:spTree>
    <p:extLst>
      <p:ext uri="{BB962C8B-B14F-4D97-AF65-F5344CB8AC3E}">
        <p14:creationId xmlns:p14="http://schemas.microsoft.com/office/powerpoint/2010/main" val="1998262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Satisfactory Attendance at a Secondary School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1" name="TextBox 10">
            <a:extLst>
              <a:ext uri="{FF2B5EF4-FFF2-40B4-BE49-F238E27FC236}">
                <a16:creationId xmlns:a16="http://schemas.microsoft.com/office/drawing/2014/main" id="{D6D4F11B-11B1-E49D-0490-D311BF61904C}"/>
              </a:ext>
            </a:extLst>
          </p:cNvPr>
          <p:cNvSpPr txBox="1"/>
          <p:nvPr/>
        </p:nvSpPr>
        <p:spPr>
          <a:xfrm>
            <a:off x="6368529" y="304776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04A651"/>
                </a:solidFill>
                <a:effectLst>
                  <a:reflection blurRad="12700" stA="50000" endPos="50000" dist="5000" dir="5400000" sy="-100000" rotWithShape="0"/>
                </a:effectLst>
                <a:latin typeface="Bell MT" pitchFamily="18" charset="0"/>
              </a:rPr>
              <a:t>YES</a:t>
            </a:r>
            <a:r>
              <a:rPr lang="en-US" sz="6000" b="1" cap="all" dirty="0">
                <a:ln w="0"/>
                <a:solidFill>
                  <a:srgbClr val="04A651"/>
                </a:solidFill>
                <a:effectLst>
                  <a:reflection blurRad="12700" stA="50000" endPos="50000" dist="5000" dir="5400000" sy="-100000" rotWithShape="0"/>
                </a:effectLst>
              </a:rPr>
              <a:t> </a:t>
            </a:r>
          </a:p>
        </p:txBody>
      </p:sp>
      <p:sp>
        <p:nvSpPr>
          <p:cNvPr id="12" name="TextBox 11">
            <a:extLst>
              <a:ext uri="{FF2B5EF4-FFF2-40B4-BE49-F238E27FC236}">
                <a16:creationId xmlns:a16="http://schemas.microsoft.com/office/drawing/2014/main" id="{E85A6DEA-9299-8E9E-5B06-03CB66179D85}"/>
              </a:ext>
            </a:extLst>
          </p:cNvPr>
          <p:cNvSpPr txBox="1"/>
          <p:nvPr/>
        </p:nvSpPr>
        <p:spPr>
          <a:xfrm>
            <a:off x="8039100" y="403978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202452"/>
                </a:solidFill>
                <a:effectLst>
                  <a:reflection blurRad="12700" stA="50000" endPos="50000" dist="5000" dir="5400000" sy="-100000" rotWithShape="0"/>
                </a:effectLst>
                <a:latin typeface="Bell MT" pitchFamily="18" charset="0"/>
              </a:rPr>
              <a:t>No</a:t>
            </a:r>
            <a:r>
              <a:rPr lang="en-US" sz="6000" b="1" cap="all" dirty="0">
                <a:ln w="0"/>
                <a:solidFill>
                  <a:srgbClr val="202452"/>
                </a:solidFill>
                <a:effectLst>
                  <a:reflection blurRad="12700" stA="50000" endPos="50000" dist="5000" dir="5400000" sy="-100000" rotWithShape="0"/>
                </a:effectLst>
              </a:rPr>
              <a:t> </a:t>
            </a:r>
          </a:p>
        </p:txBody>
      </p:sp>
      <p:sp>
        <p:nvSpPr>
          <p:cNvPr id="4" name="Content Placeholder 9">
            <a:extLst>
              <a:ext uri="{FF2B5EF4-FFF2-40B4-BE49-F238E27FC236}">
                <a16:creationId xmlns:a16="http://schemas.microsoft.com/office/drawing/2014/main" id="{67995CDE-8817-0708-B11B-119F71C713D4}"/>
              </a:ext>
            </a:extLst>
          </p:cNvPr>
          <p:cNvSpPr txBox="1">
            <a:spLocks/>
          </p:cNvSpPr>
          <p:nvPr/>
        </p:nvSpPr>
        <p:spPr>
          <a:xfrm>
            <a:off x="1630907" y="2490218"/>
            <a:ext cx="4038599" cy="4114800"/>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Font typeface="Arial" panose="020B0604020202020204" pitchFamily="34" charset="0"/>
              <a:buNone/>
            </a:pPr>
            <a:r>
              <a:rPr lang="en-US" sz="2000" i="1">
                <a:solidFill>
                  <a:srgbClr val="202452"/>
                </a:solidFill>
                <a:latin typeface="Bell MT" pitchFamily="18" charset="0"/>
              </a:rPr>
              <a:t>Michelle is a teen mother and would </a:t>
            </a:r>
          </a:p>
          <a:p>
            <a:pPr marL="0" indent="-457200">
              <a:spcBef>
                <a:spcPts val="0"/>
              </a:spcBef>
              <a:buFont typeface="Arial" panose="020B0604020202020204" pitchFamily="34" charset="0"/>
              <a:buNone/>
            </a:pPr>
            <a:r>
              <a:rPr lang="en-US" sz="2000" i="1">
                <a:solidFill>
                  <a:srgbClr val="202452"/>
                </a:solidFill>
                <a:latin typeface="Bell MT" pitchFamily="18" charset="0"/>
              </a:rPr>
              <a:t>like to obtain her high school diploma </a:t>
            </a:r>
          </a:p>
          <a:p>
            <a:pPr marL="0" indent="-457200">
              <a:spcBef>
                <a:spcPts val="0"/>
              </a:spcBef>
              <a:buFont typeface="Arial" panose="020B0604020202020204" pitchFamily="34" charset="0"/>
              <a:buNone/>
            </a:pPr>
            <a:r>
              <a:rPr lang="en-US" sz="2000" i="1">
                <a:solidFill>
                  <a:srgbClr val="202452"/>
                </a:solidFill>
                <a:latin typeface="Bell MT" pitchFamily="18" charset="0"/>
              </a:rPr>
              <a:t>through a local community college</a:t>
            </a:r>
          </a:p>
          <a:p>
            <a:pPr marL="0" indent="-457200">
              <a:spcBef>
                <a:spcPts val="0"/>
              </a:spcBef>
              <a:buFont typeface="Arial" panose="020B0604020202020204" pitchFamily="34" charset="0"/>
              <a:buNone/>
            </a:pPr>
            <a:r>
              <a:rPr lang="en-US" sz="2000" i="1">
                <a:solidFill>
                  <a:srgbClr val="202452"/>
                </a:solidFill>
                <a:latin typeface="Bell MT" pitchFamily="18" charset="0"/>
              </a:rPr>
              <a:t>that offers a high school curriculum </a:t>
            </a:r>
          </a:p>
          <a:p>
            <a:pPr marL="0" indent="-457200">
              <a:spcBef>
                <a:spcPts val="0"/>
              </a:spcBef>
              <a:buFont typeface="Arial" panose="020B0604020202020204" pitchFamily="34" charset="0"/>
              <a:buNone/>
            </a:pPr>
            <a:r>
              <a:rPr lang="en-US" sz="2000" i="1">
                <a:solidFill>
                  <a:srgbClr val="202452"/>
                </a:solidFill>
                <a:latin typeface="Bell MT" pitchFamily="18" charset="0"/>
              </a:rPr>
              <a:t>and provides Parenting workshops</a:t>
            </a:r>
          </a:p>
          <a:p>
            <a:pPr marL="0" indent="-457200">
              <a:spcBef>
                <a:spcPts val="0"/>
              </a:spcBef>
              <a:buFont typeface="Arial" panose="020B0604020202020204" pitchFamily="34" charset="0"/>
              <a:buNone/>
            </a:pPr>
            <a:endParaRPr lang="en-US" sz="2400" dirty="0">
              <a:solidFill>
                <a:srgbClr val="202452"/>
              </a:solidFill>
              <a:latin typeface="Bell MT" pitchFamily="18" charset="0"/>
            </a:endParaRPr>
          </a:p>
        </p:txBody>
      </p:sp>
    </p:spTree>
    <p:extLst>
      <p:ext uri="{BB962C8B-B14F-4D97-AF65-F5344CB8AC3E}">
        <p14:creationId xmlns:p14="http://schemas.microsoft.com/office/powerpoint/2010/main" val="2460060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Satisfactory Attendance at a Secondary School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1" name="TextBox 10">
            <a:extLst>
              <a:ext uri="{FF2B5EF4-FFF2-40B4-BE49-F238E27FC236}">
                <a16:creationId xmlns:a16="http://schemas.microsoft.com/office/drawing/2014/main" id="{D6D4F11B-11B1-E49D-0490-D311BF61904C}"/>
              </a:ext>
            </a:extLst>
          </p:cNvPr>
          <p:cNvSpPr txBox="1"/>
          <p:nvPr/>
        </p:nvSpPr>
        <p:spPr>
          <a:xfrm>
            <a:off x="7010400" y="3143301"/>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04A651"/>
                </a:solidFill>
                <a:effectLst>
                  <a:reflection blurRad="12700" stA="50000" endPos="50000" dist="5000" dir="5400000" sy="-100000" rotWithShape="0"/>
                </a:effectLst>
                <a:latin typeface="Bell MT" pitchFamily="18" charset="0"/>
              </a:rPr>
              <a:t>YES</a:t>
            </a:r>
            <a:r>
              <a:rPr lang="en-US" sz="6000" b="1" cap="all" dirty="0">
                <a:ln w="0"/>
                <a:solidFill>
                  <a:srgbClr val="04A651"/>
                </a:solidFill>
                <a:effectLst>
                  <a:reflection blurRad="12700" stA="50000" endPos="50000" dist="5000" dir="5400000" sy="-100000" rotWithShape="0"/>
                </a:effectLst>
              </a:rPr>
              <a:t> </a:t>
            </a:r>
          </a:p>
        </p:txBody>
      </p:sp>
      <p:sp>
        <p:nvSpPr>
          <p:cNvPr id="4" name="Content Placeholder 9">
            <a:extLst>
              <a:ext uri="{FF2B5EF4-FFF2-40B4-BE49-F238E27FC236}">
                <a16:creationId xmlns:a16="http://schemas.microsoft.com/office/drawing/2014/main" id="{67995CDE-8817-0708-B11B-119F71C713D4}"/>
              </a:ext>
            </a:extLst>
          </p:cNvPr>
          <p:cNvSpPr txBox="1">
            <a:spLocks/>
          </p:cNvSpPr>
          <p:nvPr/>
        </p:nvSpPr>
        <p:spPr>
          <a:xfrm>
            <a:off x="1630907" y="2490218"/>
            <a:ext cx="4038599" cy="4114800"/>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Font typeface="Arial" panose="020B0604020202020204" pitchFamily="34" charset="0"/>
              <a:buNone/>
            </a:pPr>
            <a:r>
              <a:rPr lang="en-US" sz="2000" i="1">
                <a:solidFill>
                  <a:srgbClr val="202452"/>
                </a:solidFill>
                <a:latin typeface="Bell MT" pitchFamily="18" charset="0"/>
              </a:rPr>
              <a:t>Michelle is a teen mother and would </a:t>
            </a:r>
          </a:p>
          <a:p>
            <a:pPr marL="0" indent="-457200">
              <a:spcBef>
                <a:spcPts val="0"/>
              </a:spcBef>
              <a:buFont typeface="Arial" panose="020B0604020202020204" pitchFamily="34" charset="0"/>
              <a:buNone/>
            </a:pPr>
            <a:r>
              <a:rPr lang="en-US" sz="2000" i="1">
                <a:solidFill>
                  <a:srgbClr val="202452"/>
                </a:solidFill>
                <a:latin typeface="Bell MT" pitchFamily="18" charset="0"/>
              </a:rPr>
              <a:t>like to obtain her high school diploma </a:t>
            </a:r>
          </a:p>
          <a:p>
            <a:pPr marL="0" indent="-457200">
              <a:spcBef>
                <a:spcPts val="0"/>
              </a:spcBef>
              <a:buFont typeface="Arial" panose="020B0604020202020204" pitchFamily="34" charset="0"/>
              <a:buNone/>
            </a:pPr>
            <a:r>
              <a:rPr lang="en-US" sz="2000" i="1">
                <a:solidFill>
                  <a:srgbClr val="202452"/>
                </a:solidFill>
                <a:latin typeface="Bell MT" pitchFamily="18" charset="0"/>
              </a:rPr>
              <a:t>through a local community college</a:t>
            </a:r>
          </a:p>
          <a:p>
            <a:pPr marL="0" indent="-457200">
              <a:spcBef>
                <a:spcPts val="0"/>
              </a:spcBef>
              <a:buFont typeface="Arial" panose="020B0604020202020204" pitchFamily="34" charset="0"/>
              <a:buNone/>
            </a:pPr>
            <a:r>
              <a:rPr lang="en-US" sz="2000" i="1">
                <a:solidFill>
                  <a:srgbClr val="202452"/>
                </a:solidFill>
                <a:latin typeface="Bell MT" pitchFamily="18" charset="0"/>
              </a:rPr>
              <a:t>that offers a high school curriculum </a:t>
            </a:r>
          </a:p>
          <a:p>
            <a:pPr marL="0" indent="-457200">
              <a:spcBef>
                <a:spcPts val="0"/>
              </a:spcBef>
              <a:buFont typeface="Arial" panose="020B0604020202020204" pitchFamily="34" charset="0"/>
              <a:buNone/>
            </a:pPr>
            <a:r>
              <a:rPr lang="en-US" sz="2000" i="1">
                <a:solidFill>
                  <a:srgbClr val="202452"/>
                </a:solidFill>
                <a:latin typeface="Bell MT" pitchFamily="18" charset="0"/>
              </a:rPr>
              <a:t>and provides Parenting workshops</a:t>
            </a:r>
          </a:p>
          <a:p>
            <a:pPr marL="0" indent="-457200">
              <a:spcBef>
                <a:spcPts val="0"/>
              </a:spcBef>
              <a:buFont typeface="Arial" panose="020B0604020202020204" pitchFamily="34" charset="0"/>
              <a:buNone/>
            </a:pPr>
            <a:endParaRPr lang="en-US" sz="2400" dirty="0">
              <a:solidFill>
                <a:srgbClr val="202452"/>
              </a:solidFill>
              <a:latin typeface="Bell MT" pitchFamily="18" charset="0"/>
            </a:endParaRPr>
          </a:p>
        </p:txBody>
      </p:sp>
    </p:spTree>
    <p:extLst>
      <p:ext uri="{BB962C8B-B14F-4D97-AF65-F5344CB8AC3E}">
        <p14:creationId xmlns:p14="http://schemas.microsoft.com/office/powerpoint/2010/main" val="990556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Satisfactory Attendance at a Secondary School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1" name="TextBox 10">
            <a:extLst>
              <a:ext uri="{FF2B5EF4-FFF2-40B4-BE49-F238E27FC236}">
                <a16:creationId xmlns:a16="http://schemas.microsoft.com/office/drawing/2014/main" id="{D6D4F11B-11B1-E49D-0490-D311BF61904C}"/>
              </a:ext>
            </a:extLst>
          </p:cNvPr>
          <p:cNvSpPr txBox="1"/>
          <p:nvPr/>
        </p:nvSpPr>
        <p:spPr>
          <a:xfrm>
            <a:off x="6368529" y="304776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04A651"/>
                </a:solidFill>
                <a:effectLst>
                  <a:reflection blurRad="12700" stA="50000" endPos="50000" dist="5000" dir="5400000" sy="-100000" rotWithShape="0"/>
                </a:effectLst>
                <a:latin typeface="Bell MT" pitchFamily="18" charset="0"/>
              </a:rPr>
              <a:t>YES</a:t>
            </a:r>
            <a:r>
              <a:rPr lang="en-US" sz="6000" b="1" cap="all" dirty="0">
                <a:ln w="0"/>
                <a:solidFill>
                  <a:srgbClr val="04A651"/>
                </a:solidFill>
                <a:effectLst>
                  <a:reflection blurRad="12700" stA="50000" endPos="50000" dist="5000" dir="5400000" sy="-100000" rotWithShape="0"/>
                </a:effectLst>
              </a:rPr>
              <a:t> </a:t>
            </a:r>
          </a:p>
        </p:txBody>
      </p:sp>
      <p:sp>
        <p:nvSpPr>
          <p:cNvPr id="12" name="TextBox 11">
            <a:extLst>
              <a:ext uri="{FF2B5EF4-FFF2-40B4-BE49-F238E27FC236}">
                <a16:creationId xmlns:a16="http://schemas.microsoft.com/office/drawing/2014/main" id="{E85A6DEA-9299-8E9E-5B06-03CB66179D85}"/>
              </a:ext>
            </a:extLst>
          </p:cNvPr>
          <p:cNvSpPr txBox="1"/>
          <p:nvPr/>
        </p:nvSpPr>
        <p:spPr>
          <a:xfrm>
            <a:off x="8039100" y="403978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202452"/>
                </a:solidFill>
                <a:effectLst>
                  <a:reflection blurRad="12700" stA="50000" endPos="50000" dist="5000" dir="5400000" sy="-100000" rotWithShape="0"/>
                </a:effectLst>
                <a:latin typeface="Bell MT" pitchFamily="18" charset="0"/>
              </a:rPr>
              <a:t>No</a:t>
            </a:r>
            <a:r>
              <a:rPr lang="en-US" sz="6000" b="1" cap="all" dirty="0">
                <a:ln w="0"/>
                <a:solidFill>
                  <a:srgbClr val="202452"/>
                </a:solidFill>
                <a:effectLst>
                  <a:reflection blurRad="12700" stA="50000" endPos="50000" dist="5000" dir="5400000" sy="-100000" rotWithShape="0"/>
                </a:effectLst>
              </a:rPr>
              <a:t> </a:t>
            </a:r>
          </a:p>
        </p:txBody>
      </p:sp>
      <p:sp>
        <p:nvSpPr>
          <p:cNvPr id="3" name="Rectangle 3">
            <a:extLst>
              <a:ext uri="{FF2B5EF4-FFF2-40B4-BE49-F238E27FC236}">
                <a16:creationId xmlns:a16="http://schemas.microsoft.com/office/drawing/2014/main" id="{C6379EB8-5B19-A3D5-30F2-FFEA777741BF}"/>
              </a:ext>
            </a:extLst>
          </p:cNvPr>
          <p:cNvSpPr txBox="1">
            <a:spLocks noChangeArrowheads="1"/>
          </p:cNvSpPr>
          <p:nvPr/>
        </p:nvSpPr>
        <p:spPr>
          <a:xfrm>
            <a:off x="1630907" y="2490219"/>
            <a:ext cx="4038599" cy="4114800"/>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Arial" panose="020B0604020202020204" pitchFamily="34" charset="0"/>
              <a:buNone/>
            </a:pPr>
            <a:r>
              <a:rPr lang="en-US" sz="2000" i="1">
                <a:solidFill>
                  <a:srgbClr val="202452"/>
                </a:solidFill>
                <a:latin typeface="Bell MT" pitchFamily="18" charset="0"/>
              </a:rPr>
              <a:t>Tammy graduated with her high school </a:t>
            </a:r>
          </a:p>
          <a:p>
            <a:pPr marL="457200" indent="-457200">
              <a:spcBef>
                <a:spcPts val="0"/>
              </a:spcBef>
              <a:buFont typeface="Arial" panose="020B0604020202020204" pitchFamily="34" charset="0"/>
              <a:buNone/>
            </a:pPr>
            <a:r>
              <a:rPr lang="en-US" sz="2000" i="1">
                <a:solidFill>
                  <a:srgbClr val="202452"/>
                </a:solidFill>
                <a:latin typeface="Bell MT" pitchFamily="18" charset="0"/>
              </a:rPr>
              <a:t>diploma at 16  and is now interested in </a:t>
            </a:r>
          </a:p>
          <a:p>
            <a:pPr marL="457200" indent="-457200">
              <a:spcBef>
                <a:spcPts val="0"/>
              </a:spcBef>
              <a:buFont typeface="Arial" panose="020B0604020202020204" pitchFamily="34" charset="0"/>
              <a:buNone/>
            </a:pPr>
            <a:r>
              <a:rPr lang="en-US" sz="2000" i="1">
                <a:solidFill>
                  <a:srgbClr val="202452"/>
                </a:solidFill>
                <a:latin typeface="Bell MT" pitchFamily="18" charset="0"/>
              </a:rPr>
              <a:t>taking classes at the local university. </a:t>
            </a:r>
          </a:p>
          <a:p>
            <a:pPr>
              <a:spcBef>
                <a:spcPts val="0"/>
              </a:spcBef>
              <a:buFont typeface="Arial" panose="020B0604020202020204" pitchFamily="34" charset="0"/>
              <a:buNone/>
            </a:pPr>
            <a:r>
              <a:rPr lang="en-US" sz="2400" i="1">
                <a:solidFill>
                  <a:srgbClr val="202452"/>
                </a:solidFill>
                <a:latin typeface="Bell MT" pitchFamily="18" charset="0"/>
              </a:rPr>
              <a:t> </a:t>
            </a:r>
            <a:endParaRPr lang="en-US" sz="1200">
              <a:solidFill>
                <a:srgbClr val="202452"/>
              </a:solidFill>
              <a:latin typeface="Arial Narrow" pitchFamily="34" charset="0"/>
            </a:endParaRPr>
          </a:p>
          <a:p>
            <a:pPr lvl="1">
              <a:spcBef>
                <a:spcPct val="70000"/>
              </a:spcBef>
              <a:buFont typeface="Wingdings" pitchFamily="2" charset="2"/>
              <a:buChar char="v"/>
            </a:pPr>
            <a:endParaRPr lang="en-US" sz="2000">
              <a:solidFill>
                <a:srgbClr val="202452"/>
              </a:solidFill>
              <a:latin typeface="Arial Narrow" pitchFamily="34" charset="0"/>
            </a:endParaRPr>
          </a:p>
          <a:p>
            <a:pPr lvl="1"/>
            <a:endParaRPr lang="en-US" sz="2000" b="1" dirty="0">
              <a:solidFill>
                <a:srgbClr val="202452"/>
              </a:solidFill>
            </a:endParaRPr>
          </a:p>
        </p:txBody>
      </p:sp>
    </p:spTree>
    <p:extLst>
      <p:ext uri="{BB962C8B-B14F-4D97-AF65-F5344CB8AC3E}">
        <p14:creationId xmlns:p14="http://schemas.microsoft.com/office/powerpoint/2010/main" val="797269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Satisfactory Attendance at a Secondary School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2" name="TextBox 11">
            <a:extLst>
              <a:ext uri="{FF2B5EF4-FFF2-40B4-BE49-F238E27FC236}">
                <a16:creationId xmlns:a16="http://schemas.microsoft.com/office/drawing/2014/main" id="{E85A6DEA-9299-8E9E-5B06-03CB66179D85}"/>
              </a:ext>
            </a:extLst>
          </p:cNvPr>
          <p:cNvSpPr txBox="1"/>
          <p:nvPr/>
        </p:nvSpPr>
        <p:spPr>
          <a:xfrm>
            <a:off x="7010400" y="3531956"/>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202452"/>
                </a:solidFill>
                <a:effectLst>
                  <a:reflection blurRad="12700" stA="50000" endPos="50000" dist="5000" dir="5400000" sy="-100000" rotWithShape="0"/>
                </a:effectLst>
                <a:latin typeface="Bell MT" pitchFamily="18" charset="0"/>
              </a:rPr>
              <a:t>No</a:t>
            </a:r>
            <a:r>
              <a:rPr lang="en-US" sz="6000" b="1" cap="all" dirty="0">
                <a:ln w="0"/>
                <a:solidFill>
                  <a:srgbClr val="202452"/>
                </a:solidFill>
                <a:effectLst>
                  <a:reflection blurRad="12700" stA="50000" endPos="50000" dist="5000" dir="5400000" sy="-100000" rotWithShape="0"/>
                </a:effectLst>
              </a:rPr>
              <a:t> </a:t>
            </a:r>
          </a:p>
        </p:txBody>
      </p:sp>
      <p:sp>
        <p:nvSpPr>
          <p:cNvPr id="3" name="Rectangle 3">
            <a:extLst>
              <a:ext uri="{FF2B5EF4-FFF2-40B4-BE49-F238E27FC236}">
                <a16:creationId xmlns:a16="http://schemas.microsoft.com/office/drawing/2014/main" id="{C6379EB8-5B19-A3D5-30F2-FFEA777741BF}"/>
              </a:ext>
            </a:extLst>
          </p:cNvPr>
          <p:cNvSpPr txBox="1">
            <a:spLocks noChangeArrowheads="1"/>
          </p:cNvSpPr>
          <p:nvPr/>
        </p:nvSpPr>
        <p:spPr>
          <a:xfrm>
            <a:off x="1630907" y="2490219"/>
            <a:ext cx="4038599" cy="4114800"/>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Arial" panose="020B0604020202020204" pitchFamily="34" charset="0"/>
              <a:buNone/>
            </a:pPr>
            <a:r>
              <a:rPr lang="en-US" sz="2000" i="1">
                <a:solidFill>
                  <a:srgbClr val="202452"/>
                </a:solidFill>
                <a:latin typeface="Bell MT" pitchFamily="18" charset="0"/>
              </a:rPr>
              <a:t>Tammy graduated with her high school </a:t>
            </a:r>
          </a:p>
          <a:p>
            <a:pPr marL="457200" indent="-457200">
              <a:spcBef>
                <a:spcPts val="0"/>
              </a:spcBef>
              <a:buFont typeface="Arial" panose="020B0604020202020204" pitchFamily="34" charset="0"/>
              <a:buNone/>
            </a:pPr>
            <a:r>
              <a:rPr lang="en-US" sz="2000" i="1">
                <a:solidFill>
                  <a:srgbClr val="202452"/>
                </a:solidFill>
                <a:latin typeface="Bell MT" pitchFamily="18" charset="0"/>
              </a:rPr>
              <a:t>diploma at 16  and is now interested in </a:t>
            </a:r>
          </a:p>
          <a:p>
            <a:pPr marL="457200" indent="-457200">
              <a:spcBef>
                <a:spcPts val="0"/>
              </a:spcBef>
              <a:buFont typeface="Arial" panose="020B0604020202020204" pitchFamily="34" charset="0"/>
              <a:buNone/>
            </a:pPr>
            <a:r>
              <a:rPr lang="en-US" sz="2000" i="1">
                <a:solidFill>
                  <a:srgbClr val="202452"/>
                </a:solidFill>
                <a:latin typeface="Bell MT" pitchFamily="18" charset="0"/>
              </a:rPr>
              <a:t>taking classes at the local university. </a:t>
            </a:r>
          </a:p>
          <a:p>
            <a:pPr>
              <a:spcBef>
                <a:spcPts val="0"/>
              </a:spcBef>
              <a:buFont typeface="Arial" panose="020B0604020202020204" pitchFamily="34" charset="0"/>
              <a:buNone/>
            </a:pPr>
            <a:r>
              <a:rPr lang="en-US" sz="2400" i="1">
                <a:solidFill>
                  <a:srgbClr val="202452"/>
                </a:solidFill>
                <a:latin typeface="Bell MT" pitchFamily="18" charset="0"/>
              </a:rPr>
              <a:t> </a:t>
            </a:r>
            <a:endParaRPr lang="en-US" sz="1200">
              <a:solidFill>
                <a:srgbClr val="202452"/>
              </a:solidFill>
              <a:latin typeface="Arial Narrow" pitchFamily="34" charset="0"/>
            </a:endParaRPr>
          </a:p>
          <a:p>
            <a:pPr lvl="1">
              <a:spcBef>
                <a:spcPct val="70000"/>
              </a:spcBef>
              <a:buFont typeface="Wingdings" pitchFamily="2" charset="2"/>
              <a:buChar char="v"/>
            </a:pPr>
            <a:endParaRPr lang="en-US" sz="2000">
              <a:solidFill>
                <a:srgbClr val="202452"/>
              </a:solidFill>
              <a:latin typeface="Arial Narrow" pitchFamily="34" charset="0"/>
            </a:endParaRPr>
          </a:p>
          <a:p>
            <a:pPr lvl="1"/>
            <a:endParaRPr lang="en-US" sz="2000" b="1" dirty="0">
              <a:solidFill>
                <a:srgbClr val="202452"/>
              </a:solidFill>
            </a:endParaRPr>
          </a:p>
        </p:txBody>
      </p:sp>
    </p:spTree>
    <p:extLst>
      <p:ext uri="{BB962C8B-B14F-4D97-AF65-F5344CB8AC3E}">
        <p14:creationId xmlns:p14="http://schemas.microsoft.com/office/powerpoint/2010/main" val="2158649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Supervision &amp; Documentation</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22418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Supervision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2">
            <a:extLst>
              <a:ext uri="{FF2B5EF4-FFF2-40B4-BE49-F238E27FC236}">
                <a16:creationId xmlns:a16="http://schemas.microsoft.com/office/drawing/2014/main" id="{631E7645-823E-37E9-D362-A7C72E3A0B17}"/>
              </a:ext>
            </a:extLst>
          </p:cNvPr>
          <p:cNvSpPr>
            <a:spLocks noGrp="1"/>
          </p:cNvSpPr>
          <p:nvPr>
            <p:ph sz="quarter" idx="1"/>
          </p:nvPr>
        </p:nvSpPr>
        <p:spPr>
          <a:xfrm>
            <a:off x="838200" y="1690688"/>
            <a:ext cx="10515600" cy="4953000"/>
          </a:xfrm>
          <a:ln>
            <a:noFill/>
          </a:ln>
        </p:spPr>
        <p:txBody>
          <a:bodyPr>
            <a:normAutofit/>
          </a:bodyPr>
          <a:lstStyle/>
          <a:p>
            <a:pPr>
              <a:buClr>
                <a:schemeClr val="accent1">
                  <a:lumMod val="75000"/>
                </a:schemeClr>
              </a:buClr>
              <a:buFont typeface="Wingdings" pitchFamily="2" charset="2"/>
              <a:buChar char="Ø"/>
            </a:pPr>
            <a:r>
              <a:rPr lang="en-US" sz="2700" dirty="0">
                <a:solidFill>
                  <a:srgbClr val="202452"/>
                </a:solidFill>
              </a:rPr>
              <a:t>Educational Work Activities must be </a:t>
            </a:r>
            <a:r>
              <a:rPr lang="en-US" sz="2700" b="1" u="sng" dirty="0">
                <a:solidFill>
                  <a:srgbClr val="E2C549"/>
                </a:solidFill>
                <a:effectLst>
                  <a:outerShdw blurRad="38100" dist="38100" dir="2700000" algn="tl">
                    <a:srgbClr val="000000">
                      <a:alpha val="43137"/>
                    </a:srgbClr>
                  </a:outerShdw>
                </a:effectLst>
              </a:rPr>
              <a:t>supervised daily</a:t>
            </a:r>
            <a:r>
              <a:rPr lang="en-US" sz="2700" b="1" dirty="0">
                <a:solidFill>
                  <a:srgbClr val="E2C549"/>
                </a:solidFill>
                <a:effectLst>
                  <a:outerShdw blurRad="38100" dist="38100" dir="2700000" algn="tl">
                    <a:srgbClr val="000000">
                      <a:alpha val="43137"/>
                    </a:srgbClr>
                  </a:outerShdw>
                </a:effectLst>
              </a:rPr>
              <a:t> </a:t>
            </a:r>
            <a:r>
              <a:rPr lang="en-US" sz="2700" dirty="0">
                <a:solidFill>
                  <a:srgbClr val="E2C549"/>
                </a:solidFill>
              </a:rPr>
              <a:t> </a:t>
            </a:r>
            <a:r>
              <a:rPr lang="en-US" sz="2700" dirty="0">
                <a:solidFill>
                  <a:srgbClr val="202452"/>
                </a:solidFill>
              </a:rPr>
              <a:t>by a designated party responsible for the oversight of the customer’s attendance or participation</a:t>
            </a:r>
          </a:p>
          <a:p>
            <a:pPr lvl="2">
              <a:spcBef>
                <a:spcPts val="0"/>
              </a:spcBef>
              <a:buFont typeface="Wingdings" pitchFamily="2" charset="2"/>
              <a:buChar char="Ø"/>
            </a:pPr>
            <a:endParaRPr lang="en-US" sz="800" dirty="0">
              <a:solidFill>
                <a:srgbClr val="202452"/>
              </a:solidFill>
            </a:endParaRPr>
          </a:p>
          <a:p>
            <a:pPr lvl="2">
              <a:lnSpc>
                <a:spcPct val="200000"/>
              </a:lnSpc>
              <a:spcBef>
                <a:spcPts val="0"/>
              </a:spcBef>
              <a:buFont typeface="Wingdings" pitchFamily="2" charset="2"/>
              <a:buChar char="Ø"/>
            </a:pPr>
            <a:endParaRPr lang="en-US" sz="1000" dirty="0">
              <a:solidFill>
                <a:srgbClr val="202452"/>
              </a:solidFill>
            </a:endParaRPr>
          </a:p>
          <a:p>
            <a:pPr lvl="2">
              <a:lnSpc>
                <a:spcPct val="200000"/>
              </a:lnSpc>
              <a:spcBef>
                <a:spcPts val="0"/>
              </a:spcBef>
              <a:buFont typeface="Wingdings" pitchFamily="2" charset="2"/>
              <a:buChar char="Ø"/>
            </a:pPr>
            <a:r>
              <a:rPr lang="en-US" sz="2800" dirty="0">
                <a:solidFill>
                  <a:srgbClr val="202452"/>
                </a:solidFill>
              </a:rPr>
              <a:t>Classroom Instructor</a:t>
            </a:r>
          </a:p>
          <a:p>
            <a:pPr lvl="2">
              <a:lnSpc>
                <a:spcPct val="200000"/>
              </a:lnSpc>
              <a:spcBef>
                <a:spcPts val="0"/>
              </a:spcBef>
              <a:buFont typeface="Wingdings" pitchFamily="2" charset="2"/>
              <a:buChar char="Ø"/>
            </a:pPr>
            <a:r>
              <a:rPr lang="en-US" sz="2800" dirty="0">
                <a:solidFill>
                  <a:srgbClr val="202452"/>
                </a:solidFill>
              </a:rPr>
              <a:t>Professor</a:t>
            </a:r>
          </a:p>
          <a:p>
            <a:pPr lvl="2">
              <a:lnSpc>
                <a:spcPct val="200000"/>
              </a:lnSpc>
              <a:spcBef>
                <a:spcPts val="0"/>
              </a:spcBef>
              <a:buFont typeface="Wingdings" pitchFamily="2" charset="2"/>
              <a:buChar char="Ø"/>
            </a:pPr>
            <a:r>
              <a:rPr lang="en-US" sz="2800" dirty="0">
                <a:solidFill>
                  <a:srgbClr val="202452"/>
                </a:solidFill>
              </a:rPr>
              <a:t>Supervisor</a:t>
            </a:r>
          </a:p>
          <a:p>
            <a:pPr lvl="1">
              <a:buNone/>
            </a:pPr>
            <a:endParaRPr lang="en-US" sz="1700" dirty="0">
              <a:solidFill>
                <a:srgbClr val="202452"/>
              </a:solidFill>
            </a:endParaRPr>
          </a:p>
        </p:txBody>
      </p:sp>
      <p:pic>
        <p:nvPicPr>
          <p:cNvPr id="6" name="Picture 2" descr="http://departments.bloomu.edu/coe/Images/Teacher.jpg">
            <a:extLst>
              <a:ext uri="{FF2B5EF4-FFF2-40B4-BE49-F238E27FC236}">
                <a16:creationId xmlns:a16="http://schemas.microsoft.com/office/drawing/2014/main" id="{FF00DBFB-407A-3044-BD00-8F26EE990A65}"/>
              </a:ext>
            </a:extLst>
          </p:cNvPr>
          <p:cNvPicPr>
            <a:picLocks noChangeAspect="1" noChangeArrowheads="1"/>
          </p:cNvPicPr>
          <p:nvPr/>
        </p:nvPicPr>
        <p:blipFill>
          <a:blip r:embed="rId4" cstate="print"/>
          <a:srcRect/>
          <a:stretch>
            <a:fillRect/>
          </a:stretch>
        </p:blipFill>
        <p:spPr bwMode="auto">
          <a:xfrm>
            <a:off x="6496334" y="2747701"/>
            <a:ext cx="3745174" cy="37451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08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12 Work Activity Categories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2">
            <a:extLst>
              <a:ext uri="{FF2B5EF4-FFF2-40B4-BE49-F238E27FC236}">
                <a16:creationId xmlns:a16="http://schemas.microsoft.com/office/drawing/2014/main" id="{3A4FC025-49DE-99F8-26E6-8C931CDE8001}"/>
              </a:ext>
            </a:extLst>
          </p:cNvPr>
          <p:cNvSpPr>
            <a:spLocks noGrp="1"/>
          </p:cNvSpPr>
          <p:nvPr>
            <p:ph sz="quarter" idx="1"/>
          </p:nvPr>
        </p:nvSpPr>
        <p:spPr>
          <a:xfrm>
            <a:off x="838200" y="1502390"/>
            <a:ext cx="10515600" cy="5562600"/>
          </a:xfrm>
          <a:ln w="19050" cmpd="dbl">
            <a:noFill/>
          </a:ln>
        </p:spPr>
        <p:txBody>
          <a:bodyPr>
            <a:normAutofit fontScale="92500" lnSpcReduction="10000"/>
          </a:bodyPr>
          <a:lstStyle/>
          <a:p>
            <a:pPr lvl="1">
              <a:lnSpc>
                <a:spcPct val="150000"/>
              </a:lnSpc>
              <a:spcBef>
                <a:spcPts val="0"/>
              </a:spcBef>
              <a:buFont typeface="Arial" pitchFamily="34" charset="0"/>
              <a:buChar char="•"/>
            </a:pPr>
            <a:r>
              <a:rPr lang="en-US" sz="2200" dirty="0">
                <a:solidFill>
                  <a:srgbClr val="202452"/>
                </a:solidFill>
              </a:rPr>
              <a:t>Unsubsidized Employment</a:t>
            </a:r>
          </a:p>
          <a:p>
            <a:pPr lvl="1">
              <a:lnSpc>
                <a:spcPct val="150000"/>
              </a:lnSpc>
              <a:spcBef>
                <a:spcPts val="0"/>
              </a:spcBef>
              <a:buFont typeface="Arial" pitchFamily="34" charset="0"/>
              <a:buChar char="•"/>
            </a:pPr>
            <a:r>
              <a:rPr lang="en-US" sz="2200" dirty="0">
                <a:solidFill>
                  <a:srgbClr val="202452"/>
                </a:solidFill>
              </a:rPr>
              <a:t>Subsidized Private Sector Employment</a:t>
            </a:r>
          </a:p>
          <a:p>
            <a:pPr lvl="1">
              <a:lnSpc>
                <a:spcPct val="150000"/>
              </a:lnSpc>
              <a:spcBef>
                <a:spcPts val="0"/>
              </a:spcBef>
              <a:buFont typeface="Arial" pitchFamily="34" charset="0"/>
              <a:buChar char="•"/>
            </a:pPr>
            <a:r>
              <a:rPr lang="en-US" sz="2200" dirty="0">
                <a:solidFill>
                  <a:srgbClr val="202452"/>
                </a:solidFill>
              </a:rPr>
              <a:t>Subsidized Public Sector Employment</a:t>
            </a:r>
          </a:p>
          <a:p>
            <a:pPr lvl="1">
              <a:lnSpc>
                <a:spcPct val="150000"/>
              </a:lnSpc>
              <a:spcBef>
                <a:spcPts val="0"/>
              </a:spcBef>
              <a:buFont typeface="Arial" pitchFamily="34" charset="0"/>
              <a:buChar char="•"/>
            </a:pPr>
            <a:r>
              <a:rPr lang="en-US" sz="2200" dirty="0">
                <a:solidFill>
                  <a:srgbClr val="202452"/>
                </a:solidFill>
              </a:rPr>
              <a:t>On-the-Job Training</a:t>
            </a:r>
          </a:p>
          <a:p>
            <a:pPr lvl="1">
              <a:lnSpc>
                <a:spcPct val="150000"/>
              </a:lnSpc>
              <a:spcBef>
                <a:spcPts val="0"/>
              </a:spcBef>
              <a:buFont typeface="Arial" pitchFamily="34" charset="0"/>
              <a:buChar char="•"/>
            </a:pPr>
            <a:r>
              <a:rPr lang="en-US" sz="2200" dirty="0">
                <a:solidFill>
                  <a:srgbClr val="202452"/>
                </a:solidFill>
              </a:rPr>
              <a:t>Work Experience</a:t>
            </a:r>
          </a:p>
          <a:p>
            <a:pPr lvl="1">
              <a:lnSpc>
                <a:spcPct val="150000"/>
              </a:lnSpc>
              <a:spcBef>
                <a:spcPts val="0"/>
              </a:spcBef>
              <a:buFont typeface="Arial" pitchFamily="34" charset="0"/>
              <a:buChar char="•"/>
            </a:pPr>
            <a:r>
              <a:rPr lang="en-US" sz="2200" dirty="0">
                <a:solidFill>
                  <a:srgbClr val="202452"/>
                </a:solidFill>
              </a:rPr>
              <a:t>Community Service Programs</a:t>
            </a:r>
          </a:p>
          <a:p>
            <a:pPr lvl="1">
              <a:lnSpc>
                <a:spcPct val="150000"/>
              </a:lnSpc>
              <a:spcBef>
                <a:spcPts val="0"/>
              </a:spcBef>
              <a:buFont typeface="Arial" pitchFamily="34" charset="0"/>
              <a:buChar char="•"/>
            </a:pPr>
            <a:r>
              <a:rPr lang="en-US" sz="2200" dirty="0">
                <a:solidFill>
                  <a:srgbClr val="202452"/>
                </a:solidFill>
              </a:rPr>
              <a:t>Job Search and Job Readiness Assistance</a:t>
            </a:r>
          </a:p>
          <a:p>
            <a:pPr lvl="1">
              <a:lnSpc>
                <a:spcPct val="150000"/>
              </a:lnSpc>
              <a:spcBef>
                <a:spcPts val="0"/>
              </a:spcBef>
              <a:buFont typeface="Arial" pitchFamily="34" charset="0"/>
              <a:buChar char="•"/>
            </a:pPr>
            <a:r>
              <a:rPr lang="en-US" sz="2200" dirty="0">
                <a:solidFill>
                  <a:srgbClr val="202452"/>
                </a:solidFill>
              </a:rPr>
              <a:t>Providing Childcare</a:t>
            </a:r>
          </a:p>
          <a:p>
            <a:pPr lvl="1">
              <a:lnSpc>
                <a:spcPct val="150000"/>
              </a:lnSpc>
              <a:spcBef>
                <a:spcPts val="0"/>
              </a:spcBef>
              <a:buClr>
                <a:schemeClr val="tx2"/>
              </a:buClr>
              <a:buFont typeface="Wingdings" pitchFamily="2" charset="2"/>
              <a:buChar char="v"/>
            </a:pPr>
            <a:r>
              <a:rPr lang="en-US" sz="2200" b="1" dirty="0">
                <a:solidFill>
                  <a:srgbClr val="202452"/>
                </a:solidFill>
              </a:rPr>
              <a:t>Vocational Educational Training</a:t>
            </a:r>
          </a:p>
          <a:p>
            <a:pPr lvl="1">
              <a:lnSpc>
                <a:spcPct val="150000"/>
              </a:lnSpc>
              <a:spcBef>
                <a:spcPts val="0"/>
              </a:spcBef>
              <a:buClr>
                <a:schemeClr val="tx2"/>
              </a:buClr>
              <a:buFont typeface="Wingdings" pitchFamily="2" charset="2"/>
              <a:buChar char="v"/>
            </a:pPr>
            <a:r>
              <a:rPr lang="en-US" sz="2200" b="1" dirty="0">
                <a:solidFill>
                  <a:srgbClr val="202452"/>
                </a:solidFill>
              </a:rPr>
              <a:t>Job Skills Training Directly Related to Employment</a:t>
            </a:r>
          </a:p>
          <a:p>
            <a:pPr lvl="1">
              <a:lnSpc>
                <a:spcPct val="150000"/>
              </a:lnSpc>
              <a:spcBef>
                <a:spcPts val="0"/>
              </a:spcBef>
              <a:buClr>
                <a:schemeClr val="tx2"/>
              </a:buClr>
              <a:buFont typeface="Wingdings" pitchFamily="2" charset="2"/>
              <a:buChar char="v"/>
            </a:pPr>
            <a:r>
              <a:rPr lang="en-US" sz="2200" b="1" dirty="0">
                <a:solidFill>
                  <a:srgbClr val="202452"/>
                </a:solidFill>
              </a:rPr>
              <a:t>Education Directly Related to Employment</a:t>
            </a:r>
          </a:p>
          <a:p>
            <a:pPr lvl="1">
              <a:lnSpc>
                <a:spcPct val="150000"/>
              </a:lnSpc>
              <a:spcBef>
                <a:spcPts val="0"/>
              </a:spcBef>
              <a:buClr>
                <a:schemeClr val="tx2"/>
              </a:buClr>
              <a:buFont typeface="Wingdings" pitchFamily="2" charset="2"/>
              <a:buChar char="v"/>
            </a:pPr>
            <a:r>
              <a:rPr lang="en-US" sz="2200" b="1" dirty="0">
                <a:solidFill>
                  <a:srgbClr val="202452"/>
                </a:solidFill>
              </a:rPr>
              <a:t>Satisfactory Attendance in a Secondary Education Program</a:t>
            </a:r>
          </a:p>
          <a:p>
            <a:pPr lvl="2">
              <a:spcBef>
                <a:spcPts val="0"/>
              </a:spcBef>
              <a:buFont typeface="Wingdings" pitchFamily="2" charset="2"/>
              <a:buChar char="v"/>
            </a:pPr>
            <a:endParaRPr lang="en-US" sz="1400" dirty="0">
              <a:solidFill>
                <a:srgbClr val="202452"/>
              </a:solidFill>
            </a:endParaRPr>
          </a:p>
          <a:p>
            <a:pPr>
              <a:spcBef>
                <a:spcPts val="0"/>
              </a:spcBef>
              <a:buNone/>
            </a:pPr>
            <a:endParaRPr lang="en-US" sz="2000" dirty="0">
              <a:solidFill>
                <a:srgbClr val="202452"/>
              </a:solidFill>
            </a:endParaRPr>
          </a:p>
          <a:p>
            <a:pPr lvl="3">
              <a:buNone/>
            </a:pPr>
            <a:endParaRPr lang="en-US" sz="2200" dirty="0">
              <a:solidFill>
                <a:srgbClr val="202452"/>
              </a:solidFill>
            </a:endParaRPr>
          </a:p>
          <a:p>
            <a:pPr lvl="1">
              <a:buFont typeface="Wingdings" pitchFamily="2" charset="2"/>
              <a:buChar char="Ø"/>
            </a:pPr>
            <a:endParaRPr lang="en-US" sz="2500" dirty="0">
              <a:solidFill>
                <a:srgbClr val="202452"/>
              </a:solidFill>
            </a:endParaRPr>
          </a:p>
          <a:p>
            <a:pPr>
              <a:buNone/>
            </a:pPr>
            <a:endParaRPr lang="en-US" dirty="0">
              <a:solidFill>
                <a:srgbClr val="202452"/>
              </a:solidFill>
            </a:endParaRPr>
          </a:p>
        </p:txBody>
      </p:sp>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Supervision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2">
            <a:extLst>
              <a:ext uri="{FF2B5EF4-FFF2-40B4-BE49-F238E27FC236}">
                <a16:creationId xmlns:a16="http://schemas.microsoft.com/office/drawing/2014/main" id="{91678492-E2B2-2A32-8309-16CC1F925CA9}"/>
              </a:ext>
            </a:extLst>
          </p:cNvPr>
          <p:cNvSpPr>
            <a:spLocks noGrp="1"/>
          </p:cNvSpPr>
          <p:nvPr>
            <p:ph sz="quarter" idx="1"/>
          </p:nvPr>
        </p:nvSpPr>
        <p:spPr>
          <a:xfrm>
            <a:off x="838200" y="1653880"/>
            <a:ext cx="10515600" cy="5105400"/>
          </a:xfrm>
          <a:ln w="19050" cmpd="dbl">
            <a:noFill/>
          </a:ln>
        </p:spPr>
        <p:txBody>
          <a:bodyPr>
            <a:normAutofit/>
          </a:bodyPr>
          <a:lstStyle/>
          <a:p>
            <a:pPr>
              <a:buFont typeface="Wingdings" pitchFamily="2" charset="2"/>
              <a:buChar char="Ø"/>
            </a:pPr>
            <a:r>
              <a:rPr lang="en-US" sz="2800" b="1" dirty="0">
                <a:solidFill>
                  <a:srgbClr val="202452"/>
                </a:solidFill>
              </a:rPr>
              <a:t>Distance Learning</a:t>
            </a:r>
            <a:endParaRPr lang="en-US" sz="300" dirty="0">
              <a:solidFill>
                <a:srgbClr val="202452"/>
              </a:solidFill>
            </a:endParaRPr>
          </a:p>
          <a:p>
            <a:pPr lvl="1">
              <a:spcBef>
                <a:spcPts val="600"/>
              </a:spcBef>
              <a:buFont typeface="Wingdings" pitchFamily="2" charset="2"/>
              <a:buChar char="Ø"/>
            </a:pPr>
            <a:r>
              <a:rPr lang="en-US" sz="2400" dirty="0">
                <a:solidFill>
                  <a:srgbClr val="202452"/>
                </a:solidFill>
              </a:rPr>
              <a:t>Distance learning is allowed</a:t>
            </a:r>
          </a:p>
          <a:p>
            <a:pPr lvl="1">
              <a:spcBef>
                <a:spcPts val="600"/>
              </a:spcBef>
              <a:buFont typeface="Wingdings" pitchFamily="2" charset="2"/>
              <a:buChar char="Ø"/>
            </a:pPr>
            <a:endParaRPr lang="en-US" sz="100" dirty="0">
              <a:solidFill>
                <a:srgbClr val="202452"/>
              </a:solidFill>
            </a:endParaRPr>
          </a:p>
          <a:p>
            <a:pPr lvl="1">
              <a:spcBef>
                <a:spcPts val="600"/>
              </a:spcBef>
              <a:buFont typeface="Wingdings" pitchFamily="2" charset="2"/>
              <a:buChar char="Ø"/>
            </a:pPr>
            <a:r>
              <a:rPr lang="en-US" sz="2400" dirty="0">
                <a:solidFill>
                  <a:srgbClr val="202452"/>
                </a:solidFill>
              </a:rPr>
              <a:t>Customer participation can be tracked via an electronic tracking system</a:t>
            </a:r>
          </a:p>
          <a:p>
            <a:pPr lvl="1">
              <a:spcBef>
                <a:spcPts val="600"/>
              </a:spcBef>
              <a:buFont typeface="Wingdings" pitchFamily="2" charset="2"/>
              <a:buChar char="Ø"/>
            </a:pPr>
            <a:endParaRPr lang="en-US" sz="1000" b="1" dirty="0">
              <a:solidFill>
                <a:srgbClr val="202452"/>
              </a:solidFill>
            </a:endParaRPr>
          </a:p>
          <a:p>
            <a:pPr>
              <a:spcBef>
                <a:spcPts val="600"/>
              </a:spcBef>
              <a:buFont typeface="Wingdings" pitchFamily="2" charset="2"/>
              <a:buChar char="Ø"/>
            </a:pPr>
            <a:r>
              <a:rPr lang="en-US" sz="2800" b="1" dirty="0">
                <a:solidFill>
                  <a:srgbClr val="202452"/>
                </a:solidFill>
              </a:rPr>
              <a:t>Popular Online Public Schools</a:t>
            </a:r>
          </a:p>
          <a:p>
            <a:pPr lvl="1">
              <a:buFont typeface="Wingdings" pitchFamily="2" charset="2"/>
              <a:buChar char="Ø"/>
            </a:pPr>
            <a:r>
              <a:rPr lang="en-US" sz="2800" b="1" dirty="0">
                <a:solidFill>
                  <a:srgbClr val="202452"/>
                </a:solidFill>
              </a:rPr>
              <a:t> </a:t>
            </a:r>
            <a:r>
              <a:rPr lang="en-US" sz="2400" dirty="0">
                <a:solidFill>
                  <a:srgbClr val="202452"/>
                </a:solidFill>
              </a:rPr>
              <a:t>K12  </a:t>
            </a:r>
            <a:endParaRPr lang="en-US" sz="800" dirty="0">
              <a:solidFill>
                <a:srgbClr val="202452"/>
              </a:solidFill>
            </a:endParaRPr>
          </a:p>
          <a:p>
            <a:pPr lvl="2">
              <a:buFont typeface="Wingdings" pitchFamily="2" charset="2"/>
              <a:buChar char="Ø"/>
            </a:pPr>
            <a:r>
              <a:rPr lang="en-US" sz="2000" u="sng" dirty="0">
                <a:solidFill>
                  <a:srgbClr val="202452"/>
                </a:solidFill>
              </a:rPr>
              <a:t>http://www.k12.com/schools-programs/online-public-schools </a:t>
            </a:r>
          </a:p>
          <a:p>
            <a:pPr lvl="1">
              <a:buFont typeface="Wingdings" pitchFamily="2" charset="2"/>
              <a:buChar char="Ø"/>
            </a:pPr>
            <a:endParaRPr lang="en-US" sz="800" u="sng" dirty="0">
              <a:solidFill>
                <a:srgbClr val="202452"/>
              </a:solidFill>
            </a:endParaRPr>
          </a:p>
          <a:p>
            <a:pPr lvl="1">
              <a:buFont typeface="Wingdings" pitchFamily="2" charset="2"/>
              <a:buChar char="Ø"/>
            </a:pPr>
            <a:r>
              <a:rPr lang="en-US" dirty="0">
                <a:solidFill>
                  <a:srgbClr val="202452"/>
                </a:solidFill>
              </a:rPr>
              <a:t>Florida Department of Education Virtual Public School</a:t>
            </a:r>
            <a:endParaRPr lang="en-US" sz="800" dirty="0">
              <a:solidFill>
                <a:srgbClr val="202452"/>
              </a:solidFill>
            </a:endParaRPr>
          </a:p>
          <a:p>
            <a:pPr lvl="2">
              <a:buFont typeface="Wingdings" pitchFamily="2" charset="2"/>
              <a:buChar char="Ø"/>
            </a:pPr>
            <a:r>
              <a:rPr lang="en-US" sz="2000" u="sng" dirty="0">
                <a:solidFill>
                  <a:srgbClr val="202452"/>
                </a:solidFill>
              </a:rPr>
              <a:t>http://www.fldoe.org/schools/virtual-schools/faqs.asp</a:t>
            </a:r>
          </a:p>
          <a:p>
            <a:pPr>
              <a:spcBef>
                <a:spcPts val="600"/>
              </a:spcBef>
              <a:buFont typeface="Wingdings" pitchFamily="2" charset="2"/>
              <a:buChar char="Ø"/>
            </a:pPr>
            <a:endParaRPr lang="en-US" sz="2800" b="1" dirty="0">
              <a:solidFill>
                <a:srgbClr val="202452"/>
              </a:solidFill>
            </a:endParaRPr>
          </a:p>
          <a:p>
            <a:pPr lvl="1">
              <a:spcBef>
                <a:spcPts val="0"/>
              </a:spcBef>
              <a:buNone/>
              <a:defRPr/>
            </a:pPr>
            <a:endParaRPr lang="en-US" sz="800" dirty="0">
              <a:solidFill>
                <a:srgbClr val="202452"/>
              </a:solidFill>
            </a:endParaRPr>
          </a:p>
        </p:txBody>
      </p:sp>
    </p:spTree>
    <p:extLst>
      <p:ext uri="{BB962C8B-B14F-4D97-AF65-F5344CB8AC3E}">
        <p14:creationId xmlns:p14="http://schemas.microsoft.com/office/powerpoint/2010/main" val="3390227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Supervision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2">
            <a:extLst>
              <a:ext uri="{FF2B5EF4-FFF2-40B4-BE49-F238E27FC236}">
                <a16:creationId xmlns:a16="http://schemas.microsoft.com/office/drawing/2014/main" id="{02637E05-69B7-2387-1BB9-6A455CB2A465}"/>
              </a:ext>
            </a:extLst>
          </p:cNvPr>
          <p:cNvSpPr>
            <a:spLocks noGrp="1"/>
          </p:cNvSpPr>
          <p:nvPr>
            <p:ph sz="quarter" idx="1"/>
          </p:nvPr>
        </p:nvSpPr>
        <p:spPr>
          <a:xfrm>
            <a:off x="838200" y="1653880"/>
            <a:ext cx="10515600" cy="5105400"/>
          </a:xfrm>
          <a:ln w="19050" cmpd="dbl">
            <a:noFill/>
          </a:ln>
        </p:spPr>
        <p:txBody>
          <a:bodyPr>
            <a:normAutofit/>
          </a:bodyPr>
          <a:lstStyle/>
          <a:p>
            <a:pPr lvl="1">
              <a:spcBef>
                <a:spcPts val="0"/>
              </a:spcBef>
              <a:buNone/>
              <a:defRPr/>
            </a:pPr>
            <a:endParaRPr lang="en-US" sz="800" dirty="0">
              <a:solidFill>
                <a:srgbClr val="202452"/>
              </a:solidFill>
            </a:endParaRPr>
          </a:p>
          <a:p>
            <a:pPr>
              <a:spcBef>
                <a:spcPts val="0"/>
              </a:spcBef>
              <a:buFont typeface="Wingdings" pitchFamily="2" charset="2"/>
              <a:buChar char="Ø"/>
              <a:defRPr/>
            </a:pPr>
            <a:r>
              <a:rPr lang="en-US" sz="3200" b="1" dirty="0">
                <a:solidFill>
                  <a:srgbClr val="202452"/>
                </a:solidFill>
              </a:rPr>
              <a:t>Regional Workforce Board Responsibilities:</a:t>
            </a:r>
          </a:p>
          <a:p>
            <a:pPr lvl="1">
              <a:spcBef>
                <a:spcPts val="600"/>
              </a:spcBef>
              <a:buFont typeface="Wingdings" pitchFamily="2" charset="2"/>
              <a:buChar char="Ø"/>
              <a:defRPr/>
            </a:pPr>
            <a:endParaRPr lang="en-US" sz="1000" dirty="0">
              <a:solidFill>
                <a:srgbClr val="202452"/>
              </a:solidFill>
            </a:endParaRPr>
          </a:p>
          <a:p>
            <a:pPr lvl="1">
              <a:spcBef>
                <a:spcPts val="600"/>
              </a:spcBef>
              <a:buFont typeface="Wingdings" pitchFamily="2" charset="2"/>
              <a:buChar char="Ø"/>
              <a:defRPr/>
            </a:pPr>
            <a:r>
              <a:rPr lang="en-US" sz="3200" dirty="0">
                <a:solidFill>
                  <a:srgbClr val="202452"/>
                </a:solidFill>
              </a:rPr>
              <a:t>Ensuring that the customer is actually participating in the assigned activity</a:t>
            </a:r>
          </a:p>
          <a:p>
            <a:pPr lvl="1">
              <a:spcBef>
                <a:spcPts val="600"/>
              </a:spcBef>
              <a:buFont typeface="Wingdings" pitchFamily="2" charset="2"/>
              <a:buChar char="Ø"/>
              <a:defRPr/>
            </a:pPr>
            <a:endParaRPr lang="en-US" sz="1000" dirty="0">
              <a:solidFill>
                <a:srgbClr val="202452"/>
              </a:solidFill>
            </a:endParaRPr>
          </a:p>
          <a:p>
            <a:pPr lvl="1">
              <a:spcBef>
                <a:spcPts val="600"/>
              </a:spcBef>
              <a:buFont typeface="Wingdings" pitchFamily="2" charset="2"/>
              <a:buChar char="Ø"/>
              <a:defRPr/>
            </a:pPr>
            <a:r>
              <a:rPr lang="en-US" sz="3200" dirty="0">
                <a:solidFill>
                  <a:srgbClr val="202452"/>
                </a:solidFill>
              </a:rPr>
              <a:t>Ensuring that participation hours are supervised by a </a:t>
            </a:r>
            <a:r>
              <a:rPr lang="en-US" sz="3200" dirty="0">
                <a:solidFill>
                  <a:srgbClr val="E2C549"/>
                </a:solidFill>
              </a:rPr>
              <a:t>Designated Responsible Party</a:t>
            </a:r>
          </a:p>
          <a:p>
            <a:pPr lvl="1">
              <a:spcBef>
                <a:spcPts val="600"/>
              </a:spcBef>
              <a:buFont typeface="Wingdings" pitchFamily="2" charset="2"/>
              <a:buChar char="Ø"/>
              <a:defRPr/>
            </a:pPr>
            <a:endParaRPr lang="en-US" sz="2400" dirty="0">
              <a:solidFill>
                <a:srgbClr val="202452"/>
              </a:solidFill>
            </a:endParaRPr>
          </a:p>
          <a:p>
            <a:pPr lvl="1">
              <a:spcBef>
                <a:spcPts val="600"/>
              </a:spcBef>
              <a:buFont typeface="Wingdings" pitchFamily="2" charset="2"/>
              <a:buChar char="Ø"/>
              <a:defRPr/>
            </a:pPr>
            <a:endParaRPr lang="en-US" sz="2400" dirty="0">
              <a:solidFill>
                <a:srgbClr val="202452"/>
              </a:solidFill>
            </a:endParaRPr>
          </a:p>
          <a:p>
            <a:pPr lvl="1">
              <a:spcBef>
                <a:spcPts val="600"/>
              </a:spcBef>
              <a:buFont typeface="Wingdings" pitchFamily="2" charset="2"/>
              <a:buChar char="Ø"/>
              <a:defRPr/>
            </a:pPr>
            <a:endParaRPr lang="en-US" sz="1000" dirty="0">
              <a:solidFill>
                <a:srgbClr val="202452"/>
              </a:solidFill>
            </a:endParaRPr>
          </a:p>
          <a:p>
            <a:pPr lvl="2">
              <a:spcBef>
                <a:spcPct val="30000"/>
              </a:spcBef>
              <a:spcAft>
                <a:spcPct val="30000"/>
              </a:spcAft>
              <a:buNone/>
              <a:defRPr/>
            </a:pPr>
            <a:endParaRPr lang="en-US" dirty="0">
              <a:solidFill>
                <a:srgbClr val="202452"/>
              </a:solidFill>
            </a:endParaRPr>
          </a:p>
        </p:txBody>
      </p:sp>
    </p:spTree>
    <p:extLst>
      <p:ext uri="{BB962C8B-B14F-4D97-AF65-F5344CB8AC3E}">
        <p14:creationId xmlns:p14="http://schemas.microsoft.com/office/powerpoint/2010/main" val="3884667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Documentation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3FE7C5B1-D92A-C060-EB06-D6A70C3BB94A}"/>
              </a:ext>
            </a:extLst>
          </p:cNvPr>
          <p:cNvSpPr>
            <a:spLocks noGrp="1"/>
          </p:cNvSpPr>
          <p:nvPr>
            <p:ph sz="quarter" idx="1"/>
          </p:nvPr>
        </p:nvSpPr>
        <p:spPr>
          <a:xfrm>
            <a:off x="838200" y="1690688"/>
            <a:ext cx="10515600" cy="4953000"/>
          </a:xfrm>
          <a:ln>
            <a:noFill/>
          </a:ln>
        </p:spPr>
        <p:txBody>
          <a:bodyPr>
            <a:normAutofit/>
          </a:bodyPr>
          <a:lstStyle/>
          <a:p>
            <a:pPr>
              <a:spcBef>
                <a:spcPts val="0"/>
              </a:spcBef>
              <a:buFont typeface="Wingdings" pitchFamily="2" charset="2"/>
              <a:buChar char="v"/>
            </a:pPr>
            <a:r>
              <a:rPr lang="en-US" sz="2600" dirty="0">
                <a:solidFill>
                  <a:srgbClr val="202452"/>
                </a:solidFill>
              </a:rPr>
              <a:t>Actual hours of participation in Educational Work Activities must be documented</a:t>
            </a:r>
          </a:p>
          <a:p>
            <a:pPr>
              <a:spcBef>
                <a:spcPts val="0"/>
              </a:spcBef>
              <a:buNone/>
            </a:pPr>
            <a:endParaRPr lang="en-US" sz="2400" dirty="0">
              <a:solidFill>
                <a:srgbClr val="202452"/>
              </a:solidFill>
            </a:endParaRPr>
          </a:p>
          <a:p>
            <a:pPr lvl="1">
              <a:spcBef>
                <a:spcPts val="0"/>
              </a:spcBef>
              <a:buFont typeface="Wingdings" pitchFamily="2" charset="2"/>
              <a:buChar char="v"/>
            </a:pPr>
            <a:r>
              <a:rPr lang="en-US" sz="2800" b="1" dirty="0">
                <a:solidFill>
                  <a:srgbClr val="04A651"/>
                </a:solidFill>
              </a:rPr>
              <a:t>Acceptable forms of documentation may include</a:t>
            </a:r>
          </a:p>
          <a:p>
            <a:pPr lvl="1">
              <a:buNone/>
            </a:pPr>
            <a:endParaRPr lang="en-US" sz="2400" b="1" dirty="0">
              <a:solidFill>
                <a:srgbClr val="202452"/>
              </a:solidFill>
            </a:endParaRPr>
          </a:p>
          <a:p>
            <a:pPr lvl="8">
              <a:spcBef>
                <a:spcPts val="600"/>
              </a:spcBef>
              <a:buClr>
                <a:schemeClr val="accent2">
                  <a:lumMod val="75000"/>
                </a:schemeClr>
              </a:buClr>
              <a:buFont typeface="Wingdings" pitchFamily="2" charset="2"/>
              <a:buChar char="Ø"/>
            </a:pPr>
            <a:r>
              <a:rPr lang="en-US" sz="2200" dirty="0">
                <a:solidFill>
                  <a:srgbClr val="202452"/>
                </a:solidFill>
              </a:rPr>
              <a:t>Time Logs</a:t>
            </a:r>
          </a:p>
          <a:p>
            <a:pPr lvl="8">
              <a:buClr>
                <a:schemeClr val="accent2">
                  <a:lumMod val="75000"/>
                </a:schemeClr>
              </a:buClr>
              <a:buFont typeface="Wingdings" pitchFamily="2" charset="2"/>
              <a:buChar char="Ø"/>
            </a:pPr>
            <a:endParaRPr lang="en-US" sz="2200" dirty="0">
              <a:solidFill>
                <a:srgbClr val="202452"/>
              </a:solidFill>
            </a:endParaRPr>
          </a:p>
          <a:p>
            <a:pPr lvl="8">
              <a:buClr>
                <a:schemeClr val="accent2">
                  <a:lumMod val="75000"/>
                </a:schemeClr>
              </a:buClr>
              <a:buFont typeface="Wingdings" pitchFamily="2" charset="2"/>
              <a:buChar char="Ø"/>
            </a:pPr>
            <a:r>
              <a:rPr lang="en-US" sz="2200" dirty="0">
                <a:solidFill>
                  <a:srgbClr val="202452"/>
                </a:solidFill>
              </a:rPr>
              <a:t>Attendance Records</a:t>
            </a:r>
          </a:p>
          <a:p>
            <a:pPr lvl="8">
              <a:buClr>
                <a:schemeClr val="accent2">
                  <a:lumMod val="75000"/>
                </a:schemeClr>
              </a:buClr>
              <a:buFont typeface="Wingdings" pitchFamily="2" charset="2"/>
              <a:buChar char="Ø"/>
            </a:pPr>
            <a:endParaRPr lang="en-US" sz="2200" dirty="0">
              <a:solidFill>
                <a:srgbClr val="202452"/>
              </a:solidFill>
            </a:endParaRPr>
          </a:p>
          <a:p>
            <a:pPr lvl="8">
              <a:buClr>
                <a:schemeClr val="accent2">
                  <a:lumMod val="75000"/>
                </a:schemeClr>
              </a:buClr>
              <a:buFont typeface="Wingdings" pitchFamily="2" charset="2"/>
              <a:buChar char="Ø"/>
            </a:pPr>
            <a:r>
              <a:rPr lang="en-US" sz="2200" dirty="0">
                <a:solidFill>
                  <a:srgbClr val="202452"/>
                </a:solidFill>
              </a:rPr>
              <a:t>Contacting an instructor, other supervisor, or institution directly </a:t>
            </a:r>
            <a:r>
              <a:rPr lang="en-US" sz="2200" dirty="0">
                <a:solidFill>
                  <a:srgbClr val="202452"/>
                </a:solidFill>
                <a:effectLst>
                  <a:outerShdw blurRad="38100" dist="38100" dir="2700000" algn="tl">
                    <a:srgbClr val="000000">
                      <a:alpha val="43137"/>
                    </a:srgbClr>
                  </a:outerShdw>
                </a:effectLst>
              </a:rPr>
              <a:t>	</a:t>
            </a:r>
          </a:p>
          <a:p>
            <a:pPr lvl="2">
              <a:spcBef>
                <a:spcPts val="1200"/>
              </a:spcBef>
              <a:buFont typeface="Wingdings" pitchFamily="2" charset="2"/>
              <a:buChar char="Ø"/>
            </a:pPr>
            <a:endParaRPr lang="en-US" sz="1700" dirty="0">
              <a:solidFill>
                <a:srgbClr val="202452"/>
              </a:solidFill>
            </a:endParaRPr>
          </a:p>
          <a:p>
            <a:pPr lvl="1">
              <a:buNone/>
            </a:pPr>
            <a:endParaRPr lang="en-US" sz="2400" b="1" dirty="0">
              <a:solidFill>
                <a:srgbClr val="202452"/>
              </a:solidFill>
            </a:endParaRPr>
          </a:p>
        </p:txBody>
      </p:sp>
      <p:pic>
        <p:nvPicPr>
          <p:cNvPr id="8" name="Picture 2" descr="http://i.ehow.com/images/a07/6l/5v/write-comments-unethical-job-evaluation-800X800.jpg">
            <a:extLst>
              <a:ext uri="{FF2B5EF4-FFF2-40B4-BE49-F238E27FC236}">
                <a16:creationId xmlns:a16="http://schemas.microsoft.com/office/drawing/2014/main" id="{1052229D-9132-73C0-BC72-661A893F0AA6}"/>
              </a:ext>
            </a:extLst>
          </p:cNvPr>
          <p:cNvPicPr>
            <a:picLocks noChangeAspect="1" noChangeArrowheads="1"/>
          </p:cNvPicPr>
          <p:nvPr/>
        </p:nvPicPr>
        <p:blipFill>
          <a:blip r:embed="rId4" cstate="print"/>
          <a:srcRect/>
          <a:stretch>
            <a:fillRect/>
          </a:stretch>
        </p:blipFill>
        <p:spPr bwMode="auto">
          <a:xfrm>
            <a:off x="1522862" y="3429000"/>
            <a:ext cx="2237217" cy="2776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3961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Documentation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6C582329-8626-0F6E-258D-AC822228DDE2}"/>
              </a:ext>
            </a:extLst>
          </p:cNvPr>
          <p:cNvSpPr>
            <a:spLocks noGrp="1"/>
          </p:cNvSpPr>
          <p:nvPr>
            <p:ph sz="quarter" idx="1"/>
          </p:nvPr>
        </p:nvSpPr>
        <p:spPr>
          <a:xfrm>
            <a:off x="838200" y="1531961"/>
            <a:ext cx="10515600" cy="5105400"/>
          </a:xfrm>
          <a:ln>
            <a:noFill/>
          </a:ln>
        </p:spPr>
        <p:txBody>
          <a:bodyPr>
            <a:normAutofit/>
          </a:bodyPr>
          <a:lstStyle/>
          <a:p>
            <a:pPr lvl="1">
              <a:buNone/>
            </a:pPr>
            <a:endParaRPr lang="en-US" sz="300" dirty="0">
              <a:solidFill>
                <a:srgbClr val="202452"/>
              </a:solidFill>
            </a:endParaRPr>
          </a:p>
          <a:p>
            <a:pPr>
              <a:buFont typeface="Wingdings" pitchFamily="2" charset="2"/>
              <a:buChar char="Ø"/>
            </a:pPr>
            <a:r>
              <a:rPr lang="en-US" sz="3600" b="1" dirty="0">
                <a:solidFill>
                  <a:srgbClr val="202452"/>
                </a:solidFill>
              </a:rPr>
              <a:t>Customer Responsibilities</a:t>
            </a:r>
          </a:p>
          <a:p>
            <a:pPr lvl="2">
              <a:lnSpc>
                <a:spcPct val="120000"/>
              </a:lnSpc>
              <a:spcBef>
                <a:spcPts val="1200"/>
              </a:spcBef>
              <a:buFont typeface="Wingdings" pitchFamily="2" charset="2"/>
              <a:buChar char="Ø"/>
            </a:pPr>
            <a:r>
              <a:rPr lang="en-US" sz="3000" dirty="0">
                <a:solidFill>
                  <a:srgbClr val="E2C549"/>
                </a:solidFill>
              </a:rPr>
              <a:t>Provide</a:t>
            </a:r>
            <a:r>
              <a:rPr lang="en-US" sz="3000" dirty="0">
                <a:solidFill>
                  <a:srgbClr val="202452"/>
                </a:solidFill>
              </a:rPr>
              <a:t> proof of enrollment</a:t>
            </a:r>
          </a:p>
          <a:p>
            <a:pPr lvl="2">
              <a:lnSpc>
                <a:spcPct val="120000"/>
              </a:lnSpc>
              <a:spcBef>
                <a:spcPts val="1200"/>
              </a:spcBef>
              <a:buFont typeface="Wingdings" pitchFamily="2" charset="2"/>
              <a:buChar char="Ø"/>
            </a:pPr>
            <a:r>
              <a:rPr lang="en-US" sz="3000" dirty="0">
                <a:solidFill>
                  <a:srgbClr val="E2C549"/>
                </a:solidFill>
              </a:rPr>
              <a:t>Provide</a:t>
            </a:r>
            <a:r>
              <a:rPr lang="en-US" sz="3000" dirty="0">
                <a:solidFill>
                  <a:srgbClr val="202452"/>
                </a:solidFill>
              </a:rPr>
              <a:t> class schedule</a:t>
            </a:r>
          </a:p>
          <a:p>
            <a:pPr lvl="2">
              <a:lnSpc>
                <a:spcPct val="120000"/>
              </a:lnSpc>
              <a:spcBef>
                <a:spcPts val="1200"/>
              </a:spcBef>
              <a:buFont typeface="Wingdings" pitchFamily="2" charset="2"/>
              <a:buChar char="Ø"/>
            </a:pPr>
            <a:r>
              <a:rPr lang="en-US" sz="3000" dirty="0">
                <a:solidFill>
                  <a:srgbClr val="E2C549"/>
                </a:solidFill>
              </a:rPr>
              <a:t>Document</a:t>
            </a:r>
            <a:r>
              <a:rPr lang="en-US" sz="3000" dirty="0">
                <a:solidFill>
                  <a:srgbClr val="202452"/>
                </a:solidFill>
              </a:rPr>
              <a:t> course requirements</a:t>
            </a:r>
          </a:p>
          <a:p>
            <a:pPr lvl="2">
              <a:lnSpc>
                <a:spcPct val="120000"/>
              </a:lnSpc>
              <a:spcBef>
                <a:spcPts val="1200"/>
              </a:spcBef>
              <a:buFont typeface="Wingdings" pitchFamily="2" charset="2"/>
              <a:buChar char="Ø"/>
            </a:pPr>
            <a:r>
              <a:rPr lang="en-US" sz="3000" dirty="0">
                <a:solidFill>
                  <a:srgbClr val="E2C549"/>
                </a:solidFill>
              </a:rPr>
              <a:t>Document</a:t>
            </a:r>
            <a:r>
              <a:rPr lang="en-US" sz="3000" dirty="0">
                <a:solidFill>
                  <a:srgbClr val="202452"/>
                </a:solidFill>
              </a:rPr>
              <a:t> study requirements, when applicable </a:t>
            </a:r>
          </a:p>
          <a:p>
            <a:pPr lvl="2">
              <a:lnSpc>
                <a:spcPct val="120000"/>
              </a:lnSpc>
              <a:spcBef>
                <a:spcPts val="1200"/>
              </a:spcBef>
              <a:buFont typeface="Wingdings" pitchFamily="2" charset="2"/>
              <a:buChar char="Ø"/>
            </a:pPr>
            <a:r>
              <a:rPr lang="en-US" sz="3000" dirty="0">
                <a:solidFill>
                  <a:srgbClr val="E2C549"/>
                </a:solidFill>
              </a:rPr>
              <a:t>Submit</a:t>
            </a:r>
            <a:r>
              <a:rPr lang="en-US" sz="3000" dirty="0">
                <a:solidFill>
                  <a:srgbClr val="202452"/>
                </a:solidFill>
              </a:rPr>
              <a:t> other pertinent documentation as required by the Career Manager or RWB</a:t>
            </a:r>
          </a:p>
          <a:p>
            <a:pPr>
              <a:buClr>
                <a:schemeClr val="accent2">
                  <a:lumMod val="75000"/>
                </a:schemeClr>
              </a:buClr>
              <a:buNone/>
            </a:pPr>
            <a:endParaRPr lang="en-US" sz="3400" dirty="0">
              <a:solidFill>
                <a:srgbClr val="202452"/>
              </a:solidFill>
            </a:endParaRPr>
          </a:p>
          <a:p>
            <a:pPr>
              <a:buClr>
                <a:schemeClr val="accent2">
                  <a:lumMod val="75000"/>
                </a:schemeClr>
              </a:buClr>
              <a:buNone/>
            </a:pPr>
            <a:endParaRPr lang="en-US" sz="3400" dirty="0">
              <a:solidFill>
                <a:srgbClr val="202452"/>
              </a:solidFill>
            </a:endParaRPr>
          </a:p>
          <a:p>
            <a:pPr>
              <a:buClr>
                <a:schemeClr val="accent2">
                  <a:lumMod val="75000"/>
                </a:schemeClr>
              </a:buClr>
              <a:buFont typeface="Wingdings" pitchFamily="2" charset="2"/>
              <a:buChar char="Ø"/>
            </a:pPr>
            <a:endParaRPr lang="en-US" sz="3400" dirty="0">
              <a:solidFill>
                <a:srgbClr val="202452"/>
              </a:solidFill>
            </a:endParaRPr>
          </a:p>
          <a:p>
            <a:pPr>
              <a:buNone/>
            </a:pPr>
            <a:endParaRPr lang="en-US" dirty="0">
              <a:solidFill>
                <a:srgbClr val="202452"/>
              </a:solidFill>
            </a:endParaRPr>
          </a:p>
        </p:txBody>
      </p:sp>
    </p:spTree>
    <p:extLst>
      <p:ext uri="{BB962C8B-B14F-4D97-AF65-F5344CB8AC3E}">
        <p14:creationId xmlns:p14="http://schemas.microsoft.com/office/powerpoint/2010/main" val="2620991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Documentation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E2D6F1F5-E52C-6692-1946-792CE868E0AE}"/>
              </a:ext>
            </a:extLst>
          </p:cNvPr>
          <p:cNvSpPr>
            <a:spLocks noGrp="1"/>
          </p:cNvSpPr>
          <p:nvPr>
            <p:ph sz="quarter" idx="1"/>
          </p:nvPr>
        </p:nvSpPr>
        <p:spPr>
          <a:xfrm>
            <a:off x="838199" y="1524000"/>
            <a:ext cx="10515599" cy="5334000"/>
          </a:xfrm>
          <a:ln>
            <a:noFill/>
          </a:ln>
        </p:spPr>
        <p:txBody>
          <a:bodyPr>
            <a:normAutofit fontScale="25000" lnSpcReduction="20000"/>
          </a:bodyPr>
          <a:lstStyle/>
          <a:p>
            <a:pPr lvl="1">
              <a:buNone/>
            </a:pPr>
            <a:endParaRPr lang="en-US" sz="300" dirty="0">
              <a:solidFill>
                <a:srgbClr val="202452"/>
              </a:solidFill>
            </a:endParaRPr>
          </a:p>
          <a:p>
            <a:pPr>
              <a:buFont typeface="Wingdings" pitchFamily="2" charset="2"/>
              <a:buChar char="Ø"/>
            </a:pPr>
            <a:r>
              <a:rPr lang="en-US" sz="8000" b="1" dirty="0">
                <a:solidFill>
                  <a:srgbClr val="202452"/>
                </a:solidFill>
              </a:rPr>
              <a:t>Regional Workforce Board Responsibilities</a:t>
            </a:r>
          </a:p>
          <a:p>
            <a:pPr lvl="1">
              <a:spcBef>
                <a:spcPts val="600"/>
              </a:spcBef>
              <a:buFont typeface="Wingdings" pitchFamily="2" charset="2"/>
              <a:buChar char="Ø"/>
              <a:defRPr/>
            </a:pPr>
            <a:r>
              <a:rPr lang="en-US" sz="8000" dirty="0">
                <a:solidFill>
                  <a:srgbClr val="E2C549"/>
                </a:solidFill>
              </a:rPr>
              <a:t>Obtaining </a:t>
            </a:r>
            <a:r>
              <a:rPr lang="en-US" sz="8000" dirty="0">
                <a:solidFill>
                  <a:srgbClr val="202452"/>
                </a:solidFill>
              </a:rPr>
              <a:t>documentation of the designated responsible party through </a:t>
            </a:r>
          </a:p>
          <a:p>
            <a:pPr lvl="2">
              <a:lnSpc>
                <a:spcPct val="200000"/>
              </a:lnSpc>
              <a:spcBef>
                <a:spcPts val="0"/>
              </a:spcBef>
              <a:buClr>
                <a:schemeClr val="accent2">
                  <a:lumMod val="75000"/>
                </a:schemeClr>
              </a:buClr>
              <a:buFont typeface="Wingdings" pitchFamily="2" charset="2"/>
              <a:buChar char="Ø"/>
              <a:defRPr/>
            </a:pPr>
            <a:r>
              <a:rPr lang="en-US" sz="6400" dirty="0">
                <a:solidFill>
                  <a:srgbClr val="202452"/>
                </a:solidFill>
              </a:rPr>
              <a:t>Registration Documents</a:t>
            </a:r>
          </a:p>
          <a:p>
            <a:pPr lvl="2">
              <a:lnSpc>
                <a:spcPct val="200000"/>
              </a:lnSpc>
              <a:spcBef>
                <a:spcPts val="0"/>
              </a:spcBef>
              <a:buClr>
                <a:schemeClr val="accent2">
                  <a:lumMod val="75000"/>
                </a:schemeClr>
              </a:buClr>
              <a:buFont typeface="Wingdings" pitchFamily="2" charset="2"/>
              <a:buChar char="Ø"/>
              <a:defRPr/>
            </a:pPr>
            <a:r>
              <a:rPr lang="en-US" sz="6400" dirty="0">
                <a:solidFill>
                  <a:srgbClr val="202452"/>
                </a:solidFill>
              </a:rPr>
              <a:t>Syllabus</a:t>
            </a:r>
          </a:p>
          <a:p>
            <a:pPr lvl="2">
              <a:lnSpc>
                <a:spcPct val="200000"/>
              </a:lnSpc>
              <a:spcBef>
                <a:spcPts val="0"/>
              </a:spcBef>
              <a:buClr>
                <a:schemeClr val="accent2">
                  <a:lumMod val="75000"/>
                </a:schemeClr>
              </a:buClr>
              <a:buFont typeface="Wingdings" pitchFamily="2" charset="2"/>
              <a:buChar char="Ø"/>
              <a:defRPr/>
            </a:pPr>
            <a:r>
              <a:rPr lang="en-US" sz="6400" dirty="0">
                <a:solidFill>
                  <a:srgbClr val="202452"/>
                </a:solidFill>
              </a:rPr>
              <a:t>Other written notification provided by the instructor or institution</a:t>
            </a:r>
          </a:p>
          <a:p>
            <a:pPr lvl="1">
              <a:lnSpc>
                <a:spcPct val="120000"/>
              </a:lnSpc>
              <a:spcBef>
                <a:spcPts val="600"/>
              </a:spcBef>
              <a:buFont typeface="Wingdings" pitchFamily="2" charset="2"/>
              <a:buChar char="Ø"/>
            </a:pPr>
            <a:r>
              <a:rPr lang="en-US" sz="8000" dirty="0">
                <a:solidFill>
                  <a:srgbClr val="E2C549"/>
                </a:solidFill>
              </a:rPr>
              <a:t>Ensuring</a:t>
            </a:r>
            <a:r>
              <a:rPr lang="en-US" sz="8000" dirty="0">
                <a:solidFill>
                  <a:srgbClr val="202452"/>
                </a:solidFill>
              </a:rPr>
              <a:t> that documentation supports hours reported</a:t>
            </a:r>
          </a:p>
          <a:p>
            <a:pPr lvl="1">
              <a:lnSpc>
                <a:spcPct val="120000"/>
              </a:lnSpc>
              <a:spcBef>
                <a:spcPts val="600"/>
              </a:spcBef>
              <a:buFont typeface="Wingdings" pitchFamily="2" charset="2"/>
              <a:buChar char="Ø"/>
            </a:pPr>
            <a:r>
              <a:rPr lang="en-US" sz="8000" dirty="0">
                <a:solidFill>
                  <a:srgbClr val="E2C549"/>
                </a:solidFill>
              </a:rPr>
              <a:t>Ensuring</a:t>
            </a:r>
            <a:r>
              <a:rPr lang="en-US" sz="8000" dirty="0">
                <a:solidFill>
                  <a:srgbClr val="202452"/>
                </a:solidFill>
              </a:rPr>
              <a:t> the documentation includes the following information:</a:t>
            </a:r>
          </a:p>
          <a:p>
            <a:pPr marL="1508760" lvl="4" indent="-320040">
              <a:lnSpc>
                <a:spcPct val="120000"/>
              </a:lnSpc>
              <a:spcBef>
                <a:spcPts val="600"/>
              </a:spcBef>
              <a:buClr>
                <a:schemeClr val="accent1"/>
              </a:buClr>
              <a:buSzPct val="60000"/>
              <a:buFont typeface="Wingdings" pitchFamily="2" charset="2"/>
              <a:buChar char="Ø"/>
            </a:pPr>
            <a:r>
              <a:rPr lang="en-US" sz="6400" dirty="0">
                <a:solidFill>
                  <a:srgbClr val="202452"/>
                </a:solidFill>
              </a:rPr>
              <a:t>Name of Instructor or Supervising Party </a:t>
            </a:r>
          </a:p>
          <a:p>
            <a:pPr marL="1508760" lvl="4" indent="-320040">
              <a:lnSpc>
                <a:spcPct val="120000"/>
              </a:lnSpc>
              <a:spcBef>
                <a:spcPts val="600"/>
              </a:spcBef>
              <a:buClr>
                <a:schemeClr val="accent1"/>
              </a:buClr>
              <a:buSzPct val="60000"/>
              <a:buFont typeface="Wingdings" pitchFamily="2" charset="2"/>
              <a:buChar char="Ø"/>
            </a:pPr>
            <a:r>
              <a:rPr lang="en-US" sz="6400" dirty="0">
                <a:solidFill>
                  <a:srgbClr val="202452"/>
                </a:solidFill>
              </a:rPr>
              <a:t>Course </a:t>
            </a:r>
          </a:p>
          <a:p>
            <a:pPr marL="1508760" lvl="4" indent="-320040">
              <a:lnSpc>
                <a:spcPct val="120000"/>
              </a:lnSpc>
              <a:spcBef>
                <a:spcPts val="600"/>
              </a:spcBef>
              <a:buClr>
                <a:schemeClr val="accent1"/>
              </a:buClr>
              <a:buSzPct val="60000"/>
              <a:buFont typeface="Wingdings" pitchFamily="2" charset="2"/>
              <a:buChar char="Ø"/>
            </a:pPr>
            <a:r>
              <a:rPr lang="en-US" sz="6400" dirty="0">
                <a:solidFill>
                  <a:srgbClr val="202452"/>
                </a:solidFill>
              </a:rPr>
              <a:t>Dates of Attendance </a:t>
            </a:r>
          </a:p>
          <a:p>
            <a:pPr marL="1508760" lvl="4" indent="-320040">
              <a:lnSpc>
                <a:spcPct val="120000"/>
              </a:lnSpc>
              <a:spcBef>
                <a:spcPts val="600"/>
              </a:spcBef>
              <a:buClr>
                <a:schemeClr val="accent1"/>
              </a:buClr>
              <a:buSzPct val="60000"/>
              <a:buFont typeface="Wingdings" pitchFamily="2" charset="2"/>
              <a:buChar char="Ø"/>
            </a:pPr>
            <a:r>
              <a:rPr lang="en-US" sz="6400" dirty="0">
                <a:solidFill>
                  <a:srgbClr val="202452"/>
                </a:solidFill>
              </a:rPr>
              <a:t>Hours Related to Credit</a:t>
            </a:r>
          </a:p>
          <a:p>
            <a:pPr marL="1508760" lvl="4" indent="-320040">
              <a:lnSpc>
                <a:spcPct val="120000"/>
              </a:lnSpc>
              <a:spcBef>
                <a:spcPts val="600"/>
              </a:spcBef>
              <a:buClr>
                <a:schemeClr val="accent1"/>
              </a:buClr>
              <a:buSzPct val="60000"/>
              <a:buFont typeface="Wingdings" pitchFamily="2" charset="2"/>
              <a:buChar char="Ø"/>
            </a:pPr>
            <a:r>
              <a:rPr lang="en-US" sz="6400" dirty="0">
                <a:solidFill>
                  <a:srgbClr val="202452"/>
                </a:solidFill>
              </a:rPr>
              <a:t>Contact information of person verifying attendance</a:t>
            </a:r>
          </a:p>
          <a:p>
            <a:pPr lvl="1">
              <a:lnSpc>
                <a:spcPct val="120000"/>
              </a:lnSpc>
              <a:spcBef>
                <a:spcPts val="600"/>
              </a:spcBef>
              <a:buFont typeface="Wingdings" pitchFamily="2" charset="2"/>
              <a:buChar char="Ø"/>
              <a:defRPr/>
            </a:pPr>
            <a:r>
              <a:rPr lang="en-US" sz="8000" dirty="0">
                <a:solidFill>
                  <a:srgbClr val="E2C549"/>
                </a:solidFill>
              </a:rPr>
              <a:t>Entering</a:t>
            </a:r>
            <a:r>
              <a:rPr lang="en-US" sz="8000" dirty="0">
                <a:solidFill>
                  <a:srgbClr val="202452"/>
                </a:solidFill>
              </a:rPr>
              <a:t> the information in the workforce data entry system after verification</a:t>
            </a:r>
          </a:p>
          <a:p>
            <a:pPr lvl="1">
              <a:lnSpc>
                <a:spcPct val="120000"/>
              </a:lnSpc>
              <a:spcBef>
                <a:spcPts val="600"/>
              </a:spcBef>
              <a:buFont typeface="Wingdings" pitchFamily="2" charset="2"/>
              <a:buChar char="Ø"/>
              <a:defRPr/>
            </a:pPr>
            <a:r>
              <a:rPr lang="en-US" sz="8000" dirty="0">
                <a:solidFill>
                  <a:srgbClr val="E2C549"/>
                </a:solidFill>
              </a:rPr>
              <a:t>Maintaining</a:t>
            </a:r>
            <a:r>
              <a:rPr lang="en-US" sz="8000" dirty="0">
                <a:solidFill>
                  <a:srgbClr val="202452"/>
                </a:solidFill>
              </a:rPr>
              <a:t> the documentation in the case file to support participation</a:t>
            </a:r>
          </a:p>
          <a:p>
            <a:pPr marL="1051560" lvl="3" indent="-320040">
              <a:spcBef>
                <a:spcPts val="0"/>
              </a:spcBef>
              <a:buClr>
                <a:schemeClr val="accent1"/>
              </a:buClr>
              <a:buSzPct val="60000"/>
              <a:buFont typeface="Wingdings" pitchFamily="2" charset="2"/>
              <a:buChar char="Ø"/>
            </a:pPr>
            <a:endParaRPr lang="en-US" sz="1700" dirty="0">
              <a:solidFill>
                <a:srgbClr val="202452"/>
              </a:solidFill>
            </a:endParaRPr>
          </a:p>
          <a:p>
            <a:pPr marL="1508760" lvl="4" indent="-320040">
              <a:spcBef>
                <a:spcPts val="0"/>
              </a:spcBef>
              <a:buClr>
                <a:schemeClr val="accent1"/>
              </a:buClr>
              <a:buSzPct val="60000"/>
              <a:buFont typeface="Wingdings" pitchFamily="2" charset="2"/>
              <a:buChar char="Ø"/>
            </a:pPr>
            <a:endParaRPr lang="en-US" sz="1700" dirty="0">
              <a:solidFill>
                <a:srgbClr val="202452"/>
              </a:solidFill>
            </a:endParaRPr>
          </a:p>
          <a:p>
            <a:pPr>
              <a:buClr>
                <a:schemeClr val="accent2">
                  <a:lumMod val="75000"/>
                </a:schemeClr>
              </a:buClr>
              <a:buNone/>
            </a:pPr>
            <a:endParaRPr lang="en-US" dirty="0">
              <a:solidFill>
                <a:srgbClr val="202452"/>
              </a:solidFill>
            </a:endParaRPr>
          </a:p>
          <a:p>
            <a:endParaRPr lang="en-US" dirty="0">
              <a:solidFill>
                <a:srgbClr val="202452"/>
              </a:solidFill>
            </a:endParaRPr>
          </a:p>
        </p:txBody>
      </p:sp>
    </p:spTree>
    <p:extLst>
      <p:ext uri="{BB962C8B-B14F-4D97-AF65-F5344CB8AC3E}">
        <p14:creationId xmlns:p14="http://schemas.microsoft.com/office/powerpoint/2010/main" val="3200646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Schedules &amp; Study Time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1501134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Class Scheduling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Box 5">
            <a:extLst>
              <a:ext uri="{FF2B5EF4-FFF2-40B4-BE49-F238E27FC236}">
                <a16:creationId xmlns:a16="http://schemas.microsoft.com/office/drawing/2014/main" id="{04833CE0-2B95-FB51-FF88-B810D400C5AB}"/>
              </a:ext>
            </a:extLst>
          </p:cNvPr>
          <p:cNvSpPr txBox="1"/>
          <p:nvPr/>
        </p:nvSpPr>
        <p:spPr>
          <a:xfrm>
            <a:off x="838200" y="1564243"/>
            <a:ext cx="10515600" cy="5293757"/>
          </a:xfrm>
          <a:prstGeom prst="rect">
            <a:avLst/>
          </a:prstGeom>
          <a:noFill/>
          <a:ln w="19050">
            <a:noFill/>
          </a:ln>
        </p:spPr>
        <p:txBody>
          <a:bodyPr wrap="square" rtlCol="0">
            <a:spAutoFit/>
          </a:bodyPr>
          <a:lstStyle/>
          <a:p>
            <a:pPr marL="0" lvl="1" algn="ctr"/>
            <a:r>
              <a:rPr lang="en-US" sz="2000" b="1" dirty="0">
                <a:solidFill>
                  <a:srgbClr val="202452"/>
                </a:solidFill>
              </a:rPr>
              <a:t>Customers may only get credit for actual hours </a:t>
            </a:r>
            <a:r>
              <a:rPr lang="en-US" sz="2000" b="1" dirty="0">
                <a:solidFill>
                  <a:srgbClr val="04A651"/>
                </a:solidFill>
              </a:rPr>
              <a:t>ATTENDED</a:t>
            </a:r>
            <a:r>
              <a:rPr lang="en-US" sz="2000" b="1" dirty="0">
                <a:solidFill>
                  <a:srgbClr val="202452"/>
                </a:solidFill>
              </a:rPr>
              <a:t> in class</a:t>
            </a:r>
          </a:p>
          <a:p>
            <a:pPr marL="0" lvl="1"/>
            <a:endParaRPr lang="en-US" sz="2400" b="1" dirty="0">
              <a:solidFill>
                <a:srgbClr val="202452"/>
              </a:solidFill>
            </a:endParaRPr>
          </a:p>
          <a:p>
            <a:pPr marL="0" lvl="1"/>
            <a:endParaRPr lang="en-US" sz="2400" b="1" dirty="0">
              <a:solidFill>
                <a:srgbClr val="202452"/>
              </a:solidFill>
            </a:endParaRPr>
          </a:p>
          <a:p>
            <a:pPr marL="0" lvl="1"/>
            <a:endParaRPr lang="en-US" sz="2400" b="1" dirty="0">
              <a:solidFill>
                <a:srgbClr val="202452"/>
              </a:solidFill>
            </a:endParaRPr>
          </a:p>
          <a:p>
            <a:pPr marL="0" lvl="1"/>
            <a:endParaRPr lang="en-US" sz="2400" b="1" dirty="0">
              <a:solidFill>
                <a:srgbClr val="202452"/>
              </a:solidFill>
            </a:endParaRPr>
          </a:p>
          <a:p>
            <a:pPr marL="0" lvl="1"/>
            <a:endParaRPr lang="en-US" sz="2400" b="1" dirty="0">
              <a:solidFill>
                <a:srgbClr val="202452"/>
              </a:solidFill>
            </a:endParaRPr>
          </a:p>
          <a:p>
            <a:pPr marL="0" lvl="1" algn="ctr"/>
            <a:endParaRPr lang="en-US" sz="3600" dirty="0">
              <a:solidFill>
                <a:srgbClr val="202452"/>
              </a:solidFill>
            </a:endParaRPr>
          </a:p>
          <a:p>
            <a:pPr marL="0" lvl="1" algn="ctr"/>
            <a:r>
              <a:rPr lang="en-US" sz="3600" dirty="0">
                <a:solidFill>
                  <a:srgbClr val="202452"/>
                </a:solidFill>
              </a:rPr>
              <a:t>How many hours a week is this customer scheduled for class?</a:t>
            </a:r>
            <a:endParaRPr lang="en-US" sz="2000" dirty="0">
              <a:solidFill>
                <a:srgbClr val="202452"/>
              </a:solidFill>
            </a:endParaRPr>
          </a:p>
          <a:p>
            <a:pPr lvl="2">
              <a:lnSpc>
                <a:spcPct val="200000"/>
              </a:lnSpc>
              <a:buClr>
                <a:schemeClr val="accent2">
                  <a:lumMod val="75000"/>
                </a:schemeClr>
              </a:buClr>
            </a:pPr>
            <a:endParaRPr lang="en-US" sz="2000" dirty="0">
              <a:solidFill>
                <a:srgbClr val="202452"/>
              </a:solidFill>
            </a:endParaRPr>
          </a:p>
          <a:p>
            <a:pPr lvl="2">
              <a:lnSpc>
                <a:spcPct val="200000"/>
              </a:lnSpc>
              <a:buClr>
                <a:schemeClr val="accent2">
                  <a:lumMod val="75000"/>
                </a:schemeClr>
              </a:buClr>
            </a:pPr>
            <a:endParaRPr lang="en-US" sz="2000" dirty="0">
              <a:solidFill>
                <a:srgbClr val="202452"/>
              </a:solidFill>
            </a:endParaRPr>
          </a:p>
          <a:p>
            <a:pPr lvl="2">
              <a:lnSpc>
                <a:spcPct val="200000"/>
              </a:lnSpc>
              <a:buClr>
                <a:schemeClr val="accent2">
                  <a:lumMod val="75000"/>
                </a:schemeClr>
              </a:buClr>
            </a:pPr>
            <a:endParaRPr lang="en-US" sz="500" dirty="0">
              <a:solidFill>
                <a:srgbClr val="202452"/>
              </a:solidFill>
            </a:endParaRPr>
          </a:p>
        </p:txBody>
      </p:sp>
      <p:pic>
        <p:nvPicPr>
          <p:cNvPr id="9" name="Picture 8">
            <a:extLst>
              <a:ext uri="{FF2B5EF4-FFF2-40B4-BE49-F238E27FC236}">
                <a16:creationId xmlns:a16="http://schemas.microsoft.com/office/drawing/2014/main" id="{10377B27-6AE0-0EDE-FC89-55CE1D8B52F0}"/>
              </a:ext>
            </a:extLst>
          </p:cNvPr>
          <p:cNvPicPr>
            <a:picLocks noChangeAspect="1"/>
          </p:cNvPicPr>
          <p:nvPr/>
        </p:nvPicPr>
        <p:blipFill>
          <a:blip r:embed="rId4"/>
          <a:stretch>
            <a:fillRect/>
          </a:stretch>
        </p:blipFill>
        <p:spPr>
          <a:xfrm>
            <a:off x="850853" y="2138540"/>
            <a:ext cx="10502947" cy="2072581"/>
          </a:xfrm>
          <a:prstGeom prst="rect">
            <a:avLst/>
          </a:prstGeom>
        </p:spPr>
      </p:pic>
    </p:spTree>
    <p:extLst>
      <p:ext uri="{BB962C8B-B14F-4D97-AF65-F5344CB8AC3E}">
        <p14:creationId xmlns:p14="http://schemas.microsoft.com/office/powerpoint/2010/main" val="3790570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Class Scheduling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Box 5">
            <a:extLst>
              <a:ext uri="{FF2B5EF4-FFF2-40B4-BE49-F238E27FC236}">
                <a16:creationId xmlns:a16="http://schemas.microsoft.com/office/drawing/2014/main" id="{04833CE0-2B95-FB51-FF88-B810D400C5AB}"/>
              </a:ext>
            </a:extLst>
          </p:cNvPr>
          <p:cNvSpPr txBox="1"/>
          <p:nvPr/>
        </p:nvSpPr>
        <p:spPr>
          <a:xfrm>
            <a:off x="838200" y="1564243"/>
            <a:ext cx="10515600" cy="6133987"/>
          </a:xfrm>
          <a:prstGeom prst="rect">
            <a:avLst/>
          </a:prstGeom>
          <a:noFill/>
          <a:ln w="19050">
            <a:noFill/>
          </a:ln>
        </p:spPr>
        <p:txBody>
          <a:bodyPr wrap="square" rtlCol="0">
            <a:spAutoFit/>
          </a:bodyPr>
          <a:lstStyle/>
          <a:p>
            <a:pPr marL="0" lvl="1" algn="ctr"/>
            <a:r>
              <a:rPr lang="en-US" sz="2000" b="1" dirty="0">
                <a:solidFill>
                  <a:srgbClr val="202452"/>
                </a:solidFill>
              </a:rPr>
              <a:t>Customers may only get credit for actual hours </a:t>
            </a:r>
            <a:r>
              <a:rPr lang="en-US" sz="2000" b="1" dirty="0">
                <a:solidFill>
                  <a:srgbClr val="04A651"/>
                </a:solidFill>
              </a:rPr>
              <a:t>ATTENDED</a:t>
            </a:r>
            <a:r>
              <a:rPr lang="en-US" sz="2000" b="1" dirty="0">
                <a:solidFill>
                  <a:srgbClr val="202452"/>
                </a:solidFill>
              </a:rPr>
              <a:t> in class</a:t>
            </a:r>
          </a:p>
          <a:p>
            <a:pPr marL="0" lvl="1"/>
            <a:endParaRPr lang="en-US" sz="2400" b="1" dirty="0">
              <a:solidFill>
                <a:srgbClr val="202452"/>
              </a:solidFill>
            </a:endParaRPr>
          </a:p>
          <a:p>
            <a:pPr marL="0" lvl="1"/>
            <a:endParaRPr lang="en-US" sz="2400" b="1" dirty="0">
              <a:solidFill>
                <a:srgbClr val="202452"/>
              </a:solidFill>
            </a:endParaRPr>
          </a:p>
          <a:p>
            <a:pPr marL="0" lvl="1"/>
            <a:endParaRPr lang="en-US" sz="2400" b="1" dirty="0">
              <a:solidFill>
                <a:srgbClr val="202452"/>
              </a:solidFill>
            </a:endParaRPr>
          </a:p>
          <a:p>
            <a:pPr marL="0" lvl="1"/>
            <a:endParaRPr lang="en-US" sz="2400" b="1" dirty="0">
              <a:solidFill>
                <a:srgbClr val="202452"/>
              </a:solidFill>
            </a:endParaRPr>
          </a:p>
          <a:p>
            <a:pPr marL="0" lvl="1"/>
            <a:endParaRPr lang="en-US" sz="2400" b="1" dirty="0">
              <a:solidFill>
                <a:srgbClr val="202452"/>
              </a:solidFill>
            </a:endParaRPr>
          </a:p>
          <a:p>
            <a:pPr marL="0" lvl="1" algn="ctr"/>
            <a:endParaRPr lang="en-US" sz="3600" dirty="0">
              <a:solidFill>
                <a:srgbClr val="202452"/>
              </a:solidFill>
            </a:endParaRPr>
          </a:p>
          <a:p>
            <a:pPr marL="0" lvl="1" algn="ctr"/>
            <a:r>
              <a:rPr lang="en-US" sz="3200" dirty="0">
                <a:solidFill>
                  <a:srgbClr val="202452"/>
                </a:solidFill>
              </a:rPr>
              <a:t>According to the class schedule this customer is scheduled to attend Math class for 2 hours per week and English class for 3 hours per week. This equates to </a:t>
            </a:r>
            <a:r>
              <a:rPr lang="en-US" sz="3200" b="1" dirty="0">
                <a:solidFill>
                  <a:srgbClr val="202452"/>
                </a:solidFill>
              </a:rPr>
              <a:t>5 hours </a:t>
            </a:r>
            <a:r>
              <a:rPr lang="en-US" sz="3200" dirty="0">
                <a:solidFill>
                  <a:srgbClr val="202452"/>
                </a:solidFill>
              </a:rPr>
              <a:t>per week of scheduled class time. </a:t>
            </a:r>
          </a:p>
          <a:p>
            <a:pPr lvl="2">
              <a:lnSpc>
                <a:spcPct val="200000"/>
              </a:lnSpc>
              <a:buClr>
                <a:schemeClr val="accent2">
                  <a:lumMod val="75000"/>
                </a:schemeClr>
              </a:buClr>
            </a:pPr>
            <a:endParaRPr lang="en-US" sz="2000" dirty="0">
              <a:solidFill>
                <a:srgbClr val="202452"/>
              </a:solidFill>
            </a:endParaRPr>
          </a:p>
          <a:p>
            <a:pPr lvl="2">
              <a:lnSpc>
                <a:spcPct val="200000"/>
              </a:lnSpc>
              <a:buClr>
                <a:schemeClr val="accent2">
                  <a:lumMod val="75000"/>
                </a:schemeClr>
              </a:buClr>
            </a:pPr>
            <a:endParaRPr lang="en-US" sz="2000" dirty="0">
              <a:solidFill>
                <a:srgbClr val="202452"/>
              </a:solidFill>
            </a:endParaRPr>
          </a:p>
          <a:p>
            <a:pPr lvl="2">
              <a:lnSpc>
                <a:spcPct val="200000"/>
              </a:lnSpc>
              <a:buClr>
                <a:schemeClr val="accent2">
                  <a:lumMod val="75000"/>
                </a:schemeClr>
              </a:buClr>
            </a:pPr>
            <a:endParaRPr lang="en-US" sz="500" dirty="0">
              <a:solidFill>
                <a:srgbClr val="202452"/>
              </a:solidFill>
            </a:endParaRPr>
          </a:p>
        </p:txBody>
      </p:sp>
      <p:pic>
        <p:nvPicPr>
          <p:cNvPr id="9" name="Picture 8">
            <a:extLst>
              <a:ext uri="{FF2B5EF4-FFF2-40B4-BE49-F238E27FC236}">
                <a16:creationId xmlns:a16="http://schemas.microsoft.com/office/drawing/2014/main" id="{10377B27-6AE0-0EDE-FC89-55CE1D8B52F0}"/>
              </a:ext>
            </a:extLst>
          </p:cNvPr>
          <p:cNvPicPr>
            <a:picLocks noChangeAspect="1"/>
          </p:cNvPicPr>
          <p:nvPr/>
        </p:nvPicPr>
        <p:blipFill>
          <a:blip r:embed="rId4"/>
          <a:stretch>
            <a:fillRect/>
          </a:stretch>
        </p:blipFill>
        <p:spPr>
          <a:xfrm>
            <a:off x="850853" y="2138540"/>
            <a:ext cx="10502947" cy="2072581"/>
          </a:xfrm>
          <a:prstGeom prst="rect">
            <a:avLst/>
          </a:prstGeom>
        </p:spPr>
      </p:pic>
    </p:spTree>
    <p:extLst>
      <p:ext uri="{BB962C8B-B14F-4D97-AF65-F5344CB8AC3E}">
        <p14:creationId xmlns:p14="http://schemas.microsoft.com/office/powerpoint/2010/main" val="178049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Study Time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7D379B14-7B7C-F841-E70F-9686C21B134D}"/>
              </a:ext>
            </a:extLst>
          </p:cNvPr>
          <p:cNvSpPr>
            <a:spLocks noGrp="1"/>
          </p:cNvSpPr>
          <p:nvPr>
            <p:ph sz="quarter" idx="1"/>
          </p:nvPr>
        </p:nvSpPr>
        <p:spPr>
          <a:xfrm>
            <a:off x="838200" y="1577680"/>
            <a:ext cx="10515600" cy="5181600"/>
          </a:xfrm>
          <a:ln w="19050" cmpd="dbl">
            <a:noFill/>
          </a:ln>
        </p:spPr>
        <p:txBody>
          <a:bodyPr>
            <a:normAutofit fontScale="85000" lnSpcReduction="10000"/>
          </a:bodyPr>
          <a:lstStyle/>
          <a:p>
            <a:pPr>
              <a:lnSpc>
                <a:spcPct val="120000"/>
              </a:lnSpc>
              <a:spcBef>
                <a:spcPts val="0"/>
              </a:spcBef>
              <a:buClr>
                <a:schemeClr val="accent2">
                  <a:lumMod val="75000"/>
                </a:schemeClr>
              </a:buClr>
              <a:buFont typeface="Wingdings" pitchFamily="2" charset="2"/>
              <a:buChar char="Ø"/>
            </a:pPr>
            <a:r>
              <a:rPr lang="en-US" sz="2800" b="1" dirty="0">
                <a:solidFill>
                  <a:srgbClr val="202452"/>
                </a:solidFill>
              </a:rPr>
              <a:t>Supervised </a:t>
            </a:r>
            <a:r>
              <a:rPr lang="en-US" sz="2800" dirty="0">
                <a:solidFill>
                  <a:srgbClr val="202452"/>
                </a:solidFill>
              </a:rPr>
              <a:t>Study Time </a:t>
            </a:r>
          </a:p>
          <a:p>
            <a:pPr lvl="1">
              <a:lnSpc>
                <a:spcPct val="160000"/>
              </a:lnSpc>
              <a:spcBef>
                <a:spcPts val="0"/>
              </a:spcBef>
              <a:buClr>
                <a:schemeClr val="accent2">
                  <a:lumMod val="75000"/>
                </a:schemeClr>
              </a:buClr>
              <a:buFont typeface="Wingdings" pitchFamily="2" charset="2"/>
              <a:buChar char="Ø"/>
            </a:pPr>
            <a:r>
              <a:rPr lang="en-US" sz="2400" dirty="0">
                <a:solidFill>
                  <a:srgbClr val="202452"/>
                </a:solidFill>
              </a:rPr>
              <a:t>Mandatory study session held in a supervised setting</a:t>
            </a:r>
          </a:p>
          <a:p>
            <a:pPr lvl="1">
              <a:lnSpc>
                <a:spcPct val="160000"/>
              </a:lnSpc>
              <a:spcBef>
                <a:spcPts val="0"/>
              </a:spcBef>
              <a:buClr>
                <a:schemeClr val="accent2">
                  <a:lumMod val="75000"/>
                </a:schemeClr>
              </a:buClr>
              <a:buFont typeface="Wingdings" pitchFamily="2" charset="2"/>
              <a:buChar char="Ø"/>
            </a:pPr>
            <a:r>
              <a:rPr lang="en-US" sz="2400" dirty="0">
                <a:solidFill>
                  <a:srgbClr val="202452"/>
                </a:solidFill>
              </a:rPr>
              <a:t>Must be in in the presence of an instructor or supervisor </a:t>
            </a:r>
          </a:p>
          <a:p>
            <a:pPr lvl="2">
              <a:lnSpc>
                <a:spcPct val="120000"/>
              </a:lnSpc>
              <a:spcBef>
                <a:spcPts val="0"/>
              </a:spcBef>
              <a:buClr>
                <a:schemeClr val="accent2">
                  <a:lumMod val="75000"/>
                </a:schemeClr>
              </a:buClr>
              <a:buNone/>
            </a:pPr>
            <a:r>
              <a:rPr lang="en-US" sz="2000" dirty="0">
                <a:solidFill>
                  <a:srgbClr val="202452"/>
                </a:solidFill>
              </a:rPr>
              <a:t>     </a:t>
            </a:r>
            <a:r>
              <a:rPr lang="en-US" sz="2000" b="1" dirty="0">
                <a:solidFill>
                  <a:srgbClr val="E2C549"/>
                </a:solidFill>
              </a:rPr>
              <a:t>Note</a:t>
            </a:r>
            <a:r>
              <a:rPr lang="en-US" sz="2000" dirty="0">
                <a:solidFill>
                  <a:srgbClr val="E2C549"/>
                </a:solidFill>
              </a:rPr>
              <a:t>: These hours are counted as actual classroom hours</a:t>
            </a:r>
          </a:p>
          <a:p>
            <a:pPr>
              <a:lnSpc>
                <a:spcPct val="120000"/>
              </a:lnSpc>
              <a:spcBef>
                <a:spcPts val="0"/>
              </a:spcBef>
              <a:buClr>
                <a:schemeClr val="accent2">
                  <a:lumMod val="75000"/>
                </a:schemeClr>
              </a:buClr>
              <a:buFont typeface="Wingdings" pitchFamily="2" charset="2"/>
              <a:buChar char="Ø"/>
            </a:pPr>
            <a:r>
              <a:rPr lang="en-US" sz="2800" b="1" dirty="0">
                <a:solidFill>
                  <a:srgbClr val="202452"/>
                </a:solidFill>
              </a:rPr>
              <a:t>Unsupervised </a:t>
            </a:r>
            <a:r>
              <a:rPr lang="en-US" sz="2800" dirty="0">
                <a:solidFill>
                  <a:srgbClr val="202452"/>
                </a:solidFill>
              </a:rPr>
              <a:t>Study Time </a:t>
            </a:r>
          </a:p>
          <a:p>
            <a:pPr lvl="1">
              <a:lnSpc>
                <a:spcPct val="170000"/>
              </a:lnSpc>
              <a:spcBef>
                <a:spcPts val="0"/>
              </a:spcBef>
              <a:buClr>
                <a:schemeClr val="accent2">
                  <a:lumMod val="75000"/>
                </a:schemeClr>
              </a:buClr>
              <a:buFont typeface="Wingdings" pitchFamily="2" charset="2"/>
              <a:buChar char="Ø"/>
            </a:pPr>
            <a:r>
              <a:rPr lang="en-US" sz="2400" dirty="0">
                <a:solidFill>
                  <a:srgbClr val="202452"/>
                </a:solidFill>
              </a:rPr>
              <a:t>Doesn’t require a supervised setting</a:t>
            </a:r>
            <a:endParaRPr lang="en-US" sz="1000" b="1" dirty="0">
              <a:solidFill>
                <a:srgbClr val="202452"/>
              </a:solidFill>
            </a:endParaRPr>
          </a:p>
          <a:p>
            <a:pPr lvl="1">
              <a:lnSpc>
                <a:spcPct val="170000"/>
              </a:lnSpc>
              <a:spcBef>
                <a:spcPts val="0"/>
              </a:spcBef>
              <a:buClr>
                <a:schemeClr val="accent2"/>
              </a:buClr>
              <a:buFont typeface="Wingdings" pitchFamily="2" charset="2"/>
              <a:buChar char="Ø"/>
            </a:pPr>
            <a:r>
              <a:rPr lang="en-US" sz="2400" dirty="0">
                <a:solidFill>
                  <a:srgbClr val="202452"/>
                </a:solidFill>
              </a:rPr>
              <a:t>Unsupervised study activities could include: </a:t>
            </a:r>
          </a:p>
          <a:p>
            <a:pPr lvl="2">
              <a:lnSpc>
                <a:spcPct val="150000"/>
              </a:lnSpc>
              <a:spcBef>
                <a:spcPts val="0"/>
              </a:spcBef>
              <a:buFont typeface="Wingdings" pitchFamily="2" charset="2"/>
              <a:buChar char="Ø"/>
            </a:pPr>
            <a:r>
              <a:rPr lang="en-US" sz="2000" dirty="0">
                <a:solidFill>
                  <a:srgbClr val="202452"/>
                </a:solidFill>
              </a:rPr>
              <a:t>Reading the chapters before class</a:t>
            </a:r>
          </a:p>
          <a:p>
            <a:pPr lvl="2">
              <a:lnSpc>
                <a:spcPct val="150000"/>
              </a:lnSpc>
              <a:buFont typeface="Wingdings" pitchFamily="2" charset="2"/>
              <a:buChar char="Ø"/>
            </a:pPr>
            <a:r>
              <a:rPr lang="en-US" sz="2000" dirty="0">
                <a:solidFill>
                  <a:srgbClr val="202452"/>
                </a:solidFill>
              </a:rPr>
              <a:t>Meeting with the instructor or classmates for tutoring</a:t>
            </a:r>
          </a:p>
          <a:p>
            <a:pPr lvl="2">
              <a:lnSpc>
                <a:spcPct val="150000"/>
              </a:lnSpc>
              <a:buFont typeface="Wingdings" pitchFamily="2" charset="2"/>
              <a:buChar char="Ø"/>
            </a:pPr>
            <a:r>
              <a:rPr lang="en-US" sz="2000" dirty="0">
                <a:solidFill>
                  <a:srgbClr val="202452"/>
                </a:solidFill>
              </a:rPr>
              <a:t>Reviewing previously studied chapters</a:t>
            </a:r>
          </a:p>
          <a:p>
            <a:pPr lvl="2">
              <a:lnSpc>
                <a:spcPct val="150000"/>
              </a:lnSpc>
              <a:buFont typeface="Wingdings" pitchFamily="2" charset="2"/>
              <a:buChar char="Ø"/>
            </a:pPr>
            <a:r>
              <a:rPr lang="en-US" sz="2000" dirty="0">
                <a:solidFill>
                  <a:srgbClr val="202452"/>
                </a:solidFill>
              </a:rPr>
              <a:t>Completing class assignments</a:t>
            </a:r>
          </a:p>
          <a:p>
            <a:pPr lvl="2">
              <a:lnSpc>
                <a:spcPct val="150000"/>
              </a:lnSpc>
              <a:buFont typeface="Wingdings" pitchFamily="2" charset="2"/>
              <a:buChar char="Ø"/>
            </a:pPr>
            <a:r>
              <a:rPr lang="en-US" sz="2000" dirty="0">
                <a:solidFill>
                  <a:srgbClr val="202452"/>
                </a:solidFill>
              </a:rPr>
              <a:t>Researching information for class </a:t>
            </a:r>
          </a:p>
          <a:p>
            <a:pPr>
              <a:buNone/>
            </a:pPr>
            <a:endParaRPr lang="en-US" dirty="0">
              <a:solidFill>
                <a:srgbClr val="202452"/>
              </a:solidFill>
            </a:endParaRPr>
          </a:p>
        </p:txBody>
      </p:sp>
    </p:spTree>
    <p:extLst>
      <p:ext uri="{BB962C8B-B14F-4D97-AF65-F5344CB8AC3E}">
        <p14:creationId xmlns:p14="http://schemas.microsoft.com/office/powerpoint/2010/main" val="2246463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Statement of </a:t>
            </a:r>
            <a:r>
              <a:rPr lang="en-US" b="1" dirty="0">
                <a:solidFill>
                  <a:srgbClr val="202452"/>
                </a:solidFill>
                <a:latin typeface="Franklin Gothic Book" panose="020B0503020102020204" pitchFamily="34" charset="0"/>
              </a:rPr>
              <a:t>REQUIRED</a:t>
            </a:r>
            <a:r>
              <a:rPr lang="en-US" b="1" dirty="0">
                <a:solidFill>
                  <a:srgbClr val="04A651"/>
                </a:solidFill>
                <a:latin typeface="Franklin Gothic Book" panose="020B0503020102020204" pitchFamily="34" charset="0"/>
              </a:rPr>
              <a:t> or </a:t>
            </a:r>
            <a:r>
              <a:rPr lang="en-US" b="1" dirty="0">
                <a:solidFill>
                  <a:srgbClr val="202452"/>
                </a:solidFill>
                <a:latin typeface="Franklin Gothic Book" panose="020B0503020102020204" pitchFamily="34" charset="0"/>
              </a:rPr>
              <a:t>RECOMMENDED</a:t>
            </a:r>
            <a:r>
              <a:rPr lang="en-US" b="1" dirty="0">
                <a:solidFill>
                  <a:srgbClr val="04A651"/>
                </a:solidFill>
                <a:latin typeface="Franklin Gothic Book" panose="020B0503020102020204" pitchFamily="34" charset="0"/>
              </a:rPr>
              <a:t> Study Time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Box 6">
            <a:extLst>
              <a:ext uri="{FF2B5EF4-FFF2-40B4-BE49-F238E27FC236}">
                <a16:creationId xmlns:a16="http://schemas.microsoft.com/office/drawing/2014/main" id="{824F5B74-FFBE-B3A2-143D-D5085635C113}"/>
              </a:ext>
            </a:extLst>
          </p:cNvPr>
          <p:cNvSpPr txBox="1"/>
          <p:nvPr/>
        </p:nvSpPr>
        <p:spPr>
          <a:xfrm>
            <a:off x="571499" y="1690688"/>
            <a:ext cx="11049001" cy="338554"/>
          </a:xfrm>
          <a:prstGeom prst="rect">
            <a:avLst/>
          </a:prstGeom>
          <a:noFill/>
        </p:spPr>
        <p:txBody>
          <a:bodyPr wrap="square" rtlCol="0">
            <a:spAutoFit/>
          </a:bodyPr>
          <a:lstStyle/>
          <a:p>
            <a:pPr>
              <a:buClr>
                <a:schemeClr val="tx2"/>
              </a:buClr>
            </a:pPr>
            <a:r>
              <a:rPr lang="en-US" sz="1600" dirty="0">
                <a:solidFill>
                  <a:srgbClr val="202452"/>
                </a:solidFill>
              </a:rPr>
              <a:t>Total homework time counted for participation </a:t>
            </a:r>
            <a:r>
              <a:rPr lang="en-US" sz="1600" u="sng" dirty="0">
                <a:solidFill>
                  <a:srgbClr val="202452"/>
                </a:solidFill>
              </a:rPr>
              <a:t>can not exceed</a:t>
            </a:r>
            <a:r>
              <a:rPr lang="en-US" sz="1600" dirty="0">
                <a:solidFill>
                  <a:srgbClr val="202452"/>
                </a:solidFill>
              </a:rPr>
              <a:t> the hours required or advised by the educational program/instructor</a:t>
            </a:r>
          </a:p>
        </p:txBody>
      </p:sp>
      <p:graphicFrame>
        <p:nvGraphicFramePr>
          <p:cNvPr id="8" name="Diagram 7">
            <a:extLst>
              <a:ext uri="{FF2B5EF4-FFF2-40B4-BE49-F238E27FC236}">
                <a16:creationId xmlns:a16="http://schemas.microsoft.com/office/drawing/2014/main" id="{72956A6C-AC03-816E-388F-36660BAE34FC}"/>
              </a:ext>
            </a:extLst>
          </p:cNvPr>
          <p:cNvGraphicFramePr/>
          <p:nvPr>
            <p:extLst>
              <p:ext uri="{D42A27DB-BD31-4B8C-83A1-F6EECF244321}">
                <p14:modId xmlns:p14="http://schemas.microsoft.com/office/powerpoint/2010/main" val="3687815164"/>
              </p:ext>
            </p:extLst>
          </p:nvPr>
        </p:nvGraphicFramePr>
        <p:xfrm>
          <a:off x="1160060" y="2034880"/>
          <a:ext cx="4038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Vertical Scroll 5">
            <a:extLst>
              <a:ext uri="{FF2B5EF4-FFF2-40B4-BE49-F238E27FC236}">
                <a16:creationId xmlns:a16="http://schemas.microsoft.com/office/drawing/2014/main" id="{4E0C1781-BE2A-D3E6-FF0B-3D30B7248094}"/>
              </a:ext>
            </a:extLst>
          </p:cNvPr>
          <p:cNvSpPr/>
          <p:nvPr/>
        </p:nvSpPr>
        <p:spPr>
          <a:xfrm>
            <a:off x="5787221" y="2306566"/>
            <a:ext cx="4291084" cy="3895429"/>
          </a:xfrm>
          <a:prstGeom prst="verticalScroll">
            <a:avLst/>
          </a:prstGeom>
          <a:solidFill>
            <a:srgbClr val="04A6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8FBA1CBD-416D-C3BB-BFF6-3696B3E865DA}"/>
              </a:ext>
            </a:extLst>
          </p:cNvPr>
          <p:cNvSpPr txBox="1">
            <a:spLocks/>
          </p:cNvSpPr>
          <p:nvPr/>
        </p:nvSpPr>
        <p:spPr>
          <a:xfrm>
            <a:off x="6399665" y="2872854"/>
            <a:ext cx="5064453" cy="4267200"/>
          </a:xfrm>
          <a:prstGeom prst="rect">
            <a:avLst/>
          </a:prstGeom>
          <a:ln>
            <a:noFill/>
          </a:ln>
        </p:spPr>
        <p:txBody>
          <a:bodyPr vert="horz">
            <a:normAutofit/>
          </a:bodyPr>
          <a:lstStyle/>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kumimoji="0" lang="en-US" sz="1150" b="1" i="0" u="none" strike="noStrike" kern="1200" cap="none" spc="0" normalizeH="0" baseline="0" noProof="0" dirty="0">
                <a:ln>
                  <a:noFill/>
                </a:ln>
                <a:solidFill>
                  <a:schemeClr val="bg1"/>
                </a:solidFill>
                <a:effectLst/>
                <a:uLnTx/>
                <a:uFillTx/>
                <a:latin typeface="+mn-lt"/>
                <a:ea typeface="+mn-ea"/>
                <a:cs typeface="+mn-cs"/>
              </a:rPr>
              <a:t>Study time for this course: </a:t>
            </a:r>
            <a:r>
              <a:rPr kumimoji="0" lang="en-US" sz="1150" b="0" i="0" u="none" strike="noStrike" kern="1200" cap="none" spc="0" normalizeH="0" baseline="0" noProof="0" dirty="0">
                <a:ln>
                  <a:noFill/>
                </a:ln>
                <a:solidFill>
                  <a:schemeClr val="bg1"/>
                </a:solidFill>
                <a:effectLst/>
                <a:uLnTx/>
                <a:uFillTx/>
                <a:latin typeface="+mn-lt"/>
                <a:ea typeface="+mn-ea"/>
                <a:cs typeface="+mn-cs"/>
              </a:rPr>
              <a:t>The</a:t>
            </a:r>
          </a:p>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kumimoji="0" lang="en-US" sz="1150" b="0" i="0" u="none" strike="noStrike" kern="1200" cap="none" spc="0" normalizeH="0" baseline="0" noProof="0" dirty="0">
                <a:ln>
                  <a:noFill/>
                </a:ln>
                <a:solidFill>
                  <a:schemeClr val="bg1"/>
                </a:solidFill>
                <a:effectLst/>
                <a:uLnTx/>
                <a:uFillTx/>
                <a:latin typeface="+mn-lt"/>
                <a:ea typeface="+mn-ea"/>
                <a:cs typeface="+mn-cs"/>
              </a:rPr>
              <a:t>instructor expects that students will </a:t>
            </a:r>
          </a:p>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kumimoji="0" lang="en-US" sz="1150" b="0" i="0" u="none" strike="noStrike" kern="1200" cap="none" spc="0" normalizeH="0" baseline="0" noProof="0" dirty="0">
                <a:ln>
                  <a:noFill/>
                </a:ln>
                <a:solidFill>
                  <a:schemeClr val="bg1"/>
                </a:solidFill>
                <a:effectLst/>
                <a:uLnTx/>
                <a:uFillTx/>
                <a:latin typeface="+mn-lt"/>
                <a:ea typeface="+mn-ea"/>
                <a:cs typeface="+mn-cs"/>
              </a:rPr>
              <a:t>devote time to the study of the </a:t>
            </a:r>
          </a:p>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kumimoji="0" lang="en-US" sz="1150" b="0" i="0" u="none" strike="noStrike" kern="1200" cap="none" spc="0" normalizeH="0" baseline="0" noProof="0" dirty="0">
                <a:ln>
                  <a:noFill/>
                </a:ln>
                <a:solidFill>
                  <a:schemeClr val="bg1"/>
                </a:solidFill>
                <a:effectLst/>
                <a:uLnTx/>
                <a:uFillTx/>
                <a:latin typeface="+mn-lt"/>
                <a:ea typeface="+mn-ea"/>
                <a:cs typeface="+mn-cs"/>
              </a:rPr>
              <a:t>mathematical concepts that will be </a:t>
            </a:r>
          </a:p>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kumimoji="0" lang="en-US" sz="1150" b="0" i="0" u="none" strike="noStrike" kern="1200" cap="none" spc="0" normalizeH="0" baseline="0" noProof="0" dirty="0">
                <a:ln>
                  <a:noFill/>
                </a:ln>
                <a:solidFill>
                  <a:schemeClr val="bg1"/>
                </a:solidFill>
                <a:effectLst/>
                <a:uLnTx/>
                <a:uFillTx/>
                <a:latin typeface="+mn-lt"/>
                <a:ea typeface="+mn-ea"/>
                <a:cs typeface="+mn-cs"/>
              </a:rPr>
              <a:t>covered in this class. It is being</a:t>
            </a:r>
            <a:r>
              <a:rPr kumimoji="0" lang="en-US" sz="1150" b="0" i="0" u="none" strike="noStrike" kern="1200" cap="none" spc="0" normalizeH="0" noProof="0" dirty="0">
                <a:ln>
                  <a:noFill/>
                </a:ln>
                <a:solidFill>
                  <a:schemeClr val="bg1"/>
                </a:solidFill>
                <a:effectLst/>
                <a:uLnTx/>
                <a:uFillTx/>
                <a:latin typeface="+mn-lt"/>
                <a:ea typeface="+mn-ea"/>
                <a:cs typeface="+mn-cs"/>
              </a:rPr>
              <a:t> </a:t>
            </a:r>
          </a:p>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kumimoji="0" lang="en-US" sz="1150" b="0" i="0" u="none" strike="noStrike" kern="1200" cap="none" spc="0" normalizeH="0" baseline="0" noProof="0" dirty="0">
                <a:ln>
                  <a:noFill/>
                </a:ln>
                <a:solidFill>
                  <a:schemeClr val="bg1"/>
                </a:solidFill>
                <a:effectLst/>
                <a:uLnTx/>
                <a:uFillTx/>
                <a:latin typeface="+mn-lt"/>
                <a:ea typeface="+mn-ea"/>
                <a:cs typeface="+mn-cs"/>
              </a:rPr>
              <a:t>recommended that students devote </a:t>
            </a:r>
          </a:p>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kumimoji="0" lang="en-US" sz="1150" b="1" i="0" u="none" strike="noStrike" kern="1200" cap="none" spc="0" normalizeH="0" baseline="0" noProof="0" dirty="0">
                <a:ln>
                  <a:noFill/>
                </a:ln>
                <a:solidFill>
                  <a:schemeClr val="bg1"/>
                </a:solidFill>
                <a:effectLst/>
                <a:uLnTx/>
                <a:uFillTx/>
                <a:latin typeface="+mn-lt"/>
                <a:ea typeface="+mn-ea"/>
                <a:cs typeface="+mn-cs"/>
              </a:rPr>
              <a:t>one hour of outside study time </a:t>
            </a:r>
          </a:p>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kumimoji="0" lang="en-US" sz="1150" b="1" i="0" u="none" strike="noStrike" kern="1200" cap="none" spc="0" normalizeH="0" baseline="0" noProof="0" dirty="0">
                <a:ln>
                  <a:noFill/>
                </a:ln>
                <a:solidFill>
                  <a:schemeClr val="bg1"/>
                </a:solidFill>
                <a:effectLst/>
                <a:uLnTx/>
                <a:uFillTx/>
                <a:latin typeface="+mn-lt"/>
                <a:ea typeface="+mn-ea"/>
                <a:cs typeface="+mn-cs"/>
              </a:rPr>
              <a:t>for every one hour</a:t>
            </a:r>
            <a:r>
              <a:rPr kumimoji="0" lang="en-US" sz="1150" b="1" i="0" u="none" strike="noStrike" kern="1200" cap="none" spc="0" normalizeH="0" noProof="0" dirty="0">
                <a:ln>
                  <a:noFill/>
                </a:ln>
                <a:solidFill>
                  <a:schemeClr val="bg1"/>
                </a:solidFill>
                <a:effectLst/>
                <a:uLnTx/>
                <a:uFillTx/>
                <a:latin typeface="+mn-lt"/>
                <a:ea typeface="+mn-ea"/>
                <a:cs typeface="+mn-cs"/>
              </a:rPr>
              <a:t> </a:t>
            </a:r>
            <a:r>
              <a:rPr kumimoji="0" lang="en-US" sz="1150" b="1" i="0" u="none" strike="noStrike" kern="1200" cap="none" spc="0" normalizeH="0" baseline="0" noProof="0" dirty="0">
                <a:ln>
                  <a:noFill/>
                </a:ln>
                <a:solidFill>
                  <a:schemeClr val="bg1"/>
                </a:solidFill>
                <a:effectLst/>
                <a:uLnTx/>
                <a:uFillTx/>
                <a:latin typeface="+mn-lt"/>
                <a:ea typeface="+mn-ea"/>
                <a:cs typeface="+mn-cs"/>
              </a:rPr>
              <a:t>of class time</a:t>
            </a:r>
            <a:r>
              <a:rPr kumimoji="0" lang="en-US" sz="1150" b="0" i="0" u="none" strike="noStrike" kern="1200" cap="none" spc="0" normalizeH="0" baseline="0" noProof="0" dirty="0">
                <a:ln>
                  <a:noFill/>
                </a:ln>
                <a:solidFill>
                  <a:schemeClr val="bg1"/>
                </a:solidFill>
                <a:effectLst/>
                <a:uLnTx/>
                <a:uFillTx/>
                <a:latin typeface="+mn-lt"/>
                <a:ea typeface="+mn-ea"/>
                <a:cs typeface="+mn-cs"/>
              </a:rPr>
              <a:t>. </a:t>
            </a:r>
          </a:p>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kumimoji="0" lang="en-US" sz="1150" b="0" i="0" u="none" strike="noStrike" kern="1200" cap="none" spc="0" normalizeH="0" baseline="0" noProof="0" dirty="0">
                <a:ln>
                  <a:noFill/>
                </a:ln>
                <a:solidFill>
                  <a:schemeClr val="bg1"/>
                </a:solidFill>
                <a:effectLst/>
                <a:uLnTx/>
                <a:uFillTx/>
                <a:latin typeface="+mn-lt"/>
                <a:ea typeface="+mn-ea"/>
                <a:cs typeface="+mn-cs"/>
              </a:rPr>
              <a:t>For</a:t>
            </a:r>
            <a:r>
              <a:rPr kumimoji="0" lang="en-US" sz="1150" b="0" i="0" u="none" strike="noStrike" kern="1200" cap="none" spc="0" normalizeH="0" noProof="0" dirty="0">
                <a:ln>
                  <a:noFill/>
                </a:ln>
                <a:solidFill>
                  <a:schemeClr val="bg1"/>
                </a:solidFill>
                <a:effectLst/>
                <a:uLnTx/>
                <a:uFillTx/>
                <a:latin typeface="+mn-lt"/>
                <a:ea typeface="+mn-ea"/>
                <a:cs typeface="+mn-cs"/>
              </a:rPr>
              <a:t> a</a:t>
            </a:r>
            <a:r>
              <a:rPr kumimoji="0" lang="en-US" sz="1150" b="0" i="0" u="none" strike="noStrike" kern="1200" cap="none" spc="0" normalizeH="0" baseline="0" noProof="0" dirty="0">
                <a:ln>
                  <a:noFill/>
                </a:ln>
                <a:solidFill>
                  <a:schemeClr val="bg1"/>
                </a:solidFill>
                <a:effectLst/>
                <a:uLnTx/>
                <a:uFillTx/>
                <a:latin typeface="+mn-lt"/>
                <a:ea typeface="+mn-ea"/>
                <a:cs typeface="+mn-cs"/>
              </a:rPr>
              <a:t> 3 hour lecture class, this </a:t>
            </a:r>
          </a:p>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lang="en-US" sz="1150" dirty="0">
                <a:solidFill>
                  <a:schemeClr val="bg1"/>
                </a:solidFill>
              </a:rPr>
              <a:t>could </a:t>
            </a:r>
            <a:r>
              <a:rPr kumimoji="0" lang="en-US" sz="1150" b="0" i="0" u="none" strike="noStrike" kern="1200" cap="none" spc="0" normalizeH="0" baseline="0" noProof="0" dirty="0">
                <a:ln>
                  <a:noFill/>
                </a:ln>
                <a:solidFill>
                  <a:schemeClr val="bg1"/>
                </a:solidFill>
                <a:effectLst/>
                <a:uLnTx/>
                <a:uFillTx/>
                <a:latin typeface="+mn-lt"/>
                <a:ea typeface="+mn-ea"/>
                <a:cs typeface="+mn-cs"/>
              </a:rPr>
              <a:t>equal </a:t>
            </a:r>
            <a:r>
              <a:rPr lang="en-US" sz="1150" b="1" dirty="0">
                <a:solidFill>
                  <a:schemeClr val="bg1"/>
                </a:solidFill>
              </a:rPr>
              <a:t>3</a:t>
            </a:r>
            <a:r>
              <a:rPr kumimoji="0" lang="en-US" sz="1150" b="1" i="0" u="none" strike="noStrike" kern="1200" cap="none" spc="0" normalizeH="0" baseline="0" noProof="0" dirty="0">
                <a:ln>
                  <a:noFill/>
                </a:ln>
                <a:solidFill>
                  <a:schemeClr val="bg1"/>
                </a:solidFill>
                <a:effectLst/>
                <a:uLnTx/>
                <a:uFillTx/>
                <a:latin typeface="+mn-lt"/>
                <a:ea typeface="+mn-ea"/>
                <a:cs typeface="+mn-cs"/>
              </a:rPr>
              <a:t> hours per week of</a:t>
            </a:r>
          </a:p>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kumimoji="0" lang="en-US" sz="1150" b="1" i="0" u="none" strike="noStrike" kern="1200" cap="none" spc="0" normalizeH="0" baseline="0" noProof="0" dirty="0">
                <a:ln>
                  <a:noFill/>
                </a:ln>
                <a:solidFill>
                  <a:schemeClr val="bg1"/>
                </a:solidFill>
                <a:effectLst/>
                <a:uLnTx/>
                <a:uFillTx/>
                <a:latin typeface="+mn-lt"/>
                <a:ea typeface="+mn-ea"/>
                <a:cs typeface="+mn-cs"/>
              </a:rPr>
              <a:t>outside study time</a:t>
            </a:r>
            <a:r>
              <a:rPr lang="en-US" sz="1150" dirty="0">
                <a:solidFill>
                  <a:schemeClr val="bg1"/>
                </a:solidFill>
              </a:rPr>
              <a:t> and a total of 6</a:t>
            </a:r>
          </a:p>
          <a:p>
            <a:pPr marL="320040" marR="0" lvl="0" indent="-320040" algn="just" defTabSz="914400" rtl="0" eaLnBrk="1" fontAlgn="auto" latinLnBrk="0" hangingPunct="1">
              <a:lnSpc>
                <a:spcPct val="100000"/>
              </a:lnSpc>
              <a:spcBef>
                <a:spcPts val="700"/>
              </a:spcBef>
              <a:spcAft>
                <a:spcPts val="0"/>
              </a:spcAft>
              <a:buClr>
                <a:schemeClr val="accent2"/>
              </a:buClr>
              <a:buSzPct val="60000"/>
              <a:tabLst/>
              <a:defRPr/>
            </a:pPr>
            <a:r>
              <a:rPr lang="en-US" sz="1150" dirty="0">
                <a:solidFill>
                  <a:schemeClr val="bg1"/>
                </a:solidFill>
              </a:rPr>
              <a:t>hours of participation.</a:t>
            </a:r>
            <a:r>
              <a:rPr kumimoji="0" lang="en-US" sz="1150" b="0" i="0" u="none" strike="noStrike" kern="1200" cap="none" spc="0" normalizeH="0" baseline="0" noProof="0" dirty="0">
                <a:ln>
                  <a:noFill/>
                </a:ln>
                <a:solidFill>
                  <a:schemeClr val="bg1"/>
                </a:solidFill>
                <a:effectLst/>
                <a:uLnTx/>
                <a:uFillTx/>
                <a:latin typeface="+mn-lt"/>
                <a:ea typeface="+mn-ea"/>
                <a:cs typeface="+mn-cs"/>
              </a:rPr>
              <a:t> </a:t>
            </a:r>
          </a:p>
        </p:txBody>
      </p:sp>
    </p:spTree>
    <p:extLst>
      <p:ext uri="{BB962C8B-B14F-4D97-AF65-F5344CB8AC3E}">
        <p14:creationId xmlns:p14="http://schemas.microsoft.com/office/powerpoint/2010/main" val="334343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Educational Work Activities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2">
            <a:extLst>
              <a:ext uri="{FF2B5EF4-FFF2-40B4-BE49-F238E27FC236}">
                <a16:creationId xmlns:a16="http://schemas.microsoft.com/office/drawing/2014/main" id="{9E6212FC-80EB-98BF-E5A9-E1B20442DC76}"/>
              </a:ext>
            </a:extLst>
          </p:cNvPr>
          <p:cNvSpPr>
            <a:spLocks noGrp="1"/>
          </p:cNvSpPr>
          <p:nvPr>
            <p:ph sz="quarter" idx="1"/>
          </p:nvPr>
        </p:nvSpPr>
        <p:spPr>
          <a:xfrm>
            <a:off x="1578591" y="1592257"/>
            <a:ext cx="4114800" cy="4811233"/>
          </a:xfrm>
          <a:ln w="19050" cmpd="dbl">
            <a:solidFill>
              <a:srgbClr val="04A651"/>
            </a:solidFill>
          </a:ln>
        </p:spPr>
        <p:txBody>
          <a:bodyPr>
            <a:normAutofit fontScale="85000" lnSpcReduction="10000"/>
          </a:bodyPr>
          <a:lstStyle/>
          <a:p>
            <a:pPr>
              <a:lnSpc>
                <a:spcPct val="160000"/>
              </a:lnSpc>
              <a:spcBef>
                <a:spcPts val="0"/>
              </a:spcBef>
              <a:buClr>
                <a:schemeClr val="tx2"/>
              </a:buClr>
              <a:buFont typeface="Wingdings" pitchFamily="2" charset="2"/>
              <a:buChar char="v"/>
            </a:pPr>
            <a:r>
              <a:rPr lang="en-US" sz="2700" b="1" dirty="0">
                <a:solidFill>
                  <a:srgbClr val="202452"/>
                </a:solidFill>
              </a:rPr>
              <a:t>Vocational Educational Training</a:t>
            </a:r>
          </a:p>
          <a:p>
            <a:pPr>
              <a:lnSpc>
                <a:spcPct val="160000"/>
              </a:lnSpc>
              <a:spcBef>
                <a:spcPts val="0"/>
              </a:spcBef>
              <a:buClr>
                <a:schemeClr val="tx2"/>
              </a:buClr>
              <a:buFont typeface="Wingdings" pitchFamily="2" charset="2"/>
              <a:buChar char="v"/>
            </a:pPr>
            <a:r>
              <a:rPr lang="en-US" sz="2700" b="1" dirty="0">
                <a:solidFill>
                  <a:srgbClr val="202452"/>
                </a:solidFill>
              </a:rPr>
              <a:t>Job Skills Training Directly Related to Employment</a:t>
            </a:r>
          </a:p>
          <a:p>
            <a:pPr>
              <a:lnSpc>
                <a:spcPct val="160000"/>
              </a:lnSpc>
              <a:spcBef>
                <a:spcPts val="0"/>
              </a:spcBef>
              <a:buClr>
                <a:schemeClr val="tx2"/>
              </a:buClr>
              <a:buFont typeface="Wingdings" pitchFamily="2" charset="2"/>
              <a:buChar char="v"/>
            </a:pPr>
            <a:r>
              <a:rPr lang="en-US" sz="2700" b="1" dirty="0">
                <a:solidFill>
                  <a:srgbClr val="202452"/>
                </a:solidFill>
              </a:rPr>
              <a:t>Education Directly Related to Employment</a:t>
            </a:r>
          </a:p>
          <a:p>
            <a:pPr>
              <a:lnSpc>
                <a:spcPct val="160000"/>
              </a:lnSpc>
              <a:spcBef>
                <a:spcPts val="0"/>
              </a:spcBef>
              <a:buClr>
                <a:schemeClr val="tx2"/>
              </a:buClr>
              <a:buFont typeface="Wingdings" pitchFamily="2" charset="2"/>
              <a:buChar char="v"/>
            </a:pPr>
            <a:r>
              <a:rPr lang="en-US" sz="2700" b="1" dirty="0">
                <a:solidFill>
                  <a:srgbClr val="202452"/>
                </a:solidFill>
              </a:rPr>
              <a:t>Satisfactory Attendance in a Secondary School/Program</a:t>
            </a:r>
          </a:p>
          <a:p>
            <a:pPr lvl="2">
              <a:lnSpc>
                <a:spcPct val="160000"/>
              </a:lnSpc>
              <a:spcBef>
                <a:spcPts val="0"/>
              </a:spcBef>
              <a:buFont typeface="Wingdings" pitchFamily="2" charset="2"/>
              <a:buChar char="v"/>
            </a:pPr>
            <a:endParaRPr lang="en-US" sz="2400" b="1" dirty="0">
              <a:solidFill>
                <a:srgbClr val="202452"/>
              </a:solidFill>
            </a:endParaRPr>
          </a:p>
          <a:p>
            <a:pPr>
              <a:lnSpc>
                <a:spcPct val="160000"/>
              </a:lnSpc>
              <a:spcBef>
                <a:spcPts val="0"/>
              </a:spcBef>
              <a:buNone/>
            </a:pPr>
            <a:endParaRPr lang="en-US" sz="2400" b="1" dirty="0">
              <a:solidFill>
                <a:srgbClr val="202452"/>
              </a:solidFill>
            </a:endParaRPr>
          </a:p>
          <a:p>
            <a:pPr lvl="3">
              <a:lnSpc>
                <a:spcPct val="160000"/>
              </a:lnSpc>
              <a:buNone/>
            </a:pPr>
            <a:endParaRPr lang="en-US" sz="2400" b="1" dirty="0">
              <a:solidFill>
                <a:srgbClr val="202452"/>
              </a:solidFill>
            </a:endParaRPr>
          </a:p>
          <a:p>
            <a:pPr lvl="1">
              <a:lnSpc>
                <a:spcPct val="160000"/>
              </a:lnSpc>
              <a:buFont typeface="Wingdings" pitchFamily="2" charset="2"/>
              <a:buChar char="Ø"/>
            </a:pPr>
            <a:endParaRPr lang="en-US" sz="2400" b="1" dirty="0">
              <a:solidFill>
                <a:srgbClr val="202452"/>
              </a:solidFill>
            </a:endParaRPr>
          </a:p>
          <a:p>
            <a:pPr>
              <a:lnSpc>
                <a:spcPct val="160000"/>
              </a:lnSpc>
              <a:buNone/>
            </a:pPr>
            <a:endParaRPr lang="en-US" sz="2400" b="1" dirty="0">
              <a:solidFill>
                <a:srgbClr val="202452"/>
              </a:solidFill>
            </a:endParaRPr>
          </a:p>
        </p:txBody>
      </p:sp>
      <p:pic>
        <p:nvPicPr>
          <p:cNvPr id="8" name="Content Placeholder 6" descr="j0401121.jpg">
            <a:extLst>
              <a:ext uri="{FF2B5EF4-FFF2-40B4-BE49-F238E27FC236}">
                <a16:creationId xmlns:a16="http://schemas.microsoft.com/office/drawing/2014/main" id="{783C974E-72B9-A389-99E5-315310B930DF}"/>
              </a:ext>
            </a:extLst>
          </p:cNvPr>
          <p:cNvPicPr>
            <a:picLocks noChangeAspect="1"/>
          </p:cNvPicPr>
          <p:nvPr/>
        </p:nvPicPr>
        <p:blipFill>
          <a:blip r:embed="rId4" cstate="print">
            <a:clrChange>
              <a:clrFrom>
                <a:srgbClr val="9AA3BE"/>
              </a:clrFrom>
              <a:clrTo>
                <a:srgbClr val="9AA3BE">
                  <a:alpha val="0"/>
                </a:srgbClr>
              </a:clrTo>
            </a:clrChange>
          </a:blip>
          <a:stretch>
            <a:fillRect/>
          </a:stretch>
        </p:blipFill>
        <p:spPr>
          <a:xfrm>
            <a:off x="6433782" y="1592257"/>
            <a:ext cx="3595762" cy="4800600"/>
          </a:xfrm>
          <a:prstGeom prst="rect">
            <a:avLst/>
          </a:prstGeom>
        </p:spPr>
      </p:pic>
    </p:spTree>
    <p:extLst>
      <p:ext uri="{BB962C8B-B14F-4D97-AF65-F5344CB8AC3E}">
        <p14:creationId xmlns:p14="http://schemas.microsoft.com/office/powerpoint/2010/main" val="3682265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Study Time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A8095FF8-0DF0-0F32-67D0-BA567B370139}"/>
              </a:ext>
            </a:extLst>
          </p:cNvPr>
          <p:cNvSpPr>
            <a:spLocks noGrp="1"/>
          </p:cNvSpPr>
          <p:nvPr>
            <p:ph sz="quarter" idx="1"/>
          </p:nvPr>
        </p:nvSpPr>
        <p:spPr>
          <a:xfrm>
            <a:off x="838200" y="1577680"/>
            <a:ext cx="10515600" cy="5181600"/>
          </a:xfrm>
          <a:ln w="19050" cmpd="dbl">
            <a:noFill/>
          </a:ln>
        </p:spPr>
        <p:txBody>
          <a:bodyPr>
            <a:normAutofit/>
          </a:bodyPr>
          <a:lstStyle/>
          <a:p>
            <a:pPr algn="ctr">
              <a:buClr>
                <a:schemeClr val="accent2">
                  <a:lumMod val="75000"/>
                </a:schemeClr>
              </a:buClr>
              <a:buNone/>
            </a:pPr>
            <a:r>
              <a:rPr lang="en-US" sz="2000" b="1" dirty="0">
                <a:solidFill>
                  <a:srgbClr val="202452"/>
                </a:solidFill>
              </a:rPr>
              <a:t>Customers cannot receive study time for hours they </a:t>
            </a:r>
            <a:r>
              <a:rPr lang="en-US" sz="2000" b="1" u="sng" dirty="0">
                <a:solidFill>
                  <a:srgbClr val="E2C549"/>
                </a:solidFill>
              </a:rPr>
              <a:t>did not </a:t>
            </a:r>
            <a:r>
              <a:rPr lang="en-US" sz="2000" b="1" dirty="0">
                <a:solidFill>
                  <a:srgbClr val="202452"/>
                </a:solidFill>
              </a:rPr>
              <a:t>spend in class</a:t>
            </a: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Font typeface="Wingdings" pitchFamily="2" charset="2"/>
              <a:buChar char="Ø"/>
            </a:pPr>
            <a:endParaRPr lang="en-US" sz="1000" dirty="0">
              <a:solidFill>
                <a:srgbClr val="202452"/>
              </a:solidFill>
            </a:endParaRPr>
          </a:p>
          <a:p>
            <a:pPr algn="ctr">
              <a:buClr>
                <a:schemeClr val="accent2">
                  <a:lumMod val="75000"/>
                </a:schemeClr>
              </a:buClr>
              <a:buNone/>
            </a:pPr>
            <a:endParaRPr lang="en-US" sz="2000" dirty="0">
              <a:solidFill>
                <a:srgbClr val="202452"/>
              </a:solidFill>
            </a:endParaRPr>
          </a:p>
        </p:txBody>
      </p:sp>
      <p:pic>
        <p:nvPicPr>
          <p:cNvPr id="6" name="Picture 5">
            <a:extLst>
              <a:ext uri="{FF2B5EF4-FFF2-40B4-BE49-F238E27FC236}">
                <a16:creationId xmlns:a16="http://schemas.microsoft.com/office/drawing/2014/main" id="{287BF58B-D92D-D9F4-A9A4-2E0D5C24124F}"/>
              </a:ext>
            </a:extLst>
          </p:cNvPr>
          <p:cNvPicPr>
            <a:picLocks noChangeAspect="1"/>
          </p:cNvPicPr>
          <p:nvPr/>
        </p:nvPicPr>
        <p:blipFill>
          <a:blip r:embed="rId4"/>
          <a:stretch>
            <a:fillRect/>
          </a:stretch>
        </p:blipFill>
        <p:spPr>
          <a:xfrm>
            <a:off x="446849" y="1995452"/>
            <a:ext cx="11298302" cy="2229531"/>
          </a:xfrm>
          <a:prstGeom prst="rect">
            <a:avLst/>
          </a:prstGeom>
        </p:spPr>
      </p:pic>
      <p:sp>
        <p:nvSpPr>
          <p:cNvPr id="11" name="Rectangle 10">
            <a:extLst>
              <a:ext uri="{FF2B5EF4-FFF2-40B4-BE49-F238E27FC236}">
                <a16:creationId xmlns:a16="http://schemas.microsoft.com/office/drawing/2014/main" id="{97AF8898-2796-9B46-32C7-A75DF2C45F55}"/>
              </a:ext>
            </a:extLst>
          </p:cNvPr>
          <p:cNvSpPr/>
          <p:nvPr/>
        </p:nvSpPr>
        <p:spPr>
          <a:xfrm>
            <a:off x="838200" y="4352625"/>
            <a:ext cx="10515600" cy="1892826"/>
          </a:xfrm>
          <a:prstGeom prst="rect">
            <a:avLst/>
          </a:prstGeom>
        </p:spPr>
        <p:txBody>
          <a:bodyPr wrap="square">
            <a:spAutoFit/>
          </a:bodyPr>
          <a:lstStyle/>
          <a:p>
            <a:pPr algn="ctr">
              <a:buClr>
                <a:schemeClr val="accent2">
                  <a:lumMod val="75000"/>
                </a:schemeClr>
              </a:buClr>
              <a:buNone/>
            </a:pPr>
            <a:r>
              <a:rPr lang="en-US" sz="2400" i="1" dirty="0">
                <a:solidFill>
                  <a:srgbClr val="202452"/>
                </a:solidFill>
                <a:latin typeface="Bell MT" pitchFamily="18" charset="0"/>
              </a:rPr>
              <a:t>Scenario: Jane was not feeling well on Monday. She thought about going to the doctor but changed her mind. She did not attend any of her classes on Monday but was feeling better and did attend the rest of her classes that week. </a:t>
            </a:r>
          </a:p>
          <a:p>
            <a:pPr>
              <a:buClr>
                <a:schemeClr val="accent2">
                  <a:lumMod val="75000"/>
                </a:schemeClr>
              </a:buClr>
              <a:buFont typeface="Wingdings" pitchFamily="2" charset="2"/>
              <a:buChar char="Ø"/>
            </a:pPr>
            <a:endParaRPr lang="en-US" sz="900" dirty="0">
              <a:solidFill>
                <a:srgbClr val="202452"/>
              </a:solidFill>
              <a:latin typeface="Arial Narrow" pitchFamily="34" charset="0"/>
            </a:endParaRPr>
          </a:p>
          <a:p>
            <a:pPr algn="ctr">
              <a:buClr>
                <a:schemeClr val="accent2">
                  <a:lumMod val="75000"/>
                </a:schemeClr>
              </a:buClr>
            </a:pPr>
            <a:r>
              <a:rPr lang="en-US" sz="3600" dirty="0">
                <a:solidFill>
                  <a:srgbClr val="202452"/>
                </a:solidFill>
              </a:rPr>
              <a:t>How many hours did Jane attend class for the week?</a:t>
            </a:r>
          </a:p>
        </p:txBody>
      </p:sp>
    </p:spTree>
    <p:extLst>
      <p:ext uri="{BB962C8B-B14F-4D97-AF65-F5344CB8AC3E}">
        <p14:creationId xmlns:p14="http://schemas.microsoft.com/office/powerpoint/2010/main" val="4160667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Study Time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A8095FF8-0DF0-0F32-67D0-BA567B370139}"/>
              </a:ext>
            </a:extLst>
          </p:cNvPr>
          <p:cNvSpPr>
            <a:spLocks noGrp="1"/>
          </p:cNvSpPr>
          <p:nvPr>
            <p:ph sz="quarter" idx="1"/>
          </p:nvPr>
        </p:nvSpPr>
        <p:spPr>
          <a:xfrm>
            <a:off x="838200" y="1577680"/>
            <a:ext cx="10515600" cy="5181600"/>
          </a:xfrm>
          <a:ln w="19050" cmpd="dbl">
            <a:noFill/>
          </a:ln>
        </p:spPr>
        <p:txBody>
          <a:bodyPr>
            <a:normAutofit/>
          </a:bodyPr>
          <a:lstStyle/>
          <a:p>
            <a:pPr algn="ctr">
              <a:buClr>
                <a:schemeClr val="accent2">
                  <a:lumMod val="75000"/>
                </a:schemeClr>
              </a:buClr>
              <a:buNone/>
            </a:pPr>
            <a:r>
              <a:rPr lang="en-US" sz="2000" b="1" dirty="0">
                <a:solidFill>
                  <a:srgbClr val="202452"/>
                </a:solidFill>
              </a:rPr>
              <a:t>Customers cannot receive study time for hours they </a:t>
            </a:r>
            <a:r>
              <a:rPr lang="en-US" sz="2000" b="1" u="sng" dirty="0">
                <a:solidFill>
                  <a:srgbClr val="E2C549"/>
                </a:solidFill>
              </a:rPr>
              <a:t>did not </a:t>
            </a:r>
            <a:r>
              <a:rPr lang="en-US" sz="2000" b="1" dirty="0">
                <a:solidFill>
                  <a:srgbClr val="202452"/>
                </a:solidFill>
              </a:rPr>
              <a:t>spend in class</a:t>
            </a: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Font typeface="Wingdings" pitchFamily="2" charset="2"/>
              <a:buChar char="Ø"/>
            </a:pPr>
            <a:endParaRPr lang="en-US" sz="1000" dirty="0">
              <a:solidFill>
                <a:srgbClr val="202452"/>
              </a:solidFill>
            </a:endParaRPr>
          </a:p>
          <a:p>
            <a:pPr algn="ctr">
              <a:buClr>
                <a:schemeClr val="accent2">
                  <a:lumMod val="75000"/>
                </a:schemeClr>
              </a:buClr>
              <a:buNone/>
            </a:pPr>
            <a:endParaRPr lang="en-US" sz="2000" dirty="0">
              <a:solidFill>
                <a:srgbClr val="202452"/>
              </a:solidFill>
            </a:endParaRPr>
          </a:p>
        </p:txBody>
      </p:sp>
      <p:pic>
        <p:nvPicPr>
          <p:cNvPr id="6" name="Picture 5">
            <a:extLst>
              <a:ext uri="{FF2B5EF4-FFF2-40B4-BE49-F238E27FC236}">
                <a16:creationId xmlns:a16="http://schemas.microsoft.com/office/drawing/2014/main" id="{287BF58B-D92D-D9F4-A9A4-2E0D5C24124F}"/>
              </a:ext>
            </a:extLst>
          </p:cNvPr>
          <p:cNvPicPr>
            <a:picLocks noChangeAspect="1"/>
          </p:cNvPicPr>
          <p:nvPr/>
        </p:nvPicPr>
        <p:blipFill>
          <a:blip r:embed="rId4"/>
          <a:stretch>
            <a:fillRect/>
          </a:stretch>
        </p:blipFill>
        <p:spPr>
          <a:xfrm>
            <a:off x="446849" y="1995452"/>
            <a:ext cx="11298302" cy="2229531"/>
          </a:xfrm>
          <a:prstGeom prst="rect">
            <a:avLst/>
          </a:prstGeom>
        </p:spPr>
      </p:pic>
      <p:sp>
        <p:nvSpPr>
          <p:cNvPr id="11" name="Rectangle 10">
            <a:extLst>
              <a:ext uri="{FF2B5EF4-FFF2-40B4-BE49-F238E27FC236}">
                <a16:creationId xmlns:a16="http://schemas.microsoft.com/office/drawing/2014/main" id="{97AF8898-2796-9B46-32C7-A75DF2C45F55}"/>
              </a:ext>
            </a:extLst>
          </p:cNvPr>
          <p:cNvSpPr/>
          <p:nvPr/>
        </p:nvSpPr>
        <p:spPr>
          <a:xfrm>
            <a:off x="838200" y="4352625"/>
            <a:ext cx="10515600" cy="1862048"/>
          </a:xfrm>
          <a:prstGeom prst="rect">
            <a:avLst/>
          </a:prstGeom>
        </p:spPr>
        <p:txBody>
          <a:bodyPr wrap="square">
            <a:spAutoFit/>
          </a:bodyPr>
          <a:lstStyle/>
          <a:p>
            <a:pPr algn="ctr">
              <a:buClr>
                <a:schemeClr val="accent2">
                  <a:lumMod val="75000"/>
                </a:schemeClr>
              </a:buClr>
              <a:buNone/>
            </a:pPr>
            <a:r>
              <a:rPr lang="en-US" sz="11500" b="1" dirty="0">
                <a:solidFill>
                  <a:srgbClr val="202452"/>
                </a:solidFill>
              </a:rPr>
              <a:t>4 Hours</a:t>
            </a:r>
            <a:endParaRPr lang="en-US" sz="19900" b="1" dirty="0">
              <a:solidFill>
                <a:srgbClr val="202452"/>
              </a:solidFill>
            </a:endParaRPr>
          </a:p>
        </p:txBody>
      </p:sp>
    </p:spTree>
    <p:extLst>
      <p:ext uri="{BB962C8B-B14F-4D97-AF65-F5344CB8AC3E}">
        <p14:creationId xmlns:p14="http://schemas.microsoft.com/office/powerpoint/2010/main" val="1054886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Study Time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A8095FF8-0DF0-0F32-67D0-BA567B370139}"/>
              </a:ext>
            </a:extLst>
          </p:cNvPr>
          <p:cNvSpPr>
            <a:spLocks noGrp="1"/>
          </p:cNvSpPr>
          <p:nvPr>
            <p:ph sz="quarter" idx="1"/>
          </p:nvPr>
        </p:nvSpPr>
        <p:spPr>
          <a:xfrm>
            <a:off x="838200" y="1577680"/>
            <a:ext cx="10515600" cy="5181600"/>
          </a:xfrm>
          <a:ln w="19050" cmpd="dbl">
            <a:noFill/>
          </a:ln>
        </p:spPr>
        <p:txBody>
          <a:bodyPr>
            <a:normAutofit/>
          </a:bodyPr>
          <a:lstStyle/>
          <a:p>
            <a:pPr algn="ctr">
              <a:buClr>
                <a:schemeClr val="accent2">
                  <a:lumMod val="75000"/>
                </a:schemeClr>
              </a:buClr>
              <a:buNone/>
            </a:pPr>
            <a:r>
              <a:rPr lang="en-US" sz="2000" b="1" dirty="0">
                <a:solidFill>
                  <a:srgbClr val="202452"/>
                </a:solidFill>
              </a:rPr>
              <a:t>Customers cannot receive study time for hours they </a:t>
            </a:r>
            <a:r>
              <a:rPr lang="en-US" sz="2000" b="1" u="sng" dirty="0">
                <a:solidFill>
                  <a:srgbClr val="E2C549"/>
                </a:solidFill>
              </a:rPr>
              <a:t>did not </a:t>
            </a:r>
            <a:r>
              <a:rPr lang="en-US" sz="2000" b="1" dirty="0">
                <a:solidFill>
                  <a:srgbClr val="202452"/>
                </a:solidFill>
              </a:rPr>
              <a:t>spend in class</a:t>
            </a: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Font typeface="Wingdings" pitchFamily="2" charset="2"/>
              <a:buChar char="Ø"/>
            </a:pPr>
            <a:endParaRPr lang="en-US" sz="1000" dirty="0">
              <a:solidFill>
                <a:srgbClr val="202452"/>
              </a:solidFill>
            </a:endParaRPr>
          </a:p>
          <a:p>
            <a:pPr algn="ctr">
              <a:buClr>
                <a:schemeClr val="accent2">
                  <a:lumMod val="75000"/>
                </a:schemeClr>
              </a:buClr>
              <a:buNone/>
            </a:pPr>
            <a:endParaRPr lang="en-US" sz="2000" dirty="0">
              <a:solidFill>
                <a:srgbClr val="202452"/>
              </a:solidFill>
            </a:endParaRPr>
          </a:p>
        </p:txBody>
      </p:sp>
      <p:pic>
        <p:nvPicPr>
          <p:cNvPr id="6" name="Picture 5">
            <a:extLst>
              <a:ext uri="{FF2B5EF4-FFF2-40B4-BE49-F238E27FC236}">
                <a16:creationId xmlns:a16="http://schemas.microsoft.com/office/drawing/2014/main" id="{287BF58B-D92D-D9F4-A9A4-2E0D5C24124F}"/>
              </a:ext>
            </a:extLst>
          </p:cNvPr>
          <p:cNvPicPr>
            <a:picLocks noChangeAspect="1"/>
          </p:cNvPicPr>
          <p:nvPr/>
        </p:nvPicPr>
        <p:blipFill>
          <a:blip r:embed="rId4"/>
          <a:stretch>
            <a:fillRect/>
          </a:stretch>
        </p:blipFill>
        <p:spPr>
          <a:xfrm>
            <a:off x="446849" y="1995452"/>
            <a:ext cx="11298302" cy="2229531"/>
          </a:xfrm>
          <a:prstGeom prst="rect">
            <a:avLst/>
          </a:prstGeom>
        </p:spPr>
      </p:pic>
      <p:sp>
        <p:nvSpPr>
          <p:cNvPr id="11" name="Rectangle 10">
            <a:extLst>
              <a:ext uri="{FF2B5EF4-FFF2-40B4-BE49-F238E27FC236}">
                <a16:creationId xmlns:a16="http://schemas.microsoft.com/office/drawing/2014/main" id="{97AF8898-2796-9B46-32C7-A75DF2C45F55}"/>
              </a:ext>
            </a:extLst>
          </p:cNvPr>
          <p:cNvSpPr/>
          <p:nvPr/>
        </p:nvSpPr>
        <p:spPr>
          <a:xfrm>
            <a:off x="838200" y="4352625"/>
            <a:ext cx="10515600"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202452"/>
                </a:solidFill>
                <a:effectLst/>
                <a:uLnTx/>
                <a:uFillTx/>
                <a:latin typeface="Bell MT" pitchFamily="18" charset="0"/>
                <a:ea typeface="+mn-ea"/>
                <a:cs typeface="+mn-cs"/>
              </a:rPr>
              <a:t>Scenario: Jane was not feeling well on Monday. She thought about going to the doctor but changed her mind. She did not attend any of her classes on Monday but was feeling better and did attend the rest of her classes that week.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02452"/>
                </a:solidFill>
                <a:effectLst/>
                <a:uLnTx/>
                <a:uFillTx/>
                <a:ea typeface="+mn-ea"/>
                <a:cs typeface="+mn-cs"/>
              </a:rPr>
              <a:t>How many study hours can she be credited for this week?</a:t>
            </a:r>
          </a:p>
        </p:txBody>
      </p:sp>
    </p:spTree>
    <p:extLst>
      <p:ext uri="{BB962C8B-B14F-4D97-AF65-F5344CB8AC3E}">
        <p14:creationId xmlns:p14="http://schemas.microsoft.com/office/powerpoint/2010/main" val="3419521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Study Time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A8095FF8-0DF0-0F32-67D0-BA567B370139}"/>
              </a:ext>
            </a:extLst>
          </p:cNvPr>
          <p:cNvSpPr>
            <a:spLocks noGrp="1"/>
          </p:cNvSpPr>
          <p:nvPr>
            <p:ph sz="quarter" idx="1"/>
          </p:nvPr>
        </p:nvSpPr>
        <p:spPr>
          <a:xfrm>
            <a:off x="838200" y="1577680"/>
            <a:ext cx="10515600" cy="5181600"/>
          </a:xfrm>
          <a:ln w="19050" cmpd="dbl">
            <a:noFill/>
          </a:ln>
        </p:spPr>
        <p:txBody>
          <a:bodyPr>
            <a:normAutofit/>
          </a:bodyPr>
          <a:lstStyle/>
          <a:p>
            <a:pPr algn="ctr">
              <a:buClr>
                <a:schemeClr val="accent2">
                  <a:lumMod val="75000"/>
                </a:schemeClr>
              </a:buClr>
              <a:buNone/>
            </a:pPr>
            <a:r>
              <a:rPr lang="en-US" sz="2000" b="1" dirty="0">
                <a:solidFill>
                  <a:srgbClr val="202452"/>
                </a:solidFill>
              </a:rPr>
              <a:t>Customers cannot receive study time for hours they </a:t>
            </a:r>
            <a:r>
              <a:rPr lang="en-US" sz="2000" b="1" u="sng" dirty="0">
                <a:solidFill>
                  <a:srgbClr val="E2C549"/>
                </a:solidFill>
              </a:rPr>
              <a:t>did not </a:t>
            </a:r>
            <a:r>
              <a:rPr lang="en-US" sz="2000" b="1" dirty="0">
                <a:solidFill>
                  <a:srgbClr val="202452"/>
                </a:solidFill>
              </a:rPr>
              <a:t>spend in class</a:t>
            </a: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None/>
            </a:pPr>
            <a:endParaRPr lang="en-US" sz="2000" b="1" dirty="0">
              <a:solidFill>
                <a:srgbClr val="202452"/>
              </a:solidFill>
            </a:endParaRPr>
          </a:p>
          <a:p>
            <a:pPr algn="ctr">
              <a:buClr>
                <a:schemeClr val="accent2">
                  <a:lumMod val="75000"/>
                </a:schemeClr>
              </a:buClr>
              <a:buFont typeface="Wingdings" pitchFamily="2" charset="2"/>
              <a:buChar char="Ø"/>
            </a:pPr>
            <a:endParaRPr lang="en-US" sz="1000" dirty="0">
              <a:solidFill>
                <a:srgbClr val="202452"/>
              </a:solidFill>
            </a:endParaRPr>
          </a:p>
          <a:p>
            <a:pPr algn="ctr">
              <a:buClr>
                <a:schemeClr val="accent2">
                  <a:lumMod val="75000"/>
                </a:schemeClr>
              </a:buClr>
              <a:buNone/>
            </a:pPr>
            <a:endParaRPr lang="en-US" sz="2000" dirty="0">
              <a:solidFill>
                <a:srgbClr val="202452"/>
              </a:solidFill>
            </a:endParaRPr>
          </a:p>
        </p:txBody>
      </p:sp>
      <p:pic>
        <p:nvPicPr>
          <p:cNvPr id="6" name="Picture 5">
            <a:extLst>
              <a:ext uri="{FF2B5EF4-FFF2-40B4-BE49-F238E27FC236}">
                <a16:creationId xmlns:a16="http://schemas.microsoft.com/office/drawing/2014/main" id="{287BF58B-D92D-D9F4-A9A4-2E0D5C24124F}"/>
              </a:ext>
            </a:extLst>
          </p:cNvPr>
          <p:cNvPicPr>
            <a:picLocks noChangeAspect="1"/>
          </p:cNvPicPr>
          <p:nvPr/>
        </p:nvPicPr>
        <p:blipFill>
          <a:blip r:embed="rId4"/>
          <a:stretch>
            <a:fillRect/>
          </a:stretch>
        </p:blipFill>
        <p:spPr>
          <a:xfrm>
            <a:off x="446849" y="1995452"/>
            <a:ext cx="11298302" cy="2229531"/>
          </a:xfrm>
          <a:prstGeom prst="rect">
            <a:avLst/>
          </a:prstGeom>
        </p:spPr>
      </p:pic>
      <p:sp>
        <p:nvSpPr>
          <p:cNvPr id="11" name="Rectangle 10">
            <a:extLst>
              <a:ext uri="{FF2B5EF4-FFF2-40B4-BE49-F238E27FC236}">
                <a16:creationId xmlns:a16="http://schemas.microsoft.com/office/drawing/2014/main" id="{97AF8898-2796-9B46-32C7-A75DF2C45F55}"/>
              </a:ext>
            </a:extLst>
          </p:cNvPr>
          <p:cNvSpPr/>
          <p:nvPr/>
        </p:nvSpPr>
        <p:spPr>
          <a:xfrm>
            <a:off x="838200" y="4352625"/>
            <a:ext cx="10515600" cy="1862048"/>
          </a:xfrm>
          <a:prstGeom prst="rect">
            <a:avLst/>
          </a:prstGeom>
        </p:spPr>
        <p:txBody>
          <a:bodyPr wrap="square">
            <a:spAutoFit/>
          </a:bodyPr>
          <a:lstStyle/>
          <a:p>
            <a:pPr algn="ctr">
              <a:buClr>
                <a:schemeClr val="accent2">
                  <a:lumMod val="75000"/>
                </a:schemeClr>
              </a:buClr>
              <a:buNone/>
            </a:pPr>
            <a:r>
              <a:rPr lang="en-US" sz="11500" b="1" dirty="0">
                <a:solidFill>
                  <a:srgbClr val="202452"/>
                </a:solidFill>
              </a:rPr>
              <a:t>4 Hours</a:t>
            </a:r>
            <a:endParaRPr lang="en-US" sz="19900" b="1" dirty="0">
              <a:solidFill>
                <a:srgbClr val="202452"/>
              </a:solidFill>
            </a:endParaRPr>
          </a:p>
        </p:txBody>
      </p:sp>
    </p:spTree>
    <p:extLst>
      <p:ext uri="{BB962C8B-B14F-4D97-AF65-F5344CB8AC3E}">
        <p14:creationId xmlns:p14="http://schemas.microsoft.com/office/powerpoint/2010/main" val="1235353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Let’s Review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8" name="Content Placeholder 2">
            <a:extLst>
              <a:ext uri="{FF2B5EF4-FFF2-40B4-BE49-F238E27FC236}">
                <a16:creationId xmlns:a16="http://schemas.microsoft.com/office/drawing/2014/main" id="{B554B6A3-76D5-EA14-14C4-7A1AFB9EEC82}"/>
              </a:ext>
            </a:extLst>
          </p:cNvPr>
          <p:cNvSpPr>
            <a:spLocks noGrp="1"/>
          </p:cNvSpPr>
          <p:nvPr>
            <p:ph sz="quarter" idx="1"/>
          </p:nvPr>
        </p:nvSpPr>
        <p:spPr>
          <a:xfrm>
            <a:off x="838199" y="1447800"/>
            <a:ext cx="10515599" cy="5410200"/>
          </a:xfrm>
        </p:spPr>
        <p:txBody>
          <a:bodyPr>
            <a:normAutofit fontScale="92500" lnSpcReduction="10000"/>
          </a:bodyPr>
          <a:lstStyle/>
          <a:p>
            <a:pPr>
              <a:lnSpc>
                <a:spcPct val="150000"/>
              </a:lnSpc>
              <a:buFont typeface="Wingdings" pitchFamily="2" charset="2"/>
              <a:buChar char="Ø"/>
            </a:pPr>
            <a:r>
              <a:rPr lang="en-US" sz="3200" dirty="0">
                <a:solidFill>
                  <a:srgbClr val="202452"/>
                </a:solidFill>
              </a:rPr>
              <a:t>There are four Educational Work Activities</a:t>
            </a:r>
          </a:p>
          <a:p>
            <a:pPr lvl="1">
              <a:lnSpc>
                <a:spcPct val="150000"/>
              </a:lnSpc>
              <a:buFont typeface="Wingdings" pitchFamily="2" charset="2"/>
              <a:buChar char="Ø"/>
            </a:pPr>
            <a:r>
              <a:rPr lang="en-US" sz="3200" dirty="0">
                <a:solidFill>
                  <a:srgbClr val="202452"/>
                </a:solidFill>
              </a:rPr>
              <a:t>Vocational Educational Training</a:t>
            </a:r>
          </a:p>
          <a:p>
            <a:pPr lvl="2">
              <a:lnSpc>
                <a:spcPct val="110000"/>
              </a:lnSpc>
              <a:buFont typeface="Wingdings" pitchFamily="2" charset="2"/>
              <a:buChar char="Ø"/>
            </a:pPr>
            <a:r>
              <a:rPr lang="en-US" sz="2400" dirty="0">
                <a:solidFill>
                  <a:srgbClr val="202452"/>
                </a:solidFill>
              </a:rPr>
              <a:t>12-month time limit for participation credit</a:t>
            </a:r>
          </a:p>
          <a:p>
            <a:pPr lvl="1">
              <a:lnSpc>
                <a:spcPct val="150000"/>
              </a:lnSpc>
              <a:buFont typeface="Wingdings" pitchFamily="2" charset="2"/>
              <a:buChar char="Ø"/>
            </a:pPr>
            <a:endParaRPr lang="en-US" sz="900" dirty="0">
              <a:solidFill>
                <a:srgbClr val="202452"/>
              </a:solidFill>
            </a:endParaRPr>
          </a:p>
          <a:p>
            <a:pPr lvl="1">
              <a:lnSpc>
                <a:spcPct val="150000"/>
              </a:lnSpc>
              <a:buFont typeface="Wingdings" pitchFamily="2" charset="2"/>
              <a:buChar char="Ø"/>
            </a:pPr>
            <a:r>
              <a:rPr lang="en-US" sz="3200" dirty="0">
                <a:solidFill>
                  <a:srgbClr val="202452"/>
                </a:solidFill>
              </a:rPr>
              <a:t>Job Skills Directly Related to Employment</a:t>
            </a:r>
          </a:p>
          <a:p>
            <a:pPr lvl="1">
              <a:lnSpc>
                <a:spcPct val="150000"/>
              </a:lnSpc>
              <a:buFont typeface="Wingdings" pitchFamily="2" charset="2"/>
              <a:buChar char="Ø"/>
            </a:pPr>
            <a:endParaRPr lang="en-US" sz="800" dirty="0">
              <a:solidFill>
                <a:srgbClr val="202452"/>
              </a:solidFill>
            </a:endParaRPr>
          </a:p>
          <a:p>
            <a:pPr lvl="1">
              <a:lnSpc>
                <a:spcPct val="150000"/>
              </a:lnSpc>
              <a:buFont typeface="Wingdings" pitchFamily="2" charset="2"/>
              <a:buChar char="Ø"/>
            </a:pPr>
            <a:r>
              <a:rPr lang="en-US" sz="3500" dirty="0">
                <a:solidFill>
                  <a:srgbClr val="202452"/>
                </a:solidFill>
              </a:rPr>
              <a:t>Education Directly Related to Employment</a:t>
            </a:r>
          </a:p>
          <a:p>
            <a:pPr lvl="1">
              <a:lnSpc>
                <a:spcPct val="150000"/>
              </a:lnSpc>
              <a:buFont typeface="Wingdings" pitchFamily="2" charset="2"/>
              <a:buChar char="Ø"/>
            </a:pPr>
            <a:endParaRPr lang="en-US" sz="800" dirty="0">
              <a:solidFill>
                <a:srgbClr val="202452"/>
              </a:solidFill>
            </a:endParaRPr>
          </a:p>
          <a:p>
            <a:pPr lvl="1">
              <a:lnSpc>
                <a:spcPct val="150000"/>
              </a:lnSpc>
              <a:buFont typeface="Wingdings" pitchFamily="2" charset="2"/>
              <a:buChar char="Ø"/>
            </a:pPr>
            <a:r>
              <a:rPr lang="en-US" sz="3500" dirty="0">
                <a:solidFill>
                  <a:srgbClr val="202452"/>
                </a:solidFill>
              </a:rPr>
              <a:t>Satisfactory Attendance in Secondary School </a:t>
            </a:r>
          </a:p>
          <a:p>
            <a:pPr lvl="2">
              <a:lnSpc>
                <a:spcPct val="150000"/>
              </a:lnSpc>
              <a:buFont typeface="Wingdings" pitchFamily="2" charset="2"/>
              <a:buChar char="Ø"/>
            </a:pPr>
            <a:r>
              <a:rPr lang="en-US" sz="2500" dirty="0">
                <a:solidFill>
                  <a:srgbClr val="202452"/>
                </a:solidFill>
              </a:rPr>
              <a:t>or in a Course of Study Leading to a General Equivalency</a:t>
            </a:r>
          </a:p>
        </p:txBody>
      </p:sp>
    </p:spTree>
    <p:extLst>
      <p:ext uri="{BB962C8B-B14F-4D97-AF65-F5344CB8AC3E}">
        <p14:creationId xmlns:p14="http://schemas.microsoft.com/office/powerpoint/2010/main" val="167748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Let’s Review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9F3D5BEA-B653-BD4F-418A-490D5D6011DA}"/>
              </a:ext>
            </a:extLst>
          </p:cNvPr>
          <p:cNvSpPr>
            <a:spLocks noGrp="1"/>
          </p:cNvSpPr>
          <p:nvPr>
            <p:ph sz="quarter" idx="1"/>
          </p:nvPr>
        </p:nvSpPr>
        <p:spPr>
          <a:xfrm>
            <a:off x="838200" y="1425280"/>
            <a:ext cx="10515600" cy="5334000"/>
          </a:xfrm>
        </p:spPr>
        <p:txBody>
          <a:bodyPr>
            <a:normAutofit/>
          </a:bodyPr>
          <a:lstStyle/>
          <a:p>
            <a:pPr>
              <a:lnSpc>
                <a:spcPct val="150000"/>
              </a:lnSpc>
              <a:buFont typeface="Wingdings" pitchFamily="2" charset="2"/>
              <a:buChar char="Ø"/>
            </a:pPr>
            <a:r>
              <a:rPr lang="en-US" sz="3200" dirty="0">
                <a:solidFill>
                  <a:srgbClr val="202452"/>
                </a:solidFill>
              </a:rPr>
              <a:t>Participants enrolled in Educational Work Activities</a:t>
            </a:r>
          </a:p>
          <a:p>
            <a:pPr lvl="1">
              <a:lnSpc>
                <a:spcPct val="150000"/>
              </a:lnSpc>
              <a:buFont typeface="Wingdings" pitchFamily="2" charset="2"/>
              <a:buChar char="Ø"/>
            </a:pPr>
            <a:r>
              <a:rPr lang="en-US" sz="3200" dirty="0">
                <a:solidFill>
                  <a:srgbClr val="202452"/>
                </a:solidFill>
              </a:rPr>
              <a:t>Can receive credit for unsupervised study time</a:t>
            </a:r>
          </a:p>
          <a:p>
            <a:pPr lvl="2">
              <a:lnSpc>
                <a:spcPct val="150000"/>
              </a:lnSpc>
              <a:buFont typeface="Wingdings" pitchFamily="2" charset="2"/>
              <a:buChar char="Ø"/>
            </a:pPr>
            <a:r>
              <a:rPr lang="en-US" sz="2400" dirty="0">
                <a:solidFill>
                  <a:srgbClr val="202452"/>
                </a:solidFill>
              </a:rPr>
              <a:t>School or instructor statement required</a:t>
            </a:r>
          </a:p>
          <a:p>
            <a:pPr lvl="1">
              <a:lnSpc>
                <a:spcPct val="150000"/>
              </a:lnSpc>
              <a:buFont typeface="Wingdings" pitchFamily="2" charset="2"/>
              <a:buChar char="Ø"/>
            </a:pPr>
            <a:endParaRPr lang="en-US" sz="100" dirty="0">
              <a:solidFill>
                <a:srgbClr val="202452"/>
              </a:solidFill>
            </a:endParaRPr>
          </a:p>
          <a:p>
            <a:pPr lvl="1">
              <a:lnSpc>
                <a:spcPct val="150000"/>
              </a:lnSpc>
              <a:buFont typeface="Wingdings" pitchFamily="2" charset="2"/>
              <a:buChar char="Ø"/>
            </a:pPr>
            <a:r>
              <a:rPr lang="en-US" sz="3200" dirty="0">
                <a:solidFill>
                  <a:srgbClr val="202452"/>
                </a:solidFill>
              </a:rPr>
              <a:t>Can receive credit for supervised study time </a:t>
            </a:r>
          </a:p>
          <a:p>
            <a:pPr lvl="2">
              <a:lnSpc>
                <a:spcPct val="150000"/>
              </a:lnSpc>
              <a:buFont typeface="Wingdings" pitchFamily="2" charset="2"/>
              <a:buChar char="Ø"/>
            </a:pPr>
            <a:r>
              <a:rPr lang="en-US" sz="2400" dirty="0">
                <a:solidFill>
                  <a:srgbClr val="202452"/>
                </a:solidFill>
              </a:rPr>
              <a:t>School or instructor statement required</a:t>
            </a:r>
          </a:p>
          <a:p>
            <a:pPr lvl="2">
              <a:lnSpc>
                <a:spcPct val="150000"/>
              </a:lnSpc>
              <a:buFont typeface="Wingdings" pitchFamily="2" charset="2"/>
              <a:buChar char="Ø"/>
            </a:pPr>
            <a:r>
              <a:rPr lang="en-US" sz="2400" dirty="0">
                <a:solidFill>
                  <a:srgbClr val="202452"/>
                </a:solidFill>
              </a:rPr>
              <a:t>Study time must be supervised and documented</a:t>
            </a:r>
          </a:p>
          <a:p>
            <a:pPr lvl="2">
              <a:lnSpc>
                <a:spcPct val="150000"/>
              </a:lnSpc>
              <a:buFont typeface="Wingdings" pitchFamily="2" charset="2"/>
              <a:buChar char="Ø"/>
            </a:pPr>
            <a:r>
              <a:rPr lang="en-US" sz="2400" dirty="0">
                <a:solidFill>
                  <a:srgbClr val="202452"/>
                </a:solidFill>
              </a:rPr>
              <a:t>Documentation must be signed by the person supervising</a:t>
            </a:r>
          </a:p>
        </p:txBody>
      </p:sp>
    </p:spTree>
    <p:extLst>
      <p:ext uri="{BB962C8B-B14F-4D97-AF65-F5344CB8AC3E}">
        <p14:creationId xmlns:p14="http://schemas.microsoft.com/office/powerpoint/2010/main" val="3401975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2417788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 1-866-352-2345.</a:t>
            </a:r>
          </a:p>
        </p:txBody>
      </p:sp>
      <p:sp>
        <p:nvSpPr>
          <p:cNvPr id="5" name="Rectangle 2">
            <a:extLst>
              <a:ext uri="{FF2B5EF4-FFF2-40B4-BE49-F238E27FC236}">
                <a16:creationId xmlns:a16="http://schemas.microsoft.com/office/drawing/2014/main" id="{830ADDB4-AFE2-1D42-F6DB-C75EF63E96AD}"/>
              </a:ext>
            </a:extLst>
          </p:cNvPr>
          <p:cNvSpPr>
            <a:spLocks noGrp="1"/>
          </p:cNvSpPr>
          <p:nvPr>
            <p:ph sz="quarter" idx="1"/>
          </p:nvPr>
        </p:nvSpPr>
        <p:spPr>
          <a:xfrm>
            <a:off x="1524000" y="4332716"/>
            <a:ext cx="9144000" cy="1399320"/>
          </a:xfrm>
        </p:spPr>
        <p:txBody>
          <a:bodyPr>
            <a:normAutofit/>
          </a:bodyPr>
          <a:lstStyle/>
          <a:p>
            <a:pPr algn="ctr">
              <a:buNone/>
            </a:pPr>
            <a:r>
              <a:rPr lang="en-US" sz="2200" dirty="0">
                <a:solidFill>
                  <a:srgbClr val="202452"/>
                </a:solidFill>
              </a:rPr>
              <a:t>An equal opportunity employer/program. Auxiliary aids and services are available upon request to individuals with disabilities. All voice telephone numbers on this document may be reached by persons using TTY/TDD equipment via Florida Relay Service at 711.</a:t>
            </a:r>
          </a:p>
          <a:p>
            <a:pPr>
              <a:buFont typeface="Wingdings" pitchFamily="2" charset="2"/>
              <a:buChar char="Ø"/>
            </a:pPr>
            <a:endParaRPr lang="en-US" dirty="0">
              <a:solidFill>
                <a:srgbClr val="202452"/>
              </a:solidFill>
            </a:endParaRPr>
          </a:p>
        </p:txBody>
      </p:sp>
    </p:spTree>
    <p:extLst>
      <p:ext uri="{BB962C8B-B14F-4D97-AF65-F5344CB8AC3E}">
        <p14:creationId xmlns:p14="http://schemas.microsoft.com/office/powerpoint/2010/main" val="54347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Let’s Begin!</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Vocational Educational Training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5">
            <a:extLst>
              <a:ext uri="{FF2B5EF4-FFF2-40B4-BE49-F238E27FC236}">
                <a16:creationId xmlns:a16="http://schemas.microsoft.com/office/drawing/2014/main" id="{09C48E0F-5019-4A21-471B-96FE78F13952}"/>
              </a:ext>
            </a:extLst>
          </p:cNvPr>
          <p:cNvSpPr>
            <a:spLocks noGrp="1"/>
          </p:cNvSpPr>
          <p:nvPr>
            <p:ph sz="quarter" idx="1"/>
          </p:nvPr>
        </p:nvSpPr>
        <p:spPr>
          <a:xfrm>
            <a:off x="838200" y="1690688"/>
            <a:ext cx="10515600" cy="4953000"/>
          </a:xfrm>
        </p:spPr>
        <p:txBody>
          <a:bodyPr>
            <a:normAutofit lnSpcReduction="10000"/>
          </a:bodyPr>
          <a:lstStyle/>
          <a:p>
            <a:pPr>
              <a:lnSpc>
                <a:spcPct val="150000"/>
              </a:lnSpc>
              <a:buFont typeface="Wingdings" pitchFamily="2" charset="2"/>
              <a:buChar char="v"/>
            </a:pPr>
            <a:r>
              <a:rPr lang="en-US" dirty="0">
                <a:solidFill>
                  <a:srgbClr val="202452"/>
                </a:solidFill>
              </a:rPr>
              <a:t>Vocational Education and Training prepares customers for employment in current or emerging occupations</a:t>
            </a:r>
          </a:p>
          <a:p>
            <a:pPr>
              <a:lnSpc>
                <a:spcPct val="150000"/>
              </a:lnSpc>
              <a:buFont typeface="Wingdings" pitchFamily="2" charset="2"/>
              <a:buChar char="v"/>
            </a:pPr>
            <a:r>
              <a:rPr lang="en-US" dirty="0">
                <a:solidFill>
                  <a:srgbClr val="202452"/>
                </a:solidFill>
              </a:rPr>
              <a:t>Program must be a State approved training offered through:</a:t>
            </a:r>
          </a:p>
          <a:p>
            <a:pPr lvl="2" algn="just">
              <a:lnSpc>
                <a:spcPct val="200000"/>
              </a:lnSpc>
              <a:spcBef>
                <a:spcPts val="0"/>
              </a:spcBef>
              <a:buClr>
                <a:schemeClr val="accent2">
                  <a:lumMod val="75000"/>
                </a:schemeClr>
              </a:buClr>
              <a:buFont typeface="Wingdings" pitchFamily="2" charset="2"/>
              <a:buChar char="v"/>
            </a:pPr>
            <a:r>
              <a:rPr lang="en-US" sz="2400" dirty="0">
                <a:solidFill>
                  <a:srgbClr val="202452"/>
                </a:solidFill>
              </a:rPr>
              <a:t>Vocational Technical Area Centers</a:t>
            </a:r>
          </a:p>
          <a:p>
            <a:pPr lvl="2">
              <a:lnSpc>
                <a:spcPct val="200000"/>
              </a:lnSpc>
              <a:spcBef>
                <a:spcPts val="0"/>
              </a:spcBef>
              <a:buClr>
                <a:schemeClr val="accent2">
                  <a:lumMod val="75000"/>
                </a:schemeClr>
              </a:buClr>
              <a:buFont typeface="Wingdings" pitchFamily="2" charset="2"/>
              <a:buChar char="v"/>
            </a:pPr>
            <a:r>
              <a:rPr lang="en-US" sz="2400" dirty="0">
                <a:solidFill>
                  <a:srgbClr val="202452"/>
                </a:solidFill>
              </a:rPr>
              <a:t>Community Colleges </a:t>
            </a:r>
          </a:p>
          <a:p>
            <a:pPr lvl="2">
              <a:lnSpc>
                <a:spcPct val="200000"/>
              </a:lnSpc>
              <a:spcBef>
                <a:spcPts val="0"/>
              </a:spcBef>
              <a:buClr>
                <a:schemeClr val="accent2">
                  <a:lumMod val="75000"/>
                </a:schemeClr>
              </a:buClr>
              <a:buFont typeface="Wingdings" pitchFamily="2" charset="2"/>
              <a:buChar char="v"/>
            </a:pPr>
            <a:r>
              <a:rPr lang="en-US" sz="2400" dirty="0">
                <a:solidFill>
                  <a:srgbClr val="202452"/>
                </a:solidFill>
              </a:rPr>
              <a:t>Universities</a:t>
            </a:r>
          </a:p>
          <a:p>
            <a:pPr lvl="2">
              <a:lnSpc>
                <a:spcPct val="200000"/>
              </a:lnSpc>
              <a:spcBef>
                <a:spcPts val="0"/>
              </a:spcBef>
              <a:buClr>
                <a:schemeClr val="accent2">
                  <a:lumMod val="75000"/>
                </a:schemeClr>
              </a:buClr>
              <a:buFont typeface="Wingdings" pitchFamily="2" charset="2"/>
              <a:buChar char="v"/>
            </a:pPr>
            <a:r>
              <a:rPr lang="en-US" sz="2400" dirty="0">
                <a:solidFill>
                  <a:srgbClr val="202452"/>
                </a:solidFill>
              </a:rPr>
              <a:t>Proprietary Schools</a:t>
            </a:r>
          </a:p>
          <a:p>
            <a:pPr>
              <a:lnSpc>
                <a:spcPct val="150000"/>
              </a:lnSpc>
            </a:pPr>
            <a:endParaRPr lang="en-US" sz="3200" dirty="0">
              <a:solidFill>
                <a:srgbClr val="202452"/>
              </a:solidFill>
            </a:endParaRPr>
          </a:p>
        </p:txBody>
      </p:sp>
      <p:sp>
        <p:nvSpPr>
          <p:cNvPr id="9" name="Rectangle 8">
            <a:extLst>
              <a:ext uri="{FF2B5EF4-FFF2-40B4-BE49-F238E27FC236}">
                <a16:creationId xmlns:a16="http://schemas.microsoft.com/office/drawing/2014/main" id="{D885D614-1BCD-8559-9549-38D3C3CFE431}"/>
              </a:ext>
            </a:extLst>
          </p:cNvPr>
          <p:cNvSpPr/>
          <p:nvPr/>
        </p:nvSpPr>
        <p:spPr>
          <a:xfrm>
            <a:off x="6592653" y="4413351"/>
            <a:ext cx="3615871"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spc="0" dirty="0">
                <a:ln w="0"/>
                <a:solidFill>
                  <a:srgbClr val="04A651"/>
                </a:solidFill>
                <a:effectLst>
                  <a:reflection blurRad="12700" stA="50000" endPos="50000" dist="5000" dir="5400000" sy="-100000" rotWithShape="0"/>
                </a:effectLst>
              </a:rPr>
              <a:t>Core</a:t>
            </a:r>
          </a:p>
        </p:txBody>
      </p:sp>
    </p:spTree>
    <p:extLst>
      <p:ext uri="{BB962C8B-B14F-4D97-AF65-F5344CB8AC3E}">
        <p14:creationId xmlns:p14="http://schemas.microsoft.com/office/powerpoint/2010/main" val="154950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Vocational Educational Training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C2DC483F-FD80-327A-D4A1-5160A5C2CA74}"/>
              </a:ext>
            </a:extLst>
          </p:cNvPr>
          <p:cNvSpPr>
            <a:spLocks noGrp="1" noChangeArrowheads="1"/>
          </p:cNvSpPr>
          <p:nvPr>
            <p:ph idx="1"/>
          </p:nvPr>
        </p:nvSpPr>
        <p:spPr>
          <a:xfrm>
            <a:off x="838200" y="1690688"/>
            <a:ext cx="10515600" cy="5029200"/>
          </a:xfrm>
          <a:ln>
            <a:noFill/>
          </a:ln>
        </p:spPr>
        <p:txBody>
          <a:bodyPr>
            <a:normAutofit/>
          </a:bodyPr>
          <a:lstStyle/>
          <a:p>
            <a:pPr lvl="1">
              <a:lnSpc>
                <a:spcPct val="150000"/>
              </a:lnSpc>
              <a:buFont typeface="Wingdings" pitchFamily="2" charset="2"/>
              <a:buChar char="v"/>
            </a:pPr>
            <a:r>
              <a:rPr lang="en-US" sz="2800" b="0" dirty="0">
                <a:solidFill>
                  <a:srgbClr val="202452"/>
                </a:solidFill>
              </a:rPr>
              <a:t>Customer may receive:</a:t>
            </a:r>
          </a:p>
          <a:p>
            <a:pPr lvl="2">
              <a:lnSpc>
                <a:spcPct val="150000"/>
              </a:lnSpc>
              <a:spcBef>
                <a:spcPts val="0"/>
              </a:spcBef>
              <a:buFont typeface="Wingdings" pitchFamily="2" charset="2"/>
              <a:buChar char="v"/>
            </a:pPr>
            <a:r>
              <a:rPr lang="en-US" sz="2200" b="0" dirty="0">
                <a:solidFill>
                  <a:srgbClr val="202452"/>
                </a:solidFill>
              </a:rPr>
              <a:t>Certificate</a:t>
            </a:r>
          </a:p>
          <a:p>
            <a:pPr lvl="2">
              <a:lnSpc>
                <a:spcPct val="150000"/>
              </a:lnSpc>
              <a:spcBef>
                <a:spcPts val="0"/>
              </a:spcBef>
              <a:buFont typeface="Wingdings" pitchFamily="2" charset="2"/>
              <a:buChar char="v"/>
            </a:pPr>
            <a:r>
              <a:rPr lang="en-US" sz="2200" b="0" dirty="0">
                <a:solidFill>
                  <a:srgbClr val="202452"/>
                </a:solidFill>
              </a:rPr>
              <a:t>Baccalaureate Degree</a:t>
            </a:r>
          </a:p>
          <a:p>
            <a:pPr lvl="2">
              <a:lnSpc>
                <a:spcPct val="150000"/>
              </a:lnSpc>
              <a:spcBef>
                <a:spcPts val="0"/>
              </a:spcBef>
              <a:buFont typeface="Wingdings" pitchFamily="2" charset="2"/>
              <a:buChar char="v"/>
            </a:pPr>
            <a:r>
              <a:rPr lang="en-US" sz="2200" b="0" dirty="0">
                <a:solidFill>
                  <a:srgbClr val="202452"/>
                </a:solidFill>
              </a:rPr>
              <a:t>Other Advanced Degree</a:t>
            </a:r>
          </a:p>
          <a:p>
            <a:pPr lvl="1">
              <a:lnSpc>
                <a:spcPct val="150000"/>
              </a:lnSpc>
              <a:buFont typeface="Wingdings" pitchFamily="2" charset="2"/>
              <a:buChar char="v"/>
            </a:pPr>
            <a:r>
              <a:rPr lang="en-US" sz="2800" b="0" dirty="0">
                <a:solidFill>
                  <a:srgbClr val="202452"/>
                </a:solidFill>
              </a:rPr>
              <a:t>Does not allow:</a:t>
            </a:r>
          </a:p>
          <a:p>
            <a:pPr lvl="2">
              <a:lnSpc>
                <a:spcPct val="150000"/>
              </a:lnSpc>
              <a:spcBef>
                <a:spcPts val="0"/>
              </a:spcBef>
              <a:buFont typeface="Wingdings" pitchFamily="2" charset="2"/>
              <a:buChar char="v"/>
            </a:pPr>
            <a:r>
              <a:rPr lang="en-US" sz="2200" b="0" dirty="0">
                <a:solidFill>
                  <a:srgbClr val="202452"/>
                </a:solidFill>
              </a:rPr>
              <a:t>Stand Alone English Proficiency Classes</a:t>
            </a:r>
          </a:p>
          <a:p>
            <a:pPr lvl="2">
              <a:lnSpc>
                <a:spcPct val="150000"/>
              </a:lnSpc>
              <a:spcBef>
                <a:spcPts val="0"/>
              </a:spcBef>
              <a:buFont typeface="Wingdings" pitchFamily="2" charset="2"/>
              <a:buChar char="v"/>
            </a:pPr>
            <a:r>
              <a:rPr lang="en-US" sz="2200" b="0" dirty="0">
                <a:solidFill>
                  <a:srgbClr val="202452"/>
                </a:solidFill>
              </a:rPr>
              <a:t>Stand Alone Basic Skills or College Preparatory Classes</a:t>
            </a:r>
          </a:p>
          <a:p>
            <a:pPr lvl="3">
              <a:lnSpc>
                <a:spcPct val="150000"/>
              </a:lnSpc>
              <a:spcBef>
                <a:spcPts val="0"/>
              </a:spcBef>
              <a:buFont typeface="Wingdings" pitchFamily="2" charset="2"/>
              <a:buChar char="v"/>
            </a:pPr>
            <a:r>
              <a:rPr lang="en-US" sz="1800" b="1" dirty="0">
                <a:solidFill>
                  <a:srgbClr val="202452"/>
                </a:solidFill>
              </a:rPr>
              <a:t>Note: Classes may be embedded within a program if they are required for the student’s success</a:t>
            </a:r>
          </a:p>
          <a:p>
            <a:pPr lvl="3">
              <a:lnSpc>
                <a:spcPct val="150000"/>
              </a:lnSpc>
              <a:buFont typeface="Wingdings" pitchFamily="2" charset="2"/>
              <a:buChar char="v"/>
            </a:pPr>
            <a:endParaRPr lang="en-US" sz="1200" b="0" dirty="0">
              <a:solidFill>
                <a:srgbClr val="202452"/>
              </a:solidFill>
            </a:endParaRPr>
          </a:p>
          <a:p>
            <a:pPr lvl="3">
              <a:lnSpc>
                <a:spcPct val="150000"/>
              </a:lnSpc>
              <a:buFont typeface="Wingdings" pitchFamily="2" charset="2"/>
              <a:buChar char="v"/>
            </a:pPr>
            <a:endParaRPr lang="en-US" sz="1200" b="0" dirty="0">
              <a:solidFill>
                <a:srgbClr val="202452"/>
              </a:solidFill>
            </a:endParaRPr>
          </a:p>
          <a:p>
            <a:pPr lvl="1">
              <a:lnSpc>
                <a:spcPct val="150000"/>
              </a:lnSpc>
              <a:spcBef>
                <a:spcPct val="70000"/>
              </a:spcBef>
              <a:buFont typeface="Wingdings" pitchFamily="2" charset="2"/>
              <a:buChar char="v"/>
            </a:pPr>
            <a:endParaRPr lang="en-US" sz="2000" b="0" dirty="0">
              <a:solidFill>
                <a:srgbClr val="202452"/>
              </a:solidFill>
            </a:endParaRPr>
          </a:p>
          <a:p>
            <a:pPr lvl="1" eaLnBrk="1" hangingPunct="1">
              <a:lnSpc>
                <a:spcPct val="150000"/>
              </a:lnSpc>
            </a:pPr>
            <a:endParaRPr lang="en-US" sz="2000" b="1" dirty="0">
              <a:solidFill>
                <a:srgbClr val="202452"/>
              </a:solidFill>
              <a:effectLst/>
            </a:endParaRPr>
          </a:p>
        </p:txBody>
      </p:sp>
      <p:sp>
        <p:nvSpPr>
          <p:cNvPr id="8" name="TextBox 7">
            <a:extLst>
              <a:ext uri="{FF2B5EF4-FFF2-40B4-BE49-F238E27FC236}">
                <a16:creationId xmlns:a16="http://schemas.microsoft.com/office/drawing/2014/main" id="{2F57520C-70A4-447B-24EF-E01A383516D8}"/>
              </a:ext>
            </a:extLst>
          </p:cNvPr>
          <p:cNvSpPr txBox="1"/>
          <p:nvPr/>
        </p:nvSpPr>
        <p:spPr>
          <a:xfrm>
            <a:off x="7001302" y="1869742"/>
            <a:ext cx="3444922" cy="2620397"/>
          </a:xfrm>
          <a:prstGeom prst="rect">
            <a:avLst/>
          </a:prstGeom>
          <a:noFill/>
          <a:ln>
            <a:solidFill>
              <a:srgbClr val="E2C549"/>
            </a:solidFill>
          </a:ln>
        </p:spPr>
        <p:txBody>
          <a:bodyPr wrap="square" rtlCol="0">
            <a:spAutoFit/>
          </a:bodyPr>
          <a:lstStyle/>
          <a:p>
            <a:pPr algn="ctr"/>
            <a:r>
              <a:rPr lang="en-US" sz="2400" b="1" u="sng" dirty="0">
                <a:solidFill>
                  <a:srgbClr val="E2C549"/>
                </a:solidFill>
              </a:rPr>
              <a:t>Class Room Activities</a:t>
            </a:r>
          </a:p>
          <a:p>
            <a:pPr>
              <a:lnSpc>
                <a:spcPct val="150000"/>
              </a:lnSpc>
              <a:buFont typeface="Arial" pitchFamily="34" charset="0"/>
              <a:buChar char="•"/>
            </a:pPr>
            <a:r>
              <a:rPr lang="en-US" sz="2400" dirty="0">
                <a:solidFill>
                  <a:srgbClr val="202452"/>
                </a:solidFill>
              </a:rPr>
              <a:t>Lectures</a:t>
            </a:r>
          </a:p>
          <a:p>
            <a:pPr>
              <a:lnSpc>
                <a:spcPct val="150000"/>
              </a:lnSpc>
              <a:buFont typeface="Arial" pitchFamily="34" charset="0"/>
              <a:buChar char="•"/>
            </a:pPr>
            <a:r>
              <a:rPr lang="en-US" sz="2400" dirty="0">
                <a:solidFill>
                  <a:srgbClr val="202452"/>
                </a:solidFill>
              </a:rPr>
              <a:t>Labs</a:t>
            </a:r>
          </a:p>
          <a:p>
            <a:pPr>
              <a:lnSpc>
                <a:spcPct val="150000"/>
              </a:lnSpc>
              <a:buFont typeface="Arial" pitchFamily="34" charset="0"/>
              <a:buChar char="•"/>
            </a:pPr>
            <a:r>
              <a:rPr lang="en-US" sz="2400" dirty="0">
                <a:solidFill>
                  <a:srgbClr val="202452"/>
                </a:solidFill>
              </a:rPr>
              <a:t>Clinicals</a:t>
            </a:r>
          </a:p>
          <a:p>
            <a:pPr>
              <a:lnSpc>
                <a:spcPct val="150000"/>
              </a:lnSpc>
              <a:buFont typeface="Arial" pitchFamily="34" charset="0"/>
              <a:buChar char="•"/>
            </a:pPr>
            <a:r>
              <a:rPr lang="en-US" sz="2400" dirty="0">
                <a:solidFill>
                  <a:srgbClr val="202452"/>
                </a:solidFill>
              </a:rPr>
              <a:t>Supervised Study Halls</a:t>
            </a:r>
          </a:p>
        </p:txBody>
      </p:sp>
    </p:spTree>
    <p:extLst>
      <p:ext uri="{BB962C8B-B14F-4D97-AF65-F5344CB8AC3E}">
        <p14:creationId xmlns:p14="http://schemas.microsoft.com/office/powerpoint/2010/main" val="30008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Vocational Educational Training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9" name="Rectangle 3">
            <a:extLst>
              <a:ext uri="{FF2B5EF4-FFF2-40B4-BE49-F238E27FC236}">
                <a16:creationId xmlns:a16="http://schemas.microsoft.com/office/drawing/2014/main" id="{DC2845F3-758B-EE41-CED9-8D7BE1B1320B}"/>
              </a:ext>
            </a:extLst>
          </p:cNvPr>
          <p:cNvSpPr txBox="1">
            <a:spLocks noChangeArrowheads="1"/>
          </p:cNvSpPr>
          <p:nvPr/>
        </p:nvSpPr>
        <p:spPr>
          <a:xfrm>
            <a:off x="1630908" y="2490219"/>
            <a:ext cx="4038600" cy="4114800"/>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Arial" panose="020B0604020202020204" pitchFamily="34" charset="0"/>
              <a:buNone/>
            </a:pPr>
            <a:r>
              <a:rPr lang="en-US" sz="2400" i="1">
                <a:solidFill>
                  <a:srgbClr val="202452"/>
                </a:solidFill>
                <a:latin typeface="Bell MT" pitchFamily="18" charset="0"/>
              </a:rPr>
              <a:t>Karen has a high school diploma </a:t>
            </a:r>
          </a:p>
          <a:p>
            <a:pPr marL="457200" indent="-457200">
              <a:spcBef>
                <a:spcPts val="0"/>
              </a:spcBef>
              <a:buFont typeface="Arial" panose="020B0604020202020204" pitchFamily="34" charset="0"/>
              <a:buNone/>
            </a:pPr>
            <a:r>
              <a:rPr lang="en-US" sz="2400" i="1">
                <a:solidFill>
                  <a:srgbClr val="202452"/>
                </a:solidFill>
                <a:latin typeface="Bell MT" pitchFamily="18" charset="0"/>
              </a:rPr>
              <a:t>and would like to enroll in </a:t>
            </a:r>
          </a:p>
          <a:p>
            <a:pPr marL="457200" indent="-457200">
              <a:spcBef>
                <a:spcPts val="0"/>
              </a:spcBef>
              <a:buFont typeface="Arial" panose="020B0604020202020204" pitchFamily="34" charset="0"/>
              <a:buNone/>
            </a:pPr>
            <a:r>
              <a:rPr lang="en-US" sz="2400" i="1">
                <a:solidFill>
                  <a:srgbClr val="202452"/>
                </a:solidFill>
                <a:latin typeface="Bell MT" pitchFamily="18" charset="0"/>
              </a:rPr>
              <a:t>cosmetology school. The program </a:t>
            </a:r>
          </a:p>
          <a:p>
            <a:pPr marL="457200" indent="-457200">
              <a:spcBef>
                <a:spcPts val="0"/>
              </a:spcBef>
              <a:buFont typeface="Arial" panose="020B0604020202020204" pitchFamily="34" charset="0"/>
              <a:buNone/>
            </a:pPr>
            <a:r>
              <a:rPr lang="en-US" sz="2400" i="1">
                <a:solidFill>
                  <a:srgbClr val="202452"/>
                </a:solidFill>
                <a:latin typeface="Bell MT" pitchFamily="18" charset="0"/>
              </a:rPr>
              <a:t>is 6 months long. 		</a:t>
            </a:r>
          </a:p>
          <a:p>
            <a:pPr>
              <a:spcBef>
                <a:spcPts val="0"/>
              </a:spcBef>
              <a:buFont typeface="Arial" panose="020B0604020202020204" pitchFamily="34" charset="0"/>
              <a:buNone/>
            </a:pPr>
            <a:endParaRPr lang="en-US" sz="1200">
              <a:solidFill>
                <a:srgbClr val="202452"/>
              </a:solidFill>
              <a:latin typeface="Arial Narrow" pitchFamily="34" charset="0"/>
            </a:endParaRPr>
          </a:p>
          <a:p>
            <a:pPr lvl="1">
              <a:spcBef>
                <a:spcPct val="70000"/>
              </a:spcBef>
              <a:buFont typeface="Wingdings" pitchFamily="2" charset="2"/>
              <a:buChar char="v"/>
            </a:pPr>
            <a:endParaRPr lang="en-US" sz="2000">
              <a:solidFill>
                <a:srgbClr val="202452"/>
              </a:solidFill>
              <a:latin typeface="Arial Narrow" pitchFamily="34" charset="0"/>
            </a:endParaRPr>
          </a:p>
          <a:p>
            <a:pPr lvl="1"/>
            <a:endParaRPr lang="en-US" sz="2000" b="1" dirty="0">
              <a:solidFill>
                <a:srgbClr val="202452"/>
              </a:solidFill>
            </a:endParaRP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1" name="TextBox 10">
            <a:extLst>
              <a:ext uri="{FF2B5EF4-FFF2-40B4-BE49-F238E27FC236}">
                <a16:creationId xmlns:a16="http://schemas.microsoft.com/office/drawing/2014/main" id="{D6D4F11B-11B1-E49D-0490-D311BF61904C}"/>
              </a:ext>
            </a:extLst>
          </p:cNvPr>
          <p:cNvSpPr txBox="1"/>
          <p:nvPr/>
        </p:nvSpPr>
        <p:spPr>
          <a:xfrm>
            <a:off x="6368529" y="304776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04A651"/>
                </a:solidFill>
                <a:effectLst>
                  <a:reflection blurRad="12700" stA="50000" endPos="50000" dist="5000" dir="5400000" sy="-100000" rotWithShape="0"/>
                </a:effectLst>
                <a:latin typeface="Bell MT" pitchFamily="18" charset="0"/>
              </a:rPr>
              <a:t>YES</a:t>
            </a:r>
            <a:r>
              <a:rPr lang="en-US" sz="6000" b="1" cap="all" dirty="0">
                <a:ln w="0"/>
                <a:solidFill>
                  <a:srgbClr val="04A651"/>
                </a:solidFill>
                <a:effectLst>
                  <a:reflection blurRad="12700" stA="50000" endPos="50000" dist="5000" dir="5400000" sy="-100000" rotWithShape="0"/>
                </a:effectLst>
              </a:rPr>
              <a:t> </a:t>
            </a:r>
          </a:p>
        </p:txBody>
      </p:sp>
      <p:sp>
        <p:nvSpPr>
          <p:cNvPr id="12" name="TextBox 11">
            <a:extLst>
              <a:ext uri="{FF2B5EF4-FFF2-40B4-BE49-F238E27FC236}">
                <a16:creationId xmlns:a16="http://schemas.microsoft.com/office/drawing/2014/main" id="{E85A6DEA-9299-8E9E-5B06-03CB66179D85}"/>
              </a:ext>
            </a:extLst>
          </p:cNvPr>
          <p:cNvSpPr txBox="1"/>
          <p:nvPr/>
        </p:nvSpPr>
        <p:spPr>
          <a:xfrm>
            <a:off x="8039100" y="4039787"/>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202452"/>
                </a:solidFill>
                <a:effectLst>
                  <a:reflection blurRad="12700" stA="50000" endPos="50000" dist="5000" dir="5400000" sy="-100000" rotWithShape="0"/>
                </a:effectLst>
                <a:latin typeface="Bell MT" pitchFamily="18" charset="0"/>
              </a:rPr>
              <a:t>No</a:t>
            </a:r>
            <a:r>
              <a:rPr lang="en-US" sz="6000" b="1" cap="all" dirty="0">
                <a:ln w="0"/>
                <a:solidFill>
                  <a:srgbClr val="202452"/>
                </a:solidFill>
                <a:effectLst>
                  <a:reflection blurRad="12700" stA="50000" endPos="50000" dist="5000" dir="5400000" sy="-100000" rotWithShape="0"/>
                </a:effectLst>
              </a:rPr>
              <a:t> </a:t>
            </a:r>
          </a:p>
        </p:txBody>
      </p:sp>
    </p:spTree>
    <p:extLst>
      <p:ext uri="{BB962C8B-B14F-4D97-AF65-F5344CB8AC3E}">
        <p14:creationId xmlns:p14="http://schemas.microsoft.com/office/powerpoint/2010/main" val="178163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Vocational Educational Training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4">
            <a:extLst>
              <a:ext uri="{FF2B5EF4-FFF2-40B4-BE49-F238E27FC236}">
                <a16:creationId xmlns:a16="http://schemas.microsoft.com/office/drawing/2014/main" id="{A5304257-BAD6-DAF5-4008-C9BD0E5EB8F7}"/>
              </a:ext>
            </a:extLst>
          </p:cNvPr>
          <p:cNvSpPr txBox="1">
            <a:spLocks/>
          </p:cNvSpPr>
          <p:nvPr/>
        </p:nvSpPr>
        <p:spPr>
          <a:xfrm>
            <a:off x="1630908" y="1690688"/>
            <a:ext cx="4038600" cy="799531"/>
          </a:xfrm>
          <a:prstGeom prst="rect">
            <a:avLst/>
          </a:prstGeom>
          <a:solidFill>
            <a:srgbClr val="E2C54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rgbClr val="202452"/>
                </a:solidFill>
              </a:rPr>
              <a:t>Scenario </a:t>
            </a:r>
          </a:p>
        </p:txBody>
      </p:sp>
      <p:sp>
        <p:nvSpPr>
          <p:cNvPr id="9" name="Rectangle 3">
            <a:extLst>
              <a:ext uri="{FF2B5EF4-FFF2-40B4-BE49-F238E27FC236}">
                <a16:creationId xmlns:a16="http://schemas.microsoft.com/office/drawing/2014/main" id="{DC2845F3-758B-EE41-CED9-8D7BE1B1320B}"/>
              </a:ext>
            </a:extLst>
          </p:cNvPr>
          <p:cNvSpPr txBox="1">
            <a:spLocks noChangeArrowheads="1"/>
          </p:cNvSpPr>
          <p:nvPr/>
        </p:nvSpPr>
        <p:spPr>
          <a:xfrm>
            <a:off x="1630908" y="2490219"/>
            <a:ext cx="4038600" cy="4114800"/>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Arial" panose="020B0604020202020204" pitchFamily="34" charset="0"/>
              <a:buNone/>
            </a:pPr>
            <a:r>
              <a:rPr lang="en-US" sz="2400" i="1">
                <a:solidFill>
                  <a:srgbClr val="202452"/>
                </a:solidFill>
                <a:latin typeface="Bell MT" pitchFamily="18" charset="0"/>
              </a:rPr>
              <a:t>Karen has a high school diploma </a:t>
            </a:r>
          </a:p>
          <a:p>
            <a:pPr marL="457200" indent="-457200">
              <a:spcBef>
                <a:spcPts val="0"/>
              </a:spcBef>
              <a:buFont typeface="Arial" panose="020B0604020202020204" pitchFamily="34" charset="0"/>
              <a:buNone/>
            </a:pPr>
            <a:r>
              <a:rPr lang="en-US" sz="2400" i="1">
                <a:solidFill>
                  <a:srgbClr val="202452"/>
                </a:solidFill>
                <a:latin typeface="Bell MT" pitchFamily="18" charset="0"/>
              </a:rPr>
              <a:t>and would like to enroll in </a:t>
            </a:r>
          </a:p>
          <a:p>
            <a:pPr marL="457200" indent="-457200">
              <a:spcBef>
                <a:spcPts val="0"/>
              </a:spcBef>
              <a:buFont typeface="Arial" panose="020B0604020202020204" pitchFamily="34" charset="0"/>
              <a:buNone/>
            </a:pPr>
            <a:r>
              <a:rPr lang="en-US" sz="2400" i="1">
                <a:solidFill>
                  <a:srgbClr val="202452"/>
                </a:solidFill>
                <a:latin typeface="Bell MT" pitchFamily="18" charset="0"/>
              </a:rPr>
              <a:t>cosmetology school. The program </a:t>
            </a:r>
          </a:p>
          <a:p>
            <a:pPr marL="457200" indent="-457200">
              <a:spcBef>
                <a:spcPts val="0"/>
              </a:spcBef>
              <a:buFont typeface="Arial" panose="020B0604020202020204" pitchFamily="34" charset="0"/>
              <a:buNone/>
            </a:pPr>
            <a:r>
              <a:rPr lang="en-US" sz="2400" i="1">
                <a:solidFill>
                  <a:srgbClr val="202452"/>
                </a:solidFill>
                <a:latin typeface="Bell MT" pitchFamily="18" charset="0"/>
              </a:rPr>
              <a:t>is 6 months long. 		</a:t>
            </a:r>
          </a:p>
          <a:p>
            <a:pPr>
              <a:spcBef>
                <a:spcPts val="0"/>
              </a:spcBef>
              <a:buFont typeface="Arial" panose="020B0604020202020204" pitchFamily="34" charset="0"/>
              <a:buNone/>
            </a:pPr>
            <a:endParaRPr lang="en-US" sz="1200">
              <a:solidFill>
                <a:srgbClr val="202452"/>
              </a:solidFill>
              <a:latin typeface="Arial Narrow" pitchFamily="34" charset="0"/>
            </a:endParaRPr>
          </a:p>
          <a:p>
            <a:pPr lvl="1">
              <a:spcBef>
                <a:spcPct val="70000"/>
              </a:spcBef>
              <a:buFont typeface="Wingdings" pitchFamily="2" charset="2"/>
              <a:buChar char="v"/>
            </a:pPr>
            <a:endParaRPr lang="en-US" sz="2000">
              <a:solidFill>
                <a:srgbClr val="202452"/>
              </a:solidFill>
              <a:latin typeface="Arial Narrow" pitchFamily="34" charset="0"/>
            </a:endParaRPr>
          </a:p>
          <a:p>
            <a:pPr lvl="1"/>
            <a:endParaRPr lang="en-US" sz="2000" b="1" dirty="0">
              <a:solidFill>
                <a:srgbClr val="202452"/>
              </a:solidFill>
            </a:endParaRPr>
          </a:p>
        </p:txBody>
      </p:sp>
      <p:sp>
        <p:nvSpPr>
          <p:cNvPr id="10" name="Text Placeholder 5">
            <a:extLst>
              <a:ext uri="{FF2B5EF4-FFF2-40B4-BE49-F238E27FC236}">
                <a16:creationId xmlns:a16="http://schemas.microsoft.com/office/drawing/2014/main" id="{2F8A45A0-590C-74E1-55F2-285821D8D640}"/>
              </a:ext>
            </a:extLst>
          </p:cNvPr>
          <p:cNvSpPr txBox="1">
            <a:spLocks/>
          </p:cNvSpPr>
          <p:nvPr/>
        </p:nvSpPr>
        <p:spPr>
          <a:xfrm>
            <a:off x="6096000" y="1697015"/>
            <a:ext cx="3886200" cy="799530"/>
          </a:xfrm>
          <a:prstGeom prst="rect">
            <a:avLst/>
          </a:prstGeom>
          <a:solidFill>
            <a:srgbClr val="04A65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Does it Count?</a:t>
            </a:r>
          </a:p>
        </p:txBody>
      </p:sp>
      <p:sp>
        <p:nvSpPr>
          <p:cNvPr id="11" name="TextBox 10">
            <a:extLst>
              <a:ext uri="{FF2B5EF4-FFF2-40B4-BE49-F238E27FC236}">
                <a16:creationId xmlns:a16="http://schemas.microsoft.com/office/drawing/2014/main" id="{D6D4F11B-11B1-E49D-0490-D311BF61904C}"/>
              </a:ext>
            </a:extLst>
          </p:cNvPr>
          <p:cNvSpPr txBox="1"/>
          <p:nvPr/>
        </p:nvSpPr>
        <p:spPr>
          <a:xfrm>
            <a:off x="7010400" y="3116005"/>
            <a:ext cx="2057400"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04A651"/>
                </a:solidFill>
                <a:effectLst>
                  <a:reflection blurRad="12700" stA="50000" endPos="50000" dist="5000" dir="5400000" sy="-100000" rotWithShape="0"/>
                </a:effectLst>
                <a:latin typeface="Bell MT" pitchFamily="18" charset="0"/>
              </a:rPr>
              <a:t>YES</a:t>
            </a:r>
            <a:r>
              <a:rPr lang="en-US" sz="6000" b="1" cap="all" dirty="0">
                <a:ln w="0"/>
                <a:solidFill>
                  <a:srgbClr val="04A651"/>
                </a:solidFill>
                <a:effectLst>
                  <a:reflection blurRad="12700" stA="50000" endPos="50000" dist="5000" dir="5400000" sy="-100000" rotWithShape="0"/>
                </a:effectLst>
              </a:rPr>
              <a:t> </a:t>
            </a:r>
          </a:p>
        </p:txBody>
      </p:sp>
    </p:spTree>
    <p:extLst>
      <p:ext uri="{BB962C8B-B14F-4D97-AF65-F5344CB8AC3E}">
        <p14:creationId xmlns:p14="http://schemas.microsoft.com/office/powerpoint/2010/main" val="672367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5478</Words>
  <Application>Microsoft Office PowerPoint</Application>
  <PresentationFormat>Widescreen</PresentationFormat>
  <Paragraphs>629</Paragraphs>
  <Slides>47</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Arial Narrow</vt:lpstr>
      <vt:lpstr>Bell MT</vt:lpstr>
      <vt:lpstr>Calibri</vt:lpstr>
      <vt:lpstr>Calibri Light</vt:lpstr>
      <vt:lpstr>Century Gothic</vt:lpstr>
      <vt:lpstr>Franklin Gothic Book</vt:lpstr>
      <vt:lpstr>Garamond</vt:lpstr>
      <vt:lpstr>Tw Cen MT</vt:lpstr>
      <vt:lpstr>Wingdings</vt:lpstr>
      <vt:lpstr>Office Theme</vt:lpstr>
      <vt:lpstr>Making the Grade: Educational Activities</vt:lpstr>
      <vt:lpstr>Commonly Used Terms</vt:lpstr>
      <vt:lpstr>12 Work Activity Categories</vt:lpstr>
      <vt:lpstr>Educational Work Activities</vt:lpstr>
      <vt:lpstr>Let’s Begin!</vt:lpstr>
      <vt:lpstr>Vocational Educational Training</vt:lpstr>
      <vt:lpstr>Vocational Educational Training (cont’d)</vt:lpstr>
      <vt:lpstr>Vocational Educational Training (cont’d)</vt:lpstr>
      <vt:lpstr>Vocational Educational Training (cont’d)</vt:lpstr>
      <vt:lpstr>Vocational Educational Training (cont’d)</vt:lpstr>
      <vt:lpstr>Vocational Educational Training (cont’d)</vt:lpstr>
      <vt:lpstr>Job Skills Training Directly Related to Employment</vt:lpstr>
      <vt:lpstr>Job Skills Training Directly Related to Employment (cont’d)</vt:lpstr>
      <vt:lpstr>Job Skills Directly Related to Employment (cont’d)</vt:lpstr>
      <vt:lpstr>Job Skills Directly Related to Employment (cont’d)</vt:lpstr>
      <vt:lpstr>Job Skills Directly Related to Employment (cont’d)</vt:lpstr>
      <vt:lpstr>Job Skills Directly Related to Employment (cont’d)</vt:lpstr>
      <vt:lpstr>Education Directly Related to Employment</vt:lpstr>
      <vt:lpstr>Education Directly Related to Employment (cont’d)</vt:lpstr>
      <vt:lpstr>Education Directly Related to Employment (cont’d)</vt:lpstr>
      <vt:lpstr>Education Directly Related to Employment (cont’d)</vt:lpstr>
      <vt:lpstr>Satisfactory Attendance at a Secondary School</vt:lpstr>
      <vt:lpstr>Satisfactory Attendance at a Secondary School (cont’d)</vt:lpstr>
      <vt:lpstr>Satisfactory Attendance at a Secondary School (cont’d)</vt:lpstr>
      <vt:lpstr>Satisfactory Attendance at a Secondary School (cont’d)</vt:lpstr>
      <vt:lpstr>Satisfactory Attendance at a Secondary School (cont’d)</vt:lpstr>
      <vt:lpstr>Satisfactory Attendance at a Secondary School (cont’d)</vt:lpstr>
      <vt:lpstr>Supervision &amp; Documentation</vt:lpstr>
      <vt:lpstr>Supervision</vt:lpstr>
      <vt:lpstr>Supervision (cont’d)</vt:lpstr>
      <vt:lpstr>Supervision (cont’d)</vt:lpstr>
      <vt:lpstr>Documentation</vt:lpstr>
      <vt:lpstr>Documentation (cont’d)</vt:lpstr>
      <vt:lpstr>Documentation (cont’d)</vt:lpstr>
      <vt:lpstr>Schedules &amp; Study Time</vt:lpstr>
      <vt:lpstr>Class Scheduling</vt:lpstr>
      <vt:lpstr>Class Scheduling (cont’d)</vt:lpstr>
      <vt:lpstr>Study Time</vt:lpstr>
      <vt:lpstr>Statement of REQUIRED or RECOMMENDED Study Time</vt:lpstr>
      <vt:lpstr>Study Time</vt:lpstr>
      <vt:lpstr>Study Time (cont’d)</vt:lpstr>
      <vt:lpstr>Study Time (cont’d)</vt:lpstr>
      <vt:lpstr>Study Time (cont’d)</vt:lpstr>
      <vt:lpstr>Let’s Review</vt:lpstr>
      <vt:lpstr>Let’s Review</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2024-04-02T17:00:55Z</dcterms:modified>
</cp:coreProperties>
</file>