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11" r:id="rId3"/>
    <p:sldId id="287" r:id="rId4"/>
    <p:sldId id="288" r:id="rId5"/>
    <p:sldId id="289" r:id="rId6"/>
    <p:sldId id="290" r:id="rId7"/>
    <p:sldId id="310" r:id="rId8"/>
    <p:sldId id="291" r:id="rId9"/>
    <p:sldId id="292" r:id="rId10"/>
    <p:sldId id="301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D6E"/>
    <a:srgbClr val="A5C92B"/>
    <a:srgbClr val="02405C"/>
    <a:srgbClr val="FFFF66"/>
    <a:srgbClr val="1D2437"/>
    <a:srgbClr val="A5A6A4"/>
    <a:srgbClr val="A5A6A5"/>
    <a:srgbClr val="777877"/>
    <a:srgbClr val="1C7DC8"/>
    <a:srgbClr val="1229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98" autoAdjust="0"/>
  </p:normalViewPr>
  <p:slideViewPr>
    <p:cSldViewPr snapToGrid="0" snapToObjects="1">
      <p:cViewPr>
        <p:scale>
          <a:sx n="82" d="100"/>
          <a:sy n="82" d="100"/>
        </p:scale>
        <p:origin x="-156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EBCF-1A7C-437A-ACD5-B026BA6D6A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EBCF-1A7C-437A-ACD5-B026BA6D6A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EBCF-1A7C-437A-ACD5-B026BA6D6A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EBCF-1A7C-437A-ACD5-B026BA6D6A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EBCF-1A7C-437A-ACD5-B026BA6D6A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itchFamily="2" charset="2"/>
        <a:buChar char="Ø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Clr>
          <a:srgbClr val="98C93C"/>
        </a:buClr>
        <a:buFont typeface="Wingdings" pitchFamily="2" charset="2"/>
        <a:buChar char="Ø"/>
        <a:defRPr sz="2800" b="0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Ø"/>
        <a:defRPr sz="2400" b="0" i="0" kern="1200">
          <a:solidFill>
            <a:srgbClr val="194D6E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A5C92B"/>
        </a:buClr>
        <a:buFont typeface="Wingdings" pitchFamily="2" charset="2"/>
        <a:buChar char="Ø"/>
        <a:defRPr sz="2000" b="0" i="0" kern="1200">
          <a:solidFill>
            <a:srgbClr val="194D6E"/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194D6E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3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House Economic Affairs Committee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300" i="1" dirty="0" smtClean="0"/>
              <a:t>Presented by: Michelle Dennard, Director, Division of Strategic Business Development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700" dirty="0" smtClean="0"/>
              <a:t>Wednesday, September 21, 2011</a:t>
            </a:r>
            <a:endParaRPr lang="en-US" sz="2700" dirty="0">
              <a:solidFill>
                <a:srgbClr val="12293B"/>
              </a:solidFill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>
                  <a:solidFill>
                    <a:srgbClr val="98C93C"/>
                  </a:solidFill>
                </a:uFill>
              </a:rPr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Utilizing local networks to enroll lenders</a:t>
            </a:r>
          </a:p>
          <a:p>
            <a:pPr lvl="1"/>
            <a:r>
              <a:rPr lang="en-US" dirty="0" smtClean="0"/>
              <a:t>Chambers of Commerce</a:t>
            </a:r>
          </a:p>
          <a:p>
            <a:pPr lvl="1"/>
            <a:r>
              <a:rPr lang="en-US" dirty="0" smtClean="0"/>
              <a:t>Small Business Development Centers</a:t>
            </a:r>
          </a:p>
          <a:p>
            <a:pPr lvl="1"/>
            <a:r>
              <a:rPr lang="en-US" dirty="0" smtClean="0"/>
              <a:t>Black Business Investment Corporations</a:t>
            </a:r>
          </a:p>
          <a:p>
            <a:pPr lvl="1"/>
            <a:r>
              <a:rPr lang="en-US" dirty="0" smtClean="0"/>
              <a:t>HBIF</a:t>
            </a:r>
          </a:p>
          <a:p>
            <a:pPr lvl="1"/>
            <a:r>
              <a:rPr lang="en-US" dirty="0" smtClean="0"/>
              <a:t>Florida </a:t>
            </a:r>
            <a:r>
              <a:rPr lang="en-US" smtClean="0"/>
              <a:t>Bankers Association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Diversified approach to both statewide institutions and local lenders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Assisting Enterprise Florida in making the Venture Capital and Loan Support Programs available to eligible businesses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3"/>
            <a:ext cx="8626593" cy="79022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Florida Small Business Credit Initiative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700" i="1" dirty="0" smtClean="0"/>
              <a:t>September 2011</a:t>
            </a:r>
            <a:br>
              <a:rPr lang="en-US" sz="2700" i="1" dirty="0" smtClean="0"/>
            </a:br>
            <a:endParaRPr lang="en-US" sz="2700" dirty="0">
              <a:solidFill>
                <a:srgbClr val="12293B"/>
              </a:solidFill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Small Business Credit Initiative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600200"/>
            <a:ext cx="8611565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Florida is allocated $97.6 million under the Small Business Jobs Act of 2010. </a:t>
            </a:r>
          </a:p>
          <a:p>
            <a:pPr lvl="0"/>
            <a:endParaRPr lang="en-US" sz="2800" dirty="0" smtClean="0"/>
          </a:p>
          <a:p>
            <a:r>
              <a:rPr lang="en-US" sz="2800" dirty="0" smtClean="0"/>
              <a:t>Funds will provide critical credit support to small businesses to help them expand and spur private sector job growth.</a:t>
            </a:r>
          </a:p>
          <a:p>
            <a:endParaRPr lang="en-US" sz="2800" dirty="0" smtClean="0"/>
          </a:p>
          <a:p>
            <a:pPr lvl="0"/>
            <a:r>
              <a:rPr lang="en-US" sz="2800" dirty="0" smtClean="0"/>
              <a:t>These funds will leverage at least $977 million in private financing for Florida’s small businesses. 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Eligible program types and use of funds are prescribed under the Act and U.S. Treasury policy guidance.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5750" y="3352800"/>
            <a:ext cx="7391400" cy="3429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8C93C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Florida’s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Florida will receive its allocation of funds in three disbursements.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400" dirty="0" smtClean="0"/>
          </a:p>
          <a:p>
            <a:endParaRPr lang="en-US" sz="2000" dirty="0" smtClean="0"/>
          </a:p>
          <a:p>
            <a:r>
              <a:rPr lang="en-US" sz="2000" dirty="0" smtClean="0"/>
              <a:t>State must use 80% of installment to receive the next installment.</a:t>
            </a:r>
          </a:p>
          <a:p>
            <a:endParaRPr lang="en-US" sz="2000" dirty="0" smtClean="0"/>
          </a:p>
          <a:p>
            <a:r>
              <a:rPr lang="en-US" sz="2000" dirty="0" smtClean="0"/>
              <a:t>Legislative Budget Commission approved budget authority for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two installments, with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installment in reserve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rgbClr val="003F5C"/>
              </a:buClr>
              <a:buFont typeface="Wingdings" pitchFamily="2" charset="2"/>
              <a:buChar char="Ø"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94D6E"/>
              </a:solidFill>
              <a:effectLst/>
              <a:uLnTx/>
              <a:uFillTx/>
              <a:latin typeface="Helvetica Neue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37144" y="2210765"/>
          <a:ext cx="49693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699"/>
                <a:gridCol w="24846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Installment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n-lt"/>
                        </a:rPr>
                        <a:t>Amount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1st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$32,228,575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2nd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$32,228,575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3rd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$33,205,199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n-lt"/>
                        </a:rPr>
                        <a:t>Totals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$97,662,349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Businesses located and legally authorized to do business in Florida.</a:t>
            </a:r>
          </a:p>
          <a:p>
            <a:endParaRPr lang="en-US" dirty="0" smtClean="0"/>
          </a:p>
          <a:p>
            <a:r>
              <a:rPr lang="en-US" dirty="0" smtClean="0"/>
              <a:t>Small businesses with up to 500 employees (with some flexibility).</a:t>
            </a:r>
          </a:p>
          <a:p>
            <a:endParaRPr lang="en-US" dirty="0" smtClean="0"/>
          </a:p>
          <a:p>
            <a:r>
              <a:rPr lang="en-US" dirty="0" smtClean="0"/>
              <a:t>Both for-profits and not-for-profits are eligible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Florida’s SSBCI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Florida’s programs are designed to be flexible and respond to a variety of small business credit needs.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Programs include:</a:t>
            </a:r>
          </a:p>
          <a:p>
            <a:pPr lvl="1"/>
            <a:endParaRPr lang="en-US" sz="1100" dirty="0" smtClean="0"/>
          </a:p>
          <a:p>
            <a:pPr lvl="1">
              <a:buFont typeface="Arial" pitchFamily="34" charset="0"/>
              <a:buChar char="―"/>
            </a:pPr>
            <a:r>
              <a:rPr lang="en-US" sz="2000" dirty="0" smtClean="0"/>
              <a:t>FL Capital Access Program: $20.6 million</a:t>
            </a:r>
          </a:p>
          <a:p>
            <a:pPr lvl="1">
              <a:buNone/>
            </a:pPr>
            <a:r>
              <a:rPr lang="en-US" sz="2000" dirty="0" smtClean="0"/>
              <a:t>	administered by DEO</a:t>
            </a:r>
          </a:p>
          <a:p>
            <a:pPr lvl="1">
              <a:buFont typeface="Arial" pitchFamily="34" charset="0"/>
              <a:buChar char="―"/>
            </a:pPr>
            <a:endParaRPr lang="en-US" sz="1100" dirty="0" smtClean="0"/>
          </a:p>
          <a:p>
            <a:pPr lvl="1">
              <a:buFont typeface="Arial" pitchFamily="34" charset="0"/>
              <a:buChar char="―"/>
            </a:pPr>
            <a:r>
              <a:rPr lang="en-US" sz="2000" dirty="0" smtClean="0"/>
              <a:t>Venture Capital Program: $43.5 million</a:t>
            </a:r>
          </a:p>
          <a:p>
            <a:pPr lvl="1">
              <a:buNone/>
            </a:pPr>
            <a:r>
              <a:rPr lang="en-US" sz="2000" dirty="0" smtClean="0"/>
              <a:t>	administered by Enterprise Florida</a:t>
            </a:r>
          </a:p>
          <a:p>
            <a:pPr lvl="1">
              <a:buFont typeface="Arial" pitchFamily="34" charset="0"/>
              <a:buChar char="―"/>
            </a:pPr>
            <a:endParaRPr lang="en-US" sz="1100" dirty="0" smtClean="0"/>
          </a:p>
          <a:p>
            <a:pPr lvl="1">
              <a:buFont typeface="Arial" pitchFamily="34" charset="0"/>
              <a:buChar char="―"/>
            </a:pPr>
            <a:r>
              <a:rPr lang="en-US" sz="2000" dirty="0" smtClean="0"/>
              <a:t>Small Business Loan Support Program: $33.5 million</a:t>
            </a:r>
          </a:p>
          <a:p>
            <a:pPr lvl="1">
              <a:buNone/>
            </a:pPr>
            <a:r>
              <a:rPr lang="en-US" sz="2000" dirty="0" smtClean="0"/>
              <a:t>	administered by Enterprise Florida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Capital Access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Administered by DEO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Target:  Small business unable to find financing for expansion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Loan portfolio insurance in which the lender and borrower pay an up‐front premium to a reserve fund held by the originating bank.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state matches the premium in the originating lender’s reserve fund.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As the account grows, so does the lender’s cash collateral to cover losses on its entire portfolio of CAP loans.</a:t>
            </a:r>
          </a:p>
          <a:p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Venture Capital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Administered by Enterprise Florida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assist companies with long-term growth potential seeking to create Florida jobs.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Emphasis on those businesses that provide strong co-investment opportunities and that fall within the state’s targeted industries.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Targeting business with 500 or fewer employees but may be up to 750 employees.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Targeting equity investments averaging $5 million – but may be up to $20 million.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uFill>
                  <a:solidFill>
                    <a:srgbClr val="98C93C"/>
                  </a:solidFill>
                </a:uFill>
              </a:rPr>
              <a:t>Loan Support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3600" dirty="0" smtClean="0"/>
              <a:t>Enterprise Florida will offer a range of credit support including loan participation, loan guarantees and direct loans.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3600" dirty="0" smtClean="0"/>
              <a:t>Emphasis on those businesses that provide strong co-investment opportunities and that fall within the state’s targeted industries or promote small business exporting.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3600" dirty="0" smtClean="0"/>
              <a:t>These credit facilities will serve businesses with up to 500 employees with loan amounts between $50,000 and $5,000,000.</a:t>
            </a:r>
            <a:endParaRPr lang="en-US" sz="3600" dirty="0" smtClean="0">
              <a:solidFill>
                <a:schemeClr val="tx1"/>
              </a:solidFill>
            </a:endParaRPr>
          </a:p>
          <a:p>
            <a:endParaRPr lang="en-US" sz="36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2160-8535-4A21-A894-1BA4FAE0E02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475</Words>
  <Application>Microsoft Office PowerPoint</Application>
  <PresentationFormat>On-screen Show (4:3)</PresentationFormat>
  <Paragraphs>104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House Economic Affairs Committee Presented by: Michelle Dennard, Director, Division of Strategic Business Development  Wednesday, September 21, 2011</vt:lpstr>
      <vt:lpstr>Florida Small Business Credit Initiative September 2011 </vt:lpstr>
      <vt:lpstr>State Small Business Credit Initiative</vt:lpstr>
      <vt:lpstr>Florida’s Funding</vt:lpstr>
      <vt:lpstr>Eligible Businesses</vt:lpstr>
      <vt:lpstr>Florida’s SSBCI Programs</vt:lpstr>
      <vt:lpstr>Capital Access Program</vt:lpstr>
      <vt:lpstr>Venture Capital Program</vt:lpstr>
      <vt:lpstr>Loan Support Program</vt:lpstr>
      <vt:lpstr>Next Steps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256</cp:revision>
  <dcterms:created xsi:type="dcterms:W3CDTF">2011-09-07T20:10:12Z</dcterms:created>
  <dcterms:modified xsi:type="dcterms:W3CDTF">2011-09-16T13:41:12Z</dcterms:modified>
</cp:coreProperties>
</file>