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8" r:id="rId3"/>
    <p:sldId id="259"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64" r:id="rId22"/>
    <p:sldId id="26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E2C549"/>
    <a:srgbClr val="7B8898"/>
    <a:srgbClr val="04A651"/>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4614" autoAdjust="0"/>
  </p:normalViewPr>
  <p:slideViewPr>
    <p:cSldViewPr snapToGrid="0">
      <p:cViewPr varScale="1">
        <p:scale>
          <a:sx n="80" d="100"/>
          <a:sy n="80" d="100"/>
        </p:scale>
        <p:origin x="16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6F23F2-5E52-46A7-A28C-DC511041A0DC}" type="doc">
      <dgm:prSet loTypeId="urn:microsoft.com/office/officeart/2005/8/layout/list1" loCatId="list" qsTypeId="urn:microsoft.com/office/officeart/2005/8/quickstyle/3d9" qsCatId="3D" csTypeId="urn:microsoft.com/office/officeart/2005/8/colors/accent1_2" csCatId="accent1" phldr="1"/>
      <dgm:spPr/>
      <dgm:t>
        <a:bodyPr/>
        <a:lstStyle/>
        <a:p>
          <a:endParaRPr lang="en-US"/>
        </a:p>
      </dgm:t>
    </dgm:pt>
    <dgm:pt modelId="{3D7019C9-ADA4-465F-9230-3954777245C2}">
      <dgm:prSet phldrT="[Text]"/>
      <dgm:spPr>
        <a:solidFill>
          <a:srgbClr val="202452"/>
        </a:solidFill>
      </dgm:spPr>
      <dgm:t>
        <a:bodyPr/>
        <a:lstStyle/>
        <a:p>
          <a:r>
            <a:rPr lang="en-US" dirty="0">
              <a:latin typeface="Arial Black" pitchFamily="34" charset="0"/>
            </a:rPr>
            <a:t>Online</a:t>
          </a:r>
        </a:p>
      </dgm:t>
    </dgm:pt>
    <dgm:pt modelId="{F050A825-E449-46CC-8781-50DC22B83146}" type="parTrans" cxnId="{AB4612D5-4E9B-429A-8614-BAE9044D9604}">
      <dgm:prSet/>
      <dgm:spPr/>
      <dgm:t>
        <a:bodyPr/>
        <a:lstStyle/>
        <a:p>
          <a:endParaRPr lang="en-US"/>
        </a:p>
      </dgm:t>
    </dgm:pt>
    <dgm:pt modelId="{4CD88D99-584B-46A2-A9DA-353787EA967A}" type="sibTrans" cxnId="{AB4612D5-4E9B-429A-8614-BAE9044D9604}">
      <dgm:prSet/>
      <dgm:spPr/>
      <dgm:t>
        <a:bodyPr/>
        <a:lstStyle/>
        <a:p>
          <a:endParaRPr lang="en-US"/>
        </a:p>
      </dgm:t>
    </dgm:pt>
    <dgm:pt modelId="{123815C3-FA96-40D8-8109-B77A3512061D}">
      <dgm:prSet phldrT="[Text]"/>
      <dgm:spPr>
        <a:solidFill>
          <a:srgbClr val="202452"/>
        </a:solidFill>
      </dgm:spPr>
      <dgm:t>
        <a:bodyPr/>
        <a:lstStyle/>
        <a:p>
          <a:r>
            <a:rPr lang="en-US" dirty="0">
              <a:latin typeface="Arial Black" pitchFamily="34" charset="0"/>
            </a:rPr>
            <a:t>Group</a:t>
          </a:r>
        </a:p>
      </dgm:t>
    </dgm:pt>
    <dgm:pt modelId="{30D7356C-B871-44EE-8477-CADB699A4C8E}" type="parTrans" cxnId="{02718203-DFDC-46C0-B95A-FBFE9856F54B}">
      <dgm:prSet/>
      <dgm:spPr/>
      <dgm:t>
        <a:bodyPr/>
        <a:lstStyle/>
        <a:p>
          <a:endParaRPr lang="en-US"/>
        </a:p>
      </dgm:t>
    </dgm:pt>
    <dgm:pt modelId="{AF6E9B2A-8776-4208-B7D0-2B2AE268475D}" type="sibTrans" cxnId="{02718203-DFDC-46C0-B95A-FBFE9856F54B}">
      <dgm:prSet/>
      <dgm:spPr/>
      <dgm:t>
        <a:bodyPr/>
        <a:lstStyle/>
        <a:p>
          <a:endParaRPr lang="en-US"/>
        </a:p>
      </dgm:t>
    </dgm:pt>
    <dgm:pt modelId="{A80EA5DB-A2EA-48F3-B9DE-AA54BFD9029E}">
      <dgm:prSet phldrT="[Text]"/>
      <dgm:spPr>
        <a:solidFill>
          <a:srgbClr val="202452"/>
        </a:solidFill>
      </dgm:spPr>
      <dgm:t>
        <a:bodyPr/>
        <a:lstStyle/>
        <a:p>
          <a:r>
            <a:rPr lang="en-US" dirty="0">
              <a:latin typeface="Arial Black" pitchFamily="34" charset="0"/>
            </a:rPr>
            <a:t>Individual</a:t>
          </a:r>
          <a:r>
            <a:rPr lang="en-US" dirty="0"/>
            <a:t> </a:t>
          </a:r>
        </a:p>
      </dgm:t>
    </dgm:pt>
    <dgm:pt modelId="{AE818A61-D91F-4A16-A5AF-CBDF5D5327E1}" type="parTrans" cxnId="{5B8C95B3-5EC2-421D-BDE1-2389AB8E3055}">
      <dgm:prSet/>
      <dgm:spPr/>
      <dgm:t>
        <a:bodyPr/>
        <a:lstStyle/>
        <a:p>
          <a:endParaRPr lang="en-US"/>
        </a:p>
      </dgm:t>
    </dgm:pt>
    <dgm:pt modelId="{2F7D880D-7F1D-41AB-AE73-F2054A56E9A1}" type="sibTrans" cxnId="{5B8C95B3-5EC2-421D-BDE1-2389AB8E3055}">
      <dgm:prSet/>
      <dgm:spPr/>
      <dgm:t>
        <a:bodyPr/>
        <a:lstStyle/>
        <a:p>
          <a:endParaRPr lang="en-US"/>
        </a:p>
      </dgm:t>
    </dgm:pt>
    <dgm:pt modelId="{5D955DD7-06F7-4CEA-81EA-E1DC8660ED82}" type="pres">
      <dgm:prSet presAssocID="{406F23F2-5E52-46A7-A28C-DC511041A0DC}" presName="linear" presStyleCnt="0">
        <dgm:presLayoutVars>
          <dgm:dir/>
          <dgm:animLvl val="lvl"/>
          <dgm:resizeHandles val="exact"/>
        </dgm:presLayoutVars>
      </dgm:prSet>
      <dgm:spPr/>
    </dgm:pt>
    <dgm:pt modelId="{7A62969C-D220-408F-AE2E-E1E967BBA4CE}" type="pres">
      <dgm:prSet presAssocID="{3D7019C9-ADA4-465F-9230-3954777245C2}" presName="parentLin" presStyleCnt="0"/>
      <dgm:spPr/>
    </dgm:pt>
    <dgm:pt modelId="{29425E59-FEB0-479F-8D80-FEB961B369A9}" type="pres">
      <dgm:prSet presAssocID="{3D7019C9-ADA4-465F-9230-3954777245C2}" presName="parentLeftMargin" presStyleLbl="node1" presStyleIdx="0" presStyleCnt="3"/>
      <dgm:spPr/>
    </dgm:pt>
    <dgm:pt modelId="{70AFCB2B-77FC-4EF1-8252-A40847DEDF54}" type="pres">
      <dgm:prSet presAssocID="{3D7019C9-ADA4-465F-9230-3954777245C2}" presName="parentText" presStyleLbl="node1" presStyleIdx="0" presStyleCnt="3">
        <dgm:presLayoutVars>
          <dgm:chMax val="0"/>
          <dgm:bulletEnabled val="1"/>
        </dgm:presLayoutVars>
      </dgm:prSet>
      <dgm:spPr/>
    </dgm:pt>
    <dgm:pt modelId="{17BA8927-23AD-460A-8A77-15A9AB3839F2}" type="pres">
      <dgm:prSet presAssocID="{3D7019C9-ADA4-465F-9230-3954777245C2}" presName="negativeSpace" presStyleCnt="0"/>
      <dgm:spPr/>
    </dgm:pt>
    <dgm:pt modelId="{209F6FE3-3BB5-4734-A771-A47ED79A7B97}" type="pres">
      <dgm:prSet presAssocID="{3D7019C9-ADA4-465F-9230-3954777245C2}" presName="childText" presStyleLbl="conFgAcc1" presStyleIdx="0" presStyleCnt="3">
        <dgm:presLayoutVars>
          <dgm:bulletEnabled val="1"/>
        </dgm:presLayoutVars>
      </dgm:prSet>
      <dgm:spPr>
        <a:ln>
          <a:solidFill>
            <a:srgbClr val="202452"/>
          </a:solidFill>
        </a:ln>
      </dgm:spPr>
    </dgm:pt>
    <dgm:pt modelId="{091E6B41-7D8D-4096-A5A9-694D79A5287E}" type="pres">
      <dgm:prSet presAssocID="{4CD88D99-584B-46A2-A9DA-353787EA967A}" presName="spaceBetweenRectangles" presStyleCnt="0"/>
      <dgm:spPr/>
    </dgm:pt>
    <dgm:pt modelId="{C77B80E6-B102-4F71-AA75-594A984118AF}" type="pres">
      <dgm:prSet presAssocID="{123815C3-FA96-40D8-8109-B77A3512061D}" presName="parentLin" presStyleCnt="0"/>
      <dgm:spPr/>
    </dgm:pt>
    <dgm:pt modelId="{D33A1838-263E-4D6B-833B-5AC21273C444}" type="pres">
      <dgm:prSet presAssocID="{123815C3-FA96-40D8-8109-B77A3512061D}" presName="parentLeftMargin" presStyleLbl="node1" presStyleIdx="0" presStyleCnt="3"/>
      <dgm:spPr/>
    </dgm:pt>
    <dgm:pt modelId="{E4012B3F-B607-4C66-A5D6-011A2EAD4B6C}" type="pres">
      <dgm:prSet presAssocID="{123815C3-FA96-40D8-8109-B77A3512061D}" presName="parentText" presStyleLbl="node1" presStyleIdx="1" presStyleCnt="3">
        <dgm:presLayoutVars>
          <dgm:chMax val="0"/>
          <dgm:bulletEnabled val="1"/>
        </dgm:presLayoutVars>
      </dgm:prSet>
      <dgm:spPr/>
    </dgm:pt>
    <dgm:pt modelId="{21A291D1-5ADF-4F0E-BCC2-F5394C5C46F9}" type="pres">
      <dgm:prSet presAssocID="{123815C3-FA96-40D8-8109-B77A3512061D}" presName="negativeSpace" presStyleCnt="0"/>
      <dgm:spPr/>
    </dgm:pt>
    <dgm:pt modelId="{9B927D40-5995-49D2-AA25-8DF241163C9E}" type="pres">
      <dgm:prSet presAssocID="{123815C3-FA96-40D8-8109-B77A3512061D}" presName="childText" presStyleLbl="conFgAcc1" presStyleIdx="1" presStyleCnt="3">
        <dgm:presLayoutVars>
          <dgm:bulletEnabled val="1"/>
        </dgm:presLayoutVars>
      </dgm:prSet>
      <dgm:spPr>
        <a:ln>
          <a:solidFill>
            <a:srgbClr val="202452"/>
          </a:solidFill>
        </a:ln>
      </dgm:spPr>
    </dgm:pt>
    <dgm:pt modelId="{7A574B0A-5837-4A61-A1B1-1EB449D9B913}" type="pres">
      <dgm:prSet presAssocID="{AF6E9B2A-8776-4208-B7D0-2B2AE268475D}" presName="spaceBetweenRectangles" presStyleCnt="0"/>
      <dgm:spPr/>
    </dgm:pt>
    <dgm:pt modelId="{681A6BE9-530F-42ED-9BE6-BC9ED2B9A451}" type="pres">
      <dgm:prSet presAssocID="{A80EA5DB-A2EA-48F3-B9DE-AA54BFD9029E}" presName="parentLin" presStyleCnt="0"/>
      <dgm:spPr/>
    </dgm:pt>
    <dgm:pt modelId="{94794B0C-A029-4B3B-B93C-B74A057D4E3B}" type="pres">
      <dgm:prSet presAssocID="{A80EA5DB-A2EA-48F3-B9DE-AA54BFD9029E}" presName="parentLeftMargin" presStyleLbl="node1" presStyleIdx="1" presStyleCnt="3"/>
      <dgm:spPr/>
    </dgm:pt>
    <dgm:pt modelId="{CC2F36E8-82F6-4D7E-B983-D4E4CBFC1E77}" type="pres">
      <dgm:prSet presAssocID="{A80EA5DB-A2EA-48F3-B9DE-AA54BFD9029E}" presName="parentText" presStyleLbl="node1" presStyleIdx="2" presStyleCnt="3">
        <dgm:presLayoutVars>
          <dgm:chMax val="0"/>
          <dgm:bulletEnabled val="1"/>
        </dgm:presLayoutVars>
      </dgm:prSet>
      <dgm:spPr/>
    </dgm:pt>
    <dgm:pt modelId="{572D963F-93B0-415F-BEF2-62E814F466D6}" type="pres">
      <dgm:prSet presAssocID="{A80EA5DB-A2EA-48F3-B9DE-AA54BFD9029E}" presName="negativeSpace" presStyleCnt="0"/>
      <dgm:spPr/>
    </dgm:pt>
    <dgm:pt modelId="{73B14462-BAFC-46E3-ADB4-D3357DD4B6AB}" type="pres">
      <dgm:prSet presAssocID="{A80EA5DB-A2EA-48F3-B9DE-AA54BFD9029E}" presName="childText" presStyleLbl="conFgAcc1" presStyleIdx="2" presStyleCnt="3">
        <dgm:presLayoutVars>
          <dgm:bulletEnabled val="1"/>
        </dgm:presLayoutVars>
      </dgm:prSet>
      <dgm:spPr>
        <a:ln>
          <a:solidFill>
            <a:srgbClr val="202452"/>
          </a:solidFill>
        </a:ln>
      </dgm:spPr>
    </dgm:pt>
  </dgm:ptLst>
  <dgm:cxnLst>
    <dgm:cxn modelId="{02718203-DFDC-46C0-B95A-FBFE9856F54B}" srcId="{406F23F2-5E52-46A7-A28C-DC511041A0DC}" destId="{123815C3-FA96-40D8-8109-B77A3512061D}" srcOrd="1" destOrd="0" parTransId="{30D7356C-B871-44EE-8477-CADB699A4C8E}" sibTransId="{AF6E9B2A-8776-4208-B7D0-2B2AE268475D}"/>
    <dgm:cxn modelId="{D0B8CF10-9A9C-476B-A907-68CAEEA4AACD}" type="presOf" srcId="{3D7019C9-ADA4-465F-9230-3954777245C2}" destId="{70AFCB2B-77FC-4EF1-8252-A40847DEDF54}" srcOrd="1" destOrd="0" presId="urn:microsoft.com/office/officeart/2005/8/layout/list1"/>
    <dgm:cxn modelId="{74439C1F-D332-4739-A346-3AAEFB033EA6}" type="presOf" srcId="{A80EA5DB-A2EA-48F3-B9DE-AA54BFD9029E}" destId="{CC2F36E8-82F6-4D7E-B983-D4E4CBFC1E77}" srcOrd="1" destOrd="0" presId="urn:microsoft.com/office/officeart/2005/8/layout/list1"/>
    <dgm:cxn modelId="{6AC5DB8B-8A11-4355-B179-2DC1B2C60E9B}" type="presOf" srcId="{406F23F2-5E52-46A7-A28C-DC511041A0DC}" destId="{5D955DD7-06F7-4CEA-81EA-E1DC8660ED82}" srcOrd="0" destOrd="0" presId="urn:microsoft.com/office/officeart/2005/8/layout/list1"/>
    <dgm:cxn modelId="{CFDEDEB2-539A-4B96-9FE0-C55BC313261A}" type="presOf" srcId="{3D7019C9-ADA4-465F-9230-3954777245C2}" destId="{29425E59-FEB0-479F-8D80-FEB961B369A9}" srcOrd="0" destOrd="0" presId="urn:microsoft.com/office/officeart/2005/8/layout/list1"/>
    <dgm:cxn modelId="{91547CB3-AA0D-478C-87C1-EA0A976D14BD}" type="presOf" srcId="{123815C3-FA96-40D8-8109-B77A3512061D}" destId="{E4012B3F-B607-4C66-A5D6-011A2EAD4B6C}" srcOrd="1" destOrd="0" presId="urn:microsoft.com/office/officeart/2005/8/layout/list1"/>
    <dgm:cxn modelId="{5B8C95B3-5EC2-421D-BDE1-2389AB8E3055}" srcId="{406F23F2-5E52-46A7-A28C-DC511041A0DC}" destId="{A80EA5DB-A2EA-48F3-B9DE-AA54BFD9029E}" srcOrd="2" destOrd="0" parTransId="{AE818A61-D91F-4A16-A5AF-CBDF5D5327E1}" sibTransId="{2F7D880D-7F1D-41AB-AE73-F2054A56E9A1}"/>
    <dgm:cxn modelId="{246882C4-8F23-41FE-A606-23E455F206D1}" type="presOf" srcId="{A80EA5DB-A2EA-48F3-B9DE-AA54BFD9029E}" destId="{94794B0C-A029-4B3B-B93C-B74A057D4E3B}" srcOrd="0" destOrd="0" presId="urn:microsoft.com/office/officeart/2005/8/layout/list1"/>
    <dgm:cxn modelId="{AB4612D5-4E9B-429A-8614-BAE9044D9604}" srcId="{406F23F2-5E52-46A7-A28C-DC511041A0DC}" destId="{3D7019C9-ADA4-465F-9230-3954777245C2}" srcOrd="0" destOrd="0" parTransId="{F050A825-E449-46CC-8781-50DC22B83146}" sibTransId="{4CD88D99-584B-46A2-A9DA-353787EA967A}"/>
    <dgm:cxn modelId="{BFBEA0DD-A842-4989-ADAE-8CA53C723CE5}" type="presOf" srcId="{123815C3-FA96-40D8-8109-B77A3512061D}" destId="{D33A1838-263E-4D6B-833B-5AC21273C444}" srcOrd="0" destOrd="0" presId="urn:microsoft.com/office/officeart/2005/8/layout/list1"/>
    <dgm:cxn modelId="{09D2CA79-BAD6-4240-94E8-5F124B5FD5C6}" type="presParOf" srcId="{5D955DD7-06F7-4CEA-81EA-E1DC8660ED82}" destId="{7A62969C-D220-408F-AE2E-E1E967BBA4CE}" srcOrd="0" destOrd="0" presId="urn:microsoft.com/office/officeart/2005/8/layout/list1"/>
    <dgm:cxn modelId="{7B3D1D76-D38F-46C2-A9FA-F9F9E742B57F}" type="presParOf" srcId="{7A62969C-D220-408F-AE2E-E1E967BBA4CE}" destId="{29425E59-FEB0-479F-8D80-FEB961B369A9}" srcOrd="0" destOrd="0" presId="urn:microsoft.com/office/officeart/2005/8/layout/list1"/>
    <dgm:cxn modelId="{B9D95D68-23D9-4A2C-9BDA-060B37587990}" type="presParOf" srcId="{7A62969C-D220-408F-AE2E-E1E967BBA4CE}" destId="{70AFCB2B-77FC-4EF1-8252-A40847DEDF54}" srcOrd="1" destOrd="0" presId="urn:microsoft.com/office/officeart/2005/8/layout/list1"/>
    <dgm:cxn modelId="{5DB250D2-3A67-481C-A2C5-516AFA3B206C}" type="presParOf" srcId="{5D955DD7-06F7-4CEA-81EA-E1DC8660ED82}" destId="{17BA8927-23AD-460A-8A77-15A9AB3839F2}" srcOrd="1" destOrd="0" presId="urn:microsoft.com/office/officeart/2005/8/layout/list1"/>
    <dgm:cxn modelId="{5FF39FAF-D593-4580-A42D-03E4D135BD38}" type="presParOf" srcId="{5D955DD7-06F7-4CEA-81EA-E1DC8660ED82}" destId="{209F6FE3-3BB5-4734-A771-A47ED79A7B97}" srcOrd="2" destOrd="0" presId="urn:microsoft.com/office/officeart/2005/8/layout/list1"/>
    <dgm:cxn modelId="{F0F35E8C-E8BE-4479-AEAA-200EB6015E1F}" type="presParOf" srcId="{5D955DD7-06F7-4CEA-81EA-E1DC8660ED82}" destId="{091E6B41-7D8D-4096-A5A9-694D79A5287E}" srcOrd="3" destOrd="0" presId="urn:microsoft.com/office/officeart/2005/8/layout/list1"/>
    <dgm:cxn modelId="{7E80CC16-C281-4799-8E90-6D0D5DE72624}" type="presParOf" srcId="{5D955DD7-06F7-4CEA-81EA-E1DC8660ED82}" destId="{C77B80E6-B102-4F71-AA75-594A984118AF}" srcOrd="4" destOrd="0" presId="urn:microsoft.com/office/officeart/2005/8/layout/list1"/>
    <dgm:cxn modelId="{B2B9561A-BED5-4F52-A564-41935737B5CC}" type="presParOf" srcId="{C77B80E6-B102-4F71-AA75-594A984118AF}" destId="{D33A1838-263E-4D6B-833B-5AC21273C444}" srcOrd="0" destOrd="0" presId="urn:microsoft.com/office/officeart/2005/8/layout/list1"/>
    <dgm:cxn modelId="{610E24D2-78C8-4E27-AE16-8CA93E992A2B}" type="presParOf" srcId="{C77B80E6-B102-4F71-AA75-594A984118AF}" destId="{E4012B3F-B607-4C66-A5D6-011A2EAD4B6C}" srcOrd="1" destOrd="0" presId="urn:microsoft.com/office/officeart/2005/8/layout/list1"/>
    <dgm:cxn modelId="{F62B0D24-DF7C-4290-AB4F-CFF2CBEE005E}" type="presParOf" srcId="{5D955DD7-06F7-4CEA-81EA-E1DC8660ED82}" destId="{21A291D1-5ADF-4F0E-BCC2-F5394C5C46F9}" srcOrd="5" destOrd="0" presId="urn:microsoft.com/office/officeart/2005/8/layout/list1"/>
    <dgm:cxn modelId="{354FFB4F-AE4F-42AF-9945-6C01800C83DE}" type="presParOf" srcId="{5D955DD7-06F7-4CEA-81EA-E1DC8660ED82}" destId="{9B927D40-5995-49D2-AA25-8DF241163C9E}" srcOrd="6" destOrd="0" presId="urn:microsoft.com/office/officeart/2005/8/layout/list1"/>
    <dgm:cxn modelId="{46486AB0-1C24-4D11-8D4A-843F58477852}" type="presParOf" srcId="{5D955DD7-06F7-4CEA-81EA-E1DC8660ED82}" destId="{7A574B0A-5837-4A61-A1B1-1EB449D9B913}" srcOrd="7" destOrd="0" presId="urn:microsoft.com/office/officeart/2005/8/layout/list1"/>
    <dgm:cxn modelId="{18822F03-6BB3-46C1-9003-D9362074F58F}" type="presParOf" srcId="{5D955DD7-06F7-4CEA-81EA-E1DC8660ED82}" destId="{681A6BE9-530F-42ED-9BE6-BC9ED2B9A451}" srcOrd="8" destOrd="0" presId="urn:microsoft.com/office/officeart/2005/8/layout/list1"/>
    <dgm:cxn modelId="{CB1A9F44-EE0E-4520-B26B-4FCA824E30FD}" type="presParOf" srcId="{681A6BE9-530F-42ED-9BE6-BC9ED2B9A451}" destId="{94794B0C-A029-4B3B-B93C-B74A057D4E3B}" srcOrd="0" destOrd="0" presId="urn:microsoft.com/office/officeart/2005/8/layout/list1"/>
    <dgm:cxn modelId="{F382E0B5-E5B0-41C4-A29B-1C11AA273605}" type="presParOf" srcId="{681A6BE9-530F-42ED-9BE6-BC9ED2B9A451}" destId="{CC2F36E8-82F6-4D7E-B983-D4E4CBFC1E77}" srcOrd="1" destOrd="0" presId="urn:microsoft.com/office/officeart/2005/8/layout/list1"/>
    <dgm:cxn modelId="{2A06A669-D7E3-4763-BF8B-511F97E97E44}" type="presParOf" srcId="{5D955DD7-06F7-4CEA-81EA-E1DC8660ED82}" destId="{572D963F-93B0-415F-BEF2-62E814F466D6}" srcOrd="9" destOrd="0" presId="urn:microsoft.com/office/officeart/2005/8/layout/list1"/>
    <dgm:cxn modelId="{854F6353-0C1F-468F-9E71-BCB43E71FDED}" type="presParOf" srcId="{5D955DD7-06F7-4CEA-81EA-E1DC8660ED82}" destId="{73B14462-BAFC-46E3-ADB4-D3357DD4B6AB}"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F6FE3-3BB5-4734-A771-A47ED79A7B97}">
      <dsp:nvSpPr>
        <dsp:cNvPr id="0" name=""/>
        <dsp:cNvSpPr/>
      </dsp:nvSpPr>
      <dsp:spPr>
        <a:xfrm>
          <a:off x="0" y="545330"/>
          <a:ext cx="8201526" cy="907200"/>
        </a:xfrm>
        <a:prstGeom prst="rect">
          <a:avLst/>
        </a:prstGeom>
        <a:solidFill>
          <a:schemeClr val="lt1">
            <a:alpha val="90000"/>
            <a:hueOff val="0"/>
            <a:satOff val="0"/>
            <a:lumOff val="0"/>
            <a:alphaOff val="0"/>
          </a:schemeClr>
        </a:solidFill>
        <a:ln w="6350" cap="flat" cmpd="sng" algn="ctr">
          <a:solidFill>
            <a:srgbClr val="202452"/>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70AFCB2B-77FC-4EF1-8252-A40847DEDF54}">
      <dsp:nvSpPr>
        <dsp:cNvPr id="0" name=""/>
        <dsp:cNvSpPr/>
      </dsp:nvSpPr>
      <dsp:spPr>
        <a:xfrm>
          <a:off x="410076" y="13970"/>
          <a:ext cx="5741068" cy="1062720"/>
        </a:xfrm>
        <a:prstGeom prst="roundRect">
          <a:avLst/>
        </a:prstGeom>
        <a:solidFill>
          <a:srgbClr val="202452"/>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6999" tIns="0" rIns="216999" bIns="0" numCol="1" spcCol="1270" anchor="ctr" anchorCtr="0">
          <a:noAutofit/>
          <a:sp3d extrusionH="28000" prstMaterial="matte"/>
        </a:bodyPr>
        <a:lstStyle/>
        <a:p>
          <a:pPr marL="0" lvl="0" indent="0" algn="l" defTabSz="1600200">
            <a:lnSpc>
              <a:spcPct val="90000"/>
            </a:lnSpc>
            <a:spcBef>
              <a:spcPct val="0"/>
            </a:spcBef>
            <a:spcAft>
              <a:spcPct val="35000"/>
            </a:spcAft>
            <a:buNone/>
          </a:pPr>
          <a:r>
            <a:rPr lang="en-US" sz="3600" kern="1200" dirty="0">
              <a:latin typeface="Arial Black" pitchFamily="34" charset="0"/>
            </a:rPr>
            <a:t>Online</a:t>
          </a:r>
        </a:p>
      </dsp:txBody>
      <dsp:txXfrm>
        <a:off x="461954" y="65848"/>
        <a:ext cx="5637312" cy="958964"/>
      </dsp:txXfrm>
    </dsp:sp>
    <dsp:sp modelId="{9B927D40-5995-49D2-AA25-8DF241163C9E}">
      <dsp:nvSpPr>
        <dsp:cNvPr id="0" name=""/>
        <dsp:cNvSpPr/>
      </dsp:nvSpPr>
      <dsp:spPr>
        <a:xfrm>
          <a:off x="0" y="2178291"/>
          <a:ext cx="8201526" cy="907200"/>
        </a:xfrm>
        <a:prstGeom prst="rect">
          <a:avLst/>
        </a:prstGeom>
        <a:solidFill>
          <a:schemeClr val="lt1">
            <a:alpha val="90000"/>
            <a:hueOff val="0"/>
            <a:satOff val="0"/>
            <a:lumOff val="0"/>
            <a:alphaOff val="0"/>
          </a:schemeClr>
        </a:solidFill>
        <a:ln w="6350" cap="flat" cmpd="sng" algn="ctr">
          <a:solidFill>
            <a:srgbClr val="202452"/>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E4012B3F-B607-4C66-A5D6-011A2EAD4B6C}">
      <dsp:nvSpPr>
        <dsp:cNvPr id="0" name=""/>
        <dsp:cNvSpPr/>
      </dsp:nvSpPr>
      <dsp:spPr>
        <a:xfrm>
          <a:off x="410076" y="1646931"/>
          <a:ext cx="5741068" cy="1062720"/>
        </a:xfrm>
        <a:prstGeom prst="roundRect">
          <a:avLst/>
        </a:prstGeom>
        <a:solidFill>
          <a:srgbClr val="202452"/>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6999" tIns="0" rIns="216999" bIns="0" numCol="1" spcCol="1270" anchor="ctr" anchorCtr="0">
          <a:noAutofit/>
          <a:sp3d extrusionH="28000" prstMaterial="matte"/>
        </a:bodyPr>
        <a:lstStyle/>
        <a:p>
          <a:pPr marL="0" lvl="0" indent="0" algn="l" defTabSz="1600200">
            <a:lnSpc>
              <a:spcPct val="90000"/>
            </a:lnSpc>
            <a:spcBef>
              <a:spcPct val="0"/>
            </a:spcBef>
            <a:spcAft>
              <a:spcPct val="35000"/>
            </a:spcAft>
            <a:buNone/>
          </a:pPr>
          <a:r>
            <a:rPr lang="en-US" sz="3600" kern="1200" dirty="0">
              <a:latin typeface="Arial Black" pitchFamily="34" charset="0"/>
            </a:rPr>
            <a:t>Group</a:t>
          </a:r>
        </a:p>
      </dsp:txBody>
      <dsp:txXfrm>
        <a:off x="461954" y="1698809"/>
        <a:ext cx="5637312" cy="958964"/>
      </dsp:txXfrm>
    </dsp:sp>
    <dsp:sp modelId="{73B14462-BAFC-46E3-ADB4-D3357DD4B6AB}">
      <dsp:nvSpPr>
        <dsp:cNvPr id="0" name=""/>
        <dsp:cNvSpPr/>
      </dsp:nvSpPr>
      <dsp:spPr>
        <a:xfrm>
          <a:off x="0" y="3811251"/>
          <a:ext cx="8201526" cy="907200"/>
        </a:xfrm>
        <a:prstGeom prst="rect">
          <a:avLst/>
        </a:prstGeom>
        <a:solidFill>
          <a:schemeClr val="lt1">
            <a:alpha val="90000"/>
            <a:hueOff val="0"/>
            <a:satOff val="0"/>
            <a:lumOff val="0"/>
            <a:alphaOff val="0"/>
          </a:schemeClr>
        </a:solidFill>
        <a:ln w="6350" cap="flat" cmpd="sng" algn="ctr">
          <a:solidFill>
            <a:srgbClr val="202452"/>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CC2F36E8-82F6-4D7E-B983-D4E4CBFC1E77}">
      <dsp:nvSpPr>
        <dsp:cNvPr id="0" name=""/>
        <dsp:cNvSpPr/>
      </dsp:nvSpPr>
      <dsp:spPr>
        <a:xfrm>
          <a:off x="410076" y="3279891"/>
          <a:ext cx="5741068" cy="1062720"/>
        </a:xfrm>
        <a:prstGeom prst="roundRect">
          <a:avLst/>
        </a:prstGeom>
        <a:solidFill>
          <a:srgbClr val="202452"/>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16999" tIns="0" rIns="216999" bIns="0" numCol="1" spcCol="1270" anchor="ctr" anchorCtr="0">
          <a:noAutofit/>
          <a:sp3d extrusionH="28000" prstMaterial="matte"/>
        </a:bodyPr>
        <a:lstStyle/>
        <a:p>
          <a:pPr marL="0" lvl="0" indent="0" algn="l" defTabSz="1600200">
            <a:lnSpc>
              <a:spcPct val="90000"/>
            </a:lnSpc>
            <a:spcBef>
              <a:spcPct val="0"/>
            </a:spcBef>
            <a:spcAft>
              <a:spcPct val="35000"/>
            </a:spcAft>
            <a:buNone/>
          </a:pPr>
          <a:r>
            <a:rPr lang="en-US" sz="3600" kern="1200" dirty="0">
              <a:latin typeface="Arial Black" pitchFamily="34" charset="0"/>
            </a:rPr>
            <a:t>Individual</a:t>
          </a:r>
          <a:r>
            <a:rPr lang="en-US" sz="3600" kern="1200" dirty="0"/>
            <a:t> </a:t>
          </a:r>
        </a:p>
      </dsp:txBody>
      <dsp:txXfrm>
        <a:off x="461954" y="3331769"/>
        <a:ext cx="5637312" cy="9589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itchFamily="34" charset="0"/>
                <a:cs typeface="Times New Roman" pitchFamily="18" charset="0"/>
              </a:rPr>
              <a:t>Welcome to the </a:t>
            </a:r>
            <a:r>
              <a:rPr lang="en-US" dirty="0" err="1">
                <a:latin typeface="Century Gothic" pitchFamily="34" charset="0"/>
                <a:cs typeface="Times New Roman" pitchFamily="18" charset="0"/>
              </a:rPr>
              <a:t>FloridaCommerce’s</a:t>
            </a:r>
            <a:r>
              <a:rPr lang="en-US" dirty="0">
                <a:latin typeface="Century Gothic" pitchFamily="34" charset="0"/>
                <a:cs typeface="Times New Roman" pitchFamily="18" charset="0"/>
              </a:rPr>
              <a:t> Training on The Welfare Transition Program’s Work Registration process. This training will outline the purpose of Work Registration and</a:t>
            </a:r>
            <a:r>
              <a:rPr lang="en-US" baseline="0" dirty="0">
                <a:latin typeface="Century Gothic" pitchFamily="34" charset="0"/>
                <a:cs typeface="Times New Roman" pitchFamily="18" charset="0"/>
              </a:rPr>
              <a:t> its </a:t>
            </a:r>
            <a:r>
              <a:rPr lang="en-US" dirty="0">
                <a:latin typeface="Century Gothic" pitchFamily="34" charset="0"/>
                <a:cs typeface="Times New Roman" pitchFamily="18" charset="0"/>
              </a:rPr>
              <a:t>components.</a:t>
            </a:r>
            <a:r>
              <a:rPr lang="en-US" baseline="0" dirty="0">
                <a:latin typeface="Century Gothic" pitchFamily="34" charset="0"/>
                <a:cs typeface="Times New Roman" pitchFamily="18" charset="0"/>
              </a:rPr>
              <a:t> </a:t>
            </a:r>
            <a:r>
              <a:rPr lang="en-US" dirty="0">
                <a:latin typeface="Century Gothic" pitchFamily="34" charset="0"/>
                <a:cs typeface="Times New Roman" pitchFamily="18" charset="0"/>
              </a:rPr>
              <a:t>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1444055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itchFamily="34" charset="0"/>
              </a:rPr>
              <a:t>In</a:t>
            </a:r>
            <a:r>
              <a:rPr lang="en-US" baseline="0" dirty="0">
                <a:latin typeface="Century Gothic" pitchFamily="34" charset="0"/>
              </a:rPr>
              <a:t> some instances, regions conduct Individual Orientations. This type of orientation is usually reserved for</a:t>
            </a:r>
            <a:r>
              <a:rPr lang="en-US" dirty="0">
                <a:latin typeface="Century Gothic" pitchFamily="34" charset="0"/>
              </a:rPr>
              <a:t> customers </a:t>
            </a:r>
            <a:r>
              <a:rPr lang="en-US" b="0" dirty="0">
                <a:latin typeface="Century Gothic" pitchFamily="34" charset="0"/>
              </a:rPr>
              <a:t>who</a:t>
            </a:r>
            <a:r>
              <a:rPr lang="en-US" b="0" baseline="0" dirty="0">
                <a:latin typeface="Century Gothic" pitchFamily="34" charset="0"/>
              </a:rPr>
              <a:t> have medical limitations that would impede their ability to </a:t>
            </a:r>
            <a:r>
              <a:rPr lang="en-US" b="0" dirty="0">
                <a:latin typeface="Century Gothic" pitchFamily="34" charset="0"/>
              </a:rPr>
              <a:t> attend a </a:t>
            </a:r>
            <a:r>
              <a:rPr lang="en-US" b="0" baseline="0" dirty="0">
                <a:latin typeface="Century Gothic" pitchFamily="34" charset="0"/>
              </a:rPr>
              <a:t>group orientation. Another instance in which</a:t>
            </a:r>
            <a:r>
              <a:rPr lang="en-US" b="0" dirty="0">
                <a:latin typeface="Century Gothic" pitchFamily="34" charset="0"/>
              </a:rPr>
              <a:t> the use of an individual orientation would be necessary</a:t>
            </a:r>
            <a:r>
              <a:rPr lang="en-US" b="0" baseline="0" dirty="0">
                <a:latin typeface="Century Gothic" pitchFamily="34" charset="0"/>
              </a:rPr>
              <a:t> is with</a:t>
            </a:r>
            <a:r>
              <a:rPr lang="en-US" b="0" dirty="0">
                <a:latin typeface="Century Gothic" pitchFamily="34" charset="0"/>
              </a:rPr>
              <a:t> customers  who</a:t>
            </a:r>
            <a:r>
              <a:rPr lang="en-US" b="0" baseline="0" dirty="0">
                <a:latin typeface="Century Gothic" pitchFamily="34" charset="0"/>
              </a:rPr>
              <a:t> </a:t>
            </a:r>
            <a:r>
              <a:rPr lang="en-US" b="0" dirty="0">
                <a:latin typeface="Century Gothic" pitchFamily="34" charset="0"/>
              </a:rPr>
              <a:t>have </a:t>
            </a:r>
            <a:r>
              <a:rPr lang="en-US" b="0" baseline="0" dirty="0">
                <a:latin typeface="Century Gothic" pitchFamily="34" charset="0"/>
              </a:rPr>
              <a:t>limited English speaking ability or</a:t>
            </a:r>
            <a:r>
              <a:rPr lang="en-US" b="0" dirty="0">
                <a:latin typeface="Century Gothic" pitchFamily="34" charset="0"/>
              </a:rPr>
              <a:t> are the </a:t>
            </a:r>
            <a:r>
              <a:rPr lang="en-US" b="0" baseline="0" dirty="0">
                <a:latin typeface="Century Gothic" pitchFamily="34" charset="0"/>
              </a:rPr>
              <a:t>victims of Domestic Violence and</a:t>
            </a:r>
            <a:r>
              <a:rPr lang="en-US" b="0" dirty="0">
                <a:latin typeface="Century Gothic" pitchFamily="34" charset="0"/>
              </a:rPr>
              <a:t> have safety concerns</a:t>
            </a:r>
            <a:r>
              <a:rPr lang="en-US" b="0" baseline="0" dirty="0">
                <a:latin typeface="Century Gothic" pitchFamily="34" charset="0"/>
              </a:rPr>
              <a:t>. </a:t>
            </a:r>
            <a:endParaRPr lang="en-US" b="0" dirty="0">
              <a:latin typeface="Century Gothic"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58589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itchFamily="34" charset="0"/>
              </a:rPr>
              <a:t>Although</a:t>
            </a:r>
            <a:r>
              <a:rPr lang="en-US" baseline="0" dirty="0">
                <a:latin typeface="Century Gothic" pitchFamily="34" charset="0"/>
              </a:rPr>
              <a:t> </a:t>
            </a:r>
            <a:r>
              <a:rPr lang="en-US" dirty="0">
                <a:latin typeface="Century Gothic" pitchFamily="34" charset="0"/>
              </a:rPr>
              <a:t>the components</a:t>
            </a:r>
            <a:r>
              <a:rPr lang="en-US" baseline="0" dirty="0">
                <a:latin typeface="Century Gothic" pitchFamily="34" charset="0"/>
              </a:rPr>
              <a:t> of the orientation are </a:t>
            </a:r>
            <a:r>
              <a:rPr lang="en-US" b="0" baseline="0" dirty="0">
                <a:latin typeface="Century Gothic" pitchFamily="34" charset="0"/>
              </a:rPr>
              <a:t>determined by </a:t>
            </a:r>
            <a:r>
              <a:rPr lang="en-US" baseline="0" dirty="0">
                <a:latin typeface="Century Gothic" pitchFamily="34" charset="0"/>
              </a:rPr>
              <a:t>the regions LOP, orientations  are </a:t>
            </a:r>
            <a:r>
              <a:rPr lang="en-US" b="0" baseline="0" dirty="0">
                <a:latin typeface="Century Gothic" pitchFamily="34" charset="0"/>
              </a:rPr>
              <a:t>typically</a:t>
            </a:r>
            <a:r>
              <a:rPr lang="en-US" baseline="0" dirty="0">
                <a:latin typeface="Century Gothic" pitchFamily="34" charset="0"/>
              </a:rPr>
              <a:t> composed of topics that will familiarize the</a:t>
            </a:r>
            <a:r>
              <a:rPr lang="en-US" dirty="0">
                <a:latin typeface="Century Gothic" pitchFamily="34" charset="0"/>
              </a:rPr>
              <a:t> customer </a:t>
            </a:r>
            <a:r>
              <a:rPr lang="en-US" baseline="0" dirty="0">
                <a:latin typeface="Century Gothic" pitchFamily="34" charset="0"/>
              </a:rPr>
              <a:t>with not only the WT program, </a:t>
            </a:r>
            <a:r>
              <a:rPr lang="en-US" b="0" baseline="0" dirty="0">
                <a:latin typeface="Century Gothic" pitchFamily="34" charset="0"/>
              </a:rPr>
              <a:t>but also </a:t>
            </a:r>
            <a:r>
              <a:rPr lang="en-US" baseline="0" dirty="0">
                <a:latin typeface="Century Gothic" pitchFamily="34" charset="0"/>
              </a:rPr>
              <a:t>with the One-Stop</a:t>
            </a:r>
            <a:r>
              <a:rPr lang="en-US" dirty="0">
                <a:latin typeface="Century Gothic" pitchFamily="34" charset="0"/>
              </a:rPr>
              <a:t> </a:t>
            </a:r>
            <a:r>
              <a:rPr lang="en-US" b="0" dirty="0">
                <a:latin typeface="Century Gothic" pitchFamily="34" charset="0"/>
              </a:rPr>
              <a:t>Career</a:t>
            </a:r>
            <a:r>
              <a:rPr lang="en-US" dirty="0">
                <a:latin typeface="Century Gothic" pitchFamily="34" charset="0"/>
              </a:rPr>
              <a:t> Center</a:t>
            </a:r>
            <a:r>
              <a:rPr lang="en-US" baseline="0" dirty="0">
                <a:latin typeface="Century Gothic" pitchFamily="34" charset="0"/>
              </a:rPr>
              <a:t> and workforce system. </a:t>
            </a:r>
            <a:r>
              <a:rPr lang="en-US" dirty="0">
                <a:latin typeface="Century Gothic" pitchFamily="34" charset="0"/>
              </a:rPr>
              <a:t>Customers</a:t>
            </a:r>
            <a:r>
              <a:rPr lang="en-US" baseline="0" dirty="0">
                <a:latin typeface="Century Gothic" pitchFamily="34" charset="0"/>
              </a:rPr>
              <a:t> are also informed of</a:t>
            </a:r>
            <a:r>
              <a:rPr lang="en-US" dirty="0">
                <a:latin typeface="Century Gothic" pitchFamily="34" charset="0"/>
              </a:rPr>
              <a:t> </a:t>
            </a:r>
            <a:r>
              <a:rPr lang="en-US" baseline="0" dirty="0">
                <a:latin typeface="Century Gothic" pitchFamily="34" charset="0"/>
              </a:rPr>
              <a:t>services</a:t>
            </a:r>
            <a:r>
              <a:rPr lang="en-US" dirty="0">
                <a:latin typeface="Century Gothic" pitchFamily="34" charset="0"/>
              </a:rPr>
              <a:t> </a:t>
            </a:r>
            <a:r>
              <a:rPr lang="en-US" baseline="0" dirty="0">
                <a:latin typeface="Century Gothic" pitchFamily="34" charset="0"/>
              </a:rPr>
              <a:t>available to them through the WT program, other workforce programs, social service programs and community partners.   </a:t>
            </a:r>
            <a:endParaRPr lang="en-US" dirty="0">
              <a:latin typeface="Century Gothic"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1718351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itchFamily="34" charset="0"/>
              </a:rPr>
              <a:t>The One-Stop</a:t>
            </a:r>
            <a:r>
              <a:rPr lang="en-US" baseline="0" dirty="0">
                <a:latin typeface="Century Gothic" pitchFamily="34" charset="0"/>
              </a:rPr>
              <a:t> </a:t>
            </a:r>
            <a:r>
              <a:rPr lang="en-US" b="0" i="0" baseline="0" dirty="0">
                <a:latin typeface="Century Gothic" pitchFamily="34" charset="0"/>
              </a:rPr>
              <a:t>Career Center </a:t>
            </a:r>
            <a:r>
              <a:rPr lang="en-US" baseline="0" dirty="0">
                <a:latin typeface="Century Gothic" pitchFamily="34" charset="0"/>
              </a:rPr>
              <a:t>plays a vital role within the Welfare Transition program and it is important that</a:t>
            </a:r>
            <a:r>
              <a:rPr lang="en-US" dirty="0">
                <a:latin typeface="Century Gothic" pitchFamily="34" charset="0"/>
              </a:rPr>
              <a:t> customers </a:t>
            </a:r>
            <a:r>
              <a:rPr lang="en-US" baseline="0" dirty="0">
                <a:latin typeface="Century Gothic" pitchFamily="34" charset="0"/>
              </a:rPr>
              <a:t>are aware of the local operating procedures</a:t>
            </a:r>
            <a:r>
              <a:rPr lang="en-US" dirty="0">
                <a:latin typeface="Century Gothic" pitchFamily="34" charset="0"/>
              </a:rPr>
              <a:t> for</a:t>
            </a:r>
            <a:r>
              <a:rPr lang="en-US" baseline="0" dirty="0">
                <a:latin typeface="Century Gothic" pitchFamily="34" charset="0"/>
              </a:rPr>
              <a:t> their referral One-Stop. If unsure, customers</a:t>
            </a:r>
            <a:r>
              <a:rPr lang="en-US" dirty="0">
                <a:latin typeface="Century Gothic" pitchFamily="34" charset="0"/>
              </a:rPr>
              <a:t> </a:t>
            </a:r>
            <a:r>
              <a:rPr lang="en-US" baseline="0" dirty="0">
                <a:latin typeface="Century Gothic" pitchFamily="34" charset="0"/>
              </a:rPr>
              <a:t>should be encouraged to inquire about the One-Stop’s hours of operation, dress code, and</a:t>
            </a:r>
            <a:r>
              <a:rPr lang="en-US" dirty="0">
                <a:latin typeface="Century Gothic" pitchFamily="34" charset="0"/>
              </a:rPr>
              <a:t> </a:t>
            </a:r>
            <a:r>
              <a:rPr lang="en-US" baseline="0" dirty="0">
                <a:latin typeface="Century Gothic" pitchFamily="34" charset="0"/>
              </a:rPr>
              <a:t>other center policies prior to program engagement. </a:t>
            </a:r>
            <a:endParaRPr lang="en-US" dirty="0">
              <a:latin typeface="Century Gothic"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3629849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itchFamily="34" charset="0"/>
              </a:rPr>
              <a:t>During</a:t>
            </a:r>
            <a:r>
              <a:rPr lang="en-US" baseline="0" dirty="0">
                <a:latin typeface="Century Gothic" pitchFamily="34" charset="0"/>
              </a:rPr>
              <a:t> </a:t>
            </a:r>
            <a:r>
              <a:rPr lang="en-US" dirty="0">
                <a:latin typeface="Century Gothic" pitchFamily="34" charset="0"/>
              </a:rPr>
              <a:t>Work</a:t>
            </a:r>
            <a:r>
              <a:rPr lang="en-US" baseline="0" dirty="0">
                <a:latin typeface="Century Gothic" pitchFamily="34" charset="0"/>
              </a:rPr>
              <a:t> Registration, customers</a:t>
            </a:r>
            <a:r>
              <a:rPr lang="en-US" dirty="0">
                <a:latin typeface="Century Gothic" pitchFamily="34" charset="0"/>
              </a:rPr>
              <a:t> </a:t>
            </a:r>
            <a:r>
              <a:rPr lang="en-US" baseline="0" dirty="0">
                <a:latin typeface="Century Gothic" pitchFamily="34" charset="0"/>
              </a:rPr>
              <a:t>are being prepared for program engagement. Workshops play a vital role in enhancing the customer’s employability. Depending on the RWB</a:t>
            </a:r>
            <a:r>
              <a:rPr lang="en-US" b="0" baseline="0" dirty="0">
                <a:latin typeface="Century Gothic" pitchFamily="34" charset="0"/>
              </a:rPr>
              <a:t>, </a:t>
            </a:r>
            <a:r>
              <a:rPr lang="en-US" baseline="0" dirty="0">
                <a:latin typeface="Century Gothic" pitchFamily="34" charset="0"/>
              </a:rPr>
              <a:t>customers</a:t>
            </a:r>
            <a:r>
              <a:rPr lang="en-US" dirty="0">
                <a:latin typeface="Century Gothic" pitchFamily="34" charset="0"/>
              </a:rPr>
              <a:t> </a:t>
            </a:r>
            <a:r>
              <a:rPr lang="en-US" baseline="0" dirty="0">
                <a:latin typeface="Century Gothic" pitchFamily="34" charset="0"/>
              </a:rPr>
              <a:t>can receive assistance with their resumes, gain basic computer skills, </a:t>
            </a:r>
            <a:r>
              <a:rPr lang="en-US" dirty="0">
                <a:latin typeface="Century Gothic" pitchFamily="34" charset="0"/>
              </a:rPr>
              <a:t>soft skill</a:t>
            </a:r>
            <a:r>
              <a:rPr lang="en-US" baseline="0" dirty="0">
                <a:latin typeface="Century Gothic" pitchFamily="34" charset="0"/>
              </a:rPr>
              <a:t> enhancements, and other services. </a:t>
            </a:r>
            <a:endParaRPr lang="en-US" dirty="0">
              <a:latin typeface="Century Gothic"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1351110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itchFamily="34" charset="0"/>
              </a:rPr>
              <a:t>S</a:t>
            </a:r>
            <a:r>
              <a:rPr lang="en-US" baseline="0" dirty="0">
                <a:latin typeface="Century Gothic" pitchFamily="34" charset="0"/>
              </a:rPr>
              <a:t>ome</a:t>
            </a:r>
            <a:r>
              <a:rPr lang="en-US" dirty="0">
                <a:latin typeface="Century Gothic" pitchFamily="34" charset="0"/>
              </a:rPr>
              <a:t> customers</a:t>
            </a:r>
            <a:r>
              <a:rPr lang="en-US" baseline="0" dirty="0">
                <a:latin typeface="Century Gothic" pitchFamily="34" charset="0"/>
              </a:rPr>
              <a:t> may have barriers that exceed the realm of the services provided within the WT program and/or the One-Stop </a:t>
            </a:r>
            <a:r>
              <a:rPr lang="en-US" b="0" baseline="0" dirty="0">
                <a:latin typeface="Century Gothic" pitchFamily="34" charset="0"/>
              </a:rPr>
              <a:t>Career Center. </a:t>
            </a:r>
            <a:r>
              <a:rPr lang="en-US" baseline="0" dirty="0">
                <a:latin typeface="Century Gothic" pitchFamily="34" charset="0"/>
              </a:rPr>
              <a:t>In these instances,</a:t>
            </a:r>
            <a:r>
              <a:rPr lang="en-US" dirty="0">
                <a:latin typeface="Century Gothic" pitchFamily="34" charset="0"/>
              </a:rPr>
              <a:t> </a:t>
            </a:r>
            <a:r>
              <a:rPr lang="en-US" baseline="0" dirty="0">
                <a:latin typeface="Century Gothic" pitchFamily="34" charset="0"/>
              </a:rPr>
              <a:t>it is important that case managers are familiar with the community resources available to </a:t>
            </a:r>
            <a:r>
              <a:rPr lang="en-US" dirty="0">
                <a:latin typeface="Century Gothic" pitchFamily="34" charset="0"/>
              </a:rPr>
              <a:t>customers</a:t>
            </a:r>
            <a:r>
              <a:rPr lang="en-US" baseline="0" dirty="0">
                <a:latin typeface="Century Gothic" pitchFamily="34" charset="0"/>
              </a:rPr>
              <a:t> so that they can be appropriately referred. </a:t>
            </a:r>
            <a:endParaRPr lang="en-US" dirty="0">
              <a:latin typeface="Century Gothic"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3176687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Century Gothic" pitchFamily="34" charset="0"/>
              </a:rPr>
              <a:t>Depending on the </a:t>
            </a:r>
            <a:r>
              <a:rPr lang="en-US" b="0" baseline="0" dirty="0">
                <a:latin typeface="Century Gothic" pitchFamily="34" charset="0"/>
              </a:rPr>
              <a:t>RWB, </a:t>
            </a:r>
            <a:r>
              <a:rPr lang="en-US" baseline="0" dirty="0">
                <a:latin typeface="Century Gothic" pitchFamily="34" charset="0"/>
              </a:rPr>
              <a:t>once an OSST alert is received from DCF,</a:t>
            </a:r>
            <a:r>
              <a:rPr lang="en-US" dirty="0">
                <a:latin typeface="Century Gothic" pitchFamily="34" charset="0"/>
              </a:rPr>
              <a:t> customers </a:t>
            </a:r>
            <a:r>
              <a:rPr lang="en-US" baseline="0" dirty="0">
                <a:latin typeface="Century Gothic" pitchFamily="34" charset="0"/>
              </a:rPr>
              <a:t>are assigned to a case manager and their journey to self-sufficiency begins. Some regions make the Initial Assessment a part of their Work Registration process while others postpone the assessment until the</a:t>
            </a:r>
            <a:r>
              <a:rPr lang="en-US" dirty="0">
                <a:latin typeface="Century Gothic" pitchFamily="34" charset="0"/>
              </a:rPr>
              <a:t> after the customer becomes a mandatory program participant.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855752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Century Gothic" pitchFamily="34" charset="0"/>
              </a:rPr>
              <a:t>The Initial Assessment provides insight into the</a:t>
            </a:r>
            <a:r>
              <a:rPr lang="en-US" dirty="0">
                <a:latin typeface="Century Gothic" pitchFamily="34" charset="0"/>
              </a:rPr>
              <a:t> customer’s skills, work history</a:t>
            </a:r>
            <a:r>
              <a:rPr lang="en-US" baseline="0" dirty="0">
                <a:latin typeface="Century Gothic" pitchFamily="34" charset="0"/>
              </a:rPr>
              <a:t> and</a:t>
            </a:r>
            <a:r>
              <a:rPr lang="en-US" dirty="0">
                <a:latin typeface="Century Gothic" pitchFamily="34" charset="0"/>
              </a:rPr>
              <a:t> employability</a:t>
            </a:r>
            <a:r>
              <a:rPr lang="en-US" baseline="0" dirty="0">
                <a:latin typeface="Century Gothic" pitchFamily="34" charset="0"/>
              </a:rPr>
              <a:t>. It provides the (program and) case mangers an opportunity to truly assess the needs of the individual.</a:t>
            </a:r>
            <a:r>
              <a:rPr lang="en-US" dirty="0">
                <a:latin typeface="Century Gothic"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28309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Century Gothic" pitchFamily="34" charset="0"/>
              </a:rPr>
              <a:t>Understanding what the customer really needs will help establish rapport with the customer and is a major factor in how successful they will be while engaged in the WT program.</a:t>
            </a:r>
            <a:endParaRPr lang="en-US" dirty="0">
              <a:latin typeface="Century Gothic"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698553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Century Gothic" pitchFamily="34" charset="0"/>
              </a:rPr>
              <a:t>There</a:t>
            </a:r>
            <a:r>
              <a:rPr lang="en-US" baseline="0" dirty="0">
                <a:latin typeface="Century Gothic" pitchFamily="34" charset="0"/>
              </a:rPr>
              <a:t> are several assessments, screenings, and inventories that can be used to determine the</a:t>
            </a:r>
            <a:r>
              <a:rPr lang="en-US" dirty="0">
                <a:latin typeface="Century Gothic" pitchFamily="34" charset="0"/>
              </a:rPr>
              <a:t> customer’s </a:t>
            </a:r>
            <a:r>
              <a:rPr lang="en-US" baseline="0" dirty="0">
                <a:latin typeface="Century Gothic" pitchFamily="34" charset="0"/>
              </a:rPr>
              <a:t>abilities.</a:t>
            </a:r>
            <a:r>
              <a:rPr lang="en-US" dirty="0">
                <a:latin typeface="Century Gothic" pitchFamily="34" charset="0"/>
              </a:rPr>
              <a:t> </a:t>
            </a:r>
            <a:r>
              <a:rPr lang="en-US" baseline="0" dirty="0">
                <a:latin typeface="Century Gothic" pitchFamily="34" charset="0"/>
              </a:rPr>
              <a:t>They</a:t>
            </a:r>
            <a:r>
              <a:rPr lang="en-US" dirty="0">
                <a:latin typeface="Century Gothic" pitchFamily="34" charset="0"/>
              </a:rPr>
              <a:t> may </a:t>
            </a:r>
            <a:r>
              <a:rPr lang="en-US" baseline="0" dirty="0">
                <a:latin typeface="Century Gothic" pitchFamily="34" charset="0"/>
              </a:rPr>
              <a:t>test the customer’s educational level as well as provide case managers and potential employers with information regarding</a:t>
            </a:r>
            <a:r>
              <a:rPr lang="en-US" dirty="0">
                <a:latin typeface="Century Gothic" pitchFamily="34" charset="0"/>
              </a:rPr>
              <a:t> their </a:t>
            </a:r>
            <a:r>
              <a:rPr lang="en-US" baseline="0" dirty="0">
                <a:latin typeface="Century Gothic" pitchFamily="34" charset="0"/>
              </a:rPr>
              <a:t>career interests and skill sets. The success of a customer not only depends on how well the case managers address the</a:t>
            </a:r>
            <a:r>
              <a:rPr lang="en-US" dirty="0">
                <a:latin typeface="Century Gothic" pitchFamily="34" charset="0"/>
              </a:rPr>
              <a:t> customer’s</a:t>
            </a:r>
            <a:r>
              <a:rPr lang="en-US" baseline="0" dirty="0">
                <a:latin typeface="Century Gothic" pitchFamily="34" charset="0"/>
              </a:rPr>
              <a:t> barriers, but also how well they align the </a:t>
            </a:r>
            <a:r>
              <a:rPr lang="en-US" dirty="0">
                <a:latin typeface="Century Gothic" pitchFamily="34" charset="0"/>
              </a:rPr>
              <a:t>customer</a:t>
            </a:r>
            <a:r>
              <a:rPr lang="en-US" baseline="0" dirty="0">
                <a:latin typeface="Century Gothic" pitchFamily="34" charset="0"/>
              </a:rPr>
              <a:t>’s interests, career goals and academic ability. </a:t>
            </a:r>
          </a:p>
          <a:p>
            <a:pPr algn="just"/>
            <a:endParaRPr lang="en-US" dirty="0">
              <a:latin typeface="Century Gothic" pitchFamily="34" charset="0"/>
            </a:endParaRPr>
          </a:p>
          <a:p>
            <a:pPr algn="just"/>
            <a:r>
              <a:rPr lang="en-US" dirty="0">
                <a:latin typeface="Century Gothic" pitchFamily="34" charset="0"/>
              </a:rPr>
              <a:t>An example of an educational assessment would be the TABE test. TABE is an acronym for Test of Adult Basic Education and it is often used to assess the customer’s education</a:t>
            </a:r>
            <a:r>
              <a:rPr lang="en-US" baseline="0" dirty="0">
                <a:latin typeface="Century Gothic" pitchFamily="34" charset="0"/>
              </a:rPr>
              <a:t> level or </a:t>
            </a:r>
            <a:r>
              <a:rPr lang="en-US" dirty="0">
                <a:latin typeface="Century Gothic" pitchFamily="34" charset="0"/>
              </a:rPr>
              <a:t>preparedness to</a:t>
            </a:r>
            <a:r>
              <a:rPr lang="en-US" baseline="0" dirty="0">
                <a:latin typeface="Century Gothic" pitchFamily="34" charset="0"/>
              </a:rPr>
              <a:t> take the </a:t>
            </a:r>
            <a:r>
              <a:rPr lang="en-US" dirty="0">
                <a:latin typeface="Century Gothic" pitchFamily="34" charset="0"/>
              </a:rPr>
              <a:t>GED (General </a:t>
            </a:r>
            <a:r>
              <a:rPr lang="en-US" b="0" dirty="0">
                <a:latin typeface="Century Gothic" pitchFamily="34" charset="0"/>
              </a:rPr>
              <a:t>Equivalency</a:t>
            </a:r>
            <a:r>
              <a:rPr lang="en-US" b="0" baseline="0" dirty="0">
                <a:latin typeface="Century Gothic" pitchFamily="34" charset="0"/>
              </a:rPr>
              <a:t> </a:t>
            </a:r>
            <a:r>
              <a:rPr lang="en-US" dirty="0">
                <a:latin typeface="Century Gothic" pitchFamily="34" charset="0"/>
              </a:rPr>
              <a:t>Diploma) examination. </a:t>
            </a:r>
          </a:p>
          <a:p>
            <a:pPr algn="just"/>
            <a:endParaRPr lang="en-US" dirty="0">
              <a:latin typeface="Century Gothic" pitchFamily="34" charset="0"/>
            </a:endParaRPr>
          </a:p>
          <a:p>
            <a:pPr algn="just"/>
            <a:r>
              <a:rPr lang="en-US" dirty="0">
                <a:latin typeface="Century Gothic" pitchFamily="34" charset="0"/>
              </a:rPr>
              <a:t>An example of an interest inventory is the Choices assessment. This assessment provides information about the type of work a customer may be suited for based on how they answered the inventory questions. </a:t>
            </a:r>
          </a:p>
          <a:p>
            <a:pPr algn="just"/>
            <a:endParaRPr lang="en-US" dirty="0">
              <a:latin typeface="Century Gothic" pitchFamily="34" charset="0"/>
            </a:endParaRPr>
          </a:p>
          <a:p>
            <a:pPr algn="just"/>
            <a:r>
              <a:rPr lang="en-US" dirty="0">
                <a:latin typeface="Century Gothic" pitchFamily="34" charset="0"/>
              </a:rPr>
              <a:t>An example of an employer screening</a:t>
            </a:r>
            <a:r>
              <a:rPr lang="en-US" baseline="0" dirty="0">
                <a:latin typeface="Century Gothic" pitchFamily="34" charset="0"/>
              </a:rPr>
              <a:t> would be </a:t>
            </a:r>
            <a:r>
              <a:rPr lang="en-US" dirty="0">
                <a:latin typeface="Century Gothic" pitchFamily="34" charset="0"/>
              </a:rPr>
              <a:t>the ERI which stands for Employee Reliability Inventory and it is used to measure an employee’s reliability based on factors such as Emotional Maturity, Trustworthiness,</a:t>
            </a:r>
            <a:r>
              <a:rPr lang="en-US" baseline="0" dirty="0">
                <a:latin typeface="Century Gothic" pitchFamily="34" charset="0"/>
              </a:rPr>
              <a:t> and long term Job Commitment. </a:t>
            </a:r>
            <a:endParaRPr lang="en-US" dirty="0">
              <a:latin typeface="Century Gothic"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3148915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itchFamily="34" charset="0"/>
              </a:rPr>
              <a:t>Once a customer has completed the </a:t>
            </a:r>
            <a:r>
              <a:rPr lang="en-US" b="0" dirty="0">
                <a:latin typeface="Century Gothic" pitchFamily="34" charset="0"/>
              </a:rPr>
              <a:t>RWB’s</a:t>
            </a:r>
            <a:r>
              <a:rPr lang="en-US" b="0" baseline="0" dirty="0">
                <a:latin typeface="Century Gothic" pitchFamily="34" charset="0"/>
              </a:rPr>
              <a:t> </a:t>
            </a:r>
            <a:r>
              <a:rPr lang="en-US" dirty="0">
                <a:latin typeface="Century Gothic" pitchFamily="34" charset="0"/>
              </a:rPr>
              <a:t>work registration process, the RWB is responsible for informing DCF that the customer </a:t>
            </a:r>
            <a:r>
              <a:rPr lang="en-US" b="0" dirty="0">
                <a:latin typeface="Century Gothic" pitchFamily="34" charset="0"/>
              </a:rPr>
              <a:t>has completed </a:t>
            </a:r>
            <a:r>
              <a:rPr lang="en-US" dirty="0">
                <a:latin typeface="Century Gothic" pitchFamily="34" charset="0"/>
              </a:rPr>
              <a:t>work </a:t>
            </a:r>
            <a:r>
              <a:rPr lang="en-US" b="0" dirty="0">
                <a:latin typeface="Century Gothic" pitchFamily="34" charset="0"/>
              </a:rPr>
              <a:t>registration</a:t>
            </a:r>
            <a:r>
              <a:rPr lang="en-US" dirty="0">
                <a:latin typeface="Century Gothic" pitchFamily="34" charset="0"/>
              </a:rPr>
              <a:t>.</a:t>
            </a:r>
            <a:r>
              <a:rPr lang="en-US" baseline="0" dirty="0">
                <a:latin typeface="Century Gothic" pitchFamily="34" charset="0"/>
              </a:rPr>
              <a:t> </a:t>
            </a:r>
            <a:r>
              <a:rPr lang="en-US" dirty="0">
                <a:latin typeface="Century Gothic" pitchFamily="34" charset="0"/>
              </a:rPr>
              <a:t>RWBs may fax a copy of the work registration form to DCF, email the information to the DCF worker assigned to the customer’s FLORIDA case, or enter a note on the FLORIDA case note</a:t>
            </a:r>
            <a:r>
              <a:rPr lang="en-US" baseline="0" dirty="0">
                <a:latin typeface="Century Gothic" pitchFamily="34" charset="0"/>
              </a:rPr>
              <a:t> </a:t>
            </a:r>
            <a:r>
              <a:rPr lang="en-US" dirty="0">
                <a:latin typeface="Century Gothic" pitchFamily="34" charset="0"/>
              </a:rPr>
              <a:t>screen. Other locally developed notification methods may also be used.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244024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entury Gothic" pitchFamily="34" charset="0"/>
                <a:cs typeface="Times New Roman" pitchFamily="18" charset="0"/>
              </a:rPr>
              <a:t>There are many </a:t>
            </a:r>
            <a:r>
              <a:rPr lang="en-US" dirty="0">
                <a:latin typeface="Century Gothic" pitchFamily="34" charset="0"/>
                <a:cs typeface="Times New Roman" pitchFamily="18" charset="0"/>
              </a:rPr>
              <a:t>terms</a:t>
            </a:r>
            <a:r>
              <a:rPr lang="en-US" b="0" baseline="0" dirty="0">
                <a:latin typeface="Century Gothic" pitchFamily="34" charset="0"/>
                <a:cs typeface="Times New Roman" pitchFamily="18" charset="0"/>
              </a:rPr>
              <a:t> associated with the Welfare Transition Program. We</a:t>
            </a:r>
            <a:r>
              <a:rPr lang="en-US" b="0" dirty="0">
                <a:latin typeface="Century Gothic" pitchFamily="34" charset="0"/>
                <a:cs typeface="Times New Roman" pitchFamily="18" charset="0"/>
              </a:rPr>
              <a:t> have provided </a:t>
            </a:r>
            <a:r>
              <a:rPr lang="en-US" b="0" baseline="0" dirty="0">
                <a:latin typeface="Century Gothic" pitchFamily="34" charset="0"/>
                <a:cs typeface="Times New Roman" pitchFamily="18" charset="0"/>
              </a:rPr>
              <a:t>a list of terms that you will hear</a:t>
            </a:r>
            <a:r>
              <a:rPr lang="en-US" b="0" dirty="0">
                <a:latin typeface="Century Gothic" pitchFamily="34" charset="0"/>
                <a:cs typeface="Times New Roman" pitchFamily="18" charset="0"/>
              </a:rPr>
              <a:t> throughout this presentation</a:t>
            </a:r>
            <a:r>
              <a:rPr lang="en-US" b="0" baseline="0" dirty="0">
                <a:latin typeface="Century Gothic" pitchFamily="34" charset="0"/>
                <a:cs typeface="Times New Roman" pitchFamily="18" charset="0"/>
              </a:rPr>
              <a:t>. Over time these terms will become a part of your </a:t>
            </a:r>
            <a:r>
              <a:rPr lang="en-US" b="0" dirty="0">
                <a:latin typeface="Century Gothic" pitchFamily="34" charset="0"/>
                <a:cs typeface="Times New Roman" pitchFamily="18" charset="0"/>
              </a:rPr>
              <a:t> professional </a:t>
            </a:r>
            <a:r>
              <a:rPr lang="en-US" b="0" baseline="0" dirty="0">
                <a:latin typeface="Century Gothic" pitchFamily="34" charset="0"/>
                <a:cs typeface="Times New Roman" pitchFamily="18" charset="0"/>
              </a:rPr>
              <a:t>vocabulary.</a:t>
            </a:r>
            <a:r>
              <a:rPr lang="en-US" b="0" dirty="0">
                <a:latin typeface="Century Gothic" pitchFamily="34" charset="0"/>
                <a:cs typeface="Times New Roman" pitchFamily="18" charset="0"/>
              </a:rPr>
              <a:t> </a:t>
            </a:r>
            <a:endParaRPr lang="en-US" dirty="0">
              <a:latin typeface="Century Gothic"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11368192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Century Gothic" pitchFamily="34" charset="0"/>
              </a:rPr>
              <a:t>In</a:t>
            </a:r>
            <a:r>
              <a:rPr lang="en-US" b="0" baseline="0" dirty="0">
                <a:latin typeface="Century Gothic" pitchFamily="34" charset="0"/>
              </a:rPr>
              <a:t> this training we examined the various components of the Work Registration process. Through Work Registration, customers are prepared for program engagement and informed of the Welfare Transition program’s requirements. Work Registration also provides customers an opportunity to become familiar with One-Stop Career Center system. </a:t>
            </a:r>
            <a:endParaRPr lang="en-US" b="0" dirty="0">
              <a:latin typeface="Century Gothic"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3806595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itchFamily="34" charset="0"/>
              </a:rPr>
              <a:t>If you have</a:t>
            </a:r>
            <a:r>
              <a:rPr lang="en-US" baseline="0" dirty="0">
                <a:latin typeface="Century Gothic" pitchFamily="34" charset="0"/>
              </a:rPr>
              <a:t> any questions, please contact the Welfare Transition Team @ 1-866-352-2345. </a:t>
            </a:r>
            <a:endParaRPr lang="en-US" dirty="0">
              <a:latin typeface="Century Gothic"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itchFamily="34" charset="0"/>
              </a:rPr>
              <a:t>There are two customer phases of the Welfare Transition Program, the applicant phase and the participant phase</a:t>
            </a:r>
            <a:r>
              <a:rPr lang="en-US" baseline="0" dirty="0">
                <a:latin typeface="Century Gothic" pitchFamily="34" charset="0"/>
              </a:rPr>
              <a:t>. An applicant is someone who has applied for Temporary Cash Assistance. This means the customer has an active application for assistance with the Department of Children and Families. </a:t>
            </a:r>
            <a:endParaRPr lang="en-US" dirty="0">
              <a:latin typeface="Century Gothic"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325821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itchFamily="34" charset="0"/>
              </a:rPr>
              <a:t>Once a customer is approved for cash assistance by DCF, and they are found to be work the customer is referred to the WT program as a Mandatory Participant. Some customers become employed while receiving cash assistance and although their job may make them ineligible for cash assistance, they </a:t>
            </a:r>
            <a:r>
              <a:rPr lang="en-US" b="0" dirty="0">
                <a:latin typeface="Century Gothic" pitchFamily="34" charset="0"/>
              </a:rPr>
              <a:t>remain</a:t>
            </a:r>
            <a:r>
              <a:rPr lang="en-US" b="0" baseline="0" dirty="0">
                <a:latin typeface="Century Gothic" pitchFamily="34" charset="0"/>
              </a:rPr>
              <a:t> </a:t>
            </a:r>
            <a:r>
              <a:rPr lang="en-US" dirty="0">
                <a:latin typeface="Century Gothic" pitchFamily="34" charset="0"/>
              </a:rPr>
              <a:t>eligible for supportive services. When this happens, the customer moves into the Transitional Participant phase of the program. This means the customer </a:t>
            </a:r>
            <a:r>
              <a:rPr lang="en-US" b="0" dirty="0">
                <a:latin typeface="Century Gothic" pitchFamily="34" charset="0"/>
              </a:rPr>
              <a:t>is no longer</a:t>
            </a:r>
            <a:r>
              <a:rPr lang="en-US" b="0" baseline="0" dirty="0">
                <a:latin typeface="Century Gothic" pitchFamily="34" charset="0"/>
              </a:rPr>
              <a:t> </a:t>
            </a:r>
            <a:r>
              <a:rPr lang="en-US" dirty="0">
                <a:latin typeface="Century Gothic" pitchFamily="34" charset="0"/>
              </a:rPr>
              <a:t>receiving cash assistance and is now employed and working to become self-sufficient. As a Transitional Participant, the customer can receive supportive services to help them remain employed. These services include childcare, transportation assistance, and education &amp; assistance. </a:t>
            </a:r>
            <a:endParaRPr lang="en-US"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282022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itchFamily="34" charset="0"/>
              </a:rPr>
              <a:t>Work</a:t>
            </a:r>
            <a:r>
              <a:rPr lang="en-US" baseline="0" dirty="0">
                <a:latin typeface="Century Gothic" pitchFamily="34" charset="0"/>
              </a:rPr>
              <a:t> Registration serves as an introduction to the WT </a:t>
            </a:r>
            <a:r>
              <a:rPr lang="en-US" dirty="0">
                <a:latin typeface="Century Gothic" pitchFamily="34" charset="0"/>
              </a:rPr>
              <a:t>p</a:t>
            </a:r>
            <a:r>
              <a:rPr lang="en-US" baseline="0" dirty="0">
                <a:latin typeface="Century Gothic" pitchFamily="34" charset="0"/>
              </a:rPr>
              <a:t>rogram. During work</a:t>
            </a:r>
            <a:r>
              <a:rPr lang="en-US" dirty="0">
                <a:latin typeface="Century Gothic" pitchFamily="34" charset="0"/>
              </a:rPr>
              <a:t> registration, customers </a:t>
            </a:r>
            <a:r>
              <a:rPr lang="en-US" baseline="0" dirty="0">
                <a:latin typeface="Century Gothic" pitchFamily="34" charset="0"/>
              </a:rPr>
              <a:t>are introduced to the One-Stop system, informed of the services that can assist them in becoming self-sufficient, and </a:t>
            </a:r>
            <a:r>
              <a:rPr lang="en-US" b="0" baseline="0" dirty="0">
                <a:latin typeface="Century Gothic" pitchFamily="34" charset="0"/>
              </a:rPr>
              <a:t>are oriented to the overall </a:t>
            </a:r>
            <a:r>
              <a:rPr lang="en-US" baseline="0" dirty="0">
                <a:latin typeface="Century Gothic" pitchFamily="34" charset="0"/>
              </a:rPr>
              <a:t>program participation requirements.  </a:t>
            </a:r>
            <a:endParaRPr lang="en-US" dirty="0">
              <a:latin typeface="Century Gothic" pitchFamily="34"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1011398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itchFamily="34" charset="0"/>
                <a:cs typeface="Times New Roman" pitchFamily="18" charset="0"/>
              </a:rPr>
              <a:t>Once a customer </a:t>
            </a:r>
            <a:r>
              <a:rPr lang="en-US" baseline="0" dirty="0">
                <a:latin typeface="Century Gothic" pitchFamily="34" charset="0"/>
                <a:cs typeface="Times New Roman" pitchFamily="18" charset="0"/>
              </a:rPr>
              <a:t>has been screened by DCF and it is </a:t>
            </a:r>
            <a:r>
              <a:rPr lang="en-US" dirty="0">
                <a:latin typeface="Century Gothic" pitchFamily="34" charset="0"/>
                <a:cs typeface="Times New Roman" pitchFamily="18" charset="0"/>
              </a:rPr>
              <a:t>determined that they</a:t>
            </a:r>
            <a:r>
              <a:rPr lang="en-US" baseline="0" dirty="0">
                <a:latin typeface="Century Gothic" pitchFamily="34" charset="0"/>
                <a:cs typeface="Times New Roman" pitchFamily="18" charset="0"/>
              </a:rPr>
              <a:t> are eligible for cash assistance, they are </a:t>
            </a:r>
            <a:r>
              <a:rPr lang="en-US" dirty="0">
                <a:latin typeface="Century Gothic" pitchFamily="34" charset="0"/>
                <a:cs typeface="Times New Roman" pitchFamily="18" charset="0"/>
              </a:rPr>
              <a:t>electronically referred via OSST to their local One-Stop </a:t>
            </a:r>
            <a:r>
              <a:rPr lang="en-US" b="0" dirty="0">
                <a:latin typeface="Century Gothic" pitchFamily="34" charset="0"/>
                <a:cs typeface="Times New Roman" pitchFamily="18" charset="0"/>
              </a:rPr>
              <a:t>Career </a:t>
            </a:r>
            <a:r>
              <a:rPr lang="en-US" dirty="0">
                <a:latin typeface="Century Gothic" pitchFamily="34" charset="0"/>
                <a:cs typeface="Times New Roman" pitchFamily="18" charset="0"/>
              </a:rPr>
              <a:t>Center to </a:t>
            </a:r>
            <a:r>
              <a:rPr lang="en-US" baseline="0" dirty="0">
                <a:latin typeface="Century Gothic" pitchFamily="34" charset="0"/>
                <a:cs typeface="Times New Roman" pitchFamily="18" charset="0"/>
              </a:rPr>
              <a:t>work register</a:t>
            </a:r>
            <a:r>
              <a:rPr lang="en-US" dirty="0">
                <a:latin typeface="Century Gothic" pitchFamily="34" charset="0"/>
                <a:cs typeface="Times New Roman" pitchFamily="18" charset="0"/>
              </a:rPr>
              <a:t>. DCF usually mails a Community Work and Referral Activity form to the</a:t>
            </a:r>
            <a:r>
              <a:rPr lang="en-US" baseline="0" dirty="0">
                <a:latin typeface="Century Gothic" pitchFamily="34" charset="0"/>
                <a:cs typeface="Times New Roman" pitchFamily="18" charset="0"/>
              </a:rPr>
              <a:t> customer</a:t>
            </a:r>
            <a:r>
              <a:rPr lang="en-US" dirty="0">
                <a:latin typeface="Century Gothic" pitchFamily="34" charset="0"/>
                <a:cs typeface="Times New Roman" pitchFamily="18" charset="0"/>
              </a:rPr>
              <a:t> and they are instructed</a:t>
            </a:r>
            <a:r>
              <a:rPr lang="en-US" baseline="0" dirty="0">
                <a:latin typeface="Century Gothic" pitchFamily="34" charset="0"/>
                <a:cs typeface="Times New Roman" pitchFamily="18" charset="0"/>
              </a:rPr>
              <a:t> </a:t>
            </a:r>
            <a:r>
              <a:rPr lang="en-US" dirty="0">
                <a:latin typeface="Century Gothic" pitchFamily="34" charset="0"/>
                <a:cs typeface="Times New Roman" pitchFamily="18" charset="0"/>
              </a:rPr>
              <a:t>to take this</a:t>
            </a:r>
            <a:r>
              <a:rPr lang="en-US" baseline="0" dirty="0">
                <a:latin typeface="Century Gothic" pitchFamily="34" charset="0"/>
                <a:cs typeface="Times New Roman" pitchFamily="18" charset="0"/>
              </a:rPr>
              <a:t> form to their local </a:t>
            </a:r>
            <a:r>
              <a:rPr lang="en-US" dirty="0">
                <a:latin typeface="Century Gothic" pitchFamily="34" charset="0"/>
                <a:cs typeface="Times New Roman" pitchFamily="18" charset="0"/>
              </a:rPr>
              <a:t>One-Stop</a:t>
            </a:r>
            <a:r>
              <a:rPr lang="en-US" baseline="0" dirty="0">
                <a:latin typeface="Century Gothic" pitchFamily="34" charset="0"/>
                <a:cs typeface="Times New Roman" pitchFamily="18" charset="0"/>
              </a:rPr>
              <a:t> </a:t>
            </a:r>
            <a:r>
              <a:rPr lang="en-US" b="0" baseline="0" dirty="0">
                <a:latin typeface="Century Gothic" pitchFamily="34" charset="0"/>
                <a:cs typeface="Times New Roman" pitchFamily="18" charset="0"/>
              </a:rPr>
              <a:t>Career Center</a:t>
            </a:r>
            <a:r>
              <a:rPr lang="en-US" dirty="0">
                <a:latin typeface="Century Gothic" pitchFamily="34" charset="0"/>
                <a:cs typeface="Times New Roman" pitchFamily="18" charset="0"/>
              </a:rPr>
              <a:t>. The customer may also be verbally informed that they need to work register</a:t>
            </a: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320290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itchFamily="34" charset="0"/>
              </a:rPr>
              <a:t>Each RWB has the flexibility to develop its own work registration process. This includes how it will conduct orientation. Some regions provide customers the opportunity to complete an online orientation, while other regions allow several customers to gather </a:t>
            </a:r>
            <a:r>
              <a:rPr lang="en-US" b="0" dirty="0">
                <a:latin typeface="Century Gothic" pitchFamily="34" charset="0"/>
              </a:rPr>
              <a:t>in a group setting</a:t>
            </a:r>
            <a:r>
              <a:rPr lang="en-US" dirty="0">
                <a:latin typeface="Century Gothic" pitchFamily="34" charset="0"/>
              </a:rPr>
              <a:t>. Instances in which a customer may be offered a one-on-one orientation are </a:t>
            </a:r>
            <a:r>
              <a:rPr lang="en-US" b="0" dirty="0">
                <a:latin typeface="Century Gothic" pitchFamily="34" charset="0"/>
              </a:rPr>
              <a:t>determined on a </a:t>
            </a:r>
            <a:r>
              <a:rPr lang="en-US" dirty="0">
                <a:latin typeface="Century Gothic" pitchFamily="34" charset="0"/>
              </a:rPr>
              <a:t>case-by-case </a:t>
            </a:r>
            <a:r>
              <a:rPr lang="en-US" b="0" dirty="0">
                <a:latin typeface="Century Gothic" pitchFamily="34" charset="0"/>
              </a:rPr>
              <a:t>basis</a:t>
            </a:r>
            <a:r>
              <a:rPr lang="en-US" dirty="0">
                <a:latin typeface="Century Gothic" pitchFamily="34" charset="0"/>
              </a:rPr>
              <a:t> and are dependent on the</a:t>
            </a:r>
            <a:r>
              <a:rPr lang="en-US" baseline="0" dirty="0">
                <a:latin typeface="Century Gothic" pitchFamily="34" charset="0"/>
              </a:rPr>
              <a:t> </a:t>
            </a:r>
            <a:r>
              <a:rPr lang="en-US" dirty="0">
                <a:latin typeface="Century Gothic" pitchFamily="34" charset="0"/>
              </a:rPr>
              <a:t>region’s local operating procedures. If you are not sure of your region’s orientation process, please ask your supervisor or program manager.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1625239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Century Gothic" pitchFamily="34" charset="0"/>
              </a:rPr>
              <a:t>Many </a:t>
            </a:r>
            <a:r>
              <a:rPr lang="en-US" b="1" baseline="0" dirty="0">
                <a:latin typeface="Century Gothic" pitchFamily="34" charset="0"/>
              </a:rPr>
              <a:t>RWB’s</a:t>
            </a:r>
            <a:r>
              <a:rPr lang="en-US" baseline="0" dirty="0">
                <a:latin typeface="Century Gothic" pitchFamily="34" charset="0"/>
              </a:rPr>
              <a:t> (regions) have an online or automated orientation that allows the customer</a:t>
            </a:r>
            <a:r>
              <a:rPr lang="en-US" dirty="0">
                <a:latin typeface="Century Gothic" pitchFamily="34" charset="0"/>
              </a:rPr>
              <a:t> </a:t>
            </a:r>
            <a:r>
              <a:rPr lang="en-US" baseline="0" dirty="0">
                <a:latin typeface="Century Gothic" pitchFamily="34" charset="0"/>
              </a:rPr>
              <a:t>to complete the process at their own pace, and in some instances, in the privacy of their own home. For customers who do not have access to a computer or the internet, internet access may be obtained by visiting their local One-Stop</a:t>
            </a:r>
            <a:r>
              <a:rPr lang="en-US" dirty="0">
                <a:latin typeface="Century Gothic" pitchFamily="34" charset="0"/>
              </a:rPr>
              <a:t> </a:t>
            </a:r>
            <a:r>
              <a:rPr lang="en-US" b="1" dirty="0">
                <a:latin typeface="Century Gothic" pitchFamily="34" charset="0"/>
              </a:rPr>
              <a:t>Career Center </a:t>
            </a:r>
            <a:r>
              <a:rPr lang="en-US" dirty="0">
                <a:latin typeface="Century Gothic" pitchFamily="34" charset="0"/>
              </a:rPr>
              <a:t>and/or their local library.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22566925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Century Gothic" pitchFamily="34" charset="0"/>
              </a:rPr>
              <a:t>Some regions prefer to be more interactive and ‘hands on” by offering a group orientation. </a:t>
            </a:r>
            <a:r>
              <a:rPr lang="en-US" dirty="0">
                <a:latin typeface="Century Gothic" pitchFamily="34" charset="0"/>
              </a:rPr>
              <a:t>Depending</a:t>
            </a:r>
            <a:r>
              <a:rPr lang="en-US" baseline="0" dirty="0">
                <a:latin typeface="Century Gothic" pitchFamily="34" charset="0"/>
              </a:rPr>
              <a:t> on the region and the average size of its orientation class, orientation may be offered on a </a:t>
            </a:r>
            <a:r>
              <a:rPr lang="en-US" b="0" baseline="0" dirty="0">
                <a:latin typeface="Century Gothic" pitchFamily="34" charset="0"/>
              </a:rPr>
              <a:t>designated </a:t>
            </a:r>
            <a:r>
              <a:rPr lang="en-US" baseline="0" dirty="0">
                <a:latin typeface="Century Gothic" pitchFamily="34" charset="0"/>
              </a:rPr>
              <a:t>day of the week or multiple times on a particular day.</a:t>
            </a:r>
            <a:r>
              <a:rPr lang="en-US" dirty="0">
                <a:latin typeface="Century Gothic" pitchFamily="34" charset="0"/>
              </a:rPr>
              <a:t> Customers </a:t>
            </a:r>
            <a:r>
              <a:rPr lang="en-US" baseline="0" dirty="0">
                <a:latin typeface="Century Gothic" pitchFamily="34" charset="0"/>
              </a:rPr>
              <a:t>should</a:t>
            </a:r>
            <a:r>
              <a:rPr lang="en-US" dirty="0">
                <a:latin typeface="Century Gothic" pitchFamily="34" charset="0"/>
              </a:rPr>
              <a:t> </a:t>
            </a:r>
            <a:r>
              <a:rPr lang="en-US" baseline="0" dirty="0">
                <a:latin typeface="Century Gothic" pitchFamily="34" charset="0"/>
              </a:rPr>
              <a:t>be encouraged to bring their work activity referral </a:t>
            </a:r>
            <a:r>
              <a:rPr lang="en-US" b="0" baseline="0" dirty="0">
                <a:latin typeface="Century Gothic" pitchFamily="34" charset="0"/>
              </a:rPr>
              <a:t>document</a:t>
            </a:r>
            <a:r>
              <a:rPr lang="en-US" baseline="0" dirty="0">
                <a:latin typeface="Century Gothic" pitchFamily="34" charset="0"/>
              </a:rPr>
              <a:t> provided by DCF. Many </a:t>
            </a:r>
            <a:r>
              <a:rPr lang="en-US" b="0" baseline="0" dirty="0">
                <a:latin typeface="Century Gothic" pitchFamily="34" charset="0"/>
              </a:rPr>
              <a:t>RWB’s </a:t>
            </a:r>
            <a:r>
              <a:rPr lang="en-US" baseline="0" dirty="0">
                <a:latin typeface="Century Gothic" pitchFamily="34" charset="0"/>
              </a:rPr>
              <a:t>have blank forms on hand. This prevents the</a:t>
            </a:r>
            <a:r>
              <a:rPr lang="en-US" dirty="0">
                <a:latin typeface="Century Gothic" pitchFamily="34" charset="0"/>
              </a:rPr>
              <a:t> customer</a:t>
            </a:r>
            <a:r>
              <a:rPr lang="en-US" baseline="0" dirty="0">
                <a:latin typeface="Century Gothic" pitchFamily="34" charset="0"/>
              </a:rPr>
              <a:t> from having to return to the DCF office or having to contact their DCF case manager to obtain </a:t>
            </a:r>
            <a:r>
              <a:rPr lang="en-US" b="0" baseline="0" dirty="0">
                <a:latin typeface="Century Gothic" pitchFamily="34" charset="0"/>
              </a:rPr>
              <a:t>a replacement document. </a:t>
            </a:r>
            <a:endParaRPr lang="en-US" b="0" dirty="0">
              <a:latin typeface="Century Gothic"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275676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4/1/2024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4/1/2024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DE0B3110-0CFF-870A-FA95-8EA637815A16}"/>
              </a:ext>
            </a:extLst>
          </p:cNvPr>
          <p:cNvPicPr>
            <a:picLocks noChangeAspect="1"/>
          </p:cNvPicPr>
          <p:nvPr/>
        </p:nvPicPr>
        <p:blipFill>
          <a:blip r:embed="rId3"/>
          <a:stretch>
            <a:fillRect/>
          </a:stretch>
        </p:blipFill>
        <p:spPr>
          <a:xfrm>
            <a:off x="1439549"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4"/>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262183"/>
            <a:ext cx="6475698"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Welfare Transition Program</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436718"/>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Work Registration Process</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Individual Orientation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4">
            <a:extLst>
              <a:ext uri="{FF2B5EF4-FFF2-40B4-BE49-F238E27FC236}">
                <a16:creationId xmlns:a16="http://schemas.microsoft.com/office/drawing/2014/main" id="{72A60052-1DDA-8DDA-E9F8-DF8E888870C4}"/>
              </a:ext>
            </a:extLst>
          </p:cNvPr>
          <p:cNvSpPr>
            <a:spLocks noGrp="1"/>
          </p:cNvSpPr>
          <p:nvPr>
            <p:ph idx="1"/>
          </p:nvPr>
        </p:nvSpPr>
        <p:spPr>
          <a:xfrm>
            <a:off x="838200" y="1690688"/>
            <a:ext cx="10515600" cy="4267200"/>
          </a:xfrm>
        </p:spPr>
        <p:txBody>
          <a:bodyPr>
            <a:normAutofit fontScale="92500" lnSpcReduction="20000"/>
          </a:bodyPr>
          <a:lstStyle/>
          <a:p>
            <a:pPr>
              <a:lnSpc>
                <a:spcPct val="120000"/>
              </a:lnSpc>
              <a:buNone/>
            </a:pPr>
            <a:r>
              <a:rPr lang="en-US" sz="3200" b="1" dirty="0">
                <a:solidFill>
                  <a:srgbClr val="202452"/>
                </a:solidFill>
              </a:rPr>
              <a:t>Individual Orientations are performed when:</a:t>
            </a:r>
          </a:p>
          <a:p>
            <a:pPr>
              <a:lnSpc>
                <a:spcPct val="120000"/>
              </a:lnSpc>
              <a:buFont typeface="Wingdings" pitchFamily="2" charset="2"/>
              <a:buChar char="§"/>
            </a:pPr>
            <a:r>
              <a:rPr lang="en-US" sz="2400" dirty="0">
                <a:solidFill>
                  <a:srgbClr val="202452"/>
                </a:solidFill>
              </a:rPr>
              <a:t>Customer is unable to come in to the One-Stop Career Center </a:t>
            </a:r>
          </a:p>
          <a:p>
            <a:pPr>
              <a:lnSpc>
                <a:spcPct val="120000"/>
              </a:lnSpc>
              <a:buFont typeface="Wingdings" pitchFamily="2" charset="2"/>
              <a:buChar char="§"/>
            </a:pPr>
            <a:r>
              <a:rPr lang="en-US" sz="2400" dirty="0">
                <a:solidFill>
                  <a:srgbClr val="202452"/>
                </a:solidFill>
              </a:rPr>
              <a:t>Customer would be hindered in a group setting </a:t>
            </a:r>
          </a:p>
          <a:p>
            <a:pPr>
              <a:lnSpc>
                <a:spcPct val="120000"/>
              </a:lnSpc>
              <a:buNone/>
            </a:pPr>
            <a:r>
              <a:rPr lang="en-US" sz="3200" b="1" dirty="0">
                <a:solidFill>
                  <a:srgbClr val="202452"/>
                </a:solidFill>
              </a:rPr>
              <a:t>Possible reasons for Individual Orientations:</a:t>
            </a:r>
          </a:p>
          <a:p>
            <a:pPr>
              <a:lnSpc>
                <a:spcPct val="120000"/>
              </a:lnSpc>
              <a:buFont typeface="Wingdings" pitchFamily="2" charset="2"/>
              <a:buChar char="§"/>
            </a:pPr>
            <a:r>
              <a:rPr lang="en-US" sz="2400" dirty="0">
                <a:solidFill>
                  <a:srgbClr val="202452"/>
                </a:solidFill>
              </a:rPr>
              <a:t>Medical Limitations</a:t>
            </a:r>
          </a:p>
          <a:p>
            <a:pPr>
              <a:lnSpc>
                <a:spcPct val="120000"/>
              </a:lnSpc>
              <a:buFont typeface="Wingdings" pitchFamily="2" charset="2"/>
              <a:buChar char="§"/>
            </a:pPr>
            <a:r>
              <a:rPr lang="en-US" sz="2400" dirty="0">
                <a:solidFill>
                  <a:srgbClr val="202452"/>
                </a:solidFill>
              </a:rPr>
              <a:t> Language Barriers</a:t>
            </a:r>
          </a:p>
          <a:p>
            <a:pPr>
              <a:lnSpc>
                <a:spcPct val="120000"/>
              </a:lnSpc>
              <a:buFont typeface="Wingdings" pitchFamily="2" charset="2"/>
              <a:buChar char="§"/>
            </a:pPr>
            <a:r>
              <a:rPr lang="en-US" sz="2400" dirty="0">
                <a:solidFill>
                  <a:srgbClr val="202452"/>
                </a:solidFill>
              </a:rPr>
              <a:t>Victims of Domestic Violence </a:t>
            </a:r>
          </a:p>
          <a:p>
            <a:pPr lvl="2">
              <a:lnSpc>
                <a:spcPct val="120000"/>
              </a:lnSpc>
              <a:buNone/>
            </a:pPr>
            <a:endParaRPr lang="en-US" sz="1800" dirty="0">
              <a:solidFill>
                <a:srgbClr val="202452"/>
              </a:solidFill>
            </a:endParaRPr>
          </a:p>
          <a:p>
            <a:pPr lvl="2">
              <a:lnSpc>
                <a:spcPct val="120000"/>
              </a:lnSpc>
              <a:buNone/>
            </a:pPr>
            <a:r>
              <a:rPr lang="en-US" sz="1400" dirty="0">
                <a:solidFill>
                  <a:srgbClr val="202452"/>
                </a:solidFill>
              </a:rPr>
              <a:t>(One-Stop Career Centers should refer to LOP to verify which customers meet the criteria for an Individual Orientation.)</a:t>
            </a:r>
          </a:p>
          <a:p>
            <a:pPr lvl="1">
              <a:buFont typeface="Arial" pitchFamily="34" charset="0"/>
              <a:buChar char="•"/>
            </a:pPr>
            <a:endParaRPr lang="en-US" dirty="0">
              <a:solidFill>
                <a:srgbClr val="202452"/>
              </a:solidFill>
            </a:endParaRPr>
          </a:p>
          <a:p>
            <a:pPr lvl="1">
              <a:buFont typeface="Arial" pitchFamily="34" charset="0"/>
              <a:buChar char="•"/>
            </a:pPr>
            <a:endParaRPr lang="en-US" dirty="0">
              <a:solidFill>
                <a:srgbClr val="202452"/>
              </a:solidFill>
            </a:endParaRPr>
          </a:p>
          <a:p>
            <a:pPr lvl="1">
              <a:buFont typeface="Arial" pitchFamily="34" charset="0"/>
              <a:buChar char="•"/>
            </a:pPr>
            <a:endParaRPr lang="en-US" dirty="0">
              <a:solidFill>
                <a:srgbClr val="202452"/>
              </a:solidFill>
            </a:endParaRPr>
          </a:p>
        </p:txBody>
      </p:sp>
    </p:spTree>
    <p:extLst>
      <p:ext uri="{BB962C8B-B14F-4D97-AF65-F5344CB8AC3E}">
        <p14:creationId xmlns:p14="http://schemas.microsoft.com/office/powerpoint/2010/main" val="929171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Orientation Components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865060F0-6B8A-431F-8972-D5A3B20D38EF}"/>
              </a:ext>
            </a:extLst>
          </p:cNvPr>
          <p:cNvSpPr>
            <a:spLocks noGrp="1"/>
          </p:cNvSpPr>
          <p:nvPr>
            <p:ph idx="1"/>
          </p:nvPr>
        </p:nvSpPr>
        <p:spPr>
          <a:xfrm>
            <a:off x="838200" y="1690688"/>
            <a:ext cx="10515600" cy="4373563"/>
          </a:xfrm>
        </p:spPr>
        <p:txBody>
          <a:bodyPr>
            <a:noAutofit/>
          </a:bodyPr>
          <a:lstStyle/>
          <a:p>
            <a:pPr>
              <a:buFont typeface="Wingdings" pitchFamily="2" charset="2"/>
              <a:buChar char="§"/>
            </a:pPr>
            <a:r>
              <a:rPr lang="en-US" sz="3200" dirty="0">
                <a:solidFill>
                  <a:srgbClr val="202452"/>
                </a:solidFill>
              </a:rPr>
              <a:t>One-Stop Career Center Overview </a:t>
            </a:r>
          </a:p>
          <a:p>
            <a:pPr>
              <a:buFont typeface="Wingdings" pitchFamily="2" charset="2"/>
              <a:buChar char="§"/>
            </a:pPr>
            <a:r>
              <a:rPr lang="en-US" sz="3200" dirty="0">
                <a:solidFill>
                  <a:srgbClr val="202452"/>
                </a:solidFill>
              </a:rPr>
              <a:t>Program Engagement</a:t>
            </a:r>
          </a:p>
          <a:p>
            <a:pPr>
              <a:buFont typeface="Wingdings" pitchFamily="2" charset="2"/>
              <a:buChar char="§"/>
            </a:pPr>
            <a:r>
              <a:rPr lang="en-US" sz="3200" dirty="0">
                <a:solidFill>
                  <a:srgbClr val="202452"/>
                </a:solidFill>
              </a:rPr>
              <a:t>Work Activities </a:t>
            </a:r>
          </a:p>
          <a:p>
            <a:pPr>
              <a:buFont typeface="Wingdings" pitchFamily="2" charset="2"/>
              <a:buChar char="§"/>
            </a:pPr>
            <a:r>
              <a:rPr lang="en-US" sz="3200" dirty="0">
                <a:solidFill>
                  <a:srgbClr val="202452"/>
                </a:solidFill>
              </a:rPr>
              <a:t>Supportive Services</a:t>
            </a:r>
          </a:p>
          <a:p>
            <a:pPr>
              <a:buFont typeface="Wingdings" pitchFamily="2" charset="2"/>
              <a:buChar char="§"/>
            </a:pPr>
            <a:r>
              <a:rPr lang="en-US" sz="3200" dirty="0">
                <a:solidFill>
                  <a:srgbClr val="202452"/>
                </a:solidFill>
              </a:rPr>
              <a:t>Other Available Resources</a:t>
            </a:r>
          </a:p>
          <a:p>
            <a:pPr>
              <a:buFont typeface="Wingdings" pitchFamily="2" charset="2"/>
              <a:buChar char="§"/>
            </a:pPr>
            <a:r>
              <a:rPr lang="en-US" sz="3200" dirty="0">
                <a:solidFill>
                  <a:srgbClr val="202452"/>
                </a:solidFill>
              </a:rPr>
              <a:t>Case Manager Contact Information</a:t>
            </a:r>
          </a:p>
          <a:p>
            <a:endParaRPr lang="en-US" sz="3200" dirty="0">
              <a:solidFill>
                <a:srgbClr val="202452"/>
              </a:solidFill>
            </a:endParaRPr>
          </a:p>
        </p:txBody>
      </p:sp>
    </p:spTree>
    <p:extLst>
      <p:ext uri="{BB962C8B-B14F-4D97-AF65-F5344CB8AC3E}">
        <p14:creationId xmlns:p14="http://schemas.microsoft.com/office/powerpoint/2010/main" val="341298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One-Stop Career Center Overview</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7EC6E48A-B07A-30CE-0DED-69F2BF43AF8E}"/>
              </a:ext>
            </a:extLst>
          </p:cNvPr>
          <p:cNvSpPr>
            <a:spLocks noGrp="1"/>
          </p:cNvSpPr>
          <p:nvPr>
            <p:ph idx="1"/>
          </p:nvPr>
        </p:nvSpPr>
        <p:spPr>
          <a:xfrm>
            <a:off x="838200" y="1690688"/>
            <a:ext cx="10515600" cy="3992563"/>
          </a:xfrm>
        </p:spPr>
        <p:txBody>
          <a:bodyPr>
            <a:noAutofit/>
          </a:bodyPr>
          <a:lstStyle/>
          <a:p>
            <a:pPr>
              <a:lnSpc>
                <a:spcPct val="200000"/>
              </a:lnSpc>
              <a:buFont typeface="Wingdings" pitchFamily="2" charset="2"/>
              <a:buChar char="§"/>
            </a:pPr>
            <a:r>
              <a:rPr lang="en-US" sz="3200" b="1" dirty="0">
                <a:solidFill>
                  <a:srgbClr val="202452"/>
                </a:solidFill>
              </a:rPr>
              <a:t>Hours of Operation</a:t>
            </a:r>
          </a:p>
          <a:p>
            <a:pPr>
              <a:lnSpc>
                <a:spcPct val="200000"/>
              </a:lnSpc>
              <a:buFont typeface="Wingdings" pitchFamily="2" charset="2"/>
              <a:buChar char="§"/>
            </a:pPr>
            <a:r>
              <a:rPr lang="en-US" sz="3200" b="1" dirty="0">
                <a:solidFill>
                  <a:srgbClr val="202452"/>
                </a:solidFill>
              </a:rPr>
              <a:t>Computer and Fax Machine Location </a:t>
            </a:r>
          </a:p>
          <a:p>
            <a:pPr>
              <a:lnSpc>
                <a:spcPct val="200000"/>
              </a:lnSpc>
              <a:buFont typeface="Wingdings" pitchFamily="2" charset="2"/>
              <a:buChar char="§"/>
            </a:pPr>
            <a:r>
              <a:rPr lang="en-US" sz="3200" b="1" dirty="0">
                <a:solidFill>
                  <a:srgbClr val="202452"/>
                </a:solidFill>
              </a:rPr>
              <a:t>One-Stop Career Center Policies </a:t>
            </a:r>
          </a:p>
          <a:p>
            <a:pPr>
              <a:buNone/>
            </a:pPr>
            <a:endParaRPr lang="en-US" sz="3200" dirty="0">
              <a:solidFill>
                <a:srgbClr val="202452"/>
              </a:solidFill>
            </a:endParaRPr>
          </a:p>
        </p:txBody>
      </p:sp>
    </p:spTree>
    <p:extLst>
      <p:ext uri="{BB962C8B-B14F-4D97-AF65-F5344CB8AC3E}">
        <p14:creationId xmlns:p14="http://schemas.microsoft.com/office/powerpoint/2010/main" val="1813415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Workshops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307F6917-171A-4315-42B4-7A93B16BEA9C}"/>
              </a:ext>
            </a:extLst>
          </p:cNvPr>
          <p:cNvSpPr>
            <a:spLocks noGrp="1"/>
          </p:cNvSpPr>
          <p:nvPr>
            <p:ph idx="1"/>
          </p:nvPr>
        </p:nvSpPr>
        <p:spPr>
          <a:xfrm>
            <a:off x="838200" y="1690688"/>
            <a:ext cx="10515600" cy="4525963"/>
          </a:xfrm>
        </p:spPr>
        <p:txBody>
          <a:bodyPr>
            <a:normAutofit/>
          </a:bodyPr>
          <a:lstStyle/>
          <a:p>
            <a:pPr>
              <a:buFont typeface="Wingdings" pitchFamily="2" charset="2"/>
              <a:buChar char="§"/>
            </a:pPr>
            <a:r>
              <a:rPr lang="en-US" sz="3200" dirty="0">
                <a:solidFill>
                  <a:srgbClr val="202452"/>
                </a:solidFill>
              </a:rPr>
              <a:t>Resume’ Writing</a:t>
            </a:r>
          </a:p>
          <a:p>
            <a:pPr>
              <a:buFont typeface="Wingdings" pitchFamily="2" charset="2"/>
              <a:buChar char="§"/>
            </a:pPr>
            <a:r>
              <a:rPr lang="en-US" sz="3200" dirty="0">
                <a:solidFill>
                  <a:srgbClr val="202452"/>
                </a:solidFill>
              </a:rPr>
              <a:t>Application Assistance</a:t>
            </a:r>
          </a:p>
          <a:p>
            <a:pPr>
              <a:buFont typeface="Wingdings" pitchFamily="2" charset="2"/>
              <a:buChar char="§"/>
            </a:pPr>
            <a:r>
              <a:rPr lang="en-US" sz="3200" dirty="0">
                <a:solidFill>
                  <a:srgbClr val="202452"/>
                </a:solidFill>
              </a:rPr>
              <a:t>Interviewing Techniques</a:t>
            </a:r>
          </a:p>
          <a:p>
            <a:pPr>
              <a:buFont typeface="Wingdings" pitchFamily="2" charset="2"/>
              <a:buChar char="§"/>
            </a:pPr>
            <a:r>
              <a:rPr lang="en-US" sz="3200" dirty="0">
                <a:solidFill>
                  <a:srgbClr val="202452"/>
                </a:solidFill>
              </a:rPr>
              <a:t>Dressing for Success</a:t>
            </a:r>
          </a:p>
          <a:p>
            <a:pPr>
              <a:buFont typeface="Wingdings" pitchFamily="2" charset="2"/>
              <a:buChar char="§"/>
            </a:pPr>
            <a:r>
              <a:rPr lang="en-US" sz="3200" dirty="0">
                <a:solidFill>
                  <a:srgbClr val="202452"/>
                </a:solidFill>
              </a:rPr>
              <a:t>Public Speaking Skills </a:t>
            </a:r>
          </a:p>
          <a:p>
            <a:pPr>
              <a:buFont typeface="Wingdings" pitchFamily="2" charset="2"/>
              <a:buChar char="§"/>
            </a:pPr>
            <a:r>
              <a:rPr lang="en-US" sz="3200" dirty="0">
                <a:solidFill>
                  <a:srgbClr val="202452"/>
                </a:solidFill>
              </a:rPr>
              <a:t>Basic Computer Skills </a:t>
            </a:r>
          </a:p>
          <a:p>
            <a:pPr>
              <a:buFont typeface="Wingdings" pitchFamily="2" charset="2"/>
              <a:buChar char="§"/>
            </a:pPr>
            <a:r>
              <a:rPr lang="en-US" sz="3200" dirty="0">
                <a:solidFill>
                  <a:srgbClr val="202452"/>
                </a:solidFill>
              </a:rPr>
              <a:t>Office Skills </a:t>
            </a:r>
          </a:p>
        </p:txBody>
      </p:sp>
    </p:spTree>
    <p:extLst>
      <p:ext uri="{BB962C8B-B14F-4D97-AF65-F5344CB8AC3E}">
        <p14:creationId xmlns:p14="http://schemas.microsoft.com/office/powerpoint/2010/main" val="3894493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Other Available Resources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3">
            <a:extLst>
              <a:ext uri="{FF2B5EF4-FFF2-40B4-BE49-F238E27FC236}">
                <a16:creationId xmlns:a16="http://schemas.microsoft.com/office/drawing/2014/main" id="{AFA7DF82-58A1-C4B0-6B94-EC27093B4E1B}"/>
              </a:ext>
            </a:extLst>
          </p:cNvPr>
          <p:cNvSpPr>
            <a:spLocks noGrp="1"/>
          </p:cNvSpPr>
          <p:nvPr>
            <p:ph idx="1"/>
          </p:nvPr>
        </p:nvSpPr>
        <p:spPr>
          <a:xfrm>
            <a:off x="838200" y="1690688"/>
            <a:ext cx="10515600" cy="4068763"/>
          </a:xfrm>
        </p:spPr>
        <p:txBody>
          <a:bodyPr>
            <a:normAutofit fontScale="92500" lnSpcReduction="20000"/>
          </a:bodyPr>
          <a:lstStyle/>
          <a:p>
            <a:pPr>
              <a:lnSpc>
                <a:spcPct val="210000"/>
              </a:lnSpc>
              <a:buNone/>
            </a:pPr>
            <a:r>
              <a:rPr lang="en-US" b="1" dirty="0">
                <a:solidFill>
                  <a:srgbClr val="202452"/>
                </a:solidFill>
              </a:rPr>
              <a:t>One-Stop Career Center may refer customers to:</a:t>
            </a:r>
          </a:p>
          <a:p>
            <a:pPr>
              <a:lnSpc>
                <a:spcPct val="210000"/>
              </a:lnSpc>
              <a:buFont typeface="Wingdings" pitchFamily="2" charset="2"/>
              <a:buChar char="§"/>
            </a:pPr>
            <a:r>
              <a:rPr lang="en-US" dirty="0">
                <a:solidFill>
                  <a:srgbClr val="202452"/>
                </a:solidFill>
              </a:rPr>
              <a:t>Vocational Rehabilitation</a:t>
            </a:r>
          </a:p>
          <a:p>
            <a:pPr>
              <a:lnSpc>
                <a:spcPct val="210000"/>
              </a:lnSpc>
              <a:buFont typeface="Wingdings" pitchFamily="2" charset="2"/>
              <a:buChar char="§"/>
            </a:pPr>
            <a:r>
              <a:rPr lang="en-US" dirty="0">
                <a:solidFill>
                  <a:srgbClr val="202452"/>
                </a:solidFill>
              </a:rPr>
              <a:t>Domestic Violence Counseling/Advocacy</a:t>
            </a:r>
          </a:p>
          <a:p>
            <a:pPr>
              <a:lnSpc>
                <a:spcPct val="210000"/>
              </a:lnSpc>
              <a:buFont typeface="Wingdings" pitchFamily="2" charset="2"/>
              <a:buChar char="§"/>
            </a:pPr>
            <a:r>
              <a:rPr lang="en-US" dirty="0">
                <a:solidFill>
                  <a:srgbClr val="202452"/>
                </a:solidFill>
              </a:rPr>
              <a:t>Mental Health and Substance Abuse Counseling </a:t>
            </a:r>
          </a:p>
          <a:p>
            <a:pPr algn="ctr">
              <a:lnSpc>
                <a:spcPct val="210000"/>
              </a:lnSpc>
              <a:buNone/>
            </a:pPr>
            <a:r>
              <a:rPr lang="en-US" sz="1600" dirty="0">
                <a:solidFill>
                  <a:srgbClr val="202452"/>
                </a:solidFill>
              </a:rPr>
              <a:t>(Contact local One-Stop Career Center to obtain a list of community partners)</a:t>
            </a:r>
            <a:endParaRPr lang="en-US" sz="1600" b="1" dirty="0">
              <a:solidFill>
                <a:srgbClr val="202452"/>
              </a:solidFill>
            </a:endParaRPr>
          </a:p>
        </p:txBody>
      </p:sp>
    </p:spTree>
    <p:extLst>
      <p:ext uri="{BB962C8B-B14F-4D97-AF65-F5344CB8AC3E}">
        <p14:creationId xmlns:p14="http://schemas.microsoft.com/office/powerpoint/2010/main" val="2471177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Initial Assessment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37677D4A-B112-141A-0D9E-F9FA04CFC422}"/>
              </a:ext>
            </a:extLst>
          </p:cNvPr>
          <p:cNvSpPr>
            <a:spLocks noGrp="1"/>
          </p:cNvSpPr>
          <p:nvPr>
            <p:ph idx="1"/>
          </p:nvPr>
        </p:nvSpPr>
        <p:spPr>
          <a:xfrm>
            <a:off x="838200" y="1690688"/>
            <a:ext cx="10515600" cy="4267199"/>
          </a:xfrm>
        </p:spPr>
        <p:txBody>
          <a:bodyPr>
            <a:noAutofit/>
          </a:bodyPr>
          <a:lstStyle/>
          <a:p>
            <a:pPr lvl="1">
              <a:buNone/>
            </a:pPr>
            <a:endParaRPr lang="en-US" sz="2400" dirty="0">
              <a:solidFill>
                <a:srgbClr val="202452"/>
              </a:solidFill>
            </a:endParaRPr>
          </a:p>
          <a:p>
            <a:pPr lvl="1">
              <a:buNone/>
            </a:pPr>
            <a:r>
              <a:rPr lang="en-US" sz="3200" b="1" dirty="0">
                <a:solidFill>
                  <a:srgbClr val="202452"/>
                </a:solidFill>
              </a:rPr>
              <a:t>RWBs have the flexibility to conduct the IA during </a:t>
            </a:r>
          </a:p>
          <a:p>
            <a:pPr lvl="1">
              <a:buNone/>
            </a:pPr>
            <a:r>
              <a:rPr lang="en-US" sz="3200" b="1" dirty="0">
                <a:solidFill>
                  <a:srgbClr val="202452"/>
                </a:solidFill>
              </a:rPr>
              <a:t>the work registration process or after the customer </a:t>
            </a:r>
          </a:p>
          <a:p>
            <a:pPr lvl="1">
              <a:buNone/>
            </a:pPr>
            <a:r>
              <a:rPr lang="en-US" sz="3200" b="1" dirty="0">
                <a:solidFill>
                  <a:srgbClr val="202452"/>
                </a:solidFill>
              </a:rPr>
              <a:t>has been referred as a mandatory participant</a:t>
            </a:r>
          </a:p>
          <a:p>
            <a:pPr lvl="1">
              <a:buNone/>
            </a:pPr>
            <a:r>
              <a:rPr lang="en-US" sz="1600" dirty="0">
                <a:solidFill>
                  <a:srgbClr val="202452"/>
                </a:solidFill>
              </a:rPr>
              <a:t>                  </a:t>
            </a:r>
          </a:p>
          <a:p>
            <a:pPr lvl="1">
              <a:buNone/>
            </a:pPr>
            <a:endParaRPr lang="en-US" sz="1600" dirty="0">
              <a:solidFill>
                <a:srgbClr val="202452"/>
              </a:solidFill>
            </a:endParaRPr>
          </a:p>
          <a:p>
            <a:pPr lvl="1">
              <a:buFont typeface="Arial" pitchFamily="34" charset="0"/>
              <a:buChar char="•"/>
            </a:pPr>
            <a:endParaRPr lang="en-US" dirty="0">
              <a:solidFill>
                <a:srgbClr val="202452"/>
              </a:solidFill>
            </a:endParaRPr>
          </a:p>
          <a:p>
            <a:pPr lvl="1">
              <a:buFont typeface="Arial" pitchFamily="34" charset="0"/>
              <a:buChar char="•"/>
            </a:pPr>
            <a:endParaRPr lang="en-US" dirty="0">
              <a:solidFill>
                <a:srgbClr val="202452"/>
              </a:solidFill>
            </a:endParaRPr>
          </a:p>
          <a:p>
            <a:pPr lvl="1">
              <a:buNone/>
            </a:pPr>
            <a:endParaRPr lang="en-US" dirty="0">
              <a:solidFill>
                <a:srgbClr val="202452"/>
              </a:solidFill>
            </a:endParaRPr>
          </a:p>
          <a:p>
            <a:pPr lvl="1">
              <a:buFont typeface="Wingdings" pitchFamily="2" charset="2"/>
              <a:buChar char="§"/>
            </a:pPr>
            <a:endParaRPr lang="en-US" dirty="0">
              <a:solidFill>
                <a:srgbClr val="202452"/>
              </a:solidFill>
            </a:endParaRPr>
          </a:p>
          <a:p>
            <a:pPr lvl="1">
              <a:buNone/>
            </a:pPr>
            <a:endParaRPr lang="en-US" dirty="0">
              <a:solidFill>
                <a:srgbClr val="202452"/>
              </a:solidFill>
            </a:endParaRPr>
          </a:p>
          <a:p>
            <a:pPr lvl="1">
              <a:buNone/>
            </a:pPr>
            <a:r>
              <a:rPr lang="en-US" dirty="0">
                <a:solidFill>
                  <a:srgbClr val="202452"/>
                </a:solidFill>
              </a:rPr>
              <a:t> </a:t>
            </a:r>
          </a:p>
          <a:p>
            <a:pPr lvl="1">
              <a:buFont typeface="Wingdings" pitchFamily="2" charset="2"/>
              <a:buChar char="§"/>
            </a:pPr>
            <a:endParaRPr lang="en-US" dirty="0">
              <a:solidFill>
                <a:srgbClr val="202452"/>
              </a:solidFill>
            </a:endParaRPr>
          </a:p>
          <a:p>
            <a:pPr lvl="1">
              <a:buFont typeface="Wingdings" pitchFamily="2" charset="2"/>
              <a:buChar char="§"/>
            </a:pPr>
            <a:endParaRPr lang="en-US" dirty="0">
              <a:solidFill>
                <a:srgbClr val="202452"/>
              </a:solidFill>
            </a:endParaRPr>
          </a:p>
          <a:p>
            <a:pPr>
              <a:buFont typeface="Wingdings" pitchFamily="2" charset="2"/>
              <a:buChar char="§"/>
            </a:pPr>
            <a:endParaRPr lang="en-US" dirty="0">
              <a:solidFill>
                <a:srgbClr val="202452"/>
              </a:solidFill>
            </a:endParaRPr>
          </a:p>
          <a:p>
            <a:pPr>
              <a:buNone/>
            </a:pPr>
            <a:endParaRPr lang="en-US" dirty="0">
              <a:solidFill>
                <a:srgbClr val="202452"/>
              </a:solidFill>
            </a:endParaRPr>
          </a:p>
          <a:p>
            <a:pPr>
              <a:buNone/>
            </a:pPr>
            <a:endParaRPr lang="en-US" dirty="0">
              <a:solidFill>
                <a:srgbClr val="202452"/>
              </a:solidFill>
            </a:endParaRPr>
          </a:p>
        </p:txBody>
      </p:sp>
    </p:spTree>
    <p:extLst>
      <p:ext uri="{BB962C8B-B14F-4D97-AF65-F5344CB8AC3E}">
        <p14:creationId xmlns:p14="http://schemas.microsoft.com/office/powerpoint/2010/main" val="1876284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Initial Assessment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5">
            <a:extLst>
              <a:ext uri="{FF2B5EF4-FFF2-40B4-BE49-F238E27FC236}">
                <a16:creationId xmlns:a16="http://schemas.microsoft.com/office/drawing/2014/main" id="{81FC2DD0-3892-D7A4-83DB-765518A008C9}"/>
              </a:ext>
            </a:extLst>
          </p:cNvPr>
          <p:cNvSpPr>
            <a:spLocks noGrp="1"/>
          </p:cNvSpPr>
          <p:nvPr>
            <p:ph idx="1"/>
          </p:nvPr>
        </p:nvSpPr>
        <p:spPr>
          <a:xfrm>
            <a:off x="838200" y="1690688"/>
            <a:ext cx="10515600" cy="2819400"/>
          </a:xfrm>
        </p:spPr>
        <p:txBody>
          <a:bodyPr>
            <a:noAutofit/>
          </a:bodyPr>
          <a:lstStyle/>
          <a:p>
            <a:pPr>
              <a:lnSpc>
                <a:spcPct val="220000"/>
              </a:lnSpc>
              <a:spcBef>
                <a:spcPts val="0"/>
              </a:spcBef>
              <a:buNone/>
            </a:pPr>
            <a:r>
              <a:rPr lang="en-US" sz="3600" b="1" dirty="0">
                <a:solidFill>
                  <a:srgbClr val="202452"/>
                </a:solidFill>
              </a:rPr>
              <a:t>The purpose of the Initial Assessment is to:</a:t>
            </a:r>
          </a:p>
          <a:p>
            <a:pPr>
              <a:lnSpc>
                <a:spcPct val="220000"/>
              </a:lnSpc>
              <a:spcBef>
                <a:spcPts val="0"/>
              </a:spcBef>
              <a:buFont typeface="Wingdings" pitchFamily="2" charset="2"/>
              <a:buChar char="§"/>
            </a:pPr>
            <a:r>
              <a:rPr lang="en-US" dirty="0">
                <a:solidFill>
                  <a:srgbClr val="202452"/>
                </a:solidFill>
              </a:rPr>
              <a:t>Assess the customer’s needs</a:t>
            </a:r>
          </a:p>
          <a:p>
            <a:pPr>
              <a:lnSpc>
                <a:spcPct val="220000"/>
              </a:lnSpc>
              <a:spcBef>
                <a:spcPts val="0"/>
              </a:spcBef>
              <a:buFont typeface="Wingdings" pitchFamily="2" charset="2"/>
              <a:buChar char="§"/>
            </a:pPr>
            <a:r>
              <a:rPr lang="en-US" dirty="0">
                <a:solidFill>
                  <a:srgbClr val="202452"/>
                </a:solidFill>
              </a:rPr>
              <a:t>Assess the customer’s work history</a:t>
            </a:r>
          </a:p>
          <a:p>
            <a:pPr>
              <a:lnSpc>
                <a:spcPct val="220000"/>
              </a:lnSpc>
              <a:spcBef>
                <a:spcPts val="0"/>
              </a:spcBef>
              <a:buFont typeface="Wingdings" pitchFamily="2" charset="2"/>
              <a:buChar char="§"/>
            </a:pPr>
            <a:r>
              <a:rPr lang="en-US" dirty="0">
                <a:solidFill>
                  <a:srgbClr val="202452"/>
                </a:solidFill>
              </a:rPr>
              <a:t>Assess the customer’s employability</a:t>
            </a:r>
          </a:p>
          <a:p>
            <a:pPr>
              <a:spcBef>
                <a:spcPts val="0"/>
              </a:spcBef>
            </a:pPr>
            <a:endParaRPr lang="en-US" sz="1200" dirty="0">
              <a:solidFill>
                <a:srgbClr val="202452"/>
              </a:solidFill>
            </a:endParaRPr>
          </a:p>
          <a:p>
            <a:pPr>
              <a:spcBef>
                <a:spcPts val="0"/>
              </a:spcBef>
              <a:buNone/>
            </a:pPr>
            <a:r>
              <a:rPr lang="en-US" sz="1100" dirty="0">
                <a:solidFill>
                  <a:srgbClr val="202452"/>
                </a:solidFill>
              </a:rPr>
              <a:t> </a:t>
            </a:r>
          </a:p>
          <a:p>
            <a:pPr>
              <a:spcBef>
                <a:spcPts val="0"/>
              </a:spcBef>
            </a:pPr>
            <a:endParaRPr lang="en-US" sz="800" dirty="0">
              <a:solidFill>
                <a:srgbClr val="202452"/>
              </a:solidFill>
            </a:endParaRPr>
          </a:p>
          <a:p>
            <a:pPr>
              <a:spcBef>
                <a:spcPts val="0"/>
              </a:spcBef>
              <a:buNone/>
            </a:pPr>
            <a:r>
              <a:rPr lang="en-US" sz="800" dirty="0">
                <a:solidFill>
                  <a:srgbClr val="202452"/>
                </a:solidFill>
              </a:rPr>
              <a:t>                         </a:t>
            </a:r>
          </a:p>
          <a:p>
            <a:pPr>
              <a:spcBef>
                <a:spcPts val="0"/>
              </a:spcBef>
              <a:buNone/>
            </a:pPr>
            <a:endParaRPr lang="en-US" sz="700" dirty="0">
              <a:solidFill>
                <a:srgbClr val="202452"/>
              </a:solidFill>
            </a:endParaRPr>
          </a:p>
          <a:p>
            <a:pPr>
              <a:buNone/>
            </a:pPr>
            <a:r>
              <a:rPr lang="en-US" sz="800" b="1" dirty="0">
                <a:solidFill>
                  <a:srgbClr val="202452"/>
                </a:solidFill>
              </a:rPr>
              <a:t>	</a:t>
            </a:r>
          </a:p>
          <a:p>
            <a:pPr>
              <a:buNone/>
            </a:pPr>
            <a:r>
              <a:rPr lang="en-US" sz="800" dirty="0">
                <a:solidFill>
                  <a:srgbClr val="202452"/>
                </a:solidFill>
              </a:rPr>
              <a:t>             </a:t>
            </a:r>
            <a:endParaRPr lang="en-US" sz="700" dirty="0">
              <a:solidFill>
                <a:srgbClr val="202452"/>
              </a:solidFill>
            </a:endParaRPr>
          </a:p>
        </p:txBody>
      </p:sp>
    </p:spTree>
    <p:extLst>
      <p:ext uri="{BB962C8B-B14F-4D97-AF65-F5344CB8AC3E}">
        <p14:creationId xmlns:p14="http://schemas.microsoft.com/office/powerpoint/2010/main" val="2057697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Initial Assessment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5">
            <a:extLst>
              <a:ext uri="{FF2B5EF4-FFF2-40B4-BE49-F238E27FC236}">
                <a16:creationId xmlns:a16="http://schemas.microsoft.com/office/drawing/2014/main" id="{516A9009-A81C-EC07-7B51-4AD2E5722410}"/>
              </a:ext>
            </a:extLst>
          </p:cNvPr>
          <p:cNvSpPr>
            <a:spLocks noGrp="1"/>
          </p:cNvSpPr>
          <p:nvPr>
            <p:ph idx="1"/>
          </p:nvPr>
        </p:nvSpPr>
        <p:spPr>
          <a:xfrm>
            <a:off x="838200" y="1690688"/>
            <a:ext cx="10515600" cy="4297363"/>
          </a:xfrm>
        </p:spPr>
        <p:txBody>
          <a:bodyPr>
            <a:normAutofit fontScale="92500" lnSpcReduction="10000"/>
          </a:bodyPr>
          <a:lstStyle/>
          <a:p>
            <a:pPr>
              <a:lnSpc>
                <a:spcPct val="200000"/>
              </a:lnSpc>
              <a:spcBef>
                <a:spcPts val="0"/>
              </a:spcBef>
              <a:buNone/>
            </a:pPr>
            <a:r>
              <a:rPr lang="en-US" sz="3600" b="1" dirty="0">
                <a:solidFill>
                  <a:srgbClr val="202452"/>
                </a:solidFill>
              </a:rPr>
              <a:t>These assessments also help RWBs:</a:t>
            </a:r>
          </a:p>
          <a:p>
            <a:pPr>
              <a:lnSpc>
                <a:spcPct val="200000"/>
              </a:lnSpc>
              <a:spcBef>
                <a:spcPts val="0"/>
              </a:spcBef>
              <a:buFont typeface="Wingdings" pitchFamily="2" charset="2"/>
              <a:buChar char="§"/>
            </a:pPr>
            <a:r>
              <a:rPr lang="en-US" dirty="0">
                <a:solidFill>
                  <a:srgbClr val="202452"/>
                </a:solidFill>
              </a:rPr>
              <a:t>Provide appropriate services</a:t>
            </a:r>
          </a:p>
          <a:p>
            <a:pPr>
              <a:lnSpc>
                <a:spcPct val="200000"/>
              </a:lnSpc>
              <a:spcBef>
                <a:spcPts val="0"/>
              </a:spcBef>
              <a:buFont typeface="Wingdings" pitchFamily="2" charset="2"/>
              <a:buChar char="§"/>
            </a:pPr>
            <a:r>
              <a:rPr lang="en-US" dirty="0">
                <a:solidFill>
                  <a:srgbClr val="202452"/>
                </a:solidFill>
              </a:rPr>
              <a:t>Assign appropriate work activities</a:t>
            </a:r>
          </a:p>
          <a:p>
            <a:pPr>
              <a:lnSpc>
                <a:spcPct val="200000"/>
              </a:lnSpc>
              <a:spcBef>
                <a:spcPts val="0"/>
              </a:spcBef>
              <a:buFont typeface="Wingdings" pitchFamily="2" charset="2"/>
              <a:buChar char="§"/>
            </a:pPr>
            <a:r>
              <a:rPr lang="en-US" dirty="0">
                <a:solidFill>
                  <a:srgbClr val="202452"/>
                </a:solidFill>
              </a:rPr>
              <a:t>Determine what will help the customer become self-sufficient</a:t>
            </a:r>
          </a:p>
          <a:p>
            <a:pPr>
              <a:spcBef>
                <a:spcPts val="0"/>
              </a:spcBef>
            </a:pPr>
            <a:endParaRPr lang="en-US" sz="1000" dirty="0">
              <a:solidFill>
                <a:srgbClr val="202452"/>
              </a:solidFill>
            </a:endParaRPr>
          </a:p>
          <a:p>
            <a:pPr>
              <a:spcBef>
                <a:spcPts val="0"/>
              </a:spcBef>
              <a:buNone/>
            </a:pPr>
            <a:r>
              <a:rPr lang="en-US" sz="900" dirty="0">
                <a:solidFill>
                  <a:srgbClr val="202452"/>
                </a:solidFill>
              </a:rPr>
              <a:t>                         </a:t>
            </a:r>
            <a:endParaRPr lang="en-US" sz="1000" dirty="0">
              <a:solidFill>
                <a:srgbClr val="202452"/>
              </a:solidFill>
            </a:endParaRPr>
          </a:p>
          <a:p>
            <a:pPr>
              <a:spcBef>
                <a:spcPts val="0"/>
              </a:spcBef>
              <a:buNone/>
            </a:pPr>
            <a:endParaRPr lang="en-US" sz="900" dirty="0">
              <a:solidFill>
                <a:srgbClr val="202452"/>
              </a:solidFill>
            </a:endParaRPr>
          </a:p>
          <a:p>
            <a:pPr>
              <a:buNone/>
            </a:pPr>
            <a:r>
              <a:rPr lang="en-US" sz="1000" b="1" dirty="0">
                <a:solidFill>
                  <a:srgbClr val="202452"/>
                </a:solidFill>
              </a:rPr>
              <a:t>	</a:t>
            </a:r>
          </a:p>
          <a:p>
            <a:pPr>
              <a:buNone/>
            </a:pPr>
            <a:r>
              <a:rPr lang="en-US" sz="1000" dirty="0">
                <a:solidFill>
                  <a:srgbClr val="202452"/>
                </a:solidFill>
              </a:rPr>
              <a:t>             </a:t>
            </a:r>
            <a:endParaRPr lang="en-US" sz="800" dirty="0">
              <a:solidFill>
                <a:srgbClr val="202452"/>
              </a:solidFill>
            </a:endParaRPr>
          </a:p>
        </p:txBody>
      </p:sp>
    </p:spTree>
    <p:extLst>
      <p:ext uri="{BB962C8B-B14F-4D97-AF65-F5344CB8AC3E}">
        <p14:creationId xmlns:p14="http://schemas.microsoft.com/office/powerpoint/2010/main" val="1167424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Assessments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5">
            <a:extLst>
              <a:ext uri="{FF2B5EF4-FFF2-40B4-BE49-F238E27FC236}">
                <a16:creationId xmlns:a16="http://schemas.microsoft.com/office/drawing/2014/main" id="{C1517F7B-CD16-EB06-5770-AF0751751BBE}"/>
              </a:ext>
            </a:extLst>
          </p:cNvPr>
          <p:cNvSpPr>
            <a:spLocks noGrp="1"/>
          </p:cNvSpPr>
          <p:nvPr>
            <p:ph idx="1"/>
          </p:nvPr>
        </p:nvSpPr>
        <p:spPr>
          <a:xfrm>
            <a:off x="838200" y="1690688"/>
            <a:ext cx="10515600" cy="4953000"/>
          </a:xfrm>
        </p:spPr>
        <p:txBody>
          <a:bodyPr>
            <a:normAutofit fontScale="25000" lnSpcReduction="20000"/>
          </a:bodyPr>
          <a:lstStyle/>
          <a:p>
            <a:pPr>
              <a:lnSpc>
                <a:spcPct val="120000"/>
              </a:lnSpc>
              <a:buFont typeface="Wingdings" pitchFamily="2" charset="2"/>
              <a:buChar char="§"/>
            </a:pPr>
            <a:r>
              <a:rPr lang="en-US" sz="12800" b="1" dirty="0">
                <a:solidFill>
                  <a:srgbClr val="202452"/>
                </a:solidFill>
              </a:rPr>
              <a:t>Academic Assessments</a:t>
            </a:r>
          </a:p>
          <a:p>
            <a:pPr lvl="1">
              <a:lnSpc>
                <a:spcPct val="120000"/>
              </a:lnSpc>
              <a:buFont typeface="Wingdings" pitchFamily="2" charset="2"/>
              <a:buChar char="§"/>
            </a:pPr>
            <a:r>
              <a:rPr lang="en-US" sz="9600" dirty="0">
                <a:solidFill>
                  <a:srgbClr val="202452"/>
                </a:solidFill>
              </a:rPr>
              <a:t>TABE-Test of Adult Basic Education </a:t>
            </a:r>
          </a:p>
          <a:p>
            <a:pPr lvl="1">
              <a:lnSpc>
                <a:spcPct val="120000"/>
              </a:lnSpc>
              <a:buFont typeface="Wingdings" pitchFamily="2" charset="2"/>
              <a:buChar char="§"/>
            </a:pPr>
            <a:r>
              <a:rPr lang="en-US" sz="9600" dirty="0">
                <a:solidFill>
                  <a:srgbClr val="202452"/>
                </a:solidFill>
              </a:rPr>
              <a:t>Ready To Work</a:t>
            </a:r>
          </a:p>
          <a:p>
            <a:pPr>
              <a:lnSpc>
                <a:spcPct val="120000"/>
              </a:lnSpc>
              <a:buFont typeface="Wingdings" pitchFamily="2" charset="2"/>
              <a:buChar char="§"/>
            </a:pPr>
            <a:r>
              <a:rPr lang="en-US" sz="12800" b="1" dirty="0">
                <a:solidFill>
                  <a:srgbClr val="202452"/>
                </a:solidFill>
              </a:rPr>
              <a:t>Interest Inventories</a:t>
            </a:r>
          </a:p>
          <a:p>
            <a:pPr lvl="1">
              <a:lnSpc>
                <a:spcPct val="120000"/>
              </a:lnSpc>
              <a:buFont typeface="Wingdings" pitchFamily="2" charset="2"/>
              <a:buChar char="§"/>
            </a:pPr>
            <a:r>
              <a:rPr lang="en-US" sz="9200" dirty="0">
                <a:solidFill>
                  <a:srgbClr val="202452"/>
                </a:solidFill>
              </a:rPr>
              <a:t>Choices</a:t>
            </a:r>
          </a:p>
          <a:p>
            <a:pPr>
              <a:lnSpc>
                <a:spcPct val="120000"/>
              </a:lnSpc>
              <a:buFont typeface="Wingdings" pitchFamily="2" charset="2"/>
              <a:buChar char="§"/>
            </a:pPr>
            <a:r>
              <a:rPr lang="en-US" sz="12800" b="1" dirty="0">
                <a:solidFill>
                  <a:srgbClr val="202452"/>
                </a:solidFill>
              </a:rPr>
              <a:t>Employer Screenings</a:t>
            </a:r>
          </a:p>
          <a:p>
            <a:pPr lvl="1">
              <a:lnSpc>
                <a:spcPct val="120000"/>
              </a:lnSpc>
              <a:buFont typeface="Wingdings" pitchFamily="2" charset="2"/>
              <a:buChar char="§"/>
            </a:pPr>
            <a:r>
              <a:rPr lang="en-US" sz="9600" dirty="0">
                <a:solidFill>
                  <a:srgbClr val="202452"/>
                </a:solidFill>
              </a:rPr>
              <a:t>ERI-Employee Reliability Inventory</a:t>
            </a:r>
            <a:r>
              <a:rPr lang="en-US" sz="12800" dirty="0">
                <a:solidFill>
                  <a:srgbClr val="202452"/>
                </a:solidFill>
              </a:rPr>
              <a:t>			</a:t>
            </a:r>
          </a:p>
          <a:p>
            <a:pPr lvl="1">
              <a:lnSpc>
                <a:spcPct val="120000"/>
              </a:lnSpc>
              <a:buFont typeface="Wingdings" pitchFamily="2" charset="2"/>
              <a:buChar char="§"/>
            </a:pPr>
            <a:r>
              <a:rPr lang="en-US" sz="9600" dirty="0">
                <a:solidFill>
                  <a:srgbClr val="202452"/>
                </a:solidFill>
              </a:rPr>
              <a:t>Career Barrier Checklist </a:t>
            </a:r>
          </a:p>
          <a:p>
            <a:pPr lvl="1">
              <a:lnSpc>
                <a:spcPct val="120000"/>
              </a:lnSpc>
              <a:buFont typeface="Wingdings" pitchFamily="2" charset="2"/>
              <a:buChar char="§"/>
            </a:pPr>
            <a:r>
              <a:rPr lang="en-US" sz="9600" dirty="0">
                <a:solidFill>
                  <a:srgbClr val="202452"/>
                </a:solidFill>
              </a:rPr>
              <a:t>Prove It </a:t>
            </a:r>
          </a:p>
          <a:p>
            <a:pPr lvl="1">
              <a:buNone/>
            </a:pPr>
            <a:endParaRPr lang="en-US" dirty="0">
              <a:solidFill>
                <a:srgbClr val="202452"/>
              </a:solidFill>
            </a:endParaRPr>
          </a:p>
          <a:p>
            <a:pPr lvl="1">
              <a:buNone/>
            </a:pPr>
            <a:endParaRPr lang="en-US" dirty="0">
              <a:solidFill>
                <a:srgbClr val="202452"/>
              </a:solidFill>
            </a:endParaRPr>
          </a:p>
          <a:p>
            <a:pPr lvl="1">
              <a:buFont typeface="Courier New" pitchFamily="49" charset="0"/>
              <a:buChar char="o"/>
            </a:pPr>
            <a:endParaRPr lang="en-US" dirty="0">
              <a:solidFill>
                <a:srgbClr val="202452"/>
              </a:solidFill>
            </a:endParaRPr>
          </a:p>
          <a:p>
            <a:pPr>
              <a:spcBef>
                <a:spcPts val="0"/>
              </a:spcBef>
            </a:pPr>
            <a:endParaRPr lang="en-US" sz="2800" dirty="0">
              <a:solidFill>
                <a:srgbClr val="202452"/>
              </a:solidFill>
            </a:endParaRPr>
          </a:p>
          <a:p>
            <a:pPr>
              <a:spcBef>
                <a:spcPts val="0"/>
              </a:spcBef>
              <a:buNone/>
            </a:pPr>
            <a:r>
              <a:rPr lang="en-US" sz="2600" dirty="0">
                <a:solidFill>
                  <a:srgbClr val="202452"/>
                </a:solidFill>
              </a:rPr>
              <a:t>                         </a:t>
            </a:r>
            <a:endParaRPr lang="en-US" sz="2900" dirty="0">
              <a:solidFill>
                <a:srgbClr val="202452"/>
              </a:solidFill>
            </a:endParaRPr>
          </a:p>
          <a:p>
            <a:pPr>
              <a:spcBef>
                <a:spcPts val="0"/>
              </a:spcBef>
              <a:buNone/>
            </a:pPr>
            <a:endParaRPr lang="en-US" sz="2400" dirty="0">
              <a:solidFill>
                <a:srgbClr val="202452"/>
              </a:solidFill>
            </a:endParaRPr>
          </a:p>
          <a:p>
            <a:pPr>
              <a:buNone/>
            </a:pPr>
            <a:r>
              <a:rPr lang="en-US" b="1" dirty="0">
                <a:solidFill>
                  <a:srgbClr val="202452"/>
                </a:solidFill>
              </a:rPr>
              <a:t>	</a:t>
            </a:r>
          </a:p>
        </p:txBody>
      </p:sp>
    </p:spTree>
    <p:extLst>
      <p:ext uri="{BB962C8B-B14F-4D97-AF65-F5344CB8AC3E}">
        <p14:creationId xmlns:p14="http://schemas.microsoft.com/office/powerpoint/2010/main" val="2126083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Work Registration Completion</a:t>
            </a:r>
            <a:br>
              <a:rPr lang="en-US" b="1" dirty="0">
                <a:solidFill>
                  <a:srgbClr val="04A651"/>
                </a:solidFill>
                <a:latin typeface="Franklin Gothic Book" panose="020B0503020102020204" pitchFamily="34" charset="0"/>
              </a:rPr>
            </a:br>
            <a:r>
              <a:rPr lang="en-US" sz="3600" b="1" dirty="0">
                <a:solidFill>
                  <a:srgbClr val="202452"/>
                </a:solidFill>
                <a:latin typeface="Franklin Gothic Book" panose="020B0503020102020204" pitchFamily="34" charset="0"/>
              </a:rPr>
              <a:t>Case Manager Responsibilities</a:t>
            </a:r>
            <a:endParaRPr lang="en-US" b="1" dirty="0">
              <a:solidFill>
                <a:srgbClr val="202452"/>
              </a:solidFill>
            </a:endParaRPr>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9C1CECEC-0D7B-8FAC-C120-A5A2A41B1601}"/>
              </a:ext>
            </a:extLst>
          </p:cNvPr>
          <p:cNvSpPr>
            <a:spLocks noGrp="1"/>
          </p:cNvSpPr>
          <p:nvPr>
            <p:ph idx="1"/>
          </p:nvPr>
        </p:nvSpPr>
        <p:spPr>
          <a:xfrm>
            <a:off x="838200" y="1868905"/>
            <a:ext cx="10515600" cy="4144963"/>
          </a:xfrm>
        </p:spPr>
        <p:txBody>
          <a:bodyPr>
            <a:normAutofit/>
          </a:bodyPr>
          <a:lstStyle/>
          <a:p>
            <a:pPr>
              <a:lnSpc>
                <a:spcPct val="160000"/>
              </a:lnSpc>
              <a:buNone/>
            </a:pPr>
            <a:r>
              <a:rPr lang="en-US" sz="3200" b="1" dirty="0">
                <a:solidFill>
                  <a:srgbClr val="202452"/>
                </a:solidFill>
              </a:rPr>
              <a:t>Inform DCF of Work Registration completion via:</a:t>
            </a:r>
          </a:p>
          <a:p>
            <a:pPr>
              <a:lnSpc>
                <a:spcPct val="160000"/>
              </a:lnSpc>
              <a:buFont typeface="Wingdings" pitchFamily="2" charset="2"/>
              <a:buChar char="§"/>
            </a:pPr>
            <a:r>
              <a:rPr lang="en-US" dirty="0">
                <a:solidFill>
                  <a:srgbClr val="202452"/>
                </a:solidFill>
              </a:rPr>
              <a:t>Fax</a:t>
            </a:r>
          </a:p>
          <a:p>
            <a:pPr>
              <a:lnSpc>
                <a:spcPct val="160000"/>
              </a:lnSpc>
              <a:buFont typeface="Wingdings" pitchFamily="2" charset="2"/>
              <a:buChar char="§"/>
            </a:pPr>
            <a:r>
              <a:rPr lang="en-US" dirty="0">
                <a:solidFill>
                  <a:srgbClr val="202452"/>
                </a:solidFill>
              </a:rPr>
              <a:t>Email</a:t>
            </a:r>
          </a:p>
          <a:p>
            <a:pPr>
              <a:lnSpc>
                <a:spcPct val="160000"/>
              </a:lnSpc>
              <a:buFont typeface="Wingdings" pitchFamily="2" charset="2"/>
              <a:buChar char="§"/>
            </a:pPr>
            <a:r>
              <a:rPr lang="en-US" dirty="0">
                <a:solidFill>
                  <a:srgbClr val="202452"/>
                </a:solidFill>
              </a:rPr>
              <a:t>Case note entered on the FLORIDA CLRC screen</a:t>
            </a:r>
          </a:p>
          <a:p>
            <a:pPr>
              <a:lnSpc>
                <a:spcPct val="160000"/>
              </a:lnSpc>
              <a:buFont typeface="Wingdings" pitchFamily="2" charset="2"/>
              <a:buChar char="§"/>
            </a:pPr>
            <a:r>
              <a:rPr lang="en-US" dirty="0">
                <a:solidFill>
                  <a:srgbClr val="202452"/>
                </a:solidFill>
              </a:rPr>
              <a:t>Other locally approved method</a:t>
            </a:r>
          </a:p>
        </p:txBody>
      </p:sp>
    </p:spTree>
    <p:extLst>
      <p:ext uri="{BB962C8B-B14F-4D97-AF65-F5344CB8AC3E}">
        <p14:creationId xmlns:p14="http://schemas.microsoft.com/office/powerpoint/2010/main" val="1860108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Commonly Used Terms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6">
            <a:extLst>
              <a:ext uri="{FF2B5EF4-FFF2-40B4-BE49-F238E27FC236}">
                <a16:creationId xmlns:a16="http://schemas.microsoft.com/office/drawing/2014/main" id="{571545D6-2028-A20C-95B0-87E206543BED}"/>
              </a:ext>
            </a:extLst>
          </p:cNvPr>
          <p:cNvSpPr>
            <a:spLocks noGrp="1"/>
          </p:cNvSpPr>
          <p:nvPr>
            <p:ph idx="1"/>
          </p:nvPr>
        </p:nvSpPr>
        <p:spPr>
          <a:xfrm>
            <a:off x="838200" y="1825625"/>
            <a:ext cx="10515600" cy="4572000"/>
          </a:xfrm>
        </p:spPr>
        <p:txBody>
          <a:bodyPr>
            <a:normAutofit/>
          </a:bodyPr>
          <a:lstStyle/>
          <a:p>
            <a:pPr>
              <a:buFont typeface="Wingdings" pitchFamily="2" charset="2"/>
              <a:buChar char="§"/>
            </a:pPr>
            <a:r>
              <a:rPr lang="en-US" b="1" dirty="0">
                <a:solidFill>
                  <a:srgbClr val="202452"/>
                </a:solidFill>
                <a:cs typeface="Times New Roman" pitchFamily="18" charset="0"/>
              </a:rPr>
              <a:t>RWB</a:t>
            </a:r>
            <a:r>
              <a:rPr lang="en-US" dirty="0">
                <a:solidFill>
                  <a:srgbClr val="202452"/>
                </a:solidFill>
                <a:cs typeface="Times New Roman" pitchFamily="18" charset="0"/>
              </a:rPr>
              <a:t>-</a:t>
            </a:r>
            <a:r>
              <a:rPr lang="en-US" sz="2400" dirty="0">
                <a:solidFill>
                  <a:srgbClr val="202452"/>
                </a:solidFill>
                <a:cs typeface="Times New Roman" pitchFamily="18" charset="0"/>
              </a:rPr>
              <a:t>Regional Workforce Board</a:t>
            </a:r>
          </a:p>
          <a:p>
            <a:pPr>
              <a:buFont typeface="Wingdings" pitchFamily="2" charset="2"/>
              <a:buChar char="§"/>
            </a:pPr>
            <a:r>
              <a:rPr lang="en-US" b="1" dirty="0">
                <a:solidFill>
                  <a:srgbClr val="202452"/>
                </a:solidFill>
                <a:cs typeface="Times New Roman" pitchFamily="18" charset="0"/>
              </a:rPr>
              <a:t>ACCESS</a:t>
            </a:r>
            <a:r>
              <a:rPr lang="en-US" sz="2400" dirty="0">
                <a:solidFill>
                  <a:srgbClr val="202452"/>
                </a:solidFill>
                <a:cs typeface="Times New Roman" pitchFamily="18" charset="0"/>
              </a:rPr>
              <a:t>-Automated Community Connection Economic Self-Sufficiency</a:t>
            </a:r>
          </a:p>
          <a:p>
            <a:pPr>
              <a:buFont typeface="Wingdings" pitchFamily="2" charset="2"/>
              <a:buChar char="§"/>
            </a:pPr>
            <a:r>
              <a:rPr lang="en-US" b="1" dirty="0">
                <a:solidFill>
                  <a:srgbClr val="202452"/>
                </a:solidFill>
                <a:cs typeface="Times New Roman" pitchFamily="18" charset="0"/>
              </a:rPr>
              <a:t>DCF</a:t>
            </a:r>
            <a:r>
              <a:rPr lang="en-US" dirty="0">
                <a:solidFill>
                  <a:srgbClr val="202452"/>
                </a:solidFill>
                <a:cs typeface="Times New Roman" pitchFamily="18" charset="0"/>
              </a:rPr>
              <a:t>-</a:t>
            </a:r>
            <a:r>
              <a:rPr lang="en-US" sz="2400" dirty="0">
                <a:solidFill>
                  <a:srgbClr val="202452"/>
                </a:solidFill>
                <a:cs typeface="Times New Roman" pitchFamily="18" charset="0"/>
              </a:rPr>
              <a:t>Department of Children and Families</a:t>
            </a:r>
          </a:p>
          <a:p>
            <a:pPr>
              <a:buFont typeface="Wingdings" pitchFamily="2" charset="2"/>
              <a:buChar char="§"/>
            </a:pPr>
            <a:r>
              <a:rPr lang="en-US" b="1" dirty="0">
                <a:solidFill>
                  <a:srgbClr val="202452"/>
                </a:solidFill>
                <a:cs typeface="Times New Roman" pitchFamily="18" charset="0"/>
              </a:rPr>
              <a:t>WT</a:t>
            </a:r>
            <a:r>
              <a:rPr lang="en-US" dirty="0">
                <a:solidFill>
                  <a:srgbClr val="202452"/>
                </a:solidFill>
                <a:cs typeface="Times New Roman" pitchFamily="18" charset="0"/>
              </a:rPr>
              <a:t>-</a:t>
            </a:r>
            <a:r>
              <a:rPr lang="en-US" sz="2400" dirty="0">
                <a:solidFill>
                  <a:srgbClr val="202452"/>
                </a:solidFill>
                <a:cs typeface="Times New Roman" pitchFamily="18" charset="0"/>
              </a:rPr>
              <a:t>Welfare Transition</a:t>
            </a:r>
          </a:p>
          <a:p>
            <a:pPr>
              <a:buFont typeface="Wingdings" pitchFamily="2" charset="2"/>
              <a:buChar char="§"/>
            </a:pPr>
            <a:r>
              <a:rPr lang="en-US" b="1" dirty="0">
                <a:solidFill>
                  <a:srgbClr val="202452"/>
                </a:solidFill>
                <a:cs typeface="Times New Roman" pitchFamily="18" charset="0"/>
              </a:rPr>
              <a:t>TCA</a:t>
            </a:r>
            <a:r>
              <a:rPr lang="en-US" sz="2400" dirty="0">
                <a:solidFill>
                  <a:srgbClr val="202452"/>
                </a:solidFill>
                <a:cs typeface="Times New Roman" pitchFamily="18" charset="0"/>
              </a:rPr>
              <a:t>-Temporary Cash Assistance</a:t>
            </a:r>
          </a:p>
          <a:p>
            <a:pPr>
              <a:buFont typeface="Wingdings" pitchFamily="2" charset="2"/>
              <a:buChar char="§"/>
            </a:pPr>
            <a:r>
              <a:rPr lang="en-US" b="1" dirty="0">
                <a:solidFill>
                  <a:srgbClr val="202452"/>
                </a:solidFill>
                <a:cs typeface="Times New Roman" pitchFamily="18" charset="0"/>
              </a:rPr>
              <a:t>LOP</a:t>
            </a:r>
            <a:r>
              <a:rPr lang="en-US" sz="2400" dirty="0">
                <a:solidFill>
                  <a:srgbClr val="202452"/>
                </a:solidFill>
                <a:cs typeface="Times New Roman" pitchFamily="18" charset="0"/>
              </a:rPr>
              <a:t>-Local Operating Procedure</a:t>
            </a:r>
          </a:p>
          <a:p>
            <a:pPr>
              <a:buFont typeface="Wingdings" pitchFamily="2" charset="2"/>
              <a:buChar char="§"/>
            </a:pPr>
            <a:r>
              <a:rPr lang="en-US" b="1" dirty="0">
                <a:solidFill>
                  <a:srgbClr val="202452"/>
                </a:solidFill>
                <a:cs typeface="Times New Roman" pitchFamily="18" charset="0"/>
              </a:rPr>
              <a:t>IA</a:t>
            </a:r>
            <a:r>
              <a:rPr lang="en-US" sz="2400" dirty="0">
                <a:solidFill>
                  <a:srgbClr val="202452"/>
                </a:solidFill>
                <a:cs typeface="Times New Roman" pitchFamily="18" charset="0"/>
              </a:rPr>
              <a:t>-Initial Assessment</a:t>
            </a:r>
            <a:endParaRPr lang="en-US" dirty="0">
              <a:solidFill>
                <a:srgbClr val="202452"/>
              </a:solidFill>
            </a:endParaRPr>
          </a:p>
          <a:p>
            <a:pPr>
              <a:buFont typeface="Wingdings" pitchFamily="2" charset="2"/>
              <a:buChar char="§"/>
            </a:pPr>
            <a:r>
              <a:rPr lang="en-US" b="1" dirty="0">
                <a:solidFill>
                  <a:srgbClr val="202452"/>
                </a:solidFill>
                <a:cs typeface="Times New Roman" pitchFamily="18" charset="0"/>
              </a:rPr>
              <a:t>OSST</a:t>
            </a:r>
            <a:r>
              <a:rPr lang="en-US" sz="2400" dirty="0">
                <a:solidFill>
                  <a:srgbClr val="202452"/>
                </a:solidFill>
                <a:cs typeface="Times New Roman" pitchFamily="18" charset="0"/>
              </a:rPr>
              <a:t>-One Stop Service Tracking System</a:t>
            </a:r>
          </a:p>
          <a:p>
            <a:pPr>
              <a:buNone/>
            </a:pPr>
            <a:endParaRPr lang="en-US" sz="2400" dirty="0">
              <a:solidFill>
                <a:srgbClr val="202452"/>
              </a:solidFill>
              <a:cs typeface="Times New Roman" pitchFamily="18" charset="0"/>
            </a:endParaRPr>
          </a:p>
        </p:txBody>
      </p:sp>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Let’s Review</a:t>
            </a:r>
            <a:endParaRPr lang="en-US" b="1" dirty="0">
              <a:solidFill>
                <a:srgbClr val="202452"/>
              </a:solidFill>
            </a:endParaRPr>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FB54DF94-EE29-6ABC-3B96-DB3667C73022}"/>
              </a:ext>
            </a:extLst>
          </p:cNvPr>
          <p:cNvSpPr>
            <a:spLocks noGrp="1"/>
          </p:cNvSpPr>
          <p:nvPr>
            <p:ph idx="1"/>
          </p:nvPr>
        </p:nvSpPr>
        <p:spPr>
          <a:xfrm>
            <a:off x="838200" y="1690688"/>
            <a:ext cx="10515600" cy="4525963"/>
          </a:xfrm>
        </p:spPr>
        <p:txBody>
          <a:bodyPr>
            <a:normAutofit/>
          </a:bodyPr>
          <a:lstStyle/>
          <a:p>
            <a:pPr algn="ctr">
              <a:lnSpc>
                <a:spcPct val="200000"/>
              </a:lnSpc>
              <a:buNone/>
            </a:pPr>
            <a:r>
              <a:rPr lang="en-US" sz="3200" b="1" dirty="0">
                <a:solidFill>
                  <a:srgbClr val="202452"/>
                </a:solidFill>
              </a:rPr>
              <a:t>Purpose of Work Registration</a:t>
            </a:r>
          </a:p>
          <a:p>
            <a:pPr>
              <a:lnSpc>
                <a:spcPct val="200000"/>
              </a:lnSpc>
              <a:buFont typeface="Wingdings" pitchFamily="2" charset="2"/>
              <a:buChar char="§"/>
            </a:pPr>
            <a:r>
              <a:rPr lang="en-US" dirty="0">
                <a:solidFill>
                  <a:srgbClr val="202452"/>
                </a:solidFill>
                <a:cs typeface="Times New Roman" pitchFamily="18" charset="0"/>
              </a:rPr>
              <a:t>Provide information on the Welfare Transition program</a:t>
            </a:r>
          </a:p>
          <a:p>
            <a:pPr>
              <a:lnSpc>
                <a:spcPct val="200000"/>
              </a:lnSpc>
              <a:buFont typeface="Wingdings" pitchFamily="2" charset="2"/>
              <a:buChar char="§"/>
            </a:pPr>
            <a:r>
              <a:rPr lang="en-US" dirty="0">
                <a:solidFill>
                  <a:srgbClr val="202452"/>
                </a:solidFill>
                <a:cs typeface="Times New Roman" pitchFamily="18" charset="0"/>
              </a:rPr>
              <a:t>Provide information on the One-Stop and Workforce Services</a:t>
            </a:r>
          </a:p>
          <a:p>
            <a:pPr>
              <a:lnSpc>
                <a:spcPct val="200000"/>
              </a:lnSpc>
              <a:buFont typeface="Wingdings" pitchFamily="2" charset="2"/>
              <a:buChar char="§"/>
            </a:pPr>
            <a:r>
              <a:rPr lang="en-US" dirty="0">
                <a:solidFill>
                  <a:srgbClr val="202452"/>
                </a:solidFill>
                <a:cs typeface="Times New Roman" pitchFamily="18" charset="0"/>
              </a:rPr>
              <a:t>Prepare customers for program engagement </a:t>
            </a:r>
          </a:p>
          <a:p>
            <a:pPr>
              <a:buNone/>
            </a:pPr>
            <a:endParaRPr lang="en-US" dirty="0">
              <a:solidFill>
                <a:srgbClr val="202452"/>
              </a:solidFill>
            </a:endParaRPr>
          </a:p>
        </p:txBody>
      </p:sp>
    </p:spTree>
    <p:extLst>
      <p:ext uri="{BB962C8B-B14F-4D97-AF65-F5344CB8AC3E}">
        <p14:creationId xmlns:p14="http://schemas.microsoft.com/office/powerpoint/2010/main" val="352258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 at 1-866-352-2345.</a:t>
            </a:r>
          </a:p>
        </p:txBody>
      </p:sp>
      <p:sp>
        <p:nvSpPr>
          <p:cNvPr id="5" name="Content Placeholder 2">
            <a:extLst>
              <a:ext uri="{FF2B5EF4-FFF2-40B4-BE49-F238E27FC236}">
                <a16:creationId xmlns:a16="http://schemas.microsoft.com/office/drawing/2014/main" id="{AE4C64C8-C47D-2485-B056-E6DBC6737789}"/>
              </a:ext>
            </a:extLst>
          </p:cNvPr>
          <p:cNvSpPr>
            <a:spLocks noGrp="1"/>
          </p:cNvSpPr>
          <p:nvPr>
            <p:ph idx="1"/>
          </p:nvPr>
        </p:nvSpPr>
        <p:spPr>
          <a:xfrm>
            <a:off x="1088857" y="4366394"/>
            <a:ext cx="10014285" cy="1053679"/>
          </a:xfrm>
        </p:spPr>
        <p:txBody>
          <a:bodyPr>
            <a:normAutofit/>
          </a:bodyPr>
          <a:lstStyle/>
          <a:p>
            <a:pPr lvl="0" algn="ctr" fontAlgn="base">
              <a:spcAft>
                <a:spcPct val="0"/>
              </a:spcAft>
              <a:buNone/>
              <a:defRPr/>
            </a:pPr>
            <a:r>
              <a:rPr lang="en-US" sz="1400" dirty="0">
                <a:solidFill>
                  <a:srgbClr val="202452"/>
                </a:solidFill>
              </a:rPr>
              <a:t>An equal opportunity employer/program. Auxiliary aids and services are available upon request to individuals </a:t>
            </a:r>
          </a:p>
          <a:p>
            <a:pPr lvl="0" algn="ctr" fontAlgn="base">
              <a:spcAft>
                <a:spcPct val="0"/>
              </a:spcAft>
              <a:buNone/>
              <a:defRPr/>
            </a:pPr>
            <a:r>
              <a:rPr lang="en-US" sz="1400" dirty="0">
                <a:solidFill>
                  <a:srgbClr val="202452"/>
                </a:solidFill>
              </a:rPr>
              <a:t>with disabilities. All voice telephone numbers on this document may be reached by persons using TTY/TDD </a:t>
            </a:r>
          </a:p>
          <a:p>
            <a:pPr lvl="0" algn="ctr" fontAlgn="base">
              <a:spcAft>
                <a:spcPct val="0"/>
              </a:spcAft>
              <a:buNone/>
              <a:defRPr/>
            </a:pPr>
            <a:r>
              <a:rPr lang="en-US" sz="1400" dirty="0">
                <a:solidFill>
                  <a:srgbClr val="202452"/>
                </a:solidFill>
              </a:rPr>
              <a:t>equipment via Florida Relay Service at 711.</a:t>
            </a:r>
          </a:p>
          <a:p>
            <a:pPr algn="ctr">
              <a:buNone/>
            </a:pPr>
            <a:endParaRPr lang="en-US" dirty="0">
              <a:solidFill>
                <a:srgbClr val="202452"/>
              </a:solidFill>
            </a:endParaRPr>
          </a:p>
          <a:p>
            <a:pPr algn="ctr">
              <a:buNone/>
            </a:pPr>
            <a:endParaRPr lang="en-US" dirty="0">
              <a:solidFill>
                <a:srgbClr val="202452"/>
              </a:solidFill>
            </a:endParaRPr>
          </a:p>
        </p:txBody>
      </p:sp>
    </p:spTree>
    <p:extLst>
      <p:ext uri="{BB962C8B-B14F-4D97-AF65-F5344CB8AC3E}">
        <p14:creationId xmlns:p14="http://schemas.microsoft.com/office/powerpoint/2010/main" val="543479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Customer Phases</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2">
            <a:extLst>
              <a:ext uri="{FF2B5EF4-FFF2-40B4-BE49-F238E27FC236}">
                <a16:creationId xmlns:a16="http://schemas.microsoft.com/office/drawing/2014/main" id="{285012CC-7F5A-7250-D21F-FE00DFA1EA4B}"/>
              </a:ext>
            </a:extLst>
          </p:cNvPr>
          <p:cNvSpPr>
            <a:spLocks noGrp="1"/>
          </p:cNvSpPr>
          <p:nvPr>
            <p:ph idx="1"/>
          </p:nvPr>
        </p:nvSpPr>
        <p:spPr>
          <a:xfrm>
            <a:off x="1034214" y="1531653"/>
            <a:ext cx="10123571" cy="4777937"/>
          </a:xfrm>
        </p:spPr>
        <p:txBody>
          <a:bodyPr>
            <a:normAutofit/>
          </a:bodyPr>
          <a:lstStyle/>
          <a:p>
            <a:pPr algn="ctr">
              <a:lnSpc>
                <a:spcPct val="150000"/>
              </a:lnSpc>
              <a:buNone/>
            </a:pPr>
            <a:r>
              <a:rPr lang="en-US" sz="3200" b="1" dirty="0">
                <a:solidFill>
                  <a:srgbClr val="202452"/>
                </a:solidFill>
              </a:rPr>
              <a:t>Applicant Phase </a:t>
            </a:r>
            <a:endParaRPr lang="en-US" b="1" dirty="0">
              <a:solidFill>
                <a:srgbClr val="202452"/>
              </a:solidFill>
            </a:endParaRPr>
          </a:p>
          <a:p>
            <a:pPr>
              <a:lnSpc>
                <a:spcPct val="150000"/>
              </a:lnSpc>
              <a:buNone/>
            </a:pPr>
            <a:r>
              <a:rPr lang="en-US" dirty="0">
                <a:solidFill>
                  <a:srgbClr val="202452"/>
                </a:solidFill>
              </a:rPr>
              <a:t>“</a:t>
            </a:r>
            <a:r>
              <a:rPr lang="en-US" b="1" dirty="0">
                <a:solidFill>
                  <a:srgbClr val="202452"/>
                </a:solidFill>
              </a:rPr>
              <a:t>Applicant</a:t>
            </a:r>
            <a:r>
              <a:rPr lang="en-US" dirty="0">
                <a:solidFill>
                  <a:srgbClr val="202452"/>
                </a:solidFill>
              </a:rPr>
              <a:t>” means the customer has applied for Temporary Cash Assistance (TCA) and may be required to participate in the Welfare Transition program if they become “mandatory.”</a:t>
            </a:r>
          </a:p>
        </p:txBody>
      </p:sp>
    </p:spTree>
    <p:extLst>
      <p:ext uri="{BB962C8B-B14F-4D97-AF65-F5344CB8AC3E}">
        <p14:creationId xmlns:p14="http://schemas.microsoft.com/office/powerpoint/2010/main" val="169602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Customer Phases (cont’d)</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2">
            <a:extLst>
              <a:ext uri="{FF2B5EF4-FFF2-40B4-BE49-F238E27FC236}">
                <a16:creationId xmlns:a16="http://schemas.microsoft.com/office/drawing/2014/main" id="{DE9445F3-6201-CF68-94B9-C185C6E099B2}"/>
              </a:ext>
            </a:extLst>
          </p:cNvPr>
          <p:cNvSpPr>
            <a:spLocks noGrp="1"/>
          </p:cNvSpPr>
          <p:nvPr>
            <p:ph idx="1"/>
          </p:nvPr>
        </p:nvSpPr>
        <p:spPr>
          <a:xfrm>
            <a:off x="838200" y="1690688"/>
            <a:ext cx="10515600" cy="4297363"/>
          </a:xfrm>
        </p:spPr>
        <p:txBody>
          <a:bodyPr>
            <a:normAutofit/>
          </a:bodyPr>
          <a:lstStyle/>
          <a:p>
            <a:pPr algn="ctr">
              <a:lnSpc>
                <a:spcPct val="160000"/>
              </a:lnSpc>
              <a:buNone/>
            </a:pPr>
            <a:r>
              <a:rPr lang="en-US" sz="3200" b="1" dirty="0">
                <a:solidFill>
                  <a:srgbClr val="202452"/>
                </a:solidFill>
                <a:latin typeface="Agency FB" pitchFamily="34" charset="0"/>
              </a:rPr>
              <a:t>Participant Phase</a:t>
            </a:r>
          </a:p>
          <a:p>
            <a:pPr>
              <a:lnSpc>
                <a:spcPct val="160000"/>
              </a:lnSpc>
              <a:buNone/>
            </a:pPr>
            <a:r>
              <a:rPr lang="en-US" dirty="0">
                <a:solidFill>
                  <a:srgbClr val="202452"/>
                </a:solidFill>
                <a:latin typeface="Agency FB" pitchFamily="34" charset="0"/>
              </a:rPr>
              <a:t>“</a:t>
            </a:r>
            <a:r>
              <a:rPr lang="en-US" b="1" dirty="0">
                <a:solidFill>
                  <a:srgbClr val="202452"/>
                </a:solidFill>
                <a:latin typeface="Agency FB" pitchFamily="34" charset="0"/>
              </a:rPr>
              <a:t>Participant</a:t>
            </a:r>
            <a:r>
              <a:rPr lang="en-US" dirty="0">
                <a:solidFill>
                  <a:srgbClr val="202452"/>
                </a:solidFill>
                <a:latin typeface="Agency FB" pitchFamily="34" charset="0"/>
              </a:rPr>
              <a:t>” means the customer is participating in the program </a:t>
            </a:r>
          </a:p>
          <a:p>
            <a:pPr lvl="1">
              <a:lnSpc>
                <a:spcPct val="160000"/>
              </a:lnSpc>
              <a:buFont typeface="Wingdings" pitchFamily="2" charset="2"/>
              <a:buChar char="q"/>
            </a:pPr>
            <a:r>
              <a:rPr lang="en-US" sz="2800" b="1" dirty="0">
                <a:solidFill>
                  <a:srgbClr val="202452"/>
                </a:solidFill>
                <a:latin typeface="Agency FB" pitchFamily="34" charset="0"/>
              </a:rPr>
              <a:t>Mandatory Participant- </a:t>
            </a:r>
            <a:r>
              <a:rPr lang="en-US" sz="2800" dirty="0">
                <a:solidFill>
                  <a:srgbClr val="202452"/>
                </a:solidFill>
                <a:latin typeface="Agency FB" pitchFamily="34" charset="0"/>
              </a:rPr>
              <a:t>Customer is required to participate in the WT program</a:t>
            </a:r>
          </a:p>
          <a:p>
            <a:pPr lvl="1">
              <a:lnSpc>
                <a:spcPct val="160000"/>
              </a:lnSpc>
              <a:buFont typeface="Wingdings" pitchFamily="2" charset="2"/>
              <a:buChar char="q"/>
            </a:pPr>
            <a:r>
              <a:rPr lang="en-US" sz="2800" b="1" dirty="0">
                <a:solidFill>
                  <a:srgbClr val="202452"/>
                </a:solidFill>
                <a:latin typeface="Agency FB" pitchFamily="34" charset="0"/>
              </a:rPr>
              <a:t>Transitional Participant- </a:t>
            </a:r>
            <a:r>
              <a:rPr lang="en-US" sz="2800" dirty="0">
                <a:solidFill>
                  <a:srgbClr val="202452"/>
                </a:solidFill>
                <a:latin typeface="Agency FB" pitchFamily="34" charset="0"/>
              </a:rPr>
              <a:t>Customer has left the mandatory program with employment and is receiving supportive services.</a:t>
            </a:r>
          </a:p>
        </p:txBody>
      </p:sp>
    </p:spTree>
    <p:extLst>
      <p:ext uri="{BB962C8B-B14F-4D97-AF65-F5344CB8AC3E}">
        <p14:creationId xmlns:p14="http://schemas.microsoft.com/office/powerpoint/2010/main" val="77703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Purpose of Work Registration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6">
            <a:extLst>
              <a:ext uri="{FF2B5EF4-FFF2-40B4-BE49-F238E27FC236}">
                <a16:creationId xmlns:a16="http://schemas.microsoft.com/office/drawing/2014/main" id="{55260FC5-1C47-25E3-8DA9-87084FF6060D}"/>
              </a:ext>
            </a:extLst>
          </p:cNvPr>
          <p:cNvSpPr>
            <a:spLocks noGrp="1"/>
          </p:cNvSpPr>
          <p:nvPr>
            <p:ph idx="1"/>
          </p:nvPr>
        </p:nvSpPr>
        <p:spPr>
          <a:xfrm>
            <a:off x="838200" y="1690688"/>
            <a:ext cx="10515600" cy="4572000"/>
          </a:xfrm>
        </p:spPr>
        <p:txBody>
          <a:bodyPr>
            <a:normAutofit/>
          </a:bodyPr>
          <a:lstStyle/>
          <a:p>
            <a:pPr>
              <a:lnSpc>
                <a:spcPct val="200000"/>
              </a:lnSpc>
              <a:buNone/>
            </a:pPr>
            <a:r>
              <a:rPr lang="en-US" b="1" dirty="0">
                <a:solidFill>
                  <a:srgbClr val="202452"/>
                </a:solidFill>
                <a:cs typeface="Times New Roman" pitchFamily="18" charset="0"/>
              </a:rPr>
              <a:t>The purpose of the Work Registration process is to:</a:t>
            </a:r>
          </a:p>
          <a:p>
            <a:pPr>
              <a:lnSpc>
                <a:spcPct val="200000"/>
              </a:lnSpc>
              <a:buFont typeface="Wingdings" pitchFamily="2" charset="2"/>
              <a:buChar char="§"/>
            </a:pPr>
            <a:r>
              <a:rPr lang="en-US" sz="2400" dirty="0">
                <a:solidFill>
                  <a:srgbClr val="202452"/>
                </a:solidFill>
                <a:cs typeface="Times New Roman" pitchFamily="18" charset="0"/>
              </a:rPr>
              <a:t>Provide information on Welfare Transition program</a:t>
            </a:r>
          </a:p>
          <a:p>
            <a:pPr>
              <a:lnSpc>
                <a:spcPct val="200000"/>
              </a:lnSpc>
              <a:buFont typeface="Wingdings" pitchFamily="2" charset="2"/>
              <a:buChar char="§"/>
            </a:pPr>
            <a:r>
              <a:rPr lang="en-US" sz="2400" dirty="0">
                <a:solidFill>
                  <a:srgbClr val="202452"/>
                </a:solidFill>
                <a:cs typeface="Times New Roman" pitchFamily="18" charset="0"/>
              </a:rPr>
              <a:t>Provide information on One-Stop and Workforce Services</a:t>
            </a:r>
          </a:p>
          <a:p>
            <a:pPr>
              <a:lnSpc>
                <a:spcPct val="200000"/>
              </a:lnSpc>
              <a:buFont typeface="Wingdings" pitchFamily="2" charset="2"/>
              <a:buChar char="§"/>
            </a:pPr>
            <a:r>
              <a:rPr lang="en-US" sz="2400" dirty="0">
                <a:solidFill>
                  <a:srgbClr val="202452"/>
                </a:solidFill>
                <a:cs typeface="Times New Roman" pitchFamily="18" charset="0"/>
              </a:rPr>
              <a:t>Prepare customers for program engagement </a:t>
            </a:r>
          </a:p>
          <a:p>
            <a:endParaRPr lang="en-US" sz="2400" dirty="0">
              <a:solidFill>
                <a:srgbClr val="202452"/>
              </a:solidFill>
              <a:cs typeface="Times New Roman" pitchFamily="18" charset="0"/>
            </a:endParaRPr>
          </a:p>
          <a:p>
            <a:endParaRPr lang="en-US" sz="2400" dirty="0">
              <a:solidFill>
                <a:srgbClr val="202452"/>
              </a:solidFill>
              <a:cs typeface="Times New Roman" pitchFamily="18" charset="0"/>
            </a:endParaRPr>
          </a:p>
          <a:p>
            <a:endParaRPr lang="en-US" sz="2400" dirty="0">
              <a:solidFill>
                <a:srgbClr val="202452"/>
              </a:solidFill>
              <a:cs typeface="Times New Roman" pitchFamily="18" charset="0"/>
            </a:endParaRPr>
          </a:p>
        </p:txBody>
      </p:sp>
    </p:spTree>
    <p:extLst>
      <p:ext uri="{BB962C8B-B14F-4D97-AF65-F5344CB8AC3E}">
        <p14:creationId xmlns:p14="http://schemas.microsoft.com/office/powerpoint/2010/main" val="3913768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Referral to One-Stop Career Center</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6">
            <a:extLst>
              <a:ext uri="{FF2B5EF4-FFF2-40B4-BE49-F238E27FC236}">
                <a16:creationId xmlns:a16="http://schemas.microsoft.com/office/drawing/2014/main" id="{7C5AAC28-9307-5582-EA4B-5994663F0CDA}"/>
              </a:ext>
            </a:extLst>
          </p:cNvPr>
          <p:cNvSpPr>
            <a:spLocks noGrp="1"/>
          </p:cNvSpPr>
          <p:nvPr>
            <p:ph idx="1"/>
          </p:nvPr>
        </p:nvSpPr>
        <p:spPr>
          <a:xfrm>
            <a:off x="838200" y="1690688"/>
            <a:ext cx="10515600" cy="4572000"/>
          </a:xfrm>
        </p:spPr>
        <p:txBody>
          <a:bodyPr>
            <a:normAutofit/>
          </a:bodyPr>
          <a:lstStyle/>
          <a:p>
            <a:pPr lvl="1">
              <a:lnSpc>
                <a:spcPct val="200000"/>
              </a:lnSpc>
              <a:spcBef>
                <a:spcPts val="0"/>
              </a:spcBef>
              <a:buNone/>
            </a:pPr>
            <a:r>
              <a:rPr lang="en-US" sz="3500" b="1" dirty="0">
                <a:solidFill>
                  <a:srgbClr val="202452"/>
                </a:solidFill>
                <a:cs typeface="Times New Roman" pitchFamily="18" charset="0"/>
              </a:rPr>
              <a:t>Once the Work Activity referral is provided from DCF:</a:t>
            </a:r>
          </a:p>
          <a:p>
            <a:pPr lvl="2">
              <a:lnSpc>
                <a:spcPct val="200000"/>
              </a:lnSpc>
              <a:buFont typeface="Wingdings" pitchFamily="2" charset="2"/>
              <a:buChar char="§"/>
            </a:pPr>
            <a:r>
              <a:rPr lang="en-US" dirty="0">
                <a:solidFill>
                  <a:srgbClr val="202452"/>
                </a:solidFill>
                <a:cs typeface="Times New Roman" pitchFamily="18" charset="0"/>
              </a:rPr>
              <a:t>Customer will contact the local One-Stop Career Center for orientation instructions</a:t>
            </a:r>
          </a:p>
          <a:p>
            <a:pPr lvl="2">
              <a:lnSpc>
                <a:spcPct val="200000"/>
              </a:lnSpc>
              <a:buFont typeface="Wingdings" pitchFamily="2" charset="2"/>
              <a:buChar char="§"/>
            </a:pPr>
            <a:r>
              <a:rPr lang="en-US" dirty="0">
                <a:solidFill>
                  <a:srgbClr val="202452"/>
                </a:solidFill>
                <a:cs typeface="Times New Roman" pitchFamily="18" charset="0"/>
              </a:rPr>
              <a:t>Customer will attend the locally approved orientation</a:t>
            </a:r>
          </a:p>
          <a:p>
            <a:pPr lvl="2">
              <a:lnSpc>
                <a:spcPct val="200000"/>
              </a:lnSpc>
              <a:buFont typeface="Wingdings" pitchFamily="2" charset="2"/>
              <a:buChar char="§"/>
            </a:pPr>
            <a:r>
              <a:rPr lang="en-US" dirty="0">
                <a:solidFill>
                  <a:srgbClr val="202452"/>
                </a:solidFill>
                <a:cs typeface="Times New Roman" pitchFamily="18" charset="0"/>
              </a:rPr>
              <a:t>Customer will provide the Work Activity Referral form provided by DCF</a:t>
            </a:r>
          </a:p>
          <a:p>
            <a:pPr lvl="2">
              <a:lnSpc>
                <a:spcPct val="200000"/>
              </a:lnSpc>
              <a:buFont typeface="Wingdings" pitchFamily="2" charset="2"/>
              <a:buChar char="§"/>
            </a:pPr>
            <a:r>
              <a:rPr lang="en-US" dirty="0">
                <a:solidFill>
                  <a:srgbClr val="202452"/>
                </a:solidFill>
                <a:cs typeface="Times New Roman" pitchFamily="18" charset="0"/>
              </a:rPr>
              <a:t>Customer will comply with the local RWB procedures</a:t>
            </a:r>
          </a:p>
          <a:p>
            <a:pPr lvl="1"/>
            <a:endParaRPr lang="en-US" dirty="0">
              <a:solidFill>
                <a:srgbClr val="202452"/>
              </a:solidFill>
            </a:endParaRPr>
          </a:p>
        </p:txBody>
      </p:sp>
    </p:spTree>
    <p:extLst>
      <p:ext uri="{BB962C8B-B14F-4D97-AF65-F5344CB8AC3E}">
        <p14:creationId xmlns:p14="http://schemas.microsoft.com/office/powerpoint/2010/main" val="1687429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Orientation Format</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graphicFrame>
        <p:nvGraphicFramePr>
          <p:cNvPr id="7" name="Content Placeholder 8">
            <a:extLst>
              <a:ext uri="{FF2B5EF4-FFF2-40B4-BE49-F238E27FC236}">
                <a16:creationId xmlns:a16="http://schemas.microsoft.com/office/drawing/2014/main" id="{5F97481F-EE9C-BBDF-1509-7E4EA83A4C90}"/>
              </a:ext>
            </a:extLst>
          </p:cNvPr>
          <p:cNvGraphicFramePr>
            <a:graphicFrameLocks noGrp="1"/>
          </p:cNvGraphicFramePr>
          <p:nvPr>
            <p:ph idx="1"/>
            <p:extLst>
              <p:ext uri="{D42A27DB-BD31-4B8C-83A1-F6EECF244321}">
                <p14:modId xmlns:p14="http://schemas.microsoft.com/office/powerpoint/2010/main" val="289166713"/>
              </p:ext>
            </p:extLst>
          </p:nvPr>
        </p:nvGraphicFramePr>
        <p:xfrm>
          <a:off x="1995237" y="1062789"/>
          <a:ext cx="8201526" cy="47324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97855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Online Orientation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6" name="Content Placeholder 4">
            <a:extLst>
              <a:ext uri="{FF2B5EF4-FFF2-40B4-BE49-F238E27FC236}">
                <a16:creationId xmlns:a16="http://schemas.microsoft.com/office/drawing/2014/main" id="{366E620A-3939-E07D-C17C-D6FE9F93DF40}"/>
              </a:ext>
            </a:extLst>
          </p:cNvPr>
          <p:cNvSpPr>
            <a:spLocks noGrp="1"/>
          </p:cNvSpPr>
          <p:nvPr>
            <p:ph idx="1"/>
          </p:nvPr>
        </p:nvSpPr>
        <p:spPr>
          <a:xfrm>
            <a:off x="838200" y="1690688"/>
            <a:ext cx="10515600" cy="4144963"/>
          </a:xfrm>
        </p:spPr>
        <p:txBody>
          <a:bodyPr>
            <a:normAutofit/>
          </a:bodyPr>
          <a:lstStyle/>
          <a:p>
            <a:pPr>
              <a:lnSpc>
                <a:spcPct val="110000"/>
              </a:lnSpc>
              <a:buNone/>
            </a:pPr>
            <a:r>
              <a:rPr lang="en-US" sz="3200" b="1" dirty="0">
                <a:solidFill>
                  <a:srgbClr val="202452"/>
                </a:solidFill>
              </a:rPr>
              <a:t>Some RWBs have created an online orientation</a:t>
            </a:r>
            <a:endParaRPr lang="en-US" dirty="0">
              <a:solidFill>
                <a:srgbClr val="202452"/>
              </a:solidFill>
            </a:endParaRPr>
          </a:p>
          <a:p>
            <a:pPr>
              <a:lnSpc>
                <a:spcPct val="150000"/>
              </a:lnSpc>
              <a:buFont typeface="Wingdings" pitchFamily="2" charset="2"/>
              <a:buChar char="§"/>
            </a:pPr>
            <a:r>
              <a:rPr lang="en-US" dirty="0">
                <a:solidFill>
                  <a:srgbClr val="202452"/>
                </a:solidFill>
              </a:rPr>
              <a:t>Contact the local One-Stop Career Center for login instructions</a:t>
            </a:r>
          </a:p>
          <a:p>
            <a:pPr lvl="1">
              <a:lnSpc>
                <a:spcPct val="150000"/>
              </a:lnSpc>
              <a:buFont typeface="Wingdings" pitchFamily="2" charset="2"/>
              <a:buChar char="q"/>
            </a:pPr>
            <a:r>
              <a:rPr lang="en-US" sz="2000" dirty="0">
                <a:solidFill>
                  <a:srgbClr val="202452"/>
                </a:solidFill>
              </a:rPr>
              <a:t>Customer will be provided with the online link or information to access  the Orientation</a:t>
            </a:r>
            <a:endParaRPr lang="en-US" sz="2800" dirty="0">
              <a:solidFill>
                <a:srgbClr val="202452"/>
              </a:solidFill>
            </a:endParaRPr>
          </a:p>
          <a:p>
            <a:pPr>
              <a:lnSpc>
                <a:spcPct val="150000"/>
              </a:lnSpc>
              <a:buFont typeface="Wingdings" pitchFamily="2" charset="2"/>
              <a:buChar char="§"/>
            </a:pPr>
            <a:r>
              <a:rPr lang="en-US" dirty="0">
                <a:solidFill>
                  <a:srgbClr val="202452"/>
                </a:solidFill>
              </a:rPr>
              <a:t>Follow up with the local One-Stop Career Center after completing orientation</a:t>
            </a:r>
          </a:p>
          <a:p>
            <a:pPr lvl="1">
              <a:lnSpc>
                <a:spcPct val="150000"/>
              </a:lnSpc>
              <a:buFont typeface="Wingdings" pitchFamily="2" charset="2"/>
              <a:buChar char="q"/>
            </a:pPr>
            <a:r>
              <a:rPr lang="en-US" sz="2000" dirty="0">
                <a:solidFill>
                  <a:srgbClr val="202452"/>
                </a:solidFill>
              </a:rPr>
              <a:t>Customer will be informed of any additional steps needing to be completed  </a:t>
            </a:r>
          </a:p>
        </p:txBody>
      </p:sp>
    </p:spTree>
    <p:extLst>
      <p:ext uri="{BB962C8B-B14F-4D97-AF65-F5344CB8AC3E}">
        <p14:creationId xmlns:p14="http://schemas.microsoft.com/office/powerpoint/2010/main" val="2229659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FBD60-1096-62A4-E9E1-70DF6D011B44}"/>
              </a:ext>
            </a:extLst>
          </p:cNvPr>
          <p:cNvSpPr>
            <a:spLocks noGrp="1"/>
          </p:cNvSpPr>
          <p:nvPr>
            <p:ph type="title"/>
          </p:nvPr>
        </p:nvSpPr>
        <p:spPr/>
        <p:txBody>
          <a:bodyPr/>
          <a:lstStyle/>
          <a:p>
            <a:r>
              <a:rPr lang="en-US" b="1" dirty="0">
                <a:solidFill>
                  <a:srgbClr val="04A651"/>
                </a:solidFill>
                <a:latin typeface="Franklin Gothic Book" panose="020B0503020102020204" pitchFamily="34" charset="0"/>
              </a:rPr>
              <a:t>Group Orientation</a:t>
            </a:r>
            <a:endParaRPr lang="en-US" b="1" dirty="0"/>
          </a:p>
        </p:txBody>
      </p:sp>
      <p:pic>
        <p:nvPicPr>
          <p:cNvPr id="5" name="Content Placeholder 4">
            <a:extLst>
              <a:ext uri="{FF2B5EF4-FFF2-40B4-BE49-F238E27FC236}">
                <a16:creationId xmlns:a16="http://schemas.microsoft.com/office/drawing/2014/main" id="{FC82ADE1-5313-29B9-B44D-DF53ACBBB087}"/>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4">
            <a:extLst>
              <a:ext uri="{FF2B5EF4-FFF2-40B4-BE49-F238E27FC236}">
                <a16:creationId xmlns:a16="http://schemas.microsoft.com/office/drawing/2014/main" id="{F070C319-EB66-6FD9-CBA8-A158271ED663}"/>
              </a:ext>
            </a:extLst>
          </p:cNvPr>
          <p:cNvSpPr>
            <a:spLocks noGrp="1"/>
          </p:cNvSpPr>
          <p:nvPr>
            <p:ph idx="1"/>
          </p:nvPr>
        </p:nvSpPr>
        <p:spPr>
          <a:xfrm>
            <a:off x="838200" y="1690688"/>
            <a:ext cx="10515600" cy="4221163"/>
          </a:xfrm>
        </p:spPr>
        <p:txBody>
          <a:bodyPr>
            <a:normAutofit/>
          </a:bodyPr>
          <a:lstStyle/>
          <a:p>
            <a:pPr>
              <a:buNone/>
            </a:pPr>
            <a:r>
              <a:rPr lang="en-US" sz="3200" b="1" dirty="0">
                <a:solidFill>
                  <a:srgbClr val="202452"/>
                </a:solidFill>
              </a:rPr>
              <a:t>After the referral from DCF customers should:</a:t>
            </a:r>
            <a:endParaRPr lang="en-US" dirty="0">
              <a:solidFill>
                <a:srgbClr val="202452"/>
              </a:solidFill>
            </a:endParaRPr>
          </a:p>
          <a:p>
            <a:pPr>
              <a:lnSpc>
                <a:spcPct val="150000"/>
              </a:lnSpc>
              <a:buFont typeface="Wingdings" pitchFamily="2" charset="2"/>
              <a:buChar char="§"/>
            </a:pPr>
            <a:r>
              <a:rPr lang="en-US" dirty="0">
                <a:solidFill>
                  <a:srgbClr val="202452"/>
                </a:solidFill>
              </a:rPr>
              <a:t>Contact the One-Stop Career Center for Orientation schedule</a:t>
            </a:r>
          </a:p>
          <a:p>
            <a:pPr lvl="1">
              <a:lnSpc>
                <a:spcPct val="150000"/>
              </a:lnSpc>
              <a:buFont typeface="Wingdings" pitchFamily="2" charset="2"/>
              <a:buChar char="q"/>
            </a:pPr>
            <a:r>
              <a:rPr lang="en-US" sz="2000" dirty="0">
                <a:solidFill>
                  <a:srgbClr val="202452"/>
                </a:solidFill>
              </a:rPr>
              <a:t>Orientation may be offered multiple times during the week</a:t>
            </a:r>
          </a:p>
          <a:p>
            <a:pPr lvl="1">
              <a:lnSpc>
                <a:spcPct val="150000"/>
              </a:lnSpc>
              <a:buFont typeface="Wingdings" pitchFamily="2" charset="2"/>
              <a:buChar char="q"/>
            </a:pPr>
            <a:r>
              <a:rPr lang="en-US" sz="2000" dirty="0">
                <a:solidFill>
                  <a:srgbClr val="202452"/>
                </a:solidFill>
              </a:rPr>
              <a:t>Customer will be informed of any additional materials needed for Orientation </a:t>
            </a:r>
            <a:endParaRPr lang="en-US" sz="2800" dirty="0">
              <a:solidFill>
                <a:srgbClr val="202452"/>
              </a:solidFill>
            </a:endParaRPr>
          </a:p>
          <a:p>
            <a:pPr>
              <a:lnSpc>
                <a:spcPct val="150000"/>
              </a:lnSpc>
              <a:buFont typeface="Wingdings" pitchFamily="2" charset="2"/>
              <a:buChar char="§"/>
            </a:pPr>
            <a:r>
              <a:rPr lang="en-US" dirty="0">
                <a:solidFill>
                  <a:srgbClr val="202452"/>
                </a:solidFill>
              </a:rPr>
              <a:t>Bring Work Activity Referral form provided by DCF</a:t>
            </a:r>
          </a:p>
          <a:p>
            <a:pPr lvl="1">
              <a:lnSpc>
                <a:spcPct val="150000"/>
              </a:lnSpc>
              <a:buFont typeface="Wingdings" pitchFamily="2" charset="2"/>
              <a:buChar char="q"/>
            </a:pPr>
            <a:r>
              <a:rPr lang="en-US" sz="2000" dirty="0">
                <a:solidFill>
                  <a:srgbClr val="202452"/>
                </a:solidFill>
              </a:rPr>
              <a:t>Customers may be provided replacement Work Activity Referral forms if needed</a:t>
            </a:r>
          </a:p>
          <a:p>
            <a:endParaRPr lang="en-US" sz="3200" dirty="0">
              <a:solidFill>
                <a:srgbClr val="202452"/>
              </a:solidFill>
            </a:endParaRPr>
          </a:p>
        </p:txBody>
      </p:sp>
    </p:spTree>
    <p:extLst>
      <p:ext uri="{BB962C8B-B14F-4D97-AF65-F5344CB8AC3E}">
        <p14:creationId xmlns:p14="http://schemas.microsoft.com/office/powerpoint/2010/main" val="769277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2113</Words>
  <Application>Microsoft Office PowerPoint</Application>
  <PresentationFormat>Widescreen</PresentationFormat>
  <Paragraphs>205</Paragraphs>
  <Slides>22</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Agency FB</vt:lpstr>
      <vt:lpstr>Arial</vt:lpstr>
      <vt:lpstr>Arial Black</vt:lpstr>
      <vt:lpstr>Calibri</vt:lpstr>
      <vt:lpstr>Calibri Light</vt:lpstr>
      <vt:lpstr>Century Gothic</vt:lpstr>
      <vt:lpstr>Courier New</vt:lpstr>
      <vt:lpstr>Franklin Gothic Book</vt:lpstr>
      <vt:lpstr>Wingdings</vt:lpstr>
      <vt:lpstr>Office Theme</vt:lpstr>
      <vt:lpstr>Welfare Transition Program</vt:lpstr>
      <vt:lpstr>Commonly Used Terms</vt:lpstr>
      <vt:lpstr>Customer Phases</vt:lpstr>
      <vt:lpstr>Customer Phases (cont’d)</vt:lpstr>
      <vt:lpstr>Purpose of Work Registration</vt:lpstr>
      <vt:lpstr>Referral to One-Stop Career Center</vt:lpstr>
      <vt:lpstr>Orientation Format</vt:lpstr>
      <vt:lpstr>Online Orientation</vt:lpstr>
      <vt:lpstr>Group Orientation</vt:lpstr>
      <vt:lpstr>Individual Orientation</vt:lpstr>
      <vt:lpstr>Orientation Components</vt:lpstr>
      <vt:lpstr>One-Stop Career Center Overview</vt:lpstr>
      <vt:lpstr>Workshops</vt:lpstr>
      <vt:lpstr>Other Available Resources</vt:lpstr>
      <vt:lpstr>Initial Assessment</vt:lpstr>
      <vt:lpstr>Initial Assessment (cont’d)</vt:lpstr>
      <vt:lpstr>Initial Assessment (cont’d)</vt:lpstr>
      <vt:lpstr>Assessments</vt:lpstr>
      <vt:lpstr>Work Registration Completion Case Manager Responsibilities</vt:lpstr>
      <vt:lpstr>Let’s Review</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6</cp:revision>
  <dcterms:created xsi:type="dcterms:W3CDTF">2023-06-29T18:41:40Z</dcterms:created>
  <dcterms:modified xsi:type="dcterms:W3CDTF">2024-04-01T20:13:05Z</dcterms:modified>
</cp:coreProperties>
</file>