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8" r:id="rId5"/>
    <p:sldId id="261" r:id="rId6"/>
    <p:sldId id="266" r:id="rId7"/>
    <p:sldId id="267" r:id="rId8"/>
    <p:sldId id="262" r:id="rId9"/>
    <p:sldId id="258" r:id="rId10"/>
    <p:sldId id="265" r:id="rId11"/>
    <p:sldId id="25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12" autoAdjust="0"/>
  </p:normalViewPr>
  <p:slideViewPr>
    <p:cSldViewPr>
      <p:cViewPr varScale="1">
        <p:scale>
          <a:sx n="67" d="100"/>
          <a:sy n="67" d="100"/>
        </p:scale>
        <p:origin x="-40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73C0D97-EA70-4595-BE13-92EA15C5B5E3}" type="datetimeFigureOut">
              <a:rPr lang="en-US" smtClean="0"/>
              <a:pPr/>
              <a:t>12/10/2010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E81C98B-056D-485C-9F97-788566E9098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3C0D97-EA70-4595-BE13-92EA15C5B5E3}" type="datetimeFigureOut">
              <a:rPr lang="en-US" smtClean="0"/>
              <a:pPr/>
              <a:t>12/10/2010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81C98B-056D-485C-9F97-788566E9098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3C0D97-EA70-4595-BE13-92EA15C5B5E3}" type="datetimeFigureOut">
              <a:rPr lang="en-US" smtClean="0"/>
              <a:pPr/>
              <a:t>12/10/2010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81C98B-056D-485C-9F97-788566E9098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3C0D97-EA70-4595-BE13-92EA15C5B5E3}" type="datetimeFigureOut">
              <a:rPr lang="en-US" smtClean="0"/>
              <a:pPr/>
              <a:t>12/10/2010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81C98B-056D-485C-9F97-788566E9098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73C0D97-EA70-4595-BE13-92EA15C5B5E3}" type="datetimeFigureOut">
              <a:rPr lang="en-US" smtClean="0"/>
              <a:pPr/>
              <a:t>12/10/2010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81C98B-056D-485C-9F97-788566E9098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73C0D97-EA70-4595-BE13-92EA15C5B5E3}" type="datetimeFigureOut">
              <a:rPr lang="en-US" smtClean="0"/>
              <a:pPr/>
              <a:t>12/10/2010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81C98B-056D-485C-9F97-788566E9098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73C0D97-EA70-4595-BE13-92EA15C5B5E3}" type="datetimeFigureOut">
              <a:rPr lang="en-US" smtClean="0"/>
              <a:pPr/>
              <a:t>12/10/2010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81C98B-056D-485C-9F97-788566E9098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73C0D97-EA70-4595-BE13-92EA15C5B5E3}" type="datetimeFigureOut">
              <a:rPr lang="en-US" smtClean="0"/>
              <a:pPr/>
              <a:t>12/10/2010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81C98B-056D-485C-9F97-788566E9098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3C0D97-EA70-4595-BE13-92EA15C5B5E3}" type="datetimeFigureOut">
              <a:rPr lang="en-US" smtClean="0"/>
              <a:pPr/>
              <a:t>12/10/2010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81C98B-056D-485C-9F97-788566E9098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73C0D97-EA70-4595-BE13-92EA15C5B5E3}" type="datetimeFigureOut">
              <a:rPr lang="en-US" smtClean="0"/>
              <a:pPr/>
              <a:t>12/10/2010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81C98B-056D-485C-9F97-788566E9098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73C0D97-EA70-4595-BE13-92EA15C5B5E3}" type="datetimeFigureOut">
              <a:rPr lang="en-US" smtClean="0"/>
              <a:pPr/>
              <a:t>12/10/2010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E81C98B-056D-485C-9F97-788566E9098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73C0D97-EA70-4595-BE13-92EA15C5B5E3}" type="datetimeFigureOut">
              <a:rPr lang="en-US" smtClean="0"/>
              <a:pPr/>
              <a:t>12/10/2010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E81C98B-056D-485C-9F97-788566E9098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Case Notes for Wagner </a:t>
            </a:r>
            <a:r>
              <a:rPr lang="en-US" dirty="0" err="1" smtClean="0"/>
              <a:t>Peyser</a:t>
            </a:r>
            <a:endParaRPr lang="en-US" dirty="0"/>
          </a:p>
        </p:txBody>
      </p:sp>
      <p:sp>
        <p:nvSpPr>
          <p:cNvPr id="3" name="Subtitle 2"/>
          <p:cNvSpPr>
            <a:spLocks noGrp="1"/>
          </p:cNvSpPr>
          <p:nvPr>
            <p:ph type="subTitle" idx="1"/>
          </p:nvPr>
        </p:nvSpPr>
        <p:spPr>
          <a:xfrm>
            <a:off x="533400" y="3228536"/>
            <a:ext cx="7854696" cy="3172264"/>
          </a:xfrm>
        </p:spPr>
        <p:txBody>
          <a:bodyPr>
            <a:normAutofit/>
          </a:bodyPr>
          <a:lstStyle/>
          <a:p>
            <a:r>
              <a:rPr lang="en-US" dirty="0" smtClean="0"/>
              <a:t>Case notes made simple</a:t>
            </a:r>
          </a:p>
          <a:p>
            <a:endParaRPr lang="en-US" sz="1700" dirty="0" smtClean="0"/>
          </a:p>
          <a:p>
            <a:endParaRPr lang="en-US" sz="1700" dirty="0" smtClean="0"/>
          </a:p>
          <a:p>
            <a:endParaRPr lang="en-US" sz="1700" dirty="0" smtClean="0"/>
          </a:p>
          <a:p>
            <a:endParaRPr lang="en-US" sz="1700" dirty="0" smtClean="0"/>
          </a:p>
          <a:p>
            <a:endParaRPr lang="en-US" sz="1700" dirty="0" smtClean="0"/>
          </a:p>
          <a:p>
            <a:r>
              <a:rPr lang="en-US" sz="1700" dirty="0" smtClean="0"/>
              <a:t>By: Christina Diamond</a:t>
            </a:r>
          </a:p>
          <a:p>
            <a:r>
              <a:rPr lang="en-US" sz="1700" dirty="0" smtClean="0"/>
              <a:t>Labor Exchange Officer</a:t>
            </a:r>
          </a:p>
          <a:p>
            <a:r>
              <a:rPr lang="en-US" sz="1700" dirty="0" err="1" smtClean="0"/>
              <a:t>Suncoast</a:t>
            </a:r>
            <a:r>
              <a:rPr lang="en-US" sz="1700" dirty="0" smtClean="0"/>
              <a:t> Workforce</a:t>
            </a:r>
            <a:endParaRPr lang="en-US" sz="17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Job Development Case Notes:</a:t>
            </a:r>
            <a:endParaRPr lang="en-US" dirty="0"/>
          </a:p>
        </p:txBody>
      </p:sp>
      <p:sp>
        <p:nvSpPr>
          <p:cNvPr id="3" name="Text Placeholder 2"/>
          <p:cNvSpPr>
            <a:spLocks noGrp="1"/>
          </p:cNvSpPr>
          <p:nvPr>
            <p:ph type="body" idx="2"/>
          </p:nvPr>
        </p:nvSpPr>
        <p:spPr/>
        <p:txBody>
          <a:bodyPr/>
          <a:lstStyle/>
          <a:p>
            <a:pPr algn="ctr"/>
            <a:r>
              <a:rPr lang="en-US" sz="2000" b="1" i="1" u="sng" dirty="0" smtClean="0">
                <a:solidFill>
                  <a:srgbClr val="C00000"/>
                </a:solidFill>
              </a:rPr>
              <a:t>Don’t Forget!</a:t>
            </a:r>
          </a:p>
          <a:p>
            <a:endParaRPr lang="en-US" dirty="0" smtClean="0"/>
          </a:p>
          <a:p>
            <a:r>
              <a:rPr lang="en-US" sz="1800" dirty="0" smtClean="0"/>
              <a:t>Placements and obtains must have explicit case notes both on the Job Seeker screen AND the Job Order Screen.</a:t>
            </a:r>
          </a:p>
          <a:p>
            <a:endParaRPr lang="en-US" dirty="0"/>
          </a:p>
        </p:txBody>
      </p:sp>
      <p:sp>
        <p:nvSpPr>
          <p:cNvPr id="4" name="Content Placeholder 3"/>
          <p:cNvSpPr>
            <a:spLocks noGrp="1"/>
          </p:cNvSpPr>
          <p:nvPr>
            <p:ph sz="half" idx="1"/>
          </p:nvPr>
        </p:nvSpPr>
        <p:spPr/>
        <p:txBody>
          <a:bodyPr/>
          <a:lstStyle/>
          <a:p>
            <a:r>
              <a:rPr lang="en-US" dirty="0" smtClean="0">
                <a:solidFill>
                  <a:schemeClr val="tx2"/>
                </a:solidFill>
              </a:rPr>
              <a:t>“Arranged interview for Bryan with Brandi Tompkins of Southern Comfort One Hour as an A/C Technician, located at 410 22</a:t>
            </a:r>
            <a:r>
              <a:rPr lang="en-US" baseline="30000" dirty="0" smtClean="0">
                <a:solidFill>
                  <a:schemeClr val="tx2"/>
                </a:solidFill>
              </a:rPr>
              <a:t>nd</a:t>
            </a:r>
            <a:r>
              <a:rPr lang="en-US" dirty="0" smtClean="0">
                <a:solidFill>
                  <a:schemeClr val="tx2"/>
                </a:solidFill>
              </a:rPr>
              <a:t> Street East, Bradenton, FL 34208. Phone number: 941-747-3096.”</a:t>
            </a:r>
            <a:endParaRPr lang="en-US" dirty="0">
              <a:solidFill>
                <a:schemeClr val="tx2"/>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2212848" cy="1582621"/>
          </a:xfrm>
        </p:spPr>
        <p:txBody>
          <a:bodyPr/>
          <a:lstStyle/>
          <a:p>
            <a:r>
              <a:rPr lang="en-US" dirty="0" smtClean="0"/>
              <a:t>Always be Factual and to the point	</a:t>
            </a:r>
            <a:br>
              <a:rPr lang="en-US" dirty="0" smtClean="0"/>
            </a:br>
            <a:endParaRPr lang="en-US" dirty="0"/>
          </a:p>
        </p:txBody>
      </p:sp>
      <p:sp>
        <p:nvSpPr>
          <p:cNvPr id="3" name="Text Placeholder 2"/>
          <p:cNvSpPr>
            <a:spLocks noGrp="1"/>
          </p:cNvSpPr>
          <p:nvPr>
            <p:ph type="body" sz="half" idx="2"/>
          </p:nvPr>
        </p:nvSpPr>
        <p:spPr>
          <a:xfrm>
            <a:off x="609600" y="2828784"/>
            <a:ext cx="2209800" cy="3419615"/>
          </a:xfrm>
        </p:spPr>
        <p:txBody>
          <a:bodyPr>
            <a:normAutofit lnSpcReduction="10000"/>
          </a:bodyPr>
          <a:lstStyle/>
          <a:p>
            <a:r>
              <a:rPr lang="en-US" sz="1600" i="1" dirty="0" smtClean="0">
                <a:solidFill>
                  <a:schemeClr val="tx2"/>
                </a:solidFill>
              </a:rPr>
              <a:t>Always remember</a:t>
            </a:r>
            <a:r>
              <a:rPr lang="en-US" sz="1600" dirty="0" smtClean="0">
                <a:solidFill>
                  <a:schemeClr val="tx2"/>
                </a:solidFill>
              </a:rPr>
              <a:t>:</a:t>
            </a:r>
          </a:p>
          <a:p>
            <a:endParaRPr lang="en-US" sz="1600" dirty="0" smtClean="0">
              <a:solidFill>
                <a:schemeClr val="tx2"/>
              </a:solidFill>
            </a:endParaRPr>
          </a:p>
          <a:p>
            <a:r>
              <a:rPr lang="en-US" sz="1600" dirty="0" smtClean="0">
                <a:solidFill>
                  <a:schemeClr val="tx2"/>
                </a:solidFill>
              </a:rPr>
              <a:t> </a:t>
            </a:r>
          </a:p>
          <a:p>
            <a:endParaRPr lang="en-US" sz="1600" dirty="0" smtClean="0">
              <a:solidFill>
                <a:schemeClr val="tx2"/>
              </a:solidFill>
            </a:endParaRPr>
          </a:p>
          <a:p>
            <a:r>
              <a:rPr lang="en-US" sz="1600" dirty="0" smtClean="0">
                <a:solidFill>
                  <a:schemeClr val="tx2"/>
                </a:solidFill>
              </a:rPr>
              <a:t>If it is not documented it didn’t happen!</a:t>
            </a:r>
          </a:p>
          <a:p>
            <a:endParaRPr lang="en-US" sz="1600" dirty="0" smtClean="0">
              <a:solidFill>
                <a:schemeClr val="tx2"/>
              </a:solidFill>
            </a:endParaRPr>
          </a:p>
          <a:p>
            <a:endParaRPr lang="en-US" sz="1600" dirty="0" smtClean="0">
              <a:solidFill>
                <a:schemeClr val="tx2"/>
              </a:solidFill>
            </a:endParaRPr>
          </a:p>
          <a:p>
            <a:endParaRPr lang="en-US" sz="1600" dirty="0" smtClean="0">
              <a:solidFill>
                <a:schemeClr val="tx2"/>
              </a:solidFill>
            </a:endParaRPr>
          </a:p>
          <a:p>
            <a:endParaRPr lang="en-US" sz="1600" dirty="0" smtClean="0">
              <a:solidFill>
                <a:schemeClr val="tx2"/>
              </a:solidFill>
            </a:endParaRPr>
          </a:p>
          <a:p>
            <a:endParaRPr lang="en-US" sz="1600" dirty="0" smtClean="0">
              <a:solidFill>
                <a:schemeClr val="tx2"/>
              </a:solidFill>
            </a:endParaRPr>
          </a:p>
          <a:p>
            <a:r>
              <a:rPr lang="en-US" sz="1100" dirty="0" smtClean="0">
                <a:solidFill>
                  <a:schemeClr val="tx2"/>
                </a:solidFill>
              </a:rPr>
              <a:t>By: Christina Diamond</a:t>
            </a:r>
          </a:p>
          <a:p>
            <a:r>
              <a:rPr lang="en-US" sz="1100" dirty="0" err="1" smtClean="0">
                <a:solidFill>
                  <a:schemeClr val="tx2"/>
                </a:solidFill>
              </a:rPr>
              <a:t>Suncoast</a:t>
            </a:r>
            <a:r>
              <a:rPr lang="en-US" sz="1100" dirty="0" smtClean="0">
                <a:solidFill>
                  <a:schemeClr val="tx2"/>
                </a:solidFill>
              </a:rPr>
              <a:t> Workforce</a:t>
            </a:r>
            <a:endParaRPr lang="en-US" sz="1100" dirty="0">
              <a:solidFill>
                <a:schemeClr val="tx2"/>
              </a:solidFill>
            </a:endParaRPr>
          </a:p>
        </p:txBody>
      </p:sp>
      <p:pic>
        <p:nvPicPr>
          <p:cNvPr id="5" name="Picture Placeholder 4" descr="Penguins.jpg"/>
          <p:cNvPicPr>
            <a:picLocks noGrp="1" noChangeAspect="1"/>
          </p:cNvPicPr>
          <p:nvPr>
            <p:ph type="pic" idx="1"/>
          </p:nvPr>
        </p:nvPicPr>
        <p:blipFill>
          <a:blip r:embed="rId2" cstate="print"/>
          <a:stretch>
            <a:fillRect/>
          </a:stretch>
        </p:blipFill>
        <p:spPr>
          <a:xfrm rot="420000">
            <a:off x="3485793" y="1630331"/>
            <a:ext cx="4617720" cy="3070292"/>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Notes in Wagner </a:t>
            </a:r>
            <a:r>
              <a:rPr lang="en-US" dirty="0" err="1" smtClean="0"/>
              <a:t>Peyser</a:t>
            </a:r>
            <a:endParaRPr lang="en-US" dirty="0"/>
          </a:p>
        </p:txBody>
      </p:sp>
      <p:sp>
        <p:nvSpPr>
          <p:cNvPr id="3" name="Content Placeholder 2"/>
          <p:cNvSpPr>
            <a:spLocks noGrp="1"/>
          </p:cNvSpPr>
          <p:nvPr>
            <p:ph idx="1"/>
          </p:nvPr>
        </p:nvSpPr>
        <p:spPr/>
        <p:txBody>
          <a:bodyPr/>
          <a:lstStyle/>
          <a:p>
            <a:r>
              <a:rPr lang="en-US" dirty="0" smtClean="0"/>
              <a:t>Why are case notes important?</a:t>
            </a:r>
          </a:p>
          <a:p>
            <a:r>
              <a:rPr lang="en-US" dirty="0" smtClean="0"/>
              <a:t>Some common service codes that require case notes</a:t>
            </a:r>
          </a:p>
          <a:p>
            <a:r>
              <a:rPr lang="en-US" dirty="0" smtClean="0"/>
              <a:t>How to write case notes</a:t>
            </a:r>
          </a:p>
          <a:p>
            <a:r>
              <a:rPr lang="en-US" dirty="0" smtClean="0"/>
              <a:t>What is a good/bad case note</a:t>
            </a:r>
          </a:p>
          <a:p>
            <a:r>
              <a:rPr lang="en-US" dirty="0" smtClean="0"/>
              <a:t>Placements and obtains must have explicit case notes.</a:t>
            </a:r>
          </a:p>
          <a:p>
            <a:r>
              <a:rPr lang="en-US" dirty="0" smtClean="0"/>
              <a:t>Example of a Job Development case note</a:t>
            </a:r>
          </a:p>
          <a:p>
            <a:r>
              <a:rPr lang="en-US" dirty="0" smtClean="0"/>
              <a:t>If it is not documented; it didn’t happen!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1219200"/>
            <a:ext cx="6623929"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omic Sans MS" pitchFamily="66" charset="0"/>
                <a:ea typeface="Calibri" pitchFamily="34" charset="0"/>
                <a:cs typeface="Times New Roman" pitchFamily="18" charset="0"/>
              </a:rPr>
              <a:t> </a:t>
            </a:r>
            <a:endParaRPr kumimoji="0" lang="en-US" sz="1400" b="1" i="0" u="sng" strike="noStrike" cap="none" normalizeH="0" baseline="0" dirty="0" smtClean="0">
              <a:ln>
                <a:noFill/>
              </a:ln>
              <a:solidFill>
                <a:srgbClr val="000000"/>
              </a:solidFill>
              <a:effectLst/>
              <a:latin typeface="Comic Sans MS" pitchFamily="66" charset="0"/>
              <a:ea typeface="Calibri" pitchFamily="34" charset="0"/>
              <a:cs typeface="Times New Roman" pitchFamily="18" charset="0"/>
            </a:endParaRPr>
          </a:p>
        </p:txBody>
      </p:sp>
      <p:sp>
        <p:nvSpPr>
          <p:cNvPr id="6" name="Title 5"/>
          <p:cNvSpPr>
            <a:spLocks noGrp="1"/>
          </p:cNvSpPr>
          <p:nvPr>
            <p:ph type="title"/>
          </p:nvPr>
        </p:nvSpPr>
        <p:spPr/>
        <p:txBody>
          <a:bodyPr/>
          <a:lstStyle/>
          <a:p>
            <a:pPr lvl="0"/>
            <a:r>
              <a:rPr lang="en-US" b="1" dirty="0" smtClean="0">
                <a:solidFill>
                  <a:srgbClr val="000000"/>
                </a:solidFill>
                <a:latin typeface="Comic Sans MS" pitchFamily="66" charset="0"/>
                <a:ea typeface="Calibri" pitchFamily="34" charset="0"/>
                <a:cs typeface="Times New Roman" pitchFamily="18" charset="0"/>
              </a:rPr>
              <a:t>Why are case notes important? </a:t>
            </a:r>
            <a:r>
              <a:rPr lang="en-US" sz="700" dirty="0" smtClean="0">
                <a:latin typeface="Arial" pitchFamily="34" charset="0"/>
                <a:cs typeface="Arial" pitchFamily="34" charset="0"/>
              </a:rPr>
              <a:t/>
            </a:r>
            <a:br>
              <a:rPr lang="en-US" sz="700" dirty="0" smtClean="0">
                <a:latin typeface="Arial" pitchFamily="34" charset="0"/>
                <a:cs typeface="Arial" pitchFamily="34" charset="0"/>
              </a:rPr>
            </a:br>
            <a:endParaRPr lang="en-US" dirty="0"/>
          </a:p>
        </p:txBody>
      </p:sp>
      <p:sp>
        <p:nvSpPr>
          <p:cNvPr id="7" name="Content Placeholder 6"/>
          <p:cNvSpPr>
            <a:spLocks noGrp="1"/>
          </p:cNvSpPr>
          <p:nvPr>
            <p:ph sz="half" idx="1"/>
          </p:nvPr>
        </p:nvSpPr>
        <p:spPr>
          <a:xfrm>
            <a:off x="3575050" y="1676400"/>
            <a:ext cx="5111750" cy="4953000"/>
          </a:xfrm>
        </p:spPr>
        <p:txBody>
          <a:bodyPr>
            <a:normAutofit fontScale="47500" lnSpcReduction="20000"/>
          </a:bodyPr>
          <a:lstStyle/>
          <a:p>
            <a:pPr marL="0" lvl="0" indent="0" eaLnBrk="0" fontAlgn="base" hangingPunct="0">
              <a:spcBef>
                <a:spcPct val="0"/>
              </a:spcBef>
              <a:spcAft>
                <a:spcPct val="0"/>
              </a:spcAft>
              <a:buClrTx/>
              <a:buSzTx/>
              <a:buNone/>
            </a:pPr>
            <a:endParaRPr lang="en-US" b="1" dirty="0" smtClean="0">
              <a:solidFill>
                <a:srgbClr val="000000"/>
              </a:solidFill>
              <a:latin typeface="Comic Sans MS" pitchFamily="66" charset="0"/>
              <a:ea typeface="Calibri" pitchFamily="34" charset="0"/>
              <a:cs typeface="Times New Roman" pitchFamily="18" charset="0"/>
            </a:endParaRPr>
          </a:p>
          <a:p>
            <a:pPr marL="0" lvl="0" indent="0" eaLnBrk="0" fontAlgn="base" hangingPunct="0">
              <a:spcBef>
                <a:spcPct val="0"/>
              </a:spcBef>
              <a:spcAft>
                <a:spcPct val="0"/>
              </a:spcAft>
              <a:buClrTx/>
              <a:buSzTx/>
              <a:buNone/>
            </a:pPr>
            <a:r>
              <a:rPr lang="en-US" b="1" dirty="0" smtClean="0">
                <a:solidFill>
                  <a:srgbClr val="000000"/>
                </a:solidFill>
                <a:latin typeface="Comic Sans MS" pitchFamily="66" charset="0"/>
                <a:ea typeface="Calibri" pitchFamily="34" charset="0"/>
                <a:cs typeface="Times New Roman" pitchFamily="18" charset="0"/>
              </a:rPr>
              <a:t>Assessment summary </a:t>
            </a:r>
            <a:endParaRPr lang="en-US" sz="800" dirty="0" smtClean="0">
              <a:latin typeface="Arial" pitchFamily="34" charset="0"/>
              <a:cs typeface="Arial" pitchFamily="34" charset="0"/>
            </a:endParaRPr>
          </a:p>
          <a:p>
            <a:pPr marL="0" lvl="0" indent="0" eaLnBrk="0" fontAlgn="base" hangingPunct="0">
              <a:spcBef>
                <a:spcPct val="0"/>
              </a:spcBef>
              <a:spcAft>
                <a:spcPct val="0"/>
              </a:spcAft>
              <a:buClrTx/>
              <a:buSzTx/>
              <a:buNone/>
            </a:pPr>
            <a:r>
              <a:rPr lang="en-US" dirty="0" smtClean="0">
                <a:solidFill>
                  <a:srgbClr val="000000"/>
                </a:solidFill>
                <a:latin typeface="Comic Sans MS" pitchFamily="66" charset="0"/>
                <a:ea typeface="Calibri" pitchFamily="34" charset="0"/>
                <a:cs typeface="Times New Roman" pitchFamily="18" charset="0"/>
              </a:rPr>
              <a:t>a. Capture relevant data elements</a:t>
            </a:r>
            <a:endParaRPr lang="en-US" sz="800" dirty="0" smtClean="0">
              <a:latin typeface="Arial" pitchFamily="34" charset="0"/>
              <a:cs typeface="Arial" pitchFamily="34" charset="0"/>
            </a:endParaRPr>
          </a:p>
          <a:p>
            <a:pPr marL="0" lvl="0" indent="0" eaLnBrk="0" fontAlgn="base" hangingPunct="0">
              <a:spcBef>
                <a:spcPct val="0"/>
              </a:spcBef>
              <a:spcAft>
                <a:spcPct val="0"/>
              </a:spcAft>
              <a:buClrTx/>
              <a:buSzTx/>
              <a:buNone/>
            </a:pPr>
            <a:r>
              <a:rPr lang="en-US" dirty="0" smtClean="0">
                <a:solidFill>
                  <a:srgbClr val="000000"/>
                </a:solidFill>
                <a:latin typeface="Comic Sans MS" pitchFamily="66" charset="0"/>
                <a:ea typeface="Calibri" pitchFamily="34" charset="0"/>
                <a:cs typeface="Times New Roman" pitchFamily="18" charset="0"/>
              </a:rPr>
              <a:t>b. Present accurate customer “snap shot” </a:t>
            </a:r>
            <a:endParaRPr lang="en-US" sz="800" dirty="0" smtClean="0">
              <a:latin typeface="Arial" pitchFamily="34" charset="0"/>
              <a:cs typeface="Arial" pitchFamily="34" charset="0"/>
            </a:endParaRPr>
          </a:p>
          <a:p>
            <a:pPr marL="0" lvl="0" indent="0" eaLnBrk="0" fontAlgn="base" hangingPunct="0">
              <a:spcBef>
                <a:spcPct val="0"/>
              </a:spcBef>
              <a:spcAft>
                <a:spcPct val="0"/>
              </a:spcAft>
              <a:buClrTx/>
              <a:buSzTx/>
              <a:buNone/>
            </a:pPr>
            <a:r>
              <a:rPr lang="en-US" dirty="0" smtClean="0">
                <a:solidFill>
                  <a:srgbClr val="000000"/>
                </a:solidFill>
                <a:latin typeface="Comic Sans MS" pitchFamily="66" charset="0"/>
                <a:ea typeface="Calibri" pitchFamily="34" charset="0"/>
                <a:cs typeface="Times New Roman" pitchFamily="18" charset="0"/>
              </a:rPr>
              <a:t>c. Deficiencies and barriers should link directly to services and activities! </a:t>
            </a:r>
            <a:endParaRPr lang="en-US" sz="800" dirty="0" smtClean="0">
              <a:latin typeface="Arial" pitchFamily="34" charset="0"/>
              <a:cs typeface="Arial" pitchFamily="34" charset="0"/>
            </a:endParaRPr>
          </a:p>
          <a:p>
            <a:pPr marL="0" lvl="0" indent="0" eaLnBrk="0" fontAlgn="base" hangingPunct="0">
              <a:spcBef>
                <a:spcPct val="0"/>
              </a:spcBef>
              <a:spcAft>
                <a:spcPct val="0"/>
              </a:spcAft>
              <a:buClrTx/>
              <a:buSzTx/>
              <a:buNone/>
            </a:pPr>
            <a:endParaRPr lang="en-US" b="1" dirty="0" smtClean="0">
              <a:solidFill>
                <a:srgbClr val="000000"/>
              </a:solidFill>
              <a:latin typeface="Comic Sans MS" pitchFamily="66" charset="0"/>
              <a:ea typeface="Calibri" pitchFamily="34" charset="0"/>
              <a:cs typeface="Times New Roman" pitchFamily="18" charset="0"/>
            </a:endParaRPr>
          </a:p>
          <a:p>
            <a:pPr marL="0" lvl="0" indent="0" eaLnBrk="0" fontAlgn="base" hangingPunct="0">
              <a:spcBef>
                <a:spcPct val="0"/>
              </a:spcBef>
              <a:spcAft>
                <a:spcPct val="0"/>
              </a:spcAft>
              <a:buClrTx/>
              <a:buSzTx/>
              <a:buNone/>
            </a:pPr>
            <a:r>
              <a:rPr lang="en-US" b="1" dirty="0" smtClean="0">
                <a:solidFill>
                  <a:srgbClr val="000000"/>
                </a:solidFill>
                <a:latin typeface="Comic Sans MS" pitchFamily="66" charset="0"/>
                <a:ea typeface="Calibri" pitchFamily="34" charset="0"/>
                <a:cs typeface="Times New Roman" pitchFamily="18" charset="0"/>
              </a:rPr>
              <a:t>Case management Guide </a:t>
            </a:r>
            <a:endParaRPr lang="en-US" sz="800" dirty="0" smtClean="0">
              <a:latin typeface="Arial" pitchFamily="34" charset="0"/>
              <a:cs typeface="Arial" pitchFamily="34" charset="0"/>
            </a:endParaRPr>
          </a:p>
          <a:p>
            <a:pPr marL="0" lvl="0" indent="0" eaLnBrk="0" fontAlgn="base" hangingPunct="0">
              <a:spcBef>
                <a:spcPct val="0"/>
              </a:spcBef>
              <a:spcAft>
                <a:spcPct val="0"/>
              </a:spcAft>
              <a:buClrTx/>
              <a:buSzTx/>
              <a:buNone/>
            </a:pPr>
            <a:r>
              <a:rPr lang="en-US" dirty="0" smtClean="0">
                <a:solidFill>
                  <a:srgbClr val="000000"/>
                </a:solidFill>
                <a:latin typeface="Comic Sans MS" pitchFamily="66" charset="0"/>
                <a:ea typeface="Calibri" pitchFamily="34" charset="0"/>
                <a:cs typeface="Times New Roman" pitchFamily="18" charset="0"/>
              </a:rPr>
              <a:t>a. Sequential tracking and reporting of customer contact and progress! </a:t>
            </a:r>
            <a:endParaRPr lang="en-US" sz="800" dirty="0" smtClean="0">
              <a:latin typeface="Arial" pitchFamily="34" charset="0"/>
              <a:cs typeface="Arial" pitchFamily="34" charset="0"/>
            </a:endParaRPr>
          </a:p>
          <a:p>
            <a:pPr marL="0" lvl="0" indent="0" eaLnBrk="0" fontAlgn="base" hangingPunct="0">
              <a:spcBef>
                <a:spcPct val="0"/>
              </a:spcBef>
              <a:spcAft>
                <a:spcPct val="0"/>
              </a:spcAft>
              <a:buClrTx/>
              <a:buSzTx/>
              <a:buNone/>
            </a:pPr>
            <a:r>
              <a:rPr lang="en-US" dirty="0" smtClean="0">
                <a:solidFill>
                  <a:srgbClr val="000000"/>
                </a:solidFill>
                <a:latin typeface="Comic Sans MS" pitchFamily="66" charset="0"/>
                <a:ea typeface="Calibri" pitchFamily="34" charset="0"/>
                <a:cs typeface="Times New Roman" pitchFamily="18" charset="0"/>
              </a:rPr>
              <a:t>b. Capture newly emerging barriers! </a:t>
            </a:r>
            <a:endParaRPr lang="en-US" sz="800" dirty="0" smtClean="0">
              <a:latin typeface="Arial" pitchFamily="34" charset="0"/>
              <a:cs typeface="Arial" pitchFamily="34" charset="0"/>
            </a:endParaRPr>
          </a:p>
          <a:p>
            <a:pPr marL="0" lvl="0" indent="0" eaLnBrk="0" fontAlgn="base" hangingPunct="0">
              <a:spcBef>
                <a:spcPct val="0"/>
              </a:spcBef>
              <a:spcAft>
                <a:spcPct val="0"/>
              </a:spcAft>
              <a:buClrTx/>
              <a:buSzTx/>
              <a:buNone/>
            </a:pPr>
            <a:r>
              <a:rPr lang="en-US" dirty="0" smtClean="0">
                <a:solidFill>
                  <a:srgbClr val="000000"/>
                </a:solidFill>
                <a:latin typeface="Comic Sans MS" pitchFamily="66" charset="0"/>
                <a:ea typeface="Calibri" pitchFamily="34" charset="0"/>
                <a:cs typeface="Times New Roman" pitchFamily="18" charset="0"/>
              </a:rPr>
              <a:t>c. Revise action plan! </a:t>
            </a:r>
            <a:endParaRPr lang="en-US" sz="800" dirty="0" smtClean="0">
              <a:latin typeface="Arial" pitchFamily="34" charset="0"/>
              <a:cs typeface="Arial" pitchFamily="34" charset="0"/>
            </a:endParaRPr>
          </a:p>
          <a:p>
            <a:pPr marL="0" lvl="0" indent="0" eaLnBrk="0" fontAlgn="base" hangingPunct="0">
              <a:spcBef>
                <a:spcPct val="0"/>
              </a:spcBef>
              <a:spcAft>
                <a:spcPct val="0"/>
              </a:spcAft>
              <a:buClrTx/>
              <a:buSzTx/>
              <a:buNone/>
            </a:pPr>
            <a:endParaRPr lang="en-US" b="1" dirty="0" smtClean="0">
              <a:solidFill>
                <a:srgbClr val="000000"/>
              </a:solidFill>
              <a:latin typeface="Comic Sans MS" pitchFamily="66" charset="0"/>
              <a:ea typeface="Calibri" pitchFamily="34" charset="0"/>
              <a:cs typeface="Times New Roman" pitchFamily="18" charset="0"/>
            </a:endParaRPr>
          </a:p>
          <a:p>
            <a:pPr marL="0" lvl="0" indent="0" eaLnBrk="0" fontAlgn="base" hangingPunct="0">
              <a:spcBef>
                <a:spcPct val="0"/>
              </a:spcBef>
              <a:spcAft>
                <a:spcPct val="0"/>
              </a:spcAft>
              <a:buClrTx/>
              <a:buSzTx/>
              <a:buNone/>
            </a:pPr>
            <a:r>
              <a:rPr lang="en-US" b="1" dirty="0" smtClean="0">
                <a:solidFill>
                  <a:srgbClr val="000000"/>
                </a:solidFill>
                <a:latin typeface="Comic Sans MS" pitchFamily="66" charset="0"/>
                <a:ea typeface="Calibri" pitchFamily="34" charset="0"/>
                <a:cs typeface="Times New Roman" pitchFamily="18" charset="0"/>
              </a:rPr>
              <a:t>Accountability </a:t>
            </a:r>
            <a:endParaRPr lang="en-US" sz="800" dirty="0" smtClean="0">
              <a:latin typeface="Arial" pitchFamily="34" charset="0"/>
              <a:cs typeface="Arial" pitchFamily="34" charset="0"/>
            </a:endParaRPr>
          </a:p>
          <a:p>
            <a:pPr marL="0" lvl="0" indent="0" eaLnBrk="0" fontAlgn="base" hangingPunct="0">
              <a:spcBef>
                <a:spcPct val="0"/>
              </a:spcBef>
              <a:spcAft>
                <a:spcPct val="0"/>
              </a:spcAft>
              <a:buClrTx/>
              <a:buSzTx/>
              <a:buNone/>
            </a:pPr>
            <a:r>
              <a:rPr lang="en-US" dirty="0" smtClean="0">
                <a:solidFill>
                  <a:srgbClr val="000000"/>
                </a:solidFill>
                <a:latin typeface="Comic Sans MS" pitchFamily="66" charset="0"/>
                <a:ea typeface="Calibri" pitchFamily="34" charset="0"/>
                <a:cs typeface="Times New Roman" pitchFamily="18" charset="0"/>
              </a:rPr>
              <a:t>a. WIA axiom = “If it isn’t in writing, it never happened!” </a:t>
            </a:r>
            <a:endParaRPr lang="en-US" sz="800" dirty="0" smtClean="0">
              <a:latin typeface="Arial" pitchFamily="34" charset="0"/>
              <a:cs typeface="Arial" pitchFamily="34" charset="0"/>
            </a:endParaRPr>
          </a:p>
          <a:p>
            <a:pPr marL="0" lvl="0" indent="0" eaLnBrk="0" fontAlgn="base" hangingPunct="0">
              <a:spcBef>
                <a:spcPct val="0"/>
              </a:spcBef>
              <a:spcAft>
                <a:spcPct val="0"/>
              </a:spcAft>
              <a:buClrTx/>
              <a:buSzTx/>
              <a:buNone/>
            </a:pPr>
            <a:r>
              <a:rPr lang="en-US" dirty="0" smtClean="0">
                <a:solidFill>
                  <a:srgbClr val="000000"/>
                </a:solidFill>
                <a:latin typeface="Comic Sans MS" pitchFamily="66" charset="0"/>
                <a:ea typeface="Calibri" pitchFamily="34" charset="0"/>
                <a:cs typeface="Times New Roman" pitchFamily="18" charset="0"/>
              </a:rPr>
              <a:t>b. Internal oversight! </a:t>
            </a:r>
            <a:endParaRPr lang="en-US" sz="800" dirty="0" smtClean="0">
              <a:latin typeface="Arial" pitchFamily="34" charset="0"/>
              <a:cs typeface="Arial" pitchFamily="34" charset="0"/>
            </a:endParaRPr>
          </a:p>
          <a:p>
            <a:pPr marL="0" lvl="0" indent="0" eaLnBrk="0" fontAlgn="base" hangingPunct="0">
              <a:spcBef>
                <a:spcPct val="0"/>
              </a:spcBef>
              <a:spcAft>
                <a:spcPct val="0"/>
              </a:spcAft>
              <a:buClrTx/>
              <a:buSzTx/>
              <a:buNone/>
            </a:pPr>
            <a:r>
              <a:rPr lang="en-US" dirty="0" smtClean="0">
                <a:solidFill>
                  <a:srgbClr val="000000"/>
                </a:solidFill>
                <a:latin typeface="Comic Sans MS" pitchFamily="66" charset="0"/>
                <a:ea typeface="Calibri" pitchFamily="34" charset="0"/>
                <a:cs typeface="Times New Roman" pitchFamily="18" charset="0"/>
              </a:rPr>
              <a:t>c. Monitoring and auditing! </a:t>
            </a:r>
            <a:endParaRPr lang="en-US" sz="800" dirty="0" smtClean="0">
              <a:latin typeface="Arial" pitchFamily="34" charset="0"/>
              <a:cs typeface="Arial" pitchFamily="34" charset="0"/>
            </a:endParaRPr>
          </a:p>
          <a:p>
            <a:pPr marL="0" lvl="0" indent="0" eaLnBrk="0" fontAlgn="base" hangingPunct="0">
              <a:spcBef>
                <a:spcPct val="0"/>
              </a:spcBef>
              <a:spcAft>
                <a:spcPct val="0"/>
              </a:spcAft>
              <a:buClrTx/>
              <a:buSzTx/>
              <a:buNone/>
            </a:pPr>
            <a:endParaRPr lang="en-US" b="1" dirty="0" smtClean="0">
              <a:solidFill>
                <a:srgbClr val="000000"/>
              </a:solidFill>
              <a:latin typeface="Comic Sans MS" pitchFamily="66" charset="0"/>
              <a:ea typeface="Calibri" pitchFamily="34" charset="0"/>
              <a:cs typeface="Times New Roman" pitchFamily="18" charset="0"/>
            </a:endParaRPr>
          </a:p>
          <a:p>
            <a:pPr marL="0" lvl="0" indent="0" eaLnBrk="0" fontAlgn="base" hangingPunct="0">
              <a:spcBef>
                <a:spcPct val="0"/>
              </a:spcBef>
              <a:spcAft>
                <a:spcPct val="0"/>
              </a:spcAft>
              <a:buClrTx/>
              <a:buSzTx/>
              <a:buNone/>
            </a:pPr>
            <a:endParaRPr lang="en-US" b="1" dirty="0" smtClean="0">
              <a:solidFill>
                <a:srgbClr val="000000"/>
              </a:solidFill>
              <a:latin typeface="Comic Sans MS" pitchFamily="66" charset="0"/>
              <a:ea typeface="Calibri" pitchFamily="34" charset="0"/>
              <a:cs typeface="Times New Roman" pitchFamily="18" charset="0"/>
            </a:endParaRPr>
          </a:p>
          <a:p>
            <a:pPr marL="0" lvl="0" indent="0" eaLnBrk="0" fontAlgn="base" hangingPunct="0">
              <a:spcBef>
                <a:spcPct val="0"/>
              </a:spcBef>
              <a:spcAft>
                <a:spcPct val="0"/>
              </a:spcAft>
              <a:buClrTx/>
              <a:buSzTx/>
              <a:buNone/>
            </a:pPr>
            <a:r>
              <a:rPr lang="en-US" b="1" dirty="0" smtClean="0">
                <a:solidFill>
                  <a:srgbClr val="000000"/>
                </a:solidFill>
                <a:latin typeface="Comic Sans MS" pitchFamily="66" charset="0"/>
                <a:ea typeface="Calibri" pitchFamily="34" charset="0"/>
                <a:cs typeface="Times New Roman" pitchFamily="18" charset="0"/>
              </a:rPr>
              <a:t>Professional and ethical responsibility </a:t>
            </a:r>
            <a:endParaRPr lang="en-US" sz="800" dirty="0" smtClean="0">
              <a:latin typeface="Arial" pitchFamily="34" charset="0"/>
              <a:cs typeface="Arial" pitchFamily="34" charset="0"/>
            </a:endParaRPr>
          </a:p>
          <a:p>
            <a:pPr marL="0" lvl="0" indent="0" eaLnBrk="0" fontAlgn="base" hangingPunct="0">
              <a:spcBef>
                <a:spcPct val="0"/>
              </a:spcBef>
              <a:spcAft>
                <a:spcPct val="0"/>
              </a:spcAft>
              <a:buClrTx/>
              <a:buSzTx/>
              <a:buFontTx/>
              <a:buChar char="•"/>
            </a:pPr>
            <a:r>
              <a:rPr lang="en-US" dirty="0" smtClean="0">
                <a:solidFill>
                  <a:srgbClr val="000000"/>
                </a:solidFill>
                <a:latin typeface="Comic Sans MS" pitchFamily="66" charset="0"/>
                <a:ea typeface="Calibri" pitchFamily="34" charset="0"/>
                <a:cs typeface="Times New Roman" pitchFamily="18" charset="0"/>
              </a:rPr>
              <a:t>Professionals need to know that record keeping is an important ethical requirement! </a:t>
            </a:r>
            <a:endParaRPr lang="en-US" sz="800" dirty="0" smtClean="0">
              <a:latin typeface="Arial" pitchFamily="34" charset="0"/>
              <a:cs typeface="Arial" pitchFamily="34" charset="0"/>
            </a:endParaRPr>
          </a:p>
          <a:p>
            <a:pPr marL="0" lvl="0" indent="0" eaLnBrk="0" fontAlgn="base" hangingPunct="0">
              <a:spcBef>
                <a:spcPct val="0"/>
              </a:spcBef>
              <a:spcAft>
                <a:spcPct val="0"/>
              </a:spcAft>
              <a:buClrTx/>
              <a:buSzTx/>
              <a:buNone/>
            </a:pPr>
            <a:endParaRPr lang="en-US" b="1" dirty="0" smtClean="0">
              <a:solidFill>
                <a:srgbClr val="000000"/>
              </a:solidFill>
              <a:latin typeface="Comic Sans MS" pitchFamily="66" charset="0"/>
              <a:ea typeface="Calibri" pitchFamily="34" charset="0"/>
              <a:cs typeface="Times New Roman" pitchFamily="18" charset="0"/>
            </a:endParaRPr>
          </a:p>
          <a:p>
            <a:pPr marL="0" lvl="0" indent="0" eaLnBrk="0" fontAlgn="base" hangingPunct="0">
              <a:spcBef>
                <a:spcPct val="0"/>
              </a:spcBef>
              <a:spcAft>
                <a:spcPct val="0"/>
              </a:spcAft>
              <a:buClrTx/>
              <a:buSzTx/>
              <a:buNone/>
            </a:pPr>
            <a:endParaRPr lang="en-US" b="1" dirty="0" smtClean="0">
              <a:solidFill>
                <a:srgbClr val="000000"/>
              </a:solidFill>
              <a:latin typeface="Comic Sans MS" pitchFamily="66" charset="0"/>
              <a:ea typeface="Calibri" pitchFamily="34" charset="0"/>
              <a:cs typeface="Times New Roman" pitchFamily="18" charset="0"/>
            </a:endParaRPr>
          </a:p>
          <a:p>
            <a:pPr marL="0" lvl="0" indent="0" eaLnBrk="0" fontAlgn="base" hangingPunct="0">
              <a:spcBef>
                <a:spcPct val="0"/>
              </a:spcBef>
              <a:spcAft>
                <a:spcPct val="0"/>
              </a:spcAft>
              <a:buClrTx/>
              <a:buSzTx/>
              <a:buNone/>
            </a:pPr>
            <a:r>
              <a:rPr lang="en-US" b="1" dirty="0" smtClean="0">
                <a:solidFill>
                  <a:srgbClr val="000000"/>
                </a:solidFill>
                <a:latin typeface="Comic Sans MS" pitchFamily="66" charset="0"/>
                <a:ea typeface="Calibri" pitchFamily="34" charset="0"/>
                <a:cs typeface="Times New Roman" pitchFamily="18" charset="0"/>
              </a:rPr>
              <a:t>Information Sharing </a:t>
            </a:r>
            <a:endParaRPr lang="en-US" sz="800" dirty="0" smtClean="0">
              <a:latin typeface="Arial" pitchFamily="34" charset="0"/>
              <a:cs typeface="Arial" pitchFamily="34" charset="0"/>
            </a:endParaRPr>
          </a:p>
          <a:p>
            <a:pPr marL="0" lvl="0" indent="0" eaLnBrk="0" fontAlgn="base" hangingPunct="0">
              <a:spcBef>
                <a:spcPct val="0"/>
              </a:spcBef>
              <a:spcAft>
                <a:spcPct val="0"/>
              </a:spcAft>
              <a:buClrTx/>
              <a:buSzTx/>
              <a:buNone/>
            </a:pPr>
            <a:r>
              <a:rPr lang="en-US" dirty="0" smtClean="0">
                <a:solidFill>
                  <a:srgbClr val="000000"/>
                </a:solidFill>
                <a:latin typeface="Comic Sans MS" pitchFamily="66" charset="0"/>
                <a:ea typeface="Calibri" pitchFamily="34" charset="0"/>
                <a:cs typeface="Times New Roman" pitchFamily="18" charset="0"/>
              </a:rPr>
              <a:t>a. “In-house” sharing of important data and action plans critical to successful customer service! </a:t>
            </a:r>
            <a:endParaRPr lang="en-US" sz="800" dirty="0" smtClean="0">
              <a:latin typeface="Arial" pitchFamily="34" charset="0"/>
              <a:cs typeface="Arial" pitchFamily="34" charset="0"/>
            </a:endParaRPr>
          </a:p>
          <a:p>
            <a:pPr marL="0" lvl="0" indent="0" eaLnBrk="0" fontAlgn="base" hangingPunct="0">
              <a:spcBef>
                <a:spcPct val="0"/>
              </a:spcBef>
              <a:spcAft>
                <a:spcPct val="0"/>
              </a:spcAft>
              <a:buClrTx/>
              <a:buSzTx/>
              <a:buNone/>
            </a:pPr>
            <a:r>
              <a:rPr lang="en-US" dirty="0" smtClean="0">
                <a:solidFill>
                  <a:srgbClr val="000000"/>
                </a:solidFill>
                <a:latin typeface="Comic Sans MS" pitchFamily="66" charset="0"/>
                <a:ea typeface="Calibri" pitchFamily="34" charset="0"/>
                <a:cs typeface="Times New Roman" pitchFamily="18" charset="0"/>
              </a:rPr>
              <a:t>b. “External” sharing is critical to optimizing referral relationships with outside partner agencies! </a:t>
            </a:r>
            <a:endParaRPr lang="en-US" sz="800" dirty="0" smtClean="0">
              <a:latin typeface="Arial" pitchFamily="34" charset="0"/>
              <a:cs typeface="Arial" pitchFamily="34" charset="0"/>
            </a:endParaRPr>
          </a:p>
          <a:p>
            <a:pPr marL="0" lvl="0" indent="0" eaLnBrk="0" fontAlgn="base" hangingPunct="0">
              <a:spcBef>
                <a:spcPct val="0"/>
              </a:spcBef>
              <a:spcAft>
                <a:spcPct val="0"/>
              </a:spcAft>
              <a:buClrTx/>
              <a:buSzTx/>
              <a:buNone/>
            </a:pPr>
            <a:endParaRPr lang="en-US" sz="3600" b="1" u="sng" dirty="0" smtClean="0">
              <a:solidFill>
                <a:srgbClr val="000000"/>
              </a:solidFill>
              <a:latin typeface="Comic Sans MS" pitchFamily="66" charset="0"/>
              <a:ea typeface="Calibri" pitchFamily="34" charset="0"/>
              <a:cs typeface="Times New Roman" pitchFamily="18" charset="0"/>
            </a:endParaRPr>
          </a:p>
          <a:p>
            <a:endParaRPr lang="en-US" dirty="0"/>
          </a:p>
        </p:txBody>
      </p:sp>
      <p:sp>
        <p:nvSpPr>
          <p:cNvPr id="8" name="Text Placeholder 7"/>
          <p:cNvSpPr>
            <a:spLocks noGrp="1"/>
          </p:cNvSpPr>
          <p:nvPr>
            <p:ph type="body" idx="2"/>
          </p:nvPr>
        </p:nvSpPr>
        <p:spPr/>
        <p:txBody>
          <a:bodyPr>
            <a:normAutofit/>
          </a:bodyPr>
          <a:lstStyle/>
          <a:p>
            <a:r>
              <a:rPr lang="en-US" sz="1800" b="1" u="sng" dirty="0" smtClean="0">
                <a:solidFill>
                  <a:schemeClr val="tx2"/>
                </a:solidFill>
              </a:rPr>
              <a:t>Assessment Summary</a:t>
            </a:r>
          </a:p>
          <a:p>
            <a:endParaRPr lang="en-US" sz="1800" b="1" u="sng" dirty="0" smtClean="0">
              <a:solidFill>
                <a:schemeClr val="tx2"/>
              </a:solidFill>
            </a:endParaRPr>
          </a:p>
          <a:p>
            <a:r>
              <a:rPr lang="en-US" sz="1800" b="1" u="sng" dirty="0" smtClean="0">
                <a:solidFill>
                  <a:schemeClr val="tx2"/>
                </a:solidFill>
              </a:rPr>
              <a:t>Case Management Guide</a:t>
            </a:r>
          </a:p>
          <a:p>
            <a:endParaRPr lang="en-US" sz="1800" b="1" u="sng" dirty="0" smtClean="0">
              <a:solidFill>
                <a:schemeClr val="tx2"/>
              </a:solidFill>
            </a:endParaRPr>
          </a:p>
          <a:p>
            <a:endParaRPr lang="en-US" sz="1800" b="1" u="sng" dirty="0" smtClean="0">
              <a:solidFill>
                <a:schemeClr val="tx2"/>
              </a:solidFill>
            </a:endParaRPr>
          </a:p>
          <a:p>
            <a:endParaRPr lang="en-US" sz="1800" b="1" u="sng" dirty="0" smtClean="0">
              <a:solidFill>
                <a:schemeClr val="tx2"/>
              </a:solidFill>
            </a:endParaRPr>
          </a:p>
          <a:p>
            <a:r>
              <a:rPr lang="en-US" sz="1800" b="1" u="sng" dirty="0" smtClean="0">
                <a:solidFill>
                  <a:schemeClr val="tx2"/>
                </a:solidFill>
              </a:rPr>
              <a:t>Accountability</a:t>
            </a:r>
          </a:p>
          <a:p>
            <a:endParaRPr lang="en-US" sz="1800" b="1" u="sng" dirty="0" smtClean="0">
              <a:solidFill>
                <a:schemeClr val="tx2"/>
              </a:solidFill>
            </a:endParaRPr>
          </a:p>
          <a:p>
            <a:endParaRPr lang="en-US" sz="1800" b="1" u="sng" dirty="0" smtClean="0">
              <a:solidFill>
                <a:schemeClr val="tx2"/>
              </a:solidFill>
            </a:endParaRPr>
          </a:p>
          <a:p>
            <a:r>
              <a:rPr lang="en-US" sz="1800" b="1" u="sng" dirty="0" smtClean="0">
                <a:solidFill>
                  <a:schemeClr val="tx2"/>
                </a:solidFill>
              </a:rPr>
              <a:t>Professional and Ethical Responsibility</a:t>
            </a:r>
          </a:p>
          <a:p>
            <a:r>
              <a:rPr lang="en-US" sz="1800" b="1" u="sng" dirty="0" smtClean="0">
                <a:solidFill>
                  <a:schemeClr val="tx2"/>
                </a:solidFill>
              </a:rPr>
              <a:t>Information Sharing</a:t>
            </a:r>
            <a:endParaRPr lang="en-US" sz="1800" b="1" u="sng" dirty="0">
              <a:solidFill>
                <a:schemeClr val="tx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19200"/>
            <a:ext cx="8305800" cy="1143000"/>
          </a:xfrm>
        </p:spPr>
        <p:txBody>
          <a:bodyPr/>
          <a:lstStyle/>
          <a:p>
            <a:pPr algn="ctr"/>
            <a:r>
              <a:rPr lang="en-US" dirty="0" smtClean="0">
                <a:latin typeface="+mn-lt"/>
              </a:rPr>
              <a:t>Service Codes</a:t>
            </a:r>
            <a:endParaRPr lang="en-US" dirty="0">
              <a:latin typeface="+mn-lt"/>
            </a:endParaRPr>
          </a:p>
        </p:txBody>
      </p:sp>
      <p:sp>
        <p:nvSpPr>
          <p:cNvPr id="3" name="TextBox 2"/>
          <p:cNvSpPr txBox="1"/>
          <p:nvPr/>
        </p:nvSpPr>
        <p:spPr>
          <a:xfrm>
            <a:off x="381000" y="2895600"/>
            <a:ext cx="8458200" cy="2308324"/>
          </a:xfrm>
          <a:prstGeom prst="rect">
            <a:avLst/>
          </a:prstGeom>
          <a:noFill/>
        </p:spPr>
        <p:txBody>
          <a:bodyPr wrap="square" rtlCol="0">
            <a:spAutoFit/>
          </a:bodyPr>
          <a:lstStyle/>
          <a:p>
            <a:pPr algn="ctr"/>
            <a:r>
              <a:rPr lang="en-US" sz="2400" b="1" dirty="0" smtClean="0"/>
              <a:t>Please refer to handout</a:t>
            </a:r>
          </a:p>
          <a:p>
            <a:pPr algn="ctr"/>
            <a:endParaRPr lang="en-US" sz="2400" dirty="0" smtClean="0">
              <a:solidFill>
                <a:schemeClr val="tx2"/>
              </a:solidFill>
            </a:endParaRPr>
          </a:p>
          <a:p>
            <a:pPr algn="ctr"/>
            <a:endParaRPr lang="en-US" sz="2400" dirty="0" smtClean="0">
              <a:solidFill>
                <a:schemeClr val="tx2"/>
              </a:solidFill>
            </a:endParaRPr>
          </a:p>
          <a:p>
            <a:pPr algn="ctr"/>
            <a:endParaRPr lang="en-US" sz="2400" dirty="0" smtClean="0">
              <a:solidFill>
                <a:schemeClr val="tx2"/>
              </a:solidFill>
            </a:endParaRPr>
          </a:p>
          <a:p>
            <a:pPr algn="ctr"/>
            <a:endParaRPr lang="en-US" sz="2400" dirty="0" smtClean="0">
              <a:solidFill>
                <a:schemeClr val="tx2"/>
              </a:solidFill>
            </a:endParaRPr>
          </a:p>
          <a:p>
            <a:pPr algn="ctr"/>
            <a:endParaRPr lang="en-US" sz="2400" dirty="0">
              <a:solidFill>
                <a:schemeClr val="tx2"/>
              </a:solidFill>
            </a:endParaRPr>
          </a:p>
        </p:txBody>
      </p:sp>
      <p:sp>
        <p:nvSpPr>
          <p:cNvPr id="4" name="Rectangle 3"/>
          <p:cNvSpPr/>
          <p:nvPr/>
        </p:nvSpPr>
        <p:spPr>
          <a:xfrm>
            <a:off x="1562100" y="5029200"/>
            <a:ext cx="6019800" cy="369332"/>
          </a:xfrm>
          <a:prstGeom prst="rect">
            <a:avLst/>
          </a:prstGeom>
          <a:noFill/>
          <a:ln>
            <a:solidFill>
              <a:schemeClr val="accent1"/>
            </a:solidFill>
          </a:ln>
        </p:spPr>
        <p:txBody>
          <a:bodyPr wrap="square">
            <a:spAutoFit/>
          </a:bodyPr>
          <a:lstStyle/>
          <a:p>
            <a:r>
              <a:rPr lang="en-US" u="sng" dirty="0" smtClean="0">
                <a:effectLst>
                  <a:outerShdw blurRad="38100" dist="38100" dir="2700000" algn="tl">
                    <a:srgbClr val="000000">
                      <a:alpha val="43137"/>
                    </a:srgbClr>
                  </a:outerShdw>
                </a:effectLst>
              </a:rPr>
              <a:t>http://www.floridajobs.org/workforce/WP_trngInfo.html</a:t>
            </a:r>
            <a:endParaRPr lang="en-US"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u="sng" dirty="0" smtClean="0">
                <a:latin typeface="+mn-lt"/>
                <a:ea typeface="Calibri" pitchFamily="34" charset="0"/>
                <a:cs typeface="Times New Roman" pitchFamily="18" charset="0"/>
              </a:rPr>
              <a:t>How to Write Case Notes</a:t>
            </a:r>
            <a:endParaRPr lang="en-US" dirty="0">
              <a:latin typeface="+mn-lt"/>
            </a:endParaRPr>
          </a:p>
        </p:txBody>
      </p:sp>
      <p:sp>
        <p:nvSpPr>
          <p:cNvPr id="3" name="Rectangle 2"/>
          <p:cNvSpPr/>
          <p:nvPr/>
        </p:nvSpPr>
        <p:spPr>
          <a:xfrm>
            <a:off x="609600" y="2286000"/>
            <a:ext cx="8077200" cy="3447098"/>
          </a:xfrm>
          <a:prstGeom prst="rect">
            <a:avLst/>
          </a:prstGeom>
        </p:spPr>
        <p:txBody>
          <a:bodyPr wrap="square">
            <a:spAutoFit/>
          </a:bodyPr>
          <a:lstStyle/>
          <a:p>
            <a:pPr lvl="0" algn="ctr" eaLnBrk="0" fontAlgn="base" hangingPunct="0">
              <a:spcBef>
                <a:spcPct val="0"/>
              </a:spcBef>
              <a:spcAft>
                <a:spcPct val="0"/>
              </a:spcAft>
            </a:pPr>
            <a:r>
              <a:rPr kumimoji="0" lang="en-US" sz="2400" b="1" i="0" u="sng" strike="noStrike" cap="none" normalizeH="0" baseline="0" dirty="0" smtClean="0">
                <a:ln>
                  <a:noFill/>
                </a:ln>
                <a:solidFill>
                  <a:schemeClr val="accent2">
                    <a:lumMod val="75000"/>
                  </a:schemeClr>
                </a:solidFill>
                <a:effectLst/>
                <a:ea typeface="Calibri" pitchFamily="34" charset="0"/>
                <a:cs typeface="Times New Roman" pitchFamily="18" charset="0"/>
              </a:rPr>
              <a:t>Write Case Notes that are: </a:t>
            </a:r>
            <a:endParaRPr kumimoji="0" lang="en-US" sz="2400" b="1" i="0" u="sng" strike="noStrike" cap="none" normalizeH="0" baseline="0" dirty="0" smtClean="0">
              <a:ln>
                <a:noFill/>
              </a:ln>
              <a:solidFill>
                <a:schemeClr val="accent2">
                  <a:lumMod val="75000"/>
                </a:schemeClr>
              </a:solidFill>
              <a:effectLst/>
              <a:cs typeface="Arial" pitchFamily="34" charset="0"/>
            </a:endParaRPr>
          </a:p>
          <a:p>
            <a:pPr lvl="0" eaLnBrk="0" fontAlgn="base" hangingPunct="0">
              <a:spcBef>
                <a:spcPct val="0"/>
              </a:spcBef>
              <a:spcAft>
                <a:spcPct val="0"/>
              </a:spcAft>
            </a:pPr>
            <a:endParaRPr kumimoji="0" lang="en-US" sz="2400" b="1" i="0" u="none" strike="noStrike" cap="none" normalizeH="0" baseline="0" dirty="0" smtClean="0">
              <a:ln>
                <a:noFill/>
              </a:ln>
              <a:solidFill>
                <a:schemeClr val="accent2">
                  <a:lumMod val="75000"/>
                </a:schemeClr>
              </a:solidFill>
              <a:effectLst/>
              <a:ea typeface="Calibri" pitchFamily="34" charset="0"/>
              <a:cs typeface="Times New Roman" pitchFamily="18" charset="0"/>
            </a:endParaRPr>
          </a:p>
          <a:p>
            <a:pPr lvl="0" eaLnBrk="0" fontAlgn="base" hangingPunct="0">
              <a:spcBef>
                <a:spcPct val="0"/>
              </a:spcBef>
              <a:spcAft>
                <a:spcPct val="0"/>
              </a:spcAft>
            </a:pPr>
            <a:endParaRPr lang="en-US" sz="2400" b="1" dirty="0" smtClean="0">
              <a:solidFill>
                <a:schemeClr val="accent2">
                  <a:lumMod val="75000"/>
                </a:schemeClr>
              </a:solidFill>
              <a:ea typeface="Calibri" pitchFamily="34" charset="0"/>
              <a:cs typeface="Times New Roman" pitchFamily="18" charset="0"/>
            </a:endParaRPr>
          </a:p>
          <a:p>
            <a:pPr lvl="0" eaLnBrk="0" fontAlgn="base" hangingPunct="0">
              <a:spcBef>
                <a:spcPct val="0"/>
              </a:spcBef>
              <a:spcAft>
                <a:spcPct val="0"/>
              </a:spcAft>
            </a:pPr>
            <a:r>
              <a:rPr kumimoji="0" lang="en-US" sz="2400" b="1" i="0" u="none" strike="noStrike" cap="none" normalizeH="0" baseline="0" dirty="0" smtClean="0">
                <a:ln>
                  <a:noFill/>
                </a:ln>
                <a:solidFill>
                  <a:schemeClr val="accent2">
                    <a:lumMod val="75000"/>
                  </a:schemeClr>
                </a:solidFill>
                <a:effectLst/>
                <a:ea typeface="Calibri" pitchFamily="34" charset="0"/>
                <a:cs typeface="Times New Roman" pitchFamily="18" charset="0"/>
              </a:rPr>
              <a:t>• Clear and brief </a:t>
            </a:r>
            <a:endParaRPr kumimoji="0" lang="en-US" sz="2400" b="1" i="0" u="none" strike="noStrike" cap="none" normalizeH="0" baseline="0" dirty="0" smtClean="0">
              <a:ln>
                <a:noFill/>
              </a:ln>
              <a:solidFill>
                <a:schemeClr val="accent2">
                  <a:lumMod val="75000"/>
                </a:schemeClr>
              </a:solidFill>
              <a:effectLst/>
              <a:cs typeface="Arial" pitchFamily="34" charset="0"/>
            </a:endParaRPr>
          </a:p>
          <a:p>
            <a:pPr lvl="0" eaLnBrk="0" fontAlgn="base" hangingPunct="0">
              <a:spcBef>
                <a:spcPct val="0"/>
              </a:spcBef>
              <a:spcAft>
                <a:spcPct val="0"/>
              </a:spcAft>
            </a:pPr>
            <a:r>
              <a:rPr kumimoji="0" lang="en-US" sz="2400" b="1" i="0" u="none" strike="noStrike" cap="none" normalizeH="0" baseline="0" dirty="0" smtClean="0">
                <a:ln>
                  <a:noFill/>
                </a:ln>
                <a:solidFill>
                  <a:schemeClr val="accent2">
                    <a:lumMod val="75000"/>
                  </a:schemeClr>
                </a:solidFill>
                <a:effectLst/>
                <a:ea typeface="Calibri" pitchFamily="34" charset="0"/>
                <a:cs typeface="Times New Roman" pitchFamily="18" charset="0"/>
              </a:rPr>
              <a:t>• Concise, precise </a:t>
            </a:r>
            <a:endParaRPr kumimoji="0" lang="en-US" sz="2400" b="1" i="0" u="none" strike="noStrike" cap="none" normalizeH="0" baseline="0" dirty="0" smtClean="0">
              <a:ln>
                <a:noFill/>
              </a:ln>
              <a:solidFill>
                <a:schemeClr val="accent2">
                  <a:lumMod val="75000"/>
                </a:schemeClr>
              </a:solidFill>
              <a:effectLst/>
              <a:cs typeface="Arial" pitchFamily="34" charset="0"/>
            </a:endParaRPr>
          </a:p>
          <a:p>
            <a:pPr lvl="0" eaLnBrk="0" fontAlgn="base" hangingPunct="0">
              <a:spcBef>
                <a:spcPct val="0"/>
              </a:spcBef>
              <a:spcAft>
                <a:spcPct val="0"/>
              </a:spcAft>
            </a:pPr>
            <a:r>
              <a:rPr kumimoji="0" lang="en-US" sz="2400" b="1" i="0" u="none" strike="noStrike" cap="none" normalizeH="0" baseline="0" dirty="0" smtClean="0">
                <a:ln>
                  <a:noFill/>
                </a:ln>
                <a:solidFill>
                  <a:schemeClr val="accent2">
                    <a:lumMod val="75000"/>
                  </a:schemeClr>
                </a:solidFill>
                <a:effectLst/>
                <a:ea typeface="Calibri" pitchFamily="34" charset="0"/>
                <a:cs typeface="Times New Roman" pitchFamily="18" charset="0"/>
              </a:rPr>
              <a:t>• Accurate and complete </a:t>
            </a:r>
            <a:endParaRPr kumimoji="0" lang="en-US" sz="2400" b="1" i="0" u="none" strike="noStrike" cap="none" normalizeH="0" baseline="0" dirty="0" smtClean="0">
              <a:ln>
                <a:noFill/>
              </a:ln>
              <a:solidFill>
                <a:schemeClr val="accent2">
                  <a:lumMod val="75000"/>
                </a:schemeClr>
              </a:solidFill>
              <a:effectLst/>
              <a:cs typeface="Arial" pitchFamily="34" charset="0"/>
            </a:endParaRPr>
          </a:p>
          <a:p>
            <a:pPr lvl="0" eaLnBrk="0" fontAlgn="base" hangingPunct="0">
              <a:spcBef>
                <a:spcPct val="0"/>
              </a:spcBef>
              <a:spcAft>
                <a:spcPct val="0"/>
              </a:spcAft>
            </a:pPr>
            <a:r>
              <a:rPr kumimoji="0" lang="en-US" sz="2400" b="1" i="0" u="none" strike="noStrike" cap="none" normalizeH="0" baseline="0" dirty="0" smtClean="0">
                <a:ln>
                  <a:noFill/>
                </a:ln>
                <a:solidFill>
                  <a:schemeClr val="accent2">
                    <a:lumMod val="75000"/>
                  </a:schemeClr>
                </a:solidFill>
                <a:effectLst/>
                <a:ea typeface="Calibri" pitchFamily="34" charset="0"/>
                <a:cs typeface="Times New Roman" pitchFamily="18" charset="0"/>
              </a:rPr>
              <a:t>• Timely </a:t>
            </a:r>
            <a:endParaRPr kumimoji="0" lang="en-US" sz="2400" b="1" i="0" u="none" strike="noStrike" cap="none" normalizeH="0" baseline="0" dirty="0" smtClean="0">
              <a:ln>
                <a:noFill/>
              </a:ln>
              <a:solidFill>
                <a:schemeClr val="accent2">
                  <a:lumMod val="75000"/>
                </a:schemeClr>
              </a:solidFill>
              <a:effectLst/>
              <a:cs typeface="Arial" pitchFamily="34" charset="0"/>
            </a:endParaRPr>
          </a:p>
          <a:p>
            <a:pPr lvl="0" eaLnBrk="0" fontAlgn="base" hangingPunct="0">
              <a:spcBef>
                <a:spcPct val="0"/>
              </a:spcBef>
              <a:spcAft>
                <a:spcPct val="0"/>
              </a:spcAft>
            </a:pPr>
            <a:r>
              <a:rPr kumimoji="0" lang="en-US" sz="2400" b="1" i="0" u="none" strike="noStrike" cap="none" normalizeH="0" baseline="0" dirty="0" smtClean="0">
                <a:ln>
                  <a:noFill/>
                </a:ln>
                <a:solidFill>
                  <a:schemeClr val="accent2">
                    <a:lumMod val="75000"/>
                  </a:schemeClr>
                </a:solidFill>
                <a:effectLst/>
                <a:ea typeface="Calibri" pitchFamily="34" charset="0"/>
                <a:cs typeface="Times New Roman" pitchFamily="18" charset="0"/>
              </a:rPr>
              <a:t>• Readable – acceptable grammar </a:t>
            </a:r>
            <a:endParaRPr kumimoji="0" lang="en-US" sz="2400" b="1" i="0" u="none" strike="noStrike" cap="none" normalizeH="0" baseline="0" dirty="0" smtClean="0">
              <a:ln>
                <a:noFill/>
              </a:ln>
              <a:solidFill>
                <a:schemeClr val="accent2">
                  <a:lumMod val="75000"/>
                </a:schemeClr>
              </a:solidFill>
              <a:effectLst/>
              <a:cs typeface="Arial" pitchFamily="34" charset="0"/>
            </a:endParaRPr>
          </a:p>
          <a:p>
            <a:pPr lvl="0" eaLnBrk="0" fontAlgn="base" hangingPunct="0">
              <a:spcBef>
                <a:spcPct val="0"/>
              </a:spcBef>
              <a:spcAft>
                <a:spcPct val="0"/>
              </a:spcAf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b="0" i="0" u="none" strike="noStrike" cap="none" normalizeH="0" baseline="0" dirty="0" smtClean="0">
                <a:ln>
                  <a:noFill/>
                </a:ln>
                <a:solidFill>
                  <a:srgbClr val="000000"/>
                </a:solidFill>
                <a:effectLst/>
                <a:latin typeface="Comic Sans MS" pitchFamily="66" charset="0"/>
                <a:ea typeface="Calibri" pitchFamily="34" charset="0"/>
                <a:cs typeface="Times New Roman" pitchFamily="18" charset="0"/>
              </a:rPr>
              <a:t>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u="sng" dirty="0" smtClean="0">
                <a:latin typeface="+mn-lt"/>
                <a:ea typeface="Calibri" pitchFamily="34" charset="0"/>
                <a:cs typeface="Times New Roman" pitchFamily="18" charset="0"/>
              </a:rPr>
              <a:t>How to Write Case Notes</a:t>
            </a:r>
            <a:endParaRPr lang="en-US" dirty="0">
              <a:latin typeface="+mn-lt"/>
            </a:endParaRPr>
          </a:p>
        </p:txBody>
      </p:sp>
      <p:sp>
        <p:nvSpPr>
          <p:cNvPr id="3" name="Rectangle 2"/>
          <p:cNvSpPr/>
          <p:nvPr/>
        </p:nvSpPr>
        <p:spPr>
          <a:xfrm>
            <a:off x="609600" y="2133600"/>
            <a:ext cx="8077200" cy="2876967"/>
          </a:xfrm>
          <a:prstGeom prst="rect">
            <a:avLst/>
          </a:prstGeom>
        </p:spPr>
        <p:txBody>
          <a:bodyPr wrap="square">
            <a:spAutoFit/>
          </a:bodyPr>
          <a:lstStyle/>
          <a:p>
            <a:pPr lvl="0" eaLnBrk="0" fontAlgn="base" hangingPunct="0">
              <a:spcBef>
                <a:spcPct val="0"/>
              </a:spcBef>
              <a:spcAft>
                <a:spcPct val="0"/>
              </a:spcAft>
            </a:pPr>
            <a:endParaRPr kumimoji="0" lang="en-US" sz="800" b="0" i="0" u="none" strike="noStrike" cap="none" normalizeH="0" baseline="0" dirty="0" smtClean="0">
              <a:ln>
                <a:noFill/>
              </a:ln>
              <a:solidFill>
                <a:schemeClr val="tx1"/>
              </a:solidFill>
              <a:effectLst/>
              <a:cs typeface="Arial" pitchFamily="34" charset="0"/>
            </a:endParaRPr>
          </a:p>
          <a:p>
            <a:pPr lvl="0" algn="ctr" eaLnBrk="0" fontAlgn="base" hangingPunct="0">
              <a:spcBef>
                <a:spcPct val="0"/>
              </a:spcBef>
              <a:spcAft>
                <a:spcPct val="0"/>
              </a:spcAft>
            </a:pPr>
            <a:r>
              <a:rPr kumimoji="0" lang="en-US" sz="2400" b="1" u="sng" strike="noStrike" cap="none" normalizeH="0" baseline="0" dirty="0" smtClean="0">
                <a:ln>
                  <a:noFill/>
                </a:ln>
                <a:solidFill>
                  <a:schemeClr val="accent2">
                    <a:lumMod val="75000"/>
                  </a:schemeClr>
                </a:solidFill>
                <a:effectLst/>
                <a:ea typeface="Calibri" pitchFamily="34" charset="0"/>
                <a:cs typeface="Times New Roman" pitchFamily="18" charset="0"/>
              </a:rPr>
              <a:t>What you should avoid: </a:t>
            </a:r>
          </a:p>
          <a:p>
            <a:pPr lvl="0" eaLnBrk="0" fontAlgn="base" hangingPunct="0">
              <a:spcBef>
                <a:spcPct val="0"/>
              </a:spcBef>
              <a:spcAft>
                <a:spcPct val="0"/>
              </a:spcAft>
            </a:pPr>
            <a:endParaRPr lang="en-US" sz="2400" dirty="0">
              <a:solidFill>
                <a:schemeClr val="accent2">
                  <a:lumMod val="75000"/>
                </a:schemeClr>
              </a:solidFill>
              <a:cs typeface="Times New Roman" pitchFamily="18" charset="0"/>
            </a:endParaRPr>
          </a:p>
          <a:p>
            <a:pPr lvl="0" eaLnBrk="0" fontAlgn="base" hangingPunct="0">
              <a:spcBef>
                <a:spcPct val="0"/>
              </a:spcBef>
              <a:spcAft>
                <a:spcPct val="0"/>
              </a:spcAft>
            </a:pPr>
            <a:r>
              <a:rPr kumimoji="0" lang="en-US" sz="2400" b="1" i="0" u="none" strike="noStrike" cap="none" normalizeH="0" baseline="0" dirty="0" smtClean="0">
                <a:ln>
                  <a:noFill/>
                </a:ln>
                <a:solidFill>
                  <a:schemeClr val="accent2">
                    <a:lumMod val="75000"/>
                  </a:schemeClr>
                </a:solidFill>
                <a:effectLst/>
                <a:ea typeface="Calibri" pitchFamily="34" charset="0"/>
                <a:cs typeface="Times New Roman" pitchFamily="18" charset="0"/>
              </a:rPr>
              <a:t>• Avoid “diagnoses” </a:t>
            </a:r>
            <a:endParaRPr kumimoji="0" lang="en-US" sz="2400" b="1" i="0" u="none" strike="noStrike" cap="none" normalizeH="0" baseline="0" dirty="0" smtClean="0">
              <a:ln>
                <a:noFill/>
              </a:ln>
              <a:solidFill>
                <a:schemeClr val="accent2">
                  <a:lumMod val="75000"/>
                </a:schemeClr>
              </a:solidFill>
              <a:effectLst/>
              <a:cs typeface="Arial" pitchFamily="34" charset="0"/>
            </a:endParaRPr>
          </a:p>
          <a:p>
            <a:pPr lvl="0" eaLnBrk="0" fontAlgn="base" hangingPunct="0">
              <a:spcBef>
                <a:spcPct val="0"/>
              </a:spcBef>
              <a:spcAft>
                <a:spcPct val="0"/>
              </a:spcAft>
            </a:pPr>
            <a:r>
              <a:rPr kumimoji="0" lang="en-US" sz="2400" b="1" i="0" u="none" strike="noStrike" cap="none" normalizeH="0" baseline="0" dirty="0" smtClean="0">
                <a:ln>
                  <a:noFill/>
                </a:ln>
                <a:solidFill>
                  <a:schemeClr val="accent2">
                    <a:lumMod val="75000"/>
                  </a:schemeClr>
                </a:solidFill>
                <a:effectLst/>
                <a:ea typeface="Calibri" pitchFamily="34" charset="0"/>
                <a:cs typeface="Times New Roman" pitchFamily="18" charset="0"/>
              </a:rPr>
              <a:t>• Avoid “Clichés” </a:t>
            </a:r>
            <a:endParaRPr kumimoji="0" lang="en-US" sz="2400" b="1" i="0" u="none" strike="noStrike" cap="none" normalizeH="0" baseline="0" dirty="0" smtClean="0">
              <a:ln>
                <a:noFill/>
              </a:ln>
              <a:solidFill>
                <a:schemeClr val="accent2">
                  <a:lumMod val="75000"/>
                </a:schemeClr>
              </a:solidFill>
              <a:effectLst/>
              <a:cs typeface="Arial" pitchFamily="34" charset="0"/>
            </a:endParaRPr>
          </a:p>
          <a:p>
            <a:pPr lvl="0" eaLnBrk="0" fontAlgn="base" hangingPunct="0">
              <a:spcBef>
                <a:spcPct val="0"/>
              </a:spcBef>
              <a:spcAft>
                <a:spcPct val="0"/>
              </a:spcAft>
            </a:pPr>
            <a:r>
              <a:rPr kumimoji="0" lang="en-US" sz="2400" b="1" i="0" u="none" strike="noStrike" cap="none" normalizeH="0" baseline="0" dirty="0" smtClean="0">
                <a:ln>
                  <a:noFill/>
                </a:ln>
                <a:solidFill>
                  <a:schemeClr val="accent2">
                    <a:lumMod val="75000"/>
                  </a:schemeClr>
                </a:solidFill>
                <a:effectLst/>
                <a:ea typeface="Calibri" pitchFamily="34" charset="0"/>
                <a:cs typeface="Times New Roman" pitchFamily="18" charset="0"/>
              </a:rPr>
              <a:t>• Avoid “street talk” </a:t>
            </a:r>
            <a:endParaRPr kumimoji="0" lang="en-US" sz="2400" b="1" i="0" u="none" strike="noStrike" cap="none" normalizeH="0" baseline="0" dirty="0" smtClean="0">
              <a:ln>
                <a:noFill/>
              </a:ln>
              <a:solidFill>
                <a:schemeClr val="accent2">
                  <a:lumMod val="75000"/>
                </a:schemeClr>
              </a:solidFill>
              <a:effectLst/>
              <a:cs typeface="Arial" pitchFamily="34" charset="0"/>
            </a:endParaRPr>
          </a:p>
          <a:p>
            <a:pPr lvl="0" eaLnBrk="0" fontAlgn="base" hangingPunct="0">
              <a:spcBef>
                <a:spcPct val="0"/>
              </a:spcBef>
              <a:spcAft>
                <a:spcPct val="0"/>
              </a:spcAft>
            </a:pPr>
            <a:r>
              <a:rPr kumimoji="0" lang="en-US" sz="2400" b="1" i="0" u="none" strike="noStrike" cap="none" normalizeH="0" baseline="0" dirty="0" smtClean="0">
                <a:ln>
                  <a:noFill/>
                </a:ln>
                <a:solidFill>
                  <a:schemeClr val="accent2">
                    <a:lumMod val="75000"/>
                  </a:schemeClr>
                </a:solidFill>
                <a:effectLst/>
                <a:ea typeface="Calibri" pitchFamily="34" charset="0"/>
                <a:cs typeface="Times New Roman" pitchFamily="18" charset="0"/>
              </a:rPr>
              <a:t>• Avoid Jargon </a:t>
            </a:r>
            <a:endParaRPr kumimoji="0" lang="en-US" sz="2400" b="1" i="0" u="none" strike="noStrike" cap="none" normalizeH="0" baseline="0" dirty="0" smtClean="0">
              <a:ln>
                <a:noFill/>
              </a:ln>
              <a:solidFill>
                <a:schemeClr val="accent2">
                  <a:lumMod val="75000"/>
                </a:schemeClr>
              </a:solidFill>
              <a:effectLst/>
              <a:cs typeface="Arial" pitchFamily="34" charset="0"/>
            </a:endParaRPr>
          </a:p>
          <a:p>
            <a:pPr lvl="0" eaLnBrk="0" fontAlgn="base" hangingPunct="0">
              <a:spcBef>
                <a:spcPct val="0"/>
              </a:spcBef>
              <a:spcAft>
                <a:spcPct val="0"/>
              </a:spcAft>
            </a:pPr>
            <a:r>
              <a:rPr kumimoji="0" lang="en-US" sz="2400" b="1" i="0" u="none" strike="noStrike" cap="none" normalizeH="0" baseline="0" dirty="0" smtClean="0">
                <a:ln>
                  <a:noFill/>
                </a:ln>
                <a:solidFill>
                  <a:schemeClr val="accent2">
                    <a:lumMod val="75000"/>
                  </a:schemeClr>
                </a:solidFill>
                <a:effectLst/>
                <a:ea typeface="Calibri" pitchFamily="34" charset="0"/>
                <a:cs typeface="Times New Roman" pitchFamily="18" charset="0"/>
              </a:rPr>
              <a:t>• Avoid Stereotypes and prejudices </a:t>
            </a:r>
            <a:endParaRPr kumimoji="0" lang="en-US" sz="2400" b="1" i="0" u="none" strike="noStrike" cap="none" normalizeH="0" baseline="0" dirty="0" smtClean="0">
              <a:ln>
                <a:noFill/>
              </a:ln>
              <a:solidFill>
                <a:schemeClr val="accent2">
                  <a:lumMod val="75000"/>
                </a:schemeClr>
              </a:solidFill>
              <a:effectLst/>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u="sng" dirty="0" smtClean="0">
                <a:latin typeface="+mn-lt"/>
                <a:ea typeface="Calibri" pitchFamily="34" charset="0"/>
                <a:cs typeface="Times New Roman" pitchFamily="18" charset="0"/>
              </a:rPr>
              <a:t>How to Write Case Notes</a:t>
            </a:r>
            <a:endParaRPr lang="en-US" dirty="0">
              <a:latin typeface="+mn-lt"/>
            </a:endParaRPr>
          </a:p>
        </p:txBody>
      </p:sp>
      <p:sp>
        <p:nvSpPr>
          <p:cNvPr id="3" name="Rectangle 2"/>
          <p:cNvSpPr/>
          <p:nvPr/>
        </p:nvSpPr>
        <p:spPr>
          <a:xfrm>
            <a:off x="609600" y="2133600"/>
            <a:ext cx="8077200" cy="3323987"/>
          </a:xfrm>
          <a:prstGeom prst="rect">
            <a:avLst/>
          </a:prstGeom>
        </p:spPr>
        <p:txBody>
          <a:bodyPr wrap="square">
            <a:spAutoFit/>
          </a:bodyPr>
          <a:lstStyle/>
          <a:p>
            <a:pPr lvl="0" algn="ctr" eaLnBrk="0" fontAlgn="base" hangingPunct="0">
              <a:spcBef>
                <a:spcPct val="0"/>
              </a:spcBef>
              <a:spcAft>
                <a:spcPct val="0"/>
              </a:spcAft>
            </a:pPr>
            <a:r>
              <a:rPr kumimoji="0" lang="en-US" sz="2400" b="1" i="0" u="sng" strike="noStrike" cap="none" normalizeH="0" baseline="0" dirty="0" smtClean="0">
                <a:ln>
                  <a:noFill/>
                </a:ln>
                <a:solidFill>
                  <a:schemeClr val="accent2">
                    <a:lumMod val="75000"/>
                  </a:schemeClr>
                </a:solidFill>
                <a:effectLst/>
                <a:ea typeface="Calibri" pitchFamily="34" charset="0"/>
                <a:cs typeface="Times New Roman" pitchFamily="18" charset="0"/>
              </a:rPr>
              <a:t>Case Notes should: </a:t>
            </a:r>
          </a:p>
          <a:p>
            <a:pPr lvl="0" algn="ctr" eaLnBrk="0" fontAlgn="base" hangingPunct="0">
              <a:spcBef>
                <a:spcPct val="0"/>
              </a:spcBef>
              <a:spcAft>
                <a:spcPct val="0"/>
              </a:spcAft>
            </a:pPr>
            <a:endParaRPr kumimoji="0" lang="en-US" sz="2400" b="1" i="0" u="sng" strike="noStrike" cap="none" normalizeH="0" baseline="0" dirty="0" smtClean="0">
              <a:ln>
                <a:noFill/>
              </a:ln>
              <a:solidFill>
                <a:schemeClr val="accent2">
                  <a:lumMod val="75000"/>
                </a:schemeClr>
              </a:solidFill>
              <a:effectLst/>
              <a:cs typeface="Arial" pitchFamily="34" charset="0"/>
            </a:endParaRPr>
          </a:p>
          <a:p>
            <a:pPr lvl="0" eaLnBrk="0" fontAlgn="base" hangingPunct="0">
              <a:spcBef>
                <a:spcPct val="0"/>
              </a:spcBef>
              <a:spcAft>
                <a:spcPct val="0"/>
              </a:spcAft>
            </a:pPr>
            <a:r>
              <a:rPr kumimoji="0" lang="en-US" sz="2400" b="1" i="0" u="none" strike="noStrike" cap="none" normalizeH="0" baseline="0" dirty="0" smtClean="0">
                <a:ln>
                  <a:noFill/>
                </a:ln>
                <a:solidFill>
                  <a:schemeClr val="accent2">
                    <a:lumMod val="75000"/>
                  </a:schemeClr>
                </a:solidFill>
                <a:effectLst/>
                <a:ea typeface="Calibri" pitchFamily="34" charset="0"/>
                <a:cs typeface="Times New Roman" pitchFamily="18" charset="0"/>
              </a:rPr>
              <a:t>• Describe behaviors reported by customer and  </a:t>
            </a:r>
          </a:p>
          <a:p>
            <a:pPr lvl="0" eaLnBrk="0" fontAlgn="base" hangingPunct="0">
              <a:spcBef>
                <a:spcPct val="0"/>
              </a:spcBef>
              <a:spcAft>
                <a:spcPct val="0"/>
              </a:spcAft>
            </a:pPr>
            <a:r>
              <a:rPr lang="en-US" sz="2400" b="1" dirty="0" smtClean="0">
                <a:solidFill>
                  <a:schemeClr val="accent2">
                    <a:lumMod val="75000"/>
                  </a:schemeClr>
                </a:solidFill>
                <a:ea typeface="Calibri" pitchFamily="34" charset="0"/>
                <a:cs typeface="Times New Roman" pitchFamily="18" charset="0"/>
              </a:rPr>
              <a:t>   </a:t>
            </a:r>
            <a:r>
              <a:rPr kumimoji="0" lang="en-US" sz="2400" b="1" i="0" u="none" strike="noStrike" cap="none" normalizeH="0" baseline="0" dirty="0" smtClean="0">
                <a:ln>
                  <a:noFill/>
                </a:ln>
                <a:solidFill>
                  <a:schemeClr val="accent2">
                    <a:lumMod val="75000"/>
                  </a:schemeClr>
                </a:solidFill>
                <a:effectLst/>
                <a:ea typeface="Calibri" pitchFamily="34" charset="0"/>
                <a:cs typeface="Times New Roman" pitchFamily="18" charset="0"/>
              </a:rPr>
              <a:t>collateral contact! </a:t>
            </a:r>
            <a:endParaRPr kumimoji="0" lang="en-US" sz="2400" b="1" i="0" u="none" strike="noStrike" cap="none" normalizeH="0" baseline="0" dirty="0" smtClean="0">
              <a:ln>
                <a:noFill/>
              </a:ln>
              <a:solidFill>
                <a:schemeClr val="accent2">
                  <a:lumMod val="75000"/>
                </a:schemeClr>
              </a:solidFill>
              <a:effectLst/>
              <a:cs typeface="Arial" pitchFamily="34" charset="0"/>
            </a:endParaRPr>
          </a:p>
          <a:p>
            <a:pPr lvl="0" eaLnBrk="0" fontAlgn="base" hangingPunct="0">
              <a:spcBef>
                <a:spcPct val="0"/>
              </a:spcBef>
              <a:spcAft>
                <a:spcPct val="0"/>
              </a:spcAft>
            </a:pPr>
            <a:r>
              <a:rPr kumimoji="0" lang="en-US" sz="2400" b="1" i="0" u="none" strike="noStrike" cap="none" normalizeH="0" baseline="0" dirty="0" smtClean="0">
                <a:ln>
                  <a:noFill/>
                </a:ln>
                <a:solidFill>
                  <a:schemeClr val="accent2">
                    <a:lumMod val="75000"/>
                  </a:schemeClr>
                </a:solidFill>
                <a:effectLst/>
                <a:ea typeface="Calibri" pitchFamily="34" charset="0"/>
                <a:cs typeface="Times New Roman" pitchFamily="18" charset="0"/>
              </a:rPr>
              <a:t>• Record statements made by customer! </a:t>
            </a:r>
            <a:endParaRPr kumimoji="0" lang="en-US" sz="2400" b="1" i="0" u="none" strike="noStrike" cap="none" normalizeH="0" baseline="0" dirty="0" smtClean="0">
              <a:ln>
                <a:noFill/>
              </a:ln>
              <a:solidFill>
                <a:schemeClr val="accent2">
                  <a:lumMod val="75000"/>
                </a:schemeClr>
              </a:solidFill>
              <a:effectLst/>
              <a:cs typeface="Arial" pitchFamily="34" charset="0"/>
            </a:endParaRPr>
          </a:p>
          <a:p>
            <a:pPr lvl="0" eaLnBrk="0" fontAlgn="base" hangingPunct="0">
              <a:spcBef>
                <a:spcPct val="0"/>
              </a:spcBef>
              <a:spcAft>
                <a:spcPct val="0"/>
              </a:spcAft>
            </a:pPr>
            <a:r>
              <a:rPr kumimoji="0" lang="en-US" sz="2400" b="1" i="0" u="none" strike="noStrike" cap="none" normalizeH="0" baseline="0" dirty="0" smtClean="0">
                <a:ln>
                  <a:noFill/>
                </a:ln>
                <a:solidFill>
                  <a:schemeClr val="accent2">
                    <a:lumMod val="75000"/>
                  </a:schemeClr>
                </a:solidFill>
                <a:effectLst/>
                <a:ea typeface="Calibri" pitchFamily="34" charset="0"/>
                <a:cs typeface="Times New Roman" pitchFamily="18" charset="0"/>
              </a:rPr>
              <a:t>• Record your observations! </a:t>
            </a:r>
            <a:endParaRPr kumimoji="0" lang="en-US" sz="2400" b="1" i="0" u="none" strike="noStrike" cap="none" normalizeH="0" baseline="0" dirty="0" smtClean="0">
              <a:ln>
                <a:noFill/>
              </a:ln>
              <a:solidFill>
                <a:schemeClr val="accent2">
                  <a:lumMod val="75000"/>
                </a:schemeClr>
              </a:solidFill>
              <a:effectLst/>
              <a:cs typeface="Arial" pitchFamily="34" charset="0"/>
            </a:endParaRPr>
          </a:p>
          <a:p>
            <a:pPr lvl="0" eaLnBrk="0" fontAlgn="base" hangingPunct="0">
              <a:spcBef>
                <a:spcPct val="0"/>
              </a:spcBef>
              <a:spcAft>
                <a:spcPct val="0"/>
              </a:spcAft>
            </a:pPr>
            <a:r>
              <a:rPr kumimoji="0" lang="en-US" sz="2400" b="1" i="0" u="none" strike="noStrike" cap="none" normalizeH="0" baseline="0" dirty="0" smtClean="0">
                <a:ln>
                  <a:noFill/>
                </a:ln>
                <a:solidFill>
                  <a:schemeClr val="accent2">
                    <a:lumMod val="75000"/>
                  </a:schemeClr>
                </a:solidFill>
                <a:effectLst/>
                <a:ea typeface="Calibri" pitchFamily="34" charset="0"/>
                <a:cs typeface="Times New Roman" pitchFamily="18" charset="0"/>
              </a:rPr>
              <a:t>• Substantiate conclusions and judgments! </a:t>
            </a:r>
            <a:endParaRPr kumimoji="0" lang="en-US" sz="2400" b="1" i="0" u="none" strike="noStrike" cap="none" normalizeH="0" baseline="0" dirty="0" smtClean="0">
              <a:ln>
                <a:noFill/>
              </a:ln>
              <a:solidFill>
                <a:schemeClr val="accent2">
                  <a:lumMod val="75000"/>
                </a:schemeClr>
              </a:solidFill>
              <a:effectLst/>
              <a:cs typeface="Arial" pitchFamily="34" charset="0"/>
            </a:endParaRPr>
          </a:p>
          <a:p>
            <a:pPr lvl="0" eaLnBrk="0" fontAlgn="base" hangingPunct="0">
              <a:spcBef>
                <a:spcPct val="0"/>
              </a:spcBef>
              <a:spcAft>
                <a:spcPct val="0"/>
              </a:spcAft>
            </a:pPr>
            <a:r>
              <a:rPr kumimoji="0" lang="en-US" sz="2400" b="1" i="0" u="none" strike="noStrike" cap="none" normalizeH="0" baseline="0" dirty="0" smtClean="0">
                <a:ln>
                  <a:noFill/>
                </a:ln>
                <a:solidFill>
                  <a:schemeClr val="accent2">
                    <a:lumMod val="75000"/>
                  </a:schemeClr>
                </a:solidFill>
                <a:effectLst/>
                <a:ea typeface="Calibri" pitchFamily="34" charset="0"/>
                <a:cs typeface="Times New Roman" pitchFamily="18" charset="0"/>
              </a:rPr>
              <a:t>• Link services to documented deficiencies! </a:t>
            </a:r>
            <a:endParaRPr kumimoji="0" lang="en-US" sz="2400" b="1" i="0" u="none" strike="noStrike" cap="none" normalizeH="0" baseline="0" dirty="0" smtClean="0">
              <a:ln>
                <a:noFill/>
              </a:ln>
              <a:solidFill>
                <a:schemeClr val="accent2">
                  <a:lumMod val="75000"/>
                </a:schemeClr>
              </a:solidFill>
              <a:effectLst/>
              <a:cs typeface="Arial" pitchFamily="34" charset="0"/>
            </a:endParaRPr>
          </a:p>
          <a:p>
            <a:pPr lvl="0" eaLnBrk="0" fontAlgn="base" hangingPunct="0">
              <a:spcBef>
                <a:spcPct val="0"/>
              </a:spcBef>
              <a:spcAft>
                <a:spcPct val="0"/>
              </a:spcAft>
            </a:pPr>
            <a:r>
              <a:rPr kumimoji="0" lang="en-US" b="0" i="0" u="none" strike="noStrike" cap="none" normalizeH="0" baseline="0" dirty="0" smtClean="0">
                <a:ln>
                  <a:noFill/>
                </a:ln>
                <a:solidFill>
                  <a:srgbClr val="000000"/>
                </a:solidFill>
                <a:effectLst/>
                <a:latin typeface="Comic Sans MS" pitchFamily="66" charset="0"/>
                <a:ea typeface="Calibri" pitchFamily="34" charset="0"/>
                <a:cs typeface="Times New Roman" pitchFamily="18" charset="0"/>
              </a:rPr>
              <a:t>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mn-lt"/>
              </a:rPr>
              <a:t>Professional</a:t>
            </a:r>
            <a:r>
              <a:rPr lang="en-US" dirty="0" smtClean="0"/>
              <a:t> and Ethical</a:t>
            </a:r>
            <a:endParaRPr lang="en-US" dirty="0"/>
          </a:p>
        </p:txBody>
      </p:sp>
      <p:sp>
        <p:nvSpPr>
          <p:cNvPr id="3" name="Text Placeholder 2"/>
          <p:cNvSpPr>
            <a:spLocks noGrp="1"/>
          </p:cNvSpPr>
          <p:nvPr>
            <p:ph type="body" idx="1"/>
          </p:nvPr>
        </p:nvSpPr>
        <p:spPr/>
        <p:txBody>
          <a:bodyPr/>
          <a:lstStyle/>
          <a:p>
            <a:r>
              <a:rPr lang="en-US" dirty="0" smtClean="0"/>
              <a:t>Strong Verbs to use:</a:t>
            </a:r>
            <a:endParaRPr lang="en-US" dirty="0"/>
          </a:p>
        </p:txBody>
      </p:sp>
      <p:sp>
        <p:nvSpPr>
          <p:cNvPr id="4" name="Text Placeholder 3"/>
          <p:cNvSpPr>
            <a:spLocks noGrp="1"/>
          </p:cNvSpPr>
          <p:nvPr>
            <p:ph type="body" sz="half" idx="3"/>
          </p:nvPr>
        </p:nvSpPr>
        <p:spPr/>
        <p:txBody>
          <a:bodyPr/>
          <a:lstStyle/>
          <a:p>
            <a:r>
              <a:rPr lang="en-US" dirty="0" smtClean="0"/>
              <a:t>Words to Avoid:</a:t>
            </a:r>
            <a:endParaRPr lang="en-US" dirty="0"/>
          </a:p>
        </p:txBody>
      </p:sp>
      <p:sp>
        <p:nvSpPr>
          <p:cNvPr id="5" name="Content Placeholder 4"/>
          <p:cNvSpPr>
            <a:spLocks noGrp="1"/>
          </p:cNvSpPr>
          <p:nvPr>
            <p:ph sz="quarter" idx="2"/>
          </p:nvPr>
        </p:nvSpPr>
        <p:spPr/>
        <p:txBody>
          <a:bodyPr>
            <a:normAutofit/>
          </a:bodyPr>
          <a:lstStyle/>
          <a:p>
            <a:pPr lvl="0" eaLnBrk="0" fontAlgn="base" hangingPunct="0">
              <a:spcBef>
                <a:spcPct val="0"/>
              </a:spcBef>
              <a:spcAft>
                <a:spcPct val="0"/>
              </a:spcAft>
            </a:pPr>
            <a:r>
              <a:rPr lang="en-US" dirty="0" smtClean="0">
                <a:solidFill>
                  <a:srgbClr val="000000"/>
                </a:solidFill>
                <a:ea typeface="Calibri" pitchFamily="34" charset="0"/>
                <a:cs typeface="Times New Roman" pitchFamily="18" charset="0"/>
              </a:rPr>
              <a:t>• Advised        Focused </a:t>
            </a:r>
            <a:endParaRPr lang="en-US" sz="1000" dirty="0" smtClean="0">
              <a:cs typeface="Arial" pitchFamily="34" charset="0"/>
            </a:endParaRPr>
          </a:p>
          <a:p>
            <a:pPr lvl="0" eaLnBrk="0" fontAlgn="base" hangingPunct="0">
              <a:spcBef>
                <a:spcPct val="0"/>
              </a:spcBef>
              <a:spcAft>
                <a:spcPct val="0"/>
              </a:spcAft>
            </a:pPr>
            <a:r>
              <a:rPr lang="en-US" dirty="0" smtClean="0">
                <a:solidFill>
                  <a:srgbClr val="000000"/>
                </a:solidFill>
                <a:ea typeface="Calibri" pitchFamily="34" charset="0"/>
                <a:cs typeface="Times New Roman" pitchFamily="18" charset="0"/>
              </a:rPr>
              <a:t>• Assessed       Identified </a:t>
            </a:r>
            <a:endParaRPr lang="en-US" sz="1000" dirty="0" smtClean="0">
              <a:cs typeface="Arial" pitchFamily="34" charset="0"/>
            </a:endParaRPr>
          </a:p>
          <a:p>
            <a:pPr lvl="0" eaLnBrk="0" fontAlgn="base" hangingPunct="0">
              <a:spcBef>
                <a:spcPct val="0"/>
              </a:spcBef>
              <a:spcAft>
                <a:spcPct val="0"/>
              </a:spcAft>
            </a:pPr>
            <a:r>
              <a:rPr lang="en-US" dirty="0" smtClean="0">
                <a:solidFill>
                  <a:srgbClr val="000000"/>
                </a:solidFill>
                <a:ea typeface="Calibri" pitchFamily="34" charset="0"/>
                <a:cs typeface="Times New Roman" pitchFamily="18" charset="0"/>
              </a:rPr>
              <a:t>•Assisted         Recommend</a:t>
            </a:r>
            <a:endParaRPr lang="en-US" sz="1000" dirty="0" smtClean="0">
              <a:cs typeface="Arial" pitchFamily="34" charset="0"/>
            </a:endParaRPr>
          </a:p>
          <a:p>
            <a:pPr lvl="0" eaLnBrk="0" fontAlgn="base" hangingPunct="0">
              <a:spcBef>
                <a:spcPct val="0"/>
              </a:spcBef>
              <a:spcAft>
                <a:spcPct val="0"/>
              </a:spcAft>
            </a:pPr>
            <a:r>
              <a:rPr lang="en-US" dirty="0" smtClean="0">
                <a:solidFill>
                  <a:srgbClr val="000000"/>
                </a:solidFill>
                <a:ea typeface="Calibri" pitchFamily="34" charset="0"/>
                <a:cs typeface="Times New Roman" pitchFamily="18" charset="0"/>
              </a:rPr>
              <a:t>• Clarified       Referred </a:t>
            </a:r>
            <a:endParaRPr lang="en-US" sz="1000" dirty="0" smtClean="0">
              <a:cs typeface="Arial" pitchFamily="34" charset="0"/>
            </a:endParaRPr>
          </a:p>
          <a:p>
            <a:pPr lvl="0" eaLnBrk="0" fontAlgn="base" hangingPunct="0">
              <a:spcBef>
                <a:spcPct val="0"/>
              </a:spcBef>
              <a:spcAft>
                <a:spcPct val="0"/>
              </a:spcAft>
            </a:pPr>
            <a:r>
              <a:rPr lang="en-US" dirty="0" smtClean="0">
                <a:solidFill>
                  <a:srgbClr val="000000"/>
                </a:solidFill>
                <a:ea typeface="Calibri" pitchFamily="34" charset="0"/>
                <a:cs typeface="Times New Roman" pitchFamily="18" charset="0"/>
              </a:rPr>
              <a:t>• Confronted  Reflected </a:t>
            </a:r>
            <a:endParaRPr lang="en-US" sz="1000" dirty="0" smtClean="0">
              <a:cs typeface="Arial" pitchFamily="34" charset="0"/>
            </a:endParaRPr>
          </a:p>
          <a:p>
            <a:pPr lvl="0" eaLnBrk="0" fontAlgn="base" hangingPunct="0">
              <a:spcBef>
                <a:spcPct val="0"/>
              </a:spcBef>
              <a:spcAft>
                <a:spcPct val="0"/>
              </a:spcAft>
            </a:pPr>
            <a:r>
              <a:rPr lang="en-US" dirty="0" smtClean="0">
                <a:solidFill>
                  <a:srgbClr val="000000"/>
                </a:solidFill>
                <a:ea typeface="Calibri" pitchFamily="34" charset="0"/>
                <a:cs typeface="Times New Roman" pitchFamily="18" charset="0"/>
              </a:rPr>
              <a:t>• Counseled    Structure </a:t>
            </a:r>
            <a:endParaRPr lang="en-US" sz="1000" dirty="0" smtClean="0">
              <a:cs typeface="Arial" pitchFamily="34" charset="0"/>
            </a:endParaRPr>
          </a:p>
          <a:p>
            <a:pPr lvl="0" eaLnBrk="0" fontAlgn="base" hangingPunct="0">
              <a:spcBef>
                <a:spcPct val="0"/>
              </a:spcBef>
              <a:spcAft>
                <a:spcPct val="0"/>
              </a:spcAft>
            </a:pPr>
            <a:r>
              <a:rPr lang="en-US" dirty="0" smtClean="0">
                <a:solidFill>
                  <a:srgbClr val="000000"/>
                </a:solidFill>
                <a:ea typeface="Calibri" pitchFamily="34" charset="0"/>
                <a:cs typeface="Times New Roman" pitchFamily="18" charset="0"/>
              </a:rPr>
              <a:t>• Discussed     Summarize </a:t>
            </a:r>
            <a:endParaRPr lang="en-US" sz="1000" dirty="0" smtClean="0">
              <a:cs typeface="Arial" pitchFamily="34" charset="0"/>
            </a:endParaRPr>
          </a:p>
          <a:p>
            <a:pPr lvl="0" eaLnBrk="0" fontAlgn="base" hangingPunct="0">
              <a:spcBef>
                <a:spcPct val="0"/>
              </a:spcBef>
              <a:spcAft>
                <a:spcPct val="0"/>
              </a:spcAft>
            </a:pPr>
            <a:r>
              <a:rPr lang="en-US" dirty="0" smtClean="0">
                <a:solidFill>
                  <a:srgbClr val="000000"/>
                </a:solidFill>
                <a:ea typeface="Calibri" pitchFamily="34" charset="0"/>
                <a:cs typeface="Times New Roman" pitchFamily="18" charset="0"/>
              </a:rPr>
              <a:t>• Directed       Supported </a:t>
            </a:r>
            <a:endParaRPr lang="en-US" sz="1000" dirty="0" smtClean="0">
              <a:cs typeface="Arial" pitchFamily="34" charset="0"/>
            </a:endParaRPr>
          </a:p>
          <a:p>
            <a:pPr lvl="0" eaLnBrk="0" fontAlgn="base" hangingPunct="0">
              <a:spcBef>
                <a:spcPct val="0"/>
              </a:spcBef>
              <a:spcAft>
                <a:spcPct val="0"/>
              </a:spcAft>
            </a:pPr>
            <a:r>
              <a:rPr lang="en-US" dirty="0" smtClean="0">
                <a:solidFill>
                  <a:srgbClr val="000000"/>
                </a:solidFill>
                <a:ea typeface="Calibri" pitchFamily="34" charset="0"/>
                <a:cs typeface="Times New Roman" pitchFamily="18" charset="0"/>
              </a:rPr>
              <a:t>• Encouraged  Urged </a:t>
            </a:r>
            <a:endParaRPr lang="en-US" sz="1000" dirty="0" smtClean="0">
              <a:cs typeface="Arial" pitchFamily="34" charset="0"/>
            </a:endParaRPr>
          </a:p>
          <a:p>
            <a:pPr lvl="0" eaLnBrk="0" fontAlgn="base" hangingPunct="0">
              <a:spcBef>
                <a:spcPct val="0"/>
              </a:spcBef>
              <a:spcAft>
                <a:spcPct val="0"/>
              </a:spcAft>
            </a:pPr>
            <a:endParaRPr lang="en-US" sz="1000" dirty="0" smtClean="0">
              <a:latin typeface="Arial" pitchFamily="34" charset="0"/>
              <a:cs typeface="Arial" pitchFamily="34" charset="0"/>
            </a:endParaRPr>
          </a:p>
        </p:txBody>
      </p:sp>
      <p:sp>
        <p:nvSpPr>
          <p:cNvPr id="6" name="Content Placeholder 5"/>
          <p:cNvSpPr>
            <a:spLocks noGrp="1"/>
          </p:cNvSpPr>
          <p:nvPr>
            <p:ph sz="quarter" idx="4"/>
          </p:nvPr>
        </p:nvSpPr>
        <p:spPr/>
        <p:txBody>
          <a:bodyPr>
            <a:normAutofit/>
          </a:bodyPr>
          <a:lstStyle/>
          <a:p>
            <a:pPr lvl="0" eaLnBrk="0" fontAlgn="base" hangingPunct="0">
              <a:spcBef>
                <a:spcPct val="0"/>
              </a:spcBef>
              <a:spcAft>
                <a:spcPct val="0"/>
              </a:spcAft>
            </a:pPr>
            <a:r>
              <a:rPr lang="en-US" dirty="0" smtClean="0">
                <a:solidFill>
                  <a:srgbClr val="000000"/>
                </a:solidFill>
                <a:ea typeface="Calibri" pitchFamily="34" charset="0"/>
                <a:cs typeface="Times New Roman" pitchFamily="18" charset="0"/>
              </a:rPr>
              <a:t>• Abnormal     Impulsive </a:t>
            </a:r>
            <a:endParaRPr lang="en-US" sz="1000" dirty="0" smtClean="0">
              <a:cs typeface="Arial" pitchFamily="34" charset="0"/>
            </a:endParaRPr>
          </a:p>
          <a:p>
            <a:pPr lvl="0" eaLnBrk="0" fontAlgn="base" hangingPunct="0">
              <a:spcBef>
                <a:spcPct val="0"/>
              </a:spcBef>
              <a:spcAft>
                <a:spcPct val="0"/>
              </a:spcAft>
            </a:pPr>
            <a:r>
              <a:rPr lang="en-US" dirty="0" smtClean="0">
                <a:solidFill>
                  <a:srgbClr val="000000"/>
                </a:solidFill>
                <a:ea typeface="Calibri" pitchFamily="34" charset="0"/>
                <a:cs typeface="Times New Roman" pitchFamily="18" charset="0"/>
              </a:rPr>
              <a:t>• Abusive         Irrational </a:t>
            </a:r>
            <a:endParaRPr lang="en-US" sz="1000" dirty="0" smtClean="0">
              <a:cs typeface="Arial" pitchFamily="34" charset="0"/>
            </a:endParaRPr>
          </a:p>
          <a:p>
            <a:pPr lvl="0" eaLnBrk="0" fontAlgn="base" hangingPunct="0">
              <a:spcBef>
                <a:spcPct val="0"/>
              </a:spcBef>
              <a:spcAft>
                <a:spcPct val="0"/>
              </a:spcAft>
            </a:pPr>
            <a:r>
              <a:rPr lang="en-US" dirty="0" smtClean="0">
                <a:solidFill>
                  <a:srgbClr val="000000"/>
                </a:solidFill>
                <a:ea typeface="Calibri" pitchFamily="34" charset="0"/>
                <a:cs typeface="Times New Roman" pitchFamily="18" charset="0"/>
              </a:rPr>
              <a:t>• Overwhelmed </a:t>
            </a:r>
            <a:endParaRPr lang="en-US" sz="1000" dirty="0" smtClean="0">
              <a:cs typeface="Arial" pitchFamily="34" charset="0"/>
            </a:endParaRPr>
          </a:p>
          <a:p>
            <a:pPr lvl="0" eaLnBrk="0" fontAlgn="base" hangingPunct="0">
              <a:spcBef>
                <a:spcPct val="0"/>
              </a:spcBef>
              <a:spcAft>
                <a:spcPct val="0"/>
              </a:spcAft>
            </a:pPr>
            <a:r>
              <a:rPr lang="en-US" dirty="0" smtClean="0">
                <a:solidFill>
                  <a:srgbClr val="000000"/>
                </a:solidFill>
                <a:ea typeface="Calibri" pitchFamily="34" charset="0"/>
                <a:cs typeface="Times New Roman" pitchFamily="18" charset="0"/>
              </a:rPr>
              <a:t>• Dangerous    Resistant </a:t>
            </a:r>
            <a:endParaRPr lang="en-US" sz="1000" dirty="0" smtClean="0">
              <a:cs typeface="Arial" pitchFamily="34" charset="0"/>
            </a:endParaRPr>
          </a:p>
          <a:p>
            <a:pPr lvl="0" eaLnBrk="0" fontAlgn="base" hangingPunct="0">
              <a:spcBef>
                <a:spcPct val="0"/>
              </a:spcBef>
              <a:spcAft>
                <a:spcPct val="0"/>
              </a:spcAft>
            </a:pPr>
            <a:r>
              <a:rPr lang="en-US" dirty="0" smtClean="0">
                <a:solidFill>
                  <a:srgbClr val="000000"/>
                </a:solidFill>
                <a:ea typeface="Calibri" pitchFamily="34" charset="0"/>
                <a:cs typeface="Times New Roman" pitchFamily="18" charset="0"/>
              </a:rPr>
              <a:t>• Delusional    Suicidal </a:t>
            </a:r>
            <a:endParaRPr lang="en-US" sz="1000" dirty="0" smtClean="0">
              <a:cs typeface="Arial" pitchFamily="34" charset="0"/>
            </a:endParaRPr>
          </a:p>
          <a:p>
            <a:pPr lvl="0" eaLnBrk="0" fontAlgn="base" hangingPunct="0">
              <a:spcBef>
                <a:spcPct val="0"/>
              </a:spcBef>
              <a:spcAft>
                <a:spcPct val="0"/>
              </a:spcAft>
            </a:pPr>
            <a:r>
              <a:rPr lang="en-US" dirty="0" smtClean="0">
                <a:solidFill>
                  <a:srgbClr val="000000"/>
                </a:solidFill>
                <a:ea typeface="Calibri" pitchFamily="34" charset="0"/>
                <a:cs typeface="Times New Roman" pitchFamily="18" charset="0"/>
              </a:rPr>
              <a:t>• Demanding  Threatened </a:t>
            </a:r>
            <a:endParaRPr lang="en-US" sz="1000" dirty="0" smtClean="0">
              <a:cs typeface="Arial" pitchFamily="34" charset="0"/>
            </a:endParaRPr>
          </a:p>
          <a:p>
            <a:pPr lvl="0" eaLnBrk="0" fontAlgn="base" hangingPunct="0">
              <a:spcBef>
                <a:spcPct val="0"/>
              </a:spcBef>
              <a:spcAft>
                <a:spcPct val="0"/>
              </a:spcAft>
            </a:pPr>
            <a:r>
              <a:rPr lang="en-US" dirty="0" smtClean="0">
                <a:solidFill>
                  <a:srgbClr val="000000"/>
                </a:solidFill>
                <a:ea typeface="Calibri" pitchFamily="34" charset="0"/>
                <a:cs typeface="Times New Roman" pitchFamily="18" charset="0"/>
              </a:rPr>
              <a:t>• Disturbed     Troubled </a:t>
            </a:r>
            <a:endParaRPr lang="en-US" sz="1000" dirty="0" smtClean="0">
              <a:cs typeface="Arial" pitchFamily="34" charset="0"/>
            </a:endParaRPr>
          </a:p>
          <a:p>
            <a:pPr lvl="0" eaLnBrk="0" fontAlgn="base" hangingPunct="0">
              <a:spcBef>
                <a:spcPct val="0"/>
              </a:spcBef>
              <a:spcAft>
                <a:spcPct val="0"/>
              </a:spcAft>
            </a:pPr>
            <a:r>
              <a:rPr lang="en-US" dirty="0" smtClean="0">
                <a:solidFill>
                  <a:srgbClr val="000000"/>
                </a:solidFill>
                <a:ea typeface="Calibri" pitchFamily="34" charset="0"/>
                <a:cs typeface="Times New Roman" pitchFamily="18" charset="0"/>
              </a:rPr>
              <a:t>• Hysterical    </a:t>
            </a:r>
          </a:p>
          <a:p>
            <a:pPr lvl="0" eaLnBrk="0" fontAlgn="base" hangingPunct="0">
              <a:spcBef>
                <a:spcPct val="0"/>
              </a:spcBef>
              <a:spcAft>
                <a:spcPct val="0"/>
              </a:spcAft>
            </a:pPr>
            <a:r>
              <a:rPr lang="en-US" dirty="0" smtClean="0">
                <a:solidFill>
                  <a:srgbClr val="000000"/>
                </a:solidFill>
                <a:ea typeface="Calibri" pitchFamily="34" charset="0"/>
                <a:cs typeface="Times New Roman" pitchFamily="18" charset="0"/>
              </a:rPr>
              <a:t>Uncooperative Anxious</a:t>
            </a:r>
            <a:endParaRPr lang="en-US" sz="1000" dirty="0" smtClean="0">
              <a:cs typeface="Arial" pitchFamily="34" charset="0"/>
            </a:endParaRPr>
          </a:p>
          <a:p>
            <a:pPr lvl="0" eaLnBrk="0" fontAlgn="base" hangingPunct="0">
              <a:spcBef>
                <a:spcPct val="0"/>
              </a:spcBef>
              <a:spcAft>
                <a:spcPct val="0"/>
              </a:spcAft>
            </a:pPr>
            <a:r>
              <a:rPr lang="en-US" dirty="0" smtClean="0">
                <a:solidFill>
                  <a:srgbClr val="000000"/>
                </a:solidFill>
                <a:ea typeface="Calibri" pitchFamily="34" charset="0"/>
                <a:cs typeface="Times New Roman" pitchFamily="18" charset="0"/>
              </a:rPr>
              <a:t>• Immature      Unfit</a:t>
            </a:r>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Case Notes for every service</a:t>
            </a:r>
            <a:endParaRPr lang="en-US" dirty="0"/>
          </a:p>
        </p:txBody>
      </p:sp>
      <p:sp>
        <p:nvSpPr>
          <p:cNvPr id="6" name="Text Placeholder 5"/>
          <p:cNvSpPr>
            <a:spLocks noGrp="1"/>
          </p:cNvSpPr>
          <p:nvPr>
            <p:ph type="body" idx="2"/>
          </p:nvPr>
        </p:nvSpPr>
        <p:spPr/>
        <p:txBody>
          <a:bodyPr/>
          <a:lstStyle/>
          <a:p>
            <a:endParaRPr lang="en-US" dirty="0" smtClean="0"/>
          </a:p>
          <a:p>
            <a:endParaRPr lang="en-US" dirty="0" smtClean="0"/>
          </a:p>
          <a:p>
            <a:endParaRPr lang="en-US" dirty="0" smtClean="0"/>
          </a:p>
          <a:p>
            <a:r>
              <a:rPr lang="en-US" dirty="0" smtClean="0"/>
              <a:t>When providing services to job seekers in Wagner </a:t>
            </a:r>
            <a:r>
              <a:rPr lang="en-US" dirty="0" err="1" smtClean="0"/>
              <a:t>Peyser</a:t>
            </a:r>
            <a:r>
              <a:rPr lang="en-US" dirty="0" smtClean="0"/>
              <a:t>, one must first take the service, second, give a concise and factual account of the service provided.</a:t>
            </a:r>
          </a:p>
          <a:p>
            <a:endParaRPr lang="en-US" dirty="0" smtClean="0"/>
          </a:p>
          <a:p>
            <a:r>
              <a:rPr lang="en-US" dirty="0" smtClean="0"/>
              <a:t>It is easy to elaborate when writing about what happen when you met with someone. DON”T!</a:t>
            </a:r>
          </a:p>
          <a:p>
            <a:endParaRPr lang="en-US" dirty="0" smtClean="0"/>
          </a:p>
          <a:p>
            <a:r>
              <a:rPr lang="en-US" dirty="0" smtClean="0"/>
              <a:t>Keep to the facts. </a:t>
            </a:r>
            <a:endParaRPr lang="en-US" dirty="0"/>
          </a:p>
        </p:txBody>
      </p:sp>
      <p:sp>
        <p:nvSpPr>
          <p:cNvPr id="5" name="Content Placeholder 4"/>
          <p:cNvSpPr>
            <a:spLocks noGrp="1"/>
          </p:cNvSpPr>
          <p:nvPr>
            <p:ph sz="half" idx="1"/>
          </p:nvPr>
        </p:nvSpPr>
        <p:spPr>
          <a:xfrm>
            <a:off x="3575050" y="1676400"/>
            <a:ext cx="5111750" cy="4800600"/>
          </a:xfrm>
        </p:spPr>
        <p:txBody>
          <a:bodyPr>
            <a:normAutofit fontScale="77500" lnSpcReduction="20000"/>
          </a:bodyPr>
          <a:lstStyle/>
          <a:p>
            <a:r>
              <a:rPr lang="en-US" b="1" u="sng" dirty="0" smtClean="0">
                <a:solidFill>
                  <a:schemeClr val="tx2"/>
                </a:solidFill>
              </a:rPr>
              <a:t>Example of a good case note:</a:t>
            </a:r>
          </a:p>
          <a:p>
            <a:pPr>
              <a:buNone/>
            </a:pPr>
            <a:r>
              <a:rPr lang="en-US" dirty="0" smtClean="0">
                <a:solidFill>
                  <a:srgbClr val="FFC000"/>
                </a:solidFill>
              </a:rPr>
              <a:t>   </a:t>
            </a:r>
            <a:r>
              <a:rPr lang="en-US" dirty="0" smtClean="0"/>
              <a:t>“Gave orientation to customer explaining our One-Stop services: adult training, Resource Room, EFM, workshops, office machines, and other job seeking websites. Performed initial assessment of customer’s educations, work history, and any barriers. Discussed their skill sets. Provided counseling in job search and networking techniques.”</a:t>
            </a:r>
          </a:p>
          <a:p>
            <a:r>
              <a:rPr lang="en-US" b="1" u="sng" dirty="0" smtClean="0">
                <a:solidFill>
                  <a:schemeClr val="tx2"/>
                </a:solidFill>
              </a:rPr>
              <a:t>Example of a bad case note:</a:t>
            </a:r>
          </a:p>
          <a:p>
            <a:pPr>
              <a:buNone/>
            </a:pPr>
            <a:r>
              <a:rPr lang="en-US" dirty="0" smtClean="0">
                <a:solidFill>
                  <a:schemeClr val="tx2"/>
                </a:solidFill>
              </a:rPr>
              <a:t>    </a:t>
            </a:r>
            <a:r>
              <a:rPr lang="en-US" dirty="0" smtClean="0"/>
              <a:t>“Spoke to the customer on the phone letting them know of our services and told them to come into the Center if they needed any help.”</a:t>
            </a:r>
          </a:p>
          <a:p>
            <a:pPr>
              <a:buNone/>
            </a:pPr>
            <a:endParaRPr lang="en-US" dirty="0" smtClean="0">
              <a:solidFill>
                <a:schemeClr val="tx2"/>
              </a:solidFill>
            </a:endParaRP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258</TotalTime>
  <Words>618</Words>
  <Application>Microsoft Office PowerPoint</Application>
  <PresentationFormat>On-screen Show (4:3)</PresentationFormat>
  <Paragraphs>145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Case Notes for Wagner Peyser</vt:lpstr>
      <vt:lpstr>Case Notes in Wagner Peyser</vt:lpstr>
      <vt:lpstr>Why are case notes important?  </vt:lpstr>
      <vt:lpstr>Service Codes</vt:lpstr>
      <vt:lpstr>How to Write Case Notes</vt:lpstr>
      <vt:lpstr>How to Write Case Notes</vt:lpstr>
      <vt:lpstr>How to Write Case Notes</vt:lpstr>
      <vt:lpstr>Professional and Ethical</vt:lpstr>
      <vt:lpstr>Case Notes for every service</vt:lpstr>
      <vt:lpstr>Example of Job Development Case Notes:</vt:lpstr>
      <vt:lpstr>Always be Factual and to the point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Notes for Wagner Peyser</dc:title>
  <dc:creator>CMayhall</dc:creator>
  <cp:lastModifiedBy>alice</cp:lastModifiedBy>
  <cp:revision>29</cp:revision>
  <dcterms:created xsi:type="dcterms:W3CDTF">2010-12-06T17:17:42Z</dcterms:created>
  <dcterms:modified xsi:type="dcterms:W3CDTF">2010-12-10T13:15:56Z</dcterms:modified>
</cp:coreProperties>
</file>