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tags/tag38.xml" ContentType="application/vnd.openxmlformats-officedocument.presentationml.tags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ags/tag52.xml" ContentType="application/vnd.openxmlformats-officedocument.presentationml.tags+xml"/>
  <Override PartName="/ppt/theme/theme21.xml" ContentType="application/vnd.openxmlformats-officedocument.theme+xml"/>
  <Override PartName="/ppt/theme/theme32.xml" ContentType="application/vnd.openxmlformats-officedocument.theme+xml"/>
  <Default Extension="xlsx" ContentType="application/vnd.openxmlformats-officedocument.spreadsheetml.sheet"/>
  <Override PartName="/ppt/tags/tag41.xml" ContentType="application/vnd.openxmlformats-officedocument.presentationml.tags+xml"/>
  <Override PartName="/ppt/theme/theme10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Masters/slideMaster27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heme/theme22.xml" ContentType="application/vnd.openxmlformats-officedocument.them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8.xml" ContentType="application/vnd.openxmlformats-officedocument.them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27.xml" ContentType="application/vnd.openxmlformats-officedocument.them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7.xml" ContentType="application/vnd.openxmlformats-officedocument.presentationml.tags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8.xml" ContentType="application/vnd.openxmlformats-officedocument.them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theme/theme35.xml" ContentType="application/vnd.openxmlformats-officedocument.them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Masters/slideMaster37.xml" ContentType="application/vnd.openxmlformats-officedocument.presentationml.slideMaster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tags/tag56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tags/tag45.xml" ContentType="application/vnd.openxmlformats-officedocument.presentationml.tags+xml"/>
  <Override PartName="/ppt/theme/theme14.xml" ContentType="application/vnd.openxmlformats-officedocument.theme+xml"/>
  <Override PartName="/ppt/theme/theme25.xml" ContentType="application/vnd.openxmlformats-officedocument.them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slideMasters/slideMaster34.xml" ContentType="application/vnd.openxmlformats-officedocument.presentationml.slideMaster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tags/tag2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3" r:id="rId2"/>
    <p:sldMasterId id="2147483775" r:id="rId3"/>
    <p:sldMasterId id="2147483777" r:id="rId4"/>
    <p:sldMasterId id="2147483779" r:id="rId5"/>
    <p:sldMasterId id="2147483781" r:id="rId6"/>
    <p:sldMasterId id="2147483783" r:id="rId7"/>
    <p:sldMasterId id="2147483785" r:id="rId8"/>
    <p:sldMasterId id="2147483787" r:id="rId9"/>
    <p:sldMasterId id="2147483789" r:id="rId10"/>
    <p:sldMasterId id="2147483791" r:id="rId11"/>
    <p:sldMasterId id="2147483793" r:id="rId12"/>
    <p:sldMasterId id="2147483795" r:id="rId13"/>
    <p:sldMasterId id="2147483797" r:id="rId14"/>
    <p:sldMasterId id="2147483799" r:id="rId15"/>
    <p:sldMasterId id="2147483801" r:id="rId16"/>
    <p:sldMasterId id="2147483803" r:id="rId17"/>
    <p:sldMasterId id="2147483805" r:id="rId18"/>
    <p:sldMasterId id="2147483807" r:id="rId19"/>
    <p:sldMasterId id="2147483809" r:id="rId20"/>
    <p:sldMasterId id="2147483811" r:id="rId21"/>
    <p:sldMasterId id="2147483813" r:id="rId22"/>
    <p:sldMasterId id="2147483815" r:id="rId23"/>
    <p:sldMasterId id="2147483817" r:id="rId24"/>
    <p:sldMasterId id="2147483819" r:id="rId25"/>
    <p:sldMasterId id="2147483821" r:id="rId26"/>
    <p:sldMasterId id="2147483823" r:id="rId27"/>
    <p:sldMasterId id="2147483825" r:id="rId28"/>
    <p:sldMasterId id="2147483827" r:id="rId29"/>
    <p:sldMasterId id="2147483829" r:id="rId30"/>
    <p:sldMasterId id="2147483831" r:id="rId31"/>
    <p:sldMasterId id="2147483833" r:id="rId32"/>
    <p:sldMasterId id="2147483835" r:id="rId33"/>
    <p:sldMasterId id="2147483837" r:id="rId34"/>
    <p:sldMasterId id="2147483839" r:id="rId35"/>
    <p:sldMasterId id="2147483841" r:id="rId36"/>
    <p:sldMasterId id="2147483843" r:id="rId37"/>
  </p:sldMasterIdLst>
  <p:handoutMasterIdLst>
    <p:handoutMasterId r:id="rId98"/>
  </p:handoutMasterIdLst>
  <p:sldIdLst>
    <p:sldId id="256" r:id="rId38"/>
    <p:sldId id="280" r:id="rId39"/>
    <p:sldId id="260" r:id="rId40"/>
    <p:sldId id="279" r:id="rId41"/>
    <p:sldId id="274" r:id="rId42"/>
    <p:sldId id="275" r:id="rId43"/>
    <p:sldId id="276" r:id="rId44"/>
    <p:sldId id="258" r:id="rId45"/>
    <p:sldId id="278" r:id="rId46"/>
    <p:sldId id="272" r:id="rId47"/>
    <p:sldId id="281" r:id="rId48"/>
    <p:sldId id="282" r:id="rId49"/>
    <p:sldId id="283" r:id="rId50"/>
    <p:sldId id="270" r:id="rId51"/>
    <p:sldId id="261" r:id="rId52"/>
    <p:sldId id="262" r:id="rId53"/>
    <p:sldId id="266" r:id="rId54"/>
    <p:sldId id="284" r:id="rId55"/>
    <p:sldId id="285" r:id="rId56"/>
    <p:sldId id="267" r:id="rId57"/>
    <p:sldId id="286" r:id="rId58"/>
    <p:sldId id="326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02" r:id="rId73"/>
    <p:sldId id="303" r:id="rId74"/>
    <p:sldId id="304" r:id="rId75"/>
    <p:sldId id="305" r:id="rId76"/>
    <p:sldId id="306" r:id="rId77"/>
    <p:sldId id="307" r:id="rId78"/>
    <p:sldId id="308" r:id="rId79"/>
    <p:sldId id="309" r:id="rId80"/>
    <p:sldId id="310" r:id="rId81"/>
    <p:sldId id="311" r:id="rId82"/>
    <p:sldId id="312" r:id="rId83"/>
    <p:sldId id="313" r:id="rId84"/>
    <p:sldId id="314" r:id="rId85"/>
    <p:sldId id="315" r:id="rId86"/>
    <p:sldId id="316" r:id="rId87"/>
    <p:sldId id="317" r:id="rId88"/>
    <p:sldId id="318" r:id="rId89"/>
    <p:sldId id="319" r:id="rId90"/>
    <p:sldId id="320" r:id="rId91"/>
    <p:sldId id="321" r:id="rId92"/>
    <p:sldId id="322" r:id="rId93"/>
    <p:sldId id="323" r:id="rId94"/>
    <p:sldId id="324" r:id="rId95"/>
    <p:sldId id="325" r:id="rId96"/>
    <p:sldId id="287" r:id="rId97"/>
  </p:sldIdLst>
  <p:sldSz cx="9144000" cy="6858000" type="screen4x3"/>
  <p:notesSz cx="7010400" cy="9296400"/>
  <p:custDataLst>
    <p:tags r:id="rId9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4" autoAdjust="0"/>
    <p:restoredTop sz="94660" autoAdjust="0"/>
  </p:normalViewPr>
  <p:slideViewPr>
    <p:cSldViewPr>
      <p:cViewPr varScale="1">
        <p:scale>
          <a:sx n="71" d="100"/>
          <a:sy n="71" d="100"/>
        </p:scale>
        <p:origin x="-3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84" Type="http://schemas.openxmlformats.org/officeDocument/2006/relationships/slide" Target="slides/slide47.xml"/><Relationship Id="rId89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92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slide" Target="slides/slide29.xml"/><Relationship Id="rId74" Type="http://schemas.openxmlformats.org/officeDocument/2006/relationships/slide" Target="slides/slide37.xml"/><Relationship Id="rId79" Type="http://schemas.openxmlformats.org/officeDocument/2006/relationships/slide" Target="slides/slide42.xml"/><Relationship Id="rId87" Type="http://schemas.openxmlformats.org/officeDocument/2006/relationships/slide" Target="slides/slide50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4.xml"/><Relationship Id="rId82" Type="http://schemas.openxmlformats.org/officeDocument/2006/relationships/slide" Target="slides/slide45.xml"/><Relationship Id="rId90" Type="http://schemas.openxmlformats.org/officeDocument/2006/relationships/slide" Target="slides/slide53.xml"/><Relationship Id="rId95" Type="http://schemas.openxmlformats.org/officeDocument/2006/relationships/slide" Target="slides/slide5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77" Type="http://schemas.openxmlformats.org/officeDocument/2006/relationships/slide" Target="slides/slide40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80" Type="http://schemas.openxmlformats.org/officeDocument/2006/relationships/slide" Target="slides/slide43.xml"/><Relationship Id="rId85" Type="http://schemas.openxmlformats.org/officeDocument/2006/relationships/slide" Target="slides/slide48.xml"/><Relationship Id="rId93" Type="http://schemas.openxmlformats.org/officeDocument/2006/relationships/slide" Target="slides/slide56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slide" Target="slides/slide30.xml"/><Relationship Id="rId103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slide" Target="slides/slide33.xml"/><Relationship Id="rId75" Type="http://schemas.openxmlformats.org/officeDocument/2006/relationships/slide" Target="slides/slide38.xml"/><Relationship Id="rId83" Type="http://schemas.openxmlformats.org/officeDocument/2006/relationships/slide" Target="slides/slide46.xml"/><Relationship Id="rId88" Type="http://schemas.openxmlformats.org/officeDocument/2006/relationships/slide" Target="slides/slide51.xml"/><Relationship Id="rId91" Type="http://schemas.openxmlformats.org/officeDocument/2006/relationships/slide" Target="slides/slide54.xml"/><Relationship Id="rId96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slide" Target="slides/slide41.xml"/><Relationship Id="rId81" Type="http://schemas.openxmlformats.org/officeDocument/2006/relationships/slide" Target="slides/slide44.xml"/><Relationship Id="rId86" Type="http://schemas.openxmlformats.org/officeDocument/2006/relationships/slide" Target="slides/slide49.xml"/><Relationship Id="rId94" Type="http://schemas.openxmlformats.org/officeDocument/2006/relationships/slide" Target="slides/slide57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76" Type="http://schemas.openxmlformats.org/officeDocument/2006/relationships/slide" Target="slides/slide39.xml"/><Relationship Id="rId97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D6C4D2-8A26-4DFC-9CE4-35D686828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body" idx="13" hasCustomPrompt="1"/>
          </p:nvPr>
        </p:nvSpPr>
        <p:spPr>
          <a:xfrm>
            <a:off x="502920" y="6189550"/>
            <a:ext cx="8138159" cy="685800"/>
          </a:xfrm>
        </p:spPr>
        <p:txBody>
          <a:bodyPr/>
          <a:lstStyle>
            <a:lvl1pPr marL="0" indent="0" algn="l" rtl="0" eaLnBrk="1" latinLnBrk="0" hangingPunct="1">
              <a:buNone/>
              <a:defRPr/>
            </a:lvl1pPr>
            <a:lvl2pPr algn="l" rtl="0" eaLnBrk="1" latinLnBrk="0" hangingPunct="1">
              <a:buNone/>
              <a:defRPr/>
            </a:lvl2pPr>
            <a:lvl3pPr algn="l" rtl="0" eaLnBrk="1" latinLnBrk="0" hangingPunct="1">
              <a:buNone/>
              <a:defRPr/>
            </a:lvl3pPr>
            <a:lvl4pPr algn="l" rtl="0" eaLnBrk="1" latinLnBrk="0" hangingPunct="1">
              <a:buNone/>
              <a:defRPr/>
            </a:lvl4pPr>
            <a:lvl5pPr algn="l" rtl="0" eaLnBrk="1" latinLnBrk="0" hangingPunct="1">
              <a:buNone/>
              <a:defRPr/>
            </a:lvl5pPr>
          </a:lstStyle>
          <a:p>
            <a:pPr lvl="0"/>
            <a:r>
              <a:rPr lang="en-US" smtClean="0"/>
              <a:t>Click to add question here</a:t>
            </a:r>
            <a:endParaRPr lang="en-US"/>
          </a:p>
        </p:txBody>
      </p:sp>
      <p:sp>
        <p:nvSpPr>
          <p:cNvPr id="7" name="choices"/>
          <p:cNvSpPr>
            <a:spLocks noGrp="1"/>
          </p:cNvSpPr>
          <p:nvPr>
            <p:ph type="body" sz="quarter" idx="14" hasCustomPrompt="1"/>
          </p:nvPr>
        </p:nvSpPr>
        <p:spPr>
          <a:xfrm>
            <a:off x="502919" y="7027750"/>
            <a:ext cx="394335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rtl="0" eaLnBrk="1" latinLnBrk="0" hangingPunct="1">
              <a:buAutoNum type="arabicPeriod"/>
              <a:defRPr/>
            </a:lvl1pPr>
            <a:lvl2pPr marL="804672" indent="-457200" algn="l" rtl="0" eaLnBrk="1" latinLnBrk="0" hangingPunct="1">
              <a:buAutoNum type="arabicPeriod"/>
              <a:defRPr/>
            </a:lvl2pPr>
            <a:lvl3pPr marL="1060704" indent="-457200" algn="l" rtl="0" eaLnBrk="1" latinLnBrk="0" hangingPunct="1">
              <a:buAutoNum type="arabicPeriod"/>
              <a:defRPr/>
            </a:lvl3pPr>
            <a:lvl4pPr marL="1298448" indent="-457200" algn="l" rtl="0" eaLnBrk="1" latinLnBrk="0" hangingPunct="1">
              <a:buAutoNum type="arabicPeriod"/>
              <a:defRPr/>
            </a:lvl4pPr>
            <a:lvl5pPr marL="1440180" indent="-342900" algn="l" rtl="0" eaLnBrk="1" latinLnBrk="0" hangingPunct="1">
              <a:buAutoNum type="arabicPeriod"/>
              <a:defRPr/>
            </a:lvl5pPr>
          </a:lstStyle>
          <a:p>
            <a:pPr lvl="0"/>
            <a:r>
              <a:rPr lang="en-US" smtClean="0"/>
              <a:t>Click to add choices here</a:t>
            </a:r>
            <a:endParaRPr lang="en-US"/>
          </a:p>
        </p:txBody>
      </p:sp>
      <p:sp>
        <p:nvSpPr>
          <p:cNvPr id="8" name="chartPosition"/>
          <p:cNvSpPr>
            <a:spLocks noGrp="1"/>
          </p:cNvSpPr>
          <p:nvPr>
            <p:ph type="chart" sz="quarter" idx="15"/>
          </p:nvPr>
        </p:nvSpPr>
        <p:spPr>
          <a:xfrm>
            <a:off x="4697729" y="7027750"/>
            <a:ext cx="394335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 hidden="1"/>
          <p:cNvSpPr/>
          <p:nvPr userDrawn="1">
            <p:custDataLst>
              <p:tags r:id="rId1"/>
            </p:custDataLst>
          </p:nvPr>
        </p:nvSpPr>
        <p:spPr>
          <a:xfrm>
            <a:off x="8191500" y="5905500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mtClean="0"/>
              <a:t>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eypoint Poll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question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70037"/>
            <a:ext cx="8229600" cy="685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add question here</a:t>
            </a:r>
            <a:endParaRPr lang="en-US"/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408237"/>
            <a:ext cx="82296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1pPr>
            <a:lvl2pPr marL="9715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lvl5pPr>
          </a:lstStyle>
          <a:p>
            <a:pPr lvl="0"/>
            <a:r>
              <a:rPr lang="en-US" smtClean="0"/>
              <a:t>Click to add choices here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>
                <a:solidFill>
                  <a:srgbClr val="04617B"/>
                </a:solidFill>
              </a:rPr>
              <a:pPr/>
              <a:t>12/10/2010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3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>
                <a:solidFill>
                  <a:srgbClr val="04617B"/>
                </a:solidFill>
              </a:rPr>
              <a:pPr/>
              <a:t>12/10/2010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3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>
                <a:solidFill>
                  <a:srgbClr val="04617B"/>
                </a:solidFill>
              </a:rPr>
              <a:pPr/>
              <a:t>12/10/2010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3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>
                <a:solidFill>
                  <a:srgbClr val="04617B"/>
                </a:solidFill>
              </a:rPr>
              <a:pPr/>
              <a:t>12/10/2010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3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>
                <a:solidFill>
                  <a:srgbClr val="04617B"/>
                </a:solidFill>
              </a:rPr>
              <a:pPr/>
              <a:t>12/10/2010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3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>
                <a:solidFill>
                  <a:srgbClr val="04617B"/>
                </a:solidFill>
              </a:rPr>
              <a:pPr/>
              <a:t>12/10/2010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3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>
                <a:solidFill>
                  <a:srgbClr val="04617B"/>
                </a:solidFill>
              </a:rPr>
              <a:pPr/>
              <a:t>12/10/2010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3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76" y="334962"/>
            <a:ext cx="7010400" cy="808038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8F68A-D0FA-4974-AD67-EF943FBF2446}" type="datetimeFigureOut">
              <a:rPr lang="en-US" smtClean="0">
                <a:solidFill>
                  <a:srgbClr val="04617B"/>
                </a:solidFill>
              </a:rPr>
              <a:pPr/>
              <a:t>12/10/2010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7825D-F611-4B25-B987-64D5450AA8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4617B"/>
              </a:solidFill>
            </a:endParaRPr>
          </a:p>
        </p:txBody>
      </p:sp>
      <p:pic>
        <p:nvPicPr>
          <p:cNvPr id="11" name="Picture 10" descr="WorkNet-Pinellas_CMYK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81800" y="533400"/>
            <a:ext cx="1777666" cy="522772"/>
          </a:xfrm>
          <a:prstGeom prst="rect">
            <a:avLst/>
          </a:prstGeom>
        </p:spPr>
      </p:pic>
      <p:grpSp>
        <p:nvGrpSpPr>
          <p:cNvPr id="3" name="Group 11"/>
          <p:cNvGrpSpPr/>
          <p:nvPr userDrawn="1"/>
        </p:nvGrpSpPr>
        <p:grpSpPr>
          <a:xfrm>
            <a:off x="304800" y="304800"/>
            <a:ext cx="652976" cy="914400"/>
            <a:chOff x="5257800" y="381000"/>
            <a:chExt cx="707391" cy="990600"/>
          </a:xfrm>
        </p:grpSpPr>
        <p:pic>
          <p:nvPicPr>
            <p:cNvPr id="13" name="Picture 12" descr="stemtec.jpg"/>
            <p:cNvPicPr/>
            <p:nvPr/>
          </p:nvPicPr>
          <p:blipFill>
            <a:blip r:embed="rId3" cstate="print"/>
            <a:srcRect l="79358" t="13333"/>
            <a:stretch>
              <a:fillRect/>
            </a:stretch>
          </p:blipFill>
          <p:spPr>
            <a:xfrm>
              <a:off x="5410200" y="381000"/>
              <a:ext cx="554991" cy="990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57800" y="3810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 userDrawn="1"/>
        </p:nvSpPr>
        <p:spPr bwMode="auto">
          <a:xfrm>
            <a:off x="8305800" y="6477000"/>
            <a:ext cx="137160" cy="137160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7924800" y="6248400"/>
            <a:ext cx="274320" cy="274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5F7D-EE09-4387-A800-FB1D90EEB6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E380-6D0B-4404-9FDE-27629B9D19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20E3-7862-48CB-8E0D-719BD6BF6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B871-7C04-4E57-8287-445162D03E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3541-9C8B-4119-B425-C0B9BBA6CE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C6DF-1956-403F-A570-6A487405E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20E3-7862-48CB-8E0D-719BD6BF6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B871-7C04-4E57-8287-445162D03E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0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5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49116F-E513-498A-A243-2B9A2FB1B8F9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BDEA93-74F7-4DC5-B0BF-F0968F6582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 descr="Slid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WCF_c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153988"/>
            <a:ext cx="15240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845" r:id="rId12"/>
    <p:sldLayoutId id="2147483846" r:id="rId13"/>
    <p:sldLayoutId id="2147483772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8F68A-D0FA-4974-AD67-EF943FBF2446}" type="datetimeFigureOut">
              <a:rPr lang="en-US" smtClean="0">
                <a:solidFill>
                  <a:srgbClr val="04617B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12/10/2010</a:t>
            </a:fld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7825D-F611-4B25-B987-64D5450AA849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8F68A-D0FA-4974-AD67-EF943FBF2446}" type="datetimeFigureOut">
              <a:rPr lang="en-US" smtClean="0">
                <a:solidFill>
                  <a:srgbClr val="04617B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12/10/2010</a:t>
            </a:fld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7825D-F611-4B25-B987-64D5450AA849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26DB1A0-20AC-4B35-B8EA-3EE26437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12/10/2010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EC36E5D5-53FB-447A-BDAE-40495527AA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8F68A-D0FA-4974-AD67-EF943FBF2446}" type="datetimeFigureOut">
              <a:rPr lang="en-US" smtClean="0">
                <a:solidFill>
                  <a:srgbClr val="04617B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12/10/2010</a:t>
            </a:fld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7825D-F611-4B25-B987-64D5450AA849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8F68A-D0FA-4974-AD67-EF943FBF2446}" type="datetimeFigureOut">
              <a:rPr lang="en-US" smtClean="0">
                <a:solidFill>
                  <a:srgbClr val="04617B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12/10/2010</a:t>
            </a:fld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7825D-F611-4B25-B987-64D5450AA849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8F68A-D0FA-4974-AD67-EF943FBF2446}" type="datetimeFigureOut">
              <a:rPr lang="en-US" smtClean="0">
                <a:solidFill>
                  <a:srgbClr val="04617B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12/10/2010</a:t>
            </a:fld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7825D-F611-4B25-B987-64D5450AA849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8F68A-D0FA-4974-AD67-EF943FBF2446}" type="datetimeFigureOut">
              <a:rPr lang="en-US" smtClean="0">
                <a:solidFill>
                  <a:srgbClr val="04617B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12/10/2010</a:t>
            </a:fld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7825D-F611-4B25-B987-64D5450AA849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8F68A-D0FA-4974-AD67-EF943FBF2446}" type="datetimeFigureOut">
              <a:rPr lang="en-US" smtClean="0">
                <a:solidFill>
                  <a:srgbClr val="04617B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12/10/2010</a:t>
            </a:fld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7825D-F611-4B25-B987-64D5450AA849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A8F68A-D0FA-4974-AD67-EF943FBF2446}" type="datetimeFigureOut">
              <a:rPr lang="en-US" smtClean="0">
                <a:solidFill>
                  <a:srgbClr val="04617B"/>
                </a:solidFill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12/10/2010</a:t>
            </a:fld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/>
              </a:solidFill>
              <a:latin typeface="Century Schoolbook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A7825D-F611-4B25-B987-64D5450AA849}" type="slidenum">
              <a:rPr lang="en-US" smtClean="0">
                <a:latin typeface="Century School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nramlakhan@wcfla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skryd@worknetpinellas.org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2.doc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ags" Target="../tags/tag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5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ags" Target="../tags/tag6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LLoveless@suncoastworkforce.org" TargetMode="Externa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2.xml"/><Relationship Id="rId5" Type="http://schemas.openxmlformats.org/officeDocument/2006/relationships/hyperlink" Target="http://www.yousendit.com/download/cEd0ZFhtSytFc0x2Wmc9PQ" TargetMode="External"/><Relationship Id="rId4" Type="http://schemas.openxmlformats.org/officeDocument/2006/relationships/hyperlink" Target="mailto:RBadal@suncoastworkforce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990600"/>
            <a:ext cx="6781800" cy="213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  <a:effectLst/>
                <a:latin typeface="Franklin Gothic Book" pitchFamily="34" charset="0"/>
              </a:rPr>
              <a:t>Bridging the Gaps through collaboration</a:t>
            </a:r>
            <a:r>
              <a:rPr lang="en-US" sz="6000" b="1" dirty="0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Franklin Gothic Book" pitchFamily="34" charset="0"/>
              </a:rPr>
            </a:br>
            <a:endParaRPr lang="en-US" b="1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200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STEM Initiatives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6705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Current unfilled positions state-wide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2895600" y="1828800"/>
            <a:ext cx="5105400" cy="2438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u="sng" dirty="0" smtClean="0">
                <a:solidFill>
                  <a:schemeClr val="bg1"/>
                </a:solidFill>
                <a:latin typeface="Franklin Gothic Book" pitchFamily="34" charset="0"/>
              </a:rPr>
              <a:t>Science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Biological Scientists = 70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Microbiologists = 19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Agricultural Scientists =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2484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As of December 9, 2010; Florida Conference Board’s Hiring Demand Dashboard; Based on a query of SOC codes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  <p:bldP spid="13315" grpId="1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6553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Current unfilled positions state-wide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2362200" y="1828800"/>
            <a:ext cx="6553200" cy="259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u="sng" dirty="0" smtClean="0">
                <a:solidFill>
                  <a:schemeClr val="bg1"/>
                </a:solidFill>
                <a:latin typeface="Franklin Gothic Book" pitchFamily="34" charset="0"/>
              </a:rPr>
              <a:t>Technology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Database Administrator = 965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Computer Programmer = 1,444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Computer Software Engineer = 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2,315</a:t>
            </a:r>
          </a:p>
          <a:p>
            <a:endParaRPr lang="en-US" sz="11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2484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As of December 9, 2010; Florida Conference Board’s Hiring Demand Dashboard; Based on a query of SOC codes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  <p:bldP spid="13315" grpId="1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6553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Current unfilled positions state-wide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2362200" y="1828800"/>
            <a:ext cx="6019800" cy="259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u="sng" dirty="0" smtClean="0">
                <a:solidFill>
                  <a:schemeClr val="bg1"/>
                </a:solidFill>
                <a:latin typeface="Franklin Gothic Book" pitchFamily="34" charset="0"/>
              </a:rPr>
              <a:t>Engineering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Industrial Engineers = 1,024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Electrical Engineers = 710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Civil Engineers = 358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Aerospace Engineers = 278</a:t>
            </a: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endParaRPr lang="en-US" sz="11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2484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As of December 9, 2010; Florida Conference Board’s Hiring Demand Dashboard; Based on a query of SOC codes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  <p:bldP spid="13315" grpId="1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6553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Current unfilled positions state-wide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2514600" y="2057400"/>
            <a:ext cx="6019800" cy="190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u="sng" dirty="0" smtClean="0">
                <a:solidFill>
                  <a:schemeClr val="bg1"/>
                </a:solidFill>
                <a:latin typeface="Franklin Gothic Book" pitchFamily="34" charset="0"/>
              </a:rPr>
              <a:t>Math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Actuaries = 27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Statisticians = 23</a:t>
            </a:r>
          </a:p>
          <a:p>
            <a:endParaRPr lang="en-US" sz="11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2484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chemeClr val="bg1"/>
                </a:solidFill>
              </a:rPr>
              <a:t>As of December 9, 2010; Florida Conference Board’s Hiring Demand Dashboard; Based on a query of SOC codes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  <p:bldP spid="13315" grpId="1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2819400" y="228600"/>
            <a:ext cx="5181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STEM Salaries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590800" y="1295400"/>
          <a:ext cx="5791200" cy="4504267"/>
        </p:xfrm>
        <a:graphic>
          <a:graphicData uri="http://schemas.openxmlformats.org/presentationml/2006/ole">
            <p:oleObj spid="_x0000_s1028" name="Worksheet" r:id="rId4" imgW="7115310" imgH="5534115" progId="Excel.Sheet.12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6477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Role of K-12 STEM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2438400" y="1905000"/>
            <a:ext cx="6248400" cy="3276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Expose students to STEM related activities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Enhance and customize subject delivery methods to increase awareness and interest in STEM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438400" y="304800"/>
            <a:ext cx="6324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What is DOL’s role in STEM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xfrm>
            <a:off x="2514600" y="1981200"/>
            <a:ext cx="6172200" cy="3363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Building the gateway to STEM careers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Enhancing the capacity of talent development institutions to produce more and better skilled STEM workers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Contribute and collaborate to develop an overall national strategy around the STEM workforce pipeline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257836"/>
            <a:ext cx="571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The STEM Workforce Challenge: the role of the Public Workforce System in a National Solution for a Competitive Science, Technology, Engineering, and Mathematics Workforce; April 2007; Department of Labor, Employment and Training Administration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1722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WCF STEM TI Background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2514600" y="1828800"/>
            <a:ext cx="6096000" cy="3505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In 2004 the WCF Board launched the Targeted Industry initiative with the following mandate:</a:t>
            </a:r>
          </a:p>
          <a:p>
            <a:pPr indent="1588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Franklin Gothic Book" pitchFamily="34" charset="0"/>
              </a:rPr>
              <a:t>“WCF shall develop and implement plans to meet  the employers’ workforce needs in each industry, targeting one per year beginning with the most critical in need. A unique mix of brainstorming with HR professionals, customized usage of current tools and some National best practices shall be combined to create a solution that we will build upon for each targeted industry.”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Franklin Gothic Book" pitchFamily="34" charset="0"/>
              </a:rPr>
              <a:t> </a:t>
            </a:r>
          </a:p>
          <a:p>
            <a:pPr algn="ctr"/>
            <a:endParaRPr lang="en-US" dirty="0" smtClean="0"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1722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WCF STEM TI Background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2590800" y="1600201"/>
            <a:ext cx="60960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Franklin Gothic Book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Franklin Gothic Book" pitchFamily="34" charset="0"/>
              </a:rPr>
              <a:t>During the June 2009 the WCF Board of Directors voted to institute a New and Emerging Industry Plan which will support the following industries for one year in recruitment, retention and training needs: Cyber Security, Biotechnology, Renewable and Sustainable Energy and Digital Media.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Franklin Gothic Book" pitchFamily="34" charset="0"/>
              </a:rPr>
              <a:t> </a:t>
            </a:r>
          </a:p>
          <a:p>
            <a:pPr algn="ctr"/>
            <a:endParaRPr lang="en-US" dirty="0" smtClean="0"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1722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WCF STEM TI Background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2438400" y="1600200"/>
            <a:ext cx="64008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chemeClr val="bg1"/>
                </a:solidFill>
                <a:latin typeface="Franklin Gothic Book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Industry support includes training and recruitment activities geared to dislocated workers and youth.  Recruitment of youth is accomplished through awareness and immersion initiatives specific to each industry. </a:t>
            </a:r>
          </a:p>
          <a:p>
            <a:pPr algn="ctr"/>
            <a:endParaRPr lang="en-US" dirty="0" smtClean="0"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286000" y="381000"/>
            <a:ext cx="62484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What is S.T.E.M. ?</a:t>
            </a:r>
            <a:endParaRPr lang="en-US" sz="4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2209800" y="2057400"/>
            <a:ext cx="6553200" cy="3459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 of a plant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Science, Technology, Engineering, and Math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Space, Time, Energy, and Mass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Statistics, Trigonometry, Exponentials, and Metrics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172200" cy="71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WCF STEM TI Initiatives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2590800" y="1905000"/>
            <a:ext cx="6096000" cy="304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itchFamily="34" charset="0"/>
              </a:rPr>
              <a:t>WCF Industry Days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itchFamily="34" charset="0"/>
              </a:rPr>
              <a:t>STEM Summer Camps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itchFamily="34" charset="0"/>
              </a:rPr>
              <a:t>STEM Undergraduate Research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itchFamily="34" charset="0"/>
              </a:rPr>
              <a:t>UCF EXCEL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itchFamily="34" charset="0"/>
              </a:rPr>
              <a:t>G.E.M.S.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248400" cy="8080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Franklin Gothic Book" pitchFamily="34" charset="0"/>
              </a:rPr>
              <a:t>Maintaining the STEM Pipeline</a:t>
            </a:r>
            <a:endParaRPr lang="en-US" sz="3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52600"/>
            <a:ext cx="6172200" cy="32302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Foundation has been set…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How is the STEM pipeline maintained through youth and Healthcare Initiatives across Florida?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Franklin Gothic Book" pitchFamily="34" charset="0"/>
              </a:rPr>
              <a:t>WorkNet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 Pinellas 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Franklin Gothic Book" pitchFamily="34" charset="0"/>
              </a:rPr>
              <a:t>SunCoast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 Workforce 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6858000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For more information on </a:t>
            </a:r>
            <a:r>
              <a:rPr lang="en-US" dirty="0" smtClean="0">
                <a:solidFill>
                  <a:schemeClr val="bg1"/>
                </a:solidFill>
              </a:rPr>
              <a:t>WCF STEM or New and Emerging programming please contact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0"/>
            <a:ext cx="6248400" cy="2060448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Nirmala Ramlakhan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nramlakhan@wcfla.com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407-531-1222 ext 2006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te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3581400"/>
            <a:ext cx="4646074" cy="1975184"/>
          </a:xfrm>
          <a:prstGeom prst="rect">
            <a:avLst/>
          </a:prstGeom>
        </p:spPr>
      </p:pic>
      <p:pic>
        <p:nvPicPr>
          <p:cNvPr id="8" name="Picture 7" descr="WorkNet-Pinellas_CMYK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5867400"/>
            <a:ext cx="1777666" cy="5227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Originally known as the Summer Career Institute, the program has evolved into STEM TEC: Summer Career Institute which now concentrates on career exploration in STEM occupations</a:t>
            </a:r>
          </a:p>
          <a:p>
            <a:r>
              <a:rPr lang="en-US" dirty="0" smtClean="0"/>
              <a:t>Served over 1,800 youth ages 14-16 since 2002</a:t>
            </a:r>
          </a:p>
          <a:p>
            <a:r>
              <a:rPr lang="en-US" dirty="0" smtClean="0"/>
              <a:t>What began as a 4 week full-time career exploration program that also focused on workplace readiness and leadership has developed into a year round program that offers internship and job shadowing opportunities for new and past graduates</a:t>
            </a:r>
          </a:p>
          <a:p>
            <a:r>
              <a:rPr lang="en-US" dirty="0" smtClean="0"/>
              <a:t>Started as a full-contract; now managed by WorkNet and facilitated by contractor</a:t>
            </a:r>
          </a:p>
        </p:txBody>
      </p:sp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WHO </a:t>
            </a:r>
          </a:p>
          <a:p>
            <a:pPr lvl="1"/>
            <a:r>
              <a:rPr lang="en-US" dirty="0" smtClean="0"/>
              <a:t>14-16 year olds</a:t>
            </a:r>
          </a:p>
          <a:p>
            <a:pPr lvl="1"/>
            <a:r>
              <a:rPr lang="en-US" dirty="0" smtClean="0"/>
              <a:t>At-risk youth; economically disadvantaged (eligibility depends on funder)</a:t>
            </a:r>
          </a:p>
          <a:p>
            <a:pPr lvl="1"/>
            <a:r>
              <a:rPr lang="en-US" dirty="0" smtClean="0"/>
              <a:t>GPA 2.5 or higher</a:t>
            </a:r>
          </a:p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Career exploration training in STEM occupations; Microsoft Office; work readiness;  entrepreneurial planning; leadership skills </a:t>
            </a:r>
          </a:p>
          <a:p>
            <a:pPr lvl="1"/>
            <a:r>
              <a:rPr lang="en-US" dirty="0" smtClean="0"/>
              <a:t>Hands on STEM projects</a:t>
            </a:r>
          </a:p>
          <a:p>
            <a:pPr lvl="1"/>
            <a:r>
              <a:rPr lang="en-US" dirty="0" smtClean="0"/>
              <a:t>Field based learning experiences – business and environmental sites</a:t>
            </a:r>
          </a:p>
          <a:p>
            <a:pPr lvl="1"/>
            <a:r>
              <a:rPr lang="en-US" dirty="0" smtClean="0"/>
              <a:t>Career blueprints &amp; assessments</a:t>
            </a:r>
          </a:p>
          <a:p>
            <a:pPr lvl="1"/>
            <a:r>
              <a:rPr lang="en-US" dirty="0" smtClean="0"/>
              <a:t>Performance incentives based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4 weeks-5 days a week: June-July after school year</a:t>
            </a:r>
          </a:p>
          <a:p>
            <a:pPr lvl="1"/>
            <a:r>
              <a:rPr lang="en-US" dirty="0" smtClean="0"/>
              <a:t>Year round for internships/job shadowing/select Saturday events</a:t>
            </a:r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St. Petersburg College campuses around the county</a:t>
            </a:r>
          </a:p>
          <a:p>
            <a:pPr lvl="1"/>
            <a:r>
              <a:rPr lang="en-US" dirty="0" smtClean="0"/>
              <a:t>Various business &amp; environmental site locations</a:t>
            </a:r>
          </a:p>
          <a:p>
            <a:r>
              <a:rPr lang="en-US" dirty="0" smtClean="0"/>
              <a:t>HOW MUCH</a:t>
            </a:r>
          </a:p>
          <a:p>
            <a:pPr lvl="1"/>
            <a:r>
              <a:rPr lang="en-US" dirty="0" smtClean="0"/>
              <a:t>Average cost per participant: $1,666</a:t>
            </a:r>
          </a:p>
        </p:txBody>
      </p:sp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relationships:</a:t>
            </a:r>
          </a:p>
          <a:p>
            <a:pPr lvl="1"/>
            <a:r>
              <a:rPr lang="en-US" dirty="0" smtClean="0"/>
              <a:t>Public school system</a:t>
            </a:r>
          </a:p>
          <a:p>
            <a:pPr lvl="1"/>
            <a:r>
              <a:rPr lang="en-US" dirty="0" smtClean="0"/>
              <a:t>Youth provider</a:t>
            </a:r>
          </a:p>
          <a:p>
            <a:pPr lvl="1"/>
            <a:r>
              <a:rPr lang="en-US" dirty="0" smtClean="0"/>
              <a:t>Post-secondary school(s) </a:t>
            </a:r>
          </a:p>
          <a:p>
            <a:pPr lvl="1"/>
            <a:r>
              <a:rPr lang="en-US" dirty="0" smtClean="0"/>
              <a:t>Education foundation</a:t>
            </a:r>
          </a:p>
          <a:p>
            <a:pPr lvl="1"/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Community organizations/government</a:t>
            </a:r>
          </a:p>
          <a:p>
            <a:r>
              <a:rPr lang="en-US" dirty="0" smtClean="0"/>
              <a:t>Top instructors:</a:t>
            </a:r>
          </a:p>
          <a:p>
            <a:pPr lvl="1"/>
            <a:r>
              <a:rPr lang="en-US" dirty="0" smtClean="0"/>
              <a:t>Recruitment of STEM teachers through the school system</a:t>
            </a:r>
          </a:p>
          <a:p>
            <a:pPr lvl="1"/>
            <a:r>
              <a:rPr lang="en-US" dirty="0" smtClean="0"/>
              <a:t>Teachers propose curriculum &amp; hands on projects in STEM</a:t>
            </a:r>
          </a:p>
          <a:p>
            <a:r>
              <a:rPr lang="en-US" dirty="0" smtClean="0"/>
              <a:t>Engaged students: </a:t>
            </a:r>
          </a:p>
          <a:p>
            <a:pPr lvl="1"/>
            <a:r>
              <a:rPr lang="en-US" dirty="0" smtClean="0"/>
              <a:t>Recruitment of students through school counselors; intensive enrollment process; communicated expectations</a:t>
            </a:r>
          </a:p>
          <a:p>
            <a:pPr lvl="1"/>
            <a:r>
              <a:rPr lang="en-US" dirty="0" smtClean="0"/>
              <a:t>Recruitment of college students as mentors</a:t>
            </a:r>
          </a:p>
          <a:p>
            <a:pPr lvl="1"/>
            <a:r>
              <a:rPr lang="en-US" dirty="0" smtClean="0"/>
              <a:t>Incentives for positive performance &amp; attendance</a:t>
            </a:r>
          </a:p>
        </p:txBody>
      </p:sp>
      <p:pic>
        <p:nvPicPr>
          <p:cNvPr id="17410" name="Picture 2" descr="https://www.worknetpinellas.org/yp/file_items/12795570571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tretch>
            <a:fillRect/>
          </a:stretch>
        </p:blipFill>
        <p:spPr bwMode="auto">
          <a:xfrm>
            <a:off x="5940135" y="1600200"/>
            <a:ext cx="2441865" cy="182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Employer “buy in”:</a:t>
            </a:r>
          </a:p>
          <a:p>
            <a:pPr lvl="1"/>
            <a:r>
              <a:rPr lang="en-US" dirty="0" smtClean="0"/>
              <a:t>Menu of options for involvement – sponsorship, site visit, internship/job shadow offering, in-kind </a:t>
            </a:r>
          </a:p>
          <a:p>
            <a:r>
              <a:rPr lang="en-US" dirty="0" smtClean="0"/>
              <a:t>STEM interest continuum:</a:t>
            </a:r>
          </a:p>
          <a:p>
            <a:pPr lvl="1"/>
            <a:r>
              <a:rPr lang="en-US" dirty="0" smtClean="0"/>
              <a:t>Connecting middle school students to high school</a:t>
            </a:r>
          </a:p>
          <a:p>
            <a:pPr lvl="1"/>
            <a:r>
              <a:rPr lang="en-US" dirty="0" smtClean="0"/>
              <a:t>Connecting high school students to post-secondary</a:t>
            </a:r>
          </a:p>
          <a:p>
            <a:pPr lvl="1"/>
            <a:r>
              <a:rPr lang="en-US" dirty="0" smtClean="0"/>
              <a:t>Year round activities</a:t>
            </a:r>
          </a:p>
          <a:p>
            <a:r>
              <a:rPr lang="en-US" dirty="0" smtClean="0"/>
              <a:t>Sponsorship fundraising campaign:</a:t>
            </a:r>
          </a:p>
          <a:p>
            <a:pPr lvl="1"/>
            <a:r>
              <a:rPr lang="en-US" dirty="0" smtClean="0"/>
              <a:t>Establishing independent funding stream</a:t>
            </a:r>
          </a:p>
          <a:p>
            <a:r>
              <a:rPr lang="en-US" dirty="0" smtClean="0"/>
              <a:t>Spin off programs:</a:t>
            </a:r>
          </a:p>
          <a:p>
            <a:pPr lvl="1"/>
            <a:r>
              <a:rPr lang="en-US" dirty="0" smtClean="0"/>
              <a:t>IT Summer Camp</a:t>
            </a:r>
          </a:p>
          <a:p>
            <a:pPr lvl="1"/>
            <a:r>
              <a:rPr lang="en-US" dirty="0" smtClean="0"/>
              <a:t>Pinellas Hope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than 1,800 served since 2002</a:t>
            </a:r>
          </a:p>
          <a:p>
            <a:r>
              <a:rPr lang="en-US" dirty="0" smtClean="0"/>
              <a:t>In 2010:</a:t>
            </a:r>
          </a:p>
          <a:p>
            <a:pPr lvl="1"/>
            <a:r>
              <a:rPr lang="en-US" dirty="0" smtClean="0"/>
              <a:t>Trained 180 WIA youth in STEM </a:t>
            </a:r>
            <a:br>
              <a:rPr lang="en-US" dirty="0" smtClean="0"/>
            </a:br>
            <a:r>
              <a:rPr lang="en-US" dirty="0" smtClean="0"/>
              <a:t>(120% of goal set at 150)</a:t>
            </a:r>
          </a:p>
          <a:p>
            <a:pPr lvl="1"/>
            <a:r>
              <a:rPr lang="en-US" dirty="0" smtClean="0"/>
              <a:t>Of the 180 students trained:</a:t>
            </a:r>
          </a:p>
          <a:p>
            <a:pPr lvl="2"/>
            <a:r>
              <a:rPr lang="en-US" dirty="0" smtClean="0"/>
              <a:t>228 credentials were earned (1 GED, 39 occupational certificates &amp; 188 work readiness certificates)</a:t>
            </a:r>
          </a:p>
          <a:p>
            <a:pPr lvl="2"/>
            <a:r>
              <a:rPr lang="en-US" dirty="0" smtClean="0"/>
              <a:t>47 students achieved grade level gains in reading &amp; math</a:t>
            </a:r>
          </a:p>
          <a:p>
            <a:pPr lvl="2"/>
            <a:r>
              <a:rPr lang="en-US" dirty="0" smtClean="0"/>
              <a:t>27 students gained employment </a:t>
            </a:r>
          </a:p>
          <a:p>
            <a:pPr lvl="1"/>
            <a:r>
              <a:rPr lang="en-US" dirty="0" smtClean="0"/>
              <a:t>Raised scholarships for 6 students who didn’t meet WIA eligibility</a:t>
            </a:r>
          </a:p>
          <a:p>
            <a:pPr lvl="1"/>
            <a:r>
              <a:rPr lang="en-US" dirty="0" smtClean="0"/>
              <a:t>Established new partnerships with 40 high school and middle schools in Pinellas County</a:t>
            </a:r>
          </a:p>
          <a:p>
            <a:pPr lvl="1"/>
            <a:r>
              <a:rPr lang="en-US" dirty="0" smtClean="0"/>
              <a:t>Established new business partnerships for the future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6386" name="Picture 2" descr="https://www.worknetpinellas.org/yp/file_items/12865710801.jpg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6067425" y="1371600"/>
            <a:ext cx="2466975" cy="1847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6019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“Through STEM TEC I have been able to learn very important skills.  From building solar powered cars, learning how to design websites, understanding the American banking system, to learning the importance of business ethics, I have gained invaluable knowledge and skills…I plan on studying engineering and technology when I go to college and having this hands-on experience has really opened my eyes to the possibilities in my future.” </a:t>
            </a:r>
          </a:p>
          <a:p>
            <a:pPr>
              <a:buNone/>
            </a:pPr>
            <a:r>
              <a:rPr lang="en-US" dirty="0" smtClean="0"/>
              <a:t>			– </a:t>
            </a:r>
            <a:r>
              <a:rPr lang="en-US" dirty="0" err="1" smtClean="0"/>
              <a:t>Allijah</a:t>
            </a:r>
            <a:r>
              <a:rPr lang="en-US" dirty="0" smtClean="0"/>
              <a:t> G.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4343400"/>
            <a:ext cx="58674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"/>
              <a:buChar char=""/>
              <a:defRPr/>
            </a:pPr>
            <a:r>
              <a:rPr lang="en-US" sz="1900" dirty="0">
                <a:solidFill>
                  <a:prstClr val="black"/>
                </a:solidFill>
                <a:latin typeface="Century Schoolbook"/>
              </a:rPr>
              <a:t>“All of the students who participated (in STEM TEC) impressed me greatly with their preparation, focus and good ideas. They demonstrated a real entrepreneurial spirit. It’s always fun to watch young people meet and exceed our expectations</a:t>
            </a:r>
            <a:r>
              <a:rPr lang="en-US" sz="1900" dirty="0" smtClean="0">
                <a:solidFill>
                  <a:prstClr val="black"/>
                </a:solidFill>
                <a:latin typeface="Century Schoolbook"/>
              </a:rPr>
              <a:t>.”</a:t>
            </a:r>
            <a:br>
              <a:rPr lang="en-US" sz="1900" dirty="0" smtClean="0">
                <a:solidFill>
                  <a:prstClr val="black"/>
                </a:solidFill>
                <a:latin typeface="Century Schoolbook"/>
              </a:rPr>
            </a:br>
            <a:r>
              <a:rPr lang="en-US" sz="1900" dirty="0" smtClean="0">
                <a:solidFill>
                  <a:prstClr val="black"/>
                </a:solidFill>
                <a:latin typeface="Century Schoolbook"/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70000"/>
              <a:defRPr/>
            </a:pPr>
            <a:r>
              <a:rPr lang="en-US" sz="1900" dirty="0">
                <a:solidFill>
                  <a:prstClr val="black"/>
                </a:solidFill>
                <a:latin typeface="Century Schoolbook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Century Schoolbook"/>
              </a:rPr>
              <a:t>		– </a:t>
            </a:r>
            <a:r>
              <a:rPr lang="en-US" sz="1900" dirty="0">
                <a:solidFill>
                  <a:prstClr val="black"/>
                </a:solidFill>
                <a:latin typeface="Century Schoolbook"/>
              </a:rPr>
              <a:t>Dr. Bill Law, </a:t>
            </a:r>
            <a:r>
              <a:rPr lang="en-US" sz="1900" dirty="0" smtClean="0">
                <a:solidFill>
                  <a:prstClr val="black"/>
                </a:solidFill>
                <a:latin typeface="Century Schoolbook"/>
              </a:rPr>
              <a:t>President</a:t>
            </a:r>
          </a:p>
          <a:p>
            <a:pPr marL="274320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70000"/>
              <a:defRPr/>
            </a:pPr>
            <a:r>
              <a:rPr lang="en-US" sz="1900" dirty="0">
                <a:solidFill>
                  <a:prstClr val="black"/>
                </a:solidFill>
                <a:latin typeface="Century Schoolbook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Century Schoolbook"/>
              </a:rPr>
              <a:t>		   St</a:t>
            </a:r>
            <a:r>
              <a:rPr lang="en-US" sz="1900" dirty="0">
                <a:solidFill>
                  <a:prstClr val="black"/>
                </a:solidFill>
                <a:latin typeface="Century Schoolbook"/>
              </a:rPr>
              <a:t>. Petersburg College</a:t>
            </a:r>
          </a:p>
        </p:txBody>
      </p:sp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429000" y="304800"/>
            <a:ext cx="441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NSF Definition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590800" y="2057400"/>
            <a:ext cx="6096000" cy="2209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8738" indent="-58738">
              <a:buNone/>
            </a:pPr>
            <a:r>
              <a:rPr lang="en-US" dirty="0" smtClean="0">
                <a:solidFill>
                  <a:schemeClr val="bg1"/>
                </a:solidFill>
              </a:rPr>
              <a:t>The National Science Foundation defines S.T.E.M. as: Science, Technology, Engineering, and Math; this includes some healthcare components</a:t>
            </a:r>
          </a:p>
          <a:p>
            <a:pPr marL="58738" indent="-58738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worknetpinellas.org/yp/file_items/12865699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67200"/>
            <a:ext cx="223837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Partnerships</a:t>
            </a:r>
          </a:p>
          <a:p>
            <a:endParaRPr lang="en-US" dirty="0"/>
          </a:p>
        </p:txBody>
      </p:sp>
      <p:pic>
        <p:nvPicPr>
          <p:cNvPr id="1026" name="Picture 2" descr="https://www.worknetpinellas.org/yp/file_items/12795570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71800"/>
            <a:ext cx="223837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www.worknetpinellas.org/yp/file_items/12795618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76400"/>
            <a:ext cx="223837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Contact :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Jacqueline </a:t>
            </a:r>
            <a:r>
              <a:rPr lang="en-US" dirty="0" err="1" smtClean="0"/>
              <a:t>Skryd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Project Director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WorkNet Pinellas, Inc.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1"/>
                </a:solidFill>
                <a:hlinkClick r:id="rId3"/>
              </a:rPr>
              <a:t>jskryd@worknetpinellas.org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	(727) 608-2451</a:t>
            </a:r>
          </a:p>
        </p:txBody>
      </p:sp>
    </p:spTree>
    <p:custDataLst>
      <p:tags r:id="rId1"/>
    </p:custData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28600" y="4946818"/>
            <a:ext cx="28321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900" i="1" dirty="0" smtClean="0">
                <a:solidFill>
                  <a:srgbClr val="800000"/>
                </a:solidFill>
                <a:latin typeface="Arial" charset="0"/>
              </a:rPr>
              <a:t>An equal opportunity program. Auxiliary aids and services are available upon request by individuals with disabilities via the Florida Relay System at 711.</a:t>
            </a:r>
            <a:endParaRPr lang="en-US" sz="9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00" y="4762152"/>
            <a:ext cx="292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srgbClr val="800000"/>
                </a:solidFill>
                <a:latin typeface="Arial" charset="0"/>
              </a:rPr>
              <a:t>Our Mission:  </a:t>
            </a:r>
          </a:p>
          <a:p>
            <a:pPr algn="ctr" defTabSz="457200"/>
            <a:r>
              <a:rPr lang="en-US" sz="1600" b="1" dirty="0" smtClean="0">
                <a:solidFill>
                  <a:srgbClr val="800000"/>
                </a:solidFill>
                <a:latin typeface="Arial" charset="0"/>
              </a:rPr>
              <a:t>To recruit, train </a:t>
            </a:r>
          </a:p>
          <a:p>
            <a:pPr algn="ctr" defTabSz="457200"/>
            <a:r>
              <a:rPr lang="en-US" sz="1600" b="1" dirty="0" smtClean="0">
                <a:solidFill>
                  <a:srgbClr val="800000"/>
                </a:solidFill>
                <a:latin typeface="Arial" charset="0"/>
              </a:rPr>
              <a:t>and retain talent </a:t>
            </a:r>
          </a:p>
          <a:p>
            <a:pPr algn="ctr" defTabSz="457200"/>
            <a:r>
              <a:rPr lang="en-US" sz="1600" b="1" dirty="0" smtClean="0">
                <a:solidFill>
                  <a:srgbClr val="800000"/>
                </a:solidFill>
                <a:latin typeface="Arial" charset="0"/>
              </a:rPr>
              <a:t>for the Suncoast.</a:t>
            </a:r>
            <a:endParaRPr lang="en-US" sz="1600" b="1" dirty="0">
              <a:solidFill>
                <a:srgbClr val="8000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740694" y="2590800"/>
            <a:ext cx="56206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4800" b="1" dirty="0">
                <a:solidFill>
                  <a:srgbClr val="800000"/>
                </a:solidFill>
                <a:latin typeface="Calibri" pitchFamily="34" charset="0"/>
              </a:rPr>
              <a:t>Building the Platform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055688" y="3046631"/>
            <a:ext cx="795496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The </a:t>
            </a:r>
            <a:r>
              <a:rPr lang="en-US" sz="1800" b="1" dirty="0">
                <a:solidFill>
                  <a:prstClr val="black"/>
                </a:solidFill>
                <a:latin typeface="Calibri" pitchFamily="34" charset="0"/>
              </a:rPr>
              <a:t>Bi-County Healthcare Committee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 was established to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be the advising body of the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initiative</a:t>
            </a: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Dr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. Jennifer Bencie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Administrator Manatee County Health Dept., Chair</a:t>
            </a:r>
          </a:p>
          <a:p>
            <a:pPr defTabSz="457200">
              <a:buFont typeface="Arial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Suncoast Workforce hired Runa Badal as the dedicated Project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Manager</a:t>
            </a: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055688" y="1130300"/>
            <a:ext cx="7262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Suncoast Workforce Received a $300,000 </a:t>
            </a:r>
          </a:p>
          <a:p>
            <a:pPr algn="ctr" defTabSz="457200"/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Employ Florida Healthcare Workforce Initiative Grant</a:t>
            </a:r>
            <a:endParaRPr 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00175" y="4781551"/>
          <a:ext cx="5943600" cy="676274"/>
        </p:xfrm>
        <a:graphic>
          <a:graphicData uri="http://schemas.openxmlformats.org/presentationml/2006/ole">
            <p:oleObj spid="_x0000_s28674" name="Document" r:id="rId4" imgW="5949456" imgH="598533" progId="Word.Document.12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055688" y="1673225"/>
            <a:ext cx="72628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Develop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an innovative model for recruitment, assessment and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b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training in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four healthcare subsectors: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Nursing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Allied Health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Long-term </a:t>
            </a:r>
            <a:r>
              <a:rPr lang="en-US" sz="1800" b="1" dirty="0" smtClean="0">
                <a:solidFill>
                  <a:srgbClr val="800000"/>
                </a:solidFill>
                <a:latin typeface="Calibri" pitchFamily="34" charset="0"/>
              </a:rPr>
              <a:t>Care</a:t>
            </a:r>
            <a:endParaRPr lang="en-US" sz="1800" b="1" dirty="0">
              <a:solidFill>
                <a:srgbClr val="800000"/>
              </a:solidFill>
              <a:latin typeface="Calibri" pitchFamily="34" charset="0"/>
            </a:endParaRP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Health Information Technology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07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Healthcare Workforce Initiative Objective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055688" y="1673225"/>
            <a:ext cx="72628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Analyze and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map healthcare education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and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employment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l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inkages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defTabSz="457200"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Identify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gaps between training needs and available training programs</a:t>
            </a:r>
          </a:p>
          <a:p>
            <a:pPr marL="342900" indent="-342900" defTabSz="457200"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Develop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, certify and implement curriculum for necessary training programs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These initiatives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ensure that individuals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 are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provided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and receive optimal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training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 opportunities in healthcare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33400" y="903288"/>
            <a:ext cx="7785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Performance Design 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Group (PDG) </a:t>
            </a:r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was engaged 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to:</a:t>
            </a:r>
            <a:endParaRPr 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055688" y="3048001"/>
            <a:ext cx="7262812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A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database was designed to track performance of: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Pre-assessments					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Healthcare Occupations Enrollees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Skill </a:t>
            </a:r>
            <a:r>
              <a:rPr lang="en-US" sz="1800" b="1" dirty="0" smtClean="0">
                <a:solidFill>
                  <a:srgbClr val="800000"/>
                </a:solidFill>
                <a:latin typeface="Calibri" pitchFamily="34" charset="0"/>
              </a:rPr>
              <a:t>Upgrades </a:t>
            </a:r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for Employed Workers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Tracking of </a:t>
            </a:r>
            <a:r>
              <a:rPr lang="en-US" sz="1800" b="1" dirty="0" smtClean="0">
                <a:solidFill>
                  <a:srgbClr val="800000"/>
                </a:solidFill>
                <a:latin typeface="Calibri" pitchFamily="34" charset="0"/>
              </a:rPr>
              <a:t>Matching </a:t>
            </a:r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and </a:t>
            </a:r>
            <a:r>
              <a:rPr lang="en-US" sz="1800" b="1" dirty="0" smtClean="0">
                <a:solidFill>
                  <a:srgbClr val="800000"/>
                </a:solidFill>
                <a:latin typeface="Calibri" pitchFamily="34" charset="0"/>
              </a:rPr>
              <a:t>Leveraged </a:t>
            </a:r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F</a:t>
            </a:r>
            <a:r>
              <a:rPr lang="en-US" sz="1800" b="1" dirty="0" smtClean="0">
                <a:solidFill>
                  <a:srgbClr val="800000"/>
                </a:solidFill>
                <a:latin typeface="Calibri" pitchFamily="34" charset="0"/>
              </a:rPr>
              <a:t>unds</a:t>
            </a:r>
            <a:endParaRPr lang="en-US" sz="1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Suncoast Workforce staff immediately began work to establish recruitment, screening and enrollment processes for 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adult/dislocated </a:t>
            </a:r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and employed 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workers</a:t>
            </a:r>
            <a:endParaRPr 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957388" y="2489200"/>
            <a:ext cx="5789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800000"/>
                </a:solidFill>
                <a:latin typeface="Calibri" pitchFamily="34" charset="0"/>
              </a:rPr>
              <a:t>Planning the Mission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055688" y="3279775"/>
            <a:ext cx="63484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Real time data was collected on projected in-demand occupations and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training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requirements for 2011 through 2015</a:t>
            </a: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The Bi-County Healthcare Committee working with 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PDG conducted </a:t>
            </a:r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a needs assessment among healthcare employers in 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Manatee and </a:t>
            </a:r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Sarasota 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counties </a:t>
            </a:r>
            <a:endParaRPr 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276600" y="228600"/>
            <a:ext cx="457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Book" pitchFamily="34" charset="0"/>
              </a:rPr>
              <a:t>Job Titles in 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267200" y="1295400"/>
            <a:ext cx="2286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4000" u="sng" dirty="0" smtClean="0">
                <a:solidFill>
                  <a:schemeClr val="bg1"/>
                </a:solidFill>
                <a:latin typeface="Franklin Gothic Book" pitchFamily="34" charset="0"/>
              </a:rPr>
              <a:t>Science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09800" y="2362200"/>
            <a:ext cx="3733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Biological Scientist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43600" y="2362200"/>
            <a:ext cx="2971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Biophysicists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62200" y="3429000"/>
            <a:ext cx="27432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Biochemists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15000" y="3429000"/>
            <a:ext cx="3048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Microbiologists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52800" y="4495800"/>
            <a:ext cx="4800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Agricultural Scientist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  <p:bldP spid="7171" grpId="1" uiExpand="1" build="p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055688" y="2705100"/>
            <a:ext cx="72628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000" b="1" dirty="0">
                <a:solidFill>
                  <a:srgbClr val="800000"/>
                </a:solidFill>
                <a:latin typeface="Calibri" pitchFamily="34" charset="0"/>
              </a:rPr>
              <a:t>Key Findings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Need for local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educational programs for:</a:t>
            </a:r>
          </a:p>
          <a:p>
            <a:pPr defTabSz="457200"/>
            <a:r>
              <a:rPr lang="en-US" sz="1800" b="1" dirty="0" smtClean="0">
                <a:solidFill>
                  <a:srgbClr val="800000"/>
                </a:solidFill>
                <a:latin typeface="Calibri" pitchFamily="34" charset="0"/>
              </a:rPr>
              <a:t>Physical Therapist</a:t>
            </a:r>
          </a:p>
          <a:p>
            <a:pPr defTabSz="457200"/>
            <a:r>
              <a:rPr lang="en-US" sz="1800" b="1" dirty="0" smtClean="0">
                <a:solidFill>
                  <a:srgbClr val="800000"/>
                </a:solidFill>
                <a:latin typeface="Calibri" pitchFamily="34" charset="0"/>
              </a:rPr>
              <a:t>Nurse </a:t>
            </a:r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Practitioner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Physician’s Assistant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Physical Therapy Doctorate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593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Phase I of the Healthcare research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 and </a:t>
            </a:r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analysis was completed by 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PDG and </a:t>
            </a:r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reviewed by the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b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Bi</a:t>
            </a:r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-County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 Healthcare Committee</a:t>
            </a:r>
            <a:endParaRPr 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055688" y="1676400"/>
            <a:ext cx="72628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Employers identified a need for employee training in the areas of: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defTabSz="457200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Leadership – necessary for career advancement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Communication and Professionalism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Nurse Specialty Education: Perioperative  Nursing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Key Findings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055688" y="1727200"/>
            <a:ext cx="69453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Career Laddering programs are critical to meeting employer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 and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employee needs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Licensed Practical Nurse (LPN)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---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Registered Nurse (RN)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RN -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-- 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Bachelor’s of Science, Nursing (BSN)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BSN ---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Master’s of Science in Nursing (MSN)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MSN ---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- ARNP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/Doctorate</a:t>
            </a:r>
          </a:p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Physical Therapist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(BS or MS)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----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Doctorate</a:t>
            </a:r>
          </a:p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CNA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---- CMA/Medical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Technology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Most immediate need is to elevate more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RNs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to BSN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Key Findings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055688" y="1752600"/>
            <a:ext cx="72628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Many factors are driving the need for upgrading of skills among current healthcare workers</a:t>
            </a:r>
          </a:p>
          <a:p>
            <a:pPr defTabSz="457200"/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New technology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Efficiency improvements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Certification requirements</a:t>
            </a:r>
          </a:p>
          <a:p>
            <a:pPr defTabSz="457200"/>
            <a:r>
              <a:rPr lang="en-US" sz="1800" b="1" dirty="0">
                <a:solidFill>
                  <a:srgbClr val="800000"/>
                </a:solidFill>
                <a:latin typeface="Calibri" pitchFamily="34" charset="0"/>
              </a:rPr>
              <a:t>Increased regulation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Key Findings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674688" y="1150143"/>
            <a:ext cx="7612062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Employers want to quickly move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RNs 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into specialty areas which require advanced training and often certification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Employers citied priority needs:</a:t>
            </a:r>
          </a:p>
          <a:p>
            <a:pPr defTabSz="457200"/>
            <a:r>
              <a:rPr lang="en-US" sz="1600" b="1" u="sng" dirty="0">
                <a:solidFill>
                  <a:prstClr val="black"/>
                </a:solidFill>
                <a:latin typeface="Calibri" pitchFamily="34" charset="0"/>
              </a:rPr>
              <a:t>Specialty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							</a:t>
            </a:r>
            <a:r>
              <a:rPr lang="en-US" sz="1600" b="1" u="sng" dirty="0">
                <a:solidFill>
                  <a:prstClr val="black"/>
                </a:solidFill>
                <a:latin typeface="Calibri" pitchFamily="34" charset="0"/>
              </a:rPr>
              <a:t>Certification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Perioperative Nursing			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	CNOR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Medical Surgical Nursing	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		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RN-BC, CMSRN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Sexual Assault Nurse Examiner	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	SANE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Critical Care						CCRN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Progressive Care/Telemetry 			PCCN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Oncology							OCN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Certified Hospice and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Palliative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Care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	CHPN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Emergency/Trauma			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	TNCC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, CEN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Infusion nursing				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	CRNI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Wound,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Ostomy and Continence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		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CWOC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, CWON, CWCN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Lee SilvermanVoice Treatment 	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	LSVT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Diabetes Educator					CDE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Rehabilitation Nursing			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		CRRN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74688" y="481806"/>
            <a:ext cx="7262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Key Findings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351088" y="2311400"/>
            <a:ext cx="4748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800000"/>
                </a:solidFill>
                <a:latin typeface="Calibri" pitchFamily="34" charset="0"/>
              </a:rPr>
              <a:t>Firing the Rockets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055688" y="2654300"/>
            <a:ext cx="7612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Perioperative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Nursing</a:t>
            </a:r>
          </a:p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Professionalism/Communications</a:t>
            </a:r>
          </a:p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Leadership/Supervision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Based on these findings the Bi-County Healthcare Committee has directed PDG in Phase II  to develop curriculum for: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Suncoast Workforce has worked with State College of Florida to launch the first class bridging RN to BSN  in an 18-month curriculum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8551" y="2514600"/>
            <a:ext cx="694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Manatee Memorial Hospital is piloting a leadership training program with funding from Suncoast Workforce</a:t>
            </a: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055688" y="1875145"/>
            <a:ext cx="761206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The collaboration has yielded valuable results: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Identified need for Certified Sexual Assault Nurse Examiners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Found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Registered Nurses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eager for the advanced training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Three hospitals worked together to provide resources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Twelve certified nurses now staff the Sexual Assault Response Team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76275" y="628650"/>
            <a:ext cx="799147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500" b="1" dirty="0">
                <a:solidFill>
                  <a:srgbClr val="800000"/>
                </a:solidFill>
                <a:latin typeface="Calibri" pitchFamily="34" charset="0"/>
              </a:rPr>
              <a:t>The </a:t>
            </a:r>
            <a:r>
              <a:rPr lang="en-US" sz="2500" b="1" dirty="0" smtClean="0">
                <a:solidFill>
                  <a:srgbClr val="800000"/>
                </a:solidFill>
                <a:latin typeface="Calibri" pitchFamily="34" charset="0"/>
              </a:rPr>
              <a:t>Bi-County </a:t>
            </a:r>
            <a:r>
              <a:rPr lang="en-US" sz="2500" b="1" dirty="0">
                <a:solidFill>
                  <a:srgbClr val="800000"/>
                </a:solidFill>
                <a:latin typeface="Calibri" pitchFamily="34" charset="0"/>
              </a:rPr>
              <a:t>Healthcare Committee has collaborated to solve problems, improve matching of job seekers with jobs, and </a:t>
            </a:r>
            <a:r>
              <a:rPr lang="en-US" sz="2500" b="1" dirty="0" smtClean="0">
                <a:solidFill>
                  <a:srgbClr val="800000"/>
                </a:solidFill>
                <a:latin typeface="Calibri" pitchFamily="34" charset="0"/>
              </a:rPr>
              <a:t>barriers </a:t>
            </a:r>
            <a:r>
              <a:rPr lang="en-US" sz="2500" b="1" dirty="0">
                <a:solidFill>
                  <a:srgbClr val="800000"/>
                </a:solidFill>
                <a:latin typeface="Calibri" pitchFamily="34" charset="0"/>
              </a:rPr>
              <a:t>to industry </a:t>
            </a:r>
            <a:r>
              <a:rPr lang="en-US" sz="2500" b="1" dirty="0" smtClean="0">
                <a:solidFill>
                  <a:srgbClr val="800000"/>
                </a:solidFill>
                <a:latin typeface="Calibri" pitchFamily="34" charset="0"/>
              </a:rPr>
              <a:t>growth</a:t>
            </a:r>
            <a:endParaRPr lang="en-US" sz="25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17" name="Picture 16" descr="Group shot without 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2305049" y="3629471"/>
            <a:ext cx="4667249" cy="26094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055688" y="2184400"/>
            <a:ext cx="7612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Identified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need for Certified Hospice and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</a:rPr>
              <a:t>Palliative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Care Nurses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Suncoast Workforce recruited and screened nurses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Training was implemented 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</a:rPr>
              <a:t>Tidewell now employs 58 CHPN Nurses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</a:rPr>
              <a:t>Bi-County 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Healthcare Committee Collaborative Success</a:t>
            </a:r>
          </a:p>
        </p:txBody>
      </p:sp>
      <p:pic>
        <p:nvPicPr>
          <p:cNvPr id="4" name="Picture 3" descr="IMG_0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200" y="3146424"/>
            <a:ext cx="3340100" cy="2505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581400" y="228600"/>
            <a:ext cx="3886200" cy="71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Job Titles in 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038600" y="1295400"/>
            <a:ext cx="2667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en-US" sz="4000" u="sng" dirty="0" smtClean="0">
                <a:solidFill>
                  <a:schemeClr val="bg1"/>
                </a:solidFill>
                <a:latin typeface="Franklin Gothic Book" pitchFamily="34" charset="0"/>
              </a:rPr>
              <a:t>Technology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09800" y="2362200"/>
            <a:ext cx="4572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Database Administrator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62200" y="2971800"/>
            <a:ext cx="441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Computer Programmers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3200" y="3733800"/>
            <a:ext cx="5562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Network/Data Systems Analyst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00400" y="4419600"/>
            <a:ext cx="5486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Computer Software Engineer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  <p:bldP spid="7171" grpId="1" uiExpand="1" build="p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55688" y="903288"/>
            <a:ext cx="7262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Suncoast Workforce has already surpassed the initial goals of the Healthcare Workforce Initiative</a:t>
            </a:r>
            <a:endParaRPr 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55688" y="2865120"/>
          <a:ext cx="6337300" cy="1752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03700"/>
                <a:gridCol w="1003300"/>
                <a:gridCol w="1130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</a:t>
                      </a:r>
                      <a:r>
                        <a:rPr lang="en-US" baseline="0" dirty="0" smtClean="0"/>
                        <a:t> Suitability for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Enroll Adult Dislocated Workers in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Employed Worker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081088" y="1282700"/>
            <a:ext cx="7262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Six major healthcare employers in Manatee and Sarasota Counties have requested skills upgrades for employees</a:t>
            </a:r>
          </a:p>
          <a:p>
            <a:pPr defTabSz="457200"/>
            <a:endParaRPr lang="en-US" sz="2800" b="1" dirty="0" smtClean="0">
              <a:solidFill>
                <a:srgbClr val="800000"/>
              </a:solidFill>
              <a:latin typeface="Arial" charset="0"/>
            </a:endParaRPr>
          </a:p>
          <a:p>
            <a:pPr defTabSz="457200"/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Career Edge has partnered to help fund the employed worker training</a:t>
            </a:r>
            <a:endParaRPr 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3" name="Picture 2" descr="career 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600" y="4285972"/>
            <a:ext cx="4343400" cy="6831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766888" y="2425700"/>
            <a:ext cx="6196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4800" b="1" dirty="0">
                <a:solidFill>
                  <a:srgbClr val="800000"/>
                </a:solidFill>
                <a:latin typeface="Calibri" pitchFamily="34" charset="0"/>
              </a:rPr>
              <a:t>Healthcare Takes Off!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1055688" y="3314700"/>
            <a:ext cx="7612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Just as Manatee-Sarasota is known for training world-class athletes, </a:t>
            </a:r>
            <a:br>
              <a:rPr lang="en-US" sz="1800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the region can train world-class healthcare providers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055688" y="725488"/>
            <a:ext cx="76120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The Suncoast Workforce Bi-County Healthcare Committee has developed </a:t>
            </a:r>
            <a:br>
              <a:rPr lang="en-US" sz="2800" b="1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a vision for the Healthcare Industry as an economic engine that creates jobs across the entire spectrum of skill levels</a:t>
            </a:r>
            <a:endParaRPr lang="en-US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1055688" y="2489200"/>
            <a:ext cx="76120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800" b="1" dirty="0" smtClean="0">
                <a:solidFill>
                  <a:prstClr val="black"/>
                </a:solidFill>
                <a:latin typeface="Arial" charset="0"/>
              </a:rPr>
              <a:t>Employers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 – continued collaboration to achieve the potential to become a world-class healthcare industry</a:t>
            </a:r>
          </a:p>
          <a:p>
            <a:pPr defTabSz="457200"/>
            <a:endParaRPr lang="en-US" sz="1800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800" b="1" dirty="0" smtClean="0">
                <a:solidFill>
                  <a:prstClr val="black"/>
                </a:solidFill>
                <a:latin typeface="Arial" charset="0"/>
              </a:rPr>
              <a:t>Educators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 – best practices in the full range of healthcare training</a:t>
            </a:r>
          </a:p>
          <a:p>
            <a:pPr defTabSz="457200"/>
            <a:endParaRPr lang="en-US" sz="1800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800" b="1" dirty="0" smtClean="0">
                <a:solidFill>
                  <a:prstClr val="black"/>
                </a:solidFill>
                <a:latin typeface="Arial" charset="0"/>
              </a:rPr>
              <a:t>Elected Officials </a:t>
            </a: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– maintain legislative and funding mechanisms to support growth in the healthcare industry</a:t>
            </a: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055688" y="1488064"/>
            <a:ext cx="72628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b="1" dirty="0" smtClean="0">
                <a:solidFill>
                  <a:srgbClr val="800000"/>
                </a:solidFill>
                <a:latin typeface="Arial" charset="0"/>
              </a:rPr>
              <a:t>A Shared Commitment to Excellence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033588" y="2425700"/>
            <a:ext cx="6196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4800" b="1" dirty="0" smtClean="0">
                <a:solidFill>
                  <a:srgbClr val="800000"/>
                </a:solidFill>
                <a:latin typeface="Calibri" pitchFamily="34" charset="0"/>
              </a:rPr>
              <a:t>The Sky is the Limit</a:t>
            </a:r>
            <a:endParaRPr lang="en-US" sz="48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854076" y="2954635"/>
            <a:ext cx="7426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200" i="1" dirty="0" smtClean="0">
                <a:solidFill>
                  <a:prstClr val="black"/>
                </a:solidFill>
                <a:latin typeface="Arial" charset="0"/>
              </a:rPr>
              <a:t>An equal opportunity program. Auxiliary aids and services are available upon request by individuals with disabilities via the Florida Relay System at 711.</a:t>
            </a:r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706437" y="1488064"/>
            <a:ext cx="7989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This special project, </a:t>
            </a:r>
          </a:p>
          <a:p>
            <a:pPr algn="ctr" defTabSz="457200"/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Employ Florida Healthcare Workforce Initiative - Round II, is made possible by Workforce Florida, Inc.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533400" y="1272165"/>
            <a:ext cx="82931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3">
            <a:spAutoFit/>
          </a:bodyPr>
          <a:lstStyle/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Sheree Threewits / Beth Murphy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Manatee Memorial Hospital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Veronica Lequeux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Blake Medical Center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LaTousha Daniels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Manatee County Rural </a:t>
            </a:r>
            <a:br>
              <a:rPr lang="en-US" sz="1000" i="1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Health Services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Deborah Kostroun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Manatee Glens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Jodi Egger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Freedom Village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JoAnn Westbrook / Dawn Crable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Pines of Sarasota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Kari Kushto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Sarasota Memorial Hospital</a:t>
            </a: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Dana Wheeler / Serena Huggins 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Venice Regional Medical Center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Bill Little / Barbara Laidlaw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Sarasota County Health Department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Philomena D’Sa / Debra French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Tidewell Hospice and Palliative Care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Elaine Boyer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Village On The Isle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Theresa Levering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Doctors’ Hospital of Sarasota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Mary Murphy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Pinnacle Medical Group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Linda De Mello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University of South Florida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Mireya Eavey / Lisa Carter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Career Edge Funders Collaborative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Bonnie Hesselberg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State College of Florida</a:t>
            </a: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Priscilla Haflich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Manatee Technical Institute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Kathy Drotar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Keiser University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Trent Terry / Mike Kennedy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Sarasota County Technical Institute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James Schreiber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TechHouse I.T. Staffing Solutions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Lou Galterio </a:t>
            </a:r>
            <a:br>
              <a:rPr lang="en-US" sz="1000" b="1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Suncoast RHIO &amp; Health Information Exchange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Mary Chilton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Manatee Economic Development Council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Liz Gatlin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Manatee Medical Society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Edna Apostol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Gulfcoast South AHEC</a:t>
            </a:r>
          </a:p>
          <a:p>
            <a:pPr defTabSz="457200"/>
            <a:endParaRPr lang="en-US" sz="1000" b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Larry Face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Next Level Achievement</a:t>
            </a:r>
            <a:endParaRPr lang="en-US" sz="1000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defTabSz="457200"/>
            <a:endParaRPr lang="en-US" sz="1000" i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055688" y="156846"/>
            <a:ext cx="72628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srgbClr val="800000"/>
                </a:solidFill>
                <a:latin typeface="Arial" charset="0"/>
              </a:rPr>
              <a:t>Members of the Bi-County Healthcare Committee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310266"/>
            <a:ext cx="271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Suncoast Workforce</a:t>
            </a: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Mary Helen Kress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President and CEO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Bob Beck, 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Board Chair </a:t>
            </a:r>
          </a:p>
          <a:p>
            <a:pPr defTabSz="457200"/>
            <a:endParaRPr lang="en-US" sz="1000" i="1" dirty="0" smtClean="0">
              <a:solidFill>
                <a:prstClr val="black"/>
              </a:solidFill>
              <a:latin typeface="Arial" charset="0"/>
            </a:endParaRPr>
          </a:p>
          <a:p>
            <a:pPr defTabSz="457200"/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Dr. Jennifer Bencie</a:t>
            </a:r>
          </a:p>
          <a:p>
            <a:pPr defTabSz="457200"/>
            <a:r>
              <a:rPr lang="en-US" sz="1000" i="1" dirty="0" smtClean="0">
                <a:solidFill>
                  <a:prstClr val="black"/>
                </a:solidFill>
                <a:latin typeface="Arial" charset="0"/>
              </a:rPr>
              <a:t>Chair, Bi-County Healthcare Committee</a:t>
            </a:r>
            <a:endParaRPr lang="en-US" sz="1000" i="1" dirty="0">
              <a:solidFill>
                <a:prstClr val="black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055688" y="817246"/>
            <a:ext cx="7262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srgbClr val="800000"/>
                </a:solidFill>
                <a:latin typeface="Arial" charset="0"/>
              </a:rPr>
              <a:t>Members of the </a:t>
            </a:r>
          </a:p>
          <a:p>
            <a:pPr algn="ctr" defTabSz="457200"/>
            <a:r>
              <a:rPr lang="en-US" sz="3200" b="1" dirty="0" smtClean="0">
                <a:solidFill>
                  <a:srgbClr val="800000"/>
                </a:solidFill>
                <a:latin typeface="Arial" charset="0"/>
              </a:rPr>
              <a:t>Bi-County Healthcare </a:t>
            </a:r>
          </a:p>
          <a:p>
            <a:pPr algn="ctr" defTabSz="457200"/>
            <a:r>
              <a:rPr lang="en-US" sz="3200" b="1" dirty="0" smtClean="0">
                <a:solidFill>
                  <a:srgbClr val="800000"/>
                </a:solidFill>
                <a:latin typeface="Arial" charset="0"/>
              </a:rPr>
              <a:t>Support Staff &amp; Consultants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1200" y="2641600"/>
            <a:ext cx="271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Support Staff: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Leslie Loveless </a:t>
            </a:r>
          </a:p>
          <a:p>
            <a:pPr algn="ctr" defTabSz="457200"/>
            <a:r>
              <a:rPr lang="en-US" sz="1200" i="1" dirty="0" smtClean="0">
                <a:solidFill>
                  <a:prstClr val="black"/>
                </a:solidFill>
                <a:latin typeface="Arial" charset="0"/>
              </a:rPr>
              <a:t>Chief Operating Officer </a:t>
            </a:r>
          </a:p>
          <a:p>
            <a:pPr algn="ctr" defTabSz="457200"/>
            <a:r>
              <a:rPr lang="en-US" sz="1200" i="1" dirty="0" smtClean="0">
                <a:solidFill>
                  <a:prstClr val="black"/>
                </a:solidFill>
                <a:latin typeface="Arial" charset="0"/>
              </a:rPr>
              <a:t>Suncoast Workforce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     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Runa Badal </a:t>
            </a:r>
          </a:p>
          <a:p>
            <a:pPr algn="ctr" defTabSz="457200"/>
            <a:r>
              <a:rPr lang="en-US" sz="1200" i="1" dirty="0" smtClean="0">
                <a:solidFill>
                  <a:prstClr val="black"/>
                </a:solidFill>
                <a:latin typeface="Arial" charset="0"/>
              </a:rPr>
              <a:t>Special Projects Manager </a:t>
            </a:r>
          </a:p>
          <a:p>
            <a:pPr algn="ctr" defTabSz="457200"/>
            <a:r>
              <a:rPr lang="en-US" sz="1200" i="1" dirty="0" smtClean="0">
                <a:solidFill>
                  <a:prstClr val="black"/>
                </a:solidFill>
                <a:latin typeface="Arial" charset="0"/>
              </a:rPr>
              <a:t>Suncoast Workforce     </a:t>
            </a:r>
          </a:p>
          <a:p>
            <a:pPr algn="ctr" defTabSz="457200"/>
            <a:endParaRPr lang="en-US" sz="1200" b="1" dirty="0" smtClean="0">
              <a:solidFill>
                <a:prstClr val="black"/>
              </a:solidFill>
              <a:latin typeface="Arial" charset="0"/>
            </a:endParaRP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Consultants: </a:t>
            </a:r>
          </a:p>
          <a:p>
            <a:pPr algn="ctr" defTabSz="457200"/>
            <a:r>
              <a:rPr lang="en-US" sz="1200" i="1" dirty="0" smtClean="0">
                <a:solidFill>
                  <a:prstClr val="black"/>
                </a:solidFill>
                <a:latin typeface="Arial" charset="0"/>
              </a:rPr>
              <a:t>Performance Design Group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Dr. George Reid        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Sanders Bell</a:t>
            </a:r>
          </a:p>
          <a:p>
            <a:pPr algn="ctr" defTabSz="457200"/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Teresa Carafelli</a:t>
            </a:r>
            <a:endParaRPr lang="en-US" sz="1200" i="1" dirty="0">
              <a:solidFill>
                <a:prstClr val="black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475"/>
            <a:ext cx="7772400" cy="16859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 charset="0"/>
                <a:ea typeface="+mn-ea"/>
                <a:cs typeface="+mn-cs"/>
              </a:rPr>
              <a:t>For More Information: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75" y="2257425"/>
            <a:ext cx="7543800" cy="3619500"/>
          </a:xfrm>
        </p:spPr>
        <p:txBody>
          <a:bodyPr/>
          <a:lstStyle/>
          <a:p>
            <a:r>
              <a:rPr lang="en-US" sz="2800" dirty="0" smtClean="0"/>
              <a:t>Please contact:</a:t>
            </a:r>
          </a:p>
          <a:p>
            <a:r>
              <a:rPr lang="en-US" sz="2400" dirty="0" smtClean="0"/>
              <a:t>Leslie Loveless, </a:t>
            </a:r>
            <a:r>
              <a:rPr lang="en-US" sz="2400" dirty="0" smtClean="0">
                <a:hlinkClick r:id="rId3"/>
              </a:rPr>
              <a:t>LLoveless@suncoastworkforce.org</a:t>
            </a:r>
            <a:endParaRPr lang="en-US" sz="2400" dirty="0" smtClean="0"/>
          </a:p>
          <a:p>
            <a:r>
              <a:rPr lang="en-US" sz="2400" dirty="0" smtClean="0"/>
              <a:t>or </a:t>
            </a:r>
          </a:p>
          <a:p>
            <a:r>
              <a:rPr lang="en-US" sz="2400" dirty="0" smtClean="0"/>
              <a:t>Runa Badal, </a:t>
            </a:r>
            <a:r>
              <a:rPr lang="en-US" sz="2400" dirty="0" smtClean="0">
                <a:hlinkClick r:id="rId4"/>
              </a:rPr>
              <a:t>RBadal@suncoastworkforce.org</a:t>
            </a:r>
            <a:endParaRPr lang="en-US" sz="2400" dirty="0" smtClean="0"/>
          </a:p>
          <a:p>
            <a:r>
              <a:rPr lang="en-US" sz="2400" dirty="0" smtClean="0"/>
              <a:t>Link for Video</a:t>
            </a:r>
          </a:p>
          <a:p>
            <a:r>
              <a:rPr lang="en-US" sz="2400" u="sng" dirty="0" smtClean="0">
                <a:hlinkClick r:id="rId5"/>
              </a:rPr>
              <a:t>http://www.yousendit.com/download/cEd0ZFhtSytFc0x2Wmc9PQ</a:t>
            </a:r>
            <a:endParaRPr lang="en-US" sz="2400" dirty="0" smtClean="0"/>
          </a:p>
          <a:p>
            <a:r>
              <a:rPr lang="en-US" sz="2400" dirty="0" smtClean="0"/>
              <a:t>941-358-4200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657600" y="228600"/>
            <a:ext cx="3886200" cy="71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Job Titles in 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191000" y="1295400"/>
            <a:ext cx="2667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None/>
            </a:pPr>
            <a:r>
              <a:rPr lang="en-US" sz="4000" u="sng" dirty="0" smtClean="0">
                <a:solidFill>
                  <a:schemeClr val="bg1"/>
                </a:solidFill>
                <a:latin typeface="Franklin Gothic Book" pitchFamily="34" charset="0"/>
              </a:rPr>
              <a:t>Engineering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57400" y="2209800"/>
            <a:ext cx="38862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Aerospace Engineers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19800" y="2209800"/>
            <a:ext cx="2819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Civil Engineers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76600" y="2971800"/>
            <a:ext cx="4572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Environmental Engineers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1200" y="3886200"/>
            <a:ext cx="3657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Electrical Engineers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3886200"/>
            <a:ext cx="3657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Industrial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Engineers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05200" y="4724400"/>
            <a:ext cx="42672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Biomedical Engineers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  <p:bldP spid="7171" grpId="1" uiExpand="1" build="p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05000"/>
            <a:ext cx="23622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bg1"/>
                </a:solidFill>
                <a:latin typeface="Franklin Gothic Book" pitchFamily="34" charset="0"/>
              </a:rPr>
              <a:t>Q &amp; A</a:t>
            </a:r>
            <a:endParaRPr lang="en-US" sz="4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657600" y="228600"/>
            <a:ext cx="3886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Job Titles in 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724400" y="1295400"/>
            <a:ext cx="1447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4000" u="sng" dirty="0" smtClean="0">
                <a:solidFill>
                  <a:schemeClr val="bg1"/>
                </a:solidFill>
                <a:latin typeface="Franklin Gothic Book" pitchFamily="34" charset="0"/>
              </a:rPr>
              <a:t>Math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0" y="2286000"/>
            <a:ext cx="1905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Actuaries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3352800"/>
            <a:ext cx="2819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Statisticians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0" y="4419600"/>
            <a:ext cx="2971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Mathematicians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  <p:bldP spid="7171" grpId="1" uiExpand="1" build="p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133600" y="152400"/>
            <a:ext cx="6858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Why should a WDB care about STEM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2362200" y="1905000"/>
            <a:ext cx="6324600" cy="3200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STEM careers represent 12 of the 20 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highest growth occupations</a:t>
            </a:r>
            <a:endParaRPr lang="en-US" sz="14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Projected Through 2012: 70% growth in Science and Engineering occupations; by 2014, employers expect to hire 2.5M new STEM workers </a:t>
            </a:r>
            <a:endParaRPr lang="en-US" sz="14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Bureau of Labor Statistics: Occupational Employment Statistics 2008-2018 Projections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133600" y="152400"/>
            <a:ext cx="6553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Book" pitchFamily="34" charset="0"/>
              </a:rPr>
              <a:t>Why should a WDB care about STEM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2362200" y="1752600"/>
            <a:ext cx="63246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The U.S. S&amp;E workforce continues to rely heavily on attracting foreign-born scientists and engineers, who are most highly represented in engineering, mathematics, and computer sciences, especially at advanced degree levels;</a:t>
            </a:r>
            <a:r>
              <a:rPr lang="en-US" sz="11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endParaRPr lang="en-US" sz="1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3347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National Science Board. (2010, January). Key Science and Engineering Indicators: 2010 Digest. Arlington, VA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KPI_HIGHLIGHT_COLOR" val="-256"/>
  <p:tag name="KPI_SLIDE_COUNT" val="59"/>
  <p:tag name="KPI_VERSION" val="2.0.10292.1"/>
  <p:tag name="KPI_STORAGE" val="&lt;keypoint&quot;&quot;&lt;roster&quot;&quot;&lt;people&quot;&quot;&gt;&gt;&lt;teams&quot;&quot;&gt;&lt;chart&quot;&quot;&lt;styles&quot;&quot;&gt;&gt;&lt;transceivers&quot;&quot;&gt;&gt;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ridging the Gaps through collaboration&amp;#x0D;&amp;#x0A;&amp;quot;&quot;/&gt;&lt;property id=&quot;20307&quot; value=&quot;256&quot;/&gt;&lt;/object&gt;&lt;object type=&quot;3&quot; unique_id=&quot;12617&quot;&gt;&lt;property id=&quot;20148&quot; value=&quot;5&quot;/&gt;&lt;property id=&quot;20300&quot; value=&quot;Slide 3 - &amp;quot;NSF Definition&amp;quot;&quot;/&gt;&lt;property id=&quot;20307&quot; value=&quot;260&quot;/&gt;&lt;/object&gt;&lt;object type=&quot;3&quot; unique_id=&quot;12619&quot;&gt;&lt;property id=&quot;20148&quot; value=&quot;5&quot;/&gt;&lt;property id=&quot;20300&quot; value=&quot;Slide 14 - &amp;quot;STEM Salaries&amp;quot;&quot;/&gt;&lt;property id=&quot;20307&quot; value=&quot;270&quot;/&gt;&lt;/object&gt;&lt;object type=&quot;3&quot; unique_id=&quot;12620&quot;&gt;&lt;property id=&quot;20148&quot; value=&quot;5&quot;/&gt;&lt;property id=&quot;20300&quot; value=&quot;Slide 8 - &amp;quot;Why should a WDB care about STEM&amp;quot;&quot;/&gt;&lt;property id=&quot;20307&quot; value=&quot;258&quot;/&gt;&lt;/object&gt;&lt;object type=&quot;3&quot; unique_id=&quot;12621&quot;&gt;&lt;property id=&quot;20148&quot; value=&quot;5&quot;/&gt;&lt;property id=&quot;20300&quot; value=&quot;Slide 15 - &amp;quot;Role of K-12 STEM&amp;quot;&quot;/&gt;&lt;property id=&quot;20307&quot; value=&quot;261&quot;/&gt;&lt;/object&gt;&lt;object type=&quot;3&quot; unique_id=&quot;12623&quot;&gt;&lt;property id=&quot;20148&quot; value=&quot;5&quot;/&gt;&lt;property id=&quot;20300&quot; value=&quot;Slide 16 - &amp;quot;What is DOL’s role in STEM&amp;quot;&quot;/&gt;&lt;property id=&quot;20307&quot; value=&quot;262&quot;/&gt;&lt;/object&gt;&lt;object type=&quot;3&quot; unique_id=&quot;12624&quot;&gt;&lt;property id=&quot;20148&quot; value=&quot;5&quot;/&gt;&lt;property id=&quot;20300&quot; value=&quot;Slide 10 - &amp;quot;Current unfilled positions state-wide&amp;quot;&quot;/&gt;&lt;property id=&quot;20307&quot; value=&quot;272&quot;/&gt;&lt;/object&gt;&lt;object type=&quot;3&quot; unique_id=&quot;12626&quot;&gt;&lt;property id=&quot;20148&quot; value=&quot;5&quot;/&gt;&lt;property id=&quot;20300&quot; value=&quot;Slide 17 - &amp;quot;WCF STEM TI Background&amp;quot;&quot;/&gt;&lt;property id=&quot;20307&quot; value=&quot;266&quot;/&gt;&lt;/object&gt;&lt;object type=&quot;3&quot; unique_id=&quot;12627&quot;&gt;&lt;property id=&quot;20148&quot; value=&quot;5&quot;/&gt;&lt;property id=&quot;20300&quot; value=&quot;Slide 20 - &amp;quot;WCF STEM TI Initiatives&amp;quot;&quot;/&gt;&lt;property id=&quot;20307&quot; value=&quot;267&quot;/&gt;&lt;/object&gt;&lt;object type=&quot;3&quot; unique_id=&quot;12632&quot;&gt;&lt;property id=&quot;20148&quot; value=&quot;5&quot;/&gt;&lt;property id=&quot;20300&quot; value=&quot;Slide 5 - &amp;quot;Job Titles in STEM&amp;quot;&quot;/&gt;&lt;property id=&quot;20307&quot; value=&quot;274&quot;/&gt;&lt;/object&gt;&lt;object type=&quot;3&quot; unique_id=&quot;12633&quot;&gt;&lt;property id=&quot;20148&quot; value=&quot;5&quot;/&gt;&lt;property id=&quot;20300&quot; value=&quot;Slide 6 - &amp;quot;Job Titles in STEM&amp;quot;&quot;/&gt;&lt;property id=&quot;20307&quot; value=&quot;275&quot;/&gt;&lt;/object&gt;&lt;object type=&quot;3&quot; unique_id=&quot;12634&quot;&gt;&lt;property id=&quot;20148&quot; value=&quot;5&quot;/&gt;&lt;property id=&quot;20300&quot; value=&quot;Slide 7 - &amp;quot;Job Titles in STEM&amp;quot;&quot;/&gt;&lt;property id=&quot;20307&quot; value=&quot;276&quot;/&gt;&lt;/object&gt;&lt;object type=&quot;3&quot; unique_id=&quot;12680&quot;&gt;&lt;property id=&quot;20148&quot; value=&quot;5&quot;/&gt;&lt;property id=&quot;20300&quot; value=&quot;Slide 9 - &amp;quot;Why should a WDB care about STEM&amp;quot;&quot;/&gt;&lt;property id=&quot;20307&quot; value=&quot;278&quot;/&gt;&lt;/object&gt;&lt;object type=&quot;3&quot; unique_id=&quot;12777&quot;&gt;&lt;property id=&quot;20148&quot; value=&quot;5&quot;/&gt;&lt;property id=&quot;20300&quot; value=&quot;Slide 4 - &amp;quot;Job Titles in STEM&amp;quot;&quot;/&gt;&lt;property id=&quot;20307&quot; value=&quot;279&quot;/&gt;&lt;/object&gt;&lt;object type=&quot;3&quot; unique_id=&quot;12874&quot;&gt;&lt;property id=&quot;20148&quot; value=&quot;5&quot;/&gt;&lt;property id=&quot;20300&quot; value=&quot;Slide 2&quot;/&gt;&lt;property id=&quot;20307&quot; value=&quot;280&quot;/&gt;&lt;/object&gt;&lt;object type=&quot;3&quot; unique_id=&quot;13209&quot;&gt;&lt;property id=&quot;20148&quot; value=&quot;5&quot;/&gt;&lt;property id=&quot;20300&quot; value=&quot;Slide 11 - &amp;quot;Current unfilled positions state-wide&amp;quot;&quot;/&gt;&lt;property id=&quot;20307&quot; value=&quot;281&quot;/&gt;&lt;/object&gt;&lt;object type=&quot;3&quot; unique_id=&quot;13210&quot;&gt;&lt;property id=&quot;20148&quot; value=&quot;5&quot;/&gt;&lt;property id=&quot;20300&quot; value=&quot;Slide 12 - &amp;quot;Current unfilled positions state-wide&amp;quot;&quot;/&gt;&lt;property id=&quot;20307&quot; value=&quot;282&quot;/&gt;&lt;/object&gt;&lt;object type=&quot;3&quot; unique_id=&quot;13211&quot;&gt;&lt;property id=&quot;20148&quot; value=&quot;5&quot;/&gt;&lt;property id=&quot;20300&quot; value=&quot;Slide 13 - &amp;quot;Current unfilled positions state-wide&amp;quot;&quot;/&gt;&lt;property id=&quot;20307&quot; value=&quot;283&quot;/&gt;&lt;/object&gt;&lt;object type=&quot;3&quot; unique_id=&quot;13492&quot;&gt;&lt;property id=&quot;20148&quot; value=&quot;5&quot;/&gt;&lt;property id=&quot;20300&quot; value=&quot;Slide 18 - &amp;quot;WCF STEM TI Background&amp;quot;&quot;/&gt;&lt;property id=&quot;20307&quot; value=&quot;284&quot;/&gt;&lt;/object&gt;&lt;object type=&quot;3&quot; unique_id=&quot;13493&quot;&gt;&lt;property id=&quot;20148&quot; value=&quot;5&quot;/&gt;&lt;property id=&quot;20300&quot; value=&quot;Slide 19 - &amp;quot;WCF STEM TI Background&amp;quot;&quot;/&gt;&lt;property id=&quot;20307&quot; value=&quot;285&quot;/&gt;&lt;/object&gt;&lt;object type=&quot;3&quot; unique_id=&quot;13494&quot;&gt;&lt;property id=&quot;20148&quot; value=&quot;5&quot;/&gt;&lt;property id=&quot;20300&quot; value=&quot;Slide 21 - &amp;quot;Maintaining the STEM Pipeline&amp;quot;&quot;/&gt;&lt;property id=&quot;20307&quot; value=&quot;286&quot;/&gt;&lt;/object&gt;&lt;object type=&quot;3&quot; unique_id=&quot;13495&quot;&gt;&lt;property id=&quot;20148&quot; value=&quot;5&quot;/&gt;&lt;property id=&quot;20300&quot; value=&quot;Slide 60&quot;/&gt;&lt;property id=&quot;20307&quot; value=&quot;287&quot;/&gt;&lt;/object&gt;&lt;object type=&quot;3&quot; unique_id=&quot;14408&quot;&gt;&lt;property id=&quot;20148&quot; value=&quot;5&quot;/&gt;&lt;property id=&quot;20300&quot; value=&quot;Slide 23&quot;/&gt;&lt;property id=&quot;20307&quot; value=&quot;289&quot;/&gt;&lt;/object&gt;&lt;object type=&quot;3&quot; unique_id=&quot;14409&quot;&gt;&lt;property id=&quot;20148&quot; value=&quot;5&quot;/&gt;&lt;property id=&quot;20300&quot; value=&quot;Slide 24 - &amp;quot;Evolution&amp;quot;&quot;/&gt;&lt;property id=&quot;20307&quot; value=&quot;290&quot;/&gt;&lt;/object&gt;&lt;object type=&quot;3&quot; unique_id=&quot;14410&quot;&gt;&lt;property id=&quot;20148&quot; value=&quot;5&quot;/&gt;&lt;property id=&quot;20300&quot; value=&quot;Slide 25 - &amp;quot;Program Basics&amp;quot;&quot;/&gt;&lt;property id=&quot;20307&quot; value=&quot;291&quot;/&gt;&lt;/object&gt;&lt;object type=&quot;3&quot; unique_id=&quot;14411&quot;&gt;&lt;property id=&quot;20148&quot; value=&quot;5&quot;/&gt;&lt;property id=&quot;20300&quot; value=&quot;Slide 26 - &amp;quot;Best Practices&amp;quot;&quot;/&gt;&lt;property id=&quot;20307&quot; value=&quot;292&quot;/&gt;&lt;/object&gt;&lt;object type=&quot;3&quot; unique_id=&quot;14412&quot;&gt;&lt;property id=&quot;20148&quot; value=&quot;5&quot;/&gt;&lt;property id=&quot;20300&quot; value=&quot;Slide 27 - &amp;quot;Best Practices&amp;quot;&quot;/&gt;&lt;property id=&quot;20307&quot; value=&quot;293&quot;/&gt;&lt;/object&gt;&lt;object type=&quot;3&quot; unique_id=&quot;14413&quot;&gt;&lt;property id=&quot;20148&quot; value=&quot;5&quot;/&gt;&lt;property id=&quot;20300&quot; value=&quot;Slide 28 - &amp;quot;Proven Results&amp;quot;&quot;/&gt;&lt;property id=&quot;20307&quot; value=&quot;294&quot;/&gt;&lt;/object&gt;&lt;object type=&quot;3&quot; unique_id=&quot;14414&quot;&gt;&lt;property id=&quot;20148&quot; value=&quot;5&quot;/&gt;&lt;property id=&quot;20300&quot; value=&quot;Slide 29 - &amp;quot;Success Stories&amp;quot;&quot;/&gt;&lt;property id=&quot;20307&quot; value=&quot;295&quot;/&gt;&lt;/object&gt;&lt;object type=&quot;3&quot; unique_id=&quot;14415&quot;&gt;&lt;property id=&quot;20148&quot; value=&quot;5&quot;/&gt;&lt;property id=&quot;20300&quot; value=&quot;Slide 30 - &amp;quot;Replication&amp;quot;&quot;/&gt;&lt;property id=&quot;20307&quot; value=&quot;296&quot;/&gt;&lt;/object&gt;&lt;object type=&quot;3&quot; unique_id=&quot;14416&quot;&gt;&lt;property id=&quot;20148&quot; value=&quot;5&quot;/&gt;&lt;property id=&quot;20300&quot; value=&quot;Slide 31 - &amp;quot;Questions?&amp;quot;&quot;/&gt;&lt;property id=&quot;20307&quot; value=&quot;297&quot;/&gt;&lt;/object&gt;&lt;object type=&quot;3&quot; unique_id=&quot;14417&quot;&gt;&lt;property id=&quot;20148&quot; value=&quot;5&quot;/&gt;&lt;property id=&quot;20300&quot; value=&quot;Slide 32&quot;/&gt;&lt;property id=&quot;20307&quot; value=&quot;298&quot;/&gt;&lt;/object&gt;&lt;object type=&quot;3&quot; unique_id=&quot;14418&quot;&gt;&lt;property id=&quot;20148&quot; value=&quot;5&quot;/&gt;&lt;property id=&quot;20300&quot; value=&quot;Slide 33&quot;/&gt;&lt;property id=&quot;20307&quot; value=&quot;299&quot;/&gt;&lt;/object&gt;&lt;object type=&quot;3&quot; unique_id=&quot;14419&quot;&gt;&lt;property id=&quot;20148&quot; value=&quot;5&quot;/&gt;&lt;property id=&quot;20300&quot; value=&quot;Slide 34&quot;/&gt;&lt;property id=&quot;20307&quot; value=&quot;300&quot;/&gt;&lt;/object&gt;&lt;object type=&quot;3&quot; unique_id=&quot;14420&quot;&gt;&lt;property id=&quot;20148&quot; value=&quot;5&quot;/&gt;&lt;property id=&quot;20300&quot; value=&quot;Slide 35&quot;/&gt;&lt;property id=&quot;20307&quot; value=&quot;301&quot;/&gt;&lt;/object&gt;&lt;object type=&quot;3&quot; unique_id=&quot;14421&quot;&gt;&lt;property id=&quot;20148&quot; value=&quot;5&quot;/&gt;&lt;property id=&quot;20300&quot; value=&quot;Slide 36&quot;/&gt;&lt;property id=&quot;20307&quot; value=&quot;302&quot;/&gt;&lt;/object&gt;&lt;object type=&quot;3&quot; unique_id=&quot;14422&quot;&gt;&lt;property id=&quot;20148&quot; value=&quot;5&quot;/&gt;&lt;property id=&quot;20300&quot; value=&quot;Slide 37&quot;/&gt;&lt;property id=&quot;20307&quot; value=&quot;303&quot;/&gt;&lt;/object&gt;&lt;object type=&quot;3&quot; unique_id=&quot;14423&quot;&gt;&lt;property id=&quot;20148&quot; value=&quot;5&quot;/&gt;&lt;property id=&quot;20300&quot; value=&quot;Slide 38&quot;/&gt;&lt;property id=&quot;20307&quot; value=&quot;304&quot;/&gt;&lt;/object&gt;&lt;object type=&quot;3&quot; unique_id=&quot;14424&quot;&gt;&lt;property id=&quot;20148&quot; value=&quot;5&quot;/&gt;&lt;property id=&quot;20300&quot; value=&quot;Slide 39&quot;/&gt;&lt;property id=&quot;20307&quot; value=&quot;305&quot;/&gt;&lt;/object&gt;&lt;object type=&quot;3&quot; unique_id=&quot;14425&quot;&gt;&lt;property id=&quot;20148&quot; value=&quot;5&quot;/&gt;&lt;property id=&quot;20300&quot; value=&quot;Slide 40&quot;/&gt;&lt;property id=&quot;20307&quot; value=&quot;306&quot;/&gt;&lt;/object&gt;&lt;object type=&quot;3&quot; unique_id=&quot;14426&quot;&gt;&lt;property id=&quot;20148&quot; value=&quot;5&quot;/&gt;&lt;property id=&quot;20300&quot; value=&quot;Slide 41&quot;/&gt;&lt;property id=&quot;20307&quot; value=&quot;307&quot;/&gt;&lt;/object&gt;&lt;object type=&quot;3&quot; unique_id=&quot;14427&quot;&gt;&lt;property id=&quot;20148&quot; value=&quot;5&quot;/&gt;&lt;property id=&quot;20300&quot; value=&quot;Slide 42&quot;/&gt;&lt;property id=&quot;20307&quot; value=&quot;308&quot;/&gt;&lt;/object&gt;&lt;object type=&quot;3&quot; unique_id=&quot;14428&quot;&gt;&lt;property id=&quot;20148&quot; value=&quot;5&quot;/&gt;&lt;property id=&quot;20300&quot; value=&quot;Slide 43&quot;/&gt;&lt;property id=&quot;20307&quot; value=&quot;309&quot;/&gt;&lt;/object&gt;&lt;object type=&quot;3&quot; unique_id=&quot;14429&quot;&gt;&lt;property id=&quot;20148&quot; value=&quot;5&quot;/&gt;&lt;property id=&quot;20300&quot; value=&quot;Slide 44&quot;/&gt;&lt;property id=&quot;20307&quot; value=&quot;310&quot;/&gt;&lt;/object&gt;&lt;object type=&quot;3&quot; unique_id=&quot;14430&quot;&gt;&lt;property id=&quot;20148&quot; value=&quot;5&quot;/&gt;&lt;property id=&quot;20300&quot; value=&quot;Slide 45&quot;/&gt;&lt;property id=&quot;20307&quot; value=&quot;311&quot;/&gt;&lt;/object&gt;&lt;object type=&quot;3&quot; unique_id=&quot;14431&quot;&gt;&lt;property id=&quot;20148&quot; value=&quot;5&quot;/&gt;&lt;property id=&quot;20300&quot; value=&quot;Slide 46&quot;/&gt;&lt;property id=&quot;20307&quot; value=&quot;312&quot;/&gt;&lt;/object&gt;&lt;object type=&quot;3&quot; unique_id=&quot;14432&quot;&gt;&lt;property id=&quot;20148&quot; value=&quot;5&quot;/&gt;&lt;property id=&quot;20300&quot; value=&quot;Slide 47&quot;/&gt;&lt;property id=&quot;20307&quot; value=&quot;313&quot;/&gt;&lt;/object&gt;&lt;object type=&quot;3&quot; unique_id=&quot;14433&quot;&gt;&lt;property id=&quot;20148&quot; value=&quot;5&quot;/&gt;&lt;property id=&quot;20300&quot; value=&quot;Slide 48&quot;/&gt;&lt;property id=&quot;20307&quot; value=&quot;314&quot;/&gt;&lt;/object&gt;&lt;object type=&quot;3&quot; unique_id=&quot;14434&quot;&gt;&lt;property id=&quot;20148&quot; value=&quot;5&quot;/&gt;&lt;property id=&quot;20300&quot; value=&quot;Slide 49&quot;/&gt;&lt;property id=&quot;20307&quot; value=&quot;315&quot;/&gt;&lt;/object&gt;&lt;object type=&quot;3&quot; unique_id=&quot;14435&quot;&gt;&lt;property id=&quot;20148&quot; value=&quot;5&quot;/&gt;&lt;property id=&quot;20300&quot; value=&quot;Slide 50&quot;/&gt;&lt;property id=&quot;20307&quot; value=&quot;316&quot;/&gt;&lt;/object&gt;&lt;object type=&quot;3&quot; unique_id=&quot;14436&quot;&gt;&lt;property id=&quot;20148&quot; value=&quot;5&quot;/&gt;&lt;property id=&quot;20300&quot; value=&quot;Slide 51&quot;/&gt;&lt;property id=&quot;20307&quot; value=&quot;317&quot;/&gt;&lt;/object&gt;&lt;object type=&quot;3&quot; unique_id=&quot;14437&quot;&gt;&lt;property id=&quot;20148&quot; value=&quot;5&quot;/&gt;&lt;property id=&quot;20300&quot; value=&quot;Slide 52&quot;/&gt;&lt;property id=&quot;20307&quot; value=&quot;318&quot;/&gt;&lt;/object&gt;&lt;object type=&quot;3&quot; unique_id=&quot;14438&quot;&gt;&lt;property id=&quot;20148&quot; value=&quot;5&quot;/&gt;&lt;property id=&quot;20300&quot; value=&quot;Slide 53&quot;/&gt;&lt;property id=&quot;20307&quot; value=&quot;319&quot;/&gt;&lt;/object&gt;&lt;object type=&quot;3&quot; unique_id=&quot;14439&quot;&gt;&lt;property id=&quot;20148&quot; value=&quot;5&quot;/&gt;&lt;property id=&quot;20300&quot; value=&quot;Slide 54&quot;/&gt;&lt;property id=&quot;20307&quot; value=&quot;320&quot;/&gt;&lt;/object&gt;&lt;object type=&quot;3&quot; unique_id=&quot;14440&quot;&gt;&lt;property id=&quot;20148&quot; value=&quot;5&quot;/&gt;&lt;property id=&quot;20300&quot; value=&quot;Slide 55&quot;/&gt;&lt;property id=&quot;20307&quot; value=&quot;321&quot;/&gt;&lt;/object&gt;&lt;object type=&quot;3&quot; unique_id=&quot;14441&quot;&gt;&lt;property id=&quot;20148&quot; value=&quot;5&quot;/&gt;&lt;property id=&quot;20300&quot; value=&quot;Slide 56&quot;/&gt;&lt;property id=&quot;20307&quot; value=&quot;322&quot;/&gt;&lt;/object&gt;&lt;object type=&quot;3&quot; unique_id=&quot;14442&quot;&gt;&lt;property id=&quot;20148&quot; value=&quot;5&quot;/&gt;&lt;property id=&quot;20300&quot; value=&quot;Slide 57&quot;/&gt;&lt;property id=&quot;20307&quot; value=&quot;323&quot;/&gt;&lt;/object&gt;&lt;object type=&quot;3&quot; unique_id=&quot;14443&quot;&gt;&lt;property id=&quot;20148&quot; value=&quot;5&quot;/&gt;&lt;property id=&quot;20300&quot; value=&quot;Slide 58&quot;/&gt;&lt;property id=&quot;20307&quot; value=&quot;324&quot;/&gt;&lt;/object&gt;&lt;object type=&quot;3&quot; unique_id=&quot;14444&quot;&gt;&lt;property id=&quot;20148&quot; value=&quot;5&quot;/&gt;&lt;property id=&quot;20300&quot; value=&quot;Slide 59 - &amp;quot;For More Information:&amp;quot;&quot;/&gt;&lt;property id=&quot;20307&quot; value=&quot;325&quot;/&gt;&lt;/object&gt;&lt;object type=&quot;3&quot; unique_id=&quot;14994&quot;&gt;&lt;property id=&quot;20148&quot; value=&quot;5&quot;/&gt;&lt;property id=&quot;20300&quot; value=&quot;Slide 22 - &amp;quot;For more information on WCF STEM or New and Emerging programming please contact…&amp;quot;&quot;/&gt;&lt;property id=&quot;20307&quot; value=&quot;32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standard)&quot;&quot;&lt;question&quot;&quot;&lt;questionId&quot;001&quot;&gt;&lt;nocMode&quot;Auto&quot;&gt;&lt;correct&quot;2&quot;&gt;&lt;highlight&quot;true&quot;&gt;&lt;hlColor&quot;-256&quot;&gt;&lt;points&quot;0;100;0;0;0;0&quot;&gt;&gt;&gt;"/>
  <p:tag name="KPI_HAS_CHART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2859</TotalTime>
  <Words>1926</Words>
  <Application>Microsoft Office PowerPoint</Application>
  <PresentationFormat>On-screen Show (4:3)</PresentationFormat>
  <Paragraphs>455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99" baseType="lpstr">
      <vt:lpstr>Aspect</vt:lpstr>
      <vt:lpstr>Oriel</vt:lpstr>
      <vt:lpstr>1_Oriel</vt:lpstr>
      <vt:lpstr>2_Oriel</vt:lpstr>
      <vt:lpstr>3_Oriel</vt:lpstr>
      <vt:lpstr>4_Oriel</vt:lpstr>
      <vt:lpstr>5_Oriel</vt:lpstr>
      <vt:lpstr>6_Oriel</vt:lpstr>
      <vt:lpstr>7_Oriel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Worksheet</vt:lpstr>
      <vt:lpstr>Document</vt:lpstr>
      <vt:lpstr>Bridging the Gaps through collaboration </vt:lpstr>
      <vt:lpstr>Slide 2</vt:lpstr>
      <vt:lpstr>NSF Definition</vt:lpstr>
      <vt:lpstr>Job Titles in STEM</vt:lpstr>
      <vt:lpstr>Job Titles in STEM</vt:lpstr>
      <vt:lpstr>Job Titles in STEM</vt:lpstr>
      <vt:lpstr>Job Titles in STEM</vt:lpstr>
      <vt:lpstr>Why should a WDB care about STEM</vt:lpstr>
      <vt:lpstr>Why should a WDB care about STEM</vt:lpstr>
      <vt:lpstr>Current unfilled positions state-wide</vt:lpstr>
      <vt:lpstr>Current unfilled positions state-wide</vt:lpstr>
      <vt:lpstr>Current unfilled positions state-wide</vt:lpstr>
      <vt:lpstr>Current unfilled positions state-wide</vt:lpstr>
      <vt:lpstr>STEM Salaries</vt:lpstr>
      <vt:lpstr>Role of K-12 STEM</vt:lpstr>
      <vt:lpstr>What is DOL’s role in STEM</vt:lpstr>
      <vt:lpstr>WCF STEM TI Background</vt:lpstr>
      <vt:lpstr>WCF STEM TI Background</vt:lpstr>
      <vt:lpstr>WCF STEM TI Background</vt:lpstr>
      <vt:lpstr>WCF STEM TI Initiatives</vt:lpstr>
      <vt:lpstr>Maintaining the STEM Pipeline</vt:lpstr>
      <vt:lpstr>For more information on WCF STEM or New and Emerging programming please contact…</vt:lpstr>
      <vt:lpstr>Slide 23</vt:lpstr>
      <vt:lpstr>Evolution</vt:lpstr>
      <vt:lpstr>Program Basics</vt:lpstr>
      <vt:lpstr>Best Practices</vt:lpstr>
      <vt:lpstr>Best Practices</vt:lpstr>
      <vt:lpstr>Proven Results</vt:lpstr>
      <vt:lpstr>Success Stories</vt:lpstr>
      <vt:lpstr>Replication</vt:lpstr>
      <vt:lpstr>Questions?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For More Information:</vt:lpstr>
      <vt:lpstr>Slide 60</vt:lpstr>
    </vt:vector>
  </TitlesOfParts>
  <Company>WORKFORCE CENTRAL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w12jxl1</dc:creator>
  <cp:lastModifiedBy>alice</cp:lastModifiedBy>
  <cp:revision>196</cp:revision>
  <dcterms:created xsi:type="dcterms:W3CDTF">2004-08-02T21:36:31Z</dcterms:created>
  <dcterms:modified xsi:type="dcterms:W3CDTF">2010-12-10T15:00:31Z</dcterms:modified>
</cp:coreProperties>
</file>