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305" r:id="rId3"/>
    <p:sldId id="306" r:id="rId4"/>
    <p:sldId id="318" r:id="rId5"/>
    <p:sldId id="319" r:id="rId6"/>
    <p:sldId id="320" r:id="rId7"/>
    <p:sldId id="321" r:id="rId8"/>
    <p:sldId id="322" r:id="rId9"/>
    <p:sldId id="323" r:id="rId10"/>
    <p:sldId id="308" r:id="rId11"/>
    <p:sldId id="309" r:id="rId12"/>
    <p:sldId id="317" r:id="rId13"/>
    <p:sldId id="316" r:id="rId14"/>
    <p:sldId id="304" r:id="rId15"/>
    <p:sldId id="281" r:id="rId16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405C"/>
    <a:srgbClr val="FFFF66"/>
    <a:srgbClr val="1D2437"/>
    <a:srgbClr val="A5A6A4"/>
    <a:srgbClr val="A5C92B"/>
    <a:srgbClr val="A5A6A5"/>
    <a:srgbClr val="777877"/>
    <a:srgbClr val="1C7DC8"/>
    <a:srgbClr val="194D6E"/>
    <a:srgbClr val="12293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59" autoAdjust="0"/>
  </p:normalViewPr>
  <p:slideViewPr>
    <p:cSldViewPr snapToGrid="0" snapToObjects="1">
      <p:cViewPr>
        <p:scale>
          <a:sx n="82" d="100"/>
          <a:sy n="82" d="100"/>
        </p:scale>
        <p:origin x="-156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5" d="100"/>
          <a:sy n="55" d="100"/>
        </p:scale>
        <p:origin x="-1806" y="-102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495ADAF-1D7D-4ABE-B9C2-D0FE3CB4CC8B}" type="datetimeFigureOut">
              <a:rPr lang="en-US" smtClean="0"/>
              <a:pPr/>
              <a:t>10/31/2011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EB539BA-2F32-48B3-9EED-F9C79C5ADD2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40647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539BA-2F32-48B3-9EED-F9C79C5ADD2F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cs typeface="Times New Roman" pitchFamily="18" charset="0"/>
              </a:rPr>
              <a:t>Program is used by employers to help find qualified employees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539BA-2F32-48B3-9EED-F9C79C5ADD2F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3525">
              <a:spcBef>
                <a:spcPct val="0"/>
              </a:spcBef>
            </a:pPr>
            <a:endParaRPr lang="en-US" b="1" dirty="0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16130" indent="-275434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01738" indent="-220348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542433" indent="-220348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1983128" indent="-220348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423823" indent="-220348" defTabSz="44069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864518" indent="-220348" defTabSz="44069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305213" indent="-220348" defTabSz="44069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745908" indent="-220348" defTabSz="44069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AC9D97-9EE5-4EE5-A8EE-4E8BA6D1582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539BA-2F32-48B3-9EED-F9C79C5ADD2F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462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80766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3997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b="0" i="0">
                <a:solidFill>
                  <a:srgbClr val="194D6E"/>
                </a:solidFill>
                <a:latin typeface="Adobe Garamond Pro"/>
                <a:cs typeface="Adobe Garamond Pro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872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03236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14365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50936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24562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19750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02184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40767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4BE0F-614D-A94E-B98B-A6270180DFD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rgbClr val="A5C92B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597210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02405C"/>
          </a:solidFill>
          <a:latin typeface="Adobe Garamond Pro"/>
          <a:ea typeface="+mj-ea"/>
          <a:cs typeface="Adobe Garamond Pro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194D6E"/>
          </a:solidFill>
          <a:latin typeface="Helvetica Neue"/>
          <a:ea typeface="+mn-ea"/>
          <a:cs typeface="Helvetica Neue"/>
        </a:defRPr>
      </a:lvl1pPr>
      <a:lvl2pPr marL="742950" indent="-285750" algn="l" defTabSz="457200" rtl="0" eaLnBrk="1" latinLnBrk="0" hangingPunct="1">
        <a:spcBef>
          <a:spcPts val="0"/>
        </a:spcBef>
        <a:buFont typeface="Arial"/>
        <a:buChar char="–"/>
        <a:defRPr sz="2800" b="1" i="0" kern="1200">
          <a:solidFill>
            <a:srgbClr val="194D6E"/>
          </a:solidFill>
          <a:latin typeface="Helvetica Neue"/>
          <a:ea typeface="+mn-ea"/>
          <a:cs typeface="Helvetica Neue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A5A6A4"/>
          </a:solidFill>
          <a:latin typeface="Helvetica Neue Medium"/>
          <a:ea typeface="+mn-ea"/>
          <a:cs typeface="Helvetica Neue Medium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bg1">
              <a:lumMod val="50000"/>
            </a:schemeClr>
          </a:solidFill>
          <a:latin typeface="Helvetica Neue Bold Condensed"/>
          <a:ea typeface="+mn-ea"/>
          <a:cs typeface="Helvetica Neue Bold Condense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i="0" kern="1200">
          <a:solidFill>
            <a:srgbClr val="A5C92B"/>
          </a:solidFill>
          <a:latin typeface="Adobe Garamond Pro"/>
          <a:ea typeface="+mn-ea"/>
          <a:cs typeface="Adobe Garamond Pro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3999" y="3725334"/>
            <a:ext cx="8626593" cy="790222"/>
          </a:xfrm>
        </p:spPr>
        <p:txBody>
          <a:bodyPr>
            <a:normAutofit fontScale="90000"/>
          </a:bodyPr>
          <a:lstStyle/>
          <a:p>
            <a:pPr algn="r"/>
            <a:r>
              <a:rPr lang="en-US" sz="2700" b="1" dirty="0" smtClean="0">
                <a:solidFill>
                  <a:srgbClr val="12293B"/>
                </a:solidFill>
                <a:latin typeface="Adobe Garamond Pro"/>
                <a:cs typeface="Adobe Garamond Pro"/>
              </a:rPr>
              <a:t/>
            </a:r>
            <a:br>
              <a:rPr lang="en-US" sz="2700" b="1" dirty="0" smtClean="0">
                <a:solidFill>
                  <a:srgbClr val="12293B"/>
                </a:solidFill>
                <a:latin typeface="Adobe Garamond Pro"/>
                <a:cs typeface="Adobe Garamond Pro"/>
              </a:rPr>
            </a:br>
            <a:r>
              <a:rPr lang="en-US" sz="3100" b="1" dirty="0" smtClean="0">
                <a:latin typeface="Adobe Garamond Pro"/>
                <a:cs typeface="Adobe Garamond Pro"/>
              </a:rPr>
              <a:t>House Transportation &amp; Economic Development Appropriations Subcommittee</a:t>
            </a:r>
            <a:r>
              <a:rPr lang="en-US" sz="3200" dirty="0" smtClean="0">
                <a:latin typeface="Adobe Garamond Pro"/>
                <a:cs typeface="Adobe Garamond Pro"/>
              </a:rPr>
              <a:t/>
            </a:r>
            <a:br>
              <a:rPr lang="en-US" sz="3200" dirty="0" smtClean="0">
                <a:latin typeface="Adobe Garamond Pro"/>
                <a:cs typeface="Adobe Garamond Pro"/>
              </a:rPr>
            </a:br>
            <a:r>
              <a:rPr lang="en-US" sz="1600" i="1" dirty="0" smtClean="0"/>
              <a:t>Presented by: Lois Scott, Workforce Program Support Manager, Department of Economic Opportunity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latin typeface="Adobe Garamond Pro"/>
                <a:cs typeface="Adobe Garamond Pro"/>
              </a:rPr>
              <a:t/>
            </a:r>
            <a:br>
              <a:rPr lang="en-US" sz="3200" dirty="0" smtClean="0">
                <a:latin typeface="Adobe Garamond Pro"/>
                <a:cs typeface="Adobe Garamond Pro"/>
              </a:rPr>
            </a:br>
            <a:r>
              <a:rPr lang="en-US" sz="2700" dirty="0" smtClean="0"/>
              <a:t>Tuesday, November 1, 2011</a:t>
            </a:r>
            <a:endParaRPr lang="en-US" sz="2700" dirty="0">
              <a:latin typeface="Adobe Garamond Pro"/>
              <a:cs typeface="Adobe Garamond Pro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3999" y="4515556"/>
            <a:ext cx="8626593" cy="4139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000" dirty="0">
              <a:solidFill>
                <a:srgbClr val="194D6E"/>
              </a:solidFill>
              <a:latin typeface="Helvetica Neue Medium"/>
              <a:cs typeface="Helvetica Neue Medium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5185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C6434A-A6CC-4BF5-BF7D-6327C94B84D8}" type="slidenum">
              <a:rPr lang="en-US">
                <a:solidFill>
                  <a:srgbClr val="02405C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10</a:t>
            </a:fld>
            <a:endParaRPr lang="en-US" dirty="0">
              <a:solidFill>
                <a:srgbClr val="02405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8" name="TextBox 4"/>
          <p:cNvSpPr txBox="1">
            <a:spLocks noChangeArrowheads="1"/>
          </p:cNvSpPr>
          <p:nvPr/>
        </p:nvSpPr>
        <p:spPr bwMode="auto">
          <a:xfrm>
            <a:off x="272955" y="1624084"/>
            <a:ext cx="8566245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02405C"/>
                </a:solidFill>
                <a:latin typeface="Helvetica Neue"/>
                <a:cs typeface="Times New Roman" pitchFamily="18" charset="0"/>
              </a:rPr>
              <a:t>Legislation passed during the 2011 legislative session (HB 7005), required that:  Effective </a:t>
            </a:r>
            <a:r>
              <a:rPr lang="en-US" sz="2200" b="1" dirty="0">
                <a:solidFill>
                  <a:srgbClr val="02405C"/>
                </a:solidFill>
                <a:latin typeface="Helvetica Neue"/>
                <a:cs typeface="Times New Roman" pitchFamily="18" charset="0"/>
              </a:rPr>
              <a:t>August 1, 2011, all new unemployment compensation (UC) claimants – those applying for benefits for the first time – </a:t>
            </a:r>
            <a:r>
              <a:rPr lang="en-US" sz="2200" b="1" dirty="0" smtClean="0">
                <a:solidFill>
                  <a:srgbClr val="02405C"/>
                </a:solidFill>
                <a:latin typeface="Helvetica Neue"/>
                <a:cs typeface="Times New Roman" pitchFamily="18" charset="0"/>
              </a:rPr>
              <a:t>would be required </a:t>
            </a:r>
            <a:r>
              <a:rPr lang="en-US" sz="2200" b="1" dirty="0">
                <a:solidFill>
                  <a:srgbClr val="02405C"/>
                </a:solidFill>
                <a:latin typeface="Helvetica Neue"/>
                <a:cs typeface="Times New Roman" pitchFamily="18" charset="0"/>
              </a:rPr>
              <a:t>to complete </a:t>
            </a:r>
            <a:r>
              <a:rPr lang="en-US" sz="2200" b="1" dirty="0" smtClean="0">
                <a:solidFill>
                  <a:srgbClr val="02405C"/>
                </a:solidFill>
                <a:latin typeface="Helvetica Neue"/>
                <a:cs typeface="Times New Roman" pitchFamily="18" charset="0"/>
              </a:rPr>
              <a:t>an </a:t>
            </a:r>
            <a:r>
              <a:rPr lang="en-US" sz="2200" b="1" dirty="0">
                <a:solidFill>
                  <a:srgbClr val="02405C"/>
                </a:solidFill>
                <a:latin typeface="Helvetica Neue"/>
                <a:cs typeface="Times New Roman" pitchFamily="18" charset="0"/>
              </a:rPr>
              <a:t>Initial Skills </a:t>
            </a:r>
            <a:r>
              <a:rPr lang="en-US" sz="2200" b="1" dirty="0" smtClean="0">
                <a:solidFill>
                  <a:srgbClr val="02405C"/>
                </a:solidFill>
                <a:latin typeface="Helvetica Neue"/>
                <a:cs typeface="Times New Roman" pitchFamily="18" charset="0"/>
              </a:rPr>
              <a:t>Review.</a:t>
            </a:r>
          </a:p>
          <a:p>
            <a:pPr marL="457200" indent="-457200">
              <a:buFont typeface="Wingdings" pitchFamily="2" charset="2"/>
              <a:buChar char="Ø"/>
            </a:pPr>
            <a:endParaRPr lang="en-US" sz="2200" b="1" dirty="0" smtClean="0">
              <a:solidFill>
                <a:srgbClr val="02405C"/>
              </a:solidFill>
              <a:latin typeface="Helvetica Neue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02405C"/>
                </a:solidFill>
                <a:latin typeface="Helvetica Neue"/>
                <a:cs typeface="Times New Roman" pitchFamily="18" charset="0"/>
              </a:rPr>
              <a:t>Initial Skills Review, as defined in the law, is an “online education or training program …… designed to measure an individual’s mastery level of workplace skills.”</a:t>
            </a:r>
            <a:endParaRPr lang="en-US" sz="2200" b="1" dirty="0">
              <a:solidFill>
                <a:srgbClr val="02405C"/>
              </a:solidFill>
              <a:latin typeface="Helvetica Neue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Ø"/>
            </a:pPr>
            <a:endParaRPr lang="en-US" sz="2200" b="1" dirty="0">
              <a:solidFill>
                <a:srgbClr val="02405C"/>
              </a:solidFill>
              <a:latin typeface="Helvetica Neue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02405C"/>
                </a:solidFill>
                <a:latin typeface="Helvetica Neue"/>
                <a:cs typeface="Times New Roman" pitchFamily="18" charset="0"/>
              </a:rPr>
              <a:t>Law Provides for Exemptions</a:t>
            </a:r>
            <a:r>
              <a:rPr lang="en-US" sz="2200" b="1" dirty="0">
                <a:solidFill>
                  <a:srgbClr val="02405C"/>
                </a:solidFill>
                <a:latin typeface="Helvetica Neue"/>
                <a:cs typeface="Times New Roman" pitchFamily="18" charset="0"/>
              </a:rPr>
              <a:t>:  Claimants who “... affirmatively attest to being unable to complete such review due to illiteracy or a language </a:t>
            </a:r>
            <a:r>
              <a:rPr lang="en-US" sz="2200" b="1" dirty="0" smtClean="0">
                <a:solidFill>
                  <a:srgbClr val="02405C"/>
                </a:solidFill>
                <a:latin typeface="Helvetica Neue"/>
                <a:cs typeface="Times New Roman" pitchFamily="18" charset="0"/>
              </a:rPr>
              <a:t>impediment.”</a:t>
            </a:r>
            <a:endParaRPr lang="en-US" sz="2200" b="1" dirty="0">
              <a:solidFill>
                <a:srgbClr val="02405C"/>
              </a:solidFill>
              <a:latin typeface="Helvetica Neue"/>
              <a:cs typeface="Times New Roman" pitchFamily="18" charset="0"/>
            </a:endParaRPr>
          </a:p>
        </p:txBody>
      </p:sp>
      <p:sp>
        <p:nvSpPr>
          <p:cNvPr id="16390" name="Title 6"/>
          <p:cNvSpPr txBox="1">
            <a:spLocks/>
          </p:cNvSpPr>
          <p:nvPr/>
        </p:nvSpPr>
        <p:spPr bwMode="auto">
          <a:xfrm>
            <a:off x="609600" y="274638"/>
            <a:ext cx="8229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 dirty="0" smtClean="0">
                <a:solidFill>
                  <a:srgbClr val="02405C"/>
                </a:solidFill>
                <a:latin typeface="Adobe Garamond Pro"/>
                <a:cs typeface="Times New Roman" pitchFamily="18" charset="0"/>
              </a:rPr>
              <a:t>Initial Skills Review</a:t>
            </a:r>
          </a:p>
          <a:p>
            <a:pPr algn="ctr"/>
            <a:r>
              <a:rPr lang="en-US" sz="3200" b="1" dirty="0" smtClean="0">
                <a:solidFill>
                  <a:srgbClr val="02405C"/>
                </a:solidFill>
                <a:latin typeface="Adobe Garamond Pro"/>
                <a:cs typeface="Times New Roman" pitchFamily="18" charset="0"/>
              </a:rPr>
              <a:t>Florida Law</a:t>
            </a:r>
            <a:endParaRPr lang="en-US" sz="3200" b="1" dirty="0">
              <a:solidFill>
                <a:srgbClr val="02405C"/>
              </a:solidFill>
              <a:latin typeface="Adobe Garamond Pro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F20FE2-FE78-4295-B8A2-4408051A9526}" type="slidenum">
              <a:rPr lang="en-US">
                <a:solidFill>
                  <a:srgbClr val="02405C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11</a:t>
            </a:fld>
            <a:endParaRPr lang="en-US" dirty="0">
              <a:solidFill>
                <a:srgbClr val="02405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Title 6"/>
          <p:cNvSpPr txBox="1">
            <a:spLocks/>
          </p:cNvSpPr>
          <p:nvPr/>
        </p:nvSpPr>
        <p:spPr bwMode="auto">
          <a:xfrm>
            <a:off x="381000" y="4572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 dirty="0" smtClean="0">
                <a:solidFill>
                  <a:srgbClr val="02405C"/>
                </a:solidFill>
                <a:latin typeface="Adobe Garamond Pro"/>
                <a:cs typeface="Times New Roman" pitchFamily="18" charset="0"/>
              </a:rPr>
              <a:t>Initial Skills Review (ISR)</a:t>
            </a:r>
            <a:endParaRPr lang="en-US" sz="3200" b="1" dirty="0">
              <a:solidFill>
                <a:srgbClr val="02405C"/>
              </a:solidFill>
              <a:latin typeface="Adobe Garamond Pro"/>
              <a:cs typeface="Times New Roman" pitchFamily="18" charset="0"/>
            </a:endParaRPr>
          </a:p>
        </p:txBody>
      </p:sp>
      <p:sp>
        <p:nvSpPr>
          <p:cNvPr id="15364" name="TextBox 5"/>
          <p:cNvSpPr txBox="1">
            <a:spLocks noChangeArrowheads="1"/>
          </p:cNvSpPr>
          <p:nvPr/>
        </p:nvSpPr>
        <p:spPr bwMode="auto">
          <a:xfrm>
            <a:off x="381000" y="1675696"/>
            <a:ext cx="8266113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02405C"/>
                </a:solidFill>
                <a:latin typeface="Helvetica Neue"/>
                <a:cs typeface="Times New Roman" pitchFamily="18" charset="0"/>
              </a:rPr>
              <a:t>All Claimants who are not exempt must “complete” the ISR to receive UC benefits, but are not required to “pass.”</a:t>
            </a:r>
          </a:p>
          <a:p>
            <a:pPr marL="457200" indent="-457200">
              <a:buFont typeface="Wingdings" pitchFamily="2" charset="2"/>
              <a:buChar char="Ø"/>
            </a:pPr>
            <a:endParaRPr lang="en-US" sz="2400" b="1" dirty="0" smtClean="0">
              <a:solidFill>
                <a:srgbClr val="02405C"/>
              </a:solidFill>
              <a:latin typeface="Helvetica Neue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02405C"/>
                </a:solidFill>
                <a:latin typeface="Helvetica Neue"/>
                <a:cs typeface="Times New Roman" pitchFamily="18" charset="0"/>
              </a:rPr>
              <a:t>The ISR is aligned with the Florida Ready to Work Program.</a:t>
            </a:r>
          </a:p>
          <a:p>
            <a:pPr>
              <a:buFont typeface="Wingdings" pitchFamily="2" charset="2"/>
              <a:buChar char="Ø"/>
            </a:pPr>
            <a:endParaRPr lang="en-US" sz="2400" b="1" dirty="0" smtClean="0">
              <a:solidFill>
                <a:srgbClr val="02405C"/>
              </a:solidFill>
              <a:latin typeface="Helvetica Neue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02405C"/>
                </a:solidFill>
                <a:latin typeface="Helvetica Neue"/>
                <a:cs typeface="Times New Roman" pitchFamily="18" charset="0"/>
              </a:rPr>
              <a:t>The ISR focuses on the core communication, reasoning and problem-solving skills required for most jobs today from entry level to professional.</a:t>
            </a:r>
            <a:endParaRPr lang="en-US" sz="2400" b="1" dirty="0">
              <a:solidFill>
                <a:srgbClr val="02405C"/>
              </a:solidFill>
              <a:latin typeface="Helvetica Neue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4"/>
          <p:cNvSpPr txBox="1">
            <a:spLocks noChangeArrowheads="1"/>
          </p:cNvSpPr>
          <p:nvPr/>
        </p:nvSpPr>
        <p:spPr bwMode="auto">
          <a:xfrm>
            <a:off x="609600" y="1447800"/>
            <a:ext cx="81534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b="1" dirty="0" smtClean="0">
                <a:solidFill>
                  <a:schemeClr val="tx2"/>
                </a:solidFill>
                <a:latin typeface="Helvetica Neue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Helvetica Neue"/>
                <a:cs typeface="Times New Roman" pitchFamily="18" charset="0"/>
              </a:rPr>
              <a:t>	</a:t>
            </a:r>
            <a:r>
              <a:rPr lang="en-US" sz="2400" b="1" dirty="0" smtClean="0">
                <a:solidFill>
                  <a:srgbClr val="02405C"/>
                </a:solidFill>
                <a:latin typeface="Helvetica Neue"/>
                <a:cs typeface="Times New Roman" pitchFamily="18" charset="0"/>
              </a:rPr>
              <a:t>Focuses on the core communication, reasoning and problem-solving skills required for most jobs today from entry level to professional.  </a:t>
            </a:r>
          </a:p>
          <a:p>
            <a:endParaRPr lang="en-US" sz="2000" dirty="0" smtClean="0">
              <a:solidFill>
                <a:srgbClr val="02405C"/>
              </a:solidFill>
              <a:latin typeface="Helvetica Neue"/>
              <a:cs typeface="Times New Roman" pitchFamily="18" charset="0"/>
            </a:endParaRPr>
          </a:p>
          <a:p>
            <a:r>
              <a:rPr lang="en-US" sz="2000" dirty="0" smtClean="0">
                <a:solidFill>
                  <a:srgbClr val="02405C"/>
                </a:solidFill>
                <a:latin typeface="Helvetica Neue"/>
                <a:cs typeface="Times New Roman" pitchFamily="18" charset="0"/>
              </a:rPr>
              <a:t>Three Parts:</a:t>
            </a:r>
          </a:p>
          <a:p>
            <a:pPr marL="465138" indent="-465138"/>
            <a:r>
              <a:rPr lang="en-US" sz="2000" dirty="0">
                <a:solidFill>
                  <a:srgbClr val="02405C"/>
                </a:solidFill>
                <a:latin typeface="Helvetica Neue"/>
                <a:cs typeface="Times New Roman" pitchFamily="18" charset="0"/>
              </a:rPr>
              <a:t> </a:t>
            </a:r>
            <a:r>
              <a:rPr lang="en-US" sz="1700" b="1" dirty="0">
                <a:solidFill>
                  <a:srgbClr val="02405C"/>
                </a:solidFill>
                <a:latin typeface="Helvetica Neue"/>
                <a:cs typeface="Times New Roman" pitchFamily="18" charset="0"/>
              </a:rPr>
              <a:t>	1.	Applied Mathematics</a:t>
            </a:r>
            <a:r>
              <a:rPr lang="en-US" sz="1700" dirty="0">
                <a:solidFill>
                  <a:srgbClr val="02405C"/>
                </a:solidFill>
                <a:latin typeface="Helvetica Neue"/>
                <a:cs typeface="Times New Roman" pitchFamily="18" charset="0"/>
              </a:rPr>
              <a:t> </a:t>
            </a:r>
            <a:r>
              <a:rPr lang="en-US" sz="1700" b="1" dirty="0">
                <a:solidFill>
                  <a:srgbClr val="02405C"/>
                </a:solidFill>
                <a:latin typeface="Helvetica Neue"/>
                <a:cs typeface="Times New Roman" pitchFamily="18" charset="0"/>
              </a:rPr>
              <a:t>–</a:t>
            </a:r>
            <a:r>
              <a:rPr lang="en-US" sz="1700" dirty="0">
                <a:solidFill>
                  <a:srgbClr val="02405C"/>
                </a:solidFill>
                <a:latin typeface="Helvetica Neue"/>
                <a:cs typeface="Times New Roman" pitchFamily="18" charset="0"/>
              </a:rPr>
              <a:t> Workplace math, using basic four functions </a:t>
            </a:r>
            <a:r>
              <a:rPr lang="en-US" sz="1700" dirty="0" smtClean="0">
                <a:solidFill>
                  <a:srgbClr val="02405C"/>
                </a:solidFill>
                <a:latin typeface="Helvetica Neue"/>
                <a:cs typeface="Times New Roman" pitchFamily="18" charset="0"/>
              </a:rPr>
              <a:t>of  	math to communicate</a:t>
            </a:r>
            <a:r>
              <a:rPr lang="en-US" sz="1700" dirty="0">
                <a:solidFill>
                  <a:srgbClr val="02405C"/>
                </a:solidFill>
                <a:latin typeface="Helvetica Neue"/>
                <a:cs typeface="Times New Roman" pitchFamily="18" charset="0"/>
              </a:rPr>
              <a:t>, answer questions or solve problems </a:t>
            </a:r>
            <a:r>
              <a:rPr lang="en-US" sz="1700" dirty="0" smtClean="0">
                <a:solidFill>
                  <a:srgbClr val="02405C"/>
                </a:solidFill>
                <a:latin typeface="Helvetica Neue"/>
                <a:cs typeface="Times New Roman" pitchFamily="18" charset="0"/>
              </a:rPr>
              <a:t>i.e., 	calculating percentage 	discounts </a:t>
            </a:r>
            <a:r>
              <a:rPr lang="en-US" sz="1700" dirty="0">
                <a:solidFill>
                  <a:srgbClr val="02405C"/>
                </a:solidFill>
                <a:latin typeface="Helvetica Neue"/>
                <a:cs typeface="Times New Roman" pitchFamily="18" charset="0"/>
              </a:rPr>
              <a:t>and </a:t>
            </a:r>
            <a:r>
              <a:rPr lang="en-US" sz="1700" dirty="0" smtClean="0">
                <a:solidFill>
                  <a:srgbClr val="02405C"/>
                </a:solidFill>
                <a:latin typeface="Helvetica Neue"/>
                <a:cs typeface="Times New Roman" pitchFamily="18" charset="0"/>
              </a:rPr>
              <a:t>markups.</a:t>
            </a:r>
            <a:endParaRPr lang="en-US" sz="1700" dirty="0">
              <a:solidFill>
                <a:srgbClr val="02405C"/>
              </a:solidFill>
              <a:latin typeface="Helvetica Neue"/>
              <a:cs typeface="Times New Roman" pitchFamily="18" charset="0"/>
            </a:endParaRPr>
          </a:p>
          <a:p>
            <a:pPr marL="465138" indent="-465138"/>
            <a:endParaRPr lang="en-US" sz="1700" dirty="0">
              <a:solidFill>
                <a:srgbClr val="02405C"/>
              </a:solidFill>
              <a:latin typeface="Helvetica Neue"/>
              <a:cs typeface="Times New Roman" pitchFamily="18" charset="0"/>
            </a:endParaRPr>
          </a:p>
          <a:p>
            <a:pPr marL="465138" indent="-465138"/>
            <a:r>
              <a:rPr lang="en-US" sz="1700" b="1" dirty="0">
                <a:solidFill>
                  <a:srgbClr val="02405C"/>
                </a:solidFill>
                <a:latin typeface="Helvetica Neue"/>
                <a:cs typeface="Times New Roman" pitchFamily="18" charset="0"/>
              </a:rPr>
              <a:t>	2. 	Reading for Information</a:t>
            </a:r>
            <a:r>
              <a:rPr lang="en-US" sz="1700" dirty="0">
                <a:solidFill>
                  <a:srgbClr val="02405C"/>
                </a:solidFill>
                <a:latin typeface="Helvetica Neue"/>
                <a:cs typeface="Times New Roman" pitchFamily="18" charset="0"/>
              </a:rPr>
              <a:t> </a:t>
            </a:r>
            <a:r>
              <a:rPr lang="en-US" sz="1700" b="1" dirty="0">
                <a:solidFill>
                  <a:srgbClr val="02405C"/>
                </a:solidFill>
                <a:latin typeface="Helvetica Neue"/>
                <a:cs typeface="Times New Roman" pitchFamily="18" charset="0"/>
              </a:rPr>
              <a:t>–</a:t>
            </a:r>
            <a:r>
              <a:rPr lang="en-US" sz="1700" dirty="0">
                <a:solidFill>
                  <a:srgbClr val="02405C"/>
                </a:solidFill>
                <a:latin typeface="Helvetica Neue"/>
                <a:cs typeface="Times New Roman" pitchFamily="18" charset="0"/>
              </a:rPr>
              <a:t> Workplace reading to answer questions </a:t>
            </a:r>
            <a:r>
              <a:rPr lang="en-US" sz="1700" dirty="0" smtClean="0">
                <a:solidFill>
                  <a:srgbClr val="02405C"/>
                </a:solidFill>
                <a:latin typeface="Helvetica Neue"/>
                <a:cs typeface="Times New Roman" pitchFamily="18" charset="0"/>
              </a:rPr>
              <a:t>or 	solve  problems i.e., </a:t>
            </a:r>
            <a:r>
              <a:rPr lang="en-US" sz="1700" dirty="0">
                <a:solidFill>
                  <a:srgbClr val="02405C"/>
                </a:solidFill>
                <a:latin typeface="Helvetica Neue"/>
                <a:cs typeface="Times New Roman" pitchFamily="18" charset="0"/>
              </a:rPr>
              <a:t>memos, letters, directions, signs, policies and </a:t>
            </a:r>
            <a:r>
              <a:rPr lang="en-US" sz="1700" dirty="0" smtClean="0">
                <a:solidFill>
                  <a:srgbClr val="02405C"/>
                </a:solidFill>
                <a:latin typeface="Helvetica Neue"/>
                <a:cs typeface="Times New Roman" pitchFamily="18" charset="0"/>
              </a:rPr>
              <a:t>	regulations.</a:t>
            </a:r>
            <a:endParaRPr lang="en-US" sz="1700" dirty="0">
              <a:solidFill>
                <a:srgbClr val="02405C"/>
              </a:solidFill>
              <a:latin typeface="Helvetica Neue"/>
              <a:cs typeface="Times New Roman" pitchFamily="18" charset="0"/>
            </a:endParaRPr>
          </a:p>
          <a:p>
            <a:pPr marL="465138" indent="-465138"/>
            <a:endParaRPr lang="en-US" sz="1700" dirty="0">
              <a:solidFill>
                <a:srgbClr val="02405C"/>
              </a:solidFill>
              <a:latin typeface="Helvetica Neue"/>
              <a:cs typeface="Times New Roman" pitchFamily="18" charset="0"/>
            </a:endParaRPr>
          </a:p>
          <a:p>
            <a:pPr marL="465138" indent="-465138"/>
            <a:r>
              <a:rPr lang="en-US" sz="1700" b="1" dirty="0">
                <a:solidFill>
                  <a:srgbClr val="02405C"/>
                </a:solidFill>
                <a:latin typeface="Helvetica Neue"/>
                <a:cs typeface="Times New Roman" pitchFamily="18" charset="0"/>
              </a:rPr>
              <a:t>	3. 	Locating Information</a:t>
            </a:r>
            <a:r>
              <a:rPr lang="en-US" sz="1700" dirty="0">
                <a:solidFill>
                  <a:srgbClr val="02405C"/>
                </a:solidFill>
                <a:latin typeface="Helvetica Neue"/>
                <a:cs typeface="Times New Roman" pitchFamily="18" charset="0"/>
              </a:rPr>
              <a:t> </a:t>
            </a:r>
            <a:r>
              <a:rPr lang="en-US" sz="1700" b="1" dirty="0">
                <a:solidFill>
                  <a:srgbClr val="02405C"/>
                </a:solidFill>
                <a:latin typeface="Helvetica Neue"/>
                <a:cs typeface="Times New Roman" pitchFamily="18" charset="0"/>
              </a:rPr>
              <a:t>–</a:t>
            </a:r>
            <a:r>
              <a:rPr lang="en-US" sz="1700" dirty="0">
                <a:solidFill>
                  <a:srgbClr val="02405C"/>
                </a:solidFill>
                <a:latin typeface="Helvetica Neue"/>
                <a:cs typeface="Times New Roman" pitchFamily="18" charset="0"/>
              </a:rPr>
              <a:t> Use of workplace charts, graphs, </a:t>
            </a:r>
            <a:r>
              <a:rPr lang="en-US" sz="1700" dirty="0" smtClean="0">
                <a:solidFill>
                  <a:srgbClr val="02405C"/>
                </a:solidFill>
                <a:latin typeface="Helvetica Neue"/>
                <a:cs typeface="Times New Roman" pitchFamily="18" charset="0"/>
              </a:rPr>
              <a:t>tables, forms</a:t>
            </a:r>
            <a:r>
              <a:rPr lang="en-US" sz="1700" dirty="0">
                <a:solidFill>
                  <a:srgbClr val="02405C"/>
                </a:solidFill>
                <a:latin typeface="Helvetica Neue"/>
                <a:cs typeface="Times New Roman" pitchFamily="18" charset="0"/>
              </a:rPr>
              <a:t>, </a:t>
            </a:r>
            <a:r>
              <a:rPr lang="en-US" sz="1700" dirty="0" smtClean="0">
                <a:solidFill>
                  <a:srgbClr val="02405C"/>
                </a:solidFill>
                <a:latin typeface="Helvetica Neue"/>
                <a:cs typeface="Times New Roman" pitchFamily="18" charset="0"/>
              </a:rPr>
              <a:t>	flowcharts</a:t>
            </a:r>
            <a:r>
              <a:rPr lang="en-US" sz="1700" dirty="0">
                <a:solidFill>
                  <a:srgbClr val="02405C"/>
                </a:solidFill>
                <a:latin typeface="Helvetica Neue"/>
                <a:cs typeface="Times New Roman" pitchFamily="18" charset="0"/>
              </a:rPr>
              <a:t>, diagrams, floor plans, maps and instrument gauges </a:t>
            </a:r>
          </a:p>
          <a:p>
            <a:pPr marL="465138" indent="-465138"/>
            <a:r>
              <a:rPr lang="en-US" sz="1700" dirty="0">
                <a:solidFill>
                  <a:srgbClr val="02405C"/>
                </a:solidFill>
                <a:latin typeface="Helvetica Neue"/>
                <a:cs typeface="Times New Roman" pitchFamily="18" charset="0"/>
              </a:rPr>
              <a:t>		to communicate, answer questions or solve </a:t>
            </a:r>
            <a:r>
              <a:rPr lang="en-US" sz="1700" dirty="0" smtClean="0">
                <a:solidFill>
                  <a:srgbClr val="02405C"/>
                </a:solidFill>
                <a:latin typeface="Helvetica Neue"/>
                <a:cs typeface="Times New Roman" pitchFamily="18" charset="0"/>
              </a:rPr>
              <a:t>problems.</a:t>
            </a:r>
            <a:endParaRPr lang="en-US" sz="1700" dirty="0">
              <a:solidFill>
                <a:srgbClr val="02405C"/>
              </a:solidFill>
              <a:latin typeface="Helvetica Neue"/>
              <a:cs typeface="Times New Roman" pitchFamily="18" charset="0"/>
            </a:endParaRPr>
          </a:p>
          <a:p>
            <a:pPr marL="465138" indent="-465138"/>
            <a:endParaRPr lang="en-US" sz="1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65138" indent="-465138">
              <a:buFont typeface="Arial" charset="0"/>
              <a:buChar char="•"/>
            </a:pPr>
            <a:endParaRPr lang="en-US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1" name="Title 6"/>
          <p:cNvSpPr txBox="1">
            <a:spLocks/>
          </p:cNvSpPr>
          <p:nvPr/>
        </p:nvSpPr>
        <p:spPr bwMode="auto">
          <a:xfrm>
            <a:off x="609600" y="219919"/>
            <a:ext cx="8229600" cy="1151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dirty="0" smtClean="0">
                <a:solidFill>
                  <a:srgbClr val="02405C"/>
                </a:solidFill>
                <a:latin typeface="Adobe Garamond Pro"/>
                <a:cs typeface="Times New Roman" pitchFamily="18" charset="0"/>
              </a:rPr>
              <a:t>ISR Core Skills</a:t>
            </a:r>
          </a:p>
          <a:p>
            <a:pPr algn="ctr"/>
            <a:endParaRPr lang="en-US" sz="3200" b="1" dirty="0">
              <a:solidFill>
                <a:srgbClr val="02405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>
                <a:latin typeface="Times New Roman" pitchFamily="18" charset="0"/>
                <a:cs typeface="Times New Roman" pitchFamily="18" charset="0"/>
              </a:rPr>
              <a:pPr/>
              <a:t>12</a:t>
            </a:fld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4"/>
          <p:cNvSpPr txBox="1">
            <a:spLocks noChangeArrowheads="1"/>
          </p:cNvSpPr>
          <p:nvPr/>
        </p:nvSpPr>
        <p:spPr bwMode="auto">
          <a:xfrm>
            <a:off x="457200" y="1413165"/>
            <a:ext cx="838200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/>
            <a:r>
              <a:rPr lang="en-US" sz="1700" b="1" dirty="0">
                <a:solidFill>
                  <a:srgbClr val="02405C"/>
                </a:solidFill>
                <a:latin typeface="Helvetica Neue"/>
                <a:cs typeface="Times New Roman" pitchFamily="18" charset="0"/>
              </a:rPr>
              <a:t>Jobseeker receives a “</a:t>
            </a:r>
            <a:r>
              <a:rPr lang="en-US" sz="1700" b="1" dirty="0">
                <a:solidFill>
                  <a:srgbClr val="FF0000"/>
                </a:solidFill>
                <a:latin typeface="Helvetica Neue"/>
                <a:cs typeface="Times New Roman" pitchFamily="18" charset="0"/>
              </a:rPr>
              <a:t>score</a:t>
            </a:r>
            <a:r>
              <a:rPr lang="en-US" sz="1700" b="1" dirty="0">
                <a:solidFill>
                  <a:srgbClr val="02405C"/>
                </a:solidFill>
                <a:latin typeface="Helvetica Neue"/>
                <a:cs typeface="Times New Roman" pitchFamily="18" charset="0"/>
              </a:rPr>
              <a:t>” based on the highest level completed</a:t>
            </a:r>
          </a:p>
          <a:p>
            <a:pPr marL="457200" indent="-457200"/>
            <a:endParaRPr lang="en-US" sz="1600" b="1" dirty="0">
              <a:solidFill>
                <a:srgbClr val="02405C"/>
              </a:solidFill>
              <a:latin typeface="Helvetica Neue"/>
              <a:cs typeface="Times New Roman" pitchFamily="18" charset="0"/>
            </a:endParaRPr>
          </a:p>
          <a:p>
            <a:pPr marL="236538"/>
            <a:r>
              <a:rPr lang="en-US" sz="1500" b="1" dirty="0" smtClean="0">
                <a:solidFill>
                  <a:srgbClr val="FF0000"/>
                </a:solidFill>
                <a:latin typeface="Helvetica Neue"/>
                <a:cs typeface="Times New Roman" pitchFamily="18" charset="0"/>
              </a:rPr>
              <a:t>Score </a:t>
            </a:r>
            <a:r>
              <a:rPr lang="en-US" sz="1500" b="1" dirty="0">
                <a:solidFill>
                  <a:srgbClr val="FF0000"/>
                </a:solidFill>
                <a:latin typeface="Helvetica Neue"/>
                <a:cs typeface="Times New Roman" pitchFamily="18" charset="0"/>
              </a:rPr>
              <a:t>5 </a:t>
            </a:r>
            <a:r>
              <a:rPr lang="en-US" sz="1500" b="1" dirty="0">
                <a:solidFill>
                  <a:srgbClr val="02405C"/>
                </a:solidFill>
                <a:latin typeface="Helvetica Neue"/>
                <a:cs typeface="Times New Roman" pitchFamily="18" charset="0"/>
              </a:rPr>
              <a:t>= 	Completed Levels 3-4-5</a:t>
            </a:r>
          </a:p>
          <a:p>
            <a:pPr marL="236538"/>
            <a:r>
              <a:rPr lang="en-US" sz="1500" b="1" dirty="0">
                <a:solidFill>
                  <a:srgbClr val="02405C"/>
                </a:solidFill>
                <a:latin typeface="Helvetica Neue"/>
                <a:cs typeface="Times New Roman" pitchFamily="18" charset="0"/>
              </a:rPr>
              <a:t>			</a:t>
            </a:r>
            <a:r>
              <a:rPr lang="en-US" sz="1500" b="1" dirty="0" smtClean="0">
                <a:solidFill>
                  <a:srgbClr val="02405C"/>
                </a:solidFill>
                <a:latin typeface="Helvetica Neue"/>
                <a:cs typeface="Times New Roman" pitchFamily="18" charset="0"/>
              </a:rPr>
              <a:t>	Indicates </a:t>
            </a:r>
            <a:r>
              <a:rPr lang="en-US" sz="1500" b="1" dirty="0">
                <a:solidFill>
                  <a:srgbClr val="02405C"/>
                </a:solidFill>
                <a:latin typeface="Helvetica Neue"/>
                <a:cs typeface="Times New Roman" pitchFamily="18" charset="0"/>
              </a:rPr>
              <a:t>above average career readiness skill	</a:t>
            </a:r>
          </a:p>
          <a:p>
            <a:pPr marL="236538"/>
            <a:r>
              <a:rPr lang="en-US" sz="1500" b="1" dirty="0" smtClean="0">
                <a:solidFill>
                  <a:srgbClr val="FF0000"/>
                </a:solidFill>
                <a:latin typeface="Helvetica Neue"/>
                <a:cs typeface="Times New Roman" pitchFamily="18" charset="0"/>
              </a:rPr>
              <a:t>Score </a:t>
            </a:r>
            <a:r>
              <a:rPr lang="en-US" sz="1500" b="1" dirty="0">
                <a:solidFill>
                  <a:srgbClr val="FF0000"/>
                </a:solidFill>
                <a:latin typeface="Helvetica Neue"/>
                <a:cs typeface="Times New Roman" pitchFamily="18" charset="0"/>
              </a:rPr>
              <a:t>4 </a:t>
            </a:r>
            <a:r>
              <a:rPr lang="en-US" sz="1500" b="1" dirty="0">
                <a:solidFill>
                  <a:srgbClr val="02405C"/>
                </a:solidFill>
                <a:latin typeface="Helvetica Neue"/>
                <a:cs typeface="Times New Roman" pitchFamily="18" charset="0"/>
              </a:rPr>
              <a:t>= 	Completed Levels 3-4</a:t>
            </a:r>
          </a:p>
          <a:p>
            <a:pPr marL="236538"/>
            <a:r>
              <a:rPr lang="en-US" sz="1500" b="1" dirty="0">
                <a:solidFill>
                  <a:srgbClr val="02405C"/>
                </a:solidFill>
                <a:latin typeface="Helvetica Neue"/>
                <a:cs typeface="Times New Roman" pitchFamily="18" charset="0"/>
              </a:rPr>
              <a:t>			</a:t>
            </a:r>
            <a:r>
              <a:rPr lang="en-US" sz="1500" b="1" dirty="0" smtClean="0">
                <a:solidFill>
                  <a:srgbClr val="02405C"/>
                </a:solidFill>
                <a:latin typeface="Helvetica Neue"/>
                <a:cs typeface="Times New Roman" pitchFamily="18" charset="0"/>
              </a:rPr>
              <a:t>	Indicates </a:t>
            </a:r>
            <a:r>
              <a:rPr lang="en-US" sz="1500" b="1" dirty="0">
                <a:solidFill>
                  <a:srgbClr val="02405C"/>
                </a:solidFill>
                <a:latin typeface="Helvetica Neue"/>
                <a:cs typeface="Times New Roman" pitchFamily="18" charset="0"/>
              </a:rPr>
              <a:t>average career readiness skills</a:t>
            </a:r>
          </a:p>
          <a:p>
            <a:pPr marL="236538"/>
            <a:r>
              <a:rPr lang="en-US" sz="1500" b="1" dirty="0">
                <a:solidFill>
                  <a:srgbClr val="02405C"/>
                </a:solidFill>
                <a:latin typeface="Helvetica Neue"/>
                <a:cs typeface="Times New Roman" pitchFamily="18" charset="0"/>
              </a:rPr>
              <a:t>			</a:t>
            </a:r>
            <a:r>
              <a:rPr lang="en-US" sz="1500" b="1" dirty="0" smtClean="0">
                <a:solidFill>
                  <a:srgbClr val="02405C"/>
                </a:solidFill>
                <a:latin typeface="Helvetica Neue"/>
                <a:cs typeface="Times New Roman" pitchFamily="18" charset="0"/>
              </a:rPr>
              <a:t>	Additional </a:t>
            </a:r>
            <a:r>
              <a:rPr lang="en-US" sz="1500" b="1" dirty="0">
                <a:solidFill>
                  <a:srgbClr val="02405C"/>
                </a:solidFill>
                <a:latin typeface="Helvetica Neue"/>
                <a:cs typeface="Times New Roman" pitchFamily="18" charset="0"/>
              </a:rPr>
              <a:t>foundational skills training may be suggested</a:t>
            </a:r>
          </a:p>
          <a:p>
            <a:pPr marL="236538"/>
            <a:r>
              <a:rPr lang="en-US" sz="1500" b="1" dirty="0" smtClean="0">
                <a:solidFill>
                  <a:srgbClr val="FF0000"/>
                </a:solidFill>
                <a:latin typeface="Helvetica Neue"/>
                <a:cs typeface="Times New Roman" pitchFamily="18" charset="0"/>
              </a:rPr>
              <a:t>Score </a:t>
            </a:r>
            <a:r>
              <a:rPr lang="en-US" sz="1500" b="1" dirty="0">
                <a:solidFill>
                  <a:srgbClr val="FF0000"/>
                </a:solidFill>
                <a:latin typeface="Helvetica Neue"/>
                <a:cs typeface="Times New Roman" pitchFamily="18" charset="0"/>
              </a:rPr>
              <a:t>3 </a:t>
            </a:r>
            <a:r>
              <a:rPr lang="en-US" sz="1500" b="1" dirty="0">
                <a:solidFill>
                  <a:srgbClr val="02405C"/>
                </a:solidFill>
                <a:latin typeface="Helvetica Neue"/>
                <a:cs typeface="Times New Roman" pitchFamily="18" charset="0"/>
              </a:rPr>
              <a:t>= 	Completed Level 3</a:t>
            </a:r>
          </a:p>
          <a:p>
            <a:pPr marL="236538"/>
            <a:r>
              <a:rPr lang="en-US" sz="1500" b="1" dirty="0">
                <a:solidFill>
                  <a:srgbClr val="02405C"/>
                </a:solidFill>
                <a:latin typeface="Helvetica Neue"/>
                <a:cs typeface="Times New Roman" pitchFamily="18" charset="0"/>
              </a:rPr>
              <a:t>			</a:t>
            </a:r>
            <a:r>
              <a:rPr lang="en-US" sz="1500" b="1" dirty="0" smtClean="0">
                <a:solidFill>
                  <a:srgbClr val="02405C"/>
                </a:solidFill>
                <a:latin typeface="Helvetica Neue"/>
                <a:cs typeface="Times New Roman" pitchFamily="18" charset="0"/>
              </a:rPr>
              <a:t>	Indicates </a:t>
            </a:r>
            <a:r>
              <a:rPr lang="en-US" sz="1500" b="1" dirty="0">
                <a:solidFill>
                  <a:srgbClr val="02405C"/>
                </a:solidFill>
                <a:latin typeface="Helvetica Neue"/>
                <a:cs typeface="Times New Roman" pitchFamily="18" charset="0"/>
              </a:rPr>
              <a:t>basic career readiness skills</a:t>
            </a:r>
          </a:p>
          <a:p>
            <a:pPr marL="236538"/>
            <a:r>
              <a:rPr lang="en-US" sz="1500" b="1" dirty="0">
                <a:solidFill>
                  <a:srgbClr val="02405C"/>
                </a:solidFill>
                <a:latin typeface="Helvetica Neue"/>
                <a:cs typeface="Times New Roman" pitchFamily="18" charset="0"/>
              </a:rPr>
              <a:t>			</a:t>
            </a:r>
            <a:r>
              <a:rPr lang="en-US" sz="1500" b="1" dirty="0" smtClean="0">
                <a:solidFill>
                  <a:srgbClr val="02405C"/>
                </a:solidFill>
                <a:latin typeface="Helvetica Neue"/>
                <a:cs typeface="Times New Roman" pitchFamily="18" charset="0"/>
              </a:rPr>
              <a:t>	Additional </a:t>
            </a:r>
            <a:r>
              <a:rPr lang="en-US" sz="1500" b="1" dirty="0">
                <a:solidFill>
                  <a:srgbClr val="02405C"/>
                </a:solidFill>
                <a:latin typeface="Helvetica Neue"/>
                <a:cs typeface="Times New Roman" pitchFamily="18" charset="0"/>
              </a:rPr>
              <a:t>foundational skills training may be </a:t>
            </a:r>
            <a:r>
              <a:rPr lang="en-US" sz="1500" b="1" dirty="0" smtClean="0">
                <a:solidFill>
                  <a:srgbClr val="02405C"/>
                </a:solidFill>
                <a:latin typeface="Helvetica Neue"/>
                <a:cs typeface="Times New Roman" pitchFamily="18" charset="0"/>
              </a:rPr>
              <a:t>suggested</a:t>
            </a:r>
          </a:p>
          <a:p>
            <a:pPr marL="236538"/>
            <a:endParaRPr lang="en-US" sz="1600" dirty="0" smtClean="0">
              <a:solidFill>
                <a:srgbClr val="02405C"/>
              </a:solidFill>
              <a:latin typeface="Helvetica Neue"/>
              <a:cs typeface="Times New Roman" pitchFamily="18" charset="0"/>
            </a:endParaRPr>
          </a:p>
          <a:p>
            <a:pPr marL="4763"/>
            <a:r>
              <a:rPr lang="en-US" sz="1700" b="1" dirty="0" smtClean="0">
                <a:solidFill>
                  <a:srgbClr val="02405C"/>
                </a:solidFill>
                <a:latin typeface="Helvetica Neue"/>
                <a:cs typeface="Times New Roman" pitchFamily="18" charset="0"/>
              </a:rPr>
              <a:t>No score is given to those jobseekers who completed </a:t>
            </a:r>
            <a:r>
              <a:rPr lang="en-US" sz="1700" b="1" dirty="0">
                <a:solidFill>
                  <a:srgbClr val="02405C"/>
                </a:solidFill>
                <a:latin typeface="Helvetica Neue"/>
                <a:cs typeface="Times New Roman" pitchFamily="18" charset="0"/>
              </a:rPr>
              <a:t>Level 3 but did not answer 80 percent of </a:t>
            </a:r>
            <a:r>
              <a:rPr lang="en-US" sz="1700" b="1" dirty="0" smtClean="0">
                <a:solidFill>
                  <a:srgbClr val="02405C"/>
                </a:solidFill>
                <a:latin typeface="Helvetica Neue"/>
                <a:cs typeface="Times New Roman" pitchFamily="18" charset="0"/>
              </a:rPr>
              <a:t>the questions correctly.  This indicates that those jobseekers are potentially </a:t>
            </a:r>
            <a:r>
              <a:rPr lang="en-US" sz="1700" b="1" dirty="0">
                <a:solidFill>
                  <a:srgbClr val="02405C"/>
                </a:solidFill>
                <a:latin typeface="Helvetica Neue"/>
                <a:cs typeface="Times New Roman" pitchFamily="18" charset="0"/>
              </a:rPr>
              <a:t>under </a:t>
            </a:r>
            <a:r>
              <a:rPr lang="en-US" sz="1700" b="1" dirty="0" smtClean="0">
                <a:solidFill>
                  <a:srgbClr val="02405C"/>
                </a:solidFill>
                <a:latin typeface="Helvetica Neue"/>
                <a:cs typeface="Times New Roman" pitchFamily="18" charset="0"/>
              </a:rPr>
              <a:t>skilled and  additional </a:t>
            </a:r>
            <a:r>
              <a:rPr lang="en-US" sz="1700" b="1" dirty="0">
                <a:solidFill>
                  <a:srgbClr val="02405C"/>
                </a:solidFill>
                <a:latin typeface="Helvetica Neue"/>
                <a:cs typeface="Times New Roman" pitchFamily="18" charset="0"/>
              </a:rPr>
              <a:t>foundational skills training </a:t>
            </a:r>
            <a:r>
              <a:rPr lang="en-US" sz="1700" b="1" dirty="0" smtClean="0">
                <a:solidFill>
                  <a:srgbClr val="02405C"/>
                </a:solidFill>
                <a:latin typeface="Helvetica Neue"/>
                <a:cs typeface="Times New Roman" pitchFamily="18" charset="0"/>
              </a:rPr>
              <a:t>is recommended.</a:t>
            </a:r>
          </a:p>
          <a:p>
            <a:endParaRPr lang="en-US" b="1" dirty="0" smtClean="0">
              <a:solidFill>
                <a:srgbClr val="02405C"/>
              </a:solidFill>
              <a:latin typeface="Helvetica Neue"/>
              <a:cs typeface="Times New Roman" pitchFamily="18" charset="0"/>
            </a:endParaRPr>
          </a:p>
          <a:p>
            <a:r>
              <a:rPr lang="en-US" sz="1700" b="1" dirty="0" smtClean="0">
                <a:solidFill>
                  <a:srgbClr val="02405C"/>
                </a:solidFill>
                <a:latin typeface="Helvetica Neue"/>
                <a:cs typeface="Times New Roman" pitchFamily="18" charset="0"/>
              </a:rPr>
              <a:t>One-Stop Counselor uses a jobseeker’s score to identify occupations which the jobseeker may be qualified for based on the skill level required for that occupation.</a:t>
            </a:r>
            <a:endParaRPr lang="en-US" sz="1700" b="1" dirty="0">
              <a:solidFill>
                <a:srgbClr val="02405C"/>
              </a:solidFill>
              <a:latin typeface="Helvetica Neue"/>
              <a:cs typeface="Times New Roman" pitchFamily="18" charset="0"/>
            </a:endParaRPr>
          </a:p>
        </p:txBody>
      </p:sp>
      <p:sp>
        <p:nvSpPr>
          <p:cNvPr id="19459" name="Title 6"/>
          <p:cNvSpPr txBox="1">
            <a:spLocks/>
          </p:cNvSpPr>
          <p:nvPr/>
        </p:nvSpPr>
        <p:spPr bwMode="auto">
          <a:xfrm>
            <a:off x="457200" y="274638"/>
            <a:ext cx="8229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000" b="1" dirty="0">
              <a:solidFill>
                <a:srgbClr val="02405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4000" b="1" dirty="0">
              <a:solidFill>
                <a:srgbClr val="02405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4000" b="1" dirty="0">
              <a:solidFill>
                <a:srgbClr val="02405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0" name="Title 6"/>
          <p:cNvSpPr txBox="1">
            <a:spLocks/>
          </p:cNvSpPr>
          <p:nvPr/>
        </p:nvSpPr>
        <p:spPr bwMode="auto">
          <a:xfrm>
            <a:off x="457200" y="427038"/>
            <a:ext cx="82296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 dirty="0" smtClean="0">
                <a:solidFill>
                  <a:srgbClr val="02405C"/>
                </a:solidFill>
                <a:latin typeface="Adobe Garamond Pro"/>
                <a:cs typeface="Times New Roman" pitchFamily="18" charset="0"/>
              </a:rPr>
              <a:t>ISR Scores</a:t>
            </a:r>
            <a:endParaRPr lang="en-US" sz="3200" b="1" dirty="0">
              <a:solidFill>
                <a:srgbClr val="02405C"/>
              </a:solidFill>
              <a:latin typeface="Adobe Garamond Pro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>
                <a:latin typeface="Times New Roman" pitchFamily="18" charset="0"/>
                <a:cs typeface="Times New Roman" pitchFamily="18" charset="0"/>
              </a:rPr>
              <a:pPr/>
              <a:t>13</a:t>
            </a:fld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7A2DC3-81CC-44BC-B5CB-841E0AB51468}" type="slidenum">
              <a:rPr lang="en-US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14</a:t>
            </a:fld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lide Number Placeholder 17"/>
          <p:cNvSpPr txBox="1">
            <a:spLocks noGrp="1"/>
          </p:cNvSpPr>
          <p:nvPr/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4" name="TextBox 4"/>
          <p:cNvSpPr txBox="1">
            <a:spLocks noChangeArrowheads="1"/>
          </p:cNvSpPr>
          <p:nvPr/>
        </p:nvSpPr>
        <p:spPr bwMode="auto">
          <a:xfrm>
            <a:off x="457200" y="1417638"/>
            <a:ext cx="8077200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65138" indent="-465138" defTabSz="1089025"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02405C"/>
                </a:solidFill>
                <a:latin typeface="Helvetica Neue"/>
                <a:cs typeface="Times New Roman" pitchFamily="18" charset="0"/>
              </a:rPr>
              <a:t>196,688 unemployed jobseekers “completed.”</a:t>
            </a:r>
          </a:p>
          <a:p>
            <a:pPr marL="465138" indent="-465138" defTabSz="1089025">
              <a:buFont typeface="Wingdings" pitchFamily="2" charset="2"/>
              <a:buChar char="Ø"/>
            </a:pPr>
            <a:endParaRPr lang="en-US" sz="2200" b="1" dirty="0" smtClean="0">
              <a:solidFill>
                <a:srgbClr val="02405C"/>
              </a:solidFill>
              <a:latin typeface="Helvetica Neue"/>
              <a:cs typeface="Times New Roman" pitchFamily="18" charset="0"/>
            </a:endParaRPr>
          </a:p>
          <a:p>
            <a:pPr marL="465138" indent="-465138" defTabSz="1089025"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02405C"/>
                </a:solidFill>
                <a:latin typeface="Helvetica Neue"/>
                <a:cs typeface="Times New Roman" pitchFamily="18" charset="0"/>
              </a:rPr>
              <a:t>Majority demonstrating minimum career readiness</a:t>
            </a:r>
            <a:r>
              <a:rPr lang="en-US" sz="2400" b="1" dirty="0" smtClean="0">
                <a:solidFill>
                  <a:srgbClr val="02405C"/>
                </a:solidFill>
                <a:latin typeface="Helvetica Neue"/>
                <a:cs typeface="Times New Roman" pitchFamily="18" charset="0"/>
              </a:rPr>
              <a:t>:</a:t>
            </a:r>
          </a:p>
          <a:p>
            <a:pPr marL="465138" indent="-465138" defTabSz="1089025">
              <a:buFont typeface="Wingdings" pitchFamily="2" charset="2"/>
              <a:buChar char="Ø"/>
            </a:pPr>
            <a:endParaRPr lang="en-US" sz="2000" b="1" dirty="0" smtClean="0">
              <a:solidFill>
                <a:srgbClr val="02405C"/>
              </a:solidFill>
              <a:latin typeface="Helvetica Neue"/>
              <a:cs typeface="Times New Roman" pitchFamily="18" charset="0"/>
            </a:endParaRPr>
          </a:p>
          <a:p>
            <a:pPr marL="1379538" lvl="2" indent="-465138" defTabSz="1089025"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02405C"/>
                </a:solidFill>
                <a:latin typeface="Helvetica Neue"/>
                <a:cs typeface="Times New Roman" pitchFamily="18" charset="0"/>
              </a:rPr>
              <a:t>Applied Math = 	60 percent</a:t>
            </a:r>
          </a:p>
          <a:p>
            <a:pPr marL="1379538" lvl="2" indent="-465138" defTabSz="1089025"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02405C"/>
                </a:solidFill>
                <a:latin typeface="Helvetica Neue"/>
                <a:cs typeface="Times New Roman" pitchFamily="18" charset="0"/>
              </a:rPr>
              <a:t>Reading for Information = 79 percent</a:t>
            </a:r>
          </a:p>
          <a:p>
            <a:pPr marL="1379538" lvl="2" indent="-465138" defTabSz="1089025"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02405C"/>
                </a:solidFill>
                <a:latin typeface="Helvetica Neue"/>
                <a:cs typeface="Times New Roman" pitchFamily="18" charset="0"/>
              </a:rPr>
              <a:t>Locating Information = 	72 percent</a:t>
            </a:r>
          </a:p>
          <a:p>
            <a:pPr marL="922338" lvl="1" indent="-465138" defTabSz="1089025">
              <a:buFont typeface="Wingdings" pitchFamily="2" charset="2"/>
              <a:buChar char="Ø"/>
            </a:pPr>
            <a:endParaRPr lang="en-US" sz="2000" b="1" dirty="0" smtClean="0">
              <a:solidFill>
                <a:srgbClr val="02405C"/>
              </a:solidFill>
              <a:latin typeface="Helvetica Neue"/>
              <a:cs typeface="Times New Roman" pitchFamily="18" charset="0"/>
            </a:endParaRPr>
          </a:p>
          <a:p>
            <a:pPr lvl="1" indent="-457200" defTabSz="1089025"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02405C"/>
                </a:solidFill>
                <a:latin typeface="Helvetica Neue"/>
                <a:cs typeface="Times New Roman" pitchFamily="18" charset="0"/>
              </a:rPr>
              <a:t>Additional education/training may be required for those wanting to compete for higher wage, higher skilled jobs.</a:t>
            </a:r>
          </a:p>
          <a:p>
            <a:pPr lvl="1" indent="-457200" defTabSz="1089025">
              <a:buFont typeface="Wingdings" pitchFamily="2" charset="2"/>
              <a:buChar char="Ø"/>
            </a:pPr>
            <a:endParaRPr lang="en-US" sz="2200" b="1" dirty="0" smtClean="0">
              <a:solidFill>
                <a:srgbClr val="02405C"/>
              </a:solidFill>
              <a:latin typeface="Helvetica Neue"/>
              <a:cs typeface="Times New Roman" pitchFamily="18" charset="0"/>
            </a:endParaRPr>
          </a:p>
          <a:p>
            <a:pPr lvl="1" indent="-457200" defTabSz="1089025"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02405C"/>
                </a:solidFill>
                <a:latin typeface="Helvetica Neue"/>
                <a:cs typeface="Times New Roman" pitchFamily="18" charset="0"/>
              </a:rPr>
              <a:t>25 percent voluntarily using the online courseware – an average of 40 minutes per participant</a:t>
            </a:r>
            <a:r>
              <a:rPr lang="en-US" sz="2000" b="1" dirty="0" smtClean="0">
                <a:solidFill>
                  <a:srgbClr val="02405C"/>
                </a:solidFill>
                <a:latin typeface="Helvetica Neue"/>
                <a:cs typeface="Times New Roman" pitchFamily="18" charset="0"/>
              </a:rPr>
              <a:t>.</a:t>
            </a:r>
            <a:endParaRPr lang="en-US" sz="2000" b="1" dirty="0">
              <a:solidFill>
                <a:srgbClr val="02405C"/>
              </a:solidFill>
              <a:latin typeface="Helvetica Neue"/>
              <a:cs typeface="Times New Roman" pitchFamily="18" charset="0"/>
            </a:endParaRPr>
          </a:p>
          <a:p>
            <a:pPr marL="465138" indent="-465138" defTabSz="1089025"/>
            <a:endParaRPr lang="en-US" sz="1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65138" indent="-465138" defTabSz="1089025"/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20485" name="Title 6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4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4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6" name="Title 6"/>
          <p:cNvSpPr txBox="1">
            <a:spLocks/>
          </p:cNvSpPr>
          <p:nvPr/>
        </p:nvSpPr>
        <p:spPr bwMode="auto">
          <a:xfrm>
            <a:off x="609600" y="427038"/>
            <a:ext cx="82296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dirty="0" smtClean="0">
                <a:solidFill>
                  <a:srgbClr val="02405C"/>
                </a:solidFill>
                <a:latin typeface="Adobe Garamond Pro"/>
                <a:cs typeface="Times New Roman" pitchFamily="18" charset="0"/>
              </a:rPr>
              <a:t>Preliminary Results – First 60 Days</a:t>
            </a:r>
            <a:endParaRPr lang="en-US" sz="3200" b="1" dirty="0">
              <a:solidFill>
                <a:srgbClr val="02405C"/>
              </a:solidFill>
              <a:latin typeface="Adobe Garamond Pro"/>
              <a:cs typeface="Times New Roman" pitchFamily="18" charset="0"/>
            </a:endParaRPr>
          </a:p>
          <a:p>
            <a:pPr algn="ctr"/>
            <a:endParaRPr lang="en-US" sz="4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cs typeface="Times New Roman" pitchFamily="18" charset="0"/>
              </a:rPr>
              <a:t>Questions</a:t>
            </a:r>
            <a:r>
              <a:rPr lang="en-US" sz="3200" b="1" dirty="0" smtClean="0">
                <a:cs typeface="Times New Roman" pitchFamily="18" charset="0"/>
              </a:rPr>
              <a:t>?</a:t>
            </a:r>
            <a:endParaRPr lang="en-US" sz="3200" b="1" dirty="0"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2062480"/>
            <a:ext cx="7457440" cy="3637280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en-US" sz="4000" b="1" dirty="0" smtClean="0">
                <a:cs typeface="Times New Roman" pitchFamily="18" charset="0"/>
              </a:rPr>
              <a:t>Lois Scott</a:t>
            </a:r>
            <a:endParaRPr lang="en-US" sz="4000" b="1" dirty="0">
              <a:cs typeface="Times New Roman" pitchFamily="18" charset="0"/>
            </a:endParaRPr>
          </a:p>
          <a:p>
            <a:pPr algn="ctr">
              <a:buNone/>
            </a:pPr>
            <a:r>
              <a:rPr lang="en-US" sz="2400" i="1" dirty="0" smtClean="0">
                <a:cs typeface="Times New Roman" pitchFamily="18" charset="0"/>
              </a:rPr>
              <a:t>Workforce Program Support Manager</a:t>
            </a:r>
          </a:p>
          <a:p>
            <a:pPr algn="ctr">
              <a:buNone/>
            </a:pPr>
            <a:endParaRPr lang="en-US" sz="2400" dirty="0"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>
                <a:cs typeface="Times New Roman" pitchFamily="18" charset="0"/>
              </a:rPr>
              <a:t>Florida Department of </a:t>
            </a:r>
            <a:r>
              <a:rPr lang="en-US" dirty="0" smtClean="0">
                <a:cs typeface="Times New Roman" pitchFamily="18" charset="0"/>
              </a:rPr>
              <a:t>Economic </a:t>
            </a:r>
            <a:r>
              <a:rPr lang="en-US" dirty="0">
                <a:cs typeface="Times New Roman" pitchFamily="18" charset="0"/>
              </a:rPr>
              <a:t>Opportunity</a:t>
            </a:r>
          </a:p>
          <a:p>
            <a:pPr algn="ctr">
              <a:buNone/>
            </a:pPr>
            <a:r>
              <a:rPr lang="en-US" dirty="0">
                <a:cs typeface="Times New Roman" pitchFamily="18" charset="0"/>
              </a:rPr>
              <a:t>107 East Madison Street</a:t>
            </a:r>
          </a:p>
          <a:p>
            <a:pPr algn="ctr">
              <a:buNone/>
            </a:pPr>
            <a:r>
              <a:rPr lang="en-US" dirty="0">
                <a:cs typeface="Times New Roman" pitchFamily="18" charset="0"/>
              </a:rPr>
              <a:t>Tallahassee, FL  32399-4135</a:t>
            </a:r>
          </a:p>
          <a:p>
            <a:pPr algn="ctr">
              <a:buNone/>
            </a:pPr>
            <a:endParaRPr lang="en-US" dirty="0" smtClean="0"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smtClean="0">
                <a:cs typeface="Times New Roman" pitchFamily="18" charset="0"/>
              </a:rPr>
              <a:t>850-245-7428   |    </a:t>
            </a:r>
            <a:r>
              <a:rPr lang="en-US" u="sng" dirty="0" smtClean="0">
                <a:solidFill>
                  <a:schemeClr val="tx2"/>
                </a:solidFill>
                <a:cs typeface="Times New Roman" pitchFamily="18" charset="0"/>
              </a:rPr>
              <a:t>floridajobs.org</a:t>
            </a:r>
            <a:r>
              <a:rPr lang="en-US" dirty="0" smtClean="0">
                <a:solidFill>
                  <a:schemeClr val="tx2"/>
                </a:solidFill>
                <a:cs typeface="Times New Roman" pitchFamily="18" charset="0"/>
              </a:rPr>
              <a:t> </a:t>
            </a:r>
            <a:endParaRPr lang="en-US" dirty="0">
              <a:solidFill>
                <a:schemeClr val="tx2"/>
              </a:solidFill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>
                <a:latin typeface="Times New Roman" pitchFamily="18" charset="0"/>
                <a:cs typeface="Times New Roman" pitchFamily="18" charset="0"/>
              </a:rPr>
              <a:pPr/>
              <a:t>15</a:t>
            </a:fld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4446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cs typeface="Times New Roman" pitchFamily="18" charset="0"/>
              </a:rPr>
              <a:t>Florida Ready to Work Program</a:t>
            </a:r>
            <a:endParaRPr lang="en-US" sz="3200" b="1" dirty="0"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en-US" sz="2600" b="1" dirty="0" smtClean="0">
                <a:cs typeface="Times New Roman" pitchFamily="18" charset="0"/>
              </a:rPr>
              <a:t>Initially created by the Florida Legislature in 2006 within the Department of Education.</a:t>
            </a:r>
          </a:p>
          <a:p>
            <a:pPr>
              <a:buFont typeface="Wingdings" pitchFamily="2" charset="2"/>
              <a:buChar char="Ø"/>
            </a:pPr>
            <a:endParaRPr lang="en-US" sz="2600" b="1" dirty="0" smtClean="0"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600" b="1" dirty="0" smtClean="0">
                <a:cs typeface="Times New Roman" pitchFamily="18" charset="0"/>
              </a:rPr>
              <a:t>Florida Ready to Work (RtW) is a state sponsored workforce development program that is aligned with Florida’s education reform initiatives to develop the skilled workforce required to retain and create jobs and to grow Florida’s economy.</a:t>
            </a:r>
          </a:p>
          <a:p>
            <a:pPr>
              <a:buFont typeface="Wingdings" pitchFamily="2" charset="2"/>
              <a:buChar char="Ø"/>
            </a:pPr>
            <a:endParaRPr lang="en-US" sz="2600" b="1" dirty="0" smtClean="0"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600" b="1" dirty="0" smtClean="0">
                <a:cs typeface="Times New Roman" pitchFamily="18" charset="0"/>
              </a:rPr>
              <a:t>Program transferred to the Department of Economic Opportunity effective October 1, 2011.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>
                <a:latin typeface="Times New Roman" pitchFamily="18" charset="0"/>
                <a:cs typeface="Times New Roman" pitchFamily="18" charset="0"/>
              </a:rPr>
              <a:pPr/>
              <a:t>2</a:t>
            </a:fld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cs typeface="Times New Roman" pitchFamily="18" charset="0"/>
              </a:rPr>
              <a:t>Florida Ready to Work Program</a:t>
            </a:r>
            <a:endParaRPr lang="en-US" sz="3200" b="1" dirty="0"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en-US" sz="2400" b="1" dirty="0" smtClean="0">
                <a:cs typeface="Times New Roman" pitchFamily="18" charset="0"/>
              </a:rPr>
              <a:t>Florida Ready to Work Credential is the centerpiece of the RtW Program.</a:t>
            </a:r>
          </a:p>
          <a:p>
            <a:pPr lvl="1">
              <a:buFont typeface="Wingdings" pitchFamily="2" charset="2"/>
              <a:buChar char="Ø"/>
            </a:pPr>
            <a:endParaRPr lang="en-US" sz="2400" dirty="0" smtClean="0"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cs typeface="Times New Roman" pitchFamily="18" charset="0"/>
              </a:rPr>
              <a:t>A career readiness certificate certifies that a Florida student/jobseeker has the fundamental job skills necessary to succeed in today’s rapidly changing and competitive economy.</a:t>
            </a:r>
          </a:p>
          <a:p>
            <a:pPr>
              <a:spcBef>
                <a:spcPts val="0"/>
              </a:spcBef>
              <a:buNone/>
            </a:pPr>
            <a:endParaRPr lang="en-US" sz="2400" b="1" dirty="0" smtClean="0">
              <a:cs typeface="Times New Roman" pitchFamily="18" charset="0"/>
            </a:endParaRPr>
          </a:p>
          <a:p>
            <a:pPr>
              <a:spcBef>
                <a:spcPts val="0"/>
              </a:spcBef>
              <a:buBlip>
                <a:blip r:embed="rId3"/>
              </a:buBlip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B2888BA-9FC7-4DA2-A211-B11B228D043A}" type="slidenum">
              <a:rPr lang="en-US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4</a:t>
            </a:fld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434975" y="458788"/>
            <a:ext cx="8023225" cy="9906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cs typeface="Times New Roman" pitchFamily="18" charset="0"/>
              </a:rPr>
              <a:t>Florida Ready to Work Program</a:t>
            </a:r>
          </a:p>
        </p:txBody>
      </p:sp>
      <p:sp>
        <p:nvSpPr>
          <p:cNvPr id="4100" name="Rectangle 1"/>
          <p:cNvSpPr>
            <a:spLocks noChangeArrowheads="1"/>
          </p:cNvSpPr>
          <p:nvPr/>
        </p:nvSpPr>
        <p:spPr bwMode="auto">
          <a:xfrm>
            <a:off x="566738" y="1541462"/>
            <a:ext cx="8120062" cy="299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65138" indent="-465138">
              <a:spcBef>
                <a:spcPct val="60000"/>
              </a:spcBef>
              <a:buFont typeface="Wingdings" pitchFamily="2" charset="2"/>
              <a:buChar char="Ø"/>
            </a:pPr>
            <a:r>
              <a:rPr lang="en-US" sz="2300" b="1" dirty="0" smtClean="0">
                <a:solidFill>
                  <a:srgbClr val="02405C"/>
                </a:solidFill>
                <a:latin typeface="Helvetica Neue"/>
                <a:cs typeface="Times New Roman" pitchFamily="18" charset="0"/>
              </a:rPr>
              <a:t>Focuses </a:t>
            </a:r>
            <a:r>
              <a:rPr lang="en-US" sz="2300" b="1" dirty="0">
                <a:solidFill>
                  <a:srgbClr val="02405C"/>
                </a:solidFill>
                <a:latin typeface="Helvetica Neue"/>
                <a:cs typeface="Times New Roman" pitchFamily="18" charset="0"/>
              </a:rPr>
              <a:t>on the core foundational skills required for most jobs today from entry level to professional.</a:t>
            </a:r>
          </a:p>
          <a:p>
            <a:pPr marL="465138" indent="-465138">
              <a:spcBef>
                <a:spcPct val="60000"/>
              </a:spcBef>
              <a:buFont typeface="Wingdings" pitchFamily="2" charset="2"/>
              <a:buChar char="Ø"/>
            </a:pPr>
            <a:r>
              <a:rPr lang="en-US" sz="2300" b="1" dirty="0">
                <a:solidFill>
                  <a:srgbClr val="02405C"/>
                </a:solidFill>
                <a:latin typeface="Helvetica Neue"/>
                <a:cs typeface="Times New Roman" pitchFamily="18" charset="0"/>
              </a:rPr>
              <a:t>Aligned with Florida Chamber and Talent Supply Chain strategies to develop the “ready to work” talent to retain and create jobs and grow Florida’s economy.</a:t>
            </a:r>
          </a:p>
          <a:p>
            <a:pPr marL="465138" indent="-465138">
              <a:spcBef>
                <a:spcPct val="60000"/>
              </a:spcBef>
              <a:buFont typeface="Wingdings" pitchFamily="2" charset="2"/>
              <a:buChar char="Ø"/>
            </a:pPr>
            <a:r>
              <a:rPr lang="en-US" sz="2300" b="1" dirty="0">
                <a:solidFill>
                  <a:srgbClr val="02405C"/>
                </a:solidFill>
                <a:latin typeface="Helvetica Neue"/>
                <a:cs typeface="Times New Roman" pitchFamily="18" charset="0"/>
              </a:rPr>
              <a:t>Implemented in partnership with education and workforce development partners statewide.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FFC3409-2F08-48A4-A513-999E18624DB0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123" name="Rectangle 1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018463" cy="4525963"/>
          </a:xfrm>
        </p:spPr>
        <p:txBody>
          <a:bodyPr/>
          <a:lstStyle/>
          <a:p>
            <a:pPr marL="465138" indent="-465138" eaLnBrk="1" hangingPunct="1">
              <a:spcBef>
                <a:spcPct val="100000"/>
              </a:spcBef>
              <a:buFont typeface="Wingdings" pitchFamily="2" charset="2"/>
              <a:buChar char="Ø"/>
            </a:pPr>
            <a:r>
              <a:rPr lang="en-US" sz="2400" b="1" u="sng" dirty="0" smtClean="0">
                <a:solidFill>
                  <a:srgbClr val="02405C"/>
                </a:solidFill>
                <a:cs typeface="Times New Roman" pitchFamily="18" charset="0"/>
              </a:rPr>
              <a:t>Online Courseware</a:t>
            </a:r>
            <a:r>
              <a:rPr lang="en-US" sz="2400" b="1" dirty="0" smtClean="0">
                <a:solidFill>
                  <a:srgbClr val="02405C"/>
                </a:solidFill>
                <a:cs typeface="Times New Roman" pitchFamily="18" charset="0"/>
              </a:rPr>
              <a:t> – Provides students and jobseekers with targeted training in core foundational skill areas identified by employers as necessary for job success across industries and occupations. </a:t>
            </a:r>
          </a:p>
          <a:p>
            <a:pPr marL="465138" indent="-465138" eaLnBrk="1" hangingPunct="1">
              <a:spcBef>
                <a:spcPct val="100000"/>
              </a:spcBef>
              <a:buFont typeface="Wingdings" pitchFamily="2" charset="2"/>
              <a:buChar char="Ø"/>
            </a:pPr>
            <a:r>
              <a:rPr lang="en-US" sz="2400" b="1" u="sng" dirty="0" smtClean="0">
                <a:solidFill>
                  <a:srgbClr val="02405C"/>
                </a:solidFill>
                <a:cs typeface="Times New Roman" pitchFamily="18" charset="0"/>
              </a:rPr>
              <a:t>Online Placement and Post Tests</a:t>
            </a:r>
            <a:r>
              <a:rPr lang="en-US" sz="2400" b="1" dirty="0" smtClean="0">
                <a:solidFill>
                  <a:srgbClr val="02405C"/>
                </a:solidFill>
                <a:cs typeface="Times New Roman" pitchFamily="18" charset="0"/>
              </a:rPr>
              <a:t> – Embedded in courseware to pinpoint skill gaps, focus instruction and track progress.</a:t>
            </a:r>
            <a:endParaRPr lang="en-US" sz="2800" b="1" dirty="0" smtClean="0">
              <a:solidFill>
                <a:srgbClr val="02405C"/>
              </a:solidFill>
              <a:cs typeface="Times New Roman" pitchFamily="18" charset="0"/>
            </a:endParaRPr>
          </a:p>
        </p:txBody>
      </p:sp>
      <p:sp>
        <p:nvSpPr>
          <p:cNvPr id="5124" name="Rectangle 1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cs typeface="Times New Roman" pitchFamily="18" charset="0"/>
              </a:rPr>
              <a:t>Florida Ready to Work Program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cs typeface="Times New Roman" pitchFamily="18" charset="0"/>
              </a:rPr>
              <a:t>Florida Ready to Work Program</a:t>
            </a:r>
            <a:endParaRPr lang="en-US" sz="32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BAA05F3-3FFF-400F-B57B-DEA453225684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08000" indent="-508000" eaLnBrk="1" hangingPunct="1">
              <a:spcBef>
                <a:spcPct val="100000"/>
              </a:spcBef>
              <a:buFont typeface="Wingdings" pitchFamily="2" charset="2"/>
              <a:buChar char="Ø"/>
            </a:pPr>
            <a:r>
              <a:rPr lang="en-US" sz="2400" b="1" u="sng" dirty="0" smtClean="0">
                <a:solidFill>
                  <a:srgbClr val="02405C"/>
                </a:solidFill>
                <a:cs typeface="Times New Roman" pitchFamily="18" charset="0"/>
              </a:rPr>
              <a:t>Proctored Assessments</a:t>
            </a:r>
            <a:r>
              <a:rPr lang="en-US" sz="2400" b="1" dirty="0" smtClean="0">
                <a:solidFill>
                  <a:srgbClr val="02405C"/>
                </a:solidFill>
                <a:cs typeface="Times New Roman" pitchFamily="18" charset="0"/>
              </a:rPr>
              <a:t> – Validates mastery of core workplace communication, reasoning and problem-solving skills in 3 core areas.</a:t>
            </a:r>
          </a:p>
          <a:p>
            <a:pPr marL="508000" indent="-508000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800" b="1" dirty="0" smtClean="0">
              <a:solidFill>
                <a:srgbClr val="02405C"/>
              </a:solidFill>
              <a:cs typeface="Times New Roman" pitchFamily="18" charset="0"/>
            </a:endParaRPr>
          </a:p>
          <a:p>
            <a:pPr marL="914400" indent="-231775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02405C"/>
                </a:solidFill>
                <a:cs typeface="Times New Roman" pitchFamily="18" charset="0"/>
              </a:rPr>
              <a:t>	Applied Math – Use of workplace math – four basic functions of math – to communicate information and problem solve i.e., calculate percentage discounts and mark-ups</a:t>
            </a:r>
          </a:p>
          <a:p>
            <a:pPr marL="682625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800" b="1" dirty="0" smtClean="0">
              <a:solidFill>
                <a:srgbClr val="02405C"/>
              </a:solidFill>
              <a:cs typeface="Times New Roman" pitchFamily="18" charset="0"/>
            </a:endParaRPr>
          </a:p>
          <a:p>
            <a:pPr marL="914400" indent="-231775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02405C"/>
                </a:solidFill>
                <a:cs typeface="Times New Roman" pitchFamily="18" charset="0"/>
              </a:rPr>
              <a:t>	Reading for Information – Use of workplace reading i.e., manuals, memos, policies, directions, etc. to communicate information and problem solve</a:t>
            </a:r>
          </a:p>
          <a:p>
            <a:pPr marL="682625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800" b="1" dirty="0" smtClean="0">
              <a:solidFill>
                <a:srgbClr val="02405C"/>
              </a:solidFill>
              <a:cs typeface="Times New Roman" pitchFamily="18" charset="0"/>
            </a:endParaRPr>
          </a:p>
          <a:p>
            <a:pPr marL="914400" indent="-231775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02405C"/>
                </a:solidFill>
                <a:cs typeface="Times New Roman" pitchFamily="18" charset="0"/>
              </a:rPr>
              <a:t>	Locating Information – Use of workplace charts, graphs, instrument gauges, etc. to communicate information and problem solve</a:t>
            </a:r>
          </a:p>
          <a:p>
            <a:pPr marL="508000" indent="-5080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b="1" dirty="0" smtClean="0">
              <a:solidFill>
                <a:srgbClr val="02405C"/>
              </a:solidFill>
              <a:cs typeface="Times New Roman" pitchFamily="18" charset="0"/>
            </a:endParaRPr>
          </a:p>
          <a:p>
            <a:pPr marL="46355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2405C"/>
                </a:solidFill>
                <a:cs typeface="Times New Roman" pitchFamily="18" charset="0"/>
              </a:rPr>
              <a:t>Research has shown that these fundamental skills are necessary for more than 85 percent of all jobs today.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cs typeface="Times New Roman" pitchFamily="18" charset="0"/>
              </a:rPr>
              <a:t>Florida Ready to Work</a:t>
            </a:r>
            <a:endParaRPr lang="en-US" sz="32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113B68E-A78D-4E6C-927B-80F285C7DB6B}" type="slidenum">
              <a:rPr lang="en-US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7</a:t>
            </a:fld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Rectangle 1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845425" cy="4525963"/>
          </a:xfrm>
        </p:spPr>
        <p:txBody>
          <a:bodyPr>
            <a:normAutofit/>
          </a:bodyPr>
          <a:lstStyle/>
          <a:p>
            <a:pPr marL="609600" indent="-609600" eaLnBrk="1" hangingPunct="1">
              <a:spcBef>
                <a:spcPct val="100000"/>
              </a:spcBef>
              <a:buFont typeface="Wingdings" pitchFamily="2" charset="2"/>
              <a:buChar char="Ø"/>
            </a:pPr>
            <a:r>
              <a:rPr lang="en-US" sz="2400" b="1" u="sng" dirty="0" smtClean="0">
                <a:solidFill>
                  <a:srgbClr val="02405C"/>
                </a:solidFill>
                <a:cs typeface="Times New Roman" pitchFamily="18" charset="0"/>
              </a:rPr>
              <a:t>Credential</a:t>
            </a:r>
            <a:r>
              <a:rPr lang="en-US" sz="2400" b="1" dirty="0" smtClean="0">
                <a:solidFill>
                  <a:srgbClr val="02405C"/>
                </a:solidFill>
                <a:cs typeface="Times New Roman" pitchFamily="18" charset="0"/>
              </a:rPr>
              <a:t> – Standardized career readiness certificate issued by the State of Florida, validating a participant has the core foundational skills required for most jobs today.</a:t>
            </a:r>
          </a:p>
          <a:p>
            <a:pPr marL="1371600" indent="-457200" eaLnBrk="1" hangingPunct="1">
              <a:spcBef>
                <a:spcPct val="50000"/>
              </a:spcBef>
              <a:buNone/>
            </a:pPr>
            <a:r>
              <a:rPr lang="en-US" sz="2000" b="1" dirty="0" smtClean="0">
                <a:solidFill>
                  <a:srgbClr val="02405C"/>
                </a:solidFill>
                <a:cs typeface="Times New Roman" pitchFamily="18" charset="0"/>
              </a:rPr>
              <a:t>Gold – Minimum score of 5, ready for 90% of jobs </a:t>
            </a:r>
          </a:p>
          <a:p>
            <a:pPr marL="914400" indent="0" eaLnBrk="1" hangingPunct="1">
              <a:spcBef>
                <a:spcPct val="50000"/>
              </a:spcBef>
              <a:buFontTx/>
              <a:buNone/>
            </a:pPr>
            <a:r>
              <a:rPr lang="en-US" sz="2000" b="1" dirty="0" smtClean="0">
                <a:solidFill>
                  <a:srgbClr val="02405C"/>
                </a:solidFill>
                <a:cs typeface="Times New Roman" pitchFamily="18" charset="0"/>
              </a:rPr>
              <a:t>Silver – Minimum score of 4, ready for 60% of jobs</a:t>
            </a:r>
          </a:p>
          <a:p>
            <a:pPr marL="914400" indent="0" eaLnBrk="1" hangingPunct="1">
              <a:spcBef>
                <a:spcPct val="50000"/>
              </a:spcBef>
              <a:buFontTx/>
              <a:buNone/>
            </a:pPr>
            <a:r>
              <a:rPr lang="en-US" sz="2000" b="1" dirty="0" smtClean="0">
                <a:solidFill>
                  <a:srgbClr val="02405C"/>
                </a:solidFill>
                <a:cs typeface="Times New Roman" pitchFamily="18" charset="0"/>
              </a:rPr>
              <a:t>Bronze – Minimum score of 3, ready for 30% of jobs</a:t>
            </a:r>
          </a:p>
          <a:p>
            <a:pPr marL="609600" indent="-609600" eaLnBrk="1" hangingPunct="1">
              <a:lnSpc>
                <a:spcPct val="80000"/>
              </a:lnSpc>
              <a:spcBef>
                <a:spcPct val="100000"/>
              </a:spcBef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2405C"/>
                </a:solidFill>
                <a:cs typeface="Times New Roman" pitchFamily="18" charset="0"/>
              </a:rPr>
              <a:t>	Portable, 30+ states with similar programs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b="1" dirty="0" smtClean="0">
                <a:cs typeface="Times New Roman" pitchFamily="18" charset="0"/>
              </a:rPr>
              <a:t>The Results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C8DF475-B921-45AF-9DF5-0F2B42994938}" type="slidenum">
              <a:rPr lang="en-US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8</a:t>
            </a:fld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6" name="Rectangle 1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81000" indent="-381000" eaLnBrk="1" hangingPunct="1">
              <a:spcBef>
                <a:spcPts val="0"/>
              </a:spcBef>
              <a:buNone/>
            </a:pPr>
            <a:endParaRPr lang="en-US" sz="2400" b="1" dirty="0" smtClean="0">
              <a:solidFill>
                <a:srgbClr val="02405C"/>
              </a:solidFill>
              <a:cs typeface="Times New Roman" pitchFamily="18" charset="0"/>
            </a:endParaRPr>
          </a:p>
          <a:p>
            <a:pPr marL="381000" indent="-381000" eaLnBrk="1" hangingPunct="1">
              <a:spcBef>
                <a:spcPts val="0"/>
              </a:spcBef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02405C"/>
                </a:solidFill>
                <a:cs typeface="Times New Roman" pitchFamily="18" charset="0"/>
              </a:rPr>
              <a:t>110,000+ Credentials Earned with preliminary data indicating Credential earners are outperforming those without the Credential in terms of both job placement and earnings by as much as 30 percent.</a:t>
            </a:r>
          </a:p>
          <a:p>
            <a:pPr marL="381000" indent="-381000" eaLnBrk="1" hangingPunct="1">
              <a:spcBef>
                <a:spcPts val="0"/>
              </a:spcBef>
              <a:buFont typeface="Wingdings" pitchFamily="2" charset="2"/>
              <a:buChar char="Ø"/>
            </a:pPr>
            <a:endParaRPr lang="en-US" sz="2400" b="1" dirty="0" smtClean="0">
              <a:solidFill>
                <a:srgbClr val="02405C"/>
              </a:solidFill>
              <a:cs typeface="Times New Roman" pitchFamily="18" charset="0"/>
            </a:endParaRPr>
          </a:p>
          <a:p>
            <a:pPr marL="381000" indent="-381000" eaLnBrk="1" hangingPunct="1">
              <a:spcBef>
                <a:spcPts val="0"/>
              </a:spcBef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02405C"/>
                </a:solidFill>
                <a:cs typeface="Times New Roman" pitchFamily="18" charset="0"/>
              </a:rPr>
              <a:t>200,000+ Unique Participants statewide developing their career readiness skills.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b="1" dirty="0" smtClean="0">
                <a:cs typeface="Times New Roman" pitchFamily="18" charset="0"/>
              </a:rPr>
              <a:t>The Results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35B9E5C-B140-451B-B21E-3853B94EFE1F}" type="slidenum">
              <a:rPr lang="en-US">
                <a:solidFill>
                  <a:srgbClr val="02405C"/>
                </a:solidFill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9</a:t>
            </a:fld>
            <a:endParaRPr lang="en-US" dirty="0">
              <a:solidFill>
                <a:srgbClr val="02405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0" name="Rectangle 1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81000" indent="-381000" eaLnBrk="1" hangingPunct="1">
              <a:spcBef>
                <a:spcPct val="100000"/>
              </a:spcBef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02405C"/>
                </a:solidFill>
                <a:cs typeface="Times New Roman" pitchFamily="18" charset="0"/>
              </a:rPr>
              <a:t>350+ Implementation Partners including regional workforce boards, technical centers, high schools, adult education programs, community colleges, corrections, juvenile justice programs and community-based organizations.</a:t>
            </a:r>
          </a:p>
          <a:p>
            <a:pPr marL="381000" indent="-381000" eaLnBrk="1" hangingPunct="1">
              <a:spcBef>
                <a:spcPct val="100000"/>
              </a:spcBef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02405C"/>
                </a:solidFill>
                <a:cs typeface="Times New Roman" pitchFamily="18" charset="0"/>
              </a:rPr>
              <a:t>650+ Employer Partners, representing 300,000 employees statewide, using the program to identify qualified new hires, reduce hiring/training costs and build the skills of their incumbent workforce.</a:t>
            </a:r>
          </a:p>
          <a:p>
            <a:pPr marL="381000" indent="-381000" eaLnBrk="1" hangingPunct="1">
              <a:spcBef>
                <a:spcPct val="100000"/>
              </a:spcBef>
              <a:buFont typeface="Wingdings" pitchFamily="2" charset="2"/>
              <a:buNone/>
            </a:pPr>
            <a:endParaRPr lang="en-US" sz="900" dirty="0" smtClean="0">
              <a:solidFill>
                <a:srgbClr val="02405C"/>
              </a:solidFill>
              <a:latin typeface="Times New Roman" pitchFamily="18" charset="0"/>
              <a:cs typeface="Times New Roman" pitchFamily="18" charset="0"/>
            </a:endParaRPr>
          </a:p>
          <a:p>
            <a:pPr marL="381000" indent="-381000" eaLnBrk="1" hangingPunct="1">
              <a:spcBef>
                <a:spcPct val="100000"/>
              </a:spcBef>
              <a:buFont typeface="Wingdings" pitchFamily="2" charset="2"/>
              <a:buNone/>
            </a:pPr>
            <a:endParaRPr lang="en-US" sz="900" dirty="0" smtClean="0">
              <a:solidFill>
                <a:srgbClr val="02405C"/>
              </a:solidFill>
              <a:latin typeface="Times New Roman" pitchFamily="18" charset="0"/>
              <a:cs typeface="Times New Roman" pitchFamily="18" charset="0"/>
            </a:endParaRPr>
          </a:p>
          <a:p>
            <a:pPr marL="381000" indent="-381000" eaLnBrk="1" hangingPunct="1">
              <a:spcBef>
                <a:spcPct val="100000"/>
              </a:spcBef>
              <a:buFont typeface="Wingdings" pitchFamily="2" charset="2"/>
              <a:buNone/>
            </a:pPr>
            <a:r>
              <a:rPr lang="en-US" sz="900" dirty="0" smtClean="0">
                <a:solidFill>
                  <a:srgbClr val="02405C"/>
                </a:solidFill>
                <a:latin typeface="Times New Roman" pitchFamily="18" charset="0"/>
                <a:cs typeface="Times New Roman" pitchFamily="18" charset="0"/>
              </a:rPr>
              <a:t>AS OF SEPTEMBER 2011</a:t>
            </a:r>
          </a:p>
          <a:p>
            <a:pPr marL="381000" indent="-381000" eaLnBrk="1" hangingPunct="1">
              <a:lnSpc>
                <a:spcPct val="90000"/>
              </a:lnSpc>
              <a:spcBef>
                <a:spcPct val="100000"/>
              </a:spcBef>
              <a:buFont typeface="Wingdings" pitchFamily="2" charset="2"/>
              <a:buChar char="§"/>
            </a:pPr>
            <a:endParaRPr lang="en-US" sz="900" dirty="0" smtClean="0">
              <a:solidFill>
                <a:srgbClr val="02405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2075</TotalTime>
  <Words>703</Words>
  <Application>Microsoft Office PowerPoint</Application>
  <PresentationFormat>On-screen Show (4:3)</PresentationFormat>
  <Paragraphs>129</Paragraphs>
  <Slides>15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 House Transportation &amp; Economic Development Appropriations Subcommittee Presented by: Lois Scott, Workforce Program Support Manager, Department of Economic Opportunity  Tuesday, November 1, 2011</vt:lpstr>
      <vt:lpstr>Florida Ready to Work Program</vt:lpstr>
      <vt:lpstr>Florida Ready to Work Program</vt:lpstr>
      <vt:lpstr>Florida Ready to Work Program</vt:lpstr>
      <vt:lpstr>Florida Ready to Work Program</vt:lpstr>
      <vt:lpstr>Florida Ready to Work Program</vt:lpstr>
      <vt:lpstr>Florida Ready to Work</vt:lpstr>
      <vt:lpstr>The Results</vt:lpstr>
      <vt:lpstr>The Results</vt:lpstr>
      <vt:lpstr>Slide 10</vt:lpstr>
      <vt:lpstr>Slide 11</vt:lpstr>
      <vt:lpstr>Slide 12</vt:lpstr>
      <vt:lpstr>Slide 13</vt:lpstr>
      <vt:lpstr>Slide 14</vt:lpstr>
      <vt:lpstr>Questions?</vt:lpstr>
    </vt:vector>
  </TitlesOfParts>
  <Company>Design Farm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Heading 1</dc:title>
  <dc:creator>Seth Brock</dc:creator>
  <cp:lastModifiedBy>Darrick McGhee</cp:lastModifiedBy>
  <cp:revision>232</cp:revision>
  <dcterms:created xsi:type="dcterms:W3CDTF">2011-09-07T20:10:12Z</dcterms:created>
  <dcterms:modified xsi:type="dcterms:W3CDTF">2011-10-31T22:03:25Z</dcterms:modified>
</cp:coreProperties>
</file>