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handoutMasterIdLst>
    <p:handoutMasterId r:id="rId16"/>
  </p:handoutMasterIdLst>
  <p:sldIdLst>
    <p:sldId id="256" r:id="rId2"/>
    <p:sldId id="312" r:id="rId3"/>
    <p:sldId id="287" r:id="rId4"/>
    <p:sldId id="288" r:id="rId5"/>
    <p:sldId id="289" r:id="rId6"/>
    <p:sldId id="290" r:id="rId7"/>
    <p:sldId id="310" r:id="rId8"/>
    <p:sldId id="291" r:id="rId9"/>
    <p:sldId id="292" r:id="rId10"/>
    <p:sldId id="301" r:id="rId11"/>
    <p:sldId id="302" r:id="rId12"/>
    <p:sldId id="311" r:id="rId13"/>
    <p:sldId id="281"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4D6E"/>
    <a:srgbClr val="A5C92B"/>
    <a:srgbClr val="02405C"/>
    <a:srgbClr val="FFFF66"/>
    <a:srgbClr val="1D2437"/>
    <a:srgbClr val="A5A6A4"/>
    <a:srgbClr val="A5A6A5"/>
    <a:srgbClr val="777877"/>
    <a:srgbClr val="1C7DC8"/>
    <a:srgbClr val="12293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398" autoAdjust="0"/>
  </p:normalViewPr>
  <p:slideViewPr>
    <p:cSldViewPr snapToGrid="0" snapToObjects="1">
      <p:cViewPr>
        <p:scale>
          <a:sx n="82" d="100"/>
          <a:sy n="82" d="100"/>
        </p:scale>
        <p:origin x="-15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5" d="100"/>
          <a:sy n="55" d="100"/>
        </p:scale>
        <p:origin x="-1806"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A57CC8D-CFD6-4E98-8783-BEF2D35FCEDA}" type="datetimeFigureOut">
              <a:rPr lang="en-US" smtClean="0"/>
              <a:pPr/>
              <a:t>9/15/2011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7F58F3A-DC79-435D-949E-C4A94804BDD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495ADAF-1D7D-4ABE-B9C2-D0FE3CB4CC8B}" type="datetimeFigureOut">
              <a:rPr lang="en-US" smtClean="0"/>
              <a:pPr/>
              <a:t>9/15/2011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EB539BA-2F32-48B3-9EED-F9C79C5ADD2F}" type="slidenum">
              <a:rPr lang="en-US" smtClean="0"/>
              <a:pPr/>
              <a:t>‹#›</a:t>
            </a:fld>
            <a:endParaRPr lang="en-US"/>
          </a:p>
        </p:txBody>
      </p:sp>
    </p:spTree>
    <p:extLst>
      <p:ext uri="{BB962C8B-B14F-4D97-AF65-F5344CB8AC3E}">
        <p14:creationId xmlns="" xmlns:p14="http://schemas.microsoft.com/office/powerpoint/2010/main" val="1640647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B539BA-2F32-48B3-9EED-F9C79C5ADD2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business plan will track seven benchmarks to monitor progress and success in the implementation of the economic development incentives. Two benchmarks focus on the recruitment of out-of-state businesses. Five benchmarks focus on the expansion of in-state businesses and the retention of businesses that were at risk of relocating to another state. It should be noted that the benchmarks reflect only businesses that have contracted to use incentives and do not reflect businesses which locate or expand in Florida without incentives. </a:t>
            </a:r>
          </a:p>
          <a:p>
            <a:endParaRPr lang="en-US" sz="1200" b="1" kern="1200" baseline="0" dirty="0" smtClean="0">
              <a:solidFill>
                <a:schemeClr val="tx1"/>
              </a:solidFill>
              <a:latin typeface="+mn-lt"/>
              <a:ea typeface="+mn-ea"/>
              <a:cs typeface="+mn-cs"/>
            </a:endParaRPr>
          </a:p>
          <a:p>
            <a:r>
              <a:rPr lang="en-US" sz="1200" i="0" kern="1200" baseline="0" dirty="0" smtClean="0">
                <a:solidFill>
                  <a:schemeClr val="tx1"/>
                </a:solidFill>
                <a:latin typeface="+mn-lt"/>
                <a:ea typeface="+mn-ea"/>
                <a:cs typeface="+mn-cs"/>
              </a:rPr>
              <a:t>Much has been accomplished in recruiting, expanding and retaining businesses in Florida. The above benchmarks for Fiscal Year 2011-2012 (FY2011-12) were based upon the approved performance measures for the FY2011-12 level of funding combined with that for the economic development partners aligned within DEO and EFI (See Appendix E). The benchmarks anticipated for FY2012-13 were based upon continuation funding (See Appendix D) with the addition of the SEED Trust Fund monies as provided in law. </a:t>
            </a:r>
          </a:p>
          <a:p>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Job creation has indirect and induced effects associated with capital investment and household earnings. These indirect and induced effects are a challenge to identify as this information is not currently tracked by the Department. It is expected that greater collaboration with agencies now housed within the Department of Economic Opportunity will result in a better methodology for tracking indirect and induced job creation. </a:t>
            </a:r>
            <a:endParaRPr lang="en-US" dirty="0" smtClean="0"/>
          </a:p>
          <a:p>
            <a:endParaRPr lang="en-US" dirty="0"/>
          </a:p>
        </p:txBody>
      </p:sp>
      <p:sp>
        <p:nvSpPr>
          <p:cNvPr id="4" name="Slide Number Placeholder 3"/>
          <p:cNvSpPr>
            <a:spLocks noGrp="1"/>
          </p:cNvSpPr>
          <p:nvPr>
            <p:ph type="sldNum" sz="quarter" idx="10"/>
          </p:nvPr>
        </p:nvSpPr>
        <p:spPr/>
        <p:txBody>
          <a:bodyPr/>
          <a:lstStyle/>
          <a:p>
            <a:fld id="{DEB539BA-2F32-48B3-9EED-F9C79C5ADD2F}"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smtClean="0"/>
          </a:p>
          <a:p>
            <a:endParaRPr lang="en-US"/>
          </a:p>
        </p:txBody>
      </p:sp>
      <p:sp>
        <p:nvSpPr>
          <p:cNvPr id="4" name="Slide Number Placeholder 3"/>
          <p:cNvSpPr>
            <a:spLocks noGrp="1"/>
          </p:cNvSpPr>
          <p:nvPr>
            <p:ph type="sldNum" sz="quarter" idx="10"/>
          </p:nvPr>
        </p:nvSpPr>
        <p:spPr/>
        <p:txBody>
          <a:bodyPr/>
          <a:lstStyle/>
          <a:p>
            <a:fld id="{DEB539BA-2F32-48B3-9EED-F9C79C5ADD2F}"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B539BA-2F32-48B3-9EED-F9C79C5ADD2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the partners in Florida job creation efforts. </a:t>
            </a:r>
          </a:p>
          <a:p>
            <a:endParaRPr lang="en-US" dirty="0" smtClean="0"/>
          </a:p>
          <a:p>
            <a:r>
              <a:rPr lang="en-US" dirty="0" smtClean="0"/>
              <a:t>This</a:t>
            </a:r>
            <a:r>
              <a:rPr lang="en-US" baseline="0" dirty="0" smtClean="0"/>
              <a:t> list shows the representation in the State of Florida Job Creation Plan development process.</a:t>
            </a:r>
          </a:p>
          <a:p>
            <a:endParaRPr lang="en-US" baseline="0" dirty="0" smtClean="0"/>
          </a:p>
        </p:txBody>
      </p:sp>
      <p:sp>
        <p:nvSpPr>
          <p:cNvPr id="4" name="Slide Number Placeholder 3"/>
          <p:cNvSpPr>
            <a:spLocks noGrp="1"/>
          </p:cNvSpPr>
          <p:nvPr>
            <p:ph type="sldNum" sz="quarter" idx="10"/>
          </p:nvPr>
        </p:nvSpPr>
        <p:spPr/>
        <p:txBody>
          <a:bodyPr/>
          <a:lstStyle/>
          <a:p>
            <a:fld id="{6E9EEBCF-1A7C-437A-ACD5-B026BA6D6AF1}"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9EEBCF-1A7C-437A-ACD5-B026BA6D6AF1}"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Jobs Council </a:t>
            </a:r>
          </a:p>
          <a:p>
            <a:r>
              <a:rPr lang="en-US" sz="1200" kern="1200" baseline="0" dirty="0" smtClean="0">
                <a:solidFill>
                  <a:schemeClr val="tx1"/>
                </a:solidFill>
                <a:latin typeface="+mn-lt"/>
                <a:ea typeface="+mn-ea"/>
                <a:cs typeface="+mn-cs"/>
              </a:rPr>
              <a:t>A Jobs Council, consisting of the Governor as the lead economic development officer along with the heads of Enterprise Florida, Workforce Florida, and the Department of Economic Opportunity, will be formed. This Jobs Council will both guide the development of the state’s economic development plans and policies and ensure that the different organizations are effectively and efficiently working together on a daily basis. </a:t>
            </a:r>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Intergovernmental Planning Council </a:t>
            </a:r>
          </a:p>
          <a:p>
            <a:r>
              <a:rPr lang="en-US" sz="1200" kern="1200" baseline="0" dirty="0" smtClean="0">
                <a:solidFill>
                  <a:schemeClr val="tx1"/>
                </a:solidFill>
                <a:latin typeface="+mn-lt"/>
                <a:ea typeface="+mn-ea"/>
                <a:cs typeface="+mn-cs"/>
              </a:rPr>
              <a:t>The Department of Economic Opportunity’s Division of Strategic Business Development will organize and lead the Intergovernmental Planning Council, comprised of state agencies, public/private partnerships, and business community stakeholders. This mechanism has already been assembled and has informed the strategic alignment of this business plan. This planning council will provide broad-based input into the strategic and business plans DEO is statutorily required to produce. </a:t>
            </a:r>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Ad Hoc Intergovernmental Project Team </a:t>
            </a:r>
          </a:p>
          <a:p>
            <a:r>
              <a:rPr lang="en-US" sz="1200" kern="1200" baseline="0" dirty="0" smtClean="0">
                <a:solidFill>
                  <a:schemeClr val="tx1"/>
                </a:solidFill>
                <a:latin typeface="+mn-lt"/>
                <a:ea typeface="+mn-ea"/>
                <a:cs typeface="+mn-cs"/>
              </a:rPr>
              <a:t>This team will include an economic development representative appointed by each agency as required by section 288.021, Florida Statutes. Immediately responsive to emergent needs, these representatives will act collectively as an advocate and coordinator for economic development issues and projects within their home agencies. </a:t>
            </a:r>
            <a:endParaRPr lang="en-US" dirty="0"/>
          </a:p>
        </p:txBody>
      </p:sp>
      <p:sp>
        <p:nvSpPr>
          <p:cNvPr id="4" name="Slide Number Placeholder 3"/>
          <p:cNvSpPr>
            <a:spLocks noGrp="1"/>
          </p:cNvSpPr>
          <p:nvPr>
            <p:ph type="sldNum" sz="quarter" idx="10"/>
          </p:nvPr>
        </p:nvSpPr>
        <p:spPr/>
        <p:txBody>
          <a:bodyPr/>
          <a:lstStyle/>
          <a:p>
            <a:fld id="{DEB539BA-2F32-48B3-9EED-F9C79C5ADD2F}"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three goals provide strategies, tactics and tools necessary to: </a:t>
            </a:r>
          </a:p>
          <a:p>
            <a:r>
              <a:rPr lang="en-US" dirty="0" smtClean="0"/>
              <a:t> Attract out-of-state industries to Florida. </a:t>
            </a:r>
          </a:p>
          <a:p>
            <a:r>
              <a:rPr lang="en-US" dirty="0" smtClean="0"/>
              <a:t> Promote the expansion of existing industries in Florida. </a:t>
            </a:r>
          </a:p>
          <a:p>
            <a:r>
              <a:rPr lang="en-US" dirty="0" smtClean="0"/>
              <a:t> Encourage the creation of businesses in Florida by our residents. </a:t>
            </a:r>
          </a:p>
          <a:p>
            <a:endParaRPr lang="en-US" dirty="0" smtClean="0"/>
          </a:p>
          <a:p>
            <a:r>
              <a:rPr lang="en-US" sz="1200" kern="1200" baseline="0" dirty="0" smtClean="0">
                <a:solidFill>
                  <a:schemeClr val="tx1"/>
                </a:solidFill>
                <a:latin typeface="+mn-lt"/>
                <a:ea typeface="+mn-ea"/>
                <a:cs typeface="+mn-cs"/>
              </a:rPr>
              <a:t>These three goals will be accomplished through the successful completion of </a:t>
            </a:r>
          </a:p>
          <a:p>
            <a:r>
              <a:rPr lang="en-US" sz="1200" kern="1200" baseline="0" dirty="0" smtClean="0">
                <a:solidFill>
                  <a:schemeClr val="tx1"/>
                </a:solidFill>
                <a:latin typeface="+mn-lt"/>
                <a:ea typeface="+mn-ea"/>
                <a:cs typeface="+mn-cs"/>
              </a:rPr>
              <a:t>45 tactics within 8 strategies.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Success will require a proactive and focused approach to economic development in Florida by knowledgeable and competent teams from the public, private, and academic sectors. A comprehensive and data-driven review of targeted industries and best practices will guide and focus Florida’s strategic business development efforts. Community, workforce, and economic development will work united to develop priorities for recruitment, expansion, and creation of Florida business and industry. </a:t>
            </a:r>
            <a:endParaRPr lang="en-US" dirty="0"/>
          </a:p>
        </p:txBody>
      </p:sp>
      <p:sp>
        <p:nvSpPr>
          <p:cNvPr id="4" name="Slide Number Placeholder 3"/>
          <p:cNvSpPr>
            <a:spLocks noGrp="1"/>
          </p:cNvSpPr>
          <p:nvPr>
            <p:ph type="sldNum" sz="quarter" idx="10"/>
          </p:nvPr>
        </p:nvSpPr>
        <p:spPr/>
        <p:txBody>
          <a:bodyPr/>
          <a:lstStyle/>
          <a:p>
            <a:fld id="{6E9EEBCF-1A7C-437A-ACD5-B026BA6D6AF1}"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GOAL 1 </a:t>
            </a:r>
          </a:p>
          <a:p>
            <a:r>
              <a:rPr lang="en-US" b="1" dirty="0" smtClean="0"/>
              <a:t>Increase Florida’s global competitiveness as a destination for business, capital, talent, innovation, and entrepreneurship. </a:t>
            </a:r>
          </a:p>
          <a:p>
            <a:endParaRPr lang="en-US" b="1" dirty="0" smtClean="0"/>
          </a:p>
          <a:p>
            <a:r>
              <a:rPr lang="en-US" dirty="0" smtClean="0"/>
              <a:t>STRATEGY </a:t>
            </a:r>
            <a:r>
              <a:rPr lang="en-US" b="1" dirty="0" smtClean="0"/>
              <a:t>Business Climate  </a:t>
            </a:r>
            <a:r>
              <a:rPr lang="en-US" dirty="0" smtClean="0"/>
              <a:t>-- Improve Florida’s business climate. </a:t>
            </a:r>
          </a:p>
          <a:p>
            <a:r>
              <a:rPr lang="en-US" dirty="0" smtClean="0"/>
              <a:t>	</a:t>
            </a:r>
            <a:r>
              <a:rPr lang="en-US" i="1" dirty="0" smtClean="0"/>
              <a:t>5 Tactics</a:t>
            </a:r>
          </a:p>
          <a:p>
            <a:endParaRPr lang="en-US" dirty="0" smtClean="0"/>
          </a:p>
          <a:p>
            <a:r>
              <a:rPr lang="en-US" dirty="0" smtClean="0"/>
              <a:t>STRATEGY </a:t>
            </a:r>
            <a:r>
              <a:rPr lang="en-US" b="1" dirty="0" smtClean="0"/>
              <a:t>Business Incentives -- </a:t>
            </a:r>
            <a:r>
              <a:rPr lang="en-US" dirty="0" smtClean="0"/>
              <a:t>Implement a business incentive policy that is flexible, targeted, competitive, and fiscally responsible. </a:t>
            </a:r>
          </a:p>
          <a:p>
            <a:r>
              <a:rPr lang="en-US" dirty="0" smtClean="0"/>
              <a:t>	</a:t>
            </a:r>
            <a:r>
              <a:rPr lang="en-US" i="1" dirty="0" smtClean="0"/>
              <a:t>5 Tactics</a:t>
            </a:r>
          </a:p>
          <a:p>
            <a:endParaRPr lang="en-US" dirty="0" smtClean="0"/>
          </a:p>
          <a:p>
            <a:r>
              <a:rPr lang="en-US" dirty="0" smtClean="0"/>
              <a:t>STRATEGY </a:t>
            </a:r>
            <a:r>
              <a:rPr lang="en-US" b="1" dirty="0" smtClean="0"/>
              <a:t>Talent Development -- </a:t>
            </a:r>
            <a:r>
              <a:rPr lang="en-US" dirty="0" smtClean="0"/>
              <a:t>Strengthen and implement programs that support and up-skill Florida’s workforce. </a:t>
            </a:r>
          </a:p>
          <a:p>
            <a:r>
              <a:rPr lang="en-US" b="1" dirty="0" smtClean="0"/>
              <a:t>	</a:t>
            </a:r>
            <a:r>
              <a:rPr lang="en-US" i="1" dirty="0" smtClean="0"/>
              <a:t>7 Tactics</a:t>
            </a:r>
            <a:endParaRPr lang="en-US" b="1" dirty="0" smtClean="0"/>
          </a:p>
          <a:p>
            <a:endParaRPr lang="en-US" b="1" dirty="0" smtClean="0"/>
          </a:p>
          <a:p>
            <a:r>
              <a:rPr lang="en-US" dirty="0" smtClean="0"/>
              <a:t>STRATEGY </a:t>
            </a:r>
            <a:r>
              <a:rPr lang="en-US" b="1" dirty="0" smtClean="0"/>
              <a:t>Community Development  -- </a:t>
            </a:r>
            <a:r>
              <a:rPr lang="en-US" dirty="0" smtClean="0"/>
              <a:t>Build resiliency in Florida’s communities. </a:t>
            </a:r>
          </a:p>
          <a:p>
            <a:r>
              <a:rPr lang="en-US" dirty="0" smtClean="0"/>
              <a:t>	</a:t>
            </a:r>
            <a:r>
              <a:rPr lang="en-US" i="1" dirty="0" smtClean="0"/>
              <a:t>8 Tactics</a:t>
            </a:r>
            <a:endParaRPr lang="en-US" dirty="0" smtClean="0"/>
          </a:p>
        </p:txBody>
      </p:sp>
      <p:sp>
        <p:nvSpPr>
          <p:cNvPr id="4" name="Slide Number Placeholder 3"/>
          <p:cNvSpPr>
            <a:spLocks noGrp="1"/>
          </p:cNvSpPr>
          <p:nvPr>
            <p:ph type="sldNum" sz="quarter" idx="10"/>
          </p:nvPr>
        </p:nvSpPr>
        <p:spPr/>
        <p:txBody>
          <a:bodyPr/>
          <a:lstStyle/>
          <a:p>
            <a:fld id="{6E9EEBCF-1A7C-437A-ACD5-B026BA6D6AF1}"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GOAL 2 </a:t>
            </a:r>
          </a:p>
          <a:p>
            <a:r>
              <a:rPr lang="en-US" b="1" dirty="0" smtClean="0"/>
              <a:t>Promote Florida as the global destination of choice for business and industry. </a:t>
            </a:r>
          </a:p>
          <a:p>
            <a:endParaRPr lang="en-US" dirty="0" smtClean="0"/>
          </a:p>
          <a:p>
            <a:r>
              <a:rPr lang="en-US" dirty="0" smtClean="0"/>
              <a:t>STRATEGY </a:t>
            </a:r>
            <a:r>
              <a:rPr lang="en-US" b="1" dirty="0" smtClean="0"/>
              <a:t>Business Marketing -- </a:t>
            </a:r>
            <a:r>
              <a:rPr lang="en-US" dirty="0" smtClean="0"/>
              <a:t>Promote Florida as the best choice for international and domestic businesses. </a:t>
            </a:r>
          </a:p>
          <a:p>
            <a:r>
              <a:rPr lang="en-US" dirty="0" smtClean="0"/>
              <a:t>	</a:t>
            </a:r>
            <a:r>
              <a:rPr lang="en-US" i="1" dirty="0" smtClean="0"/>
              <a:t>7Tactics</a:t>
            </a:r>
          </a:p>
          <a:p>
            <a:endParaRPr lang="en-US" dirty="0" smtClean="0"/>
          </a:p>
          <a:p>
            <a:r>
              <a:rPr lang="en-US" dirty="0" smtClean="0"/>
              <a:t>STRATEGY </a:t>
            </a:r>
            <a:r>
              <a:rPr lang="en-US" b="1" dirty="0" smtClean="0"/>
              <a:t>Destination Marketing -- </a:t>
            </a:r>
            <a:r>
              <a:rPr lang="en-US" dirty="0" smtClean="0"/>
              <a:t>Protect and grow Florida’s share of destination travel through integrated sales and marketing programs that drive visitation to and within Florida. </a:t>
            </a:r>
          </a:p>
          <a:p>
            <a:r>
              <a:rPr lang="en-US" dirty="0" smtClean="0"/>
              <a:t>	</a:t>
            </a:r>
            <a:r>
              <a:rPr lang="en-US" i="1" dirty="0" smtClean="0"/>
              <a:t>5 Tactics</a:t>
            </a:r>
            <a:endParaRPr lang="en-US" dirty="0" smtClean="0"/>
          </a:p>
        </p:txBody>
      </p:sp>
      <p:sp>
        <p:nvSpPr>
          <p:cNvPr id="4" name="Slide Number Placeholder 3"/>
          <p:cNvSpPr>
            <a:spLocks noGrp="1"/>
          </p:cNvSpPr>
          <p:nvPr>
            <p:ph type="sldNum" sz="quarter" idx="10"/>
          </p:nvPr>
        </p:nvSpPr>
        <p:spPr/>
        <p:txBody>
          <a:bodyPr/>
          <a:lstStyle/>
          <a:p>
            <a:fld id="{6E9EEBCF-1A7C-437A-ACD5-B026BA6D6AF1}"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GOAL 3 </a:t>
            </a:r>
          </a:p>
          <a:p>
            <a:r>
              <a:rPr lang="en-US" b="1" dirty="0" smtClean="0"/>
              <a:t>Facilitate business development through delivery of world-class customer service. </a:t>
            </a:r>
          </a:p>
          <a:p>
            <a:endParaRPr lang="en-US" b="1" dirty="0" smtClean="0"/>
          </a:p>
          <a:p>
            <a:r>
              <a:rPr lang="en-US" dirty="0" smtClean="0"/>
              <a:t>STRATEGY </a:t>
            </a:r>
            <a:r>
              <a:rPr lang="en-US" b="1" dirty="0" smtClean="0"/>
              <a:t>Strategic Alignment -- </a:t>
            </a:r>
            <a:r>
              <a:rPr lang="en-US" dirty="0" smtClean="0"/>
              <a:t>Achieve strategic alignment of public and private partners contributing to Florida’s economy. </a:t>
            </a:r>
          </a:p>
          <a:p>
            <a:r>
              <a:rPr lang="en-US" sz="1100" dirty="0" smtClean="0"/>
              <a:t>	</a:t>
            </a:r>
            <a:r>
              <a:rPr lang="en-US" sz="1100" i="1" dirty="0" smtClean="0"/>
              <a:t>5 Tactics</a:t>
            </a:r>
          </a:p>
          <a:p>
            <a:endParaRPr lang="en-US" sz="1100" dirty="0" smtClean="0"/>
          </a:p>
          <a:p>
            <a:r>
              <a:rPr lang="en-US" dirty="0" smtClean="0"/>
              <a:t>STRATEGY </a:t>
            </a:r>
            <a:r>
              <a:rPr lang="en-US" b="1" dirty="0" smtClean="0"/>
              <a:t>Customer Support -- </a:t>
            </a:r>
            <a:r>
              <a:rPr lang="en-US" dirty="0" smtClean="0"/>
              <a:t>Create a seamless, customer-focused environment for business development support.</a:t>
            </a:r>
          </a:p>
          <a:p>
            <a:r>
              <a:rPr lang="en-US" dirty="0" smtClean="0"/>
              <a:t>	</a:t>
            </a:r>
            <a:r>
              <a:rPr lang="en-US" i="1" dirty="0" smtClean="0"/>
              <a:t>3 Tactics</a:t>
            </a:r>
          </a:p>
          <a:p>
            <a:endParaRPr lang="en-US" dirty="0" smtClean="0"/>
          </a:p>
          <a:p>
            <a:r>
              <a:rPr lang="en-US" dirty="0" smtClean="0"/>
              <a:t>STRATEGY </a:t>
            </a:r>
            <a:r>
              <a:rPr lang="en-US" b="1" dirty="0" smtClean="0"/>
              <a:t>International Competitiveness  -- </a:t>
            </a:r>
            <a:r>
              <a:rPr lang="en-US" dirty="0" smtClean="0"/>
              <a:t>Expand Florida’s ability to compete in international markets.  </a:t>
            </a:r>
          </a:p>
          <a:p>
            <a:r>
              <a:rPr lang="en-US" dirty="0" smtClean="0"/>
              <a:t>	</a:t>
            </a:r>
            <a:r>
              <a:rPr lang="en-US" i="1" dirty="0" smtClean="0"/>
              <a:t>4Tactics</a:t>
            </a:r>
            <a:endParaRPr lang="en-US" dirty="0" smtClean="0"/>
          </a:p>
        </p:txBody>
      </p:sp>
      <p:sp>
        <p:nvSpPr>
          <p:cNvPr id="4" name="Slide Number Placeholder 3"/>
          <p:cNvSpPr>
            <a:spLocks noGrp="1"/>
          </p:cNvSpPr>
          <p:nvPr>
            <p:ph type="sldNum" sz="quarter" idx="10"/>
          </p:nvPr>
        </p:nvSpPr>
        <p:spPr/>
        <p:txBody>
          <a:bodyPr/>
          <a:lstStyle/>
          <a:p>
            <a:fld id="{6E9EEBCF-1A7C-437A-ACD5-B026BA6D6AF1}"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2746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178076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133997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3pPr>
              <a:defRPr b="0" i="0">
                <a:solidFill>
                  <a:srgbClr val="194D6E"/>
                </a:solidFill>
                <a:latin typeface="Adobe Garamond Pro"/>
                <a:cs typeface="Adobe Garamond Pro"/>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987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60323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3514365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1650936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372456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1619750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290218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3840767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4BE0F-614D-A94E-B98B-A6270180DFD6}" type="slidenum">
              <a:rPr lang="en-US" smtClean="0"/>
              <a:pPr/>
              <a:t>‹#›</a:t>
            </a:fld>
            <a:endParaRPr lang="en-US"/>
          </a:p>
        </p:txBody>
      </p:sp>
      <p:cxnSp>
        <p:nvCxnSpPr>
          <p:cNvPr id="7" name="Straight Connector 6"/>
          <p:cNvCxnSpPr/>
          <p:nvPr/>
        </p:nvCxnSpPr>
        <p:spPr>
          <a:xfrm>
            <a:off x="457200" y="1417638"/>
            <a:ext cx="8229600"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597210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rgbClr val="02405C"/>
          </a:solidFill>
          <a:latin typeface="Adobe Garamond Pro"/>
          <a:ea typeface="+mj-ea"/>
          <a:cs typeface="Adobe Garamond Pro"/>
        </a:defRPr>
      </a:lvl1pPr>
    </p:titleStyle>
    <p:bodyStyle>
      <a:lvl1pPr marL="342900" indent="-342900" algn="l" defTabSz="457200" rtl="0" eaLnBrk="1" latinLnBrk="0" hangingPunct="1">
        <a:spcBef>
          <a:spcPct val="20000"/>
        </a:spcBef>
        <a:buFont typeface="Wingdings" pitchFamily="2" charset="2"/>
        <a:buChar char="Ø"/>
        <a:defRPr sz="3200" b="0" i="0" kern="1200">
          <a:solidFill>
            <a:srgbClr val="194D6E"/>
          </a:solidFill>
          <a:latin typeface="Helvetica Neue"/>
          <a:ea typeface="+mn-ea"/>
          <a:cs typeface="Helvetica Neue"/>
        </a:defRPr>
      </a:lvl1pPr>
      <a:lvl2pPr marL="742950" indent="-285750" algn="l" defTabSz="457200" rtl="0" eaLnBrk="1" latinLnBrk="0" hangingPunct="1">
        <a:spcBef>
          <a:spcPts val="0"/>
        </a:spcBef>
        <a:buClr>
          <a:srgbClr val="98C93C"/>
        </a:buClr>
        <a:buFont typeface="Wingdings" pitchFamily="2" charset="2"/>
        <a:buChar char="Ø"/>
        <a:defRPr sz="2800" b="0" i="0" kern="1200">
          <a:solidFill>
            <a:srgbClr val="194D6E"/>
          </a:solidFill>
          <a:latin typeface="Helvetica Neue"/>
          <a:ea typeface="+mn-ea"/>
          <a:cs typeface="Helvetica Neue"/>
        </a:defRPr>
      </a:lvl2pPr>
      <a:lvl3pPr marL="1143000" indent="-228600" algn="l" defTabSz="457200" rtl="0" eaLnBrk="1" latinLnBrk="0" hangingPunct="1">
        <a:spcBef>
          <a:spcPct val="20000"/>
        </a:spcBef>
        <a:buFont typeface="Wingdings" pitchFamily="2" charset="2"/>
        <a:buChar char="Ø"/>
        <a:defRPr sz="2400" b="0" i="0" kern="1200">
          <a:solidFill>
            <a:srgbClr val="194D6E"/>
          </a:solidFill>
          <a:latin typeface="Helvetica Neue Medium"/>
          <a:ea typeface="+mn-ea"/>
          <a:cs typeface="Helvetica Neue Medium"/>
        </a:defRPr>
      </a:lvl3pPr>
      <a:lvl4pPr marL="1600200" indent="-228600" algn="l" defTabSz="457200" rtl="0" eaLnBrk="1" latinLnBrk="0" hangingPunct="1">
        <a:spcBef>
          <a:spcPct val="20000"/>
        </a:spcBef>
        <a:buClr>
          <a:srgbClr val="A5C92B"/>
        </a:buClr>
        <a:buFont typeface="Wingdings" pitchFamily="2" charset="2"/>
        <a:buChar char="Ø"/>
        <a:defRPr sz="2000" b="0" i="0" kern="1200">
          <a:solidFill>
            <a:srgbClr val="194D6E"/>
          </a:solidFill>
          <a:latin typeface="Helvetica Neue Bold Condensed"/>
          <a:ea typeface="+mn-ea"/>
          <a:cs typeface="Helvetica Neue Bold Condensed"/>
        </a:defRPr>
      </a:lvl4pPr>
      <a:lvl5pPr marL="2057400" indent="-228600" algn="l" defTabSz="457200" rtl="0" eaLnBrk="1" latinLnBrk="0" hangingPunct="1">
        <a:spcBef>
          <a:spcPct val="20000"/>
        </a:spcBef>
        <a:buFont typeface="Arial"/>
        <a:buChar char="»"/>
        <a:defRPr sz="2000" b="0" i="0" kern="1200">
          <a:solidFill>
            <a:srgbClr val="194D6E"/>
          </a:solidFill>
          <a:latin typeface="Adobe Garamond Pro"/>
          <a:ea typeface="+mn-ea"/>
          <a:cs typeface="Adobe Garamond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3999" y="3725333"/>
            <a:ext cx="8626593" cy="790222"/>
          </a:xfrm>
        </p:spPr>
        <p:txBody>
          <a:bodyPr>
            <a:noAutofit/>
          </a:bodyPr>
          <a:lstStyle/>
          <a:p>
            <a:pPr algn="r"/>
            <a:r>
              <a:rPr lang="en-US" sz="3600" b="1" dirty="0" smtClean="0"/>
              <a:t>House Economic </a:t>
            </a:r>
            <a:r>
              <a:rPr lang="en-US" sz="3600" b="1" dirty="0" smtClean="0"/>
              <a:t>Affairs Committee</a:t>
            </a:r>
            <a:r>
              <a:rPr lang="en-US" sz="3600" dirty="0" smtClean="0"/>
              <a:t/>
            </a:r>
            <a:br>
              <a:rPr lang="en-US" sz="3600" dirty="0" smtClean="0"/>
            </a:br>
            <a:r>
              <a:rPr lang="en-US" sz="3600" dirty="0" smtClean="0"/>
              <a:t/>
            </a:r>
            <a:br>
              <a:rPr lang="en-US" sz="3600" dirty="0" smtClean="0"/>
            </a:br>
            <a:r>
              <a:rPr lang="en-US" sz="2400" dirty="0" smtClean="0"/>
              <a:t>Wednesday, September 21, 2011</a:t>
            </a:r>
            <a:endParaRPr lang="en-US" sz="2400" dirty="0">
              <a:solidFill>
                <a:srgbClr val="12293B"/>
              </a:solidFill>
              <a:latin typeface="Adobe Garamond Pro"/>
              <a:cs typeface="Adobe Garamond Pro"/>
            </a:endParaRPr>
          </a:p>
        </p:txBody>
      </p:sp>
      <p:sp>
        <p:nvSpPr>
          <p:cNvPr id="4" name="Title 1"/>
          <p:cNvSpPr txBox="1">
            <a:spLocks/>
          </p:cNvSpPr>
          <p:nvPr/>
        </p:nvSpPr>
        <p:spPr>
          <a:xfrm>
            <a:off x="253999" y="4515556"/>
            <a:ext cx="8626593" cy="4139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2000" dirty="0">
              <a:solidFill>
                <a:srgbClr val="194D6E"/>
              </a:solidFill>
              <a:latin typeface="Helvetica Neue Medium"/>
              <a:cs typeface="Helvetica Neue Medium"/>
            </a:endParaRPr>
          </a:p>
        </p:txBody>
      </p:sp>
    </p:spTree>
    <p:extLst>
      <p:ext uri="{BB962C8B-B14F-4D97-AF65-F5344CB8AC3E}">
        <p14:creationId xmlns="" xmlns:p14="http://schemas.microsoft.com/office/powerpoint/2010/main" val="2351856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uFill>
                  <a:solidFill>
                    <a:srgbClr val="98C93C"/>
                  </a:solidFill>
                </a:uFill>
              </a:rPr>
              <a:t>Goal 2</a:t>
            </a:r>
            <a:r>
              <a:rPr lang="en-US" b="1" dirty="0" smtClean="0"/>
              <a:t> – Promote Florida as the Global Destination</a:t>
            </a:r>
            <a:endParaRPr lang="en-US" b="1" dirty="0"/>
          </a:p>
        </p:txBody>
      </p:sp>
      <p:sp>
        <p:nvSpPr>
          <p:cNvPr id="3" name="Content Placeholder 2"/>
          <p:cNvSpPr>
            <a:spLocks noGrp="1"/>
          </p:cNvSpPr>
          <p:nvPr>
            <p:ph idx="1"/>
          </p:nvPr>
        </p:nvSpPr>
        <p:spPr/>
        <p:txBody>
          <a:bodyPr>
            <a:normAutofit fontScale="92500"/>
          </a:bodyPr>
          <a:lstStyle/>
          <a:p>
            <a:pPr>
              <a:buNone/>
            </a:pPr>
            <a:r>
              <a:rPr lang="en-US" sz="3600" b="1" dirty="0" smtClean="0">
                <a:solidFill>
                  <a:srgbClr val="98C93C"/>
                </a:solidFill>
                <a:effectLst>
                  <a:outerShdw blurRad="38100" dist="38100" dir="2700000" algn="tl">
                    <a:srgbClr val="000000">
                      <a:alpha val="43137"/>
                    </a:srgbClr>
                  </a:outerShdw>
                </a:effectLst>
              </a:rPr>
              <a:t>Two Strategies</a:t>
            </a:r>
          </a:p>
          <a:p>
            <a:r>
              <a:rPr lang="en-US" sz="3600" dirty="0" smtClean="0"/>
              <a:t>Business Marketing </a:t>
            </a:r>
            <a:r>
              <a:rPr lang="en-US" dirty="0" smtClean="0"/>
              <a:t>– </a:t>
            </a:r>
            <a:br>
              <a:rPr lang="en-US" dirty="0" smtClean="0"/>
            </a:br>
            <a:r>
              <a:rPr lang="en-US" dirty="0" smtClean="0"/>
              <a:t>Promote Florida as the best choice for business and industry</a:t>
            </a:r>
          </a:p>
          <a:p>
            <a:pPr>
              <a:buNone/>
            </a:pPr>
            <a:endParaRPr lang="en-US" sz="3600" dirty="0" smtClean="0"/>
          </a:p>
          <a:p>
            <a:r>
              <a:rPr lang="en-US" sz="3600" dirty="0" smtClean="0"/>
              <a:t>Destination Marketing </a:t>
            </a:r>
            <a:r>
              <a:rPr lang="en-US" dirty="0" smtClean="0"/>
              <a:t>– Protect and grow Florida’s share of destination travel through integrated sales and marketing programs.</a:t>
            </a:r>
            <a:endParaRPr lang="en-US" dirty="0"/>
          </a:p>
        </p:txBody>
      </p:sp>
      <p:sp>
        <p:nvSpPr>
          <p:cNvPr id="4" name="Slide Number Placeholder 3"/>
          <p:cNvSpPr>
            <a:spLocks noGrp="1"/>
          </p:cNvSpPr>
          <p:nvPr>
            <p:ph type="sldNum" sz="quarter" idx="12"/>
          </p:nvPr>
        </p:nvSpPr>
        <p:spPr/>
        <p:txBody>
          <a:bodyPr/>
          <a:lstStyle/>
          <a:p>
            <a:fld id="{14F22160-8535-4A21-A894-1BA4FAE0E02F}"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uFill>
                  <a:solidFill>
                    <a:srgbClr val="98C93C"/>
                  </a:solidFill>
                </a:uFill>
              </a:rPr>
              <a:t>Goal 3</a:t>
            </a:r>
            <a:r>
              <a:rPr lang="en-US" b="1" dirty="0" smtClean="0"/>
              <a:t> – Deliver World-Class Customer Service </a:t>
            </a:r>
            <a:endParaRPr lang="en-US" b="1" dirty="0"/>
          </a:p>
        </p:txBody>
      </p:sp>
      <p:sp>
        <p:nvSpPr>
          <p:cNvPr id="3" name="Content Placeholder 2"/>
          <p:cNvSpPr>
            <a:spLocks noGrp="1"/>
          </p:cNvSpPr>
          <p:nvPr>
            <p:ph idx="1"/>
          </p:nvPr>
        </p:nvSpPr>
        <p:spPr/>
        <p:txBody>
          <a:bodyPr>
            <a:normAutofit fontScale="92500" lnSpcReduction="20000"/>
          </a:bodyPr>
          <a:lstStyle/>
          <a:p>
            <a:pPr>
              <a:buNone/>
            </a:pPr>
            <a:r>
              <a:rPr lang="en-US" sz="3600" b="1" dirty="0" smtClean="0">
                <a:solidFill>
                  <a:srgbClr val="98C93C"/>
                </a:solidFill>
                <a:effectLst>
                  <a:outerShdw blurRad="38100" dist="38100" dir="2700000" algn="tl">
                    <a:srgbClr val="000000">
                      <a:alpha val="43137"/>
                    </a:srgbClr>
                  </a:outerShdw>
                </a:effectLst>
              </a:rPr>
              <a:t>Three Strategies</a:t>
            </a:r>
          </a:p>
          <a:p>
            <a:r>
              <a:rPr lang="en-US" sz="3600" dirty="0" smtClean="0"/>
              <a:t>Strategic Alignment of public and private partners</a:t>
            </a:r>
          </a:p>
          <a:p>
            <a:pPr>
              <a:buNone/>
            </a:pPr>
            <a:endParaRPr lang="en-US" sz="3600" dirty="0" smtClean="0"/>
          </a:p>
          <a:p>
            <a:r>
              <a:rPr lang="en-US" sz="3600" dirty="0" smtClean="0"/>
              <a:t>Seamless, Customer-Focused Environment for Business Development Support</a:t>
            </a:r>
          </a:p>
          <a:p>
            <a:endParaRPr lang="en-US" sz="3600" dirty="0" smtClean="0"/>
          </a:p>
          <a:p>
            <a:r>
              <a:rPr lang="en-US" sz="3600" dirty="0" smtClean="0"/>
              <a:t>Expand International Competitiveness</a:t>
            </a:r>
            <a:endParaRPr lang="en-US" sz="3600" dirty="0"/>
          </a:p>
        </p:txBody>
      </p:sp>
      <p:sp>
        <p:nvSpPr>
          <p:cNvPr id="4" name="Slide Number Placeholder 3"/>
          <p:cNvSpPr>
            <a:spLocks noGrp="1"/>
          </p:cNvSpPr>
          <p:nvPr>
            <p:ph type="sldNum" sz="quarter" idx="12"/>
          </p:nvPr>
        </p:nvSpPr>
        <p:spPr/>
        <p:txBody>
          <a:bodyPr/>
          <a:lstStyle/>
          <a:p>
            <a:fld id="{14F22160-8535-4A21-A894-1BA4FAE0E02F}"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Benchmarks</a:t>
            </a:r>
            <a:br>
              <a:rPr lang="en-US" b="1" dirty="0" smtClean="0"/>
            </a:br>
            <a:r>
              <a:rPr lang="en-US" b="1" dirty="0" smtClean="0"/>
              <a:t>Fiscal Years 2011-12</a:t>
            </a:r>
            <a:endParaRPr lang="en-US" b="1" dirty="0"/>
          </a:p>
        </p:txBody>
      </p:sp>
      <p:sp>
        <p:nvSpPr>
          <p:cNvPr id="4" name="Slide Number Placeholder 3"/>
          <p:cNvSpPr>
            <a:spLocks noGrp="1"/>
          </p:cNvSpPr>
          <p:nvPr>
            <p:ph type="sldNum" sz="quarter" idx="12"/>
          </p:nvPr>
        </p:nvSpPr>
        <p:spPr/>
        <p:txBody>
          <a:bodyPr/>
          <a:lstStyle/>
          <a:p>
            <a:fld id="{2984BE0F-614D-A94E-B98B-A6270180DFD6}" type="slidenum">
              <a:rPr lang="en-US" smtClean="0"/>
              <a:pPr/>
              <a:t>12</a:t>
            </a:fld>
            <a:endParaRPr lang="en-US"/>
          </a:p>
        </p:txBody>
      </p:sp>
      <p:graphicFrame>
        <p:nvGraphicFramePr>
          <p:cNvPr id="8" name="Content Placeholder 7"/>
          <p:cNvGraphicFramePr>
            <a:graphicFrameLocks noGrp="1"/>
          </p:cNvGraphicFramePr>
          <p:nvPr>
            <p:ph idx="1"/>
          </p:nvPr>
        </p:nvGraphicFramePr>
        <p:xfrm>
          <a:off x="457200" y="1655180"/>
          <a:ext cx="8229600" cy="4352145"/>
        </p:xfrm>
        <a:graphic>
          <a:graphicData uri="http://schemas.openxmlformats.org/drawingml/2006/table">
            <a:tbl>
              <a:tblPr firstRow="1" bandRow="1">
                <a:tableStyleId>{F5AB1C69-6EDB-4FF4-983F-18BD219EF322}</a:tableStyleId>
              </a:tblPr>
              <a:tblGrid>
                <a:gridCol w="6514214"/>
                <a:gridCol w="1715386"/>
              </a:tblGrid>
              <a:tr h="370840">
                <a:tc>
                  <a:txBody>
                    <a:bodyPr/>
                    <a:lstStyle/>
                    <a:p>
                      <a:pPr algn="ctr"/>
                      <a:r>
                        <a:rPr lang="en-US" sz="1400" dirty="0" smtClean="0"/>
                        <a:t>Benchmarks/Measures</a:t>
                      </a:r>
                      <a:endParaRPr lang="en-US" sz="1400" dirty="0"/>
                    </a:p>
                  </a:txBody>
                  <a:tcPr anchor="ctr"/>
                </a:tc>
                <a:tc>
                  <a:txBody>
                    <a:bodyPr/>
                    <a:lstStyle/>
                    <a:p>
                      <a:pPr algn="ctr"/>
                      <a:r>
                        <a:rPr lang="en-US" sz="1400" dirty="0" smtClean="0"/>
                        <a:t>Benchmarks Funded</a:t>
                      </a:r>
                      <a:r>
                        <a:rPr lang="en-US" sz="1400" baseline="0" dirty="0" smtClean="0"/>
                        <a:t> for 2011-12 with DEO Efficiencies</a:t>
                      </a:r>
                      <a:endParaRPr lang="en-US" sz="1400" dirty="0"/>
                    </a:p>
                  </a:txBody>
                  <a:tcPr anchor="ctr"/>
                </a:tc>
              </a:tr>
              <a:tr h="370840">
                <a:tc gridSpan="2">
                  <a:txBody>
                    <a:bodyPr/>
                    <a:lstStyle/>
                    <a:p>
                      <a:r>
                        <a:rPr lang="en-US" dirty="0" smtClean="0">
                          <a:solidFill>
                            <a:schemeClr val="bg1"/>
                          </a:solidFill>
                        </a:rPr>
                        <a:t>Recruit</a:t>
                      </a:r>
                      <a:r>
                        <a:rPr lang="en-US" baseline="0" dirty="0" smtClean="0">
                          <a:solidFill>
                            <a:schemeClr val="bg1"/>
                          </a:solidFill>
                        </a:rPr>
                        <a:t> out-of-state companies to FL, as measured by:</a:t>
                      </a:r>
                      <a:endParaRPr lang="en-US" dirty="0">
                        <a:solidFill>
                          <a:schemeClr val="bg1"/>
                        </a:solidFill>
                      </a:endParaRPr>
                    </a:p>
                  </a:txBody>
                  <a:tcPr>
                    <a:solidFill>
                      <a:srgbClr val="194D6E"/>
                    </a:solidFill>
                  </a:tcPr>
                </a:tc>
                <a:tc hMerge="1">
                  <a:txBody>
                    <a:bodyPr/>
                    <a:lstStyle/>
                    <a:p>
                      <a:endParaRPr lang="en-US" dirty="0">
                        <a:solidFill>
                          <a:schemeClr val="bg1"/>
                        </a:solidFill>
                      </a:endParaRPr>
                    </a:p>
                  </a:txBody>
                  <a:tcPr>
                    <a:solidFill>
                      <a:srgbClr val="194D6E"/>
                    </a:solid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 Number of out-of-state</a:t>
                      </a:r>
                      <a:r>
                        <a:rPr lang="en-US" baseline="0" dirty="0" smtClean="0"/>
                        <a:t> businesses recruited</a:t>
                      </a:r>
                      <a:endParaRPr lang="en-US" dirty="0" smtClean="0"/>
                    </a:p>
                  </a:txBody>
                  <a:tcPr/>
                </a:tc>
                <a:tc>
                  <a:txBody>
                    <a:bodyPr/>
                    <a:lstStyle/>
                    <a:p>
                      <a:pPr algn="r"/>
                      <a:r>
                        <a:rPr lang="en-US" dirty="0" smtClean="0"/>
                        <a:t>55</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 Number of direct jobs contracted thru DEO</a:t>
                      </a:r>
                    </a:p>
                  </a:txBody>
                  <a:tcPr/>
                </a:tc>
                <a:tc>
                  <a:txBody>
                    <a:bodyPr/>
                    <a:lstStyle/>
                    <a:p>
                      <a:pPr algn="r"/>
                      <a:r>
                        <a:rPr lang="en-US" dirty="0" smtClean="0"/>
                        <a:t>9,311</a:t>
                      </a:r>
                      <a:endParaRPr lang="en-US" dirty="0"/>
                    </a:p>
                  </a:txBody>
                  <a:tcPr/>
                </a:tc>
              </a:tr>
              <a:tr h="384665">
                <a:tc gridSpan="2">
                  <a:txBody>
                    <a:bodyPr/>
                    <a:lstStyle/>
                    <a:p>
                      <a:pPr algn="l"/>
                      <a:r>
                        <a:rPr lang="en-US" dirty="0" smtClean="0">
                          <a:solidFill>
                            <a:schemeClr val="bg1"/>
                          </a:solidFill>
                        </a:rPr>
                        <a:t>Promote existing businesses to expand, as measured by:</a:t>
                      </a:r>
                      <a:endParaRPr lang="en-US" dirty="0">
                        <a:solidFill>
                          <a:schemeClr val="bg1"/>
                        </a:solidFill>
                      </a:endParaRPr>
                    </a:p>
                  </a:txBody>
                  <a:tcPr>
                    <a:solidFill>
                      <a:srgbClr val="194D6E"/>
                    </a:solidFill>
                  </a:tcPr>
                </a:tc>
                <a:tc hMerge="1">
                  <a:txBody>
                    <a:bodyPr/>
                    <a:lstStyle/>
                    <a:p>
                      <a:endParaRPr lang="en-US" dirty="0">
                        <a:solidFill>
                          <a:schemeClr val="bg1"/>
                        </a:solidFill>
                      </a:endParaRPr>
                    </a:p>
                  </a:txBody>
                  <a:tcPr>
                    <a:solidFill>
                      <a:srgbClr val="194D6E"/>
                    </a:solidFill>
                  </a:tcPr>
                </a:tc>
              </a:tr>
              <a:tr h="370840">
                <a:tc>
                  <a:txBody>
                    <a:bodyPr/>
                    <a:lstStyle/>
                    <a:p>
                      <a:r>
                        <a:rPr lang="en-US" dirty="0" smtClean="0"/>
                        <a:t>a. Number of in-state businesses expanded</a:t>
                      </a:r>
                      <a:r>
                        <a:rPr lang="en-US" baseline="0" dirty="0" smtClean="0"/>
                        <a:t> </a:t>
                      </a:r>
                      <a:br>
                        <a:rPr lang="en-US" baseline="0" dirty="0" smtClean="0"/>
                      </a:br>
                      <a:r>
                        <a:rPr lang="en-US" baseline="0" dirty="0" smtClean="0"/>
                        <a:t>    and/or retained:</a:t>
                      </a:r>
                      <a:endParaRPr lang="en-US" dirty="0"/>
                    </a:p>
                  </a:txBody>
                  <a:tcPr/>
                </a:tc>
                <a:tc>
                  <a:txBody>
                    <a:bodyPr/>
                    <a:lstStyle/>
                    <a:p>
                      <a:pPr algn="r"/>
                      <a:r>
                        <a:rPr lang="en-US" dirty="0" smtClean="0"/>
                        <a:t>65</a:t>
                      </a:r>
                      <a:endParaRPr lang="en-US" dirty="0"/>
                    </a:p>
                  </a:txBody>
                  <a:tcPr anchor="ctr"/>
                </a:tc>
              </a:tr>
              <a:tr h="370840">
                <a:tc>
                  <a:txBody>
                    <a:bodyPr/>
                    <a:lstStyle/>
                    <a:p>
                      <a:r>
                        <a:rPr lang="en-US" dirty="0" smtClean="0"/>
                        <a:t>b. Number of direct jobs contracted thru DEO added</a:t>
                      </a:r>
                      <a:endParaRPr lang="en-US" dirty="0"/>
                    </a:p>
                  </a:txBody>
                  <a:tcPr/>
                </a:tc>
                <a:tc>
                  <a:txBody>
                    <a:bodyPr/>
                    <a:lstStyle/>
                    <a:p>
                      <a:pPr algn="r"/>
                      <a:r>
                        <a:rPr lang="en-US" dirty="0" smtClean="0"/>
                        <a:t>10,274</a:t>
                      </a:r>
                      <a:endParaRPr lang="en-US" dirty="0"/>
                    </a:p>
                  </a:txBody>
                  <a:tcPr/>
                </a:tc>
              </a:tr>
              <a:tr h="370840">
                <a:tc>
                  <a:txBody>
                    <a:bodyPr/>
                    <a:lstStyle/>
                    <a:p>
                      <a:r>
                        <a:rPr lang="en-US" dirty="0" smtClean="0"/>
                        <a:t>c. Number of direct</a:t>
                      </a:r>
                      <a:r>
                        <a:rPr lang="en-US" baseline="0" dirty="0" smtClean="0"/>
                        <a:t> jobs contracted thru DEO retained</a:t>
                      </a:r>
                      <a:endParaRPr lang="en-US" dirty="0"/>
                    </a:p>
                  </a:txBody>
                  <a:tcPr/>
                </a:tc>
                <a:tc>
                  <a:txBody>
                    <a:bodyPr/>
                    <a:lstStyle/>
                    <a:p>
                      <a:pPr algn="r"/>
                      <a:r>
                        <a:rPr lang="en-US" dirty="0" smtClean="0"/>
                        <a:t>2,781</a:t>
                      </a:r>
                      <a:endParaRPr lang="en-US" dirty="0"/>
                    </a:p>
                  </a:txBody>
                  <a:tcPr/>
                </a:tc>
              </a:tr>
              <a:tr h="370840">
                <a:tc>
                  <a:txBody>
                    <a:bodyPr/>
                    <a:lstStyle/>
                    <a:p>
                      <a:r>
                        <a:rPr lang="en-US" dirty="0" smtClean="0"/>
                        <a:t>d. Number of new international trade clients</a:t>
                      </a:r>
                      <a:endParaRPr lang="en-US" dirty="0"/>
                    </a:p>
                  </a:txBody>
                  <a:tcPr/>
                </a:tc>
                <a:tc>
                  <a:txBody>
                    <a:bodyPr/>
                    <a:lstStyle/>
                    <a:p>
                      <a:pPr algn="r"/>
                      <a:r>
                        <a:rPr lang="en-US" dirty="0" smtClean="0"/>
                        <a:t>700</a:t>
                      </a:r>
                      <a:endParaRPr lang="en-US" dirty="0"/>
                    </a:p>
                  </a:txBody>
                  <a:tcPr/>
                </a:tc>
              </a:tr>
              <a:tr h="370840">
                <a:tc>
                  <a:txBody>
                    <a:bodyPr/>
                    <a:lstStyle/>
                    <a:p>
                      <a:r>
                        <a:rPr lang="en-US" dirty="0" smtClean="0"/>
                        <a:t>e. Amount</a:t>
                      </a:r>
                      <a:r>
                        <a:rPr lang="en-US" baseline="0" dirty="0" smtClean="0"/>
                        <a:t> of new international sales (exports)</a:t>
                      </a:r>
                      <a:endParaRPr lang="en-US" dirty="0"/>
                    </a:p>
                  </a:txBody>
                  <a:tcPr/>
                </a:tc>
                <a:tc>
                  <a:txBody>
                    <a:bodyPr/>
                    <a:lstStyle/>
                    <a:p>
                      <a:pPr algn="r"/>
                      <a:r>
                        <a:rPr lang="en-US" dirty="0" smtClean="0"/>
                        <a:t>$545M</a:t>
                      </a:r>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Questions</a:t>
            </a:r>
            <a:r>
              <a:rPr lang="en-US" sz="4000" b="1" dirty="0" smtClean="0"/>
              <a:t>?</a:t>
            </a:r>
            <a:endParaRPr lang="en-US" sz="4000" b="1" dirty="0"/>
          </a:p>
        </p:txBody>
      </p:sp>
      <p:sp>
        <p:nvSpPr>
          <p:cNvPr id="3" name="Content Placeholder 2"/>
          <p:cNvSpPr>
            <a:spLocks noGrp="1"/>
          </p:cNvSpPr>
          <p:nvPr>
            <p:ph idx="1"/>
          </p:nvPr>
        </p:nvSpPr>
        <p:spPr>
          <a:xfrm>
            <a:off x="812800" y="2062480"/>
            <a:ext cx="7457440" cy="3637280"/>
          </a:xfrm>
        </p:spPr>
        <p:txBody>
          <a:bodyPr>
            <a:normAutofit/>
          </a:bodyPr>
          <a:lstStyle/>
          <a:p>
            <a:pPr>
              <a:buNone/>
            </a:pPr>
            <a:r>
              <a:rPr lang="en-US" sz="2800" b="1" dirty="0" smtClean="0"/>
              <a:t>      Doug Darling 				Chris Hart</a:t>
            </a:r>
            <a:endParaRPr lang="en-US" sz="2800" b="1" dirty="0"/>
          </a:p>
          <a:p>
            <a:pPr>
              <a:buNone/>
            </a:pPr>
            <a:r>
              <a:rPr lang="en-US" sz="1800" dirty="0" smtClean="0"/>
              <a:t>             Executive Director				</a:t>
            </a:r>
            <a:r>
              <a:rPr lang="en-US" sz="1800" dirty="0" smtClean="0"/>
              <a:t> </a:t>
            </a:r>
            <a:r>
              <a:rPr lang="en-US" sz="1800" dirty="0" smtClean="0"/>
              <a:t>         </a:t>
            </a:r>
            <a:r>
              <a:rPr lang="en-US" sz="1800" dirty="0" smtClean="0"/>
              <a:t>President/CEO</a:t>
            </a:r>
          </a:p>
          <a:p>
            <a:pPr>
              <a:buNone/>
            </a:pPr>
            <a:r>
              <a:rPr lang="en-US" sz="1800" dirty="0" smtClean="0"/>
              <a:t>Department </a:t>
            </a:r>
            <a:r>
              <a:rPr lang="en-US" sz="1800" dirty="0" smtClean="0"/>
              <a:t>of Economic Opportunity	</a:t>
            </a:r>
            <a:r>
              <a:rPr lang="en-US" sz="1800" dirty="0" smtClean="0"/>
              <a:t>    Workforce Florida, Inc.</a:t>
            </a:r>
            <a:endParaRPr lang="en-US" sz="1800" dirty="0" smtClean="0"/>
          </a:p>
          <a:p>
            <a:pPr algn="ctr">
              <a:buNone/>
            </a:pPr>
            <a:endParaRPr lang="en-US" sz="2800" b="1" dirty="0" smtClean="0"/>
          </a:p>
          <a:p>
            <a:pPr algn="ctr">
              <a:buNone/>
            </a:pPr>
            <a:r>
              <a:rPr lang="en-US" sz="2800" b="1" dirty="0" smtClean="0"/>
              <a:t>Gray </a:t>
            </a:r>
            <a:r>
              <a:rPr lang="en-US" sz="2800" b="1" dirty="0" err="1" smtClean="0"/>
              <a:t>Swoope</a:t>
            </a:r>
            <a:endParaRPr lang="en-US" sz="2800" b="1" dirty="0" smtClean="0"/>
          </a:p>
          <a:p>
            <a:pPr algn="ctr">
              <a:buNone/>
            </a:pPr>
            <a:r>
              <a:rPr lang="en-US" sz="1800" dirty="0" smtClean="0"/>
              <a:t>President/CEO, Enterprise Florida 	</a:t>
            </a:r>
            <a:endParaRPr lang="en-US" sz="1800" dirty="0" smtClean="0"/>
          </a:p>
          <a:p>
            <a:pPr algn="ctr">
              <a:buNone/>
            </a:pPr>
            <a:r>
              <a:rPr lang="en-US" sz="1800" dirty="0" smtClean="0"/>
              <a:t>Secretary </a:t>
            </a:r>
            <a:r>
              <a:rPr lang="en-US" sz="1800" dirty="0" smtClean="0"/>
              <a:t>of Commerce</a:t>
            </a:r>
            <a:endParaRPr lang="en-US" sz="1800" dirty="0"/>
          </a:p>
        </p:txBody>
      </p:sp>
      <p:sp>
        <p:nvSpPr>
          <p:cNvPr id="4" name="Slide Number Placeholder 3"/>
          <p:cNvSpPr>
            <a:spLocks noGrp="1"/>
          </p:cNvSpPr>
          <p:nvPr>
            <p:ph type="sldNum" sz="quarter" idx="12"/>
          </p:nvPr>
        </p:nvSpPr>
        <p:spPr/>
        <p:txBody>
          <a:bodyPr/>
          <a:lstStyle/>
          <a:p>
            <a:fld id="{2984BE0F-614D-A94E-B98B-A6270180DFD6}" type="slidenum">
              <a:rPr lang="en-US" smtClean="0"/>
              <a:pPr/>
              <a:t>13</a:t>
            </a:fld>
            <a:endParaRPr lang="en-US"/>
          </a:p>
        </p:txBody>
      </p:sp>
    </p:spTree>
    <p:extLst>
      <p:ext uri="{BB962C8B-B14F-4D97-AF65-F5344CB8AC3E}">
        <p14:creationId xmlns="" xmlns:p14="http://schemas.microsoft.com/office/powerpoint/2010/main" val="2344463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3999" y="3725333"/>
            <a:ext cx="8626593" cy="790222"/>
          </a:xfrm>
        </p:spPr>
        <p:txBody>
          <a:bodyPr>
            <a:normAutofit fontScale="90000"/>
          </a:bodyPr>
          <a:lstStyle/>
          <a:p>
            <a:r>
              <a:rPr lang="en-US" b="1" dirty="0" smtClean="0"/>
              <a:t>State of Florida Job Creation Plan</a:t>
            </a:r>
            <a:br>
              <a:rPr lang="en-US" b="1" dirty="0" smtClean="0"/>
            </a:br>
            <a:r>
              <a:rPr lang="en-US" b="1" i="1" dirty="0" smtClean="0"/>
              <a:t>An Overview</a:t>
            </a:r>
            <a:r>
              <a:rPr lang="en-US" i="1" dirty="0" smtClean="0"/>
              <a:t/>
            </a:r>
            <a:br>
              <a:rPr lang="en-US" i="1" dirty="0" smtClean="0"/>
            </a:br>
            <a:r>
              <a:rPr lang="en-US" sz="2700" i="1" dirty="0" smtClean="0"/>
              <a:t>September 2011</a:t>
            </a:r>
            <a:endParaRPr lang="en-US" sz="2700" dirty="0">
              <a:solidFill>
                <a:srgbClr val="12293B"/>
              </a:solidFill>
              <a:latin typeface="Adobe Garamond Pro"/>
              <a:cs typeface="Adobe Garamond Pro"/>
            </a:endParaRPr>
          </a:p>
        </p:txBody>
      </p:sp>
      <p:sp>
        <p:nvSpPr>
          <p:cNvPr id="4" name="Title 1"/>
          <p:cNvSpPr txBox="1">
            <a:spLocks/>
          </p:cNvSpPr>
          <p:nvPr/>
        </p:nvSpPr>
        <p:spPr>
          <a:xfrm>
            <a:off x="253999" y="4515556"/>
            <a:ext cx="8626593" cy="4139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2000" dirty="0">
              <a:solidFill>
                <a:srgbClr val="194D6E"/>
              </a:solidFill>
              <a:latin typeface="Helvetica Neue Medium"/>
              <a:cs typeface="Helvetica Neue Medium"/>
            </a:endParaRPr>
          </a:p>
        </p:txBody>
      </p:sp>
    </p:spTree>
    <p:extLst>
      <p:ext uri="{BB962C8B-B14F-4D97-AF65-F5344CB8AC3E}">
        <p14:creationId xmlns="" xmlns:p14="http://schemas.microsoft.com/office/powerpoint/2010/main" val="2351856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Statutory Opportunity, </a:t>
            </a:r>
            <a:br>
              <a:rPr lang="en-US" b="1" dirty="0" smtClean="0"/>
            </a:br>
            <a:r>
              <a:rPr lang="en-US" b="1" dirty="0" smtClean="0"/>
              <a:t>SB 2156</a:t>
            </a:r>
            <a:endParaRPr lang="en-US" b="1" dirty="0"/>
          </a:p>
        </p:txBody>
      </p:sp>
      <p:sp>
        <p:nvSpPr>
          <p:cNvPr id="3" name="Content Placeholder 2"/>
          <p:cNvSpPr>
            <a:spLocks noGrp="1"/>
          </p:cNvSpPr>
          <p:nvPr>
            <p:ph idx="1"/>
          </p:nvPr>
        </p:nvSpPr>
        <p:spPr>
          <a:xfrm>
            <a:off x="254643" y="1600200"/>
            <a:ext cx="8611565" cy="4525963"/>
          </a:xfrm>
        </p:spPr>
        <p:txBody>
          <a:bodyPr/>
          <a:lstStyle/>
          <a:p>
            <a:r>
              <a:rPr lang="en-US" dirty="0" smtClean="0"/>
              <a:t>The </a:t>
            </a:r>
            <a:r>
              <a:rPr lang="en-US" dirty="0" smtClean="0">
                <a:uFill>
                  <a:solidFill>
                    <a:srgbClr val="98C93C"/>
                  </a:solidFill>
                </a:uFill>
              </a:rPr>
              <a:t>Department of Economic Opportunity </a:t>
            </a:r>
            <a:r>
              <a:rPr lang="en-US" dirty="0" smtClean="0"/>
              <a:t>– </a:t>
            </a:r>
            <a:r>
              <a:rPr lang="en-US" sz="2800" dirty="0" smtClean="0"/>
              <a:t>October 2011 Launch </a:t>
            </a:r>
          </a:p>
          <a:p>
            <a:r>
              <a:rPr lang="en-US" dirty="0" smtClean="0">
                <a:uFill>
                  <a:solidFill>
                    <a:srgbClr val="98C93C"/>
                  </a:solidFill>
                </a:uFill>
              </a:rPr>
              <a:t>Business Plan </a:t>
            </a:r>
            <a:r>
              <a:rPr lang="en-US" dirty="0" smtClean="0"/>
              <a:t>– </a:t>
            </a:r>
            <a:r>
              <a:rPr lang="en-US" sz="2800" dirty="0" smtClean="0"/>
              <a:t>September 2011 Submission</a:t>
            </a:r>
          </a:p>
        </p:txBody>
      </p:sp>
      <p:sp>
        <p:nvSpPr>
          <p:cNvPr id="4" name="Slide Number Placeholder 3"/>
          <p:cNvSpPr>
            <a:spLocks noGrp="1"/>
          </p:cNvSpPr>
          <p:nvPr>
            <p:ph type="sldNum" sz="quarter" idx="12"/>
          </p:nvPr>
        </p:nvSpPr>
        <p:spPr/>
        <p:txBody>
          <a:bodyPr/>
          <a:lstStyle/>
          <a:p>
            <a:fld id="{14F22160-8535-4A21-A894-1BA4FAE0E02F}" type="slidenum">
              <a:rPr lang="en-US" smtClean="0"/>
              <a:pPr/>
              <a:t>3</a:t>
            </a:fld>
            <a:endParaRPr lang="en-US" dirty="0"/>
          </a:p>
        </p:txBody>
      </p:sp>
      <p:pic>
        <p:nvPicPr>
          <p:cNvPr id="7" name="Picture 4"/>
          <p:cNvPicPr>
            <a:picLocks noChangeAspect="1" noChangeArrowheads="1"/>
          </p:cNvPicPr>
          <p:nvPr/>
        </p:nvPicPr>
        <p:blipFill>
          <a:blip r:embed="rId2" cstate="print"/>
          <a:srcRect/>
          <a:stretch>
            <a:fillRect/>
          </a:stretch>
        </p:blipFill>
        <p:spPr bwMode="auto">
          <a:xfrm>
            <a:off x="6934200" y="3622876"/>
            <a:ext cx="1752600" cy="2352174"/>
          </a:xfrm>
          <a:prstGeom prst="rect">
            <a:avLst/>
          </a:prstGeom>
          <a:noFill/>
          <a:ln w="9525">
            <a:solidFill>
              <a:srgbClr val="003F5C"/>
            </a:solidFill>
            <a:miter lim="800000"/>
            <a:headEnd/>
            <a:tailEnd/>
          </a:ln>
        </p:spPr>
      </p:pic>
      <p:sp>
        <p:nvSpPr>
          <p:cNvPr id="8" name="Content Placeholder 2"/>
          <p:cNvSpPr txBox="1">
            <a:spLocks/>
          </p:cNvSpPr>
          <p:nvPr/>
        </p:nvSpPr>
        <p:spPr>
          <a:xfrm>
            <a:off x="115750" y="3352800"/>
            <a:ext cx="7391400" cy="3429001"/>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
                <a:srgbClr val="98C93C"/>
              </a:buClr>
              <a:buSzTx/>
              <a:buFont typeface="Wingdings" pitchFamily="2" charset="2"/>
              <a:buChar char="Ø"/>
              <a:tabLst/>
              <a:defRPr/>
            </a:pPr>
            <a:r>
              <a:rPr kumimoji="0" lang="en-US" sz="2400" i="0" u="none" strike="noStrike" kern="1200" cap="none" spc="0" normalizeH="0" baseline="0" noProof="0" dirty="0" smtClean="0">
                <a:ln>
                  <a:noFill/>
                </a:ln>
                <a:solidFill>
                  <a:srgbClr val="003F5C"/>
                </a:solidFill>
                <a:effectLst/>
                <a:uLnTx/>
                <a:uFillTx/>
                <a:latin typeface="+mn-lt"/>
                <a:ea typeface="+mn-ea"/>
                <a:cs typeface="+mn-cs"/>
              </a:rPr>
              <a:t>Use </a:t>
            </a:r>
            <a:r>
              <a:rPr kumimoji="0" lang="en-US" sz="2400" b="0" i="0" u="none" strike="noStrike" kern="1200" cap="none" spc="0" normalizeH="0" baseline="0" noProof="0" dirty="0" smtClean="0">
                <a:ln>
                  <a:noFill/>
                </a:ln>
                <a:solidFill>
                  <a:srgbClr val="003F5C"/>
                </a:solidFill>
                <a:effectLst/>
                <a:uLnTx/>
                <a:uFillTx/>
                <a:latin typeface="+mn-lt"/>
                <a:ea typeface="+mn-ea"/>
                <a:cs typeface="+mn-cs"/>
              </a:rPr>
              <a:t>of Economic Development Incentive Funds</a:t>
            </a:r>
          </a:p>
          <a:p>
            <a:pPr marL="742950" marR="0" lvl="1" indent="-285750" algn="l" defTabSz="914400" rtl="0" eaLnBrk="1" fontAlgn="auto" latinLnBrk="0" hangingPunct="1">
              <a:lnSpc>
                <a:spcPct val="100000"/>
              </a:lnSpc>
              <a:spcBef>
                <a:spcPct val="20000"/>
              </a:spcBef>
              <a:spcAft>
                <a:spcPts val="0"/>
              </a:spcAft>
              <a:buClr>
                <a:srgbClr val="98C93C"/>
              </a:buClr>
              <a:buSzTx/>
              <a:buFont typeface="Wingdings" pitchFamily="2" charset="2"/>
              <a:buChar char="Ø"/>
              <a:tabLst/>
              <a:defRPr/>
            </a:pPr>
            <a:r>
              <a:rPr kumimoji="0" lang="en-US" sz="2400" i="0" u="none" strike="noStrike" kern="1200" cap="none" spc="0" normalizeH="0" baseline="0" noProof="0" dirty="0" smtClean="0">
                <a:ln>
                  <a:noFill/>
                </a:ln>
                <a:solidFill>
                  <a:srgbClr val="003F5C"/>
                </a:solidFill>
                <a:effectLst/>
                <a:uLnTx/>
                <a:uFillTx/>
                <a:latin typeface="+mn-lt"/>
                <a:ea typeface="+mn-ea"/>
                <a:cs typeface="+mn-cs"/>
              </a:rPr>
              <a:t>Plans</a:t>
            </a:r>
            <a:r>
              <a:rPr kumimoji="0" lang="en-US" sz="2400" b="0" i="0" u="none" strike="noStrike" kern="1200" cap="none" spc="0" normalizeH="0" baseline="0" noProof="0" dirty="0" smtClean="0">
                <a:ln>
                  <a:noFill/>
                </a:ln>
                <a:solidFill>
                  <a:srgbClr val="003F5C"/>
                </a:solidFill>
                <a:effectLst/>
                <a:uLnTx/>
                <a:uFillTx/>
                <a:latin typeface="+mn-lt"/>
                <a:ea typeface="+mn-ea"/>
                <a:cs typeface="+mn-cs"/>
              </a:rPr>
              <a:t> for recruiting, creating and expanding business in Florida</a:t>
            </a:r>
          </a:p>
          <a:p>
            <a:pPr marL="1143000" marR="0" lvl="2" indent="-228600" algn="l" defTabSz="914400" rtl="0" eaLnBrk="1" fontAlgn="auto" latinLnBrk="0" hangingPunct="1">
              <a:lnSpc>
                <a:spcPct val="100000"/>
              </a:lnSpc>
              <a:spcBef>
                <a:spcPct val="20000"/>
              </a:spcBef>
              <a:spcAft>
                <a:spcPts val="0"/>
              </a:spcAft>
              <a:buClr>
                <a:schemeClr val="tx2"/>
              </a:buClr>
              <a:buSzTx/>
              <a:buFont typeface="Wingdings" pitchFamily="2" charset="2"/>
              <a:buChar char="Ø"/>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Strategies</a:t>
            </a:r>
          </a:p>
          <a:p>
            <a:pPr marL="1143000" marR="0" lvl="2" indent="-228600" algn="l" defTabSz="914400" rtl="0" eaLnBrk="1" fontAlgn="auto" latinLnBrk="0" hangingPunct="1">
              <a:lnSpc>
                <a:spcPct val="100000"/>
              </a:lnSpc>
              <a:spcBef>
                <a:spcPct val="20000"/>
              </a:spcBef>
              <a:spcAft>
                <a:spcPts val="0"/>
              </a:spcAft>
              <a:buClr>
                <a:schemeClr val="tx2"/>
              </a:buClr>
              <a:buSzTx/>
              <a:buFont typeface="Wingdings" pitchFamily="2" charset="2"/>
              <a:buChar char="Ø"/>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Benchmarks</a:t>
            </a:r>
          </a:p>
          <a:p>
            <a:pPr marL="1143000" marR="0" lvl="2" indent="-228600" algn="l" defTabSz="914400" rtl="0" eaLnBrk="1" fontAlgn="auto" latinLnBrk="0" hangingPunct="1">
              <a:lnSpc>
                <a:spcPct val="100000"/>
              </a:lnSpc>
              <a:spcBef>
                <a:spcPct val="20000"/>
              </a:spcBef>
              <a:spcAft>
                <a:spcPts val="0"/>
              </a:spcAft>
              <a:buClr>
                <a:schemeClr val="tx2"/>
              </a:buClr>
              <a:buSzTx/>
              <a:buFont typeface="Wingdings" pitchFamily="2" charset="2"/>
              <a:buChar char="Ø"/>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Financial resources and tools</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Planning Partners</a:t>
            </a:r>
            <a:endParaRPr lang="en-US" sz="4000" b="1" dirty="0"/>
          </a:p>
        </p:txBody>
      </p:sp>
      <p:sp>
        <p:nvSpPr>
          <p:cNvPr id="3" name="Content Placeholder 2"/>
          <p:cNvSpPr>
            <a:spLocks noGrp="1"/>
          </p:cNvSpPr>
          <p:nvPr>
            <p:ph idx="1"/>
          </p:nvPr>
        </p:nvSpPr>
        <p:spPr>
          <a:xfrm>
            <a:off x="457200" y="1600200"/>
            <a:ext cx="4191000" cy="4525963"/>
          </a:xfrm>
        </p:spPr>
        <p:txBody>
          <a:bodyPr>
            <a:noAutofit/>
          </a:bodyPr>
          <a:lstStyle/>
          <a:p>
            <a:r>
              <a:rPr lang="en-US" sz="2000" b="1" dirty="0" smtClean="0"/>
              <a:t>Agency for Workforce Innovation</a:t>
            </a:r>
          </a:p>
          <a:p>
            <a:r>
              <a:rPr lang="en-US" sz="2000" b="1" dirty="0" smtClean="0"/>
              <a:t>Black Business Investment Board </a:t>
            </a:r>
          </a:p>
          <a:p>
            <a:r>
              <a:rPr lang="en-US" sz="2000" b="1" dirty="0" smtClean="0"/>
              <a:t>Enterprise Florida</a:t>
            </a:r>
          </a:p>
          <a:p>
            <a:r>
              <a:rPr lang="en-US" sz="2000" b="1" dirty="0" smtClean="0"/>
              <a:t>Executive Office of the Governor </a:t>
            </a:r>
          </a:p>
          <a:p>
            <a:r>
              <a:rPr lang="en-US" sz="2000" b="1" dirty="0" smtClean="0"/>
              <a:t>Florida Chamber Foundation </a:t>
            </a:r>
          </a:p>
          <a:p>
            <a:r>
              <a:rPr lang="en-US" sz="2000" b="1" dirty="0" smtClean="0"/>
              <a:t>Florida Council of 100</a:t>
            </a:r>
          </a:p>
          <a:p>
            <a:r>
              <a:rPr lang="en-US" sz="2000" b="1" dirty="0" smtClean="0"/>
              <a:t>Florida Department of Community Affairs</a:t>
            </a:r>
          </a:p>
          <a:p>
            <a:r>
              <a:rPr lang="en-US" sz="2000" b="1" dirty="0" smtClean="0"/>
              <a:t>Florida Department of Transportation</a:t>
            </a:r>
          </a:p>
        </p:txBody>
      </p:sp>
      <p:sp>
        <p:nvSpPr>
          <p:cNvPr id="4" name="Slide Number Placeholder 3"/>
          <p:cNvSpPr>
            <a:spLocks noGrp="1"/>
          </p:cNvSpPr>
          <p:nvPr>
            <p:ph type="sldNum" sz="quarter" idx="12"/>
          </p:nvPr>
        </p:nvSpPr>
        <p:spPr/>
        <p:txBody>
          <a:bodyPr/>
          <a:lstStyle/>
          <a:p>
            <a:fld id="{14F22160-8535-4A21-A894-1BA4FAE0E02F}" type="slidenum">
              <a:rPr lang="en-US" smtClean="0"/>
              <a:pPr/>
              <a:t>4</a:t>
            </a:fld>
            <a:endParaRPr lang="en-US" dirty="0"/>
          </a:p>
        </p:txBody>
      </p:sp>
      <p:sp>
        <p:nvSpPr>
          <p:cNvPr id="5" name="Content Placeholder 2"/>
          <p:cNvSpPr txBox="1">
            <a:spLocks/>
          </p:cNvSpPr>
          <p:nvPr/>
        </p:nvSpPr>
        <p:spPr>
          <a:xfrm>
            <a:off x="4724400" y="1600200"/>
            <a:ext cx="4191000" cy="4525963"/>
          </a:xfrm>
          <a:prstGeom prst="rect">
            <a:avLst/>
          </a:prstGeom>
        </p:spPr>
        <p:txBody>
          <a:bodyPr vert="horz" lIns="91440" tIns="45720" rIns="91440" bIns="45720" rtlCol="0">
            <a:noAutofit/>
          </a:bodyPr>
          <a:lstStyle/>
          <a:p>
            <a:pPr marL="342900" indent="-342900">
              <a:spcBef>
                <a:spcPct val="20000"/>
              </a:spcBef>
              <a:buClr>
                <a:srgbClr val="003F5C"/>
              </a:buClr>
              <a:buFont typeface="Wingdings" pitchFamily="2" charset="2"/>
              <a:buChar char="Ø"/>
            </a:pPr>
            <a:r>
              <a:rPr lang="en-US" sz="2000" b="1" dirty="0" smtClean="0">
                <a:solidFill>
                  <a:srgbClr val="194D6E"/>
                </a:solidFill>
                <a:latin typeface="Helvetica Neue"/>
              </a:rPr>
              <a:t>Florida Film Commission</a:t>
            </a:r>
          </a:p>
          <a:p>
            <a:pPr marL="342900" marR="0" lvl="0" indent="-342900" algn="l" defTabSz="914400" rtl="0" eaLnBrk="1" fontAlgn="auto" latinLnBrk="0" hangingPunct="1">
              <a:lnSpc>
                <a:spcPct val="100000"/>
              </a:lnSpc>
              <a:spcBef>
                <a:spcPct val="20000"/>
              </a:spcBef>
              <a:spcAft>
                <a:spcPts val="0"/>
              </a:spcAft>
              <a:buClr>
                <a:srgbClr val="003F5C"/>
              </a:buClr>
              <a:buSzTx/>
              <a:buFont typeface="Wingdings" pitchFamily="2" charset="2"/>
              <a:buChar char="Ø"/>
              <a:tabLst/>
              <a:defRPr/>
            </a:pPr>
            <a:r>
              <a:rPr kumimoji="0" lang="en-US" sz="2000" b="1" i="0" u="none" strike="noStrike" kern="1200" cap="none" spc="0" normalizeH="0" baseline="0" noProof="0" dirty="0" smtClean="0">
                <a:ln>
                  <a:noFill/>
                </a:ln>
                <a:solidFill>
                  <a:srgbClr val="194D6E"/>
                </a:solidFill>
                <a:effectLst/>
                <a:uLnTx/>
                <a:uFillTx/>
                <a:latin typeface="Helvetica Neue"/>
              </a:rPr>
              <a:t>Florida Housing Finance Corporation</a:t>
            </a:r>
          </a:p>
          <a:p>
            <a:pPr marL="342900" marR="0" lvl="0" indent="-342900" algn="l" defTabSz="914400" rtl="0" eaLnBrk="1" fontAlgn="auto" latinLnBrk="0" hangingPunct="1">
              <a:lnSpc>
                <a:spcPct val="100000"/>
              </a:lnSpc>
              <a:spcBef>
                <a:spcPct val="20000"/>
              </a:spcBef>
              <a:spcAft>
                <a:spcPts val="0"/>
              </a:spcAft>
              <a:buClr>
                <a:srgbClr val="003F5C"/>
              </a:buClr>
              <a:buSzTx/>
              <a:buFont typeface="Wingdings" pitchFamily="2" charset="2"/>
              <a:buChar char="Ø"/>
              <a:tabLst/>
              <a:defRPr/>
            </a:pPr>
            <a:r>
              <a:rPr kumimoji="0" lang="en-US" sz="2000" b="1" i="0" u="none" strike="noStrike" kern="1200" cap="none" spc="0" normalizeH="0" baseline="0" noProof="0" dirty="0" smtClean="0">
                <a:ln>
                  <a:noFill/>
                </a:ln>
                <a:solidFill>
                  <a:srgbClr val="194D6E"/>
                </a:solidFill>
                <a:effectLst/>
                <a:uLnTx/>
                <a:uFillTx/>
                <a:latin typeface="Helvetica Neue"/>
              </a:rPr>
              <a:t>Florida Institute for the Commercialization of Public Research</a:t>
            </a:r>
          </a:p>
          <a:p>
            <a:pPr marL="342900" marR="0" lvl="0" indent="-342900" algn="l" defTabSz="914400" rtl="0" eaLnBrk="1" fontAlgn="auto" latinLnBrk="0" hangingPunct="1">
              <a:lnSpc>
                <a:spcPct val="100000"/>
              </a:lnSpc>
              <a:spcBef>
                <a:spcPct val="20000"/>
              </a:spcBef>
              <a:spcAft>
                <a:spcPts val="0"/>
              </a:spcAft>
              <a:buClr>
                <a:srgbClr val="003F5C"/>
              </a:buClr>
              <a:buSzTx/>
              <a:buFont typeface="Wingdings" pitchFamily="2" charset="2"/>
              <a:buChar char="Ø"/>
              <a:tabLst/>
              <a:defRPr/>
            </a:pPr>
            <a:r>
              <a:rPr kumimoji="0" lang="en-US" sz="2000" b="1" i="0" u="none" strike="noStrike" kern="1200" cap="none" spc="0" normalizeH="0" baseline="0" noProof="0" dirty="0" smtClean="0">
                <a:ln>
                  <a:noFill/>
                </a:ln>
                <a:solidFill>
                  <a:srgbClr val="194D6E"/>
                </a:solidFill>
                <a:effectLst/>
                <a:uLnTx/>
                <a:uFillTx/>
                <a:latin typeface="Helvetica Neue"/>
              </a:rPr>
              <a:t>Florida Ports Council</a:t>
            </a:r>
          </a:p>
          <a:p>
            <a:pPr marL="342900" marR="0" lvl="0" indent="-342900" algn="l" defTabSz="914400" rtl="0" eaLnBrk="1" fontAlgn="auto" latinLnBrk="0" hangingPunct="1">
              <a:lnSpc>
                <a:spcPct val="100000"/>
              </a:lnSpc>
              <a:spcBef>
                <a:spcPct val="20000"/>
              </a:spcBef>
              <a:spcAft>
                <a:spcPts val="0"/>
              </a:spcAft>
              <a:buClr>
                <a:srgbClr val="003F5C"/>
              </a:buClr>
              <a:buSzTx/>
              <a:buFont typeface="Wingdings" pitchFamily="2" charset="2"/>
              <a:buChar char="Ø"/>
              <a:tabLst/>
              <a:defRPr/>
            </a:pPr>
            <a:r>
              <a:rPr kumimoji="0" lang="en-US" sz="2000" b="1" i="0" u="none" strike="noStrike" kern="1200" cap="none" spc="0" normalizeH="0" baseline="0" noProof="0" dirty="0" smtClean="0">
                <a:ln>
                  <a:noFill/>
                </a:ln>
                <a:solidFill>
                  <a:srgbClr val="194D6E"/>
                </a:solidFill>
                <a:effectLst/>
                <a:uLnTx/>
                <a:uFillTx/>
                <a:latin typeface="Helvetica Neue"/>
              </a:rPr>
              <a:t>Florida Research Consortium</a:t>
            </a:r>
          </a:p>
          <a:p>
            <a:pPr marL="342900" marR="0" lvl="0" indent="-342900" algn="l" defTabSz="914400" rtl="0" eaLnBrk="1" fontAlgn="auto" latinLnBrk="0" hangingPunct="1">
              <a:lnSpc>
                <a:spcPct val="100000"/>
              </a:lnSpc>
              <a:spcBef>
                <a:spcPct val="20000"/>
              </a:spcBef>
              <a:spcAft>
                <a:spcPts val="0"/>
              </a:spcAft>
              <a:buClr>
                <a:srgbClr val="003F5C"/>
              </a:buClr>
              <a:buSzTx/>
              <a:buFont typeface="Wingdings" pitchFamily="2" charset="2"/>
              <a:buChar char="Ø"/>
              <a:tabLst/>
              <a:defRPr/>
            </a:pPr>
            <a:r>
              <a:rPr kumimoji="0" lang="en-US" sz="2000" b="1" i="0" u="none" strike="noStrike" kern="1200" cap="none" spc="0" normalizeH="0" baseline="0" noProof="0" dirty="0" smtClean="0">
                <a:ln>
                  <a:noFill/>
                </a:ln>
                <a:solidFill>
                  <a:srgbClr val="194D6E"/>
                </a:solidFill>
                <a:effectLst/>
                <a:uLnTx/>
                <a:uFillTx/>
                <a:latin typeface="Helvetica Neue"/>
              </a:rPr>
              <a:t>Florida Sports Foundation</a:t>
            </a:r>
          </a:p>
          <a:p>
            <a:pPr marL="342900" marR="0" lvl="0" indent="-342900" algn="l" defTabSz="914400" rtl="0" eaLnBrk="1" fontAlgn="auto" latinLnBrk="0" hangingPunct="1">
              <a:lnSpc>
                <a:spcPct val="100000"/>
              </a:lnSpc>
              <a:spcBef>
                <a:spcPct val="20000"/>
              </a:spcBef>
              <a:spcAft>
                <a:spcPts val="0"/>
              </a:spcAft>
              <a:buClr>
                <a:srgbClr val="003F5C"/>
              </a:buClr>
              <a:buSzTx/>
              <a:buFont typeface="Wingdings" pitchFamily="2" charset="2"/>
              <a:buChar char="Ø"/>
              <a:tabLst/>
              <a:defRPr/>
            </a:pPr>
            <a:r>
              <a:rPr kumimoji="0" lang="en-US" sz="2000" b="1" i="0" u="none" strike="noStrike" kern="1200" cap="none" spc="0" normalizeH="0" baseline="0" noProof="0" dirty="0" smtClean="0">
                <a:ln>
                  <a:noFill/>
                </a:ln>
                <a:solidFill>
                  <a:srgbClr val="194D6E"/>
                </a:solidFill>
                <a:effectLst/>
                <a:uLnTx/>
                <a:uFillTx/>
                <a:latin typeface="Helvetica Neue"/>
              </a:rPr>
              <a:t>Space Florida</a:t>
            </a:r>
          </a:p>
          <a:p>
            <a:pPr marL="342900" marR="0" lvl="0" indent="-342900" algn="l" defTabSz="914400" rtl="0" eaLnBrk="1" fontAlgn="auto" latinLnBrk="0" hangingPunct="1">
              <a:lnSpc>
                <a:spcPct val="100000"/>
              </a:lnSpc>
              <a:spcBef>
                <a:spcPct val="20000"/>
              </a:spcBef>
              <a:spcAft>
                <a:spcPts val="0"/>
              </a:spcAft>
              <a:buClr>
                <a:srgbClr val="003F5C"/>
              </a:buClr>
              <a:buSzTx/>
              <a:buFont typeface="Wingdings" pitchFamily="2" charset="2"/>
              <a:buChar char="Ø"/>
              <a:tabLst/>
              <a:defRPr/>
            </a:pPr>
            <a:r>
              <a:rPr kumimoji="0" lang="en-US" sz="2000" b="1" i="0" u="none" strike="noStrike" kern="1200" cap="none" spc="0" normalizeH="0" baseline="0" noProof="0" dirty="0" smtClean="0">
                <a:ln>
                  <a:noFill/>
                </a:ln>
                <a:solidFill>
                  <a:srgbClr val="194D6E"/>
                </a:solidFill>
                <a:effectLst/>
                <a:uLnTx/>
                <a:uFillTx/>
                <a:latin typeface="Helvetica Neue"/>
              </a:rPr>
              <a:t>STEM Florida</a:t>
            </a:r>
          </a:p>
          <a:p>
            <a:pPr marL="342900" marR="0" lvl="0" indent="-342900" algn="l" defTabSz="914400" rtl="0" eaLnBrk="1" fontAlgn="auto" latinLnBrk="0" hangingPunct="1">
              <a:lnSpc>
                <a:spcPct val="100000"/>
              </a:lnSpc>
              <a:spcBef>
                <a:spcPct val="20000"/>
              </a:spcBef>
              <a:spcAft>
                <a:spcPts val="0"/>
              </a:spcAft>
              <a:buClr>
                <a:srgbClr val="003F5C"/>
              </a:buClr>
              <a:buSzTx/>
              <a:buFont typeface="Wingdings" pitchFamily="2" charset="2"/>
              <a:buChar char="Ø"/>
              <a:tabLst/>
              <a:defRPr/>
            </a:pPr>
            <a:r>
              <a:rPr kumimoji="0" lang="en-US" sz="2000" b="1" i="0" u="none" strike="noStrike" kern="1200" cap="none" spc="0" normalizeH="0" baseline="0" noProof="0" dirty="0" smtClean="0">
                <a:ln>
                  <a:noFill/>
                </a:ln>
                <a:solidFill>
                  <a:srgbClr val="194D6E"/>
                </a:solidFill>
                <a:effectLst/>
                <a:uLnTx/>
                <a:uFillTx/>
                <a:latin typeface="Helvetica Neue"/>
              </a:rPr>
              <a:t>VISIT FLORIDA</a:t>
            </a:r>
          </a:p>
          <a:p>
            <a:pPr marL="342900" marR="0" lvl="0" indent="-342900" algn="l" defTabSz="914400" rtl="0" eaLnBrk="1" fontAlgn="auto" latinLnBrk="0" hangingPunct="1">
              <a:lnSpc>
                <a:spcPct val="100000"/>
              </a:lnSpc>
              <a:spcBef>
                <a:spcPct val="20000"/>
              </a:spcBef>
              <a:spcAft>
                <a:spcPts val="0"/>
              </a:spcAft>
              <a:buClr>
                <a:srgbClr val="003F5C"/>
              </a:buClr>
              <a:buSzTx/>
              <a:buFont typeface="Wingdings" pitchFamily="2" charset="2"/>
              <a:buChar char="Ø"/>
              <a:tabLst/>
              <a:defRPr/>
            </a:pPr>
            <a:r>
              <a:rPr kumimoji="0" lang="en-US" sz="2000" b="1" i="0" u="none" strike="noStrike" kern="1200" cap="none" spc="0" normalizeH="0" baseline="0" noProof="0" dirty="0" smtClean="0">
                <a:ln>
                  <a:noFill/>
                </a:ln>
                <a:solidFill>
                  <a:srgbClr val="194D6E"/>
                </a:solidFill>
                <a:effectLst/>
                <a:uLnTx/>
                <a:uFillTx/>
                <a:latin typeface="Helvetica Neue"/>
              </a:rPr>
              <a:t>Workforce Florida</a:t>
            </a:r>
            <a:endParaRPr kumimoji="0" lang="en-US" sz="2000" b="1" i="0" u="none" strike="noStrike" kern="1200" cap="none" spc="0" normalizeH="0" baseline="0" noProof="0" dirty="0">
              <a:ln>
                <a:noFill/>
              </a:ln>
              <a:solidFill>
                <a:srgbClr val="194D6E"/>
              </a:solidFill>
              <a:effectLst/>
              <a:uLnTx/>
              <a:uFillTx/>
              <a:latin typeface="Helvetica Neue"/>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Vision and Mission</a:t>
            </a:r>
            <a:endParaRPr lang="en-US" sz="4000" b="1" dirty="0"/>
          </a:p>
        </p:txBody>
      </p:sp>
      <p:sp>
        <p:nvSpPr>
          <p:cNvPr id="3" name="Content Placeholder 2"/>
          <p:cNvSpPr>
            <a:spLocks noGrp="1"/>
          </p:cNvSpPr>
          <p:nvPr>
            <p:ph idx="1"/>
          </p:nvPr>
        </p:nvSpPr>
        <p:spPr/>
        <p:txBody>
          <a:bodyPr>
            <a:normAutofit fontScale="92500" lnSpcReduction="10000"/>
          </a:bodyPr>
          <a:lstStyle/>
          <a:p>
            <a:r>
              <a:rPr lang="en-US" b="1" dirty="0" smtClean="0"/>
              <a:t>Vision</a:t>
            </a:r>
          </a:p>
          <a:p>
            <a:pPr lvl="1"/>
            <a:r>
              <a:rPr lang="en-US" dirty="0" smtClean="0"/>
              <a:t>Florida will have the nation’s top performing economy and be recognized as the world’s leading business destination.</a:t>
            </a:r>
          </a:p>
          <a:p>
            <a:pPr lvl="1">
              <a:buNone/>
            </a:pPr>
            <a:endParaRPr lang="en-US" dirty="0" smtClean="0"/>
          </a:p>
          <a:p>
            <a:r>
              <a:rPr lang="en-US" b="1" dirty="0" smtClean="0"/>
              <a:t>Mission</a:t>
            </a:r>
          </a:p>
          <a:p>
            <a:pPr lvl="1"/>
            <a:r>
              <a:rPr lang="en-US" dirty="0" smtClean="0"/>
              <a:t>The Florida Department of Economic Opportunity promotes economic opportunities for all Floridians; formulating and implementing successful workforce, community, and economic development policies and strategies.</a:t>
            </a:r>
            <a:endParaRPr lang="en-US" dirty="0"/>
          </a:p>
        </p:txBody>
      </p:sp>
      <p:sp>
        <p:nvSpPr>
          <p:cNvPr id="4" name="Slide Number Placeholder 3"/>
          <p:cNvSpPr>
            <a:spLocks noGrp="1"/>
          </p:cNvSpPr>
          <p:nvPr>
            <p:ph type="sldNum" sz="quarter" idx="12"/>
          </p:nvPr>
        </p:nvSpPr>
        <p:spPr/>
        <p:txBody>
          <a:bodyPr/>
          <a:lstStyle/>
          <a:p>
            <a:fld id="{14F22160-8535-4A21-A894-1BA4FAE0E02F}"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Guiding Principles</a:t>
            </a:r>
            <a:endParaRPr lang="en-US" sz="4000" b="1" dirty="0"/>
          </a:p>
        </p:txBody>
      </p:sp>
      <p:sp>
        <p:nvSpPr>
          <p:cNvPr id="3" name="Content Placeholder 2"/>
          <p:cNvSpPr>
            <a:spLocks noGrp="1"/>
          </p:cNvSpPr>
          <p:nvPr>
            <p:ph idx="1"/>
          </p:nvPr>
        </p:nvSpPr>
        <p:spPr/>
        <p:txBody>
          <a:bodyPr>
            <a:normAutofit fontScale="77500" lnSpcReduction="20000"/>
          </a:bodyPr>
          <a:lstStyle/>
          <a:p>
            <a:r>
              <a:rPr lang="en-US" dirty="0" smtClean="0"/>
              <a:t>Be in a state of readiness to support economic development projects, capital investment and infrastructure opportunities that advance Florida in achieving its vision. </a:t>
            </a:r>
          </a:p>
          <a:p>
            <a:pPr>
              <a:buNone/>
            </a:pPr>
            <a:endParaRPr lang="en-US" dirty="0" smtClean="0"/>
          </a:p>
          <a:p>
            <a:r>
              <a:rPr lang="en-US" dirty="0" smtClean="0"/>
              <a:t>Be effectively and efficiently responsive to the global business climate. </a:t>
            </a:r>
          </a:p>
          <a:p>
            <a:pPr>
              <a:buNone/>
            </a:pPr>
            <a:endParaRPr lang="en-US" dirty="0" smtClean="0"/>
          </a:p>
          <a:p>
            <a:r>
              <a:rPr lang="en-US" dirty="0" smtClean="0"/>
              <a:t>Make data-driven decisions and set credible benchmarks. </a:t>
            </a:r>
          </a:p>
          <a:p>
            <a:pPr>
              <a:buNone/>
            </a:pPr>
            <a:endParaRPr lang="en-US" dirty="0" smtClean="0"/>
          </a:p>
          <a:p>
            <a:r>
              <a:rPr lang="en-US" dirty="0" smtClean="0"/>
              <a:t>Deliver successful, strategic, and clearly articulated performance. </a:t>
            </a:r>
            <a:endParaRPr lang="en-US" dirty="0"/>
          </a:p>
        </p:txBody>
      </p:sp>
      <p:sp>
        <p:nvSpPr>
          <p:cNvPr id="4" name="Slide Number Placeholder 3"/>
          <p:cNvSpPr>
            <a:spLocks noGrp="1"/>
          </p:cNvSpPr>
          <p:nvPr>
            <p:ph type="sldNum" sz="quarter" idx="12"/>
          </p:nvPr>
        </p:nvSpPr>
        <p:spPr/>
        <p:txBody>
          <a:bodyPr/>
          <a:lstStyle/>
          <a:p>
            <a:fld id="{14F22160-8535-4A21-A894-1BA4FAE0E02F}"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Partnerships – Keys to Successful Performance</a:t>
            </a:r>
            <a:endParaRPr lang="en-US" b="1" dirty="0"/>
          </a:p>
        </p:txBody>
      </p:sp>
      <p:sp>
        <p:nvSpPr>
          <p:cNvPr id="3" name="Content Placeholder 2"/>
          <p:cNvSpPr>
            <a:spLocks noGrp="1"/>
          </p:cNvSpPr>
          <p:nvPr>
            <p:ph idx="1"/>
          </p:nvPr>
        </p:nvSpPr>
        <p:spPr/>
        <p:txBody>
          <a:bodyPr>
            <a:normAutofit fontScale="70000" lnSpcReduction="20000"/>
          </a:bodyPr>
          <a:lstStyle/>
          <a:p>
            <a:r>
              <a:rPr lang="en-US" b="1" dirty="0" smtClean="0"/>
              <a:t>Jobs Council </a:t>
            </a:r>
            <a:r>
              <a:rPr lang="en-US" dirty="0" smtClean="0"/>
              <a:t>– </a:t>
            </a:r>
            <a:r>
              <a:rPr lang="en-US" sz="3100" dirty="0" smtClean="0"/>
              <a:t>Provide leadership for economic development policy and practice.</a:t>
            </a:r>
          </a:p>
          <a:p>
            <a:pPr lvl="1"/>
            <a:r>
              <a:rPr lang="en-US" dirty="0" smtClean="0"/>
              <a:t>Governor</a:t>
            </a:r>
          </a:p>
          <a:p>
            <a:pPr lvl="1"/>
            <a:r>
              <a:rPr lang="en-US" dirty="0" smtClean="0"/>
              <a:t>Secretary of Commerce (Enterprise Florida)</a:t>
            </a:r>
          </a:p>
          <a:p>
            <a:pPr lvl="1"/>
            <a:r>
              <a:rPr lang="en-US" dirty="0" smtClean="0"/>
              <a:t>President, Workforce Florida</a:t>
            </a:r>
          </a:p>
          <a:p>
            <a:pPr lvl="1"/>
            <a:r>
              <a:rPr lang="en-US" dirty="0" smtClean="0"/>
              <a:t>Executive Director, Florida Department of Economic Opportunity</a:t>
            </a:r>
          </a:p>
          <a:p>
            <a:pPr lvl="1">
              <a:buNone/>
            </a:pPr>
            <a:endParaRPr lang="en-US" dirty="0" smtClean="0"/>
          </a:p>
          <a:p>
            <a:r>
              <a:rPr lang="en-US" b="1" dirty="0" smtClean="0"/>
              <a:t>Intergovernmental Planning Council </a:t>
            </a:r>
            <a:r>
              <a:rPr lang="en-US" dirty="0" smtClean="0"/>
              <a:t>– </a:t>
            </a:r>
            <a:br>
              <a:rPr lang="en-US" dirty="0" smtClean="0"/>
            </a:br>
            <a:r>
              <a:rPr lang="en-US" sz="3100" dirty="0" smtClean="0"/>
              <a:t>A standing council (see the planning partners) to create a single, aligned planning table.</a:t>
            </a:r>
          </a:p>
          <a:p>
            <a:pPr>
              <a:buNone/>
            </a:pPr>
            <a:endParaRPr lang="en-US" sz="3100" dirty="0" smtClean="0"/>
          </a:p>
          <a:p>
            <a:r>
              <a:rPr lang="en-US" b="1" dirty="0" smtClean="0"/>
              <a:t>Ad Hoc Intergovernmental Project Team </a:t>
            </a:r>
            <a:r>
              <a:rPr lang="en-US" dirty="0" smtClean="0"/>
              <a:t>– </a:t>
            </a:r>
            <a:br>
              <a:rPr lang="en-US" dirty="0" smtClean="0"/>
            </a:br>
            <a:r>
              <a:rPr lang="en-US" sz="3100" dirty="0" smtClean="0"/>
              <a:t>Multi-agency teams convened to facilitate and coordinate efforts to meet specific business needs.</a:t>
            </a:r>
            <a:endParaRPr lang="en-US" sz="3100" dirty="0"/>
          </a:p>
        </p:txBody>
      </p:sp>
      <p:sp>
        <p:nvSpPr>
          <p:cNvPr id="4" name="Slide Number Placeholder 3"/>
          <p:cNvSpPr>
            <a:spLocks noGrp="1"/>
          </p:cNvSpPr>
          <p:nvPr>
            <p:ph type="sldNum" sz="quarter" idx="12"/>
          </p:nvPr>
        </p:nvSpPr>
        <p:spPr/>
        <p:txBody>
          <a:bodyPr/>
          <a:lstStyle/>
          <a:p>
            <a:fld id="{2984BE0F-614D-A94E-B98B-A6270180DFD6}"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Three Goals</a:t>
            </a:r>
            <a:endParaRPr lang="en-US" sz="4000" b="1" dirty="0"/>
          </a:p>
        </p:txBody>
      </p:sp>
      <p:sp>
        <p:nvSpPr>
          <p:cNvPr id="3" name="Content Placeholder 2"/>
          <p:cNvSpPr>
            <a:spLocks noGrp="1"/>
          </p:cNvSpPr>
          <p:nvPr>
            <p:ph idx="1"/>
          </p:nvPr>
        </p:nvSpPr>
        <p:spPr/>
        <p:txBody>
          <a:bodyPr>
            <a:normAutofit lnSpcReduction="10000"/>
          </a:bodyPr>
          <a:lstStyle/>
          <a:p>
            <a:pPr>
              <a:buNone/>
            </a:pPr>
            <a:r>
              <a:rPr lang="en-US" dirty="0" smtClean="0"/>
              <a:t>1. Increase Florida’s global competitiveness as a destination for business, capital, talent, innovation, and entrepreneurship. </a:t>
            </a:r>
            <a:br>
              <a:rPr lang="en-US" dirty="0" smtClean="0"/>
            </a:br>
            <a:endParaRPr lang="en-US" dirty="0" smtClean="0"/>
          </a:p>
          <a:p>
            <a:pPr>
              <a:buNone/>
            </a:pPr>
            <a:r>
              <a:rPr lang="en-US" dirty="0" smtClean="0"/>
              <a:t>2. Promote Florida as the world destination of choice for business and industry. </a:t>
            </a:r>
            <a:br>
              <a:rPr lang="en-US" dirty="0" smtClean="0"/>
            </a:br>
            <a:endParaRPr lang="en-US" dirty="0" smtClean="0"/>
          </a:p>
          <a:p>
            <a:pPr>
              <a:buNone/>
            </a:pPr>
            <a:r>
              <a:rPr lang="en-US" dirty="0" smtClean="0"/>
              <a:t>3. Facilitate business development through delivery of world-class customer service.</a:t>
            </a:r>
            <a:endParaRPr lang="en-US" dirty="0"/>
          </a:p>
        </p:txBody>
      </p:sp>
      <p:sp>
        <p:nvSpPr>
          <p:cNvPr id="4" name="Slide Number Placeholder 3"/>
          <p:cNvSpPr>
            <a:spLocks noGrp="1"/>
          </p:cNvSpPr>
          <p:nvPr>
            <p:ph type="sldNum" sz="quarter" idx="12"/>
          </p:nvPr>
        </p:nvSpPr>
        <p:spPr/>
        <p:txBody>
          <a:bodyPr/>
          <a:lstStyle/>
          <a:p>
            <a:fld id="{14F22160-8535-4A21-A894-1BA4FAE0E02F}"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uFill>
                  <a:solidFill>
                    <a:srgbClr val="98C93C"/>
                  </a:solidFill>
                </a:uFill>
              </a:rPr>
              <a:t>Goal 1</a:t>
            </a:r>
            <a:r>
              <a:rPr lang="en-US" b="1" dirty="0" smtClean="0">
                <a:uFill>
                  <a:solidFill>
                    <a:srgbClr val="98C93C"/>
                  </a:solidFill>
                </a:uFill>
              </a:rPr>
              <a:t> </a:t>
            </a:r>
            <a:r>
              <a:rPr lang="en-US" b="1" dirty="0" smtClean="0"/>
              <a:t>– Increase Florida’s Global Competitiveness</a:t>
            </a:r>
            <a:endParaRPr lang="en-US" b="1" dirty="0"/>
          </a:p>
        </p:txBody>
      </p:sp>
      <p:sp>
        <p:nvSpPr>
          <p:cNvPr id="3" name="Content Placeholder 2"/>
          <p:cNvSpPr>
            <a:spLocks noGrp="1"/>
          </p:cNvSpPr>
          <p:nvPr>
            <p:ph idx="1"/>
          </p:nvPr>
        </p:nvSpPr>
        <p:spPr/>
        <p:txBody>
          <a:bodyPr>
            <a:normAutofit fontScale="85000" lnSpcReduction="20000"/>
          </a:bodyPr>
          <a:lstStyle/>
          <a:p>
            <a:pPr>
              <a:buNone/>
            </a:pPr>
            <a:r>
              <a:rPr lang="en-US" sz="3600" b="1" dirty="0" smtClean="0">
                <a:solidFill>
                  <a:srgbClr val="98C93C"/>
                </a:solidFill>
                <a:effectLst>
                  <a:outerShdw blurRad="38100" dist="38100" dir="2700000" algn="tl">
                    <a:srgbClr val="000000">
                      <a:alpha val="43137"/>
                    </a:srgbClr>
                  </a:outerShdw>
                </a:effectLst>
              </a:rPr>
              <a:t>Four Strategies</a:t>
            </a:r>
          </a:p>
          <a:p>
            <a:r>
              <a:rPr lang="en-US" sz="3600" dirty="0" smtClean="0"/>
              <a:t>Improve Florida’s Business Climate</a:t>
            </a:r>
          </a:p>
          <a:p>
            <a:endParaRPr lang="en-US" sz="3600" dirty="0" smtClean="0"/>
          </a:p>
          <a:p>
            <a:r>
              <a:rPr lang="en-US" sz="3600" dirty="0" smtClean="0"/>
              <a:t>Implement Flexible, Targeted, Competitive, Fiscally Responsible Business Incentives</a:t>
            </a:r>
          </a:p>
          <a:p>
            <a:endParaRPr lang="en-US" sz="3600" dirty="0" smtClean="0"/>
          </a:p>
          <a:p>
            <a:r>
              <a:rPr lang="en-US" sz="3600" dirty="0" smtClean="0"/>
              <a:t>Strengthen Florida’s Workforce</a:t>
            </a:r>
          </a:p>
          <a:p>
            <a:endParaRPr lang="en-US" sz="3600" dirty="0" smtClean="0"/>
          </a:p>
          <a:p>
            <a:r>
              <a:rPr lang="en-US" sz="3600" dirty="0" smtClean="0"/>
              <a:t>Build Resilient Communities</a:t>
            </a:r>
            <a:endParaRPr lang="en-US" sz="3600" dirty="0"/>
          </a:p>
        </p:txBody>
      </p:sp>
      <p:sp>
        <p:nvSpPr>
          <p:cNvPr id="4" name="Slide Number Placeholder 3"/>
          <p:cNvSpPr>
            <a:spLocks noGrp="1"/>
          </p:cNvSpPr>
          <p:nvPr>
            <p:ph type="sldNum" sz="quarter" idx="12"/>
          </p:nvPr>
        </p:nvSpPr>
        <p:spPr/>
        <p:txBody>
          <a:bodyPr/>
          <a:lstStyle/>
          <a:p>
            <a:fld id="{14F22160-8535-4A21-A894-1BA4FAE0E02F}"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1414</TotalTime>
  <Words>1163</Words>
  <Application>Microsoft Office PowerPoint</Application>
  <PresentationFormat>On-screen Show (4:3)</PresentationFormat>
  <Paragraphs>186</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House Economic Affairs Committee  Wednesday, September 21, 2011</vt:lpstr>
      <vt:lpstr>State of Florida Job Creation Plan An Overview September 2011</vt:lpstr>
      <vt:lpstr>Statutory Opportunity,  SB 2156</vt:lpstr>
      <vt:lpstr>Planning Partners</vt:lpstr>
      <vt:lpstr>Vision and Mission</vt:lpstr>
      <vt:lpstr>Guiding Principles</vt:lpstr>
      <vt:lpstr>Partnerships – Keys to Successful Performance</vt:lpstr>
      <vt:lpstr>Three Goals</vt:lpstr>
      <vt:lpstr>Goal 1 – Increase Florida’s Global Competitiveness</vt:lpstr>
      <vt:lpstr>Goal 2 – Promote Florida as the Global Destination</vt:lpstr>
      <vt:lpstr>Goal 3 – Deliver World-Class Customer Service </vt:lpstr>
      <vt:lpstr>Benchmarks Fiscal Years 2011-12</vt:lpstr>
      <vt:lpstr>Questions?</vt:lpstr>
    </vt:vector>
  </TitlesOfParts>
  <Company>Design Farm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1</dc:title>
  <dc:creator>Seth Brock</dc:creator>
  <cp:lastModifiedBy>Darrick McGhee</cp:lastModifiedBy>
  <cp:revision>259</cp:revision>
  <dcterms:created xsi:type="dcterms:W3CDTF">2011-09-07T20:10:12Z</dcterms:created>
  <dcterms:modified xsi:type="dcterms:W3CDTF">2011-09-15T18:43:29Z</dcterms:modified>
</cp:coreProperties>
</file>