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5" r:id="rId3"/>
    <p:sldId id="267" r:id="rId4"/>
    <p:sldId id="268" r:id="rId5"/>
    <p:sldId id="269" r:id="rId6"/>
    <p:sldId id="259" r:id="rId7"/>
    <p:sldId id="270" r:id="rId8"/>
    <p:sldId id="257" r:id="rId9"/>
    <p:sldId id="271" r:id="rId10"/>
    <p:sldId id="272" r:id="rId11"/>
    <p:sldId id="274" r:id="rId12"/>
    <p:sldId id="273"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5FB820-FC3E-3B12-6040-1728BDDB5813}" name="Garcia, Leo" initials="GL" userId="S::Leandro.Garcia@deo.myflorida.com::4021fe1b-a9c6-43ff-b579-cbd0ac788e17" providerId="AD"/>
  <p188:author id="{724B55DB-4917-4806-9D7C-DAC32549AD6E}" name="Martin, Alex" initials="MA" userId="S::Alex.Martin@deo.myflorida.com::cfb12594-b76f-43fb-b6a6-5e1ce20430c0" providerId="AD"/>
  <p188:author id="{C1B5A0ED-3473-4182-7FDA-DFAEB6E55FED}" name="Lee, Megan" initials="LM" userId="S::Megan.Lee@deo.myflorida.com::9a480ccc-9d09-45d5-9334-7e0e81840e1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0C74A"/>
    <a:srgbClr val="98D43C"/>
    <a:srgbClr val="003F5C"/>
    <a:srgbClr val="006992"/>
    <a:srgbClr val="B9D4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73678" autoAdjust="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B5FABD-882F-4E47-B66F-CB5C6C0A314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CCA63A24-7AD3-4B72-8523-E6DE0311BCB7}">
      <dgm:prSet phldrT="[Text]"/>
      <dgm:spPr/>
      <dgm:t>
        <a:bodyPr/>
        <a:lstStyle/>
        <a:p>
          <a:r>
            <a:rPr lang="en-US" dirty="0"/>
            <a:t>U.S. Department of Housing and Urban Development</a:t>
          </a:r>
        </a:p>
      </dgm:t>
    </dgm:pt>
    <dgm:pt modelId="{528EF776-F6C3-4CCF-875F-E8476295D555}" type="parTrans" cxnId="{CF9627E5-8991-4F14-98DC-CB828D287405}">
      <dgm:prSet/>
      <dgm:spPr/>
      <dgm:t>
        <a:bodyPr/>
        <a:lstStyle/>
        <a:p>
          <a:endParaRPr lang="en-US"/>
        </a:p>
      </dgm:t>
    </dgm:pt>
    <dgm:pt modelId="{DBE107A2-AF12-430A-89E3-81CAC66DE239}" type="sibTrans" cxnId="{CF9627E5-8991-4F14-98DC-CB828D287405}">
      <dgm:prSet/>
      <dgm:spPr/>
      <dgm:t>
        <a:bodyPr/>
        <a:lstStyle/>
        <a:p>
          <a:endParaRPr lang="en-US" dirty="0"/>
        </a:p>
      </dgm:t>
    </dgm:pt>
    <dgm:pt modelId="{8486D87D-8722-438B-B380-F093F4441A03}">
      <dgm:prSet phldrT="[Text]"/>
      <dgm:spPr/>
      <dgm:t>
        <a:bodyPr/>
        <a:lstStyle/>
        <a:p>
          <a:r>
            <a:rPr lang="en-US" dirty="0"/>
            <a:t>Florida Department of Economic Opportunity </a:t>
          </a:r>
        </a:p>
      </dgm:t>
    </dgm:pt>
    <dgm:pt modelId="{CE524D8F-C091-4325-AFD3-C3D6F7786180}" type="parTrans" cxnId="{300EF030-FEED-4BD5-8408-694B9E791AD3}">
      <dgm:prSet/>
      <dgm:spPr/>
      <dgm:t>
        <a:bodyPr/>
        <a:lstStyle/>
        <a:p>
          <a:endParaRPr lang="en-US"/>
        </a:p>
      </dgm:t>
    </dgm:pt>
    <dgm:pt modelId="{F777836B-FC2A-42F2-A302-47EE6ADB9A72}" type="sibTrans" cxnId="{300EF030-FEED-4BD5-8408-694B9E791AD3}">
      <dgm:prSet/>
      <dgm:spPr/>
      <dgm:t>
        <a:bodyPr/>
        <a:lstStyle/>
        <a:p>
          <a:endParaRPr lang="en-US" dirty="0"/>
        </a:p>
      </dgm:t>
    </dgm:pt>
    <dgm:pt modelId="{112084B2-33B7-44E6-B6E0-5B2B383661AA}">
      <dgm:prSet phldrT="[Text]"/>
      <dgm:spPr/>
      <dgm:t>
        <a:bodyPr/>
        <a:lstStyle/>
        <a:p>
          <a:r>
            <a:rPr lang="en-US" dirty="0"/>
            <a:t>Community Development Block Grant - DR and/or MIT Program</a:t>
          </a:r>
        </a:p>
      </dgm:t>
    </dgm:pt>
    <dgm:pt modelId="{FC877F55-0C38-49B5-A639-B345862A7017}" type="parTrans" cxnId="{DD5DBF9F-CD17-4BAB-B630-8E25C9EDF9FA}">
      <dgm:prSet/>
      <dgm:spPr/>
      <dgm:t>
        <a:bodyPr/>
        <a:lstStyle/>
        <a:p>
          <a:endParaRPr lang="en-US"/>
        </a:p>
      </dgm:t>
    </dgm:pt>
    <dgm:pt modelId="{4243B7D5-4698-4451-9FA4-055C4C314E00}" type="sibTrans" cxnId="{DD5DBF9F-CD17-4BAB-B630-8E25C9EDF9FA}">
      <dgm:prSet/>
      <dgm:spPr/>
      <dgm:t>
        <a:bodyPr/>
        <a:lstStyle/>
        <a:p>
          <a:endParaRPr lang="en-US" dirty="0"/>
        </a:p>
      </dgm:t>
    </dgm:pt>
    <dgm:pt modelId="{83F304A9-1AE4-4C5E-9EAF-6AA88BE16217}">
      <dgm:prSet phldrT="[Text]"/>
      <dgm:spPr/>
      <dgm:t>
        <a:bodyPr/>
        <a:lstStyle/>
        <a:p>
          <a:r>
            <a:rPr lang="en-US" dirty="0"/>
            <a:t>Subrecipient</a:t>
          </a:r>
        </a:p>
      </dgm:t>
    </dgm:pt>
    <dgm:pt modelId="{4A36C0F7-6530-468C-A4AF-A499F207C846}" type="parTrans" cxnId="{C6A9B386-CAF0-4BB0-B368-63771EBCC872}">
      <dgm:prSet/>
      <dgm:spPr/>
      <dgm:t>
        <a:bodyPr/>
        <a:lstStyle/>
        <a:p>
          <a:endParaRPr lang="en-US"/>
        </a:p>
      </dgm:t>
    </dgm:pt>
    <dgm:pt modelId="{8BD7CDAB-C440-4B74-AC74-A02E6F76FD87}" type="sibTrans" cxnId="{C6A9B386-CAF0-4BB0-B368-63771EBCC872}">
      <dgm:prSet/>
      <dgm:spPr/>
      <dgm:t>
        <a:bodyPr/>
        <a:lstStyle/>
        <a:p>
          <a:endParaRPr lang="en-US"/>
        </a:p>
      </dgm:t>
    </dgm:pt>
    <dgm:pt modelId="{304657DA-115D-4F65-BDB8-8F937AB81548}" type="pres">
      <dgm:prSet presAssocID="{6AB5FABD-882F-4E47-B66F-CB5C6C0A3140}" presName="outerComposite" presStyleCnt="0">
        <dgm:presLayoutVars>
          <dgm:chMax val="5"/>
          <dgm:dir/>
          <dgm:resizeHandles val="exact"/>
        </dgm:presLayoutVars>
      </dgm:prSet>
      <dgm:spPr/>
    </dgm:pt>
    <dgm:pt modelId="{1C176BB5-21EE-420D-ACCC-803B1C670F83}" type="pres">
      <dgm:prSet presAssocID="{6AB5FABD-882F-4E47-B66F-CB5C6C0A3140}" presName="dummyMaxCanvas" presStyleCnt="0">
        <dgm:presLayoutVars/>
      </dgm:prSet>
      <dgm:spPr/>
    </dgm:pt>
    <dgm:pt modelId="{E98BA2B5-6D3E-499F-B43D-933EBBE1A1AF}" type="pres">
      <dgm:prSet presAssocID="{6AB5FABD-882F-4E47-B66F-CB5C6C0A3140}" presName="FourNodes_1" presStyleLbl="node1" presStyleIdx="0" presStyleCnt="4" custScaleX="97911" custScaleY="99380">
        <dgm:presLayoutVars>
          <dgm:bulletEnabled val="1"/>
        </dgm:presLayoutVars>
      </dgm:prSet>
      <dgm:spPr/>
    </dgm:pt>
    <dgm:pt modelId="{1FBBD7B7-C484-41B4-AB2F-A7791D2821EA}" type="pres">
      <dgm:prSet presAssocID="{6AB5FABD-882F-4E47-B66F-CB5C6C0A3140}" presName="FourNodes_2" presStyleLbl="node1" presStyleIdx="1" presStyleCnt="4">
        <dgm:presLayoutVars>
          <dgm:bulletEnabled val="1"/>
        </dgm:presLayoutVars>
      </dgm:prSet>
      <dgm:spPr/>
    </dgm:pt>
    <dgm:pt modelId="{C18D881F-989C-43D5-B263-DBD36A0CB59E}" type="pres">
      <dgm:prSet presAssocID="{6AB5FABD-882F-4E47-B66F-CB5C6C0A3140}" presName="FourNodes_3" presStyleLbl="node1" presStyleIdx="2" presStyleCnt="4">
        <dgm:presLayoutVars>
          <dgm:bulletEnabled val="1"/>
        </dgm:presLayoutVars>
      </dgm:prSet>
      <dgm:spPr/>
    </dgm:pt>
    <dgm:pt modelId="{9311D1D4-4B59-4E80-8C51-67AFC72FDFD7}" type="pres">
      <dgm:prSet presAssocID="{6AB5FABD-882F-4E47-B66F-CB5C6C0A3140}" presName="FourNodes_4" presStyleLbl="node1" presStyleIdx="3" presStyleCnt="4" custScaleX="96578" custScaleY="96273" custLinFactNeighborX="1457" custLinFactNeighborY="6584">
        <dgm:presLayoutVars>
          <dgm:bulletEnabled val="1"/>
        </dgm:presLayoutVars>
      </dgm:prSet>
      <dgm:spPr/>
    </dgm:pt>
    <dgm:pt modelId="{D3A72D46-B1F7-40EA-B000-4995CF91DBD0}" type="pres">
      <dgm:prSet presAssocID="{6AB5FABD-882F-4E47-B66F-CB5C6C0A3140}" presName="FourConn_1-2" presStyleLbl="fgAccFollowNode1" presStyleIdx="0" presStyleCnt="3">
        <dgm:presLayoutVars>
          <dgm:bulletEnabled val="1"/>
        </dgm:presLayoutVars>
      </dgm:prSet>
      <dgm:spPr/>
    </dgm:pt>
    <dgm:pt modelId="{3578D7AF-4864-421A-9155-9E67FEB980C5}" type="pres">
      <dgm:prSet presAssocID="{6AB5FABD-882F-4E47-B66F-CB5C6C0A3140}" presName="FourConn_2-3" presStyleLbl="fgAccFollowNode1" presStyleIdx="1" presStyleCnt="3">
        <dgm:presLayoutVars>
          <dgm:bulletEnabled val="1"/>
        </dgm:presLayoutVars>
      </dgm:prSet>
      <dgm:spPr/>
    </dgm:pt>
    <dgm:pt modelId="{DDA30F50-B2CE-486D-B8DC-9B60AD28C55F}" type="pres">
      <dgm:prSet presAssocID="{6AB5FABD-882F-4E47-B66F-CB5C6C0A3140}" presName="FourConn_3-4" presStyleLbl="fgAccFollowNode1" presStyleIdx="2" presStyleCnt="3">
        <dgm:presLayoutVars>
          <dgm:bulletEnabled val="1"/>
        </dgm:presLayoutVars>
      </dgm:prSet>
      <dgm:spPr/>
    </dgm:pt>
    <dgm:pt modelId="{224EDE43-F9A3-4D77-BBFB-766C1F80DBC2}" type="pres">
      <dgm:prSet presAssocID="{6AB5FABD-882F-4E47-B66F-CB5C6C0A3140}" presName="FourNodes_1_text" presStyleLbl="node1" presStyleIdx="3" presStyleCnt="4">
        <dgm:presLayoutVars>
          <dgm:bulletEnabled val="1"/>
        </dgm:presLayoutVars>
      </dgm:prSet>
      <dgm:spPr/>
    </dgm:pt>
    <dgm:pt modelId="{181A69E4-D089-4559-B45D-8E529296AB08}" type="pres">
      <dgm:prSet presAssocID="{6AB5FABD-882F-4E47-B66F-CB5C6C0A3140}" presName="FourNodes_2_text" presStyleLbl="node1" presStyleIdx="3" presStyleCnt="4">
        <dgm:presLayoutVars>
          <dgm:bulletEnabled val="1"/>
        </dgm:presLayoutVars>
      </dgm:prSet>
      <dgm:spPr/>
    </dgm:pt>
    <dgm:pt modelId="{09025A0D-2892-4F59-8D8C-1E0DD108E268}" type="pres">
      <dgm:prSet presAssocID="{6AB5FABD-882F-4E47-B66F-CB5C6C0A3140}" presName="FourNodes_3_text" presStyleLbl="node1" presStyleIdx="3" presStyleCnt="4">
        <dgm:presLayoutVars>
          <dgm:bulletEnabled val="1"/>
        </dgm:presLayoutVars>
      </dgm:prSet>
      <dgm:spPr/>
    </dgm:pt>
    <dgm:pt modelId="{4B7E2FEF-D889-4F2D-B782-86693BDE6066}" type="pres">
      <dgm:prSet presAssocID="{6AB5FABD-882F-4E47-B66F-CB5C6C0A3140}" presName="FourNodes_4_text" presStyleLbl="node1" presStyleIdx="3" presStyleCnt="4">
        <dgm:presLayoutVars>
          <dgm:bulletEnabled val="1"/>
        </dgm:presLayoutVars>
      </dgm:prSet>
      <dgm:spPr/>
    </dgm:pt>
  </dgm:ptLst>
  <dgm:cxnLst>
    <dgm:cxn modelId="{0E56222C-BCB8-44B5-882F-DE41954DDF3B}" type="presOf" srcId="{6AB5FABD-882F-4E47-B66F-CB5C6C0A3140}" destId="{304657DA-115D-4F65-BDB8-8F937AB81548}" srcOrd="0" destOrd="0" presId="urn:microsoft.com/office/officeart/2005/8/layout/vProcess5"/>
    <dgm:cxn modelId="{300EF030-FEED-4BD5-8408-694B9E791AD3}" srcId="{6AB5FABD-882F-4E47-B66F-CB5C6C0A3140}" destId="{8486D87D-8722-438B-B380-F093F4441A03}" srcOrd="1" destOrd="0" parTransId="{CE524D8F-C091-4325-AFD3-C3D6F7786180}" sibTransId="{F777836B-FC2A-42F2-A302-47EE6ADB9A72}"/>
    <dgm:cxn modelId="{7CA42634-C267-496B-B710-77966B3606BB}" type="presOf" srcId="{83F304A9-1AE4-4C5E-9EAF-6AA88BE16217}" destId="{9311D1D4-4B59-4E80-8C51-67AFC72FDFD7}" srcOrd="0" destOrd="0" presId="urn:microsoft.com/office/officeart/2005/8/layout/vProcess5"/>
    <dgm:cxn modelId="{1F2F313B-2694-4854-9C54-E044D8E8EF39}" type="presOf" srcId="{F777836B-FC2A-42F2-A302-47EE6ADB9A72}" destId="{3578D7AF-4864-421A-9155-9E67FEB980C5}" srcOrd="0" destOrd="0" presId="urn:microsoft.com/office/officeart/2005/8/layout/vProcess5"/>
    <dgm:cxn modelId="{5ED1565D-E54E-46B3-BC95-FB21BDF28462}" type="presOf" srcId="{83F304A9-1AE4-4C5E-9EAF-6AA88BE16217}" destId="{4B7E2FEF-D889-4F2D-B782-86693BDE6066}" srcOrd="1" destOrd="0" presId="urn:microsoft.com/office/officeart/2005/8/layout/vProcess5"/>
    <dgm:cxn modelId="{041F5C44-65D4-4CD2-9EE2-5542055CCF82}" type="presOf" srcId="{8486D87D-8722-438B-B380-F093F4441A03}" destId="{1FBBD7B7-C484-41B4-AB2F-A7791D2821EA}" srcOrd="0" destOrd="0" presId="urn:microsoft.com/office/officeart/2005/8/layout/vProcess5"/>
    <dgm:cxn modelId="{1179AB6A-2698-4AD4-8B61-E7151627274C}" type="presOf" srcId="{CCA63A24-7AD3-4B72-8523-E6DE0311BCB7}" destId="{E98BA2B5-6D3E-499F-B43D-933EBBE1A1AF}" srcOrd="0" destOrd="0" presId="urn:microsoft.com/office/officeart/2005/8/layout/vProcess5"/>
    <dgm:cxn modelId="{5AEB0058-7C25-4C85-B3C7-029B528670B2}" type="presOf" srcId="{8486D87D-8722-438B-B380-F093F4441A03}" destId="{181A69E4-D089-4559-B45D-8E529296AB08}" srcOrd="1" destOrd="0" presId="urn:microsoft.com/office/officeart/2005/8/layout/vProcess5"/>
    <dgm:cxn modelId="{4D54B87C-3667-4F59-9324-7E72480EE35C}" type="presOf" srcId="{CCA63A24-7AD3-4B72-8523-E6DE0311BCB7}" destId="{224EDE43-F9A3-4D77-BBFB-766C1F80DBC2}" srcOrd="1" destOrd="0" presId="urn:microsoft.com/office/officeart/2005/8/layout/vProcess5"/>
    <dgm:cxn modelId="{C6A9B386-CAF0-4BB0-B368-63771EBCC872}" srcId="{6AB5FABD-882F-4E47-B66F-CB5C6C0A3140}" destId="{83F304A9-1AE4-4C5E-9EAF-6AA88BE16217}" srcOrd="3" destOrd="0" parTransId="{4A36C0F7-6530-468C-A4AF-A499F207C846}" sibTransId="{8BD7CDAB-C440-4B74-AC74-A02E6F76FD87}"/>
    <dgm:cxn modelId="{DD5DBF9F-CD17-4BAB-B630-8E25C9EDF9FA}" srcId="{6AB5FABD-882F-4E47-B66F-CB5C6C0A3140}" destId="{112084B2-33B7-44E6-B6E0-5B2B383661AA}" srcOrd="2" destOrd="0" parTransId="{FC877F55-0C38-49B5-A639-B345862A7017}" sibTransId="{4243B7D5-4698-4451-9FA4-055C4C314E00}"/>
    <dgm:cxn modelId="{BB8D9DB6-8856-4541-9D56-82A04F63AD0B}" type="presOf" srcId="{112084B2-33B7-44E6-B6E0-5B2B383661AA}" destId="{09025A0D-2892-4F59-8D8C-1E0DD108E268}" srcOrd="1" destOrd="0" presId="urn:microsoft.com/office/officeart/2005/8/layout/vProcess5"/>
    <dgm:cxn modelId="{2D1005BA-E0A9-4D53-94AB-DB360C7B7A35}" type="presOf" srcId="{4243B7D5-4698-4451-9FA4-055C4C314E00}" destId="{DDA30F50-B2CE-486D-B8DC-9B60AD28C55F}" srcOrd="0" destOrd="0" presId="urn:microsoft.com/office/officeart/2005/8/layout/vProcess5"/>
    <dgm:cxn modelId="{D9FAD0BF-2287-4656-AC9E-A92E20D2FDE6}" type="presOf" srcId="{DBE107A2-AF12-430A-89E3-81CAC66DE239}" destId="{D3A72D46-B1F7-40EA-B000-4995CF91DBD0}" srcOrd="0" destOrd="0" presId="urn:microsoft.com/office/officeart/2005/8/layout/vProcess5"/>
    <dgm:cxn modelId="{8ACFBCC5-4F79-421F-8B39-7CE0839ED97B}" type="presOf" srcId="{112084B2-33B7-44E6-B6E0-5B2B383661AA}" destId="{C18D881F-989C-43D5-B263-DBD36A0CB59E}" srcOrd="0" destOrd="0" presId="urn:microsoft.com/office/officeart/2005/8/layout/vProcess5"/>
    <dgm:cxn modelId="{CF9627E5-8991-4F14-98DC-CB828D287405}" srcId="{6AB5FABD-882F-4E47-B66F-CB5C6C0A3140}" destId="{CCA63A24-7AD3-4B72-8523-E6DE0311BCB7}" srcOrd="0" destOrd="0" parTransId="{528EF776-F6C3-4CCF-875F-E8476295D555}" sibTransId="{DBE107A2-AF12-430A-89E3-81CAC66DE239}"/>
    <dgm:cxn modelId="{17EDCE73-0FC3-463A-A324-BC416B45C2CC}" type="presParOf" srcId="{304657DA-115D-4F65-BDB8-8F937AB81548}" destId="{1C176BB5-21EE-420D-ACCC-803B1C670F83}" srcOrd="0" destOrd="0" presId="urn:microsoft.com/office/officeart/2005/8/layout/vProcess5"/>
    <dgm:cxn modelId="{09AD9991-1E90-4748-BACB-F04D8F9C9C91}" type="presParOf" srcId="{304657DA-115D-4F65-BDB8-8F937AB81548}" destId="{E98BA2B5-6D3E-499F-B43D-933EBBE1A1AF}" srcOrd="1" destOrd="0" presId="urn:microsoft.com/office/officeart/2005/8/layout/vProcess5"/>
    <dgm:cxn modelId="{BF6116EF-7A8B-4CC0-BA62-A0B93B4FFC1C}" type="presParOf" srcId="{304657DA-115D-4F65-BDB8-8F937AB81548}" destId="{1FBBD7B7-C484-41B4-AB2F-A7791D2821EA}" srcOrd="2" destOrd="0" presId="urn:microsoft.com/office/officeart/2005/8/layout/vProcess5"/>
    <dgm:cxn modelId="{1D6117C9-2ADC-46E1-B729-8092BFDA6B41}" type="presParOf" srcId="{304657DA-115D-4F65-BDB8-8F937AB81548}" destId="{C18D881F-989C-43D5-B263-DBD36A0CB59E}" srcOrd="3" destOrd="0" presId="urn:microsoft.com/office/officeart/2005/8/layout/vProcess5"/>
    <dgm:cxn modelId="{33B629BD-A570-426A-B1D4-FE9C95202042}" type="presParOf" srcId="{304657DA-115D-4F65-BDB8-8F937AB81548}" destId="{9311D1D4-4B59-4E80-8C51-67AFC72FDFD7}" srcOrd="4" destOrd="0" presId="urn:microsoft.com/office/officeart/2005/8/layout/vProcess5"/>
    <dgm:cxn modelId="{4EE37784-571C-40BE-A949-E0A2083DED8E}" type="presParOf" srcId="{304657DA-115D-4F65-BDB8-8F937AB81548}" destId="{D3A72D46-B1F7-40EA-B000-4995CF91DBD0}" srcOrd="5" destOrd="0" presId="urn:microsoft.com/office/officeart/2005/8/layout/vProcess5"/>
    <dgm:cxn modelId="{4174B6EE-0EC5-472C-894A-CCC0666310DE}" type="presParOf" srcId="{304657DA-115D-4F65-BDB8-8F937AB81548}" destId="{3578D7AF-4864-421A-9155-9E67FEB980C5}" srcOrd="6" destOrd="0" presId="urn:microsoft.com/office/officeart/2005/8/layout/vProcess5"/>
    <dgm:cxn modelId="{A70979D4-3815-45ED-9772-7AA8F70F4162}" type="presParOf" srcId="{304657DA-115D-4F65-BDB8-8F937AB81548}" destId="{DDA30F50-B2CE-486D-B8DC-9B60AD28C55F}" srcOrd="7" destOrd="0" presId="urn:microsoft.com/office/officeart/2005/8/layout/vProcess5"/>
    <dgm:cxn modelId="{2050B335-9C89-46FA-AD35-32B13633742C}" type="presParOf" srcId="{304657DA-115D-4F65-BDB8-8F937AB81548}" destId="{224EDE43-F9A3-4D77-BBFB-766C1F80DBC2}" srcOrd="8" destOrd="0" presId="urn:microsoft.com/office/officeart/2005/8/layout/vProcess5"/>
    <dgm:cxn modelId="{F055D573-7996-42DD-9767-FBE4ACD782CC}" type="presParOf" srcId="{304657DA-115D-4F65-BDB8-8F937AB81548}" destId="{181A69E4-D089-4559-B45D-8E529296AB08}" srcOrd="9" destOrd="0" presId="urn:microsoft.com/office/officeart/2005/8/layout/vProcess5"/>
    <dgm:cxn modelId="{D2965221-8545-40B6-B569-019A50260FD8}" type="presParOf" srcId="{304657DA-115D-4F65-BDB8-8F937AB81548}" destId="{09025A0D-2892-4F59-8D8C-1E0DD108E268}" srcOrd="10" destOrd="0" presId="urn:microsoft.com/office/officeart/2005/8/layout/vProcess5"/>
    <dgm:cxn modelId="{94C7B3E0-6359-4165-ADC3-5C527AE47EF0}" type="presParOf" srcId="{304657DA-115D-4F65-BDB8-8F937AB81548}" destId="{4B7E2FEF-D889-4F2D-B782-86693BDE6066}"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01B644-BD4B-4312-A56B-588EDD48FCD2}" type="doc">
      <dgm:prSet loTypeId="urn:microsoft.com/office/officeart/2011/layout/CircleProcess" loCatId="process" qsTypeId="urn:microsoft.com/office/officeart/2005/8/quickstyle/simple1" qsCatId="simple" csTypeId="urn:microsoft.com/office/officeart/2005/8/colors/accent3_2" csCatId="accent3" phldr="1"/>
      <dgm:spPr/>
      <dgm:t>
        <a:bodyPr/>
        <a:lstStyle/>
        <a:p>
          <a:endParaRPr lang="en-US"/>
        </a:p>
      </dgm:t>
    </dgm:pt>
    <dgm:pt modelId="{79446A99-20AF-45EB-9A93-8D44A0C283BE}">
      <dgm:prSet phldrT="[Text]"/>
      <dgm:spPr>
        <a:solidFill>
          <a:srgbClr val="006992">
            <a:alpha val="90000"/>
          </a:srgbClr>
        </a:solidFill>
        <a:ln>
          <a:solidFill>
            <a:schemeClr val="accent3"/>
          </a:solidFill>
        </a:ln>
      </dgm:spPr>
      <dgm:t>
        <a:bodyPr/>
        <a:lstStyle/>
        <a:p>
          <a:r>
            <a:rPr lang="en-US" dirty="0">
              <a:solidFill>
                <a:schemeClr val="bg1"/>
              </a:solidFill>
            </a:rPr>
            <a:t>Application Cycle</a:t>
          </a:r>
        </a:p>
      </dgm:t>
    </dgm:pt>
    <dgm:pt modelId="{53506E0E-7ED5-4A7D-8494-767A46F34A87}" type="parTrans" cxnId="{1745112F-6DE9-4B30-B2CC-52ACBB9C091C}">
      <dgm:prSet/>
      <dgm:spPr/>
      <dgm:t>
        <a:bodyPr/>
        <a:lstStyle/>
        <a:p>
          <a:endParaRPr lang="en-US"/>
        </a:p>
      </dgm:t>
    </dgm:pt>
    <dgm:pt modelId="{A4EC4155-C539-4407-BEF0-DC628C475258}" type="sibTrans" cxnId="{1745112F-6DE9-4B30-B2CC-52ACBB9C091C}">
      <dgm:prSet/>
      <dgm:spPr/>
      <dgm:t>
        <a:bodyPr/>
        <a:lstStyle/>
        <a:p>
          <a:endParaRPr lang="en-US"/>
        </a:p>
      </dgm:t>
    </dgm:pt>
    <dgm:pt modelId="{930333DD-BBF4-401E-8C5A-FBFC96EBD708}">
      <dgm:prSet phldrT="[Text]"/>
      <dgm:spPr/>
      <dgm:t>
        <a:bodyPr/>
        <a:lstStyle/>
        <a:p>
          <a:r>
            <a:rPr lang="en-US" dirty="0"/>
            <a:t>Award</a:t>
          </a:r>
        </a:p>
      </dgm:t>
    </dgm:pt>
    <dgm:pt modelId="{1B8E640A-57DB-4FD2-8715-66B652333188}" type="parTrans" cxnId="{766FA91A-631E-45AC-B9F9-5E41C90D1530}">
      <dgm:prSet/>
      <dgm:spPr/>
      <dgm:t>
        <a:bodyPr/>
        <a:lstStyle/>
        <a:p>
          <a:endParaRPr lang="en-US"/>
        </a:p>
      </dgm:t>
    </dgm:pt>
    <dgm:pt modelId="{E81641BE-F8F2-438E-8D42-5E0CECE15D2B}" type="sibTrans" cxnId="{766FA91A-631E-45AC-B9F9-5E41C90D1530}">
      <dgm:prSet/>
      <dgm:spPr/>
      <dgm:t>
        <a:bodyPr/>
        <a:lstStyle/>
        <a:p>
          <a:endParaRPr lang="en-US"/>
        </a:p>
      </dgm:t>
    </dgm:pt>
    <dgm:pt modelId="{BB0842B5-C0CB-4A39-96C1-6B267E7F8D45}">
      <dgm:prSet phldrT="[Text]"/>
      <dgm:spPr/>
      <dgm:t>
        <a:bodyPr/>
        <a:lstStyle/>
        <a:p>
          <a:r>
            <a:rPr lang="en-US" dirty="0"/>
            <a:t>Federal Regulations &amp; Compliance</a:t>
          </a:r>
        </a:p>
      </dgm:t>
    </dgm:pt>
    <dgm:pt modelId="{348DF7E5-7C33-4A07-8148-90EF68A2C423}" type="parTrans" cxnId="{93123BE7-9329-4C16-86BB-4EFF63761DC0}">
      <dgm:prSet/>
      <dgm:spPr/>
      <dgm:t>
        <a:bodyPr/>
        <a:lstStyle/>
        <a:p>
          <a:endParaRPr lang="en-US"/>
        </a:p>
      </dgm:t>
    </dgm:pt>
    <dgm:pt modelId="{DAB26DE0-A24E-478D-ACEE-D77D92B703E6}" type="sibTrans" cxnId="{93123BE7-9329-4C16-86BB-4EFF63761DC0}">
      <dgm:prSet/>
      <dgm:spPr/>
      <dgm:t>
        <a:bodyPr/>
        <a:lstStyle/>
        <a:p>
          <a:endParaRPr lang="en-US"/>
        </a:p>
      </dgm:t>
    </dgm:pt>
    <dgm:pt modelId="{55DB0C81-D359-4B70-BCBA-3B473A8A0900}">
      <dgm:prSet phldrT="[Text]"/>
      <dgm:spPr/>
      <dgm:t>
        <a:bodyPr/>
        <a:lstStyle/>
        <a:p>
          <a:r>
            <a:rPr lang="en-US" dirty="0"/>
            <a:t>Project and Grant Closeout</a:t>
          </a:r>
        </a:p>
      </dgm:t>
    </dgm:pt>
    <dgm:pt modelId="{257E6EA5-8A52-4EA3-9727-FA87D8C4C641}" type="parTrans" cxnId="{CD03D1AA-A274-464E-9010-D21D3EDAFBE0}">
      <dgm:prSet/>
      <dgm:spPr/>
      <dgm:t>
        <a:bodyPr/>
        <a:lstStyle/>
        <a:p>
          <a:endParaRPr lang="en-US"/>
        </a:p>
      </dgm:t>
    </dgm:pt>
    <dgm:pt modelId="{FA0481AB-BD0D-4C0E-AF2E-D31060878932}" type="sibTrans" cxnId="{CD03D1AA-A274-464E-9010-D21D3EDAFBE0}">
      <dgm:prSet/>
      <dgm:spPr/>
      <dgm:t>
        <a:bodyPr/>
        <a:lstStyle/>
        <a:p>
          <a:endParaRPr lang="en-US"/>
        </a:p>
      </dgm:t>
    </dgm:pt>
    <dgm:pt modelId="{F5CC876A-B441-4253-908A-6B35CC7FF71D}">
      <dgm:prSet phldrT="[Text]"/>
      <dgm:spPr/>
      <dgm:t>
        <a:bodyPr/>
        <a:lstStyle/>
        <a:p>
          <a:r>
            <a:rPr lang="en-US" dirty="0"/>
            <a:t>Authority to Use Grant Funds</a:t>
          </a:r>
        </a:p>
      </dgm:t>
    </dgm:pt>
    <dgm:pt modelId="{7EF5F8AF-BB88-423D-A2F1-D66433E1CF6F}" type="parTrans" cxnId="{CDD2AD5F-5B07-48D4-BE40-31AF6A59BF27}">
      <dgm:prSet/>
      <dgm:spPr/>
      <dgm:t>
        <a:bodyPr/>
        <a:lstStyle/>
        <a:p>
          <a:endParaRPr lang="en-US"/>
        </a:p>
      </dgm:t>
    </dgm:pt>
    <dgm:pt modelId="{C2D0FF64-324C-49A8-BE42-787D81B8A9CA}" type="sibTrans" cxnId="{CDD2AD5F-5B07-48D4-BE40-31AF6A59BF27}">
      <dgm:prSet/>
      <dgm:spPr/>
      <dgm:t>
        <a:bodyPr/>
        <a:lstStyle/>
        <a:p>
          <a:endParaRPr lang="en-US"/>
        </a:p>
      </dgm:t>
    </dgm:pt>
    <dgm:pt modelId="{7A9C82EA-FFC5-4947-9DC7-09BDA0EA5B19}">
      <dgm:prSet phldrT="[Text]"/>
      <dgm:spPr/>
      <dgm:t>
        <a:bodyPr/>
        <a:lstStyle/>
        <a:p>
          <a:r>
            <a:rPr lang="en-US" dirty="0"/>
            <a:t>Project Implementation</a:t>
          </a:r>
        </a:p>
      </dgm:t>
    </dgm:pt>
    <dgm:pt modelId="{893493D4-3ADD-4BC8-99A6-4A0D7A794EEA}" type="parTrans" cxnId="{CAAECCE6-DADF-46D1-BBE9-EA4B09D94D98}">
      <dgm:prSet/>
      <dgm:spPr/>
      <dgm:t>
        <a:bodyPr/>
        <a:lstStyle/>
        <a:p>
          <a:endParaRPr lang="en-US"/>
        </a:p>
      </dgm:t>
    </dgm:pt>
    <dgm:pt modelId="{151AFC08-4C3C-4E47-AA1D-97E9C1170904}" type="sibTrans" cxnId="{CAAECCE6-DADF-46D1-BBE9-EA4B09D94D98}">
      <dgm:prSet/>
      <dgm:spPr/>
      <dgm:t>
        <a:bodyPr/>
        <a:lstStyle/>
        <a:p>
          <a:endParaRPr lang="en-US"/>
        </a:p>
      </dgm:t>
    </dgm:pt>
    <dgm:pt modelId="{DF2AA217-9D4C-41BC-AB38-9F969EB9172E}">
      <dgm:prSet phldrT="[Text]"/>
      <dgm:spPr/>
      <dgm:t>
        <a:bodyPr/>
        <a:lstStyle/>
        <a:p>
          <a:r>
            <a:rPr lang="en-US" dirty="0"/>
            <a:t>Subrecipient Agreement Process</a:t>
          </a:r>
        </a:p>
      </dgm:t>
    </dgm:pt>
    <dgm:pt modelId="{76F18683-D550-42D7-88F2-83534CA64583}" type="parTrans" cxnId="{F42A88B4-1052-4971-94C3-5EDE17D891A6}">
      <dgm:prSet/>
      <dgm:spPr/>
      <dgm:t>
        <a:bodyPr/>
        <a:lstStyle/>
        <a:p>
          <a:endParaRPr lang="en-US"/>
        </a:p>
      </dgm:t>
    </dgm:pt>
    <dgm:pt modelId="{7D80A75D-7B41-4ACF-B680-F600E54923A7}" type="sibTrans" cxnId="{F42A88B4-1052-4971-94C3-5EDE17D891A6}">
      <dgm:prSet/>
      <dgm:spPr/>
      <dgm:t>
        <a:bodyPr/>
        <a:lstStyle/>
        <a:p>
          <a:endParaRPr lang="en-US"/>
        </a:p>
      </dgm:t>
    </dgm:pt>
    <dgm:pt modelId="{2A5B9235-B9B7-45DF-940E-73A8E87D840C}" type="pres">
      <dgm:prSet presAssocID="{7201B644-BD4B-4312-A56B-588EDD48FCD2}" presName="Name0" presStyleCnt="0">
        <dgm:presLayoutVars>
          <dgm:chMax val="11"/>
          <dgm:chPref val="11"/>
          <dgm:dir/>
          <dgm:resizeHandles/>
        </dgm:presLayoutVars>
      </dgm:prSet>
      <dgm:spPr/>
    </dgm:pt>
    <dgm:pt modelId="{F18B38AA-30B4-48C0-8989-750FEA603F5E}" type="pres">
      <dgm:prSet presAssocID="{55DB0C81-D359-4B70-BCBA-3B473A8A0900}" presName="Accent7" presStyleCnt="0"/>
      <dgm:spPr/>
    </dgm:pt>
    <dgm:pt modelId="{1918B9AB-008B-44C6-AC39-5D58AF3C92F5}" type="pres">
      <dgm:prSet presAssocID="{55DB0C81-D359-4B70-BCBA-3B473A8A0900}" presName="Accent" presStyleLbl="node1" presStyleIdx="0" presStyleCnt="7"/>
      <dgm:spPr>
        <a:solidFill>
          <a:srgbClr val="98D43C"/>
        </a:solidFill>
      </dgm:spPr>
    </dgm:pt>
    <dgm:pt modelId="{EB07A621-353A-4337-9933-721F09D77065}" type="pres">
      <dgm:prSet presAssocID="{55DB0C81-D359-4B70-BCBA-3B473A8A0900}" presName="ParentBackground7" presStyleCnt="0"/>
      <dgm:spPr/>
    </dgm:pt>
    <dgm:pt modelId="{027E456C-8DD5-4F41-9D37-7E0485B66E60}" type="pres">
      <dgm:prSet presAssocID="{55DB0C81-D359-4B70-BCBA-3B473A8A0900}" presName="ParentBackground" presStyleLbl="fgAcc1" presStyleIdx="0" presStyleCnt="7"/>
      <dgm:spPr/>
    </dgm:pt>
    <dgm:pt modelId="{635B4720-6098-4605-A04A-0B878C5C26B9}" type="pres">
      <dgm:prSet presAssocID="{55DB0C81-D359-4B70-BCBA-3B473A8A0900}" presName="Parent7" presStyleLbl="revTx" presStyleIdx="0" presStyleCnt="0">
        <dgm:presLayoutVars>
          <dgm:chMax val="1"/>
          <dgm:chPref val="1"/>
          <dgm:bulletEnabled val="1"/>
        </dgm:presLayoutVars>
      </dgm:prSet>
      <dgm:spPr/>
    </dgm:pt>
    <dgm:pt modelId="{AB9A3CCF-5B9A-4F6F-9F4C-F5DC25FFB0AF}" type="pres">
      <dgm:prSet presAssocID="{7A9C82EA-FFC5-4947-9DC7-09BDA0EA5B19}" presName="Accent6" presStyleCnt="0"/>
      <dgm:spPr/>
    </dgm:pt>
    <dgm:pt modelId="{E96822C9-5504-4537-9E99-582AD6FAA38E}" type="pres">
      <dgm:prSet presAssocID="{7A9C82EA-FFC5-4947-9DC7-09BDA0EA5B19}" presName="Accent" presStyleLbl="node1" presStyleIdx="1" presStyleCnt="7"/>
      <dgm:spPr>
        <a:solidFill>
          <a:srgbClr val="98D43C"/>
        </a:solidFill>
      </dgm:spPr>
    </dgm:pt>
    <dgm:pt modelId="{859D39C4-FD07-4FE7-88B9-BBF9B31A5D42}" type="pres">
      <dgm:prSet presAssocID="{7A9C82EA-FFC5-4947-9DC7-09BDA0EA5B19}" presName="ParentBackground6" presStyleCnt="0"/>
      <dgm:spPr/>
    </dgm:pt>
    <dgm:pt modelId="{5EC5B513-536B-487F-A864-8F374F35F6A7}" type="pres">
      <dgm:prSet presAssocID="{7A9C82EA-FFC5-4947-9DC7-09BDA0EA5B19}" presName="ParentBackground" presStyleLbl="fgAcc1" presStyleIdx="1" presStyleCnt="7"/>
      <dgm:spPr/>
    </dgm:pt>
    <dgm:pt modelId="{DCA91249-3180-439B-9732-2077A2517122}" type="pres">
      <dgm:prSet presAssocID="{7A9C82EA-FFC5-4947-9DC7-09BDA0EA5B19}" presName="Parent6" presStyleLbl="revTx" presStyleIdx="0" presStyleCnt="0">
        <dgm:presLayoutVars>
          <dgm:chMax val="1"/>
          <dgm:chPref val="1"/>
          <dgm:bulletEnabled val="1"/>
        </dgm:presLayoutVars>
      </dgm:prSet>
      <dgm:spPr/>
    </dgm:pt>
    <dgm:pt modelId="{2652C1EA-E301-49C6-9DD9-8670A8CB5ED4}" type="pres">
      <dgm:prSet presAssocID="{F5CC876A-B441-4253-908A-6B35CC7FF71D}" presName="Accent5" presStyleCnt="0"/>
      <dgm:spPr/>
    </dgm:pt>
    <dgm:pt modelId="{1BC50E31-EAEA-481A-A03E-BB33BD5DB7C1}" type="pres">
      <dgm:prSet presAssocID="{F5CC876A-B441-4253-908A-6B35CC7FF71D}" presName="Accent" presStyleLbl="node1" presStyleIdx="2" presStyleCnt="7"/>
      <dgm:spPr>
        <a:solidFill>
          <a:srgbClr val="98D43C"/>
        </a:solidFill>
      </dgm:spPr>
    </dgm:pt>
    <dgm:pt modelId="{F76A9A3D-9AB1-497F-9B72-FF5A72ABF42D}" type="pres">
      <dgm:prSet presAssocID="{F5CC876A-B441-4253-908A-6B35CC7FF71D}" presName="ParentBackground5" presStyleCnt="0"/>
      <dgm:spPr/>
    </dgm:pt>
    <dgm:pt modelId="{7EF00817-E109-48DF-943D-FC6700DA9277}" type="pres">
      <dgm:prSet presAssocID="{F5CC876A-B441-4253-908A-6B35CC7FF71D}" presName="ParentBackground" presStyleLbl="fgAcc1" presStyleIdx="2" presStyleCnt="7"/>
      <dgm:spPr/>
    </dgm:pt>
    <dgm:pt modelId="{A68B64BD-23A7-4AEF-8ECE-DB227F0A7245}" type="pres">
      <dgm:prSet presAssocID="{F5CC876A-B441-4253-908A-6B35CC7FF71D}" presName="Parent5" presStyleLbl="revTx" presStyleIdx="0" presStyleCnt="0">
        <dgm:presLayoutVars>
          <dgm:chMax val="1"/>
          <dgm:chPref val="1"/>
          <dgm:bulletEnabled val="1"/>
        </dgm:presLayoutVars>
      </dgm:prSet>
      <dgm:spPr/>
    </dgm:pt>
    <dgm:pt modelId="{A5086B8D-4EAC-440F-AC7A-0B95B99A79F5}" type="pres">
      <dgm:prSet presAssocID="{BB0842B5-C0CB-4A39-96C1-6B267E7F8D45}" presName="Accent4" presStyleCnt="0"/>
      <dgm:spPr/>
    </dgm:pt>
    <dgm:pt modelId="{0A60986F-A710-43DA-A649-85EAFDA20538}" type="pres">
      <dgm:prSet presAssocID="{BB0842B5-C0CB-4A39-96C1-6B267E7F8D45}" presName="Accent" presStyleLbl="node1" presStyleIdx="3" presStyleCnt="7"/>
      <dgm:spPr>
        <a:solidFill>
          <a:srgbClr val="98D43C"/>
        </a:solidFill>
      </dgm:spPr>
    </dgm:pt>
    <dgm:pt modelId="{DAB747B9-B668-4DE7-97A6-497F022EB4B0}" type="pres">
      <dgm:prSet presAssocID="{BB0842B5-C0CB-4A39-96C1-6B267E7F8D45}" presName="ParentBackground4" presStyleCnt="0"/>
      <dgm:spPr/>
    </dgm:pt>
    <dgm:pt modelId="{5486AF16-CA7B-4C32-97F7-FC46128EDB23}" type="pres">
      <dgm:prSet presAssocID="{BB0842B5-C0CB-4A39-96C1-6B267E7F8D45}" presName="ParentBackground" presStyleLbl="fgAcc1" presStyleIdx="3" presStyleCnt="7"/>
      <dgm:spPr/>
    </dgm:pt>
    <dgm:pt modelId="{E5FC2252-1955-4776-8012-05D6C412FDFB}" type="pres">
      <dgm:prSet presAssocID="{BB0842B5-C0CB-4A39-96C1-6B267E7F8D45}" presName="Parent4" presStyleLbl="revTx" presStyleIdx="0" presStyleCnt="0">
        <dgm:presLayoutVars>
          <dgm:chMax val="1"/>
          <dgm:chPref val="1"/>
          <dgm:bulletEnabled val="1"/>
        </dgm:presLayoutVars>
      </dgm:prSet>
      <dgm:spPr/>
    </dgm:pt>
    <dgm:pt modelId="{FAF2A20A-5D38-4F33-A687-6FF9F1C27B5D}" type="pres">
      <dgm:prSet presAssocID="{DF2AA217-9D4C-41BC-AB38-9F969EB9172E}" presName="Accent3" presStyleCnt="0"/>
      <dgm:spPr/>
    </dgm:pt>
    <dgm:pt modelId="{9CD998A9-1A73-40B0-947C-27166738283E}" type="pres">
      <dgm:prSet presAssocID="{DF2AA217-9D4C-41BC-AB38-9F969EB9172E}" presName="Accent" presStyleLbl="node1" presStyleIdx="4" presStyleCnt="7"/>
      <dgm:spPr>
        <a:solidFill>
          <a:srgbClr val="98D43C"/>
        </a:solidFill>
      </dgm:spPr>
    </dgm:pt>
    <dgm:pt modelId="{69084971-05C6-4A79-83E6-2438253923D9}" type="pres">
      <dgm:prSet presAssocID="{DF2AA217-9D4C-41BC-AB38-9F969EB9172E}" presName="ParentBackground3" presStyleCnt="0"/>
      <dgm:spPr/>
    </dgm:pt>
    <dgm:pt modelId="{E9DDCAF0-E669-408C-9E70-E72EA6364D12}" type="pres">
      <dgm:prSet presAssocID="{DF2AA217-9D4C-41BC-AB38-9F969EB9172E}" presName="ParentBackground" presStyleLbl="fgAcc1" presStyleIdx="4" presStyleCnt="7"/>
      <dgm:spPr/>
    </dgm:pt>
    <dgm:pt modelId="{73DB6F85-9792-4CF5-8819-007CFAEB6C52}" type="pres">
      <dgm:prSet presAssocID="{DF2AA217-9D4C-41BC-AB38-9F969EB9172E}" presName="Parent3" presStyleLbl="revTx" presStyleIdx="0" presStyleCnt="0">
        <dgm:presLayoutVars>
          <dgm:chMax val="1"/>
          <dgm:chPref val="1"/>
          <dgm:bulletEnabled val="1"/>
        </dgm:presLayoutVars>
      </dgm:prSet>
      <dgm:spPr/>
    </dgm:pt>
    <dgm:pt modelId="{4DC19B46-090C-41B2-BD5C-B9C5A8F2E780}" type="pres">
      <dgm:prSet presAssocID="{930333DD-BBF4-401E-8C5A-FBFC96EBD708}" presName="Accent2" presStyleCnt="0"/>
      <dgm:spPr/>
    </dgm:pt>
    <dgm:pt modelId="{1458024F-72D9-4D6F-BE4D-783917572EE5}" type="pres">
      <dgm:prSet presAssocID="{930333DD-BBF4-401E-8C5A-FBFC96EBD708}" presName="Accent" presStyleLbl="node1" presStyleIdx="5" presStyleCnt="7"/>
      <dgm:spPr>
        <a:solidFill>
          <a:srgbClr val="98D43C"/>
        </a:solidFill>
      </dgm:spPr>
    </dgm:pt>
    <dgm:pt modelId="{1619092C-B421-48CE-B387-F45D8C53B805}" type="pres">
      <dgm:prSet presAssocID="{930333DD-BBF4-401E-8C5A-FBFC96EBD708}" presName="ParentBackground2" presStyleCnt="0"/>
      <dgm:spPr/>
    </dgm:pt>
    <dgm:pt modelId="{882CA68D-8B89-4218-B33C-357DECAD6962}" type="pres">
      <dgm:prSet presAssocID="{930333DD-BBF4-401E-8C5A-FBFC96EBD708}" presName="ParentBackground" presStyleLbl="fgAcc1" presStyleIdx="5" presStyleCnt="7"/>
      <dgm:spPr/>
    </dgm:pt>
    <dgm:pt modelId="{5D6A2EFE-158D-4BFF-8C00-927E470CEFE1}" type="pres">
      <dgm:prSet presAssocID="{930333DD-BBF4-401E-8C5A-FBFC96EBD708}" presName="Parent2" presStyleLbl="revTx" presStyleIdx="0" presStyleCnt="0">
        <dgm:presLayoutVars>
          <dgm:chMax val="1"/>
          <dgm:chPref val="1"/>
          <dgm:bulletEnabled val="1"/>
        </dgm:presLayoutVars>
      </dgm:prSet>
      <dgm:spPr/>
    </dgm:pt>
    <dgm:pt modelId="{7CAB88DB-B6B8-4F50-8405-EA6FD43AFED1}" type="pres">
      <dgm:prSet presAssocID="{79446A99-20AF-45EB-9A93-8D44A0C283BE}" presName="Accent1" presStyleCnt="0"/>
      <dgm:spPr/>
    </dgm:pt>
    <dgm:pt modelId="{6C7E2F4E-CD48-4575-860B-0085900F74A5}" type="pres">
      <dgm:prSet presAssocID="{79446A99-20AF-45EB-9A93-8D44A0C283BE}" presName="Accent" presStyleLbl="node1" presStyleIdx="6" presStyleCnt="7"/>
      <dgm:spPr>
        <a:solidFill>
          <a:srgbClr val="98D43C"/>
        </a:solidFill>
        <a:ln>
          <a:solidFill>
            <a:schemeClr val="bg1"/>
          </a:solidFill>
        </a:ln>
      </dgm:spPr>
    </dgm:pt>
    <dgm:pt modelId="{236C77A4-29BF-42C1-88D0-07744599A79B}" type="pres">
      <dgm:prSet presAssocID="{79446A99-20AF-45EB-9A93-8D44A0C283BE}" presName="ParentBackground1" presStyleCnt="0"/>
      <dgm:spPr/>
    </dgm:pt>
    <dgm:pt modelId="{53351AAE-7F7B-4249-B95A-99E3E9745E1F}" type="pres">
      <dgm:prSet presAssocID="{79446A99-20AF-45EB-9A93-8D44A0C283BE}" presName="ParentBackground" presStyleLbl="fgAcc1" presStyleIdx="6" presStyleCnt="7"/>
      <dgm:spPr/>
    </dgm:pt>
    <dgm:pt modelId="{7CD737D5-1E47-4E57-BDD3-722BA4DE265B}" type="pres">
      <dgm:prSet presAssocID="{79446A99-20AF-45EB-9A93-8D44A0C283BE}" presName="Parent1" presStyleLbl="revTx" presStyleIdx="0" presStyleCnt="0">
        <dgm:presLayoutVars>
          <dgm:chMax val="1"/>
          <dgm:chPref val="1"/>
          <dgm:bulletEnabled val="1"/>
        </dgm:presLayoutVars>
      </dgm:prSet>
      <dgm:spPr/>
    </dgm:pt>
  </dgm:ptLst>
  <dgm:cxnLst>
    <dgm:cxn modelId="{766FA91A-631E-45AC-B9F9-5E41C90D1530}" srcId="{7201B644-BD4B-4312-A56B-588EDD48FCD2}" destId="{930333DD-BBF4-401E-8C5A-FBFC96EBD708}" srcOrd="1" destOrd="0" parTransId="{1B8E640A-57DB-4FD2-8715-66B652333188}" sibTransId="{E81641BE-F8F2-438E-8D42-5E0CECE15D2B}"/>
    <dgm:cxn modelId="{945BF126-0395-4C07-B536-06DE3FA087E5}" type="presOf" srcId="{79446A99-20AF-45EB-9A93-8D44A0C283BE}" destId="{53351AAE-7F7B-4249-B95A-99E3E9745E1F}" srcOrd="0" destOrd="0" presId="urn:microsoft.com/office/officeart/2011/layout/CircleProcess"/>
    <dgm:cxn modelId="{1745112F-6DE9-4B30-B2CC-52ACBB9C091C}" srcId="{7201B644-BD4B-4312-A56B-588EDD48FCD2}" destId="{79446A99-20AF-45EB-9A93-8D44A0C283BE}" srcOrd="0" destOrd="0" parTransId="{53506E0E-7ED5-4A7D-8494-767A46F34A87}" sibTransId="{A4EC4155-C539-4407-BEF0-DC628C475258}"/>
    <dgm:cxn modelId="{B9139435-E854-4DB1-9BE1-5BFBE73C1AF0}" type="presOf" srcId="{55DB0C81-D359-4B70-BCBA-3B473A8A0900}" destId="{027E456C-8DD5-4F41-9D37-7E0485B66E60}" srcOrd="0" destOrd="0" presId="urn:microsoft.com/office/officeart/2011/layout/CircleProcess"/>
    <dgm:cxn modelId="{0E76555B-E279-4A6E-97CC-7AB5470C4459}" type="presOf" srcId="{BB0842B5-C0CB-4A39-96C1-6B267E7F8D45}" destId="{E5FC2252-1955-4776-8012-05D6C412FDFB}" srcOrd="1" destOrd="0" presId="urn:microsoft.com/office/officeart/2011/layout/CircleProcess"/>
    <dgm:cxn modelId="{CDD2AD5F-5B07-48D4-BE40-31AF6A59BF27}" srcId="{7201B644-BD4B-4312-A56B-588EDD48FCD2}" destId="{F5CC876A-B441-4253-908A-6B35CC7FF71D}" srcOrd="4" destOrd="0" parTransId="{7EF5F8AF-BB88-423D-A2F1-D66433E1CF6F}" sibTransId="{C2D0FF64-324C-49A8-BE42-787D81B8A9CA}"/>
    <dgm:cxn modelId="{C1AB7C44-650A-4B3B-8C9E-4D0A085E9D2B}" type="presOf" srcId="{930333DD-BBF4-401E-8C5A-FBFC96EBD708}" destId="{5D6A2EFE-158D-4BFF-8C00-927E470CEFE1}" srcOrd="1" destOrd="0" presId="urn:microsoft.com/office/officeart/2011/layout/CircleProcess"/>
    <dgm:cxn modelId="{51ACAB69-895B-4269-AD03-B4297C29BCF9}" type="presOf" srcId="{79446A99-20AF-45EB-9A93-8D44A0C283BE}" destId="{7CD737D5-1E47-4E57-BDD3-722BA4DE265B}" srcOrd="1" destOrd="0" presId="urn:microsoft.com/office/officeart/2011/layout/CircleProcess"/>
    <dgm:cxn modelId="{7C196C71-3B58-4EFC-89A3-C97FF1513FCD}" type="presOf" srcId="{7A9C82EA-FFC5-4947-9DC7-09BDA0EA5B19}" destId="{5EC5B513-536B-487F-A864-8F374F35F6A7}" srcOrd="0" destOrd="0" presId="urn:microsoft.com/office/officeart/2011/layout/CircleProcess"/>
    <dgm:cxn modelId="{EA7B0B7B-52FC-41A1-883D-C55FC467864A}" type="presOf" srcId="{7A9C82EA-FFC5-4947-9DC7-09BDA0EA5B19}" destId="{DCA91249-3180-439B-9732-2077A2517122}" srcOrd="1" destOrd="0" presId="urn:microsoft.com/office/officeart/2011/layout/CircleProcess"/>
    <dgm:cxn modelId="{CD03D1AA-A274-464E-9010-D21D3EDAFBE0}" srcId="{7201B644-BD4B-4312-A56B-588EDD48FCD2}" destId="{55DB0C81-D359-4B70-BCBA-3B473A8A0900}" srcOrd="6" destOrd="0" parTransId="{257E6EA5-8A52-4EA3-9727-FA87D8C4C641}" sibTransId="{FA0481AB-BD0D-4C0E-AF2E-D31060878932}"/>
    <dgm:cxn modelId="{F42A88B4-1052-4971-94C3-5EDE17D891A6}" srcId="{7201B644-BD4B-4312-A56B-588EDD48FCD2}" destId="{DF2AA217-9D4C-41BC-AB38-9F969EB9172E}" srcOrd="2" destOrd="0" parTransId="{76F18683-D550-42D7-88F2-83534CA64583}" sibTransId="{7D80A75D-7B41-4ACF-B680-F600E54923A7}"/>
    <dgm:cxn modelId="{202E99C3-DCC5-4E46-97B4-04E6BF255998}" type="presOf" srcId="{930333DD-BBF4-401E-8C5A-FBFC96EBD708}" destId="{882CA68D-8B89-4218-B33C-357DECAD6962}" srcOrd="0" destOrd="0" presId="urn:microsoft.com/office/officeart/2011/layout/CircleProcess"/>
    <dgm:cxn modelId="{5BD370D1-F7DB-4993-8928-A1ACB3694EB5}" type="presOf" srcId="{BB0842B5-C0CB-4A39-96C1-6B267E7F8D45}" destId="{5486AF16-CA7B-4C32-97F7-FC46128EDB23}" srcOrd="0" destOrd="0" presId="urn:microsoft.com/office/officeart/2011/layout/CircleProcess"/>
    <dgm:cxn modelId="{6D32A7E0-B7E8-4023-924E-73B13AE97BEE}" type="presOf" srcId="{F5CC876A-B441-4253-908A-6B35CC7FF71D}" destId="{7EF00817-E109-48DF-943D-FC6700DA9277}" srcOrd="0" destOrd="0" presId="urn:microsoft.com/office/officeart/2011/layout/CircleProcess"/>
    <dgm:cxn modelId="{CAAECCE6-DADF-46D1-BBE9-EA4B09D94D98}" srcId="{7201B644-BD4B-4312-A56B-588EDD48FCD2}" destId="{7A9C82EA-FFC5-4947-9DC7-09BDA0EA5B19}" srcOrd="5" destOrd="0" parTransId="{893493D4-3ADD-4BC8-99A6-4A0D7A794EEA}" sibTransId="{151AFC08-4C3C-4E47-AA1D-97E9C1170904}"/>
    <dgm:cxn modelId="{93123BE7-9329-4C16-86BB-4EFF63761DC0}" srcId="{7201B644-BD4B-4312-A56B-588EDD48FCD2}" destId="{BB0842B5-C0CB-4A39-96C1-6B267E7F8D45}" srcOrd="3" destOrd="0" parTransId="{348DF7E5-7C33-4A07-8148-90EF68A2C423}" sibTransId="{DAB26DE0-A24E-478D-ACEE-D77D92B703E6}"/>
    <dgm:cxn modelId="{71401CEF-C510-4B88-9F6F-1A1B1A9A3408}" type="presOf" srcId="{F5CC876A-B441-4253-908A-6B35CC7FF71D}" destId="{A68B64BD-23A7-4AEF-8ECE-DB227F0A7245}" srcOrd="1" destOrd="0" presId="urn:microsoft.com/office/officeart/2011/layout/CircleProcess"/>
    <dgm:cxn modelId="{F9313FF3-C949-47EC-9C20-9D500871A47A}" type="presOf" srcId="{DF2AA217-9D4C-41BC-AB38-9F969EB9172E}" destId="{73DB6F85-9792-4CF5-8819-007CFAEB6C52}" srcOrd="1" destOrd="0" presId="urn:microsoft.com/office/officeart/2011/layout/CircleProcess"/>
    <dgm:cxn modelId="{0DD513F5-7440-4486-89F7-5E011788C262}" type="presOf" srcId="{DF2AA217-9D4C-41BC-AB38-9F969EB9172E}" destId="{E9DDCAF0-E669-408C-9E70-E72EA6364D12}" srcOrd="0" destOrd="0" presId="urn:microsoft.com/office/officeart/2011/layout/CircleProcess"/>
    <dgm:cxn modelId="{AB4712F9-F2FE-428C-930B-1532EC77A59B}" type="presOf" srcId="{7201B644-BD4B-4312-A56B-588EDD48FCD2}" destId="{2A5B9235-B9B7-45DF-940E-73A8E87D840C}" srcOrd="0" destOrd="0" presId="urn:microsoft.com/office/officeart/2011/layout/CircleProcess"/>
    <dgm:cxn modelId="{12F2F6FB-9962-4980-85B7-9BC34ADCEE78}" type="presOf" srcId="{55DB0C81-D359-4B70-BCBA-3B473A8A0900}" destId="{635B4720-6098-4605-A04A-0B878C5C26B9}" srcOrd="1" destOrd="0" presId="urn:microsoft.com/office/officeart/2011/layout/CircleProcess"/>
    <dgm:cxn modelId="{AC5E1AFD-1F1C-450E-B21A-B6FC9A90DC7C}" type="presParOf" srcId="{2A5B9235-B9B7-45DF-940E-73A8E87D840C}" destId="{F18B38AA-30B4-48C0-8989-750FEA603F5E}" srcOrd="0" destOrd="0" presId="urn:microsoft.com/office/officeart/2011/layout/CircleProcess"/>
    <dgm:cxn modelId="{792BB653-B716-4206-8F1F-E10A42C1D345}" type="presParOf" srcId="{F18B38AA-30B4-48C0-8989-750FEA603F5E}" destId="{1918B9AB-008B-44C6-AC39-5D58AF3C92F5}" srcOrd="0" destOrd="0" presId="urn:microsoft.com/office/officeart/2011/layout/CircleProcess"/>
    <dgm:cxn modelId="{F998097C-871E-4A6F-A3CB-29BE36D46C7F}" type="presParOf" srcId="{2A5B9235-B9B7-45DF-940E-73A8E87D840C}" destId="{EB07A621-353A-4337-9933-721F09D77065}" srcOrd="1" destOrd="0" presId="urn:microsoft.com/office/officeart/2011/layout/CircleProcess"/>
    <dgm:cxn modelId="{6F7FF04F-3EA0-4B3E-ADDF-75FDB37405AA}" type="presParOf" srcId="{EB07A621-353A-4337-9933-721F09D77065}" destId="{027E456C-8DD5-4F41-9D37-7E0485B66E60}" srcOrd="0" destOrd="0" presId="urn:microsoft.com/office/officeart/2011/layout/CircleProcess"/>
    <dgm:cxn modelId="{E471C358-0B2E-4066-AE6D-B35FC8E2FAE8}" type="presParOf" srcId="{2A5B9235-B9B7-45DF-940E-73A8E87D840C}" destId="{635B4720-6098-4605-A04A-0B878C5C26B9}" srcOrd="2" destOrd="0" presId="urn:microsoft.com/office/officeart/2011/layout/CircleProcess"/>
    <dgm:cxn modelId="{34E069B9-E74C-4DC7-95D8-B47C754FF18F}" type="presParOf" srcId="{2A5B9235-B9B7-45DF-940E-73A8E87D840C}" destId="{AB9A3CCF-5B9A-4F6F-9F4C-F5DC25FFB0AF}" srcOrd="3" destOrd="0" presId="urn:microsoft.com/office/officeart/2011/layout/CircleProcess"/>
    <dgm:cxn modelId="{8724FE17-0823-41DA-9395-93F6B89B3790}" type="presParOf" srcId="{AB9A3CCF-5B9A-4F6F-9F4C-F5DC25FFB0AF}" destId="{E96822C9-5504-4537-9E99-582AD6FAA38E}" srcOrd="0" destOrd="0" presId="urn:microsoft.com/office/officeart/2011/layout/CircleProcess"/>
    <dgm:cxn modelId="{A8B77067-BEB3-43C8-9334-BECF9EA03B69}" type="presParOf" srcId="{2A5B9235-B9B7-45DF-940E-73A8E87D840C}" destId="{859D39C4-FD07-4FE7-88B9-BBF9B31A5D42}" srcOrd="4" destOrd="0" presId="urn:microsoft.com/office/officeart/2011/layout/CircleProcess"/>
    <dgm:cxn modelId="{A2738E74-FD0E-43C6-91E1-85ABA417F4A5}" type="presParOf" srcId="{859D39C4-FD07-4FE7-88B9-BBF9B31A5D42}" destId="{5EC5B513-536B-487F-A864-8F374F35F6A7}" srcOrd="0" destOrd="0" presId="urn:microsoft.com/office/officeart/2011/layout/CircleProcess"/>
    <dgm:cxn modelId="{5A3A5465-6127-4EF2-94EB-F680379C2143}" type="presParOf" srcId="{2A5B9235-B9B7-45DF-940E-73A8E87D840C}" destId="{DCA91249-3180-439B-9732-2077A2517122}" srcOrd="5" destOrd="0" presId="urn:microsoft.com/office/officeart/2011/layout/CircleProcess"/>
    <dgm:cxn modelId="{41428139-F81E-4C4A-9AA6-B7FCB88D7476}" type="presParOf" srcId="{2A5B9235-B9B7-45DF-940E-73A8E87D840C}" destId="{2652C1EA-E301-49C6-9DD9-8670A8CB5ED4}" srcOrd="6" destOrd="0" presId="urn:microsoft.com/office/officeart/2011/layout/CircleProcess"/>
    <dgm:cxn modelId="{877D1C3E-7E25-485A-906F-01304767E24D}" type="presParOf" srcId="{2652C1EA-E301-49C6-9DD9-8670A8CB5ED4}" destId="{1BC50E31-EAEA-481A-A03E-BB33BD5DB7C1}" srcOrd="0" destOrd="0" presId="urn:microsoft.com/office/officeart/2011/layout/CircleProcess"/>
    <dgm:cxn modelId="{7BBF49E1-AA59-4591-9BC0-824204842FDE}" type="presParOf" srcId="{2A5B9235-B9B7-45DF-940E-73A8E87D840C}" destId="{F76A9A3D-9AB1-497F-9B72-FF5A72ABF42D}" srcOrd="7" destOrd="0" presId="urn:microsoft.com/office/officeart/2011/layout/CircleProcess"/>
    <dgm:cxn modelId="{5B8C5904-49D9-4181-82F4-BCB5923547F6}" type="presParOf" srcId="{F76A9A3D-9AB1-497F-9B72-FF5A72ABF42D}" destId="{7EF00817-E109-48DF-943D-FC6700DA9277}" srcOrd="0" destOrd="0" presId="urn:microsoft.com/office/officeart/2011/layout/CircleProcess"/>
    <dgm:cxn modelId="{F93E7B91-DB5F-4983-BEEA-4AA8D7A274ED}" type="presParOf" srcId="{2A5B9235-B9B7-45DF-940E-73A8E87D840C}" destId="{A68B64BD-23A7-4AEF-8ECE-DB227F0A7245}" srcOrd="8" destOrd="0" presId="urn:microsoft.com/office/officeart/2011/layout/CircleProcess"/>
    <dgm:cxn modelId="{09A4F84A-B8EC-4F1F-90EE-39026035A1D4}" type="presParOf" srcId="{2A5B9235-B9B7-45DF-940E-73A8E87D840C}" destId="{A5086B8D-4EAC-440F-AC7A-0B95B99A79F5}" srcOrd="9" destOrd="0" presId="urn:microsoft.com/office/officeart/2011/layout/CircleProcess"/>
    <dgm:cxn modelId="{AEFB98AE-881A-41B7-979A-136DFD9C3EC0}" type="presParOf" srcId="{A5086B8D-4EAC-440F-AC7A-0B95B99A79F5}" destId="{0A60986F-A710-43DA-A649-85EAFDA20538}" srcOrd="0" destOrd="0" presId="urn:microsoft.com/office/officeart/2011/layout/CircleProcess"/>
    <dgm:cxn modelId="{E1D4E208-8E23-45E2-8E3A-C51C3482293E}" type="presParOf" srcId="{2A5B9235-B9B7-45DF-940E-73A8E87D840C}" destId="{DAB747B9-B668-4DE7-97A6-497F022EB4B0}" srcOrd="10" destOrd="0" presId="urn:microsoft.com/office/officeart/2011/layout/CircleProcess"/>
    <dgm:cxn modelId="{245C2DF5-C67D-4768-B81B-C96F8C3A6A67}" type="presParOf" srcId="{DAB747B9-B668-4DE7-97A6-497F022EB4B0}" destId="{5486AF16-CA7B-4C32-97F7-FC46128EDB23}" srcOrd="0" destOrd="0" presId="urn:microsoft.com/office/officeart/2011/layout/CircleProcess"/>
    <dgm:cxn modelId="{ACF46E3A-68E0-4499-B3B9-BB3623BF03C6}" type="presParOf" srcId="{2A5B9235-B9B7-45DF-940E-73A8E87D840C}" destId="{E5FC2252-1955-4776-8012-05D6C412FDFB}" srcOrd="11" destOrd="0" presId="urn:microsoft.com/office/officeart/2011/layout/CircleProcess"/>
    <dgm:cxn modelId="{B28EC589-C1F3-4B2D-9E6E-41446137DD60}" type="presParOf" srcId="{2A5B9235-B9B7-45DF-940E-73A8E87D840C}" destId="{FAF2A20A-5D38-4F33-A687-6FF9F1C27B5D}" srcOrd="12" destOrd="0" presId="urn:microsoft.com/office/officeart/2011/layout/CircleProcess"/>
    <dgm:cxn modelId="{977654A6-1AAB-4B26-AA35-341896170F34}" type="presParOf" srcId="{FAF2A20A-5D38-4F33-A687-6FF9F1C27B5D}" destId="{9CD998A9-1A73-40B0-947C-27166738283E}" srcOrd="0" destOrd="0" presId="urn:microsoft.com/office/officeart/2011/layout/CircleProcess"/>
    <dgm:cxn modelId="{4F168788-8886-4856-807A-281F57704AF7}" type="presParOf" srcId="{2A5B9235-B9B7-45DF-940E-73A8E87D840C}" destId="{69084971-05C6-4A79-83E6-2438253923D9}" srcOrd="13" destOrd="0" presId="urn:microsoft.com/office/officeart/2011/layout/CircleProcess"/>
    <dgm:cxn modelId="{7E669417-3C50-4077-A1E6-0FDDE4C0C2D8}" type="presParOf" srcId="{69084971-05C6-4A79-83E6-2438253923D9}" destId="{E9DDCAF0-E669-408C-9E70-E72EA6364D12}" srcOrd="0" destOrd="0" presId="urn:microsoft.com/office/officeart/2011/layout/CircleProcess"/>
    <dgm:cxn modelId="{ECB8918D-0AB0-409A-A0AD-F61ACD7E0B43}" type="presParOf" srcId="{2A5B9235-B9B7-45DF-940E-73A8E87D840C}" destId="{73DB6F85-9792-4CF5-8819-007CFAEB6C52}" srcOrd="14" destOrd="0" presId="urn:microsoft.com/office/officeart/2011/layout/CircleProcess"/>
    <dgm:cxn modelId="{602316AD-1370-49E0-87D2-7A69FBF87348}" type="presParOf" srcId="{2A5B9235-B9B7-45DF-940E-73A8E87D840C}" destId="{4DC19B46-090C-41B2-BD5C-B9C5A8F2E780}" srcOrd="15" destOrd="0" presId="urn:microsoft.com/office/officeart/2011/layout/CircleProcess"/>
    <dgm:cxn modelId="{D35F8207-0F5E-4B08-9780-07E28E13D296}" type="presParOf" srcId="{4DC19B46-090C-41B2-BD5C-B9C5A8F2E780}" destId="{1458024F-72D9-4D6F-BE4D-783917572EE5}" srcOrd="0" destOrd="0" presId="urn:microsoft.com/office/officeart/2011/layout/CircleProcess"/>
    <dgm:cxn modelId="{4793B787-E480-4D57-9CE1-AE167226BA81}" type="presParOf" srcId="{2A5B9235-B9B7-45DF-940E-73A8E87D840C}" destId="{1619092C-B421-48CE-B387-F45D8C53B805}" srcOrd="16" destOrd="0" presId="urn:microsoft.com/office/officeart/2011/layout/CircleProcess"/>
    <dgm:cxn modelId="{E32AE828-4427-41D9-A349-5D8EE0FCBCAA}" type="presParOf" srcId="{1619092C-B421-48CE-B387-F45D8C53B805}" destId="{882CA68D-8B89-4218-B33C-357DECAD6962}" srcOrd="0" destOrd="0" presId="urn:microsoft.com/office/officeart/2011/layout/CircleProcess"/>
    <dgm:cxn modelId="{4B759632-3FD0-431F-9CC5-5ADE33DAC02B}" type="presParOf" srcId="{2A5B9235-B9B7-45DF-940E-73A8E87D840C}" destId="{5D6A2EFE-158D-4BFF-8C00-927E470CEFE1}" srcOrd="17" destOrd="0" presId="urn:microsoft.com/office/officeart/2011/layout/CircleProcess"/>
    <dgm:cxn modelId="{2BB77BA1-57E4-414B-8D59-13200B562515}" type="presParOf" srcId="{2A5B9235-B9B7-45DF-940E-73A8E87D840C}" destId="{7CAB88DB-B6B8-4F50-8405-EA6FD43AFED1}" srcOrd="18" destOrd="0" presId="urn:microsoft.com/office/officeart/2011/layout/CircleProcess"/>
    <dgm:cxn modelId="{6AF5F2EA-DC5D-4035-BEDD-EB7B667D7171}" type="presParOf" srcId="{7CAB88DB-B6B8-4F50-8405-EA6FD43AFED1}" destId="{6C7E2F4E-CD48-4575-860B-0085900F74A5}" srcOrd="0" destOrd="0" presId="urn:microsoft.com/office/officeart/2011/layout/CircleProcess"/>
    <dgm:cxn modelId="{691152CE-2E4A-4A1E-BBBD-DB2275C11115}" type="presParOf" srcId="{2A5B9235-B9B7-45DF-940E-73A8E87D840C}" destId="{236C77A4-29BF-42C1-88D0-07744599A79B}" srcOrd="19" destOrd="0" presId="urn:microsoft.com/office/officeart/2011/layout/CircleProcess"/>
    <dgm:cxn modelId="{909ADC47-102F-4CDD-9914-1BFF8D6BAE59}" type="presParOf" srcId="{236C77A4-29BF-42C1-88D0-07744599A79B}" destId="{53351AAE-7F7B-4249-B95A-99E3E9745E1F}" srcOrd="0" destOrd="0" presId="urn:microsoft.com/office/officeart/2011/layout/CircleProcess"/>
    <dgm:cxn modelId="{5C619379-34D3-4F1D-AAB3-7E5B38E6622C}" type="presParOf" srcId="{2A5B9235-B9B7-45DF-940E-73A8E87D840C}" destId="{7CD737D5-1E47-4E57-BDD3-722BA4DE265B}" srcOrd="20"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BA2B5-6D3E-499F-B43D-933EBBE1A1AF}">
      <dsp:nvSpPr>
        <dsp:cNvPr id="0" name=""/>
        <dsp:cNvSpPr/>
      </dsp:nvSpPr>
      <dsp:spPr>
        <a:xfrm>
          <a:off x="50938" y="2861"/>
          <a:ext cx="4774922" cy="9173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U.S. Department of Housing and Urban Development</a:t>
          </a:r>
        </a:p>
      </dsp:txBody>
      <dsp:txXfrm>
        <a:off x="77806" y="29729"/>
        <a:ext cx="3722493" cy="863618"/>
      </dsp:txXfrm>
    </dsp:sp>
    <dsp:sp modelId="{1FBBD7B7-C484-41B4-AB2F-A7791D2821EA}">
      <dsp:nvSpPr>
        <dsp:cNvPr id="0" name=""/>
        <dsp:cNvSpPr/>
      </dsp:nvSpPr>
      <dsp:spPr>
        <a:xfrm>
          <a:off x="408431" y="1090910"/>
          <a:ext cx="4876799" cy="923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Florida Department of Economic Opportunity </a:t>
          </a:r>
        </a:p>
      </dsp:txBody>
      <dsp:txXfrm>
        <a:off x="435467" y="1117946"/>
        <a:ext cx="3814294" cy="869005"/>
      </dsp:txXfrm>
    </dsp:sp>
    <dsp:sp modelId="{C18D881F-989C-43D5-B263-DBD36A0CB59E}">
      <dsp:nvSpPr>
        <dsp:cNvPr id="0" name=""/>
        <dsp:cNvSpPr/>
      </dsp:nvSpPr>
      <dsp:spPr>
        <a:xfrm>
          <a:off x="810767" y="2181820"/>
          <a:ext cx="4876799" cy="923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Community Development Block Grant - DR and/or MIT Program</a:t>
          </a:r>
        </a:p>
      </dsp:txBody>
      <dsp:txXfrm>
        <a:off x="837803" y="2208856"/>
        <a:ext cx="3820390" cy="869005"/>
      </dsp:txXfrm>
    </dsp:sp>
    <dsp:sp modelId="{9311D1D4-4B59-4E80-8C51-67AFC72FDFD7}">
      <dsp:nvSpPr>
        <dsp:cNvPr id="0" name=""/>
        <dsp:cNvSpPr/>
      </dsp:nvSpPr>
      <dsp:spPr>
        <a:xfrm>
          <a:off x="1373696" y="3307134"/>
          <a:ext cx="4709915" cy="8886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Subrecipient</a:t>
          </a:r>
        </a:p>
      </dsp:txBody>
      <dsp:txXfrm>
        <a:off x="1399724" y="3333162"/>
        <a:ext cx="3683935" cy="836618"/>
      </dsp:txXfrm>
    </dsp:sp>
    <dsp:sp modelId="{D3A72D46-B1F7-40EA-B000-4995CF91DBD0}">
      <dsp:nvSpPr>
        <dsp:cNvPr id="0" name=""/>
        <dsp:cNvSpPr/>
      </dsp:nvSpPr>
      <dsp:spPr>
        <a:xfrm>
          <a:off x="4276798" y="706993"/>
          <a:ext cx="600000" cy="60000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4411798" y="706993"/>
        <a:ext cx="330000" cy="451500"/>
      </dsp:txXfrm>
    </dsp:sp>
    <dsp:sp modelId="{3578D7AF-4864-421A-9155-9E67FEB980C5}">
      <dsp:nvSpPr>
        <dsp:cNvPr id="0" name=""/>
        <dsp:cNvSpPr/>
      </dsp:nvSpPr>
      <dsp:spPr>
        <a:xfrm>
          <a:off x="4685230" y="1797904"/>
          <a:ext cx="600000" cy="60000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4820230" y="1797904"/>
        <a:ext cx="330000" cy="451500"/>
      </dsp:txXfrm>
    </dsp:sp>
    <dsp:sp modelId="{DDA30F50-B2CE-486D-B8DC-9B60AD28C55F}">
      <dsp:nvSpPr>
        <dsp:cNvPr id="0" name=""/>
        <dsp:cNvSpPr/>
      </dsp:nvSpPr>
      <dsp:spPr>
        <a:xfrm>
          <a:off x="5087566" y="2888814"/>
          <a:ext cx="600000" cy="60000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5222566" y="2888814"/>
        <a:ext cx="330000" cy="451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8B9AB-008B-44C6-AC39-5D58AF3C92F5}">
      <dsp:nvSpPr>
        <dsp:cNvPr id="0" name=""/>
        <dsp:cNvSpPr/>
      </dsp:nvSpPr>
      <dsp:spPr>
        <a:xfrm>
          <a:off x="9224866" y="636468"/>
          <a:ext cx="1425702" cy="1425265"/>
        </a:xfrm>
        <a:prstGeom prst="ellipse">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7E456C-8DD5-4F41-9D37-7E0485B66E60}">
      <dsp:nvSpPr>
        <dsp:cNvPr id="0" name=""/>
        <dsp:cNvSpPr/>
      </dsp:nvSpPr>
      <dsp:spPr>
        <a:xfrm>
          <a:off x="9273302"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Project and Grant Closeout</a:t>
          </a:r>
        </a:p>
      </dsp:txBody>
      <dsp:txXfrm>
        <a:off x="9462834" y="874054"/>
        <a:ext cx="949766" cy="950093"/>
      </dsp:txXfrm>
    </dsp:sp>
    <dsp:sp modelId="{E96822C9-5504-4537-9E99-582AD6FAA38E}">
      <dsp:nvSpPr>
        <dsp:cNvPr id="0" name=""/>
        <dsp:cNvSpPr/>
      </dsp:nvSpPr>
      <dsp:spPr>
        <a:xfrm rot="2700000">
          <a:off x="7752490"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C5B513-536B-487F-A864-8F374F35F6A7}">
      <dsp:nvSpPr>
        <dsp:cNvPr id="0" name=""/>
        <dsp:cNvSpPr/>
      </dsp:nvSpPr>
      <dsp:spPr>
        <a:xfrm>
          <a:off x="7800216"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Project Implementation</a:t>
          </a:r>
        </a:p>
      </dsp:txBody>
      <dsp:txXfrm>
        <a:off x="7989748" y="874054"/>
        <a:ext cx="949766" cy="950093"/>
      </dsp:txXfrm>
    </dsp:sp>
    <dsp:sp modelId="{1BC50E31-EAEA-481A-A03E-BB33BD5DB7C1}">
      <dsp:nvSpPr>
        <dsp:cNvPr id="0" name=""/>
        <dsp:cNvSpPr/>
      </dsp:nvSpPr>
      <dsp:spPr>
        <a:xfrm rot="2700000">
          <a:off x="6280457"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00817-E109-48DF-943D-FC6700DA9277}">
      <dsp:nvSpPr>
        <dsp:cNvPr id="0" name=""/>
        <dsp:cNvSpPr/>
      </dsp:nvSpPr>
      <dsp:spPr>
        <a:xfrm>
          <a:off x="6327131"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Authority to Use Grant Funds</a:t>
          </a:r>
        </a:p>
      </dsp:txBody>
      <dsp:txXfrm>
        <a:off x="6517716" y="874054"/>
        <a:ext cx="949766" cy="950093"/>
      </dsp:txXfrm>
    </dsp:sp>
    <dsp:sp modelId="{0A60986F-A710-43DA-A649-85EAFDA20538}">
      <dsp:nvSpPr>
        <dsp:cNvPr id="0" name=""/>
        <dsp:cNvSpPr/>
      </dsp:nvSpPr>
      <dsp:spPr>
        <a:xfrm rot="2700000">
          <a:off x="4807372"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86AF16-CA7B-4C32-97F7-FC46128EDB23}">
      <dsp:nvSpPr>
        <dsp:cNvPr id="0" name=""/>
        <dsp:cNvSpPr/>
      </dsp:nvSpPr>
      <dsp:spPr>
        <a:xfrm>
          <a:off x="4855098"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Federal Regulations &amp; Compliance</a:t>
          </a:r>
        </a:p>
      </dsp:txBody>
      <dsp:txXfrm>
        <a:off x="5044630" y="874054"/>
        <a:ext cx="949766" cy="950093"/>
      </dsp:txXfrm>
    </dsp:sp>
    <dsp:sp modelId="{9CD998A9-1A73-40B0-947C-27166738283E}">
      <dsp:nvSpPr>
        <dsp:cNvPr id="0" name=""/>
        <dsp:cNvSpPr/>
      </dsp:nvSpPr>
      <dsp:spPr>
        <a:xfrm rot="2700000">
          <a:off x="3334286"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DDCAF0-E669-408C-9E70-E72EA6364D12}">
      <dsp:nvSpPr>
        <dsp:cNvPr id="0" name=""/>
        <dsp:cNvSpPr/>
      </dsp:nvSpPr>
      <dsp:spPr>
        <a:xfrm>
          <a:off x="3382012"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Subrecipient Agreement Process</a:t>
          </a:r>
        </a:p>
      </dsp:txBody>
      <dsp:txXfrm>
        <a:off x="3571544" y="874054"/>
        <a:ext cx="949766" cy="950093"/>
      </dsp:txXfrm>
    </dsp:sp>
    <dsp:sp modelId="{1458024F-72D9-4D6F-BE4D-783917572EE5}">
      <dsp:nvSpPr>
        <dsp:cNvPr id="0" name=""/>
        <dsp:cNvSpPr/>
      </dsp:nvSpPr>
      <dsp:spPr>
        <a:xfrm rot="2700000">
          <a:off x="1862253" y="636308"/>
          <a:ext cx="1425336" cy="1425336"/>
        </a:xfrm>
        <a:prstGeom prst="teardrop">
          <a:avLst>
            <a:gd name="adj" fmla="val 100000"/>
          </a:avLst>
        </a:prstGeom>
        <a:solidFill>
          <a:srgbClr val="98D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2CA68D-8B89-4218-B33C-357DECAD6962}">
      <dsp:nvSpPr>
        <dsp:cNvPr id="0" name=""/>
        <dsp:cNvSpPr/>
      </dsp:nvSpPr>
      <dsp:spPr>
        <a:xfrm>
          <a:off x="1908927" y="683985"/>
          <a:ext cx="1329883" cy="1330231"/>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Award</a:t>
          </a:r>
        </a:p>
      </dsp:txBody>
      <dsp:txXfrm>
        <a:off x="2099512" y="874054"/>
        <a:ext cx="949766" cy="950093"/>
      </dsp:txXfrm>
    </dsp:sp>
    <dsp:sp modelId="{6C7E2F4E-CD48-4575-860B-0085900F74A5}">
      <dsp:nvSpPr>
        <dsp:cNvPr id="0" name=""/>
        <dsp:cNvSpPr/>
      </dsp:nvSpPr>
      <dsp:spPr>
        <a:xfrm rot="2700000">
          <a:off x="389168" y="636308"/>
          <a:ext cx="1425336" cy="1425336"/>
        </a:xfrm>
        <a:prstGeom prst="teardrop">
          <a:avLst>
            <a:gd name="adj" fmla="val 100000"/>
          </a:avLst>
        </a:prstGeom>
        <a:solidFill>
          <a:srgbClr val="98D43C"/>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351AAE-7F7B-4249-B95A-99E3E9745E1F}">
      <dsp:nvSpPr>
        <dsp:cNvPr id="0" name=""/>
        <dsp:cNvSpPr/>
      </dsp:nvSpPr>
      <dsp:spPr>
        <a:xfrm>
          <a:off x="436894" y="683985"/>
          <a:ext cx="1329883" cy="1330231"/>
        </a:xfrm>
        <a:prstGeom prst="ellipse">
          <a:avLst/>
        </a:prstGeom>
        <a:solidFill>
          <a:srgbClr val="006992">
            <a:alpha val="90000"/>
          </a:srgbClr>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Application Cycle</a:t>
          </a:r>
        </a:p>
      </dsp:txBody>
      <dsp:txXfrm>
        <a:off x="626426" y="874054"/>
        <a:ext cx="949766" cy="95009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3DC15834-BEE7-49A4-A8D3-A1C01FFBD13D}" type="datetimeFigureOut">
              <a:rPr lang="en-US" smtClean="0"/>
              <a:pPr/>
              <a:t>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736B739D-6C6F-4A6B-B95D-4320334B706A}" type="slidenum">
              <a:rPr lang="en-US" smtClean="0"/>
              <a:pPr/>
              <a:t>‹#›</a:t>
            </a:fld>
            <a:endParaRPr lang="en-US" dirty="0"/>
          </a:p>
        </p:txBody>
      </p:sp>
    </p:spTree>
    <p:extLst>
      <p:ext uri="{BB962C8B-B14F-4D97-AF65-F5344CB8AC3E}">
        <p14:creationId xmlns:p14="http://schemas.microsoft.com/office/powerpoint/2010/main" val="32981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sz="1400"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a:t>
            </a:fld>
            <a:endParaRPr lang="en-US"/>
          </a:p>
        </p:txBody>
      </p:sp>
    </p:spTree>
    <p:extLst>
      <p:ext uri="{BB962C8B-B14F-4D97-AF65-F5344CB8AC3E}">
        <p14:creationId xmlns:p14="http://schemas.microsoft.com/office/powerpoint/2010/main" val="561737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254296" defTabSz="931774">
              <a:spcAft>
                <a:spcPts val="611"/>
              </a:spcAft>
              <a:buClr>
                <a:srgbClr val="6FAC46"/>
              </a:buClr>
              <a:tabLst>
                <a:tab pos="258826" algn="l"/>
              </a:tabLs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10</a:t>
            </a:fld>
            <a:endParaRPr lang="en-US"/>
          </a:p>
        </p:txBody>
      </p:sp>
    </p:spTree>
    <p:extLst>
      <p:ext uri="{BB962C8B-B14F-4D97-AF65-F5344CB8AC3E}">
        <p14:creationId xmlns:p14="http://schemas.microsoft.com/office/powerpoint/2010/main" val="3955974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11</a:t>
            </a:fld>
            <a:endParaRPr lang="en-US"/>
          </a:p>
        </p:txBody>
      </p:sp>
    </p:spTree>
    <p:extLst>
      <p:ext uri="{BB962C8B-B14F-4D97-AF65-F5344CB8AC3E}">
        <p14:creationId xmlns:p14="http://schemas.microsoft.com/office/powerpoint/2010/main" val="2015212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12</a:t>
            </a:fld>
            <a:endParaRPr lang="en-US"/>
          </a:p>
        </p:txBody>
      </p:sp>
    </p:spTree>
    <p:extLst>
      <p:ext uri="{BB962C8B-B14F-4D97-AF65-F5344CB8AC3E}">
        <p14:creationId xmlns:p14="http://schemas.microsoft.com/office/powerpoint/2010/main" val="3632380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13</a:t>
            </a:fld>
            <a:endParaRPr lang="en-US"/>
          </a:p>
        </p:txBody>
      </p:sp>
    </p:spTree>
    <p:extLst>
      <p:ext uri="{BB962C8B-B14F-4D97-AF65-F5344CB8AC3E}">
        <p14:creationId xmlns:p14="http://schemas.microsoft.com/office/powerpoint/2010/main" val="3314784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buClr>
                <a:srgbClr val="97C83B"/>
              </a:buCl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14</a:t>
            </a:fld>
            <a:endParaRPr lang="en-US"/>
          </a:p>
        </p:txBody>
      </p:sp>
    </p:spTree>
    <p:extLst>
      <p:ext uri="{BB962C8B-B14F-4D97-AF65-F5344CB8AC3E}">
        <p14:creationId xmlns:p14="http://schemas.microsoft.com/office/powerpoint/2010/main" val="3573262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15</a:t>
            </a:fld>
            <a:endParaRPr lang="en-US"/>
          </a:p>
        </p:txBody>
      </p:sp>
    </p:spTree>
    <p:extLst>
      <p:ext uri="{BB962C8B-B14F-4D97-AF65-F5344CB8AC3E}">
        <p14:creationId xmlns:p14="http://schemas.microsoft.com/office/powerpoint/2010/main" val="1720870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spcBef>
                <a:spcPts val="611"/>
              </a:spcBef>
              <a:spcAft>
                <a:spcPts val="611"/>
              </a:spcAft>
              <a:buFont typeface="Wingdings" panose="05000000000000000000" pitchFamily="2" charset="2"/>
              <a:buNone/>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16</a:t>
            </a:fld>
            <a:endParaRPr lang="en-US"/>
          </a:p>
        </p:txBody>
      </p:sp>
    </p:spTree>
    <p:extLst>
      <p:ext uri="{BB962C8B-B14F-4D97-AF65-F5344CB8AC3E}">
        <p14:creationId xmlns:p14="http://schemas.microsoft.com/office/powerpoint/2010/main" val="2142837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pPr>
            <a:endParaRPr lang="en-US" b="0"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17</a:t>
            </a:fld>
            <a:endParaRPr lang="en-US"/>
          </a:p>
        </p:txBody>
      </p:sp>
    </p:spTree>
    <p:extLst>
      <p:ext uri="{BB962C8B-B14F-4D97-AF65-F5344CB8AC3E}">
        <p14:creationId xmlns:p14="http://schemas.microsoft.com/office/powerpoint/2010/main" val="4205990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306"/>
              </a:spcBef>
              <a:spcAft>
                <a:spcPts val="306"/>
              </a:spcAft>
              <a:tabLst>
                <a:tab pos="232943" algn="l"/>
              </a:tabLst>
            </a:pPr>
            <a:endParaRPr lang="en-US" dirty="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18</a:t>
            </a:fld>
            <a:endParaRPr lang="en-US"/>
          </a:p>
        </p:txBody>
      </p:sp>
    </p:spTree>
    <p:extLst>
      <p:ext uri="{BB962C8B-B14F-4D97-AF65-F5344CB8AC3E}">
        <p14:creationId xmlns:p14="http://schemas.microsoft.com/office/powerpoint/2010/main" val="3145296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19</a:t>
            </a:fld>
            <a:endParaRPr lang="en-US"/>
          </a:p>
        </p:txBody>
      </p:sp>
    </p:spTree>
    <p:extLst>
      <p:ext uri="{BB962C8B-B14F-4D97-AF65-F5344CB8AC3E}">
        <p14:creationId xmlns:p14="http://schemas.microsoft.com/office/powerpoint/2010/main" val="137449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a:t>
            </a:fld>
            <a:endParaRPr lang="en-US"/>
          </a:p>
        </p:txBody>
      </p:sp>
    </p:spTree>
    <p:extLst>
      <p:ext uri="{BB962C8B-B14F-4D97-AF65-F5344CB8AC3E}">
        <p14:creationId xmlns:p14="http://schemas.microsoft.com/office/powerpoint/2010/main" val="2753952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92D050"/>
              </a:buClr>
            </a:pPr>
            <a:endParaRPr lang="en-US" dirty="0">
              <a:solidFill>
                <a:schemeClr val="tx1"/>
              </a:solidFill>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20</a:t>
            </a:fld>
            <a:endParaRPr lang="en-US"/>
          </a:p>
        </p:txBody>
      </p:sp>
    </p:spTree>
    <p:extLst>
      <p:ext uri="{BB962C8B-B14F-4D97-AF65-F5344CB8AC3E}">
        <p14:creationId xmlns:p14="http://schemas.microsoft.com/office/powerpoint/2010/main" val="3197722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21</a:t>
            </a:fld>
            <a:endParaRPr lang="en-US"/>
          </a:p>
        </p:txBody>
      </p:sp>
    </p:spTree>
    <p:extLst>
      <p:ext uri="{BB962C8B-B14F-4D97-AF65-F5344CB8AC3E}">
        <p14:creationId xmlns:p14="http://schemas.microsoft.com/office/powerpoint/2010/main" val="2155680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22</a:t>
            </a:fld>
            <a:endParaRPr lang="en-US"/>
          </a:p>
        </p:txBody>
      </p:sp>
    </p:spTree>
    <p:extLst>
      <p:ext uri="{BB962C8B-B14F-4D97-AF65-F5344CB8AC3E}">
        <p14:creationId xmlns:p14="http://schemas.microsoft.com/office/powerpoint/2010/main" val="3391699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23</a:t>
            </a:fld>
            <a:endParaRPr lang="en-US"/>
          </a:p>
        </p:txBody>
      </p:sp>
    </p:spTree>
    <p:extLst>
      <p:ext uri="{BB962C8B-B14F-4D97-AF65-F5344CB8AC3E}">
        <p14:creationId xmlns:p14="http://schemas.microsoft.com/office/powerpoint/2010/main" val="2609083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24</a:t>
            </a:fld>
            <a:endParaRPr lang="en-US"/>
          </a:p>
        </p:txBody>
      </p:sp>
    </p:spTree>
    <p:extLst>
      <p:ext uri="{BB962C8B-B14F-4D97-AF65-F5344CB8AC3E}">
        <p14:creationId xmlns:p14="http://schemas.microsoft.com/office/powerpoint/2010/main" val="3899728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i="1"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25</a:t>
            </a:fld>
            <a:endParaRPr lang="en-US"/>
          </a:p>
        </p:txBody>
      </p:sp>
    </p:spTree>
    <p:extLst>
      <p:ext uri="{BB962C8B-B14F-4D97-AF65-F5344CB8AC3E}">
        <p14:creationId xmlns:p14="http://schemas.microsoft.com/office/powerpoint/2010/main" val="3863085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26</a:t>
            </a:fld>
            <a:endParaRPr lang="en-US"/>
          </a:p>
        </p:txBody>
      </p:sp>
    </p:spTree>
    <p:extLst>
      <p:ext uri="{BB962C8B-B14F-4D97-AF65-F5344CB8AC3E}">
        <p14:creationId xmlns:p14="http://schemas.microsoft.com/office/powerpoint/2010/main" val="438457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27</a:t>
            </a:fld>
            <a:endParaRPr lang="en-US"/>
          </a:p>
        </p:txBody>
      </p:sp>
    </p:spTree>
    <p:extLst>
      <p:ext uri="{BB962C8B-B14F-4D97-AF65-F5344CB8AC3E}">
        <p14:creationId xmlns:p14="http://schemas.microsoft.com/office/powerpoint/2010/main" val="5006458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11"/>
              </a:spcBef>
            </a:pPr>
            <a:endParaRPr lang="en-US" dirty="0">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28</a:t>
            </a:fld>
            <a:endParaRPr lang="en-US"/>
          </a:p>
        </p:txBody>
      </p:sp>
    </p:spTree>
    <p:extLst>
      <p:ext uri="{BB962C8B-B14F-4D97-AF65-F5344CB8AC3E}">
        <p14:creationId xmlns:p14="http://schemas.microsoft.com/office/powerpoint/2010/main" val="12344731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29</a:t>
            </a:fld>
            <a:endParaRPr lang="en-US"/>
          </a:p>
        </p:txBody>
      </p:sp>
    </p:spTree>
    <p:extLst>
      <p:ext uri="{BB962C8B-B14F-4D97-AF65-F5344CB8AC3E}">
        <p14:creationId xmlns:p14="http://schemas.microsoft.com/office/powerpoint/2010/main" val="3563105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spcAft>
                <a:spcPts val="611"/>
              </a:spcAft>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a:t>
            </a:fld>
            <a:endParaRPr lang="en-US"/>
          </a:p>
        </p:txBody>
      </p:sp>
    </p:spTree>
    <p:extLst>
      <p:ext uri="{BB962C8B-B14F-4D97-AF65-F5344CB8AC3E}">
        <p14:creationId xmlns:p14="http://schemas.microsoft.com/office/powerpoint/2010/main" val="3829386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5001">
              <a:spcBef>
                <a:spcPts val="611"/>
              </a:spcBef>
              <a:spcAft>
                <a:spcPts val="611"/>
              </a:spcAft>
              <a:buClr>
                <a:srgbClr val="90C343"/>
              </a:buClr>
              <a:tabLst>
                <a:tab pos="310591" algn="l"/>
              </a:tabLst>
            </a:pPr>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30</a:t>
            </a:fld>
            <a:endParaRPr lang="en-US"/>
          </a:p>
        </p:txBody>
      </p:sp>
    </p:spTree>
    <p:extLst>
      <p:ext uri="{BB962C8B-B14F-4D97-AF65-F5344CB8AC3E}">
        <p14:creationId xmlns:p14="http://schemas.microsoft.com/office/powerpoint/2010/main" val="35189720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5001" lvl="1" indent="0">
              <a:spcBef>
                <a:spcPts val="611"/>
              </a:spcBef>
              <a:spcAft>
                <a:spcPts val="611"/>
              </a:spcAft>
              <a:buClr>
                <a:srgbClr val="90C343"/>
              </a:buClr>
              <a:buFont typeface="Wingdings"/>
              <a:buNone/>
              <a:tabLst>
                <a:tab pos="310591" algn="l"/>
              </a:tabLst>
            </a:pPr>
            <a:endParaRPr lang="en-US"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31</a:t>
            </a:fld>
            <a:endParaRPr lang="en-US"/>
          </a:p>
        </p:txBody>
      </p:sp>
    </p:spTree>
    <p:extLst>
      <p:ext uri="{BB962C8B-B14F-4D97-AF65-F5344CB8AC3E}">
        <p14:creationId xmlns:p14="http://schemas.microsoft.com/office/powerpoint/2010/main" val="1714093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pc="-5"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32</a:t>
            </a:fld>
            <a:endParaRPr lang="en-US"/>
          </a:p>
        </p:txBody>
      </p:sp>
    </p:spTree>
    <p:extLst>
      <p:ext uri="{BB962C8B-B14F-4D97-AF65-F5344CB8AC3E}">
        <p14:creationId xmlns:p14="http://schemas.microsoft.com/office/powerpoint/2010/main" val="10830207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7648" defTabSz="931774">
              <a:spcAft>
                <a:spcPts val="611"/>
              </a:spcAft>
              <a:buClr>
                <a:srgbClr val="90C343"/>
              </a:buClr>
              <a:tabLst>
                <a:tab pos="310591" algn="l"/>
              </a:tabLst>
              <a:defRPr/>
            </a:pPr>
            <a:endParaRPr lang="en-US" dirty="0">
              <a:solidFill>
                <a:schemeClr val="tx1"/>
              </a:solidFill>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33</a:t>
            </a:fld>
            <a:endParaRPr lang="en-US"/>
          </a:p>
        </p:txBody>
      </p:sp>
    </p:spTree>
    <p:extLst>
      <p:ext uri="{BB962C8B-B14F-4D97-AF65-F5344CB8AC3E}">
        <p14:creationId xmlns:p14="http://schemas.microsoft.com/office/powerpoint/2010/main" val="16364673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11"/>
              </a:spcBef>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34</a:t>
            </a:fld>
            <a:endParaRPr lang="en-US"/>
          </a:p>
        </p:txBody>
      </p:sp>
    </p:spTree>
    <p:extLst>
      <p:ext uri="{BB962C8B-B14F-4D97-AF65-F5344CB8AC3E}">
        <p14:creationId xmlns:p14="http://schemas.microsoft.com/office/powerpoint/2010/main" val="256586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294" marR="185061" lvl="1" defTabSz="931774">
              <a:spcAft>
                <a:spcPts val="611"/>
              </a:spcAft>
              <a:buClr>
                <a:srgbClr val="BCD629"/>
              </a:buClr>
              <a:tabLst>
                <a:tab pos="304768" algn="l"/>
                <a:tab pos="305415" algn="l"/>
              </a:tabLst>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4</a:t>
            </a:fld>
            <a:endParaRPr lang="en-US"/>
          </a:p>
        </p:txBody>
      </p:sp>
    </p:spTree>
    <p:extLst>
      <p:ext uri="{BB962C8B-B14F-4D97-AF65-F5344CB8AC3E}">
        <p14:creationId xmlns:p14="http://schemas.microsoft.com/office/powerpoint/2010/main" val="3350553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5</a:t>
            </a:fld>
            <a:endParaRPr lang="en-US"/>
          </a:p>
        </p:txBody>
      </p:sp>
    </p:spTree>
    <p:extLst>
      <p:ext uri="{BB962C8B-B14F-4D97-AF65-F5344CB8AC3E}">
        <p14:creationId xmlns:p14="http://schemas.microsoft.com/office/powerpoint/2010/main" val="2297544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6B739D-6C6F-4A6B-B95D-4320334B706A}" type="slidenum">
              <a:rPr lang="en-US" smtClean="0"/>
              <a:t>6</a:t>
            </a:fld>
            <a:endParaRPr lang="en-US"/>
          </a:p>
        </p:txBody>
      </p:sp>
    </p:spTree>
    <p:extLst>
      <p:ext uri="{BB962C8B-B14F-4D97-AF65-F5344CB8AC3E}">
        <p14:creationId xmlns:p14="http://schemas.microsoft.com/office/powerpoint/2010/main" val="217160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solidFill>
                <a:schemeClr val="tx1"/>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7</a:t>
            </a:fld>
            <a:endParaRPr lang="en-US"/>
          </a:p>
        </p:txBody>
      </p:sp>
    </p:spTree>
    <p:extLst>
      <p:ext uri="{BB962C8B-B14F-4D97-AF65-F5344CB8AC3E}">
        <p14:creationId xmlns:p14="http://schemas.microsoft.com/office/powerpoint/2010/main" val="806829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8</a:t>
            </a:fld>
            <a:endParaRPr lang="en-US"/>
          </a:p>
        </p:txBody>
      </p:sp>
    </p:spTree>
    <p:extLst>
      <p:ext uri="{BB962C8B-B14F-4D97-AF65-F5344CB8AC3E}">
        <p14:creationId xmlns:p14="http://schemas.microsoft.com/office/powerpoint/2010/main" val="687767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cs typeface="Calibri" panose="020F0502020204030204" pitchFamily="34" charset="0"/>
            </a:endParaRPr>
          </a:p>
        </p:txBody>
      </p:sp>
      <p:sp>
        <p:nvSpPr>
          <p:cNvPr id="4" name="Slide Number Placeholder 3"/>
          <p:cNvSpPr>
            <a:spLocks noGrp="1"/>
          </p:cNvSpPr>
          <p:nvPr>
            <p:ph type="sldNum" sz="quarter" idx="5"/>
          </p:nvPr>
        </p:nvSpPr>
        <p:spPr/>
        <p:txBody>
          <a:bodyPr/>
          <a:lstStyle/>
          <a:p>
            <a:fld id="{736B739D-6C6F-4A6B-B95D-4320334B706A}" type="slidenum">
              <a:rPr lang="en-US" smtClean="0"/>
              <a:t>9</a:t>
            </a:fld>
            <a:endParaRPr lang="en-US"/>
          </a:p>
        </p:txBody>
      </p:sp>
    </p:spTree>
    <p:extLst>
      <p:ext uri="{BB962C8B-B14F-4D97-AF65-F5344CB8AC3E}">
        <p14:creationId xmlns:p14="http://schemas.microsoft.com/office/powerpoint/2010/main" val="3002033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4139F-2CF6-4698-9D8A-A700DCC6EC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2F6239-2467-4376-A30D-DC9DDD7E3A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A2DE59-A43E-4780-88DC-66FCE09D4B2F}"/>
              </a:ext>
            </a:extLst>
          </p:cNvPr>
          <p:cNvSpPr>
            <a:spLocks noGrp="1"/>
          </p:cNvSpPr>
          <p:nvPr>
            <p:ph type="dt" sz="half" idx="10"/>
          </p:nvPr>
        </p:nvSpPr>
        <p:spPr/>
        <p:txBody>
          <a:bodyPr/>
          <a:lstStyle/>
          <a:p>
            <a:fld id="{76A6D98A-8355-4AA7-8FEF-415315DA6FB4}" type="datetime1">
              <a:rPr lang="en-US" smtClean="0"/>
              <a:t>2/2/2023</a:t>
            </a:fld>
            <a:endParaRPr lang="en-US"/>
          </a:p>
        </p:txBody>
      </p:sp>
      <p:sp>
        <p:nvSpPr>
          <p:cNvPr id="5" name="Footer Placeholder 4">
            <a:extLst>
              <a:ext uri="{FF2B5EF4-FFF2-40B4-BE49-F238E27FC236}">
                <a16:creationId xmlns:a16="http://schemas.microsoft.com/office/drawing/2014/main" id="{6473551E-B596-442F-A370-1D67F7034F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B554C-87B2-40FE-828A-DC47F22FEB14}"/>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229684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7957-75EB-40C4-80E1-1FE5E55BED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24496E-D583-4B1D-AAA1-9C787FF2FE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6820F-522D-459F-8D41-26F0BF13379E}"/>
              </a:ext>
            </a:extLst>
          </p:cNvPr>
          <p:cNvSpPr>
            <a:spLocks noGrp="1"/>
          </p:cNvSpPr>
          <p:nvPr>
            <p:ph type="dt" sz="half" idx="10"/>
          </p:nvPr>
        </p:nvSpPr>
        <p:spPr/>
        <p:txBody>
          <a:bodyPr/>
          <a:lstStyle/>
          <a:p>
            <a:fld id="{5F1ED9FB-8494-4B1F-85CA-B34F9AB3B4F2}" type="datetime1">
              <a:rPr lang="en-US" smtClean="0"/>
              <a:t>2/2/2023</a:t>
            </a:fld>
            <a:endParaRPr lang="en-US"/>
          </a:p>
        </p:txBody>
      </p:sp>
      <p:sp>
        <p:nvSpPr>
          <p:cNvPr id="5" name="Footer Placeholder 4">
            <a:extLst>
              <a:ext uri="{FF2B5EF4-FFF2-40B4-BE49-F238E27FC236}">
                <a16:creationId xmlns:a16="http://schemas.microsoft.com/office/drawing/2014/main" id="{016395FF-CF3B-4734-B893-032F72B53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F37803-A28F-4E9F-85F7-6ACA96E602FA}"/>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189714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83A84-F218-41B4-810D-859836E810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36EFAA-AC89-40AD-B7BC-401D9C28E7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DEA01-C7F4-456E-A2A5-8D51C13ABB7E}"/>
              </a:ext>
            </a:extLst>
          </p:cNvPr>
          <p:cNvSpPr>
            <a:spLocks noGrp="1"/>
          </p:cNvSpPr>
          <p:nvPr>
            <p:ph type="dt" sz="half" idx="10"/>
          </p:nvPr>
        </p:nvSpPr>
        <p:spPr/>
        <p:txBody>
          <a:bodyPr/>
          <a:lstStyle/>
          <a:p>
            <a:fld id="{15BE193D-C162-4C7A-B081-BD61BB4FF042}" type="datetime1">
              <a:rPr lang="en-US" smtClean="0"/>
              <a:t>2/2/2023</a:t>
            </a:fld>
            <a:endParaRPr lang="en-US"/>
          </a:p>
        </p:txBody>
      </p:sp>
      <p:sp>
        <p:nvSpPr>
          <p:cNvPr id="5" name="Footer Placeholder 4">
            <a:extLst>
              <a:ext uri="{FF2B5EF4-FFF2-40B4-BE49-F238E27FC236}">
                <a16:creationId xmlns:a16="http://schemas.microsoft.com/office/drawing/2014/main" id="{818B4D9C-9216-4A9F-9147-9F1DE4414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0E032-4896-4E65-B13D-75A7C919F8B5}"/>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377366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2B88-2EFC-4418-8F1B-609BA6F3A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2B6857-3287-4460-BDFC-63FD31BEA4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A6DCE-DBAB-4CA0-9242-E32EBCC6C009}"/>
              </a:ext>
            </a:extLst>
          </p:cNvPr>
          <p:cNvSpPr>
            <a:spLocks noGrp="1"/>
          </p:cNvSpPr>
          <p:nvPr>
            <p:ph type="dt" sz="half" idx="10"/>
          </p:nvPr>
        </p:nvSpPr>
        <p:spPr/>
        <p:txBody>
          <a:bodyPr/>
          <a:lstStyle/>
          <a:p>
            <a:fld id="{3ECF3106-4311-43DC-8304-BBE6F32093BD}" type="datetime1">
              <a:rPr lang="en-US" smtClean="0"/>
              <a:t>2/2/2023</a:t>
            </a:fld>
            <a:endParaRPr lang="en-US"/>
          </a:p>
        </p:txBody>
      </p:sp>
      <p:sp>
        <p:nvSpPr>
          <p:cNvPr id="5" name="Footer Placeholder 4">
            <a:extLst>
              <a:ext uri="{FF2B5EF4-FFF2-40B4-BE49-F238E27FC236}">
                <a16:creationId xmlns:a16="http://schemas.microsoft.com/office/drawing/2014/main" id="{9401F53F-3FBA-42E7-98B8-34BE01A9F8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8AF55-FB1B-43B0-9316-696FBC931A53}"/>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40133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83C3-269F-4370-A0F2-0E2B4E497D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197FFF-DD5E-4B70-98DA-C075545CA9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0EFAF7-2309-4C8D-8C66-090E6F23445E}"/>
              </a:ext>
            </a:extLst>
          </p:cNvPr>
          <p:cNvSpPr>
            <a:spLocks noGrp="1"/>
          </p:cNvSpPr>
          <p:nvPr>
            <p:ph type="dt" sz="half" idx="10"/>
          </p:nvPr>
        </p:nvSpPr>
        <p:spPr/>
        <p:txBody>
          <a:bodyPr/>
          <a:lstStyle/>
          <a:p>
            <a:fld id="{9383D4FE-0CB8-4A22-A84F-DDA653EA79A5}" type="datetime1">
              <a:rPr lang="en-US" smtClean="0"/>
              <a:t>2/2/2023</a:t>
            </a:fld>
            <a:endParaRPr lang="en-US"/>
          </a:p>
        </p:txBody>
      </p:sp>
      <p:sp>
        <p:nvSpPr>
          <p:cNvPr id="5" name="Footer Placeholder 4">
            <a:extLst>
              <a:ext uri="{FF2B5EF4-FFF2-40B4-BE49-F238E27FC236}">
                <a16:creationId xmlns:a16="http://schemas.microsoft.com/office/drawing/2014/main" id="{99825AC5-B027-4623-A6BE-BB2F81D67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4E943F-044D-4B96-AB0F-BE359BC4E992}"/>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266189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79025-AB30-48FA-A0D0-E23E46D0F7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CB9183-A4F6-4C76-BF0A-8E1CB937E4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C57FA1-B82E-46AF-A417-8C1DE38368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4A25C3-A8F2-4462-8D14-886DFE2644AC}"/>
              </a:ext>
            </a:extLst>
          </p:cNvPr>
          <p:cNvSpPr>
            <a:spLocks noGrp="1"/>
          </p:cNvSpPr>
          <p:nvPr>
            <p:ph type="dt" sz="half" idx="10"/>
          </p:nvPr>
        </p:nvSpPr>
        <p:spPr/>
        <p:txBody>
          <a:bodyPr/>
          <a:lstStyle/>
          <a:p>
            <a:fld id="{8140759F-0FE4-40A7-A9D3-D5CE5B41FE74}" type="datetime1">
              <a:rPr lang="en-US" smtClean="0"/>
              <a:t>2/2/2023</a:t>
            </a:fld>
            <a:endParaRPr lang="en-US"/>
          </a:p>
        </p:txBody>
      </p:sp>
      <p:sp>
        <p:nvSpPr>
          <p:cNvPr id="6" name="Footer Placeholder 5">
            <a:extLst>
              <a:ext uri="{FF2B5EF4-FFF2-40B4-BE49-F238E27FC236}">
                <a16:creationId xmlns:a16="http://schemas.microsoft.com/office/drawing/2014/main" id="{27B95426-4F13-4168-919D-3F919F73E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55B623-E044-4B75-8CC4-AF0690555AF6}"/>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67561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5EF7-9C00-4C45-AD1F-4F98F4BD25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E9FB17-4C96-4BBD-9858-361B30F6BD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C4A3F1-19F0-4BD7-A19B-1660CE00AF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D3B8A2-B6FD-41FF-B301-99645B7F94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9B1C1A-3368-42F9-B1C1-6C1728D9A2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94CE7E-9B21-40C0-B697-530F5B747EF9}"/>
              </a:ext>
            </a:extLst>
          </p:cNvPr>
          <p:cNvSpPr>
            <a:spLocks noGrp="1"/>
          </p:cNvSpPr>
          <p:nvPr>
            <p:ph type="dt" sz="half" idx="10"/>
          </p:nvPr>
        </p:nvSpPr>
        <p:spPr/>
        <p:txBody>
          <a:bodyPr/>
          <a:lstStyle/>
          <a:p>
            <a:fld id="{34618A70-982F-483B-ADA4-2BEB5883A8E9}" type="datetime1">
              <a:rPr lang="en-US" smtClean="0"/>
              <a:t>2/2/2023</a:t>
            </a:fld>
            <a:endParaRPr lang="en-US"/>
          </a:p>
        </p:txBody>
      </p:sp>
      <p:sp>
        <p:nvSpPr>
          <p:cNvPr id="8" name="Footer Placeholder 7">
            <a:extLst>
              <a:ext uri="{FF2B5EF4-FFF2-40B4-BE49-F238E27FC236}">
                <a16:creationId xmlns:a16="http://schemas.microsoft.com/office/drawing/2014/main" id="{AADD6B55-7ECB-4AC2-9DC4-774C473AEE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D6E50F-B776-433E-BD27-F65AA96ED3B2}"/>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86427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58134-B31A-4F45-90B7-99A5BF9642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7912B6-740E-47AD-815D-EBE2343207C9}"/>
              </a:ext>
            </a:extLst>
          </p:cNvPr>
          <p:cNvSpPr>
            <a:spLocks noGrp="1"/>
          </p:cNvSpPr>
          <p:nvPr>
            <p:ph type="dt" sz="half" idx="10"/>
          </p:nvPr>
        </p:nvSpPr>
        <p:spPr/>
        <p:txBody>
          <a:bodyPr/>
          <a:lstStyle/>
          <a:p>
            <a:fld id="{DA0D73DA-1AE4-4C4D-8172-F47B0FF22B96}" type="datetime1">
              <a:rPr lang="en-US" smtClean="0"/>
              <a:t>2/2/2023</a:t>
            </a:fld>
            <a:endParaRPr lang="en-US"/>
          </a:p>
        </p:txBody>
      </p:sp>
      <p:sp>
        <p:nvSpPr>
          <p:cNvPr id="4" name="Footer Placeholder 3">
            <a:extLst>
              <a:ext uri="{FF2B5EF4-FFF2-40B4-BE49-F238E27FC236}">
                <a16:creationId xmlns:a16="http://schemas.microsoft.com/office/drawing/2014/main" id="{F04B82BF-9A43-4CDF-BC8F-D5D0F9C4E8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0F8960-359D-4124-AE26-6D1F2246E04E}"/>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204585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B039A-B980-4724-908F-B132EC63B5FB}"/>
              </a:ext>
            </a:extLst>
          </p:cNvPr>
          <p:cNvSpPr>
            <a:spLocks noGrp="1"/>
          </p:cNvSpPr>
          <p:nvPr>
            <p:ph type="dt" sz="half" idx="10"/>
          </p:nvPr>
        </p:nvSpPr>
        <p:spPr/>
        <p:txBody>
          <a:bodyPr/>
          <a:lstStyle/>
          <a:p>
            <a:fld id="{160357D3-1BDD-4610-9125-A38E31E09DED}" type="datetime1">
              <a:rPr lang="en-US" smtClean="0"/>
              <a:t>2/2/2023</a:t>
            </a:fld>
            <a:endParaRPr lang="en-US"/>
          </a:p>
        </p:txBody>
      </p:sp>
      <p:sp>
        <p:nvSpPr>
          <p:cNvPr id="3" name="Footer Placeholder 2">
            <a:extLst>
              <a:ext uri="{FF2B5EF4-FFF2-40B4-BE49-F238E27FC236}">
                <a16:creationId xmlns:a16="http://schemas.microsoft.com/office/drawing/2014/main" id="{40F88EE6-E538-4625-8B75-CA0FB510E5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ACE987-3FA6-465A-A28D-BAEEDEB7D836}"/>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366893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4BF8-6ED9-4EA5-9D7D-7105E7F9BD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FB4F89-C69A-464F-BF20-F09368F65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F4CD58-0B5B-4303-AF87-C9946FF5F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8F5960-3AB2-4A57-8CA9-71FA8EFEE165}"/>
              </a:ext>
            </a:extLst>
          </p:cNvPr>
          <p:cNvSpPr>
            <a:spLocks noGrp="1"/>
          </p:cNvSpPr>
          <p:nvPr>
            <p:ph type="dt" sz="half" idx="10"/>
          </p:nvPr>
        </p:nvSpPr>
        <p:spPr/>
        <p:txBody>
          <a:bodyPr/>
          <a:lstStyle/>
          <a:p>
            <a:fld id="{8B133AF1-68FF-4FA3-BC68-9EB42FF7A174}" type="datetime1">
              <a:rPr lang="en-US" smtClean="0"/>
              <a:t>2/2/2023</a:t>
            </a:fld>
            <a:endParaRPr lang="en-US"/>
          </a:p>
        </p:txBody>
      </p:sp>
      <p:sp>
        <p:nvSpPr>
          <p:cNvPr id="6" name="Footer Placeholder 5">
            <a:extLst>
              <a:ext uri="{FF2B5EF4-FFF2-40B4-BE49-F238E27FC236}">
                <a16:creationId xmlns:a16="http://schemas.microsoft.com/office/drawing/2014/main" id="{9FAC9266-CEC2-4EB6-A07B-C47F5142D4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957CB-64D2-4AC8-938E-FC7945DDCA36}"/>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223665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8A32-5CF5-45EB-BA53-90260AA8D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945E7C-3FA4-4E98-8645-0CF01241F9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A51493-6BEA-4BDB-8EB6-B70DE4BDD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FF89A-BD20-4FD0-9A00-9034EC376D9C}"/>
              </a:ext>
            </a:extLst>
          </p:cNvPr>
          <p:cNvSpPr>
            <a:spLocks noGrp="1"/>
          </p:cNvSpPr>
          <p:nvPr>
            <p:ph type="dt" sz="half" idx="10"/>
          </p:nvPr>
        </p:nvSpPr>
        <p:spPr/>
        <p:txBody>
          <a:bodyPr/>
          <a:lstStyle/>
          <a:p>
            <a:fld id="{69C1161E-2817-48B6-86DE-4B3A130F4096}" type="datetime1">
              <a:rPr lang="en-US" smtClean="0"/>
              <a:t>2/2/2023</a:t>
            </a:fld>
            <a:endParaRPr lang="en-US"/>
          </a:p>
        </p:txBody>
      </p:sp>
      <p:sp>
        <p:nvSpPr>
          <p:cNvPr id="6" name="Footer Placeholder 5">
            <a:extLst>
              <a:ext uri="{FF2B5EF4-FFF2-40B4-BE49-F238E27FC236}">
                <a16:creationId xmlns:a16="http://schemas.microsoft.com/office/drawing/2014/main" id="{136EF67A-C452-4889-A3B4-9A5F1FF3B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BA90D2-DA9E-4D35-A852-CF6219C5C4B4}"/>
              </a:ext>
            </a:extLst>
          </p:cNvPr>
          <p:cNvSpPr>
            <a:spLocks noGrp="1"/>
          </p:cNvSpPr>
          <p:nvPr>
            <p:ph type="sldNum" sz="quarter" idx="12"/>
          </p:nvPr>
        </p:nvSpPr>
        <p:spPr/>
        <p:txBody>
          <a:bodyPr/>
          <a:lstStyle/>
          <a:p>
            <a:fld id="{3510CC52-F92A-4F18-9F8B-123D6467DBA3}" type="slidenum">
              <a:rPr lang="en-US" smtClean="0"/>
              <a:t>‹#›</a:t>
            </a:fld>
            <a:endParaRPr lang="en-US"/>
          </a:p>
        </p:txBody>
      </p:sp>
    </p:spTree>
    <p:extLst>
      <p:ext uri="{BB962C8B-B14F-4D97-AF65-F5344CB8AC3E}">
        <p14:creationId xmlns:p14="http://schemas.microsoft.com/office/powerpoint/2010/main" val="540548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0C5815-64CD-4851-A959-32A7B0110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47A96B-B069-4551-B18D-C5BE4B3457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ABC930-4C8E-4C59-8019-8539B1E08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fld id="{A12AADD2-62D2-4361-A9CA-D6351351F308}" type="datetime1">
              <a:rPr lang="en-US" smtClean="0"/>
              <a:pPr/>
              <a:t>2/2/2023</a:t>
            </a:fld>
            <a:endParaRPr lang="en-US" dirty="0"/>
          </a:p>
        </p:txBody>
      </p:sp>
      <p:sp>
        <p:nvSpPr>
          <p:cNvPr id="5" name="Footer Placeholder 4">
            <a:extLst>
              <a:ext uri="{FF2B5EF4-FFF2-40B4-BE49-F238E27FC236}">
                <a16:creationId xmlns:a16="http://schemas.microsoft.com/office/drawing/2014/main" id="{40D7593E-9085-4D56-B657-704F48668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694EE780-45C1-4BCD-A8A2-6F613E9EF5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3510CC52-F92A-4F18-9F8B-123D6467DBA3}" type="slidenum">
              <a:rPr lang="en-US" smtClean="0"/>
              <a:pPr/>
              <a:t>‹#›</a:t>
            </a:fld>
            <a:endParaRPr lang="en-US" dirty="0"/>
          </a:p>
        </p:txBody>
      </p:sp>
    </p:spTree>
    <p:extLst>
      <p:ext uri="{BB962C8B-B14F-4D97-AF65-F5344CB8AC3E}">
        <p14:creationId xmlns:p14="http://schemas.microsoft.com/office/powerpoint/2010/main" val="31139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hyperlink" Target="https://www.floridajobs.org/community-planning-and-development/assistance-for-governments-and-organizations/disaster-recovery-initiative/hurricane-sally" TargetMode="External"/><Relationship Id="rId7"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mailto:HousingSubrecipient@DEO.MyFlorida.com" TargetMode="External"/><Relationship Id="rId5" Type="http://schemas.openxmlformats.org/officeDocument/2006/relationships/hyperlink" Target="mailto:CDBG-DRInfrastructureApp@DEO.MyFlorida.com" TargetMode="External"/><Relationship Id="rId10" Type="http://schemas.openxmlformats.org/officeDocument/2006/relationships/image" Target="../media/image5.jpg"/><Relationship Id="rId4" Type="http://schemas.openxmlformats.org/officeDocument/2006/relationships/hyperlink" Target="mailto:OLTR-ER@DEO.MyFlorida.com" TargetMode="External"/><Relationship Id="rId9"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a:spLocks/>
          </p:cNvSpPr>
          <p:nvPr/>
        </p:nvSpPr>
        <p:spPr>
          <a:xfrm>
            <a:off x="508807" y="3781171"/>
            <a:ext cx="11174384" cy="1540584"/>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Calibri" panose="020F0502020204030204" pitchFamily="34" charset="0"/>
                <a:cs typeface="Calibri" panose="020F0502020204030204" pitchFamily="34" charset="0"/>
              </a:rPr>
              <a:t>Disaster Recovery &amp; Mitigation Funding for</a:t>
            </a:r>
          </a:p>
          <a:p>
            <a:r>
              <a:rPr lang="en-US" b="1" dirty="0">
                <a:solidFill>
                  <a:schemeClr val="bg1"/>
                </a:solidFill>
                <a:latin typeface="Calibri" panose="020F0502020204030204" pitchFamily="34" charset="0"/>
                <a:cs typeface="Calibri" panose="020F0502020204030204" pitchFamily="34" charset="0"/>
              </a:rPr>
              <a:t>Hurricane Sally</a:t>
            </a:r>
          </a:p>
        </p:txBody>
      </p:sp>
      <p:sp>
        <p:nvSpPr>
          <p:cNvPr id="10" name="Subtitle 2">
            <a:extLst>
              <a:ext uri="{FF2B5EF4-FFF2-40B4-BE49-F238E27FC236}">
                <a16:creationId xmlns:a16="http://schemas.microsoft.com/office/drawing/2014/main" id="{DF0CEB88-286F-4792-8A13-EA200E34C530}"/>
              </a:ext>
            </a:extLst>
          </p:cNvPr>
          <p:cNvSpPr txBox="1">
            <a:spLocks/>
          </p:cNvSpPr>
          <p:nvPr/>
        </p:nvSpPr>
        <p:spPr>
          <a:xfrm>
            <a:off x="508807" y="5376987"/>
            <a:ext cx="9734151" cy="4841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solidFill>
                  <a:srgbClr val="98D43C"/>
                </a:solidFill>
                <a:latin typeface="Calibri" panose="020F0502020204030204" pitchFamily="34" charset="0"/>
                <a:cs typeface="Calibri" panose="020F0502020204030204" pitchFamily="34" charset="0"/>
              </a:rPr>
              <a:t>Florida Department of Economic Opportunity (DEO)</a:t>
            </a:r>
          </a:p>
          <a:p>
            <a:pPr marL="0" indent="0">
              <a:buNone/>
            </a:pPr>
            <a:r>
              <a:rPr lang="en-US" sz="3200" dirty="0">
                <a:solidFill>
                  <a:srgbClr val="98D43C"/>
                </a:solidFill>
                <a:latin typeface="Calibri" panose="020F0502020204030204" pitchFamily="34" charset="0"/>
                <a:cs typeface="Calibri" panose="020F0502020204030204" pitchFamily="34" charset="0"/>
              </a:rPr>
              <a:t>Office of Long-Term Resiliency (OLTR)</a:t>
            </a:r>
          </a:p>
        </p:txBody>
      </p:sp>
      <p:sp>
        <p:nvSpPr>
          <p:cNvPr id="11" name="Title 1">
            <a:extLst>
              <a:ext uri="{FF2B5EF4-FFF2-40B4-BE49-F238E27FC236}">
                <a16:creationId xmlns:a16="http://schemas.microsoft.com/office/drawing/2014/main" id="{5482F91F-D76A-4779-9849-C5027CBCC527}"/>
              </a:ext>
            </a:extLst>
          </p:cNvPr>
          <p:cNvSpPr txBox="1">
            <a:spLocks/>
          </p:cNvSpPr>
          <p:nvPr/>
        </p:nvSpPr>
        <p:spPr>
          <a:xfrm>
            <a:off x="9030399" y="6086350"/>
            <a:ext cx="2785859" cy="400087"/>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Calibri" panose="020F0502020204030204" pitchFamily="34" charset="0"/>
                <a:cs typeface="Calibri" panose="020F0502020204030204" pitchFamily="34" charset="0"/>
              </a:rPr>
              <a:t>February 2, 2023</a:t>
            </a:r>
          </a:p>
        </p:txBody>
      </p:sp>
    </p:spTree>
    <p:extLst>
      <p:ext uri="{BB962C8B-B14F-4D97-AF65-F5344CB8AC3E}">
        <p14:creationId xmlns:p14="http://schemas.microsoft.com/office/powerpoint/2010/main" val="27096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4" y="164199"/>
            <a:ext cx="10515600" cy="640080"/>
          </a:xfrm>
        </p:spPr>
        <p:txBody>
          <a:bodyPr>
            <a:normAutofit/>
          </a:bodyPr>
          <a:lstStyle/>
          <a:p>
            <a:r>
              <a:rPr lang="en-US" sz="2800" b="1" dirty="0">
                <a:solidFill>
                  <a:schemeClr val="bg1"/>
                </a:solidFill>
                <a:cs typeface="Calibri" panose="020F0502020204030204" pitchFamily="34" charset="0"/>
              </a:rPr>
              <a:t>Project Eligibility Overview</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968481"/>
            <a:ext cx="10997697" cy="5186129"/>
          </a:xfrm>
        </p:spPr>
        <p:txBody>
          <a:bodyPr>
            <a:noAutofit/>
          </a:bodyPr>
          <a:lstStyle/>
          <a:p>
            <a:pPr marL="368300" marR="249554" indent="-342900">
              <a:spcBef>
                <a:spcPts val="0"/>
              </a:spcBef>
              <a:spcAft>
                <a:spcPts val="1200"/>
              </a:spcAft>
              <a:buClr>
                <a:srgbClr val="98D43C"/>
              </a:buClr>
              <a:buFont typeface="Wingdings" panose="05000000000000000000" pitchFamily="2" charset="2"/>
              <a:buChar char="§"/>
              <a:tabLst>
                <a:tab pos="457200" algn="l"/>
              </a:tabLst>
            </a:pPr>
            <a:r>
              <a:rPr lang="en-US" sz="2200" spc="-100" dirty="0">
                <a:solidFill>
                  <a:srgbClr val="FFFFFF"/>
                </a:solidFill>
                <a:cs typeface="Calibri" panose="020F0502020204030204" pitchFamily="34" charset="0"/>
              </a:rPr>
              <a:t>Applicants</a:t>
            </a:r>
            <a:r>
              <a:rPr lang="en-US" sz="2200" spc="-15" dirty="0">
                <a:solidFill>
                  <a:srgbClr val="FFFFFF"/>
                </a:solidFill>
                <a:cs typeface="Calibri" panose="020F0502020204030204" pitchFamily="34" charset="0"/>
              </a:rPr>
              <a:t> </a:t>
            </a:r>
            <a:r>
              <a:rPr lang="en-US" sz="2200" spc="-10" dirty="0">
                <a:solidFill>
                  <a:srgbClr val="FFFFFF"/>
                </a:solidFill>
                <a:cs typeface="Calibri" panose="020F0502020204030204" pitchFamily="34" charset="0"/>
              </a:rPr>
              <a:t>must propose projects that meet the Hurricane Sally </a:t>
            </a:r>
            <a:r>
              <a:rPr lang="en-US" sz="2200" spc="-25" dirty="0">
                <a:solidFill>
                  <a:srgbClr val="FFFFFF"/>
                </a:solidFill>
                <a:cs typeface="Calibri" panose="020F0502020204030204" pitchFamily="34" charset="0"/>
              </a:rPr>
              <a:t>State </a:t>
            </a:r>
            <a:r>
              <a:rPr lang="en-US" sz="2200" spc="-5" dirty="0">
                <a:solidFill>
                  <a:srgbClr val="FFFFFF"/>
                </a:solidFill>
                <a:cs typeface="Calibri" panose="020F0502020204030204" pitchFamily="34" charset="0"/>
              </a:rPr>
              <a:t>Action Plan and </a:t>
            </a:r>
            <a:r>
              <a:rPr lang="en-US" sz="2200" spc="-20" dirty="0">
                <a:solidFill>
                  <a:srgbClr val="FFFFFF"/>
                </a:solidFill>
                <a:cs typeface="Calibri" panose="020F0502020204030204" pitchFamily="34" charset="0"/>
              </a:rPr>
              <a:t>Federal Register </a:t>
            </a:r>
            <a:r>
              <a:rPr lang="en-US" sz="2200" spc="-15" dirty="0">
                <a:solidFill>
                  <a:srgbClr val="FFFFFF"/>
                </a:solidFill>
                <a:cs typeface="Calibri" panose="020F0502020204030204" pitchFamily="34" charset="0"/>
              </a:rPr>
              <a:t>requirements, </a:t>
            </a:r>
            <a:r>
              <a:rPr lang="en-US" sz="2200" spc="-5" dirty="0">
                <a:solidFill>
                  <a:srgbClr val="FFFFFF"/>
                </a:solidFill>
                <a:cs typeface="Calibri" panose="020F0502020204030204" pitchFamily="34" charset="0"/>
              </a:rPr>
              <a:t>including, </a:t>
            </a:r>
            <a:r>
              <a:rPr lang="en-US" sz="2200" spc="-10" dirty="0">
                <a:solidFill>
                  <a:srgbClr val="FFFFFF"/>
                </a:solidFill>
                <a:cs typeface="Calibri" panose="020F0502020204030204" pitchFamily="34" charset="0"/>
              </a:rPr>
              <a:t>but </a:t>
            </a:r>
            <a:r>
              <a:rPr lang="en-US" sz="2200" spc="-5" dirty="0">
                <a:solidFill>
                  <a:srgbClr val="FFFFFF"/>
                </a:solidFill>
                <a:cs typeface="Calibri" panose="020F0502020204030204" pitchFamily="34" charset="0"/>
              </a:rPr>
              <a:t>not </a:t>
            </a:r>
            <a:r>
              <a:rPr lang="en-US" sz="2200" spc="-10" dirty="0">
                <a:solidFill>
                  <a:srgbClr val="FFFFFF"/>
                </a:solidFill>
                <a:cs typeface="Calibri" panose="020F0502020204030204" pitchFamily="34" charset="0"/>
              </a:rPr>
              <a:t>limited</a:t>
            </a:r>
            <a:r>
              <a:rPr lang="en-US" sz="2200" spc="185" dirty="0">
                <a:solidFill>
                  <a:srgbClr val="FFFFFF"/>
                </a:solidFill>
                <a:cs typeface="Calibri" panose="020F0502020204030204" pitchFamily="34" charset="0"/>
              </a:rPr>
              <a:t> </a:t>
            </a:r>
            <a:r>
              <a:rPr lang="en-US" sz="2200" spc="-10" dirty="0">
                <a:solidFill>
                  <a:srgbClr val="FFFFFF"/>
                </a:solidFill>
                <a:cs typeface="Calibri" panose="020F0502020204030204" pitchFamily="34" charset="0"/>
              </a:rPr>
              <a:t>to:</a:t>
            </a:r>
            <a:endParaRPr lang="en-US" sz="2200" dirty="0">
              <a:cs typeface="Calibri" panose="020F0502020204030204" pitchFamily="34" charset="0"/>
            </a:endParaRPr>
          </a:p>
          <a:p>
            <a:pPr marL="914400" lvl="1" indent="-431800">
              <a:spcBef>
                <a:spcPts val="0"/>
              </a:spcBef>
              <a:spcAft>
                <a:spcPts val="1200"/>
              </a:spcAft>
              <a:buClr>
                <a:srgbClr val="98D43C"/>
              </a:buClr>
              <a:buFont typeface="Wingdings" panose="05000000000000000000" pitchFamily="2" charset="2"/>
              <a:buChar char="§"/>
              <a:tabLst>
                <a:tab pos="914400" algn="l"/>
              </a:tabLst>
            </a:pPr>
            <a:r>
              <a:rPr lang="en-US" sz="2200" spc="-10" dirty="0">
                <a:solidFill>
                  <a:srgbClr val="FFFFFF"/>
                </a:solidFill>
                <a:cs typeface="Calibri" panose="020F0502020204030204" pitchFamily="34" charset="0"/>
              </a:rPr>
              <a:t>Projects located in HUD and State-identified MID areas.</a:t>
            </a:r>
          </a:p>
          <a:p>
            <a:pPr marL="914400" lvl="1" indent="-431800">
              <a:spcBef>
                <a:spcPts val="0"/>
              </a:spcBef>
              <a:spcAft>
                <a:spcPts val="1200"/>
              </a:spcAft>
              <a:buClr>
                <a:srgbClr val="98D43C"/>
              </a:buClr>
              <a:buFont typeface="Wingdings" panose="05000000000000000000" pitchFamily="2" charset="2"/>
              <a:buChar char="§"/>
              <a:tabLst>
                <a:tab pos="914400" algn="l"/>
              </a:tabLst>
            </a:pPr>
            <a:r>
              <a:rPr lang="en-US" sz="2200" spc="-10" dirty="0">
                <a:solidFill>
                  <a:srgbClr val="FFFFFF"/>
                </a:solidFill>
                <a:cs typeface="Calibri" panose="020F0502020204030204" pitchFamily="34" charset="0"/>
              </a:rPr>
              <a:t>Projects </a:t>
            </a:r>
            <a:r>
              <a:rPr lang="en-US" sz="2200" spc="-15" dirty="0">
                <a:solidFill>
                  <a:srgbClr val="FFFFFF"/>
                </a:solidFill>
                <a:cs typeface="Calibri" panose="020F0502020204030204" pitchFamily="34" charset="0"/>
              </a:rPr>
              <a:t>that </a:t>
            </a:r>
            <a:r>
              <a:rPr lang="en-US" sz="2200" spc="-5" dirty="0">
                <a:solidFill>
                  <a:srgbClr val="FFFFFF"/>
                </a:solidFill>
                <a:cs typeface="Calibri" panose="020F0502020204030204" pitchFamily="34" charset="0"/>
              </a:rPr>
              <a:t>primarily serve </a:t>
            </a:r>
            <a:r>
              <a:rPr lang="en-US" sz="2200" spc="-10" dirty="0">
                <a:solidFill>
                  <a:srgbClr val="FFFFFF"/>
                </a:solidFill>
                <a:cs typeface="Calibri" panose="020F0502020204030204" pitchFamily="34" charset="0"/>
              </a:rPr>
              <a:t>Low to Moderate Income (LMI)</a:t>
            </a:r>
            <a:r>
              <a:rPr lang="en-US" sz="2200" spc="12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populations.</a:t>
            </a:r>
            <a:endParaRPr lang="en-US" sz="2200" dirty="0">
              <a:cs typeface="Calibri" panose="020F0502020204030204" pitchFamily="34" charset="0"/>
            </a:endParaRPr>
          </a:p>
          <a:p>
            <a:pPr marL="914400" lvl="1" indent="-431800">
              <a:spcBef>
                <a:spcPts val="0"/>
              </a:spcBef>
              <a:spcAft>
                <a:spcPts val="1200"/>
              </a:spcAft>
              <a:buClr>
                <a:srgbClr val="98D43C"/>
              </a:buClr>
              <a:buFont typeface="Wingdings" panose="05000000000000000000" pitchFamily="2" charset="2"/>
              <a:buChar char="§"/>
              <a:tabLst>
                <a:tab pos="914400" algn="l"/>
              </a:tabLst>
            </a:pPr>
            <a:r>
              <a:rPr lang="en-US" sz="2200" spc="-10" dirty="0">
                <a:solidFill>
                  <a:srgbClr val="FFFFFF"/>
                </a:solidFill>
                <a:cs typeface="Calibri" panose="020F0502020204030204" pitchFamily="34" charset="0"/>
              </a:rPr>
              <a:t>Projects that do </a:t>
            </a:r>
            <a:r>
              <a:rPr lang="en-US" sz="2200" spc="-5" dirty="0">
                <a:solidFill>
                  <a:srgbClr val="FFFFFF"/>
                </a:solidFill>
                <a:cs typeface="Calibri" panose="020F0502020204030204" pitchFamily="34" charset="0"/>
              </a:rPr>
              <a:t>not </a:t>
            </a:r>
            <a:r>
              <a:rPr lang="en-US" sz="2200" spc="-15" dirty="0">
                <a:solidFill>
                  <a:srgbClr val="FFFFFF"/>
                </a:solidFill>
                <a:cs typeface="Calibri" panose="020F0502020204030204" pitchFamily="34" charset="0"/>
              </a:rPr>
              <a:t>duplicate</a:t>
            </a:r>
            <a:r>
              <a:rPr lang="en-US" sz="2200" spc="40" dirty="0">
                <a:solidFill>
                  <a:srgbClr val="FFFFFF"/>
                </a:solidFill>
                <a:cs typeface="Calibri" panose="020F0502020204030204" pitchFamily="34" charset="0"/>
              </a:rPr>
              <a:t> </a:t>
            </a:r>
            <a:r>
              <a:rPr lang="en-US" sz="2200" spc="-10" dirty="0">
                <a:solidFill>
                  <a:srgbClr val="FFFFFF"/>
                </a:solidFill>
                <a:cs typeface="Calibri" panose="020F0502020204030204" pitchFamily="34" charset="0"/>
              </a:rPr>
              <a:t>benefits.</a:t>
            </a:r>
          </a:p>
          <a:p>
            <a:pPr marL="347663" lvl="1" indent="-347663">
              <a:spcBef>
                <a:spcPts val="0"/>
              </a:spcBef>
              <a:spcAft>
                <a:spcPts val="1200"/>
              </a:spcAft>
              <a:buClr>
                <a:srgbClr val="98D43C"/>
              </a:buClr>
              <a:buFont typeface="Wingdings" panose="05000000000000000000" pitchFamily="2" charset="2"/>
              <a:buChar char="§"/>
              <a:tabLst>
                <a:tab pos="914400" algn="l"/>
              </a:tabLst>
            </a:pPr>
            <a:r>
              <a:rPr lang="en-US" sz="2200" spc="-10" dirty="0">
                <a:solidFill>
                  <a:srgbClr val="FFFFFF"/>
                </a:solidFill>
                <a:cs typeface="Calibri" panose="020F0502020204030204" pitchFamily="34" charset="0"/>
              </a:rPr>
              <a:t>Municipalities, counties, and water management districts are eligible to apply.  </a:t>
            </a:r>
          </a:p>
          <a:p>
            <a:pPr marL="347663" marR="17780" lvl="1" indent="-347663" algn="l" defTabSz="914400" rtl="0" eaLnBrk="1" latinLnBrk="0" hangingPunct="1">
              <a:spcBef>
                <a:spcPts val="0"/>
              </a:spcBef>
              <a:spcAft>
                <a:spcPts val="1200"/>
              </a:spcAft>
              <a:buClr>
                <a:srgbClr val="98D43C"/>
              </a:buClr>
              <a:buFont typeface="Wingdings" panose="05000000000000000000" pitchFamily="2" charset="2"/>
              <a:buChar char="§"/>
              <a:tabLst>
                <a:tab pos="177800" algn="l"/>
              </a:tabLst>
            </a:pPr>
            <a:r>
              <a:rPr lang="en-US" sz="2200" dirty="0">
                <a:solidFill>
                  <a:srgbClr val="FFFFFF"/>
                </a:solidFill>
                <a:cs typeface="Calibri" panose="020F0502020204030204" pitchFamily="34" charset="0"/>
              </a:rPr>
              <a:t>Activities funded by the CDBG-DR mitigation set-aside do not require a ‘‘tie-back’’ to the specific qualified disaster that has served as the basis for the grantee’s allocation. Grantees must demonstrate that mitigation activities funded:</a:t>
            </a:r>
          </a:p>
          <a:p>
            <a:pPr marL="825500" lvl="1" indent="-342900">
              <a:spcBef>
                <a:spcPts val="0"/>
              </a:spcBef>
              <a:spcAft>
                <a:spcPts val="1200"/>
              </a:spcAft>
              <a:buClr>
                <a:srgbClr val="98D43C"/>
              </a:buClr>
              <a:buFont typeface="Wingdings" panose="05000000000000000000" pitchFamily="2" charset="2"/>
              <a:buChar char="§"/>
              <a:tabLst>
                <a:tab pos="914400" algn="l"/>
              </a:tabLst>
            </a:pPr>
            <a:r>
              <a:rPr lang="en-US" sz="2200" spc="-10" dirty="0">
                <a:solidFill>
                  <a:srgbClr val="FFFFFF"/>
                </a:solidFill>
                <a:cs typeface="Calibri" panose="020F0502020204030204" pitchFamily="34" charset="0"/>
              </a:rPr>
              <a:t>Meet the HUD definition of mitigation activities;</a:t>
            </a:r>
          </a:p>
          <a:p>
            <a:pPr marL="825500" marR="256540" lvl="1" indent="-342900">
              <a:spcBef>
                <a:spcPts val="0"/>
              </a:spcBef>
              <a:spcAft>
                <a:spcPts val="1200"/>
              </a:spcAft>
              <a:buClr>
                <a:srgbClr val="98D43C"/>
              </a:buClr>
              <a:buFont typeface="Wingdings" panose="05000000000000000000" pitchFamily="2" charset="2"/>
              <a:buChar char="§"/>
              <a:tabLst>
                <a:tab pos="914400" algn="l"/>
              </a:tabLst>
            </a:pPr>
            <a:r>
              <a:rPr lang="en-US" sz="2200" spc="-10" dirty="0">
                <a:solidFill>
                  <a:srgbClr val="FFFFFF"/>
                </a:solidFill>
                <a:cs typeface="Calibri" panose="020F0502020204030204" pitchFamily="34" charset="0"/>
              </a:rPr>
              <a:t>Address the current and future risks as identified in the grantee’s mitigation needs; and</a:t>
            </a:r>
          </a:p>
          <a:p>
            <a:pPr marL="825500" lvl="1" indent="-342900">
              <a:spcBef>
                <a:spcPts val="0"/>
              </a:spcBef>
              <a:spcAft>
                <a:spcPts val="1200"/>
              </a:spcAft>
              <a:buClr>
                <a:srgbClr val="98D43C"/>
              </a:buClr>
              <a:buFont typeface="Wingdings" panose="05000000000000000000" pitchFamily="2" charset="2"/>
              <a:buChar char="§"/>
              <a:tabLst>
                <a:tab pos="914400" algn="l"/>
              </a:tabLst>
            </a:pPr>
            <a:r>
              <a:rPr lang="en-US" sz="2200" spc="-10" dirty="0">
                <a:solidFill>
                  <a:srgbClr val="FFFFFF"/>
                </a:solidFill>
                <a:cs typeface="Calibri" panose="020F0502020204030204" pitchFamily="34" charset="0"/>
              </a:rPr>
              <a:t>Meet a National Objective.</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3AD707E8-3837-4068-BFF3-9AEE00ADD4A0}"/>
              </a:ext>
            </a:extLst>
          </p:cNvPr>
          <p:cNvCxnSpPr>
            <a:cxnSpLocks/>
          </p:cNvCxnSpPr>
          <p:nvPr/>
        </p:nvCxnSpPr>
        <p:spPr>
          <a:xfrm>
            <a:off x="304061" y="761152"/>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3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Project Eligibility Overview, Continued</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148415"/>
            <a:ext cx="10515600" cy="4351338"/>
          </a:xfrm>
        </p:spPr>
        <p:txBody>
          <a:bodyPr>
            <a:normAutofit/>
          </a:bodyPr>
          <a:lstStyle/>
          <a:p>
            <a:pPr marL="347663" indent="-282575">
              <a:lnSpc>
                <a:spcPct val="100000"/>
              </a:lnSpc>
              <a:spcBef>
                <a:spcPts val="1200"/>
              </a:spcBef>
              <a:spcAft>
                <a:spcPts val="1200"/>
              </a:spcAft>
              <a:buClr>
                <a:srgbClr val="98D43C"/>
              </a:buClr>
              <a:buFont typeface="Wingdings" panose="05000000000000000000" pitchFamily="2" charset="2"/>
              <a:buChar char="§"/>
              <a:tabLst>
                <a:tab pos="347663" algn="l"/>
              </a:tabLst>
            </a:pPr>
            <a:r>
              <a:rPr lang="en-US" sz="2400" spc="-10" dirty="0">
                <a:solidFill>
                  <a:srgbClr val="FFFFFF"/>
                </a:solidFill>
                <a:cs typeface="Calibri" panose="020F0502020204030204" pitchFamily="34" charset="0"/>
              </a:rPr>
              <a:t>Once fundamental </a:t>
            </a:r>
            <a:r>
              <a:rPr lang="en-US" sz="2400" spc="-15" dirty="0">
                <a:solidFill>
                  <a:srgbClr val="FFFFFF"/>
                </a:solidFill>
                <a:cs typeface="Calibri" panose="020F0502020204030204" pitchFamily="34" charset="0"/>
              </a:rPr>
              <a:t>requirements are </a:t>
            </a:r>
            <a:r>
              <a:rPr lang="en-US" sz="2400" spc="-10" dirty="0">
                <a:solidFill>
                  <a:srgbClr val="FFFFFF"/>
                </a:solidFill>
                <a:cs typeface="Calibri" panose="020F0502020204030204" pitchFamily="34" charset="0"/>
              </a:rPr>
              <a:t>met, eligible project </a:t>
            </a:r>
            <a:r>
              <a:rPr lang="en-US" sz="2400" spc="-5" dirty="0">
                <a:solidFill>
                  <a:srgbClr val="FFFFFF"/>
                </a:solidFill>
                <a:cs typeface="Calibri" panose="020F0502020204030204" pitchFamily="34" charset="0"/>
              </a:rPr>
              <a:t>activities</a:t>
            </a:r>
            <a:r>
              <a:rPr lang="en-US" sz="2400" spc="100" dirty="0">
                <a:solidFill>
                  <a:srgbClr val="FFFFFF"/>
                </a:solidFill>
                <a:cs typeface="Calibri" panose="020F0502020204030204" pitchFamily="34" charset="0"/>
              </a:rPr>
              <a:t> </a:t>
            </a:r>
            <a:r>
              <a:rPr lang="en-US" sz="2400" spc="-10" dirty="0">
                <a:solidFill>
                  <a:srgbClr val="FFFFFF"/>
                </a:solidFill>
                <a:cs typeface="Calibri" panose="020F0502020204030204" pitchFamily="34" charset="0"/>
              </a:rPr>
              <a:t>include:</a:t>
            </a:r>
            <a:endParaRPr lang="en-US" sz="2400" dirty="0">
              <a:cs typeface="Calibri" panose="020F0502020204030204" pitchFamily="34" charset="0"/>
            </a:endParaRPr>
          </a:p>
          <a:p>
            <a:pPr marL="971550" lvl="1" indent="-457200">
              <a:lnSpc>
                <a:spcPct val="100000"/>
              </a:lnSpc>
              <a:spcBef>
                <a:spcPts val="600"/>
              </a:spcBef>
              <a:spcAft>
                <a:spcPts val="600"/>
              </a:spcAft>
              <a:buClr>
                <a:srgbClr val="98D43C"/>
              </a:buClr>
              <a:buSzPct val="100000"/>
              <a:buFont typeface="Wingdings" panose="05000000000000000000" pitchFamily="2" charset="2"/>
              <a:buChar char="§"/>
              <a:tabLst>
                <a:tab pos="857250" algn="l"/>
              </a:tabLst>
            </a:pPr>
            <a:r>
              <a:rPr lang="en-US" b="1" spc="-20" dirty="0">
                <a:solidFill>
                  <a:srgbClr val="98D43C"/>
                </a:solidFill>
                <a:cs typeface="Calibri" panose="020F0502020204030204" pitchFamily="34" charset="0"/>
              </a:rPr>
              <a:t>Restoration</a:t>
            </a:r>
            <a:r>
              <a:rPr lang="en-US" b="1" spc="-20" dirty="0">
                <a:solidFill>
                  <a:srgbClr val="FFFFFF"/>
                </a:solidFill>
                <a:cs typeface="Calibri" panose="020F0502020204030204" pitchFamily="34" charset="0"/>
              </a:rPr>
              <a:t> </a:t>
            </a:r>
            <a:r>
              <a:rPr lang="en-US" spc="-5" dirty="0">
                <a:solidFill>
                  <a:srgbClr val="FFFFFF"/>
                </a:solidFill>
                <a:cs typeface="Calibri" panose="020F0502020204030204" pitchFamily="34" charset="0"/>
              </a:rPr>
              <a:t>– </a:t>
            </a:r>
            <a:r>
              <a:rPr lang="en-US" spc="-15" dirty="0">
                <a:solidFill>
                  <a:srgbClr val="FFFFFF"/>
                </a:solidFill>
                <a:cs typeface="Calibri" panose="020F0502020204030204" pitchFamily="34" charset="0"/>
              </a:rPr>
              <a:t>Infrastructure </a:t>
            </a:r>
            <a:r>
              <a:rPr lang="en-US" spc="-10" dirty="0">
                <a:solidFill>
                  <a:srgbClr val="FFFFFF"/>
                </a:solidFill>
                <a:cs typeface="Calibri" panose="020F0502020204030204" pitchFamily="34" charset="0"/>
              </a:rPr>
              <a:t>damaged by Hurricane</a:t>
            </a:r>
            <a:r>
              <a:rPr lang="en-US" spc="114" dirty="0">
                <a:solidFill>
                  <a:srgbClr val="FFFFFF"/>
                </a:solidFill>
                <a:cs typeface="Calibri" panose="020F0502020204030204" pitchFamily="34" charset="0"/>
              </a:rPr>
              <a:t> </a:t>
            </a:r>
            <a:r>
              <a:rPr lang="en-US" spc="-30" dirty="0">
                <a:solidFill>
                  <a:srgbClr val="FFFFFF"/>
                </a:solidFill>
                <a:cs typeface="Calibri" panose="020F0502020204030204" pitchFamily="34" charset="0"/>
              </a:rPr>
              <a:t>Sally.</a:t>
            </a:r>
            <a:endParaRPr lang="en-US" dirty="0">
              <a:cs typeface="Calibri" panose="020F0502020204030204" pitchFamily="34" charset="0"/>
            </a:endParaRPr>
          </a:p>
          <a:p>
            <a:pPr marL="971550" lvl="1" indent="-457200">
              <a:lnSpc>
                <a:spcPct val="100000"/>
              </a:lnSpc>
              <a:spcBef>
                <a:spcPts val="600"/>
              </a:spcBef>
              <a:spcAft>
                <a:spcPts val="600"/>
              </a:spcAft>
              <a:buClr>
                <a:srgbClr val="98D43C"/>
              </a:buClr>
              <a:buSzPct val="100000"/>
              <a:buFont typeface="Wingdings" panose="05000000000000000000" pitchFamily="2" charset="2"/>
              <a:buChar char="§"/>
              <a:tabLst>
                <a:tab pos="857250" algn="l"/>
              </a:tabLst>
            </a:pPr>
            <a:r>
              <a:rPr lang="en-US" b="1" spc="-15" dirty="0">
                <a:solidFill>
                  <a:srgbClr val="98D43C"/>
                </a:solidFill>
                <a:cs typeface="Calibri" panose="020F0502020204030204" pitchFamily="34" charset="0"/>
              </a:rPr>
              <a:t>Creation</a:t>
            </a:r>
            <a:r>
              <a:rPr lang="en-US" b="1" spc="-15" dirty="0">
                <a:solidFill>
                  <a:srgbClr val="FFFFFF"/>
                </a:solidFill>
                <a:cs typeface="Calibri" panose="020F0502020204030204" pitchFamily="34" charset="0"/>
              </a:rPr>
              <a:t> </a:t>
            </a:r>
            <a:r>
              <a:rPr lang="en-US" spc="-5" dirty="0">
                <a:solidFill>
                  <a:srgbClr val="FFFFFF"/>
                </a:solidFill>
                <a:cs typeface="Calibri" panose="020F0502020204030204" pitchFamily="34" charset="0"/>
              </a:rPr>
              <a:t>– Public </a:t>
            </a:r>
            <a:r>
              <a:rPr lang="en-US" spc="-10" dirty="0">
                <a:solidFill>
                  <a:srgbClr val="FFFFFF"/>
                </a:solidFill>
                <a:cs typeface="Calibri" panose="020F0502020204030204" pitchFamily="34" charset="0"/>
              </a:rPr>
              <a:t>facilities </a:t>
            </a:r>
            <a:r>
              <a:rPr lang="en-US" spc="-5" dirty="0">
                <a:solidFill>
                  <a:srgbClr val="FFFFFF"/>
                </a:solidFill>
                <a:cs typeface="Calibri" panose="020F0502020204030204" pitchFamily="34" charset="0"/>
              </a:rPr>
              <a:t>such as </a:t>
            </a:r>
            <a:r>
              <a:rPr lang="en-US" spc="-15" dirty="0">
                <a:solidFill>
                  <a:srgbClr val="FFFFFF"/>
                </a:solidFill>
                <a:cs typeface="Calibri" panose="020F0502020204030204" pitchFamily="34" charset="0"/>
              </a:rPr>
              <a:t>emergency </a:t>
            </a:r>
            <a:r>
              <a:rPr lang="en-US" spc="-10" dirty="0">
                <a:solidFill>
                  <a:srgbClr val="FFFFFF"/>
                </a:solidFill>
                <a:cs typeface="Calibri" panose="020F0502020204030204" pitchFamily="34" charset="0"/>
              </a:rPr>
              <a:t>community</a:t>
            </a:r>
            <a:r>
              <a:rPr lang="en-US" spc="135" dirty="0">
                <a:solidFill>
                  <a:srgbClr val="FFFFFF"/>
                </a:solidFill>
                <a:cs typeface="Calibri" panose="020F0502020204030204" pitchFamily="34" charset="0"/>
              </a:rPr>
              <a:t> </a:t>
            </a:r>
            <a:r>
              <a:rPr lang="en-US" spc="-10" dirty="0">
                <a:solidFill>
                  <a:srgbClr val="FFFFFF"/>
                </a:solidFill>
                <a:cs typeface="Calibri" panose="020F0502020204030204" pitchFamily="34" charset="0"/>
              </a:rPr>
              <a:t>shelters.</a:t>
            </a:r>
            <a:endParaRPr lang="en-US" dirty="0">
              <a:cs typeface="Calibri" panose="020F0502020204030204" pitchFamily="34" charset="0"/>
            </a:endParaRPr>
          </a:p>
          <a:p>
            <a:pPr marL="971550" marR="5080" lvl="1" indent="-457200">
              <a:lnSpc>
                <a:spcPct val="100000"/>
              </a:lnSpc>
              <a:spcBef>
                <a:spcPts val="600"/>
              </a:spcBef>
              <a:spcAft>
                <a:spcPts val="600"/>
              </a:spcAft>
              <a:buClr>
                <a:srgbClr val="98D43C"/>
              </a:buClr>
              <a:buSzPct val="100000"/>
              <a:buFont typeface="Wingdings" panose="05000000000000000000" pitchFamily="2" charset="2"/>
              <a:buChar char="§"/>
              <a:tabLst>
                <a:tab pos="857250" algn="l"/>
              </a:tabLst>
            </a:pPr>
            <a:r>
              <a:rPr lang="en-US" b="1" spc="-10" dirty="0">
                <a:solidFill>
                  <a:srgbClr val="98D43C"/>
                </a:solidFill>
                <a:cs typeface="Calibri" panose="020F0502020204030204" pitchFamily="34" charset="0"/>
              </a:rPr>
              <a:t>Demolition</a:t>
            </a:r>
            <a:r>
              <a:rPr lang="en-US" b="1" spc="-10" dirty="0">
                <a:solidFill>
                  <a:srgbClr val="FFFFFF"/>
                </a:solidFill>
                <a:cs typeface="Calibri" panose="020F0502020204030204" pitchFamily="34" charset="0"/>
              </a:rPr>
              <a:t> </a:t>
            </a:r>
            <a:r>
              <a:rPr lang="en-US" spc="-5" dirty="0">
                <a:solidFill>
                  <a:srgbClr val="FFFFFF"/>
                </a:solidFill>
                <a:cs typeface="Calibri" panose="020F0502020204030204" pitchFamily="34" charset="0"/>
              </a:rPr>
              <a:t>– </a:t>
            </a:r>
            <a:r>
              <a:rPr lang="en-US" spc="-15" dirty="0">
                <a:solidFill>
                  <a:srgbClr val="FFFFFF"/>
                </a:solidFill>
                <a:cs typeface="Calibri" panose="020F0502020204030204" pitchFamily="34" charset="0"/>
              </a:rPr>
              <a:t>Rehabilitation </a:t>
            </a:r>
            <a:r>
              <a:rPr lang="en-US" dirty="0">
                <a:solidFill>
                  <a:srgbClr val="FFFFFF"/>
                </a:solidFill>
                <a:cs typeface="Calibri" panose="020F0502020204030204" pitchFamily="34" charset="0"/>
              </a:rPr>
              <a:t>of </a:t>
            </a:r>
            <a:r>
              <a:rPr lang="en-US" spc="-10" dirty="0">
                <a:solidFill>
                  <a:srgbClr val="FFFFFF"/>
                </a:solidFill>
                <a:cs typeface="Calibri" panose="020F0502020204030204" pitchFamily="34" charset="0"/>
              </a:rPr>
              <a:t>publicly </a:t>
            </a:r>
            <a:r>
              <a:rPr lang="en-US" dirty="0">
                <a:solidFill>
                  <a:srgbClr val="FFFFFF"/>
                </a:solidFill>
                <a:cs typeface="Calibri" panose="020F0502020204030204" pitchFamily="34" charset="0"/>
              </a:rPr>
              <a:t>or </a:t>
            </a:r>
            <a:r>
              <a:rPr lang="en-US" spc="-15" dirty="0">
                <a:solidFill>
                  <a:srgbClr val="FFFFFF"/>
                </a:solidFill>
                <a:cs typeface="Calibri" panose="020F0502020204030204" pitchFamily="34" charset="0"/>
              </a:rPr>
              <a:t>privately </a:t>
            </a:r>
            <a:r>
              <a:rPr lang="en-US" spc="-10" dirty="0">
                <a:solidFill>
                  <a:srgbClr val="FFFFFF"/>
                </a:solidFill>
                <a:cs typeface="Calibri" panose="020F0502020204030204" pitchFamily="34" charset="0"/>
              </a:rPr>
              <a:t>owned commercial </a:t>
            </a:r>
            <a:r>
              <a:rPr lang="en-US" dirty="0">
                <a:solidFill>
                  <a:srgbClr val="FFFFFF"/>
                </a:solidFill>
                <a:cs typeface="Calibri" panose="020F0502020204030204" pitchFamily="34" charset="0"/>
              </a:rPr>
              <a:t>or </a:t>
            </a:r>
            <a:r>
              <a:rPr lang="en-US" spc="-10" dirty="0">
                <a:solidFill>
                  <a:srgbClr val="FFFFFF"/>
                </a:solidFill>
                <a:cs typeface="Calibri" panose="020F0502020204030204" pitchFamily="34" charset="0"/>
              </a:rPr>
              <a:t>industrial </a:t>
            </a:r>
            <a:r>
              <a:rPr lang="en-US" spc="-5" dirty="0">
                <a:solidFill>
                  <a:srgbClr val="FFFFFF"/>
                </a:solidFill>
                <a:cs typeface="Calibri" panose="020F0502020204030204" pitchFamily="34" charset="0"/>
              </a:rPr>
              <a:t>buildings.</a:t>
            </a:r>
            <a:endParaRPr lang="en-US" dirty="0">
              <a:cs typeface="Calibri" panose="020F0502020204030204" pitchFamily="34" charset="0"/>
            </a:endParaRPr>
          </a:p>
          <a:p>
            <a:pPr marL="971550" marR="658495" lvl="1" indent="-457200">
              <a:lnSpc>
                <a:spcPct val="100000"/>
              </a:lnSpc>
              <a:spcBef>
                <a:spcPts val="600"/>
              </a:spcBef>
              <a:spcAft>
                <a:spcPts val="600"/>
              </a:spcAft>
              <a:buClr>
                <a:srgbClr val="98D43C"/>
              </a:buClr>
              <a:buSzPct val="100000"/>
              <a:buFont typeface="Wingdings" panose="05000000000000000000" pitchFamily="2" charset="2"/>
              <a:buChar char="§"/>
              <a:tabLst>
                <a:tab pos="857250" algn="l"/>
              </a:tabLst>
            </a:pPr>
            <a:r>
              <a:rPr lang="en-US" b="1" spc="-10" dirty="0">
                <a:solidFill>
                  <a:srgbClr val="98D43C"/>
                </a:solidFill>
                <a:cs typeface="Calibri" panose="020F0502020204030204" pitchFamily="34" charset="0"/>
              </a:rPr>
              <a:t>Economic </a:t>
            </a:r>
            <a:r>
              <a:rPr lang="en-US" b="1" spc="-15" dirty="0">
                <a:solidFill>
                  <a:srgbClr val="98D43C"/>
                </a:solidFill>
                <a:cs typeface="Calibri" panose="020F0502020204030204" pitchFamily="34" charset="0"/>
              </a:rPr>
              <a:t>Revitalization </a:t>
            </a:r>
            <a:r>
              <a:rPr lang="en-US" spc="-5" dirty="0">
                <a:solidFill>
                  <a:srgbClr val="FFFFFF"/>
                </a:solidFill>
                <a:cs typeface="Calibri" panose="020F0502020204030204" pitchFamily="34" charset="0"/>
              </a:rPr>
              <a:t>– </a:t>
            </a:r>
            <a:r>
              <a:rPr lang="en-US" spc="-10" dirty="0">
                <a:solidFill>
                  <a:srgbClr val="FFFFFF"/>
                </a:solidFill>
                <a:cs typeface="Calibri" panose="020F0502020204030204" pitchFamily="34" charset="0"/>
              </a:rPr>
              <a:t>Eligible </a:t>
            </a:r>
            <a:r>
              <a:rPr lang="en-US" spc="-5" dirty="0">
                <a:solidFill>
                  <a:srgbClr val="FFFFFF"/>
                </a:solidFill>
                <a:cs typeface="Calibri" panose="020F0502020204030204" pitchFamily="34" charset="0"/>
              </a:rPr>
              <a:t>activity </a:t>
            </a:r>
            <a:r>
              <a:rPr lang="en-US" spc="-10" dirty="0">
                <a:solidFill>
                  <a:srgbClr val="FFFFFF"/>
                </a:solidFill>
                <a:cs typeface="Calibri" panose="020F0502020204030204" pitchFamily="34" charset="0"/>
              </a:rPr>
              <a:t>that directly </a:t>
            </a:r>
            <a:r>
              <a:rPr lang="en-US" spc="-15" dirty="0">
                <a:solidFill>
                  <a:srgbClr val="FFFFFF"/>
                </a:solidFill>
                <a:cs typeface="Calibri" panose="020F0502020204030204" pitchFamily="34" charset="0"/>
              </a:rPr>
              <a:t>restores </a:t>
            </a:r>
            <a:r>
              <a:rPr lang="en-US" spc="-5" dirty="0">
                <a:solidFill>
                  <a:srgbClr val="FFFFFF"/>
                </a:solidFill>
                <a:cs typeface="Calibri" panose="020F0502020204030204" pitchFamily="34" charset="0"/>
              </a:rPr>
              <a:t>and </a:t>
            </a:r>
            <a:r>
              <a:rPr lang="en-US" spc="-15" dirty="0">
                <a:solidFill>
                  <a:srgbClr val="FFFFFF"/>
                </a:solidFill>
                <a:cs typeface="Calibri" panose="020F0502020204030204" pitchFamily="34" charset="0"/>
              </a:rPr>
              <a:t>improves </a:t>
            </a:r>
            <a:r>
              <a:rPr lang="en-US" spc="-5" dirty="0">
                <a:solidFill>
                  <a:srgbClr val="FFFFFF"/>
                </a:solidFill>
                <a:cs typeface="Calibri" panose="020F0502020204030204" pitchFamily="34" charset="0"/>
              </a:rPr>
              <a:t>an aspect </a:t>
            </a:r>
            <a:r>
              <a:rPr lang="en-US" dirty="0">
                <a:solidFill>
                  <a:srgbClr val="FFFFFF"/>
                </a:solidFill>
                <a:cs typeface="Calibri" panose="020F0502020204030204" pitchFamily="34" charset="0"/>
              </a:rPr>
              <a:t>of </a:t>
            </a:r>
            <a:r>
              <a:rPr lang="en-US" spc="-10" dirty="0">
                <a:solidFill>
                  <a:srgbClr val="FFFFFF"/>
                </a:solidFill>
                <a:cs typeface="Calibri" panose="020F0502020204030204" pitchFamily="34" charset="0"/>
              </a:rPr>
              <a:t>the local</a:t>
            </a:r>
            <a:r>
              <a:rPr lang="en-US" spc="60" dirty="0">
                <a:solidFill>
                  <a:srgbClr val="FFFFFF"/>
                </a:solidFill>
                <a:cs typeface="Calibri" panose="020F0502020204030204" pitchFamily="34" charset="0"/>
              </a:rPr>
              <a:t> </a:t>
            </a:r>
            <a:r>
              <a:rPr lang="en-US" spc="-30" dirty="0">
                <a:solidFill>
                  <a:srgbClr val="FFFFFF"/>
                </a:solidFill>
                <a:cs typeface="Calibri" panose="020F0502020204030204" pitchFamily="34" charset="0"/>
              </a:rPr>
              <a:t>economy.</a:t>
            </a:r>
            <a:endParaRPr lang="en-US" dirty="0">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98B29FA9-2DD7-4541-97EA-0A6B7733CBF2}"/>
              </a:ext>
            </a:extLst>
          </p:cNvPr>
          <p:cNvCxnSpPr>
            <a:cxnSpLocks/>
          </p:cNvCxnSpPr>
          <p:nvPr/>
        </p:nvCxnSpPr>
        <p:spPr>
          <a:xfrm>
            <a:off x="320838"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41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Rebuild Florida Infrastructure Repair Program (IRP)</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312450" y="1123248"/>
            <a:ext cx="10515600" cy="4351338"/>
          </a:xfrm>
        </p:spPr>
        <p:txBody>
          <a:bodyPr>
            <a:normAutofit/>
          </a:bodyPr>
          <a:lstStyle/>
          <a:p>
            <a:pPr marL="418465" marR="361315" indent="-342900">
              <a:lnSpc>
                <a:spcPct val="108000"/>
              </a:lnSpc>
              <a:spcBef>
                <a:spcPts val="600"/>
              </a:spcBef>
              <a:spcAft>
                <a:spcPts val="600"/>
              </a:spcAft>
              <a:buClr>
                <a:srgbClr val="98D43C"/>
              </a:buClr>
              <a:buFont typeface="Wingdings" panose="05000000000000000000" pitchFamily="2" charset="2"/>
              <a:buChar char="§"/>
              <a:tabLst>
                <a:tab pos="362585" algn="l"/>
                <a:tab pos="363220" algn="l"/>
              </a:tabLst>
            </a:pPr>
            <a:r>
              <a:rPr lang="en-US" sz="2400" b="1" spc="-5" dirty="0">
                <a:solidFill>
                  <a:srgbClr val="FFFFFF"/>
                </a:solidFill>
                <a:cs typeface="Calibri" panose="020F0502020204030204" pitchFamily="34" charset="0"/>
              </a:rPr>
              <a:t>Total Allocation: $67,000,000</a:t>
            </a:r>
            <a:r>
              <a:rPr lang="en-US" sz="2400" b="1" spc="3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Designed to</a:t>
            </a:r>
            <a:r>
              <a:rPr lang="en-US" sz="2400" spc="2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fund</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infrastructure</a:t>
            </a:r>
            <a:r>
              <a:rPr lang="en-US" sz="2400" spc="2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restoration</a:t>
            </a:r>
            <a:r>
              <a:rPr lang="en-US" sz="2400" spc="3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and improvement</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projects</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in</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communities</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impacted</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by</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Hurricane Sally. 15 percent of the allocation must be spent on projects that provide mitigation </a:t>
            </a:r>
            <a:r>
              <a:rPr lang="en-US" sz="2400" spc="-5">
                <a:solidFill>
                  <a:srgbClr val="FFFFFF"/>
                </a:solidFill>
                <a:cs typeface="Calibri" panose="020F0502020204030204" pitchFamily="34" charset="0"/>
              </a:rPr>
              <a:t>benefits.</a:t>
            </a:r>
            <a:endParaRPr lang="en-US" sz="2400" spc="-5" dirty="0">
              <a:solidFill>
                <a:srgbClr val="FFFFFF"/>
              </a:solidFill>
              <a:cs typeface="Calibri" panose="020F0502020204030204" pitchFamily="34" charset="0"/>
            </a:endParaRPr>
          </a:p>
          <a:p>
            <a:pPr marL="860425" marR="43180" indent="-519113">
              <a:lnSpc>
                <a:spcPct val="108000"/>
              </a:lnSpc>
              <a:spcBef>
                <a:spcPts val="600"/>
              </a:spcBef>
              <a:spcAft>
                <a:spcPts val="600"/>
              </a:spcAft>
              <a:buClr>
                <a:srgbClr val="98D43C"/>
              </a:buClr>
              <a:buFont typeface="Wingdings" panose="05000000000000000000" pitchFamily="2" charset="2"/>
              <a:buChar char="§"/>
              <a:tabLst>
                <a:tab pos="860425" algn="l"/>
              </a:tabLst>
              <a:defRPr/>
            </a:pPr>
            <a:r>
              <a:rPr lang="en-US" sz="2400" spc="-5" dirty="0">
                <a:solidFill>
                  <a:srgbClr val="FFFFFF"/>
                </a:solidFill>
                <a:cs typeface="Calibri" panose="020F0502020204030204" pitchFamily="34" charset="0"/>
              </a:rPr>
              <a:t>Minimum Award Amount: $750,000</a:t>
            </a:r>
          </a:p>
          <a:p>
            <a:pPr marL="860425" marR="43180" indent="-519113">
              <a:lnSpc>
                <a:spcPct val="108000"/>
              </a:lnSpc>
              <a:spcBef>
                <a:spcPts val="600"/>
              </a:spcBef>
              <a:spcAft>
                <a:spcPts val="600"/>
              </a:spcAft>
              <a:buClr>
                <a:srgbClr val="98D43C"/>
              </a:buClr>
              <a:buFont typeface="Wingdings" panose="05000000000000000000" pitchFamily="2" charset="2"/>
              <a:buChar char="§"/>
              <a:tabLst>
                <a:tab pos="860425" algn="l"/>
              </a:tabLst>
              <a:defRPr/>
            </a:pPr>
            <a:r>
              <a:rPr lang="en-US" sz="2400" spc="-5" dirty="0">
                <a:solidFill>
                  <a:srgbClr val="FFFFFF"/>
                </a:solidFill>
                <a:cs typeface="Calibri" panose="020F0502020204030204" pitchFamily="34" charset="0"/>
              </a:rPr>
              <a:t>Maximum Award Amount: $67,000,000</a:t>
            </a:r>
          </a:p>
          <a:p>
            <a:pPr marL="418465" marR="361315" indent="-342900">
              <a:lnSpc>
                <a:spcPct val="108000"/>
              </a:lnSpc>
              <a:spcBef>
                <a:spcPts val="600"/>
              </a:spcBef>
              <a:spcAft>
                <a:spcPts val="600"/>
              </a:spcAft>
              <a:buClr>
                <a:srgbClr val="98D43C"/>
              </a:buClr>
              <a:buFont typeface="Wingdings" panose="05000000000000000000" pitchFamily="2" charset="2"/>
              <a:buChar char="§"/>
              <a:tabLst>
                <a:tab pos="362585" algn="l"/>
                <a:tab pos="363220" algn="l"/>
              </a:tabLst>
            </a:pPr>
            <a:r>
              <a:rPr lang="en-US" sz="2400" spc="-5" dirty="0">
                <a:solidFill>
                  <a:srgbClr val="FFFFFF"/>
                </a:solidFill>
                <a:cs typeface="Calibri" panose="020F0502020204030204" pitchFamily="34" charset="0"/>
              </a:rPr>
              <a:t>Application cycle is January 18 – April 4, 2023</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B392F1C2-98A6-4218-9C60-EC40E315BE62}"/>
              </a:ext>
            </a:extLst>
          </p:cNvPr>
          <p:cNvCxnSpPr>
            <a:cxnSpLocks/>
          </p:cNvCxnSpPr>
          <p:nvPr/>
        </p:nvCxnSpPr>
        <p:spPr>
          <a:xfrm>
            <a:off x="312450"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483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89"/>
            <a:ext cx="10515600" cy="640080"/>
          </a:xfrm>
        </p:spPr>
        <p:txBody>
          <a:bodyPr>
            <a:normAutofit/>
          </a:bodyPr>
          <a:lstStyle/>
          <a:p>
            <a:r>
              <a:rPr lang="en-US" sz="2800" b="1" dirty="0">
                <a:solidFill>
                  <a:schemeClr val="bg1"/>
                </a:solidFill>
                <a:cs typeface="Calibri" panose="020F0502020204030204" pitchFamily="34" charset="0"/>
              </a:rPr>
              <a:t>IRP Eligible Infrastructure Activities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57560"/>
            <a:ext cx="10989308" cy="5260773"/>
          </a:xfrm>
        </p:spPr>
        <p:txBody>
          <a:bodyPr>
            <a:normAutofit/>
          </a:bodyPr>
          <a:lstStyle/>
          <a:p>
            <a:pPr marL="358902" indent="-342900">
              <a:spcBef>
                <a:spcPts val="300"/>
              </a:spcBef>
              <a:spcAft>
                <a:spcPts val="6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Restoration of infrastructure damaged by Hurricane Sally (such as water and sewer facilities, streets, removal of debris, drainage, bridges, etc.)</a:t>
            </a:r>
          </a:p>
          <a:p>
            <a:pPr marL="358902" indent="-342900">
              <a:spcBef>
                <a:spcPts val="300"/>
              </a:spcBef>
              <a:spcAft>
                <a:spcPts val="6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Demolition and rehabilitation of publicly or privately-owned commercial or industrial buildings.</a:t>
            </a:r>
          </a:p>
          <a:p>
            <a:pPr marL="358902" indent="-342900">
              <a:spcBef>
                <a:spcPts val="300"/>
              </a:spcBef>
              <a:spcAft>
                <a:spcPts val="6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Renourishment of protective coastal dunes systems and state beaches.</a:t>
            </a:r>
          </a:p>
          <a:p>
            <a:pPr marL="358902" indent="-342900">
              <a:spcBef>
                <a:spcPts val="300"/>
              </a:spcBef>
              <a:spcAft>
                <a:spcPts val="6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Repairs to damaged buildings that are essential to the health, safety, and welfare of a community when repairs to these buildings constitutes an urgent need (this can include police stations, fire stations, parks and recreational centers, community and senior centers, hospitals, clinics, homeless shelters, schools and educational facilities, and other public properties, including properties serving as emergency shelters).</a:t>
            </a:r>
          </a:p>
          <a:p>
            <a:pPr marL="358902" indent="-342900">
              <a:spcBef>
                <a:spcPts val="300"/>
              </a:spcBef>
              <a:spcAft>
                <a:spcPts val="6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Repairs to water lines and systems, sewer lines and systems, drainage, and flood mitigation systems.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1256D66D-336B-44CB-A810-C631286D8644}"/>
              </a:ext>
            </a:extLst>
          </p:cNvPr>
          <p:cNvCxnSpPr>
            <a:cxnSpLocks/>
          </p:cNvCxnSpPr>
          <p:nvPr/>
        </p:nvCxnSpPr>
        <p:spPr>
          <a:xfrm>
            <a:off x="218385" y="798669"/>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50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IRP Eligible Mitigation Activities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95672" y="1065949"/>
            <a:ext cx="10515600" cy="4605008"/>
          </a:xfrm>
        </p:spPr>
        <p:txBody>
          <a:bodyPr>
            <a:normAutofit/>
          </a:bodyPr>
          <a:lstStyle/>
          <a:p>
            <a:pPr>
              <a:spcBef>
                <a:spcPts val="600"/>
              </a:spcBef>
              <a:buClr>
                <a:srgbClr val="98D43C"/>
              </a:buClr>
              <a:buFont typeface="Wingdings" panose="05000000000000000000" pitchFamily="2" charset="2"/>
              <a:buChar char="§"/>
            </a:pPr>
            <a:r>
              <a:rPr lang="en-US" sz="2400" dirty="0">
                <a:solidFill>
                  <a:schemeClr val="bg1"/>
                </a:solidFill>
                <a:cs typeface="Calibri" panose="020F0502020204030204" pitchFamily="34" charset="0"/>
              </a:rPr>
              <a:t>Development of mitigation standards, regulations, policies, and programs.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Land use/zoning policies.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Strong building code and floodplain management regulations.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Dam safety programs, seawalls, and levee systems.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Acquisition of flood prone and environmentally-sensitive lands.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Retrofitting/hardening/elevating structures and critical facilities.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Relocation of structures, infrastructure, and facilities out of vulnerable areas.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Public awareness/education campaigns.</a:t>
            </a:r>
          </a:p>
          <a:p>
            <a:pPr>
              <a:spcBef>
                <a:spcPts val="600"/>
              </a:spcBef>
              <a:spcAft>
                <a:spcPts val="3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Improvement of warning and evacuation systems.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54EF0632-6227-485E-9C39-CCAAA77B3B8E}"/>
              </a:ext>
            </a:extLst>
          </p:cNvPr>
          <p:cNvCxnSpPr>
            <a:cxnSpLocks/>
          </p:cNvCxnSpPr>
          <p:nvPr/>
        </p:nvCxnSpPr>
        <p:spPr>
          <a:xfrm>
            <a:off x="295672"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420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Rebuild Florida Voluntary Home Buyout (VHB) Program</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41659"/>
            <a:ext cx="10515600" cy="4351338"/>
          </a:xfrm>
        </p:spPr>
        <p:txBody>
          <a:bodyPr>
            <a:normAutofit/>
          </a:bodyPr>
          <a:lstStyle/>
          <a:p>
            <a:pPr marL="532765" marR="43180" indent="-457200">
              <a:spcAft>
                <a:spcPts val="1400"/>
              </a:spcAft>
              <a:buClr>
                <a:srgbClr val="98D43C"/>
              </a:buClr>
              <a:buFont typeface="Wingdings" panose="05000000000000000000" pitchFamily="2" charset="2"/>
              <a:buChar char="§"/>
              <a:tabLst>
                <a:tab pos="362585" algn="l"/>
                <a:tab pos="363220" algn="l"/>
              </a:tabLst>
              <a:defRPr/>
            </a:pPr>
            <a:r>
              <a:rPr lang="en-US" sz="2400" b="1" spc="-5" dirty="0">
                <a:solidFill>
                  <a:srgbClr val="FFFFFF"/>
                </a:solidFill>
                <a:cs typeface="Calibri" panose="020F0502020204030204" pitchFamily="34" charset="0"/>
              </a:rPr>
              <a:t>Total Allocation: $22,000,000</a:t>
            </a:r>
            <a:r>
              <a:rPr lang="en-US" sz="2400" b="1" spc="3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Designed to encourage risk reduction by acquiring properties in high-risk flood areas. </a:t>
            </a:r>
            <a:r>
              <a:rPr lang="en-US" sz="2400" dirty="0">
                <a:solidFill>
                  <a:schemeClr val="bg1"/>
                </a:solidFill>
                <a:effectLst/>
                <a:ea typeface="Calibri" panose="020F0502020204030204" pitchFamily="34" charset="0"/>
                <a:cs typeface="Calibri" panose="020F0502020204030204" pitchFamily="34" charset="0"/>
              </a:rPr>
              <a:t>Properties acquired through buyouts will benefit areas in which at least 51 percent of the residents are LMI. </a:t>
            </a:r>
            <a:r>
              <a:rPr lang="en-US" sz="2400" dirty="0">
                <a:solidFill>
                  <a:schemeClr val="bg1"/>
                </a:solidFill>
                <a:cs typeface="Calibri" panose="020F0502020204030204" pitchFamily="34" charset="0"/>
              </a:rPr>
              <a:t>Buyouts will only be available to qualifying LMI households.</a:t>
            </a:r>
          </a:p>
          <a:p>
            <a:pPr marL="989965" marR="43180" lvl="1" indent="-457200" algn="just">
              <a:spcAft>
                <a:spcPts val="1400"/>
              </a:spcAft>
              <a:buClr>
                <a:srgbClr val="98D43C"/>
              </a:buClr>
              <a:buFont typeface="Wingdings" panose="05000000000000000000" pitchFamily="2" charset="2"/>
              <a:buChar char="§"/>
              <a:tabLst>
                <a:tab pos="362585" algn="l"/>
                <a:tab pos="363220" algn="l"/>
              </a:tabLst>
              <a:defRPr/>
            </a:pPr>
            <a:r>
              <a:rPr lang="en-US" spc="-5" dirty="0">
                <a:solidFill>
                  <a:srgbClr val="FFFFFF"/>
                </a:solidFill>
                <a:cs typeface="Calibri" panose="020F0502020204030204" pitchFamily="34" charset="0"/>
              </a:rPr>
              <a:t>Minimum Award Amount: $750,000</a:t>
            </a:r>
          </a:p>
          <a:p>
            <a:pPr marL="989965" marR="43180" lvl="1" indent="-457200" algn="just">
              <a:spcAft>
                <a:spcPts val="1400"/>
              </a:spcAft>
              <a:buClr>
                <a:srgbClr val="98D43C"/>
              </a:buClr>
              <a:buFont typeface="Wingdings" panose="05000000000000000000" pitchFamily="2" charset="2"/>
              <a:buChar char="§"/>
              <a:tabLst>
                <a:tab pos="362585" algn="l"/>
                <a:tab pos="363220" algn="l"/>
              </a:tabLst>
              <a:defRPr/>
            </a:pPr>
            <a:r>
              <a:rPr lang="en-US" sz="2400" spc="-5" dirty="0">
                <a:solidFill>
                  <a:srgbClr val="FFFFFF"/>
                </a:solidFill>
                <a:cs typeface="Calibri" panose="020F0502020204030204" pitchFamily="34" charset="0"/>
              </a:rPr>
              <a:t>Maximum Award Amount: $5,000,000</a:t>
            </a:r>
          </a:p>
          <a:p>
            <a:pPr marL="530352" marR="0" indent="-457200">
              <a:spcBef>
                <a:spcPts val="600"/>
              </a:spcBef>
              <a:spcAft>
                <a:spcPts val="600"/>
              </a:spcAft>
              <a:buClr>
                <a:srgbClr val="98D43C"/>
              </a:buClr>
              <a:buSzPct val="100000"/>
              <a:buFont typeface="Wingdings" panose="05000000000000000000" pitchFamily="2" charset="2"/>
              <a:buChar char="§"/>
            </a:pPr>
            <a:r>
              <a:rPr lang="en-US" sz="2400" spc="-5" dirty="0">
                <a:solidFill>
                  <a:srgbClr val="FFFFFF"/>
                </a:solidFill>
                <a:cs typeface="Calibri" panose="020F0502020204030204" pitchFamily="34" charset="0"/>
              </a:rPr>
              <a:t>Application cycle is January 24 – April 14, 2023</a:t>
            </a:r>
            <a:endParaRPr lang="en-US" sz="2400" dirty="0"/>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FB3B363B-3F6C-45BD-8DC6-FAFE6E8C6940}"/>
              </a:ext>
            </a:extLst>
          </p:cNvPr>
          <p:cNvCxnSpPr>
            <a:cxnSpLocks/>
          </p:cNvCxnSpPr>
          <p:nvPr/>
        </p:nvCxnSpPr>
        <p:spPr>
          <a:xfrm>
            <a:off x="295672"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27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4" y="158589"/>
            <a:ext cx="10515600" cy="640080"/>
          </a:xfrm>
        </p:spPr>
        <p:txBody>
          <a:bodyPr>
            <a:normAutofit/>
          </a:bodyPr>
          <a:lstStyle/>
          <a:p>
            <a:r>
              <a:rPr lang="en-US" sz="2800" b="1" dirty="0">
                <a:solidFill>
                  <a:schemeClr val="bg1"/>
                </a:solidFill>
                <a:cs typeface="Calibri" panose="020F0502020204030204" pitchFamily="34" charset="0"/>
              </a:rPr>
              <a:t>VHB Eligibility Requirements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42481" y="1041659"/>
            <a:ext cx="11249365" cy="5189193"/>
          </a:xfrm>
        </p:spPr>
        <p:txBody>
          <a:bodyPr>
            <a:normAutofit/>
          </a:bodyPr>
          <a:lstStyle/>
          <a:p>
            <a:pPr marL="342900" marR="0" indent="-342900">
              <a:spcBef>
                <a:spcPts val="600"/>
              </a:spcBef>
              <a:spcAft>
                <a:spcPts val="600"/>
              </a:spcAft>
              <a:buClr>
                <a:srgbClr val="98D43C"/>
              </a:buClr>
              <a:buFont typeface="Wingdings" panose="05000000000000000000" pitchFamily="2" charset="2"/>
              <a:buChar char="§"/>
            </a:pPr>
            <a:r>
              <a:rPr lang="en-US" sz="2200" dirty="0">
                <a:solidFill>
                  <a:schemeClr val="bg1"/>
                </a:solidFill>
                <a:effectLst/>
                <a:ea typeface="Calibri" panose="020F0502020204030204" pitchFamily="34" charset="0"/>
                <a:cs typeface="Calibri" panose="020F0502020204030204" pitchFamily="34" charset="0"/>
              </a:rPr>
              <a:t>Applicants must meet eligibility requirements as outlined in section 105(a)(1) of the</a:t>
            </a:r>
            <a:r>
              <a:rPr lang="en-US" sz="2200" spc="-125" dirty="0">
                <a:solidFill>
                  <a:schemeClr val="bg1"/>
                </a:solidFill>
                <a:effectLst/>
                <a:ea typeface="Calibri" panose="020F0502020204030204" pitchFamily="34" charset="0"/>
                <a:cs typeface="Calibri" panose="020F0502020204030204" pitchFamily="34" charset="0"/>
              </a:rPr>
              <a:t> Housing and Community Development Act of 1974 (</a:t>
            </a:r>
            <a:r>
              <a:rPr lang="en-US" sz="2200" dirty="0">
                <a:solidFill>
                  <a:schemeClr val="bg1"/>
                </a:solidFill>
                <a:effectLst/>
                <a:ea typeface="Calibri" panose="020F0502020204030204" pitchFamily="34" charset="0"/>
                <a:cs typeface="Calibri" panose="020F0502020204030204" pitchFamily="34" charset="0"/>
              </a:rPr>
              <a:t>HCDA).</a:t>
            </a:r>
          </a:p>
          <a:p>
            <a:pPr marL="347663" marR="0" indent="-347663">
              <a:spcBef>
                <a:spcPts val="600"/>
              </a:spcBef>
              <a:spcAft>
                <a:spcPts val="600"/>
              </a:spcAft>
              <a:buClr>
                <a:srgbClr val="98D43C"/>
              </a:buClr>
              <a:buFont typeface="Wingdings" panose="05000000000000000000" pitchFamily="2" charset="2"/>
              <a:buChar char="§"/>
            </a:pPr>
            <a:r>
              <a:rPr lang="en-US" sz="2200" dirty="0">
                <a:solidFill>
                  <a:schemeClr val="bg1"/>
                </a:solidFill>
                <a:effectLst/>
                <a:ea typeface="Calibri" panose="020F0502020204030204" pitchFamily="34" charset="0"/>
                <a:cs typeface="Calibri" panose="020F0502020204030204" pitchFamily="34" charset="0"/>
              </a:rPr>
              <a:t>Buyout projects, except those which qualify as meeting an urgent need, must benefit</a:t>
            </a:r>
            <a:r>
              <a:rPr lang="en-US" sz="2200" spc="-3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LMI</a:t>
            </a:r>
            <a:r>
              <a:rPr lang="en-US" sz="2200" spc="-25"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persons</a:t>
            </a:r>
            <a:r>
              <a:rPr lang="en-US" sz="2200" spc="-3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through</a:t>
            </a:r>
            <a:r>
              <a:rPr lang="en-US" sz="2200" spc="-25"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either</a:t>
            </a:r>
            <a:r>
              <a:rPr lang="en-US" sz="2200" spc="-3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LMA</a:t>
            </a:r>
            <a:r>
              <a:rPr lang="en-US" sz="2200" spc="-35"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benefit</a:t>
            </a:r>
            <a:r>
              <a:rPr lang="en-US" sz="2200" spc="-25"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or</a:t>
            </a:r>
            <a:r>
              <a:rPr lang="en-US" sz="2200" spc="-3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LMHI.</a:t>
            </a:r>
            <a:r>
              <a:rPr lang="en-US" sz="2200" spc="-4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To</a:t>
            </a:r>
            <a:r>
              <a:rPr lang="en-US" sz="2200" spc="-1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be</a:t>
            </a:r>
            <a:r>
              <a:rPr lang="en-US" sz="2200" spc="-2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considered</a:t>
            </a:r>
            <a:r>
              <a:rPr lang="en-US" sz="2200" spc="-3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eligible</a:t>
            </a:r>
            <a:r>
              <a:rPr lang="en-US" sz="2200" spc="-15"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for</a:t>
            </a:r>
            <a:r>
              <a:rPr lang="en-US" sz="2200" spc="-30" dirty="0">
                <a:solidFill>
                  <a:schemeClr val="bg1"/>
                </a:solidFill>
                <a:effectLst/>
                <a:ea typeface="Calibri" panose="020F0502020204030204" pitchFamily="34" charset="0"/>
                <a:cs typeface="Calibri" panose="020F0502020204030204" pitchFamily="34" charset="0"/>
              </a:rPr>
              <a:t> the </a:t>
            </a:r>
            <a:r>
              <a:rPr lang="en-US" sz="2200" dirty="0">
                <a:solidFill>
                  <a:schemeClr val="bg1"/>
                </a:solidFill>
                <a:effectLst/>
                <a:ea typeface="Calibri" panose="020F0502020204030204" pitchFamily="34" charset="0"/>
                <a:cs typeface="Calibri" panose="020F0502020204030204" pitchFamily="34" charset="0"/>
              </a:rPr>
              <a:t>LMA</a:t>
            </a:r>
            <a:r>
              <a:rPr lang="en-US" sz="2200" spc="-45"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or</a:t>
            </a:r>
            <a:r>
              <a:rPr lang="en-US" sz="2200" spc="-35"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LMHI national objective criteria, applicants must meet the eligibility requirements outlined in Federal Register Vol. 87, No. 23 (p.</a:t>
            </a:r>
            <a:r>
              <a:rPr lang="en-US" sz="2200" spc="-20" dirty="0">
                <a:solidFill>
                  <a:schemeClr val="bg1"/>
                </a:solidFill>
                <a:effectLst/>
                <a:ea typeface="Calibri" panose="020F0502020204030204" pitchFamily="34" charset="0"/>
                <a:cs typeface="Calibri" panose="020F0502020204030204" pitchFamily="34" charset="0"/>
              </a:rPr>
              <a:t> </a:t>
            </a:r>
            <a:r>
              <a:rPr lang="en-US" sz="2200" dirty="0">
                <a:solidFill>
                  <a:schemeClr val="bg1"/>
                </a:solidFill>
                <a:effectLst/>
                <a:ea typeface="Calibri" panose="020F0502020204030204" pitchFamily="34" charset="0"/>
                <a:cs typeface="Calibri" panose="020F0502020204030204" pitchFamily="34" charset="0"/>
              </a:rPr>
              <a:t>6373).</a:t>
            </a:r>
          </a:p>
          <a:p>
            <a:pPr marL="342900" marR="0" indent="-342900">
              <a:spcBef>
                <a:spcPts val="600"/>
              </a:spcBef>
              <a:spcAft>
                <a:spcPts val="600"/>
              </a:spcAft>
              <a:buClr>
                <a:srgbClr val="98D43C"/>
              </a:buClr>
              <a:buFont typeface="Wingdings" panose="05000000000000000000" pitchFamily="2" charset="2"/>
              <a:buChar char="§"/>
            </a:pPr>
            <a:r>
              <a:rPr lang="en-US" sz="2200" dirty="0">
                <a:solidFill>
                  <a:schemeClr val="bg1"/>
                </a:solidFill>
                <a:effectLst/>
                <a:ea typeface="Calibri" panose="020F0502020204030204" pitchFamily="34" charset="0"/>
                <a:cs typeface="Calibri" panose="020F0502020204030204" pitchFamily="34" charset="0"/>
              </a:rPr>
              <a:t>The program is only for non-commercial properties, which may include owner-occupied structures, residential rental properties, or vacant lots. To be considered an eligible property for the buyout, the property must satisfy at least one of the following requirements:</a:t>
            </a:r>
          </a:p>
          <a:p>
            <a:pPr marL="684213" marR="0" lvl="0" indent="-342900" fontAlgn="base">
              <a:spcBef>
                <a:spcPts val="600"/>
              </a:spcBef>
              <a:spcAft>
                <a:spcPts val="600"/>
              </a:spcAft>
              <a:buClr>
                <a:srgbClr val="98D43C"/>
              </a:buClr>
              <a:buFont typeface="Wingdings" panose="05000000000000000000" pitchFamily="2" charset="2"/>
              <a:buChar char="§"/>
            </a:pPr>
            <a:r>
              <a:rPr lang="en-US" sz="2000" u="none" strike="noStrike" kern="0" spc="0" dirty="0">
                <a:ln>
                  <a:noFill/>
                </a:ln>
                <a:solidFill>
                  <a:schemeClr val="bg1"/>
                </a:solidFill>
                <a:effectLst>
                  <a:glow>
                    <a:srgbClr val="000000"/>
                  </a:glow>
                  <a:outerShdw sx="0" sy="0">
                    <a:srgbClr val="000000"/>
                  </a:outerShdw>
                  <a:reflection stA="0" endPos="0" fadeDir="0" sx="0" sy="0"/>
                </a:effectLst>
                <a:ea typeface="Calibri" panose="020F0502020204030204" pitchFamily="34" charset="0"/>
                <a:cs typeface="Calibri" panose="020F0502020204030204" pitchFamily="34" charset="0"/>
              </a:rPr>
              <a:t>The property is located within a designated MID area; </a:t>
            </a:r>
          </a:p>
          <a:p>
            <a:pPr marL="696913" marR="0" lvl="1" indent="-349250">
              <a:spcBef>
                <a:spcPts val="600"/>
              </a:spcBef>
              <a:spcAft>
                <a:spcPts val="600"/>
              </a:spcAft>
              <a:buClr>
                <a:srgbClr val="98D43C"/>
              </a:buClr>
              <a:buSzPct val="100000"/>
              <a:buFont typeface="Wingdings" panose="05000000000000000000" pitchFamily="2" charset="2"/>
              <a:buChar char="§"/>
            </a:pPr>
            <a:r>
              <a:rPr lang="en-US" sz="2000" dirty="0">
                <a:solidFill>
                  <a:schemeClr val="bg1"/>
                </a:solidFill>
                <a:effectLst/>
                <a:ea typeface="Calibri" panose="020F0502020204030204" pitchFamily="34" charset="0"/>
                <a:cs typeface="Calibri" panose="020F0502020204030204" pitchFamily="34" charset="0"/>
              </a:rPr>
              <a:t>The property is located within a floodway</a:t>
            </a:r>
            <a:r>
              <a:rPr lang="en-US" sz="2000" dirty="0">
                <a:solidFill>
                  <a:schemeClr val="bg1"/>
                </a:solidFill>
                <a:ea typeface="Calibri" panose="020F0502020204030204" pitchFamily="34" charset="0"/>
                <a:cs typeface="Calibri" panose="020F0502020204030204" pitchFamily="34" charset="0"/>
              </a:rPr>
              <a:t>; or</a:t>
            </a:r>
          </a:p>
          <a:p>
            <a:pPr marL="696913" marR="0" lvl="1" indent="-349250">
              <a:spcBef>
                <a:spcPts val="600"/>
              </a:spcBef>
              <a:spcAft>
                <a:spcPts val="600"/>
              </a:spcAft>
              <a:buClr>
                <a:srgbClr val="98D43C"/>
              </a:buClr>
              <a:buSzPct val="100000"/>
              <a:buFont typeface="Wingdings" panose="05000000000000000000" pitchFamily="2" charset="2"/>
              <a:buChar char="§"/>
            </a:pPr>
            <a:r>
              <a:rPr lang="en-US" sz="2000" dirty="0">
                <a:solidFill>
                  <a:schemeClr val="bg1"/>
                </a:solidFill>
                <a:effectLst>
                  <a:glow>
                    <a:srgbClr val="000000"/>
                  </a:glow>
                  <a:outerShdw sx="0" sy="0">
                    <a:srgbClr val="000000"/>
                  </a:outerShdw>
                  <a:reflection stA="0" endPos="0" fadeDir="0" sx="0" sy="0"/>
                </a:effectLst>
                <a:cs typeface="Calibri" panose="020F0502020204030204" pitchFamily="34" charset="0"/>
              </a:rPr>
              <a:t>The full fee title of properties must be from a willing, voluntary seller.</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98858A7D-ECEA-454E-BA59-4BD8B6EED550}"/>
              </a:ext>
            </a:extLst>
          </p:cNvPr>
          <p:cNvCxnSpPr>
            <a:cxnSpLocks/>
          </p:cNvCxnSpPr>
          <p:nvPr/>
        </p:nvCxnSpPr>
        <p:spPr>
          <a:xfrm>
            <a:off x="287283" y="776289"/>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563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9697402" cy="914400"/>
          </a:xfrm>
        </p:spPr>
        <p:txBody>
          <a:bodyPr>
            <a:normAutofit/>
          </a:bodyPr>
          <a:lstStyle/>
          <a:p>
            <a:r>
              <a:rPr lang="en-US" sz="2800" b="1" dirty="0">
                <a:solidFill>
                  <a:schemeClr val="bg1"/>
                </a:solidFill>
                <a:cs typeface="Calibri" panose="020F0502020204030204" pitchFamily="34" charset="0"/>
              </a:rPr>
              <a:t>Rebuild Florida Subrecipient Housing Repair &amp; Replacement Program (HRRP)</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307806"/>
            <a:ext cx="10515600" cy="4351338"/>
          </a:xfrm>
        </p:spPr>
        <p:txBody>
          <a:bodyPr>
            <a:normAutofit/>
          </a:bodyPr>
          <a:lstStyle/>
          <a:p>
            <a:pPr marL="530352" marR="43180" indent="-457200">
              <a:spcAft>
                <a:spcPts val="1200"/>
              </a:spcAft>
              <a:buClr>
                <a:srgbClr val="98D43C"/>
              </a:buClr>
              <a:buFont typeface="Wingdings" panose="05000000000000000000" pitchFamily="2" charset="2"/>
              <a:buChar char="§"/>
              <a:tabLst>
                <a:tab pos="519113" algn="l"/>
                <a:tab pos="736600" algn="l"/>
              </a:tabLst>
            </a:pPr>
            <a:r>
              <a:rPr lang="en-US" sz="2400" b="1" spc="-5" dirty="0">
                <a:solidFill>
                  <a:srgbClr val="FFFFFF"/>
                </a:solidFill>
                <a:cs typeface="Calibri" panose="020F0502020204030204" pitchFamily="34" charset="0"/>
              </a:rPr>
              <a:t>Total Allocation: $45,000,000 </a:t>
            </a:r>
            <a:r>
              <a:rPr lang="en-US" sz="2400" spc="-5" dirty="0">
                <a:solidFill>
                  <a:srgbClr val="FFFFFF"/>
                </a:solidFill>
                <a:cs typeface="Calibri" panose="020F0502020204030204" pitchFamily="34" charset="0"/>
              </a:rPr>
              <a:t>–</a:t>
            </a:r>
            <a:r>
              <a:rPr lang="en-US" sz="2400" b="1" spc="3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Designed to</a:t>
            </a:r>
            <a:r>
              <a:rPr lang="en-US" sz="2400" spc="5" dirty="0">
                <a:solidFill>
                  <a:srgbClr val="FFFFFF"/>
                </a:solidFill>
                <a:cs typeface="Calibri" panose="020F0502020204030204" pitchFamily="34" charset="0"/>
              </a:rPr>
              <a:t> </a:t>
            </a:r>
            <a:r>
              <a:rPr lang="en-US" sz="2400" spc="-15" dirty="0">
                <a:solidFill>
                  <a:srgbClr val="FFFFFF"/>
                </a:solidFill>
                <a:cs typeface="Calibri" panose="020F0502020204030204" pitchFamily="34" charset="0"/>
              </a:rPr>
              <a:t>repair,</a:t>
            </a:r>
            <a:r>
              <a:rPr lang="en-US" sz="2400" spc="2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replace,</a:t>
            </a:r>
            <a:r>
              <a:rPr lang="en-US" sz="2400" spc="5" dirty="0">
                <a:solidFill>
                  <a:srgbClr val="FFFFFF"/>
                </a:solidFill>
                <a:cs typeface="Calibri" panose="020F0502020204030204" pitchFamily="34" charset="0"/>
              </a:rPr>
              <a:t> and/</a:t>
            </a:r>
            <a:r>
              <a:rPr lang="en-US" sz="2400" spc="-5" dirty="0">
                <a:solidFill>
                  <a:srgbClr val="FFFFFF"/>
                </a:solidFill>
                <a:cs typeface="Calibri" panose="020F0502020204030204" pitchFamily="34" charset="0"/>
              </a:rPr>
              <a:t>or</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reconstruct homes</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damaged</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by</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Hurricane</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Sally with a focus on LMI communities. Fair housing requirements must be met.</a:t>
            </a:r>
          </a:p>
          <a:p>
            <a:pPr marL="1092200" marR="43180" indent="-457200">
              <a:spcAft>
                <a:spcPts val="1200"/>
              </a:spcAft>
              <a:buClr>
                <a:srgbClr val="98D43C"/>
              </a:buClr>
              <a:buFont typeface="Wingdings" panose="05000000000000000000" pitchFamily="2" charset="2"/>
              <a:buChar char="§"/>
              <a:tabLst>
                <a:tab pos="804863" algn="l"/>
                <a:tab pos="1023938" algn="l"/>
              </a:tabLst>
            </a:pPr>
            <a:r>
              <a:rPr lang="en-US" sz="2400" spc="-5" dirty="0">
                <a:solidFill>
                  <a:srgbClr val="FFFFFF"/>
                </a:solidFill>
                <a:cs typeface="Calibri" panose="020F0502020204030204" pitchFamily="34" charset="0"/>
              </a:rPr>
              <a:t>Minimum Award Amount: $750,000</a:t>
            </a:r>
          </a:p>
          <a:p>
            <a:pPr marL="1092200" marR="43180" indent="-457200">
              <a:spcAft>
                <a:spcPts val="1200"/>
              </a:spcAft>
              <a:buClr>
                <a:srgbClr val="98D43C"/>
              </a:buClr>
              <a:buFont typeface="Wingdings" panose="05000000000000000000" pitchFamily="2" charset="2"/>
              <a:buChar char="§"/>
              <a:tabLst>
                <a:tab pos="804863" algn="l"/>
                <a:tab pos="1023938" algn="l"/>
              </a:tabLst>
            </a:pPr>
            <a:r>
              <a:rPr lang="en-US" sz="2400" spc="-5" dirty="0">
                <a:solidFill>
                  <a:srgbClr val="FFFFFF"/>
                </a:solidFill>
                <a:cs typeface="Calibri" panose="020F0502020204030204" pitchFamily="34" charset="0"/>
              </a:rPr>
              <a:t>Maximum Award Amount: $9,000,000</a:t>
            </a:r>
          </a:p>
          <a:p>
            <a:pPr marL="530352" marR="43180" indent="-457200">
              <a:spcAft>
                <a:spcPts val="600"/>
              </a:spcAft>
              <a:buClr>
                <a:srgbClr val="98D43C"/>
              </a:buClr>
              <a:buFont typeface="Wingdings" panose="05000000000000000000" pitchFamily="2" charset="2"/>
              <a:buChar char="§"/>
              <a:tabLst>
                <a:tab pos="573088" algn="l"/>
                <a:tab pos="804863" algn="l"/>
              </a:tabLst>
            </a:pPr>
            <a:r>
              <a:rPr lang="en-US" sz="2400" spc="-5" dirty="0">
                <a:solidFill>
                  <a:srgbClr val="FFFFFF"/>
                </a:solidFill>
                <a:cs typeface="Calibri" panose="020F0502020204030204" pitchFamily="34" charset="0"/>
              </a:rPr>
              <a:t>Application cycle is </a:t>
            </a:r>
            <a:r>
              <a:rPr lang="en-US" sz="2400" spc="-5">
                <a:solidFill>
                  <a:srgbClr val="FFFFFF"/>
                </a:solidFill>
                <a:cs typeface="Calibri" panose="020F0502020204030204" pitchFamily="34" charset="0"/>
              </a:rPr>
              <a:t>February 28 </a:t>
            </a:r>
            <a:r>
              <a:rPr lang="en-US" sz="2400" spc="-5" dirty="0">
                <a:solidFill>
                  <a:srgbClr val="FFFFFF"/>
                </a:solidFill>
                <a:cs typeface="Calibri" panose="020F0502020204030204" pitchFamily="34" charset="0"/>
              </a:rPr>
              <a:t>– </a:t>
            </a:r>
            <a:r>
              <a:rPr lang="en-US" sz="2400" spc="-5">
                <a:solidFill>
                  <a:srgbClr val="FFFFFF"/>
                </a:solidFill>
                <a:cs typeface="Calibri" panose="020F0502020204030204" pitchFamily="34" charset="0"/>
              </a:rPr>
              <a:t>May 15, </a:t>
            </a:r>
            <a:r>
              <a:rPr lang="en-US" sz="2400" spc="-5" dirty="0">
                <a:solidFill>
                  <a:srgbClr val="FFFFFF"/>
                </a:solidFill>
                <a:cs typeface="Calibri" panose="020F0502020204030204" pitchFamily="34" charset="0"/>
              </a:rPr>
              <a:t>2023</a:t>
            </a:r>
            <a:endParaRPr kumimoji="0" lang="en-US" sz="2400" b="0" i="0" u="none" strike="noStrike" kern="1200" cap="none" spc="0" normalizeH="0" baseline="0" noProof="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D864A2F5-778A-4BA4-95F7-4F3FCAA22153}"/>
              </a:ext>
            </a:extLst>
          </p:cNvPr>
          <p:cNvCxnSpPr>
            <a:cxnSpLocks/>
          </p:cNvCxnSpPr>
          <p:nvPr/>
        </p:nvCxnSpPr>
        <p:spPr>
          <a:xfrm>
            <a:off x="295672" y="1026244"/>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355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89"/>
            <a:ext cx="10515600" cy="640080"/>
          </a:xfrm>
        </p:spPr>
        <p:txBody>
          <a:bodyPr>
            <a:normAutofit/>
          </a:bodyPr>
          <a:lstStyle/>
          <a:p>
            <a:r>
              <a:rPr lang="en-US" sz="2800" b="1" dirty="0">
                <a:solidFill>
                  <a:schemeClr val="bg1"/>
                </a:solidFill>
                <a:cs typeface="Calibri" panose="020F0502020204030204" pitchFamily="34" charset="0"/>
              </a:rPr>
              <a:t>Subrecipient HRRP Eligible Activities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7" name="TextBox 6">
            <a:extLst>
              <a:ext uri="{FF2B5EF4-FFF2-40B4-BE49-F238E27FC236}">
                <a16:creationId xmlns:a16="http://schemas.microsoft.com/office/drawing/2014/main" id="{D7062DAC-C266-4541-BE57-9E190C872B1F}"/>
              </a:ext>
            </a:extLst>
          </p:cNvPr>
          <p:cNvSpPr txBox="1"/>
          <p:nvPr/>
        </p:nvSpPr>
        <p:spPr>
          <a:xfrm>
            <a:off x="242481" y="5281752"/>
            <a:ext cx="11602774" cy="707886"/>
          </a:xfrm>
          <a:prstGeom prst="rect">
            <a:avLst/>
          </a:prstGeom>
          <a:noFill/>
          <a:ln>
            <a:noFill/>
          </a:ln>
        </p:spPr>
        <p:txBody>
          <a:bodyPr wrap="square" rtlCol="0">
            <a:spAutoFit/>
          </a:bodyPr>
          <a:lstStyle/>
          <a:p>
            <a:r>
              <a:rPr lang="en-US" sz="2000" b="1" dirty="0">
                <a:solidFill>
                  <a:srgbClr val="92D050"/>
                </a:solidFill>
                <a:effectLst/>
                <a:latin typeface="Calibri" panose="020F0502020204030204" pitchFamily="34" charset="0"/>
                <a:ea typeface="Calibri" panose="020F0502020204030204" pitchFamily="34" charset="0"/>
                <a:cs typeface="Calibri" panose="020F0502020204030204" pitchFamily="34" charset="0"/>
              </a:rPr>
              <a:t>DEO will require construction methods and standards that emphasize quality, durability, energy efficiency, sustainability, and mold resistance.</a:t>
            </a:r>
            <a:endParaRPr lang="en-US" sz="2000" b="1" dirty="0">
              <a:solidFill>
                <a:srgbClr val="92D050"/>
              </a:solidFill>
              <a:latin typeface="Calibri" panose="020F0502020204030204" pitchFamily="34" charset="0"/>
              <a:cs typeface="Calibri" panose="020F0502020204030204" pitchFamily="34" charset="0"/>
            </a:endParaRPr>
          </a:p>
        </p:txBody>
      </p:sp>
      <p:cxnSp>
        <p:nvCxnSpPr>
          <p:cNvPr id="9" name="Straight Connector 8">
            <a:extLst>
              <a:ext uri="{FF2B5EF4-FFF2-40B4-BE49-F238E27FC236}">
                <a16:creationId xmlns:a16="http://schemas.microsoft.com/office/drawing/2014/main" id="{5C7A53FB-150B-43E2-9AF7-E09B57460B42}"/>
              </a:ext>
            </a:extLst>
          </p:cNvPr>
          <p:cNvCxnSpPr>
            <a:cxnSpLocks/>
          </p:cNvCxnSpPr>
          <p:nvPr/>
        </p:nvCxnSpPr>
        <p:spPr>
          <a:xfrm>
            <a:off x="211782" y="74101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4518F6E-FA63-91D1-81BE-5F7B8BE28DC6}"/>
              </a:ext>
            </a:extLst>
          </p:cNvPr>
          <p:cNvSpPr txBox="1"/>
          <p:nvPr/>
        </p:nvSpPr>
        <p:spPr>
          <a:xfrm>
            <a:off x="242481" y="869150"/>
            <a:ext cx="9538282" cy="4601260"/>
          </a:xfrm>
          <a:prstGeom prst="rect">
            <a:avLst/>
          </a:prstGeom>
          <a:noFill/>
        </p:spPr>
        <p:txBody>
          <a:bodyPr wrap="square" rtlCol="0">
            <a:spAutoFit/>
          </a:bodyPr>
          <a:lstStyle/>
          <a:p>
            <a:pPr marL="285750" indent="-285750">
              <a:spcAft>
                <a:spcPts val="600"/>
              </a:spcAft>
              <a:buClr>
                <a:srgbClr val="98D43C"/>
              </a:buClr>
              <a:buFont typeface="Arial" panose="020B0604020202020204" pitchFamily="34" charset="0"/>
              <a:buChar char="•"/>
            </a:pPr>
            <a:r>
              <a:rPr lang="en-US" sz="2000" dirty="0">
                <a:solidFill>
                  <a:schemeClr val="bg1"/>
                </a:solidFill>
              </a:rPr>
              <a:t>Temporary Relocation Demolition/Clearance</a:t>
            </a:r>
          </a:p>
          <a:p>
            <a:pPr marL="285750" indent="-285750">
              <a:spcAft>
                <a:spcPts val="600"/>
              </a:spcAft>
              <a:buClr>
                <a:srgbClr val="98D43C"/>
              </a:buClr>
              <a:buFont typeface="Arial" panose="020B0604020202020204" pitchFamily="34" charset="0"/>
              <a:buChar char="•"/>
            </a:pPr>
            <a:r>
              <a:rPr lang="en-US" sz="2000" dirty="0">
                <a:solidFill>
                  <a:schemeClr val="bg1"/>
                </a:solidFill>
              </a:rPr>
              <a:t>Single-Family Housing Rehabilitation/Repair</a:t>
            </a:r>
          </a:p>
          <a:p>
            <a:pPr marL="285750" indent="-285750">
              <a:spcAft>
                <a:spcPts val="600"/>
              </a:spcAft>
              <a:buClr>
                <a:srgbClr val="98D43C"/>
              </a:buClr>
              <a:buFont typeface="Arial" panose="020B0604020202020204" pitchFamily="34" charset="0"/>
              <a:buChar char="•"/>
            </a:pPr>
            <a:r>
              <a:rPr lang="en-US" sz="2000" dirty="0">
                <a:solidFill>
                  <a:schemeClr val="bg1"/>
                </a:solidFill>
              </a:rPr>
              <a:t>Multi-Family Housing Rehabilitation/Repair</a:t>
            </a:r>
          </a:p>
          <a:p>
            <a:pPr marL="285750" indent="-285750">
              <a:spcAft>
                <a:spcPts val="600"/>
              </a:spcAft>
              <a:buClr>
                <a:srgbClr val="98D43C"/>
              </a:buClr>
              <a:buFont typeface="Arial" panose="020B0604020202020204" pitchFamily="34" charset="0"/>
              <a:buChar char="•"/>
            </a:pPr>
            <a:r>
              <a:rPr lang="en-US" sz="2000" dirty="0">
                <a:solidFill>
                  <a:schemeClr val="bg1"/>
                </a:solidFill>
              </a:rPr>
              <a:t>Housing Construction</a:t>
            </a:r>
          </a:p>
          <a:p>
            <a:pPr marL="285750" indent="-285750">
              <a:spcAft>
                <a:spcPts val="600"/>
              </a:spcAft>
              <a:buClr>
                <a:srgbClr val="98D43C"/>
              </a:buClr>
              <a:buFont typeface="Arial" panose="020B0604020202020204" pitchFamily="34" charset="0"/>
              <a:buChar char="•"/>
            </a:pPr>
            <a:r>
              <a:rPr lang="en-US" sz="2000" dirty="0">
                <a:solidFill>
                  <a:schemeClr val="bg1"/>
                </a:solidFill>
              </a:rPr>
              <a:t>Public Housing</a:t>
            </a:r>
          </a:p>
          <a:p>
            <a:pPr marL="285750" indent="-285750">
              <a:spcAft>
                <a:spcPts val="600"/>
              </a:spcAft>
              <a:buClr>
                <a:srgbClr val="98D43C"/>
              </a:buClr>
              <a:buFont typeface="Arial" panose="020B0604020202020204" pitchFamily="34" charset="0"/>
              <a:buChar char="•"/>
            </a:pPr>
            <a:r>
              <a:rPr lang="en-US" sz="2000" dirty="0">
                <a:solidFill>
                  <a:schemeClr val="bg1"/>
                </a:solidFill>
              </a:rPr>
              <a:t>Emergency Community Shelters (public facilities)</a:t>
            </a:r>
          </a:p>
          <a:p>
            <a:pPr marL="285750" indent="-285750">
              <a:spcAft>
                <a:spcPts val="600"/>
              </a:spcAft>
              <a:buClr>
                <a:srgbClr val="98D43C"/>
              </a:buClr>
              <a:buFont typeface="Arial" panose="020B0604020202020204" pitchFamily="34" charset="0"/>
              <a:buChar char="•"/>
            </a:pPr>
            <a:r>
              <a:rPr lang="en-US" sz="2000" dirty="0">
                <a:solidFill>
                  <a:schemeClr val="bg1"/>
                </a:solidFill>
              </a:rPr>
              <a:t>Homeless Shelter</a:t>
            </a:r>
          </a:p>
          <a:p>
            <a:pPr marL="285750" indent="-285750">
              <a:spcAft>
                <a:spcPts val="600"/>
              </a:spcAft>
              <a:buClr>
                <a:srgbClr val="98D43C"/>
              </a:buClr>
              <a:buFont typeface="Arial" panose="020B0604020202020204" pitchFamily="34" charset="0"/>
              <a:buChar char="•"/>
            </a:pPr>
            <a:r>
              <a:rPr lang="en-US" sz="2000" dirty="0">
                <a:solidFill>
                  <a:schemeClr val="bg1"/>
                </a:solidFill>
              </a:rPr>
              <a:t>Repair and Replacement of Manufactured Housing Units</a:t>
            </a:r>
          </a:p>
          <a:p>
            <a:pPr marL="285750" indent="-285750">
              <a:spcAft>
                <a:spcPts val="600"/>
              </a:spcAft>
              <a:buClr>
                <a:srgbClr val="98D43C"/>
              </a:buClr>
              <a:buFont typeface="Arial" panose="020B0604020202020204" pitchFamily="34" charset="0"/>
              <a:buChar char="•"/>
            </a:pPr>
            <a:r>
              <a:rPr lang="en-US" sz="2000" dirty="0">
                <a:solidFill>
                  <a:schemeClr val="bg1"/>
                </a:solidFill>
              </a:rPr>
              <a:t>Hazard Mitigation</a:t>
            </a:r>
          </a:p>
          <a:p>
            <a:pPr marL="285750" indent="-285750">
              <a:spcAft>
                <a:spcPts val="600"/>
              </a:spcAft>
              <a:buClr>
                <a:srgbClr val="98D43C"/>
              </a:buClr>
              <a:buFont typeface="Arial" panose="020B0604020202020204" pitchFamily="34" charset="0"/>
              <a:buChar char="•"/>
            </a:pPr>
            <a:r>
              <a:rPr lang="en-US" sz="2000" dirty="0">
                <a:solidFill>
                  <a:schemeClr val="bg1"/>
                </a:solidFill>
              </a:rPr>
              <a:t>Elevation</a:t>
            </a:r>
          </a:p>
          <a:p>
            <a:pPr marL="285750" indent="-285750">
              <a:spcAft>
                <a:spcPts val="600"/>
              </a:spcAft>
              <a:buClr>
                <a:srgbClr val="98D43C"/>
              </a:buClr>
              <a:buFont typeface="Arial" panose="020B0604020202020204" pitchFamily="34" charset="0"/>
              <a:buChar char="•"/>
            </a:pPr>
            <a:r>
              <a:rPr lang="en-US" sz="2000" dirty="0">
                <a:solidFill>
                  <a:schemeClr val="bg1"/>
                </a:solidFill>
              </a:rPr>
              <a:t>Planning Activities Related to Housing</a:t>
            </a:r>
          </a:p>
          <a:p>
            <a:pPr marL="285750" indent="-285750">
              <a:buFont typeface="Arial" panose="020B0604020202020204" pitchFamily="34" charset="0"/>
              <a:buChar char="•"/>
            </a:pPr>
            <a:endParaRPr lang="en-US" dirty="0">
              <a:solidFill>
                <a:srgbClr val="90C74A"/>
              </a:solidFill>
            </a:endParaRPr>
          </a:p>
        </p:txBody>
      </p:sp>
    </p:spTree>
    <p:extLst>
      <p:ext uri="{BB962C8B-B14F-4D97-AF65-F5344CB8AC3E}">
        <p14:creationId xmlns:p14="http://schemas.microsoft.com/office/powerpoint/2010/main" val="1552283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rmAutofit/>
          </a:bodyPr>
          <a:lstStyle/>
          <a:p>
            <a:r>
              <a:rPr lang="en-US" sz="2800" b="1" dirty="0">
                <a:solidFill>
                  <a:schemeClr val="bg1"/>
                </a:solidFill>
                <a:cs typeface="Calibri" panose="020F0502020204030204" pitchFamily="34" charset="0"/>
              </a:rPr>
              <a:t>Rebuild Florida Hometown Revitalization Program (HRP)</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65949"/>
            <a:ext cx="10515600" cy="4351338"/>
          </a:xfrm>
        </p:spPr>
        <p:txBody>
          <a:bodyPr>
            <a:normAutofit/>
          </a:bodyPr>
          <a:lstStyle/>
          <a:p>
            <a:pPr marL="530352" marR="0" lvl="0" indent="-457200" algn="l" defTabSz="914400" rtl="0" eaLnBrk="1" fontAlgn="auto" latinLnBrk="0" hangingPunct="1">
              <a:lnSpc>
                <a:spcPct val="100000"/>
              </a:lnSpc>
              <a:spcBef>
                <a:spcPts val="0"/>
              </a:spcBef>
              <a:spcAft>
                <a:spcPts val="1200"/>
              </a:spcAft>
              <a:buClr>
                <a:srgbClr val="98D43C"/>
              </a:buClr>
              <a:buSzTx/>
              <a:buFont typeface="Wingdings" panose="05000000000000000000" pitchFamily="2" charset="2"/>
              <a:buChar char="§"/>
              <a:tabLst/>
              <a:defRPr/>
            </a:pPr>
            <a:r>
              <a:rPr lang="en-US" sz="2400" b="1" spc="-5" dirty="0">
                <a:solidFill>
                  <a:srgbClr val="FFFFFF"/>
                </a:solidFill>
                <a:cs typeface="Calibri" panose="020F0502020204030204" pitchFamily="34" charset="0"/>
              </a:rPr>
              <a:t>Total Allocation: $13,513,850</a:t>
            </a:r>
            <a:r>
              <a:rPr lang="en-US" sz="2400" b="1" spc="3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 Designed</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to</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support</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the</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recovery</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of</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economic</a:t>
            </a:r>
            <a:r>
              <a:rPr lang="en-US" sz="2400" dirty="0">
                <a:solidFill>
                  <a:srgbClr val="FFFFFF"/>
                </a:solidFill>
                <a:cs typeface="Calibri" panose="020F0502020204030204" pitchFamily="34" charset="0"/>
              </a:rPr>
              <a:t> activity </a:t>
            </a:r>
            <a:r>
              <a:rPr lang="en-US" sz="2400" spc="-5" dirty="0">
                <a:solidFill>
                  <a:srgbClr val="FFFFFF"/>
                </a:solidFill>
                <a:cs typeface="Calibri" panose="020F0502020204030204" pitchFamily="34" charset="0"/>
              </a:rPr>
              <a:t>in</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commercial</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areas</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of</a:t>
            </a:r>
            <a:r>
              <a:rPr lang="en-US" sz="2400" spc="20" dirty="0">
                <a:solidFill>
                  <a:srgbClr val="FFFFFF"/>
                </a:solidFill>
                <a:cs typeface="Calibri" panose="020F0502020204030204" pitchFamily="34" charset="0"/>
              </a:rPr>
              <a:t> storm-</a:t>
            </a:r>
            <a:r>
              <a:rPr lang="en-US" sz="2400" spc="-5" dirty="0">
                <a:solidFill>
                  <a:srgbClr val="FFFFFF"/>
                </a:solidFill>
                <a:cs typeface="Calibri" panose="020F0502020204030204" pitchFamily="34" charset="0"/>
              </a:rPr>
              <a:t>impacted</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towns</a:t>
            </a:r>
            <a:r>
              <a:rPr lang="en-US" sz="2400" spc="3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and</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cities to</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facilitate</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the</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recovery</a:t>
            </a:r>
            <a:r>
              <a:rPr lang="en-US" sz="2400" spc="20" dirty="0">
                <a:solidFill>
                  <a:srgbClr val="FFFFFF"/>
                </a:solidFill>
                <a:cs typeface="Calibri" panose="020F0502020204030204" pitchFamily="34" charset="0"/>
              </a:rPr>
              <a:t> and return </a:t>
            </a:r>
            <a:r>
              <a:rPr lang="en-US" sz="2400" spc="-5" dirty="0">
                <a:solidFill>
                  <a:srgbClr val="FFFFFF"/>
                </a:solidFill>
                <a:cs typeface="Calibri" panose="020F0502020204030204" pitchFamily="34" charset="0"/>
              </a:rPr>
              <a:t>of</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businesses and jobs</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and the provision</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of</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goods</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and services</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to</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the</a:t>
            </a:r>
            <a:r>
              <a:rPr lang="en-US" sz="2400" spc="10" dirty="0">
                <a:solidFill>
                  <a:srgbClr val="FFFFFF"/>
                </a:solidFill>
                <a:cs typeface="Calibri" panose="020F0502020204030204" pitchFamily="34" charset="0"/>
              </a:rPr>
              <a:t> </a:t>
            </a:r>
            <a:r>
              <a:rPr lang="en-US" sz="2400" spc="-20" dirty="0">
                <a:solidFill>
                  <a:srgbClr val="FFFFFF"/>
                </a:solidFill>
                <a:cs typeface="Calibri" panose="020F0502020204030204" pitchFamily="34" charset="0"/>
              </a:rPr>
              <a:t>community.</a:t>
            </a:r>
          </a:p>
          <a:p>
            <a:pPr marL="1201738" marR="43180" indent="-396875">
              <a:spcAft>
                <a:spcPts val="600"/>
              </a:spcAft>
              <a:buClr>
                <a:srgbClr val="98D43C"/>
              </a:buClr>
              <a:buFont typeface="Wingdings" panose="05000000000000000000" pitchFamily="2" charset="2"/>
              <a:buChar char="§"/>
              <a:tabLst>
                <a:tab pos="1201738" algn="l"/>
              </a:tabLst>
            </a:pPr>
            <a:r>
              <a:rPr lang="en-US" sz="2400" spc="-5" dirty="0">
                <a:solidFill>
                  <a:srgbClr val="FFFFFF"/>
                </a:solidFill>
                <a:cs typeface="Calibri" panose="020F0502020204030204" pitchFamily="34" charset="0"/>
              </a:rPr>
              <a:t>Minimum Award Amount: $500,000</a:t>
            </a:r>
          </a:p>
          <a:p>
            <a:pPr marL="1201738" marR="43180" indent="-396875">
              <a:spcAft>
                <a:spcPts val="1200"/>
              </a:spcAft>
              <a:buClr>
                <a:srgbClr val="98D43C"/>
              </a:buClr>
              <a:buFont typeface="Wingdings" panose="05000000000000000000" pitchFamily="2" charset="2"/>
              <a:buChar char="§"/>
              <a:tabLst>
                <a:tab pos="1201738" algn="l"/>
              </a:tabLst>
            </a:pPr>
            <a:r>
              <a:rPr lang="en-US" sz="2400" spc="-5" dirty="0">
                <a:solidFill>
                  <a:srgbClr val="FFFFFF"/>
                </a:solidFill>
                <a:cs typeface="Calibri" panose="020F0502020204030204" pitchFamily="34" charset="0"/>
              </a:rPr>
              <a:t>Maximum Award Amount: $5,000,000</a:t>
            </a:r>
          </a:p>
          <a:p>
            <a:pPr marL="530352" indent="-457200">
              <a:lnSpc>
                <a:spcPct val="100000"/>
              </a:lnSpc>
              <a:spcBef>
                <a:spcPts val="0"/>
              </a:spcBef>
              <a:spcAft>
                <a:spcPts val="1200"/>
              </a:spcAft>
              <a:buClr>
                <a:srgbClr val="98D43C"/>
              </a:buClr>
              <a:buFont typeface="Wingdings" panose="05000000000000000000" pitchFamily="2" charset="2"/>
              <a:buChar char="§"/>
              <a:defRPr/>
            </a:pPr>
            <a:r>
              <a:rPr lang="en-US" sz="2400" spc="-5" dirty="0">
                <a:solidFill>
                  <a:srgbClr val="FFFFFF"/>
                </a:solidFill>
                <a:cs typeface="Calibri" panose="020F0502020204030204" pitchFamily="34" charset="0"/>
              </a:rPr>
              <a:t>Application cycle is February 14 to May 1, 2023.</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8ABFF65D-3A38-43DF-BDF5-E5A92CBE6439}"/>
              </a:ext>
            </a:extLst>
          </p:cNvPr>
          <p:cNvCxnSpPr>
            <a:cxnSpLocks/>
          </p:cNvCxnSpPr>
          <p:nvPr/>
        </p:nvCxnSpPr>
        <p:spPr>
          <a:xfrm>
            <a:off x="218385" y="744374"/>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289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95672" y="158590"/>
            <a:ext cx="10515600" cy="640080"/>
          </a:xfrm>
        </p:spPr>
        <p:txBody>
          <a:bodyPr>
            <a:normAutofit/>
          </a:bodyPr>
          <a:lstStyle/>
          <a:p>
            <a:r>
              <a:rPr lang="en-US" sz="2800" b="1" dirty="0">
                <a:solidFill>
                  <a:schemeClr val="bg1"/>
                </a:solidFill>
                <a:cs typeface="Calibri" panose="020F0502020204030204" pitchFamily="34" charset="0"/>
              </a:rPr>
              <a:t>Agenda</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906781"/>
            <a:ext cx="10913805" cy="3782666"/>
          </a:xfrm>
        </p:spPr>
        <p:txBody>
          <a:bodyPr>
            <a:normAutofit/>
          </a:bodyPr>
          <a:lstStyle/>
          <a:p>
            <a:pPr marL="381000" marR="30480" indent="-342900">
              <a:lnSpc>
                <a:spcPts val="3020"/>
              </a:lnSpc>
              <a:spcBef>
                <a:spcPts val="480"/>
              </a:spcBef>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Introductions</a:t>
            </a:r>
          </a:p>
          <a:p>
            <a:pPr marL="381000" marR="30480" indent="-342900">
              <a:spcBef>
                <a:spcPts val="480"/>
              </a:spcBef>
              <a:spcAft>
                <a:spcPts val="600"/>
              </a:spcAft>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Overview of Hurricane Sally Community Development Block Grant</a:t>
            </a:r>
            <a:r>
              <a:rPr lang="en-US" sz="2000" spc="55" dirty="0">
                <a:solidFill>
                  <a:srgbClr val="FFFFFF"/>
                </a:solidFill>
                <a:cs typeface="Calibri" panose="020F0502020204030204" pitchFamily="34" charset="0"/>
              </a:rPr>
              <a:t> </a:t>
            </a:r>
            <a:r>
              <a:rPr lang="en-US" sz="2000" spc="-5" dirty="0">
                <a:solidFill>
                  <a:srgbClr val="FFFFFF"/>
                </a:solidFill>
                <a:cs typeface="Calibri" panose="020F0502020204030204" pitchFamily="34" charset="0"/>
              </a:rPr>
              <a:t>–</a:t>
            </a:r>
            <a:r>
              <a:rPr lang="en-US" sz="2000" spc="20" dirty="0">
                <a:solidFill>
                  <a:srgbClr val="FFFFFF"/>
                </a:solidFill>
                <a:cs typeface="Calibri" panose="020F0502020204030204" pitchFamily="34" charset="0"/>
              </a:rPr>
              <a:t> </a:t>
            </a:r>
            <a:r>
              <a:rPr lang="en-US" sz="2000" spc="-5" dirty="0">
                <a:solidFill>
                  <a:srgbClr val="FFFFFF"/>
                </a:solidFill>
                <a:cs typeface="Calibri" panose="020F0502020204030204" pitchFamily="34" charset="0"/>
              </a:rPr>
              <a:t>Disaster</a:t>
            </a:r>
            <a:r>
              <a:rPr lang="en-US" sz="2000" spc="20" dirty="0">
                <a:solidFill>
                  <a:srgbClr val="FFFFFF"/>
                </a:solidFill>
                <a:cs typeface="Calibri" panose="020F0502020204030204" pitchFamily="34" charset="0"/>
              </a:rPr>
              <a:t> </a:t>
            </a:r>
            <a:r>
              <a:rPr lang="en-US" sz="2000" spc="-5" dirty="0">
                <a:solidFill>
                  <a:srgbClr val="FFFFFF"/>
                </a:solidFill>
                <a:cs typeface="Calibri" panose="020F0502020204030204" pitchFamily="34" charset="0"/>
              </a:rPr>
              <a:t>Recovery &amp; Mitigation (CDBG-DR &amp; MIT)</a:t>
            </a:r>
            <a:r>
              <a:rPr lang="en-US" sz="2000" spc="30" dirty="0">
                <a:solidFill>
                  <a:srgbClr val="FFFFFF"/>
                </a:solidFill>
                <a:cs typeface="Calibri" panose="020F0502020204030204" pitchFamily="34" charset="0"/>
              </a:rPr>
              <a:t> </a:t>
            </a:r>
            <a:r>
              <a:rPr lang="en-US" sz="2000" dirty="0">
                <a:solidFill>
                  <a:srgbClr val="FFFFFF"/>
                </a:solidFill>
                <a:cs typeface="Calibri" panose="020F0502020204030204" pitchFamily="34" charset="0"/>
              </a:rPr>
              <a:t>Timeline</a:t>
            </a:r>
          </a:p>
          <a:p>
            <a:pPr marL="914400" marR="30480" indent="-342900">
              <a:spcBef>
                <a:spcPts val="300"/>
              </a:spcBef>
              <a:spcAft>
                <a:spcPts val="600"/>
              </a:spcAft>
              <a:buClr>
                <a:srgbClr val="98D43C"/>
              </a:buClr>
              <a:buFont typeface="Wingdings" panose="05000000000000000000" pitchFamily="2" charset="2"/>
              <a:buChar char="§"/>
              <a:tabLst>
                <a:tab pos="266700" algn="l"/>
              </a:tabLst>
            </a:pPr>
            <a:r>
              <a:rPr lang="en-US" sz="1800" dirty="0">
                <a:solidFill>
                  <a:srgbClr val="FFFFFF"/>
                </a:solidFill>
                <a:cs typeface="Calibri" panose="020F0502020204030204" pitchFamily="34" charset="0"/>
              </a:rPr>
              <a:t>Most Impacted and Distressed (MID) Areas</a:t>
            </a:r>
          </a:p>
          <a:p>
            <a:pPr marL="914400" marR="30480" indent="-342900">
              <a:spcBef>
                <a:spcPts val="300"/>
              </a:spcBef>
              <a:spcAft>
                <a:spcPts val="600"/>
              </a:spcAft>
              <a:buClr>
                <a:srgbClr val="98D43C"/>
              </a:buClr>
              <a:buFont typeface="Wingdings" panose="05000000000000000000" pitchFamily="2" charset="2"/>
              <a:buChar char="§"/>
              <a:tabLst>
                <a:tab pos="266700" algn="l"/>
              </a:tabLst>
            </a:pPr>
            <a:r>
              <a:rPr lang="en-US" sz="1800" dirty="0">
                <a:solidFill>
                  <a:srgbClr val="FFFFFF"/>
                </a:solidFill>
                <a:cs typeface="Calibri" panose="020F0502020204030204" pitchFamily="34" charset="0"/>
              </a:rPr>
              <a:t>Subrecipient Overview</a:t>
            </a:r>
          </a:p>
          <a:p>
            <a:pPr marL="914400" marR="30480" indent="-342900">
              <a:spcBef>
                <a:spcPts val="300"/>
              </a:spcBef>
              <a:spcAft>
                <a:spcPts val="600"/>
              </a:spcAft>
              <a:buClr>
                <a:srgbClr val="98D43C"/>
              </a:buClr>
              <a:buFont typeface="Wingdings" panose="05000000000000000000" pitchFamily="2" charset="2"/>
              <a:buChar char="§"/>
              <a:tabLst>
                <a:tab pos="266700" algn="l"/>
              </a:tabLst>
            </a:pPr>
            <a:r>
              <a:rPr lang="en-US" sz="1800" dirty="0">
                <a:solidFill>
                  <a:srgbClr val="FFFFFF"/>
                </a:solidFill>
                <a:cs typeface="Calibri" panose="020F0502020204030204" pitchFamily="34" charset="0"/>
              </a:rPr>
              <a:t>Project Eligibility Overview</a:t>
            </a:r>
          </a:p>
          <a:p>
            <a:pPr marL="914400" marR="30480" indent="-342900">
              <a:spcBef>
                <a:spcPts val="300"/>
              </a:spcBef>
              <a:spcAft>
                <a:spcPts val="600"/>
              </a:spcAft>
              <a:buClr>
                <a:srgbClr val="98D43C"/>
              </a:buClr>
              <a:buFont typeface="Wingdings" panose="05000000000000000000" pitchFamily="2" charset="2"/>
              <a:buChar char="§"/>
              <a:tabLst>
                <a:tab pos="627063" algn="l"/>
              </a:tabLst>
            </a:pPr>
            <a:r>
              <a:rPr lang="en-US" sz="1800" dirty="0">
                <a:solidFill>
                  <a:srgbClr val="FFFFFF"/>
                </a:solidFill>
                <a:cs typeface="Calibri" panose="020F0502020204030204" pitchFamily="34" charset="0"/>
              </a:rPr>
              <a:t>Infrastructure</a:t>
            </a:r>
            <a:r>
              <a:rPr lang="en-US" sz="1800" spc="5" dirty="0">
                <a:solidFill>
                  <a:srgbClr val="FFFFFF"/>
                </a:solidFill>
                <a:cs typeface="Calibri" panose="020F0502020204030204" pitchFamily="34" charset="0"/>
              </a:rPr>
              <a:t> </a:t>
            </a:r>
            <a:r>
              <a:rPr lang="en-US" sz="1800" spc="-5" dirty="0">
                <a:solidFill>
                  <a:srgbClr val="FFFFFF"/>
                </a:solidFill>
                <a:cs typeface="Calibri" panose="020F0502020204030204" pitchFamily="34" charset="0"/>
              </a:rPr>
              <a:t>Repair Program (IRP)</a:t>
            </a:r>
          </a:p>
          <a:p>
            <a:pPr marL="914400" marR="30480" indent="-342900">
              <a:spcBef>
                <a:spcPts val="300"/>
              </a:spcBef>
              <a:spcAft>
                <a:spcPts val="600"/>
              </a:spcAft>
              <a:buClr>
                <a:srgbClr val="98D43C"/>
              </a:buClr>
              <a:buFont typeface="Wingdings" panose="05000000000000000000" pitchFamily="2" charset="2"/>
              <a:buChar char="§"/>
              <a:tabLst>
                <a:tab pos="627063" algn="l"/>
              </a:tabLst>
            </a:pPr>
            <a:r>
              <a:rPr lang="en-US" sz="1800" dirty="0">
                <a:solidFill>
                  <a:srgbClr val="FFFFFF"/>
                </a:solidFill>
                <a:cs typeface="Calibri" panose="020F0502020204030204" pitchFamily="34" charset="0"/>
              </a:rPr>
              <a:t>Voluntary Home Buyout Program (VHB)</a:t>
            </a:r>
            <a:endParaRPr lang="en-US" sz="1800" dirty="0">
              <a:cs typeface="Calibri" panose="020F0502020204030204" pitchFamily="34" charset="0"/>
            </a:endParaRPr>
          </a:p>
          <a:p>
            <a:pPr marL="914400" marR="30480" indent="-342900">
              <a:spcBef>
                <a:spcPts val="300"/>
              </a:spcBef>
              <a:spcAft>
                <a:spcPts val="600"/>
              </a:spcAft>
              <a:buClr>
                <a:srgbClr val="98D43C"/>
              </a:buClr>
              <a:buFont typeface="Wingdings" panose="05000000000000000000" pitchFamily="2" charset="2"/>
              <a:buChar char="§"/>
              <a:tabLst>
                <a:tab pos="627063" algn="l"/>
              </a:tabLst>
            </a:pPr>
            <a:endParaRPr lang="en-US" sz="1800" dirty="0">
              <a:solidFill>
                <a:srgbClr val="FFFFFF"/>
              </a:solidFill>
              <a:cs typeface="Calibri" panose="020F0502020204030204" pitchFamily="34" charset="0"/>
            </a:endParaRPr>
          </a:p>
          <a:p>
            <a:pPr marL="571500" marR="30480" indent="0">
              <a:spcBef>
                <a:spcPts val="300"/>
              </a:spcBef>
              <a:spcAft>
                <a:spcPts val="600"/>
              </a:spcAft>
              <a:buClr>
                <a:srgbClr val="98D43C"/>
              </a:buClr>
              <a:buNone/>
              <a:tabLst>
                <a:tab pos="627063" algn="l"/>
              </a:tabLst>
            </a:pPr>
            <a:endParaRPr lang="en-US" sz="1800" dirty="0">
              <a:solidFill>
                <a:srgbClr val="FFFFFF"/>
              </a:solidFill>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9" name="Straight Connector 8">
            <a:extLst>
              <a:ext uri="{FF2B5EF4-FFF2-40B4-BE49-F238E27FC236}">
                <a16:creationId xmlns:a16="http://schemas.microsoft.com/office/drawing/2014/main" id="{DE8DE973-E45E-48FF-8EAB-27CC35265D3A}"/>
              </a:ext>
            </a:extLst>
          </p:cNvPr>
          <p:cNvCxnSpPr>
            <a:cxnSpLocks/>
          </p:cNvCxnSpPr>
          <p:nvPr/>
        </p:nvCxnSpPr>
        <p:spPr>
          <a:xfrm>
            <a:off x="371172" y="79571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9CA0A5B-7CBE-F28C-8C47-37CEC924CD63}"/>
              </a:ext>
            </a:extLst>
          </p:cNvPr>
          <p:cNvSpPr txBox="1"/>
          <p:nvPr/>
        </p:nvSpPr>
        <p:spPr>
          <a:xfrm>
            <a:off x="295672" y="3970477"/>
            <a:ext cx="10836519" cy="2490425"/>
          </a:xfrm>
          <a:prstGeom prst="rect">
            <a:avLst/>
          </a:prstGeom>
          <a:noFill/>
        </p:spPr>
        <p:txBody>
          <a:bodyPr wrap="square">
            <a:spAutoFit/>
          </a:bodyPr>
          <a:lstStyle/>
          <a:p>
            <a:pPr marL="381000" marR="30480" indent="-342900">
              <a:spcBef>
                <a:spcPts val="480"/>
              </a:spcBef>
              <a:spcAft>
                <a:spcPts val="600"/>
              </a:spcAft>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Federal Cross-Cutting Requirements</a:t>
            </a:r>
          </a:p>
          <a:p>
            <a:pPr marL="838200" marR="30480" lvl="1" indent="-342900">
              <a:spcBef>
                <a:spcPts val="480"/>
              </a:spcBef>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Subrecipient Expectations Overview</a:t>
            </a:r>
          </a:p>
          <a:p>
            <a:pPr marL="838200" marR="30480" lvl="1" indent="-342900">
              <a:spcBef>
                <a:spcPts val="480"/>
              </a:spcBef>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Environmental Review Process</a:t>
            </a:r>
          </a:p>
          <a:p>
            <a:pPr marL="381000" marR="30480" indent="-342900">
              <a:spcBef>
                <a:spcPts val="480"/>
              </a:spcBef>
              <a:spcAft>
                <a:spcPts val="600"/>
              </a:spcAft>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Application Process &amp; Requirements</a:t>
            </a:r>
          </a:p>
          <a:p>
            <a:pPr marL="381000" marR="30480" indent="-342900">
              <a:spcBef>
                <a:spcPts val="480"/>
              </a:spcBef>
              <a:spcAft>
                <a:spcPts val="600"/>
              </a:spcAft>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Resources</a:t>
            </a:r>
          </a:p>
          <a:p>
            <a:pPr marL="381000" marR="30480" indent="-342900">
              <a:spcBef>
                <a:spcPts val="480"/>
              </a:spcBef>
              <a:spcAft>
                <a:spcPts val="600"/>
              </a:spcAft>
              <a:buClr>
                <a:srgbClr val="98D43C"/>
              </a:buClr>
              <a:buFont typeface="Wingdings" panose="05000000000000000000" pitchFamily="2" charset="2"/>
              <a:buChar char="§"/>
              <a:tabLst>
                <a:tab pos="266700" algn="l"/>
              </a:tabLst>
            </a:pPr>
            <a:r>
              <a:rPr lang="en-US" sz="2000" spc="-5" dirty="0">
                <a:solidFill>
                  <a:srgbClr val="FFFFFF"/>
                </a:solidFill>
                <a:cs typeface="Calibri" panose="020F0502020204030204" pitchFamily="34" charset="0"/>
              </a:rPr>
              <a:t>Questions</a:t>
            </a:r>
            <a:endParaRPr lang="en-US" sz="2000" dirty="0">
              <a:solidFill>
                <a:srgbClr val="FFFFFF"/>
              </a:solidFill>
              <a:cs typeface="Calibri" panose="020F0502020204030204" pitchFamily="34" charset="0"/>
            </a:endParaRPr>
          </a:p>
        </p:txBody>
      </p:sp>
      <p:sp>
        <p:nvSpPr>
          <p:cNvPr id="10" name="TextBox 9">
            <a:extLst>
              <a:ext uri="{FF2B5EF4-FFF2-40B4-BE49-F238E27FC236}">
                <a16:creationId xmlns:a16="http://schemas.microsoft.com/office/drawing/2014/main" id="{BF257290-C045-7E5F-9DCF-FCDCA636669E}"/>
              </a:ext>
            </a:extLst>
          </p:cNvPr>
          <p:cNvSpPr txBox="1"/>
          <p:nvPr/>
        </p:nvSpPr>
        <p:spPr>
          <a:xfrm>
            <a:off x="4775433" y="1971459"/>
            <a:ext cx="6188978" cy="2100575"/>
          </a:xfrm>
          <a:prstGeom prst="rect">
            <a:avLst/>
          </a:prstGeom>
          <a:noFill/>
        </p:spPr>
        <p:txBody>
          <a:bodyPr wrap="square">
            <a:spAutoFit/>
          </a:bodyPr>
          <a:lstStyle/>
          <a:p>
            <a:pPr marL="914400" marR="30480" indent="-342900">
              <a:spcBef>
                <a:spcPts val="300"/>
              </a:spcBef>
              <a:spcAft>
                <a:spcPts val="600"/>
              </a:spcAft>
              <a:buClr>
                <a:srgbClr val="98D43C"/>
              </a:buClr>
              <a:buFont typeface="Wingdings" panose="05000000000000000000" pitchFamily="2" charset="2"/>
              <a:buChar char="§"/>
              <a:tabLst>
                <a:tab pos="627063" algn="l"/>
              </a:tabLst>
            </a:pPr>
            <a:r>
              <a:rPr lang="en-US" sz="1800" spc="-5" dirty="0">
                <a:solidFill>
                  <a:srgbClr val="FFFFFF"/>
                </a:solidFill>
                <a:cs typeface="Calibri" panose="020F0502020204030204" pitchFamily="34" charset="0"/>
              </a:rPr>
              <a:t>Workforce Recovery Training Program (WRTP)</a:t>
            </a:r>
          </a:p>
          <a:p>
            <a:pPr marL="914400" marR="30480" indent="-342900">
              <a:spcBef>
                <a:spcPts val="300"/>
              </a:spcBef>
              <a:spcAft>
                <a:spcPts val="600"/>
              </a:spcAft>
              <a:buClr>
                <a:srgbClr val="98D43C"/>
              </a:buClr>
              <a:buFont typeface="Wingdings" panose="05000000000000000000" pitchFamily="2" charset="2"/>
              <a:buChar char="§"/>
              <a:tabLst>
                <a:tab pos="627063" algn="l"/>
              </a:tabLst>
            </a:pPr>
            <a:r>
              <a:rPr lang="en-US" sz="1800" spc="-5" dirty="0">
                <a:solidFill>
                  <a:srgbClr val="FFFFFF"/>
                </a:solidFill>
                <a:cs typeface="Calibri" panose="020F0502020204030204" pitchFamily="34" charset="0"/>
              </a:rPr>
              <a:t>Hometown Revitalization Program (HRP)</a:t>
            </a:r>
          </a:p>
          <a:p>
            <a:pPr marL="914400" marR="30480" indent="-342900">
              <a:spcBef>
                <a:spcPts val="300"/>
              </a:spcBef>
              <a:spcAft>
                <a:spcPts val="600"/>
              </a:spcAft>
              <a:buClr>
                <a:srgbClr val="98D43C"/>
              </a:buClr>
              <a:buFont typeface="Wingdings" panose="05000000000000000000" pitchFamily="2" charset="2"/>
              <a:buChar char="§"/>
              <a:tabLst>
                <a:tab pos="627063" algn="l"/>
              </a:tabLst>
            </a:pPr>
            <a:r>
              <a:rPr lang="en-US" sz="1800" dirty="0">
                <a:solidFill>
                  <a:srgbClr val="FFFFFF"/>
                </a:solidFill>
                <a:cs typeface="Calibri" panose="020F0502020204030204" pitchFamily="34" charset="0"/>
              </a:rPr>
              <a:t>Subrecipient Housing Repair and Replacement Program (HRRP)</a:t>
            </a:r>
          </a:p>
          <a:p>
            <a:pPr marL="914400" marR="30480" indent="-342900">
              <a:spcBef>
                <a:spcPts val="300"/>
              </a:spcBef>
              <a:spcAft>
                <a:spcPts val="600"/>
              </a:spcAft>
              <a:buClr>
                <a:srgbClr val="98D43C"/>
              </a:buClr>
              <a:buFont typeface="Wingdings" panose="05000000000000000000" pitchFamily="2" charset="2"/>
              <a:buChar char="§"/>
              <a:tabLst>
                <a:tab pos="627063" algn="l"/>
              </a:tabLst>
            </a:pPr>
            <a:r>
              <a:rPr lang="en-US" sz="1800" dirty="0">
                <a:solidFill>
                  <a:srgbClr val="FFFFFF"/>
                </a:solidFill>
                <a:cs typeface="Calibri" panose="020F0502020204030204" pitchFamily="34" charset="0"/>
              </a:rPr>
              <a:t>Workforce Affordable Housing Construction Program (WFAH)</a:t>
            </a:r>
          </a:p>
        </p:txBody>
      </p:sp>
    </p:spTree>
    <p:extLst>
      <p:ext uri="{BB962C8B-B14F-4D97-AF65-F5344CB8AC3E}">
        <p14:creationId xmlns:p14="http://schemas.microsoft.com/office/powerpoint/2010/main" val="9460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HRP Eligible Activities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973164"/>
            <a:ext cx="10515600" cy="4667250"/>
          </a:xfrm>
        </p:spPr>
        <p:txBody>
          <a:bodyPr>
            <a:normAutofit/>
          </a:bodyPr>
          <a:lstStyle/>
          <a:p>
            <a:pPr marL="530352" indent="-457200">
              <a:spcAft>
                <a:spcPts val="12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Public facility improvements, including streetscapes, lighting, sidewalks, and other physical improvements to commercial areas.</a:t>
            </a:r>
          </a:p>
          <a:p>
            <a:pPr marL="530352" indent="-457200">
              <a:spcAft>
                <a:spcPts val="12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Acquisition, demolition, site preparation, or rehabilitation of commercial structures carried out by a unit of local government.</a:t>
            </a:r>
          </a:p>
          <a:p>
            <a:pPr marL="530352" indent="-457200">
              <a:spcAft>
                <a:spcPts val="12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Assistance to small businesses for rehabilitation and physical improvements to their places of business.</a:t>
            </a:r>
          </a:p>
          <a:p>
            <a:pPr marL="530352" indent="-457200">
              <a:spcAft>
                <a:spcPts val="1200"/>
              </a:spcAft>
              <a:buClr>
                <a:srgbClr val="98D43C"/>
              </a:buClr>
              <a:buFont typeface="Wingdings" panose="05000000000000000000" pitchFamily="2" charset="2"/>
              <a:buChar char="§"/>
            </a:pPr>
            <a:r>
              <a:rPr lang="en-US" sz="2400" dirty="0">
                <a:solidFill>
                  <a:schemeClr val="bg1"/>
                </a:solidFill>
                <a:cs typeface="Calibri" panose="020F0502020204030204" pitchFamily="34" charset="0"/>
              </a:rPr>
              <a:t>Façade improvements to private or public structures in commercial areas.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6A87B697-C70D-4E4E-BDD8-ED669E842A75}"/>
              </a:ext>
            </a:extLst>
          </p:cNvPr>
          <p:cNvCxnSpPr>
            <a:cxnSpLocks/>
          </p:cNvCxnSpPr>
          <p:nvPr/>
        </p:nvCxnSpPr>
        <p:spPr>
          <a:xfrm>
            <a:off x="304061" y="73319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686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rmAutofit/>
          </a:bodyPr>
          <a:lstStyle/>
          <a:p>
            <a:r>
              <a:rPr lang="en-US" sz="2800" b="1" dirty="0">
                <a:solidFill>
                  <a:schemeClr val="bg1"/>
                </a:solidFill>
                <a:cs typeface="Calibri" panose="020F0502020204030204" pitchFamily="34" charset="0"/>
              </a:rPr>
              <a:t>Rebuild Florida Workforce Recovery Training Program (WRTP)</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41659"/>
            <a:ext cx="10515600" cy="4351338"/>
          </a:xfrm>
        </p:spPr>
        <p:txBody>
          <a:bodyPr>
            <a:normAutofit/>
          </a:bodyPr>
          <a:lstStyle/>
          <a:p>
            <a:pPr marL="342900" indent="-342900">
              <a:spcAft>
                <a:spcPts val="1200"/>
              </a:spcAft>
              <a:buClr>
                <a:srgbClr val="98D43C"/>
              </a:buClr>
              <a:buFont typeface="Wingdings" panose="05000000000000000000" pitchFamily="2" charset="2"/>
              <a:buChar char="§"/>
            </a:pPr>
            <a:r>
              <a:rPr lang="en-US" sz="2400" b="1" spc="-5" dirty="0">
                <a:solidFill>
                  <a:srgbClr val="FFFFFF"/>
                </a:solidFill>
                <a:cs typeface="Calibri" panose="020F0502020204030204" pitchFamily="34" charset="0"/>
              </a:rPr>
              <a:t>Total Allocation: $5,000,000</a:t>
            </a:r>
            <a:r>
              <a:rPr lang="en-US" sz="2400" b="1" spc="5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Designed to</a:t>
            </a:r>
            <a:r>
              <a:rPr lang="en-US" sz="2400" spc="2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provide</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funding</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opportunities</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for</a:t>
            </a:r>
            <a:r>
              <a:rPr lang="en-US" sz="2400" spc="3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local workforce</a:t>
            </a:r>
            <a:r>
              <a:rPr lang="en-US" sz="2400" spc="4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development</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boards,</a:t>
            </a:r>
            <a:r>
              <a:rPr lang="en-US" sz="2400" spc="2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educational</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institutions</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and</a:t>
            </a:r>
            <a:r>
              <a:rPr lang="en-US" sz="2400" spc="2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technical</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centers</a:t>
            </a:r>
            <a:r>
              <a:rPr lang="en-US" sz="2400" spc="2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located</a:t>
            </a:r>
            <a:r>
              <a:rPr lang="en-US" sz="2400" spc="1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in</a:t>
            </a:r>
            <a:r>
              <a:rPr lang="en-US" sz="240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the</a:t>
            </a:r>
            <a:r>
              <a:rPr lang="en-US" sz="2400" spc="2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communities</a:t>
            </a:r>
            <a:r>
              <a:rPr lang="en-US" sz="2400" spc="15" dirty="0">
                <a:solidFill>
                  <a:srgbClr val="FFFFFF"/>
                </a:solidFill>
                <a:cs typeface="Calibri" panose="020F0502020204030204" pitchFamily="34" charset="0"/>
              </a:rPr>
              <a:t> </a:t>
            </a:r>
            <a:r>
              <a:rPr lang="en-US" sz="2400" dirty="0">
                <a:solidFill>
                  <a:srgbClr val="FFFFFF"/>
                </a:solidFill>
                <a:cs typeface="Calibri" panose="020F0502020204030204" pitchFamily="34" charset="0"/>
              </a:rPr>
              <a:t>most </a:t>
            </a:r>
            <a:r>
              <a:rPr lang="en-US" sz="2400" spc="-5" dirty="0">
                <a:solidFill>
                  <a:srgbClr val="FFFFFF"/>
                </a:solidFill>
                <a:cs typeface="Calibri" panose="020F0502020204030204" pitchFamily="34" charset="0"/>
              </a:rPr>
              <a:t>impacted by</a:t>
            </a:r>
            <a:r>
              <a:rPr lang="en-US" sz="2400" spc="5"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Hurricane</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Sally to</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train</a:t>
            </a:r>
            <a:r>
              <a:rPr lang="en-US" sz="2400" spc="1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new workers</a:t>
            </a:r>
            <a:r>
              <a:rPr lang="en-US" sz="2400" spc="30" dirty="0">
                <a:solidFill>
                  <a:srgbClr val="FFFFFF"/>
                </a:solidFill>
                <a:cs typeface="Calibri" panose="020F0502020204030204" pitchFamily="34" charset="0"/>
              </a:rPr>
              <a:t> </a:t>
            </a:r>
            <a:r>
              <a:rPr lang="en-US" sz="2400" spc="-5" dirty="0">
                <a:solidFill>
                  <a:srgbClr val="FFFFFF"/>
                </a:solidFill>
                <a:cs typeface="Calibri" panose="020F0502020204030204" pitchFamily="34" charset="0"/>
              </a:rPr>
              <a:t>in construction trades to help meet the increased demand for skilled workers. </a:t>
            </a:r>
          </a:p>
          <a:p>
            <a:pPr marL="1201738" marR="43180" indent="-396875">
              <a:spcAft>
                <a:spcPts val="600"/>
              </a:spcAft>
              <a:buClr>
                <a:srgbClr val="98D43C"/>
              </a:buClr>
              <a:buFont typeface="Wingdings" panose="05000000000000000000" pitchFamily="2" charset="2"/>
              <a:buChar char="§"/>
              <a:tabLst>
                <a:tab pos="1201738" algn="l"/>
              </a:tabLst>
            </a:pPr>
            <a:r>
              <a:rPr lang="en-US" sz="2400" spc="-5" dirty="0">
                <a:solidFill>
                  <a:srgbClr val="FFFFFF"/>
                </a:solidFill>
                <a:cs typeface="Calibri" panose="020F0502020204030204" pitchFamily="34" charset="0"/>
              </a:rPr>
              <a:t>Minimum Award Amount: $1,000,000</a:t>
            </a:r>
          </a:p>
          <a:p>
            <a:pPr marL="1201738" marR="43180" indent="-396875">
              <a:spcAft>
                <a:spcPts val="1200"/>
              </a:spcAft>
              <a:buClr>
                <a:srgbClr val="98D43C"/>
              </a:buClr>
              <a:buFont typeface="Wingdings" panose="05000000000000000000" pitchFamily="2" charset="2"/>
              <a:buChar char="§"/>
              <a:tabLst>
                <a:tab pos="1201738" algn="l"/>
              </a:tabLst>
            </a:pPr>
            <a:r>
              <a:rPr lang="en-US" sz="2400" spc="-5" dirty="0">
                <a:solidFill>
                  <a:srgbClr val="FFFFFF"/>
                </a:solidFill>
                <a:cs typeface="Calibri" panose="020F0502020204030204" pitchFamily="34" charset="0"/>
              </a:rPr>
              <a:t>Maximum Award Amount: $2,000,000</a:t>
            </a:r>
          </a:p>
          <a:p>
            <a:pPr marL="341313" marR="43180" indent="-341313">
              <a:spcAft>
                <a:spcPts val="1200"/>
              </a:spcAft>
              <a:buClr>
                <a:srgbClr val="98D43C"/>
              </a:buClr>
              <a:buFont typeface="Wingdings" panose="05000000000000000000" pitchFamily="2" charset="2"/>
              <a:buChar char="§"/>
              <a:tabLst>
                <a:tab pos="341313" algn="l"/>
              </a:tabLst>
            </a:pPr>
            <a:r>
              <a:rPr lang="en-US" sz="2400" spc="-5" dirty="0">
                <a:solidFill>
                  <a:srgbClr val="FFFFFF"/>
                </a:solidFill>
                <a:cs typeface="Calibri" panose="020F0502020204030204" pitchFamily="34" charset="0"/>
              </a:rPr>
              <a:t>Application cycle is February 14 – May 1, 2023</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83AFE828-4D99-40EC-AE65-03F8C087BF06}"/>
              </a:ext>
            </a:extLst>
          </p:cNvPr>
          <p:cNvCxnSpPr>
            <a:cxnSpLocks/>
          </p:cNvCxnSpPr>
          <p:nvPr/>
        </p:nvCxnSpPr>
        <p:spPr>
          <a:xfrm>
            <a:off x="218385" y="784679"/>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073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WRTP Eligible Activities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362784" y="1041659"/>
            <a:ext cx="10515600" cy="4310514"/>
          </a:xfrm>
        </p:spPr>
        <p:txBody>
          <a:bodyPr numCol="2">
            <a:noAutofit/>
          </a:bodyPr>
          <a:lstStyle/>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Roofing</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Masonry</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Carpentry</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Concrete finishing</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Plumbing</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HVAC (heating, ventilation, and air conditioning)</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Electricity</a:t>
            </a:r>
          </a:p>
          <a:p>
            <a:pPr>
              <a:buClr>
                <a:srgbClr val="98D43C"/>
              </a:buClr>
              <a:buFont typeface="Wingdings" panose="05000000000000000000" pitchFamily="2" charset="2"/>
              <a:buChar char="§"/>
            </a:pPr>
            <a:endParaRPr lang="en-US" sz="2400" dirty="0">
              <a:solidFill>
                <a:schemeClr val="bg1"/>
              </a:solidFill>
              <a:cs typeface="Calibri" panose="020F0502020204030204" pitchFamily="34" charset="0"/>
            </a:endParaRPr>
          </a:p>
          <a:p>
            <a:pPr>
              <a:buClr>
                <a:srgbClr val="98D43C"/>
              </a:buClr>
              <a:buFont typeface="Wingdings" panose="05000000000000000000" pitchFamily="2" charset="2"/>
              <a:buChar char="§"/>
            </a:pPr>
            <a:endParaRPr lang="en-US" sz="2400" dirty="0">
              <a:solidFill>
                <a:schemeClr val="bg1"/>
              </a:solidFill>
              <a:cs typeface="Calibri" panose="020F0502020204030204" pitchFamily="34" charset="0"/>
            </a:endParaRPr>
          </a:p>
          <a:p>
            <a:pPr marL="0" indent="0">
              <a:buClr>
                <a:srgbClr val="98D43C"/>
              </a:buClr>
              <a:buNone/>
            </a:pPr>
            <a:endParaRPr lang="en-US" sz="2400" dirty="0">
              <a:solidFill>
                <a:schemeClr val="bg1"/>
              </a:solidFill>
              <a:cs typeface="Calibri" panose="020F0502020204030204" pitchFamily="34" charset="0"/>
            </a:endParaRP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Heavy equipment operations</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Flooring installation / Carpet laying</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Glass / Window installation</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Plastering</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Welding</a:t>
            </a:r>
          </a:p>
          <a:p>
            <a:pPr>
              <a:buClr>
                <a:srgbClr val="98D43C"/>
              </a:buClr>
              <a:buFont typeface="Wingdings" panose="05000000000000000000" pitchFamily="2" charset="2"/>
              <a:buChar char="§"/>
            </a:pPr>
            <a:r>
              <a:rPr lang="en-US" sz="2400" dirty="0">
                <a:solidFill>
                  <a:schemeClr val="bg1"/>
                </a:solidFill>
                <a:cs typeface="Calibri" panose="020F0502020204030204" pitchFamily="34" charset="0"/>
              </a:rPr>
              <a:t>Customized training tailored to the specific economic revitalization needs of the region</a:t>
            </a:r>
          </a:p>
          <a:p>
            <a:pPr marL="0" indent="0">
              <a:buClr>
                <a:srgbClr val="98D43C"/>
              </a:buClr>
              <a:buNone/>
            </a:pPr>
            <a:endParaRPr lang="en-US" sz="2400" dirty="0">
              <a:solidFill>
                <a:schemeClr val="bg1"/>
              </a:solidFill>
              <a:cs typeface="Calibri" panose="020F0502020204030204" pitchFamily="34" charset="0"/>
            </a:endParaRPr>
          </a:p>
          <a:p>
            <a:pPr>
              <a:buClr>
                <a:srgbClr val="98D43C"/>
              </a:buClr>
              <a:buFont typeface="Wingdings" panose="05000000000000000000" pitchFamily="2" charset="2"/>
              <a:buChar char="§"/>
            </a:pPr>
            <a:endParaRPr lang="en-US" sz="2400" dirty="0">
              <a:solidFill>
                <a:schemeClr val="bg1"/>
              </a:solidFill>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F42CBFEF-4F4A-4F80-8859-A9376BF8DC75}"/>
              </a:ext>
            </a:extLst>
          </p:cNvPr>
          <p:cNvCxnSpPr>
            <a:cxnSpLocks/>
          </p:cNvCxnSpPr>
          <p:nvPr/>
        </p:nvCxnSpPr>
        <p:spPr>
          <a:xfrm>
            <a:off x="304061"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3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a:spLocks/>
          </p:cNvSpPr>
          <p:nvPr/>
        </p:nvSpPr>
        <p:spPr>
          <a:xfrm>
            <a:off x="508808" y="3459009"/>
            <a:ext cx="11174384" cy="1540584"/>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solidFill>
                  <a:schemeClr val="bg1"/>
                </a:solidFill>
                <a:latin typeface="Calibri" panose="020F0502020204030204" pitchFamily="34" charset="0"/>
                <a:cs typeface="Calibri" panose="020F0502020204030204" pitchFamily="34" charset="0"/>
              </a:rPr>
              <a:t>Federal Cross-Cutting Requirements</a:t>
            </a:r>
          </a:p>
        </p:txBody>
      </p:sp>
    </p:spTree>
    <p:extLst>
      <p:ext uri="{BB962C8B-B14F-4D97-AF65-F5344CB8AC3E}">
        <p14:creationId xmlns:p14="http://schemas.microsoft.com/office/powerpoint/2010/main" val="689431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rmAutofit/>
          </a:bodyPr>
          <a:lstStyle/>
          <a:p>
            <a:r>
              <a:rPr lang="en-US" sz="2800" b="1" dirty="0">
                <a:solidFill>
                  <a:schemeClr val="bg1"/>
                </a:solidFill>
                <a:cs typeface="Calibri" panose="020F0502020204030204" pitchFamily="34" charset="0"/>
              </a:rPr>
              <a:t>Federal Subrecipient Requirements Overview</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20642"/>
            <a:ext cx="10515600" cy="1672584"/>
          </a:xfrm>
        </p:spPr>
        <p:txBody>
          <a:bodyPr>
            <a:normAutofit/>
          </a:bodyPr>
          <a:lstStyle/>
          <a:p>
            <a:pPr marL="285750" marR="0" lvl="0" indent="-285750" algn="l" defTabSz="914400" rtl="0" eaLnBrk="1" fontAlgn="auto" latinLnBrk="0" hangingPunct="1">
              <a:lnSpc>
                <a:spcPct val="100000"/>
              </a:lnSpc>
              <a:spcBef>
                <a:spcPts val="0"/>
              </a:spcBef>
              <a:spcAft>
                <a:spcPts val="1200"/>
              </a:spcAft>
              <a:buClr>
                <a:srgbClr val="98D43C"/>
              </a:buClr>
              <a:buSzTx/>
              <a:buFont typeface="Wingdings" panose="05000000000000000000" pitchFamily="2" charset="2"/>
              <a:buChar char="§"/>
              <a:tabLst/>
              <a:defRPr/>
            </a:pPr>
            <a:r>
              <a:rPr lang="en-US" sz="2400" spc="-5" dirty="0">
                <a:solidFill>
                  <a:srgbClr val="FFFFFF"/>
                </a:solidFill>
                <a:cs typeface="Calibri" panose="020F0502020204030204" pitchFamily="34" charset="0"/>
              </a:rPr>
              <a:t>Subrecipients carrying out federally-funded activities under the Sally CDBG programs are expected to understand and comply with federal regulations outlined in the subrecipient agreements, including those related to:</a:t>
            </a:r>
            <a:endParaRPr kumimoji="0" lang="en-US" sz="2400" b="0" i="0" u="none" strike="noStrike" kern="1200" cap="none" spc="0" normalizeH="0" baseline="0" noProof="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7" name="Content Placeholder 2">
            <a:extLst>
              <a:ext uri="{FF2B5EF4-FFF2-40B4-BE49-F238E27FC236}">
                <a16:creationId xmlns:a16="http://schemas.microsoft.com/office/drawing/2014/main" id="{D039DBFC-AE3D-4BB7-9FCC-16DE615DDC58}"/>
              </a:ext>
            </a:extLst>
          </p:cNvPr>
          <p:cNvSpPr txBox="1">
            <a:spLocks/>
          </p:cNvSpPr>
          <p:nvPr/>
        </p:nvSpPr>
        <p:spPr>
          <a:xfrm>
            <a:off x="119503" y="2305293"/>
            <a:ext cx="9330538" cy="346634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Procurements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Environmental Reviews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Labor Standards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Relocations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Fair Housing</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Audits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endParaRPr lang="en-US" spc="-5" dirty="0">
              <a:solidFill>
                <a:srgbClr val="FFFFFF"/>
              </a:solidFill>
              <a:latin typeface="Calibri" panose="020F0502020204030204" pitchFamily="34" charset="0"/>
              <a:cs typeface="Calibri" panose="020F0502020204030204" pitchFamily="34" charset="0"/>
            </a:endParaRP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Monitoring subcontractors for compliance</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Maintaining comprehensive program records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Monitoring and reporting on activity progress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pc="-5" dirty="0">
                <a:solidFill>
                  <a:srgbClr val="FFFFFF"/>
                </a:solidFill>
                <a:latin typeface="Calibri" panose="020F0502020204030204" pitchFamily="34" charset="0"/>
                <a:cs typeface="Calibri" panose="020F0502020204030204" pitchFamily="34" charset="0"/>
              </a:rPr>
              <a:t>Meeting performance goals</a:t>
            </a:r>
          </a:p>
        </p:txBody>
      </p:sp>
      <p:cxnSp>
        <p:nvCxnSpPr>
          <p:cNvPr id="8" name="Straight Connector 7">
            <a:extLst>
              <a:ext uri="{FF2B5EF4-FFF2-40B4-BE49-F238E27FC236}">
                <a16:creationId xmlns:a16="http://schemas.microsoft.com/office/drawing/2014/main" id="{21D6646D-4A84-4E2F-BD29-6E1E2D4E4E80}"/>
              </a:ext>
            </a:extLst>
          </p:cNvPr>
          <p:cNvCxnSpPr>
            <a:cxnSpLocks/>
          </p:cNvCxnSpPr>
          <p:nvPr/>
        </p:nvCxnSpPr>
        <p:spPr>
          <a:xfrm>
            <a:off x="119503" y="79306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502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515600" cy="640080"/>
          </a:xfrm>
        </p:spPr>
        <p:txBody>
          <a:bodyPr>
            <a:normAutofit/>
          </a:bodyPr>
          <a:lstStyle/>
          <a:p>
            <a:r>
              <a:rPr lang="en-US" sz="2800" b="1" dirty="0">
                <a:solidFill>
                  <a:schemeClr val="bg1"/>
                </a:solidFill>
                <a:cs typeface="Calibri" panose="020F0502020204030204" pitchFamily="34" charset="0"/>
              </a:rPr>
              <a:t>Federal Subrecipient Procurements &amp; URA Requirements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1041659"/>
            <a:ext cx="11266143" cy="5391604"/>
          </a:xfrm>
        </p:spPr>
        <p:txBody>
          <a:bodyPr>
            <a:noAutofit/>
          </a:bodyPr>
          <a:lstStyle/>
          <a:p>
            <a:pPr marL="381000" marR="30480" lvl="0" indent="-342900" algn="l" defTabSz="914400" rtl="0" eaLnBrk="1" fontAlgn="auto" latinLnBrk="0" hangingPunct="1">
              <a:lnSpc>
                <a:spcPts val="3020"/>
              </a:lnSpc>
              <a:spcBef>
                <a:spcPts val="480"/>
              </a:spcBef>
              <a:spcAft>
                <a:spcPts val="600"/>
              </a:spcAft>
              <a:buClr>
                <a:srgbClr val="98D43C"/>
              </a:buClr>
              <a:buSzTx/>
              <a:buFont typeface="Wingdings" panose="05000000000000000000" pitchFamily="2" charset="2"/>
              <a:buChar char="§"/>
              <a:tabLst>
                <a:tab pos="266700" algn="l"/>
              </a:tabLst>
              <a:defRPr/>
            </a:pPr>
            <a:r>
              <a:rPr kumimoji="0" lang="en-US" sz="2400" b="1" i="0" u="none" strike="noStrike" kern="1200" cap="none" spc="-5" normalizeH="0" baseline="0" noProof="0" dirty="0">
                <a:ln>
                  <a:noFill/>
                </a:ln>
                <a:solidFill>
                  <a:srgbClr val="FFFFFF"/>
                </a:solidFill>
                <a:effectLst/>
                <a:uLnTx/>
                <a:uFillTx/>
                <a:ea typeface="+mn-ea"/>
                <a:cs typeface="Calibri" panose="020F0502020204030204" pitchFamily="34" charset="0"/>
              </a:rPr>
              <a:t>Procurements</a:t>
            </a:r>
          </a:p>
          <a:p>
            <a:pPr marL="684213" marR="30480" lvl="0" indent="-342900" algn="l" defTabSz="914400" rtl="0" eaLnBrk="1" fontAlgn="auto" latinLnBrk="0" hangingPunct="1">
              <a:lnSpc>
                <a:spcPct val="100000"/>
              </a:lnSpc>
              <a:spcBef>
                <a:spcPts val="0"/>
              </a:spcBef>
              <a:spcAft>
                <a:spcPts val="600"/>
              </a:spcAft>
              <a:buClr>
                <a:srgbClr val="98D43C"/>
              </a:buClr>
              <a:buSzTx/>
              <a:buFont typeface="Wingdings" panose="05000000000000000000" pitchFamily="2" charset="2"/>
              <a:buChar char="§"/>
              <a:tabLst>
                <a:tab pos="266700" algn="l"/>
              </a:tabLst>
              <a:defRPr/>
            </a:pPr>
            <a:r>
              <a:rPr kumimoji="0" lang="en-US" sz="2200" b="0" i="0" u="none" strike="noStrike" kern="1200" cap="none" spc="-5" normalizeH="0" baseline="0" noProof="0" dirty="0">
                <a:ln>
                  <a:noFill/>
                </a:ln>
                <a:solidFill>
                  <a:srgbClr val="FFFFFF"/>
                </a:solidFill>
                <a:effectLst/>
                <a:uLnTx/>
                <a:uFillTx/>
                <a:ea typeface="+mn-ea"/>
                <a:cs typeface="Calibri" panose="020F0502020204030204" pitchFamily="34" charset="0"/>
              </a:rPr>
              <a:t>Subrecipients are required to carry out all procurements in compliance with the federal requirements under </a:t>
            </a:r>
            <a:r>
              <a:rPr kumimoji="0" lang="en-US" sz="2200" b="1" i="0" u="sng" strike="noStrike" kern="1200" cap="none" spc="-5" normalizeH="0" baseline="0" noProof="0" dirty="0">
                <a:ln>
                  <a:noFill/>
                </a:ln>
                <a:solidFill>
                  <a:srgbClr val="FFFFFF"/>
                </a:solidFill>
                <a:effectLst/>
                <a:uLnTx/>
                <a:uFillTx/>
                <a:ea typeface="+mn-ea"/>
                <a:cs typeface="Calibri" panose="020F0502020204030204" pitchFamily="34" charset="0"/>
              </a:rPr>
              <a:t>2 CFR 200.318-326 and 200.330</a:t>
            </a:r>
            <a:r>
              <a:rPr kumimoji="0" lang="en-US" sz="2200" i="0" strike="noStrike" kern="1200" cap="none" spc="-5" normalizeH="0" baseline="0" noProof="0" dirty="0">
                <a:ln>
                  <a:noFill/>
                </a:ln>
                <a:solidFill>
                  <a:srgbClr val="FFFFFF"/>
                </a:solidFill>
                <a:effectLst/>
                <a:uLnTx/>
                <a:uFillTx/>
                <a:ea typeface="+mn-ea"/>
                <a:cs typeface="Calibri" panose="020F0502020204030204" pitchFamily="34" charset="0"/>
              </a:rPr>
              <a:t>.</a:t>
            </a:r>
          </a:p>
          <a:p>
            <a:pPr marL="684213" marR="30480" lvl="0" indent="-342900" algn="l" defTabSz="914400" rtl="0" eaLnBrk="1" fontAlgn="auto" latinLnBrk="0" hangingPunct="1">
              <a:lnSpc>
                <a:spcPct val="100000"/>
              </a:lnSpc>
              <a:spcBef>
                <a:spcPts val="0"/>
              </a:spcBef>
              <a:spcAft>
                <a:spcPts val="600"/>
              </a:spcAft>
              <a:buClr>
                <a:srgbClr val="98D43C"/>
              </a:buClr>
              <a:buSzTx/>
              <a:buFont typeface="Wingdings" panose="05000000000000000000" pitchFamily="2" charset="2"/>
              <a:buChar char="§"/>
              <a:tabLst>
                <a:tab pos="266700" algn="l"/>
              </a:tabLst>
              <a:defRPr/>
            </a:pPr>
            <a:r>
              <a:rPr kumimoji="0" lang="en-US" sz="2200" b="0" i="0" u="none" strike="noStrike" kern="1200" cap="none" spc="-5" normalizeH="0" baseline="0" noProof="0" dirty="0">
                <a:ln>
                  <a:noFill/>
                </a:ln>
                <a:solidFill>
                  <a:srgbClr val="FFFFFF"/>
                </a:solidFill>
                <a:effectLst/>
                <a:uLnTx/>
                <a:uFillTx/>
                <a:ea typeface="+mn-ea"/>
                <a:cs typeface="Calibri" panose="020F0502020204030204" pitchFamily="34" charset="0"/>
              </a:rPr>
              <a:t>Fair and open competition for all federally-funded procurements is essential.</a:t>
            </a:r>
          </a:p>
          <a:p>
            <a:pPr marL="381000" marR="30480" lvl="0" indent="-342900" algn="l" defTabSz="914400" rtl="0" eaLnBrk="1" fontAlgn="auto" latinLnBrk="0" hangingPunct="1">
              <a:lnSpc>
                <a:spcPts val="3020"/>
              </a:lnSpc>
              <a:spcBef>
                <a:spcPts val="480"/>
              </a:spcBef>
              <a:spcAft>
                <a:spcPts val="600"/>
              </a:spcAft>
              <a:buClr>
                <a:srgbClr val="98D43C"/>
              </a:buClr>
              <a:buSzTx/>
              <a:buFont typeface="Wingdings" panose="05000000000000000000" pitchFamily="2" charset="2"/>
              <a:buChar char="§"/>
              <a:tabLst>
                <a:tab pos="266700" algn="l"/>
              </a:tabLst>
              <a:defRPr/>
            </a:pPr>
            <a:r>
              <a:rPr kumimoji="0" lang="en-US" sz="2400" b="1" i="0" u="none" strike="noStrike" kern="1200" cap="none" spc="-5" normalizeH="0" baseline="0" noProof="0" dirty="0">
                <a:ln>
                  <a:noFill/>
                </a:ln>
                <a:solidFill>
                  <a:srgbClr val="FFFFFF"/>
                </a:solidFill>
                <a:effectLst/>
                <a:uLnTx/>
                <a:uFillTx/>
                <a:ea typeface="+mn-ea"/>
                <a:cs typeface="Calibri" panose="020F0502020204030204" pitchFamily="34" charset="0"/>
              </a:rPr>
              <a:t>Uniform Relocation Assistance and Real Property Acquisition Policies Act (URA)</a:t>
            </a:r>
          </a:p>
          <a:p>
            <a:pPr marL="684213" marR="30480" lvl="0" indent="-342900" algn="l" defTabSz="914400" rtl="0" eaLnBrk="1" fontAlgn="auto" latinLnBrk="0" hangingPunct="1">
              <a:lnSpc>
                <a:spcPct val="100000"/>
              </a:lnSpc>
              <a:spcBef>
                <a:spcPts val="0"/>
              </a:spcBef>
              <a:spcAft>
                <a:spcPts val="600"/>
              </a:spcAft>
              <a:buClr>
                <a:srgbClr val="98D43C"/>
              </a:buClr>
              <a:buSzTx/>
              <a:buFont typeface="Wingdings" panose="05000000000000000000" pitchFamily="2" charset="2"/>
              <a:buChar char="§"/>
              <a:tabLst>
                <a:tab pos="266700" algn="l"/>
              </a:tabLst>
              <a:defRPr/>
            </a:pPr>
            <a:r>
              <a:rPr kumimoji="0" lang="en-US" sz="2200" b="0" i="0" u="none" strike="noStrike" kern="1200" cap="none" spc="-5" normalizeH="0" baseline="0" noProof="0" dirty="0">
                <a:ln>
                  <a:noFill/>
                </a:ln>
                <a:solidFill>
                  <a:srgbClr val="FFFFFF"/>
                </a:solidFill>
                <a:effectLst/>
                <a:uLnTx/>
                <a:uFillTx/>
                <a:ea typeface="+mn-ea"/>
                <a:cs typeface="Calibri" panose="020F0502020204030204" pitchFamily="34" charset="0"/>
              </a:rPr>
              <a:t>Any property acquisition, rehabilitation, or demolition to be reimbursed with HUD funds are subject to URA rules. Subrecipients must submit all documentation required including a notice to property owners of their URA rights, an invitation to accompany the appraiser, all appraisals, offer to the owner, acceptance, contract for sale, statement of settlement costs, copy of deed, and waiver of rights (for donations), as applicable.</a:t>
            </a:r>
          </a:p>
          <a:p>
            <a:pPr marL="684213" marR="30480" lvl="0" indent="-342900" algn="l" defTabSz="914400" rtl="0" eaLnBrk="1" fontAlgn="auto" latinLnBrk="0" hangingPunct="1">
              <a:lnSpc>
                <a:spcPct val="100000"/>
              </a:lnSpc>
              <a:spcBef>
                <a:spcPts val="0"/>
              </a:spcBef>
              <a:spcAft>
                <a:spcPts val="600"/>
              </a:spcAft>
              <a:buClr>
                <a:srgbClr val="98D43C"/>
              </a:buClr>
              <a:buSzTx/>
              <a:buFont typeface="Wingdings" panose="05000000000000000000" pitchFamily="2" charset="2"/>
              <a:buChar char="§"/>
              <a:tabLst>
                <a:tab pos="266700" algn="l"/>
              </a:tabLst>
              <a:defRPr/>
            </a:pPr>
            <a:r>
              <a:rPr kumimoji="0" lang="en-US" sz="2200" b="0" i="0" u="none" strike="noStrike" kern="1200" cap="none" spc="-5" normalizeH="0" baseline="0" noProof="0" dirty="0">
                <a:ln>
                  <a:noFill/>
                </a:ln>
                <a:solidFill>
                  <a:prstClr val="white"/>
                </a:solidFill>
                <a:effectLst/>
                <a:uLnTx/>
                <a:uFillTx/>
                <a:ea typeface="+mn-ea"/>
                <a:cs typeface="Calibri" panose="020F0502020204030204" pitchFamily="34" charset="0"/>
              </a:rPr>
              <a:t>No acquisition of a property should be done prior to the completion of an Environmental Review on the property.</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76B6F2DB-8D46-422D-AB29-0536CF5E2F23}"/>
              </a:ext>
            </a:extLst>
          </p:cNvPr>
          <p:cNvCxnSpPr>
            <a:cxnSpLocks/>
          </p:cNvCxnSpPr>
          <p:nvPr/>
        </p:nvCxnSpPr>
        <p:spPr>
          <a:xfrm>
            <a:off x="218384" y="752763"/>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939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515600" cy="640080"/>
          </a:xfrm>
        </p:spPr>
        <p:txBody>
          <a:bodyPr>
            <a:normAutofit/>
          </a:bodyPr>
          <a:lstStyle/>
          <a:p>
            <a:r>
              <a:rPr lang="en-US" sz="2800" b="1" dirty="0">
                <a:solidFill>
                  <a:schemeClr val="bg1"/>
                </a:solidFill>
                <a:cs typeface="Calibri" panose="020F0502020204030204" pitchFamily="34" charset="0"/>
              </a:rPr>
              <a:t>Federal Cross-Cutting Requirements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957261"/>
            <a:ext cx="11316477" cy="5391601"/>
          </a:xfrm>
        </p:spPr>
        <p:txBody>
          <a:bodyPr>
            <a:noAutofit/>
          </a:bodyPr>
          <a:lstStyle/>
          <a:p>
            <a:pPr marL="381000" marR="30480" lvl="0" indent="-342900" algn="l" defTabSz="914400" rtl="0" eaLnBrk="1" fontAlgn="auto" latinLnBrk="0" hangingPunct="1">
              <a:spcBef>
                <a:spcPts val="0"/>
              </a:spcBef>
              <a:spcAft>
                <a:spcPts val="600"/>
              </a:spcAft>
              <a:buClr>
                <a:srgbClr val="98D43C"/>
              </a:buClr>
              <a:buSzTx/>
              <a:buFont typeface="Wingdings" panose="05000000000000000000" pitchFamily="2" charset="2"/>
              <a:buChar char="§"/>
              <a:tabLst>
                <a:tab pos="266700" algn="l"/>
              </a:tabLst>
              <a:defRPr/>
            </a:pPr>
            <a:r>
              <a:rPr kumimoji="0" lang="en-US" sz="2400" b="1" i="0" u="none" strike="noStrike" kern="1200" cap="none" spc="-5" normalizeH="0" baseline="0" noProof="0" dirty="0">
                <a:ln>
                  <a:noFill/>
                </a:ln>
                <a:solidFill>
                  <a:srgbClr val="FFFFFF"/>
                </a:solidFill>
                <a:effectLst/>
                <a:uLnTx/>
                <a:uFillTx/>
                <a:ea typeface="+mn-ea"/>
                <a:cs typeface="Calibri" panose="020F0502020204030204" pitchFamily="34" charset="0"/>
              </a:rPr>
              <a:t>Section 3</a:t>
            </a:r>
          </a:p>
          <a:p>
            <a:pPr marL="684212" marR="30480" lvl="0" indent="-342900" algn="l" defTabSz="914400" rtl="0" eaLnBrk="1" fontAlgn="auto" latinLnBrk="0" hangingPunct="1">
              <a:spcBef>
                <a:spcPts val="0"/>
              </a:spcBef>
              <a:spcAft>
                <a:spcPts val="600"/>
              </a:spcAft>
              <a:buClr>
                <a:srgbClr val="98D43C"/>
              </a:buClr>
              <a:buSzTx/>
              <a:buFont typeface="Wingdings" panose="05000000000000000000" pitchFamily="2" charset="2"/>
              <a:buChar char="§"/>
              <a:tabLst>
                <a:tab pos="736600" algn="l"/>
              </a:tabLst>
              <a:defRPr/>
            </a:pPr>
            <a:r>
              <a:rPr kumimoji="0" lang="en-US" sz="2200" b="0" i="0" u="none" strike="noStrike" kern="1200" cap="none" spc="-5" normalizeH="0" baseline="0" noProof="0" dirty="0">
                <a:ln>
                  <a:noFill/>
                </a:ln>
                <a:solidFill>
                  <a:srgbClr val="FFFFFF"/>
                </a:solidFill>
                <a:effectLst/>
                <a:uLnTx/>
                <a:uFillTx/>
                <a:ea typeface="+mn-ea"/>
                <a:cs typeface="Calibri" panose="020F0502020204030204" pitchFamily="34" charset="0"/>
              </a:rPr>
              <a:t>Subrecipients will encourage their contractors to hire qualified low and very low-income persons for any job openings that exist on CDBG-DR-funded projects and to maintain records to document the number of hours these LMI persons worked on CDBG-DR-funded projects. </a:t>
            </a:r>
          </a:p>
          <a:p>
            <a:pPr marL="684212" marR="30480" lvl="0" indent="-342900" algn="l" defTabSz="914400" rtl="0" eaLnBrk="1" fontAlgn="auto" latinLnBrk="0" hangingPunct="1">
              <a:spcBef>
                <a:spcPts val="0"/>
              </a:spcBef>
              <a:spcAft>
                <a:spcPts val="600"/>
              </a:spcAft>
              <a:buClr>
                <a:srgbClr val="98D43C"/>
              </a:buClr>
              <a:buSzTx/>
              <a:buFont typeface="Wingdings" panose="05000000000000000000" pitchFamily="2" charset="2"/>
              <a:buChar char="§"/>
              <a:tabLst>
                <a:tab pos="736600" algn="l"/>
              </a:tabLst>
              <a:defRPr/>
            </a:pPr>
            <a:r>
              <a:rPr kumimoji="0" lang="en-US" sz="2200" b="0" i="0" u="none" strike="noStrike" kern="1200" cap="none" spc="-5" normalizeH="0" baseline="0" noProof="0" dirty="0">
                <a:ln>
                  <a:noFill/>
                </a:ln>
                <a:solidFill>
                  <a:srgbClr val="FFFFFF"/>
                </a:solidFill>
                <a:effectLst/>
                <a:uLnTx/>
                <a:uFillTx/>
                <a:ea typeface="+mn-ea"/>
                <a:cs typeface="Calibri" panose="020F0502020204030204" pitchFamily="34" charset="0"/>
              </a:rPr>
              <a:t>A Section 3 Contract Clause must be included in all CDBG-DR funded contracts.</a:t>
            </a:r>
          </a:p>
          <a:p>
            <a:pPr marL="341313" marR="30480" lvl="0" indent="-341313" algn="l" defTabSz="914400" rtl="0" eaLnBrk="1" fontAlgn="auto" latinLnBrk="0" hangingPunct="1">
              <a:spcBef>
                <a:spcPts val="0"/>
              </a:spcBef>
              <a:spcAft>
                <a:spcPts val="600"/>
              </a:spcAft>
              <a:buClr>
                <a:srgbClr val="98D43C"/>
              </a:buClr>
              <a:buSzTx/>
              <a:buFont typeface="Wingdings" panose="05000000000000000000" pitchFamily="2" charset="2"/>
              <a:buChar char="§"/>
              <a:tabLst>
                <a:tab pos="736600" algn="l"/>
              </a:tabLst>
              <a:defRPr/>
            </a:pPr>
            <a:r>
              <a:rPr kumimoji="0" lang="en-US" sz="2400" b="1" i="0" u="none" strike="noStrike" kern="1200" cap="none" spc="-5" normalizeH="0" baseline="0" noProof="0" dirty="0">
                <a:ln>
                  <a:noFill/>
                </a:ln>
                <a:solidFill>
                  <a:srgbClr val="FFFFFF"/>
                </a:solidFill>
                <a:effectLst/>
                <a:uLnTx/>
                <a:uFillTx/>
                <a:ea typeface="+mn-ea"/>
                <a:cs typeface="Calibri" panose="020F0502020204030204" pitchFamily="34" charset="0"/>
              </a:rPr>
              <a:t>Labor Standards</a:t>
            </a:r>
          </a:p>
          <a:p>
            <a:pPr marL="684212" marR="30480" lvl="0" indent="-342900" algn="l" defTabSz="914400" rtl="0" eaLnBrk="1" fontAlgn="auto" latinLnBrk="0" hangingPunct="1">
              <a:spcBef>
                <a:spcPts val="0"/>
              </a:spcBef>
              <a:spcAft>
                <a:spcPts val="600"/>
              </a:spcAft>
              <a:buClr>
                <a:srgbClr val="98D43C"/>
              </a:buClr>
              <a:buSzTx/>
              <a:buFont typeface="Wingdings" panose="05000000000000000000" pitchFamily="2" charset="2"/>
              <a:buChar char="§"/>
              <a:tabLst>
                <a:tab pos="627063" algn="l"/>
              </a:tabLst>
              <a:defRPr/>
            </a:pPr>
            <a:r>
              <a:rPr kumimoji="0" lang="en-US" sz="2200" b="0" i="0" u="none" strike="noStrike" kern="1200" cap="none" spc="-5" normalizeH="0" baseline="0" noProof="0" dirty="0">
                <a:ln>
                  <a:noFill/>
                </a:ln>
                <a:solidFill>
                  <a:srgbClr val="FFFFFF"/>
                </a:solidFill>
                <a:effectLst/>
                <a:uLnTx/>
                <a:uFillTx/>
                <a:ea typeface="+mn-ea"/>
                <a:cs typeface="Calibri" panose="020F0502020204030204" pitchFamily="34" charset="0"/>
              </a:rPr>
              <a:t>Davis Bacon – all laborers and mechanics employed by contractors or subcontractors for performing construction work financed in whole or in part with CDBG-DR funds must be paid wages at rates not less than those prevailing on similar construction in the locality. </a:t>
            </a:r>
          </a:p>
          <a:p>
            <a:pPr marL="688975" marR="30480" lvl="0" indent="-342900" algn="l" defTabSz="914400" rtl="0" eaLnBrk="1" fontAlgn="auto" latinLnBrk="0" hangingPunct="1">
              <a:spcBef>
                <a:spcPts val="0"/>
              </a:spcBef>
              <a:spcAft>
                <a:spcPts val="600"/>
              </a:spcAft>
              <a:buClr>
                <a:srgbClr val="98D43C"/>
              </a:buClr>
              <a:buSzTx/>
              <a:buFont typeface="Wingdings" panose="05000000000000000000" pitchFamily="2" charset="2"/>
              <a:buChar char="§"/>
              <a:tabLst>
                <a:tab pos="736600" algn="l"/>
              </a:tabLst>
              <a:defRPr/>
            </a:pPr>
            <a:r>
              <a:rPr kumimoji="0" lang="en-US" sz="2200" b="0" i="0" u="none" strike="noStrike" kern="1200" cap="none" spc="-5" normalizeH="0" baseline="0" noProof="0" dirty="0">
                <a:ln>
                  <a:noFill/>
                </a:ln>
                <a:solidFill>
                  <a:srgbClr val="FFFFFF"/>
                </a:solidFill>
                <a:effectLst/>
                <a:uLnTx/>
                <a:uFillTx/>
                <a:ea typeface="+mn-ea"/>
                <a:cs typeface="Calibri" panose="020F0502020204030204" pitchFamily="34" charset="0"/>
              </a:rPr>
              <a:t>Copeland Anti-Kickback Act – Subrecipient will maintain documentation that demonstrates compliance with applicable hour and wage requirements. The documentation must be made available to DEO for review upon request. We recommend using Form WH-347 for certified weekly payroll &amp; interviews.</a:t>
            </a:r>
            <a:endParaRPr kumimoji="0" lang="en-US" sz="2200" b="0" i="0" u="none" strike="noStrike" kern="1200" cap="none" spc="0" normalizeH="0" baseline="0" noProof="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C8A1BE2D-DA6B-4C4B-9658-0F652BCAFF31}"/>
              </a:ext>
            </a:extLst>
          </p:cNvPr>
          <p:cNvCxnSpPr>
            <a:cxnSpLocks/>
          </p:cNvCxnSpPr>
          <p:nvPr/>
        </p:nvCxnSpPr>
        <p:spPr>
          <a:xfrm>
            <a:off x="218384" y="735985"/>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746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rmAutofit/>
          </a:bodyPr>
          <a:lstStyle/>
          <a:p>
            <a:r>
              <a:rPr lang="en-US" sz="2800" b="1" dirty="0">
                <a:solidFill>
                  <a:schemeClr val="bg1"/>
                </a:solidFill>
                <a:cs typeface="Calibri" panose="020F0502020204030204" pitchFamily="34" charset="0"/>
              </a:rPr>
              <a:t>Federal Civil Rights Compliance</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957263"/>
            <a:ext cx="11635259" cy="5252386"/>
          </a:xfrm>
        </p:spPr>
        <p:txBody>
          <a:bodyPr>
            <a:noAutofit/>
          </a:bodyPr>
          <a:lstStyle/>
          <a:p>
            <a:pPr marL="495300" marR="30480" indent="-457200">
              <a:spcBef>
                <a:spcPts val="600"/>
              </a:spcBef>
              <a:spcAft>
                <a:spcPts val="600"/>
              </a:spcAft>
              <a:buClr>
                <a:srgbClr val="98D43C"/>
              </a:buClr>
              <a:buFont typeface="Wingdings" panose="05000000000000000000" pitchFamily="2" charset="2"/>
              <a:buChar char="§"/>
              <a:tabLst>
                <a:tab pos="266700" algn="l"/>
              </a:tabLst>
            </a:pPr>
            <a:r>
              <a:rPr lang="en-US" sz="2400" spc="-5" dirty="0">
                <a:solidFill>
                  <a:srgbClr val="FFFFFF"/>
                </a:solidFill>
                <a:cs typeface="Calibri" panose="020F0502020204030204" pitchFamily="34" charset="0"/>
              </a:rPr>
              <a:t>Fair Housing</a:t>
            </a:r>
          </a:p>
          <a:p>
            <a:pPr marR="30480" lvl="2" indent="-342900">
              <a:spcBef>
                <a:spcPts val="600"/>
              </a:spcBef>
              <a:spcAft>
                <a:spcPts val="600"/>
              </a:spcAft>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Subrecipients must certify that they will "affirmatively further fair housing" in its community and undertake an activity each quarter to affirmatively further fair housing.</a:t>
            </a:r>
          </a:p>
          <a:p>
            <a:pPr marL="495300" marR="30480" indent="-457200">
              <a:spcBef>
                <a:spcPts val="600"/>
              </a:spcBef>
              <a:spcAft>
                <a:spcPts val="600"/>
              </a:spcAft>
              <a:buClr>
                <a:srgbClr val="98D43C"/>
              </a:buClr>
              <a:buFont typeface="Wingdings" panose="05000000000000000000" pitchFamily="2" charset="2"/>
              <a:buChar char="§"/>
              <a:tabLst>
                <a:tab pos="266700" algn="l"/>
              </a:tabLst>
            </a:pPr>
            <a:r>
              <a:rPr lang="en-US" sz="2400" spc="-5" dirty="0">
                <a:solidFill>
                  <a:srgbClr val="FFFFFF"/>
                </a:solidFill>
                <a:cs typeface="Calibri" panose="020F0502020204030204" pitchFamily="34" charset="0"/>
              </a:rPr>
              <a:t>Equal Employment Opportunity (EEO)</a:t>
            </a:r>
          </a:p>
          <a:p>
            <a:pPr marL="1143000" marR="30480" lvl="1" indent="-347472">
              <a:spcBef>
                <a:spcPts val="600"/>
              </a:spcBef>
              <a:spcAft>
                <a:spcPts val="600"/>
              </a:spcAft>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A family of laws that prohibit discrimination of various kinds against protected classes of people.</a:t>
            </a:r>
          </a:p>
          <a:p>
            <a:pPr marL="495300" marR="30480" indent="-457200">
              <a:spcBef>
                <a:spcPts val="600"/>
              </a:spcBef>
              <a:spcAft>
                <a:spcPts val="600"/>
              </a:spcAft>
              <a:buClr>
                <a:srgbClr val="98D43C"/>
              </a:buClr>
              <a:buFont typeface="Wingdings" panose="05000000000000000000" pitchFamily="2" charset="2"/>
              <a:buChar char="§"/>
              <a:tabLst>
                <a:tab pos="266700" algn="l"/>
              </a:tabLst>
            </a:pPr>
            <a:r>
              <a:rPr lang="en-US" sz="2400" spc="-5" dirty="0">
                <a:solidFill>
                  <a:srgbClr val="FFFFFF"/>
                </a:solidFill>
                <a:cs typeface="Calibri" panose="020F0502020204030204" pitchFamily="34" charset="0"/>
              </a:rPr>
              <a:t>Section 504 of the Rehabilitation Act of 1973 </a:t>
            </a:r>
          </a:p>
          <a:p>
            <a:pPr marR="30480" lvl="2" indent="-342900">
              <a:spcBef>
                <a:spcPts val="600"/>
              </a:spcBef>
              <a:spcAft>
                <a:spcPts val="600"/>
              </a:spcAft>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Protects persons with disabilities from discrimination and the Americans with Disabilities Act.</a:t>
            </a:r>
          </a:p>
          <a:p>
            <a:pPr marL="511175" marR="30480" lvl="1" indent="-457200">
              <a:spcBef>
                <a:spcPts val="600"/>
              </a:spcBef>
              <a:spcAft>
                <a:spcPts val="600"/>
              </a:spcAft>
              <a:buClr>
                <a:srgbClr val="98D43C"/>
              </a:buClr>
              <a:buFont typeface="Wingdings" panose="05000000000000000000" pitchFamily="2" charset="2"/>
              <a:buChar char="§"/>
              <a:tabLst>
                <a:tab pos="266700" algn="l"/>
              </a:tabLst>
            </a:pPr>
            <a:r>
              <a:rPr lang="en-US" spc="-5" dirty="0">
                <a:solidFill>
                  <a:srgbClr val="FFFFFF"/>
                </a:solidFill>
                <a:cs typeface="Calibri" panose="020F0502020204030204" pitchFamily="34" charset="0"/>
              </a:rPr>
              <a:t>Americans with Disabilities Act (ADA)</a:t>
            </a:r>
          </a:p>
          <a:p>
            <a:pPr marR="30480" lvl="2" indent="-342900">
              <a:spcBef>
                <a:spcPts val="600"/>
              </a:spcBef>
              <a:spcAft>
                <a:spcPts val="600"/>
              </a:spcAft>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Protects persons with disabilities in many areas of public life including parking and access to commercial and public state and local facilities.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121F162D-518B-4C84-B7FD-E4271D47EA2E}"/>
              </a:ext>
            </a:extLst>
          </p:cNvPr>
          <p:cNvCxnSpPr>
            <a:cxnSpLocks/>
          </p:cNvCxnSpPr>
          <p:nvPr/>
        </p:nvCxnSpPr>
        <p:spPr>
          <a:xfrm>
            <a:off x="218384" y="735985"/>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121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515600" cy="640080"/>
          </a:xfrm>
        </p:spPr>
        <p:txBody>
          <a:bodyPr>
            <a:normAutofit/>
          </a:bodyPr>
          <a:lstStyle/>
          <a:p>
            <a:r>
              <a:rPr lang="en-US" sz="2800" b="1" dirty="0">
                <a:solidFill>
                  <a:schemeClr val="bg1"/>
                </a:solidFill>
                <a:cs typeface="Calibri" panose="020F0502020204030204" pitchFamily="34" charset="0"/>
              </a:rPr>
              <a:t>Environmental Review Requirements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40782"/>
            <a:ext cx="11257754" cy="2558095"/>
          </a:xfrm>
        </p:spPr>
        <p:txBody>
          <a:bodyPr>
            <a:normAutofit/>
          </a:bodyPr>
          <a:lstStyle/>
          <a:p>
            <a:pPr marL="381000" marR="30480" lvl="0" indent="-342900" algn="l" defTabSz="914400" rtl="0" eaLnBrk="1" fontAlgn="auto" latinLnBrk="0" hangingPunct="1">
              <a:lnSpc>
                <a:spcPts val="3020"/>
              </a:lnSpc>
              <a:spcBef>
                <a:spcPts val="0"/>
              </a:spcBef>
              <a:spcAft>
                <a:spcPts val="1200"/>
              </a:spcAft>
              <a:buClr>
                <a:srgbClr val="98D43C"/>
              </a:buClr>
              <a:buSzTx/>
              <a:buFont typeface="Wingdings" panose="05000000000000000000" pitchFamily="2" charset="2"/>
              <a:buChar char="§"/>
              <a:tabLst>
                <a:tab pos="266700" algn="l"/>
              </a:tabLst>
              <a:defRPr/>
            </a:pPr>
            <a:r>
              <a:rPr kumimoji="0" lang="en-US" sz="2400" b="0" i="0" u="none" strike="noStrike" kern="1200" cap="none" spc="-5" normalizeH="0" baseline="0" noProof="0" dirty="0">
                <a:ln>
                  <a:noFill/>
                </a:ln>
                <a:solidFill>
                  <a:srgbClr val="FFFFFF"/>
                </a:solidFill>
                <a:effectLst/>
                <a:uLnTx/>
                <a:uFillTx/>
                <a:ea typeface="+mn-ea"/>
                <a:cs typeface="Calibri" panose="020F0502020204030204" pitchFamily="34" charset="0"/>
              </a:rPr>
              <a:t>All CDBG-DR projects require some level of environmental review</a:t>
            </a:r>
          </a:p>
          <a:p>
            <a:pPr marL="381000" marR="30480" lvl="0" indent="-342900" algn="l" defTabSz="914400" rtl="0" eaLnBrk="1" fontAlgn="auto" latinLnBrk="0" hangingPunct="1">
              <a:lnSpc>
                <a:spcPts val="3020"/>
              </a:lnSpc>
              <a:spcBef>
                <a:spcPts val="0"/>
              </a:spcBef>
              <a:spcAft>
                <a:spcPts val="1200"/>
              </a:spcAft>
              <a:buClr>
                <a:srgbClr val="98D43C"/>
              </a:buClr>
              <a:buSzTx/>
              <a:buFont typeface="Wingdings" panose="05000000000000000000" pitchFamily="2" charset="2"/>
              <a:buChar char="§"/>
              <a:tabLst>
                <a:tab pos="266700" algn="l"/>
              </a:tabLst>
              <a:defRPr/>
            </a:pPr>
            <a:r>
              <a:rPr kumimoji="0" lang="en-US" sz="2400" b="0" i="0" u="none" strike="noStrike" kern="1200" cap="none" spc="-5" normalizeH="0" baseline="0" noProof="0" dirty="0">
                <a:ln>
                  <a:noFill/>
                </a:ln>
                <a:solidFill>
                  <a:srgbClr val="FFFFFF"/>
                </a:solidFill>
                <a:effectLst/>
                <a:uLnTx/>
                <a:uFillTx/>
                <a:ea typeface="+mn-ea"/>
                <a:cs typeface="Calibri" panose="020F0502020204030204" pitchFamily="34" charset="0"/>
              </a:rPr>
              <a:t>Many projects require a two-step review process:</a:t>
            </a:r>
          </a:p>
          <a:p>
            <a:pPr marL="838200" marR="30480" lvl="1" indent="-342900" algn="l" defTabSz="914400" rtl="0" eaLnBrk="1" fontAlgn="auto" latinLnBrk="0" hangingPunct="1">
              <a:lnSpc>
                <a:spcPts val="3020"/>
              </a:lnSpc>
              <a:spcBef>
                <a:spcPts val="0"/>
              </a:spcBef>
              <a:spcAft>
                <a:spcPts val="600"/>
              </a:spcAft>
              <a:buClr>
                <a:srgbClr val="98D43C"/>
              </a:buClr>
              <a:buSzTx/>
              <a:buFont typeface="Wingdings" panose="05000000000000000000" pitchFamily="2" charset="2"/>
              <a:buChar char="§"/>
              <a:tabLst>
                <a:tab pos="266700" algn="l"/>
              </a:tabLst>
              <a:defRPr/>
            </a:pPr>
            <a:r>
              <a:rPr kumimoji="0" lang="en-US" b="0" i="0" u="none" strike="noStrike" kern="1200" cap="none" spc="-5" normalizeH="0" baseline="0" noProof="0" dirty="0">
                <a:ln>
                  <a:noFill/>
                </a:ln>
                <a:solidFill>
                  <a:srgbClr val="FFFFFF"/>
                </a:solidFill>
                <a:effectLst/>
                <a:uLnTx/>
                <a:uFillTx/>
                <a:ea typeface="+mn-ea"/>
                <a:cs typeface="Calibri" panose="020F0502020204030204" pitchFamily="34" charset="0"/>
              </a:rPr>
              <a:t>Exempt Activities Certification: Planning, administrative and operating costs</a:t>
            </a:r>
          </a:p>
          <a:p>
            <a:pPr marL="838200" marR="30480" lvl="1" indent="-342900" algn="l" defTabSz="914400" rtl="0" eaLnBrk="1" fontAlgn="auto" latinLnBrk="0" hangingPunct="1">
              <a:lnSpc>
                <a:spcPts val="3020"/>
              </a:lnSpc>
              <a:spcBef>
                <a:spcPts val="0"/>
              </a:spcBef>
              <a:spcAft>
                <a:spcPts val="600"/>
              </a:spcAft>
              <a:buClr>
                <a:srgbClr val="98D43C"/>
              </a:buClr>
              <a:buSzTx/>
              <a:buFont typeface="Wingdings" panose="05000000000000000000" pitchFamily="2" charset="2"/>
              <a:buChar char="§"/>
              <a:tabLst>
                <a:tab pos="266700" algn="l"/>
              </a:tabLst>
              <a:defRPr/>
            </a:pPr>
            <a:r>
              <a:rPr kumimoji="0" lang="en-US" b="0" i="0" u="none" strike="noStrike" kern="1200" cap="none" spc="-5" normalizeH="0" baseline="0" noProof="0" dirty="0">
                <a:ln>
                  <a:noFill/>
                </a:ln>
                <a:solidFill>
                  <a:srgbClr val="FFFFFF"/>
                </a:solidFill>
                <a:effectLst/>
                <a:uLnTx/>
                <a:uFillTx/>
                <a:ea typeface="+mn-ea"/>
                <a:cs typeface="Calibri" panose="020F0502020204030204" pitchFamily="34" charset="0"/>
              </a:rPr>
              <a:t>Full environmental review: Remaining project activities</a:t>
            </a:r>
            <a:endParaRPr kumimoji="0" lang="en-US" b="0" i="0" u="none" strike="noStrike" kern="1200" cap="none" spc="-5" normalizeH="0" baseline="0" noProof="0" dirty="0">
              <a:ln>
                <a:noFill/>
              </a:ln>
              <a:solidFill>
                <a:srgbClr val="98D43C"/>
              </a:solidFill>
              <a:effectLst/>
              <a:uLnTx/>
              <a:uFillTx/>
              <a:ea typeface="+mn-ea"/>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38B43850-CE1E-4932-9AD7-8BFB193E1207}"/>
              </a:ext>
            </a:extLst>
          </p:cNvPr>
          <p:cNvCxnSpPr>
            <a:cxnSpLocks/>
          </p:cNvCxnSpPr>
          <p:nvPr/>
        </p:nvCxnSpPr>
        <p:spPr>
          <a:xfrm>
            <a:off x="218385" y="752763"/>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CC9845E-5532-B1EE-0A15-29C9B1052F0B}"/>
              </a:ext>
            </a:extLst>
          </p:cNvPr>
          <p:cNvSpPr txBox="1"/>
          <p:nvPr/>
        </p:nvSpPr>
        <p:spPr>
          <a:xfrm>
            <a:off x="327171" y="3371919"/>
            <a:ext cx="10737908" cy="2616550"/>
          </a:xfrm>
          <a:prstGeom prst="rect">
            <a:avLst/>
          </a:prstGeom>
          <a:noFill/>
        </p:spPr>
        <p:txBody>
          <a:bodyPr wrap="square">
            <a:spAutoFit/>
          </a:bodyPr>
          <a:lstStyle/>
          <a:p>
            <a:pPr marL="0" marR="30480" lvl="0" indent="0" algn="l" defTabSz="914400" rtl="0" eaLnBrk="1" fontAlgn="auto" latinLnBrk="0" hangingPunct="1">
              <a:lnSpc>
                <a:spcPts val="3020"/>
              </a:lnSpc>
              <a:spcBef>
                <a:spcPts val="0"/>
              </a:spcBef>
              <a:spcAft>
                <a:spcPts val="600"/>
              </a:spcAft>
              <a:buClr>
                <a:srgbClr val="92D050"/>
              </a:buClr>
              <a:buSzTx/>
              <a:buFontTx/>
              <a:buNone/>
              <a:tabLst>
                <a:tab pos="266700" algn="l"/>
              </a:tabLst>
              <a:defRPr/>
            </a:pPr>
            <a:r>
              <a:rPr kumimoji="0" lang="en-US" sz="2400" b="1" i="0" u="sng" strike="noStrike" kern="1200" cap="none" spc="-5" normalizeH="0" baseline="0" noProof="0" dirty="0">
                <a:ln>
                  <a:noFill/>
                </a:ln>
                <a:solidFill>
                  <a:srgbClr val="98D43C"/>
                </a:solidFill>
                <a:effectLst/>
                <a:uLnTx/>
                <a:uFillTx/>
                <a:ea typeface="+mn-ea"/>
                <a:cs typeface="Calibri" panose="020F0502020204030204" pitchFamily="34" charset="0"/>
              </a:rPr>
              <a:t>IMPORTANT</a:t>
            </a:r>
            <a:r>
              <a:rPr kumimoji="0" lang="en-US" sz="2400" b="1" i="0" u="none" strike="noStrike" kern="1200" cap="none" spc="-5" normalizeH="0" baseline="0" noProof="0" dirty="0">
                <a:ln>
                  <a:noFill/>
                </a:ln>
                <a:solidFill>
                  <a:srgbClr val="98D43C"/>
                </a:solidFill>
                <a:effectLst/>
                <a:uLnTx/>
                <a:uFillTx/>
                <a:ea typeface="+mn-ea"/>
                <a:cs typeface="Calibri" panose="020F0502020204030204" pitchFamily="34" charset="0"/>
              </a:rPr>
              <a:t>:</a:t>
            </a:r>
            <a:endParaRPr kumimoji="0" lang="en-US" sz="2400" b="0" i="0" u="none" strike="noStrike" kern="1200" cap="none" spc="-5" normalizeH="0" baseline="0" noProof="0" dirty="0">
              <a:ln>
                <a:noFill/>
              </a:ln>
              <a:solidFill>
                <a:srgbClr val="98D43C"/>
              </a:solidFill>
              <a:effectLst/>
              <a:uLnTx/>
              <a:uFillTx/>
              <a:ea typeface="+mn-ea"/>
              <a:cs typeface="Calibri" panose="020F0502020204030204" pitchFamily="34" charset="0"/>
            </a:endParaRPr>
          </a:p>
          <a:p>
            <a:pPr marL="342900" marR="30480" lvl="0" indent="-342900" algn="l" defTabSz="914400" rtl="0" eaLnBrk="1" fontAlgn="auto" latinLnBrk="0" hangingPunct="1">
              <a:lnSpc>
                <a:spcPts val="3020"/>
              </a:lnSpc>
              <a:spcBef>
                <a:spcPts val="0"/>
              </a:spcBef>
              <a:spcAft>
                <a:spcPts val="1200"/>
              </a:spcAft>
              <a:buClr>
                <a:srgbClr val="92D050"/>
              </a:buClr>
              <a:buSzTx/>
              <a:buFont typeface="Wingdings" panose="05000000000000000000" pitchFamily="2" charset="2"/>
              <a:buChar char="§"/>
              <a:tabLst>
                <a:tab pos="266700" algn="l"/>
              </a:tabLst>
              <a:defRPr/>
            </a:pPr>
            <a:r>
              <a:rPr kumimoji="0" lang="en-US" sz="2400" b="0" i="0" u="none" strike="noStrike" kern="1200" cap="none" spc="0" normalizeH="0" baseline="0" noProof="0" dirty="0">
                <a:ln>
                  <a:noFill/>
                </a:ln>
                <a:solidFill>
                  <a:prstClr val="white"/>
                </a:solidFill>
                <a:effectLst/>
                <a:uLnTx/>
                <a:uFillTx/>
                <a:ea typeface="Symbol" panose="05050102010706020507" pitchFamily="18" charset="2"/>
                <a:cs typeface="Calibri" panose="020F0502020204030204" pitchFamily="34" charset="0"/>
              </a:rPr>
              <a:t>Once an application is submitted, the appropriate level of environmental review must be completed </a:t>
            </a:r>
            <a:r>
              <a:rPr kumimoji="0" lang="en-US" sz="2400" b="1" i="0" u="none" strike="noStrike" kern="1200" cap="none" spc="0" normalizeH="0" baseline="0" noProof="0" dirty="0">
                <a:ln>
                  <a:noFill/>
                </a:ln>
                <a:solidFill>
                  <a:srgbClr val="98D43C"/>
                </a:solidFill>
                <a:effectLst/>
                <a:uLnTx/>
                <a:uFillTx/>
                <a:ea typeface="Symbol" panose="05050102010706020507" pitchFamily="18" charset="2"/>
                <a:cs typeface="Calibri" panose="020F0502020204030204" pitchFamily="34" charset="0"/>
              </a:rPr>
              <a:t>before entering into new contracts or conducting project-related activities</a:t>
            </a:r>
            <a:r>
              <a:rPr kumimoji="0" lang="en-US" sz="2400" b="1" i="0" u="none" strike="noStrike" kern="1200" cap="none" spc="0" normalizeH="0" baseline="0" noProof="0" dirty="0">
                <a:ln>
                  <a:noFill/>
                </a:ln>
                <a:solidFill>
                  <a:schemeClr val="bg1"/>
                </a:solidFill>
                <a:effectLst/>
                <a:uLnTx/>
                <a:uFillTx/>
                <a:ea typeface="Symbol" panose="05050102010706020507" pitchFamily="18" charset="2"/>
                <a:cs typeface="Calibri" panose="020F0502020204030204" pitchFamily="34" charset="0"/>
              </a:rPr>
              <a:t>.</a:t>
            </a:r>
            <a:endParaRPr kumimoji="0" lang="en-US" sz="2400" b="0" i="0" u="none" strike="noStrike" kern="1200" cap="none" spc="0" normalizeH="0" baseline="0" noProof="0" dirty="0">
              <a:ln>
                <a:noFill/>
              </a:ln>
              <a:solidFill>
                <a:schemeClr val="bg1"/>
              </a:solidFill>
              <a:effectLst/>
              <a:uLnTx/>
              <a:uFillTx/>
              <a:ea typeface="Symbol" panose="05050102010706020507" pitchFamily="18" charset="2"/>
              <a:cs typeface="Calibri" panose="020F0502020204030204" pitchFamily="34" charset="0"/>
            </a:endParaRPr>
          </a:p>
          <a:p>
            <a:pPr marL="342900" marR="30480" lvl="0" indent="-342900" algn="l" defTabSz="914400" rtl="0" eaLnBrk="1" fontAlgn="auto" latinLnBrk="0" hangingPunct="1">
              <a:lnSpc>
                <a:spcPts val="3020"/>
              </a:lnSpc>
              <a:spcBef>
                <a:spcPts val="0"/>
              </a:spcBef>
              <a:spcAft>
                <a:spcPts val="1200"/>
              </a:spcAft>
              <a:buClr>
                <a:srgbClr val="92D050"/>
              </a:buClr>
              <a:buSzTx/>
              <a:buFont typeface="Wingdings" panose="05000000000000000000" pitchFamily="2" charset="2"/>
              <a:buChar char="§"/>
              <a:tabLst>
                <a:tab pos="266700" algn="l"/>
              </a:tabLst>
              <a:defRPr/>
            </a:pPr>
            <a:r>
              <a:rPr kumimoji="0" lang="en-US" sz="2400" b="0" i="0" u="none" strike="noStrike" kern="1200" cap="none" spc="-5" normalizeH="0" baseline="0" noProof="0" dirty="0">
                <a:ln>
                  <a:noFill/>
                </a:ln>
                <a:solidFill>
                  <a:prstClr val="white"/>
                </a:solidFill>
                <a:effectLst/>
                <a:uLnTx/>
                <a:uFillTx/>
                <a:ea typeface="+mn-ea"/>
                <a:cs typeface="Calibri" panose="020F0502020204030204" pitchFamily="34" charset="0"/>
              </a:rPr>
              <a:t>Project </a:t>
            </a:r>
            <a:r>
              <a:rPr kumimoji="0" lang="en-US" sz="2400" b="0" i="0" u="none" strike="noStrike" kern="1200" cap="none" spc="0" normalizeH="0" baseline="0" noProof="0" dirty="0">
                <a:ln>
                  <a:noFill/>
                </a:ln>
                <a:solidFill>
                  <a:prstClr val="white"/>
                </a:solidFill>
                <a:effectLst/>
                <a:uLnTx/>
                <a:uFillTx/>
                <a:ea typeface="Symbol" panose="05050102010706020507" pitchFamily="18" charset="2"/>
                <a:cs typeface="Calibri" panose="020F0502020204030204" pitchFamily="34" charset="0"/>
              </a:rPr>
              <a:t>funds </a:t>
            </a:r>
            <a:r>
              <a:rPr kumimoji="0" lang="en-US" sz="2400" b="1" i="0" u="none" strike="noStrike" kern="1200" cap="none" spc="0" normalizeH="0" baseline="0" noProof="0" dirty="0">
                <a:ln>
                  <a:noFill/>
                </a:ln>
                <a:solidFill>
                  <a:srgbClr val="98D43C"/>
                </a:solidFill>
                <a:effectLst/>
                <a:uLnTx/>
                <a:uFillTx/>
                <a:ea typeface="Symbol" panose="05050102010706020507" pitchFamily="18" charset="2"/>
                <a:cs typeface="Calibri" panose="020F0502020204030204" pitchFamily="34" charset="0"/>
              </a:rPr>
              <a:t>ARE NOT </a:t>
            </a:r>
            <a:r>
              <a:rPr kumimoji="0" lang="en-US" sz="2400" b="0" i="0" u="none" strike="noStrike" kern="1200" cap="none" spc="0" normalizeH="0" baseline="0" noProof="0" dirty="0">
                <a:ln>
                  <a:noFill/>
                </a:ln>
                <a:solidFill>
                  <a:prstClr val="white"/>
                </a:solidFill>
                <a:effectLst/>
                <a:uLnTx/>
                <a:uFillTx/>
                <a:ea typeface="Symbol" panose="05050102010706020507" pitchFamily="18" charset="2"/>
                <a:cs typeface="Calibri" panose="020F0502020204030204" pitchFamily="34" charset="0"/>
              </a:rPr>
              <a:t>reimbursable until a Subrecipient Agreement is executed, and an Exempt Activities Certification is approved.</a:t>
            </a:r>
          </a:p>
        </p:txBody>
      </p:sp>
    </p:spTree>
    <p:extLst>
      <p:ext uri="{BB962C8B-B14F-4D97-AF65-F5344CB8AC3E}">
        <p14:creationId xmlns:p14="http://schemas.microsoft.com/office/powerpoint/2010/main" val="3722274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a:spLocks/>
          </p:cNvSpPr>
          <p:nvPr/>
        </p:nvSpPr>
        <p:spPr>
          <a:xfrm>
            <a:off x="508807" y="3785317"/>
            <a:ext cx="11174384" cy="1540584"/>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solidFill>
                  <a:schemeClr val="bg1"/>
                </a:solidFill>
                <a:latin typeface="Calibri" panose="020F0502020204030204" pitchFamily="34" charset="0"/>
                <a:cs typeface="Calibri" panose="020F0502020204030204" pitchFamily="34" charset="0"/>
              </a:rPr>
              <a:t>Hurricane Sally CDBG-DR/CDBG-MIT Application Process</a:t>
            </a:r>
          </a:p>
        </p:txBody>
      </p:sp>
    </p:spTree>
    <p:extLst>
      <p:ext uri="{BB962C8B-B14F-4D97-AF65-F5344CB8AC3E}">
        <p14:creationId xmlns:p14="http://schemas.microsoft.com/office/powerpoint/2010/main" val="182671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Disaster Recovery Team for Hurricane Sally</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95375"/>
            <a:ext cx="10515600" cy="4667250"/>
          </a:xfrm>
        </p:spPr>
        <p:txBody>
          <a:bodyPr>
            <a:normAutofit/>
          </a:bodyPr>
          <a:lstStyle/>
          <a:p>
            <a:pPr marL="285750" indent="-285750">
              <a:lnSpc>
                <a:spcPct val="128000"/>
              </a:lnSpc>
              <a:spcBef>
                <a:spcPts val="600"/>
              </a:spcBef>
              <a:spcAft>
                <a:spcPts val="600"/>
              </a:spcAft>
              <a:buClr>
                <a:srgbClr val="98D43C"/>
              </a:buClr>
              <a:buFont typeface="Wingdings" panose="05000000000000000000" pitchFamily="2" charset="2"/>
              <a:buChar char="§"/>
            </a:pPr>
            <a:r>
              <a:rPr lang="en-US" sz="2400" b="1" dirty="0">
                <a:solidFill>
                  <a:srgbClr val="98D43C"/>
                </a:solidFill>
                <a:cs typeface="Calibri" panose="020F0502020204030204" pitchFamily="34" charset="0"/>
              </a:rPr>
              <a:t>Justin Domer </a:t>
            </a:r>
            <a:r>
              <a:rPr lang="en-US" sz="2400" dirty="0">
                <a:solidFill>
                  <a:schemeClr val="bg1"/>
                </a:solidFill>
                <a:cs typeface="Calibri" panose="020F0502020204030204" pitchFamily="34" charset="0"/>
              </a:rPr>
              <a:t>– Director, OLTR</a:t>
            </a:r>
          </a:p>
          <a:p>
            <a:pPr marL="285750" indent="-285750">
              <a:lnSpc>
                <a:spcPct val="128000"/>
              </a:lnSpc>
              <a:spcBef>
                <a:spcPts val="600"/>
              </a:spcBef>
              <a:spcAft>
                <a:spcPts val="600"/>
              </a:spcAft>
              <a:buClr>
                <a:srgbClr val="98D43C"/>
              </a:buClr>
              <a:buFont typeface="Wingdings" panose="05000000000000000000" pitchFamily="2" charset="2"/>
              <a:buChar char="§"/>
            </a:pPr>
            <a:r>
              <a:rPr lang="en-US" sz="2400" b="1" dirty="0">
                <a:solidFill>
                  <a:srgbClr val="98D43C"/>
                </a:solidFill>
                <a:cs typeface="Calibri" panose="020F0502020204030204" pitchFamily="34" charset="0"/>
              </a:rPr>
              <a:t>Lecia Behenna </a:t>
            </a:r>
            <a:r>
              <a:rPr lang="en-US" sz="2400" dirty="0">
                <a:solidFill>
                  <a:schemeClr val="bg1"/>
                </a:solidFill>
                <a:cs typeface="Calibri" panose="020F0502020204030204" pitchFamily="34" charset="0"/>
              </a:rPr>
              <a:t>– Bureau Chief, OLTR</a:t>
            </a:r>
          </a:p>
          <a:p>
            <a:pPr marL="285750" indent="-285750">
              <a:lnSpc>
                <a:spcPct val="128000"/>
              </a:lnSpc>
              <a:spcBef>
                <a:spcPts val="600"/>
              </a:spcBef>
              <a:spcAft>
                <a:spcPts val="600"/>
              </a:spcAft>
              <a:buClr>
                <a:srgbClr val="98D43C"/>
              </a:buClr>
              <a:buFont typeface="Wingdings" panose="05000000000000000000" pitchFamily="2" charset="2"/>
              <a:buChar char="§"/>
            </a:pPr>
            <a:r>
              <a:rPr lang="en-US" sz="2400" b="1" dirty="0">
                <a:solidFill>
                  <a:srgbClr val="98D43C"/>
                </a:solidFill>
                <a:cs typeface="Calibri" panose="020F0502020204030204" pitchFamily="34" charset="0"/>
              </a:rPr>
              <a:t>Garnet Nevels </a:t>
            </a:r>
            <a:r>
              <a:rPr lang="en-US" sz="2400" dirty="0">
                <a:solidFill>
                  <a:schemeClr val="bg1"/>
                </a:solidFill>
                <a:cs typeface="Calibri" panose="020F0502020204030204" pitchFamily="34" charset="0"/>
              </a:rPr>
              <a:t>–</a:t>
            </a:r>
            <a:r>
              <a:rPr lang="en-US" sz="2400" dirty="0">
                <a:solidFill>
                  <a:srgbClr val="90C343"/>
                </a:solidFill>
                <a:cs typeface="Calibri" panose="020F0502020204030204" pitchFamily="34" charset="0"/>
              </a:rPr>
              <a:t> </a:t>
            </a:r>
            <a:r>
              <a:rPr lang="en-US" sz="2400" dirty="0">
                <a:solidFill>
                  <a:schemeClr val="bg1"/>
                </a:solidFill>
                <a:cs typeface="Calibri" panose="020F0502020204030204" pitchFamily="34" charset="0"/>
              </a:rPr>
              <a:t>Deputy Bureau Chief, OLTR</a:t>
            </a:r>
          </a:p>
          <a:p>
            <a:pPr marL="285750" indent="-285750">
              <a:lnSpc>
                <a:spcPct val="128000"/>
              </a:lnSpc>
              <a:spcBef>
                <a:spcPts val="600"/>
              </a:spcBef>
              <a:spcAft>
                <a:spcPts val="600"/>
              </a:spcAft>
              <a:buClr>
                <a:srgbClr val="98D43C"/>
              </a:buClr>
              <a:buFont typeface="Wingdings" panose="05000000000000000000" pitchFamily="2" charset="2"/>
              <a:buChar char="§"/>
            </a:pPr>
            <a:r>
              <a:rPr lang="en-US" sz="2400" b="1" dirty="0">
                <a:solidFill>
                  <a:srgbClr val="98D43C"/>
                </a:solidFill>
                <a:cs typeface="Calibri" panose="020F0502020204030204" pitchFamily="34" charset="0"/>
              </a:rPr>
              <a:t>Amanda Iscrupe </a:t>
            </a:r>
            <a:r>
              <a:rPr lang="en-US" sz="2400" dirty="0">
                <a:solidFill>
                  <a:schemeClr val="bg1"/>
                </a:solidFill>
                <a:cs typeface="Calibri" panose="020F0502020204030204" pitchFamily="34" charset="0"/>
              </a:rPr>
              <a:t>– Infrastructure Program Manager, OLTR</a:t>
            </a:r>
          </a:p>
          <a:p>
            <a:pPr marL="285750" indent="-285750">
              <a:lnSpc>
                <a:spcPct val="128000"/>
              </a:lnSpc>
              <a:spcBef>
                <a:spcPts val="600"/>
              </a:spcBef>
              <a:spcAft>
                <a:spcPts val="600"/>
              </a:spcAft>
              <a:buClr>
                <a:srgbClr val="98D43C"/>
              </a:buClr>
              <a:buFont typeface="Wingdings" panose="05000000000000000000" pitchFamily="2" charset="2"/>
              <a:buChar char="§"/>
            </a:pPr>
            <a:r>
              <a:rPr lang="en-US" sz="2400" b="1" dirty="0">
                <a:solidFill>
                  <a:srgbClr val="98D43C"/>
                </a:solidFill>
                <a:cs typeface="Calibri" panose="020F0502020204030204" pitchFamily="34" charset="0"/>
              </a:rPr>
              <a:t>Taylor Doolin </a:t>
            </a:r>
            <a:r>
              <a:rPr lang="en-US" sz="2400" dirty="0">
                <a:solidFill>
                  <a:schemeClr val="bg1"/>
                </a:solidFill>
                <a:cs typeface="Calibri" panose="020F0502020204030204" pitchFamily="34" charset="0"/>
              </a:rPr>
              <a:t>– Disaster Recovery Program Manager, OLTR</a:t>
            </a:r>
          </a:p>
          <a:p>
            <a:pPr marL="285750" indent="-285750">
              <a:lnSpc>
                <a:spcPct val="128000"/>
              </a:lnSpc>
              <a:spcBef>
                <a:spcPts val="600"/>
              </a:spcBef>
              <a:spcAft>
                <a:spcPts val="600"/>
              </a:spcAft>
              <a:buClr>
                <a:srgbClr val="98D43C"/>
              </a:buClr>
              <a:buFont typeface="Wingdings" panose="05000000000000000000" pitchFamily="2" charset="2"/>
              <a:buChar char="§"/>
            </a:pPr>
            <a:r>
              <a:rPr lang="en-US" sz="2400" b="1" dirty="0">
                <a:solidFill>
                  <a:srgbClr val="98D43C"/>
                </a:solidFill>
                <a:cs typeface="Calibri" panose="020F0502020204030204" pitchFamily="34" charset="0"/>
              </a:rPr>
              <a:t>Anastasia Smith </a:t>
            </a:r>
            <a:r>
              <a:rPr lang="en-US" sz="2400" dirty="0">
                <a:solidFill>
                  <a:schemeClr val="bg1"/>
                </a:solidFill>
                <a:cs typeface="Calibri" panose="020F0502020204030204" pitchFamily="34" charset="0"/>
              </a:rPr>
              <a:t>– Subrecipient Housing Program Manager, OLTR</a:t>
            </a:r>
          </a:p>
          <a:p>
            <a:pPr marL="285750" indent="-285750">
              <a:lnSpc>
                <a:spcPct val="128000"/>
              </a:lnSpc>
              <a:spcBef>
                <a:spcPts val="600"/>
              </a:spcBef>
              <a:spcAft>
                <a:spcPts val="600"/>
              </a:spcAft>
              <a:buClr>
                <a:srgbClr val="98D43C"/>
              </a:buClr>
              <a:buFont typeface="Wingdings" panose="05000000000000000000" pitchFamily="2" charset="2"/>
              <a:buChar char="§"/>
            </a:pPr>
            <a:r>
              <a:rPr lang="en-US" sz="2400" b="1" dirty="0">
                <a:solidFill>
                  <a:srgbClr val="98D43C"/>
                </a:solidFill>
                <a:cs typeface="Calibri" panose="020F0502020204030204" pitchFamily="34" charset="0"/>
              </a:rPr>
              <a:t>Jody McCormick </a:t>
            </a:r>
            <a:r>
              <a:rPr lang="en-US" sz="2400" dirty="0">
                <a:solidFill>
                  <a:schemeClr val="bg1"/>
                </a:solidFill>
                <a:cs typeface="Calibri" panose="020F0502020204030204" pitchFamily="34" charset="0"/>
              </a:rPr>
              <a:t>– Grants Coordinator, OLTR</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B12EA952-7ADA-480E-B3EF-C03B97837E2B}"/>
              </a:ext>
            </a:extLst>
          </p:cNvPr>
          <p:cNvCxnSpPr>
            <a:cxnSpLocks/>
          </p:cNvCxnSpPr>
          <p:nvPr/>
        </p:nvCxnSpPr>
        <p:spPr>
          <a:xfrm>
            <a:off x="293885"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19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89"/>
            <a:ext cx="10515600" cy="640080"/>
          </a:xfrm>
        </p:spPr>
        <p:txBody>
          <a:bodyPr>
            <a:normAutofit/>
          </a:bodyPr>
          <a:lstStyle/>
          <a:p>
            <a:r>
              <a:rPr lang="en-US" sz="3000" b="1" dirty="0">
                <a:solidFill>
                  <a:schemeClr val="bg1"/>
                </a:solidFill>
                <a:cs typeface="Calibri" panose="020F0502020204030204" pitchFamily="34" charset="0"/>
              </a:rPr>
              <a:t>How to Submit an Application</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119503" y="1248206"/>
            <a:ext cx="11048030" cy="5252383"/>
          </a:xfrm>
        </p:spPr>
        <p:txBody>
          <a:bodyPr>
            <a:normAutofit/>
          </a:bodyPr>
          <a:lstStyle/>
          <a:p>
            <a:pPr marL="396875" indent="-342900">
              <a:lnSpc>
                <a:spcPct val="100000"/>
              </a:lnSpc>
              <a:spcBef>
                <a:spcPts val="100"/>
              </a:spcBef>
              <a:spcAft>
                <a:spcPts val="1200"/>
              </a:spcAft>
              <a:buClr>
                <a:srgbClr val="98D43C"/>
              </a:buClr>
              <a:buFont typeface="Wingdings" panose="05000000000000000000" pitchFamily="2" charset="2"/>
              <a:buChar char="§"/>
              <a:tabLst>
                <a:tab pos="304800" algn="l"/>
              </a:tabLst>
            </a:pPr>
            <a:r>
              <a:rPr lang="en-US" sz="2400" spc="-5" dirty="0">
                <a:solidFill>
                  <a:srgbClr val="FFFFFF"/>
                </a:solidFill>
                <a:cs typeface="Calibri" panose="020F0502020204030204" pitchFamily="34" charset="0"/>
              </a:rPr>
              <a:t>Applicants must submit an online</a:t>
            </a:r>
            <a:r>
              <a:rPr lang="en-US" sz="2400" b="1" spc="-5" dirty="0">
                <a:solidFill>
                  <a:srgbClr val="FFFFFF"/>
                </a:solidFill>
                <a:cs typeface="Calibri" panose="020F0502020204030204" pitchFamily="34" charset="0"/>
              </a:rPr>
              <a:t> Application Request Form </a:t>
            </a:r>
            <a:r>
              <a:rPr lang="en-US" sz="2400" spc="-5" dirty="0">
                <a:solidFill>
                  <a:srgbClr val="FFFFFF"/>
                </a:solidFill>
                <a:cs typeface="Calibri" panose="020F0502020204030204" pitchFamily="34" charset="0"/>
              </a:rPr>
              <a:t>to begin the application process. The links to the forms are available on each Rebuild Florida Hurricane Sally Program Page (i.e., the unique pages for IRP, VHB, WRTP, HRP, HRRP, and WFAH).</a:t>
            </a:r>
          </a:p>
          <a:p>
            <a:pPr marL="396875" indent="-342900">
              <a:lnSpc>
                <a:spcPct val="100000"/>
              </a:lnSpc>
              <a:spcBef>
                <a:spcPts val="1200"/>
              </a:spcBef>
              <a:spcAft>
                <a:spcPts val="1200"/>
              </a:spcAft>
              <a:buClr>
                <a:srgbClr val="98D43C"/>
              </a:buClr>
              <a:buFont typeface="Wingdings" panose="05000000000000000000" pitchFamily="2" charset="2"/>
              <a:buChar char="§"/>
              <a:tabLst>
                <a:tab pos="304800" algn="l"/>
              </a:tabLst>
            </a:pPr>
            <a:r>
              <a:rPr lang="en-US" sz="2400" spc="-5" dirty="0">
                <a:solidFill>
                  <a:srgbClr val="FFFFFF"/>
                </a:solidFill>
                <a:cs typeface="Calibri" panose="020F0502020204030204" pitchFamily="34" charset="0"/>
              </a:rPr>
              <a:t>After DEO receives a Request Form, we will provide a link to the application portal. A separate Request Form and link is needed for every proposed project application.</a:t>
            </a:r>
          </a:p>
          <a:p>
            <a:pPr marL="396875" lvl="1" indent="-342900">
              <a:spcBef>
                <a:spcPts val="1200"/>
              </a:spcBef>
              <a:spcAft>
                <a:spcPts val="1200"/>
              </a:spcAft>
              <a:buClr>
                <a:srgbClr val="98D43C"/>
              </a:buClr>
              <a:buFont typeface="Wingdings" panose="05000000000000000000" pitchFamily="2" charset="2"/>
              <a:buChar char="§"/>
              <a:tabLst>
                <a:tab pos="304800" algn="l"/>
              </a:tabLst>
            </a:pPr>
            <a:r>
              <a:rPr lang="en-US" spc="-5" dirty="0">
                <a:solidFill>
                  <a:schemeClr val="bg1"/>
                </a:solidFill>
                <a:cs typeface="Calibri" panose="020F0502020204030204" pitchFamily="34" charset="0"/>
              </a:rPr>
              <a:t>Applications </a:t>
            </a:r>
            <a:r>
              <a:rPr lang="en-US" b="1" spc="-5" dirty="0">
                <a:solidFill>
                  <a:schemeClr val="bg1"/>
                </a:solidFill>
                <a:cs typeface="Calibri" panose="020F0502020204030204" pitchFamily="34" charset="0"/>
              </a:rPr>
              <a:t>must</a:t>
            </a:r>
            <a:r>
              <a:rPr lang="en-US" spc="-5" dirty="0">
                <a:solidFill>
                  <a:schemeClr val="bg1"/>
                </a:solidFill>
                <a:cs typeface="Calibri" panose="020F0502020204030204" pitchFamily="34" charset="0"/>
              </a:rPr>
              <a:t> be submitted through the online application portal. However, DEO recommends that applicants draft a Word or PDF version, both for ease of editing during application preparation, and so as to have a backup version of the application for your files.</a:t>
            </a:r>
            <a:endParaRPr kumimoji="0" lang="en-US" b="0" i="0" u="none" strike="noStrike" kern="1200" cap="none" spc="0" normalizeH="0" baseline="0" noProof="0" dirty="0">
              <a:ln>
                <a:noFill/>
              </a:ln>
              <a:solidFill>
                <a:prstClr val="white"/>
              </a:solidFill>
              <a:effectLst/>
              <a:uLnTx/>
              <a:uFillTx/>
              <a:ea typeface="+mn-ea"/>
              <a:cs typeface="+mn-cs"/>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5A888883-539C-43DD-925A-0498A2AACDFF}"/>
              </a:ext>
            </a:extLst>
          </p:cNvPr>
          <p:cNvCxnSpPr>
            <a:cxnSpLocks/>
          </p:cNvCxnSpPr>
          <p:nvPr/>
        </p:nvCxnSpPr>
        <p:spPr>
          <a:xfrm>
            <a:off x="218385" y="793067"/>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293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47650"/>
            <a:ext cx="10515600" cy="640080"/>
          </a:xfrm>
        </p:spPr>
        <p:txBody>
          <a:bodyPr>
            <a:normAutofit/>
          </a:bodyPr>
          <a:lstStyle/>
          <a:p>
            <a:r>
              <a:rPr lang="en-US" sz="3000" b="1" dirty="0">
                <a:solidFill>
                  <a:schemeClr val="bg1"/>
                </a:solidFill>
                <a:cs typeface="Calibri" panose="020F0502020204030204" pitchFamily="34" charset="0"/>
              </a:rPr>
              <a:t>Application Submission Tips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65949"/>
            <a:ext cx="10515600" cy="5126547"/>
          </a:xfrm>
        </p:spPr>
        <p:txBody>
          <a:bodyPr>
            <a:normAutofit/>
          </a:bodyPr>
          <a:lstStyle/>
          <a:p>
            <a:pPr marL="511175" lvl="1" indent="-457200">
              <a:spcBef>
                <a:spcPts val="100"/>
              </a:spcBef>
              <a:spcAft>
                <a:spcPts val="1200"/>
              </a:spcAft>
              <a:buClr>
                <a:srgbClr val="98D43C"/>
              </a:buClr>
              <a:buFont typeface="Wingdings" panose="05000000000000000000" pitchFamily="2" charset="2"/>
              <a:buChar char="§"/>
              <a:tabLst>
                <a:tab pos="304800" algn="l"/>
              </a:tabLst>
            </a:pPr>
            <a:r>
              <a:rPr lang="en-US" spc="-5" dirty="0">
                <a:solidFill>
                  <a:schemeClr val="bg1"/>
                </a:solidFill>
                <a:cs typeface="Calibri" panose="020F0502020204030204" pitchFamily="34" charset="0"/>
              </a:rPr>
              <a:t>Tips: </a:t>
            </a:r>
          </a:p>
          <a:p>
            <a:pPr marL="1005840" lvl="1" indent="-457200">
              <a:spcBef>
                <a:spcPts val="600"/>
              </a:spcBef>
              <a:spcAft>
                <a:spcPts val="1200"/>
              </a:spcAft>
              <a:buClr>
                <a:srgbClr val="98D43C"/>
              </a:buClr>
              <a:buFont typeface="Wingdings" panose="05000000000000000000" pitchFamily="2" charset="2"/>
              <a:buChar char="§"/>
              <a:tabLst>
                <a:tab pos="395288" algn="l"/>
              </a:tabLst>
            </a:pPr>
            <a:r>
              <a:rPr lang="en-US" sz="2200" spc="-5" dirty="0">
                <a:solidFill>
                  <a:schemeClr val="bg1"/>
                </a:solidFill>
                <a:cs typeface="Calibri" panose="020F0502020204030204" pitchFamily="34" charset="0"/>
              </a:rPr>
              <a:t>Make sure your Wi-Fi connection is strong and reliable. </a:t>
            </a:r>
          </a:p>
          <a:p>
            <a:pPr marL="1005840" lvl="1" indent="-457200">
              <a:spcBef>
                <a:spcPts val="600"/>
              </a:spcBef>
              <a:spcAft>
                <a:spcPts val="1200"/>
              </a:spcAft>
              <a:buClr>
                <a:srgbClr val="98D43C"/>
              </a:buClr>
              <a:buFont typeface="Wingdings" panose="05000000000000000000" pitchFamily="2" charset="2"/>
              <a:buChar char="§"/>
              <a:tabLst>
                <a:tab pos="395288" algn="l"/>
              </a:tabLst>
            </a:pPr>
            <a:r>
              <a:rPr lang="en-US" sz="2200" spc="-5" dirty="0">
                <a:solidFill>
                  <a:schemeClr val="bg1"/>
                </a:solidFill>
                <a:cs typeface="Calibri" panose="020F0502020204030204" pitchFamily="34" charset="0"/>
              </a:rPr>
              <a:t>Don’t delete “cookies.”</a:t>
            </a:r>
          </a:p>
          <a:p>
            <a:pPr marL="1005840" lvl="1" indent="-457200">
              <a:spcBef>
                <a:spcPts val="600"/>
              </a:spcBef>
              <a:spcAft>
                <a:spcPts val="1200"/>
              </a:spcAft>
              <a:buClr>
                <a:srgbClr val="98D43C"/>
              </a:buClr>
              <a:buFont typeface="Wingdings" panose="05000000000000000000" pitchFamily="2" charset="2"/>
              <a:buChar char="§"/>
              <a:tabLst>
                <a:tab pos="341313" algn="l"/>
                <a:tab pos="395288" algn="l"/>
              </a:tabLst>
            </a:pPr>
            <a:r>
              <a:rPr lang="en-US" sz="2200" spc="-5" dirty="0">
                <a:solidFill>
                  <a:schemeClr val="bg1"/>
                </a:solidFill>
                <a:cs typeface="Calibri" panose="020F0502020204030204" pitchFamily="34" charset="0"/>
              </a:rPr>
              <a:t>To navigate through the application, click the green arrow buttons on the bottom pane of the application. Do not click the “back” button in the top left-hand corner of your browser. </a:t>
            </a:r>
          </a:p>
          <a:p>
            <a:pPr marL="1005840" lvl="1" indent="-457200">
              <a:spcBef>
                <a:spcPts val="600"/>
              </a:spcBef>
              <a:spcAft>
                <a:spcPts val="1200"/>
              </a:spcAft>
              <a:buClr>
                <a:srgbClr val="98D43C"/>
              </a:buClr>
              <a:buFont typeface="Wingdings" panose="05000000000000000000" pitchFamily="2" charset="2"/>
              <a:buChar char="§"/>
              <a:tabLst>
                <a:tab pos="341313" algn="l"/>
                <a:tab pos="395288" algn="l"/>
              </a:tabLst>
            </a:pPr>
            <a:r>
              <a:rPr lang="en-US" sz="2200" spc="-5" dirty="0">
                <a:solidFill>
                  <a:schemeClr val="bg1"/>
                </a:solidFill>
                <a:cs typeface="Calibri" panose="020F0502020204030204" pitchFamily="34" charset="0"/>
              </a:rPr>
              <a:t>The application system saves as you work. There is no save button. </a:t>
            </a:r>
          </a:p>
          <a:p>
            <a:pPr marL="1005840" lvl="1" indent="-457200">
              <a:spcBef>
                <a:spcPts val="600"/>
              </a:spcBef>
              <a:spcAft>
                <a:spcPts val="1200"/>
              </a:spcAft>
              <a:buClr>
                <a:srgbClr val="98D43C"/>
              </a:buClr>
              <a:buFont typeface="Wingdings" panose="05000000000000000000" pitchFamily="2" charset="2"/>
              <a:buChar char="§"/>
              <a:tabLst>
                <a:tab pos="341313" algn="l"/>
                <a:tab pos="395288" algn="l"/>
              </a:tabLst>
            </a:pPr>
            <a:r>
              <a:rPr lang="en-US" sz="2200" spc="-5" dirty="0">
                <a:solidFill>
                  <a:schemeClr val="bg1"/>
                </a:solidFill>
                <a:cs typeface="Calibri" panose="020F0502020204030204" pitchFamily="34" charset="0"/>
              </a:rPr>
              <a:t>Do click past the signature page until you are finished, or your application will automatically submit.</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999CF841-71B4-48E2-B9AD-3950B056DA4E}"/>
              </a:ext>
            </a:extLst>
          </p:cNvPr>
          <p:cNvCxnSpPr>
            <a:cxnSpLocks/>
          </p:cNvCxnSpPr>
          <p:nvPr/>
        </p:nvCxnSpPr>
        <p:spPr>
          <a:xfrm>
            <a:off x="218385" y="782128"/>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679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41638" y="158865"/>
            <a:ext cx="10515600" cy="640080"/>
          </a:xfrm>
        </p:spPr>
        <p:txBody>
          <a:bodyPr>
            <a:normAutofit/>
          </a:bodyPr>
          <a:lstStyle/>
          <a:p>
            <a:r>
              <a:rPr lang="en-US" sz="3000" b="1" dirty="0">
                <a:solidFill>
                  <a:schemeClr val="bg1"/>
                </a:solidFill>
                <a:cs typeface="Calibri" panose="020F0502020204030204" pitchFamily="34" charset="0"/>
              </a:rPr>
              <a:t>Required Information &amp; Documentation</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141638" y="1041659"/>
            <a:ext cx="10922195" cy="4520242"/>
          </a:xfrm>
        </p:spPr>
        <p:txBody>
          <a:bodyPr numCol="2">
            <a:normAutofit lnSpcReduction="10000"/>
          </a:bodyPr>
          <a:lstStyle/>
          <a:p>
            <a:pPr marL="419100" indent="-342900">
              <a:lnSpc>
                <a:spcPct val="100000"/>
              </a:lnSpc>
              <a:spcBef>
                <a:spcPts val="600"/>
              </a:spcBef>
              <a:spcAft>
                <a:spcPts val="600"/>
              </a:spcAft>
              <a:buClr>
                <a:srgbClr val="98D43C"/>
              </a:buClr>
              <a:buFont typeface="Wingdings" panose="05000000000000000000" pitchFamily="2" charset="2"/>
              <a:buChar char="§"/>
              <a:tabLst>
                <a:tab pos="304800" algn="l"/>
              </a:tabLst>
            </a:pPr>
            <a:r>
              <a:rPr lang="en-US" sz="2400" b="1" spc="-5" dirty="0">
                <a:solidFill>
                  <a:srgbClr val="FFFFFF"/>
                </a:solidFill>
                <a:cs typeface="Calibri" panose="020F0502020204030204" pitchFamily="34" charset="0"/>
              </a:rPr>
              <a:t>Basic Applicant Information</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FEIN and UEI Numbers</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Flood Insurance Status</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Qualifying MID Location</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Contact &amp; Co-Applicant Information</a:t>
            </a:r>
          </a:p>
          <a:p>
            <a:pPr marL="419100" indent="-342900">
              <a:spcBef>
                <a:spcPts val="600"/>
              </a:spcBef>
              <a:spcAft>
                <a:spcPts val="600"/>
              </a:spcAft>
              <a:buClr>
                <a:srgbClr val="98D43C"/>
              </a:buClr>
              <a:buFont typeface="Wingdings" panose="05000000000000000000" pitchFamily="2" charset="2"/>
              <a:buChar char="§"/>
              <a:tabLst>
                <a:tab pos="304800" algn="l"/>
              </a:tabLst>
            </a:pPr>
            <a:r>
              <a:rPr lang="en-US" sz="2400" b="1" spc="-5" dirty="0">
                <a:solidFill>
                  <a:srgbClr val="FFFFFF"/>
                </a:solidFill>
                <a:cs typeface="Calibri" panose="020F0502020204030204" pitchFamily="34" charset="0"/>
              </a:rPr>
              <a:t>Citizen Participation</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Public Notice</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Public Hearing Agenda &amp; Minutes</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Public Comments</a:t>
            </a:r>
          </a:p>
          <a:p>
            <a:pPr marL="419100" indent="-342900">
              <a:lnSpc>
                <a:spcPct val="100000"/>
              </a:lnSpc>
              <a:spcBef>
                <a:spcPts val="600"/>
              </a:spcBef>
              <a:spcAft>
                <a:spcPts val="600"/>
              </a:spcAft>
              <a:buClr>
                <a:srgbClr val="98D43C"/>
              </a:buClr>
              <a:buFont typeface="Wingdings" panose="05000000000000000000" pitchFamily="2" charset="2"/>
              <a:buChar char="§"/>
              <a:tabLst>
                <a:tab pos="304800" algn="l"/>
              </a:tabLst>
            </a:pPr>
            <a:endParaRPr lang="en-US" sz="2200" b="1" spc="-5" dirty="0">
              <a:solidFill>
                <a:srgbClr val="FFFFFF"/>
              </a:solidFill>
              <a:cs typeface="Calibri" panose="020F0502020204030204" pitchFamily="34" charset="0"/>
            </a:endParaRPr>
          </a:p>
          <a:p>
            <a:pPr marL="419100" indent="-342900">
              <a:lnSpc>
                <a:spcPct val="100000"/>
              </a:lnSpc>
              <a:spcBef>
                <a:spcPts val="600"/>
              </a:spcBef>
              <a:spcAft>
                <a:spcPts val="600"/>
              </a:spcAft>
              <a:buClr>
                <a:srgbClr val="98D43C"/>
              </a:buClr>
              <a:buFont typeface="Wingdings" panose="05000000000000000000" pitchFamily="2" charset="2"/>
              <a:buChar char="§"/>
              <a:tabLst>
                <a:tab pos="304800" algn="l"/>
              </a:tabLst>
            </a:pPr>
            <a:r>
              <a:rPr lang="en-US" sz="2400" b="1" spc="-5" dirty="0">
                <a:solidFill>
                  <a:srgbClr val="FFFFFF"/>
                </a:solidFill>
                <a:cs typeface="Calibri" panose="020F0502020204030204" pitchFamily="34" charset="0"/>
              </a:rPr>
              <a:t>Maps</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Project Service Area</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Most Recent Floodplain </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LMI Service Area</a:t>
            </a:r>
          </a:p>
          <a:p>
            <a:pPr marL="396875" lvl="1" indent="-342900">
              <a:spcBef>
                <a:spcPts val="600"/>
              </a:spcBef>
              <a:spcAft>
                <a:spcPts val="600"/>
              </a:spcAft>
              <a:buClr>
                <a:srgbClr val="98D43C"/>
              </a:buClr>
              <a:buFont typeface="Wingdings" panose="05000000000000000000" pitchFamily="2" charset="2"/>
              <a:buChar char="§"/>
              <a:tabLst>
                <a:tab pos="304800" algn="l"/>
              </a:tabLst>
            </a:pPr>
            <a:r>
              <a:rPr lang="en-US" b="1" spc="-5" dirty="0">
                <a:solidFill>
                  <a:srgbClr val="FFFFFF"/>
                </a:solidFill>
                <a:cs typeface="Calibri" panose="020F0502020204030204" pitchFamily="34" charset="0"/>
              </a:rPr>
              <a:t>Photographs</a:t>
            </a:r>
          </a:p>
          <a:p>
            <a:pPr marL="396875" lvl="1" indent="-342900">
              <a:spcBef>
                <a:spcPts val="600"/>
              </a:spcBef>
              <a:spcAft>
                <a:spcPts val="600"/>
              </a:spcAft>
              <a:buClr>
                <a:srgbClr val="98D43C"/>
              </a:buClr>
              <a:buFont typeface="Wingdings" panose="05000000000000000000" pitchFamily="2" charset="2"/>
              <a:buChar char="§"/>
              <a:tabLst>
                <a:tab pos="304800" algn="l"/>
              </a:tabLst>
            </a:pPr>
            <a:r>
              <a:rPr lang="en-US" b="1" spc="-5" dirty="0">
                <a:solidFill>
                  <a:srgbClr val="FFFFFF"/>
                </a:solidFill>
                <a:cs typeface="Calibri" panose="020F0502020204030204" pitchFamily="34" charset="0"/>
              </a:rPr>
              <a:t>Organizational Chart Template</a:t>
            </a:r>
          </a:p>
          <a:p>
            <a:pPr marL="396875" lvl="1" indent="-342900">
              <a:spcBef>
                <a:spcPts val="600"/>
              </a:spcBef>
              <a:spcAft>
                <a:spcPts val="600"/>
              </a:spcAft>
              <a:buClr>
                <a:srgbClr val="98D43C"/>
              </a:buClr>
              <a:buFont typeface="Wingdings" panose="05000000000000000000" pitchFamily="2" charset="2"/>
              <a:buChar char="§"/>
              <a:tabLst>
                <a:tab pos="304800" algn="l"/>
              </a:tabLst>
            </a:pPr>
            <a:r>
              <a:rPr lang="en-US" b="1" spc="-5" dirty="0">
                <a:solidFill>
                  <a:srgbClr val="FFFFFF"/>
                </a:solidFill>
                <a:cs typeface="Calibri" panose="020F0502020204030204" pitchFamily="34" charset="0"/>
              </a:rPr>
              <a:t>Work Plan Template</a:t>
            </a:r>
          </a:p>
          <a:p>
            <a:pPr marL="396875" lvl="1" indent="-342900">
              <a:spcBef>
                <a:spcPts val="600"/>
              </a:spcBef>
              <a:spcAft>
                <a:spcPts val="600"/>
              </a:spcAft>
              <a:buClr>
                <a:srgbClr val="98D43C"/>
              </a:buClr>
              <a:buFont typeface="Wingdings" panose="05000000000000000000" pitchFamily="2" charset="2"/>
              <a:buChar char="§"/>
              <a:tabLst>
                <a:tab pos="304800" algn="l"/>
              </a:tabLst>
            </a:pPr>
            <a:r>
              <a:rPr lang="en-US" b="1" spc="-5" dirty="0">
                <a:solidFill>
                  <a:srgbClr val="FFFFFF"/>
                </a:solidFill>
                <a:cs typeface="Calibri" panose="020F0502020204030204" pitchFamily="34" charset="0"/>
              </a:rPr>
              <a:t>National Objective</a:t>
            </a:r>
          </a:p>
          <a:p>
            <a:pPr marL="876300" lvl="1" indent="-342900">
              <a:spcBef>
                <a:spcPts val="600"/>
              </a:spcBef>
              <a:spcAft>
                <a:spcPts val="6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LMI Census Data or Survey Data</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10487A2B-B200-41F9-B957-EAA19172CF20}"/>
              </a:ext>
            </a:extLst>
          </p:cNvPr>
          <p:cNvCxnSpPr>
            <a:cxnSpLocks/>
          </p:cNvCxnSpPr>
          <p:nvPr/>
        </p:nvCxnSpPr>
        <p:spPr>
          <a:xfrm>
            <a:off x="141638" y="793343"/>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108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19503" y="158590"/>
            <a:ext cx="10515600" cy="640080"/>
          </a:xfrm>
        </p:spPr>
        <p:txBody>
          <a:bodyPr>
            <a:normAutofit/>
          </a:bodyPr>
          <a:lstStyle/>
          <a:p>
            <a:r>
              <a:rPr lang="en-US" sz="2800" b="1" dirty="0">
                <a:solidFill>
                  <a:schemeClr val="bg1"/>
                </a:solidFill>
                <a:cs typeface="Calibri" panose="020F0502020204030204" pitchFamily="34" charset="0"/>
              </a:rPr>
              <a:t>Required Information &amp; Documentation, Continued</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119503" y="1082727"/>
            <a:ext cx="10515600" cy="4667250"/>
          </a:xfrm>
        </p:spPr>
        <p:txBody>
          <a:bodyPr>
            <a:normAutofit/>
          </a:bodyPr>
          <a:lstStyle/>
          <a:p>
            <a:pPr marL="419100" indent="-342900">
              <a:spcBef>
                <a:spcPts val="100"/>
              </a:spcBef>
              <a:spcAft>
                <a:spcPts val="1200"/>
              </a:spcAft>
              <a:buClr>
                <a:srgbClr val="98D43C"/>
              </a:buClr>
              <a:buFont typeface="Wingdings" panose="05000000000000000000" pitchFamily="2" charset="2"/>
              <a:buChar char="§"/>
              <a:tabLst>
                <a:tab pos="304800" algn="l"/>
              </a:tabLst>
            </a:pPr>
            <a:r>
              <a:rPr lang="en-US" sz="2400" spc="-5" dirty="0">
                <a:solidFill>
                  <a:srgbClr val="FFFFFF"/>
                </a:solidFill>
                <a:cs typeface="Calibri" panose="020F0502020204030204" pitchFamily="34" charset="0"/>
              </a:rPr>
              <a:t>Narratives</a:t>
            </a:r>
          </a:p>
          <a:p>
            <a:pPr marL="876300" lvl="1" indent="-342900">
              <a:spcBef>
                <a:spcPts val="100"/>
              </a:spcBef>
              <a:spcAft>
                <a:spcPts val="12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Project Description</a:t>
            </a:r>
          </a:p>
          <a:p>
            <a:pPr marL="876300" lvl="1" indent="-342900">
              <a:spcBef>
                <a:spcPts val="100"/>
              </a:spcBef>
              <a:spcAft>
                <a:spcPts val="12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Damage Summary &amp; Tieback to Hurricane Sally</a:t>
            </a:r>
          </a:p>
          <a:p>
            <a:pPr marL="876300" lvl="1" indent="-342900">
              <a:spcBef>
                <a:spcPts val="100"/>
              </a:spcBef>
              <a:spcAft>
                <a:spcPts val="12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Unmet Needs</a:t>
            </a:r>
          </a:p>
          <a:p>
            <a:pPr marL="876300" lvl="1" indent="-342900">
              <a:spcBef>
                <a:spcPts val="100"/>
              </a:spcBef>
              <a:spcAft>
                <a:spcPts val="12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Management Capacity</a:t>
            </a:r>
          </a:p>
          <a:p>
            <a:pPr marL="876300" lvl="1" indent="-342900">
              <a:spcBef>
                <a:spcPts val="100"/>
              </a:spcBef>
              <a:spcAft>
                <a:spcPts val="12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Procurement Process</a:t>
            </a:r>
          </a:p>
          <a:p>
            <a:pPr marL="876300" lvl="1" indent="-342900">
              <a:spcBef>
                <a:spcPts val="100"/>
              </a:spcBef>
              <a:spcAft>
                <a:spcPts val="12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Readiness to Proceed</a:t>
            </a:r>
          </a:p>
          <a:p>
            <a:pPr marL="876300" lvl="1" indent="-342900">
              <a:spcBef>
                <a:spcPts val="100"/>
              </a:spcBef>
              <a:spcAft>
                <a:spcPts val="1200"/>
              </a:spcAft>
              <a:buClr>
                <a:srgbClr val="98D43C"/>
              </a:buClr>
              <a:buFont typeface="Wingdings" panose="05000000000000000000" pitchFamily="2" charset="2"/>
              <a:buChar char="§"/>
              <a:tabLst>
                <a:tab pos="304800" algn="l"/>
              </a:tabLst>
            </a:pPr>
            <a:r>
              <a:rPr lang="en-US" sz="2200" spc="-5" dirty="0">
                <a:solidFill>
                  <a:srgbClr val="FFFFFF"/>
                </a:solidFill>
                <a:cs typeface="Calibri" panose="020F0502020204030204" pitchFamily="34" charset="0"/>
              </a:rPr>
              <a:t>Budget including any quotes and leveraged funds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FB8C5ABD-BD43-4B10-845D-847E1C20A3A8}"/>
              </a:ext>
            </a:extLst>
          </p:cNvPr>
          <p:cNvCxnSpPr>
            <a:cxnSpLocks/>
          </p:cNvCxnSpPr>
          <p:nvPr/>
        </p:nvCxnSpPr>
        <p:spPr>
          <a:xfrm>
            <a:off x="119503" y="79867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536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128180" y="148763"/>
            <a:ext cx="10515600" cy="640080"/>
          </a:xfrm>
        </p:spPr>
        <p:txBody>
          <a:bodyPr>
            <a:normAutofit/>
          </a:bodyPr>
          <a:lstStyle/>
          <a:p>
            <a:r>
              <a:rPr lang="en-US" sz="2800" b="1" dirty="0">
                <a:solidFill>
                  <a:schemeClr val="bg1"/>
                </a:solidFill>
                <a:cs typeface="Calibri" panose="020F0502020204030204" pitchFamily="34" charset="0"/>
              </a:rPr>
              <a:t>Helpful Links &amp; Questions</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307806"/>
            <a:ext cx="10515600" cy="3579132"/>
          </a:xfrm>
        </p:spPr>
        <p:txBody>
          <a:bodyPr>
            <a:normAutofit/>
          </a:bodyPr>
          <a:lstStyle/>
          <a:p>
            <a:pPr marL="457200" marR="0" lvl="0" indent="-463550" algn="l" defTabSz="914400" rtl="0" eaLnBrk="1" fontAlgn="auto" latinLnBrk="0" hangingPunct="1">
              <a:lnSpc>
                <a:spcPct val="100000"/>
              </a:lnSpc>
              <a:spcBef>
                <a:spcPts val="855"/>
              </a:spcBef>
              <a:spcAft>
                <a:spcPts val="0"/>
              </a:spcAft>
              <a:buClr>
                <a:srgbClr val="98D43C"/>
              </a:buClr>
              <a:buSzTx/>
              <a:buFont typeface="Wingdings" panose="05000000000000000000" pitchFamily="2" charset="2"/>
              <a:buChar char="§"/>
              <a:tabLst>
                <a:tab pos="2170113" algn="l"/>
                <a:tab pos="2495550" algn="l"/>
              </a:tabLst>
              <a:defRPr/>
            </a:pPr>
            <a:r>
              <a:rPr kumimoji="0" lang="en-US" sz="2400" b="0" i="0" u="none" strike="noStrike" kern="1200" cap="none" spc="-110" normalizeH="0" baseline="0" noProof="0" dirty="0">
                <a:ln>
                  <a:noFill/>
                </a:ln>
                <a:solidFill>
                  <a:srgbClr val="FFFFFF"/>
                </a:solidFill>
                <a:effectLst/>
                <a:uLnTx/>
                <a:uFillTx/>
                <a:ea typeface="+mn-ea"/>
                <a:cs typeface="Calibri" panose="020F0502020204030204" pitchFamily="34" charset="0"/>
              </a:rPr>
              <a:t>To</a:t>
            </a:r>
            <a:r>
              <a:rPr kumimoji="0" lang="en-US" sz="2400" b="0" i="0" u="none" strike="noStrike" kern="1200" cap="none" spc="-15"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learn</a:t>
            </a:r>
            <a:r>
              <a:rPr kumimoji="0" lang="en-US" sz="2400" b="0" i="0" u="none" strike="noStrike" kern="1200" cap="none" spc="-10"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more</a:t>
            </a:r>
            <a:r>
              <a:rPr kumimoji="0" lang="en-US" sz="2400" b="0" i="0" u="none" strike="noStrike" kern="1200" cap="none" spc="-20"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about</a:t>
            </a:r>
            <a:r>
              <a:rPr kumimoji="0" lang="en-US" sz="2400" b="0" i="0" u="none" strike="noStrike" kern="1200" cap="none" spc="-30"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the</a:t>
            </a:r>
            <a:r>
              <a:rPr kumimoji="0" lang="en-US" sz="2400" b="0" i="0" u="none" strike="noStrike" kern="1200" cap="none" spc="-15"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DEO</a:t>
            </a:r>
            <a:r>
              <a:rPr kumimoji="0" lang="en-US" sz="2400" b="0" i="0" u="none" strike="noStrike" kern="1200" cap="none" spc="5"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10" normalizeH="0" baseline="0" noProof="0" dirty="0">
                <a:ln>
                  <a:noFill/>
                </a:ln>
                <a:solidFill>
                  <a:srgbClr val="FFFFFF"/>
                </a:solidFill>
                <a:effectLst/>
                <a:uLnTx/>
                <a:uFillTx/>
                <a:ea typeface="+mn-ea"/>
                <a:cs typeface="Calibri" panose="020F0502020204030204" pitchFamily="34" charset="0"/>
              </a:rPr>
              <a:t>Long-Term Resiliency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and</a:t>
            </a:r>
            <a:r>
              <a:rPr kumimoji="0" lang="en-US" sz="2400" b="0" i="0" u="none" strike="noStrike" kern="1200" cap="none" spc="-10"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programs</a:t>
            </a:r>
            <a:r>
              <a:rPr kumimoji="0" lang="en-US" sz="2400" b="0" i="0" u="none" strike="noStrike" kern="1200" cap="none" spc="-30"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available </a:t>
            </a:r>
            <a:r>
              <a:rPr kumimoji="0" lang="en-US" sz="2400" b="0" i="0" u="none" strike="noStrike" kern="1200" cap="none" spc="-5" normalizeH="0" baseline="0" noProof="0" dirty="0">
                <a:ln>
                  <a:noFill/>
                </a:ln>
                <a:solidFill>
                  <a:srgbClr val="FFFFFF"/>
                </a:solidFill>
                <a:effectLst/>
                <a:uLnTx/>
                <a:uFillTx/>
                <a:ea typeface="+mn-ea"/>
                <a:cs typeface="Calibri" panose="020F0502020204030204" pitchFamily="34" charset="0"/>
              </a:rPr>
              <a:t>to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disaster-impacted</a:t>
            </a:r>
            <a:r>
              <a:rPr kumimoji="0" lang="en-US" sz="2400" b="0" i="0" u="none" strike="noStrike" kern="1200" cap="none" spc="-55"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0" normalizeH="0" baseline="0" noProof="0" dirty="0">
                <a:ln>
                  <a:noFill/>
                </a:ln>
                <a:solidFill>
                  <a:srgbClr val="FFFFFF"/>
                </a:solidFill>
                <a:effectLst/>
                <a:uLnTx/>
                <a:uFillTx/>
                <a:ea typeface="+mn-ea"/>
                <a:cs typeface="Calibri" panose="020F0502020204030204" pitchFamily="34" charset="0"/>
              </a:rPr>
              <a:t>communities,</a:t>
            </a:r>
            <a:r>
              <a:rPr kumimoji="0" lang="en-US" sz="2400" b="0" i="0" u="none" strike="noStrike" kern="1200" cap="none" spc="-35" normalizeH="0" baseline="0" noProof="0" dirty="0">
                <a:ln>
                  <a:noFill/>
                </a:ln>
                <a:solidFill>
                  <a:srgbClr val="FFFFFF"/>
                </a:solidFill>
                <a:effectLst/>
                <a:uLnTx/>
                <a:uFillTx/>
                <a:ea typeface="+mn-ea"/>
                <a:cs typeface="Calibri" panose="020F0502020204030204" pitchFamily="34" charset="0"/>
              </a:rPr>
              <a:t> </a:t>
            </a:r>
            <a:r>
              <a:rPr kumimoji="0" lang="en-US" sz="2400" b="0" i="0" u="none" strike="noStrike" kern="1200" cap="none" spc="-5" normalizeH="0" baseline="0" noProof="0" dirty="0">
                <a:ln>
                  <a:noFill/>
                </a:ln>
                <a:solidFill>
                  <a:srgbClr val="FFFFFF"/>
                </a:solidFill>
                <a:effectLst/>
                <a:uLnTx/>
                <a:uFillTx/>
                <a:ea typeface="+mn-ea"/>
                <a:cs typeface="Calibri" panose="020F0502020204030204" pitchFamily="34" charset="0"/>
              </a:rPr>
              <a:t>visit</a:t>
            </a:r>
            <a:r>
              <a:rPr lang="en-US" sz="2400" spc="-5" dirty="0">
                <a:solidFill>
                  <a:srgbClr val="FFFFFF"/>
                </a:solidFill>
                <a:cs typeface="Calibri" panose="020F0502020204030204" pitchFamily="34" charset="0"/>
              </a:rPr>
              <a:t> our </a:t>
            </a:r>
            <a:r>
              <a:rPr lang="en-US" sz="2400" spc="-5" dirty="0">
                <a:solidFill>
                  <a:srgbClr val="98D43C"/>
                </a:solidFill>
                <a:cs typeface="Calibri" panose="020F0502020204030204" pitchFamily="34" charset="0"/>
                <a:hlinkClick r:id="rId3">
                  <a:extLst>
                    <a:ext uri="{A12FA001-AC4F-418D-AE19-62706E023703}">
                      <ahyp:hlinkClr xmlns:ahyp="http://schemas.microsoft.com/office/drawing/2018/hyperlinkcolor" val="tx"/>
                    </a:ext>
                  </a:extLst>
                </a:hlinkClick>
              </a:rPr>
              <a:t>Hurricane Sally webpage</a:t>
            </a:r>
            <a:r>
              <a:rPr lang="en-US" sz="2400" spc="-5" dirty="0">
                <a:solidFill>
                  <a:srgbClr val="FFFFFF"/>
                </a:solidFill>
                <a:cs typeface="Calibri" panose="020F0502020204030204" pitchFamily="34" charset="0"/>
              </a:rPr>
              <a:t>.</a:t>
            </a:r>
            <a:endParaRPr kumimoji="0" lang="en-US" sz="2400" b="0" i="0" strike="noStrike" kern="1200" cap="none" spc="-10" normalizeH="0" baseline="0" noProof="0" dirty="0">
              <a:ln>
                <a:noFill/>
              </a:ln>
              <a:solidFill>
                <a:srgbClr val="98D43C"/>
              </a:solidFill>
              <a:effectLst/>
              <a:uLnTx/>
              <a:uFill>
                <a:solidFill>
                  <a:srgbClr val="0462C1"/>
                </a:solidFill>
              </a:uFill>
              <a:ea typeface="+mn-ea"/>
              <a:cs typeface="Calibri" panose="020F0502020204030204" pitchFamily="34" charset="0"/>
            </a:endParaRPr>
          </a:p>
          <a:p>
            <a:pPr marL="457200" marR="0" lvl="0" indent="-463550" algn="l" defTabSz="914400" rtl="0" eaLnBrk="1" fontAlgn="auto" latinLnBrk="0" hangingPunct="1">
              <a:lnSpc>
                <a:spcPct val="100000"/>
              </a:lnSpc>
              <a:spcBef>
                <a:spcPts val="855"/>
              </a:spcBef>
              <a:spcAft>
                <a:spcPts val="0"/>
              </a:spcAft>
              <a:buClr>
                <a:srgbClr val="98D43C"/>
              </a:buClr>
              <a:buSzTx/>
              <a:buFont typeface="Wingdings" panose="05000000000000000000" pitchFamily="2" charset="2"/>
              <a:buChar char="§"/>
              <a:tabLst>
                <a:tab pos="2170113" algn="l"/>
                <a:tab pos="2495550" algn="l"/>
              </a:tabLst>
              <a:defRPr/>
            </a:pPr>
            <a:r>
              <a:rPr kumimoji="0" lang="en-US" sz="2400" b="0" i="0" strike="noStrike" kern="1200" cap="none" spc="-5" normalizeH="0" baseline="0" noProof="0" dirty="0">
                <a:ln>
                  <a:noFill/>
                </a:ln>
                <a:solidFill>
                  <a:prstClr val="white"/>
                </a:solidFill>
                <a:effectLst/>
                <a:uLnTx/>
                <a:uFill>
                  <a:solidFill>
                    <a:srgbClr val="0462C1"/>
                  </a:solidFill>
                </a:uFill>
                <a:ea typeface="+mn-ea"/>
                <a:cs typeface="Calibri" panose="020F0502020204030204" pitchFamily="34" charset="0"/>
              </a:rPr>
              <a:t>Program-specific emails are:</a:t>
            </a:r>
          </a:p>
          <a:p>
            <a:pPr marL="914400" lvl="1" indent="-463550">
              <a:lnSpc>
                <a:spcPct val="100000"/>
              </a:lnSpc>
              <a:spcBef>
                <a:spcPts val="0"/>
              </a:spcBef>
              <a:spcAft>
                <a:spcPts val="600"/>
              </a:spcAft>
              <a:buClr>
                <a:srgbClr val="92D050"/>
              </a:buClr>
              <a:buFont typeface="Wingdings" panose="05000000000000000000" pitchFamily="2" charset="2"/>
              <a:buChar char="Ø"/>
              <a:tabLst>
                <a:tab pos="2170113" algn="l"/>
                <a:tab pos="2495550" algn="l"/>
              </a:tabLst>
              <a:defRPr/>
            </a:pPr>
            <a:r>
              <a:rPr kumimoji="0" lang="en-US" b="0" i="0" u="none" strike="noStrike" kern="1200" cap="none" spc="0" normalizeH="0" baseline="0" noProof="0" dirty="0">
                <a:ln>
                  <a:noFill/>
                </a:ln>
                <a:solidFill>
                  <a:prstClr val="white"/>
                </a:solidFill>
                <a:effectLst/>
                <a:uLnTx/>
                <a:uFillTx/>
                <a:ea typeface="Calibri" panose="020F0502020204030204" pitchFamily="34" charset="0"/>
                <a:cs typeface="Calibri" panose="020F0502020204030204" pitchFamily="34" charset="0"/>
              </a:rPr>
              <a:t>HRP/WRTP: </a:t>
            </a:r>
            <a:r>
              <a:rPr kumimoji="0" lang="en-US" b="0" i="0" u="sng" strike="noStrike" kern="1200" cap="none" spc="0" normalizeH="0" baseline="0" noProof="0" dirty="0">
                <a:ln>
                  <a:noFill/>
                </a:ln>
                <a:solidFill>
                  <a:srgbClr val="92D050"/>
                </a:solidFill>
                <a:effectLst/>
                <a:uLnTx/>
                <a:uFillTx/>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OLTR-ER@DEO.MyFlorida.com</a:t>
            </a:r>
            <a:endParaRPr lang="en-US" dirty="0">
              <a:solidFill>
                <a:srgbClr val="92D050"/>
              </a:solidFill>
              <a:ea typeface="Calibri" panose="020F0502020204030204" pitchFamily="34" charset="0"/>
              <a:cs typeface="Calibri" panose="020F0502020204030204" pitchFamily="34" charset="0"/>
            </a:endParaRPr>
          </a:p>
          <a:p>
            <a:pPr marL="914400" lvl="1" indent="-463550">
              <a:lnSpc>
                <a:spcPct val="100000"/>
              </a:lnSpc>
              <a:spcBef>
                <a:spcPts val="0"/>
              </a:spcBef>
              <a:spcAft>
                <a:spcPts val="600"/>
              </a:spcAft>
              <a:buClr>
                <a:srgbClr val="92D050"/>
              </a:buClr>
              <a:buFont typeface="Wingdings" panose="05000000000000000000" pitchFamily="2" charset="2"/>
              <a:buChar char="Ø"/>
              <a:tabLst>
                <a:tab pos="2170113" algn="l"/>
                <a:tab pos="2495550" algn="l"/>
              </a:tabLst>
              <a:defRPr/>
            </a:pPr>
            <a:r>
              <a:rPr kumimoji="0" lang="en-US" b="0" i="0" u="none" strike="noStrike" kern="1200" cap="none" spc="0" normalizeH="0" baseline="0" noProof="0" dirty="0">
                <a:ln>
                  <a:noFill/>
                </a:ln>
                <a:solidFill>
                  <a:prstClr val="white"/>
                </a:solidFill>
                <a:effectLst/>
                <a:uLnTx/>
                <a:uFillTx/>
                <a:ea typeface="Calibri" panose="020F0502020204030204" pitchFamily="34" charset="0"/>
                <a:cs typeface="Calibri" panose="020F0502020204030204" pitchFamily="34" charset="0"/>
              </a:rPr>
              <a:t>IRP: </a:t>
            </a:r>
            <a:r>
              <a:rPr kumimoji="0" lang="en-US" b="0" i="0" u="sng" strike="noStrike" kern="1200" cap="none" spc="0" normalizeH="0" baseline="0" noProof="0" dirty="0">
                <a:ln>
                  <a:noFill/>
                </a:ln>
                <a:solidFill>
                  <a:srgbClr val="92D050"/>
                </a:solidFill>
                <a:effectLst/>
                <a:uLnTx/>
                <a:uFillTx/>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CDBG-DRInfrastructureApp@DEO.MyFlorida.com</a:t>
            </a:r>
            <a:endParaRPr lang="en-US" dirty="0">
              <a:solidFill>
                <a:srgbClr val="92D050"/>
              </a:solidFill>
              <a:ea typeface="Calibri" panose="020F0502020204030204" pitchFamily="34" charset="0"/>
              <a:cs typeface="Calibri" panose="020F0502020204030204" pitchFamily="34" charset="0"/>
            </a:endParaRPr>
          </a:p>
          <a:p>
            <a:pPr marL="914400" lvl="1" indent="-463550">
              <a:lnSpc>
                <a:spcPct val="100000"/>
              </a:lnSpc>
              <a:spcBef>
                <a:spcPts val="0"/>
              </a:spcBef>
              <a:spcAft>
                <a:spcPts val="600"/>
              </a:spcAft>
              <a:buClr>
                <a:srgbClr val="92D050"/>
              </a:buClr>
              <a:buFont typeface="Wingdings" panose="05000000000000000000" pitchFamily="2" charset="2"/>
              <a:buChar char="Ø"/>
              <a:tabLst>
                <a:tab pos="2170113" algn="l"/>
                <a:tab pos="2495550" algn="l"/>
              </a:tabLst>
              <a:defRPr/>
            </a:pPr>
            <a:r>
              <a:rPr kumimoji="0" lang="en-US" b="0" i="0" u="none" strike="noStrike" kern="1200" cap="none" spc="0" normalizeH="0" baseline="0" noProof="0" dirty="0">
                <a:ln>
                  <a:noFill/>
                </a:ln>
                <a:solidFill>
                  <a:prstClr val="white"/>
                </a:solidFill>
                <a:effectLst/>
                <a:uLnTx/>
                <a:uFillTx/>
                <a:ea typeface="Calibri" panose="020F0502020204030204" pitchFamily="34" charset="0"/>
                <a:cs typeface="Calibri" panose="020F0502020204030204" pitchFamily="34" charset="0"/>
              </a:rPr>
              <a:t>VHB/HRRP: </a:t>
            </a:r>
            <a:r>
              <a:rPr kumimoji="0" lang="en-US" b="0" i="0" u="sng" strike="noStrike" kern="1200" cap="none" spc="0" normalizeH="0" baseline="0" noProof="0" dirty="0">
                <a:ln>
                  <a:noFill/>
                </a:ln>
                <a:solidFill>
                  <a:srgbClr val="90C74A"/>
                </a:solidFill>
                <a:effectLst/>
                <a:uLnTx/>
                <a:uFillTx/>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HousingSubrecipient@DEO.MyFlorida.com</a:t>
            </a:r>
            <a:endParaRPr kumimoji="0" lang="en-US" b="0" i="0" u="none" strike="noStrike" kern="1200" cap="none" spc="0" normalizeH="0" baseline="0" noProof="0" dirty="0">
              <a:ln>
                <a:noFill/>
              </a:ln>
              <a:solidFill>
                <a:srgbClr val="90C74A"/>
              </a:solidFill>
              <a:effectLst/>
              <a:uLnTx/>
              <a:uFillTx/>
              <a:ea typeface="Calibri" panose="020F0502020204030204" pitchFamily="34" charset="0"/>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7" name="object 4">
            <a:extLst>
              <a:ext uri="{FF2B5EF4-FFF2-40B4-BE49-F238E27FC236}">
                <a16:creationId xmlns:a16="http://schemas.microsoft.com/office/drawing/2014/main" id="{57D8E667-5806-4685-A3A9-0AC67BC86B97}"/>
              </a:ext>
            </a:extLst>
          </p:cNvPr>
          <p:cNvSpPr/>
          <p:nvPr/>
        </p:nvSpPr>
        <p:spPr>
          <a:xfrm>
            <a:off x="242480" y="4476359"/>
            <a:ext cx="11535663" cy="45719"/>
          </a:xfrm>
          <a:custGeom>
            <a:avLst/>
            <a:gdLst/>
            <a:ahLst/>
            <a:cxnLst/>
            <a:rect l="l" t="t" r="r" b="b"/>
            <a:pathLst>
              <a:path w="7998459" h="45720">
                <a:moveTo>
                  <a:pt x="7997952" y="0"/>
                </a:moveTo>
                <a:lnTo>
                  <a:pt x="0" y="0"/>
                </a:lnTo>
                <a:lnTo>
                  <a:pt x="0" y="45719"/>
                </a:lnTo>
                <a:lnTo>
                  <a:pt x="7997952" y="45719"/>
                </a:lnTo>
                <a:lnTo>
                  <a:pt x="7997952" y="0"/>
                </a:lnTo>
                <a:close/>
              </a:path>
            </a:pathLst>
          </a:custGeom>
          <a:solidFill>
            <a:srgbClr val="98D43C"/>
          </a:solidFill>
        </p:spPr>
        <p:txBody>
          <a:bodyPr wrap="square" lIns="0" tIns="0" rIns="0" bIns="0" rtlCol="0"/>
          <a:lstStyle/>
          <a:p>
            <a:endParaRPr dirty="0">
              <a:latin typeface="Calibri" panose="020F0502020204030204" pitchFamily="34" charset="0"/>
            </a:endParaRPr>
          </a:p>
        </p:txBody>
      </p:sp>
      <p:grpSp>
        <p:nvGrpSpPr>
          <p:cNvPr id="8" name="object 5">
            <a:extLst>
              <a:ext uri="{FF2B5EF4-FFF2-40B4-BE49-F238E27FC236}">
                <a16:creationId xmlns:a16="http://schemas.microsoft.com/office/drawing/2014/main" id="{8199B698-34D1-42CF-A4CC-67A209080C05}"/>
              </a:ext>
            </a:extLst>
          </p:cNvPr>
          <p:cNvGrpSpPr/>
          <p:nvPr/>
        </p:nvGrpSpPr>
        <p:grpSpPr>
          <a:xfrm>
            <a:off x="1689327" y="4886938"/>
            <a:ext cx="7393305" cy="1490980"/>
            <a:chOff x="2510027" y="5166359"/>
            <a:chExt cx="7393305" cy="1490980"/>
          </a:xfrm>
        </p:grpSpPr>
        <p:pic>
          <p:nvPicPr>
            <p:cNvPr id="9" name="object 6">
              <a:extLst>
                <a:ext uri="{FF2B5EF4-FFF2-40B4-BE49-F238E27FC236}">
                  <a16:creationId xmlns:a16="http://schemas.microsoft.com/office/drawing/2014/main" id="{EC0B1C75-E728-4D42-A808-B39886CFB054}"/>
                </a:ext>
              </a:extLst>
            </p:cNvPr>
            <p:cNvPicPr/>
            <p:nvPr/>
          </p:nvPicPr>
          <p:blipFill>
            <a:blip r:embed="rId8" cstate="print"/>
            <a:stretch>
              <a:fillRect/>
            </a:stretch>
          </p:blipFill>
          <p:spPr>
            <a:xfrm>
              <a:off x="5123688" y="5265419"/>
              <a:ext cx="1944623" cy="1159764"/>
            </a:xfrm>
            <a:prstGeom prst="rect">
              <a:avLst/>
            </a:prstGeom>
          </p:spPr>
        </p:pic>
        <p:pic>
          <p:nvPicPr>
            <p:cNvPr id="10" name="object 7">
              <a:extLst>
                <a:ext uri="{FF2B5EF4-FFF2-40B4-BE49-F238E27FC236}">
                  <a16:creationId xmlns:a16="http://schemas.microsoft.com/office/drawing/2014/main" id="{0BD33086-DAD9-47B8-912C-F973745404E5}"/>
                </a:ext>
              </a:extLst>
            </p:cNvPr>
            <p:cNvPicPr/>
            <p:nvPr/>
          </p:nvPicPr>
          <p:blipFill>
            <a:blip r:embed="rId9" cstate="print"/>
            <a:stretch>
              <a:fillRect/>
            </a:stretch>
          </p:blipFill>
          <p:spPr>
            <a:xfrm>
              <a:off x="2510027" y="5332475"/>
              <a:ext cx="1327403" cy="1159764"/>
            </a:xfrm>
            <a:prstGeom prst="rect">
              <a:avLst/>
            </a:prstGeom>
          </p:spPr>
        </p:pic>
        <p:pic>
          <p:nvPicPr>
            <p:cNvPr id="11" name="object 8">
              <a:extLst>
                <a:ext uri="{FF2B5EF4-FFF2-40B4-BE49-F238E27FC236}">
                  <a16:creationId xmlns:a16="http://schemas.microsoft.com/office/drawing/2014/main" id="{7A18AFB6-6CD4-4212-965D-5676B9EAF4D5}"/>
                </a:ext>
              </a:extLst>
            </p:cNvPr>
            <p:cNvPicPr/>
            <p:nvPr/>
          </p:nvPicPr>
          <p:blipFill>
            <a:blip r:embed="rId10" cstate="print"/>
            <a:stretch>
              <a:fillRect/>
            </a:stretch>
          </p:blipFill>
          <p:spPr>
            <a:xfrm>
              <a:off x="8354568" y="5166359"/>
              <a:ext cx="1548383" cy="1490471"/>
            </a:xfrm>
            <a:prstGeom prst="rect">
              <a:avLst/>
            </a:prstGeom>
          </p:spPr>
        </p:pic>
      </p:grpSp>
      <p:cxnSp>
        <p:nvCxnSpPr>
          <p:cNvPr id="12" name="Straight Connector 11">
            <a:extLst>
              <a:ext uri="{FF2B5EF4-FFF2-40B4-BE49-F238E27FC236}">
                <a16:creationId xmlns:a16="http://schemas.microsoft.com/office/drawing/2014/main" id="{94A63ADE-78C3-4E6D-B5FB-903D7AAD066F}"/>
              </a:ext>
            </a:extLst>
          </p:cNvPr>
          <p:cNvCxnSpPr>
            <a:cxnSpLocks/>
          </p:cNvCxnSpPr>
          <p:nvPr/>
        </p:nvCxnSpPr>
        <p:spPr>
          <a:xfrm>
            <a:off x="128180" y="79163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03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CDBG – Disaster Recovery &amp; Mitigation</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5" y="1099505"/>
            <a:ext cx="11274532" cy="5269159"/>
          </a:xfrm>
        </p:spPr>
        <p:txBody>
          <a:bodyPr>
            <a:noAutofit/>
          </a:bodyPr>
          <a:lstStyle/>
          <a:p>
            <a:pPr marL="354965" marR="181610" indent="-342900">
              <a:lnSpc>
                <a:spcPct val="108000"/>
              </a:lnSpc>
              <a:spcBef>
                <a:spcPts val="600"/>
              </a:spcBef>
              <a:spcAft>
                <a:spcPts val="600"/>
              </a:spcAft>
              <a:buClr>
                <a:srgbClr val="98D43C"/>
              </a:buClr>
              <a:buFont typeface="Wingdings" panose="05000000000000000000" pitchFamily="2" charset="2"/>
              <a:buChar char="§"/>
              <a:tabLst>
                <a:tab pos="299085" algn="l"/>
                <a:tab pos="299720" algn="l"/>
              </a:tabLst>
            </a:pPr>
            <a:r>
              <a:rPr lang="en-US" sz="2200" dirty="0">
                <a:solidFill>
                  <a:srgbClr val="FFFFFF"/>
                </a:solidFill>
                <a:cs typeface="Calibri" panose="020F0502020204030204" pitchFamily="34" charset="0"/>
              </a:rPr>
              <a:t>DEO, through </a:t>
            </a:r>
            <a:r>
              <a:rPr lang="en-US" sz="2200" spc="15" dirty="0">
                <a:solidFill>
                  <a:srgbClr val="FFFFFF"/>
                </a:solidFill>
                <a:cs typeface="Calibri" panose="020F0502020204030204" pitchFamily="34" charset="0"/>
              </a:rPr>
              <a:t>OLTR, </a:t>
            </a:r>
            <a:r>
              <a:rPr lang="en-US" sz="2200" spc="-5" dirty="0">
                <a:solidFill>
                  <a:srgbClr val="FFFFFF"/>
                </a:solidFill>
                <a:cs typeface="Calibri" panose="020F0502020204030204" pitchFamily="34" charset="0"/>
              </a:rPr>
              <a:t>supports disaster recovery and mitigation projects related to housing,</a:t>
            </a:r>
            <a:r>
              <a:rPr lang="en-US" sz="2200" spc="2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infrastructure</a:t>
            </a:r>
            <a:r>
              <a:rPr lang="en-US" sz="2200" spc="5" dirty="0">
                <a:solidFill>
                  <a:srgbClr val="FFFFFF"/>
                </a:solidFill>
                <a:cs typeface="Calibri" panose="020F0502020204030204" pitchFamily="34" charset="0"/>
              </a:rPr>
              <a:t>, and </a:t>
            </a:r>
            <a:r>
              <a:rPr lang="en-US" sz="2200" spc="-5" dirty="0">
                <a:solidFill>
                  <a:srgbClr val="FFFFFF"/>
                </a:solidFill>
                <a:cs typeface="Calibri" panose="020F0502020204030204" pitchFamily="34" charset="0"/>
              </a:rPr>
              <a:t>economic</a:t>
            </a:r>
            <a:r>
              <a:rPr lang="en-US" sz="2200" spc="3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development</a:t>
            </a:r>
            <a:r>
              <a:rPr lang="en-US" sz="2200" spc="3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in Florida</a:t>
            </a:r>
            <a:r>
              <a:rPr lang="en-US" sz="220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communities</a:t>
            </a:r>
            <a:r>
              <a:rPr lang="en-US" sz="220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impacted</a:t>
            </a:r>
            <a:r>
              <a:rPr lang="en-US" sz="2200" spc="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by disasters.</a:t>
            </a:r>
            <a:endParaRPr lang="en-US" sz="2200" dirty="0">
              <a:cs typeface="Calibri" panose="020F0502020204030204" pitchFamily="34" charset="0"/>
            </a:endParaRPr>
          </a:p>
          <a:p>
            <a:pPr marL="354965" marR="5080" indent="-342900">
              <a:lnSpc>
                <a:spcPct val="108000"/>
              </a:lnSpc>
              <a:spcBef>
                <a:spcPts val="600"/>
              </a:spcBef>
              <a:spcAft>
                <a:spcPts val="600"/>
              </a:spcAft>
              <a:buClr>
                <a:srgbClr val="98D43C"/>
              </a:buClr>
              <a:buFont typeface="Wingdings" panose="05000000000000000000" pitchFamily="2" charset="2"/>
              <a:buChar char="§"/>
              <a:tabLst>
                <a:tab pos="299085" algn="l"/>
                <a:tab pos="299720" algn="l"/>
              </a:tabLst>
            </a:pPr>
            <a:r>
              <a:rPr lang="en-US" sz="2200" spc="-5" dirty="0">
                <a:solidFill>
                  <a:srgbClr val="FFFFFF"/>
                </a:solidFill>
                <a:cs typeface="Calibri" panose="020F0502020204030204" pitchFamily="34" charset="0"/>
              </a:rPr>
              <a:t>DEO</a:t>
            </a:r>
            <a:r>
              <a:rPr lang="en-US" sz="2200" dirty="0">
                <a:solidFill>
                  <a:srgbClr val="FFFFFF"/>
                </a:solidFill>
                <a:cs typeface="Calibri" panose="020F0502020204030204" pitchFamily="34" charset="0"/>
              </a:rPr>
              <a:t> is the</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governor-designated</a:t>
            </a:r>
            <a:r>
              <a:rPr lang="en-US" sz="2200" spc="3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State</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authority</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responsible</a:t>
            </a:r>
            <a:r>
              <a:rPr lang="en-US" sz="2200" spc="1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for</a:t>
            </a:r>
            <a:r>
              <a:rPr lang="en-US" sz="2200" spc="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administering</a:t>
            </a:r>
            <a:r>
              <a:rPr lang="en-US" sz="2200" spc="2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all</a:t>
            </a:r>
            <a:r>
              <a:rPr lang="en-US" sz="2200" dirty="0">
                <a:solidFill>
                  <a:srgbClr val="FFFFFF"/>
                </a:solidFill>
                <a:cs typeface="Calibri" panose="020F0502020204030204" pitchFamily="34" charset="0"/>
              </a:rPr>
              <a:t> U.S.</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Department </a:t>
            </a:r>
            <a:r>
              <a:rPr lang="en-US" sz="2200" dirty="0">
                <a:solidFill>
                  <a:srgbClr val="FFFFFF"/>
                </a:solidFill>
                <a:cs typeface="Calibri" panose="020F0502020204030204" pitchFamily="34" charset="0"/>
              </a:rPr>
              <a:t>of </a:t>
            </a:r>
            <a:r>
              <a:rPr lang="en-US" sz="2200" spc="-5" dirty="0">
                <a:solidFill>
                  <a:srgbClr val="FFFFFF"/>
                </a:solidFill>
                <a:cs typeface="Calibri" panose="020F0502020204030204" pitchFamily="34" charset="0"/>
              </a:rPr>
              <a:t>Housing</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and</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Urban</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Development</a:t>
            </a:r>
            <a:r>
              <a:rPr lang="en-US" sz="2200" spc="15" dirty="0">
                <a:solidFill>
                  <a:srgbClr val="FFFFFF"/>
                </a:solidFill>
                <a:cs typeface="Calibri" panose="020F0502020204030204" pitchFamily="34" charset="0"/>
              </a:rPr>
              <a:t> (HUD) </a:t>
            </a:r>
            <a:r>
              <a:rPr lang="en-US" sz="2200" spc="-5" dirty="0">
                <a:solidFill>
                  <a:srgbClr val="FFFFFF"/>
                </a:solidFill>
                <a:cs typeface="Calibri" panose="020F0502020204030204" pitchFamily="34" charset="0"/>
              </a:rPr>
              <a:t>Community</a:t>
            </a:r>
            <a:r>
              <a:rPr lang="en-US" sz="2200" spc="1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Development</a:t>
            </a:r>
            <a:r>
              <a:rPr lang="en-US" sz="2200" spc="3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Block</a:t>
            </a:r>
            <a:r>
              <a:rPr lang="en-US" sz="220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Grant-Disaster Recovery</a:t>
            </a:r>
            <a:r>
              <a:rPr lang="en-US" sz="2200" spc="1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(CDBG-DR)</a:t>
            </a:r>
            <a:r>
              <a:rPr lang="en-US" sz="2200" spc="1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and</a:t>
            </a:r>
            <a:r>
              <a:rPr lang="en-US" sz="2200" spc="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Mitigation</a:t>
            </a:r>
            <a:r>
              <a:rPr lang="en-US" sz="2200" spc="1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(CDBG-MIT)</a:t>
            </a:r>
            <a:r>
              <a:rPr lang="en-US" sz="2200" spc="-1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funds </a:t>
            </a:r>
            <a:r>
              <a:rPr lang="en-US" sz="2200" spc="-10" dirty="0">
                <a:solidFill>
                  <a:srgbClr val="FFFFFF"/>
                </a:solidFill>
                <a:cs typeface="Calibri" panose="020F0502020204030204" pitchFamily="34" charset="0"/>
              </a:rPr>
              <a:t>awarded</a:t>
            </a:r>
            <a:r>
              <a:rPr lang="en-US" sz="2200" spc="4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to</a:t>
            </a:r>
            <a:r>
              <a:rPr lang="en-US" sz="2200" spc="-1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the</a:t>
            </a:r>
            <a:r>
              <a:rPr lang="en-US" sz="2200" spc="-1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State of Florida.</a:t>
            </a:r>
            <a:endParaRPr lang="en-US" sz="2200" dirty="0">
              <a:cs typeface="Calibri" panose="020F0502020204030204" pitchFamily="34" charset="0"/>
            </a:endParaRPr>
          </a:p>
          <a:p>
            <a:pPr marL="354965" indent="-342900">
              <a:lnSpc>
                <a:spcPct val="108000"/>
              </a:lnSpc>
              <a:spcBef>
                <a:spcPts val="600"/>
              </a:spcBef>
              <a:spcAft>
                <a:spcPts val="600"/>
              </a:spcAft>
              <a:buClr>
                <a:srgbClr val="98D43C"/>
              </a:buClr>
              <a:buFont typeface="Wingdings" panose="05000000000000000000" pitchFamily="2" charset="2"/>
              <a:buChar char="§"/>
              <a:tabLst>
                <a:tab pos="299085" algn="l"/>
                <a:tab pos="299720" algn="l"/>
              </a:tabLst>
            </a:pPr>
            <a:r>
              <a:rPr lang="en-US" sz="2200" spc="-5" dirty="0">
                <a:solidFill>
                  <a:srgbClr val="FFFFFF"/>
                </a:solidFill>
                <a:cs typeface="Calibri" panose="020F0502020204030204" pitchFamily="34" charset="0"/>
              </a:rPr>
              <a:t>DEO is currently administering long-term recovery and mitigation programs for Hurricanes Hermine, Matthew, Irma, and Michael. Sally programs have begun this year.</a:t>
            </a:r>
          </a:p>
          <a:p>
            <a:pPr marL="358902" indent="-342900">
              <a:lnSpc>
                <a:spcPct val="108000"/>
              </a:lnSpc>
              <a:spcBef>
                <a:spcPts val="600"/>
              </a:spcBef>
              <a:spcAft>
                <a:spcPts val="600"/>
              </a:spcAft>
              <a:buClr>
                <a:srgbClr val="98D43C"/>
              </a:buClr>
              <a:buFont typeface="Wingdings" panose="05000000000000000000" pitchFamily="2" charset="2"/>
              <a:buChar char="§"/>
            </a:pPr>
            <a:r>
              <a:rPr lang="en-US" sz="2200" dirty="0">
                <a:solidFill>
                  <a:schemeClr val="bg1"/>
                </a:solidFill>
                <a:cs typeface="Calibri" panose="020F0502020204030204" pitchFamily="34" charset="0"/>
              </a:rPr>
              <a:t>"Rebuild Florida” was created to brand the State’s long-term disaster recovery and mitigation efforts.</a:t>
            </a: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7" name="Straight Connector 6">
            <a:extLst>
              <a:ext uri="{FF2B5EF4-FFF2-40B4-BE49-F238E27FC236}">
                <a16:creationId xmlns:a16="http://schemas.microsoft.com/office/drawing/2014/main" id="{9D3BFC37-7838-48DC-A630-2456A6A85B78}"/>
              </a:ext>
            </a:extLst>
          </p:cNvPr>
          <p:cNvCxnSpPr>
            <a:cxnSpLocks/>
          </p:cNvCxnSpPr>
          <p:nvPr/>
        </p:nvCxnSpPr>
        <p:spPr>
          <a:xfrm>
            <a:off x="268719" y="775960"/>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229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9A3D-ADDD-41B4-B5B7-DBB8DF88A1AF}"/>
              </a:ext>
            </a:extLst>
          </p:cNvPr>
          <p:cNvSpPr>
            <a:spLocks noGrp="1"/>
          </p:cNvSpPr>
          <p:nvPr>
            <p:ph type="title"/>
          </p:nvPr>
        </p:nvSpPr>
        <p:spPr>
          <a:xfrm>
            <a:off x="218385" y="158590"/>
            <a:ext cx="10515600" cy="640080"/>
          </a:xfrm>
        </p:spPr>
        <p:txBody>
          <a:bodyPr>
            <a:normAutofit/>
          </a:bodyPr>
          <a:lstStyle/>
          <a:p>
            <a:r>
              <a:rPr lang="en-US" sz="2800" b="1" dirty="0">
                <a:solidFill>
                  <a:schemeClr val="bg1"/>
                </a:solidFill>
                <a:cs typeface="Calibri" panose="020F0502020204030204" pitchFamily="34" charset="0"/>
              </a:rPr>
              <a:t>Hurricane Sally CDBG Timeline</a:t>
            </a:r>
          </a:p>
        </p:txBody>
      </p:sp>
      <p:sp>
        <p:nvSpPr>
          <p:cNvPr id="3" name="Content Placeholder 2">
            <a:extLst>
              <a:ext uri="{FF2B5EF4-FFF2-40B4-BE49-F238E27FC236}">
                <a16:creationId xmlns:a16="http://schemas.microsoft.com/office/drawing/2014/main" id="{3A49C041-172F-4CC0-8D32-5BC4F0D32247}"/>
              </a:ext>
            </a:extLst>
          </p:cNvPr>
          <p:cNvSpPr>
            <a:spLocks noGrp="1"/>
          </p:cNvSpPr>
          <p:nvPr>
            <p:ph idx="1"/>
          </p:nvPr>
        </p:nvSpPr>
        <p:spPr>
          <a:xfrm>
            <a:off x="218384" y="1041659"/>
            <a:ext cx="11584925" cy="5252384"/>
          </a:xfrm>
        </p:spPr>
        <p:txBody>
          <a:bodyPr>
            <a:noAutofit/>
          </a:bodyPr>
          <a:lstStyle/>
          <a:p>
            <a:pPr marL="339725" indent="-285750">
              <a:lnSpc>
                <a:spcPct val="100000"/>
              </a:lnSpc>
              <a:spcBef>
                <a:spcPts val="0"/>
              </a:spcBef>
              <a:spcAft>
                <a:spcPts val="600"/>
              </a:spcAft>
              <a:buClr>
                <a:srgbClr val="98D43C"/>
              </a:buClr>
              <a:buFont typeface="Wingdings" panose="05000000000000000000" pitchFamily="2" charset="2"/>
              <a:buChar char="§"/>
              <a:tabLst>
                <a:tab pos="443865" algn="l"/>
                <a:tab pos="444500" algn="l"/>
              </a:tabLst>
            </a:pPr>
            <a:r>
              <a:rPr lang="en-US" sz="2200" b="1" spc="-5" dirty="0">
                <a:solidFill>
                  <a:srgbClr val="FFFFFF"/>
                </a:solidFill>
                <a:cs typeface="Calibri" panose="020F0502020204030204" pitchFamily="34" charset="0"/>
              </a:rPr>
              <a:t>September 2020</a:t>
            </a:r>
            <a:r>
              <a:rPr lang="en-US" sz="2200" b="1" dirty="0">
                <a:solidFill>
                  <a:srgbClr val="FFFFFF"/>
                </a:solidFill>
                <a:cs typeface="Calibri" panose="020F0502020204030204" pitchFamily="34" charset="0"/>
              </a:rPr>
              <a:t>:</a:t>
            </a:r>
            <a:r>
              <a:rPr lang="en-US" sz="2200" b="1" spc="-3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Hurricane</a:t>
            </a:r>
            <a:r>
              <a:rPr lang="en-US" sz="2200" spc="-3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Sally</a:t>
            </a:r>
            <a:r>
              <a:rPr lang="en-US" sz="2200" spc="-3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made</a:t>
            </a:r>
            <a:r>
              <a:rPr lang="en-US" sz="2200" spc="-2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landfall</a:t>
            </a:r>
            <a:r>
              <a:rPr lang="en-US" sz="2200" spc="-3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in</a:t>
            </a:r>
            <a:r>
              <a:rPr lang="en-US" sz="2200" spc="-1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the</a:t>
            </a:r>
            <a:r>
              <a:rPr lang="en-US" sz="2200" spc="-1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Florida</a:t>
            </a:r>
            <a:r>
              <a:rPr lang="en-US" sz="2200" spc="-3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Panhandle.</a:t>
            </a:r>
            <a:endParaRPr lang="en-US" sz="2200" dirty="0">
              <a:cs typeface="Calibri" panose="020F0502020204030204" pitchFamily="34" charset="0"/>
            </a:endParaRPr>
          </a:p>
          <a:p>
            <a:pPr marL="339725" indent="-285750">
              <a:lnSpc>
                <a:spcPct val="100000"/>
              </a:lnSpc>
              <a:spcBef>
                <a:spcPts val="0"/>
              </a:spcBef>
              <a:spcAft>
                <a:spcPts val="600"/>
              </a:spcAft>
              <a:buClr>
                <a:srgbClr val="98D43C"/>
              </a:buClr>
              <a:buFont typeface="Wingdings" panose="05000000000000000000" pitchFamily="2" charset="2"/>
              <a:buChar char="§"/>
              <a:tabLst>
                <a:tab pos="443865" algn="l"/>
                <a:tab pos="444500" algn="l"/>
              </a:tabLst>
            </a:pPr>
            <a:r>
              <a:rPr lang="en-US" sz="2200" b="1" spc="5" dirty="0">
                <a:solidFill>
                  <a:srgbClr val="FFFFFF"/>
                </a:solidFill>
                <a:cs typeface="Calibri" panose="020F0502020204030204" pitchFamily="34" charset="0"/>
              </a:rPr>
              <a:t>October 29, 2021</a:t>
            </a:r>
            <a:r>
              <a:rPr lang="en-US" sz="2200" b="1" dirty="0">
                <a:solidFill>
                  <a:srgbClr val="FFFFFF"/>
                </a:solidFill>
                <a:cs typeface="Calibri" panose="020F0502020204030204" pitchFamily="34" charset="0"/>
              </a:rPr>
              <a:t>:</a:t>
            </a:r>
            <a:r>
              <a:rPr lang="en-US" sz="2200" b="1" spc="-2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$113,191,000 allocated from HUD.</a:t>
            </a:r>
            <a:endParaRPr lang="en-US" sz="2200" dirty="0">
              <a:cs typeface="Calibri" panose="020F0502020204030204" pitchFamily="34" charset="0"/>
            </a:endParaRPr>
          </a:p>
          <a:p>
            <a:pPr marL="339725" indent="-285750">
              <a:lnSpc>
                <a:spcPct val="100000"/>
              </a:lnSpc>
              <a:spcBef>
                <a:spcPts val="0"/>
              </a:spcBef>
              <a:spcAft>
                <a:spcPts val="600"/>
              </a:spcAft>
              <a:buClr>
                <a:srgbClr val="98D43C"/>
              </a:buClr>
              <a:buFont typeface="Wingdings" panose="05000000000000000000" pitchFamily="2" charset="2"/>
              <a:buChar char="§"/>
              <a:tabLst>
                <a:tab pos="443865" algn="l"/>
                <a:tab pos="444500" algn="l"/>
              </a:tabLst>
            </a:pPr>
            <a:r>
              <a:rPr lang="en-US" sz="2200" b="1" spc="-5" dirty="0">
                <a:solidFill>
                  <a:srgbClr val="FFFFFF"/>
                </a:solidFill>
                <a:cs typeface="Calibri" panose="020F0502020204030204" pitchFamily="34" charset="0"/>
              </a:rPr>
              <a:t>March 22, 2022</a:t>
            </a:r>
            <a:r>
              <a:rPr lang="en-US" sz="2200" dirty="0">
                <a:solidFill>
                  <a:srgbClr val="FFFFFF"/>
                </a:solidFill>
                <a:cs typeface="Calibri" panose="020F0502020204030204" pitchFamily="34" charset="0"/>
              </a:rPr>
              <a:t>:</a:t>
            </a:r>
            <a:r>
              <a:rPr lang="en-US" sz="2200" spc="-9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Additional</a:t>
            </a:r>
            <a:r>
              <a:rPr lang="en-US" sz="2200" spc="-4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$74,192,000</a:t>
            </a:r>
            <a:r>
              <a:rPr lang="en-US" sz="2200" spc="-2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allocation</a:t>
            </a:r>
            <a:r>
              <a:rPr lang="en-US" sz="2200" spc="-4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from</a:t>
            </a:r>
            <a:r>
              <a:rPr lang="en-US" sz="2200" spc="-25" dirty="0">
                <a:solidFill>
                  <a:srgbClr val="FFFFFF"/>
                </a:solidFill>
                <a:cs typeface="Calibri" panose="020F0502020204030204" pitchFamily="34" charset="0"/>
              </a:rPr>
              <a:t> </a:t>
            </a:r>
            <a:r>
              <a:rPr lang="en-US" sz="2200" spc="-10" dirty="0">
                <a:solidFill>
                  <a:srgbClr val="FFFFFF"/>
                </a:solidFill>
                <a:cs typeface="Calibri" panose="020F0502020204030204" pitchFamily="34" charset="0"/>
              </a:rPr>
              <a:t>HUD.</a:t>
            </a:r>
            <a:endParaRPr lang="en-US" sz="2200" dirty="0">
              <a:cs typeface="Calibri" panose="020F0502020204030204" pitchFamily="34" charset="0"/>
            </a:endParaRPr>
          </a:p>
          <a:p>
            <a:pPr marL="341313" indent="-287338">
              <a:lnSpc>
                <a:spcPct val="100000"/>
              </a:lnSpc>
              <a:spcBef>
                <a:spcPts val="0"/>
              </a:spcBef>
              <a:spcAft>
                <a:spcPts val="600"/>
              </a:spcAft>
              <a:buClr>
                <a:srgbClr val="98D43C"/>
              </a:buClr>
              <a:buFont typeface="Wingdings" panose="05000000000000000000" pitchFamily="2" charset="2"/>
              <a:buChar char="§"/>
              <a:tabLst>
                <a:tab pos="341313" algn="l"/>
                <a:tab pos="444500" algn="l"/>
              </a:tabLst>
            </a:pPr>
            <a:r>
              <a:rPr lang="en-US" sz="2200" b="1" spc="-5" dirty="0">
                <a:solidFill>
                  <a:srgbClr val="FFFFFF"/>
                </a:solidFill>
                <a:cs typeface="Calibri" panose="020F0502020204030204" pitchFamily="34" charset="0"/>
              </a:rPr>
              <a:t>February 3, 2022</a:t>
            </a:r>
            <a:r>
              <a:rPr lang="en-US" sz="2200" dirty="0">
                <a:solidFill>
                  <a:srgbClr val="FFFFFF"/>
                </a:solidFill>
                <a:cs typeface="Calibri" panose="020F0502020204030204" pitchFamily="34" charset="0"/>
              </a:rPr>
              <a:t>:</a:t>
            </a:r>
            <a:r>
              <a:rPr lang="en-US" sz="2200" spc="-3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Federal</a:t>
            </a:r>
            <a:r>
              <a:rPr lang="en-US" sz="2200" spc="-4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Register</a:t>
            </a:r>
            <a:r>
              <a:rPr lang="en-US" sz="2200" spc="-5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published: </a:t>
            </a:r>
            <a:r>
              <a:rPr lang="en-US" sz="2200" spc="-5" dirty="0">
                <a:solidFill>
                  <a:schemeClr val="bg1"/>
                </a:solidFill>
                <a:uFill>
                  <a:solidFill>
                    <a:srgbClr val="FFFFFF"/>
                  </a:solidFill>
                </a:uFill>
                <a:cs typeface="Calibri" panose="020F0502020204030204" pitchFamily="34" charset="0"/>
              </a:rPr>
              <a:t>FR Vol. 87 No. 23.</a:t>
            </a:r>
          </a:p>
          <a:p>
            <a:pPr marL="798513" lvl="1" indent="-287338">
              <a:lnSpc>
                <a:spcPct val="100000"/>
              </a:lnSpc>
              <a:spcBef>
                <a:spcPts val="0"/>
              </a:spcBef>
              <a:spcAft>
                <a:spcPts val="600"/>
              </a:spcAft>
              <a:buClr>
                <a:srgbClr val="98D43C"/>
              </a:buClr>
              <a:buFont typeface="Wingdings" panose="05000000000000000000" pitchFamily="2" charset="2"/>
              <a:buChar char="§"/>
              <a:tabLst>
                <a:tab pos="341313" algn="l"/>
                <a:tab pos="444500" algn="l"/>
              </a:tabLst>
            </a:pPr>
            <a:r>
              <a:rPr lang="en-US" sz="2200" b="1" spc="-25" dirty="0">
                <a:solidFill>
                  <a:srgbClr val="FFFFFF"/>
                </a:solidFill>
                <a:cs typeface="Calibri" panose="020F0502020204030204" pitchFamily="34" charset="0"/>
              </a:rPr>
              <a:t>Total</a:t>
            </a:r>
            <a:r>
              <a:rPr lang="en-US" sz="2200" b="1" spc="-15" dirty="0">
                <a:solidFill>
                  <a:srgbClr val="FFFFFF"/>
                </a:solidFill>
                <a:cs typeface="Calibri" panose="020F0502020204030204" pitchFamily="34" charset="0"/>
              </a:rPr>
              <a:t> </a:t>
            </a:r>
            <a:r>
              <a:rPr lang="en-US" sz="2200" b="1" spc="-5" dirty="0">
                <a:solidFill>
                  <a:srgbClr val="FFFFFF"/>
                </a:solidFill>
                <a:cs typeface="Calibri" panose="020F0502020204030204" pitchFamily="34" charset="0"/>
              </a:rPr>
              <a:t>Florida</a:t>
            </a:r>
            <a:r>
              <a:rPr lang="en-US" sz="2200" b="1" spc="-90" dirty="0">
                <a:solidFill>
                  <a:srgbClr val="FFFFFF"/>
                </a:solidFill>
                <a:cs typeface="Calibri" panose="020F0502020204030204" pitchFamily="34" charset="0"/>
              </a:rPr>
              <a:t> </a:t>
            </a:r>
            <a:r>
              <a:rPr lang="en-US" sz="2200" b="1" spc="-5" dirty="0">
                <a:solidFill>
                  <a:srgbClr val="FFFFFF"/>
                </a:solidFill>
                <a:cs typeface="Calibri" panose="020F0502020204030204" pitchFamily="34" charset="0"/>
              </a:rPr>
              <a:t>Allocation</a:t>
            </a:r>
            <a:r>
              <a:rPr lang="en-US" sz="2200" spc="-5" dirty="0">
                <a:solidFill>
                  <a:srgbClr val="FFFFFF"/>
                </a:solidFill>
                <a:cs typeface="Calibri" panose="020F0502020204030204" pitchFamily="34" charset="0"/>
              </a:rPr>
              <a:t>:</a:t>
            </a:r>
            <a:r>
              <a:rPr lang="en-US" sz="2200" spc="-1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$187,383,000</a:t>
            </a:r>
            <a:endParaRPr lang="en-US" sz="2200" dirty="0">
              <a:cs typeface="Calibri" panose="020F0502020204030204" pitchFamily="34" charset="0"/>
            </a:endParaRPr>
          </a:p>
          <a:p>
            <a:pPr marL="341313" indent="-287338">
              <a:lnSpc>
                <a:spcPct val="100000"/>
              </a:lnSpc>
              <a:spcBef>
                <a:spcPts val="0"/>
              </a:spcBef>
              <a:spcAft>
                <a:spcPts val="600"/>
              </a:spcAft>
              <a:buClr>
                <a:srgbClr val="98D43C"/>
              </a:buClr>
              <a:buFont typeface="Wingdings" panose="05000000000000000000" pitchFamily="2" charset="2"/>
              <a:buChar char="§"/>
              <a:tabLst>
                <a:tab pos="443865" algn="l"/>
                <a:tab pos="444500" algn="l"/>
              </a:tabLst>
            </a:pPr>
            <a:r>
              <a:rPr lang="en-US" sz="2200" b="1" spc="-5" dirty="0">
                <a:solidFill>
                  <a:srgbClr val="FFFFFF"/>
                </a:solidFill>
                <a:cs typeface="Calibri" panose="020F0502020204030204" pitchFamily="34" charset="0"/>
              </a:rPr>
              <a:t>August 5, 2022</a:t>
            </a:r>
            <a:r>
              <a:rPr lang="en-US" sz="2200" dirty="0">
                <a:solidFill>
                  <a:srgbClr val="FFFFFF"/>
                </a:solidFill>
                <a:cs typeface="Calibri" panose="020F0502020204030204" pitchFamily="34" charset="0"/>
              </a:rPr>
              <a:t>:</a:t>
            </a:r>
            <a:r>
              <a:rPr lang="en-US" sz="2200" spc="-2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HUD</a:t>
            </a:r>
            <a:r>
              <a:rPr lang="en-US" sz="220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approved</a:t>
            </a:r>
            <a:r>
              <a:rPr lang="en-US" sz="2200" spc="-1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State</a:t>
            </a:r>
            <a:r>
              <a:rPr lang="en-US" sz="2200" spc="-40"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of</a:t>
            </a:r>
            <a:r>
              <a:rPr lang="en-US" sz="2200" spc="-10" dirty="0">
                <a:solidFill>
                  <a:srgbClr val="FFFFFF"/>
                </a:solidFill>
                <a:cs typeface="Calibri" panose="020F0502020204030204" pitchFamily="34" charset="0"/>
              </a:rPr>
              <a:t> Florida’s</a:t>
            </a:r>
            <a:r>
              <a:rPr lang="en-US" sz="2200" spc="-9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Action</a:t>
            </a:r>
            <a:r>
              <a:rPr lang="en-US" sz="2200" spc="-2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Plan</a:t>
            </a:r>
            <a:r>
              <a:rPr lang="en-US" sz="2200" spc="-5" dirty="0">
                <a:solidFill>
                  <a:srgbClr val="FFFFFF"/>
                </a:solidFill>
                <a:cs typeface="Calibri" panose="020F0502020204030204" pitchFamily="34" charset="0"/>
              </a:rPr>
              <a:t> for</a:t>
            </a:r>
            <a:r>
              <a:rPr lang="en-US" sz="2200" spc="-25" dirty="0">
                <a:solidFill>
                  <a:srgbClr val="FFFFFF"/>
                </a:solidFill>
                <a:cs typeface="Calibri" panose="020F0502020204030204" pitchFamily="34" charset="0"/>
              </a:rPr>
              <a:t> </a:t>
            </a:r>
            <a:r>
              <a:rPr lang="en-US" sz="2200" spc="-5" dirty="0">
                <a:solidFill>
                  <a:srgbClr val="FFFFFF"/>
                </a:solidFill>
                <a:cs typeface="Calibri" panose="020F0502020204030204" pitchFamily="34" charset="0"/>
              </a:rPr>
              <a:t>Hurricane Sally</a:t>
            </a:r>
            <a:r>
              <a:rPr lang="en-US" sz="2200" spc="-3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Disaster Recovery Programs.</a:t>
            </a:r>
          </a:p>
          <a:p>
            <a:pPr marL="341313" indent="-287338">
              <a:lnSpc>
                <a:spcPct val="100000"/>
              </a:lnSpc>
              <a:spcBef>
                <a:spcPts val="0"/>
              </a:spcBef>
              <a:spcAft>
                <a:spcPts val="600"/>
              </a:spcAft>
              <a:buClr>
                <a:srgbClr val="98D43C"/>
              </a:buClr>
              <a:buFont typeface="Wingdings" panose="05000000000000000000" pitchFamily="2" charset="2"/>
              <a:buChar char="§"/>
              <a:tabLst>
                <a:tab pos="443865" algn="l"/>
                <a:tab pos="444500" algn="l"/>
              </a:tabLst>
            </a:pPr>
            <a:r>
              <a:rPr lang="en-US" sz="2200" b="1" dirty="0">
                <a:solidFill>
                  <a:schemeClr val="bg1"/>
                </a:solidFill>
                <a:cs typeface="Calibri" panose="020F0502020204030204" pitchFamily="34" charset="0"/>
              </a:rPr>
              <a:t>January 18, 2023: </a:t>
            </a:r>
            <a:r>
              <a:rPr lang="en-US" sz="2200" dirty="0">
                <a:solidFill>
                  <a:srgbClr val="FFFFFF"/>
                </a:solidFill>
                <a:cs typeface="Calibri" panose="020F0502020204030204" pitchFamily="34" charset="0"/>
              </a:rPr>
              <a:t>Launch of Infrastructure Repair Program (IRP) Application Cycle.</a:t>
            </a:r>
            <a:endParaRPr lang="en-US" sz="2200" dirty="0">
              <a:cs typeface="Calibri" panose="020F0502020204030204" pitchFamily="34" charset="0"/>
            </a:endParaRPr>
          </a:p>
          <a:p>
            <a:pPr marL="339725" lvl="2" indent="-285750">
              <a:spcBef>
                <a:spcPts val="0"/>
              </a:spcBef>
              <a:spcAft>
                <a:spcPts val="600"/>
              </a:spcAft>
              <a:buClr>
                <a:srgbClr val="98D43C"/>
              </a:buClr>
              <a:buFont typeface="Wingdings" panose="05000000000000000000" pitchFamily="2" charset="2"/>
              <a:buChar char="§"/>
              <a:tabLst>
                <a:tab pos="1015365" algn="l"/>
                <a:tab pos="1016000" algn="l"/>
              </a:tabLst>
            </a:pPr>
            <a:r>
              <a:rPr lang="en-US" sz="2200" b="1" dirty="0">
                <a:solidFill>
                  <a:srgbClr val="FFFFFF"/>
                </a:solidFill>
                <a:cs typeface="Calibri" panose="020F0502020204030204" pitchFamily="34" charset="0"/>
              </a:rPr>
              <a:t>January 24, 2023: </a:t>
            </a:r>
            <a:r>
              <a:rPr lang="en-US" sz="2200" dirty="0">
                <a:solidFill>
                  <a:srgbClr val="FFFFFF"/>
                </a:solidFill>
                <a:cs typeface="Calibri" panose="020F0502020204030204" pitchFamily="34" charset="0"/>
              </a:rPr>
              <a:t>Launch of Voluntary Home Buyout (VHB) Application Cycle.</a:t>
            </a:r>
          </a:p>
          <a:p>
            <a:pPr marL="341313" lvl="1" indent="-287338">
              <a:spcBef>
                <a:spcPts val="0"/>
              </a:spcBef>
              <a:spcAft>
                <a:spcPts val="600"/>
              </a:spcAft>
              <a:buClr>
                <a:srgbClr val="98D43C"/>
              </a:buClr>
              <a:buFont typeface="Wingdings" panose="05000000000000000000" pitchFamily="2" charset="2"/>
              <a:buChar char="§"/>
              <a:tabLst>
                <a:tab pos="1015365" algn="l"/>
                <a:tab pos="1016000" algn="l"/>
              </a:tabLst>
            </a:pPr>
            <a:r>
              <a:rPr lang="en-US" sz="2200" b="1" dirty="0">
                <a:solidFill>
                  <a:srgbClr val="FFFFFF"/>
                </a:solidFill>
                <a:cs typeface="Calibri" panose="020F0502020204030204" pitchFamily="34" charset="0"/>
              </a:rPr>
              <a:t>February 14, 2023: </a:t>
            </a:r>
            <a:r>
              <a:rPr lang="en-US" sz="2200" dirty="0">
                <a:solidFill>
                  <a:srgbClr val="FFFFFF"/>
                </a:solidFill>
                <a:cs typeface="Calibri" panose="020F0502020204030204" pitchFamily="34" charset="0"/>
              </a:rPr>
              <a:t>Launch</a:t>
            </a:r>
            <a:r>
              <a:rPr lang="en-US" sz="2200" spc="-25"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of</a:t>
            </a:r>
            <a:r>
              <a:rPr lang="en-US" sz="2200" spc="-10" dirty="0">
                <a:solidFill>
                  <a:srgbClr val="FFFFFF"/>
                </a:solidFill>
                <a:cs typeface="Calibri" panose="020F0502020204030204" pitchFamily="34" charset="0"/>
              </a:rPr>
              <a:t> </a:t>
            </a:r>
            <a:r>
              <a:rPr lang="en-US" sz="2200" dirty="0">
                <a:solidFill>
                  <a:srgbClr val="FFFFFF"/>
                </a:solidFill>
                <a:cs typeface="Calibri" panose="020F0502020204030204" pitchFamily="34" charset="0"/>
              </a:rPr>
              <a:t>Workforce Recovery Training Program (WRTP) and Hometown Revitalization Program (HRP) Application Cycles.</a:t>
            </a:r>
          </a:p>
          <a:p>
            <a:pPr marL="341313" lvl="1" indent="-287338">
              <a:spcBef>
                <a:spcPts val="0"/>
              </a:spcBef>
              <a:spcAft>
                <a:spcPts val="600"/>
              </a:spcAft>
              <a:buClr>
                <a:srgbClr val="98D43C"/>
              </a:buClr>
              <a:buFont typeface="Wingdings" panose="05000000000000000000" pitchFamily="2" charset="2"/>
              <a:buChar char="§"/>
              <a:tabLst>
                <a:tab pos="1015365" algn="l"/>
                <a:tab pos="1016000" algn="l"/>
              </a:tabLst>
            </a:pPr>
            <a:r>
              <a:rPr lang="en-US" sz="2200" b="1" dirty="0">
                <a:solidFill>
                  <a:srgbClr val="FFFFFF"/>
                </a:solidFill>
                <a:cs typeface="Calibri" panose="020F0502020204030204" pitchFamily="34" charset="0"/>
              </a:rPr>
              <a:t>February 28, 2023:</a:t>
            </a:r>
            <a:r>
              <a:rPr lang="en-US" sz="2200" dirty="0">
                <a:solidFill>
                  <a:srgbClr val="FFFFFF"/>
                </a:solidFill>
                <a:cs typeface="Calibri" panose="020F0502020204030204" pitchFamily="34" charset="0"/>
              </a:rPr>
              <a:t> Launch of Subrecipient Housing Repair &amp; Replacement Program (HRRP) </a:t>
            </a:r>
            <a:r>
              <a:rPr lang="en-US" sz="2200">
                <a:solidFill>
                  <a:srgbClr val="FFFFFF"/>
                </a:solidFill>
                <a:cs typeface="Calibri" panose="020F0502020204030204" pitchFamily="34" charset="0"/>
              </a:rPr>
              <a:t>Application Cycle.</a:t>
            </a:r>
            <a:endParaRPr lang="en-US" sz="2200" dirty="0">
              <a:solidFill>
                <a:srgbClr val="FFFFFF"/>
              </a:solidFill>
              <a:cs typeface="Calibri" panose="020F0502020204030204" pitchFamily="34" charset="0"/>
            </a:endParaRPr>
          </a:p>
        </p:txBody>
      </p:sp>
      <p:sp>
        <p:nvSpPr>
          <p:cNvPr id="5" name="Right Triangle 4">
            <a:extLst>
              <a:ext uri="{FF2B5EF4-FFF2-40B4-BE49-F238E27FC236}">
                <a16:creationId xmlns:a16="http://schemas.microsoft.com/office/drawing/2014/main" id="{DCA648B5-18B5-47D8-8ACD-7200C6BC9DE4}"/>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6" name="Picture 5">
            <a:extLst>
              <a:ext uri="{FF2B5EF4-FFF2-40B4-BE49-F238E27FC236}">
                <a16:creationId xmlns:a16="http://schemas.microsoft.com/office/drawing/2014/main" id="{846AA029-053F-4F06-BD95-A8DB28C7B5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cxnSp>
        <p:nvCxnSpPr>
          <p:cNvPr id="8" name="Straight Connector 7">
            <a:extLst>
              <a:ext uri="{FF2B5EF4-FFF2-40B4-BE49-F238E27FC236}">
                <a16:creationId xmlns:a16="http://schemas.microsoft.com/office/drawing/2014/main" id="{0987373C-6752-4A45-A216-EF1EA8E74CCA}"/>
              </a:ext>
            </a:extLst>
          </p:cNvPr>
          <p:cNvCxnSpPr>
            <a:cxnSpLocks/>
          </p:cNvCxnSpPr>
          <p:nvPr/>
        </p:nvCxnSpPr>
        <p:spPr>
          <a:xfrm>
            <a:off x="312450" y="820577"/>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07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DC70-3D50-4752-8FAC-3FFC5F82BBEB}"/>
              </a:ext>
            </a:extLst>
          </p:cNvPr>
          <p:cNvSpPr>
            <a:spLocks noGrp="1"/>
          </p:cNvSpPr>
          <p:nvPr>
            <p:ph type="title"/>
          </p:nvPr>
        </p:nvSpPr>
        <p:spPr>
          <a:xfrm>
            <a:off x="195703" y="155170"/>
            <a:ext cx="10515600" cy="640080"/>
          </a:xfrm>
        </p:spPr>
        <p:txBody>
          <a:bodyPr>
            <a:normAutofit/>
          </a:bodyPr>
          <a:lstStyle/>
          <a:p>
            <a:r>
              <a:rPr lang="en-US" sz="2800" b="1" dirty="0">
                <a:solidFill>
                  <a:schemeClr val="bg1"/>
                </a:solidFill>
                <a:cs typeface="Calibri" panose="020F0502020204030204" pitchFamily="34" charset="0"/>
              </a:rPr>
              <a:t>Most Impacted and Distressed (MID) Areas</a:t>
            </a:r>
          </a:p>
        </p:txBody>
      </p:sp>
      <p:sp>
        <p:nvSpPr>
          <p:cNvPr id="7" name="Right Triangle 6">
            <a:extLst>
              <a:ext uri="{FF2B5EF4-FFF2-40B4-BE49-F238E27FC236}">
                <a16:creationId xmlns:a16="http://schemas.microsoft.com/office/drawing/2014/main" id="{E380C500-EC4D-4861-808C-9BBB83362C1D}"/>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8" name="Picture 7">
            <a:extLst>
              <a:ext uri="{FF2B5EF4-FFF2-40B4-BE49-F238E27FC236}">
                <a16:creationId xmlns:a16="http://schemas.microsoft.com/office/drawing/2014/main" id="{F632622F-B33D-4307-AE07-285B0CC849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6" name="Content Placeholder 5">
            <a:extLst>
              <a:ext uri="{FF2B5EF4-FFF2-40B4-BE49-F238E27FC236}">
                <a16:creationId xmlns:a16="http://schemas.microsoft.com/office/drawing/2014/main" id="{49314FAC-018A-4C01-B38E-7A8B2573F75D}"/>
              </a:ext>
            </a:extLst>
          </p:cNvPr>
          <p:cNvSpPr>
            <a:spLocks noGrp="1"/>
          </p:cNvSpPr>
          <p:nvPr>
            <p:ph sz="half" idx="1"/>
          </p:nvPr>
        </p:nvSpPr>
        <p:spPr>
          <a:xfrm>
            <a:off x="195703" y="1321408"/>
            <a:ext cx="4569244" cy="4723763"/>
          </a:xfrm>
        </p:spPr>
        <p:txBody>
          <a:bodyPr>
            <a:noAutofit/>
          </a:bodyPr>
          <a:lstStyle/>
          <a:p>
            <a:pPr marL="482600" indent="-457200">
              <a:lnSpc>
                <a:spcPct val="100000"/>
              </a:lnSpc>
              <a:spcBef>
                <a:spcPts val="100"/>
              </a:spcBef>
              <a:buClr>
                <a:srgbClr val="98D43C"/>
              </a:buClr>
              <a:buFont typeface="Wingdings" panose="05000000000000000000" pitchFamily="2" charset="2"/>
              <a:buChar char="§"/>
              <a:tabLst>
                <a:tab pos="481965" algn="l"/>
                <a:tab pos="482600" algn="l"/>
              </a:tabLst>
            </a:pPr>
            <a:r>
              <a:rPr lang="en-US" sz="2400" b="1" spc="-5" dirty="0">
                <a:solidFill>
                  <a:srgbClr val="FFFFFF"/>
                </a:solidFill>
                <a:cs typeface="Calibri" panose="020F0502020204030204" pitchFamily="34" charset="0"/>
              </a:rPr>
              <a:t>HUD-Designated</a:t>
            </a:r>
            <a:r>
              <a:rPr lang="en-US" sz="2400" b="1" spc="-10" dirty="0">
                <a:solidFill>
                  <a:srgbClr val="FFFFFF"/>
                </a:solidFill>
                <a:cs typeface="Calibri" panose="020F0502020204030204" pitchFamily="34" charset="0"/>
              </a:rPr>
              <a:t> </a:t>
            </a:r>
            <a:r>
              <a:rPr lang="en-US" sz="2400" b="1" dirty="0">
                <a:solidFill>
                  <a:srgbClr val="FFFFFF"/>
                </a:solidFill>
                <a:cs typeface="Calibri" panose="020F0502020204030204" pitchFamily="34" charset="0"/>
              </a:rPr>
              <a:t>MID</a:t>
            </a:r>
            <a:r>
              <a:rPr lang="en-US" sz="2400" b="1" spc="-20" dirty="0">
                <a:solidFill>
                  <a:srgbClr val="FFFFFF"/>
                </a:solidFill>
                <a:cs typeface="Calibri" panose="020F0502020204030204" pitchFamily="34" charset="0"/>
              </a:rPr>
              <a:t> </a:t>
            </a:r>
            <a:r>
              <a:rPr lang="en-US" sz="2400" b="1" spc="-5" dirty="0">
                <a:solidFill>
                  <a:srgbClr val="FFFFFF"/>
                </a:solidFill>
                <a:cs typeface="Calibri" panose="020F0502020204030204" pitchFamily="34" charset="0"/>
              </a:rPr>
              <a:t>areas:</a:t>
            </a:r>
            <a:endParaRPr lang="en-US" sz="2400" dirty="0">
              <a:cs typeface="Calibri" panose="020F0502020204030204" pitchFamily="34" charset="0"/>
            </a:endParaRPr>
          </a:p>
          <a:p>
            <a:pPr marL="939800" lvl="1" indent="-457200">
              <a:lnSpc>
                <a:spcPct val="100000"/>
              </a:lnSpc>
              <a:spcBef>
                <a:spcPts val="1200"/>
              </a:spcBef>
              <a:spcAft>
                <a:spcPts val="600"/>
              </a:spcAft>
              <a:buClr>
                <a:srgbClr val="98D43C"/>
              </a:buClr>
              <a:buFont typeface="Wingdings" panose="05000000000000000000" pitchFamily="2" charset="2"/>
              <a:buChar char="§"/>
              <a:tabLst>
                <a:tab pos="939165" algn="l"/>
                <a:tab pos="939800" algn="l"/>
              </a:tabLst>
            </a:pPr>
            <a:r>
              <a:rPr lang="en-US" spc="-5" dirty="0">
                <a:solidFill>
                  <a:srgbClr val="FFFFFF"/>
                </a:solidFill>
                <a:cs typeface="Calibri" panose="020F0502020204030204" pitchFamily="34" charset="0"/>
              </a:rPr>
              <a:t>Escambia County</a:t>
            </a:r>
          </a:p>
          <a:p>
            <a:pPr marL="939800" lvl="1" indent="-457200">
              <a:lnSpc>
                <a:spcPct val="100000"/>
              </a:lnSpc>
              <a:spcBef>
                <a:spcPts val="600"/>
              </a:spcBef>
              <a:spcAft>
                <a:spcPts val="600"/>
              </a:spcAft>
              <a:buClr>
                <a:srgbClr val="98D43C"/>
              </a:buClr>
              <a:buFont typeface="Wingdings" panose="05000000000000000000" pitchFamily="2" charset="2"/>
              <a:buChar char="§"/>
              <a:tabLst>
                <a:tab pos="939165" algn="l"/>
                <a:tab pos="939800" algn="l"/>
              </a:tabLst>
            </a:pPr>
            <a:r>
              <a:rPr lang="en-US" spc="-5" dirty="0">
                <a:solidFill>
                  <a:srgbClr val="FFFFFF"/>
                </a:solidFill>
                <a:cs typeface="Calibri" panose="020F0502020204030204" pitchFamily="34" charset="0"/>
              </a:rPr>
              <a:t>Santa Rosa County</a:t>
            </a:r>
          </a:p>
          <a:p>
            <a:pPr marL="482600" indent="-457200">
              <a:lnSpc>
                <a:spcPct val="100000"/>
              </a:lnSpc>
              <a:buClr>
                <a:srgbClr val="98D43C"/>
              </a:buClr>
              <a:buFont typeface="Wingdings" panose="05000000000000000000" pitchFamily="2" charset="2"/>
              <a:buChar char="§"/>
              <a:tabLst>
                <a:tab pos="481965" algn="l"/>
                <a:tab pos="482600" algn="l"/>
              </a:tabLst>
            </a:pPr>
            <a:r>
              <a:rPr lang="en-US" sz="2400" b="1" spc="-5" dirty="0">
                <a:solidFill>
                  <a:srgbClr val="FFFFFF"/>
                </a:solidFill>
                <a:cs typeface="Calibri" panose="020F0502020204030204" pitchFamily="34" charset="0"/>
              </a:rPr>
              <a:t>State-Designated</a:t>
            </a:r>
            <a:r>
              <a:rPr lang="en-US" sz="2400" b="1" spc="-10" dirty="0">
                <a:solidFill>
                  <a:srgbClr val="FFFFFF"/>
                </a:solidFill>
                <a:cs typeface="Calibri" panose="020F0502020204030204" pitchFamily="34" charset="0"/>
              </a:rPr>
              <a:t> </a:t>
            </a:r>
            <a:r>
              <a:rPr lang="en-US" sz="2400" b="1" dirty="0">
                <a:solidFill>
                  <a:srgbClr val="FFFFFF"/>
                </a:solidFill>
                <a:cs typeface="Calibri" panose="020F0502020204030204" pitchFamily="34" charset="0"/>
              </a:rPr>
              <a:t>MID</a:t>
            </a:r>
            <a:r>
              <a:rPr lang="en-US" sz="2400" b="1" spc="-5" dirty="0">
                <a:solidFill>
                  <a:srgbClr val="FFFFFF"/>
                </a:solidFill>
                <a:cs typeface="Calibri" panose="020F0502020204030204" pitchFamily="34" charset="0"/>
              </a:rPr>
              <a:t> areas:</a:t>
            </a:r>
            <a:endParaRPr lang="en-US" sz="2400" dirty="0">
              <a:cs typeface="Calibri" panose="020F0502020204030204" pitchFamily="34" charset="0"/>
            </a:endParaRPr>
          </a:p>
          <a:p>
            <a:pPr marL="939800" lvl="1" indent="-457200">
              <a:lnSpc>
                <a:spcPct val="100000"/>
              </a:lnSpc>
              <a:spcBef>
                <a:spcPts val="1200"/>
              </a:spcBef>
              <a:spcAft>
                <a:spcPts val="600"/>
              </a:spcAft>
              <a:buClr>
                <a:srgbClr val="98D43C"/>
              </a:buClr>
              <a:buFont typeface="Wingdings" panose="05000000000000000000" pitchFamily="2" charset="2"/>
              <a:buChar char="§"/>
              <a:tabLst>
                <a:tab pos="939165" algn="l"/>
                <a:tab pos="939800" algn="l"/>
              </a:tabLst>
            </a:pPr>
            <a:r>
              <a:rPr lang="en-US" dirty="0">
                <a:solidFill>
                  <a:srgbClr val="FFFFFF"/>
                </a:solidFill>
                <a:cs typeface="Calibri" panose="020F0502020204030204" pitchFamily="34" charset="0"/>
              </a:rPr>
              <a:t>Bay County</a:t>
            </a:r>
          </a:p>
          <a:p>
            <a:pPr marL="939800" lvl="1" indent="-457200">
              <a:lnSpc>
                <a:spcPct val="100000"/>
              </a:lnSpc>
              <a:spcBef>
                <a:spcPts val="600"/>
              </a:spcBef>
              <a:spcAft>
                <a:spcPts val="600"/>
              </a:spcAft>
              <a:buClr>
                <a:srgbClr val="98D43C"/>
              </a:buClr>
              <a:buFont typeface="Wingdings" panose="05000000000000000000" pitchFamily="2" charset="2"/>
              <a:buChar char="§"/>
              <a:tabLst>
                <a:tab pos="939165" algn="l"/>
                <a:tab pos="939800" algn="l"/>
              </a:tabLst>
            </a:pPr>
            <a:r>
              <a:rPr lang="en-US" dirty="0">
                <a:solidFill>
                  <a:srgbClr val="FFFFFF"/>
                </a:solidFill>
                <a:cs typeface="Calibri" panose="020F0502020204030204" pitchFamily="34" charset="0"/>
              </a:rPr>
              <a:t>Okaloosa County</a:t>
            </a:r>
          </a:p>
          <a:p>
            <a:pPr marL="939800" lvl="1" indent="-457200">
              <a:lnSpc>
                <a:spcPct val="100000"/>
              </a:lnSpc>
              <a:spcBef>
                <a:spcPts val="600"/>
              </a:spcBef>
              <a:spcAft>
                <a:spcPts val="600"/>
              </a:spcAft>
              <a:buClr>
                <a:srgbClr val="98D43C"/>
              </a:buClr>
              <a:buFont typeface="Wingdings" panose="05000000000000000000" pitchFamily="2" charset="2"/>
              <a:buChar char="§"/>
              <a:tabLst>
                <a:tab pos="939165" algn="l"/>
                <a:tab pos="939800" algn="l"/>
              </a:tabLst>
            </a:pPr>
            <a:r>
              <a:rPr lang="en-US" dirty="0">
                <a:solidFill>
                  <a:srgbClr val="FFFFFF"/>
                </a:solidFill>
                <a:cs typeface="Calibri" panose="020F0502020204030204" pitchFamily="34" charset="0"/>
              </a:rPr>
              <a:t>Walton County</a:t>
            </a:r>
          </a:p>
        </p:txBody>
      </p:sp>
      <p:pic>
        <p:nvPicPr>
          <p:cNvPr id="9" name="Picture 8" descr="Diagram&#10;&#10;Description automatically generated">
            <a:extLst>
              <a:ext uri="{FF2B5EF4-FFF2-40B4-BE49-F238E27FC236}">
                <a16:creationId xmlns:a16="http://schemas.microsoft.com/office/drawing/2014/main" id="{D686BC3B-993A-41C1-B2BB-945E721622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087" y="1362077"/>
            <a:ext cx="5196448" cy="4723765"/>
          </a:xfrm>
          <a:prstGeom prst="rect">
            <a:avLst/>
          </a:prstGeom>
        </p:spPr>
      </p:pic>
      <p:cxnSp>
        <p:nvCxnSpPr>
          <p:cNvPr id="11" name="Straight Connector 10">
            <a:extLst>
              <a:ext uri="{FF2B5EF4-FFF2-40B4-BE49-F238E27FC236}">
                <a16:creationId xmlns:a16="http://schemas.microsoft.com/office/drawing/2014/main" id="{E8024260-6EB7-4130-952A-A169D28059F8}"/>
              </a:ext>
            </a:extLst>
          </p:cNvPr>
          <p:cNvCxnSpPr>
            <a:cxnSpLocks/>
          </p:cNvCxnSpPr>
          <p:nvPr/>
        </p:nvCxnSpPr>
        <p:spPr>
          <a:xfrm>
            <a:off x="279593" y="737701"/>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31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DC70-3D50-4752-8FAC-3FFC5F82BBEB}"/>
              </a:ext>
            </a:extLst>
          </p:cNvPr>
          <p:cNvSpPr>
            <a:spLocks noGrp="1"/>
          </p:cNvSpPr>
          <p:nvPr>
            <p:ph type="title"/>
          </p:nvPr>
        </p:nvSpPr>
        <p:spPr>
          <a:xfrm>
            <a:off x="242481" y="158590"/>
            <a:ext cx="10515600" cy="640080"/>
          </a:xfrm>
        </p:spPr>
        <p:txBody>
          <a:bodyPr>
            <a:normAutofit/>
          </a:bodyPr>
          <a:lstStyle/>
          <a:p>
            <a:r>
              <a:rPr lang="en-US" sz="2800" b="1" dirty="0">
                <a:solidFill>
                  <a:schemeClr val="bg1"/>
                </a:solidFill>
                <a:cs typeface="Calibri" panose="020F0502020204030204" pitchFamily="34" charset="0"/>
              </a:rPr>
              <a:t>CDBG – DR/CDBG – MIT Subrecipients</a:t>
            </a:r>
          </a:p>
        </p:txBody>
      </p:sp>
      <p:sp>
        <p:nvSpPr>
          <p:cNvPr id="7" name="Right Triangle 6">
            <a:extLst>
              <a:ext uri="{FF2B5EF4-FFF2-40B4-BE49-F238E27FC236}">
                <a16:creationId xmlns:a16="http://schemas.microsoft.com/office/drawing/2014/main" id="{E380C500-EC4D-4861-808C-9BBB83362C1D}"/>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8" name="Picture 7">
            <a:extLst>
              <a:ext uri="{FF2B5EF4-FFF2-40B4-BE49-F238E27FC236}">
                <a16:creationId xmlns:a16="http://schemas.microsoft.com/office/drawing/2014/main" id="{F632622F-B33D-4307-AE07-285B0CC849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sp>
        <p:nvSpPr>
          <p:cNvPr id="6" name="Content Placeholder 5">
            <a:extLst>
              <a:ext uri="{FF2B5EF4-FFF2-40B4-BE49-F238E27FC236}">
                <a16:creationId xmlns:a16="http://schemas.microsoft.com/office/drawing/2014/main" id="{49314FAC-018A-4C01-B38E-7A8B2573F75D}"/>
              </a:ext>
            </a:extLst>
          </p:cNvPr>
          <p:cNvSpPr>
            <a:spLocks noGrp="1"/>
          </p:cNvSpPr>
          <p:nvPr>
            <p:ph sz="half" idx="1"/>
          </p:nvPr>
        </p:nvSpPr>
        <p:spPr>
          <a:xfrm>
            <a:off x="318681" y="1095375"/>
            <a:ext cx="5181600" cy="4667250"/>
          </a:xfrm>
        </p:spPr>
        <p:txBody>
          <a:bodyPr>
            <a:normAutofit/>
          </a:bodyPr>
          <a:lstStyle/>
          <a:p>
            <a:pPr marL="381000" marR="30480" indent="-342900">
              <a:lnSpc>
                <a:spcPts val="3020"/>
              </a:lnSpc>
              <a:spcBef>
                <a:spcPts val="480"/>
              </a:spcBef>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Subrecipients are non-federal entities that receive a subaward in order to carry out part of a federal program. Subrecipients have:</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Autonomy to make eligibility determinations.</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Responsibility to ensure performance outcomes and goals are met.</a:t>
            </a:r>
          </a:p>
          <a:p>
            <a:pPr marL="838200" marR="30480" lvl="1" indent="-342900">
              <a:lnSpc>
                <a:spcPts val="3020"/>
              </a:lnSpc>
              <a:spcBef>
                <a:spcPts val="480"/>
              </a:spcBef>
              <a:buClr>
                <a:srgbClr val="98D43C"/>
              </a:buClr>
              <a:buFont typeface="Wingdings" panose="05000000000000000000" pitchFamily="2" charset="2"/>
              <a:buChar char="§"/>
              <a:tabLst>
                <a:tab pos="266700" algn="l"/>
              </a:tabLst>
            </a:pPr>
            <a:r>
              <a:rPr lang="en-US" sz="2200" spc="-5" dirty="0">
                <a:solidFill>
                  <a:srgbClr val="FFFFFF"/>
                </a:solidFill>
                <a:cs typeface="Calibri" panose="020F0502020204030204" pitchFamily="34" charset="0"/>
              </a:rPr>
              <a:t>Responsibility for making programmatic decisions.</a:t>
            </a:r>
          </a:p>
        </p:txBody>
      </p:sp>
      <p:graphicFrame>
        <p:nvGraphicFramePr>
          <p:cNvPr id="9" name="Diagram 8">
            <a:extLst>
              <a:ext uri="{FF2B5EF4-FFF2-40B4-BE49-F238E27FC236}">
                <a16:creationId xmlns:a16="http://schemas.microsoft.com/office/drawing/2014/main" id="{E45DB3D1-0D79-4524-A516-D42AC736A3C1}"/>
              </a:ext>
            </a:extLst>
          </p:cNvPr>
          <p:cNvGraphicFramePr/>
          <p:nvPr>
            <p:extLst>
              <p:ext uri="{D42A27DB-BD31-4B8C-83A1-F6EECF244321}">
                <p14:modId xmlns:p14="http://schemas.microsoft.com/office/powerpoint/2010/main" val="534393094"/>
              </p:ext>
            </p:extLst>
          </p:nvPr>
        </p:nvGraphicFramePr>
        <p:xfrm>
          <a:off x="5853520" y="1466399"/>
          <a:ext cx="6095999" cy="41958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1" name="Straight Connector 10">
            <a:extLst>
              <a:ext uri="{FF2B5EF4-FFF2-40B4-BE49-F238E27FC236}">
                <a16:creationId xmlns:a16="http://schemas.microsoft.com/office/drawing/2014/main" id="{BDE4C25D-BAFD-4DC5-BCC9-868E68675247}"/>
              </a:ext>
            </a:extLst>
          </p:cNvPr>
          <p:cNvCxnSpPr>
            <a:cxnSpLocks/>
          </p:cNvCxnSpPr>
          <p:nvPr/>
        </p:nvCxnSpPr>
        <p:spPr>
          <a:xfrm>
            <a:off x="346006" y="735985"/>
            <a:ext cx="975433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36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F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1A43-EE73-4B35-844C-59B20D7C1BBF}"/>
              </a:ext>
            </a:extLst>
          </p:cNvPr>
          <p:cNvSpPr>
            <a:spLocks noGrp="1"/>
          </p:cNvSpPr>
          <p:nvPr>
            <p:ph type="title"/>
          </p:nvPr>
        </p:nvSpPr>
        <p:spPr>
          <a:xfrm>
            <a:off x="218385" y="158590"/>
            <a:ext cx="10515600" cy="640080"/>
          </a:xfrm>
        </p:spPr>
        <p:txBody>
          <a:bodyPr anchor="ctr">
            <a:normAutofit/>
          </a:bodyPr>
          <a:lstStyle/>
          <a:p>
            <a:r>
              <a:rPr lang="en-US" sz="2800" b="1" dirty="0">
                <a:solidFill>
                  <a:schemeClr val="bg1"/>
                </a:solidFill>
                <a:cs typeface="Calibri" panose="020F0502020204030204" pitchFamily="34" charset="0"/>
              </a:rPr>
              <a:t>Subrecipient Process</a:t>
            </a:r>
          </a:p>
        </p:txBody>
      </p:sp>
      <p:sp>
        <p:nvSpPr>
          <p:cNvPr id="4" name="Right Triangle 3">
            <a:extLst>
              <a:ext uri="{FF2B5EF4-FFF2-40B4-BE49-F238E27FC236}">
                <a16:creationId xmlns:a16="http://schemas.microsoft.com/office/drawing/2014/main" id="{6E1D2A50-6932-4C67-AE41-4BE3A287B35E}"/>
              </a:ext>
            </a:extLst>
          </p:cNvPr>
          <p:cNvSpPr/>
          <p:nvPr/>
        </p:nvSpPr>
        <p:spPr>
          <a:xfrm rot="10800000">
            <a:off x="9275972" y="-2"/>
            <a:ext cx="2916027" cy="20833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5" name="Picture 4">
            <a:extLst>
              <a:ext uri="{FF2B5EF4-FFF2-40B4-BE49-F238E27FC236}">
                <a16:creationId xmlns:a16="http://schemas.microsoft.com/office/drawing/2014/main" id="{146E368E-537D-4036-8E00-048B578A3C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5103" y="158590"/>
            <a:ext cx="1314416" cy="1149216"/>
          </a:xfrm>
          <a:prstGeom prst="rect">
            <a:avLst/>
          </a:prstGeom>
        </p:spPr>
      </p:pic>
      <p:graphicFrame>
        <p:nvGraphicFramePr>
          <p:cNvPr id="6" name="Diagram 5">
            <a:extLst>
              <a:ext uri="{FF2B5EF4-FFF2-40B4-BE49-F238E27FC236}">
                <a16:creationId xmlns:a16="http://schemas.microsoft.com/office/drawing/2014/main" id="{215C79F4-73CC-496D-BA2A-B7DCA5A53CE4}"/>
              </a:ext>
            </a:extLst>
          </p:cNvPr>
          <p:cNvGraphicFramePr/>
          <p:nvPr>
            <p:extLst>
              <p:ext uri="{D42A27DB-BD31-4B8C-83A1-F6EECF244321}">
                <p14:modId xmlns:p14="http://schemas.microsoft.com/office/powerpoint/2010/main" val="1649222740"/>
              </p:ext>
            </p:extLst>
          </p:nvPr>
        </p:nvGraphicFramePr>
        <p:xfrm>
          <a:off x="104085" y="892937"/>
          <a:ext cx="10744200" cy="26979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Arrow: Right 6">
            <a:extLst>
              <a:ext uri="{FF2B5EF4-FFF2-40B4-BE49-F238E27FC236}">
                <a16:creationId xmlns:a16="http://schemas.microsoft.com/office/drawing/2014/main" id="{9B64A893-6AB9-464C-A181-DAD12281DFA6}"/>
              </a:ext>
            </a:extLst>
          </p:cNvPr>
          <p:cNvSpPr/>
          <p:nvPr/>
        </p:nvSpPr>
        <p:spPr>
          <a:xfrm>
            <a:off x="599385" y="3220699"/>
            <a:ext cx="10134600" cy="838200"/>
          </a:xfrm>
          <a:prstGeom prst="rightArrow">
            <a:avLst/>
          </a:prstGeom>
          <a:solidFill>
            <a:srgbClr val="98D43C"/>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a:latin typeface="Calibri" panose="020F0502020204030204" pitchFamily="34" charset="0"/>
              </a:rPr>
              <a:t>Communication with DEO</a:t>
            </a:r>
          </a:p>
        </p:txBody>
      </p:sp>
      <p:sp>
        <p:nvSpPr>
          <p:cNvPr id="8" name="Arrow: Right 7">
            <a:extLst>
              <a:ext uri="{FF2B5EF4-FFF2-40B4-BE49-F238E27FC236}">
                <a16:creationId xmlns:a16="http://schemas.microsoft.com/office/drawing/2014/main" id="{C2B5DDDE-1892-4D7C-B0F5-98BADF77629B}"/>
              </a:ext>
            </a:extLst>
          </p:cNvPr>
          <p:cNvSpPr/>
          <p:nvPr/>
        </p:nvSpPr>
        <p:spPr>
          <a:xfrm>
            <a:off x="5088194" y="4202286"/>
            <a:ext cx="5645791" cy="838200"/>
          </a:xfrm>
          <a:prstGeom prst="rightArrow">
            <a:avLst/>
          </a:prstGeom>
          <a:solidFill>
            <a:srgbClr val="98D43C"/>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a:latin typeface="Calibri" panose="020F0502020204030204" pitchFamily="34" charset="0"/>
              </a:rPr>
              <a:t>Ongoing Monitoring</a:t>
            </a:r>
          </a:p>
        </p:txBody>
      </p:sp>
      <p:sp>
        <p:nvSpPr>
          <p:cNvPr id="9" name="Arrow: Right 8">
            <a:extLst>
              <a:ext uri="{FF2B5EF4-FFF2-40B4-BE49-F238E27FC236}">
                <a16:creationId xmlns:a16="http://schemas.microsoft.com/office/drawing/2014/main" id="{5E7A61AD-9F40-413D-8A2F-993387FA61DD}"/>
              </a:ext>
            </a:extLst>
          </p:cNvPr>
          <p:cNvSpPr/>
          <p:nvPr/>
        </p:nvSpPr>
        <p:spPr>
          <a:xfrm>
            <a:off x="5088193" y="5196277"/>
            <a:ext cx="5645791" cy="838200"/>
          </a:xfrm>
          <a:prstGeom prst="rightArrow">
            <a:avLst/>
          </a:prstGeom>
          <a:solidFill>
            <a:srgbClr val="98D43C"/>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a:latin typeface="Calibri" panose="020F0502020204030204" pitchFamily="34" charset="0"/>
              </a:rPr>
              <a:t>Reporting</a:t>
            </a:r>
          </a:p>
        </p:txBody>
      </p:sp>
      <p:cxnSp>
        <p:nvCxnSpPr>
          <p:cNvPr id="11" name="Straight Connector 10">
            <a:extLst>
              <a:ext uri="{FF2B5EF4-FFF2-40B4-BE49-F238E27FC236}">
                <a16:creationId xmlns:a16="http://schemas.microsoft.com/office/drawing/2014/main" id="{37F5B2E0-BE18-42D0-9542-EFA7AA72ABFD}"/>
              </a:ext>
            </a:extLst>
          </p:cNvPr>
          <p:cNvCxnSpPr>
            <a:cxnSpLocks/>
          </p:cNvCxnSpPr>
          <p:nvPr/>
        </p:nvCxnSpPr>
        <p:spPr>
          <a:xfrm>
            <a:off x="295672" y="749976"/>
            <a:ext cx="9911169" cy="0"/>
          </a:xfrm>
          <a:prstGeom prst="line">
            <a:avLst/>
          </a:prstGeom>
          <a:ln w="28575">
            <a:solidFill>
              <a:srgbClr val="98D4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72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80C5F6-4C7B-4E19-8414-16CE0B6387E5}"/>
              </a:ext>
            </a:extLst>
          </p:cNvPr>
          <p:cNvSpPr/>
          <p:nvPr/>
        </p:nvSpPr>
        <p:spPr>
          <a:xfrm>
            <a:off x="0" y="37859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98D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5" name="Rectangle 3">
            <a:extLst>
              <a:ext uri="{FF2B5EF4-FFF2-40B4-BE49-F238E27FC236}">
                <a16:creationId xmlns:a16="http://schemas.microsoft.com/office/drawing/2014/main" id="{9CF76612-A4AD-4009-AEE8-FC9F53EACF74}"/>
              </a:ext>
            </a:extLst>
          </p:cNvPr>
          <p:cNvSpPr/>
          <p:nvPr/>
        </p:nvSpPr>
        <p:spPr>
          <a:xfrm>
            <a:off x="0" y="543910"/>
            <a:ext cx="12192000" cy="4838628"/>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6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6" name="Rectangle 3">
            <a:extLst>
              <a:ext uri="{FF2B5EF4-FFF2-40B4-BE49-F238E27FC236}">
                <a16:creationId xmlns:a16="http://schemas.microsoft.com/office/drawing/2014/main" id="{FA3F607C-B411-4E84-BD62-ADC01022BA83}"/>
              </a:ext>
            </a:extLst>
          </p:cNvPr>
          <p:cNvSpPr/>
          <p:nvPr/>
        </p:nvSpPr>
        <p:spPr>
          <a:xfrm>
            <a:off x="-1" y="1016463"/>
            <a:ext cx="12192000" cy="4309630"/>
          </a:xfrm>
          <a:custGeom>
            <a:avLst/>
            <a:gdLst>
              <a:gd name="connsiteX0" fmla="*/ 0 w 12192000"/>
              <a:gd name="connsiteY0" fmla="*/ 0 h 3867150"/>
              <a:gd name="connsiteX1" fmla="*/ 12192000 w 12192000"/>
              <a:gd name="connsiteY1" fmla="*/ 0 h 3867150"/>
              <a:gd name="connsiteX2" fmla="*/ 12192000 w 12192000"/>
              <a:gd name="connsiteY2" fmla="*/ 3867150 h 3867150"/>
              <a:gd name="connsiteX3" fmla="*/ 0 w 12192000"/>
              <a:gd name="connsiteY3" fmla="*/ 3867150 h 3867150"/>
              <a:gd name="connsiteX4" fmla="*/ 0 w 12192000"/>
              <a:gd name="connsiteY4" fmla="*/ 0 h 3867150"/>
              <a:gd name="connsiteX0" fmla="*/ 0 w 12192000"/>
              <a:gd name="connsiteY0" fmla="*/ 28575 h 3895725"/>
              <a:gd name="connsiteX1" fmla="*/ 1933575 w 12192000"/>
              <a:gd name="connsiteY1" fmla="*/ 0 h 3895725"/>
              <a:gd name="connsiteX2" fmla="*/ 12192000 w 12192000"/>
              <a:gd name="connsiteY2" fmla="*/ 28575 h 3895725"/>
              <a:gd name="connsiteX3" fmla="*/ 12192000 w 12192000"/>
              <a:gd name="connsiteY3" fmla="*/ 3895725 h 3895725"/>
              <a:gd name="connsiteX4" fmla="*/ 0 w 12192000"/>
              <a:gd name="connsiteY4" fmla="*/ 3895725 h 3895725"/>
              <a:gd name="connsiteX5" fmla="*/ 0 w 12192000"/>
              <a:gd name="connsiteY5" fmla="*/ 28575 h 3895725"/>
              <a:gd name="connsiteX0" fmla="*/ 0 w 12192000"/>
              <a:gd name="connsiteY0" fmla="*/ 0 h 3867150"/>
              <a:gd name="connsiteX1" fmla="*/ 2781300 w 12192000"/>
              <a:gd name="connsiteY1" fmla="*/ 12192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781300 w 12192000"/>
              <a:gd name="connsiteY1" fmla="*/ 180975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2800350 w 12192000"/>
              <a:gd name="connsiteY1" fmla="*/ 2066925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 name="connsiteX0" fmla="*/ 0 w 12192000"/>
              <a:gd name="connsiteY0" fmla="*/ 0 h 3867150"/>
              <a:gd name="connsiteX1" fmla="*/ 3314700 w 12192000"/>
              <a:gd name="connsiteY1" fmla="*/ 2057400 h 3867150"/>
              <a:gd name="connsiteX2" fmla="*/ 12192000 w 12192000"/>
              <a:gd name="connsiteY2" fmla="*/ 0 h 3867150"/>
              <a:gd name="connsiteX3" fmla="*/ 12192000 w 12192000"/>
              <a:gd name="connsiteY3" fmla="*/ 3867150 h 3867150"/>
              <a:gd name="connsiteX4" fmla="*/ 0 w 12192000"/>
              <a:gd name="connsiteY4" fmla="*/ 3867150 h 3867150"/>
              <a:gd name="connsiteX5" fmla="*/ 0 w 12192000"/>
              <a:gd name="connsiteY5"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3867150">
                <a:moveTo>
                  <a:pt x="0" y="0"/>
                </a:moveTo>
                <a:lnTo>
                  <a:pt x="3314700" y="2057400"/>
                </a:lnTo>
                <a:lnTo>
                  <a:pt x="12192000" y="0"/>
                </a:lnTo>
                <a:lnTo>
                  <a:pt x="12192000" y="3867150"/>
                </a:lnTo>
                <a:lnTo>
                  <a:pt x="0" y="3867150"/>
                </a:lnTo>
                <a:lnTo>
                  <a:pt x="0" y="0"/>
                </a:lnTo>
                <a:close/>
              </a:path>
            </a:pathLst>
          </a:cu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7" name="Rectangle 6">
            <a:extLst>
              <a:ext uri="{FF2B5EF4-FFF2-40B4-BE49-F238E27FC236}">
                <a16:creationId xmlns:a16="http://schemas.microsoft.com/office/drawing/2014/main" id="{53D85916-D45F-4EA1-8D4B-81FB0DB44D1A}"/>
              </a:ext>
            </a:extLst>
          </p:cNvPr>
          <p:cNvSpPr/>
          <p:nvPr/>
        </p:nvSpPr>
        <p:spPr>
          <a:xfrm>
            <a:off x="1" y="5326093"/>
            <a:ext cx="12192000" cy="1531907"/>
          </a:xfrm>
          <a:prstGeom prst="rect">
            <a:avLst/>
          </a:prstGeom>
          <a:solidFill>
            <a:srgbClr val="003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pic>
        <p:nvPicPr>
          <p:cNvPr id="8" name="Picture 7">
            <a:extLst>
              <a:ext uri="{FF2B5EF4-FFF2-40B4-BE49-F238E27FC236}">
                <a16:creationId xmlns:a16="http://schemas.microsoft.com/office/drawing/2014/main" id="{B14F8DFE-095E-40DE-9D07-5035A5E4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018" y="435035"/>
            <a:ext cx="2408906" cy="2106147"/>
          </a:xfrm>
          <a:prstGeom prst="rect">
            <a:avLst/>
          </a:prstGeom>
        </p:spPr>
      </p:pic>
      <p:sp>
        <p:nvSpPr>
          <p:cNvPr id="9" name="Title 1">
            <a:extLst>
              <a:ext uri="{FF2B5EF4-FFF2-40B4-BE49-F238E27FC236}">
                <a16:creationId xmlns:a16="http://schemas.microsoft.com/office/drawing/2014/main" id="{9EB45713-5EB8-45CF-BF99-E1E2414AA05B}"/>
              </a:ext>
            </a:extLst>
          </p:cNvPr>
          <p:cNvSpPr txBox="1">
            <a:spLocks/>
          </p:cNvSpPr>
          <p:nvPr/>
        </p:nvSpPr>
        <p:spPr>
          <a:xfrm>
            <a:off x="508807" y="3429000"/>
            <a:ext cx="11174384" cy="1540584"/>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solidFill>
                  <a:schemeClr val="bg1"/>
                </a:solidFill>
                <a:latin typeface="Calibri" panose="020F0502020204030204" pitchFamily="34" charset="0"/>
                <a:cs typeface="Calibri" panose="020F0502020204030204" pitchFamily="34" charset="0"/>
              </a:rPr>
              <a:t>Rebuild Florida Hurricane Sally Programs</a:t>
            </a:r>
          </a:p>
        </p:txBody>
      </p:sp>
    </p:spTree>
    <p:extLst>
      <p:ext uri="{BB962C8B-B14F-4D97-AF65-F5344CB8AC3E}">
        <p14:creationId xmlns:p14="http://schemas.microsoft.com/office/powerpoint/2010/main" val="3735271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1445</TotalTime>
  <Words>2700</Words>
  <Application>Microsoft Office PowerPoint</Application>
  <PresentationFormat>Widescreen</PresentationFormat>
  <Paragraphs>301</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Office Theme</vt:lpstr>
      <vt:lpstr>PowerPoint Presentation</vt:lpstr>
      <vt:lpstr>Agenda</vt:lpstr>
      <vt:lpstr>Disaster Recovery Team for Hurricane Sally</vt:lpstr>
      <vt:lpstr>CDBG – Disaster Recovery &amp; Mitigation</vt:lpstr>
      <vt:lpstr>Hurricane Sally CDBG Timeline</vt:lpstr>
      <vt:lpstr>Most Impacted and Distressed (MID) Areas</vt:lpstr>
      <vt:lpstr>CDBG – DR/CDBG – MIT Subrecipients</vt:lpstr>
      <vt:lpstr>Subrecipient Process</vt:lpstr>
      <vt:lpstr>PowerPoint Presentation</vt:lpstr>
      <vt:lpstr>Project Eligibility Overview</vt:lpstr>
      <vt:lpstr>Project Eligibility Overview, Continued</vt:lpstr>
      <vt:lpstr>Rebuild Florida Infrastructure Repair Program (IRP)</vt:lpstr>
      <vt:lpstr>IRP Eligible Infrastructure Activities</vt:lpstr>
      <vt:lpstr>IRP Eligible Mitigation Activities</vt:lpstr>
      <vt:lpstr>Rebuild Florida Voluntary Home Buyout (VHB) Program</vt:lpstr>
      <vt:lpstr>VHB Eligibility Requirements</vt:lpstr>
      <vt:lpstr>Rebuild Florida Subrecipient Housing Repair &amp; Replacement Program (HRRP)</vt:lpstr>
      <vt:lpstr>Subrecipient HRRP Eligible Activities</vt:lpstr>
      <vt:lpstr>Rebuild Florida Hometown Revitalization Program (HRP)</vt:lpstr>
      <vt:lpstr>HRP Eligible Activities</vt:lpstr>
      <vt:lpstr>Rebuild Florida Workforce Recovery Training Program (WRTP)</vt:lpstr>
      <vt:lpstr>WRTP Eligible Activities</vt:lpstr>
      <vt:lpstr>PowerPoint Presentation</vt:lpstr>
      <vt:lpstr>Federal Subrecipient Requirements Overview</vt:lpstr>
      <vt:lpstr>Federal Subrecipient Procurements &amp; URA Requirements</vt:lpstr>
      <vt:lpstr>Federal Cross-Cutting Requirements</vt:lpstr>
      <vt:lpstr>Federal Civil Rights Compliance</vt:lpstr>
      <vt:lpstr>Environmental Review Requirements</vt:lpstr>
      <vt:lpstr>PowerPoint Presentation</vt:lpstr>
      <vt:lpstr>How to Submit an Application</vt:lpstr>
      <vt:lpstr>Application Submission Tips</vt:lpstr>
      <vt:lpstr>Required Information &amp; Documentation</vt:lpstr>
      <vt:lpstr>Required Information &amp; Documentation, Continued</vt:lpstr>
      <vt:lpstr>Helpful Links &amp;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Alex</dc:creator>
  <cp:lastModifiedBy>Martin, Alex</cp:lastModifiedBy>
  <cp:revision>42</cp:revision>
  <cp:lastPrinted>2023-01-23T18:05:48Z</cp:lastPrinted>
  <dcterms:created xsi:type="dcterms:W3CDTF">2022-11-22T15:16:42Z</dcterms:created>
  <dcterms:modified xsi:type="dcterms:W3CDTF">2023-02-02T18:18:10Z</dcterms:modified>
</cp:coreProperties>
</file>