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C92B"/>
    <a:srgbClr val="A5A6A5"/>
    <a:srgbClr val="777877"/>
    <a:srgbClr val="1C7DC8"/>
    <a:srgbClr val="194D6E"/>
    <a:srgbClr val="1229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3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FE42A-E299-4033-B211-958D2212EC2F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314DC-1354-4E7C-8A32-E54B650C46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36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263B3-B80B-43E4-AD6F-FF137F46D1FC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766C3-071A-4217-ADAF-50FBD727E3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37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B5B05-5A46-4002-AFCC-F5FAAB10460A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7B30A-EC37-4BD8-9367-B173E0450E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9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BF8BE-755F-489C-B03E-09CBF7F586CA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B4345-4E51-4859-BC28-D731DB30A2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70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FBE78-7FA8-463C-95DF-F9C1B3B74A2D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D5800-3075-4322-B768-BAE9E66E9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75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CC44-18AC-4918-87EE-6DD61BAC9A53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D1B3E-CBEE-4D77-A185-BDA41C450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2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3250D-EBAA-462E-8DCA-DCC1EBE5C2FA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DBE7-728D-4462-8957-1090916B92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65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03833-5A00-4EA5-8A8E-91520C669AD8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E480-40DF-40E1-BA14-A8A7D3CCC1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23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D21A1-FBC5-4518-A2CA-B5ED8F1AFD9D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B4715-0AEA-47CC-98A7-C3336A1F48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77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6ED4F-BE95-4D8B-B098-598E68E2096C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86C5D-941A-4D00-AD51-A99D832E90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97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70A74-1C91-4357-A5A6-DF7DDD28D190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F0A8F-E1C3-4A42-AEB7-85351FEF92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2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DF7EAA-0E83-41E5-8574-A4E07C0972C6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5C884B4-FC54-430E-B632-FB7517EA2D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ivil.rights@deo.myflorida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54000" y="3725863"/>
            <a:ext cx="8626475" cy="788987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12293B"/>
                </a:solidFill>
                <a:latin typeface="Adobe Garamond Pro"/>
                <a:ea typeface="Adobe Garamond Pro"/>
                <a:cs typeface="Adobe Garamond Pro"/>
              </a:rPr>
              <a:t>Limited English Proficiency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254000" y="4514850"/>
            <a:ext cx="862647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194D6E"/>
              </a:solidFill>
              <a:latin typeface="Helvetica Neue Medium"/>
              <a:ea typeface="Helvetica Neue Medium"/>
              <a:cs typeface="Helvetica Neue Medium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858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Language Access Procedures: </a:t>
            </a:r>
            <a:r>
              <a:rPr lang="en-US" dirty="0" smtClean="0"/>
              <a:t>RA Staff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216374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Responding to Telephone Calls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Qualified Bilingual Staff</a:t>
            </a:r>
          </a:p>
          <a:p>
            <a:pPr lvl="1" algn="just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Call Center staff access interpreter services by transferring the call to the “Other Languages Queue.”  Assigned agents then contact translation service and assist via three-way conference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 Other RA staff may access translation services by calling the contractor interpreter line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1452" y="1065298"/>
            <a:ext cx="8701097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6937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Language Access Procedures: RA Staff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45911" y="1159932"/>
            <a:ext cx="82296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dirty="0" smtClean="0"/>
              <a:t>Responding to Written Correspondence</a:t>
            </a:r>
          </a:p>
          <a:p>
            <a:pPr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Initial response is prepared in English</a:t>
            </a:r>
          </a:p>
          <a:p>
            <a:pPr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Translation is completed by qualified bilingual staff or by a contractor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  <a:p>
            <a:pPr marL="0" indent="0" eaLnBrk="1" hangingPunct="1">
              <a:buNone/>
              <a:defRPr/>
            </a:pPr>
            <a:r>
              <a:rPr lang="en-US" altLang="en-US" dirty="0" smtClean="0"/>
              <a:t>Recording LEP Services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Invoices from contracted translation service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1452" y="1076587"/>
            <a:ext cx="8701097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8837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Notice of LEP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7351"/>
            <a:ext cx="8229600" cy="4525963"/>
          </a:xfrm>
        </p:spPr>
        <p:txBody>
          <a:bodyPr rtlCol="0">
            <a:normAutofit/>
          </a:bodyPr>
          <a:lstStyle/>
          <a:p>
            <a:pPr marL="547688" lvl="1" indent="-411163" eaLnBrk="1" fontAlgn="auto" hangingPunct="1">
              <a:spcAft>
                <a:spcPts val="0"/>
              </a:spcAft>
              <a:buClr>
                <a:srgbClr val="F9F9F9"/>
              </a:buClr>
              <a:buSzPct val="65000"/>
              <a:buFont typeface="Arial" panose="020B0604020202020204" pitchFamily="34" charset="0"/>
              <a:buNone/>
              <a:defRPr/>
            </a:pPr>
            <a:r>
              <a:rPr lang="en-US" dirty="0" smtClean="0"/>
              <a:t>Available on the Office for Civil Rights Website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Interpretive Services Poster</a:t>
            </a:r>
          </a:p>
          <a:p>
            <a:pPr lvl="1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Equal Opportunity is the Law Poster (English, Spanish, Haitian Creole)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Language Identification Cards (Used to identify 37 languages)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LEP Plan and LEP Training PowerPoint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1452" y="984250"/>
            <a:ext cx="8701097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LEP Complaints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5992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Department </a:t>
            </a:r>
            <a:r>
              <a:rPr lang="en-US" b="1" dirty="0"/>
              <a:t>of Economic Opportunity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Office for Civil Rights 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107 </a:t>
            </a:r>
            <a:r>
              <a:rPr lang="en-US" dirty="0"/>
              <a:t>East Madison Street, MSC 150</a:t>
            </a:r>
          </a:p>
          <a:p>
            <a:pPr marL="0" indent="0" algn="ctr">
              <a:buNone/>
            </a:pPr>
            <a:r>
              <a:rPr lang="en-US" dirty="0"/>
              <a:t>Tallahassee, FL  32399-4134</a:t>
            </a:r>
          </a:p>
          <a:p>
            <a:pPr marL="0" indent="0" algn="ctr">
              <a:buNone/>
            </a:pPr>
            <a:r>
              <a:rPr lang="en-US" dirty="0"/>
              <a:t>Phone: (850) 921-3205</a:t>
            </a:r>
          </a:p>
          <a:p>
            <a:pPr marL="0" indent="0" algn="ctr">
              <a:buNone/>
            </a:pPr>
            <a:r>
              <a:rPr lang="en-US" dirty="0"/>
              <a:t>Email: </a:t>
            </a:r>
            <a:r>
              <a:rPr lang="en-US" u="sng" dirty="0">
                <a:hlinkClick r:id="rId2"/>
              </a:rPr>
              <a:t>civil.rights@deo.myflorida.com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1452" y="992894"/>
            <a:ext cx="8701097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4128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Important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525963"/>
          </a:xfrm>
        </p:spPr>
        <p:txBody>
          <a:bodyPr rtlCol="0">
            <a:normAutofit fontScale="85000" lnSpcReduction="10000"/>
          </a:bodyPr>
          <a:lstStyle/>
          <a:p>
            <a:pPr marL="594360" indent="-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b="1" dirty="0" smtClean="0"/>
              <a:t>Language Access: </a:t>
            </a:r>
            <a:r>
              <a:rPr lang="en-US" dirty="0" smtClean="0"/>
              <a:t>Refers to the rights of Limited English Proficient (LEP) individuals to receive meaningful access to federally funded programs.</a:t>
            </a:r>
          </a:p>
          <a:p>
            <a:pPr marL="594360" indent="-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b="1" dirty="0" smtClean="0"/>
              <a:t>LEP Individuals: </a:t>
            </a:r>
            <a:r>
              <a:rPr lang="en-US" dirty="0" smtClean="0"/>
              <a:t>People who do not speak English as their primary language and who have a limited ability to read, speak, write, or understand English.</a:t>
            </a:r>
          </a:p>
          <a:p>
            <a:pPr marL="594360" indent="-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b="1" dirty="0" smtClean="0"/>
              <a:t>Meaningful Access: </a:t>
            </a:r>
            <a:r>
              <a:rPr lang="en-US" dirty="0" smtClean="0"/>
              <a:t>Language assistance that results in accurate, timely, and effective communication at no cost to the LEP individual.</a:t>
            </a:r>
          </a:p>
          <a:p>
            <a:pPr marL="594360" indent="-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altLang="en-US" b="1" dirty="0"/>
              <a:t>National Origin Discrimination</a:t>
            </a:r>
            <a:r>
              <a:rPr lang="en-US" altLang="en-US" dirty="0"/>
              <a:t>: Unequal treatment based on ancestry or the language spoken.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1452" y="938689"/>
            <a:ext cx="8701097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Legal Rights and Federal Protection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algn="just" eaLnBrk="1" hangingPunct="1"/>
            <a:r>
              <a:rPr lang="en-US" altLang="en-US" b="1" dirty="0" smtClean="0"/>
              <a:t>Title VI of the Civil Rights Act of 1964 and the Title VI regulations</a:t>
            </a:r>
            <a:r>
              <a:rPr lang="en-US" altLang="en-US" dirty="0" smtClean="0"/>
              <a:t>: Prohibit national origin discrimination.</a:t>
            </a:r>
          </a:p>
          <a:p>
            <a:pPr algn="just" eaLnBrk="1" hangingPunct="1"/>
            <a:endParaRPr lang="en-US" altLang="en-US" dirty="0" smtClean="0"/>
          </a:p>
          <a:p>
            <a:pPr algn="just" eaLnBrk="1" hangingPunct="1"/>
            <a:r>
              <a:rPr lang="en-US" altLang="en-US" b="1" dirty="0" smtClean="0"/>
              <a:t>Executive Order 13166 (2000)</a:t>
            </a:r>
            <a:r>
              <a:rPr lang="en-US" altLang="en-US" dirty="0" smtClean="0"/>
              <a:t>: Prohibits national origin discrimination by failing to provide meaningful access to LEP individuals.</a:t>
            </a:r>
            <a:endParaRPr lang="en-US" altLang="en-US" b="1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1452" y="1034574"/>
            <a:ext cx="8701097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1011237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Top 5 LEP Languages in U.S.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5542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Spanish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French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German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Italian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Chinese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dirty="0" smtClean="0"/>
              <a:t>Source:  U.S. Census Bureau, 2006-2008 American Community Survey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1452" y="954088"/>
            <a:ext cx="8701097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896937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Top 3 LEP Languages in Florida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385712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Spanish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Haitian Creole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French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dirty="0" smtClean="0"/>
              <a:t>Source:  U.S. Census Bureau, 2006-2008 American Community Survey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1452" y="917575"/>
            <a:ext cx="8701097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2" y="142875"/>
            <a:ext cx="8465348" cy="100965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Efforts to Provide Language Access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440180"/>
            <a:ext cx="8229600" cy="47085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Translation and Interpretation Services</a:t>
            </a:r>
          </a:p>
          <a:p>
            <a:pPr eaLnBrk="1" hangingPunct="1"/>
            <a:r>
              <a:rPr lang="en-US" altLang="en-US" dirty="0" smtClean="0"/>
              <a:t>Bilingual Staff</a:t>
            </a:r>
          </a:p>
          <a:p>
            <a:pPr eaLnBrk="1" hangingPunct="1"/>
            <a:r>
              <a:rPr lang="en-US" altLang="en-US" dirty="0" smtClean="0"/>
              <a:t>Translated Documents</a:t>
            </a:r>
          </a:p>
          <a:p>
            <a:pPr eaLnBrk="1" hangingPunct="1"/>
            <a:r>
              <a:rPr lang="en-US" altLang="en-US" dirty="0" smtClean="0"/>
              <a:t>Notice of Language Access Services</a:t>
            </a:r>
          </a:p>
          <a:p>
            <a:pPr eaLnBrk="1" hangingPunct="1"/>
            <a:endParaRPr lang="en-US" alt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1452" y="1040940"/>
            <a:ext cx="8701097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78176" y="274638"/>
            <a:ext cx="8573911" cy="963612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Examples of Barriers for LEP Persons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386840"/>
            <a:ext cx="8229600" cy="4525963"/>
          </a:xfrm>
        </p:spPr>
        <p:txBody>
          <a:bodyPr/>
          <a:lstStyle/>
          <a:p>
            <a:pPr algn="just" eaLnBrk="1" hangingPunct="1"/>
            <a:r>
              <a:rPr lang="en-US" altLang="en-US" dirty="0" smtClean="0"/>
              <a:t>Limited Services</a:t>
            </a:r>
          </a:p>
          <a:p>
            <a:pPr algn="just" eaLnBrk="1" hangingPunct="1"/>
            <a:r>
              <a:rPr lang="en-US" altLang="en-US" dirty="0" smtClean="0"/>
              <a:t>Unreasonable Delays</a:t>
            </a:r>
          </a:p>
          <a:p>
            <a:pPr algn="just" eaLnBrk="1" hangingPunct="1"/>
            <a:r>
              <a:rPr lang="en-US" altLang="en-US" dirty="0" smtClean="0"/>
              <a:t>Limited Participation </a:t>
            </a:r>
          </a:p>
          <a:p>
            <a:pPr algn="just" eaLnBrk="1" hangingPunct="1"/>
            <a:r>
              <a:rPr lang="en-US" altLang="en-US" dirty="0" smtClean="0"/>
              <a:t>Requiring an LEP person to use a family member or friend for language assistance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1452" y="1027113"/>
            <a:ext cx="8701097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6937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Language Access Procedures: Workforce Staff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442154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Responding to Telephone Calls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Qualified Bilingual Staff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Contracted Interpreters</a:t>
            </a:r>
          </a:p>
          <a:p>
            <a:pPr marL="914400" lvl="2" indent="0" algn="just" eaLnBrk="1" hangingPunct="1">
              <a:buNone/>
            </a:pPr>
            <a:r>
              <a:rPr lang="en-US" altLang="en-US" dirty="0" smtClean="0"/>
              <a:t>For assistance with RA services, call 1-800-681-8102. Call Center staff at this number can contact DEO’s contracted translation service.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LWDB Procedures</a:t>
            </a:r>
          </a:p>
          <a:p>
            <a:pPr marL="914400" lvl="2" indent="0" algn="just" eaLnBrk="1" hangingPunct="1">
              <a:buNone/>
            </a:pPr>
            <a:r>
              <a:rPr lang="en-US" altLang="en-US" dirty="0" smtClean="0"/>
              <a:t>LWDBs should establish local procedures for language access assistance for programs other than RA.</a:t>
            </a:r>
          </a:p>
          <a:p>
            <a:pPr lvl="2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1452" y="1313656"/>
            <a:ext cx="8701097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8810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Language Access Procedures: Workforce Staff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33309"/>
            <a:ext cx="8229600" cy="47085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Responding to Written Correspondence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Initial response is prepared in English by staff who would normally respond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Translation is completed by qualified bilingual staff or by a contractor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Monitoring LEP Interactions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Call Center staff manually record the number of calls from LEP customers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Invoices from contracted translation services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1452" y="1106488"/>
            <a:ext cx="8701097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E8B154-3E2F-4248-AEFC-1D1684DBB9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627D20-55DC-4950-B6F4-44BCA3A953D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3D56B15-0197-4496-8A4F-C9B35A8E5B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501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Adobe Garamond Pro</vt:lpstr>
      <vt:lpstr>Arial</vt:lpstr>
      <vt:lpstr>Calibri</vt:lpstr>
      <vt:lpstr>Helvetica Neue Medium</vt:lpstr>
      <vt:lpstr>Wingdings 2</vt:lpstr>
      <vt:lpstr>Office Theme</vt:lpstr>
      <vt:lpstr>Limited English Proficiency</vt:lpstr>
      <vt:lpstr>Important Terms</vt:lpstr>
      <vt:lpstr>Legal Rights and Federal Protection</vt:lpstr>
      <vt:lpstr>Top 5 LEP Languages in U.S.</vt:lpstr>
      <vt:lpstr>Top 3 LEP Languages in Florida</vt:lpstr>
      <vt:lpstr>Efforts to Provide Language Access</vt:lpstr>
      <vt:lpstr>Examples of Barriers for LEP Persons</vt:lpstr>
      <vt:lpstr>Language Access Procedures: Workforce Staff</vt:lpstr>
      <vt:lpstr>Language Access Procedures: Workforce Staff</vt:lpstr>
      <vt:lpstr>Language Access Procedures: RA Staff</vt:lpstr>
      <vt:lpstr>Language Access Procedures: RA Staff</vt:lpstr>
      <vt:lpstr>Notice of LEP Services</vt:lpstr>
      <vt:lpstr>LEP Complaints</vt:lpstr>
    </vt:vector>
  </TitlesOfParts>
  <Company>Design Farm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1</dc:title>
  <dc:creator>Seth Brock</dc:creator>
  <cp:lastModifiedBy>McGill, Jackie</cp:lastModifiedBy>
  <cp:revision>62</cp:revision>
  <dcterms:created xsi:type="dcterms:W3CDTF">2011-09-07T20:10:12Z</dcterms:created>
  <dcterms:modified xsi:type="dcterms:W3CDTF">2016-06-01T17:32:57Z</dcterms:modified>
</cp:coreProperties>
</file>