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4"/>
  </p:notesMasterIdLst>
  <p:sldIdLst>
    <p:sldId id="257" r:id="rId2"/>
    <p:sldId id="259"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 id="313" r:id="rId51"/>
    <p:sldId id="264" r:id="rId52"/>
    <p:sldId id="315" r:id="rId53"/>
    <p:sldId id="316" r:id="rId54"/>
    <p:sldId id="317" r:id="rId55"/>
    <p:sldId id="318" r:id="rId56"/>
    <p:sldId id="319" r:id="rId57"/>
    <p:sldId id="320" r:id="rId58"/>
    <p:sldId id="321" r:id="rId59"/>
    <p:sldId id="322" r:id="rId60"/>
    <p:sldId id="323" r:id="rId61"/>
    <p:sldId id="324" r:id="rId62"/>
    <p:sldId id="265" r:id="rId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A651"/>
    <a:srgbClr val="202452"/>
    <a:srgbClr val="E2C549"/>
    <a:srgbClr val="7B8898"/>
    <a:srgbClr val="9C9E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72361" autoAdjust="0"/>
  </p:normalViewPr>
  <p:slideViewPr>
    <p:cSldViewPr snapToGrid="0">
      <p:cViewPr varScale="1">
        <p:scale>
          <a:sx n="78" d="100"/>
          <a:sy n="78" d="100"/>
        </p:scale>
        <p:origin x="175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D13B6D-728D-490A-AC63-CD65EE5068DF}" type="datetimeFigureOut">
              <a:rPr lang="en-US" smtClean="0"/>
              <a:t>3/29/2024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4C95AC-A3AE-480C-9ADF-C7206673AE40}" type="slidenum">
              <a:rPr lang="en-US" smtClean="0"/>
              <a:t>‹#›</a:t>
            </a:fld>
            <a:endParaRPr lang="en-US"/>
          </a:p>
        </p:txBody>
      </p:sp>
    </p:spTree>
    <p:extLst>
      <p:ext uri="{BB962C8B-B14F-4D97-AF65-F5344CB8AC3E}">
        <p14:creationId xmlns:p14="http://schemas.microsoft.com/office/powerpoint/2010/main" val="1608202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education.umn.edu/ETCS/career/advanced/JobSearch.pdf"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Welcome to part one of the Wagner </a:t>
            </a:r>
            <a:r>
              <a:rPr lang="en-US" dirty="0" err="1"/>
              <a:t>Peyser</a:t>
            </a:r>
            <a:r>
              <a:rPr lang="en-US" baseline="0" dirty="0"/>
              <a:t> Services in the Employ Florida Marketplace presentation series. This</a:t>
            </a:r>
            <a:r>
              <a:rPr lang="en-US" dirty="0"/>
              <a:t> presentation is intended to review the core</a:t>
            </a:r>
            <a:r>
              <a:rPr lang="en-US" baseline="0" dirty="0"/>
              <a:t> </a:t>
            </a:r>
            <a:r>
              <a:rPr lang="en-US" dirty="0"/>
              <a:t>service codes available in EFM that may be used to document labor exchange services provided to job seekers. For information regarding intensive</a:t>
            </a:r>
            <a:r>
              <a:rPr lang="en-US" baseline="0" dirty="0"/>
              <a:t> and training codes, please review part two of this presentation series.</a:t>
            </a:r>
            <a:endParaRPr lang="en-US" dirty="0"/>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a:t>
            </a:fld>
            <a:endParaRPr lang="en-US"/>
          </a:p>
        </p:txBody>
      </p:sp>
    </p:spTree>
    <p:extLst>
      <p:ext uri="{BB962C8B-B14F-4D97-AF65-F5344CB8AC3E}">
        <p14:creationId xmlns:p14="http://schemas.microsoft.com/office/powerpoint/2010/main" val="42094132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this service is provided by staff, documentation consisting of specific assessment points should be recorded in the “Case Notes” screen at the time of service entry. Case notes should include sufficient detail so that other staff who may need to assist the customer can review the results of the assessment and provide follow-up services based on the information recorded. </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10</a:t>
            </a:fld>
            <a:endParaRPr lang="en-US"/>
          </a:p>
        </p:txBody>
      </p:sp>
    </p:spTree>
    <p:extLst>
      <p:ext uri="{BB962C8B-B14F-4D97-AF65-F5344CB8AC3E}">
        <p14:creationId xmlns:p14="http://schemas.microsoft.com/office/powerpoint/2010/main" val="40685059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Service code 103, </a:t>
            </a:r>
            <a:r>
              <a:rPr lang="en-US" i="1" dirty="0"/>
              <a:t>information on training providers and performance outcomes</a:t>
            </a:r>
            <a:r>
              <a:rPr lang="en-US" dirty="0"/>
              <a:t>, is a staff-assisted service that is automatically recorded in the system when customers access specific training-related information in EFM. This information should enable them to make informed choices relative to training opportunities and resources. Documentation from training provider searches can be found under the search history menu, programs tab. </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11</a:t>
            </a:fld>
            <a:endParaRPr lang="en-US"/>
          </a:p>
        </p:txBody>
      </p:sp>
    </p:spTree>
    <p:extLst>
      <p:ext uri="{BB962C8B-B14F-4D97-AF65-F5344CB8AC3E}">
        <p14:creationId xmlns:p14="http://schemas.microsoft.com/office/powerpoint/2010/main" val="17563929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Code 104, </a:t>
            </a:r>
            <a:r>
              <a:rPr lang="en-US" i="1" dirty="0"/>
              <a:t>job search workshop </a:t>
            </a:r>
            <a:r>
              <a:rPr lang="en-US" dirty="0"/>
              <a:t>is a short seminar that is designed to provide participants with techniques that enable them to perform a comprehensive job search. There are required services that must be included in this workshop before credit can be taken. At minimum, customers must receive labor market information, application/resume writing, interviewing techniques and instruction on how to find job openings. The aforementioned subjects are mandatory.  However, additional topics may be added if desired. Each subject can be broken down into individual components scheduled at separate times, but credit cannot be taken until all mandatory components are provided.</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12</a:t>
            </a:fld>
            <a:endParaRPr lang="en-US"/>
          </a:p>
        </p:txBody>
      </p:sp>
    </p:spTree>
    <p:extLst>
      <p:ext uri="{BB962C8B-B14F-4D97-AF65-F5344CB8AC3E}">
        <p14:creationId xmlns:p14="http://schemas.microsoft.com/office/powerpoint/2010/main" val="1413868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Service code 105, </a:t>
            </a:r>
            <a:r>
              <a:rPr lang="en-US" i="1" dirty="0"/>
              <a:t>job finding club</a:t>
            </a:r>
            <a:r>
              <a:rPr lang="en-US" dirty="0"/>
              <a:t>, is similar to the job search workshop but longer in duration. A job finding club encompasses all the elements of the job search workshop. In includes reviewing labor market information, resume writing, interviewing skills and how to search for a job. The club should encompass at least one to two weeks of structured, supervised individual and/or group support where participants learn the skills necessary to obtain jobs and actively seek vacant positions.</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13</a:t>
            </a:fld>
            <a:endParaRPr lang="en-US"/>
          </a:p>
        </p:txBody>
      </p:sp>
    </p:spTree>
    <p:extLst>
      <p:ext uri="{BB962C8B-B14F-4D97-AF65-F5344CB8AC3E}">
        <p14:creationId xmlns:p14="http://schemas.microsoft.com/office/powerpoint/2010/main" val="13329563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Code 106, </a:t>
            </a:r>
            <a:r>
              <a:rPr lang="en-US" i="1" dirty="0"/>
              <a:t>provided internet job search support/training</a:t>
            </a:r>
            <a:r>
              <a:rPr lang="en-US" dirty="0"/>
              <a:t>, can be documented when staff work with a job seeker to train on how to use the internet for job search functions. Staff can assist customers with basic computer instruction such as learning what the mouse is, basic keyboarding and how to use a computer to search job banks such as EFM or CareerBuilder.</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14</a:t>
            </a:fld>
            <a:endParaRPr lang="en-US"/>
          </a:p>
        </p:txBody>
      </p:sp>
    </p:spTree>
    <p:extLst>
      <p:ext uri="{BB962C8B-B14F-4D97-AF65-F5344CB8AC3E}">
        <p14:creationId xmlns:p14="http://schemas.microsoft.com/office/powerpoint/2010/main" val="27153681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Provision of labor market information</a:t>
            </a:r>
            <a:r>
              <a:rPr lang="en-US" dirty="0"/>
              <a:t>, code 107, provides a job seeker with information pertaining to the socio-economic forces which may influence the employment process in the local labor market. Labor market information (LMI) provides occupational staffing and hiring patterns, working conditions and wage information that can guide job seekers with their job search. LMI services can be provided as often as needed, in-person, by phone or mail. However, duplication of the same specific LMI service should be avoided.</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15</a:t>
            </a:fld>
            <a:endParaRPr lang="en-US"/>
          </a:p>
        </p:txBody>
      </p:sp>
    </p:spTree>
    <p:extLst>
      <p:ext uri="{BB962C8B-B14F-4D97-AF65-F5344CB8AC3E}">
        <p14:creationId xmlns:p14="http://schemas.microsoft.com/office/powerpoint/2010/main" val="18844330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this service is provided by One-Stop staff, documentation should be recorded on the “Case Notes” screen at the time of service entry. Documentation should include the information that is provided to the customer. </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16</a:t>
            </a:fld>
            <a:endParaRPr lang="en-US"/>
          </a:p>
        </p:txBody>
      </p:sp>
    </p:spTree>
    <p:extLst>
      <p:ext uri="{BB962C8B-B14F-4D97-AF65-F5344CB8AC3E}">
        <p14:creationId xmlns:p14="http://schemas.microsoft.com/office/powerpoint/2010/main" val="906792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Case coordinated services</a:t>
            </a:r>
            <a:r>
              <a:rPr lang="en-US" dirty="0"/>
              <a:t>, code 109, is a veteran code which may use to document coordination with community agencies and other federal, state and local governments who provide services to veterans.</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17</a:t>
            </a:fld>
            <a:endParaRPr lang="en-US"/>
          </a:p>
        </p:txBody>
      </p:sp>
    </p:spTree>
    <p:extLst>
      <p:ext uri="{BB962C8B-B14F-4D97-AF65-F5344CB8AC3E}">
        <p14:creationId xmlns:p14="http://schemas.microsoft.com/office/powerpoint/2010/main" val="7202902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Service code 110, </a:t>
            </a:r>
            <a:r>
              <a:rPr lang="en-US" i="1" dirty="0"/>
              <a:t>attended a rapid response event</a:t>
            </a:r>
            <a:r>
              <a:rPr lang="en-US" dirty="0"/>
              <a:t>, can be recorded if staff provide information about the One-Stop Career Center at a rapid response event. Rapid response events are typically held when a company is downsizing or closing. These events typically involve a large number of displaced employees who may need the services offered by the One Stop Career Center. When recording this service, staff should also record the response event number in the designated field, if available.</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18</a:t>
            </a:fld>
            <a:endParaRPr lang="en-US"/>
          </a:p>
        </p:txBody>
      </p:sp>
    </p:spTree>
    <p:extLst>
      <p:ext uri="{BB962C8B-B14F-4D97-AF65-F5344CB8AC3E}">
        <p14:creationId xmlns:p14="http://schemas.microsoft.com/office/powerpoint/2010/main" val="485374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Code 111, </a:t>
            </a:r>
            <a:r>
              <a:rPr lang="en-US" i="1" dirty="0"/>
              <a:t>TAP workshop</a:t>
            </a:r>
            <a:r>
              <a:rPr lang="en-US" dirty="0"/>
              <a:t>, is documented when a member the military attends a workshop that provides information about transitioning into civilian life. These workshops provide information about current labor market trends, career information, résumé assistance and a host of other workforce related tools and information.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19</a:t>
            </a:fld>
            <a:endParaRPr lang="en-US"/>
          </a:p>
        </p:txBody>
      </p:sp>
    </p:spTree>
    <p:extLst>
      <p:ext uri="{BB962C8B-B14F-4D97-AF65-F5344CB8AC3E}">
        <p14:creationId xmlns:p14="http://schemas.microsoft.com/office/powerpoint/2010/main" val="1676563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The Wagner-</a:t>
            </a:r>
            <a:r>
              <a:rPr lang="en-US" dirty="0" err="1"/>
              <a:t>Peyser</a:t>
            </a:r>
            <a:r>
              <a:rPr lang="en-US" dirty="0"/>
              <a:t> Act of 1933 requires a nationwide labor exchange system to assist with meeting the needs of employers and job seekers. In Florida, labor exchange services can be accessed through three modes of service: self, facilitated self-help, or staff assisted. All labor exchange activities are documented in EFM regardless of the mode utilized.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p>
          <a:p>
            <a:pPr eaLnBrk="1" hangingPunct="1"/>
            <a:r>
              <a:rPr lang="en-US" dirty="0"/>
              <a:t>The Employ Florida Marketplace (EFM) is Florida’s management information system used to document labor exchange (Wagner-</a:t>
            </a:r>
            <a:r>
              <a:rPr lang="en-US" dirty="0" err="1"/>
              <a:t>Peyser</a:t>
            </a:r>
            <a:r>
              <a:rPr lang="en-US" dirty="0"/>
              <a:t>) services throughout the state. Data is captured through the use of service codes which are a series of numbers used to describe a specific activity. Service codes in EFM are captured in a sequential manner ranging from zero to nine-hundred. The type of service code recorded helps to determine whether the activity was a self-service or a staff-assisted service. Self-services are those that jobseekers or employers may perform for themselves on the EFM website. Many services are offered through the self-service option, including: job search, educational tools and other workforce related resources. Staff-assisted services are any activity that requires the expenditure of staff time. Most staff-assisted services are performed on-site at a One-Stop Career Center, job fairs or other recruitment events. The service code number also assists with identification of the type of workforce program a job seeker has received services through. For example, a customer enrolled in the Workforce Investment Act may have service activities documented from the 400 series which identifies them as a youth participant.</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a:t>
            </a:fld>
            <a:endParaRPr lang="en-US"/>
          </a:p>
        </p:txBody>
      </p:sp>
    </p:spTree>
    <p:extLst>
      <p:ext uri="{BB962C8B-B14F-4D97-AF65-F5344CB8AC3E}">
        <p14:creationId xmlns:p14="http://schemas.microsoft.com/office/powerpoint/2010/main" val="38347782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Job fairs </a:t>
            </a:r>
            <a:r>
              <a:rPr lang="en-US" dirty="0"/>
              <a:t>are documented with a code 112 and represent a structured gathering and exhibition in an appointed place with individuals who are seeking employment and employers who are seeking workers. Job fairs count as staff-assisted, job search assistance activities. Job fairs can be provided at the employer’s business location, the One-Stop Career Center, or another designated location with prior arrangements made by or in conjunction with One-Stop staff. Logs or applications taken at a job fair should be retained for one year after the program year of the job fair. Referral to a job fair is not sufficient to obtain credit for this service. </a:t>
            </a:r>
            <a:endParaRPr lang="en-US" b="1"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20</a:t>
            </a:fld>
            <a:endParaRPr lang="en-US"/>
          </a:p>
        </p:txBody>
      </p:sp>
    </p:spTree>
    <p:extLst>
      <p:ext uri="{BB962C8B-B14F-4D97-AF65-F5344CB8AC3E}">
        <p14:creationId xmlns:p14="http://schemas.microsoft.com/office/powerpoint/2010/main" val="35964027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eaLnBrk="1" hangingPunct="1"/>
            <a:r>
              <a:rPr lang="en-US" altLang="zh-CN" dirty="0"/>
              <a:t>Code 113 represents a </a:t>
            </a:r>
            <a:r>
              <a:rPr lang="en-US" altLang="zh-CN" i="1" dirty="0"/>
              <a:t>job search plan </a:t>
            </a:r>
            <a:r>
              <a:rPr lang="en-US" altLang="zh-CN" dirty="0"/>
              <a:t>that focuses on how to look for a job. Staff may want to consider addressing the following issues to assist with development of the plan: </a:t>
            </a:r>
          </a:p>
          <a:p>
            <a:pPr marL="0" lvl="1" eaLnBrk="1" hangingPunct="1"/>
            <a:endParaRPr lang="en-US" altLang="zh-CN" dirty="0"/>
          </a:p>
          <a:p>
            <a:pPr marL="0" lvl="1" eaLnBrk="1" hangingPunct="1">
              <a:buFont typeface="Wingdings" pitchFamily="2" charset="2"/>
              <a:buChar char="Ø"/>
            </a:pPr>
            <a:r>
              <a:rPr lang="en-US" altLang="zh-CN" dirty="0"/>
              <a:t>what does the individual want to do</a:t>
            </a:r>
          </a:p>
          <a:p>
            <a:pPr marL="0" lvl="1" eaLnBrk="1" hangingPunct="1">
              <a:buFont typeface="Wingdings" pitchFamily="2" charset="2"/>
              <a:buChar char="Ø"/>
            </a:pPr>
            <a:r>
              <a:rPr lang="en-US" altLang="zh-CN" dirty="0"/>
              <a:t>skills they possess</a:t>
            </a:r>
          </a:p>
          <a:p>
            <a:pPr marL="0" lvl="1" eaLnBrk="1" hangingPunct="1">
              <a:buFont typeface="Wingdings" pitchFamily="2" charset="2"/>
              <a:buChar char="Ø"/>
            </a:pPr>
            <a:r>
              <a:rPr lang="en-US" altLang="zh-CN" dirty="0"/>
              <a:t>how to create a resume</a:t>
            </a:r>
          </a:p>
          <a:p>
            <a:pPr marL="0" lvl="1" eaLnBrk="1" hangingPunct="1">
              <a:buFont typeface="Wingdings" pitchFamily="2" charset="2"/>
              <a:buChar char="Ø"/>
            </a:pPr>
            <a:r>
              <a:rPr lang="en-US" altLang="zh-CN" dirty="0"/>
              <a:t>where they can find job announcements. </a:t>
            </a:r>
          </a:p>
          <a:p>
            <a:pPr marL="0" lvl="1" eaLnBrk="1" hangingPunct="1">
              <a:buFont typeface="Wingdings" pitchFamily="2" charset="2"/>
              <a:buNone/>
            </a:pPr>
            <a:endParaRPr lang="en-US" altLang="zh-CN" dirty="0"/>
          </a:p>
          <a:p>
            <a:pPr marL="0" lvl="1" eaLnBrk="1" hangingPunct="1"/>
            <a:r>
              <a:rPr lang="en-US" dirty="0">
                <a:hlinkClick r:id="rId3"/>
              </a:rPr>
              <a:t>http://www.education.umn.edu/ETCS/career/advanced/JobSearch.pdf</a:t>
            </a:r>
            <a:r>
              <a:rPr lang="en-US" dirty="0"/>
              <a:t> </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21</a:t>
            </a:fld>
            <a:endParaRPr lang="en-US"/>
          </a:p>
        </p:txBody>
      </p:sp>
    </p:spTree>
    <p:extLst>
      <p:ext uri="{BB962C8B-B14F-4D97-AF65-F5344CB8AC3E}">
        <p14:creationId xmlns:p14="http://schemas.microsoft.com/office/powerpoint/2010/main" val="13655689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Service code 114 may be used to record a </a:t>
            </a:r>
            <a:r>
              <a:rPr lang="en-US" i="1" dirty="0"/>
              <a:t>staff-assisted job search </a:t>
            </a:r>
            <a:r>
              <a:rPr lang="en-US" dirty="0"/>
              <a:t>when such services have been provided. The job search may be performed through EFM or any other job search resource.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22</a:t>
            </a:fld>
            <a:endParaRPr lang="en-US"/>
          </a:p>
        </p:txBody>
      </p:sp>
    </p:spTree>
    <p:extLst>
      <p:ext uri="{BB962C8B-B14F-4D97-AF65-F5344CB8AC3E}">
        <p14:creationId xmlns:p14="http://schemas.microsoft.com/office/powerpoint/2010/main" val="38366461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Service code 115, </a:t>
            </a:r>
            <a:r>
              <a:rPr lang="en-US" i="1" dirty="0"/>
              <a:t>resume preparation assistance</a:t>
            </a:r>
            <a:r>
              <a:rPr lang="en-US" dirty="0"/>
              <a:t>, can be recorded when a job seeker attends a workshop on resume preparation.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p>
          <a:p>
            <a:pPr eaLnBrk="1" hangingPunct="1"/>
            <a:r>
              <a:rPr lang="en-US" dirty="0"/>
              <a:t>Staff should assist the job seeker with the creation and/or critique of a written resume.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23</a:t>
            </a:fld>
            <a:endParaRPr lang="en-US"/>
          </a:p>
        </p:txBody>
      </p:sp>
    </p:spTree>
    <p:extLst>
      <p:ext uri="{BB962C8B-B14F-4D97-AF65-F5344CB8AC3E}">
        <p14:creationId xmlns:p14="http://schemas.microsoft.com/office/powerpoint/2010/main" val="37621830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Code 116, </a:t>
            </a:r>
            <a:r>
              <a:rPr lang="en-US" i="1" dirty="0"/>
              <a:t>received service from staff not classified</a:t>
            </a:r>
            <a:r>
              <a:rPr lang="en-US" dirty="0"/>
              <a:t>, can be recorded when staff have expended time providing a service which is not listed in EFM. The specific service provided should be documented on the case notes screen with the action and the results captured in the note.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24</a:t>
            </a:fld>
            <a:endParaRPr lang="en-US"/>
          </a:p>
        </p:txBody>
      </p:sp>
    </p:spTree>
    <p:extLst>
      <p:ext uri="{BB962C8B-B14F-4D97-AF65-F5344CB8AC3E}">
        <p14:creationId xmlns:p14="http://schemas.microsoft.com/office/powerpoint/2010/main" val="27943261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Code 117, </a:t>
            </a:r>
            <a:r>
              <a:rPr lang="en-US" i="1" dirty="0"/>
              <a:t>outreach Vet/MSFW</a:t>
            </a:r>
            <a:r>
              <a:rPr lang="en-US" dirty="0"/>
              <a:t>, can be recorded when staff perform an outreach service to a veteran or MSFW. The outreach may include providing information about services available for veterans or MSFWs.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25</a:t>
            </a:fld>
            <a:endParaRPr lang="en-US"/>
          </a:p>
        </p:txBody>
      </p:sp>
    </p:spTree>
    <p:extLst>
      <p:ext uri="{BB962C8B-B14F-4D97-AF65-F5344CB8AC3E}">
        <p14:creationId xmlns:p14="http://schemas.microsoft.com/office/powerpoint/2010/main" val="23094411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Code 118, </a:t>
            </a:r>
            <a:r>
              <a:rPr lang="en-US" i="1" dirty="0"/>
              <a:t>failed to respond to call-in</a:t>
            </a:r>
            <a:r>
              <a:rPr lang="en-US" dirty="0"/>
              <a:t>, may be recorded to note a job seeker’s failure to respond to a communication by staff to report to the one-stop career center.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26</a:t>
            </a:fld>
            <a:endParaRPr lang="en-US"/>
          </a:p>
        </p:txBody>
      </p:sp>
    </p:spTree>
    <p:extLst>
      <p:ext uri="{BB962C8B-B14F-4D97-AF65-F5344CB8AC3E}">
        <p14:creationId xmlns:p14="http://schemas.microsoft.com/office/powerpoint/2010/main" val="7352803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Code 120, </a:t>
            </a:r>
            <a:r>
              <a:rPr lang="en-US" i="1" dirty="0"/>
              <a:t>use of one-stop resource room/equipment</a:t>
            </a:r>
            <a:r>
              <a:rPr lang="en-US" dirty="0"/>
              <a:t>, can be recorded when a job seeker utilizes the resource room to perform a service. Services may include use of the telephone, fax machine or copy machine.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27</a:t>
            </a:fld>
            <a:endParaRPr lang="en-US"/>
          </a:p>
        </p:txBody>
      </p:sp>
    </p:spTree>
    <p:extLst>
      <p:ext uri="{BB962C8B-B14F-4D97-AF65-F5344CB8AC3E}">
        <p14:creationId xmlns:p14="http://schemas.microsoft.com/office/powerpoint/2010/main" val="19389331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federal definition of a job development is the process of securing a job interview with a public or private employer for a specific job seeker for whom the One-Stop Career Center has no suitable opening on file. Service code 123, job development contacts, should be used when staff make contacts with an employer for vacancies related to a job seekers skills and employment history.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28</a:t>
            </a:fld>
            <a:endParaRPr lang="en-US"/>
          </a:p>
        </p:txBody>
      </p:sp>
    </p:spTree>
    <p:extLst>
      <p:ext uri="{BB962C8B-B14F-4D97-AF65-F5344CB8AC3E}">
        <p14:creationId xmlns:p14="http://schemas.microsoft.com/office/powerpoint/2010/main" val="41434546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Job development contacts should be documented on the case notes screen with the employer’s name. If staff later learn that the customer was hired on the job to which a job development contact was made, a job order should be written and credit for the placement should be taken.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29</a:t>
            </a:fld>
            <a:endParaRPr lang="en-US"/>
          </a:p>
        </p:txBody>
      </p:sp>
    </p:spTree>
    <p:extLst>
      <p:ext uri="{BB962C8B-B14F-4D97-AF65-F5344CB8AC3E}">
        <p14:creationId xmlns:p14="http://schemas.microsoft.com/office/powerpoint/2010/main" val="274625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Self-services fall in the zero series of service codes. Although these services are marked as system generated self-services, they can be either self-services or staff-assisted self-services. Staff can determine the type of service by locating the activity on the service plan and clicking the view link. This will display the individual activity service plan which provides staff with information on the date of the activity, completion status, region</a:t>
            </a:r>
            <a:r>
              <a:rPr lang="en-US" baseline="0" dirty="0"/>
              <a:t> and </a:t>
            </a:r>
            <a:r>
              <a:rPr lang="en-US" dirty="0"/>
              <a:t>office information and whether it was system or staff generated self-service. </a:t>
            </a:r>
          </a:p>
          <a:p>
            <a:pPr eaLnBrk="1" hangingPunct="1"/>
            <a:endParaRPr lang="en-US" dirty="0"/>
          </a:p>
          <a:p>
            <a:pPr eaLnBrk="1" hangingPunct="1"/>
            <a:r>
              <a:rPr lang="en-US" dirty="0"/>
              <a:t>The middle example shows a self-service job search that was performed with a job seeker but is staff-assisted. Remember the 006 code identifies it as a self-service activity because it falls under the zero series and the user ID is where you can identify that staff performed the activity. The staff members name is listed as both the creator and the editor. </a:t>
            </a:r>
          </a:p>
          <a:p>
            <a:pPr eaLnBrk="1" hangingPunct="1"/>
            <a:endParaRPr lang="en-US" dirty="0"/>
          </a:p>
          <a:p>
            <a:pPr eaLnBrk="1" hangingPunct="1"/>
            <a:r>
              <a:rPr lang="en-US" dirty="0"/>
              <a:t>The second example represents the same self-service activity except the user ID now lists the system as the user. This means a job seeker accessed this activity using their log-in information, performed a job search and the system captured the activity.</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a:t>
            </a:fld>
            <a:endParaRPr lang="en-US"/>
          </a:p>
        </p:txBody>
      </p:sp>
    </p:spTree>
    <p:extLst>
      <p:ext uri="{BB962C8B-B14F-4D97-AF65-F5344CB8AC3E}">
        <p14:creationId xmlns:p14="http://schemas.microsoft.com/office/powerpoint/2010/main" val="19365079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federal bonding program provides fidelity bonds to job seekers for whom commercial bonds cannot be obtained. Bonds are issued to the employer to protect against any potential loss that may be incurred after hiring an at-risk job seeker. Each One-Stop Career Center should have knowledgeable staff who are trained in procedures for providing bond coverage. Code 124, </a:t>
            </a:r>
            <a:r>
              <a:rPr lang="en-US" i="1" dirty="0"/>
              <a:t>received bonding assistance</a:t>
            </a:r>
            <a:r>
              <a:rPr lang="en-US" dirty="0"/>
              <a:t>, should be taken when a bond is issued; not when information about the program is presented. When issuing a bond, document the employer’s name, the job seeker’s start date and the person who verified the information on the case notes screen. A copy of the bonding form should be maintained on file at the one-stop.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30</a:t>
            </a:fld>
            <a:endParaRPr lang="en-US"/>
          </a:p>
        </p:txBody>
      </p:sp>
    </p:spTree>
    <p:extLst>
      <p:ext uri="{BB962C8B-B14F-4D97-AF65-F5344CB8AC3E}">
        <p14:creationId xmlns:p14="http://schemas.microsoft.com/office/powerpoint/2010/main" val="18103850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Job Search &amp; placement assistance including career counseling</a:t>
            </a:r>
            <a:r>
              <a:rPr lang="en-US" dirty="0"/>
              <a:t>, code 125, may be used to identify Priority Re-Employment Planning (PREP) program placement services. </a:t>
            </a:r>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31</a:t>
            </a:fld>
            <a:endParaRPr lang="en-US"/>
          </a:p>
        </p:txBody>
      </p:sp>
    </p:spTree>
    <p:extLst>
      <p:ext uri="{BB962C8B-B14F-4D97-AF65-F5344CB8AC3E}">
        <p14:creationId xmlns:p14="http://schemas.microsoft.com/office/powerpoint/2010/main" val="9087191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Work Opportunity Tax Credit (WOTC) is an incentive to private, for-profit employers to hire individuals from certain targeted groups. </a:t>
            </a:r>
            <a:r>
              <a:rPr lang="en-US" i="1" dirty="0"/>
              <a:t>Tax credit information</a:t>
            </a:r>
            <a:r>
              <a:rPr lang="en-US" dirty="0"/>
              <a:t>, service code 126, can be recorded when a job seeker has been provided information regarding the Work Opportunity Tax Credit program (WOTC).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32</a:t>
            </a:fld>
            <a:endParaRPr lang="en-US"/>
          </a:p>
        </p:txBody>
      </p:sp>
    </p:spTree>
    <p:extLst>
      <p:ext uri="{BB962C8B-B14F-4D97-AF65-F5344CB8AC3E}">
        <p14:creationId xmlns:p14="http://schemas.microsoft.com/office/powerpoint/2010/main" val="8926091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Code 127, </a:t>
            </a:r>
            <a:r>
              <a:rPr lang="en-US" i="1" dirty="0"/>
              <a:t>reportable service from a DVOP/LVER</a:t>
            </a:r>
            <a:r>
              <a:rPr lang="en-US" dirty="0"/>
              <a:t>, is a service for veterans where a Disabled Veteran Outreach Program (DVOP) or Local Veterans Employment Representative (LVER) expend time providing a service which is not listed in EFM. The type of service provided should be documented on the case notes screen listing the action and the result of the action.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33</a:t>
            </a:fld>
            <a:endParaRPr lang="en-US"/>
          </a:p>
        </p:txBody>
      </p:sp>
    </p:spTree>
    <p:extLst>
      <p:ext uri="{BB962C8B-B14F-4D97-AF65-F5344CB8AC3E}">
        <p14:creationId xmlns:p14="http://schemas.microsoft.com/office/powerpoint/2010/main" val="4453240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Code 128, </a:t>
            </a:r>
            <a:r>
              <a:rPr lang="en-US" i="1" dirty="0"/>
              <a:t>assigned case manager</a:t>
            </a:r>
            <a:r>
              <a:rPr lang="en-US" dirty="0"/>
              <a:t>, is another activity code for veteran use only. This service can be taken to record case management that a veteran customer may have been assigned from another agency, such as the Veterans Administration. The name of the veteran’s representative should be identified on the case notes screen.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34</a:t>
            </a:fld>
            <a:endParaRPr lang="en-US"/>
          </a:p>
        </p:txBody>
      </p:sp>
    </p:spTree>
    <p:extLst>
      <p:ext uri="{BB962C8B-B14F-4D97-AF65-F5344CB8AC3E}">
        <p14:creationId xmlns:p14="http://schemas.microsoft.com/office/powerpoint/2010/main" val="26244416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The last veteran activity code is 129</a:t>
            </a:r>
            <a:r>
              <a:rPr lang="en-US" i="1" dirty="0"/>
              <a:t>, received case management services</a:t>
            </a:r>
            <a:r>
              <a:rPr lang="en-US" dirty="0"/>
              <a:t>. This service code identifies veterans who have received and completed intensive case management services. The veteran representatives name should be documented on the case notes screen.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35</a:t>
            </a:fld>
            <a:endParaRPr lang="en-US"/>
          </a:p>
        </p:txBody>
      </p:sp>
    </p:spTree>
    <p:extLst>
      <p:ext uri="{BB962C8B-B14F-4D97-AF65-F5344CB8AC3E}">
        <p14:creationId xmlns:p14="http://schemas.microsoft.com/office/powerpoint/2010/main" val="3136548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proficiency test examines the level of knowledge or skill an individual has in a particular area. </a:t>
            </a:r>
            <a:r>
              <a:rPr lang="en-US" i="1" dirty="0"/>
              <a:t>Proficiency testing</a:t>
            </a:r>
            <a:r>
              <a:rPr lang="en-US" dirty="0"/>
              <a:t>, service code 130, may be recorded if the One-Stop Career Center provides any type of proficiency testing, such as computer skills or workplace knowledge. This service should be documented in a case note or on the assessment tab in EFM listing the type of test and the results.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36</a:t>
            </a:fld>
            <a:endParaRPr lang="en-US"/>
          </a:p>
        </p:txBody>
      </p:sp>
    </p:spTree>
    <p:extLst>
      <p:ext uri="{BB962C8B-B14F-4D97-AF65-F5344CB8AC3E}">
        <p14:creationId xmlns:p14="http://schemas.microsoft.com/office/powerpoint/2010/main" val="12384966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Service code 131, </a:t>
            </a:r>
            <a:r>
              <a:rPr lang="en-US" i="1" dirty="0"/>
              <a:t>testing/background check as required by employer</a:t>
            </a:r>
            <a:r>
              <a:rPr lang="en-US" dirty="0"/>
              <a:t>, can be recorded when the One-Stop provides any testing to job-seekers for an employer. The type of test may vary, but should be documented on the notes screen or assessment tab, if appropriate. Any additional related information regarding test results and outcomes should also be listed.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37</a:t>
            </a:fld>
            <a:endParaRPr lang="en-US"/>
          </a:p>
        </p:txBody>
      </p:sp>
    </p:spTree>
    <p:extLst>
      <p:ext uri="{BB962C8B-B14F-4D97-AF65-F5344CB8AC3E}">
        <p14:creationId xmlns:p14="http://schemas.microsoft.com/office/powerpoint/2010/main" val="37877212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Service code 132 is used to capture other types of testing services that may be provided by One-Stop center, such as career assessments that are staff-assisted. The tests must be performed by One-Stop staff and should be documented on the assessment tab or the notes screen. The case note should include the test’s name, type, and results.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38</a:t>
            </a:fld>
            <a:endParaRPr lang="en-US"/>
          </a:p>
        </p:txBody>
      </p:sp>
    </p:spTree>
    <p:extLst>
      <p:ext uri="{BB962C8B-B14F-4D97-AF65-F5344CB8AC3E}">
        <p14:creationId xmlns:p14="http://schemas.microsoft.com/office/powerpoint/2010/main" val="7563369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Pre-screening means examination of something or someone before selection. Service code 134, </a:t>
            </a:r>
            <a:r>
              <a:rPr lang="en-US" i="1" dirty="0"/>
              <a:t>employer pre-screening</a:t>
            </a:r>
            <a:r>
              <a:rPr lang="en-US" dirty="0"/>
              <a:t>, can be recorded when staff pre-screen an applicant’s qualifications before referring them to a job order. This code may also be used to document staff efforts to screen applicants on the </a:t>
            </a:r>
            <a:r>
              <a:rPr lang="en-US" i="1" dirty="0"/>
              <a:t>referral pending review list </a:t>
            </a:r>
            <a:r>
              <a:rPr lang="en-US" dirty="0"/>
              <a:t>of suppressed job orders when the screening does not result in a referral.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39</a:t>
            </a:fld>
            <a:endParaRPr lang="en-US"/>
          </a:p>
        </p:txBody>
      </p:sp>
    </p:spTree>
    <p:extLst>
      <p:ext uri="{BB962C8B-B14F-4D97-AF65-F5344CB8AC3E}">
        <p14:creationId xmlns:p14="http://schemas.microsoft.com/office/powerpoint/2010/main" val="1027987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next set of service codes are those falling in the 100 series. These codes reflect core-level activities that are always staff-assisted services provided on-site at the One-Stop Centers. These services can be utilized by staff in the Wagner-</a:t>
            </a:r>
            <a:r>
              <a:rPr lang="en-US" dirty="0" err="1"/>
              <a:t>Peyser</a:t>
            </a:r>
            <a:r>
              <a:rPr lang="en-US" dirty="0"/>
              <a:t> (WP), Workforce Investment Act (WIA) and Trade Adjustment Assistance (TAA) programs. Core services are universally accessible and generally provide fundamental job search assistance, internet training and referral to supportive services. </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4</a:t>
            </a:fld>
            <a:endParaRPr lang="en-US"/>
          </a:p>
        </p:txBody>
      </p:sp>
    </p:spTree>
    <p:extLst>
      <p:ext uri="{BB962C8B-B14F-4D97-AF65-F5344CB8AC3E}">
        <p14:creationId xmlns:p14="http://schemas.microsoft.com/office/powerpoint/2010/main" val="162339865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Service code 135, </a:t>
            </a:r>
            <a:r>
              <a:rPr lang="en-US" i="1" dirty="0"/>
              <a:t>local office contact</a:t>
            </a:r>
            <a:r>
              <a:rPr lang="en-US" dirty="0"/>
              <a:t>, may be used when a job seeker appears at the One-Stop Career Center as a result of outreach by staff. </a:t>
            </a:r>
            <a:r>
              <a:rPr lang="en-US" dirty="0">
                <a:solidFill>
                  <a:srgbClr val="FFFF00"/>
                </a:solidFill>
              </a:rPr>
              <a:t>Depending on the type of service provided, codes other than 135 may be more appropriate to indicate the activities or services that are provided.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40</a:t>
            </a:fld>
            <a:endParaRPr lang="en-US"/>
          </a:p>
        </p:txBody>
      </p:sp>
    </p:spTree>
    <p:extLst>
      <p:ext uri="{BB962C8B-B14F-4D97-AF65-F5344CB8AC3E}">
        <p14:creationId xmlns:p14="http://schemas.microsoft.com/office/powerpoint/2010/main" val="371671281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Code 136, </a:t>
            </a:r>
            <a:r>
              <a:rPr lang="en-US" i="1" dirty="0"/>
              <a:t>follow up contact</a:t>
            </a:r>
            <a:r>
              <a:rPr lang="en-US" dirty="0"/>
              <a:t>, indicates that follow up has been provided to a job seeker following some type of initial service. Follow up can be any appropriate service that is relevant to the job seekers file. May include working the soft exit report when a reportable service has not been provided.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41</a:t>
            </a:fld>
            <a:endParaRPr lang="en-US"/>
          </a:p>
        </p:txBody>
      </p:sp>
    </p:spTree>
    <p:extLst>
      <p:ext uri="{BB962C8B-B14F-4D97-AF65-F5344CB8AC3E}">
        <p14:creationId xmlns:p14="http://schemas.microsoft.com/office/powerpoint/2010/main" val="29467758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The computer skills workshop</a:t>
            </a:r>
            <a:r>
              <a:rPr lang="en-US" dirty="0"/>
              <a:t>, code 153, can be recorded when instruction has been provided about how to use any type of computer application. This may include keyboarding skills, instruction on how to use e-mail or the use of the Microsoft Office Suite. This code can be used to document an individual or group service and any level of expertise.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42</a:t>
            </a:fld>
            <a:endParaRPr lang="en-US"/>
          </a:p>
        </p:txBody>
      </p:sp>
    </p:spTree>
    <p:extLst>
      <p:ext uri="{BB962C8B-B14F-4D97-AF65-F5344CB8AC3E}">
        <p14:creationId xmlns:p14="http://schemas.microsoft.com/office/powerpoint/2010/main" val="52038078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Code 154, </a:t>
            </a:r>
            <a:r>
              <a:rPr lang="en-US" i="1" dirty="0"/>
              <a:t>social networking workshop</a:t>
            </a:r>
            <a:r>
              <a:rPr lang="en-US" dirty="0"/>
              <a:t>, can be used to record attendance at a session where information has been provided on how to use social networking sites to search for employment and networking opportunities. Topics may include proper conduct while using these sites to contact employers or networking with other users and may be used to document any social networking site.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43</a:t>
            </a:fld>
            <a:endParaRPr lang="en-US"/>
          </a:p>
        </p:txBody>
      </p:sp>
    </p:spTree>
    <p:extLst>
      <p:ext uri="{BB962C8B-B14F-4D97-AF65-F5344CB8AC3E}">
        <p14:creationId xmlns:p14="http://schemas.microsoft.com/office/powerpoint/2010/main" val="42271844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Code 155, </a:t>
            </a:r>
            <a:r>
              <a:rPr lang="en-US" i="1" dirty="0"/>
              <a:t>interview skills workshop</a:t>
            </a:r>
            <a:r>
              <a:rPr lang="en-US" dirty="0"/>
              <a:t>, may be recorded when staff review guidelines and best practices on how to successfully participate in an interview. Topics may address how to dress appropriately, a review of frequently asked questions, mock interview sessions, etc.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44</a:t>
            </a:fld>
            <a:endParaRPr lang="en-US"/>
          </a:p>
        </p:txBody>
      </p:sp>
    </p:spTree>
    <p:extLst>
      <p:ext uri="{BB962C8B-B14F-4D97-AF65-F5344CB8AC3E}">
        <p14:creationId xmlns:p14="http://schemas.microsoft.com/office/powerpoint/2010/main" val="60210597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Code 156, </a:t>
            </a:r>
            <a:r>
              <a:rPr lang="en-US" i="1" dirty="0"/>
              <a:t>soft skills workshop</a:t>
            </a:r>
            <a:r>
              <a:rPr lang="en-US" dirty="0"/>
              <a:t>, may be used to document activities provided to identify or discuss key soft skills that are useful in the workplace. Soft skills are those behavioral attributes which enhance a person’s job performance or career success. Soft skills may include interpersonal communications, professionalism and work ethic, critical thinking and problem solving, teamwork, creating a self image and reputation maintenance, among others.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45</a:t>
            </a:fld>
            <a:endParaRPr lang="en-US"/>
          </a:p>
        </p:txBody>
      </p:sp>
    </p:spTree>
    <p:extLst>
      <p:ext uri="{BB962C8B-B14F-4D97-AF65-F5344CB8AC3E}">
        <p14:creationId xmlns:p14="http://schemas.microsoft.com/office/powerpoint/2010/main" val="304713907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Service code 157, </a:t>
            </a:r>
            <a:r>
              <a:rPr lang="en-US" i="1" dirty="0"/>
              <a:t>financial management workshop</a:t>
            </a:r>
            <a:r>
              <a:rPr lang="en-US" dirty="0"/>
              <a:t>, may be used when staff provide customers with information on their personal finances. Topics may include discussing basic financial terminology, debt assessment, services offered at no charge by consumer credit counseling agencies and other budgeting basics. This code can also be used to document a customer’s attendance at a seminar or workshop hosted by a partner organization as long as the one-stop center has involvement in the activity.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46</a:t>
            </a:fld>
            <a:endParaRPr lang="en-US"/>
          </a:p>
        </p:txBody>
      </p:sp>
    </p:spTree>
    <p:extLst>
      <p:ext uri="{BB962C8B-B14F-4D97-AF65-F5344CB8AC3E}">
        <p14:creationId xmlns:p14="http://schemas.microsoft.com/office/powerpoint/2010/main" val="233553588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Service code 179, </a:t>
            </a:r>
            <a:r>
              <a:rPr lang="en-US" i="1" dirty="0"/>
              <a:t>outside web-link job referral</a:t>
            </a:r>
            <a:r>
              <a:rPr lang="en-US" dirty="0"/>
              <a:t>, is recorded when staff assisting a job seeker with a job search in EFM click on the apply for this job button on a </a:t>
            </a:r>
            <a:r>
              <a:rPr lang="en-US" dirty="0" err="1"/>
              <a:t>spidered</a:t>
            </a:r>
            <a:r>
              <a:rPr lang="en-US" dirty="0"/>
              <a:t> job. </a:t>
            </a:r>
            <a:r>
              <a:rPr lang="en-US" dirty="0" err="1"/>
              <a:t>Spidered</a:t>
            </a:r>
            <a:r>
              <a:rPr lang="en-US" dirty="0"/>
              <a:t> jobs are vacancies imported into EFM from other job search sites such as Career Builder.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47</a:t>
            </a:fld>
            <a:endParaRPr lang="en-US"/>
          </a:p>
        </p:txBody>
      </p:sp>
    </p:spTree>
    <p:extLst>
      <p:ext uri="{BB962C8B-B14F-4D97-AF65-F5344CB8AC3E}">
        <p14:creationId xmlns:p14="http://schemas.microsoft.com/office/powerpoint/2010/main" val="300468131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Supportive services are community resources offered to customers who face barriers that hinder their employment or training opportunities. The One-Stop Career Center may offer supportive services in the form of child care vouchers, transportation assistance, medical attention, temporary shelter, etc. Credit can be taken for referrals to  supportive services that fall in the service code range of 180-187.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48</a:t>
            </a:fld>
            <a:endParaRPr lang="en-US"/>
          </a:p>
        </p:txBody>
      </p:sp>
    </p:spTree>
    <p:extLst>
      <p:ext uri="{BB962C8B-B14F-4D97-AF65-F5344CB8AC3E}">
        <p14:creationId xmlns:p14="http://schemas.microsoft.com/office/powerpoint/2010/main" val="43754413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customers can benefit from having the information necessary to obtain needed services provided by social and other service agencies operating in the community. It is our responsibility to provide customers with specific information regarding the service provider, the type of service and how to access the services. This information may be provided in person, by telephone, via e-mail or regular mail. It is the customer’s choice whether or not to take advantage of these various services.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49</a:t>
            </a:fld>
            <a:endParaRPr lang="en-US"/>
          </a:p>
        </p:txBody>
      </p:sp>
    </p:spTree>
    <p:extLst>
      <p:ext uri="{BB962C8B-B14F-4D97-AF65-F5344CB8AC3E}">
        <p14:creationId xmlns:p14="http://schemas.microsoft.com/office/powerpoint/2010/main" val="1299013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mentioned earlier, some self-services are actually staff-assisted services. These are self-service activities that are recorded as staff-assisted workforce information services. The system labels the service according to the user information recorded when the service is performed.</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5</a:t>
            </a:fld>
            <a:endParaRPr lang="en-US"/>
          </a:p>
        </p:txBody>
      </p:sp>
    </p:spTree>
    <p:extLst>
      <p:ext uri="{BB962C8B-B14F-4D97-AF65-F5344CB8AC3E}">
        <p14:creationId xmlns:p14="http://schemas.microsoft.com/office/powerpoint/2010/main" val="370515914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Supportive services should be documented on the case notes screen at the time of activity entry. The type of service and the name of the agency should be included in the case note.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50</a:t>
            </a:fld>
            <a:endParaRPr lang="en-US"/>
          </a:p>
        </p:txBody>
      </p:sp>
    </p:spTree>
    <p:extLst>
      <p:ext uri="{BB962C8B-B14F-4D97-AF65-F5344CB8AC3E}">
        <p14:creationId xmlns:p14="http://schemas.microsoft.com/office/powerpoint/2010/main" val="139493041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have completed part</a:t>
            </a:r>
            <a:r>
              <a:rPr lang="en-US" baseline="0" dirty="0"/>
              <a:t> one of the Wagner </a:t>
            </a:r>
            <a:r>
              <a:rPr lang="en-US" baseline="0" dirty="0" err="1"/>
              <a:t>Peyser</a:t>
            </a:r>
            <a:r>
              <a:rPr lang="en-US" baseline="0" dirty="0"/>
              <a:t> services in EFM. Please take a moment to complete the following quiz</a:t>
            </a: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51</a:t>
            </a:fld>
            <a:endParaRPr lang="en-US"/>
          </a:p>
        </p:txBody>
      </p:sp>
    </p:spTree>
    <p:extLst>
      <p:ext uri="{BB962C8B-B14F-4D97-AF65-F5344CB8AC3E}">
        <p14:creationId xmlns:p14="http://schemas.microsoft.com/office/powerpoint/2010/main" val="81327359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52</a:t>
            </a:fld>
            <a:endParaRPr lang="en-US"/>
          </a:p>
        </p:txBody>
      </p:sp>
    </p:spTree>
    <p:extLst>
      <p:ext uri="{BB962C8B-B14F-4D97-AF65-F5344CB8AC3E}">
        <p14:creationId xmlns:p14="http://schemas.microsoft.com/office/powerpoint/2010/main" val="59409183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53</a:t>
            </a:fld>
            <a:endParaRPr lang="en-US"/>
          </a:p>
        </p:txBody>
      </p:sp>
    </p:spTree>
    <p:extLst>
      <p:ext uri="{BB962C8B-B14F-4D97-AF65-F5344CB8AC3E}">
        <p14:creationId xmlns:p14="http://schemas.microsoft.com/office/powerpoint/2010/main" val="400601763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54</a:t>
            </a:fld>
            <a:endParaRPr lang="en-US"/>
          </a:p>
        </p:txBody>
      </p:sp>
    </p:spTree>
    <p:extLst>
      <p:ext uri="{BB962C8B-B14F-4D97-AF65-F5344CB8AC3E}">
        <p14:creationId xmlns:p14="http://schemas.microsoft.com/office/powerpoint/2010/main" val="260285465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55</a:t>
            </a:fld>
            <a:endParaRPr lang="en-US"/>
          </a:p>
        </p:txBody>
      </p:sp>
    </p:spTree>
    <p:extLst>
      <p:ext uri="{BB962C8B-B14F-4D97-AF65-F5344CB8AC3E}">
        <p14:creationId xmlns:p14="http://schemas.microsoft.com/office/powerpoint/2010/main" val="45709421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56</a:t>
            </a:fld>
            <a:endParaRPr lang="en-US"/>
          </a:p>
        </p:txBody>
      </p:sp>
    </p:spTree>
    <p:extLst>
      <p:ext uri="{BB962C8B-B14F-4D97-AF65-F5344CB8AC3E}">
        <p14:creationId xmlns:p14="http://schemas.microsoft.com/office/powerpoint/2010/main" val="402328102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57</a:t>
            </a:fld>
            <a:endParaRPr lang="en-US"/>
          </a:p>
        </p:txBody>
      </p:sp>
    </p:spTree>
    <p:extLst>
      <p:ext uri="{BB962C8B-B14F-4D97-AF65-F5344CB8AC3E}">
        <p14:creationId xmlns:p14="http://schemas.microsoft.com/office/powerpoint/2010/main" val="337204915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58</a:t>
            </a:fld>
            <a:endParaRPr lang="en-US"/>
          </a:p>
        </p:txBody>
      </p:sp>
    </p:spTree>
    <p:extLst>
      <p:ext uri="{BB962C8B-B14F-4D97-AF65-F5344CB8AC3E}">
        <p14:creationId xmlns:p14="http://schemas.microsoft.com/office/powerpoint/2010/main" val="55800385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59</a:t>
            </a:fld>
            <a:endParaRPr lang="en-US"/>
          </a:p>
        </p:txBody>
      </p:sp>
    </p:spTree>
    <p:extLst>
      <p:ext uri="{BB962C8B-B14F-4D97-AF65-F5344CB8AC3E}">
        <p14:creationId xmlns:p14="http://schemas.microsoft.com/office/powerpoint/2010/main" val="3532616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Code 099, </a:t>
            </a:r>
            <a:r>
              <a:rPr lang="en-US" i="1" dirty="0"/>
              <a:t>511N issued and explained</a:t>
            </a:r>
            <a:r>
              <a:rPr lang="en-US" dirty="0"/>
              <a:t>, should be recorded when the FloridaCommerce form LES 511N has been issued to MSFWs explaining the services available at the one-stop career center. This is not a reportable service and does not commence or extend participation.</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6</a:t>
            </a:fld>
            <a:endParaRPr lang="en-US"/>
          </a:p>
        </p:txBody>
      </p:sp>
    </p:spTree>
    <p:extLst>
      <p:ext uri="{BB962C8B-B14F-4D97-AF65-F5344CB8AC3E}">
        <p14:creationId xmlns:p14="http://schemas.microsoft.com/office/powerpoint/2010/main" val="172329967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60</a:t>
            </a:fld>
            <a:endParaRPr lang="en-US"/>
          </a:p>
        </p:txBody>
      </p:sp>
    </p:spTree>
    <p:extLst>
      <p:ext uri="{BB962C8B-B14F-4D97-AF65-F5344CB8AC3E}">
        <p14:creationId xmlns:p14="http://schemas.microsoft.com/office/powerpoint/2010/main" val="243856222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61</a:t>
            </a:fld>
            <a:endParaRPr lang="en-US"/>
          </a:p>
        </p:txBody>
      </p:sp>
    </p:spTree>
    <p:extLst>
      <p:ext uri="{BB962C8B-B14F-4D97-AF65-F5344CB8AC3E}">
        <p14:creationId xmlns:p14="http://schemas.microsoft.com/office/powerpoint/2010/main" val="278593438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62</a:t>
            </a:fld>
            <a:endParaRPr lang="en-US"/>
          </a:p>
        </p:txBody>
      </p:sp>
    </p:spTree>
    <p:extLst>
      <p:ext uri="{BB962C8B-B14F-4D97-AF65-F5344CB8AC3E}">
        <p14:creationId xmlns:p14="http://schemas.microsoft.com/office/powerpoint/2010/main" val="865177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Code 100, </a:t>
            </a:r>
            <a:r>
              <a:rPr lang="en-US" i="1" dirty="0"/>
              <a:t>validate I-9</a:t>
            </a:r>
            <a:r>
              <a:rPr lang="en-US" dirty="0"/>
              <a:t>, should be recorded when staff have validated a customer’s employment eligibility. This service may be requested by employers for agricultural jobs or other job orders. This is not a reportable service.</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7</a:t>
            </a:fld>
            <a:endParaRPr lang="en-US"/>
          </a:p>
        </p:txBody>
      </p:sp>
    </p:spTree>
    <p:extLst>
      <p:ext uri="{BB962C8B-B14F-4D97-AF65-F5344CB8AC3E}">
        <p14:creationId xmlns:p14="http://schemas.microsoft.com/office/powerpoint/2010/main" val="606816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Service code 101 is a staff-assisted orientation. An orientation can be defined as </a:t>
            </a:r>
            <a:r>
              <a:rPr lang="en-US" dirty="0">
                <a:solidFill>
                  <a:srgbClr val="000000"/>
                </a:solidFill>
              </a:rPr>
              <a:t>a structured, on-site session designed to acquaint customers with the One-Stop Career Center, available services and programs that can assist participants to secure employment or training opportunities.</a:t>
            </a:r>
            <a:r>
              <a:rPr lang="en-US" b="1" dirty="0">
                <a:solidFill>
                  <a:srgbClr val="000000"/>
                </a:solidFill>
              </a:rPr>
              <a:t> </a:t>
            </a:r>
            <a:r>
              <a:rPr lang="en-US" dirty="0">
                <a:solidFill>
                  <a:srgbClr val="000000"/>
                </a:solidFill>
              </a:rPr>
              <a:t>The length of this session may vary and should be provided by, or in conjunction with, One-Stop Career Center staff. Various programs may have additional guidelines for the provision of an orientation service. Staff should consult the guidance for those programs to ensure adherence to those requirements.</a:t>
            </a:r>
            <a:endParaRPr lang="en-US" dirty="0"/>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8</a:t>
            </a:fld>
            <a:endParaRPr lang="en-US"/>
          </a:p>
        </p:txBody>
      </p:sp>
    </p:spTree>
    <p:extLst>
      <p:ext uri="{BB962C8B-B14F-4D97-AF65-F5344CB8AC3E}">
        <p14:creationId xmlns:p14="http://schemas.microsoft.com/office/powerpoint/2010/main" val="4427786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102 initial assessment may be documented when staff perform a cursory review of the strengths and weaknesses of a job seekers education, work history and vocational skills. This review should result in the identification of employment goals, barriers and additional services that may be needed. The initial assessment results may also assist with the development of a plan which utilizes the job seeker’s strengths and addresses their weaknesses.</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9</a:t>
            </a:fld>
            <a:endParaRPr lang="en-US"/>
          </a:p>
        </p:txBody>
      </p:sp>
    </p:spTree>
    <p:extLst>
      <p:ext uri="{BB962C8B-B14F-4D97-AF65-F5344CB8AC3E}">
        <p14:creationId xmlns:p14="http://schemas.microsoft.com/office/powerpoint/2010/main" val="4263937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64E23-4CB6-7816-6FCE-840FB38064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71AC1E-BE95-3C84-4DEF-AE6AA1712C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61A67E-67A8-5633-0ED4-ADE890CDF14C}"/>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5" name="Footer Placeholder 4">
            <a:extLst>
              <a:ext uri="{FF2B5EF4-FFF2-40B4-BE49-F238E27FC236}">
                <a16:creationId xmlns:a16="http://schemas.microsoft.com/office/drawing/2014/main" id="{6D443BB4-6240-4C3F-66F3-4AE76BB8CF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1E7D70-A769-EA5C-9D62-6DFF750A3A0E}"/>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2421499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A5ADE-5CBA-1B75-10F2-56349574CB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5AD0CF-9733-32D0-A0C7-4CEA06D5CA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CB038F-8FCA-810B-997D-1BE77F00FEAB}"/>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5" name="Footer Placeholder 4">
            <a:extLst>
              <a:ext uri="{FF2B5EF4-FFF2-40B4-BE49-F238E27FC236}">
                <a16:creationId xmlns:a16="http://schemas.microsoft.com/office/drawing/2014/main" id="{ED3948AE-97C2-B22A-E50D-CC8273193C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053857-459B-74F5-A271-986BDD999EA8}"/>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4183020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AD3C82-87D4-E3ED-8D3D-B1A71E8EB7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967294-982D-33C9-D3DB-9E47A7372D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3CCD54-AF99-1832-279F-CFCC9615840C}"/>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5" name="Footer Placeholder 4">
            <a:extLst>
              <a:ext uri="{FF2B5EF4-FFF2-40B4-BE49-F238E27FC236}">
                <a16:creationId xmlns:a16="http://schemas.microsoft.com/office/drawing/2014/main" id="{A61F6406-DEB6-DBA9-CD11-03A8117951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081E25-EDD2-358B-78B0-4B98E24F2F97}"/>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2859937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EDEFD-E517-5A37-7163-486E378C2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96CE0A-0772-A7F1-F0E1-EAB02AA5FB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4DC1C6-3DEE-E715-C4F1-A9386D5C78F3}"/>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5" name="Footer Placeholder 4">
            <a:extLst>
              <a:ext uri="{FF2B5EF4-FFF2-40B4-BE49-F238E27FC236}">
                <a16:creationId xmlns:a16="http://schemas.microsoft.com/office/drawing/2014/main" id="{AB6353E6-B0F9-EB8D-14B4-A7BB23D9EB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6F3823-A859-018F-8D57-E42659128B75}"/>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2717301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113BA-42E2-5A91-59E3-404447C758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375562-75A9-64DB-255A-8613A27C7A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BF896E-EFB0-10F0-5528-E4AF844C4F4D}"/>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5" name="Footer Placeholder 4">
            <a:extLst>
              <a:ext uri="{FF2B5EF4-FFF2-40B4-BE49-F238E27FC236}">
                <a16:creationId xmlns:a16="http://schemas.microsoft.com/office/drawing/2014/main" id="{90DF74AB-42E2-0828-AA1B-D9E8323042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9BD4D7-DD1F-4334-DD93-C7603863A1B4}"/>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3365792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3BAA4-F598-89F4-6FDF-D53EA22486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90E0A5-D63D-BF48-CB71-2F74C4D49B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38AE4C-B218-D6F6-157A-F03D1E8E96F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8EDDA2-BAE3-45A6-1100-41021149AEE4}"/>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6" name="Footer Placeholder 5">
            <a:extLst>
              <a:ext uri="{FF2B5EF4-FFF2-40B4-BE49-F238E27FC236}">
                <a16:creationId xmlns:a16="http://schemas.microsoft.com/office/drawing/2014/main" id="{BE7D220D-3D2A-5815-83AE-DC197F48CE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1D11C0-CD3B-5E8B-5FA7-4168BE12E1F4}"/>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3096383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9CE2E-9DC0-8550-0367-13EDC291930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ECBD52-C12D-4BFE-875F-8712EB3508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4C1880-CA19-4910-069A-5F60651747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A33C3F-F294-FCA8-5496-BC301A36EF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64D20D-00B3-1D2A-51E8-3650DEBE9A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CB2B1A-A62D-2892-C02B-A38C02EF8976}"/>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8" name="Footer Placeholder 7">
            <a:extLst>
              <a:ext uri="{FF2B5EF4-FFF2-40B4-BE49-F238E27FC236}">
                <a16:creationId xmlns:a16="http://schemas.microsoft.com/office/drawing/2014/main" id="{A0B3613A-6BB4-9EBA-0CC5-69D11FD941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14FBDF-028E-689B-5052-21430E30BA4E}"/>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1039595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AAA4E-02CD-427A-7DA6-24DA810CBA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5E8AC2D-5F8E-96A0-1193-EBCD8EC03D07}"/>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4" name="Footer Placeholder 3">
            <a:extLst>
              <a:ext uri="{FF2B5EF4-FFF2-40B4-BE49-F238E27FC236}">
                <a16:creationId xmlns:a16="http://schemas.microsoft.com/office/drawing/2014/main" id="{15F57071-A154-1A0C-CF7D-D1F8C1D536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FC7762-398B-0006-2BDD-7B351CFB6C50}"/>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64819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CC7581-1C8A-3F14-0422-EB98E189E780}"/>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3" name="Footer Placeholder 2">
            <a:extLst>
              <a:ext uri="{FF2B5EF4-FFF2-40B4-BE49-F238E27FC236}">
                <a16:creationId xmlns:a16="http://schemas.microsoft.com/office/drawing/2014/main" id="{63CAF1F3-1716-63A2-D84D-6068A9AEBF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1D3E25-2583-AD9D-C298-D3A188A06A83}"/>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2288765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4CCE1-8B5E-A0BF-4567-296E5798A6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B7E449-FFEB-71CB-DB43-48389A4AD6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99111E-5B2D-C507-DE8B-410045C213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37488A-AA58-CACE-6E39-EA322B0D8AD9}"/>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6" name="Footer Placeholder 5">
            <a:extLst>
              <a:ext uri="{FF2B5EF4-FFF2-40B4-BE49-F238E27FC236}">
                <a16:creationId xmlns:a16="http://schemas.microsoft.com/office/drawing/2014/main" id="{ED261C95-0773-7D76-3D6D-31004F5EDC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EACCD0-B23C-2520-E16C-1CC3E70D2BCF}"/>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14095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5A1D9-04C8-91DC-253F-49492AD612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316650-830B-C798-C6F8-2E467FC018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048306-9358-0053-658E-765D6130E2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858AA9-D262-CB4A-8B47-8690769945DF}"/>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6" name="Footer Placeholder 5">
            <a:extLst>
              <a:ext uri="{FF2B5EF4-FFF2-40B4-BE49-F238E27FC236}">
                <a16:creationId xmlns:a16="http://schemas.microsoft.com/office/drawing/2014/main" id="{1EBD7FF3-2EEC-07EB-B86A-AD79104022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C80B6C-6BFC-24AF-B040-659B1E4E22FE}"/>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3917809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237BDE-F9E0-C596-0B2E-C3A4DCE585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EE1D13-FA3C-B3A3-BD00-2D41DCDFB4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21D1B4-6476-F9CE-28F5-E91F5DC7B8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2FA6E4-5CDE-414D-BC8B-F807461B2BA2}" type="datetimeFigureOut">
              <a:rPr lang="en-US" smtClean="0"/>
              <a:t>3/29/2024</a:t>
            </a:fld>
            <a:endParaRPr lang="en-US"/>
          </a:p>
        </p:txBody>
      </p:sp>
      <p:sp>
        <p:nvSpPr>
          <p:cNvPr id="5" name="Footer Placeholder 4">
            <a:extLst>
              <a:ext uri="{FF2B5EF4-FFF2-40B4-BE49-F238E27FC236}">
                <a16:creationId xmlns:a16="http://schemas.microsoft.com/office/drawing/2014/main" id="{BFBEADFB-E14D-8D7A-3AF6-ADD1B5EAA7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0F25EB-9929-E691-BB58-8523545100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2D185-12EC-1345-84C6-F37B919F986D}" type="slidenum">
              <a:rPr lang="en-US" smtClean="0"/>
              <a:t>‹#›</a:t>
            </a:fld>
            <a:endParaRPr lang="en-US"/>
          </a:p>
        </p:txBody>
      </p:sp>
    </p:spTree>
    <p:extLst>
      <p:ext uri="{BB962C8B-B14F-4D97-AF65-F5344CB8AC3E}">
        <p14:creationId xmlns:p14="http://schemas.microsoft.com/office/powerpoint/2010/main" val="3300015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9.wmf"/><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2.xml"/><Relationship Id="rId1" Type="http://schemas.openxmlformats.org/officeDocument/2006/relationships/slideLayout" Target="../slideLayouts/slideLayout2.xml"/><Relationship Id="rId5" Type="http://schemas.openxmlformats.org/officeDocument/2006/relationships/image" Target="../media/image18.svg"/><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EFM.JPG">
            <a:extLst>
              <a:ext uri="{FF2B5EF4-FFF2-40B4-BE49-F238E27FC236}">
                <a16:creationId xmlns:a16="http://schemas.microsoft.com/office/drawing/2014/main" id="{CF40E0C4-2B41-8BF9-E934-2DA2DDA37306}"/>
              </a:ext>
            </a:extLst>
          </p:cNvPr>
          <p:cNvPicPr>
            <a:picLocks noChangeAspect="1"/>
          </p:cNvPicPr>
          <p:nvPr/>
        </p:nvPicPr>
        <p:blipFill>
          <a:blip r:embed="rId3" cstate="print"/>
          <a:srcRect/>
          <a:stretch>
            <a:fillRect/>
          </a:stretch>
        </p:blipFill>
        <p:spPr bwMode="auto">
          <a:xfrm>
            <a:off x="5901611" y="0"/>
            <a:ext cx="9942700" cy="6214188"/>
          </a:xfrm>
          <a:prstGeom prst="rect">
            <a:avLst/>
          </a:prstGeom>
          <a:noFill/>
          <a:ln w="9525">
            <a:noFill/>
            <a:miter lim="800000"/>
            <a:headEnd/>
            <a:tailEnd/>
          </a:ln>
        </p:spPr>
      </p:pic>
      <p:pic>
        <p:nvPicPr>
          <p:cNvPr id="13" name="Picture 12" descr="A picture containing graphics, clipart, design&#10;&#10;Description automatically generated">
            <a:extLst>
              <a:ext uri="{FF2B5EF4-FFF2-40B4-BE49-F238E27FC236}">
                <a16:creationId xmlns:a16="http://schemas.microsoft.com/office/drawing/2014/main" id="{BC74ECEE-E099-87AA-7E6C-BFCB4246DFD2}"/>
              </a:ext>
            </a:extLst>
          </p:cNvPr>
          <p:cNvPicPr>
            <a:picLocks noChangeAspect="1"/>
          </p:cNvPicPr>
          <p:nvPr/>
        </p:nvPicPr>
        <p:blipFill>
          <a:blip r:embed="rId4"/>
          <a:stretch>
            <a:fillRect/>
          </a:stretch>
        </p:blipFill>
        <p:spPr>
          <a:xfrm>
            <a:off x="-1" y="0"/>
            <a:ext cx="12193473" cy="6858000"/>
          </a:xfrm>
          <a:prstGeom prst="rect">
            <a:avLst/>
          </a:prstGeom>
        </p:spPr>
      </p:pic>
      <p:sp>
        <p:nvSpPr>
          <p:cNvPr id="6" name="Title 1">
            <a:extLst>
              <a:ext uri="{FF2B5EF4-FFF2-40B4-BE49-F238E27FC236}">
                <a16:creationId xmlns:a16="http://schemas.microsoft.com/office/drawing/2014/main" id="{E2DC671E-C487-D62B-02B1-31761F595824}"/>
              </a:ext>
            </a:extLst>
          </p:cNvPr>
          <p:cNvSpPr txBox="1">
            <a:spLocks/>
          </p:cNvSpPr>
          <p:nvPr/>
        </p:nvSpPr>
        <p:spPr>
          <a:xfrm>
            <a:off x="951469" y="3630673"/>
            <a:ext cx="6468506" cy="1174535"/>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solidFill>
                  <a:srgbClr val="202452"/>
                </a:solidFill>
                <a:latin typeface="Arial" panose="020B0604020202020204" pitchFamily="34" charset="0"/>
                <a:cs typeface="Arial" panose="020B0604020202020204" pitchFamily="34" charset="0"/>
              </a:rPr>
              <a:t>Wagner-</a:t>
            </a:r>
            <a:r>
              <a:rPr lang="en-US" sz="4000" b="1" dirty="0" err="1">
                <a:solidFill>
                  <a:srgbClr val="202452"/>
                </a:solidFill>
                <a:latin typeface="Arial" panose="020B0604020202020204" pitchFamily="34" charset="0"/>
                <a:cs typeface="Arial" panose="020B0604020202020204" pitchFamily="34" charset="0"/>
              </a:rPr>
              <a:t>Peyser</a:t>
            </a:r>
            <a:r>
              <a:rPr lang="en-US" sz="4000" b="1" dirty="0">
                <a:solidFill>
                  <a:srgbClr val="202452"/>
                </a:solidFill>
                <a:latin typeface="Arial" panose="020B0604020202020204" pitchFamily="34" charset="0"/>
                <a:cs typeface="Arial" panose="020B0604020202020204" pitchFamily="34" charset="0"/>
              </a:rPr>
              <a:t> Services in the Employ Florida Marketplace</a:t>
            </a:r>
          </a:p>
        </p:txBody>
      </p:sp>
      <p:sp>
        <p:nvSpPr>
          <p:cNvPr id="7" name="Subtitle 2">
            <a:extLst>
              <a:ext uri="{FF2B5EF4-FFF2-40B4-BE49-F238E27FC236}">
                <a16:creationId xmlns:a16="http://schemas.microsoft.com/office/drawing/2014/main" id="{62499B39-DC55-EDF6-AB5D-66138D2220B9}"/>
              </a:ext>
            </a:extLst>
          </p:cNvPr>
          <p:cNvSpPr txBox="1">
            <a:spLocks/>
          </p:cNvSpPr>
          <p:nvPr/>
        </p:nvSpPr>
        <p:spPr>
          <a:xfrm>
            <a:off x="951470" y="4678616"/>
            <a:ext cx="5758249" cy="538933"/>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04A651"/>
                </a:solidFill>
                <a:latin typeface="Arial" panose="020B0604020202020204" pitchFamily="34" charset="0"/>
                <a:cs typeface="Arial" panose="020B0604020202020204" pitchFamily="34" charset="0"/>
              </a:rPr>
              <a:t>Part 1: An Introduction to Core Service Codes</a:t>
            </a:r>
          </a:p>
        </p:txBody>
      </p:sp>
    </p:spTree>
    <p:extLst>
      <p:ext uri="{BB962C8B-B14F-4D97-AF65-F5344CB8AC3E}">
        <p14:creationId xmlns:p14="http://schemas.microsoft.com/office/powerpoint/2010/main" val="2428166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Initial Assessment Documentation</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Rectangle 3">
            <a:extLst>
              <a:ext uri="{FF2B5EF4-FFF2-40B4-BE49-F238E27FC236}">
                <a16:creationId xmlns:a16="http://schemas.microsoft.com/office/drawing/2014/main" id="{A9A591DE-B379-8F6B-517F-AD7FCF3FFD04}"/>
              </a:ext>
            </a:extLst>
          </p:cNvPr>
          <p:cNvSpPr txBox="1">
            <a:spLocks noChangeArrowheads="1"/>
          </p:cNvSpPr>
          <p:nvPr/>
        </p:nvSpPr>
        <p:spPr>
          <a:xfrm>
            <a:off x="838200" y="1690688"/>
            <a:ext cx="10515600" cy="4572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a:solidFill>
                  <a:srgbClr val="202452"/>
                </a:solidFill>
              </a:rPr>
              <a:t>Document results on the case notes screen </a:t>
            </a:r>
          </a:p>
          <a:p>
            <a:r>
              <a:rPr lang="en-US" sz="3600">
                <a:solidFill>
                  <a:srgbClr val="202452"/>
                </a:solidFill>
              </a:rPr>
              <a:t>If documentation is maintained by hard copy, case note the location</a:t>
            </a:r>
          </a:p>
          <a:p>
            <a:r>
              <a:rPr lang="en-US" sz="3600">
                <a:solidFill>
                  <a:srgbClr val="202452"/>
                </a:solidFill>
              </a:rPr>
              <a:t>Include sufficient detail for other staff to be able to follow</a:t>
            </a:r>
          </a:p>
          <a:p>
            <a:r>
              <a:rPr lang="en-US" sz="3600">
                <a:solidFill>
                  <a:srgbClr val="202452"/>
                </a:solidFill>
              </a:rPr>
              <a:t>Should list specific points analyzed</a:t>
            </a:r>
            <a:endParaRPr lang="en-US" sz="3600" dirty="0">
              <a:solidFill>
                <a:srgbClr val="202452"/>
              </a:solidFill>
            </a:endParaRPr>
          </a:p>
        </p:txBody>
      </p:sp>
    </p:spTree>
    <p:extLst>
      <p:ext uri="{BB962C8B-B14F-4D97-AF65-F5344CB8AC3E}">
        <p14:creationId xmlns:p14="http://schemas.microsoft.com/office/powerpoint/2010/main" val="2858093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103***Information on Training Providers, Performance Outcomes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Rectangle 5">
            <a:extLst>
              <a:ext uri="{FF2B5EF4-FFF2-40B4-BE49-F238E27FC236}">
                <a16:creationId xmlns:a16="http://schemas.microsoft.com/office/drawing/2014/main" id="{DFE6EDE0-15C3-1106-94EB-4F67B11E18EF}"/>
              </a:ext>
            </a:extLst>
          </p:cNvPr>
          <p:cNvSpPr txBox="1">
            <a:spLocks noChangeArrowheads="1"/>
          </p:cNvSpPr>
          <p:nvPr/>
        </p:nvSpPr>
        <p:spPr>
          <a:xfrm>
            <a:off x="838200" y="1836022"/>
            <a:ext cx="10515600" cy="3810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solidFill>
                  <a:srgbClr val="202452"/>
                </a:solidFill>
              </a:rPr>
              <a:t>Provision of specific training related information and resources</a:t>
            </a:r>
          </a:p>
          <a:p>
            <a:r>
              <a:rPr lang="en-US" sz="3200" dirty="0">
                <a:solidFill>
                  <a:srgbClr val="202452"/>
                </a:solidFill>
              </a:rPr>
              <a:t>Automatic system documentation in EFM</a:t>
            </a:r>
          </a:p>
          <a:p>
            <a:endParaRPr lang="en-US" sz="3200" dirty="0">
              <a:solidFill>
                <a:srgbClr val="202452"/>
              </a:solidFill>
            </a:endParaRPr>
          </a:p>
        </p:txBody>
      </p:sp>
      <p:pic>
        <p:nvPicPr>
          <p:cNvPr id="4" name="Picture 4">
            <a:extLst>
              <a:ext uri="{FF2B5EF4-FFF2-40B4-BE49-F238E27FC236}">
                <a16:creationId xmlns:a16="http://schemas.microsoft.com/office/drawing/2014/main" id="{F13B2467-4165-A7D3-DA39-2335638C8E95}"/>
              </a:ext>
            </a:extLst>
          </p:cNvPr>
          <p:cNvPicPr>
            <a:picLocks noChangeAspect="1" noChangeArrowheads="1"/>
          </p:cNvPicPr>
          <p:nvPr/>
        </p:nvPicPr>
        <p:blipFill>
          <a:blip r:embed="rId4" cstate="print"/>
          <a:srcRect/>
          <a:stretch>
            <a:fillRect/>
          </a:stretch>
        </p:blipFill>
        <p:spPr bwMode="auto">
          <a:xfrm>
            <a:off x="2019300" y="3900616"/>
            <a:ext cx="8153400" cy="2128838"/>
          </a:xfrm>
          <a:prstGeom prst="rect">
            <a:avLst/>
          </a:prstGeom>
          <a:noFill/>
          <a:ln w="9525">
            <a:noFill/>
            <a:miter lim="800000"/>
            <a:headEnd/>
            <a:tailEnd/>
          </a:ln>
        </p:spPr>
      </p:pic>
      <p:sp>
        <p:nvSpPr>
          <p:cNvPr id="9" name="Oval 5">
            <a:extLst>
              <a:ext uri="{FF2B5EF4-FFF2-40B4-BE49-F238E27FC236}">
                <a16:creationId xmlns:a16="http://schemas.microsoft.com/office/drawing/2014/main" id="{87335525-31BF-2746-A6FB-EB95DAE689AA}"/>
              </a:ext>
            </a:extLst>
          </p:cNvPr>
          <p:cNvSpPr>
            <a:spLocks noChangeArrowheads="1"/>
          </p:cNvSpPr>
          <p:nvPr/>
        </p:nvSpPr>
        <p:spPr bwMode="auto">
          <a:xfrm>
            <a:off x="4724400" y="3851188"/>
            <a:ext cx="1371600" cy="457200"/>
          </a:xfrm>
          <a:prstGeom prst="ellipse">
            <a:avLst/>
          </a:prstGeom>
          <a:noFill/>
          <a:ln w="9525">
            <a:solidFill>
              <a:srgbClr val="FF0000"/>
            </a:solidFill>
            <a:round/>
            <a:headEnd/>
            <a:tailEnd/>
          </a:ln>
        </p:spPr>
        <p:txBody>
          <a:bodyPr wrap="none" anchor="ctr"/>
          <a:lstStyle/>
          <a:p>
            <a:endParaRPr lang="en-US"/>
          </a:p>
        </p:txBody>
      </p:sp>
      <p:sp>
        <p:nvSpPr>
          <p:cNvPr id="10" name="Oval 6">
            <a:extLst>
              <a:ext uri="{FF2B5EF4-FFF2-40B4-BE49-F238E27FC236}">
                <a16:creationId xmlns:a16="http://schemas.microsoft.com/office/drawing/2014/main" id="{6A41FCEA-2BCC-E412-7C86-5A2B612538F5}"/>
              </a:ext>
            </a:extLst>
          </p:cNvPr>
          <p:cNvSpPr>
            <a:spLocks noChangeArrowheads="1"/>
          </p:cNvSpPr>
          <p:nvPr/>
        </p:nvSpPr>
        <p:spPr bwMode="auto">
          <a:xfrm>
            <a:off x="4582298" y="4367605"/>
            <a:ext cx="1219200" cy="609600"/>
          </a:xfrm>
          <a:prstGeom prst="ellipse">
            <a:avLst/>
          </a:prstGeom>
          <a:noFill/>
          <a:ln w="9525">
            <a:solidFill>
              <a:srgbClr val="FF0000"/>
            </a:solidFill>
            <a:round/>
            <a:headEnd/>
            <a:tailEnd/>
          </a:ln>
        </p:spPr>
        <p:txBody>
          <a:bodyPr wrap="none" anchor="ctr"/>
          <a:lstStyle/>
          <a:p>
            <a:endParaRPr lang="en-US"/>
          </a:p>
        </p:txBody>
      </p:sp>
      <p:pic>
        <p:nvPicPr>
          <p:cNvPr id="11" name="Picture 7" descr="MCBD06630_0000[1]">
            <a:extLst>
              <a:ext uri="{FF2B5EF4-FFF2-40B4-BE49-F238E27FC236}">
                <a16:creationId xmlns:a16="http://schemas.microsoft.com/office/drawing/2014/main" id="{0C8AB7D3-0367-CB2E-0E89-C7DA7D63DF4D}"/>
              </a:ext>
            </a:extLst>
          </p:cNvPr>
          <p:cNvPicPr>
            <a:picLocks noChangeAspect="1" noChangeArrowheads="1"/>
          </p:cNvPicPr>
          <p:nvPr/>
        </p:nvPicPr>
        <p:blipFill>
          <a:blip r:embed="rId5" cstate="print">
            <a:lum bright="70000" contrast="-70000"/>
          </a:blip>
          <a:srcRect/>
          <a:stretch>
            <a:fillRect/>
          </a:stretch>
        </p:blipFill>
        <p:spPr bwMode="auto">
          <a:xfrm>
            <a:off x="9899822" y="1475602"/>
            <a:ext cx="2006600" cy="1600200"/>
          </a:xfrm>
          <a:prstGeom prst="rect">
            <a:avLst/>
          </a:prstGeom>
          <a:noFill/>
          <a:ln w="9525">
            <a:noFill/>
            <a:miter lim="800000"/>
            <a:headEnd/>
            <a:tailEnd/>
          </a:ln>
        </p:spPr>
      </p:pic>
    </p:spTree>
    <p:extLst>
      <p:ext uri="{BB962C8B-B14F-4D97-AF65-F5344CB8AC3E}">
        <p14:creationId xmlns:p14="http://schemas.microsoft.com/office/powerpoint/2010/main" val="771290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104***Job Search Workshop</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Rectangle 3">
            <a:extLst>
              <a:ext uri="{FF2B5EF4-FFF2-40B4-BE49-F238E27FC236}">
                <a16:creationId xmlns:a16="http://schemas.microsoft.com/office/drawing/2014/main" id="{8F35BCB8-C69F-732F-5B08-D864BFCB11F1}"/>
              </a:ext>
            </a:extLst>
          </p:cNvPr>
          <p:cNvSpPr txBox="1">
            <a:spLocks noChangeArrowheads="1"/>
          </p:cNvSpPr>
          <p:nvPr/>
        </p:nvSpPr>
        <p:spPr>
          <a:xfrm>
            <a:off x="838200" y="1690688"/>
            <a:ext cx="10515600" cy="4343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pPr>
            <a:r>
              <a:rPr lang="en-US" sz="3200" dirty="0">
                <a:solidFill>
                  <a:srgbClr val="202452"/>
                </a:solidFill>
              </a:rPr>
              <a:t>A short seminar to provide comprehensive job search techniques  </a:t>
            </a:r>
          </a:p>
          <a:p>
            <a:pPr>
              <a:lnSpc>
                <a:spcPct val="80000"/>
              </a:lnSpc>
            </a:pPr>
            <a:r>
              <a:rPr lang="en-US" sz="3200" dirty="0">
                <a:solidFill>
                  <a:srgbClr val="202452"/>
                </a:solidFill>
              </a:rPr>
              <a:t>Must include: labor market information, application/r</a:t>
            </a:r>
            <a:r>
              <a:rPr lang="en-US" sz="3200" dirty="0">
                <a:solidFill>
                  <a:srgbClr val="202452"/>
                </a:solidFill>
                <a:cs typeface="Tahoma" pitchFamily="34" charset="0"/>
              </a:rPr>
              <a:t>é</a:t>
            </a:r>
            <a:r>
              <a:rPr lang="en-US" sz="3200" dirty="0">
                <a:solidFill>
                  <a:srgbClr val="202452"/>
                </a:solidFill>
              </a:rPr>
              <a:t>sum</a:t>
            </a:r>
            <a:r>
              <a:rPr lang="en-US" sz="3200" dirty="0">
                <a:solidFill>
                  <a:srgbClr val="202452"/>
                </a:solidFill>
                <a:cs typeface="Tahoma" pitchFamily="34" charset="0"/>
              </a:rPr>
              <a:t>é</a:t>
            </a:r>
            <a:r>
              <a:rPr lang="en-US" sz="3200" dirty="0">
                <a:solidFill>
                  <a:srgbClr val="202452"/>
                </a:solidFill>
              </a:rPr>
              <a:t> writing, interviewing techniques and how to find job openings  </a:t>
            </a:r>
          </a:p>
          <a:p>
            <a:pPr>
              <a:lnSpc>
                <a:spcPct val="80000"/>
              </a:lnSpc>
            </a:pPr>
            <a:r>
              <a:rPr lang="en-US" sz="3200" dirty="0">
                <a:solidFill>
                  <a:srgbClr val="202452"/>
                </a:solidFill>
              </a:rPr>
              <a:t>Subjects may be provided individually</a:t>
            </a:r>
          </a:p>
          <a:p>
            <a:pPr>
              <a:lnSpc>
                <a:spcPct val="80000"/>
              </a:lnSpc>
            </a:pPr>
            <a:r>
              <a:rPr lang="en-US" sz="3200" dirty="0">
                <a:solidFill>
                  <a:srgbClr val="202452"/>
                </a:solidFill>
              </a:rPr>
              <a:t>Service cannot be recorded until all components have been provided</a:t>
            </a:r>
          </a:p>
        </p:txBody>
      </p:sp>
    </p:spTree>
    <p:extLst>
      <p:ext uri="{BB962C8B-B14F-4D97-AF65-F5344CB8AC3E}">
        <p14:creationId xmlns:p14="http://schemas.microsoft.com/office/powerpoint/2010/main" val="3148048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105***Job Finding Club</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Rectangle 3">
            <a:extLst>
              <a:ext uri="{FF2B5EF4-FFF2-40B4-BE49-F238E27FC236}">
                <a16:creationId xmlns:a16="http://schemas.microsoft.com/office/drawing/2014/main" id="{D7FE28D3-1C39-0895-DA49-E74DD7197296}"/>
              </a:ext>
            </a:extLst>
          </p:cNvPr>
          <p:cNvSpPr txBox="1">
            <a:spLocks noChangeArrowheads="1"/>
          </p:cNvSpPr>
          <p:nvPr/>
        </p:nvSpPr>
        <p:spPr>
          <a:xfrm>
            <a:off x="838200" y="1690688"/>
            <a:ext cx="10515600" cy="4038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a:solidFill>
                  <a:srgbClr val="202452"/>
                </a:solidFill>
              </a:rPr>
              <a:t>Encompasses all elements of the Job Search Workshop</a:t>
            </a:r>
          </a:p>
          <a:p>
            <a:r>
              <a:rPr lang="en-US" sz="3600">
                <a:solidFill>
                  <a:srgbClr val="202452"/>
                </a:solidFill>
              </a:rPr>
              <a:t>Suggested duration of 1-2 weeks </a:t>
            </a:r>
          </a:p>
          <a:p>
            <a:r>
              <a:rPr lang="en-US" sz="3600">
                <a:solidFill>
                  <a:srgbClr val="202452"/>
                </a:solidFill>
              </a:rPr>
              <a:t>Structured, supervised individual and/or group support</a:t>
            </a:r>
          </a:p>
          <a:p>
            <a:r>
              <a:rPr lang="en-US" sz="3600">
                <a:solidFill>
                  <a:srgbClr val="202452"/>
                </a:solidFill>
              </a:rPr>
              <a:t>Ultimate goal is to obtain a job</a:t>
            </a:r>
          </a:p>
          <a:p>
            <a:endParaRPr lang="en-US" sz="3600" dirty="0">
              <a:solidFill>
                <a:srgbClr val="202452"/>
              </a:solidFill>
            </a:endParaRPr>
          </a:p>
        </p:txBody>
      </p:sp>
    </p:spTree>
    <p:extLst>
      <p:ext uri="{BB962C8B-B14F-4D97-AF65-F5344CB8AC3E}">
        <p14:creationId xmlns:p14="http://schemas.microsoft.com/office/powerpoint/2010/main" val="1711511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106***Provided Internet Job Search Support/Training</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4" name="Rectangle 3">
            <a:extLst>
              <a:ext uri="{FF2B5EF4-FFF2-40B4-BE49-F238E27FC236}">
                <a16:creationId xmlns:a16="http://schemas.microsoft.com/office/drawing/2014/main" id="{1DCD6BFE-48D2-BFB4-3819-29192CC60B4B}"/>
              </a:ext>
            </a:extLst>
          </p:cNvPr>
          <p:cNvSpPr txBox="1">
            <a:spLocks noChangeArrowheads="1"/>
          </p:cNvSpPr>
          <p:nvPr/>
        </p:nvSpPr>
        <p:spPr>
          <a:xfrm>
            <a:off x="838199" y="2003855"/>
            <a:ext cx="10515599" cy="3962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a:solidFill>
                  <a:srgbClr val="202452"/>
                </a:solidFill>
              </a:rPr>
              <a:t>Worked with a job seeker to train on using the Internet for job search</a:t>
            </a:r>
          </a:p>
          <a:p>
            <a:pPr lvl="1"/>
            <a:r>
              <a:rPr lang="en-US" sz="3600">
                <a:solidFill>
                  <a:srgbClr val="202452"/>
                </a:solidFill>
              </a:rPr>
              <a:t>Using a search engine</a:t>
            </a:r>
          </a:p>
          <a:p>
            <a:pPr lvl="1"/>
            <a:r>
              <a:rPr lang="en-US" sz="3600">
                <a:solidFill>
                  <a:srgbClr val="202452"/>
                </a:solidFill>
              </a:rPr>
              <a:t>Using EFM</a:t>
            </a:r>
          </a:p>
          <a:p>
            <a:pPr lvl="1">
              <a:buFont typeface="Wingdings 2" pitchFamily="18" charset="2"/>
              <a:buNone/>
            </a:pPr>
            <a:endParaRPr lang="en-US" sz="3600" dirty="0">
              <a:solidFill>
                <a:srgbClr val="202452"/>
              </a:solidFill>
            </a:endParaRPr>
          </a:p>
        </p:txBody>
      </p:sp>
      <p:pic>
        <p:nvPicPr>
          <p:cNvPr id="6" name="Picture 5" descr="MPj04072280000[1]">
            <a:extLst>
              <a:ext uri="{FF2B5EF4-FFF2-40B4-BE49-F238E27FC236}">
                <a16:creationId xmlns:a16="http://schemas.microsoft.com/office/drawing/2014/main" id="{9567AF5C-BEA6-3BA4-111A-5834117427E6}"/>
              </a:ext>
            </a:extLst>
          </p:cNvPr>
          <p:cNvPicPr>
            <a:picLocks noChangeAspect="1" noChangeArrowheads="1"/>
          </p:cNvPicPr>
          <p:nvPr/>
        </p:nvPicPr>
        <p:blipFill>
          <a:blip r:embed="rId4" cstate="print"/>
          <a:srcRect/>
          <a:stretch>
            <a:fillRect/>
          </a:stretch>
        </p:blipFill>
        <p:spPr bwMode="auto">
          <a:xfrm>
            <a:off x="7269891" y="3040501"/>
            <a:ext cx="2767013" cy="2819400"/>
          </a:xfrm>
          <a:prstGeom prst="rect">
            <a:avLst/>
          </a:prstGeom>
          <a:noFill/>
          <a:ln w="9525">
            <a:noFill/>
            <a:miter lim="800000"/>
            <a:headEnd/>
            <a:tailEnd/>
          </a:ln>
        </p:spPr>
      </p:pic>
    </p:spTree>
    <p:extLst>
      <p:ext uri="{BB962C8B-B14F-4D97-AF65-F5344CB8AC3E}">
        <p14:creationId xmlns:p14="http://schemas.microsoft.com/office/powerpoint/2010/main" val="787541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107***Provision of Labor Market Research</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Rectangle 3">
            <a:extLst>
              <a:ext uri="{FF2B5EF4-FFF2-40B4-BE49-F238E27FC236}">
                <a16:creationId xmlns:a16="http://schemas.microsoft.com/office/drawing/2014/main" id="{CBFA6788-C0FD-9EE1-DCA6-BE7160653E85}"/>
              </a:ext>
            </a:extLst>
          </p:cNvPr>
          <p:cNvSpPr txBox="1">
            <a:spLocks noChangeArrowheads="1"/>
          </p:cNvSpPr>
          <p:nvPr/>
        </p:nvSpPr>
        <p:spPr>
          <a:xfrm>
            <a:off x="838200" y="1690688"/>
            <a:ext cx="10515600" cy="4572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pPr>
            <a:r>
              <a:rPr lang="en-US" sz="3600">
                <a:solidFill>
                  <a:srgbClr val="202452"/>
                </a:solidFill>
              </a:rPr>
              <a:t>Provides local labor market information relating to:</a:t>
            </a:r>
          </a:p>
          <a:p>
            <a:pPr lvl="1">
              <a:lnSpc>
                <a:spcPct val="80000"/>
              </a:lnSpc>
            </a:pPr>
            <a:r>
              <a:rPr lang="en-US" sz="3600">
                <a:solidFill>
                  <a:srgbClr val="202452"/>
                </a:solidFill>
              </a:rPr>
              <a:t>Occupational staffing patterns, hiring patterns, working conditions and wage information</a:t>
            </a:r>
          </a:p>
          <a:p>
            <a:pPr>
              <a:lnSpc>
                <a:spcPct val="80000"/>
              </a:lnSpc>
            </a:pPr>
            <a:r>
              <a:rPr lang="en-US" sz="3600">
                <a:solidFill>
                  <a:srgbClr val="202452"/>
                </a:solidFill>
              </a:rPr>
              <a:t>May be provided to job seekers in person, by telephone or mail</a:t>
            </a:r>
          </a:p>
          <a:p>
            <a:pPr>
              <a:lnSpc>
                <a:spcPct val="80000"/>
              </a:lnSpc>
            </a:pPr>
            <a:r>
              <a:rPr lang="en-US" sz="3600">
                <a:solidFill>
                  <a:srgbClr val="202452"/>
                </a:solidFill>
              </a:rPr>
              <a:t>May be provided multiple times</a:t>
            </a:r>
          </a:p>
          <a:p>
            <a:pPr>
              <a:lnSpc>
                <a:spcPct val="80000"/>
              </a:lnSpc>
            </a:pPr>
            <a:r>
              <a:rPr lang="en-US" sz="3600">
                <a:solidFill>
                  <a:srgbClr val="202452"/>
                </a:solidFill>
              </a:rPr>
              <a:t>Duplication of the same specific LMI service should be avoided</a:t>
            </a:r>
          </a:p>
          <a:p>
            <a:pPr>
              <a:lnSpc>
                <a:spcPct val="80000"/>
              </a:lnSpc>
            </a:pPr>
            <a:endParaRPr lang="en-US" sz="3600" dirty="0">
              <a:solidFill>
                <a:srgbClr val="202452"/>
              </a:solidFill>
            </a:endParaRPr>
          </a:p>
        </p:txBody>
      </p:sp>
    </p:spTree>
    <p:extLst>
      <p:ext uri="{BB962C8B-B14F-4D97-AF65-F5344CB8AC3E}">
        <p14:creationId xmlns:p14="http://schemas.microsoft.com/office/powerpoint/2010/main" val="183658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Provision of Labor Market Information Documentation</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4" name="Rectangle 3">
            <a:extLst>
              <a:ext uri="{FF2B5EF4-FFF2-40B4-BE49-F238E27FC236}">
                <a16:creationId xmlns:a16="http://schemas.microsoft.com/office/drawing/2014/main" id="{2A3DBD90-DDA3-8955-63A2-060421B71A0C}"/>
              </a:ext>
            </a:extLst>
          </p:cNvPr>
          <p:cNvSpPr txBox="1">
            <a:spLocks noChangeArrowheads="1"/>
          </p:cNvSpPr>
          <p:nvPr/>
        </p:nvSpPr>
        <p:spPr>
          <a:xfrm>
            <a:off x="838200" y="1898240"/>
            <a:ext cx="10515600" cy="4038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pPr>
            <a:r>
              <a:rPr lang="en-US" sz="3600">
                <a:solidFill>
                  <a:srgbClr val="202452"/>
                </a:solidFill>
              </a:rPr>
              <a:t>Record LMI on the case notes screen</a:t>
            </a:r>
          </a:p>
          <a:p>
            <a:pPr>
              <a:lnSpc>
                <a:spcPct val="80000"/>
              </a:lnSpc>
            </a:pPr>
            <a:r>
              <a:rPr lang="en-US" sz="3600">
                <a:solidFill>
                  <a:srgbClr val="202452"/>
                </a:solidFill>
              </a:rPr>
              <a:t>LMI entries should document specific information provided to the customer</a:t>
            </a:r>
          </a:p>
          <a:p>
            <a:pPr>
              <a:lnSpc>
                <a:spcPct val="80000"/>
              </a:lnSpc>
            </a:pPr>
            <a:r>
              <a:rPr lang="en-US" sz="3600">
                <a:solidFill>
                  <a:srgbClr val="202452"/>
                </a:solidFill>
              </a:rPr>
              <a:t>LMI services may be monitored</a:t>
            </a:r>
            <a:endParaRPr lang="en-US" sz="3600" dirty="0">
              <a:solidFill>
                <a:srgbClr val="202452"/>
              </a:solidFill>
            </a:endParaRPr>
          </a:p>
        </p:txBody>
      </p:sp>
      <p:pic>
        <p:nvPicPr>
          <p:cNvPr id="6" name="Picture 6">
            <a:extLst>
              <a:ext uri="{FF2B5EF4-FFF2-40B4-BE49-F238E27FC236}">
                <a16:creationId xmlns:a16="http://schemas.microsoft.com/office/drawing/2014/main" id="{B363B2FC-55E7-5311-0746-C6DA535AFDA5}"/>
              </a:ext>
            </a:extLst>
          </p:cNvPr>
          <p:cNvPicPr>
            <a:picLocks noChangeAspect="1" noChangeArrowheads="1"/>
          </p:cNvPicPr>
          <p:nvPr/>
        </p:nvPicPr>
        <p:blipFill>
          <a:blip r:embed="rId4" cstate="print"/>
          <a:srcRect/>
          <a:stretch>
            <a:fillRect/>
          </a:stretch>
        </p:blipFill>
        <p:spPr bwMode="auto">
          <a:xfrm>
            <a:off x="3794125" y="4130675"/>
            <a:ext cx="4603750" cy="2362200"/>
          </a:xfrm>
          <a:prstGeom prst="rect">
            <a:avLst/>
          </a:prstGeom>
          <a:noFill/>
          <a:ln w="9525">
            <a:noFill/>
            <a:miter lim="800000"/>
            <a:headEnd/>
            <a:tailEnd/>
          </a:ln>
        </p:spPr>
      </p:pic>
    </p:spTree>
    <p:extLst>
      <p:ext uri="{BB962C8B-B14F-4D97-AF65-F5344CB8AC3E}">
        <p14:creationId xmlns:p14="http://schemas.microsoft.com/office/powerpoint/2010/main" val="4104805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109***Case Coordinated Services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Rectangle 3">
            <a:extLst>
              <a:ext uri="{FF2B5EF4-FFF2-40B4-BE49-F238E27FC236}">
                <a16:creationId xmlns:a16="http://schemas.microsoft.com/office/drawing/2014/main" id="{FB6D7188-D454-E4D5-0CF5-0268F545048F}"/>
              </a:ext>
            </a:extLst>
          </p:cNvPr>
          <p:cNvSpPr txBox="1">
            <a:spLocks noChangeArrowheads="1"/>
          </p:cNvSpPr>
          <p:nvPr/>
        </p:nvSpPr>
        <p:spPr>
          <a:xfrm>
            <a:off x="838200" y="1690688"/>
            <a:ext cx="10515600" cy="4572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a:solidFill>
                  <a:srgbClr val="202452"/>
                </a:solidFill>
              </a:rPr>
              <a:t>Veteran Program staff use this service to document coordination with community agencies and other federal, state and local governments who provide related services. </a:t>
            </a:r>
            <a:endParaRPr lang="en-US" sz="3600" dirty="0">
              <a:solidFill>
                <a:srgbClr val="202452"/>
              </a:solidFill>
            </a:endParaRPr>
          </a:p>
        </p:txBody>
      </p:sp>
      <p:pic>
        <p:nvPicPr>
          <p:cNvPr id="7" name="Picture 5" descr="MPj02849710000[1]">
            <a:extLst>
              <a:ext uri="{FF2B5EF4-FFF2-40B4-BE49-F238E27FC236}">
                <a16:creationId xmlns:a16="http://schemas.microsoft.com/office/drawing/2014/main" id="{C40C3378-2D48-CED8-0240-4E4BEB0BEA8B}"/>
              </a:ext>
            </a:extLst>
          </p:cNvPr>
          <p:cNvPicPr>
            <a:picLocks noChangeAspect="1" noChangeArrowheads="1"/>
          </p:cNvPicPr>
          <p:nvPr/>
        </p:nvPicPr>
        <p:blipFill>
          <a:blip r:embed="rId4" cstate="print"/>
          <a:srcRect/>
          <a:stretch>
            <a:fillRect/>
          </a:stretch>
        </p:blipFill>
        <p:spPr bwMode="auto">
          <a:xfrm>
            <a:off x="5050824" y="3429000"/>
            <a:ext cx="2090351" cy="3176399"/>
          </a:xfrm>
          <a:prstGeom prst="rect">
            <a:avLst/>
          </a:prstGeom>
          <a:noFill/>
          <a:ln w="9525">
            <a:noFill/>
            <a:miter lim="800000"/>
            <a:headEnd/>
            <a:tailEnd/>
          </a:ln>
        </p:spPr>
      </p:pic>
    </p:spTree>
    <p:extLst>
      <p:ext uri="{BB962C8B-B14F-4D97-AF65-F5344CB8AC3E}">
        <p14:creationId xmlns:p14="http://schemas.microsoft.com/office/powerpoint/2010/main" val="215228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110***Attended Rapid Response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4" name="Rectangle 3">
            <a:extLst>
              <a:ext uri="{FF2B5EF4-FFF2-40B4-BE49-F238E27FC236}">
                <a16:creationId xmlns:a16="http://schemas.microsoft.com/office/drawing/2014/main" id="{332C82F4-6142-CB6C-EDEA-E2C7462FB7DC}"/>
              </a:ext>
            </a:extLst>
          </p:cNvPr>
          <p:cNvSpPr txBox="1">
            <a:spLocks noChangeArrowheads="1"/>
          </p:cNvSpPr>
          <p:nvPr/>
        </p:nvSpPr>
        <p:spPr>
          <a:xfrm>
            <a:off x="838200" y="1690688"/>
            <a:ext cx="10515600" cy="4419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a:solidFill>
                  <a:srgbClr val="202452"/>
                </a:solidFill>
              </a:rPr>
              <a:t>Staff provide information at a Rapid Response event</a:t>
            </a:r>
          </a:p>
          <a:p>
            <a:r>
              <a:rPr lang="en-US" sz="3600">
                <a:solidFill>
                  <a:srgbClr val="202452"/>
                </a:solidFill>
              </a:rPr>
              <a:t>Enter the response event number, if available</a:t>
            </a:r>
            <a:endParaRPr lang="en-US" sz="3600" dirty="0">
              <a:solidFill>
                <a:srgbClr val="202452"/>
              </a:solidFill>
            </a:endParaRPr>
          </a:p>
        </p:txBody>
      </p:sp>
      <p:pic>
        <p:nvPicPr>
          <p:cNvPr id="6" name="Picture 4">
            <a:extLst>
              <a:ext uri="{FF2B5EF4-FFF2-40B4-BE49-F238E27FC236}">
                <a16:creationId xmlns:a16="http://schemas.microsoft.com/office/drawing/2014/main" id="{97876BD4-8380-DE39-72A0-AB042D2EDBB8}"/>
              </a:ext>
            </a:extLst>
          </p:cNvPr>
          <p:cNvPicPr>
            <a:picLocks noChangeAspect="1" noChangeArrowheads="1"/>
          </p:cNvPicPr>
          <p:nvPr/>
        </p:nvPicPr>
        <p:blipFill>
          <a:blip r:embed="rId4" cstate="print"/>
          <a:srcRect/>
          <a:stretch>
            <a:fillRect/>
          </a:stretch>
        </p:blipFill>
        <p:spPr bwMode="auto">
          <a:xfrm>
            <a:off x="2053431" y="4001530"/>
            <a:ext cx="8085137" cy="1066800"/>
          </a:xfrm>
          <a:prstGeom prst="rect">
            <a:avLst/>
          </a:prstGeom>
          <a:noFill/>
          <a:ln w="9525" algn="ctr">
            <a:noFill/>
            <a:miter lim="800000"/>
            <a:headEnd/>
            <a:tailEnd/>
          </a:ln>
        </p:spPr>
      </p:pic>
      <p:sp>
        <p:nvSpPr>
          <p:cNvPr id="8" name="Oval 4">
            <a:extLst>
              <a:ext uri="{FF2B5EF4-FFF2-40B4-BE49-F238E27FC236}">
                <a16:creationId xmlns:a16="http://schemas.microsoft.com/office/drawing/2014/main" id="{B68E5BFB-FE1E-F778-0F3C-88A6672A7E37}"/>
              </a:ext>
            </a:extLst>
          </p:cNvPr>
          <p:cNvSpPr>
            <a:spLocks noChangeArrowheads="1"/>
          </p:cNvSpPr>
          <p:nvPr/>
        </p:nvSpPr>
        <p:spPr bwMode="auto">
          <a:xfrm>
            <a:off x="7197811" y="4370173"/>
            <a:ext cx="1295400" cy="609600"/>
          </a:xfrm>
          <a:prstGeom prst="ellipse">
            <a:avLst/>
          </a:prstGeom>
          <a:noFill/>
          <a:ln w="38100" algn="ctr">
            <a:solidFill>
              <a:srgbClr val="FF0000"/>
            </a:solidFill>
            <a:round/>
            <a:headEnd/>
            <a:tailEnd type="triangle" w="med" len="med"/>
          </a:ln>
        </p:spPr>
        <p:txBody>
          <a:bodyPr/>
          <a:lstStyle/>
          <a:p>
            <a:endParaRPr lang="en-US"/>
          </a:p>
        </p:txBody>
      </p:sp>
    </p:spTree>
    <p:extLst>
      <p:ext uri="{BB962C8B-B14F-4D97-AF65-F5344CB8AC3E}">
        <p14:creationId xmlns:p14="http://schemas.microsoft.com/office/powerpoint/2010/main" val="3983079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111 TAP Workshop</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Content Placeholder 2">
            <a:extLst>
              <a:ext uri="{FF2B5EF4-FFF2-40B4-BE49-F238E27FC236}">
                <a16:creationId xmlns:a16="http://schemas.microsoft.com/office/drawing/2014/main" id="{60BB3FA6-6AE4-4C32-180A-081B35DAB92E}"/>
              </a:ext>
            </a:extLst>
          </p:cNvPr>
          <p:cNvSpPr>
            <a:spLocks noGrp="1"/>
          </p:cNvSpPr>
          <p:nvPr>
            <p:ph sz="quarter" idx="1"/>
          </p:nvPr>
        </p:nvSpPr>
        <p:spPr>
          <a:xfrm>
            <a:off x="838200" y="1690688"/>
            <a:ext cx="10515600" cy="4572000"/>
          </a:xfrm>
        </p:spPr>
        <p:txBody>
          <a:bodyPr/>
          <a:lstStyle/>
          <a:p>
            <a:r>
              <a:rPr lang="en-US" sz="3600" dirty="0">
                <a:solidFill>
                  <a:srgbClr val="202452"/>
                </a:solidFill>
              </a:rPr>
              <a:t>Documents attendance at a Transition Assistance Program (TAP) workshop for service members transitioning to civilian life after leaving the military</a:t>
            </a:r>
          </a:p>
          <a:p>
            <a:r>
              <a:rPr lang="en-US" sz="3600" dirty="0">
                <a:solidFill>
                  <a:srgbClr val="202452"/>
                </a:solidFill>
              </a:rPr>
              <a:t>Not a reportable service</a:t>
            </a:r>
          </a:p>
          <a:p>
            <a:endParaRPr lang="en-US" sz="3600" dirty="0">
              <a:solidFill>
                <a:srgbClr val="202452"/>
              </a:solidFill>
            </a:endParaRPr>
          </a:p>
        </p:txBody>
      </p:sp>
    </p:spTree>
    <p:extLst>
      <p:ext uri="{BB962C8B-B14F-4D97-AF65-F5344CB8AC3E}">
        <p14:creationId xmlns:p14="http://schemas.microsoft.com/office/powerpoint/2010/main" val="3413129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Employ Florida Marketplace (EFM)</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AA095BC7-4B5D-852B-719E-86899C5114A8}"/>
              </a:ext>
            </a:extLst>
          </p:cNvPr>
          <p:cNvSpPr>
            <a:spLocks noGrp="1"/>
          </p:cNvSpPr>
          <p:nvPr>
            <p:ph idx="1"/>
          </p:nvPr>
        </p:nvSpPr>
        <p:spPr>
          <a:xfrm>
            <a:off x="838200" y="1690688"/>
            <a:ext cx="10515600" cy="4572000"/>
          </a:xfrm>
        </p:spPr>
        <p:txBody>
          <a:bodyPr/>
          <a:lstStyle/>
          <a:p>
            <a:pPr eaLnBrk="1" hangingPunct="1"/>
            <a:r>
              <a:rPr lang="en-US" sz="3600" dirty="0">
                <a:solidFill>
                  <a:srgbClr val="202452"/>
                </a:solidFill>
              </a:rPr>
              <a:t>EFM documents labor exchange activities</a:t>
            </a:r>
          </a:p>
          <a:p>
            <a:pPr eaLnBrk="1" hangingPunct="1"/>
            <a:r>
              <a:rPr lang="en-US" sz="3600" dirty="0">
                <a:solidFill>
                  <a:srgbClr val="202452"/>
                </a:solidFill>
              </a:rPr>
              <a:t>Service codes are in sequential order</a:t>
            </a:r>
          </a:p>
          <a:p>
            <a:pPr lvl="1" eaLnBrk="1" hangingPunct="1"/>
            <a:r>
              <a:rPr lang="en-US" sz="3600" dirty="0">
                <a:solidFill>
                  <a:srgbClr val="202452"/>
                </a:solidFill>
              </a:rPr>
              <a:t>Codes range from 000s-900s</a:t>
            </a:r>
          </a:p>
          <a:p>
            <a:pPr eaLnBrk="1" hangingPunct="1"/>
            <a:r>
              <a:rPr lang="en-US" sz="3600" dirty="0">
                <a:solidFill>
                  <a:srgbClr val="202452"/>
                </a:solidFill>
              </a:rPr>
              <a:t>Codes differentiate self-services from staff-assisted services</a:t>
            </a:r>
          </a:p>
          <a:p>
            <a:pPr eaLnBrk="1" hangingPunct="1"/>
            <a:r>
              <a:rPr lang="en-US" sz="3600" dirty="0">
                <a:solidFill>
                  <a:srgbClr val="202452"/>
                </a:solidFill>
              </a:rPr>
              <a:t>Assist with program association</a:t>
            </a:r>
          </a:p>
        </p:txBody>
      </p:sp>
    </p:spTree>
    <p:extLst>
      <p:ext uri="{BB962C8B-B14F-4D97-AF65-F5344CB8AC3E}">
        <p14:creationId xmlns:p14="http://schemas.microsoft.com/office/powerpoint/2010/main" val="16960294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112***Job Fair</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Rectangle 3">
            <a:extLst>
              <a:ext uri="{FF2B5EF4-FFF2-40B4-BE49-F238E27FC236}">
                <a16:creationId xmlns:a16="http://schemas.microsoft.com/office/drawing/2014/main" id="{D5B32922-A3CF-FB96-CED6-A837A4C41975}"/>
              </a:ext>
            </a:extLst>
          </p:cNvPr>
          <p:cNvSpPr txBox="1">
            <a:spLocks noChangeArrowheads="1"/>
          </p:cNvSpPr>
          <p:nvPr/>
        </p:nvSpPr>
        <p:spPr>
          <a:xfrm>
            <a:off x="838200" y="1777313"/>
            <a:ext cx="10515600" cy="4419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pPr>
            <a:r>
              <a:rPr lang="en-US" sz="3200">
                <a:solidFill>
                  <a:srgbClr val="202452"/>
                </a:solidFill>
              </a:rPr>
              <a:t>Structured gathering with individuals seeking work and employers seeking workers</a:t>
            </a:r>
          </a:p>
          <a:p>
            <a:pPr>
              <a:lnSpc>
                <a:spcPct val="80000"/>
              </a:lnSpc>
            </a:pPr>
            <a:r>
              <a:rPr lang="en-US" sz="3200">
                <a:solidFill>
                  <a:srgbClr val="202452"/>
                </a:solidFill>
              </a:rPr>
              <a:t>Location arranged in conjunction with the One-Stop  Career Center</a:t>
            </a:r>
          </a:p>
          <a:p>
            <a:pPr>
              <a:lnSpc>
                <a:spcPct val="80000"/>
              </a:lnSpc>
            </a:pPr>
            <a:r>
              <a:rPr lang="en-US" sz="3200">
                <a:solidFill>
                  <a:srgbClr val="202452"/>
                </a:solidFill>
              </a:rPr>
              <a:t>Attendance logs should be available </a:t>
            </a:r>
          </a:p>
          <a:p>
            <a:pPr lvl="1">
              <a:lnSpc>
                <a:spcPct val="80000"/>
              </a:lnSpc>
            </a:pPr>
            <a:r>
              <a:rPr lang="en-US" sz="3200">
                <a:solidFill>
                  <a:srgbClr val="202452"/>
                </a:solidFill>
              </a:rPr>
              <a:t>Retain for one-year after the program year of the event</a:t>
            </a:r>
          </a:p>
          <a:p>
            <a:pPr>
              <a:lnSpc>
                <a:spcPct val="80000"/>
              </a:lnSpc>
            </a:pPr>
            <a:r>
              <a:rPr lang="en-US" sz="3200">
                <a:solidFill>
                  <a:srgbClr val="202452"/>
                </a:solidFill>
              </a:rPr>
              <a:t>Referral to the event is not sufficient to obtain credit</a:t>
            </a:r>
          </a:p>
          <a:p>
            <a:pPr lvl="1">
              <a:lnSpc>
                <a:spcPct val="80000"/>
              </a:lnSpc>
            </a:pPr>
            <a:r>
              <a:rPr lang="en-US" sz="3000">
                <a:solidFill>
                  <a:srgbClr val="202452"/>
                </a:solidFill>
              </a:rPr>
              <a:t>Must be verified by the attendance log</a:t>
            </a:r>
            <a:endParaRPr lang="en-US" sz="3000" dirty="0">
              <a:solidFill>
                <a:srgbClr val="202452"/>
              </a:solidFill>
            </a:endParaRPr>
          </a:p>
        </p:txBody>
      </p:sp>
    </p:spTree>
    <p:extLst>
      <p:ext uri="{BB962C8B-B14F-4D97-AF65-F5344CB8AC3E}">
        <p14:creationId xmlns:p14="http://schemas.microsoft.com/office/powerpoint/2010/main" val="1963658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113***Job Search Plan</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Rectangle 3">
            <a:extLst>
              <a:ext uri="{FF2B5EF4-FFF2-40B4-BE49-F238E27FC236}">
                <a16:creationId xmlns:a16="http://schemas.microsoft.com/office/drawing/2014/main" id="{36899ADC-1A08-96C8-6C98-28CA390AF962}"/>
              </a:ext>
            </a:extLst>
          </p:cNvPr>
          <p:cNvSpPr txBox="1">
            <a:spLocks noChangeArrowheads="1"/>
          </p:cNvSpPr>
          <p:nvPr/>
        </p:nvSpPr>
        <p:spPr>
          <a:xfrm>
            <a:off x="838200" y="1690688"/>
            <a:ext cx="10515600" cy="44958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a:solidFill>
                  <a:srgbClr val="202452"/>
                </a:solidFill>
              </a:rPr>
              <a:t>A plan that focuses on how to look for a job</a:t>
            </a:r>
          </a:p>
          <a:p>
            <a:r>
              <a:rPr lang="en-US" sz="3600">
                <a:solidFill>
                  <a:srgbClr val="202452"/>
                </a:solidFill>
              </a:rPr>
              <a:t>May address the following questions:	</a:t>
            </a:r>
          </a:p>
          <a:p>
            <a:pPr lvl="1">
              <a:buFont typeface="Wingdings" pitchFamily="2" charset="2"/>
              <a:buChar char="Ø"/>
            </a:pPr>
            <a:r>
              <a:rPr lang="en-US" altLang="zh-CN" sz="3600">
                <a:solidFill>
                  <a:srgbClr val="202452"/>
                </a:solidFill>
              </a:rPr>
              <a:t>What do you want to do? </a:t>
            </a:r>
          </a:p>
          <a:p>
            <a:pPr lvl="1">
              <a:buFont typeface="Wingdings" pitchFamily="2" charset="2"/>
              <a:buChar char="Ø"/>
            </a:pPr>
            <a:r>
              <a:rPr lang="en-US" altLang="zh-CN" sz="3600">
                <a:solidFill>
                  <a:srgbClr val="202452"/>
                </a:solidFill>
              </a:rPr>
              <a:t>What skills do you have that an employer would want? </a:t>
            </a:r>
          </a:p>
          <a:p>
            <a:pPr lvl="1">
              <a:buFont typeface="Wingdings" pitchFamily="2" charset="2"/>
              <a:buChar char="Ø"/>
            </a:pPr>
            <a:r>
              <a:rPr lang="en-US" altLang="zh-CN" sz="3600">
                <a:solidFill>
                  <a:srgbClr val="202452"/>
                </a:solidFill>
              </a:rPr>
              <a:t>How do you create a resume? </a:t>
            </a:r>
          </a:p>
          <a:p>
            <a:pPr lvl="1">
              <a:buFont typeface="Wingdings" pitchFamily="2" charset="2"/>
              <a:buChar char="Ø"/>
            </a:pPr>
            <a:r>
              <a:rPr lang="en-US" altLang="zh-CN" sz="3600">
                <a:solidFill>
                  <a:srgbClr val="202452"/>
                </a:solidFill>
              </a:rPr>
              <a:t>Where can you find out about open jobs?</a:t>
            </a:r>
            <a:endParaRPr lang="en-US" altLang="zh-CN" sz="3600" dirty="0">
              <a:solidFill>
                <a:srgbClr val="202452"/>
              </a:solidFill>
            </a:endParaRPr>
          </a:p>
        </p:txBody>
      </p:sp>
      <p:pic>
        <p:nvPicPr>
          <p:cNvPr id="4" name="Picture 4" descr="MPj04072510000[1]">
            <a:extLst>
              <a:ext uri="{FF2B5EF4-FFF2-40B4-BE49-F238E27FC236}">
                <a16:creationId xmlns:a16="http://schemas.microsoft.com/office/drawing/2014/main" id="{74A6EFBD-E7E6-DFDE-E7B8-93A13D65343E}"/>
              </a:ext>
            </a:extLst>
          </p:cNvPr>
          <p:cNvPicPr>
            <a:picLocks noChangeAspect="1" noChangeArrowheads="1"/>
          </p:cNvPicPr>
          <p:nvPr/>
        </p:nvPicPr>
        <p:blipFill>
          <a:blip r:embed="rId4" cstate="print"/>
          <a:srcRect/>
          <a:stretch>
            <a:fillRect/>
          </a:stretch>
        </p:blipFill>
        <p:spPr bwMode="auto">
          <a:xfrm>
            <a:off x="9387357" y="579548"/>
            <a:ext cx="2236058" cy="2795073"/>
          </a:xfrm>
          <a:prstGeom prst="rect">
            <a:avLst/>
          </a:prstGeom>
          <a:noFill/>
          <a:ln w="9525">
            <a:noFill/>
            <a:miter lim="800000"/>
            <a:headEnd/>
            <a:tailEnd/>
          </a:ln>
        </p:spPr>
      </p:pic>
    </p:spTree>
    <p:extLst>
      <p:ext uri="{BB962C8B-B14F-4D97-AF65-F5344CB8AC3E}">
        <p14:creationId xmlns:p14="http://schemas.microsoft.com/office/powerpoint/2010/main" val="19061849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114***Staff Assisted Job Search</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Rectangle 3">
            <a:extLst>
              <a:ext uri="{FF2B5EF4-FFF2-40B4-BE49-F238E27FC236}">
                <a16:creationId xmlns:a16="http://schemas.microsoft.com/office/drawing/2014/main" id="{6C981CC6-D10C-7332-BBDB-FA55E2A75F3E}"/>
              </a:ext>
            </a:extLst>
          </p:cNvPr>
          <p:cNvSpPr txBox="1">
            <a:spLocks noChangeArrowheads="1"/>
          </p:cNvSpPr>
          <p:nvPr/>
        </p:nvSpPr>
        <p:spPr>
          <a:xfrm>
            <a:off x="838200" y="1690688"/>
            <a:ext cx="10515600" cy="4419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a:solidFill>
                  <a:srgbClr val="202452"/>
                </a:solidFill>
              </a:rPr>
              <a:t>Staff provide job search services to job seekers</a:t>
            </a:r>
            <a:endParaRPr lang="en-US" sz="1100">
              <a:solidFill>
                <a:srgbClr val="202452"/>
              </a:solidFill>
            </a:endParaRPr>
          </a:p>
          <a:p>
            <a:r>
              <a:rPr lang="en-US" sz="3600">
                <a:solidFill>
                  <a:srgbClr val="202452"/>
                </a:solidFill>
              </a:rPr>
              <a:t>Job search can be performed using EFM or any other job search site</a:t>
            </a:r>
            <a:r>
              <a:rPr lang="en-US" sz="3400">
                <a:solidFill>
                  <a:srgbClr val="202452"/>
                </a:solidFill>
              </a:rPr>
              <a:t>, such as:</a:t>
            </a:r>
          </a:p>
          <a:p>
            <a:pPr lvl="1"/>
            <a:r>
              <a:rPr lang="en-US" sz="3400">
                <a:solidFill>
                  <a:srgbClr val="202452"/>
                </a:solidFill>
              </a:rPr>
              <a:t>CareerBuilder</a:t>
            </a:r>
          </a:p>
          <a:p>
            <a:pPr lvl="1"/>
            <a:r>
              <a:rPr lang="en-US" sz="3400">
                <a:solidFill>
                  <a:srgbClr val="202452"/>
                </a:solidFill>
              </a:rPr>
              <a:t>Monster</a:t>
            </a:r>
          </a:p>
          <a:p>
            <a:pPr lvl="1"/>
            <a:r>
              <a:rPr lang="en-US" sz="3400">
                <a:solidFill>
                  <a:srgbClr val="202452"/>
                </a:solidFill>
              </a:rPr>
              <a:t>Indeed</a:t>
            </a:r>
            <a:endParaRPr lang="en-US" sz="3400" dirty="0">
              <a:solidFill>
                <a:srgbClr val="202452"/>
              </a:solidFill>
            </a:endParaRPr>
          </a:p>
        </p:txBody>
      </p:sp>
    </p:spTree>
    <p:extLst>
      <p:ext uri="{BB962C8B-B14F-4D97-AF65-F5344CB8AC3E}">
        <p14:creationId xmlns:p14="http://schemas.microsoft.com/office/powerpoint/2010/main" val="4152561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115***Resume Preparation Assistance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Rectangle 3">
            <a:extLst>
              <a:ext uri="{FF2B5EF4-FFF2-40B4-BE49-F238E27FC236}">
                <a16:creationId xmlns:a16="http://schemas.microsoft.com/office/drawing/2014/main" id="{402DD525-C978-DABE-4EDB-BD7E0067C6A4}"/>
              </a:ext>
            </a:extLst>
          </p:cNvPr>
          <p:cNvSpPr txBox="1">
            <a:spLocks noChangeArrowheads="1"/>
          </p:cNvSpPr>
          <p:nvPr/>
        </p:nvSpPr>
        <p:spPr>
          <a:xfrm>
            <a:off x="838200" y="1690688"/>
            <a:ext cx="10515600" cy="4724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a:solidFill>
                  <a:srgbClr val="202452"/>
                </a:solidFill>
              </a:rPr>
              <a:t>Session providing résumé building information</a:t>
            </a:r>
          </a:p>
          <a:p>
            <a:r>
              <a:rPr lang="en-US" sz="3600">
                <a:solidFill>
                  <a:srgbClr val="202452"/>
                </a:solidFill>
              </a:rPr>
              <a:t>Provide instructions on the content and format of résumés and cover letters</a:t>
            </a:r>
          </a:p>
          <a:p>
            <a:r>
              <a:rPr lang="en-US" sz="3600">
                <a:solidFill>
                  <a:srgbClr val="202452"/>
                </a:solidFill>
              </a:rPr>
              <a:t>Includes assistance with the development and production of a résumé </a:t>
            </a:r>
          </a:p>
          <a:p>
            <a:pPr>
              <a:buFont typeface="Wingdings 2" pitchFamily="18" charset="2"/>
              <a:buNone/>
            </a:pPr>
            <a:endParaRPr lang="en-US" sz="3600">
              <a:solidFill>
                <a:srgbClr val="202452"/>
              </a:solidFill>
            </a:endParaRPr>
          </a:p>
          <a:p>
            <a:endParaRPr lang="en-US" sz="1400">
              <a:solidFill>
                <a:srgbClr val="202452"/>
              </a:solidFill>
            </a:endParaRPr>
          </a:p>
          <a:p>
            <a:endParaRPr lang="en-US" sz="3600" dirty="0">
              <a:solidFill>
                <a:srgbClr val="202452"/>
              </a:solidFill>
            </a:endParaRPr>
          </a:p>
        </p:txBody>
      </p:sp>
    </p:spTree>
    <p:extLst>
      <p:ext uri="{BB962C8B-B14F-4D97-AF65-F5344CB8AC3E}">
        <p14:creationId xmlns:p14="http://schemas.microsoft.com/office/powerpoint/2010/main" val="401993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116***Received Service from Staff </a:t>
            </a:r>
            <a:r>
              <a:rPr lang="en-US" b="1" u="sng" dirty="0">
                <a:solidFill>
                  <a:srgbClr val="04A651"/>
                </a:solidFill>
                <a:latin typeface="Franklin Gothic Book" panose="020B0503020102020204" pitchFamily="34" charset="0"/>
              </a:rPr>
              <a:t>NOT</a:t>
            </a:r>
            <a:r>
              <a:rPr lang="en-US" b="1" dirty="0">
                <a:solidFill>
                  <a:srgbClr val="04A651"/>
                </a:solidFill>
                <a:latin typeface="Franklin Gothic Book" panose="020B0503020102020204" pitchFamily="34" charset="0"/>
              </a:rPr>
              <a:t> Classified</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4" name="Rectangle 3">
            <a:extLst>
              <a:ext uri="{FF2B5EF4-FFF2-40B4-BE49-F238E27FC236}">
                <a16:creationId xmlns:a16="http://schemas.microsoft.com/office/drawing/2014/main" id="{717A6C80-2A2F-B9B6-0921-DD40DB0CE50E}"/>
              </a:ext>
            </a:extLst>
          </p:cNvPr>
          <p:cNvSpPr txBox="1">
            <a:spLocks noChangeArrowheads="1"/>
          </p:cNvSpPr>
          <p:nvPr/>
        </p:nvSpPr>
        <p:spPr>
          <a:xfrm>
            <a:off x="838200" y="1966190"/>
            <a:ext cx="10515600" cy="4343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a:solidFill>
                  <a:srgbClr val="202452"/>
                </a:solidFill>
              </a:rPr>
              <a:t>Staff provide a service not listed in EFM</a:t>
            </a:r>
          </a:p>
          <a:p>
            <a:r>
              <a:rPr lang="en-US" sz="3600">
                <a:solidFill>
                  <a:srgbClr val="202452"/>
                </a:solidFill>
              </a:rPr>
              <a:t>Document specific service on the ‘Notes’ screen</a:t>
            </a:r>
          </a:p>
          <a:p>
            <a:pPr marL="1203325" lvl="1" indent="-409575">
              <a:buFont typeface="Wingdings" pitchFamily="2" charset="2"/>
              <a:buChar char="Ø"/>
            </a:pPr>
            <a:r>
              <a:rPr lang="en-US" sz="3600">
                <a:solidFill>
                  <a:srgbClr val="202452"/>
                </a:solidFill>
              </a:rPr>
              <a:t>Identify the action and result of the action</a:t>
            </a:r>
            <a:endParaRPr lang="en-US" sz="3600" dirty="0">
              <a:solidFill>
                <a:srgbClr val="202452"/>
              </a:solidFill>
            </a:endParaRPr>
          </a:p>
        </p:txBody>
      </p:sp>
    </p:spTree>
    <p:extLst>
      <p:ext uri="{BB962C8B-B14F-4D97-AF65-F5344CB8AC3E}">
        <p14:creationId xmlns:p14="http://schemas.microsoft.com/office/powerpoint/2010/main" val="11015892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117 Outreach VET/MSFW</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Content Placeholder 2">
            <a:extLst>
              <a:ext uri="{FF2B5EF4-FFF2-40B4-BE49-F238E27FC236}">
                <a16:creationId xmlns:a16="http://schemas.microsoft.com/office/drawing/2014/main" id="{C87262C1-BFC4-2715-80A8-8C62507399E7}"/>
              </a:ext>
            </a:extLst>
          </p:cNvPr>
          <p:cNvSpPr>
            <a:spLocks noGrp="1"/>
          </p:cNvSpPr>
          <p:nvPr>
            <p:ph sz="quarter" idx="1"/>
          </p:nvPr>
        </p:nvSpPr>
        <p:spPr>
          <a:xfrm>
            <a:off x="838200" y="1690688"/>
            <a:ext cx="10515600" cy="4038600"/>
          </a:xfrm>
        </p:spPr>
        <p:txBody>
          <a:bodyPr/>
          <a:lstStyle/>
          <a:p>
            <a:r>
              <a:rPr lang="en-US" sz="3600" dirty="0">
                <a:solidFill>
                  <a:srgbClr val="202452"/>
                </a:solidFill>
              </a:rPr>
              <a:t>Outreach performed on an individual job seeker</a:t>
            </a:r>
          </a:p>
          <a:p>
            <a:r>
              <a:rPr lang="en-US" sz="3600" dirty="0">
                <a:solidFill>
                  <a:srgbClr val="202452"/>
                </a:solidFill>
              </a:rPr>
              <a:t>May include providing information about available services for Veterans or MSFWs</a:t>
            </a:r>
          </a:p>
          <a:p>
            <a:r>
              <a:rPr lang="en-US" sz="3600" dirty="0">
                <a:solidFill>
                  <a:srgbClr val="202452"/>
                </a:solidFill>
              </a:rPr>
              <a:t>Does not commence or extend participation</a:t>
            </a:r>
          </a:p>
        </p:txBody>
      </p:sp>
    </p:spTree>
    <p:extLst>
      <p:ext uri="{BB962C8B-B14F-4D97-AF65-F5344CB8AC3E}">
        <p14:creationId xmlns:p14="http://schemas.microsoft.com/office/powerpoint/2010/main" val="29792474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118 Failed to Respond to Call-In</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EC24FB6A-31A0-376C-33DE-8CA06EAE0828}"/>
              </a:ext>
            </a:extLst>
          </p:cNvPr>
          <p:cNvSpPr>
            <a:spLocks noGrp="1"/>
          </p:cNvSpPr>
          <p:nvPr>
            <p:ph sz="quarter" idx="1"/>
          </p:nvPr>
        </p:nvSpPr>
        <p:spPr>
          <a:xfrm>
            <a:off x="838200" y="1690688"/>
            <a:ext cx="10515600" cy="4572000"/>
          </a:xfrm>
        </p:spPr>
        <p:txBody>
          <a:bodyPr/>
          <a:lstStyle/>
          <a:p>
            <a:r>
              <a:rPr lang="en-US" sz="3600" dirty="0">
                <a:solidFill>
                  <a:srgbClr val="202452"/>
                </a:solidFill>
              </a:rPr>
              <a:t>Can be used to note a job seeker’s failure to respond to a request by staff</a:t>
            </a:r>
          </a:p>
        </p:txBody>
      </p:sp>
      <p:pic>
        <p:nvPicPr>
          <p:cNvPr id="8" name="Picture 2" descr="C:\Documents and Settings\mcneild\Local Settings\Temporary Internet Files\Content.IE5\19UYSB21\MP900289543[1].jpg">
            <a:extLst>
              <a:ext uri="{FF2B5EF4-FFF2-40B4-BE49-F238E27FC236}">
                <a16:creationId xmlns:a16="http://schemas.microsoft.com/office/drawing/2014/main" id="{F1B0891E-7223-FBBD-EFEB-6D5B6BC1F99A}"/>
              </a:ext>
            </a:extLst>
          </p:cNvPr>
          <p:cNvPicPr>
            <a:picLocks noChangeAspect="1" noChangeArrowheads="1"/>
          </p:cNvPicPr>
          <p:nvPr/>
        </p:nvPicPr>
        <p:blipFill>
          <a:blip r:embed="rId4" cstate="print"/>
          <a:srcRect/>
          <a:stretch>
            <a:fillRect/>
          </a:stretch>
        </p:blipFill>
        <p:spPr bwMode="auto">
          <a:xfrm>
            <a:off x="3459892" y="2959758"/>
            <a:ext cx="5272216" cy="3533117"/>
          </a:xfrm>
          <a:prstGeom prst="rect">
            <a:avLst/>
          </a:prstGeom>
          <a:noFill/>
          <a:ln w="9525">
            <a:noFill/>
            <a:miter lim="800000"/>
            <a:headEnd/>
            <a:tailEnd/>
          </a:ln>
        </p:spPr>
      </p:pic>
    </p:spTree>
    <p:extLst>
      <p:ext uri="{BB962C8B-B14F-4D97-AF65-F5344CB8AC3E}">
        <p14:creationId xmlns:p14="http://schemas.microsoft.com/office/powerpoint/2010/main" val="36168927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120***Use of One-Stop Resource Room/Equipment</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4E9B3002-36A0-7F1F-E822-BECE38F4A211}"/>
              </a:ext>
            </a:extLst>
          </p:cNvPr>
          <p:cNvSpPr>
            <a:spLocks noGrp="1"/>
          </p:cNvSpPr>
          <p:nvPr>
            <p:ph sz="quarter" idx="1"/>
          </p:nvPr>
        </p:nvSpPr>
        <p:spPr>
          <a:xfrm>
            <a:off x="838200" y="1952368"/>
            <a:ext cx="10515600" cy="4038600"/>
          </a:xfrm>
        </p:spPr>
        <p:txBody>
          <a:bodyPr/>
          <a:lstStyle/>
          <a:p>
            <a:r>
              <a:rPr lang="en-US" sz="3200" dirty="0">
                <a:solidFill>
                  <a:srgbClr val="202452"/>
                </a:solidFill>
              </a:rPr>
              <a:t>Job seeker utilizes the resource room</a:t>
            </a:r>
          </a:p>
          <a:p>
            <a:r>
              <a:rPr lang="en-US" sz="3200" dirty="0">
                <a:solidFill>
                  <a:srgbClr val="202452"/>
                </a:solidFill>
              </a:rPr>
              <a:t>Can be recorded for any variety of services in the resource room including:</a:t>
            </a:r>
          </a:p>
          <a:p>
            <a:pPr marL="962025" lvl="1" indent="-263525">
              <a:buFont typeface="Wingdings" pitchFamily="2" charset="2"/>
              <a:buChar char="Ø"/>
            </a:pPr>
            <a:r>
              <a:rPr lang="en-US" sz="3200" dirty="0">
                <a:solidFill>
                  <a:srgbClr val="202452"/>
                </a:solidFill>
              </a:rPr>
              <a:t>Use of the telephone</a:t>
            </a:r>
          </a:p>
          <a:p>
            <a:pPr marL="962025" lvl="1" indent="-263525">
              <a:buFont typeface="Wingdings" pitchFamily="2" charset="2"/>
              <a:buChar char="Ø"/>
            </a:pPr>
            <a:r>
              <a:rPr lang="en-US" sz="3200" dirty="0">
                <a:solidFill>
                  <a:srgbClr val="202452"/>
                </a:solidFill>
              </a:rPr>
              <a:t>Using the fax machine</a:t>
            </a:r>
          </a:p>
          <a:p>
            <a:pPr marL="962025" lvl="1" indent="-263525">
              <a:buFont typeface="Wingdings" pitchFamily="2" charset="2"/>
              <a:buChar char="Ø"/>
            </a:pPr>
            <a:r>
              <a:rPr lang="en-US" sz="3200" dirty="0">
                <a:solidFill>
                  <a:srgbClr val="202452"/>
                </a:solidFill>
              </a:rPr>
              <a:t>Making copies of a résumé</a:t>
            </a:r>
          </a:p>
        </p:txBody>
      </p:sp>
    </p:spTree>
    <p:extLst>
      <p:ext uri="{BB962C8B-B14F-4D97-AF65-F5344CB8AC3E}">
        <p14:creationId xmlns:p14="http://schemas.microsoft.com/office/powerpoint/2010/main" val="40191579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123***Job Development Contacts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Rectangle 3">
            <a:extLst>
              <a:ext uri="{FF2B5EF4-FFF2-40B4-BE49-F238E27FC236}">
                <a16:creationId xmlns:a16="http://schemas.microsoft.com/office/drawing/2014/main" id="{0AEA072B-4F37-A3AF-8DC4-4669825FDBCA}"/>
              </a:ext>
            </a:extLst>
          </p:cNvPr>
          <p:cNvSpPr txBox="1">
            <a:spLocks noChangeArrowheads="1"/>
          </p:cNvSpPr>
          <p:nvPr/>
        </p:nvSpPr>
        <p:spPr>
          <a:xfrm>
            <a:off x="838200" y="1690688"/>
            <a:ext cx="10515600" cy="3124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 typeface="Wingdings" pitchFamily="2" charset="2"/>
              <a:buNone/>
            </a:pPr>
            <a:r>
              <a:rPr lang="en-US" sz="3600" dirty="0">
                <a:solidFill>
                  <a:srgbClr val="202452"/>
                </a:solidFill>
              </a:rPr>
              <a:t>“Process of securing a job interview with a public or private employer for a specific job seeker for whom the One-Stop center has no suitable opening on file.”</a:t>
            </a:r>
          </a:p>
        </p:txBody>
      </p:sp>
    </p:spTree>
    <p:extLst>
      <p:ext uri="{BB962C8B-B14F-4D97-AF65-F5344CB8AC3E}">
        <p14:creationId xmlns:p14="http://schemas.microsoft.com/office/powerpoint/2010/main" val="18467818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123***Job Development Contacts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Rectangle 3">
            <a:extLst>
              <a:ext uri="{FF2B5EF4-FFF2-40B4-BE49-F238E27FC236}">
                <a16:creationId xmlns:a16="http://schemas.microsoft.com/office/drawing/2014/main" id="{FD98EDBC-9EE6-2F8B-5AD3-07C54E158DE5}"/>
              </a:ext>
            </a:extLst>
          </p:cNvPr>
          <p:cNvSpPr txBox="1">
            <a:spLocks noChangeArrowheads="1"/>
          </p:cNvSpPr>
          <p:nvPr/>
        </p:nvSpPr>
        <p:spPr>
          <a:xfrm>
            <a:off x="838200" y="1690688"/>
            <a:ext cx="10515600" cy="4267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a:solidFill>
                  <a:srgbClr val="202452"/>
                </a:solidFill>
              </a:rPr>
              <a:t>Record the activity code</a:t>
            </a:r>
          </a:p>
          <a:p>
            <a:r>
              <a:rPr lang="en-US" sz="3600">
                <a:solidFill>
                  <a:srgbClr val="202452"/>
                </a:solidFill>
              </a:rPr>
              <a:t>Document JD contact on the case notes screen</a:t>
            </a:r>
          </a:p>
          <a:p>
            <a:pPr marL="914400" lvl="1" indent="-336550">
              <a:buFont typeface="Wingdings" pitchFamily="2" charset="2"/>
              <a:buChar char="Ø"/>
            </a:pPr>
            <a:r>
              <a:rPr lang="en-US" sz="3600">
                <a:solidFill>
                  <a:srgbClr val="202452"/>
                </a:solidFill>
              </a:rPr>
              <a:t>Record employers name</a:t>
            </a:r>
          </a:p>
          <a:p>
            <a:r>
              <a:rPr lang="en-US" sz="3600">
                <a:solidFill>
                  <a:srgbClr val="202452"/>
                </a:solidFill>
              </a:rPr>
              <a:t>If job seeker is hired, create a JD job order</a:t>
            </a:r>
          </a:p>
          <a:p>
            <a:pPr marL="914400" lvl="1" indent="-336550">
              <a:buFont typeface="Wingdings" pitchFamily="2" charset="2"/>
              <a:buChar char="Ø"/>
            </a:pPr>
            <a:r>
              <a:rPr lang="en-US" sz="3600">
                <a:solidFill>
                  <a:srgbClr val="202452"/>
                </a:solidFill>
              </a:rPr>
              <a:t>Take credit for the placement</a:t>
            </a:r>
            <a:endParaRPr lang="en-US" sz="3600" dirty="0">
              <a:solidFill>
                <a:srgbClr val="202452"/>
              </a:solidFill>
            </a:endParaRPr>
          </a:p>
        </p:txBody>
      </p:sp>
    </p:spTree>
    <p:extLst>
      <p:ext uri="{BB962C8B-B14F-4D97-AF65-F5344CB8AC3E}">
        <p14:creationId xmlns:p14="http://schemas.microsoft.com/office/powerpoint/2010/main" val="1477325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000 – System or Staff Generated Self Service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pic>
        <p:nvPicPr>
          <p:cNvPr id="6" name="Picture 4">
            <a:extLst>
              <a:ext uri="{FF2B5EF4-FFF2-40B4-BE49-F238E27FC236}">
                <a16:creationId xmlns:a16="http://schemas.microsoft.com/office/drawing/2014/main" id="{75A432B0-E3D0-DD98-C3C8-4E8861B86A17}"/>
              </a:ext>
            </a:extLst>
          </p:cNvPr>
          <p:cNvPicPr>
            <a:picLocks noChangeAspect="1" noChangeArrowheads="1"/>
          </p:cNvPicPr>
          <p:nvPr/>
        </p:nvPicPr>
        <p:blipFill>
          <a:blip r:embed="rId4" cstate="print"/>
          <a:srcRect/>
          <a:stretch>
            <a:fillRect/>
          </a:stretch>
        </p:blipFill>
        <p:spPr bwMode="auto">
          <a:xfrm>
            <a:off x="1819275" y="1717894"/>
            <a:ext cx="8553450" cy="1371600"/>
          </a:xfrm>
          <a:prstGeom prst="rect">
            <a:avLst/>
          </a:prstGeom>
          <a:noFill/>
          <a:ln w="9525" algn="ctr">
            <a:noFill/>
            <a:miter lim="800000"/>
            <a:headEnd/>
            <a:tailEnd/>
          </a:ln>
        </p:spPr>
      </p:pic>
      <p:pic>
        <p:nvPicPr>
          <p:cNvPr id="8" name="Picture 5">
            <a:extLst>
              <a:ext uri="{FF2B5EF4-FFF2-40B4-BE49-F238E27FC236}">
                <a16:creationId xmlns:a16="http://schemas.microsoft.com/office/drawing/2014/main" id="{E81D9525-589A-8C9C-9F85-D5847F979066}"/>
              </a:ext>
            </a:extLst>
          </p:cNvPr>
          <p:cNvPicPr>
            <a:picLocks noChangeAspect="1" noChangeArrowheads="1"/>
          </p:cNvPicPr>
          <p:nvPr/>
        </p:nvPicPr>
        <p:blipFill>
          <a:blip r:embed="rId5" cstate="print"/>
          <a:srcRect/>
          <a:stretch>
            <a:fillRect/>
          </a:stretch>
        </p:blipFill>
        <p:spPr bwMode="auto">
          <a:xfrm>
            <a:off x="1779587" y="3206578"/>
            <a:ext cx="8593138" cy="1524000"/>
          </a:xfrm>
          <a:prstGeom prst="rect">
            <a:avLst/>
          </a:prstGeom>
          <a:noFill/>
          <a:ln w="9525" algn="ctr">
            <a:noFill/>
            <a:miter lim="800000"/>
            <a:headEnd/>
            <a:tailEnd/>
          </a:ln>
        </p:spPr>
      </p:pic>
      <p:pic>
        <p:nvPicPr>
          <p:cNvPr id="9" name="Picture 4">
            <a:extLst>
              <a:ext uri="{FF2B5EF4-FFF2-40B4-BE49-F238E27FC236}">
                <a16:creationId xmlns:a16="http://schemas.microsoft.com/office/drawing/2014/main" id="{AAC37F16-3754-18E7-DBC9-1BBE3ACFCD36}"/>
              </a:ext>
            </a:extLst>
          </p:cNvPr>
          <p:cNvPicPr>
            <a:picLocks noChangeAspect="1" noChangeArrowheads="1"/>
          </p:cNvPicPr>
          <p:nvPr/>
        </p:nvPicPr>
        <p:blipFill>
          <a:blip r:embed="rId6" cstate="print"/>
          <a:srcRect/>
          <a:stretch>
            <a:fillRect/>
          </a:stretch>
        </p:blipFill>
        <p:spPr bwMode="auto">
          <a:xfrm>
            <a:off x="2695575" y="4847662"/>
            <a:ext cx="6800850" cy="1146175"/>
          </a:xfrm>
          <a:prstGeom prst="rect">
            <a:avLst/>
          </a:prstGeom>
          <a:noFill/>
          <a:ln w="9525" algn="ctr">
            <a:noFill/>
            <a:miter lim="800000"/>
            <a:headEnd/>
            <a:tailEnd/>
          </a:ln>
        </p:spPr>
      </p:pic>
      <p:sp>
        <p:nvSpPr>
          <p:cNvPr id="10" name="Oval 6">
            <a:extLst>
              <a:ext uri="{FF2B5EF4-FFF2-40B4-BE49-F238E27FC236}">
                <a16:creationId xmlns:a16="http://schemas.microsoft.com/office/drawing/2014/main" id="{429080A3-475A-206C-AA90-C50001AD2396}"/>
              </a:ext>
            </a:extLst>
          </p:cNvPr>
          <p:cNvSpPr>
            <a:spLocks noChangeArrowheads="1"/>
          </p:cNvSpPr>
          <p:nvPr/>
        </p:nvSpPr>
        <p:spPr bwMode="auto">
          <a:xfrm>
            <a:off x="4569940" y="2940908"/>
            <a:ext cx="6019800" cy="1447800"/>
          </a:xfrm>
          <a:prstGeom prst="ellipse">
            <a:avLst/>
          </a:prstGeom>
          <a:noFill/>
          <a:ln w="57150" algn="ctr">
            <a:solidFill>
              <a:srgbClr val="FF0000"/>
            </a:solidFill>
            <a:round/>
            <a:headEnd/>
            <a:tailEnd type="triangle" w="med" len="med"/>
          </a:ln>
        </p:spPr>
        <p:txBody>
          <a:bodyPr/>
          <a:lstStyle/>
          <a:p>
            <a:endParaRPr lang="en-US"/>
          </a:p>
        </p:txBody>
      </p:sp>
      <p:sp>
        <p:nvSpPr>
          <p:cNvPr id="11" name="Oval 7">
            <a:extLst>
              <a:ext uri="{FF2B5EF4-FFF2-40B4-BE49-F238E27FC236}">
                <a16:creationId xmlns:a16="http://schemas.microsoft.com/office/drawing/2014/main" id="{A1B566EA-9683-5BFD-DB8E-5656E99D8051}"/>
              </a:ext>
            </a:extLst>
          </p:cNvPr>
          <p:cNvSpPr>
            <a:spLocks noChangeArrowheads="1"/>
          </p:cNvSpPr>
          <p:nvPr/>
        </p:nvSpPr>
        <p:spPr bwMode="auto">
          <a:xfrm>
            <a:off x="5769060" y="4581480"/>
            <a:ext cx="3631085" cy="1523999"/>
          </a:xfrm>
          <a:prstGeom prst="ellipse">
            <a:avLst/>
          </a:prstGeom>
          <a:noFill/>
          <a:ln w="57150" algn="ctr">
            <a:solidFill>
              <a:srgbClr val="FF0000"/>
            </a:solidFill>
            <a:round/>
            <a:headEnd/>
            <a:tailEnd type="triangle" w="med" len="med"/>
          </a:ln>
        </p:spPr>
        <p:txBody>
          <a:bodyPr/>
          <a:lstStyle/>
          <a:p>
            <a:endParaRPr lang="en-US"/>
          </a:p>
        </p:txBody>
      </p:sp>
    </p:spTree>
    <p:extLst>
      <p:ext uri="{BB962C8B-B14F-4D97-AF65-F5344CB8AC3E}">
        <p14:creationId xmlns:p14="http://schemas.microsoft.com/office/powerpoint/2010/main" val="34815917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124***Received Bonding Assistance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4" name="Rectangle 3">
            <a:extLst>
              <a:ext uri="{FF2B5EF4-FFF2-40B4-BE49-F238E27FC236}">
                <a16:creationId xmlns:a16="http://schemas.microsoft.com/office/drawing/2014/main" id="{34424245-D1AA-EC11-C3FA-65D9E3FB373F}"/>
              </a:ext>
            </a:extLst>
          </p:cNvPr>
          <p:cNvSpPr txBox="1">
            <a:spLocks noChangeArrowheads="1"/>
          </p:cNvSpPr>
          <p:nvPr/>
        </p:nvSpPr>
        <p:spPr>
          <a:xfrm>
            <a:off x="838199" y="1690688"/>
            <a:ext cx="10515599" cy="4572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a:solidFill>
                  <a:srgbClr val="202452"/>
                </a:solidFill>
              </a:rPr>
              <a:t>Provides a federal fidelity bond to employers for hiring at-risk job seekers</a:t>
            </a:r>
          </a:p>
          <a:p>
            <a:r>
              <a:rPr lang="en-US" sz="3600">
                <a:solidFill>
                  <a:srgbClr val="202452"/>
                </a:solidFill>
              </a:rPr>
              <a:t>Document the employer’s name, job seeker’s start date, amount of the bond and who verified the information on the case notes screen</a:t>
            </a:r>
          </a:p>
          <a:p>
            <a:r>
              <a:rPr lang="en-US" sz="3600">
                <a:solidFill>
                  <a:srgbClr val="202452"/>
                </a:solidFill>
              </a:rPr>
              <a:t>Maintain a copy of the bonding form at the one-stop center</a:t>
            </a:r>
            <a:endParaRPr lang="en-US" sz="3600" dirty="0">
              <a:solidFill>
                <a:srgbClr val="202452"/>
              </a:solidFill>
            </a:endParaRPr>
          </a:p>
        </p:txBody>
      </p:sp>
    </p:spTree>
    <p:extLst>
      <p:ext uri="{BB962C8B-B14F-4D97-AF65-F5344CB8AC3E}">
        <p14:creationId xmlns:p14="http://schemas.microsoft.com/office/powerpoint/2010/main" val="15713390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125***Job Search/Placement Asst. including Career Counseling</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Rectangle 3">
            <a:extLst>
              <a:ext uri="{FF2B5EF4-FFF2-40B4-BE49-F238E27FC236}">
                <a16:creationId xmlns:a16="http://schemas.microsoft.com/office/drawing/2014/main" id="{92E96DD0-54F4-E838-0B41-CA8CDD3AF878}"/>
              </a:ext>
            </a:extLst>
          </p:cNvPr>
          <p:cNvSpPr txBox="1">
            <a:spLocks noChangeArrowheads="1"/>
          </p:cNvSpPr>
          <p:nvPr/>
        </p:nvSpPr>
        <p:spPr>
          <a:xfrm>
            <a:off x="838200" y="1902941"/>
            <a:ext cx="10515600" cy="3505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a:solidFill>
                  <a:srgbClr val="202452"/>
                </a:solidFill>
              </a:rPr>
              <a:t>May be used to identify Priority </a:t>
            </a:r>
            <a:br>
              <a:rPr lang="en-US" sz="3600">
                <a:solidFill>
                  <a:srgbClr val="202452"/>
                </a:solidFill>
              </a:rPr>
            </a:br>
            <a:r>
              <a:rPr lang="en-US" sz="3600">
                <a:solidFill>
                  <a:srgbClr val="202452"/>
                </a:solidFill>
              </a:rPr>
              <a:t>Re-employment Planning (PREP) Program Placement Services</a:t>
            </a:r>
          </a:p>
          <a:p>
            <a:endParaRPr lang="en-US" sz="3600">
              <a:solidFill>
                <a:srgbClr val="202452"/>
              </a:solidFill>
            </a:endParaRPr>
          </a:p>
          <a:p>
            <a:pPr>
              <a:buFont typeface="Wingdings" pitchFamily="2" charset="2"/>
              <a:buNone/>
            </a:pPr>
            <a:endParaRPr lang="en-US" sz="3600" dirty="0">
              <a:solidFill>
                <a:srgbClr val="202452"/>
              </a:solidFill>
            </a:endParaRPr>
          </a:p>
        </p:txBody>
      </p:sp>
    </p:spTree>
    <p:extLst>
      <p:ext uri="{BB962C8B-B14F-4D97-AF65-F5344CB8AC3E}">
        <p14:creationId xmlns:p14="http://schemas.microsoft.com/office/powerpoint/2010/main" val="5942919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126***Tax Credit Information</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4" name="Rectangle 3">
            <a:extLst>
              <a:ext uri="{FF2B5EF4-FFF2-40B4-BE49-F238E27FC236}">
                <a16:creationId xmlns:a16="http://schemas.microsoft.com/office/drawing/2014/main" id="{E674D436-B931-0EF7-4294-1CB8262AFD49}"/>
              </a:ext>
            </a:extLst>
          </p:cNvPr>
          <p:cNvSpPr txBox="1">
            <a:spLocks noChangeArrowheads="1"/>
          </p:cNvSpPr>
          <p:nvPr/>
        </p:nvSpPr>
        <p:spPr>
          <a:xfrm>
            <a:off x="838200" y="1690688"/>
            <a:ext cx="10515600" cy="4648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solidFill>
                  <a:srgbClr val="202452"/>
                </a:solidFill>
              </a:rPr>
              <a:t>Work Opportunity Tax Credit (WOTC) program provides a tax incentive to private, for-profit employers to hire individuals from certain target groups</a:t>
            </a:r>
          </a:p>
          <a:p>
            <a:r>
              <a:rPr lang="en-US" sz="3200" dirty="0">
                <a:solidFill>
                  <a:srgbClr val="202452"/>
                </a:solidFill>
              </a:rPr>
              <a:t>Service may be recorded for providing informational services regarding the program</a:t>
            </a:r>
          </a:p>
          <a:p>
            <a:endParaRPr lang="en-US" sz="3200" dirty="0">
              <a:solidFill>
                <a:srgbClr val="202452"/>
              </a:solidFill>
            </a:endParaRPr>
          </a:p>
          <a:p>
            <a:pPr>
              <a:buFont typeface="Wingdings 2" pitchFamily="18" charset="2"/>
              <a:buNone/>
            </a:pPr>
            <a:endParaRPr lang="en-US" sz="1100" dirty="0">
              <a:solidFill>
                <a:srgbClr val="202452"/>
              </a:solidFill>
            </a:endParaRPr>
          </a:p>
        </p:txBody>
      </p:sp>
    </p:spTree>
    <p:extLst>
      <p:ext uri="{BB962C8B-B14F-4D97-AF65-F5344CB8AC3E}">
        <p14:creationId xmlns:p14="http://schemas.microsoft.com/office/powerpoint/2010/main" val="17104517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127***Reportable Service from DVOP/LVER</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Rectangle 3">
            <a:extLst>
              <a:ext uri="{FF2B5EF4-FFF2-40B4-BE49-F238E27FC236}">
                <a16:creationId xmlns:a16="http://schemas.microsoft.com/office/drawing/2014/main" id="{A6742273-923B-1C59-FBC9-314C4D0E8311}"/>
              </a:ext>
            </a:extLst>
          </p:cNvPr>
          <p:cNvSpPr txBox="1">
            <a:spLocks noChangeArrowheads="1"/>
          </p:cNvSpPr>
          <p:nvPr/>
        </p:nvSpPr>
        <p:spPr>
          <a:xfrm>
            <a:off x="838199" y="1799967"/>
            <a:ext cx="10515599" cy="4800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a:solidFill>
                  <a:srgbClr val="202452"/>
                </a:solidFill>
              </a:rPr>
              <a:t>Service for veterans by a Disabled Veteran Outreach Program (DVOP) or Local Veterans Employment Representative (LVER)</a:t>
            </a:r>
            <a:endParaRPr lang="en-US" sz="900">
              <a:solidFill>
                <a:srgbClr val="202452"/>
              </a:solidFill>
            </a:endParaRPr>
          </a:p>
          <a:p>
            <a:r>
              <a:rPr lang="en-US" sz="3600">
                <a:solidFill>
                  <a:srgbClr val="202452"/>
                </a:solidFill>
              </a:rPr>
              <a:t>Staff time expended providing a service which is not listed in EFM</a:t>
            </a:r>
            <a:endParaRPr lang="en-US" sz="900">
              <a:solidFill>
                <a:srgbClr val="202452"/>
              </a:solidFill>
            </a:endParaRPr>
          </a:p>
          <a:p>
            <a:r>
              <a:rPr lang="en-US" sz="3600">
                <a:solidFill>
                  <a:srgbClr val="202452"/>
                </a:solidFill>
              </a:rPr>
              <a:t>Document service on ‘Case Notes’ screen</a:t>
            </a:r>
          </a:p>
          <a:p>
            <a:pPr marL="914400" lvl="1" indent="-336550">
              <a:buFont typeface="Wingdings" pitchFamily="2" charset="2"/>
              <a:buChar char="Ø"/>
            </a:pPr>
            <a:r>
              <a:rPr lang="en-US" sz="3600">
                <a:solidFill>
                  <a:srgbClr val="202452"/>
                </a:solidFill>
              </a:rPr>
              <a:t>List the action and result of the action</a:t>
            </a:r>
          </a:p>
          <a:p>
            <a:pPr>
              <a:buFont typeface="Wingdings" pitchFamily="2" charset="2"/>
              <a:buNone/>
            </a:pPr>
            <a:endParaRPr lang="en-US" sz="3600" dirty="0">
              <a:solidFill>
                <a:srgbClr val="202452"/>
              </a:solidFill>
            </a:endParaRPr>
          </a:p>
        </p:txBody>
      </p:sp>
    </p:spTree>
    <p:extLst>
      <p:ext uri="{BB962C8B-B14F-4D97-AF65-F5344CB8AC3E}">
        <p14:creationId xmlns:p14="http://schemas.microsoft.com/office/powerpoint/2010/main" val="23781251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128***Assigned Case Manager</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4" name="Rectangle 3">
            <a:extLst>
              <a:ext uri="{FF2B5EF4-FFF2-40B4-BE49-F238E27FC236}">
                <a16:creationId xmlns:a16="http://schemas.microsoft.com/office/drawing/2014/main" id="{4FF2684C-1478-D99A-FA0B-B0CAF5B47566}"/>
              </a:ext>
            </a:extLst>
          </p:cNvPr>
          <p:cNvSpPr txBox="1">
            <a:spLocks noChangeArrowheads="1"/>
          </p:cNvSpPr>
          <p:nvPr/>
        </p:nvSpPr>
        <p:spPr>
          <a:xfrm>
            <a:off x="838200" y="1690688"/>
            <a:ext cx="10515600" cy="4343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a:solidFill>
                  <a:srgbClr val="202452"/>
                </a:solidFill>
              </a:rPr>
              <a:t>Service code for veteran use only</a:t>
            </a:r>
            <a:endParaRPr lang="en-US" sz="1100">
              <a:solidFill>
                <a:srgbClr val="202452"/>
              </a:solidFill>
            </a:endParaRPr>
          </a:p>
          <a:p>
            <a:r>
              <a:rPr lang="en-US" sz="3600">
                <a:solidFill>
                  <a:srgbClr val="202452"/>
                </a:solidFill>
              </a:rPr>
              <a:t>Identifies veterans who have been assigned a case manager (i.e. Chapter 31 VR&amp;E)</a:t>
            </a:r>
            <a:endParaRPr lang="en-US" sz="1100">
              <a:solidFill>
                <a:srgbClr val="202452"/>
              </a:solidFill>
            </a:endParaRPr>
          </a:p>
          <a:p>
            <a:r>
              <a:rPr lang="en-US" sz="3600">
                <a:solidFill>
                  <a:srgbClr val="202452"/>
                </a:solidFill>
              </a:rPr>
              <a:t>Document  service on the case notes screen</a:t>
            </a:r>
          </a:p>
          <a:p>
            <a:pPr marL="866775" lvl="1" indent="-361950">
              <a:buFont typeface="Wingdings" pitchFamily="2" charset="2"/>
              <a:buChar char="Ø"/>
            </a:pPr>
            <a:r>
              <a:rPr lang="en-US" sz="3600">
                <a:solidFill>
                  <a:srgbClr val="202452"/>
                </a:solidFill>
              </a:rPr>
              <a:t>Include the veteran representative’s name</a:t>
            </a:r>
            <a:endParaRPr lang="en-US" sz="3600" dirty="0">
              <a:solidFill>
                <a:srgbClr val="202452"/>
              </a:solidFill>
            </a:endParaRPr>
          </a:p>
        </p:txBody>
      </p:sp>
    </p:spTree>
    <p:extLst>
      <p:ext uri="{BB962C8B-B14F-4D97-AF65-F5344CB8AC3E}">
        <p14:creationId xmlns:p14="http://schemas.microsoft.com/office/powerpoint/2010/main" val="11153239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129***Received Case Management Services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Rectangle 3">
            <a:extLst>
              <a:ext uri="{FF2B5EF4-FFF2-40B4-BE49-F238E27FC236}">
                <a16:creationId xmlns:a16="http://schemas.microsoft.com/office/drawing/2014/main" id="{DE480E99-6CF6-99DD-2B1E-A35B02BCBE40}"/>
              </a:ext>
            </a:extLst>
          </p:cNvPr>
          <p:cNvSpPr>
            <a:spLocks noGrp="1" noChangeArrowheads="1"/>
          </p:cNvSpPr>
          <p:nvPr>
            <p:ph sz="quarter" idx="1"/>
          </p:nvPr>
        </p:nvSpPr>
        <p:spPr>
          <a:xfrm>
            <a:off x="838200" y="1920875"/>
            <a:ext cx="10515600" cy="4572000"/>
          </a:xfrm>
        </p:spPr>
        <p:txBody>
          <a:bodyPr/>
          <a:lstStyle/>
          <a:p>
            <a:pPr eaLnBrk="1" hangingPunct="1"/>
            <a:r>
              <a:rPr lang="en-US" sz="3600" dirty="0">
                <a:solidFill>
                  <a:srgbClr val="202452"/>
                </a:solidFill>
              </a:rPr>
              <a:t>Service code for veteran use only</a:t>
            </a:r>
            <a:endParaRPr lang="en-US" sz="1100" dirty="0">
              <a:solidFill>
                <a:srgbClr val="202452"/>
              </a:solidFill>
            </a:endParaRPr>
          </a:p>
          <a:p>
            <a:pPr eaLnBrk="1" hangingPunct="1"/>
            <a:r>
              <a:rPr lang="en-US" sz="3600" dirty="0">
                <a:solidFill>
                  <a:srgbClr val="202452"/>
                </a:solidFill>
              </a:rPr>
              <a:t>Identifies veterans who have received and completed intensive case management services</a:t>
            </a:r>
            <a:endParaRPr lang="en-US" sz="1100" dirty="0">
              <a:solidFill>
                <a:srgbClr val="202452"/>
              </a:solidFill>
            </a:endParaRPr>
          </a:p>
          <a:p>
            <a:pPr eaLnBrk="1" hangingPunct="1"/>
            <a:r>
              <a:rPr lang="en-US" sz="3600" dirty="0">
                <a:solidFill>
                  <a:srgbClr val="202452"/>
                </a:solidFill>
              </a:rPr>
              <a:t>Document  service on the case notes screen</a:t>
            </a:r>
          </a:p>
          <a:p>
            <a:pPr marL="866775" lvl="1" indent="-361950" eaLnBrk="1" hangingPunct="1">
              <a:buFont typeface="Wingdings" pitchFamily="2" charset="2"/>
              <a:buChar char="Ø"/>
            </a:pPr>
            <a:r>
              <a:rPr lang="en-US" sz="3600" dirty="0">
                <a:solidFill>
                  <a:srgbClr val="202452"/>
                </a:solidFill>
              </a:rPr>
              <a:t>Include the veteran representative’s name</a:t>
            </a:r>
          </a:p>
        </p:txBody>
      </p:sp>
    </p:spTree>
    <p:extLst>
      <p:ext uri="{BB962C8B-B14F-4D97-AF65-F5344CB8AC3E}">
        <p14:creationId xmlns:p14="http://schemas.microsoft.com/office/powerpoint/2010/main" val="34207895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130***Proficiency Testing</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Rectangle 3">
            <a:extLst>
              <a:ext uri="{FF2B5EF4-FFF2-40B4-BE49-F238E27FC236}">
                <a16:creationId xmlns:a16="http://schemas.microsoft.com/office/drawing/2014/main" id="{7F9FD91F-0AC7-2640-160C-60447AFF6504}"/>
              </a:ext>
            </a:extLst>
          </p:cNvPr>
          <p:cNvSpPr txBox="1">
            <a:spLocks noChangeArrowheads="1"/>
          </p:cNvSpPr>
          <p:nvPr/>
        </p:nvSpPr>
        <p:spPr>
          <a:xfrm>
            <a:off x="838200" y="1690688"/>
            <a:ext cx="10515600" cy="4419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a:solidFill>
                  <a:srgbClr val="202452"/>
                </a:solidFill>
              </a:rPr>
              <a:t>A proficiency test examines knowledge or skill in a particular area</a:t>
            </a:r>
          </a:p>
          <a:p>
            <a:r>
              <a:rPr lang="en-US" sz="3600">
                <a:solidFill>
                  <a:srgbClr val="202452"/>
                </a:solidFill>
              </a:rPr>
              <a:t>Code may be recorded if the One-Stop provides proficiency testing</a:t>
            </a:r>
          </a:p>
          <a:p>
            <a:r>
              <a:rPr lang="en-US" sz="3600">
                <a:solidFill>
                  <a:srgbClr val="202452"/>
                </a:solidFill>
              </a:rPr>
              <a:t>Document service on the activity service plan and list the type of test and outcome/results in a case note or assessment tab</a:t>
            </a:r>
            <a:endParaRPr lang="en-US" sz="3600" dirty="0">
              <a:solidFill>
                <a:srgbClr val="202452"/>
              </a:solidFill>
            </a:endParaRPr>
          </a:p>
        </p:txBody>
      </p:sp>
    </p:spTree>
    <p:extLst>
      <p:ext uri="{BB962C8B-B14F-4D97-AF65-F5344CB8AC3E}">
        <p14:creationId xmlns:p14="http://schemas.microsoft.com/office/powerpoint/2010/main" val="28325962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131***Testing/Background Check as Required by Employer</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Rectangle 3">
            <a:extLst>
              <a:ext uri="{FF2B5EF4-FFF2-40B4-BE49-F238E27FC236}">
                <a16:creationId xmlns:a16="http://schemas.microsoft.com/office/drawing/2014/main" id="{473786B5-B727-C986-B533-49ECE9D1A07B}"/>
              </a:ext>
            </a:extLst>
          </p:cNvPr>
          <p:cNvSpPr txBox="1">
            <a:spLocks noChangeArrowheads="1"/>
          </p:cNvSpPr>
          <p:nvPr/>
        </p:nvSpPr>
        <p:spPr>
          <a:xfrm>
            <a:off x="838200" y="1971048"/>
            <a:ext cx="10515600" cy="4267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a:solidFill>
                  <a:srgbClr val="202452"/>
                </a:solidFill>
              </a:rPr>
              <a:t>Any testing an employer requires the One-Stop Career Center to provide</a:t>
            </a:r>
          </a:p>
          <a:p>
            <a:r>
              <a:rPr lang="en-US" sz="3600">
                <a:solidFill>
                  <a:srgbClr val="202452"/>
                </a:solidFill>
              </a:rPr>
              <a:t>May be a specific aptitude test, personality test, interest inventory, etc.</a:t>
            </a:r>
          </a:p>
          <a:p>
            <a:r>
              <a:rPr lang="en-US" sz="3600">
                <a:solidFill>
                  <a:srgbClr val="202452"/>
                </a:solidFill>
              </a:rPr>
              <a:t>Document the type of test and any pertinent information on the assessment tab or the case notes screen</a:t>
            </a:r>
          </a:p>
          <a:p>
            <a:endParaRPr lang="en-US" sz="3600" dirty="0">
              <a:solidFill>
                <a:srgbClr val="202452"/>
              </a:solidFill>
            </a:endParaRPr>
          </a:p>
        </p:txBody>
      </p:sp>
    </p:spTree>
    <p:extLst>
      <p:ext uri="{BB962C8B-B14F-4D97-AF65-F5344CB8AC3E}">
        <p14:creationId xmlns:p14="http://schemas.microsoft.com/office/powerpoint/2010/main" val="27565826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132***Testing - Other</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4" name="Rectangle 3">
            <a:extLst>
              <a:ext uri="{FF2B5EF4-FFF2-40B4-BE49-F238E27FC236}">
                <a16:creationId xmlns:a16="http://schemas.microsoft.com/office/drawing/2014/main" id="{CEACCB06-77C2-DA5F-122D-EC182CBE517E}"/>
              </a:ext>
            </a:extLst>
          </p:cNvPr>
          <p:cNvSpPr txBox="1">
            <a:spLocks noChangeArrowheads="1"/>
          </p:cNvSpPr>
          <p:nvPr/>
        </p:nvSpPr>
        <p:spPr>
          <a:xfrm>
            <a:off x="838199" y="1690688"/>
            <a:ext cx="10515599" cy="4343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a:solidFill>
                  <a:srgbClr val="202452"/>
                </a:solidFill>
              </a:rPr>
              <a:t>Captures tests not otherwise listed in EFM</a:t>
            </a:r>
          </a:p>
          <a:p>
            <a:r>
              <a:rPr lang="en-US" sz="3600">
                <a:solidFill>
                  <a:srgbClr val="202452"/>
                </a:solidFill>
              </a:rPr>
              <a:t>Must be provided by One-Stop staff</a:t>
            </a:r>
          </a:p>
          <a:p>
            <a:r>
              <a:rPr lang="en-US" sz="3600">
                <a:solidFill>
                  <a:srgbClr val="202452"/>
                </a:solidFill>
              </a:rPr>
              <a:t>Documentation should be recorded in the assessments tab or the case notes screen</a:t>
            </a:r>
          </a:p>
          <a:p>
            <a:pPr marL="866775" lvl="1" indent="-361950">
              <a:buFont typeface="Wingdings" pitchFamily="2" charset="2"/>
              <a:buChar char="Ø"/>
            </a:pPr>
            <a:r>
              <a:rPr lang="en-US" sz="3600">
                <a:solidFill>
                  <a:srgbClr val="202452"/>
                </a:solidFill>
              </a:rPr>
              <a:t>List the test’s name, type of test and results</a:t>
            </a:r>
            <a:endParaRPr lang="en-US" sz="3600" dirty="0">
              <a:solidFill>
                <a:srgbClr val="202452"/>
              </a:solidFill>
            </a:endParaRPr>
          </a:p>
        </p:txBody>
      </p:sp>
    </p:spTree>
    <p:extLst>
      <p:ext uri="{BB962C8B-B14F-4D97-AF65-F5344CB8AC3E}">
        <p14:creationId xmlns:p14="http://schemas.microsoft.com/office/powerpoint/2010/main" val="29727402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134***Employer Pre-Screening</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Rectangle 3">
            <a:extLst>
              <a:ext uri="{FF2B5EF4-FFF2-40B4-BE49-F238E27FC236}">
                <a16:creationId xmlns:a16="http://schemas.microsoft.com/office/drawing/2014/main" id="{F1CDF1D4-8850-8506-991A-7525F4D6430E}"/>
              </a:ext>
            </a:extLst>
          </p:cNvPr>
          <p:cNvSpPr txBox="1">
            <a:spLocks noChangeArrowheads="1"/>
          </p:cNvSpPr>
          <p:nvPr/>
        </p:nvSpPr>
        <p:spPr>
          <a:xfrm>
            <a:off x="838200" y="1690688"/>
            <a:ext cx="10515600" cy="3581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a:solidFill>
                  <a:srgbClr val="202452"/>
                </a:solidFill>
              </a:rPr>
              <a:t>Pre-screening means to examine before selection</a:t>
            </a:r>
          </a:p>
          <a:p>
            <a:r>
              <a:rPr lang="en-US" sz="3600">
                <a:solidFill>
                  <a:srgbClr val="202452"/>
                </a:solidFill>
              </a:rPr>
              <a:t>Staff can take this service when screening qualifications on a suppressed order does not result in a referral.</a:t>
            </a:r>
            <a:endParaRPr lang="en-US" sz="3600" dirty="0">
              <a:solidFill>
                <a:srgbClr val="202452"/>
              </a:solidFill>
            </a:endParaRPr>
          </a:p>
        </p:txBody>
      </p:sp>
    </p:spTree>
    <p:extLst>
      <p:ext uri="{BB962C8B-B14F-4D97-AF65-F5344CB8AC3E}">
        <p14:creationId xmlns:p14="http://schemas.microsoft.com/office/powerpoint/2010/main" val="2275244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100 – Core Services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Content Placeholder 8">
            <a:extLst>
              <a:ext uri="{FF2B5EF4-FFF2-40B4-BE49-F238E27FC236}">
                <a16:creationId xmlns:a16="http://schemas.microsoft.com/office/drawing/2014/main" id="{3127E542-F7F0-2890-4B16-75ADEC06C013}"/>
              </a:ext>
            </a:extLst>
          </p:cNvPr>
          <p:cNvSpPr>
            <a:spLocks noGrp="1"/>
          </p:cNvSpPr>
          <p:nvPr>
            <p:ph idx="1"/>
          </p:nvPr>
        </p:nvSpPr>
        <p:spPr>
          <a:xfrm>
            <a:off x="838200" y="1690688"/>
            <a:ext cx="10515600" cy="4572000"/>
          </a:xfrm>
        </p:spPr>
        <p:txBody>
          <a:bodyPr/>
          <a:lstStyle/>
          <a:p>
            <a:r>
              <a:rPr lang="en-US" sz="3600" dirty="0">
                <a:solidFill>
                  <a:srgbClr val="202452"/>
                </a:solidFill>
              </a:rPr>
              <a:t>Staff-assisted services </a:t>
            </a:r>
          </a:p>
          <a:p>
            <a:r>
              <a:rPr lang="en-US" sz="3600" dirty="0">
                <a:solidFill>
                  <a:srgbClr val="202452"/>
                </a:solidFill>
              </a:rPr>
              <a:t>Provided on-site at One-Stop Career Center</a:t>
            </a:r>
          </a:p>
          <a:p>
            <a:r>
              <a:rPr lang="en-US" sz="3600" dirty="0">
                <a:solidFill>
                  <a:srgbClr val="202452"/>
                </a:solidFill>
              </a:rPr>
              <a:t>Used by various programs</a:t>
            </a:r>
          </a:p>
          <a:p>
            <a:r>
              <a:rPr lang="en-US" sz="3600" dirty="0">
                <a:solidFill>
                  <a:srgbClr val="202452"/>
                </a:solidFill>
              </a:rPr>
              <a:t>Universally accessible</a:t>
            </a:r>
          </a:p>
        </p:txBody>
      </p:sp>
    </p:spTree>
    <p:extLst>
      <p:ext uri="{BB962C8B-B14F-4D97-AF65-F5344CB8AC3E}">
        <p14:creationId xmlns:p14="http://schemas.microsoft.com/office/powerpoint/2010/main" val="2199876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135 Local Office Contact</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4" name="Content Placeholder 2">
            <a:extLst>
              <a:ext uri="{FF2B5EF4-FFF2-40B4-BE49-F238E27FC236}">
                <a16:creationId xmlns:a16="http://schemas.microsoft.com/office/drawing/2014/main" id="{D1274011-CECB-DE8E-FE27-2A639213EB40}"/>
              </a:ext>
            </a:extLst>
          </p:cNvPr>
          <p:cNvSpPr>
            <a:spLocks noGrp="1"/>
          </p:cNvSpPr>
          <p:nvPr>
            <p:ph sz="quarter" idx="1"/>
          </p:nvPr>
        </p:nvSpPr>
        <p:spPr>
          <a:xfrm>
            <a:off x="838200" y="1693741"/>
            <a:ext cx="10515600" cy="4572000"/>
          </a:xfrm>
        </p:spPr>
        <p:txBody>
          <a:bodyPr/>
          <a:lstStyle/>
          <a:p>
            <a:r>
              <a:rPr lang="en-US" sz="3600" dirty="0">
                <a:solidFill>
                  <a:srgbClr val="202452"/>
                </a:solidFill>
              </a:rPr>
              <a:t>Staff may use this code to note that a job seeker appeared at the One-Stop Career Center as a result of staff outreach</a:t>
            </a:r>
            <a:endParaRPr lang="en-US" sz="1100" dirty="0">
              <a:solidFill>
                <a:srgbClr val="202452"/>
              </a:solidFill>
            </a:endParaRPr>
          </a:p>
          <a:p>
            <a:r>
              <a:rPr lang="en-US" sz="3600" dirty="0">
                <a:solidFill>
                  <a:srgbClr val="202452"/>
                </a:solidFill>
              </a:rPr>
              <a:t>Other reportable services may be more appropriate if additional services are provided</a:t>
            </a:r>
          </a:p>
          <a:p>
            <a:pPr>
              <a:buFont typeface="Wingdings 2" pitchFamily="18" charset="2"/>
              <a:buNone/>
            </a:pPr>
            <a:endParaRPr lang="en-US" sz="3600" dirty="0">
              <a:solidFill>
                <a:srgbClr val="202452"/>
              </a:solidFill>
            </a:endParaRPr>
          </a:p>
        </p:txBody>
      </p:sp>
    </p:spTree>
    <p:extLst>
      <p:ext uri="{BB962C8B-B14F-4D97-AF65-F5344CB8AC3E}">
        <p14:creationId xmlns:p14="http://schemas.microsoft.com/office/powerpoint/2010/main" val="42818034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136 Follow-Up Contact</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010CA58B-41FF-8E92-EED4-F94B12CD4414}"/>
              </a:ext>
            </a:extLst>
          </p:cNvPr>
          <p:cNvSpPr>
            <a:spLocks noGrp="1"/>
          </p:cNvSpPr>
          <p:nvPr>
            <p:ph sz="quarter" idx="1"/>
          </p:nvPr>
        </p:nvSpPr>
        <p:spPr>
          <a:xfrm>
            <a:off x="838200" y="1690688"/>
            <a:ext cx="10515600" cy="4572000"/>
          </a:xfrm>
        </p:spPr>
        <p:txBody>
          <a:bodyPr/>
          <a:lstStyle/>
          <a:p>
            <a:r>
              <a:rPr lang="en-US" sz="3600" dirty="0">
                <a:solidFill>
                  <a:srgbClr val="202452"/>
                </a:solidFill>
              </a:rPr>
              <a:t>Denotes follow-up has been provided to a job seeker</a:t>
            </a:r>
            <a:endParaRPr lang="en-US" sz="1200" dirty="0">
              <a:solidFill>
                <a:srgbClr val="202452"/>
              </a:solidFill>
            </a:endParaRPr>
          </a:p>
          <a:p>
            <a:r>
              <a:rPr lang="en-US" sz="3600" dirty="0">
                <a:solidFill>
                  <a:srgbClr val="202452"/>
                </a:solidFill>
              </a:rPr>
              <a:t>Can be used to notate any type of follow up ( i.e. following reemployment services, job referrals or soft exit report)</a:t>
            </a:r>
            <a:endParaRPr lang="en-US" sz="1200" dirty="0">
              <a:solidFill>
                <a:srgbClr val="202452"/>
              </a:solidFill>
            </a:endParaRPr>
          </a:p>
        </p:txBody>
      </p:sp>
    </p:spTree>
    <p:extLst>
      <p:ext uri="{BB962C8B-B14F-4D97-AF65-F5344CB8AC3E}">
        <p14:creationId xmlns:p14="http://schemas.microsoft.com/office/powerpoint/2010/main" val="22160303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153***Computer Skills Workshop</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6EFC3248-5BD1-75C6-B94E-91C0575243B9}"/>
              </a:ext>
            </a:extLst>
          </p:cNvPr>
          <p:cNvSpPr>
            <a:spLocks noGrp="1"/>
          </p:cNvSpPr>
          <p:nvPr>
            <p:ph sz="quarter" idx="1"/>
          </p:nvPr>
        </p:nvSpPr>
        <p:spPr>
          <a:xfrm>
            <a:off x="838200" y="1690688"/>
            <a:ext cx="10515600" cy="4572000"/>
          </a:xfrm>
        </p:spPr>
        <p:txBody>
          <a:bodyPr/>
          <a:lstStyle/>
          <a:p>
            <a:r>
              <a:rPr lang="en-US" sz="3200" dirty="0">
                <a:solidFill>
                  <a:srgbClr val="202452"/>
                </a:solidFill>
              </a:rPr>
              <a:t>Provides instructions on how to use various computer applications</a:t>
            </a:r>
          </a:p>
          <a:p>
            <a:r>
              <a:rPr lang="en-US" sz="3200" dirty="0">
                <a:solidFill>
                  <a:srgbClr val="202452"/>
                </a:solidFill>
              </a:rPr>
              <a:t>May include keyboarding skills, how to use e-mail, use of the Microsoft Office Suite, etc.</a:t>
            </a:r>
          </a:p>
          <a:p>
            <a:r>
              <a:rPr lang="en-US" sz="3200" dirty="0">
                <a:solidFill>
                  <a:srgbClr val="202452"/>
                </a:solidFill>
              </a:rPr>
              <a:t>May be recorded for individual assistance or group workshops</a:t>
            </a:r>
          </a:p>
          <a:p>
            <a:r>
              <a:rPr lang="en-US" sz="3200" dirty="0">
                <a:solidFill>
                  <a:srgbClr val="202452"/>
                </a:solidFill>
              </a:rPr>
              <a:t>May be used to record varying levels of comprehension (basic to advanced)</a:t>
            </a:r>
          </a:p>
        </p:txBody>
      </p:sp>
    </p:spTree>
    <p:extLst>
      <p:ext uri="{BB962C8B-B14F-4D97-AF65-F5344CB8AC3E}">
        <p14:creationId xmlns:p14="http://schemas.microsoft.com/office/powerpoint/2010/main" val="24039215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154***Social Networking Workshop</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CBCDBE5F-977B-EA94-B041-69A7A4AE1050}"/>
              </a:ext>
            </a:extLst>
          </p:cNvPr>
          <p:cNvSpPr>
            <a:spLocks noGrp="1"/>
          </p:cNvSpPr>
          <p:nvPr>
            <p:ph sz="quarter" idx="1"/>
          </p:nvPr>
        </p:nvSpPr>
        <p:spPr>
          <a:xfrm>
            <a:off x="838200" y="1690688"/>
            <a:ext cx="10515600" cy="4572000"/>
          </a:xfrm>
        </p:spPr>
        <p:txBody>
          <a:bodyPr/>
          <a:lstStyle/>
          <a:p>
            <a:r>
              <a:rPr lang="en-US" sz="2800" dirty="0">
                <a:solidFill>
                  <a:srgbClr val="202452"/>
                </a:solidFill>
              </a:rPr>
              <a:t>Use of social networking sites to search for employment and networking opportunities</a:t>
            </a:r>
          </a:p>
          <a:p>
            <a:r>
              <a:rPr lang="en-US" sz="2800" dirty="0">
                <a:solidFill>
                  <a:srgbClr val="202452"/>
                </a:solidFill>
              </a:rPr>
              <a:t>May include addressing proper conduct while using these applications</a:t>
            </a:r>
          </a:p>
          <a:p>
            <a:pPr lvl="1"/>
            <a:r>
              <a:rPr lang="en-US" sz="2800" dirty="0">
                <a:solidFill>
                  <a:srgbClr val="202452"/>
                </a:solidFill>
              </a:rPr>
              <a:t>Including when contacting employers and networking with other job seekers</a:t>
            </a:r>
          </a:p>
          <a:p>
            <a:r>
              <a:rPr lang="en-US" sz="2800" dirty="0">
                <a:solidFill>
                  <a:srgbClr val="202452"/>
                </a:solidFill>
              </a:rPr>
              <a:t>May be used to document use of any social networking site</a:t>
            </a:r>
          </a:p>
          <a:p>
            <a:pPr lvl="1"/>
            <a:r>
              <a:rPr lang="en-US" sz="2800" dirty="0">
                <a:solidFill>
                  <a:srgbClr val="202452"/>
                </a:solidFill>
              </a:rPr>
              <a:t>Facebook, Twitter, LinkedIn, </a:t>
            </a:r>
            <a:r>
              <a:rPr lang="en-US" sz="2800" dirty="0" err="1">
                <a:solidFill>
                  <a:srgbClr val="202452"/>
                </a:solidFill>
              </a:rPr>
              <a:t>MySpace</a:t>
            </a:r>
            <a:r>
              <a:rPr lang="en-US" sz="2800" dirty="0">
                <a:solidFill>
                  <a:srgbClr val="202452"/>
                </a:solidFill>
              </a:rPr>
              <a:t>, etc.</a:t>
            </a:r>
          </a:p>
        </p:txBody>
      </p:sp>
    </p:spTree>
    <p:extLst>
      <p:ext uri="{BB962C8B-B14F-4D97-AF65-F5344CB8AC3E}">
        <p14:creationId xmlns:p14="http://schemas.microsoft.com/office/powerpoint/2010/main" val="7666488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155***Interview Skills Workshop</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1E6C1BF3-5318-4F2E-D87A-3061E00B4C94}"/>
              </a:ext>
            </a:extLst>
          </p:cNvPr>
          <p:cNvSpPr>
            <a:spLocks noGrp="1"/>
          </p:cNvSpPr>
          <p:nvPr>
            <p:ph sz="quarter" idx="1"/>
          </p:nvPr>
        </p:nvSpPr>
        <p:spPr>
          <a:xfrm>
            <a:off x="838200" y="1690688"/>
            <a:ext cx="10515600" cy="4572000"/>
          </a:xfrm>
        </p:spPr>
        <p:txBody>
          <a:bodyPr/>
          <a:lstStyle/>
          <a:p>
            <a:r>
              <a:rPr lang="en-US" sz="3600" dirty="0">
                <a:solidFill>
                  <a:srgbClr val="202452"/>
                </a:solidFill>
              </a:rPr>
              <a:t>Reviews guidelines and best practices on how to successfully participate in an interview</a:t>
            </a:r>
          </a:p>
          <a:p>
            <a:r>
              <a:rPr lang="en-US" sz="3600" dirty="0">
                <a:solidFill>
                  <a:srgbClr val="202452"/>
                </a:solidFill>
              </a:rPr>
              <a:t>May address the following:</a:t>
            </a:r>
          </a:p>
          <a:p>
            <a:pPr lvl="1"/>
            <a:r>
              <a:rPr lang="en-US" sz="3600" dirty="0">
                <a:solidFill>
                  <a:srgbClr val="202452"/>
                </a:solidFill>
              </a:rPr>
              <a:t>Appropriate attire;</a:t>
            </a:r>
          </a:p>
          <a:p>
            <a:pPr lvl="1"/>
            <a:r>
              <a:rPr lang="en-US" sz="3600" dirty="0">
                <a:solidFill>
                  <a:srgbClr val="202452"/>
                </a:solidFill>
              </a:rPr>
              <a:t>Frequently asked questions; </a:t>
            </a:r>
          </a:p>
          <a:p>
            <a:pPr lvl="1"/>
            <a:r>
              <a:rPr lang="en-US" sz="3600" dirty="0">
                <a:solidFill>
                  <a:srgbClr val="202452"/>
                </a:solidFill>
              </a:rPr>
              <a:t>Mock interviews, etc.</a:t>
            </a:r>
          </a:p>
        </p:txBody>
      </p:sp>
    </p:spTree>
    <p:extLst>
      <p:ext uri="{BB962C8B-B14F-4D97-AF65-F5344CB8AC3E}">
        <p14:creationId xmlns:p14="http://schemas.microsoft.com/office/powerpoint/2010/main" val="20349349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156***Soft Skills Workshop</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BB65743B-67EB-4BF3-EF5D-0847F49791CB}"/>
              </a:ext>
            </a:extLst>
          </p:cNvPr>
          <p:cNvSpPr>
            <a:spLocks noGrp="1"/>
          </p:cNvSpPr>
          <p:nvPr>
            <p:ph sz="quarter" idx="1"/>
          </p:nvPr>
        </p:nvSpPr>
        <p:spPr>
          <a:xfrm>
            <a:off x="838200" y="1690688"/>
            <a:ext cx="10515600" cy="4572000"/>
          </a:xfrm>
        </p:spPr>
        <p:txBody>
          <a:bodyPr/>
          <a:lstStyle/>
          <a:p>
            <a:r>
              <a:rPr lang="en-US" sz="2800" dirty="0">
                <a:solidFill>
                  <a:srgbClr val="202452"/>
                </a:solidFill>
              </a:rPr>
              <a:t>Identification and discussion of key soft skills that are useful in the workplace</a:t>
            </a:r>
          </a:p>
          <a:p>
            <a:r>
              <a:rPr lang="en-US" sz="2800" dirty="0">
                <a:solidFill>
                  <a:srgbClr val="202452"/>
                </a:solidFill>
              </a:rPr>
              <a:t>Soft skills include, but are not limited to:</a:t>
            </a:r>
          </a:p>
          <a:p>
            <a:pPr lvl="1"/>
            <a:r>
              <a:rPr lang="en-US" sz="2800" dirty="0">
                <a:solidFill>
                  <a:srgbClr val="202452"/>
                </a:solidFill>
              </a:rPr>
              <a:t>Interpersonal communication in the workplace</a:t>
            </a:r>
          </a:p>
          <a:p>
            <a:pPr lvl="1"/>
            <a:r>
              <a:rPr lang="en-US" sz="2800" dirty="0">
                <a:solidFill>
                  <a:srgbClr val="202452"/>
                </a:solidFill>
              </a:rPr>
              <a:t>Professionalism and work ethic</a:t>
            </a:r>
          </a:p>
          <a:p>
            <a:pPr lvl="1"/>
            <a:r>
              <a:rPr lang="en-US" sz="2800" dirty="0">
                <a:solidFill>
                  <a:srgbClr val="202452"/>
                </a:solidFill>
              </a:rPr>
              <a:t>Critical thinking and problem solving</a:t>
            </a:r>
          </a:p>
          <a:p>
            <a:pPr lvl="1"/>
            <a:r>
              <a:rPr lang="en-US" sz="2800" dirty="0">
                <a:solidFill>
                  <a:srgbClr val="202452"/>
                </a:solidFill>
              </a:rPr>
              <a:t>Teamwork</a:t>
            </a:r>
          </a:p>
          <a:p>
            <a:pPr lvl="1"/>
            <a:r>
              <a:rPr lang="en-US" sz="2800" dirty="0">
                <a:solidFill>
                  <a:srgbClr val="202452"/>
                </a:solidFill>
              </a:rPr>
              <a:t>Creating a self image and reputation maintenance</a:t>
            </a:r>
          </a:p>
        </p:txBody>
      </p:sp>
    </p:spTree>
    <p:extLst>
      <p:ext uri="{BB962C8B-B14F-4D97-AF65-F5344CB8AC3E}">
        <p14:creationId xmlns:p14="http://schemas.microsoft.com/office/powerpoint/2010/main" val="21078019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157***Financial Management Workshop</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5C1DF0FE-9538-015F-0F1E-9AFAE40A179D}"/>
              </a:ext>
            </a:extLst>
          </p:cNvPr>
          <p:cNvSpPr>
            <a:spLocks noGrp="1"/>
          </p:cNvSpPr>
          <p:nvPr>
            <p:ph sz="quarter" idx="1"/>
          </p:nvPr>
        </p:nvSpPr>
        <p:spPr>
          <a:xfrm>
            <a:off x="838200" y="1690688"/>
            <a:ext cx="10515600" cy="5105400"/>
          </a:xfrm>
        </p:spPr>
        <p:txBody>
          <a:bodyPr>
            <a:normAutofit/>
          </a:bodyPr>
          <a:lstStyle/>
          <a:p>
            <a:r>
              <a:rPr lang="en-US" sz="2800" dirty="0">
                <a:solidFill>
                  <a:srgbClr val="202452"/>
                </a:solidFill>
              </a:rPr>
              <a:t>Provides customers with information on personal finances</a:t>
            </a:r>
          </a:p>
          <a:p>
            <a:r>
              <a:rPr lang="en-US" sz="2800" dirty="0">
                <a:solidFill>
                  <a:srgbClr val="202452"/>
                </a:solidFill>
              </a:rPr>
              <a:t>Topics may include:</a:t>
            </a:r>
          </a:p>
          <a:p>
            <a:pPr lvl="1"/>
            <a:r>
              <a:rPr lang="en-US" sz="2800" dirty="0">
                <a:solidFill>
                  <a:srgbClr val="202452"/>
                </a:solidFill>
              </a:rPr>
              <a:t>Basic financial terminology</a:t>
            </a:r>
          </a:p>
          <a:p>
            <a:pPr lvl="1"/>
            <a:r>
              <a:rPr lang="en-US" sz="2800" dirty="0">
                <a:solidFill>
                  <a:srgbClr val="202452"/>
                </a:solidFill>
              </a:rPr>
              <a:t>Assessing debt</a:t>
            </a:r>
          </a:p>
          <a:p>
            <a:pPr lvl="1"/>
            <a:r>
              <a:rPr lang="en-US" sz="2800" dirty="0">
                <a:solidFill>
                  <a:srgbClr val="202452"/>
                </a:solidFill>
              </a:rPr>
              <a:t>Consumer Credit Counseling services</a:t>
            </a:r>
          </a:p>
          <a:p>
            <a:pPr lvl="1"/>
            <a:r>
              <a:rPr lang="en-US" sz="2800" dirty="0">
                <a:solidFill>
                  <a:srgbClr val="202452"/>
                </a:solidFill>
              </a:rPr>
              <a:t>Building a budget, money management, saving, and retirement planning</a:t>
            </a:r>
          </a:p>
          <a:p>
            <a:r>
              <a:rPr lang="en-US" sz="2800" dirty="0">
                <a:solidFill>
                  <a:srgbClr val="202452"/>
                </a:solidFill>
              </a:rPr>
              <a:t>Service may be taken when providing financial management seminars hosted by partner organizations</a:t>
            </a:r>
          </a:p>
          <a:p>
            <a:pPr lvl="1"/>
            <a:r>
              <a:rPr lang="en-US" sz="2800" dirty="0">
                <a:solidFill>
                  <a:srgbClr val="202452"/>
                </a:solidFill>
              </a:rPr>
              <a:t>The One-Stop Career Center must have involvement</a:t>
            </a:r>
          </a:p>
        </p:txBody>
      </p:sp>
    </p:spTree>
    <p:extLst>
      <p:ext uri="{BB962C8B-B14F-4D97-AF65-F5344CB8AC3E}">
        <p14:creationId xmlns:p14="http://schemas.microsoft.com/office/powerpoint/2010/main" val="38651971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179***Outside Web-Link Job Referral</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Rectangle 3">
            <a:extLst>
              <a:ext uri="{FF2B5EF4-FFF2-40B4-BE49-F238E27FC236}">
                <a16:creationId xmlns:a16="http://schemas.microsoft.com/office/drawing/2014/main" id="{34A24C7B-B6DE-15DB-D5F2-F3DA25498E18}"/>
              </a:ext>
            </a:extLst>
          </p:cNvPr>
          <p:cNvSpPr txBox="1">
            <a:spLocks noChangeArrowheads="1"/>
          </p:cNvSpPr>
          <p:nvPr/>
        </p:nvSpPr>
        <p:spPr>
          <a:xfrm>
            <a:off x="838200" y="1690688"/>
            <a:ext cx="10515600" cy="44958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a:solidFill>
                  <a:srgbClr val="202452"/>
                </a:solidFill>
              </a:rPr>
              <a:t>System-generated service when performing a job search in EFM</a:t>
            </a:r>
          </a:p>
          <a:p>
            <a:r>
              <a:rPr lang="en-US" sz="3600">
                <a:solidFill>
                  <a:srgbClr val="202452"/>
                </a:solidFill>
              </a:rPr>
              <a:t>Linked only to spidered jobs</a:t>
            </a:r>
          </a:p>
          <a:p>
            <a:r>
              <a:rPr lang="en-US" sz="3600">
                <a:solidFill>
                  <a:srgbClr val="202452"/>
                </a:solidFill>
              </a:rPr>
              <a:t>Records when “Apply for this job” button is clicked</a:t>
            </a:r>
          </a:p>
          <a:p>
            <a:endParaRPr lang="en-US" sz="3200">
              <a:solidFill>
                <a:srgbClr val="202452"/>
              </a:solidFill>
            </a:endParaRPr>
          </a:p>
          <a:p>
            <a:endParaRPr lang="en-US" sz="3200" dirty="0">
              <a:solidFill>
                <a:srgbClr val="202452"/>
              </a:solidFill>
            </a:endParaRPr>
          </a:p>
        </p:txBody>
      </p:sp>
      <p:pic>
        <p:nvPicPr>
          <p:cNvPr id="8" name="Picture 4">
            <a:extLst>
              <a:ext uri="{FF2B5EF4-FFF2-40B4-BE49-F238E27FC236}">
                <a16:creationId xmlns:a16="http://schemas.microsoft.com/office/drawing/2014/main" id="{8BB1781D-EBBE-95E8-D1B2-103BCEAB8BD4}"/>
              </a:ext>
            </a:extLst>
          </p:cNvPr>
          <p:cNvPicPr>
            <a:picLocks noChangeAspect="1" noChangeArrowheads="1"/>
          </p:cNvPicPr>
          <p:nvPr/>
        </p:nvPicPr>
        <p:blipFill>
          <a:blip r:embed="rId4" cstate="print"/>
          <a:srcRect/>
          <a:stretch>
            <a:fillRect/>
          </a:stretch>
        </p:blipFill>
        <p:spPr bwMode="auto">
          <a:xfrm>
            <a:off x="1431665" y="4420494"/>
            <a:ext cx="9328670" cy="1493635"/>
          </a:xfrm>
          <a:prstGeom prst="rect">
            <a:avLst/>
          </a:prstGeom>
          <a:noFill/>
          <a:ln w="9525" algn="ctr">
            <a:noFill/>
            <a:miter lim="800000"/>
            <a:headEnd/>
            <a:tailEnd/>
          </a:ln>
        </p:spPr>
      </p:pic>
      <p:sp>
        <p:nvSpPr>
          <p:cNvPr id="9" name="Oval 4">
            <a:extLst>
              <a:ext uri="{FF2B5EF4-FFF2-40B4-BE49-F238E27FC236}">
                <a16:creationId xmlns:a16="http://schemas.microsoft.com/office/drawing/2014/main" id="{56B8A27B-DCF8-F038-CB70-133A9D43C16A}"/>
              </a:ext>
            </a:extLst>
          </p:cNvPr>
          <p:cNvSpPr>
            <a:spLocks noChangeArrowheads="1"/>
          </p:cNvSpPr>
          <p:nvPr/>
        </p:nvSpPr>
        <p:spPr bwMode="auto">
          <a:xfrm>
            <a:off x="4770738" y="5030870"/>
            <a:ext cx="2841024" cy="746818"/>
          </a:xfrm>
          <a:prstGeom prst="ellipse">
            <a:avLst/>
          </a:prstGeom>
          <a:noFill/>
          <a:ln w="38100" algn="ctr">
            <a:solidFill>
              <a:srgbClr val="FF0000"/>
            </a:solidFill>
            <a:round/>
            <a:headEnd/>
            <a:tailEnd type="triangle" w="med" len="med"/>
          </a:ln>
        </p:spPr>
        <p:txBody>
          <a:bodyPr/>
          <a:lstStyle/>
          <a:p>
            <a:endParaRPr lang="en-US"/>
          </a:p>
        </p:txBody>
      </p:sp>
    </p:spTree>
    <p:extLst>
      <p:ext uri="{BB962C8B-B14F-4D97-AF65-F5344CB8AC3E}">
        <p14:creationId xmlns:p14="http://schemas.microsoft.com/office/powerpoint/2010/main" val="2940881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180-187***Supportive Services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Rectangle 3">
            <a:extLst>
              <a:ext uri="{FF2B5EF4-FFF2-40B4-BE49-F238E27FC236}">
                <a16:creationId xmlns:a16="http://schemas.microsoft.com/office/drawing/2014/main" id="{E53D1F13-3518-B3C2-A942-BC715688A4C9}"/>
              </a:ext>
            </a:extLst>
          </p:cNvPr>
          <p:cNvSpPr txBox="1">
            <a:spLocks noChangeArrowheads="1"/>
          </p:cNvSpPr>
          <p:nvPr/>
        </p:nvSpPr>
        <p:spPr>
          <a:xfrm>
            <a:off x="838200" y="1690688"/>
            <a:ext cx="10515600" cy="4343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a:solidFill>
                  <a:srgbClr val="202452"/>
                </a:solidFill>
              </a:rPr>
              <a:t>Supportive Services include:</a:t>
            </a:r>
          </a:p>
          <a:p>
            <a:pPr marL="914400" lvl="1" indent="-409575">
              <a:buFont typeface="Wingdings" pitchFamily="2" charset="2"/>
              <a:buChar char="Ø"/>
            </a:pPr>
            <a:r>
              <a:rPr lang="en-US" sz="3600">
                <a:solidFill>
                  <a:srgbClr val="202452"/>
                </a:solidFill>
              </a:rPr>
              <a:t>Child/Dependent Care</a:t>
            </a:r>
          </a:p>
          <a:p>
            <a:pPr marL="914400" lvl="1" indent="-409575">
              <a:buFont typeface="Wingdings" pitchFamily="2" charset="2"/>
              <a:buChar char="Ø"/>
            </a:pPr>
            <a:r>
              <a:rPr lang="en-US" sz="3600">
                <a:solidFill>
                  <a:srgbClr val="202452"/>
                </a:solidFill>
              </a:rPr>
              <a:t>Family Services</a:t>
            </a:r>
          </a:p>
          <a:p>
            <a:pPr marL="914400" lvl="1" indent="-409575">
              <a:buFont typeface="Wingdings" pitchFamily="2" charset="2"/>
              <a:buChar char="Ø"/>
            </a:pPr>
            <a:r>
              <a:rPr lang="en-US" sz="3600">
                <a:solidFill>
                  <a:srgbClr val="202452"/>
                </a:solidFill>
              </a:rPr>
              <a:t>Transportation Assistance</a:t>
            </a:r>
          </a:p>
          <a:p>
            <a:pPr marL="914400" lvl="1" indent="-409575">
              <a:buFont typeface="Wingdings" pitchFamily="2" charset="2"/>
              <a:buChar char="Ø"/>
            </a:pPr>
            <a:r>
              <a:rPr lang="en-US" sz="3600">
                <a:solidFill>
                  <a:srgbClr val="202452"/>
                </a:solidFill>
              </a:rPr>
              <a:t>Medical</a:t>
            </a:r>
          </a:p>
          <a:p>
            <a:pPr marL="914400" lvl="1" indent="-409575">
              <a:buFont typeface="Wingdings" pitchFamily="2" charset="2"/>
              <a:buChar char="Ø"/>
            </a:pPr>
            <a:r>
              <a:rPr lang="en-US" sz="3600">
                <a:solidFill>
                  <a:srgbClr val="202452"/>
                </a:solidFill>
              </a:rPr>
              <a:t>Temporary Shelter</a:t>
            </a:r>
          </a:p>
          <a:p>
            <a:pPr marL="914400" lvl="1" indent="-409575">
              <a:buFont typeface="Arial" panose="020B0604020202020204" pitchFamily="34" charset="0"/>
              <a:buNone/>
            </a:pPr>
            <a:endParaRPr lang="en-US" sz="3600" dirty="0">
              <a:solidFill>
                <a:srgbClr val="202452"/>
              </a:solidFill>
            </a:endParaRPr>
          </a:p>
        </p:txBody>
      </p:sp>
    </p:spTree>
    <p:extLst>
      <p:ext uri="{BB962C8B-B14F-4D97-AF65-F5344CB8AC3E}">
        <p14:creationId xmlns:p14="http://schemas.microsoft.com/office/powerpoint/2010/main" val="31637581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180-187 Supportive Services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4" name="Rectangle 3">
            <a:extLst>
              <a:ext uri="{FF2B5EF4-FFF2-40B4-BE49-F238E27FC236}">
                <a16:creationId xmlns:a16="http://schemas.microsoft.com/office/drawing/2014/main" id="{49B55320-73BD-8348-AEB3-59F98E2B6BF0}"/>
              </a:ext>
            </a:extLst>
          </p:cNvPr>
          <p:cNvSpPr txBox="1">
            <a:spLocks noChangeArrowheads="1"/>
          </p:cNvSpPr>
          <p:nvPr/>
        </p:nvSpPr>
        <p:spPr>
          <a:xfrm>
            <a:off x="838200" y="1690688"/>
            <a:ext cx="10515600" cy="4572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a:solidFill>
                  <a:srgbClr val="202452"/>
                </a:solidFill>
              </a:rPr>
              <a:t>Provide information regarding the service provider, type of service, and how to access services</a:t>
            </a:r>
          </a:p>
          <a:p>
            <a:endParaRPr lang="en-US" sz="1100">
              <a:solidFill>
                <a:srgbClr val="202452"/>
              </a:solidFill>
            </a:endParaRPr>
          </a:p>
          <a:p>
            <a:r>
              <a:rPr lang="en-US" sz="3600">
                <a:solidFill>
                  <a:srgbClr val="202452"/>
                </a:solidFill>
              </a:rPr>
              <a:t>Information may be provided in-person, phone, e-mail, or postal mail</a:t>
            </a:r>
          </a:p>
          <a:p>
            <a:endParaRPr lang="en-US" sz="1100">
              <a:solidFill>
                <a:srgbClr val="202452"/>
              </a:solidFill>
            </a:endParaRPr>
          </a:p>
          <a:p>
            <a:r>
              <a:rPr lang="en-US" sz="3600">
                <a:solidFill>
                  <a:srgbClr val="202452"/>
                </a:solidFill>
              </a:rPr>
              <a:t>Customers have a choice whether to take advantage of the services offered</a:t>
            </a:r>
            <a:endParaRPr lang="en-US" sz="3600" dirty="0">
              <a:solidFill>
                <a:srgbClr val="202452"/>
              </a:solidFill>
            </a:endParaRPr>
          </a:p>
        </p:txBody>
      </p:sp>
    </p:spTree>
    <p:extLst>
      <p:ext uri="{BB962C8B-B14F-4D97-AF65-F5344CB8AC3E}">
        <p14:creationId xmlns:p14="http://schemas.microsoft.com/office/powerpoint/2010/main" val="612382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Self Services***(000)</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Rectangle 3">
            <a:extLst>
              <a:ext uri="{FF2B5EF4-FFF2-40B4-BE49-F238E27FC236}">
                <a16:creationId xmlns:a16="http://schemas.microsoft.com/office/drawing/2014/main" id="{A5196F0F-A83D-82DC-AED5-B1F42A894824}"/>
              </a:ext>
            </a:extLst>
          </p:cNvPr>
          <p:cNvSpPr txBox="1">
            <a:spLocks noChangeArrowheads="1"/>
          </p:cNvSpPr>
          <p:nvPr/>
        </p:nvSpPr>
        <p:spPr>
          <a:xfrm>
            <a:off x="838200" y="1690688"/>
            <a:ext cx="10515600" cy="4572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a:solidFill>
                  <a:srgbClr val="202452"/>
                </a:solidFill>
              </a:rPr>
              <a:t>006*** Self Service Job Search through VOS</a:t>
            </a:r>
          </a:p>
          <a:p>
            <a:r>
              <a:rPr lang="en-US" sz="3600">
                <a:solidFill>
                  <a:srgbClr val="202452"/>
                </a:solidFill>
              </a:rPr>
              <a:t>005*** Self Service Labor Market Research</a:t>
            </a:r>
          </a:p>
          <a:p>
            <a:r>
              <a:rPr lang="en-US" sz="3600">
                <a:solidFill>
                  <a:srgbClr val="202452"/>
                </a:solidFill>
              </a:rPr>
              <a:t>004*** Self Service Information on Training Providers, Performance Outcomes</a:t>
            </a:r>
          </a:p>
          <a:p>
            <a:r>
              <a:rPr lang="en-US" sz="3600">
                <a:solidFill>
                  <a:srgbClr val="202452"/>
                </a:solidFill>
              </a:rPr>
              <a:t>090*** Skills Self-Assessment</a:t>
            </a:r>
          </a:p>
          <a:p>
            <a:r>
              <a:rPr lang="en-US" sz="3600">
                <a:solidFill>
                  <a:srgbClr val="202452"/>
                </a:solidFill>
              </a:rPr>
              <a:t>007*** Self Service R</a:t>
            </a:r>
            <a:r>
              <a:rPr lang="en-US" sz="3600">
                <a:solidFill>
                  <a:srgbClr val="202452"/>
                </a:solidFill>
                <a:cs typeface="Tahoma" pitchFamily="34" charset="0"/>
              </a:rPr>
              <a:t>é</a:t>
            </a:r>
            <a:r>
              <a:rPr lang="en-US" sz="3600">
                <a:solidFill>
                  <a:srgbClr val="202452"/>
                </a:solidFill>
              </a:rPr>
              <a:t>sum</a:t>
            </a:r>
            <a:r>
              <a:rPr lang="en-US" sz="3600">
                <a:solidFill>
                  <a:srgbClr val="202452"/>
                </a:solidFill>
                <a:cs typeface="Tahoma" pitchFamily="34" charset="0"/>
              </a:rPr>
              <a:t>é</a:t>
            </a:r>
            <a:endParaRPr lang="en-US" sz="3600">
              <a:solidFill>
                <a:srgbClr val="202452"/>
              </a:solidFill>
            </a:endParaRPr>
          </a:p>
          <a:p>
            <a:endParaRPr lang="en-US" sz="3600" dirty="0">
              <a:solidFill>
                <a:srgbClr val="202452"/>
              </a:solidFill>
            </a:endParaRPr>
          </a:p>
        </p:txBody>
      </p:sp>
    </p:spTree>
    <p:extLst>
      <p:ext uri="{BB962C8B-B14F-4D97-AF65-F5344CB8AC3E}">
        <p14:creationId xmlns:p14="http://schemas.microsoft.com/office/powerpoint/2010/main" val="20458878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180-187 Supportive Services Documentation</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Rectangle 3">
            <a:extLst>
              <a:ext uri="{FF2B5EF4-FFF2-40B4-BE49-F238E27FC236}">
                <a16:creationId xmlns:a16="http://schemas.microsoft.com/office/drawing/2014/main" id="{4FA137F2-5901-45B5-8DB1-85F578178448}"/>
              </a:ext>
            </a:extLst>
          </p:cNvPr>
          <p:cNvSpPr txBox="1">
            <a:spLocks noChangeArrowheads="1"/>
          </p:cNvSpPr>
          <p:nvPr/>
        </p:nvSpPr>
        <p:spPr>
          <a:xfrm>
            <a:off x="838200" y="2156254"/>
            <a:ext cx="10515600" cy="3505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dirty="0">
                <a:solidFill>
                  <a:srgbClr val="202452"/>
                </a:solidFill>
              </a:rPr>
              <a:t>Document the service on the case notes screen at the time-of-service code entry</a:t>
            </a:r>
          </a:p>
          <a:p>
            <a:pPr lvl="1">
              <a:buFont typeface="Wingdings" pitchFamily="2" charset="2"/>
              <a:buChar char="Ø"/>
            </a:pPr>
            <a:endParaRPr lang="en-US" sz="1000" dirty="0">
              <a:solidFill>
                <a:srgbClr val="202452"/>
              </a:solidFill>
            </a:endParaRPr>
          </a:p>
          <a:p>
            <a:pPr lvl="1">
              <a:buFont typeface="Wingdings" pitchFamily="2" charset="2"/>
              <a:buChar char="Ø"/>
            </a:pPr>
            <a:r>
              <a:rPr lang="en-US" sz="3600" dirty="0">
                <a:solidFill>
                  <a:srgbClr val="202452"/>
                </a:solidFill>
              </a:rPr>
              <a:t>Include the type of supportive service and the name of the agency the referral was given for </a:t>
            </a:r>
          </a:p>
        </p:txBody>
      </p:sp>
    </p:spTree>
    <p:extLst>
      <p:ext uri="{BB962C8B-B14F-4D97-AF65-F5344CB8AC3E}">
        <p14:creationId xmlns:p14="http://schemas.microsoft.com/office/powerpoint/2010/main" val="21669833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C4B73-80C3-3ED4-CC82-56C50ACCE364}"/>
              </a:ext>
            </a:extLst>
          </p:cNvPr>
          <p:cNvSpPr>
            <a:spLocks noGrp="1"/>
          </p:cNvSpPr>
          <p:nvPr>
            <p:ph type="title"/>
          </p:nvPr>
        </p:nvSpPr>
        <p:spPr>
          <a:xfrm>
            <a:off x="838200" y="2766218"/>
            <a:ext cx="10515600" cy="1325563"/>
          </a:xfrm>
        </p:spPr>
        <p:txBody>
          <a:bodyPr/>
          <a:lstStyle/>
          <a:p>
            <a:r>
              <a:rPr lang="en-US" b="1" dirty="0">
                <a:solidFill>
                  <a:srgbClr val="04A651"/>
                </a:solidFill>
                <a:latin typeface="Franklin Gothic Book" panose="020B0503020102020204" pitchFamily="34" charset="0"/>
              </a:rPr>
              <a:t>Quiz</a:t>
            </a:r>
            <a:br>
              <a:rPr lang="en-US" b="1" dirty="0">
                <a:solidFill>
                  <a:srgbClr val="04A651"/>
                </a:solidFill>
                <a:latin typeface="Franklin Gothic Book" panose="020B0503020102020204" pitchFamily="34" charset="0"/>
              </a:rPr>
            </a:br>
            <a:r>
              <a:rPr lang="en-US" sz="3200" b="1" dirty="0">
                <a:solidFill>
                  <a:srgbClr val="202452"/>
                </a:solidFill>
                <a:latin typeface="Franklin Gothic Book" panose="020B0503020102020204" pitchFamily="34" charset="0"/>
              </a:rPr>
              <a:t>Test your knowledge.</a:t>
            </a:r>
            <a:endParaRPr lang="en-US" b="1" dirty="0">
              <a:solidFill>
                <a:srgbClr val="202452"/>
              </a:solidFill>
              <a:latin typeface="Franklin Gothic Book" panose="020B0503020102020204" pitchFamily="34" charset="0"/>
            </a:endParaRPr>
          </a:p>
        </p:txBody>
      </p:sp>
      <p:pic>
        <p:nvPicPr>
          <p:cNvPr id="6" name="Content Placeholder 4">
            <a:extLst>
              <a:ext uri="{FF2B5EF4-FFF2-40B4-BE49-F238E27FC236}">
                <a16:creationId xmlns:a16="http://schemas.microsoft.com/office/drawing/2014/main" id="{EE5A0F19-EBDC-82AF-3EA8-E9EF5FA73E1A}"/>
              </a:ext>
            </a:extLst>
          </p:cNvPr>
          <p:cNvPicPr>
            <a:picLocks noChangeAspect="1"/>
          </p:cNvPicPr>
          <p:nvPr/>
        </p:nvPicPr>
        <p:blipFill>
          <a:blip r:embed="rId3"/>
          <a:srcRect/>
          <a:stretch/>
        </p:blipFill>
        <p:spPr>
          <a:xfrm>
            <a:off x="11182350" y="5859901"/>
            <a:ext cx="882130" cy="899379"/>
          </a:xfrm>
          <a:prstGeom prst="rect">
            <a:avLst/>
          </a:prstGeom>
        </p:spPr>
      </p:pic>
    </p:spTree>
    <p:extLst>
      <p:ext uri="{BB962C8B-B14F-4D97-AF65-F5344CB8AC3E}">
        <p14:creationId xmlns:p14="http://schemas.microsoft.com/office/powerpoint/2010/main" val="4870003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Code 124, Federal Bonding Program, must be recorded at what time?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4" name="Content Placeholder 2">
            <a:extLst>
              <a:ext uri="{FF2B5EF4-FFF2-40B4-BE49-F238E27FC236}">
                <a16:creationId xmlns:a16="http://schemas.microsoft.com/office/drawing/2014/main" id="{F0BE15FC-D443-2716-662C-341238707371}"/>
              </a:ext>
            </a:extLst>
          </p:cNvPr>
          <p:cNvSpPr>
            <a:spLocks noGrp="1"/>
          </p:cNvSpPr>
          <p:nvPr>
            <p:ph sz="quarter" idx="1"/>
          </p:nvPr>
        </p:nvSpPr>
        <p:spPr>
          <a:xfrm>
            <a:off x="838200" y="1969940"/>
            <a:ext cx="10515600" cy="2918120"/>
          </a:xfrm>
        </p:spPr>
        <p:txBody>
          <a:bodyPr>
            <a:normAutofit/>
          </a:bodyPr>
          <a:lstStyle/>
          <a:p>
            <a:pPr marL="787400" indent="-514350">
              <a:buFont typeface="+mj-lt"/>
              <a:buAutoNum type="alphaUcPeriod"/>
            </a:pPr>
            <a:r>
              <a:rPr lang="en-US" sz="3600" dirty="0">
                <a:solidFill>
                  <a:srgbClr val="202452"/>
                </a:solidFill>
              </a:rPr>
              <a:t>The last day of each month</a:t>
            </a:r>
          </a:p>
          <a:p>
            <a:pPr marL="787400" indent="-514350">
              <a:buFont typeface="+mj-lt"/>
              <a:buAutoNum type="alphaUcPeriod"/>
            </a:pPr>
            <a:r>
              <a:rPr lang="en-US" sz="3600" dirty="0">
                <a:solidFill>
                  <a:srgbClr val="04A651"/>
                </a:solidFill>
              </a:rPr>
              <a:t>Once the bond has been issued</a:t>
            </a:r>
          </a:p>
          <a:p>
            <a:pPr marL="787400" indent="-514350">
              <a:buFont typeface="+mj-lt"/>
              <a:buAutoNum type="alphaUcPeriod"/>
            </a:pPr>
            <a:r>
              <a:rPr lang="en-US" sz="3600" dirty="0">
                <a:solidFill>
                  <a:srgbClr val="202452"/>
                </a:solidFill>
              </a:rPr>
              <a:t>During an information session about the program</a:t>
            </a:r>
          </a:p>
          <a:p>
            <a:pPr marL="787400" indent="-514350">
              <a:buFont typeface="+mj-lt"/>
              <a:buAutoNum type="alphaUcPeriod"/>
            </a:pPr>
            <a:r>
              <a:rPr lang="en-US" sz="3600" dirty="0">
                <a:solidFill>
                  <a:srgbClr val="202452"/>
                </a:solidFill>
              </a:rPr>
              <a:t>Any time staff choose</a:t>
            </a:r>
          </a:p>
        </p:txBody>
      </p:sp>
    </p:spTree>
    <p:extLst>
      <p:ext uri="{BB962C8B-B14F-4D97-AF65-F5344CB8AC3E}">
        <p14:creationId xmlns:p14="http://schemas.microsoft.com/office/powerpoint/2010/main" val="24514187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True or False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B9FDB140-D045-78F6-BF64-9C081525CBC6}"/>
              </a:ext>
            </a:extLst>
          </p:cNvPr>
          <p:cNvSpPr>
            <a:spLocks noGrp="1"/>
          </p:cNvSpPr>
          <p:nvPr>
            <p:ph sz="quarter" idx="1"/>
          </p:nvPr>
        </p:nvSpPr>
        <p:spPr>
          <a:xfrm>
            <a:off x="838200" y="1690688"/>
            <a:ext cx="10515600" cy="2236573"/>
          </a:xfrm>
        </p:spPr>
        <p:txBody>
          <a:bodyPr>
            <a:normAutofit lnSpcReduction="10000"/>
          </a:bodyPr>
          <a:lstStyle/>
          <a:p>
            <a:pPr indent="0">
              <a:buNone/>
            </a:pPr>
            <a:r>
              <a:rPr lang="en-US" sz="3600" dirty="0">
                <a:solidFill>
                  <a:srgbClr val="202452"/>
                </a:solidFill>
              </a:rPr>
              <a:t>A job development, code 123, should not be recorded until the job seeker has been hired.</a:t>
            </a:r>
          </a:p>
          <a:p>
            <a:pPr marL="787400" indent="-514350">
              <a:buFont typeface="+mj-lt"/>
              <a:buAutoNum type="alphaUcPeriod"/>
            </a:pPr>
            <a:r>
              <a:rPr lang="en-US" sz="3600" dirty="0">
                <a:solidFill>
                  <a:srgbClr val="202452"/>
                </a:solidFill>
              </a:rPr>
              <a:t>True</a:t>
            </a:r>
          </a:p>
          <a:p>
            <a:pPr marL="787400" indent="-514350">
              <a:buFont typeface="+mj-lt"/>
              <a:buAutoNum type="alphaUcPeriod"/>
            </a:pPr>
            <a:r>
              <a:rPr lang="en-US" sz="3600" dirty="0">
                <a:solidFill>
                  <a:srgbClr val="04A651"/>
                </a:solidFill>
              </a:rPr>
              <a:t>False</a:t>
            </a:r>
          </a:p>
        </p:txBody>
      </p:sp>
    </p:spTree>
    <p:extLst>
      <p:ext uri="{BB962C8B-B14F-4D97-AF65-F5344CB8AC3E}">
        <p14:creationId xmlns:p14="http://schemas.microsoft.com/office/powerpoint/2010/main" val="23551662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normAutofit fontScale="90000"/>
          </a:bodyPr>
          <a:lstStyle/>
          <a:p>
            <a:r>
              <a:rPr lang="en-US" b="1" dirty="0">
                <a:solidFill>
                  <a:srgbClr val="04A651"/>
                </a:solidFill>
                <a:latin typeface="Franklin Gothic Book" panose="020B0503020102020204" pitchFamily="34" charset="0"/>
              </a:rPr>
              <a:t>What type of service code should be used to document a follow-up service when no reportable service has been provided?</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20EE7CF8-4D18-B3AD-2A5C-701D73B935BF}"/>
              </a:ext>
            </a:extLst>
          </p:cNvPr>
          <p:cNvSpPr>
            <a:spLocks noGrp="1"/>
          </p:cNvSpPr>
          <p:nvPr>
            <p:ph sz="quarter" idx="1"/>
          </p:nvPr>
        </p:nvSpPr>
        <p:spPr>
          <a:xfrm>
            <a:off x="838200" y="2238632"/>
            <a:ext cx="10515600" cy="2592859"/>
          </a:xfrm>
        </p:spPr>
        <p:txBody>
          <a:bodyPr>
            <a:normAutofit/>
          </a:bodyPr>
          <a:lstStyle/>
          <a:p>
            <a:pPr marL="787400" indent="-514350">
              <a:buFont typeface="+mj-lt"/>
              <a:buAutoNum type="alphaUcPeriod"/>
            </a:pPr>
            <a:r>
              <a:rPr lang="en-US" sz="3600" dirty="0">
                <a:solidFill>
                  <a:srgbClr val="202452"/>
                </a:solidFill>
              </a:rPr>
              <a:t>135 Local Office Contact</a:t>
            </a:r>
          </a:p>
          <a:p>
            <a:pPr marL="787400" indent="-514350">
              <a:buFont typeface="+mj-lt"/>
              <a:buAutoNum type="alphaUcPeriod"/>
            </a:pPr>
            <a:r>
              <a:rPr lang="en-US" sz="3600" dirty="0">
                <a:solidFill>
                  <a:srgbClr val="202452"/>
                </a:solidFill>
              </a:rPr>
              <a:t>118 Failed to Respond to Call In</a:t>
            </a:r>
          </a:p>
          <a:p>
            <a:pPr marL="787400" indent="-514350">
              <a:buFont typeface="+mj-lt"/>
              <a:buAutoNum type="alphaUcPeriod"/>
            </a:pPr>
            <a:r>
              <a:rPr lang="en-US" sz="3600" dirty="0">
                <a:solidFill>
                  <a:srgbClr val="202452"/>
                </a:solidFill>
              </a:rPr>
              <a:t>136 Follow Up Contact</a:t>
            </a:r>
          </a:p>
          <a:p>
            <a:pPr marL="787400" indent="-514350">
              <a:buFont typeface="+mj-lt"/>
              <a:buAutoNum type="alphaUcPeriod"/>
            </a:pPr>
            <a:r>
              <a:rPr lang="en-US" sz="3600" dirty="0">
                <a:solidFill>
                  <a:srgbClr val="04A651"/>
                </a:solidFill>
              </a:rPr>
              <a:t>A or C</a:t>
            </a:r>
          </a:p>
          <a:p>
            <a:pPr marL="787400" indent="-514350">
              <a:buFont typeface="+mj-lt"/>
              <a:buAutoNum type="alphaUcPeriod"/>
            </a:pPr>
            <a:endParaRPr lang="en-US" sz="3600" dirty="0"/>
          </a:p>
        </p:txBody>
      </p:sp>
    </p:spTree>
    <p:extLst>
      <p:ext uri="{BB962C8B-B14F-4D97-AF65-F5344CB8AC3E}">
        <p14:creationId xmlns:p14="http://schemas.microsoft.com/office/powerpoint/2010/main" val="33602818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a:xfrm>
            <a:off x="838200" y="822325"/>
            <a:ext cx="10515600" cy="1325563"/>
          </a:xfrm>
        </p:spPr>
        <p:txBody>
          <a:bodyPr>
            <a:normAutofit fontScale="90000"/>
          </a:bodyPr>
          <a:lstStyle/>
          <a:p>
            <a:r>
              <a:rPr lang="en-US" b="1" dirty="0">
                <a:solidFill>
                  <a:srgbClr val="04A651"/>
                </a:solidFill>
                <a:latin typeface="Franklin Gothic Book" panose="020B0503020102020204" pitchFamily="34" charset="0"/>
              </a:rPr>
              <a:t>The Federal Bonding Program service code should be recorded once a bond has been issued. A case note should accompany the use of this code and include what information?</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607C8445-D5BE-6706-24D0-C6A95C6E7069}"/>
              </a:ext>
            </a:extLst>
          </p:cNvPr>
          <p:cNvSpPr>
            <a:spLocks noGrp="1"/>
          </p:cNvSpPr>
          <p:nvPr>
            <p:ph sz="quarter" idx="1"/>
          </p:nvPr>
        </p:nvSpPr>
        <p:spPr>
          <a:xfrm>
            <a:off x="838200" y="2866767"/>
            <a:ext cx="10515600" cy="2520778"/>
          </a:xfrm>
        </p:spPr>
        <p:txBody>
          <a:bodyPr>
            <a:normAutofit/>
          </a:bodyPr>
          <a:lstStyle/>
          <a:p>
            <a:pPr marL="787400" indent="-514350">
              <a:buFont typeface="+mj-lt"/>
              <a:buAutoNum type="alphaUcPeriod"/>
            </a:pPr>
            <a:r>
              <a:rPr lang="en-US" sz="3600" dirty="0">
                <a:solidFill>
                  <a:srgbClr val="04A651"/>
                </a:solidFill>
              </a:rPr>
              <a:t>The employer’s name and amount of the bond</a:t>
            </a:r>
          </a:p>
          <a:p>
            <a:pPr marL="787400" indent="-514350">
              <a:buFont typeface="+mj-lt"/>
              <a:buAutoNum type="alphaUcPeriod"/>
            </a:pPr>
            <a:r>
              <a:rPr lang="en-US" sz="3600" dirty="0">
                <a:solidFill>
                  <a:srgbClr val="202452"/>
                </a:solidFill>
              </a:rPr>
              <a:t>The customer’s address</a:t>
            </a:r>
          </a:p>
          <a:p>
            <a:pPr marL="787400" indent="-514350">
              <a:buFont typeface="+mj-lt"/>
              <a:buAutoNum type="alphaUcPeriod"/>
            </a:pPr>
            <a:r>
              <a:rPr lang="en-US" sz="3600" dirty="0">
                <a:solidFill>
                  <a:srgbClr val="202452"/>
                </a:solidFill>
              </a:rPr>
              <a:t>The address where the bond will be sent</a:t>
            </a:r>
          </a:p>
          <a:p>
            <a:pPr marL="787400" indent="-514350">
              <a:buFont typeface="+mj-lt"/>
              <a:buAutoNum type="alphaUcPeriod"/>
            </a:pPr>
            <a:r>
              <a:rPr lang="en-US" sz="3600" dirty="0">
                <a:solidFill>
                  <a:srgbClr val="202452"/>
                </a:solidFill>
              </a:rPr>
              <a:t>A history of the customer’s previous employers</a:t>
            </a:r>
          </a:p>
          <a:p>
            <a:pPr>
              <a:buNone/>
            </a:pPr>
            <a:endParaRPr lang="en-US" sz="3600" dirty="0"/>
          </a:p>
        </p:txBody>
      </p:sp>
    </p:spTree>
    <p:extLst>
      <p:ext uri="{BB962C8B-B14F-4D97-AF65-F5344CB8AC3E}">
        <p14:creationId xmlns:p14="http://schemas.microsoft.com/office/powerpoint/2010/main" val="6103336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a:xfrm>
            <a:off x="838200" y="1069460"/>
            <a:ext cx="10515600" cy="1325563"/>
          </a:xfrm>
        </p:spPr>
        <p:txBody>
          <a:bodyPr>
            <a:normAutofit fontScale="90000"/>
          </a:bodyPr>
          <a:lstStyle/>
          <a:p>
            <a:r>
              <a:rPr lang="en-US" b="1" dirty="0">
                <a:solidFill>
                  <a:srgbClr val="04A651"/>
                </a:solidFill>
                <a:latin typeface="Franklin Gothic Book" panose="020B0503020102020204" pitchFamily="34" charset="0"/>
              </a:rPr>
              <a:t>Which service code should be used to document a workshop which provides instruction on computer applications such as the Microsoft Office Suite?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CA8A6C56-88E4-230A-40EE-3308BCD11E84}"/>
              </a:ext>
            </a:extLst>
          </p:cNvPr>
          <p:cNvSpPr>
            <a:spLocks noGrp="1"/>
          </p:cNvSpPr>
          <p:nvPr>
            <p:ph sz="quarter" idx="1"/>
          </p:nvPr>
        </p:nvSpPr>
        <p:spPr>
          <a:xfrm>
            <a:off x="838200" y="3127737"/>
            <a:ext cx="10515600" cy="2732164"/>
          </a:xfrm>
        </p:spPr>
        <p:txBody>
          <a:bodyPr>
            <a:normAutofit/>
          </a:bodyPr>
          <a:lstStyle/>
          <a:p>
            <a:pPr marL="787400" indent="-514350">
              <a:buFont typeface="+mj-lt"/>
              <a:buAutoNum type="alphaUcPeriod"/>
            </a:pPr>
            <a:r>
              <a:rPr lang="en-US" sz="3600" dirty="0">
                <a:solidFill>
                  <a:srgbClr val="04A651"/>
                </a:solidFill>
              </a:rPr>
              <a:t>153</a:t>
            </a:r>
            <a:r>
              <a:rPr lang="en-US" sz="3600" dirty="0">
                <a:solidFill>
                  <a:srgbClr val="FF0000"/>
                </a:solidFill>
              </a:rPr>
              <a:t> </a:t>
            </a:r>
          </a:p>
          <a:p>
            <a:pPr marL="787400" indent="-514350">
              <a:buFont typeface="+mj-lt"/>
              <a:buAutoNum type="alphaUcPeriod"/>
            </a:pPr>
            <a:r>
              <a:rPr lang="en-US" sz="3600" dirty="0">
                <a:solidFill>
                  <a:srgbClr val="202452"/>
                </a:solidFill>
              </a:rPr>
              <a:t>154</a:t>
            </a:r>
          </a:p>
          <a:p>
            <a:pPr marL="787400" indent="-514350">
              <a:buFont typeface="+mj-lt"/>
              <a:buAutoNum type="alphaUcPeriod"/>
            </a:pPr>
            <a:r>
              <a:rPr lang="en-US" sz="3600" dirty="0">
                <a:solidFill>
                  <a:srgbClr val="202452"/>
                </a:solidFill>
              </a:rPr>
              <a:t>106</a:t>
            </a:r>
          </a:p>
          <a:p>
            <a:pPr marL="787400" indent="-514350">
              <a:buFont typeface="+mj-lt"/>
              <a:buAutoNum type="alphaUcPeriod"/>
            </a:pPr>
            <a:r>
              <a:rPr lang="en-US" sz="3600" dirty="0">
                <a:solidFill>
                  <a:srgbClr val="202452"/>
                </a:solidFill>
              </a:rPr>
              <a:t>212</a:t>
            </a:r>
          </a:p>
        </p:txBody>
      </p:sp>
    </p:spTree>
    <p:extLst>
      <p:ext uri="{BB962C8B-B14F-4D97-AF65-F5344CB8AC3E}">
        <p14:creationId xmlns:p14="http://schemas.microsoft.com/office/powerpoint/2010/main" val="39791502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normAutofit fontScale="90000"/>
          </a:bodyPr>
          <a:lstStyle/>
          <a:p>
            <a:r>
              <a:rPr lang="en-US" b="1" dirty="0">
                <a:solidFill>
                  <a:srgbClr val="04A651"/>
                </a:solidFill>
                <a:latin typeface="Franklin Gothic Book" panose="020B0503020102020204" pitchFamily="34" charset="0"/>
              </a:rPr>
              <a:t>Labor Market Information, code 107, may be recorded if staff perform which of the following services?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DDC5236F-72D9-CD7C-C93A-188026F8CD2F}"/>
              </a:ext>
            </a:extLst>
          </p:cNvPr>
          <p:cNvSpPr>
            <a:spLocks noGrp="1"/>
          </p:cNvSpPr>
          <p:nvPr>
            <p:ph sz="quarter" idx="1"/>
          </p:nvPr>
        </p:nvSpPr>
        <p:spPr>
          <a:xfrm>
            <a:off x="838199" y="2264681"/>
            <a:ext cx="10515599" cy="3021227"/>
          </a:xfrm>
        </p:spPr>
        <p:txBody>
          <a:bodyPr>
            <a:normAutofit/>
          </a:bodyPr>
          <a:lstStyle/>
          <a:p>
            <a:pPr marL="514350" indent="-514350">
              <a:buFont typeface="+mj-lt"/>
              <a:buAutoNum type="alphaUcPeriod"/>
            </a:pPr>
            <a:r>
              <a:rPr lang="en-US" sz="3600" dirty="0">
                <a:solidFill>
                  <a:srgbClr val="202452"/>
                </a:solidFill>
              </a:rPr>
              <a:t>Mapping of the region workforce boards</a:t>
            </a:r>
          </a:p>
          <a:p>
            <a:pPr marL="514350" indent="-514350">
              <a:buFont typeface="+mj-lt"/>
              <a:buAutoNum type="alphaUcPeriod"/>
            </a:pPr>
            <a:r>
              <a:rPr lang="en-US" sz="3600" dirty="0">
                <a:solidFill>
                  <a:srgbClr val="202452"/>
                </a:solidFill>
              </a:rPr>
              <a:t>Wage information</a:t>
            </a:r>
          </a:p>
          <a:p>
            <a:pPr marL="514350" indent="-514350">
              <a:buFont typeface="+mj-lt"/>
              <a:buAutoNum type="alphaUcPeriod"/>
            </a:pPr>
            <a:r>
              <a:rPr lang="en-US" sz="3600" dirty="0">
                <a:solidFill>
                  <a:srgbClr val="202452"/>
                </a:solidFill>
              </a:rPr>
              <a:t>Occupational patterns </a:t>
            </a:r>
          </a:p>
          <a:p>
            <a:pPr marL="514350" indent="-514350">
              <a:buFont typeface="+mj-lt"/>
              <a:buAutoNum type="alphaUcPeriod"/>
            </a:pPr>
            <a:r>
              <a:rPr lang="en-US" sz="3600" dirty="0">
                <a:solidFill>
                  <a:srgbClr val="202452"/>
                </a:solidFill>
              </a:rPr>
              <a:t>B and C</a:t>
            </a:r>
          </a:p>
        </p:txBody>
      </p:sp>
    </p:spTree>
    <p:extLst>
      <p:ext uri="{BB962C8B-B14F-4D97-AF65-F5344CB8AC3E}">
        <p14:creationId xmlns:p14="http://schemas.microsoft.com/office/powerpoint/2010/main" val="5259801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True or False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6E2E326D-AB7D-96F3-3630-D2C66ABA70B8}"/>
              </a:ext>
            </a:extLst>
          </p:cNvPr>
          <p:cNvSpPr>
            <a:spLocks noGrp="1"/>
          </p:cNvSpPr>
          <p:nvPr>
            <p:ph sz="quarter" idx="1"/>
          </p:nvPr>
        </p:nvSpPr>
        <p:spPr>
          <a:xfrm>
            <a:off x="838200" y="1690688"/>
            <a:ext cx="10515600" cy="2697892"/>
          </a:xfrm>
        </p:spPr>
        <p:txBody>
          <a:bodyPr>
            <a:normAutofit lnSpcReduction="10000"/>
          </a:bodyPr>
          <a:lstStyle/>
          <a:p>
            <a:pPr indent="0">
              <a:buNone/>
            </a:pPr>
            <a:r>
              <a:rPr lang="en-US" sz="3600" dirty="0">
                <a:solidFill>
                  <a:srgbClr val="202452"/>
                </a:solidFill>
              </a:rPr>
              <a:t>Service codes are used to document labor exchange activities. These codes may be staff assisted or self services.</a:t>
            </a:r>
          </a:p>
          <a:p>
            <a:pPr marL="787400" indent="-514350">
              <a:buFont typeface="+mj-lt"/>
              <a:buAutoNum type="alphaUcPeriod"/>
            </a:pPr>
            <a:r>
              <a:rPr lang="en-US" sz="3600" dirty="0">
                <a:solidFill>
                  <a:srgbClr val="04A651"/>
                </a:solidFill>
              </a:rPr>
              <a:t>True </a:t>
            </a:r>
          </a:p>
          <a:p>
            <a:pPr marL="787400" indent="-514350">
              <a:buFont typeface="+mj-lt"/>
              <a:buAutoNum type="alphaUcPeriod"/>
            </a:pPr>
            <a:r>
              <a:rPr lang="en-US" sz="3600" dirty="0">
                <a:solidFill>
                  <a:srgbClr val="202452"/>
                </a:solidFill>
              </a:rPr>
              <a:t>False</a:t>
            </a:r>
          </a:p>
        </p:txBody>
      </p:sp>
    </p:spTree>
    <p:extLst>
      <p:ext uri="{BB962C8B-B14F-4D97-AF65-F5344CB8AC3E}">
        <p14:creationId xmlns:p14="http://schemas.microsoft.com/office/powerpoint/2010/main" val="33066999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Core services fall within which of the following series?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23060B34-2AFE-AE08-6268-D6800D2874E0}"/>
              </a:ext>
            </a:extLst>
          </p:cNvPr>
          <p:cNvSpPr>
            <a:spLocks noGrp="1"/>
          </p:cNvSpPr>
          <p:nvPr>
            <p:ph sz="quarter" idx="1"/>
          </p:nvPr>
        </p:nvSpPr>
        <p:spPr>
          <a:xfrm>
            <a:off x="838200" y="2059459"/>
            <a:ext cx="10515600" cy="2215978"/>
          </a:xfrm>
        </p:spPr>
        <p:txBody>
          <a:bodyPr>
            <a:noAutofit/>
          </a:bodyPr>
          <a:lstStyle/>
          <a:p>
            <a:pPr marL="514350" indent="-514350">
              <a:buFont typeface="+mj-lt"/>
              <a:buAutoNum type="arabicPeriod"/>
            </a:pPr>
            <a:r>
              <a:rPr lang="en-US" sz="3600" dirty="0">
                <a:solidFill>
                  <a:srgbClr val="04A651"/>
                </a:solidFill>
              </a:rPr>
              <a:t>100s</a:t>
            </a:r>
          </a:p>
          <a:p>
            <a:pPr marL="514350" indent="-514350">
              <a:buFont typeface="+mj-lt"/>
              <a:buAutoNum type="arabicPeriod"/>
            </a:pPr>
            <a:r>
              <a:rPr lang="en-US" sz="3600" dirty="0">
                <a:solidFill>
                  <a:srgbClr val="202452"/>
                </a:solidFill>
              </a:rPr>
              <a:t>200s</a:t>
            </a:r>
          </a:p>
          <a:p>
            <a:pPr marL="514350" indent="-514350">
              <a:buFont typeface="+mj-lt"/>
              <a:buAutoNum type="arabicPeriod"/>
            </a:pPr>
            <a:r>
              <a:rPr lang="en-US" sz="3600" dirty="0">
                <a:solidFill>
                  <a:srgbClr val="202452"/>
                </a:solidFill>
              </a:rPr>
              <a:t>300s</a:t>
            </a:r>
          </a:p>
          <a:p>
            <a:pPr marL="514350" indent="-514350">
              <a:buFont typeface="+mj-lt"/>
              <a:buAutoNum type="arabicPeriod"/>
            </a:pPr>
            <a:r>
              <a:rPr lang="en-US" sz="3600" dirty="0">
                <a:solidFill>
                  <a:srgbClr val="202452"/>
                </a:solidFill>
              </a:rPr>
              <a:t>400s</a:t>
            </a:r>
          </a:p>
        </p:txBody>
      </p:sp>
    </p:spTree>
    <p:extLst>
      <p:ext uri="{BB962C8B-B14F-4D97-AF65-F5344CB8AC3E}">
        <p14:creationId xmlns:p14="http://schemas.microsoft.com/office/powerpoint/2010/main" val="426492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099 511N Issued and Explained</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Content Placeholder 2">
            <a:extLst>
              <a:ext uri="{FF2B5EF4-FFF2-40B4-BE49-F238E27FC236}">
                <a16:creationId xmlns:a16="http://schemas.microsoft.com/office/drawing/2014/main" id="{3526118C-0E8A-3560-A0A9-598AE3B1F88B}"/>
              </a:ext>
            </a:extLst>
          </p:cNvPr>
          <p:cNvSpPr>
            <a:spLocks noGrp="1"/>
          </p:cNvSpPr>
          <p:nvPr>
            <p:ph sz="quarter" idx="1"/>
          </p:nvPr>
        </p:nvSpPr>
        <p:spPr>
          <a:xfrm>
            <a:off x="838200" y="1690688"/>
            <a:ext cx="10515600" cy="4572000"/>
          </a:xfrm>
        </p:spPr>
        <p:txBody>
          <a:bodyPr/>
          <a:lstStyle/>
          <a:p>
            <a:r>
              <a:rPr lang="en-US" sz="3200" dirty="0">
                <a:solidFill>
                  <a:srgbClr val="202452"/>
                </a:solidFill>
              </a:rPr>
              <a:t>Required to be provided to MSFWs</a:t>
            </a:r>
          </a:p>
          <a:p>
            <a:r>
              <a:rPr lang="en-US" sz="3200" dirty="0">
                <a:solidFill>
                  <a:srgbClr val="202452"/>
                </a:solidFill>
              </a:rPr>
              <a:t>Document explains the services that can be provided by the one-stop center</a:t>
            </a:r>
          </a:p>
          <a:p>
            <a:r>
              <a:rPr lang="en-US" sz="3200" dirty="0">
                <a:solidFill>
                  <a:srgbClr val="202452"/>
                </a:solidFill>
              </a:rPr>
              <a:t>Does not commence or extend participation</a:t>
            </a:r>
          </a:p>
          <a:p>
            <a:endParaRPr lang="en-US" sz="3200" dirty="0">
              <a:solidFill>
                <a:srgbClr val="202452"/>
              </a:solidFill>
            </a:endParaRPr>
          </a:p>
        </p:txBody>
      </p:sp>
    </p:spTree>
    <p:extLst>
      <p:ext uri="{BB962C8B-B14F-4D97-AF65-F5344CB8AC3E}">
        <p14:creationId xmlns:p14="http://schemas.microsoft.com/office/powerpoint/2010/main" val="18599361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a:xfrm>
            <a:off x="838200" y="1020033"/>
            <a:ext cx="10515600" cy="1325563"/>
          </a:xfrm>
        </p:spPr>
        <p:txBody>
          <a:bodyPr>
            <a:normAutofit fontScale="90000"/>
          </a:bodyPr>
          <a:lstStyle/>
          <a:p>
            <a:r>
              <a:rPr lang="en-US" b="1" dirty="0">
                <a:solidFill>
                  <a:srgbClr val="04A651"/>
                </a:solidFill>
                <a:latin typeface="Franklin Gothic Book" panose="020B0503020102020204" pitchFamily="34" charset="0"/>
              </a:rPr>
              <a:t>Which service code best documents an initial analysis of a job seeker’s strengths, challenges and barriers in relation to employment, vocation and skills?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AEF90914-8FC2-9DB2-7365-59FE53C94510}"/>
              </a:ext>
            </a:extLst>
          </p:cNvPr>
          <p:cNvSpPr>
            <a:spLocks noGrp="1"/>
          </p:cNvSpPr>
          <p:nvPr>
            <p:ph sz="quarter" idx="1"/>
          </p:nvPr>
        </p:nvSpPr>
        <p:spPr>
          <a:xfrm>
            <a:off x="838200" y="3090648"/>
            <a:ext cx="10515600" cy="2747319"/>
          </a:xfrm>
        </p:spPr>
        <p:txBody>
          <a:bodyPr>
            <a:normAutofit/>
          </a:bodyPr>
          <a:lstStyle/>
          <a:p>
            <a:pPr marL="787400" indent="-514350">
              <a:buFont typeface="+mj-lt"/>
              <a:buAutoNum type="alphaUcPeriod"/>
            </a:pPr>
            <a:r>
              <a:rPr lang="en-US" sz="3600" dirty="0">
                <a:solidFill>
                  <a:srgbClr val="202452"/>
                </a:solidFill>
              </a:rPr>
              <a:t>205 Develop Service Strategies</a:t>
            </a:r>
          </a:p>
          <a:p>
            <a:pPr marL="787400" indent="-514350">
              <a:buFont typeface="+mj-lt"/>
              <a:buAutoNum type="alphaUcPeriod"/>
            </a:pPr>
            <a:r>
              <a:rPr lang="en-US" sz="3600" dirty="0">
                <a:solidFill>
                  <a:srgbClr val="202452"/>
                </a:solidFill>
              </a:rPr>
              <a:t>101 Orientation</a:t>
            </a:r>
          </a:p>
          <a:p>
            <a:pPr marL="787400" indent="-514350">
              <a:buFont typeface="+mj-lt"/>
              <a:buAutoNum type="alphaUcPeriod"/>
            </a:pPr>
            <a:r>
              <a:rPr lang="en-US" sz="3600" dirty="0">
                <a:solidFill>
                  <a:srgbClr val="202452"/>
                </a:solidFill>
              </a:rPr>
              <a:t>116 Received Service Not Classified</a:t>
            </a:r>
          </a:p>
          <a:p>
            <a:pPr marL="787400" indent="-514350">
              <a:buFont typeface="+mj-lt"/>
              <a:buAutoNum type="alphaUcPeriod"/>
            </a:pPr>
            <a:r>
              <a:rPr lang="en-US" sz="3600" dirty="0">
                <a:solidFill>
                  <a:srgbClr val="04A651"/>
                </a:solidFill>
              </a:rPr>
              <a:t>102 Initial Assessment</a:t>
            </a:r>
          </a:p>
        </p:txBody>
      </p:sp>
    </p:spTree>
    <p:extLst>
      <p:ext uri="{BB962C8B-B14F-4D97-AF65-F5344CB8AC3E}">
        <p14:creationId xmlns:p14="http://schemas.microsoft.com/office/powerpoint/2010/main" val="17644263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Service codes help identify which of the following:</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BB8C1FF6-1A59-6754-8AA9-AD58E95119D6}"/>
              </a:ext>
            </a:extLst>
          </p:cNvPr>
          <p:cNvSpPr>
            <a:spLocks noGrp="1"/>
          </p:cNvSpPr>
          <p:nvPr>
            <p:ph sz="quarter" idx="1"/>
          </p:nvPr>
        </p:nvSpPr>
        <p:spPr>
          <a:xfrm>
            <a:off x="838200" y="2044014"/>
            <a:ext cx="10515600" cy="2596978"/>
          </a:xfrm>
        </p:spPr>
        <p:txBody>
          <a:bodyPr>
            <a:normAutofit/>
          </a:bodyPr>
          <a:lstStyle/>
          <a:p>
            <a:pPr marL="514350" indent="-514350">
              <a:buFont typeface="+mj-lt"/>
              <a:buAutoNum type="alphaUcPeriod"/>
            </a:pPr>
            <a:r>
              <a:rPr lang="en-US" sz="3600" dirty="0">
                <a:solidFill>
                  <a:srgbClr val="202452"/>
                </a:solidFill>
              </a:rPr>
              <a:t>Program association</a:t>
            </a:r>
          </a:p>
          <a:p>
            <a:pPr marL="514350" indent="-514350">
              <a:buFont typeface="+mj-lt"/>
              <a:buAutoNum type="alphaUcPeriod"/>
            </a:pPr>
            <a:r>
              <a:rPr lang="en-US" sz="3600" dirty="0">
                <a:solidFill>
                  <a:srgbClr val="202452"/>
                </a:solidFill>
              </a:rPr>
              <a:t>Activities provided</a:t>
            </a:r>
          </a:p>
          <a:p>
            <a:pPr marL="514350" indent="-514350">
              <a:buFont typeface="+mj-lt"/>
              <a:buAutoNum type="alphaUcPeriod"/>
            </a:pPr>
            <a:r>
              <a:rPr lang="en-US" sz="3600" dirty="0">
                <a:solidFill>
                  <a:srgbClr val="202452"/>
                </a:solidFill>
              </a:rPr>
              <a:t>Self and staff assisted services</a:t>
            </a:r>
          </a:p>
          <a:p>
            <a:pPr marL="514350" indent="-514350">
              <a:buFont typeface="+mj-lt"/>
              <a:buAutoNum type="alphaUcPeriod"/>
            </a:pPr>
            <a:r>
              <a:rPr lang="en-US" sz="3600" dirty="0">
                <a:solidFill>
                  <a:srgbClr val="04A651"/>
                </a:solidFill>
              </a:rPr>
              <a:t>All of the above</a:t>
            </a:r>
          </a:p>
        </p:txBody>
      </p:sp>
    </p:spTree>
    <p:extLst>
      <p:ext uri="{BB962C8B-B14F-4D97-AF65-F5344CB8AC3E}">
        <p14:creationId xmlns:p14="http://schemas.microsoft.com/office/powerpoint/2010/main" val="32598166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C4B73-80C3-3ED4-CC82-56C50ACCE364}"/>
              </a:ext>
            </a:extLst>
          </p:cNvPr>
          <p:cNvSpPr>
            <a:spLocks noGrp="1"/>
          </p:cNvSpPr>
          <p:nvPr>
            <p:ph type="title"/>
          </p:nvPr>
        </p:nvSpPr>
        <p:spPr>
          <a:xfrm>
            <a:off x="838200" y="500062"/>
            <a:ext cx="10515600" cy="1325563"/>
          </a:xfrm>
        </p:spPr>
        <p:txBody>
          <a:bodyPr/>
          <a:lstStyle/>
          <a:p>
            <a:r>
              <a:rPr lang="en-US" b="1" dirty="0">
                <a:solidFill>
                  <a:srgbClr val="04A651"/>
                </a:solidFill>
                <a:latin typeface="Franklin Gothic Book" panose="020B0503020102020204" pitchFamily="34" charset="0"/>
              </a:rPr>
              <a:t>Contact Us</a:t>
            </a:r>
          </a:p>
        </p:txBody>
      </p:sp>
      <p:pic>
        <p:nvPicPr>
          <p:cNvPr id="6" name="Content Placeholder 4">
            <a:extLst>
              <a:ext uri="{FF2B5EF4-FFF2-40B4-BE49-F238E27FC236}">
                <a16:creationId xmlns:a16="http://schemas.microsoft.com/office/drawing/2014/main" id="{EE5A0F19-EBDC-82AF-3EA8-E9EF5FA73E1A}"/>
              </a:ext>
            </a:extLst>
          </p:cNvPr>
          <p:cNvPicPr>
            <a:picLocks noChangeAspect="1"/>
          </p:cNvPicPr>
          <p:nvPr/>
        </p:nvPicPr>
        <p:blipFill>
          <a:blip r:embed="rId3"/>
          <a:srcRect/>
          <a:stretch/>
        </p:blipFill>
        <p:spPr>
          <a:xfrm>
            <a:off x="11182350" y="5859901"/>
            <a:ext cx="882130" cy="899379"/>
          </a:xfrm>
          <a:prstGeom prst="rect">
            <a:avLst/>
          </a:prstGeom>
        </p:spPr>
      </p:pic>
      <p:sp>
        <p:nvSpPr>
          <p:cNvPr id="3" name="Rectangle 2">
            <a:extLst>
              <a:ext uri="{FF2B5EF4-FFF2-40B4-BE49-F238E27FC236}">
                <a16:creationId xmlns:a16="http://schemas.microsoft.com/office/drawing/2014/main" id="{1FAE4F3C-51C3-289E-D484-FA26A8B74053}"/>
              </a:ext>
            </a:extLst>
          </p:cNvPr>
          <p:cNvSpPr/>
          <p:nvPr/>
        </p:nvSpPr>
        <p:spPr>
          <a:xfrm>
            <a:off x="1254673" y="1565954"/>
            <a:ext cx="6259920" cy="523220"/>
          </a:xfrm>
          <a:prstGeom prst="rect">
            <a:avLst/>
          </a:prstGeom>
        </p:spPr>
        <p:txBody>
          <a:bodyPr wrap="square">
            <a:spAutoFit/>
          </a:bodyPr>
          <a:lstStyle/>
          <a:p>
            <a:r>
              <a:rPr lang="en-US" sz="2800" b="1" dirty="0">
                <a:solidFill>
                  <a:srgbClr val="04A651"/>
                </a:solidFill>
                <a:latin typeface="Century Gothic" panose="020B0502020202020204" pitchFamily="34" charset="0"/>
                <a:cs typeface="Arial" panose="020B0604020202020204" pitchFamily="34" charset="0"/>
              </a:rPr>
              <a:t>Thank You.</a:t>
            </a:r>
          </a:p>
        </p:txBody>
      </p:sp>
      <p:sp>
        <p:nvSpPr>
          <p:cNvPr id="4" name="Rectangle 3">
            <a:extLst>
              <a:ext uri="{FF2B5EF4-FFF2-40B4-BE49-F238E27FC236}">
                <a16:creationId xmlns:a16="http://schemas.microsoft.com/office/drawing/2014/main" id="{57FDA2A8-A302-DCD2-6829-5F5E1050D92F}"/>
              </a:ext>
            </a:extLst>
          </p:cNvPr>
          <p:cNvSpPr/>
          <p:nvPr/>
        </p:nvSpPr>
        <p:spPr>
          <a:xfrm>
            <a:off x="1254673" y="1956534"/>
            <a:ext cx="6104157" cy="707886"/>
          </a:xfrm>
          <a:prstGeom prst="rect">
            <a:avLst/>
          </a:prstGeom>
        </p:spPr>
        <p:txBody>
          <a:bodyPr wrap="square">
            <a:spAutoFit/>
          </a:bodyPr>
          <a:lstStyle/>
          <a:p>
            <a:r>
              <a:rPr lang="en-US" sz="2000" dirty="0">
                <a:solidFill>
                  <a:srgbClr val="7B8898"/>
                </a:solidFill>
                <a:ea typeface="Open Sans" panose="020B0606030504020204" pitchFamily="34" charset="0"/>
                <a:cs typeface="Open Sans" panose="020B0606030504020204" pitchFamily="34" charset="0"/>
              </a:rPr>
              <a:t>If you have questions or comments about this presentation, please contact us.</a:t>
            </a:r>
          </a:p>
        </p:txBody>
      </p:sp>
      <p:pic>
        <p:nvPicPr>
          <p:cNvPr id="9" name="Graphic 8" descr="Envelope with solid fill">
            <a:extLst>
              <a:ext uri="{FF2B5EF4-FFF2-40B4-BE49-F238E27FC236}">
                <a16:creationId xmlns:a16="http://schemas.microsoft.com/office/drawing/2014/main" id="{3C7D7659-2219-5290-C1AA-AC7E35120063}"/>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1254673" y="3539454"/>
            <a:ext cx="1097280" cy="1097280"/>
          </a:xfrm>
          <a:prstGeom prst="rect">
            <a:avLst/>
          </a:prstGeom>
        </p:spPr>
      </p:pic>
      <p:sp>
        <p:nvSpPr>
          <p:cNvPr id="12" name="Rectangle 11">
            <a:extLst>
              <a:ext uri="{FF2B5EF4-FFF2-40B4-BE49-F238E27FC236}">
                <a16:creationId xmlns:a16="http://schemas.microsoft.com/office/drawing/2014/main" id="{BE962916-DE28-E340-2D00-AAA055148AEB}"/>
              </a:ext>
            </a:extLst>
          </p:cNvPr>
          <p:cNvSpPr/>
          <p:nvPr/>
        </p:nvSpPr>
        <p:spPr>
          <a:xfrm>
            <a:off x="2415745" y="3559516"/>
            <a:ext cx="6217312" cy="1077218"/>
          </a:xfrm>
          <a:prstGeom prst="rect">
            <a:avLst/>
          </a:prstGeom>
        </p:spPr>
        <p:txBody>
          <a:bodyPr wrap="square">
            <a:spAutoFit/>
          </a:bodyPr>
          <a:lstStyle/>
          <a:p>
            <a:r>
              <a:rPr lang="en-US" sz="2400" b="1" dirty="0">
                <a:solidFill>
                  <a:srgbClr val="04A651"/>
                </a:solidFill>
                <a:ea typeface="Open Sans" panose="020B0606030504020204" pitchFamily="34" charset="0"/>
                <a:cs typeface="Arial" panose="020B0604020202020204" pitchFamily="34" charset="0"/>
              </a:rPr>
              <a:t>Danielle McNeil</a:t>
            </a:r>
          </a:p>
          <a:p>
            <a:r>
              <a:rPr lang="en-US" sz="2000" b="1" dirty="0">
                <a:solidFill>
                  <a:srgbClr val="7B8898"/>
                </a:solidFill>
                <a:ea typeface="Open Sans" panose="020B0606030504020204" pitchFamily="34" charset="0"/>
                <a:cs typeface="Arial" panose="020B0604020202020204" pitchFamily="34" charset="0"/>
              </a:rPr>
              <a:t>Email:  </a:t>
            </a:r>
            <a:r>
              <a:rPr lang="en-US" sz="2000" dirty="0">
                <a:solidFill>
                  <a:srgbClr val="7B8898"/>
                </a:solidFill>
                <a:ea typeface="Open Sans" panose="020B0606030504020204" pitchFamily="34" charset="0"/>
                <a:cs typeface="Open Sans" panose="020B0606030504020204" pitchFamily="34" charset="0"/>
              </a:rPr>
              <a:t>Danielle.McNeil@commerce.fl.gov</a:t>
            </a:r>
          </a:p>
          <a:p>
            <a:r>
              <a:rPr lang="en-US" sz="2000" b="1" dirty="0">
                <a:solidFill>
                  <a:srgbClr val="7B8898"/>
                </a:solidFill>
                <a:ea typeface="Open Sans" panose="020B0606030504020204" pitchFamily="34" charset="0"/>
                <a:cs typeface="Open Sans" panose="020B0606030504020204" pitchFamily="34" charset="0"/>
              </a:rPr>
              <a:t>Phone: </a:t>
            </a:r>
            <a:r>
              <a:rPr lang="en-US" sz="2000" dirty="0">
                <a:solidFill>
                  <a:srgbClr val="7B8898"/>
                </a:solidFill>
                <a:ea typeface="Open Sans" panose="020B0606030504020204" pitchFamily="34" charset="0"/>
                <a:cs typeface="Open Sans" panose="020B0606030504020204" pitchFamily="34" charset="0"/>
              </a:rPr>
              <a:t>850-245-7498</a:t>
            </a:r>
          </a:p>
        </p:txBody>
      </p:sp>
      <p:sp>
        <p:nvSpPr>
          <p:cNvPr id="5" name="Rectangle 4">
            <a:extLst>
              <a:ext uri="{FF2B5EF4-FFF2-40B4-BE49-F238E27FC236}">
                <a16:creationId xmlns:a16="http://schemas.microsoft.com/office/drawing/2014/main" id="{CA8B774C-4987-20D9-7887-3154CA4E31AE}"/>
              </a:ext>
            </a:extLst>
          </p:cNvPr>
          <p:cNvSpPr/>
          <p:nvPr/>
        </p:nvSpPr>
        <p:spPr>
          <a:xfrm>
            <a:off x="2415745" y="4636734"/>
            <a:ext cx="6217312" cy="1077218"/>
          </a:xfrm>
          <a:prstGeom prst="rect">
            <a:avLst/>
          </a:prstGeom>
        </p:spPr>
        <p:txBody>
          <a:bodyPr wrap="square">
            <a:spAutoFit/>
          </a:bodyPr>
          <a:lstStyle/>
          <a:p>
            <a:r>
              <a:rPr lang="en-US" sz="2400" b="1" dirty="0" err="1">
                <a:solidFill>
                  <a:srgbClr val="04A651"/>
                </a:solidFill>
                <a:ea typeface="Open Sans" panose="020B0606030504020204" pitchFamily="34" charset="0"/>
                <a:cs typeface="Arial" panose="020B0604020202020204" pitchFamily="34" charset="0"/>
              </a:rPr>
              <a:t>Tammellia</a:t>
            </a:r>
            <a:r>
              <a:rPr lang="en-US" sz="2400" b="1" dirty="0">
                <a:solidFill>
                  <a:srgbClr val="04A651"/>
                </a:solidFill>
                <a:ea typeface="Open Sans" panose="020B0606030504020204" pitchFamily="34" charset="0"/>
                <a:cs typeface="Arial" panose="020B0604020202020204" pitchFamily="34" charset="0"/>
              </a:rPr>
              <a:t> Bacon</a:t>
            </a:r>
          </a:p>
          <a:p>
            <a:r>
              <a:rPr lang="en-US" sz="2000" b="1" dirty="0">
                <a:solidFill>
                  <a:srgbClr val="7B8898"/>
                </a:solidFill>
                <a:ea typeface="Open Sans" panose="020B0606030504020204" pitchFamily="34" charset="0"/>
                <a:cs typeface="Arial" panose="020B0604020202020204" pitchFamily="34" charset="0"/>
              </a:rPr>
              <a:t>Email:  </a:t>
            </a:r>
            <a:r>
              <a:rPr lang="en-US" sz="2000" dirty="0">
                <a:solidFill>
                  <a:srgbClr val="7B8898"/>
                </a:solidFill>
                <a:ea typeface="Open Sans" panose="020B0606030504020204" pitchFamily="34" charset="0"/>
                <a:cs typeface="Open Sans" panose="020B0606030504020204" pitchFamily="34" charset="0"/>
              </a:rPr>
              <a:t>Tammellia.Bacon@commerce.fl.gov</a:t>
            </a:r>
          </a:p>
          <a:p>
            <a:r>
              <a:rPr lang="en-US" sz="2000" b="1" dirty="0">
                <a:solidFill>
                  <a:srgbClr val="7B8898"/>
                </a:solidFill>
                <a:ea typeface="Open Sans" panose="020B0606030504020204" pitchFamily="34" charset="0"/>
                <a:cs typeface="Open Sans" panose="020B0606030504020204" pitchFamily="34" charset="0"/>
              </a:rPr>
              <a:t>Phone: </a:t>
            </a:r>
            <a:r>
              <a:rPr lang="en-US" sz="2000" dirty="0">
                <a:solidFill>
                  <a:srgbClr val="7B8898"/>
                </a:solidFill>
                <a:ea typeface="Open Sans" panose="020B0606030504020204" pitchFamily="34" charset="0"/>
                <a:cs typeface="Open Sans" panose="020B0606030504020204" pitchFamily="34" charset="0"/>
              </a:rPr>
              <a:t>850-921-3868</a:t>
            </a:r>
          </a:p>
        </p:txBody>
      </p:sp>
      <p:pic>
        <p:nvPicPr>
          <p:cNvPr id="7" name="Graphic 6" descr="Envelope with solid fill">
            <a:extLst>
              <a:ext uri="{FF2B5EF4-FFF2-40B4-BE49-F238E27FC236}">
                <a16:creationId xmlns:a16="http://schemas.microsoft.com/office/drawing/2014/main" id="{6288EDCD-C00E-5FC3-2F22-B759F52B750A}"/>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1254673" y="4636734"/>
            <a:ext cx="1097280" cy="1097280"/>
          </a:xfrm>
          <a:prstGeom prst="rect">
            <a:avLst/>
          </a:prstGeom>
        </p:spPr>
      </p:pic>
    </p:spTree>
    <p:extLst>
      <p:ext uri="{BB962C8B-B14F-4D97-AF65-F5344CB8AC3E}">
        <p14:creationId xmlns:p14="http://schemas.microsoft.com/office/powerpoint/2010/main" val="543479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100 Validate I-9</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4B2C0044-5100-7B21-9B05-D9353615BF03}"/>
              </a:ext>
            </a:extLst>
          </p:cNvPr>
          <p:cNvSpPr>
            <a:spLocks noGrp="1"/>
          </p:cNvSpPr>
          <p:nvPr>
            <p:ph sz="quarter" idx="1"/>
          </p:nvPr>
        </p:nvSpPr>
        <p:spPr>
          <a:xfrm>
            <a:off x="838199" y="1690688"/>
            <a:ext cx="10515599" cy="4572000"/>
          </a:xfrm>
        </p:spPr>
        <p:txBody>
          <a:bodyPr/>
          <a:lstStyle/>
          <a:p>
            <a:r>
              <a:rPr lang="en-US" sz="3200" dirty="0">
                <a:solidFill>
                  <a:srgbClr val="202452"/>
                </a:solidFill>
              </a:rPr>
              <a:t>Provides information to staff that an I-9 has been validated</a:t>
            </a:r>
          </a:p>
          <a:p>
            <a:r>
              <a:rPr lang="en-US" sz="3200" dirty="0">
                <a:solidFill>
                  <a:srgbClr val="202452"/>
                </a:solidFill>
              </a:rPr>
              <a:t>May be requested  as a requirement for referral to agricultural jobs or other orders</a:t>
            </a:r>
          </a:p>
          <a:p>
            <a:r>
              <a:rPr lang="en-US" sz="3200" dirty="0">
                <a:solidFill>
                  <a:srgbClr val="202452"/>
                </a:solidFill>
              </a:rPr>
              <a:t>Does not extend or commence participation</a:t>
            </a:r>
          </a:p>
          <a:p>
            <a:endParaRPr lang="en-US" sz="3200" dirty="0">
              <a:solidFill>
                <a:srgbClr val="202452"/>
              </a:solidFill>
            </a:endParaRPr>
          </a:p>
        </p:txBody>
      </p:sp>
      <p:pic>
        <p:nvPicPr>
          <p:cNvPr id="8" name="Picture 4" descr="MPj04223920000[1]">
            <a:extLst>
              <a:ext uri="{FF2B5EF4-FFF2-40B4-BE49-F238E27FC236}">
                <a16:creationId xmlns:a16="http://schemas.microsoft.com/office/drawing/2014/main" id="{EB9B6EAF-9CA1-DE8B-0842-DD11267EE5CF}"/>
              </a:ext>
            </a:extLst>
          </p:cNvPr>
          <p:cNvPicPr>
            <a:picLocks noChangeAspect="1" noChangeArrowheads="1"/>
          </p:cNvPicPr>
          <p:nvPr/>
        </p:nvPicPr>
        <p:blipFill>
          <a:blip r:embed="rId4" cstate="print"/>
          <a:srcRect/>
          <a:stretch>
            <a:fillRect/>
          </a:stretch>
        </p:blipFill>
        <p:spPr bwMode="auto">
          <a:xfrm>
            <a:off x="4327954" y="3939419"/>
            <a:ext cx="3536092" cy="2716754"/>
          </a:xfrm>
          <a:prstGeom prst="rect">
            <a:avLst/>
          </a:prstGeom>
          <a:noFill/>
          <a:ln w="9525">
            <a:noFill/>
            <a:miter lim="800000"/>
            <a:headEnd/>
            <a:tailEnd/>
          </a:ln>
        </p:spPr>
      </p:pic>
    </p:spTree>
    <p:extLst>
      <p:ext uri="{BB962C8B-B14F-4D97-AF65-F5344CB8AC3E}">
        <p14:creationId xmlns:p14="http://schemas.microsoft.com/office/powerpoint/2010/main" val="684496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101***Orientation</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5">
            <a:extLst>
              <a:ext uri="{FF2B5EF4-FFF2-40B4-BE49-F238E27FC236}">
                <a16:creationId xmlns:a16="http://schemas.microsoft.com/office/drawing/2014/main" id="{EB8ED5B9-5A50-E8A8-AB84-293502EE8F7D}"/>
              </a:ext>
            </a:extLst>
          </p:cNvPr>
          <p:cNvSpPr>
            <a:spLocks noGrp="1"/>
          </p:cNvSpPr>
          <p:nvPr>
            <p:ph idx="1"/>
          </p:nvPr>
        </p:nvSpPr>
        <p:spPr>
          <a:xfrm>
            <a:off x="838200" y="1690688"/>
            <a:ext cx="10515600" cy="4572000"/>
          </a:xfrm>
        </p:spPr>
        <p:txBody>
          <a:bodyPr/>
          <a:lstStyle/>
          <a:p>
            <a:pPr>
              <a:buClr>
                <a:schemeClr val="tx1"/>
              </a:buClr>
              <a:buFont typeface="Arial" charset="0"/>
              <a:buChar char="•"/>
            </a:pPr>
            <a:r>
              <a:rPr lang="en-US" sz="3600" dirty="0">
                <a:solidFill>
                  <a:srgbClr val="202452"/>
                </a:solidFill>
              </a:rPr>
              <a:t>Structured, on-site session </a:t>
            </a:r>
          </a:p>
          <a:p>
            <a:pPr>
              <a:buClr>
                <a:schemeClr val="tx1"/>
              </a:buClr>
              <a:buFont typeface="Arial" charset="0"/>
              <a:buChar char="•"/>
            </a:pPr>
            <a:r>
              <a:rPr lang="en-US" sz="3600" dirty="0">
                <a:solidFill>
                  <a:srgbClr val="202452"/>
                </a:solidFill>
              </a:rPr>
              <a:t>Acquaints customers with the One-Stop Career Center, available services and programs </a:t>
            </a:r>
          </a:p>
          <a:p>
            <a:pPr>
              <a:buClr>
                <a:schemeClr val="tx1"/>
              </a:buClr>
              <a:buFont typeface="Arial" charset="0"/>
              <a:buChar char="•"/>
            </a:pPr>
            <a:r>
              <a:rPr lang="en-US" sz="3600" dirty="0">
                <a:solidFill>
                  <a:srgbClr val="202452"/>
                </a:solidFill>
              </a:rPr>
              <a:t>Session times may vary </a:t>
            </a:r>
          </a:p>
          <a:p>
            <a:pPr>
              <a:buClr>
                <a:schemeClr val="tx1"/>
              </a:buClr>
              <a:buFont typeface="Arial" charset="0"/>
              <a:buChar char="•"/>
            </a:pPr>
            <a:r>
              <a:rPr lang="en-US" sz="3600" dirty="0">
                <a:solidFill>
                  <a:srgbClr val="202452"/>
                </a:solidFill>
              </a:rPr>
              <a:t>Provided by, or in conjunction with, One-Stop Career Center staff</a:t>
            </a:r>
          </a:p>
          <a:p>
            <a:endParaRPr lang="en-US" sz="3600" dirty="0">
              <a:solidFill>
                <a:srgbClr val="202452"/>
              </a:solidFill>
            </a:endParaRPr>
          </a:p>
        </p:txBody>
      </p:sp>
    </p:spTree>
    <p:extLst>
      <p:ext uri="{BB962C8B-B14F-4D97-AF65-F5344CB8AC3E}">
        <p14:creationId xmlns:p14="http://schemas.microsoft.com/office/powerpoint/2010/main" val="3226678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102***Initial Assessment</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5">
            <a:extLst>
              <a:ext uri="{FF2B5EF4-FFF2-40B4-BE49-F238E27FC236}">
                <a16:creationId xmlns:a16="http://schemas.microsoft.com/office/drawing/2014/main" id="{C0876482-0DF9-8717-CC13-4C1A41919917}"/>
              </a:ext>
            </a:extLst>
          </p:cNvPr>
          <p:cNvSpPr>
            <a:spLocks noGrp="1"/>
          </p:cNvSpPr>
          <p:nvPr>
            <p:ph idx="1"/>
          </p:nvPr>
        </p:nvSpPr>
        <p:spPr>
          <a:xfrm>
            <a:off x="838199" y="1690688"/>
            <a:ext cx="10515599" cy="4800600"/>
          </a:xfrm>
        </p:spPr>
        <p:txBody>
          <a:bodyPr>
            <a:normAutofit/>
          </a:bodyPr>
          <a:lstStyle/>
          <a:p>
            <a:r>
              <a:rPr lang="en-US" sz="3600" dirty="0">
                <a:solidFill>
                  <a:srgbClr val="202452"/>
                </a:solidFill>
              </a:rPr>
              <a:t>Initial analysis of a customer’s strengths and weaknesses in relation to:</a:t>
            </a:r>
          </a:p>
          <a:p>
            <a:pPr lvl="1"/>
            <a:r>
              <a:rPr lang="en-US" sz="3600" dirty="0">
                <a:solidFill>
                  <a:srgbClr val="202452"/>
                </a:solidFill>
              </a:rPr>
              <a:t>Education, work history, vocational skills</a:t>
            </a:r>
          </a:p>
          <a:p>
            <a:r>
              <a:rPr lang="en-US" sz="3600" dirty="0">
                <a:solidFill>
                  <a:srgbClr val="202452"/>
                </a:solidFill>
              </a:rPr>
              <a:t>Identify employment goals, barriers and services needed</a:t>
            </a:r>
          </a:p>
          <a:p>
            <a:r>
              <a:rPr lang="en-US" sz="3600" dirty="0">
                <a:solidFill>
                  <a:srgbClr val="202452"/>
                </a:solidFill>
              </a:rPr>
              <a:t>Information  should be used to develop an employment plan</a:t>
            </a:r>
          </a:p>
        </p:txBody>
      </p:sp>
    </p:spTree>
    <p:extLst>
      <p:ext uri="{BB962C8B-B14F-4D97-AF65-F5344CB8AC3E}">
        <p14:creationId xmlns:p14="http://schemas.microsoft.com/office/powerpoint/2010/main" val="3775886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1752</TotalTime>
  <Words>5768</Words>
  <Application>Microsoft Office PowerPoint</Application>
  <PresentationFormat>Widescreen</PresentationFormat>
  <Paragraphs>414</Paragraphs>
  <Slides>62</Slides>
  <Notes>62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62</vt:i4>
      </vt:variant>
    </vt:vector>
  </HeadingPairs>
  <TitlesOfParts>
    <vt:vector size="70" baseType="lpstr">
      <vt:lpstr>Arial</vt:lpstr>
      <vt:lpstr>Calibri</vt:lpstr>
      <vt:lpstr>Calibri Light</vt:lpstr>
      <vt:lpstr>Century Gothic</vt:lpstr>
      <vt:lpstr>Franklin Gothic Book</vt:lpstr>
      <vt:lpstr>Wingdings</vt:lpstr>
      <vt:lpstr>Wingdings 2</vt:lpstr>
      <vt:lpstr>Office Theme</vt:lpstr>
      <vt:lpstr>PowerPoint Presentation</vt:lpstr>
      <vt:lpstr>Employ Florida Marketplace (EFM)</vt:lpstr>
      <vt:lpstr>000 – System or Staff Generated Self Service</vt:lpstr>
      <vt:lpstr>100 – Core Services</vt:lpstr>
      <vt:lpstr>Self Services***(000)</vt:lpstr>
      <vt:lpstr>099 511N Issued and Explained</vt:lpstr>
      <vt:lpstr>100 Validate I-9</vt:lpstr>
      <vt:lpstr>101***Orientation</vt:lpstr>
      <vt:lpstr>102***Initial Assessment</vt:lpstr>
      <vt:lpstr>Initial Assessment Documentation</vt:lpstr>
      <vt:lpstr>103***Information on Training Providers, Performance Outcomes</vt:lpstr>
      <vt:lpstr>104***Job Search Workshop</vt:lpstr>
      <vt:lpstr>105***Job Finding Club</vt:lpstr>
      <vt:lpstr>106***Provided Internet Job Search Support/Training</vt:lpstr>
      <vt:lpstr>107***Provision of Labor Market Research</vt:lpstr>
      <vt:lpstr>Provision of Labor Market Information Documentation</vt:lpstr>
      <vt:lpstr>109***Case Coordinated Services</vt:lpstr>
      <vt:lpstr>110***Attended Rapid Response</vt:lpstr>
      <vt:lpstr>111 TAP Workshop</vt:lpstr>
      <vt:lpstr>112***Job Fair</vt:lpstr>
      <vt:lpstr>113***Job Search Plan</vt:lpstr>
      <vt:lpstr>114***Staff Assisted Job Search</vt:lpstr>
      <vt:lpstr>115***Resume Preparation Assistance</vt:lpstr>
      <vt:lpstr>116***Received Service from Staff NOT Classified</vt:lpstr>
      <vt:lpstr>117 Outreach VET/MSFW</vt:lpstr>
      <vt:lpstr>118 Failed to Respond to Call-In</vt:lpstr>
      <vt:lpstr>120***Use of One-Stop Resource Room/Equipment</vt:lpstr>
      <vt:lpstr>123***Job Development Contacts</vt:lpstr>
      <vt:lpstr>123***Job Development Contacts</vt:lpstr>
      <vt:lpstr>124***Received Bonding Assistance</vt:lpstr>
      <vt:lpstr>125***Job Search/Placement Asst. including Career Counseling</vt:lpstr>
      <vt:lpstr>126***Tax Credit Information</vt:lpstr>
      <vt:lpstr>127***Reportable Service from DVOP/LVER</vt:lpstr>
      <vt:lpstr>128***Assigned Case Manager</vt:lpstr>
      <vt:lpstr>129***Received Case Management Services</vt:lpstr>
      <vt:lpstr>130***Proficiency Testing</vt:lpstr>
      <vt:lpstr>131***Testing/Background Check as Required by Employer</vt:lpstr>
      <vt:lpstr>132***Testing - Other</vt:lpstr>
      <vt:lpstr>134***Employer Pre-Screening</vt:lpstr>
      <vt:lpstr>135 Local Office Contact</vt:lpstr>
      <vt:lpstr>136 Follow-Up Contact</vt:lpstr>
      <vt:lpstr>153***Computer Skills Workshop</vt:lpstr>
      <vt:lpstr>154***Social Networking Workshop</vt:lpstr>
      <vt:lpstr>155***Interview Skills Workshop</vt:lpstr>
      <vt:lpstr>156***Soft Skills Workshop</vt:lpstr>
      <vt:lpstr>157***Financial Management Workshop</vt:lpstr>
      <vt:lpstr>179***Outside Web-Link Job Referral</vt:lpstr>
      <vt:lpstr>180-187***Supportive Services</vt:lpstr>
      <vt:lpstr>180-187 Supportive Services</vt:lpstr>
      <vt:lpstr>180-187 Supportive Services Documentation</vt:lpstr>
      <vt:lpstr>Quiz Test your knowledge.</vt:lpstr>
      <vt:lpstr>Code 124, Federal Bonding Program, must be recorded at what time?</vt:lpstr>
      <vt:lpstr>True or False</vt:lpstr>
      <vt:lpstr>What type of service code should be used to document a follow-up service when no reportable service has been provided?</vt:lpstr>
      <vt:lpstr>The Federal Bonding Program service code should be recorded once a bond has been issued. A case note should accompany the use of this code and include what information?</vt:lpstr>
      <vt:lpstr>Which service code should be used to document a workshop which provides instruction on computer applications such as the Microsoft Office Suite?</vt:lpstr>
      <vt:lpstr>Labor Market Information, code 107, may be recorded if staff perform which of the following services?</vt:lpstr>
      <vt:lpstr>True or False</vt:lpstr>
      <vt:lpstr>Core services fall within which of the following series?</vt:lpstr>
      <vt:lpstr>Which service code best documents an initial analysis of a job seeker’s strengths, challenges and barriers in relation to employment, vocation and skills?</vt:lpstr>
      <vt:lpstr>Service codes help identify which of the following:</vt:lpstr>
      <vt:lpstr>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Jose Santos</dc:creator>
  <cp:lastModifiedBy>Thomas, Jewelisia</cp:lastModifiedBy>
  <cp:revision>7</cp:revision>
  <dcterms:created xsi:type="dcterms:W3CDTF">2023-06-29T18:41:40Z</dcterms:created>
  <dcterms:modified xsi:type="dcterms:W3CDTF">2024-03-29T14:46:15Z</dcterms:modified>
</cp:coreProperties>
</file>