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700" r:id="rId5"/>
    <p:sldMasterId id="2147483708" r:id="rId6"/>
    <p:sldMasterId id="2147483720" r:id="rId7"/>
  </p:sldMasterIdLst>
  <p:notesMasterIdLst>
    <p:notesMasterId r:id="rId43"/>
  </p:notesMasterIdLst>
  <p:handoutMasterIdLst>
    <p:handoutMasterId r:id="rId44"/>
  </p:handoutMasterIdLst>
  <p:sldIdLst>
    <p:sldId id="777" r:id="rId8"/>
    <p:sldId id="778" r:id="rId9"/>
    <p:sldId id="779" r:id="rId10"/>
    <p:sldId id="780" r:id="rId11"/>
    <p:sldId id="258" r:id="rId12"/>
    <p:sldId id="781" r:id="rId13"/>
    <p:sldId id="786" r:id="rId14"/>
    <p:sldId id="783" r:id="rId15"/>
    <p:sldId id="788" r:id="rId16"/>
    <p:sldId id="790" r:id="rId17"/>
    <p:sldId id="791" r:id="rId18"/>
    <p:sldId id="826" r:id="rId19"/>
    <p:sldId id="792" r:id="rId20"/>
    <p:sldId id="794" r:id="rId21"/>
    <p:sldId id="801" r:id="rId22"/>
    <p:sldId id="796" r:id="rId23"/>
    <p:sldId id="797" r:id="rId24"/>
    <p:sldId id="798" r:id="rId25"/>
    <p:sldId id="827" r:id="rId26"/>
    <p:sldId id="800" r:id="rId27"/>
    <p:sldId id="802" r:id="rId28"/>
    <p:sldId id="803" r:id="rId29"/>
    <p:sldId id="828" r:id="rId30"/>
    <p:sldId id="829" r:id="rId31"/>
    <p:sldId id="830" r:id="rId32"/>
    <p:sldId id="831" r:id="rId33"/>
    <p:sldId id="832" r:id="rId34"/>
    <p:sldId id="833" r:id="rId35"/>
    <p:sldId id="834" r:id="rId36"/>
    <p:sldId id="835" r:id="rId37"/>
    <p:sldId id="836" r:id="rId38"/>
    <p:sldId id="837" r:id="rId39"/>
    <p:sldId id="838" r:id="rId40"/>
    <p:sldId id="264" r:id="rId41"/>
    <p:sldId id="775"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73E7F0-3FB0-3D4E-AFD1-5F892015C20E}">
          <p14:sldIdLst>
            <p14:sldId id="777"/>
            <p14:sldId id="778"/>
            <p14:sldId id="779"/>
            <p14:sldId id="780"/>
            <p14:sldId id="258"/>
            <p14:sldId id="781"/>
            <p14:sldId id="786"/>
            <p14:sldId id="783"/>
            <p14:sldId id="788"/>
            <p14:sldId id="790"/>
            <p14:sldId id="791"/>
            <p14:sldId id="826"/>
            <p14:sldId id="792"/>
            <p14:sldId id="794"/>
            <p14:sldId id="801"/>
            <p14:sldId id="796"/>
            <p14:sldId id="797"/>
            <p14:sldId id="798"/>
            <p14:sldId id="827"/>
            <p14:sldId id="800"/>
            <p14:sldId id="802"/>
            <p14:sldId id="803"/>
            <p14:sldId id="828"/>
            <p14:sldId id="829"/>
            <p14:sldId id="830"/>
            <p14:sldId id="831"/>
            <p14:sldId id="832"/>
            <p14:sldId id="833"/>
            <p14:sldId id="834"/>
            <p14:sldId id="835"/>
            <p14:sldId id="836"/>
            <p14:sldId id="837"/>
            <p14:sldId id="838"/>
            <p14:sldId id="264"/>
            <p14:sldId id="775"/>
          </p14:sldIdLst>
        </p14:section>
      </p14:sectionLst>
    </p:ext>
    <p:ext uri="{EFAFB233-063F-42B5-8137-9DF3F51BA10A}">
      <p15:sldGuideLst xmlns:p15="http://schemas.microsoft.com/office/powerpoint/2012/main">
        <p15:guide id="1" orient="horz" pos="2160" userDrawn="1">
          <p15:clr>
            <a:srgbClr val="A4A3A4"/>
          </p15:clr>
        </p15:guide>
        <p15:guide id="3" orient="horz" pos="552" userDrawn="1">
          <p15:clr>
            <a:srgbClr val="A4A3A4"/>
          </p15:clr>
        </p15:guide>
        <p15:guide id="4" orient="horz" pos="2304" userDrawn="1">
          <p15:clr>
            <a:srgbClr val="A4A3A4"/>
          </p15:clr>
        </p15:guide>
        <p15:guide id="5" orient="horz" pos="48" userDrawn="1">
          <p15:clr>
            <a:srgbClr val="A4A3A4"/>
          </p15:clr>
        </p15:guide>
        <p15:guide id="6" orient="horz" pos="4320" userDrawn="1">
          <p15:clr>
            <a:srgbClr val="A4A3A4"/>
          </p15:clr>
        </p15:guide>
        <p15:guide id="7" pos="3840" userDrawn="1">
          <p15:clr>
            <a:srgbClr val="A4A3A4"/>
          </p15:clr>
        </p15:guide>
        <p15:guide id="8" pos="7680" userDrawn="1">
          <p15:clr>
            <a:srgbClr val="A4A3A4"/>
          </p15:clr>
        </p15:guide>
        <p15:guide id="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BE8719-7D0B-3FCD-32CA-6F5AEBA859B1}" name="Robinson, Dee" initials="RD" userId="S::Dee.Robinson@deo.myflorida.com::288212c1-1c1b-4bd3-b991-0462e9180bf1" providerId="AD"/>
  <p188:author id="{EA4004E5-404E-C49F-0C53-F17CD149A04A}" name="Mahboob, Azhar" initials="MA" userId="S::Azhar.Mahboob@deo.myflorida.com::95504cc6-c403-457e-845d-f43cca9ab4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trice, Meredith M." initials="BMM" lastIdx="1" clrIdx="0">
    <p:extLst>
      <p:ext uri="{19B8F6BF-5375-455C-9EA6-DF929625EA0E}">
        <p15:presenceInfo xmlns:p15="http://schemas.microsoft.com/office/powerpoint/2012/main" userId="S::Meredith.M.Beatrice@eog.myflorida.com::ec95254c-8ccf-46a7-9bae-c0c4f8965a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452"/>
    <a:srgbClr val="E5C93A"/>
    <a:srgbClr val="898989"/>
    <a:srgbClr val="212552"/>
    <a:srgbClr val="F5896B"/>
    <a:srgbClr val="00A651"/>
    <a:srgbClr val="D5E3CF"/>
    <a:srgbClr val="003F5C"/>
    <a:srgbClr val="E0E1E2"/>
    <a:srgbClr val="BDD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76876" autoAdjust="0"/>
  </p:normalViewPr>
  <p:slideViewPr>
    <p:cSldViewPr snapToGrid="0" snapToObjects="1">
      <p:cViewPr varScale="1">
        <p:scale>
          <a:sx n="83" d="100"/>
          <a:sy n="83" d="100"/>
        </p:scale>
        <p:origin x="1278" y="84"/>
      </p:cViewPr>
      <p:guideLst>
        <p:guide orient="horz" pos="2160"/>
        <p:guide orient="horz" pos="552"/>
        <p:guide orient="horz" pos="2304"/>
        <p:guide orient="horz" pos="48"/>
        <p:guide orient="horz" pos="4320"/>
        <p:guide pos="3840"/>
        <p:guide pos="7680"/>
        <p:guide/>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A9C43-3BD9-4503-8C8A-0815E2132E28}"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B111F5D1-4F53-4884-B5E2-970591BB410A}">
      <dgm:prSet phldrT="[Text]" custT="1"/>
      <dgm:spPr>
        <a:xfrm>
          <a:off x="3053112" y="-114083"/>
          <a:ext cx="1956737" cy="1745011"/>
        </a:xfr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a:solidFill>
                <a:sysClr val="window" lastClr="FFFFFF"/>
              </a:solidFill>
              <a:latin typeface="Times New Roman" panose="02020603050405020304" pitchFamily="18" charset="0"/>
              <a:ea typeface="+mn-ea"/>
              <a:cs typeface="Times New Roman" panose="02020603050405020304" pitchFamily="18" charset="0"/>
            </a:rPr>
            <a:t>Transitional Services</a:t>
          </a:r>
          <a:endParaRPr lang="en-US" sz="18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7EAA13ED-447E-42F8-80C2-5707940D5540}" type="parTrans" cxnId="{79CF30BE-BA6C-4162-BEB9-D9502B8E5D01}">
      <dgm:prSet/>
      <dgm:spPr/>
      <dgm:t>
        <a:bodyPr/>
        <a:lstStyle/>
        <a:p>
          <a:endParaRPr lang="en-US"/>
        </a:p>
      </dgm:t>
    </dgm:pt>
    <dgm:pt modelId="{A7E85DBF-0A63-44D3-8309-34BE13E018DC}" type="sibTrans" cxnId="{79CF30BE-BA6C-4162-BEB9-D9502B8E5D01}">
      <dgm:prSet/>
      <dgm:spPr>
        <a:xfrm rot="2239289">
          <a:off x="4816557" y="1162445"/>
          <a:ext cx="181867" cy="527673"/>
        </a:xfrm>
        <a:solidFill>
          <a:srgbClr val="ED7D31">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936B1FA2-3782-4747-A556-B0DA6C887275}">
      <dgm:prSet phldrT="[Text]" custT="1"/>
      <dgm:spPr>
        <a:xfrm>
          <a:off x="4060764" y="3450954"/>
          <a:ext cx="2175999" cy="1844730"/>
        </a:xfr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a:solidFill>
                <a:sysClr val="window" lastClr="FFFFFF"/>
              </a:solidFill>
              <a:latin typeface="Times New Roman" panose="02020603050405020304" pitchFamily="18" charset="0"/>
              <a:ea typeface="+mn-ea"/>
              <a:cs typeface="Times New Roman" panose="02020603050405020304" pitchFamily="18" charset="0"/>
            </a:rPr>
            <a:t>Local Workforce Board  </a:t>
          </a:r>
          <a:endParaRPr lang="en-US" sz="18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94C73B77-01C6-47B3-9568-E2BD309AED62}" type="parTrans" cxnId="{E3183952-EB1A-43A6-898A-4F66DB8B98F6}">
      <dgm:prSet/>
      <dgm:spPr/>
      <dgm:t>
        <a:bodyPr/>
        <a:lstStyle/>
        <a:p>
          <a:endParaRPr lang="en-US"/>
        </a:p>
      </dgm:t>
    </dgm:pt>
    <dgm:pt modelId="{C63912F8-2CE7-4C10-BA07-39D3690A83AF}" type="sibTrans" cxnId="{E3183952-EB1A-43A6-898A-4F66DB8B98F6}">
      <dgm:prSet/>
      <dgm:spPr>
        <a:xfrm rot="10800000">
          <a:off x="3905948" y="4109482"/>
          <a:ext cx="109403" cy="527673"/>
        </a:xfrm>
        <a:solidFill>
          <a:srgbClr val="FFC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D23CDEB9-33B5-47C5-94B3-50FBFFB698F6}">
      <dgm:prSet phldrT="[Text]" custT="1"/>
      <dgm:spPr>
        <a:xfrm>
          <a:off x="1744979" y="3497866"/>
          <a:ext cx="2109364" cy="1750906"/>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a:solidFill>
                <a:sysClr val="window" lastClr="FFFFFF"/>
              </a:solidFill>
              <a:latin typeface="Times New Roman" panose="02020603050405020304" pitchFamily="18" charset="0"/>
              <a:ea typeface="+mn-ea"/>
              <a:cs typeface="Times New Roman" panose="02020603050405020304" pitchFamily="18" charset="0"/>
            </a:rPr>
            <a:t>Sanctions</a:t>
          </a:r>
          <a:endParaRPr lang="en-US" sz="18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B3F87128-B657-44E8-8387-79000B5B3624}" type="parTrans" cxnId="{8A1F3A12-0688-40B8-B5C4-8355B204D167}">
      <dgm:prSet/>
      <dgm:spPr/>
      <dgm:t>
        <a:bodyPr/>
        <a:lstStyle/>
        <a:p>
          <a:endParaRPr lang="en-US"/>
        </a:p>
      </dgm:t>
    </dgm:pt>
    <dgm:pt modelId="{DD05CFF7-99F7-4895-B904-9B4A33E0A98C}" type="sibTrans" cxnId="{8A1F3A12-0688-40B8-B5C4-8355B204D167}">
      <dgm:prSet/>
      <dgm:spPr>
        <a:xfrm rot="15173509">
          <a:off x="2358969" y="3057046"/>
          <a:ext cx="233511" cy="527673"/>
        </a:xfrm>
        <a:solidFill>
          <a:srgbClr val="4472C4">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A08E1C4F-5F33-410D-9B21-16649CAEBC09}">
      <dgm:prSet phldrT="[Text]" custT="1"/>
      <dgm:spPr>
        <a:xfrm>
          <a:off x="1040261" y="1203841"/>
          <a:ext cx="2163241" cy="1934880"/>
        </a:xfr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a:solidFill>
                <a:sysClr val="window" lastClr="FFFFFF"/>
              </a:solidFill>
              <a:latin typeface="Times New Roman" panose="02020603050405020304" pitchFamily="18" charset="0"/>
              <a:ea typeface="+mn-ea"/>
              <a:cs typeface="Times New Roman" panose="02020603050405020304" pitchFamily="18" charset="0"/>
            </a:rPr>
            <a:t>Local Operating Procedures</a:t>
          </a:r>
          <a:endParaRPr lang="en-US" sz="18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A65C558D-4CB1-4CA1-AC43-05AAEA760C9A}" type="parTrans" cxnId="{ED5C5995-6D73-4559-AE8C-D560FA21A4A3}">
      <dgm:prSet/>
      <dgm:spPr/>
      <dgm:t>
        <a:bodyPr/>
        <a:lstStyle/>
        <a:p>
          <a:endParaRPr lang="en-US"/>
        </a:p>
      </dgm:t>
    </dgm:pt>
    <dgm:pt modelId="{30FEC864-0C4B-4F8C-99C4-5D51B9CEE089}" type="sibTrans" cxnId="{ED5C5995-6D73-4559-AE8C-D560FA21A4A3}">
      <dgm:prSet/>
      <dgm:spPr>
        <a:xfrm rot="19410197">
          <a:off x="3005526" y="1174835"/>
          <a:ext cx="213080" cy="527673"/>
        </a:xfrm>
        <a:solidFill>
          <a:srgbClr val="70AD47">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12F66503-0A62-47FE-8B00-C8B1B4B593AA}">
      <dgm:prSet phldrT="[Text]" custT="1"/>
      <dgm:spPr>
        <a:xfrm>
          <a:off x="4822693" y="1172976"/>
          <a:ext cx="2039789" cy="1932425"/>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b="1">
              <a:solidFill>
                <a:sysClr val="window" lastClr="FFFFFF"/>
              </a:solidFill>
              <a:latin typeface="Times New Roman" panose="02020603050405020304" pitchFamily="18" charset="0"/>
              <a:ea typeface="+mn-ea"/>
              <a:cs typeface="Times New Roman" panose="02020603050405020304" pitchFamily="18" charset="0"/>
            </a:rPr>
            <a:t>Eligibility</a:t>
          </a:r>
          <a:endParaRPr lang="en-US" sz="18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A7DE3860-455D-40BD-A327-AC813ECD3C81}" type="sibTrans" cxnId="{1C571B2F-87E9-47BE-A30E-188D720A1AF7}">
      <dgm:prSet/>
      <dgm:spPr>
        <a:xfrm rot="6435152">
          <a:off x="5376961" y="3003668"/>
          <a:ext cx="230441" cy="527673"/>
        </a:xfrm>
        <a:solidFill>
          <a:srgbClr val="A5A5A5">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8E8DB006-E851-4B89-AF7A-4308C902C133}" type="parTrans" cxnId="{1C571B2F-87E9-47BE-A30E-188D720A1AF7}">
      <dgm:prSet/>
      <dgm:spPr/>
      <dgm:t>
        <a:bodyPr/>
        <a:lstStyle/>
        <a:p>
          <a:endParaRPr lang="en-US"/>
        </a:p>
      </dgm:t>
    </dgm:pt>
    <dgm:pt modelId="{92FA361E-0176-49BC-82EF-B3EBD1804F9A}" type="pres">
      <dgm:prSet presAssocID="{A46A9C43-3BD9-4503-8C8A-0815E2132E28}" presName="cycle" presStyleCnt="0">
        <dgm:presLayoutVars>
          <dgm:dir/>
          <dgm:resizeHandles val="exact"/>
        </dgm:presLayoutVars>
      </dgm:prSet>
      <dgm:spPr/>
    </dgm:pt>
    <dgm:pt modelId="{D4A4C30D-C52F-4E83-8F2A-464ECF3102E4}" type="pres">
      <dgm:prSet presAssocID="{B111F5D1-4F53-4884-B5E2-970591BB410A}" presName="node" presStyleLbl="node1" presStyleIdx="0" presStyleCnt="5" custScaleX="116970" custScaleY="105273" custRadScaleRad="100041" custRadScaleInc="4560">
        <dgm:presLayoutVars>
          <dgm:bulletEnabled val="1"/>
        </dgm:presLayoutVars>
      </dgm:prSet>
      <dgm:spPr/>
    </dgm:pt>
    <dgm:pt modelId="{DD4CA812-CDEE-474E-848D-1FE328DF8A03}" type="pres">
      <dgm:prSet presAssocID="{A7E85DBF-0A63-44D3-8309-34BE13E018DC}" presName="sibTrans" presStyleLbl="sibTrans2D1" presStyleIdx="0" presStyleCnt="5"/>
      <dgm:spPr/>
    </dgm:pt>
    <dgm:pt modelId="{4303D76E-4A33-4749-BEFE-6A2252FA40E2}" type="pres">
      <dgm:prSet presAssocID="{A7E85DBF-0A63-44D3-8309-34BE13E018DC}" presName="connectorText" presStyleLbl="sibTrans2D1" presStyleIdx="0" presStyleCnt="5"/>
      <dgm:spPr/>
    </dgm:pt>
    <dgm:pt modelId="{D74EC479-93A2-4574-8049-6A9F4A4476B1}" type="pres">
      <dgm:prSet presAssocID="{12F66503-0A62-47FE-8B00-C8B1B4B593AA}" presName="node" presStyleLbl="node1" presStyleIdx="1" presStyleCnt="5" custScaleX="116970" custScaleY="105273" custRadScaleRad="99017" custRadScaleInc="-513">
        <dgm:presLayoutVars>
          <dgm:bulletEnabled val="1"/>
        </dgm:presLayoutVars>
      </dgm:prSet>
      <dgm:spPr/>
    </dgm:pt>
    <dgm:pt modelId="{9312C8D3-B8C5-4A8C-8F4D-BECBFB59CBBE}" type="pres">
      <dgm:prSet presAssocID="{A7DE3860-455D-40BD-A327-AC813ECD3C81}" presName="sibTrans" presStyleLbl="sibTrans2D1" presStyleIdx="1" presStyleCnt="5"/>
      <dgm:spPr/>
    </dgm:pt>
    <dgm:pt modelId="{08A00312-9EFC-49BF-85FF-FD64A7644C56}" type="pres">
      <dgm:prSet presAssocID="{A7DE3860-455D-40BD-A327-AC813ECD3C81}" presName="connectorText" presStyleLbl="sibTrans2D1" presStyleIdx="1" presStyleCnt="5"/>
      <dgm:spPr/>
    </dgm:pt>
    <dgm:pt modelId="{C0FF20B2-2AE7-45FD-911E-F48DAB297FD0}" type="pres">
      <dgm:prSet presAssocID="{936B1FA2-3782-4747-A556-B0DA6C887275}" presName="node" presStyleLbl="node1" presStyleIdx="2" presStyleCnt="5" custScaleX="116970" custScaleY="105273">
        <dgm:presLayoutVars>
          <dgm:bulletEnabled val="1"/>
        </dgm:presLayoutVars>
      </dgm:prSet>
      <dgm:spPr/>
    </dgm:pt>
    <dgm:pt modelId="{9AF5E53F-A7A6-463A-92CF-BB54F0CE00AD}" type="pres">
      <dgm:prSet presAssocID="{C63912F8-2CE7-4C10-BA07-39D3690A83AF}" presName="sibTrans" presStyleLbl="sibTrans2D1" presStyleIdx="2" presStyleCnt="5"/>
      <dgm:spPr/>
    </dgm:pt>
    <dgm:pt modelId="{F061B4E1-BAE8-4F31-A49A-791C7F52D1A1}" type="pres">
      <dgm:prSet presAssocID="{C63912F8-2CE7-4C10-BA07-39D3690A83AF}" presName="connectorText" presStyleLbl="sibTrans2D1" presStyleIdx="2" presStyleCnt="5"/>
      <dgm:spPr/>
    </dgm:pt>
    <dgm:pt modelId="{92D6692C-0AD5-4DB8-9784-7282CF632A56}" type="pres">
      <dgm:prSet presAssocID="{D23CDEB9-33B5-47C5-94B3-50FBFFB698F6}" presName="node" presStyleLbl="node1" presStyleIdx="3" presStyleCnt="5" custScaleX="116970" custScaleY="105273">
        <dgm:presLayoutVars>
          <dgm:bulletEnabled val="1"/>
        </dgm:presLayoutVars>
      </dgm:prSet>
      <dgm:spPr/>
    </dgm:pt>
    <dgm:pt modelId="{C1201110-BCAB-419D-852B-EBC088D7FA74}" type="pres">
      <dgm:prSet presAssocID="{DD05CFF7-99F7-4895-B904-9B4A33E0A98C}" presName="sibTrans" presStyleLbl="sibTrans2D1" presStyleIdx="3" presStyleCnt="5"/>
      <dgm:spPr/>
    </dgm:pt>
    <dgm:pt modelId="{776740D8-6AC9-4737-A6F5-1AD982BDD088}" type="pres">
      <dgm:prSet presAssocID="{DD05CFF7-99F7-4895-B904-9B4A33E0A98C}" presName="connectorText" presStyleLbl="sibTrans2D1" presStyleIdx="3" presStyleCnt="5"/>
      <dgm:spPr/>
    </dgm:pt>
    <dgm:pt modelId="{8C930F2D-F0F4-485F-8DF7-638EA3A18331}" type="pres">
      <dgm:prSet presAssocID="{A08E1C4F-5F33-410D-9B21-16649CAEBC09}" presName="node" presStyleLbl="node1" presStyleIdx="4" presStyleCnt="5" custScaleX="116970" custScaleY="105273" custRadScaleRad="97216" custRadScaleInc="-1282">
        <dgm:presLayoutVars>
          <dgm:bulletEnabled val="1"/>
        </dgm:presLayoutVars>
      </dgm:prSet>
      <dgm:spPr/>
    </dgm:pt>
    <dgm:pt modelId="{DCF3032A-1E2F-40D4-B63B-F21C302F9100}" type="pres">
      <dgm:prSet presAssocID="{30FEC864-0C4B-4F8C-99C4-5D51B9CEE089}" presName="sibTrans" presStyleLbl="sibTrans2D1" presStyleIdx="4" presStyleCnt="5"/>
      <dgm:spPr/>
    </dgm:pt>
    <dgm:pt modelId="{53F1A8EE-B92D-4D4C-918B-379326C8E842}" type="pres">
      <dgm:prSet presAssocID="{30FEC864-0C4B-4F8C-99C4-5D51B9CEE089}" presName="connectorText" presStyleLbl="sibTrans2D1" presStyleIdx="4" presStyleCnt="5"/>
      <dgm:spPr/>
    </dgm:pt>
  </dgm:ptLst>
  <dgm:cxnLst>
    <dgm:cxn modelId="{47AAAB07-4497-4737-9E15-4B2204DB2902}" type="presOf" srcId="{DD05CFF7-99F7-4895-B904-9B4A33E0A98C}" destId="{C1201110-BCAB-419D-852B-EBC088D7FA74}" srcOrd="0" destOrd="0" presId="urn:microsoft.com/office/officeart/2005/8/layout/cycle2"/>
    <dgm:cxn modelId="{8A1F3A12-0688-40B8-B5C4-8355B204D167}" srcId="{A46A9C43-3BD9-4503-8C8A-0815E2132E28}" destId="{D23CDEB9-33B5-47C5-94B3-50FBFFB698F6}" srcOrd="3" destOrd="0" parTransId="{B3F87128-B657-44E8-8387-79000B5B3624}" sibTransId="{DD05CFF7-99F7-4895-B904-9B4A33E0A98C}"/>
    <dgm:cxn modelId="{654A7319-1768-4240-A258-C2F90772FFBB}" type="presOf" srcId="{A46A9C43-3BD9-4503-8C8A-0815E2132E28}" destId="{92FA361E-0176-49BC-82EF-B3EBD1804F9A}" srcOrd="0" destOrd="0" presId="urn:microsoft.com/office/officeart/2005/8/layout/cycle2"/>
    <dgm:cxn modelId="{2455B31A-94F6-48B0-B3F7-B42583D16F04}" type="presOf" srcId="{A08E1C4F-5F33-410D-9B21-16649CAEBC09}" destId="{8C930F2D-F0F4-485F-8DF7-638EA3A18331}" srcOrd="0" destOrd="0" presId="urn:microsoft.com/office/officeart/2005/8/layout/cycle2"/>
    <dgm:cxn modelId="{3F998D23-5528-4AE1-B87C-BD6A5D667359}" type="presOf" srcId="{DD05CFF7-99F7-4895-B904-9B4A33E0A98C}" destId="{776740D8-6AC9-4737-A6F5-1AD982BDD088}" srcOrd="1" destOrd="0" presId="urn:microsoft.com/office/officeart/2005/8/layout/cycle2"/>
    <dgm:cxn modelId="{3D22D829-F6D4-4E29-ACAA-AE13F562E410}" type="presOf" srcId="{C63912F8-2CE7-4C10-BA07-39D3690A83AF}" destId="{F061B4E1-BAE8-4F31-A49A-791C7F52D1A1}" srcOrd="1" destOrd="0" presId="urn:microsoft.com/office/officeart/2005/8/layout/cycle2"/>
    <dgm:cxn modelId="{1C571B2F-87E9-47BE-A30E-188D720A1AF7}" srcId="{A46A9C43-3BD9-4503-8C8A-0815E2132E28}" destId="{12F66503-0A62-47FE-8B00-C8B1B4B593AA}" srcOrd="1" destOrd="0" parTransId="{8E8DB006-E851-4B89-AF7A-4308C902C133}" sibTransId="{A7DE3860-455D-40BD-A327-AC813ECD3C81}"/>
    <dgm:cxn modelId="{7310763A-B983-4A8E-8724-ED1D88EF593C}" type="presOf" srcId="{D23CDEB9-33B5-47C5-94B3-50FBFFB698F6}" destId="{92D6692C-0AD5-4DB8-9784-7282CF632A56}" srcOrd="0" destOrd="0" presId="urn:microsoft.com/office/officeart/2005/8/layout/cycle2"/>
    <dgm:cxn modelId="{2EC67A3D-BDAD-4F88-ACAD-BE8162D85508}" type="presOf" srcId="{A7DE3860-455D-40BD-A327-AC813ECD3C81}" destId="{9312C8D3-B8C5-4A8C-8F4D-BECBFB59CBBE}" srcOrd="0" destOrd="0" presId="urn:microsoft.com/office/officeart/2005/8/layout/cycle2"/>
    <dgm:cxn modelId="{2C84054B-ABA6-413C-B0DE-49F06D5BFD1C}" type="presOf" srcId="{30FEC864-0C4B-4F8C-99C4-5D51B9CEE089}" destId="{DCF3032A-1E2F-40D4-B63B-F21C302F9100}" srcOrd="0" destOrd="0" presId="urn:microsoft.com/office/officeart/2005/8/layout/cycle2"/>
    <dgm:cxn modelId="{A9BA7C50-64CC-47D9-A5E6-8C64CD9DB8FB}" type="presOf" srcId="{C63912F8-2CE7-4C10-BA07-39D3690A83AF}" destId="{9AF5E53F-A7A6-463A-92CF-BB54F0CE00AD}" srcOrd="0" destOrd="0" presId="urn:microsoft.com/office/officeart/2005/8/layout/cycle2"/>
    <dgm:cxn modelId="{E3183952-EB1A-43A6-898A-4F66DB8B98F6}" srcId="{A46A9C43-3BD9-4503-8C8A-0815E2132E28}" destId="{936B1FA2-3782-4747-A556-B0DA6C887275}" srcOrd="2" destOrd="0" parTransId="{94C73B77-01C6-47B3-9568-E2BD309AED62}" sibTransId="{C63912F8-2CE7-4C10-BA07-39D3690A83AF}"/>
    <dgm:cxn modelId="{F4074278-3863-4B56-AA57-F8B405889C1C}" type="presOf" srcId="{12F66503-0A62-47FE-8B00-C8B1B4B593AA}" destId="{D74EC479-93A2-4574-8049-6A9F4A4476B1}" srcOrd="0" destOrd="0" presId="urn:microsoft.com/office/officeart/2005/8/layout/cycle2"/>
    <dgm:cxn modelId="{A6807881-07FE-4166-9AED-783244A66264}" type="presOf" srcId="{30FEC864-0C4B-4F8C-99C4-5D51B9CEE089}" destId="{53F1A8EE-B92D-4D4C-918B-379326C8E842}" srcOrd="1" destOrd="0" presId="urn:microsoft.com/office/officeart/2005/8/layout/cycle2"/>
    <dgm:cxn modelId="{65B5368E-43C5-48DB-A9AB-4D9DCB302C8B}" type="presOf" srcId="{B111F5D1-4F53-4884-B5E2-970591BB410A}" destId="{D4A4C30D-C52F-4E83-8F2A-464ECF3102E4}" srcOrd="0" destOrd="0" presId="urn:microsoft.com/office/officeart/2005/8/layout/cycle2"/>
    <dgm:cxn modelId="{ED5C5995-6D73-4559-AE8C-D560FA21A4A3}" srcId="{A46A9C43-3BD9-4503-8C8A-0815E2132E28}" destId="{A08E1C4F-5F33-410D-9B21-16649CAEBC09}" srcOrd="4" destOrd="0" parTransId="{A65C558D-4CB1-4CA1-AC43-05AAEA760C9A}" sibTransId="{30FEC864-0C4B-4F8C-99C4-5D51B9CEE089}"/>
    <dgm:cxn modelId="{CC4BAA9A-225D-4AAA-A158-E68D73D9BAD4}" type="presOf" srcId="{A7DE3860-455D-40BD-A327-AC813ECD3C81}" destId="{08A00312-9EFC-49BF-85FF-FD64A7644C56}" srcOrd="1" destOrd="0" presId="urn:microsoft.com/office/officeart/2005/8/layout/cycle2"/>
    <dgm:cxn modelId="{ADFAADA6-8A90-4779-AA67-0B8613B1DCFF}" type="presOf" srcId="{A7E85DBF-0A63-44D3-8309-34BE13E018DC}" destId="{DD4CA812-CDEE-474E-848D-1FE328DF8A03}" srcOrd="0" destOrd="0" presId="urn:microsoft.com/office/officeart/2005/8/layout/cycle2"/>
    <dgm:cxn modelId="{79CF30BE-BA6C-4162-BEB9-D9502B8E5D01}" srcId="{A46A9C43-3BD9-4503-8C8A-0815E2132E28}" destId="{B111F5D1-4F53-4884-B5E2-970591BB410A}" srcOrd="0" destOrd="0" parTransId="{7EAA13ED-447E-42F8-80C2-5707940D5540}" sibTransId="{A7E85DBF-0A63-44D3-8309-34BE13E018DC}"/>
    <dgm:cxn modelId="{49E054C6-2083-4888-BF20-B8F47B09F745}" type="presOf" srcId="{A7E85DBF-0A63-44D3-8309-34BE13E018DC}" destId="{4303D76E-4A33-4749-BEFE-6A2252FA40E2}" srcOrd="1" destOrd="0" presId="urn:microsoft.com/office/officeart/2005/8/layout/cycle2"/>
    <dgm:cxn modelId="{6BEE48D8-19B9-4A12-9FB4-9F8CB75D6A36}" type="presOf" srcId="{936B1FA2-3782-4747-A556-B0DA6C887275}" destId="{C0FF20B2-2AE7-45FD-911E-F48DAB297FD0}" srcOrd="0" destOrd="0" presId="urn:microsoft.com/office/officeart/2005/8/layout/cycle2"/>
    <dgm:cxn modelId="{81332353-BEC7-4347-A724-0DC0491F9E5F}" type="presParOf" srcId="{92FA361E-0176-49BC-82EF-B3EBD1804F9A}" destId="{D4A4C30D-C52F-4E83-8F2A-464ECF3102E4}" srcOrd="0" destOrd="0" presId="urn:microsoft.com/office/officeart/2005/8/layout/cycle2"/>
    <dgm:cxn modelId="{71ED23F0-A4E3-46E8-B984-7B44E573318D}" type="presParOf" srcId="{92FA361E-0176-49BC-82EF-B3EBD1804F9A}" destId="{DD4CA812-CDEE-474E-848D-1FE328DF8A03}" srcOrd="1" destOrd="0" presId="urn:microsoft.com/office/officeart/2005/8/layout/cycle2"/>
    <dgm:cxn modelId="{90F59F15-2C89-4562-A1D4-5918DEC606FD}" type="presParOf" srcId="{DD4CA812-CDEE-474E-848D-1FE328DF8A03}" destId="{4303D76E-4A33-4749-BEFE-6A2252FA40E2}" srcOrd="0" destOrd="0" presId="urn:microsoft.com/office/officeart/2005/8/layout/cycle2"/>
    <dgm:cxn modelId="{FE9CD28C-C57F-4E2E-821F-09A7D54C2511}" type="presParOf" srcId="{92FA361E-0176-49BC-82EF-B3EBD1804F9A}" destId="{D74EC479-93A2-4574-8049-6A9F4A4476B1}" srcOrd="2" destOrd="0" presId="urn:microsoft.com/office/officeart/2005/8/layout/cycle2"/>
    <dgm:cxn modelId="{77C790AB-5BF4-49CF-9CAA-17C94C4E8B5D}" type="presParOf" srcId="{92FA361E-0176-49BC-82EF-B3EBD1804F9A}" destId="{9312C8D3-B8C5-4A8C-8F4D-BECBFB59CBBE}" srcOrd="3" destOrd="0" presId="urn:microsoft.com/office/officeart/2005/8/layout/cycle2"/>
    <dgm:cxn modelId="{D6967534-7E96-494C-A983-45D2E72E7E46}" type="presParOf" srcId="{9312C8D3-B8C5-4A8C-8F4D-BECBFB59CBBE}" destId="{08A00312-9EFC-49BF-85FF-FD64A7644C56}" srcOrd="0" destOrd="0" presId="urn:microsoft.com/office/officeart/2005/8/layout/cycle2"/>
    <dgm:cxn modelId="{5AE8A0F8-7C38-4674-805D-5A42C89A1D3A}" type="presParOf" srcId="{92FA361E-0176-49BC-82EF-B3EBD1804F9A}" destId="{C0FF20B2-2AE7-45FD-911E-F48DAB297FD0}" srcOrd="4" destOrd="0" presId="urn:microsoft.com/office/officeart/2005/8/layout/cycle2"/>
    <dgm:cxn modelId="{7F131178-2741-47C6-AAF3-65B80F4D82AA}" type="presParOf" srcId="{92FA361E-0176-49BC-82EF-B3EBD1804F9A}" destId="{9AF5E53F-A7A6-463A-92CF-BB54F0CE00AD}" srcOrd="5" destOrd="0" presId="urn:microsoft.com/office/officeart/2005/8/layout/cycle2"/>
    <dgm:cxn modelId="{9E4E0D25-E5EE-4194-8015-1D1C118B4258}" type="presParOf" srcId="{9AF5E53F-A7A6-463A-92CF-BB54F0CE00AD}" destId="{F061B4E1-BAE8-4F31-A49A-791C7F52D1A1}" srcOrd="0" destOrd="0" presId="urn:microsoft.com/office/officeart/2005/8/layout/cycle2"/>
    <dgm:cxn modelId="{D9DF33DF-A2D9-4327-8353-319D1B8A6215}" type="presParOf" srcId="{92FA361E-0176-49BC-82EF-B3EBD1804F9A}" destId="{92D6692C-0AD5-4DB8-9784-7282CF632A56}" srcOrd="6" destOrd="0" presId="urn:microsoft.com/office/officeart/2005/8/layout/cycle2"/>
    <dgm:cxn modelId="{6D8396CE-CC49-46D8-8A8B-7F34AF5EAB48}" type="presParOf" srcId="{92FA361E-0176-49BC-82EF-B3EBD1804F9A}" destId="{C1201110-BCAB-419D-852B-EBC088D7FA74}" srcOrd="7" destOrd="0" presId="urn:microsoft.com/office/officeart/2005/8/layout/cycle2"/>
    <dgm:cxn modelId="{E3896F54-815F-4B50-9EFF-97A0263E2DBD}" type="presParOf" srcId="{C1201110-BCAB-419D-852B-EBC088D7FA74}" destId="{776740D8-6AC9-4737-A6F5-1AD982BDD088}" srcOrd="0" destOrd="0" presId="urn:microsoft.com/office/officeart/2005/8/layout/cycle2"/>
    <dgm:cxn modelId="{422BC1CC-63D3-4EFD-BE03-C019F36DFA81}" type="presParOf" srcId="{92FA361E-0176-49BC-82EF-B3EBD1804F9A}" destId="{8C930F2D-F0F4-485F-8DF7-638EA3A18331}" srcOrd="8" destOrd="0" presId="urn:microsoft.com/office/officeart/2005/8/layout/cycle2"/>
    <dgm:cxn modelId="{48BF376B-9CF1-47EE-A1D5-260D889CF152}" type="presParOf" srcId="{92FA361E-0176-49BC-82EF-B3EBD1804F9A}" destId="{DCF3032A-1E2F-40D4-B63B-F21C302F9100}" srcOrd="9" destOrd="0" presId="urn:microsoft.com/office/officeart/2005/8/layout/cycle2"/>
    <dgm:cxn modelId="{422245D7-1713-4B34-A5FE-42A587E4E39B}" type="presParOf" srcId="{DCF3032A-1E2F-40D4-B63B-F21C302F9100}" destId="{53F1A8EE-B92D-4D4C-918B-379326C8E842}"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4C30D-C52F-4E83-8F2A-464ECF3102E4}">
      <dsp:nvSpPr>
        <dsp:cNvPr id="0" name=""/>
        <dsp:cNvSpPr/>
      </dsp:nvSpPr>
      <dsp:spPr>
        <a:xfrm>
          <a:off x="3086219" y="-39607"/>
          <a:ext cx="1828798" cy="1645918"/>
        </a:xfrm>
        <a:prstGeom prst="ellipse">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 lastClr="FFFFFF"/>
              </a:solidFill>
              <a:latin typeface="Times New Roman" panose="02020603050405020304" pitchFamily="18" charset="0"/>
              <a:ea typeface="+mn-ea"/>
              <a:cs typeface="Times New Roman" panose="02020603050405020304" pitchFamily="18" charset="0"/>
            </a:rPr>
            <a:t>Transitional Services</a:t>
          </a:r>
          <a:endParaRPr lang="en-US" sz="18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3354040" y="201432"/>
        <a:ext cx="1293156" cy="1163840"/>
      </dsp:txXfrm>
    </dsp:sp>
    <dsp:sp modelId="{DD4CA812-CDEE-474E-848D-1FE328DF8A03}">
      <dsp:nvSpPr>
        <dsp:cNvPr id="0" name=""/>
        <dsp:cNvSpPr/>
      </dsp:nvSpPr>
      <dsp:spPr>
        <a:xfrm rot="2228882">
          <a:off x="4764751" y="1205090"/>
          <a:ext cx="281563" cy="527673"/>
        </a:xfrm>
        <a:prstGeom prst="rightArrow">
          <a:avLst>
            <a:gd name="adj1" fmla="val 60000"/>
            <a:gd name="adj2" fmla="val 50000"/>
          </a:avLst>
        </a:prstGeom>
        <a:solidFill>
          <a:srgbClr val="ED7D31">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Calibri" panose="020F0502020204030204"/>
            <a:ea typeface="+mn-ea"/>
            <a:cs typeface="+mn-cs"/>
          </a:endParaRPr>
        </a:p>
      </dsp:txBody>
      <dsp:txXfrm>
        <a:off x="4773321" y="1285121"/>
        <a:ext cx="197094" cy="316603"/>
      </dsp:txXfrm>
    </dsp:sp>
    <dsp:sp modelId="{D74EC479-93A2-4574-8049-6A9F4A4476B1}">
      <dsp:nvSpPr>
        <dsp:cNvPr id="0" name=""/>
        <dsp:cNvSpPr/>
      </dsp:nvSpPr>
      <dsp:spPr>
        <a:xfrm>
          <a:off x="4908752" y="1341167"/>
          <a:ext cx="1828798" cy="1645918"/>
        </a:xfrm>
        <a:prstGeom prst="ellipse">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 lastClr="FFFFFF"/>
              </a:solidFill>
              <a:latin typeface="Times New Roman" panose="02020603050405020304" pitchFamily="18" charset="0"/>
              <a:ea typeface="+mn-ea"/>
              <a:cs typeface="Times New Roman" panose="02020603050405020304" pitchFamily="18" charset="0"/>
            </a:rPr>
            <a:t>Eligibility</a:t>
          </a:r>
          <a:endParaRPr lang="en-US" sz="18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5176573" y="1582206"/>
        <a:ext cx="1293156" cy="1163840"/>
      </dsp:txXfrm>
    </dsp:sp>
    <dsp:sp modelId="{9312C8D3-B8C5-4A8C-8F4D-BECBFB59CBBE}">
      <dsp:nvSpPr>
        <dsp:cNvPr id="0" name=""/>
        <dsp:cNvSpPr/>
      </dsp:nvSpPr>
      <dsp:spPr>
        <a:xfrm rot="6451168">
          <a:off x="5292741" y="3007588"/>
          <a:ext cx="361735" cy="527673"/>
        </a:xfrm>
        <a:prstGeom prst="rightArrow">
          <a:avLst>
            <a:gd name="adj1" fmla="val 60000"/>
            <a:gd name="adj2" fmla="val 50000"/>
          </a:avLst>
        </a:prstGeom>
        <a:solidFill>
          <a:srgbClr val="A5A5A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Calibri" panose="020F0502020204030204"/>
            <a:ea typeface="+mn-ea"/>
            <a:cs typeface="+mn-cs"/>
          </a:endParaRPr>
        </a:p>
      </dsp:txBody>
      <dsp:txXfrm rot="10800000">
        <a:off x="5363335" y="3061380"/>
        <a:ext cx="253215" cy="316603"/>
      </dsp:txXfrm>
    </dsp:sp>
    <dsp:sp modelId="{C0FF20B2-2AE7-45FD-911E-F48DAB297FD0}">
      <dsp:nvSpPr>
        <dsp:cNvPr id="0" name=""/>
        <dsp:cNvSpPr/>
      </dsp:nvSpPr>
      <dsp:spPr>
        <a:xfrm>
          <a:off x="4203502" y="3575289"/>
          <a:ext cx="1828798" cy="1645918"/>
        </a:xfrm>
        <a:prstGeom prst="ellipse">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 lastClr="FFFFFF"/>
              </a:solidFill>
              <a:latin typeface="Times New Roman" panose="02020603050405020304" pitchFamily="18" charset="0"/>
              <a:ea typeface="+mn-ea"/>
              <a:cs typeface="Times New Roman" panose="02020603050405020304" pitchFamily="18" charset="0"/>
            </a:rPr>
            <a:t>Local Workforce Board  </a:t>
          </a:r>
          <a:endParaRPr lang="en-US" sz="18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471323" y="3816328"/>
        <a:ext cx="1293156" cy="1163840"/>
      </dsp:txXfrm>
    </dsp:sp>
    <dsp:sp modelId="{9AF5E53F-A7A6-463A-92CF-BB54F0CE00AD}">
      <dsp:nvSpPr>
        <dsp:cNvPr id="0" name=""/>
        <dsp:cNvSpPr/>
      </dsp:nvSpPr>
      <dsp:spPr>
        <a:xfrm rot="10800000">
          <a:off x="3813273" y="4134412"/>
          <a:ext cx="275761" cy="527673"/>
        </a:xfrm>
        <a:prstGeom prst="rightArrow">
          <a:avLst>
            <a:gd name="adj1" fmla="val 60000"/>
            <a:gd name="adj2" fmla="val 50000"/>
          </a:avLst>
        </a:prstGeom>
        <a:solidFill>
          <a:srgbClr val="FFC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Calibri" panose="020F0502020204030204"/>
            <a:ea typeface="+mn-ea"/>
            <a:cs typeface="+mn-cs"/>
          </a:endParaRPr>
        </a:p>
      </dsp:txBody>
      <dsp:txXfrm rot="10800000">
        <a:off x="3896001" y="4239947"/>
        <a:ext cx="193033" cy="316603"/>
      </dsp:txXfrm>
    </dsp:sp>
    <dsp:sp modelId="{92D6692C-0AD5-4DB8-9784-7282CF632A56}">
      <dsp:nvSpPr>
        <dsp:cNvPr id="0" name=""/>
        <dsp:cNvSpPr/>
      </dsp:nvSpPr>
      <dsp:spPr>
        <a:xfrm>
          <a:off x="1854399" y="3575289"/>
          <a:ext cx="1828798" cy="164591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 lastClr="FFFFFF"/>
              </a:solidFill>
              <a:latin typeface="Times New Roman" panose="02020603050405020304" pitchFamily="18" charset="0"/>
              <a:ea typeface="+mn-ea"/>
              <a:cs typeface="Times New Roman" panose="02020603050405020304" pitchFamily="18" charset="0"/>
            </a:rPr>
            <a:t>Sanctions</a:t>
          </a:r>
          <a:endParaRPr lang="en-US" sz="18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2122220" y="3816328"/>
        <a:ext cx="1293156" cy="1163840"/>
      </dsp:txXfrm>
    </dsp:sp>
    <dsp:sp modelId="{C1201110-BCAB-419D-852B-EBC088D7FA74}">
      <dsp:nvSpPr>
        <dsp:cNvPr id="0" name=""/>
        <dsp:cNvSpPr/>
      </dsp:nvSpPr>
      <dsp:spPr>
        <a:xfrm rot="15173509">
          <a:off x="2261994" y="3042631"/>
          <a:ext cx="341514" cy="527673"/>
        </a:xfrm>
        <a:prstGeom prst="rightArrow">
          <a:avLst>
            <a:gd name="adj1" fmla="val 60000"/>
            <a:gd name="adj2" fmla="val 50000"/>
          </a:avLst>
        </a:prstGeom>
        <a:solidFill>
          <a:srgbClr val="4472C4">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Calibri" panose="020F0502020204030204"/>
            <a:ea typeface="+mn-ea"/>
            <a:cs typeface="+mn-cs"/>
          </a:endParaRPr>
        </a:p>
      </dsp:txBody>
      <dsp:txXfrm rot="10800000">
        <a:off x="2328291" y="3197126"/>
        <a:ext cx="239060" cy="316603"/>
      </dsp:txXfrm>
    </dsp:sp>
    <dsp:sp modelId="{8C930F2D-F0F4-485F-8DF7-638EA3A18331}">
      <dsp:nvSpPr>
        <dsp:cNvPr id="0" name=""/>
        <dsp:cNvSpPr/>
      </dsp:nvSpPr>
      <dsp:spPr>
        <a:xfrm>
          <a:off x="1176619" y="1373252"/>
          <a:ext cx="1828798" cy="1645918"/>
        </a:xfrm>
        <a:prstGeom prst="ellipse">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 lastClr="FFFFFF"/>
              </a:solidFill>
              <a:latin typeface="Times New Roman" panose="02020603050405020304" pitchFamily="18" charset="0"/>
              <a:ea typeface="+mn-ea"/>
              <a:cs typeface="Times New Roman" panose="02020603050405020304" pitchFamily="18" charset="0"/>
            </a:rPr>
            <a:t>Local Operating Procedures</a:t>
          </a:r>
          <a:endParaRPr lang="en-US" sz="18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444440" y="1614291"/>
        <a:ext cx="1293156" cy="1163840"/>
      </dsp:txXfrm>
    </dsp:sp>
    <dsp:sp modelId="{DCF3032A-1E2F-40D4-B63B-F21C302F9100}">
      <dsp:nvSpPr>
        <dsp:cNvPr id="0" name=""/>
        <dsp:cNvSpPr/>
      </dsp:nvSpPr>
      <dsp:spPr>
        <a:xfrm rot="19410197">
          <a:off x="2874567" y="1231459"/>
          <a:ext cx="327596" cy="527673"/>
        </a:xfrm>
        <a:prstGeom prst="rightArrow">
          <a:avLst>
            <a:gd name="adj1" fmla="val 60000"/>
            <a:gd name="adj2" fmla="val 50000"/>
          </a:avLst>
        </a:prstGeom>
        <a:solidFill>
          <a:srgbClr val="70AD47">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solidFill>
              <a:sysClr val="window" lastClr="FFFFFF"/>
            </a:solidFill>
            <a:latin typeface="Calibri" panose="020F0502020204030204"/>
            <a:ea typeface="+mn-ea"/>
            <a:cs typeface="+mn-cs"/>
          </a:endParaRPr>
        </a:p>
      </dsp:txBody>
      <dsp:txXfrm>
        <a:off x="2884204" y="1366221"/>
        <a:ext cx="229317" cy="31660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6D5498-1833-2E31-1C94-4992098529F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51A488-4A9F-F569-2731-C6D490E77BB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3A7FB35-F7BE-472E-9599-D17992220127}" type="datetimeFigureOut">
              <a:rPr lang="en-US" smtClean="0"/>
              <a:t>4/1/2024</a:t>
            </a:fld>
            <a:endParaRPr lang="en-US"/>
          </a:p>
        </p:txBody>
      </p:sp>
      <p:sp>
        <p:nvSpPr>
          <p:cNvPr id="4" name="Footer Placeholder 3">
            <a:extLst>
              <a:ext uri="{FF2B5EF4-FFF2-40B4-BE49-F238E27FC236}">
                <a16:creationId xmlns:a16="http://schemas.microsoft.com/office/drawing/2014/main" id="{39FEA7BA-C172-B20F-E250-270A94CC937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6C6832-96CB-B92D-83CD-84CDD94D837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C19F59-39D7-45FF-A4B1-92ABDEFD1EDD}" type="slidenum">
              <a:rPr lang="en-US" smtClean="0"/>
              <a:t>‹#›</a:t>
            </a:fld>
            <a:endParaRPr lang="en-US"/>
          </a:p>
        </p:txBody>
      </p:sp>
    </p:spTree>
    <p:extLst>
      <p:ext uri="{BB962C8B-B14F-4D97-AF65-F5344CB8AC3E}">
        <p14:creationId xmlns:p14="http://schemas.microsoft.com/office/powerpoint/2010/main" val="539517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D95332-76D6-5047-9D49-CF3E0D5829C8}" type="datetimeFigureOut">
              <a:rPr lang="en-US" smtClean="0"/>
              <a:t>4/1/2024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76F1B3-21D0-A64B-BE6D-90F7679579A5}" type="slidenum">
              <a:rPr lang="en-US" smtClean="0"/>
              <a:t>‹#›</a:t>
            </a:fld>
            <a:endParaRPr lang="en-US"/>
          </a:p>
        </p:txBody>
      </p:sp>
    </p:spTree>
    <p:extLst>
      <p:ext uri="{BB962C8B-B14F-4D97-AF65-F5344CB8AC3E}">
        <p14:creationId xmlns:p14="http://schemas.microsoft.com/office/powerpoint/2010/main" val="36645748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Good</a:t>
            </a:r>
            <a:r>
              <a:rPr lang="en-US" baseline="0" dirty="0">
                <a:latin typeface="+mn-lt"/>
              </a:rPr>
              <a:t> morning/afternoon.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Welcome to today’s presentation on </a:t>
            </a:r>
            <a:r>
              <a:rPr lang="en-US" sz="1200" b="0" kern="1200" dirty="0">
                <a:solidFill>
                  <a:schemeClr val="tx1"/>
                </a:solidFill>
                <a:latin typeface="+mn-lt"/>
                <a:ea typeface="+mn-ea"/>
                <a:cs typeface="+mn-cs"/>
              </a:rPr>
              <a:t>“Transitional Services” </a:t>
            </a:r>
            <a:r>
              <a:rPr lang="en-US" baseline="0" dirty="0">
                <a:latin typeface="+mn-lt"/>
              </a:rPr>
              <a:t>in the Welfare Transition program. </a:t>
            </a:r>
            <a:r>
              <a:rPr lang="en-US" baseline="0" dirty="0">
                <a:latin typeface="+mn-lt"/>
                <a:cs typeface="Times New Roman" panose="02020603050405020304" pitchFamily="18" charset="0"/>
              </a:rPr>
              <a:t>At the end of this presentation, you will be provided with an opportunity to ask questions. Let’s get started.</a:t>
            </a:r>
            <a:endParaRPr lang="en-US" dirty="0">
              <a:latin typeface="+mn-lt"/>
            </a:endParaRPr>
          </a:p>
          <a:p>
            <a:r>
              <a:rPr lang="en-US" dirty="0"/>
              <a:t> </a:t>
            </a:r>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13051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LWBD may provide recipients who are seeking, working or retaining a job with transitional transportation such as bus tokens or passes, transit vouchers, vehicle repairs, and gasoline.  When a recipient obtains prior approval from the LWDB to incur transportation expenses to participate in approved activities, the recipient can be reimbursed for the expenses after submission and verification of the transportation receipts and invoices.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can also provide vehicle operation and repair expenses necessary to make a recipient’s vehicle functional. The LWDB must ensure the expenses are necessary by receiving an estimate of the repair cost prepared by a repair facility registered under s. 559.904, F.S.  Transitional transportation expenses must be paid directly or by voucher.  A vehicle costing no more than $8,500 can be purchased by the LWDB for the recipient if the vehicle is needed for training, employment or educational purposes.  Registration fees, driver license fees and liability insurance for up to six months can also be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LWDB may establish cooperative agreements to provide the service with public transit providers, community transportation coordinated designated under Chapter 427, F.S., school districts, churches and community centers, donated motor vehicle programs, van pools ad ride sharing programs, small enterprise development and entrepreneurial programs that encourage recipients to become transportation providers, public and private transportation partnerships and use other innovative strategies to expand transportation options to program recipients and individuals.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10</a:t>
            </a:fld>
            <a:endParaRPr lang="en-US"/>
          </a:p>
        </p:txBody>
      </p:sp>
    </p:spTree>
    <p:extLst>
      <p:ext uri="{BB962C8B-B14F-4D97-AF65-F5344CB8AC3E}">
        <p14:creationId xmlns:p14="http://schemas.microsoft.com/office/powerpoint/2010/main" val="129759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Let’s use the information we have learned so far to determine what services are available to Mary, our participant.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 discussed, the LWBD must determine whether or not transitional services are needed </a:t>
            </a:r>
            <a:r>
              <a:rPr lang="en-US" b="1" dirty="0">
                <a:latin typeface="Times New Roman" panose="02020603050405020304" pitchFamily="18" charset="0"/>
                <a:cs typeface="Times New Roman" panose="02020603050405020304" pitchFamily="18" charset="0"/>
              </a:rPr>
              <a:t>prior</a:t>
            </a:r>
            <a:r>
              <a:rPr lang="en-US" dirty="0">
                <a:latin typeface="Times New Roman" panose="02020603050405020304" pitchFamily="18" charset="0"/>
                <a:cs typeface="Times New Roman" panose="02020603050405020304" pitchFamily="18" charset="0"/>
              </a:rPr>
              <a:t> to case closure by the DCF.   Not everyone leaving TCA needs transitional services.  Let’s look at the above situation.  Mary is a single parent who is employed part-time during school hours.  Her children are school aged, and she is ineligible to receive TCA because of earning income which caused her case to close. Mary needs transportation to get to and from work. Given this information, does Mary qualify for and need transitional services?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this scenario, Mary is working and earning income and is ineligible to receive on-going TCA and her case is going to close. Mary’s children are in school while she is in school and working part-time. Therefore, she does not need transitional childcare.  However, Mary needs help getting to and from her job – which is required for her to </a:t>
            </a:r>
            <a:r>
              <a:rPr lang="en-US" b="1" dirty="0">
                <a:latin typeface="Times New Roman" panose="02020603050405020304" pitchFamily="18" charset="0"/>
                <a:cs typeface="Times New Roman" panose="02020603050405020304" pitchFamily="18" charset="0"/>
              </a:rPr>
              <a:t>retain</a:t>
            </a:r>
            <a:r>
              <a:rPr lang="en-US" dirty="0">
                <a:latin typeface="Times New Roman" panose="02020603050405020304" pitchFamily="18" charset="0"/>
                <a:cs typeface="Times New Roman" panose="02020603050405020304" pitchFamily="18" charset="0"/>
              </a:rPr>
              <a:t> her job. The LWDB must screen Mary’s case to determine whether she needs transitional services to help her retain her job and move towards self-sufficiency.  The screening resulted in Mary needing transitional transportation services and the LWDB has budgeted funds to provide the service and will provide the needed services to help ensure Mary retains her job. Remember, transitional services are not entitlements and are provided based on the LWDB’s local operating procedures (LOPs) and funding availability.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11</a:t>
            </a:fld>
            <a:endParaRPr lang="en-US"/>
          </a:p>
        </p:txBody>
      </p:sp>
    </p:spTree>
    <p:extLst>
      <p:ext uri="{BB962C8B-B14F-4D97-AF65-F5344CB8AC3E}">
        <p14:creationId xmlns:p14="http://schemas.microsoft.com/office/powerpoint/2010/main" val="657681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Individuals who are eligible to receive transitional services include former WT recipients who opted not to receive ongoing TCA, individuals redirected through upfront diversion, individuals receiving relocation assistance and individuals receiving a cash assistance severance benefit.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12</a:t>
            </a:fld>
            <a:endParaRPr lang="en-US"/>
          </a:p>
        </p:txBody>
      </p:sp>
    </p:spTree>
    <p:extLst>
      <p:ext uri="{BB962C8B-B14F-4D97-AF65-F5344CB8AC3E}">
        <p14:creationId xmlns:p14="http://schemas.microsoft.com/office/powerpoint/2010/main" val="252539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screen the applicant and verify that a child under the age of 19 lives in the home including children who would not be included in the grant except the child receives Supplemental Social Security Income.  The LWDB must ensure the former WT recipient who applies for transitional childcare is given a 30-day referral for applicant childcare.  The referral will expire at the close of the 30-day timeframe.  If the applicant has not obtained employment within 30 days of the childcare referral, the applicant is responsible for their own childcare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Prior to an applicant for up-front diversion receiving transitional childcare, the LWDB must determine whether the recipient obtained employment within 90 days from the date of the up-front diversion process started.  If employment is not obtained within the 90-day timeframe, the applicant is not eligible for transitional childcare.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13</a:t>
            </a:fld>
            <a:endParaRPr lang="en-US"/>
          </a:p>
        </p:txBody>
      </p:sp>
    </p:spTree>
    <p:extLst>
      <p:ext uri="{BB962C8B-B14F-4D97-AF65-F5344CB8AC3E}">
        <p14:creationId xmlns:p14="http://schemas.microsoft.com/office/powerpoint/2010/main" val="134806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Times New Roman" panose="02020603050405020304" pitchFamily="18" charset="0"/>
                <a:cs typeface="Times New Roman" panose="02020603050405020304" pitchFamily="18" charset="0"/>
              </a:rPr>
              <a:t>The LWDB must track the employment of the former WT recipient or individual to determine whether they remain employed or lose employment.  If the individual loses their job due to good cause and becomes re-employed within the two-year timeframe, they may be eligible for transitional child services for the time remaining.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14</a:t>
            </a:fld>
            <a:endParaRPr lang="en-US"/>
          </a:p>
        </p:txBody>
      </p:sp>
    </p:spTree>
    <p:extLst>
      <p:ext uri="{BB962C8B-B14F-4D97-AF65-F5344CB8AC3E}">
        <p14:creationId xmlns:p14="http://schemas.microsoft.com/office/powerpoint/2010/main" val="2211821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establish good cause criteria which includes, but is not limited to, the job no longer being available due to a job layoff, business closure, etc.; the job requirements are illegal or against the moral or religious beliefs of the individual; the working conditions or job duties could be harmful to the physical or mental health of the individual or there is sexual or racial discrimination or harassment on the job.  The individual could have been initially qualified for the job; however, the job requirements change causing the individual to no longer be qualified for the job.  The business hours changed, or the job location is not feasible due to childcare or transportation arrangements.  Health problems of the family, individual or child requires extensive periods of time off, which cannot be arranged with the employer.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15</a:t>
            </a:fld>
            <a:endParaRPr lang="en-US"/>
          </a:p>
        </p:txBody>
      </p:sp>
    </p:spTree>
    <p:extLst>
      <p:ext uri="{BB962C8B-B14F-4D97-AF65-F5344CB8AC3E}">
        <p14:creationId xmlns:p14="http://schemas.microsoft.com/office/powerpoint/2010/main" val="10401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a recipient loses a job due to good cause, transitional services may be made available up to 30 days to enable the individual to complete job search activities. The 30-day calendar period begins on the date of the referral. If a job is not obtained prior to the 30-day period, they can continue to job search; however, the transitional services will not be available. If employment is secured prior to the end of the two-year period, transitional services may be provided for the time remaining.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16</a:t>
            </a:fld>
            <a:endParaRPr lang="en-US"/>
          </a:p>
        </p:txBody>
      </p:sp>
    </p:spTree>
    <p:extLst>
      <p:ext uri="{BB962C8B-B14F-4D97-AF65-F5344CB8AC3E}">
        <p14:creationId xmlns:p14="http://schemas.microsoft.com/office/powerpoint/2010/main" val="295839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Sometimes emergencies or unexpected circumstances occur that do not require on-going assistance. When these situations occur, our goal is to  “divert,” the individuals from receiving on-going cash assistance and to redirect their course to get them back on track and working as soon as possible. The individual requesting up-front diversion is either employable and has a job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or</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is seeking to retain the job. This person would be eligible and appropriate for a diversion service.  Up-front diversion can be used as a remedy to an individual’s need to secure or retain employment or child support when the need is immediate, one time or short term.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individuals must meet the criteria for diversion assistance before they are eligible for up-front diversion which reduces the wait time to receive assistance.  The recipients of up-front diversion must demonstrate a need and be able to meet on-going expenses when a diversion payment is received.  You can review the Department of Economic Opportunity’s Administrative Policy number 013 on “Up-Front Diversion” for additional criteria.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17</a:t>
            </a:fld>
            <a:endParaRPr lang="en-US"/>
          </a:p>
        </p:txBody>
      </p:sp>
    </p:spTree>
    <p:extLst>
      <p:ext uri="{BB962C8B-B14F-4D97-AF65-F5344CB8AC3E}">
        <p14:creationId xmlns:p14="http://schemas.microsoft.com/office/powerpoint/2010/main" val="43555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screen each family or individual on a case-by-case basis to identify any barriers to obtaining employment.  Based on the screening, the appropriate diversion service, payment and/or referral must be identified to alleviate barriers to self-sufficiency so that the family does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require ongoing temporary cash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require any family or individual receiving an up-front diversion payment to sign an agreement restricting the family or individual from applying for temporary cash assistance for three months, unless an emergency is demonstrated to the LWDB.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Section 445.017, F.S., requires the LWDB to link the applicant to a job opportunity as a first option.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18</a:t>
            </a:fld>
            <a:endParaRPr lang="en-US"/>
          </a:p>
        </p:txBody>
      </p:sp>
    </p:spTree>
    <p:extLst>
      <p:ext uri="{BB962C8B-B14F-4D97-AF65-F5344CB8AC3E}">
        <p14:creationId xmlns:p14="http://schemas.microsoft.com/office/powerpoint/2010/main" val="4085397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this exercise, we will use the information learned to determine what services are available to Gloria. The goal is to help ensure Gloria does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need on-going cash assistance and to help her move towards self-sufficiency by retaining her job.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must first screen Gloria’s case to determine whether or not she is eligible for TCA.  A careful screening has determined that she is TCA eligible; however, she has not received TCA payments.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Continue the screening to determine any other barriers she may have to retaining her job. Determine whether a one-time payment up to $1,000 would remedy Gloria’s issue to help her retain employment and gain self-sufficiency.  Given her situation, the screening showed that Gloria would be a good candidate for up-front diversion.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Because Gloria has a job, she is going to be redirected through up-front diversion so that she will not need to receive TCA payments.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Because she needs transportation services, determine what type of services will best meet her needs, (i.e., bus token or pass, transit voucher, vehicle repair, etc.)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Determine how much childcare assistance she will need based on her working hours.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Determine what type of training is needed to help her retain her job and what type of transportation may be needed to get to and from her job.</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Notify Gloria that she is eligible for up-front diversion services and that she is restricted from applying for TCA for three months unless she can demonstrate an emergency to the LWDB.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19</a:t>
            </a:fld>
            <a:endParaRPr lang="en-US"/>
          </a:p>
        </p:txBody>
      </p:sp>
    </p:spTree>
    <p:extLst>
      <p:ext uri="{BB962C8B-B14F-4D97-AF65-F5344CB8AC3E}">
        <p14:creationId xmlns:p14="http://schemas.microsoft.com/office/powerpoint/2010/main" val="160233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goal of this presentation is to provide you with information about transitional services and the role of the Local Workforce Development Boards (LWBDs).  You will learn:</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transitional services are;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specific</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transitional services are available to LWDBs and who is eligible to receive these services;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responsibilities of the LWBD;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sanctions impact transitional services;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must be included in the LWDB’s Local Operating Procedures (LOPs).</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Using the information you learn today, you will be able to help the individual move toward self-sufficiency and ensure compliance with the Transitional Services Policy.</a:t>
            </a:r>
          </a:p>
          <a:p>
            <a:endParaRPr lang="en-US"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a:t>
            </a:fld>
            <a:endParaRPr lang="en-US"/>
          </a:p>
        </p:txBody>
      </p:sp>
    </p:spTree>
    <p:extLst>
      <p:ext uri="{BB962C8B-B14F-4D97-AF65-F5344CB8AC3E}">
        <p14:creationId xmlns:p14="http://schemas.microsoft.com/office/powerpoint/2010/main" val="2243153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Families and individuals who are eligible to receive transitional services can receive relocation assistance to address employment barriers. Moving to  another community with greater employment opportunities increases the likelihood of gaining employment and moving towards self-sufficiency.  Relocation assistance is available to families and individuals receiving TCA and others who are eligible to receive up-diversion and meet at least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the following conditions: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located in an area with limited employment opportunities;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geographically isolated;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Has unsurmountable transportation barriers;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isolated from the extended family;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 a victim of domestic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relocation funds can be used to relocate families and individuals to communities where there are greater opportunities for self-sufficiency.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20</a:t>
            </a:fld>
            <a:endParaRPr lang="en-US"/>
          </a:p>
        </p:txBody>
      </p:sp>
    </p:spTree>
    <p:extLst>
      <p:ext uri="{BB962C8B-B14F-4D97-AF65-F5344CB8AC3E}">
        <p14:creationId xmlns:p14="http://schemas.microsoft.com/office/powerpoint/2010/main" val="376456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Relocation Assistance Program involves five steps to be performed by the LWDB which includes determining whether the family or individual is eligible to receive relocation assistance, establishing a written relocation plan, verifying the community receiving the family is able to provide the needed services and has employment opportunities and monitor the family’s relocation.  For more information regarding the requirements for providing relocation assistance, you can access the Department of Economic Opportunity’s “Relocation Assistance,” Administrative Policy Number 23, located at www.floridajobs.org.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21</a:t>
            </a:fld>
            <a:endParaRPr lang="en-US"/>
          </a:p>
        </p:txBody>
      </p:sp>
    </p:spTree>
    <p:extLst>
      <p:ext uri="{BB962C8B-B14F-4D97-AF65-F5344CB8AC3E}">
        <p14:creationId xmlns:p14="http://schemas.microsoft.com/office/powerpoint/2010/main" val="205145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Victims of domestic violence are eligible to receive transitional services. Section 414.0252, F.S., defines domestic violence as “any assault, aggravated assault, battery, aggravated battery, sexual assault, sexual battery, stalking, aggravated stalking, kidnapping, false imprisonment, or any criminal offense that results in the physical injury or death of one family or household member by another.”  A family member or recipient who is unable to comply with work requirements of an Individual Responsibility Plan (IRP), Alternative Requirement Plan (ARP) or other requirements because complying would certainly make it probable that they would be unable to escape from domestic violence may be excused from work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22</a:t>
            </a:fld>
            <a:endParaRPr lang="en-US"/>
          </a:p>
        </p:txBody>
      </p:sp>
    </p:spTree>
    <p:extLst>
      <p:ext uri="{BB962C8B-B14F-4D97-AF65-F5344CB8AC3E}">
        <p14:creationId xmlns:p14="http://schemas.microsoft.com/office/powerpoint/2010/main" val="51737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keep all information confidential and screen, identify and work with the family or individual to develop an Individual Responsibility Plan to help the individual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safely</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move towards self-sufficiency or an Alternative Requirement Plan (ARP) that specifies alternative activities to prepare them for self-sufficiency while providing for safety of the individual and their dependents.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more information regarding the requirements for providing domestic violence services, you can access the Department of Economic Opportunity’s “Domestic Violence” Administrative Policy Number 026, located at www.floridajobs.org.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23</a:t>
            </a:fld>
            <a:endParaRPr lang="en-US"/>
          </a:p>
        </p:txBody>
      </p:sp>
    </p:spTree>
    <p:extLst>
      <p:ext uri="{BB962C8B-B14F-4D97-AF65-F5344CB8AC3E}">
        <p14:creationId xmlns:p14="http://schemas.microsoft.com/office/powerpoint/2010/main" val="3744370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r>
              <a:rPr lang="en-US" dirty="0">
                <a:latin typeface="Times New Roman" panose="02020603050405020304" pitchFamily="18" charset="0"/>
                <a:cs typeface="Times New Roman" panose="02020603050405020304" pitchFamily="18" charset="0"/>
              </a:rPr>
              <a:t>In our next scenario, Joan is a TCA recipient who has voluntarily disclosed that she is a victim of domestic violence. She needs to move to another city to ensure the safety of her child and herself.  The city to which she is relocating has more opportunities for employment, she will be located closer to relatives, and she believes that she will be safe enough to obtain a job. What should you do?</a:t>
            </a:r>
          </a:p>
          <a:p>
            <a:pPr marL="228600" indent="-228600">
              <a:buAutoNum type="arabicParenBoth"/>
            </a:pPr>
            <a:r>
              <a:rPr lang="en-US" dirty="0">
                <a:latin typeface="Times New Roman" panose="02020603050405020304" pitchFamily="18" charset="0"/>
                <a:cs typeface="Times New Roman" panose="02020603050405020304" pitchFamily="18" charset="0"/>
              </a:rPr>
              <a:t>Screen Joan’s case to ensure she is a victim of domestic violence. Once confirmed, assure her that her information will remain confidential and refer Joan to community resources that specialize in domestic violence; </a:t>
            </a:r>
          </a:p>
          <a:p>
            <a:pPr marL="228600" indent="-228600">
              <a:buAutoNum type="arabicParenBoth"/>
            </a:pPr>
            <a:r>
              <a:rPr lang="en-US" dirty="0">
                <a:latin typeface="Times New Roman" panose="02020603050405020304" pitchFamily="18" charset="0"/>
                <a:cs typeface="Times New Roman" panose="02020603050405020304" pitchFamily="18" charset="0"/>
              </a:rPr>
              <a:t>Follow local operating procedures to comply with the domestic violence policy and offer Joan services.</a:t>
            </a:r>
          </a:p>
          <a:p>
            <a:pPr marL="228600" indent="-228600">
              <a:buAutoNum type="arabicParenBoth"/>
            </a:pPr>
            <a:r>
              <a:rPr lang="en-US" dirty="0">
                <a:latin typeface="Times New Roman" panose="02020603050405020304" pitchFamily="18" charset="0"/>
                <a:cs typeface="Times New Roman" panose="02020603050405020304" pitchFamily="18" charset="0"/>
              </a:rPr>
              <a:t>Work with Joan to develop an ARP which includes a safety plan. Incorporate </a:t>
            </a:r>
            <a:r>
              <a:rPr lang="en-US" b="1" dirty="0">
                <a:latin typeface="Times New Roman" panose="02020603050405020304" pitchFamily="18" charset="0"/>
                <a:cs typeface="Times New Roman" panose="02020603050405020304" pitchFamily="18" charset="0"/>
              </a:rPr>
              <a:t>safety</a:t>
            </a:r>
            <a:r>
              <a:rPr lang="en-US" dirty="0">
                <a:latin typeface="Times New Roman" panose="02020603050405020304" pitchFamily="18" charset="0"/>
                <a:cs typeface="Times New Roman" panose="02020603050405020304" pitchFamily="18" charset="0"/>
              </a:rPr>
              <a:t> measures into the ARP.</a:t>
            </a:r>
          </a:p>
          <a:p>
            <a:pPr marL="228600" indent="-228600">
              <a:buAutoNum type="arabicParenBoth"/>
            </a:pPr>
            <a:r>
              <a:rPr lang="en-US" dirty="0">
                <a:latin typeface="Times New Roman" panose="02020603050405020304" pitchFamily="18" charset="0"/>
                <a:cs typeface="Times New Roman" panose="02020603050405020304" pitchFamily="18" charset="0"/>
              </a:rPr>
              <a:t>Inform Joan that she is eligible for transitional services to include education and training, transportation, childcare, up-front diversion and relocation assistance.</a:t>
            </a:r>
          </a:p>
          <a:p>
            <a:pPr marL="228600" indent="-228600">
              <a:buAutoNum type="arabicParenBoth"/>
            </a:pPr>
            <a:r>
              <a:rPr lang="en-US" dirty="0">
                <a:latin typeface="Times New Roman" panose="02020603050405020304" pitchFamily="18" charset="0"/>
                <a:cs typeface="Times New Roman" panose="02020603050405020304" pitchFamily="18" charset="0"/>
              </a:rPr>
              <a:t>Joan’s screening also revealed that she needs transitional relocation assistance, education and training, and transportation assistance.  She will not need childcare due to being near relatives who will assist her with childcare.</a:t>
            </a:r>
          </a:p>
          <a:p>
            <a:pPr marL="228600" indent="-228600">
              <a:buAutoNum type="arabicParenBoth"/>
            </a:pPr>
            <a:r>
              <a:rPr lang="en-US" dirty="0">
                <a:latin typeface="Times New Roman" panose="02020603050405020304" pitchFamily="18" charset="0"/>
                <a:cs typeface="Times New Roman" panose="02020603050405020304" pitchFamily="18" charset="0"/>
              </a:rPr>
              <a:t>Incorporate these services into Joan’s ARP and provide the needed services. </a:t>
            </a:r>
          </a:p>
          <a:p>
            <a:pPr marL="228600" indent="-228600">
              <a:buAutoNum type="arabicParenBoth"/>
            </a:pPr>
            <a:r>
              <a:rPr lang="en-US" dirty="0">
                <a:latin typeface="Times New Roman" panose="02020603050405020304" pitchFamily="18" charset="0"/>
                <a:cs typeface="Times New Roman" panose="02020603050405020304" pitchFamily="18" charset="0"/>
              </a:rPr>
              <a:t>Continue to monitor Joan’s case. </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24</a:t>
            </a:fld>
            <a:endParaRPr lang="en-US"/>
          </a:p>
        </p:txBody>
      </p:sp>
    </p:spTree>
    <p:extLst>
      <p:ext uri="{BB962C8B-B14F-4D97-AF65-F5344CB8AC3E}">
        <p14:creationId xmlns:p14="http://schemas.microsoft.com/office/powerpoint/2010/main" val="2039786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Transitional services are available to individuals who receive TCA and who opt to receive a cash assistance severance benefit.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a TCA recipient is working and receiving on-going temporary cash assistance and the salary is not enough to completely leave cash assistance, the recipient is eligible to receive a one-time lump sum $1,000 Cash Assistance Severance Benefit payment.  This payment can help the individual pay bills or other obligations.  The cash assistance severance benefit must be requested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prior</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receiving the last month of TCA and counts towards the participant’s 48-month time limit for the month in which the payment is made in lieu of cash assistance.  The participant must be terminated from TCA , but remains eligible for Medicaid, food assistance and transitional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Any month in which the recipient receives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any</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amount of cash assistance is counted towards their 48-month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lifetime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eligibility.  The benefit of receiving a cash assistance severance benefit is that it allows the recipient to take a break from cash assistance and conserve those months of eligibility.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TCA participant who is employed and receiving earnings can opt not to receive the one-time lump sum payment of $1,000. The recipient is not penalized for opting not to receive the one-time payment.  The individual may continue to receive TCA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transitional services subject to program eligibility.  For more information regarding the requirements for providing a cash assistance severance benefit, you can access the </a:t>
            </a:r>
            <a:r>
              <a:rPr kumimoji="0" lang="en-US"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FloridaCommerce’“Cash</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Assistance Severance Benefit,”  Administrative Policy Number 024, located at www.floridajobs.org.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25</a:t>
            </a:fld>
            <a:endParaRPr lang="en-US"/>
          </a:p>
        </p:txBody>
      </p:sp>
    </p:spTree>
    <p:extLst>
      <p:ext uri="{BB962C8B-B14F-4D97-AF65-F5344CB8AC3E}">
        <p14:creationId xmlns:p14="http://schemas.microsoft.com/office/powerpoint/2010/main" val="2048670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a recipient opts to receive a cash assistance severance benefit in lieu of continuing to receive TCA, the LWDB must inform the recipient that the cash assistance severance benefit will prohibit them from applying for assistance for six months, unless an emergency can be verified by the LWDB.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also verify the TCA recipient’s employment and salary.  This information must be case noted in the One Stop Service Tracking system (OSST).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26</a:t>
            </a:fld>
            <a:endParaRPr lang="en-US"/>
          </a:p>
        </p:txBody>
      </p:sp>
    </p:spTree>
    <p:extLst>
      <p:ext uri="{BB962C8B-B14F-4D97-AF65-F5344CB8AC3E}">
        <p14:creationId xmlns:p14="http://schemas.microsoft.com/office/powerpoint/2010/main" val="2486331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When transitional services are provided, the LWDB must monitor the individuals to determine if they have a continued need for the services.  The individuals must be required to provide proof of continued eligibility, including continued employment, proof that they are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actively</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seeking employment or enrolled in education or training to gain or retain employment.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track the recipient’s continued employment in the One Stop Service System (OSST) at job follow-up intervals of 30, 60, 90 and 180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it is determined that transitional childcare must be terminated due to any individual failing to provide documentation and verification of continued employment, the “Determination of Termination of Transitional Childcare” referral must be done on the “Notice of Change in Child Care Status” form, DEO 5235.  The form must be provided to the Department of Education’s Office of Early Learning and the recipient.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27</a:t>
            </a:fld>
            <a:endParaRPr lang="en-US"/>
          </a:p>
        </p:txBody>
      </p:sp>
    </p:spTree>
    <p:extLst>
      <p:ext uri="{BB962C8B-B14F-4D97-AF65-F5344CB8AC3E}">
        <p14:creationId xmlns:p14="http://schemas.microsoft.com/office/powerpoint/2010/main" val="2338522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Individuals who are sanctioned are not eligible to receive transitional services during the sanction period.   To receive transitional services, the individual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comply with the requirements to have the sanction lifted, cannot return to cash assistance and must provide documentation of employment.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28</a:t>
            </a:fld>
            <a:endParaRPr lang="en-US"/>
          </a:p>
        </p:txBody>
      </p:sp>
    </p:spTree>
    <p:extLst>
      <p:ext uri="{BB962C8B-B14F-4D97-AF65-F5344CB8AC3E}">
        <p14:creationId xmlns:p14="http://schemas.microsoft.com/office/powerpoint/2010/main" val="4198480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sanctioned recipient who has secured a protective payee to receive cash assistance for the family’s children and who subsequently obtains employment is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eligible for transitional services.  The sanctioned recipient must comply with the sanction.  Individuals under a level two or three sanction must serve the penalty period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prior</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complying to lift the sanction.  The sanctioned recipient can receive support services to comply with the sanction lifting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Authority:  s. 414.065(1), F.S.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29</a:t>
            </a:fld>
            <a:endParaRPr lang="en-US"/>
          </a:p>
        </p:txBody>
      </p:sp>
    </p:spTree>
    <p:extLst>
      <p:ext uri="{BB962C8B-B14F-4D97-AF65-F5344CB8AC3E}">
        <p14:creationId xmlns:p14="http://schemas.microsoft.com/office/powerpoint/2010/main" val="382493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Sometimes, former temporary cash assistance (TCA) recipients and other individuals have unexpected situations or emergencies where they need very specific,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short-term support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eliminate barriers to employment.  Such situations and emergencies may include, but are not limited to, the need for transportation to get to and from work, the need to upgrade skills to secure or retain a job by enrolling in a training program, or the need for childcare while at work. </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Transitional services help to support these families and individuals while they actively seek, accept or retain employment.  When they are no longer eligible to receive TCA because they have earned income or received an increase in child support, or have received up-front diversion, relocation assistance, or a cash assistance severance benefit payment, or when they are a victim of domestic violence, they can request transitional services if needed. Other individuals may be eligible for these services based on their individual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Section 445.028, Florida Statutes, (F.S.) authorizes the provision of transitional services, which are available for up to two years. It requires participants be notified of the opportunity and steps they need to take to receive transitional services before their case is closed by the Department of Children and Families (DCF).  These services are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entitlements and the LWDBs can prioritize these services based on their funding availability and LOPs.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3</a:t>
            </a:fld>
            <a:endParaRPr lang="en-US"/>
          </a:p>
        </p:txBody>
      </p:sp>
    </p:spTree>
    <p:extLst>
      <p:ext uri="{BB962C8B-B14F-4D97-AF65-F5344CB8AC3E}">
        <p14:creationId xmlns:p14="http://schemas.microsoft.com/office/powerpoint/2010/main" val="3642361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lvl="0"/>
            <a:r>
              <a:rPr lang="en-US" sz="1200" b="0" kern="1200" dirty="0">
                <a:solidFill>
                  <a:schemeClr val="tx1"/>
                </a:solidFill>
                <a:effectLst/>
                <a:latin typeface="Times New Roman" panose="02020603050405020304" pitchFamily="18" charset="0"/>
                <a:ea typeface="+mn-ea"/>
                <a:cs typeface="Times New Roman" panose="02020603050405020304" pitchFamily="18" charset="0"/>
              </a:rPr>
              <a:t>When a TCA recipient receives the first penalty due to non-compliance, the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LWDB must request that TCA be terminated for the entire family for a minimum of ten days from the effective date of the sanction or until the noncompliant participant complies with the work requirement.  </a:t>
            </a:r>
            <a:r>
              <a:rPr lang="en-US" dirty="0">
                <a:latin typeface="Times New Roman" panose="02020603050405020304" pitchFamily="18" charset="0"/>
                <a:cs typeface="Times New Roman" panose="02020603050405020304" pitchFamily="18" charset="0"/>
              </a:rPr>
              <a:t>The LWDB must provide the recipient with referrals to agencies in the area for obtain community assistance if the recipient lifts the work sanction, does not return to assistance and it subsequently obtains or is provided with documentation of employment.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LWDB also must ensure the sanctioned recipient who reports employment is advised to comply with the sanction.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there is a level two or three penalty, the penalty period must be served </a:t>
            </a:r>
            <a:r>
              <a:rPr lang="en-US" b="1" dirty="0">
                <a:latin typeface="Times New Roman" panose="02020603050405020304" pitchFamily="18" charset="0"/>
                <a:cs typeface="Times New Roman" panose="02020603050405020304" pitchFamily="18" charset="0"/>
              </a:rPr>
              <a:t>prior </a:t>
            </a:r>
            <a:r>
              <a:rPr lang="en-US" dirty="0">
                <a:latin typeface="Times New Roman" panose="02020603050405020304" pitchFamily="18" charset="0"/>
                <a:cs typeface="Times New Roman" panose="02020603050405020304" pitchFamily="18" charset="0"/>
              </a:rPr>
              <a:t>to the recipient complying to have the sanction lifted and the sanctioned recipient receives the support services needed to comply with lifting the sanction.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30</a:t>
            </a:fld>
            <a:endParaRPr lang="en-US"/>
          </a:p>
        </p:txBody>
      </p:sp>
    </p:spTree>
    <p:extLst>
      <p:ext uri="{BB962C8B-B14F-4D97-AF65-F5344CB8AC3E}">
        <p14:creationId xmlns:p14="http://schemas.microsoft.com/office/powerpoint/2010/main" val="3041631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develop local operating procedures for providing transitional services that must include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it will prioritize transitional services and include what it will do when funds are limited.  The procedures must include the type of transitional services to be provided, how to reimburse recipients who paid for transitional services using their personal funds, and how the need for transitional services will be determined.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31</a:t>
            </a:fld>
            <a:endParaRPr lang="en-US"/>
          </a:p>
        </p:txBody>
      </p:sp>
    </p:spTree>
    <p:extLst>
      <p:ext uri="{BB962C8B-B14F-4D97-AF65-F5344CB8AC3E}">
        <p14:creationId xmlns:p14="http://schemas.microsoft.com/office/powerpoint/2010/main" val="831354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determine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ofte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 the recipient of transitional services will be required to verify continued employment, and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type </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documentation or verification will be accepted from the recipient to verify continued employment.  The LWDB must implement a time-limited child-care referral process and periodic case review for the provision of transitional childcare.  It must provide a process to secure good cause documentation or self-attestation.  This information must be entered into the One Stop Service Tracking system (OSST) in an accurate and timely manner.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32</a:t>
            </a:fld>
            <a:endParaRPr lang="en-US"/>
          </a:p>
        </p:txBody>
      </p:sp>
    </p:spTree>
    <p:extLst>
      <p:ext uri="{BB962C8B-B14F-4D97-AF65-F5344CB8AC3E}">
        <p14:creationId xmlns:p14="http://schemas.microsoft.com/office/powerpoint/2010/main" val="1871177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Times New Roman" panose="02020603050405020304" pitchFamily="18" charset="0"/>
                <a:cs typeface="Times New Roman" panose="02020603050405020304" pitchFamily="18" charset="0"/>
              </a:rPr>
              <a:t>Here is a list of authorities on transitional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33</a:t>
            </a:fld>
            <a:endParaRPr lang="en-US"/>
          </a:p>
        </p:txBody>
      </p:sp>
    </p:spTree>
    <p:extLst>
      <p:ext uri="{BB962C8B-B14F-4D97-AF65-F5344CB8AC3E}">
        <p14:creationId xmlns:p14="http://schemas.microsoft.com/office/powerpoint/2010/main" val="1509633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NeueLT Std" panose="020B0604020202090204"/>
              </a:rPr>
              <a:t>Are there any questions?</a:t>
            </a:r>
          </a:p>
          <a:p>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3816758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11"/>
              </a:spcBef>
              <a:spcAft>
                <a:spcPts val="611"/>
              </a:spcAft>
              <a:buClrTx/>
              <a:buSzTx/>
              <a:buFontTx/>
              <a:buNone/>
              <a:tabLst/>
              <a:defRPr/>
            </a:pPr>
            <a:r>
              <a:rPr lang="en-US" dirty="0">
                <a:latin typeface="HelveticaNeueLT Std" panose="020B0604020202020204"/>
              </a:rPr>
              <a:t>This</a:t>
            </a:r>
            <a:r>
              <a:rPr lang="en-US" baseline="0" dirty="0">
                <a:latin typeface="HelveticaNeueLT Std" panose="020B0604020202020204"/>
              </a:rPr>
              <a:t> concludes the presentation on the Best Recourse is the Best Resource.  If you have questions about this presentation or questions about the WT program, in general, please contact us at </a:t>
            </a:r>
            <a:r>
              <a:rPr lang="en-US" baseline="0">
                <a:latin typeface="HelveticaNeueLT Std" panose="020B0604020202020204"/>
              </a:rPr>
              <a:t>WTProgram@commerce.fl.gov. </a:t>
            </a:r>
            <a:endParaRPr lang="en-US" dirty="0">
              <a:latin typeface="HelveticaNeueLT Std" panose="020B0604020202020204"/>
            </a:endParaRPr>
          </a:p>
          <a:p>
            <a:pPr algn="just">
              <a:spcBef>
                <a:spcPts val="611"/>
              </a:spcBef>
              <a:spcAft>
                <a:spcPts val="611"/>
              </a:spcAft>
            </a:pPr>
            <a:endParaRPr lang="en-US" sz="1200" dirty="0">
              <a:solidFill>
                <a:schemeClr val="tx1"/>
              </a:solidFill>
              <a:latin typeface="+mn-lt"/>
              <a:ea typeface="Calibri" panose="020F0502020204030204" pitchFamily="34" charset="0"/>
              <a:cs typeface="Arial" panose="020B0604020202020204" pitchFamily="34" charset="0"/>
            </a:endParaRPr>
          </a:p>
          <a:p>
            <a:pPr>
              <a:spcBef>
                <a:spcPts val="611"/>
              </a:spcBef>
              <a:spcAft>
                <a:spcPts val="611"/>
              </a:spcAft>
            </a:pPr>
            <a:endParaRPr lang="en-US" sz="1200" dirty="0">
              <a:solidFill>
                <a:schemeClr val="tx1"/>
              </a:solidFill>
              <a:latin typeface="+mn-lt"/>
              <a:cs typeface="Arial" panose="020B0604020202020204" pitchFamily="34" charset="0"/>
            </a:endParaRPr>
          </a:p>
          <a:p>
            <a:endParaRPr lang="en-US" dirty="0">
              <a:solidFill>
                <a:schemeClr val="tx1"/>
              </a:solidFill>
              <a:latin typeface="+mn-lt"/>
              <a:cs typeface="Arial" panose="020B0604020202020204" pitchFamily="34" charset="0"/>
            </a:endParaRPr>
          </a:p>
          <a:p>
            <a:endParaRPr lang="en-US" dirty="0">
              <a:latin typeface="Arial" panose="020B0604020202020204" pitchFamily="34" charset="0"/>
              <a:cs typeface="Arial" panose="020B0604020202020204" pitchFamily="34" charset="0"/>
            </a:endParaRPr>
          </a:p>
          <a:p>
            <a:pPr>
              <a:lnSpc>
                <a:spcPct val="107000"/>
              </a:lnSpc>
              <a:spcAft>
                <a:spcPts val="815"/>
              </a:spcAft>
            </a:pPr>
            <a:endParaRPr lang="en-US" dirty="0">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There are three types of transitional services available through the LWDBs: transitional education and training, transitional transportation and transitional childcare.   Each service has several common eligibility criteria, and, in addition, each has specific criteria unique to the service that must be met </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before</a:t>
            </a: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service can be provided.  Each transitional service can be provided as a stand-alone service or it can be provided in conjunction with other services, based on the need of the applicant. Transitional services can be provided in the form of cash, vouchers and in-kind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Authorities:  	45 CFR 260.30, Emergency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Section (s.) 445.030, Florida Statutes (F.S.), Transitional education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 445.031, F.S. Transitional transportation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 445.032, F.S. Transitional childcare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 445.002(2), F.S. Definition of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4</a:t>
            </a:fld>
            <a:endParaRPr lang="en-US"/>
          </a:p>
        </p:txBody>
      </p:sp>
    </p:spTree>
    <p:extLst>
      <p:ext uri="{BB962C8B-B14F-4D97-AF65-F5344CB8AC3E}">
        <p14:creationId xmlns:p14="http://schemas.microsoft.com/office/powerpoint/2010/main" val="83126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general eligibility requirements for receiving transitional services are:</a:t>
            </a:r>
          </a:p>
          <a:p>
            <a:r>
              <a:rPr lang="en-US" dirty="0">
                <a:latin typeface="Times New Roman" panose="02020603050405020304" pitchFamily="18" charset="0"/>
                <a:cs typeface="Times New Roman" panose="02020603050405020304" pitchFamily="18" charset="0"/>
              </a:rPr>
              <a:t>(1) Former Welfare Transition (WT) recipients and other individuals must be </a:t>
            </a:r>
            <a:r>
              <a:rPr lang="en-US" b="1" dirty="0">
                <a:latin typeface="Times New Roman" panose="02020603050405020304" pitchFamily="18" charset="0"/>
                <a:cs typeface="Times New Roman" panose="02020603050405020304" pitchFamily="18" charset="0"/>
              </a:rPr>
              <a:t>actively</a:t>
            </a:r>
            <a:r>
              <a:rPr lang="en-US" dirty="0">
                <a:latin typeface="Times New Roman" panose="02020603050405020304" pitchFamily="18" charset="0"/>
                <a:cs typeface="Times New Roman" panose="02020603050405020304" pitchFamily="18" charset="0"/>
              </a:rPr>
              <a:t> seeking employment, employed, need assistance to retain employment or be in an education or training program; </a:t>
            </a:r>
          </a:p>
          <a:p>
            <a:r>
              <a:rPr lang="en-US" dirty="0">
                <a:latin typeface="Times New Roman" panose="02020603050405020304" pitchFamily="18" charset="0"/>
                <a:cs typeface="Times New Roman" panose="02020603050405020304" pitchFamily="18" charset="0"/>
              </a:rPr>
              <a:t>(2) Former WT recipients who were receiving TCA must have secured employment and, due to earning income or an increase in child support, became ineligible to continue receiving TCA, resulting in DCF closing the case due to the increase in earnings or child support.  However, the case closure must not be due to a sanction.  </a:t>
            </a:r>
          </a:p>
          <a:p>
            <a:r>
              <a:rPr lang="en-US" dirty="0">
                <a:latin typeface="Times New Roman" panose="02020603050405020304" pitchFamily="18" charset="0"/>
                <a:cs typeface="Times New Roman" panose="02020603050405020304" pitchFamily="18" charset="0"/>
              </a:rPr>
              <a:t>(4) The case closed due to one of the following reasons: the individual opted not to receive TCA, the time limit for receiving TCA expired, or the individual began to receive TCA or there was an increase in child support.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Authorities:  	s. 445.030, F.S., Transitional education and training</a:t>
            </a:r>
          </a:p>
          <a:p>
            <a:r>
              <a:rPr lang="en-US" dirty="0">
                <a:latin typeface="Times New Roman" panose="02020603050405020304" pitchFamily="18" charset="0"/>
                <a:cs typeface="Times New Roman" panose="02020603050405020304" pitchFamily="18" charset="0"/>
              </a:rPr>
              <a:t>	s. 445.031, F.S., Transitional transportation</a:t>
            </a:r>
          </a:p>
          <a:p>
            <a:r>
              <a:rPr lang="en-US" dirty="0">
                <a:latin typeface="Times New Roman" panose="02020603050405020304" pitchFamily="18" charset="0"/>
                <a:cs typeface="Times New Roman" panose="02020603050405020304" pitchFamily="18" charset="0"/>
              </a:rPr>
              <a:t>            	s. 445.032, F.S., Transitional childcare</a:t>
            </a:r>
          </a:p>
          <a:p>
            <a:r>
              <a:rPr lang="en-US" dirty="0">
                <a:latin typeface="Times New Roman" panose="02020603050405020304" pitchFamily="18" charset="0"/>
                <a:cs typeface="Times New Roman" panose="02020603050405020304" pitchFamily="18" charset="0"/>
              </a:rPr>
              <a:t>                        s. 445.028, F.S., Transitional benefits and services</a:t>
            </a:r>
          </a:p>
          <a:p>
            <a:endParaRPr lang="en-US" dirty="0"/>
          </a:p>
        </p:txBody>
      </p:sp>
      <p:sp>
        <p:nvSpPr>
          <p:cNvPr id="4" name="Slide Number Placeholder 3"/>
          <p:cNvSpPr>
            <a:spLocks noGrp="1"/>
          </p:cNvSpPr>
          <p:nvPr>
            <p:ph type="sldNum" sz="quarter" idx="5"/>
          </p:nvPr>
        </p:nvSpPr>
        <p:spPr/>
        <p:txBody>
          <a:bodyPr/>
          <a:lstStyle/>
          <a:p>
            <a:fld id="{A06F9B81-B46F-41BA-BCD6-763672C85A93}" type="slidenum">
              <a:rPr lang="en-US" smtClean="0"/>
              <a:t>5</a:t>
            </a:fld>
            <a:endParaRPr lang="en-US" dirty="0"/>
          </a:p>
        </p:txBody>
      </p:sp>
    </p:spTree>
    <p:extLst>
      <p:ext uri="{BB962C8B-B14F-4D97-AF65-F5344CB8AC3E}">
        <p14:creationId xmlns:p14="http://schemas.microsoft.com/office/powerpoint/2010/main" val="190023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individuals who meet the general eligibility requirements to receive transitional services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Former TCA recipients and others who receive relocation assistance, including victims of domestic violence;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Former TCA recipients and other individuals who receive up-front diversion, as long as their income does not exceed 200% of the federal poverty level;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Former TCA recipients and individuals who receive a Cash Assistance Severance Benefit.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6</a:t>
            </a:fld>
            <a:endParaRPr lang="en-US"/>
          </a:p>
        </p:txBody>
      </p:sp>
    </p:spTree>
    <p:extLst>
      <p:ext uri="{BB962C8B-B14F-4D97-AF65-F5344CB8AC3E}">
        <p14:creationId xmlns:p14="http://schemas.microsoft.com/office/powerpoint/2010/main" val="133337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Transitional services can be used to remedy the need for individuals to continue receiving TCA. Below are responsibilities of the LWDBs for administering Transitional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determine eligibility.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also provide information about transitional services to former TCA recipients and others who need help navigating situations that can become barriers to obtaining or retaining employment.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provide transitional services to individuals terminating TCA prior to case closure and screen each individual requesting transitional services on a case-by-case basis to determine the appropriate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ensure individuals have enough information to make an informed decision about the path to take to gain self-sufficiency.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use resources that do not require additional costs, when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7</a:t>
            </a:fld>
            <a:endParaRPr lang="en-US"/>
          </a:p>
        </p:txBody>
      </p:sp>
    </p:spTree>
    <p:extLst>
      <p:ext uri="{BB962C8B-B14F-4D97-AF65-F5344CB8AC3E}">
        <p14:creationId xmlns:p14="http://schemas.microsoft.com/office/powerpoint/2010/main" val="244125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Times New Roman" panose="02020603050405020304" pitchFamily="18" charset="0"/>
                <a:cs typeface="Times New Roman" panose="02020603050405020304" pitchFamily="18" charset="0"/>
              </a:rPr>
              <a:t>Transitional education and training is a support service provided to families and individuals who are </a:t>
            </a:r>
            <a:r>
              <a:rPr lang="en-US" b="1" dirty="0">
                <a:latin typeface="Times New Roman" panose="02020603050405020304" pitchFamily="18" charset="0"/>
                <a:cs typeface="Times New Roman" panose="02020603050405020304" pitchFamily="18" charset="0"/>
              </a:rPr>
              <a:t>no</a:t>
            </a:r>
            <a:r>
              <a:rPr lang="en-US" dirty="0">
                <a:latin typeface="Times New Roman" panose="02020603050405020304" pitchFamily="18" charset="0"/>
                <a:cs typeface="Times New Roman" panose="02020603050405020304" pitchFamily="18" charset="0"/>
              </a:rPr>
              <a:t> longer receiving TCA and others who need help to actively seek, gain or retain employment.  This transitional service is available to help these individuals continue training, upgrading skills or obtaining the education required for employment.  This service can be provided for up to two years after the family or individual is no longer receiving TCA or can be provided to other individuals who are eligible for the service and need help to seek, obtain or retain employment.  This service is not an entitlement and can be provided if the LWDB has sufficient funds.  The LWDB can limit or prioritize transitional education and training.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8</a:t>
            </a:fld>
            <a:endParaRPr lang="en-US"/>
          </a:p>
        </p:txBody>
      </p:sp>
    </p:spTree>
    <p:extLst>
      <p:ext uri="{BB962C8B-B14F-4D97-AF65-F5344CB8AC3E}">
        <p14:creationId xmlns:p14="http://schemas.microsoft.com/office/powerpoint/2010/main" val="234880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71700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Times New Roman" panose="02020603050405020304" pitchFamily="18" charset="0"/>
                <a:cs typeface="Times New Roman" panose="02020603050405020304" pitchFamily="18" charset="0"/>
              </a:rPr>
              <a:t>The LWDB must determine whether or not a recipient is eligible to receive transitional education and training.  When seeking an education or training resource, the LWDB should try to use an institution located in the community that does not require additional costs.  The transitional service must </a:t>
            </a:r>
            <a:r>
              <a:rPr lang="en-US" b="1" dirty="0">
                <a:latin typeface="Times New Roman" panose="02020603050405020304" pitchFamily="18" charset="0"/>
                <a:cs typeface="Times New Roman" panose="02020603050405020304" pitchFamily="18" charset="0"/>
              </a:rPr>
              <a:t>improve</a:t>
            </a:r>
            <a:r>
              <a:rPr lang="en-US" dirty="0">
                <a:latin typeface="Times New Roman" panose="02020603050405020304" pitchFamily="18" charset="0"/>
                <a:cs typeface="Times New Roman" panose="02020603050405020304" pitchFamily="18" charset="0"/>
              </a:rPr>
              <a:t> the recipient’s job skills in an existing area of employment or </a:t>
            </a:r>
            <a:r>
              <a:rPr lang="en-US" b="1" dirty="0">
                <a:latin typeface="Times New Roman" panose="02020603050405020304" pitchFamily="18" charset="0"/>
                <a:cs typeface="Times New Roman" panose="02020603050405020304" pitchFamily="18" charset="0"/>
              </a:rPr>
              <a:t>prepare</a:t>
            </a:r>
            <a:r>
              <a:rPr lang="en-US" dirty="0">
                <a:latin typeface="Times New Roman" panose="02020603050405020304" pitchFamily="18" charset="0"/>
                <a:cs typeface="Times New Roman" panose="02020603050405020304" pitchFamily="18" charset="0"/>
              </a:rPr>
              <a:t> the individual for another occupation.  The LWBD must determine whether it should enter into an agreement with the employer to share the costs for upgrading the recipient’s skills.  This cost sharing could include the LWDB providing support services such as transportation or wage subsidy in conjunction with the training opportunities provided by the employer.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latin typeface="HelveticaNeueLT Std" panose="020B0604020202090204"/>
            </a:endParaRPr>
          </a:p>
        </p:txBody>
      </p:sp>
      <p:sp>
        <p:nvSpPr>
          <p:cNvPr id="4" name="Slide Number Placeholder 3"/>
          <p:cNvSpPr>
            <a:spLocks noGrp="1"/>
          </p:cNvSpPr>
          <p:nvPr>
            <p:ph type="sldNum" sz="quarter" idx="5"/>
          </p:nvPr>
        </p:nvSpPr>
        <p:spPr/>
        <p:txBody>
          <a:bodyPr/>
          <a:lstStyle/>
          <a:p>
            <a:fld id="{CF76F1B3-21D0-A64B-BE6D-90F7679579A5}" type="slidenum">
              <a:rPr lang="en-US" smtClean="0"/>
              <a:t>9</a:t>
            </a:fld>
            <a:endParaRPr lang="en-US"/>
          </a:p>
        </p:txBody>
      </p:sp>
    </p:spTree>
    <p:extLst>
      <p:ext uri="{BB962C8B-B14F-4D97-AF65-F5344CB8AC3E}">
        <p14:creationId xmlns:p14="http://schemas.microsoft.com/office/powerpoint/2010/main" val="380401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3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B948-2D88-4DCB-B25D-CFAE4D8E3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5986D2-96B7-4641-BC34-07EFA2CF5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CA977-8DAB-49F3-98CE-A6E20923C970}"/>
              </a:ext>
            </a:extLst>
          </p:cNvPr>
          <p:cNvSpPr>
            <a:spLocks noGrp="1"/>
          </p:cNvSpPr>
          <p:nvPr>
            <p:ph type="dt" sz="half" idx="10"/>
          </p:nvPr>
        </p:nvSpPr>
        <p:spPr/>
        <p:txBody>
          <a:bodyPr/>
          <a:lstStyle/>
          <a:p>
            <a:fld id="{40CC8A6D-5B72-43E2-AF2A-9397EFFAAB20}" type="datetime1">
              <a:rPr lang="en-US" smtClean="0"/>
              <a:t>4/1/2024</a:t>
            </a:fld>
            <a:endParaRPr lang="en-US"/>
          </a:p>
        </p:txBody>
      </p:sp>
      <p:sp>
        <p:nvSpPr>
          <p:cNvPr id="5" name="Footer Placeholder 4">
            <a:extLst>
              <a:ext uri="{FF2B5EF4-FFF2-40B4-BE49-F238E27FC236}">
                <a16:creationId xmlns:a16="http://schemas.microsoft.com/office/drawing/2014/main" id="{8217A157-A152-43A9-BFD4-4974BAEBA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3FB87-2999-4D72-90B8-5D4AA54B45CE}"/>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92530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32A09-31FF-4DD4-9016-A13B67587049}"/>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395C2-5DAC-4579-9A88-00611EB3A585}"/>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B596F-43E1-4399-A47A-E17DC4F6F6FE}"/>
              </a:ext>
            </a:extLst>
          </p:cNvPr>
          <p:cNvSpPr>
            <a:spLocks noGrp="1"/>
          </p:cNvSpPr>
          <p:nvPr>
            <p:ph type="dt" sz="half" idx="10"/>
          </p:nvPr>
        </p:nvSpPr>
        <p:spPr/>
        <p:txBody>
          <a:bodyPr/>
          <a:lstStyle/>
          <a:p>
            <a:fld id="{14DFE27D-E964-4D56-BC9F-017CB0651BE7}" type="datetime1">
              <a:rPr lang="en-US" smtClean="0"/>
              <a:t>4/1/2024</a:t>
            </a:fld>
            <a:endParaRPr lang="en-US"/>
          </a:p>
        </p:txBody>
      </p:sp>
      <p:sp>
        <p:nvSpPr>
          <p:cNvPr id="5" name="Footer Placeholder 4">
            <a:extLst>
              <a:ext uri="{FF2B5EF4-FFF2-40B4-BE49-F238E27FC236}">
                <a16:creationId xmlns:a16="http://schemas.microsoft.com/office/drawing/2014/main" id="{442310F5-CD81-482E-98E0-99293C257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BDC36-C940-41FC-98BD-6054F9B6BEAE}"/>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42293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3635"/>
            <a:ext cx="12192000" cy="2546431"/>
          </a:xfrm>
          <a:prstGeom prst="rect">
            <a:avLst/>
          </a:prstGeom>
        </p:spPr>
      </p:pic>
      <p:sp>
        <p:nvSpPr>
          <p:cNvPr id="2" name="Title 1"/>
          <p:cNvSpPr>
            <a:spLocks noGrp="1"/>
          </p:cNvSpPr>
          <p:nvPr>
            <p:ph type="title"/>
          </p:nvPr>
        </p:nvSpPr>
        <p:spPr>
          <a:xfrm>
            <a:off x="816864" y="4382845"/>
            <a:ext cx="7136813" cy="652635"/>
          </a:xfrm>
        </p:spPr>
        <p:txBody>
          <a:bodyPr>
            <a:normAutofit/>
          </a:bodyPr>
          <a:lstStyle>
            <a:lvl1pPr>
              <a:defRPr sz="2200" b="1">
                <a:solidFill>
                  <a:srgbClr val="44546A"/>
                </a:solidFill>
                <a:latin typeface="HelveticaNeueLT Std" panose="020B0604020202090204" pitchFamily="34" charset="0"/>
              </a:defRPr>
            </a:lvl1pPr>
          </a:lstStyle>
          <a:p>
            <a:r>
              <a:rPr lang="en-US"/>
              <a:t>Click to edit Master title style</a:t>
            </a:r>
          </a:p>
        </p:txBody>
      </p:sp>
      <p:sp>
        <p:nvSpPr>
          <p:cNvPr id="13" name="Text Placeholder 12"/>
          <p:cNvSpPr>
            <a:spLocks noGrp="1"/>
          </p:cNvSpPr>
          <p:nvPr>
            <p:ph type="body" sz="quarter" idx="16"/>
          </p:nvPr>
        </p:nvSpPr>
        <p:spPr>
          <a:xfrm>
            <a:off x="816864" y="5150043"/>
            <a:ext cx="7136813" cy="434975"/>
          </a:xfrm>
        </p:spPr>
        <p:txBody>
          <a:bodyPr/>
          <a:lstStyle>
            <a:lvl1pPr marL="0" indent="0">
              <a:buNone/>
              <a:defRPr sz="2000">
                <a:solidFill>
                  <a:srgbClr val="44546A"/>
                </a:solidFill>
                <a:latin typeface="HelveticaNeueLT Std" panose="020B0604020202090204" pitchFamily="34" charset="0"/>
              </a:defRPr>
            </a:lvl1pPr>
            <a:lvl2pPr>
              <a:defRPr sz="1600">
                <a:solidFill>
                  <a:srgbClr val="44546A"/>
                </a:solidFill>
                <a:latin typeface="HelveticaNeueLT Std" panose="020B0604020202090204" pitchFamily="34" charset="0"/>
              </a:defRPr>
            </a:lvl2pPr>
            <a:lvl3pPr>
              <a:defRPr sz="1600">
                <a:solidFill>
                  <a:srgbClr val="44546A"/>
                </a:solidFill>
                <a:latin typeface="HelveticaNeueLT Std" panose="020B0604020202090204" pitchFamily="34" charset="0"/>
              </a:defRPr>
            </a:lvl3pPr>
            <a:lvl4pPr>
              <a:defRPr sz="1600">
                <a:solidFill>
                  <a:srgbClr val="44546A"/>
                </a:solidFill>
                <a:latin typeface="HelveticaNeueLT Std" panose="020B0604020202090204" pitchFamily="34" charset="0"/>
              </a:defRPr>
            </a:lvl4pPr>
            <a:lvl5pPr>
              <a:defRPr sz="1600">
                <a:solidFill>
                  <a:srgbClr val="44546A"/>
                </a:solidFill>
                <a:latin typeface="HelveticaNeueLT Std" panose="020B0604020202090204" pitchFamily="34" charset="0"/>
              </a:defRPr>
            </a:lvl5pPr>
          </a:lstStyle>
          <a:p>
            <a:pPr lvl="0"/>
            <a:r>
              <a:rPr lang="en-US"/>
              <a:t>Edit Master text styles</a:t>
            </a:r>
          </a:p>
        </p:txBody>
      </p:sp>
      <p:pic>
        <p:nvPicPr>
          <p:cNvPr id="15" name="Picture 14"/>
          <p:cNvPicPr>
            <a:picLocks/>
          </p:cNvPicPr>
          <p:nvPr/>
        </p:nvPicPr>
        <p:blipFill>
          <a:blip r:embed="rId3">
            <a:extLst>
              <a:ext uri="{28A0092B-C50C-407E-A947-70E740481C1C}">
                <a14:useLocalDpi xmlns:a14="http://schemas.microsoft.com/office/drawing/2010/main" val="0"/>
              </a:ext>
            </a:extLst>
          </a:blip>
          <a:stretch>
            <a:fillRect/>
          </a:stretch>
        </p:blipFill>
        <p:spPr>
          <a:xfrm>
            <a:off x="-12664" y="0"/>
            <a:ext cx="12301728" cy="3913632"/>
          </a:xfrm>
          <a:prstGeom prst="rect">
            <a:avLst/>
          </a:prstGeom>
        </p:spPr>
      </p:pic>
      <p:pic>
        <p:nvPicPr>
          <p:cNvPr id="17" name="Picture 16"/>
          <p:cNvPicPr>
            <a:picLocks/>
          </p:cNvPicPr>
          <p:nvPr/>
        </p:nvPicPr>
        <p:blipFill>
          <a:blip r:embed="rId4">
            <a:extLst>
              <a:ext uri="{28A0092B-C50C-407E-A947-70E740481C1C}">
                <a14:useLocalDpi xmlns:a14="http://schemas.microsoft.com/office/drawing/2010/main" val="0"/>
              </a:ext>
            </a:extLst>
          </a:blip>
          <a:stretch>
            <a:fillRect/>
          </a:stretch>
        </p:blipFill>
        <p:spPr>
          <a:xfrm>
            <a:off x="8581725" y="4709160"/>
            <a:ext cx="2938272" cy="1316736"/>
          </a:xfrm>
          <a:prstGeom prst="rect">
            <a:avLst/>
          </a:prstGeom>
        </p:spPr>
      </p:pic>
      <p:sp>
        <p:nvSpPr>
          <p:cNvPr id="19" name="Text Placeholder 18"/>
          <p:cNvSpPr>
            <a:spLocks noGrp="1"/>
          </p:cNvSpPr>
          <p:nvPr>
            <p:ph type="body" sz="quarter" idx="17"/>
          </p:nvPr>
        </p:nvSpPr>
        <p:spPr>
          <a:xfrm>
            <a:off x="816864" y="5952417"/>
            <a:ext cx="1877568" cy="338328"/>
          </a:xfrm>
        </p:spPr>
        <p:txBody>
          <a:bodyPr>
            <a:normAutofit/>
          </a:bodyPr>
          <a:lstStyle>
            <a:lvl1pPr marL="0" indent="0">
              <a:buNone/>
              <a:defRPr sz="1600">
                <a:solidFill>
                  <a:srgbClr val="44546A"/>
                </a:solidFill>
              </a:defRPr>
            </a:lvl1pPr>
          </a:lstStyle>
          <a:p>
            <a:pPr lvl="0"/>
            <a:r>
              <a:rPr lang="en-US"/>
              <a:t>Edit Master text styles</a:t>
            </a:r>
          </a:p>
        </p:txBody>
      </p:sp>
    </p:spTree>
    <p:extLst>
      <p:ext uri="{BB962C8B-B14F-4D97-AF65-F5344CB8AC3E}">
        <p14:creationId xmlns:p14="http://schemas.microsoft.com/office/powerpoint/2010/main" val="2481381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836" y="136714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2"/>
          </p:nvPr>
        </p:nvSpPr>
        <p:spPr>
          <a:xfrm>
            <a:off x="10286999" y="6418510"/>
            <a:ext cx="1076591" cy="365125"/>
          </a:xfrm>
        </p:spPr>
        <p:txBody>
          <a:bodyPr/>
          <a:lstStyle/>
          <a:p>
            <a:fld id="{7BFC72D1-354A-4414-AC95-DE1CEBE571F3}" type="slidenum">
              <a:rPr lang="en-US" smtClean="0"/>
              <a:t>‹#›</a:t>
            </a:fld>
            <a:endParaRPr lang="en-US"/>
          </a:p>
        </p:txBody>
      </p:sp>
      <p:sp>
        <p:nvSpPr>
          <p:cNvPr id="2" name="Title 1"/>
          <p:cNvSpPr>
            <a:spLocks noGrp="1"/>
          </p:cNvSpPr>
          <p:nvPr>
            <p:ph type="title"/>
          </p:nvPr>
        </p:nvSpPr>
        <p:spPr>
          <a:xfrm>
            <a:off x="842433" y="133339"/>
            <a:ext cx="10515600" cy="443138"/>
          </a:xfrm>
        </p:spPr>
        <p:txBody>
          <a:bodyPr/>
          <a:lstStyle/>
          <a:p>
            <a:r>
              <a:rPr lang="en-US"/>
              <a:t>Click to edit Master title style</a:t>
            </a:r>
          </a:p>
        </p:txBody>
      </p:sp>
    </p:spTree>
    <p:extLst>
      <p:ext uri="{BB962C8B-B14F-4D97-AF65-F5344CB8AC3E}">
        <p14:creationId xmlns:p14="http://schemas.microsoft.com/office/powerpoint/2010/main" val="2401644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898745" y="2988909"/>
            <a:ext cx="4459289" cy="2178315"/>
          </a:xfrm>
        </p:spPr>
        <p:txBody>
          <a:bodyPr>
            <a:normAutofit/>
          </a:bodyPr>
          <a:lstStyle>
            <a:lvl1pPr>
              <a:defRPr sz="2400"/>
            </a:lvl1pPr>
            <a:lvl2pPr marL="685800" indent="-228600">
              <a:buFont typeface="Wingdings" panose="05000000000000000000" pitchFamily="2" charset="2"/>
              <a:buChar char="Ø"/>
              <a:defRPr sz="2000"/>
            </a:lvl2pPr>
            <a:lvl3pPr>
              <a:defRPr sz="2000"/>
            </a:lvl3pPr>
            <a:lvl4pPr marL="1600200" indent="-228600">
              <a:buFont typeface="Wingdings" panose="05000000000000000000" pitchFamily="2" charset="2"/>
              <a:buChar char="Ø"/>
              <a:defRPr sz="2000"/>
            </a:lvl4pPr>
            <a:lvl5pPr>
              <a:defRPr sz="2000"/>
            </a:lvl5pPr>
          </a:lstStyle>
          <a:p>
            <a:pPr lvl="0"/>
            <a:r>
              <a:rPr lang="en-US"/>
              <a:t>Short explanation of concept here.</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862754" y="671649"/>
            <a:ext cx="10663767" cy="0"/>
          </a:xfrm>
          <a:prstGeom prst="line">
            <a:avLst/>
          </a:prstGeom>
          <a:noFill/>
          <a:ln w="34925" cap="flat" cmpd="dbl" algn="ctr">
            <a:solidFill>
              <a:sysClr val="window" lastClr="FFFFFF">
                <a:lumMod val="65000"/>
              </a:sysClr>
            </a:solidFill>
            <a:prstDash val="solid"/>
            <a:miter lim="800000"/>
          </a:ln>
          <a:effectLst/>
        </p:spPr>
      </p:cxnSp>
      <p:sp>
        <p:nvSpPr>
          <p:cNvPr id="9" name="Rectangle 8"/>
          <p:cNvSpPr/>
          <p:nvPr/>
        </p:nvSpPr>
        <p:spPr>
          <a:xfrm>
            <a:off x="-9669" y="-7983"/>
            <a:ext cx="619269" cy="671373"/>
          </a:xfrm>
          <a:prstGeom prst="rect">
            <a:avLst/>
          </a:prstGeom>
          <a:solidFill>
            <a:srgbClr val="BDD72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Slide Number Placeholder 12"/>
          <p:cNvSpPr>
            <a:spLocks noGrp="1"/>
          </p:cNvSpPr>
          <p:nvPr>
            <p:ph type="sldNum" sz="quarter" idx="12"/>
          </p:nvPr>
        </p:nvSpPr>
        <p:spPr>
          <a:xfrm>
            <a:off x="10286999" y="6418510"/>
            <a:ext cx="1076591" cy="365125"/>
          </a:xfrm>
        </p:spPr>
        <p:txBody>
          <a:bodyPr/>
          <a:lstStyle/>
          <a:p>
            <a:fld id="{7BFC72D1-354A-4414-AC95-DE1CEBE571F3}" type="slidenum">
              <a:rPr lang="en-US" smtClean="0"/>
              <a:t>‹#›</a:t>
            </a:fld>
            <a:endParaRPr lang="en-US"/>
          </a:p>
        </p:txBody>
      </p:sp>
      <p:sp>
        <p:nvSpPr>
          <p:cNvPr id="2" name="Title 1"/>
          <p:cNvSpPr>
            <a:spLocks noGrp="1"/>
          </p:cNvSpPr>
          <p:nvPr>
            <p:ph type="title" hasCustomPrompt="1"/>
          </p:nvPr>
        </p:nvSpPr>
        <p:spPr>
          <a:xfrm>
            <a:off x="842433" y="133339"/>
            <a:ext cx="10515600" cy="443138"/>
          </a:xfrm>
        </p:spPr>
        <p:txBody>
          <a:bodyPr/>
          <a:lstStyle>
            <a:lvl1pPr>
              <a:defRPr b="1"/>
            </a:lvl1pPr>
          </a:lstStyle>
          <a:p>
            <a:r>
              <a:rPr lang="en-US"/>
              <a:t>CLICK TO ENTER THE TITLE</a:t>
            </a:r>
          </a:p>
        </p:txBody>
      </p:sp>
      <p:sp>
        <p:nvSpPr>
          <p:cNvPr id="11" name="Rectangle 10">
            <a:extLst>
              <a:ext uri="{FF2B5EF4-FFF2-40B4-BE49-F238E27FC236}">
                <a16:creationId xmlns:a16="http://schemas.microsoft.com/office/drawing/2014/main" id="{5104CDE3-4C62-4B6A-8578-D633D8BDB161}"/>
              </a:ext>
            </a:extLst>
          </p:cNvPr>
          <p:cNvSpPr/>
          <p:nvPr userDrawn="1"/>
        </p:nvSpPr>
        <p:spPr>
          <a:xfrm flipV="1">
            <a:off x="6898744" y="2572431"/>
            <a:ext cx="4459289"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00415A"/>
              </a:solidFill>
            </a:endParaRPr>
          </a:p>
        </p:txBody>
      </p:sp>
      <p:sp>
        <p:nvSpPr>
          <p:cNvPr id="12" name="Content Placeholder 2">
            <a:extLst>
              <a:ext uri="{FF2B5EF4-FFF2-40B4-BE49-F238E27FC236}">
                <a16:creationId xmlns:a16="http://schemas.microsoft.com/office/drawing/2014/main" id="{CBF78F33-3DA2-4C7A-B9A3-1D4159AF43A1}"/>
              </a:ext>
            </a:extLst>
          </p:cNvPr>
          <p:cNvSpPr>
            <a:spLocks noGrp="1"/>
          </p:cNvSpPr>
          <p:nvPr>
            <p:ph idx="13" hasCustomPrompt="1"/>
          </p:nvPr>
        </p:nvSpPr>
        <p:spPr>
          <a:xfrm>
            <a:off x="6898744" y="1587260"/>
            <a:ext cx="4459289" cy="1244056"/>
          </a:xfrm>
        </p:spPr>
        <p:txBody>
          <a:bodyPr>
            <a:normAutofit/>
          </a:bodyPr>
          <a:lstStyle>
            <a:lvl1pPr marL="0" indent="0">
              <a:buNone/>
              <a:defRPr sz="2600" b="1"/>
            </a:lvl1pPr>
          </a:lstStyle>
          <a:p>
            <a:pPr lvl="0"/>
            <a:r>
              <a:rPr lang="en-US"/>
              <a:t>Main concept for the slide.</a:t>
            </a:r>
          </a:p>
        </p:txBody>
      </p:sp>
      <p:sp>
        <p:nvSpPr>
          <p:cNvPr id="14" name="Content Placeholder 2">
            <a:extLst>
              <a:ext uri="{FF2B5EF4-FFF2-40B4-BE49-F238E27FC236}">
                <a16:creationId xmlns:a16="http://schemas.microsoft.com/office/drawing/2014/main" id="{8E26F4A3-AF97-4643-9B4D-7F2D73AA0828}"/>
              </a:ext>
            </a:extLst>
          </p:cNvPr>
          <p:cNvSpPr>
            <a:spLocks noGrp="1"/>
          </p:cNvSpPr>
          <p:nvPr>
            <p:ph idx="14" hasCustomPrompt="1"/>
          </p:nvPr>
        </p:nvSpPr>
        <p:spPr>
          <a:xfrm>
            <a:off x="862754" y="1744852"/>
            <a:ext cx="4459289" cy="2509454"/>
          </a:xfrm>
        </p:spPr>
        <p:txBody>
          <a:bodyPr>
            <a:normAutofit/>
          </a:bodyPr>
          <a:lstStyle>
            <a:lvl1pPr marL="0" indent="0">
              <a:buNone/>
              <a:defRPr sz="2600" b="1"/>
            </a:lvl1pPr>
          </a:lstStyle>
          <a:p>
            <a:pPr lvl="0"/>
            <a:r>
              <a:rPr lang="en-US"/>
              <a:t>ENTER A PICTURE OR VECTOR</a:t>
            </a:r>
          </a:p>
        </p:txBody>
      </p:sp>
    </p:spTree>
    <p:extLst>
      <p:ext uri="{BB962C8B-B14F-4D97-AF65-F5344CB8AC3E}">
        <p14:creationId xmlns:p14="http://schemas.microsoft.com/office/powerpoint/2010/main" val="387722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2753" y="32518"/>
            <a:ext cx="10515600" cy="548226"/>
          </a:xfrm>
        </p:spPr>
        <p:txBody>
          <a:bodyPr/>
          <a:lstStyle/>
          <a:p>
            <a:r>
              <a:rPr lang="en-US"/>
              <a:t>Click to edit Master title style</a:t>
            </a:r>
          </a:p>
        </p:txBody>
      </p:sp>
      <p:sp>
        <p:nvSpPr>
          <p:cNvPr id="3" name="Content Placeholder 2"/>
          <p:cNvSpPr>
            <a:spLocks noGrp="1"/>
          </p:cNvSpPr>
          <p:nvPr>
            <p:ph sz="half" idx="1"/>
          </p:nvPr>
        </p:nvSpPr>
        <p:spPr>
          <a:xfrm>
            <a:off x="838200" y="129287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1105" y="1292878"/>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0036627" y="6471594"/>
            <a:ext cx="1317172" cy="249882"/>
          </a:xfrm>
        </p:spPr>
        <p:txBody>
          <a:bodyPr/>
          <a:lstStyle/>
          <a:p>
            <a:fld id="{7BFC72D1-354A-4414-AC95-DE1CEBE571F3}" type="slidenum">
              <a:rPr lang="en-US" smtClean="0"/>
              <a:t>‹#›</a:t>
            </a:fld>
            <a:endParaRPr lang="en-US"/>
          </a:p>
        </p:txBody>
      </p:sp>
      <p:sp>
        <p:nvSpPr>
          <p:cNvPr id="11" name="Rectangle 10"/>
          <p:cNvSpPr/>
          <p:nvPr/>
        </p:nvSpPr>
        <p:spPr>
          <a:xfrm>
            <a:off x="-9669" y="-7983"/>
            <a:ext cx="619269" cy="67137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26762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B4B2AC-A728-4C30-8E78-91DEF25BF4D3}"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C72D1-354A-4414-AC95-DE1CEBE571F3}" type="slidenum">
              <a:rPr lang="en-US" smtClean="0"/>
              <a:t>‹#›</a:t>
            </a:fld>
            <a:endParaRPr lang="en-US"/>
          </a:p>
        </p:txBody>
      </p:sp>
    </p:spTree>
    <p:extLst>
      <p:ext uri="{BB962C8B-B14F-4D97-AF65-F5344CB8AC3E}">
        <p14:creationId xmlns:p14="http://schemas.microsoft.com/office/powerpoint/2010/main" val="1830428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836" y="136714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auto">
          <a:xfrm>
            <a:off x="862754" y="671649"/>
            <a:ext cx="10663767" cy="0"/>
          </a:xfrm>
          <a:prstGeom prst="line">
            <a:avLst/>
          </a:prstGeom>
          <a:noFill/>
          <a:ln w="34925" cap="flat" cmpd="dbl" algn="ctr">
            <a:solidFill>
              <a:sysClr val="window" lastClr="FFFFFF">
                <a:lumMod val="65000"/>
              </a:sysClr>
            </a:solidFill>
            <a:prstDash val="solid"/>
            <a:miter lim="800000"/>
          </a:ln>
          <a:effectLst/>
        </p:spPr>
      </p:cxnSp>
      <p:sp>
        <p:nvSpPr>
          <p:cNvPr id="9" name="Rectangle 8"/>
          <p:cNvSpPr/>
          <p:nvPr userDrawn="1"/>
        </p:nvSpPr>
        <p:spPr>
          <a:xfrm>
            <a:off x="-9669" y="-7983"/>
            <a:ext cx="619269" cy="671373"/>
          </a:xfrm>
          <a:prstGeom prst="rect">
            <a:avLst/>
          </a:prstGeom>
          <a:solidFill>
            <a:srgbClr val="BDD72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Slide Number Placeholder 12"/>
          <p:cNvSpPr>
            <a:spLocks noGrp="1"/>
          </p:cNvSpPr>
          <p:nvPr>
            <p:ph type="sldNum" sz="quarter" idx="12"/>
          </p:nvPr>
        </p:nvSpPr>
        <p:spPr>
          <a:xfrm>
            <a:off x="10286999" y="6418510"/>
            <a:ext cx="1076591" cy="365125"/>
          </a:xfrm>
        </p:spPr>
        <p:txBody>
          <a:bodyPr/>
          <a:lstStyle/>
          <a:p>
            <a:fld id="{576FA288-F7D2-4D92-BAD0-BC2E66815D6A}" type="slidenum">
              <a:rPr lang="en-US" smtClean="0"/>
              <a:t>‹#›</a:t>
            </a:fld>
            <a:endParaRPr lang="en-US"/>
          </a:p>
        </p:txBody>
      </p:sp>
    </p:spTree>
    <p:extLst>
      <p:ext uri="{BB962C8B-B14F-4D97-AF65-F5344CB8AC3E}">
        <p14:creationId xmlns:p14="http://schemas.microsoft.com/office/powerpoint/2010/main" val="1492199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014FBF-3942-4571-96C2-CC1BE86106F7}"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847192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51042-9172-4E1C-8CFD-677D108E1BE6}"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70915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37C31-734B-4A0F-90B3-6A420E1FC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5594C-C60D-4949-A6EE-FFDB62190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9C8FD-5AF3-4E26-A827-22BC3C025B6A}"/>
              </a:ext>
            </a:extLst>
          </p:cNvPr>
          <p:cNvSpPr>
            <a:spLocks noGrp="1"/>
          </p:cNvSpPr>
          <p:nvPr>
            <p:ph type="dt" sz="half" idx="10"/>
          </p:nvPr>
        </p:nvSpPr>
        <p:spPr/>
        <p:txBody>
          <a:bodyPr/>
          <a:lstStyle/>
          <a:p>
            <a:fld id="{94292F54-E3FB-4530-9C0F-EB90040CF9A9}" type="datetime1">
              <a:rPr lang="en-US" smtClean="0"/>
              <a:t>4/1/2024</a:t>
            </a:fld>
            <a:endParaRPr lang="en-US"/>
          </a:p>
        </p:txBody>
      </p:sp>
      <p:sp>
        <p:nvSpPr>
          <p:cNvPr id="5" name="Footer Placeholder 4">
            <a:extLst>
              <a:ext uri="{FF2B5EF4-FFF2-40B4-BE49-F238E27FC236}">
                <a16:creationId xmlns:a16="http://schemas.microsoft.com/office/drawing/2014/main" id="{165E1C8B-30DC-452B-A6DD-D59A97957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CA002-EDF1-4DA6-8586-3879BBEA745D}"/>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425422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5373D3-233D-42FB-916C-6D3B843FC3F6}"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17EC3D0-BC1C-4246-9097-CC1F9C0028DF}" type="slidenum">
              <a:rPr lang="en-US" smtClean="0"/>
              <a:pPr/>
              <a:t>‹#›</a:t>
            </a:fld>
            <a:endParaRPr lang="en-US" dirty="0"/>
          </a:p>
        </p:txBody>
      </p:sp>
    </p:spTree>
    <p:extLst>
      <p:ext uri="{BB962C8B-B14F-4D97-AF65-F5344CB8AC3E}">
        <p14:creationId xmlns:p14="http://schemas.microsoft.com/office/powerpoint/2010/main" val="3200419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CCC8B2-407B-4DB3-8403-CC8D4A48082A}"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17EC3D0-BC1C-4246-9097-CC1F9C0028DF}" type="slidenum">
              <a:rPr lang="en-US" smtClean="0"/>
              <a:pPr/>
              <a:t>‹#›</a:t>
            </a:fld>
            <a:endParaRPr lang="en-US" dirty="0"/>
          </a:p>
        </p:txBody>
      </p:sp>
    </p:spTree>
    <p:extLst>
      <p:ext uri="{BB962C8B-B14F-4D97-AF65-F5344CB8AC3E}">
        <p14:creationId xmlns:p14="http://schemas.microsoft.com/office/powerpoint/2010/main" val="455689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B80671-0B22-479C-9297-99772DCBE78A}" type="datetime1">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776631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82A2BA-AA10-4139-9D54-B562282A9E61}" type="datetime1">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242711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FC484-B0A7-43A7-A9A7-B093F924C569}" type="datetime1">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119339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0CE4A-866E-4899-AB2D-ABBE460BF6BC}"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853332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AE670A-7BE1-452F-BA2F-AE068F2CA34F}"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863252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1FF10-1FD5-4BCF-8F45-87F70D47966D}"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699132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B4D2D-CDDC-4B46-A81A-316A948CBD5C}"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3168262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0ACECB-BBFE-440D-A70E-CEED9F03058D}"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293839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2D5E-2E0D-4112-804B-9546938ABF4E}"/>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74C9DB-289B-47FD-9A58-4A71B375ED43}"/>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B013A-ED4C-4C67-87B2-91BC5A431499}"/>
              </a:ext>
            </a:extLst>
          </p:cNvPr>
          <p:cNvSpPr>
            <a:spLocks noGrp="1"/>
          </p:cNvSpPr>
          <p:nvPr>
            <p:ph type="dt" sz="half" idx="10"/>
          </p:nvPr>
        </p:nvSpPr>
        <p:spPr/>
        <p:txBody>
          <a:bodyPr/>
          <a:lstStyle/>
          <a:p>
            <a:fld id="{46FE3DAB-5BBF-4B34-AB47-93B63FA9A06F}" type="datetime1">
              <a:rPr lang="en-US" smtClean="0"/>
              <a:t>4/1/2024</a:t>
            </a:fld>
            <a:endParaRPr lang="en-US"/>
          </a:p>
        </p:txBody>
      </p:sp>
      <p:sp>
        <p:nvSpPr>
          <p:cNvPr id="5" name="Footer Placeholder 4">
            <a:extLst>
              <a:ext uri="{FF2B5EF4-FFF2-40B4-BE49-F238E27FC236}">
                <a16:creationId xmlns:a16="http://schemas.microsoft.com/office/drawing/2014/main" id="{4A52CA10-4F95-4779-B0D5-74A787A40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255EC-A84F-4361-AA6E-98BFC1C1BB35}"/>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397844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E3423-A48E-4459-A0DC-B3DC5AD8EA2D}" type="datetime1">
              <a:rPr lang="en-US" smtClean="0"/>
              <a:t>4/1/2024</a:t>
            </a:fld>
            <a:endParaRPr lang="en-US"/>
          </a:p>
        </p:txBody>
      </p:sp>
      <p:sp>
        <p:nvSpPr>
          <p:cNvPr id="6" name="Slide Number Placeholder 5"/>
          <p:cNvSpPr>
            <a:spLocks noGrp="1"/>
          </p:cNvSpPr>
          <p:nvPr>
            <p:ph type="sldNum" sz="quarter" idx="12"/>
          </p:nvPr>
        </p:nvSpPr>
        <p:spPr/>
        <p:txBody>
          <a:bodyPr/>
          <a:lstStyle>
            <a:lvl1pPr algn="ctr">
              <a:defRPr/>
            </a:lvl1pPr>
          </a:lstStyle>
          <a:p>
            <a:fld id="{9AB017ED-6826-9044-9127-2F5D8B30396E}" type="slidenum">
              <a:rPr lang="en-US" smtClean="0"/>
              <a:pPr/>
              <a:t>‹#›</a:t>
            </a:fld>
            <a:endParaRPr lang="en-US" dirty="0"/>
          </a:p>
        </p:txBody>
      </p:sp>
    </p:spTree>
    <p:extLst>
      <p:ext uri="{BB962C8B-B14F-4D97-AF65-F5344CB8AC3E}">
        <p14:creationId xmlns:p14="http://schemas.microsoft.com/office/powerpoint/2010/main" val="3427574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4C0B44-A428-4671-8465-A16E52F7AB62}"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120974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63368C-60D9-401E-A5C5-206EBE71334F}"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4110305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071F78-A05F-4EB3-9DD5-A2C0289C28A1}" type="datetime1">
              <a:rPr lang="en-US" smtClean="0"/>
              <a:t>4/1/2024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3101962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953E8E-3B44-4D73-AC06-E8A66F01C0AC}" type="datetime1">
              <a:rPr lang="en-US" smtClean="0"/>
              <a:t>4/1/2024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017ED-6826-9044-9127-2F5D8B30396E}" type="slidenum">
              <a:rPr lang="en-US" smtClean="0"/>
              <a:t>‹#›</a:t>
            </a:fld>
            <a:endParaRPr lang="en-US" dirty="0"/>
          </a:p>
        </p:txBody>
      </p:sp>
    </p:spTree>
    <p:extLst>
      <p:ext uri="{BB962C8B-B14F-4D97-AF65-F5344CB8AC3E}">
        <p14:creationId xmlns:p14="http://schemas.microsoft.com/office/powerpoint/2010/main" val="1998374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6AC0A-BA3D-4EBE-AE3D-7CF75E3DE885}" type="datetime1">
              <a:rPr lang="en-US" smtClean="0"/>
              <a:t>4/1/2024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2562237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00683D-6D60-4B70-85FB-DD8741A972F3}"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372466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C6FF57-832C-41EF-A531-AB863B99CE1B}" type="datetime1">
              <a:rPr lang="en-US" smtClean="0"/>
              <a:t>4/1/2024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271637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A4F620-064D-4B20-AEB3-0C549655F850}"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1866035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8C8081-F6E6-460A-84F8-36F9BCEED2DC}" type="datetime1">
              <a:rPr lang="en-US" smtClean="0"/>
              <a:t>4/1/2024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017ED-6826-9044-9127-2F5D8B30396E}" type="slidenum">
              <a:rPr lang="en-US" smtClean="0"/>
              <a:t>‹#›</a:t>
            </a:fld>
            <a:endParaRPr lang="en-US"/>
          </a:p>
        </p:txBody>
      </p:sp>
    </p:spTree>
    <p:extLst>
      <p:ext uri="{BB962C8B-B14F-4D97-AF65-F5344CB8AC3E}">
        <p14:creationId xmlns:p14="http://schemas.microsoft.com/office/powerpoint/2010/main" val="258636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497CB-934B-465B-94F8-BE03A4ADE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3F10B-B3B5-4CDB-A3E1-2C9F507B93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8E853-1801-45D7-97EA-C7798AB2E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ABAD3-6C94-472D-B2D4-B451BEC07B27}"/>
              </a:ext>
            </a:extLst>
          </p:cNvPr>
          <p:cNvSpPr>
            <a:spLocks noGrp="1"/>
          </p:cNvSpPr>
          <p:nvPr>
            <p:ph type="dt" sz="half" idx="10"/>
          </p:nvPr>
        </p:nvSpPr>
        <p:spPr/>
        <p:txBody>
          <a:bodyPr/>
          <a:lstStyle/>
          <a:p>
            <a:fld id="{0E8E6A69-A5E4-4CF3-8973-6591BB498CFE}" type="datetime1">
              <a:rPr lang="en-US" smtClean="0"/>
              <a:t>4/1/2024</a:t>
            </a:fld>
            <a:endParaRPr lang="en-US"/>
          </a:p>
        </p:txBody>
      </p:sp>
      <p:sp>
        <p:nvSpPr>
          <p:cNvPr id="6" name="Footer Placeholder 5">
            <a:extLst>
              <a:ext uri="{FF2B5EF4-FFF2-40B4-BE49-F238E27FC236}">
                <a16:creationId xmlns:a16="http://schemas.microsoft.com/office/drawing/2014/main" id="{612DA933-03A3-4BF5-BD7E-7E62264F5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6BB38-F8B2-44E6-BDD9-5610585A87B7}"/>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134306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4AB-BBBC-A24E-A246-9C1B9019A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B3E839-6718-BF4A-A0EA-8026C935CCB2}"/>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20DE03-8998-E74B-9A2B-8950FBAF6CF3}"/>
              </a:ext>
            </a:extLst>
          </p:cNvPr>
          <p:cNvSpPr>
            <a:spLocks noGrp="1"/>
          </p:cNvSpPr>
          <p:nvPr>
            <p:ph type="dt" sz="half" idx="10"/>
          </p:nvPr>
        </p:nvSpPr>
        <p:spPr/>
        <p:txBody>
          <a:bodyPr/>
          <a:lstStyle/>
          <a:p>
            <a:fld id="{E7A53FA4-D134-44A8-857C-F3EFEC61D714}" type="datetime1">
              <a:rPr lang="en-US" smtClean="0"/>
              <a:t>4/1/2024</a:t>
            </a:fld>
            <a:endParaRPr lang="en-US"/>
          </a:p>
        </p:txBody>
      </p:sp>
      <p:sp>
        <p:nvSpPr>
          <p:cNvPr id="5" name="Footer Placeholder 4">
            <a:extLst>
              <a:ext uri="{FF2B5EF4-FFF2-40B4-BE49-F238E27FC236}">
                <a16:creationId xmlns:a16="http://schemas.microsoft.com/office/drawing/2014/main" id="{CDDE2BF8-1FAE-AD49-8DC1-366D92652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A4C9F-94F8-4F47-9A81-069930062DDC}"/>
              </a:ext>
            </a:extLst>
          </p:cNvPr>
          <p:cNvSpPr>
            <a:spLocks noGrp="1"/>
          </p:cNvSpPr>
          <p:nvPr>
            <p:ph type="sldNum" sz="quarter" idx="12"/>
          </p:nvPr>
        </p:nvSpPr>
        <p:spPr>
          <a:xfrm>
            <a:off x="8610600" y="6356356"/>
            <a:ext cx="2743200" cy="365125"/>
          </a:xfrm>
          <a:prstGeom prst="rect">
            <a:avLst/>
          </a:prstGeom>
        </p:spPr>
        <p:txBody>
          <a:bodyPr/>
          <a:lstStyle/>
          <a:p>
            <a:fld id="{9AB017ED-6826-9044-9127-2F5D8B30396E}" type="slidenum">
              <a:rPr lang="en-US" smtClean="0"/>
              <a:t>‹#›</a:t>
            </a:fld>
            <a:endParaRPr lang="en-US"/>
          </a:p>
        </p:txBody>
      </p:sp>
      <p:sp>
        <p:nvSpPr>
          <p:cNvPr id="8" name="Picture Placeholder 7">
            <a:extLst>
              <a:ext uri="{FF2B5EF4-FFF2-40B4-BE49-F238E27FC236}">
                <a16:creationId xmlns:a16="http://schemas.microsoft.com/office/drawing/2014/main" id="{E5A787CA-2D88-4E80-BA1C-447D943E532F}"/>
              </a:ext>
            </a:extLst>
          </p:cNvPr>
          <p:cNvSpPr>
            <a:spLocks noGrp="1"/>
          </p:cNvSpPr>
          <p:nvPr>
            <p:ph type="pic" sz="quarter" idx="13"/>
          </p:nvPr>
        </p:nvSpPr>
        <p:spPr>
          <a:xfrm>
            <a:off x="450854" y="630237"/>
            <a:ext cx="5514975" cy="2798763"/>
          </a:xfrm>
        </p:spPr>
        <p:txBody>
          <a:bodyPr/>
          <a:lstStyle/>
          <a:p>
            <a:endParaRPr lang="en-US"/>
          </a:p>
        </p:txBody>
      </p:sp>
      <p:sp>
        <p:nvSpPr>
          <p:cNvPr id="9" name="Rectangle 8">
            <a:extLst>
              <a:ext uri="{FF2B5EF4-FFF2-40B4-BE49-F238E27FC236}">
                <a16:creationId xmlns:a16="http://schemas.microsoft.com/office/drawing/2014/main" id="{8575182D-6252-4EE4-8B49-7D65FE739752}"/>
              </a:ext>
            </a:extLst>
          </p:cNvPr>
          <p:cNvSpPr/>
          <p:nvPr userDrawn="1"/>
        </p:nvSpPr>
        <p:spPr>
          <a:xfrm>
            <a:off x="4" y="6540734"/>
            <a:ext cx="12189969" cy="323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82723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 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lvl1pPr algn="l">
              <a:defRPr>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09600" y="1371599"/>
            <a:ext cx="5386917" cy="48006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77" y="1371600"/>
            <a:ext cx="5389033" cy="422452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a:xfrm>
            <a:off x="1817511" y="6356358"/>
            <a:ext cx="1280160" cy="365125"/>
          </a:xfrm>
          <a:prstGeom prst="rect">
            <a:avLst/>
          </a:prstGeom>
        </p:spPr>
        <p:txBody>
          <a:bodyPr anchor="b"/>
          <a:lstStyle>
            <a:lvl1pPr algn="ctr">
              <a:defRPr sz="1600"/>
            </a:lvl1pPr>
          </a:lstStyle>
          <a:p>
            <a:fld id="{B3E5C7D0-8C3F-4863-8136-63E999EDC776}" type="datetime1">
              <a:rPr lang="en-US" smtClean="0"/>
              <a:t>4/1/2024</a:t>
            </a:fld>
            <a:endParaRPr lang="en-US" dirty="0"/>
          </a:p>
        </p:txBody>
      </p:sp>
      <p:sp>
        <p:nvSpPr>
          <p:cNvPr id="12" name="Footer Placeholder 4"/>
          <p:cNvSpPr>
            <a:spLocks noGrp="1"/>
          </p:cNvSpPr>
          <p:nvPr>
            <p:ph type="ftr" sz="quarter" idx="11"/>
          </p:nvPr>
        </p:nvSpPr>
        <p:spPr>
          <a:xfrm>
            <a:off x="3291840" y="6356358"/>
            <a:ext cx="7620000" cy="365125"/>
          </a:xfrm>
          <a:prstGeom prst="rect">
            <a:avLst/>
          </a:prstGeom>
        </p:spPr>
        <p:txBody>
          <a:bodyPr anchor="b"/>
          <a:lstStyle>
            <a:lvl1pPr algn="r">
              <a:defRPr sz="1600"/>
            </a:lvl1pPr>
          </a:lstStyle>
          <a:p>
            <a:endParaRPr lang="en-US" dirty="0"/>
          </a:p>
        </p:txBody>
      </p:sp>
      <p:sp>
        <p:nvSpPr>
          <p:cNvPr id="13" name="Slide Number Placeholder 5"/>
          <p:cNvSpPr>
            <a:spLocks noGrp="1"/>
          </p:cNvSpPr>
          <p:nvPr>
            <p:ph type="sldNum" sz="quarter" idx="12"/>
          </p:nvPr>
        </p:nvSpPr>
        <p:spPr>
          <a:xfrm>
            <a:off x="609601" y="6356358"/>
            <a:ext cx="1038579" cy="365125"/>
          </a:xfrm>
          <a:prstGeom prst="rect">
            <a:avLst/>
          </a:prstGeom>
        </p:spPr>
        <p:txBody>
          <a:bodyPr anchor="b"/>
          <a:lstStyle>
            <a:lvl1pPr algn="l">
              <a:defRPr sz="1600"/>
            </a:lvl1pPr>
          </a:lstStyle>
          <a:p>
            <a:fld id="{AB4AC0B7-20AE-264F-907A-4CAB12E95640}" type="slidenum">
              <a:rPr lang="en-US" smtClean="0"/>
              <a:pPr/>
              <a:t>‹#›</a:t>
            </a:fld>
            <a:endParaRPr lang="en-US"/>
          </a:p>
        </p:txBody>
      </p:sp>
    </p:spTree>
    <p:extLst>
      <p:ext uri="{BB962C8B-B14F-4D97-AF65-F5344CB8AC3E}">
        <p14:creationId xmlns:p14="http://schemas.microsoft.com/office/powerpoint/2010/main" val="305154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9A3F-A967-47F0-A114-2A7B26ABFA86}"/>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7F9FA9-6837-425B-887F-EC7EC44F032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6C9931-CCD0-492B-A3A8-05D44B1B737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4D18D-2D2A-4A1F-BACF-71451293092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26331-0075-49C9-89C3-5C15070717AC}"/>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71A66-406A-4E55-9340-0B032727C6BD}"/>
              </a:ext>
            </a:extLst>
          </p:cNvPr>
          <p:cNvSpPr>
            <a:spLocks noGrp="1"/>
          </p:cNvSpPr>
          <p:nvPr>
            <p:ph type="dt" sz="half" idx="10"/>
          </p:nvPr>
        </p:nvSpPr>
        <p:spPr/>
        <p:txBody>
          <a:bodyPr/>
          <a:lstStyle/>
          <a:p>
            <a:fld id="{916E2DB5-F720-489F-BA37-960A070BC241}" type="datetime1">
              <a:rPr lang="en-US" smtClean="0"/>
              <a:t>4/1/2024</a:t>
            </a:fld>
            <a:endParaRPr lang="en-US"/>
          </a:p>
        </p:txBody>
      </p:sp>
      <p:sp>
        <p:nvSpPr>
          <p:cNvPr id="8" name="Footer Placeholder 7">
            <a:extLst>
              <a:ext uri="{FF2B5EF4-FFF2-40B4-BE49-F238E27FC236}">
                <a16:creationId xmlns:a16="http://schemas.microsoft.com/office/drawing/2014/main" id="{919FCB29-32E3-4756-B445-8948EA71C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66236C-5DE8-49F3-BC86-E2DF59FEE5B4}"/>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138783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F9B0D-D518-4DF1-97EC-333688566D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2D54BD-15C5-4244-9526-DEF5F24884F5}"/>
              </a:ext>
            </a:extLst>
          </p:cNvPr>
          <p:cNvSpPr>
            <a:spLocks noGrp="1"/>
          </p:cNvSpPr>
          <p:nvPr>
            <p:ph type="dt" sz="half" idx="10"/>
          </p:nvPr>
        </p:nvSpPr>
        <p:spPr/>
        <p:txBody>
          <a:bodyPr/>
          <a:lstStyle/>
          <a:p>
            <a:fld id="{0ED6A9B2-E014-45C9-BBC9-7B815479460E}" type="datetime1">
              <a:rPr lang="en-US" smtClean="0"/>
              <a:t>4/1/2024</a:t>
            </a:fld>
            <a:endParaRPr lang="en-US"/>
          </a:p>
        </p:txBody>
      </p:sp>
      <p:sp>
        <p:nvSpPr>
          <p:cNvPr id="4" name="Footer Placeholder 3">
            <a:extLst>
              <a:ext uri="{FF2B5EF4-FFF2-40B4-BE49-F238E27FC236}">
                <a16:creationId xmlns:a16="http://schemas.microsoft.com/office/drawing/2014/main" id="{3808D94E-FE40-4A94-A454-BB8002542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8C962D-47A1-4D91-9650-675FD17403E1}"/>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5578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79C79-EF15-4EF1-B581-882AC79C031F}"/>
              </a:ext>
            </a:extLst>
          </p:cNvPr>
          <p:cNvSpPr>
            <a:spLocks noGrp="1"/>
          </p:cNvSpPr>
          <p:nvPr>
            <p:ph type="dt" sz="half" idx="10"/>
          </p:nvPr>
        </p:nvSpPr>
        <p:spPr/>
        <p:txBody>
          <a:bodyPr/>
          <a:lstStyle/>
          <a:p>
            <a:fld id="{9D1192E3-08AD-4FAE-AFE3-3B5A343D03D1}" type="datetime1">
              <a:rPr lang="en-US" smtClean="0"/>
              <a:t>4/1/2024</a:t>
            </a:fld>
            <a:endParaRPr lang="en-US"/>
          </a:p>
        </p:txBody>
      </p:sp>
      <p:sp>
        <p:nvSpPr>
          <p:cNvPr id="3" name="Footer Placeholder 2">
            <a:extLst>
              <a:ext uri="{FF2B5EF4-FFF2-40B4-BE49-F238E27FC236}">
                <a16:creationId xmlns:a16="http://schemas.microsoft.com/office/drawing/2014/main" id="{F03B3E2B-D88C-439D-81DF-A3DE3911D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33740-CBDE-4F44-9492-A33920584ED5}"/>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3717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C96E-69BC-47DA-9531-D3F7C5BFD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06D49-60EA-4EF8-992A-4E23130EBB45}"/>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CFA05-421F-4F81-86BA-543CD66F4E48}"/>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11783A-6BD3-47B5-BBE0-8C07D77F015B}"/>
              </a:ext>
            </a:extLst>
          </p:cNvPr>
          <p:cNvSpPr>
            <a:spLocks noGrp="1"/>
          </p:cNvSpPr>
          <p:nvPr>
            <p:ph type="dt" sz="half" idx="10"/>
          </p:nvPr>
        </p:nvSpPr>
        <p:spPr/>
        <p:txBody>
          <a:bodyPr/>
          <a:lstStyle/>
          <a:p>
            <a:fld id="{013F582E-12EF-49B6-A2DD-A96A91A7A1A7}" type="datetime1">
              <a:rPr lang="en-US" smtClean="0"/>
              <a:t>4/1/2024</a:t>
            </a:fld>
            <a:endParaRPr lang="en-US"/>
          </a:p>
        </p:txBody>
      </p:sp>
      <p:sp>
        <p:nvSpPr>
          <p:cNvPr id="6" name="Footer Placeholder 5">
            <a:extLst>
              <a:ext uri="{FF2B5EF4-FFF2-40B4-BE49-F238E27FC236}">
                <a16:creationId xmlns:a16="http://schemas.microsoft.com/office/drawing/2014/main" id="{5F294386-5EEF-4974-9953-29AB48216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4C736-7750-4F85-BFBE-7BC46CC68924}"/>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91578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1C05-1696-4290-9954-EF308B96AA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1B99C2-57F2-43FF-AFD5-71A9D4D86A0D}"/>
              </a:ext>
            </a:extLst>
          </p:cNvPr>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B8E14D8-0BD9-4FB8-BA6A-F9024BC9E736}"/>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F99A5-499A-4C9A-8A73-328DB5D7C18D}"/>
              </a:ext>
            </a:extLst>
          </p:cNvPr>
          <p:cNvSpPr>
            <a:spLocks noGrp="1"/>
          </p:cNvSpPr>
          <p:nvPr>
            <p:ph type="dt" sz="half" idx="10"/>
          </p:nvPr>
        </p:nvSpPr>
        <p:spPr/>
        <p:txBody>
          <a:bodyPr/>
          <a:lstStyle/>
          <a:p>
            <a:fld id="{550531F8-E8AB-449E-87C1-7E166C7C358F}" type="datetime1">
              <a:rPr lang="en-US" smtClean="0"/>
              <a:t>4/1/2024</a:t>
            </a:fld>
            <a:endParaRPr lang="en-US"/>
          </a:p>
        </p:txBody>
      </p:sp>
      <p:sp>
        <p:nvSpPr>
          <p:cNvPr id="6" name="Footer Placeholder 5">
            <a:extLst>
              <a:ext uri="{FF2B5EF4-FFF2-40B4-BE49-F238E27FC236}">
                <a16:creationId xmlns:a16="http://schemas.microsoft.com/office/drawing/2014/main" id="{C4A9FD64-8926-41E3-B610-3C35991A1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ADDD3-D526-496F-A299-00CEB54EF2B9}"/>
              </a:ext>
            </a:extLst>
          </p:cNvPr>
          <p:cNvSpPr>
            <a:spLocks noGrp="1"/>
          </p:cNvSpPr>
          <p:nvPr>
            <p:ph type="sldNum" sz="quarter" idx="12"/>
          </p:nvPr>
        </p:nvSpPr>
        <p:spPr/>
        <p:txBody>
          <a:bodyPr/>
          <a:lstStyle/>
          <a:p>
            <a:fld id="{817EC3D0-BC1C-4246-9097-CC1F9C0028DF}" type="slidenum">
              <a:rPr lang="en-US" smtClean="0"/>
              <a:t>‹#›</a:t>
            </a:fld>
            <a:endParaRPr lang="en-US"/>
          </a:p>
        </p:txBody>
      </p:sp>
    </p:spTree>
    <p:extLst>
      <p:ext uri="{BB962C8B-B14F-4D97-AF65-F5344CB8AC3E}">
        <p14:creationId xmlns:p14="http://schemas.microsoft.com/office/powerpoint/2010/main" val="298366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31C30-BDFD-4D55-A895-8B5D358EB58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370E0F-D2CC-4328-90A6-B8A73E7F28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6FEAE-D007-4A09-9672-4F359FE40EBA}"/>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18A8E-BEF4-448D-9730-0AB0F103B58E}" type="datetime1">
              <a:rPr lang="en-US" smtClean="0"/>
              <a:t>4/1/2024</a:t>
            </a:fld>
            <a:endParaRPr lang="en-US"/>
          </a:p>
        </p:txBody>
      </p:sp>
      <p:sp>
        <p:nvSpPr>
          <p:cNvPr id="5" name="Footer Placeholder 4">
            <a:extLst>
              <a:ext uri="{FF2B5EF4-FFF2-40B4-BE49-F238E27FC236}">
                <a16:creationId xmlns:a16="http://schemas.microsoft.com/office/drawing/2014/main" id="{17472E15-7FF6-44C0-A2BC-BF2BE5CED2C2}"/>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ABC065-76D9-4A6D-A4D3-FE7B4DE91D26}"/>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rgbClr val="003F5C"/>
                </a:solidFill>
              </a:defRPr>
            </a:lvl1pPr>
          </a:lstStyle>
          <a:p>
            <a:fld id="{817EC3D0-BC1C-4246-9097-CC1F9C0028DF}" type="slidenum">
              <a:rPr lang="en-US" smtClean="0"/>
              <a:pPr/>
              <a:t>‹#›</a:t>
            </a:fld>
            <a:endParaRPr lang="en-US" dirty="0"/>
          </a:p>
        </p:txBody>
      </p:sp>
      <p:sp>
        <p:nvSpPr>
          <p:cNvPr id="9" name="Slide Number Placeholder 5">
            <a:extLst>
              <a:ext uri="{FF2B5EF4-FFF2-40B4-BE49-F238E27FC236}">
                <a16:creationId xmlns:a16="http://schemas.microsoft.com/office/drawing/2014/main" id="{A9A06E9E-643A-4D0A-93CB-9A5AC9936CDD}"/>
              </a:ext>
            </a:extLst>
          </p:cNvPr>
          <p:cNvSpPr txBox="1">
            <a:spLocks/>
          </p:cNvSpPr>
          <p:nvPr userDrawn="1"/>
        </p:nvSpPr>
        <p:spPr>
          <a:xfrm>
            <a:off x="11028712" y="6432306"/>
            <a:ext cx="2743200" cy="365125"/>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B017ED-6826-9044-9127-2F5D8B30396E}" type="slidenum">
              <a:rPr lang="en-US" sz="1400" b="1" smtClean="0">
                <a:latin typeface="+mn-lt"/>
                <a:ea typeface="Open Sans" panose="020B0606030504020204" charset="0"/>
                <a:cs typeface="Open Sans" panose="020B0606030504020204" charset="0"/>
              </a:rPr>
              <a:pPr/>
              <a:t>‹#›</a:t>
            </a:fld>
            <a:endParaRPr lang="en-US" sz="1400" b="1" dirty="0">
              <a:latin typeface="+mn-lt"/>
              <a:ea typeface="Open Sans" panose="020B0606030504020204" charset="0"/>
              <a:cs typeface="Open Sans" panose="020B0606030504020204" charset="0"/>
            </a:endParaRPr>
          </a:p>
        </p:txBody>
      </p:sp>
    </p:spTree>
    <p:extLst>
      <p:ext uri="{BB962C8B-B14F-4D97-AF65-F5344CB8AC3E}">
        <p14:creationId xmlns:p14="http://schemas.microsoft.com/office/powerpoint/2010/main" val="36025712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48E63-FCC0-406E-A263-4B665F7A692A}" type="datetime1">
              <a:rPr lang="en-US" smtClean="0"/>
              <a:t>4/1/2024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C72D1-354A-4414-AC95-DE1CEBE571F3}" type="slidenum">
              <a:rPr lang="en-US" smtClean="0"/>
              <a:t>‹#›</a:t>
            </a:fld>
            <a:endParaRPr lang="en-US"/>
          </a:p>
        </p:txBody>
      </p:sp>
    </p:spTree>
    <p:extLst>
      <p:ext uri="{BB962C8B-B14F-4D97-AF65-F5344CB8AC3E}">
        <p14:creationId xmlns:p14="http://schemas.microsoft.com/office/powerpoint/2010/main" val="15570625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ftr="0" dt="0"/>
  <p:txStyles>
    <p:title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D4F2E-1F22-42F9-B450-9613937AFBF6}" type="datetime1">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EC3D0-BC1C-4246-9097-CC1F9C0028DF}" type="slidenum">
              <a:rPr lang="en-US" smtClean="0"/>
              <a:pPr/>
              <a:t>‹#›</a:t>
            </a:fld>
            <a:endParaRPr lang="en-US" dirty="0"/>
          </a:p>
        </p:txBody>
      </p:sp>
      <p:sp>
        <p:nvSpPr>
          <p:cNvPr id="7" name="Slide Number Placeholder 5">
            <a:extLst>
              <a:ext uri="{FF2B5EF4-FFF2-40B4-BE49-F238E27FC236}">
                <a16:creationId xmlns:a16="http://schemas.microsoft.com/office/drawing/2014/main" id="{CAA31FF8-94D0-925A-5BE8-F8B1800B7673}"/>
              </a:ext>
            </a:extLst>
          </p:cNvPr>
          <p:cNvSpPr txBox="1">
            <a:spLocks/>
          </p:cNvSpPr>
          <p:nvPr userDrawn="1"/>
        </p:nvSpPr>
        <p:spPr>
          <a:xfrm>
            <a:off x="11028712" y="6432304"/>
            <a:ext cx="2743200" cy="365125"/>
          </a:xfrm>
          <a:prstGeom prst="rect">
            <a:avLst/>
          </a:prstGeom>
        </p:spPr>
        <p:txBody>
          <a:bodyP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B017ED-6826-9044-9127-2F5D8B30396E}" type="slidenum">
              <a:rPr lang="en-US" sz="1400" b="1" smtClean="0">
                <a:latin typeface="+mn-lt"/>
                <a:ea typeface="Open Sans" panose="020B0606030504020204" charset="0"/>
                <a:cs typeface="Open Sans" panose="020B0606030504020204" charset="0"/>
              </a:rPr>
              <a:pPr/>
              <a:t>‹#›</a:t>
            </a:fld>
            <a:endParaRPr lang="en-US" sz="1400" b="1" dirty="0">
              <a:latin typeface="+mn-lt"/>
              <a:ea typeface="Open Sans" panose="020B0606030504020204" charset="0"/>
              <a:cs typeface="Open Sans" panose="020B0606030504020204" charset="0"/>
            </a:endParaRPr>
          </a:p>
        </p:txBody>
      </p:sp>
    </p:spTree>
    <p:extLst>
      <p:ext uri="{BB962C8B-B14F-4D97-AF65-F5344CB8AC3E}">
        <p14:creationId xmlns:p14="http://schemas.microsoft.com/office/powerpoint/2010/main" val="2592830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58EAE-980B-435C-B073-1930CEE67894}" type="datetime1">
              <a:rPr lang="en-US" smtClean="0"/>
              <a:t>4/1/2024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EC3D0-BC1C-4246-9097-CC1F9C0028DF}" type="slidenum">
              <a:rPr lang="en-US" smtClean="0"/>
              <a:pPr/>
              <a:t>‹#›</a:t>
            </a:fld>
            <a:endParaRPr lang="en-US" dirty="0"/>
          </a:p>
        </p:txBody>
      </p:sp>
    </p:spTree>
    <p:extLst>
      <p:ext uri="{BB962C8B-B14F-4D97-AF65-F5344CB8AC3E}">
        <p14:creationId xmlns:p14="http://schemas.microsoft.com/office/powerpoint/2010/main" val="8789501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64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0.xml"/><Relationship Id="rId6" Type="http://schemas.openxmlformats.org/officeDocument/2006/relationships/hyperlink" Target="mailto:WTProgram@commerce.fl.gov"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4F818A-987C-5AC0-01CE-EE1FA2E0C0C3}"/>
              </a:ext>
            </a:extLst>
          </p:cNvPr>
          <p:cNvPicPr>
            <a:picLocks noChangeAspect="1"/>
          </p:cNvPicPr>
          <p:nvPr/>
        </p:nvPicPr>
        <p:blipFill>
          <a:blip r:embed="rId3"/>
          <a:stretch>
            <a:fillRect/>
          </a:stretch>
        </p:blipFill>
        <p:spPr>
          <a:xfrm>
            <a:off x="1338329"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675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70" y="3538515"/>
            <a:ext cx="6598193" cy="1174535"/>
          </a:xfrm>
        </p:spPr>
        <p:txBody>
          <a:bodyPr>
            <a:normAutofit/>
          </a:bodyPr>
          <a:lstStyle/>
          <a:p>
            <a:pPr algn="l"/>
            <a:r>
              <a:rPr lang="en-US" sz="2400" b="1" dirty="0">
                <a:solidFill>
                  <a:srgbClr val="04A651"/>
                </a:solidFill>
                <a:latin typeface="Arial" panose="020B0604020202020204" pitchFamily="34" charset="0"/>
                <a:cs typeface="Arial" panose="020B0604020202020204" pitchFamily="34" charset="0"/>
              </a:rPr>
              <a:t>Transitional Services</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69" y="4731798"/>
            <a:ext cx="5758249" cy="707961"/>
          </a:xfrm>
        </p:spPr>
        <p:txBody>
          <a:bodyPr>
            <a:normAutofit fontScale="92500" lnSpcReduction="20000"/>
          </a:bodyPr>
          <a:lstStyle/>
          <a:p>
            <a:pPr algn="l"/>
            <a:r>
              <a:rPr lang="en-US" dirty="0">
                <a:solidFill>
                  <a:schemeClr val="bg1"/>
                </a:solidFill>
                <a:latin typeface="Arial" panose="020B0604020202020204" pitchFamily="34" charset="0"/>
                <a:cs typeface="Arial" panose="020B0604020202020204" pitchFamily="34" charset="0"/>
              </a:rPr>
              <a:t>Welfare Transition (WT) Program,</a:t>
            </a:r>
          </a:p>
          <a:p>
            <a:pPr algn="l"/>
            <a:r>
              <a:rPr lang="en-US" i="1" dirty="0">
                <a:solidFill>
                  <a:schemeClr val="bg1"/>
                </a:solidFill>
                <a:latin typeface="Arial" panose="020B0604020202020204" pitchFamily="34" charset="0"/>
                <a:cs typeface="Arial" panose="020B0604020202020204" pitchFamily="34" charset="0"/>
              </a:rPr>
              <a:t>Division of Workforce Services </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58507"/>
            <a:ext cx="5758249" cy="10297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Bureau of One-Stop and Program Support</a:t>
            </a:r>
          </a:p>
          <a:p>
            <a:pPr algn="l"/>
            <a:r>
              <a:rPr lang="en-US" sz="1200" dirty="0">
                <a:solidFill>
                  <a:schemeClr val="bg1"/>
                </a:solidFill>
                <a:latin typeface="Arial" panose="020B0604020202020204" pitchFamily="34" charset="0"/>
                <a:cs typeface="Arial" panose="020B0604020202020204" pitchFamily="34" charset="0"/>
              </a:rPr>
              <a:t>March 2024</a:t>
            </a:r>
          </a:p>
        </p:txBody>
      </p:sp>
    </p:spTree>
    <p:extLst>
      <p:ext uri="{BB962C8B-B14F-4D97-AF65-F5344CB8AC3E}">
        <p14:creationId xmlns:p14="http://schemas.microsoft.com/office/powerpoint/2010/main" val="147943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9" name="Freeform: Shape 18">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12" name="Title 2">
            <a:extLst>
              <a:ext uri="{FF2B5EF4-FFF2-40B4-BE49-F238E27FC236}">
                <a16:creationId xmlns:a16="http://schemas.microsoft.com/office/drawing/2014/main" id="{6D56C51F-1FA9-82C3-0F59-5671EA8FC7D9}"/>
              </a:ext>
            </a:extLst>
          </p:cNvPr>
          <p:cNvSpPr txBox="1">
            <a:spLocks/>
          </p:cNvSpPr>
          <p:nvPr/>
        </p:nvSpPr>
        <p:spPr>
          <a:xfrm>
            <a:off x="631825" y="100362"/>
            <a:ext cx="7886700" cy="535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LWDB  RESPONSIBILITIES FOR TRANSITIONAL TRANSPORATION</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13" name="Content Placeholder 1">
            <a:extLst>
              <a:ext uri="{FF2B5EF4-FFF2-40B4-BE49-F238E27FC236}">
                <a16:creationId xmlns:a16="http://schemas.microsoft.com/office/drawing/2014/main" id="{A7EC9B4E-A38E-B9B9-5A9D-69108408FB70}"/>
              </a:ext>
            </a:extLst>
          </p:cNvPr>
          <p:cNvSpPr txBox="1">
            <a:spLocks/>
          </p:cNvSpPr>
          <p:nvPr/>
        </p:nvSpPr>
        <p:spPr>
          <a:xfrm>
            <a:off x="631825" y="828523"/>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Transportation services may include, but are not limited to, the following: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Bus tokens or passes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Transit vouchers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Vehicle repairs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Gasoline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Transportation related fees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Liability insurance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Vehicle purchase, up to $8500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Reimbursements for transportation-related expenses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9231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671159F9-3293-A7C2-E52E-5A4D08916294}"/>
              </a:ext>
            </a:extLst>
          </p:cNvPr>
          <p:cNvSpPr txBox="1">
            <a:spLocks/>
          </p:cNvSpPr>
          <p:nvPr/>
        </p:nvSpPr>
        <p:spPr>
          <a:xfrm>
            <a:off x="836680" y="1608881"/>
            <a:ext cx="6002110" cy="4525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latin typeface="+mn-lt"/>
              </a:rPr>
              <a:t>Mary is a single parent who is employed part-time during school hours.</a:t>
            </a:r>
          </a:p>
          <a:p>
            <a:r>
              <a:rPr lang="en-US" sz="2400" dirty="0">
                <a:solidFill>
                  <a:schemeClr val="tx1"/>
                </a:solidFill>
                <a:latin typeface="+mn-lt"/>
              </a:rPr>
              <a:t>Her children are school aged.</a:t>
            </a:r>
          </a:p>
          <a:p>
            <a:r>
              <a:rPr lang="en-US" sz="2400" dirty="0">
                <a:solidFill>
                  <a:schemeClr val="tx1"/>
                </a:solidFill>
                <a:latin typeface="+mn-lt"/>
              </a:rPr>
              <a:t>Mary is ineligible for TCA due to earning income.</a:t>
            </a:r>
          </a:p>
          <a:p>
            <a:r>
              <a:rPr lang="en-US" sz="2400" dirty="0">
                <a:solidFill>
                  <a:schemeClr val="tx1"/>
                </a:solidFill>
                <a:latin typeface="+mn-lt"/>
              </a:rPr>
              <a:t>Mary needs transportation to get to and from work.</a:t>
            </a:r>
          </a:p>
          <a:p>
            <a:r>
              <a:rPr lang="en-US" sz="2400" dirty="0">
                <a:solidFill>
                  <a:schemeClr val="tx1"/>
                </a:solidFill>
                <a:latin typeface="+mn-lt"/>
              </a:rPr>
              <a:t>Does Mary need transitional services?</a:t>
            </a:r>
          </a:p>
        </p:txBody>
      </p:sp>
      <p:pic>
        <p:nvPicPr>
          <p:cNvPr id="16" name="Content Placeholder 7">
            <a:extLst>
              <a:ext uri="{FF2B5EF4-FFF2-40B4-BE49-F238E27FC236}">
                <a16:creationId xmlns:a16="http://schemas.microsoft.com/office/drawing/2014/main" id="{7E7C2C83-03D7-3706-1720-DC541F5E6E2D}"/>
              </a:ext>
            </a:extLst>
          </p:cNvPr>
          <p:cNvPicPr>
            <a:picLocks noChangeAspect="1"/>
          </p:cNvPicPr>
          <p:nvPr/>
        </p:nvPicPr>
        <p:blipFill rotWithShape="1">
          <a:blip r:embed="rId3">
            <a:extLst>
              <a:ext uri="{28A0092B-C50C-407E-A947-70E740481C1C}">
                <a14:useLocalDpi xmlns:a14="http://schemas.microsoft.com/office/drawing/2010/main" val="0"/>
              </a:ext>
            </a:extLst>
          </a:blip>
          <a:srcRect r="1" b="8311"/>
          <a:stretch/>
        </p:blipFill>
        <p:spPr>
          <a:xfrm>
            <a:off x="6552375" y="136525"/>
            <a:ext cx="3631755" cy="4988731"/>
          </a:xfrm>
          <a:prstGeom prst="rect">
            <a:avLst/>
          </a:prstGeom>
          <a:effectLst/>
        </p:spPr>
      </p:pic>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4"/>
          <a:srcRect/>
          <a:stretch/>
        </p:blipFill>
        <p:spPr>
          <a:xfrm>
            <a:off x="11182350" y="5859901"/>
            <a:ext cx="882130" cy="899379"/>
          </a:xfrm>
          <a:prstGeom prst="rect">
            <a:avLst/>
          </a:prstGeom>
        </p:spPr>
      </p:pic>
      <p:sp>
        <p:nvSpPr>
          <p:cNvPr id="17" name="Title 1">
            <a:extLst>
              <a:ext uri="{FF2B5EF4-FFF2-40B4-BE49-F238E27FC236}">
                <a16:creationId xmlns:a16="http://schemas.microsoft.com/office/drawing/2014/main" id="{C1BA7CC2-9850-9D5B-BF8E-E9A75999697E}"/>
              </a:ext>
            </a:extLst>
          </p:cNvPr>
          <p:cNvSpPr txBox="1">
            <a:spLocks/>
          </p:cNvSpPr>
          <p:nvPr/>
        </p:nvSpPr>
        <p:spPr>
          <a:xfrm>
            <a:off x="647065" y="89210"/>
            <a:ext cx="7886700" cy="491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AVAILABLE TRANSITIONAL SERVICES</a:t>
            </a:r>
            <a:b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b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EXERCISE #1</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Tree>
    <p:extLst>
      <p:ext uri="{BB962C8B-B14F-4D97-AF65-F5344CB8AC3E}">
        <p14:creationId xmlns:p14="http://schemas.microsoft.com/office/powerpoint/2010/main" val="357028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3">
            <a:extLst>
              <a:ext uri="{FF2B5EF4-FFF2-40B4-BE49-F238E27FC236}">
                <a16:creationId xmlns:a16="http://schemas.microsoft.com/office/drawing/2014/main" id="{129E9266-A2EB-D938-7A13-B71896F72E43}"/>
              </a:ext>
            </a:extLst>
          </p:cNvPr>
          <p:cNvSpPr txBox="1">
            <a:spLocks/>
          </p:cNvSpPr>
          <p:nvPr/>
        </p:nvSpPr>
        <p:spPr>
          <a:xfrm>
            <a:off x="742129" y="1292880"/>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Opt not to receive ongoing TCA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Redirected through up-front diversion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Receiving relocation assistance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Receiving Cash Assistance Severance Benefit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
        <p:nvSpPr>
          <p:cNvPr id="8" name="Title 1">
            <a:extLst>
              <a:ext uri="{FF2B5EF4-FFF2-40B4-BE49-F238E27FC236}">
                <a16:creationId xmlns:a16="http://schemas.microsoft.com/office/drawing/2014/main" id="{EA3464A9-B819-9356-066A-BDB680AC7D6B}"/>
              </a:ext>
            </a:extLst>
          </p:cNvPr>
          <p:cNvSpPr txBox="1">
            <a:spLocks/>
          </p:cNvSpPr>
          <p:nvPr/>
        </p:nvSpPr>
        <p:spPr>
          <a:xfrm>
            <a:off x="647065" y="32518"/>
            <a:ext cx="7886700" cy="548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2400" b="1">
                <a:latin typeface="Times New Roman" panose="02020603050405020304" pitchFamily="18" charset="0"/>
                <a:cs typeface="Times New Roman" panose="02020603050405020304" pitchFamily="18" charset="0"/>
              </a:rPr>
              <a:t>TRANSITIONAL CHILDCARE</a:t>
            </a:r>
            <a:endParaRPr lang="en-US" sz="2400" b="1" dirty="0">
              <a:latin typeface="Times New Roman" panose="02020603050405020304" pitchFamily="18" charset="0"/>
              <a:cs typeface="Times New Roman" panose="02020603050405020304" pitchFamily="18" charset="0"/>
            </a:endParaRPr>
          </a:p>
        </p:txBody>
      </p:sp>
      <p:pic>
        <p:nvPicPr>
          <p:cNvPr id="9" name="Content Placeholder 5">
            <a:extLst>
              <a:ext uri="{FF2B5EF4-FFF2-40B4-BE49-F238E27FC236}">
                <a16:creationId xmlns:a16="http://schemas.microsoft.com/office/drawing/2014/main" id="{32552E77-BFCC-2D6C-852C-0527C04CFF8D}"/>
              </a:ext>
            </a:extLst>
          </p:cNvPr>
          <p:cNvPicPr>
            <a:picLocks noChangeAspect="1"/>
          </p:cNvPicPr>
          <p:nvPr/>
        </p:nvPicPr>
        <p:blipFill rotWithShape="1">
          <a:blip r:embed="rId4">
            <a:extLst>
              <a:ext uri="{28A0092B-C50C-407E-A947-70E740481C1C}">
                <a14:useLocalDpi xmlns:a14="http://schemas.microsoft.com/office/drawing/2010/main" val="0"/>
              </a:ext>
            </a:extLst>
          </a:blip>
          <a:srcRect l="12511" r="23266" b="-2"/>
          <a:stretch/>
        </p:blipFill>
        <p:spPr>
          <a:xfrm>
            <a:off x="5843954" y="1292880"/>
            <a:ext cx="3517216" cy="4261540"/>
          </a:xfrm>
          <a:prstGeom prst="rect">
            <a:avLst/>
          </a:prstGeom>
        </p:spPr>
      </p:pic>
    </p:spTree>
    <p:extLst>
      <p:ext uri="{BB962C8B-B14F-4D97-AF65-F5344CB8AC3E}">
        <p14:creationId xmlns:p14="http://schemas.microsoft.com/office/powerpoint/2010/main" val="266663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18" name="Title 2">
            <a:extLst>
              <a:ext uri="{FF2B5EF4-FFF2-40B4-BE49-F238E27FC236}">
                <a16:creationId xmlns:a16="http://schemas.microsoft.com/office/drawing/2014/main" id="{7B2C4CD0-5E77-4AC6-B02D-8AACEF902EF5}"/>
              </a:ext>
            </a:extLst>
          </p:cNvPr>
          <p:cNvSpPr txBox="1">
            <a:spLocks/>
          </p:cNvSpPr>
          <p:nvPr/>
        </p:nvSpPr>
        <p:spPr>
          <a:xfrm>
            <a:off x="631825" y="100361"/>
            <a:ext cx="7886700" cy="5464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LWDB  RESPONSIBILITIES FOR TRANSITIONAL  CHILDCARE</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19" name="Content Placeholder 1">
            <a:extLst>
              <a:ext uri="{FF2B5EF4-FFF2-40B4-BE49-F238E27FC236}">
                <a16:creationId xmlns:a16="http://schemas.microsoft.com/office/drawing/2014/main" id="{0DB38A8E-6DC7-DA5C-FFB9-6B9B03AC8C26}"/>
              </a:ext>
            </a:extLst>
          </p:cNvPr>
          <p:cNvSpPr txBox="1">
            <a:spLocks/>
          </p:cNvSpPr>
          <p:nvPr/>
        </p:nvSpPr>
        <p:spPr>
          <a:xfrm>
            <a:off x="702627" y="825190"/>
            <a:ext cx="7886700" cy="565181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a:latin typeface="Times New Roman" panose="02020603050405020304" pitchFamily="18" charset="0"/>
                <a:cs typeface="Times New Roman" panose="02020603050405020304" pitchFamily="18" charset="0"/>
              </a:rPr>
              <a:t>The LWDBs must:</a:t>
            </a:r>
          </a:p>
          <a:p>
            <a:pPr marL="0" indent="0">
              <a:buFont typeface="Arial" panose="020B0604020202020204" pitchFamily="34" charset="0"/>
              <a:buNone/>
            </a:pPr>
            <a:endParaRPr lang="en-US" sz="2600">
              <a:latin typeface="Times New Roman" panose="02020603050405020304" pitchFamily="18" charset="0"/>
              <a:cs typeface="Times New Roman" panose="02020603050405020304" pitchFamily="18" charset="0"/>
            </a:endParaRPr>
          </a:p>
          <a:p>
            <a:r>
              <a:rPr lang="en-US" sz="3100">
                <a:latin typeface="Times New Roman" panose="02020603050405020304" pitchFamily="18" charset="0"/>
                <a:cs typeface="Times New Roman" panose="02020603050405020304" pitchFamily="18" charset="0"/>
              </a:rPr>
              <a:t>Verify that a child under the age of 19 lives in the home</a:t>
            </a:r>
          </a:p>
          <a:p>
            <a:pPr marL="0" indent="0">
              <a:buFont typeface="Arial" panose="020B0604020202020204" pitchFamily="34" charset="0"/>
              <a:buNone/>
            </a:pPr>
            <a:endParaRPr lang="en-US" sz="3100">
              <a:latin typeface="Times New Roman" panose="02020603050405020304" pitchFamily="18" charset="0"/>
              <a:cs typeface="Times New Roman" panose="02020603050405020304" pitchFamily="18" charset="0"/>
            </a:endParaRPr>
          </a:p>
          <a:p>
            <a:r>
              <a:rPr lang="en-US" sz="3100">
                <a:latin typeface="Times New Roman" panose="02020603050405020304" pitchFamily="18" charset="0"/>
                <a:cs typeface="Times New Roman" panose="02020603050405020304" pitchFamily="18" charset="0"/>
              </a:rPr>
              <a:t>Provide a 30-day referral for applicant childcare</a:t>
            </a:r>
          </a:p>
          <a:p>
            <a:pPr marL="0" indent="0">
              <a:buFont typeface="Arial" panose="020B0604020202020204" pitchFamily="34" charset="0"/>
              <a:buNone/>
            </a:pPr>
            <a:endParaRPr lang="en-US" sz="3100">
              <a:latin typeface="Times New Roman" panose="02020603050405020304" pitchFamily="18" charset="0"/>
              <a:cs typeface="Times New Roman" panose="02020603050405020304" pitchFamily="18" charset="0"/>
            </a:endParaRPr>
          </a:p>
          <a:p>
            <a:r>
              <a:rPr lang="en-US" sz="3100">
                <a:latin typeface="Times New Roman" panose="02020603050405020304" pitchFamily="18" charset="0"/>
                <a:cs typeface="Times New Roman" panose="02020603050405020304" pitchFamily="18" charset="0"/>
              </a:rPr>
              <a:t>Referral expires at the close of 30-day timeframe</a:t>
            </a:r>
          </a:p>
          <a:p>
            <a:pPr marL="0" indent="0">
              <a:buFont typeface="Arial" panose="020B0604020202020204" pitchFamily="34" charset="0"/>
              <a:buNone/>
            </a:pPr>
            <a:endParaRPr lang="en-US" sz="3100">
              <a:latin typeface="Times New Roman" panose="02020603050405020304" pitchFamily="18" charset="0"/>
              <a:cs typeface="Times New Roman" panose="02020603050405020304" pitchFamily="18" charset="0"/>
            </a:endParaRPr>
          </a:p>
          <a:p>
            <a:r>
              <a:rPr lang="en-US" sz="3100">
                <a:latin typeface="Times New Roman" panose="02020603050405020304" pitchFamily="18" charset="0"/>
                <a:cs typeface="Times New Roman" panose="02020603050405020304" pitchFamily="18" charset="0"/>
              </a:rPr>
              <a:t>When employed within 30 days, the transitional childcare continues</a:t>
            </a:r>
          </a:p>
          <a:p>
            <a:pPr marL="0" indent="0">
              <a:buFont typeface="Arial" panose="020B0604020202020204" pitchFamily="34" charset="0"/>
              <a:buNone/>
            </a:pPr>
            <a:endParaRPr lang="en-US" sz="3100">
              <a:latin typeface="Times New Roman" panose="02020603050405020304" pitchFamily="18" charset="0"/>
              <a:cs typeface="Times New Roman" panose="02020603050405020304" pitchFamily="18" charset="0"/>
            </a:endParaRPr>
          </a:p>
          <a:p>
            <a:r>
              <a:rPr lang="en-US" sz="3100">
                <a:latin typeface="Times New Roman" panose="02020603050405020304" pitchFamily="18" charset="0"/>
                <a:cs typeface="Times New Roman" panose="02020603050405020304" pitchFamily="18" charset="0"/>
              </a:rPr>
              <a:t>When employment is not obtained within 30 days, child transitional care terminates</a:t>
            </a:r>
          </a:p>
          <a:p>
            <a:pPr marL="0" indent="0">
              <a:buFont typeface="Arial" panose="020B0604020202020204" pitchFamily="34" charset="0"/>
              <a:buNone/>
            </a:pPr>
            <a:endParaRPr lang="en-US" sz="3100">
              <a:latin typeface="Times New Roman" panose="02020603050405020304" pitchFamily="18" charset="0"/>
              <a:cs typeface="Times New Roman" panose="02020603050405020304" pitchFamily="18" charset="0"/>
            </a:endParaRPr>
          </a:p>
          <a:p>
            <a:r>
              <a:rPr lang="en-US" sz="3100">
                <a:latin typeface="Times New Roman" panose="02020603050405020304" pitchFamily="18" charset="0"/>
                <a:cs typeface="Times New Roman" panose="02020603050405020304" pitchFamily="18" charset="0"/>
              </a:rPr>
              <a:t>Continue to verify employment continues for two years</a:t>
            </a:r>
          </a:p>
          <a:p>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12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4" name="Title 2">
            <a:extLst>
              <a:ext uri="{FF2B5EF4-FFF2-40B4-BE49-F238E27FC236}">
                <a16:creationId xmlns:a16="http://schemas.microsoft.com/office/drawing/2014/main" id="{F08E69A2-E24E-23DD-6999-483C3AAC01DD}"/>
              </a:ext>
            </a:extLst>
          </p:cNvPr>
          <p:cNvSpPr txBox="1">
            <a:spLocks/>
          </p:cNvSpPr>
          <p:nvPr/>
        </p:nvSpPr>
        <p:spPr>
          <a:xfrm>
            <a:off x="631825" y="133339"/>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2400" b="1">
                <a:latin typeface="Times New Roman" panose="02020603050405020304" pitchFamily="18" charset="0"/>
                <a:cs typeface="Times New Roman" panose="02020603050405020304" pitchFamily="18" charset="0"/>
              </a:rPr>
              <a:t>WHEN JOB LOSS IS DETERMINED </a:t>
            </a:r>
            <a:br>
              <a:rPr lang="en-US" sz="2400" b="1">
                <a:latin typeface="Times New Roman" panose="02020603050405020304" pitchFamily="18" charset="0"/>
                <a:cs typeface="Times New Roman" panose="02020603050405020304" pitchFamily="18" charset="0"/>
              </a:rPr>
            </a:br>
            <a:r>
              <a:rPr lang="en-US" sz="2400" b="1">
                <a:latin typeface="Times New Roman" panose="02020603050405020304" pitchFamily="18" charset="0"/>
                <a:cs typeface="Times New Roman" panose="02020603050405020304" pitchFamily="18" charset="0"/>
              </a:rPr>
              <a:t>TO BE GOOD CAUSE  </a:t>
            </a:r>
            <a:endParaRPr lang="en-US" sz="2400" b="1" dirty="0">
              <a:latin typeface="Times New Roman" panose="02020603050405020304" pitchFamily="18" charset="0"/>
              <a:cs typeface="Times New Roman" panose="02020603050405020304" pitchFamily="18" charset="0"/>
            </a:endParaRPr>
          </a:p>
        </p:txBody>
      </p:sp>
      <p:sp>
        <p:nvSpPr>
          <p:cNvPr id="25" name="Content Placeholder 1">
            <a:extLst>
              <a:ext uri="{FF2B5EF4-FFF2-40B4-BE49-F238E27FC236}">
                <a16:creationId xmlns:a16="http://schemas.microsoft.com/office/drawing/2014/main" id="{2D3C22E1-525E-926E-C062-D53D426680C9}"/>
              </a:ext>
            </a:extLst>
          </p:cNvPr>
          <p:cNvSpPr txBox="1">
            <a:spLocks/>
          </p:cNvSpPr>
          <p:nvPr/>
        </p:nvSpPr>
        <p:spPr>
          <a:xfrm>
            <a:off x="702627" y="1367142"/>
            <a:ext cx="78867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latin typeface="Times New Roman" panose="02020603050405020304" pitchFamily="18" charset="0"/>
                <a:cs typeface="Times New Roman" panose="02020603050405020304" pitchFamily="18" charset="0"/>
              </a:rPr>
              <a:t>When a participant who is receiving transitional services loses the job, transitional services will be terminated unless “good cause” can be determined.</a:t>
            </a:r>
          </a:p>
          <a:p>
            <a:r>
              <a:rPr lang="en-US" sz="2600">
                <a:latin typeface="Times New Roman" panose="02020603050405020304" pitchFamily="18" charset="0"/>
                <a:cs typeface="Times New Roman" panose="02020603050405020304" pitchFamily="18" charset="0"/>
              </a:rPr>
              <a:t>Good cause is established if the job loss occurred due to circumstances beyond the control of the participant. </a:t>
            </a:r>
          </a:p>
          <a:p>
            <a:r>
              <a:rPr lang="en-US" sz="2600">
                <a:latin typeface="Times New Roman" panose="02020603050405020304" pitchFamily="18" charset="0"/>
                <a:cs typeface="Times New Roman" panose="02020603050405020304" pitchFamily="18" charset="0"/>
              </a:rPr>
              <a:t>If the reason for the job loss is determined to be “good cause,” transitional services may be available for up to 30 days after the job loss.</a:t>
            </a:r>
          </a:p>
          <a:p>
            <a:endParaRPr lang="en-US" sz="26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6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260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56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15" name="Title 2">
            <a:extLst>
              <a:ext uri="{FF2B5EF4-FFF2-40B4-BE49-F238E27FC236}">
                <a16:creationId xmlns:a16="http://schemas.microsoft.com/office/drawing/2014/main" id="{46DDCB6E-80D9-B38C-8F20-2F0DBEAC86FA}"/>
              </a:ext>
            </a:extLst>
          </p:cNvPr>
          <p:cNvSpPr txBox="1">
            <a:spLocks/>
          </p:cNvSpPr>
          <p:nvPr/>
        </p:nvSpPr>
        <p:spPr>
          <a:xfrm>
            <a:off x="631825" y="133339"/>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GOOD CAUSE REASONS FOR JOB LOSS</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16" name="Content Placeholder 1">
            <a:extLst>
              <a:ext uri="{FF2B5EF4-FFF2-40B4-BE49-F238E27FC236}">
                <a16:creationId xmlns:a16="http://schemas.microsoft.com/office/drawing/2014/main" id="{77E95BC7-9B1A-A194-92AE-011D2DA5864B}"/>
              </a:ext>
            </a:extLst>
          </p:cNvPr>
          <p:cNvSpPr txBox="1">
            <a:spLocks/>
          </p:cNvSpPr>
          <p:nvPr/>
        </p:nvSpPr>
        <p:spPr>
          <a:xfrm>
            <a:off x="631825" y="1104900"/>
            <a:ext cx="7886700" cy="4876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latin typeface="Times New Roman" panose="02020603050405020304" pitchFamily="18" charset="0"/>
                <a:cs typeface="Times New Roman" panose="02020603050405020304" pitchFamily="18" charset="0"/>
              </a:rPr>
              <a:t>Layoffs, business closures, etc.</a:t>
            </a:r>
          </a:p>
          <a:p>
            <a:r>
              <a:rPr lang="en-US" sz="2600">
                <a:latin typeface="Times New Roman" panose="02020603050405020304" pitchFamily="18" charset="0"/>
                <a:cs typeface="Times New Roman" panose="02020603050405020304" pitchFamily="18" charset="0"/>
              </a:rPr>
              <a:t>Illegal job requirements </a:t>
            </a:r>
          </a:p>
          <a:p>
            <a:r>
              <a:rPr lang="en-US" sz="2600">
                <a:latin typeface="Times New Roman" panose="02020603050405020304" pitchFamily="18" charset="0"/>
                <a:cs typeface="Times New Roman" panose="02020603050405020304" pitchFamily="18" charset="0"/>
              </a:rPr>
              <a:t>Against moral or religious beliefs</a:t>
            </a:r>
          </a:p>
          <a:p>
            <a:r>
              <a:rPr lang="en-US" sz="2600">
                <a:latin typeface="Times New Roman" panose="02020603050405020304" pitchFamily="18" charset="0"/>
                <a:cs typeface="Times New Roman" panose="02020603050405020304" pitchFamily="18" charset="0"/>
              </a:rPr>
              <a:t>Sexual or racial discrimination</a:t>
            </a:r>
          </a:p>
          <a:p>
            <a:r>
              <a:rPr lang="en-US" sz="2600">
                <a:latin typeface="Times New Roman" panose="02020603050405020304" pitchFamily="18" charset="0"/>
                <a:cs typeface="Times New Roman" panose="02020603050405020304" pitchFamily="18" charset="0"/>
              </a:rPr>
              <a:t>Harassment on the job</a:t>
            </a:r>
          </a:p>
          <a:p>
            <a:r>
              <a:rPr lang="en-US" sz="2600">
                <a:latin typeface="Times New Roman" panose="02020603050405020304" pitchFamily="18" charset="0"/>
                <a:cs typeface="Times New Roman" panose="02020603050405020304" pitchFamily="18" charset="0"/>
              </a:rPr>
              <a:t>Individual becomes not qualified</a:t>
            </a:r>
          </a:p>
          <a:p>
            <a:r>
              <a:rPr lang="en-US" sz="2600">
                <a:latin typeface="Times New Roman" panose="02020603050405020304" pitchFamily="18" charset="0"/>
                <a:cs typeface="Times New Roman" panose="02020603050405020304" pitchFamily="18" charset="0"/>
              </a:rPr>
              <a:t>Change in job hours or location</a:t>
            </a:r>
          </a:p>
          <a:p>
            <a:r>
              <a:rPr lang="en-US" sz="2600">
                <a:latin typeface="Times New Roman" panose="02020603050405020304" pitchFamily="18" charset="0"/>
                <a:cs typeface="Times New Roman" panose="02020603050405020304" pitchFamily="18" charset="0"/>
              </a:rPr>
              <a:t>Health problems, etc.</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60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55F0BA-7D8B-4753-AB68-D54E59A24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18" name="Title 2">
            <a:extLst>
              <a:ext uri="{FF2B5EF4-FFF2-40B4-BE49-F238E27FC236}">
                <a16:creationId xmlns:a16="http://schemas.microsoft.com/office/drawing/2014/main" id="{599ACCF5-F530-6BC3-FDB9-423232F701F1}"/>
              </a:ext>
            </a:extLst>
          </p:cNvPr>
          <p:cNvSpPr txBox="1">
            <a:spLocks/>
          </p:cNvSpPr>
          <p:nvPr/>
        </p:nvSpPr>
        <p:spPr>
          <a:xfrm>
            <a:off x="631825" y="133339"/>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LIMITED JOB SEARCH FOR JOB LOSS DETERMINED TO BE GOOD CAUSE</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19" name="Content Placeholder 1">
            <a:extLst>
              <a:ext uri="{FF2B5EF4-FFF2-40B4-BE49-F238E27FC236}">
                <a16:creationId xmlns:a16="http://schemas.microsoft.com/office/drawing/2014/main" id="{2F1F54E3-9A42-5A29-3FDB-BD4202BA9864}"/>
              </a:ext>
            </a:extLst>
          </p:cNvPr>
          <p:cNvSpPr txBox="1">
            <a:spLocks/>
          </p:cNvSpPr>
          <p:nvPr/>
        </p:nvSpPr>
        <p:spPr>
          <a:xfrm>
            <a:off x="631825" y="841049"/>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30 days provided for job search activities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Begins on the referral date and ends at 30-day timeframe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Employed within two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1142145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Icon&#10;&#10;Description automatically generated">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15" name="Title 2">
            <a:extLst>
              <a:ext uri="{FF2B5EF4-FFF2-40B4-BE49-F238E27FC236}">
                <a16:creationId xmlns:a16="http://schemas.microsoft.com/office/drawing/2014/main" id="{FFB01483-8FA4-6638-270F-077680CC091D}"/>
              </a:ext>
            </a:extLst>
          </p:cNvPr>
          <p:cNvSpPr txBox="1">
            <a:spLocks/>
          </p:cNvSpPr>
          <p:nvPr/>
        </p:nvSpPr>
        <p:spPr>
          <a:xfrm>
            <a:off x="631825" y="133339"/>
            <a:ext cx="8199024"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ADDITIONAL AVENUES TO TRANSITIONAL SERVICES</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16" name="Content Placeholder 1">
            <a:extLst>
              <a:ext uri="{FF2B5EF4-FFF2-40B4-BE49-F238E27FC236}">
                <a16:creationId xmlns:a16="http://schemas.microsoft.com/office/drawing/2014/main" id="{E804793D-EF70-208E-D8AC-2BA4A05222F7}"/>
              </a:ext>
            </a:extLst>
          </p:cNvPr>
          <p:cNvSpPr txBox="1">
            <a:spLocks/>
          </p:cNvSpPr>
          <p:nvPr/>
        </p:nvSpPr>
        <p:spPr>
          <a:xfrm>
            <a:off x="631825" y="878627"/>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Up–Front Diversion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1"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On-going assistance not needed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Immediate one-time, short-term assistance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Emergency or unexpected circumstance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 Secure or retain employment or child support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3852942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15" name="Title 2">
            <a:extLst>
              <a:ext uri="{FF2B5EF4-FFF2-40B4-BE49-F238E27FC236}">
                <a16:creationId xmlns:a16="http://schemas.microsoft.com/office/drawing/2014/main" id="{0E759D2E-8A68-E031-79D1-A477BC6CC97C}"/>
              </a:ext>
            </a:extLst>
          </p:cNvPr>
          <p:cNvSpPr txBox="1">
            <a:spLocks/>
          </p:cNvSpPr>
          <p:nvPr/>
        </p:nvSpPr>
        <p:spPr>
          <a:xfrm>
            <a:off x="631825" y="-1"/>
            <a:ext cx="7886700" cy="7582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2000" b="1">
                <a:latin typeface="Times New Roman" panose="02020603050405020304" pitchFamily="18" charset="0"/>
                <a:cs typeface="Times New Roman" panose="02020603050405020304" pitchFamily="18" charset="0"/>
              </a:rPr>
              <a:t>LWDB  RESPONSIBILITIES REGARDING TRANSITIONAL SERVICES THROUGH UP-FRONT DIVERSION</a:t>
            </a:r>
            <a:endParaRPr lang="en-US" sz="2000" b="1" dirty="0">
              <a:latin typeface="Times New Roman" panose="02020603050405020304" pitchFamily="18" charset="0"/>
              <a:cs typeface="Times New Roman" panose="02020603050405020304" pitchFamily="18" charset="0"/>
            </a:endParaRPr>
          </a:p>
        </p:txBody>
      </p:sp>
      <p:sp>
        <p:nvSpPr>
          <p:cNvPr id="16" name="Content Placeholder 1">
            <a:extLst>
              <a:ext uri="{FF2B5EF4-FFF2-40B4-BE49-F238E27FC236}">
                <a16:creationId xmlns:a16="http://schemas.microsoft.com/office/drawing/2014/main" id="{14CBFD27-09C7-D81C-E2AB-DA8719769D0D}"/>
              </a:ext>
            </a:extLst>
          </p:cNvPr>
          <p:cNvSpPr txBox="1">
            <a:spLocks/>
          </p:cNvSpPr>
          <p:nvPr/>
        </p:nvSpPr>
        <p:spPr>
          <a:xfrm>
            <a:off x="698832" y="758283"/>
            <a:ext cx="7886700" cy="5575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Link the applicant to a job opportunity</a:t>
            </a:r>
          </a:p>
          <a:p>
            <a:r>
              <a:rPr lang="en-US" sz="2600">
                <a:latin typeface="Times New Roman" panose="02020603050405020304" pitchFamily="18" charset="0"/>
                <a:cs typeface="Times New Roman" panose="02020603050405020304" pitchFamily="18" charset="0"/>
              </a:rPr>
              <a:t>Offer appropriate services</a:t>
            </a:r>
          </a:p>
          <a:p>
            <a:r>
              <a:rPr lang="en-US" sz="2600">
                <a:latin typeface="Times New Roman" panose="02020603050405020304" pitchFamily="18" charset="0"/>
                <a:cs typeface="Times New Roman" panose="02020603050405020304" pitchFamily="18" charset="0"/>
              </a:rPr>
              <a:t>Screen for and respond to emergency needs</a:t>
            </a:r>
          </a:p>
          <a:p>
            <a:r>
              <a:rPr lang="en-US" sz="2600">
                <a:latin typeface="Times New Roman" panose="02020603050405020304" pitchFamily="18" charset="0"/>
                <a:cs typeface="Times New Roman" panose="02020603050405020304" pitchFamily="18" charset="0"/>
              </a:rPr>
              <a:t>Offer a one-time payment of up to $1,000 per family based on needs.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37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1">
            <a:extLst>
              <a:ext uri="{FF2B5EF4-FFF2-40B4-BE49-F238E27FC236}">
                <a16:creationId xmlns:a16="http://schemas.microsoft.com/office/drawing/2014/main" id="{A6D20543-A547-C02D-F071-FBB23C3D39BB}"/>
              </a:ext>
            </a:extLst>
          </p:cNvPr>
          <p:cNvSpPr txBox="1">
            <a:spLocks/>
          </p:cNvSpPr>
          <p:nvPr/>
        </p:nvSpPr>
        <p:spPr>
          <a:xfrm>
            <a:off x="628650" y="1"/>
            <a:ext cx="7886700" cy="669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 </a:t>
            </a:r>
            <a:b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b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AVAILABLE TRANSITIONAL SERVICES</a:t>
            </a:r>
            <a:b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b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EXERCISE #2</a:t>
            </a:r>
            <a:b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b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3" name="Content Placeholder 2">
            <a:extLst>
              <a:ext uri="{FF2B5EF4-FFF2-40B4-BE49-F238E27FC236}">
                <a16:creationId xmlns:a16="http://schemas.microsoft.com/office/drawing/2014/main" id="{CDFA25EB-B317-BE98-1C97-A7BC2F0EBA26}"/>
              </a:ext>
            </a:extLst>
          </p:cNvPr>
          <p:cNvSpPr txBox="1">
            <a:spLocks/>
          </p:cNvSpPr>
          <p:nvPr/>
        </p:nvSpPr>
        <p:spPr>
          <a:xfrm>
            <a:off x="628650" y="1292878"/>
            <a:ext cx="7994650" cy="4896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She obtained a job in the medical field.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She needs help getting to and from work and childcare for her two-year old while she’s at work.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To maintain her job, she needs specialized training within six months.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She has come to your center asking for help. What should you do?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207544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6" name="TextBox 25">
            <a:extLst>
              <a:ext uri="{FF2B5EF4-FFF2-40B4-BE49-F238E27FC236}">
                <a16:creationId xmlns:a16="http://schemas.microsoft.com/office/drawing/2014/main" id="{2B8355E7-4ECE-6500-0CEE-AD87BD5D5B53}"/>
              </a:ext>
            </a:extLst>
          </p:cNvPr>
          <p:cNvSpPr txBox="1"/>
          <p:nvPr/>
        </p:nvSpPr>
        <p:spPr>
          <a:xfrm>
            <a:off x="457200" y="102870"/>
            <a:ext cx="3257550" cy="646331"/>
          </a:xfrm>
          <a:prstGeom prst="rect">
            <a:avLst/>
          </a:prstGeom>
          <a:noFill/>
        </p:spPr>
        <p:txBody>
          <a:bodyPr wrap="square">
            <a:spAutoFit/>
          </a:bodyPr>
          <a:lstStyle/>
          <a:p>
            <a:pPr defTabSz="457200"/>
            <a:r>
              <a:rPr lang="en-US" sz="3600" b="1">
                <a:solidFill>
                  <a:srgbClr val="44546A"/>
                </a:solidFill>
                <a:cs typeface="Calibri" panose="020F0502020204030204" pitchFamily="34" charset="0"/>
              </a:rPr>
              <a:t>OBJECTIVES</a:t>
            </a:r>
            <a:endParaRPr lang="en-US" sz="3600" b="1" dirty="0">
              <a:solidFill>
                <a:srgbClr val="44546A"/>
              </a:solidFill>
              <a:cs typeface="Calibri" panose="020F0502020204030204" pitchFamily="34" charset="0"/>
            </a:endParaRPr>
          </a:p>
        </p:txBody>
      </p:sp>
      <p:graphicFrame>
        <p:nvGraphicFramePr>
          <p:cNvPr id="28" name="Content Placeholder 3">
            <a:extLst>
              <a:ext uri="{FF2B5EF4-FFF2-40B4-BE49-F238E27FC236}">
                <a16:creationId xmlns:a16="http://schemas.microsoft.com/office/drawing/2014/main" id="{7CA6B5C6-2F3B-0004-9AC0-B55B1B943428}"/>
              </a:ext>
            </a:extLst>
          </p:cNvPr>
          <p:cNvGraphicFramePr>
            <a:graphicFrameLocks/>
          </p:cNvGraphicFramePr>
          <p:nvPr>
            <p:extLst>
              <p:ext uri="{D42A27DB-BD31-4B8C-83A1-F6EECF244321}">
                <p14:modId xmlns:p14="http://schemas.microsoft.com/office/powerpoint/2010/main" val="482770125"/>
              </p:ext>
            </p:extLst>
          </p:nvPr>
        </p:nvGraphicFramePr>
        <p:xfrm>
          <a:off x="631825" y="962526"/>
          <a:ext cx="78867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0612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5">
            <a:extLst>
              <a:ext uri="{FF2B5EF4-FFF2-40B4-BE49-F238E27FC236}">
                <a16:creationId xmlns:a16="http://schemas.microsoft.com/office/drawing/2014/main" id="{A04DE7AB-6C8A-AADB-A8D7-71005DF015CA}"/>
              </a:ext>
            </a:extLst>
          </p:cNvPr>
          <p:cNvPicPr>
            <a:picLocks noChangeAspect="1"/>
          </p:cNvPicPr>
          <p:nvPr/>
        </p:nvPicPr>
        <p:blipFill rotWithShape="1">
          <a:blip r:embed="rId3">
            <a:extLst>
              <a:ext uri="{28A0092B-C50C-407E-A947-70E740481C1C}">
                <a14:useLocalDpi xmlns:a14="http://schemas.microsoft.com/office/drawing/2010/main" val="0"/>
              </a:ext>
            </a:extLst>
          </a:blip>
          <a:srcRect l="3769" r="1" b="1"/>
          <a:stretch/>
        </p:blipFill>
        <p:spPr>
          <a:xfrm>
            <a:off x="1" y="10"/>
            <a:ext cx="9669642" cy="6857990"/>
          </a:xfrm>
          <a:prstGeom prst="rect">
            <a:avLst/>
          </a:prstGeom>
        </p:spPr>
      </p:pic>
      <p:sp>
        <p:nvSpPr>
          <p:cNvPr id="46" name="Rectangle 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16B4776D-0A0C-3843-1A22-46A93BCCF608}"/>
              </a:ext>
            </a:extLst>
          </p:cNvPr>
          <p:cNvSpPr txBox="1">
            <a:spLocks/>
          </p:cNvSpPr>
          <p:nvPr/>
        </p:nvSpPr>
        <p:spPr>
          <a:xfrm>
            <a:off x="7531610" y="365125"/>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fontAlgn="auto">
              <a:spcAft>
                <a:spcPts val="600"/>
              </a:spcAft>
              <a:buClrTx/>
              <a:buSzTx/>
              <a:tabLst/>
              <a:defRPr/>
            </a:pPr>
            <a:r>
              <a:rPr kumimoji="0" lang="en-US" b="1" i="0" u="none" strike="noStrike" cap="none" spc="0" normalizeH="0" baseline="0" noProof="0">
                <a:ln>
                  <a:noFill/>
                </a:ln>
                <a:solidFill>
                  <a:schemeClr val="tx1"/>
                </a:solidFill>
                <a:effectLst/>
                <a:uLnTx/>
                <a:uFillTx/>
                <a:latin typeface="+mj-lt"/>
              </a:rPr>
              <a:t>TRANSITIONAL SERVICES </a:t>
            </a:r>
            <a:br>
              <a:rPr kumimoji="0" lang="en-US" b="1" i="0" u="none" strike="noStrike" cap="none" spc="0" normalizeH="0" baseline="0" noProof="0">
                <a:ln>
                  <a:noFill/>
                </a:ln>
                <a:solidFill>
                  <a:schemeClr val="tx1"/>
                </a:solidFill>
                <a:effectLst/>
                <a:uLnTx/>
                <a:uFillTx/>
                <a:latin typeface="+mj-lt"/>
              </a:rPr>
            </a:br>
            <a:r>
              <a:rPr kumimoji="0" lang="en-US" b="1" i="0" u="none" strike="noStrike" cap="none" spc="0" normalizeH="0" baseline="0" noProof="0">
                <a:ln>
                  <a:noFill/>
                </a:ln>
                <a:solidFill>
                  <a:schemeClr val="tx1"/>
                </a:solidFill>
                <a:effectLst/>
                <a:uLnTx/>
                <a:uFillTx/>
                <a:latin typeface="+mj-lt"/>
              </a:rPr>
              <a:t>THROUGH RELOCATION ASSISTANCE</a:t>
            </a:r>
            <a:endParaRPr kumimoji="0" lang="en-US" b="0" i="0" u="none" strike="noStrike" cap="none" spc="0" normalizeH="0" baseline="0" noProof="0">
              <a:ln>
                <a:noFill/>
              </a:ln>
              <a:solidFill>
                <a:schemeClr val="tx1"/>
              </a:solidFill>
              <a:effectLst/>
              <a:uLnTx/>
              <a:uFillTx/>
              <a:latin typeface="+mj-lt"/>
            </a:endParaRPr>
          </a:p>
        </p:txBody>
      </p:sp>
      <p:sp>
        <p:nvSpPr>
          <p:cNvPr id="17" name="Content Placeholder 3">
            <a:extLst>
              <a:ext uri="{FF2B5EF4-FFF2-40B4-BE49-F238E27FC236}">
                <a16:creationId xmlns:a16="http://schemas.microsoft.com/office/drawing/2014/main" id="{930F6FAE-DF80-DAAF-A16D-8B7300BEF526}"/>
              </a:ext>
            </a:extLst>
          </p:cNvPr>
          <p:cNvSpPr txBox="1">
            <a:spLocks/>
          </p:cNvSpPr>
          <p:nvPr/>
        </p:nvSpPr>
        <p:spPr>
          <a:xfrm>
            <a:off x="7531610" y="2434201"/>
            <a:ext cx="3822189"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fontAlgn="auto">
              <a:spcBef>
                <a:spcPts val="1000"/>
              </a:spcBef>
              <a:spcAft>
                <a:spcPts val="0"/>
              </a:spcAft>
              <a:buClrTx/>
              <a:buSzTx/>
              <a:tabLst/>
              <a:defRPr/>
            </a:pPr>
            <a:r>
              <a:rPr kumimoji="0" lang="en-US" sz="2000" b="0" i="0" u="none" strike="noStrike" cap="none" spc="0" normalizeH="0" baseline="0" noProof="0">
                <a:ln>
                  <a:noFill/>
                </a:ln>
                <a:solidFill>
                  <a:schemeClr val="tx1"/>
                </a:solidFill>
                <a:effectLst/>
                <a:uLnTx/>
                <a:uFillTx/>
                <a:latin typeface="+mn-lt"/>
              </a:rPr>
              <a:t>Relocation assistance is available to those eligible for transitional services, eligible families and  other individuals  </a:t>
            </a:r>
          </a:p>
          <a:p>
            <a:pPr marL="228600" marR="0" lvl="0" fontAlgn="auto">
              <a:spcBef>
                <a:spcPts val="1000"/>
              </a:spcBef>
              <a:spcAft>
                <a:spcPts val="0"/>
              </a:spcAft>
              <a:buClrTx/>
              <a:buSzTx/>
              <a:tabLst/>
              <a:defRPr/>
            </a:pPr>
            <a:r>
              <a:rPr kumimoji="0" lang="en-US" sz="2000" b="0" i="0" u="none" strike="noStrike" cap="none" spc="0" normalizeH="0" baseline="0" noProof="0">
                <a:ln>
                  <a:noFill/>
                </a:ln>
                <a:solidFill>
                  <a:schemeClr val="tx1"/>
                </a:solidFill>
                <a:effectLst/>
                <a:uLnTx/>
                <a:uFillTx/>
                <a:latin typeface="+mn-lt"/>
              </a:rPr>
              <a:t>Relocation assistance may be required when there are barriers to obtaining and retaining employment  </a:t>
            </a:r>
          </a:p>
          <a:p>
            <a:pPr marL="228600" marR="0" lvl="0" fontAlgn="auto">
              <a:spcBef>
                <a:spcPts val="1000"/>
              </a:spcBef>
              <a:spcAft>
                <a:spcPts val="0"/>
              </a:spcAft>
              <a:buClrTx/>
              <a:buSzTx/>
              <a:tabLst/>
              <a:defRPr/>
            </a:pPr>
            <a:r>
              <a:rPr kumimoji="0" lang="en-US" sz="2000" b="0" i="0" u="none" strike="noStrike" cap="none" spc="0" normalizeH="0" baseline="0" noProof="0">
                <a:ln>
                  <a:noFill/>
                </a:ln>
                <a:solidFill>
                  <a:schemeClr val="tx1"/>
                </a:solidFill>
                <a:effectLst/>
                <a:uLnTx/>
                <a:uFillTx/>
                <a:latin typeface="+mn-lt"/>
              </a:rPr>
              <a:t>Relocation assistance should help the individual gain greater opportunities to gain self-sufficiency</a:t>
            </a:r>
          </a:p>
          <a:p>
            <a:pPr marL="228600" marR="0" lvl="0" fontAlgn="auto">
              <a:spcBef>
                <a:spcPts val="1000"/>
              </a:spcBef>
              <a:spcAft>
                <a:spcPts val="0"/>
              </a:spcAft>
              <a:buClrTx/>
              <a:buSzTx/>
              <a:tabLst/>
              <a:defRPr/>
            </a:pPr>
            <a:endParaRPr kumimoji="0" lang="en-US" sz="2000" b="1" i="0" u="none" strike="noStrike" cap="none" spc="0" normalizeH="0" baseline="0" noProof="0">
              <a:ln>
                <a:noFill/>
              </a:ln>
              <a:solidFill>
                <a:schemeClr val="tx1"/>
              </a:solidFill>
              <a:effectLst/>
              <a:uLnTx/>
              <a:uFillTx/>
              <a:latin typeface="+mn-lt"/>
            </a:endParaRPr>
          </a:p>
          <a:p>
            <a:pPr marL="228600" marR="0" lvl="0" fontAlgn="auto">
              <a:spcBef>
                <a:spcPts val="1000"/>
              </a:spcBef>
              <a:spcAft>
                <a:spcPts val="0"/>
              </a:spcAft>
              <a:buClrTx/>
              <a:buSzTx/>
              <a:tabLst/>
              <a:defRPr/>
            </a:pPr>
            <a:endParaRPr kumimoji="0" lang="en-US" sz="2000" b="1" i="0" u="none" strike="noStrike" cap="none" spc="0" normalizeH="0" baseline="0" noProof="0">
              <a:ln>
                <a:noFill/>
              </a:ln>
              <a:solidFill>
                <a:schemeClr val="tx1"/>
              </a:solidFill>
              <a:effectLst/>
              <a:uLnTx/>
              <a:uFillTx/>
              <a:latin typeface="+mn-lt"/>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4"/>
          <a:srcRect/>
          <a:stretch/>
        </p:blipFill>
        <p:spPr>
          <a:xfrm>
            <a:off x="11182350" y="5859901"/>
            <a:ext cx="882130" cy="899379"/>
          </a:xfrm>
          <a:prstGeom prst="rect">
            <a:avLst/>
          </a:prstGeom>
        </p:spPr>
      </p:pic>
    </p:spTree>
    <p:extLst>
      <p:ext uri="{BB962C8B-B14F-4D97-AF65-F5344CB8AC3E}">
        <p14:creationId xmlns:p14="http://schemas.microsoft.com/office/powerpoint/2010/main" val="261118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12" name="Title 2">
            <a:extLst>
              <a:ext uri="{FF2B5EF4-FFF2-40B4-BE49-F238E27FC236}">
                <a16:creationId xmlns:a16="http://schemas.microsoft.com/office/drawing/2014/main" id="{EAFEEE01-6C7C-571E-0E00-37D880165B01}"/>
              </a:ext>
            </a:extLst>
          </p:cNvPr>
          <p:cNvSpPr txBox="1">
            <a:spLocks/>
          </p:cNvSpPr>
          <p:nvPr/>
        </p:nvSpPr>
        <p:spPr>
          <a:xfrm>
            <a:off x="631825" y="0"/>
            <a:ext cx="7886700" cy="747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LWDB  RESPONSIBILITIES FOR TRANSITIONAL SERVICES THROUGH RELOCATION ASSISTANCE</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14" name="Content Placeholder 1">
            <a:extLst>
              <a:ext uri="{FF2B5EF4-FFF2-40B4-BE49-F238E27FC236}">
                <a16:creationId xmlns:a16="http://schemas.microsoft.com/office/drawing/2014/main" id="{64C2CBF1-3EF5-4BB5-A6B6-E30D55DD2505}"/>
              </a:ext>
            </a:extLst>
          </p:cNvPr>
          <p:cNvSpPr txBox="1">
            <a:spLocks/>
          </p:cNvSpPr>
          <p:nvPr/>
        </p:nvSpPr>
        <p:spPr>
          <a:xfrm>
            <a:off x="631825" y="1104900"/>
            <a:ext cx="7886700" cy="4737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latin typeface="Times New Roman" panose="02020603050405020304" pitchFamily="18" charset="0"/>
                <a:cs typeface="Times New Roman" panose="02020603050405020304" pitchFamily="18" charset="0"/>
              </a:rPr>
              <a:t>Determine eligibility</a:t>
            </a:r>
          </a:p>
          <a:p>
            <a:r>
              <a:rPr lang="en-US" sz="2600">
                <a:latin typeface="Times New Roman" panose="02020603050405020304" pitchFamily="18" charset="0"/>
                <a:cs typeface="Times New Roman" panose="02020603050405020304" pitchFamily="18" charset="0"/>
              </a:rPr>
              <a:t>Establish a written relocation plan</a:t>
            </a:r>
          </a:p>
          <a:p>
            <a:r>
              <a:rPr lang="en-US" sz="2600">
                <a:latin typeface="Times New Roman" panose="02020603050405020304" pitchFamily="18" charset="0"/>
                <a:cs typeface="Times New Roman" panose="02020603050405020304" pitchFamily="18" charset="0"/>
              </a:rPr>
              <a:t>Verify the community capacity</a:t>
            </a:r>
          </a:p>
          <a:p>
            <a:r>
              <a:rPr lang="en-US" sz="2600">
                <a:latin typeface="Times New Roman" panose="02020603050405020304" pitchFamily="18" charset="0"/>
                <a:cs typeface="Times New Roman" panose="02020603050405020304" pitchFamily="18" charset="0"/>
              </a:rPr>
              <a:t>Verify employment opportunities</a:t>
            </a:r>
          </a:p>
          <a:p>
            <a:r>
              <a:rPr lang="en-US" sz="2600">
                <a:latin typeface="Times New Roman" panose="02020603050405020304" pitchFamily="18" charset="0"/>
                <a:cs typeface="Times New Roman" panose="02020603050405020304" pitchFamily="18" charset="0"/>
              </a:rPr>
              <a:t>Monitor </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34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14" name="Title 2">
            <a:extLst>
              <a:ext uri="{FF2B5EF4-FFF2-40B4-BE49-F238E27FC236}">
                <a16:creationId xmlns:a16="http://schemas.microsoft.com/office/drawing/2014/main" id="{6B28EB0B-A5E8-9FC0-E1EF-EA9B5CD0E561}"/>
              </a:ext>
            </a:extLst>
          </p:cNvPr>
          <p:cNvSpPr txBox="1">
            <a:spLocks/>
          </p:cNvSpPr>
          <p:nvPr/>
        </p:nvSpPr>
        <p:spPr>
          <a:xfrm>
            <a:off x="631825" y="190499"/>
            <a:ext cx="7886700" cy="385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2400" b="1">
                <a:latin typeface="Times New Roman" panose="02020603050405020304" pitchFamily="18" charset="0"/>
                <a:cs typeface="Times New Roman" panose="02020603050405020304" pitchFamily="18" charset="0"/>
              </a:rPr>
              <a:t>TRANSITIONAL SERVICES ARE AVAILABLE TO VICTIMS OF DOMESTIC VIOLENCE</a:t>
            </a:r>
            <a:endParaRPr lang="en-US" sz="2400" b="1" dirty="0">
              <a:latin typeface="Times New Roman" panose="02020603050405020304" pitchFamily="18" charset="0"/>
              <a:cs typeface="Times New Roman" panose="02020603050405020304" pitchFamily="18" charset="0"/>
            </a:endParaRPr>
          </a:p>
        </p:txBody>
      </p:sp>
      <p:sp>
        <p:nvSpPr>
          <p:cNvPr id="15" name="Content Placeholder 1">
            <a:extLst>
              <a:ext uri="{FF2B5EF4-FFF2-40B4-BE49-F238E27FC236}">
                <a16:creationId xmlns:a16="http://schemas.microsoft.com/office/drawing/2014/main" id="{2BC7ABB5-B17A-AC5A-40C0-3AEFBDFF1570}"/>
              </a:ext>
            </a:extLst>
          </p:cNvPr>
          <p:cNvSpPr txBox="1">
            <a:spLocks/>
          </p:cNvSpPr>
          <p:nvPr/>
        </p:nvSpPr>
        <p:spPr>
          <a:xfrm>
            <a:off x="728027" y="149414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a:latin typeface="Times New Roman" panose="02020603050405020304" pitchFamily="18" charset="0"/>
                <a:cs typeface="Times New Roman" panose="02020603050405020304" pitchFamily="18" charset="0"/>
              </a:rPr>
              <a:t>Domestic violence is defined as “any assault, aggravated assault, battery, aggravated battery, sexual assault, sexual battery, stalking, aggravated battery, stalking, aggravated stalking, kidnapping, false imprisonment, or any criminal offense that results in the physical injury or death of one family or household member by another.”</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924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A90F77A9-542D-8E05-B0E3-489DC3591EE1}"/>
              </a:ext>
            </a:extLst>
          </p:cNvPr>
          <p:cNvSpPr txBox="1">
            <a:spLocks/>
          </p:cNvSpPr>
          <p:nvPr/>
        </p:nvSpPr>
        <p:spPr>
          <a:xfrm>
            <a:off x="631825" y="133339"/>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Times New Roman" panose="02020603050405020304" pitchFamily="18" charset="0"/>
                <a:ea typeface="+mj-ea"/>
                <a:cs typeface="Times New Roman" panose="02020603050405020304" pitchFamily="18" charset="0"/>
              </a:rPr>
              <a:t>LWDB  RESPONSIBILITIES FOR TRANSITIONAL SERVICES  PROVIDED DUE TO DOMESTIC VIOLENCE</a:t>
            </a:r>
            <a:endParaRPr kumimoji="0" lang="en-US" sz="20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3" name="Content Placeholder 1">
            <a:extLst>
              <a:ext uri="{FF2B5EF4-FFF2-40B4-BE49-F238E27FC236}">
                <a16:creationId xmlns:a16="http://schemas.microsoft.com/office/drawing/2014/main" id="{84B3AA06-D3A3-65EE-C64F-B51CEF27CD93}"/>
              </a:ext>
            </a:extLst>
          </p:cNvPr>
          <p:cNvSpPr txBox="1">
            <a:spLocks/>
          </p:cNvSpPr>
          <p:nvPr/>
        </p:nvSpPr>
        <p:spPr>
          <a:xfrm>
            <a:off x="702627" y="850900"/>
            <a:ext cx="7886700" cy="51963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The LWDB must: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Keep all information confidential and screen the victim to identify needed services and benefits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Develop and Individual Responsibility Plan (IRP) or an Alternative Requirement Plan (ARP)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Develop a Safety Plan and incorporate elements of the Safety Plan into the IRP or ARP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For more information regarding the requirements for providing services to victims of domestic violence, please access the Department of Economic Opportunity’s “Domestic Violence,” Administrative Policy Number 026,  located at www.floridajobs.org.</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5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500" b="0" i="0" u="none" strike="noStrike" kern="1200" cap="none" spc="0" normalizeH="0" baseline="0" noProof="0">
              <a:ln>
                <a:noFill/>
              </a:ln>
              <a:solidFill>
                <a:srgbClr val="44546A"/>
              </a:solidFill>
              <a:effectLst/>
              <a:uLnTx/>
              <a:uFillTx/>
              <a:latin typeface="HelveticaNeueLT Std" panose="020B060402020209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488661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4" name="Title 2">
            <a:extLst>
              <a:ext uri="{FF2B5EF4-FFF2-40B4-BE49-F238E27FC236}">
                <a16:creationId xmlns:a16="http://schemas.microsoft.com/office/drawing/2014/main" id="{F5A7CE64-5E76-1529-E836-01B6827E26C6}"/>
              </a:ext>
            </a:extLst>
          </p:cNvPr>
          <p:cNvSpPr txBox="1">
            <a:spLocks/>
          </p:cNvSpPr>
          <p:nvPr/>
        </p:nvSpPr>
        <p:spPr>
          <a:xfrm>
            <a:off x="631824" y="133338"/>
            <a:ext cx="8420735" cy="589805"/>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j-ea"/>
                <a:cs typeface="Times New Roman" panose="02020603050405020304" pitchFamily="18" charset="0"/>
              </a:rPr>
              <a:t>AVAILABLE TRANSITIONAL SERVICES</a:t>
            </a:r>
            <a:b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j-ea"/>
                <a:cs typeface="Times New Roman" panose="02020603050405020304" pitchFamily="18" charset="0"/>
              </a:rPr>
            </a:b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j-ea"/>
                <a:cs typeface="Times New Roman" panose="02020603050405020304" pitchFamily="18" charset="0"/>
              </a:rPr>
              <a:t>EXERCISE #3</a:t>
            </a: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8" name="TextBox 7">
            <a:extLst>
              <a:ext uri="{FF2B5EF4-FFF2-40B4-BE49-F238E27FC236}">
                <a16:creationId xmlns:a16="http://schemas.microsoft.com/office/drawing/2014/main" id="{73C3CAE1-F2C4-6950-A3B2-7DC64C593026}"/>
              </a:ext>
            </a:extLst>
          </p:cNvPr>
          <p:cNvSpPr txBox="1"/>
          <p:nvPr/>
        </p:nvSpPr>
        <p:spPr>
          <a:xfrm>
            <a:off x="3054668" y="2278797"/>
            <a:ext cx="6109334" cy="227754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Joan is a victim of domestic violence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She has a child under the age of 19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She needs to relocate to anther city and obtain a job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She may need additional services</a:t>
            </a:r>
          </a:p>
        </p:txBody>
      </p:sp>
    </p:spTree>
    <p:extLst>
      <p:ext uri="{BB962C8B-B14F-4D97-AF65-F5344CB8AC3E}">
        <p14:creationId xmlns:p14="http://schemas.microsoft.com/office/powerpoint/2010/main" val="362998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1">
            <a:extLst>
              <a:ext uri="{FF2B5EF4-FFF2-40B4-BE49-F238E27FC236}">
                <a16:creationId xmlns:a16="http://schemas.microsoft.com/office/drawing/2014/main" id="{466206AF-D613-AB28-B5DE-2E42FD645C4B}"/>
              </a:ext>
            </a:extLst>
          </p:cNvPr>
          <p:cNvSpPr txBox="1">
            <a:spLocks/>
          </p:cNvSpPr>
          <p:nvPr/>
        </p:nvSpPr>
        <p:spPr>
          <a:xfrm>
            <a:off x="475615" y="-4738"/>
            <a:ext cx="7886700" cy="93670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2800" b="0" i="0" u="none" strike="noStrike" kern="1200" cap="none" spc="0" normalizeH="0" baseline="0" noProof="0">
                <a:ln>
                  <a:noFill/>
                </a:ln>
                <a:solidFill>
                  <a:srgbClr val="44546A"/>
                </a:solidFill>
                <a:effectLst/>
                <a:uLnTx/>
                <a:uFillTx/>
                <a:latin typeface="HelveticaNeueLT Std" panose="020B0604020202090204" pitchFamily="34" charset="0"/>
                <a:ea typeface="+mj-ea"/>
                <a:cs typeface="+mj-cs"/>
              </a:rPr>
            </a:br>
            <a:r>
              <a:rPr kumimoji="0" lang="en-US" sz="27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TRANSITIONAL SERVICES THROUGH </a:t>
            </a:r>
            <a:br>
              <a:rPr kumimoji="0" lang="en-US" sz="27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br>
            <a:r>
              <a:rPr kumimoji="0" lang="en-US" sz="27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CASH ASSISTANCE SEVERANCE BENEFIT</a:t>
            </a:r>
            <a:endParaRPr kumimoji="0" lang="en-US" sz="2700" b="1" i="0" u="none" strike="noStrike" kern="1200" cap="none" spc="0" normalizeH="0" baseline="0" noProof="0" dirty="0">
              <a:ln>
                <a:noFill/>
              </a:ln>
              <a:solidFill>
                <a:srgbClr val="44546A"/>
              </a:solidFill>
              <a:effectLst/>
              <a:uLnTx/>
              <a:uFillTx/>
              <a:latin typeface="Times New Roman" panose="02020603050405020304" pitchFamily="18" charset="0"/>
              <a:ea typeface="+mj-ea"/>
              <a:cs typeface="Times New Roman" panose="02020603050405020304" pitchFamily="18" charset="0"/>
            </a:endParaRPr>
          </a:p>
        </p:txBody>
      </p:sp>
      <p:sp>
        <p:nvSpPr>
          <p:cNvPr id="3" name="Content Placeholder 3">
            <a:extLst>
              <a:ext uri="{FF2B5EF4-FFF2-40B4-BE49-F238E27FC236}">
                <a16:creationId xmlns:a16="http://schemas.microsoft.com/office/drawing/2014/main" id="{5DDD818F-41D5-FCA9-0A17-D62EDFC5BDCC}"/>
              </a:ext>
            </a:extLst>
          </p:cNvPr>
          <p:cNvSpPr txBox="1">
            <a:spLocks/>
          </p:cNvSpPr>
          <p:nvPr/>
        </p:nvSpPr>
        <p:spPr>
          <a:xfrm>
            <a:off x="666301" y="1330768"/>
            <a:ext cx="7867464" cy="5915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TCA participants who receive a Cash Severance Benefit are eligible to receive transitional services.  A Cash Severance Benefit: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Is a one-time lump sum payment of $1,000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Is available to TCA recipients earning a salary that is not enough to leave TCA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Allows the recipient to take a break from TCA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Conserve months of TCA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rPr>
              <a:t> </a:t>
            </a:r>
          </a:p>
        </p:txBody>
      </p:sp>
    </p:spTree>
    <p:extLst>
      <p:ext uri="{BB962C8B-B14F-4D97-AF65-F5344CB8AC3E}">
        <p14:creationId xmlns:p14="http://schemas.microsoft.com/office/powerpoint/2010/main" val="428161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4" name="Title 2">
            <a:extLst>
              <a:ext uri="{FF2B5EF4-FFF2-40B4-BE49-F238E27FC236}">
                <a16:creationId xmlns:a16="http://schemas.microsoft.com/office/drawing/2014/main" id="{B4BAED8C-507B-D3BE-DDA4-DF815C5747B3}"/>
              </a:ext>
            </a:extLst>
          </p:cNvPr>
          <p:cNvSpPr txBox="1">
            <a:spLocks/>
          </p:cNvSpPr>
          <p:nvPr/>
        </p:nvSpPr>
        <p:spPr>
          <a:xfrm>
            <a:off x="702627" y="122663"/>
            <a:ext cx="8084534" cy="4683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Times New Roman" panose="02020603050405020304" pitchFamily="18" charset="0"/>
                <a:ea typeface="+mj-ea"/>
                <a:cs typeface="Times New Roman" panose="02020603050405020304" pitchFamily="18" charset="0"/>
              </a:rPr>
              <a:t>LWDB  RESPONSIBILITIES - TRANSITIONAL SERVICES  DUE  TO A CASH  ASSISTANCE SEVERANCE BENEFIT</a:t>
            </a:r>
            <a:endParaRPr kumimoji="0" lang="en-US" sz="20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7" name="Content Placeholder 1">
            <a:extLst>
              <a:ext uri="{FF2B5EF4-FFF2-40B4-BE49-F238E27FC236}">
                <a16:creationId xmlns:a16="http://schemas.microsoft.com/office/drawing/2014/main" id="{FB7E5B1A-C85D-6B4B-78C7-2045E75D4909}"/>
              </a:ext>
            </a:extLst>
          </p:cNvPr>
          <p:cNvSpPr txBox="1">
            <a:spLocks/>
          </p:cNvSpPr>
          <p:nvPr/>
        </p:nvSpPr>
        <p:spPr>
          <a:xfrm>
            <a:off x="702627" y="1003887"/>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The LWDB must: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Inform the recipients of benefit prohibition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Verify employment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Verify salary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Case Note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1270343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1">
            <a:extLst>
              <a:ext uri="{FF2B5EF4-FFF2-40B4-BE49-F238E27FC236}">
                <a16:creationId xmlns:a16="http://schemas.microsoft.com/office/drawing/2014/main" id="{6711155C-EB4E-8AE4-1BAD-6B9CF61A1C51}"/>
              </a:ext>
            </a:extLst>
          </p:cNvPr>
          <p:cNvSpPr txBox="1">
            <a:spLocks/>
          </p:cNvSpPr>
          <p:nvPr/>
        </p:nvSpPr>
        <p:spPr>
          <a:xfrm>
            <a:off x="647065" y="32518"/>
            <a:ext cx="7886700" cy="548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2400" b="1">
                <a:latin typeface="Times New Roman" panose="02020603050405020304" pitchFamily="18" charset="0"/>
                <a:cs typeface="Times New Roman" panose="02020603050405020304" pitchFamily="18" charset="0"/>
              </a:rPr>
              <a:t>TRACKING TRANSITIONAL SERVICES</a:t>
            </a:r>
            <a:endParaRPr lang="en-US" sz="2400" b="1" dirty="0">
              <a:latin typeface="Times New Roman" panose="02020603050405020304" pitchFamily="18" charset="0"/>
              <a:cs typeface="Times New Roman" panose="02020603050405020304" pitchFamily="18" charset="0"/>
            </a:endParaRPr>
          </a:p>
        </p:txBody>
      </p:sp>
      <p:sp>
        <p:nvSpPr>
          <p:cNvPr id="3" name="Content Placeholder 3">
            <a:extLst>
              <a:ext uri="{FF2B5EF4-FFF2-40B4-BE49-F238E27FC236}">
                <a16:creationId xmlns:a16="http://schemas.microsoft.com/office/drawing/2014/main" id="{1AC9E745-0163-5CF2-DB27-E50823011E83}"/>
              </a:ext>
            </a:extLst>
          </p:cNvPr>
          <p:cNvSpPr txBox="1">
            <a:spLocks/>
          </p:cNvSpPr>
          <p:nvPr/>
        </p:nvSpPr>
        <p:spPr>
          <a:xfrm>
            <a:off x="647066" y="1297166"/>
            <a:ext cx="8014334" cy="4847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latin typeface="Times New Roman" panose="02020603050405020304" pitchFamily="18" charset="0"/>
                <a:cs typeface="Times New Roman" panose="02020603050405020304" pitchFamily="18" charset="0"/>
              </a:rPr>
              <a:t>Monitor for continued need</a:t>
            </a:r>
          </a:p>
          <a:p>
            <a:r>
              <a:rPr lang="en-US" sz="2600">
                <a:latin typeface="Times New Roman" panose="02020603050405020304" pitchFamily="18" charset="0"/>
                <a:cs typeface="Times New Roman" panose="02020603050405020304" pitchFamily="18" charset="0"/>
              </a:rPr>
              <a:t>Obtain proof of continued eligibility</a:t>
            </a:r>
          </a:p>
          <a:p>
            <a:r>
              <a:rPr lang="en-US" sz="2600">
                <a:latin typeface="Times New Roman" panose="02020603050405020304" pitchFamily="18" charset="0"/>
                <a:cs typeface="Times New Roman" panose="02020603050405020304" pitchFamily="18" charset="0"/>
              </a:rPr>
              <a:t>Track continued employment in OSST at intervals of 30, 60, 90 and 180 days</a:t>
            </a:r>
          </a:p>
          <a:p>
            <a:r>
              <a:rPr lang="en-US" sz="2600">
                <a:latin typeface="Times New Roman" panose="02020603050405020304" pitchFamily="18" charset="0"/>
                <a:cs typeface="Times New Roman" panose="02020603050405020304" pitchFamily="18" charset="0"/>
              </a:rPr>
              <a:t>Determine whether to terminate temporary childcare</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27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4" name="Title 1">
            <a:extLst>
              <a:ext uri="{FF2B5EF4-FFF2-40B4-BE49-F238E27FC236}">
                <a16:creationId xmlns:a16="http://schemas.microsoft.com/office/drawing/2014/main" id="{121E1D0C-CC73-09BD-FAD5-71328C0CA97D}"/>
              </a:ext>
            </a:extLst>
          </p:cNvPr>
          <p:cNvSpPr txBox="1">
            <a:spLocks/>
          </p:cNvSpPr>
          <p:nvPr/>
        </p:nvSpPr>
        <p:spPr>
          <a:xfrm>
            <a:off x="647065" y="0"/>
            <a:ext cx="7886700" cy="6604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b="1">
                <a:latin typeface="Times New Roman" panose="02020603050405020304" pitchFamily="18" charset="0"/>
                <a:cs typeface="Times New Roman" panose="02020603050405020304" pitchFamily="18" charset="0"/>
              </a:rPr>
              <a:t>HOW WORK  PENALTY  SANCTIONS IMPACT TRANSITIONAL SERVICES</a:t>
            </a:r>
            <a:endParaRPr lang="en-US" b="1" dirty="0">
              <a:latin typeface="Times New Roman" panose="02020603050405020304" pitchFamily="18"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A4237824-BACA-6A13-3770-ED284D2DFF55}"/>
              </a:ext>
            </a:extLst>
          </p:cNvPr>
          <p:cNvSpPr txBox="1">
            <a:spLocks/>
          </p:cNvSpPr>
          <p:nvPr/>
        </p:nvSpPr>
        <p:spPr>
          <a:xfrm>
            <a:off x="647065" y="992252"/>
            <a:ext cx="7767397" cy="5383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Individuals who are sanctioned are not eligible to receive transitional services during the sanction period.  The sanctioned individual: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Must comply with  the requirements to have the sanction lifted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Cannot return to TCA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 Must provide documentation of employment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5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83510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16665690-57BC-D9D6-38D3-36FB1365B148}"/>
              </a:ext>
            </a:extLst>
          </p:cNvPr>
          <p:cNvSpPr txBox="1">
            <a:spLocks/>
          </p:cNvSpPr>
          <p:nvPr/>
        </p:nvSpPr>
        <p:spPr>
          <a:xfrm>
            <a:off x="631824" y="133338"/>
            <a:ext cx="7978775" cy="78075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HOW WORK  PENALTY  SANCTIONS IMPACT TRANSITIONAL SERVICES (cont’d)</a:t>
            </a: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3" name="Content Placeholder 1">
            <a:extLst>
              <a:ext uri="{FF2B5EF4-FFF2-40B4-BE49-F238E27FC236}">
                <a16:creationId xmlns:a16="http://schemas.microsoft.com/office/drawing/2014/main" id="{A3E3F7B0-22F3-48AC-2455-B5501758BF2F}"/>
              </a:ext>
            </a:extLst>
          </p:cNvPr>
          <p:cNvSpPr txBox="1">
            <a:spLocks/>
          </p:cNvSpPr>
          <p:nvPr/>
        </p:nvSpPr>
        <p:spPr>
          <a:xfrm>
            <a:off x="702627" y="1003300"/>
            <a:ext cx="7886700" cy="4715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The sanctioned individual: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Who has secured a Protective Payee to receive cash for the family’s children and who subsequently obtains employment is not eligible for transitional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Serving a Level Two or Three Sanction must serve the penalty period </a:t>
            </a:r>
            <a:r>
              <a:rPr kumimoji="0" lang="en-US" sz="26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prior </a:t>
            </a: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to complying to have the sanction lifted.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Can receive support services as needed to comply with sanction lifting requirements.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400553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4">
            <a:extLst>
              <a:ext uri="{FF2B5EF4-FFF2-40B4-BE49-F238E27FC236}">
                <a16:creationId xmlns:a16="http://schemas.microsoft.com/office/drawing/2014/main" id="{C4DF6B09-F5A1-025B-9B58-9B3841F7D6F6}"/>
              </a:ext>
            </a:extLst>
          </p:cNvPr>
          <p:cNvPicPr>
            <a:picLocks noChangeAspect="1"/>
          </p:cNvPicPr>
          <p:nvPr/>
        </p:nvPicPr>
        <p:blipFill rotWithShape="1">
          <a:blip r:embed="rId3">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2">
            <a:extLst>
              <a:ext uri="{FF2B5EF4-FFF2-40B4-BE49-F238E27FC236}">
                <a16:creationId xmlns:a16="http://schemas.microsoft.com/office/drawing/2014/main" id="{8B44AC40-ED99-70FD-343A-8092C4527283}"/>
              </a:ext>
            </a:extLst>
          </p:cNvPr>
          <p:cNvSpPr txBox="1">
            <a:spLocks/>
          </p:cNvSpPr>
          <p:nvPr/>
        </p:nvSpPr>
        <p:spPr>
          <a:xfrm>
            <a:off x="8279958" y="1493133"/>
            <a:ext cx="3445765" cy="1854321"/>
          </a:xfrm>
          <a:prstGeom prst="rect">
            <a:avLst/>
          </a:prstGeom>
          <a:noFill/>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a:spcAft>
                <a:spcPts val="600"/>
              </a:spcAft>
            </a:pPr>
            <a:r>
              <a:rPr lang="en-US" sz="4400" b="1" dirty="0">
                <a:solidFill>
                  <a:schemeClr val="tx1"/>
                </a:solidFill>
                <a:latin typeface="+mj-lt"/>
              </a:rPr>
              <a:t>WHAT ARE TRANSITIONAL SERVICES?</a:t>
            </a: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4"/>
          <a:srcRect/>
          <a:stretch/>
        </p:blipFill>
        <p:spPr>
          <a:xfrm>
            <a:off x="10941534" y="5795268"/>
            <a:ext cx="991386" cy="1010771"/>
          </a:xfrm>
          <a:prstGeom prst="rect">
            <a:avLst/>
          </a:prstGeom>
        </p:spPr>
      </p:pic>
    </p:spTree>
    <p:extLst>
      <p:ext uri="{BB962C8B-B14F-4D97-AF65-F5344CB8AC3E}">
        <p14:creationId xmlns:p14="http://schemas.microsoft.com/office/powerpoint/2010/main" val="68599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4" name="Title 2">
            <a:extLst>
              <a:ext uri="{FF2B5EF4-FFF2-40B4-BE49-F238E27FC236}">
                <a16:creationId xmlns:a16="http://schemas.microsoft.com/office/drawing/2014/main" id="{52BCB049-104E-5371-BE8F-3DCE354D9D73}"/>
              </a:ext>
            </a:extLst>
          </p:cNvPr>
          <p:cNvSpPr txBox="1">
            <a:spLocks/>
          </p:cNvSpPr>
          <p:nvPr/>
        </p:nvSpPr>
        <p:spPr>
          <a:xfrm>
            <a:off x="576069" y="122663"/>
            <a:ext cx="7886700" cy="6004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LWDB  RESPONSIBILITIES  REGARDING TRANSITIONAL SERVICES AND SANCTIONS</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7" name="Content Placeholder 1">
            <a:extLst>
              <a:ext uri="{FF2B5EF4-FFF2-40B4-BE49-F238E27FC236}">
                <a16:creationId xmlns:a16="http://schemas.microsoft.com/office/drawing/2014/main" id="{AAAF6ABF-79DC-7389-CD64-BE186FF01D98}"/>
              </a:ext>
            </a:extLst>
          </p:cNvPr>
          <p:cNvSpPr txBox="1">
            <a:spLocks/>
          </p:cNvSpPr>
          <p:nvPr/>
        </p:nvSpPr>
        <p:spPr>
          <a:xfrm>
            <a:off x="576069" y="828522"/>
            <a:ext cx="7886700" cy="5584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The LWDB must: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Provide referrals to area agencies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Ensure the sanctioned recipient reports employment and complies with sanction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Ensure individuals with a level two or three sanction complies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Ensure the sanctioned individual who complies to have sanction lifted receives needed support service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3598957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A4F10DBC-A5F2-CAAE-2F06-0B445C438076}"/>
              </a:ext>
            </a:extLst>
          </p:cNvPr>
          <p:cNvSpPr txBox="1">
            <a:spLocks/>
          </p:cNvSpPr>
          <p:nvPr/>
        </p:nvSpPr>
        <p:spPr>
          <a:xfrm>
            <a:off x="631825" y="133339"/>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LWDB  RESPONSIBILITIES  REGARDING LOCAL OPERATING PROCEDURES (LOPs) </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3" name="Content Placeholder 1">
            <a:extLst>
              <a:ext uri="{FF2B5EF4-FFF2-40B4-BE49-F238E27FC236}">
                <a16:creationId xmlns:a16="http://schemas.microsoft.com/office/drawing/2014/main" id="{0EB47CE9-270B-055F-B4AD-CB1B4C585A33}"/>
              </a:ext>
            </a:extLst>
          </p:cNvPr>
          <p:cNvSpPr txBox="1">
            <a:spLocks/>
          </p:cNvSpPr>
          <p:nvPr/>
        </p:nvSpPr>
        <p:spPr>
          <a:xfrm>
            <a:off x="702627" y="952500"/>
            <a:ext cx="7886700" cy="549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The LWDB must develop LOPs for providing transitional services that must: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Include how it will prioritize services and what  it will do when funds are limited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Include the type of transitional services to be provided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Provide guidance on how reimbursements will be made when a participant uses their own funds to obtain transitional services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Outline how the need for transitional services will be determined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1723410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4" name="Title 2">
            <a:extLst>
              <a:ext uri="{FF2B5EF4-FFF2-40B4-BE49-F238E27FC236}">
                <a16:creationId xmlns:a16="http://schemas.microsoft.com/office/drawing/2014/main" id="{82F07D9E-899A-852E-1648-5541594E765A}"/>
              </a:ext>
            </a:extLst>
          </p:cNvPr>
          <p:cNvSpPr txBox="1">
            <a:spLocks/>
          </p:cNvSpPr>
          <p:nvPr/>
        </p:nvSpPr>
        <p:spPr>
          <a:xfrm>
            <a:off x="631824" y="133339"/>
            <a:ext cx="8363585" cy="589808"/>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j-ea"/>
                <a:cs typeface="Times New Roman" panose="02020603050405020304" pitchFamily="18" charset="0"/>
              </a:rPr>
              <a:t>LWDB  RESPONSIBILITIES  REGARDING LOCAL OPERATING PROCEDURES (LOPs) (cont’d)</a:t>
            </a: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7" name="Content Placeholder 1">
            <a:extLst>
              <a:ext uri="{FF2B5EF4-FFF2-40B4-BE49-F238E27FC236}">
                <a16:creationId xmlns:a16="http://schemas.microsoft.com/office/drawing/2014/main" id="{281B6FB3-6DAD-6125-3224-DC6FCF5CE1CA}"/>
              </a:ext>
            </a:extLst>
          </p:cNvPr>
          <p:cNvSpPr txBox="1">
            <a:spLocks/>
          </p:cNvSpPr>
          <p:nvPr/>
        </p:nvSpPr>
        <p:spPr>
          <a:xfrm>
            <a:off x="702627" y="990600"/>
            <a:ext cx="7886700"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Define how often the recipient of transitional services is required to verify continued employment and what documentation is required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Provide provisions for the implementation of a time-limited referral process and periodic case review for transitional childcare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Securing good cause and self-attestation documentation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Enter this information into the One-Stop Service Tracking system in an accurate and timely manner.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2113076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2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 name="Title 2">
            <a:extLst>
              <a:ext uri="{FF2B5EF4-FFF2-40B4-BE49-F238E27FC236}">
                <a16:creationId xmlns:a16="http://schemas.microsoft.com/office/drawing/2014/main" id="{31D9290F-A49C-54D6-3221-6D679E1955C5}"/>
              </a:ext>
            </a:extLst>
          </p:cNvPr>
          <p:cNvSpPr txBox="1">
            <a:spLocks/>
          </p:cNvSpPr>
          <p:nvPr/>
        </p:nvSpPr>
        <p:spPr>
          <a:xfrm>
            <a:off x="631825" y="133339"/>
            <a:ext cx="7886700" cy="4431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2500" b="1">
                <a:latin typeface="Times New Roman" panose="02020603050405020304" pitchFamily="18" charset="0"/>
                <a:cs typeface="Times New Roman" panose="02020603050405020304" pitchFamily="18" charset="0"/>
              </a:rPr>
              <a:t>AUTHORITIES</a:t>
            </a:r>
            <a:endParaRPr lang="en-US" sz="2500" b="1" dirty="0">
              <a:latin typeface="Times New Roman" panose="02020603050405020304" pitchFamily="18" charset="0"/>
              <a:cs typeface="Times New Roman" panose="02020603050405020304" pitchFamily="18" charset="0"/>
            </a:endParaRPr>
          </a:p>
        </p:txBody>
      </p:sp>
      <p:sp>
        <p:nvSpPr>
          <p:cNvPr id="3" name="Content Placeholder 1">
            <a:extLst>
              <a:ext uri="{FF2B5EF4-FFF2-40B4-BE49-F238E27FC236}">
                <a16:creationId xmlns:a16="http://schemas.microsoft.com/office/drawing/2014/main" id="{4DCCF199-2621-8C0C-E7AA-90F927ED8958}"/>
              </a:ext>
            </a:extLst>
          </p:cNvPr>
          <p:cNvSpPr txBox="1">
            <a:spLocks/>
          </p:cNvSpPr>
          <p:nvPr/>
        </p:nvSpPr>
        <p:spPr>
          <a:xfrm>
            <a:off x="631825" y="903679"/>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latin typeface="Times New Roman" panose="02020603050405020304" pitchFamily="18" charset="0"/>
                <a:cs typeface="Times New Roman" panose="02020603050405020304" pitchFamily="18" charset="0"/>
              </a:rPr>
              <a:t>45 Code of Federal Regulation 260.30</a:t>
            </a:r>
          </a:p>
          <a:p>
            <a:r>
              <a:rPr lang="en-US" sz="2600">
                <a:latin typeface="Times New Roman" panose="02020603050405020304" pitchFamily="18" charset="0"/>
                <a:cs typeface="Times New Roman" panose="02020603050405020304" pitchFamily="18" charset="0"/>
              </a:rPr>
              <a:t>45 Code of Federal Regulation 260.31(3)(b)</a:t>
            </a:r>
          </a:p>
          <a:p>
            <a:r>
              <a:rPr lang="en-US" sz="2600">
                <a:latin typeface="Times New Roman" panose="02020603050405020304" pitchFamily="18" charset="0"/>
                <a:cs typeface="Times New Roman" panose="02020603050405020304" pitchFamily="18" charset="0"/>
              </a:rPr>
              <a:t>Florida Statutes, Section (Sec.) 445.002(2), Sec. 445.017, Sec. 445.021, Sec. 445.026, Sec. 445.028, Sec. 445.030, Sec. 445.031 and Sec. 445.032</a:t>
            </a:r>
          </a:p>
          <a:p>
            <a:r>
              <a:rPr lang="en-US" sz="2600">
                <a:latin typeface="Times New Roman" panose="02020603050405020304" pitchFamily="18" charset="0"/>
                <a:cs typeface="Times New Roman" panose="02020603050405020304" pitchFamily="18" charset="0"/>
              </a:rPr>
              <a:t>Florida Administrative Code 65A-4.212 and 65A-4.218</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471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1954688"/>
            <a:ext cx="10515600" cy="1325563"/>
          </a:xfrm>
        </p:spPr>
        <p:txBody>
          <a:bodyPr/>
          <a:lstStyle/>
          <a:p>
            <a:pPr algn="ctr"/>
            <a:r>
              <a:rPr lang="en-US" b="1" dirty="0">
                <a:solidFill>
                  <a:srgbClr val="00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Slide Number Placeholder 6">
            <a:extLst>
              <a:ext uri="{FF2B5EF4-FFF2-40B4-BE49-F238E27FC236}">
                <a16:creationId xmlns:a16="http://schemas.microsoft.com/office/drawing/2014/main" id="{FA9EDE35-48EC-A487-18CA-CCC3EF2BD07D}"/>
              </a:ext>
            </a:extLst>
          </p:cNvPr>
          <p:cNvSpPr>
            <a:spLocks noGrp="1"/>
          </p:cNvSpPr>
          <p:nvPr>
            <p:ph type="sldNum" sz="quarter" idx="12"/>
          </p:nvPr>
        </p:nvSpPr>
        <p:spPr/>
        <p:txBody>
          <a:bodyPr/>
          <a:lstStyle/>
          <a:p>
            <a:fld id="{9AB017ED-6826-9044-9127-2F5D8B30396E}" type="slidenum">
              <a:rPr lang="en-US" smtClean="0"/>
              <a:pPr/>
              <a:t>34</a:t>
            </a:fld>
            <a:endParaRPr lang="en-US" dirty="0"/>
          </a:p>
        </p:txBody>
      </p:sp>
    </p:spTree>
    <p:extLst>
      <p:ext uri="{BB962C8B-B14F-4D97-AF65-F5344CB8AC3E}">
        <p14:creationId xmlns:p14="http://schemas.microsoft.com/office/powerpoint/2010/main" val="48700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0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0A651"/>
                </a:solidFill>
                <a:latin typeface="Arial" panose="020B0604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10352308" cy="400110"/>
          </a:xfrm>
          <a:prstGeom prst="rect">
            <a:avLst/>
          </a:prstGeom>
        </p:spPr>
        <p:txBody>
          <a:bodyPr wrap="square">
            <a:spAutoFit/>
          </a:bodyPr>
          <a:lstStyle/>
          <a:p>
            <a:r>
              <a:rPr lang="en-US" sz="2000" dirty="0">
                <a:solidFill>
                  <a:srgbClr val="212552"/>
                </a:solidFill>
                <a:latin typeface="Arial" panose="020B0604020202020204" pitchFamily="34" charset="0"/>
                <a:ea typeface="Open Sans" panose="020B0606030504020204" pitchFamily="34" charset="0"/>
                <a:cs typeface="Arial" panose="020B0604020202020204" pitchFamily="34" charset="0"/>
              </a:rPr>
              <a:t>If you have questions or comments about this presentation, please contact us at:</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682993"/>
            <a:ext cx="621731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A651"/>
                </a:solidFill>
                <a:latin typeface="Arial" panose="020B0604020202020204" pitchFamily="34" charset="0"/>
                <a:ea typeface="Open Sans" panose="020B0606030504020204" pitchFamily="34" charset="0"/>
                <a:cs typeface="Arial" panose="020B0604020202020204" pitchFamily="34" charset="0"/>
              </a:rPr>
              <a:t>WT</a:t>
            </a:r>
            <a:r>
              <a:rPr kumimoji="0" lang="en-US" sz="2400" b="1" i="0" u="none" strike="noStrike" kern="1200" cap="none" spc="0" normalizeH="0" baseline="0" noProof="0" dirty="0">
                <a:ln>
                  <a:noFill/>
                </a:ln>
                <a:solidFill>
                  <a:srgbClr val="00A651"/>
                </a:solidFill>
                <a:effectLst/>
                <a:uLnTx/>
                <a:uFillTx/>
                <a:latin typeface="Arial" panose="020B0604020202020204" pitchFamily="34" charset="0"/>
                <a:ea typeface="Open Sans" panose="020B0606030504020204" pitchFamily="34" charset="0"/>
                <a:cs typeface="Arial" panose="020B0604020202020204" pitchFamily="34" charset="0"/>
              </a:rPr>
              <a:t>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rPr>
              <a:t>Email:  </a:t>
            </a:r>
            <a:r>
              <a:rPr kumimoji="0" lang="en-US" sz="2000" b="1"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hlinkClick r:id="rId6"/>
              </a:rPr>
              <a:t>WTProgram@commerce.fl.gov</a:t>
            </a:r>
            <a:r>
              <a:rPr kumimoji="0" lang="en-US" sz="2000" b="1"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rPr>
              <a:t>	</a:t>
            </a:r>
            <a:endParaRPr kumimoji="0" lang="en-US" sz="2000" b="0"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rPr>
              <a:t>Office: </a:t>
            </a:r>
            <a:r>
              <a:rPr kumimoji="0" lang="en-US" sz="2000" b="0" i="0" u="none" strike="noStrike" kern="1200" cap="none" spc="0" normalizeH="0" baseline="0" noProof="0" dirty="0">
                <a:ln>
                  <a:noFill/>
                </a:ln>
                <a:solidFill>
                  <a:srgbClr val="212552"/>
                </a:solidFill>
                <a:effectLst/>
                <a:uLnTx/>
                <a:uFillTx/>
                <a:latin typeface="Arial" panose="020B0604020202020204" pitchFamily="34" charset="0"/>
                <a:ea typeface="Open Sans" panose="020B0606030504020204" pitchFamily="34" charset="0"/>
                <a:cs typeface="Arial" panose="020B0604020202020204" pitchFamily="34" charset="0"/>
              </a:rPr>
              <a:t>Bureau of One-Stop and Program Support</a:t>
            </a:r>
          </a:p>
        </p:txBody>
      </p:sp>
      <p:sp>
        <p:nvSpPr>
          <p:cNvPr id="10" name="Slide Number Placeholder 9">
            <a:extLst>
              <a:ext uri="{FF2B5EF4-FFF2-40B4-BE49-F238E27FC236}">
                <a16:creationId xmlns:a16="http://schemas.microsoft.com/office/drawing/2014/main" id="{7750C8F4-8A90-E3FB-4190-0A726F8DCCAA}"/>
              </a:ext>
            </a:extLst>
          </p:cNvPr>
          <p:cNvSpPr>
            <a:spLocks noGrp="1"/>
          </p:cNvSpPr>
          <p:nvPr>
            <p:ph type="sldNum" sz="quarter" idx="12"/>
          </p:nvPr>
        </p:nvSpPr>
        <p:spPr/>
        <p:txBody>
          <a:bodyPr/>
          <a:lstStyle/>
          <a:p>
            <a:fld id="{9AB017ED-6826-9044-9127-2F5D8B30396E}" type="slidenum">
              <a:rPr lang="en-US" smtClean="0"/>
              <a:pPr/>
              <a:t>35</a:t>
            </a:fld>
            <a:endParaRPr lang="en-US" dirty="0"/>
          </a:p>
        </p:txBody>
      </p:sp>
    </p:spTree>
    <p:extLst>
      <p:ext uri="{BB962C8B-B14F-4D97-AF65-F5344CB8AC3E}">
        <p14:creationId xmlns:p14="http://schemas.microsoft.com/office/powerpoint/2010/main" val="54347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19">
            <a:extLst>
              <a:ext uri="{FF2B5EF4-FFF2-40B4-BE49-F238E27FC236}">
                <a16:creationId xmlns:a16="http://schemas.microsoft.com/office/drawing/2014/main" id="{F93E0B60-0204-4F9C-8CD5-C9BD373E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BFA0782-E4B3-4AE1-904C-1068137609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5182"/>
            <a:ext cx="5401996" cy="5922819"/>
            <a:chOff x="0" y="935182"/>
            <a:chExt cx="5401996" cy="5922819"/>
          </a:xfrm>
        </p:grpSpPr>
        <p:sp>
          <p:nvSpPr>
            <p:cNvPr id="23" name="Freeform: Shape 22">
              <a:extLst>
                <a:ext uri="{FF2B5EF4-FFF2-40B4-BE49-F238E27FC236}">
                  <a16:creationId xmlns:a16="http://schemas.microsoft.com/office/drawing/2014/main" id="{767B6173-F03D-4643-AF45-C8A3A034C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251" cy="5796001"/>
            </a:xfrm>
            <a:custGeom>
              <a:avLst/>
              <a:gdLst>
                <a:gd name="connsiteX0" fmla="*/ 0 w 5086251"/>
                <a:gd name="connsiteY0" fmla="*/ 5336479 h 5796001"/>
                <a:gd name="connsiteX1" fmla="*/ 21826 w 5086251"/>
                <a:gd name="connsiteY1" fmla="*/ 5354914 h 5796001"/>
                <a:gd name="connsiteX2" fmla="*/ 568136 w 5086251"/>
                <a:gd name="connsiteY2" fmla="*/ 5687263 h 5796001"/>
                <a:gd name="connsiteX3" fmla="*/ 842562 w 5086251"/>
                <a:gd name="connsiteY3" fmla="*/ 5795316 h 5796001"/>
                <a:gd name="connsiteX4" fmla="*/ 845065 w 5086251"/>
                <a:gd name="connsiteY4" fmla="*/ 5796001 h 5796001"/>
                <a:gd name="connsiteX5" fmla="*/ 0 w 5086251"/>
                <a:gd name="connsiteY5" fmla="*/ 5796001 h 5796001"/>
                <a:gd name="connsiteX6" fmla="*/ 1713788 w 5086251"/>
                <a:gd name="connsiteY6" fmla="*/ 0 h 5796001"/>
                <a:gd name="connsiteX7" fmla="*/ 4987768 w 5086251"/>
                <a:gd name="connsiteY7" fmla="*/ 3991800 h 5796001"/>
                <a:gd name="connsiteX8" fmla="*/ 3684917 w 5086251"/>
                <a:gd name="connsiteY8" fmla="*/ 5224588 h 5796001"/>
                <a:gd name="connsiteX9" fmla="*/ 3215359 w 5086251"/>
                <a:gd name="connsiteY9" fmla="*/ 5711437 h 5796001"/>
                <a:gd name="connsiteX10" fmla="*/ 3131325 w 5086251"/>
                <a:gd name="connsiteY10" fmla="*/ 5796001 h 5796001"/>
                <a:gd name="connsiteX11" fmla="*/ 2222574 w 5086251"/>
                <a:gd name="connsiteY11" fmla="*/ 5796001 h 5796001"/>
                <a:gd name="connsiteX12" fmla="*/ 2310547 w 5086251"/>
                <a:gd name="connsiteY12" fmla="*/ 5743977 h 5796001"/>
                <a:gd name="connsiteX13" fmla="*/ 2936733 w 5086251"/>
                <a:gd name="connsiteY13" fmla="*/ 5161414 h 5796001"/>
                <a:gd name="connsiteX14" fmla="*/ 3263051 w 5086251"/>
                <a:gd name="connsiteY14" fmla="*/ 4825264 h 5796001"/>
                <a:gd name="connsiteX15" fmla="*/ 4024832 w 5086251"/>
                <a:gd name="connsiteY15" fmla="*/ 4296541 h 5796001"/>
                <a:gd name="connsiteX16" fmla="*/ 4270688 w 5086251"/>
                <a:gd name="connsiteY16" fmla="*/ 4145428 h 5796001"/>
                <a:gd name="connsiteX17" fmla="*/ 4418202 w 5086251"/>
                <a:gd name="connsiteY17" fmla="*/ 3838352 h 5796001"/>
                <a:gd name="connsiteX18" fmla="*/ 4426769 w 5086251"/>
                <a:gd name="connsiteY18" fmla="*/ 2771754 h 5796001"/>
                <a:gd name="connsiteX19" fmla="*/ 3911962 w 5086251"/>
                <a:gd name="connsiteY19" fmla="*/ 1761151 h 5796001"/>
                <a:gd name="connsiteX20" fmla="*/ 2878996 w 5086251"/>
                <a:gd name="connsiteY20" fmla="*/ 891074 h 5796001"/>
                <a:gd name="connsiteX21" fmla="*/ 1713788 w 5086251"/>
                <a:gd name="connsiteY21" fmla="*/ 569643 h 5796001"/>
                <a:gd name="connsiteX22" fmla="*/ 178318 w 5086251"/>
                <a:gd name="connsiteY22" fmla="*/ 1035168 h 5796001"/>
                <a:gd name="connsiteX23" fmla="*/ 0 w 5086251"/>
                <a:gd name="connsiteY23" fmla="*/ 1166764 h 5796001"/>
                <a:gd name="connsiteX24" fmla="*/ 0 w 5086251"/>
                <a:gd name="connsiteY24" fmla="*/ 470600 h 5796001"/>
                <a:gd name="connsiteX25" fmla="*/ 57412 w 5086251"/>
                <a:gd name="connsiteY25" fmla="*/ 434140 h 5796001"/>
                <a:gd name="connsiteX26" fmla="*/ 1713788 w 5086251"/>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251" h="5796001">
                  <a:moveTo>
                    <a:pt x="0" y="5336479"/>
                  </a:moveTo>
                  <a:lnTo>
                    <a:pt x="21826" y="5354914"/>
                  </a:lnTo>
                  <a:cubicBezTo>
                    <a:pt x="190493" y="5486545"/>
                    <a:pt x="374629" y="5598829"/>
                    <a:pt x="568136" y="5687263"/>
                  </a:cubicBezTo>
                  <a:cubicBezTo>
                    <a:pt x="658050" y="5728362"/>
                    <a:pt x="749583" y="5764391"/>
                    <a:pt x="842562" y="5795316"/>
                  </a:cubicBezTo>
                  <a:lnTo>
                    <a:pt x="845065" y="5796001"/>
                  </a:lnTo>
                  <a:lnTo>
                    <a:pt x="0" y="5796001"/>
                  </a:lnTo>
                  <a:close/>
                  <a:moveTo>
                    <a:pt x="1713788" y="0"/>
                  </a:moveTo>
                  <a:cubicBezTo>
                    <a:pt x="3545413" y="0"/>
                    <a:pt x="5557891" y="2025871"/>
                    <a:pt x="4987768" y="3991800"/>
                  </a:cubicBezTo>
                  <a:cubicBezTo>
                    <a:pt x="4737256" y="4855774"/>
                    <a:pt x="4285030" y="4636101"/>
                    <a:pt x="3684917" y="5224588"/>
                  </a:cubicBezTo>
                  <a:cubicBezTo>
                    <a:pt x="3521758" y="5384631"/>
                    <a:pt x="3369286" y="5552220"/>
                    <a:pt x="3215359" y="5711437"/>
                  </a:cubicBezTo>
                  <a:lnTo>
                    <a:pt x="3131325" y="5796001"/>
                  </a:lnTo>
                  <a:lnTo>
                    <a:pt x="2222574" y="5796001"/>
                  </a:lnTo>
                  <a:lnTo>
                    <a:pt x="2310547" y="5743977"/>
                  </a:lnTo>
                  <a:cubicBezTo>
                    <a:pt x="2520268" y="5601656"/>
                    <a:pt x="2722540" y="5387726"/>
                    <a:pt x="2936733" y="5161414"/>
                  </a:cubicBezTo>
                  <a:cubicBezTo>
                    <a:pt x="3040664" y="5051578"/>
                    <a:pt x="3148133" y="4937972"/>
                    <a:pt x="3263051" y="4825264"/>
                  </a:cubicBezTo>
                  <a:cubicBezTo>
                    <a:pt x="3555098" y="4538829"/>
                    <a:pt x="3826658" y="4398841"/>
                    <a:pt x="4024832" y="4296541"/>
                  </a:cubicBezTo>
                  <a:cubicBezTo>
                    <a:pt x="4150553" y="4231753"/>
                    <a:pt x="4223938" y="4192627"/>
                    <a:pt x="4270688" y="4145428"/>
                  </a:cubicBezTo>
                  <a:cubicBezTo>
                    <a:pt x="4325632" y="4089790"/>
                    <a:pt x="4375177" y="3986594"/>
                    <a:pt x="4418202" y="3838352"/>
                  </a:cubicBezTo>
                  <a:cubicBezTo>
                    <a:pt x="4517661" y="3495740"/>
                    <a:pt x="4520455" y="3136797"/>
                    <a:pt x="4426769" y="2771754"/>
                  </a:cubicBezTo>
                  <a:cubicBezTo>
                    <a:pt x="4337740" y="2425376"/>
                    <a:pt x="4159867" y="2075944"/>
                    <a:pt x="3911962" y="1761151"/>
                  </a:cubicBezTo>
                  <a:cubicBezTo>
                    <a:pt x="3631649" y="1405261"/>
                    <a:pt x="3274600" y="1104467"/>
                    <a:pt x="2878996" y="891074"/>
                  </a:cubicBezTo>
                  <a:cubicBezTo>
                    <a:pt x="2489164" y="680734"/>
                    <a:pt x="2086109" y="569643"/>
                    <a:pt x="1713788" y="569643"/>
                  </a:cubicBezTo>
                  <a:cubicBezTo>
                    <a:pt x="1158071" y="569643"/>
                    <a:pt x="627356" y="732497"/>
                    <a:pt x="178318" y="1035168"/>
                  </a:cubicBezTo>
                  <a:lnTo>
                    <a:pt x="0" y="1166764"/>
                  </a:lnTo>
                  <a:lnTo>
                    <a:pt x="0" y="470600"/>
                  </a:lnTo>
                  <a:lnTo>
                    <a:pt x="57412" y="434140"/>
                  </a:lnTo>
                  <a:cubicBezTo>
                    <a:pt x="544779"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29C5B76B-07C5-4AF3-B407-C1FC95B6C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062000"/>
              <a:ext cx="5086379" cy="5796001"/>
            </a:xfrm>
            <a:custGeom>
              <a:avLst/>
              <a:gdLst>
                <a:gd name="connsiteX0" fmla="*/ 0 w 5086379"/>
                <a:gd name="connsiteY0" fmla="*/ 5185390 h 5796001"/>
                <a:gd name="connsiteX1" fmla="*/ 96129 w 5086379"/>
                <a:gd name="connsiteY1" fmla="*/ 5266609 h 5796001"/>
                <a:gd name="connsiteX2" fmla="*/ 618798 w 5086379"/>
                <a:gd name="connsiteY2" fmla="*/ 5584607 h 5796001"/>
                <a:gd name="connsiteX3" fmla="*/ 1151695 w 5086379"/>
                <a:gd name="connsiteY3" fmla="*/ 5761857 h 5796001"/>
                <a:gd name="connsiteX4" fmla="*/ 1364580 w 5086379"/>
                <a:gd name="connsiteY4" fmla="*/ 5796001 h 5796001"/>
                <a:gd name="connsiteX5" fmla="*/ 0 w 5086379"/>
                <a:gd name="connsiteY5" fmla="*/ 5796001 h 5796001"/>
                <a:gd name="connsiteX6" fmla="*/ 1713788 w 5086379"/>
                <a:gd name="connsiteY6" fmla="*/ 0 h 5796001"/>
                <a:gd name="connsiteX7" fmla="*/ 4987953 w 5086379"/>
                <a:gd name="connsiteY7" fmla="*/ 3992158 h 5796001"/>
                <a:gd name="connsiteX8" fmla="*/ 3685105 w 5086379"/>
                <a:gd name="connsiteY8" fmla="*/ 5224946 h 5796001"/>
                <a:gd name="connsiteX9" fmla="*/ 3215548 w 5086379"/>
                <a:gd name="connsiteY9" fmla="*/ 5711797 h 5796001"/>
                <a:gd name="connsiteX10" fmla="*/ 3131871 w 5086379"/>
                <a:gd name="connsiteY10" fmla="*/ 5796001 h 5796001"/>
                <a:gd name="connsiteX11" fmla="*/ 1917858 w 5086379"/>
                <a:gd name="connsiteY11" fmla="*/ 5796001 h 5796001"/>
                <a:gd name="connsiteX12" fmla="*/ 2003797 w 5086379"/>
                <a:gd name="connsiteY12" fmla="*/ 5774314 h 5796001"/>
                <a:gd name="connsiteX13" fmla="*/ 2849381 w 5086379"/>
                <a:gd name="connsiteY13" fmla="*/ 5084958 h 5796001"/>
                <a:gd name="connsiteX14" fmla="*/ 3178679 w 5086379"/>
                <a:gd name="connsiteY14" fmla="*/ 4745758 h 5796001"/>
                <a:gd name="connsiteX15" fmla="*/ 3969142 w 5086379"/>
                <a:gd name="connsiteY15" fmla="*/ 4196398 h 5796001"/>
                <a:gd name="connsiteX16" fmla="*/ 4185198 w 5086379"/>
                <a:gd name="connsiteY16" fmla="*/ 4067178 h 5796001"/>
                <a:gd name="connsiteX17" fmla="*/ 4304401 w 5086379"/>
                <a:gd name="connsiteY17" fmla="*/ 3808022 h 5796001"/>
                <a:gd name="connsiteX18" fmla="*/ 4312036 w 5086379"/>
                <a:gd name="connsiteY18" fmla="*/ 2799394 h 5796001"/>
                <a:gd name="connsiteX19" fmla="*/ 3817903 w 5086379"/>
                <a:gd name="connsiteY19" fmla="*/ 1830249 h 5796001"/>
                <a:gd name="connsiteX20" fmla="*/ 2821256 w 5086379"/>
                <a:gd name="connsiteY20" fmla="*/ 990682 h 5796001"/>
                <a:gd name="connsiteX21" fmla="*/ 1713788 w 5086379"/>
                <a:gd name="connsiteY21" fmla="*/ 683787 h 5796001"/>
                <a:gd name="connsiteX22" fmla="*/ 66552 w 5086379"/>
                <a:gd name="connsiteY22" fmla="*/ 1261053 h 5796001"/>
                <a:gd name="connsiteX23" fmla="*/ 0 w 5086379"/>
                <a:gd name="connsiteY23" fmla="*/ 1320232 h 5796001"/>
                <a:gd name="connsiteX24" fmla="*/ 0 w 5086379"/>
                <a:gd name="connsiteY24" fmla="*/ 470600 h 5796001"/>
                <a:gd name="connsiteX25" fmla="*/ 57413 w 5086379"/>
                <a:gd name="connsiteY25" fmla="*/ 434140 h 5796001"/>
                <a:gd name="connsiteX26" fmla="*/ 1713788 w 5086379"/>
                <a:gd name="connsiteY26" fmla="*/ 0 h 579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86379" h="5796001">
                  <a:moveTo>
                    <a:pt x="0" y="5185390"/>
                  </a:moveTo>
                  <a:lnTo>
                    <a:pt x="96129" y="5266609"/>
                  </a:lnTo>
                  <a:cubicBezTo>
                    <a:pt x="257505" y="5392583"/>
                    <a:pt x="433673" y="5500009"/>
                    <a:pt x="618798" y="5584607"/>
                  </a:cubicBezTo>
                  <a:cubicBezTo>
                    <a:pt x="790710" y="5663125"/>
                    <a:pt x="968770" y="5722306"/>
                    <a:pt x="1151695" y="5761857"/>
                  </a:cubicBezTo>
                  <a:lnTo>
                    <a:pt x="1364580" y="5796001"/>
                  </a:lnTo>
                  <a:lnTo>
                    <a:pt x="0" y="5796001"/>
                  </a:lnTo>
                  <a:close/>
                  <a:moveTo>
                    <a:pt x="1713788" y="0"/>
                  </a:moveTo>
                  <a:cubicBezTo>
                    <a:pt x="3545413" y="0"/>
                    <a:pt x="5557892" y="2025871"/>
                    <a:pt x="4987953" y="3992158"/>
                  </a:cubicBezTo>
                  <a:cubicBezTo>
                    <a:pt x="4737442" y="4856134"/>
                    <a:pt x="4285216" y="4636462"/>
                    <a:pt x="3685105" y="5224946"/>
                  </a:cubicBezTo>
                  <a:cubicBezTo>
                    <a:pt x="3521946" y="5384990"/>
                    <a:pt x="3369474" y="5552580"/>
                    <a:pt x="3215548" y="5711797"/>
                  </a:cubicBezTo>
                  <a:lnTo>
                    <a:pt x="3131871" y="5796001"/>
                  </a:lnTo>
                  <a:lnTo>
                    <a:pt x="1917858" y="5796001"/>
                  </a:lnTo>
                  <a:lnTo>
                    <a:pt x="2003797" y="5774314"/>
                  </a:lnTo>
                  <a:cubicBezTo>
                    <a:pt x="2274866" y="5680612"/>
                    <a:pt x="2506021" y="5447849"/>
                    <a:pt x="2849381" y="5084958"/>
                  </a:cubicBezTo>
                  <a:cubicBezTo>
                    <a:pt x="2954055" y="4974404"/>
                    <a:pt x="3062270" y="4860082"/>
                    <a:pt x="3178679" y="4745758"/>
                  </a:cubicBezTo>
                  <a:cubicBezTo>
                    <a:pt x="3483577" y="4446761"/>
                    <a:pt x="3764263" y="4302105"/>
                    <a:pt x="3969142" y="4196398"/>
                  </a:cubicBezTo>
                  <a:cubicBezTo>
                    <a:pt x="4069906" y="4144529"/>
                    <a:pt x="4149251" y="4103431"/>
                    <a:pt x="4185198" y="4067178"/>
                  </a:cubicBezTo>
                  <a:cubicBezTo>
                    <a:pt x="4225429" y="4026438"/>
                    <a:pt x="4267708" y="3934369"/>
                    <a:pt x="4304401" y="3808022"/>
                  </a:cubicBezTo>
                  <a:cubicBezTo>
                    <a:pt x="4398272" y="3484435"/>
                    <a:pt x="4400693" y="3145054"/>
                    <a:pt x="4312036" y="2799394"/>
                  </a:cubicBezTo>
                  <a:cubicBezTo>
                    <a:pt x="4226918" y="2467731"/>
                    <a:pt x="4056124" y="2132658"/>
                    <a:pt x="3817903" y="1830249"/>
                  </a:cubicBezTo>
                  <a:cubicBezTo>
                    <a:pt x="3547276" y="1486741"/>
                    <a:pt x="3202705" y="1196357"/>
                    <a:pt x="2821256" y="990682"/>
                  </a:cubicBezTo>
                  <a:cubicBezTo>
                    <a:pt x="2448933" y="789853"/>
                    <a:pt x="2065994" y="683787"/>
                    <a:pt x="1713788" y="683787"/>
                  </a:cubicBezTo>
                  <a:cubicBezTo>
                    <a:pt x="1106552" y="683787"/>
                    <a:pt x="530689" y="887150"/>
                    <a:pt x="66552" y="1261053"/>
                  </a:cubicBezTo>
                  <a:lnTo>
                    <a:pt x="0" y="1320232"/>
                  </a:lnTo>
                  <a:lnTo>
                    <a:pt x="0" y="470600"/>
                  </a:lnTo>
                  <a:lnTo>
                    <a:pt x="57413" y="434140"/>
                  </a:lnTo>
                  <a:cubicBezTo>
                    <a:pt x="544780" y="158019"/>
                    <a:pt x="1110440" y="0"/>
                    <a:pt x="171378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62C44622-9766-4F88-A9B0-A71B34E4F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111816"/>
              <a:ext cx="5064554" cy="5746185"/>
            </a:xfrm>
            <a:custGeom>
              <a:avLst/>
              <a:gdLst>
                <a:gd name="connsiteX0" fmla="*/ 0 w 5064554"/>
                <a:gd name="connsiteY0" fmla="*/ 5562249 h 5746185"/>
                <a:gd name="connsiteX1" fmla="*/ 46809 w 5064554"/>
                <a:gd name="connsiteY1" fmla="*/ 5601914 h 5746185"/>
                <a:gd name="connsiteX2" fmla="*/ 103803 w 5064554"/>
                <a:gd name="connsiteY2" fmla="*/ 5645347 h 5746185"/>
                <a:gd name="connsiteX3" fmla="*/ 161915 w 5064554"/>
                <a:gd name="connsiteY3" fmla="*/ 5687702 h 5746185"/>
                <a:gd name="connsiteX4" fmla="*/ 220771 w 5064554"/>
                <a:gd name="connsiteY4" fmla="*/ 5729158 h 5746185"/>
                <a:gd name="connsiteX5" fmla="*/ 246285 w 5064554"/>
                <a:gd name="connsiteY5" fmla="*/ 5746185 h 5746185"/>
                <a:gd name="connsiteX6" fmla="*/ 0 w 5064554"/>
                <a:gd name="connsiteY6" fmla="*/ 5746185 h 5746185"/>
                <a:gd name="connsiteX7" fmla="*/ 1720118 w 5064554"/>
                <a:gd name="connsiteY7" fmla="*/ 79 h 5746185"/>
                <a:gd name="connsiteX8" fmla="*/ 2041220 w 5064554"/>
                <a:gd name="connsiteY8" fmla="*/ 19280 h 5746185"/>
                <a:gd name="connsiteX9" fmla="*/ 2356178 w 5064554"/>
                <a:gd name="connsiteY9" fmla="*/ 76533 h 5746185"/>
                <a:gd name="connsiteX10" fmla="*/ 2956476 w 5064554"/>
                <a:gd name="connsiteY10" fmla="*/ 284898 h 5746185"/>
                <a:gd name="connsiteX11" fmla="*/ 3238838 w 5064554"/>
                <a:gd name="connsiteY11" fmla="*/ 428117 h 5746185"/>
                <a:gd name="connsiteX12" fmla="*/ 3508346 w 5064554"/>
                <a:gd name="connsiteY12" fmla="*/ 593052 h 5746185"/>
                <a:gd name="connsiteX13" fmla="*/ 4003038 w 5064554"/>
                <a:gd name="connsiteY13" fmla="*/ 983938 h 5746185"/>
                <a:gd name="connsiteX14" fmla="*/ 4429376 w 5064554"/>
                <a:gd name="connsiteY14" fmla="*/ 1448410 h 5746185"/>
                <a:gd name="connsiteX15" fmla="*/ 4770594 w 5064554"/>
                <a:gd name="connsiteY15" fmla="*/ 1980902 h 5746185"/>
                <a:gd name="connsiteX16" fmla="*/ 4902648 w 5064554"/>
                <a:gd name="connsiteY16" fmla="*/ 2270210 h 5746185"/>
                <a:gd name="connsiteX17" fmla="*/ 4931144 w 5064554"/>
                <a:gd name="connsiteY17" fmla="*/ 2344691 h 5746185"/>
                <a:gd name="connsiteX18" fmla="*/ 4957220 w 5064554"/>
                <a:gd name="connsiteY18" fmla="*/ 2420068 h 5746185"/>
                <a:gd name="connsiteX19" fmla="*/ 4980316 w 5064554"/>
                <a:gd name="connsiteY19" fmla="*/ 2496522 h 5746185"/>
                <a:gd name="connsiteX20" fmla="*/ 5000617 w 5064554"/>
                <a:gd name="connsiteY20" fmla="*/ 2574414 h 5746185"/>
                <a:gd name="connsiteX21" fmla="*/ 5063572 w 5064554"/>
                <a:gd name="connsiteY21" fmla="*/ 3209382 h 5746185"/>
                <a:gd name="connsiteX22" fmla="*/ 5028556 w 5064554"/>
                <a:gd name="connsiteY22" fmla="*/ 3526687 h 5746185"/>
                <a:gd name="connsiteX23" fmla="*/ 4946789 w 5064554"/>
                <a:gd name="connsiteY23" fmla="*/ 3833942 h 5746185"/>
                <a:gd name="connsiteX24" fmla="*/ 4837646 w 5064554"/>
                <a:gd name="connsiteY24" fmla="*/ 4130967 h 5746185"/>
                <a:gd name="connsiteX25" fmla="*/ 4769104 w 5064554"/>
                <a:gd name="connsiteY25" fmla="*/ 4278673 h 5746185"/>
                <a:gd name="connsiteX26" fmla="*/ 4680818 w 5064554"/>
                <a:gd name="connsiteY26" fmla="*/ 4422429 h 5746185"/>
                <a:gd name="connsiteX27" fmla="*/ 4567762 w 5064554"/>
                <a:gd name="connsiteY27" fmla="*/ 4555058 h 5746185"/>
                <a:gd name="connsiteX28" fmla="*/ 4502759 w 5064554"/>
                <a:gd name="connsiteY28" fmla="*/ 4613925 h 5746185"/>
                <a:gd name="connsiteX29" fmla="*/ 4434218 w 5064554"/>
                <a:gd name="connsiteY29" fmla="*/ 4666689 h 5746185"/>
                <a:gd name="connsiteX30" fmla="*/ 4160610 w 5064554"/>
                <a:gd name="connsiteY30" fmla="*/ 4832881 h 5746185"/>
                <a:gd name="connsiteX31" fmla="*/ 3920156 w 5064554"/>
                <a:gd name="connsiteY31" fmla="*/ 4984175 h 5746185"/>
                <a:gd name="connsiteX32" fmla="*/ 3812501 w 5064554"/>
                <a:gd name="connsiteY32" fmla="*/ 5068168 h 5746185"/>
                <a:gd name="connsiteX33" fmla="*/ 3711179 w 5064554"/>
                <a:gd name="connsiteY33" fmla="*/ 5159158 h 5746185"/>
                <a:gd name="connsiteX34" fmla="*/ 3662380 w 5064554"/>
                <a:gd name="connsiteY34" fmla="*/ 5207795 h 5746185"/>
                <a:gd name="connsiteX35" fmla="*/ 3612091 w 5064554"/>
                <a:gd name="connsiteY35" fmla="*/ 5259662 h 5746185"/>
                <a:gd name="connsiteX36" fmla="*/ 3511327 w 5064554"/>
                <a:gd name="connsiteY36" fmla="*/ 5365012 h 5746185"/>
                <a:gd name="connsiteX37" fmla="*/ 3302909 w 5064554"/>
                <a:gd name="connsiteY37" fmla="*/ 5577146 h 5746185"/>
                <a:gd name="connsiteX38" fmla="*/ 3195253 w 5064554"/>
                <a:gd name="connsiteY38" fmla="*/ 5683753 h 5746185"/>
                <a:gd name="connsiteX39" fmla="*/ 3129248 w 5064554"/>
                <a:gd name="connsiteY39" fmla="*/ 5746185 h 5746185"/>
                <a:gd name="connsiteX40" fmla="*/ 2696114 w 5064554"/>
                <a:gd name="connsiteY40" fmla="*/ 5746185 h 5746185"/>
                <a:gd name="connsiteX41" fmla="*/ 2854035 w 5064554"/>
                <a:gd name="connsiteY41" fmla="*/ 5578941 h 5746185"/>
                <a:gd name="connsiteX42" fmla="*/ 2949771 w 5064554"/>
                <a:gd name="connsiteY42" fmla="*/ 5468566 h 5746185"/>
                <a:gd name="connsiteX43" fmla="*/ 3045690 w 5064554"/>
                <a:gd name="connsiteY43" fmla="*/ 5356219 h 5746185"/>
                <a:gd name="connsiteX44" fmla="*/ 3243679 w 5064554"/>
                <a:gd name="connsiteY44" fmla="*/ 5129905 h 5746185"/>
                <a:gd name="connsiteX45" fmla="*/ 3350402 w 5064554"/>
                <a:gd name="connsiteY45" fmla="*/ 5019889 h 5746185"/>
                <a:gd name="connsiteX46" fmla="*/ 3405908 w 5064554"/>
                <a:gd name="connsiteY46" fmla="*/ 4965868 h 5746185"/>
                <a:gd name="connsiteX47" fmla="*/ 3465323 w 5064554"/>
                <a:gd name="connsiteY47" fmla="*/ 4911130 h 5746185"/>
                <a:gd name="connsiteX48" fmla="*/ 3728872 w 5064554"/>
                <a:gd name="connsiteY48" fmla="*/ 4715505 h 5746185"/>
                <a:gd name="connsiteX49" fmla="*/ 4012537 w 5064554"/>
                <a:gd name="connsiteY49" fmla="*/ 4566545 h 5746185"/>
                <a:gd name="connsiteX50" fmla="*/ 4146455 w 5064554"/>
                <a:gd name="connsiteY50" fmla="*/ 4502832 h 5746185"/>
                <a:gd name="connsiteX51" fmla="*/ 4265658 w 5064554"/>
                <a:gd name="connsiteY51" fmla="*/ 4436787 h 5746185"/>
                <a:gd name="connsiteX52" fmla="*/ 4447068 w 5064554"/>
                <a:gd name="connsiteY52" fmla="*/ 4266826 h 5746185"/>
                <a:gd name="connsiteX53" fmla="*/ 4561802 w 5064554"/>
                <a:gd name="connsiteY53" fmla="*/ 4033693 h 5746185"/>
                <a:gd name="connsiteX54" fmla="*/ 4618237 w 5064554"/>
                <a:gd name="connsiteY54" fmla="*/ 3765564 h 5746185"/>
                <a:gd name="connsiteX55" fmla="*/ 4628108 w 5064554"/>
                <a:gd name="connsiteY55" fmla="*/ 3492050 h 5746185"/>
                <a:gd name="connsiteX56" fmla="*/ 4609670 w 5064554"/>
                <a:gd name="connsiteY56" fmla="*/ 3222125 h 5746185"/>
                <a:gd name="connsiteX57" fmla="*/ 4567390 w 5064554"/>
                <a:gd name="connsiteY57" fmla="*/ 2956508 h 5746185"/>
                <a:gd name="connsiteX58" fmla="*/ 4501083 w 5064554"/>
                <a:gd name="connsiteY58" fmla="*/ 2695555 h 5746185"/>
                <a:gd name="connsiteX59" fmla="*/ 4320789 w 5064554"/>
                <a:gd name="connsiteY59" fmla="*/ 2183167 h 5746185"/>
                <a:gd name="connsiteX60" fmla="*/ 4055189 w 5064554"/>
                <a:gd name="connsiteY60" fmla="*/ 1697159 h 5746185"/>
                <a:gd name="connsiteX61" fmla="*/ 3893334 w 5064554"/>
                <a:gd name="connsiteY61" fmla="*/ 1467972 h 5746185"/>
                <a:gd name="connsiteX62" fmla="*/ 3712854 w 5064554"/>
                <a:gd name="connsiteY62" fmla="*/ 1250454 h 5746185"/>
                <a:gd name="connsiteX63" fmla="*/ 3300486 w 5064554"/>
                <a:gd name="connsiteY63" fmla="*/ 856873 h 5746185"/>
                <a:gd name="connsiteX64" fmla="*/ 2823118 w 5064554"/>
                <a:gd name="connsiteY64" fmla="*/ 536158 h 5746185"/>
                <a:gd name="connsiteX65" fmla="*/ 2759232 w 5064554"/>
                <a:gd name="connsiteY65" fmla="*/ 502417 h 5746185"/>
                <a:gd name="connsiteX66" fmla="*/ 2694601 w 5064554"/>
                <a:gd name="connsiteY66" fmla="*/ 470293 h 5746185"/>
                <a:gd name="connsiteX67" fmla="*/ 2628854 w 5064554"/>
                <a:gd name="connsiteY67" fmla="*/ 440142 h 5746185"/>
                <a:gd name="connsiteX68" fmla="*/ 2562361 w 5064554"/>
                <a:gd name="connsiteY68" fmla="*/ 411605 h 5746185"/>
                <a:gd name="connsiteX69" fmla="*/ 2289497 w 5064554"/>
                <a:gd name="connsiteY69" fmla="*/ 316484 h 5746185"/>
                <a:gd name="connsiteX70" fmla="*/ 2007510 w 5064554"/>
                <a:gd name="connsiteY70" fmla="*/ 254927 h 5746185"/>
                <a:gd name="connsiteX71" fmla="*/ 1720677 w 5064554"/>
                <a:gd name="connsiteY71" fmla="*/ 231775 h 5746185"/>
                <a:gd name="connsiteX72" fmla="*/ 1144034 w 5064554"/>
                <a:gd name="connsiteY72" fmla="*/ 303923 h 5746185"/>
                <a:gd name="connsiteX73" fmla="*/ 609856 w 5064554"/>
                <a:gd name="connsiteY73" fmla="*/ 517135 h 5746185"/>
                <a:gd name="connsiteX74" fmla="*/ 137330 w 5064554"/>
                <a:gd name="connsiteY74" fmla="*/ 828337 h 5746185"/>
                <a:gd name="connsiteX75" fmla="*/ 0 w 5064554"/>
                <a:gd name="connsiteY75" fmla="*/ 943022 h 5746185"/>
                <a:gd name="connsiteX76" fmla="*/ 0 w 5064554"/>
                <a:gd name="connsiteY76" fmla="*/ 441968 h 5746185"/>
                <a:gd name="connsiteX77" fmla="*/ 170854 w 5064554"/>
                <a:gd name="connsiteY77" fmla="*/ 345537 h 5746185"/>
                <a:gd name="connsiteX78" fmla="*/ 466998 w 5064554"/>
                <a:gd name="connsiteY78" fmla="*/ 218852 h 5746185"/>
                <a:gd name="connsiteX79" fmla="*/ 1086479 w 5064554"/>
                <a:gd name="connsiteY79" fmla="*/ 56253 h 5746185"/>
                <a:gd name="connsiteX80" fmla="*/ 1720118 w 5064554"/>
                <a:gd name="connsiteY80" fmla="*/ 79 h 574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064554" h="5746185">
                  <a:moveTo>
                    <a:pt x="0" y="5562249"/>
                  </a:moveTo>
                  <a:lnTo>
                    <a:pt x="46809" y="5601914"/>
                  </a:lnTo>
                  <a:cubicBezTo>
                    <a:pt x="65807" y="5616093"/>
                    <a:pt x="84433" y="5631168"/>
                    <a:pt x="103803" y="5645347"/>
                  </a:cubicBezTo>
                  <a:lnTo>
                    <a:pt x="161915" y="5687702"/>
                  </a:lnTo>
                  <a:lnTo>
                    <a:pt x="220771" y="5729158"/>
                  </a:lnTo>
                  <a:lnTo>
                    <a:pt x="246285" y="5746185"/>
                  </a:lnTo>
                  <a:lnTo>
                    <a:pt x="0" y="5746185"/>
                  </a:lnTo>
                  <a:close/>
                  <a:moveTo>
                    <a:pt x="1720118" y="79"/>
                  </a:moveTo>
                  <a:cubicBezTo>
                    <a:pt x="1827587" y="-820"/>
                    <a:pt x="1935057" y="6001"/>
                    <a:pt x="2041220" y="19280"/>
                  </a:cubicBezTo>
                  <a:cubicBezTo>
                    <a:pt x="2147573" y="31844"/>
                    <a:pt x="2252621" y="51766"/>
                    <a:pt x="2356178" y="76533"/>
                  </a:cubicBezTo>
                  <a:cubicBezTo>
                    <a:pt x="2563478" y="126245"/>
                    <a:pt x="2764261" y="197316"/>
                    <a:pt x="2956476" y="284898"/>
                  </a:cubicBezTo>
                  <a:cubicBezTo>
                    <a:pt x="3052583" y="329049"/>
                    <a:pt x="3147013" y="376429"/>
                    <a:pt x="3238838" y="428117"/>
                  </a:cubicBezTo>
                  <a:cubicBezTo>
                    <a:pt x="3331032" y="479266"/>
                    <a:pt x="3421180" y="534185"/>
                    <a:pt x="3508346" y="593052"/>
                  </a:cubicBezTo>
                  <a:cubicBezTo>
                    <a:pt x="3682868" y="710785"/>
                    <a:pt x="3849007" y="840722"/>
                    <a:pt x="4003038" y="983938"/>
                  </a:cubicBezTo>
                  <a:cubicBezTo>
                    <a:pt x="4157071" y="1127158"/>
                    <a:pt x="4300488" y="1282041"/>
                    <a:pt x="4429376" y="1448410"/>
                  </a:cubicBezTo>
                  <a:cubicBezTo>
                    <a:pt x="4558636" y="1614781"/>
                    <a:pt x="4672623" y="1793174"/>
                    <a:pt x="4770594" y="1980902"/>
                  </a:cubicBezTo>
                  <a:cubicBezTo>
                    <a:pt x="4819206" y="2074945"/>
                    <a:pt x="4862977" y="2171681"/>
                    <a:pt x="4902648" y="2270210"/>
                  </a:cubicBezTo>
                  <a:cubicBezTo>
                    <a:pt x="4912334" y="2294978"/>
                    <a:pt x="4922390" y="2319565"/>
                    <a:pt x="4931144" y="2344691"/>
                  </a:cubicBezTo>
                  <a:lnTo>
                    <a:pt x="4957220" y="2420068"/>
                  </a:lnTo>
                  <a:lnTo>
                    <a:pt x="4980316" y="2496522"/>
                  </a:lnTo>
                  <a:cubicBezTo>
                    <a:pt x="4987766" y="2522187"/>
                    <a:pt x="4993911" y="2548031"/>
                    <a:pt x="5000617" y="2574414"/>
                  </a:cubicBezTo>
                  <a:cubicBezTo>
                    <a:pt x="5051278" y="2781523"/>
                    <a:pt x="5069160" y="2996351"/>
                    <a:pt x="5063572" y="3209382"/>
                  </a:cubicBezTo>
                  <a:cubicBezTo>
                    <a:pt x="5060778" y="3315809"/>
                    <a:pt x="5049043" y="3422236"/>
                    <a:pt x="5028556" y="3526687"/>
                  </a:cubicBezTo>
                  <a:cubicBezTo>
                    <a:pt x="5008069" y="3631141"/>
                    <a:pt x="4979571" y="3733619"/>
                    <a:pt x="4946789" y="3833942"/>
                  </a:cubicBezTo>
                  <a:cubicBezTo>
                    <a:pt x="4914009" y="3934267"/>
                    <a:pt x="4879179" y="4032079"/>
                    <a:pt x="4837646" y="4130967"/>
                  </a:cubicBezTo>
                  <a:cubicBezTo>
                    <a:pt x="4816971" y="4180322"/>
                    <a:pt x="4794620" y="4229678"/>
                    <a:pt x="4769104" y="4278673"/>
                  </a:cubicBezTo>
                  <a:cubicBezTo>
                    <a:pt x="4743029" y="4327308"/>
                    <a:pt x="4714530" y="4375946"/>
                    <a:pt x="4680818" y="4422429"/>
                  </a:cubicBezTo>
                  <a:cubicBezTo>
                    <a:pt x="4647478" y="4469092"/>
                    <a:pt x="4609482" y="4513961"/>
                    <a:pt x="4567762" y="4555058"/>
                  </a:cubicBezTo>
                  <a:cubicBezTo>
                    <a:pt x="4546715" y="4575518"/>
                    <a:pt x="4525110" y="4595260"/>
                    <a:pt x="4502759" y="4613925"/>
                  </a:cubicBezTo>
                  <a:cubicBezTo>
                    <a:pt x="4480408" y="4632591"/>
                    <a:pt x="4457313" y="4649999"/>
                    <a:pt x="4434218" y="4666689"/>
                  </a:cubicBezTo>
                  <a:cubicBezTo>
                    <a:pt x="4341090" y="4733452"/>
                    <a:pt x="4246659" y="4783347"/>
                    <a:pt x="4160610" y="4832881"/>
                  </a:cubicBezTo>
                  <a:cubicBezTo>
                    <a:pt x="4074002" y="4881876"/>
                    <a:pt x="3994471" y="4930513"/>
                    <a:pt x="3920156" y="4984175"/>
                  </a:cubicBezTo>
                  <a:cubicBezTo>
                    <a:pt x="3882905" y="5010734"/>
                    <a:pt x="3847144" y="5038913"/>
                    <a:pt x="3812501" y="5068168"/>
                  </a:cubicBezTo>
                  <a:cubicBezTo>
                    <a:pt x="3777485" y="5097062"/>
                    <a:pt x="3743960" y="5127752"/>
                    <a:pt x="3711179" y="5159158"/>
                  </a:cubicBezTo>
                  <a:cubicBezTo>
                    <a:pt x="3694601" y="5175132"/>
                    <a:pt x="3679143" y="5190745"/>
                    <a:pt x="3662380" y="5207795"/>
                  </a:cubicBezTo>
                  <a:lnTo>
                    <a:pt x="3612091" y="5259662"/>
                  </a:lnTo>
                  <a:lnTo>
                    <a:pt x="3511327" y="5365012"/>
                  </a:lnTo>
                  <a:cubicBezTo>
                    <a:pt x="3443530" y="5435544"/>
                    <a:pt x="3373686" y="5505897"/>
                    <a:pt x="3302909" y="5577146"/>
                  </a:cubicBezTo>
                  <a:cubicBezTo>
                    <a:pt x="3267520" y="5612861"/>
                    <a:pt x="3231573" y="5648219"/>
                    <a:pt x="3195253" y="5683753"/>
                  </a:cubicBezTo>
                  <a:lnTo>
                    <a:pt x="3129248" y="5746185"/>
                  </a:lnTo>
                  <a:lnTo>
                    <a:pt x="2696114" y="5746185"/>
                  </a:lnTo>
                  <a:lnTo>
                    <a:pt x="2854035" y="5578941"/>
                  </a:lnTo>
                  <a:cubicBezTo>
                    <a:pt x="2886257" y="5542689"/>
                    <a:pt x="2917921" y="5505718"/>
                    <a:pt x="2949771" y="5468566"/>
                  </a:cubicBezTo>
                  <a:lnTo>
                    <a:pt x="3045690" y="5356219"/>
                  </a:lnTo>
                  <a:cubicBezTo>
                    <a:pt x="3110136" y="5281019"/>
                    <a:pt x="3174578" y="5204384"/>
                    <a:pt x="3243679" y="5129905"/>
                  </a:cubicBezTo>
                  <a:cubicBezTo>
                    <a:pt x="3278324" y="5092934"/>
                    <a:pt x="3313897" y="5056143"/>
                    <a:pt x="3350402" y="5019889"/>
                  </a:cubicBezTo>
                  <a:lnTo>
                    <a:pt x="3405908" y="4965868"/>
                  </a:lnTo>
                  <a:cubicBezTo>
                    <a:pt x="3424533" y="4947921"/>
                    <a:pt x="3445208" y="4929077"/>
                    <a:pt x="3465323" y="4911130"/>
                  </a:cubicBezTo>
                  <a:cubicBezTo>
                    <a:pt x="3546342" y="4838623"/>
                    <a:pt x="3635745" y="4772936"/>
                    <a:pt x="3728872" y="4715505"/>
                  </a:cubicBezTo>
                  <a:cubicBezTo>
                    <a:pt x="3821999" y="4657895"/>
                    <a:pt x="3919784" y="4609976"/>
                    <a:pt x="4012537" y="4566545"/>
                  </a:cubicBezTo>
                  <a:cubicBezTo>
                    <a:pt x="4058915" y="4544830"/>
                    <a:pt x="4103989" y="4524011"/>
                    <a:pt x="4146455" y="4502832"/>
                  </a:cubicBezTo>
                  <a:cubicBezTo>
                    <a:pt x="4189107" y="4481656"/>
                    <a:pt x="4229152" y="4460298"/>
                    <a:pt x="4265658" y="4436787"/>
                  </a:cubicBezTo>
                  <a:cubicBezTo>
                    <a:pt x="4339041" y="4390303"/>
                    <a:pt x="4398456" y="4335026"/>
                    <a:pt x="4447068" y="4266826"/>
                  </a:cubicBezTo>
                  <a:cubicBezTo>
                    <a:pt x="4495309" y="4198628"/>
                    <a:pt x="4533305" y="4118942"/>
                    <a:pt x="4561802" y="4033693"/>
                  </a:cubicBezTo>
                  <a:cubicBezTo>
                    <a:pt x="4590112" y="3948445"/>
                    <a:pt x="4608180" y="3856557"/>
                    <a:pt x="4618237" y="3765564"/>
                  </a:cubicBezTo>
                  <a:cubicBezTo>
                    <a:pt x="4627922" y="3674214"/>
                    <a:pt x="4630157" y="3582682"/>
                    <a:pt x="4628108" y="3492050"/>
                  </a:cubicBezTo>
                  <a:cubicBezTo>
                    <a:pt x="4625128" y="3401236"/>
                    <a:pt x="4618611" y="3311322"/>
                    <a:pt x="4609670" y="3222125"/>
                  </a:cubicBezTo>
                  <a:cubicBezTo>
                    <a:pt x="4600543" y="3132928"/>
                    <a:pt x="4586760" y="3044269"/>
                    <a:pt x="4567390" y="2956508"/>
                  </a:cubicBezTo>
                  <a:cubicBezTo>
                    <a:pt x="4548205" y="2868747"/>
                    <a:pt x="4525296" y="2782062"/>
                    <a:pt x="4501083" y="2695555"/>
                  </a:cubicBezTo>
                  <a:cubicBezTo>
                    <a:pt x="4452658" y="2522726"/>
                    <a:pt x="4395662" y="2350434"/>
                    <a:pt x="4320789" y="2183167"/>
                  </a:cubicBezTo>
                  <a:cubicBezTo>
                    <a:pt x="4245914" y="2015899"/>
                    <a:pt x="4157071" y="1853298"/>
                    <a:pt x="4055189" y="1697159"/>
                  </a:cubicBezTo>
                  <a:cubicBezTo>
                    <a:pt x="4004157" y="1619267"/>
                    <a:pt x="3950142" y="1542813"/>
                    <a:pt x="3893334" y="1467972"/>
                  </a:cubicBezTo>
                  <a:cubicBezTo>
                    <a:pt x="3836528" y="1393134"/>
                    <a:pt x="3775995" y="1320986"/>
                    <a:pt x="3712854" y="1250454"/>
                  </a:cubicBezTo>
                  <a:cubicBezTo>
                    <a:pt x="3587133" y="1109210"/>
                    <a:pt x="3449118" y="977120"/>
                    <a:pt x="3300486" y="856873"/>
                  </a:cubicBezTo>
                  <a:cubicBezTo>
                    <a:pt x="3152043" y="736089"/>
                    <a:pt x="2992237" y="628047"/>
                    <a:pt x="2823118" y="536158"/>
                  </a:cubicBezTo>
                  <a:cubicBezTo>
                    <a:pt x="2801884" y="524852"/>
                    <a:pt x="2780652" y="513367"/>
                    <a:pt x="2759232" y="502417"/>
                  </a:cubicBezTo>
                  <a:lnTo>
                    <a:pt x="2694601" y="470293"/>
                  </a:lnTo>
                  <a:lnTo>
                    <a:pt x="2628854" y="440142"/>
                  </a:lnTo>
                  <a:cubicBezTo>
                    <a:pt x="2606875" y="430092"/>
                    <a:pt x="2584525" y="421117"/>
                    <a:pt x="2562361" y="411605"/>
                  </a:cubicBezTo>
                  <a:cubicBezTo>
                    <a:pt x="2473517" y="374455"/>
                    <a:pt x="2382068" y="343227"/>
                    <a:pt x="2289497" y="316484"/>
                  </a:cubicBezTo>
                  <a:cubicBezTo>
                    <a:pt x="2196929" y="289923"/>
                    <a:pt x="2102498" y="269643"/>
                    <a:pt x="2007510" y="254927"/>
                  </a:cubicBezTo>
                  <a:cubicBezTo>
                    <a:pt x="1912333" y="240748"/>
                    <a:pt x="1816411" y="232852"/>
                    <a:pt x="1720677" y="231775"/>
                  </a:cubicBezTo>
                  <a:cubicBezTo>
                    <a:pt x="1526042" y="230339"/>
                    <a:pt x="1331219" y="254747"/>
                    <a:pt x="1144034" y="303923"/>
                  </a:cubicBezTo>
                  <a:cubicBezTo>
                    <a:pt x="956475" y="352739"/>
                    <a:pt x="777671" y="427399"/>
                    <a:pt x="609856" y="517135"/>
                  </a:cubicBezTo>
                  <a:cubicBezTo>
                    <a:pt x="441854" y="607049"/>
                    <a:pt x="284843" y="712938"/>
                    <a:pt x="137330" y="828337"/>
                  </a:cubicBezTo>
                  <a:lnTo>
                    <a:pt x="0" y="943022"/>
                  </a:lnTo>
                  <a:lnTo>
                    <a:pt x="0" y="441968"/>
                  </a:lnTo>
                  <a:lnTo>
                    <a:pt x="170854" y="345537"/>
                  </a:lnTo>
                  <a:cubicBezTo>
                    <a:pt x="267240" y="298045"/>
                    <a:pt x="366234" y="255824"/>
                    <a:pt x="466998" y="218852"/>
                  </a:cubicBezTo>
                  <a:cubicBezTo>
                    <a:pt x="668527" y="144732"/>
                    <a:pt x="876944" y="92505"/>
                    <a:pt x="1086479" y="56253"/>
                  </a:cubicBezTo>
                  <a:cubicBezTo>
                    <a:pt x="1296203" y="20358"/>
                    <a:pt x="1507974" y="1514"/>
                    <a:pt x="1720118" y="7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6" name="Freeform: Shape 25">
              <a:extLst>
                <a:ext uri="{FF2B5EF4-FFF2-40B4-BE49-F238E27FC236}">
                  <a16:creationId xmlns:a16="http://schemas.microsoft.com/office/drawing/2014/main" id="{76DA3EB3-67D4-47DC-A531-F4B0EB029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35182"/>
              <a:ext cx="5401995" cy="5922818"/>
            </a:xfrm>
            <a:custGeom>
              <a:avLst/>
              <a:gdLst>
                <a:gd name="connsiteX0" fmla="*/ 0 w 5401995"/>
                <a:gd name="connsiteY0" fmla="*/ 5912646 h 5922818"/>
                <a:gd name="connsiteX1" fmla="*/ 15931 w 5401995"/>
                <a:gd name="connsiteY1" fmla="*/ 5922818 h 5922818"/>
                <a:gd name="connsiteX2" fmla="*/ 0 w 5401995"/>
                <a:gd name="connsiteY2" fmla="*/ 5922818 h 5922818"/>
                <a:gd name="connsiteX3" fmla="*/ 1741724 w 5401995"/>
                <a:gd name="connsiteY3" fmla="*/ 0 h 5922818"/>
                <a:gd name="connsiteX4" fmla="*/ 5401995 w 5401995"/>
                <a:gd name="connsiteY4" fmla="*/ 3449232 h 5922818"/>
                <a:gd name="connsiteX5" fmla="*/ 4367046 w 5401995"/>
                <a:gd name="connsiteY5" fmla="*/ 5852517 h 5922818"/>
                <a:gd name="connsiteX6" fmla="*/ 4290573 w 5401995"/>
                <a:gd name="connsiteY6" fmla="*/ 5922818 h 5922818"/>
                <a:gd name="connsiteX7" fmla="*/ 3023725 w 5401995"/>
                <a:gd name="connsiteY7" fmla="*/ 5922818 h 5922818"/>
                <a:gd name="connsiteX8" fmla="*/ 3043643 w 5401995"/>
                <a:gd name="connsiteY8" fmla="*/ 5905761 h 5922818"/>
                <a:gd name="connsiteX9" fmla="*/ 3156885 w 5401995"/>
                <a:gd name="connsiteY9" fmla="*/ 5797204 h 5922818"/>
                <a:gd name="connsiteX10" fmla="*/ 3267706 w 5401995"/>
                <a:gd name="connsiteY10" fmla="*/ 5685616 h 5922818"/>
                <a:gd name="connsiteX11" fmla="*/ 3487673 w 5401995"/>
                <a:gd name="connsiteY11" fmla="*/ 5458875 h 5922818"/>
                <a:gd name="connsiteX12" fmla="*/ 3598682 w 5401995"/>
                <a:gd name="connsiteY12" fmla="*/ 5345506 h 5922818"/>
                <a:gd name="connsiteX13" fmla="*/ 3713227 w 5401995"/>
                <a:gd name="connsiteY13" fmla="*/ 5233203 h 5922818"/>
                <a:gd name="connsiteX14" fmla="*/ 4248708 w 5401995"/>
                <a:gd name="connsiteY14" fmla="*/ 4858691 h 5922818"/>
                <a:gd name="connsiteX15" fmla="*/ 4518032 w 5401995"/>
                <a:gd name="connsiteY15" fmla="*/ 4700401 h 5922818"/>
                <a:gd name="connsiteX16" fmla="*/ 4720304 w 5401995"/>
                <a:gd name="connsiteY16" fmla="*/ 4500399 h 5922818"/>
                <a:gd name="connsiteX17" fmla="*/ 4846027 w 5401995"/>
                <a:gd name="connsiteY17" fmla="*/ 4246029 h 5922818"/>
                <a:gd name="connsiteX18" fmla="*/ 4920900 w 5401995"/>
                <a:gd name="connsiteY18" fmla="*/ 3963496 h 5922818"/>
                <a:gd name="connsiteX19" fmla="*/ 4933752 w 5401995"/>
                <a:gd name="connsiteY19" fmla="*/ 3891303 h 5922818"/>
                <a:gd name="connsiteX20" fmla="*/ 4944740 w 5401995"/>
                <a:gd name="connsiteY20" fmla="*/ 3818931 h 5922818"/>
                <a:gd name="connsiteX21" fmla="*/ 4952935 w 5401995"/>
                <a:gd name="connsiteY21" fmla="*/ 3746381 h 5922818"/>
                <a:gd name="connsiteX22" fmla="*/ 4958896 w 5401995"/>
                <a:gd name="connsiteY22" fmla="*/ 3673652 h 5922818"/>
                <a:gd name="connsiteX23" fmla="*/ 4962249 w 5401995"/>
                <a:gd name="connsiteY23" fmla="*/ 3382920 h 5922818"/>
                <a:gd name="connsiteX24" fmla="*/ 4957593 w 5401995"/>
                <a:gd name="connsiteY24" fmla="*/ 3310370 h 5922818"/>
                <a:gd name="connsiteX25" fmla="*/ 4950515 w 5401995"/>
                <a:gd name="connsiteY25" fmla="*/ 3237998 h 5922818"/>
                <a:gd name="connsiteX26" fmla="*/ 4941761 w 5401995"/>
                <a:gd name="connsiteY26" fmla="*/ 3165805 h 5922818"/>
                <a:gd name="connsiteX27" fmla="*/ 4931145 w 5401995"/>
                <a:gd name="connsiteY27" fmla="*/ 3093968 h 5922818"/>
                <a:gd name="connsiteX28" fmla="*/ 4869122 w 5401995"/>
                <a:gd name="connsiteY28" fmla="*/ 2809296 h 5922818"/>
                <a:gd name="connsiteX29" fmla="*/ 4660144 w 5401995"/>
                <a:gd name="connsiteY29" fmla="*/ 2260271 h 5922818"/>
                <a:gd name="connsiteX30" fmla="*/ 4518404 w 5401995"/>
                <a:gd name="connsiteY30" fmla="*/ 1998593 h 5922818"/>
                <a:gd name="connsiteX31" fmla="*/ 4355246 w 5401995"/>
                <a:gd name="connsiteY31" fmla="*/ 1746720 h 5922818"/>
                <a:gd name="connsiteX32" fmla="*/ 4171971 w 5401995"/>
                <a:gd name="connsiteY32" fmla="*/ 1505719 h 5922818"/>
                <a:gd name="connsiteX33" fmla="*/ 3969141 w 5401995"/>
                <a:gd name="connsiteY33" fmla="*/ 1277017 h 5922818"/>
                <a:gd name="connsiteX34" fmla="*/ 3748056 w 5401995"/>
                <a:gd name="connsiteY34" fmla="*/ 1062043 h 5922818"/>
                <a:gd name="connsiteX35" fmla="*/ 3507974 w 5401995"/>
                <a:gd name="connsiteY35" fmla="*/ 864002 h 5922818"/>
                <a:gd name="connsiteX36" fmla="*/ 3250199 w 5401995"/>
                <a:gd name="connsiteY36" fmla="*/ 684854 h 5922818"/>
                <a:gd name="connsiteX37" fmla="*/ 2974728 w 5401995"/>
                <a:gd name="connsiteY37" fmla="*/ 529060 h 5922818"/>
                <a:gd name="connsiteX38" fmla="*/ 2683054 w 5401995"/>
                <a:gd name="connsiteY38" fmla="*/ 400004 h 5922818"/>
                <a:gd name="connsiteX39" fmla="*/ 2377410 w 5401995"/>
                <a:gd name="connsiteY39" fmla="*/ 302321 h 5922818"/>
                <a:gd name="connsiteX40" fmla="*/ 1738558 w 5401995"/>
                <a:gd name="connsiteY40" fmla="*/ 219075 h 5922818"/>
                <a:gd name="connsiteX41" fmla="*/ 1096353 w 5401995"/>
                <a:gd name="connsiteY41" fmla="*/ 287347 h 5922818"/>
                <a:gd name="connsiteX42" fmla="*/ 1076608 w 5401995"/>
                <a:gd name="connsiteY42" fmla="*/ 291269 h 5922818"/>
                <a:gd name="connsiteX43" fmla="*/ 1057052 w 5401995"/>
                <a:gd name="connsiteY43" fmla="*/ 296081 h 5922818"/>
                <a:gd name="connsiteX44" fmla="*/ 1017940 w 5401995"/>
                <a:gd name="connsiteY44" fmla="*/ 305708 h 5922818"/>
                <a:gd name="connsiteX45" fmla="*/ 939899 w 5401995"/>
                <a:gd name="connsiteY45" fmla="*/ 325137 h 5922818"/>
                <a:gd name="connsiteX46" fmla="*/ 862788 w 5401995"/>
                <a:gd name="connsiteY46" fmla="*/ 347418 h 5922818"/>
                <a:gd name="connsiteX47" fmla="*/ 786052 w 5401995"/>
                <a:gd name="connsiteY47" fmla="*/ 370948 h 5922818"/>
                <a:gd name="connsiteX48" fmla="*/ 710434 w 5401995"/>
                <a:gd name="connsiteY48" fmla="*/ 397152 h 5922818"/>
                <a:gd name="connsiteX49" fmla="*/ 635372 w 5401995"/>
                <a:gd name="connsiteY49" fmla="*/ 424425 h 5922818"/>
                <a:gd name="connsiteX50" fmla="*/ 561615 w 5401995"/>
                <a:gd name="connsiteY50" fmla="*/ 454551 h 5922818"/>
                <a:gd name="connsiteX51" fmla="*/ 488419 w 5401995"/>
                <a:gd name="connsiteY51" fmla="*/ 485744 h 5922818"/>
                <a:gd name="connsiteX52" fmla="*/ 206696 w 5401995"/>
                <a:gd name="connsiteY52" fmla="*/ 629655 h 5922818"/>
                <a:gd name="connsiteX53" fmla="*/ 0 w 5401995"/>
                <a:gd name="connsiteY53" fmla="*/ 763803 h 5922818"/>
                <a:gd name="connsiteX54" fmla="*/ 0 w 5401995"/>
                <a:gd name="connsiteY54" fmla="*/ 418320 h 5922818"/>
                <a:gd name="connsiteX55" fmla="*/ 89677 w 5401995"/>
                <a:gd name="connsiteY55" fmla="*/ 370541 h 5922818"/>
                <a:gd name="connsiteX56" fmla="*/ 1741724 w 5401995"/>
                <a:gd name="connsiteY56" fmla="*/ 0 h 592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401995" h="5922818">
                  <a:moveTo>
                    <a:pt x="0" y="5912646"/>
                  </a:moveTo>
                  <a:lnTo>
                    <a:pt x="15931" y="5922818"/>
                  </a:lnTo>
                  <a:lnTo>
                    <a:pt x="0" y="5922818"/>
                  </a:lnTo>
                  <a:close/>
                  <a:moveTo>
                    <a:pt x="1741724" y="0"/>
                  </a:moveTo>
                  <a:cubicBezTo>
                    <a:pt x="3763330" y="0"/>
                    <a:pt x="5401995" y="1544222"/>
                    <a:pt x="5401995" y="3449232"/>
                  </a:cubicBezTo>
                  <a:cubicBezTo>
                    <a:pt x="5401995" y="4383723"/>
                    <a:pt x="5007554" y="5231364"/>
                    <a:pt x="4367046" y="5852517"/>
                  </a:cubicBezTo>
                  <a:lnTo>
                    <a:pt x="4290573" y="5922818"/>
                  </a:lnTo>
                  <a:lnTo>
                    <a:pt x="3023725" y="5922818"/>
                  </a:lnTo>
                  <a:lnTo>
                    <a:pt x="3043643" y="5905761"/>
                  </a:lnTo>
                  <a:cubicBezTo>
                    <a:pt x="3081825" y="5870109"/>
                    <a:pt x="3119635" y="5833924"/>
                    <a:pt x="3156885" y="5797204"/>
                  </a:cubicBezTo>
                  <a:cubicBezTo>
                    <a:pt x="3194136" y="5760482"/>
                    <a:pt x="3231014" y="5723050"/>
                    <a:pt x="3267706" y="5685616"/>
                  </a:cubicBezTo>
                  <a:cubicBezTo>
                    <a:pt x="3341276" y="5610748"/>
                    <a:pt x="3414103" y="5534633"/>
                    <a:pt x="3487673" y="5458875"/>
                  </a:cubicBezTo>
                  <a:lnTo>
                    <a:pt x="3598682" y="5345506"/>
                  </a:lnTo>
                  <a:cubicBezTo>
                    <a:pt x="3635933" y="5307715"/>
                    <a:pt x="3673369" y="5270460"/>
                    <a:pt x="3713227" y="5233203"/>
                  </a:cubicBezTo>
                  <a:cubicBezTo>
                    <a:pt x="3869868" y="5083827"/>
                    <a:pt x="4057798" y="4960832"/>
                    <a:pt x="4248708" y="4858691"/>
                  </a:cubicBezTo>
                  <a:cubicBezTo>
                    <a:pt x="4343325" y="4806462"/>
                    <a:pt x="4437012" y="4757622"/>
                    <a:pt x="4518032" y="4700401"/>
                  </a:cubicBezTo>
                  <a:cubicBezTo>
                    <a:pt x="4599240" y="4643539"/>
                    <a:pt x="4667408" y="4577761"/>
                    <a:pt x="4720304" y="4500399"/>
                  </a:cubicBezTo>
                  <a:cubicBezTo>
                    <a:pt x="4774131" y="4423929"/>
                    <a:pt x="4813991" y="4336941"/>
                    <a:pt x="4846027" y="4246029"/>
                  </a:cubicBezTo>
                  <a:cubicBezTo>
                    <a:pt x="4878062" y="4155120"/>
                    <a:pt x="4901903" y="4059396"/>
                    <a:pt x="4920900" y="3963496"/>
                  </a:cubicBezTo>
                  <a:cubicBezTo>
                    <a:pt x="4924998" y="3939253"/>
                    <a:pt x="4930213" y="3915366"/>
                    <a:pt x="4933752" y="3891303"/>
                  </a:cubicBezTo>
                  <a:lnTo>
                    <a:pt x="4944740" y="3818931"/>
                  </a:lnTo>
                  <a:lnTo>
                    <a:pt x="4952935" y="3746381"/>
                  </a:lnTo>
                  <a:cubicBezTo>
                    <a:pt x="4956103" y="3722138"/>
                    <a:pt x="4956848" y="3697895"/>
                    <a:pt x="4958896" y="3673652"/>
                  </a:cubicBezTo>
                  <a:cubicBezTo>
                    <a:pt x="4966160" y="3576682"/>
                    <a:pt x="4966346" y="3479712"/>
                    <a:pt x="4962249" y="3382920"/>
                  </a:cubicBezTo>
                  <a:lnTo>
                    <a:pt x="4957593" y="3310370"/>
                  </a:lnTo>
                  <a:cubicBezTo>
                    <a:pt x="4955544" y="3286128"/>
                    <a:pt x="4952750" y="3262063"/>
                    <a:pt x="4950515" y="3237998"/>
                  </a:cubicBezTo>
                  <a:cubicBezTo>
                    <a:pt x="4948466" y="3213755"/>
                    <a:pt x="4944555" y="3189870"/>
                    <a:pt x="4941761" y="3165805"/>
                  </a:cubicBezTo>
                  <a:cubicBezTo>
                    <a:pt x="4939154" y="3141741"/>
                    <a:pt x="4935055" y="3117855"/>
                    <a:pt x="4931145" y="3093968"/>
                  </a:cubicBezTo>
                  <a:cubicBezTo>
                    <a:pt x="4915313" y="2998246"/>
                    <a:pt x="4894639" y="2903237"/>
                    <a:pt x="4869122" y="2809296"/>
                  </a:cubicBezTo>
                  <a:cubicBezTo>
                    <a:pt x="4817156" y="2621416"/>
                    <a:pt x="4746939" y="2437813"/>
                    <a:pt x="4660144" y="2260271"/>
                  </a:cubicBezTo>
                  <a:cubicBezTo>
                    <a:pt x="4616561" y="2171501"/>
                    <a:pt x="4569251" y="2084156"/>
                    <a:pt x="4518404" y="1998593"/>
                  </a:cubicBezTo>
                  <a:cubicBezTo>
                    <a:pt x="4467931" y="1912853"/>
                    <a:pt x="4412986" y="1828894"/>
                    <a:pt x="4355246" y="1746720"/>
                  </a:cubicBezTo>
                  <a:cubicBezTo>
                    <a:pt x="4297694" y="1664544"/>
                    <a:pt x="4236043" y="1584507"/>
                    <a:pt x="4171971" y="1505719"/>
                  </a:cubicBezTo>
                  <a:cubicBezTo>
                    <a:pt x="4107528" y="1427287"/>
                    <a:pt x="4039918" y="1350994"/>
                    <a:pt x="3969141" y="1277017"/>
                  </a:cubicBezTo>
                  <a:cubicBezTo>
                    <a:pt x="3898364" y="1203221"/>
                    <a:pt x="3825167" y="1130849"/>
                    <a:pt x="3748056" y="1062043"/>
                  </a:cubicBezTo>
                  <a:cubicBezTo>
                    <a:pt x="3671133" y="993236"/>
                    <a:pt x="3591043" y="926925"/>
                    <a:pt x="3507974" y="864002"/>
                  </a:cubicBezTo>
                  <a:cubicBezTo>
                    <a:pt x="3424904" y="801078"/>
                    <a:pt x="3339042" y="741005"/>
                    <a:pt x="3250199" y="684854"/>
                  </a:cubicBezTo>
                  <a:cubicBezTo>
                    <a:pt x="3161168" y="629241"/>
                    <a:pt x="3069530" y="576655"/>
                    <a:pt x="2974728" y="529060"/>
                  </a:cubicBezTo>
                  <a:cubicBezTo>
                    <a:pt x="2880110" y="481288"/>
                    <a:pt x="2783072" y="437439"/>
                    <a:pt x="2683054" y="400004"/>
                  </a:cubicBezTo>
                  <a:cubicBezTo>
                    <a:pt x="2583408" y="361858"/>
                    <a:pt x="2481341" y="329058"/>
                    <a:pt x="2377410" y="302321"/>
                  </a:cubicBezTo>
                  <a:cubicBezTo>
                    <a:pt x="2169737" y="248667"/>
                    <a:pt x="1954240" y="218897"/>
                    <a:pt x="1738558" y="219075"/>
                  </a:cubicBezTo>
                  <a:cubicBezTo>
                    <a:pt x="1522503" y="219788"/>
                    <a:pt x="1306634" y="242605"/>
                    <a:pt x="1096353" y="287347"/>
                  </a:cubicBezTo>
                  <a:lnTo>
                    <a:pt x="1076608" y="291269"/>
                  </a:lnTo>
                  <a:lnTo>
                    <a:pt x="1057052" y="296081"/>
                  </a:lnTo>
                  <a:lnTo>
                    <a:pt x="1017940" y="305708"/>
                  </a:lnTo>
                  <a:lnTo>
                    <a:pt x="939899" y="325137"/>
                  </a:lnTo>
                  <a:cubicBezTo>
                    <a:pt x="913823" y="331019"/>
                    <a:pt x="888493" y="339755"/>
                    <a:pt x="862788" y="347418"/>
                  </a:cubicBezTo>
                  <a:lnTo>
                    <a:pt x="786052" y="370948"/>
                  </a:lnTo>
                  <a:cubicBezTo>
                    <a:pt x="760350" y="378258"/>
                    <a:pt x="735578" y="388418"/>
                    <a:pt x="710434" y="397152"/>
                  </a:cubicBezTo>
                  <a:lnTo>
                    <a:pt x="635372" y="424425"/>
                  </a:lnTo>
                  <a:cubicBezTo>
                    <a:pt x="610227" y="432981"/>
                    <a:pt x="586201" y="444390"/>
                    <a:pt x="561615" y="454551"/>
                  </a:cubicBezTo>
                  <a:lnTo>
                    <a:pt x="488419" y="485744"/>
                  </a:lnTo>
                  <a:cubicBezTo>
                    <a:pt x="391519" y="528927"/>
                    <a:pt x="297519" y="577078"/>
                    <a:pt x="206696" y="629655"/>
                  </a:cubicBezTo>
                  <a:lnTo>
                    <a:pt x="0" y="763803"/>
                  </a:lnTo>
                  <a:lnTo>
                    <a:pt x="0" y="418320"/>
                  </a:lnTo>
                  <a:lnTo>
                    <a:pt x="89677" y="370541"/>
                  </a:lnTo>
                  <a:cubicBezTo>
                    <a:pt x="585987" y="133552"/>
                    <a:pt x="1147340" y="0"/>
                    <a:pt x="174172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482B707-DAC7-4D8A-BA19-3771A51A64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5815" y="-1438"/>
            <a:ext cx="5699636" cy="3920553"/>
            <a:chOff x="5605815" y="-1438"/>
            <a:chExt cx="5699636" cy="3920553"/>
          </a:xfrm>
        </p:grpSpPr>
        <p:sp>
          <p:nvSpPr>
            <p:cNvPr id="29" name="Freeform: Shape 28">
              <a:extLst>
                <a:ext uri="{FF2B5EF4-FFF2-40B4-BE49-F238E27FC236}">
                  <a16:creationId xmlns:a16="http://schemas.microsoft.com/office/drawing/2014/main" id="{ECB3F052-1839-4D87-A112-D7EF778840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80141" y="-1438"/>
              <a:ext cx="5174061" cy="3697191"/>
            </a:xfrm>
            <a:custGeom>
              <a:avLst/>
              <a:gdLst>
                <a:gd name="connsiteX0" fmla="*/ 264241 w 5174061"/>
                <a:gd name="connsiteY0" fmla="*/ 0 h 3697191"/>
                <a:gd name="connsiteX1" fmla="*/ 654940 w 5174061"/>
                <a:gd name="connsiteY1" fmla="*/ 0 h 3697191"/>
                <a:gd name="connsiteX2" fmla="*/ 634048 w 5174061"/>
                <a:gd name="connsiteY2" fmla="*/ 36881 h 3697191"/>
                <a:gd name="connsiteX3" fmla="*/ 542485 w 5174061"/>
                <a:gd name="connsiteY3" fmla="*/ 238736 h 3697191"/>
                <a:gd name="connsiteX4" fmla="*/ 416337 w 5174061"/>
                <a:gd name="connsiteY4" fmla="*/ 662204 h 3697191"/>
                <a:gd name="connsiteX5" fmla="*/ 382914 w 5174061"/>
                <a:gd name="connsiteY5" fmla="*/ 880245 h 3697191"/>
                <a:gd name="connsiteX6" fmla="*/ 367997 w 5174061"/>
                <a:gd name="connsiteY6" fmla="*/ 1099943 h 3697191"/>
                <a:gd name="connsiteX7" fmla="*/ 371311 w 5174061"/>
                <a:gd name="connsiteY7" fmla="*/ 1320102 h 3697191"/>
                <a:gd name="connsiteX8" fmla="*/ 392397 w 5174061"/>
                <a:gd name="connsiteY8" fmla="*/ 1539340 h 3697191"/>
                <a:gd name="connsiteX9" fmla="*/ 495433 w 5174061"/>
                <a:gd name="connsiteY9" fmla="*/ 1968700 h 3697191"/>
                <a:gd name="connsiteX10" fmla="*/ 680602 w 5174061"/>
                <a:gd name="connsiteY10" fmla="*/ 2372187 h 3697191"/>
                <a:gd name="connsiteX11" fmla="*/ 802053 w 5174061"/>
                <a:gd name="connsiteY11" fmla="*/ 2559474 h 3697191"/>
                <a:gd name="connsiteX12" fmla="*/ 869455 w 5174061"/>
                <a:gd name="connsiteY12" fmla="*/ 2648790 h 3697191"/>
                <a:gd name="connsiteX13" fmla="*/ 941644 w 5174061"/>
                <a:gd name="connsiteY13" fmla="*/ 2735343 h 3697191"/>
                <a:gd name="connsiteX14" fmla="*/ 1267324 w 5174061"/>
                <a:gd name="connsiteY14" fmla="*/ 3048041 h 3697191"/>
                <a:gd name="connsiteX15" fmla="*/ 1311706 w 5174061"/>
                <a:gd name="connsiteY15" fmla="*/ 3083214 h 3697191"/>
                <a:gd name="connsiteX16" fmla="*/ 1356916 w 5174061"/>
                <a:gd name="connsiteY16" fmla="*/ 3117467 h 3697191"/>
                <a:gd name="connsiteX17" fmla="*/ 1402771 w 5174061"/>
                <a:gd name="connsiteY17" fmla="*/ 3150892 h 3697191"/>
                <a:gd name="connsiteX18" fmla="*/ 1449454 w 5174061"/>
                <a:gd name="connsiteY18" fmla="*/ 3183212 h 3697191"/>
                <a:gd name="connsiteX19" fmla="*/ 1643463 w 5174061"/>
                <a:gd name="connsiteY19" fmla="*/ 3301716 h 3697191"/>
                <a:gd name="connsiteX20" fmla="*/ 2064352 w 5174061"/>
                <a:gd name="connsiteY20" fmla="*/ 3476665 h 3697191"/>
                <a:gd name="connsiteX21" fmla="*/ 2516088 w 5174061"/>
                <a:gd name="connsiteY21" fmla="*/ 3544618 h 3697191"/>
                <a:gd name="connsiteX22" fmla="*/ 2573268 w 5174061"/>
                <a:gd name="connsiteY22" fmla="*/ 3544986 h 3697191"/>
                <a:gd name="connsiteX23" fmla="*/ 2628607 w 5174061"/>
                <a:gd name="connsiteY23" fmla="*/ 3542868 h 3697191"/>
                <a:gd name="connsiteX24" fmla="*/ 2737811 w 5174061"/>
                <a:gd name="connsiteY24" fmla="*/ 3528781 h 3697191"/>
                <a:gd name="connsiteX25" fmla="*/ 2945356 w 5174061"/>
                <a:gd name="connsiteY25" fmla="*/ 3461379 h 3697191"/>
                <a:gd name="connsiteX26" fmla="*/ 3132366 w 5174061"/>
                <a:gd name="connsiteY26" fmla="*/ 3346834 h 3697191"/>
                <a:gd name="connsiteX27" fmla="*/ 3299304 w 5174061"/>
                <a:gd name="connsiteY27" fmla="*/ 3198588 h 3697191"/>
                <a:gd name="connsiteX28" fmla="*/ 3452982 w 5174061"/>
                <a:gd name="connsiteY28" fmla="*/ 3029625 h 3697191"/>
                <a:gd name="connsiteX29" fmla="*/ 3527474 w 5174061"/>
                <a:gd name="connsiteY29" fmla="*/ 2940494 h 3697191"/>
                <a:gd name="connsiteX30" fmla="*/ 3602148 w 5174061"/>
                <a:gd name="connsiteY30" fmla="*/ 2849797 h 3697191"/>
                <a:gd name="connsiteX31" fmla="*/ 3756380 w 5174061"/>
                <a:gd name="connsiteY31" fmla="*/ 2667021 h 3697191"/>
                <a:gd name="connsiteX32" fmla="*/ 3839435 w 5174061"/>
                <a:gd name="connsiteY32" fmla="*/ 2578074 h 3697191"/>
                <a:gd name="connsiteX33" fmla="*/ 3882619 w 5174061"/>
                <a:gd name="connsiteY33" fmla="*/ 2534428 h 3697191"/>
                <a:gd name="connsiteX34" fmla="*/ 3928934 w 5174061"/>
                <a:gd name="connsiteY34" fmla="*/ 2490139 h 3697191"/>
                <a:gd name="connsiteX35" fmla="*/ 4134085 w 5174061"/>
                <a:gd name="connsiteY35" fmla="*/ 2332041 h 3697191"/>
                <a:gd name="connsiteX36" fmla="*/ 4354888 w 5174061"/>
                <a:gd name="connsiteY36" fmla="*/ 2211603 h 3697191"/>
                <a:gd name="connsiteX37" fmla="*/ 4459212 w 5174061"/>
                <a:gd name="connsiteY37" fmla="*/ 2160131 h 3697191"/>
                <a:gd name="connsiteX38" fmla="*/ 4551935 w 5174061"/>
                <a:gd name="connsiteY38" fmla="*/ 2106817 h 3697191"/>
                <a:gd name="connsiteX39" fmla="*/ 4693090 w 5174061"/>
                <a:gd name="connsiteY39" fmla="*/ 1969437 h 3697191"/>
                <a:gd name="connsiteX40" fmla="*/ 4782498 w 5174061"/>
                <a:gd name="connsiteY40" fmla="*/ 1781137 h 3697191"/>
                <a:gd name="connsiteX41" fmla="*/ 4826512 w 5174061"/>
                <a:gd name="connsiteY41" fmla="*/ 1564478 h 3697191"/>
                <a:gd name="connsiteX42" fmla="*/ 4834247 w 5174061"/>
                <a:gd name="connsiteY42" fmla="*/ 1343582 h 3697191"/>
                <a:gd name="connsiteX43" fmla="*/ 4819882 w 5174061"/>
                <a:gd name="connsiteY43" fmla="*/ 1125541 h 3697191"/>
                <a:gd name="connsiteX44" fmla="*/ 4786918 w 5174061"/>
                <a:gd name="connsiteY44" fmla="*/ 910907 h 3697191"/>
                <a:gd name="connsiteX45" fmla="*/ 4735354 w 5174061"/>
                <a:gd name="connsiteY45" fmla="*/ 700048 h 3697191"/>
                <a:gd name="connsiteX46" fmla="*/ 4595028 w 5174061"/>
                <a:gd name="connsiteY46" fmla="*/ 285972 h 3697191"/>
                <a:gd name="connsiteX47" fmla="*/ 4499577 w 5174061"/>
                <a:gd name="connsiteY47" fmla="*/ 86313 h 3697191"/>
                <a:gd name="connsiteX48" fmla="*/ 4449808 w 5174061"/>
                <a:gd name="connsiteY48" fmla="*/ 0 h 3697191"/>
                <a:gd name="connsiteX49" fmla="*/ 4876728 w 5174061"/>
                <a:gd name="connsiteY49" fmla="*/ 0 h 3697191"/>
                <a:gd name="connsiteX50" fmla="*/ 4945109 w 5174061"/>
                <a:gd name="connsiteY50" fmla="*/ 122534 h 3697191"/>
                <a:gd name="connsiteX51" fmla="*/ 5047868 w 5174061"/>
                <a:gd name="connsiteY51" fmla="*/ 356228 h 3697191"/>
                <a:gd name="connsiteX52" fmla="*/ 5070058 w 5174061"/>
                <a:gd name="connsiteY52" fmla="*/ 416355 h 3697191"/>
                <a:gd name="connsiteX53" fmla="*/ 5090408 w 5174061"/>
                <a:gd name="connsiteY53" fmla="*/ 477311 h 3697191"/>
                <a:gd name="connsiteX54" fmla="*/ 5108455 w 5174061"/>
                <a:gd name="connsiteY54" fmla="*/ 539096 h 3697191"/>
                <a:gd name="connsiteX55" fmla="*/ 5124292 w 5174061"/>
                <a:gd name="connsiteY55" fmla="*/ 601524 h 3697191"/>
                <a:gd name="connsiteX56" fmla="*/ 5173278 w 5174061"/>
                <a:gd name="connsiteY56" fmla="*/ 1114583 h 3697191"/>
                <a:gd name="connsiteX57" fmla="*/ 5145931 w 5174061"/>
                <a:gd name="connsiteY57" fmla="*/ 1371021 h 3697191"/>
                <a:gd name="connsiteX58" fmla="*/ 5082213 w 5174061"/>
                <a:gd name="connsiteY58" fmla="*/ 1619356 h 3697191"/>
                <a:gd name="connsiteX59" fmla="*/ 4997316 w 5174061"/>
                <a:gd name="connsiteY59" fmla="*/ 1859404 h 3697191"/>
                <a:gd name="connsiteX60" fmla="*/ 4943912 w 5174061"/>
                <a:gd name="connsiteY60" fmla="*/ 1978737 h 3697191"/>
                <a:gd name="connsiteX61" fmla="*/ 4875222 w 5174061"/>
                <a:gd name="connsiteY61" fmla="*/ 2094940 h 3697191"/>
                <a:gd name="connsiteX62" fmla="*/ 4787286 w 5174061"/>
                <a:gd name="connsiteY62" fmla="*/ 2202210 h 3697191"/>
                <a:gd name="connsiteX63" fmla="*/ 4736644 w 5174061"/>
                <a:gd name="connsiteY63" fmla="*/ 2249815 h 3697191"/>
                <a:gd name="connsiteX64" fmla="*/ 4683238 w 5174061"/>
                <a:gd name="connsiteY64" fmla="*/ 2292447 h 3697191"/>
                <a:gd name="connsiteX65" fmla="*/ 4470262 w 5174061"/>
                <a:gd name="connsiteY65" fmla="*/ 2426789 h 3697191"/>
                <a:gd name="connsiteX66" fmla="*/ 4283066 w 5174061"/>
                <a:gd name="connsiteY66" fmla="*/ 2549069 h 3697191"/>
                <a:gd name="connsiteX67" fmla="*/ 4199183 w 5174061"/>
                <a:gd name="connsiteY67" fmla="*/ 2616930 h 3697191"/>
                <a:gd name="connsiteX68" fmla="*/ 4120364 w 5174061"/>
                <a:gd name="connsiteY68" fmla="*/ 2690501 h 3697191"/>
                <a:gd name="connsiteX69" fmla="*/ 4082336 w 5174061"/>
                <a:gd name="connsiteY69" fmla="*/ 2729819 h 3697191"/>
                <a:gd name="connsiteX70" fmla="*/ 4043203 w 5174061"/>
                <a:gd name="connsiteY70" fmla="*/ 2771715 h 3697191"/>
                <a:gd name="connsiteX71" fmla="*/ 3964753 w 5174061"/>
                <a:gd name="connsiteY71" fmla="*/ 2856794 h 3697191"/>
                <a:gd name="connsiteX72" fmla="*/ 3802510 w 5174061"/>
                <a:gd name="connsiteY72" fmla="*/ 3028152 h 3697191"/>
                <a:gd name="connsiteX73" fmla="*/ 3718628 w 5174061"/>
                <a:gd name="connsiteY73" fmla="*/ 3114245 h 3697191"/>
                <a:gd name="connsiteX74" fmla="*/ 3631890 w 5174061"/>
                <a:gd name="connsiteY74" fmla="*/ 3199417 h 3697191"/>
                <a:gd name="connsiteX75" fmla="*/ 3446812 w 5174061"/>
                <a:gd name="connsiteY75" fmla="*/ 3363224 h 3697191"/>
                <a:gd name="connsiteX76" fmla="*/ 3240927 w 5174061"/>
                <a:gd name="connsiteY76" fmla="*/ 3508616 h 3697191"/>
                <a:gd name="connsiteX77" fmla="*/ 3011284 w 5174061"/>
                <a:gd name="connsiteY77" fmla="*/ 3620399 h 3697191"/>
                <a:gd name="connsiteX78" fmla="*/ 2763501 w 5174061"/>
                <a:gd name="connsiteY78" fmla="*/ 3684208 h 3697191"/>
                <a:gd name="connsiteX79" fmla="*/ 2636710 w 5174061"/>
                <a:gd name="connsiteY79" fmla="*/ 3695994 h 3697191"/>
                <a:gd name="connsiteX80" fmla="*/ 2605035 w 5174061"/>
                <a:gd name="connsiteY80" fmla="*/ 3697008 h 3697191"/>
                <a:gd name="connsiteX81" fmla="*/ 2573360 w 5174061"/>
                <a:gd name="connsiteY81" fmla="*/ 3697191 h 3697191"/>
                <a:gd name="connsiteX82" fmla="*/ 2511852 w 5174061"/>
                <a:gd name="connsiteY82" fmla="*/ 3695810 h 3697191"/>
                <a:gd name="connsiteX83" fmla="*/ 1554976 w 5174061"/>
                <a:gd name="connsiteY83" fmla="*/ 3483386 h 3697191"/>
                <a:gd name="connsiteX84" fmla="*/ 1332515 w 5174061"/>
                <a:gd name="connsiteY84" fmla="*/ 3373997 h 3697191"/>
                <a:gd name="connsiteX85" fmla="*/ 1121840 w 5174061"/>
                <a:gd name="connsiteY85" fmla="*/ 3242233 h 3697191"/>
                <a:gd name="connsiteX86" fmla="*/ 742662 w 5174061"/>
                <a:gd name="connsiteY86" fmla="*/ 2920052 h 3697191"/>
                <a:gd name="connsiteX87" fmla="*/ 426282 w 5174061"/>
                <a:gd name="connsiteY87" fmla="*/ 2530745 h 3697191"/>
                <a:gd name="connsiteX88" fmla="*/ 190562 w 5174061"/>
                <a:gd name="connsiteY88" fmla="*/ 2084350 h 3697191"/>
                <a:gd name="connsiteX89" fmla="*/ 45078 w 5174061"/>
                <a:gd name="connsiteY89" fmla="*/ 1598454 h 3697191"/>
                <a:gd name="connsiteX90" fmla="*/ 9077 w 5174061"/>
                <a:gd name="connsiteY90" fmla="*/ 1346437 h 3697191"/>
                <a:gd name="connsiteX91" fmla="*/ 513 w 5174061"/>
                <a:gd name="connsiteY91" fmla="*/ 1091933 h 3697191"/>
                <a:gd name="connsiteX92" fmla="*/ 18468 w 5174061"/>
                <a:gd name="connsiteY92" fmla="*/ 838073 h 3697191"/>
                <a:gd name="connsiteX93" fmla="*/ 61652 w 5174061"/>
                <a:gd name="connsiteY93" fmla="*/ 587528 h 3697191"/>
                <a:gd name="connsiteX94" fmla="*/ 214870 w 5174061"/>
                <a:gd name="connsiteY94" fmla="*/ 104487 h 369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74061" h="3697191">
                  <a:moveTo>
                    <a:pt x="264241" y="0"/>
                  </a:moveTo>
                  <a:lnTo>
                    <a:pt x="654940" y="0"/>
                  </a:lnTo>
                  <a:lnTo>
                    <a:pt x="634048" y="36881"/>
                  </a:lnTo>
                  <a:cubicBezTo>
                    <a:pt x="600517" y="102783"/>
                    <a:pt x="569947" y="170161"/>
                    <a:pt x="542485" y="238736"/>
                  </a:cubicBezTo>
                  <a:cubicBezTo>
                    <a:pt x="487515" y="375840"/>
                    <a:pt x="445066" y="517825"/>
                    <a:pt x="416337" y="662204"/>
                  </a:cubicBezTo>
                  <a:cubicBezTo>
                    <a:pt x="402066" y="734393"/>
                    <a:pt x="391017" y="807227"/>
                    <a:pt x="382914" y="880245"/>
                  </a:cubicBezTo>
                  <a:cubicBezTo>
                    <a:pt x="375086" y="953263"/>
                    <a:pt x="370115" y="1026650"/>
                    <a:pt x="367997" y="1099943"/>
                  </a:cubicBezTo>
                  <a:cubicBezTo>
                    <a:pt x="366155" y="1173330"/>
                    <a:pt x="366708" y="1246808"/>
                    <a:pt x="371311" y="1320102"/>
                  </a:cubicBezTo>
                  <a:cubicBezTo>
                    <a:pt x="374995" y="1393396"/>
                    <a:pt x="382453" y="1466507"/>
                    <a:pt x="392397" y="1539340"/>
                  </a:cubicBezTo>
                  <a:cubicBezTo>
                    <a:pt x="412839" y="1684916"/>
                    <a:pt x="446907" y="1829018"/>
                    <a:pt x="495433" y="1968700"/>
                  </a:cubicBezTo>
                  <a:cubicBezTo>
                    <a:pt x="543866" y="2108291"/>
                    <a:pt x="605743" y="2243830"/>
                    <a:pt x="680602" y="2372187"/>
                  </a:cubicBezTo>
                  <a:cubicBezTo>
                    <a:pt x="718170" y="2436274"/>
                    <a:pt x="758593" y="2498979"/>
                    <a:pt x="802053" y="2559474"/>
                  </a:cubicBezTo>
                  <a:cubicBezTo>
                    <a:pt x="823691" y="2589860"/>
                    <a:pt x="846343" y="2619509"/>
                    <a:pt x="869455" y="2648790"/>
                  </a:cubicBezTo>
                  <a:cubicBezTo>
                    <a:pt x="892934" y="2677978"/>
                    <a:pt x="916874" y="2706983"/>
                    <a:pt x="941644" y="2735343"/>
                  </a:cubicBezTo>
                  <a:cubicBezTo>
                    <a:pt x="1040443" y="2848784"/>
                    <a:pt x="1149740" y="2953385"/>
                    <a:pt x="1267324" y="3048041"/>
                  </a:cubicBezTo>
                  <a:cubicBezTo>
                    <a:pt x="1282240" y="3059642"/>
                    <a:pt x="1296697" y="3071797"/>
                    <a:pt x="1311706" y="3083214"/>
                  </a:cubicBezTo>
                  <a:lnTo>
                    <a:pt x="1356916" y="3117467"/>
                  </a:lnTo>
                  <a:lnTo>
                    <a:pt x="1402771" y="3150892"/>
                  </a:lnTo>
                  <a:lnTo>
                    <a:pt x="1449454" y="3183212"/>
                  </a:lnTo>
                  <a:cubicBezTo>
                    <a:pt x="1512252" y="3225383"/>
                    <a:pt x="1576798" y="3265252"/>
                    <a:pt x="1643463" y="3301716"/>
                  </a:cubicBezTo>
                  <a:cubicBezTo>
                    <a:pt x="1776608" y="3374549"/>
                    <a:pt x="1917396" y="3435137"/>
                    <a:pt x="2064352" y="3476665"/>
                  </a:cubicBezTo>
                  <a:cubicBezTo>
                    <a:pt x="2211217" y="3518100"/>
                    <a:pt x="2363422" y="3541120"/>
                    <a:pt x="2516088" y="3544618"/>
                  </a:cubicBezTo>
                  <a:lnTo>
                    <a:pt x="2573268" y="3544986"/>
                  </a:lnTo>
                  <a:cubicBezTo>
                    <a:pt x="2591776" y="3544710"/>
                    <a:pt x="2610191" y="3544158"/>
                    <a:pt x="2628607" y="3542868"/>
                  </a:cubicBezTo>
                  <a:cubicBezTo>
                    <a:pt x="2665346" y="3540198"/>
                    <a:pt x="2701901" y="3535779"/>
                    <a:pt x="2737811" y="3528781"/>
                  </a:cubicBezTo>
                  <a:cubicBezTo>
                    <a:pt x="2809725" y="3515061"/>
                    <a:pt x="2879428" y="3492318"/>
                    <a:pt x="2945356" y="3461379"/>
                  </a:cubicBezTo>
                  <a:cubicBezTo>
                    <a:pt x="3011467" y="3430718"/>
                    <a:pt x="3073620" y="3391400"/>
                    <a:pt x="3132366" y="3346834"/>
                  </a:cubicBezTo>
                  <a:cubicBezTo>
                    <a:pt x="3191204" y="3302453"/>
                    <a:pt x="3246359" y="3252086"/>
                    <a:pt x="3299304" y="3198588"/>
                  </a:cubicBezTo>
                  <a:cubicBezTo>
                    <a:pt x="3352341" y="3145091"/>
                    <a:pt x="3402800" y="3088002"/>
                    <a:pt x="3452982" y="3029625"/>
                  </a:cubicBezTo>
                  <a:cubicBezTo>
                    <a:pt x="3478027" y="3000344"/>
                    <a:pt x="3502704" y="2970603"/>
                    <a:pt x="3527474" y="2940494"/>
                  </a:cubicBezTo>
                  <a:lnTo>
                    <a:pt x="3602148" y="2849797"/>
                  </a:lnTo>
                  <a:cubicBezTo>
                    <a:pt x="3652332" y="2789025"/>
                    <a:pt x="3702514" y="2727056"/>
                    <a:pt x="3756380" y="2667021"/>
                  </a:cubicBezTo>
                  <a:cubicBezTo>
                    <a:pt x="3783358" y="2637004"/>
                    <a:pt x="3810982" y="2607354"/>
                    <a:pt x="3839435" y="2578074"/>
                  </a:cubicBezTo>
                  <a:lnTo>
                    <a:pt x="3882619" y="2534428"/>
                  </a:lnTo>
                  <a:cubicBezTo>
                    <a:pt x="3897167" y="2519972"/>
                    <a:pt x="3913189" y="2504595"/>
                    <a:pt x="3928934" y="2490139"/>
                  </a:cubicBezTo>
                  <a:cubicBezTo>
                    <a:pt x="3992100" y="2431485"/>
                    <a:pt x="4061527" y="2378448"/>
                    <a:pt x="4134085" y="2332041"/>
                  </a:cubicBezTo>
                  <a:cubicBezTo>
                    <a:pt x="4206550" y="2285449"/>
                    <a:pt x="4282606" y="2246684"/>
                    <a:pt x="4354888" y="2211603"/>
                  </a:cubicBezTo>
                  <a:cubicBezTo>
                    <a:pt x="4390982" y="2194108"/>
                    <a:pt x="4426156" y="2177350"/>
                    <a:pt x="4459212" y="2160131"/>
                  </a:cubicBezTo>
                  <a:cubicBezTo>
                    <a:pt x="4492360" y="2143097"/>
                    <a:pt x="4523574" y="2125878"/>
                    <a:pt x="4551935" y="2106817"/>
                  </a:cubicBezTo>
                  <a:cubicBezTo>
                    <a:pt x="4609023" y="2069250"/>
                    <a:pt x="4655246" y="2024592"/>
                    <a:pt x="4693090" y="1969437"/>
                  </a:cubicBezTo>
                  <a:cubicBezTo>
                    <a:pt x="4730658" y="1914375"/>
                    <a:pt x="4760308" y="1850104"/>
                    <a:pt x="4782498" y="1781137"/>
                  </a:cubicBezTo>
                  <a:cubicBezTo>
                    <a:pt x="4804506" y="1712263"/>
                    <a:pt x="4818593" y="1637956"/>
                    <a:pt x="4826512" y="1564478"/>
                  </a:cubicBezTo>
                  <a:cubicBezTo>
                    <a:pt x="4834154" y="1490722"/>
                    <a:pt x="4835812" y="1416784"/>
                    <a:pt x="4834247" y="1343582"/>
                  </a:cubicBezTo>
                  <a:cubicBezTo>
                    <a:pt x="4831944" y="1270288"/>
                    <a:pt x="4826972" y="1197638"/>
                    <a:pt x="4819882" y="1125541"/>
                  </a:cubicBezTo>
                  <a:cubicBezTo>
                    <a:pt x="4812792" y="1053444"/>
                    <a:pt x="4802019" y="981714"/>
                    <a:pt x="4786918" y="910907"/>
                  </a:cubicBezTo>
                  <a:cubicBezTo>
                    <a:pt x="4772001" y="840007"/>
                    <a:pt x="4754230" y="769935"/>
                    <a:pt x="4735354" y="700048"/>
                  </a:cubicBezTo>
                  <a:cubicBezTo>
                    <a:pt x="4697603" y="560365"/>
                    <a:pt x="4653220" y="421051"/>
                    <a:pt x="4595028" y="285972"/>
                  </a:cubicBezTo>
                  <a:cubicBezTo>
                    <a:pt x="4565931" y="218433"/>
                    <a:pt x="4534072" y="151815"/>
                    <a:pt x="4499577" y="86313"/>
                  </a:cubicBezTo>
                  <a:lnTo>
                    <a:pt x="4449808" y="0"/>
                  </a:lnTo>
                  <a:lnTo>
                    <a:pt x="4876728" y="0"/>
                  </a:lnTo>
                  <a:lnTo>
                    <a:pt x="4945109" y="122534"/>
                  </a:lnTo>
                  <a:cubicBezTo>
                    <a:pt x="4982860" y="198498"/>
                    <a:pt x="5017022" y="276581"/>
                    <a:pt x="5047868" y="356228"/>
                  </a:cubicBezTo>
                  <a:cubicBezTo>
                    <a:pt x="5055418" y="376209"/>
                    <a:pt x="5063244" y="396097"/>
                    <a:pt x="5070058" y="416355"/>
                  </a:cubicBezTo>
                  <a:lnTo>
                    <a:pt x="5090408" y="477311"/>
                  </a:lnTo>
                  <a:lnTo>
                    <a:pt x="5108455" y="539096"/>
                  </a:lnTo>
                  <a:cubicBezTo>
                    <a:pt x="5114348" y="559721"/>
                    <a:pt x="5119136" y="580715"/>
                    <a:pt x="5124292" y="601524"/>
                  </a:cubicBezTo>
                  <a:cubicBezTo>
                    <a:pt x="5163702" y="768923"/>
                    <a:pt x="5177698" y="942490"/>
                    <a:pt x="5173278" y="1114583"/>
                  </a:cubicBezTo>
                  <a:cubicBezTo>
                    <a:pt x="5170976" y="1200677"/>
                    <a:pt x="5161860" y="1286585"/>
                    <a:pt x="5145931" y="1371021"/>
                  </a:cubicBezTo>
                  <a:cubicBezTo>
                    <a:pt x="5129909" y="1455457"/>
                    <a:pt x="5107718" y="1538328"/>
                    <a:pt x="5082213" y="1619356"/>
                  </a:cubicBezTo>
                  <a:cubicBezTo>
                    <a:pt x="5056800" y="1700569"/>
                    <a:pt x="5029544" y="1779572"/>
                    <a:pt x="4997316" y="1859404"/>
                  </a:cubicBezTo>
                  <a:cubicBezTo>
                    <a:pt x="4981204" y="1899274"/>
                    <a:pt x="4963708" y="1939143"/>
                    <a:pt x="4943912" y="1978737"/>
                  </a:cubicBezTo>
                  <a:cubicBezTo>
                    <a:pt x="4923746" y="2018146"/>
                    <a:pt x="4901464" y="2057372"/>
                    <a:pt x="4875222" y="2094940"/>
                  </a:cubicBezTo>
                  <a:cubicBezTo>
                    <a:pt x="4849348" y="2132691"/>
                    <a:pt x="4819790" y="2168879"/>
                    <a:pt x="4787286" y="2202210"/>
                  </a:cubicBezTo>
                  <a:cubicBezTo>
                    <a:pt x="4770989" y="2218785"/>
                    <a:pt x="4754046" y="2234714"/>
                    <a:pt x="4736644" y="2249815"/>
                  </a:cubicBezTo>
                  <a:cubicBezTo>
                    <a:pt x="4719240" y="2264824"/>
                    <a:pt x="4701285" y="2278912"/>
                    <a:pt x="4683238" y="2292447"/>
                  </a:cubicBezTo>
                  <a:cubicBezTo>
                    <a:pt x="4610681" y="2346405"/>
                    <a:pt x="4537202" y="2386828"/>
                    <a:pt x="4470262" y="2426789"/>
                  </a:cubicBezTo>
                  <a:cubicBezTo>
                    <a:pt x="4402953" y="2466382"/>
                    <a:pt x="4340892" y="2505700"/>
                    <a:pt x="4283066" y="2549069"/>
                  </a:cubicBezTo>
                  <a:cubicBezTo>
                    <a:pt x="4253970" y="2570523"/>
                    <a:pt x="4226163" y="2593267"/>
                    <a:pt x="4199183" y="2616930"/>
                  </a:cubicBezTo>
                  <a:cubicBezTo>
                    <a:pt x="4172021" y="2640319"/>
                    <a:pt x="4145871" y="2665087"/>
                    <a:pt x="4120364" y="2690501"/>
                  </a:cubicBezTo>
                  <a:cubicBezTo>
                    <a:pt x="4107474" y="2703392"/>
                    <a:pt x="4095412" y="2716006"/>
                    <a:pt x="4082336" y="2729819"/>
                  </a:cubicBezTo>
                  <a:lnTo>
                    <a:pt x="4043203" y="2771715"/>
                  </a:lnTo>
                  <a:lnTo>
                    <a:pt x="3964753" y="2856794"/>
                  </a:lnTo>
                  <a:cubicBezTo>
                    <a:pt x="3911992" y="2913790"/>
                    <a:pt x="3857574" y="2970603"/>
                    <a:pt x="3802510" y="3028152"/>
                  </a:cubicBezTo>
                  <a:cubicBezTo>
                    <a:pt x="3774980" y="3056880"/>
                    <a:pt x="3746896" y="3085517"/>
                    <a:pt x="3718628" y="3114245"/>
                  </a:cubicBezTo>
                  <a:cubicBezTo>
                    <a:pt x="3690175" y="3142789"/>
                    <a:pt x="3661263" y="3171149"/>
                    <a:pt x="3631890" y="3199417"/>
                  </a:cubicBezTo>
                  <a:cubicBezTo>
                    <a:pt x="3573236" y="3255954"/>
                    <a:pt x="3511636" y="3310924"/>
                    <a:pt x="3446812" y="3363224"/>
                  </a:cubicBezTo>
                  <a:cubicBezTo>
                    <a:pt x="3382082" y="3415524"/>
                    <a:pt x="3313484" y="3464694"/>
                    <a:pt x="3240927" y="3508616"/>
                  </a:cubicBezTo>
                  <a:cubicBezTo>
                    <a:pt x="3168369" y="3552444"/>
                    <a:pt x="3091484" y="3590565"/>
                    <a:pt x="3011284" y="3620399"/>
                  </a:cubicBezTo>
                  <a:cubicBezTo>
                    <a:pt x="2931083" y="3650324"/>
                    <a:pt x="2847753" y="3671870"/>
                    <a:pt x="2763501" y="3684208"/>
                  </a:cubicBezTo>
                  <a:cubicBezTo>
                    <a:pt x="2721330" y="3690193"/>
                    <a:pt x="2679066" y="3694429"/>
                    <a:pt x="2636710" y="3695994"/>
                  </a:cubicBezTo>
                  <a:lnTo>
                    <a:pt x="2605035" y="3697008"/>
                  </a:lnTo>
                  <a:lnTo>
                    <a:pt x="2573360" y="3697191"/>
                  </a:lnTo>
                  <a:lnTo>
                    <a:pt x="2511852" y="3695810"/>
                  </a:lnTo>
                  <a:cubicBezTo>
                    <a:pt x="2184330" y="3685037"/>
                    <a:pt x="1858557" y="3613861"/>
                    <a:pt x="1554976" y="3483386"/>
                  </a:cubicBezTo>
                  <a:cubicBezTo>
                    <a:pt x="1479195" y="3450606"/>
                    <a:pt x="1404704" y="3414327"/>
                    <a:pt x="1332515" y="3373997"/>
                  </a:cubicBezTo>
                  <a:cubicBezTo>
                    <a:pt x="1260050" y="3333943"/>
                    <a:pt x="1189794" y="3289838"/>
                    <a:pt x="1121840" y="3242233"/>
                  </a:cubicBezTo>
                  <a:cubicBezTo>
                    <a:pt x="986117" y="3147025"/>
                    <a:pt x="859417" y="3038557"/>
                    <a:pt x="742662" y="2920052"/>
                  </a:cubicBezTo>
                  <a:cubicBezTo>
                    <a:pt x="626000" y="2801823"/>
                    <a:pt x="518821" y="2670797"/>
                    <a:pt x="426282" y="2530745"/>
                  </a:cubicBezTo>
                  <a:cubicBezTo>
                    <a:pt x="333652" y="2390418"/>
                    <a:pt x="254741" y="2240700"/>
                    <a:pt x="190562" y="2084350"/>
                  </a:cubicBezTo>
                  <a:cubicBezTo>
                    <a:pt x="126292" y="1928094"/>
                    <a:pt x="77858" y="1764932"/>
                    <a:pt x="45078" y="1598454"/>
                  </a:cubicBezTo>
                  <a:cubicBezTo>
                    <a:pt x="28504" y="1515216"/>
                    <a:pt x="16903" y="1430964"/>
                    <a:pt x="9077" y="1346437"/>
                  </a:cubicBezTo>
                  <a:cubicBezTo>
                    <a:pt x="2262" y="1261817"/>
                    <a:pt x="-1421" y="1176828"/>
                    <a:pt x="513" y="1091933"/>
                  </a:cubicBezTo>
                  <a:cubicBezTo>
                    <a:pt x="1986" y="1007036"/>
                    <a:pt x="8063" y="922232"/>
                    <a:pt x="18468" y="838073"/>
                  </a:cubicBezTo>
                  <a:cubicBezTo>
                    <a:pt x="28689" y="753822"/>
                    <a:pt x="43237" y="670215"/>
                    <a:pt x="61652" y="587528"/>
                  </a:cubicBezTo>
                  <a:cubicBezTo>
                    <a:pt x="98300" y="422156"/>
                    <a:pt x="149679" y="260283"/>
                    <a:pt x="214870" y="10448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B6160BCB-9856-41AA-A8B4-C000F9D31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762601 w 5207741"/>
                <a:gd name="connsiteY1" fmla="*/ 0 h 3738815"/>
                <a:gd name="connsiteX2" fmla="*/ 717282 w 5207741"/>
                <a:gd name="connsiteY2" fmla="*/ 76130 h 3738815"/>
                <a:gd name="connsiteX3" fmla="*/ 628158 w 5207741"/>
                <a:gd name="connsiteY3" fmla="*/ 264800 h 3738815"/>
                <a:gd name="connsiteX4" fmla="*/ 460483 w 5207741"/>
                <a:gd name="connsiteY4" fmla="*/ 1110997 h 3738815"/>
                <a:gd name="connsiteX5" fmla="*/ 599705 w 5207741"/>
                <a:gd name="connsiteY5" fmla="*/ 1885190 h 3738815"/>
                <a:gd name="connsiteX6" fmla="*/ 982566 w 5207741"/>
                <a:gd name="connsiteY6" fmla="*/ 2534986 h 3738815"/>
                <a:gd name="connsiteX7" fmla="*/ 1690186 w 5207741"/>
                <a:gd name="connsiteY7" fmla="*/ 3078339 h 3738815"/>
                <a:gd name="connsiteX8" fmla="*/ 2582147 w 5207741"/>
                <a:gd name="connsiteY8" fmla="*/ 3278517 h 3738815"/>
                <a:gd name="connsiteX9" fmla="*/ 3046773 w 5207741"/>
                <a:gd name="connsiteY9" fmla="*/ 3124195 h 3738815"/>
                <a:gd name="connsiteX10" fmla="*/ 3534327 w 5207741"/>
                <a:gd name="connsiteY10" fmla="*/ 2653491 h 3738815"/>
                <a:gd name="connsiteX11" fmla="*/ 3788371 w 5207741"/>
                <a:gd name="connsiteY11" fmla="*/ 2381860 h 3738815"/>
                <a:gd name="connsiteX12" fmla="*/ 4381538 w 5207741"/>
                <a:gd name="connsiteY12" fmla="*/ 1954710 h 3738815"/>
                <a:gd name="connsiteX13" fmla="*/ 4572876 w 5207741"/>
                <a:gd name="connsiteY13" fmla="*/ 1832613 h 3738815"/>
                <a:gd name="connsiteX14" fmla="*/ 4687698 w 5207741"/>
                <a:gd name="connsiteY14" fmla="*/ 1584555 h 3738815"/>
                <a:gd name="connsiteX15" fmla="*/ 4694328 w 5207741"/>
                <a:gd name="connsiteY15" fmla="*/ 722704 h 3738815"/>
                <a:gd name="connsiteX16" fmla="*/ 4427822 w 5207741"/>
                <a:gd name="connsiteY16" fmla="*/ 101669 h 3738815"/>
                <a:gd name="connsiteX17" fmla="*/ 4357980 w 5207741"/>
                <a:gd name="connsiteY17" fmla="*/ 0 h 3738815"/>
                <a:gd name="connsiteX18" fmla="*/ 4900539 w 5207741"/>
                <a:gd name="connsiteY18" fmla="*/ 0 h 3738815"/>
                <a:gd name="connsiteX19" fmla="*/ 5023799 w 5207741"/>
                <a:gd name="connsiteY19" fmla="*/ 256448 h 3738815"/>
                <a:gd name="connsiteX20" fmla="*/ 5131054 w 5207741"/>
                <a:gd name="connsiteY20" fmla="*/ 1708493 h 3738815"/>
                <a:gd name="connsiteX21" fmla="*/ 4116721 w 5207741"/>
                <a:gd name="connsiteY21" fmla="*/ 2704502 h 3738815"/>
                <a:gd name="connsiteX22" fmla="*/ 2582056 w 5207741"/>
                <a:gd name="connsiteY22" fmla="*/ 3738815 h 3738815"/>
                <a:gd name="connsiteX23" fmla="*/ 632301 w 5207741"/>
                <a:gd name="connsiteY23" fmla="*/ 2833780 h 3738815"/>
                <a:gd name="connsiteX24" fmla="*/ 0 w 5207741"/>
                <a:gd name="connsiteY24" fmla="*/ 1110906 h 3738815"/>
                <a:gd name="connsiteX25" fmla="*/ 202913 w 5207741"/>
                <a:gd name="connsiteY25"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07741" h="3738815">
                  <a:moveTo>
                    <a:pt x="244572" y="0"/>
                  </a:moveTo>
                  <a:lnTo>
                    <a:pt x="762601" y="0"/>
                  </a:lnTo>
                  <a:lnTo>
                    <a:pt x="717282" y="76130"/>
                  </a:lnTo>
                  <a:cubicBezTo>
                    <a:pt x="684728" y="137306"/>
                    <a:pt x="654998" y="200230"/>
                    <a:pt x="628158" y="264800"/>
                  </a:cubicBezTo>
                  <a:cubicBezTo>
                    <a:pt x="516927" y="532471"/>
                    <a:pt x="460483" y="817176"/>
                    <a:pt x="460483" y="1110997"/>
                  </a:cubicBezTo>
                  <a:cubicBezTo>
                    <a:pt x="460483" y="1378024"/>
                    <a:pt x="507351" y="1638514"/>
                    <a:pt x="599705" y="1885190"/>
                  </a:cubicBezTo>
                  <a:cubicBezTo>
                    <a:pt x="688836" y="2123213"/>
                    <a:pt x="817654" y="2341899"/>
                    <a:pt x="982566" y="2534986"/>
                  </a:cubicBezTo>
                  <a:cubicBezTo>
                    <a:pt x="1177587" y="2763432"/>
                    <a:pt x="1422331" y="2951271"/>
                    <a:pt x="1690186" y="3078339"/>
                  </a:cubicBezTo>
                  <a:cubicBezTo>
                    <a:pt x="1970289" y="3211208"/>
                    <a:pt x="2270370" y="3278517"/>
                    <a:pt x="2582147" y="3278517"/>
                  </a:cubicBezTo>
                  <a:cubicBezTo>
                    <a:pt x="2751940" y="3278517"/>
                    <a:pt x="2895213" y="3230912"/>
                    <a:pt x="3046773" y="3124195"/>
                  </a:cubicBezTo>
                  <a:cubicBezTo>
                    <a:pt x="3210120" y="3009188"/>
                    <a:pt x="3367573" y="2836358"/>
                    <a:pt x="3534327" y="2653491"/>
                  </a:cubicBezTo>
                  <a:cubicBezTo>
                    <a:pt x="3615264" y="2564727"/>
                    <a:pt x="3698871" y="2472925"/>
                    <a:pt x="3788371" y="2381860"/>
                  </a:cubicBezTo>
                  <a:cubicBezTo>
                    <a:pt x="4015803" y="2150375"/>
                    <a:pt x="4227214" y="2037303"/>
                    <a:pt x="4381538" y="1954710"/>
                  </a:cubicBezTo>
                  <a:cubicBezTo>
                    <a:pt x="4479325" y="1902317"/>
                    <a:pt x="4536506" y="1870826"/>
                    <a:pt x="4572876" y="1832613"/>
                  </a:cubicBezTo>
                  <a:cubicBezTo>
                    <a:pt x="4615601" y="1787772"/>
                    <a:pt x="4654274" y="1704257"/>
                    <a:pt x="4687698" y="1584555"/>
                  </a:cubicBezTo>
                  <a:cubicBezTo>
                    <a:pt x="4765044" y="1307676"/>
                    <a:pt x="4767254" y="1017723"/>
                    <a:pt x="4694328" y="722704"/>
                  </a:cubicBezTo>
                  <a:cubicBezTo>
                    <a:pt x="4642396" y="512766"/>
                    <a:pt x="4551463" y="301482"/>
                    <a:pt x="4427822" y="101669"/>
                  </a:cubicBezTo>
                  <a:lnTo>
                    <a:pt x="4357980"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36BE7FD8-DDBE-4757-AEA0-50DEA9A49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2599" y="-1438"/>
              <a:ext cx="5207741" cy="3738815"/>
            </a:xfrm>
            <a:custGeom>
              <a:avLst/>
              <a:gdLst>
                <a:gd name="connsiteX0" fmla="*/ 244572 w 5207741"/>
                <a:gd name="connsiteY0" fmla="*/ 0 h 3738815"/>
                <a:gd name="connsiteX1" fmla="*/ 869557 w 5207741"/>
                <a:gd name="connsiteY1" fmla="*/ 0 h 3738815"/>
                <a:gd name="connsiteX2" fmla="*/ 798472 w 5207741"/>
                <a:gd name="connsiteY2" fmla="*/ 119401 h 3738815"/>
                <a:gd name="connsiteX3" fmla="*/ 713145 w 5207741"/>
                <a:gd name="connsiteY3" fmla="*/ 300066 h 3738815"/>
                <a:gd name="connsiteX4" fmla="*/ 552561 w 5207741"/>
                <a:gd name="connsiteY4" fmla="*/ 1110906 h 3738815"/>
                <a:gd name="connsiteX5" fmla="*/ 685890 w 5207741"/>
                <a:gd name="connsiteY5" fmla="*/ 1852779 h 3738815"/>
                <a:gd name="connsiteX6" fmla="*/ 1052546 w 5207741"/>
                <a:gd name="connsiteY6" fmla="*/ 2475043 h 3738815"/>
                <a:gd name="connsiteX7" fmla="*/ 1729596 w 5207741"/>
                <a:gd name="connsiteY7" fmla="*/ 2995009 h 3738815"/>
                <a:gd name="connsiteX8" fmla="*/ 2582147 w 5207741"/>
                <a:gd name="connsiteY8" fmla="*/ 3186347 h 3738815"/>
                <a:gd name="connsiteX9" fmla="*/ 3466281 w 5207741"/>
                <a:gd name="connsiteY9" fmla="*/ 2591430 h 3738815"/>
                <a:gd name="connsiteX10" fmla="*/ 3722720 w 5207741"/>
                <a:gd name="connsiteY10" fmla="*/ 2317314 h 3738815"/>
                <a:gd name="connsiteX11" fmla="*/ 4338077 w 5207741"/>
                <a:gd name="connsiteY11" fmla="*/ 1873497 h 3738815"/>
                <a:gd name="connsiteX12" fmla="*/ 4506212 w 5207741"/>
                <a:gd name="connsiteY12" fmla="*/ 1769080 h 3738815"/>
                <a:gd name="connsiteX13" fmla="*/ 4599026 w 5207741"/>
                <a:gd name="connsiteY13" fmla="*/ 1559787 h 3738815"/>
                <a:gd name="connsiteX14" fmla="*/ 4605012 w 5207741"/>
                <a:gd name="connsiteY14" fmla="*/ 744803 h 3738815"/>
                <a:gd name="connsiteX15" fmla="*/ 4349253 w 5207741"/>
                <a:gd name="connsiteY15" fmla="*/ 149548 h 3738815"/>
                <a:gd name="connsiteX16" fmla="*/ 4246488 w 5207741"/>
                <a:gd name="connsiteY16" fmla="*/ 0 h 3738815"/>
                <a:gd name="connsiteX17" fmla="*/ 4900539 w 5207741"/>
                <a:gd name="connsiteY17" fmla="*/ 0 h 3738815"/>
                <a:gd name="connsiteX18" fmla="*/ 5023799 w 5207741"/>
                <a:gd name="connsiteY18" fmla="*/ 256448 h 3738815"/>
                <a:gd name="connsiteX19" fmla="*/ 5131054 w 5207741"/>
                <a:gd name="connsiteY19" fmla="*/ 1708493 h 3738815"/>
                <a:gd name="connsiteX20" fmla="*/ 4116721 w 5207741"/>
                <a:gd name="connsiteY20" fmla="*/ 2704502 h 3738815"/>
                <a:gd name="connsiteX21" fmla="*/ 2582056 w 5207741"/>
                <a:gd name="connsiteY21" fmla="*/ 3738815 h 3738815"/>
                <a:gd name="connsiteX22" fmla="*/ 632301 w 5207741"/>
                <a:gd name="connsiteY22" fmla="*/ 2833780 h 3738815"/>
                <a:gd name="connsiteX23" fmla="*/ 0 w 5207741"/>
                <a:gd name="connsiteY23" fmla="*/ 1110906 h 3738815"/>
                <a:gd name="connsiteX24" fmla="*/ 202913 w 5207741"/>
                <a:gd name="connsiteY24" fmla="*/ 88013 h 373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07741" h="3738815">
                  <a:moveTo>
                    <a:pt x="244572" y="0"/>
                  </a:moveTo>
                  <a:lnTo>
                    <a:pt x="869557" y="0"/>
                  </a:lnTo>
                  <a:lnTo>
                    <a:pt x="798472" y="119401"/>
                  </a:lnTo>
                  <a:cubicBezTo>
                    <a:pt x="767299" y="177982"/>
                    <a:pt x="738835" y="238236"/>
                    <a:pt x="713145" y="300066"/>
                  </a:cubicBezTo>
                  <a:cubicBezTo>
                    <a:pt x="606611" y="556503"/>
                    <a:pt x="552561" y="829331"/>
                    <a:pt x="552561" y="1110906"/>
                  </a:cubicBezTo>
                  <a:cubicBezTo>
                    <a:pt x="552561" y="1366883"/>
                    <a:pt x="597403" y="1616415"/>
                    <a:pt x="685890" y="1852779"/>
                  </a:cubicBezTo>
                  <a:cubicBezTo>
                    <a:pt x="771247" y="2080764"/>
                    <a:pt x="894631" y="2290058"/>
                    <a:pt x="1052546" y="2475043"/>
                  </a:cubicBezTo>
                  <a:cubicBezTo>
                    <a:pt x="1239188" y="2693729"/>
                    <a:pt x="1473342" y="2873466"/>
                    <a:pt x="1729596" y="2995009"/>
                  </a:cubicBezTo>
                  <a:cubicBezTo>
                    <a:pt x="1997267" y="3121985"/>
                    <a:pt x="2284091" y="3186347"/>
                    <a:pt x="2582147" y="3186347"/>
                  </a:cubicBezTo>
                  <a:cubicBezTo>
                    <a:pt x="2908748" y="3186347"/>
                    <a:pt x="3109939" y="2982394"/>
                    <a:pt x="3466281" y="2591430"/>
                  </a:cubicBezTo>
                  <a:cubicBezTo>
                    <a:pt x="3547771" y="2502022"/>
                    <a:pt x="3632022" y="2409575"/>
                    <a:pt x="3722720" y="2317314"/>
                  </a:cubicBezTo>
                  <a:cubicBezTo>
                    <a:pt x="3959913" y="2075884"/>
                    <a:pt x="4178506" y="1958853"/>
                    <a:pt x="4338077" y="1873497"/>
                  </a:cubicBezTo>
                  <a:cubicBezTo>
                    <a:pt x="4416344" y="1831509"/>
                    <a:pt x="4478220" y="1798453"/>
                    <a:pt x="4506212" y="1769080"/>
                  </a:cubicBezTo>
                  <a:cubicBezTo>
                    <a:pt x="4537518" y="1736208"/>
                    <a:pt x="4570483" y="1661901"/>
                    <a:pt x="4599026" y="1559787"/>
                  </a:cubicBezTo>
                  <a:cubicBezTo>
                    <a:pt x="4672136" y="1298377"/>
                    <a:pt x="4674070" y="1024169"/>
                    <a:pt x="4605012" y="744803"/>
                  </a:cubicBezTo>
                  <a:cubicBezTo>
                    <a:pt x="4555290" y="543912"/>
                    <a:pt x="4468017" y="341363"/>
                    <a:pt x="4349253" y="149548"/>
                  </a:cubicBezTo>
                  <a:lnTo>
                    <a:pt x="4246488" y="0"/>
                  </a:lnTo>
                  <a:lnTo>
                    <a:pt x="4900539" y="0"/>
                  </a:lnTo>
                  <a:lnTo>
                    <a:pt x="5023799" y="256448"/>
                  </a:lnTo>
                  <a:cubicBezTo>
                    <a:pt x="5212139" y="710891"/>
                    <a:pt x="5269776" y="1212048"/>
                    <a:pt x="5131054" y="1708493"/>
                  </a:cubicBezTo>
                  <a:cubicBezTo>
                    <a:pt x="4936032" y="2406445"/>
                    <a:pt x="4583926" y="2228919"/>
                    <a:pt x="4116721" y="2704502"/>
                  </a:cubicBezTo>
                  <a:cubicBezTo>
                    <a:pt x="3649425" y="3180085"/>
                    <a:pt x="3295108" y="3738815"/>
                    <a:pt x="2582056" y="3738815"/>
                  </a:cubicBezTo>
                  <a:cubicBezTo>
                    <a:pt x="1803627" y="3738815"/>
                    <a:pt x="1105674" y="3388274"/>
                    <a:pt x="632301" y="2833780"/>
                  </a:cubicBezTo>
                  <a:cubicBezTo>
                    <a:pt x="238483" y="2372468"/>
                    <a:pt x="0" y="1770001"/>
                    <a:pt x="0" y="1110906"/>
                  </a:cubicBezTo>
                  <a:cubicBezTo>
                    <a:pt x="0" y="748072"/>
                    <a:pt x="72253" y="402411"/>
                    <a:pt x="202913" y="8801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2" name="Freeform: Shape 31">
              <a:extLst>
                <a:ext uri="{FF2B5EF4-FFF2-40B4-BE49-F238E27FC236}">
                  <a16:creationId xmlns:a16="http://schemas.microsoft.com/office/drawing/2014/main" id="{E9FC4450-C88E-4D5D-99DD-0A34BCFC9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05815" y="-1438"/>
              <a:ext cx="5699636" cy="3920553"/>
            </a:xfrm>
            <a:custGeom>
              <a:avLst/>
              <a:gdLst>
                <a:gd name="connsiteX0" fmla="*/ 236526 w 5699636"/>
                <a:gd name="connsiteY0" fmla="*/ 0 h 3920553"/>
                <a:gd name="connsiteX1" fmla="*/ 639747 w 5699636"/>
                <a:gd name="connsiteY1" fmla="*/ 0 h 3920553"/>
                <a:gd name="connsiteX2" fmla="*/ 591602 w 5699636"/>
                <a:gd name="connsiteY2" fmla="*/ 108703 h 3920553"/>
                <a:gd name="connsiteX3" fmla="*/ 459286 w 5699636"/>
                <a:gd name="connsiteY3" fmla="*/ 562740 h 3920553"/>
                <a:gd name="connsiteX4" fmla="*/ 413892 w 5699636"/>
                <a:gd name="connsiteY4" fmla="*/ 1032063 h 3920553"/>
                <a:gd name="connsiteX5" fmla="*/ 453025 w 5699636"/>
                <a:gd name="connsiteY5" fmla="*/ 1501385 h 3920553"/>
                <a:gd name="connsiteX6" fmla="*/ 578251 w 5699636"/>
                <a:gd name="connsiteY6" fmla="*/ 1955698 h 3920553"/>
                <a:gd name="connsiteX7" fmla="*/ 1074276 w 5699636"/>
                <a:gd name="connsiteY7" fmla="*/ 2759357 h 3920553"/>
                <a:gd name="connsiteX8" fmla="*/ 1843958 w 5699636"/>
                <a:gd name="connsiteY8" fmla="*/ 3325729 h 3920553"/>
                <a:gd name="connsiteX9" fmla="*/ 1898743 w 5699636"/>
                <a:gd name="connsiteY9" fmla="*/ 3351419 h 3920553"/>
                <a:gd name="connsiteX10" fmla="*/ 1926183 w 5699636"/>
                <a:gd name="connsiteY10" fmla="*/ 3364309 h 3920553"/>
                <a:gd name="connsiteX11" fmla="*/ 1954267 w 5699636"/>
                <a:gd name="connsiteY11" fmla="*/ 3375727 h 3920553"/>
                <a:gd name="connsiteX12" fmla="*/ 2010435 w 5699636"/>
                <a:gd name="connsiteY12" fmla="*/ 3398655 h 3920553"/>
                <a:gd name="connsiteX13" fmla="*/ 2066970 w 5699636"/>
                <a:gd name="connsiteY13" fmla="*/ 3420569 h 3920553"/>
                <a:gd name="connsiteX14" fmla="*/ 2181884 w 5699636"/>
                <a:gd name="connsiteY14" fmla="*/ 3460439 h 3920553"/>
                <a:gd name="connsiteX15" fmla="*/ 2298915 w 5699636"/>
                <a:gd name="connsiteY15" fmla="*/ 3494600 h 3920553"/>
                <a:gd name="connsiteX16" fmla="*/ 2782326 w 5699636"/>
                <a:gd name="connsiteY16" fmla="*/ 3572314 h 3920553"/>
                <a:gd name="connsiteX17" fmla="*/ 2843833 w 5699636"/>
                <a:gd name="connsiteY17" fmla="*/ 3576274 h 3920553"/>
                <a:gd name="connsiteX18" fmla="*/ 2903961 w 5699636"/>
                <a:gd name="connsiteY18" fmla="*/ 3577194 h 3920553"/>
                <a:gd name="connsiteX19" fmla="*/ 2963904 w 5699636"/>
                <a:gd name="connsiteY19" fmla="*/ 3575261 h 3920553"/>
                <a:gd name="connsiteX20" fmla="*/ 3023662 w 5699636"/>
                <a:gd name="connsiteY20" fmla="*/ 3570380 h 3920553"/>
                <a:gd name="connsiteX21" fmla="*/ 3083053 w 5699636"/>
                <a:gd name="connsiteY21" fmla="*/ 3562462 h 3920553"/>
                <a:gd name="connsiteX22" fmla="*/ 3141983 w 5699636"/>
                <a:gd name="connsiteY22" fmla="*/ 3551320 h 3920553"/>
                <a:gd name="connsiteX23" fmla="*/ 3200176 w 5699636"/>
                <a:gd name="connsiteY23" fmla="*/ 3536680 h 3920553"/>
                <a:gd name="connsiteX24" fmla="*/ 3257633 w 5699636"/>
                <a:gd name="connsiteY24" fmla="*/ 3518909 h 3920553"/>
                <a:gd name="connsiteX25" fmla="*/ 3477516 w 5699636"/>
                <a:gd name="connsiteY25" fmla="*/ 3418175 h 3920553"/>
                <a:gd name="connsiteX26" fmla="*/ 3678982 w 5699636"/>
                <a:gd name="connsiteY26" fmla="*/ 3278585 h 3920553"/>
                <a:gd name="connsiteX27" fmla="*/ 3863784 w 5699636"/>
                <a:gd name="connsiteY27" fmla="*/ 3113397 h 3920553"/>
                <a:gd name="connsiteX28" fmla="*/ 3951994 w 5699636"/>
                <a:gd name="connsiteY28" fmla="*/ 3025185 h 3920553"/>
                <a:gd name="connsiteX29" fmla="*/ 4038271 w 5699636"/>
                <a:gd name="connsiteY29" fmla="*/ 2934489 h 3920553"/>
                <a:gd name="connsiteX30" fmla="*/ 4209537 w 5699636"/>
                <a:gd name="connsiteY30" fmla="*/ 2750241 h 3920553"/>
                <a:gd name="connsiteX31" fmla="*/ 4295998 w 5699636"/>
                <a:gd name="connsiteY31" fmla="*/ 2657978 h 3920553"/>
                <a:gd name="connsiteX32" fmla="*/ 4385130 w 5699636"/>
                <a:gd name="connsiteY32" fmla="*/ 2566728 h 3920553"/>
                <a:gd name="connsiteX33" fmla="*/ 4802060 w 5699636"/>
                <a:gd name="connsiteY33" fmla="*/ 2262318 h 3920553"/>
                <a:gd name="connsiteX34" fmla="*/ 5011721 w 5699636"/>
                <a:gd name="connsiteY34" fmla="*/ 2133685 h 3920553"/>
                <a:gd name="connsiteX35" fmla="*/ 5169267 w 5699636"/>
                <a:gd name="connsiteY35" fmla="*/ 1971075 h 3920553"/>
                <a:gd name="connsiteX36" fmla="*/ 5267146 w 5699636"/>
                <a:gd name="connsiteY36" fmla="*/ 1764268 h 3920553"/>
                <a:gd name="connsiteX37" fmla="*/ 5325432 w 5699636"/>
                <a:gd name="connsiteY37" fmla="*/ 1534533 h 3920553"/>
                <a:gd name="connsiteX38" fmla="*/ 5335468 w 5699636"/>
                <a:gd name="connsiteY38" fmla="*/ 1475879 h 3920553"/>
                <a:gd name="connsiteX39" fmla="*/ 5343939 w 5699636"/>
                <a:gd name="connsiteY39" fmla="*/ 1417133 h 3920553"/>
                <a:gd name="connsiteX40" fmla="*/ 5350293 w 5699636"/>
                <a:gd name="connsiteY40" fmla="*/ 1358203 h 3920553"/>
                <a:gd name="connsiteX41" fmla="*/ 5354896 w 5699636"/>
                <a:gd name="connsiteY41" fmla="*/ 1299089 h 3920553"/>
                <a:gd name="connsiteX42" fmla="*/ 5357476 w 5699636"/>
                <a:gd name="connsiteY42" fmla="*/ 1062816 h 3920553"/>
                <a:gd name="connsiteX43" fmla="*/ 5353884 w 5699636"/>
                <a:gd name="connsiteY43" fmla="*/ 1003886 h 3920553"/>
                <a:gd name="connsiteX44" fmla="*/ 5348452 w 5699636"/>
                <a:gd name="connsiteY44" fmla="*/ 945141 h 3920553"/>
                <a:gd name="connsiteX45" fmla="*/ 5341730 w 5699636"/>
                <a:gd name="connsiteY45" fmla="*/ 886486 h 3920553"/>
                <a:gd name="connsiteX46" fmla="*/ 5333442 w 5699636"/>
                <a:gd name="connsiteY46" fmla="*/ 828017 h 3920553"/>
                <a:gd name="connsiteX47" fmla="*/ 5285194 w 5699636"/>
                <a:gd name="connsiteY47" fmla="*/ 596624 h 3920553"/>
                <a:gd name="connsiteX48" fmla="*/ 5122400 w 5699636"/>
                <a:gd name="connsiteY48" fmla="*/ 150414 h 3920553"/>
                <a:gd name="connsiteX49" fmla="*/ 5044359 w 5699636"/>
                <a:gd name="connsiteY49" fmla="*/ 0 h 3920553"/>
                <a:gd name="connsiteX50" fmla="*/ 5463111 w 5699636"/>
                <a:gd name="connsiteY50" fmla="*/ 0 h 3920553"/>
                <a:gd name="connsiteX51" fmla="*/ 5475681 w 5699636"/>
                <a:gd name="connsiteY51" fmla="*/ 25671 h 3920553"/>
                <a:gd name="connsiteX52" fmla="*/ 5684924 w 5699636"/>
                <a:gd name="connsiteY52" fmla="*/ 830307 h 3920553"/>
                <a:gd name="connsiteX53" fmla="*/ 5699636 w 5699636"/>
                <a:gd name="connsiteY53" fmla="*/ 1116940 h 3920553"/>
                <a:gd name="connsiteX54" fmla="*/ 5699636 w 5699636"/>
                <a:gd name="connsiteY54" fmla="*/ 1116977 h 3920553"/>
                <a:gd name="connsiteX55" fmla="*/ 5684923 w 5699636"/>
                <a:gd name="connsiteY55" fmla="*/ 1403610 h 3920553"/>
                <a:gd name="connsiteX56" fmla="*/ 2849819 w 5699636"/>
                <a:gd name="connsiteY56" fmla="*/ 3920553 h 3920553"/>
                <a:gd name="connsiteX57" fmla="*/ 0 w 5699636"/>
                <a:gd name="connsiteY57" fmla="*/ 1116958 h 3920553"/>
                <a:gd name="connsiteX58" fmla="*/ 223956 w 5699636"/>
                <a:gd name="connsiteY58" fmla="*/ 25671 h 392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699636" h="3920553">
                  <a:moveTo>
                    <a:pt x="236526" y="0"/>
                  </a:moveTo>
                  <a:lnTo>
                    <a:pt x="639747" y="0"/>
                  </a:lnTo>
                  <a:lnTo>
                    <a:pt x="591602" y="108703"/>
                  </a:lnTo>
                  <a:cubicBezTo>
                    <a:pt x="533962" y="256028"/>
                    <a:pt x="488751" y="407957"/>
                    <a:pt x="459286" y="562740"/>
                  </a:cubicBezTo>
                  <a:cubicBezTo>
                    <a:pt x="429913" y="717524"/>
                    <a:pt x="414720" y="874701"/>
                    <a:pt x="413892" y="1032063"/>
                  </a:cubicBezTo>
                  <a:cubicBezTo>
                    <a:pt x="412695" y="1189424"/>
                    <a:pt x="425953" y="1346601"/>
                    <a:pt x="453025" y="1501385"/>
                  </a:cubicBezTo>
                  <a:cubicBezTo>
                    <a:pt x="479820" y="1656260"/>
                    <a:pt x="522636" y="1808373"/>
                    <a:pt x="578251" y="1955698"/>
                  </a:cubicBezTo>
                  <a:cubicBezTo>
                    <a:pt x="690403" y="2249979"/>
                    <a:pt x="857892" y="2525294"/>
                    <a:pt x="1074276" y="2759357"/>
                  </a:cubicBezTo>
                  <a:cubicBezTo>
                    <a:pt x="1290659" y="2993419"/>
                    <a:pt x="1553634" y="3185586"/>
                    <a:pt x="1843958" y="3325729"/>
                  </a:cubicBezTo>
                  <a:lnTo>
                    <a:pt x="1898743" y="3351419"/>
                  </a:lnTo>
                  <a:lnTo>
                    <a:pt x="1926183" y="3364309"/>
                  </a:lnTo>
                  <a:lnTo>
                    <a:pt x="1954267" y="3375727"/>
                  </a:lnTo>
                  <a:lnTo>
                    <a:pt x="2010435" y="3398655"/>
                  </a:lnTo>
                  <a:cubicBezTo>
                    <a:pt x="2029126" y="3406205"/>
                    <a:pt x="2047726" y="3414400"/>
                    <a:pt x="2066970" y="3420569"/>
                  </a:cubicBezTo>
                  <a:cubicBezTo>
                    <a:pt x="2105275" y="3433644"/>
                    <a:pt x="2143303" y="3447916"/>
                    <a:pt x="2181884" y="3460439"/>
                  </a:cubicBezTo>
                  <a:lnTo>
                    <a:pt x="2298915" y="3494600"/>
                  </a:lnTo>
                  <a:cubicBezTo>
                    <a:pt x="2456368" y="3535575"/>
                    <a:pt x="2618426" y="3562001"/>
                    <a:pt x="2782326" y="3572314"/>
                  </a:cubicBezTo>
                  <a:lnTo>
                    <a:pt x="2843833" y="3576274"/>
                  </a:lnTo>
                  <a:cubicBezTo>
                    <a:pt x="2863998" y="3576826"/>
                    <a:pt x="2883888" y="3576826"/>
                    <a:pt x="2903961" y="3577194"/>
                  </a:cubicBezTo>
                  <a:cubicBezTo>
                    <a:pt x="2923942" y="3577010"/>
                    <a:pt x="2943922" y="3575813"/>
                    <a:pt x="2963904" y="3575261"/>
                  </a:cubicBezTo>
                  <a:cubicBezTo>
                    <a:pt x="2983885" y="3574156"/>
                    <a:pt x="3003681" y="3571946"/>
                    <a:pt x="3023662" y="3570380"/>
                  </a:cubicBezTo>
                  <a:cubicBezTo>
                    <a:pt x="3043458" y="3568171"/>
                    <a:pt x="3063164" y="3565040"/>
                    <a:pt x="3083053" y="3562462"/>
                  </a:cubicBezTo>
                  <a:cubicBezTo>
                    <a:pt x="3102665" y="3558963"/>
                    <a:pt x="3122278" y="3555095"/>
                    <a:pt x="3141983" y="3551320"/>
                  </a:cubicBezTo>
                  <a:cubicBezTo>
                    <a:pt x="3161318" y="3546441"/>
                    <a:pt x="3180839" y="3541929"/>
                    <a:pt x="3200176" y="3536680"/>
                  </a:cubicBezTo>
                  <a:cubicBezTo>
                    <a:pt x="3219236" y="3530695"/>
                    <a:pt x="3238664" y="3525539"/>
                    <a:pt x="3257633" y="3518909"/>
                  </a:cubicBezTo>
                  <a:cubicBezTo>
                    <a:pt x="3333689" y="3493219"/>
                    <a:pt x="3407168" y="3458781"/>
                    <a:pt x="3477516" y="3418175"/>
                  </a:cubicBezTo>
                  <a:cubicBezTo>
                    <a:pt x="3547678" y="3377109"/>
                    <a:pt x="3615080" y="3330425"/>
                    <a:pt x="3678982" y="3278585"/>
                  </a:cubicBezTo>
                  <a:cubicBezTo>
                    <a:pt x="3743069" y="3226929"/>
                    <a:pt x="3804485" y="3171406"/>
                    <a:pt x="3863784" y="3113397"/>
                  </a:cubicBezTo>
                  <a:cubicBezTo>
                    <a:pt x="3893524" y="3084484"/>
                    <a:pt x="3922989" y="3055111"/>
                    <a:pt x="3951994" y="3025185"/>
                  </a:cubicBezTo>
                  <a:cubicBezTo>
                    <a:pt x="3980999" y="2995260"/>
                    <a:pt x="4009635" y="2964967"/>
                    <a:pt x="4038271" y="2934489"/>
                  </a:cubicBezTo>
                  <a:cubicBezTo>
                    <a:pt x="4095636" y="2873625"/>
                    <a:pt x="4152264" y="2811841"/>
                    <a:pt x="4209537" y="2750241"/>
                  </a:cubicBezTo>
                  <a:lnTo>
                    <a:pt x="4295998" y="2657978"/>
                  </a:lnTo>
                  <a:cubicBezTo>
                    <a:pt x="4325002" y="2627316"/>
                    <a:pt x="4354100" y="2596930"/>
                    <a:pt x="4385130" y="2566728"/>
                  </a:cubicBezTo>
                  <a:cubicBezTo>
                    <a:pt x="4507041" y="2445278"/>
                    <a:pt x="4653446" y="2345280"/>
                    <a:pt x="4802060" y="2262318"/>
                  </a:cubicBezTo>
                  <a:cubicBezTo>
                    <a:pt x="4875630" y="2219962"/>
                    <a:pt x="4948648" y="2180276"/>
                    <a:pt x="5011721" y="2133685"/>
                  </a:cubicBezTo>
                  <a:cubicBezTo>
                    <a:pt x="5075070" y="2087370"/>
                    <a:pt x="5128016" y="2033964"/>
                    <a:pt x="5169267" y="1971075"/>
                  </a:cubicBezTo>
                  <a:cubicBezTo>
                    <a:pt x="5211162" y="1908830"/>
                    <a:pt x="5242193" y="1838206"/>
                    <a:pt x="5267146" y="1764268"/>
                  </a:cubicBezTo>
                  <a:cubicBezTo>
                    <a:pt x="5292100" y="1690329"/>
                    <a:pt x="5310699" y="1612523"/>
                    <a:pt x="5325432" y="1534533"/>
                  </a:cubicBezTo>
                  <a:cubicBezTo>
                    <a:pt x="5328746" y="1514920"/>
                    <a:pt x="5332706" y="1495492"/>
                    <a:pt x="5335468" y="1475879"/>
                  </a:cubicBezTo>
                  <a:lnTo>
                    <a:pt x="5343939" y="1417133"/>
                  </a:lnTo>
                  <a:lnTo>
                    <a:pt x="5350293" y="1358203"/>
                  </a:lnTo>
                  <a:cubicBezTo>
                    <a:pt x="5352686" y="1338590"/>
                    <a:pt x="5353240" y="1318793"/>
                    <a:pt x="5354896" y="1299089"/>
                  </a:cubicBezTo>
                  <a:cubicBezTo>
                    <a:pt x="5360513" y="1220362"/>
                    <a:pt x="5360606" y="1141451"/>
                    <a:pt x="5357476" y="1062816"/>
                  </a:cubicBezTo>
                  <a:lnTo>
                    <a:pt x="5353884" y="1003886"/>
                  </a:lnTo>
                  <a:cubicBezTo>
                    <a:pt x="5352319" y="984274"/>
                    <a:pt x="5350200" y="964753"/>
                    <a:pt x="5348452" y="945141"/>
                  </a:cubicBezTo>
                  <a:cubicBezTo>
                    <a:pt x="5346886" y="925527"/>
                    <a:pt x="5343939" y="906007"/>
                    <a:pt x="5341730" y="886486"/>
                  </a:cubicBezTo>
                  <a:cubicBezTo>
                    <a:pt x="5339704" y="866874"/>
                    <a:pt x="5336481" y="847445"/>
                    <a:pt x="5333442" y="828017"/>
                  </a:cubicBezTo>
                  <a:cubicBezTo>
                    <a:pt x="5321104" y="750211"/>
                    <a:pt x="5304990" y="673050"/>
                    <a:pt x="5285194" y="596624"/>
                  </a:cubicBezTo>
                  <a:cubicBezTo>
                    <a:pt x="5244679" y="444051"/>
                    <a:pt x="5189985" y="294700"/>
                    <a:pt x="5122400" y="150414"/>
                  </a:cubicBezTo>
                  <a:lnTo>
                    <a:pt x="5044359" y="0"/>
                  </a:lnTo>
                  <a:lnTo>
                    <a:pt x="5463111" y="0"/>
                  </a:lnTo>
                  <a:lnTo>
                    <a:pt x="5475681" y="25671"/>
                  </a:lnTo>
                  <a:cubicBezTo>
                    <a:pt x="5583839" y="277235"/>
                    <a:pt x="5655735" y="547560"/>
                    <a:pt x="5684924" y="830307"/>
                  </a:cubicBezTo>
                  <a:lnTo>
                    <a:pt x="5699636" y="1116940"/>
                  </a:lnTo>
                  <a:lnTo>
                    <a:pt x="5699636" y="1116977"/>
                  </a:lnTo>
                  <a:lnTo>
                    <a:pt x="5684923" y="1403610"/>
                  </a:lnTo>
                  <a:cubicBezTo>
                    <a:pt x="5538982" y="2817342"/>
                    <a:pt x="4325342" y="3920553"/>
                    <a:pt x="2849819" y="3920553"/>
                  </a:cubicBezTo>
                  <a:cubicBezTo>
                    <a:pt x="1275927" y="3920553"/>
                    <a:pt x="0" y="2665344"/>
                    <a:pt x="0" y="1116958"/>
                  </a:cubicBezTo>
                  <a:cubicBezTo>
                    <a:pt x="0" y="729862"/>
                    <a:pt x="79746" y="361089"/>
                    <a:pt x="223956" y="256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208296" y="5822096"/>
            <a:ext cx="882130" cy="899379"/>
          </a:xfrm>
          <a:prstGeom prst="rect">
            <a:avLst/>
          </a:prstGeom>
        </p:spPr>
      </p:pic>
      <p:sp>
        <p:nvSpPr>
          <p:cNvPr id="11" name="Title 2">
            <a:extLst>
              <a:ext uri="{FF2B5EF4-FFF2-40B4-BE49-F238E27FC236}">
                <a16:creationId xmlns:a16="http://schemas.microsoft.com/office/drawing/2014/main" id="{0036AABC-F6EA-DE53-2321-A7AD5815A238}"/>
              </a:ext>
            </a:extLst>
          </p:cNvPr>
          <p:cNvSpPr txBox="1">
            <a:spLocks/>
          </p:cNvSpPr>
          <p:nvPr/>
        </p:nvSpPr>
        <p:spPr>
          <a:xfrm>
            <a:off x="361646" y="446390"/>
            <a:ext cx="7886700" cy="753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Times New Roman" panose="02020603050405020304" pitchFamily="18" charset="0"/>
                <a:ea typeface="+mj-ea"/>
                <a:cs typeface="Times New Roman" panose="02020603050405020304" pitchFamily="18" charset="0"/>
              </a:rPr>
              <a:t>TYPES OF TRANSITIONAL SERVICES</a:t>
            </a:r>
            <a:endParaRPr kumimoji="0" lang="en-US" sz="32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12" name="Content Placeholder 1">
            <a:extLst>
              <a:ext uri="{FF2B5EF4-FFF2-40B4-BE49-F238E27FC236}">
                <a16:creationId xmlns:a16="http://schemas.microsoft.com/office/drawing/2014/main" id="{55ED2253-840B-5356-3598-B90B4380B92E}"/>
              </a:ext>
            </a:extLst>
          </p:cNvPr>
          <p:cNvSpPr txBox="1">
            <a:spLocks/>
          </p:cNvSpPr>
          <p:nvPr/>
        </p:nvSpPr>
        <p:spPr>
          <a:xfrm>
            <a:off x="631825" y="1485750"/>
            <a:ext cx="7886700" cy="28797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spcBef>
                <a:spcPts val="1800"/>
              </a:spcBef>
            </a:pPr>
            <a:r>
              <a:rPr lang="en-US" dirty="0">
                <a:latin typeface="Times New Roman" panose="02020603050405020304" pitchFamily="18" charset="0"/>
                <a:cs typeface="Times New Roman" panose="02020603050405020304" pitchFamily="18" charset="0"/>
              </a:rPr>
              <a:t>Transitional Education and Training</a:t>
            </a:r>
          </a:p>
          <a:p>
            <a:pPr>
              <a:lnSpc>
                <a:spcPct val="200000"/>
              </a:lnSpc>
              <a:spcBef>
                <a:spcPts val="1800"/>
              </a:spcBef>
            </a:pPr>
            <a:r>
              <a:rPr lang="en-US" dirty="0">
                <a:latin typeface="Times New Roman" panose="02020603050405020304" pitchFamily="18" charset="0"/>
                <a:cs typeface="Times New Roman" panose="02020603050405020304" pitchFamily="18" charset="0"/>
              </a:rPr>
              <a:t>Transitional Transportation</a:t>
            </a:r>
          </a:p>
          <a:p>
            <a:pPr>
              <a:lnSpc>
                <a:spcPct val="200000"/>
              </a:lnSpc>
              <a:spcBef>
                <a:spcPts val="1800"/>
              </a:spcBef>
            </a:pPr>
            <a:r>
              <a:rPr lang="en-US" dirty="0">
                <a:latin typeface="Times New Roman" panose="02020603050405020304" pitchFamily="18" charset="0"/>
                <a:cs typeface="Times New Roman" panose="02020603050405020304" pitchFamily="18" charset="0"/>
              </a:rPr>
              <a:t>Transitional Childcare</a:t>
            </a:r>
          </a:p>
        </p:txBody>
      </p:sp>
    </p:spTree>
    <p:extLst>
      <p:ext uri="{BB962C8B-B14F-4D97-AF65-F5344CB8AC3E}">
        <p14:creationId xmlns:p14="http://schemas.microsoft.com/office/powerpoint/2010/main" val="419772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descr="Icon&#10;&#10;Description automatically generated">
            <a:extLst>
              <a:ext uri="{FF2B5EF4-FFF2-40B4-BE49-F238E27FC236}">
                <a16:creationId xmlns:a16="http://schemas.microsoft.com/office/drawing/2014/main" id="{D42782CF-D3FB-224A-9698-0304DCE925F8}"/>
              </a:ext>
            </a:extLst>
          </p:cNvPr>
          <p:cNvPicPr>
            <a:picLocks noChangeAspect="1"/>
          </p:cNvPicPr>
          <p:nvPr/>
        </p:nvPicPr>
        <p:blipFill>
          <a:blip r:embed="rId3"/>
          <a:srcRect/>
          <a:stretch/>
        </p:blipFill>
        <p:spPr>
          <a:xfrm>
            <a:off x="11182350" y="5836935"/>
            <a:ext cx="882130" cy="899379"/>
          </a:xfrm>
          <a:prstGeom prst="rect">
            <a:avLst/>
          </a:prstGeom>
        </p:spPr>
      </p:pic>
      <p:sp>
        <p:nvSpPr>
          <p:cNvPr id="11" name="object 5">
            <a:extLst>
              <a:ext uri="{FF2B5EF4-FFF2-40B4-BE49-F238E27FC236}">
                <a16:creationId xmlns:a16="http://schemas.microsoft.com/office/drawing/2014/main" id="{2770908C-7E96-40F7-4680-64218095CD27}"/>
              </a:ext>
            </a:extLst>
          </p:cNvPr>
          <p:cNvSpPr txBox="1"/>
          <p:nvPr/>
        </p:nvSpPr>
        <p:spPr>
          <a:xfrm>
            <a:off x="3291916" y="1553253"/>
            <a:ext cx="2715895" cy="932180"/>
          </a:xfrm>
          <a:prstGeom prst="rect">
            <a:avLst/>
          </a:prstGeom>
        </p:spPr>
        <p:txBody>
          <a:bodyPr vert="horz" wrap="square" lIns="0" tIns="39369" rIns="0" bIns="0" rtlCol="0">
            <a:spAutoFit/>
          </a:bodyPr>
          <a:lstStyle/>
          <a:p>
            <a:pPr marL="12065" marR="5080" indent="-1270" algn="ctr">
              <a:lnSpc>
                <a:spcPct val="91700"/>
              </a:lnSpc>
              <a:spcBef>
                <a:spcPts val="309"/>
              </a:spcBef>
            </a:pPr>
            <a:r>
              <a:rPr sz="2100" b="1" kern="0" dirty="0">
                <a:solidFill>
                  <a:srgbClr val="FFFFFF"/>
                </a:solidFill>
                <a:cs typeface="Calibri"/>
              </a:rPr>
              <a:t>Be</a:t>
            </a:r>
            <a:r>
              <a:rPr sz="2100" b="1" kern="0" spc="-20" dirty="0">
                <a:solidFill>
                  <a:srgbClr val="FFFFFF"/>
                </a:solidFill>
                <a:cs typeface="Calibri"/>
              </a:rPr>
              <a:t> </a:t>
            </a:r>
            <a:r>
              <a:rPr sz="2100" b="1" kern="0" dirty="0">
                <a:solidFill>
                  <a:srgbClr val="FFFFFF"/>
                </a:solidFill>
                <a:cs typeface="Calibri"/>
              </a:rPr>
              <a:t>receiving</a:t>
            </a:r>
            <a:r>
              <a:rPr sz="2100" b="1" kern="0" spc="-20" dirty="0">
                <a:solidFill>
                  <a:srgbClr val="FFFFFF"/>
                </a:solidFill>
                <a:cs typeface="Calibri"/>
              </a:rPr>
              <a:t> </a:t>
            </a:r>
            <a:r>
              <a:rPr sz="2100" b="1" kern="0" spc="-10" dirty="0">
                <a:solidFill>
                  <a:srgbClr val="FFFFFF"/>
                </a:solidFill>
                <a:cs typeface="Calibri"/>
              </a:rPr>
              <a:t>Temporary </a:t>
            </a:r>
            <a:r>
              <a:rPr sz="2100" b="1" kern="0" dirty="0">
                <a:solidFill>
                  <a:srgbClr val="FFFFFF"/>
                </a:solidFill>
                <a:cs typeface="Calibri"/>
              </a:rPr>
              <a:t>Cash</a:t>
            </a:r>
            <a:r>
              <a:rPr sz="2100" b="1" kern="0" spc="-50" dirty="0">
                <a:solidFill>
                  <a:srgbClr val="FFFFFF"/>
                </a:solidFill>
                <a:cs typeface="Calibri"/>
              </a:rPr>
              <a:t> </a:t>
            </a:r>
            <a:r>
              <a:rPr sz="2100" b="1" kern="0" dirty="0">
                <a:solidFill>
                  <a:srgbClr val="FFFFFF"/>
                </a:solidFill>
                <a:cs typeface="Calibri"/>
              </a:rPr>
              <a:t>Assistance</a:t>
            </a:r>
            <a:r>
              <a:rPr sz="2100" b="1" kern="0" spc="-40" dirty="0">
                <a:solidFill>
                  <a:srgbClr val="FFFFFF"/>
                </a:solidFill>
                <a:cs typeface="Calibri"/>
              </a:rPr>
              <a:t> </a:t>
            </a:r>
            <a:r>
              <a:rPr sz="2100" b="1" kern="0" dirty="0">
                <a:solidFill>
                  <a:srgbClr val="FFFFFF"/>
                </a:solidFill>
                <a:cs typeface="Calibri"/>
              </a:rPr>
              <a:t>(TCA)</a:t>
            </a:r>
            <a:r>
              <a:rPr sz="2100" b="1" kern="0" spc="-50" dirty="0">
                <a:solidFill>
                  <a:srgbClr val="FFFFFF"/>
                </a:solidFill>
                <a:cs typeface="Calibri"/>
              </a:rPr>
              <a:t> </a:t>
            </a:r>
            <a:r>
              <a:rPr sz="2100" b="1" kern="0" spc="-25" dirty="0">
                <a:solidFill>
                  <a:srgbClr val="FFFFFF"/>
                </a:solidFill>
                <a:cs typeface="Calibri"/>
              </a:rPr>
              <a:t>or </a:t>
            </a:r>
            <a:r>
              <a:rPr sz="2100" b="1" kern="0" dirty="0">
                <a:solidFill>
                  <a:srgbClr val="FFFFFF"/>
                </a:solidFill>
                <a:cs typeface="Calibri"/>
              </a:rPr>
              <a:t>applying</a:t>
            </a:r>
            <a:r>
              <a:rPr sz="2100" b="1" kern="0" spc="-45" dirty="0">
                <a:solidFill>
                  <a:srgbClr val="FFFFFF"/>
                </a:solidFill>
                <a:cs typeface="Calibri"/>
              </a:rPr>
              <a:t> </a:t>
            </a:r>
            <a:r>
              <a:rPr sz="2100" b="1" kern="0" dirty="0">
                <a:solidFill>
                  <a:srgbClr val="FFFFFF"/>
                </a:solidFill>
                <a:cs typeface="Calibri"/>
              </a:rPr>
              <a:t>for</a:t>
            </a:r>
            <a:r>
              <a:rPr sz="2100" b="1" kern="0" spc="-40" dirty="0">
                <a:solidFill>
                  <a:srgbClr val="FFFFFF"/>
                </a:solidFill>
                <a:cs typeface="Calibri"/>
              </a:rPr>
              <a:t> </a:t>
            </a:r>
            <a:r>
              <a:rPr sz="2100" b="1" kern="0" spc="-25" dirty="0">
                <a:solidFill>
                  <a:srgbClr val="FFFFFF"/>
                </a:solidFill>
                <a:cs typeface="Calibri"/>
              </a:rPr>
              <a:t>it</a:t>
            </a:r>
            <a:endParaRPr sz="2100" kern="0" dirty="0">
              <a:solidFill>
                <a:sysClr val="windowText" lastClr="000000"/>
              </a:solidFill>
              <a:cs typeface="Calibri"/>
            </a:endParaRPr>
          </a:p>
        </p:txBody>
      </p:sp>
      <p:sp>
        <p:nvSpPr>
          <p:cNvPr id="12" name="object 6">
            <a:extLst>
              <a:ext uri="{FF2B5EF4-FFF2-40B4-BE49-F238E27FC236}">
                <a16:creationId xmlns:a16="http://schemas.microsoft.com/office/drawing/2014/main" id="{2275762D-B6AD-77CB-B9C1-C8091952C340}"/>
              </a:ext>
            </a:extLst>
          </p:cNvPr>
          <p:cNvSpPr txBox="1"/>
          <p:nvPr/>
        </p:nvSpPr>
        <p:spPr>
          <a:xfrm>
            <a:off x="5284312" y="3180577"/>
            <a:ext cx="1989455" cy="932180"/>
          </a:xfrm>
          <a:prstGeom prst="rect">
            <a:avLst/>
          </a:prstGeom>
        </p:spPr>
        <p:txBody>
          <a:bodyPr vert="horz" wrap="square" lIns="0" tIns="39369" rIns="0" bIns="0" rtlCol="0">
            <a:spAutoFit/>
          </a:bodyPr>
          <a:lstStyle/>
          <a:p>
            <a:pPr marL="12065" marR="5080" algn="ctr">
              <a:lnSpc>
                <a:spcPct val="91700"/>
              </a:lnSpc>
              <a:spcBef>
                <a:spcPts val="309"/>
              </a:spcBef>
            </a:pPr>
            <a:r>
              <a:rPr sz="2100" b="1" kern="0" dirty="0">
                <a:solidFill>
                  <a:srgbClr val="FFFFFF"/>
                </a:solidFill>
                <a:cs typeface="Calibri"/>
              </a:rPr>
              <a:t>Meet</a:t>
            </a:r>
            <a:r>
              <a:rPr sz="2100" b="1" kern="0" spc="-10" dirty="0">
                <a:solidFill>
                  <a:srgbClr val="FFFFFF"/>
                </a:solidFill>
                <a:cs typeface="Calibri"/>
              </a:rPr>
              <a:t> </a:t>
            </a:r>
            <a:r>
              <a:rPr sz="2100" b="1" kern="0" dirty="0">
                <a:solidFill>
                  <a:srgbClr val="FFFFFF"/>
                </a:solidFill>
                <a:cs typeface="Calibri"/>
              </a:rPr>
              <a:t>all</a:t>
            </a:r>
            <a:r>
              <a:rPr sz="2100" b="1" kern="0" spc="5" dirty="0">
                <a:solidFill>
                  <a:srgbClr val="FFFFFF"/>
                </a:solidFill>
                <a:cs typeface="Calibri"/>
              </a:rPr>
              <a:t> </a:t>
            </a:r>
            <a:r>
              <a:rPr sz="2100" b="1" kern="0" spc="-10" dirty="0">
                <a:solidFill>
                  <a:srgbClr val="FFFFFF"/>
                </a:solidFill>
                <a:cs typeface="Calibri"/>
              </a:rPr>
              <a:t>Up-</a:t>
            </a:r>
            <a:r>
              <a:rPr sz="2100" b="1" kern="0" spc="-20" dirty="0">
                <a:solidFill>
                  <a:srgbClr val="FFFFFF"/>
                </a:solidFill>
                <a:cs typeface="Calibri"/>
              </a:rPr>
              <a:t>Front </a:t>
            </a:r>
            <a:r>
              <a:rPr sz="2100" b="1" kern="0" dirty="0">
                <a:solidFill>
                  <a:srgbClr val="FFFFFF"/>
                </a:solidFill>
                <a:cs typeface="Calibri"/>
              </a:rPr>
              <a:t>Diversion</a:t>
            </a:r>
            <a:r>
              <a:rPr sz="2100" b="1" kern="0" spc="-65" dirty="0">
                <a:solidFill>
                  <a:srgbClr val="FFFFFF"/>
                </a:solidFill>
                <a:cs typeface="Calibri"/>
              </a:rPr>
              <a:t> </a:t>
            </a:r>
            <a:r>
              <a:rPr sz="2100" b="1" kern="0" spc="-10" dirty="0">
                <a:solidFill>
                  <a:srgbClr val="FFFFFF"/>
                </a:solidFill>
                <a:cs typeface="Calibri"/>
              </a:rPr>
              <a:t>(UFD) </a:t>
            </a:r>
            <a:r>
              <a:rPr sz="2100" b="1" kern="0" dirty="0">
                <a:solidFill>
                  <a:srgbClr val="FFFFFF"/>
                </a:solidFill>
                <a:cs typeface="Calibri"/>
              </a:rPr>
              <a:t>eligibility</a:t>
            </a:r>
            <a:r>
              <a:rPr sz="2100" b="1" kern="0" spc="-10" dirty="0">
                <a:solidFill>
                  <a:srgbClr val="FFFFFF"/>
                </a:solidFill>
                <a:cs typeface="Calibri"/>
              </a:rPr>
              <a:t> criteria</a:t>
            </a:r>
            <a:endParaRPr sz="2100" kern="0">
              <a:solidFill>
                <a:sysClr val="windowText" lastClr="000000"/>
              </a:solidFill>
              <a:cs typeface="Calibri"/>
            </a:endParaRPr>
          </a:p>
        </p:txBody>
      </p:sp>
      <p:sp>
        <p:nvSpPr>
          <p:cNvPr id="13" name="object 7">
            <a:extLst>
              <a:ext uri="{FF2B5EF4-FFF2-40B4-BE49-F238E27FC236}">
                <a16:creationId xmlns:a16="http://schemas.microsoft.com/office/drawing/2014/main" id="{066F1C0A-66A9-63C6-7A20-5DF34036BD7D}"/>
              </a:ext>
            </a:extLst>
          </p:cNvPr>
          <p:cNvSpPr txBox="1"/>
          <p:nvPr/>
        </p:nvSpPr>
        <p:spPr>
          <a:xfrm>
            <a:off x="3295365" y="5232525"/>
            <a:ext cx="2695575" cy="345440"/>
          </a:xfrm>
          <a:prstGeom prst="rect">
            <a:avLst/>
          </a:prstGeom>
        </p:spPr>
        <p:txBody>
          <a:bodyPr vert="horz" wrap="square" lIns="0" tIns="12700" rIns="0" bIns="0" rtlCol="0">
            <a:spAutoFit/>
          </a:bodyPr>
          <a:lstStyle/>
          <a:p>
            <a:pPr marL="12700">
              <a:spcBef>
                <a:spcPts val="100"/>
              </a:spcBef>
            </a:pPr>
            <a:r>
              <a:rPr sz="2100" b="1" kern="0" dirty="0">
                <a:solidFill>
                  <a:srgbClr val="FFFFFF"/>
                </a:solidFill>
                <a:cs typeface="Calibri"/>
              </a:rPr>
              <a:t>Show</a:t>
            </a:r>
            <a:r>
              <a:rPr sz="2100" b="1" kern="0" spc="-25" dirty="0">
                <a:solidFill>
                  <a:srgbClr val="FFFFFF"/>
                </a:solidFill>
                <a:cs typeface="Calibri"/>
              </a:rPr>
              <a:t> </a:t>
            </a:r>
            <a:r>
              <a:rPr sz="2100" b="1" kern="0" dirty="0">
                <a:solidFill>
                  <a:srgbClr val="FFFFFF"/>
                </a:solidFill>
                <a:cs typeface="Calibri"/>
              </a:rPr>
              <a:t>a</a:t>
            </a:r>
            <a:r>
              <a:rPr sz="2100" b="1" kern="0" spc="-5" dirty="0">
                <a:solidFill>
                  <a:srgbClr val="FFFFFF"/>
                </a:solidFill>
                <a:cs typeface="Calibri"/>
              </a:rPr>
              <a:t> </a:t>
            </a:r>
            <a:r>
              <a:rPr sz="2100" b="1" kern="0" dirty="0">
                <a:solidFill>
                  <a:srgbClr val="FFFFFF"/>
                </a:solidFill>
                <a:cs typeface="Calibri"/>
              </a:rPr>
              <a:t>need to </a:t>
            </a:r>
            <a:r>
              <a:rPr sz="2100" b="1" kern="0" spc="-10" dirty="0">
                <a:solidFill>
                  <a:srgbClr val="FFFFFF"/>
                </a:solidFill>
                <a:cs typeface="Calibri"/>
              </a:rPr>
              <a:t>relocate</a:t>
            </a:r>
            <a:endParaRPr sz="2100" kern="0">
              <a:solidFill>
                <a:sysClr val="windowText" lastClr="000000"/>
              </a:solidFill>
              <a:cs typeface="Calibri"/>
            </a:endParaRPr>
          </a:p>
        </p:txBody>
      </p:sp>
      <p:sp>
        <p:nvSpPr>
          <p:cNvPr id="14" name="object 8">
            <a:extLst>
              <a:ext uri="{FF2B5EF4-FFF2-40B4-BE49-F238E27FC236}">
                <a16:creationId xmlns:a16="http://schemas.microsoft.com/office/drawing/2014/main" id="{20BA5241-727B-F400-96A3-8B6C326A1750}"/>
              </a:ext>
            </a:extLst>
          </p:cNvPr>
          <p:cNvSpPr txBox="1"/>
          <p:nvPr/>
        </p:nvSpPr>
        <p:spPr>
          <a:xfrm>
            <a:off x="1556118" y="3246310"/>
            <a:ext cx="2799715" cy="932180"/>
          </a:xfrm>
          <a:prstGeom prst="rect">
            <a:avLst/>
          </a:prstGeom>
        </p:spPr>
        <p:txBody>
          <a:bodyPr vert="horz" wrap="square" lIns="0" tIns="39369" rIns="0" bIns="0" rtlCol="0">
            <a:spAutoFit/>
          </a:bodyPr>
          <a:lstStyle/>
          <a:p>
            <a:pPr marL="12700" marR="5080" indent="635" algn="ctr">
              <a:lnSpc>
                <a:spcPct val="91700"/>
              </a:lnSpc>
              <a:spcBef>
                <a:spcPts val="309"/>
              </a:spcBef>
            </a:pPr>
            <a:r>
              <a:rPr sz="2100" b="1" kern="0" spc="-10" dirty="0">
                <a:solidFill>
                  <a:srgbClr val="FFFFFF"/>
                </a:solidFill>
                <a:cs typeface="Calibri"/>
              </a:rPr>
              <a:t>Demonstrate</a:t>
            </a:r>
            <a:r>
              <a:rPr sz="2100" b="1" kern="0" spc="-25" dirty="0">
                <a:solidFill>
                  <a:srgbClr val="FFFFFF"/>
                </a:solidFill>
                <a:cs typeface="Calibri"/>
              </a:rPr>
              <a:t> </a:t>
            </a:r>
            <a:r>
              <a:rPr sz="2100" b="1" kern="0" spc="-20" dirty="0">
                <a:solidFill>
                  <a:srgbClr val="FFFFFF"/>
                </a:solidFill>
                <a:cs typeface="Calibri"/>
              </a:rPr>
              <a:t>that </a:t>
            </a:r>
            <a:r>
              <a:rPr sz="2100" b="1" kern="0" dirty="0">
                <a:solidFill>
                  <a:srgbClr val="FFFFFF"/>
                </a:solidFill>
                <a:cs typeface="Calibri"/>
              </a:rPr>
              <a:t>relocating</a:t>
            </a:r>
            <a:r>
              <a:rPr sz="2100" b="1" kern="0" spc="-45" dirty="0">
                <a:solidFill>
                  <a:srgbClr val="FFFFFF"/>
                </a:solidFill>
                <a:cs typeface="Calibri"/>
              </a:rPr>
              <a:t> </a:t>
            </a:r>
            <a:r>
              <a:rPr sz="2100" b="1" kern="0" dirty="0">
                <a:solidFill>
                  <a:srgbClr val="FFFFFF"/>
                </a:solidFill>
                <a:cs typeface="Calibri"/>
              </a:rPr>
              <a:t>will</a:t>
            </a:r>
            <a:r>
              <a:rPr sz="2100" b="1" kern="0" spc="-40" dirty="0">
                <a:solidFill>
                  <a:srgbClr val="FFFFFF"/>
                </a:solidFill>
                <a:cs typeface="Calibri"/>
              </a:rPr>
              <a:t> </a:t>
            </a:r>
            <a:r>
              <a:rPr sz="2100" b="1" kern="0" spc="-10" dirty="0">
                <a:solidFill>
                  <a:srgbClr val="FFFFFF"/>
                </a:solidFill>
                <a:cs typeface="Calibri"/>
              </a:rPr>
              <a:t>contribute </a:t>
            </a:r>
            <a:r>
              <a:rPr sz="2100" b="1" kern="0" dirty="0">
                <a:solidFill>
                  <a:srgbClr val="FFFFFF"/>
                </a:solidFill>
                <a:cs typeface="Calibri"/>
              </a:rPr>
              <a:t>to</a:t>
            </a:r>
            <a:r>
              <a:rPr sz="2100" b="1" kern="0" spc="15" dirty="0">
                <a:solidFill>
                  <a:srgbClr val="FFFFFF"/>
                </a:solidFill>
                <a:cs typeface="Calibri"/>
              </a:rPr>
              <a:t> </a:t>
            </a:r>
            <a:r>
              <a:rPr sz="2100" b="1" kern="0" spc="-10" dirty="0">
                <a:solidFill>
                  <a:srgbClr val="FFFFFF"/>
                </a:solidFill>
                <a:cs typeface="Calibri"/>
              </a:rPr>
              <a:t>self-sufficiency</a:t>
            </a:r>
            <a:endParaRPr sz="2100" kern="0">
              <a:solidFill>
                <a:sysClr val="windowText" lastClr="000000"/>
              </a:solidFill>
              <a:cs typeface="Calibri"/>
            </a:endParaRPr>
          </a:p>
        </p:txBody>
      </p:sp>
      <p:sp>
        <p:nvSpPr>
          <p:cNvPr id="18" name="Title 2">
            <a:extLst>
              <a:ext uri="{FF2B5EF4-FFF2-40B4-BE49-F238E27FC236}">
                <a16:creationId xmlns:a16="http://schemas.microsoft.com/office/drawing/2014/main" id="{04FE85EF-4CBA-8DD7-6651-F154D86A3BB1}"/>
              </a:ext>
            </a:extLst>
          </p:cNvPr>
          <p:cNvSpPr txBox="1">
            <a:spLocks/>
          </p:cNvSpPr>
          <p:nvPr/>
        </p:nvSpPr>
        <p:spPr>
          <a:xfrm>
            <a:off x="412483" y="239878"/>
            <a:ext cx="7886700" cy="690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3200" b="1" dirty="0">
                <a:latin typeface="Times New Roman" panose="02020603050405020304" pitchFamily="18" charset="0"/>
                <a:cs typeface="Times New Roman" panose="02020603050405020304" pitchFamily="18" charset="0"/>
              </a:rPr>
              <a:t>GENERAL  ELIGIBLITY CRITERIA</a:t>
            </a:r>
          </a:p>
        </p:txBody>
      </p:sp>
      <p:sp>
        <p:nvSpPr>
          <p:cNvPr id="19" name="Content Placeholder 1">
            <a:extLst>
              <a:ext uri="{FF2B5EF4-FFF2-40B4-BE49-F238E27FC236}">
                <a16:creationId xmlns:a16="http://schemas.microsoft.com/office/drawing/2014/main" id="{A69C6ED9-C6D2-9391-9135-E0654251C065}"/>
              </a:ext>
            </a:extLst>
          </p:cNvPr>
          <p:cNvSpPr txBox="1">
            <a:spLocks/>
          </p:cNvSpPr>
          <p:nvPr/>
        </p:nvSpPr>
        <p:spPr>
          <a:xfrm>
            <a:off x="830549" y="1467830"/>
            <a:ext cx="7886700"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Employment:  	Seek, Obtain, Retain</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Education:     	Attending an education or training 				program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Case Closure:  	Without a sanction and with earned 				income that terminated TCA, opted not to  			receive TCA, time limit expired for TCA, or 			received an increase in child support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2743200" marR="0" lvl="6"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endParaRPr kumimoji="0" lang="en-US" sz="2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
        <p:nvSpPr>
          <p:cNvPr id="5" name="Slide Number Placeholder 4">
            <a:extLst>
              <a:ext uri="{FF2B5EF4-FFF2-40B4-BE49-F238E27FC236}">
                <a16:creationId xmlns:a16="http://schemas.microsoft.com/office/drawing/2014/main" id="{29FC3811-D358-453C-4010-2F75FEAAFCD9}"/>
              </a:ext>
            </a:extLst>
          </p:cNvPr>
          <p:cNvSpPr>
            <a:spLocks noGrp="1"/>
          </p:cNvSpPr>
          <p:nvPr>
            <p:ph type="sldNum" sz="quarter" idx="12"/>
          </p:nvPr>
        </p:nvSpPr>
        <p:spPr/>
        <p:txBody>
          <a:bodyPr/>
          <a:lstStyle/>
          <a:p>
            <a:fld id="{9AB017ED-6826-9044-9127-2F5D8B30396E}" type="slidenum">
              <a:rPr lang="en-US" smtClean="0"/>
              <a:pPr/>
              <a:t>5</a:t>
            </a:fld>
            <a:endParaRPr lang="en-US" dirty="0"/>
          </a:p>
        </p:txBody>
      </p:sp>
    </p:spTree>
    <p:extLst>
      <p:ext uri="{BB962C8B-B14F-4D97-AF65-F5344CB8AC3E}">
        <p14:creationId xmlns:p14="http://schemas.microsoft.com/office/powerpoint/2010/main" val="4196285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4" descr="Icon&#10;&#10;Description automatically generated">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72710" y="5688417"/>
            <a:ext cx="882130" cy="899379"/>
          </a:xfrm>
          <a:prstGeom prst="rect">
            <a:avLst/>
          </a:prstGeom>
        </p:spPr>
      </p:pic>
      <p:sp>
        <p:nvSpPr>
          <p:cNvPr id="13" name="Title 2">
            <a:extLst>
              <a:ext uri="{FF2B5EF4-FFF2-40B4-BE49-F238E27FC236}">
                <a16:creationId xmlns:a16="http://schemas.microsoft.com/office/drawing/2014/main" id="{23AC1016-2E64-2591-1720-7F29F4C12C90}"/>
              </a:ext>
            </a:extLst>
          </p:cNvPr>
          <p:cNvSpPr txBox="1">
            <a:spLocks/>
          </p:cNvSpPr>
          <p:nvPr/>
        </p:nvSpPr>
        <p:spPr>
          <a:xfrm>
            <a:off x="631825" y="100361"/>
            <a:ext cx="7886700" cy="4761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ADDITIONAL GENERAL  ELIGIBLITY CRITERIA</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14" name="Content Placeholder 1">
            <a:extLst>
              <a:ext uri="{FF2B5EF4-FFF2-40B4-BE49-F238E27FC236}">
                <a16:creationId xmlns:a16="http://schemas.microsoft.com/office/drawing/2014/main" id="{81B58730-2174-7E2E-5018-7E2627A6098B}"/>
              </a:ext>
            </a:extLst>
          </p:cNvPr>
          <p:cNvSpPr txBox="1">
            <a:spLocks/>
          </p:cNvSpPr>
          <p:nvPr/>
        </p:nvSpPr>
        <p:spPr>
          <a:xfrm>
            <a:off x="702626" y="914400"/>
            <a:ext cx="7975547" cy="49593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Former TCA recipient and other individuals who:</a:t>
            </a:r>
          </a:p>
          <a:p>
            <a:pPr marL="457200" lvl="1" indent="0" algn="just">
              <a:buFont typeface="Arial" panose="020B0604020202020204" pitchFamily="34" charset="0"/>
              <a:buNone/>
            </a:pPr>
            <a:endParaRPr lang="en-US" sz="2600" dirty="0">
              <a:latin typeface="Times New Roman" panose="02020603050405020304" pitchFamily="18" charset="0"/>
              <a:cs typeface="Times New Roman" panose="02020603050405020304" pitchFamily="18" charset="0"/>
            </a:endParaRPr>
          </a:p>
          <a:p>
            <a:pPr lvl="1">
              <a:lnSpc>
                <a:spcPct val="150000"/>
              </a:lnSpc>
            </a:pPr>
            <a:r>
              <a:rPr lang="en-US" sz="2600" dirty="0">
                <a:latin typeface="Times New Roman" panose="02020603050405020304" pitchFamily="18" charset="0"/>
                <a:cs typeface="Times New Roman" panose="02020603050405020304" pitchFamily="18" charset="0"/>
              </a:rPr>
              <a:t>Received relocation assistance (including victims of domestic violence)</a:t>
            </a:r>
          </a:p>
          <a:p>
            <a:pPr lvl="1">
              <a:lnSpc>
                <a:spcPct val="150000"/>
              </a:lnSpc>
            </a:pPr>
            <a:r>
              <a:rPr lang="en-US" sz="2600" dirty="0">
                <a:latin typeface="Times New Roman" panose="02020603050405020304" pitchFamily="18" charset="0"/>
                <a:cs typeface="Times New Roman" panose="02020603050405020304" pitchFamily="18" charset="0"/>
              </a:rPr>
              <a:t>Received up-front diversion</a:t>
            </a:r>
          </a:p>
          <a:p>
            <a:pPr lvl="2">
              <a:lnSpc>
                <a:spcPct val="150000"/>
              </a:lnSpc>
              <a:buFont typeface="Courier New" panose="02070309020205020404" pitchFamily="49" charset="0"/>
              <a:buChar char="o"/>
            </a:pPr>
            <a:r>
              <a:rPr lang="en-US" sz="2600" dirty="0">
                <a:latin typeface="Times New Roman" panose="02020603050405020304" pitchFamily="18" charset="0"/>
                <a:cs typeface="Times New Roman" panose="02020603050405020304" pitchFamily="18" charset="0"/>
              </a:rPr>
              <a:t> Income cannot exceed 200% of the federal </a:t>
            </a:r>
          </a:p>
          <a:p>
            <a:pPr marL="914400" lvl="2" indent="0">
              <a:lnSpc>
                <a:spcPct val="150000"/>
              </a:lnSpc>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    poverty level</a:t>
            </a:r>
          </a:p>
          <a:p>
            <a:pPr lvl="1">
              <a:lnSpc>
                <a:spcPct val="150000"/>
              </a:lnSpc>
            </a:pPr>
            <a:r>
              <a:rPr lang="en-US" sz="2600" dirty="0">
                <a:latin typeface="Times New Roman" panose="02020603050405020304" pitchFamily="18" charset="0"/>
                <a:cs typeface="Times New Roman" panose="02020603050405020304" pitchFamily="18" charset="0"/>
              </a:rPr>
              <a:t>Received a Cash Assistance Severance Benefit</a:t>
            </a:r>
          </a:p>
        </p:txBody>
      </p:sp>
    </p:spTree>
    <p:extLst>
      <p:ext uri="{BB962C8B-B14F-4D97-AF65-F5344CB8AC3E}">
        <p14:creationId xmlns:p14="http://schemas.microsoft.com/office/powerpoint/2010/main" val="48859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lowchart: Document 3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416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2">
            <a:extLst>
              <a:ext uri="{FF2B5EF4-FFF2-40B4-BE49-F238E27FC236}">
                <a16:creationId xmlns:a16="http://schemas.microsoft.com/office/drawing/2014/main" id="{5BF1602F-043E-0254-4C6B-5027645375E4}"/>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fontAlgn="auto">
              <a:spcAft>
                <a:spcPts val="600"/>
              </a:spcAft>
              <a:buClrTx/>
              <a:buSzTx/>
              <a:tabLst/>
              <a:defRPr/>
            </a:pPr>
            <a:r>
              <a:rPr kumimoji="0" lang="en-US" sz="3000" b="1" i="0" u="none" strike="noStrike" kern="1200" cap="none" spc="0" normalizeH="0" baseline="0" noProof="0">
                <a:ln>
                  <a:noFill/>
                </a:ln>
                <a:solidFill>
                  <a:srgbClr val="FFFFFF"/>
                </a:solidFill>
                <a:effectLst/>
                <a:uLnTx/>
                <a:uFillTx/>
                <a:latin typeface="+mj-lt"/>
                <a:ea typeface="+mj-ea"/>
                <a:cs typeface="+mj-cs"/>
              </a:rPr>
              <a:t>LOCAL WORKFORCE DEVELOPMENT BOARD RESPONSIBILITIES</a:t>
            </a:r>
            <a:endParaRPr kumimoji="0" lang="en-US" sz="3000" b="0" i="0" u="none" strike="noStrike" kern="1200" cap="none" spc="0" normalizeH="0" baseline="0" noProof="0">
              <a:ln>
                <a:noFill/>
              </a:ln>
              <a:solidFill>
                <a:srgbClr val="FFFFFF"/>
              </a:solidFill>
              <a:effectLst/>
              <a:uLnTx/>
              <a:uFillTx/>
              <a:latin typeface="+mj-lt"/>
              <a:ea typeface="+mj-ea"/>
              <a:cs typeface="+mj-cs"/>
            </a:endParaRPr>
          </a:p>
        </p:txBody>
      </p:sp>
      <p:pic>
        <p:nvPicPr>
          <p:cNvPr id="25" name="Content Placeholder 5">
            <a:extLst>
              <a:ext uri="{FF2B5EF4-FFF2-40B4-BE49-F238E27FC236}">
                <a16:creationId xmlns:a16="http://schemas.microsoft.com/office/drawing/2014/main" id="{98EADFDD-DD04-560D-BB4A-FE86D6FC8A08}"/>
              </a:ext>
            </a:extLst>
          </p:cNvPr>
          <p:cNvPicPr>
            <a:picLocks noChangeAspect="1"/>
          </p:cNvPicPr>
          <p:nvPr/>
        </p:nvPicPr>
        <p:blipFill rotWithShape="1">
          <a:blip r:embed="rId3">
            <a:extLst>
              <a:ext uri="{28A0092B-C50C-407E-A947-70E740481C1C}">
                <a14:useLocalDpi xmlns:a14="http://schemas.microsoft.com/office/drawing/2010/main" val="0"/>
              </a:ext>
            </a:extLst>
          </a:blip>
          <a:srcRect r="5666" b="-1"/>
          <a:stretch/>
        </p:blipFill>
        <p:spPr>
          <a:xfrm>
            <a:off x="4207933" y="674155"/>
            <a:ext cx="7347537" cy="5510665"/>
          </a:xfrm>
          <a:prstGeom prst="rect">
            <a:avLst/>
          </a:prstGeom>
        </p:spPr>
      </p:pic>
      <p:sp>
        <p:nvSpPr>
          <p:cNvPr id="21" name="Title 4">
            <a:extLst>
              <a:ext uri="{FF2B5EF4-FFF2-40B4-BE49-F238E27FC236}">
                <a16:creationId xmlns:a16="http://schemas.microsoft.com/office/drawing/2014/main" id="{BA670789-0D6A-E1EB-BE65-49AABC8BB103}"/>
              </a:ext>
            </a:extLst>
          </p:cNvPr>
          <p:cNvSpPr txBox="1">
            <a:spLocks/>
          </p:cNvSpPr>
          <p:nvPr/>
        </p:nvSpPr>
        <p:spPr>
          <a:xfrm>
            <a:off x="773408" y="992094"/>
            <a:ext cx="3616913" cy="2795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ctr" fontAlgn="auto">
              <a:spcAft>
                <a:spcPts val="600"/>
              </a:spcAft>
              <a:buClrTx/>
              <a:buSzTx/>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4"/>
          <a:srcRect/>
          <a:stretch/>
        </p:blipFill>
        <p:spPr>
          <a:xfrm>
            <a:off x="11182350" y="5859901"/>
            <a:ext cx="882130" cy="899379"/>
          </a:xfrm>
          <a:prstGeom prst="rect">
            <a:avLst/>
          </a:prstGeom>
        </p:spPr>
      </p:pic>
    </p:spTree>
    <p:extLst>
      <p:ext uri="{BB962C8B-B14F-4D97-AF65-F5344CB8AC3E}">
        <p14:creationId xmlns:p14="http://schemas.microsoft.com/office/powerpoint/2010/main" val="409896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18" name="Title 2">
            <a:extLst>
              <a:ext uri="{FF2B5EF4-FFF2-40B4-BE49-F238E27FC236}">
                <a16:creationId xmlns:a16="http://schemas.microsoft.com/office/drawing/2014/main" id="{6075D3B8-1CAE-98E6-4C01-565CE5035BB4}"/>
              </a:ext>
            </a:extLst>
          </p:cNvPr>
          <p:cNvSpPr txBox="1">
            <a:spLocks/>
          </p:cNvSpPr>
          <p:nvPr/>
        </p:nvSpPr>
        <p:spPr>
          <a:xfrm>
            <a:off x="538618" y="122663"/>
            <a:ext cx="8404965" cy="453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44546A"/>
                </a:solidFill>
                <a:effectLst/>
                <a:uLnTx/>
                <a:uFillTx/>
                <a:latin typeface="Times New Roman" panose="02020603050405020304" pitchFamily="18" charset="0"/>
                <a:ea typeface="+mj-ea"/>
                <a:cs typeface="Times New Roman" panose="02020603050405020304" pitchFamily="18" charset="0"/>
              </a:rPr>
              <a:t>TRANSITONAL EDUCATION &amp; TRAINING ELIGIBILITY</a:t>
            </a:r>
            <a:endParaRPr kumimoji="0" lang="en-US" sz="2400" b="0" i="0" u="none" strike="noStrike" kern="1200" cap="none" spc="0" normalizeH="0" baseline="0" noProof="0" dirty="0">
              <a:ln>
                <a:noFill/>
              </a:ln>
              <a:solidFill>
                <a:srgbClr val="44546A"/>
              </a:solidFill>
              <a:effectLst/>
              <a:uLnTx/>
              <a:uFillTx/>
              <a:latin typeface="HelveticaNeueLT Std" panose="020B0604020202090204" pitchFamily="34" charset="0"/>
              <a:ea typeface="+mj-ea"/>
              <a:cs typeface="+mj-cs"/>
            </a:endParaRPr>
          </a:p>
        </p:txBody>
      </p:sp>
      <p:sp>
        <p:nvSpPr>
          <p:cNvPr id="21" name="Content Placeholder 1">
            <a:extLst>
              <a:ext uri="{FF2B5EF4-FFF2-40B4-BE49-F238E27FC236}">
                <a16:creationId xmlns:a16="http://schemas.microsoft.com/office/drawing/2014/main" id="{77BA31B4-828C-AE29-8FF6-439984565C80}"/>
              </a:ext>
            </a:extLst>
          </p:cNvPr>
          <p:cNvSpPr txBox="1">
            <a:spLocks/>
          </p:cNvSpPr>
          <p:nvPr/>
        </p:nvSpPr>
        <p:spPr>
          <a:xfrm>
            <a:off x="538619" y="916204"/>
            <a:ext cx="8129392" cy="5447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Available to:</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Former TCA recipients.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Individuals who need assistance to actively seek, gain or retain employment.</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Individuals to continue training, upgrading skills or obtaining education.</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Individuals for up to 2 years.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This service is not an entitlement and is based on LWBD funding availability and prioritization.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44546A"/>
              </a:solidFill>
              <a:effectLst/>
              <a:uLnTx/>
              <a:uFillTx/>
              <a:latin typeface="HelveticaNeueLT Std" panose="020B0604020202090204" pitchFamily="34" charset="0"/>
              <a:ea typeface="+mn-ea"/>
              <a:cs typeface="+mn-cs"/>
            </a:endParaRPr>
          </a:p>
        </p:txBody>
      </p:sp>
    </p:spTree>
    <p:extLst>
      <p:ext uri="{BB962C8B-B14F-4D97-AF65-F5344CB8AC3E}">
        <p14:creationId xmlns:p14="http://schemas.microsoft.com/office/powerpoint/2010/main" val="317677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3082AE05-DF08-2C21-7EB2-458ABDC5543E}"/>
              </a:ext>
            </a:extLst>
          </p:cNvPr>
          <p:cNvPicPr>
            <a:picLocks noChangeAspect="1"/>
          </p:cNvPicPr>
          <p:nvPr/>
        </p:nvPicPr>
        <p:blipFill>
          <a:blip r:embed="rId3"/>
          <a:srcRect/>
          <a:stretch/>
        </p:blipFill>
        <p:spPr>
          <a:xfrm>
            <a:off x="11182350" y="5859901"/>
            <a:ext cx="882130" cy="899379"/>
          </a:xfrm>
          <a:prstGeom prst="rect">
            <a:avLst/>
          </a:prstGeom>
        </p:spPr>
      </p:pic>
      <p:sp>
        <p:nvSpPr>
          <p:cNvPr id="26" name="Title 2">
            <a:extLst>
              <a:ext uri="{FF2B5EF4-FFF2-40B4-BE49-F238E27FC236}">
                <a16:creationId xmlns:a16="http://schemas.microsoft.com/office/drawing/2014/main" id="{8940A7FA-CC78-68CB-E978-E69C1684AD0A}"/>
              </a:ext>
            </a:extLst>
          </p:cNvPr>
          <p:cNvSpPr txBox="1">
            <a:spLocks/>
          </p:cNvSpPr>
          <p:nvPr/>
        </p:nvSpPr>
        <p:spPr>
          <a:xfrm>
            <a:off x="609522" y="100360"/>
            <a:ext cx="7886700" cy="5910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rgbClr val="44546A"/>
                </a:solidFill>
                <a:latin typeface="HelveticaNeueLT Std" panose="020B0604020202090204" pitchFamily="34" charset="0"/>
                <a:ea typeface="+mj-ea"/>
                <a:cs typeface="+mj-cs"/>
              </a:defRPr>
            </a:lvl1pPr>
          </a:lstStyle>
          <a:p>
            <a:r>
              <a:rPr lang="en-US" sz="2400" b="1">
                <a:latin typeface="Times New Roman" panose="02020603050405020304" pitchFamily="18" charset="0"/>
                <a:cs typeface="Times New Roman" panose="02020603050405020304" pitchFamily="18" charset="0"/>
              </a:rPr>
              <a:t>LWDB  RESPONSIBILITIES FOR  TRANSITIONAL  EDUCATION  AND TRAINING</a:t>
            </a:r>
            <a:endParaRPr lang="en-US" sz="2400" b="1" dirty="0">
              <a:latin typeface="Times New Roman" panose="02020603050405020304" pitchFamily="18" charset="0"/>
              <a:cs typeface="Times New Roman" panose="02020603050405020304" pitchFamily="18" charset="0"/>
            </a:endParaRPr>
          </a:p>
        </p:txBody>
      </p:sp>
      <p:sp>
        <p:nvSpPr>
          <p:cNvPr id="27" name="Content Placeholder 1">
            <a:extLst>
              <a:ext uri="{FF2B5EF4-FFF2-40B4-BE49-F238E27FC236}">
                <a16:creationId xmlns:a16="http://schemas.microsoft.com/office/drawing/2014/main" id="{A4368658-A5CA-480F-8D71-5DE643D047B0}"/>
              </a:ext>
            </a:extLst>
          </p:cNvPr>
          <p:cNvSpPr txBox="1">
            <a:spLocks/>
          </p:cNvSpPr>
          <p:nvPr/>
        </p:nvSpPr>
        <p:spPr>
          <a:xfrm>
            <a:off x="702627" y="878627"/>
            <a:ext cx="78867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4546A"/>
                </a:solidFill>
                <a:latin typeface="HelveticaNeueLT Std" panose="020B0604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4546A"/>
                </a:solidFill>
                <a:latin typeface="HelveticaNeueLT Std" panose="020B0604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4546A"/>
                </a:solidFill>
                <a:latin typeface="HelveticaNeueLT Std" panose="020B0604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4546A"/>
                </a:solidFill>
                <a:latin typeface="HelveticaNeueLT Std" panose="020B0604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Ensure the education and training is job related</a:t>
            </a:r>
          </a:p>
          <a:p>
            <a:r>
              <a:rPr lang="en-US" sz="2600" dirty="0">
                <a:latin typeface="Times New Roman" panose="02020603050405020304" pitchFamily="18" charset="0"/>
                <a:cs typeface="Times New Roman" panose="02020603050405020304" pitchFamily="18" charset="0"/>
              </a:rPr>
              <a:t>Determine whether or not to enter into an agreement with an employed recipient’s employer to share the costs to upgrade skills  </a:t>
            </a:r>
          </a:p>
        </p:txBody>
      </p:sp>
    </p:spTree>
    <p:extLst>
      <p:ext uri="{BB962C8B-B14F-4D97-AF65-F5344CB8AC3E}">
        <p14:creationId xmlns:p14="http://schemas.microsoft.com/office/powerpoint/2010/main" val="28218194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34F47E119D2F4EBDE880DFF2162436" ma:contentTypeVersion="18" ma:contentTypeDescription="Create a new document." ma:contentTypeScope="" ma:versionID="409310671e3ec3841f0bfdab13e159ef">
  <xsd:schema xmlns:xsd="http://www.w3.org/2001/XMLSchema" xmlns:xs="http://www.w3.org/2001/XMLSchema" xmlns:p="http://schemas.microsoft.com/office/2006/metadata/properties" xmlns:ns1="http://schemas.microsoft.com/sharepoint/v3" xmlns:ns2="49bdf242-fea4-4829-bc24-e622aec032ae" xmlns:ns3="50275235-bb4d-4756-91cd-34632ec170b2" targetNamespace="http://schemas.microsoft.com/office/2006/metadata/properties" ma:root="true" ma:fieldsID="afa1c267040aa7fdfd79cfdc58663ab5" ns1:_="" ns2:_="" ns3:_="">
    <xsd:import namespace="http://schemas.microsoft.com/sharepoint/v3"/>
    <xsd:import namespace="49bdf242-fea4-4829-bc24-e622aec032ae"/>
    <xsd:import namespace="50275235-bb4d-4756-91cd-34632ec170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BLUEFOLDER" minOccurs="0"/>
                <xsd:element ref="ns2:Person" minOccurs="0"/>
                <xsd:element ref="ns1:_ip_UnifiedCompliancePolicyProperties" minOccurs="0"/>
                <xsd:element ref="ns1:_ip_UnifiedCompliancePolicyUIAction" minOccurs="0"/>
                <xsd:element ref="ns2:MediaServiceDateTaken" minOccurs="0"/>
                <xsd:element ref="ns2:MediaLengthInSeconds" minOccurs="0"/>
                <xsd:element ref="ns2:Comment"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bdf242-fea4-4829-bc24-e622aec03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BLUEFOLDER" ma:index="12" nillable="true" ma:displayName="BLUE FOLDER" ma:default="1" ma:description="Blue folder created submitted to Dee" ma:format="Dropdown" ma:internalName="BLUEFOLDER">
      <xsd:simpleType>
        <xsd:restriction base="dms:Boolean"/>
      </xsd:simpleType>
    </xsd:element>
    <xsd:element name="Person" ma:index="13"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Comment" ma:index="18" nillable="true" ma:displayName="Comment" ma:format="Dropdown" ma:internalName="Comment">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df80e6c-b8a1-493a-8e58-14966f94df32"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75235-bb4d-4756-91cd-34632ec170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7862e16-3cec-4c63-aae6-44cc9797803e}" ma:internalName="TaxCatchAll" ma:showField="CatchAllData" ma:web="50275235-bb4d-4756-91cd-34632ec170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Person xmlns="49bdf242-fea4-4829-bc24-e622aec032ae">
      <UserInfo>
        <DisplayName/>
        <AccountId xsi:nil="true"/>
        <AccountType/>
      </UserInfo>
    </Person>
    <BLUEFOLDER xmlns="49bdf242-fea4-4829-bc24-e622aec032ae">true</BLUEFOLDER>
    <_ip_UnifiedCompliancePolicyProperties xmlns="http://schemas.microsoft.com/sharepoint/v3" xsi:nil="true"/>
    <Comment xmlns="49bdf242-fea4-4829-bc24-e622aec032ae" xsi:nil="true"/>
    <TaxCatchAll xmlns="50275235-bb4d-4756-91cd-34632ec170b2" xsi:nil="true"/>
    <lcf76f155ced4ddcb4097134ff3c332f xmlns="49bdf242-fea4-4829-bc24-e622aec032a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EE8873-51A4-437D-91EE-CDEC7C5BB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bdf242-fea4-4829-bc24-e622aec032ae"/>
    <ds:schemaRef ds:uri="50275235-bb4d-4756-91cd-34632ec170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74AAE2-5579-47A5-9E4E-462D19B3EC16}">
  <ds:schemaRefs>
    <ds:schemaRef ds:uri="http://schemas.microsoft.com/office/2006/documentManagement/types"/>
    <ds:schemaRef ds:uri="50275235-bb4d-4756-91cd-34632ec170b2"/>
    <ds:schemaRef ds:uri="http://schemas.microsoft.com/office/2006/metadata/properties"/>
    <ds:schemaRef ds:uri="http://schemas.microsoft.com/sharepoint/v3"/>
    <ds:schemaRef ds:uri="http://purl.org/dc/elements/1.1/"/>
    <ds:schemaRef ds:uri="http://schemas.microsoft.com/office/infopath/2007/PartnerControls"/>
    <ds:schemaRef ds:uri="http://www.w3.org/XML/1998/namespace"/>
    <ds:schemaRef ds:uri="49bdf242-fea4-4829-bc24-e622aec032ae"/>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98E8BEA7-A761-489B-8F5E-33E311AEB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78241</TotalTime>
  <Words>6138</Words>
  <Application>Microsoft Office PowerPoint</Application>
  <PresentationFormat>Widescreen</PresentationFormat>
  <Paragraphs>376</Paragraphs>
  <Slides>35</Slides>
  <Notes>35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vt:lpstr>
      <vt:lpstr>Calibri</vt:lpstr>
      <vt:lpstr>Calibri Light</vt:lpstr>
      <vt:lpstr>Courier New</vt:lpstr>
      <vt:lpstr>Franklin Gothic Book</vt:lpstr>
      <vt:lpstr>HelveticaNeueLT Std</vt:lpstr>
      <vt:lpstr>Times New Roman</vt:lpstr>
      <vt:lpstr>Wingdings</vt:lpstr>
      <vt:lpstr>Custom Design</vt:lpstr>
      <vt:lpstr>1_Office Theme</vt:lpstr>
      <vt:lpstr>2_Office Theme</vt:lpstr>
      <vt:lpstr>Office Theme</vt:lpstr>
      <vt:lpstr>Transitional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Dana</dc:creator>
  <cp:lastModifiedBy>Thomas, Jewelisia</cp:lastModifiedBy>
  <cp:revision>1009</cp:revision>
  <cp:lastPrinted>2023-08-21T16:57:54Z</cp:lastPrinted>
  <dcterms:created xsi:type="dcterms:W3CDTF">2018-04-23T13:15:09Z</dcterms:created>
  <dcterms:modified xsi:type="dcterms:W3CDTF">2024-04-01T17:58:34Z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0x010100DE34F47E119D2F4EBDE880DFF2162436</vt:lpwstr>
  </property>
</Properties>
</file>