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106" autoAdjust="0"/>
  </p:normalViewPr>
  <p:slideViewPr>
    <p:cSldViewPr snapToGrid="0">
      <p:cViewPr varScale="1">
        <p:scale>
          <a:sx n="83" d="100"/>
          <a:sy n="83" d="100"/>
        </p:scale>
        <p:origin x="15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During this presentation, we will cover:</a:t>
            </a:r>
          </a:p>
          <a:p>
            <a:pPr marL="171450" indent="-171450">
              <a:buFont typeface="Arial" panose="020B0604020202020204" pitchFamily="34" charset="0"/>
              <a:buChar char="•"/>
            </a:pPr>
            <a:r>
              <a:rPr lang="en-US" sz="1200" dirty="0">
                <a:latin typeface="+mj-lt"/>
              </a:rPr>
              <a:t>An overview of the Trade Readjustment Allowance (TRA)</a:t>
            </a:r>
          </a:p>
          <a:p>
            <a:pPr marL="171450" indent="-171450">
              <a:buFont typeface="Arial" panose="020B0604020202020204" pitchFamily="34" charset="0"/>
              <a:buChar char="•"/>
            </a:pPr>
            <a:r>
              <a:rPr lang="en-US" sz="1200" dirty="0">
                <a:latin typeface="+mj-lt"/>
              </a:rPr>
              <a:t>General Qualifying Requirement for TRA</a:t>
            </a:r>
          </a:p>
          <a:p>
            <a:pPr marL="171450" indent="-171450">
              <a:buFont typeface="Arial" panose="020B0604020202020204" pitchFamily="34" charset="0"/>
              <a:buChar char="•"/>
            </a:pPr>
            <a:r>
              <a:rPr lang="en-US" sz="1200" dirty="0">
                <a:latin typeface="+mj-lt"/>
              </a:rPr>
              <a:t>Reversion 2021 vs. Reauthorization Act (TAARA) 2015</a:t>
            </a:r>
          </a:p>
          <a:p>
            <a:pPr marL="171450" indent="-171450">
              <a:buFont typeface="Arial" panose="020B0604020202020204" pitchFamily="34" charset="0"/>
              <a:buChar char="•"/>
            </a:pPr>
            <a:r>
              <a:rPr lang="en-US" sz="1200" dirty="0">
                <a:latin typeface="+mj-lt"/>
              </a:rPr>
              <a:t>Understanding Basic TRA,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Understanding Additional TRA,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Understanding Competition TRA</a:t>
            </a:r>
          </a:p>
          <a:p>
            <a:pPr marL="171450" indent="-171450">
              <a:buFont typeface="Arial" panose="020B0604020202020204" pitchFamily="34" charset="0"/>
              <a:buChar char="•"/>
            </a:pPr>
            <a:r>
              <a:rPr lang="en-US" sz="1200" dirty="0">
                <a:latin typeface="+mj-lt"/>
              </a:rPr>
              <a:t>Lastly, a brief summary of what was covered in today’s training followed by a Q&amp;A session.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403782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Visit </a:t>
            </a:r>
            <a:r>
              <a:rPr lang="en-US" sz="1200" dirty="0" err="1">
                <a:latin typeface="+mj-lt"/>
              </a:rPr>
              <a:t>FloridaCommerce’s</a:t>
            </a:r>
            <a:r>
              <a:rPr lang="en-US" sz="1200" dirty="0">
                <a:latin typeface="+mj-lt"/>
              </a:rPr>
              <a:t> Training Materials page to review the State Trade Program’s Employment and Case Management Services, Training Services, Introduction to Performance Reporting, and other training presentations for more detail regarding LWDB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Summary of six criteria to approve training: </a:t>
            </a:r>
          </a:p>
          <a:p>
            <a:pPr marL="342900" marR="0" lvl="0" indent="-342900">
              <a:lnSpc>
                <a:spcPct val="107000"/>
              </a:lnSpc>
              <a:spcBef>
                <a:spcPts val="0"/>
              </a:spcBef>
              <a:spcAft>
                <a:spcPts val="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There is no suitable employment available for the trade-affected worker</a:t>
            </a:r>
          </a:p>
          <a:p>
            <a:pPr marL="342900" marR="0" lvl="0" indent="-342900">
              <a:lnSpc>
                <a:spcPct val="107000"/>
              </a:lnSpc>
              <a:spcBef>
                <a:spcPts val="0"/>
              </a:spcBef>
              <a:spcAft>
                <a:spcPts val="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The trade-affected worker would benefit from appropriate training</a:t>
            </a:r>
          </a:p>
          <a:p>
            <a:pPr marL="342900" marR="0" lvl="0" indent="-342900">
              <a:lnSpc>
                <a:spcPct val="107000"/>
              </a:lnSpc>
              <a:spcBef>
                <a:spcPts val="0"/>
              </a:spcBef>
              <a:spcAft>
                <a:spcPts val="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There is a reasonable expectation of employment following completion of such training</a:t>
            </a:r>
          </a:p>
          <a:p>
            <a:pPr marL="342900" marR="0" lvl="0" indent="-342900">
              <a:lnSpc>
                <a:spcPct val="107000"/>
              </a:lnSpc>
              <a:spcBef>
                <a:spcPts val="0"/>
              </a:spcBef>
              <a:spcAft>
                <a:spcPts val="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Training is reasonably available to the trade-affected worker</a:t>
            </a:r>
          </a:p>
          <a:p>
            <a:pPr marL="342900" marR="0" lvl="0" indent="-342900">
              <a:lnSpc>
                <a:spcPct val="107000"/>
              </a:lnSpc>
              <a:spcBef>
                <a:spcPts val="0"/>
              </a:spcBef>
              <a:spcAft>
                <a:spcPts val="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The trade-affected worker is qualified to undertake and complete such training</a:t>
            </a:r>
          </a:p>
          <a:p>
            <a:pPr marL="342900" marR="0" lvl="0" indent="-342900">
              <a:lnSpc>
                <a:spcPct val="107000"/>
              </a:lnSpc>
              <a:spcBef>
                <a:spcPts val="0"/>
              </a:spcBef>
              <a:spcAft>
                <a:spcPts val="800"/>
              </a:spcAft>
              <a:buFont typeface="Wingdings" panose="05000000000000000000" pitchFamily="2" charset="2"/>
              <a:buChar char="§"/>
            </a:pPr>
            <a:r>
              <a:rPr lang="en-US" sz="1200" dirty="0">
                <a:solidFill>
                  <a:srgbClr val="043F5C"/>
                </a:solidFill>
                <a:latin typeface="+mj-lt"/>
                <a:ea typeface="Calibri" panose="020F0502020204030204" pitchFamily="34" charset="0"/>
                <a:cs typeface="Times New Roman" panose="02020603050405020304" pitchFamily="18" charset="0"/>
              </a:rPr>
              <a:t>Such training is suitable for the trade-affected worker and available at a reasonable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03464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j-lt"/>
                <a:ea typeface="+mn-ea"/>
                <a:cs typeface="+mn-cs"/>
              </a:rPr>
              <a:t>State staff review the Reemployment Assistance (RA) claim through the Reemployment Assistance system. Eligibility for RA is a statutory requirements.  </a:t>
            </a:r>
            <a:r>
              <a:rPr lang="en-US" sz="1200" b="0" i="0" kern="1200" dirty="0" err="1">
                <a:solidFill>
                  <a:schemeClr val="tx1"/>
                </a:solidFill>
                <a:effectLst/>
                <a:latin typeface="+mj-lt"/>
                <a:ea typeface="+mn-ea"/>
                <a:cs typeface="+mn-cs"/>
              </a:rPr>
              <a:t>FloridaCommerce’s</a:t>
            </a:r>
            <a:r>
              <a:rPr lang="en-US" sz="1200" b="0" i="0" kern="1200" dirty="0">
                <a:solidFill>
                  <a:schemeClr val="tx1"/>
                </a:solidFill>
                <a:effectLst/>
                <a:latin typeface="+mj-lt"/>
                <a:ea typeface="+mn-ea"/>
                <a:cs typeface="+mn-cs"/>
              </a:rPr>
              <a:t> Adjudications team will review and determine RA eligibility. If the RA claim is eligible, then the State Trade Program office staff can proceed with the Basic TRA application.</a:t>
            </a:r>
          </a:p>
          <a:p>
            <a:endParaRPr lang="en-US" sz="1200" b="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j-lt"/>
                <a:ea typeface="+mn-ea"/>
                <a:cs typeface="+mn-cs"/>
              </a:rPr>
              <a:t>If the participant does not meet the eligibility requirements, a determination will be mailed to them.  There are appeal rights to the determination, and a hearing may be requested.  An appeals referee will hold the hearing and enter a decision to either uphold or reverse the determination.  A copy of the determination will be mailed to the trade-affected worker via the mailing address on file in </a:t>
            </a:r>
            <a:r>
              <a:rPr lang="en-US" sz="1200" b="0" i="0" kern="1200" dirty="0">
                <a:solidFill>
                  <a:schemeClr val="tx1"/>
                </a:solidFill>
                <a:effectLst/>
                <a:latin typeface="+mn-lt"/>
                <a:ea typeface="+mn-ea"/>
                <a:cs typeface="+mn-cs"/>
              </a:rPr>
              <a:t>the Reemployment Assistance system.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45739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j-lt"/>
                <a:ea typeface="+mn-ea"/>
                <a:cs typeface="+mn-cs"/>
              </a:rPr>
              <a:t>The rule for reversion 2021 reinstates. The first week of eligibility is the week the begins more than 60 days after the date the petition was filed. </a:t>
            </a:r>
          </a:p>
          <a:p>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j-lt"/>
                <a:ea typeface="+mn-ea"/>
                <a:cs typeface="+mn-cs"/>
              </a:rPr>
              <a:t>When the worker is separated from the affected employment. The 104-week eligibility period begins with the week in which he or she separated. Basic TRA is not paid past that week even if there is a balance remaining.</a:t>
            </a:r>
          </a:p>
          <a:p>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j-lt"/>
                <a:ea typeface="+mn-ea"/>
                <a:cs typeface="+mn-cs"/>
              </a:rPr>
              <a:t>Sometimes, in short-term training. The participant will finish school and have a balance remaining in Basic TRA. The participant must search fall within the 104-week eligibility period.</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20495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Reversion 2021 reinstates the requirement that the first week of TRA eligibility is the one that begins more than 60 days after the date when the petition covering the worker was filed.</a:t>
            </a:r>
          </a:p>
          <a:p>
            <a:endParaRPr lang="en-US" sz="1200" dirty="0">
              <a:latin typeface="+mj-lt"/>
            </a:endParaRPr>
          </a:p>
          <a:p>
            <a:r>
              <a:rPr lang="en-US" sz="1200" dirty="0">
                <a:latin typeface="+mj-lt"/>
              </a:rPr>
              <a:t>The 104-week eligibility period begins with the first week following the week in which the worker was most recently separated from the adversely affected employment. Basic TRA is not paid past that week even if there is a balance remaining.</a:t>
            </a:r>
          </a:p>
          <a:p>
            <a:endParaRPr lang="en-US" sz="1200" dirty="0">
              <a:latin typeface="+mj-lt"/>
            </a:endParaRPr>
          </a:p>
          <a:p>
            <a:r>
              <a:rPr lang="en-US" sz="1200" dirty="0">
                <a:latin typeface="+mj-lt"/>
              </a:rPr>
              <a:t>Sometimes, especially in short-term training, the participant will finish school and have a balance remaining in Basic TRA.  That balance is payable while seeking work as long as the weeks fall within the 104-week eligibility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87558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j-lt"/>
                <a:ea typeface="+mn-ea"/>
                <a:cs typeface="+mn-cs"/>
              </a:rPr>
              <a:t>Additional TRA is payable only while the participant is attending approved training . Local TAA Coordinators are required report training progress and benchmarks every 60 days.  Local TAA Coordinators should make direct contact with their program participants every 30 days and report all services in Employ Florida under the TAA program application.  </a:t>
            </a:r>
            <a:r>
              <a:rPr lang="en-US" sz="1200" b="1" i="0" kern="1200" dirty="0">
                <a:solidFill>
                  <a:schemeClr val="tx1"/>
                </a:solidFill>
                <a:effectLst/>
                <a:latin typeface="+mj-lt"/>
                <a:ea typeface="+mn-ea"/>
                <a:cs typeface="+mn-cs"/>
              </a:rPr>
              <a:t>Failure to report benchmarks, services, and activities in a timely and accurate manner may result in findings during monitoring, premature case closure(s), and/or disqualification.  </a:t>
            </a:r>
            <a:br>
              <a:rPr lang="en-US" sz="1200" b="0" i="0" kern="1200" dirty="0">
                <a:solidFill>
                  <a:schemeClr val="tx1"/>
                </a:solidFill>
                <a:effectLst/>
                <a:latin typeface="+mj-lt"/>
                <a:ea typeface="+mn-ea"/>
                <a:cs typeface="+mn-cs"/>
              </a:rPr>
            </a:br>
            <a:br>
              <a:rPr lang="en-US" sz="1200" b="0" i="0" kern="1200" dirty="0">
                <a:solidFill>
                  <a:schemeClr val="tx1"/>
                </a:solidFill>
                <a:effectLst/>
                <a:latin typeface="+mj-lt"/>
                <a:ea typeface="+mn-ea"/>
                <a:cs typeface="+mn-cs"/>
              </a:rPr>
            </a:br>
            <a:r>
              <a:rPr lang="en-US" sz="1200" b="0" i="0" kern="1200" dirty="0">
                <a:solidFill>
                  <a:schemeClr val="tx1"/>
                </a:solidFill>
                <a:effectLst/>
                <a:latin typeface="+mj-lt"/>
                <a:ea typeface="+mn-ea"/>
                <a:cs typeface="+mn-cs"/>
              </a:rPr>
              <a:t>Additional TRA is available only after the exhaustion of Basic TRA and is only available if the 210-day deadline is met.  To be eligible for Additional TRA benefits the participant should file a signed, bona fide application before the 210-day deadline.  For TAA training within 210 days from the petition certification date.  If later, within 210 days from the worker’s separation date. </a:t>
            </a:r>
          </a:p>
          <a:p>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j-lt"/>
                <a:ea typeface="+mn-ea"/>
                <a:cs typeface="+mn-cs"/>
              </a:rPr>
              <a:t>There can be a break between Basic and Additional TRA.  If the claimant exhausts Basic TRA, but he or she is not yet in training, benefits are not payable.  When training begins, Additional TRA may start. </a:t>
            </a:r>
          </a:p>
          <a:p>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j-lt"/>
                <a:ea typeface="+mn-ea"/>
                <a:cs typeface="+mn-cs"/>
              </a:rPr>
              <a:t>Scheduled breaks occur throughout training.  Basic and Additional TRA continue to pay as long as the scheduled break is 30 days or less.  If the break is over 30 days, benefits are not payable.  Completion TRA does not pay during a scheduled break regardless of the length. </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77331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j-lt"/>
                <a:ea typeface="+mn-ea"/>
                <a:cs typeface="+mn-cs"/>
              </a:rPr>
              <a:t>Additional TRA pays up to 65 weeks of benefits over a 78-week period. The first week in approved training is week number 1 and the remaining 77 are counted off.  If training is completed before the 65th week, benefits stop the next week.  It is important for the Local TAA Coordinator to inform the State Trade Program office in writing when school ends to prevent overpayment. </a:t>
            </a:r>
          </a:p>
          <a:p>
            <a:endParaRPr lang="en-US" sz="1200" b="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43F5C"/>
                </a:solidFill>
                <a:latin typeface="+mj-lt"/>
              </a:rPr>
              <a:t>NOTE: The Local TAA Coordinator is responsible for revisiting, and if necessary, amending the IEP with the program participant. When Basic TRA is exhausted, this is a reminder to revisit the objectives of the IEP and determine if the program participant is on track to meet his or her objectives. REMINDER: The ultimate goal of the IEP is suitable employment, not training completion or credential attainment. </a:t>
            </a:r>
            <a:endParaRPr lang="en-US"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23879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j-lt"/>
                <a:ea typeface="+mn-ea"/>
                <a:cs typeface="+mn-cs"/>
              </a:rPr>
              <a:t>Local TAA Coordinators are required to report training progress and benchmarks every 60 days. Local TAA Coordinators should make direct contact with their program participants every 30 days and report all services in Employ Florida.  </a:t>
            </a:r>
            <a:r>
              <a:rPr lang="en-US" sz="1200" b="1" i="0" kern="1200" dirty="0">
                <a:solidFill>
                  <a:schemeClr val="tx1"/>
                </a:solidFill>
                <a:effectLst/>
                <a:latin typeface="+mj-lt"/>
                <a:ea typeface="+mn-ea"/>
                <a:cs typeface="+mn-cs"/>
              </a:rPr>
              <a:t>Failure to report benchmarks, services, and activities in a timely and accurate manner may result in findings during monitoring, premature case closure(s), and/or disqualification. </a:t>
            </a:r>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j-lt"/>
                <a:ea typeface="+mn-ea"/>
                <a:cs typeface="+mn-cs"/>
              </a:rPr>
              <a:t>Benefit weeks are reviewed regularly to ensure all eligibility requirements are met. </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86269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43F5C"/>
                </a:solidFill>
                <a:latin typeface="+mj-lt"/>
              </a:rPr>
              <a:t>NOTE: The Local TAA Coordinator is responsible for revisiting, and if necessary, amending the IEP with the program participant. When Additional TRA is exhausted, this is a reminder to revisit the objectives of the IEP and determine if the program participant is on track to meet his or her objectives. REMINDER: The ultimate goal of the IEP is suitable employment, not training completion or credential attainment. </a:t>
            </a:r>
            <a:endParaRPr lang="en-US" sz="1200" b="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83602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j-lt"/>
                <a:ea typeface="+mn-ea"/>
                <a:cs typeface="+mn-cs"/>
              </a:rPr>
              <a:t>The State Trade Program office staff requests payment on a spreadsheet provided by our Financial Management office. The participants’ personal information, payment, and weeks processed are tracked via an Excel spreadsheet. The spreadsheet goes to Financial Management each Thursday.  They forward the information to Financial Services where the payments are processed. The payments are usually released by the following Tuesday. </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68188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B789E"/>
                </a:solidFill>
                <a:latin typeface="+mj-lt"/>
              </a:rPr>
              <a:t>Eligible TRA claimants are program participants because they must be working with a Local TAA Coordinator, competing training, and have established participation reported in Employ Florida to receive benefit payments. </a:t>
            </a:r>
            <a:endParaRPr 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00944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There are three types of TRA.  Each type has their own guidelines, amount, and timeline. The weekly maximum amount, which is the same as the Reemployment Assistance weekly amount.</a:t>
            </a:r>
          </a:p>
          <a:p>
            <a:endParaRPr lang="en-US" sz="1200" dirty="0">
              <a:latin typeface="+mj-lt"/>
            </a:endParaRPr>
          </a:p>
          <a:p>
            <a:r>
              <a:rPr lang="en-US" sz="1200" dirty="0">
                <a:latin typeface="+mj-lt"/>
              </a:rPr>
              <a:t>Basic TRA is a combination of RA weeks and TRA weeks to meet 52. Florida </a:t>
            </a:r>
            <a:r>
              <a:rPr lang="en-US" sz="1200" b="1" dirty="0">
                <a:latin typeface="+mj-lt"/>
              </a:rPr>
              <a:t>currently</a:t>
            </a:r>
            <a:r>
              <a:rPr lang="en-US" sz="1200" dirty="0">
                <a:latin typeface="+mj-lt"/>
              </a:rPr>
              <a:t> pays 12 weeks of RA, as of January 1, 2022, which means the participant is eligible for 40 weeks of Basic TRA because the total will be 52 weeks.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79268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See 20 CFR 618.635 for more information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67268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TRA applications are forwarded to the State Trade Program office for review.  Staff reviews each application using the CONNECT system and Employ Florida.  A Reemployment Assistance (RA) claim must be filed to determine eligibility.  They access the Trade Adjustment Assistance (TAA) file in Employ Florida to review the TAA case file service history and activity codes.  The local and State Trade Program office staff coordinate (e.g., requesting supplemental information and receiving supplemental information to support the application) to move the participant through the process in a timely manner.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40455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worker must meet all the general requirements and the specific requirements for each TRA type.    </a:t>
            </a:r>
          </a:p>
          <a:p>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TRA applications are forwarded to the State Trade Program office for review.  Staff reviews each application accessing the Reemployment Assistance system and Employ Florida.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A Reemployment Assistance (RA) claim must be filed to determine eligibility.  They access the TAA file in Employ Florida to review the TAA file activity codes.  The local and State Trade Program office staff coordinate to move the participant through the process  in a timely manner.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6171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worker must meet all the general requirements and the specific requirements for each TRA type.    </a:t>
            </a:r>
          </a:p>
          <a:p>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TRA applications are forwarded to the State Trade Program office for review.  Staff reviews each application accessing the CONNECT system and Employ Florida.  A Reemployment Assistance (RA) claim must be filed to determine eligibility.  They access the TAA file in Employ Florida to review the TAA file activity codes.  The local and State Trade Program office staff coordinate to move the participant through the process  in a timely manner.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53932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mn-ea"/>
                <a:cs typeface="+mn-cs"/>
              </a:rPr>
              <a:t>Basic TRA is the first benefit available after exhaustion or expiration of TRA. All the general requirements must be met but Basic TRA has an additional deadline.  It is very important to advise all the general requirements must be met and the participant understands the requirements. The participant must be enrolled in training or placed on a waiver from training by the deadline date.  The deadline date is the </a:t>
            </a:r>
            <a:r>
              <a:rPr lang="en-US" sz="1200" b="1" kern="1200" dirty="0">
                <a:solidFill>
                  <a:schemeClr val="tx1"/>
                </a:solidFill>
                <a:effectLst/>
                <a:latin typeface="+mj-lt"/>
                <a:ea typeface="+mn-ea"/>
                <a:cs typeface="+mn-cs"/>
              </a:rPr>
              <a:t>later</a:t>
            </a:r>
            <a:r>
              <a:rPr lang="en-US" sz="1200" kern="1200" dirty="0">
                <a:solidFill>
                  <a:schemeClr val="tx1"/>
                </a:solidFill>
                <a:effectLst/>
                <a:latin typeface="+mj-lt"/>
                <a:ea typeface="+mn-ea"/>
                <a:cs typeface="+mn-cs"/>
              </a:rPr>
              <a:t> of 8 weeks from the certification date or 16 weeks from the separation date. If no, they are not eligible for TRA.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mn-ea"/>
                <a:cs typeface="+mn-cs"/>
              </a:rPr>
              <a:t>Sometimes, RA exhausts, and the participant begins Basic TRA. They can receive the benefits up to the deadline date.  If they enroll in school or receive a waiver, the Basic will continue, if not, Basic ends.  This is all explained in the initial determination sent out. Some participants advise they did not understand the benefits would stop.  It is very important to impress upon them the seriousness of the deadline.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846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43F5C"/>
                </a:solidFill>
                <a:latin typeface="+mj-lt"/>
              </a:rPr>
              <a:t>TRA ETA 855 - Request for determination of entitlement to TRA</a:t>
            </a:r>
            <a:br>
              <a:rPr lang="en-US" sz="1200" dirty="0">
                <a:solidFill>
                  <a:srgbClr val="043F5C"/>
                </a:solidFill>
                <a:latin typeface="+mj-lt"/>
              </a:rPr>
            </a:br>
            <a:r>
              <a:rPr lang="en-US" sz="1200" dirty="0" err="1">
                <a:solidFill>
                  <a:srgbClr val="043F5C"/>
                </a:solidFill>
                <a:latin typeface="+mj-lt"/>
              </a:rPr>
              <a:t>TRA</a:t>
            </a:r>
            <a:r>
              <a:rPr lang="en-US" sz="1200" dirty="0">
                <a:solidFill>
                  <a:srgbClr val="043F5C"/>
                </a:solidFill>
                <a:latin typeface="+mj-lt"/>
              </a:rPr>
              <a:t> ETA 345 - Acknowledgement of TRA eligibility deadlines</a:t>
            </a:r>
            <a:endParaRPr lang="en-US" sz="1200" dirty="0">
              <a:latin typeface="+mj-lt"/>
            </a:endParaRPr>
          </a:p>
          <a:p>
            <a:endParaRPr lang="en-US" sz="1200" dirty="0">
              <a:latin typeface="+mj-lt"/>
            </a:endParaRPr>
          </a:p>
          <a:p>
            <a:r>
              <a:rPr lang="en-US" sz="1200" dirty="0">
                <a:latin typeface="+mj-lt"/>
              </a:rPr>
              <a:t>A list of affected workers is obtained from the trade-affected employer, then worker is then notified of their potential eligibility by the State Trade Program office. The letter provides petition information and the contact information for his or her local TAA coordinator to begin services.   </a:t>
            </a:r>
          </a:p>
          <a:p>
            <a:endParaRPr lang="en-US" sz="1200" dirty="0">
              <a:latin typeface="+mj-lt"/>
            </a:endParaRPr>
          </a:p>
          <a:p>
            <a:r>
              <a:rPr lang="en-US" sz="1200" dirty="0">
                <a:latin typeface="+mj-lt"/>
              </a:rPr>
              <a:t>The completed form is given to the local TAA coordinator for review.  If there are missing fields or questions, the coordinator should reach out to the trade-affected worker.  Once complete, the State Trade Program office is notified to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92287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TRA@commerce.fl.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TRA@commerce.fl.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FC01E0FE-942B-0E37-8CF4-04BC63528FA9}"/>
              </a:ext>
            </a:extLst>
          </p:cNvPr>
          <p:cNvPicPr>
            <a:picLocks noChangeAspect="1"/>
          </p:cNvPicPr>
          <p:nvPr/>
        </p:nvPicPr>
        <p:blipFill>
          <a:blip r:embed="rId2"/>
          <a:stretch>
            <a:fillRect/>
          </a:stretch>
        </p:blipFill>
        <p:spPr>
          <a:xfrm>
            <a:off x="1392895"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756710"/>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Readjustment Allowances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and Rapid Response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Basic TRA Application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3D06B1FD-A84B-FD39-6BCD-FADBC4089E9C}"/>
              </a:ext>
            </a:extLst>
          </p:cNvPr>
          <p:cNvSpPr/>
          <p:nvPr/>
        </p:nvSpPr>
        <p:spPr>
          <a:xfrm>
            <a:off x="838200" y="1690688"/>
            <a:ext cx="10515600" cy="3680944"/>
          </a:xfrm>
          <a:prstGeom prst="rect">
            <a:avLst/>
          </a:prstGeom>
        </p:spPr>
        <p:txBody>
          <a:bodyPr wrap="square">
            <a:spAutoFit/>
          </a:bodyPr>
          <a:lstStyle/>
          <a:p>
            <a:pPr>
              <a:lnSpc>
                <a:spcPct val="108000"/>
              </a:lnSpc>
              <a:spcAft>
                <a:spcPts val="600"/>
              </a:spcAft>
            </a:pPr>
            <a:r>
              <a:rPr lang="en-US" sz="2200" dirty="0">
                <a:solidFill>
                  <a:srgbClr val="202452"/>
                </a:solidFill>
                <a:latin typeface="Century Gothic" panose="020B0502020202020204" pitchFamily="34" charset="0"/>
              </a:rPr>
              <a:t>The State Trade Program produces two application forms:</a:t>
            </a:r>
          </a:p>
          <a:p>
            <a:pPr marL="285750" indent="-28575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TRA ETA 855:  Request for determination of entitlement</a:t>
            </a:r>
          </a:p>
          <a:p>
            <a:pPr marL="285750" indent="-28575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TRA ETA 345:  Acknowledgement of TRA eligibility deadlines</a:t>
            </a:r>
          </a:p>
          <a:p>
            <a:pPr>
              <a:lnSpc>
                <a:spcPct val="108000"/>
              </a:lnSpc>
              <a:spcBef>
                <a:spcPts val="1200"/>
              </a:spcBef>
              <a:spcAft>
                <a:spcPts val="1200"/>
              </a:spcAft>
            </a:pPr>
            <a:r>
              <a:rPr lang="en-US" sz="2200" dirty="0">
                <a:solidFill>
                  <a:srgbClr val="202452"/>
                </a:solidFill>
                <a:latin typeface="Century Gothic" panose="020B0502020202020204" pitchFamily="34" charset="0"/>
              </a:rPr>
              <a:t>State Trade Program staff send an official notification of benefits to the worker, which also provides access to the required forms online.  Workers must contact their Local TAA Coordinator for information and services. </a:t>
            </a:r>
          </a:p>
          <a:p>
            <a:pPr>
              <a:lnSpc>
                <a:spcPct val="108000"/>
              </a:lnSpc>
              <a:spcBef>
                <a:spcPts val="1200"/>
              </a:spcBef>
              <a:spcAft>
                <a:spcPts val="1200"/>
              </a:spcAft>
            </a:pPr>
            <a:r>
              <a:rPr lang="en-US" sz="2200" dirty="0">
                <a:solidFill>
                  <a:srgbClr val="202452"/>
                </a:solidFill>
                <a:latin typeface="Century Gothic" panose="020B0502020202020204" pitchFamily="34" charset="0"/>
              </a:rPr>
              <a:t>The worker </a:t>
            </a:r>
            <a:r>
              <a:rPr lang="en-US" sz="2200" dirty="0">
                <a:solidFill>
                  <a:srgbClr val="04A651"/>
                </a:solidFill>
                <a:latin typeface="Century Gothic" panose="020B0502020202020204" pitchFamily="34" charset="0"/>
              </a:rPr>
              <a:t>has </a:t>
            </a:r>
            <a:r>
              <a:rPr lang="en-US" sz="2200" u="sng" dirty="0">
                <a:solidFill>
                  <a:srgbClr val="04A651"/>
                </a:solidFill>
                <a:latin typeface="Century Gothic" panose="020B0502020202020204" pitchFamily="34" charset="0"/>
              </a:rPr>
              <a:t>not</a:t>
            </a:r>
            <a:r>
              <a:rPr lang="en-US" sz="2200" dirty="0">
                <a:solidFill>
                  <a:srgbClr val="04A651"/>
                </a:solidFill>
                <a:latin typeface="Century Gothic" panose="020B0502020202020204" pitchFamily="34" charset="0"/>
              </a:rPr>
              <a:t> applied for TRA benefits </a:t>
            </a:r>
            <a:r>
              <a:rPr lang="en-US" sz="2200" dirty="0">
                <a:solidFill>
                  <a:srgbClr val="202452"/>
                </a:solidFill>
                <a:latin typeface="Century Gothic" panose="020B0502020202020204" pitchFamily="34" charset="0"/>
              </a:rPr>
              <a:t>if he or she </a:t>
            </a:r>
            <a:r>
              <a:rPr lang="en-US" sz="2200" dirty="0">
                <a:solidFill>
                  <a:srgbClr val="04A651"/>
                </a:solidFill>
                <a:latin typeface="Century Gothic" panose="020B0502020202020204" pitchFamily="34" charset="0"/>
              </a:rPr>
              <a:t>did not submit the above forms to the State Trade Program</a:t>
            </a:r>
            <a:r>
              <a:rPr lang="en-US" sz="2200" dirty="0">
                <a:solidFill>
                  <a:srgbClr val="202452"/>
                </a:solidFill>
                <a:latin typeface="Century Gothic" panose="020B0502020202020204" pitchFamily="34" charset="0"/>
              </a:rPr>
              <a:t>.</a:t>
            </a:r>
          </a:p>
        </p:txBody>
      </p:sp>
    </p:spTree>
    <p:extLst>
      <p:ext uri="{BB962C8B-B14F-4D97-AF65-F5344CB8AC3E}">
        <p14:creationId xmlns:p14="http://schemas.microsoft.com/office/powerpoint/2010/main" val="168072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TAA Coordinator Responsibilities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BB6DA9D-08D2-04BB-EE98-DE3422A5F01C}"/>
              </a:ext>
            </a:extLst>
          </p:cNvPr>
          <p:cNvSpPr/>
          <p:nvPr/>
        </p:nvSpPr>
        <p:spPr>
          <a:xfrm>
            <a:off x="838200" y="1541520"/>
            <a:ext cx="10515600" cy="4951355"/>
          </a:xfrm>
          <a:prstGeom prst="rect">
            <a:avLst/>
          </a:prstGeom>
        </p:spPr>
        <p:txBody>
          <a:bodyPr wrap="square">
            <a:spAutoFit/>
          </a:bodyPr>
          <a:lstStyle/>
          <a:p>
            <a:pPr>
              <a:lnSpc>
                <a:spcPct val="106000"/>
              </a:lnSpc>
              <a:spcAft>
                <a:spcPts val="600"/>
              </a:spcAft>
              <a:defRPr/>
            </a:pPr>
            <a:r>
              <a:rPr lang="en-US" sz="2000" dirty="0">
                <a:solidFill>
                  <a:srgbClr val="202452"/>
                </a:solidFill>
                <a:latin typeface="Century Gothic" panose="020B0502020202020204" pitchFamily="34" charset="0"/>
              </a:rPr>
              <a:t>The </a:t>
            </a:r>
            <a:r>
              <a:rPr lang="en-US" sz="2000" dirty="0">
                <a:solidFill>
                  <a:srgbClr val="04A651"/>
                </a:solidFill>
                <a:latin typeface="Century Gothic" panose="020B0502020202020204" pitchFamily="34" charset="0"/>
              </a:rPr>
              <a:t>Local TAA Coordinator </a:t>
            </a:r>
            <a:r>
              <a:rPr lang="en-US" sz="2000" dirty="0">
                <a:solidFill>
                  <a:srgbClr val="202452"/>
                </a:solidFill>
                <a:latin typeface="Century Gothic" panose="020B0502020202020204" pitchFamily="34" charset="0"/>
              </a:rPr>
              <a:t>is responsible for all direct service delivery, including providing financial aid and supportive service information, skills and aptitude assessments, employment and case management services, developing the Individual Employment Plan, and more.  Before the trade-affected worker applies for TRA, the Local TAA Coordinator must consider:</a:t>
            </a:r>
          </a:p>
          <a:p>
            <a:pPr marL="342900" lvl="0" indent="-342900">
              <a:lnSpc>
                <a:spcPct val="106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In accordance with Administrative Policy 107, did he or she meet the TAA six criteria to enter in approved training? </a:t>
            </a:r>
          </a:p>
          <a:p>
            <a:pPr marL="342900" lvl="0" indent="-342900">
              <a:lnSpc>
                <a:spcPct val="106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Is the IEP written using the State Trade Program’s IEP Checklist and with the goal of suitable employment?</a:t>
            </a:r>
          </a:p>
          <a:p>
            <a:pPr marL="342900" lvl="0" indent="-342900">
              <a:lnSpc>
                <a:spcPct val="106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In accordance with Administrative Policy 108, have the assessment results, objectives, and services in Employ Florida under the TAA program application all been reported? </a:t>
            </a:r>
          </a:p>
          <a:p>
            <a:pPr>
              <a:lnSpc>
                <a:spcPct val="106000"/>
              </a:lnSpc>
              <a:spcAft>
                <a:spcPts val="600"/>
              </a:spcAft>
              <a:defRPr/>
            </a:pPr>
            <a:r>
              <a:rPr lang="en-US" sz="2000" dirty="0">
                <a:solidFill>
                  <a:srgbClr val="202452"/>
                </a:solidFill>
                <a:latin typeface="Century Gothic" panose="020B0502020202020204" pitchFamily="34" charset="0"/>
              </a:rPr>
              <a:t>The Local TAA Coordinator </a:t>
            </a:r>
            <a:r>
              <a:rPr lang="en-US" sz="2000" b="1" dirty="0">
                <a:solidFill>
                  <a:srgbClr val="202452"/>
                </a:solidFill>
                <a:latin typeface="Century Gothic" panose="020B0502020202020204" pitchFamily="34" charset="0"/>
              </a:rPr>
              <a:t>must advise </a:t>
            </a:r>
            <a:r>
              <a:rPr lang="en-US" sz="2000" dirty="0">
                <a:solidFill>
                  <a:srgbClr val="202452"/>
                </a:solidFill>
                <a:latin typeface="Century Gothic" panose="020B0502020202020204" pitchFamily="34" charset="0"/>
              </a:rPr>
              <a:t>the State Trade Program via e-mail at </a:t>
            </a:r>
            <a:r>
              <a:rPr lang="en-US" sz="2000" dirty="0">
                <a:solidFill>
                  <a:srgbClr val="0070C0"/>
                </a:solidFill>
                <a:latin typeface="Century Gothic" panose="020B0502020202020204" pitchFamily="34" charset="0"/>
                <a:hlinkClick r:id="rId4"/>
              </a:rPr>
              <a:t>TRA@commerce.fl.gov</a:t>
            </a:r>
            <a:r>
              <a:rPr lang="en-US" sz="2000" dirty="0">
                <a:solidFill>
                  <a:srgbClr val="0070C0"/>
                </a:solidFill>
                <a:latin typeface="Century Gothic" panose="020B0502020202020204" pitchFamily="34" charset="0"/>
              </a:rPr>
              <a:t> </a:t>
            </a:r>
            <a:r>
              <a:rPr lang="en-US" sz="2000" dirty="0">
                <a:solidFill>
                  <a:srgbClr val="202452"/>
                </a:solidFill>
                <a:latin typeface="Century Gothic" panose="020B0502020202020204" pitchFamily="34" charset="0"/>
              </a:rPr>
              <a:t>once the TRA application is ready for review. </a:t>
            </a:r>
            <a:endParaRPr lang="en-US" sz="2000" dirty="0">
              <a:solidFill>
                <a:srgbClr val="202452"/>
              </a:solidFill>
            </a:endParaRPr>
          </a:p>
        </p:txBody>
      </p:sp>
    </p:spTree>
    <p:extLst>
      <p:ext uri="{BB962C8B-B14F-4D97-AF65-F5344CB8AC3E}">
        <p14:creationId xmlns:p14="http://schemas.microsoft.com/office/powerpoint/2010/main" val="47316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Basic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42C3326E-85AB-8747-270D-A6A4DB945FA9}"/>
              </a:ext>
            </a:extLst>
          </p:cNvPr>
          <p:cNvSpPr/>
          <p:nvPr/>
        </p:nvSpPr>
        <p:spPr>
          <a:xfrm>
            <a:off x="838200" y="1690688"/>
            <a:ext cx="10515600" cy="5177443"/>
          </a:xfrm>
          <a:prstGeom prst="rect">
            <a:avLst/>
          </a:prstGeom>
        </p:spPr>
        <p:txBody>
          <a:bodyPr wrap="square">
            <a:spAutoFit/>
          </a:bodyPr>
          <a:lstStyle/>
          <a:p>
            <a:pPr>
              <a:lnSpc>
                <a:spcPct val="106000"/>
              </a:lnSpc>
            </a:pPr>
            <a:r>
              <a:rPr lang="en-US" sz="2200" dirty="0">
                <a:solidFill>
                  <a:srgbClr val="202452"/>
                </a:solidFill>
                <a:latin typeface="Century Gothic" panose="020B0502020202020204" pitchFamily="34" charset="0"/>
              </a:rPr>
              <a:t>State Trade Program team responsibilities:</a:t>
            </a:r>
          </a:p>
          <a:p>
            <a:pPr marL="342900" indent="-342900">
              <a:lnSpc>
                <a:spcPct val="106000"/>
              </a:lnSpc>
              <a:buFont typeface="Wingdings" panose="05000000000000000000" pitchFamily="2" charset="2"/>
              <a:buChar char="§"/>
            </a:pPr>
            <a:r>
              <a:rPr lang="en-US" sz="2000" dirty="0">
                <a:solidFill>
                  <a:srgbClr val="202452"/>
                </a:solidFill>
                <a:latin typeface="Century Gothic" panose="020B0502020202020204" pitchFamily="34" charset="0"/>
              </a:rPr>
              <a:t>Ensures all fields are completed on the application</a:t>
            </a:r>
          </a:p>
          <a:p>
            <a:pPr marL="342900" indent="-342900">
              <a:lnSpc>
                <a:spcPct val="106000"/>
              </a:lnSpc>
              <a:buFont typeface="Wingdings" panose="05000000000000000000" pitchFamily="2" charset="2"/>
              <a:buChar char="§"/>
            </a:pPr>
            <a:r>
              <a:rPr lang="en-US" sz="2000" dirty="0">
                <a:solidFill>
                  <a:srgbClr val="202452"/>
                </a:solidFill>
                <a:latin typeface="Century Gothic" panose="020B0502020202020204" pitchFamily="34" charset="0"/>
              </a:rPr>
              <a:t>Determines whether TRA and individual eligibility requirements have been met</a:t>
            </a:r>
          </a:p>
          <a:p>
            <a:pPr marL="342900" indent="-342900">
              <a:lnSpc>
                <a:spcPct val="106000"/>
              </a:lnSpc>
              <a:buFont typeface="Wingdings" panose="05000000000000000000" pitchFamily="2" charset="2"/>
              <a:buChar char="§"/>
            </a:pPr>
            <a:r>
              <a:rPr lang="en-US" sz="2000" dirty="0">
                <a:solidFill>
                  <a:srgbClr val="202452"/>
                </a:solidFill>
                <a:latin typeface="Century Gothic" panose="020B0502020202020204" pitchFamily="34" charset="0"/>
              </a:rPr>
              <a:t>Reviews case file and the service codes in Employ Florida </a:t>
            </a:r>
          </a:p>
          <a:p>
            <a:pPr marL="342900" indent="-342900">
              <a:lnSpc>
                <a:spcPct val="106000"/>
              </a:lnSpc>
              <a:buFont typeface="Wingdings" panose="05000000000000000000" pitchFamily="2" charset="2"/>
              <a:buChar char="§"/>
            </a:pPr>
            <a:r>
              <a:rPr lang="en-US" sz="2000" dirty="0">
                <a:solidFill>
                  <a:srgbClr val="202452"/>
                </a:solidFill>
                <a:latin typeface="Century Gothic" panose="020B0502020202020204" pitchFamily="34" charset="0"/>
              </a:rPr>
              <a:t>Issues an eligibility determination and provides the deadline date to the participant</a:t>
            </a:r>
          </a:p>
          <a:p>
            <a:pPr marL="342900" indent="-342900">
              <a:lnSpc>
                <a:spcPct val="106000"/>
              </a:lnSpc>
              <a:buFont typeface="Wingdings" panose="05000000000000000000" pitchFamily="2" charset="2"/>
              <a:buChar char="§"/>
            </a:pPr>
            <a:r>
              <a:rPr lang="en-US" sz="2000" dirty="0">
                <a:solidFill>
                  <a:srgbClr val="202452"/>
                </a:solidFill>
                <a:latin typeface="Century Gothic" panose="020B0502020202020204" pitchFamily="34" charset="0"/>
              </a:rPr>
              <a:t>Provides Local TAA Coordinator with copy of decision</a:t>
            </a:r>
          </a:p>
          <a:p>
            <a:pPr algn="ctr">
              <a:lnSpc>
                <a:spcPct val="106000"/>
              </a:lnSpc>
            </a:pPr>
            <a:endParaRPr lang="en-US" sz="800" dirty="0">
              <a:solidFill>
                <a:srgbClr val="202452"/>
              </a:solidFill>
              <a:latin typeface="Century Gothic" panose="020B0502020202020204" pitchFamily="34" charset="0"/>
            </a:endParaRPr>
          </a:p>
          <a:p>
            <a:pPr>
              <a:lnSpc>
                <a:spcPct val="106000"/>
              </a:lnSpc>
            </a:pPr>
            <a:r>
              <a:rPr lang="en-US" sz="2200" dirty="0">
                <a:solidFill>
                  <a:srgbClr val="202452"/>
                </a:solidFill>
                <a:latin typeface="Century Gothic" panose="020B0502020202020204" pitchFamily="34" charset="0"/>
              </a:rPr>
              <a:t>If the State Trade Program team </a:t>
            </a:r>
            <a:r>
              <a:rPr lang="en-US" sz="2200" dirty="0">
                <a:solidFill>
                  <a:srgbClr val="04A651"/>
                </a:solidFill>
                <a:latin typeface="Century Gothic" panose="020B0502020202020204" pitchFamily="34" charset="0"/>
              </a:rPr>
              <a:t>determines a participant is </a:t>
            </a:r>
            <a:r>
              <a:rPr lang="en-US" sz="2200" b="1" i="1" dirty="0">
                <a:solidFill>
                  <a:srgbClr val="04A651"/>
                </a:solidFill>
                <a:latin typeface="Century Gothic" panose="020B0502020202020204" pitchFamily="34" charset="0"/>
              </a:rPr>
              <a:t>not</a:t>
            </a:r>
            <a:r>
              <a:rPr lang="en-US" sz="2200" dirty="0">
                <a:solidFill>
                  <a:srgbClr val="04A651"/>
                </a:solidFill>
                <a:latin typeface="Century Gothic" panose="020B0502020202020204" pitchFamily="34" charset="0"/>
              </a:rPr>
              <a:t> eligible for TRA</a:t>
            </a:r>
            <a:r>
              <a:rPr lang="en-US" sz="2200" dirty="0">
                <a:solidFill>
                  <a:srgbClr val="202452"/>
                </a:solidFill>
                <a:latin typeface="Century Gothic" panose="020B0502020202020204" pitchFamily="34" charset="0"/>
              </a:rPr>
              <a:t>:</a:t>
            </a:r>
          </a:p>
          <a:p>
            <a:pPr marL="342900" indent="-342900">
              <a:lnSpc>
                <a:spcPct val="106000"/>
              </a:lnSpc>
              <a:buClr>
                <a:srgbClr val="043F5C"/>
              </a:buClr>
              <a:buFont typeface="Wingdings" panose="05000000000000000000" pitchFamily="2" charset="2"/>
              <a:buChar char="§"/>
            </a:pPr>
            <a:r>
              <a:rPr lang="en-US" sz="2000" dirty="0">
                <a:solidFill>
                  <a:srgbClr val="202452"/>
                </a:solidFill>
                <a:latin typeface="Century Gothic" panose="020B0502020202020204" pitchFamily="34" charset="0"/>
              </a:rPr>
              <a:t>Disqualification is distributed to all parties.</a:t>
            </a:r>
          </a:p>
          <a:p>
            <a:pPr marL="342900" indent="-342900">
              <a:lnSpc>
                <a:spcPct val="106000"/>
              </a:lnSpc>
              <a:buClr>
                <a:srgbClr val="043F5C"/>
              </a:buClr>
              <a:buFont typeface="Wingdings" panose="05000000000000000000" pitchFamily="2" charset="2"/>
              <a:buChar char="§"/>
            </a:pPr>
            <a:r>
              <a:rPr lang="en-US" sz="2000" dirty="0">
                <a:solidFill>
                  <a:srgbClr val="202452"/>
                </a:solidFill>
                <a:latin typeface="Century Gothic" panose="020B0502020202020204" pitchFamily="34" charset="0"/>
              </a:rPr>
              <a:t>If the deadline date passes without training enrollment or a waiver from training:</a:t>
            </a:r>
          </a:p>
          <a:p>
            <a:pPr marL="685800" lvl="1" indent="-342900">
              <a:lnSpc>
                <a:spcPct val="106000"/>
              </a:lnSpc>
              <a:buFont typeface="Arial" panose="020B0604020202020204" pitchFamily="34" charset="0"/>
              <a:buChar char="•"/>
            </a:pPr>
            <a:r>
              <a:rPr lang="en-US" sz="2000" dirty="0">
                <a:solidFill>
                  <a:srgbClr val="202452"/>
                </a:solidFill>
                <a:latin typeface="Century Gothic" panose="020B0502020202020204" pitchFamily="34" charset="0"/>
              </a:rPr>
              <a:t>Disqualification is distributed the next week after deadline</a:t>
            </a:r>
          </a:p>
          <a:p>
            <a:pPr marL="685800" lvl="1" indent="-342900">
              <a:lnSpc>
                <a:spcPct val="106000"/>
              </a:lnSpc>
              <a:buFont typeface="Arial" panose="020B0604020202020204" pitchFamily="34" charset="0"/>
              <a:buChar char="•"/>
            </a:pPr>
            <a:r>
              <a:rPr lang="en-US" sz="2000" dirty="0">
                <a:solidFill>
                  <a:srgbClr val="202452"/>
                </a:solidFill>
                <a:latin typeface="Century Gothic" panose="020B0502020202020204" pitchFamily="34" charset="0"/>
              </a:rPr>
              <a:t>Basic TRA payments are stopped if the participant has been receiving funds </a:t>
            </a:r>
          </a:p>
          <a:p>
            <a:endParaRPr lang="en-US" sz="2200" dirty="0">
              <a:solidFill>
                <a:srgbClr val="202452"/>
              </a:solidFill>
              <a:latin typeface="Century Gothic" panose="020B0502020202020204" pitchFamily="34" charset="0"/>
            </a:endParaRPr>
          </a:p>
          <a:p>
            <a:endParaRPr lang="en-US" dirty="0">
              <a:solidFill>
                <a:srgbClr val="202452"/>
              </a:solidFill>
            </a:endParaRPr>
          </a:p>
        </p:txBody>
      </p:sp>
    </p:spTree>
    <p:extLst>
      <p:ext uri="{BB962C8B-B14F-4D97-AF65-F5344CB8AC3E}">
        <p14:creationId xmlns:p14="http://schemas.microsoft.com/office/powerpoint/2010/main" val="325127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Basic TRA &amp; Weekly Benefits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4F29B80-D17B-EFA5-6E47-D6B4014C5AAC}"/>
              </a:ext>
            </a:extLst>
          </p:cNvPr>
          <p:cNvSpPr/>
          <p:nvPr/>
        </p:nvSpPr>
        <p:spPr>
          <a:xfrm>
            <a:off x="838200" y="1978130"/>
            <a:ext cx="10515600" cy="4320670"/>
          </a:xfrm>
          <a:prstGeom prst="rect">
            <a:avLst/>
          </a:prstGeom>
        </p:spPr>
        <p:txBody>
          <a:bodyPr wrap="square">
            <a:spAutoFit/>
          </a:bodyPr>
          <a:lstStyle/>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Florida law indicates that an individual may not receive benefits in a benefit year unless he or she has worked and earned at least three times the </a:t>
            </a:r>
            <a:r>
              <a:rPr lang="en-US" sz="2200" dirty="0">
                <a:solidFill>
                  <a:srgbClr val="04A651"/>
                </a:solidFill>
                <a:latin typeface="Century Gothic" panose="020B0502020202020204" pitchFamily="34" charset="0"/>
              </a:rPr>
              <a:t>Weekly Benefit Amount (WBA) </a:t>
            </a:r>
            <a:r>
              <a:rPr lang="en-US" sz="2200" dirty="0">
                <a:solidFill>
                  <a:srgbClr val="202452"/>
                </a:solidFill>
                <a:latin typeface="Century Gothic" panose="020B0502020202020204" pitchFamily="34" charset="0"/>
              </a:rPr>
              <a:t>of the current claim.</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WBA is calculated by dividing the highest quarter of wages by 26.  The WBA cannot exceed $275.</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Per Federal Statute, the participant may be eligible for 52 weeks of total benefits, which is a combination of Reemployment Assistance and Basic TRA benefit payment weeks.</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By subtracting the number of Reemployment Assistance weeks (currently 12) from total weeks (52), the total number of TRA Basic weeks is 40.</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TRA maximum benefit amount would then be 40 weeks x the WBA.</a:t>
            </a:r>
          </a:p>
        </p:txBody>
      </p:sp>
    </p:spTree>
    <p:extLst>
      <p:ext uri="{BB962C8B-B14F-4D97-AF65-F5344CB8AC3E}">
        <p14:creationId xmlns:p14="http://schemas.microsoft.com/office/powerpoint/2010/main" val="342951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Basic TRA for Reversion 2021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E7424B6C-EFD6-356A-9DD0-C9B08EEE9884}"/>
              </a:ext>
            </a:extLst>
          </p:cNvPr>
          <p:cNvSpPr/>
          <p:nvPr/>
        </p:nvSpPr>
        <p:spPr>
          <a:xfrm>
            <a:off x="838200" y="1819360"/>
            <a:ext cx="10515600" cy="3219279"/>
          </a:xfrm>
          <a:prstGeom prst="rect">
            <a:avLst/>
          </a:prstGeom>
        </p:spPr>
        <p:txBody>
          <a:bodyPr wrap="square">
            <a:spAutoFit/>
          </a:bodyPr>
          <a:lstStyle/>
          <a:p>
            <a:pPr marL="342900" indent="-34290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first payable week must be 60 days from the petition filing date.</a:t>
            </a:r>
          </a:p>
          <a:p>
            <a:pPr marL="342900" indent="-34290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104-week eligibility period begins with the first week following the week in which the worker was most recently separated from the adversely affected employment. </a:t>
            </a:r>
          </a:p>
          <a:p>
            <a:pPr marL="342900" indent="-34290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If within the 104-week period and seeking work, then Basic TRA is payable after completion of short-term training.</a:t>
            </a:r>
          </a:p>
          <a:p>
            <a:pPr marL="342900" indent="-342900">
              <a:lnSpc>
                <a:spcPct val="108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If the 104-week period has concluded but a balance remains, then Basic TRA is </a:t>
            </a:r>
            <a:r>
              <a:rPr lang="en-US" sz="2200" u="sng" dirty="0">
                <a:solidFill>
                  <a:srgbClr val="202452"/>
                </a:solidFill>
                <a:latin typeface="Century Gothic" panose="020B0502020202020204" pitchFamily="34" charset="0"/>
              </a:rPr>
              <a:t>not</a:t>
            </a:r>
            <a:r>
              <a:rPr lang="en-US" sz="2200" dirty="0">
                <a:solidFill>
                  <a:srgbClr val="202452"/>
                </a:solidFill>
                <a:latin typeface="Century Gothic" panose="020B0502020202020204" pitchFamily="34" charset="0"/>
              </a:rPr>
              <a:t> payable. </a:t>
            </a:r>
          </a:p>
        </p:txBody>
      </p:sp>
    </p:spTree>
    <p:extLst>
      <p:ext uri="{BB962C8B-B14F-4D97-AF65-F5344CB8AC3E}">
        <p14:creationId xmlns:p14="http://schemas.microsoft.com/office/powerpoint/2010/main" val="9481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Additional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16FBCB9-76C8-8853-82B6-26DD472FFF94}"/>
              </a:ext>
            </a:extLst>
          </p:cNvPr>
          <p:cNvSpPr/>
          <p:nvPr/>
        </p:nvSpPr>
        <p:spPr>
          <a:xfrm>
            <a:off x="838200" y="1690688"/>
            <a:ext cx="10515600" cy="4038734"/>
          </a:xfrm>
          <a:prstGeom prst="rect">
            <a:avLst/>
          </a:prstGeom>
        </p:spPr>
        <p:txBody>
          <a:bodyPr wrap="square">
            <a:spAutoFit/>
          </a:bodyPr>
          <a:lstStyle/>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Additional TRA is </a:t>
            </a:r>
            <a:r>
              <a:rPr lang="en-US" sz="2200" dirty="0">
                <a:solidFill>
                  <a:srgbClr val="04A651"/>
                </a:solidFill>
                <a:latin typeface="Century Gothic" panose="020B0502020202020204" pitchFamily="34" charset="0"/>
              </a:rPr>
              <a:t>only available to participants in approved training </a:t>
            </a:r>
            <a:r>
              <a:rPr lang="en-US" sz="2200" dirty="0">
                <a:solidFill>
                  <a:srgbClr val="202452"/>
                </a:solidFill>
                <a:latin typeface="Century Gothic" panose="020B0502020202020204" pitchFamily="34" charset="0"/>
              </a:rPr>
              <a:t>who are meeting their training benchmarks, per Administrative Policy 107. </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Eligible participants must exhaust their Basic TRA payment weeks.</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Eligible participants must meet the 210-day deadline, per the Reversion 2021 requirement.</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Additional TRA creates an Additional Entitlement issue in the Reemployment Assistance system.</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State Trade Program team will review for Additional TRA eligibility.</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State Trade Program team will issue a determination, which will be mailed to the participant. </a:t>
            </a:r>
          </a:p>
        </p:txBody>
      </p:sp>
    </p:spTree>
    <p:extLst>
      <p:ext uri="{BB962C8B-B14F-4D97-AF65-F5344CB8AC3E}">
        <p14:creationId xmlns:p14="http://schemas.microsoft.com/office/powerpoint/2010/main" val="19079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Additional TRA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5532F982-617A-AC66-3B53-2DE66B46B05C}"/>
              </a:ext>
            </a:extLst>
          </p:cNvPr>
          <p:cNvSpPr/>
          <p:nvPr/>
        </p:nvSpPr>
        <p:spPr>
          <a:xfrm>
            <a:off x="838200" y="1690688"/>
            <a:ext cx="10515600" cy="3602909"/>
          </a:xfrm>
          <a:prstGeom prst="rect">
            <a:avLst/>
          </a:prstGeom>
        </p:spPr>
        <p:txBody>
          <a:bodyPr wrap="square">
            <a:spAutoFit/>
          </a:bodyPr>
          <a:lstStyle/>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Maximum of </a:t>
            </a:r>
            <a:r>
              <a:rPr lang="en-US" sz="2200" dirty="0">
                <a:solidFill>
                  <a:srgbClr val="04A651"/>
                </a:solidFill>
                <a:latin typeface="Century Gothic" panose="020B0502020202020204" pitchFamily="34" charset="0"/>
              </a:rPr>
              <a:t>65 benefit payment weeks</a:t>
            </a:r>
            <a:r>
              <a:rPr lang="en-US" sz="2200" dirty="0">
                <a:solidFill>
                  <a:srgbClr val="202452"/>
                </a:solidFill>
                <a:latin typeface="Century Gothic" panose="020B0502020202020204" pitchFamily="34" charset="0"/>
              </a:rPr>
              <a:t>. If the participant finishes training, then benefit payments conclude. </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Additional TRA has a </a:t>
            </a:r>
            <a:r>
              <a:rPr lang="en-US" sz="2200" dirty="0">
                <a:solidFill>
                  <a:srgbClr val="04A651"/>
                </a:solidFill>
                <a:latin typeface="Century Gothic" panose="020B0502020202020204" pitchFamily="34" charset="0"/>
              </a:rPr>
              <a:t>78-week eligibility period </a:t>
            </a:r>
            <a:r>
              <a:rPr lang="en-US" sz="2200" dirty="0">
                <a:solidFill>
                  <a:srgbClr val="202452"/>
                </a:solidFill>
                <a:latin typeface="Century Gothic" panose="020B0502020202020204" pitchFamily="34" charset="0"/>
              </a:rPr>
              <a:t>and includes extra weeks to allow for breaks in training.</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weeks in the eligibility period are counted </a:t>
            </a:r>
            <a:r>
              <a:rPr lang="en-US" sz="2200" dirty="0">
                <a:solidFill>
                  <a:srgbClr val="04A651"/>
                </a:solidFill>
                <a:latin typeface="Century Gothic" panose="020B0502020202020204" pitchFamily="34" charset="0"/>
              </a:rPr>
              <a:t>consecutively</a:t>
            </a:r>
            <a:r>
              <a:rPr lang="en-US" sz="2200" dirty="0">
                <a:solidFill>
                  <a:srgbClr val="202452"/>
                </a:solidFill>
                <a:latin typeface="Century Gothic" panose="020B0502020202020204" pitchFamily="34" charset="0"/>
              </a:rPr>
              <a:t>. </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Maximum benefit amount is 65 x WBA.</a:t>
            </a:r>
          </a:p>
          <a:p>
            <a:pPr marL="342900" indent="-342900">
              <a:lnSpc>
                <a:spcPct val="106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Per Administrative Policy 107, breaks in training must be reported to the Local TAA Coordinator and the State Trade Program team by email at </a:t>
            </a:r>
            <a:r>
              <a:rPr lang="en-US" sz="2200" dirty="0">
                <a:solidFill>
                  <a:srgbClr val="0070C0"/>
                </a:solidFill>
                <a:latin typeface="Century Gothic" panose="020B0502020202020204" pitchFamily="34" charset="0"/>
                <a:hlinkClick r:id="rId4"/>
              </a:rPr>
              <a:t>TRA@commerce.fl.gov</a:t>
            </a:r>
            <a:r>
              <a:rPr lang="en-US" sz="2200" dirty="0">
                <a:solidFill>
                  <a:srgbClr val="202452"/>
                </a:solidFill>
                <a:latin typeface="Century Gothic" panose="020B0502020202020204" pitchFamily="34" charset="0"/>
              </a:rPr>
              <a:t>. </a:t>
            </a:r>
          </a:p>
        </p:txBody>
      </p:sp>
    </p:spTree>
    <p:extLst>
      <p:ext uri="{BB962C8B-B14F-4D97-AF65-F5344CB8AC3E}">
        <p14:creationId xmlns:p14="http://schemas.microsoft.com/office/powerpoint/2010/main" val="297742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Completion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1FDB5A5-BE29-0EC3-4ECA-857C139D4298}"/>
              </a:ext>
            </a:extLst>
          </p:cNvPr>
          <p:cNvSpPr/>
          <p:nvPr/>
        </p:nvSpPr>
        <p:spPr>
          <a:xfrm>
            <a:off x="941166" y="1690688"/>
            <a:ext cx="10412634" cy="4054893"/>
          </a:xfrm>
          <a:prstGeom prst="rect">
            <a:avLst/>
          </a:prstGeom>
        </p:spPr>
        <p:txBody>
          <a:bodyPr wrap="square">
            <a:spAutoFit/>
          </a:bodyPr>
          <a:lstStyle/>
          <a:p>
            <a:pPr>
              <a:lnSpc>
                <a:spcPct val="108000"/>
              </a:lnSpc>
            </a:pPr>
            <a:r>
              <a:rPr lang="en-US" sz="2000" dirty="0">
                <a:solidFill>
                  <a:srgbClr val="202452"/>
                </a:solidFill>
                <a:latin typeface="Century Gothic" panose="020B0502020202020204" pitchFamily="34" charset="0"/>
              </a:rPr>
              <a:t>With assistance from the Local TAA Coordinator, the program participant must complete the application for Completion TRA and apply via </a:t>
            </a:r>
            <a:r>
              <a:rPr lang="en-US" sz="2000" u="sng"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TRA@</a:t>
            </a:r>
            <a:r>
              <a:rPr lang="en-US" sz="2000" u="sng" dirty="0">
                <a:solidFill>
                  <a:srgbClr val="0070C0"/>
                </a:solidFill>
                <a:latin typeface="Century Gothic" panose="020B0502020202020204" pitchFamily="34" charset="0"/>
              </a:rPr>
              <a:t>commerce.fl.gov</a:t>
            </a:r>
            <a:r>
              <a:rPr lang="en-US" sz="2000" dirty="0">
                <a:solidFill>
                  <a:srgbClr val="202452"/>
                </a:solidFill>
                <a:latin typeface="Century Gothic" panose="020B0502020202020204" pitchFamily="34" charset="0"/>
              </a:rPr>
              <a:t>. The participant </a:t>
            </a:r>
            <a:r>
              <a:rPr lang="en-US" sz="2000" dirty="0">
                <a:solidFill>
                  <a:srgbClr val="04A651"/>
                </a:solidFill>
                <a:latin typeface="Century Gothic" panose="020B0502020202020204" pitchFamily="34" charset="0"/>
              </a:rPr>
              <a:t>must have 13 or less weeks remaining until completion</a:t>
            </a:r>
            <a:r>
              <a:rPr lang="en-US" sz="2000" dirty="0">
                <a:solidFill>
                  <a:srgbClr val="202452"/>
                </a:solidFill>
                <a:latin typeface="Century Gothic" panose="020B0502020202020204" pitchFamily="34" charset="0"/>
              </a:rPr>
              <a:t> of his or her training program. </a:t>
            </a:r>
          </a:p>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rPr>
              <a:t>The participant must be in training, meeting his or her benchmarks, and on-track to competition as documented in Employ Florida.  Local TAA Coordinators should revisit the IEP with the program participant and discuss suitable employment at this stage.</a:t>
            </a:r>
          </a:p>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rPr>
              <a:t>There </a:t>
            </a:r>
            <a:r>
              <a:rPr lang="en-US" sz="2000" i="1" dirty="0">
                <a:solidFill>
                  <a:srgbClr val="202452"/>
                </a:solidFill>
                <a:latin typeface="Century Gothic" panose="020B0502020202020204" pitchFamily="34" charset="0"/>
              </a:rPr>
              <a:t>can</a:t>
            </a:r>
            <a:r>
              <a:rPr lang="en-US" sz="2000" dirty="0">
                <a:solidFill>
                  <a:srgbClr val="202452"/>
                </a:solidFill>
                <a:latin typeface="Century Gothic" panose="020B0502020202020204" pitchFamily="34" charset="0"/>
              </a:rPr>
              <a:t> be a gap in funds between </a:t>
            </a:r>
            <a:r>
              <a:rPr lang="en-US" sz="2000" dirty="0">
                <a:solidFill>
                  <a:srgbClr val="04A651"/>
                </a:solidFill>
                <a:latin typeface="Century Gothic" panose="020B0502020202020204" pitchFamily="34" charset="0"/>
              </a:rPr>
              <a:t>Additional TRA </a:t>
            </a:r>
            <a:r>
              <a:rPr lang="en-US" sz="2000" dirty="0">
                <a:solidFill>
                  <a:srgbClr val="202452"/>
                </a:solidFill>
                <a:latin typeface="Century Gothic" panose="020B0502020202020204" pitchFamily="34" charset="0"/>
              </a:rPr>
              <a:t>and </a:t>
            </a:r>
            <a:r>
              <a:rPr lang="en-US" sz="2000" dirty="0">
                <a:solidFill>
                  <a:srgbClr val="04A651"/>
                </a:solidFill>
                <a:latin typeface="Century Gothic" panose="020B0502020202020204" pitchFamily="34" charset="0"/>
              </a:rPr>
              <a:t>Completion TRA</a:t>
            </a:r>
            <a:r>
              <a:rPr lang="en-US" sz="2000" dirty="0">
                <a:solidFill>
                  <a:srgbClr val="202452"/>
                </a:solidFill>
                <a:latin typeface="Century Gothic" panose="020B0502020202020204" pitchFamily="34" charset="0"/>
              </a:rPr>
              <a:t>.</a:t>
            </a:r>
          </a:p>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rPr>
              <a:t>Eligibility period is </a:t>
            </a:r>
            <a:r>
              <a:rPr lang="en-US" sz="2000" dirty="0">
                <a:solidFill>
                  <a:srgbClr val="04A651"/>
                </a:solidFill>
                <a:latin typeface="Century Gothic" panose="020B0502020202020204" pitchFamily="34" charset="0"/>
              </a:rPr>
              <a:t>20-weeks</a:t>
            </a:r>
            <a:r>
              <a:rPr lang="en-US" sz="2000" dirty="0">
                <a:solidFill>
                  <a:srgbClr val="202452"/>
                </a:solidFill>
                <a:latin typeface="Century Gothic" panose="020B0502020202020204" pitchFamily="34" charset="0"/>
              </a:rPr>
              <a:t> to allow for breaks in training. Breaks in training must be reported to the Local TAA Coordinator and reported in Employ Florida.</a:t>
            </a:r>
          </a:p>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rPr>
              <a:t>The State Trade Program team determines eligibility and issues a decision.</a:t>
            </a:r>
            <a:endParaRPr lang="en-US" sz="1900" dirty="0">
              <a:solidFill>
                <a:srgbClr val="202452"/>
              </a:solidFill>
              <a:latin typeface="Century Gothic" panose="020B0502020202020204" pitchFamily="34" charset="0"/>
            </a:endParaRPr>
          </a:p>
        </p:txBody>
      </p:sp>
    </p:spTree>
    <p:extLst>
      <p:ext uri="{BB962C8B-B14F-4D97-AF65-F5344CB8AC3E}">
        <p14:creationId xmlns:p14="http://schemas.microsoft.com/office/powerpoint/2010/main" val="209016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Completion TRA Weeks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25CD4DBB-2C34-439A-6EC1-2AF75488E528}"/>
              </a:ext>
            </a:extLst>
          </p:cNvPr>
          <p:cNvSpPr/>
          <p:nvPr/>
        </p:nvSpPr>
        <p:spPr>
          <a:xfrm>
            <a:off x="838200" y="1690688"/>
            <a:ext cx="10515600" cy="3693896"/>
          </a:xfrm>
          <a:prstGeom prst="rect">
            <a:avLst/>
          </a:prstGeom>
        </p:spPr>
        <p:txBody>
          <a:bodyPr wrap="square">
            <a:spAutoFit/>
          </a:bodyPr>
          <a:lstStyle/>
          <a:p>
            <a:pPr marL="342900" indent="-342900">
              <a:lnSpc>
                <a:spcPct val="110000"/>
              </a:lnSpc>
              <a:spcAft>
                <a:spcPts val="1000"/>
              </a:spcAft>
              <a:buFont typeface="Wingdings" panose="05000000000000000000" pitchFamily="2" charset="2"/>
              <a:buChar char="§"/>
            </a:pPr>
            <a:r>
              <a:rPr lang="en-US" sz="2400" dirty="0">
                <a:solidFill>
                  <a:srgbClr val="202452"/>
                </a:solidFill>
                <a:latin typeface="Century Gothic" panose="020B0502020202020204" pitchFamily="34" charset="0"/>
              </a:rPr>
              <a:t>If on track to complete the training as documented in Employ Florida under the TAA program application, the program participant may be eligible for a </a:t>
            </a:r>
            <a:r>
              <a:rPr lang="en-US" sz="2400" dirty="0">
                <a:solidFill>
                  <a:srgbClr val="04A651"/>
                </a:solidFill>
                <a:latin typeface="Century Gothic" panose="020B0502020202020204" pitchFamily="34" charset="0"/>
              </a:rPr>
              <a:t>maximum of 13 weeks</a:t>
            </a:r>
            <a:r>
              <a:rPr lang="en-US" sz="2400" dirty="0">
                <a:solidFill>
                  <a:srgbClr val="202452"/>
                </a:solidFill>
                <a:latin typeface="Century Gothic" panose="020B0502020202020204" pitchFamily="34" charset="0"/>
              </a:rPr>
              <a:t>. </a:t>
            </a:r>
          </a:p>
          <a:p>
            <a:pPr marL="342900" indent="-342900">
              <a:lnSpc>
                <a:spcPct val="110000"/>
              </a:lnSpc>
              <a:spcAft>
                <a:spcPts val="1000"/>
              </a:spcAft>
              <a:buFont typeface="Wingdings" panose="05000000000000000000" pitchFamily="2" charset="2"/>
              <a:buChar char="§"/>
            </a:pPr>
            <a:r>
              <a:rPr lang="en-US" sz="2400" dirty="0">
                <a:solidFill>
                  <a:srgbClr val="202452"/>
                </a:solidFill>
                <a:latin typeface="Century Gothic" panose="020B0502020202020204" pitchFamily="34" charset="0"/>
              </a:rPr>
              <a:t>Beginning with the first week the program participant files a claim and seeks payment, he or she has a </a:t>
            </a:r>
            <a:r>
              <a:rPr lang="en-US" sz="2400" dirty="0">
                <a:solidFill>
                  <a:srgbClr val="04A651"/>
                </a:solidFill>
                <a:latin typeface="Century Gothic" panose="020B0502020202020204" pitchFamily="34" charset="0"/>
              </a:rPr>
              <a:t>20-week eligibility period maximum</a:t>
            </a:r>
            <a:r>
              <a:rPr lang="en-US" sz="2400" dirty="0">
                <a:solidFill>
                  <a:srgbClr val="202452"/>
                </a:solidFill>
                <a:latin typeface="Century Gothic" panose="020B0502020202020204" pitchFamily="34" charset="0"/>
              </a:rPr>
              <a:t>. </a:t>
            </a:r>
          </a:p>
          <a:p>
            <a:pPr marL="342900" indent="-342900">
              <a:lnSpc>
                <a:spcPct val="110000"/>
              </a:lnSpc>
              <a:spcAft>
                <a:spcPts val="1000"/>
              </a:spcAft>
              <a:buFont typeface="Wingdings" panose="05000000000000000000" pitchFamily="2" charset="2"/>
              <a:buChar char="§"/>
            </a:pPr>
            <a:r>
              <a:rPr lang="en-US" sz="2400" dirty="0">
                <a:solidFill>
                  <a:srgbClr val="202452"/>
                </a:solidFill>
                <a:latin typeface="Century Gothic" panose="020B0502020202020204" pitchFamily="34" charset="0"/>
              </a:rPr>
              <a:t>Weeks in the eligibility period are counted consecutively. </a:t>
            </a:r>
          </a:p>
          <a:p>
            <a:pPr marL="342900" indent="-342900">
              <a:lnSpc>
                <a:spcPct val="110000"/>
              </a:lnSpc>
              <a:spcAft>
                <a:spcPts val="1000"/>
              </a:spcAft>
              <a:buFont typeface="Wingdings" panose="05000000000000000000" pitchFamily="2" charset="2"/>
              <a:buChar char="§"/>
            </a:pPr>
            <a:r>
              <a:rPr lang="en-US" sz="2400" dirty="0">
                <a:solidFill>
                  <a:srgbClr val="202452"/>
                </a:solidFill>
                <a:latin typeface="Century Gothic" panose="020B0502020202020204" pitchFamily="34" charset="0"/>
              </a:rPr>
              <a:t>No payment during scheduled breaks in training. </a:t>
            </a:r>
          </a:p>
        </p:txBody>
      </p:sp>
    </p:spTree>
    <p:extLst>
      <p:ext uri="{BB962C8B-B14F-4D97-AF65-F5344CB8AC3E}">
        <p14:creationId xmlns:p14="http://schemas.microsoft.com/office/powerpoint/2010/main" val="26587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Completion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2BA43BD-A501-822C-C5B0-748F1C879B69}"/>
              </a:ext>
            </a:extLst>
          </p:cNvPr>
          <p:cNvSpPr/>
          <p:nvPr/>
        </p:nvSpPr>
        <p:spPr>
          <a:xfrm>
            <a:off x="838200" y="1690688"/>
            <a:ext cx="10515600" cy="4460260"/>
          </a:xfrm>
          <a:prstGeom prst="rect">
            <a:avLst/>
          </a:prstGeom>
        </p:spPr>
        <p:txBody>
          <a:bodyPr wrap="square">
            <a:spAutoFit/>
          </a:bodyPr>
          <a:lstStyle/>
          <a:p>
            <a:pPr marL="342900" indent="-342900">
              <a:lnSpc>
                <a:spcPct val="108000"/>
              </a:lnSpc>
              <a:buFont typeface="Wingdings" panose="05000000000000000000" pitchFamily="2" charset="2"/>
              <a:buChar char="§"/>
            </a:pPr>
            <a:r>
              <a:rPr lang="en-US" sz="2200" dirty="0">
                <a:solidFill>
                  <a:srgbClr val="202452"/>
                </a:solidFill>
                <a:latin typeface="Century Gothic" panose="020B0502020202020204" pitchFamily="34" charset="0"/>
              </a:rPr>
              <a:t>Completion TRA is a manual payment process.</a:t>
            </a:r>
          </a:p>
          <a:p>
            <a:pPr marL="342900" indent="-342900">
              <a:lnSpc>
                <a:spcPct val="108000"/>
              </a:lnSpc>
              <a:buFont typeface="Wingdings" panose="05000000000000000000" pitchFamily="2" charset="2"/>
              <a:buChar char="§"/>
            </a:pPr>
            <a:r>
              <a:rPr lang="en-US" sz="2200" dirty="0">
                <a:solidFill>
                  <a:srgbClr val="202452"/>
                </a:solidFill>
                <a:latin typeface="Century Gothic" panose="020B0502020202020204" pitchFamily="34" charset="0"/>
              </a:rPr>
              <a:t>Certification and a progress report is e-mailed to the participant by the State Trade Program team </a:t>
            </a:r>
          </a:p>
          <a:p>
            <a:pPr marL="342900" indent="-342900">
              <a:lnSpc>
                <a:spcPct val="108000"/>
              </a:lnSpc>
              <a:buFont typeface="Wingdings" panose="05000000000000000000" pitchFamily="2" charset="2"/>
              <a:buChar char="§"/>
            </a:pPr>
            <a:r>
              <a:rPr lang="en-US" sz="2200" dirty="0">
                <a:solidFill>
                  <a:srgbClr val="202452"/>
                </a:solidFill>
                <a:latin typeface="Century Gothic" panose="020B0502020202020204" pitchFamily="34" charset="0"/>
              </a:rPr>
              <a:t>Once completed by the applicant, and with written approval from the training provider, the participant is responsible for forwarding the request to his or her Local TAA Coordinator.</a:t>
            </a:r>
          </a:p>
          <a:p>
            <a:pPr marL="342900" indent="-342900">
              <a:lnSpc>
                <a:spcPct val="108000"/>
              </a:lnSpc>
              <a:buFont typeface="Wingdings" panose="05000000000000000000" pitchFamily="2" charset="2"/>
              <a:buChar char="§"/>
            </a:pPr>
            <a:r>
              <a:rPr lang="en-US" sz="2200" dirty="0">
                <a:solidFill>
                  <a:srgbClr val="202452"/>
                </a:solidFill>
                <a:latin typeface="Century Gothic" panose="020B0502020202020204" pitchFamily="34" charset="0"/>
              </a:rPr>
              <a:t>The Local TAA Coordinator must review the request for completion and accuracy. The Local TAA Coordinator must sign and forward the request to State Trade Program office via </a:t>
            </a:r>
            <a:r>
              <a:rPr lang="en-US" sz="2200" u="sng"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TRA@</a:t>
            </a:r>
            <a:r>
              <a:rPr lang="en-US" sz="2200" u="sng" dirty="0">
                <a:solidFill>
                  <a:srgbClr val="0070C0"/>
                </a:solidFill>
                <a:latin typeface="Century Gothic" panose="020B0502020202020204" pitchFamily="34" charset="0"/>
              </a:rPr>
              <a:t>commerce.fl.gov</a:t>
            </a:r>
            <a:r>
              <a:rPr lang="en-US" sz="2200" dirty="0">
                <a:solidFill>
                  <a:srgbClr val="202452"/>
                </a:solidFill>
                <a:latin typeface="Century Gothic" panose="020B0502020202020204" pitchFamily="34" charset="0"/>
              </a:rPr>
              <a:t>.</a:t>
            </a:r>
          </a:p>
          <a:p>
            <a:pPr marL="342900" indent="-342900">
              <a:lnSpc>
                <a:spcPct val="108000"/>
              </a:lnSpc>
              <a:buFont typeface="Wingdings" panose="05000000000000000000" pitchFamily="2" charset="2"/>
              <a:buChar char="§"/>
            </a:pPr>
            <a:r>
              <a:rPr lang="en-US" sz="2200" dirty="0">
                <a:solidFill>
                  <a:srgbClr val="202452"/>
                </a:solidFill>
                <a:latin typeface="Century Gothic" panose="020B0502020202020204" pitchFamily="34" charset="0"/>
              </a:rPr>
              <a:t>The State Trade Program team reviews the Employ Florida case file, determines eligibility, and requests payment from Financial Management each Thursday.  Payments are released by the following Tuesday. </a:t>
            </a:r>
            <a:endParaRPr lang="en-US" sz="2000" dirty="0">
              <a:solidFill>
                <a:srgbClr val="202452"/>
              </a:solidFill>
            </a:endParaRPr>
          </a:p>
        </p:txBody>
      </p:sp>
    </p:spTree>
    <p:extLst>
      <p:ext uri="{BB962C8B-B14F-4D97-AF65-F5344CB8AC3E}">
        <p14:creationId xmlns:p14="http://schemas.microsoft.com/office/powerpoint/2010/main" val="162767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Training 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053CEE6A-3DA1-362F-541A-EBB4B4340544}"/>
              </a:ext>
            </a:extLst>
          </p:cNvPr>
          <p:cNvSpPr/>
          <p:nvPr/>
        </p:nvSpPr>
        <p:spPr>
          <a:xfrm>
            <a:off x="838200" y="1825625"/>
            <a:ext cx="10515600" cy="4243278"/>
          </a:xfrm>
          <a:prstGeom prst="rect">
            <a:avLst/>
          </a:prstGeom>
        </p:spPr>
        <p:txBody>
          <a:bodyPr wrap="square">
            <a:spAutoFit/>
          </a:bodyPr>
          <a:lstStyle/>
          <a:p>
            <a:pPr marL="457200" marR="0" lvl="0" indent="-457200" algn="l" defTabSz="914400" rtl="0" eaLnBrk="1" fontAlgn="auto" latinLnBrk="0" hangingPunct="1">
              <a:lnSpc>
                <a:spcPct val="105000"/>
              </a:lnSpc>
              <a:spcAft>
                <a:spcPts val="1200"/>
              </a:spcAft>
              <a:buClrTx/>
              <a:buSzTx/>
              <a:buFont typeface="Wingdings" panose="05000000000000000000" pitchFamily="2" charset="2"/>
              <a:buChar char="§"/>
              <a:tabLst/>
              <a:defRPr/>
            </a:pPr>
            <a:r>
              <a:rPr kumimoji="0" lang="en-US" sz="2400" i="0" u="none" strike="noStrike" kern="1200" cap="none" spc="0" normalizeH="0" baseline="0" noProof="0" dirty="0">
                <a:ln>
                  <a:noFill/>
                </a:ln>
                <a:solidFill>
                  <a:srgbClr val="202452"/>
                </a:solidFill>
                <a:effectLst/>
                <a:uLnTx/>
                <a:uFillTx/>
                <a:latin typeface="Century Gothic" panose="020B0502020202020204" pitchFamily="34" charset="0"/>
                <a:cs typeface="Arial" panose="020B0604020202020204" pitchFamily="34" charset="0"/>
              </a:rPr>
              <a:t>Trade Readjustment Allowance (TRA) Overview</a:t>
            </a:r>
          </a:p>
          <a:p>
            <a:pPr marL="457200" indent="-457200">
              <a:lnSpc>
                <a:spcPct val="105000"/>
              </a:lnSpc>
              <a:spcAft>
                <a:spcPts val="1200"/>
              </a:spcAft>
              <a:buFont typeface="Wingdings" panose="05000000000000000000" pitchFamily="2" charset="2"/>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General Qualifying Requirements for TRA </a:t>
            </a:r>
          </a:p>
          <a:p>
            <a:pPr marL="914400" lvl="1" indent="-457200">
              <a:lnSpc>
                <a:spcPct val="105000"/>
              </a:lnSpc>
              <a:spcAft>
                <a:spcPts val="1200"/>
              </a:spcAft>
              <a:buFont typeface="Arial" panose="020B0604020202020204" pitchFamily="34" charset="0"/>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Reversion 2021, and </a:t>
            </a:r>
          </a:p>
          <a:p>
            <a:pPr marL="914400" lvl="1" indent="-457200">
              <a:lnSpc>
                <a:spcPct val="105000"/>
              </a:lnSpc>
              <a:spcAft>
                <a:spcPts val="1200"/>
              </a:spcAft>
              <a:buFont typeface="Arial" panose="020B0604020202020204" pitchFamily="34" charset="0"/>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Reauthorization Act (TAARA) 2015</a:t>
            </a:r>
          </a:p>
          <a:p>
            <a:pPr marL="457200" indent="-457200">
              <a:lnSpc>
                <a:spcPct val="105000"/>
              </a:lnSpc>
              <a:spcAft>
                <a:spcPts val="1200"/>
              </a:spcAft>
              <a:buFont typeface="Wingdings" panose="05000000000000000000" pitchFamily="2" charset="2"/>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Understanding Basic TRA</a:t>
            </a:r>
          </a:p>
          <a:p>
            <a:pPr marL="457200" indent="-457200">
              <a:lnSpc>
                <a:spcPct val="105000"/>
              </a:lnSpc>
              <a:spcAft>
                <a:spcPts val="1200"/>
              </a:spcAft>
              <a:buFont typeface="Wingdings" panose="05000000000000000000" pitchFamily="2" charset="2"/>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Understanding Additional TRA</a:t>
            </a:r>
          </a:p>
          <a:p>
            <a:pPr marL="457200" indent="-457200">
              <a:lnSpc>
                <a:spcPct val="105000"/>
              </a:lnSpc>
              <a:spcAft>
                <a:spcPts val="1200"/>
              </a:spcAft>
              <a:buFont typeface="Wingdings" panose="05000000000000000000" pitchFamily="2" charset="2"/>
              <a:buChar char="§"/>
              <a:defRPr/>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Understanding Competition TRA</a:t>
            </a:r>
            <a:endParaRPr kumimoji="0" lang="en-US" sz="2400" i="0" u="none" strike="noStrike" kern="1200" cap="none" spc="0" normalizeH="0" baseline="0" noProof="0" dirty="0">
              <a:ln>
                <a:noFill/>
              </a:ln>
              <a:solidFill>
                <a:srgbClr val="202452"/>
              </a:solidFill>
              <a:effectLst/>
              <a:uLnTx/>
              <a:uFillTx/>
              <a:latin typeface="Century Gothic" panose="020B0502020202020204" pitchFamily="34" charset="0"/>
              <a:cs typeface="Arial" panose="020B0604020202020204" pitchFamily="34" charset="0"/>
            </a:endParaRPr>
          </a:p>
          <a:p>
            <a:pPr marL="457200" marR="0" lvl="0" indent="-457200" algn="l" defTabSz="914400" rtl="0" eaLnBrk="1" fontAlgn="auto" latinLnBrk="0" hangingPunct="1">
              <a:lnSpc>
                <a:spcPct val="105000"/>
              </a:lnSpc>
              <a:spcAft>
                <a:spcPts val="1200"/>
              </a:spcAft>
              <a:buClrTx/>
              <a:buSzTx/>
              <a:buFont typeface="Wingdings" panose="05000000000000000000" pitchFamily="2" charset="2"/>
              <a:buChar char="§"/>
              <a:tabLst/>
              <a:defRPr/>
            </a:pPr>
            <a:r>
              <a:rPr kumimoji="0" lang="en-US" sz="2400" i="0" u="none" strike="noStrike" kern="1200" cap="none" spc="0" normalizeH="0" baseline="0" noProof="0" dirty="0">
                <a:ln>
                  <a:noFill/>
                </a:ln>
                <a:solidFill>
                  <a:srgbClr val="202452"/>
                </a:solidFill>
                <a:effectLst/>
                <a:uLnTx/>
                <a:uFillTx/>
                <a:latin typeface="Century Gothic" panose="020B0502020202020204" pitchFamily="34" charset="0"/>
                <a:cs typeface="Arial" panose="020B0604020202020204" pitchFamily="34" charset="0"/>
              </a:rPr>
              <a:t>Questions</a:t>
            </a:r>
            <a:endParaRPr kumimoji="0" lang="en-US" sz="2400" b="0" i="0" u="none" strike="noStrike" kern="1200" cap="none" spc="0" normalizeH="0" baseline="0" noProof="0" dirty="0">
              <a:ln>
                <a:noFill/>
              </a:ln>
              <a:solidFill>
                <a:srgbClr val="202452"/>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670382"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TRA@commerce.fl.gov</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67748777-92C6-EE82-820A-A19D111467D3}"/>
              </a:ext>
            </a:extLst>
          </p:cNvPr>
          <p:cNvSpPr/>
          <p:nvPr/>
        </p:nvSpPr>
        <p:spPr>
          <a:xfrm>
            <a:off x="838200" y="1690688"/>
            <a:ext cx="10515600" cy="2873094"/>
          </a:xfrm>
          <a:prstGeom prst="rect">
            <a:avLst/>
          </a:prstGeom>
        </p:spPr>
        <p:txBody>
          <a:bodyPr wrap="square">
            <a:spAutoFit/>
          </a:bodyPr>
          <a:lstStyle/>
          <a:p>
            <a:pPr>
              <a:lnSpc>
                <a:spcPct val="120000"/>
              </a:lnSpc>
              <a:spcAft>
                <a:spcPts val="600"/>
              </a:spcAft>
            </a:pPr>
            <a:r>
              <a:rPr lang="en-US" sz="2400" b="1" dirty="0">
                <a:solidFill>
                  <a:srgbClr val="202452"/>
                </a:solidFill>
                <a:latin typeface="Century Gothic" panose="020B0502020202020204" pitchFamily="34" charset="0"/>
              </a:rPr>
              <a:t>What is Trade Readjustment Allowance (TRA)?</a:t>
            </a:r>
          </a:p>
          <a:p>
            <a:pPr marL="342900" indent="-342900">
              <a:lnSpc>
                <a:spcPct val="120000"/>
              </a:lnSpc>
              <a:spcAft>
                <a:spcPts val="600"/>
              </a:spcAft>
              <a:buFont typeface="Wingdings" panose="05000000000000000000" pitchFamily="2" charset="2"/>
              <a:buChar char="§"/>
            </a:pPr>
            <a:r>
              <a:rPr lang="en-US" sz="2400" dirty="0">
                <a:solidFill>
                  <a:srgbClr val="202452"/>
                </a:solidFill>
                <a:latin typeface="Century Gothic" panose="020B0502020202020204" pitchFamily="34" charset="0"/>
              </a:rPr>
              <a:t>As a benefit of the </a:t>
            </a:r>
            <a:r>
              <a:rPr lang="en-US" sz="2400" dirty="0">
                <a:solidFill>
                  <a:srgbClr val="04A651"/>
                </a:solidFill>
                <a:latin typeface="Century Gothic" panose="020B0502020202020204" pitchFamily="34" charset="0"/>
              </a:rPr>
              <a:t>Trade Adjustment Assistance for Workers </a:t>
            </a:r>
            <a:r>
              <a:rPr lang="en-US" sz="2400" dirty="0">
                <a:solidFill>
                  <a:srgbClr val="202452"/>
                </a:solidFill>
                <a:latin typeface="Century Gothic" panose="020B0502020202020204" pitchFamily="34" charset="0"/>
              </a:rPr>
              <a:t>program, TRA is income support for trade-affected workers, who are also referred to as </a:t>
            </a:r>
            <a:r>
              <a:rPr lang="en-US" sz="2400" dirty="0">
                <a:solidFill>
                  <a:srgbClr val="04A651"/>
                </a:solidFill>
                <a:latin typeface="Century Gothic" panose="020B0502020202020204" pitchFamily="34" charset="0"/>
              </a:rPr>
              <a:t>program participants </a:t>
            </a:r>
            <a:r>
              <a:rPr lang="en-US" sz="2400" dirty="0">
                <a:solidFill>
                  <a:srgbClr val="202452"/>
                </a:solidFill>
                <a:latin typeface="Century Gothic" panose="020B0502020202020204" pitchFamily="34" charset="0"/>
              </a:rPr>
              <a:t>in this presentation.  </a:t>
            </a:r>
          </a:p>
          <a:p>
            <a:pPr marL="342900" indent="-342900">
              <a:lnSpc>
                <a:spcPct val="120000"/>
              </a:lnSpc>
              <a:spcAft>
                <a:spcPts val="600"/>
              </a:spcAft>
              <a:buFont typeface="Wingdings" panose="05000000000000000000" pitchFamily="2" charset="2"/>
              <a:buChar char="§"/>
            </a:pPr>
            <a:r>
              <a:rPr lang="en-US" sz="2400" dirty="0">
                <a:solidFill>
                  <a:srgbClr val="202452"/>
                </a:solidFill>
                <a:latin typeface="Century Gothic" panose="020B0502020202020204" pitchFamily="34" charset="0"/>
              </a:rPr>
              <a:t>TRA is available to assist eligible participants return to the workforce with </a:t>
            </a:r>
            <a:r>
              <a:rPr lang="en-US" sz="2400" dirty="0">
                <a:solidFill>
                  <a:srgbClr val="04A651"/>
                </a:solidFill>
                <a:latin typeface="Century Gothic" panose="020B0502020202020204" pitchFamily="34" charset="0"/>
              </a:rPr>
              <a:t>marketable skills and credentials</a:t>
            </a:r>
            <a:r>
              <a:rPr lang="en-US" sz="2400" dirty="0">
                <a:solidFill>
                  <a:srgbClr val="202452"/>
                </a:solidFill>
                <a:latin typeface="Century Gothic" panose="020B0502020202020204" pitchFamily="34" charset="0"/>
              </a:rPr>
              <a:t>. </a:t>
            </a:r>
            <a:endParaRPr lang="en-US" sz="2400"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 Benefits Schedule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6">
            <a:extLst>
              <a:ext uri="{FF2B5EF4-FFF2-40B4-BE49-F238E27FC236}">
                <a16:creationId xmlns:a16="http://schemas.microsoft.com/office/drawing/2014/main" id="{613D401A-F044-4AB9-F28B-154DA8524E19}"/>
              </a:ext>
            </a:extLst>
          </p:cNvPr>
          <p:cNvSpPr txBox="1">
            <a:spLocks/>
          </p:cNvSpPr>
          <p:nvPr/>
        </p:nvSpPr>
        <p:spPr>
          <a:xfrm>
            <a:off x="838200" y="1137489"/>
            <a:ext cx="10515600" cy="562179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Bef>
                <a:spcPts val="1200"/>
              </a:spcBef>
              <a:spcAft>
                <a:spcPts val="1200"/>
              </a:spcAft>
            </a:pPr>
            <a:r>
              <a:rPr lang="en-US" sz="2600" u="sng" dirty="0">
                <a:solidFill>
                  <a:srgbClr val="04A651"/>
                </a:solidFill>
                <a:latin typeface="Century Gothic" panose="020B0502020202020204" pitchFamily="34" charset="0"/>
              </a:rPr>
              <a:t>Re-employment Assistance (RA)/Basic TRA </a:t>
            </a:r>
            <a:br>
              <a:rPr lang="en-US" sz="2600" u="sng" dirty="0">
                <a:solidFill>
                  <a:srgbClr val="00B0F0"/>
                </a:solidFill>
                <a:latin typeface="Century Gothic" panose="020B0502020202020204" pitchFamily="34" charset="0"/>
              </a:rPr>
            </a:br>
            <a:r>
              <a:rPr lang="en-US" sz="2400" dirty="0">
                <a:solidFill>
                  <a:srgbClr val="202452"/>
                </a:solidFill>
                <a:latin typeface="Century Gothic" panose="020B0502020202020204" pitchFamily="34" charset="0"/>
              </a:rPr>
              <a:t>12 weeks of RA + 40 weeks of TRA</a:t>
            </a:r>
            <a:r>
              <a:rPr lang="en-US" sz="2600" dirty="0">
                <a:solidFill>
                  <a:srgbClr val="202452"/>
                </a:solidFill>
                <a:latin typeface="Century Gothic" panose="020B0502020202020204" pitchFamily="34" charset="0"/>
              </a:rPr>
              <a:t>		= 52 weeks</a:t>
            </a:r>
            <a:br>
              <a:rPr lang="en-US" sz="2200" dirty="0">
                <a:solidFill>
                  <a:srgbClr val="0070C0"/>
                </a:solidFill>
                <a:latin typeface="Century Gothic" panose="020B0502020202020204" pitchFamily="34" charset="0"/>
              </a:rPr>
            </a:br>
            <a:endParaRPr lang="en-US" sz="600" dirty="0">
              <a:solidFill>
                <a:srgbClr val="0070C0"/>
              </a:solidFill>
              <a:latin typeface="Century Gothic" panose="020B0502020202020204" pitchFamily="34" charset="0"/>
            </a:endParaRPr>
          </a:p>
          <a:p>
            <a:pPr>
              <a:lnSpc>
                <a:spcPct val="120000"/>
              </a:lnSpc>
              <a:spcBef>
                <a:spcPts val="0"/>
              </a:spcBef>
            </a:pPr>
            <a:r>
              <a:rPr lang="en-US" sz="2600" u="sng" dirty="0">
                <a:solidFill>
                  <a:srgbClr val="04A651"/>
                </a:solidFill>
                <a:latin typeface="Century Gothic" panose="020B0502020202020204" pitchFamily="34" charset="0"/>
              </a:rPr>
              <a:t>Additional TRA </a:t>
            </a:r>
            <a:r>
              <a:rPr lang="en-US" sz="2400" dirty="0">
                <a:solidFill>
                  <a:srgbClr val="202452"/>
                </a:solidFill>
                <a:latin typeface="Century Gothic" panose="020B0502020202020204" pitchFamily="34" charset="0"/>
              </a:rPr>
              <a:t>(if in training)</a:t>
            </a:r>
            <a:r>
              <a:rPr lang="en-US" sz="2600" dirty="0">
                <a:solidFill>
                  <a:srgbClr val="202452"/>
                </a:solidFill>
                <a:latin typeface="Century Gothic" panose="020B0502020202020204" pitchFamily="34" charset="0"/>
              </a:rPr>
              <a:t>		= 65 weeks max</a:t>
            </a:r>
            <a:br>
              <a:rPr lang="en-US" sz="2600" dirty="0">
                <a:solidFill>
                  <a:srgbClr val="202452"/>
                </a:solidFill>
                <a:latin typeface="Century Gothic" panose="020B0502020202020204" pitchFamily="34" charset="0"/>
              </a:rPr>
            </a:br>
            <a:r>
              <a:rPr lang="en-US" sz="2200" dirty="0">
                <a:solidFill>
                  <a:srgbClr val="202452"/>
                </a:solidFill>
                <a:latin typeface="Century Gothic" panose="020B0502020202020204" pitchFamily="34" charset="0"/>
              </a:rPr>
              <a:t>(within the 78-week eligibility period) </a:t>
            </a:r>
            <a:br>
              <a:rPr lang="en-US" sz="2200" dirty="0">
                <a:solidFill>
                  <a:srgbClr val="202452"/>
                </a:solidFill>
                <a:latin typeface="Century Gothic" panose="020B0502020202020204" pitchFamily="34" charset="0"/>
              </a:rPr>
            </a:br>
            <a:r>
              <a:rPr lang="en-US" sz="2200" i="1" dirty="0">
                <a:solidFill>
                  <a:srgbClr val="202452"/>
                </a:solidFill>
                <a:latin typeface="Century Gothic" panose="020B0502020202020204" pitchFamily="34" charset="0"/>
              </a:rPr>
              <a:t>*Once training ends, Additional TRA ends.</a:t>
            </a:r>
            <a:br>
              <a:rPr lang="en-US" sz="2200" dirty="0">
                <a:solidFill>
                  <a:srgbClr val="202452"/>
                </a:solidFill>
                <a:latin typeface="Century Gothic" panose="020B0502020202020204" pitchFamily="34" charset="0"/>
              </a:rPr>
            </a:br>
            <a:r>
              <a:rPr lang="en-US" sz="2200" dirty="0">
                <a:solidFill>
                  <a:srgbClr val="202452"/>
                </a:solidFill>
                <a:latin typeface="Century Gothic" panose="020B0502020202020204" pitchFamily="34" charset="0"/>
              </a:rPr>
              <a:t>_____________________________________________________________</a:t>
            </a:r>
            <a:br>
              <a:rPr lang="en-US" sz="2200" dirty="0">
                <a:solidFill>
                  <a:srgbClr val="202452"/>
                </a:solidFill>
                <a:latin typeface="Century Gothic" panose="020B0502020202020204" pitchFamily="34" charset="0"/>
              </a:rPr>
            </a:br>
            <a:r>
              <a:rPr lang="en-US" sz="600" dirty="0">
                <a:solidFill>
                  <a:srgbClr val="202452"/>
                </a:solidFill>
                <a:latin typeface="Century Gothic" panose="020B0502020202020204" pitchFamily="34" charset="0"/>
              </a:rPr>
              <a:t>.</a:t>
            </a:r>
            <a:endParaRPr lang="en-US" sz="2200" dirty="0">
              <a:solidFill>
                <a:srgbClr val="202452"/>
              </a:solidFill>
              <a:latin typeface="Century Gothic" panose="020B0502020202020204" pitchFamily="34" charset="0"/>
            </a:endParaRPr>
          </a:p>
          <a:p>
            <a:pPr>
              <a:lnSpc>
                <a:spcPct val="120000"/>
              </a:lnSpc>
              <a:spcBef>
                <a:spcPts val="0"/>
              </a:spcBef>
            </a:pPr>
            <a:r>
              <a:rPr lang="en-US" sz="2600" b="1" dirty="0">
                <a:solidFill>
                  <a:srgbClr val="202452"/>
                </a:solidFill>
                <a:latin typeface="Century Gothic" panose="020B0502020202020204" pitchFamily="34" charset="0"/>
              </a:rPr>
              <a:t>Maximum					= 117 weeks</a:t>
            </a:r>
            <a:br>
              <a:rPr lang="en-US" sz="2200" dirty="0">
                <a:solidFill>
                  <a:srgbClr val="202452"/>
                </a:solidFill>
                <a:latin typeface="Century Gothic" panose="020B0502020202020204" pitchFamily="34" charset="0"/>
              </a:rPr>
            </a:br>
            <a:r>
              <a:rPr lang="en-US" sz="2200" dirty="0">
                <a:solidFill>
                  <a:srgbClr val="202452"/>
                </a:solidFill>
                <a:latin typeface="Century Gothic" panose="020B0502020202020204" pitchFamily="34" charset="0"/>
              </a:rPr>
              <a:t>_____________________________________________________________</a:t>
            </a:r>
            <a:br>
              <a:rPr lang="en-US" sz="2200" dirty="0">
                <a:solidFill>
                  <a:srgbClr val="043F5C"/>
                </a:solidFill>
                <a:latin typeface="Century Gothic" panose="020B0502020202020204" pitchFamily="34" charset="0"/>
              </a:rPr>
            </a:br>
            <a:r>
              <a:rPr lang="en-US" sz="600" dirty="0">
                <a:solidFill>
                  <a:schemeClr val="bg1"/>
                </a:solidFill>
                <a:latin typeface="Century Gothic" panose="020B0502020202020204" pitchFamily="34" charset="0"/>
              </a:rPr>
              <a:t>.</a:t>
            </a:r>
            <a:endParaRPr lang="en-US" sz="2200" dirty="0">
              <a:solidFill>
                <a:schemeClr val="bg1"/>
              </a:solidFill>
              <a:latin typeface="Century Gothic" panose="020B0502020202020204" pitchFamily="34" charset="0"/>
            </a:endParaRPr>
          </a:p>
          <a:p>
            <a:pPr>
              <a:lnSpc>
                <a:spcPct val="120000"/>
              </a:lnSpc>
              <a:spcBef>
                <a:spcPts val="600"/>
              </a:spcBef>
            </a:pPr>
            <a:r>
              <a:rPr lang="en-US" sz="2600" u="sng" dirty="0">
                <a:solidFill>
                  <a:srgbClr val="04A651"/>
                </a:solidFill>
                <a:latin typeface="Century Gothic" panose="020B0502020202020204" pitchFamily="34" charset="0"/>
              </a:rPr>
              <a:t>Completion TRA</a:t>
            </a:r>
            <a:r>
              <a:rPr lang="en-US" sz="2600" dirty="0">
                <a:solidFill>
                  <a:srgbClr val="96C93F"/>
                </a:solidFill>
                <a:latin typeface="Century Gothic" panose="020B0502020202020204" pitchFamily="34" charset="0"/>
              </a:rPr>
              <a:t>			</a:t>
            </a:r>
            <a:r>
              <a:rPr lang="en-US" sz="2600" dirty="0">
                <a:solidFill>
                  <a:srgbClr val="202452"/>
                </a:solidFill>
                <a:latin typeface="Century Gothic" panose="020B0502020202020204" pitchFamily="34" charset="0"/>
              </a:rPr>
              <a:t>	= 13 weeks</a:t>
            </a:r>
            <a:endParaRPr lang="en-US" sz="2600" u="sng" dirty="0">
              <a:solidFill>
                <a:srgbClr val="202452"/>
              </a:solidFill>
              <a:latin typeface="Century Gothic" panose="020B0502020202020204" pitchFamily="34" charset="0"/>
            </a:endParaRPr>
          </a:p>
          <a:p>
            <a:pPr>
              <a:lnSpc>
                <a:spcPct val="120000"/>
              </a:lnSpc>
            </a:pPr>
            <a:r>
              <a:rPr lang="en-US" sz="2200" dirty="0">
                <a:solidFill>
                  <a:srgbClr val="202452"/>
                </a:solidFill>
                <a:latin typeface="Century Gothic" panose="020B0502020202020204" pitchFamily="34" charset="0"/>
              </a:rPr>
              <a:t>If benchmarks and other criteria are met, </a:t>
            </a:r>
          </a:p>
          <a:p>
            <a:pPr>
              <a:lnSpc>
                <a:spcPct val="110000"/>
              </a:lnSpc>
            </a:pPr>
            <a:r>
              <a:rPr lang="en-US" sz="2200" dirty="0">
                <a:solidFill>
                  <a:srgbClr val="202452"/>
                </a:solidFill>
                <a:latin typeface="Century Gothic" panose="020B0502020202020204" pitchFamily="34" charset="0"/>
              </a:rPr>
              <a:t>payable within the last 20 weeks of training                                                          </a:t>
            </a:r>
            <a:br>
              <a:rPr lang="en-US" sz="2200" dirty="0">
                <a:solidFill>
                  <a:srgbClr val="202452"/>
                </a:solidFill>
                <a:latin typeface="Century Gothic" panose="020B0502020202020204" pitchFamily="34" charset="0"/>
              </a:rPr>
            </a:br>
            <a:r>
              <a:rPr lang="en-US" sz="2200" dirty="0">
                <a:solidFill>
                  <a:srgbClr val="202452"/>
                </a:solidFill>
                <a:latin typeface="Century Gothic" panose="020B0502020202020204" pitchFamily="34" charset="0"/>
              </a:rPr>
              <a:t>_____________________________________________________________</a:t>
            </a:r>
            <a:br>
              <a:rPr lang="en-US" sz="2200" dirty="0">
                <a:solidFill>
                  <a:srgbClr val="202452"/>
                </a:solidFill>
                <a:latin typeface="Century Gothic" panose="020B0502020202020204" pitchFamily="34" charset="0"/>
              </a:rPr>
            </a:br>
            <a:r>
              <a:rPr lang="en-US" sz="600" dirty="0">
                <a:solidFill>
                  <a:srgbClr val="202452"/>
                </a:solidFill>
                <a:latin typeface="Century Gothic" panose="020B0502020202020204" pitchFamily="34" charset="0"/>
              </a:rPr>
              <a:t>.</a:t>
            </a:r>
          </a:p>
          <a:p>
            <a:pPr>
              <a:lnSpc>
                <a:spcPct val="120000"/>
              </a:lnSpc>
            </a:pPr>
            <a:r>
              <a:rPr lang="en-US" sz="2600" b="1" dirty="0">
                <a:solidFill>
                  <a:srgbClr val="202452"/>
                </a:solidFill>
                <a:latin typeface="Century Gothic" panose="020B0502020202020204" pitchFamily="34" charset="0"/>
              </a:rPr>
              <a:t>Maximum of 				= 130 weeks</a:t>
            </a:r>
            <a:endParaRPr lang="en-US" sz="2600" dirty="0">
              <a:solidFill>
                <a:srgbClr val="202452"/>
              </a:solidFill>
              <a:latin typeface="Century Gothic" panose="020B0502020202020204" pitchFamily="34" charset="0"/>
            </a:endParaRPr>
          </a:p>
        </p:txBody>
      </p:sp>
    </p:spTree>
    <p:extLst>
      <p:ext uri="{BB962C8B-B14F-4D97-AF65-F5344CB8AC3E}">
        <p14:creationId xmlns:p14="http://schemas.microsoft.com/office/powerpoint/2010/main" val="394634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 Training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2ACFA26-CF1D-99F8-CCD6-65646D4D2DA7}"/>
              </a:ext>
            </a:extLst>
          </p:cNvPr>
          <p:cNvSpPr/>
          <p:nvPr/>
        </p:nvSpPr>
        <p:spPr>
          <a:xfrm>
            <a:off x="838200" y="1690688"/>
            <a:ext cx="10515600" cy="4435060"/>
          </a:xfrm>
          <a:prstGeom prst="rect">
            <a:avLst/>
          </a:prstGeom>
        </p:spPr>
        <p:txBody>
          <a:bodyPr wrap="square">
            <a:spAutoFit/>
          </a:bodyPr>
          <a:lstStyle/>
          <a:p>
            <a:pPr>
              <a:lnSpc>
                <a:spcPct val="105000"/>
              </a:lnSpc>
              <a:spcAft>
                <a:spcPts val="600"/>
              </a:spcAft>
            </a:pPr>
            <a:r>
              <a:rPr lang="en-US" sz="2400" b="1" dirty="0">
                <a:solidFill>
                  <a:srgbClr val="04A651"/>
                </a:solidFill>
                <a:latin typeface="Century Gothic" panose="020B0502020202020204" pitchFamily="34" charset="0"/>
                <a:ea typeface="Open Sans Semibold" panose="020B0706030804020204" pitchFamily="34" charset="0"/>
                <a:cs typeface="Arial" panose="020B0604020202020204" pitchFamily="34" charset="0"/>
              </a:rPr>
              <a:t>Work-Based Training</a:t>
            </a:r>
          </a:p>
          <a:p>
            <a:pPr marL="342900" marR="0" lvl="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ea typeface="Calibri" panose="020F0502020204030204" pitchFamily="34" charset="0"/>
                <a:cs typeface="Times New Roman" panose="02020603050405020304" pitchFamily="18" charset="0"/>
              </a:rPr>
              <a:t>Participants enrolled in an apprenticeship program, in most cases, will not be able to access TRA income support due to their income earned through wages.  However, the State </a:t>
            </a:r>
            <a:r>
              <a:rPr lang="en-US" sz="2200" i="1" dirty="0">
                <a:solidFill>
                  <a:srgbClr val="202452"/>
                </a:solidFill>
                <a:latin typeface="Century Gothic" panose="020B0502020202020204" pitchFamily="34" charset="0"/>
                <a:ea typeface="Calibri" panose="020F0502020204030204" pitchFamily="34" charset="0"/>
                <a:cs typeface="Times New Roman" panose="02020603050405020304" pitchFamily="18" charset="0"/>
              </a:rPr>
              <a:t>must</a:t>
            </a:r>
            <a:r>
              <a:rPr lang="en-US" sz="2200" dirty="0">
                <a:solidFill>
                  <a:srgbClr val="202452"/>
                </a:solidFill>
                <a:latin typeface="Century Gothic" panose="020B0502020202020204" pitchFamily="34" charset="0"/>
                <a:ea typeface="Calibri" panose="020F0502020204030204" pitchFamily="34" charset="0"/>
                <a:cs typeface="Times New Roman" panose="02020603050405020304" pitchFamily="18" charset="0"/>
              </a:rPr>
              <a:t> still make individual determinations on TRA benefits.</a:t>
            </a:r>
          </a:p>
          <a:p>
            <a:pPr marL="342900" marR="0" lvl="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ea typeface="Calibri" panose="020F0502020204030204" pitchFamily="34" charset="0"/>
                <a:cs typeface="Times New Roman" panose="02020603050405020304" pitchFamily="18" charset="0"/>
              </a:rPr>
              <a:t>Participants enrolled in an on-the-job training program may not be paid TRA for any week during their weeks in the on-the-job training program. </a:t>
            </a:r>
          </a:p>
          <a:p>
            <a:pPr>
              <a:lnSpc>
                <a:spcPct val="105000"/>
              </a:lnSpc>
              <a:spcBef>
                <a:spcPts val="600"/>
              </a:spcBef>
              <a:spcAft>
                <a:spcPts val="600"/>
              </a:spcAft>
            </a:pPr>
            <a:r>
              <a:rPr lang="en-US" sz="2400" b="1" dirty="0">
                <a:solidFill>
                  <a:srgbClr val="04A651"/>
                </a:solidFill>
                <a:latin typeface="Century Gothic" panose="020B0502020202020204" pitchFamily="34" charset="0"/>
                <a:ea typeface="Open Sans Semibold" panose="020B0706030804020204" pitchFamily="34" charset="0"/>
                <a:cs typeface="Arial" panose="020B0604020202020204" pitchFamily="34" charset="0"/>
              </a:rPr>
              <a:t>Health Coverage Tax Credit</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ea typeface="Calibri" panose="020F0502020204030204" pitchFamily="34" charset="0"/>
                <a:cs typeface="Times New Roman" panose="02020603050405020304" pitchFamily="18" charset="0"/>
              </a:rPr>
              <a:t>Participants enrolled in a work-based training program may be ineligible for the tax credit.  The Internal Revenue Service is responsible for the determination. </a:t>
            </a:r>
            <a:endParaRPr lang="en-US" sz="22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66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General Qualifying Requirements for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EC06230B-0AE4-5F86-9AF8-D6D2B81B39D6}"/>
              </a:ext>
            </a:extLst>
          </p:cNvPr>
          <p:cNvSpPr/>
          <p:nvPr/>
        </p:nvSpPr>
        <p:spPr>
          <a:xfrm>
            <a:off x="838200" y="1690688"/>
            <a:ext cx="10515600" cy="4114844"/>
          </a:xfrm>
          <a:prstGeom prst="rect">
            <a:avLst/>
          </a:prstGeom>
        </p:spPr>
        <p:txBody>
          <a:bodyPr wrap="square">
            <a:spAutoFit/>
          </a:bodyPr>
          <a:lstStyle/>
          <a:p>
            <a:pPr>
              <a:lnSpc>
                <a:spcPct val="105000"/>
              </a:lnSpc>
              <a:spcAft>
                <a:spcPts val="600"/>
              </a:spcAft>
            </a:pPr>
            <a:r>
              <a:rPr lang="en-US" sz="24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Reversion 2021 vs. Reauthorization Act (TAARA) 2015</a:t>
            </a:r>
            <a:endParaRPr lang="en-US" sz="2400" dirty="0">
              <a:solidFill>
                <a:srgbClr val="202452"/>
              </a:solidFill>
              <a:latin typeface="Century Gothic" panose="020B0502020202020204" pitchFamily="34" charset="0"/>
            </a:endParaRP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trade-affected employer is covered by a U.S. Department of Labor certification (or </a:t>
            </a:r>
            <a:r>
              <a:rPr lang="en-US" sz="2200" i="1" dirty="0">
                <a:solidFill>
                  <a:srgbClr val="202452"/>
                </a:solidFill>
                <a:latin typeface="Century Gothic" panose="020B0502020202020204" pitchFamily="34" charset="0"/>
              </a:rPr>
              <a:t>certified petition</a:t>
            </a:r>
            <a:r>
              <a:rPr lang="en-US" sz="2200" dirty="0">
                <a:solidFill>
                  <a:srgbClr val="202452"/>
                </a:solidFill>
                <a:latin typeface="Century Gothic" panose="020B0502020202020204" pitchFamily="34" charset="0"/>
              </a:rPr>
              <a:t>).</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worker experienced a qualifying separation on or after the impact date and prior to the expiration date.</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worker is separated due to lack of work.</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worker has, in the previous 52-week period ending at separation, 26-weeks of employment at wages of $30 or more.   </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worker is eligible for Reemployment Assistance (RA) benefits.</a:t>
            </a:r>
          </a:p>
          <a:p>
            <a:pPr marL="342900" indent="-342900">
              <a:lnSpc>
                <a:spcPct val="105000"/>
              </a:lnSpc>
              <a:spcAft>
                <a:spcPts val="600"/>
              </a:spcAft>
              <a:buFont typeface="Wingdings" panose="05000000000000000000" pitchFamily="2" charset="2"/>
              <a:buChar char="§"/>
            </a:pPr>
            <a:r>
              <a:rPr lang="en-US" sz="2200" dirty="0">
                <a:solidFill>
                  <a:srgbClr val="202452"/>
                </a:solidFill>
                <a:latin typeface="Century Gothic" panose="020B0502020202020204" pitchFamily="34" charset="0"/>
              </a:rPr>
              <a:t>The worker has exhausted eligibility for RA benefits. </a:t>
            </a:r>
          </a:p>
        </p:txBody>
      </p:sp>
    </p:spTree>
    <p:extLst>
      <p:ext uri="{BB962C8B-B14F-4D97-AF65-F5344CB8AC3E}">
        <p14:creationId xmlns:p14="http://schemas.microsoft.com/office/powerpoint/2010/main" val="172174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General Qualifying Requirements for TRA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92483C1-CECB-3F34-4AF1-39F194F4507B}"/>
              </a:ext>
            </a:extLst>
          </p:cNvPr>
          <p:cNvSpPr/>
          <p:nvPr/>
        </p:nvSpPr>
        <p:spPr>
          <a:xfrm>
            <a:off x="838200" y="1890140"/>
            <a:ext cx="10515600" cy="4602735"/>
          </a:xfrm>
          <a:prstGeom prst="rect">
            <a:avLst/>
          </a:prstGeom>
        </p:spPr>
        <p:txBody>
          <a:bodyPr wrap="square">
            <a:spAutoFit/>
          </a:bodyPr>
          <a:lstStyle/>
          <a:p>
            <a:pPr>
              <a:lnSpc>
                <a:spcPct val="104000"/>
              </a:lnSpc>
              <a:spcAft>
                <a:spcPts val="600"/>
              </a:spcAft>
            </a:pPr>
            <a:r>
              <a:rPr lang="en-US" sz="2000" dirty="0">
                <a:solidFill>
                  <a:srgbClr val="202452"/>
                </a:solidFill>
                <a:latin typeface="Century Gothic" panose="020B0502020202020204" pitchFamily="34" charset="0"/>
                <a:ea typeface="Open Sans Semibold" panose="020B0706030804020204" pitchFamily="34" charset="0"/>
                <a:cs typeface="Arial" panose="020B0604020202020204" pitchFamily="34" charset="0"/>
              </a:rPr>
              <a:t>Reversion 2021 vs. Reauthorization Act (TAARA) 2015</a:t>
            </a:r>
            <a:endParaRPr lang="en-US" sz="2000" dirty="0">
              <a:solidFill>
                <a:srgbClr val="202452"/>
              </a:solidFill>
              <a:latin typeface="Century Gothic" panose="020B0502020202020204" pitchFamily="34" charset="0"/>
            </a:endParaRPr>
          </a:p>
          <a:p>
            <a:pPr>
              <a:lnSpc>
                <a:spcPct val="104000"/>
              </a:lnSpc>
              <a:spcAft>
                <a:spcPts val="600"/>
              </a:spcAft>
            </a:pPr>
            <a:r>
              <a:rPr lang="en-US" sz="2000" b="1" dirty="0">
                <a:solidFill>
                  <a:srgbClr val="202452"/>
                </a:solidFill>
                <a:latin typeface="Century Gothic" panose="020B0502020202020204" pitchFamily="34" charset="0"/>
              </a:rPr>
              <a:t>2021 Provisions</a:t>
            </a:r>
            <a:r>
              <a:rPr lang="en-US" sz="2000" dirty="0">
                <a:solidFill>
                  <a:srgbClr val="202452"/>
                </a:solidFill>
                <a:latin typeface="Century Gothic" panose="020B0502020202020204" pitchFamily="34" charset="0"/>
              </a:rPr>
              <a:t>: for Basic TRA, the participant must be enrolled in part-time or full-time training or placed on a waiver by the latter of the:</a:t>
            </a:r>
          </a:p>
          <a:p>
            <a:pPr marL="160020" indent="-342900">
              <a:lnSpc>
                <a:spcPct val="104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Last day of the 8</a:t>
            </a:r>
            <a:r>
              <a:rPr lang="en-US" sz="2000" baseline="30000" dirty="0">
                <a:solidFill>
                  <a:srgbClr val="202452"/>
                </a:solidFill>
                <a:latin typeface="Century Gothic" panose="020B0502020202020204" pitchFamily="34" charset="0"/>
              </a:rPr>
              <a:t>th</a:t>
            </a:r>
            <a:r>
              <a:rPr lang="en-US" sz="2000" dirty="0">
                <a:solidFill>
                  <a:srgbClr val="202452"/>
                </a:solidFill>
                <a:latin typeface="Century Gothic" panose="020B0502020202020204" pitchFamily="34" charset="0"/>
              </a:rPr>
              <a:t> week following the certification date, </a:t>
            </a:r>
            <a:r>
              <a:rPr lang="en-US" sz="2000" b="1" i="1" dirty="0">
                <a:solidFill>
                  <a:srgbClr val="202452"/>
                </a:solidFill>
                <a:latin typeface="Century Gothic" panose="020B0502020202020204" pitchFamily="34" charset="0"/>
              </a:rPr>
              <a:t>or</a:t>
            </a:r>
          </a:p>
          <a:p>
            <a:pPr marL="160020" indent="-342900">
              <a:lnSpc>
                <a:spcPct val="104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16</a:t>
            </a:r>
            <a:r>
              <a:rPr lang="en-US" sz="2000" baseline="30000" dirty="0">
                <a:solidFill>
                  <a:srgbClr val="202452"/>
                </a:solidFill>
                <a:latin typeface="Century Gothic" panose="020B0502020202020204" pitchFamily="34" charset="0"/>
              </a:rPr>
              <a:t>th</a:t>
            </a:r>
            <a:r>
              <a:rPr lang="en-US" sz="2000" dirty="0">
                <a:solidFill>
                  <a:srgbClr val="202452"/>
                </a:solidFill>
                <a:latin typeface="Century Gothic" panose="020B0502020202020204" pitchFamily="34" charset="0"/>
              </a:rPr>
              <a:t> week following the date of the most recent separation.  </a:t>
            </a:r>
          </a:p>
          <a:p>
            <a:pPr>
              <a:lnSpc>
                <a:spcPct val="104000"/>
              </a:lnSpc>
              <a:spcAft>
                <a:spcPts val="1200"/>
              </a:spcAft>
            </a:pPr>
            <a:r>
              <a:rPr lang="en-US" sz="2000" i="1" dirty="0">
                <a:solidFill>
                  <a:srgbClr val="04A651"/>
                </a:solidFill>
                <a:latin typeface="Century Gothic" panose="020B0502020202020204" pitchFamily="34" charset="0"/>
              </a:rPr>
              <a:t>Participants enrolled in part-time training may be eligible for TRA and receive a reduced weekly benefit amount due to the reported wages.</a:t>
            </a:r>
          </a:p>
          <a:p>
            <a:pPr>
              <a:lnSpc>
                <a:spcPct val="104000"/>
              </a:lnSpc>
              <a:spcAft>
                <a:spcPts val="600"/>
              </a:spcAft>
            </a:pPr>
            <a:r>
              <a:rPr lang="en-US" sz="2000" b="1" dirty="0">
                <a:solidFill>
                  <a:srgbClr val="202452"/>
                </a:solidFill>
                <a:latin typeface="Century Gothic" panose="020B0502020202020204" pitchFamily="34" charset="0"/>
              </a:rPr>
              <a:t>2015 Provisions</a:t>
            </a:r>
            <a:r>
              <a:rPr lang="en-US" sz="2000" dirty="0">
                <a:solidFill>
                  <a:srgbClr val="202452"/>
                </a:solidFill>
                <a:latin typeface="Century Gothic" panose="020B0502020202020204" pitchFamily="34" charset="0"/>
              </a:rPr>
              <a:t>: for Basic TRA, the participant must be enrolled in full-time training or placed on a waiver by the latter of the:</a:t>
            </a:r>
          </a:p>
          <a:p>
            <a:pPr marL="342900" indent="-342900">
              <a:lnSpc>
                <a:spcPct val="104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Last day of the 26</a:t>
            </a:r>
            <a:r>
              <a:rPr lang="en-US" sz="2000" baseline="30000" dirty="0">
                <a:solidFill>
                  <a:srgbClr val="202452"/>
                </a:solidFill>
                <a:latin typeface="Century Gothic" panose="020B0502020202020204" pitchFamily="34" charset="0"/>
              </a:rPr>
              <a:t>th</a:t>
            </a:r>
            <a:r>
              <a:rPr lang="en-US" sz="2000" dirty="0">
                <a:solidFill>
                  <a:srgbClr val="202452"/>
                </a:solidFill>
                <a:latin typeface="Century Gothic" panose="020B0502020202020204" pitchFamily="34" charset="0"/>
              </a:rPr>
              <a:t> week following the certification date, </a:t>
            </a:r>
            <a:r>
              <a:rPr lang="en-US" sz="2000" b="1" i="1" dirty="0">
                <a:solidFill>
                  <a:srgbClr val="202452"/>
                </a:solidFill>
                <a:latin typeface="Century Gothic" panose="020B0502020202020204" pitchFamily="34" charset="0"/>
              </a:rPr>
              <a:t>or</a:t>
            </a:r>
          </a:p>
          <a:p>
            <a:pPr marL="342900" indent="-342900">
              <a:lnSpc>
                <a:spcPct val="104000"/>
              </a:lnSpc>
              <a:spcAft>
                <a:spcPts val="600"/>
              </a:spcAft>
              <a:buFont typeface="Wingdings" panose="05000000000000000000" pitchFamily="2" charset="2"/>
              <a:buChar char="§"/>
            </a:pPr>
            <a:r>
              <a:rPr lang="en-US" sz="2000" dirty="0">
                <a:solidFill>
                  <a:srgbClr val="202452"/>
                </a:solidFill>
                <a:latin typeface="Century Gothic" panose="020B0502020202020204" pitchFamily="34" charset="0"/>
              </a:rPr>
              <a:t>26</a:t>
            </a:r>
            <a:r>
              <a:rPr lang="en-US" sz="2000" baseline="30000" dirty="0">
                <a:solidFill>
                  <a:srgbClr val="202452"/>
                </a:solidFill>
                <a:latin typeface="Century Gothic" panose="020B0502020202020204" pitchFamily="34" charset="0"/>
              </a:rPr>
              <a:t>th</a:t>
            </a:r>
            <a:r>
              <a:rPr lang="en-US" sz="2000" dirty="0">
                <a:solidFill>
                  <a:srgbClr val="202452"/>
                </a:solidFill>
                <a:latin typeface="Century Gothic" panose="020B0502020202020204" pitchFamily="34" charset="0"/>
              </a:rPr>
              <a:t> week following the date of the most recent separation.  </a:t>
            </a:r>
          </a:p>
          <a:p>
            <a:pPr>
              <a:lnSpc>
                <a:spcPct val="104000"/>
              </a:lnSpc>
              <a:spcAft>
                <a:spcPts val="600"/>
              </a:spcAft>
            </a:pPr>
            <a:r>
              <a:rPr lang="en-US" sz="2000" i="1" dirty="0">
                <a:solidFill>
                  <a:srgbClr val="04A651"/>
                </a:solidFill>
                <a:latin typeface="Century Gothic" panose="020B0502020202020204" pitchFamily="34" charset="0"/>
              </a:rPr>
              <a:t>A participant enrolled in part-time training is not eligible for TRA.</a:t>
            </a:r>
          </a:p>
        </p:txBody>
      </p:sp>
    </p:spTree>
    <p:extLst>
      <p:ext uri="{BB962C8B-B14F-4D97-AF65-F5344CB8AC3E}">
        <p14:creationId xmlns:p14="http://schemas.microsoft.com/office/powerpoint/2010/main" val="21623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Qualifying Requirements for Additional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2E24AFD2-9AD2-4FE4-62E9-3F2BDCFC9800}"/>
              </a:ext>
            </a:extLst>
          </p:cNvPr>
          <p:cNvSpPr/>
          <p:nvPr/>
        </p:nvSpPr>
        <p:spPr>
          <a:xfrm>
            <a:off x="838200" y="1690688"/>
            <a:ext cx="10344150" cy="5052089"/>
          </a:xfrm>
          <a:prstGeom prst="rect">
            <a:avLst/>
          </a:prstGeom>
        </p:spPr>
        <p:txBody>
          <a:bodyPr wrap="square">
            <a:spAutoFit/>
          </a:bodyPr>
          <a:lstStyle/>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cs typeface="Calibri" panose="020F0502020204030204" pitchFamily="34" charset="0"/>
              </a:rPr>
              <a:t>The worker must file a bona fide application for training within the eligibility timeframe to receive </a:t>
            </a:r>
            <a:r>
              <a:rPr lang="en-US" sz="2000" dirty="0">
                <a:solidFill>
                  <a:srgbClr val="04A651"/>
                </a:solidFill>
                <a:latin typeface="Century Gothic" panose="020B0502020202020204" pitchFamily="34" charset="0"/>
                <a:cs typeface="Calibri" panose="020F0502020204030204" pitchFamily="34" charset="0"/>
              </a:rPr>
              <a:t>Additional TRA</a:t>
            </a:r>
            <a:r>
              <a:rPr lang="en-US" sz="2000" dirty="0">
                <a:solidFill>
                  <a:srgbClr val="202452"/>
                </a:solidFill>
                <a:latin typeface="Century Gothic" panose="020B0502020202020204" pitchFamily="34" charset="0"/>
                <a:cs typeface="Calibri" panose="020F0502020204030204" pitchFamily="34" charset="0"/>
              </a:rPr>
              <a:t>. </a:t>
            </a:r>
          </a:p>
          <a:p>
            <a:pPr marL="685800" lvl="1" indent="-342900">
              <a:lnSpc>
                <a:spcPct val="108000"/>
              </a:lnSpc>
              <a:buFont typeface="Arial" panose="020B0604020202020204" pitchFamily="34" charset="0"/>
              <a:buChar char="•"/>
            </a:pPr>
            <a:r>
              <a:rPr lang="en-US" sz="2000" dirty="0">
                <a:solidFill>
                  <a:srgbClr val="202452"/>
                </a:solidFill>
                <a:latin typeface="Century Gothic" panose="020B0502020202020204" pitchFamily="34" charset="0"/>
                <a:cs typeface="Calibri" panose="020F0502020204030204" pitchFamily="34" charset="0"/>
              </a:rPr>
              <a:t>If this is not done, there is </a:t>
            </a:r>
            <a:r>
              <a:rPr lang="en-US" sz="2000" i="1" dirty="0">
                <a:solidFill>
                  <a:srgbClr val="202452"/>
                </a:solidFill>
                <a:latin typeface="Century Gothic" panose="020B0502020202020204" pitchFamily="34" charset="0"/>
                <a:cs typeface="Calibri" panose="020F0502020204030204" pitchFamily="34" charset="0"/>
              </a:rPr>
              <a:t>no eligibility </a:t>
            </a:r>
            <a:r>
              <a:rPr lang="en-US" sz="2000" dirty="0">
                <a:solidFill>
                  <a:srgbClr val="202452"/>
                </a:solidFill>
                <a:latin typeface="Century Gothic" panose="020B0502020202020204" pitchFamily="34" charset="0"/>
                <a:cs typeface="Calibri" panose="020F0502020204030204" pitchFamily="34" charset="0"/>
              </a:rPr>
              <a:t>for Additional TRA under the 2021 Reversion Provisions. </a:t>
            </a:r>
          </a:p>
          <a:p>
            <a:pPr marL="685800" lvl="1" indent="-342900">
              <a:lnSpc>
                <a:spcPct val="108000"/>
              </a:lnSpc>
              <a:buFont typeface="Arial" panose="020B0604020202020204" pitchFamily="34" charset="0"/>
              <a:buChar char="•"/>
            </a:pPr>
            <a:r>
              <a:rPr lang="en-US" sz="2000" dirty="0">
                <a:solidFill>
                  <a:srgbClr val="202452"/>
                </a:solidFill>
                <a:latin typeface="Century Gothic" panose="020B0502020202020204" pitchFamily="34" charset="0"/>
                <a:cs typeface="Calibri" panose="020F0502020204030204" pitchFamily="34" charset="0"/>
              </a:rPr>
              <a:t>The </a:t>
            </a:r>
            <a:r>
              <a:rPr lang="en-US" sz="2000" dirty="0">
                <a:solidFill>
                  <a:srgbClr val="04A651"/>
                </a:solidFill>
                <a:latin typeface="Century Gothic" panose="020B0502020202020204" pitchFamily="34" charset="0"/>
                <a:cs typeface="Calibri" panose="020F0502020204030204" pitchFamily="34" charset="0"/>
              </a:rPr>
              <a:t>Trade Adjustment Assistance Reform Act (TAARA) 2015 </a:t>
            </a:r>
            <a:r>
              <a:rPr lang="en-US" sz="2000" dirty="0">
                <a:solidFill>
                  <a:srgbClr val="202452"/>
                </a:solidFill>
                <a:latin typeface="Century Gothic" panose="020B0502020202020204" pitchFamily="34" charset="0"/>
                <a:cs typeface="Calibri" panose="020F0502020204030204" pitchFamily="34" charset="0"/>
              </a:rPr>
              <a:t>does </a:t>
            </a:r>
            <a:r>
              <a:rPr lang="en-US" sz="2000" i="1" dirty="0">
                <a:solidFill>
                  <a:srgbClr val="202452"/>
                </a:solidFill>
                <a:latin typeface="Century Gothic" panose="020B0502020202020204" pitchFamily="34" charset="0"/>
                <a:cs typeface="Calibri" panose="020F0502020204030204" pitchFamily="34" charset="0"/>
              </a:rPr>
              <a:t>not</a:t>
            </a:r>
            <a:r>
              <a:rPr lang="en-US" sz="2000" dirty="0">
                <a:solidFill>
                  <a:srgbClr val="202452"/>
                </a:solidFill>
                <a:latin typeface="Century Gothic" panose="020B0502020202020204" pitchFamily="34" charset="0"/>
                <a:cs typeface="Calibri" panose="020F0502020204030204" pitchFamily="34" charset="0"/>
              </a:rPr>
              <a:t> have this requirement.  </a:t>
            </a:r>
          </a:p>
          <a:p>
            <a:pPr marL="342900" indent="-342900">
              <a:lnSpc>
                <a:spcPct val="108000"/>
              </a:lnSpc>
              <a:buFont typeface="Wingdings" panose="05000000000000000000" pitchFamily="2" charset="2"/>
              <a:buChar char="§"/>
            </a:pPr>
            <a:r>
              <a:rPr lang="en-US" sz="2000" dirty="0">
                <a:solidFill>
                  <a:srgbClr val="202452"/>
                </a:solidFill>
                <a:latin typeface="Century Gothic" panose="020B0502020202020204" pitchFamily="34" charset="0"/>
                <a:cs typeface="Calibri" panose="020F0502020204030204" pitchFamily="34" charset="0"/>
              </a:rPr>
              <a:t>To determine the deadline date:</a:t>
            </a:r>
          </a:p>
          <a:p>
            <a:pPr marL="685800" lvl="1" indent="-347472">
              <a:lnSpc>
                <a:spcPct val="108000"/>
              </a:lnSpc>
              <a:buFont typeface="Arial" panose="020B0604020202020204" pitchFamily="34" charset="0"/>
              <a:buChar char="•"/>
            </a:pPr>
            <a:r>
              <a:rPr lang="en-US" sz="2000" dirty="0">
                <a:solidFill>
                  <a:srgbClr val="202452"/>
                </a:solidFill>
                <a:latin typeface="Century Gothic" panose="020B0502020202020204" pitchFamily="34" charset="0"/>
                <a:cs typeface="Calibri" panose="020F0502020204030204" pitchFamily="34" charset="0"/>
              </a:rPr>
              <a:t>Determine the latter of either the </a:t>
            </a:r>
            <a:r>
              <a:rPr lang="en-US" sz="2000" dirty="0">
                <a:solidFill>
                  <a:srgbClr val="04A651"/>
                </a:solidFill>
                <a:latin typeface="Century Gothic" panose="020B0502020202020204" pitchFamily="34" charset="0"/>
                <a:cs typeface="Calibri" panose="020F0502020204030204" pitchFamily="34" charset="0"/>
              </a:rPr>
              <a:t>worker’s certification date </a:t>
            </a:r>
            <a:r>
              <a:rPr lang="en-US" sz="2000" dirty="0">
                <a:solidFill>
                  <a:srgbClr val="202452"/>
                </a:solidFill>
                <a:latin typeface="Century Gothic" panose="020B0502020202020204" pitchFamily="34" charset="0"/>
                <a:cs typeface="Calibri" panose="020F0502020204030204" pitchFamily="34" charset="0"/>
              </a:rPr>
              <a:t>or the worker’s </a:t>
            </a:r>
            <a:r>
              <a:rPr lang="en-US" sz="2000" dirty="0">
                <a:solidFill>
                  <a:srgbClr val="04A651"/>
                </a:solidFill>
                <a:latin typeface="Century Gothic" panose="020B0502020202020204" pitchFamily="34" charset="0"/>
                <a:cs typeface="Calibri" panose="020F0502020204030204" pitchFamily="34" charset="0"/>
              </a:rPr>
              <a:t>qualifying separation date</a:t>
            </a:r>
          </a:p>
          <a:p>
            <a:pPr marL="685800" lvl="1" indent="-347472">
              <a:lnSpc>
                <a:spcPct val="108000"/>
              </a:lnSpc>
              <a:buFont typeface="Arial" panose="020B0604020202020204" pitchFamily="34" charset="0"/>
              <a:buChar char="•"/>
            </a:pPr>
            <a:r>
              <a:rPr lang="en-US" sz="2000" dirty="0">
                <a:solidFill>
                  <a:srgbClr val="202452"/>
                </a:solidFill>
                <a:latin typeface="Century Gothic" panose="020B0502020202020204" pitchFamily="34" charset="0"/>
                <a:cs typeface="Calibri" panose="020F0502020204030204" pitchFamily="34" charset="0"/>
              </a:rPr>
              <a:t>Using the latter date from above, add </a:t>
            </a:r>
            <a:r>
              <a:rPr lang="en-US" sz="2000" dirty="0">
                <a:solidFill>
                  <a:srgbClr val="04A651"/>
                </a:solidFill>
                <a:latin typeface="Century Gothic" panose="020B0502020202020204" pitchFamily="34" charset="0"/>
                <a:cs typeface="Calibri" panose="020F0502020204030204" pitchFamily="34" charset="0"/>
              </a:rPr>
              <a:t>210 days </a:t>
            </a:r>
            <a:r>
              <a:rPr lang="en-US" sz="2000" dirty="0">
                <a:solidFill>
                  <a:srgbClr val="202452"/>
                </a:solidFill>
                <a:latin typeface="Century Gothic" panose="020B0502020202020204" pitchFamily="34" charset="0"/>
                <a:cs typeface="Calibri" panose="020F0502020204030204" pitchFamily="34" charset="0"/>
              </a:rPr>
              <a:t>because Reversion 2021 requires the worker to file a bona fide application for TAA training within 210 days </a:t>
            </a:r>
            <a:r>
              <a:rPr lang="en-US" sz="2000" i="1" dirty="0">
                <a:solidFill>
                  <a:srgbClr val="202452"/>
                </a:solidFill>
                <a:latin typeface="Century Gothic" panose="020B0502020202020204" pitchFamily="34" charset="0"/>
                <a:cs typeface="Calibri" panose="020F0502020204030204" pitchFamily="34" charset="0"/>
              </a:rPr>
              <a:t>after</a:t>
            </a:r>
            <a:r>
              <a:rPr lang="en-US" sz="2000" dirty="0">
                <a:solidFill>
                  <a:srgbClr val="202452"/>
                </a:solidFill>
                <a:latin typeface="Century Gothic" panose="020B0502020202020204" pitchFamily="34" charset="0"/>
                <a:cs typeface="Calibri" panose="020F0502020204030204" pitchFamily="34" charset="0"/>
              </a:rPr>
              <a:t> the date specified above</a:t>
            </a:r>
          </a:p>
          <a:p>
            <a:pPr marL="685800" lvl="1" indent="-347472">
              <a:lnSpc>
                <a:spcPct val="108000"/>
              </a:lnSpc>
              <a:buFont typeface="Arial" panose="020B0604020202020204" pitchFamily="34" charset="0"/>
              <a:buChar char="•"/>
            </a:pPr>
            <a:r>
              <a:rPr lang="en-US" sz="2000" dirty="0">
                <a:solidFill>
                  <a:srgbClr val="202452"/>
                </a:solidFill>
                <a:latin typeface="Century Gothic" panose="020B0502020202020204" pitchFamily="34" charset="0"/>
                <a:cs typeface="Calibri" panose="020F0502020204030204" pitchFamily="34" charset="0"/>
              </a:rPr>
              <a:t>The training application must be dated and completed by the deadline date above.  If the application is completed after the deadline, there is no eligibility for Additional TRA </a:t>
            </a:r>
          </a:p>
        </p:txBody>
      </p:sp>
    </p:spTree>
    <p:extLst>
      <p:ext uri="{BB962C8B-B14F-4D97-AF65-F5344CB8AC3E}">
        <p14:creationId xmlns:p14="http://schemas.microsoft.com/office/powerpoint/2010/main" val="280003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Basic TRA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540D66B-0894-3571-0BBE-CCE32E5AC96E}"/>
              </a:ext>
            </a:extLst>
          </p:cNvPr>
          <p:cNvSpPr/>
          <p:nvPr/>
        </p:nvSpPr>
        <p:spPr>
          <a:xfrm>
            <a:off x="838201" y="1690688"/>
            <a:ext cx="10515600" cy="3791294"/>
          </a:xfrm>
          <a:prstGeom prst="rect">
            <a:avLst/>
          </a:prstGeom>
        </p:spPr>
        <p:txBody>
          <a:bodyPr wrap="square">
            <a:spAutoFit/>
          </a:bodyPr>
          <a:lstStyle/>
          <a:p>
            <a:pPr>
              <a:lnSpc>
                <a:spcPct val="108000"/>
              </a:lnSpc>
              <a:spcAft>
                <a:spcPts val="600"/>
              </a:spcAft>
            </a:pPr>
            <a:r>
              <a:rPr lang="en-US" sz="2400" dirty="0">
                <a:solidFill>
                  <a:srgbClr val="202452"/>
                </a:solidFill>
                <a:latin typeface="Century Gothic" panose="020B0502020202020204" pitchFamily="34" charset="0"/>
              </a:rPr>
              <a:t>The participant must be </a:t>
            </a:r>
            <a:r>
              <a:rPr lang="en-US" sz="2400" b="1" dirty="0">
                <a:solidFill>
                  <a:srgbClr val="202452"/>
                </a:solidFill>
                <a:latin typeface="Century Gothic" panose="020B0502020202020204" pitchFamily="34" charset="0"/>
              </a:rPr>
              <a:t>able</a:t>
            </a:r>
            <a:r>
              <a:rPr lang="en-US" sz="2400" dirty="0">
                <a:solidFill>
                  <a:srgbClr val="202452"/>
                </a:solidFill>
                <a:latin typeface="Century Gothic" panose="020B0502020202020204" pitchFamily="34" charset="0"/>
              </a:rPr>
              <a:t>, </a:t>
            </a:r>
            <a:r>
              <a:rPr lang="en-US" sz="2400" b="1" dirty="0">
                <a:solidFill>
                  <a:srgbClr val="202452"/>
                </a:solidFill>
                <a:latin typeface="Century Gothic" panose="020B0502020202020204" pitchFamily="34" charset="0"/>
              </a:rPr>
              <a:t>available </a:t>
            </a:r>
            <a:r>
              <a:rPr lang="en-US" sz="2400" dirty="0">
                <a:solidFill>
                  <a:srgbClr val="202452"/>
                </a:solidFill>
                <a:latin typeface="Century Gothic" panose="020B0502020202020204" pitchFamily="34" charset="0"/>
              </a:rPr>
              <a:t>and </a:t>
            </a:r>
            <a:r>
              <a:rPr lang="en-US" sz="2400" b="1" dirty="0">
                <a:solidFill>
                  <a:srgbClr val="202452"/>
                </a:solidFill>
                <a:latin typeface="Century Gothic" panose="020B0502020202020204" pitchFamily="34" charset="0"/>
              </a:rPr>
              <a:t>actively seeking work</a:t>
            </a:r>
            <a:r>
              <a:rPr lang="en-US" sz="2400" dirty="0">
                <a:solidFill>
                  <a:srgbClr val="202452"/>
                </a:solidFill>
                <a:latin typeface="Century Gothic" panose="020B0502020202020204" pitchFamily="34" charset="0"/>
              </a:rPr>
              <a:t> to receive </a:t>
            </a:r>
            <a:r>
              <a:rPr lang="en-US" sz="2400" dirty="0">
                <a:solidFill>
                  <a:srgbClr val="04A651"/>
                </a:solidFill>
                <a:latin typeface="Century Gothic" panose="020B0502020202020204" pitchFamily="34" charset="0"/>
              </a:rPr>
              <a:t>Basic TRA </a:t>
            </a:r>
            <a:r>
              <a:rPr lang="en-US" sz="2400" dirty="0">
                <a:solidFill>
                  <a:srgbClr val="202452"/>
                </a:solidFill>
                <a:latin typeface="Century Gothic" panose="020B0502020202020204" pitchFamily="34" charset="0"/>
              </a:rPr>
              <a:t>prior to the deadline date unless:</a:t>
            </a:r>
          </a:p>
          <a:p>
            <a:pPr marL="285750" indent="-285750">
              <a:lnSpc>
                <a:spcPct val="108000"/>
              </a:lnSpc>
              <a:spcAft>
                <a:spcPts val="600"/>
              </a:spcAft>
              <a:buFont typeface="Wingdings" panose="05000000000000000000" pitchFamily="2" charset="2"/>
              <a:buChar char="§"/>
            </a:pPr>
            <a:r>
              <a:rPr lang="en-US" sz="2400" dirty="0">
                <a:solidFill>
                  <a:srgbClr val="202452"/>
                </a:solidFill>
                <a:latin typeface="Century Gothic" panose="020B0502020202020204" pitchFamily="34" charset="0"/>
              </a:rPr>
              <a:t>The participant is </a:t>
            </a:r>
            <a:r>
              <a:rPr lang="en-US" sz="2400" dirty="0">
                <a:solidFill>
                  <a:srgbClr val="04A651"/>
                </a:solidFill>
                <a:latin typeface="Century Gothic" panose="020B0502020202020204" pitchFamily="34" charset="0"/>
              </a:rPr>
              <a:t>enrolled in a TAA-approved training prior to the deadline date</a:t>
            </a:r>
            <a:r>
              <a:rPr lang="en-US" sz="2400" dirty="0">
                <a:solidFill>
                  <a:srgbClr val="202452"/>
                </a:solidFill>
                <a:latin typeface="Century Gothic" panose="020B0502020202020204" pitchFamily="34" charset="0"/>
              </a:rPr>
              <a:t>.  </a:t>
            </a:r>
            <a:r>
              <a:rPr lang="en-US" sz="2400" i="1" dirty="0">
                <a:solidFill>
                  <a:srgbClr val="202452"/>
                </a:solidFill>
                <a:latin typeface="Century Gothic" panose="020B0502020202020204" pitchFamily="34" charset="0"/>
              </a:rPr>
              <a:t>After enrollment, the participant is not required to seek work.  </a:t>
            </a:r>
            <a:endParaRPr lang="en-US" sz="2400" dirty="0">
              <a:solidFill>
                <a:srgbClr val="202452"/>
              </a:solidFill>
              <a:latin typeface="Century Gothic" panose="020B0502020202020204" pitchFamily="34" charset="0"/>
            </a:endParaRPr>
          </a:p>
          <a:p>
            <a:pPr marL="342900" indent="-342900">
              <a:lnSpc>
                <a:spcPct val="108000"/>
              </a:lnSpc>
              <a:spcAft>
                <a:spcPts val="600"/>
              </a:spcAft>
              <a:buFont typeface="Wingdings" panose="05000000000000000000" pitchFamily="2" charset="2"/>
              <a:buChar char="§"/>
            </a:pPr>
            <a:r>
              <a:rPr lang="en-US" sz="2400" dirty="0">
                <a:solidFill>
                  <a:srgbClr val="202452"/>
                </a:solidFill>
                <a:latin typeface="Century Gothic" panose="020B0502020202020204" pitchFamily="34" charset="0"/>
              </a:rPr>
              <a:t>Or the participant is placed on a </a:t>
            </a:r>
            <a:r>
              <a:rPr lang="en-US" sz="2400" dirty="0">
                <a:solidFill>
                  <a:srgbClr val="04A651"/>
                </a:solidFill>
                <a:latin typeface="Century Gothic" panose="020B0502020202020204" pitchFamily="34" charset="0"/>
              </a:rPr>
              <a:t>training waiver</a:t>
            </a:r>
            <a:r>
              <a:rPr lang="en-US" sz="2400" dirty="0">
                <a:solidFill>
                  <a:srgbClr val="202452"/>
                </a:solidFill>
                <a:latin typeface="Century Gothic" panose="020B0502020202020204" pitchFamily="34" charset="0"/>
              </a:rPr>
              <a:t>.  </a:t>
            </a:r>
            <a:r>
              <a:rPr lang="en-US" sz="2400" i="1" dirty="0">
                <a:solidFill>
                  <a:srgbClr val="202452"/>
                </a:solidFill>
                <a:latin typeface="Century Gothic" panose="020B0502020202020204" pitchFamily="34" charset="0"/>
              </a:rPr>
              <a:t>The worker must seek work while covered by a waiver; and they must pursue enrollment in approved training.</a:t>
            </a:r>
          </a:p>
          <a:p>
            <a:endParaRPr lang="en-US" dirty="0">
              <a:solidFill>
                <a:srgbClr val="202452"/>
              </a:solidFill>
            </a:endParaRPr>
          </a:p>
        </p:txBody>
      </p:sp>
    </p:spTree>
    <p:extLst>
      <p:ext uri="{BB962C8B-B14F-4D97-AF65-F5344CB8AC3E}">
        <p14:creationId xmlns:p14="http://schemas.microsoft.com/office/powerpoint/2010/main" val="265491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3829</Words>
  <Application>Microsoft Office PowerPoint</Application>
  <PresentationFormat>Widescreen</PresentationFormat>
  <Paragraphs>214</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Franklin Gothic Book</vt:lpstr>
      <vt:lpstr>Wingdings</vt:lpstr>
      <vt:lpstr>Office Theme</vt:lpstr>
      <vt:lpstr>Trade Readjustment Allowances Overview</vt:lpstr>
      <vt:lpstr>Training Objectives</vt:lpstr>
      <vt:lpstr>Overview</vt:lpstr>
      <vt:lpstr>TRA Benefits Schedule</vt:lpstr>
      <vt:lpstr>TRA Training Overview</vt:lpstr>
      <vt:lpstr>General Qualifying Requirements for TRA</vt:lpstr>
      <vt:lpstr>General Qualifying Requirements for TRA (cont’d)</vt:lpstr>
      <vt:lpstr>Qualifying Requirements for Additional TRA</vt:lpstr>
      <vt:lpstr>Understanding Basic TRA</vt:lpstr>
      <vt:lpstr>Basic TRA Application Process</vt:lpstr>
      <vt:lpstr>Local TAA Coordinator Responsibilities</vt:lpstr>
      <vt:lpstr>Understanding Basic TRA</vt:lpstr>
      <vt:lpstr>Understanding Basic TRA &amp; Weekly Benefits</vt:lpstr>
      <vt:lpstr>Understanding Basic TRA for Reversion 2021</vt:lpstr>
      <vt:lpstr>Understanding Additional TRA</vt:lpstr>
      <vt:lpstr>Understanding Additional TRA (cont’d)</vt:lpstr>
      <vt:lpstr>Understanding Completion TRA</vt:lpstr>
      <vt:lpstr>Understanding Completion TRA Weeks</vt:lpstr>
      <vt:lpstr>Understanding Completion TRA</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2024-04-08T13:36:29Z</dcterms:modified>
</cp:coreProperties>
</file>