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64"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9C9E9D"/>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038" autoAdjust="0"/>
  </p:normalViewPr>
  <p:slideViewPr>
    <p:cSldViewPr snapToGrid="0">
      <p:cViewPr varScale="1">
        <p:scale>
          <a:sx n="82" d="100"/>
          <a:sy n="82" d="100"/>
        </p:scale>
        <p:origin x="15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During this presentation we will cover:</a:t>
            </a:r>
          </a:p>
          <a:p>
            <a:pPr algn="just"/>
            <a:endParaRPr lang="en-US" dirty="0">
              <a:latin typeface="Arial" panose="020B0604020202020204" pitchFamily="34" charset="0"/>
              <a:cs typeface="Arial" panose="020B0604020202020204" pitchFamily="34" charset="0"/>
            </a:endParaRPr>
          </a:p>
          <a:p>
            <a:pPr marL="171039" indent="-171039" algn="just">
              <a:buFont typeface="Arial" panose="020B0604020202020204" pitchFamily="34" charset="0"/>
              <a:buChar char="•"/>
            </a:pPr>
            <a:r>
              <a:rPr lang="en-US" dirty="0">
                <a:latin typeface="Arial" panose="020B0604020202020204" pitchFamily="34" charset="0"/>
                <a:cs typeface="Arial" panose="020B0604020202020204" pitchFamily="34" charset="0"/>
              </a:rPr>
              <a:t>A brief overview of the Trade Adjustment Assistance (TAA) program;</a:t>
            </a:r>
          </a:p>
          <a:p>
            <a:pPr marL="171039" indent="-171039" algn="just">
              <a:buFont typeface="Arial" panose="020B0604020202020204" pitchFamily="34" charset="0"/>
              <a:buChar char="•"/>
            </a:pPr>
            <a:r>
              <a:rPr lang="en-US" dirty="0">
                <a:latin typeface="Arial" panose="020B0604020202020204" pitchFamily="34" charset="0"/>
                <a:cs typeface="Arial" panose="020B0604020202020204" pitchFamily="34" charset="0"/>
              </a:rPr>
              <a:t>Information regarding cost categories specific to the TAA program and why they are important;</a:t>
            </a:r>
          </a:p>
          <a:p>
            <a:pPr marL="171039" indent="-171039" algn="just">
              <a:buFont typeface="Arial" panose="020B0604020202020204" pitchFamily="34" charset="0"/>
              <a:buChar char="•"/>
            </a:pPr>
            <a:r>
              <a:rPr lang="en-US" dirty="0">
                <a:latin typeface="Arial" panose="020B0604020202020204" pitchFamily="34" charset="0"/>
                <a:cs typeface="Arial" panose="020B0604020202020204" pitchFamily="34" charset="0"/>
              </a:rPr>
              <a:t>Guidance on how to submit a request for TAA funding;</a:t>
            </a:r>
          </a:p>
          <a:p>
            <a:pPr marL="171039" indent="-171039" algn="just">
              <a:buFont typeface="Arial" panose="020B0604020202020204" pitchFamily="34" charset="0"/>
              <a:buChar char="•"/>
            </a:pPr>
            <a:r>
              <a:rPr lang="en-US" dirty="0">
                <a:latin typeface="Arial" panose="020B0604020202020204" pitchFamily="34" charset="0"/>
                <a:cs typeface="Arial" panose="020B0604020202020204" pitchFamily="34" charset="0"/>
              </a:rPr>
              <a:t>Instructions for reporting TAA expenditures in Employ Florida; and</a:t>
            </a:r>
          </a:p>
          <a:p>
            <a:pPr marL="171039" indent="-171039" algn="just">
              <a:buFont typeface="Arial" panose="020B0604020202020204" pitchFamily="34" charset="0"/>
              <a:buChar char="•"/>
            </a:pPr>
            <a:r>
              <a:rPr lang="en-US" dirty="0">
                <a:latin typeface="Arial" panose="020B0604020202020204" pitchFamily="34" charset="0"/>
                <a:cs typeface="Arial" panose="020B0604020202020204" pitchFamily="34" charset="0"/>
              </a:rPr>
              <a:t>Any questions you have about the information presented in today’s training presentation.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35889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dirty="0">
                <a:latin typeface="Arial" panose="020B0604020202020204" pitchFamily="34" charset="0"/>
                <a:cs typeface="Arial" panose="020B0604020202020204" pitchFamily="34" charset="0"/>
              </a:rPr>
              <a:t>If the LWDB has expended their initial allocation, a request for supplemental funding may be submitted to the Bureau of Financial Management via email to Caroline.Womack@commerce.fl.gov.  Within the email, we recommend that the LWDB include: the LWDB’s current TAA funding level, requested funds by cost category, and if the funding requires expediting to ensure the participant’s enrollment in training is not delayed.  </a:t>
            </a:r>
          </a:p>
          <a:p>
            <a:pPr algn="just"/>
            <a:r>
              <a:rPr lang="en-US" i="0" dirty="0">
                <a:latin typeface="Arial" panose="020B0604020202020204" pitchFamily="34" charset="0"/>
                <a:cs typeface="Arial" panose="020B0604020202020204" pitchFamily="34" charset="0"/>
              </a:rPr>
              <a:t>The previous supplemental request form is no longer required, nor is the routing of the request to the State Trade Program Coordinator. For initial and supplemental funding requests, we recommend that the LWDB’s Chief Financial Officer review and approve each submission.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60940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0" dirty="0">
                <a:latin typeface="Arial" panose="020B0604020202020204" pitchFamily="34" charset="0"/>
                <a:cs typeface="Arial" panose="020B0604020202020204" pitchFamily="34" charset="0"/>
              </a:rPr>
              <a:t>Similar to other workforce programs, the TAA program has performance measures that seek to ensure data accuracy and gauge the program’s effectiveness.  Quarterly, each state workforce agency receives a report card from USDOL referred to as the Trade Adjustment Assistance Data Integrity (TAADI) report. The TAADI is a standardized review of high-quality data that is essential to evaluating the program’s effectiveness and monitoring service delivery. </a:t>
            </a:r>
          </a:p>
          <a:p>
            <a:pPr algn="just"/>
            <a:r>
              <a:rPr lang="en-US" i="0" dirty="0">
                <a:latin typeface="Arial" panose="020B0604020202020204" pitchFamily="34" charset="0"/>
                <a:cs typeface="Arial" panose="020B0604020202020204" pitchFamily="34" charset="0"/>
              </a:rPr>
              <a:t>Several measures of the TAADI report involve the cross validation of fiscal data. These measures seek to ensure expenditure data recorded in the Participant Individual Record Layout (PIRL), as reported within Employ Florida, is aligned with corresponding data on the state’s TAA financial report, Employment and Training Administration (ETA) Form 9130.</a:t>
            </a:r>
          </a:p>
          <a:p>
            <a:pPr algn="just"/>
            <a:r>
              <a:rPr lang="en-US" i="0" dirty="0">
                <a:latin typeface="Arial" panose="020B0604020202020204" pitchFamily="34" charset="0"/>
                <a:cs typeface="Arial" panose="020B0604020202020204" pitchFamily="34" charset="0"/>
              </a:rPr>
              <a:t>Participant data for TAA is reported quarterly through the </a:t>
            </a:r>
            <a:r>
              <a:rPr lang="en-US" dirty="0">
                <a:latin typeface="Arial" panose="020B0604020202020204" pitchFamily="34" charset="0"/>
                <a:cs typeface="Arial" panose="020B0604020202020204" pitchFamily="34" charset="0"/>
              </a:rPr>
              <a:t>Participant Individual Record Layout (PIRL).</a:t>
            </a:r>
            <a:r>
              <a:rPr lang="en-US" i="0" dirty="0">
                <a:latin typeface="Arial" panose="020B0604020202020204" pitchFamily="34" charset="0"/>
                <a:cs typeface="Arial" panose="020B0604020202020204" pitchFamily="34" charset="0"/>
              </a:rPr>
              <a:t> </a:t>
            </a:r>
          </a:p>
          <a:p>
            <a:pPr algn="just"/>
            <a:r>
              <a:rPr lang="en-US" i="0" dirty="0">
                <a:latin typeface="Arial" panose="020B0604020202020204" pitchFamily="34" charset="0"/>
                <a:cs typeface="Arial" panose="020B0604020202020204" pitchFamily="34" charset="0"/>
              </a:rPr>
              <a:t>Financial reports for the TAA grant are submitted quarterly to USDOL on the ETA-9130 Financial Report. </a:t>
            </a:r>
            <a:r>
              <a:rPr lang="en-US" dirty="0">
                <a:latin typeface="Arial" panose="020B0604020202020204" pitchFamily="34" charset="0"/>
                <a:cs typeface="Arial" panose="020B0604020202020204" pitchFamily="34" charset="0"/>
              </a:rPr>
              <a:t>The PIRL report extracts financial data reported by Local TAA Coordinators within Employ Florida and the 9130 report is comprised of financial data from the Subrecipient Enterprise Resource Application (SERA). </a:t>
            </a:r>
            <a:endParaRPr lang="en-US" i="0" dirty="0">
              <a:latin typeface="Arial" panose="020B0604020202020204" pitchFamily="34" charset="0"/>
              <a:cs typeface="Arial" panose="020B0604020202020204" pitchFamily="34" charset="0"/>
            </a:endParaRPr>
          </a:p>
          <a:p>
            <a:pPr algn="just" defTabSz="912205">
              <a:defRPr/>
            </a:pPr>
            <a:r>
              <a:rPr lang="en-US" i="0" dirty="0">
                <a:latin typeface="Arial" panose="020B0604020202020204" pitchFamily="34" charset="0"/>
                <a:cs typeface="Arial" panose="020B0604020202020204" pitchFamily="34" charset="0"/>
              </a:rPr>
              <a:t>The TAADI allows reported expenditures on the PIRL and the financial reports to be within a 15% difference of one another because of the differences that may occur based on when the two reports are submitted.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05695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The TAA program requires expenditures funded by TAA be reported in the PIRL. These costs must be reported in Employ Florida </a:t>
            </a:r>
            <a:r>
              <a:rPr lang="en-US" b="0" dirty="0">
                <a:latin typeface="Arial" panose="020B0604020202020204" pitchFamily="34" charset="0"/>
                <a:cs typeface="Arial" panose="020B0604020202020204" pitchFamily="34" charset="0"/>
              </a:rPr>
              <a:t>as they are accrued as opposed to </a:t>
            </a:r>
            <a:r>
              <a:rPr lang="en-US" dirty="0">
                <a:latin typeface="Arial" panose="020B0604020202020204" pitchFamily="34" charset="0"/>
                <a:cs typeface="Arial" panose="020B0604020202020204" pitchFamily="34" charset="0"/>
              </a:rPr>
              <a:t>when billing, payments, or disbursements take place.  This methodology is specifically modeled to mirror USDOL reporting. The expenses reported in Employ Florida comprise the PIRL expenditure data required to validate federal financial reports for the TAADI.</a:t>
            </a:r>
          </a:p>
          <a:p>
            <a:pPr algn="just"/>
            <a:r>
              <a:rPr lang="en-US" dirty="0">
                <a:latin typeface="Arial" panose="020B0604020202020204" pitchFamily="34" charset="0"/>
                <a:cs typeface="Arial" panose="020B0604020202020204" pitchFamily="34" charset="0"/>
              </a:rPr>
              <a:t>Training expenses are considered to be accrued when the participant is obligated to pay for the expenses, as determined by the training provider. With tuition, for example, this training expense is typically considered accrued after the deadline date for dropping classes has passed.  This threshold means that as soon as the participant can no longer drop the class, and they have to pay for it, that is when it would be considered </a:t>
            </a:r>
            <a:r>
              <a:rPr lang="en-US" b="0" dirty="0">
                <a:latin typeface="Arial" panose="020B0604020202020204" pitchFamily="34" charset="0"/>
                <a:cs typeface="Arial" panose="020B0604020202020204" pitchFamily="34" charset="0"/>
              </a:rPr>
              <a:t>accrued</a:t>
            </a:r>
            <a:r>
              <a:rPr lang="en-US" dirty="0">
                <a:latin typeface="Arial" panose="020B0604020202020204" pitchFamily="34" charset="0"/>
                <a:cs typeface="Arial" panose="020B0604020202020204" pitchFamily="34" charset="0"/>
              </a:rPr>
              <a:t>. At this point in time, the training provider expects payment although the payment deadline and/or billing may occur at a future date.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298051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Local TAA coordinators are required to report all accrued TAA expenditures in Employ Florida under the TRA payment section of the participant’s TAA application.  To ensure everyone understands what is required, we are going to provide a brief step-by-step walkthrough.</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2699871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089240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After selecting an individual to assist, open the Staff Profiles tab and select </a:t>
            </a:r>
            <a:r>
              <a:rPr lang="en-US" b="1" dirty="0">
                <a:latin typeface="Arial" panose="020B0604020202020204" pitchFamily="34" charset="0"/>
                <a:cs typeface="Arial" panose="020B0604020202020204" pitchFamily="34" charset="0"/>
              </a:rPr>
              <a:t>Programs</a:t>
            </a:r>
            <a:r>
              <a:rPr lang="en-US" dirty="0">
                <a:latin typeface="Arial" panose="020B0604020202020204" pitchFamily="34" charset="0"/>
                <a:cs typeface="Arial" panose="020B0604020202020204" pitchFamily="34" charset="0"/>
              </a:rPr>
              <a:t> (under the case management profile).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22152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Next, you will want to scroll down to the participant’s TAA Application and click the plus sign to expand the TAA application.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1759162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Once the TAA Application has been expanded, you will click the plus sign next to TRA Payments and click the </a:t>
            </a:r>
            <a:r>
              <a:rPr lang="en-US" b="1" dirty="0">
                <a:latin typeface="Arial" panose="020B0604020202020204" pitchFamily="34" charset="0"/>
                <a:cs typeface="Arial" panose="020B0604020202020204" pitchFamily="34" charset="0"/>
              </a:rPr>
              <a:t>View TRA Payments </a:t>
            </a:r>
            <a:r>
              <a:rPr lang="en-US" dirty="0">
                <a:latin typeface="Arial" panose="020B0604020202020204" pitchFamily="34" charset="0"/>
                <a:cs typeface="Arial" panose="020B0604020202020204" pitchFamily="34" charset="0"/>
              </a:rPr>
              <a:t>hyperlink.</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73527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Next, you will be brought to the Manage TRA Payments screen.  Here you will click the </a:t>
            </a:r>
            <a:r>
              <a:rPr lang="en-US" b="1" dirty="0">
                <a:latin typeface="Arial" panose="020B0604020202020204" pitchFamily="34" charset="0"/>
                <a:cs typeface="Arial" panose="020B0604020202020204" pitchFamily="34" charset="0"/>
              </a:rPr>
              <a:t>Add TRA Payment </a:t>
            </a:r>
            <a:r>
              <a:rPr lang="en-US" dirty="0">
                <a:latin typeface="Arial" panose="020B0604020202020204" pitchFamily="34" charset="0"/>
                <a:cs typeface="Arial" panose="020B0604020202020204" pitchFamily="34" charset="0"/>
              </a:rPr>
              <a:t>hyperlink.</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231826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Complete the required fields of the Payment Information section, to include:</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Payment Date – The date the payment became accrued or owed.</a:t>
            </a:r>
          </a:p>
          <a:p>
            <a:pPr algn="just"/>
            <a:r>
              <a:rPr lang="en-US" dirty="0">
                <a:latin typeface="Arial" panose="020B0604020202020204" pitchFamily="34" charset="0"/>
                <a:cs typeface="Arial" panose="020B0604020202020204" pitchFamily="34" charset="0"/>
              </a:rPr>
              <a:t>Payment Type – Select Training Payment from the drop down menu.</a:t>
            </a:r>
          </a:p>
          <a:p>
            <a:pPr algn="just"/>
            <a:r>
              <a:rPr lang="en-US" dirty="0">
                <a:latin typeface="Arial" panose="020B0604020202020204" pitchFamily="34" charset="0"/>
                <a:cs typeface="Arial" panose="020B0604020202020204" pitchFamily="34" charset="0"/>
              </a:rPr>
              <a:t>Payment Amount – Enter the accrued or owed training cost.</a:t>
            </a:r>
          </a:p>
          <a:p>
            <a:pPr algn="just"/>
            <a:r>
              <a:rPr lang="en-US" dirty="0">
                <a:latin typeface="Arial" panose="020B0604020202020204" pitchFamily="34" charset="0"/>
                <a:cs typeface="Arial" panose="020B0604020202020204" pitchFamily="34" charset="0"/>
              </a:rPr>
              <a:t>Weeks Paid – Leave this field as 1; it is not applicable.</a:t>
            </a:r>
          </a:p>
          <a:p>
            <a:pPr algn="just"/>
            <a:r>
              <a:rPr lang="en-US" dirty="0">
                <a:latin typeface="Arial" panose="020B0604020202020204" pitchFamily="34" charset="0"/>
                <a:cs typeface="Arial" panose="020B0604020202020204" pitchFamily="34" charset="0"/>
              </a:rPr>
              <a:t>A/RTAA Frequency – Select None Selected from the drop down menu.</a:t>
            </a:r>
          </a:p>
          <a:p>
            <a:pPr algn="just"/>
            <a:r>
              <a:rPr lang="en-US" dirty="0">
                <a:latin typeface="Arial" panose="020B0604020202020204" pitchFamily="34" charset="0"/>
                <a:cs typeface="Arial" panose="020B0604020202020204" pitchFamily="34" charset="0"/>
              </a:rPr>
              <a:t>Payment Canceled – Select No.</a:t>
            </a:r>
          </a:p>
          <a:p>
            <a:pPr algn="just"/>
            <a:r>
              <a:rPr lang="en-US" dirty="0">
                <a:latin typeface="Arial" panose="020B0604020202020204" pitchFamily="34" charset="0"/>
                <a:cs typeface="Arial" panose="020B0604020202020204" pitchFamily="34" charset="0"/>
              </a:rPr>
              <a:t>Check Number – Not required; leave blank.</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Although this section of Employ Florida is titled Payment Information, it is important to remember that you are reporting owed or accrued costs and not payments which have been made.  To reiterate, </a:t>
            </a:r>
            <a:r>
              <a:rPr lang="en-US" i="1" dirty="0">
                <a:latin typeface="Arial" panose="020B0604020202020204" pitchFamily="34" charset="0"/>
                <a:cs typeface="Arial" panose="020B0604020202020204" pitchFamily="34" charset="0"/>
              </a:rPr>
              <a:t>payment dates have no correlation to the reporting of TAA training costs</a:t>
            </a:r>
            <a:r>
              <a:rPr lang="en-US" dirty="0">
                <a:latin typeface="Arial" panose="020B0604020202020204" pitchFamily="34" charset="0"/>
                <a:cs typeface="Arial" panose="020B0604020202020204" pitchFamily="34" charset="0"/>
              </a:rPr>
              <a:t>; these costs are reported as soon as they become owed or accrued.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409686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205">
              <a:defRPr/>
            </a:pPr>
            <a:r>
              <a:rPr lang="en-US" dirty="0">
                <a:latin typeface="Arial" panose="020B0604020202020204" pitchFamily="34" charset="0"/>
                <a:cs typeface="Arial" panose="020B0604020202020204" pitchFamily="34" charset="0"/>
              </a:rPr>
              <a:t>For those unfamiliar with the TAA program, we will begin with a brief overview of the program to include a summary of some of the benefits and services which are available to participants.</a:t>
            </a:r>
          </a:p>
          <a:p>
            <a:pPr algn="just" defTabSz="912205">
              <a:defRPr/>
            </a:pPr>
            <a:r>
              <a:rPr lang="en-US" dirty="0">
                <a:latin typeface="Arial" panose="020B0604020202020204" pitchFamily="34" charset="0"/>
                <a:cs typeface="Arial" panose="020B0604020202020204" pitchFamily="34" charset="0"/>
              </a:rPr>
              <a:t>TAA is a federally funded program established by the Trade Act of 1974 (Trade Act) to assist workers adversely affected by foreign trade who have lost their jobs because of a decline in production, sales, or outsourcing of jobs to foreign countries. The program was most recently reauthorized by the Trade Adjustment Assistance Reauthorization Act (TAARA) of 2015.</a:t>
            </a:r>
          </a:p>
          <a:p>
            <a:pPr algn="just"/>
            <a:r>
              <a:rPr lang="en-US" dirty="0">
                <a:latin typeface="Arial" panose="020B0604020202020204" pitchFamily="34" charset="0"/>
                <a:cs typeface="Arial" panose="020B0604020202020204" pitchFamily="34" charset="0"/>
              </a:rPr>
              <a:t>The TAA program offers extended income support, training, employment and case management services, and other benefits to displaced workers who are certified as eligible to receive TAA benefits and services. To be eligible for TAA, a group of two or more trade-affected workers, or an agent on their behalf, must petition the U.S. Department of Labor (USDOL) and become certified. Eligible trade-affected workers covered by the certification can apply for benefits and services at a local career center.</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875090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Next, bypass the Overpayment Information section and click the </a:t>
            </a:r>
            <a:r>
              <a:rPr lang="en-US" b="1" dirty="0">
                <a:latin typeface="Arial" panose="020B0604020202020204" pitchFamily="34" charset="0"/>
                <a:cs typeface="Arial" panose="020B0604020202020204" pitchFamily="34" charset="0"/>
              </a:rPr>
              <a:t>Save</a:t>
            </a:r>
            <a:r>
              <a:rPr lang="en-US" dirty="0">
                <a:latin typeface="Arial" panose="020B0604020202020204" pitchFamily="34" charset="0"/>
                <a:cs typeface="Arial" panose="020B0604020202020204" pitchFamily="34" charset="0"/>
              </a:rPr>
              <a:t> button.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10562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training expenditure has been successfully reported.  You should now see the expenditure on the Manage TRA Payments screen.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1716216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As stated earlier, the TAADI report requires that the reported TAA expenditures on the PIRL and 9130 have a maximum of 15% variance.  FloridaCommerce now conducts monthly reconciliation of expenditures reported by Local TAA Coordinators in Employ Florida and expenditures from SERA.  When FloridaCommerce notices anomalies between the two, LWDBs will be contacted individually in order to address any reporting discrepancies.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1127474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So, before we move into the Q&amp;A session, I thought we could take a brief moment to perform a knowledge check on some of the information you have received here today.  Go ahead and type your answer in the comment box whenever you are ready.</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208441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2682853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4266419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The Florida Department of Commerce shares in the delivery of services with Florida’s 24 Local Workforce Development Boards (LWDBs) through the CareerSource Florida network. Services and benefits available to trade-affected workers include the following: </a:t>
            </a:r>
          </a:p>
          <a:p>
            <a:pPr algn="just" defTabSz="912205">
              <a:defRPr/>
            </a:pPr>
            <a:r>
              <a:rPr lang="en-US" dirty="0">
                <a:latin typeface="Arial" panose="020B0604020202020204" pitchFamily="34" charset="0"/>
                <a:cs typeface="Arial" panose="020B0604020202020204" pitchFamily="34" charset="0"/>
              </a:rPr>
              <a:t>Employment services, such as giving labor market information and resume assistance, are provided to assist workers in preparing for and obtaining new employment. Workers may also receive case management services from a Local TAA Coordinator to eliminate any barriers to obtaining suitable employment. </a:t>
            </a:r>
            <a:r>
              <a:rPr lang="en-US" b="0" i="0" dirty="0">
                <a:latin typeface="Arial" panose="020B0604020202020204" pitchFamily="34" charset="0"/>
                <a:cs typeface="Arial" panose="020B0604020202020204" pitchFamily="34" charset="0"/>
              </a:rPr>
              <a:t>Suitable employment </a:t>
            </a:r>
            <a:r>
              <a:rPr lang="en-US" dirty="0">
                <a:latin typeface="Arial" panose="020B0604020202020204" pitchFamily="34" charset="0"/>
                <a:cs typeface="Arial" panose="020B0604020202020204" pitchFamily="34" charset="0"/>
              </a:rPr>
              <a:t>means work of a substantially equal or higher skill level than the trade-affected worker’s past trade-affected employment, with wages no less than 80 percent of the trade-affected worker’s average weekly wage from the trade-affected employment.</a:t>
            </a:r>
          </a:p>
          <a:p>
            <a:pPr algn="just" defTabSz="912205">
              <a:defRPr/>
            </a:pPr>
            <a:r>
              <a:rPr lang="en-US" dirty="0">
                <a:latin typeface="Arial" panose="020B0604020202020204" pitchFamily="34" charset="0"/>
                <a:cs typeface="Arial" panose="020B0604020202020204" pitchFamily="34" charset="0"/>
              </a:rPr>
              <a:t>When suitable employment is unavailable, training funds are offered to support trade-affected workers in obtaining credentials to enhance their marketability.  In some cases, workers who pursue employment outside their local commuting area may be eligible for job search or relocation allowances.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Trade Readjustment Allowance (TRA) is a weekly income support payment for TAA-certified workers who have exhausted their reemployment assistance (RA) benefits </a:t>
            </a:r>
            <a:r>
              <a:rPr lang="en-US" b="1"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who are enrolled in an eligible training program, or have received a waiver of the training requirement. Weekly TRA payments are equal to the worker’s final weekly RA benefit amount. Workers may collect RA and TRA for a combined maximum of 130 weeks, the final 13 of which are only available if necessary for the worker to complete a qualified training program.</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Reemployment Trade Adjustment Assistance (RTAA), formerly known as Alternative Trade Adjustment Allowance (ATAA), is a wage insurance program available to certified workers age 50 and over who obtain reemployment at a wage lower than their trade-affected employment. The wage insurance program provides a cash payment equal to 50% of the difference between the worker’s new wage and previous wage, up to a two-year maximum of $10,000.</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Health Coverage Tax Credit (HCTC) is a tax credit equal to 72.5% of the trade-affected worker’s qualified health insurance premiums. Unlike other TAA benefits, HCTC  is administered through the Internal Revenue Service (IRS).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87370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205">
              <a:defRPr/>
            </a:pPr>
            <a:r>
              <a:rPr lang="en-US" dirty="0">
                <a:latin typeface="Arial" panose="020B0604020202020204" pitchFamily="34" charset="0"/>
                <a:cs typeface="Arial" panose="020B0604020202020204" pitchFamily="34" charset="0"/>
              </a:rPr>
              <a:t>Cost categories are federally established categories used to identify how program funds were spent. The Administrative Policy on TAA Funding outlines the cost categories within the TAA Program; these categories include: Training, Case Management, Job Search and Relocation, and Administrative. </a:t>
            </a:r>
          </a:p>
          <a:p>
            <a:pPr algn="just" defTabSz="912205">
              <a:defRPr/>
            </a:pPr>
            <a:r>
              <a:rPr lang="en-US" dirty="0">
                <a:latin typeface="Arial" panose="020B0604020202020204" pitchFamily="34" charset="0"/>
                <a:cs typeface="Arial" panose="020B0604020202020204" pitchFamily="34" charset="0"/>
              </a:rPr>
              <a:t>Training, Case Management, and Job Search and Relocation funds are issued to the LWDBs on an as-needed basis. Fund allocations to LWDBs are made available through a Notice of Grant Award/Funding Availability (NFA) that specifies which cost object the issued funds support. </a:t>
            </a:r>
            <a:r>
              <a:rPr lang="fr-FR" dirty="0">
                <a:latin typeface="Arial" panose="020B0604020202020204" pitchFamily="34" charset="0"/>
                <a:cs typeface="Arial" panose="020B0604020202020204" pitchFamily="34" charset="0"/>
              </a:rPr>
              <a:t>This slide shows </a:t>
            </a:r>
            <a:r>
              <a:rPr lang="en-US" noProof="0" dirty="0">
                <a:latin typeface="Arial" panose="020B0604020202020204" pitchFamily="34" charset="0"/>
                <a:cs typeface="Arial" panose="020B0604020202020204" pitchFamily="34" charset="0"/>
              </a:rPr>
              <a:t>each</a:t>
            </a:r>
            <a:r>
              <a:rPr lang="fr-FR" dirty="0">
                <a:latin typeface="Arial" panose="020B0604020202020204" pitchFamily="34" charset="0"/>
                <a:cs typeface="Arial" panose="020B0604020202020204" pitchFamily="34" charset="0"/>
              </a:rPr>
              <a:t> </a:t>
            </a:r>
            <a:r>
              <a:rPr lang="en-US" noProof="0" dirty="0">
                <a:latin typeface="Arial" panose="020B0604020202020204" pitchFamily="34" charset="0"/>
                <a:cs typeface="Arial" panose="020B0604020202020204" pitchFamily="34" charset="0"/>
              </a:rPr>
              <a:t>federal</a:t>
            </a:r>
            <a:r>
              <a:rPr lang="fr-FR" dirty="0">
                <a:latin typeface="Arial" panose="020B0604020202020204" pitchFamily="34" charset="0"/>
                <a:cs typeface="Arial" panose="020B0604020202020204" pitchFamily="34" charset="0"/>
              </a:rPr>
              <a:t> </a:t>
            </a:r>
            <a:r>
              <a:rPr lang="en-US" noProof="0" dirty="0">
                <a:latin typeface="Arial" panose="020B0604020202020204" pitchFamily="34" charset="0"/>
                <a:cs typeface="Arial" panose="020B0604020202020204" pitchFamily="34" charset="0"/>
              </a:rPr>
              <a:t>cost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category</a:t>
            </a:r>
            <a:r>
              <a:rPr lang="fr-FR" dirty="0">
                <a:latin typeface="Arial" panose="020B0604020202020204" pitchFamily="34" charset="0"/>
                <a:cs typeface="Arial" panose="020B0604020202020204" pitchFamily="34" charset="0"/>
              </a:rPr>
              <a:t> and the </a:t>
            </a:r>
            <a:r>
              <a:rPr lang="fr-FR" dirty="0" err="1">
                <a:latin typeface="Arial" panose="020B0604020202020204" pitchFamily="34" charset="0"/>
                <a:cs typeface="Arial" panose="020B0604020202020204" pitchFamily="34" charset="0"/>
              </a:rPr>
              <a:t>corresponding</a:t>
            </a:r>
            <a:r>
              <a:rPr lang="fr-FR" dirty="0">
                <a:latin typeface="Arial" panose="020B0604020202020204" pitchFamily="34" charset="0"/>
                <a:cs typeface="Arial" panose="020B0604020202020204" pitchFamily="34" charset="0"/>
              </a:rPr>
              <a:t> NFA </a:t>
            </a:r>
            <a:r>
              <a:rPr lang="en-US" noProof="0" dirty="0">
                <a:latin typeface="Arial" panose="020B0604020202020204" pitchFamily="34" charset="0"/>
                <a:cs typeface="Arial" panose="020B0604020202020204" pitchFamily="34" charset="0"/>
              </a:rPr>
              <a:t>cost</a:t>
            </a:r>
            <a:r>
              <a:rPr lang="fr-FR" dirty="0">
                <a:latin typeface="Arial" panose="020B0604020202020204" pitchFamily="34" charset="0"/>
                <a:cs typeface="Arial" panose="020B0604020202020204" pitchFamily="34" charset="0"/>
              </a:rPr>
              <a:t> </a:t>
            </a:r>
            <a:r>
              <a:rPr lang="en-US" noProof="0" dirty="0">
                <a:latin typeface="Arial" panose="020B0604020202020204" pitchFamily="34" charset="0"/>
                <a:cs typeface="Arial" panose="020B0604020202020204" pitchFamily="34" charset="0"/>
              </a:rPr>
              <a:t>object</a:t>
            </a:r>
            <a:r>
              <a:rPr lang="fr-FR" dirty="0">
                <a:latin typeface="Arial" panose="020B0604020202020204" pitchFamily="34" charset="0"/>
                <a:cs typeface="Arial" panose="020B0604020202020204" pitchFamily="34" charset="0"/>
              </a:rPr>
              <a:t> </a:t>
            </a:r>
            <a:r>
              <a:rPr lang="en-US" noProof="0" dirty="0">
                <a:latin typeface="Arial" panose="020B0604020202020204" pitchFamily="34" charset="0"/>
                <a:cs typeface="Arial" panose="020B0604020202020204" pitchFamily="34" charset="0"/>
              </a:rPr>
              <a:t>used</a:t>
            </a:r>
            <a:r>
              <a:rPr lang="fr-FR" dirty="0">
                <a:latin typeface="Arial" panose="020B0604020202020204" pitchFamily="34" charset="0"/>
                <a:cs typeface="Arial" panose="020B0604020202020204" pitchFamily="34" charset="0"/>
              </a:rPr>
              <a:t> at the state and local </a:t>
            </a:r>
            <a:r>
              <a:rPr lang="en-US" noProof="0" dirty="0">
                <a:latin typeface="Arial" panose="020B0604020202020204" pitchFamily="34" charset="0"/>
                <a:cs typeface="Arial" panose="020B0604020202020204" pitchFamily="34" charset="0"/>
              </a:rPr>
              <a:t>level</a:t>
            </a:r>
            <a:r>
              <a:rPr lang="fr-FR" dirty="0">
                <a:latin typeface="Arial" panose="020B0604020202020204" pitchFamily="34" charset="0"/>
                <a:cs typeface="Arial" panose="020B0604020202020204" pitchFamily="34" charset="0"/>
              </a:rPr>
              <a:t>.</a:t>
            </a:r>
          </a:p>
          <a:p>
            <a:pPr algn="just" defTabSz="912205">
              <a:defRPr/>
            </a:pPr>
            <a:r>
              <a:rPr lang="en-US" dirty="0">
                <a:latin typeface="Arial" panose="020B0604020202020204" pitchFamily="34" charset="0"/>
                <a:cs typeface="Arial" panose="020B0604020202020204" pitchFamily="34" charset="0"/>
              </a:rPr>
              <a:t>The Administrative cost category is used exclusively to support the state-level administration of the TAA program.  Funds for the TRA and RTAA benefit programs are issued directly to FloridaCommerce by USDOL and are not issued to the LWDBs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331382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Program (or training) is the primary cost category under TAA.  This category supports all of the participant’s training-related costs.  This includes: [read left-hand side of slide].  These funds are dispersed to the LWDBs based upon availability, participant levels or newly certified trade petitions in the area.  Training funds are intended for direct participant costs.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407158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TAARA 2015 requires the provision of case management and employment services to all TAA-certified workers. These services include, but are not limited to, a comprehensive assessment of a trade-affected worker’s skills and needs, assistance in developing an individual employment plan with an employment goal </a:t>
            </a:r>
            <a:r>
              <a:rPr lang="en-US" b="1"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identifying the training and services necessary to achieve that goal, and guidance on training and other services for which a trade-affected worker may be eligible. Under TAARA, states are required to use </a:t>
            </a:r>
            <a:r>
              <a:rPr lang="en-US" i="0" dirty="0">
                <a:latin typeface="Arial" panose="020B0604020202020204" pitchFamily="34" charset="0"/>
                <a:cs typeface="Arial" panose="020B0604020202020204" pitchFamily="34" charset="0"/>
              </a:rPr>
              <a:t>at least </a:t>
            </a:r>
            <a:r>
              <a:rPr lang="en-US" dirty="0">
                <a:latin typeface="Arial" panose="020B0604020202020204" pitchFamily="34" charset="0"/>
                <a:cs typeface="Arial" panose="020B0604020202020204" pitchFamily="34" charset="0"/>
              </a:rPr>
              <a:t>5% of their total allocation for case management and employment services.</a:t>
            </a:r>
          </a:p>
          <a:p>
            <a:pPr algn="just" defTabSz="912205">
              <a:defRPr/>
            </a:pPr>
            <a:r>
              <a:rPr lang="en-US" dirty="0">
                <a:latin typeface="Arial" panose="020B0604020202020204" pitchFamily="34" charset="0"/>
                <a:cs typeface="Arial" panose="020B0604020202020204" pitchFamily="34" charset="0"/>
              </a:rPr>
              <a:t>The case management cost category supports direct charges for Local TAA Coordinator salary and benefits, career center infrastructure and operations,  and any other costs related to case management.  The TAA program’s portion of indirect costs are allocated to the case management cost category as well.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44408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People First is the State of Florida’s online human resource information system. In this system, merit staff complete timesheets to record work time and charge that work time to specific charge objects appropriate for the type of work performed. Direct time charges to the TAA grant will be funded through Case Management funds within the People First system by using charge object “TAC.”  </a:t>
            </a:r>
          </a:p>
          <a:p>
            <a:pPr algn="just"/>
            <a:r>
              <a:rPr lang="en-US" dirty="0">
                <a:latin typeface="Arial" panose="020B0604020202020204" pitchFamily="34" charset="0"/>
                <a:cs typeface="Arial" panose="020B0604020202020204" pitchFamily="34" charset="0"/>
              </a:rPr>
              <a:t>Local TAA Coordinators must ensure they are charging their time to the appropriate grants (TAA or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 relative to the services provided to TAA participants and the program under which they fall. Merit staff who are designated as local TAA Coordinators are not precluded from providing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 services to non-TAA participants.  In fact, it is encouraged and expected when the local TAA Coordinator is managing a caseload of a limited number of TAA participants.  The time spent providing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 services to non-TAA participants should be tracked and charged to Wagner-</a:t>
            </a:r>
            <a:r>
              <a:rPr lang="en-US" dirty="0" err="1">
                <a:latin typeface="Arial" panose="020B0604020202020204" pitchFamily="34" charset="0"/>
                <a:cs typeface="Arial" panose="020B0604020202020204" pitchFamily="34" charset="0"/>
              </a:rPr>
              <a:t>Peyser</a:t>
            </a:r>
            <a:r>
              <a:rPr 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17166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205">
              <a:defRPr/>
            </a:pPr>
            <a:r>
              <a:rPr lang="en-US" dirty="0">
                <a:latin typeface="Arial" panose="020B0604020202020204" pitchFamily="34" charset="0"/>
                <a:cs typeface="Arial" panose="020B0604020202020204" pitchFamily="34" charset="0"/>
              </a:rPr>
              <a:t>The third cost category includes job search and relocation for TAA participants. LWDBs may request funding to provide job search and relocation allowances for trade-certified individuals. These allowances are meant for workers who are unable to obtain suitable employment within the statewide commuting area. Certified workers can receive an allowance equal to 90% of each of their job search and relocation expenses, up to a maximum of $1,250 for each benefit.</a:t>
            </a:r>
          </a:p>
          <a:p>
            <a:pPr algn="just" defTabSz="912205">
              <a:defRPr/>
            </a:pPr>
            <a:endParaRPr lang="en-US" dirty="0">
              <a:latin typeface="Arial" panose="020B0604020202020204" pitchFamily="34" charset="0"/>
              <a:cs typeface="Arial" panose="020B0604020202020204" pitchFamily="34" charset="0"/>
            </a:endParaRPr>
          </a:p>
          <a:p>
            <a:pPr marL="171039" indent="-171039"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A Job Search Allowance may be available to subsidize 90% of transportation and subsistence costs related to job search activities outside the statewide commuting area of </a:t>
            </a:r>
            <a:r>
              <a:rPr lang="en-US" b="0" dirty="0">
                <a:latin typeface="Arial" panose="020B0604020202020204" pitchFamily="34" charset="0"/>
                <a:cs typeface="Arial" panose="020B0604020202020204" pitchFamily="34" charset="0"/>
              </a:rPr>
              <a:t>10 miles </a:t>
            </a:r>
            <a:r>
              <a:rPr lang="en-US" dirty="0">
                <a:latin typeface="Arial" panose="020B0604020202020204" pitchFamily="34" charset="0"/>
                <a:cs typeface="Arial" panose="020B0604020202020204" pitchFamily="34" charset="0"/>
              </a:rPr>
              <a:t>one-way. Subsistence payments may not exceed 50% of the federal per diem rate and travel payments may not exceed the prevailing mileage rate authorized under federal travel regulations.</a:t>
            </a:r>
          </a:p>
          <a:p>
            <a:pPr marL="171039" indent="-171039" algn="just" defTabSz="912205">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1039" indent="-171039" algn="just" defTabSz="912205">
              <a:buFont typeface="Arial" panose="020B0604020202020204" pitchFamily="34" charset="0"/>
              <a:buChar char="•"/>
              <a:defRPr/>
            </a:pPr>
            <a:r>
              <a:rPr lang="en-US" dirty="0">
                <a:latin typeface="Arial" panose="020B0604020202020204" pitchFamily="34" charset="0"/>
                <a:cs typeface="Arial" panose="020B0604020202020204" pitchFamily="34" charset="0"/>
              </a:rPr>
              <a:t>A Relocation Allowance may be available to workers who have secured permanent employment outside the statewide commuting area of </a:t>
            </a:r>
            <a:r>
              <a:rPr lang="en-US" b="0" dirty="0">
                <a:latin typeface="Arial" panose="020B0604020202020204" pitchFamily="34" charset="0"/>
                <a:cs typeface="Arial" panose="020B0604020202020204" pitchFamily="34" charset="0"/>
              </a:rPr>
              <a:t>30 miles </a:t>
            </a:r>
            <a:r>
              <a:rPr lang="en-US" dirty="0">
                <a:latin typeface="Arial" panose="020B0604020202020204" pitchFamily="34" charset="0"/>
                <a:cs typeface="Arial" panose="020B0604020202020204" pitchFamily="34" charset="0"/>
              </a:rPr>
              <a:t>one-way. The benefit covers 90% of the reasonable and necessary expenses of moving the workers, their families, and their household items. Relocating workers may also be eligible for a lump sum payment of up to three times their weekly wage, though the total relocation benefit may not exceed $1,250.</a:t>
            </a:r>
          </a:p>
          <a:p>
            <a:pPr marL="171039" indent="-171039" algn="just" defTabSz="912205">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gn="just" defTabSz="912205">
              <a:defRPr/>
            </a:pPr>
            <a:r>
              <a:rPr lang="en-US" dirty="0">
                <a:latin typeface="Arial" panose="020B0604020202020204" pitchFamily="34" charset="0"/>
                <a:cs typeface="Arial" panose="020B0604020202020204" pitchFamily="34" charset="0"/>
              </a:rPr>
              <a:t>Funding for Job Search and Relocation is issued on an individual basis.  Requests should be submitted by the LWDBs Financial Officer directly to the FloridaCommerce Bureau of Financial Management . These funds will be issued directly to the participant to reimburse them for job search or relocation.  It is recommended that the LWDB set up the participant in their voucher system so that they may issue payment directly to that individual. For federal rates, see U.S. General Services: https://www.gsa.gov/</a:t>
            </a:r>
          </a:p>
          <a:p>
            <a:pPr algn="just" defTabSz="912205">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400342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cs typeface="Arial" panose="020B0604020202020204" pitchFamily="34" charset="0"/>
              </a:rPr>
              <a:t>Initial allocations of TAA funds are distributed by LWDB request on an as-need basis. At the beginning of each state program year (PY), FloridaCommerce will automatically carry over the remaining allocation from the previous PY. </a:t>
            </a:r>
          </a:p>
          <a:p>
            <a:pPr algn="just"/>
            <a:r>
              <a:rPr lang="en-US" dirty="0">
                <a:latin typeface="Arial" panose="020B0604020202020204" pitchFamily="34" charset="0"/>
                <a:cs typeface="Arial" panose="020B0604020202020204" pitchFamily="34" charset="0"/>
              </a:rPr>
              <a:t>If an LWDB does not have TAA funds, and a TAA petition is certified in their service area, the LWDB may request an initial allocation by emailing the request to the FloridaCommerce Bureau of Financial Management at Caroline.Womack@commerce.fl.gov.</a:t>
            </a:r>
          </a:p>
          <a:p>
            <a:pPr algn="just"/>
            <a:r>
              <a:rPr lang="en-US" dirty="0">
                <a:latin typeface="Arial" panose="020B0604020202020204" pitchFamily="34" charset="0"/>
                <a:cs typeface="Arial" panose="020B0604020202020204" pitchFamily="34" charset="0"/>
              </a:rPr>
              <a:t>It is recommended that LWDBs with recently certified petitions submit the request to FloridaCommerce after the TAA informational session with the trade-affected workers has been held. This will allow the LWDB to submit a request for funds that considers: </a:t>
            </a:r>
          </a:p>
          <a:p>
            <a:pPr algn="just"/>
            <a:endParaRPr lang="en-US" i="0" dirty="0">
              <a:latin typeface="Arial" panose="020B0604020202020204" pitchFamily="34" charset="0"/>
              <a:cs typeface="Arial" panose="020B0604020202020204" pitchFamily="34" charset="0"/>
            </a:endParaRPr>
          </a:p>
          <a:p>
            <a:pPr marL="171039" indent="-171039" algn="just">
              <a:buFont typeface="Arial" panose="020B0604020202020204" pitchFamily="34" charset="0"/>
              <a:buChar char="•"/>
            </a:pPr>
            <a:r>
              <a:rPr lang="en-US" i="0" dirty="0">
                <a:latin typeface="Arial" panose="020B0604020202020204" pitchFamily="34" charset="0"/>
                <a:cs typeface="Arial" panose="020B0604020202020204" pitchFamily="34" charset="0"/>
              </a:rPr>
              <a:t>The number of trade-affected workers;</a:t>
            </a:r>
          </a:p>
          <a:p>
            <a:pPr marL="171039" indent="-171039" algn="just">
              <a:buFont typeface="Arial" panose="020B0604020202020204" pitchFamily="34" charset="0"/>
              <a:buChar char="•"/>
            </a:pPr>
            <a:r>
              <a:rPr lang="en-US" i="0" dirty="0">
                <a:latin typeface="Arial" panose="020B0604020202020204" pitchFamily="34" charset="0"/>
                <a:cs typeface="Arial" panose="020B0604020202020204" pitchFamily="34" charset="0"/>
              </a:rPr>
              <a:t>Estimated participant levels (based upon the workers who indicated an interest in receiving TAA services and benefits in the informational session or one-on-one meeting); and</a:t>
            </a:r>
          </a:p>
          <a:p>
            <a:pPr marL="171039" indent="-171039" algn="just">
              <a:buFont typeface="Arial" panose="020B0604020202020204" pitchFamily="34" charset="0"/>
              <a:buChar char="•"/>
            </a:pPr>
            <a:r>
              <a:rPr lang="en-US" i="0" dirty="0">
                <a:latin typeface="Arial" panose="020B0604020202020204" pitchFamily="34" charset="0"/>
                <a:cs typeface="Arial" panose="020B0604020202020204" pitchFamily="34" charset="0"/>
              </a:rPr>
              <a:t>The projected cost of training.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52899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4/4/2024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4/4/2024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Caroline.Womack@commerce.fl.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Caroline.Womack@commerce.fl.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6E380993-E0A6-71E1-036C-DE24401C1CAC}"/>
              </a:ext>
            </a:extLst>
          </p:cNvPr>
          <p:cNvPicPr>
            <a:picLocks noChangeAspect="1"/>
          </p:cNvPicPr>
          <p:nvPr/>
        </p:nvPicPr>
        <p:blipFill>
          <a:blip r:embed="rId2"/>
          <a:stretch>
            <a:fillRect/>
          </a:stretch>
        </p:blipFill>
        <p:spPr>
          <a:xfrm>
            <a:off x="1346243"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552642"/>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Trade Adjustment Assistance</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651873"/>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Funding Overview</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Initial Funding Allocation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F75659FE-3B37-9565-27F2-B4FDB9041098}"/>
              </a:ext>
            </a:extLst>
          </p:cNvPr>
          <p:cNvSpPr/>
          <p:nvPr/>
        </p:nvSpPr>
        <p:spPr>
          <a:xfrm>
            <a:off x="838200" y="1690688"/>
            <a:ext cx="10515600" cy="4262705"/>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mn-cs"/>
              </a:rPr>
              <a:t>Email initial funding requests directly to the Bureau of Financial Management </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hlinkClick r:id="rId4"/>
              </a:rPr>
              <a:t>Caroline.Womack@commerce.fl.gov</a:t>
            </a:r>
            <a:endParaRPr lang="en-US" sz="2400" dirty="0">
              <a:solidFill>
                <a:srgbClr val="0070C0"/>
              </a:solidFill>
              <a:latin typeface="Arial" panose="020B0604020202020204" pitchFamily="34" charset="0"/>
            </a:endParaRPr>
          </a:p>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New requests should include:</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Current TAA funding level</a:t>
            </a:r>
            <a:endParaRPr kumimoji="0" lang="en-US" sz="2400" b="1" i="1" u="none" strike="noStrike" kern="1200" cap="none" spc="0" normalizeH="0" baseline="0" noProof="0" dirty="0">
              <a:ln>
                <a:noFill/>
              </a:ln>
              <a:solidFill>
                <a:srgbClr val="202452"/>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Funds requested by cost category</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If expediting is required</a:t>
            </a: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mn-cs"/>
            </a:endParaRPr>
          </a:p>
          <a:p>
            <a:pPr marL="457200" marR="0" lvl="1"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endParaRPr kumimoji="0" lang="en-US" sz="2400" b="1" i="0" u="none" strike="noStrike" kern="1200" cap="none" spc="0" normalizeH="0" baseline="0" noProof="0" dirty="0">
              <a:ln>
                <a:noFill/>
              </a:ln>
              <a:solidFill>
                <a:srgbClr val="20245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mn-cs"/>
              </a:rPr>
              <a:t>For new trade certifications, requests should be submitted following the TAA informational session.</a:t>
            </a:r>
            <a:endParaRPr kumimoji="0" lang="en-US" sz="2800" b="0" i="0" u="none" strike="noStrike" kern="1200" cap="none" spc="0" normalizeH="0" baseline="0" noProof="0" dirty="0">
              <a:ln>
                <a:noFill/>
              </a:ln>
              <a:solidFill>
                <a:srgbClr val="202452"/>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378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Supplemental Funding Request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F2B781B6-C36A-F4ED-D8C9-2B8157041869}"/>
              </a:ext>
            </a:extLst>
          </p:cNvPr>
          <p:cNvSpPr/>
          <p:nvPr/>
        </p:nvSpPr>
        <p:spPr>
          <a:xfrm>
            <a:off x="838200" y="1690688"/>
            <a:ext cx="10515600" cy="5982150"/>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mn-cs"/>
              </a:rPr>
              <a:t>Email funding request directly to the Bureau of Financial Management at </a:t>
            </a:r>
            <a:r>
              <a:rPr lang="en-US" sz="2400" dirty="0">
                <a:solidFill>
                  <a:srgbClr val="0070C0"/>
                </a:solidFill>
                <a:latin typeface="Arial" panose="020B0604020202020204" pitchFamily="34" charset="0"/>
                <a:hlinkClick r:id="rId4"/>
              </a:rPr>
              <a:t>Caroline.Womack@commerce.fl.gov</a:t>
            </a:r>
            <a:endParaRPr lang="en-US" sz="2400" dirty="0">
              <a:solidFill>
                <a:srgbClr val="0070C0"/>
              </a:solidFill>
              <a:latin typeface="Arial" panose="020B0604020202020204" pitchFamily="34" charset="0"/>
            </a:endParaRPr>
          </a:p>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  </a:t>
            </a: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Requests should include:</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Current TAA funding level</a:t>
            </a:r>
            <a:endParaRPr kumimoji="0" lang="en-US" sz="2400" b="1" i="1" u="none" strike="noStrike" kern="1200" cap="none" spc="0" normalizeH="0" baseline="0" noProof="0" dirty="0">
              <a:ln>
                <a:noFill/>
              </a:ln>
              <a:solidFill>
                <a:srgbClr val="202452"/>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Funds requested by cost category</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If expediting is required</a:t>
            </a:r>
          </a:p>
          <a:p>
            <a:pPr marL="457200" marR="0" lvl="1"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Supplemental Request Form is no longer required</a:t>
            </a:r>
          </a:p>
          <a:p>
            <a:pPr marL="457200" marR="0" lvl="1"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endParaRPr>
          </a:p>
          <a:p>
            <a:pPr marL="3657600" marR="0" lvl="8"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endParaRPr>
          </a:p>
          <a:p>
            <a:pPr marL="3657600" marR="0" lvl="8" indent="0" algn="l" defTabSz="914400" rtl="0" eaLnBrk="1" fontAlgn="auto" latinLnBrk="0" hangingPunct="1">
              <a:lnSpc>
                <a:spcPct val="90000"/>
              </a:lnSpc>
              <a:spcBef>
                <a:spcPts val="1800"/>
              </a:spcBef>
              <a:spcAft>
                <a:spcPts val="0"/>
              </a:spcAft>
              <a:buClr>
                <a:srgbClr val="9E1C30"/>
              </a:buClr>
              <a:buSzTx/>
              <a:buFontTx/>
              <a:buNone/>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mn-cs"/>
            </a:endParaRPr>
          </a:p>
          <a:p>
            <a:pPr marL="3931920" marR="0" lvl="8" indent="-274320" algn="l" defTabSz="914400" rtl="0" eaLnBrk="1" fontAlgn="auto" latinLnBrk="0" hangingPunct="1">
              <a:lnSpc>
                <a:spcPct val="90000"/>
              </a:lnSpc>
              <a:spcBef>
                <a:spcPts val="1800"/>
              </a:spcBef>
              <a:spcAft>
                <a:spcPts val="0"/>
              </a:spcAft>
              <a:buClr>
                <a:srgbClr val="9E1C30"/>
              </a:buClr>
              <a:buSzTx/>
              <a:buFont typeface="Wingdings 2" panose="05020102010507070707" pitchFamily="18" charset="2"/>
              <a:buChar char="¡"/>
              <a:tabLst/>
              <a:defRPr/>
            </a:pPr>
            <a:endParaRPr kumimoji="0" lang="en-US" sz="2800" b="1" i="0" u="none" strike="noStrike" kern="1200" cap="none" spc="0" normalizeH="0" baseline="0" noProof="0" dirty="0">
              <a:ln>
                <a:noFill/>
              </a:ln>
              <a:solidFill>
                <a:srgbClr val="202452"/>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985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Reporting TAA Expenditures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0E160E0D-AD1E-31A4-C0A9-ABD79DDDE8D6}"/>
              </a:ext>
            </a:extLst>
          </p:cNvPr>
          <p:cNvSpPr>
            <a:spLocks noGrp="1"/>
          </p:cNvSpPr>
          <p:nvPr>
            <p:ph idx="1"/>
          </p:nvPr>
        </p:nvSpPr>
        <p:spPr>
          <a:xfrm>
            <a:off x="838200" y="1690688"/>
            <a:ext cx="10515600" cy="3232279"/>
          </a:xfrm>
        </p:spPr>
        <p:txBody>
          <a:bodyPr>
            <a:normAutofit/>
          </a:bodyPr>
          <a:lstStyle/>
          <a:p>
            <a:pPr marL="0" lvl="0" indent="0">
              <a:spcBef>
                <a:spcPts val="1800"/>
              </a:spcBef>
              <a:buClr>
                <a:srgbClr val="9E1C30"/>
              </a:buClr>
              <a:buNone/>
            </a:pPr>
            <a:r>
              <a:rPr lang="en-US" sz="2400" dirty="0">
                <a:solidFill>
                  <a:srgbClr val="202452"/>
                </a:solidFill>
                <a:latin typeface="Arial" panose="020B0604020202020204" pitchFamily="34" charset="0"/>
              </a:rPr>
              <a:t>Trade Adjustment Assistance Data Integrity (TAADI): </a:t>
            </a:r>
          </a:p>
          <a:p>
            <a:pPr lvl="1">
              <a:spcBef>
                <a:spcPts val="800"/>
              </a:spcBef>
              <a:buClr>
                <a:prstClr val="white">
                  <a:lumMod val="65000"/>
                </a:prstClr>
              </a:buClr>
              <a:buFont typeface="Wingdings 3" panose="05040102010807070707" pitchFamily="18" charset="2"/>
              <a:buChar char="}"/>
            </a:pPr>
            <a:r>
              <a:rPr lang="en-US" dirty="0">
                <a:solidFill>
                  <a:srgbClr val="202452"/>
                </a:solidFill>
                <a:latin typeface="Arial" panose="020B0604020202020204"/>
              </a:rPr>
              <a:t>Cross validation of financial data</a:t>
            </a:r>
          </a:p>
          <a:p>
            <a:pPr lvl="1">
              <a:spcBef>
                <a:spcPts val="800"/>
              </a:spcBef>
              <a:buClr>
                <a:prstClr val="white">
                  <a:lumMod val="65000"/>
                </a:prstClr>
              </a:buClr>
              <a:buFont typeface="Wingdings 3" panose="05040102010807070707" pitchFamily="18" charset="2"/>
              <a:buChar char="}"/>
            </a:pPr>
            <a:r>
              <a:rPr lang="en-US" dirty="0">
                <a:solidFill>
                  <a:srgbClr val="202452"/>
                </a:solidFill>
                <a:latin typeface="Arial" panose="020B0604020202020204"/>
              </a:rPr>
              <a:t>Participant Individual Record Layout (PIRL) vs. Employment and Training Administration (ETA) Form 9130</a:t>
            </a:r>
          </a:p>
          <a:p>
            <a:pPr lvl="1">
              <a:spcBef>
                <a:spcPts val="800"/>
              </a:spcBef>
              <a:buClr>
                <a:prstClr val="white">
                  <a:lumMod val="65000"/>
                </a:prstClr>
              </a:buClr>
              <a:buFont typeface="Wingdings 3" panose="05040102010807070707" pitchFamily="18" charset="2"/>
              <a:buChar char="}"/>
            </a:pPr>
            <a:r>
              <a:rPr lang="en-US" dirty="0">
                <a:solidFill>
                  <a:srgbClr val="202452"/>
                </a:solidFill>
                <a:latin typeface="Arial" panose="020B0604020202020204"/>
              </a:rPr>
              <a:t>Employ Florida vs. Subrecipient Enterprise Resource Application (SERA) </a:t>
            </a:r>
          </a:p>
          <a:p>
            <a:pPr lvl="1">
              <a:spcBef>
                <a:spcPts val="800"/>
              </a:spcBef>
              <a:buClr>
                <a:prstClr val="white">
                  <a:lumMod val="65000"/>
                </a:prstClr>
              </a:buClr>
              <a:buFont typeface="Wingdings 3" panose="05040102010807070707" pitchFamily="18" charset="2"/>
              <a:buChar char="}"/>
            </a:pPr>
            <a:r>
              <a:rPr lang="en-US" dirty="0">
                <a:solidFill>
                  <a:srgbClr val="202452"/>
                </a:solidFill>
                <a:latin typeface="Arial" panose="020B0604020202020204"/>
              </a:rPr>
              <a:t>15% variance allowed</a:t>
            </a: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lvl="1">
              <a:spcBef>
                <a:spcPts val="800"/>
              </a:spcBef>
              <a:buClr>
                <a:prstClr val="white">
                  <a:lumMod val="65000"/>
                </a:prstClr>
              </a:buClr>
              <a:buFont typeface="Wingdings 3" panose="05040102010807070707" pitchFamily="18" charset="2"/>
              <a:buChar char="}"/>
            </a:pPr>
            <a:endParaRPr lang="en-US" dirty="0">
              <a:solidFill>
                <a:srgbClr val="202452"/>
              </a:solidFill>
              <a:latin typeface="Arial" panose="020B0604020202020204"/>
            </a:endParaRPr>
          </a:p>
          <a:p>
            <a:pPr marL="457200" lvl="1" indent="0">
              <a:spcBef>
                <a:spcPts val="800"/>
              </a:spcBef>
              <a:buClr>
                <a:prstClr val="white">
                  <a:lumMod val="65000"/>
                </a:prstClr>
              </a:buClr>
              <a:buNone/>
            </a:pPr>
            <a:endParaRPr lang="en-US" dirty="0">
              <a:solidFill>
                <a:srgbClr val="202452"/>
              </a:solidFill>
              <a:latin typeface="Arial" panose="020B0604020202020204"/>
            </a:endParaRPr>
          </a:p>
          <a:p>
            <a:pPr marL="0" indent="0">
              <a:buNone/>
            </a:pPr>
            <a:endParaRPr lang="en-US" dirty="0">
              <a:solidFill>
                <a:srgbClr val="202452"/>
              </a:solidFill>
            </a:endParaRPr>
          </a:p>
          <a:p>
            <a:pPr marL="3657600" lvl="8" indent="0">
              <a:spcBef>
                <a:spcPts val="1800"/>
              </a:spcBef>
              <a:buClr>
                <a:srgbClr val="9E1C30"/>
              </a:buClr>
              <a:buNone/>
            </a:pPr>
            <a:endParaRPr lang="en-US" sz="2400" dirty="0">
              <a:solidFill>
                <a:srgbClr val="202452"/>
              </a:solidFill>
              <a:latin typeface="Arial" panose="020B0604020202020204" pitchFamily="34" charset="0"/>
            </a:endParaRPr>
          </a:p>
          <a:p>
            <a:endParaRPr lang="en-US" dirty="0">
              <a:solidFill>
                <a:srgbClr val="202452"/>
              </a:solidFill>
            </a:endParaRPr>
          </a:p>
        </p:txBody>
      </p:sp>
    </p:spTree>
    <p:extLst>
      <p:ext uri="{BB962C8B-B14F-4D97-AF65-F5344CB8AC3E}">
        <p14:creationId xmlns:p14="http://schemas.microsoft.com/office/powerpoint/2010/main" val="43643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Expenditure Reporting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F1F0D16B-C785-85CC-9939-232F3B710F79}"/>
              </a:ext>
            </a:extLst>
          </p:cNvPr>
          <p:cNvSpPr>
            <a:spLocks noGrp="1"/>
          </p:cNvSpPr>
          <p:nvPr>
            <p:ph idx="1"/>
          </p:nvPr>
        </p:nvSpPr>
        <p:spPr>
          <a:xfrm>
            <a:off x="838199" y="1690688"/>
            <a:ext cx="10515599" cy="4351338"/>
          </a:xfrm>
        </p:spPr>
        <p:txBody>
          <a:bodyPr>
            <a:normAutofit/>
          </a:bodyPr>
          <a:lstStyle/>
          <a:p>
            <a:pPr marL="0" indent="0">
              <a:buNone/>
            </a:pPr>
            <a:r>
              <a:rPr lang="en-US" sz="2400" dirty="0">
                <a:solidFill>
                  <a:srgbClr val="202452"/>
                </a:solidFill>
                <a:latin typeface="Arial" panose="020B0604020202020204" pitchFamily="34" charset="0"/>
                <a:cs typeface="Arial" panose="020B0604020202020204" pitchFamily="34" charset="0"/>
              </a:rPr>
              <a:t>Employ Florida Reporting Requirement:</a:t>
            </a:r>
          </a:p>
          <a:p>
            <a:pPr lvl="1">
              <a:spcBef>
                <a:spcPts val="800"/>
              </a:spcBef>
              <a:buClr>
                <a:prstClr val="white">
                  <a:lumMod val="65000"/>
                </a:prstClr>
              </a:buClr>
              <a:buFont typeface="Wingdings 3" panose="05040102010807070707" pitchFamily="18" charset="2"/>
              <a:buChar char="}"/>
            </a:pPr>
            <a:r>
              <a:rPr lang="en-US" dirty="0">
                <a:solidFill>
                  <a:srgbClr val="202452"/>
                </a:solidFill>
                <a:latin typeface="Arial" panose="020B0604020202020204"/>
              </a:rPr>
              <a:t>All performance reporting data elements follow accrual reporting</a:t>
            </a:r>
          </a:p>
          <a:p>
            <a:pPr lvl="1">
              <a:spcBef>
                <a:spcPts val="800"/>
              </a:spcBef>
              <a:buClr>
                <a:prstClr val="white">
                  <a:lumMod val="65000"/>
                </a:prstClr>
              </a:buClr>
              <a:buFont typeface="Wingdings 3" panose="05040102010807070707" pitchFamily="18" charset="2"/>
              <a:buChar char="}"/>
            </a:pPr>
            <a:r>
              <a:rPr lang="en-US" dirty="0">
                <a:solidFill>
                  <a:srgbClr val="202452"/>
                </a:solidFill>
                <a:latin typeface="Arial" panose="020B0604020202020204"/>
              </a:rPr>
              <a:t>Report the costs as soon as they are accrued (owed)</a:t>
            </a:r>
          </a:p>
        </p:txBody>
      </p:sp>
    </p:spTree>
    <p:extLst>
      <p:ext uri="{BB962C8B-B14F-4D97-AF65-F5344CB8AC3E}">
        <p14:creationId xmlns:p14="http://schemas.microsoft.com/office/powerpoint/2010/main" val="427965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5">
            <a:extLst>
              <a:ext uri="{FF2B5EF4-FFF2-40B4-BE49-F238E27FC236}">
                <a16:creationId xmlns:a16="http://schemas.microsoft.com/office/drawing/2014/main" id="{DB9521D8-85B3-A2BA-20E2-BA29F03B98FF}"/>
              </a:ext>
            </a:extLst>
          </p:cNvPr>
          <p:cNvPicPr>
            <a:picLocks noChangeAspect="1"/>
          </p:cNvPicPr>
          <p:nvPr/>
        </p:nvPicPr>
        <p:blipFill>
          <a:blip r:embed="rId4"/>
          <a:stretch>
            <a:fillRect/>
          </a:stretch>
        </p:blipFill>
        <p:spPr>
          <a:xfrm>
            <a:off x="774681" y="1814060"/>
            <a:ext cx="10642637" cy="3695786"/>
          </a:xfrm>
          <a:prstGeom prst="rect">
            <a:avLst/>
          </a:prstGeom>
        </p:spPr>
      </p:pic>
    </p:spTree>
    <p:extLst>
      <p:ext uri="{BB962C8B-B14F-4D97-AF65-F5344CB8AC3E}">
        <p14:creationId xmlns:p14="http://schemas.microsoft.com/office/powerpoint/2010/main" val="304850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DEB80864-776A-BEFC-4A18-B29D2EF24261}"/>
              </a:ext>
            </a:extLst>
          </p:cNvPr>
          <p:cNvPicPr>
            <a:picLocks noChangeAspect="1"/>
          </p:cNvPicPr>
          <p:nvPr/>
        </p:nvPicPr>
        <p:blipFill>
          <a:blip r:embed="rId4"/>
          <a:stretch>
            <a:fillRect/>
          </a:stretch>
        </p:blipFill>
        <p:spPr>
          <a:xfrm>
            <a:off x="1000201" y="1690688"/>
            <a:ext cx="10191597" cy="4333219"/>
          </a:xfrm>
          <a:prstGeom prst="rect">
            <a:avLst/>
          </a:prstGeom>
        </p:spPr>
      </p:pic>
      <p:pic>
        <p:nvPicPr>
          <p:cNvPr id="4" name="Picture 3">
            <a:extLst>
              <a:ext uri="{FF2B5EF4-FFF2-40B4-BE49-F238E27FC236}">
                <a16:creationId xmlns:a16="http://schemas.microsoft.com/office/drawing/2014/main" id="{252B341C-09C7-A36B-5283-104FB05DCAAD}"/>
              </a:ext>
            </a:extLst>
          </p:cNvPr>
          <p:cNvPicPr>
            <a:picLocks noChangeAspect="1"/>
          </p:cNvPicPr>
          <p:nvPr/>
        </p:nvPicPr>
        <p:blipFill>
          <a:blip r:embed="rId5"/>
          <a:stretch>
            <a:fillRect/>
          </a:stretch>
        </p:blipFill>
        <p:spPr>
          <a:xfrm>
            <a:off x="3396687" y="5353237"/>
            <a:ext cx="1005927" cy="268247"/>
          </a:xfrm>
          <a:prstGeom prst="rect">
            <a:avLst/>
          </a:prstGeom>
        </p:spPr>
      </p:pic>
    </p:spTree>
    <p:extLst>
      <p:ext uri="{BB962C8B-B14F-4D97-AF65-F5344CB8AC3E}">
        <p14:creationId xmlns:p14="http://schemas.microsoft.com/office/powerpoint/2010/main" val="339399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5">
            <a:extLst>
              <a:ext uri="{FF2B5EF4-FFF2-40B4-BE49-F238E27FC236}">
                <a16:creationId xmlns:a16="http://schemas.microsoft.com/office/drawing/2014/main" id="{8492EE3F-D445-E831-77D4-94AB519C0755}"/>
              </a:ext>
            </a:extLst>
          </p:cNvPr>
          <p:cNvPicPr>
            <a:picLocks noChangeAspect="1"/>
          </p:cNvPicPr>
          <p:nvPr/>
        </p:nvPicPr>
        <p:blipFill>
          <a:blip r:embed="rId4"/>
          <a:stretch>
            <a:fillRect/>
          </a:stretch>
        </p:blipFill>
        <p:spPr>
          <a:xfrm>
            <a:off x="1557948" y="1690688"/>
            <a:ext cx="9076104" cy="5124832"/>
          </a:xfrm>
          <a:prstGeom prst="rect">
            <a:avLst/>
          </a:prstGeom>
        </p:spPr>
      </p:pic>
      <p:sp>
        <p:nvSpPr>
          <p:cNvPr id="7" name="Arrow: Left 6">
            <a:extLst>
              <a:ext uri="{FF2B5EF4-FFF2-40B4-BE49-F238E27FC236}">
                <a16:creationId xmlns:a16="http://schemas.microsoft.com/office/drawing/2014/main" id="{46C9384E-1F2B-CCB1-CC25-96A400E1ABF2}"/>
              </a:ext>
            </a:extLst>
          </p:cNvPr>
          <p:cNvSpPr/>
          <p:nvPr/>
        </p:nvSpPr>
        <p:spPr>
          <a:xfrm>
            <a:off x="9596560" y="4880097"/>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69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CE07A6EC-F69B-AAD8-4451-5F723590C91B}"/>
              </a:ext>
            </a:extLst>
          </p:cNvPr>
          <p:cNvPicPr>
            <a:picLocks noChangeAspect="1"/>
          </p:cNvPicPr>
          <p:nvPr/>
        </p:nvPicPr>
        <p:blipFill>
          <a:blip r:embed="rId4"/>
          <a:stretch>
            <a:fillRect/>
          </a:stretch>
        </p:blipFill>
        <p:spPr>
          <a:xfrm>
            <a:off x="259237" y="1766725"/>
            <a:ext cx="11673525" cy="4017139"/>
          </a:xfrm>
          <a:prstGeom prst="rect">
            <a:avLst/>
          </a:prstGeom>
        </p:spPr>
      </p:pic>
      <p:sp>
        <p:nvSpPr>
          <p:cNvPr id="4" name="Arrow: Left 3">
            <a:extLst>
              <a:ext uri="{FF2B5EF4-FFF2-40B4-BE49-F238E27FC236}">
                <a16:creationId xmlns:a16="http://schemas.microsoft.com/office/drawing/2014/main" id="{328818D8-7241-572E-2A57-E0CACCC2477D}"/>
              </a:ext>
            </a:extLst>
          </p:cNvPr>
          <p:cNvSpPr/>
          <p:nvPr/>
        </p:nvSpPr>
        <p:spPr>
          <a:xfrm rot="5400000">
            <a:off x="73269" y="3660994"/>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08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4</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5">
            <a:extLst>
              <a:ext uri="{FF2B5EF4-FFF2-40B4-BE49-F238E27FC236}">
                <a16:creationId xmlns:a16="http://schemas.microsoft.com/office/drawing/2014/main" id="{C673C853-6F87-4A4D-7574-9870D55529B0}"/>
              </a:ext>
            </a:extLst>
          </p:cNvPr>
          <p:cNvPicPr>
            <a:picLocks noChangeAspect="1"/>
          </p:cNvPicPr>
          <p:nvPr/>
        </p:nvPicPr>
        <p:blipFill>
          <a:blip r:embed="rId4"/>
          <a:stretch>
            <a:fillRect/>
          </a:stretch>
        </p:blipFill>
        <p:spPr>
          <a:xfrm>
            <a:off x="1181100" y="1586791"/>
            <a:ext cx="9829800" cy="4543184"/>
          </a:xfrm>
          <a:prstGeom prst="rect">
            <a:avLst/>
          </a:prstGeom>
        </p:spPr>
      </p:pic>
      <p:pic>
        <p:nvPicPr>
          <p:cNvPr id="7" name="Picture 6">
            <a:extLst>
              <a:ext uri="{FF2B5EF4-FFF2-40B4-BE49-F238E27FC236}">
                <a16:creationId xmlns:a16="http://schemas.microsoft.com/office/drawing/2014/main" id="{2021482E-9228-D00D-925D-EAE537A2E7B9}"/>
              </a:ext>
            </a:extLst>
          </p:cNvPr>
          <p:cNvPicPr>
            <a:picLocks noChangeAspect="1"/>
          </p:cNvPicPr>
          <p:nvPr/>
        </p:nvPicPr>
        <p:blipFill>
          <a:blip r:embed="rId5"/>
          <a:stretch>
            <a:fillRect/>
          </a:stretch>
        </p:blipFill>
        <p:spPr>
          <a:xfrm>
            <a:off x="2757028" y="4786755"/>
            <a:ext cx="1005927" cy="262151"/>
          </a:xfrm>
          <a:prstGeom prst="rect">
            <a:avLst/>
          </a:prstGeom>
        </p:spPr>
      </p:pic>
    </p:spTree>
    <p:extLst>
      <p:ext uri="{BB962C8B-B14F-4D97-AF65-F5344CB8AC3E}">
        <p14:creationId xmlns:p14="http://schemas.microsoft.com/office/powerpoint/2010/main" val="80328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5</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8F11D5D6-E30F-67D6-4D36-B4B986A2EB14}"/>
              </a:ext>
            </a:extLst>
          </p:cNvPr>
          <p:cNvPicPr>
            <a:picLocks noChangeAspect="1"/>
          </p:cNvPicPr>
          <p:nvPr/>
        </p:nvPicPr>
        <p:blipFill>
          <a:blip r:embed="rId4"/>
          <a:stretch>
            <a:fillRect/>
          </a:stretch>
        </p:blipFill>
        <p:spPr>
          <a:xfrm>
            <a:off x="953965" y="1690688"/>
            <a:ext cx="10228385" cy="4720016"/>
          </a:xfrm>
          <a:prstGeom prst="rect">
            <a:avLst/>
          </a:prstGeom>
        </p:spPr>
      </p:pic>
      <p:pic>
        <p:nvPicPr>
          <p:cNvPr id="4" name="Picture 3">
            <a:extLst>
              <a:ext uri="{FF2B5EF4-FFF2-40B4-BE49-F238E27FC236}">
                <a16:creationId xmlns:a16="http://schemas.microsoft.com/office/drawing/2014/main" id="{AD19A045-8A28-CDB9-0C2E-A7D327B46F34}"/>
              </a:ext>
            </a:extLst>
          </p:cNvPr>
          <p:cNvPicPr>
            <a:picLocks noChangeAspect="1"/>
          </p:cNvPicPr>
          <p:nvPr/>
        </p:nvPicPr>
        <p:blipFill>
          <a:blip r:embed="rId5"/>
          <a:stretch>
            <a:fillRect/>
          </a:stretch>
        </p:blipFill>
        <p:spPr>
          <a:xfrm>
            <a:off x="3012005" y="4688529"/>
            <a:ext cx="1005927" cy="262151"/>
          </a:xfrm>
          <a:prstGeom prst="rect">
            <a:avLst/>
          </a:prstGeom>
        </p:spPr>
      </p:pic>
    </p:spTree>
    <p:extLst>
      <p:ext uri="{BB962C8B-B14F-4D97-AF65-F5344CB8AC3E}">
        <p14:creationId xmlns:p14="http://schemas.microsoft.com/office/powerpoint/2010/main" val="1846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5D6AE7A2-BB31-1F76-8743-24143C0590F1}"/>
              </a:ext>
            </a:extLst>
          </p:cNvPr>
          <p:cNvSpPr/>
          <p:nvPr/>
        </p:nvSpPr>
        <p:spPr>
          <a:xfrm>
            <a:off x="838200" y="1825625"/>
            <a:ext cx="10515600" cy="3688702"/>
          </a:xfrm>
          <a:prstGeom prst="rect">
            <a:avLst/>
          </a:prstGeom>
        </p:spPr>
        <p:txBody>
          <a:bodyPr wrap="square">
            <a:spAutoFit/>
          </a:bodyPr>
          <a:lstStyle/>
          <a:p>
            <a:pPr marL="285750" marR="0" lvl="0" indent="-285750" algn="l" defTabSz="800100" rtl="0" eaLnBrk="1" fontAlgn="auto" latinLnBrk="0" hangingPunct="1">
              <a:lnSpc>
                <a:spcPct val="90000"/>
              </a:lnSpc>
              <a:spcBef>
                <a:spcPct val="0"/>
              </a:spcBef>
              <a:spcAft>
                <a:spcPct val="35000"/>
              </a:spcAft>
              <a:buClr>
                <a:srgbClr val="004563"/>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Adjustment Assistance (TAA) Overview </a:t>
            </a:r>
          </a:p>
          <a:p>
            <a:pPr marL="285750" marR="0" lvl="0" indent="-285750" algn="l" defTabSz="800100" rtl="0" eaLnBrk="1" fontAlgn="auto" latinLnBrk="0" hangingPunct="1">
              <a:lnSpc>
                <a:spcPct val="90000"/>
              </a:lnSpc>
              <a:spcBef>
                <a:spcPct val="0"/>
              </a:spcBef>
              <a:spcAft>
                <a:spcPct val="35000"/>
              </a:spcAft>
              <a:buClr>
                <a:srgbClr val="004563"/>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Cost Categories</a:t>
            </a:r>
          </a:p>
          <a:p>
            <a:pPr marL="285750" marR="0" lvl="0" indent="-285750" algn="l" defTabSz="800100" rtl="0" eaLnBrk="1" fontAlgn="auto" latinLnBrk="0" hangingPunct="1">
              <a:lnSpc>
                <a:spcPct val="90000"/>
              </a:lnSpc>
              <a:spcBef>
                <a:spcPct val="0"/>
              </a:spcBef>
              <a:spcAft>
                <a:spcPct val="35000"/>
              </a:spcAft>
              <a:buClr>
                <a:srgbClr val="004563"/>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Funding Requests</a:t>
            </a:r>
          </a:p>
          <a:p>
            <a:pPr marL="285750" marR="0" lvl="0" indent="-285750" algn="l" defTabSz="800100" rtl="0" eaLnBrk="1" fontAlgn="auto" latinLnBrk="0" hangingPunct="1">
              <a:lnSpc>
                <a:spcPct val="90000"/>
              </a:lnSpc>
              <a:spcBef>
                <a:spcPct val="0"/>
              </a:spcBef>
              <a:spcAft>
                <a:spcPct val="35000"/>
              </a:spcAft>
              <a:buClr>
                <a:srgbClr val="004563"/>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Expenditure Reporting</a:t>
            </a:r>
          </a:p>
          <a:p>
            <a:pPr marL="285750" marR="0" lvl="0" indent="-285750" algn="l" defTabSz="800100" rtl="0" eaLnBrk="1" fontAlgn="auto" latinLnBrk="0" hangingPunct="1">
              <a:lnSpc>
                <a:spcPct val="90000"/>
              </a:lnSpc>
              <a:spcBef>
                <a:spcPct val="0"/>
              </a:spcBef>
              <a:spcAft>
                <a:spcPct val="35000"/>
              </a:spcAft>
              <a:buClr>
                <a:srgbClr val="004563"/>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Questions</a:t>
            </a: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HelveticaNeueLT Std" panose="020B060402020202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HelveticaNeueLT Std" panose="020B060402020202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HelveticaNeueLT Std" panose="020B060402020202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HelveticaNeueLT Std" panose="020B0604020202020204"/>
              <a:ea typeface="+mn-ea"/>
              <a:cs typeface="+mn-cs"/>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6</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5">
            <a:extLst>
              <a:ext uri="{FF2B5EF4-FFF2-40B4-BE49-F238E27FC236}">
                <a16:creationId xmlns:a16="http://schemas.microsoft.com/office/drawing/2014/main" id="{AA272017-D731-E647-5EAE-A6592CC38A6D}"/>
              </a:ext>
            </a:extLst>
          </p:cNvPr>
          <p:cNvPicPr>
            <a:picLocks noChangeAspect="1"/>
          </p:cNvPicPr>
          <p:nvPr/>
        </p:nvPicPr>
        <p:blipFill>
          <a:blip r:embed="rId4"/>
          <a:stretch>
            <a:fillRect/>
          </a:stretch>
        </p:blipFill>
        <p:spPr>
          <a:xfrm>
            <a:off x="908941" y="1690688"/>
            <a:ext cx="10273409" cy="4467031"/>
          </a:xfrm>
          <a:prstGeom prst="rect">
            <a:avLst/>
          </a:prstGeom>
        </p:spPr>
      </p:pic>
      <p:pic>
        <p:nvPicPr>
          <p:cNvPr id="7" name="Picture 6">
            <a:extLst>
              <a:ext uri="{FF2B5EF4-FFF2-40B4-BE49-F238E27FC236}">
                <a16:creationId xmlns:a16="http://schemas.microsoft.com/office/drawing/2014/main" id="{4C17B0CF-92D4-81BD-D234-4769D411E46B}"/>
              </a:ext>
            </a:extLst>
          </p:cNvPr>
          <p:cNvPicPr>
            <a:picLocks noChangeAspect="1"/>
          </p:cNvPicPr>
          <p:nvPr/>
        </p:nvPicPr>
        <p:blipFill>
          <a:blip r:embed="rId5"/>
          <a:stretch>
            <a:fillRect/>
          </a:stretch>
        </p:blipFill>
        <p:spPr>
          <a:xfrm>
            <a:off x="4494975" y="2754100"/>
            <a:ext cx="1005927" cy="262151"/>
          </a:xfrm>
          <a:prstGeom prst="rect">
            <a:avLst/>
          </a:prstGeom>
        </p:spPr>
      </p:pic>
      <p:pic>
        <p:nvPicPr>
          <p:cNvPr id="8" name="Picture 7">
            <a:extLst>
              <a:ext uri="{FF2B5EF4-FFF2-40B4-BE49-F238E27FC236}">
                <a16:creationId xmlns:a16="http://schemas.microsoft.com/office/drawing/2014/main" id="{AB91AD5D-B5EC-B241-9062-34663B9FB536}"/>
              </a:ext>
            </a:extLst>
          </p:cNvPr>
          <p:cNvPicPr>
            <a:picLocks noChangeAspect="1"/>
          </p:cNvPicPr>
          <p:nvPr/>
        </p:nvPicPr>
        <p:blipFill>
          <a:blip r:embed="rId5"/>
          <a:stretch>
            <a:fillRect/>
          </a:stretch>
        </p:blipFill>
        <p:spPr>
          <a:xfrm>
            <a:off x="6851313" y="3297924"/>
            <a:ext cx="1005927" cy="262151"/>
          </a:xfrm>
          <a:prstGeom prst="rect">
            <a:avLst/>
          </a:prstGeom>
        </p:spPr>
      </p:pic>
      <p:pic>
        <p:nvPicPr>
          <p:cNvPr id="9" name="Picture 8">
            <a:extLst>
              <a:ext uri="{FF2B5EF4-FFF2-40B4-BE49-F238E27FC236}">
                <a16:creationId xmlns:a16="http://schemas.microsoft.com/office/drawing/2014/main" id="{2588A424-1370-9B64-02C0-72E6EDDEE3E7}"/>
              </a:ext>
            </a:extLst>
          </p:cNvPr>
          <p:cNvPicPr>
            <a:picLocks noChangeAspect="1"/>
          </p:cNvPicPr>
          <p:nvPr/>
        </p:nvPicPr>
        <p:blipFill>
          <a:blip r:embed="rId5"/>
          <a:stretch>
            <a:fillRect/>
          </a:stretch>
        </p:blipFill>
        <p:spPr>
          <a:xfrm>
            <a:off x="4997938" y="3717958"/>
            <a:ext cx="1005927" cy="262151"/>
          </a:xfrm>
          <a:prstGeom prst="rect">
            <a:avLst/>
          </a:prstGeom>
        </p:spPr>
      </p:pic>
      <p:pic>
        <p:nvPicPr>
          <p:cNvPr id="10" name="Picture 9">
            <a:extLst>
              <a:ext uri="{FF2B5EF4-FFF2-40B4-BE49-F238E27FC236}">
                <a16:creationId xmlns:a16="http://schemas.microsoft.com/office/drawing/2014/main" id="{4242B301-A77A-89D8-3A30-58AAD7C2F74C}"/>
              </a:ext>
            </a:extLst>
          </p:cNvPr>
          <p:cNvPicPr>
            <a:picLocks noChangeAspect="1"/>
          </p:cNvPicPr>
          <p:nvPr/>
        </p:nvPicPr>
        <p:blipFill>
          <a:blip r:embed="rId5"/>
          <a:stretch>
            <a:fillRect/>
          </a:stretch>
        </p:blipFill>
        <p:spPr>
          <a:xfrm>
            <a:off x="4997937" y="4193758"/>
            <a:ext cx="1005927" cy="262151"/>
          </a:xfrm>
          <a:prstGeom prst="rect">
            <a:avLst/>
          </a:prstGeom>
        </p:spPr>
      </p:pic>
      <p:pic>
        <p:nvPicPr>
          <p:cNvPr id="11" name="Picture 10">
            <a:extLst>
              <a:ext uri="{FF2B5EF4-FFF2-40B4-BE49-F238E27FC236}">
                <a16:creationId xmlns:a16="http://schemas.microsoft.com/office/drawing/2014/main" id="{BD63F786-EE2C-278D-F2C3-F52586675981}"/>
              </a:ext>
            </a:extLst>
          </p:cNvPr>
          <p:cNvPicPr>
            <a:picLocks noChangeAspect="1"/>
          </p:cNvPicPr>
          <p:nvPr/>
        </p:nvPicPr>
        <p:blipFill>
          <a:blip r:embed="rId5"/>
          <a:stretch>
            <a:fillRect/>
          </a:stretch>
        </p:blipFill>
        <p:spPr>
          <a:xfrm>
            <a:off x="4237066" y="4669558"/>
            <a:ext cx="1005927" cy="262151"/>
          </a:xfrm>
          <a:prstGeom prst="rect">
            <a:avLst/>
          </a:prstGeom>
        </p:spPr>
      </p:pic>
    </p:spTree>
    <p:extLst>
      <p:ext uri="{BB962C8B-B14F-4D97-AF65-F5344CB8AC3E}">
        <p14:creationId xmlns:p14="http://schemas.microsoft.com/office/powerpoint/2010/main" val="178011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Step 7</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EEC900C1-085C-9EE7-AF3F-DEB9558E93CF}"/>
              </a:ext>
            </a:extLst>
          </p:cNvPr>
          <p:cNvPicPr>
            <a:picLocks noChangeAspect="1"/>
          </p:cNvPicPr>
          <p:nvPr/>
        </p:nvPicPr>
        <p:blipFill>
          <a:blip r:embed="rId4"/>
          <a:stretch>
            <a:fillRect/>
          </a:stretch>
        </p:blipFill>
        <p:spPr>
          <a:xfrm>
            <a:off x="511962" y="1690688"/>
            <a:ext cx="11168076" cy="3957064"/>
          </a:xfrm>
          <a:prstGeom prst="rect">
            <a:avLst/>
          </a:prstGeom>
        </p:spPr>
      </p:pic>
      <p:pic>
        <p:nvPicPr>
          <p:cNvPr id="4" name="Picture 3">
            <a:extLst>
              <a:ext uri="{FF2B5EF4-FFF2-40B4-BE49-F238E27FC236}">
                <a16:creationId xmlns:a16="http://schemas.microsoft.com/office/drawing/2014/main" id="{BB53E818-220C-CA0F-E032-85DFBBAB801A}"/>
              </a:ext>
            </a:extLst>
          </p:cNvPr>
          <p:cNvPicPr>
            <a:picLocks noChangeAspect="1"/>
          </p:cNvPicPr>
          <p:nvPr/>
        </p:nvPicPr>
        <p:blipFill>
          <a:blip r:embed="rId5"/>
          <a:stretch>
            <a:fillRect/>
          </a:stretch>
        </p:blipFill>
        <p:spPr>
          <a:xfrm rot="10800000">
            <a:off x="4016881" y="5167312"/>
            <a:ext cx="1005927" cy="262151"/>
          </a:xfrm>
          <a:prstGeom prst="rect">
            <a:avLst/>
          </a:prstGeom>
        </p:spPr>
      </p:pic>
    </p:spTree>
    <p:extLst>
      <p:ext uri="{BB962C8B-B14F-4D97-AF65-F5344CB8AC3E}">
        <p14:creationId xmlns:p14="http://schemas.microsoft.com/office/powerpoint/2010/main" val="2923323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 Florida Reporting - 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5">
            <a:extLst>
              <a:ext uri="{FF2B5EF4-FFF2-40B4-BE49-F238E27FC236}">
                <a16:creationId xmlns:a16="http://schemas.microsoft.com/office/drawing/2014/main" id="{681D7415-09BB-AA5D-4E1A-3897FB79E6A4}"/>
              </a:ext>
            </a:extLst>
          </p:cNvPr>
          <p:cNvPicPr>
            <a:picLocks noChangeAspect="1"/>
          </p:cNvPicPr>
          <p:nvPr/>
        </p:nvPicPr>
        <p:blipFill>
          <a:blip r:embed="rId4"/>
          <a:stretch>
            <a:fillRect/>
          </a:stretch>
        </p:blipFill>
        <p:spPr>
          <a:xfrm>
            <a:off x="1072661" y="1690688"/>
            <a:ext cx="10046677" cy="4454891"/>
          </a:xfrm>
          <a:prstGeom prst="rect">
            <a:avLst/>
          </a:prstGeom>
        </p:spPr>
      </p:pic>
    </p:spTree>
    <p:extLst>
      <p:ext uri="{BB962C8B-B14F-4D97-AF65-F5344CB8AC3E}">
        <p14:creationId xmlns:p14="http://schemas.microsoft.com/office/powerpoint/2010/main" val="2380444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Monthly Reconciliation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7AE227C5-B3EC-2412-49B9-C0FAA8C4EA2D}"/>
              </a:ext>
            </a:extLst>
          </p:cNvPr>
          <p:cNvPicPr>
            <a:picLocks noChangeAspect="1"/>
          </p:cNvPicPr>
          <p:nvPr/>
        </p:nvPicPr>
        <p:blipFill>
          <a:blip r:embed="rId4"/>
          <a:stretch>
            <a:fillRect/>
          </a:stretch>
        </p:blipFill>
        <p:spPr>
          <a:xfrm>
            <a:off x="1444870" y="1434805"/>
            <a:ext cx="6468208" cy="3476112"/>
          </a:xfrm>
          <a:prstGeom prst="rect">
            <a:avLst/>
          </a:prstGeom>
        </p:spPr>
      </p:pic>
      <p:pic>
        <p:nvPicPr>
          <p:cNvPr id="4" name="Picture 3">
            <a:extLst>
              <a:ext uri="{FF2B5EF4-FFF2-40B4-BE49-F238E27FC236}">
                <a16:creationId xmlns:a16="http://schemas.microsoft.com/office/drawing/2014/main" id="{0F4B442A-6F0B-BE35-6E46-31435154D79F}"/>
              </a:ext>
            </a:extLst>
          </p:cNvPr>
          <p:cNvPicPr>
            <a:picLocks noChangeAspect="1"/>
          </p:cNvPicPr>
          <p:nvPr/>
        </p:nvPicPr>
        <p:blipFill>
          <a:blip r:embed="rId5"/>
          <a:stretch>
            <a:fillRect/>
          </a:stretch>
        </p:blipFill>
        <p:spPr>
          <a:xfrm>
            <a:off x="1176904" y="5062492"/>
            <a:ext cx="7005804" cy="1594817"/>
          </a:xfrm>
          <a:prstGeom prst="rect">
            <a:avLst/>
          </a:prstGeom>
        </p:spPr>
      </p:pic>
      <p:sp>
        <p:nvSpPr>
          <p:cNvPr id="7" name="Arrow: Curved Left 6">
            <a:extLst>
              <a:ext uri="{FF2B5EF4-FFF2-40B4-BE49-F238E27FC236}">
                <a16:creationId xmlns:a16="http://schemas.microsoft.com/office/drawing/2014/main" id="{5C9BAAC2-337C-A28D-52D1-0F694E6ED190}"/>
              </a:ext>
            </a:extLst>
          </p:cNvPr>
          <p:cNvSpPr/>
          <p:nvPr/>
        </p:nvSpPr>
        <p:spPr>
          <a:xfrm>
            <a:off x="8310543" y="4463586"/>
            <a:ext cx="1061684" cy="1396314"/>
          </a:xfrm>
          <a:prstGeom prst="curvedLeftArrow">
            <a:avLst/>
          </a:prstGeom>
          <a:solidFill>
            <a:srgbClr val="04A65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294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Knowledge Check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pSp>
        <p:nvGrpSpPr>
          <p:cNvPr id="6" name="Group 5">
            <a:extLst>
              <a:ext uri="{FF2B5EF4-FFF2-40B4-BE49-F238E27FC236}">
                <a16:creationId xmlns:a16="http://schemas.microsoft.com/office/drawing/2014/main" id="{4CCDABFE-728F-9FC5-64A3-E722B787D4A7}"/>
              </a:ext>
            </a:extLst>
          </p:cNvPr>
          <p:cNvGrpSpPr/>
          <p:nvPr/>
        </p:nvGrpSpPr>
        <p:grpSpPr>
          <a:xfrm>
            <a:off x="415192" y="1478322"/>
            <a:ext cx="10938608" cy="4831268"/>
            <a:chOff x="-841826" y="1343101"/>
            <a:chExt cx="10938608" cy="4831268"/>
          </a:xfrm>
        </p:grpSpPr>
        <p:sp>
          <p:nvSpPr>
            <p:cNvPr id="8" name="Rectangle 7">
              <a:extLst>
                <a:ext uri="{FF2B5EF4-FFF2-40B4-BE49-F238E27FC236}">
                  <a16:creationId xmlns:a16="http://schemas.microsoft.com/office/drawing/2014/main" id="{38093F67-5C58-6FBB-C337-58F5136B4450}"/>
                </a:ext>
              </a:extLst>
            </p:cNvPr>
            <p:cNvSpPr/>
            <p:nvPr/>
          </p:nvSpPr>
          <p:spPr>
            <a:xfrm>
              <a:off x="-418817" y="1343101"/>
              <a:ext cx="10515599" cy="424732"/>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Place your answer in the comment box.</a:t>
              </a:r>
            </a:p>
          </p:txBody>
        </p:sp>
        <p:sp>
          <p:nvSpPr>
            <p:cNvPr id="10" name="Rectangle 9">
              <a:extLst>
                <a:ext uri="{FF2B5EF4-FFF2-40B4-BE49-F238E27FC236}">
                  <a16:creationId xmlns:a16="http://schemas.microsoft.com/office/drawing/2014/main" id="{30B422B2-3840-80F5-32A4-07FFFA58C111}"/>
                </a:ext>
              </a:extLst>
            </p:cNvPr>
            <p:cNvSpPr/>
            <p:nvPr/>
          </p:nvSpPr>
          <p:spPr>
            <a:xfrm>
              <a:off x="-841826" y="2235241"/>
              <a:ext cx="8919026" cy="2400657"/>
            </a:xfrm>
            <a:prstGeom prst="rect">
              <a:avLst/>
            </a:prstGeom>
          </p:spPr>
          <p:txBody>
            <a:bodyPr wrap="square">
              <a:spAutoFit/>
            </a:bodyPr>
            <a:lstStyle/>
            <a:p>
              <a:pPr marL="457200" marR="0" lvl="1"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Which cost category supports the TAA program’s </a:t>
              </a:r>
              <a:r>
                <a:rPr kumimoji="0" lang="en-US" sz="2000" b="1" i="0" u="none" strike="noStrike" kern="1200" cap="none" spc="0" normalizeH="0" baseline="0" noProof="0" dirty="0">
                  <a:ln>
                    <a:noFill/>
                  </a:ln>
                  <a:solidFill>
                    <a:srgbClr val="202452"/>
                  </a:solidFill>
                  <a:effectLst/>
                  <a:uLnTx/>
                  <a:uFillTx/>
                  <a:latin typeface="Arial" panose="020B0604020202020204"/>
                  <a:ea typeface="+mn-ea"/>
                  <a:cs typeface="+mn-cs"/>
                </a:rPr>
                <a:t>indirect</a:t>
              </a: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 costs?</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Case Management</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Training</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Trade Readjustment Allowance (TRA)</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WIOA</a:t>
              </a:r>
            </a:p>
          </p:txBody>
        </p:sp>
        <p:sp>
          <p:nvSpPr>
            <p:cNvPr id="11" name="Rectangle 10">
              <a:extLst>
                <a:ext uri="{FF2B5EF4-FFF2-40B4-BE49-F238E27FC236}">
                  <a16:creationId xmlns:a16="http://schemas.microsoft.com/office/drawing/2014/main" id="{FC653542-2E59-D292-EBBC-B30B39239FB4}"/>
                </a:ext>
              </a:extLst>
            </p:cNvPr>
            <p:cNvSpPr/>
            <p:nvPr/>
          </p:nvSpPr>
          <p:spPr>
            <a:xfrm>
              <a:off x="677047" y="5528038"/>
              <a:ext cx="7789906" cy="646331"/>
            </a:xfrm>
            <a:prstGeom prst="rect">
              <a:avLst/>
            </a:prstGeom>
          </p:spPr>
          <p:txBody>
            <a:bodyPr wrap="square">
              <a:spAutoFit/>
            </a:bodyPr>
            <a:lstStyle/>
            <a:p>
              <a:pPr marL="457200" marR="0" lvl="1"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a) – The </a:t>
              </a:r>
              <a:r>
                <a:rPr kumimoji="0" lang="en-US" sz="2000" b="1" i="0" u="sng" strike="noStrike" kern="1200" cap="none" spc="0" normalizeH="0" baseline="0" noProof="0" dirty="0">
                  <a:ln>
                    <a:noFill/>
                  </a:ln>
                  <a:solidFill>
                    <a:srgbClr val="202452"/>
                  </a:solidFill>
                  <a:effectLst/>
                  <a:uLnTx/>
                  <a:uFillTx/>
                  <a:latin typeface="Arial" panose="020B0604020202020204"/>
                  <a:ea typeface="+mn-ea"/>
                  <a:cs typeface="+mn-cs"/>
                </a:rPr>
                <a:t>Case Management</a:t>
              </a: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 cost category supports the TAA program’s portion of indirect costs.</a:t>
              </a:r>
            </a:p>
          </p:txBody>
        </p:sp>
      </p:grpSp>
    </p:spTree>
    <p:extLst>
      <p:ext uri="{BB962C8B-B14F-4D97-AF65-F5344CB8AC3E}">
        <p14:creationId xmlns:p14="http://schemas.microsoft.com/office/powerpoint/2010/main" val="366020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Knowledge Check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D15498D7-F460-B3A0-47B7-D35CDA5B479E}"/>
              </a:ext>
            </a:extLst>
          </p:cNvPr>
          <p:cNvSpPr/>
          <p:nvPr/>
        </p:nvSpPr>
        <p:spPr>
          <a:xfrm>
            <a:off x="838200" y="1574156"/>
            <a:ext cx="10515600" cy="424732"/>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Place your answer in the comment box.</a:t>
            </a:r>
          </a:p>
        </p:txBody>
      </p:sp>
      <p:sp>
        <p:nvSpPr>
          <p:cNvPr id="4" name="Rectangle 3">
            <a:extLst>
              <a:ext uri="{FF2B5EF4-FFF2-40B4-BE49-F238E27FC236}">
                <a16:creationId xmlns:a16="http://schemas.microsoft.com/office/drawing/2014/main" id="{E81473F3-4B4B-210D-9539-5030A7B0C97A}"/>
              </a:ext>
            </a:extLst>
          </p:cNvPr>
          <p:cNvSpPr/>
          <p:nvPr/>
        </p:nvSpPr>
        <p:spPr>
          <a:xfrm>
            <a:off x="838200" y="2322057"/>
            <a:ext cx="10515600" cy="2400657"/>
          </a:xfrm>
          <a:prstGeom prst="rect">
            <a:avLst/>
          </a:prstGeom>
        </p:spPr>
        <p:txBody>
          <a:bodyPr wrap="square">
            <a:spAutoFit/>
          </a:bodyPr>
          <a:lstStyle/>
          <a:p>
            <a:pPr marL="457200" marR="0" lvl="1"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Which TAA cost category is designated for </a:t>
            </a:r>
            <a:r>
              <a:rPr kumimoji="0" lang="en-US" sz="2000" b="1" i="0" u="none" strike="noStrike" kern="1200" cap="none" spc="0" normalizeH="0" baseline="0" noProof="0" dirty="0">
                <a:ln>
                  <a:noFill/>
                </a:ln>
                <a:solidFill>
                  <a:srgbClr val="202452"/>
                </a:solidFill>
                <a:effectLst/>
                <a:uLnTx/>
                <a:uFillTx/>
                <a:latin typeface="Arial" panose="020B0604020202020204"/>
                <a:ea typeface="+mn-ea"/>
                <a:cs typeface="+mn-cs"/>
              </a:rPr>
              <a:t>direct participant </a:t>
            </a: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costs?</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Administrative</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Program (Training)</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Case Management</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WIOA</a:t>
            </a:r>
          </a:p>
        </p:txBody>
      </p:sp>
      <p:sp>
        <p:nvSpPr>
          <p:cNvPr id="7" name="Rectangle 6">
            <a:extLst>
              <a:ext uri="{FF2B5EF4-FFF2-40B4-BE49-F238E27FC236}">
                <a16:creationId xmlns:a16="http://schemas.microsoft.com/office/drawing/2014/main" id="{F87E91C2-5182-ECF3-7936-A9259390469D}"/>
              </a:ext>
            </a:extLst>
          </p:cNvPr>
          <p:cNvSpPr/>
          <p:nvPr/>
        </p:nvSpPr>
        <p:spPr>
          <a:xfrm>
            <a:off x="838199" y="5213570"/>
            <a:ext cx="10515599" cy="369332"/>
          </a:xfrm>
          <a:prstGeom prst="rect">
            <a:avLst/>
          </a:prstGeom>
        </p:spPr>
        <p:txBody>
          <a:bodyPr wrap="square">
            <a:spAutoFit/>
          </a:bodyPr>
          <a:lstStyle/>
          <a:p>
            <a:pPr marL="457200" marR="0" lvl="1"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b) - The </a:t>
            </a:r>
            <a:r>
              <a:rPr kumimoji="0" lang="en-US" sz="2000" b="1" i="0" u="sng" strike="noStrike" kern="1200" cap="none" spc="0" normalizeH="0" baseline="0" noProof="0" dirty="0">
                <a:ln>
                  <a:noFill/>
                </a:ln>
                <a:solidFill>
                  <a:srgbClr val="202452"/>
                </a:solidFill>
                <a:effectLst/>
                <a:uLnTx/>
                <a:uFillTx/>
                <a:latin typeface="Arial" panose="020B0604020202020204"/>
                <a:ea typeface="+mn-ea"/>
                <a:cs typeface="+mn-cs"/>
              </a:rPr>
              <a:t>Program (Training) cost category </a:t>
            </a: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is designated for direct participant costs.</a:t>
            </a:r>
          </a:p>
        </p:txBody>
      </p:sp>
    </p:spTree>
    <p:extLst>
      <p:ext uri="{BB962C8B-B14F-4D97-AF65-F5344CB8AC3E}">
        <p14:creationId xmlns:p14="http://schemas.microsoft.com/office/powerpoint/2010/main" val="10702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Knowledge Check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5">
            <a:extLst>
              <a:ext uri="{FF2B5EF4-FFF2-40B4-BE49-F238E27FC236}">
                <a16:creationId xmlns:a16="http://schemas.microsoft.com/office/drawing/2014/main" id="{83A23ED6-44A0-3B16-77BE-40015EB162A9}"/>
              </a:ext>
            </a:extLst>
          </p:cNvPr>
          <p:cNvSpPr/>
          <p:nvPr/>
        </p:nvSpPr>
        <p:spPr>
          <a:xfrm>
            <a:off x="838198" y="1690688"/>
            <a:ext cx="10344150" cy="424732"/>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Place your answer in the comment box.</a:t>
            </a:r>
          </a:p>
        </p:txBody>
      </p:sp>
      <p:sp>
        <p:nvSpPr>
          <p:cNvPr id="8" name="Rectangle 7">
            <a:extLst>
              <a:ext uri="{FF2B5EF4-FFF2-40B4-BE49-F238E27FC236}">
                <a16:creationId xmlns:a16="http://schemas.microsoft.com/office/drawing/2014/main" id="{1C48D1AB-2956-1502-CFE5-2C927EB36681}"/>
              </a:ext>
            </a:extLst>
          </p:cNvPr>
          <p:cNvSpPr/>
          <p:nvPr/>
        </p:nvSpPr>
        <p:spPr>
          <a:xfrm>
            <a:off x="838197" y="2609827"/>
            <a:ext cx="10344149" cy="1384995"/>
          </a:xfrm>
          <a:prstGeom prst="rect">
            <a:avLst/>
          </a:prstGeom>
        </p:spPr>
        <p:txBody>
          <a:bodyPr wrap="square">
            <a:spAutoFit/>
          </a:bodyPr>
          <a:lstStyle/>
          <a:p>
            <a:pPr marL="457200" marR="0" lvl="1"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Training costs should be reported in Employ Florida as soon as the bill is paid.</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True</a:t>
            </a:r>
          </a:p>
          <a:p>
            <a:pPr marL="914400" marR="0" lvl="1" indent="-457200" algn="l" defTabSz="914400" rtl="0" eaLnBrk="1" fontAlgn="auto" latinLnBrk="0" hangingPunct="1">
              <a:lnSpc>
                <a:spcPct val="90000"/>
              </a:lnSpc>
              <a:spcBef>
                <a:spcPts val="1800"/>
              </a:spcBef>
              <a:spcAft>
                <a:spcPts val="0"/>
              </a:spcAft>
              <a:buClr>
                <a:srgbClr val="9E1C30"/>
              </a:buClr>
              <a:buSzTx/>
              <a:buFontTx/>
              <a:buAutoNum type="alphaLcParenR"/>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False</a:t>
            </a:r>
          </a:p>
        </p:txBody>
      </p:sp>
      <p:sp>
        <p:nvSpPr>
          <p:cNvPr id="9" name="Rectangle 8">
            <a:extLst>
              <a:ext uri="{FF2B5EF4-FFF2-40B4-BE49-F238E27FC236}">
                <a16:creationId xmlns:a16="http://schemas.microsoft.com/office/drawing/2014/main" id="{5714B9D1-B2F4-BEA6-CE27-43CBF006D886}"/>
              </a:ext>
            </a:extLst>
          </p:cNvPr>
          <p:cNvSpPr/>
          <p:nvPr/>
        </p:nvSpPr>
        <p:spPr>
          <a:xfrm>
            <a:off x="838198" y="4733347"/>
            <a:ext cx="10344149" cy="646331"/>
          </a:xfrm>
          <a:prstGeom prst="rect">
            <a:avLst/>
          </a:prstGeom>
        </p:spPr>
        <p:txBody>
          <a:bodyPr wrap="square">
            <a:spAutoFit/>
          </a:bodyPr>
          <a:lstStyle/>
          <a:p>
            <a:pPr marL="457200" marR="0" lvl="1"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b) False - Training costs should be reported in Employ Florida as soon as  </a:t>
            </a:r>
            <a:r>
              <a:rPr kumimoji="0" lang="en-US" sz="2000" b="1" i="0" u="sng" strike="noStrike" kern="1200" cap="none" spc="0" normalizeH="0" baseline="0" noProof="0" dirty="0">
                <a:ln>
                  <a:noFill/>
                </a:ln>
                <a:solidFill>
                  <a:srgbClr val="202452"/>
                </a:solidFill>
                <a:effectLst/>
                <a:uLnTx/>
                <a:uFillTx/>
                <a:latin typeface="Arial" panose="020B0604020202020204"/>
                <a:ea typeface="+mn-ea"/>
                <a:cs typeface="+mn-cs"/>
              </a:rPr>
              <a:t>they are accrued or owed</a:t>
            </a:r>
            <a:r>
              <a:rPr kumimoji="0" lang="en-US" sz="2000" b="0" i="0" u="none" strike="noStrike" kern="1200" cap="none" spc="0" normalizeH="0" baseline="0" noProof="0" dirty="0">
                <a:ln>
                  <a:noFill/>
                </a:ln>
                <a:solidFill>
                  <a:srgbClr val="202452"/>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3179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786870"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TAA@commerce.fl.gov</a:t>
            </a:r>
          </a:p>
          <a:p>
            <a:r>
              <a:rPr lang="en-US" sz="2000" b="1" dirty="0">
                <a:solidFill>
                  <a:srgbClr val="7B8898"/>
                </a:solidFill>
                <a:ea typeface="Open Sans" panose="020B0606030504020204" pitchFamily="34" charset="0"/>
                <a:cs typeface="Open Sans" panose="020B0606030504020204" pitchFamily="34" charset="0"/>
              </a:rPr>
              <a:t>Main Line: </a:t>
            </a:r>
            <a:r>
              <a:rPr lang="en-US" sz="2000" dirty="0">
                <a:solidFill>
                  <a:srgbClr val="7B8898"/>
                </a:solidFill>
                <a:ea typeface="Open Sans" panose="020B0606030504020204" pitchFamily="34" charset="0"/>
                <a:cs typeface="Open Sans" panose="020B0606030504020204" pitchFamily="34" charset="0"/>
              </a:rPr>
              <a:t>850-245-7477</a:t>
            </a:r>
          </a:p>
        </p:txBody>
      </p:sp>
      <p:sp>
        <p:nvSpPr>
          <p:cNvPr id="5" name="Rectangle 4">
            <a:extLst>
              <a:ext uri="{FF2B5EF4-FFF2-40B4-BE49-F238E27FC236}">
                <a16:creationId xmlns:a16="http://schemas.microsoft.com/office/drawing/2014/main" id="{07B833B2-DF2A-C8E5-7EED-B681931ED0BF}"/>
              </a:ext>
            </a:extLst>
          </p:cNvPr>
          <p:cNvSpPr/>
          <p:nvPr/>
        </p:nvSpPr>
        <p:spPr>
          <a:xfrm>
            <a:off x="2415745" y="4782683"/>
            <a:ext cx="7830224"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Caroline Womack, Chief, Bureau of Financial Management</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Caroline.Womack@commerce.fl.gov</a:t>
            </a:r>
          </a:p>
          <a:p>
            <a:r>
              <a:rPr lang="en-US" sz="2000" b="1" dirty="0">
                <a:solidFill>
                  <a:srgbClr val="7B8898"/>
                </a:solidFill>
                <a:ea typeface="Open Sans" panose="020B0606030504020204" pitchFamily="34" charset="0"/>
                <a:cs typeface="Open Sans" panose="020B0606030504020204" pitchFamily="34" charset="0"/>
              </a:rPr>
              <a:t>Main Line</a:t>
            </a:r>
            <a:r>
              <a:rPr lang="en-US" sz="2000" b="1">
                <a:solidFill>
                  <a:srgbClr val="7B8898"/>
                </a:solidFill>
                <a:ea typeface="Open Sans" panose="020B0606030504020204" pitchFamily="34" charset="0"/>
                <a:cs typeface="Open Sans" panose="020B0606030504020204" pitchFamily="34" charset="0"/>
              </a:rPr>
              <a:t>: </a:t>
            </a:r>
            <a:r>
              <a:rPr lang="en-US" sz="2000">
                <a:solidFill>
                  <a:srgbClr val="7B8898"/>
                </a:solidFill>
                <a:ea typeface="Open Sans" panose="020B0606030504020204" pitchFamily="34" charset="0"/>
                <a:cs typeface="Open Sans" panose="020B0606030504020204" pitchFamily="34" charset="0"/>
              </a:rPr>
              <a:t>850-245-7126</a:t>
            </a:r>
            <a:endParaRPr lang="en-US" sz="2000" dirty="0">
              <a:solidFill>
                <a:srgbClr val="7B8898"/>
              </a:solidFill>
              <a:ea typeface="Open Sans" panose="020B0606030504020204" pitchFamily="34" charset="0"/>
              <a:cs typeface="Open Sans" panose="020B0606030504020204" pitchFamily="34" charset="0"/>
            </a:endParaRPr>
          </a:p>
        </p:txBody>
      </p:sp>
      <p:pic>
        <p:nvPicPr>
          <p:cNvPr id="7" name="Graphic 6" descr="Envelope with solid fill">
            <a:extLst>
              <a:ext uri="{FF2B5EF4-FFF2-40B4-BE49-F238E27FC236}">
                <a16:creationId xmlns:a16="http://schemas.microsoft.com/office/drawing/2014/main" id="{AAB7564D-9524-B396-8314-E9A0B645A0E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4752560"/>
            <a:ext cx="1097280" cy="1097280"/>
          </a:xfrm>
          <a:prstGeom prst="rect">
            <a:avLst/>
          </a:prstGeom>
        </p:spPr>
      </p:pic>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57E45F63-5D66-6853-39FC-B0A5F54B189F}"/>
              </a:ext>
            </a:extLst>
          </p:cNvPr>
          <p:cNvSpPr/>
          <p:nvPr/>
        </p:nvSpPr>
        <p:spPr>
          <a:xfrm>
            <a:off x="838200" y="1690688"/>
            <a:ext cx="10515600" cy="2291909"/>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TAA is federal program that assists workers who have lost their jobs due to foreign trade. </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Offers training, income support, employment and case management services</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Participants are covered by United States Department of Labor (USDOL) certified trade petitions</a:t>
            </a:r>
          </a:p>
        </p:txBody>
      </p:sp>
      <p:pic>
        <p:nvPicPr>
          <p:cNvPr id="8" name="Picture 7">
            <a:extLst>
              <a:ext uri="{FF2B5EF4-FFF2-40B4-BE49-F238E27FC236}">
                <a16:creationId xmlns:a16="http://schemas.microsoft.com/office/drawing/2014/main" id="{6B1754DB-6FD4-1C10-F214-EBD9B5FB241D}"/>
              </a:ext>
            </a:extLst>
          </p:cNvPr>
          <p:cNvPicPr>
            <a:picLocks noChangeAspect="1"/>
          </p:cNvPicPr>
          <p:nvPr/>
        </p:nvPicPr>
        <p:blipFill>
          <a:blip r:embed="rId4"/>
          <a:stretch>
            <a:fillRect/>
          </a:stretch>
        </p:blipFill>
        <p:spPr>
          <a:xfrm>
            <a:off x="3855037" y="4060489"/>
            <a:ext cx="4481925" cy="2495342"/>
          </a:xfrm>
          <a:prstGeom prst="rect">
            <a:avLst/>
          </a:prstGeom>
        </p:spPr>
      </p:pic>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Benefits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722E440E-C984-586D-965E-F1EF7542C5BA}"/>
              </a:ext>
            </a:extLst>
          </p:cNvPr>
          <p:cNvPicPr>
            <a:picLocks noChangeAspect="1"/>
          </p:cNvPicPr>
          <p:nvPr/>
        </p:nvPicPr>
        <p:blipFill>
          <a:blip r:embed="rId4"/>
          <a:stretch>
            <a:fillRect/>
          </a:stretch>
        </p:blipFill>
        <p:spPr>
          <a:xfrm>
            <a:off x="2213710" y="1586829"/>
            <a:ext cx="3378835" cy="16002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B0649536-F843-B799-F3B6-2E1CD61656E2}"/>
              </a:ext>
            </a:extLst>
          </p:cNvPr>
          <p:cNvPicPr>
            <a:picLocks noChangeAspect="1"/>
          </p:cNvPicPr>
          <p:nvPr/>
        </p:nvPicPr>
        <p:blipFill>
          <a:blip r:embed="rId5"/>
          <a:stretch>
            <a:fillRect/>
          </a:stretch>
        </p:blipFill>
        <p:spPr>
          <a:xfrm>
            <a:off x="7140039" y="2110155"/>
            <a:ext cx="3243865" cy="749079"/>
          </a:xfrm>
          <a:prstGeom prst="rect">
            <a:avLst/>
          </a:prstGeom>
        </p:spPr>
      </p:pic>
      <p:sp>
        <p:nvSpPr>
          <p:cNvPr id="9" name="Rectangle 8">
            <a:extLst>
              <a:ext uri="{FF2B5EF4-FFF2-40B4-BE49-F238E27FC236}">
                <a16:creationId xmlns:a16="http://schemas.microsoft.com/office/drawing/2014/main" id="{73633AA1-4210-5E18-9286-91871387C734}"/>
              </a:ext>
            </a:extLst>
          </p:cNvPr>
          <p:cNvSpPr/>
          <p:nvPr/>
        </p:nvSpPr>
        <p:spPr>
          <a:xfrm>
            <a:off x="2213709" y="3052454"/>
            <a:ext cx="3378835" cy="3603624"/>
          </a:xfrm>
          <a:prstGeom prst="rect">
            <a:avLst/>
          </a:prstGeom>
          <a:solidFill>
            <a:srgbClr val="202452"/>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Employment  Services</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Employment and Case Management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Job Search Allowance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Relocation Allowance </a:t>
            </a:r>
          </a:p>
        </p:txBody>
      </p:sp>
      <p:sp>
        <p:nvSpPr>
          <p:cNvPr id="10" name="Rectangle 9">
            <a:extLst>
              <a:ext uri="{FF2B5EF4-FFF2-40B4-BE49-F238E27FC236}">
                <a16:creationId xmlns:a16="http://schemas.microsoft.com/office/drawing/2014/main" id="{0B0BECEC-14D8-77D9-6C6E-A6B6B1804407}"/>
              </a:ext>
            </a:extLst>
          </p:cNvPr>
          <p:cNvSpPr/>
          <p:nvPr/>
        </p:nvSpPr>
        <p:spPr>
          <a:xfrm>
            <a:off x="7005069" y="3052454"/>
            <a:ext cx="3378835" cy="3603623"/>
          </a:xfrm>
          <a:prstGeom prst="rect">
            <a:avLst/>
          </a:prstGeom>
          <a:solidFill>
            <a:srgbClr val="E2C549"/>
          </a:solidFill>
          <a:ln w="12700" cap="flat" cmpd="sng" algn="ctr">
            <a:solidFill>
              <a:schemeClr val="bg1"/>
            </a:solidFill>
            <a:prstDash val="solid"/>
          </a:ln>
          <a:effectLst>
            <a:outerShdw blurRad="50800" dist="38100" dir="2700000" algn="tl" rotWithShape="0">
              <a:prstClr val="black">
                <a:alpha val="40000"/>
              </a:prstClr>
            </a:outerShdw>
          </a:effectLst>
        </p:spPr>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02452"/>
                </a:solidFill>
                <a:effectLst/>
                <a:uLnTx/>
                <a:uFillTx/>
                <a:latin typeface="Arial" panose="020B0604020202020204"/>
                <a:ea typeface="+mn-ea"/>
                <a:cs typeface="+mn-cs"/>
              </a:rPr>
              <a:t>Benefits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202452"/>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202452"/>
                </a:solidFill>
                <a:effectLst/>
                <a:uLnTx/>
                <a:uFillTx/>
                <a:latin typeface="Arial" panose="020B0604020202020204"/>
                <a:ea typeface="+mn-ea"/>
                <a:cs typeface="+mn-cs"/>
              </a:rPr>
              <a:t>Trade Readjustment Allowance (TRA)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202452"/>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202452"/>
                </a:solidFill>
                <a:effectLst/>
                <a:uLnTx/>
                <a:uFillTx/>
                <a:latin typeface="Arial" panose="020B0604020202020204"/>
                <a:ea typeface="+mn-ea"/>
                <a:cs typeface="+mn-cs"/>
              </a:rPr>
              <a:t>Reemployment Trade Adjustment Assistance (RTAA)/ Alternative Trade Adjustment Allowance (ATAA)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02452"/>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202452"/>
                </a:solidFill>
                <a:effectLst/>
                <a:uLnTx/>
                <a:uFillTx/>
                <a:latin typeface="Arial" panose="020B0604020202020204"/>
                <a:ea typeface="+mn-ea"/>
                <a:cs typeface="+mn-cs"/>
              </a:rPr>
              <a:t>*Health Coverage Tax Credit (HCTC)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202452"/>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02452"/>
                </a:solidFill>
                <a:effectLst/>
                <a:uLnTx/>
                <a:uFillTx/>
                <a:latin typeface="Arial" panose="020B0604020202020204"/>
                <a:ea typeface="+mn-ea"/>
                <a:cs typeface="+mn-cs"/>
              </a:rPr>
              <a:t>*</a:t>
            </a:r>
            <a:r>
              <a:rPr kumimoji="0" lang="en-US" sz="1050" b="0" i="0" u="none" strike="noStrike" kern="0" cap="none" spc="0" normalizeH="0" baseline="0" noProof="0" dirty="0">
                <a:ln>
                  <a:noFill/>
                </a:ln>
                <a:solidFill>
                  <a:srgbClr val="202452"/>
                </a:solidFill>
                <a:effectLst/>
                <a:uLnTx/>
                <a:uFillTx/>
                <a:latin typeface="Arial" panose="020B0604020202020204"/>
                <a:ea typeface="+mn-ea"/>
                <a:cs typeface="+mn-cs"/>
              </a:rPr>
              <a:t>Administered by the Internal Revenue Service (IRS)</a:t>
            </a:r>
            <a:endParaRPr kumimoji="0" lang="en-US" sz="1400" b="0" i="0" u="none" strike="noStrike" kern="0" cap="none" spc="0" normalizeH="0" baseline="0" noProof="0" dirty="0">
              <a:ln>
                <a:noFill/>
              </a:ln>
              <a:solidFill>
                <a:srgbClr val="2024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633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Cost Categories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pSp>
        <p:nvGrpSpPr>
          <p:cNvPr id="4" name="Group 3">
            <a:extLst>
              <a:ext uri="{FF2B5EF4-FFF2-40B4-BE49-F238E27FC236}">
                <a16:creationId xmlns:a16="http://schemas.microsoft.com/office/drawing/2014/main" id="{DC15F266-82FB-47D0-C597-8A3B018EFDC1}"/>
              </a:ext>
            </a:extLst>
          </p:cNvPr>
          <p:cNvGrpSpPr/>
          <p:nvPr/>
        </p:nvGrpSpPr>
        <p:grpSpPr>
          <a:xfrm>
            <a:off x="1924172" y="1087123"/>
            <a:ext cx="8343655" cy="5376343"/>
            <a:chOff x="379218" y="888971"/>
            <a:chExt cx="8343655" cy="5376343"/>
          </a:xfrm>
        </p:grpSpPr>
        <p:sp>
          <p:nvSpPr>
            <p:cNvPr id="7" name="Rectangle 6">
              <a:extLst>
                <a:ext uri="{FF2B5EF4-FFF2-40B4-BE49-F238E27FC236}">
                  <a16:creationId xmlns:a16="http://schemas.microsoft.com/office/drawing/2014/main" id="{B4698105-EB88-6E05-0AB9-160784BD1E44}"/>
                </a:ext>
              </a:extLst>
            </p:cNvPr>
            <p:cNvSpPr/>
            <p:nvPr/>
          </p:nvSpPr>
          <p:spPr>
            <a:xfrm>
              <a:off x="379218" y="1020720"/>
              <a:ext cx="8265672" cy="1913344"/>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endParaRPr kumimoji="0" lang="en-US" sz="28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800"/>
                </a:spcBef>
                <a:spcAft>
                  <a:spcPts val="0"/>
                </a:spcAft>
                <a:buClr>
                  <a:prstClr val="white">
                    <a:lumMod val="65000"/>
                  </a:prstClr>
                </a:buClr>
                <a:buSzTx/>
                <a:buFontTx/>
                <a:buNone/>
                <a:tabLst/>
                <a:defRPr/>
              </a:pPr>
              <a:endParaRPr kumimoji="0" lang="en-US" sz="2400" b="0" i="0" u="none" strike="noStrike" kern="1200" cap="none" spc="0" normalizeH="0" baseline="0" noProof="0" dirty="0">
                <a:ln>
                  <a:noFill/>
                </a:ln>
                <a:solidFill>
                  <a:srgbClr val="004563"/>
                </a:solidFill>
                <a:effectLst/>
                <a:uLnTx/>
                <a:uFillTx/>
                <a:latin typeface="Arial" panose="020B0604020202020204" pitchFamily="34" charset="0"/>
                <a:ea typeface="+mn-ea"/>
                <a:cs typeface="Arial" panose="020B0604020202020204" pitchFamily="34" charset="0"/>
              </a:endParaRPr>
            </a:p>
            <a:p>
              <a:pPr marL="274320" marR="0" lvl="0" indent="-274320" algn="l" defTabSz="914400" rtl="0" eaLnBrk="1" fontAlgn="auto" latinLnBrk="0" hangingPunct="1">
                <a:lnSpc>
                  <a:spcPct val="90000"/>
                </a:lnSpc>
                <a:spcBef>
                  <a:spcPts val="1800"/>
                </a:spcBef>
                <a:spcAft>
                  <a:spcPts val="0"/>
                </a:spcAft>
                <a:buClr>
                  <a:srgbClr val="9E1C30"/>
                </a:buClr>
                <a:buSzTx/>
                <a:buFont typeface="Wingdings 2" panose="05020102010507070707" pitchFamily="18" charset="2"/>
                <a:buChar char="¡"/>
                <a:tabLst/>
                <a:defRPr/>
              </a:pPr>
              <a:endParaRPr kumimoji="0" lang="en-US" sz="2400" b="0" i="0" u="none" strike="noStrike" kern="1200" cap="none" spc="0" normalizeH="0" baseline="0" noProof="0" dirty="0">
                <a:ln>
                  <a:noFill/>
                </a:ln>
                <a:solidFill>
                  <a:srgbClr val="303030">
                    <a:lumMod val="90000"/>
                    <a:lumOff val="10000"/>
                  </a:srgbClr>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82276634-CE3E-A4B9-2131-10C93DF6A63E}"/>
                </a:ext>
              </a:extLst>
            </p:cNvPr>
            <p:cNvSpPr/>
            <p:nvPr/>
          </p:nvSpPr>
          <p:spPr>
            <a:xfrm>
              <a:off x="3321429" y="1526163"/>
              <a:ext cx="2381250" cy="1900346"/>
            </a:xfrm>
            <a:prstGeom prst="rect">
              <a:avLst/>
            </a:prstGeom>
            <a:solidFill>
              <a:srgbClr val="202452"/>
            </a:solidFill>
            <a:ln w="12700" cap="flat" cmpd="sng" algn="ctr">
              <a:solidFill>
                <a:srgbClr val="4F81BD">
                  <a:tint val="95000"/>
                  <a:shade val="95000"/>
                  <a:satMod val="120000"/>
                </a:srgbClr>
              </a:solidFill>
              <a:prstDash val="solid"/>
            </a:ln>
            <a:effectLst>
              <a:outerShdw blurRad="50800" dist="381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897D4F3C-2CD9-446D-2A13-702E34164868}"/>
                </a:ext>
              </a:extLst>
            </p:cNvPr>
            <p:cNvSpPr/>
            <p:nvPr/>
          </p:nvSpPr>
          <p:spPr>
            <a:xfrm>
              <a:off x="3321429" y="3427307"/>
              <a:ext cx="2381250" cy="1230870"/>
            </a:xfrm>
            <a:prstGeom prst="rect">
              <a:avLst/>
            </a:prstGeom>
            <a:solidFill>
              <a:srgbClr val="04A651"/>
            </a:solidFill>
            <a:ln w="12700" cap="flat" cmpd="sng" algn="ctr">
              <a:solidFill>
                <a:srgbClr val="8064A2">
                  <a:tint val="95000"/>
                  <a:shade val="95000"/>
                  <a:satMod val="120000"/>
                </a:srgbClr>
              </a:solidFill>
              <a:prstDash val="solid"/>
            </a:ln>
            <a:effectLst>
              <a:outerShdw blurRad="50800" dist="381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Case Management</a:t>
              </a:r>
            </a:p>
          </p:txBody>
        </p:sp>
        <p:sp>
          <p:nvSpPr>
            <p:cNvPr id="12" name="Rectangle 11">
              <a:extLst>
                <a:ext uri="{FF2B5EF4-FFF2-40B4-BE49-F238E27FC236}">
                  <a16:creationId xmlns:a16="http://schemas.microsoft.com/office/drawing/2014/main" id="{65CC4F3F-D2C2-ED64-A8DA-DD6BC3390223}"/>
                </a:ext>
              </a:extLst>
            </p:cNvPr>
            <p:cNvSpPr/>
            <p:nvPr/>
          </p:nvSpPr>
          <p:spPr>
            <a:xfrm>
              <a:off x="3321429" y="4658177"/>
              <a:ext cx="2381250" cy="984889"/>
            </a:xfrm>
            <a:prstGeom prst="rect">
              <a:avLst/>
            </a:prstGeom>
            <a:solidFill>
              <a:srgbClr val="9C9E9D"/>
            </a:solidFill>
            <a:ln w="12700" cap="flat" cmpd="sng" algn="ctr">
              <a:solidFill>
                <a:srgbClr val="9C9E9D"/>
              </a:solidFill>
              <a:prstDash val="solid"/>
            </a:ln>
            <a:effectLst>
              <a:outerShdw blurRad="50800" dist="381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Job Search and Relocation</a:t>
              </a:r>
            </a:p>
          </p:txBody>
        </p:sp>
        <p:sp>
          <p:nvSpPr>
            <p:cNvPr id="13" name="Rectangle 12">
              <a:extLst>
                <a:ext uri="{FF2B5EF4-FFF2-40B4-BE49-F238E27FC236}">
                  <a16:creationId xmlns:a16="http://schemas.microsoft.com/office/drawing/2014/main" id="{FCD248C7-01CD-082C-DEF6-DFABBD1FE7BD}"/>
                </a:ext>
              </a:extLst>
            </p:cNvPr>
            <p:cNvSpPr/>
            <p:nvPr/>
          </p:nvSpPr>
          <p:spPr>
            <a:xfrm>
              <a:off x="401793" y="5804852"/>
              <a:ext cx="1089426" cy="377296"/>
            </a:xfrm>
            <a:prstGeom prst="rect">
              <a:avLst/>
            </a:prstGeom>
            <a:solidFill>
              <a:srgbClr val="E2C549"/>
            </a:solidFill>
            <a:ln w="28575">
              <a:solidFill>
                <a:srgbClr val="04A65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a:t>
              </a:r>
            </a:p>
          </p:txBody>
        </p:sp>
        <p:sp>
          <p:nvSpPr>
            <p:cNvPr id="14" name="Rectangle 13">
              <a:extLst>
                <a:ext uri="{FF2B5EF4-FFF2-40B4-BE49-F238E27FC236}">
                  <a16:creationId xmlns:a16="http://schemas.microsoft.com/office/drawing/2014/main" id="{814981D8-D27A-9CC3-194C-6D91AF6EDE92}"/>
                </a:ext>
              </a:extLst>
            </p:cNvPr>
            <p:cNvSpPr/>
            <p:nvPr/>
          </p:nvSpPr>
          <p:spPr>
            <a:xfrm>
              <a:off x="1680228" y="5826356"/>
              <a:ext cx="1513734" cy="353661"/>
            </a:xfrm>
            <a:prstGeom prst="rect">
              <a:avLst/>
            </a:prstGeom>
            <a:solidFill>
              <a:srgbClr val="E2C549"/>
            </a:solidFill>
            <a:ln w="28575">
              <a:solidFill>
                <a:srgbClr val="04A65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RTAA / ATAA</a:t>
              </a:r>
            </a:p>
          </p:txBody>
        </p:sp>
        <p:sp>
          <p:nvSpPr>
            <p:cNvPr id="15" name="TextBox 14">
              <a:extLst>
                <a:ext uri="{FF2B5EF4-FFF2-40B4-BE49-F238E27FC236}">
                  <a16:creationId xmlns:a16="http://schemas.microsoft.com/office/drawing/2014/main" id="{BCD9F83E-4076-08CC-C154-12C2B20AB208}"/>
                </a:ext>
              </a:extLst>
            </p:cNvPr>
            <p:cNvSpPr txBox="1"/>
            <p:nvPr/>
          </p:nvSpPr>
          <p:spPr>
            <a:xfrm>
              <a:off x="621508" y="5010705"/>
              <a:ext cx="22661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Separate Funding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(STATE LEVEL ONLY)</a:t>
              </a:r>
            </a:p>
          </p:txBody>
        </p:sp>
        <p:sp>
          <p:nvSpPr>
            <p:cNvPr id="16" name="Rectangle 15">
              <a:extLst>
                <a:ext uri="{FF2B5EF4-FFF2-40B4-BE49-F238E27FC236}">
                  <a16:creationId xmlns:a16="http://schemas.microsoft.com/office/drawing/2014/main" id="{AFB6F492-D559-171B-F145-005BDFE71816}"/>
                </a:ext>
              </a:extLst>
            </p:cNvPr>
            <p:cNvSpPr/>
            <p:nvPr/>
          </p:nvSpPr>
          <p:spPr>
            <a:xfrm>
              <a:off x="6800035" y="1539041"/>
              <a:ext cx="1700212" cy="1900347"/>
            </a:xfrm>
            <a:prstGeom prst="rect">
              <a:avLst/>
            </a:prstGeom>
            <a:solidFill>
              <a:srgbClr val="202452"/>
            </a:solidFill>
            <a:ln w="12700" cap="flat" cmpd="sng" algn="ctr">
              <a:solidFill>
                <a:srgbClr val="4F81BD">
                  <a:tint val="95000"/>
                  <a:shade val="95000"/>
                  <a:satMod val="120000"/>
                </a:srgbClr>
              </a:solidFill>
              <a:prstDash val="solid"/>
            </a:ln>
            <a:effectLst>
              <a:outerShdw blurRad="50800" dist="381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(TAA 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981E0AF3-966C-7626-F12E-6F52B907AB52}"/>
                </a:ext>
              </a:extLst>
            </p:cNvPr>
            <p:cNvSpPr/>
            <p:nvPr/>
          </p:nvSpPr>
          <p:spPr>
            <a:xfrm>
              <a:off x="6800034" y="3441154"/>
              <a:ext cx="1700213" cy="1233976"/>
            </a:xfrm>
            <a:prstGeom prst="rect">
              <a:avLst/>
            </a:prstGeom>
            <a:solidFill>
              <a:srgbClr val="04A651"/>
            </a:solidFill>
            <a:ln w="12700" cap="flat" cmpd="sng" algn="ctr">
              <a:solidFill>
                <a:srgbClr val="8064A2">
                  <a:tint val="95000"/>
                  <a:shade val="95000"/>
                  <a:satMod val="120000"/>
                </a:srgbClr>
              </a:solidFill>
              <a:prstDash val="solid"/>
            </a:ln>
            <a:effectLst>
              <a:outerShdw blurRad="50800" dist="381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Case Management &amp; Admin)</a:t>
              </a:r>
            </a:p>
          </p:txBody>
        </p:sp>
        <p:sp>
          <p:nvSpPr>
            <p:cNvPr id="18" name="Rectangle 17">
              <a:extLst>
                <a:ext uri="{FF2B5EF4-FFF2-40B4-BE49-F238E27FC236}">
                  <a16:creationId xmlns:a16="http://schemas.microsoft.com/office/drawing/2014/main" id="{6BD719B6-F47B-72CA-6629-CDDD83DF42E8}"/>
                </a:ext>
              </a:extLst>
            </p:cNvPr>
            <p:cNvSpPr/>
            <p:nvPr/>
          </p:nvSpPr>
          <p:spPr>
            <a:xfrm>
              <a:off x="6800034" y="4688009"/>
              <a:ext cx="1700213" cy="907471"/>
            </a:xfrm>
            <a:prstGeom prst="rect">
              <a:avLst/>
            </a:prstGeom>
            <a:solidFill>
              <a:srgbClr val="9C9E9D"/>
            </a:solidFill>
            <a:ln w="12700" cap="flat" cmpd="sng" algn="ctr">
              <a:solidFill>
                <a:srgbClr val="9C9E9D"/>
              </a:solidFill>
              <a:prstDash val="solid"/>
            </a:ln>
            <a:effectLst>
              <a:outerShdw blurRad="50800" dist="381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TAT</a:t>
              </a:r>
            </a:p>
          </p:txBody>
        </p:sp>
        <p:sp>
          <p:nvSpPr>
            <p:cNvPr id="19" name="TextBox 18">
              <a:extLst>
                <a:ext uri="{FF2B5EF4-FFF2-40B4-BE49-F238E27FC236}">
                  <a16:creationId xmlns:a16="http://schemas.microsoft.com/office/drawing/2014/main" id="{631602E7-A79A-BAF9-8852-2AF0DF743394}"/>
                </a:ext>
              </a:extLst>
            </p:cNvPr>
            <p:cNvSpPr txBox="1"/>
            <p:nvPr/>
          </p:nvSpPr>
          <p:spPr>
            <a:xfrm>
              <a:off x="6726215" y="888971"/>
              <a:ext cx="184785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202452"/>
                  </a:solidFill>
                  <a:latin typeface="Arial" panose="020B0604020202020204" pitchFamily="34" charset="0"/>
                  <a:cs typeface="Arial" panose="020B0604020202020204" pitchFamily="34" charset="0"/>
                </a:rPr>
                <a:t>FloridaCommerce</a:t>
              </a:r>
              <a:r>
                <a:rPr kumimoji="0" lang="en-US" sz="1100" b="1"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/LWDB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Cost Objects</a:t>
              </a:r>
            </a:p>
          </p:txBody>
        </p:sp>
        <p:sp>
          <p:nvSpPr>
            <p:cNvPr id="20" name="TextBox 19">
              <a:extLst>
                <a:ext uri="{FF2B5EF4-FFF2-40B4-BE49-F238E27FC236}">
                  <a16:creationId xmlns:a16="http://schemas.microsoft.com/office/drawing/2014/main" id="{58CBABE2-BA37-5F22-629D-0B75AA169D99}"/>
                </a:ext>
              </a:extLst>
            </p:cNvPr>
            <p:cNvSpPr txBox="1"/>
            <p:nvPr/>
          </p:nvSpPr>
          <p:spPr>
            <a:xfrm>
              <a:off x="3588129" y="901853"/>
              <a:ext cx="18478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USDOL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Cost Categories</a:t>
              </a:r>
            </a:p>
          </p:txBody>
        </p:sp>
        <p:sp>
          <p:nvSpPr>
            <p:cNvPr id="21" name="Rectangle 20">
              <a:extLst>
                <a:ext uri="{FF2B5EF4-FFF2-40B4-BE49-F238E27FC236}">
                  <a16:creationId xmlns:a16="http://schemas.microsoft.com/office/drawing/2014/main" id="{CEFCB412-72DA-7F56-6E2E-2EED3EB1B219}"/>
                </a:ext>
              </a:extLst>
            </p:cNvPr>
            <p:cNvSpPr/>
            <p:nvPr/>
          </p:nvSpPr>
          <p:spPr>
            <a:xfrm>
              <a:off x="3321427" y="5643066"/>
              <a:ext cx="2381250" cy="587618"/>
            </a:xfrm>
            <a:prstGeom prst="rect">
              <a:avLst/>
            </a:prstGeom>
            <a:solidFill>
              <a:srgbClr val="E2C549"/>
            </a:solidFill>
            <a:ln w="28575">
              <a:solidFill>
                <a:srgbClr val="04A65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Administrative</a:t>
              </a:r>
            </a:p>
          </p:txBody>
        </p:sp>
        <p:cxnSp>
          <p:nvCxnSpPr>
            <p:cNvPr id="22" name="Straight Connector 21">
              <a:extLst>
                <a:ext uri="{FF2B5EF4-FFF2-40B4-BE49-F238E27FC236}">
                  <a16:creationId xmlns:a16="http://schemas.microsoft.com/office/drawing/2014/main" id="{D063C4BC-622D-5334-FC3C-3381FE3BEBF0}"/>
                </a:ext>
              </a:extLst>
            </p:cNvPr>
            <p:cNvCxnSpPr>
              <a:cxnSpLocks/>
            </p:cNvCxnSpPr>
            <p:nvPr/>
          </p:nvCxnSpPr>
          <p:spPr>
            <a:xfrm>
              <a:off x="379218" y="5643068"/>
              <a:ext cx="83436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Arrow: Right 22">
              <a:extLst>
                <a:ext uri="{FF2B5EF4-FFF2-40B4-BE49-F238E27FC236}">
                  <a16:creationId xmlns:a16="http://schemas.microsoft.com/office/drawing/2014/main" id="{68D8A1A8-9085-C3A6-D599-4B9840C2A819}"/>
                </a:ext>
              </a:extLst>
            </p:cNvPr>
            <p:cNvSpPr/>
            <p:nvPr/>
          </p:nvSpPr>
          <p:spPr>
            <a:xfrm>
              <a:off x="5924176" y="2331300"/>
              <a:ext cx="651039" cy="321972"/>
            </a:xfrm>
            <a:prstGeom prst="rightArrow">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E274E628-2C1E-2DC6-F84E-92F1F0E599A7}"/>
                </a:ext>
              </a:extLst>
            </p:cNvPr>
            <p:cNvSpPr/>
            <p:nvPr/>
          </p:nvSpPr>
          <p:spPr>
            <a:xfrm>
              <a:off x="5924176" y="3902002"/>
              <a:ext cx="651039" cy="321972"/>
            </a:xfrm>
            <a:prstGeom prst="rightArrow">
              <a:avLst/>
            </a:prstGeom>
            <a:solidFill>
              <a:srgbClr val="04A6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Right 24">
              <a:extLst>
                <a:ext uri="{FF2B5EF4-FFF2-40B4-BE49-F238E27FC236}">
                  <a16:creationId xmlns:a16="http://schemas.microsoft.com/office/drawing/2014/main" id="{C57B920F-4718-122D-8BC4-22FD054A6253}"/>
                </a:ext>
              </a:extLst>
            </p:cNvPr>
            <p:cNvSpPr/>
            <p:nvPr/>
          </p:nvSpPr>
          <p:spPr>
            <a:xfrm>
              <a:off x="5924176" y="4987653"/>
              <a:ext cx="651039" cy="32197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65CD1E0-51C0-ADF3-FC93-296C97FDC033}"/>
                </a:ext>
              </a:extLst>
            </p:cNvPr>
            <p:cNvSpPr/>
            <p:nvPr/>
          </p:nvSpPr>
          <p:spPr>
            <a:xfrm>
              <a:off x="6837234" y="5677696"/>
              <a:ext cx="1663013" cy="587618"/>
            </a:xfrm>
            <a:prstGeom prst="rect">
              <a:avLst/>
            </a:prstGeom>
            <a:solidFill>
              <a:srgbClr val="E2C549"/>
            </a:solidFill>
            <a:ln w="28575">
              <a:solidFill>
                <a:srgbClr val="04A65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(TAA Admin)</a:t>
              </a:r>
            </a:p>
          </p:txBody>
        </p:sp>
      </p:grpSp>
    </p:spTree>
    <p:extLst>
      <p:ext uri="{BB962C8B-B14F-4D97-AF65-F5344CB8AC3E}">
        <p14:creationId xmlns:p14="http://schemas.microsoft.com/office/powerpoint/2010/main" val="11748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Cost Category: Program (Training)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B3E73DC3-C18D-7814-5C2D-DEB93B8D0BA7}"/>
              </a:ext>
            </a:extLst>
          </p:cNvPr>
          <p:cNvSpPr/>
          <p:nvPr/>
        </p:nvSpPr>
        <p:spPr>
          <a:xfrm>
            <a:off x="1667071" y="1575601"/>
            <a:ext cx="3692594" cy="4644911"/>
          </a:xfrm>
          <a:prstGeom prst="rect">
            <a:avLst/>
          </a:prstGeom>
          <a:solidFill>
            <a:srgbClr val="202452"/>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Tuition and related expenses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Books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Tools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Academic fees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Travel or Transportation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Subsistence expenses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Job Search &amp; Relocation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Materials Required through Course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Licensures / Certification Exams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Equipment Rental / Purchases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Computers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43D1A54-45FF-1B31-3398-BBD97E4F9B40}"/>
              </a:ext>
            </a:extLst>
          </p:cNvPr>
          <p:cNvSpPr/>
          <p:nvPr/>
        </p:nvSpPr>
        <p:spPr>
          <a:xfrm>
            <a:off x="5359665" y="1997633"/>
            <a:ext cx="5994135" cy="2236510"/>
          </a:xfrm>
          <a:prstGeom prst="rect">
            <a:avLst/>
          </a:prstGeom>
        </p:spPr>
        <p:txBody>
          <a:bodyPr wrap="square">
            <a:spAutoFit/>
          </a:bodyPr>
          <a:lstStyle/>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Issued to LWDBs based upon participation levels or newly-certified trade petitions</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Direct participant costs</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TAT cost object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63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Cost Category: Case Management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097349BE-9842-0557-173E-0AA8F647BF68}"/>
              </a:ext>
            </a:extLst>
          </p:cNvPr>
          <p:cNvSpPr/>
          <p:nvPr/>
        </p:nvSpPr>
        <p:spPr>
          <a:xfrm>
            <a:off x="1717162" y="1718861"/>
            <a:ext cx="3937000" cy="4155328"/>
          </a:xfrm>
          <a:prstGeom prst="rect">
            <a:avLst/>
          </a:prstGeom>
          <a:solidFill>
            <a:srgbClr val="202452"/>
          </a:solidFill>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Case Management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list of services as referenced in TGAAA Sec. 235 (1-8)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Maintenance and enhancement of electronic case management systems to allow for improved case management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 other staff costs related to case management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2B9AA22-7D0D-1CD2-109E-89EF430CF76E}"/>
              </a:ext>
            </a:extLst>
          </p:cNvPr>
          <p:cNvSpPr/>
          <p:nvPr/>
        </p:nvSpPr>
        <p:spPr>
          <a:xfrm>
            <a:off x="5654161" y="1946692"/>
            <a:ext cx="5699639" cy="2339102"/>
          </a:xfrm>
          <a:prstGeom prst="rect">
            <a:avLst/>
          </a:prstGeom>
        </p:spPr>
        <p:txBody>
          <a:bodyPr wrap="square">
            <a:spAutoFit/>
          </a:bodyPr>
          <a:lstStyle/>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Salary and benefits of TAA merit-staff</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Infrastructure and operations</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Program indirect costs</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Local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796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Cost Category: Case Management (Direct Charges)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CCD93D98-E82E-0B1E-B5B6-BEAF0947829A}"/>
              </a:ext>
            </a:extLst>
          </p:cNvPr>
          <p:cNvSpPr/>
          <p:nvPr/>
        </p:nvSpPr>
        <p:spPr>
          <a:xfrm>
            <a:off x="838200" y="1954908"/>
            <a:ext cx="10515600" cy="1294713"/>
          </a:xfrm>
          <a:prstGeom prst="rect">
            <a:avLst/>
          </a:prstGeom>
        </p:spPr>
        <p:txBody>
          <a:bodyPr wrap="square">
            <a:spAutoFit/>
          </a:bodyPr>
          <a:lstStyle/>
          <a:p>
            <a:pPr marL="0" marR="0" lvl="0" indent="0" algn="l" defTabSz="914400" rtl="0" eaLnBrk="1" fontAlgn="auto" latinLnBrk="0" hangingPunct="1">
              <a:lnSpc>
                <a:spcPct val="90000"/>
              </a:lnSpc>
              <a:spcBef>
                <a:spcPts val="1800"/>
              </a:spcBef>
              <a:spcAft>
                <a:spcPts val="0"/>
              </a:spcAft>
              <a:buClr>
                <a:srgbClr val="9E1C30"/>
              </a:buClr>
              <a:buSzTx/>
              <a:buFontTx/>
              <a:buNone/>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Merit staff direct-time charges (People First)</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Charge Object (TAC)</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Based upon services provided to TAA and non-TAA participants</a:t>
            </a:r>
          </a:p>
        </p:txBody>
      </p:sp>
      <p:pic>
        <p:nvPicPr>
          <p:cNvPr id="6" name="Picture 5">
            <a:extLst>
              <a:ext uri="{FF2B5EF4-FFF2-40B4-BE49-F238E27FC236}">
                <a16:creationId xmlns:a16="http://schemas.microsoft.com/office/drawing/2014/main" id="{0538BC64-0FDA-3BE8-AC4F-991042EE0DF8}"/>
              </a:ext>
            </a:extLst>
          </p:cNvPr>
          <p:cNvPicPr>
            <a:picLocks noChangeAspect="1"/>
          </p:cNvPicPr>
          <p:nvPr/>
        </p:nvPicPr>
        <p:blipFill>
          <a:blip r:embed="rId4"/>
          <a:stretch>
            <a:fillRect/>
          </a:stretch>
        </p:blipFill>
        <p:spPr>
          <a:xfrm>
            <a:off x="1524000" y="3429000"/>
            <a:ext cx="9144000" cy="3162944"/>
          </a:xfrm>
          <a:prstGeom prst="rect">
            <a:avLst/>
          </a:prstGeom>
        </p:spPr>
      </p:pic>
    </p:spTree>
    <p:extLst>
      <p:ext uri="{BB962C8B-B14F-4D97-AF65-F5344CB8AC3E}">
        <p14:creationId xmlns:p14="http://schemas.microsoft.com/office/powerpoint/2010/main" val="109740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Cost Category: Job Search &amp; Relocation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D3FE8F3F-12E0-0EB6-CC8A-306FA078E300}"/>
              </a:ext>
            </a:extLst>
          </p:cNvPr>
          <p:cNvSpPr/>
          <p:nvPr/>
        </p:nvSpPr>
        <p:spPr>
          <a:xfrm>
            <a:off x="1666973" y="1866920"/>
            <a:ext cx="3378835" cy="3603624"/>
          </a:xfrm>
          <a:prstGeom prst="rect">
            <a:avLst/>
          </a:prstGeom>
          <a:solidFill>
            <a:srgbClr val="202452"/>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Job Search and Relocation</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Job Search</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Travel and subsistence50% federal per diem rate (subsistence)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Federal mileage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Relocation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 to $1,250</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Reasonable expenses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Secured employment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62C3C8F-DA3F-59A4-0A26-576E9C1FE220}"/>
              </a:ext>
            </a:extLst>
          </p:cNvPr>
          <p:cNvSpPr/>
          <p:nvPr/>
        </p:nvSpPr>
        <p:spPr>
          <a:xfrm>
            <a:off x="4860194" y="1959880"/>
            <a:ext cx="6322156" cy="1136721"/>
          </a:xfrm>
          <a:prstGeom prst="rect">
            <a:avLst/>
          </a:prstGeom>
        </p:spPr>
        <p:txBody>
          <a:bodyPr wrap="square">
            <a:spAutoFit/>
          </a:bodyPr>
          <a:lstStyle/>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Issued to LWDBs as requested</a:t>
            </a:r>
          </a:p>
          <a:p>
            <a:pPr marL="685800" marR="0" lvl="1" indent="-228600" algn="l" defTabSz="914400" rtl="0" eaLnBrk="1" fontAlgn="auto" latinLnBrk="0" hangingPunct="1">
              <a:lnSpc>
                <a:spcPct val="90000"/>
              </a:lnSpc>
              <a:spcBef>
                <a:spcPts val="800"/>
              </a:spcBef>
              <a:spcAft>
                <a:spcPts val="0"/>
              </a:spcAft>
              <a:buClr>
                <a:prstClr val="white">
                  <a:lumMod val="65000"/>
                </a:prstClr>
              </a:buClr>
              <a:buSzTx/>
              <a:buFont typeface="Wingdings 3" panose="05040102010807070707" pitchFamily="18"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a:ea typeface="+mn-ea"/>
                <a:cs typeface="+mn-cs"/>
              </a:rPr>
              <a:t>TAT cost object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7EB9C21-0E56-3506-78F8-9A80C91C2CAB}"/>
              </a:ext>
            </a:extLst>
          </p:cNvPr>
          <p:cNvPicPr>
            <a:picLocks noChangeAspect="1"/>
          </p:cNvPicPr>
          <p:nvPr/>
        </p:nvPicPr>
        <p:blipFill>
          <a:blip r:embed="rId4"/>
          <a:stretch>
            <a:fillRect/>
          </a:stretch>
        </p:blipFill>
        <p:spPr>
          <a:xfrm>
            <a:off x="5895149" y="3096601"/>
            <a:ext cx="4252246" cy="2874518"/>
          </a:xfrm>
          <a:prstGeom prst="rect">
            <a:avLst/>
          </a:prstGeom>
        </p:spPr>
      </p:pic>
    </p:spTree>
    <p:extLst>
      <p:ext uri="{BB962C8B-B14F-4D97-AF65-F5344CB8AC3E}">
        <p14:creationId xmlns:p14="http://schemas.microsoft.com/office/powerpoint/2010/main" val="689057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3474</Words>
  <Application>Microsoft Office PowerPoint</Application>
  <PresentationFormat>Widescreen</PresentationFormat>
  <Paragraphs>276</Paragraphs>
  <Slides>28</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Century Gothic</vt:lpstr>
      <vt:lpstr>Franklin Gothic Book</vt:lpstr>
      <vt:lpstr>HelveticaNeueLT Std</vt:lpstr>
      <vt:lpstr>Wingdings</vt:lpstr>
      <vt:lpstr>Wingdings 2</vt:lpstr>
      <vt:lpstr>Wingdings 3</vt:lpstr>
      <vt:lpstr>Office Theme</vt:lpstr>
      <vt:lpstr>Trade Adjustment Assistance</vt:lpstr>
      <vt:lpstr>Objectives</vt:lpstr>
      <vt:lpstr>TAA Overview</vt:lpstr>
      <vt:lpstr>TAA Benefits</vt:lpstr>
      <vt:lpstr>Cost Categories</vt:lpstr>
      <vt:lpstr>Cost Category: Program (Training)</vt:lpstr>
      <vt:lpstr>Cost Category: Case Management</vt:lpstr>
      <vt:lpstr>Cost Category: Case Management (Direct Charges)</vt:lpstr>
      <vt:lpstr>Cost Category: Job Search &amp; Relocation</vt:lpstr>
      <vt:lpstr>Initial Funding Allocation</vt:lpstr>
      <vt:lpstr>Supplemental Funding Request</vt:lpstr>
      <vt:lpstr>Reporting TAA Expenditures</vt:lpstr>
      <vt:lpstr>TAA Expenditure Reporting</vt:lpstr>
      <vt:lpstr>Employ Florida Reporting</vt:lpstr>
      <vt:lpstr>Employ Florida Reporting – Step 1</vt:lpstr>
      <vt:lpstr>Employ Florida Reporting – Step 2</vt:lpstr>
      <vt:lpstr>Employ Florida Reporting – Step 3</vt:lpstr>
      <vt:lpstr>Employ Florida Reporting – Step 4</vt:lpstr>
      <vt:lpstr>Employ Florida Reporting – Step 5</vt:lpstr>
      <vt:lpstr>Employ Florida Reporting – Step 6</vt:lpstr>
      <vt:lpstr>Employ Florida Reporting – Step 7</vt:lpstr>
      <vt:lpstr>Employ Florida Reporting - Review</vt:lpstr>
      <vt:lpstr>Monthly Reconciliation</vt:lpstr>
      <vt:lpstr>Knowledge Check</vt:lpstr>
      <vt:lpstr>Knowledge Check</vt:lpstr>
      <vt:lpstr>Knowledge Check</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2024-04-04T17:20:13Z</dcterms:modified>
</cp:coreProperties>
</file>