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9"/>
  </p:notesMasterIdLst>
  <p:sldIdLst>
    <p:sldId id="256" r:id="rId5"/>
    <p:sldId id="257" r:id="rId6"/>
    <p:sldId id="429" r:id="rId7"/>
    <p:sldId id="431" r:id="rId8"/>
    <p:sldId id="458" r:id="rId9"/>
    <p:sldId id="439" r:id="rId10"/>
    <p:sldId id="453" r:id="rId11"/>
    <p:sldId id="434" r:id="rId12"/>
    <p:sldId id="435" r:id="rId13"/>
    <p:sldId id="442" r:id="rId14"/>
    <p:sldId id="443" r:id="rId15"/>
    <p:sldId id="448" r:id="rId16"/>
    <p:sldId id="455" r:id="rId17"/>
    <p:sldId id="456" r:id="rId18"/>
    <p:sldId id="451" r:id="rId19"/>
    <p:sldId id="446" r:id="rId20"/>
    <p:sldId id="449" r:id="rId21"/>
    <p:sldId id="444" r:id="rId22"/>
    <p:sldId id="452" r:id="rId23"/>
    <p:sldId id="454" r:id="rId24"/>
    <p:sldId id="438" r:id="rId25"/>
    <p:sldId id="457" r:id="rId26"/>
    <p:sldId id="364" r:id="rId27"/>
    <p:sldId id="36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09E4F8-C226-4DAD-8BBE-72E3A8D93662}">
          <p14:sldIdLst>
            <p14:sldId id="256"/>
            <p14:sldId id="257"/>
          </p14:sldIdLst>
        </p14:section>
        <p14:section name="SBE" id="{31A38F7F-E09F-4DFB-B595-E843BEB04B87}">
          <p14:sldIdLst>
            <p14:sldId id="429"/>
            <p14:sldId id="431"/>
            <p14:sldId id="458"/>
            <p14:sldId id="439"/>
            <p14:sldId id="453"/>
            <p14:sldId id="434"/>
            <p14:sldId id="435"/>
            <p14:sldId id="442"/>
            <p14:sldId id="443"/>
            <p14:sldId id="448"/>
            <p14:sldId id="455"/>
            <p14:sldId id="456"/>
            <p14:sldId id="451"/>
            <p14:sldId id="446"/>
            <p14:sldId id="449"/>
            <p14:sldId id="444"/>
            <p14:sldId id="452"/>
            <p14:sldId id="454"/>
            <p14:sldId id="438"/>
            <p14:sldId id="457"/>
            <p14:sldId id="364"/>
            <p14:sldId id="3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Omran" initials="CO" lastIdx="13" clrIdx="0">
    <p:extLst>
      <p:ext uri="{19B8F6BF-5375-455C-9EA6-DF929625EA0E}">
        <p15:presenceInfo xmlns:p15="http://schemas.microsoft.com/office/powerpoint/2012/main" userId="Christina Omran" providerId="None"/>
      </p:ext>
    </p:extLst>
  </p:cmAuthor>
  <p:cmAuthor id="2" name="Omran, Christina" initials="OC" lastIdx="3" clrIdx="1">
    <p:extLst>
      <p:ext uri="{19B8F6BF-5375-455C-9EA6-DF929625EA0E}">
        <p15:presenceInfo xmlns:p15="http://schemas.microsoft.com/office/powerpoint/2012/main" userId="S::Christina.Omran@deo.myflorida.com::da33516b-aafb-4ec8-87b4-1d2058715a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4563"/>
    <a:srgbClr val="003B3A"/>
    <a:srgbClr val="002332"/>
    <a:srgbClr val="BDD729"/>
    <a:srgbClr val="009999"/>
    <a:srgbClr val="0000FF"/>
    <a:srgbClr val="003399"/>
    <a:srgbClr val="960000"/>
    <a:srgbClr val="C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5076" autoAdjust="0"/>
  </p:normalViewPr>
  <p:slideViewPr>
    <p:cSldViewPr snapToGrid="0">
      <p:cViewPr varScale="1">
        <p:scale>
          <a:sx n="111" d="100"/>
          <a:sy n="111" d="100"/>
        </p:scale>
        <p:origin x="84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512"/>
    </p:cViewPr>
  </p:sorterViewPr>
  <p:notesViewPr>
    <p:cSldViewPr snapToGrid="0">
      <p:cViewPr varScale="1">
        <p:scale>
          <a:sx n="80" d="100"/>
          <a:sy n="80" d="100"/>
        </p:scale>
        <p:origin x="242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AD24688-788D-421F-BBB4-9AAAF8F3C484}" type="datetimeFigureOut">
              <a:rPr lang="en-US" smtClean="0"/>
              <a:t>7/20/2021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809E4CC9-D786-4101-A0B9-FD14F68E4775}" type="slidenum">
              <a:rPr lang="en-US" smtClean="0"/>
              <a:t>‹#›</a:t>
            </a:fld>
            <a:endParaRPr lang="en-US" dirty="0"/>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includes example slides for local TAA coordinators to review, use, edit, save, share, etc. </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0</a:t>
            </a:fld>
            <a:endParaRPr lang="en-US" dirty="0"/>
          </a:p>
        </p:txBody>
      </p:sp>
    </p:spTree>
    <p:extLst>
      <p:ext uri="{BB962C8B-B14F-4D97-AF65-F5344CB8AC3E}">
        <p14:creationId xmlns:p14="http://schemas.microsoft.com/office/powerpoint/2010/main" val="43330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Approval of program services and benefits are based on the outcome of a Comprehensive Assessment. This first step starts the conversation between you and the Local TAA Coordinator. Your coordinator will review any barriers you may have to employment, skills gained during your trade-affected employment, along with your career goals and any questions or concerns. The Local TAA Coordinator will work with you explore career choices and to determine whether training is necessary for you to return to employment and authorized under the TAA program’s approval criteria.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algn="just"/>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9</a:t>
            </a:fld>
            <a:endParaRPr lang="en-US" dirty="0"/>
          </a:p>
        </p:txBody>
      </p:sp>
    </p:spTree>
    <p:extLst>
      <p:ext uri="{BB962C8B-B14F-4D97-AF65-F5344CB8AC3E}">
        <p14:creationId xmlns:p14="http://schemas.microsoft.com/office/powerpoint/2010/main" val="3702466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Following the Comprehensive Assessment, your Local TAA Coordinator will help jointly develop an Individual Employment Plan (IEP) to determine your career goals and provide a roadmap to your path back to employment.  The IEP helps mitigate barriers to employment, structures program services and is a mandatory requirement for approval of TAA-funded training. </a:t>
            </a:r>
          </a:p>
        </p:txBody>
      </p:sp>
      <p:sp>
        <p:nvSpPr>
          <p:cNvPr id="4" name="Slide Number Placeholder 3"/>
          <p:cNvSpPr>
            <a:spLocks noGrp="1"/>
          </p:cNvSpPr>
          <p:nvPr>
            <p:ph type="sldNum" sz="quarter" idx="10"/>
          </p:nvPr>
        </p:nvSpPr>
        <p:spPr/>
        <p:txBody>
          <a:bodyPr/>
          <a:lstStyle/>
          <a:p>
            <a:fld id="{809E4CC9-D786-4101-A0B9-FD14F68E4775}" type="slidenum">
              <a:rPr lang="en-US" smtClean="0"/>
              <a:t>10</a:t>
            </a:fld>
            <a:endParaRPr lang="en-US" dirty="0"/>
          </a:p>
        </p:txBody>
      </p:sp>
    </p:spTree>
    <p:extLst>
      <p:ext uri="{BB962C8B-B14F-4D97-AF65-F5344CB8AC3E}">
        <p14:creationId xmlns:p14="http://schemas.microsoft.com/office/powerpoint/2010/main" val="361234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are interested in training, think about your career goals and start researching the type of education you need, such as earning additional certifications, diplomas, or other higher education degrees. You can also explore registered apprenticeship or on-the-job training options. Research schools you may want to attend and draft a possible schedule that would fit your needs. Do not enroll or register for training until you meet with your Local TAA Coordinator and receive approval.</a:t>
            </a:r>
          </a:p>
          <a:p>
            <a:pPr algn="just"/>
            <a:endParaRPr lang="en-US" dirty="0"/>
          </a:p>
          <a:p>
            <a:pPr algn="just"/>
            <a:r>
              <a:rPr lang="en-US" dirty="0"/>
              <a:t>Allowable types of training include: classroom and distance/online training, on the-job training, customized training designed to meet the needs of a specific employer or group of employers, apprenticeship programs, post-secondary education, prerequisite education or coursework and remedial education, which may include GED preparation, literacy training, basic math, or English as a Second Language. The cost of training is paid to the training provider with TAA Program funds directly by the Local Workforce Development Board (LWDB) that overseas the TAA program for the area which you are receiving TAA services.</a:t>
            </a:r>
          </a:p>
          <a:p>
            <a:pPr algn="just"/>
            <a:endParaRPr lang="en-US" dirty="0"/>
          </a:p>
          <a:p>
            <a:pPr algn="just"/>
            <a:r>
              <a:rPr lang="en-US" dirty="0"/>
              <a:t>For more information see Administrative Policy No. 107 Training Services, dated June 4, 2020. </a:t>
            </a:r>
          </a:p>
          <a:p>
            <a:pPr algn="just"/>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11</a:t>
            </a:fld>
            <a:endParaRPr lang="en-US" dirty="0"/>
          </a:p>
        </p:txBody>
      </p:sp>
    </p:spTree>
    <p:extLst>
      <p:ext uri="{BB962C8B-B14F-4D97-AF65-F5344CB8AC3E}">
        <p14:creationId xmlns:p14="http://schemas.microsoft.com/office/powerpoint/2010/main" val="77431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TAA program can pay for the full cost of tuition and any training-related supplies, materials and equipment required to successfully complete training.  For items a participant may wish to be reimbursed for, they must provide proof that the item was required (e.g., syllabus or notice from training institution) along with the original receipt.</a:t>
            </a:r>
          </a:p>
          <a:p>
            <a:pPr algn="just"/>
            <a:endParaRPr lang="en-US" dirty="0"/>
          </a:p>
          <a:p>
            <a:pPr algn="just"/>
            <a:r>
              <a:rPr lang="en-US" dirty="0"/>
              <a:t>In addition, the TAA program may reimburse travel expenses for participants if the training provider is 10 miles or more one-way from the participant’s residence.</a:t>
            </a:r>
          </a:p>
          <a:p>
            <a:pPr algn="just"/>
            <a:endParaRPr lang="en-US" dirty="0"/>
          </a:p>
          <a:p>
            <a:pPr algn="just"/>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12</a:t>
            </a:fld>
            <a:endParaRPr lang="en-US" dirty="0"/>
          </a:p>
        </p:txBody>
      </p:sp>
    </p:spTree>
    <p:extLst>
      <p:ext uri="{BB962C8B-B14F-4D97-AF65-F5344CB8AC3E}">
        <p14:creationId xmlns:p14="http://schemas.microsoft.com/office/powerpoint/2010/main" val="388090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Training may be approved on a full-time or part-time basis, although full-time training is required in order to meet TRA eligibility (income support) requirements, which will be discussed later in this session.  Any training requested through the TAA program must be approved by the Local TAA Coordinator prior to enrollment.  Approval of training is based upon the following six training approval criteria:</a:t>
            </a:r>
          </a:p>
          <a:p>
            <a:endParaRPr lang="en-US" dirty="0"/>
          </a:p>
          <a:p>
            <a:pPr marL="228600" lvl="0" indent="-228600">
              <a:buFont typeface="+mj-lt"/>
              <a:buAutoNum type="arabicPeriod"/>
            </a:pPr>
            <a:r>
              <a:rPr lang="en-US" dirty="0"/>
              <a:t>No suitable employment is available;</a:t>
            </a:r>
          </a:p>
          <a:p>
            <a:pPr marL="228600" lvl="0" indent="-228600">
              <a:buFont typeface="+mj-lt"/>
              <a:buAutoNum type="arabicPeriod"/>
            </a:pPr>
            <a:r>
              <a:rPr lang="en-US" dirty="0"/>
              <a:t>You would benefit from appropriate training;</a:t>
            </a:r>
          </a:p>
          <a:p>
            <a:pPr marL="228600" lvl="0" indent="-228600">
              <a:buFont typeface="+mj-lt"/>
              <a:buAutoNum type="arabicPeriod"/>
            </a:pPr>
            <a:r>
              <a:rPr lang="en-US" dirty="0"/>
              <a:t>There is a reasonable expectation of employment following completion of training;</a:t>
            </a:r>
          </a:p>
          <a:p>
            <a:pPr marL="228600" lvl="0" indent="-228600">
              <a:buFont typeface="+mj-lt"/>
              <a:buAutoNum type="arabicPeriod"/>
            </a:pPr>
            <a:r>
              <a:rPr lang="en-US" dirty="0"/>
              <a:t>Training is reasonably available;</a:t>
            </a:r>
          </a:p>
          <a:p>
            <a:pPr marL="228600" lvl="0" indent="-228600">
              <a:buFont typeface="+mj-lt"/>
              <a:buAutoNum type="arabicPeriod"/>
            </a:pPr>
            <a:r>
              <a:rPr lang="en-US" dirty="0"/>
              <a:t>You are qualified to undertake and complete such training; and</a:t>
            </a:r>
          </a:p>
          <a:p>
            <a:pPr marL="228600" lvl="0" indent="-228600">
              <a:buFont typeface="+mj-lt"/>
              <a:buAutoNum type="arabicPeriod"/>
            </a:pPr>
            <a:r>
              <a:rPr lang="en-US" dirty="0"/>
              <a:t>Training is available at a reasonable cost.</a:t>
            </a:r>
          </a:p>
        </p:txBody>
      </p:sp>
      <p:sp>
        <p:nvSpPr>
          <p:cNvPr id="4" name="Slide Number Placeholder 3"/>
          <p:cNvSpPr>
            <a:spLocks noGrp="1"/>
          </p:cNvSpPr>
          <p:nvPr>
            <p:ph type="sldNum" sz="quarter" idx="10"/>
          </p:nvPr>
        </p:nvSpPr>
        <p:spPr/>
        <p:txBody>
          <a:bodyPr/>
          <a:lstStyle/>
          <a:p>
            <a:fld id="{809E4CC9-D786-4101-A0B9-FD14F68E4775}" type="slidenum">
              <a:rPr lang="en-US" smtClean="0"/>
              <a:t>13</a:t>
            </a:fld>
            <a:endParaRPr lang="en-US" dirty="0"/>
          </a:p>
        </p:txBody>
      </p:sp>
    </p:spTree>
    <p:extLst>
      <p:ext uri="{BB962C8B-B14F-4D97-AF65-F5344CB8AC3E}">
        <p14:creationId xmlns:p14="http://schemas.microsoft.com/office/powerpoint/2010/main" val="73713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en-US" sz="1100" b="0" dirty="0">
                <a:solidFill>
                  <a:srgbClr val="004563"/>
                </a:solidFill>
                <a:latin typeface="Arial" panose="020B0604020202020204" pitchFamily="34" charset="0"/>
                <a:cs typeface="Arial" panose="020B0604020202020204" pitchFamily="34" charset="0"/>
              </a:rPr>
              <a:t>Your training application may include multiple components and training types, but you are entitled to only one training program and occupational goal under a single Trade Act certification. </a:t>
            </a:r>
          </a:p>
          <a:p>
            <a:pPr algn="just"/>
            <a:endParaRPr lang="en-US" altLang="en-US" sz="1100" b="0" dirty="0">
              <a:solidFill>
                <a:srgbClr val="004563"/>
              </a:solidFill>
              <a:latin typeface="Arial" panose="020B0604020202020204" pitchFamily="34" charset="0"/>
              <a:cs typeface="Arial" panose="020B0604020202020204" pitchFamily="34" charset="0"/>
            </a:endParaRPr>
          </a:p>
          <a:p>
            <a:pPr algn="just"/>
            <a:r>
              <a:rPr lang="en-US" altLang="en-US" sz="1100" b="0" dirty="0">
                <a:solidFill>
                  <a:srgbClr val="004563"/>
                </a:solidFill>
                <a:latin typeface="Arial" panose="020B0604020202020204" pitchFamily="34" charset="0"/>
                <a:cs typeface="Arial" panose="020B0604020202020204" pitchFamily="34" charset="0"/>
              </a:rPr>
              <a:t>Before you apply for and begin training, strongly consider the appropriateness of both your requested training program and desired occupational goal. </a:t>
            </a:r>
          </a:p>
          <a:p>
            <a:pPr algn="just"/>
            <a:endParaRPr lang="en-US" altLang="en-US" sz="1100" b="0" dirty="0">
              <a:solidFill>
                <a:srgbClr val="004563"/>
              </a:solidFill>
              <a:latin typeface="Arial" panose="020B0604020202020204" pitchFamily="34" charset="0"/>
              <a:cs typeface="Arial" panose="020B0604020202020204" pitchFamily="34" charset="0"/>
            </a:endParaRPr>
          </a:p>
          <a:p>
            <a:pPr algn="just"/>
            <a:r>
              <a:rPr lang="en-US" altLang="en-US" sz="1100" b="0" dirty="0">
                <a:solidFill>
                  <a:srgbClr val="004563"/>
                </a:solidFill>
                <a:latin typeface="Arial" panose="020B0604020202020204" pitchFamily="34" charset="0"/>
                <a:cs typeface="Arial" panose="020B0604020202020204" pitchFamily="34" charset="0"/>
              </a:rPr>
              <a:t>Training must be completed within 130 instructional weeks.  Instructional weeks of training are the number of weeks you are actually attending training. The weeks you are not in training do not count towards the 130 maximum.  Breaks in training must be communicated to your local coordinator. </a:t>
            </a:r>
          </a:p>
          <a:p>
            <a:endParaRPr lang="en-US" altLang="en-US" sz="1100" b="0" dirty="0">
              <a:solidFill>
                <a:srgbClr val="004563"/>
              </a:solidFill>
              <a:latin typeface="Arial" panose="020B0604020202020204" pitchFamily="34" charset="0"/>
              <a:cs typeface="Arial" panose="020B0604020202020204" pitchFamily="34" charset="0"/>
            </a:endParaRPr>
          </a:p>
          <a:p>
            <a:pPr algn="just"/>
            <a:r>
              <a:rPr lang="en-US" altLang="en-US" sz="1100" b="0" dirty="0">
                <a:solidFill>
                  <a:srgbClr val="004563"/>
                </a:solidFill>
                <a:latin typeface="Arial" panose="020B0604020202020204" pitchFamily="34" charset="0"/>
                <a:cs typeface="Arial" panose="020B0604020202020204" pitchFamily="34" charset="0"/>
              </a:rPr>
              <a:t>The training benefits of TAA never expire.  If you are laid off in the future and haven’t used this benefit it may still be available to you; keep your eligibility paperwork for this purpose.  </a:t>
            </a:r>
          </a:p>
          <a:p>
            <a:pPr algn="just"/>
            <a:endParaRPr lang="en-US" dirty="0"/>
          </a:p>
          <a:p>
            <a:pPr algn="just"/>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dirty="0"/>
          </a:p>
        </p:txBody>
      </p:sp>
    </p:spTree>
    <p:extLst>
      <p:ext uri="{BB962C8B-B14F-4D97-AF65-F5344CB8AC3E}">
        <p14:creationId xmlns:p14="http://schemas.microsoft.com/office/powerpoint/2010/main" val="184166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TRA is a weekly income support payment for workers who enrolled in a TAA-approved training program and have applied before their individual deadline.</a:t>
            </a:r>
          </a:p>
          <a:p>
            <a:pPr algn="just"/>
            <a:endParaRPr lang="en-US" dirty="0"/>
          </a:p>
          <a:p>
            <a:pPr algn="just"/>
            <a:r>
              <a:rPr lang="en-US" sz="1200" b="0" i="0" u="none" strike="noStrike" kern="1200" baseline="0" dirty="0">
                <a:solidFill>
                  <a:schemeClr val="tx1"/>
                </a:solidFill>
                <a:latin typeface="+mn-lt"/>
                <a:ea typeface="+mn-ea"/>
                <a:cs typeface="+mn-cs"/>
              </a:rPr>
              <a:t>Enrolled in training means you have been accepted into a training program that has been approved by the TAA program and begins within 30 days. </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15</a:t>
            </a:fld>
            <a:endParaRPr lang="en-US" dirty="0"/>
          </a:p>
        </p:txBody>
      </p:sp>
    </p:spTree>
    <p:extLst>
      <p:ext uri="{BB962C8B-B14F-4D97-AF65-F5344CB8AC3E}">
        <p14:creationId xmlns:p14="http://schemas.microsoft.com/office/powerpoint/2010/main" val="446789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Workers must first exhaust Reemployment Assistance (RA) benefits before they can claim TRA benefits.</a:t>
            </a:r>
          </a:p>
          <a:p>
            <a:pPr algn="just"/>
            <a:endParaRPr lang="en-US" dirty="0"/>
          </a:p>
          <a:p>
            <a:pPr algn="just"/>
            <a:r>
              <a:rPr lang="en-US" dirty="0"/>
              <a:t>TRA payments are equal in dollar amount to payments received through RA.</a:t>
            </a:r>
          </a:p>
          <a:p>
            <a:pPr algn="just"/>
            <a:endParaRPr lang="en-US" dirty="0"/>
          </a:p>
          <a:p>
            <a:pPr algn="just"/>
            <a:r>
              <a:rPr lang="en-US" dirty="0"/>
              <a:t>Workers may receive RA and TRA for a combined maximum of 130 weeks while enrolled in TAA training.  Although TRA is paid in addition to RA, the two may not be paid at the same time. </a:t>
            </a:r>
          </a:p>
          <a:p>
            <a:pPr algn="just"/>
            <a:endParaRPr lang="en-US" sz="1200" b="0" i="0" u="none" strike="noStrike" kern="1200" baseline="0" dirty="0">
              <a:solidFill>
                <a:schemeClr val="tx1"/>
              </a:solidFill>
              <a:latin typeface="+mn-lt"/>
              <a:ea typeface="+mn-ea"/>
              <a:cs typeface="+mn-cs"/>
            </a:endParaRPr>
          </a:p>
          <a:p>
            <a:pPr algn="just"/>
            <a:r>
              <a:rPr lang="en-US" sz="1200" b="0" i="0" u="none" strike="noStrike" kern="1200" baseline="0" dirty="0">
                <a:solidFill>
                  <a:schemeClr val="tx1"/>
                </a:solidFill>
                <a:latin typeface="+mn-lt"/>
                <a:ea typeface="+mn-ea"/>
                <a:cs typeface="+mn-cs"/>
              </a:rPr>
              <a:t>Trade-affected workers should learn about the TRA process and required form (ETA 855) during the TAA informational session.</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16</a:t>
            </a:fld>
            <a:endParaRPr lang="en-US" dirty="0"/>
          </a:p>
        </p:txBody>
      </p:sp>
    </p:spTree>
    <p:extLst>
      <p:ext uri="{BB962C8B-B14F-4D97-AF65-F5344CB8AC3E}">
        <p14:creationId xmlns:p14="http://schemas.microsoft.com/office/powerpoint/2010/main" val="3218105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Reemployment Trade Adjustment Assistance (RTAA) is a wage subsidy that pays the difference between what you made in your former trade-affected job and what you make in your new job. This subsidy is paid over two years, or up to $10,000, whichever comes first.</a:t>
            </a:r>
          </a:p>
          <a:p>
            <a:pPr algn="l"/>
            <a:endParaRPr lang="en-US" dirty="0"/>
          </a:p>
          <a:p>
            <a:pPr algn="l"/>
            <a:r>
              <a:rPr lang="en-US" b="0" dirty="0"/>
              <a:t>To qualify for RTAA, you must: </a:t>
            </a:r>
          </a:p>
          <a:p>
            <a:pPr marL="171450" indent="-171450" algn="l">
              <a:buFont typeface="Arial" panose="020B0604020202020204" pitchFamily="34" charset="0"/>
              <a:buChar char="•"/>
            </a:pPr>
            <a:r>
              <a:rPr lang="en-US" b="0" dirty="0"/>
              <a:t>Be at least 50 years old;</a:t>
            </a:r>
          </a:p>
          <a:p>
            <a:pPr marL="171450" indent="-171450" algn="l">
              <a:buFont typeface="Arial" panose="020B0604020202020204" pitchFamily="34" charset="0"/>
              <a:buChar char="•"/>
            </a:pPr>
            <a:r>
              <a:rPr lang="en-US" b="0" dirty="0"/>
              <a:t>Be making new wages of $50,000 per year or less;</a:t>
            </a:r>
          </a:p>
          <a:p>
            <a:pPr marL="171450" indent="-171450" algn="l">
              <a:buFont typeface="Arial" panose="020B0604020202020204" pitchFamily="34" charset="0"/>
              <a:buChar char="•"/>
            </a:pPr>
            <a:r>
              <a:rPr lang="en-US" b="0" dirty="0"/>
              <a:t>Be working 32 hours or more per week OR at least 20 hours per week if you are in a training program; and</a:t>
            </a:r>
          </a:p>
          <a:p>
            <a:pPr marL="171450" indent="-171450" algn="l">
              <a:buFont typeface="Arial" panose="020B0604020202020204" pitchFamily="34" charset="0"/>
              <a:buChar char="•"/>
            </a:pPr>
            <a:r>
              <a:rPr lang="en-US" b="0" dirty="0"/>
              <a:t>Not be working at the same employment site with your TAA-certified employer.</a:t>
            </a:r>
          </a:p>
          <a:p>
            <a:pPr marL="171450" indent="-171450" algn="l">
              <a:buFont typeface="Arial" panose="020B0604020202020204" pitchFamily="34" charset="0"/>
              <a:buChar char="•"/>
            </a:pPr>
            <a:endParaRPr lang="en-US" b="0" dirty="0"/>
          </a:p>
          <a:p>
            <a:pPr algn="l"/>
            <a:r>
              <a:rPr lang="en-US" b="0" dirty="0"/>
              <a:t>There is a 104-week period to qualify for and claim RTAA. This period starts whether or not you are working. If you have NOT received TRA payments, the 104-week period starts the earlier of: </a:t>
            </a:r>
          </a:p>
          <a:p>
            <a:pPr marL="171450" lvl="0" indent="-171450" algn="l">
              <a:buFont typeface="Arial" panose="020B0604020202020204" pitchFamily="34" charset="0"/>
              <a:buChar char="•"/>
            </a:pPr>
            <a:r>
              <a:rPr lang="en-US" b="0" dirty="0"/>
              <a:t>the week after RA benefit payments end from your claim that includes your TAA-certified employer; or</a:t>
            </a:r>
          </a:p>
          <a:p>
            <a:pPr marL="171450" lvl="0" indent="-171450" algn="l">
              <a:buFont typeface="Arial" panose="020B0604020202020204" pitchFamily="34" charset="0"/>
              <a:buChar char="•"/>
            </a:pPr>
            <a:r>
              <a:rPr lang="en-US" b="0" dirty="0"/>
              <a:t>the week after that benefit year expires; or </a:t>
            </a:r>
          </a:p>
          <a:p>
            <a:pPr marL="171450" lvl="0" indent="-171450" algn="l">
              <a:buFont typeface="Arial" panose="020B0604020202020204" pitchFamily="34" charset="0"/>
              <a:buChar char="•"/>
            </a:pPr>
            <a:r>
              <a:rPr lang="en-US" b="0" dirty="0"/>
              <a:t>the first day of full-time work. </a:t>
            </a:r>
            <a:br>
              <a:rPr lang="en-US" b="0" dirty="0"/>
            </a:br>
            <a:endParaRPr lang="en-US" b="0" dirty="0"/>
          </a:p>
          <a:p>
            <a:pPr algn="l"/>
            <a:r>
              <a:rPr lang="en-US" b="0" dirty="0"/>
              <a:t>If you have received TRA payments, the 104-week period starts the first day of full-time work. Required Documentation Includes:</a:t>
            </a:r>
          </a:p>
          <a:p>
            <a:pPr marL="171450" indent="-171450" algn="l">
              <a:buFont typeface="Arial" panose="020B0604020202020204" pitchFamily="34" charset="0"/>
              <a:buChar char="•"/>
            </a:pPr>
            <a:r>
              <a:rPr lang="en-US" b="0" dirty="0"/>
              <a:t>Driver's license (or other proof of your age);</a:t>
            </a:r>
          </a:p>
          <a:p>
            <a:pPr marL="171450" indent="-171450" algn="l">
              <a:buFont typeface="Arial" panose="020B0604020202020204" pitchFamily="34" charset="0"/>
              <a:buChar char="•"/>
            </a:pPr>
            <a:r>
              <a:rPr lang="en-US" b="0" dirty="0"/>
              <a:t>Last paystub from your TAA-certified employer (for the last full-time week you worked – not severance or vacation payout); and</a:t>
            </a:r>
          </a:p>
          <a:p>
            <a:pPr marL="171450" indent="-171450" algn="l">
              <a:buFont typeface="Arial" panose="020B0604020202020204" pitchFamily="34" charset="0"/>
              <a:buChar char="•"/>
            </a:pPr>
            <a:r>
              <a:rPr lang="en-US" b="0" dirty="0"/>
              <a:t>Paystubs from your new employer.</a:t>
            </a:r>
          </a:p>
        </p:txBody>
      </p:sp>
      <p:sp>
        <p:nvSpPr>
          <p:cNvPr id="4" name="Slide Number Placeholder 3"/>
          <p:cNvSpPr>
            <a:spLocks noGrp="1"/>
          </p:cNvSpPr>
          <p:nvPr>
            <p:ph type="sldNum" sz="quarter" idx="10"/>
          </p:nvPr>
        </p:nvSpPr>
        <p:spPr/>
        <p:txBody>
          <a:bodyPr/>
          <a:lstStyle/>
          <a:p>
            <a:fld id="{809E4CC9-D786-4101-A0B9-FD14F68E4775}" type="slidenum">
              <a:rPr lang="en-US" smtClean="0"/>
              <a:t>17</a:t>
            </a:fld>
            <a:endParaRPr lang="en-US" dirty="0"/>
          </a:p>
        </p:txBody>
      </p:sp>
    </p:spTree>
    <p:extLst>
      <p:ext uri="{BB962C8B-B14F-4D97-AF65-F5344CB8AC3E}">
        <p14:creationId xmlns:p14="http://schemas.microsoft.com/office/powerpoint/2010/main" val="161513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If your Local TAA Coordinator determines that a suitable job isn't available close to home, you may receive out-of-area job search allowances, which reimburse you for necessary expenses to attend job interviews, take tests and attend referral appointments for work outside of your local commuting area of 10 miles one-way from your residence (per the February 19, 2019 Memorandum).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An application for a job search allowance must be submitted before your job search begins, and within 365 days of your layoff or certification (whichever is later), or within 182 days after the conclusion of training.</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18</a:t>
            </a:fld>
            <a:endParaRPr lang="en-US" dirty="0"/>
          </a:p>
        </p:txBody>
      </p:sp>
    </p:spTree>
    <p:extLst>
      <p:ext uri="{BB962C8B-B14F-4D97-AF65-F5344CB8AC3E}">
        <p14:creationId xmlns:p14="http://schemas.microsoft.com/office/powerpoint/2010/main" val="55351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informational session we will cover:</a:t>
            </a:r>
          </a:p>
          <a:p>
            <a:pPr marL="171450" indent="-171450">
              <a:buFont typeface="Arial" panose="020B0604020202020204" pitchFamily="34" charset="0"/>
              <a:buChar char="•"/>
            </a:pPr>
            <a:r>
              <a:rPr lang="en-US" dirty="0"/>
              <a:t>A brief overview of the Trade Adjustment Assistance (TAA) program;</a:t>
            </a:r>
          </a:p>
          <a:p>
            <a:pPr marL="171450" indent="-171450">
              <a:buFont typeface="Arial" panose="020B0604020202020204" pitchFamily="34" charset="0"/>
              <a:buChar char="•"/>
            </a:pPr>
            <a:r>
              <a:rPr lang="en-US" dirty="0"/>
              <a:t>Program eligibility requirements; </a:t>
            </a:r>
          </a:p>
          <a:p>
            <a:pPr marL="171450" indent="-171450">
              <a:buFont typeface="Arial" panose="020B0604020202020204" pitchFamily="34" charset="0"/>
              <a:buChar char="•"/>
            </a:pPr>
            <a:r>
              <a:rPr lang="en-US" dirty="0"/>
              <a:t>Benefits offered through the program; </a:t>
            </a:r>
          </a:p>
          <a:p>
            <a:pPr marL="171450" indent="-171450">
              <a:buFont typeface="Arial" panose="020B0604020202020204" pitchFamily="34" charset="0"/>
              <a:buChar char="•"/>
            </a:pPr>
            <a:r>
              <a:rPr lang="en-US" dirty="0"/>
              <a:t>The program requirements for participants; </a:t>
            </a:r>
          </a:p>
          <a:p>
            <a:pPr marL="171450" indent="-171450">
              <a:buFont typeface="Arial" panose="020B0604020202020204" pitchFamily="34" charset="0"/>
              <a:buChar char="•"/>
            </a:pPr>
            <a:r>
              <a:rPr lang="en-US" dirty="0"/>
              <a:t>The proceeding steps to participate in the TAA program; and</a:t>
            </a:r>
          </a:p>
          <a:p>
            <a:pPr marL="171450" indent="-171450">
              <a:buFont typeface="Arial" panose="020B0604020202020204" pitchFamily="34" charset="0"/>
              <a:buChar char="•"/>
            </a:pPr>
            <a:r>
              <a:rPr lang="en-US" dirty="0"/>
              <a:t>Lastly, a Q&amp;A session to answer any questions about what was covered.</a:t>
            </a:r>
          </a:p>
          <a:p>
            <a:endParaRPr lang="en-US" dirty="0"/>
          </a:p>
          <a:p>
            <a:r>
              <a:rPr lang="en-US" dirty="0"/>
              <a:t>This presentation includes example slides for local coordinators to review, use, edit, save, share, etc. </a:t>
            </a:r>
          </a:p>
          <a:p>
            <a:endParaRPr lang="en-US" dirty="0"/>
          </a:p>
          <a:p>
            <a:r>
              <a:rPr lang="en-US" dirty="0"/>
              <a:t>In accordance with §618.816 (5) “Upon receipt of a copy of a certification issued by the Department, the State must perform outreach to, intake of, and orientation for trade-affected workers covered by the certification with respect to assistance and benefits available under this part.”</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a:t>
            </a:fld>
            <a:endParaRPr lang="en-US" dirty="0"/>
          </a:p>
        </p:txBody>
      </p:sp>
    </p:spTree>
    <p:extLst>
      <p:ext uri="{BB962C8B-B14F-4D97-AF65-F5344CB8AC3E}">
        <p14:creationId xmlns:p14="http://schemas.microsoft.com/office/powerpoint/2010/main" val="40016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obtain employment outside the commuting area (30 miles one-way from your previous residence to your new residence in the area of dislocation), the TAA program offers financial assistance for you to relocate to your new area of employment (per the February 19, 2019 Memorandum).</a:t>
            </a:r>
          </a:p>
          <a:p>
            <a:pPr algn="just"/>
            <a:endParaRPr lang="en-US" dirty="0"/>
          </a:p>
          <a:p>
            <a:pPr algn="just"/>
            <a:r>
              <a:rPr lang="en-US" dirty="0"/>
              <a:t>A relocation allowance pays 90 percent of the reasonable and necessary expenses of moving you, your family and your household goods to the new location. There is no maximum reimbursement amount; however, the maximum weight allowance of household goods that may be shipped is 18,000 pounds. In addition, you may receive a lump sum three times your previous weekly wage, up to </a:t>
            </a:r>
            <a:r>
              <a:rPr lang="en-US" b="0" dirty="0"/>
              <a:t>$1,250 </a:t>
            </a:r>
            <a:r>
              <a:rPr lang="en-US" dirty="0"/>
              <a:t>maximum. This can be used to cover miscellaneous expenses.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algn="just"/>
            <a:r>
              <a:rPr lang="en-US" dirty="0"/>
              <a:t>You must apply for the relocation allowance </a:t>
            </a:r>
            <a:r>
              <a:rPr lang="en-US" b="0" dirty="0"/>
              <a:t>before you relocate </a:t>
            </a:r>
            <a:r>
              <a:rPr lang="en-US" dirty="0"/>
              <a:t>and your relocation must be completed within six months of your application date. Contact your Local TAA Coordinator for the application form.</a:t>
            </a:r>
          </a:p>
          <a:p>
            <a:pPr algn="just"/>
            <a:endParaRPr lang="en-US" dirty="0"/>
          </a:p>
          <a:p>
            <a:pPr algn="just"/>
            <a:r>
              <a:rPr lang="en-US" dirty="0"/>
              <a:t>There are two eligibility periods or deadlines for applying for this benefit: </a:t>
            </a:r>
          </a:p>
          <a:p>
            <a:pPr marL="171450" indent="-171450" algn="just">
              <a:buFont typeface="Arial" panose="020B0604020202020204" pitchFamily="34" charset="0"/>
              <a:buChar char="•"/>
            </a:pPr>
            <a:r>
              <a:rPr lang="en-US" dirty="0"/>
              <a:t>Within 14 months of either your last day of work with the TAA-certified company or 14 months from the date your company's petition was certified, whichever is later.</a:t>
            </a:r>
          </a:p>
          <a:p>
            <a:pPr marL="171450" indent="-171450" algn="just">
              <a:buFont typeface="Arial" panose="020B0604020202020204" pitchFamily="34" charset="0"/>
              <a:buChar char="•"/>
            </a:pPr>
            <a:r>
              <a:rPr lang="en-US" dirty="0"/>
              <a:t>Within six months from completion of your training, if you enrolled in TAA-approved training.</a:t>
            </a:r>
          </a:p>
        </p:txBody>
      </p:sp>
      <p:sp>
        <p:nvSpPr>
          <p:cNvPr id="4" name="Slide Number Placeholder 3"/>
          <p:cNvSpPr>
            <a:spLocks noGrp="1"/>
          </p:cNvSpPr>
          <p:nvPr>
            <p:ph type="sldNum" sz="quarter" idx="10"/>
          </p:nvPr>
        </p:nvSpPr>
        <p:spPr/>
        <p:txBody>
          <a:bodyPr/>
          <a:lstStyle/>
          <a:p>
            <a:fld id="{809E4CC9-D786-4101-A0B9-FD14F68E4775}" type="slidenum">
              <a:rPr lang="en-US" smtClean="0"/>
              <a:t>19</a:t>
            </a:fld>
            <a:endParaRPr lang="en-US" dirty="0"/>
          </a:p>
        </p:txBody>
      </p:sp>
    </p:spTree>
    <p:extLst>
      <p:ext uri="{BB962C8B-B14F-4D97-AF65-F5344CB8AC3E}">
        <p14:creationId xmlns:p14="http://schemas.microsoft.com/office/powerpoint/2010/main" val="337826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The Health Coverage Tax Credit is a credit equal to 72.5% of qualified health insurance premiums (available monthly or annually) for TRA and RTAA recipients. Eligibility is aligned with TRA and RTAA. Unlike other TAA benefits, it is administered through the Internal Revenue Service (IRS).</a:t>
            </a:r>
          </a:p>
          <a:p>
            <a:endParaRPr lang="en-US" sz="1200" b="0" i="0" u="none" strike="noStrike" kern="1200"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i="0" dirty="0"/>
              <a:t>Visit the IRS website for detailed information and updates at: </a:t>
            </a:r>
            <a:r>
              <a:rPr lang="en-US" sz="1200" kern="1200" dirty="0">
                <a:solidFill>
                  <a:schemeClr val="tx1"/>
                </a:solidFill>
                <a:latin typeface="+mn-lt"/>
                <a:ea typeface="+mn-ea"/>
                <a:cs typeface="+mn-cs"/>
              </a:rPr>
              <a:t>https://www.irs.gov/credits-deductions/individuals/hctc</a:t>
            </a:r>
            <a:r>
              <a:rPr lang="en-US" sz="1200" i="0" kern="1200" dirty="0">
                <a:solidFill>
                  <a:schemeClr val="tx1"/>
                </a:solidFill>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20</a:t>
            </a:fld>
            <a:endParaRPr lang="en-US" dirty="0"/>
          </a:p>
        </p:txBody>
      </p:sp>
    </p:spTree>
    <p:extLst>
      <p:ext uri="{BB962C8B-B14F-4D97-AF65-F5344CB8AC3E}">
        <p14:creationId xmlns:p14="http://schemas.microsoft.com/office/powerpoint/2010/main" val="388194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dirty="0"/>
              <a:t>Example Slide. Provide participants with clear next steps.</a:t>
            </a:r>
          </a:p>
          <a:p>
            <a:pPr algn="just"/>
            <a:r>
              <a:rPr lang="en-US" i="0" dirty="0"/>
              <a:t>There are deadlines associated with many of the benefits we spoke about today. It is imperative that if you are interested in any of the benefits or services we discussed during this presentation that you complete the following steps as soon as possible. [Read slide]</a:t>
            </a:r>
          </a:p>
        </p:txBody>
      </p:sp>
      <p:sp>
        <p:nvSpPr>
          <p:cNvPr id="4" name="Slide Number Placeholder 3"/>
          <p:cNvSpPr>
            <a:spLocks noGrp="1"/>
          </p:cNvSpPr>
          <p:nvPr>
            <p:ph type="sldNum" sz="quarter" idx="10"/>
          </p:nvPr>
        </p:nvSpPr>
        <p:spPr/>
        <p:txBody>
          <a:bodyPr/>
          <a:lstStyle/>
          <a:p>
            <a:fld id="{809E4CC9-D786-4101-A0B9-FD14F68E4775}" type="slidenum">
              <a:rPr lang="en-US" smtClean="0"/>
              <a:t>21</a:t>
            </a:fld>
            <a:endParaRPr lang="en-US" dirty="0"/>
          </a:p>
        </p:txBody>
      </p:sp>
    </p:spTree>
    <p:extLst>
      <p:ext uri="{BB962C8B-B14F-4D97-AF65-F5344CB8AC3E}">
        <p14:creationId xmlns:p14="http://schemas.microsoft.com/office/powerpoint/2010/main" val="323407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conclusion of the TAA informational session.  We are hopeful today’s training gave you a better understanding of:</a:t>
            </a:r>
          </a:p>
          <a:p>
            <a:endParaRPr lang="en-US" dirty="0"/>
          </a:p>
          <a:p>
            <a:r>
              <a:rPr lang="en-US" dirty="0"/>
              <a:t>The TAA program;</a:t>
            </a:r>
          </a:p>
          <a:p>
            <a:r>
              <a:rPr lang="en-US" dirty="0"/>
              <a:t>TAA eligibility requirements;</a:t>
            </a:r>
          </a:p>
          <a:p>
            <a:r>
              <a:rPr lang="en-US" dirty="0"/>
              <a:t>Benefits offered through the program such as income support, training and case management services; and</a:t>
            </a:r>
          </a:p>
          <a:p>
            <a:r>
              <a:rPr lang="en-US" dirty="0"/>
              <a:t>Program requirements and the path to participation.</a:t>
            </a:r>
          </a:p>
          <a:p>
            <a:endParaRPr lang="en-US" dirty="0"/>
          </a:p>
          <a:p>
            <a:r>
              <a:rPr lang="en-US" dirty="0"/>
              <a:t>I will now open the floor for questions.</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22</a:t>
            </a:fld>
            <a:endParaRPr lang="en-US" dirty="0"/>
          </a:p>
        </p:txBody>
      </p:sp>
    </p:spTree>
    <p:extLst>
      <p:ext uri="{BB962C8B-B14F-4D97-AF65-F5344CB8AC3E}">
        <p14:creationId xmlns:p14="http://schemas.microsoft.com/office/powerpoint/2010/main" val="2186358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23</a:t>
            </a:fld>
            <a:endParaRPr lang="en-US" dirty="0"/>
          </a:p>
        </p:txBody>
      </p:sp>
    </p:spTree>
    <p:extLst>
      <p:ext uri="{BB962C8B-B14F-4D97-AF65-F5344CB8AC3E}">
        <p14:creationId xmlns:p14="http://schemas.microsoft.com/office/powerpoint/2010/main" val="168231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Trade Adjustment Assistance (TAA) Program helps workers who lose, or are threatened to lose, their jobs due to foreign trade or competition, including work being moved outside of the United States. TAA program benefits and services make it easier to move past the disruption caused by your layoff, to develop in-demand skills, and to land a good-paying, full-time job.</a:t>
            </a:r>
          </a:p>
          <a:p>
            <a:pPr algn="just"/>
            <a:endParaRPr lang="en-US" dirty="0"/>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a:t>
            </a:fld>
            <a:endParaRPr lang="en-US" dirty="0"/>
          </a:p>
        </p:txBody>
      </p:sp>
    </p:spTree>
    <p:extLst>
      <p:ext uri="{BB962C8B-B14F-4D97-AF65-F5344CB8AC3E}">
        <p14:creationId xmlns:p14="http://schemas.microsoft.com/office/powerpoint/2010/main" val="330191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TAA is available only to workers employed by businesses certified by the U.S. Department of Labor (USDOL) as eligible to apply.  To become certified, a petition must be filed with USDOL’s Federal Office of Trade Adjustment Assistance (OTAA). </a:t>
            </a:r>
          </a:p>
          <a:p>
            <a:pPr algn="just"/>
            <a:endParaRPr lang="en-U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Eligible entities such as the company, a union, or two or more workers may file a petition with USDOL if they know or suspect they were impacted by foreign trade or competition. Alternatively, the company, union or workers may contact their Local TAA Coordinator and request that they file on their behalf. The petition form must be </a:t>
            </a:r>
            <a:r>
              <a:rPr lang="en-US" sz="1200" b="1" kern="1200" dirty="0">
                <a:solidFill>
                  <a:schemeClr val="tx1"/>
                </a:solidFill>
                <a:effectLst/>
                <a:latin typeface="+mn-lt"/>
                <a:ea typeface="+mn-ea"/>
                <a:cs typeface="+mn-cs"/>
              </a:rPr>
              <a:t>submitted within one (1) year from the date on which the workers were separated or had their hours and wages reduced.</a:t>
            </a:r>
          </a:p>
          <a:p>
            <a:pPr algn="just"/>
            <a:endParaRPr lang="en-U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If a petition has been certified, it does not ensure every individual worker’s eligibility. Identified workers will be mailed a certified letter by the Florida Department of Economic Opportunity’s (DEO) State TAA Program Office notifying them when and where to file an individual initial application for TAA program benefits. It is mandatory for each affected worker to file individual Trade Readjustment Allowance (TRA) and Trade Adjustment Assistance applications with their Local TAA Coordinator to determine eligibility.  </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3</a:t>
            </a:fld>
            <a:endParaRPr lang="en-US" dirty="0"/>
          </a:p>
        </p:txBody>
      </p:sp>
    </p:spTree>
    <p:extLst>
      <p:ext uri="{BB962C8B-B14F-4D97-AF65-F5344CB8AC3E}">
        <p14:creationId xmlns:p14="http://schemas.microsoft.com/office/powerpoint/2010/main" val="250767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Trade-affected workers may be eligible for the TAA program before separation from employment. You must be certified as eligible to apply for TAA benefits and determined to be individually in danger of total or partial employment separation to participate in the TAA program as an incumbent worker. Incumbent workers may receive training (excluding On-the-Job training and employer-based training) and case management services. Income support, which we will talk about later in the presentation, is not available while you are still employed.</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4</a:t>
            </a:fld>
            <a:endParaRPr lang="en-US" dirty="0"/>
          </a:p>
        </p:txBody>
      </p:sp>
    </p:spTree>
    <p:extLst>
      <p:ext uri="{BB962C8B-B14F-4D97-AF65-F5344CB8AC3E}">
        <p14:creationId xmlns:p14="http://schemas.microsoft.com/office/powerpoint/2010/main" val="35537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Example Slide. The Local TAA Coordinator is the designated TAA representative assigned to your local career center.  He/she is the primary case manager and coordinator of benefits and services for each participant. The Local TAA Coordinator determines individual program eligibility and approves all requests for training and benefits provided by the TAA program. The Local TAA Coordinator for [City] is [Local TAA Coordinator’s name] and his/her contact information is shown on the slide.</a:t>
            </a:r>
          </a:p>
        </p:txBody>
      </p:sp>
      <p:sp>
        <p:nvSpPr>
          <p:cNvPr id="4" name="Slide Number Placeholder 3"/>
          <p:cNvSpPr>
            <a:spLocks noGrp="1"/>
          </p:cNvSpPr>
          <p:nvPr>
            <p:ph type="sldNum" sz="quarter" idx="10"/>
          </p:nvPr>
        </p:nvSpPr>
        <p:spPr/>
        <p:txBody>
          <a:bodyPr/>
          <a:lstStyle/>
          <a:p>
            <a:fld id="{809E4CC9-D786-4101-A0B9-FD14F68E4775}" type="slidenum">
              <a:rPr lang="en-US" smtClean="0"/>
              <a:t>5</a:t>
            </a:fld>
            <a:endParaRPr lang="en-US" dirty="0"/>
          </a:p>
        </p:txBody>
      </p:sp>
    </p:spTree>
    <p:extLst>
      <p:ext uri="{BB962C8B-B14F-4D97-AF65-F5344CB8AC3E}">
        <p14:creationId xmlns:p14="http://schemas.microsoft.com/office/powerpoint/2010/main" val="304853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4563"/>
                </a:solidFill>
                <a:latin typeface="+mn-lt"/>
                <a:cs typeface="Arial" panose="020B0604020202020204" pitchFamily="34" charset="0"/>
              </a:rPr>
              <a:t>An initial appointment must be made with the Local TAA Coordinator to determine program eligibility.  The worker’s Official Notification of Benefits letter will support the determination of individual program eligibility.  During this initial meeting, trade-affected workers must complete an application for Trade Readjustment Allowance (TRA) benefits. It is recommended that you complete a full Employ Florida profile prior to your appointment.  Employ Florida is the state’s labor exchange system and is also used to track services provided to program participants. You may register for Employ Florida online at www.employflorida.com by clicking the “Not Registered?” link at the top of the page.</a:t>
            </a:r>
          </a:p>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6</a:t>
            </a:fld>
            <a:endParaRPr lang="en-US" dirty="0"/>
          </a:p>
        </p:txBody>
      </p:sp>
    </p:spTree>
    <p:extLst>
      <p:ext uri="{BB962C8B-B14F-4D97-AF65-F5344CB8AC3E}">
        <p14:creationId xmlns:p14="http://schemas.microsoft.com/office/powerpoint/2010/main" val="422237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The next several slides are examples slides. </a:t>
            </a:r>
          </a:p>
          <a:p>
            <a:pPr algn="just"/>
            <a:r>
              <a:rPr lang="en-US" sz="1200" b="0" kern="1200" dirty="0">
                <a:solidFill>
                  <a:schemeClr val="tx1"/>
                </a:solidFill>
                <a:effectLst/>
                <a:latin typeface="+mn-lt"/>
                <a:ea typeface="+mn-ea"/>
                <a:cs typeface="+mn-cs"/>
              </a:rPr>
              <a:t>Benefits available to individual workers may include the following:</a:t>
            </a:r>
          </a:p>
          <a:p>
            <a:pPr algn="just"/>
            <a:endParaRPr lang="en-US" sz="1200" b="0" kern="1200" dirty="0">
              <a:solidFill>
                <a:schemeClr val="tx1"/>
              </a:solidFill>
              <a:effectLst/>
              <a:latin typeface="+mn-lt"/>
              <a:ea typeface="+mn-ea"/>
              <a:cs typeface="+mn-cs"/>
            </a:endParaRP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Employment and Case Management Services which include skill assessments, career counseling, job search assistance, information on training, and more. </a:t>
            </a: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Funding for occupational and remedial training.</a:t>
            </a: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Income support for trade-affected workers enrolled in full-time training. </a:t>
            </a: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Job Search Allowance which provides reimbursement for job search costs outside the statewide commuting area. </a:t>
            </a: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Relocation Allowance which provides reimbursement for relocation costs for secured, suitable employment outside the statewide commuting area. </a:t>
            </a:r>
          </a:p>
          <a:p>
            <a:pPr marL="171450" indent="-171450" algn="just">
              <a:buFont typeface="Arial" panose="020B0604020202020204" pitchFamily="34" charset="0"/>
              <a:buChar char="•"/>
            </a:pPr>
            <a:r>
              <a:rPr lang="en-US" sz="1200" b="0" i="0" u="none" strike="noStrike" kern="1200" baseline="0" dirty="0">
                <a:solidFill>
                  <a:schemeClr val="tx1"/>
                </a:solidFill>
                <a:latin typeface="+mn-lt"/>
                <a:ea typeface="+mn-ea"/>
                <a:cs typeface="+mn-cs"/>
              </a:rPr>
              <a:t>A tax credit equal to 72.5% of qualified health insurance premiums.</a:t>
            </a:r>
            <a:endParaRPr lang="en-US" sz="1200" b="0" kern="1200" dirty="0">
              <a:solidFill>
                <a:schemeClr val="tx1"/>
              </a:solidFill>
              <a:effectLst/>
              <a:latin typeface="+mn-lt"/>
              <a:ea typeface="+mn-ea"/>
              <a:cs typeface="+mn-cs"/>
            </a:endParaRPr>
          </a:p>
          <a:p>
            <a:pPr marL="171450" indent="-171450" algn="just">
              <a:buFont typeface="Arial" panose="020B0604020202020204" pitchFamily="34" charset="0"/>
              <a:buChar char="•"/>
            </a:pPr>
            <a:r>
              <a:rPr lang="en-US" sz="1200" b="0" kern="1200" dirty="0">
                <a:solidFill>
                  <a:schemeClr val="tx1"/>
                </a:solidFill>
                <a:effectLst/>
                <a:latin typeface="+mn-lt"/>
                <a:ea typeface="+mn-ea"/>
                <a:cs typeface="+mn-cs"/>
              </a:rPr>
              <a:t>A wage subsidy for up to 2 years available to workers age 50 or over who are reemployed at annual wages of $50,000 or less. </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7</a:t>
            </a:fld>
            <a:endParaRPr lang="en-US" dirty="0"/>
          </a:p>
        </p:txBody>
      </p:sp>
    </p:spTree>
    <p:extLst>
      <p:ext uri="{BB962C8B-B14F-4D97-AF65-F5344CB8AC3E}">
        <p14:creationId xmlns:p14="http://schemas.microsoft.com/office/powerpoint/2010/main" val="122326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The following employment and case management services are available to all trade-affected workers: [Read slide]</a:t>
            </a:r>
          </a:p>
          <a:p>
            <a:pPr algn="just"/>
            <a:endParaRPr lang="en-US" sz="1200" b="0" i="0" u="none" strike="noStrike" kern="1200" baseline="0" dirty="0">
              <a:solidFill>
                <a:schemeClr val="tx1"/>
              </a:solidFill>
              <a:latin typeface="+mn-lt"/>
              <a:ea typeface="+mn-ea"/>
              <a:cs typeface="+mn-cs"/>
            </a:endParaRPr>
          </a:p>
          <a:p>
            <a:pPr algn="just"/>
            <a:r>
              <a:rPr lang="en-US" dirty="0"/>
              <a:t>The purpose of these services is to provide the necessary information and support throughout participation in the TAA program for obtaining suitable employment.</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Suitable employment is defined as work of a substantially equal or higher skill level than the participant’s past trade-affected employment, with wages no less than 80 percent of the participant’s average weekly wage from the trade-affected employment. For example, if you previously earned $30,000 with your trade-affected employer; suitable employment would be 80% of $30,000, which is $24,000.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highlight>
                  <a:srgbClr val="FFFF00"/>
                </a:highlight>
              </a:rPr>
              <a:t>§618.110. Suitable Employment - work of a substantially equal or higher skill level than the worker's past adversely affected employment, and wages for such work that are not less than 80 percent of the worker's average weekly wage. Part-time, temporary, short-term, or threatened employment is not suitable employment.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algn="just"/>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8</a:t>
            </a:fld>
            <a:endParaRPr lang="en-US" dirty="0"/>
          </a:p>
        </p:txBody>
      </p:sp>
    </p:spTree>
    <p:extLst>
      <p:ext uri="{BB962C8B-B14F-4D97-AF65-F5344CB8AC3E}">
        <p14:creationId xmlns:p14="http://schemas.microsoft.com/office/powerpoint/2010/main" val="165351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0E3C-1911-4A9D-896B-672501C1D05F}" type="datetime1">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863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822416-E410-4614-943D-066562E210AB}" type="datetime1">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2250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6BCF3-451C-44D0-A0EA-30DBD45710CD}" type="datetime1">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46665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50F3A-24FF-470A-B4AB-C878946C7261}" type="datetime1">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65473" y="6382291"/>
            <a:ext cx="2057400" cy="365125"/>
          </a:xfrm>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220848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F19AB-8A01-432F-A810-A321C87190AA}" type="datetime1">
              <a:rPr lang="en-US" smtClean="0"/>
              <a:t>7/20/2021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9811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00F3E5-D790-4E48-81A7-12359650D821}" type="datetime1">
              <a:rPr lang="en-US" smtClean="0"/>
              <a:t>7/20/2021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6794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CC01F4-1FF9-4549-B182-06A8EBB4A803}" type="datetime1">
              <a:rPr lang="en-US" smtClean="0"/>
              <a:t>7/20/2021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5054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078D0-5188-470F-8384-45AEE253BB07}" type="datetime1">
              <a:rPr lang="en-US" smtClean="0"/>
              <a:t>7/20/2021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6520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21AC0-F554-4089-B6FE-6E1FB86C0868}" type="datetime1">
              <a:rPr lang="en-US" smtClean="0"/>
              <a:t>7/20/2021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93074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0823E-DE5C-465C-96AA-A6B9740B035C}" type="datetime1">
              <a:rPr lang="en-US" smtClean="0"/>
              <a:t>7/20/2021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6098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AB59D8-70AD-479D-ABA4-C65C54875792}" type="datetime1">
              <a:rPr lang="en-US" smtClean="0"/>
              <a:t>7/20/2021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158975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35908-6984-4AFE-BF54-698DB635E3D7}" type="datetime1">
              <a:rPr lang="en-US" smtClean="0"/>
              <a:t>7/20/2021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panose="020B0604020202020204"/>
              </a:defRPr>
            </a:lvl1pPr>
          </a:lstStyle>
          <a:p>
            <a:fld id="{2AE0A5F7-18CF-42D7-865E-9BC89C445029}" type="slidenum">
              <a:rPr lang="en-US" smtClean="0"/>
              <a:pPr/>
              <a:t>‹#›</a:t>
            </a:fld>
            <a:endParaRPr lang="en-US" dirty="0"/>
          </a:p>
        </p:txBody>
      </p:sp>
    </p:spTree>
    <p:extLst>
      <p:ext uri="{BB962C8B-B14F-4D97-AF65-F5344CB8AC3E}">
        <p14:creationId xmlns:p14="http://schemas.microsoft.com/office/powerpoint/2010/main" val="162155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onnect.myflorida.com/" TargetMode="External"/><Relationship Id="rId4" Type="http://schemas.openxmlformats.org/officeDocument/2006/relationships/hyperlink" Target="http://www.employflorida.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2" y="3886580"/>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
        <p:nvSpPr>
          <p:cNvPr id="6" name="Rectangle 5"/>
          <p:cNvSpPr/>
          <p:nvPr/>
        </p:nvSpPr>
        <p:spPr>
          <a:xfrm>
            <a:off x="5926188" y="3886580"/>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 Box 7"/>
          <p:cNvSpPr txBox="1">
            <a:spLocks noChangeArrowheads="1"/>
          </p:cNvSpPr>
          <p:nvPr/>
        </p:nvSpPr>
        <p:spPr bwMode="auto">
          <a:xfrm>
            <a:off x="609600" y="4589728"/>
            <a:ext cx="4029245" cy="600164"/>
          </a:xfrm>
          <a:prstGeom prst="rect">
            <a:avLst/>
          </a:prstGeom>
          <a:noFill/>
          <a:ln w="9525">
            <a:noFill/>
            <a:miter lim="800000"/>
            <a:headEnd/>
            <a:tailEnd/>
          </a:ln>
        </p:spPr>
        <p:txBody>
          <a:bodyPr wrap="none" lIns="45720" tIns="22860" rIns="45720" bIns="22860">
            <a:spAutoFit/>
          </a:bodyPr>
          <a:lstStyle/>
          <a:p>
            <a:pPr defTabSz="1088205" eaLnBrk="1" fontAlgn="auto" hangingPunct="1">
              <a:spcBef>
                <a:spcPts val="0"/>
              </a:spcBef>
              <a:spcAft>
                <a:spcPts val="0"/>
              </a:spcAft>
              <a:defRPr/>
            </a:pPr>
            <a:r>
              <a:rPr lang="en-US"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Trade Adjustment Assistance </a:t>
            </a:r>
          </a:p>
          <a:p>
            <a:pPr defTabSz="1088205" eaLnBrk="1" fontAlgn="auto" hangingPunct="1">
              <a:spcBef>
                <a:spcPts val="0"/>
              </a:spcBef>
              <a:spcAft>
                <a:spcPts val="0"/>
              </a:spcAft>
              <a:defRPr/>
            </a:pPr>
            <a:r>
              <a:rPr lang="en-US"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Example TAA Informational Session</a:t>
            </a:r>
            <a:endParaRPr lang="en-CA" b="1" spc="-150"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10" name="Rectangle 9"/>
          <p:cNvSpPr/>
          <p:nvPr/>
        </p:nvSpPr>
        <p:spPr>
          <a:xfrm>
            <a:off x="591201" y="5343117"/>
            <a:ext cx="7848600" cy="323165"/>
          </a:xfrm>
          <a:prstGeom prst="rect">
            <a:avLst/>
          </a:prstGeom>
        </p:spPr>
        <p:txBody>
          <a:bodyPr>
            <a:spAutoFit/>
          </a:bodyPr>
          <a:lstStyle/>
          <a:p>
            <a:r>
              <a:rPr lang="en-US" sz="1500" b="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Christina Omran</a:t>
            </a:r>
            <a:r>
              <a:rPr lang="en-US" sz="1500"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 State Trade Program Coordinator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710" y="4585342"/>
            <a:ext cx="2202180" cy="1313660"/>
          </a:xfrm>
          <a:prstGeom prst="rect">
            <a:avLst/>
          </a:prstGeom>
        </p:spPr>
      </p:pic>
      <p:cxnSp>
        <p:nvCxnSpPr>
          <p:cNvPr id="13" name="Straight Connector 1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9600" y="6012893"/>
            <a:ext cx="184731" cy="338554"/>
          </a:xfrm>
          <a:prstGeom prst="rect">
            <a:avLst/>
          </a:prstGeom>
        </p:spPr>
        <p:txBody>
          <a:bodyPr wrap="none">
            <a:spAutoFit/>
          </a:bodyPr>
          <a:lstStyle/>
          <a:p>
            <a:endParaRPr lang="en-US" sz="1600" dirty="0">
              <a:solidFill>
                <a:schemeClr val="tx2"/>
              </a:solidFill>
              <a:latin typeface="HelveticaNeueLT Std" panose="020B0604020202020204" pitchFamily="34" charset="0"/>
              <a:ea typeface="Open Sans Light" panose="020B0306030504020204" pitchFamily="34" charset="0"/>
              <a:cs typeface="Open Sans Light" panose="020B0306030504020204" pitchFamily="34"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881" t="27778" r="-881" b="19192"/>
          <a:stretch/>
        </p:blipFill>
        <p:spPr>
          <a:xfrm>
            <a:off x="0" y="0"/>
            <a:ext cx="9229017" cy="3909060"/>
          </a:xfrm>
          <a:prstGeom prst="rect">
            <a:avLst/>
          </a:prstGeom>
          <a:noFill/>
        </p:spPr>
      </p:pic>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61544" y="5081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Comprehensive Assessment</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9</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725048" y="1144422"/>
            <a:ext cx="6969125" cy="1815882"/>
          </a:xfrm>
          <a:prstGeom prst="rect">
            <a:avLst/>
          </a:prstGeom>
          <a:noFill/>
        </p:spPr>
        <p:txBody>
          <a:bodyPr wrap="square" rtlCol="0">
            <a:spAutoFit/>
          </a:bodyPr>
          <a:lstStyle/>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Career exploration</a:t>
            </a: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Identify barriers to employment </a:t>
            </a: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Identify transferable skills</a:t>
            </a: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Determine need for training</a:t>
            </a:r>
          </a:p>
        </p:txBody>
      </p:sp>
      <p:pic>
        <p:nvPicPr>
          <p:cNvPr id="7" name="Picture 6">
            <a:extLst>
              <a:ext uri="{FF2B5EF4-FFF2-40B4-BE49-F238E27FC236}">
                <a16:creationId xmlns:a16="http://schemas.microsoft.com/office/drawing/2014/main" id="{F98FE9BF-2444-427A-A288-3D7BE831677B}"/>
              </a:ext>
            </a:extLst>
          </p:cNvPr>
          <p:cNvPicPr>
            <a:picLocks noChangeAspect="1"/>
          </p:cNvPicPr>
          <p:nvPr/>
        </p:nvPicPr>
        <p:blipFill>
          <a:blip r:embed="rId4"/>
          <a:stretch>
            <a:fillRect/>
          </a:stretch>
        </p:blipFill>
        <p:spPr>
          <a:xfrm>
            <a:off x="647065" y="110610"/>
            <a:ext cx="914479" cy="914479"/>
          </a:xfrm>
          <a:prstGeom prst="rect">
            <a:avLst/>
          </a:prstGeom>
        </p:spPr>
      </p:pic>
      <p:pic>
        <p:nvPicPr>
          <p:cNvPr id="8" name="Picture 7">
            <a:extLst>
              <a:ext uri="{FF2B5EF4-FFF2-40B4-BE49-F238E27FC236}">
                <a16:creationId xmlns:a16="http://schemas.microsoft.com/office/drawing/2014/main" id="{D6A08278-1B4D-4201-A474-01A4078E089F}"/>
              </a:ext>
            </a:extLst>
          </p:cNvPr>
          <p:cNvPicPr>
            <a:picLocks noChangeAspect="1"/>
          </p:cNvPicPr>
          <p:nvPr/>
        </p:nvPicPr>
        <p:blipFill>
          <a:blip r:embed="rId5">
            <a:grayscl/>
          </a:blip>
          <a:stretch>
            <a:fillRect/>
          </a:stretch>
        </p:blipFill>
        <p:spPr>
          <a:xfrm>
            <a:off x="1865644" y="3109358"/>
            <a:ext cx="5412712" cy="3017587"/>
          </a:xfrm>
          <a:prstGeom prst="rect">
            <a:avLst/>
          </a:prstGeom>
          <a:effectLst>
            <a:softEdge rad="76200"/>
          </a:effectLst>
        </p:spPr>
      </p:pic>
    </p:spTree>
    <p:extLst>
      <p:ext uri="{BB962C8B-B14F-4D97-AF65-F5344CB8AC3E}">
        <p14:creationId xmlns:p14="http://schemas.microsoft.com/office/powerpoint/2010/main" val="393093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61544" y="5081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Individual Employment Plan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10</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725048" y="1144422"/>
            <a:ext cx="6969125" cy="2246769"/>
          </a:xfrm>
          <a:prstGeom prst="rect">
            <a:avLst/>
          </a:prstGeom>
          <a:noFill/>
        </p:spPr>
        <p:txBody>
          <a:bodyPr wrap="square" rtlCol="0">
            <a:spAutoFit/>
          </a:bodyPr>
          <a:lstStyle/>
          <a:p>
            <a:pPr marL="342900" indent="-342900">
              <a:buFont typeface="Wingdings" panose="05000000000000000000" pitchFamily="2" charset="2"/>
              <a:buChar char="§"/>
            </a:pPr>
            <a:r>
              <a:rPr lang="en-US" sz="2800" dirty="0">
                <a:solidFill>
                  <a:srgbClr val="006666"/>
                </a:solidFill>
                <a:latin typeface="Arial" panose="020B0604020202020204" pitchFamily="34" charset="0"/>
                <a:cs typeface="Arial" panose="020B0604020202020204" pitchFamily="34" charset="0"/>
              </a:rPr>
              <a:t>Jointly developed with the TAA Coordinator</a:t>
            </a:r>
          </a:p>
          <a:p>
            <a:pPr marL="342900" indent="-342900">
              <a:buFont typeface="Wingdings" panose="05000000000000000000" pitchFamily="2" charset="2"/>
              <a:buChar char="§"/>
            </a:pPr>
            <a:r>
              <a:rPr lang="en-US" sz="2800" dirty="0">
                <a:solidFill>
                  <a:srgbClr val="006666"/>
                </a:solidFill>
                <a:latin typeface="Arial" panose="020B0604020202020204" pitchFamily="34" charset="0"/>
                <a:cs typeface="Arial" panose="020B0604020202020204" pitchFamily="34" charset="0"/>
              </a:rPr>
              <a:t>Roadmap to return to employment</a:t>
            </a:r>
          </a:p>
          <a:p>
            <a:pPr marL="342900" indent="-342900">
              <a:buFont typeface="Wingdings" panose="05000000000000000000" pitchFamily="2" charset="2"/>
              <a:buChar char="§"/>
            </a:pPr>
            <a:r>
              <a:rPr lang="en-US" sz="2800" dirty="0">
                <a:solidFill>
                  <a:srgbClr val="006666"/>
                </a:solidFill>
                <a:latin typeface="Arial" panose="020B0604020202020204" pitchFamily="34" charset="0"/>
                <a:cs typeface="Arial" panose="020B0604020202020204" pitchFamily="34" charset="0"/>
              </a:rPr>
              <a:t>Turns barriers into goals</a:t>
            </a:r>
          </a:p>
          <a:p>
            <a:pPr marL="342900" indent="-342900">
              <a:buFont typeface="Wingdings" panose="05000000000000000000" pitchFamily="2" charset="2"/>
              <a:buChar char="§"/>
            </a:pPr>
            <a:r>
              <a:rPr lang="en-US" sz="2800" dirty="0">
                <a:solidFill>
                  <a:srgbClr val="006666"/>
                </a:solidFill>
                <a:latin typeface="Arial" panose="020B0604020202020204" pitchFamily="34" charset="0"/>
                <a:cs typeface="Arial" panose="020B0604020202020204" pitchFamily="34" charset="0"/>
              </a:rPr>
              <a:t>Required for the approval of training</a:t>
            </a:r>
          </a:p>
        </p:txBody>
      </p:sp>
      <p:pic>
        <p:nvPicPr>
          <p:cNvPr id="7" name="Picture 6">
            <a:extLst>
              <a:ext uri="{FF2B5EF4-FFF2-40B4-BE49-F238E27FC236}">
                <a16:creationId xmlns:a16="http://schemas.microsoft.com/office/drawing/2014/main" id="{F98FE9BF-2444-427A-A288-3D7BE831677B}"/>
              </a:ext>
            </a:extLst>
          </p:cNvPr>
          <p:cNvPicPr>
            <a:picLocks noChangeAspect="1"/>
          </p:cNvPicPr>
          <p:nvPr/>
        </p:nvPicPr>
        <p:blipFill>
          <a:blip r:embed="rId4"/>
          <a:stretch>
            <a:fillRect/>
          </a:stretch>
        </p:blipFill>
        <p:spPr>
          <a:xfrm>
            <a:off x="647065" y="110610"/>
            <a:ext cx="914479" cy="914479"/>
          </a:xfrm>
          <a:prstGeom prst="rect">
            <a:avLst/>
          </a:prstGeom>
        </p:spPr>
      </p:pic>
      <p:pic>
        <p:nvPicPr>
          <p:cNvPr id="13" name="Picture 12">
            <a:extLst>
              <a:ext uri="{FF2B5EF4-FFF2-40B4-BE49-F238E27FC236}">
                <a16:creationId xmlns:a16="http://schemas.microsoft.com/office/drawing/2014/main" id="{ECA58C61-FC76-403B-89F0-9F414D52DA37}"/>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2223819" y="3562467"/>
            <a:ext cx="3971581" cy="2648548"/>
          </a:xfrm>
          <a:prstGeom prst="rect">
            <a:avLst/>
          </a:prstGeom>
          <a:effectLst>
            <a:softEdge rad="101600"/>
          </a:effectLst>
        </p:spPr>
      </p:pic>
    </p:spTree>
    <p:extLst>
      <p:ext uri="{BB962C8B-B14F-4D97-AF65-F5344CB8AC3E}">
        <p14:creationId xmlns:p14="http://schemas.microsoft.com/office/powerpoint/2010/main" val="37985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448274" y="5178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Allowable Training</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11</a:t>
            </a:fld>
            <a:endParaRPr lang="en-US" dirty="0"/>
          </a:p>
        </p:txBody>
      </p:sp>
      <p:pic>
        <p:nvPicPr>
          <p:cNvPr id="6" name="Picture 5">
            <a:extLst>
              <a:ext uri="{FF2B5EF4-FFF2-40B4-BE49-F238E27FC236}">
                <a16:creationId xmlns:a16="http://schemas.microsoft.com/office/drawing/2014/main" id="{131FC5A9-2C12-4E51-8530-905693FFEE6D}"/>
              </a:ext>
            </a:extLst>
          </p:cNvPr>
          <p:cNvPicPr>
            <a:picLocks noChangeAspect="1"/>
          </p:cNvPicPr>
          <p:nvPr/>
        </p:nvPicPr>
        <p:blipFill>
          <a:blip r:embed="rId4"/>
          <a:stretch>
            <a:fillRect/>
          </a:stretch>
        </p:blipFill>
        <p:spPr>
          <a:xfrm>
            <a:off x="647065" y="152156"/>
            <a:ext cx="801209" cy="801209"/>
          </a:xfrm>
          <a:prstGeom prst="rect">
            <a:avLst/>
          </a:prstGeom>
        </p:spPr>
      </p:pic>
      <p:sp>
        <p:nvSpPr>
          <p:cNvPr id="3" name="Rectangle 2">
            <a:extLst>
              <a:ext uri="{FF2B5EF4-FFF2-40B4-BE49-F238E27FC236}">
                <a16:creationId xmlns:a16="http://schemas.microsoft.com/office/drawing/2014/main" id="{E4EA84BF-7DB4-4A0E-949F-D3C13C9313B1}"/>
              </a:ext>
            </a:extLst>
          </p:cNvPr>
          <p:cNvSpPr/>
          <p:nvPr/>
        </p:nvSpPr>
        <p:spPr>
          <a:xfrm>
            <a:off x="725048" y="1187964"/>
            <a:ext cx="7919842" cy="4616648"/>
          </a:xfrm>
          <a:prstGeom prst="rect">
            <a:avLst/>
          </a:prstGeom>
        </p:spPr>
        <p:txBody>
          <a:bodyPr wrap="square">
            <a:spAutoFit/>
          </a:bodyPr>
          <a:lstStyle/>
          <a:p>
            <a:pPr marL="342900" lvl="0" indent="-342900">
              <a:spcAft>
                <a:spcPts val="1200"/>
              </a:spcAft>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Classroom</a:t>
            </a:r>
          </a:p>
          <a:p>
            <a:pPr marL="342900" lvl="0" indent="-342900">
              <a:spcAft>
                <a:spcPts val="1200"/>
              </a:spcAft>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Distance/Online</a:t>
            </a:r>
          </a:p>
          <a:p>
            <a:pPr marL="342900" indent="-342900">
              <a:spcAft>
                <a:spcPts val="1200"/>
              </a:spcAft>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On-the-job training</a:t>
            </a:r>
          </a:p>
          <a:p>
            <a:pPr marL="342900" lvl="0" indent="-342900">
              <a:spcAft>
                <a:spcPts val="1200"/>
              </a:spcAft>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Customized employer-based</a:t>
            </a:r>
          </a:p>
          <a:p>
            <a:pPr marL="342900" indent="-342900">
              <a:spcAft>
                <a:spcPts val="1200"/>
              </a:spcAft>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Registered apprenticeships</a:t>
            </a:r>
          </a:p>
          <a:p>
            <a:pPr marL="342900" indent="-342900">
              <a:spcAft>
                <a:spcPts val="1200"/>
              </a:spcAft>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Post-secondary education</a:t>
            </a:r>
          </a:p>
          <a:p>
            <a:pPr marL="342900" lvl="0" indent="-342900">
              <a:spcAft>
                <a:spcPts val="1200"/>
              </a:spcAft>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Prerequisite</a:t>
            </a:r>
          </a:p>
          <a:p>
            <a:pPr marL="342900" lvl="0" indent="-342900">
              <a:spcAft>
                <a:spcPts val="1200"/>
              </a:spcAft>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Remedial</a:t>
            </a:r>
          </a:p>
        </p:txBody>
      </p:sp>
    </p:spTree>
    <p:extLst>
      <p:ext uri="{BB962C8B-B14F-4D97-AF65-F5344CB8AC3E}">
        <p14:creationId xmlns:p14="http://schemas.microsoft.com/office/powerpoint/2010/main" val="116656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448274" y="5178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Training Expenses Covered</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12</a:t>
            </a:fld>
            <a:endParaRPr lang="en-US" dirty="0"/>
          </a:p>
        </p:txBody>
      </p:sp>
      <p:pic>
        <p:nvPicPr>
          <p:cNvPr id="6" name="Picture 5">
            <a:extLst>
              <a:ext uri="{FF2B5EF4-FFF2-40B4-BE49-F238E27FC236}">
                <a16:creationId xmlns:a16="http://schemas.microsoft.com/office/drawing/2014/main" id="{131FC5A9-2C12-4E51-8530-905693FFEE6D}"/>
              </a:ext>
            </a:extLst>
          </p:cNvPr>
          <p:cNvPicPr>
            <a:picLocks noChangeAspect="1"/>
          </p:cNvPicPr>
          <p:nvPr/>
        </p:nvPicPr>
        <p:blipFill>
          <a:blip r:embed="rId4"/>
          <a:stretch>
            <a:fillRect/>
          </a:stretch>
        </p:blipFill>
        <p:spPr>
          <a:xfrm>
            <a:off x="647065" y="152156"/>
            <a:ext cx="801209" cy="801209"/>
          </a:xfrm>
          <a:prstGeom prst="rect">
            <a:avLst/>
          </a:prstGeom>
        </p:spPr>
      </p:pic>
      <p:sp>
        <p:nvSpPr>
          <p:cNvPr id="3" name="Rectangle 2">
            <a:extLst>
              <a:ext uri="{FF2B5EF4-FFF2-40B4-BE49-F238E27FC236}">
                <a16:creationId xmlns:a16="http://schemas.microsoft.com/office/drawing/2014/main" id="{E4EA84BF-7DB4-4A0E-949F-D3C13C9313B1}"/>
              </a:ext>
            </a:extLst>
          </p:cNvPr>
          <p:cNvSpPr/>
          <p:nvPr/>
        </p:nvSpPr>
        <p:spPr>
          <a:xfrm>
            <a:off x="725048" y="1187964"/>
            <a:ext cx="7919842" cy="3108543"/>
          </a:xfrm>
          <a:prstGeom prst="rect">
            <a:avLst/>
          </a:prstGeom>
        </p:spPr>
        <p:txBody>
          <a:bodyPr wrap="square">
            <a:spAutoFit/>
          </a:bodyPr>
          <a:lstStyle/>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Full tuition cost</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Books</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Uniforms</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Tools required for training</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School supplies </a:t>
            </a:r>
          </a:p>
          <a:p>
            <a:pPr marL="342900" lvl="0" indent="-342900">
              <a:buFont typeface="Wingdings" panose="05000000000000000000" pitchFamily="2" charset="2"/>
              <a:buChar char="§"/>
            </a:pPr>
            <a:r>
              <a:rPr lang="en-US" sz="2800" dirty="0">
                <a:solidFill>
                  <a:srgbClr val="004563"/>
                </a:solidFill>
                <a:latin typeface="HelveticaNeueLT Std" panose="020B0604020202020204"/>
                <a:cs typeface="Arial" panose="020B0604020202020204" pitchFamily="34" charset="0"/>
              </a:rPr>
              <a:t>Travel mileage (Outside commuting distance)</a:t>
            </a:r>
          </a:p>
          <a:p>
            <a:pPr marL="342900" lvl="0" indent="-342900">
              <a:buFont typeface="Wingdings" panose="05000000000000000000" pitchFamily="2" charset="2"/>
              <a:buChar char="§"/>
            </a:pPr>
            <a:endParaRPr lang="en-US" sz="2800" dirty="0">
              <a:solidFill>
                <a:srgbClr val="004563"/>
              </a:solidFill>
              <a:latin typeface="HelveticaNeueLT Std" panose="020B0604020202020204"/>
              <a:cs typeface="Arial" panose="020B0604020202020204" pitchFamily="34" charset="0"/>
            </a:endParaRPr>
          </a:p>
        </p:txBody>
      </p:sp>
      <p:pic>
        <p:nvPicPr>
          <p:cNvPr id="4" name="Picture 3">
            <a:extLst>
              <a:ext uri="{FF2B5EF4-FFF2-40B4-BE49-F238E27FC236}">
                <a16:creationId xmlns:a16="http://schemas.microsoft.com/office/drawing/2014/main" id="{28FE7F8C-650C-4880-95E6-501F43C5194E}"/>
              </a:ext>
            </a:extLst>
          </p:cNvPr>
          <p:cNvPicPr>
            <a:picLocks noChangeAspect="1"/>
          </p:cNvPicPr>
          <p:nvPr/>
        </p:nvPicPr>
        <p:blipFill>
          <a:blip r:embed="rId5">
            <a:grayscl/>
          </a:blip>
          <a:stretch>
            <a:fillRect/>
          </a:stretch>
        </p:blipFill>
        <p:spPr>
          <a:xfrm>
            <a:off x="2949090" y="4023606"/>
            <a:ext cx="3245819" cy="2160498"/>
          </a:xfrm>
          <a:prstGeom prst="rect">
            <a:avLst/>
          </a:prstGeom>
          <a:effectLst>
            <a:softEdge rad="63500"/>
          </a:effectLst>
        </p:spPr>
      </p:pic>
    </p:spTree>
    <p:extLst>
      <p:ext uri="{BB962C8B-B14F-4D97-AF65-F5344CB8AC3E}">
        <p14:creationId xmlns:p14="http://schemas.microsoft.com/office/powerpoint/2010/main" val="283261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448274" y="5178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Training Approval Criteria</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13</a:t>
            </a:fld>
            <a:endParaRPr lang="en-US" dirty="0"/>
          </a:p>
        </p:txBody>
      </p:sp>
      <p:pic>
        <p:nvPicPr>
          <p:cNvPr id="6" name="Picture 5">
            <a:extLst>
              <a:ext uri="{FF2B5EF4-FFF2-40B4-BE49-F238E27FC236}">
                <a16:creationId xmlns:a16="http://schemas.microsoft.com/office/drawing/2014/main" id="{131FC5A9-2C12-4E51-8530-905693FFEE6D}"/>
              </a:ext>
            </a:extLst>
          </p:cNvPr>
          <p:cNvPicPr>
            <a:picLocks noChangeAspect="1"/>
          </p:cNvPicPr>
          <p:nvPr/>
        </p:nvPicPr>
        <p:blipFill>
          <a:blip r:embed="rId4"/>
          <a:stretch>
            <a:fillRect/>
          </a:stretch>
        </p:blipFill>
        <p:spPr>
          <a:xfrm>
            <a:off x="647065" y="152156"/>
            <a:ext cx="801209" cy="801209"/>
          </a:xfrm>
          <a:prstGeom prst="rect">
            <a:avLst/>
          </a:prstGeom>
        </p:spPr>
      </p:pic>
      <p:sp>
        <p:nvSpPr>
          <p:cNvPr id="4" name="Rectangle 3">
            <a:extLst>
              <a:ext uri="{FF2B5EF4-FFF2-40B4-BE49-F238E27FC236}">
                <a16:creationId xmlns:a16="http://schemas.microsoft.com/office/drawing/2014/main" id="{36AB3155-2CDC-4745-AC58-DABFD0557013}"/>
              </a:ext>
            </a:extLst>
          </p:cNvPr>
          <p:cNvSpPr/>
          <p:nvPr/>
        </p:nvSpPr>
        <p:spPr>
          <a:xfrm>
            <a:off x="725048" y="1236490"/>
            <a:ext cx="11905864" cy="4678204"/>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6666"/>
                </a:solidFill>
                <a:latin typeface="HelveticaNeueLT Std" panose="020B0604020202020204"/>
              </a:rPr>
              <a:t>Full-time and part-time  </a:t>
            </a:r>
          </a:p>
          <a:p>
            <a:pPr marL="457200" indent="-457200">
              <a:buFont typeface="Arial" panose="020B0604020202020204" pitchFamily="34" charset="0"/>
              <a:buChar char="•"/>
            </a:pPr>
            <a:r>
              <a:rPr lang="en-US" sz="2800" dirty="0">
                <a:solidFill>
                  <a:srgbClr val="006666"/>
                </a:solidFill>
                <a:latin typeface="HelveticaNeueLT Std" panose="020B0604020202020204"/>
              </a:rPr>
              <a:t>Approval Criteria:</a:t>
            </a:r>
          </a:p>
          <a:p>
            <a:pPr marL="1428750" lvl="2" indent="-514350">
              <a:buFont typeface="+mj-lt"/>
              <a:buAutoNum type="arabicPeriod"/>
            </a:pPr>
            <a:r>
              <a:rPr lang="en-US" sz="2800" dirty="0">
                <a:solidFill>
                  <a:srgbClr val="006666"/>
                </a:solidFill>
                <a:latin typeface="HelveticaNeueLT Std" panose="020B0604020202020204"/>
              </a:rPr>
              <a:t>No suitable employment;</a:t>
            </a:r>
          </a:p>
          <a:p>
            <a:pPr marL="1428750" lvl="2" indent="-514350">
              <a:buFont typeface="+mj-lt"/>
              <a:buAutoNum type="arabicPeriod"/>
            </a:pPr>
            <a:r>
              <a:rPr lang="en-US" sz="2800" dirty="0">
                <a:solidFill>
                  <a:srgbClr val="006666"/>
                </a:solidFill>
                <a:latin typeface="HelveticaNeueLT Std" panose="020B0604020202020204"/>
              </a:rPr>
              <a:t>You would benefit from training;</a:t>
            </a:r>
          </a:p>
          <a:p>
            <a:pPr marL="1428750" lvl="2" indent="-514350">
              <a:buFont typeface="+mj-lt"/>
              <a:buAutoNum type="arabicPeriod"/>
            </a:pPr>
            <a:r>
              <a:rPr lang="en-US" sz="2800" dirty="0">
                <a:solidFill>
                  <a:srgbClr val="006666"/>
                </a:solidFill>
                <a:latin typeface="HelveticaNeueLT Std" panose="020B0604020202020204"/>
              </a:rPr>
              <a:t>Expectation of employment following </a:t>
            </a:r>
          </a:p>
          <a:p>
            <a:pPr lvl="3"/>
            <a:r>
              <a:rPr lang="en-US" sz="2800" dirty="0">
                <a:solidFill>
                  <a:srgbClr val="006666"/>
                </a:solidFill>
                <a:latin typeface="HelveticaNeueLT Std" panose="020B0604020202020204"/>
              </a:rPr>
              <a:t> completion of training;</a:t>
            </a:r>
          </a:p>
          <a:p>
            <a:pPr marL="1428750" lvl="2" indent="-514350">
              <a:buFont typeface="+mj-lt"/>
              <a:buAutoNum type="arabicPeriod"/>
            </a:pPr>
            <a:r>
              <a:rPr lang="en-US" sz="2800" dirty="0">
                <a:solidFill>
                  <a:srgbClr val="006666"/>
                </a:solidFill>
                <a:latin typeface="HelveticaNeueLT Std" panose="020B0604020202020204"/>
              </a:rPr>
              <a:t>Training is reasonably available;</a:t>
            </a:r>
          </a:p>
          <a:p>
            <a:pPr marL="1428750" lvl="2" indent="-514350">
              <a:buFont typeface="+mj-lt"/>
              <a:buAutoNum type="arabicPeriod"/>
            </a:pPr>
            <a:r>
              <a:rPr lang="en-US" sz="2800" dirty="0">
                <a:solidFill>
                  <a:srgbClr val="006666"/>
                </a:solidFill>
                <a:latin typeface="HelveticaNeueLT Std" panose="020B0604020202020204"/>
              </a:rPr>
              <a:t>You are qualified to undertake and </a:t>
            </a:r>
          </a:p>
          <a:p>
            <a:pPr lvl="3"/>
            <a:r>
              <a:rPr lang="en-US" sz="2800" dirty="0">
                <a:solidFill>
                  <a:srgbClr val="006666"/>
                </a:solidFill>
                <a:latin typeface="HelveticaNeueLT Std" panose="020B0604020202020204"/>
              </a:rPr>
              <a:t> complete such training; and</a:t>
            </a:r>
          </a:p>
          <a:p>
            <a:pPr marL="1428750" lvl="2" indent="-514350">
              <a:buFont typeface="+mj-lt"/>
              <a:buAutoNum type="arabicPeriod"/>
            </a:pPr>
            <a:r>
              <a:rPr lang="en-US" sz="2800" dirty="0">
                <a:solidFill>
                  <a:srgbClr val="006666"/>
                </a:solidFill>
                <a:latin typeface="HelveticaNeueLT Std" panose="020B0604020202020204"/>
              </a:rPr>
              <a:t>Training cost is reasonable.</a:t>
            </a:r>
          </a:p>
          <a:p>
            <a:endParaRPr lang="en-US" dirty="0"/>
          </a:p>
        </p:txBody>
      </p:sp>
    </p:spTree>
    <p:extLst>
      <p:ext uri="{BB962C8B-B14F-4D97-AF65-F5344CB8AC3E}">
        <p14:creationId xmlns:p14="http://schemas.microsoft.com/office/powerpoint/2010/main" val="210177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448274" y="52943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Training Limitations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14</a:t>
            </a:fld>
            <a:endParaRPr lang="en-US" dirty="0"/>
          </a:p>
        </p:txBody>
      </p:sp>
      <p:pic>
        <p:nvPicPr>
          <p:cNvPr id="6" name="Picture 5">
            <a:extLst>
              <a:ext uri="{FF2B5EF4-FFF2-40B4-BE49-F238E27FC236}">
                <a16:creationId xmlns:a16="http://schemas.microsoft.com/office/drawing/2014/main" id="{131FC5A9-2C12-4E51-8530-905693FFEE6D}"/>
              </a:ext>
            </a:extLst>
          </p:cNvPr>
          <p:cNvPicPr>
            <a:picLocks noChangeAspect="1"/>
          </p:cNvPicPr>
          <p:nvPr/>
        </p:nvPicPr>
        <p:blipFill>
          <a:blip r:embed="rId4"/>
          <a:stretch>
            <a:fillRect/>
          </a:stretch>
        </p:blipFill>
        <p:spPr>
          <a:xfrm>
            <a:off x="647065" y="152156"/>
            <a:ext cx="801209" cy="801209"/>
          </a:xfrm>
          <a:prstGeom prst="rect">
            <a:avLst/>
          </a:prstGeom>
        </p:spPr>
      </p:pic>
      <p:sp>
        <p:nvSpPr>
          <p:cNvPr id="4" name="Rectangle 3">
            <a:extLst>
              <a:ext uri="{FF2B5EF4-FFF2-40B4-BE49-F238E27FC236}">
                <a16:creationId xmlns:a16="http://schemas.microsoft.com/office/drawing/2014/main" id="{63133396-76C3-4658-AECE-90510F77AA3E}"/>
              </a:ext>
            </a:extLst>
          </p:cNvPr>
          <p:cNvSpPr/>
          <p:nvPr/>
        </p:nvSpPr>
        <p:spPr>
          <a:xfrm>
            <a:off x="647065" y="1048537"/>
            <a:ext cx="8521700" cy="3908762"/>
          </a:xfrm>
          <a:prstGeom prst="rect">
            <a:avLst/>
          </a:prstGeom>
        </p:spPr>
        <p:txBody>
          <a:bodyPr wrap="square">
            <a:spAutoFit/>
          </a:bodyPr>
          <a:lstStyle/>
          <a:p>
            <a:pPr marL="457200" indent="-457200">
              <a:buFont typeface="Wingdings" panose="05000000000000000000" pitchFamily="2" charset="2"/>
              <a:buChar char="§"/>
            </a:pPr>
            <a:r>
              <a:rPr lang="en-US" altLang="en-US" sz="2800" dirty="0">
                <a:solidFill>
                  <a:srgbClr val="004563"/>
                </a:solidFill>
                <a:latin typeface="Arial" panose="020B0604020202020204" pitchFamily="34" charset="0"/>
                <a:cs typeface="Arial" panose="020B0604020202020204" pitchFamily="34" charset="0"/>
              </a:rPr>
              <a:t>Entitled to only one training program and occupational goal.</a:t>
            </a:r>
          </a:p>
          <a:p>
            <a:pPr marL="342900" indent="-342900">
              <a:buFont typeface="Wingdings" panose="05000000000000000000" pitchFamily="2" charset="2"/>
              <a:buChar char="§"/>
            </a:pPr>
            <a:endParaRPr lang="en-US" altLang="en-US" sz="24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altLang="en-US" sz="2800" dirty="0">
                <a:solidFill>
                  <a:srgbClr val="004563"/>
                </a:solidFill>
                <a:latin typeface="Arial" panose="020B0604020202020204" pitchFamily="34" charset="0"/>
                <a:cs typeface="Arial" panose="020B0604020202020204" pitchFamily="34" charset="0"/>
              </a:rPr>
              <a:t>Strongly consider and research your requested training program and desired occupational goal. </a:t>
            </a:r>
          </a:p>
          <a:p>
            <a:pPr marL="342900" indent="-342900">
              <a:buFont typeface="Wingdings" panose="05000000000000000000" pitchFamily="2" charset="2"/>
              <a:buChar char="§"/>
            </a:pPr>
            <a:endParaRPr lang="en-US" altLang="en-US" sz="24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altLang="en-US" sz="2800" dirty="0">
                <a:solidFill>
                  <a:srgbClr val="004563"/>
                </a:solidFill>
                <a:latin typeface="Arial" panose="020B0604020202020204" pitchFamily="34" charset="0"/>
                <a:cs typeface="Arial" panose="020B0604020202020204" pitchFamily="34" charset="0"/>
              </a:rPr>
              <a:t>Training must be completed within 130</a:t>
            </a:r>
            <a:r>
              <a:rPr lang="en-US" altLang="en-US" sz="3200" dirty="0">
                <a:solidFill>
                  <a:srgbClr val="004563"/>
                </a:solidFill>
                <a:latin typeface="Arial" panose="020B0604020202020204" pitchFamily="34" charset="0"/>
                <a:cs typeface="Arial" panose="020B0604020202020204" pitchFamily="34" charset="0"/>
              </a:rPr>
              <a:t> </a:t>
            </a:r>
            <a:r>
              <a:rPr lang="en-US" altLang="en-US" sz="2800" dirty="0">
                <a:solidFill>
                  <a:srgbClr val="004563"/>
                </a:solidFill>
                <a:latin typeface="Arial" panose="020B0604020202020204" pitchFamily="34" charset="0"/>
                <a:cs typeface="Arial" panose="020B0604020202020204" pitchFamily="34" charset="0"/>
              </a:rPr>
              <a:t>weeks.</a:t>
            </a:r>
          </a:p>
          <a:p>
            <a:pPr marL="457200" indent="-457200">
              <a:buFont typeface="Wingdings" panose="05000000000000000000" pitchFamily="2" charset="2"/>
              <a:buChar char="§"/>
            </a:pPr>
            <a:endParaRPr lang="en-US" alt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altLang="en-US" sz="2800" dirty="0">
                <a:solidFill>
                  <a:srgbClr val="004563"/>
                </a:solidFill>
                <a:latin typeface="Arial" panose="020B0604020202020204" pitchFamily="34" charset="0"/>
                <a:cs typeface="Arial" panose="020B0604020202020204" pitchFamily="34" charset="0"/>
              </a:rPr>
              <a:t>Training benefits of TAA never expire.</a:t>
            </a:r>
          </a:p>
        </p:txBody>
      </p:sp>
    </p:spTree>
    <p:extLst>
      <p:ext uri="{BB962C8B-B14F-4D97-AF65-F5344CB8AC3E}">
        <p14:creationId xmlns:p14="http://schemas.microsoft.com/office/powerpoint/2010/main" val="341512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323022"/>
            <a:ext cx="859790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Income Support While in Training</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15</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647064" y="776390"/>
            <a:ext cx="7997824" cy="954107"/>
          </a:xfrm>
          <a:prstGeom prst="rect">
            <a:avLst/>
          </a:prstGeom>
          <a:noFill/>
        </p:spPr>
        <p:txBody>
          <a:bodyPr wrap="square" rtlCol="0">
            <a:spAutoFit/>
          </a:bodyPr>
          <a:lstStyle/>
          <a:p>
            <a:pPr lvl="0">
              <a:spcBef>
                <a:spcPct val="20000"/>
              </a:spcBef>
              <a:buClr>
                <a:srgbClr val="CFC60D"/>
              </a:buClr>
              <a:buSzPct val="85000"/>
              <a:defRPr/>
            </a:pPr>
            <a:r>
              <a:rPr lang="en-US" sz="2800" dirty="0">
                <a:solidFill>
                  <a:srgbClr val="006666"/>
                </a:solidFill>
                <a:latin typeface="HelveticaNeueLT Std" panose="020B0604020202020204"/>
              </a:rPr>
              <a:t>Up to </a:t>
            </a:r>
            <a:r>
              <a:rPr lang="en-US" sz="2800" b="1" dirty="0">
                <a:solidFill>
                  <a:srgbClr val="006666"/>
                </a:solidFill>
                <a:effectLst>
                  <a:outerShdw blurRad="38100" dist="38100" dir="2700000" algn="tl">
                    <a:srgbClr val="000000">
                      <a:alpha val="43137"/>
                    </a:srgbClr>
                  </a:outerShdw>
                </a:effectLst>
                <a:latin typeface="HelveticaNeueLT Std" panose="020B0604020202020204"/>
              </a:rPr>
              <a:t>2 ½ years </a:t>
            </a:r>
            <a:r>
              <a:rPr lang="en-US" sz="2800" dirty="0">
                <a:solidFill>
                  <a:srgbClr val="006666"/>
                </a:solidFill>
                <a:latin typeface="HelveticaNeueLT Std" panose="020B0604020202020204"/>
              </a:rPr>
              <a:t>of income support (Trade Readjustment Allowance) if attending training.</a:t>
            </a:r>
          </a:p>
        </p:txBody>
      </p:sp>
      <p:pic>
        <p:nvPicPr>
          <p:cNvPr id="4" name="Picture 3">
            <a:extLst>
              <a:ext uri="{FF2B5EF4-FFF2-40B4-BE49-F238E27FC236}">
                <a16:creationId xmlns:a16="http://schemas.microsoft.com/office/drawing/2014/main" id="{D38EF24B-D0E6-46F5-863B-BD55C896DC08}"/>
              </a:ext>
            </a:extLst>
          </p:cNvPr>
          <p:cNvPicPr>
            <a:picLocks noChangeAspect="1"/>
          </p:cNvPicPr>
          <p:nvPr/>
        </p:nvPicPr>
        <p:blipFill>
          <a:blip r:embed="rId4"/>
          <a:stretch>
            <a:fillRect/>
          </a:stretch>
        </p:blipFill>
        <p:spPr>
          <a:xfrm>
            <a:off x="647064" y="0"/>
            <a:ext cx="724826" cy="724826"/>
          </a:xfrm>
          <a:prstGeom prst="rect">
            <a:avLst/>
          </a:prstGeom>
        </p:spPr>
      </p:pic>
      <p:sp>
        <p:nvSpPr>
          <p:cNvPr id="5" name="Rectangle 4">
            <a:extLst>
              <a:ext uri="{FF2B5EF4-FFF2-40B4-BE49-F238E27FC236}">
                <a16:creationId xmlns:a16="http://schemas.microsoft.com/office/drawing/2014/main" id="{643DC992-4CFC-486A-919E-31F69F4C1C6E}"/>
              </a:ext>
            </a:extLst>
          </p:cNvPr>
          <p:cNvSpPr/>
          <p:nvPr/>
        </p:nvSpPr>
        <p:spPr>
          <a:xfrm>
            <a:off x="647063" y="4356077"/>
            <a:ext cx="8075809" cy="1384995"/>
          </a:xfrm>
          <a:prstGeom prst="rect">
            <a:avLst/>
          </a:prstGeom>
        </p:spPr>
        <p:txBody>
          <a:bodyPr wrap="square">
            <a:spAutoFit/>
          </a:bodyPr>
          <a:lstStyle/>
          <a:p>
            <a:r>
              <a:rPr lang="en-US" sz="2800" dirty="0">
                <a:solidFill>
                  <a:srgbClr val="006666"/>
                </a:solidFill>
                <a:latin typeface="HelveticaNeueLT Std" panose="020B0604020202020204"/>
              </a:rPr>
              <a:t>You must enroll in approved TAA training prior to the </a:t>
            </a:r>
            <a:r>
              <a:rPr lang="en-US" sz="2800" b="1" dirty="0">
                <a:solidFill>
                  <a:srgbClr val="006666"/>
                </a:solidFill>
                <a:effectLst>
                  <a:outerShdw blurRad="38100" dist="38100" dir="2700000" algn="tl">
                    <a:srgbClr val="000000">
                      <a:alpha val="43137"/>
                    </a:srgbClr>
                  </a:outerShdw>
                </a:effectLst>
                <a:latin typeface="HelveticaNeueLT Std" panose="020B0604020202020204"/>
              </a:rPr>
              <a:t>26th week</a:t>
            </a:r>
            <a:r>
              <a:rPr lang="en-US" sz="2000" b="1" dirty="0">
                <a:solidFill>
                  <a:srgbClr val="006666"/>
                </a:solidFill>
                <a:latin typeface="HelveticaNeueLT Std" panose="020B0604020202020204"/>
              </a:rPr>
              <a:t> </a:t>
            </a:r>
            <a:r>
              <a:rPr lang="en-US" sz="2800" dirty="0">
                <a:solidFill>
                  <a:srgbClr val="006666"/>
                </a:solidFill>
                <a:latin typeface="HelveticaNeueLT Std" panose="020B0604020202020204"/>
              </a:rPr>
              <a:t>following the last day worked or date of your trade certification; whichever is later.</a:t>
            </a:r>
          </a:p>
        </p:txBody>
      </p:sp>
      <p:pic>
        <p:nvPicPr>
          <p:cNvPr id="7" name="Picture 6">
            <a:extLst>
              <a:ext uri="{FF2B5EF4-FFF2-40B4-BE49-F238E27FC236}">
                <a16:creationId xmlns:a16="http://schemas.microsoft.com/office/drawing/2014/main" id="{5127574A-DC8C-427F-8289-3E39561A9C19}"/>
              </a:ext>
            </a:extLst>
          </p:cNvPr>
          <p:cNvPicPr>
            <a:picLocks noChangeAspect="1"/>
          </p:cNvPicPr>
          <p:nvPr/>
        </p:nvPicPr>
        <p:blipFill>
          <a:blip r:embed="rId5">
            <a:grayscl/>
          </a:blip>
          <a:stretch>
            <a:fillRect/>
          </a:stretch>
        </p:blipFill>
        <p:spPr>
          <a:xfrm>
            <a:off x="2881055" y="1959875"/>
            <a:ext cx="3381890" cy="2255298"/>
          </a:xfrm>
          <a:prstGeom prst="rect">
            <a:avLst/>
          </a:prstGeom>
          <a:effectLst>
            <a:softEdge rad="63500"/>
          </a:effectLst>
        </p:spPr>
      </p:pic>
    </p:spTree>
    <p:extLst>
      <p:ext uri="{BB962C8B-B14F-4D97-AF65-F5344CB8AC3E}">
        <p14:creationId xmlns:p14="http://schemas.microsoft.com/office/powerpoint/2010/main" val="153403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467104"/>
            <a:ext cx="859790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Trade Readjustment Allowance Benefits</a:t>
            </a:r>
          </a:p>
          <a:p>
            <a:pPr algn="l">
              <a:defRPr/>
            </a:pPr>
            <a:endPar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endParaRP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16</a:t>
            </a:fld>
            <a:endParaRPr lang="en-US" dirty="0"/>
          </a:p>
        </p:txBody>
      </p:sp>
      <p:pic>
        <p:nvPicPr>
          <p:cNvPr id="4" name="Picture 3">
            <a:extLst>
              <a:ext uri="{FF2B5EF4-FFF2-40B4-BE49-F238E27FC236}">
                <a16:creationId xmlns:a16="http://schemas.microsoft.com/office/drawing/2014/main" id="{D38EF24B-D0E6-46F5-863B-BD55C896DC08}"/>
              </a:ext>
            </a:extLst>
          </p:cNvPr>
          <p:cNvPicPr>
            <a:picLocks noChangeAspect="1"/>
          </p:cNvPicPr>
          <p:nvPr/>
        </p:nvPicPr>
        <p:blipFill>
          <a:blip r:embed="rId4"/>
          <a:stretch>
            <a:fillRect/>
          </a:stretch>
        </p:blipFill>
        <p:spPr>
          <a:xfrm>
            <a:off x="647064" y="0"/>
            <a:ext cx="724826" cy="724826"/>
          </a:xfrm>
          <a:prstGeom prst="rect">
            <a:avLst/>
          </a:prstGeom>
        </p:spPr>
      </p:pic>
      <p:sp>
        <p:nvSpPr>
          <p:cNvPr id="5" name="Rectangle 4">
            <a:extLst>
              <a:ext uri="{FF2B5EF4-FFF2-40B4-BE49-F238E27FC236}">
                <a16:creationId xmlns:a16="http://schemas.microsoft.com/office/drawing/2014/main" id="{643DC992-4CFC-486A-919E-31F69F4C1C6E}"/>
              </a:ext>
            </a:extLst>
          </p:cNvPr>
          <p:cNvSpPr/>
          <p:nvPr/>
        </p:nvSpPr>
        <p:spPr>
          <a:xfrm>
            <a:off x="647064" y="819998"/>
            <a:ext cx="7997824" cy="5262979"/>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006666"/>
                </a:solidFill>
                <a:latin typeface="HelveticaNeueLT Std" panose="020B0604020202020204"/>
              </a:rPr>
              <a:t>Trade Readjustment Allowance (TRA) is paid in addition to your Reemployment Assistance (RA) benefits, but it is not payable for the same weeks of RA benefits.</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a:p>
            <a:pPr marL="457200" indent="-457200">
              <a:buFont typeface="Arial" panose="020B0604020202020204" pitchFamily="34" charset="0"/>
              <a:buChar char="•"/>
            </a:pPr>
            <a:r>
              <a:rPr lang="en-US" sz="2400" dirty="0">
                <a:solidFill>
                  <a:srgbClr val="006666"/>
                </a:solidFill>
                <a:latin typeface="HelveticaNeueLT Std" panose="020B0604020202020204"/>
              </a:rPr>
              <a:t>You must exhaust RA before you can claim TRA.</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a:p>
            <a:pPr marL="457200" indent="-457200">
              <a:buFont typeface="Arial" panose="020B0604020202020204" pitchFamily="34" charset="0"/>
              <a:buChar char="•"/>
            </a:pPr>
            <a:r>
              <a:rPr lang="en-US" sz="2400" dirty="0">
                <a:solidFill>
                  <a:srgbClr val="006666"/>
                </a:solidFill>
                <a:latin typeface="HelveticaNeueLT Std" panose="020B0604020202020204"/>
              </a:rPr>
              <a:t>TRA is equal to the dollar amount of RA benefits.</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a:p>
            <a:pPr marL="457200" indent="-457200">
              <a:buFont typeface="Arial" panose="020B0604020202020204" pitchFamily="34" charset="0"/>
              <a:buChar char="•"/>
            </a:pPr>
            <a:r>
              <a:rPr lang="en-US" sz="2400" dirty="0">
                <a:solidFill>
                  <a:srgbClr val="006666"/>
                </a:solidFill>
                <a:latin typeface="HelveticaNeueLT Std" panose="020B0604020202020204"/>
              </a:rPr>
              <a:t>May receive up to 130 weeks of RA and TRA combined.</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a:p>
            <a:r>
              <a:rPr lang="en-US" sz="2400" dirty="0">
                <a:solidFill>
                  <a:srgbClr val="006666"/>
                </a:solidFill>
                <a:latin typeface="HelveticaNeueLT Std" panose="020B0604020202020204"/>
              </a:rPr>
              <a:t>For more information contact your Local TAA Coordinator.</a:t>
            </a:r>
          </a:p>
          <a:p>
            <a:pPr marL="457200" indent="-457200">
              <a:buFont typeface="Arial" panose="020B0604020202020204" pitchFamily="34" charset="0"/>
              <a:buChar char="•"/>
            </a:pPr>
            <a:endParaRPr lang="en-US" sz="2400" dirty="0">
              <a:solidFill>
                <a:srgbClr val="006666"/>
              </a:solidFill>
              <a:latin typeface="HelveticaNeueLT Std" panose="020B0604020202020204"/>
            </a:endParaRPr>
          </a:p>
        </p:txBody>
      </p:sp>
    </p:spTree>
    <p:extLst>
      <p:ext uri="{BB962C8B-B14F-4D97-AF65-F5344CB8AC3E}">
        <p14:creationId xmlns:p14="http://schemas.microsoft.com/office/powerpoint/2010/main" val="280278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61544" y="5081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Wage Subsidy</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17</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725048" y="1025089"/>
            <a:ext cx="7598337" cy="1384995"/>
          </a:xfrm>
          <a:prstGeom prst="rect">
            <a:avLst/>
          </a:prstGeom>
          <a:noFill/>
        </p:spPr>
        <p:txBody>
          <a:bodyPr wrap="square" rtlCol="0">
            <a:spAutoFit/>
          </a:bodyPr>
          <a:lstStyle/>
          <a:p>
            <a:pPr lvl="0" fontAlgn="base">
              <a:spcBef>
                <a:spcPct val="0"/>
              </a:spcBef>
              <a:spcAft>
                <a:spcPct val="0"/>
              </a:spcAft>
              <a:defRPr/>
            </a:pPr>
            <a:r>
              <a:rPr lang="en-US" sz="2800" dirty="0">
                <a:solidFill>
                  <a:srgbClr val="004563"/>
                </a:solidFill>
                <a:latin typeface="HelveticaNeueLT Std" panose="020B0604020202020204"/>
              </a:rPr>
              <a:t>Workers </a:t>
            </a:r>
            <a:r>
              <a:rPr lang="en-US" sz="2800" b="1" dirty="0">
                <a:solidFill>
                  <a:srgbClr val="004563"/>
                </a:solidFill>
                <a:latin typeface="HelveticaNeueLT Std" panose="020B0604020202020204"/>
              </a:rPr>
              <a:t>50</a:t>
            </a:r>
            <a:r>
              <a:rPr lang="en-US" sz="2800" dirty="0">
                <a:solidFill>
                  <a:srgbClr val="004563"/>
                </a:solidFill>
                <a:latin typeface="HelveticaNeueLT Std" panose="020B0604020202020204"/>
              </a:rPr>
              <a:t>+ years of age may be eligible for up to a </a:t>
            </a:r>
            <a:r>
              <a:rPr lang="en-US" sz="2800" b="1" dirty="0">
                <a:solidFill>
                  <a:srgbClr val="004563"/>
                </a:solidFill>
                <a:effectLst>
                  <a:outerShdw blurRad="38100" dist="38100" dir="2700000" algn="tl">
                    <a:srgbClr val="000000">
                      <a:alpha val="43137"/>
                    </a:srgbClr>
                  </a:outerShdw>
                </a:effectLst>
                <a:latin typeface="HelveticaNeueLT Std" panose="020B0604020202020204"/>
              </a:rPr>
              <a:t>$10,000 </a:t>
            </a:r>
            <a:r>
              <a:rPr lang="en-US" sz="2800" dirty="0">
                <a:solidFill>
                  <a:srgbClr val="004563"/>
                </a:solidFill>
                <a:latin typeface="HelveticaNeueLT Std" panose="020B0604020202020204"/>
              </a:rPr>
              <a:t>wage subsidy (Reemployment Trade Adjustment Assistance).</a:t>
            </a:r>
          </a:p>
        </p:txBody>
      </p:sp>
      <p:pic>
        <p:nvPicPr>
          <p:cNvPr id="4" name="Picture 3">
            <a:extLst>
              <a:ext uri="{FF2B5EF4-FFF2-40B4-BE49-F238E27FC236}">
                <a16:creationId xmlns:a16="http://schemas.microsoft.com/office/drawing/2014/main" id="{3839E9D4-8822-4BFC-91BF-A31ECE573335}"/>
              </a:ext>
            </a:extLst>
          </p:cNvPr>
          <p:cNvPicPr>
            <a:picLocks noChangeAspect="1"/>
          </p:cNvPicPr>
          <p:nvPr/>
        </p:nvPicPr>
        <p:blipFill>
          <a:blip r:embed="rId4"/>
          <a:stretch>
            <a:fillRect/>
          </a:stretch>
        </p:blipFill>
        <p:spPr>
          <a:xfrm>
            <a:off x="725048" y="219284"/>
            <a:ext cx="710632" cy="710632"/>
          </a:xfrm>
          <a:prstGeom prst="rect">
            <a:avLst/>
          </a:prstGeom>
        </p:spPr>
      </p:pic>
      <p:pic>
        <p:nvPicPr>
          <p:cNvPr id="15" name="Picture 14">
            <a:extLst>
              <a:ext uri="{FF2B5EF4-FFF2-40B4-BE49-F238E27FC236}">
                <a16:creationId xmlns:a16="http://schemas.microsoft.com/office/drawing/2014/main" id="{5E8E19D9-A623-48BC-96CE-B9F663059302}"/>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2133600" y="2692684"/>
            <a:ext cx="4876800" cy="3252216"/>
          </a:xfrm>
          <a:prstGeom prst="rect">
            <a:avLst/>
          </a:prstGeom>
          <a:effectLst>
            <a:softEdge rad="38100"/>
          </a:effectLst>
        </p:spPr>
      </p:pic>
    </p:spTree>
    <p:extLst>
      <p:ext uri="{BB962C8B-B14F-4D97-AF65-F5344CB8AC3E}">
        <p14:creationId xmlns:p14="http://schemas.microsoft.com/office/powerpoint/2010/main" val="376383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323022"/>
            <a:ext cx="859790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Job Search Allowance</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18</a:t>
            </a:fld>
            <a:endParaRPr lang="en-US" dirty="0"/>
          </a:p>
        </p:txBody>
      </p:sp>
      <p:pic>
        <p:nvPicPr>
          <p:cNvPr id="3" name="Picture 2">
            <a:extLst>
              <a:ext uri="{FF2B5EF4-FFF2-40B4-BE49-F238E27FC236}">
                <a16:creationId xmlns:a16="http://schemas.microsoft.com/office/drawing/2014/main" id="{6DE146E5-6B98-4A04-9AC9-E25C7C4EECAD}"/>
              </a:ext>
            </a:extLst>
          </p:cNvPr>
          <p:cNvPicPr>
            <a:picLocks noChangeAspect="1"/>
          </p:cNvPicPr>
          <p:nvPr/>
        </p:nvPicPr>
        <p:blipFill>
          <a:blip r:embed="rId4"/>
          <a:stretch>
            <a:fillRect/>
          </a:stretch>
        </p:blipFill>
        <p:spPr>
          <a:xfrm>
            <a:off x="647065" y="0"/>
            <a:ext cx="786452" cy="786452"/>
          </a:xfrm>
          <a:prstGeom prst="rect">
            <a:avLst/>
          </a:prstGeom>
        </p:spPr>
      </p:pic>
      <p:sp>
        <p:nvSpPr>
          <p:cNvPr id="4" name="Rectangle 3">
            <a:extLst>
              <a:ext uri="{FF2B5EF4-FFF2-40B4-BE49-F238E27FC236}">
                <a16:creationId xmlns:a16="http://schemas.microsoft.com/office/drawing/2014/main" id="{D0E7659F-65F1-4E5F-80F6-8435674969B0}"/>
              </a:ext>
            </a:extLst>
          </p:cNvPr>
          <p:cNvSpPr/>
          <p:nvPr/>
        </p:nvSpPr>
        <p:spPr>
          <a:xfrm>
            <a:off x="647064" y="818133"/>
            <a:ext cx="7997825" cy="954107"/>
          </a:xfrm>
          <a:prstGeom prst="rect">
            <a:avLst/>
          </a:prstGeom>
        </p:spPr>
        <p:txBody>
          <a:bodyPr wrap="square">
            <a:spAutoFit/>
          </a:bodyPr>
          <a:lstStyle/>
          <a:p>
            <a:pPr lvl="0">
              <a:spcBef>
                <a:spcPct val="20000"/>
              </a:spcBef>
              <a:buClr>
                <a:srgbClr val="CFC60D"/>
              </a:buClr>
              <a:buSzPct val="85000"/>
              <a:defRPr/>
            </a:pPr>
            <a:r>
              <a:rPr lang="en-US" sz="2800" dirty="0">
                <a:solidFill>
                  <a:srgbClr val="006666"/>
                </a:solidFill>
                <a:latin typeface="HelveticaNeueLT Std" panose="020B0604020202020204"/>
              </a:rPr>
              <a:t>Up to </a:t>
            </a:r>
            <a:r>
              <a:rPr lang="en-US" sz="2800" b="1" dirty="0">
                <a:solidFill>
                  <a:srgbClr val="006666"/>
                </a:solidFill>
                <a:effectLst>
                  <a:outerShdw blurRad="38100" dist="38100" dir="2700000" algn="tl">
                    <a:srgbClr val="000000">
                      <a:alpha val="43137"/>
                    </a:srgbClr>
                  </a:outerShdw>
                </a:effectLst>
                <a:latin typeface="HelveticaNeueLT Std" panose="020B0604020202020204"/>
              </a:rPr>
              <a:t>$1,250 </a:t>
            </a:r>
            <a:r>
              <a:rPr lang="en-US" sz="2800" dirty="0">
                <a:solidFill>
                  <a:srgbClr val="006666"/>
                </a:solidFill>
                <a:latin typeface="HelveticaNeueLT Std" panose="020B0604020202020204"/>
              </a:rPr>
              <a:t>for travel expenses related to job interviews outside the commuting area.</a:t>
            </a:r>
          </a:p>
        </p:txBody>
      </p:sp>
      <p:pic>
        <p:nvPicPr>
          <p:cNvPr id="7" name="Picture 6">
            <a:extLst>
              <a:ext uri="{FF2B5EF4-FFF2-40B4-BE49-F238E27FC236}">
                <a16:creationId xmlns:a16="http://schemas.microsoft.com/office/drawing/2014/main" id="{0B3E134B-0EB0-4141-8BE9-DC2A8D8D57F3}"/>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2133600" y="2162811"/>
            <a:ext cx="4876800" cy="3877056"/>
          </a:xfrm>
          <a:prstGeom prst="rect">
            <a:avLst/>
          </a:prstGeom>
          <a:effectLst>
            <a:softEdge rad="127000"/>
          </a:effectLst>
        </p:spPr>
      </p:pic>
    </p:spTree>
    <p:extLst>
      <p:ext uri="{BB962C8B-B14F-4D97-AF65-F5344CB8AC3E}">
        <p14:creationId xmlns:p14="http://schemas.microsoft.com/office/powerpoint/2010/main" val="169583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Objectives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a:t>
            </a:fld>
            <a:endParaRPr lang="en-US" dirty="0"/>
          </a:p>
        </p:txBody>
      </p:sp>
      <p:sp>
        <p:nvSpPr>
          <p:cNvPr id="13" name="Rectangle 12">
            <a:extLst>
              <a:ext uri="{FF2B5EF4-FFF2-40B4-BE49-F238E27FC236}">
                <a16:creationId xmlns:a16="http://schemas.microsoft.com/office/drawing/2014/main" id="{F3370AA8-7B57-4111-A69A-F3235E5C4250}"/>
              </a:ext>
            </a:extLst>
          </p:cNvPr>
          <p:cNvSpPr/>
          <p:nvPr/>
        </p:nvSpPr>
        <p:spPr>
          <a:xfrm>
            <a:off x="605155" y="962617"/>
            <a:ext cx="7796340" cy="5816977"/>
          </a:xfrm>
          <a:prstGeom prst="rect">
            <a:avLst/>
          </a:prstGeom>
        </p:spPr>
        <p:txBody>
          <a:bodyPr wrap="square">
            <a:spAutoFit/>
          </a:bodyPr>
          <a:lstStyle/>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Trade Adjustment Assistance Overview</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Eligibility</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Program Benefits</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Program Requirements</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Next Steps</a:t>
            </a: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Questions &amp; Answers (Q&amp;A) Session</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08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323022"/>
            <a:ext cx="859790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Relocation Allowance</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19</a:t>
            </a:fld>
            <a:endParaRPr lang="en-US" dirty="0"/>
          </a:p>
        </p:txBody>
      </p:sp>
      <p:pic>
        <p:nvPicPr>
          <p:cNvPr id="5" name="Picture 4">
            <a:extLst>
              <a:ext uri="{FF2B5EF4-FFF2-40B4-BE49-F238E27FC236}">
                <a16:creationId xmlns:a16="http://schemas.microsoft.com/office/drawing/2014/main" id="{771C72ED-880A-4714-9E1B-91BFD8566854}"/>
              </a:ext>
            </a:extLst>
          </p:cNvPr>
          <p:cNvPicPr>
            <a:picLocks noChangeAspect="1"/>
          </p:cNvPicPr>
          <p:nvPr/>
        </p:nvPicPr>
        <p:blipFill>
          <a:blip r:embed="rId4"/>
          <a:stretch>
            <a:fillRect/>
          </a:stretch>
        </p:blipFill>
        <p:spPr>
          <a:xfrm>
            <a:off x="647065" y="0"/>
            <a:ext cx="786452" cy="786452"/>
          </a:xfrm>
          <a:prstGeom prst="rect">
            <a:avLst/>
          </a:prstGeom>
        </p:spPr>
      </p:pic>
      <p:sp>
        <p:nvSpPr>
          <p:cNvPr id="7" name="Rectangle 6">
            <a:extLst>
              <a:ext uri="{FF2B5EF4-FFF2-40B4-BE49-F238E27FC236}">
                <a16:creationId xmlns:a16="http://schemas.microsoft.com/office/drawing/2014/main" id="{D593E7AA-E19B-4F79-92CD-36050BC16A16}"/>
              </a:ext>
            </a:extLst>
          </p:cNvPr>
          <p:cNvSpPr/>
          <p:nvPr/>
        </p:nvSpPr>
        <p:spPr>
          <a:xfrm>
            <a:off x="647065" y="881624"/>
            <a:ext cx="8126217" cy="2850011"/>
          </a:xfrm>
          <a:prstGeom prst="rect">
            <a:avLst/>
          </a:prstGeom>
        </p:spPr>
        <p:txBody>
          <a:bodyPr wrap="square">
            <a:spAutoFit/>
          </a:bodyPr>
          <a:lstStyle/>
          <a:p>
            <a:pPr marL="457200" lvl="0" indent="-457200">
              <a:spcBef>
                <a:spcPct val="20000"/>
              </a:spcBef>
              <a:buClr>
                <a:srgbClr val="006666"/>
              </a:buClr>
              <a:buSzPct val="85000"/>
              <a:buFont typeface="Wingdings" panose="05000000000000000000" pitchFamily="2" charset="2"/>
              <a:buChar char="§"/>
              <a:defRPr/>
            </a:pPr>
            <a:r>
              <a:rPr lang="en-US" sz="2800" dirty="0">
                <a:solidFill>
                  <a:srgbClr val="006666"/>
                </a:solidFill>
                <a:latin typeface="HelveticaNeueLT Std" panose="020B0604020202020204"/>
              </a:rPr>
              <a:t>Covers up to </a:t>
            </a:r>
            <a:r>
              <a:rPr lang="en-US" sz="2800" b="1" dirty="0">
                <a:solidFill>
                  <a:srgbClr val="006666"/>
                </a:solidFill>
                <a:effectLst>
                  <a:outerShdw blurRad="38100" dist="38100" dir="2700000" algn="tl">
                    <a:srgbClr val="000000">
                      <a:alpha val="43137"/>
                    </a:srgbClr>
                  </a:outerShdw>
                </a:effectLst>
                <a:latin typeface="HelveticaNeueLT Std" panose="020B0604020202020204"/>
              </a:rPr>
              <a:t>90% </a:t>
            </a:r>
            <a:r>
              <a:rPr lang="en-US" sz="2800" dirty="0">
                <a:solidFill>
                  <a:srgbClr val="006666"/>
                </a:solidFill>
                <a:latin typeface="HelveticaNeueLT Std" panose="020B0604020202020204"/>
              </a:rPr>
              <a:t>in of reasonable moving expenses if relocating outside of the commuting area. </a:t>
            </a:r>
          </a:p>
          <a:p>
            <a:pPr marL="457200" lvl="0" indent="-457200">
              <a:spcBef>
                <a:spcPct val="20000"/>
              </a:spcBef>
              <a:buClr>
                <a:srgbClr val="006666"/>
              </a:buClr>
              <a:buSzPct val="85000"/>
              <a:buFont typeface="Wingdings" panose="05000000000000000000" pitchFamily="2" charset="2"/>
              <a:buChar char="§"/>
              <a:defRPr/>
            </a:pPr>
            <a:endParaRPr lang="en-US" sz="2800" dirty="0">
              <a:solidFill>
                <a:srgbClr val="006666"/>
              </a:solidFill>
              <a:latin typeface="HelveticaNeueLT Std" panose="020B0604020202020204"/>
            </a:endParaRPr>
          </a:p>
          <a:p>
            <a:pPr marL="457200" lvl="0" indent="-457200">
              <a:spcBef>
                <a:spcPct val="20000"/>
              </a:spcBef>
              <a:buClr>
                <a:srgbClr val="006666"/>
              </a:buClr>
              <a:buSzPct val="85000"/>
              <a:buFont typeface="Wingdings" panose="05000000000000000000" pitchFamily="2" charset="2"/>
              <a:buChar char="§"/>
              <a:defRPr/>
            </a:pPr>
            <a:r>
              <a:rPr lang="en-US" sz="2800" dirty="0">
                <a:solidFill>
                  <a:srgbClr val="006666"/>
                </a:solidFill>
                <a:latin typeface="HelveticaNeueLT Std" panose="020B0604020202020204"/>
              </a:rPr>
              <a:t>Up to </a:t>
            </a:r>
            <a:r>
              <a:rPr lang="en-US" sz="2800" b="1" dirty="0">
                <a:solidFill>
                  <a:srgbClr val="006666"/>
                </a:solidFill>
                <a:effectLst>
                  <a:outerShdw blurRad="38100" dist="38100" dir="2700000" algn="tl">
                    <a:srgbClr val="000000">
                      <a:alpha val="43137"/>
                    </a:srgbClr>
                  </a:outerShdw>
                </a:effectLst>
                <a:latin typeface="HelveticaNeueLT Std" panose="020B0604020202020204"/>
              </a:rPr>
              <a:t>$1,250</a:t>
            </a:r>
            <a:r>
              <a:rPr lang="en-US" sz="2800" dirty="0">
                <a:solidFill>
                  <a:srgbClr val="006666"/>
                </a:solidFill>
                <a:latin typeface="HelveticaNeueLT Std" panose="020B0604020202020204"/>
              </a:rPr>
              <a:t> in an additional lump sum payment.</a:t>
            </a:r>
          </a:p>
        </p:txBody>
      </p:sp>
      <p:pic>
        <p:nvPicPr>
          <p:cNvPr id="9" name="Picture 8">
            <a:extLst>
              <a:ext uri="{FF2B5EF4-FFF2-40B4-BE49-F238E27FC236}">
                <a16:creationId xmlns:a16="http://schemas.microsoft.com/office/drawing/2014/main" id="{3419C2E7-AFC8-4A56-9989-4A8034DD028B}"/>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3113412" y="3826807"/>
            <a:ext cx="2917176" cy="2419433"/>
          </a:xfrm>
          <a:prstGeom prst="rect">
            <a:avLst/>
          </a:prstGeom>
          <a:effectLst>
            <a:softEdge rad="114300"/>
          </a:effectLst>
        </p:spPr>
      </p:pic>
    </p:spTree>
    <p:extLst>
      <p:ext uri="{BB962C8B-B14F-4D97-AF65-F5344CB8AC3E}">
        <p14:creationId xmlns:p14="http://schemas.microsoft.com/office/powerpoint/2010/main" val="297718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       Health Coverage Tax Credit (HCTC)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20</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605155" y="973886"/>
            <a:ext cx="7997824" cy="403187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4563"/>
                </a:solidFill>
                <a:latin typeface="Arial" panose="020B0604020202020204" pitchFamily="34" charset="0"/>
                <a:cs typeface="Arial" panose="020B0604020202020204" pitchFamily="34" charset="0"/>
              </a:rPr>
              <a:t>Provides a </a:t>
            </a:r>
            <a:r>
              <a:rPr lang="en-US" sz="2800" b="1" dirty="0">
                <a:solidFill>
                  <a:srgbClr val="00456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72.5% tax credit </a:t>
            </a:r>
            <a:r>
              <a:rPr lang="en-US" sz="2800" dirty="0">
                <a:solidFill>
                  <a:srgbClr val="004563"/>
                </a:solidFill>
                <a:latin typeface="Arial" panose="020B0604020202020204" pitchFamily="34" charset="0"/>
                <a:cs typeface="Arial" panose="020B0604020202020204" pitchFamily="34" charset="0"/>
              </a:rPr>
              <a:t>for eligible TRA and RTAA recipients.</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4563"/>
                </a:solidFill>
                <a:latin typeface="Arial" panose="020B0604020202020204" pitchFamily="34" charset="0"/>
                <a:cs typeface="Arial" panose="020B0604020202020204" pitchFamily="34" charset="0"/>
              </a:rPr>
              <a:t>Administered through the Internal Revenue Service (IRS).</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4563"/>
                </a:solidFill>
                <a:latin typeface="Arial" panose="020B0604020202020204" pitchFamily="34" charset="0"/>
                <a:cs typeface="Arial" panose="020B0604020202020204" pitchFamily="34" charset="0"/>
              </a:rPr>
              <a:t>More information is available at: www.irs.gov/HCTC</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0980930-A416-40B0-9625-CBB490DEABE1}"/>
              </a:ext>
            </a:extLst>
          </p:cNvPr>
          <p:cNvPicPr>
            <a:picLocks noChangeAspect="1"/>
          </p:cNvPicPr>
          <p:nvPr/>
        </p:nvPicPr>
        <p:blipFill>
          <a:blip r:embed="rId4"/>
          <a:stretch>
            <a:fillRect/>
          </a:stretch>
        </p:blipFill>
        <p:spPr>
          <a:xfrm>
            <a:off x="605155" y="0"/>
            <a:ext cx="736640" cy="736640"/>
          </a:xfrm>
          <a:prstGeom prst="rect">
            <a:avLst/>
          </a:prstGeom>
        </p:spPr>
      </p:pic>
    </p:spTree>
    <p:extLst>
      <p:ext uri="{BB962C8B-B14F-4D97-AF65-F5344CB8AC3E}">
        <p14:creationId xmlns:p14="http://schemas.microsoft.com/office/powerpoint/2010/main" val="128090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Next Steps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21</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605154" y="973886"/>
            <a:ext cx="8433338" cy="4770537"/>
          </a:xfrm>
          <a:prstGeom prst="rect">
            <a:avLst/>
          </a:prstGeom>
          <a:noFill/>
        </p:spPr>
        <p:txBody>
          <a:bodyPr wrap="square" rtlCol="0">
            <a:spAutoFit/>
          </a:bodyPr>
          <a:lstStyle/>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Register in Employ Florida at </a:t>
            </a:r>
            <a:r>
              <a:rPr lang="en-US" sz="2800" dirty="0">
                <a:solidFill>
                  <a:srgbClr val="004563"/>
                </a:solidFill>
                <a:latin typeface="Arial" panose="020B0604020202020204" pitchFamily="34" charset="0"/>
                <a:cs typeface="Arial" panose="020B0604020202020204" pitchFamily="34" charset="0"/>
                <a:hlinkClick r:id="rId4"/>
              </a:rPr>
              <a:t>www.employflorida.com</a:t>
            </a: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Establish a valid Reemployment Assistance claim by visiting </a:t>
            </a:r>
            <a:r>
              <a:rPr lang="en-US" sz="2800" dirty="0">
                <a:solidFill>
                  <a:srgbClr val="004563"/>
                </a:solidFill>
                <a:latin typeface="Arial" panose="020B0604020202020204" pitchFamily="34" charset="0"/>
                <a:cs typeface="Arial" panose="020B0604020202020204" pitchFamily="34" charset="0"/>
                <a:hlinkClick r:id="rId5"/>
              </a:rPr>
              <a:t>https://connect.myflorida.com</a:t>
            </a: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Call or email [Local TAA Coordinator’s name] to schedule an appointment at</a:t>
            </a:r>
          </a:p>
          <a:p>
            <a:pPr lvl="1"/>
            <a:r>
              <a:rPr lang="en-US" sz="2800" dirty="0">
                <a:solidFill>
                  <a:srgbClr val="004563"/>
                </a:solidFill>
                <a:latin typeface="Arial" panose="020B0604020202020204" pitchFamily="34" charset="0"/>
                <a:cs typeface="Arial" panose="020B0604020202020204" pitchFamily="34" charset="0"/>
              </a:rPr>
              <a:t>[Local TAA Coordinator’s email/phone number]</a:t>
            </a:r>
          </a:p>
          <a:p>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766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902" y="2474460"/>
            <a:ext cx="4490720" cy="1540045"/>
          </a:xfrm>
          <a:prstGeom prst="rect">
            <a:avLst/>
          </a:prstGeom>
        </p:spPr>
      </p:pic>
      <p:sp>
        <p:nvSpPr>
          <p:cNvPr id="44" name="Slide Number Placeholder 1"/>
          <p:cNvSpPr>
            <a:spLocks noGrp="1"/>
          </p:cNvSpPr>
          <p:nvPr>
            <p:ph type="sldNum" sz="quarter" idx="10"/>
          </p:nvPr>
        </p:nvSpPr>
        <p:spPr>
          <a:xfrm>
            <a:off x="6400800" y="6432752"/>
            <a:ext cx="2133600" cy="365125"/>
          </a:xfrm>
        </p:spPr>
        <p:txBody>
          <a:bodyPr/>
          <a:lstStyle/>
          <a:p>
            <a:pPr algn="r">
              <a:defRPr/>
            </a:pPr>
            <a:r>
              <a:rPr lang="en-US" dirty="0"/>
              <a:t>12</a:t>
            </a: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46" name="Straight Connector 45"/>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cxnSp>
        <p:nvCxnSpPr>
          <p:cNvPr id="48" name="Straight Connector 47"/>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QUESTIONS</a:t>
            </a:r>
          </a:p>
        </p:txBody>
      </p:sp>
      <p:sp>
        <p:nvSpPr>
          <p:cNvPr id="18" name="Rectangle 17"/>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59859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48" y="1819058"/>
            <a:ext cx="1160185" cy="13512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8" name="Straight Connector 7"/>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09553" y="1763079"/>
            <a:ext cx="6677248" cy="923330"/>
          </a:xfrm>
          <a:prstGeom prst="rect">
            <a:avLst/>
          </a:prstGeom>
        </p:spPr>
        <p:txBody>
          <a:bodyPr wrap="square">
            <a:spAutoFit/>
          </a:bodyPr>
          <a:lstStyle/>
          <a:p>
            <a:r>
              <a:rPr lang="en-US" sz="4800" b="1" dirty="0">
                <a:solidFill>
                  <a:schemeClr val="tx2"/>
                </a:solidFill>
                <a:latin typeface="HelveticaNeueLT Std" panose="020B0604020202020204" pitchFamily="34" charset="0"/>
              </a:rPr>
              <a:t>Thank You</a:t>
            </a:r>
            <a:r>
              <a:rPr lang="en-US" sz="5400" b="1" dirty="0">
                <a:solidFill>
                  <a:schemeClr val="tx2"/>
                </a:solidFill>
              </a:rPr>
              <a:t>.</a:t>
            </a:r>
          </a:p>
        </p:txBody>
      </p:sp>
      <p:cxnSp>
        <p:nvCxnSpPr>
          <p:cNvPr id="14" name="Straight Connector 13"/>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CONTACT</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05" y="4827218"/>
            <a:ext cx="1161514" cy="1352822"/>
          </a:xfrm>
          <a:prstGeom prst="rect">
            <a:avLst/>
          </a:prstGeom>
        </p:spPr>
      </p:pic>
      <p:sp>
        <p:nvSpPr>
          <p:cNvPr id="21" name="Rectangle 20"/>
          <p:cNvSpPr/>
          <p:nvPr/>
        </p:nvSpPr>
        <p:spPr>
          <a:xfrm>
            <a:off x="2009553" y="5039563"/>
            <a:ext cx="6631799" cy="923330"/>
          </a:xfrm>
          <a:prstGeom prst="rect">
            <a:avLst/>
          </a:prstGeom>
        </p:spPr>
        <p:txBody>
          <a:bodyPr wrap="square">
            <a:spAutoFit/>
          </a:bodyPr>
          <a:lstStyle/>
          <a:p>
            <a:r>
              <a:rPr lang="en-US" b="1" dirty="0">
                <a:solidFill>
                  <a:schemeClr val="tx2"/>
                </a:solidFill>
                <a:latin typeface="HelveticaNeueLT Std" panose="020B0604020202020204" pitchFamily="34" charset="0"/>
              </a:rPr>
              <a:t>Christina Omran, State Trade Program Coordinator</a:t>
            </a:r>
            <a:endParaRPr lang="en-US" dirty="0">
              <a:solidFill>
                <a:schemeClr val="tx2"/>
              </a:solidFill>
              <a:latin typeface="HelveticaNeueLT Std" panose="020B0604020202020204" pitchFamily="34" charset="0"/>
            </a:endParaRPr>
          </a:p>
          <a:p>
            <a:r>
              <a:rPr lang="en-US" dirty="0">
                <a:solidFill>
                  <a:schemeClr val="tx2"/>
                </a:solidFill>
                <a:latin typeface="HelveticaNeueLT Std" panose="020B0604020202020204" pitchFamily="34" charset="0"/>
              </a:rPr>
              <a:t>Main Line: </a:t>
            </a:r>
            <a:r>
              <a:rPr lang="en-US" b="1" dirty="0">
                <a:solidFill>
                  <a:schemeClr val="tx2"/>
                </a:solidFill>
                <a:latin typeface="HelveticaNeueLT Std" panose="020B0604020202020204" pitchFamily="34" charset="0"/>
              </a:rPr>
              <a:t>850-245-7477</a:t>
            </a:r>
          </a:p>
          <a:p>
            <a:r>
              <a:rPr lang="en-US" dirty="0">
                <a:solidFill>
                  <a:schemeClr val="tx2"/>
                </a:solidFill>
                <a:latin typeface="HelveticaNeueLT Std" panose="020B0604020202020204" pitchFamily="34" charset="0"/>
              </a:rPr>
              <a:t>Email:</a:t>
            </a:r>
            <a:r>
              <a:rPr lang="en-US" b="1" i="1" dirty="0">
                <a:solidFill>
                  <a:schemeClr val="tx2"/>
                </a:solidFill>
                <a:latin typeface="HelveticaNeueLT Std" panose="020B0604020202020204" pitchFamily="34" charset="0"/>
              </a:rPr>
              <a:t> </a:t>
            </a:r>
            <a:r>
              <a:rPr lang="en-US" b="1" dirty="0">
                <a:solidFill>
                  <a:schemeClr val="tx2"/>
                </a:solidFill>
                <a:latin typeface="HelveticaNeueLT Std" panose="020B0604020202020204" pitchFamily="34" charset="0"/>
              </a:rPr>
              <a:t>TAA@deo.myflorida.com</a:t>
            </a:r>
          </a:p>
        </p:txBody>
      </p:sp>
      <p:sp>
        <p:nvSpPr>
          <p:cNvPr id="22" name="Rectangle 21"/>
          <p:cNvSpPr/>
          <p:nvPr/>
        </p:nvSpPr>
        <p:spPr>
          <a:xfrm>
            <a:off x="2130251" y="2596915"/>
            <a:ext cx="6511101" cy="646331"/>
          </a:xfrm>
          <a:prstGeom prst="rect">
            <a:avLst/>
          </a:prstGeom>
        </p:spPr>
        <p:txBody>
          <a:bodyPr wrap="square">
            <a:spAutoFit/>
          </a:bodyPr>
          <a:lstStyle/>
          <a:p>
            <a:r>
              <a:rPr lang="en-US" dirty="0">
                <a:solidFill>
                  <a:schemeClr val="tx2"/>
                </a:solidFill>
                <a:latin typeface="HelveticaNeueLT Std" panose="020B0604020202020204" pitchFamily="34" charset="0"/>
              </a:rPr>
              <a:t>If you have questions or comments about this presentation; please contact the State Trade Office.</a:t>
            </a:r>
          </a:p>
        </p:txBody>
      </p:sp>
      <p:sp>
        <p:nvSpPr>
          <p:cNvPr id="24" name="Rectangle 23"/>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Slide Number Placeholder 1"/>
          <p:cNvSpPr>
            <a:spLocks noGrp="1"/>
          </p:cNvSpPr>
          <p:nvPr>
            <p:ph type="sldNum" sz="quarter" idx="10"/>
          </p:nvPr>
        </p:nvSpPr>
        <p:spPr>
          <a:xfrm>
            <a:off x="6400800" y="6432752"/>
            <a:ext cx="2133600" cy="365125"/>
          </a:xfrm>
        </p:spPr>
        <p:txBody>
          <a:bodyPr/>
          <a:lstStyle/>
          <a:p>
            <a:pPr algn="r">
              <a:defRPr/>
            </a:pPr>
            <a:r>
              <a:rPr lang="en-US" dirty="0"/>
              <a:t>8</a:t>
            </a:r>
          </a:p>
        </p:txBody>
      </p:sp>
      <p:sp>
        <p:nvSpPr>
          <p:cNvPr id="26" name="Rectangle 25"/>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Tree>
    <p:extLst>
      <p:ext uri="{BB962C8B-B14F-4D97-AF65-F5344CB8AC3E}">
        <p14:creationId xmlns:p14="http://schemas.microsoft.com/office/powerpoint/2010/main" val="38456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Trade Adjustment Assistance (TAA) Overview</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2</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2</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5447645"/>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Assists workers affected by foreign trade or competition</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Provides resources to obtain new skills and find suitable employment</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Trade Act of 1974 </a:t>
            </a:r>
          </a:p>
          <a:p>
            <a:pPr marL="800100" lvl="1" indent="-342900">
              <a:buFont typeface="Arial" panose="020B0604020202020204" pitchFamily="34" charset="0"/>
              <a:buChar char="•"/>
            </a:pPr>
            <a:endParaRPr lang="en-US" sz="2800" dirty="0">
              <a:solidFill>
                <a:srgbClr val="004563"/>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solidFill>
                  <a:srgbClr val="004563"/>
                </a:solidFill>
                <a:latin typeface="Arial" panose="020B0604020202020204" pitchFamily="34" charset="0"/>
                <a:cs typeface="Arial" panose="020B0604020202020204" pitchFamily="34" charset="0"/>
              </a:rPr>
              <a:t>Reauthorized by Trade Adjustment Assistance Reauthorization Act (TAARA) of 2015</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45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Eligibility Requirements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3</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3</a:t>
            </a:fld>
            <a:endParaRPr lang="en-US" dirty="0"/>
          </a:p>
        </p:txBody>
      </p:sp>
      <p:sp>
        <p:nvSpPr>
          <p:cNvPr id="14" name="Content Placeholder 13">
            <a:extLst>
              <a:ext uri="{FF2B5EF4-FFF2-40B4-BE49-F238E27FC236}">
                <a16:creationId xmlns:a16="http://schemas.microsoft.com/office/drawing/2014/main" id="{4A9B7552-9F68-4379-B80D-07D20C9CC170}"/>
              </a:ext>
            </a:extLst>
          </p:cNvPr>
          <p:cNvSpPr>
            <a:spLocks noGrp="1"/>
          </p:cNvSpPr>
          <p:nvPr>
            <p:ph idx="1"/>
          </p:nvPr>
        </p:nvSpPr>
        <p:spPr>
          <a:xfrm>
            <a:off x="681672" y="974725"/>
            <a:ext cx="7886700" cy="4351338"/>
          </a:xfrm>
        </p:spPr>
        <p:txBody>
          <a:bodyPr/>
          <a:lstStyle/>
          <a:p>
            <a:pPr marL="0" indent="0">
              <a:buNone/>
            </a:pPr>
            <a:endParaRPr lang="en-US" dirty="0">
              <a:solidFill>
                <a:srgbClr val="004563"/>
              </a:solidFill>
              <a:latin typeface="Arial" panose="020B0604020202020204"/>
            </a:endParaRPr>
          </a:p>
          <a:p>
            <a:endParaRPr lang="en-US" dirty="0"/>
          </a:p>
        </p:txBody>
      </p:sp>
      <p:sp>
        <p:nvSpPr>
          <p:cNvPr id="6" name="Rectangle 5">
            <a:extLst>
              <a:ext uri="{FF2B5EF4-FFF2-40B4-BE49-F238E27FC236}">
                <a16:creationId xmlns:a16="http://schemas.microsoft.com/office/drawing/2014/main" id="{41855590-EBCE-4D81-9575-6110CFEC39F7}"/>
              </a:ext>
            </a:extLst>
          </p:cNvPr>
          <p:cNvSpPr/>
          <p:nvPr/>
        </p:nvSpPr>
        <p:spPr>
          <a:xfrm>
            <a:off x="605154" y="984250"/>
            <a:ext cx="8039735" cy="4832092"/>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The TAA Program is only available to workers covered by a certified United States Department of Labor (USDOL) trade petition.</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Eligible entities must apply for certification with USDOL or through their Local TAA Coordinator.</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Once certified, workers must apply for individual benefits in person with their Local TAA Coordinator.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1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Incumbent Workers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4</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4</a:t>
            </a:fld>
            <a:endParaRPr lang="en-US" dirty="0"/>
          </a:p>
        </p:txBody>
      </p:sp>
      <p:sp>
        <p:nvSpPr>
          <p:cNvPr id="14" name="Content Placeholder 13">
            <a:extLst>
              <a:ext uri="{FF2B5EF4-FFF2-40B4-BE49-F238E27FC236}">
                <a16:creationId xmlns:a16="http://schemas.microsoft.com/office/drawing/2014/main" id="{4A9B7552-9F68-4379-B80D-07D20C9CC170}"/>
              </a:ext>
            </a:extLst>
          </p:cNvPr>
          <p:cNvSpPr>
            <a:spLocks noGrp="1"/>
          </p:cNvSpPr>
          <p:nvPr>
            <p:ph idx="1"/>
          </p:nvPr>
        </p:nvSpPr>
        <p:spPr>
          <a:xfrm>
            <a:off x="681672" y="974725"/>
            <a:ext cx="7886700" cy="4351338"/>
          </a:xfrm>
        </p:spPr>
        <p:txBody>
          <a:bodyPr/>
          <a:lstStyle/>
          <a:p>
            <a:pPr marL="0" indent="0">
              <a:buNone/>
            </a:pPr>
            <a:endParaRPr lang="en-US" dirty="0">
              <a:solidFill>
                <a:srgbClr val="004563"/>
              </a:solidFill>
              <a:latin typeface="Arial" panose="020B0604020202020204"/>
            </a:endParaRPr>
          </a:p>
          <a:p>
            <a:endParaRPr lang="en-US" dirty="0"/>
          </a:p>
        </p:txBody>
      </p:sp>
      <p:sp>
        <p:nvSpPr>
          <p:cNvPr id="6" name="Rectangle 5">
            <a:extLst>
              <a:ext uri="{FF2B5EF4-FFF2-40B4-BE49-F238E27FC236}">
                <a16:creationId xmlns:a16="http://schemas.microsoft.com/office/drawing/2014/main" id="{41855590-EBCE-4D81-9575-6110CFEC39F7}"/>
              </a:ext>
            </a:extLst>
          </p:cNvPr>
          <p:cNvSpPr/>
          <p:nvPr/>
        </p:nvSpPr>
        <p:spPr>
          <a:xfrm>
            <a:off x="605154" y="984250"/>
            <a:ext cx="8039735" cy="4832092"/>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Still employed with trade-affected employer but have received notification of layoff</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Certified under a TAA petition</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Eligible for training benefits, excluding On-the-Job (OJT) or employer-based training</a:t>
            </a:r>
          </a:p>
          <a:p>
            <a:pPr marL="342900" indent="-342900">
              <a:buFont typeface="Wingdings" panose="05000000000000000000" pitchFamily="2" charset="2"/>
              <a:buChar char="§"/>
            </a:pPr>
            <a:endParaRPr lang="en-US" sz="24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Eligible for case-management and employment services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01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a:ea typeface="Open Sans Semibold" panose="020B0706030804020204" pitchFamily="34" charset="0"/>
                <a:cs typeface="Calibri" panose="020F0502020204030204" pitchFamily="34" charset="0"/>
              </a:rPr>
              <a:t>Local TAA Coordinator</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5</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5</a:t>
            </a:fld>
            <a:endParaRPr lang="en-US" dirty="0"/>
          </a:p>
        </p:txBody>
      </p:sp>
      <p:sp>
        <p:nvSpPr>
          <p:cNvPr id="26" name="Rectangle 25">
            <a:extLst>
              <a:ext uri="{FF2B5EF4-FFF2-40B4-BE49-F238E27FC236}">
                <a16:creationId xmlns:a16="http://schemas.microsoft.com/office/drawing/2014/main" id="{E8ABC3A8-52FC-490E-8164-A5DB77F61A83}"/>
              </a:ext>
            </a:extLst>
          </p:cNvPr>
          <p:cNvSpPr/>
          <p:nvPr/>
        </p:nvSpPr>
        <p:spPr>
          <a:xfrm>
            <a:off x="605155" y="962617"/>
            <a:ext cx="7796340" cy="4401205"/>
          </a:xfrm>
          <a:prstGeom prst="rect">
            <a:avLst/>
          </a:prstGeom>
        </p:spPr>
        <p:txBody>
          <a:bodyPr wrap="square">
            <a:spAutoFit/>
          </a:bodyPr>
          <a:lstStyle/>
          <a:p>
            <a:pPr marL="342900" indent="-342900">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Designated TAA representative at local career centers </a:t>
            </a:r>
          </a:p>
          <a:p>
            <a:pPr marL="342900" indent="-342900">
              <a:buFont typeface="Wingdings" panose="05000000000000000000" pitchFamily="2" charset="2"/>
              <a:buChar char="§"/>
            </a:pPr>
            <a:endParaRPr lang="en-US" sz="2400" dirty="0">
              <a:solidFill>
                <a:srgbClr val="004563"/>
              </a:solidFill>
              <a:latin typeface="HelveticaNeueLT Std" panose="020B0604020202020204"/>
              <a:cs typeface="Arial" panose="020B0604020202020204" pitchFamily="34" charset="0"/>
            </a:endParaRPr>
          </a:p>
          <a:p>
            <a:pPr marL="342900" indent="-342900">
              <a:buFont typeface="Wingdings" panose="05000000000000000000" pitchFamily="2" charset="2"/>
              <a:buChar char="§"/>
            </a:pPr>
            <a:r>
              <a:rPr lang="en-US" sz="2400" dirty="0">
                <a:solidFill>
                  <a:srgbClr val="004563"/>
                </a:solidFill>
                <a:latin typeface="HelveticaNeueLT Std" panose="020B0604020202020204"/>
                <a:cs typeface="Arial" panose="020B0604020202020204" pitchFamily="34" charset="0"/>
              </a:rPr>
              <a:t>Provides case management and employment services to trade-affected workers</a:t>
            </a:r>
          </a:p>
          <a:p>
            <a:endParaRPr lang="en-US" sz="2400" dirty="0">
              <a:solidFill>
                <a:srgbClr val="004563"/>
              </a:solidFill>
              <a:latin typeface="HelveticaNeueLT Std" panose="020B0604020202020204"/>
              <a:cs typeface="Arial" panose="020B0604020202020204" pitchFamily="34" charset="0"/>
            </a:endParaRPr>
          </a:p>
          <a:p>
            <a:pPr lvl="4"/>
            <a:r>
              <a:rPr lang="en-US" sz="2400" b="1" dirty="0">
                <a:solidFill>
                  <a:srgbClr val="006666"/>
                </a:solidFill>
                <a:latin typeface="HelveticaNeueLT Std" panose="020B0604020202020204"/>
              </a:rPr>
              <a:t>CareerSource ___________</a:t>
            </a:r>
            <a:br>
              <a:rPr lang="en-US" sz="2400" dirty="0">
                <a:solidFill>
                  <a:srgbClr val="006666"/>
                </a:solidFill>
                <a:latin typeface="HelveticaNeueLT Std" panose="020B0604020202020204"/>
              </a:rPr>
            </a:br>
            <a:r>
              <a:rPr lang="en-US" sz="2400" dirty="0">
                <a:solidFill>
                  <a:srgbClr val="006666"/>
                </a:solidFill>
                <a:latin typeface="HelveticaNeueLT Std" panose="020B0604020202020204"/>
              </a:rPr>
              <a:t>Career center address</a:t>
            </a:r>
            <a:br>
              <a:rPr lang="en-US" sz="2400" dirty="0">
                <a:solidFill>
                  <a:srgbClr val="006666"/>
                </a:solidFill>
                <a:latin typeface="HelveticaNeueLT Std" panose="020B0604020202020204"/>
              </a:rPr>
            </a:br>
            <a:r>
              <a:rPr lang="en-US" sz="2400" dirty="0">
                <a:solidFill>
                  <a:srgbClr val="006666"/>
                </a:solidFill>
                <a:latin typeface="HelveticaNeueLT Std" panose="020B0604020202020204"/>
              </a:rPr>
              <a:t>Local TAA Coordinator’s email</a:t>
            </a:r>
          </a:p>
          <a:p>
            <a:pPr lvl="4"/>
            <a:r>
              <a:rPr lang="en-US" sz="2400" dirty="0">
                <a:solidFill>
                  <a:srgbClr val="006666"/>
                </a:solidFill>
                <a:latin typeface="HelveticaNeueLT Std" panose="020B0604020202020204"/>
                <a:cs typeface="Arial" panose="020B0604020202020204" pitchFamily="34" charset="0"/>
              </a:rPr>
              <a:t>Local TAA Coordinator’s phone number</a:t>
            </a:r>
            <a:endParaRPr lang="en-US" sz="2400" dirty="0">
              <a:solidFill>
                <a:srgbClr val="006666"/>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09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Eligibility Determination</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6</a:t>
            </a:fld>
            <a:endParaRPr lang="en-US" dirty="0"/>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pPr/>
              <a:t>6</a:t>
            </a:fld>
            <a:endParaRPr lang="en-US" dirty="0"/>
          </a:p>
        </p:txBody>
      </p:sp>
      <p:sp>
        <p:nvSpPr>
          <p:cNvPr id="14" name="Content Placeholder 13">
            <a:extLst>
              <a:ext uri="{FF2B5EF4-FFF2-40B4-BE49-F238E27FC236}">
                <a16:creationId xmlns:a16="http://schemas.microsoft.com/office/drawing/2014/main" id="{4A9B7552-9F68-4379-B80D-07D20C9CC170}"/>
              </a:ext>
            </a:extLst>
          </p:cNvPr>
          <p:cNvSpPr>
            <a:spLocks noGrp="1"/>
          </p:cNvSpPr>
          <p:nvPr>
            <p:ph idx="1"/>
          </p:nvPr>
        </p:nvSpPr>
        <p:spPr>
          <a:xfrm>
            <a:off x="681672" y="974725"/>
            <a:ext cx="7886700" cy="4351338"/>
          </a:xfrm>
        </p:spPr>
        <p:txBody>
          <a:bodyPr/>
          <a:lstStyle/>
          <a:p>
            <a:pPr marL="0" indent="0">
              <a:buNone/>
            </a:pPr>
            <a:endParaRPr lang="en-US" dirty="0">
              <a:solidFill>
                <a:srgbClr val="004563"/>
              </a:solidFill>
              <a:latin typeface="Arial" panose="020B0604020202020204"/>
            </a:endParaRPr>
          </a:p>
          <a:p>
            <a:endParaRPr lang="en-US" dirty="0"/>
          </a:p>
        </p:txBody>
      </p:sp>
      <p:sp>
        <p:nvSpPr>
          <p:cNvPr id="6" name="Rectangle 5">
            <a:extLst>
              <a:ext uri="{FF2B5EF4-FFF2-40B4-BE49-F238E27FC236}">
                <a16:creationId xmlns:a16="http://schemas.microsoft.com/office/drawing/2014/main" id="{41855590-EBCE-4D81-9575-6110CFEC39F7}"/>
              </a:ext>
            </a:extLst>
          </p:cNvPr>
          <p:cNvSpPr/>
          <p:nvPr/>
        </p:nvSpPr>
        <p:spPr>
          <a:xfrm>
            <a:off x="605154" y="984250"/>
            <a:ext cx="8258429" cy="5755422"/>
          </a:xfrm>
          <a:prstGeom prst="rect">
            <a:avLst/>
          </a:prstGeom>
        </p:spPr>
        <p:txBody>
          <a:bodyPr wrap="square">
            <a:spAutoFit/>
          </a:bodyPr>
          <a:lstStyle/>
          <a:p>
            <a:r>
              <a:rPr lang="en-US" sz="2800" dirty="0">
                <a:solidFill>
                  <a:srgbClr val="004563"/>
                </a:solidFill>
                <a:latin typeface="Arial" panose="020B0604020202020204" pitchFamily="34" charset="0"/>
                <a:cs typeface="Arial" panose="020B0604020202020204" pitchFamily="34" charset="0"/>
              </a:rPr>
              <a:t>Initial eligibility meeting with Local TAA Coordinator:</a:t>
            </a:r>
          </a:p>
          <a:p>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Must be a scheduled appointment</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Register with Employ Florida in advance</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Bring your Official Notification of Benefits letter </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Complete an application for Trade Readjustment Allowance (TRA) benefits</a:t>
            </a:r>
          </a:p>
          <a:p>
            <a:endParaRPr lang="en-US" sz="2400" dirty="0">
              <a:solidFill>
                <a:srgbClr val="004563"/>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7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31049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TAA Program Benefits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C8E58430-B209-40B1-AAAD-542C5CDF03BB}"/>
              </a:ext>
            </a:extLst>
          </p:cNvPr>
          <p:cNvSpPr txBox="1">
            <a:spLocks/>
          </p:cNvSpPr>
          <p:nvPr/>
        </p:nvSpPr>
        <p:spPr>
          <a:xfrm>
            <a:off x="6665473" y="638229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HelveticaNeueLT Std"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E0A5F7-18CF-42D7-865E-9BC89C445029}"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pic>
        <p:nvPicPr>
          <p:cNvPr id="27" name="Graphic 26" descr="Boardroom">
            <a:extLst>
              <a:ext uri="{FF2B5EF4-FFF2-40B4-BE49-F238E27FC236}">
                <a16:creationId xmlns:a16="http://schemas.microsoft.com/office/drawing/2014/main" id="{BC56F562-B945-464A-B290-2DFDFAAFD5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760" y="2377127"/>
            <a:ext cx="914400" cy="914400"/>
          </a:xfrm>
          <a:prstGeom prst="rect">
            <a:avLst/>
          </a:prstGeom>
        </p:spPr>
      </p:pic>
      <p:sp>
        <p:nvSpPr>
          <p:cNvPr id="28" name="TextBox 27">
            <a:extLst>
              <a:ext uri="{FF2B5EF4-FFF2-40B4-BE49-F238E27FC236}">
                <a16:creationId xmlns:a16="http://schemas.microsoft.com/office/drawing/2014/main" id="{0566CB33-A64A-4BB4-B05C-E1FED6D50AD1}"/>
              </a:ext>
            </a:extLst>
          </p:cNvPr>
          <p:cNvSpPr txBox="1"/>
          <p:nvPr/>
        </p:nvSpPr>
        <p:spPr>
          <a:xfrm>
            <a:off x="1616399" y="2689067"/>
            <a:ext cx="2953265" cy="400110"/>
          </a:xfrm>
          <a:prstGeom prst="rect">
            <a:avLst/>
          </a:prstGeom>
          <a:noFill/>
        </p:spPr>
        <p:txBody>
          <a:bodyPr wrap="square" rtlCol="0">
            <a:spAutoFit/>
          </a:bodyPr>
          <a:lstStyle/>
          <a:p>
            <a:r>
              <a:rPr lang="en-US" sz="2000" dirty="0">
                <a:solidFill>
                  <a:srgbClr val="004563"/>
                </a:solidFill>
                <a:latin typeface="Arial" panose="020B0604020202020204" pitchFamily="34" charset="0"/>
                <a:cs typeface="Arial" panose="020B0604020202020204" pitchFamily="34" charset="0"/>
              </a:rPr>
              <a:t>Employment services</a:t>
            </a:r>
          </a:p>
        </p:txBody>
      </p:sp>
      <p:pic>
        <p:nvPicPr>
          <p:cNvPr id="30" name="Graphic 29" descr="Classroom">
            <a:extLst>
              <a:ext uri="{FF2B5EF4-FFF2-40B4-BE49-F238E27FC236}">
                <a16:creationId xmlns:a16="http://schemas.microsoft.com/office/drawing/2014/main" id="{58C418D7-EE0D-49D6-87FC-2167DC5F1D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7903" y="2371513"/>
            <a:ext cx="914400" cy="914400"/>
          </a:xfrm>
          <a:prstGeom prst="rect">
            <a:avLst/>
          </a:prstGeom>
        </p:spPr>
      </p:pic>
      <p:sp>
        <p:nvSpPr>
          <p:cNvPr id="31" name="TextBox 30">
            <a:extLst>
              <a:ext uri="{FF2B5EF4-FFF2-40B4-BE49-F238E27FC236}">
                <a16:creationId xmlns:a16="http://schemas.microsoft.com/office/drawing/2014/main" id="{783349FA-761D-4302-93CA-66101BBBE449}"/>
              </a:ext>
            </a:extLst>
          </p:cNvPr>
          <p:cNvSpPr txBox="1"/>
          <p:nvPr/>
        </p:nvSpPr>
        <p:spPr>
          <a:xfrm>
            <a:off x="5515625" y="2689067"/>
            <a:ext cx="2953265" cy="400110"/>
          </a:xfrm>
          <a:prstGeom prst="rect">
            <a:avLst/>
          </a:prstGeom>
          <a:noFill/>
        </p:spPr>
        <p:txBody>
          <a:bodyPr wrap="square" rtlCol="0">
            <a:spAutoFit/>
          </a:bodyPr>
          <a:lstStyle/>
          <a:p>
            <a:r>
              <a:rPr lang="en-US" sz="2000" dirty="0">
                <a:solidFill>
                  <a:srgbClr val="006666"/>
                </a:solidFill>
                <a:latin typeface="Arial" panose="020B0604020202020204" pitchFamily="34" charset="0"/>
                <a:cs typeface="Arial" panose="020B0604020202020204" pitchFamily="34" charset="0"/>
              </a:rPr>
              <a:t>Funding for training</a:t>
            </a:r>
          </a:p>
        </p:txBody>
      </p:sp>
      <p:pic>
        <p:nvPicPr>
          <p:cNvPr id="33" name="Graphic 32" descr="Money">
            <a:extLst>
              <a:ext uri="{FF2B5EF4-FFF2-40B4-BE49-F238E27FC236}">
                <a16:creationId xmlns:a16="http://schemas.microsoft.com/office/drawing/2014/main" id="{C4CDB94C-7667-4B63-A1DD-40A49B8F54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560" y="3490885"/>
            <a:ext cx="914400" cy="914400"/>
          </a:xfrm>
          <a:prstGeom prst="rect">
            <a:avLst/>
          </a:prstGeom>
        </p:spPr>
      </p:pic>
      <p:sp>
        <p:nvSpPr>
          <p:cNvPr id="34" name="TextBox 33">
            <a:extLst>
              <a:ext uri="{FF2B5EF4-FFF2-40B4-BE49-F238E27FC236}">
                <a16:creationId xmlns:a16="http://schemas.microsoft.com/office/drawing/2014/main" id="{A4C6CB1E-0A0F-4D13-86B2-BDB5D18FFA0D}"/>
              </a:ext>
            </a:extLst>
          </p:cNvPr>
          <p:cNvSpPr txBox="1"/>
          <p:nvPr/>
        </p:nvSpPr>
        <p:spPr>
          <a:xfrm>
            <a:off x="1647960" y="3758953"/>
            <a:ext cx="2953265" cy="707886"/>
          </a:xfrm>
          <a:prstGeom prst="rect">
            <a:avLst/>
          </a:prstGeom>
          <a:noFill/>
        </p:spPr>
        <p:txBody>
          <a:bodyPr wrap="square" rtlCol="0">
            <a:spAutoFit/>
          </a:bodyPr>
          <a:lstStyle/>
          <a:p>
            <a:r>
              <a:rPr lang="en-US" sz="2000" dirty="0">
                <a:solidFill>
                  <a:srgbClr val="006666"/>
                </a:solidFill>
                <a:latin typeface="Arial" panose="020B0604020202020204" pitchFamily="34" charset="0"/>
                <a:cs typeface="Arial" panose="020B0604020202020204" pitchFamily="34" charset="0"/>
              </a:rPr>
              <a:t>Income support while in training</a:t>
            </a:r>
          </a:p>
        </p:txBody>
      </p:sp>
      <p:pic>
        <p:nvPicPr>
          <p:cNvPr id="36" name="Graphic 35" descr="Truck">
            <a:extLst>
              <a:ext uri="{FF2B5EF4-FFF2-40B4-BE49-F238E27FC236}">
                <a16:creationId xmlns:a16="http://schemas.microsoft.com/office/drawing/2014/main" id="{3C4F4FF8-24E4-438D-ADB0-3030995773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49130" y="3906361"/>
            <a:ext cx="569095" cy="569095"/>
          </a:xfrm>
          <a:prstGeom prst="rect">
            <a:avLst/>
          </a:prstGeom>
        </p:spPr>
      </p:pic>
      <p:sp>
        <p:nvSpPr>
          <p:cNvPr id="37" name="TextBox 36">
            <a:extLst>
              <a:ext uri="{FF2B5EF4-FFF2-40B4-BE49-F238E27FC236}">
                <a16:creationId xmlns:a16="http://schemas.microsoft.com/office/drawing/2014/main" id="{2A1E6418-B5A1-4026-8216-E7338AE1BF52}"/>
              </a:ext>
            </a:extLst>
          </p:cNvPr>
          <p:cNvSpPr txBox="1"/>
          <p:nvPr/>
        </p:nvSpPr>
        <p:spPr>
          <a:xfrm>
            <a:off x="5515625" y="3624919"/>
            <a:ext cx="2953265" cy="707886"/>
          </a:xfrm>
          <a:prstGeom prst="rect">
            <a:avLst/>
          </a:prstGeom>
          <a:noFill/>
        </p:spPr>
        <p:txBody>
          <a:bodyPr wrap="square" rtlCol="0">
            <a:spAutoFit/>
          </a:bodyPr>
          <a:lstStyle/>
          <a:p>
            <a:r>
              <a:rPr lang="en-US" sz="2000" dirty="0">
                <a:solidFill>
                  <a:srgbClr val="004563"/>
                </a:solidFill>
                <a:latin typeface="Arial" panose="020B0604020202020204" pitchFamily="34" charset="0"/>
                <a:cs typeface="Arial" panose="020B0604020202020204" pitchFamily="34" charset="0"/>
              </a:rPr>
              <a:t>Job search and relocation allowances</a:t>
            </a:r>
          </a:p>
        </p:txBody>
      </p:sp>
      <p:pic>
        <p:nvPicPr>
          <p:cNvPr id="39" name="Graphic 38" descr="First aid kit">
            <a:extLst>
              <a:ext uri="{FF2B5EF4-FFF2-40B4-BE49-F238E27FC236}">
                <a16:creationId xmlns:a16="http://schemas.microsoft.com/office/drawing/2014/main" id="{7922A296-437E-498B-977C-8A40AE7CC0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3760" y="4811853"/>
            <a:ext cx="914400" cy="914400"/>
          </a:xfrm>
          <a:prstGeom prst="rect">
            <a:avLst/>
          </a:prstGeom>
        </p:spPr>
      </p:pic>
      <p:sp>
        <p:nvSpPr>
          <p:cNvPr id="40" name="TextBox 39">
            <a:extLst>
              <a:ext uri="{FF2B5EF4-FFF2-40B4-BE49-F238E27FC236}">
                <a16:creationId xmlns:a16="http://schemas.microsoft.com/office/drawing/2014/main" id="{460B7664-13AA-49C4-8FA8-E5DF4985283D}"/>
              </a:ext>
            </a:extLst>
          </p:cNvPr>
          <p:cNvSpPr txBox="1"/>
          <p:nvPr/>
        </p:nvSpPr>
        <p:spPr>
          <a:xfrm>
            <a:off x="1668160" y="4954504"/>
            <a:ext cx="2953265" cy="707886"/>
          </a:xfrm>
          <a:prstGeom prst="rect">
            <a:avLst/>
          </a:prstGeom>
          <a:noFill/>
        </p:spPr>
        <p:txBody>
          <a:bodyPr wrap="square" rtlCol="0">
            <a:spAutoFit/>
          </a:bodyPr>
          <a:lstStyle/>
          <a:p>
            <a:r>
              <a:rPr lang="en-US" sz="2000" dirty="0">
                <a:solidFill>
                  <a:srgbClr val="004563"/>
                </a:solidFill>
                <a:latin typeface="Arial" panose="020B0604020202020204" pitchFamily="34" charset="0"/>
                <a:cs typeface="Arial" panose="020B0604020202020204" pitchFamily="34" charset="0"/>
              </a:rPr>
              <a:t>Tax credit for health care coverage</a:t>
            </a:r>
          </a:p>
        </p:txBody>
      </p:sp>
      <p:sp>
        <p:nvSpPr>
          <p:cNvPr id="41" name="TextBox 40">
            <a:extLst>
              <a:ext uri="{FF2B5EF4-FFF2-40B4-BE49-F238E27FC236}">
                <a16:creationId xmlns:a16="http://schemas.microsoft.com/office/drawing/2014/main" id="{DAA5A635-64BB-4A43-B3FE-055B42659AAE}"/>
              </a:ext>
            </a:extLst>
          </p:cNvPr>
          <p:cNvSpPr txBox="1"/>
          <p:nvPr/>
        </p:nvSpPr>
        <p:spPr>
          <a:xfrm>
            <a:off x="647065" y="876354"/>
            <a:ext cx="7735330" cy="954107"/>
          </a:xfrm>
          <a:prstGeom prst="rect">
            <a:avLst/>
          </a:prstGeom>
          <a:noFill/>
        </p:spPr>
        <p:txBody>
          <a:bodyPr wrap="square" rtlCol="0">
            <a:spAutoFit/>
          </a:bodyPr>
          <a:lstStyle/>
          <a:p>
            <a:r>
              <a:rPr lang="en-US" sz="2800" dirty="0">
                <a:solidFill>
                  <a:srgbClr val="004563"/>
                </a:solidFill>
                <a:latin typeface="Arial" panose="020B0604020202020204" pitchFamily="34" charset="0"/>
                <a:cs typeface="Arial" panose="020B0604020202020204" pitchFamily="34" charset="0"/>
              </a:rPr>
              <a:t>All services and benefits </a:t>
            </a:r>
            <a:r>
              <a:rPr lang="en-US" sz="2800" b="1" dirty="0">
                <a:solidFill>
                  <a:srgbClr val="004563"/>
                </a:solidFill>
                <a:latin typeface="Arial" panose="020B0604020202020204" pitchFamily="34" charset="0"/>
                <a:cs typeface="Arial" panose="020B0604020202020204" pitchFamily="34" charset="0"/>
              </a:rPr>
              <a:t>must be approved in advance </a:t>
            </a:r>
            <a:r>
              <a:rPr lang="en-US" sz="2800" dirty="0">
                <a:solidFill>
                  <a:srgbClr val="004563"/>
                </a:solidFill>
                <a:latin typeface="Arial" panose="020B0604020202020204" pitchFamily="34" charset="0"/>
                <a:cs typeface="Arial" panose="020B0604020202020204" pitchFamily="34" charset="0"/>
              </a:rPr>
              <a:t>by your Local TAA Coordinator.</a:t>
            </a:r>
          </a:p>
        </p:txBody>
      </p:sp>
      <p:pic>
        <p:nvPicPr>
          <p:cNvPr id="43" name="Graphic 42" descr="Coins">
            <a:extLst>
              <a:ext uri="{FF2B5EF4-FFF2-40B4-BE49-F238E27FC236}">
                <a16:creationId xmlns:a16="http://schemas.microsoft.com/office/drawing/2014/main" id="{9FB2C3DF-725C-41ED-901B-BA5B7F4417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01225" y="4851247"/>
            <a:ext cx="914400" cy="914400"/>
          </a:xfrm>
          <a:prstGeom prst="rect">
            <a:avLst/>
          </a:prstGeom>
        </p:spPr>
      </p:pic>
      <p:sp>
        <p:nvSpPr>
          <p:cNvPr id="44" name="TextBox 43">
            <a:extLst>
              <a:ext uri="{FF2B5EF4-FFF2-40B4-BE49-F238E27FC236}">
                <a16:creationId xmlns:a16="http://schemas.microsoft.com/office/drawing/2014/main" id="{AE3B9FA5-5879-4872-A18E-F38306D403E0}"/>
              </a:ext>
            </a:extLst>
          </p:cNvPr>
          <p:cNvSpPr txBox="1"/>
          <p:nvPr/>
        </p:nvSpPr>
        <p:spPr>
          <a:xfrm>
            <a:off x="5515624" y="4941027"/>
            <a:ext cx="2953265" cy="707886"/>
          </a:xfrm>
          <a:prstGeom prst="rect">
            <a:avLst/>
          </a:prstGeom>
          <a:noFill/>
        </p:spPr>
        <p:txBody>
          <a:bodyPr wrap="square" rtlCol="0">
            <a:spAutoFit/>
          </a:bodyPr>
          <a:lstStyle/>
          <a:p>
            <a:r>
              <a:rPr lang="en-US" sz="2000" dirty="0">
                <a:solidFill>
                  <a:srgbClr val="006666"/>
                </a:solidFill>
                <a:latin typeface="Arial" panose="020B0604020202020204" pitchFamily="34" charset="0"/>
                <a:cs typeface="Arial" panose="020B0604020202020204" pitchFamily="34" charset="0"/>
              </a:rPr>
              <a:t>Wage subsidy for workers over 50</a:t>
            </a:r>
          </a:p>
        </p:txBody>
      </p:sp>
      <p:pic>
        <p:nvPicPr>
          <p:cNvPr id="3" name="Picture 2">
            <a:extLst>
              <a:ext uri="{FF2B5EF4-FFF2-40B4-BE49-F238E27FC236}">
                <a16:creationId xmlns:a16="http://schemas.microsoft.com/office/drawing/2014/main" id="{524040DD-3F6C-4E44-9C1E-C533D074BBD5}"/>
              </a:ext>
            </a:extLst>
          </p:cNvPr>
          <p:cNvPicPr>
            <a:picLocks noChangeAspect="1"/>
          </p:cNvPicPr>
          <p:nvPr/>
        </p:nvPicPr>
        <p:blipFill>
          <a:blip r:embed="rId16"/>
          <a:stretch>
            <a:fillRect/>
          </a:stretch>
        </p:blipFill>
        <p:spPr>
          <a:xfrm>
            <a:off x="4724385" y="3490885"/>
            <a:ext cx="618587" cy="618587"/>
          </a:xfrm>
          <a:prstGeom prst="rect">
            <a:avLst/>
          </a:prstGeom>
        </p:spPr>
      </p:pic>
    </p:spTree>
    <p:extLst>
      <p:ext uri="{BB962C8B-B14F-4D97-AF65-F5344CB8AC3E}">
        <p14:creationId xmlns:p14="http://schemas.microsoft.com/office/powerpoint/2010/main" val="19027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61544" y="50817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Employment Services Offered </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725048" y="929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t>8</a:t>
            </a:fld>
            <a:endParaRPr lang="en-US" dirty="0"/>
          </a:p>
        </p:txBody>
      </p:sp>
      <p:sp>
        <p:nvSpPr>
          <p:cNvPr id="3" name="TextBox 2">
            <a:extLst>
              <a:ext uri="{FF2B5EF4-FFF2-40B4-BE49-F238E27FC236}">
                <a16:creationId xmlns:a16="http://schemas.microsoft.com/office/drawing/2014/main" id="{84530889-B973-4DBA-B311-96EDD4C6F72F}"/>
              </a:ext>
            </a:extLst>
          </p:cNvPr>
          <p:cNvSpPr txBox="1"/>
          <p:nvPr/>
        </p:nvSpPr>
        <p:spPr>
          <a:xfrm>
            <a:off x="725047" y="1025089"/>
            <a:ext cx="7919843" cy="4832092"/>
          </a:xfrm>
          <a:prstGeom prst="rect">
            <a:avLst/>
          </a:prstGeom>
          <a:noFill/>
        </p:spPr>
        <p:txBody>
          <a:bodyPr wrap="square" rtlCol="0">
            <a:spAutoFit/>
          </a:bodyPr>
          <a:lstStyle/>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Assessments</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Labor Market Information (LMI) </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Individual Employment Plan (IEP)</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Resume, interview and job search assistance</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Training information including financial aid</a:t>
            </a:r>
          </a:p>
          <a:p>
            <a:pPr marL="342900" indent="-342900">
              <a:buFont typeface="Wingdings" panose="05000000000000000000" pitchFamily="2" charset="2"/>
              <a:buChar char="§"/>
            </a:pPr>
            <a:endParaRPr lang="en-US" sz="2800" dirty="0">
              <a:solidFill>
                <a:srgbClr val="004563"/>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800" dirty="0">
                <a:solidFill>
                  <a:srgbClr val="004563"/>
                </a:solidFill>
                <a:latin typeface="Arial" panose="020B0604020202020204" pitchFamily="34" charset="0"/>
                <a:cs typeface="Arial" panose="020B0604020202020204" pitchFamily="34" charset="0"/>
              </a:rPr>
              <a:t>Support service referral and information</a:t>
            </a:r>
          </a:p>
        </p:txBody>
      </p:sp>
      <p:pic>
        <p:nvPicPr>
          <p:cNvPr id="7" name="Picture 6">
            <a:extLst>
              <a:ext uri="{FF2B5EF4-FFF2-40B4-BE49-F238E27FC236}">
                <a16:creationId xmlns:a16="http://schemas.microsoft.com/office/drawing/2014/main" id="{F98FE9BF-2444-427A-A288-3D7BE831677B}"/>
              </a:ext>
            </a:extLst>
          </p:cNvPr>
          <p:cNvPicPr>
            <a:picLocks noChangeAspect="1"/>
          </p:cNvPicPr>
          <p:nvPr/>
        </p:nvPicPr>
        <p:blipFill>
          <a:blip r:embed="rId4"/>
          <a:stretch>
            <a:fillRect/>
          </a:stretch>
        </p:blipFill>
        <p:spPr>
          <a:xfrm>
            <a:off x="647065" y="110610"/>
            <a:ext cx="914479" cy="914479"/>
          </a:xfrm>
          <a:prstGeom prst="rect">
            <a:avLst/>
          </a:prstGeom>
        </p:spPr>
      </p:pic>
    </p:spTree>
    <p:extLst>
      <p:ext uri="{BB962C8B-B14F-4D97-AF65-F5344CB8AC3E}">
        <p14:creationId xmlns:p14="http://schemas.microsoft.com/office/powerpoint/2010/main" val="2643733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DE9EC5948C4E4AB1E5954E591DBF97" ma:contentTypeVersion="1" ma:contentTypeDescription="Create a new document." ma:contentTypeScope="" ma:versionID="808d34b77100dbad90bd89d7c6a29c8c">
  <xsd:schema xmlns:xsd="http://www.w3.org/2001/XMLSchema" xmlns:xs="http://www.w3.org/2001/XMLSchema" xmlns:p="http://schemas.microsoft.com/office/2006/metadata/properties" xmlns:ns2="cf7935fd-7e43-4cc8-968a-8feca16f8264" targetNamespace="http://schemas.microsoft.com/office/2006/metadata/properties" ma:root="true" ma:fieldsID="3f6cc732b82f5e3629e8791143e9de50" ns2:_="">
    <xsd:import namespace="cf7935fd-7e43-4cc8-968a-8feca16f826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935fd-7e43-4cc8-968a-8feca16f82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1D8ED8-B36B-4DD6-8CB9-12A548DF9BC0}">
  <ds:schemaRefs>
    <ds:schemaRef ds:uri="http://schemas.microsoft.com/sharepoint/v3/contenttype/forms"/>
  </ds:schemaRefs>
</ds:datastoreItem>
</file>

<file path=customXml/itemProps2.xml><?xml version="1.0" encoding="utf-8"?>
<ds:datastoreItem xmlns:ds="http://schemas.openxmlformats.org/officeDocument/2006/customXml" ds:itemID="{8B65676E-68EC-4376-A9DA-C9C1BFC398AD}">
  <ds:schemaRefs>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cf7935fd-7e43-4cc8-968a-8feca16f8264"/>
  </ds:schemaRefs>
</ds:datastoreItem>
</file>

<file path=customXml/itemProps3.xml><?xml version="1.0" encoding="utf-8"?>
<ds:datastoreItem xmlns:ds="http://schemas.openxmlformats.org/officeDocument/2006/customXml" ds:itemID="{36C521DA-5B1F-478D-ADAD-89272E3B6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935fd-7e43-4cc8-968a-8feca16f82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DEO2015</Template>
  <TotalTime>25668</TotalTime>
  <Words>3548</Words>
  <Application>Microsoft Office PowerPoint</Application>
  <PresentationFormat>On-screen Show (4:3)</PresentationFormat>
  <Paragraphs>329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HelveticaNeueLT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Williams, Katina</cp:lastModifiedBy>
  <cp:revision>770</cp:revision>
  <cp:lastPrinted>2019-11-15T03:26:11Z</cp:lastPrinted>
  <dcterms:created xsi:type="dcterms:W3CDTF">2016-01-18T02:17:17Z</dcterms:created>
  <dcterms:modified xsi:type="dcterms:W3CDTF">2021-07-20T13:10:20Z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0x0101004EDE9EC5948C4E4AB1E5954E591DBF97</vt:lpwstr>
  </property>
</Properties>
</file>