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26"/>
  </p:notesMasterIdLst>
  <p:sldIdLst>
    <p:sldId id="256" r:id="rId2"/>
    <p:sldId id="257" r:id="rId3"/>
    <p:sldId id="258" r:id="rId4"/>
    <p:sldId id="259" r:id="rId5"/>
    <p:sldId id="290" r:id="rId6"/>
    <p:sldId id="292" r:id="rId7"/>
    <p:sldId id="260" r:id="rId8"/>
    <p:sldId id="293" r:id="rId9"/>
    <p:sldId id="286" r:id="rId10"/>
    <p:sldId id="263" r:id="rId11"/>
    <p:sldId id="264" r:id="rId12"/>
    <p:sldId id="261" r:id="rId13"/>
    <p:sldId id="265" r:id="rId14"/>
    <p:sldId id="262" r:id="rId15"/>
    <p:sldId id="291" r:id="rId16"/>
    <p:sldId id="266" r:id="rId17"/>
    <p:sldId id="267" r:id="rId18"/>
    <p:sldId id="294" r:id="rId19"/>
    <p:sldId id="269" r:id="rId20"/>
    <p:sldId id="295" r:id="rId21"/>
    <p:sldId id="268" r:id="rId22"/>
    <p:sldId id="296" r:id="rId23"/>
    <p:sldId id="297" r:id="rId24"/>
    <p:sldId id="29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590"/>
    <a:srgbClr val="003366"/>
    <a:srgbClr val="C9E8BE"/>
    <a:srgbClr val="AEDC9D"/>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2" autoAdjust="0"/>
    <p:restoredTop sz="97513" autoAdjust="0"/>
  </p:normalViewPr>
  <p:slideViewPr>
    <p:cSldViewPr>
      <p:cViewPr varScale="1">
        <p:scale>
          <a:sx n="70" d="100"/>
          <a:sy n="70" d="100"/>
        </p:scale>
        <p:origin x="62"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4820"/>
          </a:xfrm>
          <a:prstGeom prst="rect">
            <a:avLst/>
          </a:prstGeom>
        </p:spPr>
        <p:txBody>
          <a:bodyPr vert="horz" lIns="93176" tIns="46588" rIns="93176" bIns="46588" rtlCol="0"/>
          <a:lstStyle>
            <a:lvl1pPr algn="r">
              <a:defRPr sz="1200"/>
            </a:lvl1pPr>
          </a:lstStyle>
          <a:p>
            <a:fld id="{2A129FC7-9ED9-479C-9301-A53F636BFEF8}" type="datetimeFigureOut">
              <a:rPr lang="en-US" smtClean="0"/>
              <a:pPr/>
              <a:t>9/28/2015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6" tIns="46588" rIns="93176" bIns="46588" rtlCol="0" anchor="b"/>
          <a:lstStyle>
            <a:lvl1pPr algn="r">
              <a:defRPr sz="1200"/>
            </a:lvl1pPr>
          </a:lstStyle>
          <a:p>
            <a:fld id="{DFED37AA-A75A-4176-BE8D-C101184CFF93}" type="slidenum">
              <a:rPr lang="en-US" smtClean="0"/>
              <a:pPr/>
              <a:t>‹#›</a:t>
            </a:fld>
            <a:endParaRPr lang="en-US"/>
          </a:p>
        </p:txBody>
      </p:sp>
    </p:spTree>
    <p:extLst>
      <p:ext uri="{BB962C8B-B14F-4D97-AF65-F5344CB8AC3E}">
        <p14:creationId xmlns:p14="http://schemas.microsoft.com/office/powerpoint/2010/main" val="279469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1</a:t>
            </a:fld>
            <a:endParaRPr lang="en-US"/>
          </a:p>
        </p:txBody>
      </p:sp>
    </p:spTree>
    <p:extLst>
      <p:ext uri="{BB962C8B-B14F-4D97-AF65-F5344CB8AC3E}">
        <p14:creationId xmlns:p14="http://schemas.microsoft.com/office/powerpoint/2010/main" val="220520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11</a:t>
            </a:fld>
            <a:endParaRPr lang="en-US"/>
          </a:p>
        </p:txBody>
      </p:sp>
    </p:spTree>
    <p:extLst>
      <p:ext uri="{BB962C8B-B14F-4D97-AF65-F5344CB8AC3E}">
        <p14:creationId xmlns:p14="http://schemas.microsoft.com/office/powerpoint/2010/main" val="1735098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12</a:t>
            </a:fld>
            <a:endParaRPr lang="en-US"/>
          </a:p>
        </p:txBody>
      </p:sp>
    </p:spTree>
    <p:extLst>
      <p:ext uri="{BB962C8B-B14F-4D97-AF65-F5344CB8AC3E}">
        <p14:creationId xmlns:p14="http://schemas.microsoft.com/office/powerpoint/2010/main" val="912625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13</a:t>
            </a:fld>
            <a:endParaRPr lang="en-US"/>
          </a:p>
        </p:txBody>
      </p:sp>
    </p:spTree>
    <p:extLst>
      <p:ext uri="{BB962C8B-B14F-4D97-AF65-F5344CB8AC3E}">
        <p14:creationId xmlns:p14="http://schemas.microsoft.com/office/powerpoint/2010/main" val="31241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14</a:t>
            </a:fld>
            <a:endParaRPr lang="en-US"/>
          </a:p>
        </p:txBody>
      </p:sp>
    </p:spTree>
    <p:extLst>
      <p:ext uri="{BB962C8B-B14F-4D97-AF65-F5344CB8AC3E}">
        <p14:creationId xmlns:p14="http://schemas.microsoft.com/office/powerpoint/2010/main" val="205743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16</a:t>
            </a:fld>
            <a:endParaRPr lang="en-US"/>
          </a:p>
        </p:txBody>
      </p:sp>
    </p:spTree>
    <p:extLst>
      <p:ext uri="{BB962C8B-B14F-4D97-AF65-F5344CB8AC3E}">
        <p14:creationId xmlns:p14="http://schemas.microsoft.com/office/powerpoint/2010/main" val="4165361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17</a:t>
            </a:fld>
            <a:endParaRPr lang="en-US"/>
          </a:p>
        </p:txBody>
      </p:sp>
    </p:spTree>
    <p:extLst>
      <p:ext uri="{BB962C8B-B14F-4D97-AF65-F5344CB8AC3E}">
        <p14:creationId xmlns:p14="http://schemas.microsoft.com/office/powerpoint/2010/main" val="1676192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18</a:t>
            </a:fld>
            <a:endParaRPr lang="en-US"/>
          </a:p>
        </p:txBody>
      </p:sp>
    </p:spTree>
    <p:extLst>
      <p:ext uri="{BB962C8B-B14F-4D97-AF65-F5344CB8AC3E}">
        <p14:creationId xmlns:p14="http://schemas.microsoft.com/office/powerpoint/2010/main" val="3285523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1" indent="-232941"/>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19</a:t>
            </a:fld>
            <a:endParaRPr lang="en-US"/>
          </a:p>
        </p:txBody>
      </p:sp>
    </p:spTree>
    <p:extLst>
      <p:ext uri="{BB962C8B-B14F-4D97-AF65-F5344CB8AC3E}">
        <p14:creationId xmlns:p14="http://schemas.microsoft.com/office/powerpoint/2010/main" val="149447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1" indent="-232941"/>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20</a:t>
            </a:fld>
            <a:endParaRPr lang="en-US"/>
          </a:p>
        </p:txBody>
      </p:sp>
    </p:spTree>
    <p:extLst>
      <p:ext uri="{BB962C8B-B14F-4D97-AF65-F5344CB8AC3E}">
        <p14:creationId xmlns:p14="http://schemas.microsoft.com/office/powerpoint/2010/main" val="3980365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21</a:t>
            </a:fld>
            <a:endParaRPr lang="en-US"/>
          </a:p>
        </p:txBody>
      </p:sp>
    </p:spTree>
    <p:extLst>
      <p:ext uri="{BB962C8B-B14F-4D97-AF65-F5344CB8AC3E}">
        <p14:creationId xmlns:p14="http://schemas.microsoft.com/office/powerpoint/2010/main" val="361644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2</a:t>
            </a:fld>
            <a:endParaRPr lang="en-US"/>
          </a:p>
        </p:txBody>
      </p:sp>
    </p:spTree>
    <p:extLst>
      <p:ext uri="{BB962C8B-B14F-4D97-AF65-F5344CB8AC3E}">
        <p14:creationId xmlns:p14="http://schemas.microsoft.com/office/powerpoint/2010/main" val="2693514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1" indent="-232941"/>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22</a:t>
            </a:fld>
            <a:endParaRPr lang="en-US"/>
          </a:p>
        </p:txBody>
      </p:sp>
    </p:spTree>
    <p:extLst>
      <p:ext uri="{BB962C8B-B14F-4D97-AF65-F5344CB8AC3E}">
        <p14:creationId xmlns:p14="http://schemas.microsoft.com/office/powerpoint/2010/main" val="89952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23</a:t>
            </a:fld>
            <a:endParaRPr lang="en-US"/>
          </a:p>
        </p:txBody>
      </p:sp>
    </p:spTree>
    <p:extLst>
      <p:ext uri="{BB962C8B-B14F-4D97-AF65-F5344CB8AC3E}">
        <p14:creationId xmlns:p14="http://schemas.microsoft.com/office/powerpoint/2010/main" val="1655002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1" indent="-232941"/>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24</a:t>
            </a:fld>
            <a:endParaRPr lang="en-US"/>
          </a:p>
        </p:txBody>
      </p:sp>
    </p:spTree>
    <p:extLst>
      <p:ext uri="{BB962C8B-B14F-4D97-AF65-F5344CB8AC3E}">
        <p14:creationId xmlns:p14="http://schemas.microsoft.com/office/powerpoint/2010/main" val="107793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a:t>
            </a:fld>
            <a:endParaRPr lang="en-US"/>
          </a:p>
        </p:txBody>
      </p:sp>
    </p:spTree>
    <p:extLst>
      <p:ext uri="{BB962C8B-B14F-4D97-AF65-F5344CB8AC3E}">
        <p14:creationId xmlns:p14="http://schemas.microsoft.com/office/powerpoint/2010/main" val="59086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a:t>
            </a:fld>
            <a:endParaRPr lang="en-US"/>
          </a:p>
        </p:txBody>
      </p:sp>
    </p:spTree>
    <p:extLst>
      <p:ext uri="{BB962C8B-B14F-4D97-AF65-F5344CB8AC3E}">
        <p14:creationId xmlns:p14="http://schemas.microsoft.com/office/powerpoint/2010/main" val="369708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6</a:t>
            </a:fld>
            <a:endParaRPr lang="en-US"/>
          </a:p>
        </p:txBody>
      </p:sp>
    </p:spTree>
    <p:extLst>
      <p:ext uri="{BB962C8B-B14F-4D97-AF65-F5344CB8AC3E}">
        <p14:creationId xmlns:p14="http://schemas.microsoft.com/office/powerpoint/2010/main" val="204453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7</a:t>
            </a:fld>
            <a:endParaRPr lang="en-US"/>
          </a:p>
        </p:txBody>
      </p:sp>
    </p:spTree>
    <p:extLst>
      <p:ext uri="{BB962C8B-B14F-4D97-AF65-F5344CB8AC3E}">
        <p14:creationId xmlns:p14="http://schemas.microsoft.com/office/powerpoint/2010/main" val="335910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8</a:t>
            </a:fld>
            <a:endParaRPr lang="en-US"/>
          </a:p>
        </p:txBody>
      </p:sp>
    </p:spTree>
    <p:extLst>
      <p:ext uri="{BB962C8B-B14F-4D97-AF65-F5344CB8AC3E}">
        <p14:creationId xmlns:p14="http://schemas.microsoft.com/office/powerpoint/2010/main" val="143323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9</a:t>
            </a:fld>
            <a:endParaRPr lang="en-US"/>
          </a:p>
        </p:txBody>
      </p:sp>
    </p:spTree>
    <p:extLst>
      <p:ext uri="{BB962C8B-B14F-4D97-AF65-F5344CB8AC3E}">
        <p14:creationId xmlns:p14="http://schemas.microsoft.com/office/powerpoint/2010/main" val="68043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10</a:t>
            </a:fld>
            <a:endParaRPr lang="en-US"/>
          </a:p>
        </p:txBody>
      </p:sp>
    </p:spTree>
    <p:extLst>
      <p:ext uri="{BB962C8B-B14F-4D97-AF65-F5344CB8AC3E}">
        <p14:creationId xmlns:p14="http://schemas.microsoft.com/office/powerpoint/2010/main" val="94479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E9C68E-6267-4541-BE65-3B670C289AD6}"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378708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9C68E-6267-4541-BE65-3B670C289AD6}"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78643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9C68E-6267-4541-BE65-3B670C289AD6}"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D50E74-EA4C-4A9F-95A6-1FAB9886BF18}"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539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86205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D50E74-EA4C-4A9F-95A6-1FAB9886BF18}"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086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88564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9C68E-6267-4541-BE65-3B670C289AD6}"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673054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9C68E-6267-4541-BE65-3B670C289AD6}"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299965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9C68E-6267-4541-BE65-3B670C289AD6}"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3823769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9C68E-6267-4541-BE65-3B670C289AD6}"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21506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E9C68E-6267-4541-BE65-3B670C289AD6}"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43815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E9C68E-6267-4541-BE65-3B670C289AD6}" type="datetimeFigureOut">
              <a:rPr lang="en-US" smtClean="0"/>
              <a:pPr/>
              <a:t>9/28/2015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51285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E9C68E-6267-4541-BE65-3B670C289AD6}" type="datetimeFigureOut">
              <a:rPr lang="en-US" smtClean="0"/>
              <a:pPr/>
              <a:t>9/28/2015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97434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9C68E-6267-4541-BE65-3B670C289AD6}" type="datetimeFigureOut">
              <a:rPr lang="en-US" smtClean="0"/>
              <a:pPr/>
              <a:t>9/28/2015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278750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0450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261550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DE9C68E-6267-4541-BE65-3B670C289AD6}" type="datetimeFigureOut">
              <a:rPr lang="en-US" smtClean="0"/>
              <a:pPr/>
              <a:t>9/28/2015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CD50E74-EA4C-4A9F-95A6-1FAB9886BF18}" type="slidenum">
              <a:rPr lang="en-US" smtClean="0"/>
              <a:pPr/>
              <a:t>‹#›</a:t>
            </a:fld>
            <a:endParaRPr lang="en-US"/>
          </a:p>
        </p:txBody>
      </p:sp>
    </p:spTree>
    <p:extLst>
      <p:ext uri="{BB962C8B-B14F-4D97-AF65-F5344CB8AC3E}">
        <p14:creationId xmlns:p14="http://schemas.microsoft.com/office/powerpoint/2010/main" val="43201302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hyperlink" Target="mailto:Marisela.Garcia@deo.myflorida.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Eduardo.Torres@deo.myflorida.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229600" cy="2167128"/>
          </a:xfrm>
        </p:spPr>
        <p:txBody>
          <a:bodyPr>
            <a:normAutofit/>
          </a:bodyPr>
          <a:lstStyle/>
          <a:p>
            <a:pPr algn="ctr"/>
            <a:r>
              <a:rPr lang="en-US" dirty="0" smtClean="0">
                <a:solidFill>
                  <a:schemeClr val="accent1">
                    <a:lumMod val="50000"/>
                  </a:schemeClr>
                </a:solidFill>
              </a:rPr>
              <a:t>Employment Service Complaint System</a:t>
            </a:r>
            <a:endParaRPr lang="en-US" dirty="0">
              <a:solidFill>
                <a:schemeClr val="accent1">
                  <a:lumMod val="50000"/>
                </a:schemeClr>
              </a:solidFill>
            </a:endParaRPr>
          </a:p>
        </p:txBody>
      </p:sp>
      <p:sp>
        <p:nvSpPr>
          <p:cNvPr id="3" name="Subtitle 2"/>
          <p:cNvSpPr>
            <a:spLocks noGrp="1"/>
          </p:cNvSpPr>
          <p:nvPr>
            <p:ph type="subTitle" idx="1"/>
          </p:nvPr>
        </p:nvSpPr>
        <p:spPr>
          <a:xfrm>
            <a:off x="533400" y="4419600"/>
            <a:ext cx="8229600" cy="1295400"/>
          </a:xfrm>
        </p:spPr>
        <p:txBody>
          <a:bodyPr>
            <a:normAutofit/>
          </a:bodyPr>
          <a:lstStyle/>
          <a:p>
            <a:pPr algn="ctr"/>
            <a:r>
              <a:rPr lang="en-US" sz="3000" dirty="0" smtClean="0">
                <a:solidFill>
                  <a:schemeClr val="accent1">
                    <a:lumMod val="50000"/>
                  </a:schemeClr>
                </a:solidFill>
              </a:rPr>
              <a:t>Part I: The Basics</a:t>
            </a:r>
          </a:p>
          <a:p>
            <a:pPr algn="ctr"/>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609600" y="255040"/>
            <a:ext cx="1942857" cy="12095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rgbClr val="AEDC9D"/>
            </a:gs>
            <a:gs pos="0">
              <a:srgbClr val="003366"/>
            </a:gs>
            <a:gs pos="83000">
              <a:srgbClr val="AEDC9D"/>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800100"/>
          </a:xfrm>
        </p:spPr>
        <p:txBody>
          <a:bodyPr>
            <a:normAutofit/>
          </a:bodyPr>
          <a:lstStyle/>
          <a:p>
            <a:pPr algn="ctr"/>
            <a:r>
              <a:rPr lang="en-US" dirty="0" smtClean="0">
                <a:solidFill>
                  <a:srgbClr val="92D050"/>
                </a:solidFill>
              </a:rPr>
              <a:t>ES-Related </a:t>
            </a:r>
            <a:r>
              <a:rPr lang="en-US" dirty="0" smtClean="0">
                <a:solidFill>
                  <a:srgbClr val="92D050"/>
                </a:solidFill>
              </a:rPr>
              <a:t>Complaint Examples</a:t>
            </a:r>
            <a:endParaRPr lang="en-US" dirty="0">
              <a:solidFill>
                <a:srgbClr val="92D050"/>
              </a:solidFill>
            </a:endParaRPr>
          </a:p>
        </p:txBody>
      </p:sp>
      <p:sp>
        <p:nvSpPr>
          <p:cNvPr id="4" name="Content Placeholder 3"/>
          <p:cNvSpPr>
            <a:spLocks noGrp="1"/>
          </p:cNvSpPr>
          <p:nvPr>
            <p:ph sz="half" idx="1"/>
          </p:nvPr>
        </p:nvSpPr>
        <p:spPr>
          <a:xfrm>
            <a:off x="457200" y="2133600"/>
            <a:ext cx="4038600" cy="2819400"/>
          </a:xfrm>
        </p:spPr>
        <p:txBody>
          <a:bodyPr>
            <a:normAutofit lnSpcReduction="10000"/>
          </a:bodyPr>
          <a:lstStyle/>
          <a:p>
            <a:r>
              <a:rPr lang="en-US" sz="2600" dirty="0" smtClean="0">
                <a:solidFill>
                  <a:schemeClr val="tx1"/>
                </a:solidFill>
              </a:rPr>
              <a:t>Violation </a:t>
            </a:r>
            <a:r>
              <a:rPr lang="en-US" sz="2600" dirty="0">
                <a:solidFill>
                  <a:schemeClr val="tx1"/>
                </a:solidFill>
              </a:rPr>
              <a:t>of terms and conditions of job </a:t>
            </a:r>
            <a:r>
              <a:rPr lang="en-US" sz="2600" dirty="0" smtClean="0">
                <a:solidFill>
                  <a:schemeClr val="tx1"/>
                </a:solidFill>
              </a:rPr>
              <a:t>order</a:t>
            </a:r>
          </a:p>
          <a:p>
            <a:pPr lvl="1"/>
            <a:r>
              <a:rPr lang="en-US" sz="2000" dirty="0" smtClean="0">
                <a:solidFill>
                  <a:schemeClr val="tx1"/>
                </a:solidFill>
              </a:rPr>
              <a:t>Worker referred by career center on job </a:t>
            </a:r>
            <a:r>
              <a:rPr lang="en-US" sz="2000" dirty="0">
                <a:solidFill>
                  <a:schemeClr val="tx1"/>
                </a:solidFill>
              </a:rPr>
              <a:t>order </a:t>
            </a:r>
            <a:r>
              <a:rPr lang="en-US" sz="2000" dirty="0" smtClean="0">
                <a:solidFill>
                  <a:schemeClr val="tx1"/>
                </a:solidFill>
              </a:rPr>
              <a:t>that states </a:t>
            </a:r>
            <a:r>
              <a:rPr lang="en-US" sz="2000" dirty="0">
                <a:solidFill>
                  <a:schemeClr val="tx1"/>
                </a:solidFill>
              </a:rPr>
              <a:t>pay is $</a:t>
            </a:r>
            <a:r>
              <a:rPr lang="en-US" sz="2000" dirty="0" smtClean="0">
                <a:solidFill>
                  <a:schemeClr val="tx1"/>
                </a:solidFill>
              </a:rPr>
              <a:t>9.00/hour</a:t>
            </a:r>
            <a:r>
              <a:rPr lang="en-US" sz="2000" dirty="0">
                <a:solidFill>
                  <a:schemeClr val="tx1"/>
                </a:solidFill>
              </a:rPr>
              <a:t>; </a:t>
            </a:r>
            <a:r>
              <a:rPr lang="en-US" sz="2000" dirty="0" smtClean="0">
                <a:solidFill>
                  <a:schemeClr val="tx1"/>
                </a:solidFill>
              </a:rPr>
              <a:t>employer </a:t>
            </a:r>
            <a:r>
              <a:rPr lang="en-US" sz="2000" dirty="0">
                <a:solidFill>
                  <a:schemeClr val="tx1"/>
                </a:solidFill>
              </a:rPr>
              <a:t>paid worker $8.00/hr.</a:t>
            </a:r>
          </a:p>
        </p:txBody>
      </p:sp>
      <p:sp>
        <p:nvSpPr>
          <p:cNvPr id="5" name="Content Placeholder 4"/>
          <p:cNvSpPr>
            <a:spLocks noGrp="1"/>
          </p:cNvSpPr>
          <p:nvPr>
            <p:ph sz="half" idx="2"/>
          </p:nvPr>
        </p:nvSpPr>
        <p:spPr>
          <a:xfrm>
            <a:off x="4648200" y="2133600"/>
            <a:ext cx="4038600" cy="2756807"/>
          </a:xfrm>
        </p:spPr>
        <p:txBody>
          <a:bodyPr>
            <a:normAutofit lnSpcReduction="10000"/>
          </a:bodyPr>
          <a:lstStyle/>
          <a:p>
            <a:r>
              <a:rPr lang="en-US" sz="2600" dirty="0" smtClean="0">
                <a:solidFill>
                  <a:schemeClr val="tx1"/>
                </a:solidFill>
              </a:rPr>
              <a:t>Violation </a:t>
            </a:r>
            <a:r>
              <a:rPr lang="en-US" sz="2600" dirty="0">
                <a:solidFill>
                  <a:schemeClr val="tx1"/>
                </a:solidFill>
              </a:rPr>
              <a:t>of </a:t>
            </a:r>
            <a:r>
              <a:rPr lang="en-US" sz="2600" dirty="0" smtClean="0">
                <a:solidFill>
                  <a:schemeClr val="tx1"/>
                </a:solidFill>
              </a:rPr>
              <a:t>employment-related </a:t>
            </a:r>
            <a:r>
              <a:rPr lang="en-US" sz="2600" dirty="0">
                <a:solidFill>
                  <a:schemeClr val="tx1"/>
                </a:solidFill>
              </a:rPr>
              <a:t>law</a:t>
            </a:r>
            <a:endParaRPr lang="en-US" sz="2600" dirty="0" smtClean="0">
              <a:solidFill>
                <a:schemeClr val="tx1"/>
              </a:solidFill>
            </a:endParaRPr>
          </a:p>
          <a:p>
            <a:pPr lvl="1"/>
            <a:r>
              <a:rPr lang="en-US" sz="2000" dirty="0" smtClean="0">
                <a:solidFill>
                  <a:schemeClr val="tx1"/>
                </a:solidFill>
              </a:rPr>
              <a:t>Worker referred </a:t>
            </a:r>
            <a:r>
              <a:rPr lang="en-US" sz="2000" dirty="0">
                <a:solidFill>
                  <a:schemeClr val="tx1"/>
                </a:solidFill>
              </a:rPr>
              <a:t>by career center, not paid for all hours </a:t>
            </a:r>
            <a:r>
              <a:rPr lang="en-US" sz="2000" dirty="0" smtClean="0">
                <a:solidFill>
                  <a:schemeClr val="tx1"/>
                </a:solidFill>
              </a:rPr>
              <a:t>worked</a:t>
            </a:r>
            <a:endParaRPr lang="en-US" sz="2000" dirty="0">
              <a:solidFill>
                <a:schemeClr val="tx1"/>
              </a:solidFill>
            </a:endParaRPr>
          </a:p>
        </p:txBody>
      </p:sp>
      <p:pic>
        <p:nvPicPr>
          <p:cNvPr id="3" name="Picture 2"/>
          <p:cNvPicPr>
            <a:picLocks noChangeAspect="1"/>
          </p:cNvPicPr>
          <p:nvPr/>
        </p:nvPicPr>
        <p:blipFill>
          <a:blip r:embed="rId3"/>
          <a:stretch>
            <a:fillRect/>
          </a:stretch>
        </p:blipFill>
        <p:spPr>
          <a:xfrm>
            <a:off x="4267200" y="4724400"/>
            <a:ext cx="2590800" cy="1732957"/>
          </a:xfrm>
          <a:prstGeom prst="rect">
            <a:avLst/>
          </a:prstGeom>
          <a:effectLst>
            <a:softEdge rad="1651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rgbClr val="AEDC9D"/>
            </a:gs>
            <a:gs pos="0">
              <a:srgbClr val="003366"/>
            </a:gs>
            <a:gs pos="83000">
              <a:srgbClr val="AEDC9D"/>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143001" y="685800"/>
            <a:ext cx="8000998" cy="762000"/>
          </a:xfrm>
        </p:spPr>
        <p:txBody>
          <a:bodyPr>
            <a:normAutofit/>
          </a:bodyPr>
          <a:lstStyle/>
          <a:p>
            <a:pPr algn="ctr"/>
            <a:r>
              <a:rPr lang="en-US" dirty="0" smtClean="0">
                <a:solidFill>
                  <a:srgbClr val="003366"/>
                </a:solidFill>
              </a:rPr>
              <a:t>ES-Related </a:t>
            </a:r>
            <a:r>
              <a:rPr lang="en-US" dirty="0" smtClean="0">
                <a:solidFill>
                  <a:srgbClr val="003366"/>
                </a:solidFill>
              </a:rPr>
              <a:t>Complaint Examples</a:t>
            </a:r>
            <a:endParaRPr lang="en-US" dirty="0">
              <a:solidFill>
                <a:srgbClr val="003366"/>
              </a:solidFill>
            </a:endParaRPr>
          </a:p>
        </p:txBody>
      </p:sp>
      <p:sp>
        <p:nvSpPr>
          <p:cNvPr id="9" name="Content Placeholder 8"/>
          <p:cNvSpPr>
            <a:spLocks noGrp="1"/>
          </p:cNvSpPr>
          <p:nvPr>
            <p:ph idx="1"/>
          </p:nvPr>
        </p:nvSpPr>
        <p:spPr>
          <a:xfrm>
            <a:off x="762001" y="2057400"/>
            <a:ext cx="7772400" cy="4724400"/>
          </a:xfrm>
        </p:spPr>
        <p:txBody>
          <a:bodyPr>
            <a:normAutofit/>
          </a:bodyPr>
          <a:lstStyle/>
          <a:p>
            <a:r>
              <a:rPr lang="en-US" sz="2400" dirty="0">
                <a:solidFill>
                  <a:schemeClr val="tx1"/>
                </a:solidFill>
              </a:rPr>
              <a:t>Career center staff </a:t>
            </a:r>
            <a:r>
              <a:rPr lang="en-US" sz="2400" dirty="0" smtClean="0">
                <a:solidFill>
                  <a:schemeClr val="tx1"/>
                </a:solidFill>
              </a:rPr>
              <a:t>refuses </a:t>
            </a:r>
            <a:r>
              <a:rPr lang="en-US" sz="2400" dirty="0">
                <a:solidFill>
                  <a:schemeClr val="tx1"/>
                </a:solidFill>
              </a:rPr>
              <a:t>to provide </a:t>
            </a:r>
            <a:r>
              <a:rPr lang="en-US" sz="2400" dirty="0" smtClean="0">
                <a:solidFill>
                  <a:schemeClr val="tx1"/>
                </a:solidFill>
              </a:rPr>
              <a:t>migrant farmworker with job referral to non-agricultural job</a:t>
            </a:r>
          </a:p>
          <a:p>
            <a:r>
              <a:rPr lang="en-US" sz="2400" dirty="0" smtClean="0">
                <a:solidFill>
                  <a:schemeClr val="tx1"/>
                </a:solidFill>
              </a:rPr>
              <a:t>Qualified female customer is referred by the </a:t>
            </a:r>
            <a:r>
              <a:rPr lang="en-US" sz="2400" dirty="0">
                <a:solidFill>
                  <a:schemeClr val="tx1"/>
                </a:solidFill>
              </a:rPr>
              <a:t>career center to job for an auto </a:t>
            </a:r>
            <a:r>
              <a:rPr lang="en-US" sz="2400" dirty="0" smtClean="0">
                <a:solidFill>
                  <a:schemeClr val="tx1"/>
                </a:solidFill>
              </a:rPr>
              <a:t>mechanic; employer wants to hire a male</a:t>
            </a:r>
          </a:p>
          <a:p>
            <a:r>
              <a:rPr lang="en-US" sz="2400" dirty="0">
                <a:solidFill>
                  <a:schemeClr val="tx1"/>
                </a:solidFill>
              </a:rPr>
              <a:t>A customer files a complaint against an employer in Michigan</a:t>
            </a:r>
          </a:p>
          <a:p>
            <a:r>
              <a:rPr lang="en-US" sz="2400" dirty="0" smtClean="0">
                <a:solidFill>
                  <a:schemeClr val="tx1"/>
                </a:solidFill>
              </a:rPr>
              <a:t>Customer files complaint in Miami career center against employer in Orlando to which he was referred by career center in Kissimmee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rgbClr val="AEDC9D"/>
            </a:gs>
            <a:gs pos="0">
              <a:srgbClr val="003366"/>
            </a:gs>
            <a:gs pos="83000">
              <a:srgbClr val="AEDC9D"/>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8001000" cy="762000"/>
          </a:xfrm>
        </p:spPr>
        <p:txBody>
          <a:bodyPr>
            <a:normAutofit fontScale="90000"/>
          </a:bodyPr>
          <a:lstStyle/>
          <a:p>
            <a:pPr algn="ctr"/>
            <a:r>
              <a:rPr lang="en-US" dirty="0" smtClean="0">
                <a:solidFill>
                  <a:srgbClr val="92D050"/>
                </a:solidFill>
              </a:rPr>
              <a:t>Non-Employment </a:t>
            </a:r>
            <a:r>
              <a:rPr lang="en-US" dirty="0" smtClean="0">
                <a:solidFill>
                  <a:srgbClr val="92D050"/>
                </a:solidFill>
              </a:rPr>
              <a:t>Service-Related </a:t>
            </a:r>
            <a:r>
              <a:rPr lang="en-US" dirty="0" smtClean="0">
                <a:solidFill>
                  <a:srgbClr val="92D050"/>
                </a:solidFill>
              </a:rPr>
              <a:t>Complaints</a:t>
            </a:r>
            <a:endParaRPr lang="en-US" dirty="0">
              <a:solidFill>
                <a:srgbClr val="92D050"/>
              </a:solidFill>
            </a:endParaRPr>
          </a:p>
        </p:txBody>
      </p:sp>
      <p:sp>
        <p:nvSpPr>
          <p:cNvPr id="3" name="Content Placeholder 2"/>
          <p:cNvSpPr>
            <a:spLocks noGrp="1"/>
          </p:cNvSpPr>
          <p:nvPr>
            <p:ph idx="1"/>
          </p:nvPr>
        </p:nvSpPr>
        <p:spPr>
          <a:xfrm>
            <a:off x="914401" y="2133600"/>
            <a:ext cx="7391400" cy="4724400"/>
          </a:xfrm>
        </p:spPr>
        <p:txBody>
          <a:bodyPr>
            <a:normAutofit/>
          </a:bodyPr>
          <a:lstStyle/>
          <a:p>
            <a:r>
              <a:rPr lang="en-US" sz="2600" dirty="0" smtClean="0">
                <a:solidFill>
                  <a:schemeClr val="tx1"/>
                </a:solidFill>
              </a:rPr>
              <a:t>Alleges violations of employment-related federal, state, or local laws</a:t>
            </a:r>
          </a:p>
          <a:p>
            <a:r>
              <a:rPr lang="en-US" sz="2600" dirty="0" smtClean="0">
                <a:solidFill>
                  <a:schemeClr val="tx1"/>
                </a:solidFill>
              </a:rPr>
              <a:t>Not related to services provided through the career center</a:t>
            </a:r>
          </a:p>
          <a:p>
            <a:r>
              <a:rPr lang="en-US" sz="2600" dirty="0" smtClean="0">
                <a:solidFill>
                  <a:schemeClr val="tx1"/>
                </a:solidFill>
              </a:rPr>
              <a:t>Violations of laws enforced by Wage and Hour Division (WHD), Occupational Safety and Health Administration (OSHA), or other federal or state enforcement agencies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rgbClr val="AEDC9D"/>
            </a:gs>
            <a:gs pos="0">
              <a:srgbClr val="003366"/>
            </a:gs>
            <a:gs pos="83000">
              <a:srgbClr val="AEDC9D"/>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0307" y="363133"/>
            <a:ext cx="7601293" cy="1280890"/>
          </a:xfrm>
        </p:spPr>
        <p:txBody>
          <a:bodyPr>
            <a:normAutofit/>
          </a:bodyPr>
          <a:lstStyle/>
          <a:p>
            <a:pPr algn="ctr"/>
            <a:r>
              <a:rPr lang="en-US" dirty="0" smtClean="0">
                <a:solidFill>
                  <a:srgbClr val="003366"/>
                </a:solidFill>
              </a:rPr>
              <a:t>Non-ES-Related </a:t>
            </a:r>
            <a:r>
              <a:rPr lang="en-US" dirty="0" smtClean="0">
                <a:solidFill>
                  <a:srgbClr val="003366"/>
                </a:solidFill>
              </a:rPr>
              <a:t>Complaint Examples</a:t>
            </a:r>
            <a:endParaRPr lang="en-US" dirty="0">
              <a:solidFill>
                <a:srgbClr val="003366"/>
              </a:solidFill>
            </a:endParaRPr>
          </a:p>
        </p:txBody>
      </p:sp>
      <p:sp>
        <p:nvSpPr>
          <p:cNvPr id="3" name="Content Placeholder 2"/>
          <p:cNvSpPr>
            <a:spLocks noGrp="1"/>
          </p:cNvSpPr>
          <p:nvPr>
            <p:ph idx="1"/>
          </p:nvPr>
        </p:nvSpPr>
        <p:spPr>
          <a:xfrm>
            <a:off x="914400" y="2133600"/>
            <a:ext cx="7467600" cy="3777622"/>
          </a:xfrm>
        </p:spPr>
        <p:txBody>
          <a:bodyPr>
            <a:normAutofit/>
          </a:bodyPr>
          <a:lstStyle/>
          <a:p>
            <a:r>
              <a:rPr lang="en-US" sz="2400" dirty="0" smtClean="0">
                <a:solidFill>
                  <a:schemeClr val="tx1"/>
                </a:solidFill>
              </a:rPr>
              <a:t>A seasonal farmworker, who was referred to the job by a friend, files a complaint because the employer has pesticides sprayed in a field where workers are present</a:t>
            </a:r>
          </a:p>
          <a:p>
            <a:r>
              <a:rPr lang="en-US" sz="2400" dirty="0" smtClean="0">
                <a:solidFill>
                  <a:schemeClr val="tx1"/>
                </a:solidFill>
              </a:rPr>
              <a:t>An employee who applied for a job on the company’s website complains the employer is not paying minimum wage</a:t>
            </a:r>
            <a:endParaRPr lang="en-US" sz="2400" dirty="0">
              <a:solidFill>
                <a:schemeClr val="tx1"/>
              </a:solidFill>
            </a:endParaRPr>
          </a:p>
        </p:txBody>
      </p:sp>
      <p:pic>
        <p:nvPicPr>
          <p:cNvPr id="6" name="Picture 5"/>
          <p:cNvPicPr>
            <a:picLocks noChangeAspect="1"/>
          </p:cNvPicPr>
          <p:nvPr/>
        </p:nvPicPr>
        <p:blipFill>
          <a:blip r:embed="rId3"/>
          <a:stretch>
            <a:fillRect/>
          </a:stretch>
        </p:blipFill>
        <p:spPr>
          <a:xfrm>
            <a:off x="5190953" y="5076672"/>
            <a:ext cx="2896971" cy="1524240"/>
          </a:xfrm>
          <a:prstGeom prst="rect">
            <a:avLst/>
          </a:prstGeom>
          <a:effectLst>
            <a:softEdge rad="76200"/>
          </a:effectLst>
        </p:spPr>
      </p:pic>
      <p:pic>
        <p:nvPicPr>
          <p:cNvPr id="4" name="Picture 3"/>
          <p:cNvPicPr>
            <a:picLocks noChangeAspect="1"/>
          </p:cNvPicPr>
          <p:nvPr/>
        </p:nvPicPr>
        <p:blipFill>
          <a:blip r:embed="rId4"/>
          <a:stretch>
            <a:fillRect/>
          </a:stretch>
        </p:blipFill>
        <p:spPr>
          <a:xfrm>
            <a:off x="1524000" y="5076672"/>
            <a:ext cx="2895601" cy="1512627"/>
          </a:xfrm>
          <a:prstGeom prst="rect">
            <a:avLst/>
          </a:prstGeom>
          <a:effectLst>
            <a:softEdge rad="889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395373"/>
            <a:ext cx="7772400" cy="1143000"/>
          </a:xfrm>
        </p:spPr>
        <p:txBody>
          <a:bodyPr>
            <a:normAutofit fontScale="90000"/>
          </a:bodyPr>
          <a:lstStyle/>
          <a:p>
            <a:pPr algn="ctr"/>
            <a:r>
              <a:rPr lang="en-US" dirty="0" smtClean="0">
                <a:solidFill>
                  <a:srgbClr val="92D050"/>
                </a:solidFill>
              </a:rPr>
              <a:t>Not Applicable to Employment Service Complaint System</a:t>
            </a:r>
            <a:endParaRPr lang="en-US" dirty="0">
              <a:solidFill>
                <a:srgbClr val="92D050"/>
              </a:solidFill>
            </a:endParaRPr>
          </a:p>
        </p:txBody>
      </p:sp>
      <p:sp>
        <p:nvSpPr>
          <p:cNvPr id="3" name="Content Placeholder 2"/>
          <p:cNvSpPr>
            <a:spLocks noGrp="1"/>
          </p:cNvSpPr>
          <p:nvPr>
            <p:ph idx="1"/>
          </p:nvPr>
        </p:nvSpPr>
        <p:spPr>
          <a:xfrm>
            <a:off x="762000" y="2133600"/>
            <a:ext cx="7696200" cy="3810000"/>
          </a:xfrm>
        </p:spPr>
        <p:txBody>
          <a:bodyPr/>
          <a:lstStyle/>
          <a:p>
            <a:r>
              <a:rPr lang="en-US" sz="2600" dirty="0" smtClean="0">
                <a:solidFill>
                  <a:schemeClr val="tx1"/>
                </a:solidFill>
              </a:rPr>
              <a:t>Complaints that relate to Reemployment Assistance (RA), Workforce Innovation and Opportunity Act (WIOA), Supplemental Nutrition Assistance Program (SNAP), etc.</a:t>
            </a:r>
          </a:p>
          <a:p>
            <a:r>
              <a:rPr lang="en-US" sz="2600" dirty="0" smtClean="0">
                <a:solidFill>
                  <a:schemeClr val="tx1"/>
                </a:solidFill>
              </a:rPr>
              <a:t>Instruct the customer to follow the program’s respective grievance procedures</a:t>
            </a:r>
          </a:p>
          <a:p>
            <a:endParaRPr lang="en-US" dirty="0">
              <a:solidFill>
                <a:schemeClr val="tx1"/>
              </a:solidFill>
            </a:endParaRPr>
          </a:p>
        </p:txBody>
      </p:sp>
      <p:sp>
        <p:nvSpPr>
          <p:cNvPr id="4" name="Rectangle 3"/>
          <p:cNvSpPr/>
          <p:nvPr/>
        </p:nvSpPr>
        <p:spPr>
          <a:xfrm>
            <a:off x="1259107" y="5405735"/>
            <a:ext cx="1117614" cy="923330"/>
          </a:xfrm>
          <a:prstGeom prst="rect">
            <a:avLst/>
          </a:prstGeom>
          <a:noFill/>
        </p:spPr>
        <p:txBody>
          <a:bodyPr wrap="none" lIns="91440" tIns="45720" rIns="91440" bIns="45720">
            <a:spAutoFit/>
          </a:bodyPr>
          <a:lstStyle/>
          <a:p>
            <a:pPr algn="ctr"/>
            <a:r>
              <a:rPr lang="en-US" sz="5400" dirty="0" smtClean="0">
                <a:ln w="0">
                  <a:solidFill>
                    <a:srgbClr val="003366"/>
                  </a:solidFill>
                </a:ln>
                <a:solidFill>
                  <a:srgbClr val="92D050"/>
                </a:solidFill>
                <a:effectLst>
                  <a:outerShdw blurRad="38100" dist="25400" dir="5400000" algn="ctr" rotWithShape="0">
                    <a:srgbClr val="6E747A">
                      <a:alpha val="43000"/>
                    </a:srgbClr>
                  </a:outerShdw>
                </a:effectLst>
              </a:rPr>
              <a:t>RA</a:t>
            </a:r>
            <a:endParaRPr lang="en-US" sz="5400" dirty="0">
              <a:ln w="0">
                <a:solidFill>
                  <a:srgbClr val="003366"/>
                </a:solidFill>
              </a:ln>
              <a:solidFill>
                <a:srgbClr val="92D050"/>
              </a:solidFill>
              <a:effectLst>
                <a:outerShdw blurRad="38100" dist="25400" dir="5400000" algn="ctr" rotWithShape="0">
                  <a:srgbClr val="6E747A">
                    <a:alpha val="43000"/>
                  </a:srgbClr>
                </a:outerShdw>
              </a:effectLst>
            </a:endParaRPr>
          </a:p>
        </p:txBody>
      </p:sp>
      <p:sp>
        <p:nvSpPr>
          <p:cNvPr id="5" name="Rectangle 4"/>
          <p:cNvSpPr/>
          <p:nvPr/>
        </p:nvSpPr>
        <p:spPr>
          <a:xfrm>
            <a:off x="3511453" y="5405735"/>
            <a:ext cx="2121094" cy="923330"/>
          </a:xfrm>
          <a:prstGeom prst="rect">
            <a:avLst/>
          </a:prstGeom>
          <a:noFill/>
        </p:spPr>
        <p:txBody>
          <a:bodyPr wrap="none" lIns="91440" tIns="45720" rIns="91440" bIns="45720">
            <a:spAutoFit/>
          </a:bodyPr>
          <a:lstStyle/>
          <a:p>
            <a:pPr algn="ctr"/>
            <a:r>
              <a:rPr lang="en-US" sz="5400" dirty="0" smtClean="0">
                <a:ln w="0">
                  <a:solidFill>
                    <a:srgbClr val="003366"/>
                  </a:solidFill>
                </a:ln>
                <a:solidFill>
                  <a:srgbClr val="92D050"/>
                </a:solidFill>
              </a:rPr>
              <a:t>WIOA</a:t>
            </a:r>
            <a:endParaRPr lang="en-US" sz="5400" dirty="0">
              <a:ln w="0">
                <a:solidFill>
                  <a:srgbClr val="003366"/>
                </a:solidFill>
              </a:ln>
              <a:solidFill>
                <a:srgbClr val="92D050"/>
              </a:solidFill>
            </a:endParaRPr>
          </a:p>
        </p:txBody>
      </p:sp>
      <p:sp>
        <p:nvSpPr>
          <p:cNvPr id="6" name="Rectangle 5"/>
          <p:cNvSpPr/>
          <p:nvPr/>
        </p:nvSpPr>
        <p:spPr>
          <a:xfrm>
            <a:off x="6226875" y="5405735"/>
            <a:ext cx="1965603" cy="923330"/>
          </a:xfrm>
          <a:prstGeom prst="rect">
            <a:avLst/>
          </a:prstGeom>
          <a:noFill/>
        </p:spPr>
        <p:txBody>
          <a:bodyPr wrap="none" lIns="91440" tIns="45720" rIns="91440" bIns="45720">
            <a:spAutoFit/>
          </a:bodyPr>
          <a:lstStyle/>
          <a:p>
            <a:pPr algn="ctr"/>
            <a:r>
              <a:rPr lang="en-US" sz="5400" dirty="0" smtClean="0">
                <a:ln w="0">
                  <a:solidFill>
                    <a:srgbClr val="003366"/>
                  </a:solidFill>
                </a:ln>
                <a:solidFill>
                  <a:srgbClr val="92D050"/>
                </a:solidFill>
                <a:effectLst>
                  <a:outerShdw blurRad="38100" dist="25400" dir="5400000" algn="ctr" rotWithShape="0">
                    <a:srgbClr val="6E747A">
                      <a:alpha val="43000"/>
                    </a:srgbClr>
                  </a:outerShdw>
                </a:effectLst>
              </a:rPr>
              <a:t>SNAP</a:t>
            </a:r>
            <a:endParaRPr lang="en-US" sz="5400" dirty="0">
              <a:ln w="0">
                <a:solidFill>
                  <a:srgbClr val="003366"/>
                </a:solidFill>
              </a:ln>
              <a:solidFill>
                <a:srgbClr val="92D050"/>
              </a:solidFill>
              <a:effectLst>
                <a:outerShdw blurRad="38100" dist="25400" dir="5400000" algn="ctr" rotWithShape="0">
                  <a:srgbClr val="6E747A">
                    <a:alpha val="43000"/>
                  </a:srgbClr>
                </a:outerShdw>
              </a:effectLst>
            </a:endParaRPr>
          </a:p>
        </p:txBody>
      </p:sp>
      <p:pic>
        <p:nvPicPr>
          <p:cNvPr id="1026" name="Picture 2" descr="C:\Documents and Settings\mcneild\Local Settings\Temporary Internet Files\Content.IE5\DQEAV4EU\MC900303675[1].wmf"/>
          <p:cNvPicPr>
            <a:picLocks noChangeAspect="1" noChangeArrowheads="1"/>
          </p:cNvPicPr>
          <p:nvPr/>
        </p:nvPicPr>
        <p:blipFill>
          <a:blip r:embed="rId3" cstate="print"/>
          <a:srcRect/>
          <a:stretch>
            <a:fillRect/>
          </a:stretch>
        </p:blipFill>
        <p:spPr bwMode="auto">
          <a:xfrm>
            <a:off x="978208" y="5072175"/>
            <a:ext cx="1776679" cy="1785823"/>
          </a:xfrm>
          <a:prstGeom prst="rect">
            <a:avLst/>
          </a:prstGeom>
          <a:noFill/>
        </p:spPr>
      </p:pic>
      <p:pic>
        <p:nvPicPr>
          <p:cNvPr id="1027" name="Picture 3" descr="C:\Documents and Settings\mcneild\Local Settings\Temporary Internet Files\Content.IE5\DQEAV4EU\MC900303675[1].wmf"/>
          <p:cNvPicPr>
            <a:picLocks noChangeAspect="1" noChangeArrowheads="1"/>
          </p:cNvPicPr>
          <p:nvPr/>
        </p:nvPicPr>
        <p:blipFill>
          <a:blip r:embed="rId3" cstate="print"/>
          <a:srcRect/>
          <a:stretch>
            <a:fillRect/>
          </a:stretch>
        </p:blipFill>
        <p:spPr bwMode="auto">
          <a:xfrm>
            <a:off x="3723217" y="5072174"/>
            <a:ext cx="1776679" cy="1785823"/>
          </a:xfrm>
          <a:prstGeom prst="rect">
            <a:avLst/>
          </a:prstGeom>
          <a:noFill/>
          <a:ln>
            <a:solidFill>
              <a:schemeClr val="accent1"/>
            </a:solidFill>
          </a:ln>
        </p:spPr>
      </p:pic>
      <p:pic>
        <p:nvPicPr>
          <p:cNvPr id="1028" name="Picture 4" descr="C:\Documents and Settings\mcneild\Local Settings\Temporary Internet Files\Content.IE5\DQEAV4EU\MC900303675[1].wmf"/>
          <p:cNvPicPr>
            <a:picLocks noChangeAspect="1" noChangeArrowheads="1"/>
          </p:cNvPicPr>
          <p:nvPr/>
        </p:nvPicPr>
        <p:blipFill>
          <a:blip r:embed="rId3" cstate="print"/>
          <a:srcRect/>
          <a:stretch>
            <a:fillRect/>
          </a:stretch>
        </p:blipFill>
        <p:spPr bwMode="auto">
          <a:xfrm>
            <a:off x="6321336" y="5072177"/>
            <a:ext cx="1776679" cy="178582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467600" cy="1280890"/>
          </a:xfrm>
        </p:spPr>
        <p:txBody>
          <a:bodyPr>
            <a:noAutofit/>
          </a:bodyPr>
          <a:lstStyle/>
          <a:p>
            <a:r>
              <a:rPr lang="en-US" dirty="0" smtClean="0">
                <a:solidFill>
                  <a:srgbClr val="003366"/>
                </a:solidFill>
              </a:rPr>
              <a:t>Complaints Alleging </a:t>
            </a:r>
            <a:br>
              <a:rPr lang="en-US" dirty="0" smtClean="0">
                <a:solidFill>
                  <a:srgbClr val="003366"/>
                </a:solidFill>
              </a:rPr>
            </a:br>
            <a:r>
              <a:rPr lang="en-US" dirty="0" smtClean="0">
                <a:solidFill>
                  <a:srgbClr val="003366"/>
                </a:solidFill>
              </a:rPr>
              <a:t>Unlawful Discrimination</a:t>
            </a:r>
            <a:endParaRPr lang="en-US" dirty="0">
              <a:solidFill>
                <a:srgbClr val="003366"/>
              </a:solidFill>
            </a:endParaRPr>
          </a:p>
        </p:txBody>
      </p:sp>
      <p:sp>
        <p:nvSpPr>
          <p:cNvPr id="3" name="Content Placeholder 2"/>
          <p:cNvSpPr>
            <a:spLocks noGrp="1"/>
          </p:cNvSpPr>
          <p:nvPr>
            <p:ph idx="1"/>
          </p:nvPr>
        </p:nvSpPr>
        <p:spPr>
          <a:xfrm>
            <a:off x="1066800" y="2133600"/>
            <a:ext cx="7315199" cy="4724400"/>
          </a:xfrm>
        </p:spPr>
        <p:txBody>
          <a:bodyPr>
            <a:normAutofit/>
          </a:bodyPr>
          <a:lstStyle/>
          <a:p>
            <a:r>
              <a:rPr lang="en-US" sz="2200" dirty="0" smtClean="0">
                <a:solidFill>
                  <a:schemeClr val="tx1"/>
                </a:solidFill>
              </a:rPr>
              <a:t>The procedures for handling allegations of discrimination received by career center staff are set forth in 20 CFR 658.411(b)(1) and 29 CFR 37.76. The Equal Opportunity (EO) Officer for the RWB and the DEO </a:t>
            </a:r>
            <a:r>
              <a:rPr lang="en-US" sz="2200" smtClean="0">
                <a:solidFill>
                  <a:schemeClr val="tx1"/>
                </a:solidFill>
              </a:rPr>
              <a:t>Office </a:t>
            </a:r>
            <a:r>
              <a:rPr lang="en-US" sz="2200" smtClean="0">
                <a:solidFill>
                  <a:schemeClr val="tx1"/>
                </a:solidFill>
              </a:rPr>
              <a:t>for </a:t>
            </a:r>
            <a:r>
              <a:rPr lang="en-US" sz="2200" dirty="0" smtClean="0">
                <a:solidFill>
                  <a:schemeClr val="tx1"/>
                </a:solidFill>
              </a:rPr>
              <a:t>Civil Rights (OCR) have authority to process complaints alleging discrimination on the basis of race, color, sex, national origin, religion, age , disability, martial status, citizenship, status of a WIOA participant, and political affiliation. </a:t>
            </a:r>
            <a:endParaRPr lang="en-US" sz="2200" dirty="0">
              <a:solidFill>
                <a:schemeClr val="tx1"/>
              </a:solidFill>
            </a:endParaRPr>
          </a:p>
        </p:txBody>
      </p:sp>
    </p:spTree>
    <p:extLst>
      <p:ext uri="{BB962C8B-B14F-4D97-AF65-F5344CB8AC3E}">
        <p14:creationId xmlns:p14="http://schemas.microsoft.com/office/powerpoint/2010/main" val="2160652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85800" y="2447544"/>
            <a:ext cx="8458200" cy="1362456"/>
          </a:xfrm>
        </p:spPr>
        <p:txBody>
          <a:bodyPr>
            <a:normAutofit/>
          </a:bodyPr>
          <a:lstStyle/>
          <a:p>
            <a:pPr algn="ctr"/>
            <a:r>
              <a:rPr lang="en-US" sz="4400" dirty="0" smtClean="0">
                <a:solidFill>
                  <a:srgbClr val="003366"/>
                </a:solidFill>
              </a:rPr>
              <a:t>Complaint Filing Process</a:t>
            </a:r>
            <a:endParaRPr lang="en-US" sz="4400" dirty="0">
              <a:solidFill>
                <a:srgbClr val="00336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1601" y="609600"/>
            <a:ext cx="7772399" cy="838200"/>
          </a:xfrm>
        </p:spPr>
        <p:txBody>
          <a:bodyPr/>
          <a:lstStyle/>
          <a:p>
            <a:pPr algn="ctr"/>
            <a:r>
              <a:rPr lang="en-US" dirty="0" smtClean="0">
                <a:solidFill>
                  <a:srgbClr val="003366"/>
                </a:solidFill>
              </a:rPr>
              <a:t>Receiving Complaints</a:t>
            </a:r>
            <a:endParaRPr lang="en-US" dirty="0">
              <a:solidFill>
                <a:srgbClr val="003366"/>
              </a:solidFill>
            </a:endParaRPr>
          </a:p>
        </p:txBody>
      </p:sp>
      <p:sp>
        <p:nvSpPr>
          <p:cNvPr id="5" name="Content Placeholder 4"/>
          <p:cNvSpPr>
            <a:spLocks noGrp="1"/>
          </p:cNvSpPr>
          <p:nvPr>
            <p:ph idx="1"/>
          </p:nvPr>
        </p:nvSpPr>
        <p:spPr>
          <a:xfrm>
            <a:off x="838200" y="1905000"/>
            <a:ext cx="7543800" cy="5257800"/>
          </a:xfrm>
        </p:spPr>
        <p:txBody>
          <a:bodyPr>
            <a:normAutofit/>
          </a:bodyPr>
          <a:lstStyle/>
          <a:p>
            <a:pPr marL="342900" indent="-342900"/>
            <a:r>
              <a:rPr lang="en-US" sz="2600" dirty="0" smtClean="0">
                <a:solidFill>
                  <a:schemeClr val="tx1"/>
                </a:solidFill>
              </a:rPr>
              <a:t>There must be trained Complaint Specialist in each career center and satellite office</a:t>
            </a:r>
          </a:p>
          <a:p>
            <a:pPr marL="342900" indent="-342900"/>
            <a:r>
              <a:rPr lang="en-US" sz="2600" dirty="0" smtClean="0">
                <a:solidFill>
                  <a:schemeClr val="tx1"/>
                </a:solidFill>
              </a:rPr>
              <a:t>Backup Complaint Specialist recommended</a:t>
            </a:r>
          </a:p>
          <a:p>
            <a:pPr marL="342900" indent="-342900"/>
            <a:r>
              <a:rPr lang="en-US" sz="2600" dirty="0" smtClean="0">
                <a:solidFill>
                  <a:schemeClr val="tx1"/>
                </a:solidFill>
              </a:rPr>
              <a:t>Complaints may be received in person, by signed letter, or via email</a:t>
            </a:r>
          </a:p>
          <a:p>
            <a:pPr marL="342900" indent="-342900"/>
            <a:r>
              <a:rPr lang="en-US" sz="2600" dirty="0" smtClean="0">
                <a:solidFill>
                  <a:schemeClr val="tx1"/>
                </a:solidFill>
              </a:rPr>
              <a:t>Do not instruct customer to contact another agency prior to determining if complaint is </a:t>
            </a:r>
            <a:r>
              <a:rPr lang="en-US" sz="2600" dirty="0" smtClean="0">
                <a:solidFill>
                  <a:schemeClr val="tx1"/>
                </a:solidFill>
              </a:rPr>
              <a:t>ES-related </a:t>
            </a:r>
            <a:r>
              <a:rPr lang="en-US" sz="2600" dirty="0" smtClean="0">
                <a:solidFill>
                  <a:schemeClr val="tx1"/>
                </a:solidFill>
              </a:rPr>
              <a:t>or complainant is MSFW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9200" y="609600"/>
            <a:ext cx="7772399" cy="838200"/>
          </a:xfrm>
        </p:spPr>
        <p:txBody>
          <a:bodyPr>
            <a:normAutofit/>
          </a:bodyPr>
          <a:lstStyle/>
          <a:p>
            <a:pPr algn="ctr"/>
            <a:r>
              <a:rPr lang="en-US" dirty="0">
                <a:solidFill>
                  <a:srgbClr val="92D050"/>
                </a:solidFill>
              </a:rPr>
              <a:t>Complaints Filed In Person</a:t>
            </a:r>
          </a:p>
        </p:txBody>
      </p:sp>
      <p:sp>
        <p:nvSpPr>
          <p:cNvPr id="5" name="Content Placeholder 4"/>
          <p:cNvSpPr>
            <a:spLocks noGrp="1"/>
          </p:cNvSpPr>
          <p:nvPr>
            <p:ph idx="1"/>
          </p:nvPr>
        </p:nvSpPr>
        <p:spPr>
          <a:xfrm>
            <a:off x="838200" y="1905000"/>
            <a:ext cx="7543800" cy="5257800"/>
          </a:xfrm>
        </p:spPr>
        <p:txBody>
          <a:bodyPr>
            <a:normAutofit/>
          </a:bodyPr>
          <a:lstStyle/>
          <a:p>
            <a:pPr marL="342900" indent="-342900"/>
            <a:r>
              <a:rPr lang="en-US" sz="2600" dirty="0" smtClean="0">
                <a:solidFill>
                  <a:schemeClr val="tx1"/>
                </a:solidFill>
              </a:rPr>
              <a:t>Explain the ES complaint system</a:t>
            </a:r>
          </a:p>
          <a:p>
            <a:pPr marL="342900" indent="-342900"/>
            <a:r>
              <a:rPr lang="en-US" sz="2600" dirty="0" smtClean="0">
                <a:solidFill>
                  <a:schemeClr val="tx1"/>
                </a:solidFill>
              </a:rPr>
              <a:t>Determine type of complaint</a:t>
            </a:r>
          </a:p>
          <a:p>
            <a:pPr marL="622300" lvl="2" indent="-273050"/>
            <a:r>
              <a:rPr lang="en-US" sz="2000" dirty="0" smtClean="0">
                <a:solidFill>
                  <a:schemeClr val="tx1"/>
                </a:solidFill>
              </a:rPr>
              <a:t>ES-Related, </a:t>
            </a:r>
            <a:r>
              <a:rPr lang="en-US" sz="2000" dirty="0" smtClean="0">
                <a:solidFill>
                  <a:schemeClr val="tx1"/>
                </a:solidFill>
              </a:rPr>
              <a:t>Non-ES-Related</a:t>
            </a:r>
            <a:r>
              <a:rPr lang="en-US" sz="2000" dirty="0" smtClean="0">
                <a:solidFill>
                  <a:schemeClr val="tx1"/>
                </a:solidFill>
              </a:rPr>
              <a:t>, Not Applicable</a:t>
            </a:r>
          </a:p>
          <a:p>
            <a:pPr marL="342900" indent="-342900"/>
            <a:r>
              <a:rPr lang="en-US" sz="2600" dirty="0" smtClean="0">
                <a:solidFill>
                  <a:schemeClr val="tx1"/>
                </a:solidFill>
              </a:rPr>
              <a:t>Complete the Employment and Training Administration (ETA) Form 8429, if appropriate</a:t>
            </a:r>
          </a:p>
        </p:txBody>
      </p:sp>
    </p:spTree>
    <p:extLst>
      <p:ext uri="{BB962C8B-B14F-4D97-AF65-F5344CB8AC3E}">
        <p14:creationId xmlns:p14="http://schemas.microsoft.com/office/powerpoint/2010/main" val="889101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848600" cy="762000"/>
          </a:xfrm>
        </p:spPr>
        <p:txBody>
          <a:bodyPr>
            <a:normAutofit/>
          </a:bodyPr>
          <a:lstStyle/>
          <a:p>
            <a:pPr algn="ctr"/>
            <a:r>
              <a:rPr lang="en-US" dirty="0">
                <a:solidFill>
                  <a:srgbClr val="003366"/>
                </a:solidFill>
              </a:rPr>
              <a:t>Complaints Received by Mail</a:t>
            </a:r>
          </a:p>
        </p:txBody>
      </p:sp>
      <p:sp>
        <p:nvSpPr>
          <p:cNvPr id="3" name="Content Placeholder 2"/>
          <p:cNvSpPr>
            <a:spLocks noGrp="1"/>
          </p:cNvSpPr>
          <p:nvPr>
            <p:ph idx="1"/>
          </p:nvPr>
        </p:nvSpPr>
        <p:spPr>
          <a:xfrm>
            <a:off x="838200" y="1905000"/>
            <a:ext cx="7772400" cy="4724400"/>
          </a:xfrm>
        </p:spPr>
        <p:txBody>
          <a:bodyPr>
            <a:normAutofit/>
          </a:bodyPr>
          <a:lstStyle/>
          <a:p>
            <a:r>
              <a:rPr lang="en-US" sz="2400" dirty="0" smtClean="0">
                <a:solidFill>
                  <a:schemeClr val="tx1"/>
                </a:solidFill>
              </a:rPr>
              <a:t>Determine if allegations of discrimination have been reported</a:t>
            </a:r>
          </a:p>
          <a:p>
            <a:pPr lvl="1">
              <a:spcBef>
                <a:spcPts val="600"/>
              </a:spcBef>
            </a:pPr>
            <a:r>
              <a:rPr lang="en-US" sz="2000" dirty="0" smtClean="0">
                <a:solidFill>
                  <a:schemeClr val="tx1"/>
                </a:solidFill>
              </a:rPr>
              <a:t>Forward to EO Officer or DEO/OCR</a:t>
            </a:r>
          </a:p>
          <a:p>
            <a:pPr lvl="1">
              <a:spcBef>
                <a:spcPts val="600"/>
              </a:spcBef>
            </a:pPr>
            <a:r>
              <a:rPr lang="en-US" sz="2000" dirty="0" smtClean="0">
                <a:solidFill>
                  <a:schemeClr val="tx1"/>
                </a:solidFill>
              </a:rPr>
              <a:t>Log complaint</a:t>
            </a:r>
          </a:p>
          <a:p>
            <a:r>
              <a:rPr lang="en-US" sz="2400" dirty="0" smtClean="0">
                <a:solidFill>
                  <a:schemeClr val="tx1"/>
                </a:solidFill>
              </a:rPr>
              <a:t>Signed letter </a:t>
            </a:r>
            <a:r>
              <a:rPr lang="en-US" sz="2400" u="sng" dirty="0">
                <a:solidFill>
                  <a:schemeClr val="tx1"/>
                </a:solidFill>
              </a:rPr>
              <a:t>with</a:t>
            </a:r>
            <a:r>
              <a:rPr lang="en-US" sz="2400" dirty="0">
                <a:solidFill>
                  <a:schemeClr val="tx1"/>
                </a:solidFill>
              </a:rPr>
              <a:t> sufficient </a:t>
            </a:r>
            <a:r>
              <a:rPr lang="en-US" sz="2400" dirty="0" smtClean="0">
                <a:solidFill>
                  <a:schemeClr val="tx1"/>
                </a:solidFill>
              </a:rPr>
              <a:t>information</a:t>
            </a:r>
          </a:p>
          <a:p>
            <a:pPr lvl="1">
              <a:spcBef>
                <a:spcPts val="600"/>
              </a:spcBef>
            </a:pPr>
            <a:r>
              <a:rPr lang="en-US" sz="2000" dirty="0" smtClean="0">
                <a:solidFill>
                  <a:schemeClr val="tx1"/>
                </a:solidFill>
              </a:rPr>
              <a:t>Complainant’s name and contact info, respondent’s name and contact info, description of complaint, information to determine the type of complaint and other processing information </a:t>
            </a:r>
          </a:p>
          <a:p>
            <a:pPr lvl="1">
              <a:spcBef>
                <a:spcPts val="600"/>
              </a:spcBef>
            </a:pPr>
            <a:r>
              <a:rPr lang="en-US" sz="2000" dirty="0" smtClean="0">
                <a:solidFill>
                  <a:schemeClr val="tx1"/>
                </a:solidFill>
              </a:rPr>
              <a:t>Letter should be treated like a properly completed ETA Form 8429</a:t>
            </a:r>
          </a:p>
          <a:p>
            <a:pPr lvl="1">
              <a:spcBef>
                <a:spcPts val="600"/>
              </a:spcBef>
            </a:pPr>
            <a:r>
              <a:rPr lang="en-US" sz="2000" dirty="0" smtClean="0">
                <a:solidFill>
                  <a:schemeClr val="tx1"/>
                </a:solidFill>
              </a:rPr>
              <a:t>Notification </a:t>
            </a:r>
            <a:r>
              <a:rPr lang="en-US" sz="2000" dirty="0">
                <a:solidFill>
                  <a:schemeClr val="tx1"/>
                </a:solidFill>
              </a:rPr>
              <a:t>of receipt letter should be </a:t>
            </a:r>
            <a:r>
              <a:rPr lang="en-US" sz="2000" dirty="0" smtClean="0">
                <a:solidFill>
                  <a:schemeClr val="tx1"/>
                </a:solidFill>
              </a:rPr>
              <a:t>mailed</a:t>
            </a:r>
            <a:endParaRPr lang="en-US" sz="2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366"/>
            </a:gs>
            <a:gs pos="74000">
              <a:schemeClr val="accent1">
                <a:lumMod val="45000"/>
                <a:lumOff val="55000"/>
              </a:schemeClr>
            </a:gs>
            <a:gs pos="83000">
              <a:schemeClr val="accent1">
                <a:lumMod val="45000"/>
                <a:lumOff val="55000"/>
              </a:schemeClr>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9320" y="609600"/>
            <a:ext cx="6786880" cy="838200"/>
          </a:xfrm>
        </p:spPr>
        <p:txBody>
          <a:bodyPr>
            <a:normAutofit/>
          </a:bodyPr>
          <a:lstStyle/>
          <a:p>
            <a:pPr algn="ctr"/>
            <a:r>
              <a:rPr lang="en-US" sz="4000" dirty="0" smtClean="0">
                <a:solidFill>
                  <a:srgbClr val="92D050"/>
                </a:solidFill>
              </a:rPr>
              <a:t>Agenda</a:t>
            </a:r>
            <a:endParaRPr lang="en-US" sz="4000" dirty="0">
              <a:solidFill>
                <a:srgbClr val="92D050"/>
              </a:solidFill>
            </a:endParaRPr>
          </a:p>
        </p:txBody>
      </p:sp>
      <p:sp>
        <p:nvSpPr>
          <p:cNvPr id="3" name="Content Placeholder 2"/>
          <p:cNvSpPr>
            <a:spLocks noGrp="1"/>
          </p:cNvSpPr>
          <p:nvPr>
            <p:ph idx="1"/>
          </p:nvPr>
        </p:nvSpPr>
        <p:spPr>
          <a:xfrm>
            <a:off x="762000" y="1913164"/>
            <a:ext cx="7772400" cy="5249636"/>
          </a:xfrm>
        </p:spPr>
        <p:txBody>
          <a:bodyPr>
            <a:normAutofit/>
          </a:bodyPr>
          <a:lstStyle/>
          <a:p>
            <a:r>
              <a:rPr lang="en-US" sz="2600" dirty="0" smtClean="0">
                <a:solidFill>
                  <a:schemeClr val="tx1"/>
                </a:solidFill>
              </a:rPr>
              <a:t>Background </a:t>
            </a:r>
          </a:p>
          <a:p>
            <a:r>
              <a:rPr lang="en-US" sz="2600" dirty="0" smtClean="0">
                <a:solidFill>
                  <a:schemeClr val="tx1"/>
                </a:solidFill>
              </a:rPr>
              <a:t>Definitions and types of complaints</a:t>
            </a:r>
          </a:p>
          <a:p>
            <a:r>
              <a:rPr lang="en-US" sz="2600" dirty="0" smtClean="0">
                <a:solidFill>
                  <a:schemeClr val="tx1"/>
                </a:solidFill>
              </a:rPr>
              <a:t>Initial </a:t>
            </a:r>
            <a:r>
              <a:rPr lang="en-US" sz="2600" dirty="0" smtClean="0">
                <a:solidFill>
                  <a:schemeClr val="tx1"/>
                </a:solidFill>
              </a:rPr>
              <a:t>Complaint Filing Process</a:t>
            </a:r>
            <a:endParaRPr lang="en-US" sz="2600" dirty="0" smtClean="0">
              <a:solidFill>
                <a:schemeClr val="tx1"/>
              </a:solidFill>
            </a:endParaRPr>
          </a:p>
          <a:p>
            <a:pPr lvl="1">
              <a:spcBef>
                <a:spcPts val="600"/>
              </a:spcBef>
            </a:pPr>
            <a:r>
              <a:rPr lang="en-US" sz="2000" dirty="0" smtClean="0">
                <a:solidFill>
                  <a:schemeClr val="tx1"/>
                </a:solidFill>
              </a:rPr>
              <a:t>Receiving </a:t>
            </a:r>
            <a:r>
              <a:rPr lang="en-US" sz="2000" dirty="0" smtClean="0">
                <a:solidFill>
                  <a:schemeClr val="tx1"/>
                </a:solidFill>
              </a:rPr>
              <a:t>Complaints</a:t>
            </a:r>
            <a:endParaRPr lang="en-US" sz="2000" dirty="0" smtClean="0">
              <a:solidFill>
                <a:schemeClr val="tx1"/>
              </a:solidFill>
            </a:endParaRPr>
          </a:p>
          <a:p>
            <a:pPr lvl="1">
              <a:spcBef>
                <a:spcPts val="600"/>
              </a:spcBef>
            </a:pPr>
            <a:r>
              <a:rPr lang="en-US" sz="2000" dirty="0" smtClean="0">
                <a:solidFill>
                  <a:schemeClr val="tx1"/>
                </a:solidFill>
              </a:rPr>
              <a:t>Complaint </a:t>
            </a:r>
            <a:r>
              <a:rPr lang="en-US" sz="2000" dirty="0" smtClean="0">
                <a:solidFill>
                  <a:schemeClr val="tx1"/>
                </a:solidFill>
              </a:rPr>
              <a:t>Form</a:t>
            </a:r>
            <a:endParaRPr lang="en-US" sz="2000" dirty="0" smtClean="0">
              <a:solidFill>
                <a:schemeClr val="tx1"/>
              </a:solidFill>
            </a:endParaRPr>
          </a:p>
          <a:p>
            <a:r>
              <a:rPr lang="en-US" sz="2600" dirty="0" smtClean="0">
                <a:solidFill>
                  <a:schemeClr val="tx1"/>
                </a:solidFill>
              </a:rPr>
              <a:t>Publicly </a:t>
            </a:r>
            <a:r>
              <a:rPr lang="en-US" sz="2600" dirty="0" smtClean="0">
                <a:solidFill>
                  <a:schemeClr val="tx1"/>
                </a:solidFill>
              </a:rPr>
              <a:t>Posted Information</a:t>
            </a:r>
            <a:endParaRPr lang="en-US" sz="2600" dirty="0" smtClean="0">
              <a:solidFill>
                <a:schemeClr val="tx1"/>
              </a:solidFill>
            </a:endParaRPr>
          </a:p>
          <a:p>
            <a:endParaRPr lang="en-US" dirty="0" smtClean="0">
              <a:solidFill>
                <a:schemeClr val="tx1"/>
              </a:solidFill>
            </a:endParaRPr>
          </a:p>
          <a:p>
            <a:pPr lvl="1"/>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848600" cy="762000"/>
          </a:xfrm>
        </p:spPr>
        <p:txBody>
          <a:bodyPr>
            <a:normAutofit/>
          </a:bodyPr>
          <a:lstStyle/>
          <a:p>
            <a:pPr algn="ctr"/>
            <a:r>
              <a:rPr lang="en-US" dirty="0">
                <a:solidFill>
                  <a:srgbClr val="92D050"/>
                </a:solidFill>
              </a:rPr>
              <a:t>Complaints Received by Mail</a:t>
            </a:r>
          </a:p>
        </p:txBody>
      </p:sp>
      <p:sp>
        <p:nvSpPr>
          <p:cNvPr id="3" name="Content Placeholder 2"/>
          <p:cNvSpPr>
            <a:spLocks noGrp="1"/>
          </p:cNvSpPr>
          <p:nvPr>
            <p:ph idx="1"/>
          </p:nvPr>
        </p:nvSpPr>
        <p:spPr>
          <a:xfrm>
            <a:off x="838200" y="1905000"/>
            <a:ext cx="7772400" cy="5410200"/>
          </a:xfrm>
        </p:spPr>
        <p:txBody>
          <a:bodyPr>
            <a:normAutofit/>
          </a:bodyPr>
          <a:lstStyle/>
          <a:p>
            <a:r>
              <a:rPr lang="en-US" sz="2400" dirty="0" smtClean="0">
                <a:solidFill>
                  <a:schemeClr val="tx1"/>
                </a:solidFill>
              </a:rPr>
              <a:t>Letters </a:t>
            </a:r>
            <a:r>
              <a:rPr lang="en-US" sz="2400" u="sng" dirty="0">
                <a:solidFill>
                  <a:schemeClr val="tx1"/>
                </a:solidFill>
              </a:rPr>
              <a:t>without</a:t>
            </a:r>
            <a:r>
              <a:rPr lang="en-US" sz="2400" dirty="0">
                <a:solidFill>
                  <a:schemeClr val="tx1"/>
                </a:solidFill>
              </a:rPr>
              <a:t> sufficient information require a request for additional information sent to the complainant in writing </a:t>
            </a:r>
          </a:p>
          <a:p>
            <a:pPr lvl="1">
              <a:spcBef>
                <a:spcPts val="600"/>
              </a:spcBef>
            </a:pPr>
            <a:r>
              <a:rPr lang="en-US" sz="2000" dirty="0">
                <a:solidFill>
                  <a:schemeClr val="tx1"/>
                </a:solidFill>
              </a:rPr>
              <a:t>40 working day response period for MSFWs</a:t>
            </a:r>
          </a:p>
          <a:p>
            <a:pPr lvl="1">
              <a:spcBef>
                <a:spcPts val="600"/>
              </a:spcBef>
            </a:pPr>
            <a:r>
              <a:rPr lang="en-US" sz="2000" dirty="0">
                <a:solidFill>
                  <a:schemeClr val="tx1"/>
                </a:solidFill>
              </a:rPr>
              <a:t>20 working day response period for non-MSFWs</a:t>
            </a:r>
          </a:p>
          <a:p>
            <a:r>
              <a:rPr lang="en-US" sz="2400" dirty="0">
                <a:solidFill>
                  <a:schemeClr val="tx1"/>
                </a:solidFill>
              </a:rPr>
              <a:t>Letter signed by an attorney representing the complainant serves as a valid complaint</a:t>
            </a:r>
          </a:p>
          <a:p>
            <a:pPr lvl="1">
              <a:spcBef>
                <a:spcPts val="600"/>
              </a:spcBef>
            </a:pPr>
            <a:r>
              <a:rPr lang="en-US" sz="2000" dirty="0">
                <a:solidFill>
                  <a:schemeClr val="tx1"/>
                </a:solidFill>
              </a:rPr>
              <a:t>Letter should be treated like a properly completed ETA Form </a:t>
            </a:r>
            <a:r>
              <a:rPr lang="en-US" sz="2000" dirty="0" smtClean="0">
                <a:solidFill>
                  <a:schemeClr val="tx1"/>
                </a:solidFill>
              </a:rPr>
              <a:t>8429, provided it contains all required elements necessary to conduct an investigation</a:t>
            </a:r>
            <a:endParaRPr lang="en-US" sz="2000" dirty="0">
              <a:solidFill>
                <a:schemeClr val="tx1"/>
              </a:solidFill>
            </a:endParaRPr>
          </a:p>
          <a:p>
            <a:pPr lvl="1">
              <a:spcBef>
                <a:spcPts val="600"/>
              </a:spcBef>
            </a:pPr>
            <a:r>
              <a:rPr lang="en-US" sz="2000" dirty="0" smtClean="0">
                <a:solidFill>
                  <a:schemeClr val="tx1"/>
                </a:solidFill>
              </a:rPr>
              <a:t>Correspondence/communication </a:t>
            </a:r>
            <a:r>
              <a:rPr lang="en-US" sz="2000" dirty="0">
                <a:solidFill>
                  <a:schemeClr val="tx1"/>
                </a:solidFill>
              </a:rPr>
              <a:t>should be directed to the attorney </a:t>
            </a:r>
          </a:p>
        </p:txBody>
      </p:sp>
    </p:spTree>
    <p:extLst>
      <p:ext uri="{BB962C8B-B14F-4D97-AF65-F5344CB8AC3E}">
        <p14:creationId xmlns:p14="http://schemas.microsoft.com/office/powerpoint/2010/main" val="34720386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848600" cy="838200"/>
          </a:xfrm>
        </p:spPr>
        <p:txBody>
          <a:bodyPr/>
          <a:lstStyle/>
          <a:p>
            <a:pPr algn="ctr"/>
            <a:r>
              <a:rPr lang="en-US" dirty="0" smtClean="0">
                <a:solidFill>
                  <a:srgbClr val="003366"/>
                </a:solidFill>
              </a:rPr>
              <a:t>Complaints Received by E-Mail</a:t>
            </a:r>
            <a:endParaRPr lang="en-US" dirty="0">
              <a:solidFill>
                <a:srgbClr val="003366"/>
              </a:solidFill>
            </a:endParaRPr>
          </a:p>
        </p:txBody>
      </p:sp>
      <p:sp>
        <p:nvSpPr>
          <p:cNvPr id="3" name="Content Placeholder 2"/>
          <p:cNvSpPr>
            <a:spLocks noGrp="1"/>
          </p:cNvSpPr>
          <p:nvPr>
            <p:ph idx="1"/>
          </p:nvPr>
        </p:nvSpPr>
        <p:spPr>
          <a:xfrm>
            <a:off x="838200" y="1905000"/>
            <a:ext cx="7391400" cy="5105400"/>
          </a:xfrm>
        </p:spPr>
        <p:txBody>
          <a:bodyPr>
            <a:normAutofit/>
          </a:bodyPr>
          <a:lstStyle/>
          <a:p>
            <a:r>
              <a:rPr lang="en-US" sz="2600" dirty="0">
                <a:solidFill>
                  <a:schemeClr val="tx1"/>
                </a:solidFill>
              </a:rPr>
              <a:t>ETA Form 8429 should be emailed with a request to complete Part I</a:t>
            </a:r>
          </a:p>
          <a:p>
            <a:pPr lvl="1">
              <a:spcBef>
                <a:spcPts val="600"/>
              </a:spcBef>
            </a:pPr>
            <a:r>
              <a:rPr lang="en-US" sz="2000" dirty="0">
                <a:solidFill>
                  <a:schemeClr val="tx1"/>
                </a:solidFill>
              </a:rPr>
              <a:t>Signed form should be emailed, faxed, sent by mail, or brought in-person to the career center</a:t>
            </a:r>
          </a:p>
          <a:p>
            <a:r>
              <a:rPr lang="en-US" sz="2600" dirty="0" smtClean="0">
                <a:solidFill>
                  <a:schemeClr val="tx1"/>
                </a:solidFill>
              </a:rPr>
              <a:t>If the email contains allegations of discrimination, it should also be forwarded to the EO Officer or DEO/OCR</a:t>
            </a: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696200" cy="762000"/>
          </a:xfrm>
        </p:spPr>
        <p:txBody>
          <a:bodyPr>
            <a:normAutofit/>
          </a:bodyPr>
          <a:lstStyle/>
          <a:p>
            <a:pPr algn="ctr"/>
            <a:r>
              <a:rPr lang="en-US" dirty="0" smtClean="0">
                <a:solidFill>
                  <a:srgbClr val="92D050"/>
                </a:solidFill>
              </a:rPr>
              <a:t>ETA Form 8429</a:t>
            </a:r>
            <a:endParaRPr lang="en-US" dirty="0">
              <a:solidFill>
                <a:srgbClr val="92D050"/>
              </a:solidFill>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917574613"/>
              </p:ext>
            </p:extLst>
          </p:nvPr>
        </p:nvGraphicFramePr>
        <p:xfrm>
          <a:off x="2743200" y="1447800"/>
          <a:ext cx="4181475" cy="5410200"/>
        </p:xfrm>
        <a:graphic>
          <a:graphicData uri="http://schemas.openxmlformats.org/presentationml/2006/ole">
            <mc:AlternateContent xmlns:mc="http://schemas.openxmlformats.org/markup-compatibility/2006">
              <mc:Choice xmlns:v="urn:schemas-microsoft-com:vml" Requires="v">
                <p:oleObj spid="_x0000_s1034" name="Acrobat Document" r:id="rId4" imgW="4663359" imgH="6035040" progId="AcroExch.Document.11">
                  <p:embed/>
                </p:oleObj>
              </mc:Choice>
              <mc:Fallback>
                <p:oleObj name="Acrobat Document" r:id="rId4" imgW="4663359" imgH="6035040" progId="AcroExch.Document.11">
                  <p:embed/>
                  <p:pic>
                    <p:nvPicPr>
                      <p:cNvPr id="0" name=""/>
                      <p:cNvPicPr/>
                      <p:nvPr/>
                    </p:nvPicPr>
                    <p:blipFill>
                      <a:blip r:embed="rId5"/>
                      <a:stretch>
                        <a:fillRect/>
                      </a:stretch>
                    </p:blipFill>
                    <p:spPr>
                      <a:xfrm>
                        <a:off x="2743200" y="1447800"/>
                        <a:ext cx="4181475" cy="5410200"/>
                      </a:xfrm>
                      <a:prstGeom prst="rect">
                        <a:avLst/>
                      </a:prstGeom>
                    </p:spPr>
                  </p:pic>
                </p:oleObj>
              </mc:Fallback>
            </mc:AlternateContent>
          </a:graphicData>
        </a:graphic>
      </p:graphicFrame>
    </p:spTree>
    <p:extLst>
      <p:ext uri="{BB962C8B-B14F-4D97-AF65-F5344CB8AC3E}">
        <p14:creationId xmlns:p14="http://schemas.microsoft.com/office/powerpoint/2010/main" val="33621783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848600" cy="838200"/>
          </a:xfrm>
        </p:spPr>
        <p:txBody>
          <a:bodyPr/>
          <a:lstStyle/>
          <a:p>
            <a:pPr algn="ctr"/>
            <a:r>
              <a:rPr lang="en-US" dirty="0" smtClean="0">
                <a:solidFill>
                  <a:srgbClr val="003366"/>
                </a:solidFill>
              </a:rPr>
              <a:t>Required Signage</a:t>
            </a:r>
            <a:endParaRPr lang="en-US" dirty="0">
              <a:solidFill>
                <a:srgbClr val="003366"/>
              </a:solidFill>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995361953"/>
              </p:ext>
            </p:extLst>
          </p:nvPr>
        </p:nvGraphicFramePr>
        <p:xfrm>
          <a:off x="3048000" y="1524001"/>
          <a:ext cx="4003816" cy="5181600"/>
        </p:xfrm>
        <a:graphic>
          <a:graphicData uri="http://schemas.openxmlformats.org/presentationml/2006/ole">
            <mc:AlternateContent xmlns:mc="http://schemas.openxmlformats.org/markup-compatibility/2006">
              <mc:Choice xmlns:v="urn:schemas-microsoft-com:vml" Requires="v">
                <p:oleObj spid="_x0000_s2058" name="Acrobat Document" r:id="rId4" imgW="4663359" imgH="6035040" progId="AcroExch.Document.11">
                  <p:embed/>
                </p:oleObj>
              </mc:Choice>
              <mc:Fallback>
                <p:oleObj name="Acrobat Document" r:id="rId4" imgW="4663359" imgH="6035040" progId="AcroExch.Document.11">
                  <p:embed/>
                  <p:pic>
                    <p:nvPicPr>
                      <p:cNvPr id="0" name=""/>
                      <p:cNvPicPr/>
                      <p:nvPr/>
                    </p:nvPicPr>
                    <p:blipFill>
                      <a:blip r:embed="rId5"/>
                      <a:stretch>
                        <a:fillRect/>
                      </a:stretch>
                    </p:blipFill>
                    <p:spPr>
                      <a:xfrm>
                        <a:off x="3048000" y="1524001"/>
                        <a:ext cx="4003816" cy="5181600"/>
                      </a:xfrm>
                      <a:prstGeom prst="rect">
                        <a:avLst/>
                      </a:prstGeom>
                    </p:spPr>
                  </p:pic>
                </p:oleObj>
              </mc:Fallback>
            </mc:AlternateContent>
          </a:graphicData>
        </a:graphic>
      </p:graphicFrame>
    </p:spTree>
    <p:extLst>
      <p:ext uri="{BB962C8B-B14F-4D97-AF65-F5344CB8AC3E}">
        <p14:creationId xmlns:p14="http://schemas.microsoft.com/office/powerpoint/2010/main" val="1029963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848600" cy="762000"/>
          </a:xfrm>
        </p:spPr>
        <p:txBody>
          <a:bodyPr>
            <a:normAutofit/>
          </a:bodyPr>
          <a:lstStyle/>
          <a:p>
            <a:pPr algn="ctr"/>
            <a:r>
              <a:rPr lang="en-US" dirty="0" smtClean="0">
                <a:solidFill>
                  <a:srgbClr val="92D050"/>
                </a:solidFill>
              </a:rPr>
              <a:t>For More Information</a:t>
            </a:r>
            <a:endParaRPr lang="en-US" dirty="0">
              <a:solidFill>
                <a:srgbClr val="92D050"/>
              </a:solidFill>
            </a:endParaRPr>
          </a:p>
        </p:txBody>
      </p:sp>
      <p:sp>
        <p:nvSpPr>
          <p:cNvPr id="3" name="Content Placeholder 2"/>
          <p:cNvSpPr>
            <a:spLocks noGrp="1"/>
          </p:cNvSpPr>
          <p:nvPr>
            <p:ph idx="1"/>
          </p:nvPr>
        </p:nvSpPr>
        <p:spPr>
          <a:xfrm>
            <a:off x="838200" y="1905000"/>
            <a:ext cx="7772400" cy="4876800"/>
          </a:xfrm>
        </p:spPr>
        <p:txBody>
          <a:bodyPr>
            <a:normAutofit/>
          </a:bodyPr>
          <a:lstStyle/>
          <a:p>
            <a:pPr marL="0" indent="0" algn="ctr">
              <a:spcBef>
                <a:spcPts val="600"/>
              </a:spcBef>
              <a:buNone/>
            </a:pPr>
            <a:r>
              <a:rPr lang="en-US" sz="1600" dirty="0" smtClean="0">
                <a:solidFill>
                  <a:schemeClr val="tx1"/>
                </a:solidFill>
              </a:rPr>
              <a:t>Marisela Garcia</a:t>
            </a:r>
          </a:p>
          <a:p>
            <a:pPr marL="0" indent="0" algn="ctr">
              <a:spcBef>
                <a:spcPts val="600"/>
              </a:spcBef>
              <a:buNone/>
            </a:pPr>
            <a:r>
              <a:rPr lang="en-US" sz="1600" dirty="0" smtClean="0">
                <a:solidFill>
                  <a:schemeClr val="tx1"/>
                </a:solidFill>
              </a:rPr>
              <a:t>Senior Monitor Advocate/</a:t>
            </a:r>
          </a:p>
          <a:p>
            <a:pPr marL="0" indent="0" algn="ctr">
              <a:spcBef>
                <a:spcPts val="600"/>
              </a:spcBef>
              <a:buNone/>
            </a:pPr>
            <a:r>
              <a:rPr lang="en-US" sz="1600" dirty="0" smtClean="0">
                <a:solidFill>
                  <a:schemeClr val="tx1"/>
                </a:solidFill>
              </a:rPr>
              <a:t>DEO Complaint Specialist</a:t>
            </a:r>
          </a:p>
          <a:p>
            <a:pPr marL="0" indent="0" algn="ctr">
              <a:spcBef>
                <a:spcPts val="600"/>
              </a:spcBef>
              <a:buNone/>
            </a:pPr>
            <a:r>
              <a:rPr lang="en-US" sz="1600" dirty="0" smtClean="0">
                <a:solidFill>
                  <a:schemeClr val="tx1"/>
                </a:solidFill>
                <a:hlinkClick r:id="rId3"/>
              </a:rPr>
              <a:t>Marisela.Garcia@deo.myflorida.com</a:t>
            </a:r>
            <a:endParaRPr lang="en-US" sz="1600" dirty="0" smtClean="0">
              <a:solidFill>
                <a:schemeClr val="tx1"/>
              </a:solidFill>
            </a:endParaRPr>
          </a:p>
          <a:p>
            <a:pPr marL="0" indent="0" algn="ctr">
              <a:spcBef>
                <a:spcPts val="600"/>
              </a:spcBef>
              <a:buNone/>
            </a:pPr>
            <a:r>
              <a:rPr lang="en-US" sz="1600" dirty="0" smtClean="0">
                <a:solidFill>
                  <a:schemeClr val="tx1"/>
                </a:solidFill>
              </a:rPr>
              <a:t>(850) 921-3207</a:t>
            </a:r>
          </a:p>
          <a:p>
            <a:pPr marL="0" indent="0" algn="ctr">
              <a:spcBef>
                <a:spcPts val="600"/>
              </a:spcBef>
              <a:buNone/>
            </a:pPr>
            <a:endParaRPr lang="en-US" sz="1600" dirty="0">
              <a:solidFill>
                <a:schemeClr val="tx1"/>
              </a:solidFill>
            </a:endParaRPr>
          </a:p>
          <a:p>
            <a:pPr marL="0" indent="0" algn="ctr">
              <a:spcBef>
                <a:spcPts val="600"/>
              </a:spcBef>
              <a:buNone/>
            </a:pPr>
            <a:r>
              <a:rPr lang="en-US" sz="1600" dirty="0" smtClean="0">
                <a:solidFill>
                  <a:schemeClr val="tx1"/>
                </a:solidFill>
              </a:rPr>
              <a:t>Eduardo Torres</a:t>
            </a:r>
          </a:p>
          <a:p>
            <a:pPr marL="0" indent="0" algn="ctr">
              <a:spcBef>
                <a:spcPts val="600"/>
              </a:spcBef>
              <a:buNone/>
            </a:pPr>
            <a:r>
              <a:rPr lang="en-US" sz="1600" dirty="0" smtClean="0">
                <a:solidFill>
                  <a:schemeClr val="tx1"/>
                </a:solidFill>
              </a:rPr>
              <a:t>Assistant Monitor Advocate</a:t>
            </a:r>
          </a:p>
          <a:p>
            <a:pPr marL="0" indent="0" algn="ctr">
              <a:spcBef>
                <a:spcPts val="600"/>
              </a:spcBef>
              <a:buNone/>
            </a:pPr>
            <a:r>
              <a:rPr lang="en-US" sz="1600" dirty="0" smtClean="0">
                <a:solidFill>
                  <a:schemeClr val="tx1"/>
                </a:solidFill>
                <a:hlinkClick r:id="rId4"/>
              </a:rPr>
              <a:t>Eduardo.Torres@deo.myflorida.com</a:t>
            </a:r>
            <a:endParaRPr lang="en-US" sz="1600" dirty="0" smtClean="0">
              <a:solidFill>
                <a:schemeClr val="tx1"/>
              </a:solidFill>
            </a:endParaRPr>
          </a:p>
          <a:p>
            <a:pPr marL="0" indent="0" algn="ctr">
              <a:spcBef>
                <a:spcPts val="600"/>
              </a:spcBef>
              <a:buNone/>
            </a:pPr>
            <a:r>
              <a:rPr lang="en-US" sz="1600" dirty="0" smtClean="0">
                <a:solidFill>
                  <a:schemeClr val="tx1"/>
                </a:solidFill>
              </a:rPr>
              <a:t>(850) 921-3466</a:t>
            </a:r>
          </a:p>
          <a:p>
            <a:pPr marL="0" indent="0" algn="ctr">
              <a:spcBef>
                <a:spcPts val="600"/>
              </a:spcBef>
              <a:buNone/>
            </a:pPr>
            <a:endParaRPr lang="en-US" sz="1600" dirty="0" smtClean="0">
              <a:solidFill>
                <a:schemeClr val="tx1"/>
              </a:solidFill>
            </a:endParaRPr>
          </a:p>
          <a:p>
            <a:pPr marL="0" indent="0" algn="ctr">
              <a:buNone/>
            </a:pPr>
            <a:r>
              <a:rPr lang="en-US" sz="1600" dirty="0">
                <a:solidFill>
                  <a:schemeClr val="tx1"/>
                </a:solidFill>
              </a:rPr>
              <a:t>Bureau of One-Stop and Program Support</a:t>
            </a:r>
          </a:p>
          <a:p>
            <a:pPr marL="0" indent="0" algn="ctr">
              <a:buNone/>
            </a:pPr>
            <a:r>
              <a:rPr lang="en-US" sz="1600" dirty="0">
                <a:solidFill>
                  <a:schemeClr val="tx1"/>
                </a:solidFill>
              </a:rPr>
              <a:t>Division of Workforce Services</a:t>
            </a:r>
          </a:p>
          <a:p>
            <a:pPr marL="0" indent="0" algn="ctr">
              <a:buNone/>
            </a:pPr>
            <a:r>
              <a:rPr lang="en-US" sz="1600" dirty="0">
                <a:solidFill>
                  <a:schemeClr val="tx1"/>
                </a:solidFill>
              </a:rPr>
              <a:t>Florida Department of Economic </a:t>
            </a:r>
            <a:r>
              <a:rPr lang="en-US" sz="1600" dirty="0" smtClean="0">
                <a:solidFill>
                  <a:schemeClr val="tx1"/>
                </a:solidFill>
              </a:rPr>
              <a:t>Opportunity</a:t>
            </a:r>
            <a:endParaRPr lang="en-US" sz="1600" dirty="0">
              <a:solidFill>
                <a:schemeClr val="tx1"/>
              </a:solidFill>
            </a:endParaRPr>
          </a:p>
        </p:txBody>
      </p:sp>
    </p:spTree>
    <p:extLst>
      <p:ext uri="{BB962C8B-B14F-4D97-AF65-F5344CB8AC3E}">
        <p14:creationId xmlns:p14="http://schemas.microsoft.com/office/powerpoint/2010/main" val="2144237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366"/>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924800" cy="838200"/>
          </a:xfrm>
        </p:spPr>
        <p:txBody>
          <a:bodyPr vert="horz" lIns="91440" tIns="45720" rIns="91440" bIns="45720" rtlCol="0" anchor="t">
            <a:normAutofit fontScale="90000"/>
          </a:bodyPr>
          <a:lstStyle/>
          <a:p>
            <a:pPr algn="ctr"/>
            <a:r>
              <a:rPr lang="en-US" dirty="0">
                <a:solidFill>
                  <a:srgbClr val="003366"/>
                </a:solidFill>
              </a:rPr>
              <a:t>Establishment of the Complaint System</a:t>
            </a:r>
          </a:p>
        </p:txBody>
      </p:sp>
      <p:sp>
        <p:nvSpPr>
          <p:cNvPr id="3" name="Content Placeholder 2"/>
          <p:cNvSpPr>
            <a:spLocks noGrp="1"/>
          </p:cNvSpPr>
          <p:nvPr>
            <p:ph idx="1"/>
          </p:nvPr>
        </p:nvSpPr>
        <p:spPr>
          <a:xfrm>
            <a:off x="762001" y="1905000"/>
            <a:ext cx="7772400" cy="4876800"/>
          </a:xfrm>
        </p:spPr>
        <p:txBody>
          <a:bodyPr>
            <a:noAutofit/>
          </a:bodyPr>
          <a:lstStyle/>
          <a:p>
            <a:r>
              <a:rPr lang="en-US" sz="2600" dirty="0" smtClean="0">
                <a:solidFill>
                  <a:schemeClr val="tx1"/>
                </a:solidFill>
              </a:rPr>
              <a:t>Civil rights violations of migrant and seasonal farmworkers (MSFWs) in state employment service offices</a:t>
            </a:r>
          </a:p>
          <a:p>
            <a:r>
              <a:rPr lang="en-US" sz="2600" dirty="0" smtClean="0">
                <a:solidFill>
                  <a:schemeClr val="tx1"/>
                </a:solidFill>
              </a:rPr>
              <a:t>1972 - Lawsuit filed by NAACP with U.S. District Court in Washington, D.C.</a:t>
            </a:r>
          </a:p>
          <a:p>
            <a:r>
              <a:rPr lang="en-US" sz="2600" dirty="0" smtClean="0">
                <a:solidFill>
                  <a:schemeClr val="tx1"/>
                </a:solidFill>
              </a:rPr>
              <a:t>1974 - Judge Charles Richey signed court order, which established:</a:t>
            </a:r>
          </a:p>
          <a:p>
            <a:pPr lvl="1">
              <a:spcBef>
                <a:spcPts val="600"/>
              </a:spcBef>
            </a:pPr>
            <a:r>
              <a:rPr lang="en-US" sz="2000" dirty="0" smtClean="0">
                <a:solidFill>
                  <a:schemeClr val="tx1"/>
                </a:solidFill>
              </a:rPr>
              <a:t>Federal regulations governing federal and state Employment Service system</a:t>
            </a:r>
          </a:p>
          <a:p>
            <a:pPr lvl="1">
              <a:spcBef>
                <a:spcPts val="600"/>
              </a:spcBef>
            </a:pPr>
            <a:r>
              <a:rPr lang="en-US" sz="2000" dirty="0" smtClean="0">
                <a:solidFill>
                  <a:schemeClr val="tx1"/>
                </a:solidFill>
              </a:rPr>
              <a:t>Monitor Advocate system</a:t>
            </a:r>
          </a:p>
          <a:p>
            <a:pPr lvl="1">
              <a:spcBef>
                <a:spcPts val="600"/>
              </a:spcBef>
            </a:pPr>
            <a:r>
              <a:rPr lang="en-US" sz="2000" dirty="0" smtClean="0">
                <a:solidFill>
                  <a:schemeClr val="tx1"/>
                </a:solidFill>
              </a:rPr>
              <a:t>Employment Service complaint system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3366"/>
            </a:gs>
            <a:gs pos="74000">
              <a:schemeClr val="accent1">
                <a:lumMod val="45000"/>
                <a:lumOff val="55000"/>
              </a:schemeClr>
            </a:gs>
            <a:gs pos="83000">
              <a:schemeClr val="accent1">
                <a:lumMod val="45000"/>
                <a:lumOff val="55000"/>
              </a:schemeClr>
            </a:gs>
            <a:gs pos="100000">
              <a:srgbClr val="C9E8BE">
                <a:lumMod val="100000"/>
              </a:srgbClr>
            </a:gs>
          </a:gsLst>
          <a:lin ang="3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4240" y="722510"/>
            <a:ext cx="7706360" cy="800100"/>
          </a:xfrm>
        </p:spPr>
        <p:txBody>
          <a:bodyPr/>
          <a:lstStyle/>
          <a:p>
            <a:pPr algn="ctr"/>
            <a:r>
              <a:rPr lang="en-US" dirty="0" smtClean="0">
                <a:solidFill>
                  <a:srgbClr val="92D050"/>
                </a:solidFill>
              </a:rPr>
              <a:t>What is a Complaint?</a:t>
            </a:r>
            <a:endParaRPr lang="en-US" dirty="0">
              <a:solidFill>
                <a:srgbClr val="92D050"/>
              </a:solidFill>
            </a:endParaRPr>
          </a:p>
        </p:txBody>
      </p:sp>
      <p:sp>
        <p:nvSpPr>
          <p:cNvPr id="3" name="Content Placeholder 2"/>
          <p:cNvSpPr>
            <a:spLocks noGrp="1"/>
          </p:cNvSpPr>
          <p:nvPr>
            <p:ph idx="1"/>
          </p:nvPr>
        </p:nvSpPr>
        <p:spPr>
          <a:xfrm>
            <a:off x="762000" y="2208817"/>
            <a:ext cx="7848600" cy="1982183"/>
          </a:xfrm>
        </p:spPr>
        <p:txBody>
          <a:bodyPr>
            <a:noAutofit/>
          </a:bodyPr>
          <a:lstStyle/>
          <a:p>
            <a:pPr indent="0" algn="ctr">
              <a:buNone/>
            </a:pPr>
            <a:r>
              <a:rPr lang="en-US" sz="2600" dirty="0" smtClean="0">
                <a:solidFill>
                  <a:schemeClr val="tx1"/>
                </a:solidFill>
              </a:rPr>
              <a:t>An allegation or a representation made or referred to a state or local career center of a violation of Employment Service (ES) regulations and/or other federal, state, or local employment related law.</a:t>
            </a: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3419">
              <a:srgbClr val="AEDC9D"/>
            </a:gs>
            <a:gs pos="8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315200" cy="1280890"/>
          </a:xfrm>
        </p:spPr>
        <p:txBody>
          <a:bodyPr/>
          <a:lstStyle/>
          <a:p>
            <a:pPr algn="ctr"/>
            <a:r>
              <a:rPr lang="en-US" dirty="0" smtClean="0">
                <a:solidFill>
                  <a:srgbClr val="003366"/>
                </a:solidFill>
              </a:rPr>
              <a:t>Confidentiality </a:t>
            </a:r>
            <a:endParaRPr lang="en-US" dirty="0">
              <a:solidFill>
                <a:srgbClr val="003366"/>
              </a:solidFill>
            </a:endParaRPr>
          </a:p>
        </p:txBody>
      </p:sp>
      <p:sp>
        <p:nvSpPr>
          <p:cNvPr id="3" name="Content Placeholder 2"/>
          <p:cNvSpPr>
            <a:spLocks noGrp="1"/>
          </p:cNvSpPr>
          <p:nvPr>
            <p:ph idx="1"/>
          </p:nvPr>
        </p:nvSpPr>
        <p:spPr>
          <a:xfrm>
            <a:off x="1066800" y="2133600"/>
            <a:ext cx="7391399" cy="5105400"/>
          </a:xfrm>
        </p:spPr>
        <p:txBody>
          <a:bodyPr>
            <a:normAutofit/>
          </a:bodyPr>
          <a:lstStyle/>
          <a:p>
            <a:r>
              <a:rPr lang="en-US" sz="2600" dirty="0" smtClean="0">
                <a:solidFill>
                  <a:schemeClr val="tx1"/>
                </a:solidFill>
              </a:rPr>
              <a:t>The identity of the complainant(s) and any person(s) who furnish information relating to, or assisting in, an investigation of a complaint shall be kept confidential to the maximum extent possible, consistent with applicable law and a fair determination of the complaint.</a:t>
            </a:r>
            <a:endParaRPr lang="en-US" sz="2600" dirty="0">
              <a:solidFill>
                <a:schemeClr val="tx1"/>
              </a:solidFill>
            </a:endParaRPr>
          </a:p>
        </p:txBody>
      </p:sp>
    </p:spTree>
    <p:extLst>
      <p:ext uri="{BB962C8B-B14F-4D97-AF65-F5344CB8AC3E}">
        <p14:creationId xmlns:p14="http://schemas.microsoft.com/office/powerpoint/2010/main" val="232541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3366"/>
            </a:gs>
            <a:gs pos="74000">
              <a:schemeClr val="accent1">
                <a:lumMod val="45000"/>
                <a:lumOff val="55000"/>
              </a:schemeClr>
            </a:gs>
            <a:gs pos="83000">
              <a:schemeClr val="accent1">
                <a:lumMod val="45000"/>
                <a:lumOff val="55000"/>
              </a:schemeClr>
            </a:gs>
            <a:gs pos="100000">
              <a:srgbClr val="C9E8BE">
                <a:lumMod val="100000"/>
              </a:srgbClr>
            </a:gs>
          </a:gsLst>
          <a:lin ang="3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92D050"/>
                </a:solidFill>
              </a:rPr>
              <a:t>Types of Complaints</a:t>
            </a:r>
            <a:endParaRPr lang="en-US" sz="3200" dirty="0">
              <a:solidFill>
                <a:srgbClr val="92D050"/>
              </a:solidFill>
            </a:endParaRPr>
          </a:p>
        </p:txBody>
      </p:sp>
      <p:sp>
        <p:nvSpPr>
          <p:cNvPr id="8" name="Content Placeholder 7"/>
          <p:cNvSpPr>
            <a:spLocks noGrp="1"/>
          </p:cNvSpPr>
          <p:nvPr>
            <p:ph idx="1"/>
          </p:nvPr>
        </p:nvSpPr>
        <p:spPr>
          <a:xfrm>
            <a:off x="1066801" y="2133600"/>
            <a:ext cx="7467600" cy="3777622"/>
          </a:xfrm>
        </p:spPr>
        <p:txBody>
          <a:bodyPr>
            <a:normAutofit/>
          </a:bodyPr>
          <a:lstStyle/>
          <a:p>
            <a:r>
              <a:rPr lang="en-US" sz="2600" dirty="0">
                <a:ln w="0"/>
                <a:solidFill>
                  <a:schemeClr val="tx1"/>
                </a:solidFill>
                <a:effectLst>
                  <a:outerShdw blurRad="38100" dist="25400" dir="5400000" algn="ctr" rotWithShape="0">
                    <a:srgbClr val="6E747A">
                      <a:alpha val="43000"/>
                    </a:srgbClr>
                  </a:outerShdw>
                </a:effectLst>
              </a:rPr>
              <a:t>Employment </a:t>
            </a:r>
            <a:r>
              <a:rPr lang="en-US" sz="2600" dirty="0" smtClean="0">
                <a:ln w="0"/>
                <a:solidFill>
                  <a:schemeClr val="tx1"/>
                </a:solidFill>
                <a:effectLst>
                  <a:outerShdw blurRad="38100" dist="25400" dir="5400000" algn="ctr" rotWithShape="0">
                    <a:srgbClr val="6E747A">
                      <a:alpha val="43000"/>
                    </a:srgbClr>
                  </a:outerShdw>
                </a:effectLst>
              </a:rPr>
              <a:t>Service-Related</a:t>
            </a:r>
            <a:endParaRPr lang="en-US" sz="2600" dirty="0" smtClean="0">
              <a:ln w="0"/>
              <a:solidFill>
                <a:schemeClr val="tx1"/>
              </a:solidFill>
              <a:effectLst>
                <a:outerShdw blurRad="38100" dist="25400" dir="5400000" algn="ctr" rotWithShape="0">
                  <a:srgbClr val="6E747A">
                    <a:alpha val="43000"/>
                  </a:srgbClr>
                </a:outerShdw>
              </a:effectLst>
            </a:endParaRPr>
          </a:p>
          <a:p>
            <a:r>
              <a:rPr lang="en-US" sz="2600" dirty="0">
                <a:ln w="0"/>
                <a:solidFill>
                  <a:schemeClr val="tx1"/>
                </a:solidFill>
                <a:effectLst>
                  <a:outerShdw blurRad="38100" dist="25400" dir="5400000" algn="ctr" rotWithShape="0">
                    <a:srgbClr val="6E747A">
                      <a:alpha val="43000"/>
                    </a:srgbClr>
                  </a:outerShdw>
                </a:effectLst>
              </a:rPr>
              <a:t>Non-Employment </a:t>
            </a:r>
            <a:r>
              <a:rPr lang="en-US" sz="2600" dirty="0" smtClean="0">
                <a:ln w="0"/>
                <a:solidFill>
                  <a:schemeClr val="tx1"/>
                </a:solidFill>
                <a:effectLst>
                  <a:outerShdw blurRad="38100" dist="25400" dir="5400000" algn="ctr" rotWithShape="0">
                    <a:srgbClr val="6E747A">
                      <a:alpha val="43000"/>
                    </a:srgbClr>
                  </a:outerShdw>
                </a:effectLst>
              </a:rPr>
              <a:t>Service-Related</a:t>
            </a:r>
            <a:endParaRPr lang="en-US" sz="2600" dirty="0" smtClean="0">
              <a:ln w="0"/>
              <a:solidFill>
                <a:schemeClr val="tx1"/>
              </a:solidFill>
              <a:effectLst>
                <a:outerShdw blurRad="38100" dist="25400" dir="5400000" algn="ctr" rotWithShape="0">
                  <a:srgbClr val="6E747A">
                    <a:alpha val="43000"/>
                  </a:srgbClr>
                </a:outerShdw>
              </a:effectLst>
            </a:endParaRPr>
          </a:p>
          <a:p>
            <a:r>
              <a:rPr lang="en-US" sz="2600" dirty="0">
                <a:ln w="0"/>
                <a:solidFill>
                  <a:schemeClr val="tx1"/>
                </a:solidFill>
                <a:effectLst>
                  <a:outerShdw blurRad="38100" dist="25400" dir="5400000" algn="ctr" rotWithShape="0">
                    <a:srgbClr val="6E747A">
                      <a:alpha val="43000"/>
                    </a:srgbClr>
                  </a:outerShdw>
                </a:effectLst>
              </a:rPr>
              <a:t>Not Applicable to ES Complaint </a:t>
            </a:r>
            <a:r>
              <a:rPr lang="en-US" sz="2600" dirty="0" smtClean="0">
                <a:ln w="0"/>
                <a:solidFill>
                  <a:schemeClr val="tx1"/>
                </a:solidFill>
                <a:effectLst>
                  <a:outerShdw blurRad="38100" dist="25400" dir="5400000" algn="ctr" rotWithShape="0">
                    <a:srgbClr val="6E747A">
                      <a:alpha val="43000"/>
                    </a:srgbClr>
                  </a:outerShdw>
                </a:effectLst>
              </a:rPr>
              <a:t>System</a:t>
            </a:r>
            <a:endParaRPr lang="en-US" sz="2600" dirty="0">
              <a:ln w="0"/>
              <a:solidFill>
                <a:schemeClr val="tx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57920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rgbClr val="AEDC9D"/>
            </a:gs>
            <a:gs pos="0">
              <a:srgbClr val="003366"/>
            </a:gs>
            <a:gs pos="83000">
              <a:srgbClr val="AEDC9D"/>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444" y="685800"/>
            <a:ext cx="7883236" cy="762000"/>
          </a:xfrm>
        </p:spPr>
        <p:txBody>
          <a:bodyPr>
            <a:noAutofit/>
          </a:bodyPr>
          <a:lstStyle/>
          <a:p>
            <a:pPr algn="ctr"/>
            <a:r>
              <a:rPr lang="en-US" sz="3200" dirty="0" smtClean="0">
                <a:solidFill>
                  <a:srgbClr val="003366"/>
                </a:solidFill>
              </a:rPr>
              <a:t>Employment </a:t>
            </a:r>
            <a:r>
              <a:rPr lang="en-US" sz="3200" dirty="0" smtClean="0">
                <a:solidFill>
                  <a:srgbClr val="003366"/>
                </a:solidFill>
              </a:rPr>
              <a:t>Service-Related </a:t>
            </a:r>
            <a:r>
              <a:rPr lang="en-US" sz="3200" dirty="0" smtClean="0">
                <a:solidFill>
                  <a:srgbClr val="003366"/>
                </a:solidFill>
              </a:rPr>
              <a:t>Complaints</a:t>
            </a:r>
            <a:endParaRPr lang="en-US" sz="3200" dirty="0">
              <a:solidFill>
                <a:srgbClr val="003366"/>
              </a:solidFill>
            </a:endParaRPr>
          </a:p>
        </p:txBody>
      </p:sp>
      <p:sp>
        <p:nvSpPr>
          <p:cNvPr id="3" name="Content Placeholder 2"/>
          <p:cNvSpPr>
            <a:spLocks noGrp="1"/>
          </p:cNvSpPr>
          <p:nvPr>
            <p:ph idx="1"/>
          </p:nvPr>
        </p:nvSpPr>
        <p:spPr>
          <a:xfrm>
            <a:off x="762000" y="2141764"/>
            <a:ext cx="7772400" cy="4944836"/>
          </a:xfrm>
        </p:spPr>
        <p:txBody>
          <a:bodyPr>
            <a:normAutofit/>
          </a:bodyPr>
          <a:lstStyle/>
          <a:p>
            <a:r>
              <a:rPr lang="en-US" sz="2600" dirty="0" smtClean="0">
                <a:solidFill>
                  <a:schemeClr val="tx1"/>
                </a:solidFill>
              </a:rPr>
              <a:t>Alleged violation occurred within the last 12 months</a:t>
            </a:r>
          </a:p>
          <a:p>
            <a:r>
              <a:rPr lang="en-US" sz="2600" dirty="0" smtClean="0">
                <a:solidFill>
                  <a:schemeClr val="tx1"/>
                </a:solidFill>
              </a:rPr>
              <a:t>Agency related</a:t>
            </a:r>
          </a:p>
          <a:p>
            <a:pPr lvl="1">
              <a:spcBef>
                <a:spcPts val="600"/>
              </a:spcBef>
            </a:pPr>
            <a:r>
              <a:rPr lang="en-US" sz="2200" dirty="0" smtClean="0">
                <a:solidFill>
                  <a:schemeClr val="tx1"/>
                </a:solidFill>
              </a:rPr>
              <a:t>Career center violates ES regulations through action or omission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3366"/>
            </a:gs>
            <a:gs pos="74000">
              <a:schemeClr val="accent1">
                <a:lumMod val="45000"/>
                <a:lumOff val="55000"/>
              </a:schemeClr>
            </a:gs>
            <a:gs pos="83000">
              <a:schemeClr val="accent1">
                <a:lumMod val="45000"/>
                <a:lumOff val="55000"/>
              </a:schemeClr>
            </a:gs>
            <a:gs pos="100000">
              <a:srgbClr val="C9E8BE">
                <a:lumMod val="100000"/>
              </a:srgbClr>
            </a:gs>
          </a:gsLst>
          <a:lin ang="3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444" y="685800"/>
            <a:ext cx="7883236" cy="762000"/>
          </a:xfrm>
        </p:spPr>
        <p:txBody>
          <a:bodyPr>
            <a:noAutofit/>
          </a:bodyPr>
          <a:lstStyle/>
          <a:p>
            <a:pPr algn="ctr"/>
            <a:r>
              <a:rPr lang="en-US" sz="3200" dirty="0">
                <a:solidFill>
                  <a:srgbClr val="92D050"/>
                </a:solidFill>
              </a:rPr>
              <a:t>Employment </a:t>
            </a:r>
            <a:r>
              <a:rPr lang="en-US" sz="3200" dirty="0" smtClean="0">
                <a:solidFill>
                  <a:srgbClr val="92D050"/>
                </a:solidFill>
              </a:rPr>
              <a:t>Service-Related </a:t>
            </a:r>
            <a:r>
              <a:rPr lang="en-US" sz="3200" dirty="0">
                <a:solidFill>
                  <a:srgbClr val="92D050"/>
                </a:solidFill>
              </a:rPr>
              <a:t>Complaints</a:t>
            </a:r>
          </a:p>
        </p:txBody>
      </p:sp>
      <p:sp>
        <p:nvSpPr>
          <p:cNvPr id="3" name="Content Placeholder 2"/>
          <p:cNvSpPr>
            <a:spLocks noGrp="1"/>
          </p:cNvSpPr>
          <p:nvPr>
            <p:ph idx="1"/>
          </p:nvPr>
        </p:nvSpPr>
        <p:spPr>
          <a:xfrm>
            <a:off x="762000" y="2141764"/>
            <a:ext cx="7772400" cy="4944836"/>
          </a:xfrm>
        </p:spPr>
        <p:txBody>
          <a:bodyPr>
            <a:normAutofit/>
          </a:bodyPr>
          <a:lstStyle/>
          <a:p>
            <a:r>
              <a:rPr lang="en-US" sz="2600" dirty="0" smtClean="0">
                <a:solidFill>
                  <a:schemeClr val="tx1"/>
                </a:solidFill>
              </a:rPr>
              <a:t>Employer related</a:t>
            </a:r>
          </a:p>
          <a:p>
            <a:pPr lvl="1"/>
            <a:r>
              <a:rPr lang="en-US" sz="2200" dirty="0" smtClean="0">
                <a:solidFill>
                  <a:schemeClr val="tx1"/>
                </a:solidFill>
              </a:rPr>
              <a:t>About the specific job to which the complainant was referred by the ES system (career center or via Employ Florida Marketplace)</a:t>
            </a:r>
          </a:p>
          <a:p>
            <a:pPr lvl="1"/>
            <a:r>
              <a:rPr lang="en-US" sz="2200" dirty="0">
                <a:solidFill>
                  <a:schemeClr val="tx1"/>
                </a:solidFill>
              </a:rPr>
              <a:t>Employer violates </a:t>
            </a:r>
            <a:endParaRPr lang="en-US" sz="2200" dirty="0" smtClean="0">
              <a:solidFill>
                <a:schemeClr val="tx1"/>
              </a:solidFill>
            </a:endParaRPr>
          </a:p>
          <a:p>
            <a:pPr lvl="2">
              <a:spcBef>
                <a:spcPts val="600"/>
              </a:spcBef>
            </a:pPr>
            <a:r>
              <a:rPr lang="en-US" sz="2000" dirty="0" smtClean="0">
                <a:solidFill>
                  <a:schemeClr val="tx1"/>
                </a:solidFill>
              </a:rPr>
              <a:t>Terms </a:t>
            </a:r>
            <a:r>
              <a:rPr lang="en-US" sz="2000" dirty="0">
                <a:solidFill>
                  <a:schemeClr val="tx1"/>
                </a:solidFill>
              </a:rPr>
              <a:t>and conditions of </a:t>
            </a:r>
            <a:r>
              <a:rPr lang="en-US" sz="2000" dirty="0" smtClean="0">
                <a:solidFill>
                  <a:schemeClr val="tx1"/>
                </a:solidFill>
              </a:rPr>
              <a:t>the job order, </a:t>
            </a:r>
            <a:r>
              <a:rPr lang="en-US" sz="2000" dirty="0">
                <a:solidFill>
                  <a:schemeClr val="tx1"/>
                </a:solidFill>
              </a:rPr>
              <a:t>or</a:t>
            </a:r>
          </a:p>
          <a:p>
            <a:pPr lvl="2">
              <a:spcBef>
                <a:spcPts val="600"/>
              </a:spcBef>
            </a:pPr>
            <a:r>
              <a:rPr lang="en-US" sz="2000" dirty="0" smtClean="0">
                <a:solidFill>
                  <a:schemeClr val="tx1"/>
                </a:solidFill>
              </a:rPr>
              <a:t>Employment-related laws</a:t>
            </a:r>
            <a:endParaRPr lang="en-US" sz="2000" dirty="0">
              <a:solidFill>
                <a:schemeClr val="tx1"/>
              </a:solidFill>
            </a:endParaRPr>
          </a:p>
        </p:txBody>
      </p:sp>
    </p:spTree>
    <p:extLst>
      <p:ext uri="{BB962C8B-B14F-4D97-AF65-F5344CB8AC3E}">
        <p14:creationId xmlns:p14="http://schemas.microsoft.com/office/powerpoint/2010/main" val="14608554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rgbClr val="AEDC9D"/>
            </a:gs>
            <a:gs pos="0">
              <a:srgbClr val="003366"/>
            </a:gs>
            <a:gs pos="83000">
              <a:srgbClr val="AEDC9D"/>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9927" y="685800"/>
            <a:ext cx="7994073" cy="762000"/>
          </a:xfrm>
        </p:spPr>
        <p:txBody>
          <a:bodyPr>
            <a:noAutofit/>
          </a:bodyPr>
          <a:lstStyle/>
          <a:p>
            <a:pPr algn="ctr"/>
            <a:r>
              <a:rPr lang="en-US" sz="3200" dirty="0">
                <a:solidFill>
                  <a:srgbClr val="003366"/>
                </a:solidFill>
              </a:rPr>
              <a:t>Employment </a:t>
            </a:r>
            <a:r>
              <a:rPr lang="en-US" sz="3200" dirty="0" smtClean="0">
                <a:solidFill>
                  <a:srgbClr val="003366"/>
                </a:solidFill>
              </a:rPr>
              <a:t>Service-Related </a:t>
            </a:r>
            <a:r>
              <a:rPr lang="en-US" sz="3200" dirty="0">
                <a:solidFill>
                  <a:srgbClr val="003366"/>
                </a:solidFill>
              </a:rPr>
              <a:t>Complaints</a:t>
            </a:r>
          </a:p>
        </p:txBody>
      </p:sp>
      <p:sp>
        <p:nvSpPr>
          <p:cNvPr id="3" name="Content Placeholder 2"/>
          <p:cNvSpPr>
            <a:spLocks noGrp="1"/>
          </p:cNvSpPr>
          <p:nvPr>
            <p:ph idx="1"/>
          </p:nvPr>
        </p:nvSpPr>
        <p:spPr>
          <a:xfrm>
            <a:off x="762000" y="2133600"/>
            <a:ext cx="7772400" cy="4953000"/>
          </a:xfrm>
        </p:spPr>
        <p:txBody>
          <a:bodyPr>
            <a:normAutofit/>
          </a:bodyPr>
          <a:lstStyle/>
          <a:p>
            <a:r>
              <a:rPr lang="en-US" sz="2400" dirty="0">
                <a:solidFill>
                  <a:schemeClr val="tx1"/>
                </a:solidFill>
              </a:rPr>
              <a:t>Violation of </a:t>
            </a:r>
            <a:r>
              <a:rPr lang="en-US" sz="2400" dirty="0" smtClean="0">
                <a:solidFill>
                  <a:schemeClr val="tx1"/>
                </a:solidFill>
              </a:rPr>
              <a:t>ES regulation by career center staff</a:t>
            </a:r>
            <a:endParaRPr lang="en-US" sz="2400" dirty="0">
              <a:solidFill>
                <a:schemeClr val="tx1"/>
              </a:solidFill>
            </a:endParaRPr>
          </a:p>
          <a:p>
            <a:r>
              <a:rPr lang="en-US" sz="2400" dirty="0">
                <a:solidFill>
                  <a:schemeClr val="tx1"/>
                </a:solidFill>
              </a:rPr>
              <a:t>Violation of the terms and conditions of a job order </a:t>
            </a:r>
            <a:r>
              <a:rPr lang="en-US" sz="2400" dirty="0" smtClean="0">
                <a:solidFill>
                  <a:schemeClr val="tx1"/>
                </a:solidFill>
              </a:rPr>
              <a:t>by an employer</a:t>
            </a:r>
            <a:endParaRPr lang="en-US" sz="2400" dirty="0">
              <a:solidFill>
                <a:schemeClr val="tx1"/>
              </a:solidFill>
            </a:endParaRPr>
          </a:p>
          <a:p>
            <a:r>
              <a:rPr lang="en-US" sz="2400" dirty="0" smtClean="0">
                <a:solidFill>
                  <a:schemeClr val="tx1"/>
                </a:solidFill>
              </a:rPr>
              <a:t>Alleged discrimination by an employer</a:t>
            </a:r>
          </a:p>
          <a:p>
            <a:r>
              <a:rPr lang="en-US" sz="2400" dirty="0">
                <a:solidFill>
                  <a:schemeClr val="tx1"/>
                </a:solidFill>
              </a:rPr>
              <a:t>Violation of </a:t>
            </a:r>
            <a:r>
              <a:rPr lang="en-US" sz="2400" dirty="0" smtClean="0">
                <a:solidFill>
                  <a:schemeClr val="tx1"/>
                </a:solidFill>
              </a:rPr>
              <a:t>employment-related </a:t>
            </a:r>
            <a:r>
              <a:rPr lang="en-US" sz="2400" dirty="0">
                <a:solidFill>
                  <a:schemeClr val="tx1"/>
                </a:solidFill>
              </a:rPr>
              <a:t>law </a:t>
            </a:r>
            <a:r>
              <a:rPr lang="en-US" sz="2400" dirty="0" smtClean="0">
                <a:solidFill>
                  <a:schemeClr val="tx1"/>
                </a:solidFill>
              </a:rPr>
              <a:t>by employer</a:t>
            </a:r>
            <a:endParaRPr lang="en-US" sz="2400" dirty="0">
              <a:solidFill>
                <a:schemeClr val="tx1"/>
              </a:solidFill>
            </a:endParaRPr>
          </a:p>
          <a:p>
            <a:r>
              <a:rPr lang="en-US" sz="2400" dirty="0" smtClean="0">
                <a:solidFill>
                  <a:schemeClr val="tx1"/>
                </a:solidFill>
              </a:rPr>
              <a:t>Involves employer/state agency in another state </a:t>
            </a:r>
          </a:p>
          <a:p>
            <a:r>
              <a:rPr lang="en-US" sz="2400" dirty="0" smtClean="0">
                <a:solidFill>
                  <a:schemeClr val="tx1"/>
                </a:solidFill>
              </a:rPr>
              <a:t>Involves another career center or more than one center statewide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Wisp">
  <a:themeElements>
    <a:clrScheme name="Custom 2">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5341"/>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4613</TotalTime>
  <Words>1024</Words>
  <Application>Microsoft Office PowerPoint</Application>
  <PresentationFormat>On-screen Show (4:3)</PresentationFormat>
  <Paragraphs>139</Paragraphs>
  <Slides>24</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Century Gothic</vt:lpstr>
      <vt:lpstr>Wingdings 3</vt:lpstr>
      <vt:lpstr>Wisp</vt:lpstr>
      <vt:lpstr>Acrobat Document</vt:lpstr>
      <vt:lpstr>Employment Service Complaint System</vt:lpstr>
      <vt:lpstr>Agenda</vt:lpstr>
      <vt:lpstr>Establishment of the Complaint System</vt:lpstr>
      <vt:lpstr>What is a Complaint?</vt:lpstr>
      <vt:lpstr>Confidentiality </vt:lpstr>
      <vt:lpstr>Types of Complaints</vt:lpstr>
      <vt:lpstr>Employment Service-Related Complaints</vt:lpstr>
      <vt:lpstr>Employment Service-Related Complaints</vt:lpstr>
      <vt:lpstr>Employment Service-Related Complaints</vt:lpstr>
      <vt:lpstr>ES-Related Complaint Examples</vt:lpstr>
      <vt:lpstr>ES-Related Complaint Examples</vt:lpstr>
      <vt:lpstr>Non-Employment Service-Related Complaints</vt:lpstr>
      <vt:lpstr>Non-ES-Related Complaint Examples</vt:lpstr>
      <vt:lpstr>Not Applicable to Employment Service Complaint System</vt:lpstr>
      <vt:lpstr>Complaints Alleging  Unlawful Discrimination</vt:lpstr>
      <vt:lpstr>Complaint Filing Process</vt:lpstr>
      <vt:lpstr>Receiving Complaints</vt:lpstr>
      <vt:lpstr>Complaints Filed In Person</vt:lpstr>
      <vt:lpstr>Complaints Received by Mail</vt:lpstr>
      <vt:lpstr>Complaints Received by Mail</vt:lpstr>
      <vt:lpstr>Complaints Received by E-Mail</vt:lpstr>
      <vt:lpstr>ETA Form 8429</vt:lpstr>
      <vt:lpstr>Required Signage</vt:lpstr>
      <vt:lpstr>For More Information</vt:lpstr>
    </vt:vector>
  </TitlesOfParts>
  <Company>Agency for Workforce Innovation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mcneild</dc:creator>
  <cp:lastModifiedBy>Garcia, Marisela</cp:lastModifiedBy>
  <cp:revision>434</cp:revision>
  <dcterms:created xsi:type="dcterms:W3CDTF">2010-05-12T13:20:21Z</dcterms:created>
  <dcterms:modified xsi:type="dcterms:W3CDTF">2015-09-28T21:47:38Z</dcterms:modified>
</cp:coreProperties>
</file>