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4"/>
  </p:sldMasterIdLst>
  <p:notesMasterIdLst>
    <p:notesMasterId r:id="rId20"/>
  </p:notesMasterIdLst>
  <p:sldIdLst>
    <p:sldId id="256" r:id="rId5"/>
    <p:sldId id="298" r:id="rId6"/>
    <p:sldId id="308" r:id="rId7"/>
    <p:sldId id="312" r:id="rId8"/>
    <p:sldId id="324" r:id="rId9"/>
    <p:sldId id="320" r:id="rId10"/>
    <p:sldId id="318" r:id="rId11"/>
    <p:sldId id="317" r:id="rId12"/>
    <p:sldId id="325" r:id="rId13"/>
    <p:sldId id="316" r:id="rId14"/>
    <p:sldId id="323" r:id="rId15"/>
    <p:sldId id="326" r:id="rId16"/>
    <p:sldId id="327" r:id="rId17"/>
    <p:sldId id="267" r:id="rId18"/>
    <p:sldId id="272"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ord, Morgan" initials="MM" lastIdx="14" clrIdx="0">
    <p:extLst>
      <p:ext uri="{19B8F6BF-5375-455C-9EA6-DF929625EA0E}">
        <p15:presenceInfo xmlns:p15="http://schemas.microsoft.com/office/powerpoint/2012/main" userId="S-1-5-21-205128775-351174000-1849977318-401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3"/>
    <a:srgbClr val="BDD729"/>
    <a:srgbClr val="F7AE39"/>
    <a:srgbClr val="F6AD3B"/>
    <a:srgbClr val="C3C3C3"/>
    <a:srgbClr val="F49D15"/>
    <a:srgbClr val="ABC772"/>
    <a:srgbClr val="4B94AD"/>
    <a:srgbClr val="EF7D31"/>
    <a:srgbClr val="4E9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3514" autoAdjust="0"/>
  </p:normalViewPr>
  <p:slideViewPr>
    <p:cSldViewPr snapToGrid="0">
      <p:cViewPr varScale="1">
        <p:scale>
          <a:sx n="80" d="100"/>
          <a:sy n="80" d="100"/>
        </p:scale>
        <p:origin x="136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D24688-788D-421F-BBB4-9AAAF8F3C484}" type="datetimeFigureOut">
              <a:rPr lang="en-US" smtClean="0"/>
              <a:t>6/22/2020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09E4CC9-D786-4101-A0B9-FD14F68E4775}" type="slidenum">
              <a:rPr lang="en-US" smtClean="0"/>
              <a:t>‹#›</a:t>
            </a:fld>
            <a:endParaRPr lang="en-US"/>
          </a:p>
        </p:txBody>
      </p:sp>
    </p:spTree>
    <p:extLst>
      <p:ext uri="{BB962C8B-B14F-4D97-AF65-F5344CB8AC3E}">
        <p14:creationId xmlns:p14="http://schemas.microsoft.com/office/powerpoint/2010/main" val="122988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9E4CC9-D786-4101-A0B9-FD14F68E4775}" type="slidenum">
              <a:rPr lang="en-US" smtClean="0"/>
              <a:t>13</a:t>
            </a:fld>
            <a:endParaRPr lang="en-US"/>
          </a:p>
        </p:txBody>
      </p:sp>
    </p:spTree>
    <p:extLst>
      <p:ext uri="{BB962C8B-B14F-4D97-AF65-F5344CB8AC3E}">
        <p14:creationId xmlns:p14="http://schemas.microsoft.com/office/powerpoint/2010/main" val="269585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14</a:t>
            </a:fld>
            <a:endParaRPr lang="en-US"/>
          </a:p>
        </p:txBody>
      </p:sp>
    </p:spTree>
    <p:extLst>
      <p:ext uri="{BB962C8B-B14F-4D97-AF65-F5344CB8AC3E}">
        <p14:creationId xmlns:p14="http://schemas.microsoft.com/office/powerpoint/2010/main" val="2288524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592510" y="4383994"/>
            <a:ext cx="5432276" cy="717371"/>
          </a:xfrm>
          <a:prstGeom prst="rect">
            <a:avLst/>
          </a:prstGeom>
        </p:spPr>
        <p:txBody>
          <a:bodyPr/>
          <a:lstStyle>
            <a:lvl1pPr>
              <a:defRPr sz="1800" b="1" baseline="0">
                <a:solidFill>
                  <a:srgbClr val="004563"/>
                </a:solidFill>
                <a:latin typeface="+mj-lt"/>
                <a:cs typeface="Arial" panose="020B0604020202020204" pitchFamily="34" charset="0"/>
              </a:defRPr>
            </a:lvl1pPr>
          </a:lstStyle>
          <a:p>
            <a:r>
              <a:rPr lang="en-US" dirty="0"/>
              <a:t>Click here to add your Master title</a:t>
            </a:r>
          </a:p>
        </p:txBody>
      </p:sp>
      <p:sp>
        <p:nvSpPr>
          <p:cNvPr id="9" name="Content Placeholder 8"/>
          <p:cNvSpPr>
            <a:spLocks noGrp="1"/>
          </p:cNvSpPr>
          <p:nvPr>
            <p:ph sz="quarter" idx="10" hasCustomPrompt="1"/>
          </p:nvPr>
        </p:nvSpPr>
        <p:spPr>
          <a:xfrm>
            <a:off x="592510" y="5246393"/>
            <a:ext cx="5432054" cy="547657"/>
          </a:xfrm>
          <a:prstGeom prst="rect">
            <a:avLst/>
          </a:prstGeom>
        </p:spPr>
        <p:txBody>
          <a:bodyPr/>
          <a:lstStyle>
            <a:lvl1pPr marL="0" indent="0">
              <a:buNone/>
              <a:defRPr/>
            </a:lvl1pPr>
          </a:lstStyle>
          <a:p>
            <a:pPr lvl="0"/>
            <a:r>
              <a:rPr lang="en-US" dirty="0"/>
              <a:t>Enter your program office and name here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hasCustomPrompt="1"/>
          </p:nvPr>
        </p:nvSpPr>
        <p:spPr>
          <a:xfrm>
            <a:off x="592140" y="5939075"/>
            <a:ext cx="5432425" cy="436562"/>
          </a:xfrm>
          <a:prstGeom prst="rect">
            <a:avLst/>
          </a:prstGeom>
        </p:spPr>
        <p:txBody>
          <a:bodyPr/>
          <a:lstStyle>
            <a:lvl1pPr marL="0" indent="0">
              <a:buNone/>
              <a:defRPr baseline="0"/>
            </a:lvl1pPr>
          </a:lstStyle>
          <a:p>
            <a:pPr lvl="0"/>
            <a:r>
              <a:rPr lang="en-US" dirty="0"/>
              <a:t>Enter the date of the presentation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563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hasCustomPrompt="1"/>
          </p:nvPr>
        </p:nvSpPr>
        <p:spPr>
          <a:xfrm>
            <a:off x="709613" y="3221765"/>
            <a:ext cx="7724775" cy="2939324"/>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2"/>
          </p:nvPr>
        </p:nvSpPr>
        <p:spPr>
          <a:xfrm>
            <a:off x="5067301" y="811214"/>
            <a:ext cx="3367088" cy="2239962"/>
          </a:xfrm>
          <a:prstGeom prst="rect">
            <a:avLst/>
          </a:prstGeom>
        </p:spPr>
        <p:txBody>
          <a:bodyPr/>
          <a:lstStyle>
            <a:lvl1pPr marL="0" indent="0">
              <a:buNone/>
              <a:defRPr/>
            </a:lvl1pPr>
          </a:lstStyle>
          <a:p>
            <a:r>
              <a:rPr lang="en-US"/>
              <a:t>Click icon to add picture</a:t>
            </a:r>
            <a:endParaRPr lang="en-US" dirty="0"/>
          </a:p>
        </p:txBody>
      </p:sp>
      <p:sp>
        <p:nvSpPr>
          <p:cNvPr id="11" name="Text Placeholder 10"/>
          <p:cNvSpPr>
            <a:spLocks noGrp="1"/>
          </p:cNvSpPr>
          <p:nvPr>
            <p:ph type="body" sz="quarter" idx="13" hasCustomPrompt="1"/>
          </p:nvPr>
        </p:nvSpPr>
        <p:spPr>
          <a:xfrm>
            <a:off x="709613" y="811213"/>
            <a:ext cx="4144962" cy="2239962"/>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85831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uplicate thi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92955408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hasCustomPrompt="1"/>
          </p:nvPr>
        </p:nvSpPr>
        <p:spPr>
          <a:xfrm>
            <a:off x="803275" y="1017589"/>
            <a:ext cx="8015288" cy="1204319"/>
          </a:xfrm>
          <a:prstGeom prst="rect">
            <a:avLst/>
          </a:prstGeom>
        </p:spPr>
        <p:txBody>
          <a:bodyPr/>
          <a:lstStyle>
            <a:lvl1pPr marL="0" indent="0">
              <a:buNone/>
              <a:defRPr baseline="0"/>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p:cNvSpPr>
            <a:spLocks noGrp="1"/>
          </p:cNvSpPr>
          <p:nvPr>
            <p:ph type="chart" sz="quarter" idx="12" hasCustomPrompt="1"/>
          </p:nvPr>
        </p:nvSpPr>
        <p:spPr>
          <a:xfrm>
            <a:off x="1154114" y="2546649"/>
            <a:ext cx="7015666" cy="2050753"/>
          </a:xfrm>
          <a:prstGeom prst="rect">
            <a:avLst/>
          </a:prstGeom>
        </p:spPr>
        <p:txBody>
          <a:bodyPr/>
          <a:lstStyle>
            <a:lvl1pPr marL="0" indent="0">
              <a:buNone/>
              <a:defRPr/>
            </a:lvl1pPr>
          </a:lstStyle>
          <a:p>
            <a:r>
              <a:rPr lang="en-US" dirty="0"/>
              <a:t>Click on the Icon to add a chart</a:t>
            </a:r>
          </a:p>
        </p:txBody>
      </p:sp>
    </p:spTree>
    <p:extLst>
      <p:ext uri="{BB962C8B-B14F-4D97-AF65-F5344CB8AC3E}">
        <p14:creationId xmlns:p14="http://schemas.microsoft.com/office/powerpoint/2010/main" val="18502875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uplicate this slide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1293"/>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281042510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s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1293"/>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p:nvPr>
        </p:nvSpPr>
        <p:spPr>
          <a:xfrm>
            <a:off x="503237" y="1068388"/>
            <a:ext cx="3996843" cy="245564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hart Placeholder 8"/>
          <p:cNvSpPr>
            <a:spLocks noGrp="1"/>
          </p:cNvSpPr>
          <p:nvPr>
            <p:ph type="chart" sz="quarter" idx="12"/>
          </p:nvPr>
        </p:nvSpPr>
        <p:spPr>
          <a:xfrm>
            <a:off x="5116513" y="1068388"/>
            <a:ext cx="3406775" cy="2455862"/>
          </a:xfrm>
          <a:prstGeom prst="rect">
            <a:avLst/>
          </a:prstGeom>
        </p:spPr>
        <p:txBody>
          <a:bodyPr/>
          <a:lstStyle/>
          <a:p>
            <a:r>
              <a:rPr lang="en-US"/>
              <a:t>Click icon to add chart</a:t>
            </a:r>
          </a:p>
        </p:txBody>
      </p:sp>
      <p:sp>
        <p:nvSpPr>
          <p:cNvPr id="11" name="Media Placeholder 10"/>
          <p:cNvSpPr>
            <a:spLocks noGrp="1"/>
          </p:cNvSpPr>
          <p:nvPr>
            <p:ph type="media" sz="quarter" idx="13"/>
          </p:nvPr>
        </p:nvSpPr>
        <p:spPr>
          <a:xfrm>
            <a:off x="503237" y="4356242"/>
            <a:ext cx="2733123" cy="1469205"/>
          </a:xfrm>
          <a:prstGeom prst="rect">
            <a:avLst/>
          </a:prstGeom>
        </p:spPr>
        <p:txBody>
          <a:bodyPr/>
          <a:lstStyle/>
          <a:p>
            <a:r>
              <a:rPr lang="en-US"/>
              <a:t>Click icon to add media</a:t>
            </a:r>
          </a:p>
        </p:txBody>
      </p:sp>
    </p:spTree>
    <p:extLst>
      <p:ext uri="{BB962C8B-B14F-4D97-AF65-F5344CB8AC3E}">
        <p14:creationId xmlns:p14="http://schemas.microsoft.com/office/powerpoint/2010/main" val="153273290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5"/>
            <a:ext cx="7886700" cy="1325563"/>
          </a:xfrm>
          <a:prstGeom prst="rect">
            <a:avLst/>
          </a:prstGeom>
        </p:spPr>
        <p:txBody>
          <a:bodyPr/>
          <a:lstStyle>
            <a:lvl1pPr>
              <a:defRPr sz="24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7885368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Title 6"/>
          <p:cNvSpPr>
            <a:spLocks noGrp="1"/>
          </p:cNvSpPr>
          <p:nvPr>
            <p:ph type="title"/>
          </p:nvPr>
        </p:nvSpPr>
        <p:spPr>
          <a:xfrm>
            <a:off x="628650" y="365127"/>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3880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95844-3CBC-46EA-95F7-8244B5361E76}" type="datetime1">
              <a:rPr lang="en-US" smtClean="0"/>
              <a:t>6/22/2020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2176413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36100-8154-480F-870B-AB9D9A1E681D}" type="datetime1">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358619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Only Image Change. ALT TEXT NEEDED for APPLIED IMAGE">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592510" y="4383994"/>
            <a:ext cx="5432276" cy="717371"/>
          </a:xfrm>
          <a:prstGeom prst="rect">
            <a:avLst/>
          </a:prstGeom>
        </p:spPr>
        <p:txBody>
          <a:bodyPr/>
          <a:lstStyle>
            <a:lvl1pPr>
              <a:defRPr sz="1800" b="1">
                <a:solidFill>
                  <a:srgbClr val="004563"/>
                </a:solidFill>
                <a:latin typeface="+mj-lt"/>
                <a:cs typeface="Arial" panose="020B0604020202020204" pitchFamily="34" charset="0"/>
              </a:defRPr>
            </a:lvl1pPr>
          </a:lstStyle>
          <a:p>
            <a:r>
              <a:rPr lang="en-US" dirty="0"/>
              <a:t>Click here to add your Master title</a:t>
            </a:r>
          </a:p>
        </p:txBody>
      </p:sp>
      <p:sp>
        <p:nvSpPr>
          <p:cNvPr id="11" name="Text Placeholder 10"/>
          <p:cNvSpPr>
            <a:spLocks noGrp="1"/>
          </p:cNvSpPr>
          <p:nvPr>
            <p:ph type="body" sz="quarter" idx="11" hasCustomPrompt="1"/>
          </p:nvPr>
        </p:nvSpPr>
        <p:spPr>
          <a:xfrm>
            <a:off x="592140" y="5939075"/>
            <a:ext cx="5432425" cy="436562"/>
          </a:xfrm>
          <a:prstGeom prst="rect">
            <a:avLst/>
          </a:prstGeom>
        </p:spPr>
        <p:txBody>
          <a:bodyPr/>
          <a:lstStyle>
            <a:lvl1pPr marL="0" indent="0">
              <a:buNone/>
              <a:defRPr/>
            </a:lvl1pPr>
          </a:lstStyle>
          <a:p>
            <a:pPr lvl="0"/>
            <a:r>
              <a:rPr lang="en-US" dirty="0"/>
              <a:t>Enter the date of the presentation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2" hasCustomPrompt="1"/>
          </p:nvPr>
        </p:nvSpPr>
        <p:spPr>
          <a:xfrm>
            <a:off x="0" y="0"/>
            <a:ext cx="9144000" cy="3913188"/>
          </a:xfrm>
          <a:prstGeom prst="rect">
            <a:avLst/>
          </a:prstGeom>
          <a:solidFill>
            <a:schemeClr val="tx1">
              <a:lumMod val="75000"/>
              <a:lumOff val="25000"/>
            </a:schemeClr>
          </a:solidFill>
        </p:spPr>
        <p:txBody>
          <a:bodyPr/>
          <a:lstStyle>
            <a:lvl1pPr>
              <a:defRPr sz="2700" b="1">
                <a:solidFill>
                  <a:schemeClr val="bg1"/>
                </a:solidFill>
              </a:defRPr>
            </a:lvl1pPr>
          </a:lstStyle>
          <a:p>
            <a:r>
              <a:rPr lang="en-US" dirty="0"/>
              <a:t>Click on the icon to add picture</a:t>
            </a:r>
          </a:p>
        </p:txBody>
      </p:sp>
      <p:sp>
        <p:nvSpPr>
          <p:cNvPr id="5" name="Text Placeholder 4"/>
          <p:cNvSpPr>
            <a:spLocks noGrp="1"/>
          </p:cNvSpPr>
          <p:nvPr>
            <p:ph type="body" sz="quarter" idx="13" hasCustomPrompt="1"/>
          </p:nvPr>
        </p:nvSpPr>
        <p:spPr>
          <a:xfrm>
            <a:off x="592140" y="5151852"/>
            <a:ext cx="5432425" cy="658812"/>
          </a:xfrm>
          <a:prstGeom prst="rect">
            <a:avLst/>
          </a:prstGeom>
        </p:spPr>
        <p:txBody>
          <a:bodyPr/>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Enter your program office and name here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94184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9839"/>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hasCustomPrompt="1"/>
          </p:nvPr>
        </p:nvSpPr>
        <p:spPr>
          <a:xfrm>
            <a:off x="639763" y="922338"/>
            <a:ext cx="8077200" cy="532447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015028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9839"/>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hasCustomPrompt="1"/>
          </p:nvPr>
        </p:nvSpPr>
        <p:spPr>
          <a:xfrm>
            <a:off x="639763" y="922338"/>
            <a:ext cx="8077200" cy="5324475"/>
          </a:xfrm>
          <a:prstGeom prst="rect">
            <a:avLst/>
          </a:prstGeom>
        </p:spPr>
        <p:txBody>
          <a:bodyPr/>
          <a:lstStyle>
            <a:lvl1pPr marL="0" indent="0">
              <a:buNone/>
              <a:defRPr baseline="0"/>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93183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1 Conten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9839"/>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6" name="Picture Placeholder 5"/>
          <p:cNvSpPr>
            <a:spLocks noGrp="1"/>
          </p:cNvSpPr>
          <p:nvPr>
            <p:ph type="pic" sz="quarter" idx="11"/>
          </p:nvPr>
        </p:nvSpPr>
        <p:spPr>
          <a:xfrm>
            <a:off x="639764" y="950915"/>
            <a:ext cx="7883525" cy="5208587"/>
          </a:xfrm>
          <a:prstGeom prst="rect">
            <a:avLst/>
          </a:prstGeom>
        </p:spPr>
        <p:txBody>
          <a:bodyPr/>
          <a:lstStyle/>
          <a:p>
            <a:r>
              <a:rPr lang="en-US"/>
              <a:t>Click icon to add picture</a:t>
            </a:r>
          </a:p>
        </p:txBody>
      </p:sp>
    </p:spTree>
    <p:extLst>
      <p:ext uri="{BB962C8B-B14F-4D97-AF65-F5344CB8AC3E}">
        <p14:creationId xmlns:p14="http://schemas.microsoft.com/office/powerpoint/2010/main" val="64222219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1717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Content Placeholder 4"/>
          <p:cNvSpPr>
            <a:spLocks noGrp="1"/>
          </p:cNvSpPr>
          <p:nvPr>
            <p:ph sz="quarter" idx="11" hasCustomPrompt="1"/>
          </p:nvPr>
        </p:nvSpPr>
        <p:spPr>
          <a:xfrm>
            <a:off x="4400550" y="752031"/>
            <a:ext cx="4306888" cy="548684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hasCustomPrompt="1"/>
          </p:nvPr>
        </p:nvSpPr>
        <p:spPr>
          <a:xfrm>
            <a:off x="204788" y="752032"/>
            <a:ext cx="3973512" cy="548684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424101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 with Green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1717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Content Placeholder 4"/>
          <p:cNvSpPr>
            <a:spLocks noGrp="1"/>
          </p:cNvSpPr>
          <p:nvPr>
            <p:ph sz="quarter" idx="11" hasCustomPrompt="1"/>
          </p:nvPr>
        </p:nvSpPr>
        <p:spPr>
          <a:xfrm>
            <a:off x="4725824" y="752031"/>
            <a:ext cx="3796902" cy="548684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hasCustomPrompt="1"/>
          </p:nvPr>
        </p:nvSpPr>
        <p:spPr>
          <a:xfrm>
            <a:off x="640081" y="752032"/>
            <a:ext cx="3538220" cy="548684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Line" descr="Line" title="Decorative Image"/>
          <p:cNvSpPr/>
          <p:nvPr/>
        </p:nvSpPr>
        <p:spPr>
          <a:xfrm rot="5400000">
            <a:off x="1841324" y="3472593"/>
            <a:ext cx="5221477"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00415A"/>
              </a:solidFill>
            </a:endParaRPr>
          </a:p>
        </p:txBody>
      </p:sp>
    </p:spTree>
    <p:extLst>
      <p:ext uri="{BB962C8B-B14F-4D97-AF65-F5344CB8AC3E}">
        <p14:creationId xmlns:p14="http://schemas.microsoft.com/office/powerpoint/2010/main" val="342934998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mall side by side with bar picture on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7" name="Picture Placeholder 6"/>
          <p:cNvSpPr>
            <a:spLocks noGrp="1"/>
          </p:cNvSpPr>
          <p:nvPr>
            <p:ph type="pic" sz="quarter" idx="11"/>
          </p:nvPr>
        </p:nvSpPr>
        <p:spPr>
          <a:xfrm>
            <a:off x="812429" y="2220367"/>
            <a:ext cx="4092857" cy="2554288"/>
          </a:xfrm>
          <a:prstGeom prst="rect">
            <a:avLst/>
          </a:prstGeom>
        </p:spPr>
        <p:txBody>
          <a:bodyPr/>
          <a:lstStyle>
            <a:lvl1pPr marL="0" indent="0">
              <a:buNone/>
              <a:defRPr/>
            </a:lvl1pPr>
          </a:lstStyle>
          <a:p>
            <a:r>
              <a:rPr lang="en-US"/>
              <a:t>Click icon to add picture</a:t>
            </a:r>
            <a:endParaRPr lang="en-US" dirty="0"/>
          </a:p>
        </p:txBody>
      </p:sp>
      <p:sp>
        <p:nvSpPr>
          <p:cNvPr id="8" name="Line" descr="Line" title="Decorative Image"/>
          <p:cNvSpPr/>
          <p:nvPr/>
        </p:nvSpPr>
        <p:spPr>
          <a:xfrm rot="5400000">
            <a:off x="3592015" y="3498890"/>
            <a:ext cx="2988368" cy="4156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00415A"/>
              </a:solidFill>
            </a:endParaRPr>
          </a:p>
        </p:txBody>
      </p:sp>
      <p:sp>
        <p:nvSpPr>
          <p:cNvPr id="10" name="Text Placeholder 9"/>
          <p:cNvSpPr>
            <a:spLocks noGrp="1"/>
          </p:cNvSpPr>
          <p:nvPr>
            <p:ph type="body" sz="quarter" idx="12" hasCustomPrompt="1"/>
          </p:nvPr>
        </p:nvSpPr>
        <p:spPr>
          <a:xfrm>
            <a:off x="5267113" y="2220913"/>
            <a:ext cx="3256175" cy="2554287"/>
          </a:xfrm>
          <a:prstGeom prst="rect">
            <a:avLst/>
          </a:prstGeom>
        </p:spPr>
        <p:txBody>
          <a:bodyPr anchor="ctr"/>
          <a:lstStyle>
            <a:lvl1pPr marL="0" indent="0" algn="ctr">
              <a:buNone/>
              <a:defRPr/>
            </a:lvl1pPr>
            <a:lvl2pPr algn="ctr">
              <a:defRPr/>
            </a:lvl2pPr>
            <a:lvl3pPr algn="ctr">
              <a:defRPr/>
            </a:lvl3pPr>
            <a:lvl4pPr algn="ctr">
              <a:defRPr/>
            </a:lvl4pPr>
            <a:lvl5pPr algn="ctr">
              <a:defRPr/>
            </a:lvl5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20963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mall side by side with bar picture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7" name="Picture Placeholder 6"/>
          <p:cNvSpPr>
            <a:spLocks noGrp="1"/>
          </p:cNvSpPr>
          <p:nvPr>
            <p:ph type="pic" sz="quarter" idx="11"/>
          </p:nvPr>
        </p:nvSpPr>
        <p:spPr>
          <a:xfrm>
            <a:off x="5212936" y="2242525"/>
            <a:ext cx="3418317" cy="2554288"/>
          </a:xfrm>
          <a:prstGeom prst="rect">
            <a:avLst/>
          </a:prstGeom>
        </p:spPr>
        <p:txBody>
          <a:bodyPr/>
          <a:lstStyle>
            <a:lvl1pPr marL="0" indent="0">
              <a:buNone/>
              <a:defRPr/>
            </a:lvl1pPr>
          </a:lstStyle>
          <a:p>
            <a:r>
              <a:rPr lang="en-US"/>
              <a:t>Click icon to add picture</a:t>
            </a:r>
            <a:endParaRPr lang="en-US" dirty="0"/>
          </a:p>
        </p:txBody>
      </p:sp>
      <p:sp>
        <p:nvSpPr>
          <p:cNvPr id="8" name="Line" descr="Line" title="Decorative Image"/>
          <p:cNvSpPr/>
          <p:nvPr/>
        </p:nvSpPr>
        <p:spPr>
          <a:xfrm rot="5400000">
            <a:off x="3592015" y="3498890"/>
            <a:ext cx="2988368" cy="4156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00415A"/>
              </a:solidFill>
            </a:endParaRPr>
          </a:p>
        </p:txBody>
      </p:sp>
      <p:sp>
        <p:nvSpPr>
          <p:cNvPr id="10" name="Text Placeholder 9"/>
          <p:cNvSpPr>
            <a:spLocks noGrp="1"/>
          </p:cNvSpPr>
          <p:nvPr>
            <p:ph type="body" sz="quarter" idx="12" hasCustomPrompt="1"/>
          </p:nvPr>
        </p:nvSpPr>
        <p:spPr>
          <a:xfrm>
            <a:off x="726333" y="2220369"/>
            <a:ext cx="4233130" cy="2554287"/>
          </a:xfrm>
          <a:prstGeom prst="rect">
            <a:avLst/>
          </a:prstGeom>
        </p:spPr>
        <p:txBody>
          <a:bodyPr anchor="ctr"/>
          <a:lstStyle>
            <a:lvl1pPr marL="0" indent="0" algn="ctr">
              <a:buNone/>
              <a:defRPr/>
            </a:lvl1pPr>
            <a:lvl2pPr algn="ctr">
              <a:defRPr/>
            </a:lvl2pPr>
            <a:lvl3pPr algn="ctr">
              <a:defRPr/>
            </a:lvl3pPr>
            <a:lvl4pPr algn="ctr">
              <a:defRPr/>
            </a:lvl4pPr>
            <a:lvl5pPr algn="ctr">
              <a:defRPr/>
            </a:lvl5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2083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Decorative image" title="DEO background"/>
          <p:cNvPicPr preferRelativeResize="0">
            <a:picLocks/>
          </p:cNvPicPr>
          <p:nvPr/>
        </p:nvPicPr>
        <p:blipFill>
          <a:blip r:embed="rId20">
            <a:extLst>
              <a:ext uri="{28A0092B-C50C-407E-A947-70E740481C1C}">
                <a14:useLocalDpi xmlns:a14="http://schemas.microsoft.com/office/drawing/2010/main" val="0"/>
              </a:ext>
            </a:extLst>
          </a:blip>
          <a:stretch>
            <a:fillRect/>
          </a:stretch>
        </p:blipFill>
        <p:spPr>
          <a:xfrm>
            <a:off x="1" y="-96616"/>
            <a:ext cx="8522726" cy="6753226"/>
          </a:xfrm>
          <a:prstGeom prst="rect">
            <a:avLst/>
          </a:prstGeom>
        </p:spPr>
      </p:pic>
      <p:sp>
        <p:nvSpPr>
          <p:cNvPr id="2" name="Slide Number Placeholder 1"/>
          <p:cNvSpPr>
            <a:spLocks noGrp="1"/>
          </p:cNvSpPr>
          <p:nvPr>
            <p:ph type="sldNum" sz="quarter" idx="4"/>
          </p:nvPr>
        </p:nvSpPr>
        <p:spPr>
          <a:xfrm>
            <a:off x="7215134" y="6473730"/>
            <a:ext cx="1307592" cy="365760"/>
          </a:xfrm>
          <a:prstGeom prst="rect">
            <a:avLst/>
          </a:prstGeom>
        </p:spPr>
        <p:txBody>
          <a:bodyPr vert="horz" lIns="91440" tIns="45720" rIns="91440" bIns="45720" rtlCol="0" anchor="ctr"/>
          <a:lstStyle>
            <a:lvl1pPr algn="r">
              <a:defRPr sz="675">
                <a:solidFill>
                  <a:schemeClr val="tx1">
                    <a:tint val="75000"/>
                  </a:schemeClr>
                </a:solidFill>
              </a:defRPr>
            </a:lvl1pPr>
          </a:lstStyle>
          <a:p>
            <a:fld id="{2AE0A5F7-18CF-42D7-865E-9BC89C445029}" type="slidenum">
              <a:rPr lang="en-US" smtClean="0"/>
              <a:t>‹#›</a:t>
            </a:fld>
            <a:endParaRPr lang="en-US"/>
          </a:p>
        </p:txBody>
      </p:sp>
    </p:spTree>
    <p:extLst>
      <p:ext uri="{BB962C8B-B14F-4D97-AF65-F5344CB8AC3E}">
        <p14:creationId xmlns:p14="http://schemas.microsoft.com/office/powerpoint/2010/main" val="802498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5AE13-D3EE-4822-A18F-1AEB0642F145}"/>
              </a:ext>
            </a:extLst>
          </p:cNvPr>
          <p:cNvSpPr>
            <a:spLocks noGrp="1"/>
          </p:cNvSpPr>
          <p:nvPr>
            <p:ph type="title"/>
          </p:nvPr>
        </p:nvSpPr>
        <p:spPr>
          <a:xfrm>
            <a:off x="517865" y="4838150"/>
            <a:ext cx="5432276" cy="415638"/>
          </a:xfrm>
        </p:spPr>
        <p:txBody>
          <a:bodyPr/>
          <a:lstStyle/>
          <a:p>
            <a:r>
              <a:rPr lang="en-CA" sz="2400" spc="-150" dirty="0">
                <a:latin typeface="Arial" panose="020B0604020202020204" pitchFamily="34" charset="0"/>
                <a:ea typeface="Open Sans Semibold" panose="020B0706030804020204" pitchFamily="34" charset="0"/>
              </a:rPr>
              <a:t>WIOA Cost Category Guide</a:t>
            </a:r>
            <a:br>
              <a:rPr lang="en-CA" spc="-150" dirty="0">
                <a:latin typeface="Arial" panose="020B0604020202020204" pitchFamily="34" charset="0"/>
                <a:ea typeface="Open Sans Semibold" panose="020B0706030804020204" pitchFamily="34" charset="0"/>
              </a:rPr>
            </a:br>
            <a:endParaRPr lang="en-US" dirty="0"/>
          </a:p>
        </p:txBody>
      </p:sp>
      <p:sp>
        <p:nvSpPr>
          <p:cNvPr id="4" name="Content Placeholder 3">
            <a:extLst>
              <a:ext uri="{FF2B5EF4-FFF2-40B4-BE49-F238E27FC236}">
                <a16:creationId xmlns:a16="http://schemas.microsoft.com/office/drawing/2014/main" id="{925023FD-4450-4A4C-B3CB-B33D9D434B1D}"/>
              </a:ext>
            </a:extLst>
          </p:cNvPr>
          <p:cNvSpPr>
            <a:spLocks noGrp="1"/>
          </p:cNvSpPr>
          <p:nvPr>
            <p:ph sz="quarter" idx="10"/>
          </p:nvPr>
        </p:nvSpPr>
        <p:spPr>
          <a:xfrm>
            <a:off x="610114" y="5253788"/>
            <a:ext cx="5432054" cy="547657"/>
          </a:xfrm>
        </p:spPr>
        <p:txBody>
          <a:bodyPr/>
          <a:lstStyle/>
          <a:p>
            <a:r>
              <a:rPr lang="en-US" sz="1400" b="1" dirty="0">
                <a:solidFill>
                  <a:srgbClr val="004563"/>
                </a:solidFill>
                <a:latin typeface="Arial" panose="020B0604020202020204" pitchFamily="34" charset="0"/>
                <a:ea typeface="Open Sans Light" panose="020B0306030504020204" pitchFamily="34" charset="0"/>
                <a:cs typeface="Arial" panose="020B0604020202020204" pitchFamily="34" charset="0"/>
              </a:rPr>
              <a:t>DEO Finance and Administration</a:t>
            </a:r>
          </a:p>
          <a:p>
            <a:r>
              <a:rPr lang="en-US" sz="1400" i="1" dirty="0">
                <a:solidFill>
                  <a:srgbClr val="004563"/>
                </a:solidFill>
                <a:latin typeface="Arial" panose="020B0604020202020204" pitchFamily="34" charset="0"/>
                <a:ea typeface="Open Sans Light" panose="020B0306030504020204" pitchFamily="34" charset="0"/>
                <a:cs typeface="Arial" panose="020B0604020202020204" pitchFamily="34" charset="0"/>
              </a:rPr>
              <a:t>Financial Management</a:t>
            </a:r>
          </a:p>
          <a:p>
            <a:endParaRPr lang="en-US" sz="1400" b="1" dirty="0">
              <a:solidFill>
                <a:srgbClr val="004563"/>
              </a:solidFill>
              <a:latin typeface="Arial" panose="020B0604020202020204" pitchFamily="34" charset="0"/>
              <a:ea typeface="Open Sans Light" panose="020B0306030504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15558903-EAEA-4B44-AED4-D15F352C53C9}"/>
              </a:ext>
            </a:extLst>
          </p:cNvPr>
          <p:cNvSpPr>
            <a:spLocks noGrp="1"/>
          </p:cNvSpPr>
          <p:nvPr>
            <p:ph type="body" sz="quarter" idx="11"/>
          </p:nvPr>
        </p:nvSpPr>
        <p:spPr>
          <a:xfrm>
            <a:off x="609743" y="6085691"/>
            <a:ext cx="5432425" cy="262783"/>
          </a:xfrm>
        </p:spPr>
        <p:txBody>
          <a:bodyPr/>
          <a:lstStyle/>
          <a:p>
            <a:r>
              <a:rPr lang="en-US" sz="1400">
                <a:solidFill>
                  <a:schemeClr val="tx2"/>
                </a:solidFill>
                <a:latin typeface="Arial" panose="020B0604020202020204" pitchFamily="34" charset="0"/>
                <a:ea typeface="Open Sans Light" panose="020B0306030504020204" pitchFamily="34" charset="0"/>
                <a:cs typeface="Arial" panose="020B0604020202020204" pitchFamily="34" charset="0"/>
              </a:rPr>
              <a:t>June 2020</a:t>
            </a:r>
            <a:endParaRPr lang="en-US" sz="1400" dirty="0">
              <a:solidFill>
                <a:schemeClr val="tx2"/>
              </a:solidFill>
              <a:latin typeface="Arial" panose="020B0604020202020204" pitchFamily="34" charset="0"/>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37456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1805-823D-4118-B163-BA5C9E368020}"/>
              </a:ext>
            </a:extLst>
          </p:cNvPr>
          <p:cNvSpPr>
            <a:spLocks noGrp="1"/>
          </p:cNvSpPr>
          <p:nvPr>
            <p:ph type="title"/>
          </p:nvPr>
        </p:nvSpPr>
        <p:spPr/>
        <p:txBody>
          <a:bodyPr/>
          <a:lstStyle/>
          <a:p>
            <a:r>
              <a:rPr lang="en-US" dirty="0">
                <a:solidFill>
                  <a:srgbClr val="004563"/>
                </a:solidFill>
                <a:latin typeface="Arial" panose="020B0604020202020204" pitchFamily="34" charset="0"/>
              </a:rPr>
              <a:t>WIOA Youth Non Add-Ups</a:t>
            </a:r>
            <a:endParaRPr lang="en-US" dirty="0"/>
          </a:p>
        </p:txBody>
      </p:sp>
      <p:sp>
        <p:nvSpPr>
          <p:cNvPr id="9" name="Text Placeholder 8">
            <a:extLst>
              <a:ext uri="{FF2B5EF4-FFF2-40B4-BE49-F238E27FC236}">
                <a16:creationId xmlns:a16="http://schemas.microsoft.com/office/drawing/2014/main" id="{BB7BF340-669D-4E83-B9E0-C2720CC14AFC}"/>
              </a:ext>
            </a:extLst>
          </p:cNvPr>
          <p:cNvSpPr>
            <a:spLocks noGrp="1"/>
          </p:cNvSpPr>
          <p:nvPr>
            <p:ph type="body" sz="quarter" idx="11"/>
          </p:nvPr>
        </p:nvSpPr>
        <p:spPr>
          <a:xfrm>
            <a:off x="590628" y="623453"/>
            <a:ext cx="8077200" cy="4562961"/>
          </a:xfrm>
        </p:spPr>
        <p:txBody>
          <a:bodyPr/>
          <a:lstStyle/>
          <a:p>
            <a:r>
              <a:rPr lang="en-US" sz="2400" b="1" dirty="0">
                <a:solidFill>
                  <a:srgbClr val="004563"/>
                </a:solidFill>
                <a:latin typeface="Arial" panose="020B0604020202020204" pitchFamily="34" charset="0"/>
                <a:cs typeface="Arial" panose="020B0604020202020204" pitchFamily="34" charset="0"/>
              </a:rPr>
              <a:t>Non Add-Ups</a:t>
            </a:r>
            <a:endParaRPr lang="en-US" sz="1800" dirty="0">
              <a:solidFill>
                <a:srgbClr val="004563"/>
              </a:solidFill>
              <a:latin typeface="Arial" panose="020B0604020202020204" pitchFamily="34" charset="0"/>
              <a:cs typeface="Arial" panose="020B0604020202020204" pitchFamily="34" charset="0"/>
            </a:endParaRPr>
          </a:p>
          <a:p>
            <a:r>
              <a:rPr lang="en-US" sz="1800" dirty="0">
                <a:solidFill>
                  <a:srgbClr val="004563"/>
                </a:solidFill>
                <a:latin typeface="Arial" panose="020B0604020202020204" pitchFamily="34" charset="0"/>
                <a:cs typeface="Arial" panose="020B0604020202020204" pitchFamily="34" charset="0"/>
              </a:rPr>
              <a:t>Federal ITA</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Direct costs of training for in-school youth and out-of-school youth, including tuition and supportive services needed to participate in the training, including but not limited to: books; mandatory fees; equipment; tools; supplies; uniforms and shoes/boots; drug tests, physicals, eye exams, immunizations; background checks; application, graduation, and GED fees; credential, license or exam fees; lodging (when a part of the cost of attending training out of area); auxiliary aides and services necessary for persons with disabilities to participate in training. etc. </a:t>
            </a:r>
          </a:p>
          <a:p>
            <a:pPr marL="285750" indent="-285750">
              <a:buFont typeface="Arial" panose="020B0604020202020204" pitchFamily="34" charset="0"/>
              <a:buChar char="•"/>
            </a:pPr>
            <a:r>
              <a:rPr lang="en-US" sz="1600" b="1" dirty="0">
                <a:solidFill>
                  <a:srgbClr val="004563"/>
                </a:solidFill>
                <a:latin typeface="Arial" panose="020B0604020202020204" pitchFamily="34" charset="0"/>
                <a:cs typeface="Arial" panose="020B0604020202020204" pitchFamily="34" charset="0"/>
              </a:rPr>
              <a:t>Does not include </a:t>
            </a:r>
            <a:r>
              <a:rPr lang="en-US" sz="1600" dirty="0">
                <a:solidFill>
                  <a:srgbClr val="004563"/>
                </a:solidFill>
                <a:latin typeface="Arial" panose="020B0604020202020204" pitchFamily="34" charset="0"/>
                <a:cs typeface="Arial" panose="020B0604020202020204" pitchFamily="34" charset="0"/>
              </a:rPr>
              <a:t>any allocated costs or staff time.   On-the-Job training or paid work experience are also not included because these services are considered individual career services).  This is because OJT and paid work experience fall under Program Element 3 (paid and unpaid work experience).</a:t>
            </a:r>
          </a:p>
          <a:p>
            <a:r>
              <a:rPr lang="en-US" sz="1800" b="1" dirty="0">
                <a:solidFill>
                  <a:srgbClr val="004563"/>
                </a:solidFill>
                <a:latin typeface="Arial" panose="020B0604020202020204" pitchFamily="34" charset="0"/>
                <a:cs typeface="Arial" panose="020B0604020202020204" pitchFamily="34" charset="0"/>
              </a:rPr>
              <a:t>Includes the following</a:t>
            </a:r>
            <a:r>
              <a:rPr lang="en-US" sz="1800" dirty="0">
                <a:solidFill>
                  <a:srgbClr val="004563"/>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Occupational skills training</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GED/High School Equivalency tests</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Skill upgrade training </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Customized training </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Prerequisite training </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Industry recognized apprenticeship programs</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Registered apprenticeship programs</a:t>
            </a:r>
          </a:p>
          <a:p>
            <a:endParaRPr lang="en-US" dirty="0"/>
          </a:p>
        </p:txBody>
      </p:sp>
      <p:sp>
        <p:nvSpPr>
          <p:cNvPr id="4" name="Rectangle 3">
            <a:extLst>
              <a:ext uri="{FF2B5EF4-FFF2-40B4-BE49-F238E27FC236}">
                <a16:creationId xmlns:a16="http://schemas.microsoft.com/office/drawing/2014/main" id="{C3D6C0B4-0FA0-47B9-98C7-9FE7B3F0D9AF}"/>
              </a:ext>
            </a:extLst>
          </p:cNvPr>
          <p:cNvSpPr/>
          <p:nvPr/>
        </p:nvSpPr>
        <p:spPr>
          <a:xfrm>
            <a:off x="4448253" y="4293862"/>
            <a:ext cx="4105119" cy="1446550"/>
          </a:xfrm>
          <a:prstGeom prst="rect">
            <a:avLst/>
          </a:prstGeom>
        </p:spPr>
        <p:txBody>
          <a:bodyPr wrap="square">
            <a:spAutoFit/>
          </a:bodyPr>
          <a:lstStyle/>
          <a:p>
            <a:r>
              <a:rPr lang="en-US" sz="1200" b="1" dirty="0">
                <a:solidFill>
                  <a:srgbClr val="004563"/>
                </a:solidFill>
                <a:latin typeface="Arial" panose="020B0604020202020204" pitchFamily="34" charset="0"/>
                <a:cs typeface="Arial" panose="020B0604020202020204" pitchFamily="34" charset="0"/>
              </a:rPr>
              <a:t>Note: </a:t>
            </a:r>
            <a:r>
              <a:rPr lang="en-US" sz="1200" dirty="0">
                <a:solidFill>
                  <a:srgbClr val="004563"/>
                </a:solidFill>
                <a:latin typeface="Arial" panose="020B0604020202020204" pitchFamily="34" charset="0"/>
                <a:cs typeface="Arial" panose="020B0604020202020204" pitchFamily="34" charset="0"/>
              </a:rPr>
              <a:t> Prerequisite training is coursework a training institution requires before entry into an approved training program. WIOA funds can be used to pay for the educational portion (i.e., related instruction component) of apprenticeship programs through ITA’s for out-of-school youth ages 18-24 (TEGL 13-16).</a:t>
            </a:r>
          </a:p>
          <a:p>
            <a:endParaRPr lang="en-US" sz="1600" dirty="0">
              <a:solidFill>
                <a:srgbClr val="004563"/>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3A52B53-E2EC-4FB1-B504-48A13B6EF509}"/>
              </a:ext>
            </a:extLst>
          </p:cNvPr>
          <p:cNvSpPr/>
          <p:nvPr/>
        </p:nvSpPr>
        <p:spPr>
          <a:xfrm>
            <a:off x="541176" y="5280026"/>
            <a:ext cx="8176105" cy="338554"/>
          </a:xfrm>
          <a:prstGeom prst="rect">
            <a:avLst/>
          </a:prstGeom>
        </p:spPr>
        <p:txBody>
          <a:bodyPr wrap="square">
            <a:spAutoFit/>
          </a:bodyPr>
          <a:lstStyle/>
          <a:p>
            <a:endParaRPr lang="en-US" sz="1600" dirty="0">
              <a:solidFill>
                <a:srgbClr val="004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50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1507" y="-594572"/>
            <a:ext cx="78873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8" name="Rectangle 7"/>
          <p:cNvSpPr/>
          <p:nvPr/>
        </p:nvSpPr>
        <p:spPr>
          <a:xfrm>
            <a:off x="-2372865" y="6415108"/>
            <a:ext cx="8548777" cy="677108"/>
          </a:xfrm>
          <a:prstGeom prst="rect">
            <a:avLst/>
          </a:prstGeom>
        </p:spPr>
        <p:txBody>
          <a:bodyPr wrap="square">
            <a:spAutoFit/>
          </a:bodyPr>
          <a:lstStyle/>
          <a:p>
            <a:pPr marL="577850" lvl="1"/>
            <a:endParaRPr lang="en-US" dirty="0">
              <a:latin typeface="Calibri" panose="020F0502020204030204" pitchFamily="34" charset="0"/>
            </a:endParaRPr>
          </a:p>
          <a:p>
            <a:pPr marL="342900" indent="-342900">
              <a:buFont typeface="Arial" panose="020B0604020202020204" pitchFamily="34" charset="0"/>
              <a:buChar char="•"/>
            </a:pPr>
            <a:endParaRPr lang="en-US" sz="2000" dirty="0">
              <a:solidFill>
                <a:schemeClr val="tx2"/>
              </a:solidFill>
              <a:latin typeface="HelveticaNeueLT Std" panose="020B0604020202020204" pitchFamily="34" charset="0"/>
            </a:endParaRPr>
          </a:p>
        </p:txBody>
      </p:sp>
      <p:sp>
        <p:nvSpPr>
          <p:cNvPr id="2" name="Title 1">
            <a:extLst>
              <a:ext uri="{FF2B5EF4-FFF2-40B4-BE49-F238E27FC236}">
                <a16:creationId xmlns:a16="http://schemas.microsoft.com/office/drawing/2014/main" id="{466B61F8-459C-4F51-9EE8-B7FC1FB5BD8C}"/>
              </a:ext>
            </a:extLst>
          </p:cNvPr>
          <p:cNvSpPr>
            <a:spLocks noGrp="1"/>
          </p:cNvSpPr>
          <p:nvPr>
            <p:ph type="title"/>
          </p:nvPr>
        </p:nvSpPr>
        <p:spPr/>
        <p:txBody>
          <a:bodyPr/>
          <a:lstStyle/>
          <a:p>
            <a:r>
              <a:rPr lang="en-US" dirty="0">
                <a:solidFill>
                  <a:srgbClr val="004563"/>
                </a:solidFill>
                <a:latin typeface="Arial" panose="020B0604020202020204" pitchFamily="34" charset="0"/>
              </a:rPr>
              <a:t>WIOA Youth Work Experience</a:t>
            </a:r>
            <a:endParaRPr lang="en-US" dirty="0"/>
          </a:p>
        </p:txBody>
      </p:sp>
      <p:sp>
        <p:nvSpPr>
          <p:cNvPr id="9" name="Text Placeholder 8">
            <a:extLst>
              <a:ext uri="{FF2B5EF4-FFF2-40B4-BE49-F238E27FC236}">
                <a16:creationId xmlns:a16="http://schemas.microsoft.com/office/drawing/2014/main" id="{780DBD25-7B2B-4B4A-AC09-C9D67D6537B0}"/>
              </a:ext>
            </a:extLst>
          </p:cNvPr>
          <p:cNvSpPr>
            <a:spLocks noGrp="1"/>
          </p:cNvSpPr>
          <p:nvPr>
            <p:ph type="body" sz="quarter" idx="11"/>
          </p:nvPr>
        </p:nvSpPr>
        <p:spPr/>
        <p:txBody>
          <a:bodyPr/>
          <a:lstStyle/>
          <a:p>
            <a:pPr>
              <a:spcBef>
                <a:spcPts val="600"/>
              </a:spcBef>
            </a:pPr>
            <a:r>
              <a:rPr lang="en-US" sz="2000" b="1" dirty="0">
                <a:solidFill>
                  <a:srgbClr val="004563"/>
                </a:solidFill>
                <a:latin typeface="Arial" panose="020B0604020202020204" pitchFamily="34" charset="0"/>
                <a:cs typeface="Arial" panose="020B0604020202020204" pitchFamily="34" charset="0"/>
              </a:rPr>
              <a:t>Work Experience</a:t>
            </a:r>
          </a:p>
          <a:p>
            <a:pPr>
              <a:spcBef>
                <a:spcPts val="600"/>
              </a:spcBef>
            </a:pPr>
            <a:endParaRPr lang="en-US" sz="1000" dirty="0">
              <a:solidFill>
                <a:srgbClr val="004563"/>
              </a:solidFill>
              <a:latin typeface="Arial" panose="020B0604020202020204" pitchFamily="34" charset="0"/>
              <a:cs typeface="Arial" panose="020B0604020202020204" pitchFamily="34" charset="0"/>
            </a:endParaRPr>
          </a:p>
          <a:p>
            <a:pPr>
              <a:spcBef>
                <a:spcPts val="600"/>
              </a:spcBef>
            </a:pPr>
            <a:r>
              <a:rPr lang="en-US" sz="1600" dirty="0">
                <a:solidFill>
                  <a:srgbClr val="004563"/>
                </a:solidFill>
                <a:latin typeface="Arial" panose="020B0604020202020204" pitchFamily="34" charset="0"/>
                <a:cs typeface="Arial" panose="020B0604020202020204" pitchFamily="34" charset="0"/>
              </a:rPr>
              <a:t>Paid and unpaid work experiences that have a component of academic and occupational education, which may include:</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Summer employment opportunities and other employment opportunities available throughout the school year</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Pre-apprenticeship programs</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Internships and job shadowing</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On-the-job training opportunities</a:t>
            </a:r>
          </a:p>
          <a:p>
            <a:endParaRPr lang="en-US" dirty="0">
              <a:solidFill>
                <a:srgbClr val="004563"/>
              </a:solidFill>
              <a:latin typeface="Arial" panose="020B0604020202020204" pitchFamily="34" charset="0"/>
              <a:cs typeface="Arial" panose="020B0604020202020204" pitchFamily="34" charset="0"/>
            </a:endParaRPr>
          </a:p>
          <a:p>
            <a:r>
              <a:rPr lang="en-US" sz="1600" dirty="0">
                <a:solidFill>
                  <a:srgbClr val="004563"/>
                </a:solidFill>
                <a:latin typeface="Arial" panose="020B0604020202020204" pitchFamily="34" charset="0"/>
                <a:cs typeface="Arial" panose="020B0604020202020204" pitchFamily="34" charset="0"/>
              </a:rPr>
              <a:t>Minimum 20% of Youth expenditures must be spent on Work Experience.</a:t>
            </a:r>
            <a:endParaRPr lang="en-US" dirty="0"/>
          </a:p>
        </p:txBody>
      </p:sp>
    </p:spTree>
    <p:extLst>
      <p:ext uri="{BB962C8B-B14F-4D97-AF65-F5344CB8AC3E}">
        <p14:creationId xmlns:p14="http://schemas.microsoft.com/office/powerpoint/2010/main" val="112515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1507" y="-594572"/>
            <a:ext cx="78873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8" name="Rectangle 7"/>
          <p:cNvSpPr/>
          <p:nvPr/>
        </p:nvSpPr>
        <p:spPr>
          <a:xfrm>
            <a:off x="-2372865" y="6415108"/>
            <a:ext cx="8548777" cy="677108"/>
          </a:xfrm>
          <a:prstGeom prst="rect">
            <a:avLst/>
          </a:prstGeom>
        </p:spPr>
        <p:txBody>
          <a:bodyPr wrap="square">
            <a:spAutoFit/>
          </a:bodyPr>
          <a:lstStyle/>
          <a:p>
            <a:pPr marL="577850" lvl="1"/>
            <a:endParaRPr lang="en-US" dirty="0">
              <a:latin typeface="Calibri" panose="020F0502020204030204" pitchFamily="34" charset="0"/>
            </a:endParaRPr>
          </a:p>
          <a:p>
            <a:pPr marL="342900" indent="-342900">
              <a:buFont typeface="Arial" panose="020B0604020202020204" pitchFamily="34" charset="0"/>
              <a:buChar char="•"/>
            </a:pPr>
            <a:endParaRPr lang="en-US" sz="2000" dirty="0">
              <a:solidFill>
                <a:schemeClr val="tx2"/>
              </a:solidFill>
              <a:latin typeface="HelveticaNeueLT Std" panose="020B0604020202020204" pitchFamily="34" charset="0"/>
            </a:endParaRPr>
          </a:p>
        </p:txBody>
      </p:sp>
      <p:sp>
        <p:nvSpPr>
          <p:cNvPr id="2" name="Title 1">
            <a:extLst>
              <a:ext uri="{FF2B5EF4-FFF2-40B4-BE49-F238E27FC236}">
                <a16:creationId xmlns:a16="http://schemas.microsoft.com/office/drawing/2014/main" id="{466B61F8-459C-4F51-9EE8-B7FC1FB5BD8C}"/>
              </a:ext>
            </a:extLst>
          </p:cNvPr>
          <p:cNvSpPr>
            <a:spLocks noGrp="1"/>
          </p:cNvSpPr>
          <p:nvPr>
            <p:ph type="title"/>
          </p:nvPr>
        </p:nvSpPr>
        <p:spPr/>
        <p:txBody>
          <a:bodyPr/>
          <a:lstStyle/>
          <a:p>
            <a:r>
              <a:rPr lang="en-US" dirty="0">
                <a:solidFill>
                  <a:srgbClr val="004563"/>
                </a:solidFill>
                <a:latin typeface="Arial" panose="020B0604020202020204" pitchFamily="34" charset="0"/>
              </a:rPr>
              <a:t>WIOA Youth</a:t>
            </a:r>
            <a:endParaRPr lang="en-US" dirty="0"/>
          </a:p>
        </p:txBody>
      </p:sp>
      <p:sp>
        <p:nvSpPr>
          <p:cNvPr id="9" name="Text Placeholder 8">
            <a:extLst>
              <a:ext uri="{FF2B5EF4-FFF2-40B4-BE49-F238E27FC236}">
                <a16:creationId xmlns:a16="http://schemas.microsoft.com/office/drawing/2014/main" id="{780DBD25-7B2B-4B4A-AC09-C9D67D6537B0}"/>
              </a:ext>
            </a:extLst>
          </p:cNvPr>
          <p:cNvSpPr>
            <a:spLocks noGrp="1"/>
          </p:cNvSpPr>
          <p:nvPr>
            <p:ph type="body" sz="quarter" idx="11"/>
          </p:nvPr>
        </p:nvSpPr>
        <p:spPr/>
        <p:txBody>
          <a:bodyPr/>
          <a:lstStyle/>
          <a:p>
            <a:pPr>
              <a:spcBef>
                <a:spcPts val="600"/>
              </a:spcBef>
            </a:pPr>
            <a:r>
              <a:rPr lang="en-US" sz="2000" b="1" dirty="0">
                <a:solidFill>
                  <a:srgbClr val="004563"/>
                </a:solidFill>
                <a:latin typeface="Arial" panose="020B0604020202020204" pitchFamily="34" charset="0"/>
                <a:cs typeface="Arial" panose="020B0604020202020204" pitchFamily="34" charset="0"/>
              </a:rPr>
              <a:t>Pay-for-Performance Contracts</a:t>
            </a:r>
          </a:p>
          <a:p>
            <a:pPr>
              <a:spcBef>
                <a:spcPts val="600"/>
              </a:spcBef>
            </a:pPr>
            <a:endParaRPr lang="en-US" sz="400" b="1" dirty="0">
              <a:solidFill>
                <a:srgbClr val="004563"/>
              </a:solidFill>
              <a:latin typeface="Arial" panose="020B0604020202020204" pitchFamily="34" charset="0"/>
              <a:cs typeface="Arial" panose="020B0604020202020204" pitchFamily="34" charset="0"/>
            </a:endParaRP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Expenditures for pay-for-performance contracts</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Earmark Requirement: Maximum of 10% of total funds</a:t>
            </a:r>
          </a:p>
          <a:p>
            <a:pPr>
              <a:spcBef>
                <a:spcPts val="600"/>
              </a:spcBef>
            </a:pPr>
            <a:endParaRPr lang="en-US" sz="900" dirty="0">
              <a:solidFill>
                <a:srgbClr val="004563"/>
              </a:solidFill>
              <a:latin typeface="Arial" panose="020B0604020202020204" pitchFamily="34" charset="0"/>
              <a:cs typeface="Arial" panose="020B0604020202020204" pitchFamily="34" charset="0"/>
            </a:endParaRPr>
          </a:p>
          <a:p>
            <a:pPr>
              <a:spcBef>
                <a:spcPts val="600"/>
              </a:spcBef>
            </a:pPr>
            <a:r>
              <a:rPr lang="en-US" sz="2000" b="1" dirty="0">
                <a:solidFill>
                  <a:srgbClr val="004563"/>
                </a:solidFill>
                <a:latin typeface="Arial" panose="020B0604020202020204" pitchFamily="34" charset="0"/>
                <a:cs typeface="Arial" panose="020B0604020202020204" pitchFamily="34" charset="0"/>
              </a:rPr>
              <a:t>Unliquidated Obligations for Pay-for-Performance Contracts</a:t>
            </a:r>
          </a:p>
          <a:p>
            <a:pPr>
              <a:spcBef>
                <a:spcPts val="600"/>
              </a:spcBef>
            </a:pPr>
            <a:endParaRPr lang="en-US" sz="400" b="1" dirty="0">
              <a:solidFill>
                <a:srgbClr val="004563"/>
              </a:solidFill>
              <a:latin typeface="Arial" panose="020B0604020202020204" pitchFamily="34" charset="0"/>
              <a:cs typeface="Arial" panose="020B0604020202020204" pitchFamily="34" charset="0"/>
            </a:endParaRP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Obligations incurred for pay-for-performance contracts for expenditures that have not yet been recorded, as of the reporting period end date.</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This Cost Category is a subset of the total quarterly “Unliquidated Obligations” field in SERA.</a:t>
            </a:r>
          </a:p>
          <a:p>
            <a:endParaRPr lang="en-US" dirty="0"/>
          </a:p>
        </p:txBody>
      </p:sp>
    </p:spTree>
    <p:extLst>
      <p:ext uri="{BB962C8B-B14F-4D97-AF65-F5344CB8AC3E}">
        <p14:creationId xmlns:p14="http://schemas.microsoft.com/office/powerpoint/2010/main" val="296537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16859" y="-954915"/>
            <a:ext cx="78582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12" name="Title 11">
            <a:extLst>
              <a:ext uri="{FF2B5EF4-FFF2-40B4-BE49-F238E27FC236}">
                <a16:creationId xmlns:a16="http://schemas.microsoft.com/office/drawing/2014/main" id="{95380892-666C-41A9-A77E-A883E0B8BCBF}"/>
              </a:ext>
            </a:extLst>
          </p:cNvPr>
          <p:cNvSpPr>
            <a:spLocks noGrp="1"/>
          </p:cNvSpPr>
          <p:nvPr>
            <p:ph type="title"/>
          </p:nvPr>
        </p:nvSpPr>
        <p:spPr/>
        <p:txBody>
          <a:bodyPr/>
          <a:lstStyle/>
          <a:p>
            <a:r>
              <a:rPr lang="en-US" dirty="0">
                <a:solidFill>
                  <a:srgbClr val="004563"/>
                </a:solidFill>
                <a:latin typeface="Arial" panose="020B0604020202020204" pitchFamily="34" charset="0"/>
              </a:rPr>
              <a:t>WIOA State Level Projects</a:t>
            </a:r>
            <a:endParaRPr lang="en-US" dirty="0"/>
          </a:p>
        </p:txBody>
      </p:sp>
      <p:sp>
        <p:nvSpPr>
          <p:cNvPr id="14" name="Content Placeholder 13">
            <a:extLst>
              <a:ext uri="{FF2B5EF4-FFF2-40B4-BE49-F238E27FC236}">
                <a16:creationId xmlns:a16="http://schemas.microsoft.com/office/drawing/2014/main" id="{882723E4-2E85-402A-B2BD-011524E497A8}"/>
              </a:ext>
            </a:extLst>
          </p:cNvPr>
          <p:cNvSpPr>
            <a:spLocks noGrp="1"/>
          </p:cNvSpPr>
          <p:nvPr>
            <p:ph sz="quarter" idx="11"/>
          </p:nvPr>
        </p:nvSpPr>
        <p:spPr>
          <a:xfrm>
            <a:off x="4725824" y="1119195"/>
            <a:ext cx="3796902" cy="5119681"/>
          </a:xfrm>
        </p:spPr>
        <p:txBody>
          <a:bodyPr/>
          <a:lstStyle/>
          <a:p>
            <a:pPr algn="ctr"/>
            <a:r>
              <a:rPr lang="en-US" sz="2400" u="sng" dirty="0"/>
              <a:t>Non Add-Ups</a:t>
            </a:r>
          </a:p>
          <a:p>
            <a:pPr>
              <a:spcBef>
                <a:spcPts val="600"/>
              </a:spcBef>
            </a:pPr>
            <a:r>
              <a:rPr lang="en-US" sz="1600" dirty="0"/>
              <a:t>Note: only applicable if Youth are being served.</a:t>
            </a:r>
          </a:p>
          <a:p>
            <a:pPr algn="ctr">
              <a:spcBef>
                <a:spcPts val="600"/>
              </a:spcBef>
            </a:pPr>
            <a:r>
              <a:rPr lang="en-US" sz="2000" dirty="0"/>
              <a:t>In-School Youth</a:t>
            </a:r>
          </a:p>
          <a:p>
            <a:pPr algn="ctr">
              <a:spcBef>
                <a:spcPts val="600"/>
              </a:spcBef>
            </a:pPr>
            <a:endParaRPr lang="en-US" sz="2000" dirty="0"/>
          </a:p>
          <a:p>
            <a:pPr algn="ctr">
              <a:spcBef>
                <a:spcPts val="600"/>
              </a:spcBef>
            </a:pPr>
            <a:r>
              <a:rPr lang="en-US" sz="2000" dirty="0"/>
              <a:t>Out-of-School Youth</a:t>
            </a:r>
          </a:p>
          <a:p>
            <a:pPr algn="ctr">
              <a:spcBef>
                <a:spcPts val="600"/>
              </a:spcBef>
            </a:pPr>
            <a:endParaRPr lang="en-US" sz="2000" dirty="0"/>
          </a:p>
          <a:p>
            <a:pPr algn="ctr">
              <a:spcBef>
                <a:spcPts val="600"/>
              </a:spcBef>
            </a:pPr>
            <a:r>
              <a:rPr lang="en-US" sz="2000" dirty="0"/>
              <a:t>ITA Federal</a:t>
            </a:r>
          </a:p>
          <a:p>
            <a:pPr algn="ctr">
              <a:spcBef>
                <a:spcPts val="600"/>
              </a:spcBef>
            </a:pPr>
            <a:endParaRPr lang="en-US" sz="2000" dirty="0"/>
          </a:p>
          <a:p>
            <a:pPr algn="ctr">
              <a:spcBef>
                <a:spcPts val="600"/>
              </a:spcBef>
            </a:pPr>
            <a:r>
              <a:rPr lang="en-US" sz="2000" dirty="0"/>
              <a:t>ITA Federal-Youth</a:t>
            </a:r>
          </a:p>
          <a:p>
            <a:pPr algn="ctr">
              <a:spcBef>
                <a:spcPts val="600"/>
              </a:spcBef>
            </a:pPr>
            <a:endParaRPr lang="en-US" sz="2000" dirty="0"/>
          </a:p>
        </p:txBody>
      </p:sp>
      <p:sp>
        <p:nvSpPr>
          <p:cNvPr id="15" name="Content Placeholder 14">
            <a:extLst>
              <a:ext uri="{FF2B5EF4-FFF2-40B4-BE49-F238E27FC236}">
                <a16:creationId xmlns:a16="http://schemas.microsoft.com/office/drawing/2014/main" id="{46FE6248-1666-4310-9B63-05945892CE58}"/>
              </a:ext>
            </a:extLst>
          </p:cNvPr>
          <p:cNvSpPr>
            <a:spLocks noGrp="1"/>
          </p:cNvSpPr>
          <p:nvPr>
            <p:ph sz="quarter" idx="12"/>
          </p:nvPr>
        </p:nvSpPr>
        <p:spPr>
          <a:xfrm>
            <a:off x="640081" y="1119195"/>
            <a:ext cx="3538220" cy="5119682"/>
          </a:xfrm>
        </p:spPr>
        <p:txBody>
          <a:bodyPr/>
          <a:lstStyle/>
          <a:p>
            <a:pPr algn="ctr"/>
            <a:r>
              <a:rPr lang="en-US" sz="2400" u="sng" dirty="0"/>
              <a:t>Add-Ups</a:t>
            </a:r>
          </a:p>
          <a:p>
            <a:endParaRPr lang="en-US" sz="2000" dirty="0"/>
          </a:p>
          <a:p>
            <a:pPr algn="ctr"/>
            <a:r>
              <a:rPr lang="en-US" sz="2000" dirty="0"/>
              <a:t>Training</a:t>
            </a:r>
          </a:p>
          <a:p>
            <a:pPr algn="ctr"/>
            <a:endParaRPr lang="en-US" sz="2000" dirty="0"/>
          </a:p>
          <a:p>
            <a:pPr algn="ctr"/>
            <a:r>
              <a:rPr lang="en-US" sz="2000" dirty="0"/>
              <a:t>Career Services</a:t>
            </a:r>
          </a:p>
          <a:p>
            <a:pPr algn="ctr"/>
            <a:endParaRPr lang="en-US" sz="2000" dirty="0"/>
          </a:p>
          <a:p>
            <a:pPr algn="ctr"/>
            <a:r>
              <a:rPr lang="en-US" sz="2000" dirty="0"/>
              <a:t>Local Administration</a:t>
            </a:r>
          </a:p>
        </p:txBody>
      </p:sp>
      <p:sp>
        <p:nvSpPr>
          <p:cNvPr id="16" name="Rectangle 15">
            <a:extLst>
              <a:ext uri="{FF2B5EF4-FFF2-40B4-BE49-F238E27FC236}">
                <a16:creationId xmlns:a16="http://schemas.microsoft.com/office/drawing/2014/main" id="{28D5CA54-ADDC-49EE-B93F-BD540AC06B64}"/>
              </a:ext>
            </a:extLst>
          </p:cNvPr>
          <p:cNvSpPr/>
          <p:nvPr/>
        </p:nvSpPr>
        <p:spPr>
          <a:xfrm>
            <a:off x="716859" y="5213445"/>
            <a:ext cx="785823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5533FE-68C7-499D-9AC2-A964BE1A9590}"/>
              </a:ext>
            </a:extLst>
          </p:cNvPr>
          <p:cNvSpPr/>
          <p:nvPr/>
        </p:nvSpPr>
        <p:spPr>
          <a:xfrm>
            <a:off x="834285" y="5470590"/>
            <a:ext cx="7536482" cy="707886"/>
          </a:xfrm>
          <a:prstGeom prst="rect">
            <a:avLst/>
          </a:prstGeom>
        </p:spPr>
        <p:txBody>
          <a:bodyPr wrap="square">
            <a:spAutoFit/>
          </a:bodyPr>
          <a:lstStyle/>
          <a:p>
            <a:r>
              <a:rPr lang="en-US" sz="2000" dirty="0">
                <a:solidFill>
                  <a:srgbClr val="004563"/>
                </a:solidFill>
                <a:latin typeface="Arial" panose="020B0604020202020204" pitchFamily="34" charset="0"/>
                <a:cs typeface="Arial" panose="020B0604020202020204" pitchFamily="34" charset="0"/>
              </a:rPr>
              <a:t>Refer to Slides 2, 3, 7, 8, and 9 for definitions</a:t>
            </a:r>
          </a:p>
          <a:p>
            <a:r>
              <a:rPr lang="en-US" sz="2000" dirty="0">
                <a:solidFill>
                  <a:srgbClr val="004563"/>
                </a:solidFill>
                <a:latin typeface="Arial" panose="020B0604020202020204" pitchFamily="34" charset="0"/>
                <a:cs typeface="Arial" panose="020B0604020202020204" pitchFamily="34" charset="0"/>
              </a:rPr>
              <a:t>Career Services + Training + Local Admin = Total Expenditures</a:t>
            </a:r>
          </a:p>
        </p:txBody>
      </p:sp>
    </p:spTree>
    <p:extLst>
      <p:ext uri="{BB962C8B-B14F-4D97-AF65-F5344CB8AC3E}">
        <p14:creationId xmlns:p14="http://schemas.microsoft.com/office/powerpoint/2010/main" val="168903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902" y="2474460"/>
            <a:ext cx="4490720" cy="1540045"/>
          </a:xfrm>
          <a:prstGeom prst="rect">
            <a:avLst/>
          </a:prstGeom>
        </p:spPr>
      </p:pic>
      <p:sp>
        <p:nvSpPr>
          <p:cNvPr id="40" name="Rectangle 39"/>
          <p:cNvSpPr/>
          <p:nvPr/>
        </p:nvSpPr>
        <p:spPr>
          <a:xfrm flipV="1">
            <a:off x="647064" y="4549475"/>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415A"/>
              </a:solidFill>
            </a:endParaRPr>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83" y="1427455"/>
            <a:ext cx="1152136" cy="1341900"/>
          </a:xfrm>
          <a:prstGeom prst="rect">
            <a:avLst/>
          </a:prstGeom>
          <a:effectLst>
            <a:glow>
              <a:srgbClr val="002060">
                <a:alpha val="40000"/>
              </a:srgbClr>
            </a:glow>
          </a:effectLst>
        </p:spPr>
      </p:pic>
      <p:sp>
        <p:nvSpPr>
          <p:cNvPr id="50" name="Title 1"/>
          <p:cNvSpPr txBox="1">
            <a:spLocks/>
          </p:cNvSpPr>
          <p:nvPr/>
        </p:nvSpPr>
        <p:spPr>
          <a:xfrm>
            <a:off x="647064" y="102081"/>
            <a:ext cx="776164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Open Discussion &amp; Questions</a:t>
            </a:r>
          </a:p>
        </p:txBody>
      </p:sp>
    </p:spTree>
    <p:extLst>
      <p:ext uri="{BB962C8B-B14F-4D97-AF65-F5344CB8AC3E}">
        <p14:creationId xmlns:p14="http://schemas.microsoft.com/office/powerpoint/2010/main" val="3598595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48" y="1819058"/>
            <a:ext cx="1160185" cy="1351274"/>
          </a:xfrm>
          <a:prstGeom prst="rect">
            <a:avLst/>
          </a:prstGeom>
        </p:spPr>
      </p:pic>
      <p:sp>
        <p:nvSpPr>
          <p:cNvPr id="10" name="Rectangle 9"/>
          <p:cNvSpPr/>
          <p:nvPr/>
        </p:nvSpPr>
        <p:spPr>
          <a:xfrm>
            <a:off x="2047177" y="1772878"/>
            <a:ext cx="6677248" cy="830997"/>
          </a:xfrm>
          <a:prstGeom prst="rect">
            <a:avLst/>
          </a:prstGeom>
        </p:spPr>
        <p:txBody>
          <a:bodyPr wrap="square">
            <a:spAutoFit/>
          </a:bodyPr>
          <a:lstStyle/>
          <a:p>
            <a:r>
              <a:rPr lang="en-US" sz="4800" b="1" dirty="0">
                <a:solidFill>
                  <a:srgbClr val="004563"/>
                </a:solidFill>
                <a:latin typeface="Arial" panose="020B0604020202020204" pitchFamily="34" charset="0"/>
                <a:cs typeface="Arial" panose="020B0604020202020204" pitchFamily="34" charset="0"/>
              </a:rPr>
              <a:t>Thank You</a:t>
            </a:r>
            <a:endParaRPr lang="en-US" sz="5400" b="1" dirty="0">
              <a:solidFill>
                <a:srgbClr val="004563"/>
              </a:solidFill>
              <a:latin typeface="Arial" panose="020B0604020202020204" pitchFamily="34" charset="0"/>
              <a:cs typeface="Arial" panose="020B0604020202020204" pitchFamily="34" charset="0"/>
            </a:endParaRPr>
          </a:p>
        </p:txBody>
      </p:sp>
      <p:sp>
        <p:nvSpPr>
          <p:cNvPr id="16" name="Title 1"/>
          <p:cNvSpPr txBox="1">
            <a:spLocks/>
          </p:cNvSpPr>
          <p:nvPr/>
        </p:nvSpPr>
        <p:spPr>
          <a:xfrm>
            <a:off x="647064" y="87021"/>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Contact</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05" y="4827218"/>
            <a:ext cx="1161514" cy="1352822"/>
          </a:xfrm>
          <a:prstGeom prst="rect">
            <a:avLst/>
          </a:prstGeom>
        </p:spPr>
      </p:pic>
      <p:sp>
        <p:nvSpPr>
          <p:cNvPr id="21" name="Rectangle 20"/>
          <p:cNvSpPr/>
          <p:nvPr/>
        </p:nvSpPr>
        <p:spPr>
          <a:xfrm>
            <a:off x="2009553" y="5039563"/>
            <a:ext cx="6631799" cy="923330"/>
          </a:xfrm>
          <a:prstGeom prst="rect">
            <a:avLst/>
          </a:prstGeom>
        </p:spPr>
        <p:txBody>
          <a:bodyPr wrap="square">
            <a:spAutoFit/>
          </a:bodyPr>
          <a:lstStyle/>
          <a:p>
            <a:r>
              <a:rPr lang="en-US" b="1" dirty="0">
                <a:solidFill>
                  <a:srgbClr val="004563"/>
                </a:solidFill>
                <a:latin typeface="Arial" panose="020B0604020202020204" pitchFamily="34" charset="0"/>
                <a:cs typeface="Arial" panose="020B0604020202020204" pitchFamily="34" charset="0"/>
              </a:rPr>
              <a:t>DEO Bureau of Financial Management</a:t>
            </a:r>
            <a:endParaRPr lang="en-US" dirty="0">
              <a:solidFill>
                <a:srgbClr val="004563"/>
              </a:solidFill>
              <a:latin typeface="Arial" panose="020B0604020202020204" pitchFamily="34" charset="0"/>
              <a:cs typeface="Arial" panose="020B0604020202020204" pitchFamily="34" charset="0"/>
            </a:endParaRPr>
          </a:p>
          <a:p>
            <a:r>
              <a:rPr lang="en-US" dirty="0">
                <a:solidFill>
                  <a:srgbClr val="004563"/>
                </a:solidFill>
                <a:latin typeface="Arial" panose="020B0604020202020204" pitchFamily="34" charset="0"/>
                <a:cs typeface="Arial" panose="020B0604020202020204" pitchFamily="34" charset="0"/>
              </a:rPr>
              <a:t>Main Line: </a:t>
            </a:r>
            <a:r>
              <a:rPr lang="en-US" b="1" dirty="0">
                <a:solidFill>
                  <a:srgbClr val="004563"/>
                </a:solidFill>
                <a:latin typeface="Arial" panose="020B0604020202020204" pitchFamily="34" charset="0"/>
                <a:cs typeface="Arial" panose="020B0604020202020204" pitchFamily="34" charset="0"/>
              </a:rPr>
              <a:t>850-245-7126</a:t>
            </a:r>
          </a:p>
          <a:p>
            <a:r>
              <a:rPr lang="en-US" dirty="0">
                <a:solidFill>
                  <a:srgbClr val="004563"/>
                </a:solidFill>
                <a:latin typeface="Arial" panose="020B0604020202020204" pitchFamily="34" charset="0"/>
                <a:cs typeface="Arial" panose="020B0604020202020204" pitchFamily="34" charset="0"/>
              </a:rPr>
              <a:t>Email:</a:t>
            </a:r>
            <a:r>
              <a:rPr lang="en-US" b="1" i="1" dirty="0">
                <a:solidFill>
                  <a:srgbClr val="004563"/>
                </a:solidFill>
                <a:latin typeface="Arial" panose="020B0604020202020204" pitchFamily="34" charset="0"/>
                <a:cs typeface="Arial" panose="020B0604020202020204" pitchFamily="34" charset="0"/>
              </a:rPr>
              <a:t> caroline.womack@deo.myflorida.com</a:t>
            </a:r>
          </a:p>
        </p:txBody>
      </p:sp>
      <p:sp>
        <p:nvSpPr>
          <p:cNvPr id="22" name="Rectangle 21"/>
          <p:cNvSpPr/>
          <p:nvPr/>
        </p:nvSpPr>
        <p:spPr>
          <a:xfrm>
            <a:off x="2130251" y="2596915"/>
            <a:ext cx="6511101" cy="923330"/>
          </a:xfrm>
          <a:prstGeom prst="rect">
            <a:avLst/>
          </a:prstGeom>
        </p:spPr>
        <p:txBody>
          <a:bodyPr wrap="square">
            <a:spAutoFit/>
          </a:bodyPr>
          <a:lstStyle/>
          <a:p>
            <a:r>
              <a:rPr lang="en-US" dirty="0">
                <a:solidFill>
                  <a:srgbClr val="004563"/>
                </a:solidFill>
                <a:latin typeface="Arial" panose="020B0604020202020204" pitchFamily="34" charset="0"/>
                <a:cs typeface="Arial" panose="020B0604020202020204" pitchFamily="34" charset="0"/>
              </a:rPr>
              <a:t>If you have questions or comments about this presentation or need to discuss a future project, please contact Tisha Womack.</a:t>
            </a:r>
          </a:p>
        </p:txBody>
      </p:sp>
      <p:sp>
        <p:nvSpPr>
          <p:cNvPr id="26" name="Rectangle 25"/>
          <p:cNvSpPr/>
          <p:nvPr/>
        </p:nvSpPr>
        <p:spPr>
          <a:xfrm flipV="1">
            <a:off x="647064" y="4549475"/>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415A"/>
              </a:solidFill>
            </a:endParaRPr>
          </a:p>
        </p:txBody>
      </p:sp>
    </p:spTree>
    <p:extLst>
      <p:ext uri="{BB962C8B-B14F-4D97-AF65-F5344CB8AC3E}">
        <p14:creationId xmlns:p14="http://schemas.microsoft.com/office/powerpoint/2010/main" val="262222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16859" y="-954915"/>
            <a:ext cx="78582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12" name="Title 11">
            <a:extLst>
              <a:ext uri="{FF2B5EF4-FFF2-40B4-BE49-F238E27FC236}">
                <a16:creationId xmlns:a16="http://schemas.microsoft.com/office/drawing/2014/main" id="{95380892-666C-41A9-A77E-A883E0B8BCBF}"/>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 Formula</a:t>
            </a:r>
            <a:endParaRPr lang="en-US" dirty="0"/>
          </a:p>
        </p:txBody>
      </p:sp>
      <p:sp>
        <p:nvSpPr>
          <p:cNvPr id="14" name="Content Placeholder 13">
            <a:extLst>
              <a:ext uri="{FF2B5EF4-FFF2-40B4-BE49-F238E27FC236}">
                <a16:creationId xmlns:a16="http://schemas.microsoft.com/office/drawing/2014/main" id="{882723E4-2E85-402A-B2BD-011524E497A8}"/>
              </a:ext>
            </a:extLst>
          </p:cNvPr>
          <p:cNvSpPr>
            <a:spLocks noGrp="1"/>
          </p:cNvSpPr>
          <p:nvPr>
            <p:ph sz="quarter" idx="11"/>
          </p:nvPr>
        </p:nvSpPr>
        <p:spPr>
          <a:xfrm>
            <a:off x="4725824" y="1119195"/>
            <a:ext cx="3796902" cy="5119681"/>
          </a:xfrm>
        </p:spPr>
        <p:txBody>
          <a:bodyPr/>
          <a:lstStyle/>
          <a:p>
            <a:pPr algn="ctr"/>
            <a:r>
              <a:rPr lang="en-US" sz="2400" u="sng" dirty="0"/>
              <a:t>Non Add-Ups</a:t>
            </a:r>
          </a:p>
          <a:p>
            <a:pPr>
              <a:spcBef>
                <a:spcPts val="600"/>
              </a:spcBef>
            </a:pPr>
            <a:endParaRPr lang="en-US" sz="2000" dirty="0"/>
          </a:p>
          <a:p>
            <a:pPr algn="ctr">
              <a:spcBef>
                <a:spcPts val="600"/>
              </a:spcBef>
            </a:pPr>
            <a:r>
              <a:rPr lang="en-US" sz="2000" dirty="0"/>
              <a:t>Incumbent Worker Training</a:t>
            </a:r>
          </a:p>
          <a:p>
            <a:pPr algn="ctr">
              <a:spcBef>
                <a:spcPts val="600"/>
              </a:spcBef>
            </a:pPr>
            <a:endParaRPr lang="en-US" sz="2000" dirty="0"/>
          </a:p>
          <a:p>
            <a:pPr algn="ctr">
              <a:spcBef>
                <a:spcPts val="600"/>
              </a:spcBef>
            </a:pPr>
            <a:r>
              <a:rPr lang="en-US" sz="2000" dirty="0"/>
              <a:t>Work Experience/Transitional Jobs</a:t>
            </a:r>
          </a:p>
          <a:p>
            <a:pPr algn="ctr">
              <a:spcBef>
                <a:spcPts val="600"/>
              </a:spcBef>
            </a:pPr>
            <a:endParaRPr lang="en-US" sz="2000" dirty="0"/>
          </a:p>
          <a:p>
            <a:pPr algn="ctr">
              <a:spcBef>
                <a:spcPts val="600"/>
              </a:spcBef>
            </a:pPr>
            <a:r>
              <a:rPr lang="en-US" sz="2000" dirty="0"/>
              <a:t>ITA Federal</a:t>
            </a:r>
          </a:p>
          <a:p>
            <a:pPr algn="ctr">
              <a:spcBef>
                <a:spcPts val="600"/>
              </a:spcBef>
            </a:pPr>
            <a:endParaRPr lang="en-US" sz="2000" dirty="0"/>
          </a:p>
          <a:p>
            <a:pPr algn="ctr">
              <a:spcBef>
                <a:spcPts val="600"/>
              </a:spcBef>
            </a:pPr>
            <a:r>
              <a:rPr lang="en-US" sz="2000" dirty="0"/>
              <a:t>State ITA</a:t>
            </a:r>
          </a:p>
        </p:txBody>
      </p:sp>
      <p:sp>
        <p:nvSpPr>
          <p:cNvPr id="15" name="Content Placeholder 14">
            <a:extLst>
              <a:ext uri="{FF2B5EF4-FFF2-40B4-BE49-F238E27FC236}">
                <a16:creationId xmlns:a16="http://schemas.microsoft.com/office/drawing/2014/main" id="{46FE6248-1666-4310-9B63-05945892CE58}"/>
              </a:ext>
            </a:extLst>
          </p:cNvPr>
          <p:cNvSpPr>
            <a:spLocks noGrp="1"/>
          </p:cNvSpPr>
          <p:nvPr>
            <p:ph sz="quarter" idx="12"/>
          </p:nvPr>
        </p:nvSpPr>
        <p:spPr>
          <a:xfrm>
            <a:off x="640081" y="1119195"/>
            <a:ext cx="3538220" cy="5119682"/>
          </a:xfrm>
        </p:spPr>
        <p:txBody>
          <a:bodyPr/>
          <a:lstStyle/>
          <a:p>
            <a:pPr algn="ctr"/>
            <a:r>
              <a:rPr lang="en-US" sz="2400" u="sng" dirty="0"/>
              <a:t>Add-Ups</a:t>
            </a:r>
          </a:p>
          <a:p>
            <a:endParaRPr lang="en-US" sz="2000" dirty="0"/>
          </a:p>
          <a:p>
            <a:pPr algn="ctr"/>
            <a:r>
              <a:rPr lang="en-US" sz="2000" dirty="0"/>
              <a:t>Training</a:t>
            </a:r>
          </a:p>
          <a:p>
            <a:pPr algn="ctr"/>
            <a:endParaRPr lang="en-US" sz="2000" dirty="0"/>
          </a:p>
          <a:p>
            <a:pPr algn="ctr"/>
            <a:r>
              <a:rPr lang="en-US" sz="2000" dirty="0"/>
              <a:t>Career Services</a:t>
            </a:r>
          </a:p>
          <a:p>
            <a:pPr algn="ctr"/>
            <a:endParaRPr lang="en-US" sz="2000" dirty="0"/>
          </a:p>
          <a:p>
            <a:pPr algn="ctr"/>
            <a:r>
              <a:rPr lang="en-US" sz="2000" dirty="0"/>
              <a:t>Local Administration</a:t>
            </a:r>
          </a:p>
        </p:txBody>
      </p:sp>
      <p:sp>
        <p:nvSpPr>
          <p:cNvPr id="16" name="Rectangle 15">
            <a:extLst>
              <a:ext uri="{FF2B5EF4-FFF2-40B4-BE49-F238E27FC236}">
                <a16:creationId xmlns:a16="http://schemas.microsoft.com/office/drawing/2014/main" id="{28D5CA54-ADDC-49EE-B93F-BD540AC06B64}"/>
              </a:ext>
            </a:extLst>
          </p:cNvPr>
          <p:cNvSpPr/>
          <p:nvPr/>
        </p:nvSpPr>
        <p:spPr>
          <a:xfrm>
            <a:off x="716859" y="5213445"/>
            <a:ext cx="785823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5533FE-68C7-499D-9AC2-A964BE1A9590}"/>
              </a:ext>
            </a:extLst>
          </p:cNvPr>
          <p:cNvSpPr/>
          <p:nvPr/>
        </p:nvSpPr>
        <p:spPr>
          <a:xfrm>
            <a:off x="834285" y="5470590"/>
            <a:ext cx="7536482" cy="400110"/>
          </a:xfrm>
          <a:prstGeom prst="rect">
            <a:avLst/>
          </a:prstGeom>
        </p:spPr>
        <p:txBody>
          <a:bodyPr wrap="square">
            <a:spAutoFit/>
          </a:bodyPr>
          <a:lstStyle/>
          <a:p>
            <a:r>
              <a:rPr lang="en-US" sz="2000" dirty="0">
                <a:solidFill>
                  <a:srgbClr val="004563"/>
                </a:solidFill>
                <a:latin typeface="Arial" panose="020B0604020202020204" pitchFamily="34" charset="0"/>
                <a:cs typeface="Arial" panose="020B0604020202020204" pitchFamily="34" charset="0"/>
              </a:rPr>
              <a:t>Career Services + Training + Local Admin = Total Expenditures</a:t>
            </a:r>
          </a:p>
        </p:txBody>
      </p:sp>
    </p:spTree>
    <p:extLst>
      <p:ext uri="{BB962C8B-B14F-4D97-AF65-F5344CB8AC3E}">
        <p14:creationId xmlns:p14="http://schemas.microsoft.com/office/powerpoint/2010/main" val="349166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3</a:t>
            </a:r>
          </a:p>
        </p:txBody>
      </p:sp>
      <p:sp>
        <p:nvSpPr>
          <p:cNvPr id="8" name="Title 7">
            <a:extLst>
              <a:ext uri="{FF2B5EF4-FFF2-40B4-BE49-F238E27FC236}">
                <a16:creationId xmlns:a16="http://schemas.microsoft.com/office/drawing/2014/main" id="{61B1A535-1503-4986-8CE3-8512FBB4470B}"/>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 </a:t>
            </a:r>
            <a:endParaRPr lang="en-US" dirty="0"/>
          </a:p>
        </p:txBody>
      </p:sp>
      <p:sp>
        <p:nvSpPr>
          <p:cNvPr id="9" name="Text Placeholder 8">
            <a:extLst>
              <a:ext uri="{FF2B5EF4-FFF2-40B4-BE49-F238E27FC236}">
                <a16:creationId xmlns:a16="http://schemas.microsoft.com/office/drawing/2014/main" id="{8838941F-466C-4822-BD11-47271BC5451A}"/>
              </a:ext>
            </a:extLst>
          </p:cNvPr>
          <p:cNvSpPr>
            <a:spLocks noGrp="1"/>
          </p:cNvSpPr>
          <p:nvPr>
            <p:ph type="body" sz="quarter" idx="11"/>
          </p:nvPr>
        </p:nvSpPr>
        <p:spPr>
          <a:xfrm>
            <a:off x="639763" y="968992"/>
            <a:ext cx="8077200" cy="5277822"/>
          </a:xfrm>
        </p:spPr>
        <p:txBody>
          <a:bodyPr/>
          <a:lstStyle/>
          <a:p>
            <a:pPr>
              <a:spcBef>
                <a:spcPts val="600"/>
              </a:spcBef>
            </a:pPr>
            <a:r>
              <a:rPr lang="en-US" sz="2400" b="1" dirty="0">
                <a:solidFill>
                  <a:srgbClr val="004563"/>
                </a:solidFill>
                <a:latin typeface="Arial" panose="020B0604020202020204" pitchFamily="34" charset="0"/>
                <a:cs typeface="Arial" panose="020B0604020202020204" pitchFamily="34" charset="0"/>
              </a:rPr>
              <a:t>Add-Up Cost Categories:</a:t>
            </a:r>
          </a:p>
          <a:p>
            <a:pPr>
              <a:spcBef>
                <a:spcPts val="600"/>
              </a:spcBef>
            </a:pPr>
            <a:endParaRPr lang="en-US" sz="1600" dirty="0">
              <a:solidFill>
                <a:srgbClr val="004563"/>
              </a:solidFill>
              <a:latin typeface="Arial" panose="020B0604020202020204" pitchFamily="34" charset="0"/>
              <a:cs typeface="Arial" panose="020B0604020202020204" pitchFamily="34" charset="0"/>
            </a:endParaRPr>
          </a:p>
          <a:p>
            <a:pPr>
              <a:spcBef>
                <a:spcPts val="600"/>
              </a:spcBef>
            </a:pPr>
            <a:r>
              <a:rPr lang="en-US" sz="1800" dirty="0">
                <a:solidFill>
                  <a:srgbClr val="004563"/>
                </a:solidFill>
                <a:latin typeface="Arial" panose="020B0604020202020204" pitchFamily="34" charset="0"/>
                <a:cs typeface="Arial" panose="020B0604020202020204" pitchFamily="34" charset="0"/>
              </a:rPr>
              <a:t>1)  Local Administration</a:t>
            </a:r>
            <a:endParaRPr lang="en-US" sz="1200" dirty="0">
              <a:solidFill>
                <a:srgbClr val="004563"/>
              </a:solidFill>
              <a:latin typeface="Arial" panose="020B0604020202020204" pitchFamily="34" charset="0"/>
              <a:cs typeface="Arial" panose="020B0604020202020204" pitchFamily="34" charset="0"/>
            </a:endParaRP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Costs are defined at WIOA Sec 134 (c)(3)(d)</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Costs include the administrative portion of indirect expenditures</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Cannot exceed 10% of the total Adult, DLW and Youth funds</a:t>
            </a:r>
          </a:p>
          <a:p>
            <a:pPr>
              <a:spcBef>
                <a:spcPts val="600"/>
              </a:spcBef>
            </a:pPr>
            <a:endParaRPr lang="en-US" sz="1400" dirty="0">
              <a:solidFill>
                <a:srgbClr val="004563"/>
              </a:solidFill>
              <a:latin typeface="Arial" panose="020B0604020202020204" pitchFamily="34" charset="0"/>
              <a:cs typeface="Arial" panose="020B0604020202020204" pitchFamily="34" charset="0"/>
            </a:endParaRPr>
          </a:p>
          <a:p>
            <a:pPr>
              <a:spcBef>
                <a:spcPts val="600"/>
              </a:spcBef>
            </a:pPr>
            <a:r>
              <a:rPr lang="en-US" sz="1800" dirty="0">
                <a:solidFill>
                  <a:srgbClr val="004563"/>
                </a:solidFill>
                <a:latin typeface="Arial" panose="020B0604020202020204" pitchFamily="34" charset="0"/>
                <a:cs typeface="Arial" panose="020B0604020202020204" pitchFamily="34" charset="0"/>
              </a:rPr>
              <a:t>2)  Career Services</a:t>
            </a:r>
            <a:endParaRPr lang="en-US" sz="1200" dirty="0">
              <a:solidFill>
                <a:srgbClr val="004563"/>
              </a:solidFill>
              <a:latin typeface="Arial" panose="020B0604020202020204" pitchFamily="34" charset="0"/>
              <a:cs typeface="Arial" panose="020B0604020202020204" pitchFamily="34" charset="0"/>
            </a:endParaRP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Basic Career Services</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Individualized Career Services (Work Experience/Transitional Jobs)</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Follow-Up Services</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Supportive Services (not required for participation in training)</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All other costs (both direct and indirect) that are not included in training or local        administration</a:t>
            </a:r>
          </a:p>
          <a:p>
            <a:endParaRPr lang="en-US" dirty="0"/>
          </a:p>
        </p:txBody>
      </p:sp>
    </p:spTree>
    <p:extLst>
      <p:ext uri="{BB962C8B-B14F-4D97-AF65-F5344CB8AC3E}">
        <p14:creationId xmlns:p14="http://schemas.microsoft.com/office/powerpoint/2010/main" val="13620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41197" y="-557958"/>
            <a:ext cx="78873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2" name="Rectangle 1"/>
          <p:cNvSpPr/>
          <p:nvPr/>
        </p:nvSpPr>
        <p:spPr>
          <a:xfrm>
            <a:off x="647064" y="936010"/>
            <a:ext cx="7997826" cy="1015663"/>
          </a:xfrm>
          <a:prstGeom prst="rect">
            <a:avLst/>
          </a:prstGeom>
        </p:spPr>
        <p:txBody>
          <a:bodyPr wrap="square">
            <a:spAutoFit/>
          </a:bodyPr>
          <a:lstStyle/>
          <a:p>
            <a:r>
              <a:rPr lang="en-US" dirty="0"/>
              <a:t>  </a:t>
            </a:r>
          </a:p>
          <a:p>
            <a:endParaRPr lang="en-US" dirty="0">
              <a:latin typeface="Arial" panose="020B0604020202020204" pitchFamily="34" charset="0"/>
              <a:cs typeface="Arial" panose="020B0604020202020204" pitchFamily="34" charset="0"/>
            </a:endParaRPr>
          </a:p>
          <a:p>
            <a:endParaRPr lang="en-US" sz="2400" dirty="0"/>
          </a:p>
        </p:txBody>
      </p:sp>
      <p:sp>
        <p:nvSpPr>
          <p:cNvPr id="10" name="Title 9">
            <a:extLst>
              <a:ext uri="{FF2B5EF4-FFF2-40B4-BE49-F238E27FC236}">
                <a16:creationId xmlns:a16="http://schemas.microsoft.com/office/drawing/2014/main" id="{C73D1C98-4DB3-4159-B39D-3EB6057AB3F1}"/>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 Add-ups</a:t>
            </a:r>
            <a:endParaRPr lang="en-US" dirty="0"/>
          </a:p>
        </p:txBody>
      </p:sp>
      <p:sp>
        <p:nvSpPr>
          <p:cNvPr id="11" name="Text Placeholder 10">
            <a:extLst>
              <a:ext uri="{FF2B5EF4-FFF2-40B4-BE49-F238E27FC236}">
                <a16:creationId xmlns:a16="http://schemas.microsoft.com/office/drawing/2014/main" id="{68BB1679-70BF-4D3E-96DE-A28004128532}"/>
              </a:ext>
            </a:extLst>
          </p:cNvPr>
          <p:cNvSpPr>
            <a:spLocks noGrp="1"/>
          </p:cNvSpPr>
          <p:nvPr>
            <p:ph type="body" sz="quarter" idx="11"/>
          </p:nvPr>
        </p:nvSpPr>
        <p:spPr>
          <a:xfrm>
            <a:off x="640081" y="734907"/>
            <a:ext cx="8077200" cy="3532293"/>
          </a:xfrm>
        </p:spPr>
        <p:txBody>
          <a:bodyPr/>
          <a:lstStyle/>
          <a:p>
            <a:pPr marL="342900" indent="-342900">
              <a:spcBef>
                <a:spcPts val="600"/>
              </a:spcBef>
              <a:buAutoNum type="arabicParenR" startAt="3"/>
            </a:pPr>
            <a:r>
              <a:rPr lang="en-US" sz="1800" dirty="0">
                <a:solidFill>
                  <a:srgbClr val="004563"/>
                </a:solidFill>
                <a:latin typeface="Arial" panose="020B0604020202020204" pitchFamily="34" charset="0"/>
                <a:cs typeface="Arial" panose="020B0604020202020204" pitchFamily="34" charset="0"/>
              </a:rPr>
              <a:t>Training (Only includes the direct training costs of the participant)</a:t>
            </a:r>
            <a:endParaRPr lang="en-US" sz="1600" dirty="0">
              <a:solidFill>
                <a:srgbClr val="004563"/>
              </a:solidFill>
              <a:latin typeface="Arial" panose="020B0604020202020204" pitchFamily="34" charset="0"/>
              <a:cs typeface="Arial" panose="020B0604020202020204" pitchFamily="34" charset="0"/>
            </a:endParaRP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On-the-Job Training (OJT)		</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Individual Training Accounts (ITA)	 </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Other Non-ITA Contracts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Customized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Incumbent Worker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Skills Upgrade</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Entrepreneurial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ABE/ESL in Conjunction with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Occupational Skills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Prerequisite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Registered Apprenticeship and Industry Recognized Apprenticeships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GED/</a:t>
            </a:r>
            <a:r>
              <a:rPr lang="en-US" sz="1400" dirty="0" err="1">
                <a:solidFill>
                  <a:srgbClr val="004563"/>
                </a:solidFill>
                <a:latin typeface="Arial" panose="020B0604020202020204" pitchFamily="34" charset="0"/>
                <a:cs typeface="Arial" panose="020B0604020202020204" pitchFamily="34" charset="0"/>
              </a:rPr>
              <a:t>HiSet</a:t>
            </a:r>
            <a:r>
              <a:rPr lang="en-US" sz="1400" dirty="0">
                <a:solidFill>
                  <a:srgbClr val="004563"/>
                </a:solidFill>
                <a:latin typeface="Arial" panose="020B0604020202020204" pitchFamily="34" charset="0"/>
                <a:cs typeface="Arial" panose="020B0604020202020204" pitchFamily="34" charset="0"/>
              </a:rPr>
              <a:t> Training</a:t>
            </a:r>
          </a:p>
          <a:p>
            <a:r>
              <a:rPr lang="en-US" dirty="0"/>
              <a:t> </a:t>
            </a:r>
          </a:p>
        </p:txBody>
      </p:sp>
      <p:sp>
        <p:nvSpPr>
          <p:cNvPr id="9" name="Rectangle 8">
            <a:extLst>
              <a:ext uri="{FF2B5EF4-FFF2-40B4-BE49-F238E27FC236}">
                <a16:creationId xmlns:a16="http://schemas.microsoft.com/office/drawing/2014/main" id="{1257133A-97B2-48BE-9357-84848F7E3021}"/>
              </a:ext>
            </a:extLst>
          </p:cNvPr>
          <p:cNvSpPr/>
          <p:nvPr/>
        </p:nvSpPr>
        <p:spPr>
          <a:xfrm>
            <a:off x="640081" y="4301579"/>
            <a:ext cx="7417837" cy="1815882"/>
          </a:xfrm>
          <a:prstGeom prst="rect">
            <a:avLst/>
          </a:prstGeom>
        </p:spPr>
        <p:txBody>
          <a:bodyPr wrap="square">
            <a:spAutoFit/>
          </a:bodyPr>
          <a:lstStyle/>
          <a:p>
            <a:r>
              <a:rPr lang="en-US" sz="1400" dirty="0">
                <a:solidFill>
                  <a:srgbClr val="004563"/>
                </a:solidFill>
                <a:latin typeface="Arial" panose="020B0604020202020204" pitchFamily="34" charset="0"/>
                <a:cs typeface="Arial" panose="020B0604020202020204" pitchFamily="34" charset="0"/>
              </a:rPr>
              <a:t>This cost category </a:t>
            </a:r>
            <a:r>
              <a:rPr lang="en-US" sz="1400" b="1" dirty="0">
                <a:solidFill>
                  <a:srgbClr val="004563"/>
                </a:solidFill>
                <a:latin typeface="Arial" panose="020B0604020202020204" pitchFamily="34" charset="0"/>
                <a:cs typeface="Arial" panose="020B0604020202020204" pitchFamily="34" charset="0"/>
              </a:rPr>
              <a:t>includes</a:t>
            </a:r>
            <a:r>
              <a:rPr lang="en-US" sz="1400" dirty="0">
                <a:solidFill>
                  <a:srgbClr val="004563"/>
                </a:solidFill>
                <a:latin typeface="Arial" panose="020B0604020202020204" pitchFamily="34" charset="0"/>
                <a:cs typeface="Arial" panose="020B0604020202020204" pitchFamily="34" charset="0"/>
              </a:rPr>
              <a:t> tuition and supportive services required to participate in the training whether included in the tuition or paid directly by the board, including but not limited to: books; mandatory fees; equipment; tools; supplies; uniforms and shoes/boots; drug tests, physicals, eye exams, immunizations; background checks; application, graduation, and GED fees; credential, license or exam fees; lodging (when a part of the cost of attending training out of area); auxiliary aides and services necessary for persons with disabilities to participate in training. etc.   This cost category </a:t>
            </a:r>
            <a:r>
              <a:rPr lang="en-US" sz="1400" b="1" dirty="0">
                <a:solidFill>
                  <a:srgbClr val="004563"/>
                </a:solidFill>
                <a:latin typeface="Arial" panose="020B0604020202020204" pitchFamily="34" charset="0"/>
                <a:cs typeface="Arial" panose="020B0604020202020204" pitchFamily="34" charset="0"/>
              </a:rPr>
              <a:t>does not include </a:t>
            </a:r>
            <a:r>
              <a:rPr lang="en-US" sz="1400" dirty="0">
                <a:solidFill>
                  <a:srgbClr val="004563"/>
                </a:solidFill>
                <a:latin typeface="Arial" panose="020B0604020202020204" pitchFamily="34" charset="0"/>
                <a:cs typeface="Arial" panose="020B0604020202020204" pitchFamily="34" charset="0"/>
              </a:rPr>
              <a:t>any allocated costs or staff time.  See Training and ITA Crosswalk.</a:t>
            </a:r>
            <a:endParaRPr lang="en-US" sz="1400" dirty="0"/>
          </a:p>
        </p:txBody>
      </p:sp>
    </p:spTree>
    <p:extLst>
      <p:ext uri="{BB962C8B-B14F-4D97-AF65-F5344CB8AC3E}">
        <p14:creationId xmlns:p14="http://schemas.microsoft.com/office/powerpoint/2010/main" val="253906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064" y="936010"/>
            <a:ext cx="7997826" cy="1015663"/>
          </a:xfrm>
          <a:prstGeom prst="rect">
            <a:avLst/>
          </a:prstGeom>
        </p:spPr>
        <p:txBody>
          <a:bodyPr wrap="square">
            <a:spAutoFit/>
          </a:bodyPr>
          <a:lstStyle/>
          <a:p>
            <a:r>
              <a:rPr lang="en-US" dirty="0"/>
              <a:t>  </a:t>
            </a:r>
          </a:p>
          <a:p>
            <a:endParaRPr lang="en-US" dirty="0">
              <a:latin typeface="Arial" panose="020B0604020202020204" pitchFamily="34" charset="0"/>
              <a:cs typeface="Arial" panose="020B0604020202020204" pitchFamily="34" charset="0"/>
            </a:endParaRPr>
          </a:p>
          <a:p>
            <a:endParaRPr lang="en-US" sz="2400" dirty="0"/>
          </a:p>
        </p:txBody>
      </p:sp>
      <p:sp>
        <p:nvSpPr>
          <p:cNvPr id="8" name="Title 7">
            <a:extLst>
              <a:ext uri="{FF2B5EF4-FFF2-40B4-BE49-F238E27FC236}">
                <a16:creationId xmlns:a16="http://schemas.microsoft.com/office/drawing/2014/main" id="{7DB23E58-06AB-41D6-8941-291F928AB1E1}"/>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 Non Add-Ups</a:t>
            </a:r>
            <a:endParaRPr lang="en-US" dirty="0"/>
          </a:p>
        </p:txBody>
      </p:sp>
      <p:sp>
        <p:nvSpPr>
          <p:cNvPr id="10" name="Text Placeholder 9">
            <a:extLst>
              <a:ext uri="{FF2B5EF4-FFF2-40B4-BE49-F238E27FC236}">
                <a16:creationId xmlns:a16="http://schemas.microsoft.com/office/drawing/2014/main" id="{5E4D22CA-2AFA-42FF-924F-7FFC246A5FC3}"/>
              </a:ext>
            </a:extLst>
          </p:cNvPr>
          <p:cNvSpPr>
            <a:spLocks noGrp="1"/>
          </p:cNvSpPr>
          <p:nvPr>
            <p:ph type="body" sz="quarter" idx="11"/>
          </p:nvPr>
        </p:nvSpPr>
        <p:spPr>
          <a:xfrm>
            <a:off x="647064" y="529841"/>
            <a:ext cx="8077200" cy="5515293"/>
          </a:xfrm>
        </p:spPr>
        <p:txBody>
          <a:bodyPr/>
          <a:lstStyle/>
          <a:p>
            <a:r>
              <a:rPr lang="en-US" sz="2400" b="1" dirty="0"/>
              <a:t>Non Add-Ups</a:t>
            </a:r>
          </a:p>
          <a:p>
            <a:pPr>
              <a:lnSpc>
                <a:spcPct val="100000"/>
              </a:lnSpc>
              <a:spcBef>
                <a:spcPts val="600"/>
              </a:spcBef>
            </a:pPr>
            <a:endParaRPr lang="en-US" sz="1000" dirty="0"/>
          </a:p>
          <a:p>
            <a:pPr>
              <a:lnSpc>
                <a:spcPct val="100000"/>
              </a:lnSpc>
              <a:spcBef>
                <a:spcPts val="600"/>
              </a:spcBef>
            </a:pPr>
            <a:r>
              <a:rPr lang="en-US" sz="1800" dirty="0"/>
              <a:t>Incumbent  Worker Training</a:t>
            </a:r>
          </a:p>
          <a:p>
            <a:pPr>
              <a:lnSpc>
                <a:spcPct val="100000"/>
              </a:lnSpc>
              <a:spcBef>
                <a:spcPts val="0"/>
              </a:spcBef>
            </a:pPr>
            <a:r>
              <a:rPr lang="en-US" sz="1400" dirty="0"/>
              <a:t>           IWT can be used to either help avert potential layoffs of employees</a:t>
            </a:r>
          </a:p>
          <a:p>
            <a:pPr>
              <a:lnSpc>
                <a:spcPct val="100000"/>
              </a:lnSpc>
              <a:spcBef>
                <a:spcPts val="0"/>
              </a:spcBef>
            </a:pPr>
            <a:r>
              <a:rPr lang="en-US" sz="1400" dirty="0"/>
              <a:t>	or obtain the skills necessary to retain employment, such as</a:t>
            </a:r>
          </a:p>
          <a:p>
            <a:pPr>
              <a:lnSpc>
                <a:spcPct val="100000"/>
              </a:lnSpc>
              <a:spcBef>
                <a:spcPts val="0"/>
              </a:spcBef>
            </a:pPr>
            <a:r>
              <a:rPr lang="en-US" sz="1400" dirty="0"/>
              <a:t>	increasing the skills levels of employees so they can be promoted</a:t>
            </a:r>
          </a:p>
          <a:p>
            <a:pPr>
              <a:lnSpc>
                <a:spcPct val="100000"/>
              </a:lnSpc>
              <a:spcBef>
                <a:spcPts val="0"/>
              </a:spcBef>
            </a:pPr>
            <a:r>
              <a:rPr lang="en-US" sz="1400" dirty="0"/>
              <a:t>	within the company and create backfill opportunities for less-skilled employees.</a:t>
            </a:r>
          </a:p>
          <a:p>
            <a:pPr>
              <a:lnSpc>
                <a:spcPct val="100000"/>
              </a:lnSpc>
              <a:spcBef>
                <a:spcPts val="0"/>
              </a:spcBef>
            </a:pPr>
            <a:r>
              <a:rPr lang="en-US" sz="1400" dirty="0"/>
              <a:t>	Up to 20% of the combined Adult and DLW funds can be used to provide for the</a:t>
            </a:r>
          </a:p>
          <a:p>
            <a:pPr>
              <a:lnSpc>
                <a:spcPct val="100000"/>
              </a:lnSpc>
              <a:spcBef>
                <a:spcPts val="0"/>
              </a:spcBef>
            </a:pPr>
            <a:r>
              <a:rPr lang="en-US" sz="1400" dirty="0"/>
              <a:t>	federal share of the cost of providing IWT.</a:t>
            </a:r>
          </a:p>
          <a:p>
            <a:pPr>
              <a:lnSpc>
                <a:spcPct val="100000"/>
              </a:lnSpc>
              <a:spcBef>
                <a:spcPts val="600"/>
              </a:spcBef>
            </a:pPr>
            <a:r>
              <a:rPr lang="en-US" sz="2000" dirty="0"/>
              <a:t>ITA Federal</a:t>
            </a:r>
          </a:p>
          <a:p>
            <a:pPr marL="511175">
              <a:lnSpc>
                <a:spcPct val="100000"/>
              </a:lnSpc>
              <a:spcBef>
                <a:spcPts val="600"/>
              </a:spcBef>
            </a:pPr>
            <a:r>
              <a:rPr lang="en-US" sz="1400" dirty="0"/>
              <a:t>	The direct training costs of the participant.  Equal to the training add-up cost category. </a:t>
            </a:r>
            <a:r>
              <a:rPr lang="en-US" sz="1400" dirty="0">
                <a:solidFill>
                  <a:srgbClr val="004563"/>
                </a:solidFill>
                <a:latin typeface="Arial" panose="020B0604020202020204" pitchFamily="34" charset="0"/>
                <a:cs typeface="Arial" panose="020B0604020202020204" pitchFamily="34" charset="0"/>
              </a:rPr>
              <a:t>including tuition and supportive services needed to participate in the training, including but not limited to: books; mandatory fees; equipment; tools; supplies; uniforms and shoes/boots; drug tests, physicals, eye exams, immunizations; background checks; application, graduation, and GED fees; credential, license or exam fees; lodging (when a part of the cost of attending training out of area); auxiliary aides and services necessary for persons with disabilities to participate in training. etc. </a:t>
            </a:r>
          </a:p>
          <a:p>
            <a:pPr marL="511175">
              <a:lnSpc>
                <a:spcPct val="100000"/>
              </a:lnSpc>
              <a:spcBef>
                <a:spcPts val="600"/>
              </a:spcBef>
            </a:pPr>
            <a:r>
              <a:rPr lang="en-US" sz="2000" dirty="0"/>
              <a:t>Transitional Jobs</a:t>
            </a:r>
          </a:p>
          <a:p>
            <a:pPr>
              <a:lnSpc>
                <a:spcPct val="100000"/>
              </a:lnSpc>
              <a:spcBef>
                <a:spcPts val="0"/>
              </a:spcBef>
            </a:pPr>
            <a:r>
              <a:rPr lang="en-US" sz="1400" dirty="0"/>
              <a:t>         	Transitional jobs are a type of work experience and are considered an individualized</a:t>
            </a:r>
          </a:p>
          <a:p>
            <a:pPr>
              <a:lnSpc>
                <a:spcPct val="100000"/>
              </a:lnSpc>
              <a:spcBef>
                <a:spcPts val="0"/>
              </a:spcBef>
            </a:pPr>
            <a:r>
              <a:rPr lang="en-US" sz="1400" dirty="0"/>
              <a:t>	career service.  Up to 10% of combined Adult	and DLW funds may be used to provide 	transitional jobs.</a:t>
            </a:r>
          </a:p>
          <a:p>
            <a:pPr>
              <a:lnSpc>
                <a:spcPct val="100000"/>
              </a:lnSpc>
              <a:spcBef>
                <a:spcPts val="0"/>
              </a:spcBef>
            </a:pPr>
            <a:endParaRPr lang="en-US" sz="1400" dirty="0"/>
          </a:p>
          <a:p>
            <a:pPr>
              <a:lnSpc>
                <a:spcPct val="100000"/>
              </a:lnSpc>
              <a:spcBef>
                <a:spcPts val="0"/>
              </a:spcBef>
            </a:pPr>
            <a:r>
              <a:rPr lang="en-US" sz="2000" dirty="0"/>
              <a:t>State ITA – See Training and ITA Crosswalk</a:t>
            </a:r>
          </a:p>
          <a:p>
            <a:endParaRPr lang="en-US" dirty="0"/>
          </a:p>
        </p:txBody>
      </p:sp>
    </p:spTree>
    <p:extLst>
      <p:ext uri="{BB962C8B-B14F-4D97-AF65-F5344CB8AC3E}">
        <p14:creationId xmlns:p14="http://schemas.microsoft.com/office/powerpoint/2010/main" val="161797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6</a:t>
            </a:r>
          </a:p>
        </p:txBody>
      </p:sp>
      <p:sp>
        <p:nvSpPr>
          <p:cNvPr id="2" name="Title 1">
            <a:extLst>
              <a:ext uri="{FF2B5EF4-FFF2-40B4-BE49-F238E27FC236}">
                <a16:creationId xmlns:a16="http://schemas.microsoft.com/office/drawing/2014/main" id="{328B092D-63AB-4764-BE3A-6EF89FF07616}"/>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a:t>
            </a:r>
            <a:endParaRPr lang="en-US" dirty="0"/>
          </a:p>
        </p:txBody>
      </p:sp>
      <p:sp>
        <p:nvSpPr>
          <p:cNvPr id="9" name="Text Placeholder 8">
            <a:extLst>
              <a:ext uri="{FF2B5EF4-FFF2-40B4-BE49-F238E27FC236}">
                <a16:creationId xmlns:a16="http://schemas.microsoft.com/office/drawing/2014/main" id="{2150CC5D-042D-4AF0-8884-12C644CAA8B6}"/>
              </a:ext>
            </a:extLst>
          </p:cNvPr>
          <p:cNvSpPr>
            <a:spLocks noGrp="1"/>
          </p:cNvSpPr>
          <p:nvPr>
            <p:ph type="body" sz="quarter" idx="11"/>
          </p:nvPr>
        </p:nvSpPr>
        <p:spPr>
          <a:xfrm>
            <a:off x="640081" y="819059"/>
            <a:ext cx="8077200" cy="5324475"/>
          </a:xfrm>
        </p:spPr>
        <p:txBody>
          <a:bodyPr/>
          <a:lstStyle/>
          <a:p>
            <a:r>
              <a:rPr lang="en-US" sz="1800" dirty="0">
                <a:solidFill>
                  <a:srgbClr val="004563"/>
                </a:solidFill>
                <a:latin typeface="Arial" panose="020B0604020202020204" pitchFamily="34" charset="0"/>
                <a:cs typeface="Arial" panose="020B0604020202020204" pitchFamily="34" charset="0"/>
              </a:rPr>
              <a:t>Expenditures of Adult Funds on Dislocated Worker Program</a:t>
            </a:r>
          </a:p>
          <a:p>
            <a:pPr marL="401638" indent="-230188">
              <a:buFont typeface="Arial" panose="020B0604020202020204" pitchFamily="34" charset="0"/>
              <a:buChar char="•"/>
              <a:tabLst>
                <a:tab pos="117475" algn="l"/>
              </a:tabLst>
            </a:pPr>
            <a:r>
              <a:rPr lang="en-US" sz="1400" dirty="0">
                <a:solidFill>
                  <a:srgbClr val="004563"/>
                </a:solidFill>
                <a:latin typeface="Arial" panose="020B0604020202020204" pitchFamily="34" charset="0"/>
                <a:cs typeface="Arial" panose="020B0604020202020204" pitchFamily="34" charset="0"/>
              </a:rPr>
              <a:t>LWDBs may spend up to 100% of their WIOA Formula Adult on</a:t>
            </a:r>
          </a:p>
          <a:p>
            <a:pPr marL="457200" indent="-285750">
              <a:tabLst>
                <a:tab pos="117475" algn="l"/>
              </a:tabLst>
            </a:pPr>
            <a:r>
              <a:rPr lang="en-US" sz="1400" dirty="0">
                <a:solidFill>
                  <a:srgbClr val="004563"/>
                </a:solidFill>
                <a:latin typeface="Arial" panose="020B0604020202020204" pitchFamily="34" charset="0"/>
                <a:cs typeface="Arial" panose="020B0604020202020204" pitchFamily="34" charset="0"/>
              </a:rPr>
              <a:t>     the Dislocated Worker program</a:t>
            </a:r>
          </a:p>
          <a:p>
            <a:r>
              <a:rPr lang="en-US" sz="1400" dirty="0">
                <a:solidFill>
                  <a:srgbClr val="004563"/>
                </a:solidFill>
                <a:latin typeface="Arial" panose="020B0604020202020204" pitchFamily="34" charset="0"/>
                <a:cs typeface="Arial" panose="020B0604020202020204" pitchFamily="34" charset="0"/>
              </a:rPr>
              <a:t>    </a:t>
            </a:r>
          </a:p>
          <a:p>
            <a:r>
              <a:rPr lang="en-US" sz="1800" dirty="0">
                <a:solidFill>
                  <a:srgbClr val="004563"/>
                </a:solidFill>
                <a:latin typeface="Arial" panose="020B0604020202020204" pitchFamily="34" charset="0"/>
                <a:cs typeface="Arial" panose="020B0604020202020204" pitchFamily="34" charset="0"/>
              </a:rPr>
              <a:t>Expenditures of DLW Funds on the Adult Program</a:t>
            </a:r>
          </a:p>
          <a:p>
            <a:pPr marL="401638" indent="-230188">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LWDBs may spend up to 100% of their WIOA Formula Dislocated</a:t>
            </a:r>
          </a:p>
          <a:p>
            <a:pPr marL="457200" indent="-285750"/>
            <a:r>
              <a:rPr lang="en-US" sz="1400" dirty="0">
                <a:solidFill>
                  <a:srgbClr val="004563"/>
                </a:solidFill>
                <a:latin typeface="Arial" panose="020B0604020202020204" pitchFamily="34" charset="0"/>
                <a:cs typeface="Arial" panose="020B0604020202020204" pitchFamily="34" charset="0"/>
              </a:rPr>
              <a:t>     Worker on the Adult program</a:t>
            </a:r>
          </a:p>
          <a:p>
            <a:endParaRPr lang="en-US" sz="1400" dirty="0">
              <a:solidFill>
                <a:srgbClr val="004563"/>
              </a:solidFill>
              <a:latin typeface="Arial" panose="020B0604020202020204" pitchFamily="34" charset="0"/>
              <a:cs typeface="Arial" panose="020B0604020202020204" pitchFamily="34" charset="0"/>
            </a:endParaRPr>
          </a:p>
          <a:p>
            <a:r>
              <a:rPr lang="en-US" sz="1800" dirty="0">
                <a:solidFill>
                  <a:srgbClr val="004563"/>
                </a:solidFill>
                <a:latin typeface="Arial" panose="020B0604020202020204" pitchFamily="34" charset="0"/>
                <a:cs typeface="Arial" panose="020B0604020202020204" pitchFamily="34" charset="0"/>
              </a:rPr>
              <a:t>Pay for Performance Contracts</a:t>
            </a:r>
          </a:p>
          <a:p>
            <a:pPr marL="457200" indent="-285750">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Expenditures for pay-for-performance contracts</a:t>
            </a:r>
          </a:p>
          <a:p>
            <a:pPr marL="457200" indent="-285750">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Earmark Requirement:  Maximum of 10% of total funds</a:t>
            </a:r>
          </a:p>
          <a:p>
            <a:endParaRPr lang="en-US" sz="1400" dirty="0">
              <a:solidFill>
                <a:srgbClr val="004563"/>
              </a:solidFill>
              <a:latin typeface="Arial" panose="020B0604020202020204" pitchFamily="34" charset="0"/>
              <a:cs typeface="Arial" panose="020B0604020202020204" pitchFamily="34" charset="0"/>
            </a:endParaRPr>
          </a:p>
          <a:p>
            <a:r>
              <a:rPr lang="en-US" sz="1800" dirty="0">
                <a:solidFill>
                  <a:srgbClr val="004563"/>
                </a:solidFill>
                <a:latin typeface="Arial" panose="020B0604020202020204" pitchFamily="34" charset="0"/>
                <a:cs typeface="Arial" panose="020B0604020202020204" pitchFamily="34" charset="0"/>
              </a:rPr>
              <a:t>Unliquidated Obligations for Pay-for Performance Contracts</a:t>
            </a:r>
          </a:p>
          <a:p>
            <a:pPr marL="457200" indent="-285750">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Obligations incurred for pay-for-performance contracts for which an expenditure has not yet been recorded, as of the reporting period end date.</a:t>
            </a:r>
          </a:p>
          <a:p>
            <a:pPr marL="457200" indent="-285750">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This Cost Category is a subset of the total quarterly “Unliquidated Obligations” field in SERA.</a:t>
            </a:r>
          </a:p>
          <a:p>
            <a:endParaRPr lang="en-US" dirty="0"/>
          </a:p>
        </p:txBody>
      </p:sp>
    </p:spTree>
    <p:extLst>
      <p:ext uri="{BB962C8B-B14F-4D97-AF65-F5344CB8AC3E}">
        <p14:creationId xmlns:p14="http://schemas.microsoft.com/office/powerpoint/2010/main" val="397016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1819" y="758587"/>
            <a:ext cx="7997826" cy="954107"/>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a:p>
            <a:pPr marL="1035050" lvl="1" indent="-457200">
              <a:buFont typeface="Wingdings" panose="05000000000000000000" pitchFamily="2" charset="2"/>
              <a:buChar char="Ø"/>
            </a:pPr>
            <a:endParaRPr lang="en-US" dirty="0">
              <a:latin typeface="Calibri" panose="020F0502020204030204" pitchFamily="34" charset="0"/>
            </a:endParaRPr>
          </a:p>
          <a:p>
            <a:endParaRPr lang="en-US" sz="2000" dirty="0">
              <a:solidFill>
                <a:schemeClr val="tx2"/>
              </a:solidFill>
              <a:latin typeface="HelveticaNeueLT Std" panose="020B0604020202020204" pitchFamily="34" charset="0"/>
            </a:endParaRPr>
          </a:p>
        </p:txBody>
      </p:sp>
      <p:sp>
        <p:nvSpPr>
          <p:cNvPr id="2" name="Title 1">
            <a:extLst>
              <a:ext uri="{FF2B5EF4-FFF2-40B4-BE49-F238E27FC236}">
                <a16:creationId xmlns:a16="http://schemas.microsoft.com/office/drawing/2014/main" id="{E252E0B5-44A0-4FD6-B77A-3EF5C472595F}"/>
              </a:ext>
            </a:extLst>
          </p:cNvPr>
          <p:cNvSpPr>
            <a:spLocks noGrp="1"/>
          </p:cNvSpPr>
          <p:nvPr>
            <p:ph type="title"/>
          </p:nvPr>
        </p:nvSpPr>
        <p:spPr/>
        <p:txBody>
          <a:bodyPr/>
          <a:lstStyle/>
          <a:p>
            <a:r>
              <a:rPr lang="en-US" dirty="0"/>
              <a:t>WIOA Youth Formula</a:t>
            </a:r>
          </a:p>
        </p:txBody>
      </p:sp>
      <p:sp>
        <p:nvSpPr>
          <p:cNvPr id="10" name="Content Placeholder 9">
            <a:extLst>
              <a:ext uri="{FF2B5EF4-FFF2-40B4-BE49-F238E27FC236}">
                <a16:creationId xmlns:a16="http://schemas.microsoft.com/office/drawing/2014/main" id="{F6DA426C-0019-4AFE-8F24-C5EB4A977422}"/>
              </a:ext>
            </a:extLst>
          </p:cNvPr>
          <p:cNvSpPr>
            <a:spLocks noGrp="1"/>
          </p:cNvSpPr>
          <p:nvPr>
            <p:ph sz="quarter" idx="11"/>
          </p:nvPr>
        </p:nvSpPr>
        <p:spPr>
          <a:xfrm>
            <a:off x="4725824" y="967563"/>
            <a:ext cx="3796902" cy="5271313"/>
          </a:xfrm>
        </p:spPr>
        <p:txBody>
          <a:bodyPr/>
          <a:lstStyle/>
          <a:p>
            <a:pPr algn="ctr"/>
            <a:r>
              <a:rPr lang="en-US" sz="2400" u="sng" dirty="0"/>
              <a:t>Non Add-Ups</a:t>
            </a:r>
          </a:p>
          <a:p>
            <a:pPr algn="ctr">
              <a:spcBef>
                <a:spcPts val="600"/>
              </a:spcBef>
            </a:pPr>
            <a:endParaRPr lang="en-US" sz="1600" dirty="0"/>
          </a:p>
          <a:p>
            <a:pPr algn="ctr">
              <a:spcBef>
                <a:spcPts val="600"/>
              </a:spcBef>
            </a:pPr>
            <a:r>
              <a:rPr lang="en-US" sz="2000" dirty="0"/>
              <a:t>ITA Federal</a:t>
            </a:r>
          </a:p>
          <a:p>
            <a:pPr algn="ctr">
              <a:spcBef>
                <a:spcPts val="600"/>
              </a:spcBef>
            </a:pPr>
            <a:endParaRPr lang="en-US" sz="2000" dirty="0"/>
          </a:p>
          <a:p>
            <a:pPr algn="ctr">
              <a:spcBef>
                <a:spcPts val="600"/>
              </a:spcBef>
            </a:pPr>
            <a:r>
              <a:rPr lang="en-US" sz="2000" dirty="0"/>
              <a:t>Work Experience</a:t>
            </a:r>
          </a:p>
          <a:p>
            <a:pPr algn="ctr">
              <a:spcBef>
                <a:spcPts val="600"/>
              </a:spcBef>
            </a:pPr>
            <a:endParaRPr lang="en-US" sz="2000" dirty="0"/>
          </a:p>
          <a:p>
            <a:pPr algn="ctr">
              <a:spcBef>
                <a:spcPts val="600"/>
              </a:spcBef>
            </a:pPr>
            <a:r>
              <a:rPr lang="en-US" sz="2000" dirty="0"/>
              <a:t>Pay-for-Performance Contracts</a:t>
            </a:r>
            <a:endParaRPr lang="en-US" sz="1800" dirty="0"/>
          </a:p>
        </p:txBody>
      </p:sp>
      <p:sp>
        <p:nvSpPr>
          <p:cNvPr id="11" name="Content Placeholder 10">
            <a:extLst>
              <a:ext uri="{FF2B5EF4-FFF2-40B4-BE49-F238E27FC236}">
                <a16:creationId xmlns:a16="http://schemas.microsoft.com/office/drawing/2014/main" id="{3C8CB63B-0EFB-4896-815C-46F38514B399}"/>
              </a:ext>
            </a:extLst>
          </p:cNvPr>
          <p:cNvSpPr>
            <a:spLocks noGrp="1"/>
          </p:cNvSpPr>
          <p:nvPr>
            <p:ph sz="quarter" idx="12"/>
          </p:nvPr>
        </p:nvSpPr>
        <p:spPr>
          <a:xfrm>
            <a:off x="640081" y="967563"/>
            <a:ext cx="3538220" cy="5271314"/>
          </a:xfrm>
        </p:spPr>
        <p:txBody>
          <a:bodyPr/>
          <a:lstStyle/>
          <a:p>
            <a:pPr algn="ctr"/>
            <a:r>
              <a:rPr lang="en-US" sz="2400" u="sng" dirty="0"/>
              <a:t>Add-Ups</a:t>
            </a:r>
          </a:p>
          <a:p>
            <a:endParaRPr lang="en-US" sz="1600" dirty="0"/>
          </a:p>
          <a:p>
            <a:pPr algn="ctr"/>
            <a:r>
              <a:rPr lang="en-US" sz="2000" dirty="0"/>
              <a:t>Local Administration</a:t>
            </a:r>
          </a:p>
          <a:p>
            <a:pPr algn="ctr"/>
            <a:endParaRPr lang="en-US" sz="2000" dirty="0"/>
          </a:p>
          <a:p>
            <a:pPr algn="ctr"/>
            <a:r>
              <a:rPr lang="en-US" sz="2000" dirty="0"/>
              <a:t>In-School</a:t>
            </a:r>
          </a:p>
          <a:p>
            <a:pPr algn="ctr"/>
            <a:endParaRPr lang="en-US" sz="2000" dirty="0"/>
          </a:p>
          <a:p>
            <a:pPr algn="ctr"/>
            <a:r>
              <a:rPr lang="en-US" sz="2000" dirty="0"/>
              <a:t>Out-of-School</a:t>
            </a:r>
          </a:p>
          <a:p>
            <a:pPr algn="ctr"/>
            <a:endParaRPr lang="en-US" sz="2000" dirty="0"/>
          </a:p>
        </p:txBody>
      </p:sp>
      <p:sp>
        <p:nvSpPr>
          <p:cNvPr id="14" name="Rectangle 13">
            <a:extLst>
              <a:ext uri="{FF2B5EF4-FFF2-40B4-BE49-F238E27FC236}">
                <a16:creationId xmlns:a16="http://schemas.microsoft.com/office/drawing/2014/main" id="{9C9FC53A-57E4-464B-ACCA-338CDBD96F90}"/>
              </a:ext>
            </a:extLst>
          </p:cNvPr>
          <p:cNvSpPr/>
          <p:nvPr/>
        </p:nvSpPr>
        <p:spPr>
          <a:xfrm>
            <a:off x="796706" y="5415464"/>
            <a:ext cx="785823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4563"/>
                </a:solidFill>
                <a:latin typeface="Arial" panose="020B0604020202020204" pitchFamily="34" charset="0"/>
                <a:cs typeface="Arial" panose="020B0604020202020204" pitchFamily="34" charset="0"/>
              </a:rPr>
              <a:t>In-School + Out-of-School + Local Admin = Total	</a:t>
            </a:r>
            <a:endParaRPr lang="en-US" sz="2000" dirty="0"/>
          </a:p>
        </p:txBody>
      </p:sp>
    </p:spTree>
    <p:extLst>
      <p:ext uri="{BB962C8B-B14F-4D97-AF65-F5344CB8AC3E}">
        <p14:creationId xmlns:p14="http://schemas.microsoft.com/office/powerpoint/2010/main" val="240821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68772" y="6925967"/>
            <a:ext cx="8351519" cy="677108"/>
          </a:xfrm>
          <a:prstGeom prst="rect">
            <a:avLst/>
          </a:prstGeom>
        </p:spPr>
        <p:txBody>
          <a:bodyPr wrap="square">
            <a:spAutoFit/>
          </a:bodyPr>
          <a:lstStyle/>
          <a:p>
            <a:pPr marL="577850" lvl="1"/>
            <a:endParaRPr lang="en-US" dirty="0">
              <a:latin typeface="Calibri" panose="020F0502020204030204" pitchFamily="34" charset="0"/>
            </a:endParaRPr>
          </a:p>
          <a:p>
            <a:pPr marL="342900" indent="-342900">
              <a:buFont typeface="Arial" panose="020B0604020202020204" pitchFamily="34" charset="0"/>
              <a:buChar char="•"/>
            </a:pPr>
            <a:endParaRPr lang="en-US" sz="2000" dirty="0">
              <a:solidFill>
                <a:schemeClr val="tx2"/>
              </a:solidFill>
              <a:latin typeface="HelveticaNeueLT Std" panose="020B0604020202020204" pitchFamily="34" charset="0"/>
            </a:endParaRPr>
          </a:p>
        </p:txBody>
      </p:sp>
      <p:sp>
        <p:nvSpPr>
          <p:cNvPr id="2" name="Title 1">
            <a:extLst>
              <a:ext uri="{FF2B5EF4-FFF2-40B4-BE49-F238E27FC236}">
                <a16:creationId xmlns:a16="http://schemas.microsoft.com/office/drawing/2014/main" id="{F53F7C44-2D60-4DF3-895B-D873D1290BFA}"/>
              </a:ext>
            </a:extLst>
          </p:cNvPr>
          <p:cNvSpPr>
            <a:spLocks noGrp="1"/>
          </p:cNvSpPr>
          <p:nvPr>
            <p:ph type="title"/>
          </p:nvPr>
        </p:nvSpPr>
        <p:spPr/>
        <p:txBody>
          <a:bodyPr/>
          <a:lstStyle/>
          <a:p>
            <a:r>
              <a:rPr lang="en-US" dirty="0">
                <a:solidFill>
                  <a:srgbClr val="004563"/>
                </a:solidFill>
                <a:latin typeface="Arial" panose="020B0604020202020204" pitchFamily="34" charset="0"/>
              </a:rPr>
              <a:t>WIOA Youth Add-Ups</a:t>
            </a:r>
            <a:endParaRPr lang="en-US" dirty="0"/>
          </a:p>
        </p:txBody>
      </p:sp>
      <p:sp>
        <p:nvSpPr>
          <p:cNvPr id="9" name="Text Placeholder 8">
            <a:extLst>
              <a:ext uri="{FF2B5EF4-FFF2-40B4-BE49-F238E27FC236}">
                <a16:creationId xmlns:a16="http://schemas.microsoft.com/office/drawing/2014/main" id="{432D6590-298D-49D2-9F0B-114889C9C7D1}"/>
              </a:ext>
            </a:extLst>
          </p:cNvPr>
          <p:cNvSpPr>
            <a:spLocks noGrp="1"/>
          </p:cNvSpPr>
          <p:nvPr>
            <p:ph type="body" sz="quarter" idx="11"/>
          </p:nvPr>
        </p:nvSpPr>
        <p:spPr/>
        <p:txBody>
          <a:bodyPr/>
          <a:lstStyle/>
          <a:p>
            <a:r>
              <a:rPr lang="en-US" sz="2400" b="1" dirty="0">
                <a:solidFill>
                  <a:srgbClr val="004563"/>
                </a:solidFill>
                <a:latin typeface="Arial" panose="020B0604020202020204" pitchFamily="34" charset="0"/>
                <a:cs typeface="Arial" panose="020B0604020202020204" pitchFamily="34" charset="0"/>
              </a:rPr>
              <a:t>Add-Up Categories:</a:t>
            </a:r>
          </a:p>
          <a:p>
            <a:endParaRPr lang="en-US" sz="800" dirty="0">
              <a:solidFill>
                <a:srgbClr val="004563"/>
              </a:solidFill>
              <a:latin typeface="Arial" panose="020B0604020202020204" pitchFamily="34" charset="0"/>
              <a:cs typeface="Arial" panose="020B0604020202020204" pitchFamily="34" charset="0"/>
            </a:endParaRPr>
          </a:p>
          <a:p>
            <a:pPr marL="342900" indent="-342900">
              <a:spcBef>
                <a:spcPts val="600"/>
              </a:spcBef>
              <a:buAutoNum type="arabicParenR"/>
            </a:pPr>
            <a:r>
              <a:rPr lang="en-US" sz="1800" dirty="0">
                <a:solidFill>
                  <a:srgbClr val="004563"/>
                </a:solidFill>
                <a:latin typeface="Arial" panose="020B0604020202020204" pitchFamily="34" charset="0"/>
                <a:cs typeface="Arial" panose="020B0604020202020204" pitchFamily="34" charset="0"/>
              </a:rPr>
              <a:t>Local Administration</a:t>
            </a:r>
            <a:endParaRPr lang="en-US" sz="1200" dirty="0">
              <a:solidFill>
                <a:srgbClr val="004563"/>
              </a:solidFill>
              <a:latin typeface="Arial" panose="020B0604020202020204" pitchFamily="34" charset="0"/>
              <a:cs typeface="Arial" panose="020B0604020202020204" pitchFamily="34" charset="0"/>
            </a:endParaRP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Costs include the administrative portion of indirect expenditures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Cannot exceed 10% of the total Adult, DLW and Youth funds</a:t>
            </a:r>
          </a:p>
          <a:p>
            <a:pPr>
              <a:spcBef>
                <a:spcPts val="600"/>
              </a:spcBef>
            </a:pPr>
            <a:endParaRPr lang="en-US" sz="800" dirty="0">
              <a:solidFill>
                <a:srgbClr val="004563"/>
              </a:solidFill>
              <a:latin typeface="Arial" panose="020B0604020202020204" pitchFamily="34" charset="0"/>
              <a:cs typeface="Arial" panose="020B0604020202020204" pitchFamily="34" charset="0"/>
            </a:endParaRPr>
          </a:p>
          <a:p>
            <a:pPr marL="342900" indent="-342900">
              <a:spcBef>
                <a:spcPts val="600"/>
              </a:spcBef>
              <a:buAutoNum type="arabicParenR" startAt="2"/>
            </a:pPr>
            <a:r>
              <a:rPr lang="en-US" sz="1800" dirty="0">
                <a:solidFill>
                  <a:srgbClr val="004563"/>
                </a:solidFill>
                <a:latin typeface="Arial" panose="020B0604020202020204" pitchFamily="34" charset="0"/>
                <a:cs typeface="Arial" panose="020B0604020202020204" pitchFamily="34" charset="0"/>
              </a:rPr>
              <a:t>Out-of-School Youth Costs Include:</a:t>
            </a:r>
            <a:endParaRPr lang="en-US" sz="1200" dirty="0">
              <a:solidFill>
                <a:srgbClr val="004563"/>
              </a:solidFill>
              <a:latin typeface="Arial" panose="020B0604020202020204" pitchFamily="34" charset="0"/>
              <a:cs typeface="Arial" panose="020B0604020202020204" pitchFamily="34" charset="0"/>
            </a:endParaRP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Career Services Costs</a:t>
            </a:r>
          </a:p>
          <a:p>
            <a:pPr marL="457200">
              <a:spcBef>
                <a:spcPts val="600"/>
              </a:spcBef>
            </a:pPr>
            <a:r>
              <a:rPr lang="en-US" sz="1400" b="1" dirty="0">
                <a:solidFill>
                  <a:srgbClr val="004563"/>
                </a:solidFill>
                <a:latin typeface="Arial" panose="020B0604020202020204" pitchFamily="34" charset="0"/>
                <a:cs typeface="Arial" panose="020B0604020202020204" pitchFamily="34" charset="0"/>
              </a:rPr>
              <a:t>(e.g. </a:t>
            </a:r>
            <a:r>
              <a:rPr lang="en-US" sz="1400" dirty="0">
                <a:solidFill>
                  <a:srgbClr val="004563"/>
                </a:solidFill>
                <a:latin typeface="Arial" panose="020B0604020202020204" pitchFamily="34" charset="0"/>
                <a:cs typeface="Arial" panose="020B0604020202020204" pitchFamily="34" charset="0"/>
              </a:rPr>
              <a:t>eligibility determinations, initial skill assessments, labor exchange services, provision of information on programs and services, program referrals, work experience, transitional jobs)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Direct Training Costs</a:t>
            </a:r>
          </a:p>
          <a:p>
            <a:pPr marL="457200" lvl="1" indent="0">
              <a:spcBef>
                <a:spcPts val="600"/>
              </a:spcBef>
              <a:buNone/>
            </a:pPr>
            <a:r>
              <a:rPr lang="en-US" sz="1400" b="1" dirty="0">
                <a:solidFill>
                  <a:srgbClr val="004563"/>
                </a:solidFill>
                <a:latin typeface="Arial" panose="020B0604020202020204" pitchFamily="34" charset="0"/>
                <a:cs typeface="Arial" panose="020B0604020202020204" pitchFamily="34" charset="0"/>
              </a:rPr>
              <a:t>(e.g. </a:t>
            </a:r>
            <a:r>
              <a:rPr lang="en-US" sz="1400" dirty="0">
                <a:solidFill>
                  <a:srgbClr val="004563"/>
                </a:solidFill>
                <a:latin typeface="Arial" panose="020B0604020202020204" pitchFamily="34" charset="0"/>
                <a:cs typeface="Arial" panose="020B0604020202020204" pitchFamily="34" charset="0"/>
              </a:rPr>
              <a:t>direct costs of occupational skills training, skill upgrade training, customized training, prerequisite training and registered apprenticeship for out-of-school youth) </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Allocated Costs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Programmatic Portion of Indirect</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Earmark Requirement:  </a:t>
            </a:r>
            <a:r>
              <a:rPr lang="en-US" sz="1400" b="1" dirty="0">
                <a:solidFill>
                  <a:srgbClr val="004563"/>
                </a:solidFill>
                <a:latin typeface="Arial" panose="020B0604020202020204" pitchFamily="34" charset="0"/>
                <a:cs typeface="Arial" panose="020B0604020202020204" pitchFamily="34" charset="0"/>
              </a:rPr>
              <a:t>75% or greater</a:t>
            </a:r>
          </a:p>
          <a:p>
            <a:endParaRPr lang="en-US" sz="800" dirty="0">
              <a:solidFill>
                <a:srgbClr val="004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82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9</a:t>
            </a:r>
          </a:p>
        </p:txBody>
      </p:sp>
      <p:sp>
        <p:nvSpPr>
          <p:cNvPr id="2" name="Title 1">
            <a:extLst>
              <a:ext uri="{FF2B5EF4-FFF2-40B4-BE49-F238E27FC236}">
                <a16:creationId xmlns:a16="http://schemas.microsoft.com/office/drawing/2014/main" id="{0DE84DD3-128F-420D-8498-40D6C7C208D1}"/>
              </a:ext>
            </a:extLst>
          </p:cNvPr>
          <p:cNvSpPr>
            <a:spLocks noGrp="1"/>
          </p:cNvSpPr>
          <p:nvPr>
            <p:ph type="title"/>
          </p:nvPr>
        </p:nvSpPr>
        <p:spPr/>
        <p:txBody>
          <a:bodyPr/>
          <a:lstStyle/>
          <a:p>
            <a:r>
              <a:rPr lang="en-US" dirty="0">
                <a:solidFill>
                  <a:srgbClr val="004563"/>
                </a:solidFill>
                <a:latin typeface="Arial" panose="020B0604020202020204" pitchFamily="34" charset="0"/>
              </a:rPr>
              <a:t>WIOA Youth Add-Ups Continued</a:t>
            </a:r>
            <a:endParaRPr lang="en-US" dirty="0"/>
          </a:p>
        </p:txBody>
      </p:sp>
      <p:sp>
        <p:nvSpPr>
          <p:cNvPr id="9" name="Text Placeholder 8">
            <a:extLst>
              <a:ext uri="{FF2B5EF4-FFF2-40B4-BE49-F238E27FC236}">
                <a16:creationId xmlns:a16="http://schemas.microsoft.com/office/drawing/2014/main" id="{1FBC6B76-340E-4B38-ABB9-DAA747C5F3AB}"/>
              </a:ext>
            </a:extLst>
          </p:cNvPr>
          <p:cNvSpPr>
            <a:spLocks noGrp="1"/>
          </p:cNvSpPr>
          <p:nvPr>
            <p:ph type="body" sz="quarter" idx="11"/>
          </p:nvPr>
        </p:nvSpPr>
        <p:spPr>
          <a:xfrm>
            <a:off x="639763" y="922338"/>
            <a:ext cx="8077200" cy="2788425"/>
          </a:xfrm>
        </p:spPr>
        <p:txBody>
          <a:bodyPr/>
          <a:lstStyle/>
          <a:p>
            <a:r>
              <a:rPr lang="en-US" sz="1800" dirty="0">
                <a:solidFill>
                  <a:srgbClr val="004563"/>
                </a:solidFill>
                <a:latin typeface="Arial" panose="020B0604020202020204" pitchFamily="34" charset="0"/>
                <a:cs typeface="Arial" panose="020B0604020202020204" pitchFamily="34" charset="0"/>
              </a:rPr>
              <a:t>3) In-School Youth Cost Include:</a:t>
            </a:r>
            <a:endParaRPr lang="en-US" sz="1600" dirty="0">
              <a:solidFill>
                <a:srgbClr val="004563"/>
              </a:solidFill>
              <a:latin typeface="Arial" panose="020B0604020202020204" pitchFamily="34" charset="0"/>
              <a:cs typeface="Arial" panose="020B0604020202020204" pitchFamily="34" charset="0"/>
            </a:endParaRP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Career Services</a:t>
            </a:r>
          </a:p>
          <a:p>
            <a:pPr marL="457200" lvl="1" indent="0">
              <a:spcBef>
                <a:spcPts val="600"/>
              </a:spcBef>
              <a:buNone/>
            </a:pPr>
            <a:r>
              <a:rPr lang="en-US" sz="1400" dirty="0">
                <a:solidFill>
                  <a:srgbClr val="004563"/>
                </a:solidFill>
                <a:latin typeface="Arial" panose="020B0604020202020204" pitchFamily="34" charset="0"/>
                <a:cs typeface="Arial" panose="020B0604020202020204" pitchFamily="34" charset="0"/>
              </a:rPr>
              <a:t>(</a:t>
            </a:r>
            <a:r>
              <a:rPr lang="en-US" sz="1400" b="1" dirty="0">
                <a:solidFill>
                  <a:srgbClr val="004563"/>
                </a:solidFill>
                <a:latin typeface="Arial" panose="020B0604020202020204" pitchFamily="34" charset="0"/>
                <a:cs typeface="Arial" panose="020B0604020202020204" pitchFamily="34" charset="0"/>
              </a:rPr>
              <a:t>e.g. </a:t>
            </a:r>
            <a:r>
              <a:rPr lang="en-US" sz="1400" dirty="0">
                <a:solidFill>
                  <a:srgbClr val="004563"/>
                </a:solidFill>
                <a:latin typeface="Arial" panose="020B0604020202020204" pitchFamily="34" charset="0"/>
                <a:cs typeface="Arial" panose="020B0604020202020204" pitchFamily="34" charset="0"/>
              </a:rPr>
              <a:t>eligibility determinations, initial skill assessments, labor exchange services, provision of information on programs and services, program referrals, work experience, transitional jobs)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Direct Training</a:t>
            </a:r>
          </a:p>
          <a:p>
            <a:pPr marL="457200" lvl="1" indent="0">
              <a:spcBef>
                <a:spcPts val="600"/>
              </a:spcBef>
              <a:buNone/>
            </a:pPr>
            <a:r>
              <a:rPr lang="en-US" sz="1400" dirty="0">
                <a:solidFill>
                  <a:srgbClr val="004563"/>
                </a:solidFill>
                <a:latin typeface="Arial" panose="020B0604020202020204" pitchFamily="34" charset="0"/>
                <a:cs typeface="Arial" panose="020B0604020202020204" pitchFamily="34" charset="0"/>
              </a:rPr>
              <a:t>(</a:t>
            </a:r>
            <a:r>
              <a:rPr lang="en-US" sz="1400" b="1" dirty="0">
                <a:solidFill>
                  <a:srgbClr val="004563"/>
                </a:solidFill>
                <a:latin typeface="Arial" panose="020B0604020202020204" pitchFamily="34" charset="0"/>
                <a:cs typeface="Arial" panose="020B0604020202020204" pitchFamily="34" charset="0"/>
              </a:rPr>
              <a:t>e.g. </a:t>
            </a:r>
            <a:r>
              <a:rPr lang="en-US" sz="1400" dirty="0">
                <a:solidFill>
                  <a:srgbClr val="004563"/>
                </a:solidFill>
                <a:latin typeface="Arial" panose="020B0604020202020204" pitchFamily="34" charset="0"/>
                <a:cs typeface="Arial" panose="020B0604020202020204" pitchFamily="34" charset="0"/>
              </a:rPr>
              <a:t>direct costs of occupational skills training, skill upgrade training, customized training, prerequisite training and registered apprenticeship for in-school youth)</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Allocated Costs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Programmatic Portion of Indirect</a:t>
            </a:r>
          </a:p>
          <a:p>
            <a:endParaRPr lang="en-US" dirty="0"/>
          </a:p>
        </p:txBody>
      </p:sp>
      <p:sp>
        <p:nvSpPr>
          <p:cNvPr id="10" name="Rectangle 9">
            <a:extLst>
              <a:ext uri="{FF2B5EF4-FFF2-40B4-BE49-F238E27FC236}">
                <a16:creationId xmlns:a16="http://schemas.microsoft.com/office/drawing/2014/main" id="{FB248396-F955-413C-9FAB-F63064940830}"/>
              </a:ext>
            </a:extLst>
          </p:cNvPr>
          <p:cNvSpPr/>
          <p:nvPr/>
        </p:nvSpPr>
        <p:spPr>
          <a:xfrm>
            <a:off x="1052660" y="4317946"/>
            <a:ext cx="7251405" cy="369332"/>
          </a:xfrm>
          <a:prstGeom prst="rect">
            <a:avLst/>
          </a:prstGeom>
        </p:spPr>
        <p:txBody>
          <a:bodyPr wrap="square">
            <a:spAutoFit/>
          </a:bodyPr>
          <a:lstStyle/>
          <a:p>
            <a:r>
              <a:rPr lang="en-US" dirty="0">
                <a:solidFill>
                  <a:srgbClr val="004563"/>
                </a:solidFill>
                <a:latin typeface="Arial" panose="020B0604020202020204" pitchFamily="34" charset="0"/>
                <a:cs typeface="Arial" panose="020B0604020202020204" pitchFamily="34" charset="0"/>
              </a:rPr>
              <a:t>All costs associated with serving an in-school youth except for admin.</a:t>
            </a:r>
          </a:p>
        </p:txBody>
      </p:sp>
    </p:spTree>
    <p:extLst>
      <p:ext uri="{BB962C8B-B14F-4D97-AF65-F5344CB8AC3E}">
        <p14:creationId xmlns:p14="http://schemas.microsoft.com/office/powerpoint/2010/main" val="563618875"/>
      </p:ext>
    </p:extLst>
  </p:cSld>
  <p:clrMapOvr>
    <a:masterClrMapping/>
  </p:clrMapOvr>
</p:sld>
</file>

<file path=ppt/theme/theme1.xml><?xml version="1.0" encoding="utf-8"?>
<a:theme xmlns:a="http://schemas.openxmlformats.org/drawingml/2006/main" name="DEO PowerPoint Theme">
  <a:themeElements>
    <a:clrScheme name="Custom 2">
      <a:dk1>
        <a:srgbClr val="004563"/>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O PowerPoint Theme" id="{1984C050-8688-4188-B82C-0E08E143E29C}" vid="{0C743113-DC5D-4C32-BF92-E3FAD913E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WikiEditForm</Display>
  <Edit>WikiEditForm</Edit>
  <New>WikiEditForm</New>
</FormTemplates>
</file>

<file path=customXml/item2.xml><?xml version="1.0" encoding="utf-8"?>
<p:properties xmlns:p="http://schemas.microsoft.com/office/2006/metadata/properties" xmlns:xsi="http://www.w3.org/2001/XMLSchema-instance" xmlns:pc="http://schemas.microsoft.com/office/infopath/2007/PartnerControls">
  <documentManagement>
    <WikiField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Wiki Page" ma:contentTypeID="0x01010800DF2255111F90F242841DA09436CED6C2" ma:contentTypeVersion="0" ma:contentTypeDescription="Create a new wiki page." ma:contentTypeScope="" ma:versionID="e7ab2d769be4fd9e463af41321bb0d5d">
  <xsd:schema xmlns:xsd="http://www.w3.org/2001/XMLSchema" xmlns:xs="http://www.w3.org/2001/XMLSchema" xmlns:p="http://schemas.microsoft.com/office/2006/metadata/properties" xmlns:ns1="http://schemas.microsoft.com/sharepoint/v3" targetNamespace="http://schemas.microsoft.com/office/2006/metadata/properties" ma:root="true" ma:fieldsID="18fd38997bbdab7b950c0d84aebc49ef" ns1:_="">
    <xsd:import namespace="http://schemas.microsoft.com/sharepoint/v3"/>
    <xsd:element name="properties">
      <xsd:complexType>
        <xsd:sequence>
          <xsd:element name="documentManagement">
            <xsd:complexType>
              <xsd:all>
                <xsd:element ref="ns1:Wiki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WikiField" ma:index="7" nillable="true" ma:displayName="Wiki Content" ma:internalName="WikiField">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BBF122-F6D0-4DBB-A308-B45B34B589EA}">
  <ds:schemaRefs>
    <ds:schemaRef ds:uri="http://schemas.microsoft.com/sharepoint/v3/contenttype/forms"/>
  </ds:schemaRefs>
</ds:datastoreItem>
</file>

<file path=customXml/itemProps2.xml><?xml version="1.0" encoding="utf-8"?>
<ds:datastoreItem xmlns:ds="http://schemas.openxmlformats.org/officeDocument/2006/customXml" ds:itemID="{8B65676E-68EC-4376-A9DA-C9C1BFC398AD}">
  <ds:schemaRefs>
    <ds:schemaRef ds:uri="http://purl.org/dc/dcmitype/"/>
    <ds:schemaRef ds:uri="http://schemas.microsoft.com/sharepoint/v3"/>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5EC29BD3-73EA-4442-81F8-1090AE3C6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DEO PowerPoint Theme</Template>
  <TotalTime>9276</TotalTime>
  <Words>1145</Words>
  <Application>Microsoft Office PowerPoint</Application>
  <PresentationFormat>On-screen Show (4:3)</PresentationFormat>
  <Paragraphs>193</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HelveticaNeueLT Std</vt:lpstr>
      <vt:lpstr>Wingdings</vt:lpstr>
      <vt:lpstr>DEO PowerPoint Theme</vt:lpstr>
      <vt:lpstr>WIOA Cost Category Guide </vt:lpstr>
      <vt:lpstr>WIOA Adult and Dislocated Worker Formula</vt:lpstr>
      <vt:lpstr>WIOA Adult and Dislocated Worker </vt:lpstr>
      <vt:lpstr>WIOA Adult and Dislocated Worker Add-ups</vt:lpstr>
      <vt:lpstr>WIOA Adult and Dislocated Worker Non Add-Ups</vt:lpstr>
      <vt:lpstr>WIOA Adult And Dislocated Worker</vt:lpstr>
      <vt:lpstr>WIOA Youth Formula</vt:lpstr>
      <vt:lpstr>WIOA Youth Add-Ups</vt:lpstr>
      <vt:lpstr>WIOA Youth Add-Ups Continued</vt:lpstr>
      <vt:lpstr>WIOA Youth Non Add-Ups</vt:lpstr>
      <vt:lpstr>WIOA Youth Work Experience</vt:lpstr>
      <vt:lpstr>WIOA Youth</vt:lpstr>
      <vt:lpstr>WIOA State Level Projects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Richard</dc:creator>
  <cp:lastModifiedBy>Womack, Caroline (Tisha) B.</cp:lastModifiedBy>
  <cp:revision>459</cp:revision>
  <cp:lastPrinted>2019-07-02T12:23:52Z</cp:lastPrinted>
  <dcterms:created xsi:type="dcterms:W3CDTF">2016-01-18T02:17:17Z</dcterms:created>
  <dcterms:modified xsi:type="dcterms:W3CDTF">2020-06-22T20:30:03Z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0x01010800DF2255111F90F242841DA09436CED6C2</vt:lpwstr>
  </property>
</Properties>
</file>