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0"/>
  </p:notesMasterIdLst>
  <p:sldIdLst>
    <p:sldId id="256" r:id="rId3"/>
    <p:sldId id="257" r:id="rId4"/>
    <p:sldId id="259" r:id="rId5"/>
    <p:sldId id="267" r:id="rId6"/>
    <p:sldId id="272" r:id="rId7"/>
    <p:sldId id="273" r:id="rId8"/>
    <p:sldId id="274" r:id="rId9"/>
    <p:sldId id="275" r:id="rId10"/>
    <p:sldId id="271" r:id="rId11"/>
    <p:sldId id="260" r:id="rId12"/>
    <p:sldId id="268" r:id="rId13"/>
    <p:sldId id="276" r:id="rId14"/>
    <p:sldId id="269" r:id="rId15"/>
    <p:sldId id="277" r:id="rId16"/>
    <p:sldId id="270" r:id="rId17"/>
    <p:sldId id="278" r:id="rId18"/>
    <p:sldId id="26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1978" autoAdjust="0"/>
    <p:restoredTop sz="83139" autoAdjust="0"/>
  </p:normalViewPr>
  <p:slideViewPr>
    <p:cSldViewPr>
      <p:cViewPr varScale="1">
        <p:scale>
          <a:sx n="65" d="100"/>
          <a:sy n="65" d="100"/>
        </p:scale>
        <p:origin x="-102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1938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AF4C0-A02D-49A4-9ECB-C944BD09FBD7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E203D-B9C4-4B9A-A36C-AD9FB2BE4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E203D-B9C4-4B9A-A36C-AD9FB2BE41D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E203D-B9C4-4B9A-A36C-AD9FB2BE41D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E203D-B9C4-4B9A-A36C-AD9FB2BE41D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E203D-B9C4-4B9A-A36C-AD9FB2BE41D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E203D-B9C4-4B9A-A36C-AD9FB2BE41D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E203D-B9C4-4B9A-A36C-AD9FB2BE41D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E203D-B9C4-4B9A-A36C-AD9FB2BE41D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E203D-B9C4-4B9A-A36C-AD9FB2BE41D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E203D-B9C4-4B9A-A36C-AD9FB2BE41D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E203D-B9C4-4B9A-A36C-AD9FB2BE41D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E203D-B9C4-4B9A-A36C-AD9FB2BE41D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E203D-B9C4-4B9A-A36C-AD9FB2BE41D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E203D-B9C4-4B9A-A36C-AD9FB2BE41D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E203D-B9C4-4B9A-A36C-AD9FB2BE41D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E203D-B9C4-4B9A-A36C-AD9FB2BE41D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Documents and Settings\msreenivasan\My Documents\My Pictures\Three.pn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33850" y="914400"/>
            <a:ext cx="5715000" cy="4286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106B-AF90-41FA-A0AA-F9C99F26C538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3589-9E9F-4450-A4DF-86192642B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106B-AF90-41FA-A0AA-F9C99F26C538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3589-9E9F-4450-A4DF-86192642B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106B-AF90-41FA-A0AA-F9C99F26C538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3589-9E9F-4450-A4DF-86192642B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5181600"/>
            <a:ext cx="5486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106B-AF90-41FA-A0AA-F9C99F26C538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3589-9E9F-4450-A4DF-86192642B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106B-AF90-41FA-A0AA-F9C99F26C538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3589-9E9F-4450-A4DF-86192642B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Process 6"/>
          <p:cNvSpPr/>
          <p:nvPr userDrawn="1"/>
        </p:nvSpPr>
        <p:spPr>
          <a:xfrm>
            <a:off x="304800" y="457200"/>
            <a:ext cx="8534400" cy="579120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lowchart: Alternate Process 7"/>
          <p:cNvSpPr/>
          <p:nvPr userDrawn="1"/>
        </p:nvSpPr>
        <p:spPr>
          <a:xfrm rot="5400000">
            <a:off x="4109849" y="-3652646"/>
            <a:ext cx="924301" cy="8534400"/>
          </a:xfrm>
          <a:prstGeom prst="flowChartAlternateProcess">
            <a:avLst/>
          </a:prstGeom>
          <a:ln w="28575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9" name="Flowchart: Alternate Process 8"/>
          <p:cNvSpPr/>
          <p:nvPr userDrawn="1"/>
        </p:nvSpPr>
        <p:spPr>
          <a:xfrm rot="5400000">
            <a:off x="4297385" y="2103413"/>
            <a:ext cx="549227" cy="8534401"/>
          </a:xfrm>
          <a:prstGeom prst="flowChartAlternateProcess">
            <a:avLst/>
          </a:prstGeom>
          <a:ln w="28575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Process 5"/>
          <p:cNvSpPr/>
          <p:nvPr userDrawn="1"/>
        </p:nvSpPr>
        <p:spPr>
          <a:xfrm>
            <a:off x="304800" y="457200"/>
            <a:ext cx="8534400" cy="579120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7" name="Flowchart: Alternate Process 6"/>
          <p:cNvSpPr/>
          <p:nvPr userDrawn="1"/>
        </p:nvSpPr>
        <p:spPr>
          <a:xfrm rot="5400000">
            <a:off x="3619501" y="-3162297"/>
            <a:ext cx="1904998" cy="8534400"/>
          </a:xfrm>
          <a:prstGeom prst="flowChartAlternateProcess">
            <a:avLst/>
          </a:prstGeom>
          <a:ln w="28575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dk1"/>
              </a:solidFill>
            </a:endParaRPr>
          </a:p>
        </p:txBody>
      </p:sp>
      <p:sp>
        <p:nvSpPr>
          <p:cNvPr id="8" name="Flowchart: Alternate Process 7"/>
          <p:cNvSpPr/>
          <p:nvPr userDrawn="1"/>
        </p:nvSpPr>
        <p:spPr>
          <a:xfrm rot="5400000">
            <a:off x="4259282" y="2065313"/>
            <a:ext cx="625427" cy="8534401"/>
          </a:xfrm>
          <a:prstGeom prst="flowChartAlternateProcess">
            <a:avLst/>
          </a:prstGeom>
          <a:ln w="28575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dk1"/>
              </a:solidFill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1066800" y="1104900"/>
            <a:ext cx="7086600" cy="510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Rounded Rectangle 35"/>
          <p:cNvSpPr/>
          <p:nvPr userDrawn="1"/>
        </p:nvSpPr>
        <p:spPr>
          <a:xfrm>
            <a:off x="1371600" y="381000"/>
            <a:ext cx="5867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Process 5"/>
          <p:cNvSpPr/>
          <p:nvPr userDrawn="1"/>
        </p:nvSpPr>
        <p:spPr>
          <a:xfrm>
            <a:off x="304800" y="457200"/>
            <a:ext cx="8534400" cy="5791200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Alternate Process 6"/>
          <p:cNvSpPr/>
          <p:nvPr userDrawn="1"/>
        </p:nvSpPr>
        <p:spPr>
          <a:xfrm rot="5400000">
            <a:off x="4109849" y="-3652646"/>
            <a:ext cx="924301" cy="8534400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dk1"/>
              </a:solidFill>
            </a:endParaRPr>
          </a:p>
        </p:txBody>
      </p:sp>
      <p:sp>
        <p:nvSpPr>
          <p:cNvPr id="8" name="Flowchart: Alternate Process 7"/>
          <p:cNvSpPr/>
          <p:nvPr userDrawn="1"/>
        </p:nvSpPr>
        <p:spPr>
          <a:xfrm rot="5400000">
            <a:off x="4297385" y="2103413"/>
            <a:ext cx="549227" cy="8534401"/>
          </a:xfrm>
          <a:prstGeom prst="flowChartAlternateProcess">
            <a:avLst/>
          </a:prstGeom>
          <a:ln w="28575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dk1"/>
              </a:solidFill>
            </a:endParaRPr>
          </a:p>
        </p:txBody>
      </p:sp>
      <p:pic>
        <p:nvPicPr>
          <p:cNvPr id="9" name="Picture 5" descr="C:\Documents and Settings\msreenivasan\Local Settings\Temporary Internet Files\Content.IE5\H40EBZDM\j0432679[1].pn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39000" y="5979225"/>
            <a:ext cx="762000" cy="762000"/>
          </a:xfrm>
          <a:prstGeom prst="rect">
            <a:avLst/>
          </a:prstGeom>
          <a:noFill/>
        </p:spPr>
      </p:pic>
      <p:pic>
        <p:nvPicPr>
          <p:cNvPr id="10" name="Picture 6" descr="C:\Documents and Settings\msreenivasan\Local Settings\Temporary Internet Files\Content.IE5\01YVNCHY\j0432678[1].png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86400" y="6002975"/>
            <a:ext cx="761857" cy="761857"/>
          </a:xfrm>
          <a:prstGeom prst="rect">
            <a:avLst/>
          </a:prstGeom>
          <a:noFill/>
        </p:spPr>
      </p:pic>
      <p:pic>
        <p:nvPicPr>
          <p:cNvPr id="11" name="Picture 7" descr="C:\Documents and Settings\msreenivasan\Local Settings\Temporary Internet Files\Content.IE5\FA9FW6BO\j0432680[1].png"/>
          <p:cNvPicPr>
            <a:picLocks noChangeAspect="1" noChangeArrowheads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87826" y="5996049"/>
            <a:ext cx="755075" cy="755075"/>
          </a:xfrm>
          <a:prstGeom prst="rect">
            <a:avLst/>
          </a:prstGeom>
          <a:noFill/>
        </p:spPr>
      </p:pic>
      <p:pic>
        <p:nvPicPr>
          <p:cNvPr id="12" name="Picture 8" descr="C:\Documents and Settings\msreenivasan\Local Settings\Temporary Internet Files\Content.IE5\YNJW5ITR\j0433793[1].png"/>
          <p:cNvPicPr>
            <a:picLocks noChangeAspect="1" noChangeArrowheads="1"/>
          </p:cNvPicPr>
          <p:nvPr userDrawn="1"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409700" y="6024750"/>
            <a:ext cx="762000" cy="762000"/>
          </a:xfrm>
          <a:prstGeom prst="rect">
            <a:avLst/>
          </a:prstGeom>
          <a:noFill/>
        </p:spPr>
      </p:pic>
      <p:sp>
        <p:nvSpPr>
          <p:cNvPr id="13" name="Rounded Rectangle 12"/>
          <p:cNvSpPr/>
          <p:nvPr userDrawn="1"/>
        </p:nvSpPr>
        <p:spPr>
          <a:xfrm>
            <a:off x="1371600" y="6248400"/>
            <a:ext cx="762000" cy="228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latin typeface="Georgia" pitchFamily="18" charset="0"/>
              </a:rPr>
              <a:t>Menu</a:t>
            </a:r>
            <a:endParaRPr lang="en-US" sz="11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4" name="Rounded Rectangle 13"/>
          <p:cNvSpPr/>
          <p:nvPr userDrawn="1"/>
        </p:nvSpPr>
        <p:spPr>
          <a:xfrm>
            <a:off x="3200400" y="6248400"/>
            <a:ext cx="838200" cy="228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latin typeface="Georgia" pitchFamily="18" charset="0"/>
              </a:rPr>
              <a:t>Glossary</a:t>
            </a:r>
            <a:endParaRPr lang="en-US" sz="11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>
            <a:off x="6248400" y="6248400"/>
            <a:ext cx="914400" cy="228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latin typeface="Georgia" pitchFamily="18" charset="0"/>
              </a:rPr>
              <a:t>Previous</a:t>
            </a:r>
            <a:endParaRPr lang="en-US" sz="11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6" name="Rounded Rectangle 15"/>
          <p:cNvSpPr/>
          <p:nvPr userDrawn="1"/>
        </p:nvSpPr>
        <p:spPr>
          <a:xfrm>
            <a:off x="7924800" y="6248400"/>
            <a:ext cx="914400" cy="228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latin typeface="Georgia" pitchFamily="18" charset="0"/>
              </a:rPr>
              <a:t>Next</a:t>
            </a:r>
            <a:endParaRPr lang="en-US" sz="11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1066800" y="1104900"/>
            <a:ext cx="7086600" cy="510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Rounded Rectangle 35"/>
          <p:cNvSpPr/>
          <p:nvPr userDrawn="1"/>
        </p:nvSpPr>
        <p:spPr>
          <a:xfrm>
            <a:off x="1371600" y="381000"/>
            <a:ext cx="58674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5181600"/>
            <a:ext cx="5486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106B-AF90-41FA-A0AA-F9C99F26C538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3589-9E9F-4450-A4DF-86192642B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106B-AF90-41FA-A0AA-F9C99F26C538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3589-9E9F-4450-A4DF-86192642B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5181600"/>
            <a:ext cx="5486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106B-AF90-41FA-A0AA-F9C99F26C538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3589-9E9F-4450-A4DF-86192642B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5181600"/>
            <a:ext cx="5486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106B-AF90-41FA-A0AA-F9C99F26C538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3589-9E9F-4450-A4DF-86192642B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5181600"/>
            <a:ext cx="5486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106B-AF90-41FA-A0AA-F9C99F26C538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3589-9E9F-4450-A4DF-86192642B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4106B-AF90-41FA-A0AA-F9C99F26C538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33589-9E9F-4450-A4DF-86192642B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0" r:id="rId3"/>
    <p:sldLayoutId id="2147483662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0" y="5029200"/>
            <a:ext cx="609600" cy="609600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500" dist="101600" dir="5400000" sy="-100000" algn="bl" rotWithShape="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9"/>
          <p:cNvSpPr txBox="1">
            <a:spLocks/>
          </p:cNvSpPr>
          <p:nvPr/>
        </p:nvSpPr>
        <p:spPr>
          <a:xfrm>
            <a:off x="2895600" y="5029200"/>
            <a:ext cx="4800600" cy="1524000"/>
          </a:xfrm>
          <a:prstGeom prst="round2Diag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none"/>
        </p:style>
        <p:txBody>
          <a:bodyPr/>
          <a:lstStyle>
            <a:lvl1pPr>
              <a:defRPr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Georgia" pitchFamily="18" charset="0"/>
              </a:rPr>
              <a:t>Synced In!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</a:rPr>
              <a:t>Building High Performance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</a:rPr>
              <a:t> Case Management Teams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43800" y="5029200"/>
            <a:ext cx="609600" cy="609600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500" dist="101600" dir="5400000" sy="-100000" algn="bl" rotWithShape="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315200" y="4419600"/>
            <a:ext cx="609600" cy="609600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500" dist="101600" dir="5400000" sy="-100000" algn="bl" rotWithShape="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5400000">
            <a:off x="7620000" y="3810000"/>
            <a:ext cx="609600" cy="609600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500" dist="101600" dir="5400000" sy="-100000" algn="bl" rotWithShape="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86000" y="5410200"/>
            <a:ext cx="609600" cy="609600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500" dist="101600" dir="5400000" sy="-100000" algn="bl" rotWithShape="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828800" y="5029200"/>
            <a:ext cx="609600" cy="609600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500" dist="101600" dir="5400000" sy="-100000" algn="bl" rotWithShape="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id:image001.png@01CC7F65.5FAEAFD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16383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hlinkClick r:id="" action="ppaction://noaction"/>
          </p:cNvPr>
          <p:cNvSpPr/>
          <p:nvPr/>
        </p:nvSpPr>
        <p:spPr>
          <a:xfrm>
            <a:off x="1828800" y="4419600"/>
            <a:ext cx="51816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algn="l" defTabSz="914400" rtl="0" eaLnBrk="1" latinLnBrk="0" hangingPunct="1">
              <a:defRPr/>
            </a:pPr>
            <a:r>
              <a:rPr lang="en-US" sz="1200" kern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Number of months left of 48</a:t>
            </a:r>
            <a:endParaRPr lang="en-US" sz="1200" kern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1828800" y="2895600"/>
            <a:ext cx="5181600" cy="45719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algn="l" defTabSz="914400" rtl="0" eaLnBrk="1" latinLnBrk="0" hangingPunct="1">
              <a:defRPr/>
            </a:pPr>
            <a:r>
              <a:rPr lang="en-US" sz="1200" kern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In Recurring Benefit Payroll</a:t>
            </a:r>
            <a:endParaRPr lang="en-US" sz="1200" kern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Flowchart: Alternate Process 5">
            <a:hlinkClick r:id="rId4" action="ppaction://hlinksldjump"/>
          </p:cNvPr>
          <p:cNvSpPr/>
          <p:nvPr/>
        </p:nvSpPr>
        <p:spPr>
          <a:xfrm>
            <a:off x="1600200" y="1066800"/>
            <a:ext cx="6096000" cy="762000"/>
          </a:xfrm>
          <a:prstGeom prst="flowChartAlternateProcess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rgbClr val="EAEAEA"/>
                </a:solidFill>
                <a:latin typeface="Georgia" pitchFamily="18" charset="0"/>
              </a:rPr>
              <a:t>Relevant Engagement Information</a:t>
            </a:r>
            <a:endParaRPr lang="en-US" sz="1400" b="1" dirty="0">
              <a:solidFill>
                <a:srgbClr val="EAEAEA"/>
              </a:solidFill>
              <a:latin typeface="Georgia" pitchFamily="18" charset="0"/>
            </a:endParaRPr>
          </a:p>
        </p:txBody>
      </p:sp>
      <p:sp>
        <p:nvSpPr>
          <p:cNvPr id="7" name="Rounded Rectangle 6">
            <a:hlinkClick r:id="rId5" action="ppaction://hlinksldjump"/>
          </p:cNvPr>
          <p:cNvSpPr/>
          <p:nvPr/>
        </p:nvSpPr>
        <p:spPr>
          <a:xfrm>
            <a:off x="1828800" y="2362200"/>
            <a:ext cx="51816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algn="l" defTabSz="914400" rtl="0" eaLnBrk="1" latinLnBrk="0" hangingPunct="1">
              <a:defRPr/>
            </a:pP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Youngest Child Age</a:t>
            </a:r>
            <a:endParaRPr lang="en-US" sz="1200" kern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8" name="Rounded Rectangle 7">
            <a:hlinkClick r:id="" action="ppaction://noaction"/>
          </p:cNvPr>
          <p:cNvSpPr/>
          <p:nvPr/>
        </p:nvSpPr>
        <p:spPr>
          <a:xfrm>
            <a:off x="1828800" y="3886200"/>
            <a:ext cx="51816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algn="l" defTabSz="914400" rtl="0" eaLnBrk="1" latinLnBrk="0" hangingPunct="1">
              <a:defRPr/>
            </a:pPr>
            <a:r>
              <a:rPr lang="en-US" sz="1200" kern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Most Recent Mandatory Date</a:t>
            </a:r>
            <a:endParaRPr lang="en-US" sz="1200" kern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1828800" y="1828800"/>
            <a:ext cx="51816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Highest Grade Completed</a:t>
            </a:r>
            <a:endParaRPr lang="en-US" sz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1" name="Rounded Rectangle 10">
            <a:hlinkClick r:id="" action="ppaction://noaction"/>
          </p:cNvPr>
          <p:cNvSpPr/>
          <p:nvPr/>
        </p:nvSpPr>
        <p:spPr>
          <a:xfrm>
            <a:off x="1828800" y="3352800"/>
            <a:ext cx="51816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algn="l" defTabSz="914400" rtl="0" eaLnBrk="1" latinLnBrk="0" hangingPunct="1">
              <a:defRPr/>
            </a:pPr>
            <a:r>
              <a:rPr lang="en-US" sz="1200" kern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Case Manager</a:t>
            </a:r>
            <a:endParaRPr lang="en-US" sz="1200" kern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600200" y="457200"/>
            <a:ext cx="57150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Report Columns/Headers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hlinkClick r:id="" action="ppaction://noaction"/>
          </p:cNvPr>
          <p:cNvSpPr/>
          <p:nvPr/>
        </p:nvSpPr>
        <p:spPr>
          <a:xfrm>
            <a:off x="1828800" y="4419600"/>
            <a:ext cx="51816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algn="l" defTabSz="914400" rtl="0" eaLnBrk="1" latinLnBrk="0" hangingPunct="1">
              <a:defRPr/>
            </a:pPr>
            <a:r>
              <a:rPr lang="en-US" sz="1200" kern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Count of all Core Plus Activities</a:t>
            </a:r>
            <a:endParaRPr lang="en-US" sz="1200" kern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1828800" y="2895600"/>
            <a:ext cx="5181600" cy="45719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algn="l" defTabSz="914400" rtl="0" eaLnBrk="1" latinLnBrk="0" hangingPunct="1">
              <a:defRPr/>
            </a:pPr>
            <a:r>
              <a:rPr lang="en-US" sz="1200" kern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Core Plus Activity/State Date (1-4)</a:t>
            </a:r>
            <a:endParaRPr lang="en-US" sz="1200" kern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Flowchart: Alternate Process 5">
            <a:hlinkClick r:id="rId4" action="ppaction://hlinksldjump"/>
          </p:cNvPr>
          <p:cNvSpPr/>
          <p:nvPr/>
        </p:nvSpPr>
        <p:spPr>
          <a:xfrm>
            <a:off x="1600200" y="1066800"/>
            <a:ext cx="6096000" cy="762000"/>
          </a:xfrm>
          <a:prstGeom prst="flowChartAlternateProcess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rgbClr val="EAEAEA"/>
                </a:solidFill>
                <a:latin typeface="Georgia" pitchFamily="18" charset="0"/>
              </a:rPr>
              <a:t>Participation</a:t>
            </a:r>
            <a:endParaRPr lang="en-US" sz="1400" b="1" dirty="0">
              <a:solidFill>
                <a:srgbClr val="EAEAEA"/>
              </a:solidFill>
              <a:latin typeface="Georgia" pitchFamily="18" charset="0"/>
            </a:endParaRPr>
          </a:p>
        </p:txBody>
      </p:sp>
      <p:sp>
        <p:nvSpPr>
          <p:cNvPr id="7" name="Rounded Rectangle 6">
            <a:hlinkClick r:id="rId5" action="ppaction://hlinksldjump"/>
          </p:cNvPr>
          <p:cNvSpPr/>
          <p:nvPr/>
        </p:nvSpPr>
        <p:spPr>
          <a:xfrm>
            <a:off x="1828800" y="2362200"/>
            <a:ext cx="51816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algn="l" defTabSz="914400" rtl="0" eaLnBrk="1" latinLnBrk="0" hangingPunct="1">
              <a:defRPr/>
            </a:pP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Scheduled Hours/Actual Hours</a:t>
            </a:r>
            <a:endParaRPr lang="en-US" sz="1200" kern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8" name="Rounded Rectangle 7">
            <a:hlinkClick r:id="" action="ppaction://noaction"/>
          </p:cNvPr>
          <p:cNvSpPr/>
          <p:nvPr/>
        </p:nvSpPr>
        <p:spPr>
          <a:xfrm>
            <a:off x="1828800" y="3886200"/>
            <a:ext cx="51816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algn="l" defTabSz="914400" rtl="0" eaLnBrk="1" latinLnBrk="0" hangingPunct="1">
              <a:defRPr/>
            </a:pPr>
            <a:r>
              <a:rPr lang="en-US" sz="1200" kern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Count of all Core Activities</a:t>
            </a:r>
            <a:endParaRPr lang="en-US" sz="1200" kern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1828800" y="1828800"/>
            <a:ext cx="51816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Core Activity/Start Date (1-4)</a:t>
            </a:r>
            <a:endParaRPr lang="en-US" sz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1" name="Rounded Rectangle 10">
            <a:hlinkClick r:id="" action="ppaction://noaction"/>
          </p:cNvPr>
          <p:cNvSpPr/>
          <p:nvPr/>
        </p:nvSpPr>
        <p:spPr>
          <a:xfrm>
            <a:off x="1828800" y="3352800"/>
            <a:ext cx="51816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algn="l" defTabSz="914400" rtl="0" eaLnBrk="1" latinLnBrk="0" hangingPunct="1">
              <a:defRPr/>
            </a:pPr>
            <a:r>
              <a:rPr lang="en-US" sz="1200" kern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Scheduled Hours/Actual Hours</a:t>
            </a:r>
            <a:endParaRPr lang="en-US" sz="1200" kern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600200" y="457200"/>
            <a:ext cx="57150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Report Columns/Headers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0" name="Rounded Rectangle 9">
            <a:hlinkClick r:id="" action="ppaction://noaction"/>
          </p:cNvPr>
          <p:cNvSpPr/>
          <p:nvPr/>
        </p:nvSpPr>
        <p:spPr>
          <a:xfrm>
            <a:off x="1828800" y="4953000"/>
            <a:ext cx="51816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algn="l" defTabSz="914400" rtl="0" eaLnBrk="1" latinLnBrk="0" hangingPunct="1">
              <a:defRPr/>
            </a:pPr>
            <a:r>
              <a:rPr lang="en-US" sz="1200" kern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Count of ALL Activities</a:t>
            </a:r>
            <a:endParaRPr lang="en-US" sz="1200" kern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1295400"/>
          <a:ext cx="81534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3400"/>
              </a:tblGrid>
              <a:tr h="5619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3048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Data Behind the Columns – Notes Page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1828800" y="3733800"/>
            <a:ext cx="52578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algn="l" defTabSz="914400" rtl="0" eaLnBrk="1" latinLnBrk="0" hangingPunct="1">
              <a:defRPr/>
            </a:pPr>
            <a:r>
              <a:rPr lang="en-US" sz="1200" kern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Total number of Core and Core Plus hours</a:t>
            </a:r>
            <a:endParaRPr lang="en-US" sz="1200" kern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Flowchart: Alternate Process 5">
            <a:hlinkClick r:id="rId4" action="ppaction://hlinksldjump"/>
          </p:cNvPr>
          <p:cNvSpPr/>
          <p:nvPr/>
        </p:nvSpPr>
        <p:spPr>
          <a:xfrm>
            <a:off x="1600200" y="1066800"/>
            <a:ext cx="6096000" cy="914400"/>
          </a:xfrm>
          <a:prstGeom prst="flowChartAlternateProcess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rgbClr val="EAEAEA"/>
                </a:solidFill>
                <a:latin typeface="Georgia" pitchFamily="18" charset="0"/>
              </a:rPr>
              <a:t>Participation, continued…</a:t>
            </a:r>
            <a:endParaRPr lang="en-US" sz="1400" b="1" dirty="0">
              <a:solidFill>
                <a:srgbClr val="EAEAEA"/>
              </a:solidFill>
              <a:latin typeface="Georgia" pitchFamily="18" charset="0"/>
            </a:endParaRPr>
          </a:p>
        </p:txBody>
      </p:sp>
      <p:sp>
        <p:nvSpPr>
          <p:cNvPr id="7" name="Rounded Rectangle 6">
            <a:hlinkClick r:id="rId5" action="ppaction://hlinksldjump"/>
          </p:cNvPr>
          <p:cNvSpPr/>
          <p:nvPr/>
        </p:nvSpPr>
        <p:spPr>
          <a:xfrm>
            <a:off x="1828800" y="2895600"/>
            <a:ext cx="5257800" cy="838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algn="l" defTabSz="914400" rtl="0" eaLnBrk="1" latinLnBrk="0" hangingPunct="1">
              <a:defRPr/>
            </a:pP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Total number of Core Plus hours</a:t>
            </a:r>
            <a:endParaRPr lang="en-US" sz="1200" kern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1828800" y="1981200"/>
            <a:ext cx="52578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Total number of Core hours</a:t>
            </a:r>
            <a:endParaRPr lang="en-US" sz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600200" y="457200"/>
            <a:ext cx="57150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Report Columns/Headers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1295400"/>
          <a:ext cx="81534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3400"/>
              </a:tblGrid>
              <a:tr h="5619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3048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Data Behind the Columns – Notes Page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hlinkClick r:id="" action="ppaction://noaction"/>
          </p:cNvPr>
          <p:cNvSpPr/>
          <p:nvPr/>
        </p:nvSpPr>
        <p:spPr>
          <a:xfrm>
            <a:off x="1828800" y="4419600"/>
            <a:ext cx="51816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algn="l" defTabSz="914400" rtl="0" eaLnBrk="1" latinLnBrk="0" hangingPunct="1">
              <a:defRPr/>
            </a:pPr>
            <a:r>
              <a:rPr lang="en-US" sz="1200" kern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Most Recent TANF Sanctio</a:t>
            </a: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n Status</a:t>
            </a:r>
            <a:endParaRPr lang="en-US" sz="1200" kern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1828800" y="2895600"/>
            <a:ext cx="5181600" cy="45719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algn="l" defTabSz="914400" rtl="0" eaLnBrk="1" latinLnBrk="0" hangingPunct="1">
              <a:defRPr/>
            </a:pP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Most Recent Pre-penalty request date</a:t>
            </a:r>
            <a:endParaRPr lang="en-US" sz="1200" kern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Flowchart: Alternate Process 5">
            <a:hlinkClick r:id="rId4" action="ppaction://hlinksldjump"/>
          </p:cNvPr>
          <p:cNvSpPr/>
          <p:nvPr/>
        </p:nvSpPr>
        <p:spPr>
          <a:xfrm>
            <a:off x="1600200" y="1066800"/>
            <a:ext cx="6096000" cy="762000"/>
          </a:xfrm>
          <a:prstGeom prst="flowChartAlternateProcess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rgbClr val="EAEAEA"/>
                </a:solidFill>
                <a:latin typeface="Georgia" pitchFamily="18" charset="0"/>
              </a:rPr>
              <a:t>Services and Alternative Engagement</a:t>
            </a:r>
            <a:endParaRPr lang="en-US" sz="1400" b="1" dirty="0">
              <a:solidFill>
                <a:srgbClr val="EAEAEA"/>
              </a:solidFill>
              <a:latin typeface="Georgia" pitchFamily="18" charset="0"/>
            </a:endParaRPr>
          </a:p>
        </p:txBody>
      </p:sp>
      <p:sp>
        <p:nvSpPr>
          <p:cNvPr id="7" name="Rounded Rectangle 6">
            <a:hlinkClick r:id="rId5" action="ppaction://hlinksldjump"/>
          </p:cNvPr>
          <p:cNvSpPr/>
          <p:nvPr/>
        </p:nvSpPr>
        <p:spPr>
          <a:xfrm>
            <a:off x="1828800" y="2362200"/>
            <a:ext cx="51816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algn="l" defTabSz="914400" rtl="0" eaLnBrk="1" latinLnBrk="0" hangingPunct="1">
              <a:defRPr/>
            </a:pP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Most Recent Deferral/Begin Date/Last Follow-up/Next Follow up</a:t>
            </a:r>
            <a:endParaRPr lang="en-US" sz="1200" kern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8" name="Rounded Rectangle 7">
            <a:hlinkClick r:id="" action="ppaction://noaction"/>
          </p:cNvPr>
          <p:cNvSpPr/>
          <p:nvPr/>
        </p:nvSpPr>
        <p:spPr>
          <a:xfrm>
            <a:off x="1828800" y="3886200"/>
            <a:ext cx="51816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algn="l" defTabSz="914400" rtl="0" eaLnBrk="1" latinLnBrk="0" hangingPunct="1">
              <a:defRPr/>
            </a:pP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Most Recent TANF Sanction Request Date</a:t>
            </a:r>
            <a:endParaRPr lang="en-US" sz="1200" kern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1828800" y="1828800"/>
            <a:ext cx="51816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Support Services/Start Date/Anticipated End Date (1-4)</a:t>
            </a:r>
            <a:endParaRPr lang="en-US" sz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1" name="Rounded Rectangle 10">
            <a:hlinkClick r:id="" action="ppaction://noaction"/>
          </p:cNvPr>
          <p:cNvSpPr/>
          <p:nvPr/>
        </p:nvSpPr>
        <p:spPr>
          <a:xfrm>
            <a:off x="1828800" y="3352800"/>
            <a:ext cx="51816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algn="l" defTabSz="914400" rtl="0" eaLnBrk="1" latinLnBrk="0" hangingPunct="1">
              <a:defRPr/>
            </a:pPr>
            <a:r>
              <a:rPr lang="en-US" sz="1200" kern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Most Recent Pre-Penalty Status</a:t>
            </a:r>
            <a:endParaRPr lang="en-US" sz="1200" kern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600200" y="457200"/>
            <a:ext cx="57150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Report Columns/Headers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1295400"/>
          <a:ext cx="81534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3400"/>
              </a:tblGrid>
              <a:tr h="5619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3048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Data Behind the Columns – Notes Page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/>
        </p:nvSpPr>
        <p:spPr>
          <a:xfrm>
            <a:off x="1905000" y="1752600"/>
            <a:ext cx="5410200" cy="3429000"/>
          </a:xfrm>
          <a:prstGeom prst="round2Diag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eorgia" pitchFamily="18" charset="0"/>
              </a:rPr>
              <a:t>Thank You </a:t>
            </a:r>
            <a:endParaRPr lang="en-US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52400"/>
            <a:ext cx="7239000" cy="762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Engagement Report Uses – Sharing Session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1029" name="Picture 5" descr="C:\Documents and Settings\msreenivasan\My Documents\My Pictures\Microsoft Clip Organizer\j043926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47800" y="1219200"/>
            <a:ext cx="6091972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0" y="1676400"/>
            <a:ext cx="6019800" cy="39624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At the end of the training participants will be able to:</a:t>
            </a:r>
          </a:p>
          <a:p>
            <a:pPr>
              <a:lnSpc>
                <a:spcPct val="150000"/>
              </a:lnSpc>
            </a:pPr>
            <a:endParaRPr lang="en-US" dirty="0" smtClean="0">
              <a:solidFill>
                <a:schemeClr val="tx1"/>
              </a:solidFill>
              <a:latin typeface="Georgi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  <a:latin typeface="Georgia" pitchFamily="18" charset="0"/>
              </a:rPr>
              <a:t> Identify various uses of the Engagement Report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  <a:latin typeface="Georgia" pitchFamily="18" charset="0"/>
              </a:rPr>
              <a:t> Understand information found in the report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  <a:latin typeface="Georgia" pitchFamily="18" charset="0"/>
              </a:rPr>
              <a:t> Use data to manage individuals in a caseload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  <a:latin typeface="Georgia" pitchFamily="18" charset="0"/>
              </a:rPr>
              <a:t> Use data to manage program staff case loads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  <a:latin typeface="Georgia" pitchFamily="18" charset="0"/>
              </a:rPr>
              <a:t> Use data to prepare participation strategies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80000"/>
            </a:pPr>
            <a:endParaRPr lang="en-US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00200" y="457200"/>
            <a:ext cx="57150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Objectives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1828800" y="2362201"/>
            <a:ext cx="5105400" cy="38099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algn="l" defTabSz="914400" rtl="0" eaLnBrk="1" latinLnBrk="0" hangingPunct="1">
              <a:defRPr/>
            </a:pPr>
            <a:r>
              <a:rPr lang="en-US" sz="1200" kern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Core Plus Only</a:t>
            </a:r>
            <a:endParaRPr lang="en-US" sz="1200" kern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Flowchart: Alternate Process 5">
            <a:hlinkClick r:id="rId4" action="ppaction://hlinksldjump"/>
          </p:cNvPr>
          <p:cNvSpPr/>
          <p:nvPr/>
        </p:nvSpPr>
        <p:spPr>
          <a:xfrm>
            <a:off x="1600200" y="1066800"/>
            <a:ext cx="5943596" cy="533400"/>
          </a:xfrm>
          <a:prstGeom prst="flowChartAlternateProcess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rgbClr val="EAEAEA"/>
                </a:solidFill>
                <a:latin typeface="Georgia" pitchFamily="18" charset="0"/>
              </a:rPr>
              <a:t>State View</a:t>
            </a:r>
            <a:endParaRPr lang="en-US" sz="1400" b="1" dirty="0">
              <a:solidFill>
                <a:srgbClr val="EAEAEA"/>
              </a:solidFill>
              <a:latin typeface="Georgia" pitchFamily="18" charset="0"/>
            </a:endParaRPr>
          </a:p>
        </p:txBody>
      </p:sp>
      <p:sp>
        <p:nvSpPr>
          <p:cNvPr id="7" name="Rounded Rectangle 6">
            <a:hlinkClick r:id="rId5" action="ppaction://hlinksldjump"/>
          </p:cNvPr>
          <p:cNvSpPr/>
          <p:nvPr/>
        </p:nvSpPr>
        <p:spPr>
          <a:xfrm>
            <a:off x="1828800" y="1981200"/>
            <a:ext cx="5105400" cy="381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algn="l" defTabSz="914400" rtl="0" eaLnBrk="1" latinLnBrk="0" hangingPunct="1">
              <a:defRPr/>
            </a:pP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Core Only</a:t>
            </a:r>
            <a:endParaRPr lang="en-US" sz="1200" kern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1828800" y="1600201"/>
            <a:ext cx="5105400" cy="381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200" baseline="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Region</a:t>
            </a:r>
            <a:endParaRPr lang="en-US" sz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1" name="Rounded Rectangle 10">
            <a:hlinkClick r:id="" action="ppaction://noaction"/>
          </p:cNvPr>
          <p:cNvSpPr/>
          <p:nvPr/>
        </p:nvSpPr>
        <p:spPr>
          <a:xfrm>
            <a:off x="1828800" y="2743200"/>
            <a:ext cx="5105400" cy="381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algn="l" defTabSz="914400" rtl="0" eaLnBrk="1" latinLnBrk="0" hangingPunct="1">
              <a:defRPr/>
            </a:pP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Core and Core Plus</a:t>
            </a:r>
            <a:endParaRPr lang="en-US" sz="1200" kern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3" name="Rounded Rectangle 12">
            <a:hlinkClick r:id="" action="ppaction://noaction"/>
          </p:cNvPr>
          <p:cNvSpPr/>
          <p:nvPr/>
        </p:nvSpPr>
        <p:spPr>
          <a:xfrm>
            <a:off x="1828800" y="4343400"/>
            <a:ext cx="51054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algn="l" defTabSz="914400" rtl="0" eaLnBrk="1" latinLnBrk="0" hangingPunct="1">
              <a:defRPr/>
            </a:pP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Pre-penalty/pending Sanction with No Activity</a:t>
            </a:r>
            <a:endParaRPr lang="en-US" sz="1200" kern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4" name="Rounded Rectangle 13">
            <a:hlinkClick r:id="" action="ppaction://noaction"/>
          </p:cNvPr>
          <p:cNvSpPr/>
          <p:nvPr/>
        </p:nvSpPr>
        <p:spPr>
          <a:xfrm>
            <a:off x="1828800" y="3886200"/>
            <a:ext cx="51054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algn="l" defTabSz="914400" rtl="0" eaLnBrk="1" latinLnBrk="0" hangingPunct="1">
              <a:defRPr/>
            </a:pPr>
            <a:r>
              <a:rPr lang="en-US" sz="1200" kern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Pre-penalty/pending Sanction with Activity</a:t>
            </a:r>
            <a:endParaRPr lang="en-US" sz="1200" kern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6" name="Rounded Rectangle 15">
            <a:hlinkClick r:id="" action="ppaction://noaction"/>
          </p:cNvPr>
          <p:cNvSpPr/>
          <p:nvPr/>
        </p:nvSpPr>
        <p:spPr>
          <a:xfrm>
            <a:off x="1828800" y="3505200"/>
            <a:ext cx="5105400" cy="381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algn="l" defTabSz="914400" rtl="0" eaLnBrk="1" latinLnBrk="0" hangingPunct="1">
              <a:defRPr/>
            </a:pP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Deferred with No Activity</a:t>
            </a:r>
            <a:endParaRPr lang="en-US" sz="1200" kern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600200" y="457200"/>
            <a:ext cx="57150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OSST Report Columns/Headers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8" name="Rounded Rectangle 17">
            <a:hlinkClick r:id="" action="ppaction://noaction"/>
          </p:cNvPr>
          <p:cNvSpPr/>
          <p:nvPr/>
        </p:nvSpPr>
        <p:spPr>
          <a:xfrm>
            <a:off x="1828800" y="3124200"/>
            <a:ext cx="5105400" cy="381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algn="l" defTabSz="914400" rtl="0" eaLnBrk="1" latinLnBrk="0" hangingPunct="1">
              <a:defRPr/>
            </a:pP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Deferred with Activity</a:t>
            </a:r>
            <a:endParaRPr lang="en-US" sz="1200" kern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9" name="Rounded Rectangle 18">
            <a:hlinkClick r:id="" action="ppaction://noaction"/>
          </p:cNvPr>
          <p:cNvSpPr/>
          <p:nvPr/>
        </p:nvSpPr>
        <p:spPr>
          <a:xfrm>
            <a:off x="1828800" y="4800600"/>
            <a:ext cx="5105400" cy="381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algn="l" defTabSz="914400" rtl="0" eaLnBrk="1" latinLnBrk="0" hangingPunct="1">
              <a:defRPr/>
            </a:pP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Other Activities</a:t>
            </a:r>
            <a:endParaRPr lang="en-US" sz="1200" kern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20" name="Rounded Rectangle 19">
            <a:hlinkClick r:id="" action="ppaction://noaction"/>
          </p:cNvPr>
          <p:cNvSpPr/>
          <p:nvPr/>
        </p:nvSpPr>
        <p:spPr>
          <a:xfrm>
            <a:off x="1828800" y="5181600"/>
            <a:ext cx="51054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algn="l" defTabSz="914400" rtl="0" eaLnBrk="1" latinLnBrk="0" hangingPunct="1">
              <a:defRPr/>
            </a:pP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No Activities Greater than 15 days</a:t>
            </a:r>
            <a:endParaRPr lang="en-US" sz="1200" kern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21" name="Rounded Rectangle 20">
            <a:hlinkClick r:id="" action="ppaction://noaction"/>
          </p:cNvPr>
          <p:cNvSpPr/>
          <p:nvPr/>
        </p:nvSpPr>
        <p:spPr>
          <a:xfrm>
            <a:off x="1828800" y="5638800"/>
            <a:ext cx="5105400" cy="381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algn="l" defTabSz="914400" rtl="0" eaLnBrk="1" latinLnBrk="0" hangingPunct="1">
              <a:defRPr/>
            </a:pP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No Activities Greater than 30 days</a:t>
            </a:r>
            <a:endParaRPr lang="en-US" sz="1200" kern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1828800" y="2362201"/>
            <a:ext cx="5105400" cy="38099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algn="l" defTabSz="914400" rtl="0" eaLnBrk="1" latinLnBrk="0" hangingPunct="1">
              <a:defRPr/>
            </a:pPr>
            <a:r>
              <a:rPr lang="en-US" sz="1200" kern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Core Plus Only</a:t>
            </a:r>
            <a:endParaRPr lang="en-US" sz="1200" kern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Flowchart: Alternate Process 5">
            <a:hlinkClick r:id="rId4" action="ppaction://hlinksldjump"/>
          </p:cNvPr>
          <p:cNvSpPr/>
          <p:nvPr/>
        </p:nvSpPr>
        <p:spPr>
          <a:xfrm>
            <a:off x="1600200" y="1066800"/>
            <a:ext cx="5943596" cy="533400"/>
          </a:xfrm>
          <a:prstGeom prst="flowChartAlternateProcess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rgbClr val="EAEAEA"/>
                </a:solidFill>
                <a:latin typeface="Georgia" pitchFamily="18" charset="0"/>
              </a:rPr>
              <a:t>Regional View</a:t>
            </a:r>
            <a:endParaRPr lang="en-US" sz="1400" b="1" dirty="0">
              <a:solidFill>
                <a:srgbClr val="EAEAEA"/>
              </a:solidFill>
              <a:latin typeface="Georgia" pitchFamily="18" charset="0"/>
            </a:endParaRPr>
          </a:p>
        </p:txBody>
      </p:sp>
      <p:sp>
        <p:nvSpPr>
          <p:cNvPr id="7" name="Rounded Rectangle 6">
            <a:hlinkClick r:id="rId5" action="ppaction://hlinksldjump"/>
          </p:cNvPr>
          <p:cNvSpPr/>
          <p:nvPr/>
        </p:nvSpPr>
        <p:spPr>
          <a:xfrm>
            <a:off x="1828800" y="1981200"/>
            <a:ext cx="5105400" cy="381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algn="l" defTabSz="914400" rtl="0" eaLnBrk="1" latinLnBrk="0" hangingPunct="1">
              <a:defRPr/>
            </a:pP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Core Only</a:t>
            </a:r>
            <a:endParaRPr lang="en-US" sz="1200" kern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1828800" y="1600201"/>
            <a:ext cx="5105400" cy="381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200" baseline="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Units and</a:t>
            </a: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Counties</a:t>
            </a:r>
            <a:endParaRPr lang="en-US" sz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1" name="Rounded Rectangle 10">
            <a:hlinkClick r:id="" action="ppaction://noaction"/>
          </p:cNvPr>
          <p:cNvSpPr/>
          <p:nvPr/>
        </p:nvSpPr>
        <p:spPr>
          <a:xfrm>
            <a:off x="1828800" y="2743200"/>
            <a:ext cx="5105400" cy="381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algn="l" defTabSz="914400" rtl="0" eaLnBrk="1" latinLnBrk="0" hangingPunct="1">
              <a:defRPr/>
            </a:pP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Core and Core Plus</a:t>
            </a:r>
            <a:endParaRPr lang="en-US" sz="1200" kern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3" name="Rounded Rectangle 12">
            <a:hlinkClick r:id="" action="ppaction://noaction"/>
          </p:cNvPr>
          <p:cNvSpPr/>
          <p:nvPr/>
        </p:nvSpPr>
        <p:spPr>
          <a:xfrm>
            <a:off x="1828800" y="4343400"/>
            <a:ext cx="51054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algn="l" defTabSz="914400" rtl="0" eaLnBrk="1" latinLnBrk="0" hangingPunct="1">
              <a:defRPr/>
            </a:pP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Pre-penalty/pending Sanction with No Activity</a:t>
            </a:r>
            <a:endParaRPr lang="en-US" sz="1200" kern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4" name="Rounded Rectangle 13">
            <a:hlinkClick r:id="" action="ppaction://noaction"/>
          </p:cNvPr>
          <p:cNvSpPr/>
          <p:nvPr/>
        </p:nvSpPr>
        <p:spPr>
          <a:xfrm>
            <a:off x="1828800" y="3886200"/>
            <a:ext cx="51054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algn="l" defTabSz="914400" rtl="0" eaLnBrk="1" latinLnBrk="0" hangingPunct="1">
              <a:defRPr/>
            </a:pPr>
            <a:r>
              <a:rPr lang="en-US" sz="1200" kern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Pre-penalty/pending Sanction with Activity</a:t>
            </a:r>
            <a:endParaRPr lang="en-US" sz="1200" kern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6" name="Rounded Rectangle 15">
            <a:hlinkClick r:id="" action="ppaction://noaction"/>
          </p:cNvPr>
          <p:cNvSpPr/>
          <p:nvPr/>
        </p:nvSpPr>
        <p:spPr>
          <a:xfrm>
            <a:off x="1828800" y="3505200"/>
            <a:ext cx="5105400" cy="381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algn="l" defTabSz="914400" rtl="0" eaLnBrk="1" latinLnBrk="0" hangingPunct="1">
              <a:defRPr/>
            </a:pP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Deferred with No Activity</a:t>
            </a:r>
            <a:endParaRPr lang="en-US" sz="1200" kern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600200" y="457200"/>
            <a:ext cx="57150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OSST Report Columns/Headers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8" name="Rounded Rectangle 17">
            <a:hlinkClick r:id="" action="ppaction://noaction"/>
          </p:cNvPr>
          <p:cNvSpPr/>
          <p:nvPr/>
        </p:nvSpPr>
        <p:spPr>
          <a:xfrm>
            <a:off x="1828800" y="3124200"/>
            <a:ext cx="5105400" cy="381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algn="l" defTabSz="914400" rtl="0" eaLnBrk="1" latinLnBrk="0" hangingPunct="1">
              <a:defRPr/>
            </a:pP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Deferred with Activity</a:t>
            </a:r>
            <a:endParaRPr lang="en-US" sz="1200" kern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9" name="Rounded Rectangle 18">
            <a:hlinkClick r:id="" action="ppaction://noaction"/>
          </p:cNvPr>
          <p:cNvSpPr/>
          <p:nvPr/>
        </p:nvSpPr>
        <p:spPr>
          <a:xfrm>
            <a:off x="1828800" y="4800600"/>
            <a:ext cx="5105400" cy="381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algn="l" defTabSz="914400" rtl="0" eaLnBrk="1" latinLnBrk="0" hangingPunct="1">
              <a:defRPr/>
            </a:pP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Other Activities</a:t>
            </a:r>
            <a:endParaRPr lang="en-US" sz="1200" kern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20" name="Rounded Rectangle 19">
            <a:hlinkClick r:id="" action="ppaction://noaction"/>
          </p:cNvPr>
          <p:cNvSpPr/>
          <p:nvPr/>
        </p:nvSpPr>
        <p:spPr>
          <a:xfrm>
            <a:off x="1828800" y="5181600"/>
            <a:ext cx="51054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algn="l" defTabSz="914400" rtl="0" eaLnBrk="1" latinLnBrk="0" hangingPunct="1">
              <a:defRPr/>
            </a:pP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No Activities Greater than 15 days</a:t>
            </a:r>
            <a:endParaRPr lang="en-US" sz="1200" kern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21" name="Rounded Rectangle 20">
            <a:hlinkClick r:id="" action="ppaction://noaction"/>
          </p:cNvPr>
          <p:cNvSpPr/>
          <p:nvPr/>
        </p:nvSpPr>
        <p:spPr>
          <a:xfrm>
            <a:off x="1828800" y="5638800"/>
            <a:ext cx="51054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algn="l" defTabSz="914400" rtl="0" eaLnBrk="1" latinLnBrk="0" hangingPunct="1">
              <a:defRPr/>
            </a:pP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No Activities Greater than 30 days</a:t>
            </a:r>
            <a:endParaRPr lang="en-US" sz="1200" kern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1295400"/>
          <a:ext cx="81534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3400"/>
              </a:tblGrid>
              <a:tr h="5619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3048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Data Behind the Columns – Notes Page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1295400"/>
          <a:ext cx="81534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3400"/>
              </a:tblGrid>
              <a:tr h="5619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3048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Data Behind the Columns – Notes Page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1295400"/>
          <a:ext cx="81534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3400"/>
              </a:tblGrid>
              <a:tr h="5619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3048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Data Behind the Columns – Notes Page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1828800" y="2514600"/>
            <a:ext cx="5105400" cy="53339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algn="l" defTabSz="914400" rtl="0" eaLnBrk="1" latinLnBrk="0" hangingPunct="1">
              <a:defRPr/>
            </a:pPr>
            <a:r>
              <a:rPr lang="en-US" sz="1200" kern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 OSST Case ID/Last four of SSN/Florida Case, </a:t>
            </a: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when available</a:t>
            </a:r>
            <a:endParaRPr lang="en-US" sz="1200" kern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Flowchart: Alternate Process 5">
            <a:hlinkClick r:id="rId4" action="ppaction://hlinksldjump"/>
          </p:cNvPr>
          <p:cNvSpPr/>
          <p:nvPr/>
        </p:nvSpPr>
        <p:spPr>
          <a:xfrm>
            <a:off x="1600200" y="1066800"/>
            <a:ext cx="5943596" cy="533400"/>
          </a:xfrm>
          <a:prstGeom prst="flowChartAlternateProcess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rgbClr val="EAEAEA"/>
                </a:solidFill>
                <a:latin typeface="Georgia" pitchFamily="18" charset="0"/>
              </a:rPr>
              <a:t>Identifying Information</a:t>
            </a:r>
            <a:endParaRPr lang="en-US" sz="1400" b="1" dirty="0">
              <a:solidFill>
                <a:srgbClr val="EAEAEA"/>
              </a:solidFill>
              <a:latin typeface="Georgia" pitchFamily="18" charset="0"/>
            </a:endParaRPr>
          </a:p>
        </p:txBody>
      </p:sp>
      <p:sp>
        <p:nvSpPr>
          <p:cNvPr id="7" name="Rounded Rectangle 6">
            <a:hlinkClick r:id="rId5" action="ppaction://hlinksldjump"/>
          </p:cNvPr>
          <p:cNvSpPr/>
          <p:nvPr/>
        </p:nvSpPr>
        <p:spPr>
          <a:xfrm>
            <a:off x="1828800" y="2057400"/>
            <a:ext cx="51054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algn="l" defTabSz="914400" rtl="0" eaLnBrk="1" latinLnBrk="0" hangingPunct="1">
              <a:defRPr/>
            </a:pP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Last Name/First Name</a:t>
            </a:r>
            <a:endParaRPr lang="en-US" sz="1200" kern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1828800" y="1600200"/>
            <a:ext cx="5105400" cy="46320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Region/County/Unit  </a:t>
            </a:r>
            <a:r>
              <a:rPr lang="en-US" sz="1200" baseline="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 </a:t>
            </a:r>
            <a:endParaRPr lang="en-US" sz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1" name="Rounded Rectangle 10">
            <a:hlinkClick r:id="" action="ppaction://noaction"/>
          </p:cNvPr>
          <p:cNvSpPr/>
          <p:nvPr/>
        </p:nvSpPr>
        <p:spPr>
          <a:xfrm>
            <a:off x="1828800" y="3048000"/>
            <a:ext cx="51054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algn="l" defTabSz="914400" rtl="0" eaLnBrk="1" latinLnBrk="0" hangingPunct="1">
              <a:defRPr/>
            </a:pP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Florida Case, when available</a:t>
            </a:r>
            <a:endParaRPr lang="en-US" sz="1200" kern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3" name="Rounded Rectangle 12">
            <a:hlinkClick r:id="" action="ppaction://noaction"/>
          </p:cNvPr>
          <p:cNvSpPr/>
          <p:nvPr/>
        </p:nvSpPr>
        <p:spPr>
          <a:xfrm>
            <a:off x="1828800" y="5334000"/>
            <a:ext cx="51816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algn="l" defTabSz="914400" rtl="0" eaLnBrk="1" latinLnBrk="0" hangingPunct="1">
              <a:defRPr/>
            </a:pP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Open/Closed Indicator</a:t>
            </a:r>
            <a:r>
              <a:rPr lang="en-US" sz="1200" kern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</a:t>
            </a:r>
            <a:endParaRPr lang="en-US" sz="1200" kern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4" name="Rounded Rectangle 13">
            <a:hlinkClick r:id="" action="ppaction://noaction"/>
          </p:cNvPr>
          <p:cNvSpPr/>
          <p:nvPr/>
        </p:nvSpPr>
        <p:spPr>
          <a:xfrm>
            <a:off x="1828800" y="4800600"/>
            <a:ext cx="51816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algn="l" defTabSz="914400" rtl="0" eaLnBrk="1" latinLnBrk="0" hangingPunct="1">
              <a:defRPr/>
            </a:pPr>
            <a:r>
              <a:rPr lang="en-US" sz="1200" kern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Case Status: Applicant/Mandatory/Transitional</a:t>
            </a:r>
            <a:endParaRPr lang="en-US" sz="1200" kern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5" name="Flowchart: Alternate Process 14">
            <a:hlinkClick r:id="" action="ppaction://noaction"/>
          </p:cNvPr>
          <p:cNvSpPr/>
          <p:nvPr/>
        </p:nvSpPr>
        <p:spPr>
          <a:xfrm>
            <a:off x="1600200" y="3733800"/>
            <a:ext cx="5943599" cy="533400"/>
          </a:xfrm>
          <a:prstGeom prst="flowChartAlternateProcess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rgbClr val="EAEAEA"/>
                </a:solidFill>
                <a:latin typeface="Georgia" pitchFamily="18" charset="0"/>
              </a:rPr>
              <a:t>Additional Information</a:t>
            </a:r>
            <a:endParaRPr lang="en-US" sz="1400" b="1" dirty="0">
              <a:solidFill>
                <a:srgbClr val="EAEAEA"/>
              </a:solidFill>
              <a:latin typeface="Georgia" pitchFamily="18" charset="0"/>
            </a:endParaRPr>
          </a:p>
        </p:txBody>
      </p:sp>
      <p:sp>
        <p:nvSpPr>
          <p:cNvPr id="16" name="Rounded Rectangle 15">
            <a:hlinkClick r:id="" action="ppaction://noaction"/>
          </p:cNvPr>
          <p:cNvSpPr/>
          <p:nvPr/>
        </p:nvSpPr>
        <p:spPr>
          <a:xfrm>
            <a:off x="1828800" y="4267200"/>
            <a:ext cx="51816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algn="l" defTabSz="914400" rtl="0" eaLnBrk="1" latinLnBrk="0" hangingPunct="1">
              <a:defRPr/>
            </a:pP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Benefit Program, when available</a:t>
            </a:r>
            <a:endParaRPr lang="en-US" sz="1200" kern="12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600200" y="457200"/>
            <a:ext cx="57150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Excel Report Columns/Headers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03000598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6EB1835-A40F-43EE-A74B-24BBAA372D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TP030005987</Template>
  <TotalTime>141</TotalTime>
  <Words>388</Words>
  <Application>Microsoft Office PowerPoint</Application>
  <PresentationFormat>On-screen Show (4:3)</PresentationFormat>
  <Paragraphs>99</Paragraphs>
  <Slides>17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TP030005987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Agency for Workforce Innovation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dickeyt</dc:creator>
  <cp:keywords/>
  <dc:description/>
  <cp:lastModifiedBy>Joseph Gaines</cp:lastModifiedBy>
  <cp:revision>14</cp:revision>
  <dcterms:created xsi:type="dcterms:W3CDTF">2011-10-06T20:09:39Z</dcterms:created>
  <dcterms:modified xsi:type="dcterms:W3CDTF">2012-04-19T12:43:31Z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TC300059879990</vt:lpwstr>
  </property>
</Properties>
</file>