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notesMasterIdLst>
    <p:notesMasterId r:id="rId18"/>
  </p:notesMasterIdLst>
  <p:handoutMasterIdLst>
    <p:handoutMasterId r:id="rId19"/>
  </p:handoutMasterIdLst>
  <p:sldIdLst>
    <p:sldId id="256" r:id="rId5"/>
    <p:sldId id="257" r:id="rId6"/>
    <p:sldId id="259" r:id="rId7"/>
    <p:sldId id="263" r:id="rId8"/>
    <p:sldId id="269" r:id="rId9"/>
    <p:sldId id="261" r:id="rId10"/>
    <p:sldId id="267" r:id="rId11"/>
    <p:sldId id="262" r:id="rId12"/>
    <p:sldId id="260" r:id="rId13"/>
    <p:sldId id="271" r:id="rId14"/>
    <p:sldId id="273" r:id="rId15"/>
    <p:sldId id="274" r:id="rId16"/>
    <p:sldId id="275"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9"/>
    <a:srgbClr val="CE114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27" autoAdjust="0"/>
  </p:normalViewPr>
  <p:slideViewPr>
    <p:cSldViewPr>
      <p:cViewPr varScale="1">
        <p:scale>
          <a:sx n="77" d="100"/>
          <a:sy n="77" d="100"/>
        </p:scale>
        <p:origin x="-13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B96FD-8620-4FCA-A0BE-E0A74C32B09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C0AC90CD-1442-4219-8418-8F06BA9C577D}">
      <dgm:prSet/>
      <dgm:spPr>
        <a:solidFill>
          <a:srgbClr val="0060A9"/>
        </a:solidFill>
      </dgm:spPr>
      <dgm:t>
        <a:bodyPr/>
        <a:lstStyle/>
        <a:p>
          <a:pPr rtl="0"/>
          <a:r>
            <a:rPr lang="en-US" dirty="0" smtClean="0"/>
            <a:t>Employers provided resumes</a:t>
          </a:r>
          <a:endParaRPr lang="en-US" dirty="0"/>
        </a:p>
      </dgm:t>
    </dgm:pt>
    <dgm:pt modelId="{1BA9D7BD-79DE-410A-847B-4EF7E020307B}" type="parTrans" cxnId="{F9337C62-12C9-43D0-B0E8-6EC8964D684F}">
      <dgm:prSet/>
      <dgm:spPr/>
      <dgm:t>
        <a:bodyPr/>
        <a:lstStyle/>
        <a:p>
          <a:endParaRPr lang="en-US"/>
        </a:p>
      </dgm:t>
    </dgm:pt>
    <dgm:pt modelId="{6B24B066-4336-4461-B47E-3BED3F01D074}" type="sibTrans" cxnId="{F9337C62-12C9-43D0-B0E8-6EC8964D684F}">
      <dgm:prSet/>
      <dgm:spPr/>
      <dgm:t>
        <a:bodyPr/>
        <a:lstStyle/>
        <a:p>
          <a:endParaRPr lang="en-US"/>
        </a:p>
      </dgm:t>
    </dgm:pt>
    <dgm:pt modelId="{B8662831-0121-42CD-A6B2-F541FD49B5F0}">
      <dgm:prSet/>
      <dgm:spPr>
        <a:solidFill>
          <a:srgbClr val="0060A9"/>
        </a:solidFill>
      </dgm:spPr>
      <dgm:t>
        <a:bodyPr/>
        <a:lstStyle/>
        <a:p>
          <a:pPr rtl="0"/>
          <a:r>
            <a:rPr lang="en-US" dirty="0" smtClean="0"/>
            <a:t>Job Seekers present for 3 minutes</a:t>
          </a:r>
          <a:endParaRPr lang="en-US" dirty="0"/>
        </a:p>
      </dgm:t>
    </dgm:pt>
    <dgm:pt modelId="{66FED2C6-AECD-4AE7-BB8A-D65D9D1E997D}" type="parTrans" cxnId="{3406D084-6AA7-4F17-9F6B-62B5DEB3CB4F}">
      <dgm:prSet/>
      <dgm:spPr/>
      <dgm:t>
        <a:bodyPr/>
        <a:lstStyle/>
        <a:p>
          <a:endParaRPr lang="en-US"/>
        </a:p>
      </dgm:t>
    </dgm:pt>
    <dgm:pt modelId="{5C1F53E4-7B6E-41CD-BEDA-AC9D9FEB09DB}" type="sibTrans" cxnId="{3406D084-6AA7-4F17-9F6B-62B5DEB3CB4F}">
      <dgm:prSet/>
      <dgm:spPr/>
      <dgm:t>
        <a:bodyPr/>
        <a:lstStyle/>
        <a:p>
          <a:endParaRPr lang="en-US"/>
        </a:p>
      </dgm:t>
    </dgm:pt>
    <dgm:pt modelId="{AC94EA72-8ECB-4C99-97A4-A98FE3834993}">
      <dgm:prSet/>
      <dgm:spPr>
        <a:solidFill>
          <a:srgbClr val="0060A9"/>
        </a:solidFill>
      </dgm:spPr>
      <dgm:t>
        <a:bodyPr/>
        <a:lstStyle/>
        <a:p>
          <a:pPr rtl="0"/>
          <a:r>
            <a:rPr lang="en-US" dirty="0" smtClean="0"/>
            <a:t>Employer feedback</a:t>
          </a:r>
          <a:endParaRPr lang="en-US" dirty="0"/>
        </a:p>
      </dgm:t>
    </dgm:pt>
    <dgm:pt modelId="{A3FD95B7-7269-4FE2-84E1-7B61A4B97E62}" type="parTrans" cxnId="{E9062B2D-C6DF-4EDE-93D4-0DE8410E077E}">
      <dgm:prSet/>
      <dgm:spPr/>
      <dgm:t>
        <a:bodyPr/>
        <a:lstStyle/>
        <a:p>
          <a:endParaRPr lang="en-US"/>
        </a:p>
      </dgm:t>
    </dgm:pt>
    <dgm:pt modelId="{3580CBDA-4D19-43E0-AEFE-262354E0E8EE}" type="sibTrans" cxnId="{E9062B2D-C6DF-4EDE-93D4-0DE8410E077E}">
      <dgm:prSet/>
      <dgm:spPr/>
      <dgm:t>
        <a:bodyPr/>
        <a:lstStyle/>
        <a:p>
          <a:endParaRPr lang="en-US"/>
        </a:p>
      </dgm:t>
    </dgm:pt>
    <dgm:pt modelId="{AC747BC7-8102-4621-90E8-A9CB6D8B168E}">
      <dgm:prSet/>
      <dgm:spPr>
        <a:solidFill>
          <a:srgbClr val="0060A9"/>
        </a:solidFill>
      </dgm:spPr>
      <dgm:t>
        <a:bodyPr/>
        <a:lstStyle/>
        <a:p>
          <a:pPr rtl="0"/>
          <a:r>
            <a:rPr lang="en-US" dirty="0" smtClean="0"/>
            <a:t>Interviews/ Follow-up</a:t>
          </a:r>
          <a:endParaRPr lang="en-US" dirty="0"/>
        </a:p>
      </dgm:t>
    </dgm:pt>
    <dgm:pt modelId="{93C8CC0B-BFE1-48BC-A147-3BF5C7184121}" type="parTrans" cxnId="{D29FCF66-3E73-4A2B-B23E-85C516B42DF0}">
      <dgm:prSet/>
      <dgm:spPr/>
      <dgm:t>
        <a:bodyPr/>
        <a:lstStyle/>
        <a:p>
          <a:endParaRPr lang="en-US"/>
        </a:p>
      </dgm:t>
    </dgm:pt>
    <dgm:pt modelId="{85FA168B-B8C2-4096-A1E5-BA85830D2A6B}" type="sibTrans" cxnId="{D29FCF66-3E73-4A2B-B23E-85C516B42DF0}">
      <dgm:prSet/>
      <dgm:spPr/>
      <dgm:t>
        <a:bodyPr/>
        <a:lstStyle/>
        <a:p>
          <a:endParaRPr lang="en-US"/>
        </a:p>
      </dgm:t>
    </dgm:pt>
    <dgm:pt modelId="{E7D7B88C-D255-4FDD-9FF9-D1F7A73EC4C0}" type="pres">
      <dgm:prSet presAssocID="{8CCB96FD-8620-4FCA-A0BE-E0A74C32B09A}" presName="Name0" presStyleCnt="0">
        <dgm:presLayoutVars>
          <dgm:dir/>
          <dgm:resizeHandles val="exact"/>
        </dgm:presLayoutVars>
      </dgm:prSet>
      <dgm:spPr/>
      <dgm:t>
        <a:bodyPr/>
        <a:lstStyle/>
        <a:p>
          <a:endParaRPr lang="en-US"/>
        </a:p>
      </dgm:t>
    </dgm:pt>
    <dgm:pt modelId="{99FB53E3-C2B0-434C-89CD-63F5594F9B50}" type="pres">
      <dgm:prSet presAssocID="{C0AC90CD-1442-4219-8418-8F06BA9C577D}" presName="node" presStyleLbl="node1" presStyleIdx="0" presStyleCnt="4">
        <dgm:presLayoutVars>
          <dgm:bulletEnabled val="1"/>
        </dgm:presLayoutVars>
      </dgm:prSet>
      <dgm:spPr/>
      <dgm:t>
        <a:bodyPr/>
        <a:lstStyle/>
        <a:p>
          <a:endParaRPr lang="en-US"/>
        </a:p>
      </dgm:t>
    </dgm:pt>
    <dgm:pt modelId="{DE9647EF-46B6-4BB1-8192-C1BD5F5A4773}" type="pres">
      <dgm:prSet presAssocID="{6B24B066-4336-4461-B47E-3BED3F01D074}" presName="sibTrans" presStyleLbl="sibTrans2D1" presStyleIdx="0" presStyleCnt="3"/>
      <dgm:spPr/>
      <dgm:t>
        <a:bodyPr/>
        <a:lstStyle/>
        <a:p>
          <a:endParaRPr lang="en-US"/>
        </a:p>
      </dgm:t>
    </dgm:pt>
    <dgm:pt modelId="{51B834B4-D1F3-474D-B53A-EBDE41978C1C}" type="pres">
      <dgm:prSet presAssocID="{6B24B066-4336-4461-B47E-3BED3F01D074}" presName="connectorText" presStyleLbl="sibTrans2D1" presStyleIdx="0" presStyleCnt="3"/>
      <dgm:spPr/>
      <dgm:t>
        <a:bodyPr/>
        <a:lstStyle/>
        <a:p>
          <a:endParaRPr lang="en-US"/>
        </a:p>
      </dgm:t>
    </dgm:pt>
    <dgm:pt modelId="{3AD17BA4-2021-4595-B86B-780BC6643B0A}" type="pres">
      <dgm:prSet presAssocID="{B8662831-0121-42CD-A6B2-F541FD49B5F0}" presName="node" presStyleLbl="node1" presStyleIdx="1" presStyleCnt="4">
        <dgm:presLayoutVars>
          <dgm:bulletEnabled val="1"/>
        </dgm:presLayoutVars>
      </dgm:prSet>
      <dgm:spPr/>
      <dgm:t>
        <a:bodyPr/>
        <a:lstStyle/>
        <a:p>
          <a:endParaRPr lang="en-US"/>
        </a:p>
      </dgm:t>
    </dgm:pt>
    <dgm:pt modelId="{4B1B7F3F-80CB-4C64-8EFD-D256F50AAE89}" type="pres">
      <dgm:prSet presAssocID="{5C1F53E4-7B6E-41CD-BEDA-AC9D9FEB09DB}" presName="sibTrans" presStyleLbl="sibTrans2D1" presStyleIdx="1" presStyleCnt="3"/>
      <dgm:spPr/>
      <dgm:t>
        <a:bodyPr/>
        <a:lstStyle/>
        <a:p>
          <a:endParaRPr lang="en-US"/>
        </a:p>
      </dgm:t>
    </dgm:pt>
    <dgm:pt modelId="{40AEEFC5-3FBD-412E-92C4-2302D6BE1732}" type="pres">
      <dgm:prSet presAssocID="{5C1F53E4-7B6E-41CD-BEDA-AC9D9FEB09DB}" presName="connectorText" presStyleLbl="sibTrans2D1" presStyleIdx="1" presStyleCnt="3"/>
      <dgm:spPr/>
      <dgm:t>
        <a:bodyPr/>
        <a:lstStyle/>
        <a:p>
          <a:endParaRPr lang="en-US"/>
        </a:p>
      </dgm:t>
    </dgm:pt>
    <dgm:pt modelId="{A00DC590-CB56-4E64-9D45-16470712A936}" type="pres">
      <dgm:prSet presAssocID="{AC94EA72-8ECB-4C99-97A4-A98FE3834993}" presName="node" presStyleLbl="node1" presStyleIdx="2" presStyleCnt="4">
        <dgm:presLayoutVars>
          <dgm:bulletEnabled val="1"/>
        </dgm:presLayoutVars>
      </dgm:prSet>
      <dgm:spPr/>
      <dgm:t>
        <a:bodyPr/>
        <a:lstStyle/>
        <a:p>
          <a:endParaRPr lang="en-US"/>
        </a:p>
      </dgm:t>
    </dgm:pt>
    <dgm:pt modelId="{675F7757-3D64-4C54-B854-C1678D8CF15E}" type="pres">
      <dgm:prSet presAssocID="{3580CBDA-4D19-43E0-AEFE-262354E0E8EE}" presName="sibTrans" presStyleLbl="sibTrans2D1" presStyleIdx="2" presStyleCnt="3"/>
      <dgm:spPr/>
      <dgm:t>
        <a:bodyPr/>
        <a:lstStyle/>
        <a:p>
          <a:endParaRPr lang="en-US"/>
        </a:p>
      </dgm:t>
    </dgm:pt>
    <dgm:pt modelId="{001A3EB9-A15C-4A54-BA61-72BC0DA46F93}" type="pres">
      <dgm:prSet presAssocID="{3580CBDA-4D19-43E0-AEFE-262354E0E8EE}" presName="connectorText" presStyleLbl="sibTrans2D1" presStyleIdx="2" presStyleCnt="3"/>
      <dgm:spPr/>
      <dgm:t>
        <a:bodyPr/>
        <a:lstStyle/>
        <a:p>
          <a:endParaRPr lang="en-US"/>
        </a:p>
      </dgm:t>
    </dgm:pt>
    <dgm:pt modelId="{E9C0C213-EB67-4057-8C1E-2B4F542BFCBD}" type="pres">
      <dgm:prSet presAssocID="{AC747BC7-8102-4621-90E8-A9CB6D8B168E}" presName="node" presStyleLbl="node1" presStyleIdx="3" presStyleCnt="4">
        <dgm:presLayoutVars>
          <dgm:bulletEnabled val="1"/>
        </dgm:presLayoutVars>
      </dgm:prSet>
      <dgm:spPr/>
      <dgm:t>
        <a:bodyPr/>
        <a:lstStyle/>
        <a:p>
          <a:endParaRPr lang="en-US"/>
        </a:p>
      </dgm:t>
    </dgm:pt>
  </dgm:ptLst>
  <dgm:cxnLst>
    <dgm:cxn modelId="{CBDD020C-3A5A-4FB4-A1BB-B223D9C9A3AF}" type="presOf" srcId="{AC747BC7-8102-4621-90E8-A9CB6D8B168E}" destId="{E9C0C213-EB67-4057-8C1E-2B4F542BFCBD}" srcOrd="0" destOrd="0" presId="urn:microsoft.com/office/officeart/2005/8/layout/process1"/>
    <dgm:cxn modelId="{34171540-CC03-42C8-BF4F-A798FFFE6137}" type="presOf" srcId="{B8662831-0121-42CD-A6B2-F541FD49B5F0}" destId="{3AD17BA4-2021-4595-B86B-780BC6643B0A}" srcOrd="0" destOrd="0" presId="urn:microsoft.com/office/officeart/2005/8/layout/process1"/>
    <dgm:cxn modelId="{66A3DA19-BA33-486E-8C3A-A78CEBA15BBD}" type="presOf" srcId="{8CCB96FD-8620-4FCA-A0BE-E0A74C32B09A}" destId="{E7D7B88C-D255-4FDD-9FF9-D1F7A73EC4C0}" srcOrd="0" destOrd="0" presId="urn:microsoft.com/office/officeart/2005/8/layout/process1"/>
    <dgm:cxn modelId="{A311B8AC-AF88-41F0-8EF2-FDF9C1A43235}" type="presOf" srcId="{3580CBDA-4D19-43E0-AEFE-262354E0E8EE}" destId="{675F7757-3D64-4C54-B854-C1678D8CF15E}" srcOrd="0" destOrd="0" presId="urn:microsoft.com/office/officeart/2005/8/layout/process1"/>
    <dgm:cxn modelId="{E9062B2D-C6DF-4EDE-93D4-0DE8410E077E}" srcId="{8CCB96FD-8620-4FCA-A0BE-E0A74C32B09A}" destId="{AC94EA72-8ECB-4C99-97A4-A98FE3834993}" srcOrd="2" destOrd="0" parTransId="{A3FD95B7-7269-4FE2-84E1-7B61A4B97E62}" sibTransId="{3580CBDA-4D19-43E0-AEFE-262354E0E8EE}"/>
    <dgm:cxn modelId="{F9337C62-12C9-43D0-B0E8-6EC8964D684F}" srcId="{8CCB96FD-8620-4FCA-A0BE-E0A74C32B09A}" destId="{C0AC90CD-1442-4219-8418-8F06BA9C577D}" srcOrd="0" destOrd="0" parTransId="{1BA9D7BD-79DE-410A-847B-4EF7E020307B}" sibTransId="{6B24B066-4336-4461-B47E-3BED3F01D074}"/>
    <dgm:cxn modelId="{6236CECF-DC7C-4887-8B1C-D1F552FDF2A4}" type="presOf" srcId="{3580CBDA-4D19-43E0-AEFE-262354E0E8EE}" destId="{001A3EB9-A15C-4A54-BA61-72BC0DA46F93}" srcOrd="1" destOrd="0" presId="urn:microsoft.com/office/officeart/2005/8/layout/process1"/>
    <dgm:cxn modelId="{5524265B-7C59-4AD6-A54C-0C7A36F342C9}" type="presOf" srcId="{5C1F53E4-7B6E-41CD-BEDA-AC9D9FEB09DB}" destId="{40AEEFC5-3FBD-412E-92C4-2302D6BE1732}" srcOrd="1" destOrd="0" presId="urn:microsoft.com/office/officeart/2005/8/layout/process1"/>
    <dgm:cxn modelId="{7AC8C4AF-B9C6-4BF5-AB21-12346850926F}" type="presOf" srcId="{6B24B066-4336-4461-B47E-3BED3F01D074}" destId="{51B834B4-D1F3-474D-B53A-EBDE41978C1C}" srcOrd="1" destOrd="0" presId="urn:microsoft.com/office/officeart/2005/8/layout/process1"/>
    <dgm:cxn modelId="{08493CC1-2BD2-4316-8081-47AD48F9179B}" type="presOf" srcId="{6B24B066-4336-4461-B47E-3BED3F01D074}" destId="{DE9647EF-46B6-4BB1-8192-C1BD5F5A4773}" srcOrd="0" destOrd="0" presId="urn:microsoft.com/office/officeart/2005/8/layout/process1"/>
    <dgm:cxn modelId="{3A0851C3-45B9-424B-BACD-5947BB4174FD}" type="presOf" srcId="{AC94EA72-8ECB-4C99-97A4-A98FE3834993}" destId="{A00DC590-CB56-4E64-9D45-16470712A936}" srcOrd="0" destOrd="0" presId="urn:microsoft.com/office/officeart/2005/8/layout/process1"/>
    <dgm:cxn modelId="{D29FCF66-3E73-4A2B-B23E-85C516B42DF0}" srcId="{8CCB96FD-8620-4FCA-A0BE-E0A74C32B09A}" destId="{AC747BC7-8102-4621-90E8-A9CB6D8B168E}" srcOrd="3" destOrd="0" parTransId="{93C8CC0B-BFE1-48BC-A147-3BF5C7184121}" sibTransId="{85FA168B-B8C2-4096-A1E5-BA85830D2A6B}"/>
    <dgm:cxn modelId="{3406D084-6AA7-4F17-9F6B-62B5DEB3CB4F}" srcId="{8CCB96FD-8620-4FCA-A0BE-E0A74C32B09A}" destId="{B8662831-0121-42CD-A6B2-F541FD49B5F0}" srcOrd="1" destOrd="0" parTransId="{66FED2C6-AECD-4AE7-BB8A-D65D9D1E997D}" sibTransId="{5C1F53E4-7B6E-41CD-BEDA-AC9D9FEB09DB}"/>
    <dgm:cxn modelId="{A62C7A7C-3839-45D2-AEDF-D4F9A2318DCC}" type="presOf" srcId="{5C1F53E4-7B6E-41CD-BEDA-AC9D9FEB09DB}" destId="{4B1B7F3F-80CB-4C64-8EFD-D256F50AAE89}" srcOrd="0" destOrd="0" presId="urn:microsoft.com/office/officeart/2005/8/layout/process1"/>
    <dgm:cxn modelId="{574B66FD-662D-4EA3-BD72-6580B1EDA4D4}" type="presOf" srcId="{C0AC90CD-1442-4219-8418-8F06BA9C577D}" destId="{99FB53E3-C2B0-434C-89CD-63F5594F9B50}" srcOrd="0" destOrd="0" presId="urn:microsoft.com/office/officeart/2005/8/layout/process1"/>
    <dgm:cxn modelId="{078AEDFB-AACF-481F-A9D4-AD2EF59BBF62}" type="presParOf" srcId="{E7D7B88C-D255-4FDD-9FF9-D1F7A73EC4C0}" destId="{99FB53E3-C2B0-434C-89CD-63F5594F9B50}" srcOrd="0" destOrd="0" presId="urn:microsoft.com/office/officeart/2005/8/layout/process1"/>
    <dgm:cxn modelId="{77D7706C-1EDE-4EC0-9B25-F4FF74C2B502}" type="presParOf" srcId="{E7D7B88C-D255-4FDD-9FF9-D1F7A73EC4C0}" destId="{DE9647EF-46B6-4BB1-8192-C1BD5F5A4773}" srcOrd="1" destOrd="0" presId="urn:microsoft.com/office/officeart/2005/8/layout/process1"/>
    <dgm:cxn modelId="{5F295A41-A978-47D6-A888-8BB0C3DBE50E}" type="presParOf" srcId="{DE9647EF-46B6-4BB1-8192-C1BD5F5A4773}" destId="{51B834B4-D1F3-474D-B53A-EBDE41978C1C}" srcOrd="0" destOrd="0" presId="urn:microsoft.com/office/officeart/2005/8/layout/process1"/>
    <dgm:cxn modelId="{8A744E5F-A4CF-4EB5-941C-DA33CF91ADDF}" type="presParOf" srcId="{E7D7B88C-D255-4FDD-9FF9-D1F7A73EC4C0}" destId="{3AD17BA4-2021-4595-B86B-780BC6643B0A}" srcOrd="2" destOrd="0" presId="urn:microsoft.com/office/officeart/2005/8/layout/process1"/>
    <dgm:cxn modelId="{65D9E6C4-0707-42B3-A394-E48D8971992E}" type="presParOf" srcId="{E7D7B88C-D255-4FDD-9FF9-D1F7A73EC4C0}" destId="{4B1B7F3F-80CB-4C64-8EFD-D256F50AAE89}" srcOrd="3" destOrd="0" presId="urn:microsoft.com/office/officeart/2005/8/layout/process1"/>
    <dgm:cxn modelId="{F64E96AD-2815-4017-9BBC-0B7ABE72ED98}" type="presParOf" srcId="{4B1B7F3F-80CB-4C64-8EFD-D256F50AAE89}" destId="{40AEEFC5-3FBD-412E-92C4-2302D6BE1732}" srcOrd="0" destOrd="0" presId="urn:microsoft.com/office/officeart/2005/8/layout/process1"/>
    <dgm:cxn modelId="{5FCD9496-E4BB-4F14-A231-DD9B04E963A4}" type="presParOf" srcId="{E7D7B88C-D255-4FDD-9FF9-D1F7A73EC4C0}" destId="{A00DC590-CB56-4E64-9D45-16470712A936}" srcOrd="4" destOrd="0" presId="urn:microsoft.com/office/officeart/2005/8/layout/process1"/>
    <dgm:cxn modelId="{C39B86DB-4297-4D30-A644-2B73D17476F2}" type="presParOf" srcId="{E7D7B88C-D255-4FDD-9FF9-D1F7A73EC4C0}" destId="{675F7757-3D64-4C54-B854-C1678D8CF15E}" srcOrd="5" destOrd="0" presId="urn:microsoft.com/office/officeart/2005/8/layout/process1"/>
    <dgm:cxn modelId="{63B74BD1-5111-4AC7-A076-67CFA19C9B35}" type="presParOf" srcId="{675F7757-3D64-4C54-B854-C1678D8CF15E}" destId="{001A3EB9-A15C-4A54-BA61-72BC0DA46F93}" srcOrd="0" destOrd="0" presId="urn:microsoft.com/office/officeart/2005/8/layout/process1"/>
    <dgm:cxn modelId="{A130733D-3FD8-4946-A863-8F248EEA9322}" type="presParOf" srcId="{E7D7B88C-D255-4FDD-9FF9-D1F7A73EC4C0}" destId="{E9C0C213-EB67-4057-8C1E-2B4F542BFCBD}" srcOrd="6"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FB53E3-C2B0-434C-89CD-63F5594F9B50}">
      <dsp:nvSpPr>
        <dsp:cNvPr id="0" name=""/>
        <dsp:cNvSpPr/>
      </dsp:nvSpPr>
      <dsp:spPr>
        <a:xfrm>
          <a:off x="3114" y="677074"/>
          <a:ext cx="1361609" cy="931851"/>
        </a:xfrm>
        <a:prstGeom prst="roundRect">
          <a:avLst>
            <a:gd name="adj" fmla="val 10000"/>
          </a:avLst>
        </a:prstGeom>
        <a:solidFill>
          <a:srgbClr val="0060A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Employers provided resumes</a:t>
          </a:r>
          <a:endParaRPr lang="en-US" sz="1700" kern="1200" dirty="0"/>
        </a:p>
      </dsp:txBody>
      <dsp:txXfrm>
        <a:off x="3114" y="677074"/>
        <a:ext cx="1361609" cy="931851"/>
      </dsp:txXfrm>
    </dsp:sp>
    <dsp:sp modelId="{DE9647EF-46B6-4BB1-8192-C1BD5F5A4773}">
      <dsp:nvSpPr>
        <dsp:cNvPr id="0" name=""/>
        <dsp:cNvSpPr/>
      </dsp:nvSpPr>
      <dsp:spPr>
        <a:xfrm>
          <a:off x="1500885" y="974160"/>
          <a:ext cx="288661" cy="3376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00885" y="974160"/>
        <a:ext cx="288661" cy="337679"/>
      </dsp:txXfrm>
    </dsp:sp>
    <dsp:sp modelId="{3AD17BA4-2021-4595-B86B-780BC6643B0A}">
      <dsp:nvSpPr>
        <dsp:cNvPr id="0" name=""/>
        <dsp:cNvSpPr/>
      </dsp:nvSpPr>
      <dsp:spPr>
        <a:xfrm>
          <a:off x="1909368" y="677074"/>
          <a:ext cx="1361609" cy="931851"/>
        </a:xfrm>
        <a:prstGeom prst="roundRect">
          <a:avLst>
            <a:gd name="adj" fmla="val 10000"/>
          </a:avLst>
        </a:prstGeom>
        <a:solidFill>
          <a:srgbClr val="0060A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Job Seekers present for 3 minutes</a:t>
          </a:r>
          <a:endParaRPr lang="en-US" sz="1700" kern="1200" dirty="0"/>
        </a:p>
      </dsp:txBody>
      <dsp:txXfrm>
        <a:off x="1909368" y="677074"/>
        <a:ext cx="1361609" cy="931851"/>
      </dsp:txXfrm>
    </dsp:sp>
    <dsp:sp modelId="{4B1B7F3F-80CB-4C64-8EFD-D256F50AAE89}">
      <dsp:nvSpPr>
        <dsp:cNvPr id="0" name=""/>
        <dsp:cNvSpPr/>
      </dsp:nvSpPr>
      <dsp:spPr>
        <a:xfrm>
          <a:off x="3407139" y="974160"/>
          <a:ext cx="288661" cy="3376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407139" y="974160"/>
        <a:ext cx="288661" cy="337679"/>
      </dsp:txXfrm>
    </dsp:sp>
    <dsp:sp modelId="{A00DC590-CB56-4E64-9D45-16470712A936}">
      <dsp:nvSpPr>
        <dsp:cNvPr id="0" name=""/>
        <dsp:cNvSpPr/>
      </dsp:nvSpPr>
      <dsp:spPr>
        <a:xfrm>
          <a:off x="3815621" y="677074"/>
          <a:ext cx="1361609" cy="931851"/>
        </a:xfrm>
        <a:prstGeom prst="roundRect">
          <a:avLst>
            <a:gd name="adj" fmla="val 10000"/>
          </a:avLst>
        </a:prstGeom>
        <a:solidFill>
          <a:srgbClr val="0060A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Employer feedback</a:t>
          </a:r>
          <a:endParaRPr lang="en-US" sz="1700" kern="1200" dirty="0"/>
        </a:p>
      </dsp:txBody>
      <dsp:txXfrm>
        <a:off x="3815621" y="677074"/>
        <a:ext cx="1361609" cy="931851"/>
      </dsp:txXfrm>
    </dsp:sp>
    <dsp:sp modelId="{675F7757-3D64-4C54-B854-C1678D8CF15E}">
      <dsp:nvSpPr>
        <dsp:cNvPr id="0" name=""/>
        <dsp:cNvSpPr/>
      </dsp:nvSpPr>
      <dsp:spPr>
        <a:xfrm>
          <a:off x="5313392" y="974160"/>
          <a:ext cx="288661" cy="3376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13392" y="974160"/>
        <a:ext cx="288661" cy="337679"/>
      </dsp:txXfrm>
    </dsp:sp>
    <dsp:sp modelId="{E9C0C213-EB67-4057-8C1E-2B4F542BFCBD}">
      <dsp:nvSpPr>
        <dsp:cNvPr id="0" name=""/>
        <dsp:cNvSpPr/>
      </dsp:nvSpPr>
      <dsp:spPr>
        <a:xfrm>
          <a:off x="5721875" y="677074"/>
          <a:ext cx="1361609" cy="931851"/>
        </a:xfrm>
        <a:prstGeom prst="roundRect">
          <a:avLst>
            <a:gd name="adj" fmla="val 10000"/>
          </a:avLst>
        </a:prstGeom>
        <a:solidFill>
          <a:srgbClr val="0060A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Interviews/ Follow-up</a:t>
          </a:r>
          <a:endParaRPr lang="en-US" sz="1700" kern="1200" dirty="0"/>
        </a:p>
      </dsp:txBody>
      <dsp:txXfrm>
        <a:off x="5721875" y="677074"/>
        <a:ext cx="1361609" cy="9318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983A5BA-69F3-4EF9-BBC1-DB44556E47A4}" type="datetimeFigureOut">
              <a:rPr lang="en-US" smtClean="0"/>
              <a:t>11/18/2011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5DC7CD6-C9AB-4BC4-8B3B-6C4F0006666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0CD36A2-438A-4F47-97D4-2A4E4BA86CFC}" type="datetimeFigureOut">
              <a:rPr lang="en-US" smtClean="0"/>
              <a:pPr/>
              <a:t>11/18/2011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35F9ED-4937-4660-8E24-1E9F3197A2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In today’s economy, Workforce Development must create new and innovative methods to present our job seekers while allowing employers to get the most bang for their recruitment buck!</a:t>
            </a:r>
          </a:p>
          <a:p>
            <a:endParaRPr lang="en-US" dirty="0" smtClean="0"/>
          </a:p>
          <a:p>
            <a:r>
              <a:rPr lang="en-US" dirty="0" smtClean="0"/>
              <a:t>The</a:t>
            </a:r>
            <a:r>
              <a:rPr lang="en-US" baseline="0" dirty="0" smtClean="0"/>
              <a:t> demographics of our workforce are changing, individuals are staying in the workforce longer, higher unemployment rates are causing employers to require greater qualification of their employees. Additionally, HR departments are receiving a record number of applications per position.</a:t>
            </a:r>
          </a:p>
          <a:p>
            <a:r>
              <a:rPr lang="en-US" baseline="0" dirty="0" smtClean="0"/>
              <a:t>One study even found that employers are receiving an average of 200 applications per opening.</a:t>
            </a:r>
          </a:p>
          <a:p>
            <a:endParaRPr lang="en-US" baseline="0" dirty="0" smtClean="0"/>
          </a:p>
          <a:p>
            <a:r>
              <a:rPr lang="en-US" baseline="0" dirty="0" smtClean="0"/>
              <a:t>The face of the American workforce is changing so we as workforce development professionals needs to change how we are helping our employers meet their employment needs.</a:t>
            </a:r>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C2BE7-DD3F-4E08-8700-A1065E3A7D4C}"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Insert a picture of an employer</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298CE5-103C-4233-A4DC-9D75B4841FBF}" type="slidenum">
              <a:rPr lang="en-US" smtClean="0">
                <a:solidFill>
                  <a:srgbClr val="000000"/>
                </a:solidFill>
              </a:rPr>
              <a:pPr/>
              <a:t>13</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Region</a:t>
            </a:r>
            <a:r>
              <a:rPr lang="en-US" baseline="0" dirty="0" smtClean="0"/>
              <a:t> 5, one of the methods we have developed to address the changing nature of our workforce, is an event entitled “In the Spotlight” .The Spotlight  is completely different than your average recruiting event.</a:t>
            </a:r>
          </a:p>
          <a:p>
            <a:endParaRPr lang="en-US" baseline="0" dirty="0" smtClean="0"/>
          </a:p>
          <a:p>
            <a:r>
              <a:rPr lang="en-US" baseline="0" dirty="0" smtClean="0"/>
              <a:t>Rather than create a situation where employers will once again be inundated  with  hundreds of resumes for a single position, they can focus on a select, well prepared and refined group of job seekers. Additionally, job seekers get the opportunity to stand in front of employers and tell them their personal value as opposed to sending their resume into uncertain job leads.</a:t>
            </a:r>
            <a:endParaRPr lang="en-US" dirty="0" smtClean="0"/>
          </a:p>
          <a:p>
            <a:endParaRPr lang="en-US" dirty="0" smtClean="0"/>
          </a:p>
          <a:p>
            <a:r>
              <a:rPr lang="en-US" baseline="0" dirty="0" smtClean="0"/>
              <a:t>In this intimate setting employers can glean the value and benefit of hiring a Workforce Development job seeker. </a:t>
            </a:r>
          </a:p>
          <a:p>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make this unique from a regular recruitment event is that job seekers are</a:t>
            </a:r>
            <a:r>
              <a:rPr lang="en-US" baseline="0" dirty="0" smtClean="0"/>
              <a:t> able to highlight their skills in a 3 minute elevator speech.</a:t>
            </a:r>
          </a:p>
          <a:p>
            <a:r>
              <a:rPr lang="en-US" dirty="0" smtClean="0"/>
              <a:t>Employers are given a resume for each</a:t>
            </a:r>
            <a:r>
              <a:rPr lang="en-US" baseline="0" dirty="0" smtClean="0"/>
              <a:t> job seekers presenting and can review their qualification while listening to them speak.</a:t>
            </a:r>
          </a:p>
          <a:p>
            <a:r>
              <a:rPr lang="en-US" baseline="0" dirty="0" smtClean="0"/>
              <a:t>This unique format gives job seekers the opportunity to make an impression in person while employers are able to gauge personality and cultural fit for their organizations.</a:t>
            </a:r>
          </a:p>
          <a:p>
            <a:r>
              <a:rPr lang="en-US" baseline="0" dirty="0" smtClean="0"/>
              <a:t>Employers are given checklists that allow them to record their initial impression of each job seeker, these checklists also include an area where the employer can indicate if they would like to conduct an on-site interview or schedule it at a later date.</a:t>
            </a:r>
          </a:p>
          <a:p>
            <a:endParaRPr lang="en-US" baseline="0" dirty="0" smtClean="0"/>
          </a:p>
          <a:p>
            <a:r>
              <a:rPr lang="en-US" baseline="0" dirty="0" smtClean="0"/>
              <a:t>Business Consultants can use the checklists to immediately coordinate interviews between the employer and selected job seeker.</a:t>
            </a:r>
          </a:p>
          <a:p>
            <a:endParaRPr lang="en-US" baseline="0" dirty="0" smtClean="0"/>
          </a:p>
          <a:p>
            <a:r>
              <a:rPr lang="en-US" baseline="0" dirty="0" smtClean="0"/>
              <a:t>This format has created a flow and structure that results in high placement rates for participants. </a:t>
            </a:r>
          </a:p>
          <a:p>
            <a:endParaRPr lang="en-US" baseline="0" dirty="0" smtClean="0"/>
          </a:p>
          <a:p>
            <a:r>
              <a:rPr lang="en-US" baseline="0" dirty="0" smtClean="0"/>
              <a:t>For example in October, “Ability in the Spotlight” garnered a 66% immediate employment rate for the job seekers with disabilities that attended.</a:t>
            </a:r>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increase employer participation, we have focused on targeted industries and job seeker populations that provide the employer access to the Work Opportunity Tax Credits. This allows us to assist employers in our targeted industries by helping our unemployed populations. </a:t>
            </a:r>
          </a:p>
          <a:p>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a:t>
            </a:r>
            <a:r>
              <a:rPr lang="en-US" baseline="0" dirty="0" smtClean="0"/>
              <a:t> employers to qualify to attend this event, they must be registered and have a current job order in the Employ Florida Marketplace. This assures job seekers will spend their time preparing for viable job opportunities.</a:t>
            </a:r>
          </a:p>
          <a:p>
            <a:endParaRPr lang="en-US" baseline="0" dirty="0" smtClean="0"/>
          </a:p>
          <a:p>
            <a:r>
              <a:rPr lang="en-US" baseline="0" dirty="0" smtClean="0"/>
              <a:t>If job seekers are selected based on their presentations, we want to guarantee referrals and placement information can be captured. Aptly, in order for job seekers to participate , not only should they be registered  and have a resume in </a:t>
            </a:r>
            <a:r>
              <a:rPr lang="en-US" baseline="0" dirty="0" err="1" smtClean="0"/>
              <a:t>EFM</a:t>
            </a:r>
            <a:r>
              <a:rPr lang="en-US" baseline="0" dirty="0" smtClean="0"/>
              <a:t>, but they should engage in resume and preparation workshops prior to the event.</a:t>
            </a:r>
          </a:p>
          <a:p>
            <a:endParaRPr lang="en-US" baseline="0" dirty="0" smtClean="0"/>
          </a:p>
          <a:p>
            <a:r>
              <a:rPr lang="en-US" baseline="0" dirty="0" smtClean="0"/>
              <a:t>In our region we require that job seekers attend a minimum of 2 workshops before presenting to employers. Throughout the process, a job seeker’s enthusiasm and determination is measured by full participation in </a:t>
            </a:r>
            <a:r>
              <a:rPr lang="en-US" b="1" baseline="0" dirty="0" smtClean="0"/>
              <a:t>all </a:t>
            </a:r>
            <a:r>
              <a:rPr lang="en-US" baseline="0" dirty="0" smtClean="0"/>
              <a:t>workshops. </a:t>
            </a:r>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four preparation workshops are provided</a:t>
            </a:r>
            <a:r>
              <a:rPr lang="en-US" baseline="0" dirty="0" smtClean="0"/>
              <a:t> to job seekers prior of the event.</a:t>
            </a:r>
          </a:p>
          <a:p>
            <a:endParaRPr lang="en-US" dirty="0" smtClean="0"/>
          </a:p>
          <a:p>
            <a:r>
              <a:rPr lang="en-US" baseline="0" dirty="0" smtClean="0"/>
              <a:t>job seekers flyers should be distributed to gauge interest and direct them to a preliminary informational session. This session is used to create the initial list of job seekers who are interested in participating in the event. Ideally the event hosts 20 job seekers; I strongly recommend starting with an initial list of 30 to account for self elimination. </a:t>
            </a:r>
          </a:p>
          <a:p>
            <a:r>
              <a:rPr lang="en-US" baseline="0" dirty="0" smtClean="0"/>
              <a:t>In this session, job seekers will be provided the general format of the event and what the requirements are to participate.</a:t>
            </a:r>
          </a:p>
          <a:p>
            <a:endParaRPr lang="en-US" baseline="0" dirty="0" smtClean="0"/>
          </a:p>
          <a:p>
            <a:r>
              <a:rPr lang="en-US" baseline="0" dirty="0" smtClean="0"/>
              <a:t>At the end of the session job seekers will be provided information for the next step and given the dates and times for the subsequent sessions.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seekers are</a:t>
            </a:r>
            <a:r>
              <a:rPr lang="en-US" baseline="0" dirty="0" smtClean="0"/>
              <a:t> often frustrated by the economic climate, this event provides them with feedback and gives them the opportunity to meet with hiring representatives.</a:t>
            </a:r>
          </a:p>
          <a:p>
            <a:endParaRPr lang="en-US" baseline="0" dirty="0" smtClean="0"/>
          </a:p>
          <a:p>
            <a:r>
              <a:rPr lang="en-US" baseline="0" dirty="0" smtClean="0"/>
              <a:t>Additionally, job seeker’s presentation, public speaking, interviewing and communication skills are exercised and refined.</a:t>
            </a:r>
          </a:p>
          <a:p>
            <a:endParaRPr lang="en-US" baseline="0" dirty="0" smtClean="0"/>
          </a:p>
          <a:p>
            <a:r>
              <a:rPr lang="en-US" baseline="0" dirty="0" smtClean="0"/>
              <a:t>While not all job seeker participants are able to obtain employment immediately at the event, employability skills are increased. </a:t>
            </a:r>
          </a:p>
        </p:txBody>
      </p:sp>
      <p:sp>
        <p:nvSpPr>
          <p:cNvPr id="4" name="Slide Number Placeholder 3"/>
          <p:cNvSpPr>
            <a:spLocks noGrp="1"/>
          </p:cNvSpPr>
          <p:nvPr>
            <p:ph type="sldNum" sz="quarter" idx="10"/>
          </p:nvPr>
        </p:nvSpPr>
        <p:spPr/>
        <p:txBody>
          <a:bodyPr/>
          <a:lstStyle/>
          <a:p>
            <a:fld id="{2C35F9ED-4937-4660-8E24-1E9F3197A2D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Employers have the opportunity to view multiple pre-screened job seekers in one setting. Recruitment</a:t>
            </a:r>
            <a:r>
              <a:rPr lang="en-US" baseline="0" dirty="0" smtClean="0"/>
              <a:t> can be costly and time consuming but attending a Spotlight event can save on both as there is no charge to screen job seekers based on communication, presentation, and public speaking skills.</a:t>
            </a:r>
          </a:p>
          <a:p>
            <a:endParaRPr lang="en-US" baseline="0" dirty="0" smtClean="0"/>
          </a:p>
          <a:p>
            <a:r>
              <a:rPr lang="en-US" baseline="0" dirty="0" smtClean="0"/>
              <a:t>Although employers know what they are seeking in an employee, the job seekers do know what is available, therefore that are receiving an virtuous description of what a job seeker has to offer.</a:t>
            </a:r>
          </a:p>
          <a:p>
            <a:endParaRPr lang="en-US" baseline="0" dirty="0" smtClean="0"/>
          </a:p>
          <a:p>
            <a:r>
              <a:rPr lang="en-US" baseline="0" dirty="0" smtClean="0"/>
              <a:t>The presentation are typically entertaining and provide a snapshot of a job seekers value.</a:t>
            </a:r>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essence</a:t>
            </a:r>
            <a:r>
              <a:rPr lang="en-US" baseline="0" dirty="0" smtClean="0"/>
              <a:t> Spotlight events are an effective way of addressing the changing demographics of the Workforce population. The structure of these events encourages dedicated and motivated job seekers to utilize existing workshops and services. After using these services and honing the professional development skills, they are rewarded with the opportunity to speak with an employers directly.</a:t>
            </a:r>
          </a:p>
          <a:p>
            <a:endParaRPr lang="en-US" baseline="0" dirty="0" smtClean="0"/>
          </a:p>
          <a:p>
            <a:r>
              <a:rPr lang="en-US" baseline="0" dirty="0" smtClean="0"/>
              <a:t>Additionally, this event  provides employers targeted opportunities to focus their recruitment efforts on a smaller pool of applicants. Since employers can recruit for multiple openings simultaneously, these events can also reduce the typical cost and time of recruitment.</a:t>
            </a:r>
            <a:endParaRPr lang="en-US" dirty="0" smtClean="0"/>
          </a:p>
          <a:p>
            <a:endParaRPr lang="en-US" dirty="0" smtClean="0"/>
          </a:p>
          <a:p>
            <a:r>
              <a:rPr lang="en-US" dirty="0" smtClean="0"/>
              <a:t>Spotlight </a:t>
            </a:r>
            <a:r>
              <a:rPr lang="en-US" baseline="0" dirty="0" smtClean="0"/>
              <a:t> </a:t>
            </a:r>
            <a:r>
              <a:rPr lang="en-US" baseline="0" dirty="0" smtClean="0"/>
              <a:t>events will reflect the nature of the employer community, job seeker demographics and region they are hosted. With that in mind I would like to open to floor to any questions regarding specifics in Region 5 or how you all can adapt the idea in your area.</a:t>
            </a:r>
            <a:endParaRPr lang="en-US" dirty="0"/>
          </a:p>
        </p:txBody>
      </p:sp>
      <p:sp>
        <p:nvSpPr>
          <p:cNvPr id="4" name="Slide Number Placeholder 3"/>
          <p:cNvSpPr>
            <a:spLocks noGrp="1"/>
          </p:cNvSpPr>
          <p:nvPr>
            <p:ph type="sldNum" sz="quarter" idx="10"/>
          </p:nvPr>
        </p:nvSpPr>
        <p:spPr/>
        <p:txBody>
          <a:bodyPr/>
          <a:lstStyle/>
          <a:p>
            <a:fld id="{2C35F9ED-4937-4660-8E24-1E9F3197A2D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EDAB5FE-904A-4789-BA36-1528BEDB41A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B7949-60DB-456B-92EE-4F9D9EAB2E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6039DC-AD9E-4217-9761-C31EA537406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C37E25-384C-4EB0-953D-773493F264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5397C9-1E01-4BA4-9DCD-080DA17D33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284629-C747-43EB-858C-DAD8F37012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F75FFE0-B640-4BB9-B6B9-9E57E523B2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50AD117-C8C3-4EA5-9C31-CD48540150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EDAB5FE-904A-4789-BA36-1528BEDB41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6D4EAC-C030-411A-A029-346E41174F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BAD1FD-08BF-44DD-AB26-7A3B0D1A6C4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19447-9F58-4161-B53B-25E973FDA3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1F73C9-2B40-43EE-80E7-27323FC8D01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Leawood Book" pitchFamily="18" charset="0"/>
              </a:defRPr>
            </a:lvl1pPr>
          </a:lstStyle>
          <a:p>
            <a:pPr>
              <a:defRPr/>
            </a:pPr>
            <a:fld id="{59499A73-28C0-41AA-8CC6-2E567CE6EDC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Leawood Book" pitchFamily="18" charset="0"/>
              </a:defRPr>
            </a:lvl1pPr>
          </a:lstStyle>
          <a:p>
            <a:pPr>
              <a:defRPr/>
            </a:pPr>
            <a:fld id="{7752AA93-DB03-45FA-987C-FDC75380CFC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Leawood Book" pitchFamily="18" charset="0"/>
              </a:defRPr>
            </a:lvl1pPr>
          </a:lstStyle>
          <a:p>
            <a:pPr>
              <a:defRPr/>
            </a:pPr>
            <a:fld id="{348144D1-BB50-4370-A858-14B915E387D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Leawood Book" pitchFamily="18" charset="0"/>
              </a:defRPr>
            </a:lvl1pPr>
          </a:lstStyle>
          <a:p>
            <a:pPr>
              <a:defRPr/>
            </a:pPr>
            <a:fld id="{A04ECA74-9430-4F5E-A6C5-F685C737491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Leawood Book" pitchFamily="18" charset="0"/>
              </a:defRPr>
            </a:lvl1pPr>
          </a:lstStyle>
          <a:p>
            <a:pPr>
              <a:defRPr/>
            </a:pPr>
            <a:fld id="{055E7240-4E4B-40AA-AEBC-CA8DDBE97B76}"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Leawood Book" pitchFamily="18" charset="0"/>
              </a:defRPr>
            </a:lvl1pPr>
          </a:lstStyle>
          <a:p>
            <a:pPr>
              <a:defRPr/>
            </a:pPr>
            <a:fld id="{77C11249-D6C4-4DC2-A4AB-79D2F47F7EA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Leawood Book" pitchFamily="18" charset="0"/>
              </a:defRPr>
            </a:lvl1pPr>
          </a:lstStyle>
          <a:p>
            <a:pPr>
              <a:defRPr/>
            </a:pPr>
            <a:fld id="{65BC2401-A504-4AC3-80AE-52A442D36C1D}"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Leawood Book" pitchFamily="18" charset="0"/>
              </a:defRPr>
            </a:lvl1pPr>
          </a:lstStyle>
          <a:p>
            <a:pPr>
              <a:defRPr/>
            </a:pPr>
            <a:fld id="{BC4A9651-7B41-443E-84D7-19F088AA7E08}"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Leawood Book" pitchFamily="18" charset="0"/>
              </a:defRPr>
            </a:lvl1pPr>
          </a:lstStyle>
          <a:p>
            <a:pPr>
              <a:defRPr/>
            </a:pPr>
            <a:fld id="{5BEED886-26E2-4BC1-B877-6EACF4ABB5A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Leawood Book" pitchFamily="18" charset="0"/>
              </a:defRPr>
            </a:lvl1pPr>
          </a:lstStyle>
          <a:p>
            <a:pPr>
              <a:defRPr/>
            </a:pPr>
            <a:fld id="{9C426331-E7CE-48FB-BD69-9D122C4EBE31}"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Leawood Book"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Leawood Book"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Leawood Book" pitchFamily="18" charset="0"/>
              </a:defRPr>
            </a:lvl1pPr>
          </a:lstStyle>
          <a:p>
            <a:pPr>
              <a:defRPr/>
            </a:pPr>
            <a:fld id="{4C47C4AE-B28D-4C9D-A29D-7AF719E7FD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A012A5-49F2-4DAC-8F81-7B8BC55289FF}"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AB5FE-904A-4789-BA36-1528BEDB4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A012A5-49F2-4DAC-8F81-7B8BC55289FF}" type="datetimeFigureOut">
              <a:rPr lang="en-US" smtClean="0"/>
              <a:pPr/>
              <a:t>11/18/2011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DAB5FE-904A-4789-BA36-1528BEDB41A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A012A5-49F2-4DAC-8F81-7B8BC55289FF}" type="datetimeFigureOut">
              <a:rPr lang="en-US" smtClean="0">
                <a:solidFill>
                  <a:prstClr val="white">
                    <a:shade val="50000"/>
                  </a:prstClr>
                </a:solidFill>
              </a:rPr>
              <a:pPr/>
              <a:t>11/18/2011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DAB5FE-904A-4789-BA36-1528BEDB41AD}" type="slidenum">
              <a:rPr lang="en-US" smtClean="0">
                <a:solidFill>
                  <a:prstClr val="white">
                    <a:shade val="50000"/>
                  </a:prstClr>
                </a:solidFill>
              </a: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A887FFBC-17F1-415F-96D0-90B1D1802F2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524CD5E5-11AE-4FAA-9DB4-6464D8743C8C}" type="slidenum">
              <a:rPr lang="en-US"/>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686800" cy="1752600"/>
          </a:xfrm>
        </p:spPr>
        <p:txBody>
          <a:bodyPr anchor="ctr" anchorCtr="0">
            <a:noAutofit/>
          </a:bodyPr>
          <a:lstStyle/>
          <a:p>
            <a:r>
              <a:rPr lang="en-US" sz="4400" cap="none" dirty="0" smtClean="0">
                <a:solidFill>
                  <a:schemeClr val="tx1"/>
                </a:solidFill>
                <a:effectLst>
                  <a:outerShdw blurRad="38100" dist="38100" dir="2700000" algn="tl">
                    <a:srgbClr val="000000">
                      <a:alpha val="43137"/>
                    </a:srgbClr>
                  </a:outerShdw>
                </a:effectLst>
                <a:latin typeface="Book Antiqua" pitchFamily="18" charset="0"/>
              </a:rPr>
              <a:t>Thinking Outside the Recruitment Box</a:t>
            </a:r>
            <a:r>
              <a:rPr lang="en-US" sz="4400" dirty="0" smtClean="0">
                <a:solidFill>
                  <a:schemeClr val="tx1"/>
                </a:solidFill>
                <a:effectLst>
                  <a:outerShdw blurRad="38100" dist="38100" dir="2700000" algn="tl">
                    <a:srgbClr val="000000">
                      <a:alpha val="43137"/>
                    </a:srgbClr>
                  </a:outerShdw>
                </a:effectLst>
                <a:latin typeface="Book Antiqua" pitchFamily="18" charset="0"/>
              </a:rPr>
              <a:t>: </a:t>
            </a:r>
            <a:br>
              <a:rPr lang="en-US" sz="4400" dirty="0" smtClean="0">
                <a:solidFill>
                  <a:schemeClr val="tx1"/>
                </a:solidFill>
                <a:effectLst>
                  <a:outerShdw blurRad="38100" dist="38100" dir="2700000" algn="tl">
                    <a:srgbClr val="000000">
                      <a:alpha val="43137"/>
                    </a:srgbClr>
                  </a:outerShdw>
                </a:effectLst>
                <a:latin typeface="Book Antiqua" pitchFamily="18" charset="0"/>
              </a:rPr>
            </a:br>
            <a:r>
              <a:rPr lang="en-US" sz="4000" i="1" cap="none" dirty="0" smtClean="0">
                <a:solidFill>
                  <a:schemeClr val="tx1"/>
                </a:solidFill>
                <a:effectLst>
                  <a:outerShdw blurRad="38100" dist="38100" dir="2700000" algn="tl">
                    <a:srgbClr val="000000">
                      <a:alpha val="43137"/>
                    </a:srgbClr>
                  </a:outerShdw>
                </a:effectLst>
                <a:latin typeface="Book Antiqua" pitchFamily="18" charset="0"/>
              </a:rPr>
              <a:t>In the Spotlight</a:t>
            </a:r>
            <a:endParaRPr lang="en-US" sz="3200" i="1" dirty="0">
              <a:solidFill>
                <a:schemeClr val="tx1"/>
              </a:solidFill>
              <a:effectLst>
                <a:outerShdw blurRad="38100" dist="38100" dir="2700000" algn="tl">
                  <a:srgbClr val="000000">
                    <a:alpha val="43137"/>
                  </a:srgbClr>
                </a:outerShdw>
              </a:effectLst>
              <a:latin typeface="Book Antiqua" pitchFamily="18" charset="0"/>
            </a:endParaRPr>
          </a:p>
        </p:txBody>
      </p:sp>
      <p:pic>
        <p:nvPicPr>
          <p:cNvPr id="1030" name="Picture 6" descr="Open Cardboard Box Clip Art"/>
          <p:cNvPicPr>
            <a:picLocks noChangeAspect="1" noChangeArrowheads="1"/>
          </p:cNvPicPr>
          <p:nvPr/>
        </p:nvPicPr>
        <p:blipFill>
          <a:blip r:embed="rId3" cstate="print"/>
          <a:srcRect/>
          <a:stretch>
            <a:fillRect/>
          </a:stretch>
        </p:blipFill>
        <p:spPr bwMode="auto">
          <a:xfrm>
            <a:off x="118354475" y="-26046113"/>
            <a:ext cx="2543175" cy="2847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5"/>
          <p:cNvSpPr txBox="1">
            <a:spLocks/>
          </p:cNvSpPr>
          <p:nvPr/>
        </p:nvSpPr>
        <p:spPr>
          <a:xfrm>
            <a:off x="304800" y="228600"/>
            <a:ext cx="8382000" cy="914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6350">
                  <a:noFill/>
                </a:ln>
                <a:solidFill>
                  <a:srgbClr val="0060A9"/>
                </a:solidFill>
                <a:effectLst/>
                <a:uLnTx/>
                <a:uFillTx/>
                <a:latin typeface="+mn-lt"/>
                <a:ea typeface="+mj-ea"/>
                <a:cs typeface="+mj-cs"/>
              </a:rPr>
              <a:t>Employer</a:t>
            </a:r>
            <a:r>
              <a:rPr kumimoji="0" lang="en-US" sz="4800" b="1" i="0" u="none" strike="noStrike" kern="1200" cap="none" spc="0" normalizeH="0" noProof="0" dirty="0" smtClean="0">
                <a:ln w="6350">
                  <a:noFill/>
                </a:ln>
                <a:solidFill>
                  <a:srgbClr val="0060A9"/>
                </a:solidFill>
                <a:effectLst/>
                <a:uLnTx/>
                <a:uFillTx/>
                <a:latin typeface="+mn-lt"/>
                <a:ea typeface="+mj-ea"/>
                <a:cs typeface="+mj-cs"/>
              </a:rPr>
              <a:t> Benefits</a:t>
            </a:r>
            <a:endParaRPr kumimoji="0" lang="en-US" sz="4800" b="1" i="0" u="none" strike="noStrike" kern="1200" cap="none" spc="0" normalizeH="0" baseline="0" noProof="0" dirty="0">
              <a:ln w="6350">
                <a:noFill/>
              </a:ln>
              <a:solidFill>
                <a:srgbClr val="0060A9"/>
              </a:solidFill>
              <a:effectLst/>
              <a:uLnTx/>
              <a:uFillTx/>
              <a:latin typeface="+mn-lt"/>
              <a:ea typeface="+mj-ea"/>
              <a:cs typeface="+mj-cs"/>
            </a:endParaRPr>
          </a:p>
        </p:txBody>
      </p:sp>
      <p:cxnSp>
        <p:nvCxnSpPr>
          <p:cNvPr id="6" name="Straight Connector 5"/>
          <p:cNvCxnSpPr/>
          <p:nvPr/>
        </p:nvCxnSpPr>
        <p:spPr>
          <a:xfrm>
            <a:off x="381000" y="1066800"/>
            <a:ext cx="7132320" cy="0"/>
          </a:xfrm>
          <a:prstGeom prst="line">
            <a:avLst/>
          </a:prstGeom>
          <a:ln>
            <a:solidFill>
              <a:srgbClr val="CE114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4800" y="1219200"/>
            <a:ext cx="7162800" cy="3048000"/>
          </a:xfrm>
          <a:prstGeom prst="rect">
            <a:avLst/>
          </a:prstGeom>
        </p:spPr>
        <p:txBody>
          <a:bodyPr vert="horz">
            <a:normAutofit/>
          </a:bodyPr>
          <a:lstStyle/>
          <a:p>
            <a:pPr marL="548640" marR="0" lvl="0" indent="-411480" algn="just" defTabSz="914400" rtl="0" eaLnBrk="1" fontAlgn="auto" latinLnBrk="0" hangingPunct="1">
              <a:lnSpc>
                <a:spcPct val="150000"/>
              </a:lnSpc>
              <a:spcAft>
                <a:spcPts val="0"/>
              </a:spcAft>
              <a:buClr>
                <a:srgbClr val="0060A9"/>
              </a:buClr>
              <a:buSzPct val="65000"/>
              <a:buFont typeface="Arial" pitchFamily="34" charset="0"/>
              <a:buChar char="•"/>
              <a:tabLst/>
              <a:defRPr/>
            </a:pPr>
            <a:r>
              <a:rPr lang="en-US" sz="2800" noProof="0" dirty="0" smtClean="0">
                <a:solidFill>
                  <a:srgbClr val="0060A9"/>
                </a:solidFill>
              </a:rPr>
              <a:t>Cost Savings</a:t>
            </a:r>
          </a:p>
          <a:p>
            <a:pPr marL="548640" marR="0" lvl="0" indent="-411480" algn="just" defTabSz="914400" rtl="0" eaLnBrk="1" fontAlgn="auto" latinLnBrk="0" hangingPunct="1">
              <a:lnSpc>
                <a:spcPct val="150000"/>
              </a:lnSpc>
              <a:spcAft>
                <a:spcPts val="0"/>
              </a:spcAft>
              <a:buClr>
                <a:srgbClr val="0060A9"/>
              </a:buClr>
              <a:buSzPct val="65000"/>
              <a:buFont typeface="Arial" pitchFamily="34" charset="0"/>
              <a:buChar char="•"/>
              <a:tabLst/>
              <a:defRPr/>
            </a:pPr>
            <a:r>
              <a:rPr kumimoji="0" lang="en-US" sz="2800" b="0" i="0" u="none" strike="noStrike" kern="1200" cap="none" spc="0" normalizeH="0" baseline="0" dirty="0" smtClean="0">
                <a:ln>
                  <a:noFill/>
                </a:ln>
                <a:solidFill>
                  <a:srgbClr val="0060A9"/>
                </a:solidFill>
                <a:effectLst/>
                <a:uLnTx/>
                <a:uFillTx/>
                <a:latin typeface="+mn-lt"/>
                <a:ea typeface="+mn-ea"/>
                <a:cs typeface="+mn-cs"/>
              </a:rPr>
              <a:t>Pre-Screened</a:t>
            </a:r>
            <a:r>
              <a:rPr lang="en-US" sz="2800" dirty="0" smtClean="0">
                <a:solidFill>
                  <a:srgbClr val="0060A9"/>
                </a:solidFill>
              </a:rPr>
              <a:t> Job Seekers</a:t>
            </a:r>
          </a:p>
          <a:p>
            <a:pPr marL="548640" marR="0" lvl="0" indent="-411480" algn="just" defTabSz="914400" rtl="0" eaLnBrk="1" fontAlgn="auto" latinLnBrk="0" hangingPunct="1">
              <a:lnSpc>
                <a:spcPct val="150000"/>
              </a:lnSpc>
              <a:spcAft>
                <a:spcPts val="0"/>
              </a:spcAft>
              <a:buClr>
                <a:srgbClr val="0060A9"/>
              </a:buClr>
              <a:buSzPct val="65000"/>
              <a:buFont typeface="Arial" pitchFamily="34" charset="0"/>
              <a:buChar char="•"/>
              <a:tabLst/>
              <a:defRPr/>
            </a:pPr>
            <a:r>
              <a:rPr kumimoji="0" lang="en-US" sz="2800" b="0" i="0" u="none" strike="noStrike" kern="1200" cap="none" spc="0" normalizeH="0" baseline="0" noProof="0" dirty="0" smtClean="0">
                <a:ln>
                  <a:noFill/>
                </a:ln>
                <a:solidFill>
                  <a:srgbClr val="0060A9"/>
                </a:solidFill>
                <a:effectLst/>
                <a:uLnTx/>
                <a:uFillTx/>
                <a:latin typeface="+mn-lt"/>
                <a:ea typeface="+mn-ea"/>
                <a:cs typeface="+mn-cs"/>
              </a:rPr>
              <a:t>Targeted</a:t>
            </a:r>
            <a:r>
              <a:rPr kumimoji="0" lang="en-US" sz="2800" b="0" i="0" u="none" strike="noStrike" kern="1200" cap="none" spc="0" normalizeH="0" noProof="0" dirty="0" smtClean="0">
                <a:ln>
                  <a:noFill/>
                </a:ln>
                <a:solidFill>
                  <a:srgbClr val="0060A9"/>
                </a:solidFill>
                <a:effectLst/>
                <a:uLnTx/>
                <a:uFillTx/>
                <a:latin typeface="+mn-lt"/>
                <a:ea typeface="+mn-ea"/>
                <a:cs typeface="+mn-cs"/>
              </a:rPr>
              <a:t> Recruitment</a:t>
            </a:r>
          </a:p>
          <a:p>
            <a:pPr marL="548640" marR="0" lvl="0" indent="-411480" algn="just" defTabSz="914400" rtl="0" eaLnBrk="1" fontAlgn="auto" latinLnBrk="0" hangingPunct="1">
              <a:lnSpc>
                <a:spcPct val="150000"/>
              </a:lnSpc>
              <a:spcAft>
                <a:spcPts val="0"/>
              </a:spcAft>
              <a:buClr>
                <a:srgbClr val="0060A9"/>
              </a:buClr>
              <a:buSzPct val="65000"/>
              <a:buFont typeface="Arial" pitchFamily="34" charset="0"/>
              <a:buChar char="•"/>
              <a:tabLst/>
              <a:defRPr/>
            </a:pPr>
            <a:r>
              <a:rPr lang="en-US" sz="2800" baseline="0" dirty="0" smtClean="0">
                <a:solidFill>
                  <a:srgbClr val="0060A9"/>
                </a:solidFill>
              </a:rPr>
              <a:t>Anonymity</a:t>
            </a:r>
            <a:r>
              <a:rPr lang="en-US" sz="2800" dirty="0" smtClean="0">
                <a:solidFill>
                  <a:srgbClr val="0060A9"/>
                </a:solidFill>
              </a:rPr>
              <a:t> </a:t>
            </a:r>
          </a:p>
          <a:p>
            <a:pPr marL="548640" marR="0" lvl="0" indent="-411480" algn="just" defTabSz="914400" rtl="0" eaLnBrk="1" fontAlgn="auto" latinLnBrk="0" hangingPunct="1">
              <a:lnSpc>
                <a:spcPct val="150000"/>
              </a:lnSpc>
              <a:spcAft>
                <a:spcPts val="0"/>
              </a:spcAft>
              <a:buClr>
                <a:srgbClr val="0060A9"/>
              </a:buClr>
              <a:buSzPct val="65000"/>
              <a:buFont typeface="Arial" pitchFamily="34" charset="0"/>
              <a:buChar char="•"/>
              <a:tabLst/>
              <a:defRPr/>
            </a:pPr>
            <a:endParaRPr kumimoji="0" lang="en-US" sz="2800" b="0" i="0" u="none" strike="noStrike" kern="1200" cap="none" spc="0" normalizeH="0" baseline="0" noProof="0" dirty="0" smtClean="0">
              <a:ln>
                <a:noFill/>
              </a:ln>
              <a:solidFill>
                <a:srgbClr val="0060A9"/>
              </a:solidFill>
              <a:effectLst/>
              <a:uLnTx/>
              <a:uFillTx/>
              <a:latin typeface="+mn-lt"/>
              <a:ea typeface="+mn-ea"/>
              <a:cs typeface="+mn-cs"/>
            </a:endParaRPr>
          </a:p>
          <a:p>
            <a:pPr marL="548640" marR="0" lvl="0" indent="-411480" algn="just" defTabSz="914400" rtl="0" eaLnBrk="1" fontAlgn="auto" latinLnBrk="0" hangingPunct="1">
              <a:lnSpc>
                <a:spcPct val="150000"/>
              </a:lnSpc>
              <a:spcAft>
                <a:spcPts val="0"/>
              </a:spcAft>
              <a:buClr>
                <a:schemeClr val="tx1">
                  <a:shade val="95000"/>
                </a:schemeClr>
              </a:buClr>
              <a:buSzPct val="65000"/>
              <a:tabLst/>
              <a:defRPr/>
            </a:pPr>
            <a:endParaRPr kumimoji="0" lang="en-US" sz="2800" b="0" i="0" u="none" strike="noStrike" kern="1200" cap="none" spc="0" normalizeH="0" baseline="0" noProof="0" dirty="0">
              <a:ln>
                <a:noFill/>
              </a:ln>
              <a:solidFill>
                <a:srgbClr val="0060A9"/>
              </a:solidFill>
              <a:effectLst/>
              <a:uLnTx/>
              <a:uFillTx/>
              <a:latin typeface="+mn-lt"/>
              <a:ea typeface="+mn-ea"/>
              <a:cs typeface="+mn-cs"/>
            </a:endParaRPr>
          </a:p>
        </p:txBody>
      </p:sp>
      <p:pic>
        <p:nvPicPr>
          <p:cNvPr id="12" name="Picture 11" descr="Hand &amp; Puzzle.png"/>
          <p:cNvPicPr>
            <a:picLocks noChangeAspect="1"/>
          </p:cNvPicPr>
          <p:nvPr/>
        </p:nvPicPr>
        <p:blipFill>
          <a:blip r:embed="rId4" cstate="print"/>
          <a:stretch>
            <a:fillRect/>
          </a:stretch>
        </p:blipFill>
        <p:spPr>
          <a:xfrm>
            <a:off x="2057400" y="3581400"/>
            <a:ext cx="4230299" cy="28322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4800" dirty="0" smtClean="0">
                <a:solidFill>
                  <a:srgbClr val="CE1141"/>
                </a:solidFill>
                <a:effectLst/>
                <a:latin typeface="Book Antiqua"/>
              </a:rPr>
              <a:t>Summary</a:t>
            </a:r>
            <a:endParaRPr lang="en-US" dirty="0"/>
          </a:p>
        </p:txBody>
      </p:sp>
      <p:cxnSp>
        <p:nvCxnSpPr>
          <p:cNvPr id="4" name="Straight Connector 3"/>
          <p:cNvCxnSpPr/>
          <p:nvPr/>
        </p:nvCxnSpPr>
        <p:spPr>
          <a:xfrm>
            <a:off x="533400" y="1066800"/>
            <a:ext cx="7132320" cy="0"/>
          </a:xfrm>
          <a:prstGeom prst="line">
            <a:avLst/>
          </a:prstGeom>
          <a:ln>
            <a:solidFill>
              <a:srgbClr val="0060A9"/>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381000" y="1143000"/>
            <a:ext cx="7162800" cy="4709160"/>
          </a:xfrm>
        </p:spPr>
        <p:txBody>
          <a:bodyPr>
            <a:normAutofit/>
          </a:bodyPr>
          <a:lstStyle/>
          <a:p>
            <a:pPr>
              <a:buClr>
                <a:srgbClr val="CE1141"/>
              </a:buClr>
              <a:buFont typeface="Arial" pitchFamily="34" charset="0"/>
              <a:buChar char="•"/>
            </a:pPr>
            <a:endParaRPr lang="en-US" sz="2400" dirty="0" smtClean="0">
              <a:solidFill>
                <a:srgbClr val="CE1141"/>
              </a:solidFill>
            </a:endParaRPr>
          </a:p>
          <a:p>
            <a:pPr>
              <a:buClr>
                <a:srgbClr val="CE1141"/>
              </a:buClr>
              <a:buFont typeface="Arial" pitchFamily="34" charset="0"/>
              <a:buChar char="•"/>
            </a:pPr>
            <a:endParaRPr lang="en-US" sz="2400" dirty="0">
              <a:solidFill>
                <a:srgbClr val="CE1141"/>
              </a:solidFill>
            </a:endParaRPr>
          </a:p>
        </p:txBody>
      </p:sp>
      <p:sp>
        <p:nvSpPr>
          <p:cNvPr id="7" name="Content Placeholder 2"/>
          <p:cNvSpPr txBox="1">
            <a:spLocks/>
          </p:cNvSpPr>
          <p:nvPr/>
        </p:nvSpPr>
        <p:spPr>
          <a:xfrm>
            <a:off x="533400" y="1295400"/>
            <a:ext cx="6705600" cy="37338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endParaRPr kumimoji="0" lang="en-US" sz="2400" b="0" i="0" u="none" strike="noStrike" kern="1200" cap="none" spc="0" normalizeH="0" baseline="0" noProof="0" dirty="0" smtClean="0">
              <a:ln>
                <a:noFill/>
              </a:ln>
              <a:solidFill>
                <a:srgbClr val="CE114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endParaRPr kumimoji="0" lang="en-US" sz="2400" b="0" i="0" u="none" strike="noStrike" kern="1200" cap="none" spc="0" normalizeH="0" baseline="0" noProof="0" dirty="0" smtClean="0">
              <a:ln>
                <a:noFill/>
              </a:ln>
              <a:solidFill>
                <a:srgbClr val="CE114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endParaRPr kumimoji="0" lang="en-US" sz="2400" b="0" i="0" u="none" strike="noStrike" kern="1200" cap="none" spc="0" normalizeH="0" baseline="0" noProof="0" dirty="0">
              <a:ln>
                <a:noFill/>
              </a:ln>
              <a:solidFill>
                <a:srgbClr val="CE1141"/>
              </a:solidFill>
              <a:effectLst/>
              <a:uLnTx/>
              <a:uFillTx/>
              <a:latin typeface="+mn-lt"/>
              <a:ea typeface="+mn-ea"/>
              <a:cs typeface="+mn-cs"/>
            </a:endParaRPr>
          </a:p>
        </p:txBody>
      </p:sp>
      <p:sp>
        <p:nvSpPr>
          <p:cNvPr id="8" name="Content Placeholder 2"/>
          <p:cNvSpPr txBox="1">
            <a:spLocks/>
          </p:cNvSpPr>
          <p:nvPr/>
        </p:nvSpPr>
        <p:spPr>
          <a:xfrm>
            <a:off x="533400" y="1295400"/>
            <a:ext cx="71628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r>
              <a:rPr kumimoji="0" lang="en-US" sz="2800" b="0" i="0" u="none" strike="noStrike" kern="1200" cap="none" spc="0" normalizeH="0" baseline="0" noProof="0" dirty="0" smtClean="0">
                <a:ln>
                  <a:noFill/>
                </a:ln>
                <a:solidFill>
                  <a:srgbClr val="CE1141"/>
                </a:solidFill>
                <a:effectLst/>
                <a:uLnTx/>
                <a:uFillTx/>
                <a:latin typeface="+mn-lt"/>
                <a:ea typeface="+mn-ea"/>
                <a:cs typeface="+mn-cs"/>
              </a:rPr>
              <a:t>Specialized Recruitment</a:t>
            </a:r>
            <a:r>
              <a:rPr kumimoji="0" lang="en-US" sz="2800" b="0" i="0" u="none" strike="noStrike" kern="1200" cap="none" spc="0" normalizeH="0" noProof="0" dirty="0" smtClean="0">
                <a:ln>
                  <a:noFill/>
                </a:ln>
                <a:solidFill>
                  <a:srgbClr val="CE1141"/>
                </a:solidFill>
                <a:effectLst/>
                <a:uLnTx/>
                <a:uFillTx/>
                <a:latin typeface="+mn-lt"/>
                <a:ea typeface="+mn-ea"/>
                <a:cs typeface="+mn-cs"/>
              </a:rPr>
              <a:t> Event</a:t>
            </a:r>
            <a:endParaRPr kumimoji="0" lang="en-US" sz="2800" b="0" i="0" u="none" strike="noStrike" kern="1200" cap="none" spc="0" normalizeH="0" baseline="0" noProof="0" dirty="0" smtClean="0">
              <a:ln>
                <a:noFill/>
              </a:ln>
              <a:solidFill>
                <a:srgbClr val="CE114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r>
              <a:rPr lang="en-US" sz="2800" dirty="0" smtClean="0">
                <a:solidFill>
                  <a:srgbClr val="CE1141"/>
                </a:solidFill>
              </a:rPr>
              <a:t>Unique Presentation of Job Seekers</a:t>
            </a:r>
            <a:endParaRPr kumimoji="0" lang="en-US" sz="2800" b="0" i="0" u="none" strike="noStrike" kern="1200" cap="none" spc="0" normalizeH="0" baseline="0" noProof="0" dirty="0" smtClean="0">
              <a:ln>
                <a:noFill/>
              </a:ln>
              <a:solidFill>
                <a:srgbClr val="CE114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r>
              <a:rPr kumimoji="0" lang="en-US" sz="2800" b="0" i="0" u="none" strike="noStrike" kern="1200" cap="none" spc="0" normalizeH="0" baseline="0" noProof="0" dirty="0" smtClean="0">
                <a:ln>
                  <a:noFill/>
                </a:ln>
                <a:solidFill>
                  <a:srgbClr val="CE1141"/>
                </a:solidFill>
                <a:effectLst/>
                <a:uLnTx/>
                <a:uFillTx/>
                <a:latin typeface="+mn-lt"/>
                <a:ea typeface="+mn-ea"/>
                <a:cs typeface="+mn-cs"/>
              </a:rPr>
              <a:t>Refined</a:t>
            </a:r>
            <a:r>
              <a:rPr kumimoji="0" lang="en-US" sz="2800" b="0" i="0" u="none" strike="noStrike" kern="1200" cap="none" spc="0" normalizeH="0" noProof="0" dirty="0" smtClean="0">
                <a:ln>
                  <a:noFill/>
                </a:ln>
                <a:solidFill>
                  <a:srgbClr val="CE1141"/>
                </a:solidFill>
                <a:effectLst/>
                <a:uLnTx/>
                <a:uFillTx/>
                <a:latin typeface="+mn-lt"/>
                <a:ea typeface="+mn-ea"/>
                <a:cs typeface="+mn-cs"/>
              </a:rPr>
              <a:t> Skills Highlighted</a:t>
            </a: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r>
              <a:rPr lang="en-US" sz="2800" baseline="0" dirty="0" smtClean="0">
                <a:solidFill>
                  <a:srgbClr val="CE1141"/>
                </a:solidFill>
              </a:rPr>
              <a:t>Increased</a:t>
            </a:r>
            <a:r>
              <a:rPr lang="en-US" sz="2800" dirty="0" smtClean="0">
                <a:solidFill>
                  <a:srgbClr val="CE1141"/>
                </a:solidFill>
              </a:rPr>
              <a:t>  Placement Rates</a:t>
            </a: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r>
              <a:rPr kumimoji="0" lang="en-US" sz="2800" b="0" i="0" u="none" strike="noStrike" kern="1200" cap="none" spc="0" normalizeH="0" baseline="0" noProof="0" dirty="0" smtClean="0">
                <a:ln>
                  <a:noFill/>
                </a:ln>
                <a:solidFill>
                  <a:srgbClr val="CE1141"/>
                </a:solidFill>
                <a:effectLst/>
                <a:uLnTx/>
                <a:uFillTx/>
                <a:latin typeface="+mn-lt"/>
                <a:ea typeface="+mn-ea"/>
                <a:cs typeface="+mn-cs"/>
              </a:rPr>
              <a:t>Increased Employer Satisfaction</a:t>
            </a:r>
          </a:p>
          <a:p>
            <a:pPr marL="548640" marR="0" lvl="0" indent="-411480" algn="l" defTabSz="914400" rtl="0" eaLnBrk="1" fontAlgn="auto" latinLnBrk="0" hangingPunct="1">
              <a:lnSpc>
                <a:spcPct val="100000"/>
              </a:lnSpc>
              <a:spcBef>
                <a:spcPct val="20000"/>
              </a:spcBef>
              <a:spcAft>
                <a:spcPts val="0"/>
              </a:spcAft>
              <a:buClr>
                <a:srgbClr val="CE1141"/>
              </a:buClr>
              <a:buSzPct val="65000"/>
              <a:buFont typeface="Arial" pitchFamily="34" charset="0"/>
              <a:buChar char="•"/>
              <a:tabLst/>
              <a:defRPr/>
            </a:pPr>
            <a:endParaRPr kumimoji="0" lang="en-US" sz="2400" b="0" i="0" u="none" strike="noStrike" kern="1200" cap="none" spc="0" normalizeH="0" baseline="0" noProof="0" dirty="0" smtClean="0">
              <a:ln>
                <a:noFill/>
              </a:ln>
              <a:solidFill>
                <a:srgbClr val="CE114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CE1141"/>
              </a:buClr>
              <a:buSzPct val="65000"/>
              <a:tabLst/>
              <a:defRPr/>
            </a:pPr>
            <a:endParaRPr kumimoji="0" lang="en-US" sz="2400" b="0" i="0" u="none" strike="noStrike" kern="1200" cap="none" spc="0" normalizeH="0" baseline="0" noProof="0" dirty="0">
              <a:ln>
                <a:noFill/>
              </a:ln>
              <a:solidFill>
                <a:srgbClr val="CE1141"/>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Text Placeholder 5"/>
          <p:cNvSpPr>
            <a:spLocks noGrp="1"/>
          </p:cNvSpPr>
          <p:nvPr>
            <p:ph type="body" idx="1"/>
          </p:nvPr>
        </p:nvSpPr>
        <p:spPr>
          <a:xfrm>
            <a:off x="685800" y="2514600"/>
            <a:ext cx="7772400" cy="1970087"/>
          </a:xfrm>
        </p:spPr>
        <p:txBody>
          <a:bodyPr/>
          <a:lstStyle/>
          <a:p>
            <a:pPr algn="ctr" eaLnBrk="1" hangingPunct="1"/>
            <a:r>
              <a:rPr lang="en-US" sz="2400" b="1" dirty="0" smtClean="0">
                <a:solidFill>
                  <a:srgbClr val="0060A9"/>
                </a:solidFill>
                <a:latin typeface="Book Antiqua" pitchFamily="18" charset="0"/>
              </a:rPr>
              <a:t>Contact Information:</a:t>
            </a:r>
          </a:p>
          <a:p>
            <a:pPr eaLnBrk="1" hangingPunct="1"/>
            <a:endParaRPr lang="en-US" dirty="0" smtClean="0">
              <a:solidFill>
                <a:srgbClr val="0060A9"/>
              </a:solidFill>
              <a:latin typeface="Book Antiqua" pitchFamily="18" charset="0"/>
            </a:endParaRPr>
          </a:p>
          <a:p>
            <a:pPr eaLnBrk="1" hangingPunct="1"/>
            <a:endParaRPr lang="en-US" dirty="0" smtClean="0">
              <a:solidFill>
                <a:srgbClr val="0060A9"/>
              </a:solidFill>
              <a:latin typeface="Book Antiqua" pitchFamily="18" charset="0"/>
            </a:endParaRPr>
          </a:p>
          <a:p>
            <a:pPr algn="ctr" eaLnBrk="1" hangingPunct="1"/>
            <a:r>
              <a:rPr lang="en-US" dirty="0" smtClean="0">
                <a:solidFill>
                  <a:srgbClr val="0060A9"/>
                </a:solidFill>
                <a:latin typeface="Book Antiqua" pitchFamily="18" charset="0"/>
              </a:rPr>
              <a:t>Lauren Green, Business Services Assistant</a:t>
            </a:r>
          </a:p>
          <a:p>
            <a:pPr algn="ctr" eaLnBrk="1" hangingPunct="1"/>
            <a:r>
              <a:rPr lang="en-US" b="1" dirty="0" smtClean="0">
                <a:solidFill>
                  <a:srgbClr val="0060A9"/>
                </a:solidFill>
                <a:latin typeface="Book Antiqua" pitchFamily="18" charset="0"/>
              </a:rPr>
              <a:t>WORK</a:t>
            </a:r>
            <a:r>
              <a:rPr lang="en-US" dirty="0" smtClean="0">
                <a:solidFill>
                  <a:srgbClr val="0060A9"/>
                </a:solidFill>
                <a:latin typeface="Book Antiqua" pitchFamily="18" charset="0"/>
              </a:rPr>
              <a:t>FORCE </a:t>
            </a:r>
            <a:r>
              <a:rPr lang="en-US" i="1" dirty="0" smtClean="0">
                <a:solidFill>
                  <a:srgbClr val="0060A9"/>
                </a:solidFill>
                <a:latin typeface="Book Antiqua" pitchFamily="18" charset="0"/>
              </a:rPr>
              <a:t>plus</a:t>
            </a:r>
            <a:r>
              <a:rPr lang="en-US" dirty="0" smtClean="0">
                <a:solidFill>
                  <a:srgbClr val="0060A9"/>
                </a:solidFill>
                <a:latin typeface="Book Antiqua" pitchFamily="18" charset="0"/>
              </a:rPr>
              <a:t> – Region 5</a:t>
            </a:r>
          </a:p>
          <a:p>
            <a:pPr algn="ctr" eaLnBrk="1" hangingPunct="1"/>
            <a:r>
              <a:rPr lang="en-US" dirty="0" smtClean="0">
                <a:solidFill>
                  <a:srgbClr val="0060A9"/>
                </a:solidFill>
                <a:latin typeface="Book Antiqua" pitchFamily="18" charset="0"/>
              </a:rPr>
              <a:t>325 John Knox Road, B-100</a:t>
            </a:r>
          </a:p>
          <a:p>
            <a:pPr algn="ctr" eaLnBrk="1" hangingPunct="1"/>
            <a:r>
              <a:rPr lang="en-US" dirty="0" smtClean="0">
                <a:solidFill>
                  <a:srgbClr val="0060A9"/>
                </a:solidFill>
                <a:latin typeface="Book Antiqua" pitchFamily="18" charset="0"/>
              </a:rPr>
              <a:t>Tallahassee, FL  32303</a:t>
            </a:r>
          </a:p>
          <a:p>
            <a:pPr algn="ctr" eaLnBrk="1" hangingPunct="1"/>
            <a:r>
              <a:rPr lang="en-US" dirty="0" smtClean="0">
                <a:solidFill>
                  <a:srgbClr val="0060A9"/>
                </a:solidFill>
                <a:latin typeface="Book Antiqua" pitchFamily="18" charset="0"/>
              </a:rPr>
              <a:t>1-866-WFP-JOB1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Text Placeholder 7"/>
          <p:cNvSpPr>
            <a:spLocks noGrp="1"/>
          </p:cNvSpPr>
          <p:nvPr>
            <p:ph type="body" idx="1"/>
          </p:nvPr>
        </p:nvSpPr>
        <p:spPr>
          <a:xfrm>
            <a:off x="381000" y="1752600"/>
            <a:ext cx="7696200" cy="1371600"/>
          </a:xfrm>
        </p:spPr>
        <p:txBody>
          <a:bodyPr/>
          <a:lstStyle/>
          <a:p>
            <a:pPr algn="ctr"/>
            <a:r>
              <a:rPr lang="en-US" sz="3600" b="1" smtClean="0">
                <a:solidFill>
                  <a:schemeClr val="bg1"/>
                </a:solidFill>
                <a:latin typeface="Book Antiqua" pitchFamily="18"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4338" name="Picture 2" descr="Open Cardboard Box Clip Art"/>
          <p:cNvPicPr>
            <a:picLocks noChangeAspect="1" noChangeArrowheads="1"/>
          </p:cNvPicPr>
          <p:nvPr/>
        </p:nvPicPr>
        <p:blipFill>
          <a:blip r:embed="rId4" cstate="print"/>
          <a:srcRect/>
          <a:stretch>
            <a:fillRect/>
          </a:stretch>
        </p:blipFill>
        <p:spPr bwMode="auto">
          <a:xfrm>
            <a:off x="118354475" y="-26046113"/>
            <a:ext cx="2543175" cy="2847975"/>
          </a:xfrm>
          <a:prstGeom prst="rect">
            <a:avLst/>
          </a:prstGeom>
          <a:noFill/>
        </p:spPr>
      </p:pic>
      <p:pic>
        <p:nvPicPr>
          <p:cNvPr id="14340" name="Picture 4" descr="Open Cardboard Box Clip Art"/>
          <p:cNvPicPr>
            <a:picLocks noChangeAspect="1" noChangeArrowheads="1"/>
          </p:cNvPicPr>
          <p:nvPr/>
        </p:nvPicPr>
        <p:blipFill>
          <a:blip r:embed="rId4" cstate="print"/>
          <a:srcRect/>
          <a:stretch>
            <a:fillRect/>
          </a:stretch>
        </p:blipFill>
        <p:spPr bwMode="auto">
          <a:xfrm>
            <a:off x="118354475" y="-26046113"/>
            <a:ext cx="2543175" cy="2847975"/>
          </a:xfrm>
          <a:prstGeom prst="rect">
            <a:avLst/>
          </a:prstGeom>
          <a:noFill/>
        </p:spPr>
      </p:pic>
      <p:pic>
        <p:nvPicPr>
          <p:cNvPr id="14342" name="Picture 6" descr="Open Cardboard Box Clip Art"/>
          <p:cNvPicPr>
            <a:picLocks noChangeAspect="1" noChangeArrowheads="1"/>
          </p:cNvPicPr>
          <p:nvPr/>
        </p:nvPicPr>
        <p:blipFill>
          <a:blip r:embed="rId4" cstate="print"/>
          <a:srcRect/>
          <a:stretch>
            <a:fillRect/>
          </a:stretch>
        </p:blipFill>
        <p:spPr bwMode="auto">
          <a:xfrm>
            <a:off x="118354475" y="-26046113"/>
            <a:ext cx="2543175" cy="2847975"/>
          </a:xfrm>
          <a:prstGeom prst="rect">
            <a:avLst/>
          </a:prstGeom>
          <a:noFill/>
        </p:spPr>
      </p:pic>
      <p:pic>
        <p:nvPicPr>
          <p:cNvPr id="14344" name="Picture 8" descr="Open Cardboard Box Clip Art"/>
          <p:cNvPicPr>
            <a:picLocks noChangeAspect="1" noChangeArrowheads="1"/>
          </p:cNvPicPr>
          <p:nvPr/>
        </p:nvPicPr>
        <p:blipFill>
          <a:blip r:embed="rId4" cstate="print"/>
          <a:srcRect/>
          <a:stretch>
            <a:fillRect/>
          </a:stretch>
        </p:blipFill>
        <p:spPr bwMode="auto">
          <a:xfrm>
            <a:off x="118354475" y="-26046113"/>
            <a:ext cx="2543175" cy="2847975"/>
          </a:xfrm>
          <a:prstGeom prst="rect">
            <a:avLst/>
          </a:prstGeom>
          <a:noFill/>
        </p:spPr>
      </p:pic>
      <p:sp>
        <p:nvSpPr>
          <p:cNvPr id="6" name="Title 5"/>
          <p:cNvSpPr>
            <a:spLocks noGrp="1"/>
          </p:cNvSpPr>
          <p:nvPr>
            <p:ph type="ctrTitle"/>
          </p:nvPr>
        </p:nvSpPr>
        <p:spPr>
          <a:xfrm>
            <a:off x="304800" y="457200"/>
            <a:ext cx="7086600" cy="914400"/>
          </a:xfrm>
        </p:spPr>
        <p:txBody>
          <a:bodyPr>
            <a:noAutofit/>
          </a:bodyPr>
          <a:lstStyle/>
          <a:p>
            <a:pPr algn="l"/>
            <a:r>
              <a:rPr lang="en-US" sz="4400" cap="none" dirty="0" smtClean="0">
                <a:solidFill>
                  <a:srgbClr val="0060A9"/>
                </a:solidFill>
                <a:effectLst/>
                <a:latin typeface="+mn-lt"/>
              </a:rPr>
              <a:t>Current Economic Landscape</a:t>
            </a:r>
            <a:endParaRPr lang="en-US" sz="4400" cap="none" dirty="0">
              <a:solidFill>
                <a:srgbClr val="0060A9"/>
              </a:solidFill>
              <a:effectLst/>
              <a:latin typeface="+mn-lt"/>
            </a:endParaRPr>
          </a:p>
        </p:txBody>
      </p:sp>
      <p:pic>
        <p:nvPicPr>
          <p:cNvPr id="8" name="Picture 7" descr="innovation sign.JPG"/>
          <p:cNvPicPr>
            <a:picLocks noChangeAspect="1"/>
          </p:cNvPicPr>
          <p:nvPr/>
        </p:nvPicPr>
        <p:blipFill>
          <a:blip r:embed="rId5" cstate="print"/>
          <a:stretch>
            <a:fillRect/>
          </a:stretch>
        </p:blipFill>
        <p:spPr>
          <a:xfrm>
            <a:off x="3200400" y="3810000"/>
            <a:ext cx="2751292"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0" name="Straight Connector 9"/>
          <p:cNvCxnSpPr/>
          <p:nvPr/>
        </p:nvCxnSpPr>
        <p:spPr>
          <a:xfrm>
            <a:off x="381000" y="1219200"/>
            <a:ext cx="7132320" cy="0"/>
          </a:xfrm>
          <a:prstGeom prst="line">
            <a:avLst/>
          </a:prstGeom>
          <a:ln>
            <a:solidFill>
              <a:srgbClr val="CE114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1295400"/>
            <a:ext cx="7086600" cy="2246769"/>
          </a:xfrm>
          <a:prstGeom prst="rect">
            <a:avLst/>
          </a:prstGeom>
        </p:spPr>
        <p:txBody>
          <a:bodyPr wrap="square">
            <a:spAutoFit/>
          </a:bodyPr>
          <a:lstStyle/>
          <a:p>
            <a:pPr algn="just">
              <a:defRPr/>
            </a:pPr>
            <a:r>
              <a:rPr lang="en-US" sz="2800" dirty="0" smtClean="0">
                <a:solidFill>
                  <a:srgbClr val="0060A9"/>
                </a:solidFill>
              </a:rPr>
              <a:t>In today’s economy, Workforce Development must create new and innovative methods to present our job seekers while allowing employers to get the most bang for their recruitment buck!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in the spotlight.JPG"/>
          <p:cNvPicPr>
            <a:picLocks noChangeAspect="1"/>
          </p:cNvPicPr>
          <p:nvPr/>
        </p:nvPicPr>
        <p:blipFill>
          <a:blip r:embed="rId4" cstate="print"/>
          <a:stretch>
            <a:fillRect/>
          </a:stretch>
        </p:blipFill>
        <p:spPr>
          <a:xfrm>
            <a:off x="2438400" y="3429000"/>
            <a:ext cx="3165435" cy="21155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tle 5"/>
          <p:cNvSpPr txBox="1">
            <a:spLocks/>
          </p:cNvSpPr>
          <p:nvPr/>
        </p:nvSpPr>
        <p:spPr>
          <a:xfrm>
            <a:off x="304800" y="838200"/>
            <a:ext cx="7391400" cy="2590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6350">
                  <a:noFill/>
                </a:ln>
                <a:solidFill>
                  <a:srgbClr val="CE1141"/>
                </a:solidFill>
                <a:effectLst/>
                <a:uLnTx/>
                <a:uFillTx/>
                <a:latin typeface="+mn-lt"/>
                <a:ea typeface="+mj-ea"/>
                <a:cs typeface="+mj-cs"/>
              </a:rPr>
              <a:t>In The</a:t>
            </a:r>
            <a:r>
              <a:rPr kumimoji="0" lang="en-US" sz="6000" b="1" i="0" u="none" strike="noStrike" kern="1200" cap="none" spc="0" normalizeH="0" noProof="0" dirty="0" smtClean="0">
                <a:ln w="6350">
                  <a:noFill/>
                </a:ln>
                <a:solidFill>
                  <a:srgbClr val="CE1141"/>
                </a:solidFill>
                <a:effectLst/>
                <a:uLnTx/>
                <a:uFillTx/>
                <a:latin typeface="+mn-lt"/>
                <a:ea typeface="+mj-ea"/>
                <a:cs typeface="+mj-cs"/>
              </a:rPr>
              <a:t> Spotlight: What is It?</a:t>
            </a:r>
            <a:endParaRPr kumimoji="0" lang="en-US" sz="6000" b="1" i="0" u="none" strike="noStrike" kern="1200" cap="none" spc="0" normalizeH="0" baseline="0" noProof="0" dirty="0">
              <a:ln w="6350">
                <a:noFill/>
              </a:ln>
              <a:solidFill>
                <a:srgbClr val="CE114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4800" dirty="0" smtClean="0">
                <a:solidFill>
                  <a:srgbClr val="0060A9"/>
                </a:solidFill>
                <a:effectLst/>
                <a:latin typeface="+mn-lt"/>
              </a:rPr>
              <a:t>Event General Overview</a:t>
            </a:r>
            <a:endParaRPr lang="en-US" sz="4800" dirty="0">
              <a:solidFill>
                <a:srgbClr val="0060A9"/>
              </a:solidFill>
              <a:effectLst/>
              <a:latin typeface="+mn-lt"/>
            </a:endParaRPr>
          </a:p>
        </p:txBody>
      </p:sp>
      <p:graphicFrame>
        <p:nvGraphicFramePr>
          <p:cNvPr id="6" name="Content Placeholder 5"/>
          <p:cNvGraphicFramePr>
            <a:graphicFrameLocks noGrp="1"/>
          </p:cNvGraphicFramePr>
          <p:nvPr>
            <p:ph idx="1"/>
          </p:nvPr>
        </p:nvGraphicFramePr>
        <p:xfrm>
          <a:off x="381000" y="1219200"/>
          <a:ext cx="70866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Connector 3"/>
          <p:cNvCxnSpPr/>
          <p:nvPr/>
        </p:nvCxnSpPr>
        <p:spPr>
          <a:xfrm>
            <a:off x="381000" y="1066800"/>
            <a:ext cx="7132320" cy="0"/>
          </a:xfrm>
          <a:prstGeom prst="line">
            <a:avLst/>
          </a:prstGeom>
          <a:ln>
            <a:solidFill>
              <a:srgbClr val="CE1141"/>
            </a:solidFill>
          </a:ln>
        </p:spPr>
        <p:style>
          <a:lnRef idx="1">
            <a:schemeClr val="accent1"/>
          </a:lnRef>
          <a:fillRef idx="0">
            <a:schemeClr val="accent1"/>
          </a:fillRef>
          <a:effectRef idx="0">
            <a:schemeClr val="accent1"/>
          </a:effectRef>
          <a:fontRef idx="minor">
            <a:schemeClr val="tx1"/>
          </a:fontRef>
        </p:style>
      </p:cxnSp>
      <p:pic>
        <p:nvPicPr>
          <p:cNvPr id="5" name="Picture 4" descr="MP900431333.JPG"/>
          <p:cNvPicPr>
            <a:picLocks noChangeAspect="1"/>
          </p:cNvPicPr>
          <p:nvPr/>
        </p:nvPicPr>
        <p:blipFill>
          <a:blip r:embed="rId9" cstate="print"/>
          <a:stretch>
            <a:fillRect/>
          </a:stretch>
        </p:blipFill>
        <p:spPr>
          <a:xfrm>
            <a:off x="2438400" y="3429000"/>
            <a:ext cx="3328783" cy="22443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305800" cy="715962"/>
          </a:xfrm>
        </p:spPr>
        <p:txBody>
          <a:bodyPr>
            <a:noAutofit/>
          </a:bodyPr>
          <a:lstStyle/>
          <a:p>
            <a:pPr algn="l"/>
            <a:r>
              <a:rPr lang="en-US" sz="4400" dirty="0" smtClean="0">
                <a:solidFill>
                  <a:srgbClr val="CE1141"/>
                </a:solidFill>
                <a:effectLst/>
                <a:latin typeface="+mn-lt"/>
              </a:rPr>
              <a:t>Event Preparation-</a:t>
            </a:r>
            <a:br>
              <a:rPr lang="en-US" sz="4400" dirty="0" smtClean="0">
                <a:solidFill>
                  <a:srgbClr val="CE1141"/>
                </a:solidFill>
                <a:effectLst/>
                <a:latin typeface="+mn-lt"/>
              </a:rPr>
            </a:br>
            <a:r>
              <a:rPr lang="en-US" sz="4400" dirty="0" smtClean="0">
                <a:solidFill>
                  <a:srgbClr val="CE1141"/>
                </a:solidFill>
                <a:effectLst/>
                <a:latin typeface="+mn-lt"/>
              </a:rPr>
              <a:t>Key Elements	</a:t>
            </a:r>
            <a:endParaRPr lang="en-US" sz="4400" dirty="0">
              <a:solidFill>
                <a:srgbClr val="CE1141"/>
              </a:solidFill>
              <a:effectLst/>
              <a:latin typeface="+mn-lt"/>
            </a:endParaRPr>
          </a:p>
        </p:txBody>
      </p:sp>
      <p:sp>
        <p:nvSpPr>
          <p:cNvPr id="3" name="Content Placeholder 2"/>
          <p:cNvSpPr>
            <a:spLocks noGrp="1"/>
          </p:cNvSpPr>
          <p:nvPr>
            <p:ph idx="1"/>
          </p:nvPr>
        </p:nvSpPr>
        <p:spPr>
          <a:xfrm>
            <a:off x="304800" y="1310640"/>
            <a:ext cx="8229600" cy="4709160"/>
          </a:xfrm>
        </p:spPr>
        <p:txBody>
          <a:bodyPr>
            <a:normAutofit/>
          </a:bodyPr>
          <a:lstStyle/>
          <a:p>
            <a:pPr>
              <a:buClrTx/>
            </a:pPr>
            <a:r>
              <a:rPr lang="en-US" dirty="0" smtClean="0">
                <a:solidFill>
                  <a:srgbClr val="CE1141"/>
                </a:solidFill>
              </a:rPr>
              <a:t>Planning Meeting</a:t>
            </a:r>
          </a:p>
          <a:p>
            <a:pPr lvl="1">
              <a:buClrTx/>
            </a:pPr>
            <a:r>
              <a:rPr lang="en-US" dirty="0" smtClean="0">
                <a:solidFill>
                  <a:srgbClr val="CE1141"/>
                </a:solidFill>
              </a:rPr>
              <a:t>Identify Population/Industry</a:t>
            </a:r>
          </a:p>
          <a:p>
            <a:pPr lvl="1">
              <a:buClrTx/>
            </a:pPr>
            <a:r>
              <a:rPr lang="en-US" dirty="0" smtClean="0">
                <a:solidFill>
                  <a:srgbClr val="CE1141"/>
                </a:solidFill>
              </a:rPr>
              <a:t>Identify Leads</a:t>
            </a:r>
          </a:p>
          <a:p>
            <a:pPr lvl="1">
              <a:buClrTx/>
            </a:pPr>
            <a:r>
              <a:rPr lang="en-US" dirty="0" smtClean="0">
                <a:solidFill>
                  <a:srgbClr val="CE1141"/>
                </a:solidFill>
              </a:rPr>
              <a:t>Identify potential employers/job seekers</a:t>
            </a:r>
          </a:p>
          <a:p>
            <a:pPr lvl="1">
              <a:buClrTx/>
            </a:pPr>
            <a:r>
              <a:rPr lang="en-US" dirty="0" smtClean="0">
                <a:solidFill>
                  <a:srgbClr val="CE1141"/>
                </a:solidFill>
              </a:rPr>
              <a:t>Timeline Creation</a:t>
            </a:r>
          </a:p>
          <a:p>
            <a:pPr>
              <a:buClrTx/>
            </a:pPr>
            <a:r>
              <a:rPr lang="en-US" dirty="0" smtClean="0">
                <a:solidFill>
                  <a:srgbClr val="CE1141"/>
                </a:solidFill>
              </a:rPr>
              <a:t>Subsequent Meetings</a:t>
            </a:r>
          </a:p>
          <a:p>
            <a:pPr lvl="1">
              <a:buClrTx/>
            </a:pPr>
            <a:r>
              <a:rPr lang="en-US" dirty="0" smtClean="0">
                <a:solidFill>
                  <a:srgbClr val="CE1141"/>
                </a:solidFill>
              </a:rPr>
              <a:t>Job Seeker review</a:t>
            </a:r>
          </a:p>
          <a:p>
            <a:pPr lvl="1">
              <a:buClrTx/>
            </a:pPr>
            <a:r>
              <a:rPr lang="en-US" dirty="0" smtClean="0">
                <a:solidFill>
                  <a:srgbClr val="CE1141"/>
                </a:solidFill>
              </a:rPr>
              <a:t>Employer review</a:t>
            </a:r>
          </a:p>
          <a:p>
            <a:pPr lvl="1">
              <a:buClrTx/>
            </a:pPr>
            <a:r>
              <a:rPr lang="en-US" dirty="0" smtClean="0">
                <a:solidFill>
                  <a:srgbClr val="CE1141"/>
                </a:solidFill>
              </a:rPr>
              <a:t>Timeline updates (if needed)</a:t>
            </a:r>
            <a:endParaRPr lang="en-US" dirty="0">
              <a:solidFill>
                <a:srgbClr val="CE1141"/>
              </a:solidFill>
            </a:endParaRPr>
          </a:p>
        </p:txBody>
      </p:sp>
      <p:cxnSp>
        <p:nvCxnSpPr>
          <p:cNvPr id="4" name="Straight Connector 3"/>
          <p:cNvCxnSpPr/>
          <p:nvPr/>
        </p:nvCxnSpPr>
        <p:spPr>
          <a:xfrm>
            <a:off x="304800" y="1295400"/>
            <a:ext cx="7132320" cy="0"/>
          </a:xfrm>
          <a:prstGeom prst="line">
            <a:avLst/>
          </a:prstGeom>
          <a:ln>
            <a:solidFill>
              <a:srgbClr val="0060A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desiree.gorman\AppData\Local\Microsoft\Windows\Temporary Internet Files\Content.IE5\V6YYAYRE\MP900398869[1].jpg"/>
          <p:cNvPicPr>
            <a:picLocks noChangeAspect="1" noChangeArrowheads="1"/>
          </p:cNvPicPr>
          <p:nvPr/>
        </p:nvPicPr>
        <p:blipFill>
          <a:blip r:embed="rId4" cstate="print"/>
          <a:srcRect l="12158" r="33131"/>
          <a:stretch>
            <a:fillRect/>
          </a:stretch>
        </p:blipFill>
        <p:spPr bwMode="auto">
          <a:xfrm>
            <a:off x="4724400" y="914400"/>
            <a:ext cx="2334638" cy="3048000"/>
          </a:xfrm>
          <a:prstGeom prst="rect">
            <a:avLst/>
          </a:prstGeom>
          <a:ln>
            <a:noFill/>
          </a:ln>
          <a:effectLst>
            <a:softEdge rad="112500"/>
          </a:effectLst>
        </p:spPr>
      </p:pic>
      <p:sp>
        <p:nvSpPr>
          <p:cNvPr id="3" name="Content Placeholder 2"/>
          <p:cNvSpPr>
            <a:spLocks noGrp="1"/>
          </p:cNvSpPr>
          <p:nvPr>
            <p:ph idx="1"/>
          </p:nvPr>
        </p:nvSpPr>
        <p:spPr>
          <a:xfrm>
            <a:off x="381000" y="1143000"/>
            <a:ext cx="8229600" cy="4709160"/>
          </a:xfrm>
        </p:spPr>
        <p:txBody>
          <a:bodyPr>
            <a:normAutofit/>
          </a:bodyPr>
          <a:lstStyle/>
          <a:p>
            <a:pPr>
              <a:buClr>
                <a:srgbClr val="0060A9"/>
              </a:buClr>
              <a:buFont typeface="Arial" pitchFamily="34" charset="0"/>
              <a:buChar char="•"/>
            </a:pPr>
            <a:r>
              <a:rPr lang="en-US" dirty="0" smtClean="0">
                <a:solidFill>
                  <a:srgbClr val="0060A9"/>
                </a:solidFill>
              </a:rPr>
              <a:t>Populations</a:t>
            </a:r>
          </a:p>
          <a:p>
            <a:pPr lvl="1">
              <a:buClr>
                <a:srgbClr val="0060A9"/>
              </a:buClr>
              <a:buFont typeface="Wingdings" pitchFamily="2" charset="2"/>
              <a:buChar char="§"/>
            </a:pPr>
            <a:r>
              <a:rPr lang="en-US" dirty="0" smtClean="0">
                <a:solidFill>
                  <a:srgbClr val="0060A9"/>
                </a:solidFill>
              </a:rPr>
              <a:t>Veterans</a:t>
            </a:r>
          </a:p>
          <a:p>
            <a:pPr lvl="1">
              <a:buClr>
                <a:srgbClr val="0060A9"/>
              </a:buClr>
              <a:buFont typeface="Wingdings" pitchFamily="2" charset="2"/>
              <a:buChar char="§"/>
            </a:pPr>
            <a:r>
              <a:rPr lang="en-US" dirty="0" smtClean="0">
                <a:solidFill>
                  <a:srgbClr val="0060A9"/>
                </a:solidFill>
              </a:rPr>
              <a:t>Disability</a:t>
            </a:r>
          </a:p>
          <a:p>
            <a:pPr lvl="1">
              <a:buClr>
                <a:srgbClr val="0060A9"/>
              </a:buClr>
              <a:buFont typeface="Wingdings" pitchFamily="2" charset="2"/>
              <a:buChar char="§"/>
            </a:pPr>
            <a:r>
              <a:rPr lang="en-US" dirty="0" smtClean="0">
                <a:solidFill>
                  <a:srgbClr val="0060A9"/>
                </a:solidFill>
              </a:rPr>
              <a:t>Executive Level</a:t>
            </a:r>
          </a:p>
          <a:p>
            <a:pPr lvl="1">
              <a:buClr>
                <a:srgbClr val="0060A9"/>
              </a:buClr>
              <a:buFont typeface="Wingdings" pitchFamily="2" charset="2"/>
              <a:buChar char="§"/>
            </a:pPr>
            <a:endParaRPr lang="en-US" dirty="0" smtClean="0">
              <a:solidFill>
                <a:srgbClr val="0060A9"/>
              </a:solidFill>
            </a:endParaRPr>
          </a:p>
          <a:p>
            <a:pPr>
              <a:buClr>
                <a:srgbClr val="0060A9"/>
              </a:buClr>
              <a:buFont typeface="Arial" pitchFamily="34" charset="0"/>
              <a:buChar char="•"/>
            </a:pPr>
            <a:r>
              <a:rPr lang="en-US" dirty="0" smtClean="0">
                <a:solidFill>
                  <a:srgbClr val="0060A9"/>
                </a:solidFill>
              </a:rPr>
              <a:t>Industries/Occupations</a:t>
            </a:r>
          </a:p>
          <a:p>
            <a:pPr lvl="1">
              <a:buClr>
                <a:srgbClr val="0060A9"/>
              </a:buClr>
              <a:buFont typeface="Wingdings" pitchFamily="2" charset="2"/>
              <a:buChar char="§"/>
            </a:pPr>
            <a:r>
              <a:rPr lang="en-US" dirty="0" smtClean="0">
                <a:solidFill>
                  <a:srgbClr val="0060A9"/>
                </a:solidFill>
              </a:rPr>
              <a:t>Healthcare</a:t>
            </a:r>
          </a:p>
          <a:p>
            <a:pPr lvl="1">
              <a:buClr>
                <a:srgbClr val="0060A9"/>
              </a:buClr>
              <a:buFont typeface="Wingdings" pitchFamily="2" charset="2"/>
              <a:buChar char="§"/>
            </a:pPr>
            <a:r>
              <a:rPr lang="en-US" dirty="0" smtClean="0">
                <a:solidFill>
                  <a:srgbClr val="0060A9"/>
                </a:solidFill>
              </a:rPr>
              <a:t>Technology</a:t>
            </a:r>
          </a:p>
          <a:p>
            <a:pPr lvl="1">
              <a:buClr>
                <a:srgbClr val="0060A9"/>
              </a:buClr>
              <a:buFont typeface="Wingdings" pitchFamily="2" charset="2"/>
              <a:buChar char="§"/>
            </a:pPr>
            <a:r>
              <a:rPr lang="en-US" dirty="0" smtClean="0">
                <a:solidFill>
                  <a:srgbClr val="0060A9"/>
                </a:solidFill>
              </a:rPr>
              <a:t>Customer Service</a:t>
            </a:r>
          </a:p>
          <a:p>
            <a:pPr lvl="1">
              <a:buClr>
                <a:srgbClr val="0060A9"/>
              </a:buClr>
              <a:buFont typeface="Arial" pitchFamily="34" charset="0"/>
              <a:buChar char="•"/>
            </a:pPr>
            <a:endParaRPr lang="en-US" dirty="0">
              <a:solidFill>
                <a:srgbClr val="0060A9"/>
              </a:solidFill>
            </a:endParaRPr>
          </a:p>
        </p:txBody>
      </p:sp>
      <p:sp>
        <p:nvSpPr>
          <p:cNvPr id="4" name="Title 5"/>
          <p:cNvSpPr txBox="1">
            <a:spLocks/>
          </p:cNvSpPr>
          <p:nvPr/>
        </p:nvSpPr>
        <p:spPr>
          <a:xfrm>
            <a:off x="304800" y="228600"/>
            <a:ext cx="8382000" cy="914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6350">
                  <a:noFill/>
                </a:ln>
                <a:solidFill>
                  <a:srgbClr val="0060A9"/>
                </a:solidFill>
                <a:effectLst/>
                <a:uLnTx/>
                <a:uFillTx/>
                <a:latin typeface="+mn-lt"/>
                <a:ea typeface="+mj-ea"/>
                <a:cs typeface="+mj-cs"/>
              </a:rPr>
              <a:t>Targeted Opportunities</a:t>
            </a:r>
            <a:endParaRPr kumimoji="0" lang="en-US" sz="4800" b="1" i="0" u="none" strike="noStrike" kern="1200" cap="none" spc="0" normalizeH="0" baseline="0" noProof="0" dirty="0">
              <a:ln w="6350">
                <a:noFill/>
              </a:ln>
              <a:solidFill>
                <a:srgbClr val="0060A9"/>
              </a:solidFill>
              <a:effectLst/>
              <a:uLnTx/>
              <a:uFillTx/>
              <a:latin typeface="+mn-lt"/>
              <a:ea typeface="+mj-ea"/>
              <a:cs typeface="+mj-cs"/>
            </a:endParaRPr>
          </a:p>
        </p:txBody>
      </p:sp>
      <p:cxnSp>
        <p:nvCxnSpPr>
          <p:cNvPr id="5" name="Straight Connector 4"/>
          <p:cNvCxnSpPr/>
          <p:nvPr/>
        </p:nvCxnSpPr>
        <p:spPr>
          <a:xfrm>
            <a:off x="381000" y="1066800"/>
            <a:ext cx="7132320" cy="0"/>
          </a:xfrm>
          <a:prstGeom prst="line">
            <a:avLst/>
          </a:prstGeom>
          <a:ln>
            <a:solidFill>
              <a:srgbClr val="CE11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81000" y="1143000"/>
            <a:ext cx="3429000" cy="3763963"/>
          </a:xfrm>
        </p:spPr>
        <p:txBody>
          <a:bodyPr/>
          <a:lstStyle/>
          <a:p>
            <a:pPr marL="230188" indent="-230188">
              <a:lnSpc>
                <a:spcPct val="150000"/>
              </a:lnSpc>
              <a:buClr>
                <a:srgbClr val="0060A9"/>
              </a:buClr>
              <a:buNone/>
            </a:pPr>
            <a:r>
              <a:rPr lang="en-US" u="sng" dirty="0" smtClean="0">
                <a:solidFill>
                  <a:srgbClr val="CE1141"/>
                </a:solidFill>
              </a:rPr>
              <a:t>Employers</a:t>
            </a:r>
          </a:p>
          <a:p>
            <a:pPr marL="230188" indent="-230188">
              <a:lnSpc>
                <a:spcPct val="150000"/>
              </a:lnSpc>
              <a:buClr>
                <a:srgbClr val="CE1141"/>
              </a:buClr>
              <a:buFont typeface="Arial" pitchFamily="34" charset="0"/>
              <a:buChar char="•"/>
            </a:pPr>
            <a:r>
              <a:rPr lang="en-US" dirty="0" smtClean="0">
                <a:solidFill>
                  <a:srgbClr val="CE1141"/>
                </a:solidFill>
              </a:rPr>
              <a:t>Registration in EFM</a:t>
            </a:r>
          </a:p>
          <a:p>
            <a:pPr marL="230188" indent="-230188">
              <a:lnSpc>
                <a:spcPct val="150000"/>
              </a:lnSpc>
              <a:buClr>
                <a:srgbClr val="CE1141"/>
              </a:buClr>
              <a:buFont typeface="Arial" pitchFamily="34" charset="0"/>
              <a:buChar char="•"/>
            </a:pPr>
            <a:r>
              <a:rPr lang="en-US" dirty="0" smtClean="0">
                <a:solidFill>
                  <a:srgbClr val="CE1141"/>
                </a:solidFill>
              </a:rPr>
              <a:t>Open job order</a:t>
            </a:r>
            <a:endParaRPr lang="en-US" dirty="0">
              <a:solidFill>
                <a:srgbClr val="CE1141"/>
              </a:solidFill>
            </a:endParaRPr>
          </a:p>
        </p:txBody>
      </p:sp>
      <p:sp>
        <p:nvSpPr>
          <p:cNvPr id="7" name="Content Placeholder 6"/>
          <p:cNvSpPr>
            <a:spLocks noGrp="1"/>
          </p:cNvSpPr>
          <p:nvPr>
            <p:ph sz="quarter" idx="4"/>
          </p:nvPr>
        </p:nvSpPr>
        <p:spPr>
          <a:xfrm>
            <a:off x="3962400" y="1143000"/>
            <a:ext cx="3584575" cy="3763963"/>
          </a:xfrm>
        </p:spPr>
        <p:txBody>
          <a:bodyPr/>
          <a:lstStyle/>
          <a:p>
            <a:pPr marL="230188" indent="-230188">
              <a:lnSpc>
                <a:spcPct val="150000"/>
              </a:lnSpc>
              <a:buClr>
                <a:srgbClr val="0060A9"/>
              </a:buClr>
              <a:buNone/>
            </a:pPr>
            <a:r>
              <a:rPr lang="en-US" u="sng" dirty="0" smtClean="0">
                <a:solidFill>
                  <a:srgbClr val="CE1141"/>
                </a:solidFill>
              </a:rPr>
              <a:t>Job Seekers</a:t>
            </a:r>
          </a:p>
          <a:p>
            <a:pPr marL="230188" indent="-230188">
              <a:lnSpc>
                <a:spcPct val="150000"/>
              </a:lnSpc>
              <a:buClr>
                <a:srgbClr val="CE1141"/>
              </a:buClr>
              <a:buFont typeface="Arial" pitchFamily="34" charset="0"/>
              <a:buChar char="•"/>
            </a:pPr>
            <a:r>
              <a:rPr lang="en-US" dirty="0" smtClean="0">
                <a:solidFill>
                  <a:srgbClr val="CE1141"/>
                </a:solidFill>
              </a:rPr>
              <a:t>Resume in EFM</a:t>
            </a:r>
          </a:p>
          <a:p>
            <a:pPr marL="230188" indent="-230188">
              <a:lnSpc>
                <a:spcPct val="150000"/>
              </a:lnSpc>
              <a:buClr>
                <a:srgbClr val="CE1141"/>
              </a:buClr>
              <a:buFont typeface="Arial" pitchFamily="34" charset="0"/>
              <a:buChar char="•"/>
            </a:pPr>
            <a:r>
              <a:rPr lang="en-US" dirty="0" smtClean="0">
                <a:solidFill>
                  <a:srgbClr val="CE1141"/>
                </a:solidFill>
              </a:rPr>
              <a:t>Workshop participation</a:t>
            </a:r>
          </a:p>
        </p:txBody>
      </p:sp>
      <p:cxnSp>
        <p:nvCxnSpPr>
          <p:cNvPr id="8" name="Straight Connector 7"/>
          <p:cNvCxnSpPr/>
          <p:nvPr/>
        </p:nvCxnSpPr>
        <p:spPr>
          <a:xfrm>
            <a:off x="381000" y="1066800"/>
            <a:ext cx="7132320" cy="0"/>
          </a:xfrm>
          <a:prstGeom prst="line">
            <a:avLst/>
          </a:prstGeom>
          <a:ln>
            <a:solidFill>
              <a:srgbClr val="0060A9"/>
            </a:solidFill>
          </a:ln>
        </p:spPr>
        <p:style>
          <a:lnRef idx="1">
            <a:schemeClr val="accent1"/>
          </a:lnRef>
          <a:fillRef idx="0">
            <a:schemeClr val="accent1"/>
          </a:fillRef>
          <a:effectRef idx="0">
            <a:schemeClr val="accent1"/>
          </a:effectRef>
          <a:fontRef idx="minor">
            <a:schemeClr val="tx1"/>
          </a:fontRef>
        </p:style>
      </p:cxnSp>
      <p:sp>
        <p:nvSpPr>
          <p:cNvPr id="10" name="Title 5"/>
          <p:cNvSpPr txBox="1">
            <a:spLocks/>
          </p:cNvSpPr>
          <p:nvPr/>
        </p:nvSpPr>
        <p:spPr>
          <a:xfrm>
            <a:off x="304800" y="228600"/>
            <a:ext cx="8382000" cy="914400"/>
          </a:xfrm>
          <a:prstGeom prst="rect">
            <a:avLst/>
          </a:prstGeom>
        </p:spPr>
        <p:txBody>
          <a:bodyPr vert="horz" anchor="ctr">
            <a:normAutofit fontScale="85000" lnSpcReduction="100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ln w="6350">
                  <a:noFill/>
                </a:ln>
                <a:solidFill>
                  <a:srgbClr val="CE1141"/>
                </a:solidFill>
                <a:ea typeface="+mj-ea"/>
                <a:cs typeface="+mj-cs"/>
              </a:rPr>
              <a:t>Employer/Job Seeker Requirements</a:t>
            </a:r>
            <a:endParaRPr kumimoji="0" lang="en-US" sz="4400" b="1" i="0" u="none" strike="noStrike" kern="1200" cap="none" spc="0" normalizeH="0" baseline="0" noProof="0" dirty="0">
              <a:ln w="6350">
                <a:noFill/>
              </a:ln>
              <a:solidFill>
                <a:srgbClr val="CE1141"/>
              </a:solidFill>
              <a:effectLst/>
              <a:uLnTx/>
              <a:uFillTx/>
              <a:latin typeface="+mn-lt"/>
              <a:ea typeface="+mj-ea"/>
              <a:cs typeface="+mj-cs"/>
            </a:endParaRPr>
          </a:p>
        </p:txBody>
      </p:sp>
      <p:pic>
        <p:nvPicPr>
          <p:cNvPr id="1026" name="Picture 2" descr="C:\Users\desiree.gorman\AppData\Local\Microsoft\Windows\Temporary Internet Files\Content.IE5\QURWHIU1\MP900438680[1].jpg"/>
          <p:cNvPicPr>
            <a:picLocks noChangeAspect="1" noChangeArrowheads="1"/>
          </p:cNvPicPr>
          <p:nvPr/>
        </p:nvPicPr>
        <p:blipFill>
          <a:blip r:embed="rId4" cstate="print"/>
          <a:srcRect/>
          <a:stretch>
            <a:fillRect/>
          </a:stretch>
        </p:blipFill>
        <p:spPr bwMode="auto">
          <a:xfrm flipH="1">
            <a:off x="1066800" y="3581400"/>
            <a:ext cx="3086100" cy="205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7086600" cy="4709160"/>
          </a:xfrm>
        </p:spPr>
        <p:txBody>
          <a:bodyPr>
            <a:normAutofit/>
          </a:bodyPr>
          <a:lstStyle/>
          <a:p>
            <a:pPr>
              <a:lnSpc>
                <a:spcPct val="150000"/>
              </a:lnSpc>
              <a:buClrTx/>
              <a:buFont typeface="Arial" pitchFamily="34" charset="0"/>
              <a:buChar char="•"/>
            </a:pPr>
            <a:r>
              <a:rPr lang="en-US" sz="2800" dirty="0" smtClean="0">
                <a:solidFill>
                  <a:srgbClr val="0060A9"/>
                </a:solidFill>
              </a:rPr>
              <a:t>Information Session</a:t>
            </a:r>
          </a:p>
          <a:p>
            <a:pPr>
              <a:lnSpc>
                <a:spcPct val="150000"/>
              </a:lnSpc>
              <a:buClrTx/>
              <a:buFont typeface="Arial" pitchFamily="34" charset="0"/>
              <a:buChar char="•"/>
            </a:pPr>
            <a:r>
              <a:rPr lang="en-US" sz="2800" dirty="0" smtClean="0">
                <a:solidFill>
                  <a:srgbClr val="0060A9"/>
                </a:solidFill>
              </a:rPr>
              <a:t>Resume Writing Workshop</a:t>
            </a:r>
          </a:p>
          <a:p>
            <a:pPr>
              <a:lnSpc>
                <a:spcPct val="150000"/>
              </a:lnSpc>
              <a:buClrTx/>
              <a:buFont typeface="Arial" pitchFamily="34" charset="0"/>
              <a:buChar char="•"/>
            </a:pPr>
            <a:r>
              <a:rPr lang="en-US" sz="2800" dirty="0" smtClean="0">
                <a:solidFill>
                  <a:srgbClr val="0060A9"/>
                </a:solidFill>
              </a:rPr>
              <a:t>Resume Feedback and Elevator Speech Workshop</a:t>
            </a:r>
          </a:p>
          <a:p>
            <a:pPr>
              <a:lnSpc>
                <a:spcPct val="150000"/>
              </a:lnSpc>
              <a:buClrTx/>
              <a:buFont typeface="Arial" pitchFamily="34" charset="0"/>
              <a:buChar char="•"/>
            </a:pPr>
            <a:r>
              <a:rPr lang="en-US" sz="2800" dirty="0" smtClean="0">
                <a:solidFill>
                  <a:srgbClr val="0060A9"/>
                </a:solidFill>
              </a:rPr>
              <a:t>Dress Rehearsal</a:t>
            </a:r>
            <a:endParaRPr lang="en-US" sz="2800" dirty="0">
              <a:solidFill>
                <a:srgbClr val="0060A9"/>
              </a:solidFill>
            </a:endParaRPr>
          </a:p>
        </p:txBody>
      </p:sp>
      <p:sp>
        <p:nvSpPr>
          <p:cNvPr id="4" name="Title 5"/>
          <p:cNvSpPr txBox="1">
            <a:spLocks/>
          </p:cNvSpPr>
          <p:nvPr/>
        </p:nvSpPr>
        <p:spPr>
          <a:xfrm>
            <a:off x="304800" y="304800"/>
            <a:ext cx="8382000" cy="9144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rgbClr val="0060A9"/>
                </a:solidFill>
                <a:effectLst/>
                <a:uLnTx/>
                <a:uFillTx/>
                <a:latin typeface="+mn-lt"/>
                <a:ea typeface="+mj-ea"/>
                <a:cs typeface="+mj-cs"/>
              </a:rPr>
              <a:t>Job Seeker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w="6350">
                  <a:noFill/>
                </a:ln>
                <a:solidFill>
                  <a:srgbClr val="0060A9"/>
                </a:solidFill>
                <a:effectLst/>
                <a:uLnTx/>
                <a:uFillTx/>
                <a:latin typeface="+mn-lt"/>
                <a:ea typeface="+mj-ea"/>
                <a:cs typeface="+mj-cs"/>
              </a:rPr>
              <a:t>Pre-Event Action Steps</a:t>
            </a:r>
            <a:endParaRPr kumimoji="0" lang="en-US" sz="4000" b="1" i="0" u="none" strike="noStrike" kern="1200" cap="none" spc="0" normalizeH="0" baseline="0" noProof="0" dirty="0">
              <a:ln w="6350">
                <a:noFill/>
              </a:ln>
              <a:solidFill>
                <a:srgbClr val="0060A9"/>
              </a:solidFill>
              <a:effectLst/>
              <a:uLnTx/>
              <a:uFillTx/>
              <a:latin typeface="+mn-lt"/>
              <a:ea typeface="+mj-ea"/>
              <a:cs typeface="+mj-cs"/>
            </a:endParaRPr>
          </a:p>
        </p:txBody>
      </p:sp>
      <p:cxnSp>
        <p:nvCxnSpPr>
          <p:cNvPr id="5" name="Straight Connector 4"/>
          <p:cNvCxnSpPr/>
          <p:nvPr/>
        </p:nvCxnSpPr>
        <p:spPr>
          <a:xfrm>
            <a:off x="381000" y="1295400"/>
            <a:ext cx="7132320" cy="0"/>
          </a:xfrm>
          <a:prstGeom prst="line">
            <a:avLst/>
          </a:prstGeom>
          <a:ln>
            <a:solidFill>
              <a:srgbClr val="CE11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7162800" cy="4709160"/>
          </a:xfrm>
        </p:spPr>
        <p:txBody>
          <a:bodyPr>
            <a:normAutofit/>
          </a:bodyPr>
          <a:lstStyle/>
          <a:p>
            <a:pPr>
              <a:buClr>
                <a:srgbClr val="CE1141"/>
              </a:buClr>
              <a:buFont typeface="Arial" pitchFamily="34" charset="0"/>
              <a:buChar char="•"/>
            </a:pPr>
            <a:r>
              <a:rPr lang="en-US" sz="2400" dirty="0" smtClean="0">
                <a:solidFill>
                  <a:srgbClr val="CE1141"/>
                </a:solidFill>
              </a:rPr>
              <a:t>Preparation  Assistance &amp; Vital Feedback</a:t>
            </a:r>
          </a:p>
          <a:p>
            <a:pPr>
              <a:buClr>
                <a:srgbClr val="CE1141"/>
              </a:buClr>
              <a:buFont typeface="Arial" pitchFamily="34" charset="0"/>
              <a:buChar char="•"/>
            </a:pPr>
            <a:r>
              <a:rPr lang="en-US" sz="2400" dirty="0" smtClean="0">
                <a:solidFill>
                  <a:srgbClr val="CE1141"/>
                </a:solidFill>
              </a:rPr>
              <a:t>Access to Hiring Employers</a:t>
            </a:r>
          </a:p>
          <a:p>
            <a:pPr>
              <a:buClr>
                <a:srgbClr val="CE1141"/>
              </a:buClr>
              <a:buFont typeface="Arial" pitchFamily="34" charset="0"/>
              <a:buChar char="•"/>
            </a:pPr>
            <a:r>
              <a:rPr lang="en-US" sz="2400" dirty="0" smtClean="0">
                <a:solidFill>
                  <a:srgbClr val="CE1141"/>
                </a:solidFill>
              </a:rPr>
              <a:t>Opportunity to Showcase Talent</a:t>
            </a:r>
          </a:p>
          <a:p>
            <a:pPr>
              <a:buClr>
                <a:srgbClr val="CE1141"/>
              </a:buClr>
              <a:buFont typeface="Arial" pitchFamily="34" charset="0"/>
              <a:buChar char="•"/>
            </a:pPr>
            <a:r>
              <a:rPr lang="en-US" sz="2400" dirty="0" smtClean="0">
                <a:solidFill>
                  <a:srgbClr val="CE1141"/>
                </a:solidFill>
              </a:rPr>
              <a:t>Essential Tools to Support a Targeted Job Search</a:t>
            </a:r>
          </a:p>
          <a:p>
            <a:pPr>
              <a:buClr>
                <a:srgbClr val="CE1141"/>
              </a:buClr>
              <a:buFont typeface="Arial" pitchFamily="34" charset="0"/>
              <a:buChar char="•"/>
            </a:pPr>
            <a:endParaRPr lang="en-US" sz="2400" dirty="0" smtClean="0">
              <a:solidFill>
                <a:srgbClr val="CE1141"/>
              </a:solidFill>
            </a:endParaRPr>
          </a:p>
          <a:p>
            <a:pPr>
              <a:buClr>
                <a:srgbClr val="CE1141"/>
              </a:buClr>
              <a:buFont typeface="Arial" pitchFamily="34" charset="0"/>
              <a:buChar char="•"/>
            </a:pPr>
            <a:endParaRPr lang="en-US" sz="2400" dirty="0">
              <a:solidFill>
                <a:srgbClr val="CE1141"/>
              </a:solidFill>
            </a:endParaRPr>
          </a:p>
        </p:txBody>
      </p:sp>
      <p:sp>
        <p:nvSpPr>
          <p:cNvPr id="5" name="Title 5"/>
          <p:cNvSpPr txBox="1">
            <a:spLocks/>
          </p:cNvSpPr>
          <p:nvPr/>
        </p:nvSpPr>
        <p:spPr>
          <a:xfrm>
            <a:off x="304800" y="228600"/>
            <a:ext cx="8382000" cy="914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6350">
                  <a:noFill/>
                </a:ln>
                <a:solidFill>
                  <a:srgbClr val="CE1141"/>
                </a:solidFill>
                <a:effectLst/>
                <a:uLnTx/>
                <a:uFillTx/>
                <a:latin typeface="+mn-lt"/>
                <a:ea typeface="+mj-ea"/>
                <a:cs typeface="+mj-cs"/>
              </a:rPr>
              <a:t>Job Seeker </a:t>
            </a:r>
            <a:r>
              <a:rPr kumimoji="0" lang="en-US" sz="4800" b="1" i="0" u="none" strike="noStrike" kern="1200" cap="none" spc="0" normalizeH="0" noProof="0" dirty="0" smtClean="0">
                <a:ln w="6350">
                  <a:noFill/>
                </a:ln>
                <a:solidFill>
                  <a:srgbClr val="CE1141"/>
                </a:solidFill>
                <a:effectLst/>
                <a:uLnTx/>
                <a:uFillTx/>
                <a:latin typeface="+mn-lt"/>
                <a:ea typeface="+mj-ea"/>
                <a:cs typeface="+mj-cs"/>
              </a:rPr>
              <a:t>Benefits</a:t>
            </a:r>
            <a:endParaRPr kumimoji="0" lang="en-US" sz="4800" b="1" i="0" u="none" strike="noStrike" kern="1200" cap="none" spc="0" normalizeH="0" baseline="0" noProof="0" dirty="0">
              <a:ln w="6350">
                <a:noFill/>
              </a:ln>
              <a:solidFill>
                <a:srgbClr val="CE1141"/>
              </a:solidFill>
              <a:effectLst/>
              <a:uLnTx/>
              <a:uFillTx/>
              <a:latin typeface="+mn-lt"/>
              <a:ea typeface="+mj-ea"/>
              <a:cs typeface="+mj-cs"/>
            </a:endParaRPr>
          </a:p>
        </p:txBody>
      </p:sp>
      <p:cxnSp>
        <p:nvCxnSpPr>
          <p:cNvPr id="6" name="Straight Connector 5"/>
          <p:cNvCxnSpPr/>
          <p:nvPr/>
        </p:nvCxnSpPr>
        <p:spPr>
          <a:xfrm>
            <a:off x="381000" y="1066800"/>
            <a:ext cx="7132320" cy="0"/>
          </a:xfrm>
          <a:prstGeom prst="line">
            <a:avLst/>
          </a:prstGeom>
          <a:ln>
            <a:solidFill>
              <a:srgbClr val="0060A9"/>
            </a:solidFill>
          </a:ln>
        </p:spPr>
        <p:style>
          <a:lnRef idx="1">
            <a:schemeClr val="accent1"/>
          </a:lnRef>
          <a:fillRef idx="0">
            <a:schemeClr val="accent1"/>
          </a:fillRef>
          <a:effectRef idx="0">
            <a:schemeClr val="accent1"/>
          </a:effectRef>
          <a:fontRef idx="minor">
            <a:schemeClr val="tx1"/>
          </a:fontRef>
        </p:style>
      </p:cxnSp>
      <p:pic>
        <p:nvPicPr>
          <p:cNvPr id="7" name="Picture 6" descr="j0409142.jpg"/>
          <p:cNvPicPr>
            <a:picLocks noChangeAspect="1"/>
          </p:cNvPicPr>
          <p:nvPr/>
        </p:nvPicPr>
        <p:blipFill>
          <a:blip r:embed="rId4" cstate="print"/>
          <a:stretch>
            <a:fillRect/>
          </a:stretch>
        </p:blipFill>
        <p:spPr>
          <a:xfrm>
            <a:off x="3276600" y="3505200"/>
            <a:ext cx="1925687"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Apex</Template>
  <TotalTime>597</TotalTime>
  <Words>1290</Words>
  <Application>Microsoft Office PowerPoint</Application>
  <PresentationFormat>On-screen Show (4:3)</PresentationFormat>
  <Paragraphs>129</Paragraphs>
  <Slides>13</Slides>
  <Notes>11</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Apex</vt:lpstr>
      <vt:lpstr>1_Apex</vt:lpstr>
      <vt:lpstr>Default Design</vt:lpstr>
      <vt:lpstr>2_Default Design</vt:lpstr>
      <vt:lpstr>Thinking Outside the Recruitment Box:  In the Spotlight</vt:lpstr>
      <vt:lpstr>Current Economic Landscape</vt:lpstr>
      <vt:lpstr>Slide 3</vt:lpstr>
      <vt:lpstr>Event General Overview</vt:lpstr>
      <vt:lpstr>Event Preparation- Key Elements </vt:lpstr>
      <vt:lpstr>Slide 6</vt:lpstr>
      <vt:lpstr>Slide 7</vt:lpstr>
      <vt:lpstr>Slide 8</vt:lpstr>
      <vt:lpstr>Slide 9</vt:lpstr>
      <vt:lpstr>Slide 10</vt:lpstr>
      <vt:lpstr>Summary</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outside the recruitment box: “ In the Spotlight”</dc:title>
  <dc:creator>lauren.green</dc:creator>
  <cp:lastModifiedBy>lauren.green</cp:lastModifiedBy>
  <cp:revision>61</cp:revision>
  <dcterms:created xsi:type="dcterms:W3CDTF">2011-11-14T19:19:48Z</dcterms:created>
  <dcterms:modified xsi:type="dcterms:W3CDTF">2011-11-18T18:35:12Z</dcterms:modified>
</cp:coreProperties>
</file>