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4"/>
  </p:notesMasterIdLst>
  <p:handoutMasterIdLst>
    <p:handoutMasterId r:id="rId55"/>
  </p:handoutMasterIdLst>
  <p:sldIdLst>
    <p:sldId id="257" r:id="rId4"/>
    <p:sldId id="299" r:id="rId5"/>
    <p:sldId id="305" r:id="rId6"/>
    <p:sldId id="301" r:id="rId7"/>
    <p:sldId id="302" r:id="rId8"/>
    <p:sldId id="362" r:id="rId9"/>
    <p:sldId id="303" r:id="rId10"/>
    <p:sldId id="363" r:id="rId11"/>
    <p:sldId id="364" r:id="rId12"/>
    <p:sldId id="304" r:id="rId13"/>
    <p:sldId id="361" r:id="rId14"/>
    <p:sldId id="317" r:id="rId15"/>
    <p:sldId id="321" r:id="rId16"/>
    <p:sldId id="346" r:id="rId17"/>
    <p:sldId id="327" r:id="rId18"/>
    <p:sldId id="323" r:id="rId19"/>
    <p:sldId id="328" r:id="rId20"/>
    <p:sldId id="330" r:id="rId21"/>
    <p:sldId id="329" r:id="rId22"/>
    <p:sldId id="332" r:id="rId23"/>
    <p:sldId id="324" r:id="rId24"/>
    <p:sldId id="326" r:id="rId25"/>
    <p:sldId id="306" r:id="rId26"/>
    <p:sldId id="334" r:id="rId27"/>
    <p:sldId id="335" r:id="rId28"/>
    <p:sldId id="337" r:id="rId29"/>
    <p:sldId id="336" r:id="rId30"/>
    <p:sldId id="338" r:id="rId31"/>
    <p:sldId id="313" r:id="rId32"/>
    <p:sldId id="340" r:id="rId33"/>
    <p:sldId id="341" r:id="rId34"/>
    <p:sldId id="342" r:id="rId35"/>
    <p:sldId id="339" r:id="rId36"/>
    <p:sldId id="347" r:id="rId37"/>
    <p:sldId id="348" r:id="rId38"/>
    <p:sldId id="287" r:id="rId39"/>
    <p:sldId id="349" r:id="rId40"/>
    <p:sldId id="333" r:id="rId41"/>
    <p:sldId id="319" r:id="rId42"/>
    <p:sldId id="350" r:id="rId43"/>
    <p:sldId id="276" r:id="rId44"/>
    <p:sldId id="351" r:id="rId45"/>
    <p:sldId id="352" r:id="rId46"/>
    <p:sldId id="360" r:id="rId47"/>
    <p:sldId id="359" r:id="rId48"/>
    <p:sldId id="354" r:id="rId49"/>
    <p:sldId id="279" r:id="rId50"/>
    <p:sldId id="344" r:id="rId51"/>
    <p:sldId id="355" r:id="rId52"/>
    <p:sldId id="345" r:id="rId53"/>
  </p:sldIdLst>
  <p:sldSz cx="9144000" cy="6858000" type="screen4x3"/>
  <p:notesSz cx="6934200" cy="92329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345" autoAdjust="0"/>
  </p:normalViewPr>
  <p:slideViewPr>
    <p:cSldViewPr>
      <p:cViewPr>
        <p:scale>
          <a:sx n="100" d="100"/>
          <a:sy n="100" d="100"/>
        </p:scale>
        <p:origin x="-294" y="-120"/>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974" y="-84"/>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a:t>Careerbuilder.com Burnout Survey</a:t>
            </a:r>
          </a:p>
        </c:rich>
      </c:tx>
      <c:layout>
        <c:manualLayout>
          <c:xMode val="edge"/>
          <c:yMode val="edge"/>
          <c:x val="7.8369196307358155E-2"/>
          <c:y val="1.3333333333333341E-2"/>
        </c:manualLayout>
      </c:layout>
    </c:title>
    <c:plotArea>
      <c:layout>
        <c:manualLayout>
          <c:layoutTarget val="inner"/>
          <c:xMode val="edge"/>
          <c:yMode val="edge"/>
          <c:x val="3.4225042990315889E-2"/>
          <c:y val="0.16403426959649769"/>
          <c:w val="0.53961387908408054"/>
          <c:h val="0.83596573040350353"/>
        </c:manualLayout>
      </c:layout>
      <c:pieChart>
        <c:varyColors val="1"/>
        <c:ser>
          <c:idx val="0"/>
          <c:order val="0"/>
          <c:tx>
            <c:strRef>
              <c:f>Sheet1!$B$1</c:f>
              <c:strCache>
                <c:ptCount val="1"/>
                <c:pt idx="0">
                  <c:v>Series 1</c:v>
                </c:pt>
              </c:strCache>
            </c:strRef>
          </c:tx>
          <c:cat>
            <c:strRef>
              <c:f>Sheet1!$A$2:$A$3</c:f>
              <c:strCache>
                <c:ptCount val="2"/>
                <c:pt idx="0">
                  <c:v>Workers That Feel Burned Out On The Job </c:v>
                </c:pt>
                <c:pt idx="1">
                  <c:v>Workers That Do Not Feel Burned Out On The Job</c:v>
                </c:pt>
              </c:strCache>
            </c:strRef>
          </c:cat>
          <c:val>
            <c:numRef>
              <c:f>Sheet1!$B$2:$B$3</c:f>
              <c:numCache>
                <c:formatCode>General</c:formatCode>
                <c:ptCount val="2"/>
                <c:pt idx="0">
                  <c:v>77</c:v>
                </c:pt>
                <c:pt idx="1">
                  <c:v>23</c:v>
                </c:pt>
              </c:numCache>
            </c:numRef>
          </c:val>
        </c:ser>
        <c:dLbls>
          <c:showPercent val="1"/>
        </c:dLbls>
        <c:firstSliceAng val="0"/>
      </c:pieChart>
    </c:plotArea>
    <c:legend>
      <c:legendPos val="r"/>
      <c:layout>
        <c:manualLayout>
          <c:xMode val="edge"/>
          <c:yMode val="edge"/>
          <c:x val="0.60231683862793017"/>
          <c:y val="0.19915975500609923"/>
          <c:w val="0.38906247171689801"/>
          <c:h val="0.70369821143298905"/>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Sheet1!$B$1</c:f>
              <c:strCache>
                <c:ptCount val="1"/>
                <c:pt idx="0">
                  <c:v>Series 1</c:v>
                </c:pt>
              </c:strCache>
            </c:strRef>
          </c:tx>
          <c:cat>
            <c:strRef>
              <c:f>Sheet1!$A$2:$A$3</c:f>
              <c:strCache>
                <c:ptCount val="2"/>
                <c:pt idx="0">
                  <c:v>More Productive After Vacation</c:v>
                </c:pt>
                <c:pt idx="1">
                  <c:v>Less Productive After Vacation</c:v>
                </c:pt>
              </c:strCache>
            </c:strRef>
          </c:cat>
          <c:val>
            <c:numRef>
              <c:f>Sheet1!$B$2:$B$3</c:f>
              <c:numCache>
                <c:formatCode>General</c:formatCode>
                <c:ptCount val="2"/>
                <c:pt idx="0">
                  <c:v>75</c:v>
                </c:pt>
                <c:pt idx="1">
                  <c:v>25</c:v>
                </c:pt>
              </c:numCache>
            </c:numRef>
          </c:val>
        </c:ser>
        <c:firstSliceAng val="0"/>
      </c:pieChart>
    </c:plotArea>
    <c:legend>
      <c:legendPos val="b"/>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C6F53-C6C0-4160-BD56-03EDD0FECA8C}" type="doc">
      <dgm:prSet loTypeId="urn:microsoft.com/office/officeart/2005/8/layout/equation1" loCatId="process" qsTypeId="urn:microsoft.com/office/officeart/2005/8/quickstyle/simple5" qsCatId="simple" csTypeId="urn:microsoft.com/office/officeart/2005/8/colors/accent2_2" csCatId="accent2" phldr="1"/>
      <dgm:spPr/>
    </dgm:pt>
    <dgm:pt modelId="{1F102140-17C2-4321-A004-859F539EBA75}">
      <dgm:prSet phldrT="[Text]"/>
      <dgm:spPr/>
      <dgm:t>
        <a:bodyPr/>
        <a:lstStyle/>
        <a:p>
          <a:r>
            <a:rPr lang="en-US" dirty="0" smtClean="0">
              <a:latin typeface="Arial Black" pitchFamily="34" charset="0"/>
            </a:rPr>
            <a:t>Burnout </a:t>
          </a:r>
          <a:endParaRPr lang="en-US" dirty="0">
            <a:latin typeface="Arial Black" pitchFamily="34" charset="0"/>
          </a:endParaRPr>
        </a:p>
      </dgm:t>
    </dgm:pt>
    <dgm:pt modelId="{82578F50-D3AF-4053-87BA-65BC4E9C81E2}" type="parTrans" cxnId="{F7A05A36-8233-4AD3-BEA7-B9E952BFFB88}">
      <dgm:prSet/>
      <dgm:spPr/>
      <dgm:t>
        <a:bodyPr/>
        <a:lstStyle/>
        <a:p>
          <a:endParaRPr lang="en-US"/>
        </a:p>
      </dgm:t>
    </dgm:pt>
    <dgm:pt modelId="{69922071-D2A1-4153-BA78-A0A70DFA26B5}" type="sibTrans" cxnId="{F7A05A36-8233-4AD3-BEA7-B9E952BFFB88}">
      <dgm:prSet/>
      <dgm:spPr/>
      <dgm:t>
        <a:bodyPr/>
        <a:lstStyle/>
        <a:p>
          <a:endParaRPr lang="en-US"/>
        </a:p>
      </dgm:t>
    </dgm:pt>
    <dgm:pt modelId="{B651BE9B-5123-4487-94A4-4CF75C551140}">
      <dgm:prSet phldrT="[Text]"/>
      <dgm:spPr/>
      <dgm:t>
        <a:bodyPr/>
        <a:lstStyle/>
        <a:p>
          <a:r>
            <a:rPr lang="en-US" b="1" dirty="0" smtClean="0">
              <a:latin typeface="Arial Black" pitchFamily="34" charset="0"/>
            </a:rPr>
            <a:t>Secondary </a:t>
          </a:r>
        </a:p>
        <a:p>
          <a:r>
            <a:rPr lang="en-US" b="1" dirty="0" smtClean="0">
              <a:latin typeface="Arial Black" pitchFamily="34" charset="0"/>
            </a:rPr>
            <a:t>Trauma </a:t>
          </a:r>
          <a:endParaRPr lang="en-US" b="1" dirty="0">
            <a:latin typeface="Arial Black" pitchFamily="34" charset="0"/>
          </a:endParaRPr>
        </a:p>
      </dgm:t>
    </dgm:pt>
    <dgm:pt modelId="{3F8466CD-F720-4075-9E68-93F77FCEB028}" type="parTrans" cxnId="{4BB39B31-4B7A-4BD7-815D-E7697AD8570A}">
      <dgm:prSet/>
      <dgm:spPr/>
      <dgm:t>
        <a:bodyPr/>
        <a:lstStyle/>
        <a:p>
          <a:endParaRPr lang="en-US"/>
        </a:p>
      </dgm:t>
    </dgm:pt>
    <dgm:pt modelId="{F0EFC896-3196-46D9-8D4E-4FC3C2A66877}" type="sibTrans" cxnId="{4BB39B31-4B7A-4BD7-815D-E7697AD8570A}">
      <dgm:prSet/>
      <dgm:spPr/>
      <dgm:t>
        <a:bodyPr/>
        <a:lstStyle/>
        <a:p>
          <a:endParaRPr lang="en-US"/>
        </a:p>
      </dgm:t>
    </dgm:pt>
    <dgm:pt modelId="{54CC9482-3FB0-460A-8002-7F2BC21CFE69}">
      <dgm:prSet phldrT="[Text]"/>
      <dgm:spPr/>
      <dgm:t>
        <a:bodyPr/>
        <a:lstStyle/>
        <a:p>
          <a:r>
            <a:rPr lang="en-US" b="1" dirty="0" smtClean="0">
              <a:latin typeface="Arial Black" pitchFamily="34" charset="0"/>
            </a:rPr>
            <a:t>Compassion Fatigue </a:t>
          </a:r>
          <a:endParaRPr lang="en-US" b="1" dirty="0">
            <a:latin typeface="Arial Black" pitchFamily="34" charset="0"/>
          </a:endParaRPr>
        </a:p>
      </dgm:t>
    </dgm:pt>
    <dgm:pt modelId="{DED649FE-D9CC-476C-8F1E-311D28103C7B}" type="parTrans" cxnId="{C7C82FF6-0A64-4EE9-A3DC-832913E3E1E8}">
      <dgm:prSet/>
      <dgm:spPr/>
      <dgm:t>
        <a:bodyPr/>
        <a:lstStyle/>
        <a:p>
          <a:endParaRPr lang="en-US"/>
        </a:p>
      </dgm:t>
    </dgm:pt>
    <dgm:pt modelId="{CC62C02E-A8D6-40BE-8647-60D6EFEDBBCD}" type="sibTrans" cxnId="{C7C82FF6-0A64-4EE9-A3DC-832913E3E1E8}">
      <dgm:prSet/>
      <dgm:spPr/>
      <dgm:t>
        <a:bodyPr/>
        <a:lstStyle/>
        <a:p>
          <a:endParaRPr lang="en-US"/>
        </a:p>
      </dgm:t>
    </dgm:pt>
    <dgm:pt modelId="{8FA76052-50EF-4C6B-8012-5E948DB771B5}" type="pres">
      <dgm:prSet presAssocID="{378C6F53-C6C0-4160-BD56-03EDD0FECA8C}" presName="linearFlow" presStyleCnt="0">
        <dgm:presLayoutVars>
          <dgm:dir/>
          <dgm:resizeHandles val="exact"/>
        </dgm:presLayoutVars>
      </dgm:prSet>
      <dgm:spPr/>
    </dgm:pt>
    <dgm:pt modelId="{A2513671-09A9-4ADB-8A05-4F5B6B05FC7F}" type="pres">
      <dgm:prSet presAssocID="{1F102140-17C2-4321-A004-859F539EBA75}" presName="node" presStyleLbl="node1" presStyleIdx="0" presStyleCnt="3">
        <dgm:presLayoutVars>
          <dgm:bulletEnabled val="1"/>
        </dgm:presLayoutVars>
      </dgm:prSet>
      <dgm:spPr/>
      <dgm:t>
        <a:bodyPr/>
        <a:lstStyle/>
        <a:p>
          <a:endParaRPr lang="en-US"/>
        </a:p>
      </dgm:t>
    </dgm:pt>
    <dgm:pt modelId="{845FF6F5-85A8-48DF-8FA6-39083E5CCAF6}" type="pres">
      <dgm:prSet presAssocID="{69922071-D2A1-4153-BA78-A0A70DFA26B5}" presName="spacerL" presStyleCnt="0"/>
      <dgm:spPr/>
    </dgm:pt>
    <dgm:pt modelId="{466DF889-C35F-4F23-83D3-35F7EE9E8FC8}" type="pres">
      <dgm:prSet presAssocID="{69922071-D2A1-4153-BA78-A0A70DFA26B5}" presName="sibTrans" presStyleLbl="sibTrans2D1" presStyleIdx="0" presStyleCnt="2"/>
      <dgm:spPr/>
      <dgm:t>
        <a:bodyPr/>
        <a:lstStyle/>
        <a:p>
          <a:endParaRPr lang="en-US"/>
        </a:p>
      </dgm:t>
    </dgm:pt>
    <dgm:pt modelId="{139D8A82-6D81-47EC-A963-CCA72BE7EA0F}" type="pres">
      <dgm:prSet presAssocID="{69922071-D2A1-4153-BA78-A0A70DFA26B5}" presName="spacerR" presStyleCnt="0"/>
      <dgm:spPr/>
    </dgm:pt>
    <dgm:pt modelId="{9E5416F3-8D6D-418D-B97A-6B8170E88D55}" type="pres">
      <dgm:prSet presAssocID="{B651BE9B-5123-4487-94A4-4CF75C551140}" presName="node" presStyleLbl="node1" presStyleIdx="1" presStyleCnt="3">
        <dgm:presLayoutVars>
          <dgm:bulletEnabled val="1"/>
        </dgm:presLayoutVars>
      </dgm:prSet>
      <dgm:spPr/>
      <dgm:t>
        <a:bodyPr/>
        <a:lstStyle/>
        <a:p>
          <a:endParaRPr lang="en-US"/>
        </a:p>
      </dgm:t>
    </dgm:pt>
    <dgm:pt modelId="{8DB89D51-0054-4CCE-B396-71A523119C67}" type="pres">
      <dgm:prSet presAssocID="{F0EFC896-3196-46D9-8D4E-4FC3C2A66877}" presName="spacerL" presStyleCnt="0"/>
      <dgm:spPr/>
    </dgm:pt>
    <dgm:pt modelId="{8F53496A-A8B3-4863-80BD-A1B8C3A8700C}" type="pres">
      <dgm:prSet presAssocID="{F0EFC896-3196-46D9-8D4E-4FC3C2A66877}" presName="sibTrans" presStyleLbl="sibTrans2D1" presStyleIdx="1" presStyleCnt="2"/>
      <dgm:spPr/>
      <dgm:t>
        <a:bodyPr/>
        <a:lstStyle/>
        <a:p>
          <a:endParaRPr lang="en-US"/>
        </a:p>
      </dgm:t>
    </dgm:pt>
    <dgm:pt modelId="{78AA9225-0738-43EF-81AF-65A753E147DF}" type="pres">
      <dgm:prSet presAssocID="{F0EFC896-3196-46D9-8D4E-4FC3C2A66877}" presName="spacerR" presStyleCnt="0"/>
      <dgm:spPr/>
    </dgm:pt>
    <dgm:pt modelId="{EB6522E9-ABD8-4D4D-B0C9-E1D8548AA9DF}" type="pres">
      <dgm:prSet presAssocID="{54CC9482-3FB0-460A-8002-7F2BC21CFE69}" presName="node" presStyleLbl="node1" presStyleIdx="2" presStyleCnt="3">
        <dgm:presLayoutVars>
          <dgm:bulletEnabled val="1"/>
        </dgm:presLayoutVars>
      </dgm:prSet>
      <dgm:spPr/>
      <dgm:t>
        <a:bodyPr/>
        <a:lstStyle/>
        <a:p>
          <a:endParaRPr lang="en-US"/>
        </a:p>
      </dgm:t>
    </dgm:pt>
  </dgm:ptLst>
  <dgm:cxnLst>
    <dgm:cxn modelId="{72BD1311-C235-4FF3-A5B4-DF8A04098605}" type="presOf" srcId="{B651BE9B-5123-4487-94A4-4CF75C551140}" destId="{9E5416F3-8D6D-418D-B97A-6B8170E88D55}" srcOrd="0" destOrd="0" presId="urn:microsoft.com/office/officeart/2005/8/layout/equation1"/>
    <dgm:cxn modelId="{E7EBD7CD-2004-4E1F-A364-59B6F3AC1C3C}" type="presOf" srcId="{69922071-D2A1-4153-BA78-A0A70DFA26B5}" destId="{466DF889-C35F-4F23-83D3-35F7EE9E8FC8}" srcOrd="0" destOrd="0" presId="urn:microsoft.com/office/officeart/2005/8/layout/equation1"/>
    <dgm:cxn modelId="{A46BAB0C-BD2F-48A6-8989-BF6F97FF9DD7}" type="presOf" srcId="{378C6F53-C6C0-4160-BD56-03EDD0FECA8C}" destId="{8FA76052-50EF-4C6B-8012-5E948DB771B5}" srcOrd="0" destOrd="0" presId="urn:microsoft.com/office/officeart/2005/8/layout/equation1"/>
    <dgm:cxn modelId="{F5CF4CF9-66D9-40EA-AF0D-981A8E1B8E2A}" type="presOf" srcId="{F0EFC896-3196-46D9-8D4E-4FC3C2A66877}" destId="{8F53496A-A8B3-4863-80BD-A1B8C3A8700C}" srcOrd="0" destOrd="0" presId="urn:microsoft.com/office/officeart/2005/8/layout/equation1"/>
    <dgm:cxn modelId="{4BB39B31-4B7A-4BD7-815D-E7697AD8570A}" srcId="{378C6F53-C6C0-4160-BD56-03EDD0FECA8C}" destId="{B651BE9B-5123-4487-94A4-4CF75C551140}" srcOrd="1" destOrd="0" parTransId="{3F8466CD-F720-4075-9E68-93F77FCEB028}" sibTransId="{F0EFC896-3196-46D9-8D4E-4FC3C2A66877}"/>
    <dgm:cxn modelId="{0175398C-5A96-45B1-A790-E039FDC0B6F7}" type="presOf" srcId="{54CC9482-3FB0-460A-8002-7F2BC21CFE69}" destId="{EB6522E9-ABD8-4D4D-B0C9-E1D8548AA9DF}" srcOrd="0" destOrd="0" presId="urn:microsoft.com/office/officeart/2005/8/layout/equation1"/>
    <dgm:cxn modelId="{F7A05A36-8233-4AD3-BEA7-B9E952BFFB88}" srcId="{378C6F53-C6C0-4160-BD56-03EDD0FECA8C}" destId="{1F102140-17C2-4321-A004-859F539EBA75}" srcOrd="0" destOrd="0" parTransId="{82578F50-D3AF-4053-87BA-65BC4E9C81E2}" sibTransId="{69922071-D2A1-4153-BA78-A0A70DFA26B5}"/>
    <dgm:cxn modelId="{C7C82FF6-0A64-4EE9-A3DC-832913E3E1E8}" srcId="{378C6F53-C6C0-4160-BD56-03EDD0FECA8C}" destId="{54CC9482-3FB0-460A-8002-7F2BC21CFE69}" srcOrd="2" destOrd="0" parTransId="{DED649FE-D9CC-476C-8F1E-311D28103C7B}" sibTransId="{CC62C02E-A8D6-40BE-8647-60D6EFEDBBCD}"/>
    <dgm:cxn modelId="{B29E1E34-E42D-4204-BFDB-087697A6EA0E}" type="presOf" srcId="{1F102140-17C2-4321-A004-859F539EBA75}" destId="{A2513671-09A9-4ADB-8A05-4F5B6B05FC7F}" srcOrd="0" destOrd="0" presId="urn:microsoft.com/office/officeart/2005/8/layout/equation1"/>
    <dgm:cxn modelId="{056E48AE-96C4-4D71-BC1D-56BC451765A9}" type="presParOf" srcId="{8FA76052-50EF-4C6B-8012-5E948DB771B5}" destId="{A2513671-09A9-4ADB-8A05-4F5B6B05FC7F}" srcOrd="0" destOrd="0" presId="urn:microsoft.com/office/officeart/2005/8/layout/equation1"/>
    <dgm:cxn modelId="{7B4B43A7-ABEC-47A6-9688-DD63322E595C}" type="presParOf" srcId="{8FA76052-50EF-4C6B-8012-5E948DB771B5}" destId="{845FF6F5-85A8-48DF-8FA6-39083E5CCAF6}" srcOrd="1" destOrd="0" presId="urn:microsoft.com/office/officeart/2005/8/layout/equation1"/>
    <dgm:cxn modelId="{2762D252-02DD-473E-B508-4F87725DE404}" type="presParOf" srcId="{8FA76052-50EF-4C6B-8012-5E948DB771B5}" destId="{466DF889-C35F-4F23-83D3-35F7EE9E8FC8}" srcOrd="2" destOrd="0" presId="urn:microsoft.com/office/officeart/2005/8/layout/equation1"/>
    <dgm:cxn modelId="{F7B7EF74-6FC2-4BA4-8066-EE07DEF2DBDE}" type="presParOf" srcId="{8FA76052-50EF-4C6B-8012-5E948DB771B5}" destId="{139D8A82-6D81-47EC-A963-CCA72BE7EA0F}" srcOrd="3" destOrd="0" presId="urn:microsoft.com/office/officeart/2005/8/layout/equation1"/>
    <dgm:cxn modelId="{F4C79E19-0882-4E09-851A-F5047E9DD05D}" type="presParOf" srcId="{8FA76052-50EF-4C6B-8012-5E948DB771B5}" destId="{9E5416F3-8D6D-418D-B97A-6B8170E88D55}" srcOrd="4" destOrd="0" presId="urn:microsoft.com/office/officeart/2005/8/layout/equation1"/>
    <dgm:cxn modelId="{6347E051-FB21-4BA7-B0CB-92F906C739B5}" type="presParOf" srcId="{8FA76052-50EF-4C6B-8012-5E948DB771B5}" destId="{8DB89D51-0054-4CCE-B396-71A523119C67}" srcOrd="5" destOrd="0" presId="urn:microsoft.com/office/officeart/2005/8/layout/equation1"/>
    <dgm:cxn modelId="{7EFAFEB8-92B4-46C1-8AA4-9D0511644E32}" type="presParOf" srcId="{8FA76052-50EF-4C6B-8012-5E948DB771B5}" destId="{8F53496A-A8B3-4863-80BD-A1B8C3A8700C}" srcOrd="6" destOrd="0" presId="urn:microsoft.com/office/officeart/2005/8/layout/equation1"/>
    <dgm:cxn modelId="{8E11E43E-46D1-491F-BA2D-AA9693B79DAC}" type="presParOf" srcId="{8FA76052-50EF-4C6B-8012-5E948DB771B5}" destId="{78AA9225-0738-43EF-81AF-65A753E147DF}" srcOrd="7" destOrd="0" presId="urn:microsoft.com/office/officeart/2005/8/layout/equation1"/>
    <dgm:cxn modelId="{76E3164B-532E-4039-ABF9-B563E85414ED}" type="presParOf" srcId="{8FA76052-50EF-4C6B-8012-5E948DB771B5}" destId="{EB6522E9-ABD8-4D4D-B0C9-E1D8548AA9DF}" srcOrd="8" destOrd="0" presId="urn:microsoft.com/office/officeart/2005/8/layout/equati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B26FEA-EA4A-499F-96C5-3199488EFDD8}" type="doc">
      <dgm:prSet loTypeId="urn:microsoft.com/office/officeart/2005/8/layout/arrow5" loCatId="process" qsTypeId="urn:microsoft.com/office/officeart/2005/8/quickstyle/3d2" qsCatId="3D" csTypeId="urn:microsoft.com/office/officeart/2005/8/colors/accent2_3" csCatId="accent2" phldr="1"/>
      <dgm:spPr/>
      <dgm:t>
        <a:bodyPr/>
        <a:lstStyle/>
        <a:p>
          <a:endParaRPr lang="en-US"/>
        </a:p>
      </dgm:t>
    </dgm:pt>
    <dgm:pt modelId="{06ECF2A2-A329-430A-B9E1-D2BB3D02D9DF}">
      <dgm:prSet phldrT="[Text]"/>
      <dgm:spPr/>
      <dgm:t>
        <a:bodyPr/>
        <a:lstStyle/>
        <a:p>
          <a:r>
            <a:rPr lang="en-US" b="1" dirty="0" smtClean="0">
              <a:latin typeface="Arial Black" pitchFamily="34" charset="0"/>
            </a:rPr>
            <a:t>Reality </a:t>
          </a:r>
          <a:endParaRPr lang="en-US" b="1" dirty="0">
            <a:latin typeface="Arial Black" pitchFamily="34" charset="0"/>
          </a:endParaRPr>
        </a:p>
      </dgm:t>
    </dgm:pt>
    <dgm:pt modelId="{D7B5A5BC-8F4C-473F-AD67-1C0665E60A03}" type="parTrans" cxnId="{9CC1161A-0265-41E4-840B-4782C9BF5F00}">
      <dgm:prSet/>
      <dgm:spPr/>
      <dgm:t>
        <a:bodyPr/>
        <a:lstStyle/>
        <a:p>
          <a:endParaRPr lang="en-US"/>
        </a:p>
      </dgm:t>
    </dgm:pt>
    <dgm:pt modelId="{FA76C1DE-6069-46CB-A98D-546794C45EB8}" type="sibTrans" cxnId="{9CC1161A-0265-41E4-840B-4782C9BF5F00}">
      <dgm:prSet/>
      <dgm:spPr/>
      <dgm:t>
        <a:bodyPr/>
        <a:lstStyle/>
        <a:p>
          <a:endParaRPr lang="en-US"/>
        </a:p>
      </dgm:t>
    </dgm:pt>
    <dgm:pt modelId="{D3F53EF6-52D0-4F46-A425-0D64A0582115}">
      <dgm:prSet phldrT="[Text]"/>
      <dgm:spPr/>
      <dgm:t>
        <a:bodyPr/>
        <a:lstStyle/>
        <a:p>
          <a:r>
            <a:rPr lang="en-US" dirty="0" smtClean="0">
              <a:latin typeface="Arial Black" pitchFamily="34" charset="0"/>
            </a:rPr>
            <a:t>Expectations</a:t>
          </a:r>
          <a:endParaRPr lang="en-US" dirty="0">
            <a:latin typeface="Arial Black" pitchFamily="34" charset="0"/>
          </a:endParaRPr>
        </a:p>
      </dgm:t>
    </dgm:pt>
    <dgm:pt modelId="{F14B03F1-1EFC-4A08-9D03-781CFFDD3D8A}" type="parTrans" cxnId="{BF440D80-6680-4A23-8DDC-8C3008B0F104}">
      <dgm:prSet/>
      <dgm:spPr/>
      <dgm:t>
        <a:bodyPr/>
        <a:lstStyle/>
        <a:p>
          <a:endParaRPr lang="en-US"/>
        </a:p>
      </dgm:t>
    </dgm:pt>
    <dgm:pt modelId="{D20688E3-7BD9-4D9F-AE9B-781D9904DBC8}" type="sibTrans" cxnId="{BF440D80-6680-4A23-8DDC-8C3008B0F104}">
      <dgm:prSet/>
      <dgm:spPr/>
      <dgm:t>
        <a:bodyPr/>
        <a:lstStyle/>
        <a:p>
          <a:endParaRPr lang="en-US"/>
        </a:p>
      </dgm:t>
    </dgm:pt>
    <dgm:pt modelId="{CC2B8CC7-E32C-4C4B-BDA4-019339B7D7B0}" type="pres">
      <dgm:prSet presAssocID="{23B26FEA-EA4A-499F-96C5-3199488EFDD8}" presName="diagram" presStyleCnt="0">
        <dgm:presLayoutVars>
          <dgm:dir/>
          <dgm:resizeHandles val="exact"/>
        </dgm:presLayoutVars>
      </dgm:prSet>
      <dgm:spPr/>
      <dgm:t>
        <a:bodyPr/>
        <a:lstStyle/>
        <a:p>
          <a:endParaRPr lang="en-US"/>
        </a:p>
      </dgm:t>
    </dgm:pt>
    <dgm:pt modelId="{02DA8690-3DE0-45F3-A729-CB2F417E32DB}" type="pres">
      <dgm:prSet presAssocID="{06ECF2A2-A329-430A-B9E1-D2BB3D02D9DF}" presName="arrow" presStyleLbl="node1" presStyleIdx="0" presStyleCnt="2" custScaleY="100061">
        <dgm:presLayoutVars>
          <dgm:bulletEnabled val="1"/>
        </dgm:presLayoutVars>
      </dgm:prSet>
      <dgm:spPr/>
      <dgm:t>
        <a:bodyPr/>
        <a:lstStyle/>
        <a:p>
          <a:endParaRPr lang="en-US"/>
        </a:p>
      </dgm:t>
    </dgm:pt>
    <dgm:pt modelId="{0077D986-71C5-4591-B805-4B1632E149E1}" type="pres">
      <dgm:prSet presAssocID="{D3F53EF6-52D0-4F46-A425-0D64A0582115}" presName="arrow" presStyleLbl="node1" presStyleIdx="1" presStyleCnt="2" custScaleY="100061" custRadScaleRad="154604" custRadScaleInc="1630">
        <dgm:presLayoutVars>
          <dgm:bulletEnabled val="1"/>
        </dgm:presLayoutVars>
      </dgm:prSet>
      <dgm:spPr/>
      <dgm:t>
        <a:bodyPr/>
        <a:lstStyle/>
        <a:p>
          <a:endParaRPr lang="en-US"/>
        </a:p>
      </dgm:t>
    </dgm:pt>
  </dgm:ptLst>
  <dgm:cxnLst>
    <dgm:cxn modelId="{BF440D80-6680-4A23-8DDC-8C3008B0F104}" srcId="{23B26FEA-EA4A-499F-96C5-3199488EFDD8}" destId="{D3F53EF6-52D0-4F46-A425-0D64A0582115}" srcOrd="1" destOrd="0" parTransId="{F14B03F1-1EFC-4A08-9D03-781CFFDD3D8A}" sibTransId="{D20688E3-7BD9-4D9F-AE9B-781D9904DBC8}"/>
    <dgm:cxn modelId="{9CC1161A-0265-41E4-840B-4782C9BF5F00}" srcId="{23B26FEA-EA4A-499F-96C5-3199488EFDD8}" destId="{06ECF2A2-A329-430A-B9E1-D2BB3D02D9DF}" srcOrd="0" destOrd="0" parTransId="{D7B5A5BC-8F4C-473F-AD67-1C0665E60A03}" sibTransId="{FA76C1DE-6069-46CB-A98D-546794C45EB8}"/>
    <dgm:cxn modelId="{BD179585-6DB3-4484-9AE2-B29DC3E05D3F}" type="presOf" srcId="{D3F53EF6-52D0-4F46-A425-0D64A0582115}" destId="{0077D986-71C5-4591-B805-4B1632E149E1}" srcOrd="0" destOrd="0" presId="urn:microsoft.com/office/officeart/2005/8/layout/arrow5"/>
    <dgm:cxn modelId="{49DEF4AC-820A-4A82-8527-0041F7333578}" type="presOf" srcId="{06ECF2A2-A329-430A-B9E1-D2BB3D02D9DF}" destId="{02DA8690-3DE0-45F3-A729-CB2F417E32DB}" srcOrd="0" destOrd="0" presId="urn:microsoft.com/office/officeart/2005/8/layout/arrow5"/>
    <dgm:cxn modelId="{2FB94289-9DF6-49F5-9CE8-A5CC73E652C3}" type="presOf" srcId="{23B26FEA-EA4A-499F-96C5-3199488EFDD8}" destId="{CC2B8CC7-E32C-4C4B-BDA4-019339B7D7B0}" srcOrd="0" destOrd="0" presId="urn:microsoft.com/office/officeart/2005/8/layout/arrow5"/>
    <dgm:cxn modelId="{EB1D655B-7D3C-4986-8E24-9D9ACFDCE81E}" type="presParOf" srcId="{CC2B8CC7-E32C-4C4B-BDA4-019339B7D7B0}" destId="{02DA8690-3DE0-45F3-A729-CB2F417E32DB}" srcOrd="0" destOrd="0" presId="urn:microsoft.com/office/officeart/2005/8/layout/arrow5"/>
    <dgm:cxn modelId="{4F8046C5-5B6F-4F82-80FF-327EEE0B4C43}" type="presParOf" srcId="{CC2B8CC7-E32C-4C4B-BDA4-019339B7D7B0}" destId="{0077D986-71C5-4591-B805-4B1632E149E1}" srcOrd="1" destOrd="0" presId="urn:microsoft.com/office/officeart/2005/8/layout/arrow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B5C390-DEF5-43A0-980F-EEBC9CCD88AF}" type="doc">
      <dgm:prSet loTypeId="urn:microsoft.com/office/officeart/2005/8/layout/arrow5" loCatId="process" qsTypeId="urn:microsoft.com/office/officeart/2005/8/quickstyle/3d2" qsCatId="3D" csTypeId="urn:microsoft.com/office/officeart/2005/8/colors/accent2_4" csCatId="accent2" phldr="1"/>
      <dgm:spPr/>
      <dgm:t>
        <a:bodyPr/>
        <a:lstStyle/>
        <a:p>
          <a:endParaRPr lang="en-US"/>
        </a:p>
      </dgm:t>
    </dgm:pt>
    <dgm:pt modelId="{B5C0282E-6996-4FBC-9A1B-E9F8909C9818}">
      <dgm:prSet phldrT="[Text]"/>
      <dgm:spPr/>
      <dgm:t>
        <a:bodyPr/>
        <a:lstStyle/>
        <a:p>
          <a:r>
            <a:rPr lang="en-US" dirty="0" smtClean="0"/>
            <a:t>Your Purpose</a:t>
          </a:r>
          <a:endParaRPr lang="en-US" dirty="0"/>
        </a:p>
      </dgm:t>
    </dgm:pt>
    <dgm:pt modelId="{B1FBF910-AC21-475B-9630-B70435DE2834}" type="parTrans" cxnId="{6E892FB9-8A15-4F5F-A9CF-302B40B21FEA}">
      <dgm:prSet/>
      <dgm:spPr/>
      <dgm:t>
        <a:bodyPr/>
        <a:lstStyle/>
        <a:p>
          <a:endParaRPr lang="en-US"/>
        </a:p>
      </dgm:t>
    </dgm:pt>
    <dgm:pt modelId="{A7E1651E-7B05-4B62-A3C2-26546E6412DB}" type="sibTrans" cxnId="{6E892FB9-8A15-4F5F-A9CF-302B40B21FEA}">
      <dgm:prSet/>
      <dgm:spPr/>
      <dgm:t>
        <a:bodyPr/>
        <a:lstStyle/>
        <a:p>
          <a:endParaRPr lang="en-US"/>
        </a:p>
      </dgm:t>
    </dgm:pt>
    <dgm:pt modelId="{8E0A6B69-A246-4471-8E01-D85B28444D8B}">
      <dgm:prSet phldrT="[Text]"/>
      <dgm:spPr/>
      <dgm:t>
        <a:bodyPr/>
        <a:lstStyle/>
        <a:p>
          <a:r>
            <a:rPr lang="en-US" dirty="0" smtClean="0"/>
            <a:t>Program Purpose </a:t>
          </a:r>
          <a:endParaRPr lang="en-US" dirty="0"/>
        </a:p>
      </dgm:t>
    </dgm:pt>
    <dgm:pt modelId="{F060808C-5902-44E3-ADC9-7FC14B185586}" type="parTrans" cxnId="{66541398-E67D-416B-84A0-F4114013926C}">
      <dgm:prSet/>
      <dgm:spPr/>
      <dgm:t>
        <a:bodyPr/>
        <a:lstStyle/>
        <a:p>
          <a:endParaRPr lang="en-US"/>
        </a:p>
      </dgm:t>
    </dgm:pt>
    <dgm:pt modelId="{F10E9D5D-840D-43CA-93DE-CCBB644F722C}" type="sibTrans" cxnId="{66541398-E67D-416B-84A0-F4114013926C}">
      <dgm:prSet/>
      <dgm:spPr/>
      <dgm:t>
        <a:bodyPr/>
        <a:lstStyle/>
        <a:p>
          <a:endParaRPr lang="en-US"/>
        </a:p>
      </dgm:t>
    </dgm:pt>
    <dgm:pt modelId="{EFE9B2AE-D9E9-4779-89AB-2E6083E9DA31}" type="pres">
      <dgm:prSet presAssocID="{36B5C390-DEF5-43A0-980F-EEBC9CCD88AF}" presName="diagram" presStyleCnt="0">
        <dgm:presLayoutVars>
          <dgm:dir/>
          <dgm:resizeHandles val="exact"/>
        </dgm:presLayoutVars>
      </dgm:prSet>
      <dgm:spPr/>
      <dgm:t>
        <a:bodyPr/>
        <a:lstStyle/>
        <a:p>
          <a:endParaRPr lang="en-US"/>
        </a:p>
      </dgm:t>
    </dgm:pt>
    <dgm:pt modelId="{E2917FDE-5D9D-462B-99B1-386BBEC4A22B}" type="pres">
      <dgm:prSet presAssocID="{B5C0282E-6996-4FBC-9A1B-E9F8909C9818}" presName="arrow" presStyleLbl="node1" presStyleIdx="0" presStyleCnt="2">
        <dgm:presLayoutVars>
          <dgm:bulletEnabled val="1"/>
        </dgm:presLayoutVars>
      </dgm:prSet>
      <dgm:spPr/>
      <dgm:t>
        <a:bodyPr/>
        <a:lstStyle/>
        <a:p>
          <a:endParaRPr lang="en-US"/>
        </a:p>
      </dgm:t>
    </dgm:pt>
    <dgm:pt modelId="{CF40F26B-4614-450B-8214-2EED73ED8DAD}" type="pres">
      <dgm:prSet presAssocID="{8E0A6B69-A246-4471-8E01-D85B28444D8B}" presName="arrow" presStyleLbl="node1" presStyleIdx="1" presStyleCnt="2">
        <dgm:presLayoutVars>
          <dgm:bulletEnabled val="1"/>
        </dgm:presLayoutVars>
      </dgm:prSet>
      <dgm:spPr/>
      <dgm:t>
        <a:bodyPr/>
        <a:lstStyle/>
        <a:p>
          <a:endParaRPr lang="en-US"/>
        </a:p>
      </dgm:t>
    </dgm:pt>
  </dgm:ptLst>
  <dgm:cxnLst>
    <dgm:cxn modelId="{6E892FB9-8A15-4F5F-A9CF-302B40B21FEA}" srcId="{36B5C390-DEF5-43A0-980F-EEBC9CCD88AF}" destId="{B5C0282E-6996-4FBC-9A1B-E9F8909C9818}" srcOrd="0" destOrd="0" parTransId="{B1FBF910-AC21-475B-9630-B70435DE2834}" sibTransId="{A7E1651E-7B05-4B62-A3C2-26546E6412DB}"/>
    <dgm:cxn modelId="{66541398-E67D-416B-84A0-F4114013926C}" srcId="{36B5C390-DEF5-43A0-980F-EEBC9CCD88AF}" destId="{8E0A6B69-A246-4471-8E01-D85B28444D8B}" srcOrd="1" destOrd="0" parTransId="{F060808C-5902-44E3-ADC9-7FC14B185586}" sibTransId="{F10E9D5D-840D-43CA-93DE-CCBB644F722C}"/>
    <dgm:cxn modelId="{F2DBE492-B82F-4EBD-B422-F01E8F45A9DA}" type="presOf" srcId="{8E0A6B69-A246-4471-8E01-D85B28444D8B}" destId="{CF40F26B-4614-450B-8214-2EED73ED8DAD}" srcOrd="0" destOrd="0" presId="urn:microsoft.com/office/officeart/2005/8/layout/arrow5"/>
    <dgm:cxn modelId="{6460E798-E71C-4F1D-9E78-A780779AC985}" type="presOf" srcId="{B5C0282E-6996-4FBC-9A1B-E9F8909C9818}" destId="{E2917FDE-5D9D-462B-99B1-386BBEC4A22B}" srcOrd="0" destOrd="0" presId="urn:microsoft.com/office/officeart/2005/8/layout/arrow5"/>
    <dgm:cxn modelId="{5F5A3E52-8535-4D60-9DEA-CBE8455418C2}" type="presOf" srcId="{36B5C390-DEF5-43A0-980F-EEBC9CCD88AF}" destId="{EFE9B2AE-D9E9-4779-89AB-2E6083E9DA31}" srcOrd="0" destOrd="0" presId="urn:microsoft.com/office/officeart/2005/8/layout/arrow5"/>
    <dgm:cxn modelId="{5EBD1461-F0E6-4BFA-A70F-09C159825658}" type="presParOf" srcId="{EFE9B2AE-D9E9-4779-89AB-2E6083E9DA31}" destId="{E2917FDE-5D9D-462B-99B1-386BBEC4A22B}" srcOrd="0" destOrd="0" presId="urn:microsoft.com/office/officeart/2005/8/layout/arrow5"/>
    <dgm:cxn modelId="{0BF7F0B8-4058-4C20-AA45-14CC8302503D}" type="presParOf" srcId="{EFE9B2AE-D9E9-4779-89AB-2E6083E9DA31}" destId="{CF40F26B-4614-450B-8214-2EED73ED8DAD}" srcOrd="1" destOrd="0" presId="urn:microsoft.com/office/officeart/2005/8/layout/arrow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53864-4443-4180-8C1C-D5BAC3408113}" type="doc">
      <dgm:prSet loTypeId="urn:microsoft.com/office/officeart/2005/8/layout/vProcess5" loCatId="process" qsTypeId="urn:microsoft.com/office/officeart/2005/8/quickstyle/3d2" qsCatId="3D" csTypeId="urn:microsoft.com/office/officeart/2005/8/colors/accent2_4" csCatId="accent2" phldr="1"/>
      <dgm:spPr/>
    </dgm:pt>
    <dgm:pt modelId="{2F968A13-A31E-4B54-BE4B-246EA5E539DF}">
      <dgm:prSet phldrT="[Text]"/>
      <dgm:spPr/>
      <dgm:t>
        <a:bodyPr/>
        <a:lstStyle/>
        <a:p>
          <a:r>
            <a:rPr lang="en-US" dirty="0" smtClean="0"/>
            <a:t>Compassion Fatigue</a:t>
          </a:r>
          <a:endParaRPr lang="en-US" dirty="0"/>
        </a:p>
      </dgm:t>
    </dgm:pt>
    <dgm:pt modelId="{6DD18731-D44D-4A50-BDB7-57E859D9978E}" type="parTrans" cxnId="{7A70CDE8-8AB8-45E9-903B-11BDD193A402}">
      <dgm:prSet/>
      <dgm:spPr/>
      <dgm:t>
        <a:bodyPr/>
        <a:lstStyle/>
        <a:p>
          <a:endParaRPr lang="en-US"/>
        </a:p>
      </dgm:t>
    </dgm:pt>
    <dgm:pt modelId="{048F91BE-0593-4E56-A16B-3202CECCDADD}" type="sibTrans" cxnId="{7A70CDE8-8AB8-45E9-903B-11BDD193A402}">
      <dgm:prSet/>
      <dgm:spPr/>
      <dgm:t>
        <a:bodyPr/>
        <a:lstStyle/>
        <a:p>
          <a:endParaRPr lang="en-US"/>
        </a:p>
      </dgm:t>
    </dgm:pt>
    <dgm:pt modelId="{3F99EB4A-EE48-47EB-B3D3-2C7C619AEA79}">
      <dgm:prSet phldrT="[Text]"/>
      <dgm:spPr/>
      <dgm:t>
        <a:bodyPr/>
        <a:lstStyle/>
        <a:p>
          <a:r>
            <a:rPr lang="en-US" dirty="0" smtClean="0"/>
            <a:t>Compassion Satisfaction </a:t>
          </a:r>
          <a:endParaRPr lang="en-US" dirty="0"/>
        </a:p>
      </dgm:t>
    </dgm:pt>
    <dgm:pt modelId="{ACED64E8-4E0D-45C1-9144-BDA59D120668}" type="parTrans" cxnId="{CAAA34DF-C198-48D6-8854-8310BAB62A92}">
      <dgm:prSet/>
      <dgm:spPr/>
      <dgm:t>
        <a:bodyPr/>
        <a:lstStyle/>
        <a:p>
          <a:endParaRPr lang="en-US"/>
        </a:p>
      </dgm:t>
    </dgm:pt>
    <dgm:pt modelId="{E45565F5-D651-415D-8BBE-5952DACD4A78}" type="sibTrans" cxnId="{CAAA34DF-C198-48D6-8854-8310BAB62A92}">
      <dgm:prSet/>
      <dgm:spPr/>
      <dgm:t>
        <a:bodyPr/>
        <a:lstStyle/>
        <a:p>
          <a:endParaRPr lang="en-US"/>
        </a:p>
      </dgm:t>
    </dgm:pt>
    <dgm:pt modelId="{A1868C67-01E4-4C18-8CAA-E534E48CCD7D}" type="pres">
      <dgm:prSet presAssocID="{2AC53864-4443-4180-8C1C-D5BAC3408113}" presName="outerComposite" presStyleCnt="0">
        <dgm:presLayoutVars>
          <dgm:chMax val="5"/>
          <dgm:dir/>
          <dgm:resizeHandles val="exact"/>
        </dgm:presLayoutVars>
      </dgm:prSet>
      <dgm:spPr/>
    </dgm:pt>
    <dgm:pt modelId="{03882778-F0D0-4909-BB72-2C936EB74DBA}" type="pres">
      <dgm:prSet presAssocID="{2AC53864-4443-4180-8C1C-D5BAC3408113}" presName="dummyMaxCanvas" presStyleCnt="0">
        <dgm:presLayoutVars/>
      </dgm:prSet>
      <dgm:spPr/>
    </dgm:pt>
    <dgm:pt modelId="{5A7F505E-3292-4E56-9FCE-D6359B03F8DB}" type="pres">
      <dgm:prSet presAssocID="{2AC53864-4443-4180-8C1C-D5BAC3408113}" presName="TwoNodes_1" presStyleLbl="node1" presStyleIdx="0" presStyleCnt="2">
        <dgm:presLayoutVars>
          <dgm:bulletEnabled val="1"/>
        </dgm:presLayoutVars>
      </dgm:prSet>
      <dgm:spPr/>
      <dgm:t>
        <a:bodyPr/>
        <a:lstStyle/>
        <a:p>
          <a:endParaRPr lang="en-US"/>
        </a:p>
      </dgm:t>
    </dgm:pt>
    <dgm:pt modelId="{C6486257-6202-4519-A777-43AEEE1E0176}" type="pres">
      <dgm:prSet presAssocID="{2AC53864-4443-4180-8C1C-D5BAC3408113}" presName="TwoNodes_2" presStyleLbl="node1" presStyleIdx="1" presStyleCnt="2">
        <dgm:presLayoutVars>
          <dgm:bulletEnabled val="1"/>
        </dgm:presLayoutVars>
      </dgm:prSet>
      <dgm:spPr/>
      <dgm:t>
        <a:bodyPr/>
        <a:lstStyle/>
        <a:p>
          <a:endParaRPr lang="en-US"/>
        </a:p>
      </dgm:t>
    </dgm:pt>
    <dgm:pt modelId="{D0396EFD-1B06-49D5-88EE-A377475CCF97}" type="pres">
      <dgm:prSet presAssocID="{2AC53864-4443-4180-8C1C-D5BAC3408113}" presName="TwoConn_1-2" presStyleLbl="fgAccFollowNode1" presStyleIdx="0" presStyleCnt="1">
        <dgm:presLayoutVars>
          <dgm:bulletEnabled val="1"/>
        </dgm:presLayoutVars>
      </dgm:prSet>
      <dgm:spPr/>
      <dgm:t>
        <a:bodyPr/>
        <a:lstStyle/>
        <a:p>
          <a:endParaRPr lang="en-US"/>
        </a:p>
      </dgm:t>
    </dgm:pt>
    <dgm:pt modelId="{16EF41BF-622B-45E4-8911-22633E6F8C31}" type="pres">
      <dgm:prSet presAssocID="{2AC53864-4443-4180-8C1C-D5BAC3408113}" presName="TwoNodes_1_text" presStyleLbl="node1" presStyleIdx="1" presStyleCnt="2">
        <dgm:presLayoutVars>
          <dgm:bulletEnabled val="1"/>
        </dgm:presLayoutVars>
      </dgm:prSet>
      <dgm:spPr/>
      <dgm:t>
        <a:bodyPr/>
        <a:lstStyle/>
        <a:p>
          <a:endParaRPr lang="en-US"/>
        </a:p>
      </dgm:t>
    </dgm:pt>
    <dgm:pt modelId="{9D1E850C-DD3D-41EB-B031-A1193AEEB6BA}" type="pres">
      <dgm:prSet presAssocID="{2AC53864-4443-4180-8C1C-D5BAC3408113}" presName="TwoNodes_2_text" presStyleLbl="node1" presStyleIdx="1" presStyleCnt="2">
        <dgm:presLayoutVars>
          <dgm:bulletEnabled val="1"/>
        </dgm:presLayoutVars>
      </dgm:prSet>
      <dgm:spPr/>
      <dgm:t>
        <a:bodyPr/>
        <a:lstStyle/>
        <a:p>
          <a:endParaRPr lang="en-US"/>
        </a:p>
      </dgm:t>
    </dgm:pt>
  </dgm:ptLst>
  <dgm:cxnLst>
    <dgm:cxn modelId="{BCB63C1E-102E-4078-8C33-F3601AE4BB99}" type="presOf" srcId="{3F99EB4A-EE48-47EB-B3D3-2C7C619AEA79}" destId="{C6486257-6202-4519-A777-43AEEE1E0176}" srcOrd="0" destOrd="0" presId="urn:microsoft.com/office/officeart/2005/8/layout/vProcess5"/>
    <dgm:cxn modelId="{CAAA34DF-C198-48D6-8854-8310BAB62A92}" srcId="{2AC53864-4443-4180-8C1C-D5BAC3408113}" destId="{3F99EB4A-EE48-47EB-B3D3-2C7C619AEA79}" srcOrd="1" destOrd="0" parTransId="{ACED64E8-4E0D-45C1-9144-BDA59D120668}" sibTransId="{E45565F5-D651-415D-8BBE-5952DACD4A78}"/>
    <dgm:cxn modelId="{80180B02-3373-41F3-8643-5789EB0D088A}" type="presOf" srcId="{2F968A13-A31E-4B54-BE4B-246EA5E539DF}" destId="{16EF41BF-622B-45E4-8911-22633E6F8C31}" srcOrd="1" destOrd="0" presId="urn:microsoft.com/office/officeart/2005/8/layout/vProcess5"/>
    <dgm:cxn modelId="{0BCCF510-ACA8-4167-9AD5-EA7836742AD1}" type="presOf" srcId="{3F99EB4A-EE48-47EB-B3D3-2C7C619AEA79}" destId="{9D1E850C-DD3D-41EB-B031-A1193AEEB6BA}" srcOrd="1" destOrd="0" presId="urn:microsoft.com/office/officeart/2005/8/layout/vProcess5"/>
    <dgm:cxn modelId="{A5CD1DE9-2D35-45CD-8CE4-34A0C20F1370}" type="presOf" srcId="{2F968A13-A31E-4B54-BE4B-246EA5E539DF}" destId="{5A7F505E-3292-4E56-9FCE-D6359B03F8DB}" srcOrd="0" destOrd="0" presId="urn:microsoft.com/office/officeart/2005/8/layout/vProcess5"/>
    <dgm:cxn modelId="{7A70CDE8-8AB8-45E9-903B-11BDD193A402}" srcId="{2AC53864-4443-4180-8C1C-D5BAC3408113}" destId="{2F968A13-A31E-4B54-BE4B-246EA5E539DF}" srcOrd="0" destOrd="0" parTransId="{6DD18731-D44D-4A50-BDB7-57E859D9978E}" sibTransId="{048F91BE-0593-4E56-A16B-3202CECCDADD}"/>
    <dgm:cxn modelId="{51A3849C-9346-4CD8-8081-87D6D09B8DA2}" type="presOf" srcId="{2AC53864-4443-4180-8C1C-D5BAC3408113}" destId="{A1868C67-01E4-4C18-8CAA-E534E48CCD7D}" srcOrd="0" destOrd="0" presId="urn:microsoft.com/office/officeart/2005/8/layout/vProcess5"/>
    <dgm:cxn modelId="{D8C82184-1CE9-4BDF-87D9-1F490CB4CB89}" type="presOf" srcId="{048F91BE-0593-4E56-A16B-3202CECCDADD}" destId="{D0396EFD-1B06-49D5-88EE-A377475CCF97}" srcOrd="0" destOrd="0" presId="urn:microsoft.com/office/officeart/2005/8/layout/vProcess5"/>
    <dgm:cxn modelId="{D9E5583A-F95A-4C38-9B65-6BF2831ADD15}" type="presParOf" srcId="{A1868C67-01E4-4C18-8CAA-E534E48CCD7D}" destId="{03882778-F0D0-4909-BB72-2C936EB74DBA}" srcOrd="0" destOrd="0" presId="urn:microsoft.com/office/officeart/2005/8/layout/vProcess5"/>
    <dgm:cxn modelId="{84A7F262-16C0-4CB0-9AEB-B563489A0486}" type="presParOf" srcId="{A1868C67-01E4-4C18-8CAA-E534E48CCD7D}" destId="{5A7F505E-3292-4E56-9FCE-D6359B03F8DB}" srcOrd="1" destOrd="0" presId="urn:microsoft.com/office/officeart/2005/8/layout/vProcess5"/>
    <dgm:cxn modelId="{5CB0742C-676B-4B17-A096-2061282A87F0}" type="presParOf" srcId="{A1868C67-01E4-4C18-8CAA-E534E48CCD7D}" destId="{C6486257-6202-4519-A777-43AEEE1E0176}" srcOrd="2" destOrd="0" presId="urn:microsoft.com/office/officeart/2005/8/layout/vProcess5"/>
    <dgm:cxn modelId="{2085D55E-1097-4503-B733-933E9A150124}" type="presParOf" srcId="{A1868C67-01E4-4C18-8CAA-E534E48CCD7D}" destId="{D0396EFD-1B06-49D5-88EE-A377475CCF97}" srcOrd="3" destOrd="0" presId="urn:microsoft.com/office/officeart/2005/8/layout/vProcess5"/>
    <dgm:cxn modelId="{CCBB7D6A-6546-4930-B12A-74DEBB532119}" type="presParOf" srcId="{A1868C67-01E4-4C18-8CAA-E534E48CCD7D}" destId="{16EF41BF-622B-45E4-8911-22633E6F8C31}" srcOrd="4" destOrd="0" presId="urn:microsoft.com/office/officeart/2005/8/layout/vProcess5"/>
    <dgm:cxn modelId="{3D34CE15-1D50-4EFA-A724-006428D7A1F1}" type="presParOf" srcId="{A1868C67-01E4-4C18-8CAA-E534E48CCD7D}" destId="{9D1E850C-DD3D-41EB-B031-A1193AEEB6BA}" srcOrd="5" destOrd="0" presId="urn:microsoft.com/office/officeart/2005/8/layout/vProcess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513671-09A9-4ADB-8A05-4F5B6B05FC7F}">
      <dsp:nvSpPr>
        <dsp:cNvPr id="0" name=""/>
        <dsp:cNvSpPr/>
      </dsp:nvSpPr>
      <dsp:spPr>
        <a:xfrm>
          <a:off x="1460" y="1051154"/>
          <a:ext cx="1936291" cy="193629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Burnout </a:t>
          </a:r>
          <a:endParaRPr lang="en-US" sz="1500" kern="1200" dirty="0">
            <a:latin typeface="Arial Black" pitchFamily="34" charset="0"/>
          </a:endParaRPr>
        </a:p>
      </dsp:txBody>
      <dsp:txXfrm>
        <a:off x="1460" y="1051154"/>
        <a:ext cx="1936291" cy="1936291"/>
      </dsp:txXfrm>
    </dsp:sp>
    <dsp:sp modelId="{466DF889-C35F-4F23-83D3-35F7EE9E8FC8}">
      <dsp:nvSpPr>
        <dsp:cNvPr id="0" name=""/>
        <dsp:cNvSpPr/>
      </dsp:nvSpPr>
      <dsp:spPr>
        <a:xfrm>
          <a:off x="2094978" y="1457775"/>
          <a:ext cx="1123048" cy="1123048"/>
        </a:xfrm>
        <a:prstGeom prst="mathPlus">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94978" y="1457775"/>
        <a:ext cx="1123048" cy="1123048"/>
      </dsp:txXfrm>
    </dsp:sp>
    <dsp:sp modelId="{9E5416F3-8D6D-418D-B97A-6B8170E88D55}">
      <dsp:nvSpPr>
        <dsp:cNvPr id="0" name=""/>
        <dsp:cNvSpPr/>
      </dsp:nvSpPr>
      <dsp:spPr>
        <a:xfrm>
          <a:off x="3375254" y="1051154"/>
          <a:ext cx="1936291" cy="193629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Black" pitchFamily="34" charset="0"/>
            </a:rPr>
            <a:t>Secondary </a:t>
          </a:r>
        </a:p>
        <a:p>
          <a:pPr lvl="0" algn="ctr" defTabSz="666750">
            <a:lnSpc>
              <a:spcPct val="90000"/>
            </a:lnSpc>
            <a:spcBef>
              <a:spcPct val="0"/>
            </a:spcBef>
            <a:spcAft>
              <a:spcPct val="35000"/>
            </a:spcAft>
          </a:pPr>
          <a:r>
            <a:rPr lang="en-US" sz="1500" b="1" kern="1200" dirty="0" smtClean="0">
              <a:latin typeface="Arial Black" pitchFamily="34" charset="0"/>
            </a:rPr>
            <a:t>Trauma </a:t>
          </a:r>
          <a:endParaRPr lang="en-US" sz="1500" b="1" kern="1200" dirty="0">
            <a:latin typeface="Arial Black" pitchFamily="34" charset="0"/>
          </a:endParaRPr>
        </a:p>
      </dsp:txBody>
      <dsp:txXfrm>
        <a:off x="3375254" y="1051154"/>
        <a:ext cx="1936291" cy="1936291"/>
      </dsp:txXfrm>
    </dsp:sp>
    <dsp:sp modelId="{8F53496A-A8B3-4863-80BD-A1B8C3A8700C}">
      <dsp:nvSpPr>
        <dsp:cNvPr id="0" name=""/>
        <dsp:cNvSpPr/>
      </dsp:nvSpPr>
      <dsp:spPr>
        <a:xfrm>
          <a:off x="5468772" y="1457775"/>
          <a:ext cx="1123048" cy="1123048"/>
        </a:xfrm>
        <a:prstGeom prst="mathEqual">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68772" y="1457775"/>
        <a:ext cx="1123048" cy="1123048"/>
      </dsp:txXfrm>
    </dsp:sp>
    <dsp:sp modelId="{EB6522E9-ABD8-4D4D-B0C9-E1D8548AA9DF}">
      <dsp:nvSpPr>
        <dsp:cNvPr id="0" name=""/>
        <dsp:cNvSpPr/>
      </dsp:nvSpPr>
      <dsp:spPr>
        <a:xfrm>
          <a:off x="6749048" y="1051154"/>
          <a:ext cx="1936291" cy="193629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Black" pitchFamily="34" charset="0"/>
            </a:rPr>
            <a:t>Compassion Fatigue </a:t>
          </a:r>
          <a:endParaRPr lang="en-US" sz="1500" b="1" kern="1200" dirty="0">
            <a:latin typeface="Arial Black" pitchFamily="34" charset="0"/>
          </a:endParaRPr>
        </a:p>
      </dsp:txBody>
      <dsp:txXfrm>
        <a:off x="6749048" y="1051154"/>
        <a:ext cx="1936291" cy="19362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A8690-3DE0-45F3-A729-CB2F417E32DB}">
      <dsp:nvSpPr>
        <dsp:cNvPr id="0" name=""/>
        <dsp:cNvSpPr/>
      </dsp:nvSpPr>
      <dsp:spPr>
        <a:xfrm rot="16200000">
          <a:off x="618" y="257961"/>
          <a:ext cx="3520529" cy="3522676"/>
        </a:xfrm>
        <a:prstGeom prst="downArrow">
          <a:avLst>
            <a:gd name="adj1" fmla="val 50000"/>
            <a:gd name="adj2" fmla="val 35000"/>
          </a:avLst>
        </a:prstGeom>
        <a:gradFill rotWithShape="0">
          <a:gsLst>
            <a:gs pos="0">
              <a:schemeClr val="accent2">
                <a:shade val="80000"/>
                <a:hueOff val="0"/>
                <a:satOff val="0"/>
                <a:lumOff val="0"/>
                <a:alphaOff val="0"/>
                <a:shade val="15000"/>
                <a:satMod val="180000"/>
              </a:schemeClr>
            </a:gs>
            <a:gs pos="50000">
              <a:schemeClr val="accent2">
                <a:shade val="80000"/>
                <a:hueOff val="0"/>
                <a:satOff val="0"/>
                <a:lumOff val="0"/>
                <a:alphaOff val="0"/>
                <a:shade val="45000"/>
                <a:satMod val="170000"/>
              </a:schemeClr>
            </a:gs>
            <a:gs pos="70000">
              <a:schemeClr val="accent2">
                <a:shade val="80000"/>
                <a:hueOff val="0"/>
                <a:satOff val="0"/>
                <a:lumOff val="0"/>
                <a:alphaOff val="0"/>
                <a:tint val="99000"/>
                <a:shade val="65000"/>
                <a:satMod val="155000"/>
              </a:schemeClr>
            </a:gs>
            <a:gs pos="100000">
              <a:schemeClr val="accent2">
                <a:shade val="8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Black" pitchFamily="34" charset="0"/>
            </a:rPr>
            <a:t>Reality </a:t>
          </a:r>
          <a:endParaRPr lang="en-US" sz="2700" b="1" kern="1200" dirty="0">
            <a:latin typeface="Arial Black" pitchFamily="34" charset="0"/>
          </a:endParaRPr>
        </a:p>
      </dsp:txBody>
      <dsp:txXfrm rot="16200000">
        <a:off x="618" y="257961"/>
        <a:ext cx="3520529" cy="3522676"/>
      </dsp:txXfrm>
    </dsp:sp>
    <dsp:sp modelId="{0077D986-71C5-4591-B805-4B1632E149E1}">
      <dsp:nvSpPr>
        <dsp:cNvPr id="0" name=""/>
        <dsp:cNvSpPr/>
      </dsp:nvSpPr>
      <dsp:spPr>
        <a:xfrm rot="5400000">
          <a:off x="3717852" y="405043"/>
          <a:ext cx="3520529" cy="3522676"/>
        </a:xfrm>
        <a:prstGeom prst="downArrow">
          <a:avLst>
            <a:gd name="adj1" fmla="val 50000"/>
            <a:gd name="adj2" fmla="val 35000"/>
          </a:avLst>
        </a:prstGeom>
        <a:gradFill rotWithShape="0">
          <a:gsLst>
            <a:gs pos="0">
              <a:schemeClr val="accent2">
                <a:shade val="80000"/>
                <a:hueOff val="251845"/>
                <a:satOff val="-22824"/>
                <a:lumOff val="30120"/>
                <a:alphaOff val="0"/>
                <a:shade val="15000"/>
                <a:satMod val="180000"/>
              </a:schemeClr>
            </a:gs>
            <a:gs pos="50000">
              <a:schemeClr val="accent2">
                <a:shade val="80000"/>
                <a:hueOff val="251845"/>
                <a:satOff val="-22824"/>
                <a:lumOff val="30120"/>
                <a:alphaOff val="0"/>
                <a:shade val="45000"/>
                <a:satMod val="170000"/>
              </a:schemeClr>
            </a:gs>
            <a:gs pos="70000">
              <a:schemeClr val="accent2">
                <a:shade val="80000"/>
                <a:hueOff val="251845"/>
                <a:satOff val="-22824"/>
                <a:lumOff val="30120"/>
                <a:alphaOff val="0"/>
                <a:tint val="99000"/>
                <a:shade val="65000"/>
                <a:satMod val="155000"/>
              </a:schemeClr>
            </a:gs>
            <a:gs pos="100000">
              <a:schemeClr val="accent2">
                <a:shade val="80000"/>
                <a:hueOff val="251845"/>
                <a:satOff val="-22824"/>
                <a:lumOff val="3012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latin typeface="Arial Black" pitchFamily="34" charset="0"/>
            </a:rPr>
            <a:t>Expectations</a:t>
          </a:r>
          <a:endParaRPr lang="en-US" sz="2700" kern="1200" dirty="0">
            <a:latin typeface="Arial Black" pitchFamily="34" charset="0"/>
          </a:endParaRPr>
        </a:p>
      </dsp:txBody>
      <dsp:txXfrm rot="5400000">
        <a:off x="3717852" y="405043"/>
        <a:ext cx="3520529" cy="35226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645"/>
          </a:xfrm>
          <a:prstGeom prst="rect">
            <a:avLst/>
          </a:prstGeom>
        </p:spPr>
        <p:txBody>
          <a:bodyPr vert="horz" lIns="92376" tIns="46188" rIns="92376" bIns="46188" rtlCol="0"/>
          <a:lstStyle>
            <a:lvl1pPr algn="r">
              <a:defRPr sz="1200"/>
            </a:lvl1pPr>
          </a:lstStyle>
          <a:p>
            <a:fld id="{B74B111C-0672-4A55-B8D5-88D017A98AE5}" type="datetimeFigureOut">
              <a:rPr lang="en-US" smtClean="0"/>
              <a:pPr/>
              <a:t>1/4/2012</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76" tIns="46188" rIns="92376" bIns="46188"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69653"/>
            <a:ext cx="3004820" cy="461645"/>
          </a:xfrm>
          <a:prstGeom prst="rect">
            <a:avLst/>
          </a:prstGeom>
        </p:spPr>
        <p:txBody>
          <a:bodyPr vert="horz" lIns="92376" tIns="46188" rIns="92376" bIns="46188" rtlCol="0" anchor="b"/>
          <a:lstStyle>
            <a:lvl1pPr algn="r">
              <a:defRPr sz="1200"/>
            </a:lvl1pPr>
          </a:lstStyle>
          <a:p>
            <a:fld id="{7FEF9FEE-C929-4641-83EF-F6B246E4C12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76" tIns="46188" rIns="92376" bIns="46188" rtlCol="0"/>
          <a:lstStyle>
            <a:lvl1pPr algn="r">
              <a:defRPr sz="1200"/>
            </a:lvl1pPr>
          </a:lstStyle>
          <a:p>
            <a:fld id="{00321847-96BE-47C9-9794-1E3E0984C9CD}" type="datetimeFigureOut">
              <a:rPr lang="en-US" smtClean="0"/>
              <a:pPr/>
              <a:t>1/4/2012</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6" tIns="46188" rIns="92376" bIns="46188"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6" tIns="46188" rIns="92376" bIns="461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76" tIns="46188" rIns="92376" bIns="46188"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3"/>
            <a:ext cx="3004820" cy="461645"/>
          </a:xfrm>
          <a:prstGeom prst="rect">
            <a:avLst/>
          </a:prstGeom>
        </p:spPr>
        <p:txBody>
          <a:bodyPr vert="horz" lIns="92376" tIns="46188" rIns="92376" bIns="46188" rtlCol="0" anchor="b"/>
          <a:lstStyle>
            <a:lvl1pPr algn="r">
              <a:defRPr sz="1200"/>
            </a:lvl1pPr>
          </a:lstStyle>
          <a:p>
            <a:fld id="{98B1426A-97EF-4BAC-AE32-F972CE23E9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dirty="0"/>
          </a:p>
        </p:txBody>
      </p:sp>
      <p:sp>
        <p:nvSpPr>
          <p:cNvPr id="6" name="Footer Placeholder 5"/>
          <p:cNvSpPr>
            <a:spLocks noGrp="1"/>
          </p:cNvSpPr>
          <p:nvPr>
            <p:ph type="ftr" sz="quarter" idx="12"/>
          </p:nvPr>
        </p:nvSpPr>
        <p:spPr>
          <a:xfrm>
            <a:off x="0" y="8769653"/>
            <a:ext cx="6240780" cy="461645"/>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40779" y="8769653"/>
            <a:ext cx="691816" cy="46164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b="1" dirty="0" smtClean="0"/>
              <a:t>Helpers’ high</a:t>
            </a:r>
            <a:r>
              <a:rPr lang="en-US" dirty="0" smtClean="0"/>
              <a:t> is a euphoric feeling, followed by a longer period of calm, experienced after performing a kind act. The physical sensation results from the release of endorphins,</a:t>
            </a:r>
            <a:r>
              <a:rPr lang="en-US" baseline="0" dirty="0" smtClean="0"/>
              <a:t> a</a:t>
            </a:r>
            <a:r>
              <a:rPr lang="en-US" dirty="0" smtClean="0"/>
              <a:t>nd is followed by a longer-lasting period of improved emotional well-being and sense of self-worth, feelings that in turn reduce stress and improve the health of the helper.</a:t>
            </a:r>
          </a:p>
          <a:p>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Compassion Fatigue also comes from repetitive empathetic engagements with people that are in stressful situations.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Compassion</a:t>
            </a:r>
            <a:r>
              <a:rPr lang="en-US" baseline="0" dirty="0" smtClean="0"/>
              <a:t> Fatigue is said to exist when a professional is both experiencing burnout and secondary trauma.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1">
              <a:defRPr/>
            </a:pPr>
            <a:r>
              <a:rPr lang="en-US" dirty="0" smtClean="0">
                <a:latin typeface="Baskerville Old Face" pitchFamily="18" charset="0"/>
              </a:rPr>
              <a:t>Work Strain or institutional </a:t>
            </a:r>
            <a:r>
              <a:rPr lang="en-US" dirty="0" smtClean="0">
                <a:latin typeface="Baskerville Old Face" pitchFamily="18" charset="0"/>
              </a:rPr>
              <a:t>stress </a:t>
            </a:r>
            <a:r>
              <a:rPr lang="en-US" dirty="0" smtClean="0">
                <a:latin typeface="Baskerville Old Face" pitchFamily="18" charset="0"/>
              </a:rPr>
              <a:t>is never completely contained to the work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is a reaction to a perceived threat,</a:t>
            </a:r>
            <a:r>
              <a:rPr lang="en-US" baseline="0" dirty="0" smtClean="0"/>
              <a:t> therefore it lies in the eye of the beholder. </a:t>
            </a:r>
            <a:r>
              <a:rPr lang="en-US" dirty="0" smtClean="0"/>
              <a:t>Individuals</a:t>
            </a:r>
            <a:r>
              <a:rPr lang="en-US" baseline="0" dirty="0" smtClean="0"/>
              <a:t> with these personality traits, lowered there chances of developing a stress related health problem by </a:t>
            </a:r>
            <a:r>
              <a:rPr lang="en-US" dirty="0" smtClean="0"/>
              <a:t>50%</a:t>
            </a:r>
            <a:r>
              <a:rPr lang="en-US" baseline="0" dirty="0" smtClean="0"/>
              <a:t> and i</a:t>
            </a:r>
            <a:r>
              <a:rPr lang="en-US" dirty="0" smtClean="0"/>
              <a:t>ndividuals that do not naturally have these</a:t>
            </a:r>
            <a:r>
              <a:rPr lang="en-US" baseline="0" dirty="0" smtClean="0"/>
              <a:t> traits can acquire them with time and patience if they are taught the skills.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Individuals experiencing compassion fatigue can learn to control how they respond to challenges.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Compassion</a:t>
            </a:r>
            <a:r>
              <a:rPr lang="en-US" baseline="0" dirty="0" smtClean="0"/>
              <a:t> Fatigue is said to exist when a professional is both experiencing burnout and secondary trauma.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Individuals experiencing compassion fatigue have to learn how to control how they respond to challenges</a:t>
            </a:r>
            <a:r>
              <a:rPr lang="en-US"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Individuals experiencing compassion fatigue have to learn how to control how they respond to challenges</a:t>
            </a:r>
            <a:r>
              <a:rPr lang="en-US"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634" indent="-226634"/>
            <a:r>
              <a:rPr lang="en-US" dirty="0" smtClean="0">
                <a:latin typeface="Baskerville Old Face" pitchFamily="18" charset="0"/>
              </a:rPr>
              <a:t>Teams and organizations that create a positive environment that normalizes the effects of </a:t>
            </a:r>
          </a:p>
          <a:p>
            <a:pPr marL="226634" indent="-226634"/>
            <a:r>
              <a:rPr lang="en-US" dirty="0" smtClean="0">
                <a:latin typeface="Baskerville Old Face" pitchFamily="18" charset="0"/>
              </a:rPr>
              <a:t>trauma and working in high stress situations can help to lower compassion fatigue…It is </a:t>
            </a:r>
          </a:p>
          <a:p>
            <a:pPr marL="226634" indent="-226634"/>
            <a:r>
              <a:rPr lang="en-US" dirty="0" smtClean="0">
                <a:latin typeface="Baskerville Old Face" pitchFamily="18" charset="0"/>
              </a:rPr>
              <a:t>particularly important that difficult cases are shared among staff; this alleviates putting the </a:t>
            </a:r>
          </a:p>
          <a:p>
            <a:pPr marL="226634" indent="-226634"/>
            <a:r>
              <a:rPr lang="en-US" dirty="0" smtClean="0">
                <a:latin typeface="Baskerville Old Face" pitchFamily="18" charset="0"/>
              </a:rPr>
              <a:t>burden </a:t>
            </a:r>
            <a:r>
              <a:rPr lang="en-US" dirty="0" smtClean="0">
                <a:latin typeface="Baskerville Old Face" pitchFamily="18" charset="0"/>
              </a:rPr>
              <a:t>on </a:t>
            </a:r>
            <a:r>
              <a:rPr lang="en-US" dirty="0" smtClean="0">
                <a:latin typeface="Baskerville Old Face" pitchFamily="18" charset="0"/>
              </a:rPr>
              <a:t>only one person.</a:t>
            </a:r>
          </a:p>
          <a:p>
            <a:pPr marL="226634" indent="-226634"/>
            <a:endParaRPr lang="en-US" dirty="0" smtClean="0">
              <a:latin typeface="Baskerville Old Face" pitchFamily="18"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634" indent="-226634"/>
            <a:r>
              <a:rPr lang="en-US" dirty="0" smtClean="0">
                <a:latin typeface="Baskerville Old Face" pitchFamily="18" charset="0"/>
              </a:rPr>
              <a:t>Teams that interact and build group bonds have better cohesion and lower compassion </a:t>
            </a:r>
          </a:p>
          <a:p>
            <a:pPr marL="226634" indent="-226634"/>
            <a:r>
              <a:rPr lang="en-US" dirty="0" smtClean="0">
                <a:latin typeface="Baskerville Old Face" pitchFamily="18" charset="0"/>
              </a:rPr>
              <a:t>fatigue. Having team parties and social events can increase trust and teamwork.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research study was performed to review the affect the STS has on job retention and occupational commitment. The results of the study were that it </a:t>
            </a:r>
            <a:r>
              <a:rPr lang="en-US" dirty="0" smtClean="0"/>
              <a:t>significantly predicts both job satisfaction and occupational commitment.</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these goals are set</a:t>
            </a:r>
            <a:r>
              <a:rPr lang="en-US" baseline="0" dirty="0" smtClean="0"/>
              <a:t> by you and not by others.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Compassion</a:t>
            </a:r>
            <a:r>
              <a:rPr lang="en-US" baseline="0" dirty="0" smtClean="0"/>
              <a:t> Fatigue is said to exist when a professional is both experiencing burnout and secondary trauma.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Diversify</a:t>
            </a:r>
            <a:r>
              <a:rPr lang="en-US" baseline="0" dirty="0" smtClean="0"/>
              <a:t> your life by becoming friends with people outside of your profession. Allow </a:t>
            </a:r>
            <a:r>
              <a:rPr lang="en-US" baseline="0" dirty="0" smtClean="0"/>
              <a:t>yourself </a:t>
            </a:r>
            <a:r>
              <a:rPr lang="en-US" baseline="0" dirty="0" smtClean="0"/>
              <a:t>to engage with different types of professionals.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Expedia.com's annual "Vacation Deprivation Survey" found that seven out of 10 Americans don't feel they have a healthy balance between work and personal life</a:t>
            </a:r>
            <a:r>
              <a:rPr lang="en-US" baseline="0" dirty="0" smtClean="0"/>
              <a:t> and n</a:t>
            </a:r>
            <a:r>
              <a:rPr lang="en-US" dirty="0" smtClean="0"/>
              <a:t>ine out of 10 say vacations make them better employees.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a:t>
            </a:r>
            <a:r>
              <a:rPr lang="en-US" baseline="0" dirty="0" smtClean="0"/>
              <a:t> </a:t>
            </a:r>
            <a:r>
              <a:rPr lang="en-US" dirty="0" smtClean="0"/>
              <a:t>hand back to their employers $21 billion in </a:t>
            </a:r>
            <a:r>
              <a:rPr lang="en-US" dirty="0" smtClean="0"/>
              <a:t>unused</a:t>
            </a:r>
            <a:r>
              <a:rPr lang="en-US" baseline="0" dirty="0" smtClean="0"/>
              <a:t> </a:t>
            </a:r>
            <a:r>
              <a:rPr lang="en-US" dirty="0" smtClean="0"/>
              <a:t>vacation </a:t>
            </a:r>
            <a:r>
              <a:rPr lang="en-US" dirty="0" smtClean="0"/>
              <a:t>days each year. That’s</a:t>
            </a:r>
            <a:r>
              <a:rPr lang="en-US" baseline="0" dirty="0" smtClean="0"/>
              <a:t> 460 million vacation days.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in five working adults feels guilty</a:t>
            </a:r>
            <a:r>
              <a:rPr lang="en-US" baseline="0" dirty="0" smtClean="0"/>
              <a:t> for taking a vacation therefore 12% of us never take one. G</a:t>
            </a:r>
            <a:r>
              <a:rPr lang="en-US" dirty="0" smtClean="0"/>
              <a:t>ive</a:t>
            </a:r>
            <a:r>
              <a:rPr lang="en-US" baseline="0" dirty="0" smtClean="0"/>
              <a:t> yourself permission to enjoy your life without any regrets!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 Charles Figley uses the example of the oxygen masks on airplanes to sum up this issue. If you have ever been on an airplane, you know that the flight attendants instruct you to put on your own mask first in an emergency, then help others. Fitness for the frontline.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Compassion</a:t>
            </a:r>
            <a:r>
              <a:rPr lang="en-US" baseline="0" dirty="0" smtClean="0"/>
              <a:t> Satisfaction is being satisfied with doing the work of caring. This job satisfaction and personal gratification all protect us from compassion fatigue.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1/4/2012 1:10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recent survey by  Career Builder.com  revealed that 77 percent of American workers say they feel burned out on the job</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1426A-97EF-4BAC-AE32-F972CE23E9A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828E0F-E34C-40A2-B999-217881B0D1CF}" type="datetimeFigureOut">
              <a:rPr lang="en-US" smtClean="0"/>
              <a:pPr/>
              <a:t>1/4/2012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BED48F-7382-4464-9332-09F453878E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9.xml.rels><?xml version="1.0" encoding="UTF-8" standalone="yes"?>
<Relationships xmlns="http://schemas.openxmlformats.org/package/2006/relationships"><Relationship Id="rId8" Type="http://schemas.openxmlformats.org/officeDocument/2006/relationships/hyperlink" Target="http://www.stresscourse.tripod.com/" TargetMode="External"/><Relationship Id="rId3" Type="http://schemas.openxmlformats.org/officeDocument/2006/relationships/image" Target="../media/image5.jpeg"/><Relationship Id="rId7" Type="http://schemas.openxmlformats.org/officeDocument/2006/relationships/hyperlink" Target="http://www.familystressencyclopedia.blogspot.com/"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www.tmt.sagepub.com/" TargetMode="External"/><Relationship Id="rId5" Type="http://schemas.openxmlformats.org/officeDocument/2006/relationships/hyperlink" Target="http://www.socialworker.com/" TargetMode="External"/><Relationship Id="rId10" Type="http://schemas.openxmlformats.org/officeDocument/2006/relationships/hyperlink" Target="http://www.businessmainetoday.com/" TargetMode="External"/><Relationship Id="rId4" Type="http://schemas.openxmlformats.org/officeDocument/2006/relationships/hyperlink" Target="http://www.barbarababkirk.com/" TargetMode="External"/><Relationship Id="rId9" Type="http://schemas.openxmlformats.org/officeDocument/2006/relationships/hyperlink" Target="http://www.compassionfatigu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90600"/>
            <a:ext cx="7010400" cy="1295400"/>
          </a:xfrm>
        </p:spPr>
        <p:txBody>
          <a:bodyPr/>
          <a:lstStyle/>
          <a:p>
            <a:pPr algn="ctr"/>
            <a:r>
              <a:rPr lang="en-US" sz="8000" dirty="0" smtClean="0">
                <a:solidFill>
                  <a:schemeClr val="bg2"/>
                </a:solidFill>
                <a:latin typeface="Arial Black" pitchFamily="34" charset="0"/>
              </a:rPr>
              <a:t>Making Work </a:t>
            </a:r>
            <a:r>
              <a:rPr lang="en-US" sz="6600" dirty="0" smtClean="0">
                <a:latin typeface="Arial Black" pitchFamily="34" charset="0"/>
              </a:rPr>
              <a:t/>
            </a:r>
            <a:br>
              <a:rPr lang="en-US" sz="6600" dirty="0" smtClean="0">
                <a:latin typeface="Arial Black" pitchFamily="34" charset="0"/>
              </a:rPr>
            </a:br>
            <a:endParaRPr lang="en-US" sz="6600" dirty="0">
              <a:solidFill>
                <a:schemeClr val="accent1">
                  <a:lumMod val="20000"/>
                  <a:lumOff val="80000"/>
                </a:schemeClr>
              </a:solidFill>
              <a:latin typeface="Arial Black" pitchFamily="34" charset="0"/>
            </a:endParaRPr>
          </a:p>
        </p:txBody>
      </p:sp>
      <p:sp>
        <p:nvSpPr>
          <p:cNvPr id="3" name="Subtitle 2"/>
          <p:cNvSpPr>
            <a:spLocks noGrp="1"/>
          </p:cNvSpPr>
          <p:nvPr>
            <p:ph type="subTitle" idx="1"/>
          </p:nvPr>
        </p:nvSpPr>
        <p:spPr>
          <a:xfrm>
            <a:off x="0" y="5105400"/>
            <a:ext cx="9144000" cy="1370012"/>
          </a:xfrm>
        </p:spPr>
        <p:txBody>
          <a:bodyPr>
            <a:normAutofit/>
          </a:bodyPr>
          <a:lstStyle/>
          <a:p>
            <a:pPr algn="ctr"/>
            <a:r>
              <a:rPr lang="en-US" sz="4400" dirty="0" smtClean="0">
                <a:solidFill>
                  <a:schemeClr val="accent1">
                    <a:lumMod val="20000"/>
                    <a:lumOff val="80000"/>
                  </a:schemeClr>
                </a:solidFill>
              </a:rPr>
              <a:t>How Compassion Fatigue Can Hinder </a:t>
            </a:r>
          </a:p>
          <a:p>
            <a:pPr algn="ctr"/>
            <a:r>
              <a:rPr lang="en-US" sz="4400" dirty="0" smtClean="0">
                <a:solidFill>
                  <a:schemeClr val="accent1">
                    <a:lumMod val="20000"/>
                    <a:lumOff val="80000"/>
                  </a:schemeClr>
                </a:solidFill>
              </a:rPr>
              <a:t>The Workforce Professional </a:t>
            </a:r>
            <a:endParaRPr lang="en-US" sz="4400" dirty="0">
              <a:solidFill>
                <a:schemeClr val="accent1">
                  <a:lumMod val="20000"/>
                  <a:lumOff val="80000"/>
                </a:schemeClr>
              </a:solidFill>
            </a:endParaRPr>
          </a:p>
        </p:txBody>
      </p:sp>
      <p:pic>
        <p:nvPicPr>
          <p:cNvPr id="5" name="Picture 4" descr="fatigue-bloke.jpg"/>
          <p:cNvPicPr>
            <a:picLocks noChangeAspect="1"/>
          </p:cNvPicPr>
          <p:nvPr/>
        </p:nvPicPr>
        <p:blipFill>
          <a:blip r:embed="rId3" cstate="print"/>
          <a:srcRect/>
          <a:stretch>
            <a:fillRect/>
          </a:stretch>
        </p:blipFill>
        <p:spPr>
          <a:xfrm>
            <a:off x="0" y="0"/>
            <a:ext cx="2141220" cy="2987040"/>
          </a:xfrm>
          <a:prstGeom prst="rect">
            <a:avLst/>
          </a:prstGeom>
        </p:spPr>
      </p:pic>
      <p:cxnSp>
        <p:nvCxnSpPr>
          <p:cNvPr id="7" name="Straight Connector 6"/>
          <p:cNvCxnSpPr/>
          <p:nvPr/>
        </p:nvCxnSpPr>
        <p:spPr>
          <a:xfrm>
            <a:off x="0" y="4876800"/>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3352800" y="2209800"/>
            <a:ext cx="4114800" cy="1631216"/>
          </a:xfrm>
          <a:prstGeom prst="rect">
            <a:avLst/>
          </a:prstGeom>
          <a:noFill/>
        </p:spPr>
        <p:txBody>
          <a:bodyPr wrap="square" rtlCol="0">
            <a:spAutoFit/>
          </a:bodyPr>
          <a:lstStyle/>
          <a:p>
            <a:r>
              <a:rPr lang="en-US" sz="10000" dirty="0" smtClean="0">
                <a:solidFill>
                  <a:schemeClr val="accent1">
                    <a:lumMod val="20000"/>
                    <a:lumOff val="80000"/>
                  </a:schemeClr>
                </a:solidFill>
                <a:latin typeface="Arial Black" pitchFamily="34" charset="0"/>
              </a:rPr>
              <a:t>Work</a:t>
            </a:r>
            <a:r>
              <a:rPr lang="en-US" sz="8000" dirty="0" smtClean="0">
                <a:solidFill>
                  <a:schemeClr val="accent1">
                    <a:lumMod val="20000"/>
                    <a:lumOff val="80000"/>
                  </a:schemeClr>
                </a:solidFill>
                <a:latin typeface="Arial Black" pitchFamily="34" charset="0"/>
              </a:rPr>
              <a:t> </a:t>
            </a:r>
            <a:endParaRPr lang="en-US" sz="8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9761"/>
          </a:xfrm>
        </p:spPr>
        <p:txBody>
          <a:bodyPr/>
          <a:lstStyle/>
          <a:p>
            <a:r>
              <a:rPr lang="en-US" sz="7200" b="1" dirty="0" smtClean="0">
                <a:latin typeface="Baskerville Old Face" pitchFamily="18" charset="0"/>
              </a:rPr>
              <a:t>Compassion Fatigue</a:t>
            </a:r>
            <a:endParaRPr lang="en-US" sz="72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TextBox 6"/>
          <p:cNvSpPr txBox="1"/>
          <p:nvPr/>
        </p:nvSpPr>
        <p:spPr>
          <a:xfrm>
            <a:off x="381000" y="1676400"/>
            <a:ext cx="8763000" cy="4401205"/>
          </a:xfrm>
          <a:prstGeom prst="rect">
            <a:avLst/>
          </a:prstGeom>
          <a:noFill/>
        </p:spPr>
        <p:txBody>
          <a:bodyPr wrap="square" rtlCol="0">
            <a:spAutoFit/>
          </a:bodyPr>
          <a:lstStyle/>
          <a:p>
            <a:r>
              <a:rPr lang="en-US" sz="4000" dirty="0" smtClean="0">
                <a:solidFill>
                  <a:srgbClr val="7030A0"/>
                </a:solidFill>
                <a:latin typeface="Baskerville Old Face" pitchFamily="18" charset="0"/>
              </a:rPr>
              <a:t>Teaching to Prevent Burnout in the Helping Professions </a:t>
            </a:r>
            <a:r>
              <a:rPr lang="en-US" sz="4000" dirty="0" smtClean="0">
                <a:solidFill>
                  <a:schemeClr val="accent2">
                    <a:lumMod val="75000"/>
                  </a:schemeClr>
                </a:solidFill>
                <a:latin typeface="Baskerville Old Face" pitchFamily="18" charset="0"/>
              </a:rPr>
              <a:t>by Debra Damn</a:t>
            </a:r>
          </a:p>
          <a:p>
            <a:endParaRPr lang="en-US" sz="2000" dirty="0" smtClean="0">
              <a:solidFill>
                <a:schemeClr val="accent2">
                  <a:lumMod val="75000"/>
                </a:schemeClr>
              </a:solidFill>
            </a:endParaRPr>
          </a:p>
          <a:p>
            <a:r>
              <a:rPr lang="en-US" sz="4000" dirty="0" smtClean="0">
                <a:solidFill>
                  <a:schemeClr val="accent2">
                    <a:lumMod val="75000"/>
                  </a:schemeClr>
                </a:solidFill>
              </a:rPr>
              <a:t>“</a:t>
            </a:r>
            <a:r>
              <a:rPr lang="en-US" sz="3600" dirty="0" smtClean="0">
                <a:solidFill>
                  <a:schemeClr val="accent2">
                    <a:lumMod val="75000"/>
                  </a:schemeClr>
                </a:solidFill>
                <a:latin typeface="Baskerville Old Face" pitchFamily="18" charset="0"/>
              </a:rPr>
              <a:t>Watching talented and even gifted colleagues struggle with emotional exhaustion and coping through cynicism becomes taxing to the  morale of all helping professionals.”</a:t>
            </a:r>
          </a:p>
          <a:p>
            <a:endParaRPr lang="en-US" sz="3200" b="1" dirty="0" smtClean="0">
              <a:solidFill>
                <a:schemeClr val="accent6">
                  <a:lumMod val="75000"/>
                </a:schemeClr>
              </a:solidFill>
              <a:latin typeface="Baskerville Old Face" pitchFamily="18" charset="0"/>
            </a:endParaRPr>
          </a:p>
        </p:txBody>
      </p:sp>
      <p:cxnSp>
        <p:nvCxnSpPr>
          <p:cNvPr id="8" name="Straight Connector 7"/>
          <p:cNvCxnSpPr/>
          <p:nvPr/>
        </p:nvCxnSpPr>
        <p:spPr>
          <a:xfrm>
            <a:off x="457200" y="2971800"/>
            <a:ext cx="8153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457200" y="5715000"/>
            <a:ext cx="81534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747897"/>
          </a:xfrm>
        </p:spPr>
        <p:txBody>
          <a:bodyPr/>
          <a:lstStyle/>
          <a:p>
            <a:r>
              <a:rPr lang="en-US" sz="5400" dirty="0" smtClean="0"/>
              <a:t>Career Builder Burnout Survey</a:t>
            </a:r>
            <a:endParaRPr lang="en-US" sz="5400" dirty="0"/>
          </a:p>
        </p:txBody>
      </p:sp>
      <p:graphicFrame>
        <p:nvGraphicFramePr>
          <p:cNvPr id="3" name="Chart 2"/>
          <p:cNvGraphicFramePr/>
          <p:nvPr/>
        </p:nvGraphicFramePr>
        <p:xfrm>
          <a:off x="152400" y="990600"/>
          <a:ext cx="8839200" cy="5715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4" cstate="print"/>
          <a:stretch>
            <a:fillRect/>
          </a:stretch>
        </p:blipFill>
        <p:spPr>
          <a:xfrm>
            <a:off x="8153400" y="0"/>
            <a:ext cx="990600" cy="1381905"/>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6405"/>
          </a:xfrm>
        </p:spPr>
        <p:txBody>
          <a:bodyPr/>
          <a:lstStyle/>
          <a:p>
            <a:r>
              <a:rPr lang="en-US" sz="6600" b="1" dirty="0" smtClean="0">
                <a:latin typeface="Baskerville Old Face" pitchFamily="18" charset="0"/>
              </a:rPr>
              <a:t>How Do We Get It</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Rectangle 6"/>
          <p:cNvSpPr/>
          <p:nvPr/>
        </p:nvSpPr>
        <p:spPr>
          <a:xfrm>
            <a:off x="228601" y="2133600"/>
            <a:ext cx="8915399"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514350" algn="ctr">
              <a:lnSpc>
                <a:spcPct val="100000"/>
              </a:lnSpc>
              <a:spcBef>
                <a:spcPts val="0"/>
              </a:spcBef>
            </a:pPr>
            <a:r>
              <a:rPr lang="en-U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HOW DOES</a:t>
            </a:r>
          </a:p>
          <a:p>
            <a:pPr indent="-514350" algn="ctr">
              <a:lnSpc>
                <a:spcPct val="100000"/>
              </a:lnSpc>
              <a:spcBef>
                <a:spcPts val="0"/>
              </a:spcBef>
            </a:pPr>
            <a:r>
              <a:rPr lang="en-U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THE </a:t>
            </a:r>
          </a:p>
          <a:p>
            <a:pPr indent="-514350" algn="ctr">
              <a:lnSpc>
                <a:spcPct val="100000"/>
              </a:lnSpc>
              <a:spcBef>
                <a:spcPts val="0"/>
              </a:spcBef>
            </a:pPr>
            <a:r>
              <a:rPr lang="en-U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WORKFORCE  PROFESSIONAL</a:t>
            </a:r>
          </a:p>
          <a:p>
            <a:pPr indent="-514350" algn="ctr">
              <a:lnSpc>
                <a:spcPct val="100000"/>
              </a:lnSpc>
              <a:spcBef>
                <a:spcPts val="0"/>
              </a:spcBef>
            </a:pPr>
            <a:r>
              <a:rPr lang="en-US" sz="4500" b="1" cap="none" spc="5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BECOME FATIGUED?</a:t>
            </a:r>
            <a:r>
              <a:rPr lang="en-US" sz="4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Old Face" pitchFamily="18" charset="0"/>
              </a:rPr>
              <a:t> </a:t>
            </a:r>
            <a:endParaRPr lang="en-US" sz="4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We Came With It</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1041023"/>
            <a:ext cx="9144000" cy="6863417"/>
          </a:xfrm>
          <a:prstGeom prst="rect">
            <a:avLst/>
          </a:prstGeom>
          <a:noFill/>
        </p:spPr>
        <p:txBody>
          <a:bodyPr wrap="square" rtlCol="0">
            <a:spAutoFit/>
          </a:bodyPr>
          <a:lstStyle/>
          <a:p>
            <a:pPr>
              <a:buClr>
                <a:schemeClr val="accent1">
                  <a:lumMod val="60000"/>
                  <a:lumOff val="40000"/>
                </a:schemeClr>
              </a:buClr>
              <a:buFont typeface="Wingdings" pitchFamily="2" charset="2"/>
              <a:buChar char="§"/>
            </a:pPr>
            <a:r>
              <a:rPr lang="en-US" sz="2800" dirty="0" smtClean="0">
                <a:latin typeface="Baskerville Old Face" pitchFamily="18" charset="0"/>
              </a:rPr>
              <a:t>Most </a:t>
            </a:r>
            <a:r>
              <a:rPr lang="en-US" sz="2800" dirty="0" smtClean="0">
                <a:latin typeface="Baskerville Old Face" pitchFamily="18" charset="0"/>
              </a:rPr>
              <a:t>people who </a:t>
            </a:r>
            <a:r>
              <a:rPr lang="en-US" sz="2800" dirty="0" smtClean="0">
                <a:latin typeface="Baskerville Old Face" pitchFamily="18" charset="0"/>
              </a:rPr>
              <a:t>choose </a:t>
            </a:r>
            <a:r>
              <a:rPr lang="en-US" sz="2800" dirty="0" smtClean="0">
                <a:latin typeface="Baskerville Old Face" pitchFamily="18" charset="0"/>
              </a:rPr>
              <a:t>helping professions are usually </a:t>
            </a:r>
          </a:p>
          <a:p>
            <a:pPr>
              <a:buClr>
                <a:schemeClr val="accent1">
                  <a:lumMod val="60000"/>
                  <a:lumOff val="40000"/>
                </a:schemeClr>
              </a:buClr>
            </a:pPr>
            <a:r>
              <a:rPr lang="en-US" sz="2800" dirty="0" smtClean="0">
                <a:latin typeface="Baskerville Old Face" pitchFamily="18" charset="0"/>
              </a:rPr>
              <a:t>  burned out or fatigued prior to entering the field</a:t>
            </a:r>
          </a:p>
          <a:p>
            <a:pPr>
              <a:buClr>
                <a:schemeClr val="accent1">
                  <a:lumMod val="60000"/>
                  <a:lumOff val="40000"/>
                </a:schemeClr>
              </a:buClr>
              <a:buFont typeface="Wingdings" pitchFamily="2" charset="2"/>
              <a:buChar char="§"/>
            </a:pPr>
            <a:endParaRPr lang="en-US" sz="1200" dirty="0" smtClean="0">
              <a:latin typeface="Baskerville Old Face" pitchFamily="18" charset="0"/>
            </a:endParaRPr>
          </a:p>
          <a:p>
            <a:pPr>
              <a:buClr>
                <a:schemeClr val="accent1">
                  <a:lumMod val="60000"/>
                  <a:lumOff val="40000"/>
                </a:schemeClr>
              </a:buClr>
              <a:buFont typeface="Wingdings" pitchFamily="2" charset="2"/>
              <a:buChar char="§"/>
            </a:pPr>
            <a:r>
              <a:rPr lang="en-US" sz="2800" dirty="0" smtClean="0">
                <a:latin typeface="Baskerville Old Face" pitchFamily="18" charset="0"/>
              </a:rPr>
              <a:t>People that are attracted to helping professions…</a:t>
            </a:r>
          </a:p>
          <a:p>
            <a:pPr lvl="1">
              <a:lnSpc>
                <a:spcPct val="200000"/>
              </a:lnSpc>
              <a:buClr>
                <a:schemeClr val="accent1">
                  <a:lumMod val="60000"/>
                  <a:lumOff val="40000"/>
                </a:schemeClr>
              </a:buClr>
              <a:buFont typeface="Wingdings" pitchFamily="2" charset="2"/>
              <a:buChar char="§"/>
            </a:pPr>
            <a:r>
              <a:rPr lang="en-US" sz="2800" dirty="0" smtClean="0">
                <a:latin typeface="Baskerville Old Face" pitchFamily="18" charset="0"/>
              </a:rPr>
              <a:t>Are Natural Nurturers</a:t>
            </a:r>
          </a:p>
          <a:p>
            <a:pPr lvl="1">
              <a:lnSpc>
                <a:spcPct val="200000"/>
              </a:lnSpc>
              <a:buClr>
                <a:schemeClr val="accent1">
                  <a:lumMod val="60000"/>
                  <a:lumOff val="40000"/>
                </a:schemeClr>
              </a:buClr>
              <a:buFont typeface="Wingdings" pitchFamily="2" charset="2"/>
              <a:buChar char="§"/>
            </a:pPr>
            <a:r>
              <a:rPr lang="en-US" sz="2800" dirty="0" smtClean="0">
                <a:latin typeface="Baskerville Old Face" pitchFamily="18" charset="0"/>
              </a:rPr>
              <a:t>May come from dysfunctional homes or backgrounds</a:t>
            </a:r>
          </a:p>
          <a:p>
            <a:pPr lvl="1">
              <a:lnSpc>
                <a:spcPct val="200000"/>
              </a:lnSpc>
              <a:buClr>
                <a:schemeClr val="accent1">
                  <a:lumMod val="60000"/>
                  <a:lumOff val="40000"/>
                </a:schemeClr>
              </a:buClr>
              <a:buFont typeface="Wingdings" pitchFamily="2" charset="2"/>
              <a:buChar char="§"/>
            </a:pPr>
            <a:r>
              <a:rPr lang="en-US" sz="2800" dirty="0" smtClean="0">
                <a:latin typeface="Baskerville Old Face" pitchFamily="18" charset="0"/>
              </a:rPr>
              <a:t>Have a strong identification with the helpless and suffering</a:t>
            </a:r>
          </a:p>
          <a:p>
            <a:pPr lvl="1">
              <a:lnSpc>
                <a:spcPct val="200000"/>
              </a:lnSpc>
              <a:buClr>
                <a:schemeClr val="accent1">
                  <a:lumMod val="60000"/>
                  <a:lumOff val="40000"/>
                </a:schemeClr>
              </a:buClr>
              <a:buFont typeface="Wingdings" pitchFamily="2" charset="2"/>
              <a:buChar char="§"/>
            </a:pPr>
            <a:r>
              <a:rPr lang="en-US" sz="2800" dirty="0" smtClean="0">
                <a:latin typeface="Baskerville Old Face" pitchFamily="18" charset="0"/>
              </a:rPr>
              <a:t>Were taught early to care for the needs of others</a:t>
            </a:r>
          </a:p>
          <a:p>
            <a:pPr lvl="1">
              <a:lnSpc>
                <a:spcPct val="200000"/>
              </a:lnSpc>
              <a:buClr>
                <a:schemeClr val="accent1">
                  <a:lumMod val="60000"/>
                  <a:lumOff val="40000"/>
                </a:schemeClr>
              </a:buClr>
              <a:buFont typeface="Wingdings" pitchFamily="2" charset="2"/>
              <a:buChar char="§"/>
            </a:pPr>
            <a:r>
              <a:rPr lang="en-US" sz="2800" dirty="0" smtClean="0">
                <a:latin typeface="Baskerville Old Face" pitchFamily="18" charset="0"/>
              </a:rPr>
              <a:t>Seek a Helper’s High</a:t>
            </a:r>
          </a:p>
          <a:p>
            <a:pPr lvl="1"/>
            <a:endParaRPr lang="en-US" sz="2800" dirty="0" smtClean="0">
              <a:latin typeface="Baskerville Old Face" pitchFamily="18" charset="0"/>
            </a:endParaRPr>
          </a:p>
          <a:p>
            <a:pPr lvl="1">
              <a:buFont typeface="Wingdings" pitchFamily="2" charset="2"/>
              <a:buChar char="§"/>
            </a:pPr>
            <a:endParaRPr lang="en-US" sz="2800" dirty="0" smtClean="0">
              <a:latin typeface="Baskerville Old Face" pitchFamily="18" charset="0"/>
            </a:endParaRPr>
          </a:p>
          <a:p>
            <a:pPr>
              <a:buFont typeface="Wingdings" pitchFamily="2" charset="2"/>
              <a:buChar char="§"/>
            </a:pPr>
            <a:endParaRPr lang="en-US" sz="800" dirty="0" smtClean="0">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9761"/>
          </a:xfrm>
        </p:spPr>
        <p:txBody>
          <a:bodyPr/>
          <a:lstStyle/>
          <a:p>
            <a:r>
              <a:rPr lang="en-US" sz="7200" b="1" dirty="0" smtClean="0">
                <a:latin typeface="Baskerville Old Face" pitchFamily="18" charset="0"/>
              </a:rPr>
              <a:t>Helper’s High</a:t>
            </a:r>
            <a:endParaRPr lang="en-US" sz="7200" b="1" dirty="0">
              <a:latin typeface="Baskerville Old Face" pitchFamily="18" charset="0"/>
            </a:endParaRPr>
          </a:p>
        </p:txBody>
      </p:sp>
      <p:sp>
        <p:nvSpPr>
          <p:cNvPr id="3" name="Content Placeholder 2"/>
          <p:cNvSpPr>
            <a:spLocks noGrp="1"/>
          </p:cNvSpPr>
          <p:nvPr>
            <p:ph idx="1"/>
          </p:nvPr>
        </p:nvSpPr>
        <p:spPr>
          <a:xfrm>
            <a:off x="457200" y="1676400"/>
            <a:ext cx="8839200" cy="4572000"/>
          </a:xfrm>
        </p:spPr>
        <p:txBody>
          <a:bodyPr>
            <a:normAutofit/>
          </a:bodyPr>
          <a:lstStyle/>
          <a:p>
            <a:pPr marL="0" lvl="1">
              <a:lnSpc>
                <a:spcPct val="100000"/>
              </a:lnSpc>
              <a:spcBef>
                <a:spcPts val="0"/>
              </a:spcBef>
            </a:pPr>
            <a:r>
              <a:rPr lang="en-US" sz="5400" dirty="0" smtClean="0">
                <a:solidFill>
                  <a:schemeClr val="accent2">
                    <a:lumMod val="75000"/>
                  </a:schemeClr>
                </a:solidFill>
                <a:latin typeface="Baskerville Old Face" pitchFamily="18" charset="0"/>
              </a:rPr>
              <a:t>Helper’s High </a:t>
            </a:r>
          </a:p>
          <a:p>
            <a:r>
              <a:rPr lang="en-US" sz="2800" dirty="0" smtClean="0">
                <a:solidFill>
                  <a:schemeClr val="accent2">
                    <a:lumMod val="75000"/>
                  </a:schemeClr>
                </a:solidFill>
                <a:latin typeface="Baskerville Old Face" pitchFamily="18" charset="0"/>
              </a:rPr>
              <a:t>A euphoric feeling followed by a period of calm, experienced after performing a kind act</a:t>
            </a:r>
          </a:p>
          <a:p>
            <a:pPr marL="457200" indent="-457200">
              <a:lnSpc>
                <a:spcPct val="200000"/>
              </a:lnSpc>
              <a:buFont typeface="Wingdings" pitchFamily="2" charset="2"/>
              <a:buChar char="§"/>
            </a:pPr>
            <a:r>
              <a:rPr lang="en-US" sz="2000" dirty="0" smtClean="0">
                <a:solidFill>
                  <a:schemeClr val="accent6">
                    <a:lumMod val="75000"/>
                  </a:schemeClr>
                </a:solidFill>
                <a:latin typeface="Baskerville Old Face" pitchFamily="18" charset="0"/>
              </a:rPr>
              <a:t>The physical sensation results from the release of endorphins </a:t>
            </a:r>
          </a:p>
          <a:p>
            <a:pPr marL="457200" indent="-457200">
              <a:lnSpc>
                <a:spcPct val="200000"/>
              </a:lnSpc>
              <a:buFont typeface="Wingdings" pitchFamily="2" charset="2"/>
              <a:buChar char="§"/>
            </a:pPr>
            <a:r>
              <a:rPr lang="en-US" sz="2000" dirty="0" smtClean="0">
                <a:solidFill>
                  <a:schemeClr val="accent6">
                    <a:lumMod val="75000"/>
                  </a:schemeClr>
                </a:solidFill>
                <a:latin typeface="Baskerville Old Face" pitchFamily="18" charset="0"/>
              </a:rPr>
              <a:t>Individual feels an improved emotional well-being and a sense of self-worth </a:t>
            </a:r>
          </a:p>
          <a:p>
            <a:pPr marL="457200" indent="-457200">
              <a:lnSpc>
                <a:spcPct val="200000"/>
              </a:lnSpc>
              <a:buFont typeface="Wingdings" pitchFamily="2" charset="2"/>
              <a:buChar char="§"/>
            </a:pPr>
            <a:r>
              <a:rPr lang="en-US" sz="2000" dirty="0" smtClean="0">
                <a:solidFill>
                  <a:schemeClr val="accent6">
                    <a:lumMod val="75000"/>
                  </a:schemeClr>
                </a:solidFill>
                <a:latin typeface="Baskerville Old Face" pitchFamily="18" charset="0"/>
              </a:rPr>
              <a:t>These feelings reduce stress and improve the health of the helper</a:t>
            </a:r>
            <a:endParaRPr lang="en-US" dirty="0" smtClean="0">
              <a:latin typeface="Arial Narrow" pitchFamily="34" charset="0"/>
            </a:endParaRPr>
          </a:p>
          <a:p>
            <a:pPr lvl="1">
              <a:lnSpc>
                <a:spcPct val="250000"/>
              </a:lnSpc>
              <a:buFont typeface="Wingdings" pitchFamily="2" charset="2"/>
              <a:buChar char="§"/>
            </a:pPr>
            <a:endParaRPr lang="en-US" dirty="0" smtClean="0">
              <a:latin typeface="Arial Narrow" pitchFamily="34" charset="0"/>
            </a:endParaRPr>
          </a:p>
          <a:p>
            <a:pPr lvl="1"/>
            <a:endParaRPr lang="en-US" dirty="0" smtClean="0">
              <a:latin typeface="Century Gothic" pitchFamily="34"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We Acquired It</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TextBox 6"/>
          <p:cNvSpPr txBox="1"/>
          <p:nvPr/>
        </p:nvSpPr>
        <p:spPr>
          <a:xfrm>
            <a:off x="76200" y="914400"/>
            <a:ext cx="8839200" cy="5170646"/>
          </a:xfrm>
          <a:prstGeom prst="rect">
            <a:avLst/>
          </a:prstGeom>
          <a:noFill/>
        </p:spPr>
        <p:txBody>
          <a:bodyPr wrap="square" rtlCol="0">
            <a:spAutoFit/>
          </a:bodyPr>
          <a:lstStyle/>
          <a:p>
            <a:pPr marL="0" lvl="1">
              <a:lnSpc>
                <a:spcPct val="150000"/>
              </a:lnSpc>
              <a:spcBef>
                <a:spcPts val="0"/>
              </a:spcBef>
              <a:buClr>
                <a:schemeClr val="accent1"/>
              </a:buClr>
              <a:buFont typeface="Wingdings" pitchFamily="2" charset="2"/>
              <a:buChar char="§"/>
            </a:pPr>
            <a:r>
              <a:rPr lang="en-US" sz="3600" b="1" dirty="0" smtClean="0">
                <a:latin typeface="Baskerville Old Face" pitchFamily="18" charset="0"/>
              </a:rPr>
              <a:t>Unfulfilled Expectations-Reality Hits</a:t>
            </a:r>
          </a:p>
          <a:p>
            <a:pPr marL="457200" lvl="2">
              <a:lnSpc>
                <a:spcPct val="150000"/>
              </a:lnSpc>
              <a:buClr>
                <a:schemeClr val="accent1"/>
              </a:buClr>
              <a:buFont typeface="Wingdings" pitchFamily="2" charset="2"/>
              <a:buChar char="§"/>
            </a:pPr>
            <a:r>
              <a:rPr lang="en-US" sz="2800" b="1" dirty="0" smtClean="0">
                <a:latin typeface="Baskerville Old Face" pitchFamily="18" charset="0"/>
              </a:rPr>
              <a:t>My Professor Did Not Tell Me This!</a:t>
            </a:r>
          </a:p>
          <a:p>
            <a:pPr marL="457200" lvl="2">
              <a:lnSpc>
                <a:spcPct val="150000"/>
              </a:lnSpc>
              <a:buClr>
                <a:schemeClr val="accent1"/>
              </a:buClr>
              <a:buFont typeface="Wingdings" pitchFamily="2" charset="2"/>
              <a:buChar char="§"/>
            </a:pPr>
            <a:r>
              <a:rPr lang="en-US" sz="2800" b="1" dirty="0" smtClean="0">
                <a:latin typeface="Baskerville Old Face" pitchFamily="18" charset="0"/>
              </a:rPr>
              <a:t>Institutional Stress</a:t>
            </a:r>
          </a:p>
          <a:p>
            <a:pPr marL="0" lvl="1">
              <a:lnSpc>
                <a:spcPct val="150000"/>
              </a:lnSpc>
              <a:spcBef>
                <a:spcPts val="0"/>
              </a:spcBef>
              <a:buClr>
                <a:schemeClr val="accent1"/>
              </a:buClr>
              <a:buFont typeface="Wingdings" pitchFamily="2" charset="2"/>
              <a:buChar char="§"/>
            </a:pPr>
            <a:r>
              <a:rPr lang="en-US" sz="3600" b="1" dirty="0" smtClean="0">
                <a:latin typeface="Baskerville Old Face" pitchFamily="18" charset="0"/>
              </a:rPr>
              <a:t>Information Overload</a:t>
            </a:r>
          </a:p>
          <a:p>
            <a:pPr marL="0" lvl="1">
              <a:lnSpc>
                <a:spcPct val="150000"/>
              </a:lnSpc>
              <a:buClr>
                <a:schemeClr val="accent1"/>
              </a:buClr>
              <a:buFont typeface="Wingdings" pitchFamily="2" charset="2"/>
              <a:buChar char="§"/>
            </a:pPr>
            <a:r>
              <a:rPr lang="en-US" sz="3600" b="1" dirty="0" smtClean="0">
                <a:latin typeface="Baskerville Old Face" pitchFamily="18" charset="0"/>
              </a:rPr>
              <a:t>Chronic Vicarious Exposure</a:t>
            </a:r>
            <a:endParaRPr lang="en-US" sz="2800" dirty="0" smtClean="0">
              <a:latin typeface="Baskerville Old Face" pitchFamily="18" charset="0"/>
            </a:endParaRPr>
          </a:p>
          <a:p>
            <a:pPr marL="457200" lvl="2">
              <a:lnSpc>
                <a:spcPct val="150000"/>
              </a:lnSpc>
              <a:buClr>
                <a:schemeClr val="accent1"/>
              </a:buClr>
              <a:buFont typeface="Wingdings" pitchFamily="2" charset="2"/>
              <a:buChar char="§"/>
            </a:pPr>
            <a:r>
              <a:rPr lang="en-US" sz="2800" dirty="0" smtClean="0">
                <a:latin typeface="Baskerville Old Face" pitchFamily="18" charset="0"/>
              </a:rPr>
              <a:t>Via Media </a:t>
            </a:r>
          </a:p>
          <a:p>
            <a:pPr marL="457200" lvl="2">
              <a:lnSpc>
                <a:spcPct val="150000"/>
              </a:lnSpc>
              <a:buClr>
                <a:schemeClr val="accent1"/>
              </a:buClr>
              <a:buFont typeface="Wingdings" pitchFamily="2" charset="2"/>
              <a:buChar char="§"/>
            </a:pPr>
            <a:r>
              <a:rPr lang="en-US" sz="2800" dirty="0" smtClean="0">
                <a:latin typeface="Baskerville Old Face" pitchFamily="18" charset="0"/>
              </a:rPr>
              <a:t>Via Customers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One Stop Career Centers</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914401"/>
            <a:ext cx="9144000" cy="7236262"/>
          </a:xfrm>
          <a:prstGeom prst="rect">
            <a:avLst/>
          </a:prstGeom>
          <a:noFill/>
        </p:spPr>
        <p:txBody>
          <a:bodyPr wrap="square" rtlCol="0">
            <a:spAutoFit/>
          </a:bodyPr>
          <a:lstStyle/>
          <a:p>
            <a:pPr>
              <a:lnSpc>
                <a:spcPct val="200000"/>
              </a:lnSpc>
              <a:buClr>
                <a:srgbClr val="FFC000"/>
              </a:buClr>
              <a:buFont typeface="Wingdings" pitchFamily="2" charset="2"/>
              <a:buChar char="§"/>
            </a:pPr>
            <a:r>
              <a:rPr lang="en-US" sz="2800" dirty="0" smtClean="0">
                <a:latin typeface="Baskerville Old Face" pitchFamily="18" charset="0"/>
              </a:rPr>
              <a:t>High degree of responsibility</a:t>
            </a:r>
          </a:p>
          <a:p>
            <a:pPr>
              <a:lnSpc>
                <a:spcPct val="200000"/>
              </a:lnSpc>
              <a:buClr>
                <a:srgbClr val="FFC000"/>
              </a:buClr>
              <a:buFont typeface="Wingdings" pitchFamily="2" charset="2"/>
              <a:buChar char="§"/>
            </a:pPr>
            <a:r>
              <a:rPr lang="en-US" sz="2800" dirty="0" smtClean="0">
                <a:latin typeface="Baskerville Old Face" pitchFamily="18" charset="0"/>
              </a:rPr>
              <a:t>High degree of paper work</a:t>
            </a:r>
          </a:p>
          <a:p>
            <a:pPr>
              <a:lnSpc>
                <a:spcPct val="200000"/>
              </a:lnSpc>
              <a:buClr>
                <a:srgbClr val="FFC000"/>
              </a:buClr>
              <a:buFont typeface="Wingdings" pitchFamily="2" charset="2"/>
              <a:buChar char="§"/>
            </a:pPr>
            <a:r>
              <a:rPr lang="en-US" sz="2800" dirty="0" smtClean="0">
                <a:latin typeface="Baskerville Old Face" pitchFamily="18" charset="0"/>
              </a:rPr>
              <a:t>Demanding caseloads</a:t>
            </a:r>
          </a:p>
          <a:p>
            <a:pPr>
              <a:lnSpc>
                <a:spcPct val="200000"/>
              </a:lnSpc>
              <a:buClr>
                <a:srgbClr val="FFC000"/>
              </a:buClr>
              <a:buFont typeface="Wingdings" pitchFamily="2" charset="2"/>
              <a:buChar char="§"/>
            </a:pPr>
            <a:r>
              <a:rPr lang="en-US" sz="2800" dirty="0" smtClean="0">
                <a:latin typeface="Baskerville Old Face" pitchFamily="18" charset="0"/>
              </a:rPr>
              <a:t>Cubicle Setting</a:t>
            </a:r>
          </a:p>
          <a:p>
            <a:pPr>
              <a:lnSpc>
                <a:spcPct val="200000"/>
              </a:lnSpc>
              <a:buClr>
                <a:srgbClr val="FFC000"/>
              </a:buClr>
              <a:buFont typeface="Wingdings" pitchFamily="2" charset="2"/>
              <a:buChar char="§"/>
            </a:pPr>
            <a:r>
              <a:rPr lang="en-US" sz="2800" dirty="0" smtClean="0">
                <a:latin typeface="Baskerville Old Face" pitchFamily="18" charset="0"/>
              </a:rPr>
              <a:t>Little Privacy</a:t>
            </a:r>
          </a:p>
          <a:p>
            <a:pPr>
              <a:lnSpc>
                <a:spcPct val="200000"/>
              </a:lnSpc>
              <a:buClr>
                <a:srgbClr val="FFC000"/>
              </a:buClr>
              <a:buFont typeface="Wingdings" pitchFamily="2" charset="2"/>
              <a:buChar char="§"/>
            </a:pPr>
            <a:r>
              <a:rPr lang="en-US" sz="2800" dirty="0" smtClean="0">
                <a:latin typeface="Baskerville Old Face" pitchFamily="18" charset="0"/>
              </a:rPr>
              <a:t>Daily crisis</a:t>
            </a:r>
          </a:p>
          <a:p>
            <a:pPr>
              <a:lnSpc>
                <a:spcPct val="200000"/>
              </a:lnSpc>
              <a:buClr>
                <a:srgbClr val="FFC000"/>
              </a:buClr>
              <a:buFont typeface="Wingdings" pitchFamily="2" charset="2"/>
              <a:buChar char="§"/>
            </a:pPr>
            <a:r>
              <a:rPr lang="en-US" sz="2800" dirty="0" smtClean="0">
                <a:latin typeface="Baskerville Old Face" pitchFamily="18" charset="0"/>
              </a:rPr>
              <a:t>Long hours</a:t>
            </a:r>
          </a:p>
          <a:p>
            <a:pPr>
              <a:buClr>
                <a:schemeClr val="accent1">
                  <a:lumMod val="60000"/>
                  <a:lumOff val="40000"/>
                </a:schemeClr>
              </a:buClr>
            </a:pPr>
            <a:endParaRPr lang="en-US" sz="2800" dirty="0" smtClean="0">
              <a:latin typeface="Baskerville Old Face" pitchFamily="18" charset="0"/>
            </a:endParaRPr>
          </a:p>
          <a:p>
            <a:pPr lvl="1">
              <a:buFont typeface="Wingdings" pitchFamily="2" charset="2"/>
              <a:buChar char="§"/>
            </a:pPr>
            <a:endParaRPr lang="en-US" sz="2800" dirty="0" smtClean="0">
              <a:latin typeface="Baskerville Old Face" pitchFamily="18" charset="0"/>
            </a:endParaRPr>
          </a:p>
          <a:p>
            <a:pPr>
              <a:buFont typeface="Wingdings" pitchFamily="2" charset="2"/>
              <a:buChar char="§"/>
            </a:pPr>
            <a:endParaRPr lang="en-US" sz="800" dirty="0" smtClean="0">
              <a:latin typeface="Baskerville Old Face" pitchFamily="18" charset="0"/>
            </a:endParaRPr>
          </a:p>
        </p:txBody>
      </p:sp>
      <p:pic>
        <p:nvPicPr>
          <p:cNvPr id="7" name="Picture 6" descr="unemployment.jpg"/>
          <p:cNvPicPr>
            <a:picLocks noChangeAspect="1"/>
          </p:cNvPicPr>
          <p:nvPr/>
        </p:nvPicPr>
        <p:blipFill>
          <a:blip r:embed="rId4" cstate="print">
            <a:duotone>
              <a:schemeClr val="bg2">
                <a:shade val="45000"/>
                <a:satMod val="135000"/>
              </a:schemeClr>
              <a:prstClr val="white"/>
            </a:duotone>
          </a:blip>
          <a:stretch>
            <a:fillRect/>
          </a:stretch>
        </p:blipFill>
        <p:spPr>
          <a:xfrm>
            <a:off x="4038600" y="2133600"/>
            <a:ext cx="4876800" cy="366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Unfulfilled Expectations</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685800"/>
            <a:ext cx="9144000" cy="6740307"/>
          </a:xfrm>
          <a:prstGeom prst="rect">
            <a:avLst/>
          </a:prstGeom>
          <a:noFill/>
        </p:spPr>
        <p:txBody>
          <a:bodyPr wrap="square" rtlCol="0">
            <a:spAutoFit/>
          </a:bodyPr>
          <a:lstStyle/>
          <a:p>
            <a:pPr>
              <a:lnSpc>
                <a:spcPct val="150000"/>
              </a:lnSpc>
              <a:buClr>
                <a:srgbClr val="FFC000"/>
              </a:buClr>
            </a:pPr>
            <a:r>
              <a:rPr lang="en-US" sz="3600" u="sng" dirty="0" smtClean="0">
                <a:latin typeface="Baskerville Old Face" pitchFamily="18" charset="0"/>
              </a:rPr>
              <a:t>My Professor Did Not Tell Me This</a:t>
            </a:r>
          </a:p>
          <a:p>
            <a:pPr>
              <a:lnSpc>
                <a:spcPct val="150000"/>
              </a:lnSpc>
              <a:buClr>
                <a:srgbClr val="FFC000"/>
              </a:buClr>
              <a:buFont typeface="Wingdings" pitchFamily="2" charset="2"/>
              <a:buChar char="§"/>
            </a:pPr>
            <a:r>
              <a:rPr lang="en-US" sz="2800" dirty="0" smtClean="0">
                <a:latin typeface="Baskerville Old Face" pitchFamily="18" charset="0"/>
              </a:rPr>
              <a:t>Institutional Stress</a:t>
            </a:r>
          </a:p>
          <a:p>
            <a:pPr lvl="1">
              <a:lnSpc>
                <a:spcPct val="150000"/>
              </a:lnSpc>
              <a:buClr>
                <a:srgbClr val="FFC000"/>
              </a:buClr>
              <a:buFont typeface="Wingdings" pitchFamily="2" charset="2"/>
              <a:buChar char="§"/>
            </a:pPr>
            <a:r>
              <a:rPr lang="en-US" sz="2800" dirty="0" smtClean="0">
                <a:latin typeface="Baskerville Old Face" pitchFamily="18" charset="0"/>
              </a:rPr>
              <a:t>Keeping your work space clean</a:t>
            </a:r>
          </a:p>
          <a:p>
            <a:pPr lvl="2">
              <a:lnSpc>
                <a:spcPct val="150000"/>
              </a:lnSpc>
              <a:buClr>
                <a:srgbClr val="FFC000"/>
              </a:buClr>
              <a:buFont typeface="Wingdings" pitchFamily="2" charset="2"/>
              <a:buChar char="§"/>
            </a:pPr>
            <a:r>
              <a:rPr lang="en-US" sz="2800" dirty="0" smtClean="0">
                <a:latin typeface="Baskerville Old Face" pitchFamily="18" charset="0"/>
              </a:rPr>
              <a:t>Only 5 personal items allowed</a:t>
            </a:r>
          </a:p>
          <a:p>
            <a:pPr lvl="2">
              <a:lnSpc>
                <a:spcPct val="150000"/>
              </a:lnSpc>
              <a:buClr>
                <a:srgbClr val="FFC000"/>
              </a:buClr>
              <a:buFont typeface="Wingdings" pitchFamily="2" charset="2"/>
              <a:buChar char="§"/>
            </a:pPr>
            <a:r>
              <a:rPr lang="en-US" sz="2800" dirty="0" smtClean="0">
                <a:latin typeface="Baskerville Old Face" pitchFamily="18" charset="0"/>
              </a:rPr>
              <a:t>No offensive material</a:t>
            </a:r>
          </a:p>
          <a:p>
            <a:pPr lvl="1">
              <a:lnSpc>
                <a:spcPct val="150000"/>
              </a:lnSpc>
              <a:buClr>
                <a:srgbClr val="FFC000"/>
              </a:buClr>
              <a:buFont typeface="Wingdings" pitchFamily="2" charset="2"/>
              <a:buChar char="§"/>
            </a:pPr>
            <a:r>
              <a:rPr lang="en-US" sz="2800" dirty="0" smtClean="0">
                <a:latin typeface="Baskerville Old Face" pitchFamily="18" charset="0"/>
              </a:rPr>
              <a:t>Welcome to the Cubicles!</a:t>
            </a:r>
          </a:p>
          <a:p>
            <a:pPr lvl="2">
              <a:lnSpc>
                <a:spcPct val="150000"/>
              </a:lnSpc>
              <a:buClr>
                <a:srgbClr val="FFC000"/>
              </a:buClr>
              <a:buFont typeface="Wingdings" pitchFamily="2" charset="2"/>
              <a:buChar char="§"/>
            </a:pPr>
            <a:r>
              <a:rPr lang="en-US" sz="2800" dirty="0" smtClean="0">
                <a:latin typeface="Baskerville Old Face" pitchFamily="18" charset="0"/>
              </a:rPr>
              <a:t>Only managers get offices</a:t>
            </a:r>
          </a:p>
          <a:p>
            <a:pPr lvl="2">
              <a:lnSpc>
                <a:spcPct val="150000"/>
              </a:lnSpc>
              <a:buClr>
                <a:srgbClr val="FFC000"/>
              </a:buClr>
              <a:buFont typeface="Wingdings" pitchFamily="2" charset="2"/>
              <a:buChar char="§"/>
            </a:pPr>
            <a:r>
              <a:rPr lang="en-US" sz="2800" dirty="0" smtClean="0">
                <a:latin typeface="Baskerville Old Face" pitchFamily="18" charset="0"/>
              </a:rPr>
              <a:t>Please eat in the break room</a:t>
            </a:r>
          </a:p>
          <a:p>
            <a:pPr lvl="1">
              <a:lnSpc>
                <a:spcPct val="150000"/>
              </a:lnSpc>
              <a:buClr>
                <a:srgbClr val="FFC000"/>
              </a:buClr>
              <a:buFont typeface="Wingdings" pitchFamily="2" charset="2"/>
              <a:buChar char="§"/>
            </a:pPr>
            <a:r>
              <a:rPr lang="en-US" sz="2800" dirty="0" smtClean="0">
                <a:latin typeface="Baskerville Old Face" pitchFamily="18" charset="0"/>
              </a:rPr>
              <a:t>I thought we could wear jeans on FRIDAYS!</a:t>
            </a:r>
          </a:p>
          <a:p>
            <a:pPr lvl="1">
              <a:lnSpc>
                <a:spcPct val="150000"/>
              </a:lnSpc>
              <a:buClr>
                <a:srgbClr val="FFC000"/>
              </a:buClr>
              <a:buFont typeface="Wingdings" pitchFamily="2" charset="2"/>
              <a:buChar char="§"/>
            </a:pPr>
            <a:endParaRPr lang="en-US" sz="2800" dirty="0" smtClean="0">
              <a:latin typeface="Baskerville Old Face" pitchFamily="18" charset="0"/>
            </a:endParaRPr>
          </a:p>
        </p:txBody>
      </p:sp>
      <p:pic>
        <p:nvPicPr>
          <p:cNvPr id="7" name="Picture 6" descr="angry-woman-manas.gif"/>
          <p:cNvPicPr>
            <a:picLocks noChangeAspect="1"/>
          </p:cNvPicPr>
          <p:nvPr/>
        </p:nvPicPr>
        <p:blipFill>
          <a:blip r:embed="rId4" cstate="print">
            <a:duotone>
              <a:schemeClr val="bg2">
                <a:shade val="45000"/>
                <a:satMod val="135000"/>
              </a:schemeClr>
              <a:prstClr val="white"/>
            </a:duotone>
          </a:blip>
          <a:stretch>
            <a:fillRect/>
          </a:stretch>
        </p:blipFill>
        <p:spPr>
          <a:xfrm>
            <a:off x="5791200" y="1905000"/>
            <a:ext cx="2857500" cy="3800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Unfulfilled Expectations</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685800"/>
            <a:ext cx="9144000" cy="9417963"/>
          </a:xfrm>
          <a:prstGeom prst="rect">
            <a:avLst/>
          </a:prstGeom>
          <a:noFill/>
        </p:spPr>
        <p:txBody>
          <a:bodyPr wrap="square" rtlCol="0">
            <a:spAutoFit/>
          </a:bodyPr>
          <a:lstStyle/>
          <a:p>
            <a:pPr>
              <a:lnSpc>
                <a:spcPct val="150000"/>
              </a:lnSpc>
              <a:buClr>
                <a:srgbClr val="FFC000"/>
              </a:buClr>
            </a:pPr>
            <a:r>
              <a:rPr lang="en-US" sz="3600" u="sng" dirty="0" smtClean="0">
                <a:latin typeface="Baskerville Old Face" pitchFamily="18" charset="0"/>
              </a:rPr>
              <a:t>My Professor Did Not Tell Me This</a:t>
            </a:r>
          </a:p>
          <a:p>
            <a:pPr>
              <a:lnSpc>
                <a:spcPct val="150000"/>
              </a:lnSpc>
              <a:buClr>
                <a:srgbClr val="FFC000"/>
              </a:buClr>
              <a:buFont typeface="Wingdings" pitchFamily="2" charset="2"/>
              <a:buChar char="§"/>
            </a:pPr>
            <a:r>
              <a:rPr lang="en-US" sz="2800" dirty="0" smtClean="0">
                <a:latin typeface="Baskerville Old Face" pitchFamily="18" charset="0"/>
              </a:rPr>
              <a:t>Lack of Appreciation</a:t>
            </a:r>
          </a:p>
          <a:p>
            <a:pPr lvl="1">
              <a:lnSpc>
                <a:spcPct val="150000"/>
              </a:lnSpc>
              <a:buClr>
                <a:srgbClr val="FFC000"/>
              </a:buClr>
              <a:buFont typeface="Wingdings" pitchFamily="2" charset="2"/>
              <a:buChar char="§"/>
            </a:pPr>
            <a:r>
              <a:rPr lang="en-US" sz="2800" dirty="0" smtClean="0">
                <a:latin typeface="Baskerville Old Face" pitchFamily="18" charset="0"/>
              </a:rPr>
              <a:t>That’s Your Job!</a:t>
            </a:r>
          </a:p>
          <a:p>
            <a:pPr>
              <a:lnSpc>
                <a:spcPct val="150000"/>
              </a:lnSpc>
              <a:buClr>
                <a:srgbClr val="FFC000"/>
              </a:buClr>
              <a:buFont typeface="Wingdings" pitchFamily="2" charset="2"/>
              <a:buChar char="§"/>
            </a:pPr>
            <a:endParaRPr lang="en-US" sz="1000" dirty="0" smtClean="0">
              <a:latin typeface="Baskerville Old Face" pitchFamily="18" charset="0"/>
            </a:endParaRPr>
          </a:p>
          <a:p>
            <a:pPr>
              <a:lnSpc>
                <a:spcPct val="150000"/>
              </a:lnSpc>
              <a:buClr>
                <a:srgbClr val="FFC000"/>
              </a:buClr>
              <a:buFont typeface="Wingdings" pitchFamily="2" charset="2"/>
              <a:buChar char="§"/>
            </a:pPr>
            <a:r>
              <a:rPr lang="en-US" sz="2800" dirty="0" smtClean="0">
                <a:latin typeface="Baskerville Old Face" pitchFamily="18" charset="0"/>
              </a:rPr>
              <a:t>Time &amp; Attendance </a:t>
            </a:r>
          </a:p>
          <a:p>
            <a:pPr lvl="1">
              <a:lnSpc>
                <a:spcPct val="150000"/>
              </a:lnSpc>
              <a:buClr>
                <a:srgbClr val="FFC000"/>
              </a:buClr>
              <a:buFont typeface="Wingdings" pitchFamily="2" charset="2"/>
              <a:buChar char="§"/>
            </a:pPr>
            <a:r>
              <a:rPr lang="en-US" sz="2800" dirty="0" smtClean="0">
                <a:latin typeface="Baskerville Old Face" pitchFamily="18" charset="0"/>
              </a:rPr>
              <a:t>But I always work late…</a:t>
            </a:r>
          </a:p>
          <a:p>
            <a:pPr>
              <a:lnSpc>
                <a:spcPct val="150000"/>
              </a:lnSpc>
              <a:buClr>
                <a:srgbClr val="FFC000"/>
              </a:buClr>
              <a:buFont typeface="Wingdings" pitchFamily="2" charset="2"/>
              <a:buChar char="§"/>
            </a:pPr>
            <a:endParaRPr lang="en-US" sz="1000" dirty="0" smtClean="0">
              <a:latin typeface="Baskerville Old Face" pitchFamily="18" charset="0"/>
            </a:endParaRPr>
          </a:p>
          <a:p>
            <a:pPr>
              <a:lnSpc>
                <a:spcPct val="150000"/>
              </a:lnSpc>
              <a:buClr>
                <a:srgbClr val="FFC000"/>
              </a:buClr>
              <a:buFont typeface="Wingdings" pitchFamily="2" charset="2"/>
              <a:buChar char="§"/>
            </a:pPr>
            <a:r>
              <a:rPr lang="en-US" sz="2800" dirty="0" smtClean="0">
                <a:latin typeface="Baskerville Old Face" pitchFamily="18" charset="0"/>
              </a:rPr>
              <a:t>Networking &amp; Competition</a:t>
            </a:r>
          </a:p>
          <a:p>
            <a:pPr lvl="1">
              <a:lnSpc>
                <a:spcPct val="150000"/>
              </a:lnSpc>
              <a:buClr>
                <a:srgbClr val="FFC000"/>
              </a:buClr>
              <a:buFont typeface="Wingdings" pitchFamily="2" charset="2"/>
              <a:buChar char="§"/>
            </a:pPr>
            <a:r>
              <a:rPr lang="en-US" sz="2800" dirty="0" smtClean="0">
                <a:latin typeface="Baskerville Old Face" pitchFamily="18" charset="0"/>
              </a:rPr>
              <a:t>Office Politics</a:t>
            </a:r>
          </a:p>
          <a:p>
            <a:pPr lvl="1">
              <a:lnSpc>
                <a:spcPct val="150000"/>
              </a:lnSpc>
              <a:buClr>
                <a:srgbClr val="FFC000"/>
              </a:buClr>
              <a:buFont typeface="Wingdings" pitchFamily="2" charset="2"/>
              <a:buChar char="§"/>
            </a:pPr>
            <a:r>
              <a:rPr lang="en-US" sz="2800" dirty="0" smtClean="0">
                <a:latin typeface="Baskerville Old Face" pitchFamily="18" charset="0"/>
              </a:rPr>
              <a:t>Due Process</a:t>
            </a:r>
          </a:p>
          <a:p>
            <a:pPr lvl="1">
              <a:lnSpc>
                <a:spcPct val="150000"/>
              </a:lnSpc>
              <a:buClr>
                <a:srgbClr val="FFC000"/>
              </a:buClr>
              <a:buFont typeface="Wingdings" pitchFamily="2" charset="2"/>
              <a:buChar char="§"/>
            </a:pPr>
            <a:endParaRPr lang="en-US" sz="2800" dirty="0" smtClean="0">
              <a:latin typeface="Baskerville Old Face" pitchFamily="18" charset="0"/>
            </a:endParaRPr>
          </a:p>
          <a:p>
            <a:pPr>
              <a:lnSpc>
                <a:spcPct val="150000"/>
              </a:lnSpc>
              <a:buClr>
                <a:srgbClr val="FFC000"/>
              </a:buClr>
              <a:buFont typeface="Wingdings" pitchFamily="2" charset="2"/>
              <a:buChar char="§"/>
            </a:pPr>
            <a:endParaRPr lang="en-US" sz="2800" dirty="0" smtClean="0">
              <a:latin typeface="Baskerville Old Face" pitchFamily="18" charset="0"/>
            </a:endParaRPr>
          </a:p>
          <a:p>
            <a:pPr>
              <a:lnSpc>
                <a:spcPct val="150000"/>
              </a:lnSpc>
              <a:buClr>
                <a:srgbClr val="FFC000"/>
              </a:buClr>
              <a:buFont typeface="Wingdings" pitchFamily="2" charset="2"/>
              <a:buChar char="§"/>
            </a:pPr>
            <a:endParaRPr lang="en-US" sz="2800" dirty="0" smtClean="0">
              <a:latin typeface="Baskerville Old Face" pitchFamily="18" charset="0"/>
            </a:endParaRPr>
          </a:p>
          <a:p>
            <a:pPr>
              <a:lnSpc>
                <a:spcPct val="150000"/>
              </a:lnSpc>
              <a:buClr>
                <a:srgbClr val="FFC000"/>
              </a:buClr>
            </a:pPr>
            <a:endParaRPr lang="en-US" sz="2800" dirty="0" smtClean="0">
              <a:latin typeface="Baskerville Old Face" pitchFamily="18" charset="0"/>
            </a:endParaRPr>
          </a:p>
          <a:p>
            <a:pPr>
              <a:lnSpc>
                <a:spcPct val="150000"/>
              </a:lnSpc>
              <a:buClr>
                <a:srgbClr val="FFC000"/>
              </a:buClr>
            </a:pPr>
            <a:endParaRPr lang="en-US" sz="4000" u="sng" dirty="0" smtClean="0">
              <a:latin typeface="Baskerville Old Face" pitchFamily="18" charset="0"/>
            </a:endParaRPr>
          </a:p>
        </p:txBody>
      </p:sp>
      <p:pic>
        <p:nvPicPr>
          <p:cNvPr id="7" name="Picture 6" descr="post_it.jpg"/>
          <p:cNvPicPr>
            <a:picLocks noChangeAspect="1"/>
          </p:cNvPicPr>
          <p:nvPr/>
        </p:nvPicPr>
        <p:blipFill>
          <a:blip r:embed="rId4" cstate="print">
            <a:clrChange>
              <a:clrFrom>
                <a:srgbClr val="FFFAA2"/>
              </a:clrFrom>
              <a:clrTo>
                <a:srgbClr val="FFFAA2">
                  <a:alpha val="0"/>
                </a:srgbClr>
              </a:clrTo>
            </a:clrChange>
            <a:duotone>
              <a:schemeClr val="bg2">
                <a:shade val="45000"/>
                <a:satMod val="135000"/>
              </a:schemeClr>
              <a:prstClr val="white"/>
            </a:duotone>
          </a:blip>
          <a:srcRect l="9200" t="5749" r="22400" b="29176"/>
          <a:stretch>
            <a:fillRect/>
          </a:stretch>
        </p:blipFill>
        <p:spPr>
          <a:xfrm rot="1490989">
            <a:off x="4979596" y="2422975"/>
            <a:ext cx="3505200" cy="3074737"/>
          </a:xfrm>
          <a:prstGeom prst="round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Information Overload</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TextBox 6"/>
          <p:cNvSpPr txBox="1"/>
          <p:nvPr/>
        </p:nvSpPr>
        <p:spPr>
          <a:xfrm>
            <a:off x="0" y="1041023"/>
            <a:ext cx="9144000" cy="6863417"/>
          </a:xfrm>
          <a:prstGeom prst="rect">
            <a:avLst/>
          </a:prstGeom>
          <a:noFill/>
        </p:spPr>
        <p:txBody>
          <a:bodyPr wrap="square" rtlCol="0">
            <a:spAutoFit/>
          </a:bodyPr>
          <a:lstStyle/>
          <a:p>
            <a:pPr>
              <a:lnSpc>
                <a:spcPct val="200000"/>
              </a:lnSpc>
              <a:buClr>
                <a:srgbClr val="FFC000"/>
              </a:buClr>
              <a:buFont typeface="Wingdings" pitchFamily="2" charset="2"/>
              <a:buChar char="§"/>
            </a:pPr>
            <a:r>
              <a:rPr lang="en-US" sz="3200" dirty="0" smtClean="0">
                <a:latin typeface="Baskerville Old Face" pitchFamily="18" charset="0"/>
              </a:rPr>
              <a:t>Remembering Passwords</a:t>
            </a:r>
          </a:p>
          <a:p>
            <a:pPr>
              <a:lnSpc>
                <a:spcPct val="200000"/>
              </a:lnSpc>
              <a:buClr>
                <a:srgbClr val="FFC000"/>
              </a:buClr>
              <a:buFont typeface="Wingdings" pitchFamily="2" charset="2"/>
              <a:buChar char="§"/>
            </a:pPr>
            <a:r>
              <a:rPr lang="en-US" sz="3200" dirty="0" smtClean="0">
                <a:latin typeface="Baskerville Old Face" pitchFamily="18" charset="0"/>
              </a:rPr>
              <a:t>Learning Local Operating Procedures</a:t>
            </a:r>
          </a:p>
          <a:p>
            <a:pPr>
              <a:lnSpc>
                <a:spcPct val="200000"/>
              </a:lnSpc>
              <a:buClr>
                <a:srgbClr val="FFC000"/>
              </a:buClr>
              <a:buFont typeface="Wingdings" pitchFamily="2" charset="2"/>
              <a:buChar char="§"/>
            </a:pPr>
            <a:r>
              <a:rPr lang="en-US" sz="3200" dirty="0" smtClean="0">
                <a:latin typeface="Baskerville Old Face" pitchFamily="18" charset="0"/>
              </a:rPr>
              <a:t>Learning Program Standard Operating Procedures</a:t>
            </a:r>
          </a:p>
          <a:p>
            <a:pPr>
              <a:lnSpc>
                <a:spcPct val="200000"/>
              </a:lnSpc>
              <a:buClr>
                <a:srgbClr val="FFC000"/>
              </a:buClr>
              <a:buFont typeface="Wingdings" pitchFamily="2" charset="2"/>
              <a:buChar char="§"/>
            </a:pPr>
            <a:r>
              <a:rPr lang="en-US" sz="3200" dirty="0" smtClean="0">
                <a:latin typeface="Baskerville Old Face" pitchFamily="18" charset="0"/>
              </a:rPr>
              <a:t>Getting To Know Your Customers and Their Story</a:t>
            </a:r>
          </a:p>
          <a:p>
            <a:pPr>
              <a:lnSpc>
                <a:spcPct val="200000"/>
              </a:lnSpc>
              <a:buClr>
                <a:srgbClr val="FFC000"/>
              </a:buClr>
              <a:buFont typeface="Wingdings" pitchFamily="2" charset="2"/>
              <a:buChar char="§"/>
            </a:pPr>
            <a:r>
              <a:rPr lang="en-US" sz="3200" dirty="0" smtClean="0">
                <a:latin typeface="Baskerville Old Face" pitchFamily="18" charset="0"/>
              </a:rPr>
              <a:t>Learning Different Management Information Systems</a:t>
            </a:r>
          </a:p>
          <a:p>
            <a:pPr>
              <a:lnSpc>
                <a:spcPct val="150000"/>
              </a:lnSpc>
              <a:buClr>
                <a:srgbClr val="FFC000"/>
              </a:buClr>
            </a:pPr>
            <a:endParaRPr lang="en-US" sz="2800" dirty="0" smtClean="0">
              <a:latin typeface="Baskerville Old Face" pitchFamily="18" charset="0"/>
            </a:endParaRPr>
          </a:p>
          <a:p>
            <a:pPr lvl="1">
              <a:lnSpc>
                <a:spcPct val="150000"/>
              </a:lnSpc>
              <a:buClr>
                <a:srgbClr val="FFC000"/>
              </a:buClr>
            </a:pPr>
            <a:endParaRPr lang="en-US" sz="2800" dirty="0" smtClean="0">
              <a:latin typeface="Baskerville Old Face" pitchFamily="18" charset="0"/>
            </a:endParaRPr>
          </a:p>
          <a:p>
            <a:pPr lvl="1">
              <a:buFont typeface="Wingdings" pitchFamily="2" charset="2"/>
              <a:buChar char="§"/>
            </a:pPr>
            <a:endParaRPr lang="en-US" sz="2800" dirty="0" smtClean="0">
              <a:latin typeface="Baskerville Old Face" pitchFamily="18" charset="0"/>
            </a:endParaRPr>
          </a:p>
          <a:p>
            <a:pPr>
              <a:buFont typeface="Wingdings" pitchFamily="2" charset="2"/>
              <a:buChar char="§"/>
            </a:pPr>
            <a:endParaRPr lang="en-US" sz="800" dirty="0" smtClean="0">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7196"/>
          </a:xfrm>
        </p:spPr>
        <p:txBody>
          <a:bodyPr/>
          <a:lstStyle/>
          <a:p>
            <a:r>
              <a:rPr lang="en-US" sz="7200" b="1" dirty="0" smtClean="0">
                <a:latin typeface="Baskerville Old Face" pitchFamily="18" charset="0"/>
              </a:rPr>
              <a:t>Words To Know</a:t>
            </a:r>
            <a:endParaRPr lang="en-US" sz="7200" b="1" dirty="0">
              <a:latin typeface="Baskerville Old Face" pitchFamily="18" charset="0"/>
            </a:endParaRPr>
          </a:p>
        </p:txBody>
      </p:sp>
      <p:sp>
        <p:nvSpPr>
          <p:cNvPr id="3" name="Content Placeholder 2"/>
          <p:cNvSpPr>
            <a:spLocks noGrp="1"/>
          </p:cNvSpPr>
          <p:nvPr>
            <p:ph idx="1"/>
          </p:nvPr>
        </p:nvSpPr>
        <p:spPr>
          <a:xfrm>
            <a:off x="533400" y="1676400"/>
            <a:ext cx="6781800" cy="4628960"/>
          </a:xfrm>
        </p:spPr>
        <p:txBody>
          <a:bodyPr/>
          <a:lstStyle/>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Burnout</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Secondary Traumatic Stress (STS)</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Compassion Fatigue (CF)</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Chronic Vicarious Exposure</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Stress Hardiness</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Helper’s High</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Energy Vampires</a:t>
            </a:r>
          </a:p>
          <a:p>
            <a:pPr marL="514350" indent="-514350">
              <a:lnSpc>
                <a:spcPct val="100000"/>
              </a:lnSpc>
              <a:buFont typeface="Wingdings" pitchFamily="2" charset="2"/>
              <a:buChar char="§"/>
            </a:pPr>
            <a:r>
              <a:rPr lang="en-US" sz="3200" b="0" dirty="0" smtClean="0">
                <a:solidFill>
                  <a:schemeClr val="accent2">
                    <a:lumMod val="75000"/>
                  </a:schemeClr>
                </a:solidFill>
                <a:latin typeface="Baskerville Old Face" pitchFamily="18" charset="0"/>
              </a:rPr>
              <a:t>Compassion Satisfaction (CS)</a:t>
            </a: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2" cstate="print"/>
          <a:stretch>
            <a:fillRect/>
          </a:stretch>
        </p:blipFill>
        <p:spPr>
          <a:xfrm>
            <a:off x="8153400" y="0"/>
            <a:ext cx="990600" cy="1381905"/>
          </a:xfrm>
          <a:prstGeom prst="rect">
            <a:avLst/>
          </a:prstGeom>
        </p:spPr>
      </p:pic>
      <p:pic>
        <p:nvPicPr>
          <p:cNvPr id="9" name="Picture 8" descr="fatigue2.jpg"/>
          <p:cNvPicPr>
            <a:picLocks noChangeAspect="1"/>
          </p:cNvPicPr>
          <p:nvPr/>
        </p:nvPicPr>
        <p:blipFill>
          <a:blip r:embed="rId3" cstate="print">
            <a:clrChange>
              <a:clrFrom>
                <a:srgbClr val="FFFFFF"/>
              </a:clrFrom>
              <a:clrTo>
                <a:srgbClr val="FFFFFF">
                  <a:alpha val="0"/>
                </a:srgbClr>
              </a:clrTo>
            </a:clrChange>
            <a:duotone>
              <a:prstClr val="black"/>
              <a:schemeClr val="accent2">
                <a:lumMod val="60000"/>
                <a:lumOff val="40000"/>
                <a:tint val="45000"/>
                <a:satMod val="400000"/>
              </a:schemeClr>
            </a:duotone>
          </a:blip>
          <a:stretch>
            <a:fillRect/>
          </a:stretch>
        </p:blipFill>
        <p:spPr>
          <a:xfrm>
            <a:off x="6172200" y="2895600"/>
            <a:ext cx="2819400" cy="2743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833113"/>
          </a:xfrm>
        </p:spPr>
        <p:txBody>
          <a:bodyPr/>
          <a:lstStyle/>
          <a:p>
            <a:r>
              <a:rPr lang="en-US" sz="6000" b="1" dirty="0" smtClean="0">
                <a:latin typeface="Baskerville Old Face" pitchFamily="18" charset="0"/>
              </a:rPr>
              <a:t>Chronic Vicarious Exposure</a:t>
            </a:r>
            <a:endParaRPr lang="en-US" sz="60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990600"/>
            <a:ext cx="9144000" cy="4862870"/>
          </a:xfrm>
          <a:prstGeom prst="rect">
            <a:avLst/>
          </a:prstGeom>
          <a:noFill/>
        </p:spPr>
        <p:txBody>
          <a:bodyPr wrap="square" rtlCol="0">
            <a:spAutoFit/>
          </a:bodyPr>
          <a:lstStyle/>
          <a:p>
            <a:pPr marL="0" lvl="3">
              <a:buClr>
                <a:srgbClr val="FFC000"/>
              </a:buClr>
              <a:buFont typeface="Wingdings" pitchFamily="2" charset="2"/>
              <a:buChar char="§"/>
            </a:pPr>
            <a:r>
              <a:rPr lang="en-US" sz="3000" dirty="0" smtClean="0">
                <a:latin typeface="Baskerville Old Face" pitchFamily="18" charset="0"/>
              </a:rPr>
              <a:t>We are all socio-biologically connected</a:t>
            </a:r>
          </a:p>
          <a:p>
            <a:pPr marL="457200" lvl="4">
              <a:buClr>
                <a:srgbClr val="FFC000"/>
              </a:buClr>
              <a:buFont typeface="Wingdings" pitchFamily="2" charset="2"/>
              <a:buChar char="§"/>
            </a:pPr>
            <a:r>
              <a:rPr lang="en-US" sz="3000" dirty="0" smtClean="0">
                <a:latin typeface="Baskerville Old Face" pitchFamily="18" charset="0"/>
              </a:rPr>
              <a:t>I feel your pain…</a:t>
            </a:r>
          </a:p>
          <a:p>
            <a:pPr marL="457200" lvl="4">
              <a:buClr>
                <a:srgbClr val="FFC000"/>
              </a:buClr>
              <a:buFont typeface="Wingdings" pitchFamily="2" charset="2"/>
              <a:buChar char="§"/>
            </a:pPr>
            <a:r>
              <a:rPr lang="en-US" sz="3000" dirty="0" smtClean="0">
                <a:latin typeface="Baskerville Old Face" pitchFamily="18" charset="0"/>
              </a:rPr>
              <a:t>Helper’s High-Joy from Helping Others</a:t>
            </a:r>
          </a:p>
          <a:p>
            <a:pPr marL="457200" lvl="4">
              <a:buClr>
                <a:srgbClr val="FFC000"/>
              </a:buClr>
              <a:buFont typeface="Wingdings" pitchFamily="2" charset="2"/>
              <a:buChar char="§"/>
            </a:pPr>
            <a:r>
              <a:rPr lang="en-US" sz="3000" dirty="0" smtClean="0">
                <a:latin typeface="Baskerville Old Face" pitchFamily="18" charset="0"/>
              </a:rPr>
              <a:t>Energy Vampires- Drain Your Energy</a:t>
            </a:r>
          </a:p>
          <a:p>
            <a:pPr marL="0" lvl="3">
              <a:buClr>
                <a:srgbClr val="FFC000"/>
              </a:buClr>
            </a:pPr>
            <a:endParaRPr lang="en-US" sz="1500" dirty="0" smtClean="0">
              <a:latin typeface="Baskerville Old Face" pitchFamily="18" charset="0"/>
            </a:endParaRPr>
          </a:p>
          <a:p>
            <a:pPr marL="0" lvl="3">
              <a:buClr>
                <a:srgbClr val="FFC000"/>
              </a:buClr>
              <a:buFont typeface="Wingdings" pitchFamily="2" charset="2"/>
              <a:buChar char="§"/>
            </a:pPr>
            <a:r>
              <a:rPr lang="en-US" sz="3000" dirty="0" smtClean="0">
                <a:latin typeface="Baskerville Old Face" pitchFamily="18" charset="0"/>
              </a:rPr>
              <a:t>Overexposure to problems that are </a:t>
            </a:r>
            <a:r>
              <a:rPr lang="en-US" sz="3000" u="sng" dirty="0" smtClean="0">
                <a:latin typeface="Baskerville Old Face" pitchFamily="18" charset="0"/>
              </a:rPr>
              <a:t>continuous</a:t>
            </a:r>
            <a:r>
              <a:rPr lang="en-US" sz="3000" dirty="0" smtClean="0">
                <a:latin typeface="Baskerville Old Face" pitchFamily="18" charset="0"/>
              </a:rPr>
              <a:t> and </a:t>
            </a:r>
          </a:p>
          <a:p>
            <a:pPr marL="0" lvl="3">
              <a:buClr>
                <a:srgbClr val="FFC000"/>
              </a:buClr>
            </a:pPr>
            <a:r>
              <a:rPr lang="en-US" sz="3000" dirty="0" smtClean="0">
                <a:latin typeface="Baskerville Old Face" pitchFamily="18" charset="0"/>
              </a:rPr>
              <a:t>   </a:t>
            </a:r>
            <a:r>
              <a:rPr lang="en-US" sz="3000" u="sng" dirty="0" smtClean="0">
                <a:latin typeface="Baskerville Old Face" pitchFamily="18" charset="0"/>
              </a:rPr>
              <a:t>irresolvable</a:t>
            </a:r>
            <a:r>
              <a:rPr lang="en-US" sz="3000" dirty="0" smtClean="0">
                <a:latin typeface="Baskerville Old Face" pitchFamily="18" charset="0"/>
              </a:rPr>
              <a:t> </a:t>
            </a:r>
          </a:p>
          <a:p>
            <a:pPr marL="457200" lvl="4">
              <a:lnSpc>
                <a:spcPct val="150000"/>
              </a:lnSpc>
              <a:buClr>
                <a:srgbClr val="FFC000"/>
              </a:buClr>
              <a:buFont typeface="Wingdings" pitchFamily="2" charset="2"/>
              <a:buChar char="§"/>
            </a:pPr>
            <a:r>
              <a:rPr lang="en-US" sz="3000" dirty="0" smtClean="0">
                <a:latin typeface="Baskerville Old Face" pitchFamily="18" charset="0"/>
              </a:rPr>
              <a:t>Desensitizes individuals</a:t>
            </a:r>
          </a:p>
          <a:p>
            <a:pPr marL="457200" lvl="4">
              <a:lnSpc>
                <a:spcPct val="150000"/>
              </a:lnSpc>
              <a:buClr>
                <a:srgbClr val="FFC000"/>
              </a:buClr>
              <a:buFont typeface="Wingdings" pitchFamily="2" charset="2"/>
              <a:buChar char="§"/>
            </a:pPr>
            <a:r>
              <a:rPr lang="en-US" sz="3000" dirty="0" smtClean="0">
                <a:latin typeface="Baskerville Old Face" pitchFamily="18" charset="0"/>
              </a:rPr>
              <a:t>Causes a lack of responsiveness</a:t>
            </a:r>
          </a:p>
          <a:p>
            <a:pPr marL="914400" lvl="5">
              <a:lnSpc>
                <a:spcPct val="150000"/>
              </a:lnSpc>
              <a:buClr>
                <a:schemeClr val="accent1"/>
              </a:buClr>
            </a:pPr>
            <a:endParaRPr lang="en-US" sz="1000" dirty="0" smtClean="0">
              <a:latin typeface="Baskerville Old Face" pitchFamily="18" charset="0"/>
            </a:endParaRPr>
          </a:p>
          <a:p>
            <a:pPr marL="457200" lvl="4">
              <a:buClr>
                <a:srgbClr val="FFC000"/>
              </a:buClr>
            </a:pPr>
            <a:endParaRPr lang="en-US" sz="1000" dirty="0" smtClean="0">
              <a:latin typeface="Baskerville Old Face" pitchFamily="18" charset="0"/>
            </a:endParaRPr>
          </a:p>
        </p:txBody>
      </p:sp>
      <p:sp>
        <p:nvSpPr>
          <p:cNvPr id="7" name="Rectangle 6"/>
          <p:cNvSpPr/>
          <p:nvPr/>
        </p:nvSpPr>
        <p:spPr>
          <a:xfrm>
            <a:off x="295527" y="5867400"/>
            <a:ext cx="8351966" cy="7848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smtClean="0">
                <a:ln w="50800"/>
                <a:solidFill>
                  <a:schemeClr val="accent1">
                    <a:lumMod val="75000"/>
                  </a:schemeClr>
                </a:solidFill>
                <a:latin typeface="Arial Narrow" pitchFamily="34" charset="0"/>
              </a:rPr>
              <a:t>Repetitive Empathetic Engagements</a:t>
            </a:r>
            <a:endParaRPr lang="en-US" sz="4500" b="1" dirty="0">
              <a:ln w="50800"/>
              <a:solidFill>
                <a:schemeClr val="accent1">
                  <a:lumMod val="75000"/>
                </a:schemeClr>
              </a:solidFill>
              <a:latin typeface="Arial Narrow" pitchFamily="34" charset="0"/>
            </a:endParaRPr>
          </a:p>
        </p:txBody>
      </p:sp>
      <p:cxnSp>
        <p:nvCxnSpPr>
          <p:cNvPr id="10" name="Straight Connector 9"/>
          <p:cNvCxnSpPr/>
          <p:nvPr/>
        </p:nvCxnSpPr>
        <p:spPr>
          <a:xfrm>
            <a:off x="0" y="586740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Overexposure</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609600"/>
            <a:ext cx="9144000" cy="8740854"/>
          </a:xfrm>
          <a:prstGeom prst="rect">
            <a:avLst/>
          </a:prstGeom>
          <a:noFill/>
        </p:spPr>
        <p:txBody>
          <a:bodyPr wrap="square" rtlCol="0">
            <a:spAutoFit/>
          </a:bodyPr>
          <a:lstStyle/>
          <a:p>
            <a:pPr>
              <a:lnSpc>
                <a:spcPct val="150000"/>
              </a:lnSpc>
              <a:buClr>
                <a:srgbClr val="FFC000"/>
              </a:buClr>
            </a:pPr>
            <a:r>
              <a:rPr lang="en-US" sz="3600" u="sng" dirty="0" smtClean="0">
                <a:latin typeface="Baskerville Old Face" pitchFamily="18" charset="0"/>
              </a:rPr>
              <a:t>From Our Customers</a:t>
            </a:r>
          </a:p>
          <a:p>
            <a:pPr>
              <a:lnSpc>
                <a:spcPct val="150000"/>
              </a:lnSpc>
              <a:buClr>
                <a:srgbClr val="FFC000"/>
              </a:buClr>
              <a:buFont typeface="Wingdings" pitchFamily="2" charset="2"/>
              <a:buChar char="§"/>
            </a:pPr>
            <a:r>
              <a:rPr lang="en-US" sz="2800" dirty="0" smtClean="0">
                <a:latin typeface="Baskerville Old Face" pitchFamily="18" charset="0"/>
              </a:rPr>
              <a:t>Participation Pushback</a:t>
            </a:r>
          </a:p>
          <a:p>
            <a:pPr lvl="1">
              <a:lnSpc>
                <a:spcPct val="150000"/>
              </a:lnSpc>
              <a:buClr>
                <a:srgbClr val="FFC000"/>
              </a:buClr>
              <a:buFont typeface="Wingdings" pitchFamily="2" charset="2"/>
              <a:buChar char="§"/>
            </a:pPr>
            <a:r>
              <a:rPr lang="en-US" sz="2000" dirty="0" smtClean="0">
                <a:latin typeface="Baskerville Old Face" pitchFamily="18" charset="0"/>
              </a:rPr>
              <a:t>Not attending scheduled activities</a:t>
            </a:r>
          </a:p>
          <a:p>
            <a:pPr lvl="1">
              <a:lnSpc>
                <a:spcPct val="150000"/>
              </a:lnSpc>
              <a:buClr>
                <a:srgbClr val="FFC000"/>
              </a:buClr>
              <a:buFont typeface="Wingdings" pitchFamily="2" charset="2"/>
              <a:buChar char="§"/>
            </a:pPr>
            <a:r>
              <a:rPr lang="en-US" sz="2000" dirty="0" smtClean="0">
                <a:latin typeface="Baskerville Old Face" pitchFamily="18" charset="0"/>
              </a:rPr>
              <a:t>Not following through with career plans</a:t>
            </a:r>
          </a:p>
          <a:p>
            <a:pPr>
              <a:lnSpc>
                <a:spcPct val="150000"/>
              </a:lnSpc>
              <a:buClr>
                <a:srgbClr val="FFC000"/>
              </a:buClr>
              <a:buFont typeface="Wingdings" pitchFamily="2" charset="2"/>
              <a:buChar char="§"/>
            </a:pPr>
            <a:r>
              <a:rPr lang="en-US" sz="2800" dirty="0" smtClean="0">
                <a:latin typeface="Baskerville Old Face" pitchFamily="18" charset="0"/>
              </a:rPr>
              <a:t>Difficult Interaction</a:t>
            </a:r>
          </a:p>
          <a:p>
            <a:pPr lvl="2">
              <a:lnSpc>
                <a:spcPct val="150000"/>
              </a:lnSpc>
              <a:buClr>
                <a:srgbClr val="FFC000"/>
              </a:buClr>
              <a:buFont typeface="Wingdings" pitchFamily="2" charset="2"/>
              <a:buChar char="§"/>
            </a:pPr>
            <a:r>
              <a:rPr lang="en-US" sz="2000" dirty="0" smtClean="0">
                <a:latin typeface="Baskerville Old Face" pitchFamily="18" charset="0"/>
              </a:rPr>
              <a:t>Angry or Defensive</a:t>
            </a:r>
          </a:p>
          <a:p>
            <a:pPr lvl="2">
              <a:lnSpc>
                <a:spcPct val="150000"/>
              </a:lnSpc>
              <a:buClr>
                <a:srgbClr val="FFC000"/>
              </a:buClr>
              <a:buFont typeface="Wingdings" pitchFamily="2" charset="2"/>
              <a:buChar char="§"/>
            </a:pPr>
            <a:r>
              <a:rPr lang="en-US" sz="2000" dirty="0" smtClean="0">
                <a:latin typeface="Baskerville Old Face" pitchFamily="18" charset="0"/>
              </a:rPr>
              <a:t>Physical or Verbal aggression</a:t>
            </a:r>
            <a:endParaRPr lang="en-US" sz="2800" dirty="0" smtClean="0">
              <a:latin typeface="Baskerville Old Face" pitchFamily="18" charset="0"/>
            </a:endParaRPr>
          </a:p>
          <a:p>
            <a:pPr>
              <a:lnSpc>
                <a:spcPct val="150000"/>
              </a:lnSpc>
              <a:buClr>
                <a:srgbClr val="FFC000"/>
              </a:buClr>
              <a:buFont typeface="Wingdings" pitchFamily="2" charset="2"/>
              <a:buChar char="§"/>
            </a:pPr>
            <a:r>
              <a:rPr lang="en-US" sz="2800" dirty="0" smtClean="0">
                <a:latin typeface="Baskerville Old Face" pitchFamily="18" charset="0"/>
              </a:rPr>
              <a:t>Repeated Disappointments</a:t>
            </a:r>
          </a:p>
          <a:p>
            <a:pPr lvl="1">
              <a:lnSpc>
                <a:spcPct val="150000"/>
              </a:lnSpc>
              <a:buClr>
                <a:srgbClr val="FFC000"/>
              </a:buClr>
              <a:buFont typeface="Wingdings" pitchFamily="2" charset="2"/>
              <a:buChar char="§"/>
            </a:pPr>
            <a:r>
              <a:rPr lang="en-US" sz="2000" dirty="0" smtClean="0">
                <a:latin typeface="Baskerville Old Face" pitchFamily="18" charset="0"/>
              </a:rPr>
              <a:t>Exhausting benefits prior to reaching self-sufficiency</a:t>
            </a:r>
          </a:p>
          <a:p>
            <a:pPr lvl="1">
              <a:lnSpc>
                <a:spcPct val="150000"/>
              </a:lnSpc>
              <a:buClr>
                <a:srgbClr val="FFC000"/>
              </a:buClr>
              <a:buFont typeface="Wingdings" pitchFamily="2" charset="2"/>
              <a:buChar char="§"/>
            </a:pPr>
            <a:r>
              <a:rPr lang="en-US" sz="2000" dirty="0" smtClean="0">
                <a:latin typeface="Baskerville Old Face" pitchFamily="18" charset="0"/>
              </a:rPr>
              <a:t>Not taking advantage of available resources and referrals </a:t>
            </a:r>
          </a:p>
          <a:p>
            <a:pPr lvl="1">
              <a:lnSpc>
                <a:spcPct val="150000"/>
              </a:lnSpc>
              <a:buClr>
                <a:srgbClr val="FFC000"/>
              </a:buClr>
              <a:buFont typeface="Wingdings" pitchFamily="2" charset="2"/>
              <a:buChar char="§"/>
            </a:pPr>
            <a:r>
              <a:rPr lang="en-US" sz="2000" dirty="0" smtClean="0">
                <a:latin typeface="Baskerville Old Face" pitchFamily="18" charset="0"/>
              </a:rPr>
              <a:t>Job Abandonment </a:t>
            </a:r>
          </a:p>
          <a:p>
            <a:pPr lvl="1">
              <a:buClr>
                <a:srgbClr val="FFC000"/>
              </a:buClr>
            </a:pPr>
            <a:endParaRPr lang="en-US" sz="2800" dirty="0" smtClean="0">
              <a:latin typeface="Baskerville Old Face" pitchFamily="18" charset="0"/>
            </a:endParaRPr>
          </a:p>
          <a:p>
            <a:pPr>
              <a:lnSpc>
                <a:spcPct val="150000"/>
              </a:lnSpc>
              <a:buClr>
                <a:srgbClr val="FFC000"/>
              </a:buClr>
            </a:pPr>
            <a:endParaRPr lang="en-US" sz="2800" dirty="0" smtClean="0">
              <a:latin typeface="Baskerville Old Face" pitchFamily="18" charset="0"/>
            </a:endParaRPr>
          </a:p>
          <a:p>
            <a:pPr>
              <a:lnSpc>
                <a:spcPct val="150000"/>
              </a:lnSpc>
              <a:buClr>
                <a:srgbClr val="FFC000"/>
              </a:buClr>
            </a:pPr>
            <a:endParaRPr lang="en-US" sz="2800" dirty="0" smtClean="0">
              <a:latin typeface="Baskerville Old Face" pitchFamily="18" charset="0"/>
            </a:endParaRPr>
          </a:p>
          <a:p>
            <a:pPr>
              <a:lnSpc>
                <a:spcPct val="150000"/>
              </a:lnSpc>
              <a:buClr>
                <a:srgbClr val="FFC000"/>
              </a:buClr>
            </a:pPr>
            <a:endParaRPr lang="en-US" sz="4000" u="sng" dirty="0" smtClean="0">
              <a:latin typeface="Baskerville Old Face" pitchFamily="18" charset="0"/>
            </a:endParaRPr>
          </a:p>
        </p:txBody>
      </p:sp>
      <p:pic>
        <p:nvPicPr>
          <p:cNvPr id="7" name="Picture 6" descr="depressed-man.jpg"/>
          <p:cNvPicPr>
            <a:picLocks noChangeAspect="1"/>
          </p:cNvPicPr>
          <p:nvPr/>
        </p:nvPicPr>
        <p:blipFill>
          <a:blip r:embed="rId4" cstate="print"/>
          <a:stretch>
            <a:fillRect/>
          </a:stretch>
        </p:blipFill>
        <p:spPr>
          <a:xfrm>
            <a:off x="5105400" y="1524000"/>
            <a:ext cx="31242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Overexposure</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762000"/>
            <a:ext cx="9144000" cy="9279463"/>
          </a:xfrm>
          <a:prstGeom prst="rect">
            <a:avLst/>
          </a:prstGeom>
          <a:noFill/>
        </p:spPr>
        <p:txBody>
          <a:bodyPr wrap="square" rtlCol="0">
            <a:spAutoFit/>
          </a:bodyPr>
          <a:lstStyle/>
          <a:p>
            <a:pPr>
              <a:lnSpc>
                <a:spcPct val="150000"/>
              </a:lnSpc>
              <a:buClr>
                <a:srgbClr val="FFC000"/>
              </a:buClr>
            </a:pPr>
            <a:r>
              <a:rPr lang="en-US" sz="3600" u="sng" dirty="0" smtClean="0">
                <a:latin typeface="Baskerville Old Face" pitchFamily="18" charset="0"/>
              </a:rPr>
              <a:t>From the Media</a:t>
            </a:r>
          </a:p>
          <a:p>
            <a:pPr>
              <a:lnSpc>
                <a:spcPct val="150000"/>
              </a:lnSpc>
              <a:buClr>
                <a:srgbClr val="FFC000"/>
              </a:buClr>
              <a:buFont typeface="Wingdings" pitchFamily="2" charset="2"/>
              <a:buChar char="§"/>
            </a:pPr>
            <a:r>
              <a:rPr lang="en-US" sz="2800" dirty="0" smtClean="0">
                <a:latin typeface="Baskerville Old Face" pitchFamily="18" charset="0"/>
              </a:rPr>
              <a:t>Exploitation of Disadvantaged Populations</a:t>
            </a:r>
          </a:p>
          <a:p>
            <a:pPr lvl="1">
              <a:lnSpc>
                <a:spcPct val="150000"/>
              </a:lnSpc>
              <a:buClr>
                <a:srgbClr val="FFC000"/>
              </a:buClr>
              <a:buFont typeface="Wingdings" pitchFamily="2" charset="2"/>
              <a:buChar char="§"/>
            </a:pPr>
            <a:r>
              <a:rPr lang="en-US" sz="2400" dirty="0" smtClean="0">
                <a:latin typeface="Baskerville Old Face" pitchFamily="18" charset="0"/>
              </a:rPr>
              <a:t>Homeless</a:t>
            </a:r>
          </a:p>
          <a:p>
            <a:pPr lvl="1">
              <a:lnSpc>
                <a:spcPct val="150000"/>
              </a:lnSpc>
              <a:buClr>
                <a:srgbClr val="FFC000"/>
              </a:buClr>
              <a:buFont typeface="Wingdings" pitchFamily="2" charset="2"/>
              <a:buChar char="§"/>
            </a:pPr>
            <a:r>
              <a:rPr lang="en-US" sz="2400" dirty="0" smtClean="0">
                <a:latin typeface="Baskerville Old Face" pitchFamily="18" charset="0"/>
              </a:rPr>
              <a:t>Unemployed</a:t>
            </a:r>
          </a:p>
          <a:p>
            <a:pPr lvl="1">
              <a:lnSpc>
                <a:spcPct val="150000"/>
              </a:lnSpc>
              <a:buClr>
                <a:srgbClr val="FFC000"/>
              </a:buClr>
              <a:buFont typeface="Wingdings" pitchFamily="2" charset="2"/>
              <a:buChar char="§"/>
            </a:pPr>
            <a:r>
              <a:rPr lang="en-US" sz="2400" dirty="0" smtClean="0">
                <a:latin typeface="Baskerville Old Face" pitchFamily="18" charset="0"/>
              </a:rPr>
              <a:t>Needy</a:t>
            </a:r>
          </a:p>
          <a:p>
            <a:pPr>
              <a:lnSpc>
                <a:spcPct val="150000"/>
              </a:lnSpc>
              <a:buClr>
                <a:srgbClr val="FFC000"/>
              </a:buClr>
              <a:buFont typeface="Wingdings" pitchFamily="2" charset="2"/>
              <a:buChar char="§"/>
            </a:pPr>
            <a:r>
              <a:rPr lang="en-US" sz="2800" dirty="0" smtClean="0">
                <a:latin typeface="Baskerville Old Face" pitchFamily="18" charset="0"/>
              </a:rPr>
              <a:t>Exploitation of Vulnerable People</a:t>
            </a:r>
          </a:p>
          <a:p>
            <a:pPr lvl="1">
              <a:lnSpc>
                <a:spcPct val="150000"/>
              </a:lnSpc>
              <a:buClr>
                <a:srgbClr val="FFC000"/>
              </a:buClr>
              <a:buFont typeface="Wingdings" pitchFamily="2" charset="2"/>
              <a:buChar char="§"/>
            </a:pPr>
            <a:r>
              <a:rPr lang="en-US" sz="2400" dirty="0" smtClean="0">
                <a:latin typeface="Baskerville Old Face" pitchFamily="18" charset="0"/>
              </a:rPr>
              <a:t>Victims of Trauma</a:t>
            </a:r>
          </a:p>
          <a:p>
            <a:pPr lvl="1">
              <a:lnSpc>
                <a:spcPct val="150000"/>
              </a:lnSpc>
              <a:buClr>
                <a:srgbClr val="FFC000"/>
              </a:buClr>
              <a:buFont typeface="Wingdings" pitchFamily="2" charset="2"/>
              <a:buChar char="§"/>
            </a:pPr>
            <a:r>
              <a:rPr lang="en-US" sz="2400" dirty="0" smtClean="0">
                <a:latin typeface="Baskerville Old Face" pitchFamily="18" charset="0"/>
              </a:rPr>
              <a:t> Domestic/Sexual Violence </a:t>
            </a:r>
          </a:p>
          <a:p>
            <a:pPr lvl="1">
              <a:lnSpc>
                <a:spcPct val="150000"/>
              </a:lnSpc>
              <a:buClr>
                <a:srgbClr val="FFC000"/>
              </a:buClr>
              <a:buFont typeface="Wingdings" pitchFamily="2" charset="2"/>
              <a:buChar char="§"/>
            </a:pPr>
            <a:r>
              <a:rPr lang="en-US" sz="2400" dirty="0" smtClean="0">
                <a:latin typeface="Baskerville Old Face" pitchFamily="18" charset="0"/>
              </a:rPr>
              <a:t>Child Abuse</a:t>
            </a:r>
          </a:p>
          <a:p>
            <a:pPr lvl="1">
              <a:lnSpc>
                <a:spcPct val="150000"/>
              </a:lnSpc>
              <a:buClr>
                <a:srgbClr val="FFC000"/>
              </a:buClr>
              <a:buFont typeface="Wingdings" pitchFamily="2" charset="2"/>
              <a:buChar char="§"/>
            </a:pPr>
            <a:endParaRPr lang="en-US" sz="2800" dirty="0" smtClean="0">
              <a:latin typeface="Baskerville Old Face" pitchFamily="18" charset="0"/>
            </a:endParaRPr>
          </a:p>
          <a:p>
            <a:pPr lvl="1">
              <a:lnSpc>
                <a:spcPct val="150000"/>
              </a:lnSpc>
              <a:buClr>
                <a:srgbClr val="FFC000"/>
              </a:buClr>
            </a:pPr>
            <a:endParaRPr lang="en-US" sz="2800" dirty="0" smtClean="0">
              <a:latin typeface="Baskerville Old Face" pitchFamily="18" charset="0"/>
            </a:endParaRPr>
          </a:p>
          <a:p>
            <a:pPr marL="789239" lvl="3">
              <a:lnSpc>
                <a:spcPct val="150000"/>
              </a:lnSpc>
              <a:buClr>
                <a:srgbClr val="FFC000"/>
              </a:buClr>
            </a:pPr>
            <a:endParaRPr lang="en-US" dirty="0" smtClean="0"/>
          </a:p>
          <a:p>
            <a:pPr lvl="1">
              <a:lnSpc>
                <a:spcPct val="150000"/>
              </a:lnSpc>
              <a:buClr>
                <a:srgbClr val="FFC000"/>
              </a:buClr>
            </a:pPr>
            <a:endParaRPr lang="en-US" sz="2000" dirty="0" smtClean="0">
              <a:latin typeface="Baskerville Old Face" pitchFamily="18" charset="0"/>
            </a:endParaRPr>
          </a:p>
          <a:p>
            <a:pPr>
              <a:lnSpc>
                <a:spcPct val="150000"/>
              </a:lnSpc>
              <a:buClr>
                <a:srgbClr val="FFC000"/>
              </a:buClr>
            </a:pPr>
            <a:endParaRPr lang="en-US" sz="2800" dirty="0" smtClean="0">
              <a:latin typeface="Baskerville Old Face" pitchFamily="18" charset="0"/>
            </a:endParaRPr>
          </a:p>
          <a:p>
            <a:pPr>
              <a:lnSpc>
                <a:spcPct val="150000"/>
              </a:lnSpc>
              <a:buClr>
                <a:srgbClr val="FFC000"/>
              </a:buClr>
            </a:pPr>
            <a:endParaRPr lang="en-US" sz="4000" u="sng" dirty="0" smtClean="0">
              <a:latin typeface="Baskerville Old Face" pitchFamily="18" charset="0"/>
            </a:endParaRPr>
          </a:p>
        </p:txBody>
      </p:sp>
      <p:pic>
        <p:nvPicPr>
          <p:cNvPr id="7" name="Picture 6" descr="homeless.jpg"/>
          <p:cNvPicPr>
            <a:picLocks noChangeAspect="1"/>
          </p:cNvPicPr>
          <p:nvPr/>
        </p:nvPicPr>
        <p:blipFill>
          <a:blip r:embed="rId4" cstate="print">
            <a:grayscl/>
          </a:blip>
          <a:stretch>
            <a:fillRect/>
          </a:stretch>
        </p:blipFill>
        <p:spPr>
          <a:xfrm>
            <a:off x="5257800" y="2286000"/>
            <a:ext cx="3590144"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94293"/>
          </a:xfrm>
        </p:spPr>
        <p:txBody>
          <a:bodyPr/>
          <a:lstStyle/>
          <a:p>
            <a:r>
              <a:rPr lang="en-US" sz="5000" b="1" dirty="0" smtClean="0">
                <a:latin typeface="Baskerville Old Face" pitchFamily="18" charset="0"/>
              </a:rPr>
              <a:t>Effects of Compassion Fatigue</a:t>
            </a:r>
            <a:endParaRPr lang="en-US" sz="50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Rectangle 6"/>
          <p:cNvSpPr/>
          <p:nvPr/>
        </p:nvSpPr>
        <p:spPr>
          <a:xfrm>
            <a:off x="228601" y="2514600"/>
            <a:ext cx="8915399" cy="216982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514350" algn="ctr">
              <a:lnSpc>
                <a:spcPct val="100000"/>
              </a:lnSpc>
              <a:spcBef>
                <a:spcPts val="0"/>
              </a:spcBef>
            </a:pPr>
            <a:r>
              <a:rPr lang="en-U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HOW DOES IT AFFECT </a:t>
            </a:r>
          </a:p>
          <a:p>
            <a:pPr indent="-514350" algn="ctr">
              <a:lnSpc>
                <a:spcPct val="100000"/>
              </a:lnSpc>
              <a:spcBef>
                <a:spcPts val="0"/>
              </a:spcBef>
            </a:pPr>
            <a:r>
              <a:rPr lang="en-U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THE </a:t>
            </a:r>
          </a:p>
          <a:p>
            <a:pPr indent="-514350" algn="ctr">
              <a:lnSpc>
                <a:spcPct val="100000"/>
              </a:lnSpc>
              <a:spcBef>
                <a:spcPts val="0"/>
              </a:spcBef>
            </a:pPr>
            <a:r>
              <a:rPr lang="en-U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WORKFORCE  PROFESSIONAL</a:t>
            </a:r>
            <a:r>
              <a:rPr lang="en-US" sz="4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Old Face" pitchFamily="18" charset="0"/>
              </a:rPr>
              <a:t> </a:t>
            </a:r>
            <a:endParaRPr lang="en-US" sz="4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894985"/>
          </a:xfrm>
        </p:spPr>
        <p:txBody>
          <a:bodyPr>
            <a:normAutofit/>
          </a:bodyPr>
          <a:lstStyle/>
          <a:p>
            <a:r>
              <a:rPr lang="en-US" sz="5000" b="1" dirty="0" smtClean="0">
                <a:latin typeface="Baskerville Old Face" pitchFamily="18" charset="0"/>
              </a:rPr>
              <a:t>Effects </a:t>
            </a:r>
            <a:r>
              <a:rPr lang="en-US" sz="5000" b="1" dirty="0">
                <a:latin typeface="Baskerville Old Face" pitchFamily="18" charset="0"/>
              </a:rPr>
              <a:t>of Compassion </a:t>
            </a:r>
            <a:r>
              <a:rPr lang="en-US" sz="5000" b="1" dirty="0" smtClean="0">
                <a:latin typeface="Baskerville Old Face" pitchFamily="18" charset="0"/>
              </a:rPr>
              <a:t>Fatigue </a:t>
            </a:r>
            <a:endParaRPr lang="en-US" sz="5000" b="1" dirty="0">
              <a:latin typeface="Baskerville Old Face" pitchFamily="18" charset="0"/>
            </a:endParaRPr>
          </a:p>
        </p:txBody>
      </p:sp>
      <p:sp>
        <p:nvSpPr>
          <p:cNvPr id="7" name="Text Placeholder 6"/>
          <p:cNvSpPr>
            <a:spLocks noGrp="1"/>
          </p:cNvSpPr>
          <p:nvPr>
            <p:ph type="body" idx="1"/>
          </p:nvPr>
        </p:nvSpPr>
        <p:spPr>
          <a:xfrm>
            <a:off x="0" y="1604171"/>
            <a:ext cx="4495800" cy="499880"/>
          </a:xfrm>
        </p:spPr>
        <p:txBody>
          <a:bodyPr/>
          <a:lstStyle/>
          <a:p>
            <a:r>
              <a:rPr lang="en-US" sz="3600" b="0" dirty="0" smtClean="0">
                <a:latin typeface="Baskerville Old Face" pitchFamily="18" charset="0"/>
              </a:rPr>
              <a:t>       Psychologically </a:t>
            </a:r>
            <a:endParaRPr lang="en-US" sz="3600" b="0" dirty="0">
              <a:latin typeface="Baskerville Old Face" pitchFamily="18" charset="0"/>
            </a:endParaRPr>
          </a:p>
        </p:txBody>
      </p:sp>
      <p:sp>
        <p:nvSpPr>
          <p:cNvPr id="3" name="Content Placeholder 2"/>
          <p:cNvSpPr>
            <a:spLocks noGrp="1"/>
          </p:cNvSpPr>
          <p:nvPr>
            <p:ph sz="half" idx="2"/>
          </p:nvPr>
        </p:nvSpPr>
        <p:spPr>
          <a:xfrm>
            <a:off x="152400" y="2286000"/>
            <a:ext cx="4114800" cy="4191000"/>
          </a:xfrm>
          <a:ln>
            <a:solidFill>
              <a:schemeClr val="tx1"/>
            </a:solidFill>
          </a:ln>
        </p:spPr>
        <p:txBody>
          <a:bodyPr>
            <a:normAutofit/>
          </a:bodyPr>
          <a:lstStyle/>
          <a:p>
            <a:pPr lvl="1">
              <a:lnSpc>
                <a:spcPct val="170000"/>
              </a:lnSpc>
              <a:buFont typeface="Wingdings" pitchFamily="2" charset="2"/>
              <a:buChar char="§"/>
            </a:pPr>
            <a:r>
              <a:rPr lang="en-US" sz="3000" dirty="0" smtClean="0">
                <a:latin typeface="Baskerville Old Face" pitchFamily="18" charset="0"/>
              </a:rPr>
              <a:t>Anxiety</a:t>
            </a:r>
          </a:p>
          <a:p>
            <a:pPr lvl="1">
              <a:lnSpc>
                <a:spcPct val="170000"/>
              </a:lnSpc>
              <a:buFont typeface="Wingdings" pitchFamily="2" charset="2"/>
              <a:buChar char="§"/>
            </a:pPr>
            <a:r>
              <a:rPr lang="en-US" sz="3000" dirty="0" smtClean="0">
                <a:latin typeface="Baskerville Old Face" pitchFamily="18" charset="0"/>
              </a:rPr>
              <a:t>Depression</a:t>
            </a:r>
          </a:p>
          <a:p>
            <a:pPr lvl="1">
              <a:lnSpc>
                <a:spcPct val="170000"/>
              </a:lnSpc>
              <a:buFont typeface="Wingdings" pitchFamily="2" charset="2"/>
              <a:buChar char="§"/>
            </a:pPr>
            <a:r>
              <a:rPr lang="en-US" sz="3000" dirty="0" smtClean="0">
                <a:latin typeface="Baskerville Old Face" pitchFamily="18" charset="0"/>
              </a:rPr>
              <a:t>Hyper vigilance</a:t>
            </a:r>
          </a:p>
          <a:p>
            <a:pPr lvl="1">
              <a:lnSpc>
                <a:spcPct val="170000"/>
              </a:lnSpc>
              <a:buFont typeface="Wingdings" pitchFamily="2" charset="2"/>
              <a:buChar char="§"/>
            </a:pPr>
            <a:r>
              <a:rPr lang="en-US" sz="3000" dirty="0" smtClean="0">
                <a:latin typeface="Baskerville Old Face" pitchFamily="18" charset="0"/>
              </a:rPr>
              <a:t> Over protectiveness</a:t>
            </a:r>
          </a:p>
          <a:p>
            <a:pPr lvl="1">
              <a:lnSpc>
                <a:spcPct val="170000"/>
              </a:lnSpc>
              <a:buNone/>
            </a:pPr>
            <a:endParaRPr lang="en-US" sz="3000" dirty="0" smtClean="0">
              <a:latin typeface="Baskerville Old Face" pitchFamily="18" charset="0"/>
            </a:endParaRPr>
          </a:p>
          <a:p>
            <a:pPr lvl="1">
              <a:buFont typeface="Wingdings" pitchFamily="2" charset="2"/>
              <a:buChar char="§"/>
            </a:pPr>
            <a:endParaRPr lang="en-US" sz="3500" dirty="0" smtClean="0">
              <a:solidFill>
                <a:schemeClr val="accent2">
                  <a:lumMod val="75000"/>
                </a:schemeClr>
              </a:solidFill>
              <a:latin typeface="Baskerville Old Face" pitchFamily="18" charset="0"/>
            </a:endParaRPr>
          </a:p>
        </p:txBody>
      </p:sp>
      <p:sp>
        <p:nvSpPr>
          <p:cNvPr id="8" name="Text Placeholder 7"/>
          <p:cNvSpPr>
            <a:spLocks noGrp="1"/>
          </p:cNvSpPr>
          <p:nvPr>
            <p:ph type="body" sz="quarter" idx="3"/>
          </p:nvPr>
        </p:nvSpPr>
        <p:spPr>
          <a:xfrm>
            <a:off x="4191000" y="1600200"/>
            <a:ext cx="4498019" cy="498983"/>
          </a:xfrm>
        </p:spPr>
        <p:txBody>
          <a:bodyPr/>
          <a:lstStyle/>
          <a:p>
            <a:r>
              <a:rPr lang="en-US" sz="3600" b="0" dirty="0" smtClean="0">
                <a:latin typeface="Baskerville Old Face" pitchFamily="18" charset="0"/>
              </a:rPr>
              <a:t>             Biologically</a:t>
            </a:r>
            <a:endParaRPr lang="en-US" sz="3600" dirty="0"/>
          </a:p>
        </p:txBody>
      </p:sp>
      <p:sp>
        <p:nvSpPr>
          <p:cNvPr id="9" name="Content Placeholder 8"/>
          <p:cNvSpPr>
            <a:spLocks noGrp="1"/>
          </p:cNvSpPr>
          <p:nvPr>
            <p:ph sz="quarter" idx="4"/>
          </p:nvPr>
        </p:nvSpPr>
        <p:spPr>
          <a:xfrm>
            <a:off x="4572000" y="2286000"/>
            <a:ext cx="4117974" cy="4191000"/>
          </a:xfrm>
          <a:ln>
            <a:solidFill>
              <a:schemeClr val="tx1"/>
            </a:solidFill>
          </a:ln>
        </p:spPr>
        <p:txBody>
          <a:bodyPr/>
          <a:lstStyle/>
          <a:p>
            <a:pPr lvl="1">
              <a:lnSpc>
                <a:spcPct val="150000"/>
              </a:lnSpc>
              <a:buFont typeface="Wingdings" pitchFamily="2" charset="2"/>
              <a:buChar char="§"/>
            </a:pPr>
            <a:r>
              <a:rPr lang="en-US" sz="2800" dirty="0" smtClean="0">
                <a:latin typeface="Baskerville Old Face" pitchFamily="18" charset="0"/>
              </a:rPr>
              <a:t>Ulcers</a:t>
            </a:r>
          </a:p>
          <a:p>
            <a:pPr lvl="1">
              <a:lnSpc>
                <a:spcPct val="150000"/>
              </a:lnSpc>
              <a:buFont typeface="Wingdings" pitchFamily="2" charset="2"/>
              <a:buChar char="§"/>
            </a:pPr>
            <a:r>
              <a:rPr lang="en-US" sz="2800" dirty="0" smtClean="0">
                <a:latin typeface="Baskerville Old Face" pitchFamily="18" charset="0"/>
              </a:rPr>
              <a:t>Inability to sleep</a:t>
            </a:r>
          </a:p>
          <a:p>
            <a:pPr lvl="1">
              <a:lnSpc>
                <a:spcPct val="150000"/>
              </a:lnSpc>
              <a:buFont typeface="Wingdings" pitchFamily="2" charset="2"/>
              <a:buChar char="§"/>
            </a:pPr>
            <a:r>
              <a:rPr lang="en-US" sz="2800" dirty="0" smtClean="0">
                <a:latin typeface="Baskerville Old Face" pitchFamily="18" charset="0"/>
              </a:rPr>
              <a:t>Decreased energy</a:t>
            </a:r>
          </a:p>
          <a:p>
            <a:pPr lvl="1">
              <a:lnSpc>
                <a:spcPct val="150000"/>
              </a:lnSpc>
              <a:buFont typeface="Wingdings" pitchFamily="2" charset="2"/>
              <a:buChar char="§"/>
            </a:pPr>
            <a:r>
              <a:rPr lang="en-US" sz="2800" dirty="0" smtClean="0">
                <a:latin typeface="Baskerville Old Face" pitchFamily="18" charset="0"/>
              </a:rPr>
              <a:t>Headaches/migraines</a:t>
            </a:r>
          </a:p>
          <a:p>
            <a:pPr lvl="1">
              <a:lnSpc>
                <a:spcPct val="100000"/>
              </a:lnSpc>
              <a:buFont typeface="Wingdings" pitchFamily="2" charset="2"/>
              <a:buChar char="§"/>
            </a:pPr>
            <a:r>
              <a:rPr lang="en-US" sz="2800" dirty="0" smtClean="0">
                <a:latin typeface="Baskerville Old Face" pitchFamily="18" charset="0"/>
              </a:rPr>
              <a:t>Aggravated pre-existing conditions</a:t>
            </a:r>
          </a:p>
          <a:p>
            <a:endParaRPr lang="en-US" dirty="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8763000" cy="664797"/>
          </a:xfrm>
        </p:spPr>
        <p:txBody>
          <a:bodyPr>
            <a:noAutofit/>
          </a:bodyPr>
          <a:lstStyle/>
          <a:p>
            <a:r>
              <a:rPr lang="en-US" sz="5000" b="1" dirty="0" smtClean="0">
                <a:latin typeface="Baskerville Old Face" pitchFamily="18" charset="0"/>
              </a:rPr>
              <a:t>Effects </a:t>
            </a:r>
            <a:r>
              <a:rPr lang="en-US" sz="5000" b="1" dirty="0">
                <a:latin typeface="Baskerville Old Face" pitchFamily="18" charset="0"/>
              </a:rPr>
              <a:t>of Compassion </a:t>
            </a:r>
            <a:r>
              <a:rPr lang="en-US" sz="5000" b="1" dirty="0" smtClean="0">
                <a:latin typeface="Baskerville Old Face" pitchFamily="18" charset="0"/>
              </a:rPr>
              <a:t>Fatigue </a:t>
            </a:r>
            <a:endParaRPr lang="en-US" sz="5000" b="1" dirty="0">
              <a:latin typeface="Baskerville Old Face" pitchFamily="18" charset="0"/>
            </a:endParaRPr>
          </a:p>
        </p:txBody>
      </p:sp>
      <p:sp>
        <p:nvSpPr>
          <p:cNvPr id="7" name="Text Placeholder 6"/>
          <p:cNvSpPr>
            <a:spLocks noGrp="1"/>
          </p:cNvSpPr>
          <p:nvPr>
            <p:ph type="body" idx="1"/>
          </p:nvPr>
        </p:nvSpPr>
        <p:spPr>
          <a:xfrm>
            <a:off x="0" y="1604171"/>
            <a:ext cx="4495800" cy="499880"/>
          </a:xfrm>
        </p:spPr>
        <p:txBody>
          <a:bodyPr/>
          <a:lstStyle/>
          <a:p>
            <a:r>
              <a:rPr lang="en-US" sz="3600" b="0" dirty="0" smtClean="0">
                <a:latin typeface="Baskerville Old Face" pitchFamily="18" charset="0"/>
              </a:rPr>
              <a:t>         May Appear   </a:t>
            </a:r>
            <a:endParaRPr lang="en-US" sz="3600" b="0" dirty="0">
              <a:latin typeface="Baskerville Old Face" pitchFamily="18" charset="0"/>
            </a:endParaRPr>
          </a:p>
        </p:txBody>
      </p:sp>
      <p:sp>
        <p:nvSpPr>
          <p:cNvPr id="3" name="Content Placeholder 2"/>
          <p:cNvSpPr>
            <a:spLocks noGrp="1"/>
          </p:cNvSpPr>
          <p:nvPr>
            <p:ph sz="half" idx="2"/>
          </p:nvPr>
        </p:nvSpPr>
        <p:spPr>
          <a:xfrm>
            <a:off x="152400" y="2286000"/>
            <a:ext cx="4267200" cy="4191000"/>
          </a:xfrm>
          <a:ln>
            <a:solidFill>
              <a:schemeClr val="tx1"/>
            </a:solidFill>
          </a:ln>
        </p:spPr>
        <p:txBody>
          <a:bodyPr>
            <a:normAutofit fontScale="92500" lnSpcReduction="10000"/>
          </a:bodyPr>
          <a:lstStyle/>
          <a:p>
            <a:pPr lvl="1">
              <a:buFont typeface="Wingdings" pitchFamily="2" charset="2"/>
              <a:buChar char="§"/>
            </a:pPr>
            <a:r>
              <a:rPr lang="en-US" sz="3000" dirty="0" smtClean="0">
                <a:latin typeface="Baskerville Old Face" pitchFamily="18" charset="0"/>
              </a:rPr>
              <a:t>Cynical </a:t>
            </a:r>
          </a:p>
          <a:p>
            <a:pPr lvl="1">
              <a:buFont typeface="Wingdings" pitchFamily="2" charset="2"/>
              <a:buChar char="§"/>
            </a:pPr>
            <a:r>
              <a:rPr lang="en-US" sz="3000" dirty="0" smtClean="0">
                <a:latin typeface="Baskerville Old Face" pitchFamily="18" charset="0"/>
              </a:rPr>
              <a:t>Isolated</a:t>
            </a:r>
          </a:p>
          <a:p>
            <a:pPr lvl="1">
              <a:buFont typeface="Wingdings" pitchFamily="2" charset="2"/>
              <a:buChar char="§"/>
            </a:pPr>
            <a:r>
              <a:rPr lang="en-US" sz="3000" dirty="0" smtClean="0">
                <a:latin typeface="Baskerville Old Face" pitchFamily="18" charset="0"/>
              </a:rPr>
              <a:t>Negative</a:t>
            </a:r>
          </a:p>
          <a:p>
            <a:pPr lvl="1">
              <a:buFont typeface="Wingdings" pitchFamily="2" charset="2"/>
              <a:buChar char="§"/>
            </a:pPr>
            <a:r>
              <a:rPr lang="en-US" sz="3000" dirty="0" smtClean="0">
                <a:latin typeface="Baskerville Old Face" pitchFamily="18" charset="0"/>
              </a:rPr>
              <a:t>Withdrawn</a:t>
            </a:r>
          </a:p>
          <a:p>
            <a:pPr lvl="1">
              <a:buFont typeface="Wingdings" pitchFamily="2" charset="2"/>
              <a:buChar char="§"/>
            </a:pPr>
            <a:r>
              <a:rPr lang="en-US" sz="3000" dirty="0" smtClean="0">
                <a:latin typeface="Baskerville Old Face" pitchFamily="18" charset="0"/>
              </a:rPr>
              <a:t>Unproductive</a:t>
            </a:r>
          </a:p>
          <a:p>
            <a:pPr lvl="1">
              <a:buFont typeface="Wingdings" pitchFamily="2" charset="2"/>
              <a:buChar char="§"/>
            </a:pPr>
            <a:r>
              <a:rPr lang="en-US" sz="3000" dirty="0" smtClean="0">
                <a:latin typeface="Baskerville Old Face" pitchFamily="18" charset="0"/>
              </a:rPr>
              <a:t>Easily Agitated</a:t>
            </a:r>
          </a:p>
          <a:p>
            <a:pPr lvl="1">
              <a:buFont typeface="Wingdings" pitchFamily="2" charset="2"/>
              <a:buChar char="§"/>
            </a:pPr>
            <a:r>
              <a:rPr lang="en-US" sz="3000" dirty="0" smtClean="0">
                <a:latin typeface="Baskerville Old Face" pitchFamily="18" charset="0"/>
              </a:rPr>
              <a:t>Highly Critical</a:t>
            </a:r>
          </a:p>
          <a:p>
            <a:pPr lvl="1">
              <a:buFont typeface="Wingdings" pitchFamily="2" charset="2"/>
              <a:buChar char="§"/>
            </a:pPr>
            <a:r>
              <a:rPr lang="en-US" sz="3000" dirty="0" smtClean="0">
                <a:latin typeface="Baskerville Old Face" pitchFamily="18" charset="0"/>
              </a:rPr>
              <a:t>Inflexible</a:t>
            </a:r>
          </a:p>
          <a:p>
            <a:pPr lvl="1">
              <a:buFont typeface="Wingdings" pitchFamily="2" charset="2"/>
              <a:buChar char="§"/>
            </a:pPr>
            <a:r>
              <a:rPr lang="en-US" sz="3000" dirty="0" smtClean="0">
                <a:latin typeface="Baskerville Old Face" pitchFamily="18" charset="0"/>
              </a:rPr>
              <a:t>Defensive</a:t>
            </a:r>
          </a:p>
          <a:p>
            <a:pPr lvl="1">
              <a:buFont typeface="Wingdings" pitchFamily="2" charset="2"/>
              <a:buChar char="§"/>
            </a:pPr>
            <a:r>
              <a:rPr lang="en-US" sz="3000" dirty="0" smtClean="0">
                <a:latin typeface="Baskerville Old Face" pitchFamily="18" charset="0"/>
              </a:rPr>
              <a:t>Unfocused</a:t>
            </a:r>
          </a:p>
          <a:p>
            <a:pPr lvl="1">
              <a:buNone/>
            </a:pPr>
            <a:endParaRPr lang="en-US" sz="3500" dirty="0" smtClean="0">
              <a:solidFill>
                <a:schemeClr val="accent2">
                  <a:lumMod val="75000"/>
                </a:schemeClr>
              </a:solidFill>
              <a:latin typeface="Baskerville Old Face" pitchFamily="18" charset="0"/>
            </a:endParaRPr>
          </a:p>
        </p:txBody>
      </p:sp>
      <p:sp>
        <p:nvSpPr>
          <p:cNvPr id="8" name="Text Placeholder 7"/>
          <p:cNvSpPr>
            <a:spLocks noGrp="1"/>
          </p:cNvSpPr>
          <p:nvPr>
            <p:ph type="body" sz="quarter" idx="3"/>
          </p:nvPr>
        </p:nvSpPr>
        <p:spPr>
          <a:xfrm>
            <a:off x="4191000" y="1600200"/>
            <a:ext cx="4498019" cy="498983"/>
          </a:xfrm>
        </p:spPr>
        <p:txBody>
          <a:bodyPr/>
          <a:lstStyle/>
          <a:p>
            <a:r>
              <a:rPr lang="en-US" sz="3600" b="0" dirty="0" smtClean="0">
                <a:latin typeface="Baskerville Old Face" pitchFamily="18" charset="0"/>
              </a:rPr>
              <a:t>             May Feel</a:t>
            </a:r>
            <a:r>
              <a:rPr lang="en-US" sz="3600" dirty="0" smtClean="0"/>
              <a:t> </a:t>
            </a:r>
            <a:endParaRPr lang="en-US" sz="3600" dirty="0"/>
          </a:p>
        </p:txBody>
      </p:sp>
      <p:sp>
        <p:nvSpPr>
          <p:cNvPr id="9" name="Content Placeholder 8"/>
          <p:cNvSpPr>
            <a:spLocks noGrp="1"/>
          </p:cNvSpPr>
          <p:nvPr>
            <p:ph sz="quarter" idx="4"/>
          </p:nvPr>
        </p:nvSpPr>
        <p:spPr>
          <a:xfrm>
            <a:off x="4572000" y="2286000"/>
            <a:ext cx="4117974" cy="4178067"/>
          </a:xfrm>
          <a:ln>
            <a:solidFill>
              <a:schemeClr val="tx1"/>
            </a:solidFill>
          </a:ln>
        </p:spPr>
        <p:txBody>
          <a:bodyPr/>
          <a:lstStyle/>
          <a:p>
            <a:pPr lvl="1">
              <a:buFont typeface="Wingdings" pitchFamily="2" charset="2"/>
              <a:buChar char="§"/>
            </a:pPr>
            <a:r>
              <a:rPr lang="en-US" sz="3000" dirty="0" smtClean="0">
                <a:latin typeface="Baskerville Old Face" pitchFamily="18" charset="0"/>
              </a:rPr>
              <a:t>Inadequate </a:t>
            </a:r>
          </a:p>
          <a:p>
            <a:pPr lvl="1">
              <a:buFont typeface="Wingdings" pitchFamily="2" charset="2"/>
              <a:buChar char="§"/>
            </a:pPr>
            <a:r>
              <a:rPr lang="en-US" sz="3000" dirty="0" smtClean="0">
                <a:latin typeface="Baskerville Old Face" pitchFamily="18" charset="0"/>
              </a:rPr>
              <a:t>Incompetent </a:t>
            </a:r>
          </a:p>
          <a:p>
            <a:pPr lvl="1">
              <a:buFont typeface="Wingdings" pitchFamily="2" charset="2"/>
              <a:buChar char="§"/>
            </a:pPr>
            <a:r>
              <a:rPr lang="en-US" sz="3000" dirty="0" smtClean="0">
                <a:latin typeface="Baskerville Old Face" pitchFamily="18" charset="0"/>
              </a:rPr>
              <a:t>Helplessness</a:t>
            </a:r>
          </a:p>
          <a:p>
            <a:pPr lvl="1">
              <a:buFont typeface="Wingdings" pitchFamily="2" charset="2"/>
              <a:buChar char="§"/>
            </a:pPr>
            <a:r>
              <a:rPr lang="en-US" sz="3000" dirty="0" smtClean="0">
                <a:latin typeface="Baskerville Old Face" pitchFamily="18" charset="0"/>
              </a:rPr>
              <a:t>Hopelessness</a:t>
            </a:r>
          </a:p>
          <a:p>
            <a:pPr lvl="1">
              <a:buFont typeface="Wingdings" pitchFamily="2" charset="2"/>
              <a:buChar char="§"/>
            </a:pPr>
            <a:r>
              <a:rPr lang="en-US" sz="3000" dirty="0" smtClean="0">
                <a:latin typeface="Baskerville Old Face" pitchFamily="18" charset="0"/>
              </a:rPr>
              <a:t>Powerlessness</a:t>
            </a:r>
          </a:p>
          <a:p>
            <a:pPr lvl="1">
              <a:buFont typeface="Wingdings" pitchFamily="2" charset="2"/>
              <a:buChar char="§"/>
            </a:pPr>
            <a:r>
              <a:rPr lang="en-US" sz="3000" dirty="0" smtClean="0">
                <a:latin typeface="Baskerville Old Face" pitchFamily="18" charset="0"/>
              </a:rPr>
              <a:t>Overwhelmed</a:t>
            </a:r>
          </a:p>
          <a:p>
            <a:pPr lvl="1">
              <a:buFont typeface="Wingdings" pitchFamily="2" charset="2"/>
              <a:buChar char="§"/>
            </a:pPr>
            <a:r>
              <a:rPr lang="en-US" sz="3000" dirty="0" smtClean="0">
                <a:latin typeface="Baskerville Old Face" pitchFamily="18" charset="0"/>
              </a:rPr>
              <a:t>A diminished desire </a:t>
            </a:r>
          </a:p>
          <a:p>
            <a:pPr lvl="1">
              <a:lnSpc>
                <a:spcPct val="100000"/>
              </a:lnSpc>
              <a:spcBef>
                <a:spcPts val="0"/>
              </a:spcBef>
              <a:buNone/>
            </a:pPr>
            <a:r>
              <a:rPr lang="en-US" sz="3000" dirty="0" smtClean="0">
                <a:latin typeface="Baskerville Old Face" pitchFamily="18" charset="0"/>
              </a:rPr>
              <a:t>   to help  people</a:t>
            </a:r>
          </a:p>
          <a:p>
            <a:pPr lvl="1">
              <a:buFont typeface="Wingdings" pitchFamily="2" charset="2"/>
              <a:buChar char="§"/>
            </a:pPr>
            <a:endParaRPr lang="en-US" sz="1500" dirty="0" smtClean="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10" name="TextBox 9"/>
          <p:cNvSpPr txBox="1"/>
          <p:nvPr/>
        </p:nvSpPr>
        <p:spPr>
          <a:xfrm>
            <a:off x="0" y="914400"/>
            <a:ext cx="2514600" cy="707886"/>
          </a:xfrm>
          <a:prstGeom prst="rect">
            <a:avLst/>
          </a:prstGeom>
          <a:noFill/>
        </p:spPr>
        <p:txBody>
          <a:bodyPr wrap="square" rtlCol="0">
            <a:spAutoFit/>
          </a:bodyPr>
          <a:lstStyle/>
          <a:p>
            <a:r>
              <a:rPr lang="en-US" sz="4000" b="1" dirty="0" smtClean="0">
                <a:solidFill>
                  <a:schemeClr val="accent2">
                    <a:lumMod val="60000"/>
                    <a:lumOff val="40000"/>
                  </a:schemeClr>
                </a:solidFill>
                <a:latin typeface="Baskerville Old Face" pitchFamily="18" charset="0"/>
              </a:rPr>
              <a:t>Individual </a:t>
            </a:r>
            <a:endParaRPr lang="en-US" sz="4000" b="1" dirty="0">
              <a:solidFill>
                <a:schemeClr val="accent2">
                  <a:lumMod val="60000"/>
                  <a:lumOff val="40000"/>
                </a:schemeClr>
              </a:solidFill>
              <a:latin typeface="Baskerville Old Face" pitchFamily="18" charset="0"/>
            </a:endParaRPr>
          </a:p>
        </p:txBody>
      </p:sp>
      <p:sp>
        <p:nvSpPr>
          <p:cNvPr id="11" name="TextBox 10"/>
          <p:cNvSpPr txBox="1"/>
          <p:nvPr/>
        </p:nvSpPr>
        <p:spPr>
          <a:xfrm>
            <a:off x="4495800" y="990600"/>
            <a:ext cx="2514600" cy="707886"/>
          </a:xfrm>
          <a:prstGeom prst="rect">
            <a:avLst/>
          </a:prstGeom>
          <a:noFill/>
        </p:spPr>
        <p:txBody>
          <a:bodyPr wrap="square" rtlCol="0">
            <a:spAutoFit/>
          </a:bodyPr>
          <a:lstStyle/>
          <a:p>
            <a:r>
              <a:rPr lang="en-US" sz="4000" b="1" dirty="0" smtClean="0">
                <a:solidFill>
                  <a:schemeClr val="accent2">
                    <a:lumMod val="60000"/>
                    <a:lumOff val="40000"/>
                  </a:schemeClr>
                </a:solidFill>
                <a:latin typeface="Baskerville Old Face" pitchFamily="18" charset="0"/>
              </a:rPr>
              <a:t>Individual </a:t>
            </a:r>
            <a:endParaRPr lang="en-US" sz="4000" b="1" dirty="0">
              <a:solidFill>
                <a:schemeClr val="accent2">
                  <a:lumMod val="60000"/>
                  <a:lumOff val="40000"/>
                </a:schemeClr>
              </a:solidFill>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94293"/>
          </a:xfrm>
        </p:spPr>
        <p:txBody>
          <a:bodyPr/>
          <a:lstStyle/>
          <a:p>
            <a:r>
              <a:rPr lang="en-US" sz="5000" b="1" dirty="0" smtClean="0">
                <a:latin typeface="Baskerville Old Face" pitchFamily="18" charset="0"/>
              </a:rPr>
              <a:t>Effects of Compassion Fatigue</a:t>
            </a:r>
            <a:endParaRPr lang="en-US" sz="50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6" name="TextBox 5"/>
          <p:cNvSpPr txBox="1"/>
          <p:nvPr/>
        </p:nvSpPr>
        <p:spPr>
          <a:xfrm>
            <a:off x="0" y="838200"/>
            <a:ext cx="8991600" cy="5155257"/>
          </a:xfrm>
          <a:prstGeom prst="rect">
            <a:avLst/>
          </a:prstGeom>
          <a:noFill/>
        </p:spPr>
        <p:txBody>
          <a:bodyPr wrap="square" rtlCol="0">
            <a:spAutoFit/>
          </a:bodyPr>
          <a:lstStyle/>
          <a:p>
            <a:r>
              <a:rPr lang="en-US" sz="3600" u="sng" dirty="0" smtClean="0">
                <a:latin typeface="Baskerville Old Face" pitchFamily="18" charset="0"/>
              </a:rPr>
              <a:t>Organizational Symptoms of CF</a:t>
            </a:r>
            <a:endParaRPr lang="en-US" sz="1000" dirty="0" smtClean="0">
              <a:latin typeface="Baskerville Old Face" pitchFamily="18" charset="0"/>
            </a:endParaRPr>
          </a:p>
          <a:p>
            <a:pPr marL="0" lvl="1">
              <a:buClr>
                <a:schemeClr val="tx1"/>
              </a:buClr>
            </a:pPr>
            <a:endParaRPr lang="en-US" sz="1500" dirty="0" smtClean="0">
              <a:latin typeface="Baskerville Old Face" pitchFamily="18" charset="0"/>
            </a:endParaRPr>
          </a:p>
          <a:p>
            <a:pPr marL="0" lvl="1">
              <a:buClr>
                <a:schemeClr val="tx1"/>
              </a:buClr>
              <a:buFont typeface="Wingdings" pitchFamily="2" charset="2"/>
              <a:buChar char="§"/>
            </a:pPr>
            <a:r>
              <a:rPr lang="en-US" sz="4000" dirty="0" smtClean="0">
                <a:latin typeface="Baskerville Old Face" pitchFamily="18" charset="0"/>
              </a:rPr>
              <a:t>Diffusion of Responsibility</a:t>
            </a:r>
          </a:p>
          <a:p>
            <a:pPr lvl="1">
              <a:buClr>
                <a:schemeClr val="accent1"/>
              </a:buClr>
              <a:buFont typeface="Wingdings" pitchFamily="2" charset="2"/>
              <a:buChar char="§"/>
            </a:pPr>
            <a:r>
              <a:rPr lang="en-US" sz="2500" dirty="0" smtClean="0">
                <a:latin typeface="Baskerville Old Face" pitchFamily="18" charset="0"/>
              </a:rPr>
              <a:t>Some One Else’s Problem (SEP) </a:t>
            </a:r>
          </a:p>
          <a:p>
            <a:pPr lvl="1">
              <a:buClr>
                <a:schemeClr val="accent1"/>
              </a:buClr>
              <a:buFont typeface="Wingdings" pitchFamily="2" charset="2"/>
              <a:buChar char="§"/>
            </a:pPr>
            <a:r>
              <a:rPr lang="en-US" sz="2500" dirty="0" smtClean="0">
                <a:latin typeface="Baskerville Old Face" pitchFamily="18" charset="0"/>
              </a:rPr>
              <a:t>Allows things to happen in a group that would not allow if the </a:t>
            </a:r>
          </a:p>
          <a:p>
            <a:pPr lvl="1">
              <a:buClr>
                <a:schemeClr val="accent1"/>
              </a:buClr>
            </a:pPr>
            <a:r>
              <a:rPr lang="en-US" sz="2500" dirty="0" smtClean="0">
                <a:latin typeface="Baskerville Old Face" pitchFamily="18" charset="0"/>
              </a:rPr>
              <a:t>  individual were alone</a:t>
            </a:r>
          </a:p>
          <a:p>
            <a:pPr lvl="1">
              <a:buClr>
                <a:schemeClr val="accent1"/>
              </a:buClr>
            </a:pPr>
            <a:endParaRPr lang="en-US" sz="1500" dirty="0" smtClean="0">
              <a:latin typeface="Baskerville Old Face" pitchFamily="18" charset="0"/>
            </a:endParaRPr>
          </a:p>
          <a:p>
            <a:pPr>
              <a:buFont typeface="Wingdings" pitchFamily="2" charset="2"/>
              <a:buChar char="§"/>
            </a:pPr>
            <a:r>
              <a:rPr lang="en-US" sz="4000" dirty="0" smtClean="0">
                <a:latin typeface="Baskerville Old Face" pitchFamily="18" charset="0"/>
              </a:rPr>
              <a:t>Bystander Effect </a:t>
            </a:r>
          </a:p>
          <a:p>
            <a:pPr marL="457200" lvl="2">
              <a:buClr>
                <a:schemeClr val="accent1"/>
              </a:buClr>
              <a:buFont typeface="Wingdings" pitchFamily="2" charset="2"/>
              <a:buChar char="§"/>
            </a:pPr>
            <a:r>
              <a:rPr lang="en-US" sz="2500" dirty="0" smtClean="0">
                <a:latin typeface="Baskerville Old Face" pitchFamily="18" charset="0"/>
              </a:rPr>
              <a:t>The more people around the less likely anyone will do anything</a:t>
            </a:r>
          </a:p>
          <a:p>
            <a:pPr>
              <a:buClr>
                <a:schemeClr val="tx1"/>
              </a:buClr>
            </a:pPr>
            <a:endParaRPr lang="en-US" sz="1500" dirty="0" smtClean="0">
              <a:latin typeface="Baskerville Old Face" pitchFamily="18" charset="0"/>
            </a:endParaRPr>
          </a:p>
          <a:p>
            <a:pPr>
              <a:buClr>
                <a:schemeClr val="tx1"/>
              </a:buClr>
              <a:buFont typeface="Wingdings" pitchFamily="2" charset="2"/>
              <a:buChar char="§"/>
            </a:pPr>
            <a:r>
              <a:rPr lang="en-US" sz="4000" dirty="0" smtClean="0">
                <a:latin typeface="Baskerville Old Face" pitchFamily="18" charset="0"/>
              </a:rPr>
              <a:t>Group Think</a:t>
            </a:r>
          </a:p>
          <a:p>
            <a:pPr lvl="1">
              <a:buClr>
                <a:schemeClr val="accent1"/>
              </a:buClr>
              <a:buFont typeface="Wingdings" pitchFamily="2" charset="2"/>
              <a:buChar char="§"/>
            </a:pPr>
            <a:r>
              <a:rPr lang="en-US" sz="2800" dirty="0" smtClean="0">
                <a:latin typeface="Baskerville Old Face" pitchFamily="18" charset="0"/>
              </a:rPr>
              <a:t>Conformity releases the individual from responsibility</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94293"/>
          </a:xfrm>
        </p:spPr>
        <p:txBody>
          <a:bodyPr/>
          <a:lstStyle/>
          <a:p>
            <a:r>
              <a:rPr lang="en-US" sz="5000" b="1" dirty="0" smtClean="0">
                <a:latin typeface="Baskerville Old Face" pitchFamily="18" charset="0"/>
              </a:rPr>
              <a:t>Effects of Compassion Fatigue</a:t>
            </a:r>
            <a:endParaRPr lang="en-US" sz="50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6" name="TextBox 5"/>
          <p:cNvSpPr txBox="1"/>
          <p:nvPr/>
        </p:nvSpPr>
        <p:spPr>
          <a:xfrm>
            <a:off x="0" y="838200"/>
            <a:ext cx="8991600" cy="6186309"/>
          </a:xfrm>
          <a:prstGeom prst="rect">
            <a:avLst/>
          </a:prstGeom>
          <a:noFill/>
        </p:spPr>
        <p:txBody>
          <a:bodyPr wrap="square" rtlCol="0">
            <a:spAutoFit/>
          </a:bodyPr>
          <a:lstStyle/>
          <a:p>
            <a:r>
              <a:rPr lang="en-US" sz="3600" u="sng" dirty="0" smtClean="0">
                <a:latin typeface="Baskerville Old Face" pitchFamily="18" charset="0"/>
              </a:rPr>
              <a:t>How Does the Region Suffer?</a:t>
            </a:r>
            <a:endParaRPr lang="en-US" dirty="0" smtClean="0">
              <a:latin typeface="Baskerville Old Face" pitchFamily="18" charset="0"/>
            </a:endParaRPr>
          </a:p>
          <a:p>
            <a:pPr>
              <a:buFont typeface="Wingdings" pitchFamily="2" charset="2"/>
              <a:buChar char="§"/>
            </a:pPr>
            <a:endParaRPr lang="en-US" sz="1000" dirty="0" smtClean="0">
              <a:latin typeface="Baskerville Old Face" pitchFamily="18" charset="0"/>
            </a:endParaRPr>
          </a:p>
          <a:p>
            <a:pPr>
              <a:buFont typeface="Wingdings" pitchFamily="2" charset="2"/>
              <a:buChar char="§"/>
            </a:pPr>
            <a:r>
              <a:rPr lang="en-US" sz="2000" dirty="0" smtClean="0">
                <a:latin typeface="Baskerville Old Face" pitchFamily="18" charset="0"/>
              </a:rPr>
              <a:t>High turnover rates</a:t>
            </a:r>
          </a:p>
          <a:p>
            <a:pPr>
              <a:lnSpc>
                <a:spcPct val="150000"/>
              </a:lnSpc>
              <a:buFont typeface="Wingdings" pitchFamily="2" charset="2"/>
              <a:buChar char="§"/>
            </a:pPr>
            <a:r>
              <a:rPr lang="en-US" sz="2000" dirty="0" smtClean="0">
                <a:latin typeface="Baskerville Old Face" pitchFamily="18" charset="0"/>
              </a:rPr>
              <a:t>Chronic Absenteeism</a:t>
            </a:r>
          </a:p>
          <a:p>
            <a:pPr>
              <a:lnSpc>
                <a:spcPct val="150000"/>
              </a:lnSpc>
              <a:buFont typeface="Wingdings" pitchFamily="2" charset="2"/>
              <a:buChar char="§"/>
            </a:pPr>
            <a:r>
              <a:rPr lang="en-US" sz="2000" dirty="0" smtClean="0">
                <a:latin typeface="Baskerville Old Face" pitchFamily="18" charset="0"/>
              </a:rPr>
              <a:t>Lack of a vision for the future</a:t>
            </a:r>
          </a:p>
          <a:p>
            <a:pPr>
              <a:lnSpc>
                <a:spcPct val="150000"/>
              </a:lnSpc>
              <a:buFont typeface="Wingdings" pitchFamily="2" charset="2"/>
              <a:buChar char="§"/>
            </a:pPr>
            <a:r>
              <a:rPr lang="en-US" sz="2000" dirty="0" smtClean="0">
                <a:latin typeface="Baskerville Old Face" pitchFamily="18" charset="0"/>
              </a:rPr>
              <a:t>Spiraling worker's comp costs</a:t>
            </a:r>
          </a:p>
          <a:p>
            <a:pPr>
              <a:lnSpc>
                <a:spcPct val="150000"/>
              </a:lnSpc>
              <a:buFont typeface="Wingdings" pitchFamily="2" charset="2"/>
              <a:buChar char="§"/>
            </a:pPr>
            <a:r>
              <a:rPr lang="en-US" sz="2000" dirty="0" smtClean="0">
                <a:latin typeface="Baskerville Old Face" pitchFamily="18" charset="0"/>
              </a:rPr>
              <a:t>Strong reluctance toward change</a:t>
            </a:r>
          </a:p>
          <a:p>
            <a:pPr>
              <a:lnSpc>
                <a:spcPct val="150000"/>
              </a:lnSpc>
              <a:buFont typeface="Wingdings" pitchFamily="2" charset="2"/>
              <a:buChar char="§"/>
            </a:pPr>
            <a:r>
              <a:rPr lang="en-US" sz="2000" dirty="0" smtClean="0">
                <a:latin typeface="Baskerville Old Face" pitchFamily="18" charset="0"/>
              </a:rPr>
              <a:t>Negativism towards management</a:t>
            </a:r>
          </a:p>
          <a:p>
            <a:pPr>
              <a:lnSpc>
                <a:spcPct val="150000"/>
              </a:lnSpc>
              <a:buFont typeface="Wingdings" pitchFamily="2" charset="2"/>
              <a:buChar char="§"/>
            </a:pPr>
            <a:r>
              <a:rPr lang="en-US" sz="2000" dirty="0" smtClean="0">
                <a:latin typeface="Baskerville Old Face" pitchFamily="18" charset="0"/>
              </a:rPr>
              <a:t>Unstable co-worker relationships</a:t>
            </a:r>
          </a:p>
          <a:p>
            <a:pPr>
              <a:lnSpc>
                <a:spcPct val="150000"/>
              </a:lnSpc>
              <a:buFont typeface="Wingdings" pitchFamily="2" charset="2"/>
              <a:buChar char="§"/>
            </a:pPr>
            <a:r>
              <a:rPr lang="en-US" sz="2000" dirty="0" smtClean="0">
                <a:latin typeface="Baskerville Old Face" pitchFamily="18" charset="0"/>
              </a:rPr>
              <a:t>Horizontal Violence or Aggression</a:t>
            </a:r>
          </a:p>
          <a:p>
            <a:pPr>
              <a:lnSpc>
                <a:spcPct val="150000"/>
              </a:lnSpc>
              <a:buFont typeface="Wingdings" pitchFamily="2" charset="2"/>
              <a:buChar char="§"/>
            </a:pPr>
            <a:r>
              <a:rPr lang="en-US" sz="2000" dirty="0" smtClean="0">
                <a:latin typeface="Baskerville Old Face" pitchFamily="18" charset="0"/>
              </a:rPr>
              <a:t>Lack of flexibility among staff members</a:t>
            </a:r>
          </a:p>
          <a:p>
            <a:pPr>
              <a:lnSpc>
                <a:spcPct val="150000"/>
              </a:lnSpc>
              <a:buFont typeface="Wingdings" pitchFamily="2" charset="2"/>
              <a:buChar char="§"/>
            </a:pPr>
            <a:r>
              <a:rPr lang="en-US" sz="2000" dirty="0" smtClean="0">
                <a:latin typeface="Baskerville Old Face" pitchFamily="18" charset="0"/>
              </a:rPr>
              <a:t>Inability for teams to work well together</a:t>
            </a:r>
          </a:p>
          <a:p>
            <a:pPr>
              <a:lnSpc>
                <a:spcPct val="150000"/>
              </a:lnSpc>
              <a:buFont typeface="Wingdings" pitchFamily="2" charset="2"/>
              <a:buChar char="§"/>
            </a:pPr>
            <a:r>
              <a:rPr lang="en-US" sz="2000" dirty="0" smtClean="0">
                <a:latin typeface="Baskerville Old Face" pitchFamily="18" charset="0"/>
              </a:rPr>
              <a:t>Inability of staff to respect and meet deadlines</a:t>
            </a:r>
          </a:p>
          <a:p>
            <a:pPr>
              <a:lnSpc>
                <a:spcPct val="150000"/>
              </a:lnSpc>
              <a:buFont typeface="Wingdings" pitchFamily="2" charset="2"/>
              <a:buChar char="§"/>
            </a:pPr>
            <a:r>
              <a:rPr lang="en-US" sz="2000" dirty="0" smtClean="0">
                <a:latin typeface="Baskerville Old Face" pitchFamily="18" charset="0"/>
              </a:rPr>
              <a:t>Inability of staff to believe improvement is possible</a:t>
            </a:r>
          </a:p>
        </p:txBody>
      </p:sp>
      <p:pic>
        <p:nvPicPr>
          <p:cNvPr id="8" name="Picture 7" descr="lady biting laptop.jpg"/>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4876800" y="1828800"/>
            <a:ext cx="3656931" cy="3064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9761"/>
          </a:xfrm>
        </p:spPr>
        <p:txBody>
          <a:bodyPr/>
          <a:lstStyle/>
          <a:p>
            <a:r>
              <a:rPr lang="en-US" sz="7200" b="1" dirty="0" smtClean="0">
                <a:latin typeface="Baskerville Old Face" pitchFamily="18" charset="0"/>
              </a:rPr>
              <a:t>Combating CF</a:t>
            </a:r>
            <a:endParaRPr lang="en-US" sz="72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Rectangle 6"/>
          <p:cNvSpPr/>
          <p:nvPr/>
        </p:nvSpPr>
        <p:spPr>
          <a:xfrm>
            <a:off x="228601" y="2819400"/>
            <a:ext cx="8915399"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514350" algn="ctr">
              <a:lnSpc>
                <a:spcPct val="100000"/>
              </a:lnSpc>
              <a:spcBef>
                <a:spcPts val="0"/>
              </a:spcBef>
            </a:pPr>
            <a:r>
              <a:rPr lang="en-US" sz="6600" b="1" cap="none" spc="5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How Can Organizations Combat CF</a:t>
            </a: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Old Face" pitchFamily="18" charset="0"/>
              </a:rPr>
              <a:t> </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874791"/>
          </a:xfrm>
        </p:spPr>
        <p:txBody>
          <a:bodyPr/>
          <a:lstStyle/>
          <a:p>
            <a:r>
              <a:rPr lang="en-US" sz="6300" b="1" dirty="0" smtClean="0">
                <a:latin typeface="Baskerville Old Face" pitchFamily="18" charset="0"/>
              </a:rPr>
              <a:t>Stress-Hardy Staff</a:t>
            </a:r>
            <a:endParaRPr lang="en-US" sz="63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9" name="Content Placeholder 2"/>
          <p:cNvSpPr txBox="1">
            <a:spLocks/>
          </p:cNvSpPr>
          <p:nvPr/>
        </p:nvSpPr>
        <p:spPr>
          <a:xfrm>
            <a:off x="0" y="914400"/>
            <a:ext cx="8839200" cy="5943600"/>
          </a:xfrm>
          <a:prstGeom prst="rect">
            <a:avLst/>
          </a:prstGeom>
        </p:spPr>
        <p:txBody>
          <a:bodyPr>
            <a:normAutofit/>
          </a:bodyPr>
          <a:lstStyle/>
          <a:p>
            <a:pPr marL="0" marR="0" lvl="1" indent="-396875" algn="l" defTabSz="914363" rtl="0" eaLnBrk="1" fontAlgn="auto" latinLnBrk="0" hangingPunct="1">
              <a:lnSpc>
                <a:spcPct val="100000"/>
              </a:lnSpc>
              <a:spcBef>
                <a:spcPts val="0"/>
              </a:spcBef>
              <a:spcAft>
                <a:spcPts val="0"/>
              </a:spcAft>
              <a:buClrTx/>
              <a:buSzTx/>
              <a:tabLst/>
              <a:defRPr/>
            </a:pPr>
            <a:r>
              <a:rPr lang="en-US" sz="5400" dirty="0" smtClean="0">
                <a:latin typeface="Baskerville Old Face" pitchFamily="18" charset="0"/>
              </a:rPr>
              <a:t>Stress-Hardy Personality</a:t>
            </a:r>
            <a:r>
              <a:rPr kumimoji="0" lang="en-US" sz="5400" b="0" i="0" u="none" strike="noStrike" kern="1200" cap="none" spc="0" normalizeH="0" baseline="0" noProof="0" dirty="0" smtClean="0">
                <a:ln>
                  <a:noFill/>
                </a:ln>
                <a:effectLst/>
                <a:uLnTx/>
                <a:uFillTx/>
                <a:latin typeface="Baskerville Old Face" pitchFamily="18" charset="0"/>
                <a:ea typeface="+mn-ea"/>
                <a:cs typeface="+mn-cs"/>
              </a:rPr>
              <a:t> </a:t>
            </a:r>
          </a:p>
          <a:p>
            <a:pPr marL="0" marR="0" lvl="1" indent="-396875" algn="l" defTabSz="914363" rtl="0" eaLnBrk="1" fontAlgn="auto" latinLnBrk="0" hangingPunct="1">
              <a:lnSpc>
                <a:spcPct val="100000"/>
              </a:lnSpc>
              <a:spcBef>
                <a:spcPts val="0"/>
              </a:spcBef>
              <a:spcAft>
                <a:spcPts val="0"/>
              </a:spcAft>
              <a:buClrTx/>
              <a:buSzTx/>
              <a:tabLst/>
              <a:defRPr/>
            </a:pPr>
            <a:r>
              <a:rPr lang="en-US" sz="2800" dirty="0" smtClean="0">
                <a:latin typeface="Baskerville Old Face" pitchFamily="18" charset="0"/>
              </a:rPr>
              <a:t>Personality traits within </a:t>
            </a:r>
            <a:r>
              <a:rPr kumimoji="0" lang="en-US" sz="2800" b="0" i="0" u="none" strike="noStrike" kern="1200" cap="none" spc="0" normalizeH="0" baseline="0" noProof="0" dirty="0" smtClean="0">
                <a:ln>
                  <a:noFill/>
                </a:ln>
                <a:effectLst/>
                <a:uLnTx/>
                <a:uFillTx/>
                <a:latin typeface="Baskerville Old Face" pitchFamily="18" charset="0"/>
                <a:ea typeface="+mn-ea"/>
                <a:cs typeface="+mn-cs"/>
              </a:rPr>
              <a:t>some individuals</a:t>
            </a:r>
            <a:r>
              <a:rPr kumimoji="0" lang="en-US" sz="2800" b="0" i="0" u="none" strike="noStrike" kern="1200" cap="none" spc="0" normalizeH="0" noProof="0" dirty="0" smtClean="0">
                <a:ln>
                  <a:noFill/>
                </a:ln>
                <a:effectLst/>
                <a:uLnTx/>
                <a:uFillTx/>
                <a:latin typeface="Baskerville Old Face" pitchFamily="18" charset="0"/>
                <a:ea typeface="+mn-ea"/>
                <a:cs typeface="+mn-cs"/>
              </a:rPr>
              <a:t> that</a:t>
            </a:r>
            <a:r>
              <a:rPr kumimoji="0" lang="en-US" sz="2800" b="0" i="0" u="none" strike="noStrike" kern="1200" cap="none" spc="0" normalizeH="0" baseline="0" noProof="0" dirty="0" smtClean="0">
                <a:ln>
                  <a:noFill/>
                </a:ln>
                <a:effectLst/>
                <a:uLnTx/>
                <a:uFillTx/>
                <a:latin typeface="Baskerville Old Face" pitchFamily="18" charset="0"/>
                <a:ea typeface="+mn-ea"/>
                <a:cs typeface="+mn-cs"/>
              </a:rPr>
              <a:t> </a:t>
            </a:r>
            <a:r>
              <a:rPr kumimoji="0" lang="en-US" sz="2800" b="0" i="0" u="none" strike="noStrike" kern="1200" cap="none" spc="0" normalizeH="0" baseline="0" noProof="0" dirty="0" smtClean="0">
                <a:ln>
                  <a:noFill/>
                </a:ln>
                <a:effectLst/>
                <a:uLnTx/>
                <a:uFillTx/>
                <a:latin typeface="Baskerville Old Face" pitchFamily="18" charset="0"/>
                <a:ea typeface="+mn-ea"/>
                <a:cs typeface="+mn-cs"/>
              </a:rPr>
              <a:t>allow </a:t>
            </a:r>
            <a:r>
              <a:rPr kumimoji="0" lang="en-US" sz="2800" b="0" i="0" u="none" strike="noStrike" kern="1200" cap="none" spc="0" normalizeH="0" baseline="0" noProof="0" dirty="0" smtClean="0">
                <a:ln>
                  <a:noFill/>
                </a:ln>
                <a:effectLst/>
                <a:uLnTx/>
                <a:uFillTx/>
                <a:latin typeface="Baskerville Old Face" pitchFamily="18" charset="0"/>
                <a:ea typeface="+mn-ea"/>
                <a:cs typeface="+mn-cs"/>
              </a:rPr>
              <a:t>them to be</a:t>
            </a:r>
            <a:r>
              <a:rPr kumimoji="0" lang="en-US" sz="2800" b="0" i="0" u="none" strike="noStrike" kern="1200" cap="none" spc="0" normalizeH="0" noProof="0" dirty="0" smtClean="0">
                <a:ln>
                  <a:noFill/>
                </a:ln>
                <a:effectLst/>
                <a:uLnTx/>
                <a:uFillTx/>
                <a:latin typeface="Baskerville Old Face" pitchFamily="18" charset="0"/>
                <a:ea typeface="+mn-ea"/>
                <a:cs typeface="+mn-cs"/>
              </a:rPr>
              <a:t> more resistant and better protected from the effects of stress than others</a:t>
            </a:r>
            <a:endParaRPr lang="en-US" sz="3600" dirty="0" smtClean="0">
              <a:latin typeface="Baskerville Old Face" pitchFamily="18" charset="0"/>
            </a:endParaRPr>
          </a:p>
          <a:p>
            <a:pPr marL="377016" marR="0" lvl="2" indent="-344488" algn="l" defTabSz="914363" rtl="0" eaLnBrk="1" fontAlgn="auto" latinLnBrk="0" hangingPunct="1">
              <a:lnSpc>
                <a:spcPct val="150000"/>
              </a:lnSpc>
              <a:spcBef>
                <a:spcPts val="0"/>
              </a:spcBef>
              <a:spcAft>
                <a:spcPts val="0"/>
              </a:spcAft>
              <a:buClrTx/>
              <a:buSzTx/>
              <a:tabLst/>
              <a:defRPr/>
            </a:pPr>
            <a:r>
              <a:rPr lang="en-US" sz="3600" dirty="0" smtClean="0">
                <a:latin typeface="Baskerville Old Face" pitchFamily="18" charset="0"/>
              </a:rPr>
              <a:t>Stress-Hardy Personality Traits </a:t>
            </a:r>
          </a:p>
          <a:p>
            <a:pPr marL="834216" lvl="3" indent="-344488" defTabSz="914363">
              <a:lnSpc>
                <a:spcPct val="150000"/>
              </a:lnSpc>
              <a:buClr>
                <a:srgbClr val="FFC000"/>
              </a:buClr>
              <a:buFont typeface="Wingdings" pitchFamily="2" charset="2"/>
              <a:buChar char="§"/>
            </a:pPr>
            <a:r>
              <a:rPr lang="en-US" sz="3600" dirty="0" smtClean="0">
                <a:latin typeface="Baskerville Old Face" pitchFamily="18" charset="0"/>
              </a:rPr>
              <a:t>Commitment</a:t>
            </a:r>
          </a:p>
          <a:p>
            <a:pPr marL="834216" lvl="3" indent="-344488" defTabSz="914363">
              <a:lnSpc>
                <a:spcPct val="150000"/>
              </a:lnSpc>
              <a:buClr>
                <a:srgbClr val="FFC000"/>
              </a:buClr>
              <a:buFont typeface="Wingdings" pitchFamily="2" charset="2"/>
              <a:buChar char="§"/>
            </a:pPr>
            <a:r>
              <a:rPr kumimoji="0" lang="en-US" sz="3600" b="0" i="0" u="none" strike="noStrike" kern="1200" cap="none" spc="0" normalizeH="0" baseline="0" noProof="0" dirty="0" smtClean="0">
                <a:ln>
                  <a:noFill/>
                </a:ln>
                <a:solidFill>
                  <a:schemeClr val="tx1"/>
                </a:solidFill>
                <a:effectLst/>
                <a:uLnTx/>
                <a:uFillTx/>
                <a:latin typeface="Baskerville Old Face" pitchFamily="18" charset="0"/>
                <a:ea typeface="+mn-ea"/>
                <a:cs typeface="+mn-cs"/>
              </a:rPr>
              <a:t>Control</a:t>
            </a:r>
          </a:p>
          <a:p>
            <a:pPr marL="834216" lvl="3" indent="-344488" defTabSz="914363">
              <a:lnSpc>
                <a:spcPct val="150000"/>
              </a:lnSpc>
              <a:buClr>
                <a:srgbClr val="FFC000"/>
              </a:buClr>
              <a:buFont typeface="Wingdings" pitchFamily="2" charset="2"/>
              <a:buChar char="§"/>
            </a:pPr>
            <a:r>
              <a:rPr lang="en-US" sz="3600" dirty="0" smtClean="0">
                <a:latin typeface="Baskerville Old Face" pitchFamily="18" charset="0"/>
              </a:rPr>
              <a:t>Challenge</a:t>
            </a:r>
            <a:endParaRPr kumimoji="0" lang="en-US" sz="24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250000"/>
              </a:lnSpc>
              <a:spcBef>
                <a:spcPct val="200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9761"/>
          </a:xfrm>
        </p:spPr>
        <p:txBody>
          <a:bodyPr/>
          <a:lstStyle/>
          <a:p>
            <a:r>
              <a:rPr lang="en-US" sz="7200" b="1" dirty="0" smtClean="0">
                <a:latin typeface="Baskerville Old Face" pitchFamily="18" charset="0"/>
              </a:rPr>
              <a:t>Compassion Fatigue</a:t>
            </a:r>
            <a:endParaRPr lang="en-US" sz="7200" b="1" dirty="0">
              <a:latin typeface="Baskerville Old Face" pitchFamily="18" charset="0"/>
            </a:endParaRPr>
          </a:p>
        </p:txBody>
      </p:sp>
      <p:sp>
        <p:nvSpPr>
          <p:cNvPr id="3" name="Content Placeholder 2"/>
          <p:cNvSpPr>
            <a:spLocks noGrp="1"/>
          </p:cNvSpPr>
          <p:nvPr>
            <p:ph idx="1"/>
          </p:nvPr>
        </p:nvSpPr>
        <p:spPr>
          <a:xfrm>
            <a:off x="152400" y="1444752"/>
            <a:ext cx="8991600" cy="5413248"/>
          </a:xfrm>
        </p:spPr>
        <p:txBody>
          <a:bodyPr>
            <a:normAutofit/>
          </a:bodyPr>
          <a:lstStyle/>
          <a:p>
            <a:pPr lvl="1">
              <a:lnSpc>
                <a:spcPct val="250000"/>
              </a:lnSpc>
            </a:pPr>
            <a:endParaRPr lang="en-US" dirty="0" smtClean="0">
              <a:latin typeface="Arial Narrow" pitchFamily="34" charset="0"/>
            </a:endParaRPr>
          </a:p>
          <a:p>
            <a:pPr lvl="2">
              <a:lnSpc>
                <a:spcPct val="250000"/>
              </a:lnSpc>
              <a:buFont typeface="Wingdings" pitchFamily="2" charset="2"/>
              <a:buChar char="§"/>
            </a:pPr>
            <a:endParaRPr lang="en-US" dirty="0" smtClean="0">
              <a:latin typeface="Arial Narrow" pitchFamily="34" charset="0"/>
            </a:endParaRPr>
          </a:p>
          <a:p>
            <a:pPr lvl="1">
              <a:lnSpc>
                <a:spcPct val="250000"/>
              </a:lnSpc>
              <a:buFont typeface="Wingdings" pitchFamily="2" charset="2"/>
              <a:buChar char="§"/>
            </a:pPr>
            <a:endParaRPr lang="en-US" dirty="0" smtClean="0">
              <a:latin typeface="Arial Narrow" pitchFamily="34" charset="0"/>
            </a:endParaRPr>
          </a:p>
          <a:p>
            <a:pPr lvl="1"/>
            <a:endParaRPr lang="en-US" dirty="0" smtClean="0">
              <a:latin typeface="Century Gothic" pitchFamily="34"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graphicFrame>
        <p:nvGraphicFramePr>
          <p:cNvPr id="6" name="Diagram 5"/>
          <p:cNvGraphicFramePr/>
          <p:nvPr/>
        </p:nvGraphicFramePr>
        <p:xfrm>
          <a:off x="304800" y="2590800"/>
          <a:ext cx="86868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81000" y="1676400"/>
            <a:ext cx="8763000" cy="1692771"/>
          </a:xfrm>
          <a:prstGeom prst="rect">
            <a:avLst/>
          </a:prstGeom>
          <a:noFill/>
        </p:spPr>
        <p:txBody>
          <a:bodyPr wrap="square" rtlCol="0">
            <a:spAutoFit/>
          </a:bodyPr>
          <a:lstStyle/>
          <a:p>
            <a:pPr marL="0" lvl="1">
              <a:lnSpc>
                <a:spcPct val="100000"/>
              </a:lnSpc>
              <a:spcBef>
                <a:spcPts val="0"/>
              </a:spcBef>
            </a:pPr>
            <a:r>
              <a:rPr lang="en-US" sz="5400" b="1" dirty="0" smtClean="0">
                <a:solidFill>
                  <a:schemeClr val="accent2">
                    <a:lumMod val="75000"/>
                  </a:schemeClr>
                </a:solidFill>
                <a:latin typeface="Baskerville Old Face" pitchFamily="18" charset="0"/>
              </a:rPr>
              <a:t>Compassion Fatigue </a:t>
            </a:r>
          </a:p>
          <a:p>
            <a:pPr marL="0" lvl="1">
              <a:lnSpc>
                <a:spcPct val="100000"/>
              </a:lnSpc>
              <a:spcBef>
                <a:spcPts val="0"/>
              </a:spcBef>
            </a:pPr>
            <a:r>
              <a:rPr lang="en-US" sz="2500" dirty="0" smtClean="0">
                <a:solidFill>
                  <a:schemeClr val="accent2">
                    <a:lumMod val="75000"/>
                  </a:schemeClr>
                </a:solidFill>
                <a:latin typeface="Baskerville Old Face" pitchFamily="18" charset="0"/>
              </a:rPr>
              <a:t>The result of an individual experiencing both burnout and secondary trauma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763671"/>
          </a:xfrm>
        </p:spPr>
        <p:txBody>
          <a:bodyPr/>
          <a:lstStyle/>
          <a:p>
            <a:r>
              <a:rPr lang="en-US" sz="5500" b="1" dirty="0" smtClean="0">
                <a:latin typeface="Baskerville Old Face" pitchFamily="18" charset="0"/>
              </a:rPr>
              <a:t>Developing Stress-Hardiness</a:t>
            </a:r>
            <a:endParaRPr lang="en-US" sz="55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9" name="Content Placeholder 2"/>
          <p:cNvSpPr txBox="1">
            <a:spLocks/>
          </p:cNvSpPr>
          <p:nvPr/>
        </p:nvSpPr>
        <p:spPr>
          <a:xfrm>
            <a:off x="0" y="914400"/>
            <a:ext cx="9144000" cy="5943600"/>
          </a:xfrm>
          <a:prstGeom prst="rect">
            <a:avLst/>
          </a:prstGeom>
        </p:spPr>
        <p:txBody>
          <a:bodyPr>
            <a:normAutofit/>
          </a:bodyPr>
          <a:lstStyle/>
          <a:p>
            <a:pPr marL="0" marR="0" lvl="1" indent="-396875" algn="l" defTabSz="914363" rtl="0" eaLnBrk="1" fontAlgn="auto" latinLnBrk="0" hangingPunct="1">
              <a:lnSpc>
                <a:spcPct val="100000"/>
              </a:lnSpc>
              <a:spcBef>
                <a:spcPts val="0"/>
              </a:spcBef>
              <a:spcAft>
                <a:spcPts val="0"/>
              </a:spcAft>
              <a:buClrTx/>
              <a:buSzTx/>
              <a:tabLst/>
              <a:defRPr/>
            </a:pPr>
            <a:r>
              <a:rPr lang="en-US" sz="5400" u="sng" dirty="0" smtClean="0">
                <a:latin typeface="Baskerville Old Face" pitchFamily="18" charset="0"/>
              </a:rPr>
              <a:t>Commitment</a:t>
            </a:r>
          </a:p>
          <a:p>
            <a:pPr marL="0" lvl="1" indent="-396875" defTabSz="914363"/>
            <a:r>
              <a:rPr lang="en-US" sz="5400" dirty="0" smtClean="0">
                <a:latin typeface="Baskerville Old Face" pitchFamily="18" charset="0"/>
              </a:rPr>
              <a:t>When individuals are committed to something they tend to be more motivated and willing to put in more effort</a:t>
            </a:r>
            <a:endParaRPr lang="en-US" sz="6600" dirty="0" smtClean="0">
              <a:latin typeface="Baskerville Old Face" pitchFamily="18" charset="0"/>
            </a:endParaRPr>
          </a:p>
          <a:p>
            <a:pPr marL="0" marR="0" lvl="1" indent="-396875" algn="l" defTabSz="914363" rtl="0" eaLnBrk="1" fontAlgn="auto" latinLnBrk="0" hangingPunct="1">
              <a:lnSpc>
                <a:spcPct val="100000"/>
              </a:lnSpc>
              <a:spcBef>
                <a:spcPts val="0"/>
              </a:spcBef>
              <a:spcAft>
                <a:spcPts val="0"/>
              </a:spcAft>
              <a:buClrTx/>
              <a:buSzTx/>
              <a:tabLst/>
              <a:defRPr/>
            </a:pPr>
            <a:endParaRPr lang="en-US" sz="5400" dirty="0" smtClean="0">
              <a:latin typeface="Baskerville Old Face" pitchFamily="18" charset="0"/>
            </a:endParaRPr>
          </a:p>
          <a:p>
            <a:pPr marL="914400" marR="0" lvl="1" indent="-396875" algn="l" defTabSz="914363" rtl="0" eaLnBrk="1" fontAlgn="auto" latinLnBrk="0" hangingPunct="1">
              <a:lnSpc>
                <a:spcPct val="25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763671"/>
          </a:xfrm>
        </p:spPr>
        <p:txBody>
          <a:bodyPr/>
          <a:lstStyle/>
          <a:p>
            <a:r>
              <a:rPr lang="en-US" sz="5500" b="1" dirty="0" smtClean="0">
                <a:latin typeface="Baskerville Old Face" pitchFamily="18" charset="0"/>
              </a:rPr>
              <a:t>Developing Stress-Hardiness</a:t>
            </a:r>
            <a:endParaRPr lang="en-US" sz="55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9" name="Content Placeholder 2"/>
          <p:cNvSpPr txBox="1">
            <a:spLocks/>
          </p:cNvSpPr>
          <p:nvPr/>
        </p:nvSpPr>
        <p:spPr>
          <a:xfrm>
            <a:off x="0" y="914400"/>
            <a:ext cx="9144000" cy="5943600"/>
          </a:xfrm>
          <a:prstGeom prst="rect">
            <a:avLst/>
          </a:prstGeom>
        </p:spPr>
        <p:txBody>
          <a:bodyPr>
            <a:normAutofit/>
          </a:bodyPr>
          <a:lstStyle/>
          <a:p>
            <a:pPr marL="0" marR="0" lvl="1" indent="-396875" algn="l" defTabSz="914363" rtl="0" eaLnBrk="1" fontAlgn="auto" latinLnBrk="0" hangingPunct="1">
              <a:lnSpc>
                <a:spcPct val="100000"/>
              </a:lnSpc>
              <a:spcBef>
                <a:spcPts val="0"/>
              </a:spcBef>
              <a:spcAft>
                <a:spcPts val="0"/>
              </a:spcAft>
              <a:buClrTx/>
              <a:buSzTx/>
              <a:tabLst/>
              <a:defRPr/>
            </a:pPr>
            <a:r>
              <a:rPr lang="en-US" sz="5400" u="sng" dirty="0" smtClean="0">
                <a:latin typeface="Baskerville Old Face" pitchFamily="18" charset="0"/>
              </a:rPr>
              <a:t>Control</a:t>
            </a:r>
          </a:p>
          <a:p>
            <a:pPr marL="0" lvl="1" indent="-396875" defTabSz="914363"/>
            <a:r>
              <a:rPr lang="en-US" sz="5400" dirty="0" smtClean="0">
                <a:latin typeface="Baskerville Old Face" pitchFamily="18" charset="0"/>
              </a:rPr>
              <a:t>The amount of control that we feel we have over a stressor determines how difficult it will be for us to cope with it</a:t>
            </a:r>
            <a:endParaRPr lang="en-US" sz="6600" dirty="0" smtClean="0">
              <a:latin typeface="Baskerville Old Face" pitchFamily="18" charset="0"/>
            </a:endParaRPr>
          </a:p>
          <a:p>
            <a:pPr marL="0" marR="0" lvl="1" indent="-396875" algn="l" defTabSz="914363" rtl="0" eaLnBrk="1" fontAlgn="auto" latinLnBrk="0" hangingPunct="1">
              <a:lnSpc>
                <a:spcPct val="100000"/>
              </a:lnSpc>
              <a:spcBef>
                <a:spcPts val="0"/>
              </a:spcBef>
              <a:spcAft>
                <a:spcPts val="0"/>
              </a:spcAft>
              <a:buClrTx/>
              <a:buSzTx/>
              <a:tabLst/>
              <a:defRPr/>
            </a:pPr>
            <a:endParaRPr lang="en-US" sz="5400" u="sng" dirty="0" smtClean="0">
              <a:latin typeface="Baskerville Old Face" pitchFamily="18" charset="0"/>
            </a:endParaRPr>
          </a:p>
          <a:p>
            <a:pPr marL="914400" marR="0" lvl="1" indent="-396875" algn="l" defTabSz="914363" rtl="0" eaLnBrk="1" fontAlgn="auto" latinLnBrk="0" hangingPunct="1">
              <a:lnSpc>
                <a:spcPct val="25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763671"/>
          </a:xfrm>
        </p:spPr>
        <p:txBody>
          <a:bodyPr/>
          <a:lstStyle/>
          <a:p>
            <a:r>
              <a:rPr lang="en-US" sz="5500" b="1" dirty="0" smtClean="0">
                <a:latin typeface="Baskerville Old Face" pitchFamily="18" charset="0"/>
              </a:rPr>
              <a:t>Developing Stress-Hardiness</a:t>
            </a:r>
            <a:endParaRPr lang="en-US" sz="55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9" name="Content Placeholder 2"/>
          <p:cNvSpPr txBox="1">
            <a:spLocks/>
          </p:cNvSpPr>
          <p:nvPr/>
        </p:nvSpPr>
        <p:spPr>
          <a:xfrm>
            <a:off x="0" y="914400"/>
            <a:ext cx="8839200" cy="5943600"/>
          </a:xfrm>
          <a:prstGeom prst="rect">
            <a:avLst/>
          </a:prstGeom>
        </p:spPr>
        <p:txBody>
          <a:bodyPr>
            <a:normAutofit/>
          </a:bodyPr>
          <a:lstStyle/>
          <a:p>
            <a:pPr marL="0" marR="0" lvl="1" indent="-396875" algn="l" defTabSz="914363" rtl="0" eaLnBrk="1" fontAlgn="auto" latinLnBrk="0" hangingPunct="1">
              <a:lnSpc>
                <a:spcPct val="100000"/>
              </a:lnSpc>
              <a:spcBef>
                <a:spcPts val="0"/>
              </a:spcBef>
              <a:spcAft>
                <a:spcPts val="0"/>
              </a:spcAft>
              <a:buClrTx/>
              <a:buSzTx/>
              <a:tabLst/>
              <a:defRPr/>
            </a:pPr>
            <a:r>
              <a:rPr lang="en-US" sz="5400" u="sng" dirty="0" smtClean="0">
                <a:latin typeface="Baskerville Old Face" pitchFamily="18" charset="0"/>
              </a:rPr>
              <a:t>Challenge</a:t>
            </a:r>
          </a:p>
          <a:p>
            <a:pPr marL="0" marR="0" lvl="1" indent="-396875" algn="l" defTabSz="914363" rtl="0" eaLnBrk="1" fontAlgn="auto" latinLnBrk="0" hangingPunct="1">
              <a:lnSpc>
                <a:spcPct val="100000"/>
              </a:lnSpc>
              <a:spcBef>
                <a:spcPts val="0"/>
              </a:spcBef>
              <a:spcAft>
                <a:spcPts val="0"/>
              </a:spcAft>
              <a:buClrTx/>
              <a:buSzTx/>
              <a:tabLst/>
              <a:defRPr/>
            </a:pPr>
            <a:r>
              <a:rPr lang="en-US" sz="5400" dirty="0" smtClean="0">
                <a:latin typeface="Baskerville Old Face" pitchFamily="18" charset="0"/>
              </a:rPr>
              <a:t>Stressful events are seen as challenges instead of threats and the individual is able to accept that change is inevitable</a:t>
            </a: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763671"/>
          </a:xfrm>
        </p:spPr>
        <p:txBody>
          <a:bodyPr/>
          <a:lstStyle/>
          <a:p>
            <a:r>
              <a:rPr lang="en-US" sz="5500" b="1" dirty="0" smtClean="0">
                <a:latin typeface="Baskerville Old Face" pitchFamily="18" charset="0"/>
              </a:rPr>
              <a:t>Developing Stress-Hardiness  </a:t>
            </a:r>
            <a:endParaRPr lang="en-US" sz="55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9" name="Content Placeholder 2"/>
          <p:cNvSpPr txBox="1">
            <a:spLocks/>
          </p:cNvSpPr>
          <p:nvPr/>
        </p:nvSpPr>
        <p:spPr>
          <a:xfrm>
            <a:off x="0" y="914400"/>
            <a:ext cx="8839200" cy="5943600"/>
          </a:xfrm>
          <a:prstGeom prst="rect">
            <a:avLst/>
          </a:prstGeom>
        </p:spPr>
        <p:txBody>
          <a:bodyPr>
            <a:normAutofit/>
          </a:bodyPr>
          <a:lstStyle/>
          <a:p>
            <a:pPr marL="377016" marR="0" lvl="2" indent="-344488" algn="l" defTabSz="914363" rtl="0" eaLnBrk="1" fontAlgn="auto" latinLnBrk="0" hangingPunct="1">
              <a:lnSpc>
                <a:spcPct val="150000"/>
              </a:lnSpc>
              <a:spcBef>
                <a:spcPts val="0"/>
              </a:spcBef>
              <a:spcAft>
                <a:spcPts val="0"/>
              </a:spcAft>
              <a:buClrTx/>
              <a:buSzTx/>
              <a:tabLst/>
              <a:defRPr/>
            </a:pPr>
            <a:r>
              <a:rPr lang="en-US" sz="5400" dirty="0" smtClean="0">
                <a:latin typeface="Baskerville Old Face" pitchFamily="18" charset="0"/>
              </a:rPr>
              <a:t>Individuals must learn how to…</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600" dirty="0" smtClean="0">
                <a:latin typeface="Baskerville Old Face" pitchFamily="18" charset="0"/>
              </a:rPr>
              <a:t>Control the way they respond to challenges</a:t>
            </a:r>
          </a:p>
          <a:p>
            <a:pPr marL="834216" lvl="3" indent="-344488" defTabSz="914363">
              <a:lnSpc>
                <a:spcPct val="150000"/>
              </a:lnSpc>
              <a:buClr>
                <a:schemeClr val="accent1"/>
              </a:buClr>
              <a:buFont typeface="Wingdings" pitchFamily="2" charset="2"/>
              <a:buChar char="§"/>
            </a:pPr>
            <a:r>
              <a:rPr lang="en-US" sz="5400" dirty="0" smtClean="0">
                <a:latin typeface="Baskerville Old Face" pitchFamily="18" charset="0"/>
              </a:rPr>
              <a:t>More Confidently </a:t>
            </a:r>
          </a:p>
          <a:p>
            <a:pPr marL="834216" lvl="3" indent="-344488" defTabSz="914363">
              <a:lnSpc>
                <a:spcPct val="150000"/>
              </a:lnSpc>
              <a:buClr>
                <a:schemeClr val="accent1"/>
              </a:buClr>
              <a:buFont typeface="Wingdings" pitchFamily="2" charset="2"/>
              <a:buChar char="§"/>
            </a:pPr>
            <a:r>
              <a:rPr lang="en-US" sz="5400" dirty="0" smtClean="0">
                <a:latin typeface="Baskerville Old Face" pitchFamily="18" charset="0"/>
              </a:rPr>
              <a:t>Less Destructively</a:t>
            </a:r>
          </a:p>
          <a:p>
            <a:pPr marL="914400" marR="0" lvl="1" indent="-396875" algn="l" defTabSz="914363" rtl="0" eaLnBrk="1" fontAlgn="auto" latinLnBrk="0" hangingPunct="1">
              <a:lnSpc>
                <a:spcPct val="250000"/>
              </a:lnSpc>
              <a:spcBef>
                <a:spcPct val="200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763671"/>
          </a:xfrm>
        </p:spPr>
        <p:txBody>
          <a:bodyPr/>
          <a:lstStyle/>
          <a:p>
            <a:r>
              <a:rPr lang="en-US" sz="5500" b="1" dirty="0" smtClean="0">
                <a:latin typeface="Baskerville Old Face" pitchFamily="18" charset="0"/>
              </a:rPr>
              <a:t>Developing Stress-Hardiness  </a:t>
            </a:r>
            <a:endParaRPr lang="en-US" sz="55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9" name="Content Placeholder 2"/>
          <p:cNvSpPr txBox="1">
            <a:spLocks/>
          </p:cNvSpPr>
          <p:nvPr/>
        </p:nvSpPr>
        <p:spPr>
          <a:xfrm>
            <a:off x="0" y="914400"/>
            <a:ext cx="8839200" cy="5943600"/>
          </a:xfrm>
          <a:prstGeom prst="rect">
            <a:avLst/>
          </a:prstGeom>
        </p:spPr>
        <p:txBody>
          <a:bodyPr>
            <a:normAutofit/>
          </a:bodyPr>
          <a:lstStyle/>
          <a:p>
            <a:pPr marL="377016" marR="0" lvl="2" indent="-344488" algn="l" defTabSz="914363" rtl="0" eaLnBrk="1" fontAlgn="auto" latinLnBrk="0" hangingPunct="1">
              <a:lnSpc>
                <a:spcPct val="150000"/>
              </a:lnSpc>
              <a:spcBef>
                <a:spcPts val="0"/>
              </a:spcBef>
              <a:spcAft>
                <a:spcPts val="0"/>
              </a:spcAft>
              <a:buClrTx/>
              <a:buSzTx/>
              <a:tabLst/>
              <a:defRPr/>
            </a:pPr>
            <a:r>
              <a:rPr lang="en-US" sz="5400" dirty="0" smtClean="0">
                <a:latin typeface="Baskerville Old Face" pitchFamily="18" charset="0"/>
              </a:rPr>
              <a:t>Destructive Stress Responses</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200" dirty="0" smtClean="0">
                <a:latin typeface="Baskerville Old Face" pitchFamily="18" charset="0"/>
              </a:rPr>
              <a:t>Emotional Eating-Not Eating</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200" dirty="0" smtClean="0">
                <a:latin typeface="Baskerville Old Face" pitchFamily="18" charset="0"/>
              </a:rPr>
              <a:t>Verbal or Physical Aggression</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200" dirty="0" smtClean="0">
                <a:latin typeface="Baskerville Old Face" pitchFamily="18" charset="0"/>
              </a:rPr>
              <a:t>Self-Defeating Language</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200" dirty="0" smtClean="0">
                <a:latin typeface="Baskerville Old Face" pitchFamily="18" charset="0"/>
              </a:rPr>
              <a:t>Throwing in the Towel</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200" dirty="0" smtClean="0">
                <a:latin typeface="Baskerville Old Face" pitchFamily="18" charset="0"/>
              </a:rPr>
              <a:t> Initiating Workplace Conflict</a:t>
            </a: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r>
              <a:rPr lang="en-US" sz="3200" dirty="0" smtClean="0">
                <a:latin typeface="Baskerville Old Face" pitchFamily="18" charset="0"/>
              </a:rPr>
              <a:t>Defiance-Insubordination</a:t>
            </a:r>
          </a:p>
          <a:p>
            <a:pPr marL="377016" marR="0" lvl="2" indent="-344488" algn="l" defTabSz="914363" rtl="0" eaLnBrk="1" fontAlgn="auto" latinLnBrk="0" hangingPunct="1">
              <a:lnSpc>
                <a:spcPct val="150000"/>
              </a:lnSpc>
              <a:spcBef>
                <a:spcPts val="0"/>
              </a:spcBef>
              <a:spcAft>
                <a:spcPts val="0"/>
              </a:spcAft>
              <a:buClrTx/>
              <a:buSzTx/>
              <a:tabLst/>
              <a:defRPr/>
            </a:pPr>
            <a:endParaRPr lang="en-US" sz="2400" dirty="0" smtClean="0">
              <a:latin typeface="Baskerville Old Face" pitchFamily="18" charset="0"/>
            </a:endParaRPr>
          </a:p>
          <a:p>
            <a:pPr marL="377016" marR="0" lvl="2" indent="-344488" algn="l" defTabSz="914363" rtl="0" eaLnBrk="1" fontAlgn="auto" latinLnBrk="0" hangingPunct="1">
              <a:lnSpc>
                <a:spcPct val="150000"/>
              </a:lnSpc>
              <a:spcBef>
                <a:spcPts val="0"/>
              </a:spcBef>
              <a:spcAft>
                <a:spcPts val="0"/>
              </a:spcAft>
              <a:buClrTx/>
              <a:buSzTx/>
              <a:buFont typeface="Wingdings" pitchFamily="2" charset="2"/>
              <a:buChar char="§"/>
              <a:tabLst/>
              <a:defRPr/>
            </a:pPr>
            <a:endParaRPr lang="en-US" sz="4500" dirty="0" smtClean="0">
              <a:latin typeface="Baskerville Old Face" pitchFamily="18" charset="0"/>
            </a:endParaRPr>
          </a:p>
          <a:p>
            <a:pPr marL="377016" marR="0" lvl="2" indent="-344488" algn="l" defTabSz="914363" rtl="0" eaLnBrk="1" fontAlgn="auto" latinLnBrk="0" hangingPunct="1">
              <a:lnSpc>
                <a:spcPct val="150000"/>
              </a:lnSpc>
              <a:spcBef>
                <a:spcPts val="0"/>
              </a:spcBef>
              <a:spcAft>
                <a:spcPts val="0"/>
              </a:spcAft>
              <a:buClrTx/>
              <a:buSzTx/>
              <a:tabLst/>
              <a:defRPr/>
            </a:pPr>
            <a:endParaRPr lang="en-US" sz="5400" dirty="0" smtClean="0">
              <a:latin typeface="Baskerville Old Face" pitchFamily="18" charset="0"/>
            </a:endParaRPr>
          </a:p>
          <a:p>
            <a:pPr marL="914400" marR="0" lvl="1" indent="-396875" algn="l" defTabSz="914363" rtl="0" eaLnBrk="1" fontAlgn="auto" latinLnBrk="0" hangingPunct="1">
              <a:lnSpc>
                <a:spcPct val="250000"/>
              </a:lnSpc>
              <a:spcBef>
                <a:spcPct val="200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874791"/>
          </a:xfrm>
        </p:spPr>
        <p:txBody>
          <a:bodyPr/>
          <a:lstStyle/>
          <a:p>
            <a:r>
              <a:rPr lang="en-US" sz="6300" b="1" dirty="0" smtClean="0">
                <a:latin typeface="Baskerville Old Face" pitchFamily="18" charset="0"/>
              </a:rPr>
              <a:t>Team Treatment Model</a:t>
            </a:r>
            <a:endParaRPr lang="en-US" sz="63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1295400"/>
            <a:ext cx="8458200" cy="5816977"/>
          </a:xfrm>
          <a:prstGeom prst="rect">
            <a:avLst/>
          </a:prstGeom>
          <a:noFill/>
        </p:spPr>
        <p:txBody>
          <a:bodyPr wrap="square" rtlCol="0">
            <a:spAutoFit/>
          </a:bodyPr>
          <a:lstStyle/>
          <a:p>
            <a:pPr marL="228600" indent="-228600" algn="ctr"/>
            <a:r>
              <a:rPr lang="en-US" sz="7200" dirty="0" smtClean="0">
                <a:latin typeface="Baskerville Old Face" pitchFamily="18" charset="0"/>
              </a:rPr>
              <a:t>Team Work  </a:t>
            </a:r>
          </a:p>
          <a:p>
            <a:pPr marL="228600" indent="-228600" algn="ctr"/>
            <a:r>
              <a:rPr lang="en-US" sz="7200" dirty="0" smtClean="0">
                <a:latin typeface="Baskerville Old Face" pitchFamily="18" charset="0"/>
              </a:rPr>
              <a:t>Makes </a:t>
            </a:r>
          </a:p>
          <a:p>
            <a:pPr marL="228600" indent="-228600" algn="ctr"/>
            <a:r>
              <a:rPr lang="en-US" sz="7200" dirty="0" smtClean="0">
                <a:latin typeface="Baskerville Old Face" pitchFamily="18" charset="0"/>
              </a:rPr>
              <a:t>the </a:t>
            </a:r>
          </a:p>
          <a:p>
            <a:pPr marL="228600" indent="-228600" algn="ctr"/>
            <a:r>
              <a:rPr lang="en-US" sz="7200" dirty="0" smtClean="0">
                <a:latin typeface="Baskerville Old Face" pitchFamily="18" charset="0"/>
              </a:rPr>
              <a:t>Dream Work </a:t>
            </a:r>
            <a:br>
              <a:rPr lang="en-US" sz="7200" dirty="0" smtClean="0">
                <a:latin typeface="Baskerville Old Face" pitchFamily="18" charset="0"/>
              </a:rPr>
            </a:br>
            <a:r>
              <a:rPr lang="en-US" sz="1200" dirty="0" smtClean="0">
                <a:latin typeface="Arial Narrow" pitchFamily="34" charset="0"/>
              </a:rPr>
              <a:t/>
            </a:r>
            <a:br>
              <a:rPr lang="en-US" sz="1200" dirty="0" smtClean="0">
                <a:latin typeface="Arial Narrow" pitchFamily="34" charset="0"/>
              </a:rPr>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874791"/>
          </a:xfrm>
        </p:spPr>
        <p:txBody>
          <a:bodyPr/>
          <a:lstStyle/>
          <a:p>
            <a:r>
              <a:rPr lang="en-US" sz="6300" b="1" dirty="0" smtClean="0">
                <a:latin typeface="Baskerville Old Face" pitchFamily="18" charset="0"/>
              </a:rPr>
              <a:t>Team Treatment Model</a:t>
            </a:r>
            <a:endParaRPr lang="en-US" sz="63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914400"/>
            <a:ext cx="8915400" cy="6124754"/>
          </a:xfrm>
          <a:prstGeom prst="rect">
            <a:avLst/>
          </a:prstGeom>
          <a:noFill/>
        </p:spPr>
        <p:txBody>
          <a:bodyPr wrap="square" rtlCol="0">
            <a:spAutoFit/>
          </a:bodyPr>
          <a:lstStyle/>
          <a:p>
            <a:pPr marL="228600" indent="-228600">
              <a:buFont typeface="Wingdings" pitchFamily="2" charset="2"/>
              <a:buChar char="§"/>
            </a:pPr>
            <a:r>
              <a:rPr lang="en-US" sz="3200" dirty="0" smtClean="0">
                <a:latin typeface="Baskerville Old Face" pitchFamily="18" charset="0"/>
              </a:rPr>
              <a:t>Create a positive and supportive environment for teams to work in</a:t>
            </a:r>
          </a:p>
          <a:p>
            <a:pPr marL="228600" indent="-228600">
              <a:buFont typeface="Wingdings" pitchFamily="2" charset="2"/>
              <a:buChar char="§"/>
            </a:pPr>
            <a:endParaRPr lang="en-US" dirty="0" smtClean="0">
              <a:latin typeface="Baskerville Old Face" pitchFamily="18" charset="0"/>
            </a:endParaRPr>
          </a:p>
          <a:p>
            <a:pPr marL="228600" indent="-228600">
              <a:buFont typeface="Wingdings" pitchFamily="2" charset="2"/>
              <a:buChar char="§"/>
            </a:pPr>
            <a:r>
              <a:rPr lang="en-US" sz="3200" dirty="0" smtClean="0">
                <a:latin typeface="Baskerville Old Face" pitchFamily="18" charset="0"/>
              </a:rPr>
              <a:t>Provide opportunities for team members to discuss their stress</a:t>
            </a:r>
          </a:p>
          <a:p>
            <a:pPr marL="228600" indent="-228600"/>
            <a:endParaRPr lang="en-US" dirty="0" smtClean="0">
              <a:latin typeface="Baskerville Old Face" pitchFamily="18" charset="0"/>
            </a:endParaRPr>
          </a:p>
          <a:p>
            <a:pPr marL="228600" indent="-228600">
              <a:buFont typeface="Wingdings" pitchFamily="2" charset="2"/>
              <a:buChar char="§"/>
            </a:pPr>
            <a:r>
              <a:rPr lang="en-US" sz="3200" dirty="0" smtClean="0">
                <a:latin typeface="Baskerville Old Face" pitchFamily="18" charset="0"/>
              </a:rPr>
              <a:t>Lower the caseload number per team member</a:t>
            </a:r>
          </a:p>
          <a:p>
            <a:pPr marL="228600" indent="-228600"/>
            <a:endParaRPr lang="en-US" dirty="0" smtClean="0">
              <a:latin typeface="Baskerville Old Face" pitchFamily="18" charset="0"/>
            </a:endParaRPr>
          </a:p>
          <a:p>
            <a:pPr marL="228600" indent="-228600">
              <a:buFont typeface="Wingdings" pitchFamily="2" charset="2"/>
              <a:buChar char="§"/>
            </a:pPr>
            <a:r>
              <a:rPr lang="en-US" sz="3200" dirty="0" smtClean="0">
                <a:latin typeface="Baskerville Old Face" pitchFamily="18" charset="0"/>
              </a:rPr>
              <a:t>Allow team members to split-up or rotate difficult caseloads</a:t>
            </a:r>
          </a:p>
          <a:p>
            <a:pPr marL="228600" indent="-228600">
              <a:buFont typeface="Wingdings" pitchFamily="2" charset="2"/>
              <a:buChar char="§"/>
            </a:pPr>
            <a:endParaRPr lang="en-US" dirty="0" smtClean="0">
              <a:latin typeface="Baskerville Old Face" pitchFamily="18" charset="0"/>
            </a:endParaRPr>
          </a:p>
          <a:p>
            <a:pPr marL="228600" indent="-228600">
              <a:buFont typeface="Wingdings" pitchFamily="2" charset="2"/>
              <a:buChar char="§"/>
            </a:pPr>
            <a:r>
              <a:rPr lang="en-US" sz="3200" dirty="0" smtClean="0">
                <a:latin typeface="Baskerville Old Face" pitchFamily="18" charset="0"/>
              </a:rPr>
              <a:t>Create teambuilding and socialization activities to increase trust and cohesion amongst team members </a:t>
            </a:r>
          </a:p>
          <a:p>
            <a:pPr marL="228600" indent="-228600">
              <a:buFont typeface="Wingdings" pitchFamily="2" charset="2"/>
              <a:buChar char="§"/>
            </a:pPr>
            <a:endParaRPr lang="en-US" sz="1600" dirty="0" smtClean="0">
              <a:latin typeface="Baskerville Old Face" pitchFamily="18" charset="0"/>
            </a:endParaRPr>
          </a:p>
          <a:p>
            <a:pPr marL="228600" indent="-228600">
              <a:buFont typeface="Wingdings" pitchFamily="2" charset="2"/>
              <a:buChar char="§"/>
            </a:pPr>
            <a:endParaRPr lang="en-US" sz="1600" dirty="0" smtClean="0">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874791"/>
          </a:xfrm>
        </p:spPr>
        <p:txBody>
          <a:bodyPr/>
          <a:lstStyle/>
          <a:p>
            <a:r>
              <a:rPr lang="en-US" sz="6300" b="1" dirty="0" smtClean="0">
                <a:latin typeface="Baskerville Old Face" pitchFamily="18" charset="0"/>
              </a:rPr>
              <a:t>Team Treatment Model</a:t>
            </a:r>
            <a:endParaRPr lang="en-US" sz="63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914400"/>
            <a:ext cx="9144000" cy="7386638"/>
          </a:xfrm>
          <a:prstGeom prst="rect">
            <a:avLst/>
          </a:prstGeom>
          <a:noFill/>
        </p:spPr>
        <p:txBody>
          <a:bodyPr wrap="square" rtlCol="0">
            <a:spAutoFit/>
          </a:bodyPr>
          <a:lstStyle/>
          <a:p>
            <a:pPr marL="228600" indent="-228600"/>
            <a:r>
              <a:rPr lang="en-US" sz="5400" u="sng" dirty="0" smtClean="0">
                <a:latin typeface="Baskerville Old Face" pitchFamily="18" charset="0"/>
              </a:rPr>
              <a:t>Encourage </a:t>
            </a:r>
          </a:p>
          <a:p>
            <a:pPr marL="228600" indent="-228600">
              <a:lnSpc>
                <a:spcPct val="150000"/>
              </a:lnSpc>
              <a:buFont typeface="Wingdings" pitchFamily="2" charset="2"/>
              <a:buChar char="§"/>
            </a:pPr>
            <a:r>
              <a:rPr lang="en-US" sz="2000" dirty="0" smtClean="0">
                <a:latin typeface="Baskerville Old Face" pitchFamily="18" charset="0"/>
              </a:rPr>
              <a:t>Self-Care &amp; Positive Stress Responses</a:t>
            </a:r>
          </a:p>
          <a:p>
            <a:pPr marL="685800" lvl="1" indent="-228600">
              <a:lnSpc>
                <a:spcPct val="150000"/>
              </a:lnSpc>
              <a:buFont typeface="Wingdings" pitchFamily="2" charset="2"/>
              <a:buChar char="§"/>
            </a:pPr>
            <a:r>
              <a:rPr lang="en-US" sz="2000" dirty="0" smtClean="0">
                <a:latin typeface="Baskerville Old Face" pitchFamily="18" charset="0"/>
              </a:rPr>
              <a:t>Healthy Habits</a:t>
            </a:r>
          </a:p>
          <a:p>
            <a:pPr marL="685800" lvl="1" indent="-228600">
              <a:lnSpc>
                <a:spcPct val="150000"/>
              </a:lnSpc>
              <a:buFont typeface="Wingdings" pitchFamily="2" charset="2"/>
              <a:buChar char="§"/>
            </a:pPr>
            <a:r>
              <a:rPr lang="en-US" sz="2000" dirty="0" smtClean="0">
                <a:latin typeface="Baskerville Old Face" pitchFamily="18" charset="0"/>
              </a:rPr>
              <a:t>Good Nutrition</a:t>
            </a:r>
          </a:p>
          <a:p>
            <a:pPr marL="685800" lvl="1" indent="-228600">
              <a:lnSpc>
                <a:spcPct val="150000"/>
              </a:lnSpc>
              <a:buFont typeface="Wingdings" pitchFamily="2" charset="2"/>
              <a:buChar char="§"/>
            </a:pPr>
            <a:r>
              <a:rPr lang="en-US" sz="2000" dirty="0" smtClean="0">
                <a:latin typeface="Baskerville Old Face" pitchFamily="18" charset="0"/>
              </a:rPr>
              <a:t>Sleep </a:t>
            </a:r>
          </a:p>
          <a:p>
            <a:pPr marL="685800" lvl="1" indent="-228600">
              <a:lnSpc>
                <a:spcPct val="150000"/>
              </a:lnSpc>
              <a:buFont typeface="Wingdings" pitchFamily="2" charset="2"/>
              <a:buChar char="§"/>
            </a:pPr>
            <a:r>
              <a:rPr lang="en-US" sz="2000" dirty="0" smtClean="0">
                <a:latin typeface="Baskerville Old Face" pitchFamily="18" charset="0"/>
              </a:rPr>
              <a:t>Exercises</a:t>
            </a:r>
          </a:p>
          <a:p>
            <a:pPr marL="685800" lvl="1" indent="-228600">
              <a:lnSpc>
                <a:spcPct val="150000"/>
              </a:lnSpc>
              <a:buFont typeface="Wingdings" pitchFamily="2" charset="2"/>
              <a:buChar char="§"/>
            </a:pPr>
            <a:r>
              <a:rPr lang="en-US" sz="2000" dirty="0" smtClean="0">
                <a:latin typeface="Baskerville Old Face" pitchFamily="18" charset="0"/>
              </a:rPr>
              <a:t>Work Breaks</a:t>
            </a:r>
            <a:endParaRPr lang="en-US" sz="2000" u="sng" dirty="0" smtClean="0">
              <a:latin typeface="Baskerville Old Face" pitchFamily="18" charset="0"/>
            </a:endParaRPr>
          </a:p>
          <a:p>
            <a:pPr marL="228600" indent="-228600"/>
            <a:r>
              <a:rPr lang="en-US" sz="5400" u="sng" dirty="0" smtClean="0">
                <a:latin typeface="Baskerville Old Face" pitchFamily="18" charset="0"/>
              </a:rPr>
              <a:t>Educate</a:t>
            </a:r>
          </a:p>
          <a:p>
            <a:pPr marL="228600" indent="-228600">
              <a:lnSpc>
                <a:spcPct val="150000"/>
              </a:lnSpc>
              <a:buFont typeface="Wingdings" pitchFamily="2" charset="2"/>
              <a:buChar char="§"/>
            </a:pPr>
            <a:r>
              <a:rPr lang="en-US" sz="2000" dirty="0" smtClean="0">
                <a:latin typeface="Baskerville Old Face" pitchFamily="18" charset="0"/>
              </a:rPr>
              <a:t>Causes of Compassion Fatigue</a:t>
            </a:r>
          </a:p>
          <a:p>
            <a:pPr marL="228600" indent="-228600">
              <a:lnSpc>
                <a:spcPct val="150000"/>
              </a:lnSpc>
              <a:buFont typeface="Wingdings" pitchFamily="2" charset="2"/>
              <a:buChar char="§"/>
            </a:pPr>
            <a:r>
              <a:rPr lang="en-US" sz="2000" dirty="0" smtClean="0">
                <a:latin typeface="Baskerville Old Face" pitchFamily="18" charset="0"/>
              </a:rPr>
              <a:t>Effects of Compassion Fatigue</a:t>
            </a:r>
          </a:p>
          <a:p>
            <a:pPr marL="228600" indent="-228600">
              <a:lnSpc>
                <a:spcPct val="150000"/>
              </a:lnSpc>
              <a:buFont typeface="Wingdings" pitchFamily="2" charset="2"/>
              <a:buChar char="§"/>
            </a:pPr>
            <a:r>
              <a:rPr lang="en-US" sz="2000" dirty="0" smtClean="0">
                <a:latin typeface="Baskerville Old Face" pitchFamily="18" charset="0"/>
              </a:rPr>
              <a:t>How to Combat Compassion Fatigue</a:t>
            </a:r>
          </a:p>
          <a:p>
            <a:pPr marL="228600" indent="-228600"/>
            <a:r>
              <a:rPr lang="en-US" sz="1200" dirty="0" smtClean="0">
                <a:latin typeface="Arial Narrow" pitchFamily="34" charset="0"/>
              </a:rPr>
              <a:t/>
            </a:r>
            <a:br>
              <a:rPr lang="en-US" sz="1200" dirty="0" smtClean="0">
                <a:latin typeface="Arial Narrow" pitchFamily="34" charset="0"/>
              </a:rPr>
            </a:br>
            <a:r>
              <a:rPr lang="en-US" sz="1200" dirty="0" smtClean="0">
                <a:latin typeface="Arial Narrow" pitchFamily="34" charset="0"/>
              </a:rPr>
              <a:t/>
            </a:r>
            <a:br>
              <a:rPr lang="en-US" sz="1200" dirty="0" smtClean="0">
                <a:latin typeface="Arial Narrow" pitchFamily="34" charset="0"/>
              </a:rPr>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smtClean="0"/>
          </a:p>
        </p:txBody>
      </p:sp>
      <p:pic>
        <p:nvPicPr>
          <p:cNvPr id="9" name="Picture 8" descr="social modeling.jpg"/>
          <p:cNvPicPr>
            <a:picLocks noChangeAspect="1"/>
          </p:cNvPicPr>
          <p:nvPr/>
        </p:nvPicPr>
        <p:blipFill>
          <a:blip r:embed="rId4" cstate="print"/>
          <a:stretch>
            <a:fillRect/>
          </a:stretch>
        </p:blipFill>
        <p:spPr>
          <a:xfrm rot="363891">
            <a:off x="4149803" y="2215410"/>
            <a:ext cx="4634462" cy="379300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97196"/>
          </a:xfrm>
        </p:spPr>
        <p:txBody>
          <a:bodyPr/>
          <a:lstStyle/>
          <a:p>
            <a:r>
              <a:rPr lang="en-US" sz="7200" b="1" dirty="0">
                <a:latin typeface="Baskerville Old Face" pitchFamily="18" charset="0"/>
              </a:rPr>
              <a:t>A</a:t>
            </a:r>
            <a:r>
              <a:rPr lang="en-US" sz="7200" b="1" dirty="0" smtClean="0">
                <a:latin typeface="Baskerville Old Face" pitchFamily="18" charset="0"/>
              </a:rPr>
              <a:t> Healthy Workforce</a:t>
            </a:r>
            <a:endParaRPr lang="en-US" sz="72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914400"/>
            <a:ext cx="9144000" cy="6263253"/>
          </a:xfrm>
          <a:prstGeom prst="rect">
            <a:avLst/>
          </a:prstGeom>
          <a:noFill/>
        </p:spPr>
        <p:txBody>
          <a:bodyPr wrap="square" rtlCol="0">
            <a:spAutoFit/>
          </a:bodyPr>
          <a:lstStyle/>
          <a:p>
            <a:pPr>
              <a:buFont typeface="Wingdings" pitchFamily="2" charset="2"/>
              <a:buChar char="§"/>
            </a:pPr>
            <a:endParaRPr lang="en-US" sz="1000" dirty="0" smtClean="0">
              <a:latin typeface="Baskerville Old Face" pitchFamily="18" charset="0"/>
            </a:endParaRPr>
          </a:p>
          <a:p>
            <a:pPr>
              <a:buFont typeface="Wingdings" pitchFamily="2" charset="2"/>
              <a:buChar char="§"/>
            </a:pPr>
            <a:r>
              <a:rPr lang="en-US" sz="3200" dirty="0" smtClean="0">
                <a:latin typeface="Baskerville Old Face" pitchFamily="18" charset="0"/>
              </a:rPr>
              <a:t>Healing an organization takes… </a:t>
            </a:r>
          </a:p>
          <a:p>
            <a:pPr lvl="3">
              <a:lnSpc>
                <a:spcPct val="150000"/>
              </a:lnSpc>
              <a:buFont typeface="Wingdings" pitchFamily="2" charset="2"/>
              <a:buChar char="§"/>
            </a:pPr>
            <a:r>
              <a:rPr lang="en-US" sz="5400" dirty="0" smtClean="0">
                <a:latin typeface="Baskerville Old Face" pitchFamily="18" charset="0"/>
              </a:rPr>
              <a:t>Time</a:t>
            </a:r>
          </a:p>
          <a:p>
            <a:pPr lvl="3">
              <a:lnSpc>
                <a:spcPct val="150000"/>
              </a:lnSpc>
              <a:buFont typeface="Wingdings" pitchFamily="2" charset="2"/>
              <a:buChar char="§"/>
            </a:pPr>
            <a:r>
              <a:rPr lang="en-US" sz="5400" dirty="0" smtClean="0">
                <a:latin typeface="Baskerville Old Face" pitchFamily="18" charset="0"/>
              </a:rPr>
              <a:t>Patience </a:t>
            </a:r>
          </a:p>
          <a:p>
            <a:pPr lvl="3">
              <a:lnSpc>
                <a:spcPct val="150000"/>
              </a:lnSpc>
              <a:buFont typeface="Wingdings" pitchFamily="2" charset="2"/>
              <a:buChar char="§"/>
            </a:pPr>
            <a:r>
              <a:rPr lang="en-US" sz="5400" dirty="0" smtClean="0">
                <a:latin typeface="Baskerville Old Face" pitchFamily="18" charset="0"/>
              </a:rPr>
              <a:t>Commitment</a:t>
            </a:r>
          </a:p>
          <a:p>
            <a:endParaRPr lang="en-US" sz="3200" dirty="0" smtClean="0">
              <a:latin typeface="Baskerville Old Face" pitchFamily="18" charset="0"/>
            </a:endParaRPr>
          </a:p>
          <a:p>
            <a:pPr>
              <a:buFont typeface="Wingdings" pitchFamily="2" charset="2"/>
              <a:buChar char="§"/>
            </a:pPr>
            <a:r>
              <a:rPr lang="en-US" sz="3200" dirty="0" smtClean="0">
                <a:latin typeface="Baskerville Old Face" pitchFamily="18" charset="0"/>
              </a:rPr>
              <a:t>Management must be aware of Compassion Fatigue </a:t>
            </a:r>
          </a:p>
          <a:p>
            <a:r>
              <a:rPr lang="en-US" sz="3200" dirty="0" smtClean="0">
                <a:latin typeface="Baskerville Old Face" pitchFamily="18" charset="0"/>
              </a:rPr>
              <a:t>  and the effect it is having on staff </a:t>
            </a:r>
          </a:p>
          <a:p>
            <a:pPr>
              <a:buFont typeface="Wingdings" pitchFamily="2" charset="2"/>
              <a:buChar char="§"/>
            </a:pPr>
            <a:endParaRPr lang="en-US" sz="2000"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97196"/>
          </a:xfrm>
        </p:spPr>
        <p:txBody>
          <a:bodyPr/>
          <a:lstStyle/>
          <a:p>
            <a:r>
              <a:rPr lang="en-US" sz="7200" b="1" dirty="0">
                <a:latin typeface="Baskerville Old Face" pitchFamily="18" charset="0"/>
              </a:rPr>
              <a:t>A</a:t>
            </a:r>
            <a:r>
              <a:rPr lang="en-US" sz="7200" b="1" dirty="0" smtClean="0">
                <a:latin typeface="Baskerville Old Face" pitchFamily="18" charset="0"/>
              </a:rPr>
              <a:t> Healthy Workforce</a:t>
            </a:r>
            <a:endParaRPr lang="en-US" sz="72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304800" y="1524000"/>
            <a:ext cx="8458200" cy="4154984"/>
          </a:xfrm>
          <a:prstGeom prst="rect">
            <a:avLst/>
          </a:prstGeom>
          <a:noFill/>
        </p:spPr>
        <p:txBody>
          <a:bodyPr wrap="square" rtlCol="0">
            <a:spAutoFit/>
          </a:bodyPr>
          <a:lstStyle/>
          <a:p>
            <a:pPr algn="ctr"/>
            <a:r>
              <a:rPr lang="en-US" sz="6600" dirty="0" smtClean="0">
                <a:latin typeface="Baskerville Old Face" pitchFamily="18" charset="0"/>
              </a:rPr>
              <a:t>A healthier workforce </a:t>
            </a:r>
          </a:p>
          <a:p>
            <a:pPr algn="ctr"/>
            <a:r>
              <a:rPr lang="en-US" sz="6600" dirty="0" smtClean="0">
                <a:latin typeface="Baskerville Old Face" pitchFamily="18" charset="0"/>
              </a:rPr>
              <a:t>will lead to better client outcomes and lower </a:t>
            </a:r>
          </a:p>
          <a:p>
            <a:pPr algn="ctr"/>
            <a:r>
              <a:rPr lang="en-US" sz="6600" dirty="0" smtClean="0">
                <a:latin typeface="Baskerville Old Face" pitchFamily="18" charset="0"/>
              </a:rPr>
              <a:t>staff turnover</a:t>
            </a:r>
            <a:endParaRPr lang="en-US" sz="6600" dirty="0">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49821"/>
          </a:xfrm>
        </p:spPr>
        <p:txBody>
          <a:bodyPr/>
          <a:lstStyle/>
          <a:p>
            <a:r>
              <a:rPr lang="en-US" sz="5400" b="1" dirty="0" smtClean="0">
                <a:latin typeface="Baskerville Old Face" pitchFamily="18" charset="0"/>
              </a:rPr>
              <a:t>What is Compassion Fatigue</a:t>
            </a:r>
            <a:endParaRPr lang="en-US" sz="5400" b="1" dirty="0">
              <a:latin typeface="Baskerville Old Face" pitchFamily="18" charset="0"/>
            </a:endParaRPr>
          </a:p>
        </p:txBody>
      </p:sp>
      <p:sp>
        <p:nvSpPr>
          <p:cNvPr id="3" name="Content Placeholder 2"/>
          <p:cNvSpPr>
            <a:spLocks noGrp="1"/>
          </p:cNvSpPr>
          <p:nvPr>
            <p:ph idx="1"/>
          </p:nvPr>
        </p:nvSpPr>
        <p:spPr>
          <a:xfrm>
            <a:off x="457200" y="1676400"/>
            <a:ext cx="8839200" cy="4572000"/>
          </a:xfrm>
        </p:spPr>
        <p:txBody>
          <a:bodyPr>
            <a:normAutofit/>
          </a:bodyPr>
          <a:lstStyle/>
          <a:p>
            <a:pPr marL="0" lvl="1">
              <a:lnSpc>
                <a:spcPct val="100000"/>
              </a:lnSpc>
              <a:spcBef>
                <a:spcPts val="0"/>
              </a:spcBef>
            </a:pPr>
            <a:r>
              <a:rPr lang="en-US" sz="5400" dirty="0" smtClean="0">
                <a:solidFill>
                  <a:schemeClr val="accent2">
                    <a:lumMod val="75000"/>
                  </a:schemeClr>
                </a:solidFill>
                <a:latin typeface="Baskerville Old Face" pitchFamily="18" charset="0"/>
              </a:rPr>
              <a:t>Burnout </a:t>
            </a:r>
          </a:p>
          <a:p>
            <a:pPr marL="0" lvl="1">
              <a:lnSpc>
                <a:spcPct val="100000"/>
              </a:lnSpc>
              <a:spcBef>
                <a:spcPts val="0"/>
              </a:spcBef>
            </a:pPr>
            <a:r>
              <a:rPr lang="en-US" dirty="0" smtClean="0">
                <a:solidFill>
                  <a:schemeClr val="accent2">
                    <a:lumMod val="75000"/>
                  </a:schemeClr>
                </a:solidFill>
                <a:latin typeface="Baskerville Old Face" pitchFamily="18" charset="0"/>
              </a:rPr>
              <a:t>Stress related to the job environment in which we work as well as the job requirements</a:t>
            </a:r>
          </a:p>
          <a:p>
            <a:pPr marL="377016" lvl="2">
              <a:lnSpc>
                <a:spcPct val="150000"/>
              </a:lnSpc>
              <a:spcBef>
                <a:spcPts val="0"/>
              </a:spcBef>
              <a:buFont typeface="Wingdings" pitchFamily="2" charset="2"/>
              <a:buChar char="§"/>
            </a:pPr>
            <a:r>
              <a:rPr lang="en-US" sz="3600" b="0" dirty="0" smtClean="0">
                <a:solidFill>
                  <a:schemeClr val="accent2">
                    <a:lumMod val="75000"/>
                  </a:schemeClr>
                </a:solidFill>
                <a:latin typeface="Baskerville Old Face" pitchFamily="18" charset="0"/>
              </a:rPr>
              <a:t>Excessive Paperwork</a:t>
            </a:r>
          </a:p>
          <a:p>
            <a:pPr marL="377016" lvl="2">
              <a:lnSpc>
                <a:spcPct val="150000"/>
              </a:lnSpc>
              <a:spcBef>
                <a:spcPts val="0"/>
              </a:spcBef>
              <a:buFont typeface="Wingdings" pitchFamily="2" charset="2"/>
              <a:buChar char="§"/>
            </a:pPr>
            <a:r>
              <a:rPr lang="en-US" sz="3600" b="0" dirty="0" smtClean="0">
                <a:solidFill>
                  <a:schemeClr val="accent2">
                    <a:lumMod val="75000"/>
                  </a:schemeClr>
                </a:solidFill>
                <a:latin typeface="Baskerville Old Face" pitchFamily="18" charset="0"/>
              </a:rPr>
              <a:t>Long Hours</a:t>
            </a:r>
          </a:p>
          <a:p>
            <a:pPr marL="377016" lvl="2">
              <a:lnSpc>
                <a:spcPct val="150000"/>
              </a:lnSpc>
              <a:spcBef>
                <a:spcPts val="0"/>
              </a:spcBef>
              <a:buFont typeface="Wingdings" pitchFamily="2" charset="2"/>
              <a:buChar char="§"/>
            </a:pPr>
            <a:r>
              <a:rPr lang="en-US" sz="3600" b="0" dirty="0" smtClean="0">
                <a:solidFill>
                  <a:schemeClr val="accent2">
                    <a:lumMod val="75000"/>
                  </a:schemeClr>
                </a:solidFill>
                <a:latin typeface="Baskerville Old Face" pitchFamily="18" charset="0"/>
              </a:rPr>
              <a:t>Difficult Customers  </a:t>
            </a:r>
          </a:p>
          <a:p>
            <a:pPr lvl="2">
              <a:lnSpc>
                <a:spcPct val="250000"/>
              </a:lnSpc>
              <a:buFont typeface="Wingdings" pitchFamily="2" charset="2"/>
              <a:buChar char="§"/>
            </a:pPr>
            <a:endParaRPr lang="en-US" dirty="0" smtClean="0">
              <a:latin typeface="Arial Narrow" pitchFamily="34" charset="0"/>
            </a:endParaRPr>
          </a:p>
          <a:p>
            <a:pPr lvl="1">
              <a:lnSpc>
                <a:spcPct val="250000"/>
              </a:lnSpc>
              <a:buFont typeface="Wingdings" pitchFamily="2" charset="2"/>
              <a:buChar char="§"/>
            </a:pPr>
            <a:endParaRPr lang="en-US" dirty="0" smtClean="0">
              <a:latin typeface="Arial Narrow" pitchFamily="34" charset="0"/>
            </a:endParaRPr>
          </a:p>
          <a:p>
            <a:pPr lvl="1"/>
            <a:endParaRPr lang="en-US" dirty="0" smtClean="0">
              <a:latin typeface="Century Gothic" pitchFamily="34"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2" cstate="print"/>
          <a:stretch>
            <a:fillRect/>
          </a:stretch>
        </p:blipFill>
        <p:spPr>
          <a:xfrm>
            <a:off x="8153400" y="0"/>
            <a:ext cx="990600" cy="138190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9761"/>
          </a:xfrm>
        </p:spPr>
        <p:txBody>
          <a:bodyPr/>
          <a:lstStyle/>
          <a:p>
            <a:r>
              <a:rPr lang="en-US" sz="7200" b="1" dirty="0" smtClean="0">
                <a:latin typeface="Baskerville Old Face" pitchFamily="18" charset="0"/>
              </a:rPr>
              <a:t>Combating CF</a:t>
            </a:r>
            <a:endParaRPr lang="en-US" sz="72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Rectangle 6"/>
          <p:cNvSpPr/>
          <p:nvPr/>
        </p:nvSpPr>
        <p:spPr>
          <a:xfrm>
            <a:off x="228601" y="2819400"/>
            <a:ext cx="8915399"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514350" algn="ctr">
              <a:lnSpc>
                <a:spcPct val="100000"/>
              </a:lnSpc>
              <a:spcBef>
                <a:spcPts val="0"/>
              </a:spcBef>
            </a:pPr>
            <a:r>
              <a:rPr lang="en-US" sz="6600" b="1" cap="none" spc="5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itchFamily="18" charset="0"/>
              </a:rPr>
              <a:t>How Can Individuals Combat CF</a:t>
            </a: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Old Face" pitchFamily="18" charset="0"/>
              </a:rPr>
              <a:t> </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16405"/>
          </a:xfrm>
        </p:spPr>
        <p:txBody>
          <a:bodyPr/>
          <a:lstStyle/>
          <a:p>
            <a:r>
              <a:rPr lang="en-US" sz="6600" b="1" dirty="0" smtClean="0">
                <a:latin typeface="Baskerville Old Face" pitchFamily="18" charset="0"/>
              </a:rPr>
              <a:t>Reconnect &amp; Align</a:t>
            </a:r>
            <a:endParaRPr lang="en-US" sz="6600" b="1" dirty="0">
              <a:latin typeface="Baskerville Old Face" pitchFamily="18" charset="0"/>
            </a:endParaRPr>
          </a:p>
        </p:txBody>
      </p:sp>
      <p:sp>
        <p:nvSpPr>
          <p:cNvPr id="3" name="Content Placeholder 2"/>
          <p:cNvSpPr>
            <a:spLocks noGrp="1"/>
          </p:cNvSpPr>
          <p:nvPr>
            <p:ph idx="1"/>
          </p:nvPr>
        </p:nvSpPr>
        <p:spPr>
          <a:xfrm>
            <a:off x="533400" y="1752600"/>
            <a:ext cx="8610600" cy="4953000"/>
          </a:xfrm>
        </p:spPr>
        <p:txBody>
          <a:bodyPr>
            <a:normAutofit/>
          </a:bodyPr>
          <a:lstStyle/>
          <a:p>
            <a:r>
              <a:rPr lang="en-US" sz="4000" b="0" u="sng" dirty="0" smtClean="0">
                <a:solidFill>
                  <a:schemeClr val="accent6">
                    <a:lumMod val="75000"/>
                  </a:schemeClr>
                </a:solidFill>
                <a:latin typeface="Baskerville Old Face" pitchFamily="18" charset="0"/>
              </a:rPr>
              <a:t>Reconnect &amp; Align</a:t>
            </a:r>
          </a:p>
          <a:p>
            <a:pPr>
              <a:buFont typeface="Wingdings" pitchFamily="2" charset="2"/>
              <a:buChar char="§"/>
            </a:pPr>
            <a:endParaRPr lang="en-US" b="0" dirty="0" smtClean="0">
              <a:solidFill>
                <a:schemeClr val="accent6">
                  <a:lumMod val="75000"/>
                </a:schemeClr>
              </a:solidFill>
              <a:latin typeface="Baskerville Old Face" pitchFamily="18" charset="0"/>
            </a:endParaRPr>
          </a:p>
          <a:p>
            <a:pPr>
              <a:buFont typeface="Wingdings" pitchFamily="2" charset="2"/>
              <a:buChar char="§"/>
            </a:pPr>
            <a:endParaRPr lang="en-US" b="0" dirty="0" smtClean="0">
              <a:solidFill>
                <a:schemeClr val="accent6">
                  <a:lumMod val="75000"/>
                </a:schemeClr>
              </a:solidFill>
              <a:latin typeface="Baskerville Old Face" pitchFamily="18" charset="0"/>
            </a:endParaRPr>
          </a:p>
          <a:p>
            <a:pPr>
              <a:buFont typeface="Wingdings" pitchFamily="2" charset="2"/>
              <a:buChar char="§"/>
            </a:pPr>
            <a:endParaRPr lang="en-US" b="0" dirty="0" smtClean="0">
              <a:solidFill>
                <a:schemeClr val="accent6">
                  <a:lumMod val="75000"/>
                </a:schemeClr>
              </a:solidFill>
              <a:latin typeface="Baskerville Old Face" pitchFamily="18" charset="0"/>
            </a:endParaRPr>
          </a:p>
          <a:p>
            <a:pPr>
              <a:buFont typeface="Wingdings" pitchFamily="2" charset="2"/>
              <a:buChar char="§"/>
            </a:pPr>
            <a:endParaRPr lang="en-US" b="0" dirty="0" smtClean="0">
              <a:solidFill>
                <a:schemeClr val="accent6">
                  <a:lumMod val="75000"/>
                </a:schemeClr>
              </a:solidFill>
              <a:latin typeface="Baskerville Old Face" pitchFamily="18" charset="0"/>
            </a:endParaRPr>
          </a:p>
          <a:p>
            <a:pPr>
              <a:buFont typeface="Wingdings" pitchFamily="2" charset="2"/>
              <a:buChar char="§"/>
            </a:pPr>
            <a:endParaRPr lang="en-US" b="0" dirty="0" smtClean="0">
              <a:solidFill>
                <a:schemeClr val="accent6">
                  <a:lumMod val="75000"/>
                </a:schemeClr>
              </a:solidFill>
              <a:latin typeface="Baskerville Old Face" pitchFamily="18" charset="0"/>
            </a:endParaRPr>
          </a:p>
          <a:p>
            <a:pPr>
              <a:buFont typeface="Wingdings" pitchFamily="2" charset="2"/>
              <a:buChar char="§"/>
            </a:pPr>
            <a:endParaRPr lang="en-US" b="0" dirty="0" smtClean="0">
              <a:solidFill>
                <a:schemeClr val="accent6">
                  <a:lumMod val="75000"/>
                </a:schemeClr>
              </a:solidFill>
              <a:latin typeface="Baskerville Old Face" pitchFamily="18" charset="0"/>
            </a:endParaRPr>
          </a:p>
          <a:p>
            <a:pPr>
              <a:buFont typeface="Wingdings" pitchFamily="2" charset="2"/>
              <a:buChar char="§"/>
            </a:pPr>
            <a:r>
              <a:rPr lang="en-US" b="0" dirty="0" smtClean="0">
                <a:solidFill>
                  <a:schemeClr val="accent6">
                    <a:lumMod val="75000"/>
                  </a:schemeClr>
                </a:solidFill>
                <a:latin typeface="Baskerville Old Face" pitchFamily="18" charset="0"/>
              </a:rPr>
              <a:t>Your purpose-Why are </a:t>
            </a:r>
            <a:r>
              <a:rPr lang="en-US" u="sng" dirty="0" smtClean="0">
                <a:solidFill>
                  <a:schemeClr val="accent6">
                    <a:lumMod val="75000"/>
                  </a:schemeClr>
                </a:solidFill>
                <a:latin typeface="Baskerville Old Face" pitchFamily="18" charset="0"/>
              </a:rPr>
              <a:t>YOU</a:t>
            </a:r>
            <a:r>
              <a:rPr lang="en-US" b="0" dirty="0" smtClean="0">
                <a:solidFill>
                  <a:schemeClr val="accent6">
                    <a:lumMod val="75000"/>
                  </a:schemeClr>
                </a:solidFill>
                <a:latin typeface="Baskerville Old Face" pitchFamily="18" charset="0"/>
              </a:rPr>
              <a:t> here</a:t>
            </a:r>
          </a:p>
          <a:p>
            <a:pPr>
              <a:buFont typeface="Wingdings" pitchFamily="2" charset="2"/>
              <a:buChar char="§"/>
            </a:pPr>
            <a:r>
              <a:rPr lang="en-US" b="0" dirty="0" smtClean="0">
                <a:solidFill>
                  <a:schemeClr val="accent6">
                    <a:lumMod val="75000"/>
                  </a:schemeClr>
                </a:solidFill>
                <a:latin typeface="Baskerville Old Face" pitchFamily="18" charset="0"/>
              </a:rPr>
              <a:t>Program Purpose-Why are </a:t>
            </a:r>
            <a:r>
              <a:rPr lang="en-US" u="sng" dirty="0" smtClean="0">
                <a:solidFill>
                  <a:schemeClr val="accent6">
                    <a:lumMod val="75000"/>
                  </a:schemeClr>
                </a:solidFill>
                <a:latin typeface="Baskerville Old Face" pitchFamily="18" charset="0"/>
              </a:rPr>
              <a:t>WE</a:t>
            </a:r>
            <a:r>
              <a:rPr lang="en-US" b="0" dirty="0" smtClean="0">
                <a:solidFill>
                  <a:schemeClr val="accent6">
                    <a:lumMod val="75000"/>
                  </a:schemeClr>
                </a:solidFill>
                <a:latin typeface="Baskerville Old Face" pitchFamily="18" charset="0"/>
              </a:rPr>
              <a:t> here</a:t>
            </a:r>
          </a:p>
          <a:p>
            <a:pPr>
              <a:buNone/>
            </a:pPr>
            <a:endParaRPr lang="en-US" b="0" dirty="0" smtClean="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graphicFrame>
        <p:nvGraphicFramePr>
          <p:cNvPr id="6" name="Diagram 5"/>
          <p:cNvGraphicFramePr/>
          <p:nvPr/>
        </p:nvGraphicFramePr>
        <p:xfrm>
          <a:off x="1524000" y="2362200"/>
          <a:ext cx="6096000"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16405"/>
          </a:xfrm>
        </p:spPr>
        <p:txBody>
          <a:bodyPr/>
          <a:lstStyle/>
          <a:p>
            <a:r>
              <a:rPr lang="en-US" sz="6600" b="1" dirty="0" smtClean="0">
                <a:latin typeface="Baskerville Old Face" pitchFamily="18" charset="0"/>
              </a:rPr>
              <a:t>Set S.M.A.R.T. Goals</a:t>
            </a:r>
            <a:endParaRPr lang="en-US" sz="6600" b="1" dirty="0">
              <a:latin typeface="Baskerville Old Face" pitchFamily="18" charset="0"/>
            </a:endParaRPr>
          </a:p>
        </p:txBody>
      </p:sp>
      <p:sp>
        <p:nvSpPr>
          <p:cNvPr id="3" name="Content Placeholder 2"/>
          <p:cNvSpPr>
            <a:spLocks noGrp="1"/>
          </p:cNvSpPr>
          <p:nvPr>
            <p:ph idx="1"/>
          </p:nvPr>
        </p:nvSpPr>
        <p:spPr>
          <a:xfrm>
            <a:off x="2209800" y="2133600"/>
            <a:ext cx="6934200" cy="4724400"/>
          </a:xfrm>
        </p:spPr>
        <p:txBody>
          <a:bodyPr>
            <a:normAutofit/>
          </a:bodyPr>
          <a:lstStyle/>
          <a:p>
            <a:r>
              <a:rPr lang="en-US" sz="4000" b="0" u="sng" dirty="0" smtClean="0">
                <a:solidFill>
                  <a:schemeClr val="accent6">
                    <a:lumMod val="75000"/>
                  </a:schemeClr>
                </a:solidFill>
                <a:latin typeface="Baskerville Old Face" pitchFamily="18" charset="0"/>
              </a:rPr>
              <a:t>Set Goals</a:t>
            </a:r>
          </a:p>
          <a:p>
            <a:pPr>
              <a:lnSpc>
                <a:spcPct val="150000"/>
              </a:lnSpc>
              <a:buFont typeface="Wingdings" pitchFamily="2" charset="2"/>
              <a:buChar char="§"/>
            </a:pPr>
            <a:r>
              <a:rPr lang="en-US" sz="2800" b="0" dirty="0" smtClean="0">
                <a:solidFill>
                  <a:schemeClr val="accent6">
                    <a:lumMod val="75000"/>
                  </a:schemeClr>
                </a:solidFill>
                <a:latin typeface="Baskerville Old Face" pitchFamily="18" charset="0"/>
              </a:rPr>
              <a:t>Things I want to accomplish in my life </a:t>
            </a:r>
          </a:p>
          <a:p>
            <a:pPr>
              <a:lnSpc>
                <a:spcPct val="150000"/>
              </a:lnSpc>
              <a:buFont typeface="Wingdings" pitchFamily="2" charset="2"/>
              <a:buChar char="§"/>
            </a:pPr>
            <a:r>
              <a:rPr lang="en-US" sz="2800" b="0" dirty="0" smtClean="0">
                <a:solidFill>
                  <a:schemeClr val="accent6">
                    <a:lumMod val="75000"/>
                  </a:schemeClr>
                </a:solidFill>
                <a:latin typeface="Baskerville Old Face" pitchFamily="18" charset="0"/>
              </a:rPr>
              <a:t>Things I want to change about my life </a:t>
            </a:r>
          </a:p>
          <a:p>
            <a:endParaRPr lang="en-US" sz="800" b="1" dirty="0" smtClean="0">
              <a:solidFill>
                <a:schemeClr val="accent2">
                  <a:lumMod val="75000"/>
                </a:schemeClr>
              </a:solidFill>
              <a:latin typeface="Baskerville Old Face" pitchFamily="18" charset="0"/>
            </a:endParaRPr>
          </a:p>
          <a:p>
            <a:r>
              <a:rPr lang="en-US" sz="2000" b="1" dirty="0" smtClean="0">
                <a:solidFill>
                  <a:schemeClr val="accent2">
                    <a:lumMod val="75000"/>
                  </a:schemeClr>
                </a:solidFill>
                <a:latin typeface="Baskerville Old Face" pitchFamily="18" charset="0"/>
              </a:rPr>
              <a:t>	</a:t>
            </a:r>
            <a:endParaRPr lang="en-US" sz="2000" b="0" dirty="0" smtClean="0">
              <a:solidFill>
                <a:schemeClr val="accent6">
                  <a:lumMod val="75000"/>
                </a:schemeClr>
              </a:solidFill>
              <a:latin typeface="Baskerville Old Face" pitchFamily="18" charset="0"/>
            </a:endParaRPr>
          </a:p>
          <a:p>
            <a:pPr>
              <a:buNone/>
            </a:pPr>
            <a:endParaRPr lang="en-US" dirty="0" smtClean="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6" name="Rectangle 5"/>
          <p:cNvSpPr/>
          <p:nvPr/>
        </p:nvSpPr>
        <p:spPr bwMode="auto">
          <a:xfrm>
            <a:off x="533400" y="2438400"/>
            <a:ext cx="1447799" cy="1585898"/>
          </a:xfrm>
          <a:prstGeom prst="rect">
            <a:avLst/>
          </a:prstGeom>
          <a:solidFill>
            <a:schemeClr val="accent2">
              <a:lumMod val="75000"/>
            </a:schemeClr>
          </a:solidFill>
          <a:ln w="9525" cap="flat" cmpd="sng" algn="ctr">
            <a:noFill/>
            <a:prstDash val="solid"/>
            <a:round/>
            <a:headEnd type="none" w="med" len="med"/>
            <a:tailEnd type="none" w="med" len="med"/>
          </a:ln>
          <a:effectLst/>
          <a:scene3d>
            <a:camera prst="isometricOffAxis1Right">
              <a:rot lat="775397" lon="20592968" rev="0"/>
            </a:camera>
            <a:lightRig rig="threePt" dir="t"/>
          </a:scene3d>
          <a:sp3d extrusionH="1352550">
            <a:bevelT/>
          </a:sp3d>
        </p:spPr>
        <p:style>
          <a:lnRef idx="0">
            <a:scrgbClr r="0" g="0" b="0"/>
          </a:lnRef>
          <a:fillRef idx="1003">
            <a:schemeClr val="dk2"/>
          </a:fillRef>
          <a:effectRef idx="0">
            <a:scrgbClr r="0" g="0" b="0"/>
          </a:effectRef>
          <a:fontRef idx="major"/>
        </p:style>
        <p:txBody>
          <a:bodyPr/>
          <a:lstStyle/>
          <a:p>
            <a:pPr>
              <a:buFont typeface="Times New Roman" pitchFamily="16" charset="0"/>
              <a:buNone/>
              <a:defRPr/>
            </a:pPr>
            <a:endParaRPr lang="en-US">
              <a:solidFill>
                <a:srgbClr val="0070C0"/>
              </a:solidFill>
            </a:endParaRPr>
          </a:p>
        </p:txBody>
      </p:sp>
      <p:sp>
        <p:nvSpPr>
          <p:cNvPr id="10" name="Rectangle 9"/>
          <p:cNvSpPr/>
          <p:nvPr/>
        </p:nvSpPr>
        <p:spPr bwMode="auto">
          <a:xfrm>
            <a:off x="685800" y="4800600"/>
            <a:ext cx="1631399" cy="1585898"/>
          </a:xfrm>
          <a:prstGeom prst="rect">
            <a:avLst/>
          </a:prstGeom>
          <a:solidFill>
            <a:schemeClr val="accent2">
              <a:lumMod val="75000"/>
            </a:schemeClr>
          </a:solidFill>
          <a:ln w="9525" cap="flat" cmpd="sng" algn="ctr">
            <a:noFill/>
            <a:prstDash val="solid"/>
            <a:round/>
            <a:headEnd type="none" w="med" len="med"/>
            <a:tailEnd type="none" w="med" len="med"/>
          </a:ln>
          <a:effectLst/>
          <a:scene3d>
            <a:camera prst="isometricOffAxis1Right">
              <a:rot lat="775397" lon="20592968" rev="0"/>
            </a:camera>
            <a:lightRig rig="threePt" dir="t"/>
          </a:scene3d>
          <a:sp3d extrusionH="1352550">
            <a:bevelT/>
          </a:sp3d>
        </p:spPr>
        <p:style>
          <a:lnRef idx="0">
            <a:scrgbClr r="0" g="0" b="0"/>
          </a:lnRef>
          <a:fillRef idx="1003">
            <a:schemeClr val="dk2"/>
          </a:fillRef>
          <a:effectRef idx="0">
            <a:scrgbClr r="0" g="0" b="0"/>
          </a:effectRef>
          <a:fontRef idx="major"/>
        </p:style>
        <p:txBody>
          <a:bodyPr/>
          <a:lstStyle/>
          <a:p>
            <a:pPr>
              <a:buFont typeface="Times New Roman" pitchFamily="16" charset="0"/>
              <a:buNone/>
              <a:defRPr/>
            </a:pPr>
            <a:endParaRPr lang="en-US">
              <a:solidFill>
                <a:srgbClr val="0070C0"/>
              </a:solidFill>
            </a:endParaRPr>
          </a:p>
        </p:txBody>
      </p:sp>
      <p:sp>
        <p:nvSpPr>
          <p:cNvPr id="11" name="Rectangle 10"/>
          <p:cNvSpPr/>
          <p:nvPr/>
        </p:nvSpPr>
        <p:spPr bwMode="auto">
          <a:xfrm>
            <a:off x="3124200" y="5181600"/>
            <a:ext cx="1631399" cy="1585898"/>
          </a:xfrm>
          <a:prstGeom prst="rect">
            <a:avLst/>
          </a:prstGeom>
          <a:solidFill>
            <a:schemeClr val="accent2">
              <a:lumMod val="75000"/>
            </a:schemeClr>
          </a:solidFill>
          <a:ln w="9525" cap="flat" cmpd="sng" algn="ctr">
            <a:noFill/>
            <a:prstDash val="solid"/>
            <a:round/>
            <a:headEnd type="none" w="med" len="med"/>
            <a:tailEnd type="none" w="med" len="med"/>
          </a:ln>
          <a:effectLst/>
          <a:scene3d>
            <a:camera prst="isometricOffAxis1Right">
              <a:rot lat="775397" lon="20592968" rev="0"/>
            </a:camera>
            <a:lightRig rig="threePt" dir="t"/>
          </a:scene3d>
          <a:sp3d extrusionH="1352550">
            <a:bevelT/>
          </a:sp3d>
        </p:spPr>
        <p:style>
          <a:lnRef idx="0">
            <a:scrgbClr r="0" g="0" b="0"/>
          </a:lnRef>
          <a:fillRef idx="1003">
            <a:schemeClr val="dk2"/>
          </a:fillRef>
          <a:effectRef idx="0">
            <a:scrgbClr r="0" g="0" b="0"/>
          </a:effectRef>
          <a:fontRef idx="major"/>
        </p:style>
        <p:txBody>
          <a:bodyPr/>
          <a:lstStyle/>
          <a:p>
            <a:pPr>
              <a:buFont typeface="Times New Roman" pitchFamily="16" charset="0"/>
              <a:buNone/>
              <a:defRPr/>
            </a:pPr>
            <a:endParaRPr lang="en-US">
              <a:solidFill>
                <a:srgbClr val="0070C0"/>
              </a:solidFill>
            </a:endParaRPr>
          </a:p>
        </p:txBody>
      </p:sp>
      <p:sp>
        <p:nvSpPr>
          <p:cNvPr id="12" name="Rectangle 11"/>
          <p:cNvSpPr/>
          <p:nvPr/>
        </p:nvSpPr>
        <p:spPr bwMode="auto">
          <a:xfrm>
            <a:off x="5410200" y="5181600"/>
            <a:ext cx="1631399" cy="1585898"/>
          </a:xfrm>
          <a:prstGeom prst="rect">
            <a:avLst/>
          </a:prstGeom>
          <a:solidFill>
            <a:schemeClr val="accent2">
              <a:lumMod val="75000"/>
            </a:schemeClr>
          </a:solidFill>
          <a:ln w="9525" cap="flat" cmpd="sng" algn="ctr">
            <a:noFill/>
            <a:prstDash val="solid"/>
            <a:round/>
            <a:headEnd type="none" w="med" len="med"/>
            <a:tailEnd type="none" w="med" len="med"/>
          </a:ln>
          <a:effectLst/>
          <a:scene3d>
            <a:camera prst="isometricOffAxis1Right">
              <a:rot lat="775397" lon="20592968" rev="0"/>
            </a:camera>
            <a:lightRig rig="threePt" dir="t"/>
          </a:scene3d>
          <a:sp3d extrusionH="1352550">
            <a:bevelT/>
          </a:sp3d>
        </p:spPr>
        <p:style>
          <a:lnRef idx="0">
            <a:scrgbClr r="0" g="0" b="0"/>
          </a:lnRef>
          <a:fillRef idx="1003">
            <a:schemeClr val="dk2"/>
          </a:fillRef>
          <a:effectRef idx="0">
            <a:scrgbClr r="0" g="0" b="0"/>
          </a:effectRef>
          <a:fontRef idx="major"/>
        </p:style>
        <p:txBody>
          <a:bodyPr/>
          <a:lstStyle/>
          <a:p>
            <a:pPr>
              <a:buFont typeface="Times New Roman" pitchFamily="16" charset="0"/>
              <a:buNone/>
              <a:defRPr/>
            </a:pPr>
            <a:endParaRPr lang="en-US">
              <a:solidFill>
                <a:srgbClr val="0070C0"/>
              </a:solidFill>
            </a:endParaRPr>
          </a:p>
        </p:txBody>
      </p:sp>
      <p:sp>
        <p:nvSpPr>
          <p:cNvPr id="13" name="Rectangle 12"/>
          <p:cNvSpPr/>
          <p:nvPr/>
        </p:nvSpPr>
        <p:spPr bwMode="auto">
          <a:xfrm>
            <a:off x="7512601" y="4495800"/>
            <a:ext cx="1631399" cy="1585898"/>
          </a:xfrm>
          <a:prstGeom prst="rect">
            <a:avLst/>
          </a:prstGeom>
          <a:solidFill>
            <a:schemeClr val="accent2">
              <a:lumMod val="75000"/>
            </a:schemeClr>
          </a:solidFill>
          <a:ln w="9525" cap="flat" cmpd="sng" algn="ctr">
            <a:noFill/>
            <a:prstDash val="solid"/>
            <a:round/>
            <a:headEnd type="none" w="med" len="med"/>
            <a:tailEnd type="none" w="med" len="med"/>
          </a:ln>
          <a:effectLst/>
          <a:scene3d>
            <a:camera prst="isometricOffAxis1Right">
              <a:rot lat="775397" lon="20592968" rev="0"/>
            </a:camera>
            <a:lightRig rig="threePt" dir="t"/>
          </a:scene3d>
          <a:sp3d extrusionH="1352550">
            <a:bevelT/>
          </a:sp3d>
        </p:spPr>
        <p:style>
          <a:lnRef idx="0">
            <a:scrgbClr r="0" g="0" b="0"/>
          </a:lnRef>
          <a:fillRef idx="1003">
            <a:schemeClr val="dk2"/>
          </a:fillRef>
          <a:effectRef idx="0">
            <a:scrgbClr r="0" g="0" b="0"/>
          </a:effectRef>
          <a:fontRef idx="major"/>
        </p:style>
        <p:txBody>
          <a:bodyPr/>
          <a:lstStyle/>
          <a:p>
            <a:pPr>
              <a:buFont typeface="Times New Roman" pitchFamily="16" charset="0"/>
              <a:buNone/>
              <a:defRPr/>
            </a:pPr>
            <a:endParaRPr lang="en-US">
              <a:solidFill>
                <a:srgbClr val="0070C0"/>
              </a:solidFill>
            </a:endParaRPr>
          </a:p>
        </p:txBody>
      </p:sp>
      <p:sp>
        <p:nvSpPr>
          <p:cNvPr id="14" name="TextBox 13"/>
          <p:cNvSpPr txBox="1"/>
          <p:nvPr/>
        </p:nvSpPr>
        <p:spPr bwMode="auto">
          <a:xfrm>
            <a:off x="609600" y="2438400"/>
            <a:ext cx="1361840" cy="1569660"/>
          </a:xfrm>
          <a:prstGeom prst="rect">
            <a:avLst/>
          </a:prstGeom>
          <a:noFill/>
          <a:scene3d>
            <a:camera prst="isometricOffAxis1Right">
              <a:rot lat="775397" lon="20592968" rev="0"/>
            </a:camera>
            <a:lightRig rig="threePt" dir="t"/>
          </a:scene3d>
        </p:spPr>
        <p:txBody>
          <a:bodyPr wrap="square">
            <a:spAutoFit/>
            <a:sp3d extrusionH="304800"/>
          </a:bodyPr>
          <a:lstStyle/>
          <a:p>
            <a:pPr>
              <a:buFont typeface="Times New Roman" pitchFamily="16" charset="0"/>
              <a:buNone/>
              <a:defRPr/>
            </a:pPr>
            <a:r>
              <a:rPr lang="en-US" sz="9600" b="1" dirty="0">
                <a:solidFill>
                  <a:schemeClr val="bg1"/>
                </a:solidFill>
                <a:effectLst>
                  <a:outerShdw blurRad="127000" dir="5220000" sy="-20000" rotWithShape="0">
                    <a:prstClr val="black">
                      <a:alpha val="25000"/>
                    </a:prstClr>
                  </a:outerShdw>
                </a:effectLst>
                <a:latin typeface="Verdana" pitchFamily="34" charset="0"/>
              </a:rPr>
              <a:t>S</a:t>
            </a:r>
          </a:p>
        </p:txBody>
      </p:sp>
      <p:sp>
        <p:nvSpPr>
          <p:cNvPr id="15" name="TextBox 14"/>
          <p:cNvSpPr txBox="1"/>
          <p:nvPr/>
        </p:nvSpPr>
        <p:spPr bwMode="auto">
          <a:xfrm>
            <a:off x="762000" y="4724400"/>
            <a:ext cx="1361840" cy="1569660"/>
          </a:xfrm>
          <a:prstGeom prst="rect">
            <a:avLst/>
          </a:prstGeom>
          <a:noFill/>
          <a:scene3d>
            <a:camera prst="isometricOffAxis1Right">
              <a:rot lat="775397" lon="20592968" rev="0"/>
            </a:camera>
            <a:lightRig rig="threePt" dir="t"/>
          </a:scene3d>
        </p:spPr>
        <p:txBody>
          <a:bodyPr wrap="square">
            <a:spAutoFit/>
            <a:sp3d extrusionH="304800"/>
          </a:bodyPr>
          <a:lstStyle/>
          <a:p>
            <a:pPr>
              <a:buFont typeface="Times New Roman" pitchFamily="16" charset="0"/>
              <a:buNone/>
              <a:defRPr/>
            </a:pPr>
            <a:r>
              <a:rPr lang="en-US" sz="9600" b="1" dirty="0">
                <a:solidFill>
                  <a:schemeClr val="bg1"/>
                </a:solidFill>
                <a:effectLst>
                  <a:outerShdw blurRad="127000" dir="5220000" sy="-20000" rotWithShape="0">
                    <a:prstClr val="black">
                      <a:alpha val="25000"/>
                    </a:prstClr>
                  </a:outerShdw>
                </a:effectLst>
                <a:latin typeface="Verdana" pitchFamily="34" charset="0"/>
              </a:rPr>
              <a:t>M</a:t>
            </a:r>
          </a:p>
        </p:txBody>
      </p:sp>
      <p:sp>
        <p:nvSpPr>
          <p:cNvPr id="16" name="TextBox 15"/>
          <p:cNvSpPr txBox="1"/>
          <p:nvPr/>
        </p:nvSpPr>
        <p:spPr bwMode="auto">
          <a:xfrm>
            <a:off x="3276600" y="5105400"/>
            <a:ext cx="1361840" cy="1569660"/>
          </a:xfrm>
          <a:prstGeom prst="rect">
            <a:avLst/>
          </a:prstGeom>
          <a:noFill/>
          <a:scene3d>
            <a:camera prst="isometricOffAxis1Right">
              <a:rot lat="775397" lon="20592968" rev="0"/>
            </a:camera>
            <a:lightRig rig="threePt" dir="t"/>
          </a:scene3d>
        </p:spPr>
        <p:txBody>
          <a:bodyPr wrap="square">
            <a:spAutoFit/>
            <a:sp3d extrusionH="304800"/>
          </a:bodyPr>
          <a:lstStyle/>
          <a:p>
            <a:pPr>
              <a:buFont typeface="Times New Roman" pitchFamily="16" charset="0"/>
              <a:buNone/>
              <a:defRPr/>
            </a:pPr>
            <a:r>
              <a:rPr lang="en-US" sz="9600" b="1" dirty="0">
                <a:solidFill>
                  <a:schemeClr val="bg1"/>
                </a:solidFill>
                <a:effectLst>
                  <a:outerShdw blurRad="127000" dir="5220000" sy="-20000" rotWithShape="0">
                    <a:prstClr val="black">
                      <a:alpha val="25000"/>
                    </a:prstClr>
                  </a:outerShdw>
                </a:effectLst>
                <a:latin typeface="Verdana" pitchFamily="34" charset="0"/>
              </a:rPr>
              <a:t>A</a:t>
            </a:r>
          </a:p>
        </p:txBody>
      </p:sp>
      <p:sp>
        <p:nvSpPr>
          <p:cNvPr id="17" name="TextBox 16"/>
          <p:cNvSpPr txBox="1"/>
          <p:nvPr/>
        </p:nvSpPr>
        <p:spPr bwMode="auto">
          <a:xfrm>
            <a:off x="5486400" y="5105400"/>
            <a:ext cx="1361840" cy="1569660"/>
          </a:xfrm>
          <a:prstGeom prst="rect">
            <a:avLst/>
          </a:prstGeom>
          <a:noFill/>
          <a:scene3d>
            <a:camera prst="isometricOffAxis1Right">
              <a:rot lat="775397" lon="20592968" rev="0"/>
            </a:camera>
            <a:lightRig rig="threePt" dir="t"/>
          </a:scene3d>
        </p:spPr>
        <p:txBody>
          <a:bodyPr wrap="square">
            <a:spAutoFit/>
            <a:sp3d extrusionH="304800"/>
          </a:bodyPr>
          <a:lstStyle/>
          <a:p>
            <a:pPr>
              <a:buFont typeface="Times New Roman" pitchFamily="16" charset="0"/>
              <a:buNone/>
              <a:defRPr/>
            </a:pPr>
            <a:r>
              <a:rPr lang="en-US" sz="9600" b="1" dirty="0">
                <a:solidFill>
                  <a:schemeClr val="bg1"/>
                </a:solidFill>
                <a:effectLst>
                  <a:outerShdw blurRad="127000" dir="5220000" sy="-20000" rotWithShape="0">
                    <a:prstClr val="black">
                      <a:alpha val="25000"/>
                    </a:prstClr>
                  </a:outerShdw>
                </a:effectLst>
                <a:latin typeface="Verdana" pitchFamily="34" charset="0"/>
              </a:rPr>
              <a:t>R</a:t>
            </a:r>
          </a:p>
        </p:txBody>
      </p:sp>
      <p:sp>
        <p:nvSpPr>
          <p:cNvPr id="18" name="TextBox 17"/>
          <p:cNvSpPr txBox="1"/>
          <p:nvPr/>
        </p:nvSpPr>
        <p:spPr bwMode="auto">
          <a:xfrm>
            <a:off x="7782160" y="4419600"/>
            <a:ext cx="1361840" cy="1569660"/>
          </a:xfrm>
          <a:prstGeom prst="rect">
            <a:avLst/>
          </a:prstGeom>
          <a:noFill/>
          <a:scene3d>
            <a:camera prst="isometricOffAxis1Right">
              <a:rot lat="775397" lon="20592968" rev="0"/>
            </a:camera>
            <a:lightRig rig="threePt" dir="t"/>
          </a:scene3d>
        </p:spPr>
        <p:txBody>
          <a:bodyPr wrap="square">
            <a:spAutoFit/>
            <a:sp3d extrusionH="304800"/>
          </a:bodyPr>
          <a:lstStyle/>
          <a:p>
            <a:pPr>
              <a:buFont typeface="Times New Roman" pitchFamily="16" charset="0"/>
              <a:buNone/>
              <a:defRPr/>
            </a:pPr>
            <a:r>
              <a:rPr lang="en-US" sz="9600" b="1" dirty="0">
                <a:solidFill>
                  <a:schemeClr val="bg1"/>
                </a:solidFill>
                <a:effectLst>
                  <a:outerShdw blurRad="127000" dir="5220000" sy="-20000" rotWithShape="0">
                    <a:prstClr val="black">
                      <a:alpha val="25000"/>
                    </a:prstClr>
                  </a:outerShdw>
                </a:effectLst>
                <a:latin typeface="Verdana" pitchFamily="34" charset="0"/>
              </a:rPr>
              <a:t>T</a:t>
            </a:r>
          </a:p>
        </p:txBody>
      </p:sp>
      <p:sp>
        <p:nvSpPr>
          <p:cNvPr id="19" name="TextBox 18"/>
          <p:cNvSpPr txBox="1"/>
          <p:nvPr/>
        </p:nvSpPr>
        <p:spPr>
          <a:xfrm>
            <a:off x="0" y="990600"/>
            <a:ext cx="8153400" cy="369332"/>
          </a:xfrm>
          <a:prstGeom prst="rect">
            <a:avLst/>
          </a:prstGeom>
          <a:noFill/>
        </p:spPr>
        <p:txBody>
          <a:bodyPr wrap="square" rtlCol="0">
            <a:spAutoFit/>
          </a:bodyPr>
          <a:lstStyle/>
          <a:p>
            <a:pPr algn="ctr"/>
            <a:r>
              <a:rPr lang="en-US" dirty="0" smtClean="0">
                <a:solidFill>
                  <a:schemeClr val="bg1"/>
                </a:solidFill>
                <a:latin typeface="Arial Black" pitchFamily="34" charset="0"/>
              </a:rPr>
              <a:t>Specific-Measureable-Attainable-Reasonable-Time Targeted</a:t>
            </a:r>
            <a:endParaRPr lang="en-US"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16405"/>
          </a:xfrm>
        </p:spPr>
        <p:txBody>
          <a:bodyPr/>
          <a:lstStyle/>
          <a:p>
            <a:r>
              <a:rPr lang="en-US" sz="6600" b="1" dirty="0" smtClean="0">
                <a:latin typeface="Baskerville Old Face" pitchFamily="18" charset="0"/>
              </a:rPr>
              <a:t>Minimize Exposure</a:t>
            </a:r>
            <a:endParaRPr lang="en-US" sz="6600" b="1" dirty="0">
              <a:latin typeface="Baskerville Old Face" pitchFamily="18" charset="0"/>
            </a:endParaRPr>
          </a:p>
        </p:txBody>
      </p:sp>
      <p:sp>
        <p:nvSpPr>
          <p:cNvPr id="3" name="Content Placeholder 2"/>
          <p:cNvSpPr>
            <a:spLocks noGrp="1"/>
          </p:cNvSpPr>
          <p:nvPr>
            <p:ph idx="1"/>
          </p:nvPr>
        </p:nvSpPr>
        <p:spPr>
          <a:xfrm>
            <a:off x="533400" y="1752600"/>
            <a:ext cx="8610600" cy="5105400"/>
          </a:xfrm>
        </p:spPr>
        <p:txBody>
          <a:bodyPr>
            <a:normAutofit fontScale="85000" lnSpcReduction="20000"/>
          </a:bodyPr>
          <a:lstStyle/>
          <a:p>
            <a:r>
              <a:rPr lang="en-US" sz="4000" b="0" u="sng" dirty="0" smtClean="0">
                <a:solidFill>
                  <a:schemeClr val="accent6">
                    <a:lumMod val="75000"/>
                  </a:schemeClr>
                </a:solidFill>
                <a:latin typeface="Baskerville Old Face" pitchFamily="18" charset="0"/>
              </a:rPr>
              <a:t>Minimize Exposure </a:t>
            </a:r>
          </a:p>
          <a:p>
            <a:pPr>
              <a:lnSpc>
                <a:spcPct val="150000"/>
              </a:lnSpc>
              <a:buFont typeface="Wingdings" pitchFamily="2" charset="2"/>
              <a:buChar char="§"/>
            </a:pPr>
            <a:r>
              <a:rPr lang="en-US" sz="3600" b="0" dirty="0" smtClean="0">
                <a:solidFill>
                  <a:schemeClr val="accent6">
                    <a:lumMod val="75000"/>
                  </a:schemeClr>
                </a:solidFill>
                <a:latin typeface="Baskerville Old Face" pitchFamily="18" charset="0"/>
              </a:rPr>
              <a:t>Go Home!</a:t>
            </a:r>
          </a:p>
          <a:p>
            <a:pPr>
              <a:lnSpc>
                <a:spcPct val="150000"/>
              </a:lnSpc>
              <a:buFont typeface="Wingdings" pitchFamily="2" charset="2"/>
              <a:buChar char="§"/>
            </a:pPr>
            <a:r>
              <a:rPr lang="en-US" sz="3600" b="0" dirty="0" smtClean="0">
                <a:solidFill>
                  <a:schemeClr val="accent6">
                    <a:lumMod val="75000"/>
                  </a:schemeClr>
                </a:solidFill>
                <a:latin typeface="Baskerville Old Face" pitchFamily="18" charset="0"/>
              </a:rPr>
              <a:t>Turn the TV Off</a:t>
            </a:r>
          </a:p>
          <a:p>
            <a:pPr>
              <a:lnSpc>
                <a:spcPct val="150000"/>
              </a:lnSpc>
              <a:buFont typeface="Wingdings" pitchFamily="2" charset="2"/>
              <a:buChar char="§"/>
            </a:pPr>
            <a:r>
              <a:rPr lang="en-US" sz="3600" b="0" dirty="0" smtClean="0">
                <a:solidFill>
                  <a:schemeClr val="accent6">
                    <a:lumMod val="75000"/>
                  </a:schemeClr>
                </a:solidFill>
                <a:latin typeface="Baskerville Old Face" pitchFamily="18" charset="0"/>
              </a:rPr>
              <a:t>Change The Topic </a:t>
            </a:r>
          </a:p>
          <a:p>
            <a:pPr>
              <a:lnSpc>
                <a:spcPct val="150000"/>
              </a:lnSpc>
              <a:buFont typeface="Wingdings" pitchFamily="2" charset="2"/>
              <a:buChar char="§"/>
            </a:pPr>
            <a:r>
              <a:rPr lang="en-US" sz="3600" b="0" dirty="0" smtClean="0">
                <a:solidFill>
                  <a:schemeClr val="accent6">
                    <a:lumMod val="75000"/>
                  </a:schemeClr>
                </a:solidFill>
                <a:latin typeface="Baskerville Old Face" pitchFamily="18" charset="0"/>
              </a:rPr>
              <a:t>Make New Friends</a:t>
            </a:r>
          </a:p>
          <a:p>
            <a:pPr>
              <a:lnSpc>
                <a:spcPct val="150000"/>
              </a:lnSpc>
              <a:buFont typeface="Wingdings" pitchFamily="2" charset="2"/>
              <a:buChar char="§"/>
            </a:pPr>
            <a:r>
              <a:rPr lang="en-US" sz="3600" b="0" dirty="0" smtClean="0">
                <a:solidFill>
                  <a:schemeClr val="accent6">
                    <a:lumMod val="75000"/>
                  </a:schemeClr>
                </a:solidFill>
                <a:latin typeface="Baskerville Old Face" pitchFamily="18" charset="0"/>
              </a:rPr>
              <a:t>Leave Work At Work</a:t>
            </a:r>
          </a:p>
          <a:p>
            <a:pPr>
              <a:lnSpc>
                <a:spcPct val="150000"/>
              </a:lnSpc>
              <a:buFont typeface="Wingdings" pitchFamily="2" charset="2"/>
              <a:buChar char="§"/>
            </a:pPr>
            <a:r>
              <a:rPr lang="en-US" sz="3600" b="0" dirty="0" smtClean="0">
                <a:solidFill>
                  <a:schemeClr val="accent6">
                    <a:lumMod val="75000"/>
                  </a:schemeClr>
                </a:solidFill>
                <a:latin typeface="Baskerville Old Face" pitchFamily="18" charset="0"/>
              </a:rPr>
              <a:t>Use Your Vacation Time</a:t>
            </a:r>
          </a:p>
          <a:p>
            <a:r>
              <a:rPr lang="en-US" sz="2800" b="0" dirty="0" smtClean="0">
                <a:solidFill>
                  <a:schemeClr val="accent6">
                    <a:lumMod val="75000"/>
                  </a:schemeClr>
                </a:solidFill>
                <a:latin typeface="Baskerville Old Face" pitchFamily="18" charset="0"/>
              </a:rPr>
              <a:t>  </a:t>
            </a:r>
          </a:p>
          <a:p>
            <a:pPr>
              <a:buNone/>
            </a:pPr>
            <a:endParaRPr lang="en-US" dirty="0" smtClean="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pic>
        <p:nvPicPr>
          <p:cNvPr id="6" name="Picture 5" descr="go home.jpg"/>
          <p:cNvPicPr>
            <a:picLocks noChangeAspect="1"/>
          </p:cNvPicPr>
          <p:nvPr/>
        </p:nvPicPr>
        <p:blipFill>
          <a:blip r:embed="rId4" cstate="print"/>
          <a:stretch>
            <a:fillRect/>
          </a:stretch>
        </p:blipFill>
        <p:spPr>
          <a:xfrm>
            <a:off x="4876800" y="2057400"/>
            <a:ext cx="3733800" cy="373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747897"/>
          </a:xfrm>
        </p:spPr>
        <p:txBody>
          <a:bodyPr/>
          <a:lstStyle/>
          <a:p>
            <a:r>
              <a:rPr lang="en-US" sz="5400" dirty="0" smtClean="0"/>
              <a:t>Vacation Deprivation Survey</a:t>
            </a:r>
            <a:endParaRPr lang="en-US" sz="5400" dirty="0"/>
          </a:p>
        </p:txBody>
      </p:sp>
      <p:graphicFrame>
        <p:nvGraphicFramePr>
          <p:cNvPr id="3" name="Chart 2"/>
          <p:cNvGraphicFramePr/>
          <p:nvPr/>
        </p:nvGraphicFramePr>
        <p:xfrm>
          <a:off x="152400" y="1182686"/>
          <a:ext cx="8839200" cy="552291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4" cstate="print"/>
          <a:stretch>
            <a:fillRect/>
          </a:stretch>
        </p:blipFill>
        <p:spPr>
          <a:xfrm>
            <a:off x="8153400" y="0"/>
            <a:ext cx="990600" cy="1381905"/>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747897"/>
          </a:xfrm>
        </p:spPr>
        <p:txBody>
          <a:bodyPr/>
          <a:lstStyle/>
          <a:p>
            <a:r>
              <a:rPr lang="en-US" sz="5400" dirty="0" smtClean="0"/>
              <a:t>Vacation Deprivation Survey</a:t>
            </a:r>
            <a:endParaRPr lang="en-US" sz="5400" dirty="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pic>
        <p:nvPicPr>
          <p:cNvPr id="7" name="Picture 6" descr="money.jpg"/>
          <p:cNvPicPr>
            <a:picLocks noChangeAspect="1"/>
          </p:cNvPicPr>
          <p:nvPr/>
        </p:nvPicPr>
        <p:blipFill>
          <a:blip r:embed="rId4" cstate="print"/>
          <a:stretch>
            <a:fillRect/>
          </a:stretch>
        </p:blipFill>
        <p:spPr>
          <a:xfrm>
            <a:off x="1983525" y="1143000"/>
            <a:ext cx="4745150" cy="493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18772" y="2667000"/>
            <a:ext cx="9025228" cy="221599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1">
                      <a:satMod val="175000"/>
                      <a:alpha val="40000"/>
                    </a:schemeClr>
                  </a:glow>
                  <a:reflection blurRad="12700" stA="50000" endPos="50000" dist="5000" dir="5400000" sy="-100000" rotWithShape="0"/>
                </a:effectLst>
                <a:latin typeface="Arial Black" pitchFamily="34" charset="0"/>
              </a:rPr>
              <a:t>21</a:t>
            </a: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 </a:t>
            </a:r>
          </a:p>
          <a:p>
            <a:pPr algn="ctr"/>
            <a:r>
              <a:rPr lang="en-US" sz="6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1">
                      <a:satMod val="175000"/>
                      <a:alpha val="40000"/>
                    </a:schemeClr>
                  </a:glow>
                  <a:reflection blurRad="12700" stA="50000" endPos="50000" dist="5000" dir="5400000" sy="-100000" rotWithShape="0"/>
                </a:effectLst>
                <a:latin typeface="Arial Black" pitchFamily="34" charset="0"/>
              </a:rPr>
              <a:t>Billion Dollars </a:t>
            </a:r>
            <a:endParaRPr lang="en-US" sz="6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1">
                    <a:satMod val="175000"/>
                    <a:alpha val="40000"/>
                  </a:schemeClr>
                </a:glow>
                <a:reflection blurRad="12700" stA="50000" endPos="50000" dist="5000" dir="5400000" sy="-100000" rotWithShape="0"/>
              </a:effectLst>
              <a:latin typeface="Arial Black" pitchFamily="34" charset="0"/>
            </a:endParaRPr>
          </a:p>
        </p:txBody>
      </p:sp>
      <p:sp>
        <p:nvSpPr>
          <p:cNvPr id="9" name="TextBox 8"/>
          <p:cNvSpPr txBox="1"/>
          <p:nvPr/>
        </p:nvSpPr>
        <p:spPr>
          <a:xfrm>
            <a:off x="1600200" y="6172200"/>
            <a:ext cx="5334000" cy="461665"/>
          </a:xfrm>
          <a:prstGeom prst="rect">
            <a:avLst/>
          </a:prstGeom>
          <a:noFill/>
        </p:spPr>
        <p:txBody>
          <a:bodyPr wrap="square" rtlCol="0">
            <a:spAutoFit/>
          </a:bodyPr>
          <a:lstStyle/>
          <a:p>
            <a:pPr algn="ctr"/>
            <a:r>
              <a:rPr lang="en-US" sz="2400" dirty="0" smtClean="0">
                <a:solidFill>
                  <a:schemeClr val="accent1">
                    <a:lumMod val="40000"/>
                    <a:lumOff val="60000"/>
                  </a:schemeClr>
                </a:solidFill>
              </a:rPr>
              <a:t>460 Million Lost Vacation Days </a:t>
            </a:r>
            <a:endParaRPr lang="en-US" sz="2400" dirty="0">
              <a:solidFill>
                <a:schemeClr val="accent1">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16405"/>
          </a:xfrm>
        </p:spPr>
        <p:txBody>
          <a:bodyPr/>
          <a:lstStyle/>
          <a:p>
            <a:r>
              <a:rPr lang="en-US" sz="6600" b="1" dirty="0" smtClean="0">
                <a:latin typeface="Baskerville Old Face" pitchFamily="18" charset="0"/>
              </a:rPr>
              <a:t>Pleasurable Experiences </a:t>
            </a:r>
            <a:endParaRPr lang="en-US" sz="6600" b="1" dirty="0">
              <a:latin typeface="Baskerville Old Face" pitchFamily="18" charset="0"/>
            </a:endParaRPr>
          </a:p>
        </p:txBody>
      </p:sp>
      <p:sp>
        <p:nvSpPr>
          <p:cNvPr id="3" name="Content Placeholder 2"/>
          <p:cNvSpPr>
            <a:spLocks noGrp="1"/>
          </p:cNvSpPr>
          <p:nvPr>
            <p:ph idx="1"/>
          </p:nvPr>
        </p:nvSpPr>
        <p:spPr>
          <a:xfrm>
            <a:off x="384048" y="1752600"/>
            <a:ext cx="8759952" cy="5105400"/>
          </a:xfrm>
        </p:spPr>
        <p:txBody>
          <a:bodyPr>
            <a:normAutofit/>
          </a:bodyPr>
          <a:lstStyle/>
          <a:p>
            <a:r>
              <a:rPr lang="en-US" sz="4000" b="0" u="sng" dirty="0" smtClean="0">
                <a:solidFill>
                  <a:schemeClr val="accent6">
                    <a:lumMod val="75000"/>
                  </a:schemeClr>
                </a:solidFill>
                <a:latin typeface="Baskerville Old Face" pitchFamily="18" charset="0"/>
              </a:rPr>
              <a:t>Participate in Pleasurable Experiences</a:t>
            </a:r>
          </a:p>
          <a:p>
            <a:pPr>
              <a:lnSpc>
                <a:spcPct val="150000"/>
              </a:lnSpc>
              <a:buFont typeface="Wingdings" pitchFamily="2" charset="2"/>
              <a:buChar char="§"/>
            </a:pPr>
            <a:r>
              <a:rPr lang="en-US" sz="5400" b="0" dirty="0" smtClean="0">
                <a:solidFill>
                  <a:schemeClr val="accent6">
                    <a:lumMod val="75000"/>
                  </a:schemeClr>
                </a:solidFill>
                <a:latin typeface="Baskerville Old Face" pitchFamily="18" charset="0"/>
              </a:rPr>
              <a:t>Legal!</a:t>
            </a:r>
          </a:p>
          <a:p>
            <a:pPr>
              <a:lnSpc>
                <a:spcPct val="150000"/>
              </a:lnSpc>
              <a:buFont typeface="Wingdings" pitchFamily="2" charset="2"/>
              <a:buChar char="§"/>
            </a:pPr>
            <a:r>
              <a:rPr lang="en-US" sz="5400" b="0" dirty="0" smtClean="0">
                <a:solidFill>
                  <a:schemeClr val="accent6">
                    <a:lumMod val="75000"/>
                  </a:schemeClr>
                </a:solidFill>
                <a:latin typeface="Baskerville Old Face" pitchFamily="18" charset="0"/>
              </a:rPr>
              <a:t> No Helping Highs!</a:t>
            </a:r>
            <a:endParaRPr lang="en-US" sz="5400" b="0" dirty="0" smtClean="0"/>
          </a:p>
          <a:p>
            <a:pPr>
              <a:buNone/>
            </a:pPr>
            <a:endParaRPr lang="en-US" dirty="0" smtClean="0"/>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6" name="Double Wave 5"/>
          <p:cNvSpPr/>
          <p:nvPr/>
        </p:nvSpPr>
        <p:spPr bwMode="auto">
          <a:xfrm>
            <a:off x="0" y="5715000"/>
            <a:ext cx="9144000" cy="914400"/>
          </a:xfrm>
          <a:prstGeom prst="doubleWav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7" name="Picture 6" descr="relax.jpg"/>
          <p:cNvPicPr>
            <a:picLocks noChangeAspect="1"/>
          </p:cNvPicPr>
          <p:nvPr/>
        </p:nvPicPr>
        <p:blipFill>
          <a:blip r:embed="rId4" cstate="print">
            <a:duotone>
              <a:schemeClr val="bg2">
                <a:shade val="45000"/>
                <a:satMod val="135000"/>
              </a:schemeClr>
              <a:prstClr val="white"/>
            </a:duotone>
          </a:blip>
          <a:stretch>
            <a:fillRect/>
          </a:stretch>
        </p:blipFill>
        <p:spPr>
          <a:xfrm>
            <a:off x="6096000" y="2438400"/>
            <a:ext cx="3048000" cy="304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Self Preservation </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pic>
        <p:nvPicPr>
          <p:cNvPr id="7" name="Picture 6" descr="flight attendant 1.jpg"/>
          <p:cNvPicPr>
            <a:picLocks noChangeAspect="1"/>
          </p:cNvPicPr>
          <p:nvPr/>
        </p:nvPicPr>
        <p:blipFill>
          <a:blip r:embed="rId4" cstate="print">
            <a:clrChange>
              <a:clrFrom>
                <a:srgbClr val="85867E"/>
              </a:clrFrom>
              <a:clrTo>
                <a:srgbClr val="85867E">
                  <a:alpha val="0"/>
                </a:srgbClr>
              </a:clrTo>
            </a:clrChange>
          </a:blip>
          <a:stretch>
            <a:fillRect/>
          </a:stretch>
        </p:blipFill>
        <p:spPr>
          <a:xfrm>
            <a:off x="0" y="990600"/>
            <a:ext cx="6556549" cy="4419600"/>
          </a:xfrm>
          <a:prstGeom prst="rect">
            <a:avLst/>
          </a:prstGeom>
          <a:ln>
            <a:noFill/>
          </a:ln>
          <a:effectLst>
            <a:outerShdw blurRad="292100" dist="139700" dir="2700000" algn="tl" rotWithShape="0">
              <a:srgbClr val="333333">
                <a:alpha val="65000"/>
              </a:srgbClr>
            </a:outerShdw>
          </a:effectLst>
        </p:spPr>
      </p:pic>
      <p:pic>
        <p:nvPicPr>
          <p:cNvPr id="6146" name="Picture 2" descr="http://www.andyellwood.com/wp-content/uploads/2010/12/oxygen-mask-diabetes.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29400" y="3352800"/>
            <a:ext cx="2362200" cy="327486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52400" y="5486400"/>
            <a:ext cx="6096000" cy="1446550"/>
          </a:xfrm>
          <a:prstGeom prst="rect">
            <a:avLst/>
          </a:prstGeom>
          <a:noFill/>
        </p:spPr>
        <p:txBody>
          <a:bodyPr wrap="square" rtlCol="0">
            <a:spAutoFit/>
          </a:bodyPr>
          <a:lstStyle/>
          <a:p>
            <a:pPr algn="ctr"/>
            <a:r>
              <a:rPr lang="en-US" sz="8800" b="1" dirty="0" smtClean="0">
                <a:latin typeface="Baskerville Old Face" pitchFamily="18" charset="0"/>
              </a:rPr>
              <a:t>Yourself</a:t>
            </a:r>
            <a:endParaRPr lang="en-US" sz="8800" b="1" dirty="0">
              <a:latin typeface="Baskerville Old Face" pitchFamily="18" charset="0"/>
            </a:endParaRPr>
          </a:p>
        </p:txBody>
      </p:sp>
      <p:sp>
        <p:nvSpPr>
          <p:cNvPr id="10" name="TextBox 9"/>
          <p:cNvSpPr txBox="1"/>
          <p:nvPr/>
        </p:nvSpPr>
        <p:spPr>
          <a:xfrm>
            <a:off x="6553200" y="1524000"/>
            <a:ext cx="2590800" cy="1569660"/>
          </a:xfrm>
          <a:prstGeom prst="rect">
            <a:avLst/>
          </a:prstGeom>
          <a:noFill/>
        </p:spPr>
        <p:txBody>
          <a:bodyPr wrap="square" rtlCol="0">
            <a:spAutoFit/>
          </a:bodyPr>
          <a:lstStyle/>
          <a:p>
            <a:r>
              <a:rPr lang="en-US" sz="9600" b="1" dirty="0" smtClean="0">
                <a:latin typeface="Baskerville Old Face" pitchFamily="18" charset="0"/>
              </a:rPr>
              <a:t>Save</a:t>
            </a:r>
            <a:r>
              <a:rPr lang="en-US" sz="7200" dirty="0" smtClean="0"/>
              <a:t> </a:t>
            </a:r>
            <a:endParaRPr lang="en-US" sz="72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Compassion Satisfaction</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graphicFrame>
        <p:nvGraphicFramePr>
          <p:cNvPr id="9" name="Diagram 8"/>
          <p:cNvGraphicFramePr/>
          <p:nvPr/>
        </p:nvGraphicFramePr>
        <p:xfrm>
          <a:off x="838200" y="1143000"/>
          <a:ext cx="7086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Useful Resources</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TextBox 6"/>
          <p:cNvSpPr txBox="1"/>
          <p:nvPr/>
        </p:nvSpPr>
        <p:spPr>
          <a:xfrm>
            <a:off x="0" y="914400"/>
            <a:ext cx="9296400" cy="6086282"/>
          </a:xfrm>
          <a:prstGeom prst="rect">
            <a:avLst/>
          </a:prstGeom>
          <a:noFill/>
        </p:spPr>
        <p:txBody>
          <a:bodyPr wrap="square" rtlCol="0">
            <a:spAutoFit/>
          </a:bodyPr>
          <a:lstStyle/>
          <a:p>
            <a:pPr>
              <a:lnSpc>
                <a:spcPct val="150000"/>
              </a:lnSpc>
            </a:pPr>
            <a:endParaRPr lang="en-US" sz="300" dirty="0" smtClean="0"/>
          </a:p>
          <a:p>
            <a:pPr>
              <a:lnSpc>
                <a:spcPct val="150000"/>
              </a:lnSpc>
            </a:pPr>
            <a:endParaRPr lang="en-US" sz="2000" dirty="0" smtClean="0"/>
          </a:p>
          <a:p>
            <a:pPr>
              <a:lnSpc>
                <a:spcPct val="150000"/>
              </a:lnSpc>
            </a:pPr>
            <a:endParaRPr lang="en-US" sz="1000" i="1" dirty="0" smtClean="0"/>
          </a:p>
          <a:p>
            <a:pPr>
              <a:buFont typeface="Wingdings" pitchFamily="2" charset="2"/>
              <a:buChar char="§"/>
            </a:pPr>
            <a:r>
              <a:rPr lang="en-US" sz="2000" i="1" dirty="0" smtClean="0"/>
              <a:t>Whose Stuff is This </a:t>
            </a:r>
            <a:r>
              <a:rPr lang="en-US" sz="2000" dirty="0" smtClean="0"/>
              <a:t>by </a:t>
            </a:r>
            <a:r>
              <a:rPr lang="en-US" sz="2000" dirty="0" smtClean="0">
                <a:solidFill>
                  <a:schemeClr val="accent1">
                    <a:lumMod val="40000"/>
                    <a:lumOff val="60000"/>
                  </a:schemeClr>
                </a:solidFill>
              </a:rPr>
              <a:t>Yvonne Perry</a:t>
            </a:r>
          </a:p>
          <a:p>
            <a:pPr>
              <a:buFont typeface="Wingdings" pitchFamily="2" charset="2"/>
              <a:buChar char="§"/>
            </a:pPr>
            <a:endParaRPr lang="en-US" sz="1000" dirty="0" smtClean="0">
              <a:solidFill>
                <a:schemeClr val="accent1">
                  <a:lumMod val="40000"/>
                  <a:lumOff val="60000"/>
                </a:schemeClr>
              </a:solidFill>
            </a:endParaRPr>
          </a:p>
          <a:p>
            <a:pPr>
              <a:buFont typeface="Wingdings" pitchFamily="2" charset="2"/>
              <a:buChar char="§"/>
            </a:pPr>
            <a:r>
              <a:rPr lang="en-US" sz="2000" i="1" dirty="0" smtClean="0"/>
              <a:t>To Weep For a Stranger</a:t>
            </a:r>
            <a:r>
              <a:rPr lang="en-US" sz="2000" dirty="0" smtClean="0"/>
              <a:t> by </a:t>
            </a:r>
            <a:r>
              <a:rPr lang="en-US" sz="2000" dirty="0" smtClean="0">
                <a:solidFill>
                  <a:schemeClr val="accent1">
                    <a:lumMod val="40000"/>
                    <a:lumOff val="60000"/>
                  </a:schemeClr>
                </a:solidFill>
              </a:rPr>
              <a:t>Patricia Smith</a:t>
            </a:r>
          </a:p>
          <a:p>
            <a:pPr>
              <a:buFont typeface="Wingdings" pitchFamily="2" charset="2"/>
              <a:buChar char="§"/>
            </a:pPr>
            <a:endParaRPr lang="en-US" sz="1000" dirty="0" smtClean="0">
              <a:solidFill>
                <a:schemeClr val="accent1">
                  <a:lumMod val="40000"/>
                  <a:lumOff val="60000"/>
                </a:schemeClr>
              </a:solidFill>
            </a:endParaRPr>
          </a:p>
          <a:p>
            <a:pPr>
              <a:buFont typeface="Wingdings" pitchFamily="2" charset="2"/>
              <a:buChar char="§"/>
            </a:pPr>
            <a:r>
              <a:rPr lang="en-US" sz="2000" dirty="0" smtClean="0"/>
              <a:t>Heart at Work </a:t>
            </a:r>
            <a:r>
              <a:rPr lang="en-US" sz="2000" dirty="0" smtClean="0">
                <a:hlinkClick r:id="rId4"/>
              </a:rPr>
              <a:t>www.barbarababkirk.com</a:t>
            </a:r>
            <a:endParaRPr lang="en-US" sz="2000" dirty="0" smtClean="0"/>
          </a:p>
          <a:p>
            <a:pPr>
              <a:buFont typeface="Wingdings" pitchFamily="2" charset="2"/>
              <a:buChar char="§"/>
            </a:pPr>
            <a:endParaRPr lang="en-US" sz="1000" dirty="0" smtClean="0"/>
          </a:p>
          <a:p>
            <a:pPr>
              <a:buFont typeface="Wingdings" pitchFamily="2" charset="2"/>
              <a:buChar char="§"/>
            </a:pPr>
            <a:r>
              <a:rPr lang="en-US" sz="2000" dirty="0" smtClean="0"/>
              <a:t>Compassion Fatigue </a:t>
            </a:r>
            <a:r>
              <a:rPr lang="en-US" sz="2000" dirty="0" smtClean="0">
                <a:hlinkClick r:id="rId5"/>
              </a:rPr>
              <a:t>www.socialworker.com</a:t>
            </a:r>
            <a:endParaRPr lang="en-US" sz="2000" dirty="0" smtClean="0"/>
          </a:p>
          <a:p>
            <a:pPr>
              <a:buFont typeface="Wingdings" pitchFamily="2" charset="2"/>
              <a:buChar char="§"/>
            </a:pPr>
            <a:endParaRPr lang="en-US" sz="1000" dirty="0" smtClean="0"/>
          </a:p>
          <a:p>
            <a:pPr>
              <a:buFont typeface="Wingdings" pitchFamily="2" charset="2"/>
              <a:buChar char="§"/>
            </a:pPr>
            <a:r>
              <a:rPr lang="en-US" sz="2000" dirty="0" smtClean="0"/>
              <a:t>Traumatology Journal </a:t>
            </a:r>
            <a:r>
              <a:rPr lang="en-US" sz="2000" dirty="0" smtClean="0">
                <a:hlinkClick r:id="rId6"/>
              </a:rPr>
              <a:t>www.tmt.sagepub.com</a:t>
            </a:r>
            <a:endParaRPr lang="en-US" sz="2000" dirty="0" smtClean="0"/>
          </a:p>
          <a:p>
            <a:pPr>
              <a:buFont typeface="Wingdings" pitchFamily="2" charset="2"/>
              <a:buChar char="§"/>
            </a:pPr>
            <a:endParaRPr lang="en-US" sz="1000" dirty="0" smtClean="0">
              <a:solidFill>
                <a:schemeClr val="accent1">
                  <a:lumMod val="40000"/>
                  <a:lumOff val="60000"/>
                </a:schemeClr>
              </a:solidFill>
            </a:endParaRPr>
          </a:p>
          <a:p>
            <a:pPr>
              <a:buFont typeface="Wingdings" pitchFamily="2" charset="2"/>
              <a:buChar char="§"/>
            </a:pPr>
            <a:r>
              <a:rPr lang="en-US" sz="2000" dirty="0" smtClean="0"/>
              <a:t>Compassion Fatigue in the Helping Professions    </a:t>
            </a:r>
          </a:p>
          <a:p>
            <a:r>
              <a:rPr lang="en-US" sz="2000" dirty="0" smtClean="0"/>
              <a:t>   </a:t>
            </a:r>
            <a:r>
              <a:rPr lang="en-US" sz="2000" dirty="0" smtClean="0">
                <a:hlinkClick r:id="rId7"/>
              </a:rPr>
              <a:t>www.familystressencyclopedia.blogspot.com</a:t>
            </a:r>
            <a:r>
              <a:rPr lang="en-US" sz="2000" dirty="0" smtClean="0"/>
              <a:t> </a:t>
            </a:r>
          </a:p>
          <a:p>
            <a:endParaRPr lang="en-US" sz="800" dirty="0" smtClean="0"/>
          </a:p>
          <a:p>
            <a:pPr>
              <a:buFont typeface="Wingdings" pitchFamily="2" charset="2"/>
              <a:buChar char="§"/>
            </a:pPr>
            <a:endParaRPr lang="en-US" sz="800" i="1" dirty="0" smtClean="0"/>
          </a:p>
          <a:p>
            <a:pPr>
              <a:buFont typeface="Wingdings" pitchFamily="2" charset="2"/>
              <a:buChar char="§"/>
            </a:pPr>
            <a:r>
              <a:rPr lang="en-US" sz="2000" i="1" dirty="0" smtClean="0"/>
              <a:t>Treating Compassion Fatigue </a:t>
            </a:r>
            <a:r>
              <a:rPr lang="en-US" sz="2000" dirty="0" smtClean="0"/>
              <a:t>by </a:t>
            </a:r>
            <a:r>
              <a:rPr lang="en-US" sz="2000" dirty="0" smtClean="0">
                <a:solidFill>
                  <a:schemeClr val="accent1">
                    <a:lumMod val="40000"/>
                    <a:lumOff val="60000"/>
                  </a:schemeClr>
                </a:solidFill>
              </a:rPr>
              <a:t>Charles </a:t>
            </a:r>
            <a:r>
              <a:rPr lang="en-US" sz="2000" dirty="0" err="1" smtClean="0">
                <a:solidFill>
                  <a:schemeClr val="accent1">
                    <a:lumMod val="40000"/>
                    <a:lumOff val="60000"/>
                  </a:schemeClr>
                </a:solidFill>
              </a:rPr>
              <a:t>Figley</a:t>
            </a:r>
            <a:endParaRPr lang="en-US" sz="2000" dirty="0" smtClean="0">
              <a:solidFill>
                <a:schemeClr val="accent1">
                  <a:lumMod val="40000"/>
                  <a:lumOff val="60000"/>
                </a:schemeClr>
              </a:solidFill>
            </a:endParaRPr>
          </a:p>
          <a:p>
            <a:pPr>
              <a:buFont typeface="Wingdings" pitchFamily="2" charset="2"/>
              <a:buChar char="§"/>
            </a:pPr>
            <a:endParaRPr lang="en-US" sz="1000" dirty="0" smtClean="0"/>
          </a:p>
          <a:p>
            <a:pPr>
              <a:buFont typeface="Wingdings" pitchFamily="2" charset="2"/>
              <a:buChar char="§"/>
            </a:pPr>
            <a:r>
              <a:rPr lang="en-US" sz="2000" dirty="0" smtClean="0"/>
              <a:t>Stress Hardiness </a:t>
            </a:r>
            <a:r>
              <a:rPr lang="en-US" sz="2000" dirty="0" smtClean="0">
                <a:hlinkClick r:id="rId8"/>
              </a:rPr>
              <a:t>www.stresscourse.tripod.com</a:t>
            </a:r>
            <a:endParaRPr lang="en-US" sz="2000" dirty="0" smtClean="0"/>
          </a:p>
          <a:p>
            <a:pPr>
              <a:buFont typeface="Wingdings" pitchFamily="2" charset="2"/>
              <a:buChar char="§"/>
            </a:pPr>
            <a:endParaRPr lang="en-US" sz="1000" dirty="0" smtClean="0"/>
          </a:p>
          <a:p>
            <a:pPr>
              <a:buFont typeface="Wingdings" pitchFamily="2" charset="2"/>
              <a:buChar char="§"/>
            </a:pPr>
            <a:r>
              <a:rPr lang="en-US" sz="2000" dirty="0" smtClean="0"/>
              <a:t>Compassion Fatigue Self Test </a:t>
            </a:r>
            <a:r>
              <a:rPr lang="en-US" sz="2000" dirty="0" smtClean="0">
                <a:hlinkClick r:id="rId9"/>
              </a:rPr>
              <a:t>www.compassionfatigue.org</a:t>
            </a:r>
            <a:r>
              <a:rPr lang="en-US" sz="2000" dirty="0" smtClean="0"/>
              <a:t> </a:t>
            </a:r>
          </a:p>
          <a:p>
            <a:pPr>
              <a:buFont typeface="Wingdings" pitchFamily="2" charset="2"/>
              <a:buChar char="§"/>
            </a:pPr>
            <a:endParaRPr lang="en-US" sz="1000" dirty="0" smtClean="0"/>
          </a:p>
          <a:p>
            <a:pPr>
              <a:buFont typeface="Wingdings" pitchFamily="2" charset="2"/>
              <a:buChar char="§"/>
            </a:pPr>
            <a:r>
              <a:rPr lang="en-US" sz="2000" dirty="0" smtClean="0"/>
              <a:t>Vacations Benefit Both Worker and Boss </a:t>
            </a:r>
            <a:r>
              <a:rPr lang="en-US" sz="2000" dirty="0" smtClean="0">
                <a:hlinkClick r:id="rId10"/>
              </a:rPr>
              <a:t>www.businessmainetoday.com</a:t>
            </a:r>
            <a:endParaRPr lang="en-US" sz="2000" dirty="0" smtClean="0"/>
          </a:p>
          <a:p>
            <a:endParaRPr lang="en-US" sz="1000" dirty="0" smtClean="0"/>
          </a:p>
          <a:p>
            <a:endParaRPr lang="en-US" sz="1000" dirty="0" smtClean="0"/>
          </a:p>
        </p:txBody>
      </p:sp>
      <p:sp>
        <p:nvSpPr>
          <p:cNvPr id="11" name="TextBox 10"/>
          <p:cNvSpPr txBox="1"/>
          <p:nvPr/>
        </p:nvSpPr>
        <p:spPr>
          <a:xfrm>
            <a:off x="0" y="914400"/>
            <a:ext cx="8153400" cy="707886"/>
          </a:xfrm>
          <a:prstGeom prst="rect">
            <a:avLst/>
          </a:prstGeom>
          <a:noFill/>
        </p:spPr>
        <p:txBody>
          <a:bodyPr wrap="square" rtlCol="0">
            <a:spAutoFit/>
          </a:bodyPr>
          <a:lstStyle/>
          <a:p>
            <a:r>
              <a:rPr lang="en-US" sz="4000" b="1" dirty="0" smtClean="0">
                <a:latin typeface="Baskerville Old Face" pitchFamily="18" charset="0"/>
              </a:rPr>
              <a:t>Websites, Articles, &amp; Books</a:t>
            </a:r>
            <a:endParaRPr lang="en-US" sz="4000" b="1" dirty="0">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991600" cy="3276600"/>
          </a:xfrm>
        </p:spPr>
        <p:txBody>
          <a:bodyPr>
            <a:normAutofit/>
          </a:bodyPr>
          <a:lstStyle/>
          <a:p>
            <a:pPr lvl="1">
              <a:lnSpc>
                <a:spcPct val="100000"/>
              </a:lnSpc>
              <a:spcBef>
                <a:spcPts val="0"/>
              </a:spcBef>
            </a:pPr>
            <a:r>
              <a:rPr lang="en-US" sz="5400" dirty="0" smtClean="0">
                <a:solidFill>
                  <a:schemeClr val="accent2">
                    <a:lumMod val="75000"/>
                  </a:schemeClr>
                </a:solidFill>
                <a:latin typeface="Baskerville Old Face" pitchFamily="18" charset="0"/>
              </a:rPr>
              <a:t>Secondary Traumatic Stress </a:t>
            </a:r>
          </a:p>
          <a:p>
            <a:pPr lvl="1">
              <a:lnSpc>
                <a:spcPct val="100000"/>
              </a:lnSpc>
              <a:spcBef>
                <a:spcPts val="0"/>
              </a:spcBef>
            </a:pPr>
            <a:r>
              <a:rPr lang="en-US" dirty="0" smtClean="0">
                <a:solidFill>
                  <a:schemeClr val="accent2">
                    <a:lumMod val="75000"/>
                  </a:schemeClr>
                </a:solidFill>
                <a:latin typeface="Baskerville Old Face" pitchFamily="18" charset="0"/>
              </a:rPr>
              <a:t>The reaction to dealing with other’s situations</a:t>
            </a:r>
          </a:p>
          <a:p>
            <a:pPr lvl="2">
              <a:lnSpc>
                <a:spcPct val="150000"/>
              </a:lnSpc>
              <a:buFont typeface="Arial" pitchFamily="34" charset="0"/>
              <a:buChar char="•"/>
            </a:pPr>
            <a:r>
              <a:rPr lang="en-US" b="0" dirty="0" smtClean="0">
                <a:solidFill>
                  <a:schemeClr val="accent2">
                    <a:lumMod val="75000"/>
                  </a:schemeClr>
                </a:solidFill>
                <a:latin typeface="Baskerville Old Face" pitchFamily="18" charset="0"/>
              </a:rPr>
              <a:t>Secondary Victimization</a:t>
            </a:r>
          </a:p>
          <a:p>
            <a:pPr lvl="2">
              <a:lnSpc>
                <a:spcPct val="150000"/>
              </a:lnSpc>
              <a:buFont typeface="Arial" pitchFamily="34" charset="0"/>
              <a:buChar char="•"/>
            </a:pPr>
            <a:r>
              <a:rPr lang="en-US" b="0" dirty="0" smtClean="0">
                <a:solidFill>
                  <a:schemeClr val="accent2">
                    <a:lumMod val="75000"/>
                  </a:schemeClr>
                </a:solidFill>
                <a:latin typeface="Baskerville Old Face" pitchFamily="18" charset="0"/>
              </a:rPr>
              <a:t>Secondary Traumatization</a:t>
            </a:r>
          </a:p>
          <a:p>
            <a:pPr lvl="2">
              <a:lnSpc>
                <a:spcPct val="150000"/>
              </a:lnSpc>
              <a:buFont typeface="Arial" pitchFamily="34" charset="0"/>
              <a:buChar char="•"/>
            </a:pPr>
            <a:r>
              <a:rPr lang="en-US" b="0" dirty="0" smtClean="0">
                <a:solidFill>
                  <a:schemeClr val="accent2">
                    <a:lumMod val="75000"/>
                  </a:schemeClr>
                </a:solidFill>
                <a:latin typeface="Baskerville Old Face" pitchFamily="18" charset="0"/>
              </a:rPr>
              <a:t>Secondary Survivor </a:t>
            </a:r>
          </a:p>
          <a:p>
            <a:pPr lvl="1">
              <a:lnSpc>
                <a:spcPct val="250000"/>
              </a:lnSpc>
            </a:pPr>
            <a:endParaRPr lang="en-US" dirty="0" smtClean="0">
              <a:latin typeface="Arial Narrow" pitchFamily="34" charset="0"/>
            </a:endParaRPr>
          </a:p>
          <a:p>
            <a:pPr lvl="1"/>
            <a:endParaRPr lang="en-US" dirty="0" smtClean="0">
              <a:latin typeface="Century Gothic" pitchFamily="34"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2" cstate="print"/>
          <a:stretch>
            <a:fillRect/>
          </a:stretch>
        </p:blipFill>
        <p:spPr>
          <a:xfrm>
            <a:off x="8153400" y="0"/>
            <a:ext cx="990600" cy="1381905"/>
          </a:xfrm>
          <a:prstGeom prst="rect">
            <a:avLst/>
          </a:prstGeom>
        </p:spPr>
      </p:pic>
      <p:cxnSp>
        <p:nvCxnSpPr>
          <p:cNvPr id="6" name="Straight Connector 5"/>
          <p:cNvCxnSpPr/>
          <p:nvPr/>
        </p:nvCxnSpPr>
        <p:spPr>
          <a:xfrm>
            <a:off x="838200" y="4876800"/>
            <a:ext cx="81534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0" y="4876800"/>
            <a:ext cx="8915400" cy="1708160"/>
          </a:xfrm>
          <a:prstGeom prst="rect">
            <a:avLst/>
          </a:prstGeom>
          <a:noFill/>
        </p:spPr>
        <p:txBody>
          <a:bodyPr wrap="square" rtlCol="0">
            <a:spAutoFit/>
          </a:bodyPr>
          <a:lstStyle/>
          <a:p>
            <a:pPr lvl="2">
              <a:lnSpc>
                <a:spcPct val="150000"/>
              </a:lnSpc>
            </a:pPr>
            <a:r>
              <a:rPr lang="en-US" sz="7000" dirty="0" smtClean="0">
                <a:solidFill>
                  <a:schemeClr val="accent6">
                    <a:lumMod val="75000"/>
                  </a:schemeClr>
                </a:solidFill>
                <a:latin typeface="Baskerville Old Face" pitchFamily="18" charset="0"/>
              </a:rPr>
              <a:t>Whose Stuff is This? </a:t>
            </a:r>
          </a:p>
        </p:txBody>
      </p:sp>
      <p:sp>
        <p:nvSpPr>
          <p:cNvPr id="8" name="Title 1"/>
          <p:cNvSpPr txBox="1">
            <a:spLocks/>
          </p:cNvSpPr>
          <p:nvPr/>
        </p:nvSpPr>
        <p:spPr>
          <a:xfrm>
            <a:off x="0" y="152400"/>
            <a:ext cx="9144000" cy="749821"/>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25"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Baskerville Old Face" pitchFamily="18" charset="0"/>
                <a:ea typeface="+mn-ea"/>
                <a:cs typeface="Arial" charset="0"/>
              </a:rPr>
              <a:t>What is Compassion Fatigue</a:t>
            </a:r>
            <a:endParaRPr kumimoji="0" lang="en-US" sz="5400" b="1"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Baskerville Old Face" pitchFamily="18" charset="0"/>
              <a:ea typeface="+mn-ea"/>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pPr algn="ctr"/>
            <a:r>
              <a:rPr lang="en-US" sz="6600" b="1" dirty="0" smtClean="0">
                <a:latin typeface="Baskerville Old Face" pitchFamily="18" charset="0"/>
              </a:rPr>
              <a:t>Thank You!</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Rectangle 6"/>
          <p:cNvSpPr/>
          <p:nvPr/>
        </p:nvSpPr>
        <p:spPr>
          <a:xfrm>
            <a:off x="0" y="990600"/>
            <a:ext cx="8991600" cy="5832366"/>
          </a:xfrm>
          <a:prstGeom prst="rect">
            <a:avLst/>
          </a:prstGeom>
        </p:spPr>
        <p:txBody>
          <a:bodyPr wrap="square">
            <a:spAutoFit/>
          </a:bodyPr>
          <a:lstStyle/>
          <a:p>
            <a:pPr algn="ctr">
              <a:buNone/>
            </a:pPr>
            <a:endParaRPr lang="en-US" sz="1500" dirty="0" smtClean="0">
              <a:solidFill>
                <a:schemeClr val="tx2"/>
              </a:solidFill>
              <a:latin typeface="Cambria" pitchFamily="18" charset="0"/>
            </a:endParaRPr>
          </a:p>
          <a:p>
            <a:pPr algn="ctr">
              <a:buNone/>
            </a:pPr>
            <a:endParaRPr lang="en-US" sz="4000" dirty="0" smtClean="0">
              <a:latin typeface="Bodoni MT" pitchFamily="18" charset="0"/>
            </a:endParaRPr>
          </a:p>
          <a:p>
            <a:pPr algn="ctr">
              <a:buNone/>
            </a:pPr>
            <a:r>
              <a:rPr lang="en-US" sz="5400" dirty="0" smtClean="0">
                <a:latin typeface="Bodoni MT" pitchFamily="18" charset="0"/>
              </a:rPr>
              <a:t>For More Resources  </a:t>
            </a:r>
          </a:p>
          <a:p>
            <a:pPr algn="ctr">
              <a:buNone/>
            </a:pPr>
            <a:r>
              <a:rPr lang="en-US" sz="5400" dirty="0" smtClean="0">
                <a:latin typeface="Bodoni MT" pitchFamily="18" charset="0"/>
              </a:rPr>
              <a:t>Please Email </a:t>
            </a:r>
            <a:r>
              <a:rPr lang="en-US" sz="5400" dirty="0" smtClean="0">
                <a:solidFill>
                  <a:schemeClr val="accent1">
                    <a:lumMod val="40000"/>
                    <a:lumOff val="60000"/>
                  </a:schemeClr>
                </a:solidFill>
                <a:latin typeface="Bodoni MT" pitchFamily="18" charset="0"/>
              </a:rPr>
              <a:t>Nikki Brown </a:t>
            </a:r>
            <a:r>
              <a:rPr lang="en-US" sz="4800" dirty="0" smtClean="0">
                <a:latin typeface="Bodoni MT" pitchFamily="18" charset="0"/>
              </a:rPr>
              <a:t>nikki.brown@deo.myflorida.com</a:t>
            </a:r>
            <a:endParaRPr lang="en-US" sz="4800" dirty="0" smtClean="0">
              <a:latin typeface="Agency FB" pitchFamily="34" charset="0"/>
            </a:endParaRPr>
          </a:p>
          <a:p>
            <a:pPr lvl="0" algn="r">
              <a:buNone/>
              <a:defRPr/>
            </a:pPr>
            <a:endParaRPr lang="en-US" dirty="0" smtClean="0">
              <a:latin typeface="Agency FB" pitchFamily="34" charset="0"/>
            </a:endParaRPr>
          </a:p>
          <a:p>
            <a:pPr lvl="0" algn="r">
              <a:buNone/>
              <a:defRPr/>
            </a:pPr>
            <a:endParaRPr lang="en-US" dirty="0" smtClean="0">
              <a:latin typeface="Agency FB" pitchFamily="34" charset="0"/>
            </a:endParaRPr>
          </a:p>
          <a:p>
            <a:pPr lvl="0" algn="r">
              <a:buNone/>
              <a:defRPr/>
            </a:pPr>
            <a:endParaRPr lang="en-US" dirty="0" smtClean="0">
              <a:latin typeface="Agency FB" pitchFamily="34" charset="0"/>
            </a:endParaRPr>
          </a:p>
          <a:p>
            <a:pPr lvl="0" algn="r">
              <a:buNone/>
              <a:defRPr/>
            </a:pPr>
            <a:endParaRPr lang="en-US" dirty="0" smtClean="0">
              <a:latin typeface="Agency FB" pitchFamily="34" charset="0"/>
            </a:endParaRPr>
          </a:p>
          <a:p>
            <a:pPr lvl="0" algn="r">
              <a:buNone/>
              <a:defRPr/>
            </a:pPr>
            <a:endParaRPr lang="en-US" dirty="0" smtClean="0">
              <a:latin typeface="Agency FB" pitchFamily="34" charset="0"/>
            </a:endParaRPr>
          </a:p>
          <a:p>
            <a:pPr lvl="0" algn="r">
              <a:buNone/>
              <a:defRPr/>
            </a:pPr>
            <a:endParaRPr lang="en-US" dirty="0" smtClean="0">
              <a:latin typeface="Agency FB" pitchFamily="34" charset="0"/>
            </a:endParaRPr>
          </a:p>
          <a:p>
            <a:pPr lvl="0">
              <a:buNone/>
              <a:defRPr/>
            </a:pPr>
            <a:r>
              <a:rPr lang="en-US" dirty="0" smtClean="0">
                <a:latin typeface="Agency FB" pitchFamily="34" charset="0"/>
              </a:rPr>
              <a:t>An equal opportunity employer/program. Auxiliary aids and services are available upon request to individuals with disabilities. All voice telephone numbers on this document may be reached by persons using TTY/TDD equipment via Florida Relay Service at 711.</a:t>
            </a:r>
          </a:p>
        </p:txBody>
      </p:sp>
      <p:sp>
        <p:nvSpPr>
          <p:cNvPr id="10" name="TextBox 9"/>
          <p:cNvSpPr txBox="1"/>
          <p:nvPr/>
        </p:nvSpPr>
        <p:spPr>
          <a:xfrm>
            <a:off x="0" y="0"/>
            <a:ext cx="1752600" cy="923330"/>
          </a:xfrm>
          <a:prstGeom prst="rect">
            <a:avLst/>
          </a:prstGeom>
          <a:solidFill>
            <a:schemeClr val="tx1"/>
          </a:solidFill>
        </p:spPr>
        <p:txBody>
          <a:bodyPr wrap="square" rtlCol="0">
            <a:spAutoFit/>
          </a:bodyPr>
          <a:lstStyle/>
          <a:p>
            <a:endParaRPr lang="en-US" dirty="0" smtClean="0"/>
          </a:p>
          <a:p>
            <a:endParaRPr lang="en-US" dirty="0" smtClean="0"/>
          </a:p>
          <a:p>
            <a:endParaRPr lang="en-US" dirty="0"/>
          </a:p>
        </p:txBody>
      </p:sp>
      <p:pic>
        <p:nvPicPr>
          <p:cNvPr id="11" name="Picture 10" descr="DEO logo for press releases"/>
          <p:cNvPicPr/>
          <p:nvPr/>
        </p:nvPicPr>
        <p:blipFill>
          <a:blip r:embed="rId4" cstate="print"/>
          <a:srcRect/>
          <a:stretch>
            <a:fillRect/>
          </a:stretch>
        </p:blipFill>
        <p:spPr bwMode="auto">
          <a:xfrm>
            <a:off x="1" y="0"/>
            <a:ext cx="1752600"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4752"/>
            <a:ext cx="8991600" cy="5413248"/>
          </a:xfrm>
        </p:spPr>
        <p:txBody>
          <a:bodyPr>
            <a:normAutofit/>
          </a:bodyPr>
          <a:lstStyle/>
          <a:p>
            <a:pPr lvl="1">
              <a:lnSpc>
                <a:spcPct val="250000"/>
              </a:lnSpc>
            </a:pPr>
            <a:endParaRPr lang="en-US" dirty="0" smtClean="0">
              <a:latin typeface="Arial Narrow" pitchFamily="34" charset="0"/>
            </a:endParaRPr>
          </a:p>
          <a:p>
            <a:pPr lvl="2">
              <a:lnSpc>
                <a:spcPct val="250000"/>
              </a:lnSpc>
              <a:buFont typeface="Wingdings" pitchFamily="2" charset="2"/>
              <a:buChar char="§"/>
            </a:pPr>
            <a:endParaRPr lang="en-US" dirty="0" smtClean="0">
              <a:latin typeface="Arial Narrow" pitchFamily="34" charset="0"/>
            </a:endParaRPr>
          </a:p>
          <a:p>
            <a:pPr lvl="1">
              <a:lnSpc>
                <a:spcPct val="250000"/>
              </a:lnSpc>
              <a:buFont typeface="Wingdings" pitchFamily="2" charset="2"/>
              <a:buChar char="§"/>
            </a:pPr>
            <a:endParaRPr lang="en-US" dirty="0" smtClean="0">
              <a:latin typeface="Arial Narrow" pitchFamily="34" charset="0"/>
            </a:endParaRPr>
          </a:p>
          <a:p>
            <a:pPr lvl="1"/>
            <a:endParaRPr lang="en-US" dirty="0" smtClean="0">
              <a:latin typeface="Century Gothic" pitchFamily="34"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TextBox 6"/>
          <p:cNvSpPr txBox="1"/>
          <p:nvPr/>
        </p:nvSpPr>
        <p:spPr>
          <a:xfrm>
            <a:off x="381000" y="1524000"/>
            <a:ext cx="8763000" cy="4324261"/>
          </a:xfrm>
          <a:prstGeom prst="rect">
            <a:avLst/>
          </a:prstGeom>
          <a:noFill/>
        </p:spPr>
        <p:txBody>
          <a:bodyPr wrap="square" rtlCol="0">
            <a:spAutoFit/>
          </a:bodyPr>
          <a:lstStyle/>
          <a:p>
            <a:pPr marL="0" lvl="1">
              <a:lnSpc>
                <a:spcPct val="100000"/>
              </a:lnSpc>
              <a:spcBef>
                <a:spcPts val="0"/>
              </a:spcBef>
            </a:pPr>
            <a:r>
              <a:rPr lang="en-US" sz="5400" b="1" dirty="0" smtClean="0">
                <a:solidFill>
                  <a:schemeClr val="accent2">
                    <a:lumMod val="75000"/>
                  </a:schemeClr>
                </a:solidFill>
                <a:latin typeface="Baskerville Old Face" pitchFamily="18" charset="0"/>
              </a:rPr>
              <a:t>Compassion Fatigue </a:t>
            </a:r>
          </a:p>
          <a:p>
            <a:pPr marL="514350" lvl="1" indent="-514350">
              <a:spcBef>
                <a:spcPts val="0"/>
              </a:spcBef>
            </a:pPr>
            <a:endParaRPr lang="en-US" sz="2800" dirty="0" smtClean="0">
              <a:solidFill>
                <a:schemeClr val="accent2">
                  <a:lumMod val="75000"/>
                </a:schemeClr>
              </a:solidFill>
              <a:latin typeface="Baskerville Old Face" pitchFamily="18" charset="0"/>
            </a:endParaRPr>
          </a:p>
          <a:p>
            <a:pPr marL="514350" lvl="1" indent="-514350">
              <a:spcBef>
                <a:spcPts val="0"/>
              </a:spcBef>
              <a:buFont typeface="Wingdings" pitchFamily="2" charset="2"/>
              <a:buChar char="§"/>
            </a:pPr>
            <a:r>
              <a:rPr lang="en-US" sz="3200" dirty="0" smtClean="0">
                <a:solidFill>
                  <a:schemeClr val="accent2">
                    <a:lumMod val="75000"/>
                  </a:schemeClr>
                </a:solidFill>
                <a:latin typeface="Baskerville Old Face" pitchFamily="18" charset="0"/>
              </a:rPr>
              <a:t>Occupational exhaustion associated with deep physical, emotional, and spiritual giving</a:t>
            </a:r>
          </a:p>
          <a:p>
            <a:pPr marL="514350" lvl="1" indent="-514350">
              <a:spcBef>
                <a:spcPts val="0"/>
              </a:spcBef>
              <a:buFont typeface="Wingdings" pitchFamily="2" charset="2"/>
              <a:buChar char="§"/>
            </a:pPr>
            <a:endParaRPr lang="en-US" sz="2500" dirty="0" smtClean="0">
              <a:solidFill>
                <a:schemeClr val="accent2">
                  <a:lumMod val="75000"/>
                </a:schemeClr>
              </a:solidFill>
              <a:latin typeface="Baskerville Old Face" pitchFamily="18" charset="0"/>
            </a:endParaRPr>
          </a:p>
          <a:p>
            <a:pPr marL="514350" lvl="1" indent="-514350">
              <a:spcBef>
                <a:spcPts val="0"/>
              </a:spcBef>
              <a:buFont typeface="Wingdings" pitchFamily="2" charset="2"/>
              <a:buChar char="§"/>
            </a:pPr>
            <a:r>
              <a:rPr lang="en-US" sz="3200" dirty="0" smtClean="0">
                <a:solidFill>
                  <a:schemeClr val="accent2">
                    <a:lumMod val="75000"/>
                  </a:schemeClr>
                </a:solidFill>
                <a:latin typeface="Baskerville Old Face" pitchFamily="18" charset="0"/>
              </a:rPr>
              <a:t>The inability to feel compassion or the gradual lessening of compassion that exists overtime</a:t>
            </a:r>
          </a:p>
          <a:p>
            <a:pPr marL="342900" lvl="1" indent="-342900">
              <a:buFont typeface="+mj-lt"/>
              <a:buAutoNum type="arabicPeriod"/>
            </a:pPr>
            <a:endParaRPr lang="en-US" sz="1500" dirty="0" smtClean="0">
              <a:solidFill>
                <a:schemeClr val="accent2">
                  <a:lumMod val="75000"/>
                </a:schemeClr>
              </a:solidFill>
              <a:latin typeface="Baskerville Old Face" pitchFamily="18" charset="0"/>
            </a:endParaRPr>
          </a:p>
          <a:p>
            <a:pPr lvl="1" indent="-457200"/>
            <a:endParaRPr lang="en-US" sz="2500" dirty="0" smtClean="0">
              <a:solidFill>
                <a:schemeClr val="accent2">
                  <a:lumMod val="75000"/>
                </a:schemeClr>
              </a:solidFill>
              <a:latin typeface="Baskerville Old Face" pitchFamily="18" charset="0"/>
            </a:endParaRPr>
          </a:p>
        </p:txBody>
      </p:sp>
      <p:sp>
        <p:nvSpPr>
          <p:cNvPr id="10" name="Title 1"/>
          <p:cNvSpPr txBox="1">
            <a:spLocks/>
          </p:cNvSpPr>
          <p:nvPr/>
        </p:nvSpPr>
        <p:spPr>
          <a:xfrm>
            <a:off x="0" y="152400"/>
            <a:ext cx="9144000" cy="749821"/>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25"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Baskerville Old Face" pitchFamily="18" charset="0"/>
                <a:ea typeface="+mn-ea"/>
                <a:cs typeface="Arial" charset="0"/>
              </a:rPr>
              <a:t>What is Compassion Fatigue</a:t>
            </a:r>
            <a:endParaRPr kumimoji="0" lang="en-US" sz="5400" b="1"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Baskerville Old Face" pitchFamily="18"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4752"/>
            <a:ext cx="8991600" cy="5413248"/>
          </a:xfrm>
        </p:spPr>
        <p:txBody>
          <a:bodyPr>
            <a:normAutofit/>
          </a:bodyPr>
          <a:lstStyle/>
          <a:p>
            <a:pPr lvl="1">
              <a:lnSpc>
                <a:spcPct val="250000"/>
              </a:lnSpc>
            </a:pPr>
            <a:endParaRPr lang="en-US" dirty="0" smtClean="0">
              <a:latin typeface="Arial Narrow" pitchFamily="34" charset="0"/>
            </a:endParaRPr>
          </a:p>
          <a:p>
            <a:pPr lvl="2">
              <a:lnSpc>
                <a:spcPct val="250000"/>
              </a:lnSpc>
              <a:buFont typeface="Wingdings" pitchFamily="2" charset="2"/>
              <a:buChar char="§"/>
            </a:pPr>
            <a:endParaRPr lang="en-US" dirty="0" smtClean="0">
              <a:latin typeface="Arial Narrow" pitchFamily="34" charset="0"/>
            </a:endParaRPr>
          </a:p>
          <a:p>
            <a:pPr lvl="1">
              <a:lnSpc>
                <a:spcPct val="250000"/>
              </a:lnSpc>
              <a:buFont typeface="Wingdings" pitchFamily="2" charset="2"/>
              <a:buChar char="§"/>
            </a:pPr>
            <a:endParaRPr lang="en-US" dirty="0" smtClean="0">
              <a:latin typeface="Arial Narrow" pitchFamily="34" charset="0"/>
            </a:endParaRPr>
          </a:p>
          <a:p>
            <a:pPr lvl="1"/>
            <a:endParaRPr lang="en-US" dirty="0" smtClean="0">
              <a:latin typeface="Century Gothic" pitchFamily="34"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7" name="TextBox 6"/>
          <p:cNvSpPr txBox="1"/>
          <p:nvPr/>
        </p:nvSpPr>
        <p:spPr>
          <a:xfrm>
            <a:off x="381000" y="1828800"/>
            <a:ext cx="8763000" cy="1631216"/>
          </a:xfrm>
          <a:prstGeom prst="rect">
            <a:avLst/>
          </a:prstGeom>
          <a:noFill/>
        </p:spPr>
        <p:txBody>
          <a:bodyPr wrap="square" rtlCol="0">
            <a:spAutoFit/>
          </a:bodyPr>
          <a:lstStyle/>
          <a:p>
            <a:pPr marL="0" lvl="1">
              <a:lnSpc>
                <a:spcPct val="100000"/>
              </a:lnSpc>
              <a:spcBef>
                <a:spcPts val="0"/>
              </a:spcBef>
            </a:pPr>
            <a:r>
              <a:rPr lang="en-US" sz="3000" b="1" dirty="0" smtClean="0">
                <a:solidFill>
                  <a:schemeClr val="accent2">
                    <a:lumMod val="75000"/>
                  </a:schemeClr>
                </a:solidFill>
                <a:latin typeface="Baskerville Old Face" pitchFamily="18" charset="0"/>
              </a:rPr>
              <a:t>For some, Compassion Fatigue is also the clash between their current reality and their past expectations </a:t>
            </a:r>
          </a:p>
          <a:p>
            <a:pPr marL="514350" lvl="1" indent="-514350">
              <a:spcBef>
                <a:spcPts val="0"/>
              </a:spcBef>
            </a:pPr>
            <a:endParaRPr lang="en-US" sz="1500" dirty="0" smtClean="0">
              <a:solidFill>
                <a:schemeClr val="accent2">
                  <a:lumMod val="75000"/>
                </a:schemeClr>
              </a:solidFill>
              <a:latin typeface="Baskerville Old Face" pitchFamily="18" charset="0"/>
            </a:endParaRPr>
          </a:p>
          <a:p>
            <a:pPr lvl="1" indent="-457200"/>
            <a:endParaRPr lang="en-US" sz="2500" dirty="0" smtClean="0">
              <a:solidFill>
                <a:schemeClr val="accent2">
                  <a:lumMod val="75000"/>
                </a:schemeClr>
              </a:solidFill>
              <a:latin typeface="Baskerville Old Face" pitchFamily="18" charset="0"/>
            </a:endParaRPr>
          </a:p>
        </p:txBody>
      </p:sp>
      <p:graphicFrame>
        <p:nvGraphicFramePr>
          <p:cNvPr id="8" name="Diagram 7"/>
          <p:cNvGraphicFramePr/>
          <p:nvPr/>
        </p:nvGraphicFramePr>
        <p:xfrm>
          <a:off x="762000" y="2590800"/>
          <a:ext cx="72390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p:cNvSpPr txBox="1">
            <a:spLocks/>
          </p:cNvSpPr>
          <p:nvPr/>
        </p:nvSpPr>
        <p:spPr>
          <a:xfrm>
            <a:off x="0" y="152400"/>
            <a:ext cx="9144000" cy="749821"/>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25"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Baskerville Old Face" pitchFamily="18" charset="0"/>
                <a:ea typeface="+mn-ea"/>
                <a:cs typeface="Arial" charset="0"/>
              </a:rPr>
              <a:t>What is Compassion Fatigue</a:t>
            </a:r>
            <a:endParaRPr kumimoji="0" lang="en-US" sz="5400" b="1"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Baskerville Old Face" pitchFamily="18" charset="0"/>
              <a:ea typeface="+mn-ea"/>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Helping Professions</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1225689"/>
            <a:ext cx="9144000" cy="5170646"/>
          </a:xfrm>
          <a:prstGeom prst="rect">
            <a:avLst/>
          </a:prstGeom>
          <a:noFill/>
        </p:spPr>
        <p:txBody>
          <a:bodyPr wrap="square" rtlCol="0">
            <a:spAutoFit/>
          </a:bodyPr>
          <a:lstStyle/>
          <a:p>
            <a:r>
              <a:rPr lang="en-US" sz="5500" dirty="0" smtClean="0">
                <a:latin typeface="Baskerville Old Face" pitchFamily="18" charset="0"/>
              </a:rPr>
              <a:t>Professions that nurture the growth of or address the problems of a person's physical, psychological, intellectual, emotional, or spiritual </a:t>
            </a:r>
          </a:p>
          <a:p>
            <a:r>
              <a:rPr lang="en-US" sz="5500" dirty="0" smtClean="0">
                <a:latin typeface="Baskerville Old Face" pitchFamily="18" charset="0"/>
              </a:rPr>
              <a:t>well-being</a:t>
            </a:r>
            <a:endParaRPr lang="en-US" sz="5500" dirty="0">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63000" cy="916405"/>
          </a:xfrm>
        </p:spPr>
        <p:txBody>
          <a:bodyPr/>
          <a:lstStyle/>
          <a:p>
            <a:r>
              <a:rPr lang="en-US" sz="6600" b="1" dirty="0" smtClean="0">
                <a:latin typeface="Baskerville Old Face" pitchFamily="18" charset="0"/>
              </a:rPr>
              <a:t>Helping Professions</a:t>
            </a:r>
            <a:endParaRPr lang="en-US" sz="6600" b="1" dirty="0">
              <a:latin typeface="Baskerville Old Face" pitchFamily="18" charset="0"/>
            </a:endParaRPr>
          </a:p>
        </p:txBody>
      </p:sp>
      <p:cxnSp>
        <p:nvCxnSpPr>
          <p:cNvPr id="4" name="Straight Connector 3"/>
          <p:cNvCxnSpPr/>
          <p:nvPr/>
        </p:nvCxnSpPr>
        <p:spPr>
          <a:xfrm>
            <a:off x="0" y="914400"/>
            <a:ext cx="8153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fatigue-bloke.jpg"/>
          <p:cNvPicPr>
            <a:picLocks noChangeAspect="1"/>
          </p:cNvPicPr>
          <p:nvPr/>
        </p:nvPicPr>
        <p:blipFill>
          <a:blip r:embed="rId3" cstate="print"/>
          <a:stretch>
            <a:fillRect/>
          </a:stretch>
        </p:blipFill>
        <p:spPr>
          <a:xfrm>
            <a:off x="8153400" y="0"/>
            <a:ext cx="990600" cy="1381905"/>
          </a:xfrm>
          <a:prstGeom prst="rect">
            <a:avLst/>
          </a:prstGeom>
        </p:spPr>
      </p:pic>
      <p:sp>
        <p:nvSpPr>
          <p:cNvPr id="8" name="TextBox 7"/>
          <p:cNvSpPr txBox="1"/>
          <p:nvPr/>
        </p:nvSpPr>
        <p:spPr>
          <a:xfrm>
            <a:off x="0" y="1295400"/>
            <a:ext cx="9144000" cy="5601533"/>
          </a:xfrm>
          <a:prstGeom prst="rect">
            <a:avLst/>
          </a:prstGeom>
          <a:noFill/>
        </p:spPr>
        <p:txBody>
          <a:bodyPr wrap="square" rtlCol="0">
            <a:spAutoFit/>
          </a:bodyPr>
          <a:lstStyle/>
          <a:p>
            <a:pPr algn="ctr"/>
            <a:r>
              <a:rPr lang="en-US" sz="6600" dirty="0" smtClean="0">
                <a:latin typeface="Baskerville Old Face" pitchFamily="18" charset="0"/>
              </a:rPr>
              <a:t>Workforce Professionals are </a:t>
            </a:r>
          </a:p>
          <a:p>
            <a:pPr algn="ctr"/>
            <a:r>
              <a:rPr lang="en-US" sz="6600" dirty="0" smtClean="0">
                <a:latin typeface="Baskerville Old Face" pitchFamily="18" charset="0"/>
              </a:rPr>
              <a:t>Helping Professionals</a:t>
            </a:r>
          </a:p>
          <a:p>
            <a:pPr algn="ctr"/>
            <a:r>
              <a:rPr lang="en-US" sz="3000" dirty="0" smtClean="0">
                <a:latin typeface="Baskerville Old Face" pitchFamily="18" charset="0"/>
              </a:rPr>
              <a:t>   Therefore Prone to Burnout and Compassion Fatigue</a:t>
            </a:r>
          </a:p>
          <a:p>
            <a:endParaRPr lang="en-US" sz="1000" dirty="0" smtClean="0">
              <a:latin typeface="Baskerville Old Face" pitchFamily="18" charset="0"/>
            </a:endParaRPr>
          </a:p>
          <a:p>
            <a:pPr>
              <a:lnSpc>
                <a:spcPct val="200000"/>
              </a:lnSpc>
            </a:pPr>
            <a:r>
              <a:rPr lang="en-US" sz="3000" dirty="0" smtClean="0">
                <a:latin typeface="Baskerville Old Face" pitchFamily="18" charset="0"/>
              </a:rPr>
              <a:t>Who Do We Help?</a:t>
            </a:r>
          </a:p>
          <a:p>
            <a:pPr>
              <a:lnSpc>
                <a:spcPct val="200000"/>
              </a:lnSpc>
            </a:pPr>
            <a:r>
              <a:rPr lang="en-US" sz="3000" dirty="0" smtClean="0">
                <a:latin typeface="Baskerville Old Face" pitchFamily="18" charset="0"/>
              </a:rPr>
              <a:t>How Do We Help Them? </a:t>
            </a:r>
            <a:endParaRPr lang="en-US" sz="3000" dirty="0">
              <a:latin typeface="Baskerville Old Face" pitchFamily="18" charset="0"/>
            </a:endParaRPr>
          </a:p>
        </p:txBody>
      </p:sp>
      <p:cxnSp>
        <p:nvCxnSpPr>
          <p:cNvPr id="7" name="Straight Connector 6"/>
          <p:cNvCxnSpPr/>
          <p:nvPr/>
        </p:nvCxnSpPr>
        <p:spPr>
          <a:xfrm>
            <a:off x="0" y="495300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0545&quot;&gt;&lt;object type=&quot;3&quot; unique_id=&quot;10546&quot;&gt;&lt;property id=&quot;20148&quot; value=&quot;5&quot;/&gt;&lt;property id=&quot;20300&quot; value=&quot;Slide 1 - &amp;quot;Making Work &amp;#x0D;&amp;#x0A;&amp;quot;&quot;/&gt;&lt;property id=&quot;20307&quot; value=&quot;257&quot;/&gt;&lt;/object&gt;&lt;object type=&quot;3&quot; unique_id=&quot;10552&quot;&gt;&lt;property id=&quot;20148&quot; value=&quot;5&quot;/&gt;&lt;property id=&quot;20300&quot; value=&quot;Slide 41 - &amp;quot;Reconnect &amp;amp; Align&amp;quot;&quot;/&gt;&lt;property id=&quot;20307&quot; value=&quot;276&quot;/&gt;&lt;/object&gt;&lt;object type=&quot;3&quot; unique_id=&quot;10897&quot;&gt;&lt;property id=&quot;20148&quot; value=&quot;5&quot;/&gt;&lt;property id=&quot;20300&quot; value=&quot;Slide 36 - &amp;quot;Team Treatment Model&amp;quot;&quot;/&gt;&lt;property id=&quot;20307&quot; value=&quot;287&quot;/&gt;&lt;/object&gt;&lt;object type=&quot;3&quot; unique_id=&quot;10898&quot;&gt;&lt;property id=&quot;20148&quot; value=&quot;5&quot;/&gt;&lt;property id=&quot;20300&quot; value=&quot;Slide 47 - &amp;quot;Self Preservation &amp;quot;&quot;/&gt;&lt;property id=&quot;20307&quot; value=&quot;279&quot;/&gt;&lt;/object&gt;&lt;object type=&quot;3&quot; unique_id=&quot;12548&quot;&gt;&lt;property id=&quot;20148&quot; value=&quot;5&quot;/&gt;&lt;property id=&quot;20300&quot; value=&quot;Slide 2 - &amp;quot;Words To Know&amp;quot;&quot;/&gt;&lt;property id=&quot;20307&quot; value=&quot;299&quot;/&gt;&lt;/object&gt;&lt;object type=&quot;3&quot; unique_id=&quot;12550&quot;&gt;&lt;property id=&quot;20148&quot; value=&quot;5&quot;/&gt;&lt;property id=&quot;20300&quot; value=&quot;Slide 4 - &amp;quot;What is Compassion Fatigue&amp;quot;&quot;/&gt;&lt;property id=&quot;20307&quot; value=&quot;301&quot;/&gt;&lt;/object&gt;&lt;object type=&quot;3&quot; unique_id=&quot;12551&quot;&gt;&lt;property id=&quot;20148&quot; value=&quot;5&quot;/&gt;&lt;property id=&quot;20300&quot; value=&quot;Slide 5&quot;/&gt;&lt;property id=&quot;20307&quot; value=&quot;302&quot;/&gt;&lt;/object&gt;&lt;object type=&quot;3&quot; unique_id=&quot;12552&quot;&gt;&lt;property id=&quot;20148&quot; value=&quot;5&quot;/&gt;&lt;property id=&quot;20300&quot; value=&quot;Slide 7&quot;/&gt;&lt;property id=&quot;20307&quot; value=&quot;303&quot;/&gt;&lt;/object&gt;&lt;object type=&quot;3&quot; unique_id=&quot;12553&quot;&gt;&lt;property id=&quot;20148&quot; value=&quot;5&quot;/&gt;&lt;property id=&quot;20300&quot; value=&quot;Slide 3 - &amp;quot;Compassion Fatigue&amp;quot;&quot;/&gt;&lt;property id=&quot;20307&quot; value=&quot;305&quot;/&gt;&lt;/object&gt;&lt;object type=&quot;3&quot; unique_id=&quot;12554&quot;&gt;&lt;property id=&quot;20148&quot; value=&quot;5&quot;/&gt;&lt;property id=&quot;20300&quot; value=&quot;Slide 10 - &amp;quot;Compassion Fatigue&amp;quot;&quot;/&gt;&lt;property id=&quot;20307&quot; value=&quot;304&quot;/&gt;&lt;/object&gt;&lt;object type=&quot;3&quot; unique_id=&quot;12555&quot;&gt;&lt;property id=&quot;20148&quot; value=&quot;5&quot;/&gt;&lt;property id=&quot;20300&quot; value=&quot;Slide 12 - &amp;quot;How Do We Get It&amp;quot;&quot;/&gt;&lt;property id=&quot;20307&quot; value=&quot;317&quot;/&gt;&lt;/object&gt;&lt;object type=&quot;3&quot; unique_id=&quot;12558&quot;&gt;&lt;property id=&quot;20148&quot; value=&quot;5&quot;/&gt;&lt;property id=&quot;20300&quot; value=&quot;Slide 13 - &amp;quot;We Came With It&amp;quot;&quot;/&gt;&lt;property id=&quot;20307&quot; value=&quot;321&quot;/&gt;&lt;/object&gt;&lt;object type=&quot;3&quot; unique_id=&quot;12559&quot;&gt;&lt;property id=&quot;20148&quot; value=&quot;5&quot;/&gt;&lt;property id=&quot;20300&quot; value=&quot;Slide 16 - &amp;quot;One Stop Career Centers&amp;quot;&quot;/&gt;&lt;property id=&quot;20307&quot; value=&quot;323&quot;/&gt;&lt;/object&gt;&lt;object type=&quot;3&quot; unique_id=&quot;12560&quot;&gt;&lt;property id=&quot;20148&quot; value=&quot;5&quot;/&gt;&lt;property id=&quot;20300&quot; value=&quot;Slide 21 - &amp;quot;Overexposure&amp;quot;&quot;/&gt;&lt;property id=&quot;20307&quot; value=&quot;324&quot;/&gt;&lt;/object&gt;&lt;object type=&quot;3&quot; unique_id=&quot;12561&quot;&gt;&lt;property id=&quot;20148&quot; value=&quot;5&quot;/&gt;&lt;property id=&quot;20300&quot; value=&quot;Slide 22 - &amp;quot;Overexposure&amp;quot;&quot;/&gt;&lt;property id=&quot;20307&quot; value=&quot;326&quot;/&gt;&lt;/object&gt;&lt;object type=&quot;3&quot; unique_id=&quot;12563&quot;&gt;&lt;property id=&quot;20148&quot; value=&quot;5&quot;/&gt;&lt;property id=&quot;20300&quot; value=&quot;Slide 23 - &amp;quot;Effects of Compassion Fatigue&amp;quot;&quot;/&gt;&lt;property id=&quot;20307&quot; value=&quot;306&quot;/&gt;&lt;/object&gt;&lt;object type=&quot;3&quot; unique_id=&quot;12569&quot;&gt;&lt;property id=&quot;20148&quot; value=&quot;5&quot;/&gt;&lt;property id=&quot;20300&quot; value=&quot;Slide 39 - &amp;quot;A Healthy Workforce&amp;quot;&quot;/&gt;&lt;property id=&quot;20307&quot; value=&quot;319&quot;/&gt;&lt;/object&gt;&lt;object type=&quot;3&quot; unique_id=&quot;12570&quot;&gt;&lt;property id=&quot;20148&quot; value=&quot;5&quot;/&gt;&lt;property id=&quot;20300&quot; value=&quot;Slide 29 - &amp;quot;Stress-Hardy Staff&amp;quot;&quot;/&gt;&lt;property id=&quot;20307&quot; value=&quot;313&quot;/&gt;&lt;/object&gt;&lt;object type=&quot;3&quot; unique_id=&quot;12800&quot;&gt;&lt;property id=&quot;20148&quot; value=&quot;5&quot;/&gt;&lt;property id=&quot;20300&quot; value=&quot;Slide 15 - &amp;quot;We Acquired It&amp;quot;&quot;/&gt;&lt;property id=&quot;20307&quot; value=&quot;327&quot;/&gt;&lt;/object&gt;&lt;object type=&quot;3&quot; unique_id=&quot;12801&quot;&gt;&lt;property id=&quot;20148&quot; value=&quot;5&quot;/&gt;&lt;property id=&quot;20300&quot; value=&quot;Slide 17 - &amp;quot;Unfulfilled Expectations&amp;quot;&quot;/&gt;&lt;property id=&quot;20307&quot; value=&quot;328&quot;/&gt;&lt;/object&gt;&lt;object type=&quot;3&quot; unique_id=&quot;12802&quot;&gt;&lt;property id=&quot;20148&quot; value=&quot;5&quot;/&gt;&lt;property id=&quot;20300&quot; value=&quot;Slide 18 - &amp;quot;Unfulfilled Expectations&amp;quot;&quot;/&gt;&lt;property id=&quot;20307&quot; value=&quot;330&quot;/&gt;&lt;/object&gt;&lt;object type=&quot;3&quot; unique_id=&quot;12803&quot;&gt;&lt;property id=&quot;20148&quot; value=&quot;5&quot;/&gt;&lt;property id=&quot;20300&quot; value=&quot;Slide 19 - &amp;quot;Information Overload&amp;quot;&quot;/&gt;&lt;property id=&quot;20307&quot; value=&quot;329&quot;/&gt;&lt;/object&gt;&lt;object type=&quot;3&quot; unique_id=&quot;12804&quot;&gt;&lt;property id=&quot;20148&quot; value=&quot;5&quot;/&gt;&lt;property id=&quot;20300&quot; value=&quot;Slide 20 - &amp;quot;Chronic Vicarious Exposure&amp;quot;&quot;/&gt;&lt;property id=&quot;20307&quot; value=&quot;332&quot;/&gt;&lt;/object&gt;&lt;object type=&quot;3&quot; unique_id=&quot;13301&quot;&gt;&lt;property id=&quot;20148&quot; value=&quot;5&quot;/&gt;&lt;property id=&quot;20300&quot; value=&quot;Slide 24 - &amp;quot;Effects of Compassion Fatigue &amp;quot;&quot;/&gt;&lt;property id=&quot;20307&quot; value=&quot;334&quot;/&gt;&lt;/object&gt;&lt;object type=&quot;3&quot; unique_id=&quot;13302&quot;&gt;&lt;property id=&quot;20148&quot; value=&quot;5&quot;/&gt;&lt;property id=&quot;20300&quot; value=&quot;Slide 25 - &amp;quot;Effects of Compassion Fatigue &amp;quot;&quot;/&gt;&lt;property id=&quot;20307&quot; value=&quot;335&quot;/&gt;&lt;/object&gt;&lt;object type=&quot;3&quot; unique_id=&quot;13303&quot;&gt;&lt;property id=&quot;20148&quot; value=&quot;5&quot;/&gt;&lt;property id=&quot;20300&quot; value=&quot;Slide 26 - &amp;quot;Effects of Compassion Fatigue&amp;quot;&quot;/&gt;&lt;property id=&quot;20307&quot; value=&quot;337&quot;/&gt;&lt;/object&gt;&lt;object type=&quot;3&quot; unique_id=&quot;13304&quot;&gt;&lt;property id=&quot;20148&quot; value=&quot;5&quot;/&gt;&lt;property id=&quot;20300&quot; value=&quot;Slide 27 - &amp;quot;Effects of Compassion Fatigue&amp;quot;&quot;/&gt;&lt;property id=&quot;20307&quot; value=&quot;336&quot;/&gt;&lt;/object&gt;&lt;object type=&quot;3&quot; unique_id=&quot;13305&quot;&gt;&lt;property id=&quot;20148&quot; value=&quot;5&quot;/&gt;&lt;property id=&quot;20300&quot; value=&quot;Slide 28 - &amp;quot;Combating CF&amp;quot;&quot;/&gt;&lt;property id=&quot;20307&quot; value=&quot;338&quot;/&gt;&lt;/object&gt;&lt;object type=&quot;3&quot; unique_id=&quot;13306&quot;&gt;&lt;property id=&quot;20148&quot; value=&quot;5&quot;/&gt;&lt;property id=&quot;20300&quot; value=&quot;Slide 38 - &amp;quot;A Healthy Workforce&amp;quot;&quot;/&gt;&lt;property id=&quot;20307&quot; value=&quot;333&quot;/&gt;&lt;/object&gt;&lt;object type=&quot;3&quot; unique_id=&quot;13715&quot;&gt;&lt;property id=&quot;20148&quot; value=&quot;5&quot;/&gt;&lt;property id=&quot;20300&quot; value=&quot;Slide 30 - &amp;quot;Developing Stress-Hardiness&amp;quot;&quot;/&gt;&lt;property id=&quot;20307&quot; value=&quot;340&quot;/&gt;&lt;/object&gt;&lt;object type=&quot;3&quot; unique_id=&quot;13716&quot;&gt;&lt;property id=&quot;20148&quot; value=&quot;5&quot;/&gt;&lt;property id=&quot;20300&quot; value=&quot;Slide 31 - &amp;quot;Developing Stress-Hardiness&amp;quot;&quot;/&gt;&lt;property id=&quot;20307&quot; value=&quot;341&quot;/&gt;&lt;/object&gt;&lt;object type=&quot;3&quot; unique_id=&quot;13717&quot;&gt;&lt;property id=&quot;20148&quot; value=&quot;5&quot;/&gt;&lt;property id=&quot;20300&quot; value=&quot;Slide 32 - &amp;quot;Developing Stress-Hardiness&amp;quot;&quot;/&gt;&lt;property id=&quot;20307&quot; value=&quot;342&quot;/&gt;&lt;/object&gt;&lt;object type=&quot;3&quot; unique_id=&quot;13718&quot;&gt;&lt;property id=&quot;20148&quot; value=&quot;5&quot;/&gt;&lt;property id=&quot;20300&quot; value=&quot;Slide 33 - &amp;quot;Developing Stress-Hardiness  &amp;quot;&quot;/&gt;&lt;property id=&quot;20307&quot; value=&quot;339&quot;/&gt;&lt;/object&gt;&lt;object type=&quot;3&quot; unique_id=&quot;13719&quot;&gt;&lt;property id=&quot;20148&quot; value=&quot;5&quot;/&gt;&lt;property id=&quot;20300&quot; value=&quot;Slide 48 - &amp;quot;Compassion Satisfaction&amp;quot;&quot;/&gt;&lt;property id=&quot;20307&quot; value=&quot;344&quot;/&gt;&lt;/object&gt;&lt;object type=&quot;3&quot; unique_id=&quot;13766&quot;&gt;&lt;property id=&quot;20148&quot; value=&quot;5&quot;/&gt;&lt;property id=&quot;20300&quot; value=&quot;Slide 50 - &amp;quot;Thank You!&amp;quot;&quot;/&gt;&lt;property id=&quot;20307&quot; value=&quot;345&quot;/&gt;&lt;/object&gt;&lt;object type=&quot;3&quot; unique_id=&quot;14111&quot;&gt;&lt;property id=&quot;20148&quot; value=&quot;5&quot;/&gt;&lt;property id=&quot;20300&quot; value=&quot;Slide 14 - &amp;quot;Helper’s High&amp;quot;&quot;/&gt;&lt;property id=&quot;20307&quot; value=&quot;346&quot;/&gt;&lt;/object&gt;&lt;object type=&quot;3&quot; unique_id=&quot;14457&quot;&gt;&lt;property id=&quot;20148&quot; value=&quot;5&quot;/&gt;&lt;property id=&quot;20300&quot; value=&quot;Slide 34 - &amp;quot;Developing Stress-Hardiness  &amp;quot;&quot;/&gt;&lt;property id=&quot;20307&quot; value=&quot;347&quot;/&gt;&lt;/object&gt;&lt;object type=&quot;3&quot; unique_id=&quot;14458&quot;&gt;&lt;property id=&quot;20148&quot; value=&quot;5&quot;/&gt;&lt;property id=&quot;20300&quot; value=&quot;Slide 35 - &amp;quot;Team Treatment Model&amp;quot;&quot;/&gt;&lt;property id=&quot;20307&quot; value=&quot;348&quot;/&gt;&lt;/object&gt;&lt;object type=&quot;3&quot; unique_id=&quot;14459&quot;&gt;&lt;property id=&quot;20148&quot; value=&quot;5&quot;/&gt;&lt;property id=&quot;20300&quot; value=&quot;Slide 37 - &amp;quot;Team Treatment Model&amp;quot;&quot;/&gt;&lt;property id=&quot;20307&quot; value=&quot;349&quot;/&gt;&lt;/object&gt;&lt;object type=&quot;3&quot; unique_id=&quot;14460&quot;&gt;&lt;property id=&quot;20148&quot; value=&quot;5&quot;/&gt;&lt;property id=&quot;20300&quot; value=&quot;Slide 40 - &amp;quot;Combating CF&amp;quot;&quot;/&gt;&lt;property id=&quot;20307&quot; value=&quot;350&quot;/&gt;&lt;/object&gt;&lt;object type=&quot;3&quot; unique_id=&quot;14461&quot;&gt;&lt;property id=&quot;20148&quot; value=&quot;5&quot;/&gt;&lt;property id=&quot;20300&quot; value=&quot;Slide 42 - &amp;quot;Set S.M.A.R.T. Goals&amp;quot;&quot;/&gt;&lt;property id=&quot;20307&quot; value=&quot;351&quot;/&gt;&lt;/object&gt;&lt;object type=&quot;3&quot; unique_id=&quot;14462&quot;&gt;&lt;property id=&quot;20148&quot; value=&quot;5&quot;/&gt;&lt;property id=&quot;20300&quot; value=&quot;Slide 43 - &amp;quot;Minimize Exposure&amp;quot;&quot;/&gt;&lt;property id=&quot;20307&quot; value=&quot;352&quot;/&gt;&lt;/object&gt;&lt;object type=&quot;3&quot; unique_id=&quot;14463&quot;&gt;&lt;property id=&quot;20148&quot; value=&quot;5&quot;/&gt;&lt;property id=&quot;20300&quot; value=&quot;Slide 46 - &amp;quot;Pleasurable Experiences &amp;quot;&quot;/&gt;&lt;property id=&quot;20307&quot; value=&quot;354&quot;/&gt;&lt;/object&gt;&lt;object type=&quot;3&quot; unique_id=&quot;15031&quot;&gt;&lt;property id=&quot;20148&quot; value=&quot;5&quot;/&gt;&lt;property id=&quot;20300&quot; value=&quot;Slide 11 - &amp;quot;Career Builder Burnout Survey&amp;quot;&quot;/&gt;&lt;property id=&quot;20307&quot; value=&quot;361&quot;/&gt;&lt;/object&gt;&lt;object type=&quot;3&quot; unique_id=&quot;15032&quot;&gt;&lt;property id=&quot;20148&quot; value=&quot;5&quot;/&gt;&lt;property id=&quot;20300&quot; value=&quot;Slide 44 - &amp;quot;Vacation Deprivation Survey&amp;quot;&quot;/&gt;&lt;property id=&quot;20307&quot; value=&quot;360&quot;/&gt;&lt;/object&gt;&lt;object type=&quot;3&quot; unique_id=&quot;15033&quot;&gt;&lt;property id=&quot;20148&quot; value=&quot;5&quot;/&gt;&lt;property id=&quot;20300&quot; value=&quot;Slide 45 - &amp;quot;Vacation Deprivation Survey&amp;quot;&quot;/&gt;&lt;property id=&quot;20307&quot; value=&quot;359&quot;/&gt;&lt;/object&gt;&lt;object type=&quot;3&quot; unique_id=&quot;15034&quot;&gt;&lt;property id=&quot;20148&quot; value=&quot;5&quot;/&gt;&lt;property id=&quot;20300&quot; value=&quot;Slide 49 - &amp;quot;Useful Resources&amp;quot;&quot;/&gt;&lt;property id=&quot;20307&quot; value=&quot;355&quot;/&gt;&lt;/object&gt;&lt;object type=&quot;3&quot; unique_id=&quot;15239&quot;&gt;&lt;property id=&quot;20148&quot; value=&quot;5&quot;/&gt;&lt;property id=&quot;20300&quot; value=&quot;Slide 6&quot;/&gt;&lt;property id=&quot;20307&quot; value=&quot;362&quot;/&gt;&lt;/object&gt;&lt;object type=&quot;3&quot; unique_id=&quot;15445&quot;&gt;&lt;property id=&quot;20148&quot; value=&quot;5&quot;/&gt;&lt;property id=&quot;20300&quot; value=&quot;Slide 8 - &amp;quot;Helping Professions&amp;quot;&quot;/&gt;&lt;property id=&quot;20307&quot; value=&quot;363&quot;/&gt;&lt;/object&gt;&lt;object type=&quot;3&quot; unique_id=&quot;15446&quot;&gt;&lt;property id=&quot;20148&quot; value=&quot;5&quot;/&gt;&lt;property id=&quot;20300&quot; value=&quot;Slide 9 - &amp;quot;Helping Professions&amp;quot;&quot;/&gt;&lt;property id=&quot;20307&quot; value=&quot;364&quot;/&gt;&lt;/object&gt;&lt;/object&gt;&lt;object type=&quot;8&quot; unique_id=&quot;10573&quot;&gt;&lt;/object&gt;&lt;/object&gt;&lt;/database&gt;"/>
  <p:tag name="SECTOMILLISECCONVERTED" val="1"/>
</p:tagLst>
</file>

<file path=ppt/theme/theme1.xml><?xml version="1.0" encoding="utf-8"?>
<a:theme xmlns:a="http://schemas.openxmlformats.org/drawingml/2006/main" name="1_Light rays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F86AEA-4AA0-4550-B29F-5688F27C7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rays - Purple template Segoe</Template>
  <TotalTime>2257</TotalTime>
  <Words>2133</Words>
  <Application>Microsoft Office PowerPoint</Application>
  <PresentationFormat>On-screen Show (4:3)</PresentationFormat>
  <Paragraphs>510</Paragraphs>
  <Slides>50</Slides>
  <Notes>47</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1_Light rays - Purple template Segoe</vt:lpstr>
      <vt:lpstr>White with Courier font for code slides</vt:lpstr>
      <vt:lpstr>Making Work  </vt:lpstr>
      <vt:lpstr>Words To Know</vt:lpstr>
      <vt:lpstr>Compassion Fatigue</vt:lpstr>
      <vt:lpstr>What is Compassion Fatigue</vt:lpstr>
      <vt:lpstr>Slide 5</vt:lpstr>
      <vt:lpstr>Slide 6</vt:lpstr>
      <vt:lpstr>Slide 7</vt:lpstr>
      <vt:lpstr>Helping Professions</vt:lpstr>
      <vt:lpstr>Helping Professions</vt:lpstr>
      <vt:lpstr>Compassion Fatigue</vt:lpstr>
      <vt:lpstr>Career Builder Burnout Survey</vt:lpstr>
      <vt:lpstr>How Do We Get It</vt:lpstr>
      <vt:lpstr>We Came With It</vt:lpstr>
      <vt:lpstr>Helper’s High</vt:lpstr>
      <vt:lpstr>We Acquired It</vt:lpstr>
      <vt:lpstr>One Stop Career Centers</vt:lpstr>
      <vt:lpstr>Unfulfilled Expectations</vt:lpstr>
      <vt:lpstr>Unfulfilled Expectations</vt:lpstr>
      <vt:lpstr>Information Overload</vt:lpstr>
      <vt:lpstr>Chronic Vicarious Exposure</vt:lpstr>
      <vt:lpstr>Overexposure</vt:lpstr>
      <vt:lpstr>Overexposure</vt:lpstr>
      <vt:lpstr>Effects of Compassion Fatigue</vt:lpstr>
      <vt:lpstr>Effects of Compassion Fatigue </vt:lpstr>
      <vt:lpstr>Effects of Compassion Fatigue </vt:lpstr>
      <vt:lpstr>Effects of Compassion Fatigue</vt:lpstr>
      <vt:lpstr>Effects of Compassion Fatigue</vt:lpstr>
      <vt:lpstr>Combating CF</vt:lpstr>
      <vt:lpstr>Stress-Hardy Staff</vt:lpstr>
      <vt:lpstr>Developing Stress-Hardiness</vt:lpstr>
      <vt:lpstr>Developing Stress-Hardiness</vt:lpstr>
      <vt:lpstr>Developing Stress-Hardiness</vt:lpstr>
      <vt:lpstr>Developing Stress-Hardiness  </vt:lpstr>
      <vt:lpstr>Developing Stress-Hardiness  </vt:lpstr>
      <vt:lpstr>Team Treatment Model</vt:lpstr>
      <vt:lpstr>Team Treatment Model</vt:lpstr>
      <vt:lpstr>Team Treatment Model</vt:lpstr>
      <vt:lpstr>A Healthy Workforce</vt:lpstr>
      <vt:lpstr>A Healthy Workforce</vt:lpstr>
      <vt:lpstr>Combating CF</vt:lpstr>
      <vt:lpstr>Reconnect &amp; Align</vt:lpstr>
      <vt:lpstr>Set S.M.A.R.T. Goals</vt:lpstr>
      <vt:lpstr>Minimize Exposure</vt:lpstr>
      <vt:lpstr>Vacation Deprivation Survey</vt:lpstr>
      <vt:lpstr>Vacation Deprivation Survey</vt:lpstr>
      <vt:lpstr>Pleasurable Experiences </vt:lpstr>
      <vt:lpstr>Self Preservation </vt:lpstr>
      <vt:lpstr>Compassion Satisfaction</vt:lpstr>
      <vt:lpstr>Useful Resources</vt:lpstr>
      <vt:lpstr>Thank You!</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Work  Work </dc:title>
  <dc:subject/>
  <dc:creator>brownni</dc:creator>
  <cp:keywords/>
  <dc:description/>
  <cp:lastModifiedBy>Joseph Gaines</cp:lastModifiedBy>
  <cp:revision>205</cp:revision>
  <dcterms:created xsi:type="dcterms:W3CDTF">2011-09-30T19:23:01Z</dcterms:created>
  <dcterms:modified xsi:type="dcterms:W3CDTF">2012-01-04T18:24:24Z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TC102867589990</vt:lpwstr>
  </property>
</Properties>
</file>