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256" r:id="rId2"/>
    <p:sldId id="268" r:id="rId3"/>
    <p:sldId id="364" r:id="rId4"/>
    <p:sldId id="294" r:id="rId5"/>
    <p:sldId id="365" r:id="rId6"/>
    <p:sldId id="295" r:id="rId7"/>
    <p:sldId id="291" r:id="rId8"/>
    <p:sldId id="300" r:id="rId9"/>
    <p:sldId id="292" r:id="rId10"/>
    <p:sldId id="298" r:id="rId11"/>
    <p:sldId id="327" r:id="rId12"/>
    <p:sldId id="334" r:id="rId13"/>
    <p:sldId id="307" r:id="rId14"/>
    <p:sldId id="337" r:id="rId15"/>
    <p:sldId id="306" r:id="rId16"/>
    <p:sldId id="309" r:id="rId17"/>
    <p:sldId id="310" r:id="rId18"/>
    <p:sldId id="326" r:id="rId19"/>
    <p:sldId id="308" r:id="rId20"/>
    <p:sldId id="338" r:id="rId21"/>
    <p:sldId id="329" r:id="rId22"/>
    <p:sldId id="312" r:id="rId23"/>
    <p:sldId id="330" r:id="rId24"/>
    <p:sldId id="265" r:id="rId25"/>
    <p:sldId id="266" r:id="rId26"/>
    <p:sldId id="314" r:id="rId27"/>
    <p:sldId id="366" r:id="rId28"/>
    <p:sldId id="316" r:id="rId29"/>
    <p:sldId id="381" r:id="rId30"/>
    <p:sldId id="367" r:id="rId31"/>
    <p:sldId id="311" r:id="rId32"/>
    <p:sldId id="373" r:id="rId33"/>
    <p:sldId id="362" r:id="rId34"/>
    <p:sldId id="359" r:id="rId35"/>
    <p:sldId id="360" r:id="rId36"/>
    <p:sldId id="361" r:id="rId37"/>
    <p:sldId id="345" r:id="rId38"/>
    <p:sldId id="339" r:id="rId39"/>
    <p:sldId id="343" r:id="rId40"/>
    <p:sldId id="342" r:id="rId41"/>
    <p:sldId id="375" r:id="rId42"/>
    <p:sldId id="285" r:id="rId43"/>
    <p:sldId id="283" r:id="rId44"/>
    <p:sldId id="354" r:id="rId45"/>
    <p:sldId id="368" r:id="rId46"/>
    <p:sldId id="379" r:id="rId47"/>
    <p:sldId id="341" r:id="rId48"/>
    <p:sldId id="374" r:id="rId49"/>
    <p:sldId id="363" r:id="rId50"/>
    <p:sldId id="279" r:id="rId51"/>
    <p:sldId id="288" r:id="rId52"/>
    <p:sldId id="286" r:id="rId53"/>
    <p:sldId id="277" r:id="rId54"/>
    <p:sldId id="382" r:id="rId55"/>
    <p:sldId id="278" r:id="rId56"/>
    <p:sldId id="281" r:id="rId57"/>
    <p:sldId id="284" r:id="rId58"/>
    <p:sldId id="280" r:id="rId59"/>
    <p:sldId id="372" r:id="rId6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94" autoAdjust="0"/>
    <p:restoredTop sz="80000" autoAdjust="0"/>
  </p:normalViewPr>
  <p:slideViewPr>
    <p:cSldViewPr>
      <p:cViewPr>
        <p:scale>
          <a:sx n="45" d="100"/>
          <a:sy n="45" d="100"/>
        </p:scale>
        <p:origin x="-797" y="-58"/>
      </p:cViewPr>
      <p:guideLst>
        <p:guide orient="horz" pos="2160"/>
        <p:guide pos="2880"/>
      </p:guideLst>
    </p:cSldViewPr>
  </p:slideViewPr>
  <p:notesTextViewPr>
    <p:cViewPr>
      <p:scale>
        <a:sx n="100" d="100"/>
        <a:sy n="100" d="100"/>
      </p:scale>
      <p:origin x="0" y="0"/>
    </p:cViewPr>
  </p:notesTextViewPr>
  <p:sorterViewPr>
    <p:cViewPr>
      <p:scale>
        <a:sx n="60" d="100"/>
        <a:sy n="60" d="100"/>
      </p:scale>
      <p:origin x="0" y="25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CAB301E9-D62D-4B4E-8774-524E948C602F}" type="datetimeFigureOut">
              <a:rPr lang="en-US" smtClean="0"/>
              <a:t>11/18/2011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B3E058B2-0E0C-43B1-829F-F19B77114B3E}" type="slidenum">
              <a:rPr lang="en-US" smtClean="0"/>
              <a:t>‹#›</a:t>
            </a:fld>
            <a:endParaRPr lang="en-US"/>
          </a:p>
        </p:txBody>
      </p:sp>
    </p:spTree>
    <p:extLst>
      <p:ext uri="{BB962C8B-B14F-4D97-AF65-F5344CB8AC3E}">
        <p14:creationId xmlns:p14="http://schemas.microsoft.com/office/powerpoint/2010/main" val="1127391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B45701F-A42D-4A55-A655-41BE697D4AF6}" type="datetimeFigureOut">
              <a:rPr lang="en-US" smtClean="0"/>
              <a:pPr/>
              <a:t>11/18/2011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80141B8-BD83-4274-8F85-563C033E27F2}" type="slidenum">
              <a:rPr lang="en-US" smtClean="0"/>
              <a:pPr/>
              <a:t>‹#›</a:t>
            </a:fld>
            <a:endParaRPr lang="en-US"/>
          </a:p>
        </p:txBody>
      </p:sp>
    </p:spTree>
    <p:extLst>
      <p:ext uri="{BB962C8B-B14F-4D97-AF65-F5344CB8AC3E}">
        <p14:creationId xmlns:p14="http://schemas.microsoft.com/office/powerpoint/2010/main" val="184403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doleta.gov/"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brandxpress.net/tag/name/"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www.brandxpress.net/tag/identity/"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Franco_Columbu" TargetMode="External"/><Relationship Id="rId13" Type="http://schemas.openxmlformats.org/officeDocument/2006/relationships/hyperlink" Target="#cite_note-lifeline-5"/><Relationship Id="rId18" Type="http://schemas.openxmlformats.org/officeDocument/2006/relationships/hyperlink" Target="http://en.wikipedia.org/wiki/Planet_Hollywood" TargetMode="External"/><Relationship Id="rId26" Type="http://schemas.openxmlformats.org/officeDocument/2006/relationships/hyperlink" Target="http://en.wikipedia.org/wiki/Donald_Trump" TargetMode="External"/><Relationship Id="rId3" Type="http://schemas.openxmlformats.org/officeDocument/2006/relationships/hyperlink" Target="http://en.wikipedia.org/wiki/World_Amateur_Bodybuilding_Championships" TargetMode="External"/><Relationship Id="rId21" Type="http://schemas.openxmlformats.org/officeDocument/2006/relationships/hyperlink" Target="http://en.wikipedia.org/wiki/Sylvester_Stallone" TargetMode="External"/><Relationship Id="rId7" Type="http://schemas.openxmlformats.org/officeDocument/2006/relationships/hyperlink" Target="#cite_note-DT2-19"/><Relationship Id="rId12" Type="http://schemas.openxmlformats.org/officeDocument/2006/relationships/hyperlink" Target="#cite_note-lewis201111-64"/><Relationship Id="rId17" Type="http://schemas.openxmlformats.org/officeDocument/2006/relationships/hyperlink" Target="#cite_note-92"/><Relationship Id="rId25" Type="http://schemas.openxmlformats.org/officeDocument/2006/relationships/hyperlink" Target="http://en.wikipedia.org/wiki/Milton_Friedman" TargetMode="External"/><Relationship Id="rId2" Type="http://schemas.openxmlformats.org/officeDocument/2006/relationships/slide" Target="../slides/slide10.xml"/><Relationship Id="rId16" Type="http://schemas.openxmlformats.org/officeDocument/2006/relationships/hyperlink" Target="http://en.wikipedia.org/wiki/Santa_Monica" TargetMode="External"/><Relationship Id="rId20" Type="http://schemas.openxmlformats.org/officeDocument/2006/relationships/hyperlink" Target="http://en.wikipedia.org/wiki/Bruce_Willis" TargetMode="External"/><Relationship Id="rId29" Type="http://schemas.openxmlformats.org/officeDocument/2006/relationships/hyperlink" Target="#cite_note-per-17"/><Relationship Id="rId1" Type="http://schemas.openxmlformats.org/officeDocument/2006/relationships/notesMaster" Target="../notesMasters/notesMaster1.xml"/><Relationship Id="rId6" Type="http://schemas.openxmlformats.org/officeDocument/2006/relationships/hyperlink" Target="#cite_note-LAWarn-24"/><Relationship Id="rId11" Type="http://schemas.openxmlformats.org/officeDocument/2006/relationships/hyperlink" Target="#cite_note-89"/><Relationship Id="rId24" Type="http://schemas.openxmlformats.org/officeDocument/2006/relationships/hyperlink" Target="http://en.wikipedia.org/wiki/Columbus,_Ohio" TargetMode="External"/><Relationship Id="rId5" Type="http://schemas.openxmlformats.org/officeDocument/2006/relationships/hyperlink" Target="#cite_note-governG2-10"/><Relationship Id="rId15" Type="http://schemas.openxmlformats.org/officeDocument/2006/relationships/hyperlink" Target="#cite_note-91"/><Relationship Id="rId23" Type="http://schemas.openxmlformats.org/officeDocument/2006/relationships/hyperlink" Target="#cite_note-planetar-93"/><Relationship Id="rId28" Type="http://schemas.openxmlformats.org/officeDocument/2006/relationships/hyperlink" Target="http://en.wikipedia.org/wiki/Warren_Buffett" TargetMode="External"/><Relationship Id="rId10" Type="http://schemas.openxmlformats.org/officeDocument/2006/relationships/hyperlink" Target="#cite_note-Millionaire_Magazine-88"/><Relationship Id="rId19" Type="http://schemas.openxmlformats.org/officeDocument/2006/relationships/hyperlink" Target="http://en.wikipedia.org/wiki/Hard_Rock_Cafe" TargetMode="External"/><Relationship Id="rId31" Type="http://schemas.openxmlformats.org/officeDocument/2006/relationships/hyperlink" Target="#cite_note-DoggedPath-94"/><Relationship Id="rId4" Type="http://schemas.openxmlformats.org/officeDocument/2006/relationships/hyperlink" Target="http://en.wikipedia.org/wiki/Mr._Olympia" TargetMode="External"/><Relationship Id="rId9" Type="http://schemas.openxmlformats.org/officeDocument/2006/relationships/hyperlink" Target="http://en.wikipedia.org/wiki/1971_San_Fernando_earthquake" TargetMode="External"/><Relationship Id="rId14" Type="http://schemas.openxmlformats.org/officeDocument/2006/relationships/hyperlink" Target="#cite_note-90"/><Relationship Id="rId22" Type="http://schemas.openxmlformats.org/officeDocument/2006/relationships/hyperlink" Target="http://en.wikipedia.org/wiki/Demi_Moore" TargetMode="External"/><Relationship Id="rId27" Type="http://schemas.openxmlformats.org/officeDocument/2006/relationships/hyperlink" Target="http://en.wikipedia.org/wiki/Les_Wexner" TargetMode="External"/><Relationship Id="rId30" Type="http://schemas.openxmlformats.org/officeDocument/2006/relationships/hyperlink" Target="http://en.wikipedia.org/wiki/Dimensional_Fund_Advisor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a:t>
            </a:r>
            <a:r>
              <a:rPr lang="en-US" baseline="0" dirty="0" smtClean="0"/>
              <a:t> of you are not wearing a wrist watch?</a:t>
            </a:r>
          </a:p>
          <a:p>
            <a:r>
              <a:rPr lang="en-US" dirty="0" smtClean="0"/>
              <a:t>Experian Simmons Research </a:t>
            </a:r>
            <a:r>
              <a:rPr lang="en-US" dirty="0" smtClean="0"/>
              <a:t>discovered </a:t>
            </a:r>
            <a:r>
              <a:rPr lang="en-US" dirty="0" smtClean="0"/>
              <a:t>that, while Americans spent more than $5.9 billion on watches in 2006, that figure was down 17 percent when compared with five years earlier.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1</a:t>
            </a:fld>
            <a:endParaRPr lang="en-US"/>
          </a:p>
        </p:txBody>
      </p:sp>
    </p:spTree>
    <p:extLst>
      <p:ext uri="{BB962C8B-B14F-4D97-AF65-F5344CB8AC3E}">
        <p14:creationId xmlns:p14="http://schemas.microsoft.com/office/powerpoint/2010/main" val="790894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Textile, Apparel, and Furnishings Workers</a:t>
            </a:r>
          </a:p>
          <a:p>
            <a:r>
              <a:rPr lang="en-US" sz="1200" kern="1200" dirty="0" smtClean="0">
                <a:solidFill>
                  <a:schemeClr val="tx1"/>
                </a:solidFill>
                <a:effectLst/>
                <a:latin typeface="+mn-lt"/>
                <a:ea typeface="+mn-ea"/>
                <a:cs typeface="+mn-cs"/>
              </a:rPr>
              <a:t>Word Processors and Data Entry Typists</a:t>
            </a:r>
          </a:p>
          <a:p>
            <a:r>
              <a:rPr lang="en-US" sz="1200" kern="1200" dirty="0" smtClean="0">
                <a:solidFill>
                  <a:schemeClr val="tx1"/>
                </a:solidFill>
                <a:effectLst/>
                <a:latin typeface="+mn-lt"/>
                <a:ea typeface="+mn-ea"/>
                <a:cs typeface="+mn-cs"/>
              </a:rPr>
              <a:t>News Analysts, Reporters, and Correspondents</a:t>
            </a:r>
          </a:p>
          <a:p>
            <a:r>
              <a:rPr lang="en-US" sz="1200" kern="1200" dirty="0" smtClean="0">
                <a:solidFill>
                  <a:schemeClr val="tx1"/>
                </a:solidFill>
                <a:effectLst/>
                <a:latin typeface="+mn-lt"/>
                <a:ea typeface="+mn-ea"/>
                <a:cs typeface="+mn-cs"/>
              </a:rPr>
              <a:t>Computer Operators</a:t>
            </a:r>
          </a:p>
          <a:p>
            <a:r>
              <a:rPr lang="en-US" sz="1200" kern="1200" dirty="0" smtClean="0">
                <a:solidFill>
                  <a:schemeClr val="tx1"/>
                </a:solidFill>
                <a:effectLst/>
                <a:latin typeface="+mn-lt"/>
                <a:ea typeface="+mn-ea"/>
                <a:cs typeface="+mn-cs"/>
              </a:rPr>
              <a:t>Farmers and Ranchers</a:t>
            </a:r>
          </a:p>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14</a:t>
            </a:fld>
            <a:endParaRPr lang="en-US"/>
          </a:p>
        </p:txBody>
      </p:sp>
    </p:spTree>
    <p:extLst>
      <p:ext uri="{BB962C8B-B14F-4D97-AF65-F5344CB8AC3E}">
        <p14:creationId xmlns:p14="http://schemas.microsoft.com/office/powerpoint/2010/main" val="4027899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Some jobs don’t disappear, but morph into other jobs, which may be better jobs</a:t>
            </a:r>
          </a:p>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17</a:t>
            </a:fld>
            <a:endParaRPr lang="en-US"/>
          </a:p>
        </p:txBody>
      </p:sp>
    </p:spTree>
    <p:extLst>
      <p:ext uri="{BB962C8B-B14F-4D97-AF65-F5344CB8AC3E}">
        <p14:creationId xmlns:p14="http://schemas.microsoft.com/office/powerpoint/2010/main" val="2515168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Important components for helping the job seeker find a new career direction</a:t>
            </a:r>
          </a:p>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18</a:t>
            </a:fld>
            <a:endParaRPr lang="en-US"/>
          </a:p>
        </p:txBody>
      </p:sp>
    </p:spTree>
    <p:extLst>
      <p:ext uri="{BB962C8B-B14F-4D97-AF65-F5344CB8AC3E}">
        <p14:creationId xmlns:p14="http://schemas.microsoft.com/office/powerpoint/2010/main" val="3032230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19</a:t>
            </a:fld>
            <a:endParaRPr lang="en-US"/>
          </a:p>
        </p:txBody>
      </p:sp>
    </p:spTree>
    <p:extLst>
      <p:ext uri="{BB962C8B-B14F-4D97-AF65-F5344CB8AC3E}">
        <p14:creationId xmlns:p14="http://schemas.microsoft.com/office/powerpoint/2010/main" val="2428914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20</a:t>
            </a:fld>
            <a:endParaRPr lang="en-US"/>
          </a:p>
        </p:txBody>
      </p:sp>
    </p:spTree>
    <p:extLst>
      <p:ext uri="{BB962C8B-B14F-4D97-AF65-F5344CB8AC3E}">
        <p14:creationId xmlns:p14="http://schemas.microsoft.com/office/powerpoint/2010/main" val="1960386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EMF</a:t>
            </a:r>
            <a:r>
              <a:rPr lang="en-US" baseline="0" dirty="0" smtClean="0"/>
              <a:t> has  Career Services and Labor Market </a:t>
            </a:r>
            <a:r>
              <a:rPr lang="en-US" baseline="0" dirty="0" err="1" smtClean="0"/>
              <a:t>SErvices</a:t>
            </a:r>
            <a:endParaRPr lang="en-US" dirty="0" smtClean="0"/>
          </a:p>
          <a:p>
            <a:endParaRPr lang="en-US" dirty="0" smtClean="0"/>
          </a:p>
          <a:p>
            <a:r>
              <a:rPr lang="en-US" dirty="0" smtClean="0"/>
              <a:t>Plan and arrange events and activities </a:t>
            </a:r>
          </a:p>
          <a:p>
            <a:r>
              <a:rPr lang="en-US" dirty="0" smtClean="0"/>
              <a:t>•Delegate responsibility </a:t>
            </a:r>
          </a:p>
          <a:p>
            <a:r>
              <a:rPr lang="en-US" dirty="0" smtClean="0"/>
              <a:t>•Motivate others </a:t>
            </a:r>
          </a:p>
          <a:p>
            <a:r>
              <a:rPr lang="en-US" dirty="0" smtClean="0"/>
              <a:t>•Attend to visual detail </a:t>
            </a:r>
          </a:p>
          <a:p>
            <a:r>
              <a:rPr lang="en-US" dirty="0" smtClean="0"/>
              <a:t>•Assess and evaluate my own work </a:t>
            </a:r>
          </a:p>
          <a:p>
            <a:r>
              <a:rPr lang="en-US" dirty="0" smtClean="0"/>
              <a:t>•Assess and evaluate others' work </a:t>
            </a:r>
          </a:p>
          <a:p>
            <a:r>
              <a:rPr lang="en-US" dirty="0" smtClean="0"/>
              <a:t>•Deal with obstacles and crises </a:t>
            </a:r>
          </a:p>
          <a:p>
            <a:r>
              <a:rPr lang="en-US" dirty="0" smtClean="0"/>
              <a:t>•Multi-task </a:t>
            </a:r>
          </a:p>
          <a:p>
            <a:r>
              <a:rPr lang="en-US" dirty="0" smtClean="0"/>
              <a:t>•Present written material </a:t>
            </a:r>
          </a:p>
          <a:p>
            <a:r>
              <a:rPr lang="en-US" dirty="0" smtClean="0"/>
              <a:t>•Present material orally </a:t>
            </a:r>
          </a:p>
          <a:p>
            <a:r>
              <a:rPr lang="en-US" dirty="0" smtClean="0"/>
              <a:t>•Manage time </a:t>
            </a:r>
          </a:p>
          <a:p>
            <a:r>
              <a:rPr lang="en-US" dirty="0" smtClean="0"/>
              <a:t>•Repair equipment or machinery </a:t>
            </a:r>
          </a:p>
          <a:p>
            <a:r>
              <a:rPr lang="en-US" dirty="0" smtClean="0"/>
              <a:t>•Keep records </a:t>
            </a:r>
          </a:p>
          <a:p>
            <a:r>
              <a:rPr lang="en-US" dirty="0" smtClean="0"/>
              <a:t>•Handle complaints </a:t>
            </a:r>
          </a:p>
          <a:p>
            <a:r>
              <a:rPr lang="en-US" dirty="0" smtClean="0"/>
              <a:t>•Coordinate fundraising activities </a:t>
            </a:r>
          </a:p>
          <a:p>
            <a:r>
              <a:rPr lang="en-US" dirty="0" smtClean="0"/>
              <a:t>•Coach </a:t>
            </a:r>
          </a:p>
          <a:p>
            <a:r>
              <a:rPr lang="en-US" dirty="0" smtClean="0"/>
              <a:t>•Research </a:t>
            </a:r>
          </a:p>
          <a:p>
            <a:r>
              <a:rPr lang="en-US" dirty="0" smtClean="0"/>
              <a:t>•Build or construct </a:t>
            </a:r>
          </a:p>
          <a:p>
            <a:r>
              <a:rPr lang="en-US" dirty="0" smtClean="0"/>
              <a:t>•Design buildings, furniture, etc. </a:t>
            </a:r>
          </a:p>
          <a:p>
            <a:r>
              <a:rPr lang="en-US" dirty="0" smtClean="0"/>
              <a:t>•Manage finances </a:t>
            </a:r>
          </a:p>
          <a:p>
            <a:r>
              <a:rPr lang="en-US" dirty="0" smtClean="0"/>
              <a:t>•Speak a foreign language (specify language) </a:t>
            </a:r>
          </a:p>
          <a:p>
            <a:r>
              <a:rPr lang="en-US" dirty="0" smtClean="0"/>
              <a:t>•Use sign language </a:t>
            </a:r>
          </a:p>
          <a:p>
            <a:r>
              <a:rPr lang="en-US" dirty="0" smtClean="0"/>
              <a:t>•Utilize computer software (specify programs) </a:t>
            </a:r>
          </a:p>
          <a:p>
            <a:r>
              <a:rPr lang="en-US" dirty="0" smtClean="0"/>
              <a:t>•Train or teach others </a:t>
            </a:r>
          </a:p>
          <a:p>
            <a:r>
              <a:rPr lang="en-US" dirty="0" smtClean="0"/>
              <a:t>•Identify and manage ethical issues</a:t>
            </a:r>
          </a:p>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21</a:t>
            </a:fld>
            <a:endParaRPr lang="en-US"/>
          </a:p>
        </p:txBody>
      </p:sp>
    </p:spTree>
    <p:extLst>
      <p:ext uri="{BB962C8B-B14F-4D97-AF65-F5344CB8AC3E}">
        <p14:creationId xmlns:p14="http://schemas.microsoft.com/office/powerpoint/2010/main" val="1631808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http://www.careeronestop.org/</a:t>
            </a:r>
          </a:p>
          <a:p>
            <a:r>
              <a:rPr lang="en-US" dirty="0" err="1" smtClean="0">
                <a:effectLst/>
              </a:rPr>
              <a:t>CareerOneStop</a:t>
            </a:r>
            <a:r>
              <a:rPr lang="en-US" dirty="0" smtClean="0">
                <a:effectLst/>
              </a:rPr>
              <a:t> is sponsored by the U. S. Department of Labor, </a:t>
            </a:r>
            <a:br>
              <a:rPr lang="en-US" dirty="0" smtClean="0">
                <a:effectLst/>
              </a:rPr>
            </a:br>
            <a:r>
              <a:rPr lang="en-US" dirty="0" smtClean="0">
                <a:effectLst/>
              </a:rPr>
              <a:t>Employment and Training Administration</a:t>
            </a:r>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22</a:t>
            </a:fld>
            <a:endParaRPr lang="en-US"/>
          </a:p>
        </p:txBody>
      </p:sp>
    </p:spTree>
    <p:extLst>
      <p:ext uri="{BB962C8B-B14F-4D97-AF65-F5344CB8AC3E}">
        <p14:creationId xmlns:p14="http://schemas.microsoft.com/office/powerpoint/2010/main" val="3761823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http://www.onetonline.org/</a:t>
            </a:r>
          </a:p>
          <a:p>
            <a:r>
              <a:rPr lang="en-US" dirty="0" smtClean="0"/>
              <a:t>O*NET </a:t>
            </a:r>
            <a:r>
              <a:rPr lang="en-US" dirty="0" err="1" smtClean="0"/>
              <a:t>OnLine</a:t>
            </a:r>
            <a:r>
              <a:rPr lang="en-US" dirty="0" smtClean="0"/>
              <a:t> is created for the U.S. Department of Labor,</a:t>
            </a:r>
            <a:br>
              <a:rPr lang="en-US" dirty="0" smtClean="0"/>
            </a:br>
            <a:r>
              <a:rPr lang="en-US" dirty="0" smtClean="0"/>
              <a:t>Employment &amp; Training Administration,</a:t>
            </a:r>
            <a:br>
              <a:rPr lang="en-US" dirty="0" smtClean="0"/>
            </a:br>
            <a:r>
              <a:rPr lang="en-US" dirty="0" smtClean="0"/>
              <a:t>by the National Center for O*NET Development.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24</a:t>
            </a:fld>
            <a:endParaRPr lang="en-US"/>
          </a:p>
        </p:txBody>
      </p:sp>
    </p:spTree>
    <p:extLst>
      <p:ext uri="{BB962C8B-B14F-4D97-AF65-F5344CB8AC3E}">
        <p14:creationId xmlns:p14="http://schemas.microsoft.com/office/powerpoint/2010/main" val="642548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http://www.onetonline.org/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O*NET </a:t>
            </a:r>
            <a:r>
              <a:rPr lang="en-US" sz="1200" kern="1200" dirty="0" err="1" smtClean="0">
                <a:solidFill>
                  <a:schemeClr val="tx1"/>
                </a:solidFill>
                <a:effectLst/>
                <a:latin typeface="+mn-lt"/>
                <a:ea typeface="+mn-ea"/>
                <a:cs typeface="+mn-cs"/>
              </a:rPr>
              <a:t>OnLine</a:t>
            </a:r>
            <a:r>
              <a:rPr lang="en-US" sz="1200" kern="1200" dirty="0" smtClean="0">
                <a:solidFill>
                  <a:schemeClr val="tx1"/>
                </a:solidFill>
                <a:effectLst/>
                <a:latin typeface="+mn-lt"/>
                <a:ea typeface="+mn-ea"/>
                <a:cs typeface="+mn-cs"/>
              </a:rPr>
              <a:t> is created for the U.S. Department of Labor,</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hlinkClick r:id="rId3"/>
              </a:rPr>
              <a:t>Employment &amp; Training Administration,</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by the National Center for O*NET Development. </a:t>
            </a:r>
          </a:p>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26</a:t>
            </a:fld>
            <a:endParaRPr lang="en-US" dirty="0"/>
          </a:p>
        </p:txBody>
      </p:sp>
    </p:spTree>
    <p:extLst>
      <p:ext uri="{BB962C8B-B14F-4D97-AF65-F5344CB8AC3E}">
        <p14:creationId xmlns:p14="http://schemas.microsoft.com/office/powerpoint/2010/main" val="2940338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you have </a:t>
            </a:r>
            <a:r>
              <a:rPr lang="en-US" baseline="0" dirty="0" smtClean="0"/>
              <a:t>clients </a:t>
            </a:r>
            <a:r>
              <a:rPr lang="en-US" baseline="0" dirty="0" smtClean="0"/>
              <a:t>who were perhaps married with children, never graduated from high school.</a:t>
            </a:r>
          </a:p>
          <a:p>
            <a:r>
              <a:rPr lang="en-US" baseline="0" dirty="0" smtClean="0"/>
              <a:t>Now at 35 are entering the job market for the first time?</a:t>
            </a:r>
          </a:p>
          <a:p>
            <a:r>
              <a:rPr lang="en-US" baseline="0" dirty="0" smtClean="0"/>
              <a:t>What are their skills. </a:t>
            </a:r>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27</a:t>
            </a:fld>
            <a:endParaRPr lang="en-US" dirty="0"/>
          </a:p>
        </p:txBody>
      </p:sp>
    </p:spTree>
    <p:extLst>
      <p:ext uri="{BB962C8B-B14F-4D97-AF65-F5344CB8AC3E}">
        <p14:creationId xmlns:p14="http://schemas.microsoft.com/office/powerpoint/2010/main" val="372312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Fluff </a:t>
            </a:r>
          </a:p>
          <a:p>
            <a:r>
              <a:rPr lang="en-US" dirty="0" smtClean="0"/>
              <a:t>We won’t make our mark sounding like every other skill-toting job seeker in the pack. We need powerful stories to convey our power, battle-tested and concrete, to the person who’s reading our resume.</a:t>
            </a:r>
          </a:p>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4</a:t>
            </a:fld>
            <a:endParaRPr lang="en-US" dirty="0"/>
          </a:p>
        </p:txBody>
      </p:sp>
    </p:spTree>
    <p:extLst>
      <p:ext uri="{BB962C8B-B14F-4D97-AF65-F5344CB8AC3E}">
        <p14:creationId xmlns:p14="http://schemas.microsoft.com/office/powerpoint/2010/main" val="3723125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Tasks  |  Tools &amp; Technology  |  Knowledge  |  Skills  |  Abilities  |  Work Activities  |  Work Context  |  Job Zone  |  Education  |  Interests  |  Work Styles  |  Work Values  |  Related Occupations  |  Wages &amp; Employment  |  Additional Information </a:t>
            </a:r>
          </a:p>
          <a:p>
            <a:endParaRPr lang="en-US" dirty="0" smtClean="0"/>
          </a:p>
          <a:p>
            <a:r>
              <a:rPr lang="en-US" dirty="0" smtClean="0"/>
              <a:t>Skills</a:t>
            </a:r>
          </a:p>
          <a:p>
            <a:r>
              <a:rPr lang="en-US" dirty="0" smtClean="0"/>
              <a:t>Service Orientation — Actively looking for ways to help people. </a:t>
            </a:r>
          </a:p>
          <a:p>
            <a:r>
              <a:rPr lang="en-US" dirty="0" smtClean="0"/>
              <a:t>Active Listening — Giving full attention to what other people are saying, taking time to understand the points being made, asking questions as appropriate, and not interrupting at inappropriate times. </a:t>
            </a:r>
          </a:p>
          <a:p>
            <a:r>
              <a:rPr lang="en-US" dirty="0" smtClean="0"/>
              <a:t>Social Perceptiveness — Being aware of others' reactions and understanding why they react as they do. </a:t>
            </a:r>
          </a:p>
          <a:p>
            <a:r>
              <a:rPr lang="en-US" dirty="0" smtClean="0"/>
              <a:t>Critical Thinking — Using logic and reasoning to identify the strengths and weaknesses of alternative solutions, conclusions or approaches to problems. </a:t>
            </a:r>
          </a:p>
          <a:p>
            <a:r>
              <a:rPr lang="en-US" dirty="0" smtClean="0"/>
              <a:t>Speaking — Talking to others to convey information effectively. </a:t>
            </a:r>
          </a:p>
          <a:p>
            <a:r>
              <a:rPr lang="en-US" dirty="0" smtClean="0"/>
              <a:t>Monitoring — Monitoring/Assessing performance of yourself, other individuals, or organizations to make improvements or take corrective action. </a:t>
            </a:r>
          </a:p>
          <a:p>
            <a:r>
              <a:rPr lang="en-US" dirty="0" smtClean="0"/>
              <a:t>Complex Problem Solving — Identifying complex problems and reviewing related information to develop and evaluate options and implement solutions. </a:t>
            </a:r>
          </a:p>
          <a:p>
            <a:r>
              <a:rPr lang="en-US" dirty="0" smtClean="0"/>
              <a:t>Coordination — Adjusting actions in relation to others' actions. </a:t>
            </a:r>
          </a:p>
          <a:p>
            <a:r>
              <a:rPr lang="en-US" dirty="0" smtClean="0"/>
              <a:t>Judgment and Decision Making — Considering the relative costs and benefits of potential actions to choose the </a:t>
            </a:r>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28</a:t>
            </a:fld>
            <a:endParaRPr lang="en-US" dirty="0"/>
          </a:p>
        </p:txBody>
      </p:sp>
    </p:spTree>
    <p:extLst>
      <p:ext uri="{BB962C8B-B14F-4D97-AF65-F5344CB8AC3E}">
        <p14:creationId xmlns:p14="http://schemas.microsoft.com/office/powerpoint/2010/main" val="3723125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 years</a:t>
            </a:r>
            <a:r>
              <a:rPr lang="en-US" baseline="0" dirty="0" smtClean="0"/>
              <a:t> a commercial plumber.  </a:t>
            </a:r>
          </a:p>
          <a:p>
            <a:r>
              <a:rPr lang="en-US" b="1" baseline="0" dirty="0" smtClean="0"/>
              <a:t>Before</a:t>
            </a:r>
            <a:r>
              <a:rPr lang="en-US" baseline="0" dirty="0" smtClean="0"/>
              <a:t> is from a local  staffing agency</a:t>
            </a:r>
          </a:p>
          <a:p>
            <a:r>
              <a:rPr lang="en-US" b="1" baseline="0" dirty="0" smtClean="0"/>
              <a:t>After</a:t>
            </a:r>
            <a:r>
              <a:rPr lang="en-US" baseline="0" dirty="0" smtClean="0"/>
              <a:t> is mine using O*NET. And questioning.</a:t>
            </a:r>
          </a:p>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30</a:t>
            </a:fld>
            <a:endParaRPr lang="en-US"/>
          </a:p>
        </p:txBody>
      </p:sp>
    </p:spTree>
    <p:extLst>
      <p:ext uri="{BB962C8B-B14F-4D97-AF65-F5344CB8AC3E}">
        <p14:creationId xmlns:p14="http://schemas.microsoft.com/office/powerpoint/2010/main" val="522814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33</a:t>
            </a:fld>
            <a:endParaRPr lang="en-US"/>
          </a:p>
        </p:txBody>
      </p:sp>
    </p:spTree>
    <p:extLst>
      <p:ext uri="{BB962C8B-B14F-4D97-AF65-F5344CB8AC3E}">
        <p14:creationId xmlns:p14="http://schemas.microsoft.com/office/powerpoint/2010/main" val="3660987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you are prospecting employers, what is the message you are imparting?  Why should they hire you above everyone else?  What makes you so different from the next candidate? What value are they going to receive when employing you?  These are powerful questions to ponder and your answers could very well complete your USP and give you a competitive edge over your competition.</a:t>
            </a:r>
          </a:p>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37</a:t>
            </a:fld>
            <a:endParaRPr lang="en-US" dirty="0"/>
          </a:p>
        </p:txBody>
      </p:sp>
    </p:spTree>
    <p:extLst>
      <p:ext uri="{BB962C8B-B14F-4D97-AF65-F5344CB8AC3E}">
        <p14:creationId xmlns:p14="http://schemas.microsoft.com/office/powerpoint/2010/main" val="1720362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Motivates your customers to buy from you</a:t>
            </a:r>
          </a:p>
          <a:p>
            <a:r>
              <a:rPr lang="en-US" sz="1200" kern="1200" dirty="0" smtClean="0">
                <a:solidFill>
                  <a:schemeClr val="tx1"/>
                </a:solidFill>
                <a:effectLst/>
                <a:latin typeface="+mn-lt"/>
                <a:ea typeface="+mn-ea"/>
                <a:cs typeface="+mn-cs"/>
              </a:rPr>
              <a:t>Is substantially different from your competitors’ USP</a:t>
            </a:r>
          </a:p>
          <a:p>
            <a:r>
              <a:rPr lang="en-US" sz="1200" kern="1200" dirty="0" smtClean="0">
                <a:solidFill>
                  <a:schemeClr val="tx1"/>
                </a:solidFill>
                <a:effectLst/>
                <a:latin typeface="+mn-lt"/>
                <a:ea typeface="+mn-ea"/>
                <a:cs typeface="+mn-cs"/>
              </a:rPr>
              <a:t>Is beneficial to your customers</a:t>
            </a:r>
          </a:p>
          <a:p>
            <a:r>
              <a:rPr lang="en-US" sz="1200" kern="1200" dirty="0" smtClean="0">
                <a:solidFill>
                  <a:schemeClr val="tx1"/>
                </a:solidFill>
                <a:effectLst/>
                <a:latin typeface="+mn-lt"/>
                <a:ea typeface="+mn-ea"/>
                <a:cs typeface="+mn-cs"/>
              </a:rPr>
              <a:t>Provides value to your customers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38</a:t>
            </a:fld>
            <a:endParaRPr lang="en-US"/>
          </a:p>
        </p:txBody>
      </p:sp>
    </p:spTree>
    <p:extLst>
      <p:ext uri="{BB962C8B-B14F-4D97-AF65-F5344CB8AC3E}">
        <p14:creationId xmlns:p14="http://schemas.microsoft.com/office/powerpoint/2010/main" val="2947047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Have a distinct </a:t>
            </a:r>
            <a:r>
              <a:rPr lang="en-US" sz="1200" u="sng" kern="1200" dirty="0" smtClean="0">
                <a:solidFill>
                  <a:schemeClr val="tx1"/>
                </a:solidFill>
                <a:effectLst/>
                <a:latin typeface="+mn-lt"/>
                <a:ea typeface="+mn-ea"/>
                <a:cs typeface="+mn-cs"/>
                <a:hlinkClick r:id="rId3" tooltip="name"/>
              </a:rPr>
              <a:t>name</a:t>
            </a:r>
            <a:r>
              <a:rPr lang="en-US" sz="1200" kern="1200" dirty="0" smtClean="0">
                <a:solidFill>
                  <a:schemeClr val="tx1"/>
                </a:solidFill>
                <a:effectLst/>
                <a:latin typeface="+mn-lt"/>
                <a:ea typeface="+mn-ea"/>
                <a:cs typeface="+mn-cs"/>
              </a:rPr>
              <a:t> and graphic </a:t>
            </a:r>
            <a:r>
              <a:rPr lang="en-US" sz="1200" u="sng" kern="1200" dirty="0" smtClean="0">
                <a:solidFill>
                  <a:schemeClr val="tx1"/>
                </a:solidFill>
                <a:effectLst/>
                <a:latin typeface="+mn-lt"/>
                <a:ea typeface="+mn-ea"/>
                <a:cs typeface="+mn-cs"/>
                <a:hlinkClick r:id="rId4" tooltip="identity"/>
              </a:rPr>
              <a:t>identity</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2. Take something ordinary and make it a unique product offering.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3. Pick a passion.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4. Go against the grain. Turn a tradition on its head and create a strong point of difference.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5. Connect to a psycho niche.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6. Make small things important.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7. Leverage something from your history.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8. Combine things are not usually combined.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9. Make ingredients important.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10. Tap a new sense.</a:t>
            </a:r>
          </a:p>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39</a:t>
            </a:fld>
            <a:endParaRPr lang="en-US" dirty="0"/>
          </a:p>
        </p:txBody>
      </p:sp>
    </p:spTree>
    <p:extLst>
      <p:ext uri="{BB962C8B-B14F-4D97-AF65-F5344CB8AC3E}">
        <p14:creationId xmlns:p14="http://schemas.microsoft.com/office/powerpoint/2010/main" val="1720362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Volvo = safety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Crest = cavity prevention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Energizer batteries = long lasting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Papa John’s = better ingredients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Cousins Subs = better bread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Miller Lite = tastes great, less filling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Domino’s Pizza = 30-minute delivery or its free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BMW = ultimate driving machine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M&amp;Ms = melt in your mouth, not in your hand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Tastes</a:t>
            </a:r>
            <a:r>
              <a:rPr lang="en-US" sz="1200" kern="1200" baseline="0" dirty="0" smtClean="0">
                <a:solidFill>
                  <a:schemeClr val="tx1"/>
                </a:solidFill>
                <a:effectLst/>
                <a:latin typeface="+mn-lt"/>
                <a:ea typeface="+mn-ea"/>
                <a:cs typeface="+mn-cs"/>
              </a:rPr>
              <a:t> Great, Less Filling, and Melts in your mouth, not in your hand.</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0141B8-BD83-4274-8F85-563C033E27F2}" type="slidenum">
              <a:rPr lang="en-US" smtClean="0"/>
              <a:pPr/>
              <a:t>40</a:t>
            </a:fld>
            <a:endParaRPr lang="en-US" dirty="0"/>
          </a:p>
        </p:txBody>
      </p:sp>
    </p:spTree>
    <p:extLst>
      <p:ext uri="{BB962C8B-B14F-4D97-AF65-F5344CB8AC3E}">
        <p14:creationId xmlns:p14="http://schemas.microsoft.com/office/powerpoint/2010/main" val="1720362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Volvo = safety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Crest = cavity prevention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Energizer batteries = long lasting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Papa John’s = better ingredients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Cousins Subs = better bread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Miller Lite = tastes great, less filling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Domino’s Pizza = 30-minute delivery or its free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BMW = ultimate driving machine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M&amp;Ms = melt in your mouth, not in your hand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Tastes</a:t>
            </a:r>
            <a:r>
              <a:rPr lang="en-US" sz="1200" kern="1200" baseline="0" dirty="0" smtClean="0">
                <a:solidFill>
                  <a:schemeClr val="tx1"/>
                </a:solidFill>
                <a:effectLst/>
                <a:latin typeface="+mn-lt"/>
                <a:ea typeface="+mn-ea"/>
                <a:cs typeface="+mn-cs"/>
              </a:rPr>
              <a:t> Great, Less Filling, and Melts in your mouth, not in your hand.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This statement not only had Features, but includes benefits</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0141B8-BD83-4274-8F85-563C033E27F2}" type="slidenum">
              <a:rPr lang="en-US" smtClean="0"/>
              <a:pPr/>
              <a:t>41</a:t>
            </a:fld>
            <a:endParaRPr lang="en-US" dirty="0"/>
          </a:p>
        </p:txBody>
      </p:sp>
    </p:spTree>
    <p:extLst>
      <p:ext uri="{BB962C8B-B14F-4D97-AF65-F5344CB8AC3E}">
        <p14:creationId xmlns:p14="http://schemas.microsoft.com/office/powerpoint/2010/main" val="1720362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42</a:t>
            </a:fld>
            <a:endParaRPr lang="en-US"/>
          </a:p>
        </p:txBody>
      </p:sp>
    </p:spTree>
    <p:extLst>
      <p:ext uri="{BB962C8B-B14F-4D97-AF65-F5344CB8AC3E}">
        <p14:creationId xmlns:p14="http://schemas.microsoft.com/office/powerpoint/2010/main" val="918866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of your competitors will create bullet points that list their responsibilities.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However, you can differentiate yourself by creating bullets that feature your accomplishments. Effective bullets pass the reader’s “so what?” test, by showing how each bullet has created shareholder value (generated revenue, cut costs, increased profits).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Features</a:t>
            </a:r>
            <a:r>
              <a:rPr lang="en-US" baseline="0" dirty="0" smtClean="0"/>
              <a:t> are good, Benefits are better</a:t>
            </a:r>
            <a:endParaRPr lang="en-US" dirty="0" smtClean="0"/>
          </a:p>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44</a:t>
            </a:fld>
            <a:endParaRPr lang="en-US"/>
          </a:p>
        </p:txBody>
      </p:sp>
    </p:spTree>
    <p:extLst>
      <p:ext uri="{BB962C8B-B14F-4D97-AF65-F5344CB8AC3E}">
        <p14:creationId xmlns:p14="http://schemas.microsoft.com/office/powerpoint/2010/main" val="4265472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common terms in</a:t>
            </a:r>
            <a:r>
              <a:rPr lang="en-US" baseline="0" dirty="0" smtClean="0"/>
              <a:t> todays world is the different “Hats” that  you wear at work?</a:t>
            </a:r>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5</a:t>
            </a:fld>
            <a:endParaRPr lang="en-US" dirty="0"/>
          </a:p>
        </p:txBody>
      </p:sp>
    </p:spTree>
    <p:extLst>
      <p:ext uri="{BB962C8B-B14F-4D97-AF65-F5344CB8AC3E}">
        <p14:creationId xmlns:p14="http://schemas.microsoft.com/office/powerpoint/2010/main" val="4216449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Oft-Confused Features And Benefits</a:t>
            </a:r>
          </a:p>
          <a:p>
            <a:endParaRPr lang="en-US" dirty="0" smtClean="0"/>
          </a:p>
          <a:p>
            <a:endParaRPr lang="en-US" dirty="0" smtClean="0"/>
          </a:p>
          <a:p>
            <a:r>
              <a:rPr lang="en-US" dirty="0" smtClean="0"/>
              <a:t>http://michelfortin.com/the-oft-confused-features-and-benefits/</a:t>
            </a:r>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45</a:t>
            </a:fld>
            <a:endParaRPr lang="en-US"/>
          </a:p>
        </p:txBody>
      </p:sp>
    </p:spTree>
    <p:extLst>
      <p:ext uri="{BB962C8B-B14F-4D97-AF65-F5344CB8AC3E}">
        <p14:creationId xmlns:p14="http://schemas.microsoft.com/office/powerpoint/2010/main" val="1741552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Sales 101</a:t>
            </a:r>
          </a:p>
          <a:p>
            <a:r>
              <a:rPr lang="en-US" dirty="0" smtClean="0"/>
              <a:t>Features  AND  Benefits</a:t>
            </a:r>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46</a:t>
            </a:fld>
            <a:endParaRPr lang="en-US"/>
          </a:p>
        </p:txBody>
      </p:sp>
    </p:spTree>
    <p:extLst>
      <p:ext uri="{BB962C8B-B14F-4D97-AF65-F5344CB8AC3E}">
        <p14:creationId xmlns:p14="http://schemas.microsoft.com/office/powerpoint/2010/main" val="94946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key is that you must lead with your strongest benefit to the employer. Be specific and don't wander about with some laundry list of skills or talents. Be sure to put a monetary value on your work if at all possible and be ready with details when you're called upon. Give an estimated value to the $$ you've either helped to make or save for your employer.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0141B8-BD83-4274-8F85-563C033E27F2}" type="slidenum">
              <a:rPr lang="en-US" smtClean="0"/>
              <a:pPr/>
              <a:t>47</a:t>
            </a:fld>
            <a:endParaRPr lang="en-US" dirty="0"/>
          </a:p>
        </p:txBody>
      </p:sp>
    </p:spTree>
    <p:extLst>
      <p:ext uri="{BB962C8B-B14F-4D97-AF65-F5344CB8AC3E}">
        <p14:creationId xmlns:p14="http://schemas.microsoft.com/office/powerpoint/2010/main" val="1720362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Motivates your customers to buy from you</a:t>
            </a:r>
          </a:p>
          <a:p>
            <a:r>
              <a:rPr lang="en-US" sz="1200" kern="1200" dirty="0" smtClean="0">
                <a:solidFill>
                  <a:schemeClr val="tx1"/>
                </a:solidFill>
                <a:effectLst/>
                <a:latin typeface="+mn-lt"/>
                <a:ea typeface="+mn-ea"/>
                <a:cs typeface="+mn-cs"/>
              </a:rPr>
              <a:t>Is substantially different from your competitors’ USP</a:t>
            </a:r>
          </a:p>
          <a:p>
            <a:r>
              <a:rPr lang="en-US" sz="1200" kern="1200" dirty="0" smtClean="0">
                <a:solidFill>
                  <a:schemeClr val="tx1"/>
                </a:solidFill>
                <a:effectLst/>
                <a:latin typeface="+mn-lt"/>
                <a:ea typeface="+mn-ea"/>
                <a:cs typeface="+mn-cs"/>
              </a:rPr>
              <a:t>Is beneficial to your customers</a:t>
            </a:r>
          </a:p>
          <a:p>
            <a:r>
              <a:rPr lang="en-US" sz="1200" kern="1200" dirty="0" smtClean="0">
                <a:solidFill>
                  <a:schemeClr val="tx1"/>
                </a:solidFill>
                <a:effectLst/>
                <a:latin typeface="+mn-lt"/>
                <a:ea typeface="+mn-ea"/>
                <a:cs typeface="+mn-cs"/>
              </a:rPr>
              <a:t>Provides value to your customers</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b="1" dirty="0" smtClean="0"/>
              <a:t>Determine Your Unique Selling Proposition</a:t>
            </a:r>
          </a:p>
          <a:p>
            <a:r>
              <a:rPr lang="en-US" sz="1200" kern="1200" dirty="0" smtClean="0">
                <a:solidFill>
                  <a:schemeClr val="tx1"/>
                </a:solidFill>
                <a:effectLst/>
                <a:latin typeface="+mn-lt"/>
                <a:ea typeface="+mn-ea"/>
                <a:cs typeface="+mn-cs"/>
              </a:rPr>
              <a:t>Employers want to know what you can do for them, and how you are different from other applicants.  Asking yourself the right questions is critical in determining what you can offer potential employers and how you can differentiate yourself from the masses.  Sometimes you need to get a little creative.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See below for questions to help drive your thinking in order to better market yourself and maximize your individual positioning.</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Have you acquired skills in other disciplines that provide a different perspective from those within your field?  </a:t>
            </a:r>
            <a:endParaRPr lang="en-US" dirty="0" smtClean="0">
              <a:effectLst/>
            </a:endParaRPr>
          </a:p>
          <a:p>
            <a:r>
              <a:rPr lang="en-US" sz="1200" i="1" kern="1200" dirty="0" smtClean="0">
                <a:solidFill>
                  <a:schemeClr val="tx1"/>
                </a:solidFill>
                <a:effectLst/>
                <a:latin typeface="+mn-lt"/>
                <a:ea typeface="+mn-ea"/>
                <a:cs typeface="+mn-cs"/>
              </a:rPr>
              <a:t>Example(s):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Working in product development, then transitioning to a marketing role allows you to better integrate the product development cycle with critical marketing deadlines when launching new initiatives. </a:t>
            </a:r>
            <a:endParaRPr lang="en-US" dirty="0" smtClean="0">
              <a:effectLst/>
            </a:endParaRPr>
          </a:p>
          <a:p>
            <a:r>
              <a:rPr lang="en-US" sz="1200" i="1"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What examples can you site where you displayed creative thinking in past or current professional scenarios?  </a:t>
            </a:r>
            <a:endParaRPr lang="en-US" dirty="0" smtClean="0">
              <a:effectLst/>
            </a:endParaRPr>
          </a:p>
          <a:p>
            <a:r>
              <a:rPr lang="en-US" sz="1200" i="1" kern="1200" dirty="0" smtClean="0">
                <a:solidFill>
                  <a:schemeClr val="tx1"/>
                </a:solidFill>
                <a:effectLst/>
                <a:latin typeface="+mn-lt"/>
                <a:ea typeface="+mn-ea"/>
                <a:cs typeface="+mn-cs"/>
              </a:rPr>
              <a:t>Example(s):  Promoting your product via social media by posting a ‘how to’ video on your company’s Facebook page (or in previous years, on your company website, as social media is a relatively new tool for corporations); OR, developing a new process (or modifying an existing one) within your department that increased efficiency or profits, or promoted greater internal communications, thereby decreasing departmental silos.</a:t>
            </a:r>
            <a:endParaRPr lang="en-US" dirty="0" smtClean="0">
              <a:effectLst/>
            </a:endParaRPr>
          </a:p>
          <a:p>
            <a:r>
              <a:rPr lang="en-US" sz="1200" i="1"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What can you do to acquire new skills and competencies to strengthen your brand?  </a:t>
            </a:r>
            <a:endParaRPr lang="en-US" dirty="0" smtClean="0">
              <a:effectLst/>
            </a:endParaRPr>
          </a:p>
          <a:p>
            <a:r>
              <a:rPr lang="en-US" sz="1200" i="1" kern="1200" dirty="0" smtClean="0">
                <a:solidFill>
                  <a:schemeClr val="tx1"/>
                </a:solidFill>
                <a:effectLst/>
                <a:latin typeface="+mn-lt"/>
                <a:ea typeface="+mn-ea"/>
                <a:cs typeface="+mn-cs"/>
              </a:rPr>
              <a:t>Example(s):  Watch online video tutorials on select topics to remain current in your field of expertise; OR, sign up for free webinars in your field for valuable tips and techniques; OR, follow relevant articles and blogs related to your discipline or industry.        </a:t>
            </a:r>
            <a:endParaRPr lang="en-US" dirty="0" smtClean="0">
              <a:effectLst/>
            </a:endParaRPr>
          </a:p>
          <a:p>
            <a:r>
              <a:rPr lang="en-US" sz="1200" i="1"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How can you combine interests and hobbies with your professional persona to offer valuable and unique insights?  </a:t>
            </a:r>
            <a:endParaRPr lang="en-US" dirty="0" smtClean="0">
              <a:effectLst/>
            </a:endParaRPr>
          </a:p>
          <a:p>
            <a:r>
              <a:rPr lang="en-US" i="1" dirty="0" smtClean="0">
                <a:effectLst/>
              </a:rPr>
              <a:t>Example(s):  As a marathon runner you leverage your strategy in preparing for marathons to your position at work – specifically, keeping a eye on the big picture, incorporating milestones, tracking progress, and meeting deadlines.</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What skill(s) do you bring to the table that no one else brings?  </a:t>
            </a:r>
            <a:endParaRPr lang="en-US" dirty="0" smtClean="0">
              <a:effectLst/>
            </a:endParaRPr>
          </a:p>
          <a:p>
            <a:r>
              <a:rPr lang="en-US" sz="1200" i="1" kern="1200" dirty="0" smtClean="0">
                <a:solidFill>
                  <a:schemeClr val="tx1"/>
                </a:solidFill>
                <a:effectLst/>
                <a:latin typeface="+mn-lt"/>
                <a:ea typeface="+mn-ea"/>
                <a:cs typeface="+mn-cs"/>
              </a:rPr>
              <a:t>Example(s):  Your studies in psychology have enhanced your ability in product sales, by developing very keen skills in ‘reading’ your customer and better engaging them; OR, coaching a little league team gave you practical experience in motivating others to succeed.</a:t>
            </a:r>
            <a:endParaRPr lang="en-US" dirty="0" smtClean="0">
              <a:effectLst/>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48</a:t>
            </a:fld>
            <a:endParaRPr lang="en-US"/>
          </a:p>
        </p:txBody>
      </p:sp>
    </p:spTree>
    <p:extLst>
      <p:ext uri="{BB962C8B-B14F-4D97-AF65-F5344CB8AC3E}">
        <p14:creationId xmlns:p14="http://schemas.microsoft.com/office/powerpoint/2010/main" val="2947047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Motivates your customers to buy from you</a:t>
            </a:r>
          </a:p>
          <a:p>
            <a:r>
              <a:rPr lang="en-US" sz="1200" kern="1200" dirty="0" smtClean="0">
                <a:solidFill>
                  <a:schemeClr val="tx1"/>
                </a:solidFill>
                <a:effectLst/>
                <a:latin typeface="+mn-lt"/>
                <a:ea typeface="+mn-ea"/>
                <a:cs typeface="+mn-cs"/>
              </a:rPr>
              <a:t>Is substantially different from your competitors’ USP</a:t>
            </a:r>
          </a:p>
          <a:p>
            <a:r>
              <a:rPr lang="en-US" sz="1200" kern="1200" dirty="0" smtClean="0">
                <a:solidFill>
                  <a:schemeClr val="tx1"/>
                </a:solidFill>
                <a:effectLst/>
                <a:latin typeface="+mn-lt"/>
                <a:ea typeface="+mn-ea"/>
                <a:cs typeface="+mn-cs"/>
              </a:rPr>
              <a:t>Is beneficial to your customers</a:t>
            </a:r>
          </a:p>
          <a:p>
            <a:r>
              <a:rPr lang="en-US" sz="1200" kern="1200" dirty="0" smtClean="0">
                <a:solidFill>
                  <a:schemeClr val="tx1"/>
                </a:solidFill>
                <a:effectLst/>
                <a:latin typeface="+mn-lt"/>
                <a:ea typeface="+mn-ea"/>
                <a:cs typeface="+mn-cs"/>
              </a:rPr>
              <a:t>Provides value to your customers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49</a:t>
            </a:fld>
            <a:endParaRPr lang="en-US"/>
          </a:p>
        </p:txBody>
      </p:sp>
    </p:spTree>
    <p:extLst>
      <p:ext uri="{BB962C8B-B14F-4D97-AF65-F5344CB8AC3E}">
        <p14:creationId xmlns:p14="http://schemas.microsoft.com/office/powerpoint/2010/main" val="2947047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1.Each advertisement must make a proposition to the consumer. Not just words, not just product puffery, not just show-window advertising. Each advertisement must say to each reader: "Buy this product, and you will get this specific benefit.“</a:t>
            </a:r>
          </a:p>
          <a:p>
            <a:endParaRPr lang="en-US" dirty="0" smtClean="0"/>
          </a:p>
          <a:p>
            <a:r>
              <a:rPr lang="en-US" dirty="0" smtClean="0"/>
              <a:t>2.The proposition must be one that the competition either cannot, or does not, offer. It must be unique—either a uniqueness of the brand or a claim not otherwise made in that particular field of advertising.</a:t>
            </a:r>
          </a:p>
          <a:p>
            <a:endParaRPr lang="en-US" dirty="0" smtClean="0"/>
          </a:p>
          <a:p>
            <a:r>
              <a:rPr lang="en-US" dirty="0" smtClean="0"/>
              <a:t>3.The proposition must be so strong that it can move the mass millions, i.e., pull over new customers to your product.</a:t>
            </a:r>
          </a:p>
          <a:p>
            <a:endParaRPr lang="en-US" dirty="0" smtClean="0"/>
          </a:p>
          <a:p>
            <a:endParaRPr lang="en-US" dirty="0" smtClean="0"/>
          </a:p>
          <a:p>
            <a:endParaRPr lang="en-US" dirty="0" smtClean="0"/>
          </a:p>
          <a:p>
            <a:r>
              <a:rPr lang="en-US" dirty="0" smtClean="0"/>
              <a:t>1.	Each advertisement must make a proposition to the consumer. Not just words, not just product puffery, not just show-window advertising. Each advertisement must say to each reader: "Buy this product, and you will get this specific benefit."</a:t>
            </a:r>
          </a:p>
          <a:p>
            <a:r>
              <a:rPr lang="en-US" dirty="0" smtClean="0"/>
              <a:t>2.	The proposition must be one that the competition either cannot, or does not, offer. It must be unique—either a uniqueness of the brand or a claim not otherwise made in that particular field of advertising.</a:t>
            </a:r>
          </a:p>
          <a:p>
            <a:r>
              <a:rPr lang="en-US" dirty="0" smtClean="0"/>
              <a:t>3.	The proposition must be so strong that it can move the mass millions, i.e., pull over new customers to your product.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50</a:t>
            </a:fld>
            <a:endParaRPr lang="en-US" dirty="0"/>
          </a:p>
        </p:txBody>
      </p:sp>
    </p:spTree>
    <p:extLst>
      <p:ext uri="{BB962C8B-B14F-4D97-AF65-F5344CB8AC3E}">
        <p14:creationId xmlns:p14="http://schemas.microsoft.com/office/powerpoint/2010/main" val="2600365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simple sentence covers all three elements listed above and ends with a desirable benefit that most any employer would love to have. </a:t>
            </a:r>
          </a:p>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52</a:t>
            </a:fld>
            <a:endParaRPr lang="en-US"/>
          </a:p>
        </p:txBody>
      </p:sp>
    </p:spTree>
    <p:extLst>
      <p:ext uri="{BB962C8B-B14F-4D97-AF65-F5344CB8AC3E}">
        <p14:creationId xmlns:p14="http://schemas.microsoft.com/office/powerpoint/2010/main" val="10786368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a big proponent of a</a:t>
            </a:r>
            <a:r>
              <a:rPr lang="en-US" baseline="0" dirty="0" smtClean="0"/>
              <a:t> well written cover letter.</a:t>
            </a:r>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58</a:t>
            </a:fld>
            <a:endParaRPr lang="en-US"/>
          </a:p>
        </p:txBody>
      </p:sp>
    </p:spTree>
    <p:extLst>
      <p:ext uri="{BB962C8B-B14F-4D97-AF65-F5344CB8AC3E}">
        <p14:creationId xmlns:p14="http://schemas.microsoft.com/office/powerpoint/2010/main" val="16728446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 </a:t>
            </a:r>
            <a:endParaRPr lang="en-US"/>
          </a:p>
        </p:txBody>
      </p:sp>
      <p:sp>
        <p:nvSpPr>
          <p:cNvPr id="4" name="Slide Number Placeholder 3"/>
          <p:cNvSpPr>
            <a:spLocks noGrp="1"/>
          </p:cNvSpPr>
          <p:nvPr>
            <p:ph type="sldNum" sz="quarter" idx="10"/>
          </p:nvPr>
        </p:nvSpPr>
        <p:spPr/>
        <p:txBody>
          <a:bodyPr/>
          <a:lstStyle/>
          <a:p>
            <a:fld id="{65834D39-57F3-442C-95CD-10D70E073DE1}" type="slidenum">
              <a:rPr lang="en-US" smtClean="0"/>
              <a:pPr/>
              <a:t>59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Through the Years: Foreman, an Olympic boxing gold medalist and two-time heavyweight champion of the world, had what he describes as a near-death experience after his 1977 fight with Jimmy Young. After the fight, Foreman became an ordained minister at the Church of Lord Jesus Christ in Houston and also founded the George Foreman Youth Community Center. Foreman, who recently penned God Is in My Corner, has found his greatest fame and fortune as the spokesperson for Salton's George Foreman Grill. Endorsing the "lean mean fat-reducing grilling machine" </a:t>
            </a:r>
            <a:r>
              <a:rPr lang="en-US" b="1" dirty="0" smtClean="0"/>
              <a:t>has brought him more than a quarter of a billion dollars</a:t>
            </a:r>
            <a:r>
              <a:rPr lang="en-US" dirty="0" smtClean="0"/>
              <a:t>. Change to: "His lifetime earnings are more than a quarter of a billion dollars, with approximately half of that related to the "lean, mean, fat-reducing grilling machine."</a:t>
            </a:r>
          </a:p>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6</a:t>
            </a:fld>
            <a:endParaRPr lang="en-US"/>
          </a:p>
        </p:txBody>
      </p:sp>
    </p:spTree>
    <p:extLst>
      <p:ext uri="{BB962C8B-B14F-4D97-AF65-F5344CB8AC3E}">
        <p14:creationId xmlns:p14="http://schemas.microsoft.com/office/powerpoint/2010/main" val="3723125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80141B8-BD83-4274-8F85-563C033E27F2}" type="slidenum">
              <a:rPr lang="en-US" smtClean="0"/>
              <a:pPr/>
              <a:t>7</a:t>
            </a:fld>
            <a:endParaRPr lang="en-US"/>
          </a:p>
        </p:txBody>
      </p:sp>
    </p:spTree>
    <p:extLst>
      <p:ext uri="{BB962C8B-B14F-4D97-AF65-F5344CB8AC3E}">
        <p14:creationId xmlns:p14="http://schemas.microsoft.com/office/powerpoint/2010/main" val="3723125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Martha Steward was a teen-age</a:t>
            </a:r>
            <a:r>
              <a:rPr lang="en-US" baseline="0" dirty="0" smtClean="0"/>
              <a:t>r playing a housewife. 1950’s</a:t>
            </a:r>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8</a:t>
            </a:fld>
            <a:endParaRPr lang="en-US"/>
          </a:p>
        </p:txBody>
      </p:sp>
    </p:spTree>
    <p:extLst>
      <p:ext uri="{BB962C8B-B14F-4D97-AF65-F5344CB8AC3E}">
        <p14:creationId xmlns:p14="http://schemas.microsoft.com/office/powerpoint/2010/main" val="372312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Stewart was featured in a television commercial for Unilever soap</a:t>
            </a:r>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9</a:t>
            </a:fld>
            <a:endParaRPr lang="en-US"/>
          </a:p>
        </p:txBody>
      </p:sp>
    </p:spTree>
    <p:extLst>
      <p:ext uri="{BB962C8B-B14F-4D97-AF65-F5344CB8AC3E}">
        <p14:creationId xmlns:p14="http://schemas.microsoft.com/office/powerpoint/2010/main" val="3723125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was told by agents and casting people that my body was 'too weird,' that I had a funny accent and that my name was too long. You name it, and they told me I had to change it." </a:t>
            </a:r>
          </a:p>
          <a:p>
            <a:r>
              <a:rPr lang="en-US" dirty="0" smtClean="0">
                <a:effectLst/>
              </a:rPr>
              <a:t>of </a:t>
            </a:r>
            <a:r>
              <a:rPr lang="en-US" dirty="0" smtClean="0">
                <a:effectLst/>
                <a:hlinkClick r:id="rId3" action="ppaction://hlinkfile" tooltip="World Amateur Bodybuilding Championships"/>
              </a:rPr>
              <a:t>Mr. Universe</a:t>
            </a:r>
            <a:r>
              <a:rPr lang="en-US" dirty="0" smtClean="0">
                <a:effectLst/>
              </a:rPr>
              <a:t> at age 20 and went on to win the </a:t>
            </a:r>
            <a:r>
              <a:rPr lang="en-US" dirty="0" smtClean="0">
                <a:effectLst/>
                <a:hlinkClick r:id="rId4" action="ppaction://hlinkfile" tooltip="Mr. Olympia"/>
              </a:rPr>
              <a:t>Mr. Olympia</a:t>
            </a:r>
            <a:r>
              <a:rPr lang="en-US" dirty="0" smtClean="0">
                <a:effectLst/>
              </a:rPr>
              <a:t> contest seven times.</a:t>
            </a:r>
          </a:p>
          <a:p>
            <a:pPr rtl="0"/>
            <a:r>
              <a:rPr lang="en-US" b="1" dirty="0" smtClean="0">
                <a:effectLst/>
              </a:rPr>
              <a:t>Business career</a:t>
            </a:r>
          </a:p>
          <a:p>
            <a:pPr rtl="0"/>
            <a:r>
              <a:rPr lang="en-US" dirty="0" smtClean="0">
                <a:effectLst/>
              </a:rPr>
              <a:t>Schwarzenegger has also had a highly successful business career.</a:t>
            </a:r>
            <a:r>
              <a:rPr lang="en-US" baseline="30000" dirty="0" smtClean="0">
                <a:effectLst/>
                <a:hlinkClick r:id="rId5" action="ppaction://hlinkfile"/>
              </a:rPr>
              <a:t>[11]</a:t>
            </a:r>
            <a:r>
              <a:rPr lang="en-US" baseline="30000" dirty="0" smtClean="0">
                <a:effectLst/>
                <a:hlinkClick r:id="rId6" action="ppaction://hlinkfile"/>
              </a:rPr>
              <a:t>[25]</a:t>
            </a:r>
            <a:r>
              <a:rPr lang="en-US" dirty="0" smtClean="0">
                <a:effectLst/>
              </a:rPr>
              <a:t> Following his move to the United States, Schwarzenegger became a "prolific goal setter" and would write his objectives at the start of the year on index cards, like starting a mail order business or buying a new car – and succeed in doing so.</a:t>
            </a:r>
            <a:r>
              <a:rPr lang="en-US" baseline="30000" dirty="0" smtClean="0">
                <a:effectLst/>
                <a:hlinkClick r:id="rId7" action="ppaction://hlinkfile"/>
              </a:rPr>
              <a:t>[20]</a:t>
            </a:r>
            <a:r>
              <a:rPr lang="en-US" dirty="0" smtClean="0">
                <a:effectLst/>
              </a:rPr>
              <a:t> By the age of 30, Schwarzenegger was a millionaire, well before his career in Hollywood. His financial independence came from a series of successful business ventures and investments.</a:t>
            </a:r>
          </a:p>
          <a:p>
            <a:pPr rtl="0"/>
            <a:r>
              <a:rPr lang="en-US" b="1" dirty="0" smtClean="0">
                <a:effectLst/>
              </a:rPr>
              <a:t>Bricklaying business</a:t>
            </a:r>
          </a:p>
          <a:p>
            <a:pPr rtl="0"/>
            <a:r>
              <a:rPr lang="en-US" dirty="0" smtClean="0">
                <a:effectLst/>
              </a:rPr>
              <a:t>In 1968, Schwarzenegger and fellow bodybuilder </a:t>
            </a:r>
            <a:r>
              <a:rPr lang="en-US" dirty="0" smtClean="0">
                <a:effectLst/>
                <a:hlinkClick r:id="rId8" action="ppaction://hlinkfile" tooltip="Franco Columbu"/>
              </a:rPr>
              <a:t>Franco </a:t>
            </a:r>
            <a:r>
              <a:rPr lang="en-US" dirty="0" err="1" smtClean="0">
                <a:effectLst/>
                <a:hlinkClick r:id="rId8" action="ppaction://hlinkfile" tooltip="Franco Columbu"/>
              </a:rPr>
              <a:t>Columbu</a:t>
            </a:r>
            <a:r>
              <a:rPr lang="en-US" dirty="0" smtClean="0">
                <a:effectLst/>
              </a:rPr>
              <a:t> started a bricklaying business. The business flourished thanks to the pair's marketing savvy and an increased demand following the </a:t>
            </a:r>
            <a:r>
              <a:rPr lang="en-US" dirty="0" smtClean="0">
                <a:effectLst/>
                <a:hlinkClick r:id="rId9" action="ppaction://hlinkfile" tooltip="1971 San Fernando earthquake"/>
              </a:rPr>
              <a:t>1971 San Fernando earthquake</a:t>
            </a:r>
            <a:r>
              <a:rPr lang="en-US" dirty="0" smtClean="0">
                <a:effectLst/>
              </a:rPr>
              <a:t>.</a:t>
            </a:r>
            <a:r>
              <a:rPr lang="en-US" baseline="30000" dirty="0" smtClean="0">
                <a:effectLst/>
                <a:hlinkClick r:id="rId10" action="ppaction://hlinkfile"/>
              </a:rPr>
              <a:t>[89]</a:t>
            </a:r>
            <a:r>
              <a:rPr lang="en-US" baseline="30000" dirty="0" smtClean="0">
                <a:effectLst/>
                <a:hlinkClick r:id="rId11" action="ppaction://hlinkfile"/>
              </a:rPr>
              <a:t>[90]</a:t>
            </a:r>
            <a:r>
              <a:rPr lang="en-US" baseline="30000" dirty="0" smtClean="0">
                <a:effectLst/>
                <a:hlinkClick r:id="rId12" action="ppaction://hlinkfile"/>
              </a:rPr>
              <a:t>[65]</a:t>
            </a:r>
            <a:r>
              <a:rPr lang="en-US" dirty="0" smtClean="0">
                <a:effectLst/>
              </a:rPr>
              <a:t> Schwarzenegger and </a:t>
            </a:r>
            <a:r>
              <a:rPr lang="en-US" dirty="0" err="1" smtClean="0">
                <a:effectLst/>
              </a:rPr>
              <a:t>Columbu</a:t>
            </a:r>
            <a:r>
              <a:rPr lang="en-US" dirty="0" smtClean="0">
                <a:effectLst/>
              </a:rPr>
              <a:t> used profits from their bricklaying venture to start a mail order business, selling bodybuilding and fitness-related equipment and instructional tapes.</a:t>
            </a:r>
            <a:r>
              <a:rPr lang="en-US" baseline="30000" dirty="0" smtClean="0">
                <a:effectLst/>
                <a:hlinkClick r:id="rId13" action="ppaction://hlinkfile"/>
              </a:rPr>
              <a:t>[6]</a:t>
            </a:r>
            <a:r>
              <a:rPr lang="en-US" baseline="30000" dirty="0" smtClean="0">
                <a:effectLst/>
                <a:hlinkClick r:id="rId10" action="ppaction://hlinkfile"/>
              </a:rPr>
              <a:t>[89]</a:t>
            </a:r>
            <a:endParaRPr lang="en-US" dirty="0" smtClean="0">
              <a:effectLst/>
            </a:endParaRPr>
          </a:p>
          <a:p>
            <a:pPr rtl="0"/>
            <a:r>
              <a:rPr lang="en-US" b="1" dirty="0" smtClean="0">
                <a:effectLst/>
              </a:rPr>
              <a:t>Real estate investing</a:t>
            </a:r>
          </a:p>
          <a:p>
            <a:pPr rtl="0"/>
            <a:r>
              <a:rPr lang="en-US" dirty="0" smtClean="0">
                <a:effectLst/>
              </a:rPr>
              <a:t>Schwarzenegger rolled profits from the mail order business and his bodybuilding competition winnings into his first real estate investment venture: an apartment building he purchased for $10,000. He would later go on to invest in a number of real estate holding companies.</a:t>
            </a:r>
            <a:r>
              <a:rPr lang="en-US" baseline="30000" dirty="0" smtClean="0">
                <a:effectLst/>
                <a:hlinkClick r:id="rId14" action="ppaction://hlinkfile"/>
              </a:rPr>
              <a:t>[91]</a:t>
            </a:r>
            <a:r>
              <a:rPr lang="en-US" baseline="30000" dirty="0" smtClean="0">
                <a:effectLst/>
                <a:hlinkClick r:id="rId15" action="ppaction://hlinkfile"/>
              </a:rPr>
              <a:t>[92]</a:t>
            </a:r>
            <a:endParaRPr lang="en-US" dirty="0" smtClean="0">
              <a:effectLst/>
            </a:endParaRPr>
          </a:p>
          <a:p>
            <a:pPr rtl="0"/>
            <a:r>
              <a:rPr lang="en-US" b="1" dirty="0" smtClean="0">
                <a:effectLst/>
              </a:rPr>
              <a:t>Restaurant</a:t>
            </a:r>
          </a:p>
          <a:p>
            <a:pPr rtl="0"/>
            <a:r>
              <a:rPr lang="en-US" dirty="0" smtClean="0">
                <a:effectLst/>
              </a:rPr>
              <a:t>In 1992, Schwarzenegger and his wife opened a restaurant in </a:t>
            </a:r>
            <a:r>
              <a:rPr lang="en-US" dirty="0" smtClean="0">
                <a:effectLst/>
                <a:hlinkClick r:id="rId16" action="ppaction://hlinkfile" tooltip="Santa Monica"/>
              </a:rPr>
              <a:t>Santa Monica</a:t>
            </a:r>
            <a:r>
              <a:rPr lang="en-US" dirty="0" smtClean="0">
                <a:effectLst/>
              </a:rPr>
              <a:t> called </a:t>
            </a:r>
            <a:r>
              <a:rPr lang="en-US" i="1" dirty="0" err="1" smtClean="0">
                <a:effectLst/>
              </a:rPr>
              <a:t>Schatzi</a:t>
            </a:r>
            <a:r>
              <a:rPr lang="en-US" i="1" dirty="0" smtClean="0">
                <a:effectLst/>
              </a:rPr>
              <a:t> On Main</a:t>
            </a:r>
            <a:r>
              <a:rPr lang="en-US" dirty="0" smtClean="0">
                <a:effectLst/>
              </a:rPr>
              <a:t>. </a:t>
            </a:r>
            <a:r>
              <a:rPr lang="en-US" i="1" dirty="0" err="1" smtClean="0">
                <a:effectLst/>
              </a:rPr>
              <a:t>Schatzi</a:t>
            </a:r>
            <a:r>
              <a:rPr lang="en-US" dirty="0" smtClean="0">
                <a:effectLst/>
              </a:rPr>
              <a:t> literally means "little treasure," colloquial for "honey" or "darling" in German. In 1998, he sold his restaurant.</a:t>
            </a:r>
            <a:r>
              <a:rPr lang="en-US" baseline="30000" dirty="0" smtClean="0">
                <a:effectLst/>
                <a:hlinkClick r:id="rId17" action="ppaction://hlinkfile"/>
              </a:rPr>
              <a:t>[93]</a:t>
            </a:r>
            <a:endParaRPr lang="en-US" dirty="0" smtClean="0">
              <a:effectLst/>
            </a:endParaRPr>
          </a:p>
          <a:p>
            <a:pPr rtl="0"/>
            <a:r>
              <a:rPr lang="en-US" b="1" dirty="0" smtClean="0">
                <a:effectLst/>
              </a:rPr>
              <a:t>Planet Hollywood investment</a:t>
            </a:r>
          </a:p>
          <a:p>
            <a:pPr rtl="0"/>
            <a:r>
              <a:rPr lang="en-US" dirty="0" smtClean="0">
                <a:effectLst/>
              </a:rPr>
              <a:t>See also: </a:t>
            </a:r>
            <a:r>
              <a:rPr lang="en-US" dirty="0" smtClean="0">
                <a:effectLst/>
                <a:hlinkClick r:id="rId18" action="ppaction://hlinkfile" tooltip="Planet Hollywood"/>
              </a:rPr>
              <a:t>Planet Hollywood</a:t>
            </a:r>
            <a:endParaRPr lang="en-US" dirty="0" smtClean="0">
              <a:effectLst/>
            </a:endParaRPr>
          </a:p>
          <a:p>
            <a:pPr rtl="0"/>
            <a:r>
              <a:rPr lang="en-US" dirty="0" smtClean="0">
                <a:effectLst/>
              </a:rPr>
              <a:t>Schwarzenegger was a founding celebrity investor in the </a:t>
            </a:r>
            <a:r>
              <a:rPr lang="en-US" dirty="0" smtClean="0">
                <a:effectLst/>
                <a:hlinkClick r:id="rId18" action="ppaction://hlinkfile" tooltip="Planet Hollywood"/>
              </a:rPr>
              <a:t>Planet Hollywood</a:t>
            </a:r>
            <a:r>
              <a:rPr lang="en-US" dirty="0" smtClean="0">
                <a:effectLst/>
              </a:rPr>
              <a:t> chain of international theme restaurants (modeled after the </a:t>
            </a:r>
            <a:r>
              <a:rPr lang="en-US" dirty="0" smtClean="0">
                <a:effectLst/>
                <a:hlinkClick r:id="rId19" action="ppaction://hlinkfile" tooltip="Hard Rock Cafe"/>
              </a:rPr>
              <a:t>Hard Rock Cafe</a:t>
            </a:r>
            <a:r>
              <a:rPr lang="en-US" dirty="0" smtClean="0">
                <a:effectLst/>
              </a:rPr>
              <a:t>) along with </a:t>
            </a:r>
            <a:r>
              <a:rPr lang="en-US" dirty="0" smtClean="0">
                <a:effectLst/>
                <a:hlinkClick r:id="rId20" action="ppaction://hlinkfile" tooltip="Bruce Willis"/>
              </a:rPr>
              <a:t>Bruce Willis</a:t>
            </a:r>
            <a:r>
              <a:rPr lang="en-US" dirty="0" smtClean="0">
                <a:effectLst/>
              </a:rPr>
              <a:t>, </a:t>
            </a:r>
            <a:r>
              <a:rPr lang="en-US" dirty="0" smtClean="0">
                <a:effectLst/>
                <a:hlinkClick r:id="rId21" action="ppaction://hlinkfile" tooltip="Sylvester Stallone"/>
              </a:rPr>
              <a:t>Sylvester Stallone</a:t>
            </a:r>
            <a:r>
              <a:rPr lang="en-US" dirty="0" smtClean="0">
                <a:effectLst/>
              </a:rPr>
              <a:t> and </a:t>
            </a:r>
            <a:r>
              <a:rPr lang="en-US" dirty="0" smtClean="0">
                <a:effectLst/>
                <a:hlinkClick r:id="rId22" action="ppaction://hlinkfile" tooltip="Demi Moore"/>
              </a:rPr>
              <a:t>Demi Moore</a:t>
            </a:r>
            <a:r>
              <a:rPr lang="en-US" dirty="0" smtClean="0">
                <a:effectLst/>
              </a:rPr>
              <a:t>. Schwarzenegger severed his financial ties with the business in early 2000.</a:t>
            </a:r>
            <a:r>
              <a:rPr lang="en-US" baseline="30000" dirty="0" smtClean="0">
                <a:effectLst/>
                <a:hlinkClick r:id="rId23" action="ppaction://hlinkfile"/>
              </a:rPr>
              <a:t>[94]</a:t>
            </a:r>
            <a:r>
              <a:rPr lang="en-US" dirty="0" smtClean="0">
                <a:effectLst/>
              </a:rPr>
              <a:t> Schwarzenegger said the company had not had the success he had hoped for, claiming he wanted to focus his attention on "new US global business ventures" and his movie career.</a:t>
            </a:r>
            <a:r>
              <a:rPr lang="en-US" baseline="30000" dirty="0" smtClean="0">
                <a:effectLst/>
                <a:hlinkClick r:id="rId23" action="ppaction://hlinkfile"/>
              </a:rPr>
              <a:t>[94]</a:t>
            </a:r>
            <a:endParaRPr lang="en-US" dirty="0" smtClean="0">
              <a:effectLst/>
            </a:endParaRPr>
          </a:p>
          <a:p>
            <a:pPr rtl="0"/>
            <a:r>
              <a:rPr lang="en-US" b="1" dirty="0" smtClean="0">
                <a:effectLst/>
              </a:rPr>
              <a:t>Other ventures and investments</a:t>
            </a:r>
          </a:p>
          <a:p>
            <a:pPr rtl="0"/>
            <a:r>
              <a:rPr lang="en-US" dirty="0" smtClean="0">
                <a:effectLst/>
              </a:rPr>
              <a:t>He also invested in a shopping mall in </a:t>
            </a:r>
            <a:r>
              <a:rPr lang="en-US" dirty="0" smtClean="0">
                <a:effectLst/>
                <a:hlinkClick r:id="rId24" action="ppaction://hlinkfile" tooltip="Columbus, Ohio"/>
              </a:rPr>
              <a:t>Columbus, Ohio</a:t>
            </a:r>
            <a:r>
              <a:rPr lang="en-US" dirty="0" smtClean="0">
                <a:effectLst/>
              </a:rPr>
              <a:t>. He has talked about some of those who have helped him over the years in business: "I couldn't have learned about business without a parade of teachers guiding me... from </a:t>
            </a:r>
            <a:r>
              <a:rPr lang="en-US" dirty="0" smtClean="0">
                <a:effectLst/>
                <a:hlinkClick r:id="rId25" action="ppaction://hlinkfile" tooltip="Milton Friedman"/>
              </a:rPr>
              <a:t>Milton Friedman</a:t>
            </a:r>
            <a:r>
              <a:rPr lang="en-US" dirty="0" smtClean="0">
                <a:effectLst/>
              </a:rPr>
              <a:t> to </a:t>
            </a:r>
            <a:r>
              <a:rPr lang="en-US" dirty="0" smtClean="0">
                <a:effectLst/>
                <a:hlinkClick r:id="rId26" action="ppaction://hlinkfile" tooltip="Donald Trump"/>
              </a:rPr>
              <a:t>Donald Trump</a:t>
            </a:r>
            <a:r>
              <a:rPr lang="en-US" dirty="0" smtClean="0">
                <a:effectLst/>
              </a:rPr>
              <a:t>... and now, </a:t>
            </a:r>
            <a:r>
              <a:rPr lang="en-US" dirty="0" smtClean="0">
                <a:effectLst/>
                <a:hlinkClick r:id="rId27" action="ppaction://hlinkfile" tooltip="Les Wexner"/>
              </a:rPr>
              <a:t>Les </a:t>
            </a:r>
            <a:r>
              <a:rPr lang="en-US" dirty="0" err="1" smtClean="0">
                <a:effectLst/>
                <a:hlinkClick r:id="rId27" action="ppaction://hlinkfile" tooltip="Les Wexner"/>
              </a:rPr>
              <a:t>Wexner</a:t>
            </a:r>
            <a:r>
              <a:rPr lang="en-US" dirty="0" smtClean="0">
                <a:effectLst/>
              </a:rPr>
              <a:t> and </a:t>
            </a:r>
            <a:r>
              <a:rPr lang="en-US" dirty="0" smtClean="0">
                <a:effectLst/>
                <a:hlinkClick r:id="rId28" action="ppaction://hlinkfile" tooltip="Warren Buffett"/>
              </a:rPr>
              <a:t>Warren Buffett</a:t>
            </a:r>
            <a:r>
              <a:rPr lang="en-US" dirty="0" smtClean="0">
                <a:effectLst/>
              </a:rPr>
              <a:t>. I even learned a thing or two from Planet Hollywood, such as when to get out! And I did!"</a:t>
            </a:r>
            <a:r>
              <a:rPr lang="en-US" baseline="30000" dirty="0" smtClean="0">
                <a:effectLst/>
                <a:hlinkClick r:id="rId29" action="ppaction://hlinkfile"/>
              </a:rPr>
              <a:t>[18]</a:t>
            </a:r>
            <a:r>
              <a:rPr lang="en-US" dirty="0" smtClean="0">
                <a:effectLst/>
              </a:rPr>
              <a:t> He has significant ownership in </a:t>
            </a:r>
            <a:r>
              <a:rPr lang="en-US" dirty="0" smtClean="0">
                <a:effectLst/>
                <a:hlinkClick r:id="rId30" action="ppaction://hlinkfile" tooltip="Dimensional Fund Advisors"/>
              </a:rPr>
              <a:t>Dimensional Fund Advisors</a:t>
            </a:r>
            <a:r>
              <a:rPr lang="en-US" dirty="0" smtClean="0">
                <a:effectLst/>
              </a:rPr>
              <a:t>, an investment firm.</a:t>
            </a:r>
            <a:r>
              <a:rPr lang="en-US" baseline="30000" dirty="0" smtClean="0">
                <a:effectLst/>
                <a:hlinkClick r:id="rId31" action="ppaction://hlinkfile"/>
              </a:rPr>
              <a:t>[95]</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10</a:t>
            </a:fld>
            <a:endParaRPr lang="en-US"/>
          </a:p>
        </p:txBody>
      </p:sp>
    </p:spTree>
    <p:extLst>
      <p:ext uri="{BB962C8B-B14F-4D97-AF65-F5344CB8AC3E}">
        <p14:creationId xmlns:p14="http://schemas.microsoft.com/office/powerpoint/2010/main" val="3723125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Lector  Read</a:t>
            </a:r>
            <a:r>
              <a:rPr lang="en-US" sz="1200" baseline="0" dirty="0" smtClean="0"/>
              <a:t> the newspapers  aloud to the employees in the  Cigar Industry in Tampa </a:t>
            </a:r>
            <a:r>
              <a:rPr lang="en-US" sz="1200" baseline="0" dirty="0" err="1" smtClean="0"/>
              <a:t>Ybor</a:t>
            </a:r>
            <a:r>
              <a:rPr lang="en-US" sz="1200" baseline="0" dirty="0" smtClean="0"/>
              <a:t> City</a:t>
            </a:r>
            <a:endParaRPr lang="en-US" sz="1200" dirty="0" smtClean="0"/>
          </a:p>
          <a:p>
            <a:r>
              <a:rPr lang="en-US" sz="1200" dirty="0" smtClean="0"/>
              <a:t>Elevator Operator</a:t>
            </a:r>
          </a:p>
          <a:p>
            <a:r>
              <a:rPr lang="en-US" sz="1200" dirty="0" smtClean="0"/>
              <a:t>Copy boy  shuttle</a:t>
            </a:r>
            <a:r>
              <a:rPr lang="en-US" sz="1200" baseline="0" dirty="0" smtClean="0"/>
              <a:t> paper from desk to desk</a:t>
            </a:r>
            <a:endParaRPr lang="en-US" sz="1200" dirty="0" smtClean="0"/>
          </a:p>
          <a:p>
            <a:r>
              <a:rPr lang="en-US" sz="1200" dirty="0" smtClean="0"/>
              <a:t>Pin setter</a:t>
            </a:r>
          </a:p>
          <a:p>
            <a:r>
              <a:rPr lang="en-US" sz="1200" dirty="0" smtClean="0"/>
              <a:t>River Driver Float lumber</a:t>
            </a:r>
            <a:r>
              <a:rPr lang="en-US" sz="1200" baseline="0" dirty="0" smtClean="0"/>
              <a:t> down river to sawmills</a:t>
            </a:r>
            <a:endParaRPr lang="en-US" sz="1200" dirty="0" smtClean="0"/>
          </a:p>
          <a:p>
            <a:r>
              <a:rPr lang="en-US" sz="1200" dirty="0" smtClean="0"/>
              <a:t>Iceman</a:t>
            </a:r>
          </a:p>
          <a:p>
            <a:r>
              <a:rPr lang="en-US" dirty="0" smtClean="0"/>
              <a:t>Lamplighter</a:t>
            </a:r>
          </a:p>
          <a:p>
            <a:r>
              <a:rPr lang="en-US" dirty="0" smtClean="0"/>
              <a:t>Milkman    in 1963   the Department of agriculture said almost</a:t>
            </a:r>
            <a:r>
              <a:rPr lang="en-US" baseline="0" dirty="0" smtClean="0"/>
              <a:t> 30% of Consumers had milk delivered</a:t>
            </a:r>
            <a:endParaRPr lang="en-US" dirty="0" smtClean="0"/>
          </a:p>
          <a:p>
            <a:r>
              <a:rPr lang="en-US" dirty="0" smtClean="0"/>
              <a:t>Switchboard Operator  Still</a:t>
            </a:r>
            <a:r>
              <a:rPr lang="en-US" baseline="0" dirty="0" smtClean="0"/>
              <a:t> routing long distance calls through switchboards in 1980’s</a:t>
            </a:r>
            <a:endParaRPr lang="en-US" dirty="0" smtClean="0"/>
          </a:p>
          <a:p>
            <a:r>
              <a:rPr lang="en-US" dirty="0" smtClean="0"/>
              <a:t>Typist in a typing Pool</a:t>
            </a:r>
          </a:p>
          <a:p>
            <a:r>
              <a:rPr lang="en-US" dirty="0" smtClean="0"/>
              <a:t>Type Setter</a:t>
            </a:r>
          </a:p>
          <a:p>
            <a:r>
              <a:rPr lang="en-US" dirty="0" smtClean="0"/>
              <a:t>Telegraph operator</a:t>
            </a:r>
          </a:p>
          <a:p>
            <a:endParaRPr lang="en-US" dirty="0"/>
          </a:p>
        </p:txBody>
      </p:sp>
      <p:sp>
        <p:nvSpPr>
          <p:cNvPr id="4" name="Slide Number Placeholder 3"/>
          <p:cNvSpPr>
            <a:spLocks noGrp="1"/>
          </p:cNvSpPr>
          <p:nvPr>
            <p:ph type="sldNum" sz="quarter" idx="10"/>
          </p:nvPr>
        </p:nvSpPr>
        <p:spPr/>
        <p:txBody>
          <a:bodyPr/>
          <a:lstStyle/>
          <a:p>
            <a:fld id="{480141B8-BD83-4274-8F85-563C033E27F2}" type="slidenum">
              <a:rPr lang="en-US" smtClean="0"/>
              <a:pPr/>
              <a:t>12</a:t>
            </a:fld>
            <a:endParaRPr lang="en-US"/>
          </a:p>
        </p:txBody>
      </p:sp>
    </p:spTree>
    <p:extLst>
      <p:ext uri="{BB962C8B-B14F-4D97-AF65-F5344CB8AC3E}">
        <p14:creationId xmlns:p14="http://schemas.microsoft.com/office/powerpoint/2010/main" val="26807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BA08290-A906-4C18-9512-214A6FE4643D}" type="datetime1">
              <a:rPr lang="en-US" smtClean="0"/>
              <a:pPr/>
              <a:t>11/18/2011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6644A5A-D30C-488E-B147-759F929D6C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FA30EE-32C8-4F9C-AFA0-8EF4D91FA08D}" type="datetime1">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44A5A-D30C-488E-B147-759F929D6C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BEBEAF-D01D-45F6-98B7-25DA40719D0C}" type="datetime1">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44A5A-D30C-488E-B147-759F929D6C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ED7F560E-748A-48FF-9C50-E03BF7B80BC7}" type="datetime1">
              <a:rPr lang="en-US" smtClean="0"/>
              <a:pPr/>
              <a:t>11/18/2011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6644A5A-D30C-488E-B147-759F929D6C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5CE8627-2C48-4548-955B-3E4BFF9A322A}" type="datetime1">
              <a:rPr lang="en-US" smtClean="0"/>
              <a:pPr/>
              <a:t>11/18/2011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6644A5A-D30C-488E-B147-759F929D6C94}"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AF1EEC1-66B0-4044-BA80-DF95C46D4412}" type="datetime1">
              <a:rPr lang="en-US" smtClean="0"/>
              <a:pPr/>
              <a:t>11/18/2011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6644A5A-D30C-488E-B147-759F929D6C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7336BB4-F84E-4C82-AD0B-03B0DF5F3C95}" type="datetime1">
              <a:rPr lang="en-US" smtClean="0"/>
              <a:pPr/>
              <a:t>11/18/2011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6644A5A-D30C-488E-B147-759F929D6C94}"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A982D29-EB8B-49E5-BF3E-E15E7BC5EA7E}" type="datetime1">
              <a:rPr lang="en-US" smtClean="0"/>
              <a:pPr/>
              <a:t>11/18/2011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44A5A-D30C-488E-B147-759F929D6C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F8A7D51-AAA3-4486-AE94-BA6E7E147720}" type="datetime1">
              <a:rPr lang="en-US" smtClean="0"/>
              <a:pPr/>
              <a:t>11/18/2011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44A5A-D30C-488E-B147-759F929D6C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BDBA6882-460E-4106-8379-5ED6C4032D4F}" type="datetime1">
              <a:rPr lang="en-US" smtClean="0"/>
              <a:pPr/>
              <a:t>11/18/2011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44A5A-D30C-488E-B147-759F929D6C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15CD40C-9EC3-426E-B3D4-4C05BF8463A7}" type="datetime1">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6644A5A-D30C-488E-B147-759F929D6C94}"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1032B7-C29F-4F14-9D50-2F1B335E7106}" type="datetime1">
              <a:rPr lang="en-US" smtClean="0"/>
              <a:pPr/>
              <a:t>11/18/2011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6644A5A-D30C-488E-B147-759F929D6C94}"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online.onetcenter.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onetonline.org/find/match/1/39-9021.00?s=homemaker"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648200"/>
            <a:ext cx="8534400" cy="1427587"/>
          </a:xfrm>
        </p:spPr>
        <p:txBody>
          <a:bodyPr/>
          <a:lstStyle/>
          <a:p>
            <a:pPr algn="ctr"/>
            <a:r>
              <a:rPr lang="en-US" dirty="0" smtClean="0"/>
              <a:t>Translating TRANSFERABLE SKILLS</a:t>
            </a:r>
            <a:endParaRPr lang="en-US" dirty="0"/>
          </a:p>
        </p:txBody>
      </p:sp>
      <p:sp>
        <p:nvSpPr>
          <p:cNvPr id="3" name="Subtitle 2"/>
          <p:cNvSpPr>
            <a:spLocks noGrp="1"/>
          </p:cNvSpPr>
          <p:nvPr>
            <p:ph type="subTitle" idx="1"/>
          </p:nvPr>
        </p:nvSpPr>
        <p:spPr>
          <a:xfrm>
            <a:off x="0" y="1606504"/>
            <a:ext cx="9144000" cy="2584496"/>
          </a:xfrm>
        </p:spPr>
        <p:txBody>
          <a:bodyPr>
            <a:noAutofit/>
          </a:bodyPr>
          <a:lstStyle/>
          <a:p>
            <a:pPr algn="ctr"/>
            <a:r>
              <a:rPr lang="en-US" sz="4000" b="1" dirty="0" smtClean="0">
                <a:solidFill>
                  <a:schemeClr val="tx1"/>
                </a:solidFill>
              </a:rPr>
              <a:t>Leslie Wood</a:t>
            </a:r>
          </a:p>
          <a:p>
            <a:pPr algn="ctr"/>
            <a:r>
              <a:rPr lang="en-US" dirty="0" smtClean="0">
                <a:solidFill>
                  <a:schemeClr val="tx1"/>
                </a:solidFill>
              </a:rPr>
              <a:t>Skills Development Specialist</a:t>
            </a:r>
          </a:p>
          <a:p>
            <a:pPr algn="ctr"/>
            <a:endParaRPr lang="en-US" dirty="0" smtClean="0">
              <a:solidFill>
                <a:schemeClr val="tx1"/>
              </a:solidFill>
            </a:endParaRPr>
          </a:p>
          <a:p>
            <a:pPr algn="ctr"/>
            <a:r>
              <a:rPr lang="en-US" dirty="0" smtClean="0">
                <a:solidFill>
                  <a:schemeClr val="tx1"/>
                </a:solidFill>
              </a:rPr>
              <a:t>Region 19  (DeSoto, Hardee and Highlands Counties)</a:t>
            </a:r>
            <a:endParaRPr lang="en-US"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9" y="6210904"/>
            <a:ext cx="2264833" cy="64709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73" y="-1"/>
            <a:ext cx="9144000" cy="160650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10904"/>
            <a:ext cx="995047" cy="647096"/>
          </a:xfrm>
          <a:prstGeom prst="rect">
            <a:avLst/>
          </a:prstGeom>
        </p:spPr>
      </p:pic>
      <p:sp>
        <p:nvSpPr>
          <p:cNvPr id="8" name="TextBox 7"/>
          <p:cNvSpPr txBox="1"/>
          <p:nvPr/>
        </p:nvSpPr>
        <p:spPr>
          <a:xfrm>
            <a:off x="914400" y="5680502"/>
            <a:ext cx="7315200" cy="415498"/>
          </a:xfrm>
          <a:prstGeom prst="rect">
            <a:avLst/>
          </a:prstGeom>
          <a:noFill/>
        </p:spPr>
        <p:txBody>
          <a:bodyPr wrap="square" rtlCol="0">
            <a:spAutoFit/>
          </a:bodyPr>
          <a:lstStyle/>
          <a:p>
            <a:pPr algn="just"/>
            <a:r>
              <a:rPr lang="en-US" sz="1050" dirty="0"/>
              <a:t>An equal opportunity employer/program .    Auxiliary and services available to upon request to individuals with disabilities.  All telephone  numbers may be reached through the Florida Relay System (711)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1000"/>
            <a:ext cx="8686800" cy="917448"/>
          </a:xfrm>
        </p:spPr>
        <p:txBody>
          <a:bodyPr/>
          <a:lstStyle/>
          <a:p>
            <a:r>
              <a:rPr lang="en-US" dirty="0" err="1"/>
              <a:t>arnold</a:t>
            </a:r>
            <a:r>
              <a:rPr lang="en-US" dirty="0"/>
              <a:t> </a:t>
            </a:r>
            <a:r>
              <a:rPr lang="en-US" dirty="0" err="1"/>
              <a:t>schwarzenegger</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600200"/>
            <a:ext cx="4440922" cy="4267200"/>
          </a:xfrm>
        </p:spPr>
      </p:pic>
      <p:sp>
        <p:nvSpPr>
          <p:cNvPr id="4" name="Slide Number Placeholder 3"/>
          <p:cNvSpPr>
            <a:spLocks noGrp="1"/>
          </p:cNvSpPr>
          <p:nvPr>
            <p:ph type="sldNum" sz="quarter" idx="12"/>
          </p:nvPr>
        </p:nvSpPr>
        <p:spPr/>
        <p:txBody>
          <a:bodyPr/>
          <a:lstStyle/>
          <a:p>
            <a:fld id="{D6644A5A-D30C-488E-B147-759F929D6C94}" type="slidenum">
              <a:rPr lang="en-US" smtClean="0"/>
              <a:pPr/>
              <a:t>10</a:t>
            </a:fld>
            <a:endParaRPr lang="en-US"/>
          </a:p>
        </p:txBody>
      </p:sp>
      <p:sp>
        <p:nvSpPr>
          <p:cNvPr id="3" name="Content Placeholder 2"/>
          <p:cNvSpPr>
            <a:spLocks noGrp="1"/>
          </p:cNvSpPr>
          <p:nvPr>
            <p:ph sz="half" idx="1"/>
          </p:nvPr>
        </p:nvSpPr>
        <p:spPr/>
        <p:txBody>
          <a:bodyPr>
            <a:normAutofit/>
          </a:bodyPr>
          <a:lstStyle/>
          <a:p>
            <a:r>
              <a:rPr lang="en-US" dirty="0" smtClean="0"/>
              <a:t>Body Builder </a:t>
            </a:r>
          </a:p>
          <a:p>
            <a:pPr lvl="1"/>
            <a:r>
              <a:rPr lang="en-US" dirty="0" smtClean="0"/>
              <a:t>Mr. Universe (20) </a:t>
            </a:r>
          </a:p>
          <a:p>
            <a:r>
              <a:rPr lang="en-US" dirty="0" smtClean="0"/>
              <a:t>Bricklaying Contractor</a:t>
            </a:r>
          </a:p>
          <a:p>
            <a:r>
              <a:rPr lang="en-US" dirty="0" smtClean="0"/>
              <a:t>Real Estate Investor</a:t>
            </a:r>
          </a:p>
          <a:p>
            <a:r>
              <a:rPr lang="en-US" dirty="0" smtClean="0"/>
              <a:t>Restaurant Owner</a:t>
            </a:r>
          </a:p>
          <a:p>
            <a:r>
              <a:rPr lang="en-US" dirty="0" smtClean="0"/>
              <a:t>Actor</a:t>
            </a:r>
          </a:p>
          <a:p>
            <a:r>
              <a:rPr lang="en-US" dirty="0"/>
              <a:t>Governor </a:t>
            </a:r>
            <a:endParaRPr lang="en-US" dirty="0" smtClean="0"/>
          </a:p>
          <a:p>
            <a:endParaRPr lang="en-US" dirty="0"/>
          </a:p>
        </p:txBody>
      </p:sp>
      <p:sp>
        <p:nvSpPr>
          <p:cNvPr id="5" name="TextBox 4"/>
          <p:cNvSpPr txBox="1"/>
          <p:nvPr/>
        </p:nvSpPr>
        <p:spPr>
          <a:xfrm>
            <a:off x="436418" y="533400"/>
            <a:ext cx="1905000" cy="646331"/>
          </a:xfrm>
          <a:prstGeom prst="rect">
            <a:avLst/>
          </a:prstGeom>
          <a:noFill/>
        </p:spPr>
        <p:txBody>
          <a:bodyPr wrap="square" rtlCol="0">
            <a:spAutoFit/>
          </a:bodyPr>
          <a:lstStyle/>
          <a:p>
            <a:r>
              <a:rPr lang="en-US" sz="3600" cap="all" dirty="0">
                <a:solidFill>
                  <a:srgbClr val="4E3B30"/>
                </a:solidFill>
                <a:effectLst>
                  <a:reflection blurRad="12700" stA="48000" endA="300" endPos="55000" dir="5400000" sy="-90000" algn="bl" rotWithShape="0"/>
                </a:effectLst>
                <a:latin typeface="Franklin Gothic Medium"/>
                <a:ea typeface="+mj-ea"/>
                <a:cs typeface="+mj-cs"/>
              </a:rPr>
              <a:t>Who is?</a:t>
            </a:r>
            <a:endParaRPr lang="en-US" dirty="0"/>
          </a:p>
        </p:txBody>
      </p:sp>
    </p:spTree>
    <p:extLst>
      <p:ext uri="{BB962C8B-B14F-4D97-AF65-F5344CB8AC3E}">
        <p14:creationId xmlns:p14="http://schemas.microsoft.com/office/powerpoint/2010/main" val="71227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Hundred Years ago</a:t>
            </a:r>
            <a:endParaRPr lang="en-US" dirty="0"/>
          </a:p>
        </p:txBody>
      </p:sp>
      <p:sp>
        <p:nvSpPr>
          <p:cNvPr id="3" name="Content Placeholder 2"/>
          <p:cNvSpPr>
            <a:spLocks noGrp="1"/>
          </p:cNvSpPr>
          <p:nvPr>
            <p:ph idx="1"/>
          </p:nvPr>
        </p:nvSpPr>
        <p:spPr>
          <a:xfrm>
            <a:off x="304800" y="1600200"/>
            <a:ext cx="8382000" cy="4479925"/>
          </a:xfrm>
        </p:spPr>
        <p:txBody>
          <a:bodyPr>
            <a:normAutofit/>
          </a:bodyPr>
          <a:lstStyle/>
          <a:p>
            <a:pPr marL="0" indent="0">
              <a:buNone/>
            </a:pPr>
            <a:r>
              <a:rPr lang="en-US" dirty="0" smtClean="0"/>
              <a:t>At the turn of the Twentieth Century</a:t>
            </a:r>
          </a:p>
          <a:p>
            <a:r>
              <a:rPr lang="en-US" dirty="0" smtClean="0"/>
              <a:t>80% of the population worked on farms</a:t>
            </a:r>
          </a:p>
          <a:p>
            <a:r>
              <a:rPr lang="en-US" dirty="0" smtClean="0"/>
              <a:t>Today it’s 2%</a:t>
            </a:r>
          </a:p>
          <a:p>
            <a:r>
              <a:rPr lang="en-US" dirty="0" smtClean="0"/>
              <a:t>In </a:t>
            </a:r>
            <a:r>
              <a:rPr lang="en-US" dirty="0"/>
              <a:t>1914 several countries actually rode horses into </a:t>
            </a:r>
            <a:r>
              <a:rPr lang="en-US" dirty="0" smtClean="0"/>
              <a:t>battle during World War 1</a:t>
            </a:r>
            <a:endParaRPr lang="en-US" dirty="0"/>
          </a:p>
          <a:p>
            <a:endParaRPr lang="en-US"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11</a:t>
            </a:fld>
            <a:endParaRPr lang="en-US"/>
          </a:p>
        </p:txBody>
      </p:sp>
    </p:spTree>
    <p:extLst>
      <p:ext uri="{BB962C8B-B14F-4D97-AF65-F5344CB8AC3E}">
        <p14:creationId xmlns:p14="http://schemas.microsoft.com/office/powerpoint/2010/main" val="55891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is the commonality with these jobs</a:t>
            </a:r>
            <a:endParaRPr lang="en-US" dirty="0"/>
          </a:p>
        </p:txBody>
      </p:sp>
      <p:sp>
        <p:nvSpPr>
          <p:cNvPr id="3" name="Content Placeholder 2"/>
          <p:cNvSpPr>
            <a:spLocks noGrp="1"/>
          </p:cNvSpPr>
          <p:nvPr>
            <p:ph sz="half" idx="1"/>
          </p:nvPr>
        </p:nvSpPr>
        <p:spPr/>
        <p:txBody>
          <a:bodyPr>
            <a:normAutofit fontScale="92500"/>
          </a:bodyPr>
          <a:lstStyle/>
          <a:p>
            <a:r>
              <a:rPr lang="en-US" sz="4000" dirty="0"/>
              <a:t>Lector </a:t>
            </a:r>
          </a:p>
          <a:p>
            <a:r>
              <a:rPr lang="en-US" sz="4000" dirty="0"/>
              <a:t>Elevator </a:t>
            </a:r>
            <a:r>
              <a:rPr lang="en-US" sz="4000" dirty="0" smtClean="0"/>
              <a:t>Operator</a:t>
            </a:r>
            <a:endParaRPr lang="en-US" sz="4000" dirty="0"/>
          </a:p>
          <a:p>
            <a:r>
              <a:rPr lang="en-US" sz="4000" dirty="0"/>
              <a:t>Copy </a:t>
            </a:r>
            <a:r>
              <a:rPr lang="en-US" sz="4000" dirty="0" smtClean="0"/>
              <a:t>Boy</a:t>
            </a:r>
            <a:endParaRPr lang="en-US" sz="4000" dirty="0"/>
          </a:p>
          <a:p>
            <a:r>
              <a:rPr lang="en-US" sz="4000" dirty="0"/>
              <a:t>Pin </a:t>
            </a:r>
            <a:r>
              <a:rPr lang="en-US" sz="4000" dirty="0" smtClean="0"/>
              <a:t>Setter</a:t>
            </a:r>
            <a:endParaRPr lang="en-US" sz="4000" dirty="0"/>
          </a:p>
          <a:p>
            <a:r>
              <a:rPr lang="en-US" sz="4000" dirty="0"/>
              <a:t>River Driver</a:t>
            </a:r>
          </a:p>
          <a:p>
            <a:r>
              <a:rPr lang="en-US" sz="4000" dirty="0" smtClean="0"/>
              <a:t>Iceman</a:t>
            </a:r>
          </a:p>
          <a:p>
            <a:r>
              <a:rPr lang="en-US" sz="4000" dirty="0" smtClean="0"/>
              <a:t>Lamplighter</a:t>
            </a:r>
            <a:endParaRPr lang="en-US" sz="4000" dirty="0"/>
          </a:p>
          <a:p>
            <a:endParaRPr lang="en-US" sz="4000" dirty="0"/>
          </a:p>
        </p:txBody>
      </p:sp>
      <p:sp>
        <p:nvSpPr>
          <p:cNvPr id="6" name="Content Placeholder 5"/>
          <p:cNvSpPr>
            <a:spLocks noGrp="1"/>
          </p:cNvSpPr>
          <p:nvPr>
            <p:ph sz="half" idx="2"/>
          </p:nvPr>
        </p:nvSpPr>
        <p:spPr/>
        <p:txBody>
          <a:bodyPr>
            <a:normAutofit fontScale="92500"/>
          </a:bodyPr>
          <a:lstStyle/>
          <a:p>
            <a:r>
              <a:rPr lang="en-US" sz="4000" dirty="0" smtClean="0"/>
              <a:t>Milkman</a:t>
            </a:r>
            <a:endParaRPr lang="en-US" sz="4000" dirty="0"/>
          </a:p>
          <a:p>
            <a:r>
              <a:rPr lang="en-US" sz="4000" dirty="0"/>
              <a:t>Switchboard Operator</a:t>
            </a:r>
          </a:p>
          <a:p>
            <a:r>
              <a:rPr lang="en-US" sz="4000" dirty="0"/>
              <a:t>Typist in a typing Pool</a:t>
            </a:r>
          </a:p>
          <a:p>
            <a:r>
              <a:rPr lang="en-US" sz="4000" dirty="0"/>
              <a:t>Type Setter</a:t>
            </a:r>
          </a:p>
          <a:p>
            <a:r>
              <a:rPr lang="en-US" sz="4000" dirty="0"/>
              <a:t>Telegraph operator</a:t>
            </a:r>
          </a:p>
          <a:p>
            <a:endParaRPr lang="en-US"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12</a:t>
            </a:fld>
            <a:endParaRPr lang="en-US"/>
          </a:p>
        </p:txBody>
      </p:sp>
    </p:spTree>
    <p:extLst>
      <p:ext uri="{BB962C8B-B14F-4D97-AF65-F5344CB8AC3E}">
        <p14:creationId xmlns:p14="http://schemas.microsoft.com/office/powerpoint/2010/main" val="188863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t>
            </a:r>
            <a:r>
              <a:rPr lang="en-US" dirty="0" smtClean="0"/>
              <a:t>workforce </a:t>
            </a:r>
            <a:r>
              <a:rPr lang="en-US" dirty="0" smtClean="0"/>
              <a:t>is undergoing </a:t>
            </a:r>
            <a:r>
              <a:rPr lang="en-US" dirty="0" smtClean="0"/>
              <a:t>change </a:t>
            </a:r>
            <a:endParaRPr lang="en-US" dirty="0"/>
          </a:p>
        </p:txBody>
      </p:sp>
      <p:sp>
        <p:nvSpPr>
          <p:cNvPr id="3" name="Content Placeholder 2"/>
          <p:cNvSpPr>
            <a:spLocks noGrp="1"/>
          </p:cNvSpPr>
          <p:nvPr>
            <p:ph idx="1"/>
          </p:nvPr>
        </p:nvSpPr>
        <p:spPr/>
        <p:txBody>
          <a:bodyPr>
            <a:normAutofit/>
          </a:bodyPr>
          <a:lstStyle/>
          <a:p>
            <a:r>
              <a:rPr lang="en-US" sz="3600" dirty="0" smtClean="0"/>
              <a:t>Due </a:t>
            </a:r>
            <a:r>
              <a:rPr lang="en-US" sz="3600" dirty="0"/>
              <a:t>to the changes in technology and economics, jobs that once were prevalent may no longer </a:t>
            </a:r>
            <a:r>
              <a:rPr lang="en-US" sz="3600" dirty="0" smtClean="0"/>
              <a:t>exist</a:t>
            </a:r>
          </a:p>
          <a:p>
            <a:pPr marL="0" indent="0">
              <a:buNone/>
            </a:pPr>
            <a:endParaRPr lang="en-US" sz="3600" dirty="0" smtClean="0"/>
          </a:p>
          <a:p>
            <a:r>
              <a:rPr lang="en-US" sz="3600" dirty="0" smtClean="0"/>
              <a:t>The </a:t>
            </a:r>
            <a:r>
              <a:rPr lang="en-US" sz="3600" dirty="0"/>
              <a:t>job seeker’s options have changed</a:t>
            </a:r>
            <a:r>
              <a:rPr lang="en-US" sz="3600" dirty="0" smtClean="0"/>
              <a:t>, and in </a:t>
            </a:r>
            <a:r>
              <a:rPr lang="en-US" sz="3600" dirty="0"/>
              <a:t>s</a:t>
            </a:r>
            <a:r>
              <a:rPr lang="en-US" sz="3600" dirty="0" smtClean="0"/>
              <a:t>ome </a:t>
            </a:r>
            <a:r>
              <a:rPr lang="en-US" sz="3600" dirty="0" smtClean="0"/>
              <a:t>cases they have better opportunities</a:t>
            </a:r>
            <a:endParaRPr lang="en-US" sz="3600"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13</a:t>
            </a:fld>
            <a:endParaRPr lang="en-US"/>
          </a:p>
        </p:txBody>
      </p:sp>
    </p:spTree>
    <p:extLst>
      <p:ext uri="{BB962C8B-B14F-4D97-AF65-F5344CB8AC3E}">
        <p14:creationId xmlns:p14="http://schemas.microsoft.com/office/powerpoint/2010/main" val="195263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8" y="381000"/>
            <a:ext cx="8686800" cy="841248"/>
          </a:xfrm>
        </p:spPr>
        <p:txBody>
          <a:bodyPr>
            <a:normAutofit fontScale="90000"/>
          </a:bodyPr>
          <a:lstStyle/>
          <a:p>
            <a:r>
              <a:rPr lang="en-US" dirty="0" smtClean="0"/>
              <a:t>Jobs </a:t>
            </a:r>
            <a:r>
              <a:rPr lang="en-US" dirty="0"/>
              <a:t>and </a:t>
            </a:r>
            <a:r>
              <a:rPr lang="en-US" dirty="0" smtClean="0"/>
              <a:t>Industries becoming Obsolete </a:t>
            </a:r>
            <a:endParaRPr lang="en-US" dirty="0"/>
          </a:p>
        </p:txBody>
      </p:sp>
      <p:sp>
        <p:nvSpPr>
          <p:cNvPr id="3" name="Content Placeholder 2"/>
          <p:cNvSpPr>
            <a:spLocks noGrp="1"/>
          </p:cNvSpPr>
          <p:nvPr>
            <p:ph sz="half" idx="1"/>
          </p:nvPr>
        </p:nvSpPr>
        <p:spPr>
          <a:xfrm>
            <a:off x="304799" y="2514600"/>
            <a:ext cx="4232563" cy="4114800"/>
          </a:xfrm>
        </p:spPr>
        <p:txBody>
          <a:bodyPr>
            <a:normAutofit lnSpcReduction="10000"/>
          </a:bodyPr>
          <a:lstStyle/>
          <a:p>
            <a:r>
              <a:rPr lang="en-US" sz="3600" dirty="0"/>
              <a:t>Travel Agents</a:t>
            </a:r>
          </a:p>
          <a:p>
            <a:r>
              <a:rPr lang="en-US" sz="3600" dirty="0" smtClean="0"/>
              <a:t>Toll </a:t>
            </a:r>
            <a:r>
              <a:rPr lang="en-US" sz="3600" dirty="0"/>
              <a:t>collectors</a:t>
            </a:r>
          </a:p>
          <a:p>
            <a:r>
              <a:rPr lang="en-US" sz="3600" dirty="0"/>
              <a:t>Post Office Workers</a:t>
            </a:r>
          </a:p>
          <a:p>
            <a:r>
              <a:rPr lang="en-US" sz="3600" dirty="0" smtClean="0"/>
              <a:t>Checkout Clerk</a:t>
            </a:r>
          </a:p>
          <a:p>
            <a:r>
              <a:rPr lang="en-US" sz="3600" dirty="0" smtClean="0"/>
              <a:t>Video Store Attendants</a:t>
            </a:r>
          </a:p>
          <a:p>
            <a:endParaRPr lang="en-US" sz="3200" dirty="0"/>
          </a:p>
        </p:txBody>
      </p:sp>
      <p:sp>
        <p:nvSpPr>
          <p:cNvPr id="6" name="Content Placeholder 5"/>
          <p:cNvSpPr>
            <a:spLocks noGrp="1"/>
          </p:cNvSpPr>
          <p:nvPr>
            <p:ph sz="half" idx="2"/>
          </p:nvPr>
        </p:nvSpPr>
        <p:spPr>
          <a:xfrm>
            <a:off x="4495800" y="2514600"/>
            <a:ext cx="4038600" cy="3809999"/>
          </a:xfrm>
        </p:spPr>
        <p:txBody>
          <a:bodyPr>
            <a:noAutofit/>
          </a:bodyPr>
          <a:lstStyle/>
          <a:p>
            <a:r>
              <a:rPr lang="en-US" sz="3600" dirty="0"/>
              <a:t>Newspapers</a:t>
            </a:r>
          </a:p>
          <a:p>
            <a:r>
              <a:rPr lang="en-US" sz="3600" dirty="0"/>
              <a:t>Magazines</a:t>
            </a:r>
          </a:p>
          <a:p>
            <a:r>
              <a:rPr lang="en-US" sz="3600" dirty="0" smtClean="0"/>
              <a:t>Information 411</a:t>
            </a:r>
          </a:p>
          <a:p>
            <a:r>
              <a:rPr lang="en-US" sz="3600" dirty="0" smtClean="0"/>
              <a:t>Photo </a:t>
            </a:r>
            <a:r>
              <a:rPr lang="en-US" sz="3600" dirty="0"/>
              <a:t>Processors</a:t>
            </a:r>
          </a:p>
          <a:p>
            <a:endParaRPr lang="en-US" sz="3600" dirty="0"/>
          </a:p>
          <a:p>
            <a:pPr marL="0" indent="0">
              <a:buNone/>
            </a:pPr>
            <a:endParaRPr lang="en-US" sz="3600"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14</a:t>
            </a:fld>
            <a:endParaRPr lang="en-US"/>
          </a:p>
        </p:txBody>
      </p:sp>
      <p:sp>
        <p:nvSpPr>
          <p:cNvPr id="5" name="TextBox 4"/>
          <p:cNvSpPr txBox="1"/>
          <p:nvPr/>
        </p:nvSpPr>
        <p:spPr>
          <a:xfrm>
            <a:off x="651163" y="1219199"/>
            <a:ext cx="7772400" cy="1200329"/>
          </a:xfrm>
          <a:prstGeom prst="rect">
            <a:avLst/>
          </a:prstGeom>
          <a:noFill/>
        </p:spPr>
        <p:txBody>
          <a:bodyPr wrap="square" rtlCol="0">
            <a:spAutoFit/>
          </a:bodyPr>
          <a:lstStyle/>
          <a:p>
            <a:pPr algn="ctr"/>
            <a:r>
              <a:rPr lang="en-US" sz="3600" dirty="0">
                <a:solidFill>
                  <a:schemeClr val="tx2"/>
                </a:solidFill>
              </a:rPr>
              <a:t>The demand for new types of skills moves a lot more quickly than workers </a:t>
            </a:r>
          </a:p>
        </p:txBody>
      </p:sp>
    </p:spTree>
    <p:extLst>
      <p:ext uri="{BB962C8B-B14F-4D97-AF65-F5344CB8AC3E}">
        <p14:creationId xmlns:p14="http://schemas.microsoft.com/office/powerpoint/2010/main" val="397866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Transferable skills </a:t>
            </a:r>
          </a:p>
        </p:txBody>
      </p:sp>
      <p:sp>
        <p:nvSpPr>
          <p:cNvPr id="3" name="Content Placeholder 2"/>
          <p:cNvSpPr>
            <a:spLocks noGrp="1"/>
          </p:cNvSpPr>
          <p:nvPr>
            <p:ph idx="1"/>
          </p:nvPr>
        </p:nvSpPr>
        <p:spPr/>
        <p:txBody>
          <a:bodyPr>
            <a:normAutofit/>
          </a:bodyPr>
          <a:lstStyle/>
          <a:p>
            <a:r>
              <a:rPr lang="en-US" sz="3600" dirty="0" smtClean="0"/>
              <a:t>Key component in finding a position outside of the work genres</a:t>
            </a:r>
          </a:p>
          <a:p>
            <a:endParaRPr lang="en-US" sz="3600" dirty="0" smtClean="0"/>
          </a:p>
          <a:p>
            <a:r>
              <a:rPr lang="en-US" sz="3600" dirty="0" smtClean="0"/>
              <a:t>If one’s previous job is no longer available, choices become limited</a:t>
            </a:r>
            <a:endParaRPr lang="en-US" sz="3600"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15</a:t>
            </a:fld>
            <a:endParaRPr lang="en-US"/>
          </a:p>
        </p:txBody>
      </p:sp>
    </p:spTree>
    <p:extLst>
      <p:ext uri="{BB962C8B-B14F-4D97-AF65-F5344CB8AC3E}">
        <p14:creationId xmlns:p14="http://schemas.microsoft.com/office/powerpoint/2010/main" val="57734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914400"/>
          </a:xfrm>
        </p:spPr>
        <p:txBody>
          <a:bodyPr/>
          <a:lstStyle/>
          <a:p>
            <a:r>
              <a:rPr lang="en-US" dirty="0" smtClean="0"/>
              <a:t>The displaced worker </a:t>
            </a:r>
            <a:endParaRPr lang="en-US" dirty="0"/>
          </a:p>
        </p:txBody>
      </p:sp>
      <p:sp>
        <p:nvSpPr>
          <p:cNvPr id="3" name="Content Placeholder 2"/>
          <p:cNvSpPr>
            <a:spLocks noGrp="1"/>
          </p:cNvSpPr>
          <p:nvPr>
            <p:ph idx="1"/>
          </p:nvPr>
        </p:nvSpPr>
        <p:spPr>
          <a:xfrm>
            <a:off x="304800" y="1295400"/>
            <a:ext cx="8686800" cy="5257800"/>
          </a:xfrm>
        </p:spPr>
        <p:txBody>
          <a:bodyPr>
            <a:noAutofit/>
          </a:bodyPr>
          <a:lstStyle/>
          <a:p>
            <a:pPr marL="0" lvl="0" indent="0">
              <a:lnSpc>
                <a:spcPct val="150000"/>
              </a:lnSpc>
              <a:buNone/>
            </a:pPr>
            <a:r>
              <a:rPr lang="en-US" sz="3600" b="1" dirty="0" smtClean="0"/>
              <a:t>What are the Displaced Worker’s choices?</a:t>
            </a:r>
          </a:p>
          <a:p>
            <a:pPr lvl="0">
              <a:lnSpc>
                <a:spcPct val="150000"/>
              </a:lnSpc>
            </a:pPr>
            <a:r>
              <a:rPr lang="en-US" sz="3600" dirty="0" smtClean="0"/>
              <a:t>They </a:t>
            </a:r>
            <a:r>
              <a:rPr lang="en-US" sz="3600" dirty="0"/>
              <a:t>can leave the area to find the same type of work </a:t>
            </a:r>
            <a:r>
              <a:rPr lang="en-US" sz="3600" dirty="0" smtClean="0"/>
              <a:t>elsewhere</a:t>
            </a:r>
            <a:endParaRPr lang="en-US" sz="3600" dirty="0"/>
          </a:p>
          <a:p>
            <a:pPr lvl="0">
              <a:lnSpc>
                <a:spcPct val="150000"/>
              </a:lnSpc>
            </a:pPr>
            <a:r>
              <a:rPr lang="en-US" sz="3600" dirty="0"/>
              <a:t>They can use existing skills to work at new </a:t>
            </a:r>
            <a:r>
              <a:rPr lang="en-US" sz="3600" dirty="0" smtClean="0"/>
              <a:t>trades</a:t>
            </a:r>
            <a:endParaRPr lang="en-US" sz="3600" dirty="0"/>
          </a:p>
          <a:p>
            <a:pPr lvl="0">
              <a:lnSpc>
                <a:spcPct val="150000"/>
              </a:lnSpc>
            </a:pPr>
            <a:r>
              <a:rPr lang="en-US" sz="3600" dirty="0"/>
              <a:t>They can </a:t>
            </a:r>
            <a:r>
              <a:rPr lang="en-US" sz="3600" dirty="0" smtClean="0"/>
              <a:t>acquire new skills</a:t>
            </a:r>
            <a:endParaRPr lang="en-US" sz="3600"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16</a:t>
            </a:fld>
            <a:endParaRPr lang="en-US"/>
          </a:p>
        </p:txBody>
      </p:sp>
    </p:spTree>
    <p:extLst>
      <p:ext uri="{BB962C8B-B14F-4D97-AF65-F5344CB8AC3E}">
        <p14:creationId xmlns:p14="http://schemas.microsoft.com/office/powerpoint/2010/main" val="60332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686800" cy="2438400"/>
          </a:xfrm>
        </p:spPr>
        <p:txBody>
          <a:bodyPr>
            <a:normAutofit fontScale="90000"/>
          </a:bodyPr>
          <a:lstStyle/>
          <a:p>
            <a:pPr>
              <a:lnSpc>
                <a:spcPct val="150000"/>
              </a:lnSpc>
            </a:pPr>
            <a:r>
              <a:rPr lang="en-US" dirty="0"/>
              <a:t>What is The least expensive, least disruptive and fastest method for the displaced </a:t>
            </a:r>
            <a:r>
              <a:rPr lang="en-US" dirty="0" smtClean="0"/>
              <a:t>worker?</a:t>
            </a:r>
            <a:r>
              <a:rPr lang="en-US" dirty="0"/>
              <a:t/>
            </a:r>
            <a:br>
              <a:rPr lang="en-US" dirty="0"/>
            </a:br>
            <a:endParaRPr lang="en-US" dirty="0"/>
          </a:p>
        </p:txBody>
      </p:sp>
      <p:sp>
        <p:nvSpPr>
          <p:cNvPr id="3" name="Content Placeholder 2"/>
          <p:cNvSpPr>
            <a:spLocks noGrp="1"/>
          </p:cNvSpPr>
          <p:nvPr>
            <p:ph idx="1"/>
          </p:nvPr>
        </p:nvSpPr>
        <p:spPr>
          <a:xfrm>
            <a:off x="304800" y="2895601"/>
            <a:ext cx="8686800" cy="2514600"/>
          </a:xfrm>
        </p:spPr>
        <p:txBody>
          <a:bodyPr>
            <a:normAutofit/>
          </a:bodyPr>
          <a:lstStyle/>
          <a:p>
            <a:pPr>
              <a:lnSpc>
                <a:spcPct val="150000"/>
              </a:lnSpc>
            </a:pPr>
            <a:r>
              <a:rPr lang="en-US" sz="3600" dirty="0" smtClean="0"/>
              <a:t>Use </a:t>
            </a:r>
            <a:r>
              <a:rPr lang="en-US" sz="3600" dirty="0"/>
              <a:t>their existing (transferable) skills in a new </a:t>
            </a:r>
            <a:r>
              <a:rPr lang="en-US" sz="3600" dirty="0" smtClean="0"/>
              <a:t>trade</a:t>
            </a:r>
          </a:p>
          <a:p>
            <a:pPr marL="0" indent="0">
              <a:lnSpc>
                <a:spcPct val="150000"/>
              </a:lnSpc>
              <a:buNone/>
            </a:pPr>
            <a:endParaRPr lang="en-US"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17</a:t>
            </a:fld>
            <a:endParaRPr lang="en-US"/>
          </a:p>
        </p:txBody>
      </p:sp>
    </p:spTree>
    <p:extLst>
      <p:ext uri="{BB962C8B-B14F-4D97-AF65-F5344CB8AC3E}">
        <p14:creationId xmlns:p14="http://schemas.microsoft.com/office/powerpoint/2010/main" val="377198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066800"/>
          </a:xfrm>
        </p:spPr>
        <p:txBody>
          <a:bodyPr>
            <a:normAutofit/>
          </a:bodyPr>
          <a:lstStyle/>
          <a:p>
            <a:r>
              <a:rPr lang="en-US" sz="4000" dirty="0" smtClean="0"/>
              <a:t>Transferable Skills</a:t>
            </a:r>
            <a:endParaRPr lang="en-US" sz="4000" dirty="0"/>
          </a:p>
        </p:txBody>
      </p:sp>
      <p:sp>
        <p:nvSpPr>
          <p:cNvPr id="3" name="Content Placeholder 2"/>
          <p:cNvSpPr>
            <a:spLocks noGrp="1"/>
          </p:cNvSpPr>
          <p:nvPr>
            <p:ph idx="1"/>
          </p:nvPr>
        </p:nvSpPr>
        <p:spPr>
          <a:xfrm>
            <a:off x="304800" y="1447800"/>
            <a:ext cx="8686800" cy="5029200"/>
          </a:xfrm>
        </p:spPr>
        <p:txBody>
          <a:bodyPr>
            <a:noAutofit/>
          </a:bodyPr>
          <a:lstStyle/>
          <a:p>
            <a:r>
              <a:rPr lang="en-US" sz="3600" b="1" dirty="0" smtClean="0"/>
              <a:t>Determining</a:t>
            </a:r>
            <a:r>
              <a:rPr lang="en-US" sz="3600" dirty="0" smtClean="0"/>
              <a:t>:</a:t>
            </a:r>
          </a:p>
          <a:p>
            <a:pPr lvl="1">
              <a:lnSpc>
                <a:spcPct val="150000"/>
              </a:lnSpc>
            </a:pPr>
            <a:r>
              <a:rPr lang="en-US" sz="3600" dirty="0" smtClean="0"/>
              <a:t>What skills the jobseeker possess</a:t>
            </a:r>
          </a:p>
          <a:p>
            <a:pPr lvl="1">
              <a:lnSpc>
                <a:spcPct val="150000"/>
              </a:lnSpc>
            </a:pPr>
            <a:r>
              <a:rPr lang="en-US" sz="3600" dirty="0" smtClean="0"/>
              <a:t>What skills does the new career requires</a:t>
            </a:r>
          </a:p>
          <a:p>
            <a:pPr lvl="1">
              <a:lnSpc>
                <a:spcPct val="150000"/>
              </a:lnSpc>
            </a:pPr>
            <a:r>
              <a:rPr lang="en-US" sz="3600" dirty="0" smtClean="0"/>
              <a:t>Matching </a:t>
            </a:r>
            <a:r>
              <a:rPr lang="en-US" sz="3600" dirty="0"/>
              <a:t>these </a:t>
            </a:r>
            <a:r>
              <a:rPr lang="en-US" sz="3600" dirty="0" smtClean="0"/>
              <a:t>transferable skills with the new career</a:t>
            </a:r>
            <a:endParaRPr lang="en-US" sz="3600"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18</a:t>
            </a:fld>
            <a:endParaRPr lang="en-US"/>
          </a:p>
        </p:txBody>
      </p:sp>
    </p:spTree>
    <p:extLst>
      <p:ext uri="{BB962C8B-B14F-4D97-AF65-F5344CB8AC3E}">
        <p14:creationId xmlns:p14="http://schemas.microsoft.com/office/powerpoint/2010/main" val="393090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2438400"/>
          </a:xfrm>
        </p:spPr>
        <p:txBody>
          <a:bodyPr>
            <a:noAutofit/>
          </a:bodyPr>
          <a:lstStyle/>
          <a:p>
            <a:pPr lvl="0">
              <a:lnSpc>
                <a:spcPct val="150000"/>
              </a:lnSpc>
            </a:pPr>
            <a:r>
              <a:rPr lang="en-US" dirty="0"/>
              <a:t>How </a:t>
            </a:r>
            <a:r>
              <a:rPr lang="en-US" dirty="0" smtClean="0"/>
              <a:t>can you assist them in determining </a:t>
            </a:r>
            <a:r>
              <a:rPr lang="en-US" dirty="0"/>
              <a:t>the new trades they should be </a:t>
            </a:r>
            <a:r>
              <a:rPr lang="en-US" dirty="0" smtClean="0"/>
              <a:t>pursuing</a:t>
            </a:r>
            <a:endParaRPr lang="en-US" dirty="0"/>
          </a:p>
        </p:txBody>
      </p:sp>
      <p:sp>
        <p:nvSpPr>
          <p:cNvPr id="3" name="Content Placeholder 2"/>
          <p:cNvSpPr>
            <a:spLocks noGrp="1"/>
          </p:cNvSpPr>
          <p:nvPr>
            <p:ph idx="1"/>
          </p:nvPr>
        </p:nvSpPr>
        <p:spPr>
          <a:xfrm>
            <a:off x="304800" y="2895600"/>
            <a:ext cx="8686800" cy="3810000"/>
          </a:xfrm>
        </p:spPr>
        <p:txBody>
          <a:bodyPr>
            <a:normAutofit/>
          </a:bodyPr>
          <a:lstStyle/>
          <a:p>
            <a:pPr lvl="0">
              <a:lnSpc>
                <a:spcPct val="150000"/>
              </a:lnSpc>
            </a:pPr>
            <a:r>
              <a:rPr lang="en-US" sz="3600" dirty="0" smtClean="0"/>
              <a:t>The knowledge of the skills the job seekers already possess (</a:t>
            </a:r>
            <a:r>
              <a:rPr lang="en-US" sz="3600" b="1" i="1" dirty="0" smtClean="0"/>
              <a:t>Assessment</a:t>
            </a:r>
            <a:r>
              <a:rPr lang="en-US" sz="3600" dirty="0" smtClean="0"/>
              <a:t>)</a:t>
            </a:r>
          </a:p>
          <a:p>
            <a:pPr lvl="0">
              <a:lnSpc>
                <a:spcPct val="150000"/>
              </a:lnSpc>
            </a:pPr>
            <a:r>
              <a:rPr lang="en-US" sz="3600" dirty="0" smtClean="0"/>
              <a:t>Determining the skills required for the new position (</a:t>
            </a:r>
            <a:r>
              <a:rPr lang="en-US" sz="3600" b="1" i="1" dirty="0"/>
              <a:t>Research</a:t>
            </a:r>
            <a:r>
              <a:rPr lang="en-US" sz="3600" dirty="0" smtClean="0"/>
              <a:t>)</a:t>
            </a:r>
            <a:endParaRPr lang="en-US" sz="3600"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19</a:t>
            </a:fld>
            <a:endParaRPr lang="en-US"/>
          </a:p>
        </p:txBody>
      </p:sp>
    </p:spTree>
    <p:extLst>
      <p:ext uri="{BB962C8B-B14F-4D97-AF65-F5344CB8AC3E}">
        <p14:creationId xmlns:p14="http://schemas.microsoft.com/office/powerpoint/2010/main" val="43042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914400"/>
          </a:xfrm>
        </p:spPr>
        <p:txBody>
          <a:bodyPr/>
          <a:lstStyle/>
          <a:p>
            <a:r>
              <a:rPr lang="en-US" dirty="0" smtClean="0"/>
              <a:t>AGENDA</a:t>
            </a:r>
            <a:endParaRPr lang="en-US" dirty="0"/>
          </a:p>
        </p:txBody>
      </p:sp>
      <p:sp>
        <p:nvSpPr>
          <p:cNvPr id="3" name="Content Placeholder 2"/>
          <p:cNvSpPr>
            <a:spLocks noGrp="1"/>
          </p:cNvSpPr>
          <p:nvPr>
            <p:ph idx="1"/>
          </p:nvPr>
        </p:nvSpPr>
        <p:spPr>
          <a:xfrm>
            <a:off x="304800" y="1066800"/>
            <a:ext cx="8686800" cy="5334000"/>
          </a:xfrm>
        </p:spPr>
        <p:txBody>
          <a:bodyPr vert="horz">
            <a:noAutofit/>
          </a:bodyPr>
          <a:lstStyle/>
          <a:p>
            <a:pPr>
              <a:lnSpc>
                <a:spcPct val="150000"/>
              </a:lnSpc>
            </a:pPr>
            <a:r>
              <a:rPr lang="en-US" sz="2400" b="1" dirty="0"/>
              <a:t>Introduction</a:t>
            </a:r>
          </a:p>
          <a:p>
            <a:pPr>
              <a:lnSpc>
                <a:spcPct val="150000"/>
              </a:lnSpc>
            </a:pPr>
            <a:r>
              <a:rPr lang="en-US" sz="2400" b="1" dirty="0"/>
              <a:t>What are “Transferable Skills</a:t>
            </a:r>
            <a:r>
              <a:rPr lang="en-US" sz="2400" b="1" dirty="0" smtClean="0"/>
              <a:t>” </a:t>
            </a:r>
          </a:p>
          <a:p>
            <a:pPr lvl="1"/>
            <a:r>
              <a:rPr lang="en-US" sz="2000" b="1" dirty="0" smtClean="0"/>
              <a:t>A definition</a:t>
            </a:r>
          </a:p>
          <a:p>
            <a:pPr lvl="1"/>
            <a:r>
              <a:rPr lang="en-US" sz="2000" b="1" dirty="0" smtClean="0"/>
              <a:t>Why are Transferable Skills important?</a:t>
            </a:r>
            <a:endParaRPr lang="en-US" sz="1600" b="1" dirty="0"/>
          </a:p>
          <a:p>
            <a:pPr>
              <a:lnSpc>
                <a:spcPct val="150000"/>
              </a:lnSpc>
            </a:pPr>
            <a:r>
              <a:rPr lang="en-US" sz="2400" b="1" dirty="0"/>
              <a:t>Websites  </a:t>
            </a:r>
            <a:endParaRPr lang="en-US" sz="2400" b="1" dirty="0" smtClean="0"/>
          </a:p>
          <a:p>
            <a:pPr lvl="1"/>
            <a:r>
              <a:rPr lang="en-US" sz="2000" b="1" dirty="0" smtClean="0"/>
              <a:t>Useful websites for helping  assess clients Transferable Skills, and  determining the required skills of the job</a:t>
            </a:r>
            <a:endParaRPr lang="en-US" sz="2000" b="1" dirty="0"/>
          </a:p>
          <a:p>
            <a:pPr>
              <a:lnSpc>
                <a:spcPct val="150000"/>
              </a:lnSpc>
            </a:pPr>
            <a:r>
              <a:rPr lang="en-US" sz="2400" b="1" dirty="0" smtClean="0"/>
              <a:t>UPS </a:t>
            </a:r>
            <a:r>
              <a:rPr lang="en-US" sz="2400" b="1" dirty="0"/>
              <a:t>(Unique Selling Proposition </a:t>
            </a:r>
            <a:r>
              <a:rPr lang="en-US" sz="2400" b="1" dirty="0" smtClean="0"/>
              <a:t>)</a:t>
            </a:r>
          </a:p>
          <a:p>
            <a:pPr lvl="1">
              <a:lnSpc>
                <a:spcPct val="150000"/>
              </a:lnSpc>
            </a:pPr>
            <a:r>
              <a:rPr lang="en-US" sz="1600" b="1" dirty="0" smtClean="0"/>
              <a:t>Understanding  what a USP is?</a:t>
            </a:r>
          </a:p>
          <a:p>
            <a:pPr lvl="1">
              <a:lnSpc>
                <a:spcPct val="150000"/>
              </a:lnSpc>
            </a:pPr>
            <a:r>
              <a:rPr lang="en-US" sz="1600" b="1" dirty="0" smtClean="0"/>
              <a:t>How to develop a UPS</a:t>
            </a:r>
            <a:endParaRPr lang="en-US" sz="1200" b="1" dirty="0"/>
          </a:p>
          <a:p>
            <a:pPr>
              <a:lnSpc>
                <a:spcPct val="150000"/>
              </a:lnSpc>
            </a:pPr>
            <a:r>
              <a:rPr lang="en-US" sz="2400" b="1" dirty="0"/>
              <a:t>Questions</a:t>
            </a:r>
          </a:p>
          <a:p>
            <a:pPr>
              <a:lnSpc>
                <a:spcPct val="150000"/>
              </a:lnSpc>
            </a:pPr>
            <a:endParaRPr lang="en-US" sz="2400"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762000"/>
          </a:xfrm>
        </p:spPr>
        <p:txBody>
          <a:bodyPr/>
          <a:lstStyle/>
          <a:p>
            <a:r>
              <a:rPr lang="en-US" dirty="0" smtClean="0"/>
              <a:t>Assessments</a:t>
            </a:r>
            <a:endParaRPr lang="en-US" dirty="0"/>
          </a:p>
        </p:txBody>
      </p:sp>
      <p:sp>
        <p:nvSpPr>
          <p:cNvPr id="3" name="Content Placeholder 2"/>
          <p:cNvSpPr>
            <a:spLocks noGrp="1"/>
          </p:cNvSpPr>
          <p:nvPr>
            <p:ph idx="1"/>
          </p:nvPr>
        </p:nvSpPr>
        <p:spPr/>
        <p:txBody>
          <a:bodyPr>
            <a:normAutofit/>
          </a:bodyPr>
          <a:lstStyle/>
          <a:p>
            <a:pPr>
              <a:lnSpc>
                <a:spcPct val="150000"/>
              </a:lnSpc>
            </a:pPr>
            <a:r>
              <a:rPr lang="en-US" sz="3600" dirty="0" smtClean="0"/>
              <a:t>How can you and the  </a:t>
            </a:r>
            <a:r>
              <a:rPr lang="en-US" sz="3600" dirty="0"/>
              <a:t>job seeker determine their </a:t>
            </a:r>
            <a:r>
              <a:rPr lang="en-US" sz="3600" dirty="0" smtClean="0"/>
              <a:t>strengths</a:t>
            </a:r>
            <a:r>
              <a:rPr lang="en-US" sz="3600" dirty="0"/>
              <a:t>, and align them with other opportunities outside their experience</a:t>
            </a:r>
            <a:r>
              <a:rPr lang="en-US" sz="3600" dirty="0" smtClean="0"/>
              <a:t>?</a:t>
            </a:r>
            <a:endParaRPr lang="en-US" sz="3600"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20</a:t>
            </a:fld>
            <a:endParaRPr lang="en-US"/>
          </a:p>
        </p:txBody>
      </p:sp>
    </p:spTree>
    <p:extLst>
      <p:ext uri="{BB962C8B-B14F-4D97-AF65-F5344CB8AC3E}">
        <p14:creationId xmlns:p14="http://schemas.microsoft.com/office/powerpoint/2010/main" val="69543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990600"/>
          </a:xfrm>
        </p:spPr>
        <p:txBody>
          <a:bodyPr/>
          <a:lstStyle/>
          <a:p>
            <a:r>
              <a:rPr lang="en-US" dirty="0" smtClean="0"/>
              <a:t>Tools of the Trade</a:t>
            </a:r>
            <a:endParaRPr lang="en-US" dirty="0"/>
          </a:p>
        </p:txBody>
      </p:sp>
      <p:sp>
        <p:nvSpPr>
          <p:cNvPr id="3" name="Content Placeholder 2"/>
          <p:cNvSpPr>
            <a:spLocks noGrp="1"/>
          </p:cNvSpPr>
          <p:nvPr>
            <p:ph idx="1"/>
          </p:nvPr>
        </p:nvSpPr>
        <p:spPr>
          <a:xfrm>
            <a:off x="304800" y="1554162"/>
            <a:ext cx="8686800" cy="4846638"/>
          </a:xfrm>
        </p:spPr>
        <p:txBody>
          <a:bodyPr>
            <a:noAutofit/>
          </a:bodyPr>
          <a:lstStyle/>
          <a:p>
            <a:pPr>
              <a:lnSpc>
                <a:spcPct val="150000"/>
              </a:lnSpc>
            </a:pPr>
            <a:r>
              <a:rPr lang="en-US" b="1" dirty="0" smtClean="0"/>
              <a:t>Employ  Florida Marketplace (EFM)</a:t>
            </a:r>
          </a:p>
          <a:p>
            <a:pPr>
              <a:lnSpc>
                <a:spcPct val="150000"/>
              </a:lnSpc>
            </a:pPr>
            <a:r>
              <a:rPr lang="en-US" b="1" dirty="0" smtClean="0"/>
              <a:t>Career One Stop  </a:t>
            </a:r>
          </a:p>
          <a:p>
            <a:pPr>
              <a:lnSpc>
                <a:spcPct val="150000"/>
              </a:lnSpc>
            </a:pPr>
            <a:r>
              <a:rPr lang="en-US" b="1" dirty="0"/>
              <a:t>O*NET</a:t>
            </a:r>
          </a:p>
          <a:p>
            <a:pPr>
              <a:lnSpc>
                <a:spcPct val="150000"/>
              </a:lnSpc>
            </a:pPr>
            <a:r>
              <a:rPr lang="en-US" b="1" dirty="0" err="1"/>
              <a:t>myskillsmyfuture</a:t>
            </a:r>
            <a:endParaRPr lang="en-US" b="1" dirty="0"/>
          </a:p>
          <a:p>
            <a:pPr>
              <a:lnSpc>
                <a:spcPct val="150000"/>
              </a:lnSpc>
            </a:pPr>
            <a:r>
              <a:rPr lang="en-US" b="1" dirty="0" err="1" smtClean="0"/>
              <a:t>Careerscope</a:t>
            </a:r>
            <a:r>
              <a:rPr lang="en-US" b="1" dirty="0" smtClean="0"/>
              <a:t> </a:t>
            </a:r>
          </a:p>
          <a:p>
            <a:pPr>
              <a:lnSpc>
                <a:spcPct val="150000"/>
              </a:lnSpc>
            </a:pPr>
            <a:r>
              <a:rPr lang="en-US" b="1" dirty="0" smtClean="0"/>
              <a:t>Self Assessment Worksheet</a:t>
            </a:r>
          </a:p>
          <a:p>
            <a:endParaRPr lang="en-US" b="1" dirty="0"/>
          </a:p>
          <a:p>
            <a:pPr marL="0" indent="0">
              <a:buNone/>
            </a:pPr>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21</a:t>
            </a:fld>
            <a:endParaRPr lang="en-US"/>
          </a:p>
        </p:txBody>
      </p:sp>
    </p:spTree>
    <p:extLst>
      <p:ext uri="{BB962C8B-B14F-4D97-AF65-F5344CB8AC3E}">
        <p14:creationId xmlns:p14="http://schemas.microsoft.com/office/powerpoint/2010/main" val="70748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762000"/>
          </a:xfrm>
        </p:spPr>
        <p:txBody>
          <a:bodyPr/>
          <a:lstStyle/>
          <a:p>
            <a:r>
              <a:rPr lang="en-US" dirty="0" smtClean="0"/>
              <a:t>assessments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2032575"/>
            <a:ext cx="7325846" cy="4139625"/>
          </a:xfrm>
        </p:spPr>
      </p:pic>
      <p:sp>
        <p:nvSpPr>
          <p:cNvPr id="4" name="Slide Number Placeholder 3"/>
          <p:cNvSpPr>
            <a:spLocks noGrp="1"/>
          </p:cNvSpPr>
          <p:nvPr>
            <p:ph type="sldNum" sz="quarter" idx="12"/>
          </p:nvPr>
        </p:nvSpPr>
        <p:spPr/>
        <p:txBody>
          <a:bodyPr/>
          <a:lstStyle/>
          <a:p>
            <a:fld id="{D6644A5A-D30C-488E-B147-759F929D6C94}" type="slidenum">
              <a:rPr lang="en-US" smtClean="0"/>
              <a:pPr/>
              <a:t>22</a:t>
            </a:fld>
            <a:endParaRPr lang="en-US" dirty="0"/>
          </a:p>
        </p:txBody>
      </p:sp>
      <p:sp>
        <p:nvSpPr>
          <p:cNvPr id="6" name="TextBox 5"/>
          <p:cNvSpPr txBox="1"/>
          <p:nvPr/>
        </p:nvSpPr>
        <p:spPr>
          <a:xfrm>
            <a:off x="685800" y="1447800"/>
            <a:ext cx="4648200" cy="584775"/>
          </a:xfrm>
          <a:prstGeom prst="rect">
            <a:avLst/>
          </a:prstGeom>
          <a:noFill/>
        </p:spPr>
        <p:txBody>
          <a:bodyPr wrap="square" rtlCol="0">
            <a:spAutoFit/>
          </a:bodyPr>
          <a:lstStyle/>
          <a:p>
            <a:r>
              <a:rPr lang="en-US" sz="3200" b="1" dirty="0" smtClean="0"/>
              <a:t>CareerOneStop</a:t>
            </a:r>
            <a:endParaRPr lang="en-US" sz="3200" b="1" dirty="0"/>
          </a:p>
        </p:txBody>
      </p:sp>
      <p:sp>
        <p:nvSpPr>
          <p:cNvPr id="7" name="Left Arrow 6"/>
          <p:cNvSpPr/>
          <p:nvPr/>
        </p:nvSpPr>
        <p:spPr>
          <a:xfrm rot="19366483">
            <a:off x="6034165" y="3233944"/>
            <a:ext cx="1043518" cy="3989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46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one stop Assessments</a:t>
            </a:r>
            <a:endParaRPr lang="en-US" dirty="0"/>
          </a:p>
        </p:txBody>
      </p:sp>
      <p:sp>
        <p:nvSpPr>
          <p:cNvPr id="3" name="Content Placeholder 2"/>
          <p:cNvSpPr>
            <a:spLocks noGrp="1"/>
          </p:cNvSpPr>
          <p:nvPr>
            <p:ph idx="1"/>
          </p:nvPr>
        </p:nvSpPr>
        <p:spPr>
          <a:xfrm>
            <a:off x="304800" y="1554162"/>
            <a:ext cx="8686800" cy="4846638"/>
          </a:xfrm>
        </p:spPr>
        <p:txBody>
          <a:bodyPr>
            <a:noAutofit/>
          </a:bodyPr>
          <a:lstStyle/>
          <a:p>
            <a:r>
              <a:rPr lang="en-US" sz="2400" dirty="0" smtClean="0"/>
              <a:t>•</a:t>
            </a:r>
            <a:r>
              <a:rPr lang="en-US" sz="2400" b="1" dirty="0"/>
              <a:t>The Skills Profiler </a:t>
            </a:r>
            <a:r>
              <a:rPr lang="en-US" sz="2400" dirty="0"/>
              <a:t>identifies skills and matches them to jobs. </a:t>
            </a:r>
          </a:p>
          <a:p>
            <a:r>
              <a:rPr lang="en-US" sz="2400" b="1" dirty="0"/>
              <a:t>•O*NET's Ability Profiler </a:t>
            </a:r>
            <a:r>
              <a:rPr lang="en-US" sz="2400" dirty="0"/>
              <a:t>matches strengths with occupations. </a:t>
            </a:r>
          </a:p>
          <a:p>
            <a:r>
              <a:rPr lang="en-US" sz="2400" dirty="0"/>
              <a:t>•</a:t>
            </a:r>
            <a:r>
              <a:rPr lang="en-US" sz="2400" b="1" dirty="0"/>
              <a:t>O*NET's Interest Profiler </a:t>
            </a:r>
            <a:r>
              <a:rPr lang="en-US" sz="2400" dirty="0"/>
              <a:t>identifies broad interest areas. </a:t>
            </a:r>
          </a:p>
          <a:p>
            <a:r>
              <a:rPr lang="en-US" sz="2400" dirty="0"/>
              <a:t>•</a:t>
            </a:r>
            <a:r>
              <a:rPr lang="en-US" sz="2400" b="1" dirty="0"/>
              <a:t>O*NET's Work Importance Locator </a:t>
            </a:r>
            <a:r>
              <a:rPr lang="en-US" sz="2400" dirty="0"/>
              <a:t>identifies job features that are important to </a:t>
            </a:r>
            <a:r>
              <a:rPr lang="en-US" sz="2400" dirty="0" smtClean="0"/>
              <a:t>you</a:t>
            </a:r>
            <a:endParaRPr lang="en-US" sz="2400" dirty="0"/>
          </a:p>
          <a:p>
            <a:r>
              <a:rPr lang="en-US" sz="2400" dirty="0"/>
              <a:t>•</a:t>
            </a:r>
            <a:r>
              <a:rPr lang="en-US" sz="2400" b="1" dirty="0"/>
              <a:t>Employability Checkup </a:t>
            </a:r>
            <a:r>
              <a:rPr lang="en-US" sz="2400" dirty="0"/>
              <a:t>provides a snapshot of your </a:t>
            </a:r>
            <a:r>
              <a:rPr lang="en-US" sz="2400" dirty="0" smtClean="0"/>
              <a:t>employability</a:t>
            </a:r>
            <a:endParaRPr lang="en-US" sz="2400" dirty="0"/>
          </a:p>
          <a:p>
            <a:r>
              <a:rPr lang="en-US" sz="2400" b="1" dirty="0"/>
              <a:t>Career Resource Library</a:t>
            </a:r>
          </a:p>
          <a:p>
            <a:r>
              <a:rPr lang="en-US" sz="2400" dirty="0"/>
              <a:t>•</a:t>
            </a:r>
            <a:r>
              <a:rPr lang="en-US" sz="2400" b="1" dirty="0"/>
              <a:t>Assessment </a:t>
            </a:r>
            <a:r>
              <a:rPr lang="en-US" sz="2400" b="1" dirty="0" smtClean="0"/>
              <a:t>Resources </a:t>
            </a:r>
            <a:endParaRPr lang="en-US" sz="2400" b="1"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23</a:t>
            </a:fld>
            <a:endParaRPr lang="en-US"/>
          </a:p>
        </p:txBody>
      </p:sp>
    </p:spTree>
    <p:extLst>
      <p:ext uri="{BB962C8B-B14F-4D97-AF65-F5344CB8AC3E}">
        <p14:creationId xmlns:p14="http://schemas.microsoft.com/office/powerpoint/2010/main" val="4290622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O*Net</a:t>
            </a:r>
            <a:endParaRPr lang="en-US" dirty="0"/>
          </a:p>
        </p:txBody>
      </p:sp>
      <p:sp>
        <p:nvSpPr>
          <p:cNvPr id="3" name="Content Placeholder 2"/>
          <p:cNvSpPr>
            <a:spLocks noGrp="1"/>
          </p:cNvSpPr>
          <p:nvPr>
            <p:ph idx="1"/>
          </p:nvPr>
        </p:nvSpPr>
        <p:spPr/>
        <p:txBody>
          <a:bodyPr>
            <a:noAutofit/>
          </a:bodyPr>
          <a:lstStyle/>
          <a:p>
            <a:r>
              <a:rPr lang="en-US" sz="3600" dirty="0" smtClean="0">
                <a:hlinkClick r:id="rId3"/>
              </a:rPr>
              <a:t>http://online.onetcenter.org</a:t>
            </a:r>
            <a:endParaRPr lang="en-US" sz="3600" dirty="0" smtClean="0"/>
          </a:p>
          <a:p>
            <a:r>
              <a:rPr lang="en-US" sz="3600" dirty="0" smtClean="0"/>
              <a:t>O*NET </a:t>
            </a:r>
            <a:r>
              <a:rPr lang="en-US" sz="3600" dirty="0"/>
              <a:t>OnLine is created for the U.S. Department of </a:t>
            </a:r>
            <a:r>
              <a:rPr lang="en-US" sz="3600" dirty="0" smtClean="0"/>
              <a:t>Labor</a:t>
            </a:r>
            <a:endParaRPr lang="en-US" sz="3600" dirty="0"/>
          </a:p>
          <a:p>
            <a:r>
              <a:rPr lang="en-US" sz="3600" dirty="0" smtClean="0"/>
              <a:t>O*NET OnLine has detailed descriptions of the world of work for use by job seekers, workforce development and HR professionals, students, researchers</a:t>
            </a:r>
            <a:endParaRPr lang="en-US" sz="3600"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24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a:t>
            </a:r>
            <a:endParaRPr lang="en-US" dirty="0"/>
          </a:p>
        </p:txBody>
      </p:sp>
      <p:sp>
        <p:nvSpPr>
          <p:cNvPr id="3" name="Content Placeholder 2"/>
          <p:cNvSpPr>
            <a:spLocks noGrp="1"/>
          </p:cNvSpPr>
          <p:nvPr>
            <p:ph idx="1"/>
          </p:nvPr>
        </p:nvSpPr>
        <p:spPr/>
        <p:txBody>
          <a:bodyPr>
            <a:normAutofit/>
          </a:bodyPr>
          <a:lstStyle/>
          <a:p>
            <a:r>
              <a:rPr lang="en-US" sz="3600" b="1" dirty="0" smtClean="0"/>
              <a:t>Browse</a:t>
            </a:r>
            <a:r>
              <a:rPr lang="en-US" sz="3600" dirty="0" smtClean="0"/>
              <a:t> groups of similar occupations to explore careers. Choose from industry, various fields of work, science area, etc.</a:t>
            </a:r>
          </a:p>
          <a:p>
            <a:pPr>
              <a:buNone/>
            </a:pPr>
            <a:endParaRPr lang="en-US" sz="3600" dirty="0" smtClean="0"/>
          </a:p>
          <a:p>
            <a:r>
              <a:rPr lang="en-US" sz="3600" b="1" dirty="0" smtClean="0"/>
              <a:t>Focus</a:t>
            </a:r>
            <a:r>
              <a:rPr lang="en-US" sz="3600" dirty="0" smtClean="0"/>
              <a:t> on occupations that use a specific tool or software </a:t>
            </a:r>
          </a:p>
          <a:p>
            <a:r>
              <a:rPr lang="en-US" sz="3600" b="1" dirty="0"/>
              <a:t>Explore</a:t>
            </a:r>
            <a:r>
              <a:rPr lang="en-US" sz="3600" dirty="0" smtClean="0"/>
              <a:t> occupations that need your skills</a:t>
            </a:r>
          </a:p>
        </p:txBody>
      </p:sp>
      <p:sp>
        <p:nvSpPr>
          <p:cNvPr id="4" name="Slide Number Placeholder 3"/>
          <p:cNvSpPr>
            <a:spLocks noGrp="1"/>
          </p:cNvSpPr>
          <p:nvPr>
            <p:ph type="sldNum" sz="quarter" idx="12"/>
          </p:nvPr>
        </p:nvSpPr>
        <p:spPr/>
        <p:txBody>
          <a:bodyPr/>
          <a:lstStyle/>
          <a:p>
            <a:fld id="{D6644A5A-D30C-488E-B147-759F929D6C94}" type="slidenum">
              <a:rPr lang="en-US" smtClean="0"/>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054" y="1554163"/>
            <a:ext cx="8010292" cy="4525962"/>
          </a:xfrm>
        </p:spPr>
      </p:pic>
      <p:sp>
        <p:nvSpPr>
          <p:cNvPr id="4" name="Slide Number Placeholder 3"/>
          <p:cNvSpPr>
            <a:spLocks noGrp="1"/>
          </p:cNvSpPr>
          <p:nvPr>
            <p:ph type="sldNum" sz="quarter" idx="12"/>
          </p:nvPr>
        </p:nvSpPr>
        <p:spPr/>
        <p:txBody>
          <a:bodyPr/>
          <a:lstStyle/>
          <a:p>
            <a:fld id="{D6644A5A-D30C-488E-B147-759F929D6C94}" type="slidenum">
              <a:rPr lang="en-US" smtClean="0"/>
              <a:pPr/>
              <a:t>26</a:t>
            </a:fld>
            <a:endParaRPr lang="en-US" dirty="0"/>
          </a:p>
        </p:txBody>
      </p:sp>
    </p:spTree>
    <p:extLst>
      <p:ext uri="{BB962C8B-B14F-4D97-AF65-F5344CB8AC3E}">
        <p14:creationId xmlns:p14="http://schemas.microsoft.com/office/powerpoint/2010/main" val="474622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Homemaker</a:t>
            </a:r>
            <a:endParaRPr lang="en-US"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27</a:t>
            </a:fld>
            <a:endParaRPr lang="en-US" dirty="0"/>
          </a:p>
        </p:txBody>
      </p:sp>
      <p:sp>
        <p:nvSpPr>
          <p:cNvPr id="3" name="Content Placeholder 2"/>
          <p:cNvSpPr>
            <a:spLocks noGrp="1"/>
          </p:cNvSpPr>
          <p:nvPr>
            <p:ph sz="half" idx="1"/>
          </p:nvPr>
        </p:nvSpPr>
        <p:spPr>
          <a:xfrm>
            <a:off x="455579" y="1295400"/>
            <a:ext cx="8686800" cy="5181600"/>
          </a:xfrm>
        </p:spPr>
        <p:txBody>
          <a:bodyPr>
            <a:noAutofit/>
          </a:bodyPr>
          <a:lstStyle/>
          <a:p>
            <a:r>
              <a:rPr lang="en-US" sz="3600" dirty="0" smtClean="0"/>
              <a:t>O*NET</a:t>
            </a:r>
          </a:p>
          <a:p>
            <a:r>
              <a:rPr lang="en-US" sz="3600" dirty="0" smtClean="0"/>
              <a:t>39-9021.00 </a:t>
            </a:r>
            <a:r>
              <a:rPr lang="en-US" sz="3600" dirty="0">
                <a:hlinkClick r:id="rId3" action="ppaction://hlinkfile"/>
              </a:rPr>
              <a:t>Personal Care </a:t>
            </a:r>
            <a:r>
              <a:rPr lang="en-US" sz="3600" dirty="0" smtClean="0">
                <a:hlinkClick r:id="rId3" action="ppaction://hlinkfile"/>
              </a:rPr>
              <a:t>Aides</a:t>
            </a:r>
            <a:endParaRPr lang="en-US" sz="3600" dirty="0" smtClean="0"/>
          </a:p>
          <a:p>
            <a:pPr marL="0" indent="0">
              <a:buNone/>
            </a:pPr>
            <a:r>
              <a:rPr lang="en-US" sz="3600" b="1" dirty="0" smtClean="0"/>
              <a:t>Sample </a:t>
            </a:r>
            <a:r>
              <a:rPr lang="en-US" sz="3600" b="1" dirty="0"/>
              <a:t>of reported job titles:</a:t>
            </a:r>
            <a:r>
              <a:rPr lang="en-US" sz="3600" dirty="0"/>
              <a:t> Certified Nursing Assistant (CNA), Home Health Aide (HHA), Home Care Aide, Caregiver, Personal Care Aide, Personal Care Attendant (PCA), Personal Care Assistant (PCA), Companion, Care Provider, </a:t>
            </a:r>
            <a:r>
              <a:rPr lang="en-US" sz="3600" dirty="0">
                <a:solidFill>
                  <a:srgbClr val="FF0000"/>
                </a:solidFill>
              </a:rPr>
              <a:t>Homemaker </a:t>
            </a:r>
          </a:p>
          <a:p>
            <a:pPr marL="0" indent="0">
              <a:buNone/>
            </a:pPr>
            <a:endParaRPr lang="en-US" sz="3600" dirty="0"/>
          </a:p>
        </p:txBody>
      </p:sp>
    </p:spTree>
    <p:extLst>
      <p:ext uri="{BB962C8B-B14F-4D97-AF65-F5344CB8AC3E}">
        <p14:creationId xmlns:p14="http://schemas.microsoft.com/office/powerpoint/2010/main" val="263876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841248"/>
          </a:xfrm>
        </p:spPr>
        <p:txBody>
          <a:bodyPr/>
          <a:lstStyle/>
          <a:p>
            <a:r>
              <a:rPr lang="en-US" dirty="0" smtClean="0"/>
              <a:t>Homemaker (from O*net)</a:t>
            </a:r>
            <a:endParaRPr lang="en-US"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28</a:t>
            </a:fld>
            <a:endParaRPr lang="en-US" dirty="0"/>
          </a:p>
        </p:txBody>
      </p:sp>
      <p:sp>
        <p:nvSpPr>
          <p:cNvPr id="3" name="Content Placeholder 2"/>
          <p:cNvSpPr>
            <a:spLocks noGrp="1"/>
          </p:cNvSpPr>
          <p:nvPr>
            <p:ph sz="half" idx="1"/>
          </p:nvPr>
        </p:nvSpPr>
        <p:spPr>
          <a:xfrm>
            <a:off x="152400" y="1143000"/>
            <a:ext cx="8839200" cy="5334000"/>
          </a:xfrm>
        </p:spPr>
        <p:txBody>
          <a:bodyPr>
            <a:noAutofit/>
          </a:bodyPr>
          <a:lstStyle/>
          <a:p>
            <a:pPr marL="0" indent="0">
              <a:buNone/>
            </a:pPr>
            <a:r>
              <a:rPr lang="en-US" sz="1600" b="1" dirty="0" smtClean="0"/>
              <a:t>Skills</a:t>
            </a:r>
          </a:p>
          <a:p>
            <a:r>
              <a:rPr lang="en-US" sz="1600" dirty="0"/>
              <a:t>Administer bedside or personal care, such as ambulation or personal hygiene assistance.</a:t>
            </a:r>
          </a:p>
          <a:p>
            <a:r>
              <a:rPr lang="en-US" sz="1600" dirty="0"/>
              <a:t>Prepare and maintain records of client progress and services performed, reporting changes in client condition to manager or supervisor.</a:t>
            </a:r>
          </a:p>
          <a:p>
            <a:r>
              <a:rPr lang="en-US" sz="1600" dirty="0"/>
              <a:t>Perform housekeeping duties, such as cooking, cleaning, washing clothes or dishes, or running errands.</a:t>
            </a:r>
          </a:p>
          <a:p>
            <a:r>
              <a:rPr lang="en-US" sz="1600" dirty="0"/>
              <a:t>Care for individuals or families during periods of incapacitation, family disruption, or convalescence, providing companionship, personal care, or help in adjusting to new lifestyles.</a:t>
            </a:r>
          </a:p>
          <a:p>
            <a:r>
              <a:rPr lang="en-US" sz="1600" dirty="0"/>
              <a:t>Perform healthcare-related tasks, such as monitoring vital signs and medication, under the direction of registered nurses or physiotherapists.</a:t>
            </a:r>
          </a:p>
          <a:p>
            <a:r>
              <a:rPr lang="en-US" sz="1600" dirty="0"/>
              <a:t>Plan, shop for, or prepare nutritious meals or assist families in planning, shopping for, or preparing nutritious meals.</a:t>
            </a:r>
          </a:p>
          <a:p>
            <a:r>
              <a:rPr lang="en-US" sz="1600" dirty="0"/>
              <a:t>Transport clients to locations outside the home, such as to physicians' offices or on outings, using a motor vehicle.</a:t>
            </a:r>
          </a:p>
          <a:p>
            <a:r>
              <a:rPr lang="en-US" sz="1600" dirty="0"/>
              <a:t>Instruct or advise clients on issues such as household cleanliness, utilities, hygiene, nutrition, or infant care.</a:t>
            </a:r>
          </a:p>
          <a:p>
            <a:r>
              <a:rPr lang="en-US" sz="1600" dirty="0"/>
              <a:t>Participate in case reviews, consulting with the team caring for the client, to evaluate the client's needs and plan for continuing services.</a:t>
            </a:r>
          </a:p>
          <a:p>
            <a:r>
              <a:rPr lang="en-US" sz="1600" dirty="0"/>
              <a:t>Train family members to provide bedside care</a:t>
            </a:r>
            <a:r>
              <a:rPr lang="en-US" sz="1600" dirty="0" smtClean="0"/>
              <a:t>.	</a:t>
            </a:r>
            <a:endParaRPr lang="en-US" sz="1600" dirty="0"/>
          </a:p>
        </p:txBody>
      </p:sp>
    </p:spTree>
    <p:extLst>
      <p:ext uri="{BB962C8B-B14F-4D97-AF65-F5344CB8AC3E}">
        <p14:creationId xmlns:p14="http://schemas.microsoft.com/office/powerpoint/2010/main" val="3980934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6644A5A-D30C-488E-B147-759F929D6C94}" type="slidenum">
              <a:rPr lang="en-US" smtClean="0"/>
              <a:pPr/>
              <a:t>29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760993338"/>
              </p:ext>
            </p:extLst>
          </p:nvPr>
        </p:nvGraphicFramePr>
        <p:xfrm>
          <a:off x="381000" y="304800"/>
          <a:ext cx="8229600" cy="6302324"/>
        </p:xfrm>
        <a:graphic>
          <a:graphicData uri="http://schemas.openxmlformats.org/drawingml/2006/table">
            <a:tbl>
              <a:tblPr firstRow="1" firstCol="1" bandRow="1"/>
              <a:tblGrid>
                <a:gridCol w="4114800"/>
                <a:gridCol w="4114800"/>
              </a:tblGrid>
              <a:tr h="445477">
                <a:tc>
                  <a:txBody>
                    <a:bodyPr/>
                    <a:lstStyle/>
                    <a:p>
                      <a:pPr marL="342900" marR="0" lvl="0" indent="-342900">
                        <a:lnSpc>
                          <a:spcPct val="115000"/>
                        </a:lnSpc>
                        <a:spcBef>
                          <a:spcPts val="0"/>
                        </a:spcBef>
                        <a:spcAft>
                          <a:spcPts val="0"/>
                        </a:spcAft>
                        <a:buFont typeface="Symbol"/>
                        <a:buChar char=""/>
                      </a:pPr>
                      <a:r>
                        <a:rPr lang="en-US" sz="2000">
                          <a:effectLst/>
                          <a:latin typeface="Calibri"/>
                          <a:ea typeface="Calibri"/>
                          <a:cs typeface="Times New Roman"/>
                        </a:rPr>
                        <a:t>Administer bedside or personal care</a:t>
                      </a:r>
                    </a:p>
                  </a:txBody>
                  <a:tcPr marL="68580" marR="68580" marT="0" marB="0">
                    <a:lnL>
                      <a:noFill/>
                    </a:lnL>
                    <a:lnR>
                      <a:noFill/>
                    </a:lnR>
                    <a:lnT>
                      <a:noFill/>
                    </a:lnT>
                    <a:lnB>
                      <a:noFill/>
                    </a:lnB>
                  </a:tcPr>
                </a:tc>
                <a:tc>
                  <a:txBody>
                    <a:bodyPr/>
                    <a:lstStyle/>
                    <a:p>
                      <a:pPr marL="342900" marR="0" lvl="0" indent="-342900">
                        <a:lnSpc>
                          <a:spcPct val="115000"/>
                        </a:lnSpc>
                        <a:spcBef>
                          <a:spcPts val="0"/>
                        </a:spcBef>
                        <a:spcAft>
                          <a:spcPts val="0"/>
                        </a:spcAft>
                        <a:buFont typeface="Symbol"/>
                        <a:buChar char=""/>
                      </a:pPr>
                      <a:r>
                        <a:rPr lang="en-US" sz="2000">
                          <a:effectLst/>
                          <a:latin typeface="Calibri"/>
                          <a:ea typeface="Calibri"/>
                          <a:cs typeface="Times New Roman"/>
                        </a:rPr>
                        <a:t>Personal hygiene assistance</a:t>
                      </a:r>
                    </a:p>
                  </a:txBody>
                  <a:tcPr marL="68580" marR="68580" marT="0" marB="0">
                    <a:lnL>
                      <a:noFill/>
                    </a:lnL>
                    <a:lnR>
                      <a:noFill/>
                    </a:lnR>
                    <a:lnT>
                      <a:noFill/>
                    </a:lnT>
                    <a:lnB>
                      <a:noFill/>
                    </a:lnB>
                  </a:tcPr>
                </a:tc>
              </a:tr>
              <a:tr h="445477">
                <a:tc>
                  <a:txBody>
                    <a:bodyPr/>
                    <a:lstStyle/>
                    <a:p>
                      <a:pPr marL="342900" marR="0" lvl="0" indent="-342900">
                        <a:lnSpc>
                          <a:spcPct val="115000"/>
                        </a:lnSpc>
                        <a:spcBef>
                          <a:spcPts val="0"/>
                        </a:spcBef>
                        <a:spcAft>
                          <a:spcPts val="0"/>
                        </a:spcAft>
                        <a:buFont typeface="Symbol"/>
                        <a:buChar char=""/>
                      </a:pPr>
                      <a:r>
                        <a:rPr lang="en-US" sz="2000">
                          <a:effectLst/>
                          <a:latin typeface="Calibri"/>
                          <a:ea typeface="Calibri"/>
                          <a:cs typeface="Times New Roman"/>
                        </a:rPr>
                        <a:t>Perform housekeeping duties</a:t>
                      </a:r>
                    </a:p>
                  </a:txBody>
                  <a:tcPr marL="68580" marR="68580" marT="0" marB="0">
                    <a:lnL>
                      <a:noFill/>
                    </a:lnL>
                    <a:lnR>
                      <a:noFill/>
                    </a:lnR>
                    <a:lnT>
                      <a:noFill/>
                    </a:lnT>
                    <a:lnB>
                      <a:noFill/>
                    </a:lnB>
                  </a:tcPr>
                </a:tc>
                <a:tc>
                  <a:txBody>
                    <a:bodyPr/>
                    <a:lstStyle/>
                    <a:p>
                      <a:pPr marL="342900" marR="0" lvl="0" indent="-342900">
                        <a:lnSpc>
                          <a:spcPct val="115000"/>
                        </a:lnSpc>
                        <a:spcBef>
                          <a:spcPts val="0"/>
                        </a:spcBef>
                        <a:spcAft>
                          <a:spcPts val="0"/>
                        </a:spcAft>
                        <a:buFont typeface="Symbol"/>
                        <a:buChar char=""/>
                      </a:pPr>
                      <a:r>
                        <a:rPr lang="en-US" sz="2000">
                          <a:effectLst/>
                          <a:latin typeface="Calibri"/>
                          <a:ea typeface="Calibri"/>
                          <a:cs typeface="Times New Roman"/>
                        </a:rPr>
                        <a:t>Cooking</a:t>
                      </a:r>
                    </a:p>
                  </a:txBody>
                  <a:tcPr marL="68580" marR="68580" marT="0" marB="0">
                    <a:lnL>
                      <a:noFill/>
                    </a:lnL>
                    <a:lnR>
                      <a:noFill/>
                    </a:lnR>
                    <a:lnT>
                      <a:noFill/>
                    </a:lnT>
                    <a:lnB>
                      <a:noFill/>
                    </a:lnB>
                  </a:tcPr>
                </a:tc>
              </a:tr>
              <a:tr h="445477">
                <a:tc>
                  <a:txBody>
                    <a:bodyPr/>
                    <a:lstStyle/>
                    <a:p>
                      <a:pPr marL="342900" marR="0" lvl="0" indent="-342900">
                        <a:lnSpc>
                          <a:spcPct val="115000"/>
                        </a:lnSpc>
                        <a:spcBef>
                          <a:spcPts val="0"/>
                        </a:spcBef>
                        <a:spcAft>
                          <a:spcPts val="0"/>
                        </a:spcAft>
                        <a:buFont typeface="Symbol"/>
                        <a:buChar char=""/>
                      </a:pPr>
                      <a:r>
                        <a:rPr lang="en-US" sz="2000">
                          <a:effectLst/>
                          <a:latin typeface="Calibri"/>
                          <a:ea typeface="Calibri"/>
                          <a:cs typeface="Times New Roman"/>
                        </a:rPr>
                        <a:t>Cleaning</a:t>
                      </a:r>
                    </a:p>
                  </a:txBody>
                  <a:tcPr marL="68580" marR="68580" marT="0" marB="0">
                    <a:lnL>
                      <a:noFill/>
                    </a:lnL>
                    <a:lnR>
                      <a:noFill/>
                    </a:lnR>
                    <a:lnT>
                      <a:noFill/>
                    </a:lnT>
                    <a:lnB>
                      <a:noFill/>
                    </a:lnB>
                  </a:tcPr>
                </a:tc>
                <a:tc>
                  <a:txBody>
                    <a:bodyPr/>
                    <a:lstStyle/>
                    <a:p>
                      <a:pPr marL="342900" marR="0" lvl="0" indent="-342900">
                        <a:lnSpc>
                          <a:spcPct val="115000"/>
                        </a:lnSpc>
                        <a:spcBef>
                          <a:spcPts val="0"/>
                        </a:spcBef>
                        <a:spcAft>
                          <a:spcPts val="0"/>
                        </a:spcAft>
                        <a:buFont typeface="Symbol"/>
                        <a:buChar char=""/>
                      </a:pPr>
                      <a:r>
                        <a:rPr lang="en-US" sz="2000">
                          <a:effectLst/>
                          <a:latin typeface="Calibri"/>
                          <a:ea typeface="Calibri"/>
                          <a:cs typeface="Times New Roman"/>
                        </a:rPr>
                        <a:t>Washing clothes or dishes</a:t>
                      </a:r>
                    </a:p>
                  </a:txBody>
                  <a:tcPr marL="68580" marR="68580" marT="0" marB="0">
                    <a:lnL>
                      <a:noFill/>
                    </a:lnL>
                    <a:lnR>
                      <a:noFill/>
                    </a:lnR>
                    <a:lnT>
                      <a:noFill/>
                    </a:lnT>
                    <a:lnB>
                      <a:noFill/>
                    </a:lnB>
                  </a:tcPr>
                </a:tc>
              </a:tr>
              <a:tr h="445477">
                <a:tc>
                  <a:txBody>
                    <a:bodyPr/>
                    <a:lstStyle/>
                    <a:p>
                      <a:pPr marL="342900" marR="0" lvl="0" indent="-342900">
                        <a:lnSpc>
                          <a:spcPct val="115000"/>
                        </a:lnSpc>
                        <a:spcBef>
                          <a:spcPts val="0"/>
                        </a:spcBef>
                        <a:spcAft>
                          <a:spcPts val="0"/>
                        </a:spcAft>
                        <a:buFont typeface="Symbol"/>
                        <a:buChar char=""/>
                      </a:pPr>
                      <a:r>
                        <a:rPr lang="en-US" sz="2000" dirty="0">
                          <a:effectLst/>
                          <a:latin typeface="Calibri"/>
                          <a:ea typeface="Calibri"/>
                          <a:cs typeface="Times New Roman"/>
                        </a:rPr>
                        <a:t>Running errands</a:t>
                      </a:r>
                    </a:p>
                  </a:txBody>
                  <a:tcPr marL="68580" marR="68580" marT="0" marB="0">
                    <a:lnL>
                      <a:noFill/>
                    </a:lnL>
                    <a:lnR>
                      <a:noFill/>
                    </a:lnR>
                    <a:lnT>
                      <a:noFill/>
                    </a:lnT>
                    <a:lnB>
                      <a:noFill/>
                    </a:lnB>
                  </a:tcPr>
                </a:tc>
                <a:tc>
                  <a:txBody>
                    <a:bodyPr/>
                    <a:lstStyle/>
                    <a:p>
                      <a:pPr marL="342900" marR="0" lvl="0" indent="-342900">
                        <a:lnSpc>
                          <a:spcPct val="115000"/>
                        </a:lnSpc>
                        <a:spcBef>
                          <a:spcPts val="0"/>
                        </a:spcBef>
                        <a:spcAft>
                          <a:spcPts val="0"/>
                        </a:spcAft>
                        <a:buFont typeface="Symbol"/>
                        <a:buChar char=""/>
                      </a:pPr>
                      <a:r>
                        <a:rPr lang="en-US" sz="2000">
                          <a:effectLst/>
                          <a:latin typeface="Calibri"/>
                          <a:ea typeface="Calibri"/>
                          <a:cs typeface="Times New Roman"/>
                        </a:rPr>
                        <a:t>Care for individuals or families</a:t>
                      </a:r>
                    </a:p>
                  </a:txBody>
                  <a:tcPr marL="68580" marR="68580" marT="0" marB="0">
                    <a:lnL>
                      <a:noFill/>
                    </a:lnL>
                    <a:lnR>
                      <a:noFill/>
                    </a:lnR>
                    <a:lnT>
                      <a:noFill/>
                    </a:lnT>
                    <a:lnB>
                      <a:noFill/>
                    </a:lnB>
                  </a:tcPr>
                </a:tc>
              </a:tr>
              <a:tr h="445477">
                <a:tc>
                  <a:txBody>
                    <a:bodyPr/>
                    <a:lstStyle/>
                    <a:p>
                      <a:pPr marL="342900" marR="0" lvl="0" indent="-342900">
                        <a:lnSpc>
                          <a:spcPct val="115000"/>
                        </a:lnSpc>
                        <a:spcBef>
                          <a:spcPts val="0"/>
                        </a:spcBef>
                        <a:spcAft>
                          <a:spcPts val="0"/>
                        </a:spcAft>
                        <a:buFont typeface="Symbol"/>
                        <a:buChar char=""/>
                      </a:pPr>
                      <a:r>
                        <a:rPr lang="en-US" sz="2000">
                          <a:effectLst/>
                          <a:latin typeface="Calibri"/>
                          <a:ea typeface="Calibri"/>
                          <a:cs typeface="Times New Roman"/>
                        </a:rPr>
                        <a:t>Providing companionship</a:t>
                      </a:r>
                    </a:p>
                  </a:txBody>
                  <a:tcPr marL="68580" marR="68580" marT="0" marB="0">
                    <a:lnL>
                      <a:noFill/>
                    </a:lnL>
                    <a:lnR>
                      <a:noFill/>
                    </a:lnR>
                    <a:lnT>
                      <a:noFill/>
                    </a:lnT>
                    <a:lnB>
                      <a:noFill/>
                    </a:lnB>
                  </a:tcPr>
                </a:tc>
                <a:tc>
                  <a:txBody>
                    <a:bodyPr/>
                    <a:lstStyle/>
                    <a:p>
                      <a:pPr marL="342900" marR="0" lvl="0" indent="-342900">
                        <a:lnSpc>
                          <a:spcPct val="115000"/>
                        </a:lnSpc>
                        <a:spcBef>
                          <a:spcPts val="0"/>
                        </a:spcBef>
                        <a:spcAft>
                          <a:spcPts val="0"/>
                        </a:spcAft>
                        <a:buFont typeface="Symbol"/>
                        <a:buChar char=""/>
                      </a:pPr>
                      <a:r>
                        <a:rPr lang="en-US" sz="2000">
                          <a:effectLst/>
                          <a:latin typeface="Calibri"/>
                          <a:ea typeface="Calibri"/>
                          <a:cs typeface="Times New Roman"/>
                        </a:rPr>
                        <a:t>Help in adjusting to new lifestyles</a:t>
                      </a:r>
                    </a:p>
                  </a:txBody>
                  <a:tcPr marL="68580" marR="68580" marT="0" marB="0">
                    <a:lnL>
                      <a:noFill/>
                    </a:lnL>
                    <a:lnR>
                      <a:noFill/>
                    </a:lnR>
                    <a:lnT>
                      <a:noFill/>
                    </a:lnT>
                    <a:lnB>
                      <a:noFill/>
                    </a:lnB>
                  </a:tcPr>
                </a:tc>
              </a:tr>
              <a:tr h="445477">
                <a:tc>
                  <a:txBody>
                    <a:bodyPr/>
                    <a:lstStyle/>
                    <a:p>
                      <a:pPr marL="342900" marR="0" lvl="0" indent="-342900">
                        <a:lnSpc>
                          <a:spcPct val="115000"/>
                        </a:lnSpc>
                        <a:spcBef>
                          <a:spcPts val="0"/>
                        </a:spcBef>
                        <a:spcAft>
                          <a:spcPts val="0"/>
                        </a:spcAft>
                        <a:buFont typeface="Symbol"/>
                        <a:buChar char=""/>
                      </a:pPr>
                      <a:r>
                        <a:rPr lang="en-US" sz="2000">
                          <a:effectLst/>
                          <a:latin typeface="Calibri"/>
                          <a:ea typeface="Calibri"/>
                          <a:cs typeface="Times New Roman"/>
                        </a:rPr>
                        <a:t>Perform healthcare-related tasks</a:t>
                      </a:r>
                    </a:p>
                  </a:txBody>
                  <a:tcPr marL="68580" marR="68580" marT="0" marB="0">
                    <a:lnL>
                      <a:noFill/>
                    </a:lnL>
                    <a:lnR>
                      <a:noFill/>
                    </a:lnR>
                    <a:lnT>
                      <a:noFill/>
                    </a:lnT>
                    <a:lnB>
                      <a:noFill/>
                    </a:lnB>
                  </a:tcPr>
                </a:tc>
                <a:tc>
                  <a:txBody>
                    <a:bodyPr/>
                    <a:lstStyle/>
                    <a:p>
                      <a:pPr marL="342900" marR="0" lvl="0" indent="-342900">
                        <a:lnSpc>
                          <a:spcPct val="115000"/>
                        </a:lnSpc>
                        <a:spcBef>
                          <a:spcPts val="0"/>
                        </a:spcBef>
                        <a:spcAft>
                          <a:spcPts val="0"/>
                        </a:spcAft>
                        <a:buFont typeface="Symbol"/>
                        <a:buChar char=""/>
                      </a:pPr>
                      <a:r>
                        <a:rPr lang="en-US" sz="2000">
                          <a:effectLst/>
                          <a:latin typeface="Calibri"/>
                          <a:ea typeface="Calibri"/>
                          <a:cs typeface="Times New Roman"/>
                        </a:rPr>
                        <a:t>Monitoring medication</a:t>
                      </a:r>
                    </a:p>
                  </a:txBody>
                  <a:tcPr marL="68580" marR="68580" marT="0" marB="0">
                    <a:lnL>
                      <a:noFill/>
                    </a:lnL>
                    <a:lnR>
                      <a:noFill/>
                    </a:lnR>
                    <a:lnT>
                      <a:noFill/>
                    </a:lnT>
                    <a:lnB>
                      <a:noFill/>
                    </a:lnB>
                  </a:tcPr>
                </a:tc>
              </a:tr>
              <a:tr h="445477">
                <a:tc>
                  <a:txBody>
                    <a:bodyPr/>
                    <a:lstStyle/>
                    <a:p>
                      <a:pPr marL="342900" marR="0" lvl="0" indent="-342900">
                        <a:lnSpc>
                          <a:spcPct val="115000"/>
                        </a:lnSpc>
                        <a:spcBef>
                          <a:spcPts val="0"/>
                        </a:spcBef>
                        <a:spcAft>
                          <a:spcPts val="0"/>
                        </a:spcAft>
                        <a:buFont typeface="Symbol"/>
                        <a:buChar char=""/>
                      </a:pPr>
                      <a:r>
                        <a:rPr lang="en-US" sz="2000">
                          <a:effectLst/>
                          <a:latin typeface="Calibri"/>
                          <a:ea typeface="Calibri"/>
                          <a:cs typeface="Times New Roman"/>
                        </a:rPr>
                        <a:t>Plan, shop for, or prepare nutritious meals</a:t>
                      </a:r>
                    </a:p>
                  </a:txBody>
                  <a:tcPr marL="68580" marR="68580" marT="0" marB="0">
                    <a:lnL>
                      <a:noFill/>
                    </a:lnL>
                    <a:lnR>
                      <a:noFill/>
                    </a:lnR>
                    <a:lnT>
                      <a:noFill/>
                    </a:lnT>
                    <a:lnB>
                      <a:noFill/>
                    </a:lnB>
                  </a:tcPr>
                </a:tc>
                <a:tc>
                  <a:txBody>
                    <a:bodyPr/>
                    <a:lstStyle/>
                    <a:p>
                      <a:pPr marL="342900" marR="0" lvl="0" indent="-342900">
                        <a:lnSpc>
                          <a:spcPct val="115000"/>
                        </a:lnSpc>
                        <a:spcBef>
                          <a:spcPts val="0"/>
                        </a:spcBef>
                        <a:spcAft>
                          <a:spcPts val="0"/>
                        </a:spcAft>
                        <a:buFont typeface="Symbol"/>
                        <a:buChar char=""/>
                      </a:pPr>
                      <a:r>
                        <a:rPr lang="en-US" sz="2000">
                          <a:effectLst/>
                          <a:latin typeface="Calibri"/>
                          <a:ea typeface="Calibri"/>
                          <a:cs typeface="Times New Roman"/>
                        </a:rPr>
                        <a:t>Plan for continuing services</a:t>
                      </a:r>
                    </a:p>
                  </a:txBody>
                  <a:tcPr marL="68580" marR="68580" marT="0" marB="0">
                    <a:lnL>
                      <a:noFill/>
                    </a:lnL>
                    <a:lnR>
                      <a:noFill/>
                    </a:lnR>
                    <a:lnT>
                      <a:noFill/>
                    </a:lnT>
                    <a:lnB>
                      <a:noFill/>
                    </a:lnB>
                  </a:tcPr>
                </a:tc>
              </a:tr>
              <a:tr h="890953">
                <a:tc>
                  <a:txBody>
                    <a:bodyPr/>
                    <a:lstStyle/>
                    <a:p>
                      <a:pPr marL="342900" marR="0" lvl="0" indent="-342900">
                        <a:lnSpc>
                          <a:spcPct val="115000"/>
                        </a:lnSpc>
                        <a:spcBef>
                          <a:spcPts val="0"/>
                        </a:spcBef>
                        <a:spcAft>
                          <a:spcPts val="0"/>
                        </a:spcAft>
                        <a:buFont typeface="Symbol"/>
                        <a:buChar char=""/>
                      </a:pPr>
                      <a:r>
                        <a:rPr lang="en-US" sz="2000" dirty="0">
                          <a:effectLst/>
                          <a:latin typeface="Calibri"/>
                          <a:ea typeface="Calibri"/>
                          <a:cs typeface="Times New Roman"/>
                        </a:rPr>
                        <a:t>Instruct or advise family on issues such as household cleanliness</a:t>
                      </a:r>
                    </a:p>
                  </a:txBody>
                  <a:tcPr marL="68580" marR="68580" marT="0" marB="0">
                    <a:lnL>
                      <a:noFill/>
                    </a:lnL>
                    <a:lnR>
                      <a:noFill/>
                    </a:lnR>
                    <a:lnT>
                      <a:noFill/>
                    </a:lnT>
                    <a:lnB>
                      <a:noFill/>
                    </a:lnB>
                  </a:tcPr>
                </a:tc>
                <a:tc>
                  <a:txBody>
                    <a:bodyPr/>
                    <a:lstStyle/>
                    <a:p>
                      <a:pPr marL="342900" marR="0" lvl="0" indent="-342900">
                        <a:lnSpc>
                          <a:spcPct val="115000"/>
                        </a:lnSpc>
                        <a:spcBef>
                          <a:spcPts val="0"/>
                        </a:spcBef>
                        <a:spcAft>
                          <a:spcPts val="0"/>
                        </a:spcAft>
                        <a:buFont typeface="Symbol"/>
                        <a:buChar char=""/>
                      </a:pPr>
                      <a:r>
                        <a:rPr lang="en-US" sz="2000" dirty="0">
                          <a:effectLst/>
                          <a:latin typeface="Calibri"/>
                          <a:ea typeface="Calibri"/>
                          <a:cs typeface="Times New Roman"/>
                        </a:rPr>
                        <a:t>Consulting with the family caring to evaluate the family’s needs </a:t>
                      </a:r>
                    </a:p>
                  </a:txBody>
                  <a:tcPr marL="68580" marR="68580" marT="0" marB="0">
                    <a:lnL>
                      <a:noFill/>
                    </a:lnL>
                    <a:lnR>
                      <a:noFill/>
                    </a:lnR>
                    <a:lnT>
                      <a:noFill/>
                    </a:lnT>
                    <a:lnB>
                      <a:noFill/>
                    </a:lnB>
                  </a:tcPr>
                </a:tc>
              </a:tr>
              <a:tr h="890953">
                <a:tc>
                  <a:txBody>
                    <a:bodyPr/>
                    <a:lstStyle/>
                    <a:p>
                      <a:pPr marL="342900" marR="0" lvl="0" indent="-342900">
                        <a:lnSpc>
                          <a:spcPct val="115000"/>
                        </a:lnSpc>
                        <a:spcBef>
                          <a:spcPts val="0"/>
                        </a:spcBef>
                        <a:spcAft>
                          <a:spcPts val="0"/>
                        </a:spcAft>
                        <a:buFont typeface="Symbol"/>
                        <a:buChar char=""/>
                      </a:pPr>
                      <a:r>
                        <a:rPr lang="en-US" sz="2000">
                          <a:effectLst/>
                          <a:latin typeface="Calibri"/>
                          <a:ea typeface="Calibri"/>
                          <a:cs typeface="Times New Roman"/>
                        </a:rPr>
                        <a:t>Transport family members to locations outside the home,</a:t>
                      </a:r>
                    </a:p>
                  </a:txBody>
                  <a:tcPr marL="68580" marR="68580" marT="0" marB="0">
                    <a:lnL>
                      <a:noFill/>
                    </a:lnL>
                    <a:lnR>
                      <a:noFill/>
                    </a:lnR>
                    <a:lnT>
                      <a:noFill/>
                    </a:lnT>
                    <a:lnB>
                      <a:noFill/>
                    </a:lnB>
                  </a:tcPr>
                </a:tc>
                <a:tc>
                  <a:txBody>
                    <a:bodyPr/>
                    <a:lstStyle/>
                    <a:p>
                      <a:pPr marL="342900" marR="0" lvl="0" indent="-342900">
                        <a:lnSpc>
                          <a:spcPct val="115000"/>
                        </a:lnSpc>
                        <a:spcBef>
                          <a:spcPts val="0"/>
                        </a:spcBef>
                        <a:spcAft>
                          <a:spcPts val="0"/>
                        </a:spcAft>
                        <a:buFont typeface="Symbol"/>
                        <a:buChar char=""/>
                      </a:pPr>
                      <a:r>
                        <a:rPr lang="en-US" sz="2000">
                          <a:effectLst/>
                          <a:latin typeface="Calibri"/>
                          <a:ea typeface="Calibri"/>
                          <a:cs typeface="Times New Roman"/>
                        </a:rPr>
                        <a:t>Train family members to provide bedside care</a:t>
                      </a:r>
                    </a:p>
                  </a:txBody>
                  <a:tcPr marL="68580" marR="68580" marT="0" marB="0">
                    <a:lnL>
                      <a:noFill/>
                    </a:lnL>
                    <a:lnR>
                      <a:noFill/>
                    </a:lnR>
                    <a:lnT>
                      <a:noFill/>
                    </a:lnT>
                    <a:lnB>
                      <a:noFill/>
                    </a:lnB>
                  </a:tcPr>
                </a:tc>
              </a:tr>
              <a:tr h="890953">
                <a:tc>
                  <a:txBody>
                    <a:bodyPr/>
                    <a:lstStyle/>
                    <a:p>
                      <a:pPr marL="342900" marR="0" lvl="0" indent="-342900">
                        <a:lnSpc>
                          <a:spcPct val="115000"/>
                        </a:lnSpc>
                        <a:spcBef>
                          <a:spcPts val="0"/>
                        </a:spcBef>
                        <a:spcAft>
                          <a:spcPts val="0"/>
                        </a:spcAft>
                        <a:buFont typeface="Symbol"/>
                        <a:buChar char=""/>
                      </a:pPr>
                      <a:r>
                        <a:rPr lang="en-US" sz="2000">
                          <a:effectLst/>
                          <a:latin typeface="Calibri"/>
                          <a:ea typeface="Calibri"/>
                          <a:cs typeface="Times New Roman"/>
                        </a:rPr>
                        <a:t>Prepare and maintain records of individuals progress</a:t>
                      </a:r>
                    </a:p>
                  </a:txBody>
                  <a:tcPr marL="68580" marR="68580" marT="0" marB="0">
                    <a:lnL>
                      <a:noFill/>
                    </a:lnL>
                    <a:lnR>
                      <a:noFill/>
                    </a:lnR>
                    <a:lnT>
                      <a:noFill/>
                    </a:lnT>
                    <a:lnB>
                      <a:noFill/>
                    </a:lnB>
                  </a:tcPr>
                </a:tc>
                <a:tc>
                  <a:txBody>
                    <a:bodyPr/>
                    <a:lstStyle/>
                    <a:p>
                      <a:pPr marL="342900" marR="0" lvl="0" indent="-342900">
                        <a:lnSpc>
                          <a:spcPct val="115000"/>
                        </a:lnSpc>
                        <a:spcBef>
                          <a:spcPts val="0"/>
                        </a:spcBef>
                        <a:spcAft>
                          <a:spcPts val="0"/>
                        </a:spcAft>
                        <a:buFont typeface="Symbol"/>
                        <a:buChar char=""/>
                      </a:pPr>
                      <a:r>
                        <a:rPr lang="en-US" sz="2000" dirty="0">
                          <a:effectLst/>
                          <a:latin typeface="Calibri"/>
                          <a:ea typeface="Calibri"/>
                          <a:cs typeface="Times New Roman"/>
                        </a:rPr>
                        <a:t>Reporting changes in individuals condition to health care</a:t>
                      </a:r>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2652226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are TRANSFERABLE SKILLS?</a:t>
            </a:r>
          </a:p>
        </p:txBody>
      </p:sp>
      <p:sp>
        <p:nvSpPr>
          <p:cNvPr id="3" name="Content Placeholder 2"/>
          <p:cNvSpPr>
            <a:spLocks noGrp="1"/>
          </p:cNvSpPr>
          <p:nvPr>
            <p:ph idx="1"/>
          </p:nvPr>
        </p:nvSpPr>
        <p:spPr>
          <a:xfrm>
            <a:off x="685800" y="1447800"/>
            <a:ext cx="7620000" cy="4800600"/>
          </a:xfrm>
        </p:spPr>
        <p:txBody>
          <a:bodyPr>
            <a:normAutofit/>
          </a:bodyPr>
          <a:lstStyle/>
          <a:p>
            <a:pPr>
              <a:lnSpc>
                <a:spcPct val="150000"/>
              </a:lnSpc>
            </a:pPr>
            <a:r>
              <a:rPr lang="en-US" sz="3600" b="1" dirty="0" smtClean="0"/>
              <a:t>A set </a:t>
            </a:r>
            <a:r>
              <a:rPr lang="en-US" sz="3600" b="1" dirty="0"/>
              <a:t>of skills and roles that you have mastered that can be useful from one occupation or industry to </a:t>
            </a:r>
            <a:r>
              <a:rPr lang="en-US" sz="3600" b="1" dirty="0" smtClean="0"/>
              <a:t>another</a:t>
            </a:r>
          </a:p>
        </p:txBody>
      </p:sp>
      <p:sp>
        <p:nvSpPr>
          <p:cNvPr id="4" name="Slide Number Placeholder 3"/>
          <p:cNvSpPr>
            <a:spLocks noGrp="1"/>
          </p:cNvSpPr>
          <p:nvPr>
            <p:ph type="sldNum" sz="quarter" idx="12"/>
          </p:nvPr>
        </p:nvSpPr>
        <p:spPr/>
        <p:txBody>
          <a:bodyPr/>
          <a:lstStyle/>
          <a:p>
            <a:fld id="{D6644A5A-D30C-488E-B147-759F929D6C94}" type="slidenum">
              <a:rPr lang="en-US" smtClean="0"/>
              <a:pPr/>
              <a:t>3</a:t>
            </a:fld>
            <a:endParaRPr lang="en-US" dirty="0"/>
          </a:p>
        </p:txBody>
      </p:sp>
    </p:spTree>
    <p:extLst>
      <p:ext uri="{BB962C8B-B14F-4D97-AF65-F5344CB8AC3E}">
        <p14:creationId xmlns:p14="http://schemas.microsoft.com/office/powerpoint/2010/main" val="36263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p:txBody>
          <a:bodyPr/>
          <a:lstStyle/>
          <a:p>
            <a:r>
              <a:rPr lang="en-US" dirty="0" smtClean="0"/>
              <a:t>Before 			     &amp;   </a:t>
            </a:r>
            <a:r>
              <a:rPr lang="en-US" dirty="0" err="1" smtClean="0"/>
              <a:t>aFTER</a:t>
            </a:r>
            <a:endParaRPr lang="en-US" dirty="0"/>
          </a:p>
        </p:txBody>
      </p:sp>
      <p:pic>
        <p:nvPicPr>
          <p:cNvPr id="33" name="Content Placeholder 3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800600" y="1143000"/>
            <a:ext cx="4114800" cy="5486399"/>
          </a:xfrm>
        </p:spPr>
      </p:pic>
      <p:pic>
        <p:nvPicPr>
          <p:cNvPr id="38" name="Content Placeholder 3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81000" y="1143000"/>
            <a:ext cx="4248146" cy="5518425"/>
          </a:xfrm>
        </p:spPr>
      </p:pic>
    </p:spTree>
    <p:extLst>
      <p:ext uri="{BB962C8B-B14F-4D97-AF65-F5344CB8AC3E}">
        <p14:creationId xmlns:p14="http://schemas.microsoft.com/office/powerpoint/2010/main" val="397488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Analyze themselves</a:t>
            </a:r>
            <a:endParaRPr lang="en-US" sz="4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68195377"/>
              </p:ext>
            </p:extLst>
          </p:nvPr>
        </p:nvGraphicFramePr>
        <p:xfrm>
          <a:off x="304800" y="1600200"/>
          <a:ext cx="8458200" cy="3400289"/>
        </p:xfrm>
        <a:graphic>
          <a:graphicData uri="http://schemas.openxmlformats.org/drawingml/2006/table">
            <a:tbl>
              <a:tblPr firstRow="1" firstCol="1" bandRow="1"/>
              <a:tblGrid>
                <a:gridCol w="2971800"/>
                <a:gridCol w="2972271"/>
                <a:gridCol w="2514129"/>
              </a:tblGrid>
              <a:tr h="556258">
                <a:tc gridSpan="3">
                  <a:txBody>
                    <a:bodyPr/>
                    <a:lstStyle/>
                    <a:p>
                      <a:pPr marL="0" marR="0" algn="ctr">
                        <a:lnSpc>
                          <a:spcPct val="115000"/>
                        </a:lnSpc>
                        <a:spcBef>
                          <a:spcPts val="0"/>
                        </a:spcBef>
                        <a:spcAft>
                          <a:spcPts val="0"/>
                        </a:spcAft>
                      </a:pPr>
                      <a:r>
                        <a:rPr lang="en-US" sz="3200" dirty="0" smtClean="0">
                          <a:effectLst/>
                          <a:latin typeface="Arial Black" pitchFamily="34" charset="0"/>
                          <a:ea typeface="Calibri"/>
                          <a:cs typeface="Times New Roman"/>
                        </a:rPr>
                        <a:t>My </a:t>
                      </a:r>
                      <a:r>
                        <a:rPr kumimoji="0" lang="en-US" sz="3200" kern="1200" dirty="0">
                          <a:solidFill>
                            <a:srgbClr val="000000"/>
                          </a:solidFill>
                          <a:effectLst/>
                          <a:latin typeface="Arial Black" pitchFamily="34" charset="0"/>
                          <a:ea typeface="Times New Roman"/>
                          <a:cs typeface="Times New Roman"/>
                        </a:rPr>
                        <a:t>Transferable</a:t>
                      </a:r>
                      <a:r>
                        <a:rPr lang="en-US" sz="3200" dirty="0">
                          <a:effectLst/>
                          <a:latin typeface="Arial Black" pitchFamily="34" charset="0"/>
                          <a:ea typeface="Calibri"/>
                          <a:cs typeface="Times New Roman"/>
                        </a:rPr>
                        <a:t> </a:t>
                      </a:r>
                      <a:r>
                        <a:rPr kumimoji="0" lang="en-US" sz="3200" kern="1200" dirty="0" smtClean="0">
                          <a:solidFill>
                            <a:srgbClr val="000000"/>
                          </a:solidFill>
                          <a:effectLst/>
                          <a:latin typeface="Arial Black" pitchFamily="34" charset="0"/>
                          <a:ea typeface="Times New Roman"/>
                          <a:cs typeface="Times New Roman"/>
                        </a:rPr>
                        <a:t>Skills</a:t>
                      </a:r>
                      <a:endParaRPr kumimoji="0" lang="en-US" sz="3200" kern="1200" dirty="0">
                        <a:solidFill>
                          <a:srgbClr val="000000"/>
                        </a:solidFill>
                        <a:effectLst/>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kumimoji="0" lang="en-US" sz="2800" kern="1200" dirty="0">
                        <a:solidFill>
                          <a:srgbClr val="000000"/>
                        </a:solidFill>
                        <a:effectLst/>
                        <a:latin typeface="Verdan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947">
                <a:tc>
                  <a:txBody>
                    <a:bodyPr/>
                    <a:lstStyle/>
                    <a:p>
                      <a:pPr marL="0" marR="0">
                        <a:lnSpc>
                          <a:spcPct val="115000"/>
                        </a:lnSpc>
                        <a:spcBef>
                          <a:spcPts val="0"/>
                        </a:spcBef>
                        <a:spcAft>
                          <a:spcPts val="0"/>
                        </a:spcAft>
                      </a:pPr>
                      <a:r>
                        <a:rPr kumimoji="0" lang="en-US" sz="2800" kern="1200" dirty="0">
                          <a:solidFill>
                            <a:srgbClr val="000000"/>
                          </a:solidFill>
                          <a:effectLst/>
                          <a:latin typeface="Verdana"/>
                          <a:ea typeface="Times New Roman"/>
                          <a:cs typeface="Times New Roman"/>
                        </a:rPr>
                        <a:t>Job</a:t>
                      </a:r>
                      <a:r>
                        <a:rPr lang="en-US" sz="2800" dirty="0">
                          <a:effectLst/>
                          <a:latin typeface="Calibri"/>
                          <a:ea typeface="Calibri"/>
                          <a:cs typeface="Times New Roman"/>
                        </a:rPr>
                        <a:t> </a:t>
                      </a:r>
                      <a:r>
                        <a:rPr kumimoji="0" lang="en-US" sz="2800" kern="1200" dirty="0">
                          <a:solidFill>
                            <a:srgbClr val="000000"/>
                          </a:solidFill>
                          <a:effectLst/>
                          <a:latin typeface="Verdana"/>
                          <a:ea typeface="Times New Roman"/>
                          <a:cs typeface="Times New Roman"/>
                        </a:rPr>
                        <a:t>or</a:t>
                      </a:r>
                      <a:r>
                        <a:rPr lang="en-US" sz="2800" dirty="0">
                          <a:effectLst/>
                          <a:latin typeface="Calibri"/>
                          <a:ea typeface="Calibri"/>
                          <a:cs typeface="Times New Roman"/>
                        </a:rPr>
                        <a:t> </a:t>
                      </a:r>
                      <a:r>
                        <a:rPr kumimoji="0" lang="en-US" sz="2800" kern="1200" dirty="0">
                          <a:solidFill>
                            <a:srgbClr val="000000"/>
                          </a:solidFill>
                          <a:effectLst/>
                          <a:latin typeface="Verdana"/>
                          <a:ea typeface="Times New Roman"/>
                          <a:cs typeface="Times New Roman"/>
                        </a:rPr>
                        <a:t>Activity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720">
                <a:tc>
                  <a:txBody>
                    <a:bodyPr/>
                    <a:lstStyle/>
                    <a:p>
                      <a:pPr marL="0" marR="0">
                        <a:lnSpc>
                          <a:spcPct val="115000"/>
                        </a:lnSpc>
                        <a:spcBef>
                          <a:spcPts val="0"/>
                        </a:spcBef>
                        <a:spcAft>
                          <a:spcPts val="0"/>
                        </a:spcAft>
                      </a:pPr>
                      <a:r>
                        <a:rPr lang="en-US" sz="2800" dirty="0">
                          <a:solidFill>
                            <a:srgbClr val="000000"/>
                          </a:solidFill>
                          <a:effectLst/>
                          <a:latin typeface="Verdana"/>
                          <a:ea typeface="Times New Roman"/>
                          <a:cs typeface="Times New Roman"/>
                        </a:rPr>
                        <a:t>Tasks</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kumimoji="0" lang="en-US" sz="2800" kern="1200" dirty="0">
                          <a:solidFill>
                            <a:srgbClr val="000000"/>
                          </a:solidFill>
                          <a:effectLst/>
                          <a:latin typeface="Verdana"/>
                          <a:ea typeface="Times New Roman"/>
                          <a:cs typeface="Times New Roman"/>
                        </a:rPr>
                        <a:t>Skills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kumimoji="0" lang="en-US" sz="2800" kern="1200" dirty="0">
                          <a:solidFill>
                            <a:srgbClr val="000000"/>
                          </a:solidFill>
                          <a:effectLst/>
                          <a:latin typeface="Verdana"/>
                          <a:ea typeface="Times New Roman"/>
                          <a:cs typeface="Times New Roman"/>
                        </a:rPr>
                        <a:t>Skill</a:t>
                      </a:r>
                      <a:r>
                        <a:rPr lang="en-US" sz="1800" dirty="0">
                          <a:solidFill>
                            <a:srgbClr val="000000"/>
                          </a:solidFill>
                          <a:effectLst/>
                          <a:latin typeface="Verdana"/>
                          <a:ea typeface="Times New Roman"/>
                          <a:cs typeface="Times New Roman"/>
                        </a:rPr>
                        <a:t> </a:t>
                      </a:r>
                      <a:r>
                        <a:rPr kumimoji="0" lang="en-US" sz="2800" kern="1200" dirty="0" smtClean="0">
                          <a:solidFill>
                            <a:srgbClr val="000000"/>
                          </a:solidFill>
                          <a:effectLst/>
                          <a:latin typeface="Verdana"/>
                          <a:ea typeface="Times New Roman"/>
                          <a:cs typeface="Times New Roman"/>
                        </a:rPr>
                        <a:t>Level</a:t>
                      </a:r>
                      <a:endParaRPr kumimoji="0" lang="en-US" sz="2800" kern="1200" dirty="0">
                        <a:solidFill>
                          <a:srgbClr val="000000"/>
                        </a:solidFill>
                        <a:effectLst/>
                        <a:latin typeface="Verdan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89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kumimoji="0" lang="en-US" sz="2800" b="1" kern="1200" dirty="0" smtClean="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kumimoji="0" lang="en-US" sz="2800" kern="1200" dirty="0">
                        <a:solidFill>
                          <a:srgbClr val="000000"/>
                        </a:solidFill>
                        <a:effectLst/>
                        <a:latin typeface="Verdan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895">
                <a:tc>
                  <a:txBody>
                    <a:bodyPr/>
                    <a:lstStyle/>
                    <a:p>
                      <a:pPr marL="0" marR="0">
                        <a:lnSpc>
                          <a:spcPct val="115000"/>
                        </a:lnSpc>
                        <a:spcBef>
                          <a:spcPts val="0"/>
                        </a:spcBef>
                        <a:spcAft>
                          <a:spcPts val="0"/>
                        </a:spcAft>
                      </a:pP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kumimoji="0" lang="en-US" sz="2800" kern="1200" dirty="0">
                        <a:solidFill>
                          <a:srgbClr val="000000"/>
                        </a:solidFill>
                        <a:effectLst/>
                        <a:latin typeface="Verdan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D6644A5A-D30C-488E-B147-759F929D6C94}" type="slidenum">
              <a:rPr lang="en-US" sz="1800" smtClean="0"/>
              <a:pPr/>
              <a:t>31</a:t>
            </a:fld>
            <a:endParaRPr lang="en-US" sz="1800"/>
          </a:p>
        </p:txBody>
      </p:sp>
      <p:sp>
        <p:nvSpPr>
          <p:cNvPr id="6" name="Rectangle 1"/>
          <p:cNvSpPr>
            <a:spLocks noChangeArrowheads="1"/>
          </p:cNvSpPr>
          <p:nvPr/>
        </p:nvSpPr>
        <p:spPr bwMode="auto">
          <a:xfrm>
            <a:off x="533400" y="2176791"/>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64277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a:bodyPr>
          <a:lstStyle/>
          <a:p>
            <a:r>
              <a:rPr lang="en-US" sz="4800" dirty="0" smtClean="0"/>
              <a:t>Analyze themselves</a:t>
            </a:r>
            <a:endParaRPr lang="en-US" sz="4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83200785"/>
              </p:ext>
            </p:extLst>
          </p:nvPr>
        </p:nvGraphicFramePr>
        <p:xfrm>
          <a:off x="304800" y="1600200"/>
          <a:ext cx="8458200" cy="3400289"/>
        </p:xfrm>
        <a:graphic>
          <a:graphicData uri="http://schemas.openxmlformats.org/drawingml/2006/table">
            <a:tbl>
              <a:tblPr firstRow="1" firstCol="1" bandRow="1"/>
              <a:tblGrid>
                <a:gridCol w="2971800"/>
                <a:gridCol w="2972271"/>
                <a:gridCol w="2514129"/>
              </a:tblGrid>
              <a:tr h="556258">
                <a:tc gridSpan="3">
                  <a:txBody>
                    <a:bodyPr/>
                    <a:lstStyle/>
                    <a:p>
                      <a:pPr marL="0" marR="0" algn="ctr">
                        <a:lnSpc>
                          <a:spcPct val="115000"/>
                        </a:lnSpc>
                        <a:spcBef>
                          <a:spcPts val="0"/>
                        </a:spcBef>
                        <a:spcAft>
                          <a:spcPts val="0"/>
                        </a:spcAft>
                      </a:pPr>
                      <a:r>
                        <a:rPr lang="en-US" sz="3200" dirty="0" smtClean="0">
                          <a:effectLst/>
                          <a:latin typeface="Arial Black" pitchFamily="34" charset="0"/>
                          <a:ea typeface="Calibri"/>
                          <a:cs typeface="Times New Roman"/>
                        </a:rPr>
                        <a:t>My </a:t>
                      </a:r>
                      <a:r>
                        <a:rPr kumimoji="0" lang="en-US" sz="3200" kern="1200" dirty="0">
                          <a:solidFill>
                            <a:srgbClr val="000000"/>
                          </a:solidFill>
                          <a:effectLst/>
                          <a:latin typeface="Arial Black" pitchFamily="34" charset="0"/>
                          <a:ea typeface="Times New Roman"/>
                          <a:cs typeface="Times New Roman"/>
                        </a:rPr>
                        <a:t>Transferable</a:t>
                      </a:r>
                      <a:r>
                        <a:rPr lang="en-US" sz="3200" dirty="0">
                          <a:effectLst/>
                          <a:latin typeface="Arial Black" pitchFamily="34" charset="0"/>
                          <a:ea typeface="Calibri"/>
                          <a:cs typeface="Times New Roman"/>
                        </a:rPr>
                        <a:t> </a:t>
                      </a:r>
                      <a:r>
                        <a:rPr kumimoji="0" lang="en-US" sz="3200" kern="1200" dirty="0" smtClean="0">
                          <a:solidFill>
                            <a:srgbClr val="000000"/>
                          </a:solidFill>
                          <a:effectLst/>
                          <a:latin typeface="Arial Black" pitchFamily="34" charset="0"/>
                          <a:ea typeface="Times New Roman"/>
                          <a:cs typeface="Times New Roman"/>
                        </a:rPr>
                        <a:t>Skills</a:t>
                      </a:r>
                      <a:endParaRPr kumimoji="0" lang="en-US" sz="3200" kern="1200" dirty="0">
                        <a:solidFill>
                          <a:srgbClr val="000000"/>
                        </a:solidFill>
                        <a:effectLst/>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kumimoji="0" lang="en-US" sz="2800" kern="1200" dirty="0">
                        <a:solidFill>
                          <a:srgbClr val="000000"/>
                        </a:solidFill>
                        <a:effectLst/>
                        <a:latin typeface="Verdan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947">
                <a:tc>
                  <a:txBody>
                    <a:bodyPr/>
                    <a:lstStyle/>
                    <a:p>
                      <a:pPr marL="0" marR="0">
                        <a:lnSpc>
                          <a:spcPct val="115000"/>
                        </a:lnSpc>
                        <a:spcBef>
                          <a:spcPts val="0"/>
                        </a:spcBef>
                        <a:spcAft>
                          <a:spcPts val="0"/>
                        </a:spcAft>
                      </a:pPr>
                      <a:r>
                        <a:rPr kumimoji="0" lang="en-US" sz="2800" kern="1200" dirty="0">
                          <a:solidFill>
                            <a:srgbClr val="000000"/>
                          </a:solidFill>
                          <a:effectLst/>
                          <a:latin typeface="Verdana"/>
                          <a:ea typeface="Times New Roman"/>
                          <a:cs typeface="Times New Roman"/>
                        </a:rPr>
                        <a:t>Job</a:t>
                      </a:r>
                      <a:r>
                        <a:rPr lang="en-US" sz="2800" dirty="0">
                          <a:effectLst/>
                          <a:latin typeface="Calibri"/>
                          <a:ea typeface="Calibri"/>
                          <a:cs typeface="Times New Roman"/>
                        </a:rPr>
                        <a:t> </a:t>
                      </a:r>
                      <a:r>
                        <a:rPr kumimoji="0" lang="en-US" sz="2800" kern="1200" dirty="0">
                          <a:solidFill>
                            <a:srgbClr val="000000"/>
                          </a:solidFill>
                          <a:effectLst/>
                          <a:latin typeface="Verdana"/>
                          <a:ea typeface="Times New Roman"/>
                          <a:cs typeface="Times New Roman"/>
                        </a:rPr>
                        <a:t>or</a:t>
                      </a:r>
                      <a:r>
                        <a:rPr lang="en-US" sz="2800" dirty="0">
                          <a:effectLst/>
                          <a:latin typeface="Calibri"/>
                          <a:ea typeface="Calibri"/>
                          <a:cs typeface="Times New Roman"/>
                        </a:rPr>
                        <a:t> </a:t>
                      </a:r>
                      <a:r>
                        <a:rPr kumimoji="0" lang="en-US" sz="2800" kern="1200" dirty="0">
                          <a:solidFill>
                            <a:srgbClr val="000000"/>
                          </a:solidFill>
                          <a:effectLst/>
                          <a:latin typeface="Verdana"/>
                          <a:ea typeface="Times New Roman"/>
                          <a:cs typeface="Times New Roman"/>
                        </a:rPr>
                        <a:t>Activity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b="1" dirty="0" smtClean="0">
                          <a:solidFill>
                            <a:srgbClr val="FF0000"/>
                          </a:solidFill>
                          <a:effectLst/>
                          <a:latin typeface="Calibri"/>
                          <a:ea typeface="Calibri"/>
                          <a:cs typeface="Times New Roman"/>
                        </a:rPr>
                        <a:t>Desk Clerk </a:t>
                      </a:r>
                      <a:r>
                        <a:rPr lang="en-US" sz="2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720">
                <a:tc>
                  <a:txBody>
                    <a:bodyPr/>
                    <a:lstStyle/>
                    <a:p>
                      <a:pPr marL="0" marR="0">
                        <a:lnSpc>
                          <a:spcPct val="115000"/>
                        </a:lnSpc>
                        <a:spcBef>
                          <a:spcPts val="0"/>
                        </a:spcBef>
                        <a:spcAft>
                          <a:spcPts val="0"/>
                        </a:spcAft>
                      </a:pPr>
                      <a:r>
                        <a:rPr lang="en-US" sz="2800" dirty="0">
                          <a:solidFill>
                            <a:srgbClr val="000000"/>
                          </a:solidFill>
                          <a:effectLst/>
                          <a:latin typeface="Verdana"/>
                          <a:ea typeface="Times New Roman"/>
                          <a:cs typeface="Times New Roman"/>
                        </a:rPr>
                        <a:t>Tasks</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kumimoji="0" lang="en-US" sz="2800" kern="1200" dirty="0">
                          <a:solidFill>
                            <a:srgbClr val="000000"/>
                          </a:solidFill>
                          <a:effectLst/>
                          <a:latin typeface="Verdana"/>
                          <a:ea typeface="Times New Roman"/>
                          <a:cs typeface="Times New Roman"/>
                        </a:rPr>
                        <a:t>Skills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kumimoji="0" lang="en-US" sz="2800" kern="1200" dirty="0">
                          <a:solidFill>
                            <a:srgbClr val="000000"/>
                          </a:solidFill>
                          <a:effectLst/>
                          <a:latin typeface="Verdana"/>
                          <a:ea typeface="Times New Roman"/>
                          <a:cs typeface="Times New Roman"/>
                        </a:rPr>
                        <a:t>Skill</a:t>
                      </a:r>
                      <a:r>
                        <a:rPr lang="en-US" sz="1800" dirty="0">
                          <a:solidFill>
                            <a:srgbClr val="000000"/>
                          </a:solidFill>
                          <a:effectLst/>
                          <a:latin typeface="Verdana"/>
                          <a:ea typeface="Times New Roman"/>
                          <a:cs typeface="Times New Roman"/>
                        </a:rPr>
                        <a:t> </a:t>
                      </a:r>
                      <a:r>
                        <a:rPr kumimoji="0" lang="en-US" sz="2800" kern="1200" dirty="0" smtClean="0">
                          <a:solidFill>
                            <a:srgbClr val="000000"/>
                          </a:solidFill>
                          <a:effectLst/>
                          <a:latin typeface="Verdana"/>
                          <a:ea typeface="Times New Roman"/>
                          <a:cs typeface="Times New Roman"/>
                        </a:rPr>
                        <a:t>Level</a:t>
                      </a:r>
                      <a:endParaRPr kumimoji="0" lang="en-US" sz="2800" kern="1200" dirty="0">
                        <a:solidFill>
                          <a:srgbClr val="000000"/>
                        </a:solidFill>
                        <a:effectLst/>
                        <a:latin typeface="Verdan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89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2800" b="1" kern="1200" dirty="0" smtClean="0">
                          <a:solidFill>
                            <a:srgbClr val="FF0000"/>
                          </a:solidFill>
                          <a:effectLst/>
                          <a:latin typeface="Calibri"/>
                          <a:ea typeface="Calibri"/>
                          <a:cs typeface="Times New Roman"/>
                        </a:rPr>
                        <a:t>Answer</a:t>
                      </a:r>
                      <a:r>
                        <a:rPr lang="en-US" sz="2800" dirty="0" smtClean="0">
                          <a:effectLst/>
                          <a:latin typeface="Calibri"/>
                          <a:ea typeface="Calibri"/>
                          <a:cs typeface="Times New Roman"/>
                        </a:rPr>
                        <a:t> </a:t>
                      </a:r>
                      <a:r>
                        <a:rPr kumimoji="0" lang="en-US" sz="2800" b="1" kern="1200" dirty="0" smtClean="0">
                          <a:solidFill>
                            <a:srgbClr val="FF0000"/>
                          </a:solidFill>
                          <a:effectLst/>
                          <a:latin typeface="Calibri"/>
                          <a:ea typeface="Calibri"/>
                          <a:cs typeface="Times New Roman"/>
                        </a:rPr>
                        <a:t>Phone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kumimoji="0" lang="en-US" sz="2800" kern="1200" dirty="0">
                        <a:solidFill>
                          <a:srgbClr val="000000"/>
                        </a:solidFill>
                        <a:effectLst/>
                        <a:latin typeface="Verdan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895">
                <a:tc>
                  <a:txBody>
                    <a:bodyPr/>
                    <a:lstStyle/>
                    <a:p>
                      <a:pPr marL="0" marR="0">
                        <a:lnSpc>
                          <a:spcPct val="115000"/>
                        </a:lnSpc>
                        <a:spcBef>
                          <a:spcPts val="0"/>
                        </a:spcBef>
                        <a:spcAft>
                          <a:spcPts val="0"/>
                        </a:spcAft>
                      </a:pP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endParaRPr kumimoji="0" lang="en-US" sz="2800" kern="1200" dirty="0">
                        <a:solidFill>
                          <a:srgbClr val="000000"/>
                        </a:solidFill>
                        <a:effectLst/>
                        <a:latin typeface="Verdan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D6644A5A-D30C-488E-B147-759F929D6C94}" type="slidenum">
              <a:rPr lang="en-US" sz="1800" smtClean="0"/>
              <a:pPr/>
              <a:t>32</a:t>
            </a:fld>
            <a:endParaRPr lang="en-US" sz="1800"/>
          </a:p>
        </p:txBody>
      </p:sp>
      <p:sp>
        <p:nvSpPr>
          <p:cNvPr id="6" name="Rectangle 1"/>
          <p:cNvSpPr>
            <a:spLocks noChangeArrowheads="1"/>
          </p:cNvSpPr>
          <p:nvPr/>
        </p:nvSpPr>
        <p:spPr bwMode="auto">
          <a:xfrm>
            <a:off x="533400" y="2176791"/>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919427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914400"/>
          </a:xfrm>
        </p:spPr>
        <p:txBody>
          <a:bodyPr>
            <a:normAutofit/>
          </a:bodyPr>
          <a:lstStyle/>
          <a:p>
            <a:r>
              <a:rPr lang="en-US" sz="4800" dirty="0" smtClean="0"/>
              <a:t>Analyze themselves</a:t>
            </a:r>
            <a:endParaRPr lang="en-US" sz="4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2833030"/>
              </p:ext>
            </p:extLst>
          </p:nvPr>
        </p:nvGraphicFramePr>
        <p:xfrm>
          <a:off x="304800" y="1600200"/>
          <a:ext cx="8420912" cy="3665128"/>
        </p:xfrm>
        <a:graphic>
          <a:graphicData uri="http://schemas.openxmlformats.org/drawingml/2006/table">
            <a:tbl>
              <a:tblPr firstRow="1" firstCol="1" bandRow="1"/>
              <a:tblGrid>
                <a:gridCol w="2637318"/>
                <a:gridCol w="3619140"/>
                <a:gridCol w="2164454"/>
              </a:tblGrid>
              <a:tr h="625130">
                <a:tc gridSpan="3">
                  <a:txBody>
                    <a:bodyPr/>
                    <a:lstStyle/>
                    <a:p>
                      <a:pPr marL="0" marR="0" algn="ctr">
                        <a:lnSpc>
                          <a:spcPct val="115000"/>
                        </a:lnSpc>
                        <a:spcBef>
                          <a:spcPts val="0"/>
                        </a:spcBef>
                        <a:spcAft>
                          <a:spcPts val="0"/>
                        </a:spcAft>
                      </a:pPr>
                      <a:r>
                        <a:rPr lang="en-US" sz="3200" dirty="0" smtClean="0">
                          <a:effectLst/>
                          <a:latin typeface="Arial Black" pitchFamily="34" charset="0"/>
                          <a:ea typeface="Calibri"/>
                          <a:cs typeface="Times New Roman"/>
                        </a:rPr>
                        <a:t>My </a:t>
                      </a:r>
                      <a:r>
                        <a:rPr kumimoji="0" lang="en-US" sz="3200" kern="1200" dirty="0">
                          <a:solidFill>
                            <a:srgbClr val="000000"/>
                          </a:solidFill>
                          <a:effectLst/>
                          <a:latin typeface="Arial Black" pitchFamily="34" charset="0"/>
                          <a:ea typeface="Times New Roman"/>
                          <a:cs typeface="Times New Roman"/>
                        </a:rPr>
                        <a:t>Transferable</a:t>
                      </a:r>
                      <a:r>
                        <a:rPr lang="en-US" sz="3200" dirty="0">
                          <a:effectLst/>
                          <a:latin typeface="Arial Black" pitchFamily="34" charset="0"/>
                          <a:ea typeface="Calibri"/>
                          <a:cs typeface="Times New Roman"/>
                        </a:rPr>
                        <a:t> </a:t>
                      </a:r>
                      <a:r>
                        <a:rPr kumimoji="0" lang="en-US" sz="3200" kern="1200" dirty="0" smtClean="0">
                          <a:solidFill>
                            <a:srgbClr val="000000"/>
                          </a:solidFill>
                          <a:effectLst/>
                          <a:latin typeface="Arial Black" pitchFamily="34" charset="0"/>
                          <a:ea typeface="Times New Roman"/>
                          <a:cs typeface="Times New Roman"/>
                        </a:rPr>
                        <a:t>Skills</a:t>
                      </a:r>
                      <a:endParaRPr kumimoji="0" lang="en-US" sz="3200" kern="1200" dirty="0">
                        <a:solidFill>
                          <a:srgbClr val="000000"/>
                        </a:solidFill>
                        <a:effectLst/>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kumimoji="0" lang="en-US" sz="2800" kern="1200" dirty="0">
                        <a:solidFill>
                          <a:srgbClr val="000000"/>
                        </a:solidFill>
                        <a:effectLst/>
                        <a:latin typeface="Verdan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931">
                <a:tc>
                  <a:txBody>
                    <a:bodyPr/>
                    <a:lstStyle/>
                    <a:p>
                      <a:pPr marL="0" marR="0">
                        <a:lnSpc>
                          <a:spcPct val="115000"/>
                        </a:lnSpc>
                        <a:spcBef>
                          <a:spcPts val="0"/>
                        </a:spcBef>
                        <a:spcAft>
                          <a:spcPts val="0"/>
                        </a:spcAft>
                      </a:pPr>
                      <a:r>
                        <a:rPr kumimoji="0" lang="en-US" sz="2800" kern="1200" dirty="0">
                          <a:solidFill>
                            <a:srgbClr val="000000"/>
                          </a:solidFill>
                          <a:effectLst/>
                          <a:latin typeface="Verdana"/>
                          <a:ea typeface="Times New Roman"/>
                          <a:cs typeface="Times New Roman"/>
                        </a:rPr>
                        <a:t>Job</a:t>
                      </a:r>
                      <a:r>
                        <a:rPr lang="en-US" sz="2800" dirty="0">
                          <a:effectLst/>
                          <a:latin typeface="Calibri"/>
                          <a:ea typeface="Calibri"/>
                          <a:cs typeface="Times New Roman"/>
                        </a:rPr>
                        <a:t> </a:t>
                      </a:r>
                      <a:r>
                        <a:rPr kumimoji="0" lang="en-US" sz="2800" kern="1200" dirty="0">
                          <a:solidFill>
                            <a:srgbClr val="000000"/>
                          </a:solidFill>
                          <a:effectLst/>
                          <a:latin typeface="Verdana"/>
                          <a:ea typeface="Times New Roman"/>
                          <a:cs typeface="Times New Roman"/>
                        </a:rPr>
                        <a:t>or</a:t>
                      </a:r>
                      <a:r>
                        <a:rPr lang="en-US" sz="2800" dirty="0">
                          <a:effectLst/>
                          <a:latin typeface="Calibri"/>
                          <a:ea typeface="Calibri"/>
                          <a:cs typeface="Times New Roman"/>
                        </a:rPr>
                        <a:t> </a:t>
                      </a:r>
                      <a:r>
                        <a:rPr kumimoji="0" lang="en-US" sz="2800" kern="1200" dirty="0">
                          <a:solidFill>
                            <a:srgbClr val="000000"/>
                          </a:solidFill>
                          <a:effectLst/>
                          <a:latin typeface="Verdana"/>
                          <a:ea typeface="Times New Roman"/>
                          <a:cs typeface="Times New Roman"/>
                        </a:rPr>
                        <a:t>Activity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smtClean="0">
                          <a:solidFill>
                            <a:srgbClr val="FF0000"/>
                          </a:solidFill>
                          <a:effectLst/>
                          <a:latin typeface="Calibri"/>
                          <a:ea typeface="Calibri"/>
                          <a:cs typeface="Times New Roman"/>
                        </a:rPr>
                        <a:t>Desk Clerk</a:t>
                      </a:r>
                      <a:r>
                        <a:rPr lang="en-US" sz="2800" b="1" dirty="0">
                          <a:solidFill>
                            <a:srgbClr val="FF0000"/>
                          </a:solidFill>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294">
                <a:tc>
                  <a:txBody>
                    <a:bodyPr/>
                    <a:lstStyle/>
                    <a:p>
                      <a:pPr marL="0" marR="0">
                        <a:lnSpc>
                          <a:spcPct val="115000"/>
                        </a:lnSpc>
                        <a:spcBef>
                          <a:spcPts val="0"/>
                        </a:spcBef>
                        <a:spcAft>
                          <a:spcPts val="0"/>
                        </a:spcAft>
                      </a:pPr>
                      <a:r>
                        <a:rPr lang="en-US" sz="2800" dirty="0">
                          <a:solidFill>
                            <a:srgbClr val="000000"/>
                          </a:solidFill>
                          <a:effectLst/>
                          <a:latin typeface="Verdana"/>
                          <a:ea typeface="Times New Roman"/>
                          <a:cs typeface="Times New Roman"/>
                        </a:rPr>
                        <a:t>Tasks</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kumimoji="0" lang="en-US" sz="2800" kern="1200" dirty="0">
                          <a:solidFill>
                            <a:srgbClr val="000000"/>
                          </a:solidFill>
                          <a:effectLst/>
                          <a:latin typeface="Verdana"/>
                          <a:ea typeface="Times New Roman"/>
                          <a:cs typeface="Times New Roman"/>
                        </a:rPr>
                        <a:t>Skills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kumimoji="0" lang="en-US" sz="2800" kern="1200" dirty="0">
                          <a:solidFill>
                            <a:srgbClr val="000000"/>
                          </a:solidFill>
                          <a:effectLst/>
                          <a:latin typeface="Verdana"/>
                          <a:ea typeface="Times New Roman"/>
                          <a:cs typeface="Times New Roman"/>
                        </a:rPr>
                        <a:t>Skill</a:t>
                      </a:r>
                      <a:r>
                        <a:rPr lang="en-US" sz="1800" dirty="0">
                          <a:solidFill>
                            <a:srgbClr val="000000"/>
                          </a:solidFill>
                          <a:effectLst/>
                          <a:latin typeface="Verdana"/>
                          <a:ea typeface="Times New Roman"/>
                          <a:cs typeface="Times New Roman"/>
                        </a:rPr>
                        <a:t> </a:t>
                      </a:r>
                      <a:r>
                        <a:rPr kumimoji="0" lang="en-US" sz="2800" kern="1200" dirty="0" smtClean="0">
                          <a:solidFill>
                            <a:srgbClr val="000000"/>
                          </a:solidFill>
                          <a:effectLst/>
                          <a:latin typeface="Verdana"/>
                          <a:ea typeface="Times New Roman"/>
                          <a:cs typeface="Times New Roman"/>
                        </a:rPr>
                        <a:t>Level</a:t>
                      </a:r>
                      <a:endParaRPr kumimoji="0" lang="en-US" sz="2800" kern="1200" dirty="0">
                        <a:solidFill>
                          <a:srgbClr val="000000"/>
                        </a:solidFill>
                        <a:effectLst/>
                        <a:latin typeface="Verdan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589">
                <a:tc>
                  <a:txBody>
                    <a:bodyPr/>
                    <a:lstStyle/>
                    <a:p>
                      <a:pPr marL="0" marR="0">
                        <a:lnSpc>
                          <a:spcPct val="115000"/>
                        </a:lnSpc>
                        <a:spcBef>
                          <a:spcPts val="0"/>
                        </a:spcBef>
                        <a:spcAft>
                          <a:spcPts val="0"/>
                        </a:spcAft>
                      </a:pPr>
                      <a:r>
                        <a:rPr kumimoji="0" lang="en-US" sz="2800" b="1" kern="1200" dirty="0" smtClean="0">
                          <a:solidFill>
                            <a:srgbClr val="FF0000"/>
                          </a:solidFill>
                          <a:effectLst/>
                          <a:latin typeface="Calibri"/>
                          <a:ea typeface="Calibri"/>
                          <a:cs typeface="Times New Roman"/>
                        </a:rPr>
                        <a:t>Answer</a:t>
                      </a:r>
                      <a:r>
                        <a:rPr lang="en-US" sz="2800" dirty="0" smtClean="0">
                          <a:effectLst/>
                          <a:latin typeface="Calibri"/>
                          <a:ea typeface="Calibri"/>
                          <a:cs typeface="Times New Roman"/>
                        </a:rPr>
                        <a:t> </a:t>
                      </a:r>
                      <a:r>
                        <a:rPr kumimoji="0" lang="en-US" sz="2800" b="1" kern="1200" dirty="0" smtClean="0">
                          <a:solidFill>
                            <a:srgbClr val="FF0000"/>
                          </a:solidFill>
                          <a:effectLst/>
                          <a:latin typeface="Calibri"/>
                          <a:ea typeface="Calibri"/>
                          <a:cs typeface="Times New Roman"/>
                        </a:rPr>
                        <a:t>Phone</a:t>
                      </a:r>
                      <a:endParaRPr kumimoji="0" lang="en-US" sz="2800" b="1" kern="12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kumimoji="0" lang="en-US" sz="2800" b="1" kern="1200" dirty="0" smtClean="0">
                          <a:solidFill>
                            <a:srgbClr val="FF0000"/>
                          </a:solidFill>
                          <a:effectLst/>
                          <a:latin typeface="Calibri"/>
                          <a:ea typeface="Calibri"/>
                          <a:cs typeface="Times New Roman"/>
                        </a:rPr>
                        <a:t>Communication</a:t>
                      </a:r>
                      <a:r>
                        <a:rPr kumimoji="0" lang="en-US" sz="2800" kern="1200" baseline="0" dirty="0" smtClean="0">
                          <a:solidFill>
                            <a:srgbClr val="000000"/>
                          </a:solidFill>
                          <a:effectLst/>
                          <a:latin typeface="Verdana"/>
                          <a:ea typeface="Times New Roman"/>
                          <a:cs typeface="Times New Roman"/>
                        </a:rPr>
                        <a:t> </a:t>
                      </a:r>
                      <a:r>
                        <a:rPr kumimoji="0" lang="en-US" sz="2800" b="1" kern="1200" dirty="0" smtClean="0">
                          <a:solidFill>
                            <a:srgbClr val="FF0000"/>
                          </a:solidFill>
                          <a:effectLst/>
                          <a:latin typeface="Calibri"/>
                          <a:ea typeface="Calibri"/>
                          <a:cs typeface="Times New Roman"/>
                        </a:rPr>
                        <a:t>Skills</a:t>
                      </a:r>
                      <a:r>
                        <a:rPr kumimoji="0" lang="en-US" sz="2800" b="1" kern="1200" baseline="0" dirty="0" smtClean="0">
                          <a:solidFill>
                            <a:srgbClr val="FF0000"/>
                          </a:solidFill>
                          <a:effectLst/>
                          <a:latin typeface="Calibri"/>
                          <a:ea typeface="Calibri"/>
                          <a:cs typeface="Times New Roman"/>
                        </a:rPr>
                        <a:t> </a:t>
                      </a:r>
                      <a:endParaRPr kumimoji="0" lang="en-US" sz="2800" b="1" kern="12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kumimoji="0" lang="en-US" sz="2800" b="1" kern="1200" dirty="0" smtClean="0">
                          <a:solidFill>
                            <a:srgbClr val="FF0000"/>
                          </a:solidFill>
                          <a:effectLst/>
                          <a:latin typeface="Calibri"/>
                          <a:ea typeface="Calibri"/>
                          <a:cs typeface="Times New Roman"/>
                        </a:rPr>
                        <a:t>Excellent</a:t>
                      </a:r>
                      <a:endParaRPr kumimoji="0" lang="en-US" sz="2800" b="1" kern="1200" dirty="0">
                        <a:solidFill>
                          <a:srgbClr val="FF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911">
                <a:tc>
                  <a:txBody>
                    <a:bodyPr/>
                    <a:lstStyle/>
                    <a:p>
                      <a:pPr marL="0" marR="0">
                        <a:lnSpc>
                          <a:spcPct val="115000"/>
                        </a:lnSpc>
                        <a:spcBef>
                          <a:spcPts val="0"/>
                        </a:spcBef>
                        <a:spcAft>
                          <a:spcPts val="0"/>
                        </a:spcAft>
                      </a:pP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kumimoji="0" lang="en-US" sz="2800" b="1" kern="1200" baseline="0" dirty="0" smtClean="0">
                          <a:solidFill>
                            <a:srgbClr val="FF0000"/>
                          </a:solidFill>
                          <a:effectLst/>
                          <a:latin typeface="Calibri"/>
                          <a:ea typeface="Calibri"/>
                          <a:cs typeface="Times New Roman"/>
                        </a:rPr>
                        <a:t>Customer Service</a:t>
                      </a:r>
                      <a:endParaRPr kumimoji="0" lang="en-US" sz="2800" kern="1200" dirty="0">
                        <a:solidFill>
                          <a:srgbClr val="000000"/>
                        </a:solidFill>
                        <a:effectLst/>
                        <a:latin typeface="Verdan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kumimoji="0" lang="en-US" sz="2800" b="1" kern="1200" dirty="0" smtClean="0">
                          <a:solidFill>
                            <a:srgbClr val="FF0000"/>
                          </a:solidFill>
                          <a:effectLst/>
                          <a:latin typeface="Calibri"/>
                          <a:ea typeface="Calibri"/>
                          <a:cs typeface="Times New Roman"/>
                        </a:rPr>
                        <a:t>Excellent</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72">
                <a:tc>
                  <a:txBody>
                    <a:bodyPr/>
                    <a:lstStyle/>
                    <a:p>
                      <a:pPr marL="0" marR="0">
                        <a:lnSpc>
                          <a:spcPct val="115000"/>
                        </a:lnSpc>
                        <a:spcBef>
                          <a:spcPts val="0"/>
                        </a:spcBef>
                        <a:spcAft>
                          <a:spcPts val="0"/>
                        </a:spcAft>
                      </a:pP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US" sz="2800" b="1" kern="1200" baseline="0" dirty="0" smtClean="0">
                          <a:solidFill>
                            <a:srgbClr val="FF0000"/>
                          </a:solidFill>
                          <a:effectLst/>
                          <a:latin typeface="Calibri"/>
                          <a:ea typeface="Calibri"/>
                          <a:cs typeface="Times New Roman"/>
                        </a:rPr>
                        <a:t>Multi-Tasking</a:t>
                      </a:r>
                      <a:endParaRPr kumimoji="0" lang="en-US" sz="2800" b="1" kern="1200" dirty="0" smtClean="0">
                        <a:solidFill>
                          <a:srgbClr val="FF0000"/>
                        </a:solidFill>
                        <a:effectLst/>
                        <a:latin typeface="Calibri"/>
                        <a:ea typeface="Calibri"/>
                        <a:cs typeface="Times New Roman"/>
                      </a:endParaRPr>
                    </a:p>
                    <a:p>
                      <a:pPr marL="0" marR="0" algn="l">
                        <a:lnSpc>
                          <a:spcPct val="115000"/>
                        </a:lnSpc>
                        <a:spcBef>
                          <a:spcPts val="0"/>
                        </a:spcBef>
                        <a:spcAft>
                          <a:spcPts val="0"/>
                        </a:spcAft>
                      </a:pPr>
                      <a:endParaRPr kumimoji="0" lang="en-US" sz="2800" kern="1200" dirty="0">
                        <a:solidFill>
                          <a:srgbClr val="000000"/>
                        </a:solidFill>
                        <a:effectLst/>
                        <a:latin typeface="Verdan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kumimoji="0" lang="en-US" sz="2800" b="1" kern="1200" dirty="0" smtClean="0">
                          <a:solidFill>
                            <a:srgbClr val="FF0000"/>
                          </a:solidFill>
                          <a:effectLst/>
                          <a:latin typeface="Calibri"/>
                          <a:ea typeface="Calibri"/>
                          <a:cs typeface="Times New Roman"/>
                        </a:rPr>
                        <a:t>Excellent</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D6644A5A-D30C-488E-B147-759F929D6C94}" type="slidenum">
              <a:rPr lang="en-US" sz="1800" smtClean="0"/>
              <a:pPr/>
              <a:t>33</a:t>
            </a:fld>
            <a:endParaRPr lang="en-US" sz="1800"/>
          </a:p>
        </p:txBody>
      </p:sp>
      <p:sp>
        <p:nvSpPr>
          <p:cNvPr id="6" name="Rectangle 1"/>
          <p:cNvSpPr>
            <a:spLocks noChangeArrowheads="1"/>
          </p:cNvSpPr>
          <p:nvPr/>
        </p:nvSpPr>
        <p:spPr bwMode="auto">
          <a:xfrm>
            <a:off x="533400" y="2176791"/>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630937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914400"/>
          </a:xfrm>
        </p:spPr>
        <p:txBody>
          <a:bodyPr/>
          <a:lstStyle/>
          <a:p>
            <a:r>
              <a:rPr lang="en-US" dirty="0" smtClean="0"/>
              <a:t>Would you agree?</a:t>
            </a:r>
            <a:endParaRPr lang="en-US" dirty="0"/>
          </a:p>
        </p:txBody>
      </p:sp>
      <p:sp>
        <p:nvSpPr>
          <p:cNvPr id="3" name="Content Placeholder 2"/>
          <p:cNvSpPr>
            <a:spLocks noGrp="1"/>
          </p:cNvSpPr>
          <p:nvPr>
            <p:ph idx="1"/>
          </p:nvPr>
        </p:nvSpPr>
        <p:spPr/>
        <p:txBody>
          <a:bodyPr>
            <a:normAutofit/>
          </a:bodyPr>
          <a:lstStyle/>
          <a:p>
            <a:pPr>
              <a:lnSpc>
                <a:spcPct val="200000"/>
              </a:lnSpc>
            </a:pPr>
            <a:r>
              <a:rPr lang="en-US" b="1" dirty="0" smtClean="0"/>
              <a:t>A Résumé is a sales brochure</a:t>
            </a:r>
          </a:p>
          <a:p>
            <a:pPr>
              <a:lnSpc>
                <a:spcPct val="200000"/>
              </a:lnSpc>
            </a:pPr>
            <a:r>
              <a:rPr lang="en-US" b="1" dirty="0" smtClean="0"/>
              <a:t>The goal with the Résumé is to obtain an interview</a:t>
            </a:r>
          </a:p>
          <a:p>
            <a:pPr marL="0" indent="0">
              <a:lnSpc>
                <a:spcPct val="200000"/>
              </a:lnSpc>
              <a:buNone/>
            </a:pPr>
            <a:endParaRPr lang="en-US" b="1"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34</a:t>
            </a:fld>
            <a:endParaRPr lang="en-US" dirty="0"/>
          </a:p>
        </p:txBody>
      </p:sp>
    </p:spTree>
    <p:extLst>
      <p:ext uri="{BB962C8B-B14F-4D97-AF65-F5344CB8AC3E}">
        <p14:creationId xmlns:p14="http://schemas.microsoft.com/office/powerpoint/2010/main" val="342755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295400"/>
          </a:xfrm>
        </p:spPr>
        <p:txBody>
          <a:bodyPr>
            <a:noAutofit/>
          </a:bodyPr>
          <a:lstStyle/>
          <a:p>
            <a:pPr>
              <a:lnSpc>
                <a:spcPct val="200000"/>
              </a:lnSpc>
            </a:pPr>
            <a:r>
              <a:rPr lang="en-US" dirty="0" smtClean="0"/>
              <a:t>The Résumé </a:t>
            </a:r>
            <a:r>
              <a:rPr lang="en-US" dirty="0"/>
              <a:t>is a sales brochure?</a:t>
            </a:r>
          </a:p>
        </p:txBody>
      </p:sp>
      <p:sp>
        <p:nvSpPr>
          <p:cNvPr id="3" name="Content Placeholder 2"/>
          <p:cNvSpPr>
            <a:spLocks noGrp="1"/>
          </p:cNvSpPr>
          <p:nvPr>
            <p:ph idx="1"/>
          </p:nvPr>
        </p:nvSpPr>
        <p:spPr>
          <a:xfrm>
            <a:off x="304800" y="1219200"/>
            <a:ext cx="8686800" cy="5257800"/>
          </a:xfrm>
        </p:spPr>
        <p:txBody>
          <a:bodyPr>
            <a:noAutofit/>
          </a:bodyPr>
          <a:lstStyle/>
          <a:p>
            <a:pPr>
              <a:lnSpc>
                <a:spcPct val="200000"/>
              </a:lnSpc>
            </a:pPr>
            <a:r>
              <a:rPr lang="en-US" sz="2800" b="1" dirty="0"/>
              <a:t>A "</a:t>
            </a:r>
            <a:r>
              <a:rPr lang="en-US" sz="2800" b="1" dirty="0">
                <a:solidFill>
                  <a:schemeClr val="tx1"/>
                </a:solidFill>
              </a:rPr>
              <a:t>sales</a:t>
            </a:r>
            <a:r>
              <a:rPr lang="en-US" sz="2800" b="1" dirty="0"/>
              <a:t>" document that clearly and succinctly communicates </a:t>
            </a:r>
            <a:r>
              <a:rPr lang="en-US" sz="2800" b="1" dirty="0" smtClean="0"/>
              <a:t>ones professional </a:t>
            </a:r>
            <a:r>
              <a:rPr lang="en-US" sz="2800" b="1" dirty="0">
                <a:solidFill>
                  <a:schemeClr val="tx1"/>
                </a:solidFill>
              </a:rPr>
              <a:t>skills, qualifications, knowledge, success , achievements and industry </a:t>
            </a:r>
            <a:r>
              <a:rPr lang="en-US" sz="2800" b="1" dirty="0" smtClean="0">
                <a:solidFill>
                  <a:schemeClr val="tx1"/>
                </a:solidFill>
              </a:rPr>
              <a:t>expertise</a:t>
            </a:r>
            <a:r>
              <a:rPr lang="en-US" sz="2800" b="1" dirty="0">
                <a:solidFill>
                  <a:schemeClr val="tx1"/>
                </a:solidFill>
              </a:rPr>
              <a:t> </a:t>
            </a:r>
            <a:endParaRPr lang="en-US" sz="2800" b="1" dirty="0" smtClean="0">
              <a:solidFill>
                <a:schemeClr val="tx1"/>
              </a:solidFill>
            </a:endParaRPr>
          </a:p>
          <a:p>
            <a:pPr>
              <a:lnSpc>
                <a:spcPct val="200000"/>
              </a:lnSpc>
            </a:pPr>
            <a:r>
              <a:rPr lang="en-US" sz="2800" b="1" dirty="0" smtClean="0">
                <a:solidFill>
                  <a:schemeClr val="tx1"/>
                </a:solidFill>
              </a:rPr>
              <a:t>It </a:t>
            </a:r>
            <a:r>
              <a:rPr lang="en-US" sz="2800" b="1" dirty="0">
                <a:solidFill>
                  <a:schemeClr val="tx1"/>
                </a:solidFill>
              </a:rPr>
              <a:t>demonstrates the value </a:t>
            </a:r>
            <a:r>
              <a:rPr lang="en-US" sz="2800" b="1" dirty="0" smtClean="0">
                <a:solidFill>
                  <a:schemeClr val="tx1"/>
                </a:solidFill>
              </a:rPr>
              <a:t>one brings to</a:t>
            </a:r>
            <a:r>
              <a:rPr lang="en-US" sz="2800" b="1" dirty="0" smtClean="0"/>
              <a:t> </a:t>
            </a:r>
            <a:r>
              <a:rPr lang="en-US" sz="2800" b="1" dirty="0"/>
              <a:t>a prospective </a:t>
            </a:r>
            <a:r>
              <a:rPr lang="en-US" sz="2800" b="1" dirty="0" smtClean="0"/>
              <a:t>employer</a:t>
            </a:r>
            <a:endParaRPr lang="en-US" sz="2800" b="1" dirty="0"/>
          </a:p>
          <a:p>
            <a:pPr>
              <a:lnSpc>
                <a:spcPct val="200000"/>
              </a:lnSpc>
            </a:pPr>
            <a:endParaRPr lang="en-US" sz="2800" b="1"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35</a:t>
            </a:fld>
            <a:endParaRPr lang="en-US" dirty="0"/>
          </a:p>
        </p:txBody>
      </p:sp>
    </p:spTree>
    <p:extLst>
      <p:ext uri="{BB962C8B-B14F-4D97-AF65-F5344CB8AC3E}">
        <p14:creationId xmlns:p14="http://schemas.microsoft.com/office/powerpoint/2010/main" val="68859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295400"/>
          </a:xfrm>
        </p:spPr>
        <p:txBody>
          <a:bodyPr>
            <a:noAutofit/>
          </a:bodyPr>
          <a:lstStyle/>
          <a:p>
            <a:pPr>
              <a:lnSpc>
                <a:spcPct val="200000"/>
              </a:lnSpc>
            </a:pPr>
            <a:r>
              <a:rPr lang="en-US" dirty="0" smtClean="0"/>
              <a:t>The Résumé </a:t>
            </a:r>
            <a:r>
              <a:rPr lang="en-US" dirty="0"/>
              <a:t>is a sales brochure?</a:t>
            </a:r>
          </a:p>
        </p:txBody>
      </p:sp>
      <p:sp>
        <p:nvSpPr>
          <p:cNvPr id="3" name="Content Placeholder 2"/>
          <p:cNvSpPr>
            <a:spLocks noGrp="1"/>
          </p:cNvSpPr>
          <p:nvPr>
            <p:ph idx="1"/>
          </p:nvPr>
        </p:nvSpPr>
        <p:spPr>
          <a:xfrm>
            <a:off x="304800" y="1219200"/>
            <a:ext cx="8686800" cy="5257800"/>
          </a:xfrm>
        </p:spPr>
        <p:txBody>
          <a:bodyPr>
            <a:noAutofit/>
          </a:bodyPr>
          <a:lstStyle/>
          <a:p>
            <a:pPr>
              <a:lnSpc>
                <a:spcPct val="200000"/>
              </a:lnSpc>
            </a:pPr>
            <a:r>
              <a:rPr lang="en-US" sz="2800" b="1" dirty="0"/>
              <a:t>A "</a:t>
            </a:r>
            <a:r>
              <a:rPr lang="en-US" sz="2800" b="1" dirty="0">
                <a:solidFill>
                  <a:srgbClr val="FF0000"/>
                </a:solidFill>
              </a:rPr>
              <a:t>sales</a:t>
            </a:r>
            <a:r>
              <a:rPr lang="en-US" sz="2800" b="1" dirty="0"/>
              <a:t>" document that clearly and succinctly communicates </a:t>
            </a:r>
            <a:r>
              <a:rPr lang="en-US" sz="2800" b="1" dirty="0" smtClean="0"/>
              <a:t>ones professional </a:t>
            </a:r>
            <a:r>
              <a:rPr lang="en-US" sz="2800" b="1" dirty="0">
                <a:solidFill>
                  <a:srgbClr val="FF0000"/>
                </a:solidFill>
              </a:rPr>
              <a:t>skills</a:t>
            </a:r>
            <a:r>
              <a:rPr lang="en-US" sz="2800" b="1" dirty="0"/>
              <a:t>, </a:t>
            </a:r>
            <a:r>
              <a:rPr lang="en-US" sz="2800" b="1" dirty="0">
                <a:solidFill>
                  <a:srgbClr val="FF0000"/>
                </a:solidFill>
              </a:rPr>
              <a:t>qualifications</a:t>
            </a:r>
            <a:r>
              <a:rPr lang="en-US" sz="2800" b="1" dirty="0"/>
              <a:t>, </a:t>
            </a:r>
            <a:r>
              <a:rPr lang="en-US" sz="2800" b="1" dirty="0">
                <a:solidFill>
                  <a:srgbClr val="FF0000"/>
                </a:solidFill>
              </a:rPr>
              <a:t>knowledge</a:t>
            </a:r>
            <a:r>
              <a:rPr lang="en-US" sz="2800" b="1" dirty="0"/>
              <a:t>, </a:t>
            </a:r>
            <a:r>
              <a:rPr lang="en-US" sz="2800" b="1" dirty="0">
                <a:solidFill>
                  <a:srgbClr val="FF0000"/>
                </a:solidFill>
              </a:rPr>
              <a:t>success</a:t>
            </a:r>
            <a:r>
              <a:rPr lang="en-US" sz="2800" b="1" dirty="0"/>
              <a:t> , </a:t>
            </a:r>
            <a:r>
              <a:rPr lang="en-US" sz="2800" b="1" dirty="0">
                <a:solidFill>
                  <a:srgbClr val="FF0000"/>
                </a:solidFill>
              </a:rPr>
              <a:t>achievements</a:t>
            </a:r>
            <a:r>
              <a:rPr lang="en-US" sz="2800" b="1" dirty="0"/>
              <a:t> and industry </a:t>
            </a:r>
            <a:r>
              <a:rPr lang="en-US" sz="2800" b="1" dirty="0" smtClean="0">
                <a:solidFill>
                  <a:srgbClr val="FF0000"/>
                </a:solidFill>
              </a:rPr>
              <a:t>expertise</a:t>
            </a:r>
            <a:r>
              <a:rPr lang="en-US" sz="2800" b="1" dirty="0"/>
              <a:t> </a:t>
            </a:r>
            <a:endParaRPr lang="en-US" sz="2800" b="1" dirty="0" smtClean="0"/>
          </a:p>
          <a:p>
            <a:pPr>
              <a:lnSpc>
                <a:spcPct val="200000"/>
              </a:lnSpc>
            </a:pPr>
            <a:r>
              <a:rPr lang="en-US" sz="2800" b="1" dirty="0" smtClean="0"/>
              <a:t>It </a:t>
            </a:r>
            <a:r>
              <a:rPr lang="en-US" sz="2800" b="1" dirty="0"/>
              <a:t>demonstrates the </a:t>
            </a:r>
            <a:r>
              <a:rPr lang="en-US" sz="2800" b="1" dirty="0">
                <a:solidFill>
                  <a:srgbClr val="FF0000"/>
                </a:solidFill>
              </a:rPr>
              <a:t>value</a:t>
            </a:r>
            <a:r>
              <a:rPr lang="en-US" sz="2800" b="1" dirty="0"/>
              <a:t> </a:t>
            </a:r>
            <a:r>
              <a:rPr lang="en-US" sz="2800" b="1" dirty="0" smtClean="0"/>
              <a:t>one brings </a:t>
            </a:r>
            <a:r>
              <a:rPr lang="en-US" sz="2800" b="1" dirty="0"/>
              <a:t>to a prospective </a:t>
            </a:r>
            <a:r>
              <a:rPr lang="en-US" sz="2800" b="1" dirty="0" smtClean="0"/>
              <a:t>employer</a:t>
            </a:r>
            <a:endParaRPr lang="en-US" sz="2800" b="1" dirty="0"/>
          </a:p>
          <a:p>
            <a:pPr>
              <a:lnSpc>
                <a:spcPct val="200000"/>
              </a:lnSpc>
            </a:pPr>
            <a:endParaRPr lang="en-US" sz="2800" b="1"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36</a:t>
            </a:fld>
            <a:endParaRPr lang="en-US" dirty="0"/>
          </a:p>
        </p:txBody>
      </p:sp>
    </p:spTree>
    <p:extLst>
      <p:ext uri="{BB962C8B-B14F-4D97-AF65-F5344CB8AC3E}">
        <p14:creationId xmlns:p14="http://schemas.microsoft.com/office/powerpoint/2010/main" val="16818529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Translating Transferable Skills</a:t>
            </a:r>
            <a:endParaRPr lang="en-US" dirty="0">
              <a:effectLst/>
            </a:endParaRPr>
          </a:p>
        </p:txBody>
      </p:sp>
      <p:sp>
        <p:nvSpPr>
          <p:cNvPr id="3" name="Content Placeholder 2"/>
          <p:cNvSpPr>
            <a:spLocks noGrp="1"/>
          </p:cNvSpPr>
          <p:nvPr>
            <p:ph idx="1"/>
          </p:nvPr>
        </p:nvSpPr>
        <p:spPr>
          <a:xfrm>
            <a:off x="457200" y="1371600"/>
            <a:ext cx="8229600" cy="4724400"/>
          </a:xfrm>
        </p:spPr>
        <p:txBody>
          <a:bodyPr>
            <a:noAutofit/>
          </a:bodyPr>
          <a:lstStyle/>
          <a:p>
            <a:r>
              <a:rPr lang="en-US" sz="3600" dirty="0" smtClean="0"/>
              <a:t>What is </a:t>
            </a:r>
            <a:r>
              <a:rPr lang="en-US" sz="3600" dirty="0"/>
              <a:t>the message </a:t>
            </a:r>
            <a:r>
              <a:rPr lang="en-US" sz="3600" dirty="0" smtClean="0"/>
              <a:t>the résumé is imparting</a:t>
            </a:r>
            <a:r>
              <a:rPr lang="en-US" sz="3600" dirty="0"/>
              <a:t>?  </a:t>
            </a:r>
            <a:endParaRPr lang="en-US" sz="3600" dirty="0" smtClean="0"/>
          </a:p>
          <a:p>
            <a:r>
              <a:rPr lang="en-US" sz="3600" dirty="0" smtClean="0"/>
              <a:t>Why </a:t>
            </a:r>
            <a:r>
              <a:rPr lang="en-US" sz="3600" dirty="0"/>
              <a:t>should they hire </a:t>
            </a:r>
            <a:r>
              <a:rPr lang="en-US" sz="3600" dirty="0" smtClean="0"/>
              <a:t>this person above </a:t>
            </a:r>
            <a:r>
              <a:rPr lang="en-US" sz="3600" dirty="0"/>
              <a:t>everyone else</a:t>
            </a:r>
            <a:r>
              <a:rPr lang="en-US" sz="3600" dirty="0" smtClean="0"/>
              <a:t>?</a:t>
            </a:r>
          </a:p>
          <a:p>
            <a:r>
              <a:rPr lang="en-US" sz="3600" dirty="0" smtClean="0"/>
              <a:t> </a:t>
            </a:r>
            <a:r>
              <a:rPr lang="en-US" sz="3600" dirty="0"/>
              <a:t>What makes </a:t>
            </a:r>
            <a:r>
              <a:rPr lang="en-US" sz="3600" dirty="0" smtClean="0"/>
              <a:t>one so </a:t>
            </a:r>
            <a:r>
              <a:rPr lang="en-US" sz="3600" dirty="0"/>
              <a:t>different from the next candidate? </a:t>
            </a:r>
            <a:endParaRPr lang="en-US" sz="3600" dirty="0" smtClean="0"/>
          </a:p>
          <a:p>
            <a:r>
              <a:rPr lang="en-US" sz="3600" dirty="0" smtClean="0"/>
              <a:t>What </a:t>
            </a:r>
            <a:r>
              <a:rPr lang="en-US" sz="3600" dirty="0"/>
              <a:t>value </a:t>
            </a:r>
            <a:r>
              <a:rPr lang="en-US" sz="3600" dirty="0" smtClean="0"/>
              <a:t>is the employer is going </a:t>
            </a:r>
            <a:r>
              <a:rPr lang="en-US" sz="3600" dirty="0"/>
              <a:t>to receive when employing </a:t>
            </a:r>
            <a:r>
              <a:rPr lang="en-US" sz="3600" dirty="0" smtClean="0"/>
              <a:t>this person?  </a:t>
            </a:r>
          </a:p>
        </p:txBody>
      </p:sp>
      <p:sp>
        <p:nvSpPr>
          <p:cNvPr id="4" name="Slide Number Placeholder 3"/>
          <p:cNvSpPr>
            <a:spLocks noGrp="1"/>
          </p:cNvSpPr>
          <p:nvPr>
            <p:ph type="sldNum" sz="quarter" idx="12"/>
          </p:nvPr>
        </p:nvSpPr>
        <p:spPr/>
        <p:txBody>
          <a:bodyPr/>
          <a:lstStyle/>
          <a:p>
            <a:fld id="{D6644A5A-D30C-488E-B147-759F929D6C94}" type="slidenum">
              <a:rPr lang="en-US" smtClean="0"/>
              <a:pPr/>
              <a:t>37</a:t>
            </a:fld>
            <a:endParaRPr lang="en-US" dirty="0"/>
          </a:p>
        </p:txBody>
      </p:sp>
    </p:spTree>
    <p:extLst>
      <p:ext uri="{BB962C8B-B14F-4D97-AF65-F5344CB8AC3E}">
        <p14:creationId xmlns:p14="http://schemas.microsoft.com/office/powerpoint/2010/main" val="172272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990600"/>
          </a:xfrm>
        </p:spPr>
        <p:txBody>
          <a:bodyPr>
            <a:normAutofit/>
          </a:bodyPr>
          <a:lstStyle/>
          <a:p>
            <a:r>
              <a:rPr lang="en-US" dirty="0"/>
              <a:t>UNIQUE  </a:t>
            </a:r>
            <a:r>
              <a:rPr lang="en-US" dirty="0" smtClean="0"/>
              <a:t>Selling  PROPOSITION</a:t>
            </a:r>
            <a:endParaRPr lang="en-US" dirty="0"/>
          </a:p>
        </p:txBody>
      </p:sp>
      <p:sp>
        <p:nvSpPr>
          <p:cNvPr id="3" name="Content Placeholder 2"/>
          <p:cNvSpPr>
            <a:spLocks noGrp="1"/>
          </p:cNvSpPr>
          <p:nvPr>
            <p:ph idx="1"/>
          </p:nvPr>
        </p:nvSpPr>
        <p:spPr>
          <a:xfrm>
            <a:off x="304800" y="1371600"/>
            <a:ext cx="8686800" cy="4708525"/>
          </a:xfrm>
        </p:spPr>
        <p:txBody>
          <a:bodyPr>
            <a:normAutofit/>
          </a:bodyPr>
          <a:lstStyle/>
          <a:p>
            <a:pPr marL="0" indent="0">
              <a:lnSpc>
                <a:spcPct val="150000"/>
              </a:lnSpc>
              <a:buNone/>
            </a:pPr>
            <a:r>
              <a:rPr lang="en-US" sz="3600" b="1" dirty="0"/>
              <a:t>Definition:</a:t>
            </a:r>
            <a:r>
              <a:rPr lang="en-US" sz="3600" dirty="0"/>
              <a:t> </a:t>
            </a:r>
            <a:endParaRPr lang="en-US" sz="3600" dirty="0" smtClean="0"/>
          </a:p>
          <a:p>
            <a:pPr>
              <a:lnSpc>
                <a:spcPct val="150000"/>
              </a:lnSpc>
            </a:pPr>
            <a:r>
              <a:rPr lang="en-US" sz="3600" i="1" dirty="0" smtClean="0"/>
              <a:t>The </a:t>
            </a:r>
            <a:r>
              <a:rPr lang="en-US" sz="3600" i="1" dirty="0"/>
              <a:t>factor or consideration presented by a seller as the reason that one product or service is different from and better than that of the competition </a:t>
            </a:r>
            <a:endParaRPr lang="en-US" sz="3600" dirty="0"/>
          </a:p>
        </p:txBody>
      </p:sp>
    </p:spTree>
    <p:extLst>
      <p:ext uri="{BB962C8B-B14F-4D97-AF65-F5344CB8AC3E}">
        <p14:creationId xmlns:p14="http://schemas.microsoft.com/office/powerpoint/2010/main" val="24887225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rPr>
              <a:t>Highlight </a:t>
            </a:r>
            <a:r>
              <a:rPr lang="en-US" dirty="0" smtClean="0">
                <a:effectLst/>
              </a:rPr>
              <a:t>THE USP</a:t>
            </a:r>
            <a:endParaRPr lang="en-US" dirty="0">
              <a:effectLst/>
            </a:endParaRPr>
          </a:p>
        </p:txBody>
      </p:sp>
      <p:sp>
        <p:nvSpPr>
          <p:cNvPr id="3" name="Content Placeholder 2"/>
          <p:cNvSpPr>
            <a:spLocks noGrp="1"/>
          </p:cNvSpPr>
          <p:nvPr>
            <p:ph idx="1"/>
          </p:nvPr>
        </p:nvSpPr>
        <p:spPr>
          <a:xfrm>
            <a:off x="152400" y="1600200"/>
            <a:ext cx="8763000" cy="4068763"/>
          </a:xfrm>
        </p:spPr>
        <p:txBody>
          <a:bodyPr>
            <a:normAutofit/>
          </a:bodyPr>
          <a:lstStyle/>
          <a:p>
            <a:pPr algn="ctr">
              <a:lnSpc>
                <a:spcPct val="150000"/>
              </a:lnSpc>
              <a:buNone/>
            </a:pPr>
            <a:r>
              <a:rPr lang="en-US" sz="3600" dirty="0"/>
              <a:t>In the words of business guru Tom Peters, </a:t>
            </a:r>
            <a:r>
              <a:rPr lang="en-US" sz="4000" i="1" dirty="0"/>
              <a:t>“Your product or service is not differentiated until the customer understands the </a:t>
            </a:r>
            <a:r>
              <a:rPr lang="en-US" sz="4000" i="1" dirty="0" smtClean="0"/>
              <a:t>difference”</a:t>
            </a:r>
          </a:p>
        </p:txBody>
      </p:sp>
      <p:sp>
        <p:nvSpPr>
          <p:cNvPr id="4" name="Slide Number Placeholder 3"/>
          <p:cNvSpPr>
            <a:spLocks noGrp="1"/>
          </p:cNvSpPr>
          <p:nvPr>
            <p:ph type="sldNum" sz="quarter" idx="12"/>
          </p:nvPr>
        </p:nvSpPr>
        <p:spPr/>
        <p:txBody>
          <a:bodyPr/>
          <a:lstStyle/>
          <a:p>
            <a:fld id="{D6644A5A-D30C-488E-B147-759F929D6C94}" type="slidenum">
              <a:rPr lang="en-US" smtClean="0"/>
              <a:pPr/>
              <a:t>39</a:t>
            </a:fld>
            <a:endParaRPr lang="en-US" dirty="0"/>
          </a:p>
        </p:txBody>
      </p:sp>
    </p:spTree>
    <p:extLst>
      <p:ext uri="{BB962C8B-B14F-4D97-AF65-F5344CB8AC3E}">
        <p14:creationId xmlns:p14="http://schemas.microsoft.com/office/powerpoint/2010/main" val="396117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686800" cy="1371600"/>
          </a:xfrm>
        </p:spPr>
        <p:txBody>
          <a:bodyPr>
            <a:normAutofit/>
          </a:bodyPr>
          <a:lstStyle/>
          <a:p>
            <a:r>
              <a:rPr lang="en-US" dirty="0" smtClean="0"/>
              <a:t>Standard Transferable skill </a:t>
            </a:r>
            <a:br>
              <a:rPr lang="en-US" dirty="0" smtClean="0"/>
            </a:br>
            <a:r>
              <a:rPr lang="en-US" dirty="0" smtClean="0"/>
              <a:t>Categories</a:t>
            </a:r>
            <a:endParaRPr lang="en-US" dirty="0"/>
          </a:p>
        </p:txBody>
      </p:sp>
      <p:sp>
        <p:nvSpPr>
          <p:cNvPr id="5" name="Content Placeholder 4"/>
          <p:cNvSpPr>
            <a:spLocks noGrp="1"/>
          </p:cNvSpPr>
          <p:nvPr>
            <p:ph sz="half" idx="2"/>
          </p:nvPr>
        </p:nvSpPr>
        <p:spPr>
          <a:xfrm>
            <a:off x="4267200" y="2286000"/>
            <a:ext cx="4724400" cy="4038600"/>
          </a:xfrm>
        </p:spPr>
        <p:txBody>
          <a:bodyPr>
            <a:normAutofit/>
          </a:bodyPr>
          <a:lstStyle/>
          <a:p>
            <a:r>
              <a:rPr lang="en-US" sz="3600" dirty="0" smtClean="0"/>
              <a:t>Leadership</a:t>
            </a:r>
            <a:endParaRPr lang="en-US" sz="3600" dirty="0"/>
          </a:p>
          <a:p>
            <a:r>
              <a:rPr lang="en-US" sz="3600" dirty="0" smtClean="0"/>
              <a:t>Technical</a:t>
            </a:r>
            <a:endParaRPr lang="en-US" sz="3600" dirty="0"/>
          </a:p>
          <a:p>
            <a:r>
              <a:rPr lang="en-US" sz="3600" dirty="0" smtClean="0"/>
              <a:t>Administrative</a:t>
            </a:r>
            <a:endParaRPr lang="en-US" sz="3600" dirty="0"/>
          </a:p>
          <a:p>
            <a:r>
              <a:rPr lang="en-US" sz="3600" dirty="0" smtClean="0"/>
              <a:t>Customer Service</a:t>
            </a:r>
          </a:p>
          <a:p>
            <a:r>
              <a:rPr lang="en-US" sz="3600" dirty="0" smtClean="0"/>
              <a:t>Process Improvement</a:t>
            </a:r>
            <a:endParaRPr lang="en-US" sz="3600" dirty="0"/>
          </a:p>
          <a:p>
            <a:pPr marL="0" indent="0">
              <a:buNone/>
            </a:pPr>
            <a:endParaRPr lang="en-US" sz="3600"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4</a:t>
            </a:fld>
            <a:endParaRPr lang="en-US" dirty="0"/>
          </a:p>
        </p:txBody>
      </p:sp>
      <p:sp>
        <p:nvSpPr>
          <p:cNvPr id="3" name="Content Placeholder 2"/>
          <p:cNvSpPr>
            <a:spLocks noGrp="1"/>
          </p:cNvSpPr>
          <p:nvPr>
            <p:ph sz="half" idx="1"/>
          </p:nvPr>
        </p:nvSpPr>
        <p:spPr>
          <a:xfrm>
            <a:off x="304800" y="2362200"/>
            <a:ext cx="4191000" cy="3962400"/>
          </a:xfrm>
        </p:spPr>
        <p:txBody>
          <a:bodyPr>
            <a:normAutofit/>
          </a:bodyPr>
          <a:lstStyle/>
          <a:p>
            <a:r>
              <a:rPr lang="en-US" sz="3600" dirty="0" smtClean="0"/>
              <a:t>Communication</a:t>
            </a:r>
            <a:endParaRPr lang="en-US" sz="3600" dirty="0"/>
          </a:p>
          <a:p>
            <a:r>
              <a:rPr lang="en-US" sz="3600" dirty="0" smtClean="0"/>
              <a:t>Negotiation</a:t>
            </a:r>
            <a:endParaRPr lang="en-US" sz="3600" dirty="0"/>
          </a:p>
          <a:p>
            <a:r>
              <a:rPr lang="en-US" sz="3600" dirty="0" smtClean="0"/>
              <a:t>Teamwork</a:t>
            </a:r>
            <a:endParaRPr lang="en-US" sz="3600" dirty="0"/>
          </a:p>
          <a:p>
            <a:r>
              <a:rPr lang="en-US" sz="3600" dirty="0" smtClean="0"/>
              <a:t>Organizational</a:t>
            </a:r>
            <a:endParaRPr lang="en-US" sz="3600" dirty="0"/>
          </a:p>
          <a:p>
            <a:r>
              <a:rPr lang="en-US" sz="3600" dirty="0" smtClean="0"/>
              <a:t>Writing</a:t>
            </a:r>
            <a:endParaRPr lang="en-US" sz="3600" dirty="0"/>
          </a:p>
          <a:p>
            <a:endParaRPr lang="en-US" sz="3600" dirty="0"/>
          </a:p>
        </p:txBody>
      </p:sp>
    </p:spTree>
    <p:extLst>
      <p:ext uri="{BB962C8B-B14F-4D97-AF65-F5344CB8AC3E}">
        <p14:creationId xmlns:p14="http://schemas.microsoft.com/office/powerpoint/2010/main" val="3547663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rPr>
              <a:t>Highlight </a:t>
            </a:r>
            <a:r>
              <a:rPr lang="en-US" dirty="0" smtClean="0">
                <a:effectLst/>
              </a:rPr>
              <a:t>THE USP</a:t>
            </a:r>
            <a:endParaRPr lang="en-US" dirty="0">
              <a:effectLst/>
            </a:endParaRPr>
          </a:p>
        </p:txBody>
      </p:sp>
      <p:sp>
        <p:nvSpPr>
          <p:cNvPr id="3" name="Content Placeholder 2"/>
          <p:cNvSpPr>
            <a:spLocks noGrp="1"/>
          </p:cNvSpPr>
          <p:nvPr>
            <p:ph idx="1"/>
          </p:nvPr>
        </p:nvSpPr>
        <p:spPr>
          <a:xfrm>
            <a:off x="152400" y="1660574"/>
            <a:ext cx="6629400" cy="4359226"/>
          </a:xfrm>
        </p:spPr>
        <p:txBody>
          <a:bodyPr>
            <a:normAutofit lnSpcReduction="10000"/>
          </a:bodyPr>
          <a:lstStyle/>
          <a:p>
            <a:pPr marL="571500" indent="-514350">
              <a:buFont typeface="+mj-lt"/>
              <a:buAutoNum type="arabicPeriod"/>
            </a:pPr>
            <a:r>
              <a:rPr lang="en-US" dirty="0" smtClean="0"/>
              <a:t>Automobile known for Safety </a:t>
            </a:r>
          </a:p>
          <a:p>
            <a:pPr marL="571500" indent="-514350">
              <a:buFont typeface="+mj-lt"/>
              <a:buAutoNum type="arabicPeriod"/>
            </a:pPr>
            <a:r>
              <a:rPr lang="en-US" dirty="0" smtClean="0"/>
              <a:t>Cavity Prevention</a:t>
            </a:r>
          </a:p>
          <a:p>
            <a:pPr marL="571500" indent="-514350">
              <a:buFont typeface="+mj-lt"/>
              <a:buAutoNum type="arabicPeriod"/>
            </a:pPr>
            <a:r>
              <a:rPr lang="en-US" dirty="0" smtClean="0"/>
              <a:t>Long Lasting Batteries</a:t>
            </a:r>
          </a:p>
          <a:p>
            <a:pPr marL="571500" indent="-514350">
              <a:buFont typeface="+mj-lt"/>
              <a:buAutoNum type="arabicPeriod"/>
            </a:pPr>
            <a:r>
              <a:rPr lang="en-US" dirty="0" smtClean="0"/>
              <a:t>Pizza with better ingredients</a:t>
            </a:r>
          </a:p>
          <a:p>
            <a:pPr marL="571500" indent="-514350">
              <a:buFont typeface="+mj-lt"/>
              <a:buAutoNum type="arabicPeriod"/>
            </a:pPr>
            <a:r>
              <a:rPr lang="en-US" dirty="0" smtClean="0"/>
              <a:t>Taste Great, Less Filling</a:t>
            </a:r>
          </a:p>
          <a:p>
            <a:pPr marL="571500" indent="-514350">
              <a:buFont typeface="+mj-lt"/>
              <a:buAutoNum type="arabicPeriod"/>
            </a:pPr>
            <a:r>
              <a:rPr lang="en-US" dirty="0" smtClean="0"/>
              <a:t>Ultimate Driving Machine</a:t>
            </a:r>
          </a:p>
          <a:p>
            <a:pPr marL="571500" indent="-514350">
              <a:buFont typeface="+mj-lt"/>
              <a:buAutoNum type="arabicPeriod"/>
            </a:pPr>
            <a:r>
              <a:rPr lang="en-US" dirty="0" smtClean="0"/>
              <a:t>Melts in your Mouth, Not in your Hand</a:t>
            </a:r>
          </a:p>
        </p:txBody>
      </p:sp>
      <p:sp>
        <p:nvSpPr>
          <p:cNvPr id="4" name="Slide Number Placeholder 3"/>
          <p:cNvSpPr>
            <a:spLocks noGrp="1"/>
          </p:cNvSpPr>
          <p:nvPr>
            <p:ph type="sldNum" sz="quarter" idx="12"/>
          </p:nvPr>
        </p:nvSpPr>
        <p:spPr/>
        <p:txBody>
          <a:bodyPr/>
          <a:lstStyle/>
          <a:p>
            <a:fld id="{D6644A5A-D30C-488E-B147-759F929D6C94}" type="slidenum">
              <a:rPr lang="en-US" smtClean="0"/>
              <a:pPr/>
              <a:t>40</a:t>
            </a:fld>
            <a:endParaRPr lang="en-US" dirty="0"/>
          </a:p>
        </p:txBody>
      </p:sp>
      <p:sp>
        <p:nvSpPr>
          <p:cNvPr id="6" name="TextBox 5"/>
          <p:cNvSpPr txBox="1"/>
          <p:nvPr/>
        </p:nvSpPr>
        <p:spPr>
          <a:xfrm>
            <a:off x="6553200" y="1660574"/>
            <a:ext cx="2286000" cy="3724096"/>
          </a:xfrm>
          <a:prstGeom prst="rect">
            <a:avLst/>
          </a:prstGeom>
          <a:noFill/>
        </p:spPr>
        <p:txBody>
          <a:bodyPr wrap="square" rtlCol="0">
            <a:spAutoFit/>
          </a:bodyPr>
          <a:lstStyle/>
          <a:p>
            <a:pPr>
              <a:spcBef>
                <a:spcPts val="768"/>
              </a:spcBef>
            </a:pPr>
            <a:r>
              <a:rPr lang="en-US" sz="2800" dirty="0" smtClean="0"/>
              <a:t>VOLVO</a:t>
            </a:r>
          </a:p>
          <a:p>
            <a:pPr>
              <a:spcBef>
                <a:spcPts val="768"/>
              </a:spcBef>
            </a:pPr>
            <a:r>
              <a:rPr lang="en-US" sz="2800" dirty="0" smtClean="0"/>
              <a:t>CREST</a:t>
            </a:r>
          </a:p>
          <a:p>
            <a:pPr>
              <a:spcBef>
                <a:spcPts val="768"/>
              </a:spcBef>
            </a:pPr>
            <a:r>
              <a:rPr lang="en-US" sz="2800" dirty="0" smtClean="0"/>
              <a:t>ENERGIZER</a:t>
            </a:r>
          </a:p>
          <a:p>
            <a:pPr>
              <a:spcBef>
                <a:spcPts val="768"/>
              </a:spcBef>
            </a:pPr>
            <a:r>
              <a:rPr lang="en-US" sz="2800" dirty="0" smtClean="0"/>
              <a:t>PAPA JOHN’S</a:t>
            </a:r>
          </a:p>
          <a:p>
            <a:pPr>
              <a:spcBef>
                <a:spcPts val="768"/>
              </a:spcBef>
            </a:pPr>
            <a:r>
              <a:rPr lang="en-US" sz="2800" dirty="0" smtClean="0"/>
              <a:t>MILLER LITE</a:t>
            </a:r>
          </a:p>
          <a:p>
            <a:pPr>
              <a:spcBef>
                <a:spcPts val="768"/>
              </a:spcBef>
            </a:pPr>
            <a:r>
              <a:rPr lang="en-US" sz="2800" dirty="0" smtClean="0"/>
              <a:t>BMW</a:t>
            </a:r>
          </a:p>
          <a:p>
            <a:pPr>
              <a:spcBef>
                <a:spcPts val="768"/>
              </a:spcBef>
            </a:pPr>
            <a:r>
              <a:rPr lang="en-US" sz="2800" dirty="0" smtClean="0"/>
              <a:t>M&amp;M’S</a:t>
            </a:r>
            <a:endParaRPr lang="en-US" sz="2800" dirty="0"/>
          </a:p>
        </p:txBody>
      </p:sp>
    </p:spTree>
    <p:extLst>
      <p:ext uri="{BB962C8B-B14F-4D97-AF65-F5344CB8AC3E}">
        <p14:creationId xmlns:p14="http://schemas.microsoft.com/office/powerpoint/2010/main" val="6054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rPr>
              <a:t>Highlight </a:t>
            </a:r>
            <a:r>
              <a:rPr lang="en-US" dirty="0" smtClean="0">
                <a:effectLst/>
              </a:rPr>
              <a:t>THE USP</a:t>
            </a:r>
            <a:endParaRPr lang="en-US" dirty="0">
              <a:effectLst/>
            </a:endParaRPr>
          </a:p>
        </p:txBody>
      </p:sp>
      <p:sp>
        <p:nvSpPr>
          <p:cNvPr id="3" name="Content Placeholder 2"/>
          <p:cNvSpPr>
            <a:spLocks noGrp="1"/>
          </p:cNvSpPr>
          <p:nvPr>
            <p:ph idx="1"/>
          </p:nvPr>
        </p:nvSpPr>
        <p:spPr>
          <a:xfrm>
            <a:off x="152400" y="1660574"/>
            <a:ext cx="8153400" cy="4587826"/>
          </a:xfrm>
        </p:spPr>
        <p:txBody>
          <a:bodyPr>
            <a:noAutofit/>
          </a:bodyPr>
          <a:lstStyle/>
          <a:p>
            <a:pPr marL="571500" indent="-514350">
              <a:buFont typeface="+mj-lt"/>
              <a:buAutoNum type="arabicPeriod"/>
            </a:pPr>
            <a:r>
              <a:rPr lang="en-US" sz="3600" dirty="0" smtClean="0"/>
              <a:t>Automobile known for Safety </a:t>
            </a:r>
          </a:p>
          <a:p>
            <a:pPr marL="571500" indent="-514350">
              <a:buFont typeface="+mj-lt"/>
              <a:buAutoNum type="arabicPeriod"/>
            </a:pPr>
            <a:r>
              <a:rPr lang="en-US" sz="3600" dirty="0" smtClean="0"/>
              <a:t>Cavity Prevention</a:t>
            </a:r>
          </a:p>
          <a:p>
            <a:pPr marL="571500" indent="-514350">
              <a:buFont typeface="+mj-lt"/>
              <a:buAutoNum type="arabicPeriod"/>
            </a:pPr>
            <a:r>
              <a:rPr lang="en-US" sz="3600" dirty="0" smtClean="0"/>
              <a:t>Long Lasting Batteries</a:t>
            </a:r>
          </a:p>
          <a:p>
            <a:pPr marL="571500" indent="-514350">
              <a:buFont typeface="+mj-lt"/>
              <a:buAutoNum type="arabicPeriod"/>
            </a:pPr>
            <a:r>
              <a:rPr lang="en-US" sz="3600" dirty="0" smtClean="0"/>
              <a:t>Pizza with better ingredients</a:t>
            </a:r>
          </a:p>
          <a:p>
            <a:pPr marL="571500" indent="-514350">
              <a:buFont typeface="+mj-lt"/>
              <a:buAutoNum type="arabicPeriod"/>
            </a:pPr>
            <a:r>
              <a:rPr lang="en-US" sz="3600" dirty="0" smtClean="0">
                <a:solidFill>
                  <a:srgbClr val="FF0000"/>
                </a:solidFill>
              </a:rPr>
              <a:t>Taste Great, Less Filling</a:t>
            </a:r>
          </a:p>
          <a:p>
            <a:pPr marL="571500" indent="-514350">
              <a:buFont typeface="+mj-lt"/>
              <a:buAutoNum type="arabicPeriod"/>
            </a:pPr>
            <a:r>
              <a:rPr lang="en-US" sz="3600" dirty="0" smtClean="0"/>
              <a:t>Ultimate Driving Machine</a:t>
            </a:r>
          </a:p>
          <a:p>
            <a:pPr marL="571500" indent="-514350">
              <a:buFont typeface="+mj-lt"/>
              <a:buAutoNum type="arabicPeriod"/>
            </a:pPr>
            <a:r>
              <a:rPr lang="en-US" sz="3600" dirty="0">
                <a:solidFill>
                  <a:srgbClr val="FF0000"/>
                </a:solidFill>
              </a:rPr>
              <a:t>Melts in your Mouth, Not in your Hand</a:t>
            </a:r>
          </a:p>
        </p:txBody>
      </p:sp>
      <p:sp>
        <p:nvSpPr>
          <p:cNvPr id="4" name="Slide Number Placeholder 3"/>
          <p:cNvSpPr>
            <a:spLocks noGrp="1"/>
          </p:cNvSpPr>
          <p:nvPr>
            <p:ph type="sldNum" sz="quarter" idx="12"/>
          </p:nvPr>
        </p:nvSpPr>
        <p:spPr/>
        <p:txBody>
          <a:bodyPr/>
          <a:lstStyle/>
          <a:p>
            <a:fld id="{D6644A5A-D30C-488E-B147-759F929D6C94}" type="slidenum">
              <a:rPr lang="en-US" smtClean="0"/>
              <a:pPr/>
              <a:t>41</a:t>
            </a:fld>
            <a:endParaRPr lang="en-US" dirty="0"/>
          </a:p>
        </p:txBody>
      </p:sp>
    </p:spTree>
    <p:extLst>
      <p:ext uri="{BB962C8B-B14F-4D97-AF65-F5344CB8AC3E}">
        <p14:creationId xmlns:p14="http://schemas.microsoft.com/office/powerpoint/2010/main" val="101836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914400"/>
          </a:xfrm>
        </p:spPr>
        <p:txBody>
          <a:bodyPr>
            <a:normAutofit fontScale="90000"/>
          </a:bodyPr>
          <a:lstStyle/>
          <a:p>
            <a:r>
              <a:rPr lang="en-US" dirty="0">
                <a:effectLst/>
              </a:rPr>
              <a:t>Develop </a:t>
            </a:r>
            <a:r>
              <a:rPr lang="en-US" dirty="0" smtClean="0">
                <a:effectLst/>
              </a:rPr>
              <a:t>the unique </a:t>
            </a:r>
            <a:r>
              <a:rPr lang="en-US" dirty="0">
                <a:effectLst/>
              </a:rPr>
              <a:t>selling proposition </a:t>
            </a:r>
            <a:endParaRPr lang="en-US" dirty="0"/>
          </a:p>
        </p:txBody>
      </p:sp>
      <p:sp>
        <p:nvSpPr>
          <p:cNvPr id="3" name="Content Placeholder 2"/>
          <p:cNvSpPr>
            <a:spLocks noGrp="1"/>
          </p:cNvSpPr>
          <p:nvPr>
            <p:ph idx="1"/>
          </p:nvPr>
        </p:nvSpPr>
        <p:spPr>
          <a:xfrm>
            <a:off x="304800" y="1295400"/>
            <a:ext cx="8686800" cy="5105400"/>
          </a:xfrm>
        </p:spPr>
        <p:txBody>
          <a:bodyPr>
            <a:noAutofit/>
          </a:bodyPr>
          <a:lstStyle/>
          <a:p>
            <a:pPr>
              <a:lnSpc>
                <a:spcPct val="150000"/>
              </a:lnSpc>
            </a:pPr>
            <a:r>
              <a:rPr lang="en-US" sz="3600" dirty="0" smtClean="0"/>
              <a:t>A </a:t>
            </a:r>
            <a:r>
              <a:rPr lang="en-US" sz="3600" dirty="0"/>
              <a:t>personal branding statement, </a:t>
            </a:r>
            <a:r>
              <a:rPr lang="en-US" sz="3600" dirty="0" smtClean="0"/>
              <a:t>the USP </a:t>
            </a:r>
            <a:r>
              <a:rPr lang="en-US" sz="3600" dirty="0" err="1" smtClean="0"/>
              <a:t>pr</a:t>
            </a:r>
            <a:r>
              <a:rPr lang="en-US" sz="3600" dirty="0" smtClean="0"/>
              <a:t>  </a:t>
            </a:r>
            <a:r>
              <a:rPr lang="en-US" sz="3600" dirty="0" err="1" smtClean="0"/>
              <a:t>ovides</a:t>
            </a:r>
            <a:r>
              <a:rPr lang="en-US" sz="3600" dirty="0" smtClean="0"/>
              <a:t> </a:t>
            </a:r>
            <a:r>
              <a:rPr lang="en-US" sz="3600" dirty="0"/>
              <a:t>the first impression of who </a:t>
            </a:r>
            <a:r>
              <a:rPr lang="en-US" sz="3600" dirty="0" smtClean="0"/>
              <a:t>the applicant is </a:t>
            </a:r>
            <a:r>
              <a:rPr lang="en-US" sz="3600" dirty="0"/>
              <a:t>and what the applicant offers a potential </a:t>
            </a:r>
            <a:r>
              <a:rPr lang="en-US" sz="3600" dirty="0" smtClean="0"/>
              <a:t>employer</a:t>
            </a:r>
          </a:p>
          <a:p>
            <a:pPr>
              <a:lnSpc>
                <a:spcPct val="150000"/>
              </a:lnSpc>
            </a:pPr>
            <a:r>
              <a:rPr lang="en-US" sz="3600" dirty="0"/>
              <a:t>This is also how </a:t>
            </a:r>
            <a:r>
              <a:rPr lang="en-US" sz="3600" dirty="0" smtClean="0"/>
              <a:t>the applicant describes themselves </a:t>
            </a:r>
            <a:r>
              <a:rPr lang="en-US" sz="3600" dirty="0"/>
              <a:t>in any networking meeting </a:t>
            </a:r>
          </a:p>
        </p:txBody>
      </p:sp>
      <p:sp>
        <p:nvSpPr>
          <p:cNvPr id="4" name="Slide Number Placeholder 3"/>
          <p:cNvSpPr>
            <a:spLocks noGrp="1"/>
          </p:cNvSpPr>
          <p:nvPr>
            <p:ph type="sldNum" sz="quarter" idx="12"/>
          </p:nvPr>
        </p:nvSpPr>
        <p:spPr/>
        <p:txBody>
          <a:bodyPr/>
          <a:lstStyle/>
          <a:p>
            <a:fld id="{D6644A5A-D30C-488E-B147-759F929D6C94}" type="slidenum">
              <a:rPr lang="en-US" smtClean="0"/>
              <a:pPr/>
              <a:t>42</a:t>
            </a:fld>
            <a:endParaRPr lang="en-US" dirty="0"/>
          </a:p>
        </p:txBody>
      </p:sp>
    </p:spTree>
    <p:extLst>
      <p:ext uri="{BB962C8B-B14F-4D97-AF65-F5344CB8AC3E}">
        <p14:creationId xmlns:p14="http://schemas.microsoft.com/office/powerpoint/2010/main" val="27755906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Branding Statement: </a:t>
            </a:r>
          </a:p>
        </p:txBody>
      </p:sp>
      <p:sp>
        <p:nvSpPr>
          <p:cNvPr id="3" name="Content Placeholder 2"/>
          <p:cNvSpPr>
            <a:spLocks noGrp="1"/>
          </p:cNvSpPr>
          <p:nvPr>
            <p:ph idx="1"/>
          </p:nvPr>
        </p:nvSpPr>
        <p:spPr>
          <a:xfrm>
            <a:off x="304800" y="1219200"/>
            <a:ext cx="8686800" cy="5410200"/>
          </a:xfrm>
        </p:spPr>
        <p:txBody>
          <a:bodyPr>
            <a:normAutofit fontScale="92500"/>
          </a:bodyPr>
          <a:lstStyle/>
          <a:p>
            <a:pPr>
              <a:lnSpc>
                <a:spcPct val="150000"/>
              </a:lnSpc>
            </a:pPr>
            <a:r>
              <a:rPr lang="en-US" sz="3600" dirty="0" smtClean="0"/>
              <a:t>A </a:t>
            </a:r>
            <a:r>
              <a:rPr lang="en-US" sz="3600" dirty="0"/>
              <a:t>Branding Statement is a crystal clear, very concise single line statement that instantly tells the reader:</a:t>
            </a:r>
          </a:p>
          <a:p>
            <a:pPr>
              <a:lnSpc>
                <a:spcPct val="150000"/>
              </a:lnSpc>
            </a:pPr>
            <a:r>
              <a:rPr lang="en-US" sz="3600" dirty="0" smtClean="0"/>
              <a:t>What </a:t>
            </a:r>
            <a:r>
              <a:rPr lang="en-US" sz="3600" dirty="0"/>
              <a:t>job </a:t>
            </a:r>
            <a:r>
              <a:rPr lang="en-US" sz="3600" dirty="0" smtClean="0"/>
              <a:t>is the applicant applying </a:t>
            </a:r>
            <a:r>
              <a:rPr lang="en-US" sz="3600" dirty="0"/>
              <a:t>for?</a:t>
            </a:r>
          </a:p>
          <a:p>
            <a:pPr>
              <a:lnSpc>
                <a:spcPct val="150000"/>
              </a:lnSpc>
            </a:pPr>
            <a:r>
              <a:rPr lang="en-US" sz="3600" dirty="0"/>
              <a:t>What very specific business problem does the applicant solve better than anyone else</a:t>
            </a:r>
            <a:r>
              <a:rPr lang="en-US" sz="3600" dirty="0" smtClean="0"/>
              <a:t>?</a:t>
            </a:r>
            <a:endParaRPr lang="en-US" sz="3600"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43</a:t>
            </a:fld>
            <a:endParaRPr lang="en-US"/>
          </a:p>
        </p:txBody>
      </p:sp>
    </p:spTree>
    <p:extLst>
      <p:ext uri="{BB962C8B-B14F-4D97-AF65-F5344CB8AC3E}">
        <p14:creationId xmlns:p14="http://schemas.microsoft.com/office/powerpoint/2010/main" val="37354581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Branding </a:t>
            </a:r>
            <a:r>
              <a:rPr lang="en-US" dirty="0"/>
              <a:t>Statement </a:t>
            </a:r>
          </a:p>
        </p:txBody>
      </p:sp>
      <p:sp>
        <p:nvSpPr>
          <p:cNvPr id="3" name="Content Placeholder 2"/>
          <p:cNvSpPr>
            <a:spLocks noGrp="1"/>
          </p:cNvSpPr>
          <p:nvPr>
            <p:ph idx="1"/>
          </p:nvPr>
        </p:nvSpPr>
        <p:spPr>
          <a:xfrm>
            <a:off x="304800" y="1554162"/>
            <a:ext cx="8686800" cy="4999038"/>
          </a:xfrm>
        </p:spPr>
        <p:txBody>
          <a:bodyPr>
            <a:normAutofit lnSpcReduction="10000"/>
          </a:bodyPr>
          <a:lstStyle/>
          <a:p>
            <a:r>
              <a:rPr lang="en-US" dirty="0"/>
              <a:t>S</a:t>
            </a:r>
            <a:r>
              <a:rPr lang="en-US" dirty="0" smtClean="0"/>
              <a:t>hould </a:t>
            </a:r>
            <a:r>
              <a:rPr lang="en-US" dirty="0"/>
              <a:t>instantly clarify the first impression </a:t>
            </a:r>
            <a:r>
              <a:rPr lang="en-US" dirty="0" smtClean="0"/>
              <a:t>the applicant wants </a:t>
            </a:r>
            <a:r>
              <a:rPr lang="en-US" dirty="0"/>
              <a:t>to build with the reader. It should grab </a:t>
            </a:r>
            <a:r>
              <a:rPr lang="en-US" dirty="0" smtClean="0"/>
              <a:t>their </a:t>
            </a:r>
            <a:r>
              <a:rPr lang="en-US" dirty="0"/>
              <a:t>attention, and encourage further reading</a:t>
            </a:r>
            <a:r>
              <a:rPr lang="en-US" dirty="0" smtClean="0"/>
              <a:t>.</a:t>
            </a:r>
          </a:p>
          <a:p>
            <a:pPr marL="0" indent="0">
              <a:buNone/>
            </a:pPr>
            <a:r>
              <a:rPr lang="en-US" b="1" dirty="0"/>
              <a:t>Value </a:t>
            </a:r>
            <a:r>
              <a:rPr lang="en-US" b="1" dirty="0" smtClean="0"/>
              <a:t>Statements </a:t>
            </a:r>
          </a:p>
          <a:p>
            <a:r>
              <a:rPr lang="en-US" dirty="0"/>
              <a:t>The bullet points within the applicant work experience are the </a:t>
            </a:r>
            <a:r>
              <a:rPr lang="en-US" dirty="0">
                <a:solidFill>
                  <a:srgbClr val="FF0000"/>
                </a:solidFill>
              </a:rPr>
              <a:t>features</a:t>
            </a:r>
            <a:r>
              <a:rPr lang="en-US" dirty="0"/>
              <a:t> and </a:t>
            </a:r>
            <a:r>
              <a:rPr lang="en-US" b="1" i="1" dirty="0" smtClean="0">
                <a:solidFill>
                  <a:srgbClr val="FF0000"/>
                </a:solidFill>
              </a:rPr>
              <a:t>BENEFITS</a:t>
            </a:r>
            <a:r>
              <a:rPr lang="en-US" dirty="0" smtClean="0"/>
              <a:t> that </a:t>
            </a:r>
            <a:r>
              <a:rPr lang="en-US" dirty="0"/>
              <a:t>provide proof of </a:t>
            </a:r>
            <a:r>
              <a:rPr lang="en-US" dirty="0" smtClean="0"/>
              <a:t>their branding </a:t>
            </a:r>
            <a:r>
              <a:rPr lang="en-US" dirty="0"/>
              <a:t>statement, and demonstrate </a:t>
            </a:r>
            <a:r>
              <a:rPr lang="en-US" dirty="0" smtClean="0"/>
              <a:t>that the </a:t>
            </a:r>
            <a:r>
              <a:rPr lang="en-US" dirty="0"/>
              <a:t>applicant </a:t>
            </a:r>
            <a:r>
              <a:rPr lang="en-US" dirty="0" smtClean="0"/>
              <a:t>meets </a:t>
            </a:r>
            <a:r>
              <a:rPr lang="en-US" dirty="0"/>
              <a:t>the hiring manager’s needs. </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44</a:t>
            </a:fld>
            <a:endParaRPr lang="en-US"/>
          </a:p>
        </p:txBody>
      </p:sp>
    </p:spTree>
    <p:extLst>
      <p:ext uri="{BB962C8B-B14F-4D97-AF65-F5344CB8AC3E}">
        <p14:creationId xmlns:p14="http://schemas.microsoft.com/office/powerpoint/2010/main" val="26325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85800"/>
          </a:xfrm>
        </p:spPr>
        <p:txBody>
          <a:bodyPr>
            <a:normAutofit/>
          </a:bodyPr>
          <a:lstStyle/>
          <a:p>
            <a:r>
              <a:rPr lang="en-US" dirty="0" smtClean="0"/>
              <a:t>Features </a:t>
            </a:r>
            <a:r>
              <a:rPr lang="en-US" dirty="0"/>
              <a:t>and </a:t>
            </a:r>
            <a:r>
              <a:rPr lang="en-US" dirty="0" smtClean="0"/>
              <a:t>Benefits</a:t>
            </a:r>
            <a:endParaRPr lang="en-US" dirty="0"/>
          </a:p>
        </p:txBody>
      </p:sp>
      <p:sp>
        <p:nvSpPr>
          <p:cNvPr id="3" name="Content Placeholder 2"/>
          <p:cNvSpPr>
            <a:spLocks noGrp="1"/>
          </p:cNvSpPr>
          <p:nvPr>
            <p:ph idx="1"/>
          </p:nvPr>
        </p:nvSpPr>
        <p:spPr/>
        <p:txBody>
          <a:bodyPr/>
          <a:lstStyle/>
          <a:p>
            <a:pPr marL="0" indent="0" algn="ctr">
              <a:lnSpc>
                <a:spcPct val="150000"/>
              </a:lnSpc>
              <a:buNone/>
            </a:pPr>
            <a:r>
              <a:rPr lang="en-US" sz="3600" i="1" dirty="0"/>
              <a:t>“</a:t>
            </a:r>
            <a:r>
              <a:rPr lang="en-US" sz="3600" b="1" i="1" dirty="0"/>
              <a:t>People don’t want to buy a quarter-inch drill, they want a quarter-inch </a:t>
            </a:r>
            <a:r>
              <a:rPr lang="en-US" sz="3600" b="1" i="1" dirty="0" smtClean="0"/>
              <a:t>hole</a:t>
            </a:r>
            <a:r>
              <a:rPr lang="en-US" sz="3600" i="1" dirty="0" smtClean="0"/>
              <a:t>”</a:t>
            </a:r>
            <a:endParaRPr lang="en-US" sz="3600" i="1" dirty="0"/>
          </a:p>
          <a:p>
            <a:pPr>
              <a:lnSpc>
                <a:spcPct val="150000"/>
              </a:lnSpc>
            </a:pPr>
            <a:r>
              <a:rPr lang="en-US" dirty="0" smtClean="0"/>
              <a:t>Job Duties are important (Features)</a:t>
            </a:r>
          </a:p>
          <a:p>
            <a:pPr>
              <a:lnSpc>
                <a:spcPct val="150000"/>
              </a:lnSpc>
            </a:pPr>
            <a:r>
              <a:rPr lang="en-US" dirty="0" smtClean="0"/>
              <a:t>Success, Achievements and Responsibilities are more important (Benefits)</a:t>
            </a:r>
          </a:p>
        </p:txBody>
      </p:sp>
      <p:sp>
        <p:nvSpPr>
          <p:cNvPr id="4" name="Slide Number Placeholder 3"/>
          <p:cNvSpPr>
            <a:spLocks noGrp="1"/>
          </p:cNvSpPr>
          <p:nvPr>
            <p:ph type="sldNum" sz="quarter" idx="12"/>
          </p:nvPr>
        </p:nvSpPr>
        <p:spPr/>
        <p:txBody>
          <a:bodyPr/>
          <a:lstStyle/>
          <a:p>
            <a:fld id="{D6644A5A-D30C-488E-B147-759F929D6C94}" type="slidenum">
              <a:rPr lang="en-US" smtClean="0"/>
              <a:pPr/>
              <a:t>45</a:t>
            </a:fld>
            <a:endParaRPr lang="en-US"/>
          </a:p>
        </p:txBody>
      </p:sp>
    </p:spTree>
    <p:extLst>
      <p:ext uri="{BB962C8B-B14F-4D97-AF65-F5344CB8AC3E}">
        <p14:creationId xmlns:p14="http://schemas.microsoft.com/office/powerpoint/2010/main" val="80725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914400"/>
          </a:xfrm>
        </p:spPr>
        <p:txBody>
          <a:bodyPr/>
          <a:lstStyle/>
          <a:p>
            <a:r>
              <a:rPr lang="en-US" dirty="0"/>
              <a:t>Features and Benefits</a:t>
            </a:r>
          </a:p>
        </p:txBody>
      </p:sp>
      <p:sp>
        <p:nvSpPr>
          <p:cNvPr id="3" name="Content Placeholder 2"/>
          <p:cNvSpPr>
            <a:spLocks noGrp="1"/>
          </p:cNvSpPr>
          <p:nvPr>
            <p:ph idx="1"/>
          </p:nvPr>
        </p:nvSpPr>
        <p:spPr/>
        <p:txBody>
          <a:bodyPr/>
          <a:lstStyle/>
          <a:p>
            <a:pPr marL="57150" indent="0">
              <a:buNone/>
            </a:pPr>
            <a:r>
              <a:rPr lang="en-US" sz="3600" i="1" dirty="0"/>
              <a:t>Taste Great </a:t>
            </a:r>
            <a:r>
              <a:rPr lang="en-US" dirty="0" smtClean="0">
                <a:solidFill>
                  <a:srgbClr val="FF0000"/>
                </a:solidFill>
              </a:rPr>
              <a:t>(feature)</a:t>
            </a:r>
          </a:p>
          <a:p>
            <a:pPr marL="57150" indent="0">
              <a:buNone/>
            </a:pPr>
            <a:r>
              <a:rPr lang="en-US" sz="3600" i="1" dirty="0"/>
              <a:t>Less Filling </a:t>
            </a:r>
            <a:r>
              <a:rPr lang="en-US" dirty="0" smtClean="0">
                <a:solidFill>
                  <a:srgbClr val="FF0000"/>
                </a:solidFill>
              </a:rPr>
              <a:t>(</a:t>
            </a:r>
            <a:r>
              <a:rPr lang="en-US" b="1" dirty="0" smtClean="0">
                <a:solidFill>
                  <a:srgbClr val="FF0000"/>
                </a:solidFill>
              </a:rPr>
              <a:t>Benefit</a:t>
            </a:r>
            <a:r>
              <a:rPr lang="en-US" dirty="0" smtClean="0">
                <a:solidFill>
                  <a:srgbClr val="FF0000"/>
                </a:solidFill>
              </a:rPr>
              <a:t>)</a:t>
            </a:r>
            <a:endParaRPr lang="en-US" dirty="0">
              <a:solidFill>
                <a:srgbClr val="FF0000"/>
              </a:solidFill>
            </a:endParaRPr>
          </a:p>
          <a:p>
            <a:pPr marL="571500" indent="-514350">
              <a:buFont typeface="+mj-lt"/>
              <a:buAutoNum type="arabicPeriod"/>
            </a:pPr>
            <a:endParaRPr lang="en-US" dirty="0" smtClean="0"/>
          </a:p>
          <a:p>
            <a:pPr marL="57150" indent="0">
              <a:buNone/>
            </a:pPr>
            <a:r>
              <a:rPr lang="en-US" sz="3600" i="1" dirty="0"/>
              <a:t>Melts in your Mouth </a:t>
            </a:r>
            <a:r>
              <a:rPr lang="en-US" dirty="0">
                <a:solidFill>
                  <a:srgbClr val="FF0000"/>
                </a:solidFill>
              </a:rPr>
              <a:t>(feature</a:t>
            </a:r>
            <a:r>
              <a:rPr lang="en-US" dirty="0" smtClean="0">
                <a:solidFill>
                  <a:srgbClr val="FF0000"/>
                </a:solidFill>
              </a:rPr>
              <a:t>) </a:t>
            </a:r>
          </a:p>
          <a:p>
            <a:pPr marL="57150" indent="0">
              <a:buNone/>
            </a:pPr>
            <a:r>
              <a:rPr lang="en-US" sz="3600" i="1" dirty="0"/>
              <a:t>Not in your Hand </a:t>
            </a:r>
            <a:r>
              <a:rPr lang="en-US" dirty="0">
                <a:solidFill>
                  <a:srgbClr val="FF0000"/>
                </a:solidFill>
              </a:rPr>
              <a:t>(</a:t>
            </a:r>
            <a:r>
              <a:rPr lang="en-US" b="1" dirty="0">
                <a:solidFill>
                  <a:srgbClr val="FF0000"/>
                </a:solidFill>
              </a:rPr>
              <a:t>Benefit</a:t>
            </a:r>
            <a:r>
              <a:rPr lang="en-US" dirty="0">
                <a:solidFill>
                  <a:srgbClr val="FF0000"/>
                </a:solidFill>
              </a:rPr>
              <a:t>)</a:t>
            </a:r>
          </a:p>
          <a:p>
            <a:pPr marL="57150" indent="0">
              <a:buNone/>
            </a:pPr>
            <a:endParaRPr lang="en-US"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46</a:t>
            </a:fld>
            <a:endParaRPr lang="en-US"/>
          </a:p>
        </p:txBody>
      </p:sp>
    </p:spTree>
    <p:extLst>
      <p:ext uri="{BB962C8B-B14F-4D97-AF65-F5344CB8AC3E}">
        <p14:creationId xmlns:p14="http://schemas.microsoft.com/office/powerpoint/2010/main" val="99408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rPr>
              <a:t>Highlight </a:t>
            </a:r>
            <a:r>
              <a:rPr lang="en-US" dirty="0"/>
              <a:t>the </a:t>
            </a:r>
            <a:r>
              <a:rPr lang="en-US" dirty="0" smtClean="0"/>
              <a:t>applicant’s </a:t>
            </a:r>
            <a:r>
              <a:rPr lang="en-US" dirty="0" smtClean="0">
                <a:effectLst/>
              </a:rPr>
              <a:t>USP</a:t>
            </a:r>
            <a:endParaRPr lang="en-US" dirty="0">
              <a:effectLst/>
            </a:endParaRPr>
          </a:p>
        </p:txBody>
      </p:sp>
      <p:sp>
        <p:nvSpPr>
          <p:cNvPr id="3" name="Content Placeholder 2"/>
          <p:cNvSpPr>
            <a:spLocks noGrp="1"/>
          </p:cNvSpPr>
          <p:nvPr>
            <p:ph idx="1"/>
          </p:nvPr>
        </p:nvSpPr>
        <p:spPr>
          <a:xfrm>
            <a:off x="457200" y="1600200"/>
            <a:ext cx="8229600" cy="4068763"/>
          </a:xfrm>
        </p:spPr>
        <p:txBody>
          <a:bodyPr>
            <a:normAutofit/>
          </a:bodyPr>
          <a:lstStyle/>
          <a:p>
            <a:pPr>
              <a:lnSpc>
                <a:spcPct val="150000"/>
              </a:lnSpc>
            </a:pPr>
            <a:r>
              <a:rPr lang="en-US" sz="3600" dirty="0" smtClean="0"/>
              <a:t>Be specific </a:t>
            </a:r>
          </a:p>
          <a:p>
            <a:pPr>
              <a:lnSpc>
                <a:spcPct val="150000"/>
              </a:lnSpc>
            </a:pPr>
            <a:r>
              <a:rPr lang="en-US" sz="3600" dirty="0" smtClean="0">
                <a:solidFill>
                  <a:schemeClr val="tx1"/>
                </a:solidFill>
              </a:rPr>
              <a:t>Lead with </a:t>
            </a:r>
            <a:r>
              <a:rPr lang="en-US" sz="3600" dirty="0"/>
              <a:t>the </a:t>
            </a:r>
            <a:r>
              <a:rPr lang="en-US" sz="3600" dirty="0" smtClean="0"/>
              <a:t>applicant’s </a:t>
            </a:r>
            <a:r>
              <a:rPr lang="en-US" sz="3600" dirty="0" smtClean="0">
                <a:solidFill>
                  <a:schemeClr val="tx1"/>
                </a:solidFill>
              </a:rPr>
              <a:t>strongest benefit </a:t>
            </a:r>
          </a:p>
          <a:p>
            <a:pPr>
              <a:lnSpc>
                <a:spcPct val="150000"/>
              </a:lnSpc>
            </a:pPr>
            <a:r>
              <a:rPr lang="en-US" sz="3600" dirty="0" smtClean="0">
                <a:solidFill>
                  <a:schemeClr val="tx1"/>
                </a:solidFill>
              </a:rPr>
              <a:t>Put a monetary value on </a:t>
            </a:r>
            <a:r>
              <a:rPr lang="en-US" sz="3600" dirty="0">
                <a:solidFill>
                  <a:schemeClr val="tx1"/>
                </a:solidFill>
              </a:rPr>
              <a:t>the benefit </a:t>
            </a:r>
            <a:endParaRPr lang="en-US" sz="3600"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47</a:t>
            </a:fld>
            <a:endParaRPr lang="en-US" dirty="0"/>
          </a:p>
        </p:txBody>
      </p:sp>
    </p:spTree>
    <p:extLst>
      <p:ext uri="{BB962C8B-B14F-4D97-AF65-F5344CB8AC3E}">
        <p14:creationId xmlns:p14="http://schemas.microsoft.com/office/powerpoint/2010/main" val="350377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600200"/>
          </a:xfrm>
        </p:spPr>
        <p:txBody>
          <a:bodyPr>
            <a:normAutofit fontScale="90000"/>
          </a:bodyPr>
          <a:lstStyle/>
          <a:p>
            <a:r>
              <a:rPr lang="en-US" dirty="0" smtClean="0"/>
              <a:t>Applicant UNIQUE  Selling  PROPOSITION</a:t>
            </a:r>
            <a:br>
              <a:rPr lang="en-US" dirty="0" smtClean="0"/>
            </a:br>
            <a:r>
              <a:rPr lang="en-US" dirty="0" smtClean="0"/>
              <a:t> self-Assessment Tool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99386137"/>
              </p:ext>
            </p:extLst>
          </p:nvPr>
        </p:nvGraphicFramePr>
        <p:xfrm>
          <a:off x="304800" y="1676400"/>
          <a:ext cx="8839200" cy="3909060"/>
        </p:xfrm>
        <a:graphic>
          <a:graphicData uri="http://schemas.openxmlformats.org/drawingml/2006/table">
            <a:tbl>
              <a:tblPr firstRow="1" bandRow="1">
                <a:tableStyleId>{5C22544A-7EE6-4342-B048-85BDC9FD1C3A}</a:tableStyleId>
              </a:tblPr>
              <a:tblGrid>
                <a:gridCol w="8839200"/>
              </a:tblGrid>
              <a:tr h="193905">
                <a:tc>
                  <a:txBody>
                    <a:bodyPr/>
                    <a:lstStyle/>
                    <a:p>
                      <a:pPr algn="ctr"/>
                      <a:endParaRPr kumimoji="0" lang="en-US" sz="1050" kern="1200" dirty="0">
                        <a:solidFill>
                          <a:srgbClr val="FF0000"/>
                        </a:solidFill>
                        <a:latin typeface="+mn-lt"/>
                        <a:ea typeface="+mn-ea"/>
                        <a:cs typeface="+mn-cs"/>
                      </a:endParaRPr>
                    </a:p>
                  </a:txBody>
                  <a:tcPr/>
                </a:tc>
              </a:tr>
              <a:tr h="294957">
                <a:tc>
                  <a:txBody>
                    <a:bodyPr/>
                    <a:lstStyle/>
                    <a:p>
                      <a:pPr algn="ctr"/>
                      <a:r>
                        <a:rPr kumimoji="0" lang="en-US" sz="2400" b="1" kern="1200" dirty="0" smtClean="0">
                          <a:solidFill>
                            <a:schemeClr val="dk1"/>
                          </a:solidFill>
                          <a:latin typeface="+mn-lt"/>
                          <a:ea typeface="+mn-ea"/>
                          <a:cs typeface="+mn-cs"/>
                        </a:rPr>
                        <a:t>MARKET?</a:t>
                      </a:r>
                      <a:endParaRPr kumimoji="0" lang="en-US" sz="2400" b="1" kern="1200" dirty="0">
                        <a:solidFill>
                          <a:schemeClr val="dk1"/>
                        </a:solidFill>
                        <a:latin typeface="+mn-lt"/>
                        <a:ea typeface="+mn-ea"/>
                        <a:cs typeface="+mn-cs"/>
                      </a:endParaRPr>
                    </a:p>
                  </a:txBody>
                  <a:tcPr/>
                </a:tc>
              </a:tr>
              <a:tr h="346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kern="1200" dirty="0" smtClean="0">
                          <a:solidFill>
                            <a:schemeClr val="dk1"/>
                          </a:solidFill>
                          <a:latin typeface="+mn-lt"/>
                          <a:ea typeface="+mn-ea"/>
                          <a:cs typeface="+mn-cs"/>
                        </a:rPr>
                        <a:t>Who buys your product?</a:t>
                      </a:r>
                    </a:p>
                  </a:txBody>
                  <a:tcPr/>
                </a:tc>
              </a:tr>
              <a:tr h="370840">
                <a:tc>
                  <a:txBody>
                    <a:bodyPr/>
                    <a:lstStyle/>
                    <a:p>
                      <a:pPr algn="ctr"/>
                      <a:r>
                        <a:rPr kumimoji="0" lang="en-US" sz="2400" b="1" kern="1200" dirty="0" smtClean="0">
                          <a:solidFill>
                            <a:schemeClr val="dk1"/>
                          </a:solidFill>
                          <a:latin typeface="+mn-lt"/>
                          <a:ea typeface="+mn-ea"/>
                          <a:cs typeface="+mn-cs"/>
                        </a:rPr>
                        <a:t>NEED?</a:t>
                      </a:r>
                      <a:endParaRPr kumimoji="0" lang="en-US" sz="2400" b="1" kern="1200" dirty="0">
                        <a:solidFill>
                          <a:schemeClr val="dk1"/>
                        </a:solidFill>
                        <a:latin typeface="+mn-lt"/>
                        <a:ea typeface="+mn-ea"/>
                        <a:cs typeface="+mn-cs"/>
                      </a:endParaRPr>
                    </a:p>
                  </a:txBody>
                  <a:tcPr/>
                </a:tc>
              </a:tr>
              <a:tr h="370840">
                <a:tc>
                  <a:txBody>
                    <a:bodyPr/>
                    <a:lstStyle/>
                    <a:p>
                      <a:r>
                        <a:rPr kumimoji="0" lang="en-US" sz="2400" kern="1200" dirty="0" smtClean="0">
                          <a:solidFill>
                            <a:schemeClr val="dk1"/>
                          </a:solidFill>
                          <a:latin typeface="+mn-lt"/>
                          <a:ea typeface="+mn-ea"/>
                          <a:cs typeface="+mn-cs"/>
                        </a:rPr>
                        <a:t>Why do  they need you?</a:t>
                      </a:r>
                      <a:endParaRPr kumimoji="0" lang="en-US" sz="2400" kern="1200" dirty="0">
                        <a:solidFill>
                          <a:schemeClr val="dk1"/>
                        </a:solidFill>
                        <a:latin typeface="+mn-lt"/>
                        <a:ea typeface="+mn-ea"/>
                        <a:cs typeface="+mn-cs"/>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1" kern="1200" dirty="0" smtClean="0">
                          <a:solidFill>
                            <a:schemeClr val="dk1"/>
                          </a:solidFill>
                          <a:latin typeface="+mn-lt"/>
                          <a:ea typeface="+mn-ea"/>
                          <a:cs typeface="+mn-cs"/>
                        </a:rPr>
                        <a:t>WHAT IS THE EMPLOYERS  CHALLENGE?</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What problem do</a:t>
                      </a:r>
                      <a:r>
                        <a:rPr lang="en-US" sz="2400" baseline="0" dirty="0" smtClean="0"/>
                        <a:t>es the employer have that needs to be resolved?</a:t>
                      </a:r>
                      <a:endParaRPr kumimoji="0" lang="en-US" sz="2400" kern="1200" dirty="0" smtClean="0">
                        <a:solidFill>
                          <a:schemeClr val="dk1"/>
                        </a:solidFill>
                        <a:latin typeface="+mn-lt"/>
                        <a:ea typeface="+mn-ea"/>
                        <a:cs typeface="+mn-cs"/>
                      </a:endParaRPr>
                    </a:p>
                  </a:txBody>
                  <a:tcPr/>
                </a:tc>
              </a:tr>
              <a:tr h="370840">
                <a:tc>
                  <a:txBody>
                    <a:bodyPr/>
                    <a:lstStyle/>
                    <a:p>
                      <a:pPr algn="ctr"/>
                      <a:r>
                        <a:rPr kumimoji="0" lang="en-US" sz="2400" b="1" kern="1200" dirty="0" smtClean="0">
                          <a:solidFill>
                            <a:schemeClr val="dk1"/>
                          </a:solidFill>
                          <a:latin typeface="+mn-lt"/>
                          <a:ea typeface="+mn-ea"/>
                          <a:cs typeface="+mn-cs"/>
                        </a:rPr>
                        <a:t>SOLUTION?</a:t>
                      </a:r>
                      <a:endParaRPr kumimoji="0" lang="en-US" sz="2400" b="1" kern="1200" dirty="0">
                        <a:solidFill>
                          <a:schemeClr val="dk1"/>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kern="1200" dirty="0" smtClean="0">
                          <a:solidFill>
                            <a:schemeClr val="dk1"/>
                          </a:solidFill>
                          <a:latin typeface="+mn-lt"/>
                          <a:ea typeface="+mn-ea"/>
                          <a:cs typeface="+mn-cs"/>
                        </a:rPr>
                        <a:t>How do you solve the problems or add value?</a:t>
                      </a:r>
                      <a:endParaRPr kumimoji="0" lang="en-US" sz="2400" kern="1200" dirty="0">
                        <a:solidFill>
                          <a:schemeClr val="dk1"/>
                        </a:solidFill>
                        <a:latin typeface="+mn-lt"/>
                        <a:ea typeface="+mn-ea"/>
                        <a:cs typeface="+mn-cs"/>
                      </a:endParaRPr>
                    </a:p>
                  </a:txBody>
                  <a:tcPr/>
                </a:tc>
              </a:tr>
            </a:tbl>
          </a:graphicData>
        </a:graphic>
      </p:graphicFrame>
      <p:sp>
        <p:nvSpPr>
          <p:cNvPr id="4" name="Slide Number Placeholder 3"/>
          <p:cNvSpPr>
            <a:spLocks noGrp="1"/>
          </p:cNvSpPr>
          <p:nvPr>
            <p:ph type="sldNum" sz="quarter" idx="12"/>
          </p:nvPr>
        </p:nvSpPr>
        <p:spPr/>
        <p:txBody>
          <a:bodyPr/>
          <a:lstStyle/>
          <a:p>
            <a:fld id="{D6644A5A-D30C-488E-B147-759F929D6C94}" type="slidenum">
              <a:rPr lang="en-US" smtClean="0"/>
              <a:pPr/>
              <a:t>48</a:t>
            </a:fld>
            <a:endParaRPr lang="en-US"/>
          </a:p>
        </p:txBody>
      </p:sp>
    </p:spTree>
    <p:extLst>
      <p:ext uri="{BB962C8B-B14F-4D97-AF65-F5344CB8AC3E}">
        <p14:creationId xmlns:p14="http://schemas.microsoft.com/office/powerpoint/2010/main" val="6272797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839200" cy="990600"/>
          </a:xfrm>
        </p:spPr>
        <p:txBody>
          <a:bodyPr>
            <a:normAutofit fontScale="90000"/>
          </a:bodyPr>
          <a:lstStyle/>
          <a:p>
            <a:r>
              <a:rPr lang="en-US" dirty="0"/>
              <a:t>Applicant UNIQUE  Selling  PROPOSITION</a:t>
            </a:r>
            <a:br>
              <a:rPr lang="en-US" dirty="0"/>
            </a:br>
            <a:r>
              <a:rPr lang="en-US" dirty="0"/>
              <a:t> self-Assessment Tool</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21291978"/>
              </p:ext>
            </p:extLst>
          </p:nvPr>
        </p:nvGraphicFramePr>
        <p:xfrm>
          <a:off x="304800" y="1488440"/>
          <a:ext cx="8686800" cy="5334000"/>
        </p:xfrm>
        <a:graphic>
          <a:graphicData uri="http://schemas.openxmlformats.org/drawingml/2006/table">
            <a:tbl>
              <a:tblPr firstRow="1" bandRow="1">
                <a:tableStyleId>{5C22544A-7EE6-4342-B048-85BDC9FD1C3A}</a:tableStyleId>
              </a:tblPr>
              <a:tblGrid>
                <a:gridCol w="8686800"/>
              </a:tblGrid>
              <a:tr h="3403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3200" kern="1200" dirty="0" smtClean="0">
                          <a:solidFill>
                            <a:srgbClr val="FF0000"/>
                          </a:solidFill>
                          <a:latin typeface="+mn-lt"/>
                          <a:ea typeface="+mn-ea"/>
                          <a:cs typeface="+mn-cs"/>
                        </a:rPr>
                        <a:t>DESK CLERK</a:t>
                      </a:r>
                    </a:p>
                  </a:txBody>
                  <a:tcPr/>
                </a:tc>
              </a:tr>
              <a:tr h="370840">
                <a:tc>
                  <a:txBody>
                    <a:bodyPr/>
                    <a:lstStyle/>
                    <a:p>
                      <a:pPr algn="ctr"/>
                      <a:r>
                        <a:rPr kumimoji="0" lang="en-US" sz="2400" b="1" kern="1200" dirty="0" smtClean="0">
                          <a:solidFill>
                            <a:schemeClr val="dk1"/>
                          </a:solidFill>
                          <a:latin typeface="+mn-lt"/>
                          <a:ea typeface="+mn-ea"/>
                          <a:cs typeface="+mn-cs"/>
                        </a:rPr>
                        <a:t>MARKET?</a:t>
                      </a:r>
                      <a:endParaRPr kumimoji="0" lang="en-US" sz="2400" b="1" kern="1200" dirty="0">
                        <a:solidFill>
                          <a:schemeClr val="dk1"/>
                        </a:solidFill>
                        <a:latin typeface="+mn-lt"/>
                        <a:ea typeface="+mn-ea"/>
                        <a:cs typeface="+mn-cs"/>
                      </a:endParaRPr>
                    </a:p>
                  </a:txBody>
                  <a:tcPr/>
                </a:tc>
              </a:tr>
              <a:tr h="390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kern="1200" dirty="0" smtClean="0">
                          <a:solidFill>
                            <a:schemeClr val="dk1"/>
                          </a:solidFill>
                          <a:latin typeface="+mn-lt"/>
                          <a:ea typeface="+mn-ea"/>
                          <a:cs typeface="+mn-cs"/>
                        </a:rPr>
                        <a:t>Who buys your product? </a:t>
                      </a:r>
                      <a:r>
                        <a:rPr kumimoji="0" lang="en-US" sz="2400" kern="1200" dirty="0" smtClean="0">
                          <a:solidFill>
                            <a:srgbClr val="FF0000"/>
                          </a:solidFill>
                          <a:latin typeface="+mn-lt"/>
                          <a:ea typeface="+mn-ea"/>
                          <a:cs typeface="+mn-cs"/>
                        </a:rPr>
                        <a:t>Hotels</a:t>
                      </a:r>
                      <a:r>
                        <a:rPr kumimoji="0" lang="en-US" sz="2400" kern="1200" baseline="0" dirty="0" smtClean="0">
                          <a:solidFill>
                            <a:srgbClr val="FF0000"/>
                          </a:solidFill>
                          <a:latin typeface="+mn-lt"/>
                          <a:ea typeface="+mn-ea"/>
                          <a:cs typeface="+mn-cs"/>
                        </a:rPr>
                        <a:t>,  Motels</a:t>
                      </a:r>
                      <a:endParaRPr kumimoji="0" lang="en-US" sz="2400" kern="1200" dirty="0" smtClean="0">
                        <a:solidFill>
                          <a:srgbClr val="FF0000"/>
                        </a:solidFill>
                        <a:latin typeface="+mn-lt"/>
                        <a:ea typeface="+mn-ea"/>
                        <a:cs typeface="+mn-cs"/>
                      </a:endParaRPr>
                    </a:p>
                  </a:txBody>
                  <a:tcPr/>
                </a:tc>
              </a:tr>
              <a:tr h="390471">
                <a:tc>
                  <a:txBody>
                    <a:bodyPr/>
                    <a:lstStyle/>
                    <a:p>
                      <a:pPr algn="ctr"/>
                      <a:r>
                        <a:rPr kumimoji="0" lang="en-US" sz="2400" b="1" kern="1200" dirty="0" smtClean="0">
                          <a:solidFill>
                            <a:schemeClr val="dk1"/>
                          </a:solidFill>
                          <a:latin typeface="+mn-lt"/>
                          <a:ea typeface="+mn-ea"/>
                          <a:cs typeface="+mn-cs"/>
                        </a:rPr>
                        <a:t>NEED?</a:t>
                      </a:r>
                      <a:endParaRPr kumimoji="0" lang="en-US" sz="2400" b="1" kern="1200" dirty="0">
                        <a:solidFill>
                          <a:schemeClr val="dk1"/>
                        </a:solidFill>
                        <a:latin typeface="+mn-lt"/>
                        <a:ea typeface="+mn-ea"/>
                        <a:cs typeface="+mn-cs"/>
                      </a:endParaRPr>
                    </a:p>
                  </a:txBody>
                  <a:tcPr/>
                </a:tc>
              </a:tr>
              <a:tr h="390471">
                <a:tc>
                  <a:txBody>
                    <a:bodyPr/>
                    <a:lstStyle/>
                    <a:p>
                      <a:r>
                        <a:rPr kumimoji="0" lang="en-US" sz="2400" kern="1200" dirty="0" smtClean="0">
                          <a:solidFill>
                            <a:schemeClr val="dk1"/>
                          </a:solidFill>
                          <a:latin typeface="+mn-lt"/>
                          <a:ea typeface="+mn-ea"/>
                          <a:cs typeface="+mn-cs"/>
                        </a:rPr>
                        <a:t>Why do  they need you? </a:t>
                      </a:r>
                      <a:r>
                        <a:rPr kumimoji="0" lang="en-US" sz="2400" kern="1200" dirty="0" smtClean="0">
                          <a:solidFill>
                            <a:srgbClr val="FF0000"/>
                          </a:solidFill>
                          <a:latin typeface="+mn-lt"/>
                          <a:ea typeface="+mn-ea"/>
                          <a:cs typeface="+mn-cs"/>
                        </a:rPr>
                        <a:t>Proven Customer Service Skills</a:t>
                      </a:r>
                      <a:endParaRPr kumimoji="0" lang="en-US" sz="2400" kern="1200" dirty="0">
                        <a:solidFill>
                          <a:srgbClr val="FF0000"/>
                        </a:solidFill>
                        <a:latin typeface="+mn-lt"/>
                        <a:ea typeface="+mn-ea"/>
                        <a:cs typeface="+mn-cs"/>
                      </a:endParaRPr>
                    </a:p>
                  </a:txBody>
                  <a:tcPr/>
                </a:tc>
              </a:tr>
              <a:tr h="3904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1" kern="1200" dirty="0" smtClean="0">
                          <a:solidFill>
                            <a:schemeClr val="dk1"/>
                          </a:solidFill>
                          <a:latin typeface="+mn-lt"/>
                          <a:ea typeface="+mn-ea"/>
                          <a:cs typeface="+mn-cs"/>
                        </a:rPr>
                        <a:t>WHAT IS THE EMPLOYERS  CHALLENGE?</a:t>
                      </a:r>
                    </a:p>
                  </a:txBody>
                  <a:tcPr/>
                </a:tc>
              </a:tr>
              <a:tr h="7028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kern="1200" dirty="0" smtClean="0">
                          <a:solidFill>
                            <a:srgbClr val="FF0000"/>
                          </a:solidFill>
                          <a:latin typeface="+mn-lt"/>
                          <a:ea typeface="+mn-ea"/>
                          <a:cs typeface="+mn-cs"/>
                        </a:rPr>
                        <a:t>Rude or</a:t>
                      </a:r>
                      <a:r>
                        <a:rPr kumimoji="0" lang="en-US" sz="2400" kern="1200" baseline="0" dirty="0" smtClean="0">
                          <a:solidFill>
                            <a:srgbClr val="FF0000"/>
                          </a:solidFill>
                          <a:latin typeface="+mn-lt"/>
                          <a:ea typeface="+mn-ea"/>
                          <a:cs typeface="+mn-cs"/>
                        </a:rPr>
                        <a:t> inattentive service that causes the guests to have a bad experiences</a:t>
                      </a:r>
                      <a:endParaRPr kumimoji="0" lang="en-US" sz="2400" kern="1200" dirty="0" smtClean="0">
                        <a:solidFill>
                          <a:schemeClr val="dk1"/>
                        </a:solidFill>
                        <a:latin typeface="+mn-lt"/>
                        <a:ea typeface="+mn-ea"/>
                        <a:cs typeface="+mn-cs"/>
                      </a:endParaRPr>
                    </a:p>
                  </a:txBody>
                  <a:tcPr/>
                </a:tc>
              </a:tr>
              <a:tr h="390471">
                <a:tc>
                  <a:txBody>
                    <a:bodyPr/>
                    <a:lstStyle/>
                    <a:p>
                      <a:pPr algn="ctr"/>
                      <a:r>
                        <a:rPr kumimoji="0" lang="en-US" sz="2400" b="1" kern="1200" dirty="0" smtClean="0">
                          <a:solidFill>
                            <a:schemeClr val="dk1"/>
                          </a:solidFill>
                          <a:latin typeface="+mn-lt"/>
                          <a:ea typeface="+mn-ea"/>
                          <a:cs typeface="+mn-cs"/>
                        </a:rPr>
                        <a:t>SOLUTION?</a:t>
                      </a:r>
                      <a:endParaRPr kumimoji="0" lang="en-US" sz="2400" b="1" kern="1200" dirty="0">
                        <a:solidFill>
                          <a:schemeClr val="dk1"/>
                        </a:solidFill>
                        <a:latin typeface="+mn-lt"/>
                        <a:ea typeface="+mn-ea"/>
                        <a:cs typeface="+mn-cs"/>
                      </a:endParaRPr>
                    </a:p>
                  </a:txBody>
                  <a:tcPr/>
                </a:tc>
              </a:tr>
              <a:tr h="1015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kern="1200" dirty="0" smtClean="0">
                          <a:solidFill>
                            <a:srgbClr val="FF0000"/>
                          </a:solidFill>
                          <a:latin typeface="+mn-lt"/>
                          <a:ea typeface="+mn-ea"/>
                          <a:cs typeface="+mn-cs"/>
                        </a:rPr>
                        <a:t>Increase</a:t>
                      </a:r>
                      <a:r>
                        <a:rPr kumimoji="0" lang="en-US" sz="2400" kern="1200" baseline="0" dirty="0" smtClean="0">
                          <a:solidFill>
                            <a:srgbClr val="FF0000"/>
                          </a:solidFill>
                          <a:latin typeface="+mn-lt"/>
                          <a:ea typeface="+mn-ea"/>
                          <a:cs typeface="+mn-cs"/>
                        </a:rPr>
                        <a:t> Customer Satisfaction by providing the guest with excellent customer service, and an increase in customer satisfaction </a:t>
                      </a:r>
                      <a:endParaRPr kumimoji="0" lang="en-US" sz="2400" kern="1200" dirty="0">
                        <a:solidFill>
                          <a:srgbClr val="FF0000"/>
                        </a:solidFill>
                        <a:latin typeface="+mn-lt"/>
                        <a:ea typeface="+mn-ea"/>
                        <a:cs typeface="+mn-cs"/>
                      </a:endParaRPr>
                    </a:p>
                  </a:txBody>
                  <a:tcPr/>
                </a:tc>
              </a:tr>
            </a:tbl>
          </a:graphicData>
        </a:graphic>
      </p:graphicFrame>
      <p:sp>
        <p:nvSpPr>
          <p:cNvPr id="4" name="Slide Number Placeholder 3"/>
          <p:cNvSpPr>
            <a:spLocks noGrp="1"/>
          </p:cNvSpPr>
          <p:nvPr>
            <p:ph type="sldNum" sz="quarter" idx="12"/>
          </p:nvPr>
        </p:nvSpPr>
        <p:spPr/>
        <p:txBody>
          <a:bodyPr/>
          <a:lstStyle/>
          <a:p>
            <a:fld id="{D6644A5A-D30C-488E-B147-759F929D6C94}" type="slidenum">
              <a:rPr lang="en-US" smtClean="0"/>
              <a:pPr/>
              <a:t>49</a:t>
            </a:fld>
            <a:endParaRPr lang="en-US"/>
          </a:p>
        </p:txBody>
      </p:sp>
    </p:spTree>
    <p:extLst>
      <p:ext uri="{BB962C8B-B14F-4D97-AF65-F5344CB8AC3E}">
        <p14:creationId xmlns:p14="http://schemas.microsoft.com/office/powerpoint/2010/main" val="1918055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1295400"/>
          </a:xfrm>
        </p:spPr>
        <p:txBody>
          <a:bodyPr>
            <a:noAutofit/>
          </a:bodyPr>
          <a:lstStyle/>
          <a:p>
            <a:pPr>
              <a:lnSpc>
                <a:spcPct val="200000"/>
              </a:lnSpc>
            </a:pPr>
            <a:r>
              <a:rPr lang="en-US" b="1" dirty="0"/>
              <a:t>You are not your job title</a:t>
            </a:r>
          </a:p>
        </p:txBody>
      </p:sp>
      <p:sp>
        <p:nvSpPr>
          <p:cNvPr id="3" name="Content Placeholder 2"/>
          <p:cNvSpPr>
            <a:spLocks noGrp="1"/>
          </p:cNvSpPr>
          <p:nvPr>
            <p:ph idx="1"/>
          </p:nvPr>
        </p:nvSpPr>
        <p:spPr/>
        <p:txBody>
          <a:bodyPr>
            <a:normAutofit/>
          </a:bodyPr>
          <a:lstStyle/>
          <a:p>
            <a:pPr>
              <a:lnSpc>
                <a:spcPct val="200000"/>
              </a:lnSpc>
            </a:pPr>
            <a:r>
              <a:rPr lang="en-US" b="1" dirty="0" smtClean="0"/>
              <a:t>Do you agree?</a:t>
            </a:r>
          </a:p>
          <a:p>
            <a:pPr>
              <a:lnSpc>
                <a:spcPct val="200000"/>
              </a:lnSpc>
            </a:pPr>
            <a:r>
              <a:rPr lang="en-US" b="1" dirty="0" smtClean="0"/>
              <a:t>How many different “</a:t>
            </a:r>
            <a:r>
              <a:rPr lang="en-US" b="1" i="1" dirty="0" smtClean="0"/>
              <a:t>HATS</a:t>
            </a:r>
            <a:r>
              <a:rPr lang="en-US" b="1" dirty="0" smtClean="0"/>
              <a:t>” do you wear at work?</a:t>
            </a:r>
          </a:p>
          <a:p>
            <a:pPr lvl="1">
              <a:lnSpc>
                <a:spcPct val="200000"/>
              </a:lnSpc>
            </a:pPr>
            <a:endParaRPr lang="en-US" b="1" dirty="0" smtClean="0"/>
          </a:p>
        </p:txBody>
      </p:sp>
      <p:sp>
        <p:nvSpPr>
          <p:cNvPr id="4" name="Slide Number Placeholder 3"/>
          <p:cNvSpPr>
            <a:spLocks noGrp="1"/>
          </p:cNvSpPr>
          <p:nvPr>
            <p:ph type="sldNum" sz="quarter" idx="12"/>
          </p:nvPr>
        </p:nvSpPr>
        <p:spPr/>
        <p:txBody>
          <a:bodyPr/>
          <a:lstStyle/>
          <a:p>
            <a:fld id="{D6644A5A-D30C-488E-B147-759F929D6C94}" type="slidenum">
              <a:rPr lang="en-US" smtClean="0"/>
              <a:pPr/>
              <a:t>5</a:t>
            </a:fld>
            <a:endParaRPr lang="en-US" dirty="0"/>
          </a:p>
        </p:txBody>
      </p:sp>
    </p:spTree>
    <p:extLst>
      <p:ext uri="{BB962C8B-B14F-4D97-AF65-F5344CB8AC3E}">
        <p14:creationId xmlns:p14="http://schemas.microsoft.com/office/powerpoint/2010/main" val="83293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UPS</a:t>
            </a:r>
            <a:endParaRPr lang="en-US" dirty="0"/>
          </a:p>
        </p:txBody>
      </p:sp>
      <p:sp>
        <p:nvSpPr>
          <p:cNvPr id="3" name="Content Placeholder 2"/>
          <p:cNvSpPr>
            <a:spLocks noGrp="1"/>
          </p:cNvSpPr>
          <p:nvPr>
            <p:ph idx="1"/>
          </p:nvPr>
        </p:nvSpPr>
        <p:spPr/>
        <p:txBody>
          <a:bodyPr>
            <a:normAutofit fontScale="92500" lnSpcReduction="20000"/>
          </a:bodyPr>
          <a:lstStyle/>
          <a:p>
            <a:pPr>
              <a:lnSpc>
                <a:spcPct val="150000"/>
              </a:lnSpc>
            </a:pPr>
            <a:r>
              <a:rPr lang="en-US" dirty="0" smtClean="0"/>
              <a:t>1</a:t>
            </a:r>
            <a:r>
              <a:rPr lang="en-US" dirty="0"/>
              <a:t>.  </a:t>
            </a:r>
            <a:r>
              <a:rPr lang="en-US" sz="3600" dirty="0"/>
              <a:t>Who you are </a:t>
            </a:r>
          </a:p>
          <a:p>
            <a:pPr>
              <a:lnSpc>
                <a:spcPct val="150000"/>
              </a:lnSpc>
            </a:pPr>
            <a:r>
              <a:rPr lang="en-US" sz="3600" dirty="0"/>
              <a:t>2.  Your biggest strength</a:t>
            </a:r>
          </a:p>
          <a:p>
            <a:pPr>
              <a:lnSpc>
                <a:spcPct val="150000"/>
              </a:lnSpc>
            </a:pPr>
            <a:r>
              <a:rPr lang="en-US" sz="3600" dirty="0"/>
              <a:t>3.  The biggest benefit that you bring to the </a:t>
            </a:r>
            <a:r>
              <a:rPr lang="en-US" sz="3600" dirty="0" smtClean="0"/>
              <a:t>employer</a:t>
            </a:r>
          </a:p>
          <a:p>
            <a:pPr>
              <a:lnSpc>
                <a:spcPct val="150000"/>
              </a:lnSpc>
            </a:pPr>
            <a:r>
              <a:rPr lang="en-US" sz="3600" dirty="0">
                <a:solidFill>
                  <a:schemeClr val="tx1"/>
                </a:solidFill>
              </a:rPr>
              <a:t>Use the USP on the Résumé and during the interview</a:t>
            </a:r>
          </a:p>
          <a:p>
            <a:pPr>
              <a:lnSpc>
                <a:spcPct val="150000"/>
              </a:lnSpc>
            </a:pPr>
            <a:endParaRPr lang="en-US" sz="3600"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50</a:t>
            </a:fld>
            <a:endParaRPr lang="en-US" dirty="0"/>
          </a:p>
        </p:txBody>
      </p:sp>
    </p:spTree>
    <p:extLst>
      <p:ext uri="{BB962C8B-B14F-4D97-AF65-F5344CB8AC3E}">
        <p14:creationId xmlns:p14="http://schemas.microsoft.com/office/powerpoint/2010/main" val="4512875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the greatest </a:t>
            </a:r>
            <a:r>
              <a:rPr lang="en-US" dirty="0" smtClean="0"/>
              <a:t>impact</a:t>
            </a:r>
            <a:endParaRPr lang="en-US" dirty="0"/>
          </a:p>
        </p:txBody>
      </p:sp>
      <p:sp>
        <p:nvSpPr>
          <p:cNvPr id="3" name="Content Placeholder 2"/>
          <p:cNvSpPr>
            <a:spLocks noGrp="1"/>
          </p:cNvSpPr>
          <p:nvPr>
            <p:ph idx="1"/>
          </p:nvPr>
        </p:nvSpPr>
        <p:spPr/>
        <p:txBody>
          <a:bodyPr>
            <a:normAutofit/>
          </a:bodyPr>
          <a:lstStyle/>
          <a:p>
            <a:pPr>
              <a:lnSpc>
                <a:spcPct val="150000"/>
              </a:lnSpc>
            </a:pPr>
            <a:r>
              <a:rPr lang="en-US" sz="3600" dirty="0" smtClean="0"/>
              <a:t>The benefit </a:t>
            </a:r>
            <a:r>
              <a:rPr lang="en-US" sz="3600" dirty="0"/>
              <a:t>should be something </a:t>
            </a:r>
            <a:r>
              <a:rPr lang="en-US" sz="3600" dirty="0" smtClean="0"/>
              <a:t>quantifiable</a:t>
            </a:r>
          </a:p>
          <a:p>
            <a:pPr>
              <a:lnSpc>
                <a:spcPct val="150000"/>
              </a:lnSpc>
            </a:pPr>
            <a:r>
              <a:rPr lang="en-US" sz="3600" dirty="0"/>
              <a:t>T</a:t>
            </a:r>
            <a:r>
              <a:rPr lang="en-US" sz="3600" dirty="0" smtClean="0"/>
              <a:t>he </a:t>
            </a:r>
            <a:r>
              <a:rPr lang="en-US" sz="3600" dirty="0"/>
              <a:t>very best measurement is </a:t>
            </a:r>
            <a:r>
              <a:rPr lang="en-US" sz="3600" dirty="0" smtClean="0"/>
              <a:t>dollars </a:t>
            </a:r>
            <a:endParaRPr lang="en-US" sz="3600" dirty="0"/>
          </a:p>
          <a:p>
            <a:pPr marL="0" indent="0">
              <a:buNone/>
            </a:pPr>
            <a:endParaRPr lang="en-US"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51</a:t>
            </a:fld>
            <a:endParaRPr lang="en-US" dirty="0"/>
          </a:p>
        </p:txBody>
      </p:sp>
    </p:spTree>
    <p:extLst>
      <p:ext uri="{BB962C8B-B14F-4D97-AF65-F5344CB8AC3E}">
        <p14:creationId xmlns:p14="http://schemas.microsoft.com/office/powerpoint/2010/main" val="34092879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Here is an example of a </a:t>
            </a:r>
            <a:r>
              <a:rPr lang="en-US" dirty="0" smtClean="0"/>
              <a:t>USP</a:t>
            </a:r>
            <a:endParaRPr lang="en-US" dirty="0"/>
          </a:p>
        </p:txBody>
      </p:sp>
      <p:sp>
        <p:nvSpPr>
          <p:cNvPr id="3" name="Content Placeholder 2"/>
          <p:cNvSpPr>
            <a:spLocks noGrp="1"/>
          </p:cNvSpPr>
          <p:nvPr>
            <p:ph idx="1"/>
          </p:nvPr>
        </p:nvSpPr>
        <p:spPr>
          <a:xfrm>
            <a:off x="304800" y="1371600"/>
            <a:ext cx="8686800" cy="5334000"/>
          </a:xfrm>
        </p:spPr>
        <p:txBody>
          <a:bodyPr>
            <a:noAutofit/>
          </a:bodyPr>
          <a:lstStyle/>
          <a:p>
            <a:pPr>
              <a:lnSpc>
                <a:spcPct val="150000"/>
              </a:lnSpc>
            </a:pPr>
            <a:r>
              <a:rPr lang="en-US" sz="4000" dirty="0"/>
              <a:t>"Hands-on operations manager with strong people and team-building skills who has helped produce revenues of $2.8 million with a 22 percent margin for my previous </a:t>
            </a:r>
            <a:r>
              <a:rPr lang="en-US" sz="4000" dirty="0" smtClean="0"/>
              <a:t>employer"</a:t>
            </a:r>
            <a:endParaRPr lang="en-US" sz="4000"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52</a:t>
            </a:fld>
            <a:endParaRPr lang="en-US" dirty="0"/>
          </a:p>
        </p:txBody>
      </p:sp>
    </p:spTree>
    <p:extLst>
      <p:ext uri="{BB962C8B-B14F-4D97-AF65-F5344CB8AC3E}">
        <p14:creationId xmlns:p14="http://schemas.microsoft.com/office/powerpoint/2010/main" val="34450032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sz="3600" dirty="0" smtClean="0"/>
              <a:t>Skills are just a commodity</a:t>
            </a:r>
          </a:p>
          <a:p>
            <a:pPr>
              <a:lnSpc>
                <a:spcPct val="150000"/>
              </a:lnSpc>
            </a:pPr>
            <a:r>
              <a:rPr lang="en-US" sz="3600" dirty="0" smtClean="0"/>
              <a:t>How is one an asset to a company's balance sheet?</a:t>
            </a:r>
          </a:p>
          <a:p>
            <a:pPr>
              <a:lnSpc>
                <a:spcPct val="150000"/>
              </a:lnSpc>
            </a:pPr>
            <a:r>
              <a:rPr lang="en-US" sz="3600" dirty="0" smtClean="0"/>
              <a:t>Including several specific achievements</a:t>
            </a:r>
          </a:p>
          <a:p>
            <a:pPr>
              <a:lnSpc>
                <a:spcPct val="150000"/>
              </a:lnSpc>
            </a:pPr>
            <a:r>
              <a:rPr lang="en-US" sz="3600" dirty="0" smtClean="0"/>
              <a:t>Separate themselves from competitors</a:t>
            </a:r>
            <a:endParaRPr lang="en-US" sz="3600"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53</a:t>
            </a:fld>
            <a:endParaRPr lang="en-US" dirty="0"/>
          </a:p>
        </p:txBody>
      </p:sp>
    </p:spTree>
    <p:extLst>
      <p:ext uri="{BB962C8B-B14F-4D97-AF65-F5344CB8AC3E}">
        <p14:creationId xmlns:p14="http://schemas.microsoft.com/office/powerpoint/2010/main" val="2088116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sz="3600" dirty="0" smtClean="0"/>
              <a:t>Skills are just a </a:t>
            </a:r>
            <a:r>
              <a:rPr lang="en-US" sz="3600" dirty="0" smtClean="0">
                <a:solidFill>
                  <a:srgbClr val="FF0000"/>
                </a:solidFill>
              </a:rPr>
              <a:t>commodity</a:t>
            </a:r>
          </a:p>
          <a:p>
            <a:pPr>
              <a:lnSpc>
                <a:spcPct val="150000"/>
              </a:lnSpc>
            </a:pPr>
            <a:r>
              <a:rPr lang="en-US" sz="3600" dirty="0" smtClean="0"/>
              <a:t>How is one an </a:t>
            </a:r>
            <a:r>
              <a:rPr lang="en-US" sz="3600" dirty="0" smtClean="0">
                <a:solidFill>
                  <a:srgbClr val="FF0000"/>
                </a:solidFill>
              </a:rPr>
              <a:t>asset</a:t>
            </a:r>
            <a:r>
              <a:rPr lang="en-US" sz="3600" dirty="0" smtClean="0"/>
              <a:t> to a company's balance sheet?" </a:t>
            </a:r>
          </a:p>
          <a:p>
            <a:pPr>
              <a:lnSpc>
                <a:spcPct val="150000"/>
              </a:lnSpc>
            </a:pPr>
            <a:r>
              <a:rPr lang="en-US" sz="3600" dirty="0" smtClean="0"/>
              <a:t>Including several specific </a:t>
            </a:r>
            <a:r>
              <a:rPr lang="en-US" sz="3600" dirty="0" smtClean="0">
                <a:solidFill>
                  <a:srgbClr val="FF0000"/>
                </a:solidFill>
              </a:rPr>
              <a:t>achievements</a:t>
            </a:r>
          </a:p>
          <a:p>
            <a:pPr>
              <a:lnSpc>
                <a:spcPct val="150000"/>
              </a:lnSpc>
            </a:pPr>
            <a:r>
              <a:rPr lang="en-US" sz="3600" dirty="0" smtClean="0">
                <a:solidFill>
                  <a:srgbClr val="FF0000"/>
                </a:solidFill>
              </a:rPr>
              <a:t>Separate</a:t>
            </a:r>
            <a:r>
              <a:rPr lang="en-US" sz="3600" dirty="0" smtClean="0"/>
              <a:t> </a:t>
            </a:r>
            <a:r>
              <a:rPr lang="en-US" sz="3600" dirty="0"/>
              <a:t>themselves from </a:t>
            </a:r>
            <a:r>
              <a:rPr lang="en-US" sz="3600" dirty="0" smtClean="0"/>
              <a:t>competitors</a:t>
            </a:r>
            <a:endParaRPr lang="en-US" sz="3600"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54</a:t>
            </a:fld>
            <a:endParaRPr lang="en-US" dirty="0"/>
          </a:p>
        </p:txBody>
      </p:sp>
    </p:spTree>
    <p:extLst>
      <p:ext uri="{BB962C8B-B14F-4D97-AF65-F5344CB8AC3E}">
        <p14:creationId xmlns:p14="http://schemas.microsoft.com/office/powerpoint/2010/main" val="42029927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achievements</a:t>
            </a:r>
            <a:endParaRPr lang="en-US" dirty="0"/>
          </a:p>
        </p:txBody>
      </p:sp>
      <p:sp>
        <p:nvSpPr>
          <p:cNvPr id="3" name="Content Placeholder 2"/>
          <p:cNvSpPr>
            <a:spLocks noGrp="1"/>
          </p:cNvSpPr>
          <p:nvPr>
            <p:ph idx="1"/>
          </p:nvPr>
        </p:nvSpPr>
        <p:spPr/>
        <p:txBody>
          <a:bodyPr>
            <a:normAutofit/>
          </a:bodyPr>
          <a:lstStyle/>
          <a:p>
            <a:pPr>
              <a:lnSpc>
                <a:spcPct val="150000"/>
              </a:lnSpc>
            </a:pPr>
            <a:r>
              <a:rPr lang="en-US" sz="3600" dirty="0" smtClean="0"/>
              <a:t>“Job Title” </a:t>
            </a:r>
            <a:r>
              <a:rPr lang="en-US" sz="3600" dirty="0"/>
              <a:t>is </a:t>
            </a:r>
            <a:r>
              <a:rPr lang="en-US" sz="3600" dirty="0" smtClean="0"/>
              <a:t>“Job Description”</a:t>
            </a:r>
          </a:p>
          <a:p>
            <a:pPr>
              <a:lnSpc>
                <a:spcPct val="150000"/>
              </a:lnSpc>
            </a:pPr>
            <a:r>
              <a:rPr lang="en-US" sz="3600" dirty="0" smtClean="0"/>
              <a:t>More </a:t>
            </a:r>
            <a:r>
              <a:rPr lang="en-US" sz="3600" dirty="0"/>
              <a:t>than a “Job Title” </a:t>
            </a:r>
          </a:p>
          <a:p>
            <a:pPr>
              <a:lnSpc>
                <a:spcPct val="150000"/>
              </a:lnSpc>
            </a:pPr>
            <a:r>
              <a:rPr lang="en-US" sz="3600" dirty="0" smtClean="0"/>
              <a:t>Focus </a:t>
            </a:r>
            <a:r>
              <a:rPr lang="en-US" sz="3600" dirty="0"/>
              <a:t>on the result, the value, the benefit to </a:t>
            </a:r>
            <a:r>
              <a:rPr lang="en-US" sz="3600" dirty="0" smtClean="0"/>
              <a:t>the </a:t>
            </a:r>
            <a:r>
              <a:rPr lang="en-US" sz="3600" dirty="0"/>
              <a:t>employer </a:t>
            </a:r>
            <a:endParaRPr lang="en-US" sz="3600" dirty="0" smtClean="0"/>
          </a:p>
        </p:txBody>
      </p:sp>
      <p:sp>
        <p:nvSpPr>
          <p:cNvPr id="4" name="Slide Number Placeholder 3"/>
          <p:cNvSpPr>
            <a:spLocks noGrp="1"/>
          </p:cNvSpPr>
          <p:nvPr>
            <p:ph type="sldNum" sz="quarter" idx="12"/>
          </p:nvPr>
        </p:nvSpPr>
        <p:spPr/>
        <p:txBody>
          <a:bodyPr/>
          <a:lstStyle/>
          <a:p>
            <a:fld id="{D6644A5A-D30C-488E-B147-759F929D6C94}" type="slidenum">
              <a:rPr lang="en-US" smtClean="0"/>
              <a:pPr/>
              <a:t>55</a:t>
            </a:fld>
            <a:endParaRPr lang="en-US" dirty="0"/>
          </a:p>
        </p:txBody>
      </p:sp>
    </p:spTree>
    <p:extLst>
      <p:ext uri="{BB962C8B-B14F-4D97-AF65-F5344CB8AC3E}">
        <p14:creationId xmlns:p14="http://schemas.microsoft.com/office/powerpoint/2010/main" val="24279468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85800"/>
          </a:xfrm>
        </p:spPr>
        <p:txBody>
          <a:bodyPr/>
          <a:lstStyle/>
          <a:p>
            <a:r>
              <a:rPr lang="en-US" dirty="0"/>
              <a:t>achievement</a:t>
            </a:r>
          </a:p>
        </p:txBody>
      </p:sp>
      <p:sp>
        <p:nvSpPr>
          <p:cNvPr id="3" name="Content Placeholder 2"/>
          <p:cNvSpPr>
            <a:spLocks noGrp="1"/>
          </p:cNvSpPr>
          <p:nvPr>
            <p:ph idx="1"/>
          </p:nvPr>
        </p:nvSpPr>
        <p:spPr>
          <a:xfrm>
            <a:off x="304800" y="1371600"/>
            <a:ext cx="8686800" cy="5181600"/>
          </a:xfrm>
        </p:spPr>
        <p:txBody>
          <a:bodyPr>
            <a:noAutofit/>
          </a:bodyPr>
          <a:lstStyle/>
          <a:p>
            <a:r>
              <a:rPr lang="en-US" sz="3600" dirty="0" smtClean="0"/>
              <a:t>Put it in terms of dollars </a:t>
            </a:r>
          </a:p>
          <a:p>
            <a:r>
              <a:rPr lang="en-US" sz="3600" dirty="0" smtClean="0"/>
              <a:t> Using a percentage such as, “Increased sales territory by 17%”</a:t>
            </a:r>
          </a:p>
          <a:p>
            <a:r>
              <a:rPr lang="en-US" sz="3600" dirty="0" smtClean="0"/>
              <a:t>A number such as, “Trained over 1000 new-hires in a six year span”</a:t>
            </a:r>
          </a:p>
          <a:p>
            <a:r>
              <a:rPr lang="en-US" sz="3600" dirty="0" smtClean="0"/>
              <a:t>Developed front desk filing system that increased efficiency by 25%</a:t>
            </a:r>
            <a:endParaRPr lang="en-US" sz="3600"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56</a:t>
            </a:fld>
            <a:endParaRPr lang="en-US" dirty="0"/>
          </a:p>
        </p:txBody>
      </p:sp>
    </p:spTree>
    <p:extLst>
      <p:ext uri="{BB962C8B-B14F-4D97-AF65-F5344CB8AC3E}">
        <p14:creationId xmlns:p14="http://schemas.microsoft.com/office/powerpoint/2010/main" val="25550066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85800"/>
          </a:xfrm>
        </p:spPr>
        <p:txBody>
          <a:bodyPr/>
          <a:lstStyle/>
          <a:p>
            <a:r>
              <a:rPr lang="en-US" dirty="0"/>
              <a:t>achievement</a:t>
            </a:r>
          </a:p>
        </p:txBody>
      </p:sp>
      <p:sp>
        <p:nvSpPr>
          <p:cNvPr id="3" name="Content Placeholder 2"/>
          <p:cNvSpPr>
            <a:spLocks noGrp="1"/>
          </p:cNvSpPr>
          <p:nvPr>
            <p:ph idx="1"/>
          </p:nvPr>
        </p:nvSpPr>
        <p:spPr/>
        <p:txBody>
          <a:bodyPr>
            <a:normAutofit/>
          </a:bodyPr>
          <a:lstStyle/>
          <a:p>
            <a:pPr>
              <a:lnSpc>
                <a:spcPct val="150000"/>
              </a:lnSpc>
            </a:pPr>
            <a:r>
              <a:rPr lang="en-US" sz="3600" dirty="0" smtClean="0"/>
              <a:t>Concise list of five to seven high-quality achievements that are return-on-investment-oriented and that resulted from something one actually did</a:t>
            </a:r>
            <a:endParaRPr lang="en-US" sz="3600"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57</a:t>
            </a:fld>
            <a:endParaRPr lang="en-US" dirty="0"/>
          </a:p>
        </p:txBody>
      </p:sp>
    </p:spTree>
    <p:extLst>
      <p:ext uri="{BB962C8B-B14F-4D97-AF65-F5344CB8AC3E}">
        <p14:creationId xmlns:p14="http://schemas.microsoft.com/office/powerpoint/2010/main" val="41985001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600" dirty="0" smtClean="0"/>
              <a:t>In </a:t>
            </a:r>
            <a:r>
              <a:rPr lang="en-US" sz="3600" dirty="0"/>
              <a:t>a recent </a:t>
            </a:r>
            <a:r>
              <a:rPr lang="en-US" sz="3600" dirty="0" err="1"/>
              <a:t>Linkedin</a:t>
            </a:r>
            <a:r>
              <a:rPr lang="en-US" sz="3600" dirty="0"/>
              <a:t> poll, over 80% of hiring managers stated that they read resumes </a:t>
            </a:r>
            <a:r>
              <a:rPr lang="en-US" sz="3600" dirty="0" smtClean="0"/>
              <a:t>first</a:t>
            </a:r>
            <a:endParaRPr lang="en-US" sz="3600" dirty="0"/>
          </a:p>
          <a:p>
            <a:pPr marL="0" indent="0">
              <a:buNone/>
            </a:pPr>
            <a:r>
              <a:rPr lang="en-US" sz="3600" dirty="0"/>
              <a:t> </a:t>
            </a:r>
          </a:p>
          <a:p>
            <a:r>
              <a:rPr lang="en-US" sz="3600" dirty="0" smtClean="0"/>
              <a:t>The </a:t>
            </a:r>
            <a:r>
              <a:rPr lang="en-US" sz="3600" dirty="0"/>
              <a:t>majority of candidates </a:t>
            </a:r>
            <a:r>
              <a:rPr lang="en-US" sz="3600" dirty="0" smtClean="0"/>
              <a:t>use </a:t>
            </a:r>
            <a:r>
              <a:rPr lang="en-US" sz="3600" dirty="0"/>
              <a:t>a cover letter to demonstrate why they are perfect for a </a:t>
            </a:r>
            <a:r>
              <a:rPr lang="en-US" sz="3600" dirty="0" smtClean="0"/>
              <a:t>position</a:t>
            </a:r>
            <a:endParaRPr lang="en-US" sz="3600" dirty="0"/>
          </a:p>
          <a:p>
            <a:pPr marL="0" indent="0">
              <a:buNone/>
            </a:pPr>
            <a:endParaRPr lang="en-US" sz="3600"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58</a:t>
            </a:fld>
            <a:endParaRPr lang="en-US"/>
          </a:p>
        </p:txBody>
      </p:sp>
    </p:spTree>
    <p:extLst>
      <p:ext uri="{BB962C8B-B14F-4D97-AF65-F5344CB8AC3E}">
        <p14:creationId xmlns:p14="http://schemas.microsoft.com/office/powerpoint/2010/main" val="40602088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5" name="TextBox 4"/>
          <p:cNvSpPr txBox="1"/>
          <p:nvPr/>
        </p:nvSpPr>
        <p:spPr>
          <a:xfrm>
            <a:off x="914400" y="2438400"/>
            <a:ext cx="7391400" cy="1754326"/>
          </a:xfrm>
          <a:prstGeom prst="rect">
            <a:avLst/>
          </a:prstGeom>
          <a:noFill/>
        </p:spPr>
        <p:txBody>
          <a:bodyPr wrap="square" rtlCol="0">
            <a:spAutoFit/>
          </a:bodyPr>
          <a:lstStyle/>
          <a:p>
            <a:pPr algn="ctr"/>
            <a:r>
              <a:rPr lang="en-US" sz="5400" b="1" i="1" dirty="0" smtClean="0"/>
              <a:t>What Questions do you have for me?</a:t>
            </a:r>
            <a:endParaRPr lang="en-US" sz="5400" b="1" i="1" dirty="0"/>
          </a:p>
        </p:txBody>
      </p:sp>
    </p:spTree>
    <p:extLst>
      <p:ext uri="{BB962C8B-B14F-4D97-AF65-F5344CB8AC3E}">
        <p14:creationId xmlns:p14="http://schemas.microsoft.com/office/powerpoint/2010/main" val="88415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1866"/>
            <a:ext cx="8686800" cy="946666"/>
          </a:xfrm>
        </p:spPr>
        <p:txBody>
          <a:bodyPr>
            <a:normAutofit fontScale="90000"/>
          </a:bodyPr>
          <a:lstStyle/>
          <a:p>
            <a:r>
              <a:rPr lang="en-US" dirty="0"/>
              <a:t>George Foreman </a:t>
            </a:r>
            <a:br>
              <a:rPr lang="en-US" dirty="0"/>
            </a:b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57800" y="1905000"/>
            <a:ext cx="3603413" cy="4267200"/>
          </a:xfrm>
        </p:spPr>
      </p:pic>
      <p:sp>
        <p:nvSpPr>
          <p:cNvPr id="4" name="Slide Number Placeholder 3"/>
          <p:cNvSpPr>
            <a:spLocks noGrp="1"/>
          </p:cNvSpPr>
          <p:nvPr>
            <p:ph type="sldNum" sz="quarter" idx="12"/>
          </p:nvPr>
        </p:nvSpPr>
        <p:spPr/>
        <p:txBody>
          <a:bodyPr/>
          <a:lstStyle/>
          <a:p>
            <a:fld id="{D6644A5A-D30C-488E-B147-759F929D6C94}" type="slidenum">
              <a:rPr lang="en-US" smtClean="0"/>
              <a:pPr/>
              <a:t>6</a:t>
            </a:fld>
            <a:endParaRPr lang="en-US"/>
          </a:p>
        </p:txBody>
      </p:sp>
      <p:sp>
        <p:nvSpPr>
          <p:cNvPr id="3" name="Content Placeholder 2"/>
          <p:cNvSpPr>
            <a:spLocks noGrp="1"/>
          </p:cNvSpPr>
          <p:nvPr>
            <p:ph sz="half" idx="1"/>
          </p:nvPr>
        </p:nvSpPr>
        <p:spPr>
          <a:xfrm>
            <a:off x="304800" y="1600200"/>
            <a:ext cx="4953000" cy="4419600"/>
          </a:xfrm>
        </p:spPr>
        <p:txBody>
          <a:bodyPr>
            <a:normAutofit/>
          </a:bodyPr>
          <a:lstStyle/>
          <a:p>
            <a:r>
              <a:rPr lang="en-US" dirty="0" smtClean="0"/>
              <a:t>Olympic Boxing Gold Medalist </a:t>
            </a:r>
          </a:p>
          <a:p>
            <a:r>
              <a:rPr lang="en-US" dirty="0" smtClean="0"/>
              <a:t>Professional </a:t>
            </a:r>
            <a:r>
              <a:rPr lang="en-US" dirty="0"/>
              <a:t>boxer (1969-77, 1987-97) </a:t>
            </a:r>
            <a:r>
              <a:rPr lang="en-US" dirty="0" smtClean="0"/>
              <a:t>“two-time </a:t>
            </a:r>
            <a:r>
              <a:rPr lang="en-US" dirty="0"/>
              <a:t>heavyweight champion of the </a:t>
            </a:r>
            <a:r>
              <a:rPr lang="en-US" dirty="0" smtClean="0"/>
              <a:t>world”</a:t>
            </a:r>
            <a:endParaRPr lang="en-US" dirty="0"/>
          </a:p>
          <a:p>
            <a:r>
              <a:rPr lang="en-US" dirty="0" smtClean="0"/>
              <a:t>Entrepreneur</a:t>
            </a:r>
          </a:p>
          <a:p>
            <a:r>
              <a:rPr lang="en-US" dirty="0"/>
              <a:t>S</a:t>
            </a:r>
            <a:r>
              <a:rPr lang="en-US" dirty="0" smtClean="0"/>
              <a:t>pokesman "</a:t>
            </a:r>
            <a:r>
              <a:rPr lang="en-US" dirty="0"/>
              <a:t>lean mean fat-reducing grilling machine" </a:t>
            </a:r>
          </a:p>
          <a:p>
            <a:endParaRPr lang="en-US" dirty="0"/>
          </a:p>
        </p:txBody>
      </p:sp>
      <p:sp>
        <p:nvSpPr>
          <p:cNvPr id="5" name="TextBox 4"/>
          <p:cNvSpPr txBox="1"/>
          <p:nvPr/>
        </p:nvSpPr>
        <p:spPr>
          <a:xfrm>
            <a:off x="533400" y="533400"/>
            <a:ext cx="3124200" cy="584775"/>
          </a:xfrm>
          <a:prstGeom prst="rect">
            <a:avLst/>
          </a:prstGeom>
          <a:noFill/>
        </p:spPr>
        <p:txBody>
          <a:bodyPr wrap="square" rtlCol="0">
            <a:spAutoFit/>
          </a:bodyPr>
          <a:lstStyle/>
          <a:p>
            <a:r>
              <a:rPr lang="en-US" sz="3200" cap="all" dirty="0">
                <a:solidFill>
                  <a:schemeClr val="tx2"/>
                </a:solidFill>
                <a:effectLst>
                  <a:reflection blurRad="12700" stA="48000" endA="300" endPos="55000" dir="5400000" sy="-90000" algn="bl" rotWithShape="0"/>
                </a:effectLst>
                <a:latin typeface="+mj-lt"/>
                <a:ea typeface="+mj-ea"/>
                <a:cs typeface="+mj-cs"/>
              </a:rPr>
              <a:t>Who is?</a:t>
            </a:r>
          </a:p>
        </p:txBody>
      </p:sp>
    </p:spTree>
    <p:extLst>
      <p:ext uri="{BB962C8B-B14F-4D97-AF65-F5344CB8AC3E}">
        <p14:creationId xmlns:p14="http://schemas.microsoft.com/office/powerpoint/2010/main" val="164086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88" y="457200"/>
            <a:ext cx="8686800" cy="685800"/>
          </a:xfrm>
        </p:spPr>
        <p:txBody>
          <a:bodyPr>
            <a:normAutofit/>
          </a:bodyPr>
          <a:lstStyle/>
          <a:p>
            <a:r>
              <a:rPr lang="en-US" dirty="0"/>
              <a:t>Deion </a:t>
            </a:r>
            <a:r>
              <a:rPr lang="en-US" dirty="0" smtClean="0"/>
              <a:t>Sanders</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0"/>
            <a:ext cx="4430599" cy="3581400"/>
          </a:xfrm>
        </p:spPr>
      </p:pic>
      <p:sp>
        <p:nvSpPr>
          <p:cNvPr id="4" name="Slide Number Placeholder 3"/>
          <p:cNvSpPr>
            <a:spLocks noGrp="1"/>
          </p:cNvSpPr>
          <p:nvPr>
            <p:ph type="sldNum" sz="quarter" idx="12"/>
          </p:nvPr>
        </p:nvSpPr>
        <p:spPr/>
        <p:txBody>
          <a:bodyPr/>
          <a:lstStyle/>
          <a:p>
            <a:fld id="{D6644A5A-D30C-488E-B147-759F929D6C94}" type="slidenum">
              <a:rPr lang="en-US" smtClean="0"/>
              <a:pPr/>
              <a:t>7</a:t>
            </a:fld>
            <a:endParaRPr lang="en-US"/>
          </a:p>
        </p:txBody>
      </p:sp>
      <p:pic>
        <p:nvPicPr>
          <p:cNvPr id="7" name="Content Placeholder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52400" y="3124199"/>
            <a:ext cx="5257800" cy="3483291"/>
          </a:xfrm>
        </p:spPr>
      </p:pic>
      <p:sp>
        <p:nvSpPr>
          <p:cNvPr id="6" name="Rectangle 5"/>
          <p:cNvSpPr/>
          <p:nvPr/>
        </p:nvSpPr>
        <p:spPr>
          <a:xfrm>
            <a:off x="5410200" y="3933006"/>
            <a:ext cx="3494088" cy="1384995"/>
          </a:xfrm>
          <a:prstGeom prst="rect">
            <a:avLst/>
          </a:prstGeom>
        </p:spPr>
        <p:txBody>
          <a:bodyPr wrap="square">
            <a:spAutoFit/>
          </a:bodyPr>
          <a:lstStyle/>
          <a:p>
            <a:r>
              <a:rPr lang="en-US" sz="2800" dirty="0">
                <a:solidFill>
                  <a:prstClr val="black"/>
                </a:solidFill>
              </a:rPr>
              <a:t>Won the  Super Bowl with both the 49ers and the Cowboys.</a:t>
            </a:r>
          </a:p>
        </p:txBody>
      </p:sp>
      <p:sp>
        <p:nvSpPr>
          <p:cNvPr id="9" name="Rectangle 8"/>
          <p:cNvSpPr/>
          <p:nvPr/>
        </p:nvSpPr>
        <p:spPr>
          <a:xfrm>
            <a:off x="0" y="1143000"/>
            <a:ext cx="4419600" cy="1815882"/>
          </a:xfrm>
          <a:prstGeom prst="rect">
            <a:avLst/>
          </a:prstGeom>
        </p:spPr>
        <p:txBody>
          <a:bodyPr wrap="square">
            <a:spAutoFit/>
          </a:bodyPr>
          <a:lstStyle/>
          <a:p>
            <a:r>
              <a:rPr lang="en-US" sz="2800" dirty="0">
                <a:solidFill>
                  <a:prstClr val="black"/>
                </a:solidFill>
              </a:rPr>
              <a:t>During the 1989 season he hit a major league home run and scored a touchdown in the NFL in the same week</a:t>
            </a:r>
          </a:p>
        </p:txBody>
      </p:sp>
      <p:sp>
        <p:nvSpPr>
          <p:cNvPr id="3" name="TextBox 2"/>
          <p:cNvSpPr txBox="1"/>
          <p:nvPr/>
        </p:nvSpPr>
        <p:spPr>
          <a:xfrm>
            <a:off x="332509" y="496669"/>
            <a:ext cx="3200400" cy="646331"/>
          </a:xfrm>
          <a:prstGeom prst="rect">
            <a:avLst/>
          </a:prstGeom>
          <a:noFill/>
        </p:spPr>
        <p:txBody>
          <a:bodyPr wrap="square" rtlCol="0">
            <a:spAutoFit/>
          </a:bodyPr>
          <a:lstStyle>
            <a:defPPr>
              <a:defRPr lang="en-US"/>
            </a:defPPr>
            <a:lvl1pPr>
              <a:defRPr sz="3600" b="1"/>
            </a:lvl1pPr>
          </a:lstStyle>
          <a:p>
            <a:r>
              <a:rPr lang="en-US" cap="all" dirty="0">
                <a:solidFill>
                  <a:schemeClr val="tx2"/>
                </a:solidFill>
                <a:effectLst>
                  <a:reflection blurRad="12700" stA="48000" endA="300" endPos="55000" dir="5400000" sy="-90000" algn="bl" rotWithShape="0"/>
                </a:effectLst>
                <a:latin typeface="+mj-lt"/>
                <a:ea typeface="+mj-ea"/>
                <a:cs typeface="+mj-cs"/>
              </a:rPr>
              <a:t>Who is?</a:t>
            </a:r>
          </a:p>
        </p:txBody>
      </p:sp>
    </p:spTree>
    <p:extLst>
      <p:ext uri="{BB962C8B-B14F-4D97-AF65-F5344CB8AC3E}">
        <p14:creationId xmlns:p14="http://schemas.microsoft.com/office/powerpoint/2010/main" val="417377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is?   </a:t>
            </a:r>
            <a:endParaRPr lang="en-US" dirty="0"/>
          </a:p>
        </p:txBody>
      </p:sp>
      <p:sp>
        <p:nvSpPr>
          <p:cNvPr id="5" name="Content Placeholder 4"/>
          <p:cNvSpPr>
            <a:spLocks noGrp="1"/>
          </p:cNvSpPr>
          <p:nvPr>
            <p:ph sz="half" idx="2"/>
          </p:nvPr>
        </p:nvSpPr>
        <p:spPr/>
        <p:txBody>
          <a:bodyPr>
            <a:normAutofit/>
          </a:bodyPr>
          <a:lstStyle/>
          <a:p>
            <a:pPr marL="0" indent="0">
              <a:buNone/>
            </a:pPr>
            <a:endParaRPr lang="en-US" dirty="0"/>
          </a:p>
        </p:txBody>
      </p:sp>
      <p:sp>
        <p:nvSpPr>
          <p:cNvPr id="4" name="Slide Number Placeholder 3"/>
          <p:cNvSpPr>
            <a:spLocks noGrp="1"/>
          </p:cNvSpPr>
          <p:nvPr>
            <p:ph type="sldNum" sz="quarter" idx="12"/>
          </p:nvPr>
        </p:nvSpPr>
        <p:spPr/>
        <p:txBody>
          <a:bodyPr/>
          <a:lstStyle/>
          <a:p>
            <a:fld id="{D6644A5A-D30C-488E-B147-759F929D6C94}" type="slidenum">
              <a:rPr lang="en-US" smtClean="0"/>
              <a:pPr/>
              <a:t>8</a:t>
            </a:fld>
            <a:endParaRPr lang="en-US"/>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81000" y="1524000"/>
            <a:ext cx="8381999" cy="5334000"/>
          </a:xfrm>
        </p:spPr>
      </p:pic>
      <p:sp>
        <p:nvSpPr>
          <p:cNvPr id="3" name="Rectangle 2"/>
          <p:cNvSpPr/>
          <p:nvPr/>
        </p:nvSpPr>
        <p:spPr>
          <a:xfrm>
            <a:off x="457200" y="1676400"/>
            <a:ext cx="5943600" cy="4721292"/>
          </a:xfrm>
          <a:prstGeom prst="rect">
            <a:avLst/>
          </a:prstGeom>
        </p:spPr>
        <p:txBody>
          <a:bodyPr wrap="square">
            <a:spAutoFit/>
          </a:bodyPr>
          <a:lstStyle/>
          <a:p>
            <a:pPr marL="342900" lvl="0" indent="-342900">
              <a:spcBef>
                <a:spcPct val="20000"/>
              </a:spcBef>
              <a:buClr>
                <a:srgbClr val="F0A22E"/>
              </a:buClr>
              <a:buSzPct val="70000"/>
              <a:buFont typeface="Wingdings 2"/>
              <a:buChar char=""/>
            </a:pPr>
            <a:r>
              <a:rPr lang="en-US" sz="3200" dirty="0" smtClean="0">
                <a:solidFill>
                  <a:schemeClr val="bg1"/>
                </a:solidFill>
              </a:rPr>
              <a:t>Model (Lifebuoy Soap)</a:t>
            </a:r>
            <a:endParaRPr lang="en-US" sz="3200" dirty="0">
              <a:solidFill>
                <a:schemeClr val="bg1"/>
              </a:solidFill>
            </a:endParaRPr>
          </a:p>
          <a:p>
            <a:pPr marL="342900" lvl="0" indent="-342900">
              <a:spcBef>
                <a:spcPct val="20000"/>
              </a:spcBef>
              <a:buClr>
                <a:srgbClr val="F0A22E"/>
              </a:buClr>
              <a:buSzPct val="70000"/>
              <a:buFont typeface="Wingdings 2"/>
              <a:buChar char=""/>
            </a:pPr>
            <a:r>
              <a:rPr lang="en-US" sz="3200" dirty="0">
                <a:solidFill>
                  <a:schemeClr val="bg1"/>
                </a:solidFill>
              </a:rPr>
              <a:t>Stockbroker</a:t>
            </a:r>
          </a:p>
          <a:p>
            <a:pPr marL="342900" lvl="0" indent="-342900">
              <a:spcBef>
                <a:spcPct val="20000"/>
              </a:spcBef>
              <a:buClr>
                <a:srgbClr val="F0A22E"/>
              </a:buClr>
              <a:buSzPct val="70000"/>
              <a:buFont typeface="Wingdings 2"/>
              <a:buChar char=""/>
            </a:pPr>
            <a:r>
              <a:rPr lang="en-US" sz="3200" dirty="0">
                <a:solidFill>
                  <a:schemeClr val="bg1"/>
                </a:solidFill>
              </a:rPr>
              <a:t>Businesswoman</a:t>
            </a:r>
          </a:p>
          <a:p>
            <a:pPr marL="342900" lvl="0" indent="-342900">
              <a:spcBef>
                <a:spcPct val="20000"/>
              </a:spcBef>
              <a:buClr>
                <a:srgbClr val="F0A22E"/>
              </a:buClr>
              <a:buSzPct val="70000"/>
              <a:buFont typeface="Wingdings 2"/>
              <a:buChar char=""/>
            </a:pPr>
            <a:r>
              <a:rPr lang="en-US" sz="3200" dirty="0">
                <a:solidFill>
                  <a:schemeClr val="bg1"/>
                </a:solidFill>
              </a:rPr>
              <a:t>Lifestyle Guru </a:t>
            </a:r>
            <a:endParaRPr lang="en-US" sz="3200" dirty="0" smtClean="0">
              <a:solidFill>
                <a:schemeClr val="bg1"/>
              </a:solidFill>
            </a:endParaRPr>
          </a:p>
          <a:p>
            <a:pPr marL="342900" lvl="0" indent="-342900">
              <a:spcBef>
                <a:spcPct val="20000"/>
              </a:spcBef>
              <a:buClr>
                <a:srgbClr val="F0A22E"/>
              </a:buClr>
              <a:buSzPct val="70000"/>
              <a:buFont typeface="Wingdings 2"/>
              <a:buChar char=""/>
            </a:pPr>
            <a:endParaRPr lang="en-US" sz="3200" dirty="0">
              <a:solidFill>
                <a:schemeClr val="bg1"/>
              </a:solidFill>
            </a:endParaRPr>
          </a:p>
          <a:p>
            <a:pPr lvl="0">
              <a:spcBef>
                <a:spcPct val="20000"/>
              </a:spcBef>
              <a:buClr>
                <a:srgbClr val="F0A22E"/>
              </a:buClr>
              <a:buSzPct val="70000"/>
            </a:pPr>
            <a:endParaRPr lang="en-US" sz="3200" dirty="0" smtClean="0">
              <a:solidFill>
                <a:schemeClr val="bg1"/>
              </a:solidFill>
            </a:endParaRPr>
          </a:p>
          <a:p>
            <a:pPr marL="342900" lvl="0" indent="-342900">
              <a:spcBef>
                <a:spcPct val="20000"/>
              </a:spcBef>
              <a:buClr>
                <a:srgbClr val="F0A22E"/>
              </a:buClr>
              <a:buSzPct val="70000"/>
              <a:buFont typeface="Wingdings 2"/>
              <a:buChar char=""/>
            </a:pPr>
            <a:endParaRPr lang="en-US" sz="3200" dirty="0">
              <a:solidFill>
                <a:schemeClr val="bg1"/>
              </a:solidFill>
            </a:endParaRPr>
          </a:p>
          <a:p>
            <a:pPr marL="342900" lvl="0" indent="-342900">
              <a:spcBef>
                <a:spcPct val="20000"/>
              </a:spcBef>
              <a:buClr>
                <a:srgbClr val="F0A22E"/>
              </a:buClr>
              <a:buSzPct val="70000"/>
              <a:buFont typeface="Wingdings 2"/>
              <a:buChar char=""/>
            </a:pPr>
            <a:r>
              <a:rPr lang="en-US" sz="3200" dirty="0">
                <a:solidFill>
                  <a:schemeClr val="bg1"/>
                </a:solidFill>
              </a:rPr>
              <a:t>A brief stint as a prison inmate</a:t>
            </a:r>
          </a:p>
        </p:txBody>
      </p:sp>
    </p:spTree>
    <p:extLst>
      <p:ext uri="{BB962C8B-B14F-4D97-AF65-F5344CB8AC3E}">
        <p14:creationId xmlns:p14="http://schemas.microsoft.com/office/powerpoint/2010/main" val="206151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Martha Stewart</a:t>
            </a:r>
            <a:r>
              <a:rPr lang="en-US" dirty="0"/>
              <a:t> </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600200"/>
            <a:ext cx="3752850" cy="5003800"/>
          </a:xfrm>
        </p:spPr>
      </p:pic>
      <p:sp>
        <p:nvSpPr>
          <p:cNvPr id="4" name="Slide Number Placeholder 3"/>
          <p:cNvSpPr>
            <a:spLocks noGrp="1"/>
          </p:cNvSpPr>
          <p:nvPr>
            <p:ph type="sldNum" sz="quarter" idx="12"/>
          </p:nvPr>
        </p:nvSpPr>
        <p:spPr/>
        <p:txBody>
          <a:bodyPr/>
          <a:lstStyle/>
          <a:p>
            <a:fld id="{D6644A5A-D30C-488E-B147-759F929D6C94}" type="slidenum">
              <a:rPr lang="en-US" smtClean="0"/>
              <a:pPr/>
              <a:t>9</a:t>
            </a:fld>
            <a:endParaRPr lang="en-US"/>
          </a:p>
        </p:txBody>
      </p:sp>
      <p:sp>
        <p:nvSpPr>
          <p:cNvPr id="3" name="Content Placeholder 2"/>
          <p:cNvSpPr>
            <a:spLocks noGrp="1"/>
          </p:cNvSpPr>
          <p:nvPr>
            <p:ph sz="half" idx="1"/>
          </p:nvPr>
        </p:nvSpPr>
        <p:spPr>
          <a:xfrm>
            <a:off x="304800" y="1600200"/>
            <a:ext cx="3124200" cy="3505200"/>
          </a:xfrm>
        </p:spPr>
        <p:txBody>
          <a:bodyPr/>
          <a:lstStyle/>
          <a:p>
            <a:endParaRPr lang="en-US" dirty="0"/>
          </a:p>
        </p:txBody>
      </p:sp>
    </p:spTree>
    <p:extLst>
      <p:ext uri="{BB962C8B-B14F-4D97-AF65-F5344CB8AC3E}">
        <p14:creationId xmlns:p14="http://schemas.microsoft.com/office/powerpoint/2010/main" val="10229117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7352</TotalTime>
  <Words>3487</Words>
  <Application>Microsoft Office PowerPoint</Application>
  <PresentationFormat>On-screen Show (4:3)</PresentationFormat>
  <Paragraphs>592</Paragraphs>
  <Slides>59</Slides>
  <Notes>38</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Trek</vt:lpstr>
      <vt:lpstr>Translating TRANSFERABLE SKILLS</vt:lpstr>
      <vt:lpstr>AGENDA</vt:lpstr>
      <vt:lpstr>What are TRANSFERABLE SKILLS?</vt:lpstr>
      <vt:lpstr>Standard Transferable skill  Categories</vt:lpstr>
      <vt:lpstr>You are not your job title</vt:lpstr>
      <vt:lpstr>George Foreman  </vt:lpstr>
      <vt:lpstr>Deion Sanders</vt:lpstr>
      <vt:lpstr>Who is?   </vt:lpstr>
      <vt:lpstr>Martha Stewart </vt:lpstr>
      <vt:lpstr>arnold schwarzenegger</vt:lpstr>
      <vt:lpstr>One Hundred Years ago</vt:lpstr>
      <vt:lpstr>What is the commonality with these jobs</vt:lpstr>
      <vt:lpstr>the workforce is undergoing change </vt:lpstr>
      <vt:lpstr>Jobs and Industries becoming Obsolete </vt:lpstr>
      <vt:lpstr>Transferable skills </vt:lpstr>
      <vt:lpstr>The displaced worker </vt:lpstr>
      <vt:lpstr>What is The least expensive, least disruptive and fastest method for the displaced worker? </vt:lpstr>
      <vt:lpstr>Transferable Skills</vt:lpstr>
      <vt:lpstr>How can you assist them in determining the new trades they should be pursuing</vt:lpstr>
      <vt:lpstr>Assessments</vt:lpstr>
      <vt:lpstr>Tools of the Trade</vt:lpstr>
      <vt:lpstr>assessments</vt:lpstr>
      <vt:lpstr>Career one stop Assessments</vt:lpstr>
      <vt:lpstr>O*Net</vt:lpstr>
      <vt:lpstr>O*Net</vt:lpstr>
      <vt:lpstr>O*NET</vt:lpstr>
      <vt:lpstr>Homemaker</vt:lpstr>
      <vt:lpstr>Homemaker (from O*net)</vt:lpstr>
      <vt:lpstr>PowerPoint Presentation</vt:lpstr>
      <vt:lpstr>Before         &amp;   aFTER</vt:lpstr>
      <vt:lpstr>Analyze themselves</vt:lpstr>
      <vt:lpstr>Analyze themselves</vt:lpstr>
      <vt:lpstr>Analyze themselves</vt:lpstr>
      <vt:lpstr>Would you agree?</vt:lpstr>
      <vt:lpstr>The Résumé is a sales brochure?</vt:lpstr>
      <vt:lpstr>The Résumé is a sales brochure?</vt:lpstr>
      <vt:lpstr>Translating Transferable Skills</vt:lpstr>
      <vt:lpstr>UNIQUE  Selling  PROPOSITION</vt:lpstr>
      <vt:lpstr>Highlight THE USP</vt:lpstr>
      <vt:lpstr>Highlight THE USP</vt:lpstr>
      <vt:lpstr>Highlight THE USP</vt:lpstr>
      <vt:lpstr>Develop the unique selling proposition </vt:lpstr>
      <vt:lpstr>The Branding Statement: </vt:lpstr>
      <vt:lpstr>THE Branding Statement </vt:lpstr>
      <vt:lpstr>Features and Benefits</vt:lpstr>
      <vt:lpstr>Features and Benefits</vt:lpstr>
      <vt:lpstr>Highlight the applicant’s USP</vt:lpstr>
      <vt:lpstr>Applicant UNIQUE  Selling  PROPOSITION  self-Assessment Tool</vt:lpstr>
      <vt:lpstr>Applicant UNIQUE  Selling  PROPOSITION  self-Assessment Tool</vt:lpstr>
      <vt:lpstr>UPS</vt:lpstr>
      <vt:lpstr>For the greatest impact</vt:lpstr>
      <vt:lpstr>Here is an example of a USP</vt:lpstr>
      <vt:lpstr>PowerPoint Presentation</vt:lpstr>
      <vt:lpstr>PowerPoint Presentation</vt:lpstr>
      <vt:lpstr>achievements</vt:lpstr>
      <vt:lpstr>achievement</vt:lpstr>
      <vt:lpstr>achievement</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 Market Information</dc:title>
  <dc:creator>Leslie Wood</dc:creator>
  <cp:lastModifiedBy>Leslie Wood</cp:lastModifiedBy>
  <cp:revision>213</cp:revision>
  <cp:lastPrinted>2011-11-18T19:51:39Z</cp:lastPrinted>
  <dcterms:created xsi:type="dcterms:W3CDTF">2010-06-01T12:37:27Z</dcterms:created>
  <dcterms:modified xsi:type="dcterms:W3CDTF">2011-11-18T20:44:03Z</dcterms:modified>
</cp:coreProperties>
</file>