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65" r:id="rId3"/>
    <p:sldId id="257" r:id="rId4"/>
    <p:sldId id="263" r:id="rId5"/>
    <p:sldId id="258" r:id="rId6"/>
    <p:sldId id="264" r:id="rId7"/>
    <p:sldId id="268" r:id="rId8"/>
    <p:sldId id="267" r:id="rId9"/>
    <p:sldId id="260" r:id="rId10"/>
    <p:sldId id="272" r:id="rId11"/>
    <p:sldId id="261" r:id="rId12"/>
    <p:sldId id="262" r:id="rId13"/>
    <p:sldId id="270" r:id="rId14"/>
    <p:sldId id="271" r:id="rId15"/>
    <p:sldId id="273" r:id="rId16"/>
    <p:sldId id="274" r:id="rId17"/>
    <p:sldId id="276" r:id="rId18"/>
    <p:sldId id="275" r:id="rId19"/>
    <p:sldId id="269" r:id="rId20"/>
    <p:sldId id="278" r:id="rId21"/>
    <p:sldId id="277" r:id="rId22"/>
  </p:sldIdLst>
  <p:sldSz cx="9144000" cy="6858000" type="screen4x3"/>
  <p:notesSz cx="6934200" cy="9232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B2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401" autoAdjust="0"/>
  </p:normalViewPr>
  <p:slideViewPr>
    <p:cSldViewPr>
      <p:cViewPr varScale="1">
        <p:scale>
          <a:sx n="78" d="100"/>
          <a:sy n="78" d="100"/>
        </p:scale>
        <p:origin x="-9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15BB4464-AD40-4EA0-9D1E-37FFE2FE5401}" type="datetimeFigureOut">
              <a:rPr lang="en-US" smtClean="0"/>
              <a:pPr/>
              <a:t>4/19/2012</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a:defRPr sz="1200"/>
            </a:lvl1pPr>
          </a:lstStyle>
          <a:p>
            <a:fld id="{B068E1CF-48B2-4669-ACE9-0CC710C1D9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67348-CBE4-4DBB-8F44-10650147335E}"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7348-CBE4-4DBB-8F44-10650147335E}"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7348-CBE4-4DBB-8F44-10650147335E}"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67348-CBE4-4DBB-8F44-10650147335E}"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67348-CBE4-4DBB-8F44-10650147335E}"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67348-CBE4-4DBB-8F44-10650147335E}"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67348-CBE4-4DBB-8F44-10650147335E}" type="datetimeFigureOut">
              <a:rPr lang="en-US" smtClean="0"/>
              <a:pPr/>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67348-CBE4-4DBB-8F44-10650147335E}" type="datetimeFigureOut">
              <a:rPr lang="en-US" smtClean="0"/>
              <a:pPr/>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67348-CBE4-4DBB-8F44-10650147335E}" type="datetimeFigureOut">
              <a:rPr lang="en-US" smtClean="0"/>
              <a:pPr/>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67348-CBE4-4DBB-8F44-10650147335E}"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67348-CBE4-4DBB-8F44-10650147335E}"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B3084-1572-4BE4-A584-5D2B51DE93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67348-CBE4-4DBB-8F44-10650147335E}" type="datetimeFigureOut">
              <a:rPr lang="en-US" smtClean="0"/>
              <a:pPr/>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B3084-1572-4BE4-A584-5D2B51DE93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PowerPoint_Presentation1.ppt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mailto:gloria.spradley@fldoe.org" TargetMode="External"/><Relationship Id="rId2" Type="http://schemas.openxmlformats.org/officeDocument/2006/relationships/hyperlink" Target="mailto:Lois.Scott@deo.myflorida.co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loridajobs.org/docs/workforce-professionals/msfw_desk_aid_0410.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oridajobs.org/PDG/MSFW/AWI_511N_eng.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loridajobs.org/docs/workforce-professionals/msfw_procedures_final_guidance.pdf"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2209800"/>
          </a:xfrm>
        </p:spPr>
        <p:txBody>
          <a:bodyPr>
            <a:normAutofit/>
          </a:bodyPr>
          <a:lstStyle/>
          <a:p>
            <a:r>
              <a:rPr lang="en-US" sz="3800" dirty="0" smtClean="0">
                <a:solidFill>
                  <a:srgbClr val="12293B"/>
                </a:solidFill>
                <a:latin typeface="Adobe Garamond Pro"/>
                <a:cs typeface="Adobe Garamond Pro"/>
              </a:rPr>
              <a:t>Partnering with the Florida </a:t>
            </a:r>
            <a:r>
              <a:rPr lang="en-US" sz="3800" dirty="0" err="1" smtClean="0">
                <a:solidFill>
                  <a:srgbClr val="12293B"/>
                </a:solidFill>
                <a:latin typeface="Adobe Garamond Pro"/>
                <a:cs typeface="Adobe Garamond Pro"/>
              </a:rPr>
              <a:t>Farmworker</a:t>
            </a:r>
            <a:r>
              <a:rPr lang="en-US" sz="3800" dirty="0" smtClean="0">
                <a:solidFill>
                  <a:srgbClr val="12293B"/>
                </a:solidFill>
                <a:latin typeface="Adobe Garamond Pro"/>
                <a:cs typeface="Adobe Garamond Pro"/>
              </a:rPr>
              <a:t> Jobs and Education Program</a:t>
            </a:r>
            <a:r>
              <a:rPr lang="en-US" dirty="0" smtClean="0">
                <a:solidFill>
                  <a:srgbClr val="12293B"/>
                </a:solidFill>
                <a:latin typeface="Adobe Garamond Pro"/>
                <a:cs typeface="Adobe Garamond Pro"/>
              </a:rPr>
              <a:t/>
            </a:r>
            <a:br>
              <a:rPr lang="en-US" dirty="0" smtClean="0">
                <a:solidFill>
                  <a:srgbClr val="12293B"/>
                </a:solidFill>
                <a:latin typeface="Adobe Garamond Pro"/>
                <a:cs typeface="Adobe Garamond Pro"/>
              </a:rPr>
            </a:br>
            <a:r>
              <a:rPr lang="en-US" sz="3000" dirty="0" smtClean="0">
                <a:solidFill>
                  <a:srgbClr val="12293B"/>
                </a:solidFill>
                <a:latin typeface="Adobe Garamond Pro"/>
                <a:cs typeface="Adobe Garamond Pro"/>
              </a:rPr>
              <a:t>to Enhance Service Delivery to Migrant and Seasonal </a:t>
            </a:r>
            <a:r>
              <a:rPr lang="en-US" sz="3000" dirty="0" err="1" smtClean="0">
                <a:solidFill>
                  <a:srgbClr val="12293B"/>
                </a:solidFill>
                <a:latin typeface="Adobe Garamond Pro"/>
                <a:cs typeface="Adobe Garamond Pro"/>
              </a:rPr>
              <a:t>Farmworkers</a:t>
            </a:r>
            <a:r>
              <a:rPr lang="en-US" sz="3000" dirty="0" smtClean="0">
                <a:solidFill>
                  <a:srgbClr val="12293B"/>
                </a:solidFill>
                <a:latin typeface="Adobe Garamond Pro"/>
                <a:cs typeface="Adobe Garamond Pro"/>
              </a:rPr>
              <a:t> (MSFWs)</a:t>
            </a:r>
            <a:endParaRPr lang="en-US" sz="3000" dirty="0"/>
          </a:p>
        </p:txBody>
      </p:sp>
      <p:sp>
        <p:nvSpPr>
          <p:cNvPr id="3" name="Subtitle 2"/>
          <p:cNvSpPr>
            <a:spLocks noGrp="1"/>
          </p:cNvSpPr>
          <p:nvPr>
            <p:ph type="subTitle" idx="1"/>
          </p:nvPr>
        </p:nvSpPr>
        <p:spPr>
          <a:xfrm>
            <a:off x="1371600" y="4419600"/>
            <a:ext cx="6400800" cy="990600"/>
          </a:xfrm>
        </p:spPr>
        <p:txBody>
          <a:bodyPr>
            <a:normAutofit/>
          </a:bodyPr>
          <a:lstStyle/>
          <a:p>
            <a:r>
              <a:rPr lang="en-US" sz="1600" dirty="0" smtClean="0">
                <a:solidFill>
                  <a:srgbClr val="194D6E"/>
                </a:solidFill>
                <a:latin typeface="Helvetica Neue Medium"/>
                <a:cs typeface="Helvetica Neue Medium"/>
              </a:rPr>
              <a:t>2011 Workforce Summit</a:t>
            </a:r>
          </a:p>
          <a:p>
            <a:r>
              <a:rPr lang="en-US" sz="1600" dirty="0" smtClean="0">
                <a:solidFill>
                  <a:srgbClr val="194D6E"/>
                </a:solidFill>
                <a:latin typeface="Helvetica Neue Medium"/>
                <a:cs typeface="Helvetica Neue Medium"/>
              </a:rPr>
              <a:t>December 2011</a:t>
            </a:r>
          </a:p>
          <a:p>
            <a:r>
              <a:rPr lang="en-US" sz="1600" dirty="0" smtClean="0">
                <a:solidFill>
                  <a:srgbClr val="194D6E"/>
                </a:solidFill>
                <a:latin typeface="Helvetica Neue Medium"/>
                <a:cs typeface="Helvetica Neue Medium"/>
              </a:rPr>
              <a:t>Orlando, FL</a:t>
            </a:r>
          </a:p>
        </p:txBody>
      </p:sp>
      <p:sp>
        <p:nvSpPr>
          <p:cNvPr id="4" name="Rectangle 3"/>
          <p:cNvSpPr/>
          <p:nvPr/>
        </p:nvSpPr>
        <p:spPr>
          <a:xfrm>
            <a:off x="304800" y="5867400"/>
            <a:ext cx="3663054" cy="584775"/>
          </a:xfrm>
          <a:prstGeom prst="rect">
            <a:avLst/>
          </a:prstGeom>
        </p:spPr>
        <p:txBody>
          <a:bodyPr wrap="none">
            <a:spAutoFit/>
          </a:bodyPr>
          <a:lstStyle/>
          <a:p>
            <a:pPr>
              <a:spcBef>
                <a:spcPct val="0"/>
              </a:spcBef>
            </a:pPr>
            <a:r>
              <a:rPr lang="en-US" sz="1600" dirty="0">
                <a:latin typeface="Helvetica Neue"/>
                <a:cs typeface="Helvetica Neue"/>
              </a:rPr>
              <a:t>Marisela Ruiz, State Monitor </a:t>
            </a:r>
            <a:r>
              <a:rPr lang="en-US" sz="1600" dirty="0" smtClean="0">
                <a:latin typeface="Helvetica Neue"/>
                <a:cs typeface="Helvetica Neue"/>
              </a:rPr>
              <a:t>Advocate</a:t>
            </a:r>
          </a:p>
          <a:p>
            <a:pPr>
              <a:spcBef>
                <a:spcPct val="0"/>
              </a:spcBef>
            </a:pPr>
            <a:r>
              <a:rPr lang="en-US" sz="1600" dirty="0" smtClean="0">
                <a:latin typeface="Helvetica Neue"/>
                <a:cs typeface="Helvetica Neue"/>
              </a:rPr>
              <a:t>FL DEO Workforce Services</a:t>
            </a:r>
            <a:endParaRPr lang="en-US" sz="1600" dirty="0">
              <a:latin typeface="Helvetica Neue"/>
              <a:cs typeface="Helvetica Neue"/>
            </a:endParaRPr>
          </a:p>
        </p:txBody>
      </p:sp>
      <p:sp>
        <p:nvSpPr>
          <p:cNvPr id="5" name="Rectangle 4"/>
          <p:cNvSpPr/>
          <p:nvPr/>
        </p:nvSpPr>
        <p:spPr>
          <a:xfrm>
            <a:off x="4419600" y="5867400"/>
            <a:ext cx="4259756" cy="584775"/>
          </a:xfrm>
          <a:prstGeom prst="rect">
            <a:avLst/>
          </a:prstGeom>
        </p:spPr>
        <p:txBody>
          <a:bodyPr wrap="none">
            <a:spAutoFit/>
          </a:bodyPr>
          <a:lstStyle/>
          <a:p>
            <a:pPr>
              <a:spcBef>
                <a:spcPts val="480"/>
              </a:spcBef>
              <a:buNone/>
            </a:pPr>
            <a:r>
              <a:rPr lang="en-US" sz="1600" dirty="0" smtClean="0">
                <a:latin typeface="Helvetica Neue"/>
                <a:cs typeface="Helvetica Neue"/>
              </a:rPr>
              <a:t>Gloria Spradley-Brown, Bureau Chief</a:t>
            </a:r>
          </a:p>
          <a:p>
            <a:pPr>
              <a:spcBef>
                <a:spcPct val="0"/>
              </a:spcBef>
            </a:pPr>
            <a:r>
              <a:rPr lang="en-US" sz="1600" dirty="0" smtClean="0">
                <a:latin typeface="Helvetica Neue"/>
                <a:cs typeface="Helvetica Neue"/>
              </a:rPr>
              <a:t>FL DOE Adult Migrant Program and Services</a:t>
            </a:r>
            <a:endParaRPr lang="en-US" sz="1600" dirty="0">
              <a:latin typeface="Helvetica Neue"/>
              <a:cs typeface="Helvetica Neue"/>
            </a:endParaRPr>
          </a:p>
        </p:txBody>
      </p:sp>
      <p:pic>
        <p:nvPicPr>
          <p:cNvPr id="6" name="Picture 5" descr="DEO logo.JPG"/>
          <p:cNvPicPr>
            <a:picLocks noChangeAspect="1"/>
          </p:cNvPicPr>
          <p:nvPr/>
        </p:nvPicPr>
        <p:blipFill>
          <a:blip r:embed="rId2" cstate="print"/>
          <a:stretch>
            <a:fillRect/>
          </a:stretch>
        </p:blipFill>
        <p:spPr>
          <a:xfrm>
            <a:off x="304800" y="304801"/>
            <a:ext cx="2438400" cy="1452626"/>
          </a:xfrm>
          <a:prstGeom prst="rect">
            <a:avLst/>
          </a:prstGeom>
        </p:spPr>
      </p:pic>
      <p:pic>
        <p:nvPicPr>
          <p:cNvPr id="1026" name="Picture 6" descr="FARM LOGO"/>
          <p:cNvPicPr>
            <a:picLocks noChangeAspect="1" noChangeArrowheads="1"/>
          </p:cNvPicPr>
          <p:nvPr/>
        </p:nvPicPr>
        <p:blipFill>
          <a:blip r:embed="rId3" cstate="print"/>
          <a:srcRect/>
          <a:stretch>
            <a:fillRect/>
          </a:stretch>
        </p:blipFill>
        <p:spPr bwMode="auto">
          <a:xfrm>
            <a:off x="7162800" y="304800"/>
            <a:ext cx="1600200" cy="1600200"/>
          </a:xfrm>
          <a:prstGeom prst="rect">
            <a:avLst/>
          </a:prstGeom>
          <a:noFill/>
        </p:spPr>
      </p:pic>
      <p:cxnSp>
        <p:nvCxnSpPr>
          <p:cNvPr id="9" name="Straight Connector 8"/>
          <p:cNvCxnSpPr/>
          <p:nvPr/>
        </p:nvCxnSpPr>
        <p:spPr>
          <a:xfrm>
            <a:off x="685800" y="1981200"/>
            <a:ext cx="7772400" cy="0"/>
          </a:xfrm>
          <a:prstGeom prst="line">
            <a:avLst/>
          </a:prstGeom>
          <a:ln w="12700">
            <a:solidFill>
              <a:srgbClr val="92D050"/>
            </a:solidFill>
          </a:ln>
        </p:spPr>
        <p:style>
          <a:lnRef idx="1">
            <a:schemeClr val="accent3"/>
          </a:lnRef>
          <a:fillRef idx="0">
            <a:schemeClr val="accent3"/>
          </a:fillRef>
          <a:effectRef idx="0">
            <a:schemeClr val="accent3"/>
          </a:effectRef>
          <a:fontRef idx="minor">
            <a:schemeClr val="tx1"/>
          </a:fontRef>
        </p:style>
      </p:cxnSp>
      <p:cxnSp>
        <p:nvCxnSpPr>
          <p:cNvPr id="11" name="Straight Connector 10"/>
          <p:cNvCxnSpPr/>
          <p:nvPr/>
        </p:nvCxnSpPr>
        <p:spPr>
          <a:xfrm>
            <a:off x="685800" y="4191000"/>
            <a:ext cx="7772400" cy="0"/>
          </a:xfrm>
          <a:prstGeom prst="line">
            <a:avLst/>
          </a:prstGeom>
          <a:ln w="12700">
            <a:solidFill>
              <a:srgbClr val="92D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Workforce Investment Act and the Required MSFW Partner</a:t>
            </a:r>
            <a:endParaRPr lang="en-US" sz="3600" dirty="0"/>
          </a:p>
        </p:txBody>
      </p:sp>
      <p:sp>
        <p:nvSpPr>
          <p:cNvPr id="3" name="Content Placeholder 2"/>
          <p:cNvSpPr>
            <a:spLocks noGrp="1"/>
          </p:cNvSpPr>
          <p:nvPr>
            <p:ph idx="1"/>
          </p:nvPr>
        </p:nvSpPr>
        <p:spPr>
          <a:xfrm>
            <a:off x="457200" y="1828800"/>
            <a:ext cx="8229600" cy="42973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The NFJP grantee for the State of Florida is the Department of Education, Adult Migrant Program and Services.</a:t>
            </a:r>
          </a:p>
          <a:p>
            <a:pPr>
              <a:lnSpc>
                <a:spcPct val="90000"/>
              </a:lnSpc>
              <a:spcBef>
                <a:spcPts val="0"/>
              </a:spcBef>
              <a:buNone/>
            </a:pPr>
            <a:endParaRPr lang="en-US" sz="1800" dirty="0" smtClean="0">
              <a:solidFill>
                <a:srgbClr val="194D6E"/>
              </a:solidFill>
              <a:latin typeface="Helvetica Neue"/>
              <a:cs typeface="Times New Roman" pitchFamily="18" charset="0"/>
            </a:endParaRP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Florida </a:t>
            </a:r>
            <a:r>
              <a:rPr lang="en-US" sz="1800" dirty="0" err="1" smtClean="0">
                <a:solidFill>
                  <a:srgbClr val="194D6E"/>
                </a:solidFill>
                <a:latin typeface="Helvetica Neue"/>
                <a:cs typeface="Times New Roman" pitchFamily="18" charset="0"/>
              </a:rPr>
              <a:t>Farmworker</a:t>
            </a:r>
            <a:r>
              <a:rPr lang="en-US" sz="1800" dirty="0" smtClean="0">
                <a:solidFill>
                  <a:srgbClr val="194D6E"/>
                </a:solidFill>
                <a:latin typeface="Helvetica Neue"/>
                <a:cs typeface="Times New Roman" pitchFamily="18" charset="0"/>
              </a:rPr>
              <a:t> Jobs and Education Program (FJEP)</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Manages 17 projects in Florida</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FJEP is </a:t>
            </a:r>
            <a:r>
              <a:rPr lang="en-US" sz="1800" dirty="0">
                <a:solidFill>
                  <a:srgbClr val="194D6E"/>
                </a:solidFill>
                <a:latin typeface="Helvetica Neue"/>
                <a:cs typeface="Times New Roman" pitchFamily="18" charset="0"/>
              </a:rPr>
              <a:t>implemented through sub-recipient agencies located in highly populated </a:t>
            </a:r>
            <a:r>
              <a:rPr lang="en-US" sz="1800" dirty="0" err="1">
                <a:solidFill>
                  <a:srgbClr val="194D6E"/>
                </a:solidFill>
                <a:latin typeface="Helvetica Neue"/>
                <a:cs typeface="Times New Roman" pitchFamily="18" charset="0"/>
              </a:rPr>
              <a:t>farmworker</a:t>
            </a:r>
            <a:r>
              <a:rPr lang="en-US" sz="1800" dirty="0">
                <a:solidFill>
                  <a:srgbClr val="194D6E"/>
                </a:solidFill>
                <a:latin typeface="Helvetica Neue"/>
                <a:cs typeface="Times New Roman" pitchFamily="18" charset="0"/>
              </a:rPr>
              <a:t> communities. </a:t>
            </a:r>
            <a:r>
              <a:rPr lang="en-US" sz="1800" dirty="0" smtClean="0">
                <a:solidFill>
                  <a:srgbClr val="194D6E"/>
                </a:solidFill>
                <a:latin typeface="Helvetica Neue"/>
                <a:cs typeface="Times New Roman" pitchFamily="18" charset="0"/>
              </a:rPr>
              <a:t> Local providers are </a:t>
            </a:r>
            <a:r>
              <a:rPr lang="en-US" sz="1800" dirty="0">
                <a:solidFill>
                  <a:srgbClr val="194D6E"/>
                </a:solidFill>
                <a:latin typeface="Helvetica Neue"/>
                <a:cs typeface="Times New Roman" pitchFamily="18" charset="0"/>
              </a:rPr>
              <a:t>non-profit agencies, county governments, state and community colleges, technical centers, and school districts</a:t>
            </a:r>
            <a:r>
              <a:rPr lang="en-US" sz="1800" dirty="0" smtClean="0">
                <a:solidFill>
                  <a:srgbClr val="194D6E"/>
                </a:solidFill>
                <a:latin typeface="Helvetica Neue"/>
                <a:cs typeface="Times New Roman" pitchFamily="18" charset="0"/>
              </a:rPr>
              <a:t>.</a:t>
            </a:r>
          </a:p>
          <a:p>
            <a:pPr lvl="1">
              <a:lnSpc>
                <a:spcPct val="90000"/>
              </a:lnSpc>
              <a:spcAft>
                <a:spcPts val="600"/>
              </a:spcAft>
              <a:buFont typeface="Wingdings" pitchFamily="2" charset="2"/>
              <a:buChar char="Ø"/>
            </a:pPr>
            <a:endParaRPr lang="en-US" sz="1800" dirty="0">
              <a:solidFill>
                <a:srgbClr val="194D6E"/>
              </a:solidFill>
              <a:latin typeface="Helvetica Neue"/>
              <a:cs typeface="Times New Roman" pitchFamily="18" charset="0"/>
            </a:endParaRPr>
          </a:p>
          <a:p>
            <a:pPr lvl="1">
              <a:lnSpc>
                <a:spcPct val="90000"/>
              </a:lnSpc>
              <a:spcAft>
                <a:spcPts val="600"/>
              </a:spcAft>
              <a:buBlip>
                <a:blip r:embed="rId2"/>
              </a:buBlip>
            </a:pPr>
            <a:endParaRPr lang="en-US" sz="1600" dirty="0" smtClean="0">
              <a:solidFill>
                <a:srgbClr val="194D6E"/>
              </a:solidFill>
              <a:latin typeface="Helvetica Neue"/>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Regions Where </a:t>
            </a:r>
            <a:r>
              <a:rPr lang="en-US" sz="3600" dirty="0" err="1" smtClean="0">
                <a:latin typeface="Adobe Garamond Pro"/>
                <a:cs typeface="Helvetica Neue Medium"/>
              </a:rPr>
              <a:t>Farmworker</a:t>
            </a:r>
            <a:r>
              <a:rPr lang="en-US" sz="3600" dirty="0" smtClean="0">
                <a:latin typeface="Adobe Garamond Pro"/>
                <a:cs typeface="Helvetica Neue Medium"/>
              </a:rPr>
              <a:t> Jobs and Education Programs are Present</a:t>
            </a:r>
            <a:endParaRPr lang="en-US" sz="3600" dirty="0"/>
          </a:p>
        </p:txBody>
      </p:sp>
      <p:graphicFrame>
        <p:nvGraphicFramePr>
          <p:cNvPr id="2050" name="Object 2">
            <a:hlinkClick r:id="" action="ppaction://ole?verb=0"/>
          </p:cNvPr>
          <p:cNvGraphicFramePr>
            <a:graphicFrameLocks noChangeAspect="1"/>
          </p:cNvGraphicFramePr>
          <p:nvPr>
            <p:ph idx="1"/>
          </p:nvPr>
        </p:nvGraphicFramePr>
        <p:xfrm>
          <a:off x="1371600" y="1371600"/>
          <a:ext cx="6394450" cy="5113338"/>
        </p:xfrm>
        <a:graphic>
          <a:graphicData uri="http://schemas.openxmlformats.org/presentationml/2006/ole">
            <p:oleObj spid="_x0000_s2050" name="Presentation" r:id="rId3" imgW="2107594" imgH="1685469" progId="PowerPoint.Show.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MSFW Eligibility per WIA Regulations</a:t>
            </a:r>
            <a:endParaRPr lang="en-US" sz="3600" dirty="0"/>
          </a:p>
        </p:txBody>
      </p:sp>
      <p:sp>
        <p:nvSpPr>
          <p:cNvPr id="3" name="Content Placeholder 2"/>
          <p:cNvSpPr>
            <a:spLocks noGrp="1"/>
          </p:cNvSpPr>
          <p:nvPr>
            <p:ph idx="1"/>
          </p:nvPr>
        </p:nvSpPr>
        <p:spPr/>
        <p:txBody>
          <a:bodyPr>
            <a:normAutofit/>
          </a:bodyPr>
          <a:lstStyle/>
          <a:p>
            <a:pPr>
              <a:lnSpc>
                <a:spcPct val="90000"/>
              </a:lnSpc>
              <a:spcAft>
                <a:spcPts val="600"/>
              </a:spcAft>
              <a:buNone/>
            </a:pPr>
            <a:r>
              <a:rPr lang="en-US" sz="2200" dirty="0" smtClean="0">
                <a:solidFill>
                  <a:srgbClr val="194D6E"/>
                </a:solidFill>
                <a:latin typeface="Helvetica Neue"/>
                <a:cs typeface="Times New Roman" pitchFamily="18" charset="0"/>
              </a:rPr>
              <a:t>A migrant or seasonal </a:t>
            </a:r>
            <a:r>
              <a:rPr lang="en-US" sz="2200" dirty="0" err="1" smtClean="0">
                <a:solidFill>
                  <a:srgbClr val="194D6E"/>
                </a:solidFill>
                <a:latin typeface="Helvetica Neue"/>
                <a:cs typeface="Times New Roman" pitchFamily="18" charset="0"/>
              </a:rPr>
              <a:t>farmworker</a:t>
            </a:r>
            <a:r>
              <a:rPr lang="en-US" sz="2200" dirty="0" smtClean="0">
                <a:solidFill>
                  <a:srgbClr val="194D6E"/>
                </a:solidFill>
                <a:latin typeface="Helvetica Neue"/>
                <a:cs typeface="Times New Roman" pitchFamily="18" charset="0"/>
              </a:rPr>
              <a:t> who:</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Performed farm work during the 12 month eligibility determination period (the eligibility determination period is any consecutive 12 month period within the 24 month period immediately preceding the date of application for enrollment)</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Received </a:t>
            </a:r>
            <a:r>
              <a:rPr lang="en-US" sz="2200" dirty="0">
                <a:solidFill>
                  <a:srgbClr val="194D6E"/>
                </a:solidFill>
                <a:latin typeface="Helvetica Neue"/>
                <a:cs typeface="Times New Roman" pitchFamily="18" charset="0"/>
              </a:rPr>
              <a:t>at least </a:t>
            </a:r>
            <a:r>
              <a:rPr lang="en-US" sz="2200" dirty="0" smtClean="0">
                <a:solidFill>
                  <a:srgbClr val="194D6E"/>
                </a:solidFill>
                <a:latin typeface="Helvetica Neue"/>
                <a:cs typeface="Times New Roman" pitchFamily="18" charset="0"/>
              </a:rPr>
              <a:t>50% of </a:t>
            </a:r>
            <a:r>
              <a:rPr lang="en-US" sz="2200" dirty="0">
                <a:solidFill>
                  <a:srgbClr val="194D6E"/>
                </a:solidFill>
                <a:latin typeface="Helvetica Neue"/>
                <a:cs typeface="Times New Roman" pitchFamily="18" charset="0"/>
              </a:rPr>
              <a:t>their total earned income or been employed at least </a:t>
            </a:r>
            <a:r>
              <a:rPr lang="en-US" sz="2200" dirty="0" smtClean="0">
                <a:solidFill>
                  <a:srgbClr val="194D6E"/>
                </a:solidFill>
                <a:latin typeface="Helvetica Neue"/>
                <a:cs typeface="Times New Roman" pitchFamily="18" charset="0"/>
              </a:rPr>
              <a:t>50% of </a:t>
            </a:r>
            <a:r>
              <a:rPr lang="en-US" sz="2200" dirty="0">
                <a:solidFill>
                  <a:srgbClr val="194D6E"/>
                </a:solidFill>
                <a:latin typeface="Helvetica Neue"/>
                <a:cs typeface="Times New Roman" pitchFamily="18" charset="0"/>
              </a:rPr>
              <a:t>their total work time in </a:t>
            </a:r>
            <a:r>
              <a:rPr lang="en-US" sz="2200" dirty="0" smtClean="0">
                <a:solidFill>
                  <a:srgbClr val="194D6E"/>
                </a:solidFill>
                <a:latin typeface="Helvetica Neue"/>
                <a:cs typeface="Times New Roman" pitchFamily="18" charset="0"/>
              </a:rPr>
              <a:t>farm work</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Worked at least 25 days or earned at least $800 in farm work</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Income does not exceed the higher of either the Health and Human Services (HHS) poverty line or 70% of the Lower Living Standard Income Level (LLSIL)</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May be a dependent of the qualifying </a:t>
            </a:r>
            <a:r>
              <a:rPr lang="en-US" sz="2200" dirty="0" err="1" smtClean="0">
                <a:solidFill>
                  <a:srgbClr val="194D6E"/>
                </a:solidFill>
                <a:latin typeface="Helvetica Neue"/>
                <a:cs typeface="Times New Roman" pitchFamily="18" charset="0"/>
              </a:rPr>
              <a:t>farmworker</a:t>
            </a:r>
            <a:endParaRPr lang="en-US" sz="2200" dirty="0">
              <a:solidFill>
                <a:srgbClr val="194D6E"/>
              </a:solidFill>
              <a:latin typeface="Helvetica Neue"/>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FJEP Services for MSFWs</a:t>
            </a:r>
            <a:endParaRPr lang="en-US" sz="3600" dirty="0"/>
          </a:p>
        </p:txBody>
      </p:sp>
      <p:sp>
        <p:nvSpPr>
          <p:cNvPr id="3" name="Content Placeholder 2"/>
          <p:cNvSpPr>
            <a:spLocks noGrp="1"/>
          </p:cNvSpPr>
          <p:nvPr>
            <p:ph idx="1"/>
          </p:nvPr>
        </p:nvSpPr>
        <p:spPr>
          <a:xfrm>
            <a:off x="457200" y="1524000"/>
            <a:ext cx="8229600" cy="4953000"/>
          </a:xfrm>
        </p:spPr>
        <p:txBody>
          <a:bodyPr>
            <a:noAutofit/>
          </a:bodyPr>
          <a:lstStyle/>
          <a:p>
            <a:pPr>
              <a:lnSpc>
                <a:spcPct val="90000"/>
              </a:lnSpc>
              <a:spcAft>
                <a:spcPts val="600"/>
              </a:spcAft>
              <a:buBlip>
                <a:blip r:embed="rId2"/>
              </a:buBlip>
            </a:pPr>
            <a:r>
              <a:rPr lang="en-US" sz="1800" dirty="0" smtClean="0">
                <a:solidFill>
                  <a:srgbClr val="194D6E"/>
                </a:solidFill>
                <a:latin typeface="Helvetica Neue"/>
                <a:cs typeface="Times New Roman" pitchFamily="18" charset="0"/>
              </a:rPr>
              <a:t>Skills assessment</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Career assessment</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ESOL, if needed</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Adult Basic Education, if needed</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Short-term job skills training (vocational, technical, OJT, work experience)</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Tuition assistance after Pell Grant determination</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Books, uniforms, tools</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Transportation</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Career counseling and advisement</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Remediation, if needed</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Needs-based allowances for classroom attendance</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Paid testing and licensing fees</a:t>
            </a:r>
          </a:p>
          <a:p>
            <a:pPr>
              <a:lnSpc>
                <a:spcPct val="90000"/>
              </a:lnSpc>
              <a:spcAft>
                <a:spcPts val="600"/>
              </a:spcAft>
              <a:buBlip>
                <a:blip r:embed="rId2"/>
              </a:buBlip>
            </a:pPr>
            <a:r>
              <a:rPr lang="en-US" sz="1800" dirty="0" smtClean="0">
                <a:solidFill>
                  <a:srgbClr val="194D6E"/>
                </a:solidFill>
                <a:latin typeface="Helvetica Neue"/>
                <a:cs typeface="Times New Roman" pitchFamily="18" charset="0"/>
              </a:rPr>
              <a:t>Job search, placement and follow-up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Why Collaboration?</a:t>
            </a:r>
            <a:endParaRPr lang="en-US" sz="3600"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It is required by the Workforce Investment Act</a:t>
            </a:r>
          </a:p>
          <a:p>
            <a:pPr>
              <a:lnSpc>
                <a:spcPct val="90000"/>
              </a:lnSpc>
              <a:spcBef>
                <a:spcPts val="0"/>
              </a:spcBef>
              <a:buNone/>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Strong focus from federal level – US DOL</a:t>
            </a:r>
          </a:p>
          <a:p>
            <a:pPr>
              <a:lnSpc>
                <a:spcPct val="90000"/>
              </a:lnSpc>
              <a:spcBef>
                <a:spcPts val="0"/>
              </a:spcBef>
              <a:buBlip>
                <a:blip r:embed="rId2"/>
              </a:buBlip>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Common goals / common measures</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Can benefit performance measures</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Entered Employment</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Employment Retention</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Average Earnings</a:t>
            </a:r>
          </a:p>
          <a:p>
            <a:pPr>
              <a:lnSpc>
                <a:spcPct val="90000"/>
              </a:lnSpc>
              <a:spcBef>
                <a:spcPts val="0"/>
              </a:spcBef>
              <a:buBlip>
                <a:blip r:embed="rId2"/>
              </a:buBlip>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To improve services offered</a:t>
            </a:r>
          </a:p>
          <a:p>
            <a:pPr>
              <a:lnSpc>
                <a:spcPct val="90000"/>
              </a:lnSpc>
              <a:spcBef>
                <a:spcPts val="0"/>
              </a:spcBef>
              <a:buBlip>
                <a:blip r:embed="rId2"/>
              </a:buBlip>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More cost efficient</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Maximize limited resources</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Minimize duplication of services</a:t>
            </a:r>
          </a:p>
          <a:p>
            <a:pPr lvl="1">
              <a:lnSpc>
                <a:spcPct val="90000"/>
              </a:lnSpc>
              <a:spcBef>
                <a:spcPts val="0"/>
              </a:spcBef>
              <a:buBlip>
                <a:blip r:embed="rId2"/>
              </a:buBlip>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Everyone benefits</a:t>
            </a:r>
          </a:p>
          <a:p>
            <a:pPr>
              <a:lnSpc>
                <a:spcPct val="90000"/>
              </a:lnSpc>
              <a:spcAft>
                <a:spcPts val="600"/>
              </a:spcAft>
              <a:buBlip>
                <a:blip r:embed="rId2"/>
              </a:buBlip>
            </a:pPr>
            <a:endParaRPr lang="en-US" sz="2200" dirty="0">
              <a:solidFill>
                <a:srgbClr val="194D6E"/>
              </a:solidFill>
              <a:latin typeface="Helvetica Neue"/>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Benefits to Participants</a:t>
            </a:r>
            <a:endParaRPr lang="en-US" sz="3600" dirty="0"/>
          </a:p>
        </p:txBody>
      </p:sp>
      <p:sp>
        <p:nvSpPr>
          <p:cNvPr id="3" name="Content Placeholder 2"/>
          <p:cNvSpPr>
            <a:spLocks noGrp="1"/>
          </p:cNvSpPr>
          <p:nvPr>
            <p:ph idx="1"/>
          </p:nvPr>
        </p:nvSpPr>
        <p:spPr>
          <a:xfrm>
            <a:off x="457200" y="1752600"/>
            <a:ext cx="8229600" cy="43735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Better assessment of the participant’s needs</a:t>
            </a:r>
          </a:p>
          <a:p>
            <a:pPr>
              <a:lnSpc>
                <a:spcPct val="90000"/>
              </a:lnSpc>
              <a:spcBef>
                <a:spcPts val="0"/>
              </a:spcBef>
              <a:buBlip>
                <a:blip r:embed="rId2"/>
              </a:buBlip>
            </a:pPr>
            <a:endParaRPr lang="en-US" sz="22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Access to a wider range of services and resources</a:t>
            </a:r>
          </a:p>
          <a:p>
            <a:pPr>
              <a:lnSpc>
                <a:spcPct val="90000"/>
              </a:lnSpc>
              <a:spcBef>
                <a:spcPts val="0"/>
              </a:spcBef>
              <a:buBlip>
                <a:blip r:embed="rId2"/>
              </a:buBlip>
            </a:pPr>
            <a:endParaRPr lang="en-US" sz="22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Reduction in the barriers to accessing services</a:t>
            </a:r>
          </a:p>
          <a:p>
            <a:pPr>
              <a:lnSpc>
                <a:spcPct val="90000"/>
              </a:lnSpc>
              <a:spcBef>
                <a:spcPts val="0"/>
              </a:spcBef>
              <a:buBlip>
                <a:blip r:embed="rId2"/>
              </a:buBlip>
            </a:pPr>
            <a:endParaRPr lang="en-US" sz="22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Increased expertise of staff providing services</a:t>
            </a:r>
          </a:p>
          <a:p>
            <a:pPr>
              <a:lnSpc>
                <a:spcPct val="90000"/>
              </a:lnSpc>
              <a:spcAft>
                <a:spcPts val="600"/>
              </a:spcAft>
              <a:buBlip>
                <a:blip r:embed="rId2"/>
              </a:buBlip>
            </a:pPr>
            <a:endParaRPr lang="en-US" sz="2200" dirty="0" smtClean="0">
              <a:solidFill>
                <a:srgbClr val="194D6E"/>
              </a:solidFill>
              <a:latin typeface="Helvetica Neue"/>
              <a:cs typeface="Times New Roman" pitchFamily="18" charset="0"/>
            </a:endParaRPr>
          </a:p>
          <a:p>
            <a:pPr>
              <a:lnSpc>
                <a:spcPct val="90000"/>
              </a:lnSpc>
              <a:spcAft>
                <a:spcPts val="600"/>
              </a:spcAft>
              <a:buNone/>
            </a:pPr>
            <a:endParaRPr lang="en-US" sz="2200" dirty="0">
              <a:solidFill>
                <a:srgbClr val="194D6E"/>
              </a:solidFill>
              <a:latin typeface="Helvetica Neue"/>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Integration through Collaboration</a:t>
            </a:r>
            <a:endParaRPr lang="en-US" sz="3600" dirty="0"/>
          </a:p>
        </p:txBody>
      </p:sp>
      <p:sp>
        <p:nvSpPr>
          <p:cNvPr id="3" name="Content Placeholder 2"/>
          <p:cNvSpPr>
            <a:spLocks noGrp="1"/>
          </p:cNvSpPr>
          <p:nvPr>
            <p:ph idx="1"/>
          </p:nvPr>
        </p:nvSpPr>
        <p:spPr>
          <a:xfrm>
            <a:off x="457200" y="1828800"/>
            <a:ext cx="8229600" cy="42973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FJEP representation on Workforce Board, as required by WIA, Section 117</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Advisory Board meetings / Interagency meetings</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Community outreach</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Joint effort to eliminate barriers for MSFW customers</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Workshop / orientation on One-Stop programs</a:t>
            </a:r>
          </a:p>
          <a:p>
            <a:pPr lvl="1">
              <a:lnSpc>
                <a:spcPct val="90000"/>
              </a:lnSpc>
              <a:spcAft>
                <a:spcPts val="600"/>
              </a:spcAft>
              <a:buBlip>
                <a:blip r:embed="rId2"/>
              </a:buBlip>
            </a:pPr>
            <a:endParaRPr lang="en-US" sz="1800" dirty="0">
              <a:solidFill>
                <a:srgbClr val="194D6E"/>
              </a:solidFill>
              <a:latin typeface="Helvetica Neue"/>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Integration through Collaboration</a:t>
            </a:r>
            <a:endParaRPr lang="en-US" sz="3600" dirty="0"/>
          </a:p>
        </p:txBody>
      </p:sp>
      <p:sp>
        <p:nvSpPr>
          <p:cNvPr id="3" name="Content Placeholder 2"/>
          <p:cNvSpPr>
            <a:spLocks noGrp="1"/>
          </p:cNvSpPr>
          <p:nvPr>
            <p:ph idx="1"/>
          </p:nvPr>
        </p:nvSpPr>
        <p:spPr>
          <a:xfrm>
            <a:off x="533400" y="1752600"/>
            <a:ext cx="8229600" cy="43735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Concurrent enrollment</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WIA Adult and Dislocated Worker</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Wagner-</a:t>
            </a:r>
            <a:r>
              <a:rPr lang="en-US" sz="1800" dirty="0" err="1" smtClean="0">
                <a:solidFill>
                  <a:srgbClr val="194D6E"/>
                </a:solidFill>
                <a:latin typeface="Helvetica Neue"/>
                <a:cs typeface="Times New Roman" pitchFamily="18" charset="0"/>
              </a:rPr>
              <a:t>Peyser</a:t>
            </a: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Cost-sharing</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WIA Youth participation through FJEP outreach</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Shared participant information</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Shared outcomes</a:t>
            </a:r>
          </a:p>
          <a:p>
            <a:pPr lvl="1">
              <a:lnSpc>
                <a:spcPct val="90000"/>
              </a:lnSpc>
              <a:spcAft>
                <a:spcPts val="600"/>
              </a:spcAft>
              <a:buBlip>
                <a:blip r:embed="rId2"/>
              </a:buBlip>
            </a:pPr>
            <a:endParaRPr lang="en-US" sz="1800" dirty="0">
              <a:solidFill>
                <a:srgbClr val="194D6E"/>
              </a:solidFill>
              <a:latin typeface="Helvetica Neue"/>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WIA Co-Enrollment for MSFWs</a:t>
            </a:r>
            <a:endParaRPr lang="en-US" sz="3600" dirty="0"/>
          </a:p>
        </p:txBody>
      </p:sp>
      <p:sp>
        <p:nvSpPr>
          <p:cNvPr id="3" name="Content Placeholder 2"/>
          <p:cNvSpPr>
            <a:spLocks noGrp="1"/>
          </p:cNvSpPr>
          <p:nvPr>
            <p:ph idx="1"/>
          </p:nvPr>
        </p:nvSpPr>
        <p:spPr>
          <a:xfrm>
            <a:off x="457200" y="1752600"/>
            <a:ext cx="8229600" cy="43735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FJEP participants can be co-enrolled in WIA Adult, Dislocated Worker, or Youth</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Database sharing</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Facilitates case management</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Prevents duplication of services</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Increase performance by driving outcomes</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FJEP staff have smaller case load</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More intensive case management</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Follow-up services </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Workshops and pre-vocational classes through One-Stop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References</a:t>
            </a:r>
            <a:endParaRPr lang="en-US" sz="3600" dirty="0"/>
          </a:p>
        </p:txBody>
      </p:sp>
      <p:sp>
        <p:nvSpPr>
          <p:cNvPr id="3" name="Content Placeholder 2"/>
          <p:cNvSpPr>
            <a:spLocks noGrp="1"/>
          </p:cNvSpPr>
          <p:nvPr>
            <p:ph idx="1"/>
          </p:nvPr>
        </p:nvSpPr>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Federal Regulations 20 CFR 651 - General Provisions Governing the Federal-State Employment Service System </a:t>
            </a:r>
            <a:endParaRPr lang="en-US" sz="2200" dirty="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Federal Regulations 20 CFR 653 – Services of the Employment Service System </a:t>
            </a: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Workforce Investment Act of 1998</a:t>
            </a:r>
            <a:endParaRPr lang="en-US" sz="2200" dirty="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Federal Regulations 20 CFR 669 </a:t>
            </a:r>
            <a:r>
              <a:rPr lang="en-US" sz="2200" dirty="0">
                <a:solidFill>
                  <a:srgbClr val="194D6E"/>
                </a:solidFill>
                <a:latin typeface="Helvetica Neue"/>
                <a:cs typeface="Times New Roman" pitchFamily="18" charset="0"/>
              </a:rPr>
              <a:t>- </a:t>
            </a:r>
            <a:r>
              <a:rPr lang="en-US" sz="2200" dirty="0" smtClean="0">
                <a:solidFill>
                  <a:srgbClr val="194D6E"/>
                </a:solidFill>
                <a:latin typeface="Helvetica Neue"/>
                <a:cs typeface="Times New Roman" pitchFamily="18" charset="0"/>
              </a:rPr>
              <a:t>National </a:t>
            </a:r>
            <a:r>
              <a:rPr lang="en-US" sz="2200" dirty="0" err="1" smtClean="0">
                <a:solidFill>
                  <a:srgbClr val="194D6E"/>
                </a:solidFill>
                <a:latin typeface="Helvetica Neue"/>
                <a:cs typeface="Times New Roman" pitchFamily="18" charset="0"/>
              </a:rPr>
              <a:t>Farmworker</a:t>
            </a:r>
            <a:r>
              <a:rPr lang="en-US" sz="2200" dirty="0" smtClean="0">
                <a:solidFill>
                  <a:srgbClr val="194D6E"/>
                </a:solidFill>
                <a:latin typeface="Helvetica Neue"/>
                <a:cs typeface="Times New Roman" pitchFamily="18" charset="0"/>
              </a:rPr>
              <a:t> Jobs Program Under Title I of the Workforce Investment Act</a:t>
            </a:r>
            <a:endParaRPr lang="en-US" sz="2200" dirty="0">
              <a:solidFill>
                <a:srgbClr val="194D6E"/>
              </a:solidFill>
              <a:latin typeface="Helvetica Neue"/>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lstStyle/>
          <a:p>
            <a:r>
              <a:rPr lang="en-US" dirty="0" smtClean="0">
                <a:latin typeface="Adobe Garamond Pro" pitchFamily="18" charset="0"/>
              </a:rPr>
              <a:t>Wagner-</a:t>
            </a:r>
            <a:r>
              <a:rPr lang="en-US" dirty="0" err="1" smtClean="0">
                <a:latin typeface="Adobe Garamond Pro" pitchFamily="18" charset="0"/>
              </a:rPr>
              <a:t>Peyser</a:t>
            </a:r>
            <a:r>
              <a:rPr lang="en-US" dirty="0" smtClean="0">
                <a:latin typeface="Adobe Garamond Pro" pitchFamily="18" charset="0"/>
              </a:rPr>
              <a:t> Act Regulations</a:t>
            </a:r>
            <a:endParaRPr lang="en-US" dirty="0">
              <a:latin typeface="Adobe Garamond Pro" pitchFamily="18" charset="0"/>
            </a:endParaRPr>
          </a:p>
        </p:txBody>
      </p:sp>
      <p:cxnSp>
        <p:nvCxnSpPr>
          <p:cNvPr id="6" name="Straight Connector 5"/>
          <p:cNvCxnSpPr/>
          <p:nvPr/>
        </p:nvCxnSpPr>
        <p:spPr>
          <a:xfrm>
            <a:off x="457200" y="2667000"/>
            <a:ext cx="8229600" cy="0"/>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9" name="Straight Connector 8"/>
          <p:cNvCxnSpPr/>
          <p:nvPr/>
        </p:nvCxnSpPr>
        <p:spPr>
          <a:xfrm>
            <a:off x="457200" y="3810000"/>
            <a:ext cx="8229600" cy="0"/>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143000"/>
          </a:xfrm>
        </p:spPr>
        <p:txBody>
          <a:bodyPr/>
          <a:lstStyle/>
          <a:p>
            <a:r>
              <a:rPr lang="en-US" dirty="0" smtClean="0">
                <a:latin typeface="Adobe Garamond Pro"/>
                <a:cs typeface="Helvetica Neue Medium"/>
              </a:rPr>
              <a:t>Questions?</a:t>
            </a:r>
            <a:endParaRPr lang="en-US" dirty="0"/>
          </a:p>
        </p:txBody>
      </p:sp>
      <p:pic>
        <p:nvPicPr>
          <p:cNvPr id="5" name="Picture 4" descr="00434411.wmf"/>
          <p:cNvPicPr>
            <a:picLocks noChangeAspect="1"/>
          </p:cNvPicPr>
          <p:nvPr/>
        </p:nvPicPr>
        <p:blipFill>
          <a:blip r:embed="rId2" cstate="print"/>
          <a:stretch>
            <a:fillRect/>
          </a:stretch>
        </p:blipFill>
        <p:spPr>
          <a:xfrm>
            <a:off x="3733800" y="2819400"/>
            <a:ext cx="1625600" cy="1828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rPr>
              <a:t>Contact Information</a:t>
            </a:r>
            <a:endParaRPr lang="en-US" sz="3600" dirty="0"/>
          </a:p>
        </p:txBody>
      </p:sp>
      <p:sp>
        <p:nvSpPr>
          <p:cNvPr id="3" name="Content Placeholder 2"/>
          <p:cNvSpPr>
            <a:spLocks noGrp="1"/>
          </p:cNvSpPr>
          <p:nvPr>
            <p:ph idx="1"/>
          </p:nvPr>
        </p:nvSpPr>
        <p:spPr/>
        <p:txBody>
          <a:bodyPr>
            <a:normAutofit/>
          </a:bodyPr>
          <a:lstStyle/>
          <a:p>
            <a:pPr algn="ctr">
              <a:spcBef>
                <a:spcPts val="480"/>
              </a:spcBef>
              <a:buNone/>
            </a:pPr>
            <a:r>
              <a:rPr lang="en-US" sz="1600" dirty="0" smtClean="0">
                <a:solidFill>
                  <a:srgbClr val="194D6E"/>
                </a:solidFill>
                <a:latin typeface="Helvetica Neue"/>
                <a:cs typeface="Times New Roman" pitchFamily="18" charset="0"/>
              </a:rPr>
              <a:t>Marisela Ruiz</a:t>
            </a:r>
          </a:p>
          <a:p>
            <a:pPr algn="ctr">
              <a:spcBef>
                <a:spcPts val="480"/>
              </a:spcBef>
              <a:buNone/>
            </a:pPr>
            <a:r>
              <a:rPr lang="en-US" sz="1600" dirty="0" smtClean="0">
                <a:solidFill>
                  <a:srgbClr val="194D6E"/>
                </a:solidFill>
                <a:latin typeface="Helvetica Neue"/>
                <a:cs typeface="Times New Roman" pitchFamily="18" charset="0"/>
              </a:rPr>
              <a:t>Senior Monitor Advocate</a:t>
            </a:r>
          </a:p>
          <a:p>
            <a:pPr algn="ctr">
              <a:spcBef>
                <a:spcPts val="480"/>
              </a:spcBef>
              <a:buNone/>
            </a:pPr>
            <a:r>
              <a:rPr lang="en-US" sz="1600" dirty="0" smtClean="0">
                <a:solidFill>
                  <a:srgbClr val="194D6E"/>
                </a:solidFill>
                <a:latin typeface="Helvetica Neue"/>
                <a:cs typeface="Times New Roman" pitchFamily="18" charset="0"/>
              </a:rPr>
              <a:t>Workforce Program Support</a:t>
            </a:r>
          </a:p>
          <a:p>
            <a:pPr algn="ctr">
              <a:spcBef>
                <a:spcPts val="480"/>
              </a:spcBef>
              <a:buNone/>
            </a:pPr>
            <a:r>
              <a:rPr lang="en-US" sz="1600" dirty="0" smtClean="0">
                <a:solidFill>
                  <a:srgbClr val="194D6E"/>
                </a:solidFill>
                <a:latin typeface="Helvetica Neue"/>
                <a:cs typeface="Times New Roman" pitchFamily="18" charset="0"/>
              </a:rPr>
              <a:t>Division of Workforce Services</a:t>
            </a:r>
          </a:p>
          <a:p>
            <a:pPr algn="ctr">
              <a:spcBef>
                <a:spcPts val="480"/>
              </a:spcBef>
              <a:buNone/>
            </a:pPr>
            <a:r>
              <a:rPr lang="en-US" sz="1600" dirty="0" smtClean="0">
                <a:solidFill>
                  <a:srgbClr val="194D6E"/>
                </a:solidFill>
                <a:latin typeface="Helvetica Neue"/>
                <a:cs typeface="Times New Roman" pitchFamily="18" charset="0"/>
              </a:rPr>
              <a:t>Florida Department of Economic Opportunity</a:t>
            </a:r>
          </a:p>
          <a:p>
            <a:pPr algn="ctr">
              <a:spcBef>
                <a:spcPts val="480"/>
              </a:spcBef>
              <a:buNone/>
            </a:pPr>
            <a:r>
              <a:rPr lang="en-US" sz="1600" dirty="0" smtClean="0">
                <a:solidFill>
                  <a:srgbClr val="000066"/>
                </a:solidFill>
                <a:latin typeface="Helvetica Neue"/>
                <a:cs typeface="Times New Roman" pitchFamily="18" charset="0"/>
              </a:rPr>
              <a:t>   </a:t>
            </a:r>
            <a:r>
              <a:rPr lang="en-US" sz="1600" u="sng" dirty="0" smtClean="0">
                <a:solidFill>
                  <a:srgbClr val="000066"/>
                </a:solidFill>
                <a:latin typeface="Helvetica Neue"/>
                <a:cs typeface="Times New Roman" pitchFamily="18" charset="0"/>
                <a:hlinkClick r:id="rId2"/>
              </a:rPr>
              <a:t>Marisela.Ruiz@deo.myflorida.com</a:t>
            </a:r>
            <a:endParaRPr lang="en-US" sz="1600" u="sng" dirty="0" smtClean="0">
              <a:solidFill>
                <a:srgbClr val="000066"/>
              </a:solidFill>
              <a:latin typeface="Helvetica Neue"/>
              <a:cs typeface="Times New Roman" pitchFamily="18" charset="0"/>
            </a:endParaRPr>
          </a:p>
          <a:p>
            <a:pPr algn="ctr">
              <a:spcBef>
                <a:spcPts val="480"/>
              </a:spcBef>
              <a:buNone/>
            </a:pPr>
            <a:r>
              <a:rPr lang="en-US" sz="1600" dirty="0" smtClean="0">
                <a:solidFill>
                  <a:srgbClr val="194D6E"/>
                </a:solidFill>
                <a:latin typeface="Helvetica Neue"/>
                <a:cs typeface="Times New Roman" pitchFamily="18" charset="0"/>
              </a:rPr>
              <a:t>(850) 921-3207</a:t>
            </a:r>
          </a:p>
          <a:p>
            <a:pPr algn="ctr">
              <a:spcBef>
                <a:spcPts val="480"/>
              </a:spcBef>
              <a:buNone/>
            </a:pPr>
            <a:endParaRPr lang="en-US" sz="1600" dirty="0" smtClean="0">
              <a:solidFill>
                <a:srgbClr val="194D6E"/>
              </a:solidFill>
              <a:latin typeface="Helvetica Neue"/>
              <a:cs typeface="Times New Roman" pitchFamily="18" charset="0"/>
            </a:endParaRPr>
          </a:p>
          <a:p>
            <a:pPr algn="ctr">
              <a:spcBef>
                <a:spcPts val="480"/>
              </a:spcBef>
              <a:buNone/>
            </a:pPr>
            <a:r>
              <a:rPr lang="en-US" sz="1600" dirty="0" smtClean="0">
                <a:solidFill>
                  <a:srgbClr val="194D6E"/>
                </a:solidFill>
                <a:latin typeface="Helvetica Neue"/>
                <a:cs typeface="Times New Roman" pitchFamily="18" charset="0"/>
              </a:rPr>
              <a:t>Gloria Spradley-Brown</a:t>
            </a:r>
          </a:p>
          <a:p>
            <a:pPr algn="ctr">
              <a:spcBef>
                <a:spcPts val="480"/>
              </a:spcBef>
              <a:buNone/>
            </a:pPr>
            <a:r>
              <a:rPr lang="en-US" sz="1600" dirty="0" smtClean="0">
                <a:solidFill>
                  <a:srgbClr val="194D6E"/>
                </a:solidFill>
                <a:latin typeface="Helvetica Neue"/>
                <a:cs typeface="Times New Roman" pitchFamily="18" charset="0"/>
              </a:rPr>
              <a:t>Bureau Chief</a:t>
            </a:r>
          </a:p>
          <a:p>
            <a:pPr algn="ctr">
              <a:spcBef>
                <a:spcPts val="480"/>
              </a:spcBef>
              <a:buNone/>
            </a:pPr>
            <a:r>
              <a:rPr lang="en-US" sz="1600" dirty="0" smtClean="0">
                <a:solidFill>
                  <a:srgbClr val="194D6E"/>
                </a:solidFill>
                <a:latin typeface="Helvetica Neue"/>
                <a:cs typeface="Times New Roman" pitchFamily="18" charset="0"/>
              </a:rPr>
              <a:t>Grants Administration and Compliance</a:t>
            </a:r>
          </a:p>
          <a:p>
            <a:pPr algn="ctr">
              <a:spcBef>
                <a:spcPts val="480"/>
              </a:spcBef>
              <a:buNone/>
            </a:pPr>
            <a:r>
              <a:rPr lang="en-US" sz="1600" dirty="0" smtClean="0">
                <a:solidFill>
                  <a:srgbClr val="194D6E"/>
                </a:solidFill>
                <a:latin typeface="Helvetica Neue"/>
                <a:cs typeface="Times New Roman" pitchFamily="18" charset="0"/>
              </a:rPr>
              <a:t>Florida Department of Education</a:t>
            </a:r>
          </a:p>
          <a:p>
            <a:pPr algn="ctr">
              <a:spcBef>
                <a:spcPts val="480"/>
              </a:spcBef>
              <a:buNone/>
            </a:pPr>
            <a:r>
              <a:rPr lang="en-US" sz="1600" dirty="0" smtClean="0">
                <a:solidFill>
                  <a:srgbClr val="194D6E"/>
                </a:solidFill>
                <a:latin typeface="Helvetica Neue"/>
                <a:cs typeface="Times New Roman" pitchFamily="18" charset="0"/>
                <a:hlinkClick r:id="rId3"/>
              </a:rPr>
              <a:t>gloria.spradley@fldoe.org</a:t>
            </a:r>
            <a:endParaRPr lang="en-US" sz="1600" dirty="0" smtClean="0">
              <a:solidFill>
                <a:srgbClr val="194D6E"/>
              </a:solidFill>
              <a:latin typeface="Helvetica Neue"/>
              <a:cs typeface="Times New Roman" pitchFamily="18" charset="0"/>
            </a:endParaRPr>
          </a:p>
          <a:p>
            <a:pPr algn="ctr">
              <a:spcBef>
                <a:spcPts val="480"/>
              </a:spcBef>
              <a:buNone/>
            </a:pPr>
            <a:r>
              <a:rPr lang="en-US" sz="1600" dirty="0" smtClean="0">
                <a:solidFill>
                  <a:srgbClr val="194D6E"/>
                </a:solidFill>
                <a:latin typeface="Helvetica Neue"/>
                <a:cs typeface="Times New Roman" pitchFamily="18" charset="0"/>
              </a:rPr>
              <a:t>(850) 245-9053</a:t>
            </a:r>
          </a:p>
          <a:p>
            <a:pPr algn="ctr">
              <a:spcBef>
                <a:spcPts val="480"/>
              </a:spcBef>
              <a:buNone/>
            </a:pPr>
            <a:endParaRPr lang="en-US" sz="2200" dirty="0" smtClean="0">
              <a:solidFill>
                <a:srgbClr val="194D6E"/>
              </a:solidFill>
              <a:latin typeface="Helvetica Neue"/>
              <a:cs typeface="Times New Roman" pitchFamily="18" charset="0"/>
            </a:endParaRPr>
          </a:p>
          <a:p>
            <a:pPr algn="ctr">
              <a:spcBef>
                <a:spcPts val="480"/>
              </a:spcBef>
              <a:buNone/>
            </a:pPr>
            <a:endParaRPr lang="en-US" sz="2200" dirty="0">
              <a:solidFill>
                <a:srgbClr val="194D6E"/>
              </a:solidFill>
              <a:latin typeface="Helvetica Neue"/>
              <a:cs typeface="Times New Roman" pitchFamily="18" charset="0"/>
            </a:endParaRPr>
          </a:p>
        </p:txBody>
      </p:sp>
      <p:pic>
        <p:nvPicPr>
          <p:cNvPr id="4" name="Picture 3" descr="DEO logo.JPG"/>
          <p:cNvPicPr>
            <a:picLocks noChangeAspect="1"/>
          </p:cNvPicPr>
          <p:nvPr/>
        </p:nvPicPr>
        <p:blipFill>
          <a:blip r:embed="rId4" cstate="print"/>
          <a:stretch>
            <a:fillRect/>
          </a:stretch>
        </p:blipFill>
        <p:spPr>
          <a:xfrm>
            <a:off x="304800" y="304801"/>
            <a:ext cx="1407014" cy="838199"/>
          </a:xfrm>
          <a:prstGeom prst="rect">
            <a:avLst/>
          </a:prstGeom>
        </p:spPr>
      </p:pic>
      <p:pic>
        <p:nvPicPr>
          <p:cNvPr id="5" name="Picture 6" descr="FARM LOGO"/>
          <p:cNvPicPr>
            <a:picLocks noChangeAspect="1" noChangeArrowheads="1"/>
          </p:cNvPicPr>
          <p:nvPr/>
        </p:nvPicPr>
        <p:blipFill>
          <a:blip r:embed="rId5" cstate="print"/>
          <a:srcRect/>
          <a:stretch>
            <a:fillRect/>
          </a:stretch>
        </p:blipFill>
        <p:spPr bwMode="auto">
          <a:xfrm>
            <a:off x="7696200" y="304800"/>
            <a:ext cx="1066800" cy="1066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defTabSz="457200">
              <a:defRPr/>
            </a:pPr>
            <a:r>
              <a:rPr lang="en-US" sz="3600" dirty="0">
                <a:latin typeface="Adobe Garamond Pro"/>
                <a:cs typeface="Helvetica Neue Medium"/>
              </a:rPr>
              <a:t>Background on Employment Services to MSFWs</a:t>
            </a:r>
          </a:p>
        </p:txBody>
      </p:sp>
      <p:sp>
        <p:nvSpPr>
          <p:cNvPr id="3" name="Content Placeholder 2"/>
          <p:cNvSpPr>
            <a:spLocks noGrp="1"/>
          </p:cNvSpPr>
          <p:nvPr>
            <p:ph idx="1"/>
          </p:nvPr>
        </p:nvSpPr>
        <p:spPr/>
        <p:txBody>
          <a:bodyPr>
            <a:normAutofit lnSpcReduction="10000"/>
          </a:bodyPr>
          <a:lstStyle/>
          <a:p>
            <a:pPr>
              <a:lnSpc>
                <a:spcPct val="90000"/>
              </a:lnSpc>
              <a:buBlip>
                <a:blip r:embed="rId2"/>
              </a:buBlip>
            </a:pPr>
            <a:r>
              <a:rPr lang="en-US" sz="2200" dirty="0" smtClean="0">
                <a:solidFill>
                  <a:srgbClr val="194D6E"/>
                </a:solidFill>
                <a:latin typeface="Helvetica Neue"/>
                <a:cs typeface="Times New Roman" pitchFamily="18" charset="0"/>
              </a:rPr>
              <a:t>1972 </a:t>
            </a:r>
            <a:r>
              <a:rPr lang="en-US" sz="2200" dirty="0">
                <a:solidFill>
                  <a:srgbClr val="194D6E"/>
                </a:solidFill>
                <a:latin typeface="Helvetica Neue"/>
                <a:cs typeface="Times New Roman" pitchFamily="18" charset="0"/>
              </a:rPr>
              <a:t>- Lawsuit filed by NAACP against Department of Labor (DOL) alleging discriminatory actions, including inequitable treatment and services to </a:t>
            </a:r>
            <a:r>
              <a:rPr lang="en-US" sz="2200" dirty="0" smtClean="0">
                <a:solidFill>
                  <a:srgbClr val="194D6E"/>
                </a:solidFill>
                <a:latin typeface="Helvetica Neue"/>
                <a:cs typeface="Times New Roman" pitchFamily="18" charset="0"/>
              </a:rPr>
              <a:t>migrant and seasonal </a:t>
            </a:r>
            <a:r>
              <a:rPr lang="en-US" sz="2200" dirty="0" err="1" smtClean="0">
                <a:solidFill>
                  <a:srgbClr val="194D6E"/>
                </a:solidFill>
                <a:latin typeface="Helvetica Neue"/>
                <a:cs typeface="Times New Roman" pitchFamily="18" charset="0"/>
              </a:rPr>
              <a:t>farmworkers</a:t>
            </a:r>
            <a:r>
              <a:rPr lang="en-US" sz="2200" dirty="0" smtClean="0">
                <a:solidFill>
                  <a:srgbClr val="194D6E"/>
                </a:solidFill>
                <a:latin typeface="Helvetica Neue"/>
                <a:cs typeface="Times New Roman" pitchFamily="18" charset="0"/>
              </a:rPr>
              <a:t> (MSFWs) </a:t>
            </a:r>
            <a:r>
              <a:rPr lang="en-US" sz="2200" dirty="0">
                <a:solidFill>
                  <a:srgbClr val="194D6E"/>
                </a:solidFill>
                <a:latin typeface="Helvetica Neue"/>
                <a:cs typeface="Times New Roman" pitchFamily="18" charset="0"/>
              </a:rPr>
              <a:t>in state employment offices </a:t>
            </a:r>
            <a:endParaRPr lang="en-US" sz="2200" dirty="0" smtClean="0">
              <a:solidFill>
                <a:srgbClr val="194D6E"/>
              </a:solidFill>
              <a:latin typeface="Helvetica Neue"/>
              <a:cs typeface="Times New Roman" pitchFamily="18" charset="0"/>
            </a:endParaRPr>
          </a:p>
          <a:p>
            <a:pPr>
              <a:lnSpc>
                <a:spcPct val="90000"/>
              </a:lnSpc>
              <a:buNone/>
            </a:pPr>
            <a:endParaRPr lang="en-US" sz="2200" dirty="0" smtClean="0">
              <a:solidFill>
                <a:srgbClr val="194D6E"/>
              </a:solidFill>
              <a:latin typeface="Helvetica Neue"/>
              <a:cs typeface="Times New Roman" pitchFamily="18" charset="0"/>
            </a:endParaRPr>
          </a:p>
          <a:p>
            <a:pPr>
              <a:lnSpc>
                <a:spcPct val="90000"/>
              </a:lnSpc>
              <a:spcAft>
                <a:spcPts val="1200"/>
              </a:spcAft>
              <a:buBlip>
                <a:blip r:embed="rId2"/>
              </a:buBlip>
            </a:pPr>
            <a:r>
              <a:rPr lang="en-US" sz="2200" dirty="0" smtClean="0">
                <a:solidFill>
                  <a:srgbClr val="194D6E"/>
                </a:solidFill>
                <a:latin typeface="Helvetica Neue"/>
                <a:cs typeface="Times New Roman" pitchFamily="18" charset="0"/>
              </a:rPr>
              <a:t>1974 </a:t>
            </a:r>
            <a:r>
              <a:rPr lang="en-US" sz="2200" dirty="0">
                <a:solidFill>
                  <a:srgbClr val="194D6E"/>
                </a:solidFill>
                <a:latin typeface="Helvetica Neue"/>
                <a:cs typeface="Times New Roman" pitchFamily="18" charset="0"/>
              </a:rPr>
              <a:t>- Judge Charles Richey Court Order required DOL to undertake specified actions on providing MSFWs all employment services on a non-discriminating </a:t>
            </a:r>
            <a:r>
              <a:rPr lang="en-US" sz="2200" dirty="0" smtClean="0">
                <a:solidFill>
                  <a:srgbClr val="194D6E"/>
                </a:solidFill>
                <a:latin typeface="Helvetica Neue"/>
                <a:cs typeface="Times New Roman" pitchFamily="18" charset="0"/>
              </a:rPr>
              <a:t>basis</a:t>
            </a:r>
          </a:p>
          <a:p>
            <a:pPr lvl="1">
              <a:lnSpc>
                <a:spcPct val="90000"/>
              </a:lnSpc>
              <a:spcAft>
                <a:spcPts val="600"/>
              </a:spcAft>
              <a:buFont typeface="Wingdings" pitchFamily="2" charset="2"/>
              <a:buChar char="Ø"/>
            </a:pPr>
            <a:r>
              <a:rPr lang="en-US" sz="1800" dirty="0" smtClean="0">
                <a:solidFill>
                  <a:srgbClr val="194D6E"/>
                </a:solidFill>
                <a:latin typeface="Helvetica Neue"/>
                <a:cs typeface="Times New Roman" pitchFamily="18" charset="0"/>
              </a:rPr>
              <a:t>Establishment </a:t>
            </a:r>
            <a:r>
              <a:rPr lang="en-US" sz="1800" dirty="0">
                <a:solidFill>
                  <a:srgbClr val="194D6E"/>
                </a:solidFill>
                <a:latin typeface="Helvetica Neue"/>
                <a:cs typeface="Times New Roman" pitchFamily="18" charset="0"/>
              </a:rPr>
              <a:t>of Federal regulations governing Wagner-</a:t>
            </a:r>
            <a:r>
              <a:rPr lang="en-US" sz="1800" dirty="0" err="1">
                <a:solidFill>
                  <a:srgbClr val="194D6E"/>
                </a:solidFill>
                <a:latin typeface="Helvetica Neue"/>
                <a:cs typeface="Times New Roman" pitchFamily="18" charset="0"/>
              </a:rPr>
              <a:t>Peyser</a:t>
            </a:r>
            <a:r>
              <a:rPr lang="en-US" sz="1800" dirty="0">
                <a:solidFill>
                  <a:srgbClr val="194D6E"/>
                </a:solidFill>
                <a:latin typeface="Helvetica Neue"/>
                <a:cs typeface="Times New Roman" pitchFamily="18" charset="0"/>
              </a:rPr>
              <a:t> Act Employment Services for MSFWs (20 CFR 653</a:t>
            </a:r>
            <a:r>
              <a:rPr lang="en-US" sz="1800" dirty="0" smtClean="0">
                <a:solidFill>
                  <a:srgbClr val="194D6E"/>
                </a:solidFill>
                <a:latin typeface="Helvetica Neue"/>
                <a:cs typeface="Times New Roman" pitchFamily="18" charset="0"/>
              </a:rPr>
              <a:t>)</a:t>
            </a:r>
          </a:p>
          <a:p>
            <a:pPr lvl="2">
              <a:lnSpc>
                <a:spcPct val="90000"/>
              </a:lnSpc>
              <a:buBlip>
                <a:blip r:embed="rId2"/>
              </a:buBlip>
            </a:pPr>
            <a:r>
              <a:rPr lang="en-US" sz="1400" dirty="0">
                <a:solidFill>
                  <a:srgbClr val="194D6E"/>
                </a:solidFill>
                <a:latin typeface="Helvetica Neue"/>
                <a:cs typeface="Times New Roman" pitchFamily="18" charset="0"/>
              </a:rPr>
              <a:t>Full-time MSFW Outreach Workers in One-Stop Centers where a large number of MSFWs are known to </a:t>
            </a:r>
            <a:r>
              <a:rPr lang="en-US" sz="1400" dirty="0" smtClean="0">
                <a:solidFill>
                  <a:srgbClr val="194D6E"/>
                </a:solidFill>
                <a:latin typeface="Helvetica Neue"/>
                <a:cs typeface="Times New Roman" pitchFamily="18" charset="0"/>
              </a:rPr>
              <a:t>be</a:t>
            </a:r>
          </a:p>
          <a:p>
            <a:pPr lvl="2">
              <a:lnSpc>
                <a:spcPct val="90000"/>
              </a:lnSpc>
              <a:buBlip>
                <a:blip r:embed="rId2"/>
              </a:buBlip>
            </a:pPr>
            <a:r>
              <a:rPr lang="en-US" sz="1400" dirty="0" smtClean="0">
                <a:solidFill>
                  <a:srgbClr val="194D6E"/>
                </a:solidFill>
                <a:latin typeface="Helvetica Neue"/>
                <a:cs typeface="Times New Roman" pitchFamily="18" charset="0"/>
              </a:rPr>
              <a:t>Federal and State Monitor Advocate System</a:t>
            </a:r>
            <a:endParaRPr lang="en-US" sz="1400" dirty="0">
              <a:solidFill>
                <a:srgbClr val="194D6E"/>
              </a:solidFill>
              <a:latin typeface="Helvetica Neue"/>
              <a:cs typeface="Times New Roman" pitchFamily="18" charset="0"/>
            </a:endParaRPr>
          </a:p>
          <a:p>
            <a:pPr lvl="2">
              <a:lnSpc>
                <a:spcPct val="90000"/>
              </a:lnSpc>
              <a:buBlip>
                <a:blip r:embed="rId2"/>
              </a:buBlip>
            </a:pPr>
            <a:endParaRPr lang="en-US" sz="1400"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800" dirty="0" smtClean="0">
                <a:solidFill>
                  <a:srgbClr val="194D6E"/>
                </a:solidFill>
                <a:latin typeface="Helvetica Neue"/>
                <a:cs typeface="Times New Roman" pitchFamily="18" charset="0"/>
              </a:rPr>
              <a:t>Establishment of Job Service Complaint System (20 CFR 658)</a:t>
            </a:r>
            <a:endParaRPr lang="en-US" sz="1800" dirty="0">
              <a:solidFill>
                <a:srgbClr val="194D6E"/>
              </a:solidFill>
              <a:latin typeface="Helvetica Neue"/>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MSFW Definition per Wagner-</a:t>
            </a:r>
            <a:r>
              <a:rPr lang="en-US" sz="3600" dirty="0" err="1" smtClean="0">
                <a:latin typeface="Adobe Garamond Pro"/>
                <a:cs typeface="Helvetica Neue Medium"/>
              </a:rPr>
              <a:t>Peyser</a:t>
            </a:r>
            <a:r>
              <a:rPr lang="en-US" sz="3600" dirty="0" smtClean="0">
                <a:latin typeface="Adobe Garamond Pro"/>
                <a:cs typeface="Helvetica Neue Medium"/>
              </a:rPr>
              <a:t> Regulations</a:t>
            </a:r>
            <a:endParaRPr lang="en-US" sz="3600"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lnSpc>
                <a:spcPct val="90000"/>
              </a:lnSpc>
              <a:spcAft>
                <a:spcPts val="600"/>
              </a:spcAft>
              <a:buBlip>
                <a:blip r:embed="rId2"/>
              </a:buBlip>
            </a:pPr>
            <a:r>
              <a:rPr lang="en-US" sz="2000" b="1" dirty="0" smtClean="0">
                <a:solidFill>
                  <a:srgbClr val="194D6E"/>
                </a:solidFill>
                <a:latin typeface="Helvetica Neue"/>
                <a:cs typeface="Times New Roman" pitchFamily="18" charset="0"/>
              </a:rPr>
              <a:t>Seasonal </a:t>
            </a:r>
            <a:r>
              <a:rPr lang="en-US" sz="2000" b="1" dirty="0" err="1" smtClean="0">
                <a:solidFill>
                  <a:srgbClr val="194D6E"/>
                </a:solidFill>
                <a:latin typeface="Helvetica Neue"/>
                <a:cs typeface="Times New Roman" pitchFamily="18" charset="0"/>
              </a:rPr>
              <a:t>Farmworker</a:t>
            </a:r>
            <a:endParaRPr lang="en-US" sz="2000" b="1"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600" dirty="0">
                <a:solidFill>
                  <a:srgbClr val="194D6E"/>
                </a:solidFill>
                <a:latin typeface="Helvetica Neue"/>
                <a:cs typeface="Times New Roman" pitchFamily="18" charset="0"/>
              </a:rPr>
              <a:t>Worked at least 25 days (or parts of days) performing </a:t>
            </a:r>
            <a:r>
              <a:rPr lang="en-US" sz="1600" dirty="0" err="1">
                <a:solidFill>
                  <a:srgbClr val="194D6E"/>
                </a:solidFill>
                <a:latin typeface="Helvetica Neue"/>
                <a:cs typeface="Times New Roman" pitchFamily="18" charset="0"/>
              </a:rPr>
              <a:t>farmwork</a:t>
            </a:r>
            <a:r>
              <a:rPr lang="en-US" sz="1600" dirty="0">
                <a:solidFill>
                  <a:srgbClr val="194D6E"/>
                </a:solidFill>
                <a:latin typeface="Helvetica Neue"/>
                <a:cs typeface="Times New Roman" pitchFamily="18" charset="0"/>
              </a:rPr>
              <a:t> during the last 12 months AND </a:t>
            </a:r>
            <a:endParaRPr lang="en-US" sz="1600"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Earned </a:t>
            </a:r>
            <a:r>
              <a:rPr lang="en-US" sz="1600" dirty="0">
                <a:solidFill>
                  <a:srgbClr val="194D6E"/>
                </a:solidFill>
                <a:latin typeface="Helvetica Neue"/>
                <a:cs typeface="Times New Roman" pitchFamily="18" charset="0"/>
              </a:rPr>
              <a:t>at least one half of total income performing </a:t>
            </a:r>
            <a:r>
              <a:rPr lang="en-US" sz="1600" dirty="0" err="1">
                <a:solidFill>
                  <a:srgbClr val="194D6E"/>
                </a:solidFill>
                <a:latin typeface="Helvetica Neue"/>
                <a:cs typeface="Times New Roman" pitchFamily="18" charset="0"/>
              </a:rPr>
              <a:t>farmwork</a:t>
            </a:r>
            <a:r>
              <a:rPr lang="en-US" sz="1600" dirty="0">
                <a:solidFill>
                  <a:srgbClr val="194D6E"/>
                </a:solidFill>
                <a:latin typeface="Helvetica Neue"/>
                <a:cs typeface="Times New Roman" pitchFamily="18" charset="0"/>
              </a:rPr>
              <a:t> AND </a:t>
            </a:r>
            <a:endParaRPr lang="en-US" sz="1600"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Was </a:t>
            </a:r>
            <a:r>
              <a:rPr lang="en-US" sz="1600" dirty="0">
                <a:solidFill>
                  <a:srgbClr val="194D6E"/>
                </a:solidFill>
                <a:latin typeface="Helvetica Neue"/>
                <a:cs typeface="Times New Roman" pitchFamily="18" charset="0"/>
              </a:rPr>
              <a:t>not employed in </a:t>
            </a:r>
            <a:r>
              <a:rPr lang="en-US" sz="1600" dirty="0" err="1">
                <a:solidFill>
                  <a:srgbClr val="194D6E"/>
                </a:solidFill>
                <a:latin typeface="Helvetica Neue"/>
                <a:cs typeface="Times New Roman" pitchFamily="18" charset="0"/>
              </a:rPr>
              <a:t>farmwork</a:t>
            </a:r>
            <a:r>
              <a:rPr lang="en-US" sz="1600" dirty="0">
                <a:solidFill>
                  <a:srgbClr val="194D6E"/>
                </a:solidFill>
                <a:latin typeface="Helvetica Neue"/>
                <a:cs typeface="Times New Roman" pitchFamily="18" charset="0"/>
              </a:rPr>
              <a:t> by the same employer all </a:t>
            </a:r>
            <a:r>
              <a:rPr lang="en-US" sz="1600" dirty="0" smtClean="0">
                <a:solidFill>
                  <a:srgbClr val="194D6E"/>
                </a:solidFill>
                <a:latin typeface="Helvetica Neue"/>
                <a:cs typeface="Times New Roman" pitchFamily="18" charset="0"/>
              </a:rPr>
              <a:t>year (for this purpose only, a farm labor contractor is not considered an employer)</a:t>
            </a:r>
            <a:endParaRPr lang="en-US" sz="1600" dirty="0">
              <a:solidFill>
                <a:srgbClr val="194D6E"/>
              </a:solidFill>
              <a:latin typeface="Helvetica Neue"/>
              <a:cs typeface="Times New Roman" pitchFamily="18" charset="0"/>
            </a:endParaRPr>
          </a:p>
          <a:p>
            <a:pPr>
              <a:lnSpc>
                <a:spcPct val="90000"/>
              </a:lnSpc>
              <a:buBlip>
                <a:blip r:embed="rId2"/>
              </a:buBlip>
            </a:pPr>
            <a:endParaRPr lang="en-US" sz="2000" dirty="0" smtClean="0">
              <a:solidFill>
                <a:srgbClr val="194D6E"/>
              </a:solidFill>
              <a:latin typeface="Helvetica Neue"/>
              <a:cs typeface="Times New Roman" pitchFamily="18" charset="0"/>
            </a:endParaRPr>
          </a:p>
          <a:p>
            <a:pPr>
              <a:lnSpc>
                <a:spcPct val="90000"/>
              </a:lnSpc>
              <a:buBlip>
                <a:blip r:embed="rId2"/>
              </a:buBlip>
            </a:pPr>
            <a:r>
              <a:rPr lang="en-US" sz="2000" b="1" dirty="0" smtClean="0">
                <a:solidFill>
                  <a:srgbClr val="194D6E"/>
                </a:solidFill>
                <a:latin typeface="Helvetica Neue"/>
                <a:cs typeface="Times New Roman" pitchFamily="18" charset="0"/>
              </a:rPr>
              <a:t>Migrant </a:t>
            </a:r>
            <a:r>
              <a:rPr lang="en-US" sz="2000" b="1" dirty="0" err="1" smtClean="0">
                <a:solidFill>
                  <a:srgbClr val="194D6E"/>
                </a:solidFill>
                <a:latin typeface="Helvetica Neue"/>
                <a:cs typeface="Times New Roman" pitchFamily="18" charset="0"/>
              </a:rPr>
              <a:t>Farmworker</a:t>
            </a:r>
            <a:endParaRPr lang="en-US" sz="2000" b="1"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A seasonal </a:t>
            </a:r>
            <a:r>
              <a:rPr lang="en-US" sz="1600" dirty="0" err="1" smtClean="0">
                <a:solidFill>
                  <a:srgbClr val="194D6E"/>
                </a:solidFill>
                <a:latin typeface="Helvetica Neue"/>
                <a:cs typeface="Times New Roman" pitchFamily="18" charset="0"/>
              </a:rPr>
              <a:t>farmworker</a:t>
            </a:r>
            <a:r>
              <a:rPr lang="en-US" sz="1600" dirty="0" smtClean="0">
                <a:solidFill>
                  <a:srgbClr val="194D6E"/>
                </a:solidFill>
                <a:latin typeface="Helvetica Neue"/>
                <a:cs typeface="Times New Roman" pitchFamily="18" charset="0"/>
              </a:rPr>
              <a:t> AND</a:t>
            </a:r>
          </a:p>
          <a:p>
            <a:pPr lvl="1">
              <a:lnSpc>
                <a:spcPct val="90000"/>
              </a:lnSpc>
              <a:buFont typeface="Wingdings" pitchFamily="2" charset="2"/>
              <a:buChar char="Ø"/>
            </a:pPr>
            <a:r>
              <a:rPr lang="en-US" sz="1600" dirty="0">
                <a:solidFill>
                  <a:srgbClr val="194D6E"/>
                </a:solidFill>
                <a:latin typeface="Helvetica Neue"/>
                <a:cs typeface="Times New Roman" pitchFamily="18" charset="0"/>
              </a:rPr>
              <a:t>Has to travel to do </a:t>
            </a:r>
            <a:r>
              <a:rPr lang="en-US" sz="1600" dirty="0" err="1">
                <a:solidFill>
                  <a:srgbClr val="194D6E"/>
                </a:solidFill>
                <a:latin typeface="Helvetica Neue"/>
                <a:cs typeface="Times New Roman" pitchFamily="18" charset="0"/>
              </a:rPr>
              <a:t>farmwork</a:t>
            </a:r>
            <a:r>
              <a:rPr lang="en-US" sz="1600" dirty="0">
                <a:solidFill>
                  <a:srgbClr val="194D6E"/>
                </a:solidFill>
                <a:latin typeface="Helvetica Neue"/>
                <a:cs typeface="Times New Roman" pitchFamily="18" charset="0"/>
              </a:rPr>
              <a:t> AND </a:t>
            </a:r>
            <a:endParaRPr lang="en-US" sz="1600" dirty="0" smtClean="0">
              <a:solidFill>
                <a:srgbClr val="194D6E"/>
              </a:solidFill>
              <a:latin typeface="Helvetica Neue"/>
              <a:cs typeface="Times New Roman" pitchFamily="18" charset="0"/>
            </a:endParaRP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Is unable </a:t>
            </a:r>
            <a:r>
              <a:rPr lang="en-US" sz="1600" dirty="0">
                <a:solidFill>
                  <a:srgbClr val="194D6E"/>
                </a:solidFill>
                <a:latin typeface="Helvetica Neue"/>
                <a:cs typeface="Times New Roman" pitchFamily="18" charset="0"/>
              </a:rPr>
              <a:t>to return to permanent residence within the same </a:t>
            </a:r>
            <a:r>
              <a:rPr lang="en-US" sz="1600" dirty="0" smtClean="0">
                <a:solidFill>
                  <a:srgbClr val="194D6E"/>
                </a:solidFill>
                <a:latin typeface="Helvetica Neue"/>
                <a:cs typeface="Times New Roman" pitchFamily="18" charset="0"/>
              </a:rPr>
              <a:t>day</a:t>
            </a:r>
            <a:endParaRPr lang="en-US" sz="1600" dirty="0">
              <a:solidFill>
                <a:srgbClr val="194D6E"/>
              </a:solidFill>
              <a:latin typeface="Helvetica Neue"/>
              <a:cs typeface="Times New Roman" pitchFamily="18" charset="0"/>
            </a:endParaRPr>
          </a:p>
          <a:p>
            <a:pPr lvl="1">
              <a:lnSpc>
                <a:spcPct val="90000"/>
              </a:lnSpc>
              <a:buBlip>
                <a:blip r:embed="rId2"/>
              </a:buBlip>
            </a:pPr>
            <a:endParaRPr lang="en-US" sz="1600" dirty="0" smtClean="0">
              <a:solidFill>
                <a:srgbClr val="194D6E"/>
              </a:solidFill>
              <a:latin typeface="Helvetica Neue"/>
              <a:cs typeface="Times New Roman" pitchFamily="18" charset="0"/>
            </a:endParaRPr>
          </a:p>
          <a:p>
            <a:pPr>
              <a:lnSpc>
                <a:spcPct val="90000"/>
              </a:lnSpc>
              <a:buBlip>
                <a:blip r:embed="rId2"/>
              </a:buBlip>
            </a:pPr>
            <a:r>
              <a:rPr lang="en-US" sz="2000" b="1" dirty="0" smtClean="0">
                <a:solidFill>
                  <a:srgbClr val="194D6E"/>
                </a:solidFill>
                <a:latin typeface="Helvetica Neue"/>
                <a:cs typeface="Times New Roman" pitchFamily="18" charset="0"/>
              </a:rPr>
              <a:t>Migrant Food Processing Worker</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Worked at least 25 days (or parts of days) doing food processing during the last 12 months AND </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Earned at least one half of total income from food processing AND </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Was not employed year round by the same employer</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Has to travel to do food processing AND </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Is unable to return to permanent residence within the same day</a:t>
            </a:r>
          </a:p>
          <a:p>
            <a:pPr>
              <a:lnSpc>
                <a:spcPct val="90000"/>
              </a:lnSpc>
              <a:buBlip>
                <a:blip r:embed="rId2"/>
              </a:buBlip>
            </a:pPr>
            <a:endParaRPr lang="en-US" sz="2000" b="1" dirty="0" smtClean="0">
              <a:solidFill>
                <a:srgbClr val="194D6E"/>
              </a:solidFill>
              <a:latin typeface="Helvetica Neue"/>
              <a:cs typeface="Times New Roman" pitchFamily="18" charset="0"/>
            </a:endParaRPr>
          </a:p>
          <a:p>
            <a:pPr>
              <a:lnSpc>
                <a:spcPct val="90000"/>
              </a:lnSpc>
              <a:buBlip>
                <a:blip r:embed="rId2"/>
              </a:buBlip>
            </a:pPr>
            <a:r>
              <a:rPr lang="en-US" sz="2000" b="1" dirty="0" smtClean="0">
                <a:solidFill>
                  <a:srgbClr val="194D6E"/>
                </a:solidFill>
                <a:latin typeface="Helvetica Neue"/>
                <a:cs typeface="Times New Roman" pitchFamily="18" charset="0"/>
                <a:hlinkClick r:id="rId3"/>
              </a:rPr>
              <a:t>MSFW Desk Aid</a:t>
            </a:r>
            <a:endParaRPr lang="en-US" sz="1600" dirty="0" smtClean="0">
              <a:solidFill>
                <a:srgbClr val="194D6E"/>
              </a:solidFill>
              <a:latin typeface="Helvetica Neue"/>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Wagner-</a:t>
            </a:r>
            <a:r>
              <a:rPr lang="en-US" sz="3600" dirty="0" err="1" smtClean="0">
                <a:latin typeface="Adobe Garamond Pro"/>
                <a:cs typeface="Helvetica Neue Medium"/>
              </a:rPr>
              <a:t>Peyser</a:t>
            </a:r>
            <a:r>
              <a:rPr lang="en-US" sz="3600" dirty="0" smtClean="0">
                <a:latin typeface="Adobe Garamond Pro"/>
                <a:cs typeface="Helvetica Neue Medium"/>
              </a:rPr>
              <a:t> Act Employment Services for MSFWs</a:t>
            </a:r>
            <a:endParaRPr lang="en-US" sz="3600" dirty="0"/>
          </a:p>
        </p:txBody>
      </p:sp>
      <p:sp>
        <p:nvSpPr>
          <p:cNvPr id="3" name="Content Placeholder 2"/>
          <p:cNvSpPr>
            <a:spLocks noGrp="1"/>
          </p:cNvSpPr>
          <p:nvPr>
            <p:ph idx="1"/>
          </p:nvPr>
        </p:nvSpPr>
        <p:spPr/>
        <p:txBody>
          <a:bodyPr>
            <a:normAutofit/>
          </a:bodyPr>
          <a:lstStyle/>
          <a:p>
            <a:pPr>
              <a:lnSpc>
                <a:spcPct val="90000"/>
              </a:lnSpc>
              <a:spcAft>
                <a:spcPts val="600"/>
              </a:spcAft>
              <a:buBlip>
                <a:blip r:embed="rId2"/>
              </a:buBlip>
            </a:pPr>
            <a:r>
              <a:rPr lang="en-US" sz="2000" dirty="0" smtClean="0">
                <a:solidFill>
                  <a:srgbClr val="194D6E"/>
                </a:solidFill>
                <a:latin typeface="Helvetica Neue"/>
                <a:cs typeface="Times New Roman" pitchFamily="18" charset="0"/>
              </a:rPr>
              <a:t>Federal regulations require that </a:t>
            </a:r>
            <a:r>
              <a:rPr lang="en-US" sz="2000" b="1" dirty="0" smtClean="0">
                <a:solidFill>
                  <a:srgbClr val="194D6E"/>
                </a:solidFill>
                <a:latin typeface="Helvetica Neue"/>
                <a:cs typeface="Times New Roman" pitchFamily="18" charset="0"/>
              </a:rPr>
              <a:t>every</a:t>
            </a:r>
            <a:r>
              <a:rPr lang="en-US" sz="2000" dirty="0" smtClean="0">
                <a:solidFill>
                  <a:srgbClr val="194D6E"/>
                </a:solidFill>
                <a:latin typeface="Helvetica Neue"/>
                <a:cs typeface="Times New Roman" pitchFamily="18" charset="0"/>
              </a:rPr>
              <a:t> One-Stop Career </a:t>
            </a:r>
            <a:r>
              <a:rPr lang="en-US" sz="2000" dirty="0">
                <a:solidFill>
                  <a:srgbClr val="194D6E"/>
                </a:solidFill>
                <a:latin typeface="Helvetica Neue"/>
                <a:cs typeface="Times New Roman" pitchFamily="18" charset="0"/>
              </a:rPr>
              <a:t>Center offer to </a:t>
            </a:r>
            <a:r>
              <a:rPr lang="en-US" sz="2000" dirty="0" smtClean="0">
                <a:solidFill>
                  <a:srgbClr val="194D6E"/>
                </a:solidFill>
                <a:latin typeface="Helvetica Neue"/>
                <a:cs typeface="Times New Roman" pitchFamily="18" charset="0"/>
              </a:rPr>
              <a:t>MSFWs </a:t>
            </a:r>
            <a:r>
              <a:rPr lang="en-US" sz="2000" dirty="0">
                <a:solidFill>
                  <a:srgbClr val="194D6E"/>
                </a:solidFill>
                <a:latin typeface="Helvetica Neue"/>
                <a:cs typeface="Times New Roman" pitchFamily="18" charset="0"/>
              </a:rPr>
              <a:t>the full range of </a:t>
            </a:r>
            <a:r>
              <a:rPr lang="en-US" sz="2000" dirty="0" smtClean="0">
                <a:solidFill>
                  <a:srgbClr val="194D6E"/>
                </a:solidFill>
                <a:latin typeface="Helvetica Neue"/>
                <a:cs typeface="Times New Roman" pitchFamily="18" charset="0"/>
              </a:rPr>
              <a:t>quality employment </a:t>
            </a:r>
            <a:r>
              <a:rPr lang="en-US" sz="2000" dirty="0">
                <a:solidFill>
                  <a:srgbClr val="194D6E"/>
                </a:solidFill>
                <a:latin typeface="Helvetica Neue"/>
                <a:cs typeface="Times New Roman" pitchFamily="18" charset="0"/>
              </a:rPr>
              <a:t>services, benefits and protections, </a:t>
            </a:r>
            <a:r>
              <a:rPr lang="en-US" sz="2000" dirty="0" smtClean="0">
                <a:solidFill>
                  <a:srgbClr val="194D6E"/>
                </a:solidFill>
                <a:latin typeface="Helvetica Neue"/>
                <a:cs typeface="Times New Roman" pitchFamily="18" charset="0"/>
              </a:rPr>
              <a:t>on an </a:t>
            </a:r>
            <a:r>
              <a:rPr lang="en-US" sz="2000" b="1" dirty="0" smtClean="0">
                <a:solidFill>
                  <a:srgbClr val="194D6E"/>
                </a:solidFill>
                <a:latin typeface="Helvetica Neue"/>
                <a:cs typeface="Times New Roman" pitchFamily="18" charset="0"/>
              </a:rPr>
              <a:t>equal</a:t>
            </a:r>
            <a:r>
              <a:rPr lang="en-US" sz="2000" dirty="0" smtClean="0">
                <a:solidFill>
                  <a:srgbClr val="194D6E"/>
                </a:solidFill>
                <a:latin typeface="Helvetica Neue"/>
                <a:cs typeface="Times New Roman" pitchFamily="18" charset="0"/>
              </a:rPr>
              <a:t> level as non-MSFWs</a:t>
            </a:r>
          </a:p>
          <a:p>
            <a:pPr lvl="1">
              <a:lnSpc>
                <a:spcPct val="90000"/>
              </a:lnSpc>
              <a:buFont typeface="Wingdings" pitchFamily="2" charset="2"/>
              <a:buChar char="Ø"/>
            </a:pPr>
            <a:r>
              <a:rPr lang="en-US" sz="1600" dirty="0">
                <a:solidFill>
                  <a:srgbClr val="194D6E"/>
                </a:solidFill>
                <a:latin typeface="Helvetica Neue"/>
                <a:cs typeface="Times New Roman" pitchFamily="18" charset="0"/>
              </a:rPr>
              <a:t>C</a:t>
            </a:r>
            <a:r>
              <a:rPr lang="en-US" sz="1600" dirty="0" smtClean="0">
                <a:solidFill>
                  <a:srgbClr val="194D6E"/>
                </a:solidFill>
                <a:latin typeface="Helvetica Neue"/>
                <a:cs typeface="Times New Roman" pitchFamily="18" charset="0"/>
              </a:rPr>
              <a:t>ounseling </a:t>
            </a:r>
          </a:p>
          <a:p>
            <a:pPr lvl="1">
              <a:lnSpc>
                <a:spcPct val="90000"/>
              </a:lnSpc>
              <a:buFont typeface="Wingdings" pitchFamily="2" charset="2"/>
              <a:buChar char="Ø"/>
            </a:pPr>
            <a:r>
              <a:rPr lang="en-US" sz="1600" dirty="0">
                <a:solidFill>
                  <a:srgbClr val="194D6E"/>
                </a:solidFill>
                <a:latin typeface="Helvetica Neue"/>
                <a:cs typeface="Times New Roman" pitchFamily="18" charset="0"/>
              </a:rPr>
              <a:t>T</a:t>
            </a:r>
            <a:r>
              <a:rPr lang="en-US" sz="1600" dirty="0" smtClean="0">
                <a:solidFill>
                  <a:srgbClr val="194D6E"/>
                </a:solidFill>
                <a:latin typeface="Helvetica Neue"/>
                <a:cs typeface="Times New Roman" pitchFamily="18" charset="0"/>
              </a:rPr>
              <a:t>esting </a:t>
            </a:r>
          </a:p>
          <a:p>
            <a:pPr lvl="1">
              <a:lnSpc>
                <a:spcPct val="90000"/>
              </a:lnSpc>
              <a:buFont typeface="Wingdings" pitchFamily="2" charset="2"/>
              <a:buChar char="Ø"/>
            </a:pPr>
            <a:r>
              <a:rPr lang="en-US" sz="1600" dirty="0">
                <a:solidFill>
                  <a:srgbClr val="194D6E"/>
                </a:solidFill>
                <a:latin typeface="Helvetica Neue"/>
                <a:cs typeface="Times New Roman" pitchFamily="18" charset="0"/>
              </a:rPr>
              <a:t>J</a:t>
            </a:r>
            <a:r>
              <a:rPr lang="en-US" sz="1600" dirty="0" smtClean="0">
                <a:solidFill>
                  <a:srgbClr val="194D6E"/>
                </a:solidFill>
                <a:latin typeface="Helvetica Neue"/>
                <a:cs typeface="Times New Roman" pitchFamily="18" charset="0"/>
              </a:rPr>
              <a:t>ob referrals</a:t>
            </a:r>
          </a:p>
          <a:p>
            <a:pPr lvl="1">
              <a:lnSpc>
                <a:spcPct val="90000"/>
              </a:lnSpc>
              <a:buFont typeface="Wingdings" pitchFamily="2" charset="2"/>
              <a:buChar char="Ø"/>
            </a:pPr>
            <a:r>
              <a:rPr lang="en-US" sz="1600" dirty="0">
                <a:solidFill>
                  <a:srgbClr val="194D6E"/>
                </a:solidFill>
                <a:latin typeface="Helvetica Neue"/>
                <a:cs typeface="Times New Roman" pitchFamily="18" charset="0"/>
              </a:rPr>
              <a:t>T</a:t>
            </a:r>
            <a:r>
              <a:rPr lang="en-US" sz="1600" dirty="0" smtClean="0">
                <a:solidFill>
                  <a:srgbClr val="194D6E"/>
                </a:solidFill>
                <a:latin typeface="Helvetica Neue"/>
                <a:cs typeface="Times New Roman" pitchFamily="18" charset="0"/>
              </a:rPr>
              <a:t>raining referral services</a:t>
            </a:r>
          </a:p>
          <a:p>
            <a:pPr lvl="1">
              <a:lnSpc>
                <a:spcPct val="90000"/>
              </a:lnSpc>
              <a:buFont typeface="Wingdings" pitchFamily="2" charset="2"/>
              <a:buChar char="Ø"/>
            </a:pPr>
            <a:r>
              <a:rPr lang="en-US" sz="1600" dirty="0" smtClean="0">
                <a:solidFill>
                  <a:srgbClr val="194D6E"/>
                </a:solidFill>
                <a:latin typeface="Helvetica Neue"/>
                <a:cs typeface="Times New Roman" pitchFamily="18" charset="0"/>
              </a:rPr>
              <a:t>Referrals to supportive services</a:t>
            </a:r>
          </a:p>
          <a:p>
            <a:pPr>
              <a:lnSpc>
                <a:spcPct val="90000"/>
              </a:lnSpc>
              <a:buBlip>
                <a:blip r:embed="rId2"/>
              </a:buBlip>
            </a:pPr>
            <a:endParaRPr lang="en-US" sz="2000" dirty="0" smtClean="0">
              <a:solidFill>
                <a:srgbClr val="194D6E"/>
              </a:solidFill>
              <a:latin typeface="Helvetica Neue"/>
              <a:cs typeface="Times New Roman" pitchFamily="18" charset="0"/>
            </a:endParaRPr>
          </a:p>
          <a:p>
            <a:pPr>
              <a:lnSpc>
                <a:spcPct val="90000"/>
              </a:lnSpc>
              <a:buBlip>
                <a:blip r:embed="rId2"/>
              </a:buBlip>
            </a:pPr>
            <a:r>
              <a:rPr lang="en-US" sz="2000" dirty="0" smtClean="0">
                <a:solidFill>
                  <a:srgbClr val="194D6E"/>
                </a:solidFill>
                <a:latin typeface="Helvetica Neue"/>
                <a:cs typeface="Times New Roman" pitchFamily="18" charset="0"/>
              </a:rPr>
              <a:t>In providing such services, staff shall consider and be sensitive to the preferences, needs, and skills of individual MSFWs and the availability of job and training opportunities.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Wagner-</a:t>
            </a:r>
            <a:r>
              <a:rPr lang="en-US" sz="3600" dirty="0" err="1" smtClean="0">
                <a:latin typeface="Adobe Garamond Pro"/>
                <a:cs typeface="Helvetica Neue Medium"/>
              </a:rPr>
              <a:t>Peyser</a:t>
            </a:r>
            <a:r>
              <a:rPr lang="en-US" sz="3600" dirty="0" smtClean="0">
                <a:latin typeface="Adobe Garamond Pro"/>
                <a:cs typeface="Helvetica Neue Medium"/>
              </a:rPr>
              <a:t> Act Employment Services for MSFWs</a:t>
            </a:r>
            <a:endParaRPr lang="en-US" sz="3600" dirty="0"/>
          </a:p>
        </p:txBody>
      </p:sp>
      <p:sp>
        <p:nvSpPr>
          <p:cNvPr id="3" name="Content Placeholder 2"/>
          <p:cNvSpPr>
            <a:spLocks noGrp="1"/>
          </p:cNvSpPr>
          <p:nvPr>
            <p:ph idx="1"/>
          </p:nvPr>
        </p:nvSpPr>
        <p:spPr>
          <a:xfrm>
            <a:off x="457200" y="1752600"/>
            <a:ext cx="8229600" cy="4724400"/>
          </a:xfrm>
        </p:spPr>
        <p:txBody>
          <a:bodyPr>
            <a:normAutofit/>
          </a:bodyPr>
          <a:lstStyle/>
          <a:p>
            <a:pPr>
              <a:lnSpc>
                <a:spcPct val="90000"/>
              </a:lnSpc>
              <a:spcAft>
                <a:spcPts val="600"/>
              </a:spcAft>
              <a:buBlip>
                <a:blip r:embed="rId2"/>
              </a:buBlip>
            </a:pPr>
            <a:r>
              <a:rPr lang="en-US" sz="2200" b="1" dirty="0" smtClean="0">
                <a:solidFill>
                  <a:srgbClr val="194D6E"/>
                </a:solidFill>
                <a:latin typeface="Helvetica Neue"/>
                <a:cs typeface="Times New Roman" pitchFamily="18" charset="0"/>
              </a:rPr>
              <a:t>Every</a:t>
            </a:r>
            <a:r>
              <a:rPr lang="en-US" sz="2200" dirty="0" smtClean="0">
                <a:solidFill>
                  <a:srgbClr val="194D6E"/>
                </a:solidFill>
                <a:latin typeface="Helvetica Neue"/>
                <a:cs typeface="Times New Roman" pitchFamily="18" charset="0"/>
              </a:rPr>
              <a:t> One-Stop Career Center </a:t>
            </a:r>
            <a:r>
              <a:rPr lang="en-US" sz="2200" dirty="0">
                <a:solidFill>
                  <a:srgbClr val="194D6E"/>
                </a:solidFill>
                <a:latin typeface="Helvetica Neue"/>
                <a:cs typeface="Times New Roman" pitchFamily="18" charset="0"/>
              </a:rPr>
              <a:t>shall determine whether or not applicants are MSFWs as defined at </a:t>
            </a:r>
            <a:r>
              <a:rPr lang="en-US" sz="2200" dirty="0" smtClean="0">
                <a:solidFill>
                  <a:srgbClr val="194D6E"/>
                </a:solidFill>
                <a:latin typeface="Helvetica Neue"/>
                <a:cs typeface="Times New Roman" pitchFamily="18" charset="0"/>
              </a:rPr>
              <a:t>20 CFR 651.10 (summarized in previous slide).  Appropriate coding must be used in Employ Florida Marketplace.</a:t>
            </a:r>
          </a:p>
          <a:p>
            <a:pPr>
              <a:lnSpc>
                <a:spcPct val="90000"/>
              </a:lnSpc>
              <a:spcAft>
                <a:spcPts val="600"/>
              </a:spcAft>
              <a:buBlip>
                <a:blip r:embed="rId2"/>
              </a:buBlip>
            </a:pPr>
            <a:endParaRPr lang="en-US" sz="22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Staff must explain verbally to MSFW customers the services available through the One-Stop system and provide them a copy of the </a:t>
            </a:r>
            <a:r>
              <a:rPr lang="en-US" sz="2200" dirty="0" smtClean="0">
                <a:solidFill>
                  <a:srgbClr val="194D6E"/>
                </a:solidFill>
                <a:latin typeface="Helvetica Neue"/>
                <a:cs typeface="Times New Roman" pitchFamily="18" charset="0"/>
                <a:hlinkClick r:id="rId3"/>
              </a:rPr>
              <a:t>511N Form</a:t>
            </a:r>
            <a:r>
              <a:rPr lang="en-US" sz="2200" dirty="0" smtClean="0">
                <a:solidFill>
                  <a:srgbClr val="194D6E"/>
                </a:solidFill>
                <a:latin typeface="Helvetica Neue"/>
                <a:cs typeface="Times New Roman" pitchFamily="18" charset="0"/>
              </a:rPr>
              <a:t> (available in English, Spanish and Creole).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Wagner-</a:t>
            </a:r>
            <a:r>
              <a:rPr lang="en-US" sz="3600" dirty="0" err="1" smtClean="0">
                <a:latin typeface="Adobe Garamond Pro"/>
                <a:cs typeface="Helvetica Neue Medium"/>
              </a:rPr>
              <a:t>Peyser</a:t>
            </a:r>
            <a:r>
              <a:rPr lang="en-US" sz="3600" dirty="0" smtClean="0">
                <a:latin typeface="Adobe Garamond Pro"/>
                <a:cs typeface="Helvetica Neue Medium"/>
              </a:rPr>
              <a:t> Act Employment Services for MSFWs</a:t>
            </a:r>
            <a:endParaRPr lang="en-US" sz="3600" dirty="0"/>
          </a:p>
        </p:txBody>
      </p:sp>
      <p:sp>
        <p:nvSpPr>
          <p:cNvPr id="3" name="Content Placeholder 2"/>
          <p:cNvSpPr>
            <a:spLocks noGrp="1"/>
          </p:cNvSpPr>
          <p:nvPr>
            <p:ph idx="1"/>
          </p:nvPr>
        </p:nvSpPr>
        <p:spPr>
          <a:xfrm>
            <a:off x="457200" y="1752600"/>
            <a:ext cx="8229600" cy="4724400"/>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Staff shall provide assistance in completing a full application for MSFW applicants.</a:t>
            </a:r>
          </a:p>
          <a:p>
            <a:pPr lvl="1">
              <a:lnSpc>
                <a:spcPct val="90000"/>
              </a:lnSpc>
              <a:buFont typeface="Wingdings" pitchFamily="2" charset="2"/>
              <a:buChar char="Ø"/>
            </a:pPr>
            <a:r>
              <a:rPr lang="en-US" sz="1800" dirty="0" smtClean="0">
                <a:solidFill>
                  <a:srgbClr val="194D6E"/>
                </a:solidFill>
                <a:latin typeface="Helvetica Neue"/>
                <a:cs typeface="Times New Roman" pitchFamily="18" charset="0"/>
              </a:rPr>
              <a:t>Significant work history</a:t>
            </a:r>
          </a:p>
          <a:p>
            <a:pPr lvl="1">
              <a:lnSpc>
                <a:spcPct val="90000"/>
              </a:lnSpc>
              <a:spcBef>
                <a:spcPts val="0"/>
              </a:spcBef>
              <a:buFont typeface="Wingdings" pitchFamily="2" charset="2"/>
              <a:buChar char="Ø"/>
            </a:pPr>
            <a:r>
              <a:rPr lang="en-US" sz="1800" dirty="0" smtClean="0">
                <a:solidFill>
                  <a:srgbClr val="194D6E"/>
                </a:solidFill>
                <a:latin typeface="Helvetica Neue"/>
                <a:cs typeface="Times New Roman" pitchFamily="18" charset="0"/>
              </a:rPr>
              <a:t>Training and educational background</a:t>
            </a:r>
          </a:p>
          <a:p>
            <a:pPr lvl="1">
              <a:lnSpc>
                <a:spcPct val="90000"/>
              </a:lnSpc>
              <a:spcBef>
                <a:spcPts val="0"/>
              </a:spcBef>
              <a:buFont typeface="Wingdings" pitchFamily="2" charset="2"/>
              <a:buChar char="Ø"/>
            </a:pPr>
            <a:r>
              <a:rPr lang="en-US" sz="1800" dirty="0" smtClean="0">
                <a:solidFill>
                  <a:srgbClr val="194D6E"/>
                </a:solidFill>
                <a:latin typeface="Helvetica Neue"/>
                <a:cs typeface="Times New Roman" pitchFamily="18" charset="0"/>
              </a:rPr>
              <a:t>Statement of desired employment</a:t>
            </a:r>
          </a:p>
          <a:p>
            <a:pPr lvl="1">
              <a:lnSpc>
                <a:spcPct val="90000"/>
              </a:lnSpc>
              <a:spcBef>
                <a:spcPts val="0"/>
              </a:spcBef>
              <a:buFont typeface="Wingdings" pitchFamily="2" charset="2"/>
              <a:buChar char="Ø"/>
            </a:pPr>
            <a:r>
              <a:rPr lang="en-US" sz="1800" dirty="0" smtClean="0">
                <a:solidFill>
                  <a:srgbClr val="194D6E"/>
                </a:solidFill>
                <a:latin typeface="Helvetica Neue"/>
                <a:cs typeface="Times New Roman" pitchFamily="18" charset="0"/>
              </a:rPr>
              <a:t>Training needs</a:t>
            </a:r>
          </a:p>
          <a:p>
            <a:pPr lvl="1">
              <a:lnSpc>
                <a:spcPct val="90000"/>
              </a:lnSpc>
              <a:spcBef>
                <a:spcPts val="0"/>
              </a:spcBef>
              <a:buFont typeface="Wingdings" pitchFamily="2" charset="2"/>
              <a:buChar char="Ø"/>
            </a:pPr>
            <a:r>
              <a:rPr lang="en-US" sz="1800" dirty="0" smtClean="0">
                <a:solidFill>
                  <a:srgbClr val="194D6E"/>
                </a:solidFill>
                <a:latin typeface="Helvetica Neue"/>
                <a:cs typeface="Times New Roman" pitchFamily="18" charset="0"/>
              </a:rPr>
              <a:t>Crop codes</a:t>
            </a:r>
          </a:p>
          <a:p>
            <a:pPr lvl="1">
              <a:lnSpc>
                <a:spcPct val="90000"/>
              </a:lnSpc>
              <a:spcBef>
                <a:spcPts val="0"/>
              </a:spcBef>
              <a:spcAft>
                <a:spcPts val="600"/>
              </a:spcAft>
              <a:buFont typeface="Wingdings" pitchFamily="2" charset="2"/>
              <a:buChar char="Ø"/>
            </a:pPr>
            <a:endParaRPr lang="en-US" sz="18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Further guidance for completing a full application and other MSFW requirements can be found in </a:t>
            </a:r>
            <a:r>
              <a:rPr lang="en-US" sz="2200" dirty="0" smtClean="0">
                <a:solidFill>
                  <a:srgbClr val="194D6E"/>
                </a:solidFill>
                <a:latin typeface="Helvetica Neue"/>
                <a:cs typeface="Times New Roman" pitchFamily="18" charset="0"/>
                <a:hlinkClick r:id="rId3"/>
              </a:rPr>
              <a:t>Final Guidance 03-040</a:t>
            </a:r>
            <a:r>
              <a:rPr lang="en-US" sz="2200" dirty="0" smtClean="0">
                <a:solidFill>
                  <a:srgbClr val="194D6E"/>
                </a:solidFill>
                <a:latin typeface="Helvetica Neue"/>
                <a:cs typeface="Times New Roman"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0"/>
          </a:xfrm>
        </p:spPr>
        <p:txBody>
          <a:bodyPr>
            <a:normAutofit fontScale="90000"/>
          </a:bodyPr>
          <a:lstStyle/>
          <a:p>
            <a:r>
              <a:rPr lang="en-US" dirty="0" smtClean="0">
                <a:latin typeface="Adobe Garamond Pro" pitchFamily="18" charset="0"/>
              </a:rPr>
              <a:t>Workforce Investment Act Regulations</a:t>
            </a:r>
            <a:endParaRPr lang="en-US" dirty="0">
              <a:latin typeface="Adobe Garamond Pro" pitchFamily="18" charset="0"/>
            </a:endParaRPr>
          </a:p>
        </p:txBody>
      </p:sp>
      <p:cxnSp>
        <p:nvCxnSpPr>
          <p:cNvPr id="6" name="Straight Connector 5"/>
          <p:cNvCxnSpPr/>
          <p:nvPr/>
        </p:nvCxnSpPr>
        <p:spPr>
          <a:xfrm>
            <a:off x="457200" y="2667000"/>
            <a:ext cx="8229600" cy="0"/>
          </a:xfrm>
          <a:prstGeom prst="line">
            <a:avLst/>
          </a:prstGeom>
          <a:ln/>
        </p:spPr>
        <p:style>
          <a:lnRef idx="2">
            <a:schemeClr val="accent3"/>
          </a:lnRef>
          <a:fillRef idx="0">
            <a:schemeClr val="accent3"/>
          </a:fillRef>
          <a:effectRef idx="1">
            <a:schemeClr val="accent3"/>
          </a:effectRef>
          <a:fontRef idx="minor">
            <a:schemeClr val="tx1"/>
          </a:fontRef>
        </p:style>
      </p:cxnSp>
      <p:cxnSp>
        <p:nvCxnSpPr>
          <p:cNvPr id="9" name="Straight Connector 8"/>
          <p:cNvCxnSpPr/>
          <p:nvPr/>
        </p:nvCxnSpPr>
        <p:spPr>
          <a:xfrm>
            <a:off x="457200" y="3810000"/>
            <a:ext cx="8229600" cy="0"/>
          </a:xfrm>
          <a:prstGeom prst="line">
            <a:avLst/>
          </a:prstGeom>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dobe Garamond Pro"/>
                <a:cs typeface="Helvetica Neue Medium"/>
              </a:rPr>
              <a:t>Workforce Investment Act and the Required MSFW Partner</a:t>
            </a:r>
            <a:endParaRPr lang="en-US" sz="3600" dirty="0"/>
          </a:p>
        </p:txBody>
      </p:sp>
      <p:sp>
        <p:nvSpPr>
          <p:cNvPr id="3" name="Content Placeholder 2"/>
          <p:cNvSpPr>
            <a:spLocks noGrp="1"/>
          </p:cNvSpPr>
          <p:nvPr>
            <p:ph idx="1"/>
          </p:nvPr>
        </p:nvSpPr>
        <p:spPr>
          <a:xfrm>
            <a:off x="457200" y="1828800"/>
            <a:ext cx="8229600" cy="4297363"/>
          </a:xfrm>
        </p:spPr>
        <p:txBody>
          <a:bodyPr>
            <a:normAutofit/>
          </a:bodyPr>
          <a:lstStyle/>
          <a:p>
            <a:pPr>
              <a:lnSpc>
                <a:spcPct val="90000"/>
              </a:lnSpc>
              <a:spcAft>
                <a:spcPts val="600"/>
              </a:spcAft>
              <a:buBlip>
                <a:blip r:embed="rId2"/>
              </a:buBlip>
            </a:pPr>
            <a:r>
              <a:rPr lang="en-US" sz="2200" dirty="0" smtClean="0">
                <a:solidFill>
                  <a:srgbClr val="194D6E"/>
                </a:solidFill>
                <a:latin typeface="Helvetica Neue"/>
                <a:cs typeface="Times New Roman" pitchFamily="18" charset="0"/>
              </a:rPr>
              <a:t>The Workforce Investment Act (WIA) Title I indicates that programs authorized under Title I are required partners of the one-stop delivery system.</a:t>
            </a:r>
          </a:p>
          <a:p>
            <a:pPr>
              <a:lnSpc>
                <a:spcPct val="90000"/>
              </a:lnSpc>
              <a:spcBef>
                <a:spcPts val="0"/>
              </a:spcBef>
              <a:buNone/>
            </a:pPr>
            <a:endParaRPr lang="en-US" sz="2200" dirty="0" smtClean="0">
              <a:solidFill>
                <a:srgbClr val="194D6E"/>
              </a:solidFill>
              <a:latin typeface="Helvetica Neue"/>
              <a:cs typeface="Times New Roman" pitchFamily="18" charset="0"/>
            </a:endParaRPr>
          </a:p>
          <a:p>
            <a:pPr>
              <a:lnSpc>
                <a:spcPct val="90000"/>
              </a:lnSpc>
              <a:spcAft>
                <a:spcPts val="600"/>
              </a:spcAft>
              <a:buBlip>
                <a:blip r:embed="rId2"/>
              </a:buBlip>
            </a:pPr>
            <a:r>
              <a:rPr lang="en-US" sz="2200" dirty="0" smtClean="0">
                <a:solidFill>
                  <a:srgbClr val="194D6E"/>
                </a:solidFill>
                <a:latin typeface="Helvetica Neue"/>
                <a:cs typeface="Times New Roman" pitchFamily="18" charset="0"/>
              </a:rPr>
              <a:t>The workforce investment MSFW program established under WIA Title I, Section 167 is the National </a:t>
            </a:r>
            <a:r>
              <a:rPr lang="en-US" sz="2200" dirty="0" err="1" smtClean="0">
                <a:solidFill>
                  <a:srgbClr val="194D6E"/>
                </a:solidFill>
                <a:latin typeface="Helvetica Neue"/>
                <a:cs typeface="Times New Roman" pitchFamily="18" charset="0"/>
              </a:rPr>
              <a:t>Farmworker</a:t>
            </a:r>
            <a:r>
              <a:rPr lang="en-US" sz="2200" dirty="0" smtClean="0">
                <a:solidFill>
                  <a:srgbClr val="194D6E"/>
                </a:solidFill>
                <a:latin typeface="Helvetica Neue"/>
                <a:cs typeface="Times New Roman" pitchFamily="18" charset="0"/>
              </a:rPr>
              <a:t> Jobs Program (NFJP).  This program is nationally administered by the US Department of Labor.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744</TotalTime>
  <Words>1147</Words>
  <Application>Microsoft Office PowerPoint</Application>
  <PresentationFormat>On-screen Show (4:3)</PresentationFormat>
  <Paragraphs>163</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Presentation</vt:lpstr>
      <vt:lpstr>Partnering with the Florida Farmworker Jobs and Education Program to Enhance Service Delivery to Migrant and Seasonal Farmworkers (MSFWs)</vt:lpstr>
      <vt:lpstr>Wagner-Peyser Act Regulations</vt:lpstr>
      <vt:lpstr>Background on Employment Services to MSFWs</vt:lpstr>
      <vt:lpstr>MSFW Definition per Wagner-Peyser Regulations</vt:lpstr>
      <vt:lpstr>Wagner-Peyser Act Employment Services for MSFWs</vt:lpstr>
      <vt:lpstr>Wagner-Peyser Act Employment Services for MSFWs</vt:lpstr>
      <vt:lpstr>Wagner-Peyser Act Employment Services for MSFWs</vt:lpstr>
      <vt:lpstr>Workforce Investment Act Regulations</vt:lpstr>
      <vt:lpstr>Workforce Investment Act and the Required MSFW Partner</vt:lpstr>
      <vt:lpstr>Workforce Investment Act and the Required MSFW Partner</vt:lpstr>
      <vt:lpstr>Regions Where Farmworker Jobs and Education Programs are Present</vt:lpstr>
      <vt:lpstr>MSFW Eligibility per WIA Regulations</vt:lpstr>
      <vt:lpstr>FJEP Services for MSFWs</vt:lpstr>
      <vt:lpstr>Why Collaboration?</vt:lpstr>
      <vt:lpstr>Benefits to Participants</vt:lpstr>
      <vt:lpstr>Integration through Collaboration</vt:lpstr>
      <vt:lpstr>Integration through Collaboration</vt:lpstr>
      <vt:lpstr>WIA Co-Enrollment for MSFWs</vt:lpstr>
      <vt:lpstr>References</vt:lpstr>
      <vt:lpstr>Questions?</vt:lpstr>
      <vt:lpstr>Contact Information</vt:lpstr>
    </vt:vector>
  </TitlesOfParts>
  <Company>Agency for Workforce Innovation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with the Florida Farmworker Jobs and Education Program to Enhance Service Delivery to Migrant and Seasonal Farmworkers</dc:title>
  <dc:creator>ruizmar</dc:creator>
  <cp:lastModifiedBy>Joseph Gaines</cp:lastModifiedBy>
  <cp:revision>74</cp:revision>
  <dcterms:created xsi:type="dcterms:W3CDTF">2011-11-21T15:25:42Z</dcterms:created>
  <dcterms:modified xsi:type="dcterms:W3CDTF">2012-04-19T12:42:35Z</dcterms:modified>
</cp:coreProperties>
</file>