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78" r:id="rId3"/>
    <p:sldId id="257" r:id="rId4"/>
    <p:sldId id="291" r:id="rId5"/>
    <p:sldId id="259" r:id="rId6"/>
    <p:sldId id="260" r:id="rId7"/>
    <p:sldId id="264" r:id="rId8"/>
    <p:sldId id="290" r:id="rId9"/>
    <p:sldId id="323" r:id="rId10"/>
    <p:sldId id="303" r:id="rId11"/>
    <p:sldId id="263" r:id="rId12"/>
    <p:sldId id="294" r:id="rId13"/>
    <p:sldId id="297" r:id="rId14"/>
    <p:sldId id="298" r:id="rId15"/>
    <p:sldId id="258" r:id="rId16"/>
    <p:sldId id="269" r:id="rId17"/>
    <p:sldId id="265" r:id="rId18"/>
    <p:sldId id="322" r:id="rId19"/>
    <p:sldId id="271" r:id="rId20"/>
    <p:sldId id="272" r:id="rId21"/>
    <p:sldId id="273" r:id="rId22"/>
    <p:sldId id="266" r:id="rId23"/>
    <p:sldId id="267" r:id="rId24"/>
    <p:sldId id="268" r:id="rId25"/>
    <p:sldId id="325" r:id="rId26"/>
    <p:sldId id="326" r:id="rId27"/>
    <p:sldId id="274" r:id="rId28"/>
    <p:sldId id="287" r:id="rId29"/>
    <p:sldId id="288"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A5C92B"/>
    <a:srgbClr val="A5A6A5"/>
    <a:srgbClr val="777877"/>
    <a:srgbClr val="1C7DC8"/>
    <a:srgbClr val="194D6E"/>
    <a:srgbClr val="12293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89609" autoAdjust="0"/>
  </p:normalViewPr>
  <p:slideViewPr>
    <p:cSldViewPr snapToGrid="0" snapToObjects="1">
      <p:cViewPr>
        <p:scale>
          <a:sx n="100" d="100"/>
          <a:sy n="100" d="100"/>
        </p:scale>
        <p:origin x="-246" y="8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61FDA9-3AA4-4C28-8FE6-B647FB0EB702}" type="datetimeFigureOut">
              <a:rPr lang="en-US" smtClean="0"/>
              <a:pPr/>
              <a:t>4/19/2012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8CA05-76EC-4A68-BB1F-C9208F4248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archive.flsenate.gov/statutes/index.cfm?App_mode=Display_Statute&amp;Search_String=&amp;URL=Ch0295/SEC07.HTM&amp;Title=-%3e2008-%3eCh0295-%3eSection%200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C9BFBC3-4F60-40DE-8A45-5F2A301D217E}" type="slidenum">
              <a:rPr lang="en-US"/>
              <a:pPr/>
              <a:t>2</a:t>
            </a:fld>
            <a:endParaRPr lang="en-US"/>
          </a:p>
        </p:txBody>
      </p:sp>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p:txBody>
          <a:bodyPr lIns="91493" tIns="45746" rIns="91493" bIns="45746"/>
          <a:lstStyle/>
          <a:p>
            <a:pPr>
              <a:spcBef>
                <a:spcPct val="0"/>
              </a:spcBef>
            </a:pPr>
            <a:endParaRPr lang="en-US"/>
          </a:p>
        </p:txBody>
      </p:sp>
      <p:sp>
        <p:nvSpPr>
          <p:cNvPr id="65540"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791F76C0-9401-4A47-8F28-FE8659DBC82C}" type="slidenum">
              <a:rPr lang="en-US" sz="1200"/>
              <a:pPr algn="r" defTabSz="913576"/>
              <a:t>2</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4C88E38-B3F2-4BFD-B6CE-266CC81E1EAA}" type="slidenum">
              <a:rPr lang="en-US"/>
              <a:pPr/>
              <a:t>13</a:t>
            </a:fld>
            <a:endParaRPr lang="en-US"/>
          </a:p>
        </p:txBody>
      </p:sp>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p:txBody>
          <a:bodyPr lIns="91495" tIns="45747" rIns="91495" bIns="45747"/>
          <a:lstStyle/>
          <a:p>
            <a:pPr>
              <a:spcBef>
                <a:spcPct val="0"/>
              </a:spcBef>
            </a:pPr>
            <a:endParaRPr lang="en-US"/>
          </a:p>
        </p:txBody>
      </p:sp>
      <p:sp>
        <p:nvSpPr>
          <p:cNvPr id="76804" name="Slide Number Placeholder 3"/>
          <p:cNvSpPr txBox="1">
            <a:spLocks noGrp="1"/>
          </p:cNvSpPr>
          <p:nvPr/>
        </p:nvSpPr>
        <p:spPr bwMode="auto">
          <a:xfrm>
            <a:off x="3884316" y="8685857"/>
            <a:ext cx="2972114" cy="456570"/>
          </a:xfrm>
          <a:prstGeom prst="rect">
            <a:avLst/>
          </a:prstGeom>
          <a:noFill/>
          <a:ln w="9525">
            <a:noFill/>
            <a:miter lim="800000"/>
            <a:headEnd/>
            <a:tailEnd/>
          </a:ln>
        </p:spPr>
        <p:txBody>
          <a:bodyPr lIns="91495" tIns="45747" rIns="91495" bIns="45747" anchor="b"/>
          <a:lstStyle/>
          <a:p>
            <a:pPr algn="r" defTabSz="913598"/>
            <a:fld id="{2C6469B9-895D-4C41-B35B-97FC3B8159E2}" type="slidenum">
              <a:rPr lang="en-US" sz="1200"/>
              <a:pPr algn="r" defTabSz="913598"/>
              <a:t>13</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B742953-C402-4C74-9579-9F07145A4D0C}" type="slidenum">
              <a:rPr lang="en-US"/>
              <a:pPr/>
              <a:t>14</a:t>
            </a:fld>
            <a:endParaRPr lang="en-US"/>
          </a:p>
        </p:txBody>
      </p:sp>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p:txBody>
          <a:bodyPr lIns="91495" tIns="45747" rIns="91495" bIns="45747"/>
          <a:lstStyle/>
          <a:p>
            <a:pPr>
              <a:spcBef>
                <a:spcPct val="0"/>
              </a:spcBef>
            </a:pPr>
            <a:endParaRPr lang="en-US"/>
          </a:p>
        </p:txBody>
      </p:sp>
      <p:sp>
        <p:nvSpPr>
          <p:cNvPr id="95236" name="Slide Number Placeholder 3"/>
          <p:cNvSpPr txBox="1">
            <a:spLocks noGrp="1"/>
          </p:cNvSpPr>
          <p:nvPr/>
        </p:nvSpPr>
        <p:spPr bwMode="auto">
          <a:xfrm>
            <a:off x="3884316" y="8685857"/>
            <a:ext cx="2972114" cy="456570"/>
          </a:xfrm>
          <a:prstGeom prst="rect">
            <a:avLst/>
          </a:prstGeom>
          <a:noFill/>
          <a:ln w="9525">
            <a:noFill/>
            <a:miter lim="800000"/>
            <a:headEnd/>
            <a:tailEnd/>
          </a:ln>
        </p:spPr>
        <p:txBody>
          <a:bodyPr lIns="91495" tIns="45747" rIns="91495" bIns="45747" anchor="b"/>
          <a:lstStyle/>
          <a:p>
            <a:pPr algn="r" defTabSz="913598"/>
            <a:fld id="{29347554-BBFB-4B68-9CB0-D41BC476CAFE}" type="slidenum">
              <a:rPr lang="en-US" sz="1200"/>
              <a:pPr algn="r" defTabSz="913598"/>
              <a:t>14</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08CA05-76EC-4A68-BB1F-C9208F4248BA}"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58263CC-8946-4006-9C4F-9C4EE85F4BC5}" type="slidenum">
              <a:rPr lang="en-US"/>
              <a:pPr/>
              <a:t>16</a:t>
            </a:fld>
            <a:endParaRPr lang="en-US"/>
          </a:p>
        </p:txBody>
      </p:sp>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p:txBody>
          <a:bodyPr lIns="91493" tIns="45746" rIns="91493" bIns="45746"/>
          <a:lstStyle/>
          <a:p>
            <a:pPr>
              <a:spcBef>
                <a:spcPct val="0"/>
              </a:spcBef>
            </a:pPr>
            <a:endParaRPr lang="en-US"/>
          </a:p>
        </p:txBody>
      </p:sp>
      <p:sp>
        <p:nvSpPr>
          <p:cNvPr id="45060"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4938B0F9-EECF-4F4D-9537-BFA7877D4A32}" type="slidenum">
              <a:rPr lang="en-US" sz="1200"/>
              <a:pPr algn="r" defTabSz="913576"/>
              <a:t>16</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006C8EA-B9B8-453A-A98A-8901324973B4}" type="slidenum">
              <a:rPr lang="en-US"/>
              <a:pPr/>
              <a:t>17</a:t>
            </a:fld>
            <a:endParaRPr lang="en-US"/>
          </a:p>
        </p:txBody>
      </p:sp>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p:txBody>
          <a:bodyPr lIns="91493" tIns="45746" rIns="91493" bIns="45746"/>
          <a:lstStyle/>
          <a:p>
            <a:pPr>
              <a:spcBef>
                <a:spcPct val="0"/>
              </a:spcBef>
            </a:pPr>
            <a:endParaRPr lang="en-US"/>
          </a:p>
        </p:txBody>
      </p:sp>
      <p:sp>
        <p:nvSpPr>
          <p:cNvPr id="40964"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FFFAE409-60C2-4FFB-A436-5E172F45C752}" type="slidenum">
              <a:rPr lang="en-US" sz="1200"/>
              <a:pPr algn="r" defTabSz="913576"/>
              <a:t>17</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561CC14-5C56-4C3A-B793-5876ACC85C79}" type="slidenum">
              <a:rPr lang="en-US"/>
              <a:pPr/>
              <a:t>19</a:t>
            </a:fld>
            <a:endParaRPr lang="en-US"/>
          </a:p>
        </p:txBody>
      </p:sp>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p:txBody>
          <a:bodyPr lIns="91493" tIns="45746" rIns="91493" bIns="45746"/>
          <a:lstStyle/>
          <a:p>
            <a:pPr>
              <a:spcBef>
                <a:spcPct val="0"/>
              </a:spcBef>
            </a:pPr>
            <a:endParaRPr lang="en-US"/>
          </a:p>
        </p:txBody>
      </p:sp>
      <p:sp>
        <p:nvSpPr>
          <p:cNvPr id="51204"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ECAEC4E1-8436-4188-BBAF-7501C7BC0EA2}" type="slidenum">
              <a:rPr lang="en-US" sz="1200"/>
              <a:pPr algn="r" defTabSz="913576"/>
              <a:t>19</a:t>
            </a:fld>
            <a:endParaRPr lang="en-US"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4B559A5-F8BE-426F-B7A5-6D0AE2237F49}" type="slidenum">
              <a:rPr lang="en-US"/>
              <a:pPr/>
              <a:t>20</a:t>
            </a:fld>
            <a:endParaRPr lang="en-US"/>
          </a:p>
        </p:txBody>
      </p:sp>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p:txBody>
          <a:bodyPr lIns="91493" tIns="45746" rIns="91493" bIns="45746"/>
          <a:lstStyle/>
          <a:p>
            <a:pPr>
              <a:spcBef>
                <a:spcPct val="0"/>
              </a:spcBef>
            </a:pPr>
            <a:endParaRPr lang="en-US"/>
          </a:p>
        </p:txBody>
      </p:sp>
      <p:sp>
        <p:nvSpPr>
          <p:cNvPr id="124932"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562CDEDF-AEE8-4ECB-AEAF-94995B1805A6}" type="slidenum">
              <a:rPr lang="en-US" sz="1200"/>
              <a:pPr algn="r" defTabSz="913576"/>
              <a:t>20</a:t>
            </a:fld>
            <a:endParaRPr lang="en-US"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8BB387D-3F4C-4585-9965-4FFF0B942489}" type="slidenum">
              <a:rPr lang="en-US"/>
              <a:pPr/>
              <a:t>21</a:t>
            </a:fld>
            <a:endParaRPr lang="en-US"/>
          </a:p>
        </p:txBody>
      </p:sp>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p:txBody>
          <a:bodyPr lIns="91493" tIns="45746" rIns="91493" bIns="45746"/>
          <a:lstStyle/>
          <a:p>
            <a:pPr>
              <a:spcBef>
                <a:spcPct val="0"/>
              </a:spcBef>
            </a:pPr>
            <a:endParaRPr lang="en-US"/>
          </a:p>
        </p:txBody>
      </p:sp>
      <p:sp>
        <p:nvSpPr>
          <p:cNvPr id="103428"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787FB85E-A6B8-4908-BABC-C66322A25404}" type="slidenum">
              <a:rPr lang="en-US" sz="1200"/>
              <a:pPr algn="r" defTabSz="913576"/>
              <a:t>21</a:t>
            </a:fld>
            <a:endParaRPr lang="en-US" sz="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1EEB208-EE69-4E95-AA3A-96C421553737}" type="slidenum">
              <a:rPr lang="en-US"/>
              <a:pPr/>
              <a:t>22</a:t>
            </a:fld>
            <a:endParaRPr lang="en-US"/>
          </a:p>
        </p:txBody>
      </p:sp>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p:txBody>
          <a:bodyPr lIns="91493" tIns="45746" rIns="91493" bIns="45746"/>
          <a:lstStyle/>
          <a:p>
            <a:pPr>
              <a:spcBef>
                <a:spcPct val="0"/>
              </a:spcBef>
            </a:pPr>
            <a:endParaRPr lang="en-US"/>
          </a:p>
        </p:txBody>
      </p:sp>
      <p:sp>
        <p:nvSpPr>
          <p:cNvPr id="89092"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498C08EC-3BEC-4F19-92E0-5FDC57E4FAB1}" type="slidenum">
              <a:rPr lang="en-US" sz="1200"/>
              <a:pPr algn="r" defTabSz="913576"/>
              <a:t>22</a:t>
            </a:fld>
            <a:endParaRPr lang="en-US"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F5999F0-D6AD-45C5-929F-6984A7D2486F}" type="slidenum">
              <a:rPr lang="en-US"/>
              <a:pPr/>
              <a:t>23</a:t>
            </a:fld>
            <a:endParaRPr lang="en-US"/>
          </a:p>
        </p:txBody>
      </p:sp>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p:txBody>
          <a:bodyPr lIns="91493" tIns="45746" rIns="91493" bIns="45746"/>
          <a:lstStyle/>
          <a:p>
            <a:pPr>
              <a:spcBef>
                <a:spcPct val="0"/>
              </a:spcBef>
            </a:pPr>
            <a:endParaRPr lang="en-US"/>
          </a:p>
        </p:txBody>
      </p:sp>
      <p:sp>
        <p:nvSpPr>
          <p:cNvPr id="80900"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146B06CB-A363-4936-BA37-19492849A4A0}" type="slidenum">
              <a:rPr lang="en-US" sz="1200"/>
              <a:pPr algn="r" defTabSz="913576"/>
              <a:t>23</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B9153A-956B-4375-8EF4-9559DDBA4DA6}" type="slidenum">
              <a:rPr lang="en-US"/>
              <a:pPr/>
              <a:t>5</a:t>
            </a:fld>
            <a:endParaRPr lang="en-US"/>
          </a:p>
        </p:txBody>
      </p:sp>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p:txBody>
          <a:bodyPr lIns="91493" tIns="45746" rIns="91493" bIns="45746"/>
          <a:lstStyle/>
          <a:p>
            <a:pPr>
              <a:spcBef>
                <a:spcPct val="0"/>
              </a:spcBef>
            </a:pPr>
            <a:endParaRPr lang="en-US"/>
          </a:p>
        </p:txBody>
      </p:sp>
      <p:sp>
        <p:nvSpPr>
          <p:cNvPr id="84996"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C46621AB-A628-4CBF-B547-04DC8FA02DD4}" type="slidenum">
              <a:rPr lang="en-US" sz="1200"/>
              <a:pPr algn="r" defTabSz="913576"/>
              <a:t>5</a:t>
            </a:fld>
            <a:endParaRPr 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65A3181-0E01-4A5D-971A-9A7C97159779}" type="slidenum">
              <a:rPr lang="en-US"/>
              <a:pPr/>
              <a:t>24</a:t>
            </a:fld>
            <a:endParaRPr lang="en-US"/>
          </a:p>
        </p:txBody>
      </p:sp>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p:txBody>
          <a:bodyPr lIns="91493" tIns="45746" rIns="91493" bIns="45746"/>
          <a:lstStyle/>
          <a:p>
            <a:pPr>
              <a:spcBef>
                <a:spcPct val="0"/>
              </a:spcBef>
            </a:pPr>
            <a:endParaRPr lang="en-US"/>
          </a:p>
        </p:txBody>
      </p:sp>
      <p:sp>
        <p:nvSpPr>
          <p:cNvPr id="43012"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85E75E1B-3163-4D81-9C05-951FF3C05620}" type="slidenum">
              <a:rPr lang="en-US" sz="1200"/>
              <a:pPr algn="r" defTabSz="913576"/>
              <a:t>24</a:t>
            </a:fld>
            <a:endParaRPr 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93D71EA-3A9F-4B2A-B17B-AD34EECCB8DE}" type="slidenum">
              <a:rPr lang="en-US"/>
              <a:pPr/>
              <a:t>27</a:t>
            </a:fld>
            <a:endParaRPr lang="en-US"/>
          </a:p>
        </p:txBody>
      </p:sp>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p:txBody>
          <a:bodyPr lIns="91493" tIns="45746" rIns="91493" bIns="45746"/>
          <a:lstStyle/>
          <a:p>
            <a:pPr>
              <a:spcBef>
                <a:spcPct val="0"/>
              </a:spcBef>
            </a:pPr>
            <a:endParaRPr lang="en-US"/>
          </a:p>
        </p:txBody>
      </p:sp>
      <p:sp>
        <p:nvSpPr>
          <p:cNvPr id="120836"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3C576EDF-2C2A-42D0-B840-57D888A221FB}" type="slidenum">
              <a:rPr lang="en-US" sz="1200"/>
              <a:pPr algn="r" defTabSz="913576"/>
              <a:t>27</a:t>
            </a:fld>
            <a:endParaRPr lang="en-US"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ECBFC90-5A5D-4E3F-93FC-DC6D5DC72894}" type="slidenum">
              <a:rPr lang="en-US"/>
              <a:pPr/>
              <a:t>28</a:t>
            </a:fld>
            <a:endParaRPr lang="en-US"/>
          </a:p>
        </p:txBody>
      </p:sp>
      <p:sp>
        <p:nvSpPr>
          <p:cNvPr id="111618" name="Slide Image Placeholder 1"/>
          <p:cNvSpPr>
            <a:spLocks noGrp="1" noRot="1" noChangeAspect="1" noTextEdit="1"/>
          </p:cNvSpPr>
          <p:nvPr>
            <p:ph type="sldImg"/>
          </p:nvPr>
        </p:nvSpPr>
        <p:spPr>
          <a:xfrm>
            <a:off x="1143000" y="684213"/>
            <a:ext cx="4572000" cy="3429000"/>
          </a:xfrm>
          <a:ln/>
        </p:spPr>
      </p:sp>
      <p:sp>
        <p:nvSpPr>
          <p:cNvPr id="111619" name="Notes Placeholder 2"/>
          <p:cNvSpPr>
            <a:spLocks noGrp="1"/>
          </p:cNvSpPr>
          <p:nvPr>
            <p:ph type="body" idx="1"/>
          </p:nvPr>
        </p:nvSpPr>
        <p:spPr>
          <a:xfrm>
            <a:off x="686115" y="4343716"/>
            <a:ext cx="5485772" cy="4115430"/>
          </a:xfrm>
        </p:spPr>
        <p:txBody>
          <a:bodyPr lIns="91496" tIns="45748" rIns="91496" bIns="45748"/>
          <a:lstStyle/>
          <a:p>
            <a:pPr>
              <a:spcBef>
                <a:spcPct val="0"/>
              </a:spcBef>
            </a:pPr>
            <a:endParaRPr lang="en-US"/>
          </a:p>
        </p:txBody>
      </p:sp>
      <p:sp>
        <p:nvSpPr>
          <p:cNvPr id="111620" name="Slide Number Placeholder 3"/>
          <p:cNvSpPr txBox="1">
            <a:spLocks noGrp="1"/>
          </p:cNvSpPr>
          <p:nvPr/>
        </p:nvSpPr>
        <p:spPr bwMode="auto">
          <a:xfrm>
            <a:off x="3884316" y="8684282"/>
            <a:ext cx="2972115" cy="458145"/>
          </a:xfrm>
          <a:prstGeom prst="rect">
            <a:avLst/>
          </a:prstGeom>
          <a:noFill/>
          <a:ln w="9525">
            <a:noFill/>
            <a:miter lim="800000"/>
            <a:headEnd/>
            <a:tailEnd/>
          </a:ln>
        </p:spPr>
        <p:txBody>
          <a:bodyPr lIns="91496" tIns="45748" rIns="91496" bIns="45748" anchor="b"/>
          <a:lstStyle/>
          <a:p>
            <a:pPr algn="r" defTabSz="913576"/>
            <a:fld id="{8B41C415-70B8-4232-A90E-DBE50EABB56B}" type="slidenum">
              <a:rPr lang="en-US" sz="1200"/>
              <a:pPr algn="r" defTabSz="913576"/>
              <a:t>28</a:t>
            </a:fld>
            <a:endParaRPr lang="en-US" sz="12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04709F7-BFE2-4E92-9BF1-A93F1A54A47E}" type="slidenum">
              <a:rPr lang="en-US"/>
              <a:pPr/>
              <a:t>29</a:t>
            </a:fld>
            <a:endParaRPr lang="en-US"/>
          </a:p>
        </p:txBody>
      </p:sp>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p:txBody>
          <a:bodyPr lIns="91432" tIns="45716" rIns="91432" bIns="45716"/>
          <a:lstStyle/>
          <a:p>
            <a:pPr>
              <a:spcBef>
                <a:spcPct val="0"/>
              </a:spcBef>
            </a:pPr>
            <a:endParaRPr lang="en-US"/>
          </a:p>
        </p:txBody>
      </p:sp>
      <p:sp>
        <p:nvSpPr>
          <p:cNvPr id="126980"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32" tIns="45716" rIns="91432" bIns="45716" anchor="b"/>
          <a:lstStyle/>
          <a:p>
            <a:pPr algn="r" defTabSz="913576"/>
            <a:fld id="{2A6C9D7A-3181-432D-9BED-8340FD2CF837}" type="slidenum">
              <a:rPr lang="en-US" sz="1200"/>
              <a:pPr algn="r" defTabSz="913576"/>
              <a:t>29</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B9BAEF0-D4F6-46EE-B161-5E1B229CFD63}" type="slidenum">
              <a:rPr lang="en-US"/>
              <a:pPr/>
              <a:t>6</a:t>
            </a:fld>
            <a:endParaRPr lang="en-US"/>
          </a:p>
        </p:txBody>
      </p:sp>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p:txBody>
          <a:bodyPr lIns="91493" tIns="45746" rIns="91493" bIns="45746"/>
          <a:lstStyle/>
          <a:p>
            <a:pPr>
              <a:spcBef>
                <a:spcPct val="0"/>
              </a:spcBef>
            </a:pPr>
            <a:endParaRPr lang="en-US"/>
          </a:p>
        </p:txBody>
      </p:sp>
      <p:sp>
        <p:nvSpPr>
          <p:cNvPr id="87044"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F436B947-C1AB-4545-8FCD-C13AF1BDB2FD}" type="slidenum">
              <a:rPr lang="en-US" sz="1200"/>
              <a:pPr algn="r" defTabSz="913576"/>
              <a:t>6</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720974F-3465-42EA-B528-6B6FCD72FEC2}" type="slidenum">
              <a:rPr lang="en-US"/>
              <a:pPr/>
              <a:t>7</a:t>
            </a:fld>
            <a:endParaRPr lang="en-US"/>
          </a:p>
        </p:txBody>
      </p:sp>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p:txBody>
          <a:bodyPr lIns="91493" tIns="45746" rIns="91493" bIns="45746"/>
          <a:lstStyle/>
          <a:p>
            <a:pPr>
              <a:spcBef>
                <a:spcPct val="0"/>
              </a:spcBef>
            </a:pPr>
            <a:endParaRPr lang="en-US"/>
          </a:p>
        </p:txBody>
      </p:sp>
      <p:sp>
        <p:nvSpPr>
          <p:cNvPr id="122884"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E729C56A-6E77-494D-875D-04C3564A2AFF}" type="slidenum">
              <a:rPr lang="en-US" sz="1200"/>
              <a:pPr algn="r" defTabSz="913576"/>
              <a:t>7</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entitlement is explained to veterans’ at points of entry but what actions do we really take to show them preference?</a:t>
            </a:r>
          </a:p>
          <a:p>
            <a:endParaRPr lang="en-US" dirty="0"/>
          </a:p>
        </p:txBody>
      </p:sp>
      <p:sp>
        <p:nvSpPr>
          <p:cNvPr id="4" name="Slide Number Placeholder 3"/>
          <p:cNvSpPr>
            <a:spLocks noGrp="1"/>
          </p:cNvSpPr>
          <p:nvPr>
            <p:ph type="sldNum" sz="quarter" idx="10"/>
          </p:nvPr>
        </p:nvSpPr>
        <p:spPr/>
        <p:txBody>
          <a:bodyPr/>
          <a:lstStyle/>
          <a:p>
            <a:fld id="{6408CA05-76EC-4A68-BB1F-C9208F4248BA}"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 service such as classroom training, priority of service applies to the selection</a:t>
            </a:r>
          </a:p>
          <a:p>
            <a:r>
              <a:rPr lang="en-US" dirty="0" smtClean="0"/>
              <a:t>procedure, as follows. First, if there is a waiting list for the formation of a training</a:t>
            </a:r>
          </a:p>
          <a:p>
            <a:r>
              <a:rPr lang="en-US" dirty="0" smtClean="0"/>
              <a:t>class, priority of service is intended to require a veteran or eligible spouse to go to</a:t>
            </a:r>
          </a:p>
          <a:p>
            <a:r>
              <a:rPr lang="en-US" dirty="0" smtClean="0"/>
              <a:t>the top of that list. Second, priority of service applies up to the point at which an</a:t>
            </a:r>
          </a:p>
          <a:p>
            <a:r>
              <a:rPr lang="en-US" dirty="0" smtClean="0"/>
              <a:t>individual is both: a) approved for funding; and, b) accepted or enrolled in a</a:t>
            </a:r>
          </a:p>
          <a:p>
            <a:r>
              <a:rPr lang="en-US" dirty="0" smtClean="0"/>
              <a:t>training class. Therefore, once a non-covered person has been both approved for</a:t>
            </a:r>
          </a:p>
          <a:p>
            <a:r>
              <a:rPr lang="en-US" dirty="0" smtClean="0"/>
              <a:t>funding and accepted/enrolled in a training class, priority of service is not intended</a:t>
            </a:r>
          </a:p>
          <a:p>
            <a:r>
              <a:rPr lang="en-US" dirty="0" smtClean="0"/>
              <a:t>to allow a veteran or eligible spouse who is identified subsequently to “bump” the</a:t>
            </a:r>
          </a:p>
          <a:p>
            <a:r>
              <a:rPr lang="en-US" dirty="0" smtClean="0"/>
              <a:t>non-covered person from that training class.</a:t>
            </a:r>
          </a:p>
          <a:p>
            <a:endParaRPr lang="en-US" dirty="0"/>
          </a:p>
        </p:txBody>
      </p:sp>
      <p:sp>
        <p:nvSpPr>
          <p:cNvPr id="4" name="Slide Number Placeholder 3"/>
          <p:cNvSpPr>
            <a:spLocks noGrp="1"/>
          </p:cNvSpPr>
          <p:nvPr>
            <p:ph type="sldNum" sz="quarter" idx="10"/>
          </p:nvPr>
        </p:nvSpPr>
        <p:spPr/>
        <p:txBody>
          <a:bodyPr/>
          <a:lstStyle/>
          <a:p>
            <a:fld id="{6408CA05-76EC-4A68-BB1F-C9208F4248BA}"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a:lnSpc>
                <a:spcPct val="80000"/>
              </a:lnSpc>
              <a:spcBef>
                <a:spcPct val="50000"/>
              </a:spcBef>
            </a:pPr>
            <a:r>
              <a:rPr lang="en-US" sz="1200" dirty="0" smtClean="0">
                <a:solidFill>
                  <a:srgbClr val="000099"/>
                </a:solidFill>
              </a:rPr>
              <a:t>Entitled to preference in hiring into the federal civil service and retention during reductions in force</a:t>
            </a:r>
          </a:p>
          <a:p>
            <a:pPr>
              <a:lnSpc>
                <a:spcPct val="80000"/>
              </a:lnSpc>
              <a:spcBef>
                <a:spcPct val="50000"/>
              </a:spcBef>
            </a:pPr>
            <a:r>
              <a:rPr lang="en-US" sz="1200" dirty="0" smtClean="0">
                <a:solidFill>
                  <a:srgbClr val="000099"/>
                </a:solidFill>
              </a:rPr>
              <a:t>Government contractors and subcontractors, for supplies or services of $100,000 or more, are required to take affirmative action to employ and promote qualified veterans</a:t>
            </a:r>
          </a:p>
          <a:p>
            <a:pPr marL="0" marR="0" indent="0" algn="l" defTabSz="914400" rtl="0" eaLnBrk="1" fontAlgn="auto" latinLnBrk="0" hangingPunct="1">
              <a:lnSpc>
                <a:spcPct val="80000"/>
              </a:lnSpc>
              <a:spcBef>
                <a:spcPct val="50000"/>
              </a:spcBef>
              <a:spcAft>
                <a:spcPts val="0"/>
              </a:spcAft>
              <a:buClrTx/>
              <a:buSzTx/>
              <a:buFontTx/>
              <a:buNone/>
              <a:tabLst/>
              <a:defRPr/>
            </a:pPr>
            <a:r>
              <a:rPr lang="en-US" sz="1200" dirty="0" smtClean="0">
                <a:solidFill>
                  <a:srgbClr val="000099"/>
                </a:solidFill>
              </a:rPr>
              <a:t>State of Florida Veterans Preference in hiring is outlined in </a:t>
            </a:r>
            <a:r>
              <a:rPr lang="en-US" sz="1200" u="sng" dirty="0" smtClean="0">
                <a:solidFill>
                  <a:srgbClr val="000099"/>
                </a:solidFill>
                <a:hlinkClick r:id="rId3"/>
              </a:rPr>
              <a:t>Florida Statutes, Title XX, Chapter 295.07</a:t>
            </a:r>
            <a:r>
              <a:rPr lang="en-US" sz="1200" u="sng" dirty="0" smtClean="0">
                <a:solidFill>
                  <a:srgbClr val="000099"/>
                </a:solidFill>
              </a:rPr>
              <a:t> </a:t>
            </a:r>
            <a:r>
              <a:rPr lang="en-US" sz="1200" kern="1200" dirty="0" smtClean="0">
                <a:solidFill>
                  <a:schemeClr val="tx1"/>
                </a:solidFill>
                <a:latin typeface="+mn-lt"/>
                <a:ea typeface="+mn-ea"/>
                <a:cs typeface="+mn-cs"/>
              </a:rPr>
              <a:t>- In summary, it states that Disabled Veterans, Veterans of War, Spouse of totally disabled Veterans and </a:t>
            </a:r>
            <a:r>
              <a:rPr lang="en-US" sz="1200" kern="1200" dirty="0" err="1" smtClean="0">
                <a:solidFill>
                  <a:schemeClr val="tx1"/>
                </a:solidFill>
                <a:latin typeface="+mn-lt"/>
                <a:ea typeface="+mn-ea"/>
                <a:cs typeface="+mn-cs"/>
              </a:rPr>
              <a:t>unremarried</a:t>
            </a:r>
            <a:r>
              <a:rPr lang="en-US" sz="1200" kern="1200" dirty="0" smtClean="0">
                <a:solidFill>
                  <a:schemeClr val="tx1"/>
                </a:solidFill>
                <a:latin typeface="+mn-lt"/>
                <a:ea typeface="+mn-ea"/>
                <a:cs typeface="+mn-cs"/>
              </a:rPr>
              <a:t> widow or widower shall be given preference in employment. </a:t>
            </a:r>
          </a:p>
          <a:p>
            <a:pPr>
              <a:lnSpc>
                <a:spcPct val="80000"/>
              </a:lnSpc>
              <a:spcBef>
                <a:spcPct val="50000"/>
              </a:spcBef>
            </a:pPr>
            <a:endParaRPr lang="en-US" sz="1200" u="sng" dirty="0" smtClean="0">
              <a:solidFill>
                <a:srgbClr val="000099"/>
              </a:solidFill>
            </a:endParaRPr>
          </a:p>
          <a:p>
            <a:endParaRPr lang="en-U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1A62FE7-F69E-445F-B1EB-33077928A12A}" type="slidenum">
              <a:rPr lang="en-US"/>
              <a:pPr/>
              <a:t>11</a:t>
            </a:fld>
            <a:endParaRPr lang="en-US"/>
          </a:p>
        </p:txBody>
      </p:sp>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p:txBody>
          <a:bodyPr lIns="91493" tIns="45746" rIns="91493" bIns="45746"/>
          <a:lstStyle/>
          <a:p>
            <a:pPr>
              <a:spcBef>
                <a:spcPct val="0"/>
              </a:spcBef>
            </a:pPr>
            <a:r>
              <a:rPr lang="en-US" dirty="0" smtClean="0"/>
              <a:t>WIA Veteran Definition is general</a:t>
            </a:r>
            <a:r>
              <a:rPr lang="en-US" baseline="0" dirty="0" smtClean="0"/>
              <a:t> to incorporate Individuals that have served 1 Day of Active service</a:t>
            </a:r>
            <a:endParaRPr lang="en-US" dirty="0"/>
          </a:p>
        </p:txBody>
      </p:sp>
      <p:sp>
        <p:nvSpPr>
          <p:cNvPr id="38916" name="Slide Number Placeholder 3"/>
          <p:cNvSpPr txBox="1">
            <a:spLocks noGrp="1"/>
          </p:cNvSpPr>
          <p:nvPr/>
        </p:nvSpPr>
        <p:spPr bwMode="auto">
          <a:xfrm>
            <a:off x="3884316" y="8685856"/>
            <a:ext cx="2972115" cy="456570"/>
          </a:xfrm>
          <a:prstGeom prst="rect">
            <a:avLst/>
          </a:prstGeom>
          <a:noFill/>
          <a:ln w="9525">
            <a:noFill/>
            <a:miter lim="800000"/>
            <a:headEnd/>
            <a:tailEnd/>
          </a:ln>
        </p:spPr>
        <p:txBody>
          <a:bodyPr lIns="91493" tIns="45746" rIns="91493" bIns="45746" anchor="b"/>
          <a:lstStyle/>
          <a:p>
            <a:pPr algn="r" defTabSz="913576"/>
            <a:fld id="{ABB54494-7FFB-47D9-83F7-82A76A3E9D52}" type="slidenum">
              <a:rPr lang="en-US" sz="1200"/>
              <a:pPr algn="r" defTabSz="913576"/>
              <a:t>11</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Jobs</a:t>
            </a:r>
            <a:r>
              <a:rPr lang="en-US" baseline="0" dirty="0" smtClean="0"/>
              <a:t> for Veterans State Grant is a Staffing Grant</a:t>
            </a:r>
            <a:endParaRPr lang="en-US" dirty="0"/>
          </a:p>
        </p:txBody>
      </p:sp>
      <p:sp>
        <p:nvSpPr>
          <p:cNvPr id="4" name="Slide Number Placeholder 3"/>
          <p:cNvSpPr>
            <a:spLocks noGrp="1"/>
          </p:cNvSpPr>
          <p:nvPr>
            <p:ph type="sldNum" sz="quarter" idx="10"/>
          </p:nvPr>
        </p:nvSpPr>
        <p:spPr/>
        <p:txBody>
          <a:bodyPr/>
          <a:lstStyle/>
          <a:p>
            <a:fld id="{6408CA05-76EC-4A68-BB1F-C9208F4248B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347FD34-002A-4844-AB32-BCBE6D8135CA}"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dirty="0"/>
          </a:p>
        </p:txBody>
      </p:sp>
    </p:spTree>
    <p:extLst>
      <p:ext uri="{BB962C8B-B14F-4D97-AF65-F5344CB8AC3E}">
        <p14:creationId xmlns="" xmlns:p14="http://schemas.microsoft.com/office/powerpoint/2010/main" val="2746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780766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47FD34-002A-4844-AB32-BCBE6D8135CA}"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3399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47FD34-002A-4844-AB32-BCBE6D8135CA}"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987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47FD34-002A-4844-AB32-BCBE6D8135CA}" type="datetimeFigureOut">
              <a:rPr lang="en-US" smtClean="0"/>
              <a:pPr/>
              <a:t>4/19/2012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60323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47FD34-002A-4844-AB32-BCBE6D8135CA}"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51436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47FD34-002A-4844-AB32-BCBE6D8135CA}" type="datetimeFigureOut">
              <a:rPr lang="en-US" smtClean="0"/>
              <a:pPr/>
              <a:t>4/19/2012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650936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47FD34-002A-4844-AB32-BCBE6D8135CA}" type="datetimeFigureOut">
              <a:rPr lang="en-US" smtClean="0"/>
              <a:pPr/>
              <a:t>4/19/2012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72456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7FD34-002A-4844-AB32-BCBE6D8135CA}" type="datetimeFigureOut">
              <a:rPr lang="en-US" smtClean="0"/>
              <a:pPr/>
              <a:t>4/19/2012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1619750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7FD34-002A-4844-AB32-BCBE6D8135CA}"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290218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47FD34-002A-4844-AB32-BCBE6D8135CA}" type="datetimeFigureOut">
              <a:rPr lang="en-US" smtClean="0"/>
              <a:pPr/>
              <a:t>4/19/2012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4BE0F-614D-A94E-B98B-A6270180DFD6}" type="slidenum">
              <a:rPr lang="en-US" smtClean="0"/>
              <a:pPr/>
              <a:t>‹#›</a:t>
            </a:fld>
            <a:endParaRPr lang="en-US"/>
          </a:p>
        </p:txBody>
      </p:sp>
    </p:spTree>
    <p:extLst>
      <p:ext uri="{BB962C8B-B14F-4D97-AF65-F5344CB8AC3E}">
        <p14:creationId xmlns="" xmlns:p14="http://schemas.microsoft.com/office/powerpoint/2010/main" val="3840767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pic>
        <p:nvPicPr>
          <p:cNvPr id="10" name="Picture 2" descr="Thumbnail"/>
          <p:cNvPicPr>
            <a:picLocks noChangeAspect="1" noChangeArrowheads="1"/>
          </p:cNvPicPr>
          <p:nvPr userDrawn="1"/>
        </p:nvPicPr>
        <p:blipFill>
          <a:blip r:embed="rId14" cstate="print"/>
          <a:srcRect/>
          <a:stretch>
            <a:fillRect/>
          </a:stretch>
        </p:blipFill>
        <p:spPr>
          <a:xfrm>
            <a:off x="219074" y="1038225"/>
            <a:ext cx="8705851" cy="5087938"/>
          </a:xfrm>
          <a:prstGeom prst="rect">
            <a:avLst/>
          </a:prstGeom>
          <a:noFill/>
          <a:ln w="38100">
            <a:noFill/>
          </a:ln>
        </p:spPr>
      </p:pic>
      <p:pic>
        <p:nvPicPr>
          <p:cNvPr id="7" name="Picture 6" descr="vets-portal-logo.jpg"/>
          <p:cNvPicPr preferRelativeResize="0">
            <a:picLocks/>
          </p:cNvPicPr>
          <p:nvPr userDrawn="1"/>
        </p:nvPicPr>
        <p:blipFill>
          <a:blip r:embed="rId15" cstate="print"/>
          <a:stretch>
            <a:fillRect/>
          </a:stretch>
        </p:blipFill>
        <p:spPr>
          <a:xfrm>
            <a:off x="7118985" y="6203315"/>
            <a:ext cx="1272540" cy="518160"/>
          </a:xfrm>
          <a:prstGeom prst="rect">
            <a:avLst/>
          </a:prstGeom>
        </p:spPr>
      </p:pic>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7FD34-002A-4844-AB32-BCBE6D8135CA}" type="datetimeFigureOut">
              <a:rPr lang="en-US" smtClean="0"/>
              <a:pPr/>
              <a:t>4/19/2012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4BE0F-614D-A94E-B98B-A6270180DFD6}" type="slidenum">
              <a:rPr lang="en-US" smtClean="0"/>
              <a:pPr/>
              <a:t>‹#›</a:t>
            </a:fld>
            <a:endParaRPr lang="en-US"/>
          </a:p>
        </p:txBody>
      </p:sp>
      <p:cxnSp>
        <p:nvCxnSpPr>
          <p:cNvPr id="11" name="Straight Connector 10"/>
          <p:cNvCxnSpPr/>
          <p:nvPr userDrawn="1"/>
        </p:nvCxnSpPr>
        <p:spPr>
          <a:xfrm>
            <a:off x="219074" y="1038225"/>
            <a:ext cx="8701097" cy="0"/>
          </a:xfrm>
          <a:prstGeom prst="line">
            <a:avLst/>
          </a:prstGeom>
          <a:ln>
            <a:solidFill>
              <a:srgbClr val="A5C92B"/>
            </a:solidFill>
          </a:ln>
          <a:effectLst>
            <a:outerShdw blurRad="40000" dist="20000" dir="5400000" rotWithShape="0">
              <a:srgbClr val="000000">
                <a:alpha val="38000"/>
              </a:srgbClr>
            </a:outerShdw>
            <a:reflection blurRad="6350" stA="52000" endA="300" endPos="35000" dir="5400000" sy="-100000" algn="bl" rotWithShape="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59721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090491214@14112003-2485" TargetMode="External"/><Relationship Id="rId13"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7.png"/><Relationship Id="rId12" Type="http://schemas.openxmlformats.org/officeDocument/2006/relationships/image" Target="cid:090491214@14112003-2493"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cid:090491214@14112003-247e" TargetMode="External"/><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image" Target="cid:090491214@14112003-248c" TargetMode="External"/><Relationship Id="rId4" Type="http://schemas.openxmlformats.org/officeDocument/2006/relationships/image" Target="cid:090491214@14112003-2477" TargetMode="External"/><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6.gif"/></Relationships>
</file>

<file path=ppt/slides/_rels/slide29.xml.rels><?xml version="1.0" encoding="UTF-8" standalone="yes"?>
<Relationships xmlns="http://schemas.openxmlformats.org/package/2006/relationships"><Relationship Id="rId3" Type="http://schemas.openxmlformats.org/officeDocument/2006/relationships/hyperlink" Target="mailto:shawn.forehand@deo.myflorida.com"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hyperlink" Target="http://www.floridajobs.org/workforce/Vet_Resources.html" TargetMode="External"/><Relationship Id="rId4" Type="http://schemas.openxmlformats.org/officeDocument/2006/relationships/hyperlink" Target="mailto:paul.furbush@deo.myflorida.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3999" y="3725333"/>
            <a:ext cx="8626593" cy="790222"/>
          </a:xfrm>
        </p:spPr>
        <p:txBody>
          <a:bodyPr>
            <a:normAutofit fontScale="90000"/>
          </a:bodyPr>
          <a:lstStyle/>
          <a:p>
            <a:r>
              <a:rPr lang="en-US" b="1" i="1" u="sng" dirty="0" smtClean="0"/>
              <a:t>How Do You Show</a:t>
            </a:r>
            <a:br>
              <a:rPr lang="en-US" b="1" i="1" u="sng" dirty="0" smtClean="0"/>
            </a:br>
            <a:r>
              <a:rPr lang="en-US" b="1" i="1" u="sng" dirty="0" smtClean="0"/>
              <a:t>Veterans Priority In Your Region? </a:t>
            </a:r>
            <a:endParaRPr lang="en-US" dirty="0">
              <a:solidFill>
                <a:srgbClr val="12293B"/>
              </a:solidFill>
              <a:latin typeface="Adobe Garamond Pro"/>
              <a:cs typeface="Adobe Garamond Pro"/>
            </a:endParaRPr>
          </a:p>
        </p:txBody>
      </p:sp>
      <p:grpSp>
        <p:nvGrpSpPr>
          <p:cNvPr id="11" name="Group 10"/>
          <p:cNvGrpSpPr/>
          <p:nvPr/>
        </p:nvGrpSpPr>
        <p:grpSpPr>
          <a:xfrm>
            <a:off x="1922008" y="5684520"/>
            <a:ext cx="5312664" cy="822960"/>
            <a:chOff x="1828800" y="76200"/>
            <a:chExt cx="5312664" cy="822960"/>
          </a:xfrm>
        </p:grpSpPr>
        <p:pic>
          <p:nvPicPr>
            <p:cNvPr id="5" name="Picture 2" descr="cid:090491214@14112003-2477"/>
            <p:cNvPicPr>
              <a:picLocks noChangeAspect="1" noChangeArrowheads="1"/>
            </p:cNvPicPr>
            <p:nvPr/>
          </p:nvPicPr>
          <p:blipFill>
            <a:blip r:embed="rId3" r:link="rId4" cstate="print"/>
            <a:srcRect/>
            <a:stretch>
              <a:fillRect/>
            </a:stretch>
          </p:blipFill>
          <p:spPr bwMode="auto">
            <a:xfrm>
              <a:off x="1828800" y="76200"/>
              <a:ext cx="740664" cy="822960"/>
            </a:xfrm>
            <a:prstGeom prst="rect">
              <a:avLst/>
            </a:prstGeom>
            <a:noFill/>
            <a:ln w="9525">
              <a:noFill/>
              <a:miter lim="800000"/>
              <a:headEnd/>
              <a:tailEnd/>
            </a:ln>
          </p:spPr>
        </p:pic>
        <p:pic>
          <p:nvPicPr>
            <p:cNvPr id="6" name="Picture 3" descr="cid:090491214@14112003-247e"/>
            <p:cNvPicPr>
              <a:picLocks noChangeAspect="1" noChangeArrowheads="1"/>
            </p:cNvPicPr>
            <p:nvPr/>
          </p:nvPicPr>
          <p:blipFill>
            <a:blip r:embed="rId5" r:link="rId6" cstate="print"/>
            <a:srcRect/>
            <a:stretch>
              <a:fillRect/>
            </a:stretch>
          </p:blipFill>
          <p:spPr bwMode="auto">
            <a:xfrm>
              <a:off x="2743200" y="76200"/>
              <a:ext cx="740664" cy="822960"/>
            </a:xfrm>
            <a:prstGeom prst="rect">
              <a:avLst/>
            </a:prstGeom>
            <a:noFill/>
            <a:ln w="9525">
              <a:noFill/>
              <a:miter lim="800000"/>
              <a:headEnd/>
              <a:tailEnd/>
            </a:ln>
          </p:spPr>
        </p:pic>
        <p:pic>
          <p:nvPicPr>
            <p:cNvPr id="7" name="Picture 4" descr="cid:090491214@14112003-2485"/>
            <p:cNvPicPr>
              <a:picLocks noChangeAspect="1" noChangeArrowheads="1"/>
            </p:cNvPicPr>
            <p:nvPr/>
          </p:nvPicPr>
          <p:blipFill>
            <a:blip r:embed="rId7" r:link="rId8" cstate="print"/>
            <a:srcRect/>
            <a:stretch>
              <a:fillRect/>
            </a:stretch>
          </p:blipFill>
          <p:spPr bwMode="auto">
            <a:xfrm>
              <a:off x="3657600" y="76200"/>
              <a:ext cx="740664" cy="822960"/>
            </a:xfrm>
            <a:prstGeom prst="rect">
              <a:avLst/>
            </a:prstGeom>
            <a:noFill/>
            <a:ln w="9525">
              <a:noFill/>
              <a:miter lim="800000"/>
              <a:headEnd/>
              <a:tailEnd/>
            </a:ln>
          </p:spPr>
        </p:pic>
        <p:pic>
          <p:nvPicPr>
            <p:cNvPr id="8" name="Picture 5" descr="cid:090491214@14112003-248c"/>
            <p:cNvPicPr>
              <a:picLocks noChangeAspect="1" noChangeArrowheads="1"/>
            </p:cNvPicPr>
            <p:nvPr/>
          </p:nvPicPr>
          <p:blipFill>
            <a:blip r:embed="rId9" r:link="rId10" cstate="print"/>
            <a:srcRect/>
            <a:stretch>
              <a:fillRect/>
            </a:stretch>
          </p:blipFill>
          <p:spPr bwMode="auto">
            <a:xfrm>
              <a:off x="4572000" y="76200"/>
              <a:ext cx="740664" cy="822960"/>
            </a:xfrm>
            <a:prstGeom prst="rect">
              <a:avLst/>
            </a:prstGeom>
            <a:noFill/>
            <a:ln w="9525">
              <a:noFill/>
              <a:miter lim="800000"/>
              <a:headEnd/>
              <a:tailEnd/>
            </a:ln>
          </p:spPr>
        </p:pic>
        <p:pic>
          <p:nvPicPr>
            <p:cNvPr id="9" name="Picture 6" descr="cid:090491214@14112003-2493"/>
            <p:cNvPicPr>
              <a:picLocks noChangeAspect="1" noChangeArrowheads="1"/>
            </p:cNvPicPr>
            <p:nvPr/>
          </p:nvPicPr>
          <p:blipFill>
            <a:blip r:embed="rId11" r:link="rId12" cstate="print"/>
            <a:srcRect/>
            <a:stretch>
              <a:fillRect/>
            </a:stretch>
          </p:blipFill>
          <p:spPr bwMode="auto">
            <a:xfrm>
              <a:off x="5486400" y="76200"/>
              <a:ext cx="740664" cy="822960"/>
            </a:xfrm>
            <a:prstGeom prst="rect">
              <a:avLst/>
            </a:prstGeom>
            <a:noFill/>
            <a:ln w="9525">
              <a:noFill/>
              <a:miter lim="800000"/>
              <a:headEnd/>
              <a:tailEnd/>
            </a:ln>
          </p:spPr>
        </p:pic>
        <p:pic>
          <p:nvPicPr>
            <p:cNvPr id="10" name="Picture 6" descr="https://www.employflorida.com/admin/gsipub/htmlarea/uploads/NatGuard.jpg"/>
            <p:cNvPicPr>
              <a:picLocks noChangeAspect="1" noChangeArrowheads="1"/>
            </p:cNvPicPr>
            <p:nvPr/>
          </p:nvPicPr>
          <p:blipFill>
            <a:blip r:embed="rId13" cstate="print"/>
            <a:srcRect/>
            <a:stretch>
              <a:fillRect/>
            </a:stretch>
          </p:blipFill>
          <p:spPr bwMode="auto">
            <a:xfrm>
              <a:off x="6400800" y="76200"/>
              <a:ext cx="740664" cy="822960"/>
            </a:xfrm>
            <a:prstGeom prst="rect">
              <a:avLst/>
            </a:prstGeom>
            <a:noFill/>
            <a:ln w="9525">
              <a:noFill/>
              <a:miter lim="800000"/>
              <a:headEnd/>
              <a:tailEnd/>
            </a:ln>
          </p:spPr>
        </p:pic>
      </p:grpSp>
    </p:spTree>
    <p:extLst>
      <p:ext uri="{BB962C8B-B14F-4D97-AF65-F5344CB8AC3E}">
        <p14:creationId xmlns="" xmlns:p14="http://schemas.microsoft.com/office/powerpoint/2010/main" val="235185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85750" y="1143000"/>
            <a:ext cx="8639174" cy="5029200"/>
          </a:xfrm>
        </p:spPr>
        <p:txBody>
          <a:bodyPr>
            <a:normAutofit fontScale="92500"/>
          </a:bodyPr>
          <a:lstStyle/>
          <a:p>
            <a:pPr algn="ctr">
              <a:spcAft>
                <a:spcPct val="45000"/>
              </a:spcAft>
              <a:buNone/>
            </a:pPr>
            <a:r>
              <a:rPr lang="en-US" sz="2800" dirty="0" smtClean="0">
                <a:solidFill>
                  <a:srgbClr val="000099"/>
                </a:solidFill>
              </a:rPr>
              <a:t>Priority can be confused with Preference and Services </a:t>
            </a:r>
          </a:p>
          <a:p>
            <a:pPr algn="ctr">
              <a:spcAft>
                <a:spcPct val="45000"/>
              </a:spcAft>
              <a:buNone/>
            </a:pPr>
            <a:r>
              <a:rPr lang="en-US" sz="2800" i="1" dirty="0" smtClean="0">
                <a:solidFill>
                  <a:srgbClr val="000099"/>
                </a:solidFill>
              </a:rPr>
              <a:t>    There is a difference!</a:t>
            </a:r>
          </a:p>
          <a:p>
            <a:pPr>
              <a:spcAft>
                <a:spcPct val="45000"/>
              </a:spcAft>
            </a:pPr>
            <a:r>
              <a:rPr lang="en-US" sz="2800" i="1" dirty="0" smtClean="0">
                <a:solidFill>
                  <a:srgbClr val="000099"/>
                </a:solidFill>
                <a:latin typeface="+mj-lt"/>
              </a:rPr>
              <a:t>Priority Of Service applies to </a:t>
            </a:r>
            <a:r>
              <a:rPr lang="en-US" sz="2800" dirty="0" smtClean="0">
                <a:solidFill>
                  <a:srgbClr val="000099"/>
                </a:solidFill>
                <a:latin typeface="+mj-lt"/>
              </a:rPr>
              <a:t>any program or service for workforce preparation, development, or delivery that is directly funded, in whole or in part, by the DOL</a:t>
            </a:r>
          </a:p>
          <a:p>
            <a:pPr>
              <a:spcAft>
                <a:spcPct val="45000"/>
              </a:spcAft>
            </a:pPr>
            <a:r>
              <a:rPr lang="en-US" sz="2800" i="1" dirty="0" smtClean="0">
                <a:solidFill>
                  <a:srgbClr val="000099"/>
                </a:solidFill>
              </a:rPr>
              <a:t>Veterans Preference </a:t>
            </a:r>
            <a:r>
              <a:rPr lang="en-US" sz="2800" dirty="0" smtClean="0">
                <a:solidFill>
                  <a:srgbClr val="000099"/>
                </a:solidFill>
              </a:rPr>
              <a:t>in hiring is special consideration to eligible veterans looking for employment </a:t>
            </a:r>
          </a:p>
          <a:p>
            <a:pPr>
              <a:spcAft>
                <a:spcPct val="45000"/>
              </a:spcAft>
            </a:pPr>
            <a:r>
              <a:rPr lang="en-US" sz="2800" i="1" dirty="0" smtClean="0">
                <a:solidFill>
                  <a:srgbClr val="000099"/>
                </a:solidFill>
              </a:rPr>
              <a:t>Program eligibility for services</a:t>
            </a:r>
            <a:r>
              <a:rPr lang="en-US" sz="2800" dirty="0" smtClean="0">
                <a:solidFill>
                  <a:srgbClr val="000099"/>
                </a:solidFill>
              </a:rPr>
              <a:t>, intent or focus establishes the definitions that apply to the specific programs</a:t>
            </a:r>
          </a:p>
          <a:p>
            <a:pPr>
              <a:spcAft>
                <a:spcPct val="45000"/>
              </a:spcAft>
            </a:pPr>
            <a:endParaRPr lang="en-US" sz="2800" dirty="0" smtClean="0">
              <a:solidFill>
                <a:srgbClr val="000099"/>
              </a:solidFill>
              <a:latin typeface="+mj-lt"/>
            </a:endParaRPr>
          </a:p>
        </p:txBody>
      </p:sp>
      <p:sp>
        <p:nvSpPr>
          <p:cNvPr id="6" name="Slide Number Placeholder 5"/>
          <p:cNvSpPr txBox="1">
            <a:spLocks noGrp="1"/>
          </p:cNvSpPr>
          <p:nvPr/>
        </p:nvSpPr>
        <p:spPr bwMode="auto">
          <a:xfrm>
            <a:off x="8642350" y="6443663"/>
            <a:ext cx="457200" cy="304800"/>
          </a:xfrm>
          <a:prstGeom prst="rect">
            <a:avLst/>
          </a:prstGeom>
          <a:noFill/>
          <a:ln>
            <a:miter lim="800000"/>
            <a:headEnd/>
            <a:tailEnd/>
          </a:ln>
        </p:spPr>
        <p:txBody>
          <a:bodyPr/>
          <a:lstStyle/>
          <a:p>
            <a:pPr algn="ctr"/>
            <a:fld id="{45A44AE7-EB6E-4C0F-9DE7-462C074EC575}" type="slidenum">
              <a:rPr lang="en-US" sz="900" b="1">
                <a:solidFill>
                  <a:schemeClr val="bg1"/>
                </a:solidFill>
                <a:latin typeface="Tahoma" pitchFamily="34" charset="0"/>
              </a:rPr>
              <a:pPr algn="ctr"/>
              <a:t>10</a:t>
            </a:fld>
            <a:endParaRPr lang="en-US" sz="900" b="1">
              <a:solidFill>
                <a:schemeClr val="bg1"/>
              </a:solidFill>
              <a:latin typeface="Tahoma" pitchFamily="34" charset="0"/>
            </a:endParaRPr>
          </a:p>
        </p:txBody>
      </p:sp>
      <p:sp>
        <p:nvSpPr>
          <p:cNvPr id="7"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Possible Misunderstanding</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path" presetSubtype="0" accel="50000" decel="50000" fill="hold" nodeType="afterEffect">
                                  <p:stCondLst>
                                    <p:cond delay="0"/>
                                  </p:stCondLst>
                                  <p:childTnLst>
                                    <p:animMotion origin="layout" path="M 0 0  L 0.125 -0.112  L 0.25 0  L 0.125 0.112  L 0 0  Z" pathEditMode="relative" ptsTypes="">
                                      <p:cBhvr>
                                        <p:cTn id="6" dur="2000" fill="hold"/>
                                        <p:tgtEl>
                                          <p:spTgt spid="25603">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169336" y="1295400"/>
            <a:ext cx="8860364" cy="5816977"/>
          </a:xfrm>
          <a:prstGeom prst="rect">
            <a:avLst/>
          </a:prstGeom>
          <a:noFill/>
          <a:ln w="9525">
            <a:noFill/>
            <a:miter lim="800000"/>
            <a:headEnd/>
            <a:tailEnd/>
          </a:ln>
          <a:effectLst/>
        </p:spPr>
        <p:txBody>
          <a:bodyPr wrap="square">
            <a:spAutoFit/>
          </a:bodyPr>
          <a:lstStyle/>
          <a:p>
            <a:pPr algn="ctr"/>
            <a:r>
              <a:rPr lang="en-US" sz="2400" dirty="0" smtClean="0">
                <a:solidFill>
                  <a:srgbClr val="000099"/>
                </a:solidFill>
              </a:rPr>
              <a:t>Priority of Service requires the broad definition of veteran </a:t>
            </a:r>
          </a:p>
          <a:p>
            <a:pPr algn="ctr"/>
            <a:r>
              <a:rPr lang="en-US" sz="2400" dirty="0" smtClean="0">
                <a:solidFill>
                  <a:srgbClr val="000099"/>
                </a:solidFill>
              </a:rPr>
              <a:t>found in 38 U.S.C. 101(2)</a:t>
            </a:r>
          </a:p>
          <a:p>
            <a:pPr algn="ctr"/>
            <a:endParaRPr lang="en-US" sz="1200" dirty="0" smtClean="0">
              <a:solidFill>
                <a:srgbClr val="000099"/>
              </a:solidFill>
            </a:endParaRPr>
          </a:p>
          <a:p>
            <a:pPr algn="ctr"/>
            <a:r>
              <a:rPr lang="en-US" sz="2400" dirty="0" smtClean="0">
                <a:solidFill>
                  <a:srgbClr val="000099"/>
                </a:solidFill>
              </a:rPr>
              <a:t>The term “veteran” means a person who </a:t>
            </a:r>
            <a:r>
              <a:rPr lang="en-US" sz="2400" u="sng" dirty="0" smtClean="0">
                <a:solidFill>
                  <a:srgbClr val="000099"/>
                </a:solidFill>
              </a:rPr>
              <a:t>served at least one day </a:t>
            </a:r>
            <a:r>
              <a:rPr lang="en-US" sz="2400" dirty="0" smtClean="0">
                <a:solidFill>
                  <a:srgbClr val="000099"/>
                </a:solidFill>
              </a:rPr>
              <a:t>in the </a:t>
            </a:r>
            <a:r>
              <a:rPr lang="en-US" sz="2400" u="sng" dirty="0" smtClean="0">
                <a:solidFill>
                  <a:srgbClr val="000099"/>
                </a:solidFill>
              </a:rPr>
              <a:t>active military</a:t>
            </a:r>
            <a:r>
              <a:rPr lang="en-US" sz="2400" dirty="0" smtClean="0">
                <a:solidFill>
                  <a:srgbClr val="000099"/>
                </a:solidFill>
              </a:rPr>
              <a:t>, naval, or air service, and who was discharged or released under conditions other than dishonorable</a:t>
            </a:r>
          </a:p>
          <a:p>
            <a:pPr algn="ctr"/>
            <a:endParaRPr lang="en-US" sz="1200" b="0" i="1" dirty="0" smtClean="0">
              <a:solidFill>
                <a:srgbClr val="000099"/>
              </a:solidFill>
            </a:endParaRPr>
          </a:p>
          <a:p>
            <a:pPr algn="ctr"/>
            <a:r>
              <a:rPr lang="en-US" sz="2400" i="1" dirty="0" smtClean="0">
                <a:solidFill>
                  <a:srgbClr val="000099"/>
                </a:solidFill>
              </a:rPr>
              <a:t>(Functionally </a:t>
            </a:r>
            <a:r>
              <a:rPr lang="en-US" sz="2400" i="1" dirty="0">
                <a:solidFill>
                  <a:srgbClr val="000099"/>
                </a:solidFill>
              </a:rPr>
              <a:t>equivalent to WIA </a:t>
            </a:r>
            <a:r>
              <a:rPr lang="en-US" sz="2400" i="1" dirty="0" smtClean="0">
                <a:solidFill>
                  <a:srgbClr val="000099"/>
                </a:solidFill>
              </a:rPr>
              <a:t>&amp; </a:t>
            </a:r>
            <a:r>
              <a:rPr lang="en-US" sz="2400" i="1" dirty="0">
                <a:solidFill>
                  <a:srgbClr val="000099"/>
                </a:solidFill>
              </a:rPr>
              <a:t>applies to WIA </a:t>
            </a:r>
            <a:r>
              <a:rPr lang="en-US" sz="2400" i="1" dirty="0" smtClean="0">
                <a:solidFill>
                  <a:srgbClr val="000099"/>
                </a:solidFill>
              </a:rPr>
              <a:t>program eligibility)</a:t>
            </a:r>
          </a:p>
          <a:p>
            <a:pPr algn="ctr" fontAlgn="auto">
              <a:spcAft>
                <a:spcPts val="0"/>
              </a:spcAft>
              <a:buNone/>
              <a:defRPr/>
            </a:pPr>
            <a:r>
              <a:rPr lang="en-US" sz="2400" b="1" dirty="0" smtClean="0">
                <a:solidFill>
                  <a:srgbClr val="000099"/>
                </a:solidFill>
                <a:cs typeface="Arial" pitchFamily="34" charset="0"/>
              </a:rPr>
              <a:t>________________________________________________________</a:t>
            </a:r>
          </a:p>
          <a:p>
            <a:endParaRPr lang="en-US" sz="2400" b="0" i="1" dirty="0" smtClean="0">
              <a:solidFill>
                <a:srgbClr val="000099"/>
              </a:solidFill>
            </a:endParaRPr>
          </a:p>
          <a:p>
            <a:pPr algn="ctr"/>
            <a:r>
              <a:rPr lang="en-US" sz="2400" b="0" dirty="0" smtClean="0">
                <a:solidFill>
                  <a:srgbClr val="000099"/>
                </a:solidFill>
              </a:rPr>
              <a:t>Differs </a:t>
            </a:r>
            <a:r>
              <a:rPr lang="en-US" sz="2400" b="0" dirty="0">
                <a:solidFill>
                  <a:srgbClr val="000099"/>
                </a:solidFill>
              </a:rPr>
              <a:t>from Wagner-</a:t>
            </a:r>
            <a:r>
              <a:rPr lang="en-US" sz="2400" b="0" dirty="0" err="1">
                <a:solidFill>
                  <a:srgbClr val="000099"/>
                </a:solidFill>
              </a:rPr>
              <a:t>Peyser</a:t>
            </a:r>
            <a:r>
              <a:rPr lang="en-US" sz="2400" b="0" dirty="0">
                <a:solidFill>
                  <a:srgbClr val="000099"/>
                </a:solidFill>
              </a:rPr>
              <a:t> definition of “eligible veteran</a:t>
            </a:r>
            <a:r>
              <a:rPr lang="en-US" sz="2400" b="0" dirty="0" smtClean="0">
                <a:solidFill>
                  <a:srgbClr val="000099"/>
                </a:solidFill>
              </a:rPr>
              <a:t>”</a:t>
            </a:r>
          </a:p>
          <a:p>
            <a:pPr algn="ctr"/>
            <a:endParaRPr lang="en-US" sz="1200" b="0" dirty="0" smtClean="0">
              <a:solidFill>
                <a:srgbClr val="000099"/>
              </a:solidFill>
            </a:endParaRPr>
          </a:p>
          <a:p>
            <a:pPr algn="ctr"/>
            <a:r>
              <a:rPr lang="en-US" sz="2400" b="0" dirty="0" smtClean="0">
                <a:solidFill>
                  <a:srgbClr val="000099"/>
                </a:solidFill>
              </a:rPr>
              <a:t>Which includes </a:t>
            </a:r>
            <a:r>
              <a:rPr lang="en-US" sz="2400" b="0" dirty="0">
                <a:solidFill>
                  <a:srgbClr val="000099"/>
                </a:solidFill>
              </a:rPr>
              <a:t>180-day criterion and applies to </a:t>
            </a:r>
            <a:r>
              <a:rPr lang="en-US" sz="2400" b="0" i="1" dirty="0" smtClean="0">
                <a:solidFill>
                  <a:srgbClr val="000099"/>
                </a:solidFill>
              </a:rPr>
              <a:t>Jobs for Veterans </a:t>
            </a:r>
            <a:r>
              <a:rPr lang="en-US" sz="2400" b="0" i="1" dirty="0">
                <a:solidFill>
                  <a:srgbClr val="000099"/>
                </a:solidFill>
              </a:rPr>
              <a:t>program eligibility</a:t>
            </a:r>
            <a:r>
              <a:rPr lang="en-US" sz="2400" b="0" dirty="0">
                <a:solidFill>
                  <a:srgbClr val="000099"/>
                </a:solidFill>
              </a:rPr>
              <a:t> and </a:t>
            </a:r>
            <a:r>
              <a:rPr lang="en-US" sz="2400" b="0" i="1" dirty="0">
                <a:solidFill>
                  <a:srgbClr val="000099"/>
                </a:solidFill>
              </a:rPr>
              <a:t>Wagner-</a:t>
            </a:r>
            <a:r>
              <a:rPr lang="en-US" sz="2400" b="0" i="1" dirty="0" err="1">
                <a:solidFill>
                  <a:srgbClr val="000099"/>
                </a:solidFill>
              </a:rPr>
              <a:t>Peyser</a:t>
            </a:r>
            <a:r>
              <a:rPr lang="en-US" sz="2400" b="0" i="1" dirty="0">
                <a:solidFill>
                  <a:srgbClr val="000099"/>
                </a:solidFill>
              </a:rPr>
              <a:t> program reporting</a:t>
            </a:r>
          </a:p>
          <a:p>
            <a:endParaRPr lang="en-US" dirty="0">
              <a:solidFill>
                <a:srgbClr val="000099"/>
              </a:solidFill>
              <a:sym typeface="Monotype Sorts" pitchFamily="2" charset="2"/>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Identifying Covered Persons</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45">
                                            <p:txEl>
                                              <p:pRg st="8" end="8"/>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1264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69336" y="1371600"/>
            <a:ext cx="8803214" cy="4897438"/>
          </a:xfrm>
        </p:spPr>
        <p:txBody>
          <a:bodyPr>
            <a:normAutofit/>
          </a:bodyPr>
          <a:lstStyle/>
          <a:p>
            <a:pPr eaLnBrk="1" hangingPunct="1">
              <a:spcAft>
                <a:spcPct val="35000"/>
              </a:spcAft>
            </a:pPr>
            <a:r>
              <a:rPr lang="en-US" sz="2800" dirty="0" smtClean="0">
                <a:solidFill>
                  <a:srgbClr val="000099"/>
                </a:solidFill>
              </a:rPr>
              <a:t>Veteran Employment and Training Service (VETS) funded programs are those authorized under Title 38 and through the Jobs for Veterans Act (JVA)</a:t>
            </a:r>
          </a:p>
          <a:p>
            <a:r>
              <a:rPr lang="en-US" sz="2800" dirty="0" smtClean="0">
                <a:solidFill>
                  <a:srgbClr val="000099"/>
                </a:solidFill>
              </a:rPr>
              <a:t>Local Veterans’ Employment Representatives (LVERs) and Disabled Veteran Outreach Program Representatives (DVOPs) fill a particular niche in that overall set of services for Veterans and should be used to provide </a:t>
            </a:r>
            <a:r>
              <a:rPr lang="en-US" sz="2800" u="sng" dirty="0" smtClean="0">
                <a:solidFill>
                  <a:srgbClr val="000099"/>
                </a:solidFill>
              </a:rPr>
              <a:t>specialized</a:t>
            </a:r>
            <a:r>
              <a:rPr lang="en-US" sz="2800" dirty="0" smtClean="0">
                <a:solidFill>
                  <a:srgbClr val="000099"/>
                </a:solidFill>
              </a:rPr>
              <a:t> services</a:t>
            </a:r>
          </a:p>
        </p:txBody>
      </p:sp>
      <p:sp>
        <p:nvSpPr>
          <p:cNvPr id="8"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Veterans Program</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228600" y="1295400"/>
            <a:ext cx="8686800" cy="4093428"/>
          </a:xfrm>
          <a:prstGeom prst="rect">
            <a:avLst/>
          </a:prstGeom>
          <a:noFill/>
          <a:ln w="9525">
            <a:noFill/>
            <a:miter lim="800000"/>
            <a:headEnd/>
            <a:tailEnd/>
          </a:ln>
          <a:effectLst/>
        </p:spPr>
        <p:txBody>
          <a:bodyPr wrap="square">
            <a:spAutoFit/>
          </a:bodyPr>
          <a:lstStyle/>
          <a:p>
            <a:pPr marL="342900" indent="-342900">
              <a:buFont typeface="Arial" pitchFamily="34" charset="0"/>
              <a:buChar char="•"/>
            </a:pPr>
            <a:r>
              <a:rPr lang="en-US" sz="2000" dirty="0" smtClean="0">
                <a:solidFill>
                  <a:srgbClr val="000099"/>
                </a:solidFill>
                <a:effectLst>
                  <a:outerShdw blurRad="38100" dist="38100" dir="2700000" algn="tl">
                    <a:srgbClr val="C0C0C0"/>
                  </a:outerShdw>
                </a:effectLst>
                <a:sym typeface="Monotype Sorts" pitchFamily="2" charset="2"/>
              </a:rPr>
              <a:t>Advocate for &amp; market veterans for employment &amp; training with business, industry &amp; local organizations through community outreach activities</a:t>
            </a:r>
          </a:p>
          <a:p>
            <a:pPr marL="342900" indent="-342900">
              <a:buFont typeface="Arial" pitchFamily="34" charset="0"/>
              <a:buChar char="•"/>
            </a:pPr>
            <a:endParaRPr lang="en-US" sz="2000" dirty="0" smtClean="0">
              <a:solidFill>
                <a:srgbClr val="000099"/>
              </a:solidFill>
              <a:effectLst>
                <a:outerShdw blurRad="38100" dist="38100" dir="2700000" algn="tl">
                  <a:srgbClr val="C0C0C0"/>
                </a:outerShdw>
              </a:effectLst>
              <a:sym typeface="Monotype Sorts" pitchFamily="2" charset="2"/>
            </a:endParaRPr>
          </a:p>
          <a:p>
            <a:pPr marL="342900" indent="-342900">
              <a:buFont typeface="Arial" pitchFamily="34" charset="0"/>
              <a:buChar char="•"/>
            </a:pPr>
            <a:r>
              <a:rPr lang="en-US" sz="2000" dirty="0" smtClean="0">
                <a:solidFill>
                  <a:srgbClr val="000099"/>
                </a:solidFill>
                <a:effectLst>
                  <a:outerShdw blurRad="38100" dist="38100" dir="2700000" algn="tl">
                    <a:srgbClr val="C0C0C0"/>
                  </a:outerShdw>
                </a:effectLst>
                <a:sym typeface="Monotype Sorts" pitchFamily="2" charset="2"/>
              </a:rPr>
              <a:t>Facilitate full range of employment, training and placement services to meet veterans needs</a:t>
            </a:r>
          </a:p>
          <a:p>
            <a:pPr marL="342900" indent="-342900">
              <a:buFont typeface="Arial" pitchFamily="34" charset="0"/>
              <a:buChar char="•"/>
            </a:pPr>
            <a:endParaRPr lang="en-US" sz="2000" dirty="0" smtClean="0">
              <a:solidFill>
                <a:srgbClr val="000099"/>
              </a:solidFill>
              <a:effectLst>
                <a:outerShdw blurRad="38100" dist="38100" dir="2700000" algn="tl">
                  <a:srgbClr val="C0C0C0"/>
                </a:outerShdw>
              </a:effectLst>
              <a:sym typeface="Monotype Sorts" pitchFamily="2" charset="2"/>
            </a:endParaRPr>
          </a:p>
          <a:p>
            <a:pPr marL="342900" indent="-342900">
              <a:buFont typeface="Arial" pitchFamily="34" charset="0"/>
              <a:buChar char="•"/>
            </a:pPr>
            <a:r>
              <a:rPr lang="en-US" sz="2000" dirty="0" smtClean="0">
                <a:solidFill>
                  <a:srgbClr val="000099"/>
                </a:solidFill>
                <a:effectLst>
                  <a:outerShdw blurRad="38100" dist="38100" dir="2700000" algn="tl">
                    <a:srgbClr val="C0C0C0"/>
                  </a:outerShdw>
                </a:effectLst>
                <a:sym typeface="Monotype Sorts" pitchFamily="2" charset="2"/>
              </a:rPr>
              <a:t>Coordinate &amp; Prepare Manager’s Report on Services to Veterans</a:t>
            </a:r>
          </a:p>
          <a:p>
            <a:pPr marL="342900" indent="-342900">
              <a:buFont typeface="Arial" pitchFamily="34" charset="0"/>
              <a:buChar char="•"/>
            </a:pPr>
            <a:endParaRPr lang="en-US" sz="2000" dirty="0" smtClean="0">
              <a:solidFill>
                <a:srgbClr val="000099"/>
              </a:solidFill>
              <a:effectLst>
                <a:outerShdw blurRad="38100" dist="38100" dir="2700000" algn="tl">
                  <a:srgbClr val="C0C0C0"/>
                </a:outerShdw>
              </a:effectLst>
              <a:sym typeface="Monotype Sorts" pitchFamily="2" charset="2"/>
            </a:endParaRPr>
          </a:p>
          <a:p>
            <a:pPr marL="342900" indent="-342900">
              <a:buFont typeface="Arial" pitchFamily="34" charset="0"/>
              <a:buChar char="•"/>
            </a:pPr>
            <a:r>
              <a:rPr lang="en-US" sz="2000" dirty="0" smtClean="0">
                <a:solidFill>
                  <a:srgbClr val="000099"/>
                </a:solidFill>
                <a:effectLst>
                  <a:outerShdw blurRad="38100" dist="38100" dir="2700000" algn="tl">
                    <a:srgbClr val="C0C0C0"/>
                  </a:outerShdw>
                </a:effectLst>
                <a:sym typeface="Monotype Sorts" pitchFamily="2" charset="2"/>
              </a:rPr>
              <a:t>Facilitate veteran services &amp; Priority Training for local one-stop center staff</a:t>
            </a:r>
          </a:p>
          <a:p>
            <a:pPr lvl="0" eaLnBrk="0" fontAlgn="base" hangingPunct="0">
              <a:spcBef>
                <a:spcPct val="0"/>
              </a:spcBef>
              <a:spcAft>
                <a:spcPct val="0"/>
              </a:spcAft>
              <a:tabLst>
                <a:tab pos="914400" algn="l"/>
              </a:tabLst>
            </a:pPr>
            <a:endParaRPr lang="en-US" sz="2000" dirty="0" smtClean="0">
              <a:solidFill>
                <a:srgbClr val="000099"/>
              </a:solidFill>
            </a:endParaRPr>
          </a:p>
          <a:p>
            <a:pPr marL="342900" indent="-342900">
              <a:buFont typeface="Arial" pitchFamily="34" charset="0"/>
              <a:buChar char="•"/>
            </a:pPr>
            <a:r>
              <a:rPr lang="en-US" sz="2000" dirty="0" smtClean="0">
                <a:solidFill>
                  <a:srgbClr val="000099"/>
                </a:solidFill>
                <a:ea typeface="Times New Roman" pitchFamily="18" charset="0"/>
              </a:rPr>
              <a:t>Coordinates and Facilitate TAP services as needed (if certified)</a:t>
            </a:r>
          </a:p>
          <a:p>
            <a:pPr marL="342900" indent="-342900">
              <a:buFont typeface="Arial" pitchFamily="34" charset="0"/>
              <a:buChar char="•"/>
            </a:pPr>
            <a:endParaRPr lang="en-US" sz="2000" dirty="0" smtClean="0">
              <a:solidFill>
                <a:srgbClr val="000099"/>
              </a:solidFill>
              <a:ea typeface="Times New Roman" pitchFamily="18" charset="0"/>
            </a:endParaRPr>
          </a:p>
          <a:p>
            <a:pPr marL="342900" lvl="0" indent="-342900">
              <a:buFont typeface="Arial" pitchFamily="34" charset="0"/>
              <a:buChar char="•"/>
            </a:pPr>
            <a:r>
              <a:rPr lang="en-US" sz="2000" dirty="0" smtClean="0">
                <a:solidFill>
                  <a:srgbClr val="000099"/>
                </a:solidFill>
                <a:ea typeface="Times New Roman" pitchFamily="18" charset="0"/>
              </a:rPr>
              <a:t>Monitor Veteran program performance &amp; Priority of Service</a:t>
            </a:r>
            <a:endParaRPr lang="en-US" sz="2000" dirty="0">
              <a:solidFill>
                <a:srgbClr val="000099"/>
              </a:solidFill>
              <a:effectLst>
                <a:outerShdw blurRad="38100" dist="38100" dir="2700000" algn="tl">
                  <a:srgbClr val="C0C0C0"/>
                </a:outerShdw>
              </a:effectLst>
              <a:sym typeface="Monotype Sorts" pitchFamily="2" charset="2"/>
            </a:endParaRPr>
          </a:p>
        </p:txBody>
      </p:sp>
      <p:sp>
        <p:nvSpPr>
          <p:cNvPr id="8" name="Title 1"/>
          <p:cNvSpPr txBox="1">
            <a:spLocks/>
          </p:cNvSpPr>
          <p:nvPr/>
        </p:nvSpPr>
        <p:spPr>
          <a:xfrm>
            <a:off x="457200" y="274639"/>
            <a:ext cx="8229600" cy="715961"/>
          </a:xfrm>
          <a:prstGeom prst="rect">
            <a:avLst/>
          </a:prstGeom>
        </p:spPr>
        <p:txBody>
          <a:bodyPr vert="horz" lIns="91440" tIns="45720" rIns="91440" bIns="45720" rtlCol="0" anchor="ct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Cambria" pitchFamily="18" charset="0"/>
                <a:ea typeface="MS Mincho" pitchFamily="49" charset="-128"/>
                <a:cs typeface="Times New Roman" pitchFamily="18" charset="0"/>
              </a:rPr>
              <a:t>Local Veteran Employment Representative</a:t>
            </a:r>
            <a:endParaRPr kumimoji="0" lang="en-US" sz="2000" b="0"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Arial" pitchFamily="34" charset="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228600" y="1171575"/>
            <a:ext cx="8686800" cy="5786199"/>
          </a:xfrm>
          <a:prstGeom prst="rect">
            <a:avLst/>
          </a:prstGeom>
          <a:noFill/>
          <a:ln w="9525">
            <a:noFill/>
            <a:miter lim="800000"/>
            <a:headEnd/>
            <a:tailEnd/>
          </a:ln>
          <a:effectLst/>
        </p:spPr>
        <p:txBody>
          <a:bodyPr>
            <a:spAutoFit/>
          </a:bodyPr>
          <a:lstStyle/>
          <a:p>
            <a:pPr marL="342900" indent="-342900">
              <a:buFont typeface="Arial" pitchFamily="34" charset="0"/>
              <a:buChar char="•"/>
            </a:pPr>
            <a:r>
              <a:rPr lang="en-US" sz="2000" dirty="0" smtClean="0">
                <a:solidFill>
                  <a:srgbClr val="000099"/>
                </a:solidFill>
              </a:rPr>
              <a:t>Facilitate Intensive Services using Case Management to veterans with special employment needs focusing on Disabled Veterans</a:t>
            </a:r>
          </a:p>
          <a:p>
            <a:pPr marL="342900" indent="-342900">
              <a:buFont typeface="Arial" pitchFamily="34" charset="0"/>
              <a:buChar char="•"/>
            </a:pPr>
            <a:endParaRPr lang="en-US" sz="2000" dirty="0" smtClean="0">
              <a:solidFill>
                <a:srgbClr val="000099"/>
              </a:solidFill>
            </a:endParaRPr>
          </a:p>
          <a:p>
            <a:pPr marL="342900" lvl="0" indent="-342900">
              <a:buFont typeface="Arial" pitchFamily="34" charset="0"/>
              <a:buChar char="•"/>
            </a:pPr>
            <a:r>
              <a:rPr lang="en-US" sz="2000" dirty="0" smtClean="0">
                <a:solidFill>
                  <a:srgbClr val="000099"/>
                </a:solidFill>
                <a:ea typeface="Times New Roman" pitchFamily="18" charset="0"/>
              </a:rPr>
              <a:t>Establish and conducts Outstation Support and participates in community based and Veteran Organization outreach</a:t>
            </a:r>
          </a:p>
          <a:p>
            <a:pPr marL="342900" indent="-342900"/>
            <a:endParaRPr lang="en-US" sz="2000" dirty="0" smtClean="0">
              <a:solidFill>
                <a:srgbClr val="000099"/>
              </a:solidFill>
            </a:endParaRPr>
          </a:p>
          <a:p>
            <a:pPr marL="342900" indent="-342900">
              <a:buFont typeface="Arial" pitchFamily="34" charset="0"/>
              <a:buChar char="•"/>
            </a:pPr>
            <a:r>
              <a:rPr lang="en-US" sz="2000" dirty="0" smtClean="0">
                <a:solidFill>
                  <a:srgbClr val="000099"/>
                </a:solidFill>
              </a:rPr>
              <a:t>Target Disabled veterans, economically or educationally disadvantaged veterans &amp; veterans with barriers to employment, especially homeless veterans</a:t>
            </a:r>
          </a:p>
          <a:p>
            <a:pPr marL="342900" indent="-342900">
              <a:buFont typeface="Arial" pitchFamily="34" charset="0"/>
              <a:buChar char="•"/>
            </a:pPr>
            <a:endParaRPr lang="en-US" sz="2000" dirty="0" smtClean="0">
              <a:solidFill>
                <a:srgbClr val="000099"/>
              </a:solidFill>
            </a:endParaRPr>
          </a:p>
          <a:p>
            <a:pPr marL="342900" indent="-342900">
              <a:buFont typeface="Arial" pitchFamily="34" charset="0"/>
              <a:buChar char="•"/>
            </a:pPr>
            <a:r>
              <a:rPr lang="en-US" sz="2000" dirty="0" smtClean="0">
                <a:solidFill>
                  <a:srgbClr val="000099"/>
                </a:solidFill>
              </a:rPr>
              <a:t>Full range of employment &amp; training services with primary focus on eligible persons unable to obtain employment through core services</a:t>
            </a:r>
          </a:p>
          <a:p>
            <a:pPr marL="342900" indent="-342900">
              <a:buFont typeface="Arial" pitchFamily="34" charset="0"/>
              <a:buChar char="•"/>
            </a:pPr>
            <a:endParaRPr lang="en-US" sz="2000" dirty="0" smtClean="0">
              <a:solidFill>
                <a:srgbClr val="000099"/>
              </a:solidFill>
            </a:endParaRPr>
          </a:p>
          <a:p>
            <a:pPr marL="342900" lvl="0" indent="-342900">
              <a:buFont typeface="Arial" pitchFamily="34" charset="0"/>
              <a:buChar char="•"/>
            </a:pPr>
            <a:r>
              <a:rPr lang="en-US" sz="2000" dirty="0" smtClean="0">
                <a:solidFill>
                  <a:srgbClr val="000099"/>
                </a:solidFill>
                <a:ea typeface="Times New Roman" pitchFamily="18" charset="0"/>
              </a:rPr>
              <a:t>Coordinates TAP support as needed (if certified)</a:t>
            </a:r>
            <a:endParaRPr lang="en-US" i="1" dirty="0" smtClean="0">
              <a:solidFill>
                <a:srgbClr val="000099"/>
              </a:solidFill>
            </a:endParaRPr>
          </a:p>
          <a:p>
            <a:pPr lvl="0" algn="just" defTabSz="914400" eaLnBrk="0" fontAlgn="base" hangingPunct="0">
              <a:spcBef>
                <a:spcPct val="0"/>
              </a:spcBef>
              <a:spcAft>
                <a:spcPct val="0"/>
              </a:spcAft>
              <a:tabLst>
                <a:tab pos="914400" algn="l"/>
              </a:tabLst>
            </a:pPr>
            <a:endParaRPr lang="en-US" dirty="0" smtClean="0"/>
          </a:p>
          <a:p>
            <a:pPr marL="342900" indent="-342900">
              <a:buFont typeface="Arial" pitchFamily="34" charset="0"/>
              <a:buChar char="•"/>
            </a:pPr>
            <a:endParaRPr lang="en-US" dirty="0" smtClean="0">
              <a:latin typeface="Arial" pitchFamily="34" charset="0"/>
            </a:endParaRPr>
          </a:p>
          <a:p>
            <a:pPr marL="342900" lvl="0" indent="-342900">
              <a:buFont typeface="Arial" pitchFamily="34" charset="0"/>
              <a:buChar char="•"/>
            </a:pPr>
            <a:endParaRPr lang="en-US" dirty="0" smtClean="0">
              <a:latin typeface="Arial" pitchFamily="34" charset="0"/>
              <a:ea typeface="Times New Roman" pitchFamily="18" charset="0"/>
            </a:endParaRPr>
          </a:p>
          <a:p>
            <a:pPr marL="342900" indent="-342900">
              <a:buFont typeface="Arial" pitchFamily="34" charset="0"/>
              <a:buChar char="•"/>
            </a:pPr>
            <a:endParaRPr lang="en-US" i="1" dirty="0" smtClean="0">
              <a:solidFill>
                <a:srgbClr val="000099"/>
              </a:solidFill>
            </a:endParaRPr>
          </a:p>
          <a:p>
            <a:pPr marL="342900" indent="-342900"/>
            <a:endParaRPr lang="en-US" dirty="0">
              <a:solidFill>
                <a:srgbClr val="000099"/>
              </a:solidFill>
              <a:sym typeface="Monotype Sorts" pitchFamily="2" charset="2"/>
            </a:endParaRPr>
          </a:p>
        </p:txBody>
      </p:sp>
      <p:sp>
        <p:nvSpPr>
          <p:cNvPr id="8" name="Title 1"/>
          <p:cNvSpPr txBox="1">
            <a:spLocks/>
          </p:cNvSpPr>
          <p:nvPr/>
        </p:nvSpPr>
        <p:spPr>
          <a:xfrm>
            <a:off x="457200" y="274639"/>
            <a:ext cx="8229600" cy="7159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Cambria" pitchFamily="18" charset="0"/>
                <a:ea typeface="MS Mincho" pitchFamily="49" charset="-128"/>
                <a:cs typeface="Times New Roman" pitchFamily="18" charset="0"/>
              </a:rPr>
              <a:t>Disabled Veteran Outreach Program</a:t>
            </a:r>
            <a:endParaRPr kumimoji="0" lang="en-US" sz="2000" b="0" i="0" u="none" strike="noStrike" kern="1200" cap="none" spc="0" normalizeH="0" baseline="0" noProof="0" dirty="0" smtClean="0">
              <a:ln>
                <a:noFill/>
              </a:ln>
              <a:solidFill>
                <a:srgbClr val="0000CC"/>
              </a:solidFill>
              <a:effectLst>
                <a:outerShdw blurRad="38100" dist="38100" dir="2700000" algn="tl">
                  <a:srgbClr val="000000">
                    <a:alpha val="43137"/>
                  </a:srgbClr>
                </a:outerShdw>
              </a:effectLst>
              <a:uLnTx/>
              <a:uFillTx/>
              <a:latin typeface="Arial" pitchFamily="34"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Arrow Connector 23"/>
          <p:cNvCxnSpPr/>
          <p:nvPr/>
        </p:nvCxnSpPr>
        <p:spPr>
          <a:xfrm>
            <a:off x="5019675" y="1736040"/>
            <a:ext cx="0" cy="2396391"/>
          </a:xfrm>
          <a:prstGeom prst="straightConnector1">
            <a:avLst/>
          </a:prstGeom>
          <a:ln w="5080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grpSp>
        <p:nvGrpSpPr>
          <p:cNvPr id="27" name="Group 26"/>
          <p:cNvGrpSpPr/>
          <p:nvPr/>
        </p:nvGrpSpPr>
        <p:grpSpPr>
          <a:xfrm>
            <a:off x="424482" y="1095958"/>
            <a:ext cx="8287748" cy="5260584"/>
            <a:chOff x="751507" y="2137846"/>
            <a:chExt cx="8287748" cy="4975145"/>
          </a:xfrm>
        </p:grpSpPr>
        <p:sp>
          <p:nvSpPr>
            <p:cNvPr id="30" name="AutoShape 6"/>
            <p:cNvSpPr>
              <a:spLocks noChangeArrowheads="1"/>
            </p:cNvSpPr>
            <p:nvPr/>
          </p:nvSpPr>
          <p:spPr bwMode="auto">
            <a:xfrm>
              <a:off x="2514600" y="2344798"/>
              <a:ext cx="1371600" cy="605349"/>
            </a:xfrm>
            <a:prstGeom prst="rightArrow">
              <a:avLst>
                <a:gd name="adj1" fmla="val 50000"/>
                <a:gd name="adj2" fmla="val 40625"/>
              </a:avLst>
            </a:prstGeom>
            <a:solidFill>
              <a:srgbClr val="CC0000"/>
            </a:solidFill>
            <a:ln w="38100">
              <a:solidFill>
                <a:schemeClr val="tx1"/>
              </a:solidFill>
              <a:miter lim="800000"/>
              <a:headEnd/>
              <a:tailEnd/>
            </a:ln>
            <a:effectLst/>
          </p:spPr>
          <p:txBody>
            <a:bodyPr wrap="none" anchor="ctr"/>
            <a:lstStyle/>
            <a:p>
              <a:pPr algn="ctr" eaLnBrk="0" hangingPunct="0"/>
              <a:r>
                <a:rPr lang="en-US" sz="1200" dirty="0">
                  <a:effectLst>
                    <a:outerShdw blurRad="38100" dist="38100" dir="2700000" algn="tl">
                      <a:srgbClr val="FFFFFF"/>
                    </a:outerShdw>
                  </a:effectLst>
                  <a:latin typeface="Times New Roman" pitchFamily="18" charset="0"/>
                </a:rPr>
                <a:t>Contract</a:t>
              </a:r>
            </a:p>
          </p:txBody>
        </p:sp>
        <p:sp>
          <p:nvSpPr>
            <p:cNvPr id="33" name="Line 9"/>
            <p:cNvSpPr>
              <a:spLocks noChangeShapeType="1"/>
            </p:cNvSpPr>
            <p:nvPr/>
          </p:nvSpPr>
          <p:spPr bwMode="auto">
            <a:xfrm>
              <a:off x="1146175" y="3123722"/>
              <a:ext cx="0" cy="1487347"/>
            </a:xfrm>
            <a:prstGeom prst="line">
              <a:avLst/>
            </a:prstGeom>
            <a:noFill/>
            <a:ln w="57150">
              <a:solidFill>
                <a:schemeClr val="tx1"/>
              </a:solidFill>
              <a:miter lim="800000"/>
              <a:headEnd w="med" len="lg"/>
              <a:tailEnd type="stealth" w="med" len="lg"/>
            </a:ln>
            <a:effectLst/>
          </p:spPr>
          <p:txBody>
            <a:bodyPr wrap="none"/>
            <a:lstStyle/>
            <a:p>
              <a:endParaRPr lang="en-US"/>
            </a:p>
          </p:txBody>
        </p:sp>
        <p:sp>
          <p:nvSpPr>
            <p:cNvPr id="34" name="Text Box 10"/>
            <p:cNvSpPr txBox="1">
              <a:spLocks noChangeArrowheads="1"/>
            </p:cNvSpPr>
            <p:nvPr/>
          </p:nvSpPr>
          <p:spPr bwMode="auto">
            <a:xfrm>
              <a:off x="1372053" y="3177476"/>
              <a:ext cx="1600200" cy="487554"/>
            </a:xfrm>
            <a:prstGeom prst="rect">
              <a:avLst/>
            </a:prstGeom>
            <a:noFill/>
            <a:ln w="9525">
              <a:noFill/>
              <a:miter lim="800000"/>
              <a:headEnd/>
              <a:tailEnd/>
            </a:ln>
            <a:effectLst/>
          </p:spPr>
          <p:txBody>
            <a:bodyPr wrap="square">
              <a:spAutoFit/>
            </a:bodyPr>
            <a:lstStyle/>
            <a:p>
              <a:pPr eaLnBrk="0" hangingPunct="0">
                <a:spcBef>
                  <a:spcPct val="50000"/>
                </a:spcBef>
                <a:buFontTx/>
                <a:buChar char="•"/>
              </a:pPr>
              <a:r>
                <a:rPr lang="en-US" sz="1100" b="0" dirty="0" smtClean="0">
                  <a:latin typeface="Times New Roman" pitchFamily="18" charset="0"/>
                </a:rPr>
                <a:t>Policy</a:t>
              </a:r>
            </a:p>
            <a:p>
              <a:pPr eaLnBrk="0" hangingPunct="0">
                <a:spcBef>
                  <a:spcPct val="50000"/>
                </a:spcBef>
                <a:buFontTx/>
                <a:buChar char="•"/>
              </a:pPr>
              <a:r>
                <a:rPr lang="en-US" sz="1100" b="0" dirty="0" smtClean="0">
                  <a:latin typeface="Times New Roman" pitchFamily="18" charset="0"/>
                </a:rPr>
                <a:t>Chartering</a:t>
              </a:r>
            </a:p>
          </p:txBody>
        </p:sp>
        <p:sp>
          <p:nvSpPr>
            <p:cNvPr id="37" name="Text Box 13"/>
            <p:cNvSpPr txBox="1">
              <a:spLocks noChangeArrowheads="1"/>
            </p:cNvSpPr>
            <p:nvPr/>
          </p:nvSpPr>
          <p:spPr bwMode="auto">
            <a:xfrm>
              <a:off x="5694680" y="3048000"/>
              <a:ext cx="1752600" cy="727691"/>
            </a:xfrm>
            <a:prstGeom prst="rect">
              <a:avLst/>
            </a:prstGeom>
            <a:noFill/>
            <a:ln w="9525">
              <a:noFill/>
              <a:miter lim="800000"/>
              <a:headEnd/>
              <a:tailEnd/>
            </a:ln>
            <a:effectLst/>
          </p:spPr>
          <p:txBody>
            <a:bodyPr wrap="square">
              <a:spAutoFit/>
            </a:bodyPr>
            <a:lstStyle/>
            <a:p>
              <a:pPr eaLnBrk="0" hangingPunct="0">
                <a:spcBef>
                  <a:spcPct val="50000"/>
                </a:spcBef>
                <a:buFontTx/>
                <a:buChar char="•"/>
              </a:pPr>
              <a:r>
                <a:rPr lang="en-US" sz="1100" b="0" dirty="0" smtClean="0">
                  <a:latin typeface="Times New Roman" pitchFamily="18" charset="0"/>
                </a:rPr>
                <a:t> Funding </a:t>
              </a:r>
              <a:r>
                <a:rPr lang="en-US" sz="1100" b="0" dirty="0">
                  <a:latin typeface="Times New Roman" pitchFamily="18" charset="0"/>
                </a:rPr>
                <a:t>Agreements</a:t>
              </a:r>
            </a:p>
            <a:p>
              <a:pPr eaLnBrk="0" hangingPunct="0">
                <a:spcBef>
                  <a:spcPct val="50000"/>
                </a:spcBef>
                <a:buFontTx/>
                <a:buChar char="•"/>
              </a:pPr>
              <a:r>
                <a:rPr lang="en-US" sz="1100" b="0" dirty="0" smtClean="0">
                  <a:latin typeface="Times New Roman" pitchFamily="18" charset="0"/>
                </a:rPr>
                <a:t> Financial Monitoring</a:t>
              </a:r>
            </a:p>
            <a:p>
              <a:pPr eaLnBrk="0" hangingPunct="0">
                <a:spcBef>
                  <a:spcPct val="50000"/>
                </a:spcBef>
                <a:buFontTx/>
                <a:buChar char="•"/>
              </a:pPr>
              <a:r>
                <a:rPr lang="en-US" sz="1100" dirty="0" smtClean="0">
                  <a:latin typeface="Times New Roman" pitchFamily="18" charset="0"/>
                </a:rPr>
                <a:t> Budget Approval</a:t>
              </a:r>
            </a:p>
          </p:txBody>
        </p:sp>
        <p:sp>
          <p:nvSpPr>
            <p:cNvPr id="38" name="Text Box 14"/>
            <p:cNvSpPr txBox="1">
              <a:spLocks noChangeArrowheads="1"/>
            </p:cNvSpPr>
            <p:nvPr/>
          </p:nvSpPr>
          <p:spPr bwMode="auto">
            <a:xfrm>
              <a:off x="5694680" y="3775691"/>
              <a:ext cx="1689100" cy="487554"/>
            </a:xfrm>
            <a:prstGeom prst="rect">
              <a:avLst/>
            </a:prstGeom>
            <a:noFill/>
            <a:ln w="9525">
              <a:noFill/>
              <a:miter lim="800000"/>
              <a:headEnd/>
              <a:tailEnd/>
            </a:ln>
            <a:effectLst/>
          </p:spPr>
          <p:txBody>
            <a:bodyPr wrap="square">
              <a:spAutoFit/>
            </a:bodyPr>
            <a:lstStyle/>
            <a:p>
              <a:pPr eaLnBrk="0" hangingPunct="0">
                <a:spcBef>
                  <a:spcPct val="50000"/>
                </a:spcBef>
                <a:buFontTx/>
                <a:buChar char="•"/>
              </a:pPr>
              <a:r>
                <a:rPr lang="en-US" sz="1100" dirty="0" smtClean="0">
                  <a:latin typeface="Times New Roman" pitchFamily="18" charset="0"/>
                </a:rPr>
                <a:t> </a:t>
              </a:r>
              <a:r>
                <a:rPr lang="en-US" sz="1100" b="0" dirty="0" smtClean="0">
                  <a:latin typeface="Times New Roman" pitchFamily="18" charset="0"/>
                </a:rPr>
                <a:t>State Plan </a:t>
              </a:r>
              <a:r>
                <a:rPr lang="en-US" sz="1100" b="0" dirty="0">
                  <a:latin typeface="Times New Roman" pitchFamily="18" charset="0"/>
                </a:rPr>
                <a:t>Approval</a:t>
              </a:r>
            </a:p>
            <a:p>
              <a:pPr eaLnBrk="0" hangingPunct="0">
                <a:spcBef>
                  <a:spcPct val="50000"/>
                </a:spcBef>
                <a:buFontTx/>
                <a:buChar char="•"/>
              </a:pPr>
              <a:r>
                <a:rPr lang="en-US" sz="1100" b="0" dirty="0" smtClean="0">
                  <a:latin typeface="Times New Roman" pitchFamily="18" charset="0"/>
                </a:rPr>
                <a:t> Performance </a:t>
              </a:r>
              <a:r>
                <a:rPr lang="en-US" sz="1100" b="0" dirty="0">
                  <a:latin typeface="Times New Roman" pitchFamily="18" charset="0"/>
                </a:rPr>
                <a:t>Oversight</a:t>
              </a:r>
            </a:p>
          </p:txBody>
        </p:sp>
        <p:pic>
          <p:nvPicPr>
            <p:cNvPr id="41" name="Picture 17"/>
            <p:cNvPicPr>
              <a:picLocks noChangeAspect="1" noChangeArrowheads="1"/>
            </p:cNvPicPr>
            <p:nvPr/>
          </p:nvPicPr>
          <p:blipFill>
            <a:blip r:embed="rId3" cstate="print"/>
            <a:srcRect r="39999"/>
            <a:stretch>
              <a:fillRect/>
            </a:stretch>
          </p:blipFill>
          <p:spPr bwMode="auto">
            <a:xfrm>
              <a:off x="751507" y="2171222"/>
              <a:ext cx="1632857" cy="952500"/>
            </a:xfrm>
            <a:prstGeom prst="rect">
              <a:avLst/>
            </a:prstGeom>
            <a:noFill/>
          </p:spPr>
        </p:pic>
        <p:pic>
          <p:nvPicPr>
            <p:cNvPr id="44" name="Picture 43" descr="DEO Logo.JPG"/>
            <p:cNvPicPr>
              <a:picLocks noChangeAspect="1"/>
            </p:cNvPicPr>
            <p:nvPr/>
          </p:nvPicPr>
          <p:blipFill>
            <a:blip r:embed="rId4" cstate="print"/>
            <a:stretch>
              <a:fillRect/>
            </a:stretch>
          </p:blipFill>
          <p:spPr>
            <a:xfrm>
              <a:off x="3984252" y="2137846"/>
              <a:ext cx="1502148" cy="894873"/>
            </a:xfrm>
            <a:prstGeom prst="rect">
              <a:avLst/>
            </a:prstGeom>
          </p:spPr>
        </p:pic>
        <p:pic>
          <p:nvPicPr>
            <p:cNvPr id="45" name="Picture 3" descr="C:\Documents and Settings\pfurbush\My Documents\My Pictures\NewVETSLogo.gif"/>
            <p:cNvPicPr>
              <a:picLocks noChangeAspect="1" noChangeArrowheads="1"/>
            </p:cNvPicPr>
            <p:nvPr/>
          </p:nvPicPr>
          <p:blipFill>
            <a:blip r:embed="rId5" cstate="print"/>
            <a:srcRect/>
            <a:stretch>
              <a:fillRect/>
            </a:stretch>
          </p:blipFill>
          <p:spPr bwMode="auto">
            <a:xfrm>
              <a:off x="7366030" y="2231029"/>
              <a:ext cx="1673225" cy="801690"/>
            </a:xfrm>
            <a:prstGeom prst="rect">
              <a:avLst/>
            </a:prstGeom>
            <a:noFill/>
            <a:ln w="9525">
              <a:noFill/>
              <a:miter lim="800000"/>
              <a:headEnd/>
              <a:tailEnd/>
            </a:ln>
          </p:spPr>
        </p:pic>
        <p:sp>
          <p:nvSpPr>
            <p:cNvPr id="46" name="AutoShape 6"/>
            <p:cNvSpPr>
              <a:spLocks noChangeArrowheads="1"/>
            </p:cNvSpPr>
            <p:nvPr/>
          </p:nvSpPr>
          <p:spPr bwMode="auto">
            <a:xfrm rot="10800000" flipV="1">
              <a:off x="5577840" y="2344798"/>
              <a:ext cx="1737360" cy="605349"/>
            </a:xfrm>
            <a:prstGeom prst="rightArrow">
              <a:avLst>
                <a:gd name="adj1" fmla="val 50000"/>
                <a:gd name="adj2" fmla="val 40625"/>
              </a:avLst>
            </a:prstGeom>
            <a:solidFill>
              <a:srgbClr val="CC0000"/>
            </a:solidFill>
            <a:ln w="38100">
              <a:solidFill>
                <a:schemeClr val="tx1"/>
              </a:solidFill>
              <a:miter lim="800000"/>
              <a:headEnd/>
              <a:tailEnd/>
            </a:ln>
            <a:effectLst/>
          </p:spPr>
          <p:txBody>
            <a:bodyPr wrap="none" anchor="ctr"/>
            <a:lstStyle/>
            <a:p>
              <a:pPr algn="ctr" eaLnBrk="0" hangingPunct="0"/>
              <a:r>
                <a:rPr lang="en-US" sz="1200" dirty="0" smtClean="0">
                  <a:effectLst>
                    <a:outerShdw blurRad="38100" dist="38100" dir="2700000" algn="tl">
                      <a:srgbClr val="FFFFFF"/>
                    </a:outerShdw>
                  </a:effectLst>
                  <a:latin typeface="Times New Roman" pitchFamily="18" charset="0"/>
                </a:rPr>
                <a:t>Jobs for Vets State Grant</a:t>
              </a:r>
              <a:endParaRPr lang="en-US" sz="1200" dirty="0">
                <a:effectLst>
                  <a:outerShdw blurRad="38100" dist="38100" dir="2700000" algn="tl">
                    <a:srgbClr val="FFFFFF"/>
                  </a:outerShdw>
                </a:effectLst>
                <a:latin typeface="Times New Roman" pitchFamily="18" charset="0"/>
              </a:endParaRPr>
            </a:p>
          </p:txBody>
        </p:sp>
        <p:pic>
          <p:nvPicPr>
            <p:cNvPr id="47" name="Picture 46" descr="one-stop-map8D.jpg"/>
            <p:cNvPicPr>
              <a:picLocks noChangeAspect="1"/>
            </p:cNvPicPr>
            <p:nvPr/>
          </p:nvPicPr>
          <p:blipFill>
            <a:blip r:embed="rId6"/>
            <a:stretch>
              <a:fillRect/>
            </a:stretch>
          </p:blipFill>
          <p:spPr>
            <a:xfrm>
              <a:off x="889288" y="4512266"/>
              <a:ext cx="2687722" cy="2600725"/>
            </a:xfrm>
            <a:prstGeom prst="rect">
              <a:avLst/>
            </a:prstGeom>
            <a:ln>
              <a:noFill/>
            </a:ln>
            <a:effectLst>
              <a:outerShdw blurRad="50800" dist="50800" dir="5400000" algn="ctr" rotWithShape="0">
                <a:schemeClr val="bg1">
                  <a:alpha val="0"/>
                </a:schemeClr>
              </a:outerShdw>
            </a:effectLst>
          </p:spPr>
        </p:pic>
        <p:sp>
          <p:nvSpPr>
            <p:cNvPr id="32" name="Text Box 8"/>
            <p:cNvSpPr txBox="1">
              <a:spLocks noChangeArrowheads="1"/>
            </p:cNvSpPr>
            <p:nvPr/>
          </p:nvSpPr>
          <p:spPr bwMode="auto">
            <a:xfrm>
              <a:off x="1372053" y="3626731"/>
              <a:ext cx="2285093" cy="1207968"/>
            </a:xfrm>
            <a:prstGeom prst="rect">
              <a:avLst/>
            </a:prstGeom>
            <a:noFill/>
            <a:ln w="9525">
              <a:noFill/>
              <a:miter lim="800000"/>
              <a:headEnd/>
              <a:tailEnd/>
            </a:ln>
            <a:effectLst/>
          </p:spPr>
          <p:txBody>
            <a:bodyPr wrap="square">
              <a:spAutoFit/>
            </a:bodyPr>
            <a:lstStyle/>
            <a:p>
              <a:pPr eaLnBrk="0" hangingPunct="0">
                <a:spcBef>
                  <a:spcPct val="50000"/>
                </a:spcBef>
                <a:buFontTx/>
                <a:buChar char="•"/>
              </a:pPr>
              <a:r>
                <a:rPr lang="en-US" sz="1100" b="0" dirty="0" smtClean="0">
                  <a:latin typeface="Times New Roman" pitchFamily="18" charset="0"/>
                </a:rPr>
                <a:t>Memorandums of Understanding</a:t>
              </a:r>
            </a:p>
            <a:p>
              <a:pPr eaLnBrk="0" hangingPunct="0">
                <a:spcBef>
                  <a:spcPct val="50000"/>
                </a:spcBef>
                <a:buFontTx/>
                <a:buChar char="•"/>
              </a:pPr>
              <a:r>
                <a:rPr lang="en-US" sz="1100" b="0" dirty="0" smtClean="0">
                  <a:latin typeface="Times New Roman" pitchFamily="18" charset="0"/>
                </a:rPr>
                <a:t>Notice of Financial Award</a:t>
              </a:r>
            </a:p>
            <a:p>
              <a:pPr eaLnBrk="0" hangingPunct="0">
                <a:spcBef>
                  <a:spcPct val="50000"/>
                </a:spcBef>
                <a:buFontTx/>
                <a:buChar char="•"/>
              </a:pPr>
              <a:r>
                <a:rPr lang="en-US" sz="1100" b="0" dirty="0" smtClean="0">
                  <a:latin typeface="Times New Roman" pitchFamily="18" charset="0"/>
                </a:rPr>
                <a:t>Program &amp; Financial Monitoring</a:t>
              </a:r>
            </a:p>
            <a:p>
              <a:pPr eaLnBrk="0" hangingPunct="0">
                <a:spcBef>
                  <a:spcPct val="50000"/>
                </a:spcBef>
                <a:buFontTx/>
                <a:buChar char="•"/>
              </a:pPr>
              <a:r>
                <a:rPr lang="en-US" sz="1100" dirty="0" smtClean="0">
                  <a:latin typeface="Times New Roman" pitchFamily="18" charset="0"/>
                </a:rPr>
                <a:t>Performance Contracts &amp; Oversight</a:t>
              </a:r>
            </a:p>
            <a:p>
              <a:pPr eaLnBrk="0" hangingPunct="0">
                <a:spcBef>
                  <a:spcPct val="50000"/>
                </a:spcBef>
                <a:buFontTx/>
                <a:buChar char="•"/>
              </a:pPr>
              <a:endParaRPr lang="en-US" sz="1100" b="0" dirty="0">
                <a:latin typeface="Times New Roman" pitchFamily="18" charset="0"/>
              </a:endParaRPr>
            </a:p>
          </p:txBody>
        </p:sp>
      </p:grpSp>
      <p:sp>
        <p:nvSpPr>
          <p:cNvPr id="54" name="Rectangle 2"/>
          <p:cNvSpPr>
            <a:spLocks noGrp="1" noChangeArrowheads="1"/>
          </p:cNvSpPr>
          <p:nvPr>
            <p:ph type="title"/>
          </p:nvPr>
        </p:nvSpPr>
        <p:spPr>
          <a:xfrm>
            <a:off x="1493808" y="266700"/>
            <a:ext cx="6477000" cy="714957"/>
          </a:xfrm>
          <a:noFill/>
          <a:ln/>
        </p:spPr>
        <p:txBody>
          <a:bodyPr/>
          <a:lstStyle/>
          <a:p>
            <a:r>
              <a:rPr lang="en-US" sz="3600" dirty="0" smtClean="0">
                <a:solidFill>
                  <a:srgbClr val="0000CC"/>
                </a:solidFill>
                <a:effectLst>
                  <a:outerShdw blurRad="38100" dist="38100" dir="2700000" algn="tl">
                    <a:srgbClr val="000000">
                      <a:alpha val="43137"/>
                    </a:srgbClr>
                  </a:outerShdw>
                </a:effectLst>
                <a:latin typeface="Cambria" pitchFamily="18" charset="0"/>
              </a:rPr>
              <a:t>Organizational </a:t>
            </a:r>
            <a:r>
              <a:rPr lang="en-US" sz="3600" dirty="0">
                <a:solidFill>
                  <a:srgbClr val="0000CC"/>
                </a:solidFill>
                <a:effectLst>
                  <a:outerShdw blurRad="38100" dist="38100" dir="2700000" algn="tl">
                    <a:srgbClr val="000000">
                      <a:alpha val="43137"/>
                    </a:srgbClr>
                  </a:outerShdw>
                </a:effectLst>
                <a:latin typeface="Cambria" pitchFamily="18" charset="0"/>
              </a:rPr>
              <a:t>Relationships</a:t>
            </a:r>
          </a:p>
        </p:txBody>
      </p:sp>
      <p:sp>
        <p:nvSpPr>
          <p:cNvPr id="19" name="Rectangle 4"/>
          <p:cNvSpPr>
            <a:spLocks noChangeArrowheads="1"/>
          </p:cNvSpPr>
          <p:nvPr/>
        </p:nvSpPr>
        <p:spPr bwMode="auto">
          <a:xfrm>
            <a:off x="4732308" y="4132431"/>
            <a:ext cx="1973291" cy="1981200"/>
          </a:xfrm>
          <a:prstGeom prst="rect">
            <a:avLst/>
          </a:prstGeom>
          <a:solidFill>
            <a:srgbClr val="3399FF"/>
          </a:solidFill>
          <a:ln w="9525">
            <a:solidFill>
              <a:schemeClr val="tx1"/>
            </a:solidFill>
            <a:miter lim="800000"/>
            <a:headEnd/>
            <a:tailEnd/>
          </a:ln>
          <a:effectLst/>
        </p:spPr>
        <p:txBody>
          <a:bodyPr wrap="none" anchor="ctr"/>
          <a:lstStyle/>
          <a:p>
            <a:pPr algn="ctr" eaLnBrk="0" hangingPunct="0"/>
            <a:r>
              <a:rPr lang="en-US" sz="1600" b="1" u="sng" dirty="0" smtClean="0">
                <a:latin typeface="Times New Roman" pitchFamily="18" charset="0"/>
              </a:rPr>
              <a:t>LVER</a:t>
            </a:r>
          </a:p>
          <a:p>
            <a:pPr algn="ctr" eaLnBrk="0" hangingPunct="0"/>
            <a:endParaRPr lang="en-US" sz="1200" b="1" u="sng" dirty="0" smtClean="0">
              <a:latin typeface="Times New Roman" pitchFamily="18" charset="0"/>
            </a:endParaRPr>
          </a:p>
          <a:p>
            <a:pPr algn="ctr" eaLnBrk="0" hangingPunct="0"/>
            <a:r>
              <a:rPr lang="en-US" sz="1200" b="1" u="sng" dirty="0" smtClean="0">
                <a:latin typeface="Times New Roman" pitchFamily="18" charset="0"/>
              </a:rPr>
              <a:t>Outreach to Employers</a:t>
            </a:r>
          </a:p>
          <a:p>
            <a:pPr algn="ctr" eaLnBrk="0" hangingPunct="0"/>
            <a:endParaRPr lang="en-US" sz="1200" b="1" u="sng" dirty="0" smtClean="0">
              <a:latin typeface="Times New Roman" pitchFamily="18" charset="0"/>
            </a:endParaRPr>
          </a:p>
          <a:p>
            <a:pPr algn="ctr" eaLnBrk="0" hangingPunct="0"/>
            <a:r>
              <a:rPr lang="en-US" sz="1200" b="1" u="sng" dirty="0" smtClean="0">
                <a:latin typeface="Times New Roman" pitchFamily="18" charset="0"/>
              </a:rPr>
              <a:t>Training &amp; Employment </a:t>
            </a:r>
          </a:p>
          <a:p>
            <a:pPr algn="ctr" eaLnBrk="0" hangingPunct="0"/>
            <a:r>
              <a:rPr lang="en-US" sz="1200" b="1" u="sng" dirty="0" smtClean="0">
                <a:latin typeface="Times New Roman" pitchFamily="18" charset="0"/>
              </a:rPr>
              <a:t>Services for Veterans</a:t>
            </a:r>
          </a:p>
          <a:p>
            <a:pPr algn="ctr" eaLnBrk="0" hangingPunct="0"/>
            <a:endParaRPr lang="en-US" sz="1200" b="1" u="sng" dirty="0" smtClean="0">
              <a:latin typeface="Times New Roman" pitchFamily="18" charset="0"/>
            </a:endParaRPr>
          </a:p>
          <a:p>
            <a:pPr algn="ctr" eaLnBrk="0" hangingPunct="0"/>
            <a:r>
              <a:rPr lang="en-US" sz="1200" b="1" u="sng" dirty="0" smtClean="0">
                <a:latin typeface="Times New Roman" pitchFamily="18" charset="0"/>
              </a:rPr>
              <a:t>Preparing Quarterly</a:t>
            </a:r>
          </a:p>
          <a:p>
            <a:pPr algn="ctr" eaLnBrk="0" hangingPunct="0"/>
            <a:r>
              <a:rPr lang="en-US" sz="1200" b="1" u="sng" dirty="0" smtClean="0">
                <a:latin typeface="Times New Roman" pitchFamily="18" charset="0"/>
              </a:rPr>
              <a:t>Manager’s Reports</a:t>
            </a:r>
            <a:endParaRPr lang="en-US" sz="1600" dirty="0">
              <a:latin typeface="Times New Roman" pitchFamily="18" charset="0"/>
            </a:endParaRPr>
          </a:p>
        </p:txBody>
      </p:sp>
      <p:sp>
        <p:nvSpPr>
          <p:cNvPr id="20" name="Rectangle 11"/>
          <p:cNvSpPr>
            <a:spLocks noChangeArrowheads="1"/>
          </p:cNvSpPr>
          <p:nvPr/>
        </p:nvSpPr>
        <p:spPr bwMode="auto">
          <a:xfrm>
            <a:off x="6705600" y="4132431"/>
            <a:ext cx="2006630" cy="19812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1600" b="1" u="sng" dirty="0" smtClean="0">
                <a:latin typeface="Times New Roman" pitchFamily="18" charset="0"/>
              </a:rPr>
              <a:t>DVOP</a:t>
            </a:r>
          </a:p>
          <a:p>
            <a:pPr algn="ctr" eaLnBrk="0" hangingPunct="0"/>
            <a:endParaRPr lang="en-US" sz="1200" b="1" u="sng" dirty="0" smtClean="0">
              <a:latin typeface="Times New Roman" pitchFamily="18" charset="0"/>
            </a:endParaRPr>
          </a:p>
          <a:p>
            <a:pPr algn="ctr" eaLnBrk="0" hangingPunct="0"/>
            <a:r>
              <a:rPr lang="en-US" sz="1200" b="1" u="sng" dirty="0" smtClean="0">
                <a:latin typeface="Times New Roman" pitchFamily="18" charset="0"/>
              </a:rPr>
              <a:t>Intensive Services</a:t>
            </a:r>
          </a:p>
          <a:p>
            <a:pPr algn="ctr" eaLnBrk="0" hangingPunct="0"/>
            <a:r>
              <a:rPr lang="en-US" sz="1200" b="1" u="sng" dirty="0" smtClean="0">
                <a:latin typeface="Times New Roman" pitchFamily="18" charset="0"/>
              </a:rPr>
              <a:t>(Case Management)</a:t>
            </a:r>
          </a:p>
          <a:p>
            <a:pPr algn="ctr" eaLnBrk="0" hangingPunct="0"/>
            <a:endParaRPr lang="en-US" sz="1200" b="1" u="sng" dirty="0" smtClean="0">
              <a:latin typeface="Times New Roman" pitchFamily="18" charset="0"/>
            </a:endParaRPr>
          </a:p>
          <a:p>
            <a:pPr algn="ctr" eaLnBrk="0" hangingPunct="0"/>
            <a:r>
              <a:rPr lang="en-US" sz="1200" b="1" u="sng" dirty="0" smtClean="0">
                <a:latin typeface="Times New Roman" pitchFamily="18" charset="0"/>
              </a:rPr>
              <a:t>Outreach to Veterans</a:t>
            </a:r>
          </a:p>
          <a:p>
            <a:pPr algn="ctr" eaLnBrk="0" hangingPunct="0"/>
            <a:endParaRPr lang="en-US" sz="1200" b="1" u="sng" dirty="0" smtClean="0">
              <a:latin typeface="Times New Roman" pitchFamily="18" charset="0"/>
            </a:endParaRPr>
          </a:p>
          <a:p>
            <a:pPr algn="ctr" eaLnBrk="0" hangingPunct="0"/>
            <a:r>
              <a:rPr lang="en-US" sz="1200" b="1" u="sng" dirty="0" smtClean="0">
                <a:latin typeface="Times New Roman" pitchFamily="18" charset="0"/>
              </a:rPr>
              <a:t>Full Range of Employment &amp;</a:t>
            </a:r>
          </a:p>
          <a:p>
            <a:pPr algn="ctr" eaLnBrk="0" hangingPunct="0"/>
            <a:r>
              <a:rPr lang="en-US" sz="1200" b="1" u="sng" dirty="0" smtClean="0">
                <a:latin typeface="Times New Roman" pitchFamily="18" charset="0"/>
              </a:rPr>
              <a:t>Training Services to Veterans</a:t>
            </a:r>
            <a:endParaRPr lang="en-US" sz="1600" dirty="0">
              <a:latin typeface="Times New Roman" pitchFamily="18" charset="0"/>
            </a:endParaRPr>
          </a:p>
        </p:txBody>
      </p:sp>
      <p:sp>
        <p:nvSpPr>
          <p:cNvPr id="21" name="Rectangle 20"/>
          <p:cNvSpPr/>
          <p:nvPr/>
        </p:nvSpPr>
        <p:spPr>
          <a:xfrm>
            <a:off x="169893" y="4297749"/>
            <a:ext cx="2457450" cy="1815882"/>
          </a:xfrm>
          <a:prstGeom prst="rect">
            <a:avLst/>
          </a:prstGeom>
        </p:spPr>
        <p:txBody>
          <a:bodyPr wrap="square">
            <a:spAutoFit/>
          </a:bodyPr>
          <a:lstStyle/>
          <a:p>
            <a:pPr algn="ctr" eaLnBrk="0" hangingPunct="0"/>
            <a:r>
              <a:rPr lang="en-US" sz="1600" dirty="0" smtClean="0">
                <a:latin typeface="Times New Roman" pitchFamily="18" charset="0"/>
              </a:rPr>
              <a:t>24 Regional</a:t>
            </a:r>
          </a:p>
          <a:p>
            <a:pPr algn="ctr" eaLnBrk="0" hangingPunct="0"/>
            <a:r>
              <a:rPr lang="en-US" sz="1600" u="sng" dirty="0" smtClean="0">
                <a:latin typeface="Times New Roman" pitchFamily="18" charset="0"/>
              </a:rPr>
              <a:t>Workforce Boards</a:t>
            </a:r>
          </a:p>
          <a:p>
            <a:pPr algn="ctr" eaLnBrk="0" hangingPunct="0"/>
            <a:endParaRPr lang="en-US" sz="1600" dirty="0" smtClean="0">
              <a:latin typeface="Times New Roman" pitchFamily="18" charset="0"/>
            </a:endParaRPr>
          </a:p>
          <a:p>
            <a:pPr algn="ctr" eaLnBrk="0" hangingPunct="0"/>
            <a:r>
              <a:rPr lang="en-US" sz="1600" dirty="0" smtClean="0">
                <a:latin typeface="Times New Roman" pitchFamily="18" charset="0"/>
              </a:rPr>
              <a:t>*Service Providers*</a:t>
            </a:r>
          </a:p>
          <a:p>
            <a:pPr algn="ctr" eaLnBrk="0" hangingPunct="0"/>
            <a:r>
              <a:rPr lang="en-US" sz="1600" dirty="0" smtClean="0">
                <a:latin typeface="Times New Roman" pitchFamily="18" charset="0"/>
              </a:rPr>
              <a:t>*Training Providers*</a:t>
            </a:r>
          </a:p>
          <a:p>
            <a:pPr algn="ctr" eaLnBrk="0" hangingPunct="0"/>
            <a:r>
              <a:rPr lang="en-US" sz="1600" dirty="0" smtClean="0">
                <a:latin typeface="Times New Roman" pitchFamily="18" charset="0"/>
              </a:rPr>
              <a:t>*One-Stop Career Centers*</a:t>
            </a:r>
          </a:p>
          <a:p>
            <a:pPr algn="ctr" eaLnBrk="0" hangingPunct="0"/>
            <a:endParaRPr lang="en-US" sz="1600" dirty="0"/>
          </a:p>
        </p:txBody>
      </p:sp>
      <p:sp>
        <p:nvSpPr>
          <p:cNvPr id="22" name="TextBox 21"/>
          <p:cNvSpPr txBox="1"/>
          <p:nvPr/>
        </p:nvSpPr>
        <p:spPr>
          <a:xfrm>
            <a:off x="3249985" y="4132431"/>
            <a:ext cx="1199776" cy="646331"/>
          </a:xfrm>
          <a:prstGeom prst="rect">
            <a:avLst/>
          </a:prstGeom>
          <a:noFill/>
        </p:spPr>
        <p:txBody>
          <a:bodyPr wrap="square" rtlCol="0">
            <a:spAutoFit/>
          </a:bodyPr>
          <a:lstStyle/>
          <a:p>
            <a:pPr algn="ctr" eaLnBrk="0" hangingPunct="0"/>
            <a:r>
              <a:rPr lang="en-US" u="sng" dirty="0" smtClean="0">
                <a:latin typeface="Times New Roman" pitchFamily="18" charset="0"/>
              </a:rPr>
              <a:t>Workforce Services</a:t>
            </a:r>
          </a:p>
        </p:txBody>
      </p:sp>
      <p:cxnSp>
        <p:nvCxnSpPr>
          <p:cNvPr id="36" name="Straight Arrow Connector 35"/>
          <p:cNvCxnSpPr/>
          <p:nvPr/>
        </p:nvCxnSpPr>
        <p:spPr>
          <a:xfrm flipV="1">
            <a:off x="3183310" y="4778762"/>
            <a:ext cx="1548998" cy="9524"/>
          </a:xfrm>
          <a:prstGeom prst="straightConnector1">
            <a:avLst/>
          </a:prstGeom>
          <a:ln w="50800">
            <a:solidFill>
              <a:schemeClr val="tx2">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 Box 14"/>
          <p:cNvSpPr txBox="1">
            <a:spLocks noChangeArrowheads="1"/>
          </p:cNvSpPr>
          <p:nvPr/>
        </p:nvSpPr>
        <p:spPr bwMode="auto">
          <a:xfrm>
            <a:off x="3183310" y="4981575"/>
            <a:ext cx="1548998" cy="769441"/>
          </a:xfrm>
          <a:prstGeom prst="rect">
            <a:avLst/>
          </a:prstGeom>
          <a:noFill/>
          <a:ln w="9525">
            <a:noFill/>
            <a:miter lim="800000"/>
            <a:headEnd/>
            <a:tailEnd/>
          </a:ln>
          <a:effectLst/>
        </p:spPr>
        <p:txBody>
          <a:bodyPr wrap="square">
            <a:spAutoFit/>
          </a:bodyPr>
          <a:lstStyle/>
          <a:p>
            <a:pPr eaLnBrk="0" hangingPunct="0">
              <a:spcBef>
                <a:spcPct val="50000"/>
              </a:spcBef>
              <a:buFontTx/>
              <a:buChar char="•"/>
            </a:pPr>
            <a:r>
              <a:rPr lang="en-US" sz="1100" b="0" dirty="0" smtClean="0">
                <a:latin typeface="Times New Roman" pitchFamily="18" charset="0"/>
              </a:rPr>
              <a:t>Local Policies</a:t>
            </a:r>
          </a:p>
          <a:p>
            <a:pPr eaLnBrk="0" hangingPunct="0">
              <a:spcBef>
                <a:spcPct val="50000"/>
              </a:spcBef>
              <a:buFontTx/>
              <a:buChar char="•"/>
            </a:pPr>
            <a:r>
              <a:rPr lang="en-US" sz="1100" b="0" dirty="0" smtClean="0">
                <a:latin typeface="Times New Roman" pitchFamily="18" charset="0"/>
              </a:rPr>
              <a:t>Day to Day Duties</a:t>
            </a:r>
          </a:p>
          <a:p>
            <a:pPr eaLnBrk="0" hangingPunct="0">
              <a:spcBef>
                <a:spcPct val="50000"/>
              </a:spcBef>
              <a:buFontTx/>
              <a:buChar char="•"/>
            </a:pPr>
            <a:r>
              <a:rPr lang="en-US" sz="1100" b="0" dirty="0" smtClean="0">
                <a:latin typeface="Times New Roman" pitchFamily="18" charset="0"/>
              </a:rPr>
              <a:t>Performance </a:t>
            </a:r>
            <a:r>
              <a:rPr lang="en-US" sz="1100" b="0" dirty="0">
                <a:latin typeface="Times New Roman" pitchFamily="18" charset="0"/>
              </a:rPr>
              <a:t>Oversight</a:t>
            </a:r>
          </a:p>
        </p:txBody>
      </p:sp>
      <p:sp>
        <p:nvSpPr>
          <p:cNvPr id="48" name="Text Box 8"/>
          <p:cNvSpPr txBox="1">
            <a:spLocks noChangeArrowheads="1"/>
          </p:cNvSpPr>
          <p:nvPr/>
        </p:nvSpPr>
        <p:spPr bwMode="auto">
          <a:xfrm>
            <a:off x="3559175" y="2104496"/>
            <a:ext cx="1502148" cy="938719"/>
          </a:xfrm>
          <a:prstGeom prst="rect">
            <a:avLst/>
          </a:prstGeom>
          <a:noFill/>
          <a:ln w="9525">
            <a:noFill/>
            <a:miter lim="800000"/>
            <a:headEnd/>
            <a:tailEnd/>
          </a:ln>
          <a:effectLst/>
        </p:spPr>
        <p:txBody>
          <a:bodyPr wrap="square">
            <a:spAutoFit/>
          </a:bodyPr>
          <a:lstStyle/>
          <a:p>
            <a:pPr marL="0" lvl="1" eaLnBrk="0" hangingPunct="0">
              <a:spcBef>
                <a:spcPct val="50000"/>
              </a:spcBef>
              <a:buFontTx/>
              <a:buChar char="•"/>
            </a:pPr>
            <a:r>
              <a:rPr lang="en-US" sz="1100" dirty="0" smtClean="0">
                <a:latin typeface="Times New Roman" pitchFamily="18" charset="0"/>
              </a:rPr>
              <a:t>Functional Supervision</a:t>
            </a:r>
          </a:p>
          <a:p>
            <a:pPr eaLnBrk="0" hangingPunct="0">
              <a:spcBef>
                <a:spcPct val="50000"/>
              </a:spcBef>
              <a:buFontTx/>
              <a:buChar char="•"/>
            </a:pPr>
            <a:r>
              <a:rPr lang="en-US" sz="1100" dirty="0" smtClean="0">
                <a:latin typeface="Times New Roman" pitchFamily="18" charset="0"/>
              </a:rPr>
              <a:t>Program Monitoring</a:t>
            </a:r>
          </a:p>
          <a:p>
            <a:pPr eaLnBrk="0" hangingPunct="0">
              <a:spcBef>
                <a:spcPct val="50000"/>
              </a:spcBef>
              <a:buFontTx/>
              <a:buChar char="•"/>
            </a:pPr>
            <a:r>
              <a:rPr lang="en-US" sz="1100" dirty="0" smtClean="0">
                <a:latin typeface="Times New Roman" pitchFamily="18" charset="0"/>
              </a:rPr>
              <a:t>Grant Compliance</a:t>
            </a:r>
          </a:p>
        </p:txBody>
      </p:sp>
      <p:sp>
        <p:nvSpPr>
          <p:cNvPr id="51" name="TextBox 50"/>
          <p:cNvSpPr txBox="1"/>
          <p:nvPr/>
        </p:nvSpPr>
        <p:spPr>
          <a:xfrm>
            <a:off x="1942727" y="2195235"/>
            <a:ext cx="1714500" cy="515526"/>
          </a:xfrm>
          <a:prstGeom prst="rect">
            <a:avLst/>
          </a:prstGeom>
          <a:noFill/>
        </p:spPr>
        <p:txBody>
          <a:bodyPr wrap="square" rtlCol="0">
            <a:spAutoFit/>
          </a:bodyPr>
          <a:lstStyle/>
          <a:p>
            <a:pPr eaLnBrk="0" hangingPunct="0">
              <a:spcBef>
                <a:spcPct val="50000"/>
              </a:spcBef>
              <a:buFontTx/>
              <a:buChar char="•"/>
            </a:pPr>
            <a:r>
              <a:rPr lang="en-US" sz="1100" dirty="0" smtClean="0">
                <a:latin typeface="Times New Roman" pitchFamily="18" charset="0"/>
              </a:rPr>
              <a:t>Plan Approval</a:t>
            </a:r>
          </a:p>
          <a:p>
            <a:pPr eaLnBrk="0" hangingPunct="0">
              <a:spcBef>
                <a:spcPct val="50000"/>
              </a:spcBef>
              <a:buFontTx/>
              <a:buChar char="•"/>
            </a:pPr>
            <a:r>
              <a:rPr lang="en-US" sz="1100" dirty="0" smtClean="0">
                <a:latin typeface="Times New Roman" pitchFamily="18" charset="0"/>
              </a:rPr>
              <a:t>Budget Approval</a:t>
            </a:r>
          </a:p>
        </p:txBody>
      </p:sp>
    </p:spTree>
    <p:extLst>
      <p:ext uri="{BB962C8B-B14F-4D97-AF65-F5344CB8AC3E}">
        <p14:creationId xmlns="" xmlns:p14="http://schemas.microsoft.com/office/powerpoint/2010/main" val="2970016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Suggested Intake</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4" name="Rectangle 3"/>
          <p:cNvSpPr/>
          <p:nvPr/>
        </p:nvSpPr>
        <p:spPr>
          <a:xfrm>
            <a:off x="169336" y="1295400"/>
            <a:ext cx="8765114" cy="4985980"/>
          </a:xfrm>
          <a:prstGeom prst="rect">
            <a:avLst/>
          </a:prstGeom>
        </p:spPr>
        <p:txBody>
          <a:bodyPr wrap="square">
            <a:spAutoFit/>
          </a:bodyPr>
          <a:lstStyle/>
          <a:p>
            <a:pPr algn="ctr" fontAlgn="auto">
              <a:spcAft>
                <a:spcPts val="0"/>
              </a:spcAft>
              <a:buNone/>
              <a:defRPr/>
            </a:pPr>
            <a:r>
              <a:rPr lang="en-US" sz="2400" dirty="0" smtClean="0">
                <a:solidFill>
                  <a:srgbClr val="000099"/>
                </a:solidFill>
                <a:latin typeface="+mj-lt"/>
                <a:cs typeface="Arial" pitchFamily="34" charset="0"/>
              </a:rPr>
              <a:t>The </a:t>
            </a:r>
            <a:r>
              <a:rPr lang="en-US" sz="2400" b="1" dirty="0" smtClean="0">
                <a:solidFill>
                  <a:srgbClr val="000099"/>
                </a:solidFill>
                <a:latin typeface="+mj-lt"/>
                <a:cs typeface="Arial" pitchFamily="34" charset="0"/>
              </a:rPr>
              <a:t>First Question </a:t>
            </a:r>
            <a:r>
              <a:rPr lang="en-US" sz="2400" dirty="0" smtClean="0">
                <a:solidFill>
                  <a:srgbClr val="000099"/>
                </a:solidFill>
                <a:latin typeface="+mj-lt"/>
                <a:cs typeface="Arial" pitchFamily="34" charset="0"/>
              </a:rPr>
              <a:t>should </a:t>
            </a:r>
            <a:r>
              <a:rPr lang="en-US" sz="2400" b="1" dirty="0" smtClean="0">
                <a:solidFill>
                  <a:srgbClr val="000099"/>
                </a:solidFill>
                <a:latin typeface="+mj-lt"/>
                <a:cs typeface="Arial" pitchFamily="34" charset="0"/>
              </a:rPr>
              <a:t>ALWAYS</a:t>
            </a:r>
            <a:r>
              <a:rPr lang="en-US" sz="2400" dirty="0" smtClean="0">
                <a:solidFill>
                  <a:srgbClr val="000099"/>
                </a:solidFill>
                <a:latin typeface="+mj-lt"/>
                <a:cs typeface="Arial" pitchFamily="34" charset="0"/>
              </a:rPr>
              <a:t> be:</a:t>
            </a:r>
          </a:p>
          <a:p>
            <a:pPr algn="ctr" fontAlgn="auto">
              <a:spcAft>
                <a:spcPts val="0"/>
              </a:spcAft>
              <a:buNone/>
              <a:defRPr/>
            </a:pPr>
            <a:endParaRPr lang="en-US" sz="1000" dirty="0" smtClean="0">
              <a:solidFill>
                <a:srgbClr val="000099"/>
              </a:solidFill>
              <a:latin typeface="+mj-lt"/>
              <a:cs typeface="Arial" pitchFamily="34" charset="0"/>
            </a:endParaRPr>
          </a:p>
          <a:p>
            <a:pPr algn="ctr" fontAlgn="auto">
              <a:spcAft>
                <a:spcPts val="0"/>
              </a:spcAft>
              <a:buNone/>
              <a:defRPr/>
            </a:pPr>
            <a:r>
              <a:rPr lang="en-US" sz="2400" b="1" i="1" dirty="0" smtClean="0">
                <a:solidFill>
                  <a:srgbClr val="000099"/>
                </a:solidFill>
                <a:latin typeface="+mj-lt"/>
                <a:cs typeface="Arial" pitchFamily="34" charset="0"/>
              </a:rPr>
              <a:t>“How may we help you today?”</a:t>
            </a:r>
          </a:p>
          <a:p>
            <a:pPr algn="ctr" fontAlgn="auto">
              <a:spcAft>
                <a:spcPts val="0"/>
              </a:spcAft>
              <a:buNone/>
              <a:defRPr/>
            </a:pPr>
            <a:endParaRPr lang="en-US" sz="2400" b="1" i="1" u="sng" dirty="0" smtClean="0">
              <a:latin typeface="+mj-lt"/>
              <a:cs typeface="Arial" pitchFamily="34" charset="0"/>
            </a:endParaRPr>
          </a:p>
          <a:p>
            <a:pPr algn="ctr" fontAlgn="auto">
              <a:spcAft>
                <a:spcPts val="0"/>
              </a:spcAft>
              <a:buNone/>
              <a:defRPr/>
            </a:pPr>
            <a:r>
              <a:rPr lang="en-US" sz="2400" dirty="0" smtClean="0">
                <a:solidFill>
                  <a:srgbClr val="000099"/>
                </a:solidFill>
                <a:latin typeface="+mj-lt"/>
                <a:cs typeface="Arial" pitchFamily="34" charset="0"/>
              </a:rPr>
              <a:t>Followed by:</a:t>
            </a:r>
            <a:r>
              <a:rPr lang="en-US" sz="2400" u="sng" dirty="0" smtClean="0">
                <a:solidFill>
                  <a:srgbClr val="000099"/>
                </a:solidFill>
                <a:latin typeface="+mj-lt"/>
                <a:cs typeface="Arial" pitchFamily="34" charset="0"/>
              </a:rPr>
              <a:t> </a:t>
            </a:r>
          </a:p>
          <a:p>
            <a:pPr algn="ctr" fontAlgn="auto">
              <a:spcAft>
                <a:spcPts val="0"/>
              </a:spcAft>
              <a:buNone/>
              <a:defRPr/>
            </a:pPr>
            <a:endParaRPr lang="en-US" sz="1000" u="sng" dirty="0" smtClean="0">
              <a:solidFill>
                <a:srgbClr val="000099"/>
              </a:solidFill>
              <a:latin typeface="+mj-lt"/>
              <a:cs typeface="Arial" pitchFamily="34" charset="0"/>
            </a:endParaRPr>
          </a:p>
          <a:p>
            <a:pPr algn="ctr" fontAlgn="auto">
              <a:spcAft>
                <a:spcPts val="0"/>
              </a:spcAft>
              <a:buNone/>
              <a:defRPr/>
            </a:pPr>
            <a:r>
              <a:rPr lang="en-US" sz="2400" b="1" i="1" dirty="0" smtClean="0">
                <a:solidFill>
                  <a:srgbClr val="000099"/>
                </a:solidFill>
                <a:latin typeface="+mj-lt"/>
                <a:cs typeface="Arial" pitchFamily="34" charset="0"/>
              </a:rPr>
              <a:t>“Have you completed your Background and Resume in EFM?”</a:t>
            </a:r>
          </a:p>
          <a:p>
            <a:pPr marL="457200" indent="-457200" algn="ctr">
              <a:defRPr/>
            </a:pPr>
            <a:endParaRPr lang="en-US" sz="2400" b="1" i="1" dirty="0" smtClean="0">
              <a:solidFill>
                <a:srgbClr val="000099"/>
              </a:solidFill>
              <a:latin typeface="+mj-lt"/>
              <a:cs typeface="Arial" pitchFamily="34" charset="0"/>
            </a:endParaRPr>
          </a:p>
          <a:p>
            <a:pPr marL="457200" indent="-457200" algn="ctr">
              <a:defRPr/>
            </a:pPr>
            <a:r>
              <a:rPr lang="en-US" sz="2400" dirty="0" smtClean="0">
                <a:solidFill>
                  <a:srgbClr val="000099"/>
                </a:solidFill>
                <a:cs typeface="Arial" pitchFamily="34" charset="0"/>
              </a:rPr>
              <a:t>If it is a </a:t>
            </a:r>
            <a:r>
              <a:rPr lang="en-US" sz="2400" b="1" dirty="0" smtClean="0">
                <a:solidFill>
                  <a:srgbClr val="000099"/>
                </a:solidFill>
                <a:cs typeface="Arial" pitchFamily="34" charset="0"/>
              </a:rPr>
              <a:t>Veteran’s</a:t>
            </a:r>
            <a:r>
              <a:rPr lang="en-US" sz="2400" dirty="0" smtClean="0">
                <a:solidFill>
                  <a:srgbClr val="000099"/>
                </a:solidFill>
                <a:cs typeface="Arial" pitchFamily="34" charset="0"/>
              </a:rPr>
              <a:t> first visit to the One-Stop Center:</a:t>
            </a:r>
          </a:p>
          <a:p>
            <a:pPr marL="457200" indent="-457200" algn="ctr">
              <a:defRPr/>
            </a:pPr>
            <a:endParaRPr lang="en-US" sz="1000" dirty="0" smtClean="0">
              <a:solidFill>
                <a:srgbClr val="000099"/>
              </a:solidFill>
              <a:cs typeface="Arial" pitchFamily="34" charset="0"/>
            </a:endParaRPr>
          </a:p>
          <a:p>
            <a:pPr marL="457200" indent="-457200" algn="ctr">
              <a:defRPr/>
            </a:pPr>
            <a:r>
              <a:rPr lang="en-US" sz="2400" dirty="0" smtClean="0">
                <a:solidFill>
                  <a:srgbClr val="000099"/>
                </a:solidFill>
                <a:cs typeface="Arial" pitchFamily="34" charset="0"/>
              </a:rPr>
              <a:t>Direct them to </a:t>
            </a:r>
            <a:r>
              <a:rPr lang="en-US" sz="2400" b="1" dirty="0" smtClean="0">
                <a:solidFill>
                  <a:srgbClr val="000099"/>
                </a:solidFill>
                <a:cs typeface="Arial" pitchFamily="34" charset="0"/>
              </a:rPr>
              <a:t>First Available </a:t>
            </a:r>
            <a:r>
              <a:rPr lang="en-US" sz="2400" dirty="0" smtClean="0">
                <a:solidFill>
                  <a:srgbClr val="000099"/>
                </a:solidFill>
                <a:cs typeface="Arial" pitchFamily="34" charset="0"/>
              </a:rPr>
              <a:t>One-Stop Center Staff member</a:t>
            </a:r>
          </a:p>
          <a:p>
            <a:pPr marL="457200" indent="-457200" algn="ctr">
              <a:defRPr/>
            </a:pPr>
            <a:r>
              <a:rPr lang="en-US" sz="2400" b="1" dirty="0" smtClean="0">
                <a:solidFill>
                  <a:srgbClr val="000099"/>
                </a:solidFill>
                <a:cs typeface="Arial" pitchFamily="34" charset="0"/>
              </a:rPr>
              <a:t>AND </a:t>
            </a:r>
            <a:r>
              <a:rPr lang="en-US" sz="2400" dirty="0" smtClean="0">
                <a:solidFill>
                  <a:srgbClr val="000099"/>
                </a:solidFill>
                <a:cs typeface="Arial" pitchFamily="34" charset="0"/>
              </a:rPr>
              <a:t>Explain Veterans Priority of Service</a:t>
            </a:r>
            <a:endParaRPr lang="en-US" sz="2400" b="1" dirty="0" smtClean="0">
              <a:solidFill>
                <a:srgbClr val="000099"/>
              </a:solidFill>
              <a:cs typeface="Arial" pitchFamily="34" charset="0"/>
            </a:endParaRPr>
          </a:p>
          <a:p>
            <a:pPr algn="ctr">
              <a:defRPr/>
            </a:pPr>
            <a:endParaRPr lang="en-US" sz="2400" dirty="0" smtClean="0">
              <a:solidFill>
                <a:srgbClr val="000099"/>
              </a:solidFill>
              <a:cs typeface="Arial" pitchFamily="34" charset="0"/>
            </a:endParaRPr>
          </a:p>
          <a:p>
            <a:pPr algn="ctr" fontAlgn="auto">
              <a:spcAft>
                <a:spcPts val="0"/>
              </a:spcAft>
              <a:buNone/>
              <a:defRPr/>
            </a:pPr>
            <a:endParaRPr lang="en-US" sz="2400" b="1" i="1" dirty="0" smtClean="0">
              <a:solidFill>
                <a:srgbClr val="000099"/>
              </a:solidFill>
              <a:latin typeface="+mj-lt"/>
              <a:cs typeface="Arial" pitchFamily="34" charset="0"/>
            </a:endParaRPr>
          </a:p>
          <a:p>
            <a:pPr algn="ctr" fontAlgn="auto">
              <a:spcAft>
                <a:spcPts val="0"/>
              </a:spcAft>
              <a:buNone/>
              <a:defRPr/>
            </a:pPr>
            <a:endParaRPr lang="en-US" sz="2400" b="1" u="sng" dirty="0" smtClean="0">
              <a:latin typeface="+mj-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 calcmode="lin" valueType="num">
                                      <p:cBhvr additive="base">
                                        <p:cTn id="1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additive="base">
                                        <p:cTn id="2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500"/>
                            </p:stCondLst>
                            <p:childTnLst>
                              <p:par>
                                <p:cTn id="24" presetID="12" presetClass="entr" presetSubtype="4" fill="hold" nodeType="after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slide(fromBottom)">
                                      <p:cBhvr>
                                        <p:cTn id="26" dur="1000"/>
                                        <p:tgtEl>
                                          <p:spTgt spid="4">
                                            <p:txEl>
                                              <p:pRg st="8" end="8"/>
                                            </p:txEl>
                                          </p:spTgt>
                                        </p:tgtEl>
                                      </p:cBhvr>
                                    </p:animEffect>
                                  </p:childTnLst>
                                </p:cTn>
                              </p:par>
                            </p:childTnLst>
                          </p:cTn>
                        </p:par>
                        <p:par>
                          <p:cTn id="27" fill="hold">
                            <p:stCondLst>
                              <p:cond delay="3500"/>
                            </p:stCondLst>
                            <p:childTnLst>
                              <p:par>
                                <p:cTn id="28" presetID="12" presetClass="entr" presetSubtype="4" fill="hold" nodeType="afterEffect">
                                  <p:stCondLst>
                                    <p:cond delay="0"/>
                                  </p:stCondLst>
                                  <p:childTnLst>
                                    <p:set>
                                      <p:cBhvr>
                                        <p:cTn id="29" dur="1" fill="hold">
                                          <p:stCondLst>
                                            <p:cond delay="0"/>
                                          </p:stCondLst>
                                        </p:cTn>
                                        <p:tgtEl>
                                          <p:spTgt spid="4">
                                            <p:txEl>
                                              <p:pRg st="10" end="10"/>
                                            </p:txEl>
                                          </p:spTgt>
                                        </p:tgtEl>
                                        <p:attrNameLst>
                                          <p:attrName>style.visibility</p:attrName>
                                        </p:attrNameLst>
                                      </p:cBhvr>
                                      <p:to>
                                        <p:strVal val="visible"/>
                                      </p:to>
                                    </p:set>
                                    <p:animEffect transition="in" filter="slide(fromBottom)">
                                      <p:cBhvr>
                                        <p:cTn id="30" dur="1000"/>
                                        <p:tgtEl>
                                          <p:spTgt spid="4">
                                            <p:txEl>
                                              <p:pRg st="10" end="10"/>
                                            </p:txEl>
                                          </p:spTgt>
                                        </p:tgtEl>
                                      </p:cBhvr>
                                    </p:animEffect>
                                  </p:childTnLst>
                                </p:cTn>
                              </p:par>
                            </p:childTnLst>
                          </p:cTn>
                        </p:par>
                        <p:par>
                          <p:cTn id="31" fill="hold">
                            <p:stCondLst>
                              <p:cond delay="4500"/>
                            </p:stCondLst>
                            <p:childTnLst>
                              <p:par>
                                <p:cTn id="32" presetID="12" presetClass="entr" presetSubtype="4" fill="hold" nodeType="afterEffect">
                                  <p:stCondLst>
                                    <p:cond delay="0"/>
                                  </p:stCondLst>
                                  <p:childTnLst>
                                    <p:set>
                                      <p:cBhvr>
                                        <p:cTn id="33" dur="1" fill="hold">
                                          <p:stCondLst>
                                            <p:cond delay="0"/>
                                          </p:stCondLst>
                                        </p:cTn>
                                        <p:tgtEl>
                                          <p:spTgt spid="4">
                                            <p:txEl>
                                              <p:pRg st="11" end="11"/>
                                            </p:txEl>
                                          </p:spTgt>
                                        </p:tgtEl>
                                        <p:attrNameLst>
                                          <p:attrName>style.visibility</p:attrName>
                                        </p:attrNameLst>
                                      </p:cBhvr>
                                      <p:to>
                                        <p:strVal val="visible"/>
                                      </p:to>
                                    </p:set>
                                    <p:animEffect transition="in" filter="slide(fromBottom)">
                                      <p:cBhvr>
                                        <p:cTn id="34" dur="1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228600" y="1295400"/>
            <a:ext cx="8686800" cy="3785652"/>
          </a:xfrm>
          <a:prstGeom prst="rect">
            <a:avLst/>
          </a:prstGeom>
          <a:noFill/>
          <a:ln w="9525">
            <a:noFill/>
            <a:miter lim="800000"/>
            <a:headEnd/>
            <a:tailEnd/>
          </a:ln>
          <a:effectLst/>
        </p:spPr>
        <p:txBody>
          <a:bodyPr wrap="square">
            <a:spAutoFit/>
          </a:bodyPr>
          <a:lstStyle/>
          <a:p>
            <a:pPr algn="ctr"/>
            <a:r>
              <a:rPr lang="en-US" sz="2400" b="0" dirty="0">
                <a:solidFill>
                  <a:srgbClr val="000099"/>
                </a:solidFill>
              </a:rPr>
              <a:t>Florida’s eligible veterans and eligible spouses </a:t>
            </a:r>
            <a:r>
              <a:rPr lang="en-US" sz="2400" b="0" dirty="0" smtClean="0">
                <a:solidFill>
                  <a:srgbClr val="000099"/>
                </a:solidFill>
              </a:rPr>
              <a:t>will be </a:t>
            </a:r>
            <a:r>
              <a:rPr lang="en-US" sz="2400" b="0" dirty="0">
                <a:solidFill>
                  <a:srgbClr val="000099"/>
                </a:solidFill>
              </a:rPr>
              <a:t>notified of programs and/or services available at the </a:t>
            </a:r>
            <a:r>
              <a:rPr lang="en-US" sz="2400" i="1" dirty="0">
                <a:solidFill>
                  <a:srgbClr val="000099"/>
                </a:solidFill>
              </a:rPr>
              <a:t>point of </a:t>
            </a:r>
            <a:r>
              <a:rPr lang="en-US" sz="2400" i="1" dirty="0" smtClean="0">
                <a:solidFill>
                  <a:srgbClr val="000099"/>
                </a:solidFill>
              </a:rPr>
              <a:t>entry</a:t>
            </a:r>
            <a:endParaRPr lang="en-US" sz="2400" b="0" dirty="0">
              <a:solidFill>
                <a:srgbClr val="000099"/>
              </a:solidFill>
            </a:endParaRPr>
          </a:p>
          <a:p>
            <a:endParaRPr lang="en-US" sz="2400" i="1" dirty="0">
              <a:solidFill>
                <a:srgbClr val="000099"/>
              </a:solidFill>
            </a:endParaRPr>
          </a:p>
          <a:p>
            <a:r>
              <a:rPr lang="en-US" sz="2400" i="1" dirty="0">
                <a:solidFill>
                  <a:srgbClr val="000099"/>
                </a:solidFill>
              </a:rPr>
              <a:t>Point of entry </a:t>
            </a:r>
            <a:r>
              <a:rPr lang="en-US" sz="2400" i="1" dirty="0" smtClean="0">
                <a:solidFill>
                  <a:srgbClr val="000099"/>
                </a:solidFill>
              </a:rPr>
              <a:t>includes but is not limited to:</a:t>
            </a:r>
            <a:r>
              <a:rPr lang="en-US" sz="2400" b="0" dirty="0" smtClean="0">
                <a:solidFill>
                  <a:srgbClr val="000099"/>
                </a:solidFill>
              </a:rPr>
              <a:t> </a:t>
            </a:r>
            <a:endParaRPr lang="en-US" sz="2400" b="0" dirty="0">
              <a:solidFill>
                <a:srgbClr val="000099"/>
              </a:solidFill>
            </a:endParaRPr>
          </a:p>
          <a:p>
            <a:endParaRPr lang="en-US" sz="2400" b="0" dirty="0">
              <a:solidFill>
                <a:srgbClr val="000099"/>
              </a:solidFill>
            </a:endParaRPr>
          </a:p>
          <a:p>
            <a:pPr>
              <a:buFont typeface="Wingdings" pitchFamily="2" charset="2"/>
              <a:buChar char="Ø"/>
            </a:pPr>
            <a:r>
              <a:rPr lang="en-US" sz="2400" dirty="0">
                <a:solidFill>
                  <a:srgbClr val="000099"/>
                </a:solidFill>
              </a:rPr>
              <a:t>P</a:t>
            </a:r>
            <a:r>
              <a:rPr lang="en-US" sz="2400" b="0" dirty="0" smtClean="0">
                <a:solidFill>
                  <a:srgbClr val="000099"/>
                </a:solidFill>
              </a:rPr>
              <a:t>hysical </a:t>
            </a:r>
            <a:r>
              <a:rPr lang="en-US" sz="2400" b="0" dirty="0">
                <a:solidFill>
                  <a:srgbClr val="000099"/>
                </a:solidFill>
              </a:rPr>
              <a:t>locations, such as One-Stop Career </a:t>
            </a:r>
            <a:r>
              <a:rPr lang="en-US" sz="2400" b="0" dirty="0" smtClean="0">
                <a:solidFill>
                  <a:srgbClr val="000099"/>
                </a:solidFill>
              </a:rPr>
              <a:t>Centers</a:t>
            </a:r>
          </a:p>
          <a:p>
            <a:endParaRPr lang="en-US" sz="800" b="0" dirty="0">
              <a:solidFill>
                <a:srgbClr val="000099"/>
              </a:solidFill>
            </a:endParaRPr>
          </a:p>
          <a:p>
            <a:pPr>
              <a:buFont typeface="Wingdings" pitchFamily="2" charset="2"/>
              <a:buChar char="Ø"/>
            </a:pPr>
            <a:r>
              <a:rPr lang="en-US" sz="2400" b="0" dirty="0" smtClean="0">
                <a:solidFill>
                  <a:srgbClr val="000099"/>
                </a:solidFill>
              </a:rPr>
              <a:t>Employ Florida Marketplace Web </a:t>
            </a:r>
            <a:r>
              <a:rPr lang="en-US" sz="2400" dirty="0" smtClean="0">
                <a:solidFill>
                  <a:srgbClr val="000099"/>
                </a:solidFill>
              </a:rPr>
              <a:t>S</a:t>
            </a:r>
            <a:r>
              <a:rPr lang="en-US" sz="2400" b="0" dirty="0" smtClean="0">
                <a:solidFill>
                  <a:srgbClr val="000099"/>
                </a:solidFill>
              </a:rPr>
              <a:t>ite</a:t>
            </a:r>
          </a:p>
          <a:p>
            <a:endParaRPr lang="en-US" sz="800" b="0" dirty="0">
              <a:solidFill>
                <a:srgbClr val="000099"/>
              </a:solidFill>
            </a:endParaRPr>
          </a:p>
          <a:p>
            <a:pPr>
              <a:buFont typeface="Wingdings" pitchFamily="2" charset="2"/>
              <a:buChar char="Ø"/>
            </a:pPr>
            <a:r>
              <a:rPr lang="en-US" sz="2400" b="0" dirty="0">
                <a:solidFill>
                  <a:srgbClr val="000099"/>
                </a:solidFill>
              </a:rPr>
              <a:t>Career/Jobs </a:t>
            </a:r>
            <a:r>
              <a:rPr lang="en-US" sz="2400" b="0" dirty="0" smtClean="0">
                <a:solidFill>
                  <a:srgbClr val="000099"/>
                </a:solidFill>
              </a:rPr>
              <a:t>Fairs</a:t>
            </a:r>
          </a:p>
          <a:p>
            <a:endParaRPr lang="en-US" sz="800" b="0" dirty="0">
              <a:solidFill>
                <a:srgbClr val="000099"/>
              </a:solidFill>
            </a:endParaRPr>
          </a:p>
          <a:p>
            <a:pPr>
              <a:buFont typeface="Wingdings" pitchFamily="2" charset="2"/>
              <a:buChar char="Ø"/>
            </a:pPr>
            <a:r>
              <a:rPr lang="en-US" sz="2400" b="0" dirty="0">
                <a:solidFill>
                  <a:srgbClr val="000099"/>
                </a:solidFill>
              </a:rPr>
              <a:t>Mass Recruitments</a:t>
            </a:r>
            <a:endParaRPr lang="en-US" sz="2400" dirty="0">
              <a:solidFill>
                <a:srgbClr val="000099"/>
              </a:solidFill>
              <a:effectLst>
                <a:outerShdw blurRad="38100" dist="38100" dir="2700000" algn="tl">
                  <a:srgbClr val="C0C0C0"/>
                </a:outerShdw>
              </a:effectLst>
              <a:sym typeface="Monotype Sorts" pitchFamily="2" charset="2"/>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Informing Covered Persons</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12645">
                                            <p:txEl>
                                              <p:pRg st="4" end="4"/>
                                            </p:txEl>
                                          </p:spTgt>
                                        </p:tgtEl>
                                        <p:attrNameLst>
                                          <p:attrName>style.visibility</p:attrName>
                                        </p:attrNameLst>
                                      </p:cBhvr>
                                      <p:to>
                                        <p:strVal val="visible"/>
                                      </p:to>
                                    </p:set>
                                    <p:animEffect transition="in" filter="blinds(horizontal)">
                                      <p:cBhvr>
                                        <p:cTn id="7" dur="1000"/>
                                        <p:tgtEl>
                                          <p:spTgt spid="112645">
                                            <p:txEl>
                                              <p:pRg st="4" end="4"/>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112645">
                                            <p:txEl>
                                              <p:pRg st="6" end="6"/>
                                            </p:txEl>
                                          </p:spTgt>
                                        </p:tgtEl>
                                        <p:attrNameLst>
                                          <p:attrName>style.visibility</p:attrName>
                                        </p:attrNameLst>
                                      </p:cBhvr>
                                      <p:to>
                                        <p:strVal val="visible"/>
                                      </p:to>
                                    </p:set>
                                    <p:animEffect transition="in" filter="blinds(horizontal)">
                                      <p:cBhvr>
                                        <p:cTn id="11" dur="1000"/>
                                        <p:tgtEl>
                                          <p:spTgt spid="112645">
                                            <p:txEl>
                                              <p:pRg st="6" end="6"/>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112645">
                                            <p:txEl>
                                              <p:pRg st="8" end="8"/>
                                            </p:txEl>
                                          </p:spTgt>
                                        </p:tgtEl>
                                        <p:attrNameLst>
                                          <p:attrName>style.visibility</p:attrName>
                                        </p:attrNameLst>
                                      </p:cBhvr>
                                      <p:to>
                                        <p:strVal val="visible"/>
                                      </p:to>
                                    </p:set>
                                    <p:animEffect transition="in" filter="blinds(horizontal)">
                                      <p:cBhvr>
                                        <p:cTn id="15" dur="1000"/>
                                        <p:tgtEl>
                                          <p:spTgt spid="112645">
                                            <p:txEl>
                                              <p:pRg st="8" end="8"/>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112645">
                                            <p:txEl>
                                              <p:pRg st="10" end="10"/>
                                            </p:txEl>
                                          </p:spTgt>
                                        </p:tgtEl>
                                        <p:attrNameLst>
                                          <p:attrName>style.visibility</p:attrName>
                                        </p:attrNameLst>
                                      </p:cBhvr>
                                      <p:to>
                                        <p:strVal val="visible"/>
                                      </p:to>
                                    </p:set>
                                    <p:animEffect transition="in" filter="blinds(horizontal)">
                                      <p:cBhvr>
                                        <p:cTn id="19" dur="1000"/>
                                        <p:tgtEl>
                                          <p:spTgt spid="11264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Verification of Eligibility</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5" name="Rectangle 5"/>
          <p:cNvSpPr>
            <a:spLocks noChangeArrowheads="1"/>
          </p:cNvSpPr>
          <p:nvPr/>
        </p:nvSpPr>
        <p:spPr bwMode="auto">
          <a:xfrm>
            <a:off x="169336" y="1466850"/>
            <a:ext cx="8860364" cy="4247317"/>
          </a:xfrm>
          <a:prstGeom prst="rect">
            <a:avLst/>
          </a:prstGeom>
          <a:noFill/>
          <a:ln w="9525">
            <a:noFill/>
            <a:miter lim="800000"/>
            <a:headEnd/>
            <a:tailEnd/>
          </a:ln>
          <a:effectLst/>
        </p:spPr>
        <p:txBody>
          <a:bodyPr wrap="square">
            <a:spAutoFit/>
          </a:bodyPr>
          <a:lstStyle/>
          <a:p>
            <a:pPr algn="ctr">
              <a:buNone/>
            </a:pPr>
            <a:r>
              <a:rPr lang="en-US" sz="2400" dirty="0" smtClean="0">
                <a:solidFill>
                  <a:srgbClr val="000099"/>
                </a:solidFill>
              </a:rPr>
              <a:t>It is neither necessary nor appropriate to require verification</a:t>
            </a:r>
          </a:p>
          <a:p>
            <a:pPr algn="ctr">
              <a:buNone/>
            </a:pPr>
            <a:r>
              <a:rPr lang="en-US" sz="2400" dirty="0" smtClean="0">
                <a:solidFill>
                  <a:srgbClr val="000099"/>
                </a:solidFill>
              </a:rPr>
              <a:t>of the status of a veteran or eligible spouse at the point of entry, unless the individual who self-identifies:</a:t>
            </a:r>
          </a:p>
          <a:p>
            <a:pPr algn="ctr">
              <a:buNone/>
            </a:pPr>
            <a:endParaRPr lang="en-US" sz="2400" dirty="0" smtClean="0">
              <a:solidFill>
                <a:srgbClr val="000099"/>
              </a:solidFill>
            </a:endParaRPr>
          </a:p>
          <a:p>
            <a:pPr marL="457200" indent="-457200">
              <a:buAutoNum type="alphaLcParenR"/>
            </a:pPr>
            <a:r>
              <a:rPr lang="en-US" sz="2400" dirty="0" smtClean="0">
                <a:solidFill>
                  <a:srgbClr val="000099"/>
                </a:solidFill>
              </a:rPr>
              <a:t>is to immediately undergo eligibility determination and be registered or enrolled in a program; AND </a:t>
            </a:r>
          </a:p>
          <a:p>
            <a:pPr marL="457200" indent="-457200">
              <a:buAutoNum type="alphaLcParenR"/>
            </a:pPr>
            <a:endParaRPr lang="en-US" sz="2400" dirty="0" smtClean="0">
              <a:solidFill>
                <a:srgbClr val="000099"/>
              </a:solidFill>
            </a:endParaRPr>
          </a:p>
          <a:p>
            <a:pPr marL="457200" indent="-457200">
              <a:buAutoNum type="alphaLcParenR"/>
            </a:pPr>
            <a:r>
              <a:rPr lang="en-US" sz="2400" dirty="0" smtClean="0">
                <a:solidFill>
                  <a:srgbClr val="000099"/>
                </a:solidFill>
              </a:rPr>
              <a:t>the applicable federal program rules require verification of veteran or eligible spouse status at that time.</a:t>
            </a:r>
            <a:endParaRPr lang="en-US" dirty="0" smtClean="0">
              <a:solidFill>
                <a:srgbClr val="000099"/>
              </a:solidFill>
              <a:sym typeface="Monotype Sorts" pitchFamily="2" charset="2"/>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ChangeArrowheads="1"/>
          </p:cNvSpPr>
          <p:nvPr/>
        </p:nvSpPr>
        <p:spPr bwMode="auto">
          <a:xfrm>
            <a:off x="1905000" y="6858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Initial Assessment</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4" name="Rectangle 3"/>
          <p:cNvSpPr/>
          <p:nvPr/>
        </p:nvSpPr>
        <p:spPr>
          <a:xfrm>
            <a:off x="169336" y="1219199"/>
            <a:ext cx="8746064" cy="4524315"/>
          </a:xfrm>
          <a:prstGeom prst="rect">
            <a:avLst/>
          </a:prstGeom>
        </p:spPr>
        <p:txBody>
          <a:bodyPr wrap="square">
            <a:spAutoFit/>
          </a:bodyPr>
          <a:lstStyle/>
          <a:p>
            <a:pPr marL="457200" indent="-457200" algn="ctr" fontAlgn="auto">
              <a:spcAft>
                <a:spcPts val="0"/>
              </a:spcAft>
              <a:defRPr/>
            </a:pPr>
            <a:r>
              <a:rPr lang="en-US" sz="2400" b="1" dirty="0" smtClean="0">
                <a:solidFill>
                  <a:srgbClr val="000099"/>
                </a:solidFill>
                <a:cs typeface="Arial" pitchFamily="34" charset="0"/>
              </a:rPr>
              <a:t>Core Services for Veterans Should be performed by </a:t>
            </a:r>
          </a:p>
          <a:p>
            <a:pPr marL="457200" indent="-457200" algn="ctr" fontAlgn="auto">
              <a:spcAft>
                <a:spcPts val="0"/>
              </a:spcAft>
              <a:defRPr/>
            </a:pPr>
            <a:r>
              <a:rPr lang="en-US" sz="2400" b="1" dirty="0" smtClean="0">
                <a:solidFill>
                  <a:srgbClr val="000099"/>
                </a:solidFill>
                <a:cs typeface="Arial" pitchFamily="34" charset="0"/>
              </a:rPr>
              <a:t>First Available One-Stop Center Staff</a:t>
            </a:r>
          </a:p>
          <a:p>
            <a:pPr marL="457200" indent="-457200" algn="ctr" fontAlgn="auto">
              <a:spcAft>
                <a:spcPts val="0"/>
              </a:spcAft>
              <a:defRPr/>
            </a:pPr>
            <a:r>
              <a:rPr lang="en-US" sz="2400" b="1" dirty="0" smtClean="0">
                <a:solidFill>
                  <a:srgbClr val="000099"/>
                </a:solidFill>
                <a:cs typeface="Arial" pitchFamily="34" charset="0"/>
              </a:rPr>
              <a:t>________________________________________________________</a:t>
            </a:r>
          </a:p>
          <a:p>
            <a:pPr marL="457200" indent="-457200" fontAlgn="auto">
              <a:spcAft>
                <a:spcPts val="0"/>
              </a:spcAft>
              <a:buAutoNum type="arabicPeriod"/>
              <a:defRPr/>
            </a:pPr>
            <a:endParaRPr lang="en-US" sz="2400" dirty="0" smtClean="0">
              <a:solidFill>
                <a:srgbClr val="000099"/>
              </a:solidFill>
              <a:cs typeface="Arial" pitchFamily="34" charset="0"/>
            </a:endParaRPr>
          </a:p>
          <a:p>
            <a:pPr marL="457200" indent="-457200" fontAlgn="auto">
              <a:spcAft>
                <a:spcPts val="0"/>
              </a:spcAft>
              <a:buAutoNum type="arabicPeriod"/>
              <a:defRPr/>
            </a:pPr>
            <a:r>
              <a:rPr lang="en-US" sz="2400" dirty="0" smtClean="0">
                <a:solidFill>
                  <a:srgbClr val="000099"/>
                </a:solidFill>
                <a:cs typeface="Arial" pitchFamily="34" charset="0"/>
              </a:rPr>
              <a:t>Introduce him/her to a LVER or DVOP, if available</a:t>
            </a:r>
          </a:p>
          <a:p>
            <a:pPr marL="457200" indent="-457200" fontAlgn="auto">
              <a:spcAft>
                <a:spcPts val="0"/>
              </a:spcAft>
              <a:defRPr/>
            </a:pPr>
            <a:endParaRPr lang="en-US" sz="2400" dirty="0" smtClean="0">
              <a:solidFill>
                <a:srgbClr val="000099"/>
              </a:solidFill>
              <a:cs typeface="Arial" pitchFamily="34" charset="0"/>
            </a:endParaRPr>
          </a:p>
          <a:p>
            <a:pPr marL="457200" indent="-457200" fontAlgn="auto">
              <a:spcAft>
                <a:spcPts val="0"/>
              </a:spcAft>
              <a:buAutoNum type="arabicPeriod" startAt="2"/>
              <a:defRPr/>
            </a:pPr>
            <a:r>
              <a:rPr lang="en-US" sz="2400" dirty="0" smtClean="0">
                <a:solidFill>
                  <a:srgbClr val="000099"/>
                </a:solidFill>
                <a:cs typeface="Arial" pitchFamily="34" charset="0"/>
              </a:rPr>
              <a:t>Provide Veteran Staff Business Card(s)  </a:t>
            </a:r>
          </a:p>
          <a:p>
            <a:pPr marL="457200" indent="-457200" fontAlgn="auto">
              <a:spcAft>
                <a:spcPts val="0"/>
              </a:spcAft>
              <a:defRPr/>
            </a:pPr>
            <a:endParaRPr lang="en-US" sz="2400" dirty="0" smtClean="0">
              <a:solidFill>
                <a:srgbClr val="000099"/>
              </a:solidFill>
              <a:cs typeface="Arial" pitchFamily="34" charset="0"/>
            </a:endParaRPr>
          </a:p>
          <a:p>
            <a:pPr marL="457200" indent="-457200" fontAlgn="auto">
              <a:spcAft>
                <a:spcPts val="0"/>
              </a:spcAft>
              <a:buAutoNum type="arabicPeriod" startAt="3"/>
              <a:defRPr/>
            </a:pPr>
            <a:r>
              <a:rPr lang="en-US" sz="2400" dirty="0" smtClean="0">
                <a:solidFill>
                  <a:srgbClr val="000099"/>
                </a:solidFill>
                <a:cs typeface="Arial" pitchFamily="34" charset="0"/>
              </a:rPr>
              <a:t>Inform them of Veteran Staff availability</a:t>
            </a:r>
          </a:p>
          <a:p>
            <a:pPr marL="457200" indent="-457200" fontAlgn="auto">
              <a:spcAft>
                <a:spcPts val="0"/>
              </a:spcAft>
              <a:defRPr/>
            </a:pPr>
            <a:endParaRPr lang="en-US" sz="2400" dirty="0" smtClean="0">
              <a:solidFill>
                <a:srgbClr val="000099"/>
              </a:solidFill>
              <a:cs typeface="Arial" pitchFamily="34" charset="0"/>
            </a:endParaRPr>
          </a:p>
          <a:p>
            <a:pPr fontAlgn="auto">
              <a:spcAft>
                <a:spcPts val="0"/>
              </a:spcAft>
              <a:buNone/>
              <a:defRPr/>
            </a:pPr>
            <a:r>
              <a:rPr lang="en-US" sz="2400" dirty="0" smtClean="0">
                <a:solidFill>
                  <a:srgbClr val="000099"/>
                </a:solidFill>
                <a:cs typeface="Arial" pitchFamily="34" charset="0"/>
              </a:rPr>
              <a:t>4.	If desired OR If Veteran specific information is requested, 	provide them with an appointment to consult with DVOP/LVER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slide(fromBottom)">
                                      <p:cBhvr>
                                        <p:cTn id="7" dur="500"/>
                                        <p:tgtEl>
                                          <p:spTgt spid="4">
                                            <p:txEl>
                                              <p:pRg st="4" end="4"/>
                                            </p:txEl>
                                          </p:spTgt>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Effect transition="in" filter="slide(fromBottom)">
                                      <p:cBhvr>
                                        <p:cTn id="11" dur="500"/>
                                        <p:tgtEl>
                                          <p:spTgt spid="4">
                                            <p:txEl>
                                              <p:pRg st="6" end="6"/>
                                            </p:txEl>
                                          </p:spTgt>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animEffect transition="in" filter="slide(fromBottom)">
                                      <p:cBhvr>
                                        <p:cTn id="15" dur="500"/>
                                        <p:tgtEl>
                                          <p:spTgt spid="4">
                                            <p:txEl>
                                              <p:pRg st="8" end="8"/>
                                            </p:txEl>
                                          </p:spTgt>
                                        </p:tgtEl>
                                      </p:cBhvr>
                                    </p:animEffect>
                                  </p:childTnLst>
                                </p:cTn>
                              </p:par>
                            </p:childTnLst>
                          </p:cTn>
                        </p:par>
                        <p:par>
                          <p:cTn id="16" fill="hold">
                            <p:stCondLst>
                              <p:cond delay="1500"/>
                            </p:stCondLst>
                            <p:childTnLst>
                              <p:par>
                                <p:cTn id="17" presetID="12" presetClass="entr" presetSubtype="4" fill="hold" nodeType="after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animEffect transition="in" filter="slide(fromBottom)">
                                      <p:cBhvr>
                                        <p:cTn id="19"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457200" y="2514600"/>
            <a:ext cx="8153400" cy="1371600"/>
          </a:xfrm>
          <a:prstGeom prst="rect">
            <a:avLst/>
          </a:prstGeom>
          <a:noFill/>
          <a:ln w="9525">
            <a:noFill/>
            <a:miter lim="800000"/>
            <a:headEnd/>
            <a:tailEnd/>
          </a:ln>
          <a:effectLst/>
        </p:spPr>
        <p:txBody>
          <a:bodyPr>
            <a:spAutoFit/>
          </a:bodyPr>
          <a:lstStyle/>
          <a:p>
            <a:pPr algn="ctr"/>
            <a:endParaRPr lang="en-US" sz="4400">
              <a:solidFill>
                <a:srgbClr val="000099"/>
              </a:solidFill>
              <a:effectLst>
                <a:outerShdw blurRad="38100" dist="38100" dir="2700000" algn="tl">
                  <a:srgbClr val="C0C0C0"/>
                </a:outerShdw>
              </a:effectLst>
              <a:sym typeface="Monotype Sorts" pitchFamily="2" charset="2"/>
            </a:endParaRPr>
          </a:p>
          <a:p>
            <a:pPr algn="ctr"/>
            <a:endParaRPr lang="en-US" sz="4000">
              <a:solidFill>
                <a:srgbClr val="000099"/>
              </a:solidFill>
              <a:effectLst>
                <a:outerShdw blurRad="38100" dist="38100" dir="2700000" algn="tl">
                  <a:srgbClr val="C0C0C0"/>
                </a:outerShdw>
              </a:effectLst>
              <a:sym typeface="Monotype Sorts" pitchFamily="2" charset="2"/>
            </a:endParaRPr>
          </a:p>
        </p:txBody>
      </p:sp>
      <p:sp>
        <p:nvSpPr>
          <p:cNvPr id="64519" name="Text Box 7"/>
          <p:cNvSpPr txBox="1">
            <a:spLocks noChangeArrowheads="1"/>
          </p:cNvSpPr>
          <p:nvPr/>
        </p:nvSpPr>
        <p:spPr bwMode="auto">
          <a:xfrm>
            <a:off x="2117725" y="1371600"/>
            <a:ext cx="4130675" cy="366713"/>
          </a:xfrm>
          <a:prstGeom prst="rect">
            <a:avLst/>
          </a:prstGeom>
          <a:noFill/>
          <a:ln w="9525">
            <a:noFill/>
            <a:miter lim="800000"/>
            <a:headEnd/>
            <a:tailEnd/>
          </a:ln>
          <a:effectLst/>
        </p:spPr>
        <p:txBody>
          <a:bodyPr>
            <a:spAutoFit/>
          </a:bodyPr>
          <a:lstStyle/>
          <a:p>
            <a:endParaRPr lang="en-US" sz="1800" b="0"/>
          </a:p>
        </p:txBody>
      </p:sp>
      <p:sp>
        <p:nvSpPr>
          <p:cNvPr id="7"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References</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8" name="Rectangle 7"/>
          <p:cNvSpPr/>
          <p:nvPr/>
        </p:nvSpPr>
        <p:spPr>
          <a:xfrm>
            <a:off x="221451" y="1273433"/>
            <a:ext cx="8701097" cy="5632311"/>
          </a:xfrm>
          <a:prstGeom prst="rect">
            <a:avLst/>
          </a:prstGeom>
        </p:spPr>
        <p:txBody>
          <a:bodyPr wrap="square">
            <a:spAutoFit/>
          </a:bodyPr>
          <a:lstStyle/>
          <a:p>
            <a:pPr lvl="0" defTabSz="914400" eaLnBrk="0" fontAlgn="base" hangingPunct="0">
              <a:spcBef>
                <a:spcPct val="0"/>
              </a:spcBef>
              <a:spcAft>
                <a:spcPct val="0"/>
              </a:spcAft>
              <a:buFont typeface="Wingdings" pitchFamily="2" charset="2"/>
              <a:buChar char="Ø"/>
            </a:pPr>
            <a:r>
              <a:rPr lang="en-US" sz="2000" b="1" dirty="0" smtClean="0">
                <a:solidFill>
                  <a:srgbClr val="000099"/>
                </a:solidFill>
                <a:latin typeface="Centaur" pitchFamily="18" charset="0"/>
                <a:ea typeface="MS Mincho" pitchFamily="49" charset="-128"/>
                <a:cs typeface="Times New Roman" pitchFamily="18" charset="0"/>
              </a:rPr>
              <a:t>	Title 38, United States Code Section 101(2) (38 U.S.C. 101(2)); 38 U.S.C.;</a:t>
            </a:r>
          </a:p>
          <a:p>
            <a:pPr lvl="0" defTabSz="914400" eaLnBrk="0" fontAlgn="base" hangingPunct="0">
              <a:spcBef>
                <a:spcPct val="0"/>
              </a:spcBef>
              <a:spcAft>
                <a:spcPct val="0"/>
              </a:spcAft>
            </a:pPr>
            <a:r>
              <a:rPr lang="en-US" sz="2000" b="1" dirty="0" smtClean="0">
                <a:solidFill>
                  <a:srgbClr val="000099"/>
                </a:solidFill>
                <a:latin typeface="Centaur" pitchFamily="18" charset="0"/>
                <a:ea typeface="MS Mincho" pitchFamily="49" charset="-128"/>
                <a:cs typeface="Times New Roman" pitchFamily="18" charset="0"/>
              </a:rPr>
              <a:t>	38 U.S.C., Chapters 41 and 42</a:t>
            </a:r>
          </a:p>
          <a:p>
            <a:pPr lvl="0" defTabSz="914400" eaLnBrk="0" fontAlgn="base" hangingPunct="0">
              <a:spcBef>
                <a:spcPct val="0"/>
              </a:spcBef>
              <a:spcAft>
                <a:spcPct val="0"/>
              </a:spcAft>
            </a:pPr>
            <a:endParaRPr lang="en-US" sz="2000" b="1" dirty="0" smtClean="0">
              <a:solidFill>
                <a:srgbClr val="000099"/>
              </a:solidFill>
              <a:latin typeface="Centaur" pitchFamily="18" charset="0"/>
              <a:ea typeface="MS Mincho" pitchFamily="49" charset="-128"/>
              <a:cs typeface="Times New Roman" pitchFamily="18" charset="0"/>
            </a:endParaRPr>
          </a:p>
          <a:p>
            <a:pPr lvl="0" defTabSz="914400" eaLnBrk="0" fontAlgn="base" hangingPunct="0">
              <a:spcBef>
                <a:spcPct val="0"/>
              </a:spcBef>
              <a:spcAft>
                <a:spcPct val="0"/>
              </a:spcAft>
              <a:buFont typeface="Wingdings" pitchFamily="2" charset="2"/>
              <a:buChar char="Ø"/>
            </a:pPr>
            <a:r>
              <a:rPr lang="en-US" sz="2000" b="1" dirty="0" smtClean="0">
                <a:solidFill>
                  <a:srgbClr val="000099"/>
                </a:solidFill>
                <a:latin typeface="Centaur" pitchFamily="18" charset="0"/>
                <a:ea typeface="MS Mincho" pitchFamily="49" charset="-128"/>
                <a:cs typeface="Times New Roman" pitchFamily="18" charset="0"/>
              </a:rPr>
              <a:t>	Priority of Service for Covered Persons Final Rule, 20 CFR Part 1010, </a:t>
            </a:r>
          </a:p>
          <a:p>
            <a:pPr lvl="0" defTabSz="914400" eaLnBrk="0" fontAlgn="base" hangingPunct="0">
              <a:spcBef>
                <a:spcPct val="0"/>
              </a:spcBef>
              <a:spcAft>
                <a:spcPct val="0"/>
              </a:spcAft>
            </a:pPr>
            <a:r>
              <a:rPr lang="en-US" sz="2000" b="1" dirty="0" smtClean="0">
                <a:solidFill>
                  <a:srgbClr val="000099"/>
                </a:solidFill>
                <a:latin typeface="Centaur" pitchFamily="18" charset="0"/>
                <a:ea typeface="MS Mincho" pitchFamily="49" charset="-128"/>
                <a:cs typeface="Times New Roman" pitchFamily="18" charset="0"/>
              </a:rPr>
              <a:t>	Fed. Reg. 78132 Dec. 19, 2008</a:t>
            </a:r>
          </a:p>
          <a:p>
            <a:pPr defTabSz="914400" eaLnBrk="0" fontAlgn="base" hangingPunct="0">
              <a:spcBef>
                <a:spcPct val="0"/>
              </a:spcBef>
              <a:spcAft>
                <a:spcPct val="0"/>
              </a:spcAft>
            </a:pPr>
            <a:endParaRPr lang="en-US" sz="2000" b="1" dirty="0" smtClean="0">
              <a:solidFill>
                <a:srgbClr val="000099"/>
              </a:solidFill>
              <a:latin typeface="Centaur" pitchFamily="18" charset="0"/>
            </a:endParaRPr>
          </a:p>
          <a:p>
            <a:pPr defTabSz="914400" eaLnBrk="0" fontAlgn="base" hangingPunct="0">
              <a:spcBef>
                <a:spcPct val="0"/>
              </a:spcBef>
              <a:spcAft>
                <a:spcPct val="0"/>
              </a:spcAft>
              <a:buFont typeface="Wingdings" pitchFamily="2" charset="2"/>
              <a:buChar char="Ø"/>
            </a:pPr>
            <a:r>
              <a:rPr lang="en-US" sz="2000" b="1" dirty="0" smtClean="0">
                <a:solidFill>
                  <a:srgbClr val="000099"/>
                </a:solidFill>
                <a:latin typeface="Centaur" pitchFamily="18" charset="0"/>
              </a:rPr>
              <a:t>	Jobs for Veterans Act (JVA) – P.L. 107-288</a:t>
            </a:r>
          </a:p>
          <a:p>
            <a:pPr lvl="0" defTabSz="914400" eaLnBrk="0" fontAlgn="base" hangingPunct="0">
              <a:spcBef>
                <a:spcPct val="0"/>
              </a:spcBef>
              <a:spcAft>
                <a:spcPct val="0"/>
              </a:spcAft>
            </a:pPr>
            <a:endParaRPr lang="en-US" sz="2000" b="1" dirty="0" smtClean="0">
              <a:solidFill>
                <a:srgbClr val="000099"/>
              </a:solidFill>
              <a:latin typeface="Centaur" pitchFamily="18" charset="0"/>
              <a:ea typeface="MS Mincho" pitchFamily="49" charset="-128"/>
              <a:cs typeface="Times New Roman" pitchFamily="18" charset="0"/>
            </a:endParaRPr>
          </a:p>
          <a:p>
            <a:pPr lvl="0" defTabSz="914400" eaLnBrk="0" fontAlgn="base" hangingPunct="0">
              <a:spcBef>
                <a:spcPct val="0"/>
              </a:spcBef>
              <a:spcAft>
                <a:spcPct val="0"/>
              </a:spcAft>
              <a:buFont typeface="Wingdings" pitchFamily="2" charset="2"/>
              <a:buChar char="Ø"/>
            </a:pPr>
            <a:r>
              <a:rPr lang="en-US" sz="2000" b="1" dirty="0" smtClean="0">
                <a:solidFill>
                  <a:srgbClr val="000099"/>
                </a:solidFill>
                <a:latin typeface="Centaur" pitchFamily="18" charset="0"/>
                <a:ea typeface="MS Mincho" pitchFamily="49" charset="-128"/>
                <a:cs typeface="Times New Roman" pitchFamily="18" charset="0"/>
              </a:rPr>
              <a:t>	Veterans’ Program Letter No. 07-09 (Implementing Priority)</a:t>
            </a:r>
          </a:p>
          <a:p>
            <a:pPr lvl="0" defTabSz="914400" eaLnBrk="0" fontAlgn="base" hangingPunct="0">
              <a:spcBef>
                <a:spcPct val="0"/>
              </a:spcBef>
              <a:spcAft>
                <a:spcPct val="0"/>
              </a:spcAft>
            </a:pPr>
            <a:endParaRPr lang="en-US" sz="2000" b="1" dirty="0" smtClean="0">
              <a:solidFill>
                <a:srgbClr val="000099"/>
              </a:solidFill>
              <a:latin typeface="Centaur" pitchFamily="18" charset="0"/>
              <a:ea typeface="MS Mincho" pitchFamily="49" charset="-128"/>
              <a:cs typeface="Times New Roman" pitchFamily="18" charset="0"/>
            </a:endParaRPr>
          </a:p>
          <a:p>
            <a:pPr lvl="0" defTabSz="914400" eaLnBrk="0" fontAlgn="base" hangingPunct="0">
              <a:spcBef>
                <a:spcPct val="0"/>
              </a:spcBef>
              <a:spcAft>
                <a:spcPct val="0"/>
              </a:spcAft>
              <a:buFont typeface="Wingdings" pitchFamily="2" charset="2"/>
              <a:buChar char="Ø"/>
            </a:pPr>
            <a:r>
              <a:rPr lang="en-US" sz="2000" b="1" dirty="0" smtClean="0">
                <a:solidFill>
                  <a:srgbClr val="000099"/>
                </a:solidFill>
                <a:latin typeface="Centaur" pitchFamily="18" charset="0"/>
                <a:ea typeface="MS Mincho" pitchFamily="49" charset="-128"/>
                <a:cs typeface="Times New Roman" pitchFamily="18" charset="0"/>
              </a:rPr>
              <a:t>	Training and Employment Guidance Letter No. 10-09 (Implementing Priority)</a:t>
            </a:r>
          </a:p>
          <a:p>
            <a:pPr lvl="0" defTabSz="914400" eaLnBrk="0" fontAlgn="base" hangingPunct="0">
              <a:spcBef>
                <a:spcPct val="0"/>
              </a:spcBef>
              <a:spcAft>
                <a:spcPct val="0"/>
              </a:spcAft>
              <a:buFont typeface="Wingdings" pitchFamily="2" charset="2"/>
              <a:buChar char="Ø"/>
            </a:pPr>
            <a:endParaRPr lang="en-US" sz="2000" b="1" dirty="0" smtClean="0">
              <a:solidFill>
                <a:srgbClr val="000099"/>
              </a:solidFill>
              <a:latin typeface="Centaur" pitchFamily="18" charset="0"/>
              <a:ea typeface="MS Mincho" pitchFamily="49" charset="-128"/>
              <a:cs typeface="Times New Roman" pitchFamily="18" charset="0"/>
            </a:endParaRPr>
          </a:p>
          <a:p>
            <a:pPr lvl="0" defTabSz="914400" eaLnBrk="0" fontAlgn="base" hangingPunct="0">
              <a:spcBef>
                <a:spcPct val="0"/>
              </a:spcBef>
              <a:spcAft>
                <a:spcPct val="0"/>
              </a:spcAft>
              <a:buFont typeface="Wingdings" pitchFamily="2" charset="2"/>
              <a:buChar char="Ø"/>
            </a:pPr>
            <a:r>
              <a:rPr lang="en-US" sz="2000" b="1" dirty="0" smtClean="0">
                <a:solidFill>
                  <a:srgbClr val="000099"/>
                </a:solidFill>
                <a:latin typeface="Centaur" pitchFamily="18" charset="0"/>
                <a:ea typeface="MS Mincho" pitchFamily="49" charset="-128"/>
                <a:cs typeface="Times New Roman" pitchFamily="18" charset="0"/>
              </a:rPr>
              <a:t>	Veterans’ Program Letter No. 07-10 (Refocused Roles DVOP/LVER)</a:t>
            </a:r>
          </a:p>
          <a:p>
            <a:pPr lvl="0" defTabSz="914400" eaLnBrk="0" fontAlgn="base" hangingPunct="0">
              <a:spcBef>
                <a:spcPct val="0"/>
              </a:spcBef>
              <a:spcAft>
                <a:spcPct val="0"/>
              </a:spcAft>
            </a:pPr>
            <a:endParaRPr lang="en-US" sz="2000" b="1" dirty="0" smtClean="0">
              <a:solidFill>
                <a:srgbClr val="000099"/>
              </a:solidFill>
              <a:latin typeface="Centaur" pitchFamily="18" charset="0"/>
              <a:ea typeface="MS Mincho" pitchFamily="49" charset="-128"/>
              <a:cs typeface="Times New Roman" pitchFamily="18" charset="0"/>
            </a:endParaRPr>
          </a:p>
          <a:p>
            <a:pPr lvl="0" defTabSz="914400" eaLnBrk="0" fontAlgn="base" hangingPunct="0">
              <a:spcBef>
                <a:spcPct val="0"/>
              </a:spcBef>
              <a:spcAft>
                <a:spcPct val="0"/>
              </a:spcAft>
              <a:buFont typeface="Wingdings" pitchFamily="2" charset="2"/>
              <a:buChar char="Ø"/>
            </a:pPr>
            <a:r>
              <a:rPr lang="en-US" sz="2000" b="1" dirty="0" smtClean="0">
                <a:solidFill>
                  <a:srgbClr val="000099"/>
                </a:solidFill>
                <a:latin typeface="Centaur" pitchFamily="18" charset="0"/>
                <a:ea typeface="MS Mincho" pitchFamily="49" charset="-128"/>
                <a:cs typeface="Times New Roman" pitchFamily="18" charset="0"/>
              </a:rPr>
              <a:t>	Training and Employment Notice No. 15-10 (Protocol for Implementing)</a:t>
            </a:r>
          </a:p>
          <a:p>
            <a:pPr lvl="0" defTabSz="914400" eaLnBrk="0" fontAlgn="base" hangingPunct="0">
              <a:spcBef>
                <a:spcPct val="0"/>
              </a:spcBef>
              <a:spcAft>
                <a:spcPct val="0"/>
              </a:spcAft>
              <a:buFont typeface="Wingdings" pitchFamily="2" charset="2"/>
              <a:buChar char="Ø"/>
            </a:pPr>
            <a:endParaRPr lang="en-US" sz="2000" b="1" dirty="0" smtClean="0">
              <a:solidFill>
                <a:srgbClr val="000099"/>
              </a:solidFill>
              <a:latin typeface="Centaur" pitchFamily="18" charset="0"/>
              <a:ea typeface="MS Mincho" pitchFamily="49" charset="-128"/>
              <a:cs typeface="Times New Roman" pitchFamily="18" charset="0"/>
            </a:endParaRPr>
          </a:p>
          <a:p>
            <a:pPr lvl="0" defTabSz="914400" eaLnBrk="0" fontAlgn="base" hangingPunct="0">
              <a:spcBef>
                <a:spcPct val="0"/>
              </a:spcBef>
              <a:spcAft>
                <a:spcPct val="0"/>
              </a:spcAft>
              <a:buFont typeface="Wingdings" pitchFamily="2" charset="2"/>
              <a:buChar char="Ø"/>
            </a:pPr>
            <a:endParaRPr lang="en-US" sz="2000" b="1" dirty="0" smtClean="0">
              <a:solidFill>
                <a:srgbClr val="000099"/>
              </a:solidFill>
              <a:latin typeface="Centaur" pitchFamily="18" charset="0"/>
              <a:ea typeface="MS Mincho" pitchFamily="49" charset="-128"/>
              <a:cs typeface="Times New Roman" pitchFamily="18" charset="0"/>
            </a:endParaRPr>
          </a:p>
          <a:p>
            <a:pPr lvl="0" defTabSz="914400" eaLnBrk="0" fontAlgn="base" hangingPunct="0">
              <a:spcBef>
                <a:spcPct val="0"/>
              </a:spcBef>
              <a:spcAft>
                <a:spcPct val="0"/>
              </a:spcAft>
              <a:buFont typeface="Wingdings" pitchFamily="2" charset="2"/>
              <a:buChar char="Ø"/>
            </a:pPr>
            <a:endParaRPr lang="en-US" sz="2000" b="1" dirty="0" smtClean="0">
              <a:solidFill>
                <a:srgbClr val="000099"/>
              </a:solidFill>
              <a:latin typeface="Centaur" pitchFamily="18" charset="0"/>
              <a:ea typeface="MS Mincho" pitchFamily="49" charset="-128"/>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 calcmode="lin" valueType="num">
                                      <p:cBhvr additive="base">
                                        <p:cTn id="12"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 presetClass="entr" presetSubtype="10" fill="hold" nodeType="after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linds(horizontal)">
                                      <p:cBhvr>
                                        <p:cTn id="17" dur="500"/>
                                        <p:tgtEl>
                                          <p:spTgt spid="8">
                                            <p:txEl>
                                              <p:pRg st="3" end="3"/>
                                            </p:txEl>
                                          </p:spTgt>
                                        </p:tgtEl>
                                      </p:cBhvr>
                                    </p:animEffect>
                                  </p:childTnLst>
                                </p:cTn>
                              </p:par>
                            </p:childTnLst>
                          </p:cTn>
                        </p:par>
                        <p:par>
                          <p:cTn id="18" fill="hold">
                            <p:stCondLst>
                              <p:cond delay="1500"/>
                            </p:stCondLst>
                            <p:childTnLst>
                              <p:par>
                                <p:cTn id="19" presetID="3" presetClass="entr" presetSubtype="10" fill="hold" nodeType="after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blinds(horizontal)">
                                      <p:cBhvr>
                                        <p:cTn id="21" dur="500"/>
                                        <p:tgtEl>
                                          <p:spTgt spid="8">
                                            <p:txEl>
                                              <p:pRg st="4" end="4"/>
                                            </p:txEl>
                                          </p:spTgt>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8">
                                            <p:txEl>
                                              <p:pRg st="8" end="8"/>
                                            </p:txEl>
                                          </p:spTgt>
                                        </p:tgtEl>
                                        <p:attrNameLst>
                                          <p:attrName>style.visibility</p:attrName>
                                        </p:attrNameLst>
                                      </p:cBhvr>
                                      <p:to>
                                        <p:strVal val="visible"/>
                                      </p:to>
                                    </p:set>
                                    <p:anim calcmode="lin" valueType="num">
                                      <p:cBhvr additive="base">
                                        <p:cTn id="30"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3" presetClass="entr" presetSubtype="10" fill="hold" nodeType="after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animEffect transition="in" filter="blinds(horizontal)">
                                      <p:cBhvr>
                                        <p:cTn id="35" dur="500"/>
                                        <p:tgtEl>
                                          <p:spTgt spid="8">
                                            <p:txEl>
                                              <p:pRg st="10" end="10"/>
                                            </p:txEl>
                                          </p:spTgt>
                                        </p:tgtEl>
                                      </p:cBhvr>
                                    </p:animEffect>
                                  </p:childTnLst>
                                </p:cTn>
                              </p:par>
                            </p:childTnLst>
                          </p:cTn>
                        </p:par>
                        <p:par>
                          <p:cTn id="36" fill="hold">
                            <p:stCondLst>
                              <p:cond delay="3500"/>
                            </p:stCondLst>
                            <p:childTnLst>
                              <p:par>
                                <p:cTn id="37" presetID="4" presetClass="entr" presetSubtype="16" fill="hold" nodeType="afterEffect">
                                  <p:stCondLst>
                                    <p:cond delay="0"/>
                                  </p:stCondLst>
                                  <p:childTnLst>
                                    <p:set>
                                      <p:cBhvr>
                                        <p:cTn id="38" dur="1" fill="hold">
                                          <p:stCondLst>
                                            <p:cond delay="0"/>
                                          </p:stCondLst>
                                        </p:cTn>
                                        <p:tgtEl>
                                          <p:spTgt spid="8">
                                            <p:txEl>
                                              <p:pRg st="12" end="12"/>
                                            </p:txEl>
                                          </p:spTgt>
                                        </p:tgtEl>
                                        <p:attrNameLst>
                                          <p:attrName>style.visibility</p:attrName>
                                        </p:attrNameLst>
                                      </p:cBhvr>
                                      <p:to>
                                        <p:strVal val="visible"/>
                                      </p:to>
                                    </p:set>
                                    <p:animEffect transition="in" filter="box(in)">
                                      <p:cBhvr>
                                        <p:cTn id="39" dur="500"/>
                                        <p:tgtEl>
                                          <p:spTgt spid="8">
                                            <p:txEl>
                                              <p:pRg st="12" end="12"/>
                                            </p:txEl>
                                          </p:spTgt>
                                        </p:tgtEl>
                                      </p:cBhvr>
                                    </p:animEffect>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 calcmode="lin" valueType="num">
                                      <p:cBhvr additive="base">
                                        <p:cTn id="43" dur="500" fill="hold"/>
                                        <p:tgtEl>
                                          <p:spTgt spid="8">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ChangeArrowheads="1"/>
          </p:cNvSpPr>
          <p:nvPr/>
        </p:nvSpPr>
        <p:spPr bwMode="auto">
          <a:xfrm>
            <a:off x="1905000" y="6858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LVER/DVOP Assistance</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4" name="Rectangle 3"/>
          <p:cNvSpPr/>
          <p:nvPr/>
        </p:nvSpPr>
        <p:spPr>
          <a:xfrm>
            <a:off x="169335" y="1219201"/>
            <a:ext cx="8793689" cy="4893647"/>
          </a:xfrm>
          <a:prstGeom prst="rect">
            <a:avLst/>
          </a:prstGeom>
        </p:spPr>
        <p:txBody>
          <a:bodyPr wrap="square">
            <a:spAutoFit/>
          </a:bodyPr>
          <a:lstStyle/>
          <a:p>
            <a:pPr algn="ctr" fontAlgn="auto">
              <a:spcAft>
                <a:spcPts val="0"/>
              </a:spcAft>
              <a:buNone/>
              <a:defRPr/>
            </a:pPr>
            <a:r>
              <a:rPr lang="en-US" sz="2400" b="1" dirty="0" smtClean="0">
                <a:solidFill>
                  <a:srgbClr val="000099"/>
                </a:solidFill>
                <a:latin typeface="+mj-lt"/>
                <a:cs typeface="Arial" pitchFamily="34" charset="0"/>
              </a:rPr>
              <a:t>Situations that may require Veteran Staff assistance or consultation:</a:t>
            </a:r>
          </a:p>
          <a:p>
            <a:pPr algn="ctr" fontAlgn="auto">
              <a:spcAft>
                <a:spcPts val="0"/>
              </a:spcAft>
              <a:buNone/>
              <a:defRPr/>
            </a:pPr>
            <a:r>
              <a:rPr lang="en-US" sz="2400" b="1" dirty="0" smtClean="0">
                <a:solidFill>
                  <a:srgbClr val="000099"/>
                </a:solidFill>
                <a:latin typeface="+mj-lt"/>
                <a:cs typeface="Arial" pitchFamily="34" charset="0"/>
              </a:rPr>
              <a:t>________________________________________________________</a:t>
            </a:r>
          </a:p>
          <a:p>
            <a:pPr fontAlgn="auto">
              <a:spcAft>
                <a:spcPts val="0"/>
              </a:spcAft>
              <a:buNone/>
              <a:defRPr/>
            </a:pPr>
            <a:endParaRPr lang="en-US" sz="2400" b="1" u="sng" dirty="0" smtClean="0">
              <a:solidFill>
                <a:srgbClr val="000099"/>
              </a:solidFill>
              <a:latin typeface="+mj-lt"/>
              <a:cs typeface="Arial" pitchFamily="34" charset="0"/>
            </a:endParaRPr>
          </a:p>
          <a:p>
            <a:pPr marL="457200" indent="-457200" fontAlgn="auto">
              <a:spcAft>
                <a:spcPts val="0"/>
              </a:spcAft>
              <a:buAutoNum type="arabicPeriod"/>
              <a:defRPr/>
            </a:pPr>
            <a:r>
              <a:rPr lang="en-US" sz="2400" dirty="0" smtClean="0">
                <a:solidFill>
                  <a:srgbClr val="000099"/>
                </a:solidFill>
                <a:latin typeface="+mj-lt"/>
                <a:cs typeface="Arial" pitchFamily="34" charset="0"/>
              </a:rPr>
              <a:t>Veterans Affairs Information and/or Benefits</a:t>
            </a:r>
          </a:p>
          <a:p>
            <a:pPr marL="457200" indent="-457200" fontAlgn="auto">
              <a:spcAft>
                <a:spcPts val="0"/>
              </a:spcAft>
              <a:defRPr/>
            </a:pPr>
            <a:endParaRPr lang="en-US" sz="2400" dirty="0" smtClean="0">
              <a:solidFill>
                <a:srgbClr val="000099"/>
              </a:solidFill>
              <a:latin typeface="+mj-lt"/>
              <a:cs typeface="Arial" pitchFamily="34" charset="0"/>
            </a:endParaRPr>
          </a:p>
          <a:p>
            <a:pPr marL="457200" indent="-457200" fontAlgn="auto">
              <a:spcAft>
                <a:spcPts val="0"/>
              </a:spcAft>
              <a:defRPr/>
            </a:pPr>
            <a:r>
              <a:rPr lang="en-US" sz="2400" dirty="0" smtClean="0">
                <a:solidFill>
                  <a:srgbClr val="000099"/>
                </a:solidFill>
                <a:latin typeface="+mj-lt"/>
                <a:cs typeface="Arial" pitchFamily="34" charset="0"/>
              </a:rPr>
              <a:t>2.	Information for community organizations servicing veterans</a:t>
            </a:r>
          </a:p>
          <a:p>
            <a:pPr marL="457200" indent="-457200" fontAlgn="auto">
              <a:spcAft>
                <a:spcPts val="0"/>
              </a:spcAft>
              <a:defRPr/>
            </a:pPr>
            <a:endParaRPr lang="en-US" sz="2400" dirty="0" smtClean="0">
              <a:solidFill>
                <a:srgbClr val="000099"/>
              </a:solidFill>
              <a:latin typeface="+mj-lt"/>
              <a:cs typeface="Arial" pitchFamily="34" charset="0"/>
            </a:endParaRPr>
          </a:p>
          <a:p>
            <a:pPr marL="457200" indent="-457200" fontAlgn="auto">
              <a:spcAft>
                <a:spcPts val="0"/>
              </a:spcAft>
              <a:buAutoNum type="arabicPeriod" startAt="3"/>
              <a:defRPr/>
            </a:pPr>
            <a:r>
              <a:rPr lang="en-US" sz="2400" dirty="0" smtClean="0">
                <a:solidFill>
                  <a:srgbClr val="000099"/>
                </a:solidFill>
                <a:latin typeface="+mj-lt"/>
                <a:cs typeface="Arial" pitchFamily="34" charset="0"/>
              </a:rPr>
              <a:t>State or Federal job applications (Veterans Preference in hiring)</a:t>
            </a:r>
          </a:p>
          <a:p>
            <a:pPr marL="457200" indent="-457200" fontAlgn="auto">
              <a:spcAft>
                <a:spcPts val="0"/>
              </a:spcAft>
              <a:defRPr/>
            </a:pPr>
            <a:endParaRPr lang="en-US" sz="2400" dirty="0" smtClean="0">
              <a:solidFill>
                <a:srgbClr val="000099"/>
              </a:solidFill>
              <a:latin typeface="+mj-lt"/>
              <a:cs typeface="Arial" pitchFamily="34" charset="0"/>
            </a:endParaRPr>
          </a:p>
          <a:p>
            <a:pPr marL="457200" indent="-457200" fontAlgn="auto">
              <a:spcAft>
                <a:spcPts val="0"/>
              </a:spcAft>
              <a:defRPr/>
            </a:pPr>
            <a:r>
              <a:rPr lang="en-US" sz="2400" dirty="0" smtClean="0">
                <a:solidFill>
                  <a:srgbClr val="000099"/>
                </a:solidFill>
                <a:latin typeface="+mj-lt"/>
                <a:cs typeface="Arial" pitchFamily="34" charset="0"/>
              </a:rPr>
              <a:t>4.	Information on receiving veteran specific training/education</a:t>
            </a:r>
          </a:p>
          <a:p>
            <a:pPr marL="457200" indent="-457200" fontAlgn="auto">
              <a:spcAft>
                <a:spcPts val="0"/>
              </a:spcAft>
              <a:defRPr/>
            </a:pPr>
            <a:endParaRPr lang="en-US" sz="2400" dirty="0" smtClean="0">
              <a:solidFill>
                <a:srgbClr val="000099"/>
              </a:solidFill>
              <a:latin typeface="+mj-lt"/>
              <a:cs typeface="Arial" pitchFamily="34" charset="0"/>
            </a:endParaRPr>
          </a:p>
          <a:p>
            <a:pPr fontAlgn="auto">
              <a:spcAft>
                <a:spcPts val="0"/>
              </a:spcAft>
              <a:defRPr/>
            </a:pPr>
            <a:r>
              <a:rPr lang="en-US" sz="2400" dirty="0" smtClean="0">
                <a:solidFill>
                  <a:srgbClr val="000099"/>
                </a:solidFill>
                <a:latin typeface="+mj-lt"/>
                <a:cs typeface="Arial" pitchFamily="34" charset="0"/>
              </a:rPr>
              <a:t>5.	If you don’t know the answer to veteran Specific questions</a:t>
            </a:r>
          </a:p>
          <a:p>
            <a:pPr fontAlgn="auto">
              <a:spcAft>
                <a:spcPts val="0"/>
              </a:spcAft>
              <a:buNone/>
              <a:defRPr/>
            </a:pPr>
            <a:endParaRPr lang="en-US" sz="2400" b="1" dirty="0" smtClean="0">
              <a:solidFill>
                <a:srgbClr val="000099"/>
              </a:solidFill>
              <a:latin typeface="+mj-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to="" calcmode="lin" valueType="num">
                                      <p:cBhvr>
                                        <p:cTn id="7" dur="1" fill="hold"/>
                                        <p:tgtEl>
                                          <p:spTgt spid="4">
                                            <p:txEl>
                                              <p:pRg st="3" end="3"/>
                                            </p:txEl>
                                          </p:spTgt>
                                        </p:tgtEl>
                                        <p:attrNameLst>
                                          <p:attrName/>
                                        </p:attrNameLst>
                                      </p:cBhvr>
                                    </p:anim>
                                  </p:childTnLst>
                                </p:cTn>
                              </p:par>
                            </p:childTnLst>
                          </p:cTn>
                        </p:par>
                        <p:par>
                          <p:cTn id="8" fill="hold">
                            <p:stCondLst>
                              <p:cond delay="0"/>
                            </p:stCondLst>
                            <p:childTnLst>
                              <p:par>
                                <p:cTn id="9" presetID="24" presetClass="entr" presetSubtype="0" fill="hold" nodeType="after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anim to="" calcmode="lin" valueType="num">
                                      <p:cBhvr>
                                        <p:cTn id="11" dur="1" fill="hold"/>
                                        <p:tgtEl>
                                          <p:spTgt spid="4">
                                            <p:txEl>
                                              <p:pRg st="5" end="5"/>
                                            </p:txEl>
                                          </p:spTgt>
                                        </p:tgtEl>
                                        <p:attrNameLst>
                                          <p:attrName/>
                                        </p:attrNameLst>
                                      </p:cBhvr>
                                    </p:anim>
                                  </p:childTnLst>
                                </p:cTn>
                              </p:par>
                            </p:childTnLst>
                          </p:cTn>
                        </p:par>
                        <p:par>
                          <p:cTn id="12" fill="hold">
                            <p:stCondLst>
                              <p:cond delay="0"/>
                            </p:stCondLst>
                            <p:childTnLst>
                              <p:par>
                                <p:cTn id="13" presetID="24" presetClass="entr" presetSubtype="0" fill="hold" nodeType="after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to="" calcmode="lin" valueType="num">
                                      <p:cBhvr>
                                        <p:cTn id="15" dur="1" fill="hold"/>
                                        <p:tgtEl>
                                          <p:spTgt spid="4">
                                            <p:txEl>
                                              <p:pRg st="7" end="7"/>
                                            </p:txEl>
                                          </p:spTgt>
                                        </p:tgtEl>
                                        <p:attrNameLst>
                                          <p:attrName/>
                                        </p:attrNameLst>
                                      </p:cBhvr>
                                    </p:anim>
                                  </p:childTnLst>
                                </p:cTn>
                              </p:par>
                            </p:childTnLst>
                          </p:cTn>
                        </p:par>
                        <p:par>
                          <p:cTn id="16" fill="hold">
                            <p:stCondLst>
                              <p:cond delay="0"/>
                            </p:stCondLst>
                            <p:childTnLst>
                              <p:par>
                                <p:cTn id="17" presetID="24" presetClass="entr" presetSubtype="0" fill="hold" nodeType="after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 to="" calcmode="lin" valueType="num">
                                      <p:cBhvr>
                                        <p:cTn id="19" dur="1" fill="hold"/>
                                        <p:tgtEl>
                                          <p:spTgt spid="4">
                                            <p:txEl>
                                              <p:pRg st="9" end="9"/>
                                            </p:txEl>
                                          </p:spTgt>
                                        </p:tgtEl>
                                        <p:attrNameLst>
                                          <p:attrName/>
                                        </p:attrNameLst>
                                      </p:cBhvr>
                                    </p:anim>
                                  </p:childTnLst>
                                </p:cTn>
                              </p:par>
                            </p:childTnLst>
                          </p:cTn>
                        </p:par>
                        <p:par>
                          <p:cTn id="20" fill="hold">
                            <p:stCondLst>
                              <p:cond delay="0"/>
                            </p:stCondLst>
                            <p:childTnLst>
                              <p:par>
                                <p:cTn id="21" presetID="24" presetClass="entr" presetSubtype="0" fill="hold" nodeType="afterEffect">
                                  <p:stCondLst>
                                    <p:cond delay="0"/>
                                  </p:stCondLst>
                                  <p:childTnLst>
                                    <p:set>
                                      <p:cBhvr>
                                        <p:cTn id="22" dur="1" fill="hold">
                                          <p:stCondLst>
                                            <p:cond delay="0"/>
                                          </p:stCondLst>
                                        </p:cTn>
                                        <p:tgtEl>
                                          <p:spTgt spid="4">
                                            <p:txEl>
                                              <p:pRg st="11" end="11"/>
                                            </p:txEl>
                                          </p:spTgt>
                                        </p:tgtEl>
                                        <p:attrNameLst>
                                          <p:attrName>style.visibility</p:attrName>
                                        </p:attrNameLst>
                                      </p:cBhvr>
                                      <p:to>
                                        <p:strVal val="visible"/>
                                      </p:to>
                                    </p:set>
                                    <p:anim to="" calcmode="lin" valueType="num">
                                      <p:cBhvr>
                                        <p:cTn id="23" dur="1" fill="hold"/>
                                        <p:tgtEl>
                                          <p:spTgt spid="4">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228600" y="2133600"/>
            <a:ext cx="8686800" cy="1200329"/>
          </a:xfrm>
          <a:prstGeom prst="rect">
            <a:avLst/>
          </a:prstGeom>
          <a:noFill/>
          <a:ln w="9525">
            <a:noFill/>
            <a:miter lim="800000"/>
            <a:headEnd/>
            <a:tailEnd/>
          </a:ln>
          <a:effectLst/>
        </p:spPr>
        <p:txBody>
          <a:bodyPr wrap="square">
            <a:spAutoFit/>
          </a:bodyPr>
          <a:lstStyle/>
          <a:p>
            <a:pPr marL="342900" indent="-342900"/>
            <a:endParaRPr lang="en-US" b="0" dirty="0">
              <a:solidFill>
                <a:srgbClr val="000099"/>
              </a:solidFill>
              <a:effectLst>
                <a:outerShdw blurRad="38100" dist="38100" dir="2700000" algn="tl">
                  <a:srgbClr val="C0C0C0"/>
                </a:outerShdw>
              </a:effectLst>
              <a:sym typeface="Monotype Sorts" pitchFamily="2" charset="2"/>
            </a:endParaRPr>
          </a:p>
          <a:p>
            <a:pPr marL="342900" indent="-342900"/>
            <a:endParaRPr lang="en-US" b="0" dirty="0">
              <a:solidFill>
                <a:srgbClr val="000099"/>
              </a:solidFill>
              <a:effectLst>
                <a:outerShdw blurRad="38100" dist="38100" dir="2700000" algn="tl">
                  <a:srgbClr val="C0C0C0"/>
                </a:outerShdw>
              </a:effectLst>
              <a:sym typeface="Monotype Sorts" pitchFamily="2" charset="2"/>
            </a:endParaRPr>
          </a:p>
          <a:p>
            <a:pPr marL="342900" indent="-342900">
              <a:buFontTx/>
              <a:buChar char="•"/>
            </a:pPr>
            <a:endParaRPr lang="en-US" b="0" dirty="0">
              <a:solidFill>
                <a:srgbClr val="000099"/>
              </a:solidFill>
              <a:sym typeface="Monotype Sorts" pitchFamily="2" charset="2"/>
            </a:endParaRPr>
          </a:p>
          <a:p>
            <a:pPr marL="342900" indent="-342900">
              <a:buFontTx/>
              <a:buChar char="•"/>
            </a:pPr>
            <a:endParaRPr lang="en-US" dirty="0">
              <a:solidFill>
                <a:srgbClr val="000099"/>
              </a:solidFill>
              <a:effectLst>
                <a:outerShdw blurRad="38100" dist="38100" dir="2700000" algn="tl">
                  <a:srgbClr val="C0C0C0"/>
                </a:outerShdw>
              </a:effectLst>
              <a:sym typeface="Monotype Sorts" pitchFamily="2" charset="2"/>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Intake Summary</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6" name="Rectangle 5"/>
          <p:cNvSpPr/>
          <p:nvPr/>
        </p:nvSpPr>
        <p:spPr>
          <a:xfrm>
            <a:off x="169336" y="1533525"/>
            <a:ext cx="8746064" cy="3354765"/>
          </a:xfrm>
          <a:prstGeom prst="rect">
            <a:avLst/>
          </a:prstGeom>
        </p:spPr>
        <p:txBody>
          <a:bodyPr wrap="square">
            <a:spAutoFit/>
          </a:bodyPr>
          <a:lstStyle/>
          <a:p>
            <a:pPr algn="ctr" fontAlgn="auto">
              <a:spcAft>
                <a:spcPts val="0"/>
              </a:spcAft>
              <a:buNone/>
              <a:defRPr/>
            </a:pPr>
            <a:r>
              <a:rPr lang="en-US" sz="2400" dirty="0" smtClean="0">
                <a:solidFill>
                  <a:srgbClr val="000099"/>
                </a:solidFill>
                <a:cs typeface="Arial" pitchFamily="34" charset="0"/>
              </a:rPr>
              <a:t>If you can answer the question</a:t>
            </a:r>
          </a:p>
          <a:p>
            <a:pPr algn="ctr" fontAlgn="auto">
              <a:spcAft>
                <a:spcPts val="0"/>
              </a:spcAft>
              <a:buNone/>
              <a:defRPr/>
            </a:pPr>
            <a:endParaRPr lang="en-US" sz="1000" dirty="0" smtClean="0">
              <a:solidFill>
                <a:srgbClr val="000099"/>
              </a:solidFill>
              <a:cs typeface="Arial" pitchFamily="34" charset="0"/>
            </a:endParaRPr>
          </a:p>
          <a:p>
            <a:pPr algn="ctr" fontAlgn="auto">
              <a:spcAft>
                <a:spcPts val="0"/>
              </a:spcAft>
              <a:buNone/>
              <a:defRPr/>
            </a:pPr>
            <a:r>
              <a:rPr lang="en-US" sz="2400" dirty="0" err="1" smtClean="0">
                <a:solidFill>
                  <a:srgbClr val="000099"/>
                </a:solidFill>
                <a:cs typeface="Arial" pitchFamily="34" charset="0"/>
              </a:rPr>
              <a:t>And/Or</a:t>
            </a:r>
            <a:r>
              <a:rPr lang="en-US" sz="2400" dirty="0" smtClean="0">
                <a:solidFill>
                  <a:srgbClr val="000099"/>
                </a:solidFill>
                <a:cs typeface="Arial" pitchFamily="34" charset="0"/>
              </a:rPr>
              <a:t> </a:t>
            </a:r>
          </a:p>
          <a:p>
            <a:pPr algn="ctr" fontAlgn="auto">
              <a:spcAft>
                <a:spcPts val="0"/>
              </a:spcAft>
              <a:buNone/>
              <a:defRPr/>
            </a:pPr>
            <a:endParaRPr lang="en-US" sz="1000" dirty="0" smtClean="0">
              <a:solidFill>
                <a:srgbClr val="000099"/>
              </a:solidFill>
              <a:cs typeface="Arial" pitchFamily="34" charset="0"/>
            </a:endParaRPr>
          </a:p>
          <a:p>
            <a:pPr algn="ctr" fontAlgn="auto">
              <a:spcAft>
                <a:spcPts val="0"/>
              </a:spcAft>
              <a:buNone/>
              <a:defRPr/>
            </a:pPr>
            <a:r>
              <a:rPr lang="en-US" sz="2400" dirty="0" smtClean="0">
                <a:solidFill>
                  <a:srgbClr val="000099"/>
                </a:solidFill>
                <a:cs typeface="Arial" pitchFamily="34" charset="0"/>
              </a:rPr>
              <a:t>The Veteran does not require or request </a:t>
            </a:r>
          </a:p>
          <a:p>
            <a:pPr algn="ctr" fontAlgn="auto">
              <a:spcAft>
                <a:spcPts val="0"/>
              </a:spcAft>
              <a:buNone/>
              <a:defRPr/>
            </a:pPr>
            <a:r>
              <a:rPr lang="en-US" sz="2400" dirty="0" smtClean="0">
                <a:solidFill>
                  <a:srgbClr val="000099"/>
                </a:solidFill>
                <a:cs typeface="Arial" pitchFamily="34" charset="0"/>
              </a:rPr>
              <a:t>Veteran Specific information and services</a:t>
            </a:r>
          </a:p>
          <a:p>
            <a:pPr algn="ctr" fontAlgn="auto">
              <a:spcAft>
                <a:spcPts val="0"/>
              </a:spcAft>
              <a:buNone/>
              <a:defRPr/>
            </a:pPr>
            <a:endParaRPr lang="en-US" sz="2400" dirty="0" smtClean="0">
              <a:solidFill>
                <a:srgbClr val="000099"/>
              </a:solidFill>
              <a:cs typeface="Arial" pitchFamily="34" charset="0"/>
            </a:endParaRPr>
          </a:p>
          <a:p>
            <a:pPr algn="ctr" fontAlgn="auto">
              <a:spcAft>
                <a:spcPts val="0"/>
              </a:spcAft>
              <a:buNone/>
              <a:defRPr/>
            </a:pPr>
            <a:r>
              <a:rPr lang="en-US" sz="2400" dirty="0" smtClean="0">
                <a:solidFill>
                  <a:srgbClr val="000099"/>
                </a:solidFill>
                <a:cs typeface="Arial" pitchFamily="34" charset="0"/>
              </a:rPr>
              <a:t> The Veteran </a:t>
            </a:r>
            <a:r>
              <a:rPr lang="en-US" sz="2400" b="1" dirty="0" smtClean="0">
                <a:solidFill>
                  <a:srgbClr val="000099"/>
                </a:solidFill>
                <a:cs typeface="Arial" pitchFamily="34" charset="0"/>
              </a:rPr>
              <a:t>DOES NOT </a:t>
            </a:r>
            <a:r>
              <a:rPr lang="en-US" sz="2400" dirty="0" smtClean="0">
                <a:solidFill>
                  <a:srgbClr val="000099"/>
                </a:solidFill>
                <a:cs typeface="Arial" pitchFamily="34" charset="0"/>
              </a:rPr>
              <a:t>need to see an LVER or DVOP</a:t>
            </a:r>
          </a:p>
          <a:p>
            <a:pPr algn="ctr" fontAlgn="auto">
              <a:spcAft>
                <a:spcPts val="0"/>
              </a:spcAft>
              <a:buNone/>
              <a:defRPr/>
            </a:pPr>
            <a:r>
              <a:rPr lang="en-US" sz="2400" dirty="0" smtClean="0">
                <a:solidFill>
                  <a:srgbClr val="000099"/>
                </a:solidFill>
                <a:cs typeface="Arial" pitchFamily="34" charset="0"/>
              </a:rPr>
              <a:t> </a:t>
            </a:r>
          </a:p>
          <a:p>
            <a:pPr algn="ctr" fontAlgn="auto">
              <a:spcAft>
                <a:spcPts val="0"/>
              </a:spcAft>
              <a:buNone/>
              <a:defRPr/>
            </a:pPr>
            <a:r>
              <a:rPr lang="en-US" sz="2400" dirty="0" smtClean="0">
                <a:solidFill>
                  <a:srgbClr val="000099"/>
                </a:solidFill>
                <a:cs typeface="Arial" pitchFamily="34" charset="0"/>
              </a:rPr>
              <a:t>Any One-Stop Center staff should be able to assist them</a:t>
            </a:r>
            <a:endParaRPr lang="en-US" sz="2400" dirty="0">
              <a:solidFill>
                <a:srgbClr val="000099"/>
              </a:solidFill>
              <a:cs typeface="Arial"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7"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Scenario #1</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4" name="Rectangle 5"/>
          <p:cNvSpPr>
            <a:spLocks noChangeArrowheads="1"/>
          </p:cNvSpPr>
          <p:nvPr/>
        </p:nvSpPr>
        <p:spPr bwMode="auto">
          <a:xfrm>
            <a:off x="228600" y="1295400"/>
            <a:ext cx="8686800" cy="6463308"/>
          </a:xfrm>
          <a:prstGeom prst="rect">
            <a:avLst/>
          </a:prstGeom>
          <a:noFill/>
          <a:ln w="9525">
            <a:noFill/>
            <a:miter lim="800000"/>
            <a:headEnd/>
            <a:tailEnd/>
          </a:ln>
          <a:effectLst/>
        </p:spPr>
        <p:txBody>
          <a:bodyPr wrap="square">
            <a:spAutoFit/>
          </a:bodyPr>
          <a:lstStyle/>
          <a:p>
            <a:pPr lvl="0">
              <a:buFont typeface="Wingdings" pitchFamily="2" charset="2"/>
              <a:buChar char="v"/>
            </a:pPr>
            <a:r>
              <a:rPr lang="en-US" sz="2400" dirty="0" smtClean="0">
                <a:solidFill>
                  <a:srgbClr val="0000CC"/>
                </a:solidFill>
              </a:rPr>
              <a:t>	Customer walks in and Identifies themselves as a Veteran</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Entry Point Staff Asks </a:t>
            </a:r>
          </a:p>
          <a:p>
            <a:pPr lvl="0"/>
            <a:r>
              <a:rPr lang="en-US" sz="2400" dirty="0" smtClean="0">
                <a:solidFill>
                  <a:srgbClr val="0000CC"/>
                </a:solidFill>
              </a:rPr>
              <a:t>	“Would you like to see a Veteran Representative?”</a:t>
            </a:r>
          </a:p>
          <a:p>
            <a:pPr lvl="0"/>
            <a:endParaRPr lang="en-US" sz="2400" dirty="0" smtClean="0">
              <a:solidFill>
                <a:srgbClr val="0000CC"/>
              </a:solidFill>
            </a:endParaRPr>
          </a:p>
          <a:p>
            <a:pPr lvl="0">
              <a:buFont typeface="Wingdings" pitchFamily="2" charset="2"/>
              <a:buChar char="v"/>
            </a:pPr>
            <a:r>
              <a:rPr lang="en-US" sz="2400" dirty="0" smtClean="0">
                <a:solidFill>
                  <a:srgbClr val="0000CC"/>
                </a:solidFill>
              </a:rPr>
              <a:t>	Most Veterans will indicate ‘Yes’ regardless of circumstances</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This practice undermines the intent of Priority of Service by not 	inquiring about the purpose of their visit and not being assisted 	by first available staff member</a:t>
            </a:r>
          </a:p>
          <a:p>
            <a:pPr lvl="0"/>
            <a:endParaRPr lang="en-US" sz="2400" dirty="0" smtClean="0">
              <a:solidFill>
                <a:srgbClr val="0000CC"/>
              </a:solidFill>
            </a:endParaRPr>
          </a:p>
          <a:p>
            <a:pPr lvl="0"/>
            <a:endParaRPr lang="en-US" sz="2400" dirty="0" smtClean="0">
              <a:solidFill>
                <a:srgbClr val="0000CC"/>
              </a:solidFill>
            </a:endParaRPr>
          </a:p>
          <a:p>
            <a:pPr lvl="0"/>
            <a:endParaRPr lang="en-US" sz="2400" b="0" dirty="0" smtClean="0">
              <a:solidFill>
                <a:srgbClr val="0000CC"/>
              </a:solidFill>
            </a:endParaRPr>
          </a:p>
          <a:p>
            <a:pPr lvl="0"/>
            <a:endParaRPr lang="en-US" sz="2400" dirty="0" smtClean="0">
              <a:solidFill>
                <a:srgbClr val="0000CC"/>
              </a:solidFill>
            </a:endParaRPr>
          </a:p>
          <a:p>
            <a:pPr lvl="0"/>
            <a:endParaRPr lang="en-US" sz="2400" b="0" dirty="0">
              <a:solidFill>
                <a:srgbClr val="000099"/>
              </a:solidFill>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457200" y="1828800"/>
            <a:ext cx="8153400" cy="457200"/>
          </a:xfrm>
          <a:prstGeom prst="rect">
            <a:avLst/>
          </a:prstGeom>
          <a:noFill/>
          <a:ln w="9525">
            <a:noFill/>
            <a:miter lim="800000"/>
            <a:headEnd/>
            <a:tailEnd/>
          </a:ln>
          <a:effectLst/>
        </p:spPr>
        <p:txBody>
          <a:bodyPr>
            <a:spAutoFit/>
          </a:bodyPr>
          <a:lstStyle/>
          <a:p>
            <a:pPr algn="ctr"/>
            <a:endParaRPr lang="en-US">
              <a:solidFill>
                <a:srgbClr val="000099"/>
              </a:solidFill>
              <a:effectLst>
                <a:outerShdw blurRad="38100" dist="38100" dir="2700000" algn="tl">
                  <a:srgbClr val="C0C0C0"/>
                </a:outerShdw>
              </a:effectLst>
              <a:sym typeface="Monotype Sorts" pitchFamily="2" charset="2"/>
            </a:endParaRPr>
          </a:p>
        </p:txBody>
      </p:sp>
      <p:sp>
        <p:nvSpPr>
          <p:cNvPr id="6"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Scenario #2</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5" name="Rectangle 5"/>
          <p:cNvSpPr>
            <a:spLocks noChangeArrowheads="1"/>
          </p:cNvSpPr>
          <p:nvPr/>
        </p:nvSpPr>
        <p:spPr bwMode="auto">
          <a:xfrm>
            <a:off x="228600" y="1295400"/>
            <a:ext cx="8686800" cy="6463308"/>
          </a:xfrm>
          <a:prstGeom prst="rect">
            <a:avLst/>
          </a:prstGeom>
          <a:noFill/>
          <a:ln w="9525">
            <a:noFill/>
            <a:miter lim="800000"/>
            <a:headEnd/>
            <a:tailEnd/>
          </a:ln>
          <a:effectLst/>
        </p:spPr>
        <p:txBody>
          <a:bodyPr wrap="square">
            <a:spAutoFit/>
          </a:bodyPr>
          <a:lstStyle/>
          <a:p>
            <a:pPr lvl="0">
              <a:buFont typeface="Wingdings" pitchFamily="2" charset="2"/>
              <a:buChar char="v"/>
            </a:pPr>
            <a:r>
              <a:rPr lang="en-US" sz="2400" dirty="0" smtClean="0">
                <a:solidFill>
                  <a:srgbClr val="0000CC"/>
                </a:solidFill>
              </a:rPr>
              <a:t>	DVOP/LVER Staff are currently unavailable</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Customer walks in, identifies as a Veteran and requests 	assistance</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Entry point staff informs customer they will need to wait until a  	DVOP / LVER are available or they can make an appointment</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This practice undermines the intent of priority by not inquiring 	what assistance is desired and not being assisted by first 	available staff member</a:t>
            </a:r>
          </a:p>
          <a:p>
            <a:pPr lvl="0"/>
            <a:endParaRPr lang="en-US" sz="2400" dirty="0" smtClean="0">
              <a:solidFill>
                <a:srgbClr val="0000CC"/>
              </a:solidFill>
            </a:endParaRPr>
          </a:p>
          <a:p>
            <a:pPr lvl="0"/>
            <a:endParaRPr lang="en-US" sz="2400" b="0" dirty="0" smtClean="0">
              <a:solidFill>
                <a:srgbClr val="0000CC"/>
              </a:solidFill>
            </a:endParaRPr>
          </a:p>
          <a:p>
            <a:pPr lvl="0"/>
            <a:endParaRPr lang="en-US" sz="2400" dirty="0" smtClean="0">
              <a:solidFill>
                <a:srgbClr val="0000CC"/>
              </a:solidFill>
            </a:endParaRPr>
          </a:p>
          <a:p>
            <a:pPr lvl="0"/>
            <a:endParaRPr lang="en-US" sz="2400" b="0" dirty="0">
              <a:solidFill>
                <a:srgbClr val="000099"/>
              </a:solidFill>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457200" y="2514600"/>
            <a:ext cx="8153400" cy="701675"/>
          </a:xfrm>
          <a:prstGeom prst="rect">
            <a:avLst/>
          </a:prstGeom>
          <a:noFill/>
          <a:ln w="9525">
            <a:noFill/>
            <a:miter lim="800000"/>
            <a:headEnd/>
            <a:tailEnd/>
          </a:ln>
          <a:effectLst/>
        </p:spPr>
        <p:txBody>
          <a:bodyPr>
            <a:spAutoFit/>
          </a:bodyPr>
          <a:lstStyle/>
          <a:p>
            <a:pPr algn="ctr"/>
            <a:endParaRPr lang="en-US" sz="4000">
              <a:solidFill>
                <a:srgbClr val="000099"/>
              </a:solidFill>
              <a:effectLst>
                <a:outerShdw blurRad="38100" dist="38100" dir="2700000" algn="tl">
                  <a:srgbClr val="C0C0C0"/>
                </a:outerShdw>
              </a:effectLst>
              <a:sym typeface="Monotype Sorts" pitchFamily="2" charset="2"/>
            </a:endParaRPr>
          </a:p>
        </p:txBody>
      </p:sp>
      <p:sp>
        <p:nvSpPr>
          <p:cNvPr id="7"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Scenario #3</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6" name="Rectangle 5"/>
          <p:cNvSpPr>
            <a:spLocks noChangeArrowheads="1"/>
          </p:cNvSpPr>
          <p:nvPr/>
        </p:nvSpPr>
        <p:spPr bwMode="auto">
          <a:xfrm>
            <a:off x="228600" y="1295400"/>
            <a:ext cx="8686800" cy="5724644"/>
          </a:xfrm>
          <a:prstGeom prst="rect">
            <a:avLst/>
          </a:prstGeom>
          <a:noFill/>
          <a:ln w="9525">
            <a:noFill/>
            <a:miter lim="800000"/>
            <a:headEnd/>
            <a:tailEnd/>
          </a:ln>
          <a:effectLst/>
        </p:spPr>
        <p:txBody>
          <a:bodyPr wrap="square">
            <a:spAutoFit/>
          </a:bodyPr>
          <a:lstStyle/>
          <a:p>
            <a:pPr lvl="0">
              <a:buFont typeface="Wingdings" pitchFamily="2" charset="2"/>
              <a:buChar char="v"/>
            </a:pPr>
            <a:r>
              <a:rPr lang="en-US" sz="2400" dirty="0" smtClean="0">
                <a:solidFill>
                  <a:srgbClr val="0000CC"/>
                </a:solidFill>
              </a:rPr>
              <a:t>	Veteran walks in and requests use of a computer</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Entry point staff informs customer they will need to place their 	name on the waiting list and they will be called when one 	becomes available. Staff also informs customer they are #6 on 	the list and the wait may be up to 2 hours.</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This practice undermines the intent of priority by not providing 	services earlier than non-covered persons.</a:t>
            </a:r>
          </a:p>
          <a:p>
            <a:pPr lvl="0"/>
            <a:endParaRPr lang="en-US" sz="2400" dirty="0" smtClean="0">
              <a:solidFill>
                <a:srgbClr val="0000CC"/>
              </a:solidFill>
            </a:endParaRPr>
          </a:p>
          <a:p>
            <a:pPr lvl="0"/>
            <a:endParaRPr lang="en-US" sz="2400" b="0" dirty="0" smtClean="0">
              <a:solidFill>
                <a:srgbClr val="0000CC"/>
              </a:solidFill>
            </a:endParaRPr>
          </a:p>
          <a:p>
            <a:pPr lvl="0"/>
            <a:endParaRPr lang="en-US" sz="2400" dirty="0" smtClean="0">
              <a:solidFill>
                <a:srgbClr val="0000CC"/>
              </a:solidFill>
            </a:endParaRPr>
          </a:p>
          <a:p>
            <a:pPr lvl="0"/>
            <a:endParaRPr lang="en-US" sz="2400" b="0" dirty="0">
              <a:solidFill>
                <a:srgbClr val="000099"/>
              </a:solidFill>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Scenario #4</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5" name="Rectangle 4"/>
          <p:cNvSpPr>
            <a:spLocks noChangeArrowheads="1"/>
          </p:cNvSpPr>
          <p:nvPr/>
        </p:nvSpPr>
        <p:spPr bwMode="auto">
          <a:xfrm>
            <a:off x="228600" y="1295400"/>
            <a:ext cx="8686800" cy="6832640"/>
          </a:xfrm>
          <a:prstGeom prst="rect">
            <a:avLst/>
          </a:prstGeom>
          <a:noFill/>
          <a:ln w="9525">
            <a:noFill/>
            <a:miter lim="800000"/>
            <a:headEnd/>
            <a:tailEnd/>
          </a:ln>
          <a:effectLst/>
        </p:spPr>
        <p:txBody>
          <a:bodyPr wrap="square">
            <a:spAutoFit/>
          </a:bodyPr>
          <a:lstStyle/>
          <a:p>
            <a:pPr lvl="0">
              <a:buFont typeface="Wingdings" pitchFamily="2" charset="2"/>
              <a:buChar char="v"/>
            </a:pPr>
            <a:r>
              <a:rPr lang="en-US" sz="2400" dirty="0" smtClean="0">
                <a:solidFill>
                  <a:srgbClr val="0000CC"/>
                </a:solidFill>
              </a:rPr>
              <a:t>	 Customer walks in and requests assistance</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After a brief wait, they are directed to the first available staff</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During the initial assessment, they indicate they were recently 	discharged from the service</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The staff member then redirects them to the front desk to make 	an appointment with a veteran staff member</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This practice undermines the intent of priority by not informing 	them of priority and not providing adequate assistance</a:t>
            </a:r>
          </a:p>
          <a:p>
            <a:pPr lvl="0"/>
            <a:endParaRPr lang="en-US" sz="2400" dirty="0" smtClean="0">
              <a:solidFill>
                <a:srgbClr val="0000CC"/>
              </a:solidFill>
            </a:endParaRPr>
          </a:p>
          <a:p>
            <a:pPr lvl="0"/>
            <a:endParaRPr lang="en-US" sz="2400" b="0" dirty="0" smtClean="0">
              <a:solidFill>
                <a:srgbClr val="0000CC"/>
              </a:solidFill>
            </a:endParaRPr>
          </a:p>
          <a:p>
            <a:pPr lvl="0"/>
            <a:endParaRPr lang="en-US" sz="2400" dirty="0" smtClean="0">
              <a:solidFill>
                <a:srgbClr val="0000CC"/>
              </a:solidFill>
            </a:endParaRPr>
          </a:p>
          <a:p>
            <a:pPr lvl="0"/>
            <a:endParaRPr lang="en-US" sz="2400" b="0" dirty="0">
              <a:solidFill>
                <a:srgbClr val="000099"/>
              </a:solidFill>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Suggestions for Inclusion</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5" name="Rectangle 4"/>
          <p:cNvSpPr>
            <a:spLocks noChangeArrowheads="1"/>
          </p:cNvSpPr>
          <p:nvPr/>
        </p:nvSpPr>
        <p:spPr bwMode="auto">
          <a:xfrm>
            <a:off x="228600" y="1295400"/>
            <a:ext cx="8686800" cy="6832640"/>
          </a:xfrm>
          <a:prstGeom prst="rect">
            <a:avLst/>
          </a:prstGeom>
          <a:noFill/>
          <a:ln w="9525">
            <a:noFill/>
            <a:miter lim="800000"/>
            <a:headEnd/>
            <a:tailEnd/>
          </a:ln>
          <a:effectLst/>
        </p:spPr>
        <p:txBody>
          <a:bodyPr wrap="square">
            <a:spAutoFit/>
          </a:bodyPr>
          <a:lstStyle/>
          <a:p>
            <a:pPr lvl="0">
              <a:buFont typeface="Wingdings" pitchFamily="2" charset="2"/>
              <a:buChar char="v"/>
            </a:pPr>
            <a:r>
              <a:rPr lang="en-US" sz="2400" dirty="0" smtClean="0">
                <a:solidFill>
                  <a:srgbClr val="0000CC"/>
                </a:solidFill>
              </a:rPr>
              <a:t>	 Reserve seating for Veterans in One-Stop workshops or 	training classes</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Reserve computers specifically for use by Veterans</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Place a Veterans Information Board in the waiting area</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a:t>
            </a:r>
            <a:r>
              <a:rPr lang="en-US" sz="2400" smtClean="0">
                <a:solidFill>
                  <a:srgbClr val="0000CC"/>
                </a:solidFill>
              </a:rPr>
              <a:t>Rotate staff </a:t>
            </a:r>
            <a:r>
              <a:rPr lang="en-US" sz="2400" dirty="0" smtClean="0">
                <a:solidFill>
                  <a:srgbClr val="0000CC"/>
                </a:solidFill>
              </a:rPr>
              <a:t>schedules or assign specific availability times for 	assisting Veterans to ensure someone will always be available</a:t>
            </a:r>
          </a:p>
          <a:p>
            <a:pPr lvl="0">
              <a:buFont typeface="Wingdings" pitchFamily="2" charset="2"/>
              <a:buChar char="v"/>
            </a:pPr>
            <a:endParaRPr lang="en-US" sz="2400" dirty="0" smtClean="0">
              <a:solidFill>
                <a:srgbClr val="0000CC"/>
              </a:solidFill>
            </a:endParaRPr>
          </a:p>
          <a:p>
            <a:pPr lvl="0">
              <a:buFont typeface="Wingdings" pitchFamily="2" charset="2"/>
              <a:buChar char="v"/>
            </a:pPr>
            <a:r>
              <a:rPr lang="en-US" sz="2400" dirty="0" smtClean="0">
                <a:solidFill>
                  <a:srgbClr val="0000CC"/>
                </a:solidFill>
              </a:rPr>
              <a:t>	Discuss Veteran Priority of Service practices with other One-Stop 	Centers and Regions to develop innovative ideas for inclusion</a:t>
            </a:r>
          </a:p>
          <a:p>
            <a:pPr lvl="0"/>
            <a:endParaRPr lang="en-US" sz="2400" dirty="0" smtClean="0">
              <a:solidFill>
                <a:srgbClr val="0000CC"/>
              </a:solidFill>
            </a:endParaRPr>
          </a:p>
          <a:p>
            <a:pPr lvl="0"/>
            <a:endParaRPr lang="en-US" sz="2400" b="0" dirty="0" smtClean="0">
              <a:solidFill>
                <a:srgbClr val="0000CC"/>
              </a:solidFill>
            </a:endParaRPr>
          </a:p>
          <a:p>
            <a:pPr lvl="0"/>
            <a:endParaRPr lang="en-US" sz="2400" dirty="0" smtClean="0">
              <a:solidFill>
                <a:srgbClr val="0000CC"/>
              </a:solidFill>
            </a:endParaRPr>
          </a:p>
          <a:p>
            <a:pPr lvl="0"/>
            <a:endParaRPr lang="en-US" sz="2400" b="0" dirty="0">
              <a:solidFill>
                <a:srgbClr val="000099"/>
              </a:solidFill>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7" name="Rectangle 5"/>
          <p:cNvSpPr>
            <a:spLocks noChangeArrowheads="1"/>
          </p:cNvSpPr>
          <p:nvPr/>
        </p:nvSpPr>
        <p:spPr bwMode="auto">
          <a:xfrm>
            <a:off x="2276475" y="1595021"/>
            <a:ext cx="6705600" cy="5262979"/>
          </a:xfrm>
          <a:prstGeom prst="rect">
            <a:avLst/>
          </a:prstGeom>
          <a:noFill/>
          <a:ln w="9525">
            <a:noFill/>
            <a:miter lim="800000"/>
            <a:headEnd/>
            <a:tailEnd/>
          </a:ln>
          <a:effectLst/>
        </p:spPr>
        <p:txBody>
          <a:bodyPr>
            <a:spAutoFit/>
          </a:bodyPr>
          <a:lstStyle/>
          <a:p>
            <a:pPr marL="342900" indent="-342900" algn="ctr" fontAlgn="auto">
              <a:spcBef>
                <a:spcPts val="0"/>
              </a:spcBef>
              <a:spcAft>
                <a:spcPts val="0"/>
              </a:spcAft>
              <a:defRPr/>
            </a:pPr>
            <a:r>
              <a:rPr lang="en-US" sz="4400" i="1" u="sng" dirty="0">
                <a:solidFill>
                  <a:srgbClr val="000099"/>
                </a:solidFill>
                <a:effectLst>
                  <a:outerShdw blurRad="38100" dist="38100" dir="2700000" algn="tl">
                    <a:srgbClr val="000000">
                      <a:alpha val="43137"/>
                    </a:srgbClr>
                  </a:outerShdw>
                </a:effectLst>
                <a:latin typeface="+mn-lt"/>
                <a:sym typeface="Monotype Sorts" pitchFamily="2" charset="2"/>
              </a:rPr>
              <a:t>Remember</a:t>
            </a:r>
          </a:p>
          <a:p>
            <a:pPr marL="342900" indent="-342900" algn="ctr" fontAlgn="auto">
              <a:spcBef>
                <a:spcPts val="0"/>
              </a:spcBef>
              <a:spcAft>
                <a:spcPts val="0"/>
              </a:spcAft>
              <a:defRPr/>
            </a:pPr>
            <a:r>
              <a:rPr lang="en-US" dirty="0">
                <a:solidFill>
                  <a:srgbClr val="000099"/>
                </a:solidFill>
                <a:effectLst>
                  <a:outerShdw blurRad="38100" dist="38100" dir="2700000" algn="tl">
                    <a:srgbClr val="C0C0C0"/>
                  </a:outerShdw>
                </a:effectLst>
                <a:latin typeface="+mn-lt"/>
                <a:sym typeface="Monotype Sorts" pitchFamily="2" charset="2"/>
              </a:rPr>
              <a:t>                   </a:t>
            </a:r>
          </a:p>
          <a:p>
            <a:pPr marL="342900" indent="-342900" algn="ctr" fontAlgn="auto">
              <a:spcBef>
                <a:spcPts val="0"/>
              </a:spcBef>
              <a:spcAft>
                <a:spcPts val="0"/>
              </a:spcAft>
              <a:defRPr/>
            </a:pPr>
            <a:r>
              <a:rPr lang="en-US" sz="4000" dirty="0">
                <a:solidFill>
                  <a:srgbClr val="000099"/>
                </a:solidFill>
                <a:effectLst>
                  <a:outerShdw blurRad="38100" dist="38100" dir="2700000" algn="tl">
                    <a:srgbClr val="C0C0C0"/>
                  </a:outerShdw>
                </a:effectLst>
                <a:latin typeface="+mn-lt"/>
                <a:sym typeface="Monotype Sorts" pitchFamily="2" charset="2"/>
              </a:rPr>
              <a:t>Veterans’ Priority of Service</a:t>
            </a:r>
          </a:p>
          <a:p>
            <a:pPr marL="342900" indent="-342900" algn="ctr" fontAlgn="auto">
              <a:spcBef>
                <a:spcPts val="0"/>
              </a:spcBef>
              <a:spcAft>
                <a:spcPts val="0"/>
              </a:spcAft>
              <a:defRPr/>
            </a:pPr>
            <a:r>
              <a:rPr lang="en-US" sz="4000" dirty="0">
                <a:solidFill>
                  <a:srgbClr val="000099"/>
                </a:solidFill>
                <a:effectLst>
                  <a:outerShdw blurRad="38100" dist="38100" dir="2700000" algn="tl">
                    <a:srgbClr val="C0C0C0"/>
                  </a:outerShdw>
                </a:effectLst>
                <a:latin typeface="+mn-lt"/>
                <a:sym typeface="Monotype Sorts" pitchFamily="2" charset="2"/>
              </a:rPr>
              <a:t>is </a:t>
            </a:r>
          </a:p>
          <a:p>
            <a:pPr marL="342900" indent="-342900" algn="ctr" fontAlgn="auto">
              <a:spcBef>
                <a:spcPts val="0"/>
              </a:spcBef>
              <a:spcAft>
                <a:spcPts val="0"/>
              </a:spcAft>
              <a:defRPr/>
            </a:pPr>
            <a:r>
              <a:rPr lang="en-US" sz="4000" i="1" dirty="0" smtClean="0">
                <a:solidFill>
                  <a:srgbClr val="800000"/>
                </a:solidFill>
                <a:effectLst>
                  <a:outerShdw blurRad="38100" dist="38100" dir="2700000" algn="tl">
                    <a:srgbClr val="000000">
                      <a:alpha val="43137"/>
                    </a:srgbClr>
                  </a:outerShdw>
                </a:effectLst>
                <a:latin typeface="+mn-lt"/>
                <a:sym typeface="Monotype Sorts" pitchFamily="2" charset="2"/>
              </a:rPr>
              <a:t>EVERYONE’s</a:t>
            </a:r>
            <a:endParaRPr lang="en-US" sz="4000" i="1" dirty="0">
              <a:solidFill>
                <a:srgbClr val="800000"/>
              </a:solidFill>
              <a:effectLst>
                <a:outerShdw blurRad="38100" dist="38100" dir="2700000" algn="tl">
                  <a:srgbClr val="000000">
                    <a:alpha val="43137"/>
                  </a:srgbClr>
                </a:outerShdw>
              </a:effectLst>
              <a:latin typeface="+mn-lt"/>
              <a:sym typeface="Monotype Sorts" pitchFamily="2" charset="2"/>
            </a:endParaRPr>
          </a:p>
          <a:p>
            <a:pPr marL="342900" indent="-342900" algn="ctr" fontAlgn="auto">
              <a:spcBef>
                <a:spcPts val="0"/>
              </a:spcBef>
              <a:spcAft>
                <a:spcPts val="0"/>
              </a:spcAft>
              <a:defRPr/>
            </a:pPr>
            <a:r>
              <a:rPr lang="en-US" sz="4000" dirty="0" smtClean="0">
                <a:solidFill>
                  <a:srgbClr val="000099"/>
                </a:solidFill>
                <a:effectLst>
                  <a:outerShdw blurRad="38100" dist="38100" dir="2700000" algn="tl">
                    <a:srgbClr val="C0C0C0"/>
                  </a:outerShdw>
                </a:effectLst>
                <a:latin typeface="+mn-lt"/>
                <a:sym typeface="Monotype Sorts" pitchFamily="2" charset="2"/>
              </a:rPr>
              <a:t>Responsibility</a:t>
            </a:r>
            <a:endParaRPr lang="en-US" sz="4000" dirty="0">
              <a:solidFill>
                <a:srgbClr val="000099"/>
              </a:solidFill>
              <a:effectLst>
                <a:outerShdw blurRad="38100" dist="38100" dir="2700000" algn="tl">
                  <a:srgbClr val="C0C0C0"/>
                </a:outerShdw>
              </a:effectLst>
              <a:latin typeface="+mn-lt"/>
              <a:sym typeface="Monotype Sorts" pitchFamily="2" charset="2"/>
            </a:endParaRPr>
          </a:p>
          <a:p>
            <a:pPr marL="342900" indent="-342900" algn="ctr" fontAlgn="auto">
              <a:spcBef>
                <a:spcPts val="0"/>
              </a:spcBef>
              <a:spcAft>
                <a:spcPts val="0"/>
              </a:spcAft>
              <a:defRPr/>
            </a:pPr>
            <a:endParaRPr lang="en-US" sz="1600" dirty="0">
              <a:solidFill>
                <a:srgbClr val="000099"/>
              </a:solidFill>
              <a:effectLst>
                <a:outerShdw blurRad="38100" dist="38100" dir="2700000" algn="tl">
                  <a:srgbClr val="C0C0C0"/>
                </a:outerShdw>
              </a:effectLst>
              <a:latin typeface="+mn-lt"/>
              <a:sym typeface="Monotype Sorts" pitchFamily="2" charset="2"/>
            </a:endParaRPr>
          </a:p>
          <a:p>
            <a:pPr marL="342900" indent="-342900" algn="ctr" fontAlgn="auto">
              <a:spcBef>
                <a:spcPts val="0"/>
              </a:spcBef>
              <a:spcAft>
                <a:spcPts val="0"/>
              </a:spcAft>
              <a:defRPr/>
            </a:pPr>
            <a:endParaRPr lang="en-US" sz="2800" dirty="0">
              <a:latin typeface="+mn-lt"/>
              <a:sym typeface="Monotype Sorts" pitchFamily="2" charset="2"/>
            </a:endParaRPr>
          </a:p>
          <a:p>
            <a:pPr marL="342900" indent="-342900" fontAlgn="auto">
              <a:spcBef>
                <a:spcPts val="0"/>
              </a:spcBef>
              <a:spcAft>
                <a:spcPts val="0"/>
              </a:spcAft>
              <a:buFontTx/>
              <a:buChar char="•"/>
              <a:defRPr/>
            </a:pPr>
            <a:endParaRPr lang="en-US" dirty="0">
              <a:solidFill>
                <a:srgbClr val="000099"/>
              </a:solidFill>
              <a:effectLst>
                <a:outerShdw blurRad="38100" dist="38100" dir="2700000" algn="tl">
                  <a:srgbClr val="C0C0C0"/>
                </a:outerShdw>
              </a:effectLst>
              <a:latin typeface="+mn-lt"/>
              <a:sym typeface="Monotype Sorts" pitchFamily="2" charset="2"/>
            </a:endParaRPr>
          </a:p>
        </p:txBody>
      </p:sp>
      <p:sp>
        <p:nvSpPr>
          <p:cNvPr id="6"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Service Delivery</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pic>
        <p:nvPicPr>
          <p:cNvPr id="119818" name="Picture 10" descr="j0078625"/>
          <p:cNvPicPr>
            <a:picLocks noChangeAspect="1" noChangeArrowheads="1"/>
          </p:cNvPicPr>
          <p:nvPr/>
        </p:nvPicPr>
        <p:blipFill>
          <a:blip r:embed="rId3" cstate="print"/>
          <a:srcRect/>
          <a:stretch>
            <a:fillRect/>
          </a:stretch>
        </p:blipFill>
        <p:spPr bwMode="auto">
          <a:xfrm>
            <a:off x="295275" y="1171575"/>
            <a:ext cx="1981200" cy="4876800"/>
          </a:xfrm>
          <a:prstGeom prst="rect">
            <a:avLst/>
          </a:prstGeom>
          <a:effectLst>
            <a:glow rad="101600">
              <a:srgbClr val="FFFF00">
                <a:alpha val="60000"/>
              </a:srgbClr>
            </a:glow>
            <a:outerShdw blurRad="50800" dist="38100" dir="8100000" algn="tr"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2" presetClass="entr" presetSubtype="4"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animEffect transition="in" filter="slide(fromBottom)">
                                      <p:cBhvr>
                                        <p:cTn id="9" dur="500"/>
                                        <p:tgtEl>
                                          <p:spTgt spid="7">
                                            <p:txEl>
                                              <p:pRg st="2" end="2"/>
                                            </p:txEl>
                                          </p:spTgt>
                                        </p:tgtEl>
                                      </p:cBhvr>
                                    </p:animEffect>
                                  </p:childTnLst>
                                </p:cTn>
                              </p:par>
                              <p:par>
                                <p:cTn id="10" presetID="12" presetClass="entr" presetSubtype="4" fill="hold" nodeType="with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slide(fromBottom)">
                                      <p:cBhvr>
                                        <p:cTn id="12" dur="500"/>
                                        <p:tgtEl>
                                          <p:spTgt spid="7">
                                            <p:txEl>
                                              <p:pRg st="3" end="3"/>
                                            </p:txEl>
                                          </p:spTgt>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 calcmode="lin" valueType="num">
                                      <p:cBhvr additive="base">
                                        <p:cTn id="1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8" presetClass="emph" presetSubtype="0" fill="hold" nodeType="afterEffect">
                                  <p:stCondLst>
                                    <p:cond delay="0"/>
                                  </p:stCondLst>
                                  <p:childTnLst>
                                    <p:animRot by="21600000">
                                      <p:cBhvr>
                                        <p:cTn id="20" dur="2000" fill="hold"/>
                                        <p:tgtEl>
                                          <p:spTgt spid="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Thumbnail"/>
          <p:cNvPicPr>
            <a:picLocks noChangeAspect="1" noChangeArrowheads="1"/>
          </p:cNvPicPr>
          <p:nvPr/>
        </p:nvPicPr>
        <p:blipFill>
          <a:blip r:embed="rId3" cstate="print"/>
          <a:srcRect/>
          <a:stretch>
            <a:fillRect/>
          </a:stretch>
        </p:blipFill>
        <p:spPr>
          <a:xfrm>
            <a:off x="0" y="1"/>
            <a:ext cx="9144000" cy="6113630"/>
          </a:xfrm>
          <a:prstGeom prst="rect">
            <a:avLst/>
          </a:prstGeom>
          <a:noFill/>
          <a:ln w="38100">
            <a:noFill/>
          </a:ln>
        </p:spPr>
      </p:pic>
      <p:sp>
        <p:nvSpPr>
          <p:cNvPr id="110595"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457200" y="978372"/>
            <a:ext cx="8153400" cy="2369880"/>
          </a:xfrm>
          <a:prstGeom prst="rect">
            <a:avLst/>
          </a:prstGeom>
          <a:noFill/>
          <a:ln w="9525">
            <a:noFill/>
            <a:miter lim="800000"/>
            <a:headEnd/>
            <a:tailEnd/>
          </a:ln>
          <a:effectLst/>
        </p:spPr>
        <p:txBody>
          <a:bodyPr>
            <a:spAutoFit/>
          </a:bodyPr>
          <a:lstStyle/>
          <a:p>
            <a:pPr algn="ctr"/>
            <a:r>
              <a:rPr lang="en-US" sz="5400" dirty="0" smtClean="0">
                <a:solidFill>
                  <a:srgbClr val="000099"/>
                </a:solidFill>
                <a:effectLst>
                  <a:outerShdw blurRad="38100" dist="38100" dir="2700000" algn="tl">
                    <a:srgbClr val="C0C0C0"/>
                  </a:outerShdw>
                </a:effectLst>
                <a:sym typeface="Monotype Sorts" pitchFamily="2" charset="2"/>
              </a:rPr>
              <a:t>Questions</a:t>
            </a:r>
          </a:p>
          <a:p>
            <a:pPr algn="ctr"/>
            <a:r>
              <a:rPr lang="en-US" sz="5400" dirty="0" smtClean="0">
                <a:solidFill>
                  <a:srgbClr val="000099"/>
                </a:solidFill>
                <a:effectLst>
                  <a:outerShdw blurRad="38100" dist="38100" dir="2700000" algn="tl">
                    <a:srgbClr val="C0C0C0"/>
                  </a:outerShdw>
                </a:effectLst>
                <a:sym typeface="Monotype Sorts" pitchFamily="2" charset="2"/>
              </a:rPr>
              <a:t>And Discussion</a:t>
            </a:r>
            <a:endParaRPr lang="en-US" sz="5400" dirty="0">
              <a:solidFill>
                <a:srgbClr val="000099"/>
              </a:solidFill>
              <a:effectLst>
                <a:outerShdw blurRad="38100" dist="38100" dir="2700000" algn="tl">
                  <a:srgbClr val="C0C0C0"/>
                </a:outerShdw>
              </a:effectLst>
              <a:sym typeface="Monotype Sorts" pitchFamily="2" charset="2"/>
            </a:endParaRPr>
          </a:p>
          <a:p>
            <a:pPr algn="ctr"/>
            <a:endParaRPr lang="en-US" sz="4000" dirty="0">
              <a:solidFill>
                <a:srgbClr val="000099"/>
              </a:solidFill>
              <a:effectLst>
                <a:outerShdw blurRad="38100" dist="38100" dir="2700000" algn="tl">
                  <a:srgbClr val="C0C0C0"/>
                </a:outerShdw>
              </a:effectLst>
              <a:sym typeface="Monotype Sorts" pitchFamily="2" charset="2"/>
            </a:endParaRPr>
          </a:p>
        </p:txBody>
      </p:sp>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pic>
        <p:nvPicPr>
          <p:cNvPr id="5" name="Picture 5" descr="Veteran"/>
          <p:cNvPicPr>
            <a:picLocks noChangeAspect="1" noChangeArrowheads="1"/>
          </p:cNvPicPr>
          <p:nvPr/>
        </p:nvPicPr>
        <p:blipFill>
          <a:blip r:embed="rId4" cstate="print"/>
          <a:srcRect/>
          <a:stretch>
            <a:fillRect/>
          </a:stretch>
        </p:blipFill>
        <p:spPr bwMode="auto">
          <a:xfrm>
            <a:off x="2539717" y="3348252"/>
            <a:ext cx="4143940" cy="2152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3669" name="Rectangle 5"/>
          <p:cNvSpPr>
            <a:spLocks noChangeArrowheads="1"/>
          </p:cNvSpPr>
          <p:nvPr/>
        </p:nvSpPr>
        <p:spPr bwMode="auto">
          <a:xfrm>
            <a:off x="304800" y="1123951"/>
            <a:ext cx="8491130" cy="5509200"/>
          </a:xfrm>
          <a:prstGeom prst="rect">
            <a:avLst/>
          </a:prstGeom>
          <a:noFill/>
          <a:ln w="9525">
            <a:noFill/>
            <a:miter lim="800000"/>
            <a:headEnd/>
            <a:tailEnd/>
          </a:ln>
          <a:effectLst/>
        </p:spPr>
        <p:txBody>
          <a:bodyPr wrap="square">
            <a:spAutoFit/>
          </a:bodyPr>
          <a:lstStyle/>
          <a:p>
            <a:r>
              <a:rPr lang="en-US" sz="2400" b="0" dirty="0" smtClean="0">
                <a:effectLst>
                  <a:outerShdw blurRad="38100" dist="38100" dir="2700000" algn="tl">
                    <a:srgbClr val="000000">
                      <a:alpha val="43137"/>
                    </a:srgbClr>
                  </a:outerShdw>
                </a:effectLst>
              </a:rPr>
              <a:t>Shawn Forehand			</a:t>
            </a:r>
            <a:endParaRPr lang="en-US" sz="2400" b="0" dirty="0">
              <a:effectLst>
                <a:outerShdw blurRad="38100" dist="38100" dir="2700000" algn="tl">
                  <a:srgbClr val="000000">
                    <a:alpha val="43137"/>
                  </a:srgbClr>
                </a:outerShdw>
              </a:effectLst>
            </a:endParaRPr>
          </a:p>
          <a:p>
            <a:r>
              <a:rPr lang="en-US" sz="2400" b="0" dirty="0">
                <a:effectLst>
                  <a:outerShdw blurRad="38100" dist="38100" dir="2700000" algn="tl">
                    <a:srgbClr val="000000">
                      <a:alpha val="43137"/>
                    </a:srgbClr>
                  </a:outerShdw>
                </a:effectLst>
              </a:rPr>
              <a:t>State </a:t>
            </a:r>
            <a:r>
              <a:rPr lang="en-US" sz="2400" b="0" dirty="0" smtClean="0">
                <a:effectLst>
                  <a:outerShdw blurRad="38100" dist="38100" dir="2700000" algn="tl">
                    <a:srgbClr val="000000">
                      <a:alpha val="43137"/>
                    </a:srgbClr>
                  </a:outerShdw>
                </a:effectLst>
              </a:rPr>
              <a:t>Veterans’ Program Coordinator	</a:t>
            </a:r>
          </a:p>
          <a:p>
            <a:r>
              <a:rPr lang="en-US" sz="2400" b="0" dirty="0" smtClean="0">
                <a:effectLst>
                  <a:outerShdw blurRad="38100" dist="38100" dir="2700000" algn="tl">
                    <a:srgbClr val="000000">
                      <a:alpha val="43137"/>
                    </a:srgbClr>
                  </a:outerShdw>
                </a:effectLst>
              </a:rPr>
              <a:t>Phone:(850) 245- 7424 / Fax: (850) 921-3495</a:t>
            </a:r>
          </a:p>
          <a:p>
            <a:r>
              <a:rPr lang="en-US" sz="2400" b="0" dirty="0" smtClean="0">
                <a:effectLst>
                  <a:outerShdw blurRad="38100" dist="38100" dir="2700000" algn="tl">
                    <a:srgbClr val="000000">
                      <a:alpha val="43137"/>
                    </a:srgbClr>
                  </a:outerShdw>
                </a:effectLst>
                <a:hlinkClick r:id="rId3" tooltip="blocked::mailto:shawn.forehand@flaawi.com&#10;mailto:shawn.forehand@flaawi.com"/>
              </a:rPr>
              <a:t>shawn.forehand@deo.myflorida.com</a:t>
            </a:r>
            <a:r>
              <a:rPr lang="en-US" sz="2000" b="0" dirty="0">
                <a:effectLst>
                  <a:outerShdw blurRad="38100" dist="38100" dir="2700000" algn="tl">
                    <a:srgbClr val="C0C0C0"/>
                  </a:outerShdw>
                </a:effectLst>
              </a:rPr>
              <a:t>	</a:t>
            </a:r>
          </a:p>
          <a:p>
            <a:r>
              <a:rPr lang="en-US" sz="2000" b="0" dirty="0" smtClean="0">
                <a:effectLst>
                  <a:outerShdw blurRad="38100" dist="38100" dir="2700000" algn="tl">
                    <a:srgbClr val="C0C0C0"/>
                  </a:outerShdw>
                </a:effectLst>
              </a:rPr>
              <a:t>					</a:t>
            </a:r>
          </a:p>
          <a:p>
            <a:r>
              <a:rPr lang="en-US" sz="2000" dirty="0" smtClean="0">
                <a:effectLst>
                  <a:outerShdw blurRad="38100" dist="38100" dir="2700000" algn="tl">
                    <a:srgbClr val="C0C0C0"/>
                  </a:outerShdw>
                </a:effectLst>
              </a:rPr>
              <a:t>								</a:t>
            </a:r>
            <a:r>
              <a:rPr lang="en-US" sz="2400" b="0" dirty="0" smtClean="0">
                <a:effectLst>
                  <a:outerShdw blurRad="38100" dist="38100" dir="2700000" algn="tl">
                    <a:srgbClr val="000000">
                      <a:alpha val="43137"/>
                    </a:srgbClr>
                  </a:outerShdw>
                </a:effectLst>
              </a:rPr>
              <a:t>Paul Furbush</a:t>
            </a:r>
            <a:endParaRPr lang="en-US" sz="2400" b="0" dirty="0">
              <a:effectLst>
                <a:outerShdw blurRad="38100" dist="38100" dir="2700000" algn="tl">
                  <a:srgbClr val="000000">
                    <a:alpha val="43137"/>
                  </a:srgbClr>
                </a:outerShdw>
              </a:effectLst>
            </a:endParaRPr>
          </a:p>
          <a:p>
            <a:r>
              <a:rPr lang="en-US" sz="2400" b="0" dirty="0" smtClean="0">
                <a:effectLst>
                  <a:outerShdw blurRad="38100" dist="38100" dir="2700000" algn="tl">
                    <a:srgbClr val="000000">
                      <a:alpha val="43137"/>
                    </a:srgbClr>
                  </a:outerShdw>
                </a:effectLst>
              </a:rPr>
              <a:t>								Asst. Veterans’ Program Coordinator</a:t>
            </a:r>
          </a:p>
          <a:p>
            <a:r>
              <a:rPr lang="en-US" sz="2400" b="0" dirty="0" smtClean="0">
                <a:effectLst>
                  <a:outerShdw blurRad="38100" dist="38100" dir="2700000" algn="tl">
                    <a:srgbClr val="000000">
                      <a:alpha val="43137"/>
                    </a:srgbClr>
                  </a:outerShdw>
                </a:effectLst>
              </a:rPr>
              <a:t>								Phone:(850) 921-3867</a:t>
            </a:r>
          </a:p>
          <a:p>
            <a:r>
              <a:rPr lang="en-US" sz="2400" b="0" dirty="0" smtClean="0">
                <a:effectLst>
                  <a:outerShdw blurRad="38100" dist="38100" dir="2700000" algn="tl">
                    <a:srgbClr val="000000">
                      <a:alpha val="43137"/>
                    </a:srgbClr>
                  </a:outerShdw>
                </a:effectLst>
              </a:rPr>
              <a:t>								</a:t>
            </a:r>
            <a:r>
              <a:rPr lang="en-US" sz="2400" b="0" dirty="0" smtClean="0">
                <a:effectLst>
                  <a:outerShdw blurRad="38100" dist="38100" dir="2700000" algn="tl">
                    <a:srgbClr val="000000">
                      <a:alpha val="43137"/>
                    </a:srgbClr>
                  </a:outerShdw>
                </a:effectLst>
                <a:hlinkClick r:id="rId4" tooltip="blocked::mailto:shawn.forehand@flaawi.com&#10;mailto:shawn.forehand@flaawi.com"/>
              </a:rPr>
              <a:t>paul.furbush@deo.myflorida.com</a:t>
            </a:r>
            <a:endParaRPr lang="en-US" sz="2400" b="0" dirty="0" smtClean="0">
              <a:effectLst>
                <a:outerShdw blurRad="38100" dist="38100" dir="2700000" algn="tl">
                  <a:srgbClr val="000000">
                    <a:alpha val="43137"/>
                  </a:srgbClr>
                </a:outerShdw>
              </a:effectLst>
            </a:endParaRPr>
          </a:p>
          <a:p>
            <a:endParaRPr lang="en-US" sz="2000" b="0" dirty="0">
              <a:effectLst>
                <a:outerShdw blurRad="38100" dist="38100" dir="2700000" algn="tl">
                  <a:srgbClr val="C0C0C0"/>
                </a:outerShdw>
              </a:effectLst>
            </a:endParaRPr>
          </a:p>
          <a:p>
            <a:r>
              <a:rPr lang="en-US" sz="2000" dirty="0">
                <a:effectLst>
                  <a:outerShdw blurRad="38100" dist="38100" dir="2700000" algn="tl">
                    <a:srgbClr val="C0C0C0"/>
                  </a:outerShdw>
                </a:effectLst>
              </a:rPr>
              <a:t>Resources;</a:t>
            </a:r>
            <a:r>
              <a:rPr lang="en-US" sz="2000" b="0" dirty="0">
                <a:effectLst>
                  <a:outerShdw blurRad="38100" dist="38100" dir="2700000" algn="tl">
                    <a:srgbClr val="C0C0C0"/>
                  </a:outerShdw>
                </a:effectLst>
              </a:rPr>
              <a:t> </a:t>
            </a:r>
          </a:p>
          <a:p>
            <a:r>
              <a:rPr lang="en-US" sz="2000" b="0" dirty="0" smtClean="0">
                <a:sym typeface="Monotype Sorts" pitchFamily="2" charset="2"/>
              </a:rPr>
              <a:t>DEO </a:t>
            </a:r>
            <a:r>
              <a:rPr lang="en-US" sz="2000" b="0" dirty="0">
                <a:sym typeface="Monotype Sorts" pitchFamily="2" charset="2"/>
              </a:rPr>
              <a:t>Veterans’ Workforce program Resources</a:t>
            </a:r>
            <a:r>
              <a:rPr lang="en-US" sz="2000" dirty="0">
                <a:sym typeface="Monotype Sorts" pitchFamily="2" charset="2"/>
              </a:rPr>
              <a:t> </a:t>
            </a:r>
          </a:p>
          <a:p>
            <a:r>
              <a:rPr lang="en-US" sz="2000" dirty="0">
                <a:sym typeface="Monotype Sorts" pitchFamily="2" charset="2"/>
                <a:hlinkClick r:id="rId5"/>
              </a:rPr>
              <a:t>http://www.floridajobs.org/workforce/Vet_Resources.html</a:t>
            </a:r>
            <a:endParaRPr lang="en-US" sz="2000" dirty="0">
              <a:sym typeface="Monotype Sorts" pitchFamily="2" charset="2"/>
            </a:endParaRPr>
          </a:p>
          <a:p>
            <a:endParaRPr lang="en-US" sz="2000" dirty="0" smtClean="0">
              <a:sym typeface="Monotype Sorts" pitchFamily="2" charset="2"/>
            </a:endParaRPr>
          </a:p>
          <a:p>
            <a:endParaRPr lang="en-US" sz="2000" dirty="0">
              <a:sym typeface="Monotype Sorts" pitchFamily="2" charset="2"/>
            </a:endParaRPr>
          </a:p>
          <a:p>
            <a:pPr algn="ctr"/>
            <a:r>
              <a:rPr lang="en-US" sz="1000" b="0" dirty="0" smtClean="0">
                <a:effectLst>
                  <a:outerShdw blurRad="38100" dist="38100" dir="2700000" algn="tl">
                    <a:srgbClr val="C0C0C0"/>
                  </a:outerShdw>
                </a:effectLst>
              </a:rPr>
              <a:t>An </a:t>
            </a:r>
            <a:r>
              <a:rPr lang="en-US" sz="1000" b="0" dirty="0">
                <a:effectLst>
                  <a:outerShdw blurRad="38100" dist="38100" dir="2700000" algn="tl">
                    <a:srgbClr val="C0C0C0"/>
                  </a:outerShdw>
                </a:effectLst>
              </a:rPr>
              <a:t>equal opportunity employer/program. Auxiliary aids and services are available upon request to individuals with disabilities. All voice telephone numbers on this document may be reached by persons using TTY/TDD equipment via the Florida Relay Service at 711</a:t>
            </a:r>
            <a:r>
              <a:rPr lang="en-US" sz="1000" b="0" dirty="0" smtClean="0">
                <a:effectLst>
                  <a:outerShdw blurRad="38100" dist="38100" dir="2700000" algn="tl">
                    <a:srgbClr val="C0C0C0"/>
                  </a:outerShdw>
                </a:effectLst>
              </a:rPr>
              <a:t>.</a:t>
            </a:r>
            <a:endParaRPr lang="en-US" sz="1000" b="0" dirty="0">
              <a:effectLst>
                <a:outerShdw blurRad="38100" dist="38100" dir="2700000" algn="tl">
                  <a:srgbClr val="C0C0C0"/>
                </a:outerShdw>
              </a:effectLst>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Contact Information</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Objectives</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5" name="Title 1"/>
          <p:cNvSpPr txBox="1">
            <a:spLocks/>
          </p:cNvSpPr>
          <p:nvPr/>
        </p:nvSpPr>
        <p:spPr>
          <a:xfrm>
            <a:off x="178743" y="1345264"/>
            <a:ext cx="8626593" cy="7149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3200" dirty="0">
              <a:solidFill>
                <a:srgbClr val="194D6E"/>
              </a:solidFill>
              <a:latin typeface="Helvetica Neue"/>
              <a:cs typeface="Helvetica Neue"/>
            </a:endParaRPr>
          </a:p>
        </p:txBody>
      </p:sp>
      <p:sp>
        <p:nvSpPr>
          <p:cNvPr id="6" name="Title 1"/>
          <p:cNvSpPr txBox="1">
            <a:spLocks/>
          </p:cNvSpPr>
          <p:nvPr/>
        </p:nvSpPr>
        <p:spPr>
          <a:xfrm>
            <a:off x="178743" y="1994372"/>
            <a:ext cx="8626593" cy="7149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indent="-342900" algn="l">
              <a:buFont typeface="Arial"/>
              <a:buChar char="•"/>
            </a:pPr>
            <a:endParaRPr lang="en-US" sz="2400" b="1" dirty="0">
              <a:solidFill>
                <a:srgbClr val="777877"/>
              </a:solidFill>
              <a:latin typeface="Helvetica Neue"/>
              <a:cs typeface="Helvetica Neue"/>
            </a:endParaRPr>
          </a:p>
        </p:txBody>
      </p:sp>
      <p:sp>
        <p:nvSpPr>
          <p:cNvPr id="7" name="Title 1"/>
          <p:cNvSpPr txBox="1">
            <a:spLocks/>
          </p:cNvSpPr>
          <p:nvPr/>
        </p:nvSpPr>
        <p:spPr>
          <a:xfrm>
            <a:off x="169336" y="2540003"/>
            <a:ext cx="8626593" cy="7149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mj-lt"/>
              <a:buAutoNum type="arabicPeriod"/>
            </a:pPr>
            <a:endParaRPr lang="en-US" sz="2400" i="1" dirty="0">
              <a:solidFill>
                <a:srgbClr val="A5A6A5"/>
              </a:solidFill>
              <a:latin typeface="Adobe Garamond Pro"/>
              <a:cs typeface="Adobe Garamond Pro"/>
            </a:endParaRPr>
          </a:p>
        </p:txBody>
      </p:sp>
      <p:sp>
        <p:nvSpPr>
          <p:cNvPr id="8" name="Title 1"/>
          <p:cNvSpPr txBox="1">
            <a:spLocks/>
          </p:cNvSpPr>
          <p:nvPr/>
        </p:nvSpPr>
        <p:spPr>
          <a:xfrm>
            <a:off x="221452" y="3460422"/>
            <a:ext cx="4057224" cy="211327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400" i="1" dirty="0">
              <a:solidFill>
                <a:srgbClr val="194D6E"/>
              </a:solidFill>
              <a:latin typeface="Adobe Garamond Pro"/>
              <a:cs typeface="Adobe Garamond Pro"/>
            </a:endParaRPr>
          </a:p>
        </p:txBody>
      </p:sp>
      <p:sp>
        <p:nvSpPr>
          <p:cNvPr id="9" name="Title 1"/>
          <p:cNvSpPr txBox="1">
            <a:spLocks/>
          </p:cNvSpPr>
          <p:nvPr/>
        </p:nvSpPr>
        <p:spPr>
          <a:xfrm>
            <a:off x="5186300" y="3480742"/>
            <a:ext cx="3736249" cy="244253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400" dirty="0">
              <a:solidFill>
                <a:srgbClr val="194D6E"/>
              </a:solidFill>
              <a:latin typeface="Helvetica Neue"/>
              <a:cs typeface="Helvetica Neue"/>
            </a:endParaRPr>
          </a:p>
        </p:txBody>
      </p:sp>
      <p:sp>
        <p:nvSpPr>
          <p:cNvPr id="26" name="Rectangle 25"/>
          <p:cNvSpPr/>
          <p:nvPr/>
        </p:nvSpPr>
        <p:spPr>
          <a:xfrm>
            <a:off x="221451" y="1273433"/>
            <a:ext cx="8701097" cy="4832092"/>
          </a:xfrm>
          <a:prstGeom prst="rect">
            <a:avLst/>
          </a:prstGeom>
        </p:spPr>
        <p:txBody>
          <a:bodyPr wrap="square">
            <a:spAutoFit/>
          </a:bodyPr>
          <a:lstStyle/>
          <a:p>
            <a:pPr lvl="0" defTabSz="914400" eaLnBrk="0" fontAlgn="base" hangingPunct="0">
              <a:spcBef>
                <a:spcPct val="0"/>
              </a:spcBef>
              <a:spcAft>
                <a:spcPct val="0"/>
              </a:spcAft>
              <a:buFont typeface="Wingdings" pitchFamily="2" charset="2"/>
              <a:buChar char="v"/>
            </a:pPr>
            <a:r>
              <a:rPr lang="en-US" sz="2800" b="1" dirty="0" smtClean="0">
                <a:solidFill>
                  <a:srgbClr val="000099"/>
                </a:solidFill>
                <a:latin typeface="Centaur" pitchFamily="18" charset="0"/>
                <a:ea typeface="MS Mincho" pitchFamily="49" charset="-128"/>
                <a:cs typeface="Times New Roman" pitchFamily="18" charset="0"/>
              </a:rPr>
              <a:t>	Explain the differences between Veterans Services and 	Priority of Service for Veterans’ and Covered Persons</a:t>
            </a:r>
          </a:p>
          <a:p>
            <a:pPr lvl="0" defTabSz="914400" eaLnBrk="0" fontAlgn="base" hangingPunct="0">
              <a:spcBef>
                <a:spcPct val="0"/>
              </a:spcBef>
              <a:spcAft>
                <a:spcPct val="0"/>
              </a:spcAft>
            </a:pPr>
            <a:endParaRPr lang="en-US" sz="2800" b="1" dirty="0" smtClean="0">
              <a:solidFill>
                <a:srgbClr val="000099"/>
              </a:solidFill>
              <a:latin typeface="Centaur" pitchFamily="18" charset="0"/>
            </a:endParaRPr>
          </a:p>
          <a:p>
            <a:pPr lvl="0" defTabSz="914400" eaLnBrk="0" fontAlgn="base" hangingPunct="0">
              <a:spcBef>
                <a:spcPct val="0"/>
              </a:spcBef>
              <a:spcAft>
                <a:spcPct val="0"/>
              </a:spcAft>
              <a:buFont typeface="Wingdings" pitchFamily="2" charset="2"/>
              <a:buChar char="v"/>
            </a:pPr>
            <a:r>
              <a:rPr lang="en-US" sz="2800" b="1" dirty="0" smtClean="0">
                <a:solidFill>
                  <a:srgbClr val="000099"/>
                </a:solidFill>
                <a:latin typeface="Centaur" pitchFamily="18" charset="0"/>
                <a:ea typeface="MS Mincho" pitchFamily="49" charset="-128"/>
                <a:cs typeface="Times New Roman" pitchFamily="18" charset="0"/>
              </a:rPr>
              <a:t>	Describe the Roles and Responsibilities of One Stop 	Career Center Staff and Management as they pertain to 	Veterans’ Priority of Service</a:t>
            </a:r>
          </a:p>
          <a:p>
            <a:pPr lvl="0" defTabSz="914400" eaLnBrk="0" fontAlgn="base" hangingPunct="0">
              <a:spcBef>
                <a:spcPct val="0"/>
              </a:spcBef>
              <a:spcAft>
                <a:spcPct val="0"/>
              </a:spcAft>
            </a:pPr>
            <a:endParaRPr lang="en-US" sz="2800" b="1" dirty="0" smtClean="0">
              <a:solidFill>
                <a:srgbClr val="000099"/>
              </a:solidFill>
              <a:latin typeface="Centaur" pitchFamily="18" charset="0"/>
            </a:endParaRPr>
          </a:p>
          <a:p>
            <a:pPr lvl="0" defTabSz="914400" eaLnBrk="0" fontAlgn="base" hangingPunct="0">
              <a:spcBef>
                <a:spcPct val="0"/>
              </a:spcBef>
              <a:spcAft>
                <a:spcPct val="0"/>
              </a:spcAft>
              <a:buFont typeface="Wingdings" pitchFamily="2" charset="2"/>
              <a:buChar char="v"/>
            </a:pPr>
            <a:r>
              <a:rPr lang="en-US" sz="2800" b="1" dirty="0" smtClean="0">
                <a:solidFill>
                  <a:srgbClr val="000099"/>
                </a:solidFill>
                <a:latin typeface="Centaur" pitchFamily="18" charset="0"/>
                <a:ea typeface="MS Mincho" pitchFamily="49" charset="-128"/>
                <a:cs typeface="Times New Roman" pitchFamily="18" charset="0"/>
              </a:rPr>
              <a:t>	Demonstrate appropriate actions for showing Priority of 	Service to Veterans and Covered Persons for Department 	of Labor funded programs in One-Stop Career Centers 	and Regional Workforce Boards</a:t>
            </a:r>
            <a:endParaRPr lang="en-US" sz="2800" b="1" dirty="0" smtClean="0">
              <a:solidFill>
                <a:srgbClr val="000099"/>
              </a:solidFill>
              <a:latin typeface="Centaur" pitchFamily="18" charset="0"/>
            </a:endParaRPr>
          </a:p>
        </p:txBody>
      </p:sp>
    </p:spTree>
    <p:extLst>
      <p:ext uri="{BB962C8B-B14F-4D97-AF65-F5344CB8AC3E}">
        <p14:creationId xmlns="" xmlns:p14="http://schemas.microsoft.com/office/powerpoint/2010/main" val="8849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randombar(horizontal)">
                                      <p:cBhvr>
                                        <p:cTn id="7" dur="5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6">
                                            <p:txEl>
                                              <p:pRg st="2" end="2"/>
                                            </p:txEl>
                                          </p:spTgt>
                                        </p:tgtEl>
                                        <p:attrNameLst>
                                          <p:attrName>style.visibility</p:attrName>
                                        </p:attrNameLst>
                                      </p:cBhvr>
                                      <p:to>
                                        <p:strVal val="visible"/>
                                      </p:to>
                                    </p:set>
                                    <p:anim calcmode="lin" valueType="num">
                                      <p:cBhvr additive="base">
                                        <p:cTn id="12"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26">
                                            <p:txEl>
                                              <p:pRg st="4" end="4"/>
                                            </p:txEl>
                                          </p:spTgt>
                                        </p:tgtEl>
                                        <p:attrNameLst>
                                          <p:attrName>style.visibility</p:attrName>
                                        </p:attrNameLst>
                                      </p:cBhvr>
                                      <p:to>
                                        <p:strVal val="visible"/>
                                      </p:to>
                                    </p:set>
                                    <p:animEffect transition="in" filter="wheel(4)">
                                      <p:cBhvr>
                                        <p:cTn id="18" dur="2000"/>
                                        <p:tgtEl>
                                          <p:spTgt spid="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Introduction</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7" name="Rectangle 6"/>
          <p:cNvSpPr/>
          <p:nvPr/>
        </p:nvSpPr>
        <p:spPr>
          <a:xfrm>
            <a:off x="221451" y="1273433"/>
            <a:ext cx="8701097" cy="523220"/>
          </a:xfrm>
          <a:prstGeom prst="rect">
            <a:avLst/>
          </a:prstGeom>
        </p:spPr>
        <p:txBody>
          <a:bodyPr wrap="square">
            <a:spAutoFit/>
          </a:bodyPr>
          <a:lstStyle/>
          <a:p>
            <a:pPr lvl="0" defTabSz="914400" eaLnBrk="0" fontAlgn="base" hangingPunct="0">
              <a:spcBef>
                <a:spcPct val="0"/>
              </a:spcBef>
              <a:spcAft>
                <a:spcPct val="0"/>
              </a:spcAft>
            </a:pPr>
            <a:r>
              <a:rPr lang="en-US" sz="2800" b="1" dirty="0" smtClean="0">
                <a:solidFill>
                  <a:srgbClr val="000099"/>
                </a:solidFill>
                <a:latin typeface="Centaur" pitchFamily="18" charset="0"/>
                <a:ea typeface="MS Mincho" pitchFamily="49" charset="-128"/>
                <a:cs typeface="Times New Roman" pitchFamily="18" charset="0"/>
              </a:rPr>
              <a:t>	</a:t>
            </a:r>
            <a:endParaRPr lang="en-US" sz="2800" b="1" dirty="0" smtClean="0">
              <a:solidFill>
                <a:srgbClr val="000099"/>
              </a:solidFill>
              <a:latin typeface="Centaur" pitchFamily="18" charset="0"/>
            </a:endParaRPr>
          </a:p>
        </p:txBody>
      </p:sp>
      <p:sp>
        <p:nvSpPr>
          <p:cNvPr id="16386" name="Rectangle 2"/>
          <p:cNvSpPr>
            <a:spLocks noChangeArrowheads="1"/>
          </p:cNvSpPr>
          <p:nvPr/>
        </p:nvSpPr>
        <p:spPr bwMode="auto">
          <a:xfrm>
            <a:off x="257518" y="1273433"/>
            <a:ext cx="8569847" cy="452431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rgbClr val="000099"/>
                </a:solidFill>
                <a:effectLst/>
                <a:latin typeface="Centaur" pitchFamily="18" charset="0"/>
                <a:ea typeface="MS Mincho" pitchFamily="49" charset="-128"/>
                <a:cs typeface="Times New Roman" pitchFamily="18" charset="0"/>
              </a:rPr>
              <a:t>We owe our returning soldiers and sailors</a:t>
            </a:r>
            <a:r>
              <a:rPr kumimoji="0" lang="en-US" sz="3200" b="0" i="0" u="none" strike="noStrike" cap="none" normalizeH="0" dirty="0" smtClean="0">
                <a:ln>
                  <a:noFill/>
                </a:ln>
                <a:solidFill>
                  <a:srgbClr val="000099"/>
                </a:solidFill>
                <a:effectLst/>
                <a:latin typeface="Centaur" pitchFamily="18" charset="0"/>
                <a:ea typeface="MS Mincho" pitchFamily="49" charset="-128"/>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rgbClr val="000099"/>
                </a:solidFill>
                <a:effectLst/>
                <a:latin typeface="Centaur" pitchFamily="18" charset="0"/>
                <a:ea typeface="MS Mincho" pitchFamily="49" charset="-128"/>
                <a:cs typeface="Times New Roman" pitchFamily="18" charset="0"/>
              </a:rPr>
              <a:t>Gratitude for protecting our freedoms</a:t>
            </a:r>
          </a:p>
          <a:p>
            <a:pPr marL="0" marR="0" lvl="0" indent="0" algn="ctr" defTabSz="914400" rtl="0" eaLnBrk="1" fontAlgn="base" latinLnBrk="0" hangingPunct="1">
              <a:lnSpc>
                <a:spcPct val="100000"/>
              </a:lnSpc>
              <a:spcBef>
                <a:spcPct val="0"/>
              </a:spcBef>
              <a:spcAft>
                <a:spcPct val="0"/>
              </a:spcAft>
              <a:buClrTx/>
              <a:buSzTx/>
              <a:tabLst/>
            </a:pPr>
            <a:endParaRPr kumimoji="0" lang="en-US" sz="3200" b="0" i="0" u="none" strike="noStrike" cap="none" normalizeH="0" baseline="0" dirty="0" smtClean="0">
              <a:ln>
                <a:noFill/>
              </a:ln>
              <a:solidFill>
                <a:srgbClr val="000099"/>
              </a:solidFill>
              <a:effectLst/>
              <a:latin typeface="Centaur" pitchFamily="18" charset="0"/>
              <a:ea typeface="MS Mincho" pitchFamily="49" charset="-128"/>
              <a:cs typeface="Times New Roman" pitchFamily="18" charset="0"/>
            </a:endParaRPr>
          </a:p>
          <a:p>
            <a:pPr algn="ctr" defTabSz="914400" fontAlgn="base">
              <a:spcBef>
                <a:spcPct val="0"/>
              </a:spcBef>
              <a:spcAft>
                <a:spcPct val="0"/>
              </a:spcAft>
            </a:pPr>
            <a:r>
              <a:rPr kumimoji="0" lang="en-US" sz="3200" b="0" i="0" u="none" strike="noStrike" cap="none" normalizeH="0" baseline="0" dirty="0" smtClean="0">
                <a:ln>
                  <a:noFill/>
                </a:ln>
                <a:solidFill>
                  <a:srgbClr val="000099"/>
                </a:solidFill>
                <a:effectLst/>
                <a:latin typeface="Centaur" pitchFamily="18" charset="0"/>
                <a:ea typeface="MS Mincho" pitchFamily="49" charset="-128"/>
                <a:cs typeface="Times New Roman" pitchFamily="18" charset="0"/>
              </a:rPr>
              <a:t>Explaining entitlement to</a:t>
            </a:r>
          </a:p>
          <a:p>
            <a:pPr algn="ctr" defTabSz="914400" fontAlgn="base">
              <a:spcBef>
                <a:spcPct val="0"/>
              </a:spcBef>
              <a:spcAft>
                <a:spcPct val="0"/>
              </a:spcAft>
            </a:pPr>
            <a:r>
              <a:rPr lang="en-US" sz="3200" dirty="0" smtClean="0">
                <a:solidFill>
                  <a:srgbClr val="000099"/>
                </a:solidFill>
                <a:latin typeface="Centaur" pitchFamily="18" charset="0"/>
                <a:ea typeface="MS Mincho" pitchFamily="49" charset="-128"/>
                <a:cs typeface="Times New Roman" pitchFamily="18" charset="0"/>
              </a:rPr>
              <a:t>Veterans’ Priority of Service </a:t>
            </a:r>
          </a:p>
          <a:p>
            <a:pPr marL="0" marR="0" lvl="0" indent="0" algn="ctr"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rgbClr val="000099"/>
                </a:solidFill>
                <a:effectLst/>
                <a:latin typeface="Centaur" pitchFamily="18" charset="0"/>
                <a:ea typeface="MS Mincho" pitchFamily="49" charset="-128"/>
                <a:cs typeface="Times New Roman" pitchFamily="18" charset="0"/>
              </a:rPr>
              <a:t>is not enough </a:t>
            </a:r>
          </a:p>
          <a:p>
            <a:pPr marL="0" marR="0" lvl="0" indent="0" algn="l" defTabSz="914400" rtl="0"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rgbClr val="000099"/>
              </a:solidFill>
              <a:effectLst/>
              <a:latin typeface="Centaur" pitchFamily="18" charset="0"/>
              <a:ea typeface="MS Mincho" pitchFamily="49"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sz="2800" b="0" i="0" u="none" strike="noStrike" cap="none" normalizeH="0" baseline="0" dirty="0" smtClean="0">
              <a:ln>
                <a:noFill/>
              </a:ln>
              <a:solidFill>
                <a:srgbClr val="000099"/>
              </a:solidFill>
              <a:effectLst/>
              <a:latin typeface="Centaur" pitchFamily="18"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tabLst/>
            </a:pPr>
            <a:r>
              <a:rPr kumimoji="0" lang="en-US" sz="4000" i="1" u="sng" strike="noStrike" cap="none" normalizeH="0" baseline="0" dirty="0" smtClean="0">
                <a:ln>
                  <a:noFill/>
                </a:ln>
                <a:solidFill>
                  <a:srgbClr val="000099"/>
                </a:solidFill>
                <a:effectLst>
                  <a:outerShdw blurRad="38100" dist="38100" dir="2700000" algn="tl">
                    <a:srgbClr val="000000">
                      <a:alpha val="43137"/>
                    </a:srgbClr>
                  </a:outerShdw>
                </a:effectLst>
                <a:latin typeface="Centaur" pitchFamily="18" charset="0"/>
                <a:ea typeface="MS Mincho" pitchFamily="49" charset="-128"/>
                <a:cs typeface="Times New Roman" pitchFamily="18" charset="0"/>
              </a:rPr>
              <a:t>We must show our appreciation with action!</a:t>
            </a:r>
            <a:endParaRPr kumimoji="0" lang="en-US" sz="4000" i="1" u="sng"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6386">
                                            <p:txEl>
                                              <p:pRg st="8" end="8"/>
                                            </p:txEl>
                                          </p:spTgt>
                                        </p:tgtEl>
                                        <p:attrNameLst>
                                          <p:attrName>style.visibility</p:attrName>
                                        </p:attrNameLst>
                                      </p:cBhvr>
                                      <p:to>
                                        <p:strVal val="visible"/>
                                      </p:to>
                                    </p:set>
                                    <p:anim calcmode="lin" valueType="num">
                                      <p:cBhvr>
                                        <p:cTn id="7" dur="500" fill="hold"/>
                                        <p:tgtEl>
                                          <p:spTgt spid="16386">
                                            <p:txEl>
                                              <p:pRg st="8" end="8"/>
                                            </p:txEl>
                                          </p:spTgt>
                                        </p:tgtEl>
                                        <p:attrNameLst>
                                          <p:attrName>ppt_w</p:attrName>
                                        </p:attrNameLst>
                                      </p:cBhvr>
                                      <p:tavLst>
                                        <p:tav tm="0">
                                          <p:val>
                                            <p:fltVal val="0"/>
                                          </p:val>
                                        </p:tav>
                                        <p:tav tm="100000">
                                          <p:val>
                                            <p:strVal val="#ppt_w"/>
                                          </p:val>
                                        </p:tav>
                                      </p:tavLst>
                                    </p:anim>
                                    <p:anim calcmode="lin" valueType="num">
                                      <p:cBhvr>
                                        <p:cTn id="8" dur="500" fill="hold"/>
                                        <p:tgtEl>
                                          <p:spTgt spid="16386">
                                            <p:txEl>
                                              <p:pRg st="8" end="8"/>
                                            </p:txEl>
                                          </p:spTgt>
                                        </p:tgtEl>
                                        <p:attrNameLst>
                                          <p:attrName>ppt_h</p:attrName>
                                        </p:attrNameLst>
                                      </p:cBhvr>
                                      <p:tavLst>
                                        <p:tav tm="0">
                                          <p:val>
                                            <p:fltVal val="0"/>
                                          </p:val>
                                        </p:tav>
                                        <p:tav tm="100000">
                                          <p:val>
                                            <p:strVal val="#ppt_h"/>
                                          </p:val>
                                        </p:tav>
                                      </p:tavLst>
                                    </p:anim>
                                    <p:animEffect transition="in" filter="fade">
                                      <p:cBhvr>
                                        <p:cTn id="9" dur="500"/>
                                        <p:tgtEl>
                                          <p:spTgt spid="1638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169337" y="762000"/>
            <a:ext cx="8755588" cy="5755422"/>
          </a:xfrm>
          <a:prstGeom prst="rect">
            <a:avLst/>
          </a:prstGeom>
          <a:noFill/>
          <a:ln w="9525">
            <a:noFill/>
            <a:miter lim="800000"/>
            <a:headEnd/>
            <a:tailEnd/>
          </a:ln>
          <a:effectLst/>
        </p:spPr>
        <p:txBody>
          <a:bodyPr wrap="square">
            <a:spAutoFit/>
          </a:bodyPr>
          <a:lstStyle/>
          <a:p>
            <a:r>
              <a:rPr lang="en-US" sz="2800" b="1" dirty="0" smtClean="0">
                <a:solidFill>
                  <a:srgbClr val="0000CC"/>
                </a:solidFill>
              </a:rPr>
              <a:t> </a:t>
            </a:r>
            <a:endParaRPr lang="en-US" sz="2800" dirty="0" smtClean="0">
              <a:solidFill>
                <a:srgbClr val="0000CC"/>
              </a:solidFill>
            </a:endParaRPr>
          </a:p>
          <a:p>
            <a:pPr lvl="0"/>
            <a:r>
              <a:rPr lang="en-US" sz="2400" dirty="0" smtClean="0">
                <a:solidFill>
                  <a:srgbClr val="000099"/>
                </a:solidFill>
              </a:rPr>
              <a:t>Unemployment rate for Gulf War II veterans (Sep ‘01 to present) in the United States was higher than the rate for all veterans and higher than that of nonveterans.</a:t>
            </a:r>
          </a:p>
          <a:p>
            <a:pPr lvl="0"/>
            <a:endParaRPr lang="en-US" sz="2400" dirty="0" smtClean="0">
              <a:solidFill>
                <a:srgbClr val="000099"/>
              </a:solidFill>
            </a:endParaRPr>
          </a:p>
          <a:p>
            <a:pPr lvl="3">
              <a:buFont typeface="Wingdings" pitchFamily="2" charset="2"/>
              <a:buChar char="Ø"/>
            </a:pPr>
            <a:r>
              <a:rPr lang="en-US" sz="2400" dirty="0" smtClean="0">
                <a:solidFill>
                  <a:srgbClr val="000099"/>
                </a:solidFill>
              </a:rPr>
              <a:t>	Gulf War II veterans (10.2 percent)</a:t>
            </a:r>
          </a:p>
          <a:p>
            <a:pPr lvl="3">
              <a:buFont typeface="Wingdings" pitchFamily="2" charset="2"/>
              <a:buChar char="Ø"/>
            </a:pPr>
            <a:r>
              <a:rPr lang="en-US" sz="2400" dirty="0" smtClean="0">
                <a:solidFill>
                  <a:srgbClr val="000099"/>
                </a:solidFill>
              </a:rPr>
              <a:t>	All  veterans (8.0 percent) </a:t>
            </a:r>
          </a:p>
          <a:p>
            <a:pPr lvl="3">
              <a:buFont typeface="Wingdings" pitchFamily="2" charset="2"/>
              <a:buChar char="Ø"/>
            </a:pPr>
            <a:r>
              <a:rPr lang="en-US" sz="2400" dirty="0" smtClean="0">
                <a:solidFill>
                  <a:srgbClr val="000099"/>
                </a:solidFill>
              </a:rPr>
              <a:t>	Nonveterans (9.0 percent)</a:t>
            </a:r>
          </a:p>
          <a:p>
            <a:pPr lvl="1"/>
            <a:endParaRPr lang="en-US" sz="2400" dirty="0" smtClean="0">
              <a:solidFill>
                <a:srgbClr val="000099"/>
              </a:solidFill>
            </a:endParaRPr>
          </a:p>
          <a:p>
            <a:pPr lvl="0"/>
            <a:r>
              <a:rPr lang="en-US" sz="2400" dirty="0" smtClean="0">
                <a:solidFill>
                  <a:srgbClr val="000099"/>
                </a:solidFill>
              </a:rPr>
              <a:t>In September 2011, the overall national unemployment rate was 8.8 percent and the overall Florida unemployment rate was 10.6 percent (not seasonally adjusted).</a:t>
            </a:r>
          </a:p>
          <a:p>
            <a:pPr lvl="0"/>
            <a:endParaRPr lang="en-US" sz="2400" dirty="0" smtClean="0">
              <a:solidFill>
                <a:srgbClr val="000099"/>
              </a:solidFill>
            </a:endParaRPr>
          </a:p>
          <a:p>
            <a:r>
              <a:rPr lang="en-US" sz="1400" dirty="0" smtClean="0">
                <a:solidFill>
                  <a:srgbClr val="000099"/>
                </a:solidFill>
              </a:rPr>
              <a:t>											</a:t>
            </a:r>
          </a:p>
          <a:p>
            <a:r>
              <a:rPr lang="en-US" sz="1400" dirty="0" smtClean="0">
                <a:solidFill>
                  <a:srgbClr val="000099"/>
                </a:solidFill>
              </a:rPr>
              <a:t>												Based on Current Population Survey (CPS)</a:t>
            </a:r>
          </a:p>
          <a:p>
            <a:pPr lvl="0"/>
            <a:r>
              <a:rPr lang="en-US" sz="2400" dirty="0" smtClean="0">
                <a:solidFill>
                  <a:srgbClr val="0000CC"/>
                </a:solidFill>
              </a:rPr>
              <a:t>   </a:t>
            </a:r>
            <a:endParaRPr lang="en-US" sz="2400" dirty="0">
              <a:solidFill>
                <a:srgbClr val="0000CC"/>
              </a:solidFill>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U.S. Unemployment Rates – Sep 2011</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2645">
                                            <p:txEl>
                                              <p:pRg st="3" end="3"/>
                                            </p:txEl>
                                          </p:spTgt>
                                        </p:tgtEl>
                                        <p:attrNameLst>
                                          <p:attrName>style.visibility</p:attrName>
                                        </p:attrNameLst>
                                      </p:cBhvr>
                                      <p:to>
                                        <p:strVal val="visible"/>
                                      </p:to>
                                    </p:set>
                                    <p:anim calcmode="lin" valueType="num">
                                      <p:cBhvr>
                                        <p:cTn id="7" dur="500" fill="hold"/>
                                        <p:tgtEl>
                                          <p:spTgt spid="11264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11264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112645">
                                            <p:txEl>
                                              <p:pRg st="3" end="3"/>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112645">
                                            <p:txEl>
                                              <p:pRg st="4" end="4"/>
                                            </p:txEl>
                                          </p:spTgt>
                                        </p:tgtEl>
                                        <p:attrNameLst>
                                          <p:attrName>style.visibility</p:attrName>
                                        </p:attrNameLst>
                                      </p:cBhvr>
                                      <p:to>
                                        <p:strVal val="visible"/>
                                      </p:to>
                                    </p:set>
                                    <p:anim calcmode="lin" valueType="num">
                                      <p:cBhvr>
                                        <p:cTn id="12" dur="500" fill="hold"/>
                                        <p:tgtEl>
                                          <p:spTgt spid="112645">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112645">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112645">
                                            <p:txEl>
                                              <p:pRg st="4" end="4"/>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112645">
                                            <p:txEl>
                                              <p:pRg st="5" end="5"/>
                                            </p:txEl>
                                          </p:spTgt>
                                        </p:tgtEl>
                                        <p:attrNameLst>
                                          <p:attrName>style.visibility</p:attrName>
                                        </p:attrNameLst>
                                      </p:cBhvr>
                                      <p:to>
                                        <p:strVal val="visible"/>
                                      </p:to>
                                    </p:set>
                                    <p:anim calcmode="lin" valueType="num">
                                      <p:cBhvr>
                                        <p:cTn id="17" dur="500" fill="hold"/>
                                        <p:tgtEl>
                                          <p:spTgt spid="112645">
                                            <p:txEl>
                                              <p:pRg st="5" end="5"/>
                                            </p:txEl>
                                          </p:spTgt>
                                        </p:tgtEl>
                                        <p:attrNameLst>
                                          <p:attrName>ppt_w</p:attrName>
                                        </p:attrNameLst>
                                      </p:cBhvr>
                                      <p:tavLst>
                                        <p:tav tm="0">
                                          <p:val>
                                            <p:fltVal val="0"/>
                                          </p:val>
                                        </p:tav>
                                        <p:tav tm="100000">
                                          <p:val>
                                            <p:strVal val="#ppt_w"/>
                                          </p:val>
                                        </p:tav>
                                      </p:tavLst>
                                    </p:anim>
                                    <p:anim calcmode="lin" valueType="num">
                                      <p:cBhvr>
                                        <p:cTn id="18" dur="500" fill="hold"/>
                                        <p:tgtEl>
                                          <p:spTgt spid="112645">
                                            <p:txEl>
                                              <p:pRg st="5" end="5"/>
                                            </p:txEl>
                                          </p:spTgt>
                                        </p:tgtEl>
                                        <p:attrNameLst>
                                          <p:attrName>ppt_h</p:attrName>
                                        </p:attrNameLst>
                                      </p:cBhvr>
                                      <p:tavLst>
                                        <p:tav tm="0">
                                          <p:val>
                                            <p:fltVal val="0"/>
                                          </p:val>
                                        </p:tav>
                                        <p:tav tm="100000">
                                          <p:val>
                                            <p:strVal val="#ppt_h"/>
                                          </p:val>
                                        </p:tav>
                                      </p:tavLst>
                                    </p:anim>
                                    <p:animEffect transition="in" filter="fade">
                                      <p:cBhvr>
                                        <p:cTn id="19" dur="500"/>
                                        <p:tgtEl>
                                          <p:spTgt spid="11264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152400" y="1295400"/>
            <a:ext cx="8782050" cy="6124754"/>
          </a:xfrm>
          <a:prstGeom prst="rect">
            <a:avLst/>
          </a:prstGeom>
          <a:noFill/>
          <a:ln w="9525">
            <a:noFill/>
            <a:miter lim="800000"/>
            <a:headEnd/>
            <a:tailEnd/>
          </a:ln>
          <a:effectLst/>
        </p:spPr>
        <p:txBody>
          <a:bodyPr wrap="square">
            <a:spAutoFit/>
          </a:bodyPr>
          <a:lstStyle/>
          <a:p>
            <a:pPr lvl="0"/>
            <a:r>
              <a:rPr lang="en-US" sz="2400" dirty="0" smtClean="0">
                <a:solidFill>
                  <a:srgbClr val="000099"/>
                </a:solidFill>
              </a:rPr>
              <a:t>2010 Unemployment rate for veterans in Florida was higher than U.S.</a:t>
            </a:r>
          </a:p>
          <a:p>
            <a:pPr lvl="0"/>
            <a:endParaRPr lang="en-US" sz="1000" dirty="0" smtClean="0">
              <a:solidFill>
                <a:srgbClr val="000099"/>
              </a:solidFill>
            </a:endParaRPr>
          </a:p>
          <a:p>
            <a:pPr lvl="4">
              <a:buFont typeface="Wingdings" pitchFamily="2" charset="2"/>
              <a:buChar char="Ø"/>
            </a:pPr>
            <a:r>
              <a:rPr lang="en-US" sz="2400" dirty="0" smtClean="0">
                <a:solidFill>
                  <a:srgbClr val="000099"/>
                </a:solidFill>
              </a:rPr>
              <a:t>	Florida Veterans  (12.6 percent) </a:t>
            </a:r>
          </a:p>
          <a:p>
            <a:pPr lvl="4">
              <a:buFont typeface="Wingdings" pitchFamily="2" charset="2"/>
              <a:buChar char="Ø"/>
            </a:pPr>
            <a:r>
              <a:rPr lang="en-US" sz="2400" dirty="0" smtClean="0">
                <a:solidFill>
                  <a:srgbClr val="000099"/>
                </a:solidFill>
              </a:rPr>
              <a:t>	Florida Nonveterans (13.2 percent)</a:t>
            </a:r>
          </a:p>
          <a:p>
            <a:pPr lvl="4">
              <a:buFont typeface="Wingdings" pitchFamily="2" charset="2"/>
              <a:buChar char="Ø"/>
            </a:pPr>
            <a:r>
              <a:rPr lang="en-US" sz="2400" dirty="0" smtClean="0">
                <a:solidFill>
                  <a:srgbClr val="000099"/>
                </a:solidFill>
              </a:rPr>
              <a:t>	U.S. Veterans  (9.9 percent)</a:t>
            </a:r>
          </a:p>
          <a:p>
            <a:pPr lvl="4">
              <a:buFont typeface="Wingdings" pitchFamily="2" charset="2"/>
              <a:buChar char="Ø"/>
            </a:pPr>
            <a:r>
              <a:rPr lang="en-US" sz="2400" dirty="0" smtClean="0">
                <a:solidFill>
                  <a:srgbClr val="000099"/>
                </a:solidFill>
              </a:rPr>
              <a:t>	U.S. Nonveterans (10.7 percent)</a:t>
            </a:r>
          </a:p>
          <a:p>
            <a:pPr lvl="4">
              <a:buFont typeface="Wingdings" pitchFamily="2" charset="2"/>
              <a:buChar char="Ø"/>
            </a:pPr>
            <a:endParaRPr lang="en-US" sz="1600" dirty="0" smtClean="0">
              <a:solidFill>
                <a:srgbClr val="000099"/>
              </a:solidFill>
            </a:endParaRPr>
          </a:p>
          <a:p>
            <a:pPr lvl="0"/>
            <a:r>
              <a:rPr lang="en-US" sz="2400" dirty="0" smtClean="0">
                <a:solidFill>
                  <a:srgbClr val="000099"/>
                </a:solidFill>
              </a:rPr>
              <a:t>2010 both Florida and U.S. younger veterans had higher unemployment rates than older veterans.</a:t>
            </a:r>
          </a:p>
          <a:p>
            <a:pPr lvl="0"/>
            <a:endParaRPr lang="en-US" sz="1000" dirty="0" smtClean="0">
              <a:solidFill>
                <a:srgbClr val="000099"/>
              </a:solidFill>
            </a:endParaRPr>
          </a:p>
          <a:p>
            <a:pPr lvl="4">
              <a:buFont typeface="Wingdings" pitchFamily="2" charset="2"/>
              <a:buChar char="Ø"/>
            </a:pPr>
            <a:r>
              <a:rPr lang="en-US" sz="2400" dirty="0" smtClean="0">
                <a:solidFill>
                  <a:srgbClr val="000099"/>
                </a:solidFill>
              </a:rPr>
              <a:t>	Vets 18 to 34, FL 17.5 % / U.S. 13.3 %</a:t>
            </a:r>
          </a:p>
          <a:p>
            <a:pPr lvl="4">
              <a:buFont typeface="Wingdings" pitchFamily="2" charset="2"/>
              <a:buChar char="Ø"/>
            </a:pPr>
            <a:r>
              <a:rPr lang="en-US" sz="2400" dirty="0" smtClean="0">
                <a:solidFill>
                  <a:srgbClr val="000099"/>
                </a:solidFill>
              </a:rPr>
              <a:t>	Vets 35 to 54, FL 11.4 % / U.S. 9.3 %</a:t>
            </a:r>
          </a:p>
          <a:p>
            <a:pPr lvl="4">
              <a:buFont typeface="Wingdings" pitchFamily="2" charset="2"/>
              <a:buChar char="Ø"/>
            </a:pPr>
            <a:r>
              <a:rPr lang="en-US" sz="2400" dirty="0" smtClean="0">
                <a:solidFill>
                  <a:srgbClr val="000099"/>
                </a:solidFill>
              </a:rPr>
              <a:t>	Vets 55 to 65, FL 12.3 % / U.S. 9.4 %</a:t>
            </a:r>
          </a:p>
          <a:p>
            <a:pPr lvl="4">
              <a:buFont typeface="Wingdings" pitchFamily="2" charset="2"/>
              <a:buChar char="Ø"/>
            </a:pPr>
            <a:endParaRPr lang="en-US" sz="2400" dirty="0" smtClean="0">
              <a:solidFill>
                <a:srgbClr val="000099"/>
              </a:solidFill>
            </a:endParaRPr>
          </a:p>
          <a:p>
            <a:pPr lvl="8"/>
            <a:r>
              <a:rPr lang="en-US" sz="1400" dirty="0" smtClean="0">
                <a:solidFill>
                  <a:srgbClr val="000099"/>
                </a:solidFill>
              </a:rPr>
              <a:t>			Based on American Community Survey (ACS)</a:t>
            </a:r>
          </a:p>
          <a:p>
            <a:pPr lvl="0"/>
            <a:endParaRPr lang="en-US" sz="2400" dirty="0" smtClean="0">
              <a:solidFill>
                <a:srgbClr val="0000CC"/>
              </a:solidFill>
            </a:endParaRPr>
          </a:p>
          <a:p>
            <a:pPr>
              <a:buFont typeface="Wingdings" pitchFamily="2" charset="2"/>
              <a:buNone/>
            </a:pPr>
            <a:endParaRPr lang="en-US" b="0" dirty="0">
              <a:solidFill>
                <a:srgbClr val="000099"/>
              </a:solidFill>
            </a:endParaRPr>
          </a:p>
          <a:p>
            <a:pPr>
              <a:buFont typeface="Wingdings" pitchFamily="2" charset="2"/>
              <a:buNone/>
            </a:pPr>
            <a:endParaRPr lang="en-US" b="0" dirty="0"/>
          </a:p>
          <a:p>
            <a:pPr algn="ctr"/>
            <a:endParaRPr lang="en-US" dirty="0">
              <a:solidFill>
                <a:srgbClr val="000099"/>
              </a:solidFill>
              <a:effectLst>
                <a:outerShdw blurRad="38100" dist="38100" dir="2700000" algn="tl">
                  <a:srgbClr val="C0C0C0"/>
                </a:outerShdw>
              </a:effectLst>
              <a:sym typeface="Monotype Sorts" pitchFamily="2" charset="2"/>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Florida &amp; U.S. Unemployment - 2010</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45">
                                            <p:txEl>
                                              <p:pRg st="2" end="2"/>
                                            </p:txEl>
                                          </p:spTgt>
                                        </p:tgtEl>
                                        <p:attrNameLst>
                                          <p:attrName>style.visibility</p:attrName>
                                        </p:attrNameLst>
                                      </p:cBhvr>
                                      <p:to>
                                        <p:strVal val="visible"/>
                                      </p:to>
                                    </p:set>
                                    <p:animEffect transition="in" filter="blinds(horizontal)">
                                      <p:cBhvr>
                                        <p:cTn id="7" dur="500"/>
                                        <p:tgtEl>
                                          <p:spTgt spid="11264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2645">
                                            <p:txEl>
                                              <p:pRg st="3" end="3"/>
                                            </p:txEl>
                                          </p:spTgt>
                                        </p:tgtEl>
                                        <p:attrNameLst>
                                          <p:attrName>style.visibility</p:attrName>
                                        </p:attrNameLst>
                                      </p:cBhvr>
                                      <p:to>
                                        <p:strVal val="visible"/>
                                      </p:to>
                                    </p:set>
                                    <p:animEffect transition="in" filter="blinds(horizontal)">
                                      <p:cBhvr>
                                        <p:cTn id="10" dur="500"/>
                                        <p:tgtEl>
                                          <p:spTgt spid="112645">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2645">
                                            <p:txEl>
                                              <p:pRg st="4" end="4"/>
                                            </p:txEl>
                                          </p:spTgt>
                                        </p:tgtEl>
                                        <p:attrNameLst>
                                          <p:attrName>style.visibility</p:attrName>
                                        </p:attrNameLst>
                                      </p:cBhvr>
                                      <p:to>
                                        <p:strVal val="visible"/>
                                      </p:to>
                                    </p:set>
                                    <p:animEffect transition="in" filter="blinds(horizontal)">
                                      <p:cBhvr>
                                        <p:cTn id="13" dur="500"/>
                                        <p:tgtEl>
                                          <p:spTgt spid="112645">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12645">
                                            <p:txEl>
                                              <p:pRg st="5" end="5"/>
                                            </p:txEl>
                                          </p:spTgt>
                                        </p:tgtEl>
                                        <p:attrNameLst>
                                          <p:attrName>style.visibility</p:attrName>
                                        </p:attrNameLst>
                                      </p:cBhvr>
                                      <p:to>
                                        <p:strVal val="visible"/>
                                      </p:to>
                                    </p:set>
                                    <p:animEffect transition="in" filter="blinds(horizontal)">
                                      <p:cBhvr>
                                        <p:cTn id="16" dur="500"/>
                                        <p:tgtEl>
                                          <p:spTgt spid="112645">
                                            <p:txEl>
                                              <p:pRg st="5" end="5"/>
                                            </p:txEl>
                                          </p:spTgt>
                                        </p:tgtEl>
                                      </p:cBhvr>
                                    </p:animEffect>
                                  </p:childTnLst>
                                </p:cTn>
                              </p:par>
                            </p:childTnLst>
                          </p:cTn>
                        </p:par>
                        <p:par>
                          <p:cTn id="17" fill="hold">
                            <p:stCondLst>
                              <p:cond delay="500"/>
                            </p:stCondLst>
                            <p:childTnLst>
                              <p:par>
                                <p:cTn id="18" presetID="12" presetClass="entr" presetSubtype="4" fill="hold" nodeType="afterEffect">
                                  <p:stCondLst>
                                    <p:cond delay="0"/>
                                  </p:stCondLst>
                                  <p:childTnLst>
                                    <p:set>
                                      <p:cBhvr>
                                        <p:cTn id="19" dur="1" fill="hold">
                                          <p:stCondLst>
                                            <p:cond delay="0"/>
                                          </p:stCondLst>
                                        </p:cTn>
                                        <p:tgtEl>
                                          <p:spTgt spid="112645">
                                            <p:txEl>
                                              <p:pRg st="9" end="9"/>
                                            </p:txEl>
                                          </p:spTgt>
                                        </p:tgtEl>
                                        <p:attrNameLst>
                                          <p:attrName>style.visibility</p:attrName>
                                        </p:attrNameLst>
                                      </p:cBhvr>
                                      <p:to>
                                        <p:strVal val="visible"/>
                                      </p:to>
                                    </p:set>
                                    <p:animEffect transition="in" filter="slide(fromBottom)">
                                      <p:cBhvr>
                                        <p:cTn id="20" dur="500"/>
                                        <p:tgtEl>
                                          <p:spTgt spid="112645">
                                            <p:txEl>
                                              <p:pRg st="9" end="9"/>
                                            </p:txEl>
                                          </p:spTgt>
                                        </p:tgtEl>
                                      </p:cBhvr>
                                    </p:animEffect>
                                  </p:childTnLst>
                                </p:cTn>
                              </p:par>
                            </p:childTnLst>
                          </p:cTn>
                        </p:par>
                        <p:par>
                          <p:cTn id="21" fill="hold">
                            <p:stCondLst>
                              <p:cond delay="1000"/>
                            </p:stCondLst>
                            <p:childTnLst>
                              <p:par>
                                <p:cTn id="22" presetID="12" presetClass="entr" presetSubtype="4" fill="hold" nodeType="afterEffect">
                                  <p:stCondLst>
                                    <p:cond delay="0"/>
                                  </p:stCondLst>
                                  <p:childTnLst>
                                    <p:set>
                                      <p:cBhvr>
                                        <p:cTn id="23" dur="1" fill="hold">
                                          <p:stCondLst>
                                            <p:cond delay="0"/>
                                          </p:stCondLst>
                                        </p:cTn>
                                        <p:tgtEl>
                                          <p:spTgt spid="112645">
                                            <p:txEl>
                                              <p:pRg st="10" end="10"/>
                                            </p:txEl>
                                          </p:spTgt>
                                        </p:tgtEl>
                                        <p:attrNameLst>
                                          <p:attrName>style.visibility</p:attrName>
                                        </p:attrNameLst>
                                      </p:cBhvr>
                                      <p:to>
                                        <p:strVal val="visible"/>
                                      </p:to>
                                    </p:set>
                                    <p:animEffect transition="in" filter="slide(fromBottom)">
                                      <p:cBhvr>
                                        <p:cTn id="24" dur="500"/>
                                        <p:tgtEl>
                                          <p:spTgt spid="112645">
                                            <p:txEl>
                                              <p:pRg st="10" end="10"/>
                                            </p:txEl>
                                          </p:spTgt>
                                        </p:tgtEl>
                                      </p:cBhvr>
                                    </p:animEffect>
                                  </p:childTnLst>
                                </p:cTn>
                              </p:par>
                            </p:childTnLst>
                          </p:cTn>
                        </p:par>
                        <p:par>
                          <p:cTn id="25" fill="hold">
                            <p:stCondLst>
                              <p:cond delay="1500"/>
                            </p:stCondLst>
                            <p:childTnLst>
                              <p:par>
                                <p:cTn id="26" presetID="12" presetClass="entr" presetSubtype="4" fill="hold" nodeType="afterEffect">
                                  <p:stCondLst>
                                    <p:cond delay="0"/>
                                  </p:stCondLst>
                                  <p:childTnLst>
                                    <p:set>
                                      <p:cBhvr>
                                        <p:cTn id="27" dur="1" fill="hold">
                                          <p:stCondLst>
                                            <p:cond delay="0"/>
                                          </p:stCondLst>
                                        </p:cTn>
                                        <p:tgtEl>
                                          <p:spTgt spid="112645">
                                            <p:txEl>
                                              <p:pRg st="11" end="11"/>
                                            </p:txEl>
                                          </p:spTgt>
                                        </p:tgtEl>
                                        <p:attrNameLst>
                                          <p:attrName>style.visibility</p:attrName>
                                        </p:attrNameLst>
                                      </p:cBhvr>
                                      <p:to>
                                        <p:strVal val="visible"/>
                                      </p:to>
                                    </p:set>
                                    <p:animEffect transition="in" filter="slide(fromBottom)">
                                      <p:cBhvr>
                                        <p:cTn id="28" dur="500"/>
                                        <p:tgtEl>
                                          <p:spTgt spid="11264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ChangeArrowheads="1"/>
          </p:cNvSpPr>
          <p:nvPr/>
        </p:nvSpPr>
        <p:spPr bwMode="auto">
          <a:xfrm>
            <a:off x="1981200" y="762000"/>
            <a:ext cx="5334000" cy="533400"/>
          </a:xfrm>
          <a:prstGeom prst="rect">
            <a:avLst/>
          </a:prstGeom>
          <a:noFill/>
          <a:ln w="9525">
            <a:noFill/>
            <a:miter lim="800000"/>
            <a:headEnd/>
            <a:tailEnd/>
          </a:ln>
        </p:spPr>
        <p:txBody>
          <a:bodyPr anchor="ctr"/>
          <a:lstStyle/>
          <a:p>
            <a:pPr algn="ctr"/>
            <a:r>
              <a:rPr lang="en-US" sz="4000" b="0">
                <a:solidFill>
                  <a:srgbClr val="000099"/>
                </a:solidFill>
              </a:rPr>
              <a:t> </a:t>
            </a:r>
            <a:endParaRPr lang="en-US" sz="4400" b="0">
              <a:solidFill>
                <a:schemeClr val="tx2"/>
              </a:solidFill>
            </a:endParaRPr>
          </a:p>
        </p:txBody>
      </p:sp>
      <p:sp>
        <p:nvSpPr>
          <p:cNvPr id="112645" name="Rectangle 5"/>
          <p:cNvSpPr>
            <a:spLocks noChangeArrowheads="1"/>
          </p:cNvSpPr>
          <p:nvPr/>
        </p:nvSpPr>
        <p:spPr bwMode="auto">
          <a:xfrm>
            <a:off x="228600" y="1295400"/>
            <a:ext cx="8686800" cy="5355312"/>
          </a:xfrm>
          <a:prstGeom prst="rect">
            <a:avLst/>
          </a:prstGeom>
          <a:noFill/>
          <a:ln w="9525">
            <a:noFill/>
            <a:miter lim="800000"/>
            <a:headEnd/>
            <a:tailEnd/>
          </a:ln>
          <a:effectLst/>
        </p:spPr>
        <p:txBody>
          <a:bodyPr wrap="square">
            <a:spAutoFit/>
          </a:bodyPr>
          <a:lstStyle/>
          <a:p>
            <a:pPr lvl="0">
              <a:buFont typeface="Wingdings" pitchFamily="2" charset="2"/>
              <a:buChar char="Ø"/>
            </a:pPr>
            <a:r>
              <a:rPr lang="en-US" sz="2400" dirty="0" smtClean="0">
                <a:solidFill>
                  <a:srgbClr val="0000CC"/>
                </a:solidFill>
              </a:rPr>
              <a:t>	</a:t>
            </a:r>
            <a:r>
              <a:rPr lang="en-US" sz="2400" dirty="0" smtClean="0">
                <a:solidFill>
                  <a:srgbClr val="000099"/>
                </a:solidFill>
              </a:rPr>
              <a:t>In Florida, the unemployment rate for veterans ages 18 to 34 is 	higher than the unemployment rate for nonveterans in the same 	age group. </a:t>
            </a:r>
          </a:p>
          <a:p>
            <a:pPr lvl="0"/>
            <a:endParaRPr lang="en-US" sz="2400" dirty="0" smtClean="0">
              <a:solidFill>
                <a:srgbClr val="000099"/>
              </a:solidFill>
            </a:endParaRPr>
          </a:p>
          <a:p>
            <a:pPr lvl="0">
              <a:buFont typeface="Wingdings" pitchFamily="2" charset="2"/>
              <a:buChar char="Ø"/>
            </a:pPr>
            <a:r>
              <a:rPr lang="en-US" sz="2400" dirty="0" smtClean="0">
                <a:solidFill>
                  <a:srgbClr val="000099"/>
                </a:solidFill>
              </a:rPr>
              <a:t>	In the U.S., the unemployment rate for veterans ages 18 to 34 is 	lower than that for nonveterans.</a:t>
            </a:r>
          </a:p>
          <a:p>
            <a:pPr lvl="0">
              <a:buFont typeface="Wingdings" pitchFamily="2" charset="2"/>
              <a:buChar char="Ø"/>
            </a:pPr>
            <a:endParaRPr lang="en-US" sz="2400" dirty="0" smtClean="0">
              <a:solidFill>
                <a:srgbClr val="000099"/>
              </a:solidFill>
            </a:endParaRPr>
          </a:p>
          <a:p>
            <a:pPr lvl="0">
              <a:buFont typeface="Wingdings" pitchFamily="2" charset="2"/>
              <a:buChar char="Ø"/>
            </a:pPr>
            <a:r>
              <a:rPr lang="en-US" sz="2400" dirty="0" smtClean="0">
                <a:solidFill>
                  <a:srgbClr val="000099"/>
                </a:solidFill>
              </a:rPr>
              <a:t>	In 2010, the overall Florida unemployment rate was 13.3 percent 	and the U.S. rate was 10.8 percent.</a:t>
            </a:r>
          </a:p>
          <a:p>
            <a:pPr lvl="0"/>
            <a:endParaRPr lang="en-US" sz="2400" b="0" dirty="0" smtClean="0">
              <a:solidFill>
                <a:srgbClr val="000099"/>
              </a:solidFill>
            </a:endParaRPr>
          </a:p>
          <a:p>
            <a:pPr lvl="0"/>
            <a:endParaRPr lang="en-US" sz="2400" dirty="0" smtClean="0">
              <a:solidFill>
                <a:srgbClr val="000099"/>
              </a:solidFill>
            </a:endParaRPr>
          </a:p>
          <a:p>
            <a:pPr lvl="0"/>
            <a:endParaRPr lang="en-US" sz="2400" b="0" dirty="0">
              <a:solidFill>
                <a:srgbClr val="000099"/>
              </a:solidFill>
            </a:endParaRPr>
          </a:p>
          <a:p>
            <a:endParaRPr lang="en-US" b="0" dirty="0">
              <a:solidFill>
                <a:srgbClr val="000099"/>
              </a:solidFill>
            </a:endParaRPr>
          </a:p>
          <a:p>
            <a:endParaRPr lang="en-US" dirty="0">
              <a:solidFill>
                <a:srgbClr val="000099"/>
              </a:solidFill>
            </a:endParaRPr>
          </a:p>
          <a:p>
            <a:pPr algn="ctr"/>
            <a:endParaRPr lang="en-US" dirty="0">
              <a:solidFill>
                <a:srgbClr val="000099"/>
              </a:solidFill>
              <a:effectLst>
                <a:outerShdw blurRad="38100" dist="38100" dir="2700000" algn="tl">
                  <a:srgbClr val="C0C0C0"/>
                </a:outerShdw>
              </a:effectLst>
              <a:sym typeface="Monotype Sorts" pitchFamily="2" charset="2"/>
            </a:endParaRPr>
          </a:p>
        </p:txBody>
      </p:sp>
      <p:sp>
        <p:nvSpPr>
          <p:cNvPr id="121863" name="Rectangle 7"/>
          <p:cNvSpPr>
            <a:spLocks noChangeArrowheads="1"/>
          </p:cNvSpPr>
          <p:nvPr/>
        </p:nvSpPr>
        <p:spPr bwMode="auto">
          <a:xfrm>
            <a:off x="1828800" y="1371600"/>
            <a:ext cx="5638800" cy="892552"/>
          </a:xfrm>
          <a:prstGeom prst="rect">
            <a:avLst/>
          </a:prstGeom>
          <a:noFill/>
          <a:ln w="9525">
            <a:noFill/>
            <a:miter lim="800000"/>
            <a:headEnd/>
            <a:tailEnd/>
          </a:ln>
          <a:effectLst/>
        </p:spPr>
        <p:txBody>
          <a:bodyPr wrap="square">
            <a:spAutoFit/>
          </a:bodyPr>
          <a:lstStyle/>
          <a:p>
            <a:pPr algn="ctr"/>
            <a:endParaRPr lang="en-US" sz="2000" i="1" dirty="0">
              <a:solidFill>
                <a:schemeClr val="accent2"/>
              </a:solidFill>
            </a:endParaRPr>
          </a:p>
          <a:p>
            <a:pPr algn="ctr"/>
            <a:endParaRPr lang="en-US" sz="3200" i="1" dirty="0">
              <a:solidFill>
                <a:schemeClr val="accent2"/>
              </a:solidFill>
            </a:endParaRPr>
          </a:p>
        </p:txBody>
      </p:sp>
      <p:sp>
        <p:nvSpPr>
          <p:cNvPr id="5" name="Title 1"/>
          <p:cNvSpPr txBox="1">
            <a:spLocks/>
          </p:cNvSpPr>
          <p:nvPr/>
        </p:nvSpPr>
        <p:spPr>
          <a:xfrm>
            <a:off x="169336"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Florida &amp; U.S. Unemployment - 2010</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6" name="Rectangle 5"/>
          <p:cNvSpPr/>
          <p:nvPr/>
        </p:nvSpPr>
        <p:spPr>
          <a:xfrm>
            <a:off x="5475869" y="5226248"/>
            <a:ext cx="3439531" cy="307777"/>
          </a:xfrm>
          <a:prstGeom prst="rect">
            <a:avLst/>
          </a:prstGeom>
        </p:spPr>
        <p:txBody>
          <a:bodyPr wrap="none">
            <a:spAutoFit/>
          </a:bodyPr>
          <a:lstStyle/>
          <a:p>
            <a:r>
              <a:rPr lang="en-US" sz="1400" dirty="0" smtClean="0">
                <a:solidFill>
                  <a:srgbClr val="000099"/>
                </a:solidFill>
              </a:rPr>
              <a:t>Based on American Community Survey (ACS)</a:t>
            </a:r>
            <a:endParaRPr lang="en-US" sz="1400" dirty="0">
              <a:solidFill>
                <a:srgbClr val="000099"/>
              </a:solidFill>
            </a:endParaRPr>
          </a:p>
        </p:txBody>
      </p:sp>
      <p:sp>
        <p:nvSpPr>
          <p:cNvPr id="98305" name="Rectangle 1"/>
          <p:cNvSpPr>
            <a:spLocks noChangeArrowheads="1"/>
          </p:cNvSpPr>
          <p:nvPr/>
        </p:nvSpPr>
        <p:spPr bwMode="auto">
          <a:xfrm>
            <a:off x="228600" y="5534025"/>
            <a:ext cx="86868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Note:  The Current Population Survey (CPS) and the American Community Survey (ACS) are two different surveys.  Estimates from these sources may not be the same due to differences in reference periods, sample sizes, questions, and collection methods.  Both are conducted by the U.S. Census Bureau. Prepared by:  Florida Department of Economic Opportunity, Labor Market Statistics Center.</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1451" y="188150"/>
            <a:ext cx="8626593" cy="79022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What is Veteran’s Priority of Service?</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
        <p:nvSpPr>
          <p:cNvPr id="5" name="Rectangle 4"/>
          <p:cNvSpPr/>
          <p:nvPr/>
        </p:nvSpPr>
        <p:spPr>
          <a:xfrm>
            <a:off x="221451" y="1273433"/>
            <a:ext cx="8701097" cy="1384995"/>
          </a:xfrm>
          <a:prstGeom prst="rect">
            <a:avLst/>
          </a:prstGeom>
        </p:spPr>
        <p:txBody>
          <a:bodyPr wrap="square">
            <a:spAutoFit/>
          </a:bodyPr>
          <a:lstStyle/>
          <a:p>
            <a:pPr lvl="0" defTabSz="914400" eaLnBrk="0" fontAlgn="base" hangingPunct="0">
              <a:spcBef>
                <a:spcPct val="0"/>
              </a:spcBef>
              <a:spcAft>
                <a:spcPct val="0"/>
              </a:spcAft>
            </a:pPr>
            <a:r>
              <a:rPr lang="en-US" sz="2800" b="1" dirty="0" smtClean="0">
                <a:solidFill>
                  <a:srgbClr val="000099"/>
                </a:solidFill>
                <a:latin typeface="Centaur" pitchFamily="18" charset="0"/>
                <a:ea typeface="MS Mincho" pitchFamily="49" charset="-128"/>
                <a:cs typeface="Times New Roman" pitchFamily="18" charset="0"/>
              </a:rPr>
              <a:t>	</a:t>
            </a:r>
          </a:p>
          <a:p>
            <a:pPr lvl="0" defTabSz="914400" eaLnBrk="0" fontAlgn="base" hangingPunct="0">
              <a:spcBef>
                <a:spcPct val="0"/>
              </a:spcBef>
              <a:spcAft>
                <a:spcPct val="0"/>
              </a:spcAft>
            </a:pPr>
            <a:endParaRPr lang="en-US" sz="2800" b="1" dirty="0" smtClean="0">
              <a:solidFill>
                <a:srgbClr val="000099"/>
              </a:solidFill>
              <a:latin typeface="Centaur" pitchFamily="18" charset="0"/>
            </a:endParaRPr>
          </a:p>
          <a:p>
            <a:pPr lvl="0" defTabSz="914400" eaLnBrk="0" fontAlgn="base" hangingPunct="0">
              <a:spcBef>
                <a:spcPct val="0"/>
              </a:spcBef>
              <a:spcAft>
                <a:spcPct val="0"/>
              </a:spcAft>
            </a:pPr>
            <a:r>
              <a:rPr lang="en-US" sz="2800" b="1" dirty="0" smtClean="0">
                <a:solidFill>
                  <a:srgbClr val="000099"/>
                </a:solidFill>
                <a:latin typeface="Centaur" pitchFamily="18" charset="0"/>
                <a:ea typeface="MS Mincho" pitchFamily="49" charset="-128"/>
                <a:cs typeface="Times New Roman" pitchFamily="18" charset="0"/>
              </a:rPr>
              <a:t>	</a:t>
            </a:r>
            <a:endParaRPr lang="en-US" sz="2800" b="1" dirty="0" smtClean="0">
              <a:solidFill>
                <a:srgbClr val="000099"/>
              </a:solidFill>
              <a:latin typeface="Centaur" pitchFamily="18" charset="0"/>
            </a:endParaRPr>
          </a:p>
        </p:txBody>
      </p:sp>
      <p:sp>
        <p:nvSpPr>
          <p:cNvPr id="6" name="Rectangle 5"/>
          <p:cNvSpPr/>
          <p:nvPr/>
        </p:nvSpPr>
        <p:spPr>
          <a:xfrm>
            <a:off x="221451" y="2009775"/>
            <a:ext cx="8701097" cy="3293209"/>
          </a:xfrm>
          <a:prstGeom prst="rect">
            <a:avLst/>
          </a:prstGeom>
        </p:spPr>
        <p:txBody>
          <a:bodyPr wrap="square">
            <a:spAutoFit/>
          </a:bodyPr>
          <a:lstStyle/>
          <a:p>
            <a:pPr algn="ctr"/>
            <a:r>
              <a:rPr lang="en-US" sz="2800" b="1" dirty="0" smtClean="0">
                <a:solidFill>
                  <a:srgbClr val="000099"/>
                </a:solidFill>
                <a:latin typeface="Centaur" pitchFamily="18" charset="0"/>
              </a:rPr>
              <a:t>The right of eligible veterans and covered persons to take </a:t>
            </a:r>
          </a:p>
          <a:p>
            <a:pPr algn="ctr"/>
            <a:endParaRPr lang="en-US" sz="800" b="1" dirty="0" smtClean="0">
              <a:solidFill>
                <a:srgbClr val="000099"/>
              </a:solidFill>
              <a:latin typeface="Centaur" pitchFamily="18" charset="0"/>
            </a:endParaRPr>
          </a:p>
          <a:p>
            <a:pPr algn="ctr"/>
            <a:r>
              <a:rPr lang="en-US" sz="2800" b="1" dirty="0" smtClean="0">
                <a:solidFill>
                  <a:srgbClr val="000099"/>
                </a:solidFill>
                <a:latin typeface="Centaur" pitchFamily="18" charset="0"/>
              </a:rPr>
              <a:t>precedence over non-covered persons for the receipt of</a:t>
            </a:r>
          </a:p>
          <a:p>
            <a:pPr algn="ctr"/>
            <a:endParaRPr lang="en-US" sz="800" b="1" dirty="0" smtClean="0">
              <a:solidFill>
                <a:srgbClr val="000099"/>
              </a:solidFill>
              <a:latin typeface="Centaur" pitchFamily="18" charset="0"/>
            </a:endParaRPr>
          </a:p>
          <a:p>
            <a:pPr algn="ctr"/>
            <a:r>
              <a:rPr lang="en-US" sz="2800" b="1" dirty="0" smtClean="0">
                <a:solidFill>
                  <a:srgbClr val="000099"/>
                </a:solidFill>
                <a:latin typeface="Centaur" pitchFamily="18" charset="0"/>
              </a:rPr>
              <a:t>employment, training, and placement services provided under</a:t>
            </a:r>
          </a:p>
          <a:p>
            <a:pPr algn="ctr"/>
            <a:endParaRPr lang="en-US" sz="800" b="1" dirty="0" smtClean="0">
              <a:solidFill>
                <a:srgbClr val="000099"/>
              </a:solidFill>
              <a:latin typeface="Centaur" pitchFamily="18" charset="0"/>
            </a:endParaRPr>
          </a:p>
          <a:p>
            <a:pPr algn="ctr"/>
            <a:r>
              <a:rPr lang="en-US" sz="2800" b="1" dirty="0" smtClean="0">
                <a:solidFill>
                  <a:srgbClr val="000099"/>
                </a:solidFill>
                <a:latin typeface="Centaur" pitchFamily="18" charset="0"/>
              </a:rPr>
              <a:t>qualified job training programs. Furthermore; eligible veterans or</a:t>
            </a:r>
          </a:p>
          <a:p>
            <a:pPr algn="ctr"/>
            <a:endParaRPr lang="en-US" sz="800" b="1" dirty="0" smtClean="0">
              <a:solidFill>
                <a:srgbClr val="000099"/>
              </a:solidFill>
              <a:latin typeface="Centaur" pitchFamily="18" charset="0"/>
            </a:endParaRPr>
          </a:p>
          <a:p>
            <a:pPr algn="ctr"/>
            <a:r>
              <a:rPr lang="en-US" sz="2800" b="1" dirty="0" smtClean="0">
                <a:solidFill>
                  <a:srgbClr val="000099"/>
                </a:solidFill>
                <a:latin typeface="Centaur" pitchFamily="18" charset="0"/>
              </a:rPr>
              <a:t>covered persons shall receive access to services or resources earlier</a:t>
            </a:r>
          </a:p>
          <a:p>
            <a:pPr algn="ctr"/>
            <a:endParaRPr lang="en-US" sz="800" b="1" dirty="0" smtClean="0">
              <a:solidFill>
                <a:srgbClr val="000099"/>
              </a:solidFill>
              <a:latin typeface="Centaur" pitchFamily="18" charset="0"/>
            </a:endParaRPr>
          </a:p>
          <a:p>
            <a:pPr algn="ctr"/>
            <a:r>
              <a:rPr lang="en-US" sz="2800" b="1" dirty="0" smtClean="0">
                <a:solidFill>
                  <a:srgbClr val="000099"/>
                </a:solidFill>
                <a:latin typeface="Centaur" pitchFamily="18" charset="0"/>
              </a:rPr>
              <a:t>in time than the non-covered person. </a:t>
            </a:r>
            <a:endParaRPr lang="en-US" sz="2800" b="1" dirty="0">
              <a:solidFill>
                <a:srgbClr val="000099"/>
              </a:solidFill>
              <a:latin typeface="Centaur"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2125"/>
            <a:ext cx="8229600" cy="4525963"/>
          </a:xfrm>
        </p:spPr>
        <p:txBody>
          <a:bodyPr>
            <a:normAutofit/>
          </a:bodyPr>
          <a:lstStyle/>
          <a:p>
            <a:pPr algn="ctr">
              <a:buNone/>
            </a:pPr>
            <a:r>
              <a:rPr lang="en-US" sz="2800" b="1" dirty="0" smtClean="0">
                <a:solidFill>
                  <a:srgbClr val="000099"/>
                </a:solidFill>
                <a:latin typeface="Centaur" pitchFamily="18" charset="0"/>
              </a:rPr>
              <a:t>Recipients (and sub-recipients) of Department of Labor</a:t>
            </a:r>
          </a:p>
          <a:p>
            <a:pPr algn="ctr">
              <a:buNone/>
            </a:pPr>
            <a:endParaRPr lang="en-US" sz="800" b="1" dirty="0" smtClean="0">
              <a:solidFill>
                <a:srgbClr val="000099"/>
              </a:solidFill>
              <a:latin typeface="Centaur" pitchFamily="18" charset="0"/>
            </a:endParaRPr>
          </a:p>
          <a:p>
            <a:pPr algn="ctr">
              <a:buNone/>
            </a:pPr>
            <a:r>
              <a:rPr lang="en-US" sz="2800" b="1" dirty="0" smtClean="0">
                <a:solidFill>
                  <a:srgbClr val="000099"/>
                </a:solidFill>
                <a:latin typeface="Centaur" pitchFamily="18" charset="0"/>
              </a:rPr>
              <a:t> funds for qualified job training programs are subject to the </a:t>
            </a:r>
          </a:p>
          <a:p>
            <a:pPr algn="ctr">
              <a:buNone/>
            </a:pPr>
            <a:endParaRPr lang="en-US" sz="800" b="1" dirty="0" smtClean="0">
              <a:solidFill>
                <a:srgbClr val="000099"/>
              </a:solidFill>
              <a:latin typeface="Centaur" pitchFamily="18" charset="0"/>
            </a:endParaRPr>
          </a:p>
          <a:p>
            <a:pPr algn="ctr">
              <a:buNone/>
            </a:pPr>
            <a:r>
              <a:rPr lang="en-US" sz="2800" b="1" dirty="0" smtClean="0">
                <a:solidFill>
                  <a:srgbClr val="000099"/>
                </a:solidFill>
                <a:latin typeface="Centaur" pitchFamily="18" charset="0"/>
              </a:rPr>
              <a:t>priority of service regulations, and are required by law to </a:t>
            </a:r>
          </a:p>
          <a:p>
            <a:pPr algn="ctr">
              <a:buNone/>
            </a:pPr>
            <a:endParaRPr lang="en-US" sz="800" b="1" dirty="0" smtClean="0">
              <a:solidFill>
                <a:srgbClr val="000099"/>
              </a:solidFill>
              <a:latin typeface="Centaur" pitchFamily="18" charset="0"/>
            </a:endParaRPr>
          </a:p>
          <a:p>
            <a:pPr algn="ctr">
              <a:buNone/>
            </a:pPr>
            <a:r>
              <a:rPr lang="en-US" sz="2800" b="1" dirty="0" smtClean="0">
                <a:solidFill>
                  <a:srgbClr val="000099"/>
                </a:solidFill>
                <a:latin typeface="Centaur" pitchFamily="18" charset="0"/>
              </a:rPr>
              <a:t>provide priority of service to veterans and eligible spouses.</a:t>
            </a:r>
          </a:p>
        </p:txBody>
      </p:sp>
      <p:sp>
        <p:nvSpPr>
          <p:cNvPr id="4" name="Title 1"/>
          <p:cNvSpPr txBox="1">
            <a:spLocks noGrp="1"/>
          </p:cNvSpPr>
          <p:nvPr>
            <p:ph type="title"/>
          </p:nvPr>
        </p:nvSpPr>
        <p:spPr>
          <a:xfrm>
            <a:off x="457200" y="274639"/>
            <a:ext cx="8229600" cy="71596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fontAlgn="base">
              <a:spcAft>
                <a:spcPct val="0"/>
              </a:spcAft>
            </a:pPr>
            <a:r>
              <a:rPr lang="en-US" sz="3600" dirty="0" smtClean="0">
                <a:solidFill>
                  <a:srgbClr val="0000CC"/>
                </a:solidFill>
                <a:effectLst>
                  <a:outerShdw blurRad="38100" dist="38100" dir="2700000" algn="tl">
                    <a:srgbClr val="000000">
                      <a:alpha val="43137"/>
                    </a:srgbClr>
                  </a:outerShdw>
                </a:effectLst>
                <a:latin typeface="Cambria" pitchFamily="18" charset="0"/>
                <a:ea typeface="MS Mincho" pitchFamily="49" charset="-128"/>
                <a:cs typeface="Times New Roman" pitchFamily="18" charset="0"/>
              </a:rPr>
              <a:t>Priority of Service Requirement</a:t>
            </a:r>
            <a:endParaRPr lang="en-US" sz="2000" dirty="0" smtClean="0">
              <a:solidFill>
                <a:srgbClr val="0000CC"/>
              </a:solidFill>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2679</TotalTime>
  <Words>1411</Words>
  <Application>Microsoft Office PowerPoint</Application>
  <PresentationFormat>On-screen Show (4:3)</PresentationFormat>
  <Paragraphs>437</Paragraphs>
  <Slides>29</Slides>
  <Notes>23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How Do You Show Veterans Priority In Your Region? </vt:lpstr>
      <vt:lpstr>Slide 2</vt:lpstr>
      <vt:lpstr>Slide 3</vt:lpstr>
      <vt:lpstr>Slide 4</vt:lpstr>
      <vt:lpstr>Slide 5</vt:lpstr>
      <vt:lpstr>Slide 6</vt:lpstr>
      <vt:lpstr>Slide 7</vt:lpstr>
      <vt:lpstr>Slide 8</vt:lpstr>
      <vt:lpstr>Priority of Service Requirement</vt:lpstr>
      <vt:lpstr>Slide 10</vt:lpstr>
      <vt:lpstr>Slide 11</vt:lpstr>
      <vt:lpstr>Slide 12</vt:lpstr>
      <vt:lpstr>Slide 13</vt:lpstr>
      <vt:lpstr>Slide 14</vt:lpstr>
      <vt:lpstr>Organizational Relationships</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Design Farm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1</dc:title>
  <dc:creator>Seth Brock</dc:creator>
  <cp:lastModifiedBy>Joseph Gaines</cp:lastModifiedBy>
  <cp:revision>196</cp:revision>
  <dcterms:created xsi:type="dcterms:W3CDTF">2011-09-07T20:10:12Z</dcterms:created>
  <dcterms:modified xsi:type="dcterms:W3CDTF">2012-04-19T12:38:57Z</dcterms:modified>
</cp:coreProperties>
</file>