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7" r:id="rId3"/>
    <p:sldId id="258" r:id="rId4"/>
    <p:sldId id="259" r:id="rId5"/>
    <p:sldId id="260" r:id="rId6"/>
    <p:sldId id="261" r:id="rId7"/>
    <p:sldId id="262" r:id="rId8"/>
    <p:sldId id="263" r:id="rId9"/>
    <p:sldId id="264" r:id="rId10"/>
    <p:sldId id="267" r:id="rId11"/>
    <p:sldId id="271" r:id="rId12"/>
  </p:sldIdLst>
  <p:sldSz cx="9144000" cy="6858000" type="screen4x3"/>
  <p:notesSz cx="9236075" cy="6950075"/>
  <p:custDataLst>
    <p:tags r:id="rId15"/>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Default Section" id="{B6E2895D-0178-4F20-897A-C3825F17069C}">
          <p14:sldIdLst>
            <p14:sldId id="256"/>
            <p14:sldId id="257"/>
            <p14:sldId id="258"/>
            <p14:sldId id="259"/>
            <p14:sldId id="260"/>
            <p14:sldId id="261"/>
            <p14:sldId id="262"/>
            <p14:sldId id="263"/>
            <p14:sldId id="264"/>
            <p14:sldId id="267"/>
            <p14:sldId id="271"/>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25" d="100"/>
          <a:sy n="125" d="100"/>
        </p:scale>
        <p:origin x="-516" y="-18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118" d="100"/>
          <a:sy n="118" d="100"/>
        </p:scale>
        <p:origin x="-2370" y="-96"/>
      </p:cViewPr>
      <p:guideLst>
        <p:guide orient="horz" pos="2189"/>
        <p:guide pos="29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02299" cy="347504"/>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sz="quarter" idx="1"/>
          </p:nvPr>
        </p:nvSpPr>
        <p:spPr>
          <a:xfrm>
            <a:off x="5232173" y="0"/>
            <a:ext cx="4002299" cy="347504"/>
          </a:xfrm>
          <a:prstGeom prst="rect">
            <a:avLst/>
          </a:prstGeom>
        </p:spPr>
        <p:txBody>
          <a:bodyPr vert="horz" lIns="92492" tIns="46246" rIns="92492" bIns="46246" rtlCol="0"/>
          <a:lstStyle>
            <a:lvl1pPr algn="r">
              <a:defRPr sz="1200"/>
            </a:lvl1pPr>
          </a:lstStyle>
          <a:p>
            <a:fld id="{35C75931-01A3-44FA-930F-93121197D391}" type="datetimeFigureOut">
              <a:rPr lang="en-US" smtClean="0"/>
              <a:t>12/1/2011</a:t>
            </a:fld>
            <a:endParaRPr lang="en-US"/>
          </a:p>
        </p:txBody>
      </p:sp>
      <p:sp>
        <p:nvSpPr>
          <p:cNvPr id="4" name="Footer Placeholder 3"/>
          <p:cNvSpPr>
            <a:spLocks noGrp="1"/>
          </p:cNvSpPr>
          <p:nvPr>
            <p:ph type="ftr" sz="quarter" idx="2"/>
          </p:nvPr>
        </p:nvSpPr>
        <p:spPr>
          <a:xfrm>
            <a:off x="0" y="6600963"/>
            <a:ext cx="4002299" cy="347504"/>
          </a:xfrm>
          <a:prstGeom prst="rect">
            <a:avLst/>
          </a:prstGeom>
        </p:spPr>
        <p:txBody>
          <a:bodyPr vert="horz" lIns="92492" tIns="46246" rIns="92492" bIns="46246" rtlCol="0" anchor="b"/>
          <a:lstStyle>
            <a:lvl1pPr algn="l">
              <a:defRPr sz="1200"/>
            </a:lvl1pPr>
          </a:lstStyle>
          <a:p>
            <a:endParaRPr lang="en-US"/>
          </a:p>
        </p:txBody>
      </p:sp>
      <p:sp>
        <p:nvSpPr>
          <p:cNvPr id="5" name="Slide Number Placeholder 4"/>
          <p:cNvSpPr>
            <a:spLocks noGrp="1"/>
          </p:cNvSpPr>
          <p:nvPr>
            <p:ph type="sldNum" sz="quarter" idx="3"/>
          </p:nvPr>
        </p:nvSpPr>
        <p:spPr>
          <a:xfrm>
            <a:off x="5232173" y="6600963"/>
            <a:ext cx="4002299" cy="347504"/>
          </a:xfrm>
          <a:prstGeom prst="rect">
            <a:avLst/>
          </a:prstGeom>
        </p:spPr>
        <p:txBody>
          <a:bodyPr vert="horz" lIns="92492" tIns="46246" rIns="92492" bIns="46246" rtlCol="0" anchor="b"/>
          <a:lstStyle>
            <a:lvl1pPr algn="r">
              <a:defRPr sz="1200"/>
            </a:lvl1pPr>
          </a:lstStyle>
          <a:p>
            <a:fld id="{FE8AA17A-67FF-4144-8291-A273F773F9EF}" type="slidenum">
              <a:rPr lang="en-US" smtClean="0"/>
              <a:t>‹#›</a:t>
            </a:fld>
            <a:endParaRPr lang="en-US"/>
          </a:p>
        </p:txBody>
      </p:sp>
    </p:spTree>
    <p:extLst>
      <p:ext uri="{BB962C8B-B14F-4D97-AF65-F5344CB8AC3E}">
        <p14:creationId xmlns:p14="http://schemas.microsoft.com/office/powerpoint/2010/main" val="26995522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02299" cy="347504"/>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5231639" y="0"/>
            <a:ext cx="4002299" cy="347504"/>
          </a:xfrm>
          <a:prstGeom prst="rect">
            <a:avLst/>
          </a:prstGeom>
        </p:spPr>
        <p:txBody>
          <a:bodyPr vert="horz" lIns="92492" tIns="46246" rIns="92492" bIns="46246" rtlCol="0"/>
          <a:lstStyle>
            <a:lvl1pPr algn="r">
              <a:defRPr sz="1200"/>
            </a:lvl1pPr>
          </a:lstStyle>
          <a:p>
            <a:fld id="{4B0348B0-0876-4D66-A34F-4187B56A66ED}" type="datetimeFigureOut">
              <a:rPr lang="en-US" smtClean="0"/>
              <a:t>12/1/2011</a:t>
            </a:fld>
            <a:endParaRPr lang="en-US"/>
          </a:p>
        </p:txBody>
      </p:sp>
      <p:sp>
        <p:nvSpPr>
          <p:cNvPr id="4" name="Slide Image Placeholder 3"/>
          <p:cNvSpPr>
            <a:spLocks noGrp="1" noRot="1" noChangeAspect="1"/>
          </p:cNvSpPr>
          <p:nvPr>
            <p:ph type="sldImg" idx="2"/>
          </p:nvPr>
        </p:nvSpPr>
        <p:spPr>
          <a:xfrm>
            <a:off x="2881313" y="520700"/>
            <a:ext cx="3473450" cy="2606675"/>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923608" y="3301285"/>
            <a:ext cx="7388860" cy="3127534"/>
          </a:xfrm>
          <a:prstGeom prst="rect">
            <a:avLst/>
          </a:prstGeom>
        </p:spPr>
        <p:txBody>
          <a:bodyPr vert="horz" lIns="92492" tIns="46246" rIns="92492" bIns="4624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601365"/>
            <a:ext cx="4002299" cy="347504"/>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5231639" y="6601365"/>
            <a:ext cx="4002299" cy="347504"/>
          </a:xfrm>
          <a:prstGeom prst="rect">
            <a:avLst/>
          </a:prstGeom>
        </p:spPr>
        <p:txBody>
          <a:bodyPr vert="horz" lIns="92492" tIns="46246" rIns="92492" bIns="46246" rtlCol="0" anchor="b"/>
          <a:lstStyle>
            <a:lvl1pPr algn="r">
              <a:defRPr sz="1200"/>
            </a:lvl1pPr>
          </a:lstStyle>
          <a:p>
            <a:fld id="{6B398580-4A31-41A9-B2E9-899A3E144D06}" type="slidenum">
              <a:rPr lang="en-US" smtClean="0"/>
              <a:t>‹#›</a:t>
            </a:fld>
            <a:endParaRPr lang="en-US"/>
          </a:p>
        </p:txBody>
      </p:sp>
    </p:spTree>
    <p:extLst>
      <p:ext uri="{BB962C8B-B14F-4D97-AF65-F5344CB8AC3E}">
        <p14:creationId xmlns:p14="http://schemas.microsoft.com/office/powerpoint/2010/main" val="18886927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398580-4A31-41A9-B2E9-899A3E144D06}" type="slidenum">
              <a:rPr lang="en-US" smtClean="0"/>
              <a:t>1</a:t>
            </a:fld>
            <a:endParaRPr lang="en-US"/>
          </a:p>
        </p:txBody>
      </p:sp>
    </p:spTree>
    <p:extLst>
      <p:ext uri="{BB962C8B-B14F-4D97-AF65-F5344CB8AC3E}">
        <p14:creationId xmlns:p14="http://schemas.microsoft.com/office/powerpoint/2010/main" val="14047136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398580-4A31-41A9-B2E9-899A3E144D06}" type="slidenum">
              <a:rPr lang="en-US" smtClean="0"/>
              <a:t>10</a:t>
            </a:fld>
            <a:endParaRPr lang="en-US"/>
          </a:p>
        </p:txBody>
      </p:sp>
    </p:spTree>
    <p:extLst>
      <p:ext uri="{BB962C8B-B14F-4D97-AF65-F5344CB8AC3E}">
        <p14:creationId xmlns:p14="http://schemas.microsoft.com/office/powerpoint/2010/main" val="27611454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398580-4A31-41A9-B2E9-899A3E144D06}" type="slidenum">
              <a:rPr lang="en-US" smtClean="0"/>
              <a:t>11</a:t>
            </a:fld>
            <a:endParaRPr lang="en-US"/>
          </a:p>
        </p:txBody>
      </p:sp>
    </p:spTree>
    <p:extLst>
      <p:ext uri="{BB962C8B-B14F-4D97-AF65-F5344CB8AC3E}">
        <p14:creationId xmlns:p14="http://schemas.microsoft.com/office/powerpoint/2010/main" val="3607427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398580-4A31-41A9-B2E9-899A3E144D06}" type="slidenum">
              <a:rPr lang="en-US" smtClean="0"/>
              <a:t>2</a:t>
            </a:fld>
            <a:endParaRPr lang="en-US"/>
          </a:p>
        </p:txBody>
      </p:sp>
    </p:spTree>
    <p:extLst>
      <p:ext uri="{BB962C8B-B14F-4D97-AF65-F5344CB8AC3E}">
        <p14:creationId xmlns:p14="http://schemas.microsoft.com/office/powerpoint/2010/main" val="26954009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398580-4A31-41A9-B2E9-899A3E144D06}" type="slidenum">
              <a:rPr lang="en-US" smtClean="0"/>
              <a:t>3</a:t>
            </a:fld>
            <a:endParaRPr lang="en-US"/>
          </a:p>
        </p:txBody>
      </p:sp>
    </p:spTree>
    <p:extLst>
      <p:ext uri="{BB962C8B-B14F-4D97-AF65-F5344CB8AC3E}">
        <p14:creationId xmlns:p14="http://schemas.microsoft.com/office/powerpoint/2010/main" val="17559821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398580-4A31-41A9-B2E9-899A3E144D06}" type="slidenum">
              <a:rPr lang="en-US" smtClean="0"/>
              <a:t>4</a:t>
            </a:fld>
            <a:endParaRPr lang="en-US"/>
          </a:p>
        </p:txBody>
      </p:sp>
    </p:spTree>
    <p:extLst>
      <p:ext uri="{BB962C8B-B14F-4D97-AF65-F5344CB8AC3E}">
        <p14:creationId xmlns:p14="http://schemas.microsoft.com/office/powerpoint/2010/main" val="33483110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398580-4A31-41A9-B2E9-899A3E144D06}" type="slidenum">
              <a:rPr lang="en-US" smtClean="0"/>
              <a:t>5</a:t>
            </a:fld>
            <a:endParaRPr lang="en-US"/>
          </a:p>
        </p:txBody>
      </p:sp>
    </p:spTree>
    <p:extLst>
      <p:ext uri="{BB962C8B-B14F-4D97-AF65-F5344CB8AC3E}">
        <p14:creationId xmlns:p14="http://schemas.microsoft.com/office/powerpoint/2010/main" val="37900616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398580-4A31-41A9-B2E9-899A3E144D06}" type="slidenum">
              <a:rPr lang="en-US" smtClean="0"/>
              <a:t>6</a:t>
            </a:fld>
            <a:endParaRPr lang="en-US"/>
          </a:p>
        </p:txBody>
      </p:sp>
    </p:spTree>
    <p:extLst>
      <p:ext uri="{BB962C8B-B14F-4D97-AF65-F5344CB8AC3E}">
        <p14:creationId xmlns:p14="http://schemas.microsoft.com/office/powerpoint/2010/main" val="24840636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398580-4A31-41A9-B2E9-899A3E144D06}" type="slidenum">
              <a:rPr lang="en-US" smtClean="0"/>
              <a:t>7</a:t>
            </a:fld>
            <a:endParaRPr lang="en-US"/>
          </a:p>
        </p:txBody>
      </p:sp>
    </p:spTree>
    <p:extLst>
      <p:ext uri="{BB962C8B-B14F-4D97-AF65-F5344CB8AC3E}">
        <p14:creationId xmlns:p14="http://schemas.microsoft.com/office/powerpoint/2010/main" val="33456193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398580-4A31-41A9-B2E9-899A3E144D06}" type="slidenum">
              <a:rPr lang="en-US" smtClean="0"/>
              <a:t>8</a:t>
            </a:fld>
            <a:endParaRPr lang="en-US"/>
          </a:p>
        </p:txBody>
      </p:sp>
    </p:spTree>
    <p:extLst>
      <p:ext uri="{BB962C8B-B14F-4D97-AF65-F5344CB8AC3E}">
        <p14:creationId xmlns:p14="http://schemas.microsoft.com/office/powerpoint/2010/main" val="22343323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398580-4A31-41A9-B2E9-899A3E144D06}" type="slidenum">
              <a:rPr lang="en-US" smtClean="0"/>
              <a:t>9</a:t>
            </a:fld>
            <a:endParaRPr lang="en-US"/>
          </a:p>
        </p:txBody>
      </p:sp>
    </p:spTree>
    <p:extLst>
      <p:ext uri="{BB962C8B-B14F-4D97-AF65-F5344CB8AC3E}">
        <p14:creationId xmlns:p14="http://schemas.microsoft.com/office/powerpoint/2010/main" val="41634829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801067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655764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87743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64382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4072470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740771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45160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1736988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37217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22723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31940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1"/>
          <p:cNvGrpSpPr>
            <a:grpSpLocks/>
          </p:cNvGrpSpPr>
          <p:nvPr userDrawn="1"/>
        </p:nvGrpSpPr>
        <p:grpSpPr bwMode="auto">
          <a:xfrm>
            <a:off x="0" y="-133350"/>
            <a:ext cx="9220200" cy="7067550"/>
            <a:chOff x="0" y="-84"/>
            <a:chExt cx="5808" cy="4452"/>
          </a:xfrm>
        </p:grpSpPr>
        <p:pic>
          <p:nvPicPr>
            <p:cNvPr id="1027" name="Picture 8" descr="OSCC PP temp 3"/>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84"/>
              <a:ext cx="5808" cy="44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10" descr="WCF_c"/>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4236" y="3561"/>
              <a:ext cx="948" cy="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pPr eaLnBrk="1" hangingPunct="1"/>
            <a:r>
              <a:rPr lang="en-US" sz="3600" dirty="0" smtClean="0">
                <a:solidFill>
                  <a:schemeClr val="tx1"/>
                </a:solidFill>
                <a:latin typeface="Franklin Gothic Heavy" pitchFamily="34" charset="0"/>
              </a:rPr>
              <a:t>S</a:t>
            </a:r>
            <a:r>
              <a:rPr lang="en-US" sz="3600" dirty="0" smtClean="0">
                <a:latin typeface="Franklin Gothic Heavy" pitchFamily="34" charset="0"/>
              </a:rPr>
              <a:t>erving Employers will lead to </a:t>
            </a:r>
            <a:r>
              <a:rPr lang="en-US" sz="3600" dirty="0" smtClean="0">
                <a:solidFill>
                  <a:srgbClr val="FF0000"/>
                </a:solidFill>
                <a:latin typeface="Franklin Gothic Heavy" pitchFamily="34" charset="0"/>
              </a:rPr>
              <a:t>SUCCESS</a:t>
            </a:r>
          </a:p>
        </p:txBody>
      </p:sp>
      <p:sp>
        <p:nvSpPr>
          <p:cNvPr id="2" name="TextBox 1"/>
          <p:cNvSpPr txBox="1"/>
          <p:nvPr/>
        </p:nvSpPr>
        <p:spPr>
          <a:xfrm>
            <a:off x="2133600" y="5941696"/>
            <a:ext cx="3962400" cy="646331"/>
          </a:xfrm>
          <a:prstGeom prst="rect">
            <a:avLst/>
          </a:prstGeom>
          <a:noFill/>
        </p:spPr>
        <p:txBody>
          <a:bodyPr wrap="square" rtlCol="0">
            <a:spAutoFit/>
          </a:bodyPr>
          <a:lstStyle/>
          <a:p>
            <a:r>
              <a:rPr lang="en-US" sz="1200" dirty="0" smtClean="0">
                <a:latin typeface="Franklin Gothic Demi" pitchFamily="34" charset="0"/>
              </a:rPr>
              <a:t>Florida Workforce Development Association</a:t>
            </a:r>
          </a:p>
          <a:p>
            <a:r>
              <a:rPr lang="en-US" sz="1200" dirty="0" smtClean="0">
                <a:latin typeface="Franklin Gothic Demi" pitchFamily="34" charset="0"/>
              </a:rPr>
              <a:t>Workforce Professional Development Academy - 2011</a:t>
            </a:r>
          </a:p>
          <a:p>
            <a:r>
              <a:rPr lang="en-US" sz="1200" dirty="0" smtClean="0">
                <a:latin typeface="Franklin Gothic Demi" pitchFamily="34" charset="0"/>
              </a:rPr>
              <a:t>Orlando, FL</a:t>
            </a:r>
            <a:endParaRPr lang="en-US" sz="1200" dirty="0">
              <a:latin typeface="Franklin Gothic Demi" pitchFamily="34" charset="0"/>
            </a:endParaRPr>
          </a:p>
        </p:txBody>
      </p:sp>
      <p:sp>
        <p:nvSpPr>
          <p:cNvPr id="3" name="Content Placeholder 2"/>
          <p:cNvSpPr>
            <a:spLocks noGrp="1"/>
          </p:cNvSpPr>
          <p:nvPr>
            <p:ph idx="1"/>
          </p:nvPr>
        </p:nvSpPr>
        <p:spPr>
          <a:xfrm>
            <a:off x="2667000" y="1066801"/>
            <a:ext cx="5638800" cy="2895600"/>
          </a:xfrm>
        </p:spPr>
        <p:txBody>
          <a:bodyPr/>
          <a:lstStyle/>
          <a:p>
            <a:pPr marL="0" indent="0">
              <a:buNone/>
            </a:pPr>
            <a:r>
              <a:rPr lang="en-US" sz="2800" b="1" dirty="0" smtClean="0">
                <a:latin typeface="Franklin Gothic Book" pitchFamily="34" charset="0"/>
              </a:rPr>
              <a:t>What is the definition of success? </a:t>
            </a:r>
            <a:endParaRPr lang="en-US" sz="2800" b="1" dirty="0">
              <a:latin typeface="Franklin Gothic Book" pitchFamily="34" charset="0"/>
            </a:endParaRPr>
          </a:p>
          <a:p>
            <a:pPr marL="0" indent="0">
              <a:buNone/>
            </a:pPr>
            <a:endParaRPr lang="en-US" sz="2400" b="1" dirty="0" smtClean="0">
              <a:latin typeface="Franklin Gothic Book" pitchFamily="34" charset="0"/>
            </a:endParaRPr>
          </a:p>
          <a:p>
            <a:pPr marL="0" indent="0">
              <a:buNone/>
            </a:pPr>
            <a:r>
              <a:rPr lang="en-US" sz="2400" b="1" dirty="0" smtClean="0">
                <a:latin typeface="Franklin Gothic Book" pitchFamily="34" charset="0"/>
              </a:rPr>
              <a:t>The </a:t>
            </a:r>
            <a:r>
              <a:rPr lang="en-US" sz="2400" b="1" dirty="0">
                <a:latin typeface="Franklin Gothic Book" pitchFamily="34" charset="0"/>
              </a:rPr>
              <a:t>favorable or </a:t>
            </a:r>
            <a:r>
              <a:rPr lang="en-US" sz="2400" b="1" dirty="0">
                <a:latin typeface="Franklin Gothic Book" pitchFamily="34" charset="0"/>
              </a:rPr>
              <a:t>prosperous</a:t>
            </a:r>
            <a:r>
              <a:rPr lang="en-US" sz="2400" b="1" dirty="0">
                <a:latin typeface="Franklin Gothic Book" pitchFamily="34" charset="0"/>
              </a:rPr>
              <a:t> termination of attempts or </a:t>
            </a:r>
            <a:r>
              <a:rPr lang="en-US" sz="2400" b="1" dirty="0">
                <a:latin typeface="Franklin Gothic Book" pitchFamily="34" charset="0"/>
              </a:rPr>
              <a:t>endeavors.</a:t>
            </a:r>
            <a:r>
              <a:rPr lang="en-US" sz="2400" b="1" dirty="0">
                <a:latin typeface="Franklin Gothic Book" pitchFamily="34" charset="0"/>
              </a:rPr>
              <a:t> </a:t>
            </a:r>
          </a:p>
          <a:p>
            <a:pPr marL="0" indent="0">
              <a:buNone/>
            </a:pPr>
            <a:endParaRPr lang="en-US" sz="2400" b="1" dirty="0">
              <a:latin typeface="Franklin Gothic Book" pitchFamily="34" charset="0"/>
            </a:endParaRPr>
          </a:p>
          <a:p>
            <a:pPr marL="0" indent="0">
              <a:buNone/>
            </a:pPr>
            <a:r>
              <a:rPr lang="en-US" sz="2400" b="1" dirty="0" smtClean="0">
                <a:latin typeface="Franklin Gothic Book" pitchFamily="34" charset="0"/>
              </a:rPr>
              <a:t>The </a:t>
            </a:r>
            <a:r>
              <a:rPr lang="en-US" sz="2400" b="1" dirty="0">
                <a:latin typeface="Franklin Gothic Book" pitchFamily="34" charset="0"/>
              </a:rPr>
              <a:t>attainment of </a:t>
            </a:r>
            <a:r>
              <a:rPr lang="en-US" sz="2400" b="1" dirty="0">
                <a:latin typeface="Franklin Gothic Book" pitchFamily="34" charset="0"/>
              </a:rPr>
              <a:t>wealth,</a:t>
            </a:r>
            <a:r>
              <a:rPr lang="en-US" sz="2400" b="1" dirty="0">
                <a:latin typeface="Franklin Gothic Book" pitchFamily="34" charset="0"/>
              </a:rPr>
              <a:t> position, honors, or the like. </a:t>
            </a:r>
          </a:p>
          <a:p>
            <a:pPr marL="0" indent="0">
              <a:buNone/>
            </a:pP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r>
              <a:rPr lang="en-US" sz="3600" b="1" dirty="0" smtClean="0">
                <a:solidFill>
                  <a:srgbClr val="FF0000"/>
                </a:solidFill>
                <a:latin typeface="Franklin Gothic Heavy" pitchFamily="34" charset="0"/>
              </a:rPr>
              <a:t>S</a:t>
            </a:r>
            <a:r>
              <a:rPr lang="en-US" sz="3600" dirty="0" smtClean="0">
                <a:latin typeface="Franklin Gothic Heavy" pitchFamily="34" charset="0"/>
              </a:rPr>
              <a:t>tatistics </a:t>
            </a:r>
            <a:r>
              <a:rPr lang="en-US" sz="3600" dirty="0"/>
              <a:t/>
            </a:r>
            <a:br>
              <a:rPr lang="en-US" sz="3600" dirty="0"/>
            </a:br>
            <a:endParaRPr lang="en-US" sz="3600" dirty="0" smtClean="0"/>
          </a:p>
        </p:txBody>
      </p:sp>
      <p:sp>
        <p:nvSpPr>
          <p:cNvPr id="13316" name="Content Placeholder 3"/>
          <p:cNvSpPr>
            <a:spLocks noGrp="1"/>
          </p:cNvSpPr>
          <p:nvPr>
            <p:ph sz="half" idx="2"/>
          </p:nvPr>
        </p:nvSpPr>
        <p:spPr bwMode="auto">
          <a:xfrm>
            <a:off x="2743200" y="1447800"/>
            <a:ext cx="3276600" cy="335280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1800" b="1" dirty="0" smtClean="0">
                <a:latin typeface="Franklin Gothic Heavy" pitchFamily="34" charset="0"/>
              </a:rPr>
              <a:t>Dashboard </a:t>
            </a:r>
            <a:endParaRPr lang="en-US" sz="1800" b="1" dirty="0" smtClean="0">
              <a:latin typeface="Franklin Gothic Heavy" pitchFamily="34" charset="0"/>
            </a:endParaRPr>
          </a:p>
          <a:p>
            <a:pPr>
              <a:buFontTx/>
              <a:buNone/>
            </a:pPr>
            <a:endParaRPr lang="en-US" sz="1800" b="1" dirty="0" smtClean="0">
              <a:latin typeface="Franklin Gothic Heavy" pitchFamily="34" charset="0"/>
            </a:endParaRPr>
          </a:p>
          <a:p>
            <a:r>
              <a:rPr lang="en-US" sz="1800" b="1" dirty="0" smtClean="0">
                <a:latin typeface="Franklin Gothic Heavy" pitchFamily="34" charset="0"/>
              </a:rPr>
              <a:t>MMR </a:t>
            </a:r>
            <a:endParaRPr lang="en-US" sz="1800" b="1" dirty="0" smtClean="0">
              <a:latin typeface="Franklin Gothic Heavy" pitchFamily="34" charset="0"/>
            </a:endParaRPr>
          </a:p>
          <a:p>
            <a:pPr>
              <a:buFontTx/>
              <a:buNone/>
            </a:pPr>
            <a:endParaRPr lang="en-US" sz="1800" b="1" dirty="0" smtClean="0">
              <a:latin typeface="Franklin Gothic Heavy" pitchFamily="34" charset="0"/>
            </a:endParaRPr>
          </a:p>
          <a:p>
            <a:r>
              <a:rPr lang="en-US" sz="1800" b="1" dirty="0" smtClean="0">
                <a:latin typeface="Franklin Gothic Heavy" pitchFamily="34" charset="0"/>
              </a:rPr>
              <a:t>Survey </a:t>
            </a:r>
            <a:endParaRPr lang="en-US" sz="1800" b="1" dirty="0" smtClean="0">
              <a:latin typeface="Franklin Gothic Heavy" pitchFamily="34" charset="0"/>
            </a:endParaRPr>
          </a:p>
          <a:p>
            <a:pPr>
              <a:buFontTx/>
              <a:buNone/>
            </a:pPr>
            <a:endParaRPr lang="en-US" sz="1800" b="1" dirty="0" smtClean="0">
              <a:latin typeface="Franklin Gothic Heavy" pitchFamily="34" charset="0"/>
            </a:endParaRPr>
          </a:p>
          <a:p>
            <a:r>
              <a:rPr lang="en-US" sz="1800" b="1" dirty="0" smtClean="0">
                <a:latin typeface="Franklin Gothic Heavy" pitchFamily="34" charset="0"/>
              </a:rPr>
              <a:t>Success Stories </a:t>
            </a:r>
            <a:endParaRPr lang="en-US" sz="1800" b="1" dirty="0" smtClean="0">
              <a:latin typeface="Franklin Gothic Heavy" pitchFamily="34" charset="0"/>
            </a:endParaRPr>
          </a:p>
          <a:p>
            <a:endParaRPr lang="en-US" sz="20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mtClean="0">
                <a:latin typeface="Franklin Gothic Heavy" pitchFamily="34" charset="0"/>
              </a:rPr>
              <a:t>Questions &amp; Answers</a:t>
            </a:r>
          </a:p>
        </p:txBody>
      </p:sp>
      <p:pic>
        <p:nvPicPr>
          <p:cNvPr id="17411" name="Picture 4" descr="C:\Users\IAAM2\AppData\Local\Microsoft\Windows\Temporary Internet Files\Content.IE5\H0VRPUPO\MC900434859[1].pn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714750" y="3005138"/>
            <a:ext cx="1714500" cy="1714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6" descr="C:\Users\IAAM2\AppData\Local\Microsoft\Windows\Temporary Internet Files\Content.IE5\V5PJYKDO\MP900439536[1].jpg"/>
          <p:cNvPicPr>
            <a:picLocks noChangeAspect="1" noChangeArrowheads="1"/>
          </p:cNvPicPr>
          <p:nvPr/>
        </p:nvPicPr>
        <p:blipFill>
          <a:blip r:embed="rId4" cstate="print"/>
          <a:srcRect/>
          <a:stretch>
            <a:fillRect/>
          </a:stretch>
        </p:blipFill>
        <p:spPr bwMode="auto">
          <a:xfrm>
            <a:off x="1676400" y="1905000"/>
            <a:ext cx="6400800" cy="344424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3600" smtClean="0">
                <a:latin typeface="Franklin Gothic Heavy" pitchFamily="34" charset="0"/>
              </a:rPr>
              <a:t>OBJECTIVES</a:t>
            </a:r>
          </a:p>
        </p:txBody>
      </p:sp>
      <p:sp>
        <p:nvSpPr>
          <p:cNvPr id="3075" name="Content Placeholder 2"/>
          <p:cNvSpPr>
            <a:spLocks noGrp="1"/>
          </p:cNvSpPr>
          <p:nvPr>
            <p:ph idx="1"/>
          </p:nvPr>
        </p:nvSpPr>
        <p:spPr bwMode="auto">
          <a:xfrm>
            <a:off x="2514600" y="1219200"/>
            <a:ext cx="4648200" cy="2895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endParaRPr lang="en-US" sz="1600" dirty="0">
              <a:latin typeface="Franklin Gothic Heavy" pitchFamily="34" charset="0"/>
            </a:endParaRPr>
          </a:p>
          <a:p>
            <a:r>
              <a:rPr lang="en-US" sz="1600" dirty="0" smtClean="0">
                <a:latin typeface="Franklin Gothic Heavy" pitchFamily="34" charset="0"/>
              </a:rPr>
              <a:t>To </a:t>
            </a:r>
            <a:r>
              <a:rPr lang="en-US" sz="1600" dirty="0" smtClean="0">
                <a:latin typeface="Franklin Gothic Heavy" pitchFamily="34" charset="0"/>
              </a:rPr>
              <a:t>explore alternative methods of promoting products and services. </a:t>
            </a:r>
          </a:p>
          <a:p>
            <a:pPr>
              <a:buFontTx/>
              <a:buNone/>
            </a:pPr>
            <a:endParaRPr lang="en-US" sz="1600" dirty="0" smtClean="0">
              <a:latin typeface="Franklin Gothic Heavy" pitchFamily="34" charset="0"/>
            </a:endParaRPr>
          </a:p>
          <a:p>
            <a:r>
              <a:rPr lang="en-US" sz="1600" dirty="0" smtClean="0">
                <a:latin typeface="Franklin Gothic Heavy" pitchFamily="34" charset="0"/>
              </a:rPr>
              <a:t>To outline the process of delivering a quality product or service to employers</a:t>
            </a:r>
          </a:p>
          <a:p>
            <a:pPr>
              <a:buFontTx/>
              <a:buNone/>
            </a:pPr>
            <a:endParaRPr lang="en-US" sz="1600" dirty="0" smtClean="0">
              <a:latin typeface="Franklin Gothic Heavy" pitchFamily="34" charset="0"/>
            </a:endParaRPr>
          </a:p>
          <a:p>
            <a:r>
              <a:rPr lang="en-US" sz="1600" dirty="0" smtClean="0">
                <a:latin typeface="Franklin Gothic Heavy" pitchFamily="34" charset="0"/>
              </a:rPr>
              <a:t>How to lead an employer to results that equal success by offering them the right service at the right time</a:t>
            </a:r>
          </a:p>
          <a:p>
            <a:pPr>
              <a:buFontTx/>
              <a:buNone/>
            </a:pPr>
            <a:endParaRPr lang="en-US" dirty="0" smtClean="0"/>
          </a:p>
          <a:p>
            <a:pPr marL="0" indent="0" eaLnBrk="1" hangingPunct="1">
              <a:buNone/>
            </a:pP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3600" dirty="0" smtClean="0">
                <a:latin typeface="Franklin Gothic Heavy" pitchFamily="34" charset="0"/>
              </a:rPr>
              <a:t>OVERVIEW</a:t>
            </a:r>
          </a:p>
        </p:txBody>
      </p:sp>
      <p:sp>
        <p:nvSpPr>
          <p:cNvPr id="4099" name="Content Placeholder 2"/>
          <p:cNvSpPr>
            <a:spLocks noGrp="1"/>
          </p:cNvSpPr>
          <p:nvPr>
            <p:ph idx="1"/>
          </p:nvPr>
        </p:nvSpPr>
        <p:spPr bwMode="auto">
          <a:xfrm>
            <a:off x="2286000" y="1295400"/>
            <a:ext cx="4876800" cy="3810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000" b="1" dirty="0">
                <a:solidFill>
                  <a:srgbClr val="FF0000"/>
                </a:solidFill>
                <a:latin typeface="Franklin Gothic Heavy" pitchFamily="34" charset="0"/>
              </a:rPr>
              <a:t>S</a:t>
            </a:r>
            <a:r>
              <a:rPr lang="en-US" sz="2000" dirty="0">
                <a:latin typeface="Franklin Gothic Heavy" pitchFamily="34" charset="0"/>
              </a:rPr>
              <a:t>tart by asking the right question</a:t>
            </a:r>
          </a:p>
          <a:p>
            <a:r>
              <a:rPr lang="en-US" sz="2000" b="1" dirty="0">
                <a:solidFill>
                  <a:srgbClr val="FF0000"/>
                </a:solidFill>
                <a:latin typeface="Franklin Gothic Heavy" pitchFamily="34" charset="0"/>
              </a:rPr>
              <a:t>U</a:t>
            </a:r>
            <a:r>
              <a:rPr lang="en-US" sz="2000" dirty="0">
                <a:latin typeface="Franklin Gothic Heavy" pitchFamily="34" charset="0"/>
              </a:rPr>
              <a:t>nderstanding the needs of the employer</a:t>
            </a:r>
          </a:p>
          <a:p>
            <a:r>
              <a:rPr lang="en-US" sz="2000" b="1" dirty="0">
                <a:solidFill>
                  <a:srgbClr val="FF0000"/>
                </a:solidFill>
                <a:latin typeface="Franklin Gothic Heavy" pitchFamily="34" charset="0"/>
              </a:rPr>
              <a:t>C</a:t>
            </a:r>
            <a:r>
              <a:rPr lang="en-US" sz="2000" dirty="0">
                <a:latin typeface="Franklin Gothic Heavy" pitchFamily="34" charset="0"/>
              </a:rPr>
              <a:t>aring about the </a:t>
            </a:r>
            <a:r>
              <a:rPr lang="en-US" sz="2000" dirty="0" smtClean="0">
                <a:latin typeface="Franklin Gothic Heavy" pitchFamily="34" charset="0"/>
              </a:rPr>
              <a:t>employer </a:t>
            </a:r>
            <a:r>
              <a:rPr lang="en-US" sz="2000" dirty="0">
                <a:latin typeface="Franklin Gothic Heavy" pitchFamily="34" charset="0"/>
              </a:rPr>
              <a:t>from start to finish </a:t>
            </a:r>
          </a:p>
          <a:p>
            <a:r>
              <a:rPr lang="en-US" sz="2000" b="1" dirty="0">
                <a:solidFill>
                  <a:srgbClr val="FF0000"/>
                </a:solidFill>
                <a:latin typeface="Franklin Gothic Heavy" pitchFamily="34" charset="0"/>
              </a:rPr>
              <a:t>C</a:t>
            </a:r>
            <a:r>
              <a:rPr lang="en-US" sz="2000" dirty="0">
                <a:latin typeface="Franklin Gothic Heavy" pitchFamily="34" charset="0"/>
              </a:rPr>
              <a:t>ustomers </a:t>
            </a:r>
            <a:r>
              <a:rPr lang="en-US" sz="2000" dirty="0" smtClean="0">
                <a:latin typeface="Franklin Gothic Heavy" pitchFamily="34" charset="0"/>
              </a:rPr>
              <a:t>= Employer </a:t>
            </a:r>
            <a:endParaRPr lang="en-US" sz="2000" dirty="0">
              <a:latin typeface="Franklin Gothic Heavy" pitchFamily="34" charset="0"/>
            </a:endParaRPr>
          </a:p>
          <a:p>
            <a:r>
              <a:rPr lang="en-US" sz="2000" b="1" dirty="0">
                <a:solidFill>
                  <a:srgbClr val="FF0000"/>
                </a:solidFill>
                <a:latin typeface="Franklin Gothic Heavy" pitchFamily="34" charset="0"/>
              </a:rPr>
              <a:t>E</a:t>
            </a:r>
            <a:r>
              <a:rPr lang="en-US" sz="2000" dirty="0">
                <a:latin typeface="Franklin Gothic Heavy" pitchFamily="34" charset="0"/>
              </a:rPr>
              <a:t>xploring opportunities </a:t>
            </a:r>
          </a:p>
          <a:p>
            <a:r>
              <a:rPr lang="en-US" sz="2000" b="1" dirty="0">
                <a:solidFill>
                  <a:srgbClr val="FF0000"/>
                </a:solidFill>
                <a:latin typeface="Franklin Gothic Heavy" pitchFamily="34" charset="0"/>
              </a:rPr>
              <a:t>S</a:t>
            </a:r>
            <a:r>
              <a:rPr lang="en-US" sz="2000" dirty="0">
                <a:latin typeface="Franklin Gothic Heavy" pitchFamily="34" charset="0"/>
              </a:rPr>
              <a:t>taying tuned in to the </a:t>
            </a:r>
            <a:r>
              <a:rPr lang="en-US" sz="2000" dirty="0" smtClean="0">
                <a:latin typeface="Franklin Gothic Heavy" pitchFamily="34" charset="0"/>
              </a:rPr>
              <a:t>employer </a:t>
            </a:r>
            <a:endParaRPr lang="en-US" sz="2000" dirty="0">
              <a:latin typeface="Franklin Gothic Heavy" pitchFamily="34" charset="0"/>
            </a:endParaRPr>
          </a:p>
          <a:p>
            <a:r>
              <a:rPr lang="en-US" sz="2000" b="1" dirty="0" smtClean="0">
                <a:solidFill>
                  <a:srgbClr val="FF0000"/>
                </a:solidFill>
                <a:latin typeface="Franklin Gothic Heavy" pitchFamily="34" charset="0"/>
              </a:rPr>
              <a:t>S</a:t>
            </a:r>
            <a:r>
              <a:rPr lang="en-US" sz="2000" dirty="0" smtClean="0">
                <a:latin typeface="Franklin Gothic Heavy" pitchFamily="34" charset="0"/>
              </a:rPr>
              <a:t>tatistics </a:t>
            </a:r>
            <a:endParaRPr lang="en-US" sz="2000" dirty="0">
              <a:latin typeface="Franklin Gothic Heavy"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bwMode="auto">
          <a:xfrm>
            <a:off x="533400" y="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r>
              <a:rPr lang="en-US" sz="3200" dirty="0">
                <a:solidFill>
                  <a:srgbClr val="FF0000"/>
                </a:solidFill>
                <a:latin typeface="Franklin Gothic Heavy" pitchFamily="34" charset="0"/>
              </a:rPr>
              <a:t>S</a:t>
            </a:r>
            <a:r>
              <a:rPr lang="en-US" sz="3200" dirty="0">
                <a:latin typeface="Franklin Gothic Heavy" pitchFamily="34" charset="0"/>
              </a:rPr>
              <a:t>tart by asking the right </a:t>
            </a:r>
            <a:r>
              <a:rPr lang="en-US" sz="3200" dirty="0" smtClean="0">
                <a:latin typeface="Franklin Gothic Heavy" pitchFamily="34" charset="0"/>
              </a:rPr>
              <a:t>questions</a:t>
            </a:r>
            <a:r>
              <a:rPr lang="en-US" sz="3200" dirty="0">
                <a:latin typeface="Franklin Gothic Book" pitchFamily="34" charset="0"/>
              </a:rPr>
              <a:t/>
            </a:r>
            <a:br>
              <a:rPr lang="en-US" sz="3200" dirty="0">
                <a:latin typeface="Franklin Gothic Book" pitchFamily="34" charset="0"/>
              </a:rPr>
            </a:br>
            <a:r>
              <a:rPr lang="en-US" sz="3000" dirty="0" smtClean="0"/>
              <a:t/>
            </a:r>
            <a:br>
              <a:rPr lang="en-US" sz="3000" dirty="0" smtClean="0"/>
            </a:br>
            <a:endParaRPr lang="en-US" sz="3000" dirty="0" smtClean="0"/>
          </a:p>
        </p:txBody>
      </p:sp>
      <p:sp>
        <p:nvSpPr>
          <p:cNvPr id="3" name="Content Placeholder 2"/>
          <p:cNvSpPr>
            <a:spLocks noGrp="1"/>
          </p:cNvSpPr>
          <p:nvPr>
            <p:ph sz="half" idx="1"/>
          </p:nvPr>
        </p:nvSpPr>
        <p:spPr>
          <a:xfrm>
            <a:off x="1371600" y="838200"/>
            <a:ext cx="6096000" cy="914400"/>
          </a:xfrm>
        </p:spPr>
        <p:txBody>
          <a:bodyPr/>
          <a:lstStyle/>
          <a:p>
            <a:pPr lvl="1">
              <a:buFontTx/>
              <a:buNone/>
              <a:defRPr/>
            </a:pPr>
            <a:endParaRPr lang="en-US" sz="1600" dirty="0" smtClean="0">
              <a:latin typeface="Franklin Gothic Book" pitchFamily="34" charset="0"/>
              <a:ea typeface="+mn-ea"/>
              <a:cs typeface="+mn-cs"/>
            </a:endParaRPr>
          </a:p>
          <a:p>
            <a:pPr>
              <a:defRPr/>
            </a:pPr>
            <a:r>
              <a:rPr lang="en-US" sz="2400" dirty="0" smtClean="0">
                <a:latin typeface="Franklin Gothic Heavy" pitchFamily="34" charset="0"/>
              </a:rPr>
              <a:t>Making sure you are communicating with the right person with the organization? </a:t>
            </a:r>
            <a:endParaRPr lang="en-US" sz="2400" dirty="0" smtClean="0">
              <a:latin typeface="Franklin Gothic Heavy" pitchFamily="34" charset="0"/>
            </a:endParaRPr>
          </a:p>
          <a:p>
            <a:pPr>
              <a:defRPr/>
            </a:pPr>
            <a:endParaRPr lang="en-US" sz="2400" dirty="0" smtClean="0">
              <a:latin typeface="Franklin Gothic Heavy" pitchFamily="34" charset="0"/>
            </a:endParaRPr>
          </a:p>
          <a:p>
            <a:pPr>
              <a:defRPr/>
            </a:pPr>
            <a:r>
              <a:rPr lang="en-US" sz="2400" dirty="0">
                <a:latin typeface="Franklin Gothic Heavy" pitchFamily="34" charset="0"/>
              </a:rPr>
              <a:t>What is keeping you up at night ? </a:t>
            </a:r>
            <a:endParaRPr lang="en-US" sz="2400" dirty="0" smtClean="0">
              <a:latin typeface="Franklin Gothic Heavy" pitchFamily="34" charset="0"/>
            </a:endParaRPr>
          </a:p>
          <a:p>
            <a:pPr>
              <a:defRPr/>
            </a:pPr>
            <a:endParaRPr lang="en-US" sz="2400" dirty="0" smtClean="0">
              <a:latin typeface="Franklin Gothic Heavy" pitchFamily="34" charset="0"/>
            </a:endParaRPr>
          </a:p>
          <a:p>
            <a:pPr>
              <a:defRPr/>
            </a:pPr>
            <a:r>
              <a:rPr lang="en-US" sz="2400" dirty="0" smtClean="0">
                <a:latin typeface="Franklin Gothic Heavy" pitchFamily="34" charset="0"/>
              </a:rPr>
              <a:t>What are 2 or 3 things that are important to your organization? </a:t>
            </a:r>
            <a:endParaRPr lang="en-US" sz="2400" dirty="0">
              <a:latin typeface="Franklin Gothic Heavy" pitchFamily="34" charset="0"/>
            </a:endParaRPr>
          </a:p>
          <a:p>
            <a:pPr marL="0" indent="0">
              <a:buNone/>
              <a:defRPr/>
            </a:pPr>
            <a:endParaRPr lang="en-US" sz="2400" dirty="0">
              <a:latin typeface="Franklin Gothic Heavy" pitchFamily="34" charset="0"/>
            </a:endParaRPr>
          </a:p>
          <a:p>
            <a:pPr>
              <a:defRPr/>
            </a:pPr>
            <a:endParaRPr lang="en-US" sz="2400" dirty="0" smtClean="0">
              <a:latin typeface="Franklin Gothic Heavy" pitchFamily="34" charset="0"/>
            </a:endParaRPr>
          </a:p>
          <a:p>
            <a:pPr>
              <a:defRPr/>
            </a:pPr>
            <a:endParaRPr lang="en-US" sz="2400" dirty="0">
              <a:latin typeface="Franklin Gothic Heavy"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r>
              <a:rPr lang="en-US" sz="3600" b="1" dirty="0">
                <a:solidFill>
                  <a:srgbClr val="FF0000"/>
                </a:solidFill>
                <a:latin typeface="Franklin Gothic Heavy" pitchFamily="34" charset="0"/>
              </a:rPr>
              <a:t>U</a:t>
            </a:r>
            <a:r>
              <a:rPr lang="en-US" sz="3600" dirty="0">
                <a:latin typeface="Franklin Gothic Heavy" pitchFamily="34" charset="0"/>
              </a:rPr>
              <a:t>nderstanding the needs of the employer</a:t>
            </a:r>
            <a:endParaRPr lang="en-US" sz="3600" dirty="0">
              <a:latin typeface="Franklin Gothic Heavy" pitchFamily="34" charset="0"/>
            </a:endParaRPr>
          </a:p>
        </p:txBody>
      </p:sp>
      <p:sp>
        <p:nvSpPr>
          <p:cNvPr id="6147" name="Content Placeholder 2"/>
          <p:cNvSpPr>
            <a:spLocks noGrp="1"/>
          </p:cNvSpPr>
          <p:nvPr>
            <p:ph sz="half" idx="1"/>
          </p:nvPr>
        </p:nvSpPr>
        <p:spPr bwMode="auto">
          <a:xfrm>
            <a:off x="1143000" y="1066800"/>
            <a:ext cx="6858000" cy="3810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600" b="1" dirty="0" smtClean="0">
              <a:latin typeface="Franklin Gothic Book" pitchFamily="34" charset="0"/>
            </a:endParaRPr>
          </a:p>
          <a:p>
            <a:r>
              <a:rPr lang="en-US" sz="1600" b="1" dirty="0" smtClean="0">
                <a:latin typeface="Franklin Gothic Book" pitchFamily="34" charset="0"/>
              </a:rPr>
              <a:t>In </a:t>
            </a:r>
            <a:r>
              <a:rPr lang="en-US" sz="1600" b="1" dirty="0" smtClean="0">
                <a:latin typeface="Franklin Gothic Book" pitchFamily="34" charset="0"/>
              </a:rPr>
              <a:t>order, to understand the needs of the client you first have to understand who your client is that you are trying to serve. </a:t>
            </a:r>
            <a:endParaRPr lang="en-US" sz="1600" b="1" dirty="0" smtClean="0">
              <a:latin typeface="Franklin Gothic Book" pitchFamily="34" charset="0"/>
            </a:endParaRPr>
          </a:p>
          <a:p>
            <a:endParaRPr lang="en-US" sz="1600" b="1" dirty="0" smtClean="0">
              <a:latin typeface="Franklin Gothic Book" pitchFamily="34" charset="0"/>
            </a:endParaRPr>
          </a:p>
          <a:p>
            <a:r>
              <a:rPr lang="en-US" sz="1600" b="1" dirty="0" smtClean="0">
                <a:latin typeface="Franklin Gothic Book" pitchFamily="34" charset="0"/>
              </a:rPr>
              <a:t>Identify what products and services will be beneficial to the employer .</a:t>
            </a:r>
          </a:p>
          <a:p>
            <a:endParaRPr lang="en-US" sz="1600" b="1" dirty="0">
              <a:latin typeface="Franklin Gothic Book" pitchFamily="34" charset="0"/>
            </a:endParaRPr>
          </a:p>
          <a:p>
            <a:r>
              <a:rPr lang="en-US" sz="1600" b="1" dirty="0" smtClean="0">
                <a:latin typeface="Franklin Gothic Book" pitchFamily="34" charset="0"/>
              </a:rPr>
              <a:t>Ability to be flexible </a:t>
            </a:r>
            <a:endParaRPr lang="en-US" sz="1600" b="1" dirty="0" smtClean="0">
              <a:latin typeface="Franklin Gothic Book" pitchFamily="34" charset="0"/>
            </a:endParaRPr>
          </a:p>
          <a:p>
            <a:pPr marL="0" indent="0">
              <a:buNone/>
            </a:pPr>
            <a:endParaRPr lang="en-US" sz="1600" dirty="0" smtClean="0">
              <a:latin typeface="Franklin Gothic Book" pitchFamily="34" charset="0"/>
            </a:endParaRPr>
          </a:p>
          <a:p>
            <a:pPr marL="0" indent="0">
              <a:buNone/>
            </a:pPr>
            <a:endParaRPr lang="en-US" sz="1600" dirty="0">
              <a:latin typeface="Franklin Gothic Book" pitchFamily="34" charset="0"/>
            </a:endParaRPr>
          </a:p>
          <a:p>
            <a:pPr marL="0" indent="0">
              <a:buNone/>
            </a:pPr>
            <a:endParaRPr lang="en-US" sz="1600" dirty="0" smtClean="0">
              <a:latin typeface="Franklin Gothic Book"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r>
              <a:rPr lang="en-US" sz="3200" b="1" dirty="0">
                <a:solidFill>
                  <a:srgbClr val="FF0000"/>
                </a:solidFill>
                <a:latin typeface="Franklin Gothic Heavy" pitchFamily="34" charset="0"/>
              </a:rPr>
              <a:t>C</a:t>
            </a:r>
            <a:r>
              <a:rPr lang="en-US" sz="3200" dirty="0">
                <a:latin typeface="Franklin Gothic Heavy" pitchFamily="34" charset="0"/>
              </a:rPr>
              <a:t>aring about the employer from start to finish </a:t>
            </a:r>
            <a:br>
              <a:rPr lang="en-US" sz="3200" dirty="0">
                <a:latin typeface="Franklin Gothic Heavy" pitchFamily="34" charset="0"/>
              </a:rPr>
            </a:br>
            <a:r>
              <a:rPr lang="en-US" sz="3200" dirty="0">
                <a:latin typeface="Franklin Gothic Book" pitchFamily="34" charset="0"/>
              </a:rPr>
              <a:t/>
            </a:r>
            <a:br>
              <a:rPr lang="en-US" sz="3200" dirty="0">
                <a:latin typeface="Franklin Gothic Book" pitchFamily="34" charset="0"/>
              </a:rPr>
            </a:br>
            <a:r>
              <a:rPr lang="en-US" sz="3200" dirty="0" smtClean="0">
                <a:latin typeface="Franklin Gothic Heavy" pitchFamily="34" charset="0"/>
              </a:rPr>
              <a:t/>
            </a:r>
            <a:br>
              <a:rPr lang="en-US" sz="3200" dirty="0" smtClean="0">
                <a:latin typeface="Franklin Gothic Heavy" pitchFamily="34" charset="0"/>
              </a:rPr>
            </a:br>
            <a:endParaRPr lang="en-US" sz="3200" dirty="0" smtClean="0">
              <a:latin typeface="Franklin Gothic Heavy" pitchFamily="34" charset="0"/>
            </a:endParaRPr>
          </a:p>
        </p:txBody>
      </p:sp>
      <p:sp>
        <p:nvSpPr>
          <p:cNvPr id="7171" name="Content Placeholder 2"/>
          <p:cNvSpPr>
            <a:spLocks noGrp="1"/>
          </p:cNvSpPr>
          <p:nvPr>
            <p:ph sz="half" idx="1"/>
          </p:nvPr>
        </p:nvSpPr>
        <p:spPr bwMode="auto">
          <a:xfrm>
            <a:off x="1524000" y="1219200"/>
            <a:ext cx="5486400" cy="5287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US" sz="2000" dirty="0" smtClean="0">
                <a:latin typeface="Franklin Gothic Heavy" pitchFamily="34" charset="0"/>
              </a:rPr>
              <a:t>What services will help the employer not the organization. </a:t>
            </a:r>
          </a:p>
          <a:p>
            <a:pPr marL="0" indent="0">
              <a:buNone/>
            </a:pPr>
            <a:endParaRPr lang="en-US" sz="2000" dirty="0">
              <a:latin typeface="Franklin Gothic Heavy" pitchFamily="34" charset="0"/>
            </a:endParaRPr>
          </a:p>
          <a:p>
            <a:pPr marL="0" indent="0">
              <a:buNone/>
            </a:pPr>
            <a:r>
              <a:rPr lang="en-US" sz="2000" dirty="0" smtClean="0">
                <a:latin typeface="Franklin Gothic Heavy" pitchFamily="34" charset="0"/>
              </a:rPr>
              <a:t>Remember by……</a:t>
            </a:r>
            <a:endParaRPr lang="en-US" sz="2000" dirty="0" smtClean="0">
              <a:latin typeface="Franklin Gothic Heavy" pitchFamily="34" charset="0"/>
            </a:endParaRPr>
          </a:p>
          <a:p>
            <a:pPr marL="0" indent="0">
              <a:buNone/>
            </a:pPr>
            <a:r>
              <a:rPr lang="en-US" sz="2400" dirty="0" smtClean="0">
                <a:latin typeface="Franklin Gothic Book" pitchFamily="34" charset="0"/>
              </a:rPr>
              <a:t>serving </a:t>
            </a:r>
            <a:r>
              <a:rPr lang="en-US" sz="2400" dirty="0" smtClean="0">
                <a:latin typeface="Franklin Gothic Book" pitchFamily="34" charset="0"/>
              </a:rPr>
              <a:t>the employer, the one-stop career centers will be better equipped to serving the jobseekers. </a:t>
            </a:r>
          </a:p>
          <a:p>
            <a:pPr marL="0" indent="0">
              <a:buNone/>
            </a:pPr>
            <a:endParaRPr lang="en-US" sz="3200" dirty="0" smtClean="0">
              <a:latin typeface="Franklin Gothic Heavy"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4"/>
          <p:cNvSpPr>
            <a:spLocks noGrp="1"/>
          </p:cNvSpPr>
          <p:nvPr>
            <p:ph type="title"/>
          </p:nvPr>
        </p:nvSpPr>
        <p:spPr bwMode="auto">
          <a:xfrm>
            <a:off x="152400" y="30480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r>
              <a:rPr lang="en-US" sz="5400" b="1" dirty="0">
                <a:solidFill>
                  <a:srgbClr val="FF0000"/>
                </a:solidFill>
                <a:latin typeface="Franklin Gothic Heavy" pitchFamily="34" charset="0"/>
              </a:rPr>
              <a:t>C</a:t>
            </a:r>
            <a:r>
              <a:rPr lang="en-US" sz="5400" dirty="0">
                <a:latin typeface="Franklin Gothic Heavy" pitchFamily="34" charset="0"/>
              </a:rPr>
              <a:t>ustomers = Employer </a:t>
            </a:r>
            <a:br>
              <a:rPr lang="en-US" sz="5400" dirty="0">
                <a:latin typeface="Franklin Gothic Heavy" pitchFamily="34" charset="0"/>
              </a:rPr>
            </a:br>
            <a:r>
              <a:rPr lang="en-US" sz="3200" dirty="0">
                <a:latin typeface="Franklin Gothic Book" pitchFamily="34" charset="0"/>
              </a:rPr>
              <a:t/>
            </a:r>
            <a:br>
              <a:rPr lang="en-US" sz="3200" dirty="0">
                <a:latin typeface="Franklin Gothic Book" pitchFamily="34" charset="0"/>
              </a:rPr>
            </a:br>
            <a:r>
              <a:rPr lang="en-US" dirty="0" smtClean="0"/>
              <a:t/>
            </a:r>
            <a:br>
              <a:rPr lang="en-US" dirty="0" smtClean="0"/>
            </a:br>
            <a:r>
              <a:rPr lang="en-US" sz="3100" b="1" dirty="0" smtClean="0">
                <a:latin typeface="Franklin Gothic Book" pitchFamily="34" charset="0"/>
              </a:rPr>
              <a:t>Why are customers our main client? </a:t>
            </a:r>
            <a:r>
              <a:rPr lang="en-US" dirty="0" smtClean="0"/>
              <a:t/>
            </a:r>
            <a:br>
              <a:rPr lang="en-US" dirty="0" smtClean="0"/>
            </a:br>
            <a:r>
              <a:rPr lang="en-US" sz="2700" dirty="0">
                <a:latin typeface="Franklin Gothic Book" pitchFamily="34" charset="0"/>
              </a:rPr>
              <a:t>When dealing with employers, we make critical investments in  training and education so that businesses can compete and prosper, and our community can thrive. </a:t>
            </a:r>
            <a:endParaRPr lang="en-US" sz="2700" dirty="0" smtClean="0">
              <a:latin typeface="Franklin Gothic Book"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bwMode="auto">
          <a:xfrm>
            <a:off x="457200" y="274638"/>
            <a:ext cx="8229600" cy="7921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r>
              <a:rPr lang="en-US" sz="3200" dirty="0">
                <a:solidFill>
                  <a:srgbClr val="FF0000"/>
                </a:solidFill>
                <a:latin typeface="Franklin Gothic Heavy" pitchFamily="34" charset="0"/>
              </a:rPr>
              <a:t>E</a:t>
            </a:r>
            <a:r>
              <a:rPr lang="en-US" sz="3200" dirty="0">
                <a:latin typeface="Franklin Gothic Heavy" pitchFamily="34" charset="0"/>
              </a:rPr>
              <a:t>xploring </a:t>
            </a:r>
            <a:r>
              <a:rPr lang="en-US" sz="3200" dirty="0" smtClean="0">
                <a:latin typeface="Franklin Gothic Heavy" pitchFamily="34" charset="0"/>
              </a:rPr>
              <a:t>Opportunities </a:t>
            </a:r>
            <a:r>
              <a:rPr lang="en-US" sz="3200" dirty="0">
                <a:latin typeface="Franklin Gothic Book" pitchFamily="34" charset="0"/>
              </a:rPr>
              <a:t/>
            </a:r>
            <a:br>
              <a:rPr lang="en-US" sz="3200" dirty="0">
                <a:latin typeface="Franklin Gothic Book" pitchFamily="34" charset="0"/>
              </a:rPr>
            </a:br>
            <a:r>
              <a:rPr lang="en-US" dirty="0" smtClean="0"/>
              <a:t/>
            </a:r>
            <a:br>
              <a:rPr lang="en-US" dirty="0" smtClean="0"/>
            </a:br>
            <a:endParaRPr lang="en-US" dirty="0" smtClean="0"/>
          </a:p>
        </p:txBody>
      </p:sp>
      <p:sp>
        <p:nvSpPr>
          <p:cNvPr id="9219" name="Content Placeholder 3"/>
          <p:cNvSpPr>
            <a:spLocks noGrp="1"/>
          </p:cNvSpPr>
          <p:nvPr>
            <p:ph sz="half" idx="1"/>
          </p:nvPr>
        </p:nvSpPr>
        <p:spPr bwMode="auto">
          <a:xfrm>
            <a:off x="1295400" y="1600200"/>
            <a:ext cx="3429000" cy="4525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000" dirty="0" smtClean="0"/>
              <a:t>Training </a:t>
            </a:r>
          </a:p>
          <a:p>
            <a:pPr lvl="1"/>
            <a:r>
              <a:rPr lang="en-US" sz="1600" dirty="0" smtClean="0"/>
              <a:t>Mobile Unit </a:t>
            </a:r>
          </a:p>
          <a:p>
            <a:pPr lvl="1"/>
            <a:r>
              <a:rPr lang="en-US" sz="1600" dirty="0" smtClean="0"/>
              <a:t>Incumbent Worker Training </a:t>
            </a:r>
          </a:p>
          <a:p>
            <a:pPr lvl="1"/>
            <a:r>
              <a:rPr lang="en-US" sz="1600" dirty="0" smtClean="0"/>
              <a:t>Employed Worker Training </a:t>
            </a:r>
          </a:p>
          <a:p>
            <a:pPr lvl="1"/>
            <a:r>
              <a:rPr lang="en-US" sz="1600" dirty="0" smtClean="0"/>
              <a:t>On-the-Job Training </a:t>
            </a:r>
          </a:p>
          <a:p>
            <a:pPr marL="457200" lvl="1" indent="0">
              <a:buNone/>
            </a:pPr>
            <a:endParaRPr lang="en-US" sz="1600" dirty="0"/>
          </a:p>
          <a:p>
            <a:r>
              <a:rPr lang="en-US" sz="2000" dirty="0" smtClean="0"/>
              <a:t>Outreach  </a:t>
            </a:r>
            <a:endParaRPr lang="en-US" sz="2000" dirty="0"/>
          </a:p>
          <a:p>
            <a:pPr lvl="1"/>
            <a:r>
              <a:rPr lang="en-US" sz="1600" dirty="0" smtClean="0"/>
              <a:t>Newsletters </a:t>
            </a:r>
            <a:endParaRPr lang="en-US" sz="1600" dirty="0"/>
          </a:p>
          <a:p>
            <a:pPr lvl="1"/>
            <a:r>
              <a:rPr lang="en-US" sz="1600" dirty="0" smtClean="0"/>
              <a:t>Social Media </a:t>
            </a:r>
            <a:endParaRPr lang="en-US" sz="1600" dirty="0"/>
          </a:p>
          <a:p>
            <a:pPr lvl="1"/>
            <a:r>
              <a:rPr lang="en-US" sz="1600" dirty="0" smtClean="0"/>
              <a:t>Website </a:t>
            </a:r>
            <a:endParaRPr lang="en-US" sz="1600" dirty="0"/>
          </a:p>
          <a:p>
            <a:pPr marL="457200" lvl="1" indent="0">
              <a:buNone/>
            </a:pPr>
            <a:endParaRPr lang="en-US" sz="1600" dirty="0"/>
          </a:p>
          <a:p>
            <a:pPr marL="457200" lvl="1" indent="0">
              <a:buNone/>
            </a:pPr>
            <a:endParaRPr lang="en-US" sz="1600" dirty="0" smtClean="0"/>
          </a:p>
        </p:txBody>
      </p:sp>
      <p:sp>
        <p:nvSpPr>
          <p:cNvPr id="2" name="Content Placeholder 1"/>
          <p:cNvSpPr>
            <a:spLocks noGrp="1"/>
          </p:cNvSpPr>
          <p:nvPr>
            <p:ph sz="half" idx="2"/>
          </p:nvPr>
        </p:nvSpPr>
        <p:spPr/>
        <p:txBody>
          <a:bodyPr/>
          <a:lstStyle/>
          <a:p>
            <a:r>
              <a:rPr lang="en-US" sz="2000" dirty="0" smtClean="0"/>
              <a:t>Recruitment  </a:t>
            </a:r>
            <a:endParaRPr lang="en-US" sz="2000" dirty="0"/>
          </a:p>
          <a:p>
            <a:pPr lvl="1"/>
            <a:r>
              <a:rPr lang="en-US" sz="1600" dirty="0" smtClean="0"/>
              <a:t>In-House Recruitments </a:t>
            </a:r>
            <a:endParaRPr lang="en-US" sz="1600" dirty="0"/>
          </a:p>
          <a:p>
            <a:pPr lvl="1"/>
            <a:r>
              <a:rPr lang="en-US" sz="1600" dirty="0" smtClean="0"/>
              <a:t>Virtual Job fairs</a:t>
            </a:r>
            <a:endParaRPr lang="en-US" sz="1600" dirty="0"/>
          </a:p>
          <a:p>
            <a:pPr lvl="1"/>
            <a:r>
              <a:rPr lang="en-US" sz="1600" dirty="0" smtClean="0"/>
              <a:t>Face-to-Face Job Fairs </a:t>
            </a:r>
          </a:p>
          <a:p>
            <a:pPr lvl="1"/>
            <a:r>
              <a:rPr lang="en-US" sz="1600" dirty="0" smtClean="0"/>
              <a:t>Referral Matching </a:t>
            </a:r>
          </a:p>
          <a:p>
            <a:pPr lvl="1"/>
            <a:r>
              <a:rPr lang="en-US" sz="1600" dirty="0" smtClean="0"/>
              <a:t>Job Postings </a:t>
            </a:r>
            <a:endParaRPr lang="en-US" sz="1600" dirty="0"/>
          </a:p>
          <a:p>
            <a:endParaRPr lang="en-US" dirty="0" smtClean="0"/>
          </a:p>
          <a:p>
            <a:r>
              <a:rPr lang="en-US" sz="2000" dirty="0" smtClean="0"/>
              <a:t>Internships </a:t>
            </a:r>
            <a:endParaRPr lang="en-US" sz="2000" dirty="0"/>
          </a:p>
          <a:p>
            <a:pPr lvl="1"/>
            <a:r>
              <a:rPr lang="en-US" sz="1600" dirty="0" smtClean="0"/>
              <a:t>Re-Employment Connection </a:t>
            </a:r>
            <a:endParaRPr lang="en-US" sz="1600" dirty="0"/>
          </a:p>
          <a:p>
            <a:endParaRPr lang="en-US" sz="2000" dirty="0" smtClean="0"/>
          </a:p>
          <a:p>
            <a:pPr marL="0" indent="0">
              <a:buNone/>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r>
              <a:rPr lang="en-US" sz="3600" b="1" dirty="0">
                <a:solidFill>
                  <a:srgbClr val="FF0000"/>
                </a:solidFill>
                <a:latin typeface="Franklin Gothic Heavy" pitchFamily="34" charset="0"/>
              </a:rPr>
              <a:t>S</a:t>
            </a:r>
            <a:r>
              <a:rPr lang="en-US" sz="3600" dirty="0">
                <a:latin typeface="Franklin Gothic Heavy" pitchFamily="34" charset="0"/>
              </a:rPr>
              <a:t>taying tuned in to the employer </a:t>
            </a:r>
            <a:endParaRPr lang="en-US" sz="3600" dirty="0">
              <a:latin typeface="Franklin Gothic Heavy" pitchFamily="34" charset="0"/>
            </a:endParaRPr>
          </a:p>
        </p:txBody>
      </p:sp>
      <p:sp>
        <p:nvSpPr>
          <p:cNvPr id="2" name="Content Placeholder 1"/>
          <p:cNvSpPr>
            <a:spLocks noGrp="1"/>
          </p:cNvSpPr>
          <p:nvPr>
            <p:ph sz="half" idx="2"/>
          </p:nvPr>
        </p:nvSpPr>
        <p:spPr>
          <a:xfrm>
            <a:off x="1219200" y="1600201"/>
            <a:ext cx="6781800" cy="2209800"/>
          </a:xfrm>
        </p:spPr>
        <p:txBody>
          <a:bodyPr/>
          <a:lstStyle/>
          <a:p>
            <a:pPr marL="0" indent="0">
              <a:buNone/>
            </a:pPr>
            <a:r>
              <a:rPr lang="en-US" sz="3600" b="1" dirty="0" smtClean="0">
                <a:latin typeface="Franklin Gothic Book" pitchFamily="34" charset="0"/>
              </a:rPr>
              <a:t>    Stop Talking and Just </a:t>
            </a:r>
            <a:r>
              <a:rPr lang="en-US" sz="3600" b="1" dirty="0" smtClean="0">
                <a:solidFill>
                  <a:srgbClr val="FF0000"/>
                </a:solidFill>
                <a:latin typeface="Franklin Gothic Book" pitchFamily="34" charset="0"/>
              </a:rPr>
              <a:t>LISTEN</a:t>
            </a:r>
            <a:r>
              <a:rPr lang="en-US" sz="3600" b="1" dirty="0" smtClean="0">
                <a:latin typeface="Franklin Gothic Book" pitchFamily="34" charset="0"/>
              </a:rPr>
              <a:t> </a:t>
            </a:r>
            <a:endParaRPr lang="en-US" sz="3600" b="1" dirty="0">
              <a:latin typeface="Franklin Gothic Book" pitchFamily="34" charset="0"/>
            </a:endParaRP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8"/>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Serving Employers will lead to SUCCESS&amp;quot;&quot;/&gt;&lt;property id=&quot;20307&quot; value=&quot;256&quot;/&gt;&lt;/object&gt;&lt;object type=&quot;3&quot; unique_id=&quot;10008&quot;&gt;&lt;property id=&quot;20148&quot; value=&quot;5&quot;/&gt;&lt;property id=&quot;20300&quot; value=&quot;Slide 2 - &amp;quot;OBJECTIVES&amp;quot;&quot;/&gt;&lt;property id=&quot;20307&quot; value=&quot;257&quot;/&gt;&lt;/object&gt;&lt;object type=&quot;3&quot; unique_id=&quot;10009&quot;&gt;&lt;property id=&quot;20148&quot; value=&quot;5&quot;/&gt;&lt;property id=&quot;20300&quot; value=&quot;Slide 3 - &amp;quot;OVERVIEW&amp;quot;&quot;/&gt;&lt;property id=&quot;20307&quot; value=&quot;258&quot;/&gt;&lt;/object&gt;&lt;object type=&quot;3&quot; unique_id=&quot;10010&quot;&gt;&lt;property id=&quot;20148&quot; value=&quot;5&quot;/&gt;&lt;property id=&quot;20300&quot; value=&quot;Slide 4 - &amp;quot;Start by asking the right questions&amp;#x0D;&amp;#x0A;&amp;#x0D;&amp;#x0A;&amp;quot;&quot;/&gt;&lt;property id=&quot;20307&quot; value=&quot;259&quot;/&gt;&lt;/object&gt;&lt;object type=&quot;3&quot; unique_id=&quot;10011&quot;&gt;&lt;property id=&quot;20148&quot; value=&quot;5&quot;/&gt;&lt;property id=&quot;20300&quot; value=&quot;Slide 5 - &amp;quot;Understanding the needs of the employer&amp;quot;&quot;/&gt;&lt;property id=&quot;20307&quot; value=&quot;260&quot;/&gt;&lt;/object&gt;&lt;object type=&quot;3&quot; unique_id=&quot;10012&quot;&gt;&lt;property id=&quot;20148&quot; value=&quot;5&quot;/&gt;&lt;property id=&quot;20300&quot; value=&quot;Slide 6 - &amp;quot;Caring about the employer from start to finish &amp;#x0D;&amp;#x0A;&amp;#x0D;&amp;#x0A;&amp;#x0D;&amp;#x0A;&amp;quot;&quot;/&gt;&lt;property id=&quot;20307&quot; value=&quot;261&quot;/&gt;&lt;/object&gt;&lt;object type=&quot;3&quot; unique_id=&quot;10013&quot;&gt;&lt;property id=&quot;20148&quot; value=&quot;5&quot;/&gt;&lt;property id=&quot;20300&quot; value=&quot;Slide 7 - &amp;quot;Customers = Employer &amp;#x0D;&amp;#x0A;&amp;#x0D;&amp;#x0A;&amp;#x0D;&amp;#x0A;Why are customers our main client? &amp;#x0D;&amp;#x0A;When dealing with employers, we make critical investmen&quot;/&gt;&lt;property id=&quot;20307&quot; value=&quot;262&quot;/&gt;&lt;/object&gt;&lt;object type=&quot;3&quot; unique_id=&quot;10014&quot;&gt;&lt;property id=&quot;20148&quot; value=&quot;5&quot;/&gt;&lt;property id=&quot;20300&quot; value=&quot;Slide 8 - &amp;quot;Exploring Opportunities &amp;#x0D;&amp;#x0A;&amp;#x0D;&amp;#x0A;&amp;quot;&quot;/&gt;&lt;property id=&quot;20307&quot; value=&quot;263&quot;/&gt;&lt;/object&gt;&lt;object type=&quot;3&quot; unique_id=&quot;10015&quot;&gt;&lt;property id=&quot;20148&quot; value=&quot;5&quot;/&gt;&lt;property id=&quot;20300&quot; value=&quot;Slide 9 - &amp;quot;Staying tuned in to the employer &amp;quot;&quot;/&gt;&lt;property id=&quot;20307&quot; value=&quot;264&quot;/&gt;&lt;/object&gt;&lt;object type=&quot;3&quot; unique_id=&quot;10018&quot;&gt;&lt;property id=&quot;20148&quot; value=&quot;5&quot;/&gt;&lt;property id=&quot;20300&quot; value=&quot;Slide 10 - &amp;quot;Statistics &amp;#x0D;&amp;#x0A;&amp;quot;&quot;/&gt;&lt;property id=&quot;20307&quot; value=&quot;267&quot;/&gt;&lt;/object&gt;&lt;object type=&quot;3&quot; unique_id=&quot;10022&quot;&gt;&lt;property id=&quot;20148&quot; value=&quot;5&quot;/&gt;&lt;property id=&quot;20300&quot; value=&quot;Slide 11 - &amp;quot;Questions &amp;amp; Answers&amp;quot;&quot;/&gt;&lt;property id=&quot;20307&quot; value=&quot;271&quot;/&gt;&lt;/object&gt;&lt;/object&gt;&lt;/object&gt;&lt;/database&gt;"/>
  <p:tag name="SECTOMILLISECCONVERTED" val="1"/>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450</TotalTime>
  <Words>321</Words>
  <Application>Microsoft Office PowerPoint</Application>
  <PresentationFormat>On-screen Show (4:3)</PresentationFormat>
  <Paragraphs>88</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Default Design</vt:lpstr>
      <vt:lpstr>Serving Employers will lead to SUCCESS</vt:lpstr>
      <vt:lpstr>OBJECTIVES</vt:lpstr>
      <vt:lpstr>OVERVIEW</vt:lpstr>
      <vt:lpstr>Start by asking the right questions  </vt:lpstr>
      <vt:lpstr>Understanding the needs of the employer</vt:lpstr>
      <vt:lpstr>Caring about the employer from start to finish    </vt:lpstr>
      <vt:lpstr>Customers = Employer    Why are customers our main client?  When dealing with employers, we make critical investments in  training and education so that businesses can compete and prosper, and our community can thrive. </vt:lpstr>
      <vt:lpstr>Exploring Opportunities   </vt:lpstr>
      <vt:lpstr>Staying tuned in to the employer </vt:lpstr>
      <vt:lpstr>Statistics  </vt:lpstr>
      <vt:lpstr>Questions &amp; Answers</vt:lpstr>
    </vt:vector>
  </TitlesOfParts>
  <Company>Workforce Central Florida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w12jxl1</dc:creator>
  <cp:lastModifiedBy>Anika Holmes</cp:lastModifiedBy>
  <cp:revision>52</cp:revision>
  <cp:lastPrinted>2011-11-23T15:21:37Z</cp:lastPrinted>
  <dcterms:created xsi:type="dcterms:W3CDTF">2005-06-16T18:13:25Z</dcterms:created>
  <dcterms:modified xsi:type="dcterms:W3CDTF">2011-12-01T22:14:54Z</dcterms:modified>
</cp:coreProperties>
</file>