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2" r:id="rId3"/>
    <p:sldId id="264" r:id="rId4"/>
    <p:sldId id="261" r:id="rId5"/>
    <p:sldId id="265" r:id="rId6"/>
    <p:sldId id="270" r:id="rId7"/>
    <p:sldId id="257" r:id="rId8"/>
    <p:sldId id="258" r:id="rId9"/>
    <p:sldId id="268" r:id="rId10"/>
    <p:sldId id="272" r:id="rId11"/>
    <p:sldId id="273" r:id="rId12"/>
    <p:sldId id="283" r:id="rId13"/>
    <p:sldId id="275" r:id="rId14"/>
    <p:sldId id="276" r:id="rId15"/>
    <p:sldId id="277" r:id="rId16"/>
    <p:sldId id="278" r:id="rId17"/>
    <p:sldId id="280" r:id="rId18"/>
    <p:sldId id="282" r:id="rId19"/>
    <p:sldId id="284" r:id="rId20"/>
    <p:sldId id="285" r:id="rId21"/>
    <p:sldId id="26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2A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973" autoAdjust="0"/>
  </p:normalViewPr>
  <p:slideViewPr>
    <p:cSldViewPr>
      <p:cViewPr varScale="1">
        <p:scale>
          <a:sx n="50" d="100"/>
          <a:sy n="50" d="100"/>
        </p:scale>
        <p:origin x="-181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262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637D58-DEB1-4A87-B2F2-C2906A8C5F6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5302067-DFA2-4B06-AE39-5D48271D5840}">
      <dgm:prSet phldrT="[Text]"/>
      <dgm:spPr/>
      <dgm:t>
        <a:bodyPr/>
        <a:lstStyle/>
        <a:p>
          <a:r>
            <a:rPr lang="en-US" dirty="0" smtClean="0"/>
            <a:t>EDCs</a:t>
          </a:r>
          <a:endParaRPr lang="en-US" dirty="0"/>
        </a:p>
      </dgm:t>
    </dgm:pt>
    <dgm:pt modelId="{DE0FCF83-B38F-4660-8700-98DA7540BCB3}" type="parTrans" cxnId="{08A8DC4E-A1AA-4333-82C0-AE5B7E9AAD36}">
      <dgm:prSet/>
      <dgm:spPr/>
      <dgm:t>
        <a:bodyPr/>
        <a:lstStyle/>
        <a:p>
          <a:endParaRPr lang="en-US"/>
        </a:p>
      </dgm:t>
    </dgm:pt>
    <dgm:pt modelId="{D31B6A88-F4EC-4A84-9213-CB962C0F41E3}" type="sibTrans" cxnId="{08A8DC4E-A1AA-4333-82C0-AE5B7E9AAD36}">
      <dgm:prSet/>
      <dgm:spPr/>
      <dgm:t>
        <a:bodyPr/>
        <a:lstStyle/>
        <a:p>
          <a:endParaRPr lang="en-US"/>
        </a:p>
      </dgm:t>
    </dgm:pt>
    <dgm:pt modelId="{0A9E385C-5D99-47BD-8EE5-35BEDBFA1293}">
      <dgm:prSet phldrT="[Text]"/>
      <dgm:spPr/>
      <dgm:t>
        <a:bodyPr/>
        <a:lstStyle/>
        <a:p>
          <a:r>
            <a:rPr lang="en-US" dirty="0" smtClean="0"/>
            <a:t>Chambers</a:t>
          </a:r>
          <a:endParaRPr lang="en-US" dirty="0"/>
        </a:p>
      </dgm:t>
    </dgm:pt>
    <dgm:pt modelId="{E36BF038-0BCF-44D0-9C75-B48AC1538570}" type="parTrans" cxnId="{86D2BCBE-1E33-49C2-A71C-DE292CD3B898}">
      <dgm:prSet/>
      <dgm:spPr/>
      <dgm:t>
        <a:bodyPr/>
        <a:lstStyle/>
        <a:p>
          <a:endParaRPr lang="en-US"/>
        </a:p>
      </dgm:t>
    </dgm:pt>
    <dgm:pt modelId="{42932992-1525-409E-9F99-4E724512C9AE}" type="sibTrans" cxnId="{86D2BCBE-1E33-49C2-A71C-DE292CD3B898}">
      <dgm:prSet/>
      <dgm:spPr/>
      <dgm:t>
        <a:bodyPr/>
        <a:lstStyle/>
        <a:p>
          <a:endParaRPr lang="en-US"/>
        </a:p>
      </dgm:t>
    </dgm:pt>
    <dgm:pt modelId="{957EC64E-2B64-4E9E-8E8F-1B656C1994E6}">
      <dgm:prSet phldrT="[Text]"/>
      <dgm:spPr/>
      <dgm:t>
        <a:bodyPr/>
        <a:lstStyle/>
        <a:p>
          <a:r>
            <a:rPr lang="en-US" dirty="0" smtClean="0"/>
            <a:t>Local Governments</a:t>
          </a:r>
          <a:endParaRPr lang="en-US" dirty="0"/>
        </a:p>
      </dgm:t>
    </dgm:pt>
    <dgm:pt modelId="{486749E1-CDD3-47A7-9104-69B8D15A1A98}" type="parTrans" cxnId="{C259F7C6-AA3F-42DA-9158-C7A89DBA086F}">
      <dgm:prSet/>
      <dgm:spPr/>
      <dgm:t>
        <a:bodyPr/>
        <a:lstStyle/>
        <a:p>
          <a:endParaRPr lang="en-US"/>
        </a:p>
      </dgm:t>
    </dgm:pt>
    <dgm:pt modelId="{084CE8D7-D264-439B-BB66-E1D6632AD035}" type="sibTrans" cxnId="{C259F7C6-AA3F-42DA-9158-C7A89DBA086F}">
      <dgm:prSet/>
      <dgm:spPr/>
      <dgm:t>
        <a:bodyPr/>
        <a:lstStyle/>
        <a:p>
          <a:endParaRPr lang="en-US"/>
        </a:p>
      </dgm:t>
    </dgm:pt>
    <dgm:pt modelId="{927FF2E8-4052-4F52-A6DF-DC99CC9EC778}">
      <dgm:prSet phldrT="[Text]" custT="1"/>
      <dgm:spPr/>
      <dgm:t>
        <a:bodyPr/>
        <a:lstStyle/>
        <a:p>
          <a:r>
            <a:rPr lang="en-US" sz="2400" dirty="0" smtClean="0"/>
            <a:t>Suncoast Workforce</a:t>
          </a:r>
        </a:p>
        <a:p>
          <a:r>
            <a:rPr lang="en-US" sz="1050" i="1" dirty="0" smtClean="0"/>
            <a:t>“Federal-to-Local Delivery”</a:t>
          </a:r>
          <a:endParaRPr lang="en-US" sz="1050" i="1" dirty="0"/>
        </a:p>
      </dgm:t>
    </dgm:pt>
    <dgm:pt modelId="{73226A5D-A1C3-4A30-AF56-4821183861DA}" type="parTrans" cxnId="{56EE9344-E8FF-4C2A-A8D3-CFEB81A32EC3}">
      <dgm:prSet/>
      <dgm:spPr/>
      <dgm:t>
        <a:bodyPr/>
        <a:lstStyle/>
        <a:p>
          <a:endParaRPr lang="en-US"/>
        </a:p>
      </dgm:t>
    </dgm:pt>
    <dgm:pt modelId="{14790C0A-5270-4309-AC66-FB6839DF3781}" type="sibTrans" cxnId="{56EE9344-E8FF-4C2A-A8D3-CFEB81A32EC3}">
      <dgm:prSet/>
      <dgm:spPr/>
      <dgm:t>
        <a:bodyPr/>
        <a:lstStyle/>
        <a:p>
          <a:endParaRPr lang="en-US"/>
        </a:p>
      </dgm:t>
    </dgm:pt>
    <dgm:pt modelId="{80D92629-F87E-4EB6-B050-B30DD5FC2D61}">
      <dgm:prSet phldrT="[Text]"/>
      <dgm:spPr/>
      <dgm:t>
        <a:bodyPr/>
        <a:lstStyle/>
        <a:p>
          <a:r>
            <a:rPr lang="en-US" dirty="0" smtClean="0"/>
            <a:t>Job Seekers</a:t>
          </a:r>
          <a:endParaRPr lang="en-US" dirty="0"/>
        </a:p>
      </dgm:t>
    </dgm:pt>
    <dgm:pt modelId="{93D250F6-5A5B-4FAA-BAD6-9B1572702F76}" type="parTrans" cxnId="{1349E2B1-BA21-4E69-908F-E0DB3E5C6510}">
      <dgm:prSet/>
      <dgm:spPr/>
      <dgm:t>
        <a:bodyPr/>
        <a:lstStyle/>
        <a:p>
          <a:endParaRPr lang="en-US"/>
        </a:p>
      </dgm:t>
    </dgm:pt>
    <dgm:pt modelId="{801FBB91-B774-4492-9309-E4418C52387B}" type="sibTrans" cxnId="{1349E2B1-BA21-4E69-908F-E0DB3E5C6510}">
      <dgm:prSet/>
      <dgm:spPr/>
      <dgm:t>
        <a:bodyPr/>
        <a:lstStyle/>
        <a:p>
          <a:endParaRPr lang="en-US"/>
        </a:p>
      </dgm:t>
    </dgm:pt>
    <dgm:pt modelId="{64D531D7-6934-4B6F-A7D7-2ECFA7185FEE}">
      <dgm:prSet phldrT="[Text]"/>
      <dgm:spPr/>
      <dgm:t>
        <a:bodyPr/>
        <a:lstStyle/>
        <a:p>
          <a:r>
            <a:rPr lang="en-US" dirty="0" smtClean="0"/>
            <a:t>Community Organizations</a:t>
          </a:r>
          <a:endParaRPr lang="en-US" dirty="0"/>
        </a:p>
      </dgm:t>
    </dgm:pt>
    <dgm:pt modelId="{EF3651B3-7775-4F4E-9524-76D3BD2BAF17}" type="parTrans" cxnId="{C019D9B4-DFD0-423F-85E0-8DB0E304921D}">
      <dgm:prSet/>
      <dgm:spPr/>
      <dgm:t>
        <a:bodyPr/>
        <a:lstStyle/>
        <a:p>
          <a:endParaRPr lang="en-US"/>
        </a:p>
      </dgm:t>
    </dgm:pt>
    <dgm:pt modelId="{6BDEC1AE-8E6C-4076-A998-A10D6960046E}" type="sibTrans" cxnId="{C019D9B4-DFD0-423F-85E0-8DB0E304921D}">
      <dgm:prSet/>
      <dgm:spPr/>
      <dgm:t>
        <a:bodyPr/>
        <a:lstStyle/>
        <a:p>
          <a:endParaRPr lang="en-US"/>
        </a:p>
      </dgm:t>
    </dgm:pt>
    <dgm:pt modelId="{DD9A2134-A8F2-473A-9DA2-4CB5CA92CCE9}">
      <dgm:prSet phldrT="[Text]"/>
      <dgm:spPr/>
      <dgm:t>
        <a:bodyPr/>
        <a:lstStyle/>
        <a:p>
          <a:r>
            <a:rPr lang="en-US" dirty="0" smtClean="0"/>
            <a:t>Employers</a:t>
          </a:r>
          <a:endParaRPr lang="en-US" dirty="0"/>
        </a:p>
      </dgm:t>
    </dgm:pt>
    <dgm:pt modelId="{DB28464C-0CAC-43E4-8877-56C339329D72}" type="parTrans" cxnId="{BDEC1EBB-3A59-4E36-BBC8-198ED6F9B87D}">
      <dgm:prSet/>
      <dgm:spPr/>
      <dgm:t>
        <a:bodyPr/>
        <a:lstStyle/>
        <a:p>
          <a:endParaRPr lang="en-US"/>
        </a:p>
      </dgm:t>
    </dgm:pt>
    <dgm:pt modelId="{A2B6C46D-2A78-4D6F-816F-4CDA69662820}" type="sibTrans" cxnId="{BDEC1EBB-3A59-4E36-BBC8-198ED6F9B87D}">
      <dgm:prSet/>
      <dgm:spPr/>
      <dgm:t>
        <a:bodyPr/>
        <a:lstStyle/>
        <a:p>
          <a:endParaRPr lang="en-US"/>
        </a:p>
      </dgm:t>
    </dgm:pt>
    <dgm:pt modelId="{6737F119-8DF0-43AC-AF5E-44EACD37A212}" type="pres">
      <dgm:prSet presAssocID="{8F637D58-DEB1-4A87-B2F2-C2906A8C5F61}" presName="compositeShape" presStyleCnt="0">
        <dgm:presLayoutVars>
          <dgm:chMax val="7"/>
          <dgm:dir/>
          <dgm:resizeHandles val="exact"/>
        </dgm:presLayoutVars>
      </dgm:prSet>
      <dgm:spPr/>
    </dgm:pt>
    <dgm:pt modelId="{0FCA18BB-12A1-47F0-B2CF-E1A5CDC99828}" type="pres">
      <dgm:prSet presAssocID="{65302067-DFA2-4B06-AE39-5D48271D5840}" presName="circ1" presStyleLbl="vennNode1" presStyleIdx="0" presStyleCnt="7"/>
      <dgm:spPr/>
      <dgm:t>
        <a:bodyPr/>
        <a:lstStyle/>
        <a:p>
          <a:endParaRPr lang="en-US"/>
        </a:p>
      </dgm:t>
    </dgm:pt>
    <dgm:pt modelId="{F91131EE-9603-4EC2-A53F-747F84A7FB9D}" type="pres">
      <dgm:prSet presAssocID="{65302067-DFA2-4B06-AE39-5D48271D584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024061-588D-4739-ACD9-28E1F33CDE84}" type="pres">
      <dgm:prSet presAssocID="{0A9E385C-5D99-47BD-8EE5-35BEDBFA1293}" presName="circ2" presStyleLbl="vennNode1" presStyleIdx="1" presStyleCnt="7"/>
      <dgm:spPr/>
      <dgm:t>
        <a:bodyPr/>
        <a:lstStyle/>
        <a:p>
          <a:endParaRPr lang="en-US"/>
        </a:p>
      </dgm:t>
    </dgm:pt>
    <dgm:pt modelId="{4FD5FD8F-C879-4948-8BEC-1B5C95E14FC0}" type="pres">
      <dgm:prSet presAssocID="{0A9E385C-5D99-47BD-8EE5-35BEDBFA129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3216C5-478D-41F9-8E71-5488122A49BE}" type="pres">
      <dgm:prSet presAssocID="{957EC64E-2B64-4E9E-8E8F-1B656C1994E6}" presName="circ3" presStyleLbl="vennNode1" presStyleIdx="2" presStyleCnt="7"/>
      <dgm:spPr/>
    </dgm:pt>
    <dgm:pt modelId="{6DDB8C41-CE66-4AE0-AF51-62115B71E716}" type="pres">
      <dgm:prSet presAssocID="{957EC64E-2B64-4E9E-8E8F-1B656C1994E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FC9ACF-D40E-49D1-B35B-999A944EC204}" type="pres">
      <dgm:prSet presAssocID="{927FF2E8-4052-4F52-A6DF-DC99CC9EC778}" presName="circ4" presStyleLbl="vennNode1" presStyleIdx="3" presStyleCnt="7"/>
      <dgm:spPr>
        <a:solidFill>
          <a:srgbClr val="990000"/>
        </a:solidFill>
      </dgm:spPr>
      <dgm:t>
        <a:bodyPr/>
        <a:lstStyle/>
        <a:p>
          <a:endParaRPr lang="en-US"/>
        </a:p>
      </dgm:t>
    </dgm:pt>
    <dgm:pt modelId="{B1D48659-DB61-49AF-8441-A6EB0185D201}" type="pres">
      <dgm:prSet presAssocID="{927FF2E8-4052-4F52-A6DF-DC99CC9EC778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1657F0-DF2B-4850-9947-3C0EBCF301D9}" type="pres">
      <dgm:prSet presAssocID="{80D92629-F87E-4EB6-B050-B30DD5FC2D61}" presName="circ5" presStyleLbl="vennNode1" presStyleIdx="4" presStyleCnt="7"/>
      <dgm:spPr/>
    </dgm:pt>
    <dgm:pt modelId="{1DA15E60-EF2D-4EFF-B75C-19C693A162D9}" type="pres">
      <dgm:prSet presAssocID="{80D92629-F87E-4EB6-B050-B30DD5FC2D61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C6C0A9-8EEC-4B83-BD49-9C3434C32A20}" type="pres">
      <dgm:prSet presAssocID="{64D531D7-6934-4B6F-A7D7-2ECFA7185FEE}" presName="circ6" presStyleLbl="vennNode1" presStyleIdx="5" presStyleCnt="7"/>
      <dgm:spPr/>
    </dgm:pt>
    <dgm:pt modelId="{A2DD4843-DA97-4FFA-998F-9DE1D0BEE4FC}" type="pres">
      <dgm:prSet presAssocID="{64D531D7-6934-4B6F-A7D7-2ECFA7185FEE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685B90-F5FD-4C4F-9A50-EBE2A7E6A68B}" type="pres">
      <dgm:prSet presAssocID="{DD9A2134-A8F2-473A-9DA2-4CB5CA92CCE9}" presName="circ7" presStyleLbl="vennNode1" presStyleIdx="6" presStyleCnt="7"/>
      <dgm:spPr/>
    </dgm:pt>
    <dgm:pt modelId="{3B629C18-DA88-40AB-BE30-5BD473E9D2C6}" type="pres">
      <dgm:prSet presAssocID="{DD9A2134-A8F2-473A-9DA2-4CB5CA92CCE9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19D9B4-DFD0-423F-85E0-8DB0E304921D}" srcId="{8F637D58-DEB1-4A87-B2F2-C2906A8C5F61}" destId="{64D531D7-6934-4B6F-A7D7-2ECFA7185FEE}" srcOrd="5" destOrd="0" parTransId="{EF3651B3-7775-4F4E-9524-76D3BD2BAF17}" sibTransId="{6BDEC1AE-8E6C-4076-A998-A10D6960046E}"/>
    <dgm:cxn modelId="{BDEC1EBB-3A59-4E36-BBC8-198ED6F9B87D}" srcId="{8F637D58-DEB1-4A87-B2F2-C2906A8C5F61}" destId="{DD9A2134-A8F2-473A-9DA2-4CB5CA92CCE9}" srcOrd="6" destOrd="0" parTransId="{DB28464C-0CAC-43E4-8877-56C339329D72}" sibTransId="{A2B6C46D-2A78-4D6F-816F-4CDA69662820}"/>
    <dgm:cxn modelId="{2ABE0E2A-E822-4F0E-A4F9-2783BA3FC682}" type="presOf" srcId="{957EC64E-2B64-4E9E-8E8F-1B656C1994E6}" destId="{6DDB8C41-CE66-4AE0-AF51-62115B71E716}" srcOrd="0" destOrd="0" presId="urn:microsoft.com/office/officeart/2005/8/layout/venn1"/>
    <dgm:cxn modelId="{2619B2AB-7D7A-427C-A297-283F0BBAB631}" type="presOf" srcId="{64D531D7-6934-4B6F-A7D7-2ECFA7185FEE}" destId="{A2DD4843-DA97-4FFA-998F-9DE1D0BEE4FC}" srcOrd="0" destOrd="0" presId="urn:microsoft.com/office/officeart/2005/8/layout/venn1"/>
    <dgm:cxn modelId="{08A8DC4E-A1AA-4333-82C0-AE5B7E9AAD36}" srcId="{8F637D58-DEB1-4A87-B2F2-C2906A8C5F61}" destId="{65302067-DFA2-4B06-AE39-5D48271D5840}" srcOrd="0" destOrd="0" parTransId="{DE0FCF83-B38F-4660-8700-98DA7540BCB3}" sibTransId="{D31B6A88-F4EC-4A84-9213-CB962C0F41E3}"/>
    <dgm:cxn modelId="{56EE9344-E8FF-4C2A-A8D3-CFEB81A32EC3}" srcId="{8F637D58-DEB1-4A87-B2F2-C2906A8C5F61}" destId="{927FF2E8-4052-4F52-A6DF-DC99CC9EC778}" srcOrd="3" destOrd="0" parTransId="{73226A5D-A1C3-4A30-AF56-4821183861DA}" sibTransId="{14790C0A-5270-4309-AC66-FB6839DF3781}"/>
    <dgm:cxn modelId="{F470EB9F-4A2C-46F1-937F-3073A0A87D25}" type="presOf" srcId="{927FF2E8-4052-4F52-A6DF-DC99CC9EC778}" destId="{B1D48659-DB61-49AF-8441-A6EB0185D201}" srcOrd="0" destOrd="0" presId="urn:microsoft.com/office/officeart/2005/8/layout/venn1"/>
    <dgm:cxn modelId="{09514CD1-EE28-4A01-A1FB-D70D6CC72972}" type="presOf" srcId="{65302067-DFA2-4B06-AE39-5D48271D5840}" destId="{F91131EE-9603-4EC2-A53F-747F84A7FB9D}" srcOrd="0" destOrd="0" presId="urn:microsoft.com/office/officeart/2005/8/layout/venn1"/>
    <dgm:cxn modelId="{892C884B-A45F-4217-AC3C-A56DA65BC40B}" type="presOf" srcId="{0A9E385C-5D99-47BD-8EE5-35BEDBFA1293}" destId="{4FD5FD8F-C879-4948-8BEC-1B5C95E14FC0}" srcOrd="0" destOrd="0" presId="urn:microsoft.com/office/officeart/2005/8/layout/venn1"/>
    <dgm:cxn modelId="{84F10986-1E4E-4E14-A720-09BA7F620F2C}" type="presOf" srcId="{8F637D58-DEB1-4A87-B2F2-C2906A8C5F61}" destId="{6737F119-8DF0-43AC-AF5E-44EACD37A212}" srcOrd="0" destOrd="0" presId="urn:microsoft.com/office/officeart/2005/8/layout/venn1"/>
    <dgm:cxn modelId="{C26DEEAE-A673-42D1-97C5-A6E19A61CA82}" type="presOf" srcId="{80D92629-F87E-4EB6-B050-B30DD5FC2D61}" destId="{1DA15E60-EF2D-4EFF-B75C-19C693A162D9}" srcOrd="0" destOrd="0" presId="urn:microsoft.com/office/officeart/2005/8/layout/venn1"/>
    <dgm:cxn modelId="{C259F7C6-AA3F-42DA-9158-C7A89DBA086F}" srcId="{8F637D58-DEB1-4A87-B2F2-C2906A8C5F61}" destId="{957EC64E-2B64-4E9E-8E8F-1B656C1994E6}" srcOrd="2" destOrd="0" parTransId="{486749E1-CDD3-47A7-9104-69B8D15A1A98}" sibTransId="{084CE8D7-D264-439B-BB66-E1D6632AD035}"/>
    <dgm:cxn modelId="{1349E2B1-BA21-4E69-908F-E0DB3E5C6510}" srcId="{8F637D58-DEB1-4A87-B2F2-C2906A8C5F61}" destId="{80D92629-F87E-4EB6-B050-B30DD5FC2D61}" srcOrd="4" destOrd="0" parTransId="{93D250F6-5A5B-4FAA-BAD6-9B1572702F76}" sibTransId="{801FBB91-B774-4492-9309-E4418C52387B}"/>
    <dgm:cxn modelId="{C0EBD645-DFE8-4B18-9CE3-053E1588A6FF}" type="presOf" srcId="{DD9A2134-A8F2-473A-9DA2-4CB5CA92CCE9}" destId="{3B629C18-DA88-40AB-BE30-5BD473E9D2C6}" srcOrd="0" destOrd="0" presId="urn:microsoft.com/office/officeart/2005/8/layout/venn1"/>
    <dgm:cxn modelId="{86D2BCBE-1E33-49C2-A71C-DE292CD3B898}" srcId="{8F637D58-DEB1-4A87-B2F2-C2906A8C5F61}" destId="{0A9E385C-5D99-47BD-8EE5-35BEDBFA1293}" srcOrd="1" destOrd="0" parTransId="{E36BF038-0BCF-44D0-9C75-B48AC1538570}" sibTransId="{42932992-1525-409E-9F99-4E724512C9AE}"/>
    <dgm:cxn modelId="{86D81574-D28C-4ADB-B744-FE13B848BCB8}" type="presParOf" srcId="{6737F119-8DF0-43AC-AF5E-44EACD37A212}" destId="{0FCA18BB-12A1-47F0-B2CF-E1A5CDC99828}" srcOrd="0" destOrd="0" presId="urn:microsoft.com/office/officeart/2005/8/layout/venn1"/>
    <dgm:cxn modelId="{88575E4A-B91D-44D3-97BE-30D4DC2E7662}" type="presParOf" srcId="{6737F119-8DF0-43AC-AF5E-44EACD37A212}" destId="{F91131EE-9603-4EC2-A53F-747F84A7FB9D}" srcOrd="1" destOrd="0" presId="urn:microsoft.com/office/officeart/2005/8/layout/venn1"/>
    <dgm:cxn modelId="{4A8C829B-0F2F-450E-A7DC-33F6B5E99C94}" type="presParOf" srcId="{6737F119-8DF0-43AC-AF5E-44EACD37A212}" destId="{BB024061-588D-4739-ACD9-28E1F33CDE84}" srcOrd="2" destOrd="0" presId="urn:microsoft.com/office/officeart/2005/8/layout/venn1"/>
    <dgm:cxn modelId="{1AC7586A-2469-4D41-B9AA-9AB8CD469A47}" type="presParOf" srcId="{6737F119-8DF0-43AC-AF5E-44EACD37A212}" destId="{4FD5FD8F-C879-4948-8BEC-1B5C95E14FC0}" srcOrd="3" destOrd="0" presId="urn:microsoft.com/office/officeart/2005/8/layout/venn1"/>
    <dgm:cxn modelId="{3E2C1CCD-5FB6-409E-B963-502D2DC616B3}" type="presParOf" srcId="{6737F119-8DF0-43AC-AF5E-44EACD37A212}" destId="{F43216C5-478D-41F9-8E71-5488122A49BE}" srcOrd="4" destOrd="0" presId="urn:microsoft.com/office/officeart/2005/8/layout/venn1"/>
    <dgm:cxn modelId="{EA8F9A60-70FC-4702-AA33-A1A8F6788327}" type="presParOf" srcId="{6737F119-8DF0-43AC-AF5E-44EACD37A212}" destId="{6DDB8C41-CE66-4AE0-AF51-62115B71E716}" srcOrd="5" destOrd="0" presId="urn:microsoft.com/office/officeart/2005/8/layout/venn1"/>
    <dgm:cxn modelId="{6A8206DE-55BE-4620-8EF8-BCB1BB91D14D}" type="presParOf" srcId="{6737F119-8DF0-43AC-AF5E-44EACD37A212}" destId="{5AFC9ACF-D40E-49D1-B35B-999A944EC204}" srcOrd="6" destOrd="0" presId="urn:microsoft.com/office/officeart/2005/8/layout/venn1"/>
    <dgm:cxn modelId="{B89F81B4-C37D-42C4-B1EB-A7F191D825B8}" type="presParOf" srcId="{6737F119-8DF0-43AC-AF5E-44EACD37A212}" destId="{B1D48659-DB61-49AF-8441-A6EB0185D201}" srcOrd="7" destOrd="0" presId="urn:microsoft.com/office/officeart/2005/8/layout/venn1"/>
    <dgm:cxn modelId="{106E0553-B1CE-49EB-81C2-774C8B7BF189}" type="presParOf" srcId="{6737F119-8DF0-43AC-AF5E-44EACD37A212}" destId="{831657F0-DF2B-4850-9947-3C0EBCF301D9}" srcOrd="8" destOrd="0" presId="urn:microsoft.com/office/officeart/2005/8/layout/venn1"/>
    <dgm:cxn modelId="{A6EB4D4A-42D1-4277-84AC-5AE4E5469C82}" type="presParOf" srcId="{6737F119-8DF0-43AC-AF5E-44EACD37A212}" destId="{1DA15E60-EF2D-4EFF-B75C-19C693A162D9}" srcOrd="9" destOrd="0" presId="urn:microsoft.com/office/officeart/2005/8/layout/venn1"/>
    <dgm:cxn modelId="{9938B85C-8C7D-46AB-A12B-4626706BAD7C}" type="presParOf" srcId="{6737F119-8DF0-43AC-AF5E-44EACD37A212}" destId="{A3C6C0A9-8EEC-4B83-BD49-9C3434C32A20}" srcOrd="10" destOrd="0" presId="urn:microsoft.com/office/officeart/2005/8/layout/venn1"/>
    <dgm:cxn modelId="{D0AB41BA-781B-4B1E-9253-EB6A34C275FD}" type="presParOf" srcId="{6737F119-8DF0-43AC-AF5E-44EACD37A212}" destId="{A2DD4843-DA97-4FFA-998F-9DE1D0BEE4FC}" srcOrd="11" destOrd="0" presId="urn:microsoft.com/office/officeart/2005/8/layout/venn1"/>
    <dgm:cxn modelId="{93D0D4AC-8F45-41EA-9D20-728757092243}" type="presParOf" srcId="{6737F119-8DF0-43AC-AF5E-44EACD37A212}" destId="{46685B90-F5FD-4C4F-9A50-EBE2A7E6A68B}" srcOrd="12" destOrd="0" presId="urn:microsoft.com/office/officeart/2005/8/layout/venn1"/>
    <dgm:cxn modelId="{66E69E2F-7B68-4A1F-BA0B-DBCA270FF0B4}" type="presParOf" srcId="{6737F119-8DF0-43AC-AF5E-44EACD37A212}" destId="{3B629C18-DA88-40AB-BE30-5BD473E9D2C6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D80CFB-537E-4328-9DEC-DE906EE5461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0A64644-9777-4A4C-8330-7A835310F7F0}">
      <dgm:prSet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…TO  RECRUIT, TRAIN, AND RETAIN TALENT FOR THE SUNCOAST</a:t>
          </a:r>
          <a:endParaRPr lang="en-US" b="1" dirty="0">
            <a:solidFill>
              <a:schemeClr val="bg1"/>
            </a:solidFill>
          </a:endParaRPr>
        </a:p>
      </dgm:t>
    </dgm:pt>
    <dgm:pt modelId="{CC83475B-A71B-48A3-A9B9-DCF03528E768}" type="parTrans" cxnId="{1DB7B4C5-4D4A-4F25-9846-94EBF070CFDA}">
      <dgm:prSet/>
      <dgm:spPr/>
      <dgm:t>
        <a:bodyPr/>
        <a:lstStyle/>
        <a:p>
          <a:endParaRPr lang="en-US"/>
        </a:p>
      </dgm:t>
    </dgm:pt>
    <dgm:pt modelId="{22BB6E5C-B7C6-497C-A00D-C6F91BC53ECB}" type="sibTrans" cxnId="{1DB7B4C5-4D4A-4F25-9846-94EBF070CFDA}">
      <dgm:prSet/>
      <dgm:spPr/>
      <dgm:t>
        <a:bodyPr/>
        <a:lstStyle/>
        <a:p>
          <a:endParaRPr lang="en-US"/>
        </a:p>
      </dgm:t>
    </dgm:pt>
    <dgm:pt modelId="{C0D529C2-C04E-48F3-87E2-944429B43C63}">
      <dgm:prSet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CLARITY OF MISSION…</a:t>
          </a:r>
          <a:endParaRPr lang="en-US" b="1" dirty="0">
            <a:solidFill>
              <a:schemeClr val="bg1"/>
            </a:solidFill>
          </a:endParaRPr>
        </a:p>
      </dgm:t>
    </dgm:pt>
    <dgm:pt modelId="{DE315608-FACF-439D-8570-A38E3C0D2953}" type="parTrans" cxnId="{1A4449DF-6532-4287-88FD-E663E6771934}">
      <dgm:prSet/>
      <dgm:spPr/>
      <dgm:t>
        <a:bodyPr/>
        <a:lstStyle/>
        <a:p>
          <a:endParaRPr lang="en-US"/>
        </a:p>
      </dgm:t>
    </dgm:pt>
    <dgm:pt modelId="{61226C6A-73ED-40D8-8279-D74050D52435}" type="sibTrans" cxnId="{1A4449DF-6532-4287-88FD-E663E6771934}">
      <dgm:prSet/>
      <dgm:spPr/>
      <dgm:t>
        <a:bodyPr/>
        <a:lstStyle/>
        <a:p>
          <a:endParaRPr lang="en-US"/>
        </a:p>
      </dgm:t>
    </dgm:pt>
    <dgm:pt modelId="{4B55CD40-2C66-41FC-AC4D-8C7EFD80B2CC}">
      <dgm:prSet/>
      <dgm:spPr/>
      <dgm:t>
        <a:bodyPr/>
        <a:lstStyle/>
        <a:p>
          <a:pPr rtl="0"/>
          <a:r>
            <a:rPr lang="en-US" b="1" dirty="0" smtClean="0"/>
            <a:t>…LEADS TO FOCUS</a:t>
          </a:r>
          <a:r>
            <a:rPr kumimoji="0" lang="en-US" b="1" i="0" u="none" strike="noStrike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rPr>
            <a:t> ON SERVICE…</a:t>
          </a:r>
          <a:endParaRPr kumimoji="0" lang="en-US" b="1" i="0" u="none" strike="noStrike" cap="none" spc="0" normalizeH="0" baseline="0" noProof="0" dirty="0">
            <a:ln>
              <a:noFill/>
            </a:ln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FFA76D38-1E4B-4A4D-98F2-963024864F26}" type="parTrans" cxnId="{36E0DD39-3B6B-4A18-9B96-FB4D921901A8}">
      <dgm:prSet/>
      <dgm:spPr/>
      <dgm:t>
        <a:bodyPr/>
        <a:lstStyle/>
        <a:p>
          <a:endParaRPr lang="en-US"/>
        </a:p>
      </dgm:t>
    </dgm:pt>
    <dgm:pt modelId="{6E1ABC68-5DD4-426B-A69A-4EB038294DEA}" type="sibTrans" cxnId="{36E0DD39-3B6B-4A18-9B96-FB4D921901A8}">
      <dgm:prSet/>
      <dgm:spPr/>
      <dgm:t>
        <a:bodyPr/>
        <a:lstStyle/>
        <a:p>
          <a:endParaRPr lang="en-US"/>
        </a:p>
      </dgm:t>
    </dgm:pt>
    <dgm:pt modelId="{B5D3E6DA-0A1C-4404-A58F-5FF3284822FF}">
      <dgm:prSet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…EMPLOYER SOLUTIONS &amp; CAREER PATHWAYS</a:t>
          </a:r>
          <a:endParaRPr lang="en-US" b="1" dirty="0">
            <a:solidFill>
              <a:schemeClr val="bg1"/>
            </a:solidFill>
          </a:endParaRPr>
        </a:p>
      </dgm:t>
    </dgm:pt>
    <dgm:pt modelId="{F2ECF4E1-0F2C-4404-8158-9AF9ACF2CA69}" type="parTrans" cxnId="{D1440613-8E7E-4A6C-BBA8-40FE652E5A1F}">
      <dgm:prSet/>
      <dgm:spPr/>
      <dgm:t>
        <a:bodyPr/>
        <a:lstStyle/>
        <a:p>
          <a:endParaRPr lang="en-US"/>
        </a:p>
      </dgm:t>
    </dgm:pt>
    <dgm:pt modelId="{FE206366-979C-43BF-8DBE-61F68D58D4A6}" type="sibTrans" cxnId="{D1440613-8E7E-4A6C-BBA8-40FE652E5A1F}">
      <dgm:prSet/>
      <dgm:spPr/>
      <dgm:t>
        <a:bodyPr/>
        <a:lstStyle/>
        <a:p>
          <a:endParaRPr lang="en-US"/>
        </a:p>
      </dgm:t>
    </dgm:pt>
    <dgm:pt modelId="{68FC9904-57CA-4312-86EE-E7EBC6C741F7}" type="pres">
      <dgm:prSet presAssocID="{74D80CFB-537E-4328-9DEC-DE906EE54613}" presName="CompostProcess" presStyleCnt="0">
        <dgm:presLayoutVars>
          <dgm:dir/>
          <dgm:resizeHandles val="exact"/>
        </dgm:presLayoutVars>
      </dgm:prSet>
      <dgm:spPr/>
    </dgm:pt>
    <dgm:pt modelId="{EB8C6E28-50C1-4B2D-B7D6-EF00C49CB70A}" type="pres">
      <dgm:prSet presAssocID="{74D80CFB-537E-4328-9DEC-DE906EE54613}" presName="arrow" presStyleLbl="bgShp" presStyleIdx="0" presStyleCnt="1"/>
      <dgm:spPr/>
    </dgm:pt>
    <dgm:pt modelId="{54DFB220-9657-4394-BBCE-AF511093637A}" type="pres">
      <dgm:prSet presAssocID="{74D80CFB-537E-4328-9DEC-DE906EE54613}" presName="linearProcess" presStyleCnt="0"/>
      <dgm:spPr/>
    </dgm:pt>
    <dgm:pt modelId="{685D717E-5589-436F-96AF-E7BE3CA4A7C4}" type="pres">
      <dgm:prSet presAssocID="{C0D529C2-C04E-48F3-87E2-944429B43C63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F8B44F-E6A4-4E77-829D-8986730FB10A}" type="pres">
      <dgm:prSet presAssocID="{61226C6A-73ED-40D8-8279-D74050D52435}" presName="sibTrans" presStyleCnt="0"/>
      <dgm:spPr/>
    </dgm:pt>
    <dgm:pt modelId="{BFE33A62-EB6E-4485-82EC-F2FFF44F1BC0}" type="pres">
      <dgm:prSet presAssocID="{70A64644-9777-4A4C-8330-7A835310F7F0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AACDBC-397E-4BF1-A17E-C3BE70D867E1}" type="pres">
      <dgm:prSet presAssocID="{22BB6E5C-B7C6-497C-A00D-C6F91BC53ECB}" presName="sibTrans" presStyleCnt="0"/>
      <dgm:spPr/>
    </dgm:pt>
    <dgm:pt modelId="{212FCF76-D0A9-4DD9-9D97-019702107438}" type="pres">
      <dgm:prSet presAssocID="{4B55CD40-2C66-41FC-AC4D-8C7EFD80B2C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1412A4-F7AF-4A21-8E95-54343CC9E7C8}" type="pres">
      <dgm:prSet presAssocID="{6E1ABC68-5DD4-426B-A69A-4EB038294DEA}" presName="sibTrans" presStyleCnt="0"/>
      <dgm:spPr/>
    </dgm:pt>
    <dgm:pt modelId="{6C679F5A-DC13-4C5E-A6CA-F5DE2D64F152}" type="pres">
      <dgm:prSet presAssocID="{B5D3E6DA-0A1C-4404-A58F-5FF3284822FF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95F9A5-F9DA-4065-977A-B24849264A29}" type="presOf" srcId="{4B55CD40-2C66-41FC-AC4D-8C7EFD80B2CC}" destId="{212FCF76-D0A9-4DD9-9D97-019702107438}" srcOrd="0" destOrd="0" presId="urn:microsoft.com/office/officeart/2005/8/layout/hProcess9"/>
    <dgm:cxn modelId="{23778D5E-A8ED-4835-AC7E-211B6971A43E}" type="presOf" srcId="{70A64644-9777-4A4C-8330-7A835310F7F0}" destId="{BFE33A62-EB6E-4485-82EC-F2FFF44F1BC0}" srcOrd="0" destOrd="0" presId="urn:microsoft.com/office/officeart/2005/8/layout/hProcess9"/>
    <dgm:cxn modelId="{36E0DD39-3B6B-4A18-9B96-FB4D921901A8}" srcId="{74D80CFB-537E-4328-9DEC-DE906EE54613}" destId="{4B55CD40-2C66-41FC-AC4D-8C7EFD80B2CC}" srcOrd="2" destOrd="0" parTransId="{FFA76D38-1E4B-4A4D-98F2-963024864F26}" sibTransId="{6E1ABC68-5DD4-426B-A69A-4EB038294DEA}"/>
    <dgm:cxn modelId="{1A4449DF-6532-4287-88FD-E663E6771934}" srcId="{74D80CFB-537E-4328-9DEC-DE906EE54613}" destId="{C0D529C2-C04E-48F3-87E2-944429B43C63}" srcOrd="0" destOrd="0" parTransId="{DE315608-FACF-439D-8570-A38E3C0D2953}" sibTransId="{61226C6A-73ED-40D8-8279-D74050D52435}"/>
    <dgm:cxn modelId="{66A7F325-7E18-4B5C-A2E2-9336A982DF6D}" type="presOf" srcId="{74D80CFB-537E-4328-9DEC-DE906EE54613}" destId="{68FC9904-57CA-4312-86EE-E7EBC6C741F7}" srcOrd="0" destOrd="0" presId="urn:microsoft.com/office/officeart/2005/8/layout/hProcess9"/>
    <dgm:cxn modelId="{27E6D8C3-E304-4782-BF09-9C2BA10B739A}" type="presOf" srcId="{B5D3E6DA-0A1C-4404-A58F-5FF3284822FF}" destId="{6C679F5A-DC13-4C5E-A6CA-F5DE2D64F152}" srcOrd="0" destOrd="0" presId="urn:microsoft.com/office/officeart/2005/8/layout/hProcess9"/>
    <dgm:cxn modelId="{D1440613-8E7E-4A6C-BBA8-40FE652E5A1F}" srcId="{74D80CFB-537E-4328-9DEC-DE906EE54613}" destId="{B5D3E6DA-0A1C-4404-A58F-5FF3284822FF}" srcOrd="3" destOrd="0" parTransId="{F2ECF4E1-0F2C-4404-8158-9AF9ACF2CA69}" sibTransId="{FE206366-979C-43BF-8DBE-61F68D58D4A6}"/>
    <dgm:cxn modelId="{1289A001-6C29-4E72-9BD9-CF6C56BCAA40}" type="presOf" srcId="{C0D529C2-C04E-48F3-87E2-944429B43C63}" destId="{685D717E-5589-436F-96AF-E7BE3CA4A7C4}" srcOrd="0" destOrd="0" presId="urn:microsoft.com/office/officeart/2005/8/layout/hProcess9"/>
    <dgm:cxn modelId="{1DB7B4C5-4D4A-4F25-9846-94EBF070CFDA}" srcId="{74D80CFB-537E-4328-9DEC-DE906EE54613}" destId="{70A64644-9777-4A4C-8330-7A835310F7F0}" srcOrd="1" destOrd="0" parTransId="{CC83475B-A71B-48A3-A9B9-DCF03528E768}" sibTransId="{22BB6E5C-B7C6-497C-A00D-C6F91BC53ECB}"/>
    <dgm:cxn modelId="{4F5DB9DC-0C2F-4448-AE03-F6583CC2C300}" type="presParOf" srcId="{68FC9904-57CA-4312-86EE-E7EBC6C741F7}" destId="{EB8C6E28-50C1-4B2D-B7D6-EF00C49CB70A}" srcOrd="0" destOrd="0" presId="urn:microsoft.com/office/officeart/2005/8/layout/hProcess9"/>
    <dgm:cxn modelId="{A515A266-89F1-469C-AB54-D70837BA2D34}" type="presParOf" srcId="{68FC9904-57CA-4312-86EE-E7EBC6C741F7}" destId="{54DFB220-9657-4394-BBCE-AF511093637A}" srcOrd="1" destOrd="0" presId="urn:microsoft.com/office/officeart/2005/8/layout/hProcess9"/>
    <dgm:cxn modelId="{29BF38BC-290F-4E4E-BACE-18807B4F5334}" type="presParOf" srcId="{54DFB220-9657-4394-BBCE-AF511093637A}" destId="{685D717E-5589-436F-96AF-E7BE3CA4A7C4}" srcOrd="0" destOrd="0" presId="urn:microsoft.com/office/officeart/2005/8/layout/hProcess9"/>
    <dgm:cxn modelId="{7BF4D79B-55DD-4133-83EE-A9DB67FCDCEF}" type="presParOf" srcId="{54DFB220-9657-4394-BBCE-AF511093637A}" destId="{5EF8B44F-E6A4-4E77-829D-8986730FB10A}" srcOrd="1" destOrd="0" presId="urn:microsoft.com/office/officeart/2005/8/layout/hProcess9"/>
    <dgm:cxn modelId="{A67BE233-B97E-4267-9197-3FC07E737FE3}" type="presParOf" srcId="{54DFB220-9657-4394-BBCE-AF511093637A}" destId="{BFE33A62-EB6E-4485-82EC-F2FFF44F1BC0}" srcOrd="2" destOrd="0" presId="urn:microsoft.com/office/officeart/2005/8/layout/hProcess9"/>
    <dgm:cxn modelId="{17DF362E-C7BE-418E-9744-5CC086D7070C}" type="presParOf" srcId="{54DFB220-9657-4394-BBCE-AF511093637A}" destId="{74AACDBC-397E-4BF1-A17E-C3BE70D867E1}" srcOrd="3" destOrd="0" presId="urn:microsoft.com/office/officeart/2005/8/layout/hProcess9"/>
    <dgm:cxn modelId="{8DE6EFF4-F7CC-47C9-BB15-F93768395209}" type="presParOf" srcId="{54DFB220-9657-4394-BBCE-AF511093637A}" destId="{212FCF76-D0A9-4DD9-9D97-019702107438}" srcOrd="4" destOrd="0" presId="urn:microsoft.com/office/officeart/2005/8/layout/hProcess9"/>
    <dgm:cxn modelId="{7FE6CF32-F39A-43A7-B30E-563CCC4837D5}" type="presParOf" srcId="{54DFB220-9657-4394-BBCE-AF511093637A}" destId="{C41412A4-F7AF-4A21-8E95-54343CC9E7C8}" srcOrd="5" destOrd="0" presId="urn:microsoft.com/office/officeart/2005/8/layout/hProcess9"/>
    <dgm:cxn modelId="{B9AA409D-08AC-4EBE-9C4E-A4A5D2F7111B}" type="presParOf" srcId="{54DFB220-9657-4394-BBCE-AF511093637A}" destId="{6C679F5A-DC13-4C5E-A6CA-F5DE2D64F152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592B46-5F6D-4043-843B-7D0BDE43AC05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E0AE48-0A38-46EE-9313-C5EB9430C166}">
      <dgm:prSet phldrT="[Text]"/>
      <dgm:spPr/>
      <dgm:t>
        <a:bodyPr/>
        <a:lstStyle/>
        <a:p>
          <a:r>
            <a:rPr lang="en-US" dirty="0" smtClean="0"/>
            <a:t>Collaborative Partner	</a:t>
          </a:r>
          <a:endParaRPr lang="en-US" dirty="0"/>
        </a:p>
      </dgm:t>
    </dgm:pt>
    <dgm:pt modelId="{B62760A3-CF5B-4C8C-A2AA-E52B48B39B63}" type="parTrans" cxnId="{D5C6294F-7194-4A4E-BAE5-9FBCEC99C766}">
      <dgm:prSet/>
      <dgm:spPr/>
      <dgm:t>
        <a:bodyPr/>
        <a:lstStyle/>
        <a:p>
          <a:endParaRPr lang="en-US"/>
        </a:p>
      </dgm:t>
    </dgm:pt>
    <dgm:pt modelId="{064B4609-40BA-4D1F-9AE9-947A8B9DA1E7}" type="sibTrans" cxnId="{D5C6294F-7194-4A4E-BAE5-9FBCEC99C766}">
      <dgm:prSet/>
      <dgm:spPr/>
      <dgm:t>
        <a:bodyPr/>
        <a:lstStyle/>
        <a:p>
          <a:endParaRPr lang="en-US"/>
        </a:p>
      </dgm:t>
    </dgm:pt>
    <dgm:pt modelId="{0CF12718-442E-408D-8502-8D3C4EB4BF2D}">
      <dgm:prSet phldrT="[Text]"/>
      <dgm:spPr/>
      <dgm:t>
        <a:bodyPr/>
        <a:lstStyle/>
        <a:p>
          <a:r>
            <a:rPr lang="en-US" dirty="0" smtClean="0"/>
            <a:t>Recruiting Services</a:t>
          </a:r>
          <a:endParaRPr lang="en-US" dirty="0"/>
        </a:p>
      </dgm:t>
    </dgm:pt>
    <dgm:pt modelId="{88B8751A-86F4-405D-9C08-5863B5ADD1DC}" type="parTrans" cxnId="{51266511-543D-42CE-AE97-14E81364A96B}">
      <dgm:prSet/>
      <dgm:spPr/>
      <dgm:t>
        <a:bodyPr/>
        <a:lstStyle/>
        <a:p>
          <a:endParaRPr lang="en-US"/>
        </a:p>
      </dgm:t>
    </dgm:pt>
    <dgm:pt modelId="{354300A8-4CFA-4210-984A-087EBC841445}" type="sibTrans" cxnId="{51266511-543D-42CE-AE97-14E81364A96B}">
      <dgm:prSet/>
      <dgm:spPr/>
      <dgm:t>
        <a:bodyPr/>
        <a:lstStyle/>
        <a:p>
          <a:endParaRPr lang="en-US"/>
        </a:p>
      </dgm:t>
    </dgm:pt>
    <dgm:pt modelId="{1AC50F02-73AD-4D33-8DDC-A75449180F1B}">
      <dgm:prSet phldrT="[Text]"/>
      <dgm:spPr/>
      <dgm:t>
        <a:bodyPr/>
        <a:lstStyle/>
        <a:p>
          <a:r>
            <a:rPr lang="en-US" dirty="0" smtClean="0"/>
            <a:t>Training Services</a:t>
          </a:r>
          <a:endParaRPr lang="en-US" dirty="0"/>
        </a:p>
      </dgm:t>
    </dgm:pt>
    <dgm:pt modelId="{804B63C1-0D92-404B-9870-1D0F0CED0866}" type="parTrans" cxnId="{73447E9B-A1F9-42D6-9F4B-E4ED659CA2BE}">
      <dgm:prSet/>
      <dgm:spPr/>
      <dgm:t>
        <a:bodyPr/>
        <a:lstStyle/>
        <a:p>
          <a:endParaRPr lang="en-US"/>
        </a:p>
      </dgm:t>
    </dgm:pt>
    <dgm:pt modelId="{5F0A4B39-C2DC-4292-A022-034907246BAD}" type="sibTrans" cxnId="{73447E9B-A1F9-42D6-9F4B-E4ED659CA2BE}">
      <dgm:prSet/>
      <dgm:spPr/>
      <dgm:t>
        <a:bodyPr/>
        <a:lstStyle/>
        <a:p>
          <a:endParaRPr lang="en-US"/>
        </a:p>
      </dgm:t>
    </dgm:pt>
    <dgm:pt modelId="{E666E95E-FAC7-453F-AC10-49E8992A9EAC}">
      <dgm:prSet phldrT="[Text]"/>
      <dgm:spPr/>
      <dgm:t>
        <a:bodyPr/>
        <a:lstStyle/>
        <a:p>
          <a:r>
            <a:rPr lang="en-US" dirty="0" smtClean="0"/>
            <a:t>Partner</a:t>
          </a:r>
          <a:endParaRPr lang="en-US" dirty="0"/>
        </a:p>
      </dgm:t>
    </dgm:pt>
    <dgm:pt modelId="{35442657-0806-408A-977D-81DB0225F479}" type="parTrans" cxnId="{8DF2108F-0CD8-4BF8-B6F6-49805A4AB945}">
      <dgm:prSet/>
      <dgm:spPr/>
      <dgm:t>
        <a:bodyPr/>
        <a:lstStyle/>
        <a:p>
          <a:endParaRPr lang="en-US"/>
        </a:p>
      </dgm:t>
    </dgm:pt>
    <dgm:pt modelId="{C3E14311-60A3-46B9-B392-E2EEBB12E8F0}" type="sibTrans" cxnId="{8DF2108F-0CD8-4BF8-B6F6-49805A4AB945}">
      <dgm:prSet/>
      <dgm:spPr/>
      <dgm:t>
        <a:bodyPr/>
        <a:lstStyle/>
        <a:p>
          <a:endParaRPr lang="en-US"/>
        </a:p>
      </dgm:t>
    </dgm:pt>
    <dgm:pt modelId="{F3DD38C4-FD8B-484C-9955-98289E0033CE}">
      <dgm:prSet phldrT="[Text]"/>
      <dgm:spPr/>
      <dgm:t>
        <a:bodyPr/>
        <a:lstStyle/>
        <a:p>
          <a:r>
            <a:rPr lang="en-US" dirty="0" smtClean="0"/>
            <a:t>Recruiting Services</a:t>
          </a:r>
          <a:endParaRPr lang="en-US" dirty="0"/>
        </a:p>
      </dgm:t>
    </dgm:pt>
    <dgm:pt modelId="{D31F109E-9962-4D05-8C7B-9F8D3980E289}" type="parTrans" cxnId="{6F380356-4E39-4C6D-ADE5-7BE8B4D4D873}">
      <dgm:prSet/>
      <dgm:spPr/>
      <dgm:t>
        <a:bodyPr/>
        <a:lstStyle/>
        <a:p>
          <a:endParaRPr lang="en-US"/>
        </a:p>
      </dgm:t>
    </dgm:pt>
    <dgm:pt modelId="{2A9CB03E-66DA-4CAD-998D-5137CF0E4E4E}" type="sibTrans" cxnId="{6F380356-4E39-4C6D-ADE5-7BE8B4D4D873}">
      <dgm:prSet/>
      <dgm:spPr/>
      <dgm:t>
        <a:bodyPr/>
        <a:lstStyle/>
        <a:p>
          <a:endParaRPr lang="en-US"/>
        </a:p>
      </dgm:t>
    </dgm:pt>
    <dgm:pt modelId="{240E68C9-D61F-4BB9-A58A-5F63EF6F3002}">
      <dgm:prSet phldrT="[Text]"/>
      <dgm:spPr/>
      <dgm:t>
        <a:bodyPr/>
        <a:lstStyle/>
        <a:p>
          <a:r>
            <a:rPr lang="en-US" dirty="0" smtClean="0"/>
            <a:t>Standard</a:t>
          </a:r>
          <a:endParaRPr lang="en-US" dirty="0"/>
        </a:p>
      </dgm:t>
    </dgm:pt>
    <dgm:pt modelId="{7F4F6C34-58D8-4716-9982-43BB21EA59E3}" type="parTrans" cxnId="{290F3106-63EC-4AC9-BDDE-DA15C607DEDF}">
      <dgm:prSet/>
      <dgm:spPr/>
      <dgm:t>
        <a:bodyPr/>
        <a:lstStyle/>
        <a:p>
          <a:endParaRPr lang="en-US"/>
        </a:p>
      </dgm:t>
    </dgm:pt>
    <dgm:pt modelId="{744178FB-1975-4A6F-8ACC-7613DB78ABEE}" type="sibTrans" cxnId="{290F3106-63EC-4AC9-BDDE-DA15C607DEDF}">
      <dgm:prSet/>
      <dgm:spPr/>
      <dgm:t>
        <a:bodyPr/>
        <a:lstStyle/>
        <a:p>
          <a:endParaRPr lang="en-US"/>
        </a:p>
      </dgm:t>
    </dgm:pt>
    <dgm:pt modelId="{C49BE7AD-6191-4CE2-9B22-071E81492CDF}">
      <dgm:prSet phldrT="[Text]"/>
      <dgm:spPr/>
      <dgm:t>
        <a:bodyPr/>
        <a:lstStyle/>
        <a:p>
          <a:r>
            <a:rPr lang="en-US" dirty="0" smtClean="0"/>
            <a:t>Job Order Services </a:t>
          </a:r>
          <a:endParaRPr lang="en-US" dirty="0"/>
        </a:p>
      </dgm:t>
    </dgm:pt>
    <dgm:pt modelId="{452B7CBA-3411-44D7-B453-19CC040C8B8B}" type="parTrans" cxnId="{2F90FCA5-0541-4676-8CEF-66F42AA85E82}">
      <dgm:prSet/>
      <dgm:spPr/>
      <dgm:t>
        <a:bodyPr/>
        <a:lstStyle/>
        <a:p>
          <a:endParaRPr lang="en-US"/>
        </a:p>
      </dgm:t>
    </dgm:pt>
    <dgm:pt modelId="{3E12F0C4-97BE-4631-80E7-EF4DDE69C33D}" type="sibTrans" cxnId="{2F90FCA5-0541-4676-8CEF-66F42AA85E82}">
      <dgm:prSet/>
      <dgm:spPr/>
      <dgm:t>
        <a:bodyPr/>
        <a:lstStyle/>
        <a:p>
          <a:endParaRPr lang="en-US"/>
        </a:p>
      </dgm:t>
    </dgm:pt>
    <dgm:pt modelId="{AABC21D2-6AD0-42F8-9C75-559CF023317C}">
      <dgm:prSet phldrT="[Text]"/>
      <dgm:spPr/>
      <dgm:t>
        <a:bodyPr/>
        <a:lstStyle/>
        <a:p>
          <a:r>
            <a:rPr lang="en-US" dirty="0" smtClean="0"/>
            <a:t>Job Order Services</a:t>
          </a:r>
          <a:endParaRPr lang="en-US" dirty="0"/>
        </a:p>
      </dgm:t>
    </dgm:pt>
    <dgm:pt modelId="{4C53F79C-0AE3-4BB2-BC6A-73293B8C5B1C}" type="parTrans" cxnId="{BF3060B7-C74F-4261-810D-FBC100552EEA}">
      <dgm:prSet/>
      <dgm:spPr/>
      <dgm:t>
        <a:bodyPr/>
        <a:lstStyle/>
        <a:p>
          <a:endParaRPr lang="en-US"/>
        </a:p>
      </dgm:t>
    </dgm:pt>
    <dgm:pt modelId="{D3A31DFB-E65A-4562-8DD7-08EA5D84D3D4}" type="sibTrans" cxnId="{BF3060B7-C74F-4261-810D-FBC100552EEA}">
      <dgm:prSet/>
      <dgm:spPr/>
      <dgm:t>
        <a:bodyPr/>
        <a:lstStyle/>
        <a:p>
          <a:endParaRPr lang="en-US"/>
        </a:p>
      </dgm:t>
    </dgm:pt>
    <dgm:pt modelId="{18D85DD6-2A8B-43D8-BF7F-58A97743E105}">
      <dgm:prSet phldrT="[Text]"/>
      <dgm:spPr/>
      <dgm:t>
        <a:bodyPr/>
        <a:lstStyle/>
        <a:p>
          <a:r>
            <a:rPr lang="en-US" dirty="0" smtClean="0"/>
            <a:t>Job Order Services</a:t>
          </a:r>
          <a:endParaRPr lang="en-US" dirty="0"/>
        </a:p>
      </dgm:t>
    </dgm:pt>
    <dgm:pt modelId="{0A62B0BB-67FB-49AE-B690-F8D635F75838}" type="parTrans" cxnId="{B6FAB92A-0BC5-49FF-A14B-A54930AAB3B2}">
      <dgm:prSet/>
      <dgm:spPr/>
      <dgm:t>
        <a:bodyPr/>
        <a:lstStyle/>
        <a:p>
          <a:endParaRPr lang="en-US"/>
        </a:p>
      </dgm:t>
    </dgm:pt>
    <dgm:pt modelId="{B7ACD211-09F4-40C7-AF11-C24ED6A0F0E2}" type="sibTrans" cxnId="{B6FAB92A-0BC5-49FF-A14B-A54930AAB3B2}">
      <dgm:prSet/>
      <dgm:spPr/>
      <dgm:t>
        <a:bodyPr/>
        <a:lstStyle/>
        <a:p>
          <a:endParaRPr lang="en-US"/>
        </a:p>
      </dgm:t>
    </dgm:pt>
    <dgm:pt modelId="{B261EF43-2648-4B98-AC24-2E3281CB4FB5}" type="pres">
      <dgm:prSet presAssocID="{FE592B46-5F6D-4043-843B-7D0BDE43AC0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5D0DF9-075E-4ACE-84C9-6FA140C1BA30}" type="pres">
      <dgm:prSet presAssocID="{32E0AE48-0A38-46EE-9313-C5EB9430C166}" presName="compNode" presStyleCnt="0"/>
      <dgm:spPr/>
      <dgm:t>
        <a:bodyPr/>
        <a:lstStyle/>
        <a:p>
          <a:endParaRPr lang="en-US"/>
        </a:p>
      </dgm:t>
    </dgm:pt>
    <dgm:pt modelId="{18C22F25-8ACF-41E9-A39B-D4A69CA50A79}" type="pres">
      <dgm:prSet presAssocID="{32E0AE48-0A38-46EE-9313-C5EB9430C166}" presName="aNode" presStyleLbl="bgShp" presStyleIdx="0" presStyleCnt="3" custLinFactNeighborX="-14512" custLinFactNeighborY="-21429"/>
      <dgm:spPr/>
      <dgm:t>
        <a:bodyPr/>
        <a:lstStyle/>
        <a:p>
          <a:endParaRPr lang="en-US"/>
        </a:p>
      </dgm:t>
    </dgm:pt>
    <dgm:pt modelId="{942C3E76-10EC-449C-BB3F-EB84F8ADAA04}" type="pres">
      <dgm:prSet presAssocID="{32E0AE48-0A38-46EE-9313-C5EB9430C166}" presName="textNode" presStyleLbl="bgShp" presStyleIdx="0" presStyleCnt="3"/>
      <dgm:spPr/>
      <dgm:t>
        <a:bodyPr/>
        <a:lstStyle/>
        <a:p>
          <a:endParaRPr lang="en-US"/>
        </a:p>
      </dgm:t>
    </dgm:pt>
    <dgm:pt modelId="{1E5F4CBE-A33D-4719-A09F-155F7F64C925}" type="pres">
      <dgm:prSet presAssocID="{32E0AE48-0A38-46EE-9313-C5EB9430C166}" presName="compChildNode" presStyleCnt="0"/>
      <dgm:spPr/>
      <dgm:t>
        <a:bodyPr/>
        <a:lstStyle/>
        <a:p>
          <a:endParaRPr lang="en-US"/>
        </a:p>
      </dgm:t>
    </dgm:pt>
    <dgm:pt modelId="{FB9E60BE-2975-40B1-945C-E291E552CF0D}" type="pres">
      <dgm:prSet presAssocID="{32E0AE48-0A38-46EE-9313-C5EB9430C166}" presName="theInnerList" presStyleCnt="0"/>
      <dgm:spPr/>
      <dgm:t>
        <a:bodyPr/>
        <a:lstStyle/>
        <a:p>
          <a:endParaRPr lang="en-US"/>
        </a:p>
      </dgm:t>
    </dgm:pt>
    <dgm:pt modelId="{550B7CE4-5272-4EE6-9445-42FDF954BD23}" type="pres">
      <dgm:prSet presAssocID="{18D85DD6-2A8B-43D8-BF7F-58A97743E105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5A5E64-81C4-4242-AC0F-10AE8429FED6}" type="pres">
      <dgm:prSet presAssocID="{18D85DD6-2A8B-43D8-BF7F-58A97743E105}" presName="aSpace2" presStyleCnt="0"/>
      <dgm:spPr/>
    </dgm:pt>
    <dgm:pt modelId="{852A6579-C74A-4FD0-BBD1-B197AD0E4EEF}" type="pres">
      <dgm:prSet presAssocID="{0CF12718-442E-408D-8502-8D3C4EB4BF2D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D6F883-070E-4A3B-A8BE-DCD980C8C91B}" type="pres">
      <dgm:prSet presAssocID="{0CF12718-442E-408D-8502-8D3C4EB4BF2D}" presName="aSpace2" presStyleCnt="0"/>
      <dgm:spPr/>
      <dgm:t>
        <a:bodyPr/>
        <a:lstStyle/>
        <a:p>
          <a:endParaRPr lang="en-US"/>
        </a:p>
      </dgm:t>
    </dgm:pt>
    <dgm:pt modelId="{981C765B-A2A4-453D-9E97-3AA126741ABE}" type="pres">
      <dgm:prSet presAssocID="{1AC50F02-73AD-4D33-8DDC-A75449180F1B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2BDA5D-B5C3-43ED-81A9-A7F396C7944E}" type="pres">
      <dgm:prSet presAssocID="{32E0AE48-0A38-46EE-9313-C5EB9430C166}" presName="aSpace" presStyleCnt="0"/>
      <dgm:spPr/>
      <dgm:t>
        <a:bodyPr/>
        <a:lstStyle/>
        <a:p>
          <a:endParaRPr lang="en-US"/>
        </a:p>
      </dgm:t>
    </dgm:pt>
    <dgm:pt modelId="{DD1C283A-233C-4C7B-BF7B-9AF1F243F790}" type="pres">
      <dgm:prSet presAssocID="{E666E95E-FAC7-453F-AC10-49E8992A9EAC}" presName="compNode" presStyleCnt="0"/>
      <dgm:spPr/>
      <dgm:t>
        <a:bodyPr/>
        <a:lstStyle/>
        <a:p>
          <a:endParaRPr lang="en-US"/>
        </a:p>
      </dgm:t>
    </dgm:pt>
    <dgm:pt modelId="{2E8D8142-75D4-4022-BBA8-B3993CFF0D2A}" type="pres">
      <dgm:prSet presAssocID="{E666E95E-FAC7-453F-AC10-49E8992A9EAC}" presName="aNode" presStyleLbl="bgShp" presStyleIdx="1" presStyleCnt="3"/>
      <dgm:spPr/>
      <dgm:t>
        <a:bodyPr/>
        <a:lstStyle/>
        <a:p>
          <a:endParaRPr lang="en-US"/>
        </a:p>
      </dgm:t>
    </dgm:pt>
    <dgm:pt modelId="{1ADBE84F-F166-4BDE-9B9D-27DD27F5A2E4}" type="pres">
      <dgm:prSet presAssocID="{E666E95E-FAC7-453F-AC10-49E8992A9EAC}" presName="textNode" presStyleLbl="bgShp" presStyleIdx="1" presStyleCnt="3"/>
      <dgm:spPr/>
      <dgm:t>
        <a:bodyPr/>
        <a:lstStyle/>
        <a:p>
          <a:endParaRPr lang="en-US"/>
        </a:p>
      </dgm:t>
    </dgm:pt>
    <dgm:pt modelId="{126E1017-A0A7-4B2B-B9FB-3E34322A318D}" type="pres">
      <dgm:prSet presAssocID="{E666E95E-FAC7-453F-AC10-49E8992A9EAC}" presName="compChildNode" presStyleCnt="0"/>
      <dgm:spPr/>
      <dgm:t>
        <a:bodyPr/>
        <a:lstStyle/>
        <a:p>
          <a:endParaRPr lang="en-US"/>
        </a:p>
      </dgm:t>
    </dgm:pt>
    <dgm:pt modelId="{F103C201-4C61-4CB9-A36E-EAB572521323}" type="pres">
      <dgm:prSet presAssocID="{E666E95E-FAC7-453F-AC10-49E8992A9EAC}" presName="theInnerList" presStyleCnt="0"/>
      <dgm:spPr/>
      <dgm:t>
        <a:bodyPr/>
        <a:lstStyle/>
        <a:p>
          <a:endParaRPr lang="en-US"/>
        </a:p>
      </dgm:t>
    </dgm:pt>
    <dgm:pt modelId="{8E4BFD42-7C22-426E-B13F-2391F9708D50}" type="pres">
      <dgm:prSet presAssocID="{AABC21D2-6AD0-42F8-9C75-559CF023317C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2A67EE-72B1-4676-806B-16FFB9C4B97E}" type="pres">
      <dgm:prSet presAssocID="{AABC21D2-6AD0-42F8-9C75-559CF023317C}" presName="aSpace2" presStyleCnt="0"/>
      <dgm:spPr/>
    </dgm:pt>
    <dgm:pt modelId="{BE505C5A-0332-4CEB-90BE-58D709669006}" type="pres">
      <dgm:prSet presAssocID="{F3DD38C4-FD8B-484C-9955-98289E0033CE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1B6889-FE80-4EDF-A792-E840FFECF334}" type="pres">
      <dgm:prSet presAssocID="{E666E95E-FAC7-453F-AC10-49E8992A9EAC}" presName="aSpace" presStyleCnt="0"/>
      <dgm:spPr/>
      <dgm:t>
        <a:bodyPr/>
        <a:lstStyle/>
        <a:p>
          <a:endParaRPr lang="en-US"/>
        </a:p>
      </dgm:t>
    </dgm:pt>
    <dgm:pt modelId="{0CA1C949-262B-4A78-AFAF-2D821072FA60}" type="pres">
      <dgm:prSet presAssocID="{240E68C9-D61F-4BB9-A58A-5F63EF6F3002}" presName="compNode" presStyleCnt="0"/>
      <dgm:spPr/>
      <dgm:t>
        <a:bodyPr/>
        <a:lstStyle/>
        <a:p>
          <a:endParaRPr lang="en-US"/>
        </a:p>
      </dgm:t>
    </dgm:pt>
    <dgm:pt modelId="{B91632FE-A8FA-4FA1-8F98-8CA7B1BC0B4E}" type="pres">
      <dgm:prSet presAssocID="{240E68C9-D61F-4BB9-A58A-5F63EF6F3002}" presName="aNode" presStyleLbl="bgShp" presStyleIdx="2" presStyleCnt="3"/>
      <dgm:spPr/>
      <dgm:t>
        <a:bodyPr/>
        <a:lstStyle/>
        <a:p>
          <a:endParaRPr lang="en-US"/>
        </a:p>
      </dgm:t>
    </dgm:pt>
    <dgm:pt modelId="{D35D9DDD-5F3A-4397-87E4-64EA213C1608}" type="pres">
      <dgm:prSet presAssocID="{240E68C9-D61F-4BB9-A58A-5F63EF6F3002}" presName="textNode" presStyleLbl="bgShp" presStyleIdx="2" presStyleCnt="3"/>
      <dgm:spPr/>
      <dgm:t>
        <a:bodyPr/>
        <a:lstStyle/>
        <a:p>
          <a:endParaRPr lang="en-US"/>
        </a:p>
      </dgm:t>
    </dgm:pt>
    <dgm:pt modelId="{20C36DA0-FA94-43C7-B4EA-CD9DF4358D76}" type="pres">
      <dgm:prSet presAssocID="{240E68C9-D61F-4BB9-A58A-5F63EF6F3002}" presName="compChildNode" presStyleCnt="0"/>
      <dgm:spPr/>
      <dgm:t>
        <a:bodyPr/>
        <a:lstStyle/>
        <a:p>
          <a:endParaRPr lang="en-US"/>
        </a:p>
      </dgm:t>
    </dgm:pt>
    <dgm:pt modelId="{EC294D74-77C7-48F8-A7CB-6DB284FAA630}" type="pres">
      <dgm:prSet presAssocID="{240E68C9-D61F-4BB9-A58A-5F63EF6F3002}" presName="theInnerList" presStyleCnt="0"/>
      <dgm:spPr/>
      <dgm:t>
        <a:bodyPr/>
        <a:lstStyle/>
        <a:p>
          <a:endParaRPr lang="en-US"/>
        </a:p>
      </dgm:t>
    </dgm:pt>
    <dgm:pt modelId="{C6DEA145-FCC6-4761-90E8-6C99858205C0}" type="pres">
      <dgm:prSet presAssocID="{C49BE7AD-6191-4CE2-9B22-071E81492CDF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7E3F41-02E0-47F0-A38B-CA93D08EBDF8}" type="presOf" srcId="{240E68C9-D61F-4BB9-A58A-5F63EF6F3002}" destId="{D35D9DDD-5F3A-4397-87E4-64EA213C1608}" srcOrd="1" destOrd="0" presId="urn:microsoft.com/office/officeart/2005/8/layout/lProcess2"/>
    <dgm:cxn modelId="{B6FAB92A-0BC5-49FF-A14B-A54930AAB3B2}" srcId="{32E0AE48-0A38-46EE-9313-C5EB9430C166}" destId="{18D85DD6-2A8B-43D8-BF7F-58A97743E105}" srcOrd="0" destOrd="0" parTransId="{0A62B0BB-67FB-49AE-B690-F8D635F75838}" sibTransId="{B7ACD211-09F4-40C7-AF11-C24ED6A0F0E2}"/>
    <dgm:cxn modelId="{6F2F8257-E0C1-48C8-950A-4C2C5E4F5AB8}" type="presOf" srcId="{C49BE7AD-6191-4CE2-9B22-071E81492CDF}" destId="{C6DEA145-FCC6-4761-90E8-6C99858205C0}" srcOrd="0" destOrd="0" presId="urn:microsoft.com/office/officeart/2005/8/layout/lProcess2"/>
    <dgm:cxn modelId="{874197C1-9F88-4D79-981C-DDCC959C7C96}" type="presOf" srcId="{FE592B46-5F6D-4043-843B-7D0BDE43AC05}" destId="{B261EF43-2648-4B98-AC24-2E3281CB4FB5}" srcOrd="0" destOrd="0" presId="urn:microsoft.com/office/officeart/2005/8/layout/lProcess2"/>
    <dgm:cxn modelId="{51266511-543D-42CE-AE97-14E81364A96B}" srcId="{32E0AE48-0A38-46EE-9313-C5EB9430C166}" destId="{0CF12718-442E-408D-8502-8D3C4EB4BF2D}" srcOrd="1" destOrd="0" parTransId="{88B8751A-86F4-405D-9C08-5863B5ADD1DC}" sibTransId="{354300A8-4CFA-4210-984A-087EBC841445}"/>
    <dgm:cxn modelId="{BF3060B7-C74F-4261-810D-FBC100552EEA}" srcId="{E666E95E-FAC7-453F-AC10-49E8992A9EAC}" destId="{AABC21D2-6AD0-42F8-9C75-559CF023317C}" srcOrd="0" destOrd="0" parTransId="{4C53F79C-0AE3-4BB2-BC6A-73293B8C5B1C}" sibTransId="{D3A31DFB-E65A-4562-8DD7-08EA5D84D3D4}"/>
    <dgm:cxn modelId="{975B3286-1A90-4337-B94D-12F3FF6BC630}" type="presOf" srcId="{240E68C9-D61F-4BB9-A58A-5F63EF6F3002}" destId="{B91632FE-A8FA-4FA1-8F98-8CA7B1BC0B4E}" srcOrd="0" destOrd="0" presId="urn:microsoft.com/office/officeart/2005/8/layout/lProcess2"/>
    <dgm:cxn modelId="{8DF2108F-0CD8-4BF8-B6F6-49805A4AB945}" srcId="{FE592B46-5F6D-4043-843B-7D0BDE43AC05}" destId="{E666E95E-FAC7-453F-AC10-49E8992A9EAC}" srcOrd="1" destOrd="0" parTransId="{35442657-0806-408A-977D-81DB0225F479}" sibTransId="{C3E14311-60A3-46B9-B392-E2EEBB12E8F0}"/>
    <dgm:cxn modelId="{D5C6294F-7194-4A4E-BAE5-9FBCEC99C766}" srcId="{FE592B46-5F6D-4043-843B-7D0BDE43AC05}" destId="{32E0AE48-0A38-46EE-9313-C5EB9430C166}" srcOrd="0" destOrd="0" parTransId="{B62760A3-CF5B-4C8C-A2AA-E52B48B39B63}" sibTransId="{064B4609-40BA-4D1F-9AE9-947A8B9DA1E7}"/>
    <dgm:cxn modelId="{4E281434-EBEA-4702-B5DC-7F0EEB178A77}" type="presOf" srcId="{E666E95E-FAC7-453F-AC10-49E8992A9EAC}" destId="{2E8D8142-75D4-4022-BBA8-B3993CFF0D2A}" srcOrd="0" destOrd="0" presId="urn:microsoft.com/office/officeart/2005/8/layout/lProcess2"/>
    <dgm:cxn modelId="{73447E9B-A1F9-42D6-9F4B-E4ED659CA2BE}" srcId="{32E0AE48-0A38-46EE-9313-C5EB9430C166}" destId="{1AC50F02-73AD-4D33-8DDC-A75449180F1B}" srcOrd="2" destOrd="0" parTransId="{804B63C1-0D92-404B-9870-1D0F0CED0866}" sibTransId="{5F0A4B39-C2DC-4292-A022-034907246BAD}"/>
    <dgm:cxn modelId="{847994A7-C4C9-4DAF-94FF-BC4E6D79C76A}" type="presOf" srcId="{E666E95E-FAC7-453F-AC10-49E8992A9EAC}" destId="{1ADBE84F-F166-4BDE-9B9D-27DD27F5A2E4}" srcOrd="1" destOrd="0" presId="urn:microsoft.com/office/officeart/2005/8/layout/lProcess2"/>
    <dgm:cxn modelId="{8F3535C7-0300-4C4F-9C5B-F8E3DD0E6343}" type="presOf" srcId="{18D85DD6-2A8B-43D8-BF7F-58A97743E105}" destId="{550B7CE4-5272-4EE6-9445-42FDF954BD23}" srcOrd="0" destOrd="0" presId="urn:microsoft.com/office/officeart/2005/8/layout/lProcess2"/>
    <dgm:cxn modelId="{6F380356-4E39-4C6D-ADE5-7BE8B4D4D873}" srcId="{E666E95E-FAC7-453F-AC10-49E8992A9EAC}" destId="{F3DD38C4-FD8B-484C-9955-98289E0033CE}" srcOrd="1" destOrd="0" parTransId="{D31F109E-9962-4D05-8C7B-9F8D3980E289}" sibTransId="{2A9CB03E-66DA-4CAD-998D-5137CF0E4E4E}"/>
    <dgm:cxn modelId="{1CA23E8D-6061-458E-BC3B-BF39B6615575}" type="presOf" srcId="{32E0AE48-0A38-46EE-9313-C5EB9430C166}" destId="{18C22F25-8ACF-41E9-A39B-D4A69CA50A79}" srcOrd="0" destOrd="0" presId="urn:microsoft.com/office/officeart/2005/8/layout/lProcess2"/>
    <dgm:cxn modelId="{2F90FCA5-0541-4676-8CEF-66F42AA85E82}" srcId="{240E68C9-D61F-4BB9-A58A-5F63EF6F3002}" destId="{C49BE7AD-6191-4CE2-9B22-071E81492CDF}" srcOrd="0" destOrd="0" parTransId="{452B7CBA-3411-44D7-B453-19CC040C8B8B}" sibTransId="{3E12F0C4-97BE-4631-80E7-EF4DDE69C33D}"/>
    <dgm:cxn modelId="{FD8D29CB-64C3-4271-9B35-21E273734D1F}" type="presOf" srcId="{1AC50F02-73AD-4D33-8DDC-A75449180F1B}" destId="{981C765B-A2A4-453D-9E97-3AA126741ABE}" srcOrd="0" destOrd="0" presId="urn:microsoft.com/office/officeart/2005/8/layout/lProcess2"/>
    <dgm:cxn modelId="{67A8A254-437F-456D-8D7F-30C091AD9592}" type="presOf" srcId="{0CF12718-442E-408D-8502-8D3C4EB4BF2D}" destId="{852A6579-C74A-4FD0-BBD1-B197AD0E4EEF}" srcOrd="0" destOrd="0" presId="urn:microsoft.com/office/officeart/2005/8/layout/lProcess2"/>
    <dgm:cxn modelId="{2B712723-1CEF-4E38-B0EF-DFD091AE9B8F}" type="presOf" srcId="{F3DD38C4-FD8B-484C-9955-98289E0033CE}" destId="{BE505C5A-0332-4CEB-90BE-58D709669006}" srcOrd="0" destOrd="0" presId="urn:microsoft.com/office/officeart/2005/8/layout/lProcess2"/>
    <dgm:cxn modelId="{290F3106-63EC-4AC9-BDDE-DA15C607DEDF}" srcId="{FE592B46-5F6D-4043-843B-7D0BDE43AC05}" destId="{240E68C9-D61F-4BB9-A58A-5F63EF6F3002}" srcOrd="2" destOrd="0" parTransId="{7F4F6C34-58D8-4716-9982-43BB21EA59E3}" sibTransId="{744178FB-1975-4A6F-8ACC-7613DB78ABEE}"/>
    <dgm:cxn modelId="{A4246423-47B5-4DEB-A180-F63D491E3C85}" type="presOf" srcId="{AABC21D2-6AD0-42F8-9C75-559CF023317C}" destId="{8E4BFD42-7C22-426E-B13F-2391F9708D50}" srcOrd="0" destOrd="0" presId="urn:microsoft.com/office/officeart/2005/8/layout/lProcess2"/>
    <dgm:cxn modelId="{ABB03191-D2BA-4CAC-9235-E61AFC9BEE9C}" type="presOf" srcId="{32E0AE48-0A38-46EE-9313-C5EB9430C166}" destId="{942C3E76-10EC-449C-BB3F-EB84F8ADAA04}" srcOrd="1" destOrd="0" presId="urn:microsoft.com/office/officeart/2005/8/layout/lProcess2"/>
    <dgm:cxn modelId="{FABE222D-6B62-4190-8378-3BFABBA7CE74}" type="presParOf" srcId="{B261EF43-2648-4B98-AC24-2E3281CB4FB5}" destId="{1F5D0DF9-075E-4ACE-84C9-6FA140C1BA30}" srcOrd="0" destOrd="0" presId="urn:microsoft.com/office/officeart/2005/8/layout/lProcess2"/>
    <dgm:cxn modelId="{B957A929-FB23-43B3-B99D-9E5858F320B9}" type="presParOf" srcId="{1F5D0DF9-075E-4ACE-84C9-6FA140C1BA30}" destId="{18C22F25-8ACF-41E9-A39B-D4A69CA50A79}" srcOrd="0" destOrd="0" presId="urn:microsoft.com/office/officeart/2005/8/layout/lProcess2"/>
    <dgm:cxn modelId="{26A5FA33-CB3F-4343-BD01-04CF74E8B5FF}" type="presParOf" srcId="{1F5D0DF9-075E-4ACE-84C9-6FA140C1BA30}" destId="{942C3E76-10EC-449C-BB3F-EB84F8ADAA04}" srcOrd="1" destOrd="0" presId="urn:microsoft.com/office/officeart/2005/8/layout/lProcess2"/>
    <dgm:cxn modelId="{1BBBDD99-34F0-467B-93FC-4F42D3EBBABB}" type="presParOf" srcId="{1F5D0DF9-075E-4ACE-84C9-6FA140C1BA30}" destId="{1E5F4CBE-A33D-4719-A09F-155F7F64C925}" srcOrd="2" destOrd="0" presId="urn:microsoft.com/office/officeart/2005/8/layout/lProcess2"/>
    <dgm:cxn modelId="{99EDFB1B-9362-4F2A-BE59-4605A191E0E2}" type="presParOf" srcId="{1E5F4CBE-A33D-4719-A09F-155F7F64C925}" destId="{FB9E60BE-2975-40B1-945C-E291E552CF0D}" srcOrd="0" destOrd="0" presId="urn:microsoft.com/office/officeart/2005/8/layout/lProcess2"/>
    <dgm:cxn modelId="{DF291544-7558-445D-8E82-5647C1BED58F}" type="presParOf" srcId="{FB9E60BE-2975-40B1-945C-E291E552CF0D}" destId="{550B7CE4-5272-4EE6-9445-42FDF954BD23}" srcOrd="0" destOrd="0" presId="urn:microsoft.com/office/officeart/2005/8/layout/lProcess2"/>
    <dgm:cxn modelId="{C0F8392F-429A-4E22-94D1-6C49E97BC9D6}" type="presParOf" srcId="{FB9E60BE-2975-40B1-945C-E291E552CF0D}" destId="{985A5E64-81C4-4242-AC0F-10AE8429FED6}" srcOrd="1" destOrd="0" presId="urn:microsoft.com/office/officeart/2005/8/layout/lProcess2"/>
    <dgm:cxn modelId="{67CB79A9-62F2-453A-8753-F19FA0BDAD93}" type="presParOf" srcId="{FB9E60BE-2975-40B1-945C-E291E552CF0D}" destId="{852A6579-C74A-4FD0-BBD1-B197AD0E4EEF}" srcOrd="2" destOrd="0" presId="urn:microsoft.com/office/officeart/2005/8/layout/lProcess2"/>
    <dgm:cxn modelId="{F863731A-38F3-4458-94ED-2B3AE5E2581F}" type="presParOf" srcId="{FB9E60BE-2975-40B1-945C-E291E552CF0D}" destId="{5CD6F883-070E-4A3B-A8BE-DCD980C8C91B}" srcOrd="3" destOrd="0" presId="urn:microsoft.com/office/officeart/2005/8/layout/lProcess2"/>
    <dgm:cxn modelId="{2FD5CB70-C344-4EB6-A616-48D30E92F445}" type="presParOf" srcId="{FB9E60BE-2975-40B1-945C-E291E552CF0D}" destId="{981C765B-A2A4-453D-9E97-3AA126741ABE}" srcOrd="4" destOrd="0" presId="urn:microsoft.com/office/officeart/2005/8/layout/lProcess2"/>
    <dgm:cxn modelId="{E25A82FD-8883-4E7A-885E-9D6837D8FB11}" type="presParOf" srcId="{B261EF43-2648-4B98-AC24-2E3281CB4FB5}" destId="{122BDA5D-B5C3-43ED-81A9-A7F396C7944E}" srcOrd="1" destOrd="0" presId="urn:microsoft.com/office/officeart/2005/8/layout/lProcess2"/>
    <dgm:cxn modelId="{F8FFAD0E-F22A-467D-81D8-2BD10500AB9D}" type="presParOf" srcId="{B261EF43-2648-4B98-AC24-2E3281CB4FB5}" destId="{DD1C283A-233C-4C7B-BF7B-9AF1F243F790}" srcOrd="2" destOrd="0" presId="urn:microsoft.com/office/officeart/2005/8/layout/lProcess2"/>
    <dgm:cxn modelId="{15E686CD-ED54-4370-9869-9F9FCEC36B41}" type="presParOf" srcId="{DD1C283A-233C-4C7B-BF7B-9AF1F243F790}" destId="{2E8D8142-75D4-4022-BBA8-B3993CFF0D2A}" srcOrd="0" destOrd="0" presId="urn:microsoft.com/office/officeart/2005/8/layout/lProcess2"/>
    <dgm:cxn modelId="{C612A6BD-B0F2-4034-9D10-F359B62357E5}" type="presParOf" srcId="{DD1C283A-233C-4C7B-BF7B-9AF1F243F790}" destId="{1ADBE84F-F166-4BDE-9B9D-27DD27F5A2E4}" srcOrd="1" destOrd="0" presId="urn:microsoft.com/office/officeart/2005/8/layout/lProcess2"/>
    <dgm:cxn modelId="{0C25CBF1-2FD5-4A26-B277-926D37702D85}" type="presParOf" srcId="{DD1C283A-233C-4C7B-BF7B-9AF1F243F790}" destId="{126E1017-A0A7-4B2B-B9FB-3E34322A318D}" srcOrd="2" destOrd="0" presId="urn:microsoft.com/office/officeart/2005/8/layout/lProcess2"/>
    <dgm:cxn modelId="{86A47DCF-7642-4741-BF1C-BDE90A0BE494}" type="presParOf" srcId="{126E1017-A0A7-4B2B-B9FB-3E34322A318D}" destId="{F103C201-4C61-4CB9-A36E-EAB572521323}" srcOrd="0" destOrd="0" presId="urn:microsoft.com/office/officeart/2005/8/layout/lProcess2"/>
    <dgm:cxn modelId="{8696924D-A84C-41F8-95BE-2E256702C723}" type="presParOf" srcId="{F103C201-4C61-4CB9-A36E-EAB572521323}" destId="{8E4BFD42-7C22-426E-B13F-2391F9708D50}" srcOrd="0" destOrd="0" presId="urn:microsoft.com/office/officeart/2005/8/layout/lProcess2"/>
    <dgm:cxn modelId="{9967F617-2AFE-4376-B729-AB8A6C818395}" type="presParOf" srcId="{F103C201-4C61-4CB9-A36E-EAB572521323}" destId="{002A67EE-72B1-4676-806B-16FFB9C4B97E}" srcOrd="1" destOrd="0" presId="urn:microsoft.com/office/officeart/2005/8/layout/lProcess2"/>
    <dgm:cxn modelId="{B6952947-30B7-42D5-BBEB-5EBEA64814F0}" type="presParOf" srcId="{F103C201-4C61-4CB9-A36E-EAB572521323}" destId="{BE505C5A-0332-4CEB-90BE-58D709669006}" srcOrd="2" destOrd="0" presId="urn:microsoft.com/office/officeart/2005/8/layout/lProcess2"/>
    <dgm:cxn modelId="{D1D993E1-520F-468B-AE04-8376BCB1655C}" type="presParOf" srcId="{B261EF43-2648-4B98-AC24-2E3281CB4FB5}" destId="{CF1B6889-FE80-4EDF-A792-E840FFECF334}" srcOrd="3" destOrd="0" presId="urn:microsoft.com/office/officeart/2005/8/layout/lProcess2"/>
    <dgm:cxn modelId="{5EC7947E-6A37-4D00-9FC1-E64D42EB29FA}" type="presParOf" srcId="{B261EF43-2648-4B98-AC24-2E3281CB4FB5}" destId="{0CA1C949-262B-4A78-AFAF-2D821072FA60}" srcOrd="4" destOrd="0" presId="urn:microsoft.com/office/officeart/2005/8/layout/lProcess2"/>
    <dgm:cxn modelId="{F4841E51-EEEA-4308-A390-245457AB80B9}" type="presParOf" srcId="{0CA1C949-262B-4A78-AFAF-2D821072FA60}" destId="{B91632FE-A8FA-4FA1-8F98-8CA7B1BC0B4E}" srcOrd="0" destOrd="0" presId="urn:microsoft.com/office/officeart/2005/8/layout/lProcess2"/>
    <dgm:cxn modelId="{1DFD4948-98B8-486A-8D7C-FA364F2D4AA4}" type="presParOf" srcId="{0CA1C949-262B-4A78-AFAF-2D821072FA60}" destId="{D35D9DDD-5F3A-4397-87E4-64EA213C1608}" srcOrd="1" destOrd="0" presId="urn:microsoft.com/office/officeart/2005/8/layout/lProcess2"/>
    <dgm:cxn modelId="{0B46C1C5-FDF5-4727-90BA-364044F89E4D}" type="presParOf" srcId="{0CA1C949-262B-4A78-AFAF-2D821072FA60}" destId="{20C36DA0-FA94-43C7-B4EA-CD9DF4358D76}" srcOrd="2" destOrd="0" presId="urn:microsoft.com/office/officeart/2005/8/layout/lProcess2"/>
    <dgm:cxn modelId="{960B921A-0AB3-4ECC-A04E-F1EB76AB5345}" type="presParOf" srcId="{20C36DA0-FA94-43C7-B4EA-CD9DF4358D76}" destId="{EC294D74-77C7-48F8-A7CB-6DB284FAA630}" srcOrd="0" destOrd="0" presId="urn:microsoft.com/office/officeart/2005/8/layout/lProcess2"/>
    <dgm:cxn modelId="{1C1F50BA-BD85-46BF-8968-907B0A61C01E}" type="presParOf" srcId="{EC294D74-77C7-48F8-A7CB-6DB284FAA630}" destId="{C6DEA145-FCC6-4761-90E8-6C99858205C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CA18BB-12A1-47F0-B2CF-E1A5CDC99828}">
      <dsp:nvSpPr>
        <dsp:cNvPr id="0" name=""/>
        <dsp:cNvSpPr/>
      </dsp:nvSpPr>
      <dsp:spPr>
        <a:xfrm>
          <a:off x="2522713" y="1176964"/>
          <a:ext cx="1507772" cy="15079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91131EE-9603-4EC2-A53F-747F84A7FB9D}">
      <dsp:nvSpPr>
        <dsp:cNvPr id="0" name=""/>
        <dsp:cNvSpPr/>
      </dsp:nvSpPr>
      <dsp:spPr>
        <a:xfrm>
          <a:off x="2412772" y="0"/>
          <a:ext cx="1727655" cy="92456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EDCs</a:t>
          </a:r>
          <a:endParaRPr lang="en-US" sz="2200" kern="1200" dirty="0"/>
        </a:p>
      </dsp:txBody>
      <dsp:txXfrm>
        <a:off x="2412772" y="0"/>
        <a:ext cx="1727655" cy="924560"/>
      </dsp:txXfrm>
    </dsp:sp>
    <dsp:sp modelId="{BB024061-588D-4739-ACD9-28E1F33CDE84}">
      <dsp:nvSpPr>
        <dsp:cNvPr id="0" name=""/>
        <dsp:cNvSpPr/>
      </dsp:nvSpPr>
      <dsp:spPr>
        <a:xfrm>
          <a:off x="2964993" y="1389613"/>
          <a:ext cx="1507772" cy="15079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FD5FD8F-C879-4948-8BEC-1B5C95E14FC0}">
      <dsp:nvSpPr>
        <dsp:cNvPr id="0" name=""/>
        <dsp:cNvSpPr/>
      </dsp:nvSpPr>
      <dsp:spPr>
        <a:xfrm>
          <a:off x="4658724" y="878332"/>
          <a:ext cx="1633420" cy="101701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Chambers</a:t>
          </a:r>
          <a:endParaRPr lang="en-US" sz="2200" kern="1200" dirty="0"/>
        </a:p>
      </dsp:txBody>
      <dsp:txXfrm>
        <a:off x="4658724" y="878332"/>
        <a:ext cx="1633420" cy="1017016"/>
      </dsp:txXfrm>
    </dsp:sp>
    <dsp:sp modelId="{F43216C5-478D-41F9-8E71-5488122A49BE}">
      <dsp:nvSpPr>
        <dsp:cNvPr id="0" name=""/>
        <dsp:cNvSpPr/>
      </dsp:nvSpPr>
      <dsp:spPr>
        <a:xfrm>
          <a:off x="3073678" y="1868073"/>
          <a:ext cx="1507772" cy="15079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DDB8C41-CE66-4AE0-AF51-62115B71E716}">
      <dsp:nvSpPr>
        <dsp:cNvPr id="0" name=""/>
        <dsp:cNvSpPr/>
      </dsp:nvSpPr>
      <dsp:spPr>
        <a:xfrm>
          <a:off x="4815784" y="2172716"/>
          <a:ext cx="1602008" cy="108635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Local Governments</a:t>
          </a:r>
          <a:endParaRPr lang="en-US" sz="2200" kern="1200" dirty="0"/>
        </a:p>
      </dsp:txBody>
      <dsp:txXfrm>
        <a:off x="4815784" y="2172716"/>
        <a:ext cx="1602008" cy="1086358"/>
      </dsp:txXfrm>
    </dsp:sp>
    <dsp:sp modelId="{5AFC9ACF-D40E-49D1-B35B-999A944EC204}">
      <dsp:nvSpPr>
        <dsp:cNvPr id="0" name=""/>
        <dsp:cNvSpPr/>
      </dsp:nvSpPr>
      <dsp:spPr>
        <a:xfrm>
          <a:off x="2767726" y="2251765"/>
          <a:ext cx="1507772" cy="1507957"/>
        </a:xfrm>
        <a:prstGeom prst="ellipse">
          <a:avLst/>
        </a:prstGeom>
        <a:solidFill>
          <a:srgbClr val="99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1D48659-DB61-49AF-8441-A6EB0185D201}">
      <dsp:nvSpPr>
        <dsp:cNvPr id="0" name=""/>
        <dsp:cNvSpPr/>
      </dsp:nvSpPr>
      <dsp:spPr>
        <a:xfrm>
          <a:off x="4124722" y="3628898"/>
          <a:ext cx="1727655" cy="99390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Suncoast Workforce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i="1" kern="1200" dirty="0" smtClean="0"/>
            <a:t>“Federal-to-Local Delivery”</a:t>
          </a:r>
          <a:endParaRPr lang="en-US" sz="1050" i="1" kern="1200" dirty="0"/>
        </a:p>
      </dsp:txBody>
      <dsp:txXfrm>
        <a:off x="4124722" y="3628898"/>
        <a:ext cx="1727655" cy="993902"/>
      </dsp:txXfrm>
    </dsp:sp>
    <dsp:sp modelId="{831657F0-DF2B-4850-9947-3C0EBCF301D9}">
      <dsp:nvSpPr>
        <dsp:cNvPr id="0" name=""/>
        <dsp:cNvSpPr/>
      </dsp:nvSpPr>
      <dsp:spPr>
        <a:xfrm>
          <a:off x="2277700" y="2251765"/>
          <a:ext cx="1507772" cy="15079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DA15E60-EF2D-4EFF-B75C-19C693A162D9}">
      <dsp:nvSpPr>
        <dsp:cNvPr id="0" name=""/>
        <dsp:cNvSpPr/>
      </dsp:nvSpPr>
      <dsp:spPr>
        <a:xfrm>
          <a:off x="700822" y="3628898"/>
          <a:ext cx="1727655" cy="99390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Job Seekers</a:t>
          </a:r>
          <a:endParaRPr lang="en-US" sz="2200" kern="1200" dirty="0"/>
        </a:p>
      </dsp:txBody>
      <dsp:txXfrm>
        <a:off x="700822" y="3628898"/>
        <a:ext cx="1727655" cy="993902"/>
      </dsp:txXfrm>
    </dsp:sp>
    <dsp:sp modelId="{A3C6C0A9-8EEC-4B83-BD49-9C3434C32A20}">
      <dsp:nvSpPr>
        <dsp:cNvPr id="0" name=""/>
        <dsp:cNvSpPr/>
      </dsp:nvSpPr>
      <dsp:spPr>
        <a:xfrm>
          <a:off x="1971748" y="1868073"/>
          <a:ext cx="1507772" cy="15079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2DD4843-DA97-4FFA-998F-9DE1D0BEE4FC}">
      <dsp:nvSpPr>
        <dsp:cNvPr id="0" name=""/>
        <dsp:cNvSpPr/>
      </dsp:nvSpPr>
      <dsp:spPr>
        <a:xfrm>
          <a:off x="135407" y="2172716"/>
          <a:ext cx="1602008" cy="108635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Community Organizations</a:t>
          </a:r>
          <a:endParaRPr lang="en-US" sz="2200" kern="1200" dirty="0"/>
        </a:p>
      </dsp:txBody>
      <dsp:txXfrm>
        <a:off x="135407" y="2172716"/>
        <a:ext cx="1602008" cy="1086358"/>
      </dsp:txXfrm>
    </dsp:sp>
    <dsp:sp modelId="{46685B90-F5FD-4C4F-9A50-EBE2A7E6A68B}">
      <dsp:nvSpPr>
        <dsp:cNvPr id="0" name=""/>
        <dsp:cNvSpPr/>
      </dsp:nvSpPr>
      <dsp:spPr>
        <a:xfrm>
          <a:off x="2080433" y="1389613"/>
          <a:ext cx="1507772" cy="15079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B629C18-DA88-40AB-BE30-5BD473E9D2C6}">
      <dsp:nvSpPr>
        <dsp:cNvPr id="0" name=""/>
        <dsp:cNvSpPr/>
      </dsp:nvSpPr>
      <dsp:spPr>
        <a:xfrm>
          <a:off x="261055" y="878332"/>
          <a:ext cx="1633420" cy="101701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Employers</a:t>
          </a:r>
          <a:endParaRPr lang="en-US" sz="2200" kern="1200" dirty="0"/>
        </a:p>
      </dsp:txBody>
      <dsp:txXfrm>
        <a:off x="261055" y="878332"/>
        <a:ext cx="1633420" cy="101701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8C6E28-50C1-4B2D-B7D6-EF00C49CB70A}">
      <dsp:nvSpPr>
        <dsp:cNvPr id="0" name=""/>
        <dsp:cNvSpPr/>
      </dsp:nvSpPr>
      <dsp:spPr>
        <a:xfrm>
          <a:off x="640079" y="0"/>
          <a:ext cx="7254240" cy="5715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5D717E-5589-436F-96AF-E7BE3CA4A7C4}">
      <dsp:nvSpPr>
        <dsp:cNvPr id="0" name=""/>
        <dsp:cNvSpPr/>
      </dsp:nvSpPr>
      <dsp:spPr>
        <a:xfrm>
          <a:off x="4271" y="1714500"/>
          <a:ext cx="2054423" cy="228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bg1"/>
              </a:solidFill>
            </a:rPr>
            <a:t>CLARITY OF MISSION…</a:t>
          </a:r>
          <a:endParaRPr lang="en-US" sz="2200" b="1" kern="1200" dirty="0">
            <a:solidFill>
              <a:schemeClr val="bg1"/>
            </a:solidFill>
          </a:endParaRPr>
        </a:p>
      </dsp:txBody>
      <dsp:txXfrm>
        <a:off x="4271" y="1714500"/>
        <a:ext cx="2054423" cy="2286000"/>
      </dsp:txXfrm>
    </dsp:sp>
    <dsp:sp modelId="{BFE33A62-EB6E-4485-82EC-F2FFF44F1BC0}">
      <dsp:nvSpPr>
        <dsp:cNvPr id="0" name=""/>
        <dsp:cNvSpPr/>
      </dsp:nvSpPr>
      <dsp:spPr>
        <a:xfrm>
          <a:off x="2161415" y="1714500"/>
          <a:ext cx="2054423" cy="228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bg1"/>
              </a:solidFill>
            </a:rPr>
            <a:t>…TO  RECRUIT, TRAIN, AND RETAIN TALENT FOR THE SUNCOAST</a:t>
          </a:r>
          <a:endParaRPr lang="en-US" sz="2200" b="1" kern="1200" dirty="0">
            <a:solidFill>
              <a:schemeClr val="bg1"/>
            </a:solidFill>
          </a:endParaRPr>
        </a:p>
      </dsp:txBody>
      <dsp:txXfrm>
        <a:off x="2161415" y="1714500"/>
        <a:ext cx="2054423" cy="2286000"/>
      </dsp:txXfrm>
    </dsp:sp>
    <dsp:sp modelId="{212FCF76-D0A9-4DD9-9D97-019702107438}">
      <dsp:nvSpPr>
        <dsp:cNvPr id="0" name=""/>
        <dsp:cNvSpPr/>
      </dsp:nvSpPr>
      <dsp:spPr>
        <a:xfrm>
          <a:off x="4318560" y="1714500"/>
          <a:ext cx="2054423" cy="228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…LEADS TO FOCUS</a:t>
          </a:r>
          <a:r>
            <a:rPr kumimoji="0" lang="en-US" sz="2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rPr>
            <a:t> ON SERVICE…</a:t>
          </a:r>
          <a:endParaRPr kumimoji="0" lang="en-US" sz="2200" b="1" i="0" u="none" strike="noStrike" kern="1200" cap="none" spc="0" normalizeH="0" baseline="0" noProof="0" dirty="0">
            <a:ln>
              <a:noFill/>
            </a:ln>
            <a:effectLst/>
            <a:uLnTx/>
            <a:uFillTx/>
            <a:latin typeface="+mn-lt"/>
            <a:ea typeface="+mn-ea"/>
            <a:cs typeface="+mn-cs"/>
          </a:endParaRPr>
        </a:p>
      </dsp:txBody>
      <dsp:txXfrm>
        <a:off x="4318560" y="1714500"/>
        <a:ext cx="2054423" cy="2286000"/>
      </dsp:txXfrm>
    </dsp:sp>
    <dsp:sp modelId="{6C679F5A-DC13-4C5E-A6CA-F5DE2D64F152}">
      <dsp:nvSpPr>
        <dsp:cNvPr id="0" name=""/>
        <dsp:cNvSpPr/>
      </dsp:nvSpPr>
      <dsp:spPr>
        <a:xfrm>
          <a:off x="6475705" y="1714500"/>
          <a:ext cx="2054423" cy="228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bg1"/>
              </a:solidFill>
            </a:rPr>
            <a:t>…EMPLOYER SOLUTIONS &amp; CAREER PATHWAYS</a:t>
          </a:r>
          <a:endParaRPr lang="en-US" sz="2200" b="1" kern="1200" dirty="0">
            <a:solidFill>
              <a:schemeClr val="bg1"/>
            </a:solidFill>
          </a:endParaRPr>
        </a:p>
      </dsp:txBody>
      <dsp:txXfrm>
        <a:off x="6475705" y="1714500"/>
        <a:ext cx="2054423" cy="22860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C22F25-8ACF-41E9-A39B-D4A69CA50A79}">
      <dsp:nvSpPr>
        <dsp:cNvPr id="0" name=""/>
        <dsp:cNvSpPr/>
      </dsp:nvSpPr>
      <dsp:spPr>
        <a:xfrm>
          <a:off x="0" y="0"/>
          <a:ext cx="2224980" cy="39624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Collaborative Partner	</a:t>
          </a:r>
          <a:endParaRPr lang="en-US" sz="2900" kern="1200" dirty="0"/>
        </a:p>
      </dsp:txBody>
      <dsp:txXfrm>
        <a:off x="0" y="0"/>
        <a:ext cx="2224980" cy="1188720"/>
      </dsp:txXfrm>
    </dsp:sp>
    <dsp:sp modelId="{550B7CE4-5272-4EE6-9445-42FDF954BD23}">
      <dsp:nvSpPr>
        <dsp:cNvPr id="0" name=""/>
        <dsp:cNvSpPr/>
      </dsp:nvSpPr>
      <dsp:spPr>
        <a:xfrm>
          <a:off x="223353" y="1189058"/>
          <a:ext cx="1779984" cy="778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Job Order Services</a:t>
          </a:r>
          <a:endParaRPr lang="en-US" sz="2300" kern="1200" dirty="0"/>
        </a:p>
      </dsp:txBody>
      <dsp:txXfrm>
        <a:off x="223353" y="1189058"/>
        <a:ext cx="1779984" cy="778452"/>
      </dsp:txXfrm>
    </dsp:sp>
    <dsp:sp modelId="{852A6579-C74A-4FD0-BBD1-B197AD0E4EEF}">
      <dsp:nvSpPr>
        <dsp:cNvPr id="0" name=""/>
        <dsp:cNvSpPr/>
      </dsp:nvSpPr>
      <dsp:spPr>
        <a:xfrm>
          <a:off x="223353" y="2087273"/>
          <a:ext cx="1779984" cy="778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Recruiting Services</a:t>
          </a:r>
          <a:endParaRPr lang="en-US" sz="2300" kern="1200" dirty="0"/>
        </a:p>
      </dsp:txBody>
      <dsp:txXfrm>
        <a:off x="223353" y="2087273"/>
        <a:ext cx="1779984" cy="778452"/>
      </dsp:txXfrm>
    </dsp:sp>
    <dsp:sp modelId="{981C765B-A2A4-453D-9E97-3AA126741ABE}">
      <dsp:nvSpPr>
        <dsp:cNvPr id="0" name=""/>
        <dsp:cNvSpPr/>
      </dsp:nvSpPr>
      <dsp:spPr>
        <a:xfrm>
          <a:off x="223353" y="2985488"/>
          <a:ext cx="1779984" cy="778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Training Services</a:t>
          </a:r>
          <a:endParaRPr lang="en-US" sz="2300" kern="1200" dirty="0"/>
        </a:p>
      </dsp:txBody>
      <dsp:txXfrm>
        <a:off x="223353" y="2985488"/>
        <a:ext cx="1779984" cy="778452"/>
      </dsp:txXfrm>
    </dsp:sp>
    <dsp:sp modelId="{2E8D8142-75D4-4022-BBA8-B3993CFF0D2A}">
      <dsp:nvSpPr>
        <dsp:cNvPr id="0" name=""/>
        <dsp:cNvSpPr/>
      </dsp:nvSpPr>
      <dsp:spPr>
        <a:xfrm>
          <a:off x="2392709" y="0"/>
          <a:ext cx="2224980" cy="39624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Partner</a:t>
          </a:r>
          <a:endParaRPr lang="en-US" sz="2900" kern="1200" dirty="0"/>
        </a:p>
      </dsp:txBody>
      <dsp:txXfrm>
        <a:off x="2392709" y="0"/>
        <a:ext cx="2224980" cy="1188720"/>
      </dsp:txXfrm>
    </dsp:sp>
    <dsp:sp modelId="{8E4BFD42-7C22-426E-B13F-2391F9708D50}">
      <dsp:nvSpPr>
        <dsp:cNvPr id="0" name=""/>
        <dsp:cNvSpPr/>
      </dsp:nvSpPr>
      <dsp:spPr>
        <a:xfrm>
          <a:off x="2615207" y="1189880"/>
          <a:ext cx="1779984" cy="1194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Job Order Services</a:t>
          </a:r>
          <a:endParaRPr lang="en-US" sz="2300" kern="1200" dirty="0"/>
        </a:p>
      </dsp:txBody>
      <dsp:txXfrm>
        <a:off x="2615207" y="1189880"/>
        <a:ext cx="1779984" cy="1194717"/>
      </dsp:txXfrm>
    </dsp:sp>
    <dsp:sp modelId="{BE505C5A-0332-4CEB-90BE-58D709669006}">
      <dsp:nvSpPr>
        <dsp:cNvPr id="0" name=""/>
        <dsp:cNvSpPr/>
      </dsp:nvSpPr>
      <dsp:spPr>
        <a:xfrm>
          <a:off x="2615207" y="2568401"/>
          <a:ext cx="1779984" cy="1194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Recruiting Services</a:t>
          </a:r>
          <a:endParaRPr lang="en-US" sz="2300" kern="1200" dirty="0"/>
        </a:p>
      </dsp:txBody>
      <dsp:txXfrm>
        <a:off x="2615207" y="2568401"/>
        <a:ext cx="1779984" cy="1194717"/>
      </dsp:txXfrm>
    </dsp:sp>
    <dsp:sp modelId="{B91632FE-A8FA-4FA1-8F98-8CA7B1BC0B4E}">
      <dsp:nvSpPr>
        <dsp:cNvPr id="0" name=""/>
        <dsp:cNvSpPr/>
      </dsp:nvSpPr>
      <dsp:spPr>
        <a:xfrm>
          <a:off x="4784563" y="0"/>
          <a:ext cx="2224980" cy="39624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Standard</a:t>
          </a:r>
          <a:endParaRPr lang="en-US" sz="2900" kern="1200" dirty="0"/>
        </a:p>
      </dsp:txBody>
      <dsp:txXfrm>
        <a:off x="4784563" y="0"/>
        <a:ext cx="2224980" cy="1188720"/>
      </dsp:txXfrm>
    </dsp:sp>
    <dsp:sp modelId="{C6DEA145-FCC6-4761-90E8-6C99858205C0}">
      <dsp:nvSpPr>
        <dsp:cNvPr id="0" name=""/>
        <dsp:cNvSpPr/>
      </dsp:nvSpPr>
      <dsp:spPr>
        <a:xfrm>
          <a:off x="5007061" y="1188720"/>
          <a:ext cx="1779984" cy="25755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Job Order Services </a:t>
          </a:r>
          <a:endParaRPr lang="en-US" sz="2300" kern="1200" dirty="0"/>
        </a:p>
      </dsp:txBody>
      <dsp:txXfrm>
        <a:off x="5007061" y="1188720"/>
        <a:ext cx="1779984" cy="2575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4C024-ADBB-4930-BDF6-7D5C4929205C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CB217-C184-4E2D-B19D-10FB6EFF6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EA3E2-3723-48F9-8AB2-D3EEB1669180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090A6-A2A3-4691-91D3-5DD3C7C31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Welcome and introduce</a:t>
            </a:r>
            <a:r>
              <a:rPr lang="en-US" baseline="0" dirty="0" smtClean="0"/>
              <a:t> ourselves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090A6-A2A3-4691-91D3-5DD3C7C314B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8BB13-7DA4-42DE-A6F2-A2E96D4F8EC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baseline="0" dirty="0" smtClean="0"/>
              <a:t>As so many businesses have learned, you can have the best “</a:t>
            </a:r>
            <a:r>
              <a:rPr lang="en-US" sz="1200" u="none" baseline="0" dirty="0" smtClean="0"/>
              <a:t>product</a:t>
            </a:r>
            <a:r>
              <a:rPr lang="en-US" sz="1200" baseline="0" dirty="0" smtClean="0"/>
              <a:t>” but if there is no market for the product, then our efforts have been wasted.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baseline="0" dirty="0" smtClean="0"/>
              <a:t>This model not only provides “</a:t>
            </a:r>
            <a:r>
              <a:rPr lang="en-US" sz="1200" u="sng" baseline="0" dirty="0" smtClean="0"/>
              <a:t>products</a:t>
            </a:r>
            <a:r>
              <a:rPr lang="en-US" sz="1200" baseline="0" dirty="0" smtClean="0"/>
              <a:t>” to its “customers” it also provides </a:t>
            </a:r>
            <a:r>
              <a:rPr lang="en-US" sz="1200" u="none" baseline="0" dirty="0" smtClean="0"/>
              <a:t>services</a:t>
            </a:r>
            <a:r>
              <a:rPr lang="en-US" sz="1200" baseline="0" dirty="0" smtClean="0"/>
              <a:t> to “</a:t>
            </a:r>
            <a:r>
              <a:rPr lang="en-US" sz="1200" u="sng" baseline="0" dirty="0" smtClean="0"/>
              <a:t>customers</a:t>
            </a:r>
            <a:r>
              <a:rPr lang="en-US" sz="1200" baseline="0" dirty="0" smtClean="0"/>
              <a:t>.”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baseline="0" dirty="0" smtClean="0"/>
              <a:t>These services include training, in addition to selection and assessment and, ultimately successful placement of the “product” with a “customer.”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Along with this</a:t>
            </a:r>
            <a:r>
              <a:rPr lang="en-US" baseline="0" dirty="0" smtClean="0"/>
              <a:t> new operating model, we knew that we needed to have direction and vision.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baseline="0" dirty="0" smtClean="0"/>
          </a:p>
          <a:p>
            <a:pPr marL="365760" indent="0">
              <a:spcBef>
                <a:spcPts val="60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Century Gothic" pitchFamily="34" charset="0"/>
              </a:rPr>
              <a:t>Workforce</a:t>
            </a:r>
            <a:r>
              <a:rPr lang="en-US" dirty="0" smtClean="0">
                <a:latin typeface="Century Gothic" pitchFamily="34" charset="0"/>
              </a:rPr>
              <a:t>= People who come through our doors</a:t>
            </a:r>
          </a:p>
          <a:p>
            <a:pPr marL="365760" lvl="0" indent="0">
              <a:spcBef>
                <a:spcPts val="600"/>
              </a:spcBef>
              <a:buClr>
                <a:schemeClr val="accent1"/>
              </a:buClr>
              <a:buSzPct val="80000"/>
              <a:buNone/>
              <a:defRPr/>
            </a:pPr>
            <a:endParaRPr lang="en-US" b="1" dirty="0" smtClean="0">
              <a:solidFill>
                <a:srgbClr val="C00000"/>
              </a:solidFill>
              <a:latin typeface="Century Gothic" pitchFamily="34" charset="0"/>
            </a:endParaRPr>
          </a:p>
          <a:p>
            <a:pPr marL="365760" indent="0">
              <a:spcBef>
                <a:spcPts val="60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Century Gothic" pitchFamily="34" charset="0"/>
              </a:rPr>
              <a:t>Services </a:t>
            </a:r>
            <a:r>
              <a:rPr lang="en-US" dirty="0" smtClean="0">
                <a:latin typeface="Century Gothic" pitchFamily="34" charset="0"/>
              </a:rPr>
              <a:t>= Recruiting, screening, assessment, work readiness classes, occupational skills training, support services, referral and placement</a:t>
            </a:r>
          </a:p>
          <a:p>
            <a:pPr marL="365760" indent="0">
              <a:spcBef>
                <a:spcPts val="600"/>
              </a:spcBef>
              <a:buClr>
                <a:schemeClr val="accent1"/>
              </a:buClr>
              <a:buSzPct val="80000"/>
              <a:buNone/>
              <a:defRPr/>
            </a:pPr>
            <a:endParaRPr lang="en-US" dirty="0" smtClean="0">
              <a:latin typeface="Century Gothic" pitchFamily="34" charset="0"/>
            </a:endParaRPr>
          </a:p>
          <a:p>
            <a:pPr marL="365760" lvl="0" indent="0">
              <a:spcBef>
                <a:spcPts val="60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Century Gothic" pitchFamily="34" charset="0"/>
              </a:rPr>
              <a:t>Product </a:t>
            </a:r>
            <a:r>
              <a:rPr lang="en-US" dirty="0" smtClean="0">
                <a:latin typeface="Century Gothic" pitchFamily="34" charset="0"/>
              </a:rPr>
              <a:t>= Job seekers, dislocated workers, social services recipients, veterans, older youth</a:t>
            </a:r>
          </a:p>
          <a:p>
            <a:pPr marL="365760" lvl="0" indent="0">
              <a:spcBef>
                <a:spcPts val="600"/>
              </a:spcBef>
              <a:buClr>
                <a:schemeClr val="accent1"/>
              </a:buClr>
              <a:buSzPct val="80000"/>
              <a:buNone/>
              <a:defRPr/>
            </a:pPr>
            <a:endParaRPr lang="en-US" b="1" dirty="0" smtClean="0">
              <a:solidFill>
                <a:srgbClr val="C00000"/>
              </a:solidFill>
              <a:latin typeface="Century Gothic" pitchFamily="34" charset="0"/>
            </a:endParaRPr>
          </a:p>
          <a:p>
            <a:pPr marL="365760" lvl="0" indent="0">
              <a:spcBef>
                <a:spcPts val="60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Century Gothic" pitchFamily="34" charset="0"/>
              </a:rPr>
              <a:t>Customer </a:t>
            </a:r>
            <a:r>
              <a:rPr lang="en-US" dirty="0" smtClean="0">
                <a:latin typeface="Century Gothic" pitchFamily="34" charset="0"/>
              </a:rPr>
              <a:t>= area employers (private industry, non-profits, educational institutions, government, schools, organizations, etc).</a:t>
            </a:r>
            <a:endParaRPr lang="en-US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u="none" dirty="0" smtClean="0">
              <a:latin typeface="+mj-lt"/>
            </a:endParaRPr>
          </a:p>
          <a:p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8BB13-7DA4-42DE-A6F2-A2E96D4F8EC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090A6-A2A3-4691-91D3-5DD3C7C314B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090A6-A2A3-4691-91D3-5DD3C7C314B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order</a:t>
            </a:r>
            <a:r>
              <a:rPr lang="en-US" baseline="0" dirty="0" smtClean="0"/>
              <a:t> to achieve results, a value proposition needs to be clear, concise and compelling.  </a:t>
            </a:r>
          </a:p>
          <a:p>
            <a:r>
              <a:rPr lang="en-US" baseline="0" dirty="0" smtClean="0"/>
              <a:t>First there needs to be strong knowledge of your target customer and their needs.</a:t>
            </a:r>
          </a:p>
          <a:p>
            <a:r>
              <a:rPr lang="en-US" baseline="0" dirty="0" smtClean="0"/>
              <a:t>This can be done through research or simply by listing what you already know about your customers.</a:t>
            </a:r>
          </a:p>
          <a:p>
            <a:r>
              <a:rPr lang="en-US" baseline="0" dirty="0" smtClean="0"/>
              <a:t>It includes a description of your solutions to their needs and the specific benefits to the customer by doing business with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090A6-A2A3-4691-91D3-5DD3C7C314B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Remember, our organizational model?</a:t>
            </a:r>
          </a:p>
          <a:p>
            <a:r>
              <a:rPr lang="en-US" dirty="0" smtClean="0"/>
              <a:t>At Suncoast</a:t>
            </a:r>
            <a:r>
              <a:rPr lang="en-US" baseline="0" dirty="0" smtClean="0"/>
              <a:t> Workforce we identified our primary customer as the employers in our region.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8BB13-7DA4-42DE-A6F2-A2E96D4F8EC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090A6-A2A3-4691-91D3-5DD3C7C314B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090A6-A2A3-4691-91D3-5DD3C7C314B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AB371-E147-44ED-B1F6-A6B8E9D20C8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E6F8-2B56-419A-823F-7281C8FC99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AB371-E147-44ED-B1F6-A6B8E9D20C8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E6F8-2B56-419A-823F-7281C8FC99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AB371-E147-44ED-B1F6-A6B8E9D20C8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E6F8-2B56-419A-823F-7281C8FC99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AB371-E147-44ED-B1F6-A6B8E9D20C8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E6F8-2B56-419A-823F-7281C8FC99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AB371-E147-44ED-B1F6-A6B8E9D20C8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E6F8-2B56-419A-823F-7281C8FC99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AB371-E147-44ED-B1F6-A6B8E9D20C8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E6F8-2B56-419A-823F-7281C8FC99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AB371-E147-44ED-B1F6-A6B8E9D20C8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E6F8-2B56-419A-823F-7281C8FC99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AB371-E147-44ED-B1F6-A6B8E9D20C8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E6F8-2B56-419A-823F-7281C8FC99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AB371-E147-44ED-B1F6-A6B8E9D20C8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E6F8-2B56-419A-823F-7281C8FC99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AB371-E147-44ED-B1F6-A6B8E9D20C8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E6F8-2B56-419A-823F-7281C8FC99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AB371-E147-44ED-B1F6-A6B8E9D20C8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E6F8-2B56-419A-823F-7281C8FC99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AB371-E147-44ED-B1F6-A6B8E9D20C8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BE6F8-2B56-419A-823F-7281C8FC998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4"/>
          <p:cNvGrpSpPr/>
          <p:nvPr userDrawn="1"/>
        </p:nvGrpSpPr>
        <p:grpSpPr>
          <a:xfrm>
            <a:off x="685800" y="5964281"/>
            <a:ext cx="7893050" cy="665119"/>
            <a:chOff x="762000" y="5964281"/>
            <a:chExt cx="7893050" cy="665119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762000" y="6324600"/>
              <a:ext cx="693420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2" descr="I:\Rebranding\Final Logo\Final-Logo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7620000" y="5964281"/>
              <a:ext cx="1035050" cy="665119"/>
            </a:xfrm>
            <a:prstGeom prst="rect">
              <a:avLst/>
            </a:prstGeom>
            <a:noFill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1470025"/>
          </a:xfrm>
        </p:spPr>
        <p:txBody>
          <a:bodyPr/>
          <a:lstStyle/>
          <a:p>
            <a:r>
              <a:rPr lang="en-US" dirty="0" smtClean="0"/>
              <a:t>Business Services:  What’s Your Team’s Value Proposition?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r>
              <a:rPr lang="en-US" dirty="0" smtClean="0"/>
              <a:t>Presented by </a:t>
            </a:r>
          </a:p>
          <a:p>
            <a:r>
              <a:rPr lang="en-US" dirty="0" smtClean="0"/>
              <a:t>Joshua Matlock and Jennifer Seavey</a:t>
            </a:r>
          </a:p>
          <a:p>
            <a:r>
              <a:rPr lang="en-US" dirty="0" smtClean="0"/>
              <a:t>Suncoast Workforce – Region 18</a:t>
            </a:r>
            <a:endParaRPr lang="en-US" dirty="0"/>
          </a:p>
        </p:txBody>
      </p:sp>
      <p:pic>
        <p:nvPicPr>
          <p:cNvPr id="4" name="Picture 3" descr="Suncoast Workforce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5181600"/>
            <a:ext cx="2321119" cy="14915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Group Activity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1371600" y="1905000"/>
            <a:ext cx="6400800" cy="2895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i="1" dirty="0" smtClean="0"/>
              <a:t>10 Minutes -  Work in groups of 4-5</a:t>
            </a:r>
          </a:p>
          <a:p>
            <a:pPr>
              <a:buNone/>
            </a:pPr>
            <a:endParaRPr lang="en-US" sz="2400" i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i="1" dirty="0" smtClean="0"/>
              <a:t>Define your customer = employer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 smtClean="0"/>
              <a:t>List the </a:t>
            </a:r>
            <a:r>
              <a:rPr lang="en-US" sz="2400" i="1" dirty="0" smtClean="0"/>
              <a:t>specific </a:t>
            </a:r>
            <a:r>
              <a:rPr lang="en-US" sz="2400" i="1" dirty="0" smtClean="0"/>
              <a:t>needs of your customer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 smtClean="0"/>
              <a:t>List the services you offer to meet these needs</a:t>
            </a:r>
            <a:endParaRPr lang="en-US" sz="2400" i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i="1" dirty="0" smtClean="0"/>
              <a:t>Describe the specific benefits/value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Communicate </a:t>
            </a:r>
            <a:r>
              <a:rPr lang="en-US" dirty="0" smtClean="0"/>
              <a:t>your value proposition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 Second Elevator Speech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 to your groups </a:t>
            </a:r>
          </a:p>
          <a:p>
            <a:r>
              <a:rPr lang="en-US" dirty="0" smtClean="0"/>
              <a:t>Craft a 30 second elevator speech using the handout as a guide</a:t>
            </a:r>
          </a:p>
          <a:p>
            <a:r>
              <a:rPr lang="en-US" dirty="0" smtClean="0"/>
              <a:t>Be prepared to share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 Business Services with your Value Proposition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002060"/>
                </a:solidFill>
                <a:latin typeface="+mn-lt"/>
              </a:rPr>
              <a:t>EMPLOYER SOLUTIONS</a:t>
            </a:r>
            <a:endParaRPr lang="en-US" dirty="0">
              <a:ln>
                <a:solidFill>
                  <a:srgbClr val="FF0000"/>
                </a:solidFill>
              </a:ln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990600" y="2057401"/>
          <a:ext cx="7010399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2895600" y="1219200"/>
            <a:ext cx="3200400" cy="685800"/>
          </a:xfrm>
          <a:prstGeom prst="roundRect">
            <a:avLst/>
          </a:prstGeom>
          <a:ln>
            <a:solidFill>
              <a:srgbClr val="990000"/>
            </a:solidFill>
          </a:ln>
          <a:scene3d>
            <a:camera prst="orthographicFront"/>
            <a:lightRig rig="balanced" dir="t"/>
          </a:scene3d>
          <a:sp3d prstMaterial="soft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Three Tiers </a:t>
            </a:r>
            <a:r>
              <a:rPr lang="en-US" sz="2400" b="1" dirty="0" smtClean="0"/>
              <a:t>of Service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 3 – Standard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5080397" y="1905000"/>
            <a:ext cx="1625203" cy="2844105"/>
            <a:chOff x="5080397" y="1905000"/>
            <a:chExt cx="1625203" cy="2844105"/>
          </a:xfrm>
        </p:grpSpPr>
        <p:grpSp>
          <p:nvGrpSpPr>
            <p:cNvPr id="3" name="Group 2"/>
            <p:cNvGrpSpPr/>
            <p:nvPr/>
          </p:nvGrpSpPr>
          <p:grpSpPr>
            <a:xfrm>
              <a:off x="5080397" y="1905000"/>
              <a:ext cx="1625203" cy="812601"/>
              <a:chOff x="2031950" y="216371"/>
              <a:chExt cx="1625203" cy="812601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2031950" y="216371"/>
                <a:ext cx="1625203" cy="81260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" name="Rounded Rectangle 4"/>
              <p:cNvSpPr/>
              <p:nvPr/>
            </p:nvSpPr>
            <p:spPr>
              <a:xfrm>
                <a:off x="2055750" y="240171"/>
                <a:ext cx="1577603" cy="76500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7625" tIns="31750" rIns="47625" bIns="31750" numCol="1" spcCol="1270" anchor="ctr" anchorCtr="0">
                <a:noAutofit/>
              </a:bodyPr>
              <a:lstStyle/>
              <a:p>
                <a:pPr lvl="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500" kern="1200" dirty="0" smtClean="0"/>
                  <a:t>Job Order Services </a:t>
                </a:r>
                <a:endParaRPr lang="en-US" sz="2500" kern="1200" dirty="0"/>
              </a:p>
            </p:txBody>
          </p:sp>
        </p:grpSp>
        <p:sp>
          <p:nvSpPr>
            <p:cNvPr id="6" name="Straight Connector 5"/>
            <p:cNvSpPr/>
            <p:nvPr/>
          </p:nvSpPr>
          <p:spPr>
            <a:xfrm>
              <a:off x="5242917" y="2717601"/>
              <a:ext cx="162520" cy="6094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09451"/>
                  </a:lnTo>
                  <a:lnTo>
                    <a:pt x="162520" y="60945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7" name="Group 6"/>
            <p:cNvGrpSpPr/>
            <p:nvPr/>
          </p:nvGrpSpPr>
          <p:grpSpPr>
            <a:xfrm>
              <a:off x="5405438" y="2920752"/>
              <a:ext cx="1300162" cy="812601"/>
              <a:chOff x="2356991" y="1232123"/>
              <a:chExt cx="1300162" cy="812601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2356991" y="1232123"/>
                <a:ext cx="1300162" cy="81260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" name="Rounded Rectangle 7"/>
              <p:cNvSpPr/>
              <p:nvPr/>
            </p:nvSpPr>
            <p:spPr>
              <a:xfrm>
                <a:off x="2380791" y="1255923"/>
                <a:ext cx="1252562" cy="76500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8575" tIns="19050" rIns="28575" bIns="190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500" kern="1200" dirty="0" smtClean="0"/>
                  <a:t>Job Opening </a:t>
                </a:r>
                <a:r>
                  <a:rPr lang="en-US" sz="1500" kern="1200" dirty="0" smtClean="0"/>
                  <a:t>Publication</a:t>
                </a:r>
                <a:endParaRPr lang="en-US" sz="1500" kern="1200" dirty="0" smtClean="0"/>
              </a:p>
            </p:txBody>
          </p:sp>
        </p:grpSp>
        <p:sp>
          <p:nvSpPr>
            <p:cNvPr id="10" name="Straight Connector 8"/>
            <p:cNvSpPr/>
            <p:nvPr/>
          </p:nvSpPr>
          <p:spPr>
            <a:xfrm>
              <a:off x="5242917" y="2717601"/>
              <a:ext cx="162520" cy="16252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625203"/>
                  </a:lnTo>
                  <a:lnTo>
                    <a:pt x="162520" y="1625203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1" name="Group 10"/>
            <p:cNvGrpSpPr/>
            <p:nvPr/>
          </p:nvGrpSpPr>
          <p:grpSpPr>
            <a:xfrm>
              <a:off x="5405438" y="3936504"/>
              <a:ext cx="1300162" cy="812601"/>
              <a:chOff x="2356991" y="2247875"/>
              <a:chExt cx="1300162" cy="812601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2356991" y="2247875"/>
                <a:ext cx="1300162" cy="81260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3" name="Rounded Rectangle 10"/>
              <p:cNvSpPr/>
              <p:nvPr/>
            </p:nvSpPr>
            <p:spPr>
              <a:xfrm>
                <a:off x="2380791" y="2271675"/>
                <a:ext cx="1252562" cy="76500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8575" tIns="19050" rIns="28575" bIns="190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500" kern="1200" dirty="0" smtClean="0"/>
                  <a:t>Candidate </a:t>
                </a:r>
                <a:r>
                  <a:rPr lang="en-US" sz="1500" kern="1200" dirty="0" smtClean="0"/>
                  <a:t>Referral</a:t>
                </a:r>
                <a:endParaRPr lang="en-US" sz="1500" kern="1200" dirty="0"/>
              </a:p>
            </p:txBody>
          </p:sp>
        </p:grpSp>
      </p:grpSp>
      <p:grpSp>
        <p:nvGrpSpPr>
          <p:cNvPr id="14" name="Group 14"/>
          <p:cNvGrpSpPr/>
          <p:nvPr/>
        </p:nvGrpSpPr>
        <p:grpSpPr>
          <a:xfrm>
            <a:off x="2602707" y="2221707"/>
            <a:ext cx="2197893" cy="2197893"/>
            <a:chOff x="1761410" y="1377553"/>
            <a:chExt cx="2197893" cy="2197893"/>
          </a:xfrm>
        </p:grpSpPr>
        <p:sp>
          <p:nvSpPr>
            <p:cNvPr id="16" name="Oval 15"/>
            <p:cNvSpPr/>
            <p:nvPr/>
          </p:nvSpPr>
          <p:spPr>
            <a:xfrm>
              <a:off x="1761410" y="1377553"/>
              <a:ext cx="2197893" cy="219789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Oval 4"/>
            <p:cNvSpPr/>
            <p:nvPr/>
          </p:nvSpPr>
          <p:spPr>
            <a:xfrm>
              <a:off x="2054304" y="1699427"/>
              <a:ext cx="1583126" cy="1554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 smtClean="0"/>
                <a:t>Employer</a:t>
              </a:r>
              <a:endParaRPr lang="en-US" sz="2700" kern="1200" dirty="0"/>
            </a:p>
          </p:txBody>
        </p:sp>
      </p:grpSp>
      <p:grpSp>
        <p:nvGrpSpPr>
          <p:cNvPr id="15" name="Group 17"/>
          <p:cNvGrpSpPr/>
          <p:nvPr/>
        </p:nvGrpSpPr>
        <p:grpSpPr>
          <a:xfrm>
            <a:off x="2209800" y="3116249"/>
            <a:ext cx="349465" cy="408808"/>
            <a:chOff x="1266884" y="2272095"/>
            <a:chExt cx="349465" cy="408808"/>
          </a:xfrm>
        </p:grpSpPr>
        <p:sp>
          <p:nvSpPr>
            <p:cNvPr id="19" name="Right Arrow 18"/>
            <p:cNvSpPr/>
            <p:nvPr/>
          </p:nvSpPr>
          <p:spPr>
            <a:xfrm>
              <a:off x="1266884" y="2272095"/>
              <a:ext cx="349465" cy="40880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ight Arrow 4"/>
            <p:cNvSpPr/>
            <p:nvPr/>
          </p:nvSpPr>
          <p:spPr>
            <a:xfrm>
              <a:off x="1266884" y="2353857"/>
              <a:ext cx="244626" cy="2452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26307" y="2717007"/>
            <a:ext cx="1207293" cy="1207293"/>
            <a:chOff x="926307" y="2667000"/>
            <a:chExt cx="1207293" cy="1207293"/>
          </a:xfrm>
        </p:grpSpPr>
        <p:sp>
          <p:nvSpPr>
            <p:cNvPr id="22" name="Oval 21"/>
            <p:cNvSpPr/>
            <p:nvPr/>
          </p:nvSpPr>
          <p:spPr>
            <a:xfrm>
              <a:off x="926307" y="2667000"/>
              <a:ext cx="1207293" cy="1207293"/>
            </a:xfrm>
            <a:prstGeom prst="ellipse">
              <a:avLst/>
            </a:prstGeom>
            <a:solidFill>
              <a:srgbClr val="982A0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Oval 4"/>
            <p:cNvSpPr/>
            <p:nvPr/>
          </p:nvSpPr>
          <p:spPr>
            <a:xfrm>
              <a:off x="996553" y="2775346"/>
              <a:ext cx="1066800" cy="990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Suncoast Workforce</a:t>
              </a:r>
              <a:endParaRPr lang="en-US" b="1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Tier 2 - Partner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655093" y="2590800"/>
            <a:ext cx="2197893" cy="2197893"/>
            <a:chOff x="1761410" y="1377553"/>
            <a:chExt cx="2197893" cy="2197893"/>
          </a:xfrm>
        </p:grpSpPr>
        <p:sp>
          <p:nvSpPr>
            <p:cNvPr id="4" name="Oval 3"/>
            <p:cNvSpPr/>
            <p:nvPr/>
          </p:nvSpPr>
          <p:spPr>
            <a:xfrm>
              <a:off x="1761410" y="1377553"/>
              <a:ext cx="2197893" cy="219789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Oval 4"/>
            <p:cNvSpPr/>
            <p:nvPr/>
          </p:nvSpPr>
          <p:spPr>
            <a:xfrm>
              <a:off x="2083284" y="1699427"/>
              <a:ext cx="1554145" cy="1554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 smtClean="0"/>
                <a:t>Employer</a:t>
              </a:r>
              <a:endParaRPr lang="en-US" sz="2700" kern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121693" y="3485342"/>
            <a:ext cx="349465" cy="408808"/>
            <a:chOff x="1266884" y="2272095"/>
            <a:chExt cx="349465" cy="408808"/>
          </a:xfrm>
        </p:grpSpPr>
        <p:sp>
          <p:nvSpPr>
            <p:cNvPr id="7" name="Right Arrow 6"/>
            <p:cNvSpPr/>
            <p:nvPr/>
          </p:nvSpPr>
          <p:spPr>
            <a:xfrm>
              <a:off x="1266884" y="2272095"/>
              <a:ext cx="349465" cy="40880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ight Arrow 4"/>
            <p:cNvSpPr/>
            <p:nvPr/>
          </p:nvSpPr>
          <p:spPr>
            <a:xfrm>
              <a:off x="1266884" y="2353857"/>
              <a:ext cx="244626" cy="2452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38200" y="3086100"/>
            <a:ext cx="1207293" cy="1207293"/>
            <a:chOff x="926307" y="2667000"/>
            <a:chExt cx="1207293" cy="1207293"/>
          </a:xfrm>
        </p:grpSpPr>
        <p:sp>
          <p:nvSpPr>
            <p:cNvPr id="30" name="Oval 29"/>
            <p:cNvSpPr/>
            <p:nvPr/>
          </p:nvSpPr>
          <p:spPr>
            <a:xfrm>
              <a:off x="926307" y="2667000"/>
              <a:ext cx="1207293" cy="1207293"/>
            </a:xfrm>
            <a:prstGeom prst="ellipse">
              <a:avLst/>
            </a:prstGeom>
            <a:solidFill>
              <a:srgbClr val="982A0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Oval 4"/>
            <p:cNvSpPr/>
            <p:nvPr/>
          </p:nvSpPr>
          <p:spPr>
            <a:xfrm>
              <a:off x="996553" y="2775346"/>
              <a:ext cx="1066800" cy="990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Suncoast Workforce</a:t>
              </a:r>
              <a:endParaRPr lang="en-US" b="1" kern="1200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883003" y="2185095"/>
            <a:ext cx="1625203" cy="2844105"/>
            <a:chOff x="7086600" y="1752600"/>
            <a:chExt cx="1625203" cy="2844105"/>
          </a:xfrm>
        </p:grpSpPr>
        <p:grpSp>
          <p:nvGrpSpPr>
            <p:cNvPr id="42" name="Group 41"/>
            <p:cNvGrpSpPr/>
            <p:nvPr/>
          </p:nvGrpSpPr>
          <p:grpSpPr>
            <a:xfrm>
              <a:off x="7086600" y="1752600"/>
              <a:ext cx="1625203" cy="812601"/>
              <a:chOff x="2031950" y="216371"/>
              <a:chExt cx="1625203" cy="812601"/>
            </a:xfrm>
          </p:grpSpPr>
          <p:sp>
            <p:nvSpPr>
              <p:cNvPr id="51" name="Rounded Rectangle 50"/>
              <p:cNvSpPr/>
              <p:nvPr/>
            </p:nvSpPr>
            <p:spPr>
              <a:xfrm>
                <a:off x="2031950" y="216371"/>
                <a:ext cx="1625203" cy="81260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2" name="Rounded Rectangle 4"/>
              <p:cNvSpPr/>
              <p:nvPr/>
            </p:nvSpPr>
            <p:spPr>
              <a:xfrm>
                <a:off x="2055750" y="240171"/>
                <a:ext cx="1577603" cy="76500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7625" tIns="31750" rIns="47625" bIns="31750" numCol="1" spcCol="1270" anchor="ctr" anchorCtr="0">
                <a:noAutofit/>
              </a:bodyPr>
              <a:lstStyle/>
              <a:p>
                <a:pPr lvl="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500" kern="1200" dirty="0" smtClean="0"/>
                  <a:t>Job Order Services </a:t>
                </a:r>
                <a:endParaRPr lang="en-US" sz="2500" kern="1200" dirty="0"/>
              </a:p>
            </p:txBody>
          </p:sp>
        </p:grpSp>
        <p:sp>
          <p:nvSpPr>
            <p:cNvPr id="43" name="Straight Connector 5"/>
            <p:cNvSpPr/>
            <p:nvPr/>
          </p:nvSpPr>
          <p:spPr>
            <a:xfrm>
              <a:off x="7249120" y="2565201"/>
              <a:ext cx="162520" cy="6094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09451"/>
                  </a:lnTo>
                  <a:lnTo>
                    <a:pt x="162520" y="60945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44" name="Group 6"/>
            <p:cNvGrpSpPr/>
            <p:nvPr/>
          </p:nvGrpSpPr>
          <p:grpSpPr>
            <a:xfrm>
              <a:off x="7411641" y="2768352"/>
              <a:ext cx="1300162" cy="812601"/>
              <a:chOff x="2356991" y="1232123"/>
              <a:chExt cx="1300162" cy="812601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2356991" y="1232123"/>
                <a:ext cx="1300162" cy="81260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0" name="Rounded Rectangle 7"/>
              <p:cNvSpPr/>
              <p:nvPr/>
            </p:nvSpPr>
            <p:spPr>
              <a:xfrm>
                <a:off x="2380791" y="1255923"/>
                <a:ext cx="1252562" cy="76500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8575" tIns="19050" rIns="28575" bIns="190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500" kern="1200" dirty="0" smtClean="0"/>
                  <a:t>Job Opening </a:t>
                </a:r>
                <a:r>
                  <a:rPr lang="en-US" sz="1500" kern="1200" dirty="0" smtClean="0"/>
                  <a:t>Publication</a:t>
                </a:r>
                <a:endParaRPr lang="en-US" sz="1500" kern="1200" dirty="0" smtClean="0"/>
              </a:p>
            </p:txBody>
          </p:sp>
        </p:grpSp>
        <p:sp>
          <p:nvSpPr>
            <p:cNvPr id="45" name="Straight Connector 8"/>
            <p:cNvSpPr/>
            <p:nvPr/>
          </p:nvSpPr>
          <p:spPr>
            <a:xfrm>
              <a:off x="7249120" y="2565201"/>
              <a:ext cx="162520" cy="16252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625203"/>
                  </a:lnTo>
                  <a:lnTo>
                    <a:pt x="162520" y="1625203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46" name="Group 10"/>
            <p:cNvGrpSpPr/>
            <p:nvPr/>
          </p:nvGrpSpPr>
          <p:grpSpPr>
            <a:xfrm>
              <a:off x="7411641" y="3784104"/>
              <a:ext cx="1300162" cy="812601"/>
              <a:chOff x="2356991" y="2247875"/>
              <a:chExt cx="1300162" cy="812601"/>
            </a:xfrm>
          </p:grpSpPr>
          <p:sp>
            <p:nvSpPr>
              <p:cNvPr id="47" name="Rounded Rectangle 46"/>
              <p:cNvSpPr/>
              <p:nvPr/>
            </p:nvSpPr>
            <p:spPr>
              <a:xfrm>
                <a:off x="2356991" y="2247875"/>
                <a:ext cx="1300162" cy="81260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8" name="Rounded Rectangle 10"/>
              <p:cNvSpPr/>
              <p:nvPr/>
            </p:nvSpPr>
            <p:spPr>
              <a:xfrm>
                <a:off x="2380791" y="2271675"/>
                <a:ext cx="1252562" cy="76500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8575" tIns="19050" rIns="28575" bIns="190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500" kern="1200" dirty="0" smtClean="0"/>
                  <a:t>Candidate </a:t>
                </a:r>
                <a:r>
                  <a:rPr lang="en-US" sz="1500" kern="1200" dirty="0" smtClean="0"/>
                  <a:t>Referral</a:t>
                </a:r>
                <a:endParaRPr lang="en-US" sz="1500" kern="1200" dirty="0"/>
              </a:p>
            </p:txBody>
          </p:sp>
        </p:grpSp>
      </p:grpSp>
      <p:grpSp>
        <p:nvGrpSpPr>
          <p:cNvPr id="56" name="Group 55"/>
          <p:cNvGrpSpPr/>
          <p:nvPr/>
        </p:nvGrpSpPr>
        <p:grpSpPr>
          <a:xfrm>
            <a:off x="4876800" y="2185095"/>
            <a:ext cx="1706165" cy="2793801"/>
            <a:chOff x="5080397" y="1752600"/>
            <a:chExt cx="1706165" cy="2793801"/>
          </a:xfrm>
        </p:grpSpPr>
        <p:grpSp>
          <p:nvGrpSpPr>
            <p:cNvPr id="12" name="Group 25"/>
            <p:cNvGrpSpPr/>
            <p:nvPr/>
          </p:nvGrpSpPr>
          <p:grpSpPr>
            <a:xfrm>
              <a:off x="5080397" y="1752600"/>
              <a:ext cx="1625203" cy="812601"/>
              <a:chOff x="2031950" y="216371"/>
              <a:chExt cx="1625203" cy="812601"/>
            </a:xfrm>
          </p:grpSpPr>
          <p:sp>
            <p:nvSpPr>
              <p:cNvPr id="39" name="Rounded Rectangle 38"/>
              <p:cNvSpPr/>
              <p:nvPr/>
            </p:nvSpPr>
            <p:spPr>
              <a:xfrm>
                <a:off x="2031950" y="216371"/>
                <a:ext cx="1625203" cy="81260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0" name="Rounded Rectangle 4"/>
              <p:cNvSpPr/>
              <p:nvPr/>
            </p:nvSpPr>
            <p:spPr>
              <a:xfrm>
                <a:off x="2055750" y="240171"/>
                <a:ext cx="1577603" cy="76500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7625" tIns="31750" rIns="47625" bIns="31750" numCol="1" spcCol="1270" anchor="ctr" anchorCtr="0">
                <a:noAutofit/>
              </a:bodyPr>
              <a:lstStyle/>
              <a:p>
                <a:pPr lvl="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500" kern="1200" dirty="0" smtClean="0"/>
                  <a:t>Recruiting Services </a:t>
                </a:r>
                <a:endParaRPr lang="en-US" sz="2500" kern="1200" dirty="0"/>
              </a:p>
            </p:txBody>
          </p:sp>
        </p:grpSp>
        <p:grpSp>
          <p:nvGrpSpPr>
            <p:cNvPr id="14" name="Group 29"/>
            <p:cNvGrpSpPr/>
            <p:nvPr/>
          </p:nvGrpSpPr>
          <p:grpSpPr>
            <a:xfrm>
              <a:off x="5486400" y="2743200"/>
              <a:ext cx="1300162" cy="812601"/>
              <a:chOff x="2356991" y="2247875"/>
              <a:chExt cx="1300162" cy="812601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2356991" y="2247875"/>
                <a:ext cx="1300162" cy="81260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6" name="Rounded Rectangle 10"/>
              <p:cNvSpPr/>
              <p:nvPr/>
            </p:nvSpPr>
            <p:spPr>
              <a:xfrm>
                <a:off x="2380791" y="2271675"/>
                <a:ext cx="1252562" cy="76500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8575" tIns="19050" rIns="28575" bIns="190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500" kern="1200" dirty="0" smtClean="0"/>
                  <a:t>Candidate Screening &amp; Assessment</a:t>
                </a:r>
                <a:endParaRPr lang="en-US" sz="1500" kern="1200" dirty="0"/>
              </a:p>
            </p:txBody>
          </p:sp>
        </p:grpSp>
        <p:grpSp>
          <p:nvGrpSpPr>
            <p:cNvPr id="15" name="Group 31"/>
            <p:cNvGrpSpPr/>
            <p:nvPr/>
          </p:nvGrpSpPr>
          <p:grpSpPr>
            <a:xfrm>
              <a:off x="5486400" y="3733800"/>
              <a:ext cx="1300162" cy="812601"/>
              <a:chOff x="2356991" y="3263627"/>
              <a:chExt cx="1300162" cy="812601"/>
            </a:xfrm>
          </p:grpSpPr>
          <p:sp>
            <p:nvSpPr>
              <p:cNvPr id="33" name="Rounded Rectangle 32"/>
              <p:cNvSpPr/>
              <p:nvPr/>
            </p:nvSpPr>
            <p:spPr>
              <a:xfrm>
                <a:off x="2356991" y="3263627"/>
                <a:ext cx="1300162" cy="81260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4" name="Rounded Rectangle 13"/>
              <p:cNvSpPr/>
              <p:nvPr/>
            </p:nvSpPr>
            <p:spPr>
              <a:xfrm>
                <a:off x="2380791" y="3287427"/>
                <a:ext cx="1252562" cy="76500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8575" tIns="19050" rIns="28575" bIns="190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500" kern="1200" dirty="0" smtClean="0"/>
                  <a:t>Interview Scheduling &amp; Coordination</a:t>
                </a:r>
                <a:endParaRPr lang="en-US" sz="1500" kern="1200" dirty="0"/>
              </a:p>
            </p:txBody>
          </p:sp>
        </p:grpSp>
        <p:sp>
          <p:nvSpPr>
            <p:cNvPr id="54" name="Straight Connector 5"/>
            <p:cNvSpPr/>
            <p:nvPr/>
          </p:nvSpPr>
          <p:spPr>
            <a:xfrm>
              <a:off x="5334000" y="2514600"/>
              <a:ext cx="162520" cy="6094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09451"/>
                  </a:lnTo>
                  <a:lnTo>
                    <a:pt x="162520" y="60945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5" name="Straight Connector 8"/>
            <p:cNvSpPr/>
            <p:nvPr/>
          </p:nvSpPr>
          <p:spPr>
            <a:xfrm>
              <a:off x="5334000" y="2514600"/>
              <a:ext cx="162520" cy="16252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625203"/>
                  </a:lnTo>
                  <a:lnTo>
                    <a:pt x="162520" y="1625203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305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Tier 1 – Collaborative Partner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384094" y="2362200"/>
            <a:ext cx="1216105" cy="1154170"/>
          </a:xfrm>
          <a:custGeom>
            <a:avLst/>
            <a:gdLst>
              <a:gd name="connsiteX0" fmla="*/ 0 w 1098946"/>
              <a:gd name="connsiteY0" fmla="*/ 549473 h 1098946"/>
              <a:gd name="connsiteX1" fmla="*/ 160937 w 1098946"/>
              <a:gd name="connsiteY1" fmla="*/ 160937 h 1098946"/>
              <a:gd name="connsiteX2" fmla="*/ 549473 w 1098946"/>
              <a:gd name="connsiteY2" fmla="*/ 1 h 1098946"/>
              <a:gd name="connsiteX3" fmla="*/ 938009 w 1098946"/>
              <a:gd name="connsiteY3" fmla="*/ 160938 h 1098946"/>
              <a:gd name="connsiteX4" fmla="*/ 1098945 w 1098946"/>
              <a:gd name="connsiteY4" fmla="*/ 549474 h 1098946"/>
              <a:gd name="connsiteX5" fmla="*/ 938008 w 1098946"/>
              <a:gd name="connsiteY5" fmla="*/ 938010 h 1098946"/>
              <a:gd name="connsiteX6" fmla="*/ 549472 w 1098946"/>
              <a:gd name="connsiteY6" fmla="*/ 1098947 h 1098946"/>
              <a:gd name="connsiteX7" fmla="*/ 160936 w 1098946"/>
              <a:gd name="connsiteY7" fmla="*/ 938010 h 1098946"/>
              <a:gd name="connsiteX8" fmla="*/ -1 w 1098946"/>
              <a:gd name="connsiteY8" fmla="*/ 549474 h 1098946"/>
              <a:gd name="connsiteX9" fmla="*/ 0 w 1098946"/>
              <a:gd name="connsiteY9" fmla="*/ 549473 h 1098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8946" h="1098946">
                <a:moveTo>
                  <a:pt x="0" y="549473"/>
                </a:moveTo>
                <a:cubicBezTo>
                  <a:pt x="0" y="403744"/>
                  <a:pt x="57891" y="263983"/>
                  <a:pt x="160937" y="160937"/>
                </a:cubicBezTo>
                <a:cubicBezTo>
                  <a:pt x="263983" y="57891"/>
                  <a:pt x="403744" y="0"/>
                  <a:pt x="549473" y="1"/>
                </a:cubicBezTo>
                <a:cubicBezTo>
                  <a:pt x="695202" y="1"/>
                  <a:pt x="834963" y="57892"/>
                  <a:pt x="938009" y="160938"/>
                </a:cubicBezTo>
                <a:cubicBezTo>
                  <a:pt x="1041055" y="263984"/>
                  <a:pt x="1098946" y="403745"/>
                  <a:pt x="1098945" y="549474"/>
                </a:cubicBezTo>
                <a:cubicBezTo>
                  <a:pt x="1098945" y="695203"/>
                  <a:pt x="1041054" y="834964"/>
                  <a:pt x="938008" y="938010"/>
                </a:cubicBezTo>
                <a:cubicBezTo>
                  <a:pt x="834962" y="1041056"/>
                  <a:pt x="695201" y="1098947"/>
                  <a:pt x="549472" y="1098947"/>
                </a:cubicBezTo>
                <a:cubicBezTo>
                  <a:pt x="403743" y="1098947"/>
                  <a:pt x="263982" y="1041056"/>
                  <a:pt x="160936" y="938010"/>
                </a:cubicBezTo>
                <a:cubicBezTo>
                  <a:pt x="57890" y="834964"/>
                  <a:pt x="-1" y="695203"/>
                  <a:pt x="-1" y="549474"/>
                </a:cubicBezTo>
                <a:lnTo>
                  <a:pt x="0" y="54947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447" tIns="177447" rIns="177447" bIns="177447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kern="1200" dirty="0" smtClean="0"/>
              <a:t>Regional Interest</a:t>
            </a:r>
            <a:endParaRPr lang="en-US" b="1" kern="1200" dirty="0"/>
          </a:p>
        </p:txBody>
      </p:sp>
      <p:sp>
        <p:nvSpPr>
          <p:cNvPr id="8" name="Freeform 7"/>
          <p:cNvSpPr/>
          <p:nvPr/>
        </p:nvSpPr>
        <p:spPr>
          <a:xfrm>
            <a:off x="658011" y="3605605"/>
            <a:ext cx="637389" cy="637389"/>
          </a:xfrm>
          <a:custGeom>
            <a:avLst/>
            <a:gdLst>
              <a:gd name="connsiteX0" fmla="*/ 84486 w 637389"/>
              <a:gd name="connsiteY0" fmla="*/ 243738 h 637389"/>
              <a:gd name="connsiteX1" fmla="*/ 243738 w 637389"/>
              <a:gd name="connsiteY1" fmla="*/ 243738 h 637389"/>
              <a:gd name="connsiteX2" fmla="*/ 243738 w 637389"/>
              <a:gd name="connsiteY2" fmla="*/ 84486 h 637389"/>
              <a:gd name="connsiteX3" fmla="*/ 393651 w 637389"/>
              <a:gd name="connsiteY3" fmla="*/ 84486 h 637389"/>
              <a:gd name="connsiteX4" fmla="*/ 393651 w 637389"/>
              <a:gd name="connsiteY4" fmla="*/ 243738 h 637389"/>
              <a:gd name="connsiteX5" fmla="*/ 552903 w 637389"/>
              <a:gd name="connsiteY5" fmla="*/ 243738 h 637389"/>
              <a:gd name="connsiteX6" fmla="*/ 552903 w 637389"/>
              <a:gd name="connsiteY6" fmla="*/ 393651 h 637389"/>
              <a:gd name="connsiteX7" fmla="*/ 393651 w 637389"/>
              <a:gd name="connsiteY7" fmla="*/ 393651 h 637389"/>
              <a:gd name="connsiteX8" fmla="*/ 393651 w 637389"/>
              <a:gd name="connsiteY8" fmla="*/ 552903 h 637389"/>
              <a:gd name="connsiteX9" fmla="*/ 243738 w 637389"/>
              <a:gd name="connsiteY9" fmla="*/ 552903 h 637389"/>
              <a:gd name="connsiteX10" fmla="*/ 243738 w 637389"/>
              <a:gd name="connsiteY10" fmla="*/ 393651 h 637389"/>
              <a:gd name="connsiteX11" fmla="*/ 84486 w 637389"/>
              <a:gd name="connsiteY11" fmla="*/ 393651 h 637389"/>
              <a:gd name="connsiteX12" fmla="*/ 84486 w 637389"/>
              <a:gd name="connsiteY12" fmla="*/ 243738 h 637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7389" h="637389">
                <a:moveTo>
                  <a:pt x="84486" y="243738"/>
                </a:moveTo>
                <a:lnTo>
                  <a:pt x="243738" y="243738"/>
                </a:lnTo>
                <a:lnTo>
                  <a:pt x="243738" y="84486"/>
                </a:lnTo>
                <a:lnTo>
                  <a:pt x="393651" y="84486"/>
                </a:lnTo>
                <a:lnTo>
                  <a:pt x="393651" y="243738"/>
                </a:lnTo>
                <a:lnTo>
                  <a:pt x="552903" y="243738"/>
                </a:lnTo>
                <a:lnTo>
                  <a:pt x="552903" y="393651"/>
                </a:lnTo>
                <a:lnTo>
                  <a:pt x="393651" y="393651"/>
                </a:lnTo>
                <a:lnTo>
                  <a:pt x="393651" y="552903"/>
                </a:lnTo>
                <a:lnTo>
                  <a:pt x="243738" y="552903"/>
                </a:lnTo>
                <a:lnTo>
                  <a:pt x="243738" y="393651"/>
                </a:lnTo>
                <a:lnTo>
                  <a:pt x="84486" y="393651"/>
                </a:lnTo>
                <a:lnTo>
                  <a:pt x="84486" y="243738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486" tIns="243738" rIns="84486" bIns="243738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00" kern="1200" dirty="0"/>
          </a:p>
        </p:txBody>
      </p:sp>
      <p:sp>
        <p:nvSpPr>
          <p:cNvPr id="10" name="Freeform 9"/>
          <p:cNvSpPr/>
          <p:nvPr/>
        </p:nvSpPr>
        <p:spPr>
          <a:xfrm>
            <a:off x="1295400" y="3719895"/>
            <a:ext cx="349465" cy="408808"/>
          </a:xfrm>
          <a:custGeom>
            <a:avLst/>
            <a:gdLst>
              <a:gd name="connsiteX0" fmla="*/ 0 w 349465"/>
              <a:gd name="connsiteY0" fmla="*/ 81762 h 408808"/>
              <a:gd name="connsiteX1" fmla="*/ 174733 w 349465"/>
              <a:gd name="connsiteY1" fmla="*/ 81762 h 408808"/>
              <a:gd name="connsiteX2" fmla="*/ 174733 w 349465"/>
              <a:gd name="connsiteY2" fmla="*/ 0 h 408808"/>
              <a:gd name="connsiteX3" fmla="*/ 349465 w 349465"/>
              <a:gd name="connsiteY3" fmla="*/ 204404 h 408808"/>
              <a:gd name="connsiteX4" fmla="*/ 174733 w 349465"/>
              <a:gd name="connsiteY4" fmla="*/ 408808 h 408808"/>
              <a:gd name="connsiteX5" fmla="*/ 174733 w 349465"/>
              <a:gd name="connsiteY5" fmla="*/ 327046 h 408808"/>
              <a:gd name="connsiteX6" fmla="*/ 0 w 349465"/>
              <a:gd name="connsiteY6" fmla="*/ 327046 h 408808"/>
              <a:gd name="connsiteX7" fmla="*/ 0 w 349465"/>
              <a:gd name="connsiteY7" fmla="*/ 81762 h 408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465" h="408808">
                <a:moveTo>
                  <a:pt x="0" y="81762"/>
                </a:moveTo>
                <a:lnTo>
                  <a:pt x="174733" y="81762"/>
                </a:lnTo>
                <a:lnTo>
                  <a:pt x="174733" y="0"/>
                </a:lnTo>
                <a:lnTo>
                  <a:pt x="349465" y="204404"/>
                </a:lnTo>
                <a:lnTo>
                  <a:pt x="174733" y="408808"/>
                </a:lnTo>
                <a:lnTo>
                  <a:pt x="174733" y="327046"/>
                </a:lnTo>
                <a:lnTo>
                  <a:pt x="0" y="327046"/>
                </a:lnTo>
                <a:lnTo>
                  <a:pt x="0" y="81762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81762" rIns="104839" bIns="81762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1676400" y="2819400"/>
            <a:ext cx="2209799" cy="2203846"/>
          </a:xfrm>
          <a:custGeom>
            <a:avLst/>
            <a:gdLst>
              <a:gd name="connsiteX0" fmla="*/ 0 w 2197893"/>
              <a:gd name="connsiteY0" fmla="*/ 1098947 h 2197893"/>
              <a:gd name="connsiteX1" fmla="*/ 321875 w 2197893"/>
              <a:gd name="connsiteY1" fmla="*/ 321874 h 2197893"/>
              <a:gd name="connsiteX2" fmla="*/ 1098949 w 2197893"/>
              <a:gd name="connsiteY2" fmla="*/ 1 h 2197893"/>
              <a:gd name="connsiteX3" fmla="*/ 1876022 w 2197893"/>
              <a:gd name="connsiteY3" fmla="*/ 321876 h 2197893"/>
              <a:gd name="connsiteX4" fmla="*/ 2197895 w 2197893"/>
              <a:gd name="connsiteY4" fmla="*/ 1098950 h 2197893"/>
              <a:gd name="connsiteX5" fmla="*/ 1876021 w 2197893"/>
              <a:gd name="connsiteY5" fmla="*/ 1876023 h 2197893"/>
              <a:gd name="connsiteX6" fmla="*/ 1098948 w 2197893"/>
              <a:gd name="connsiteY6" fmla="*/ 2197897 h 2197893"/>
              <a:gd name="connsiteX7" fmla="*/ 321875 w 2197893"/>
              <a:gd name="connsiteY7" fmla="*/ 1876022 h 2197893"/>
              <a:gd name="connsiteX8" fmla="*/ 2 w 2197893"/>
              <a:gd name="connsiteY8" fmla="*/ 1098949 h 2197893"/>
              <a:gd name="connsiteX9" fmla="*/ 0 w 2197893"/>
              <a:gd name="connsiteY9" fmla="*/ 1098947 h 219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7893" h="2197893">
                <a:moveTo>
                  <a:pt x="0" y="1098947"/>
                </a:moveTo>
                <a:cubicBezTo>
                  <a:pt x="0" y="807488"/>
                  <a:pt x="115782" y="527967"/>
                  <a:pt x="321875" y="321874"/>
                </a:cubicBezTo>
                <a:cubicBezTo>
                  <a:pt x="527968" y="115782"/>
                  <a:pt x="807490" y="0"/>
                  <a:pt x="1098949" y="1"/>
                </a:cubicBezTo>
                <a:cubicBezTo>
                  <a:pt x="1390408" y="1"/>
                  <a:pt x="1669929" y="115783"/>
                  <a:pt x="1876022" y="321876"/>
                </a:cubicBezTo>
                <a:cubicBezTo>
                  <a:pt x="2082114" y="527969"/>
                  <a:pt x="2197896" y="807491"/>
                  <a:pt x="2197895" y="1098950"/>
                </a:cubicBezTo>
                <a:cubicBezTo>
                  <a:pt x="2197895" y="1390409"/>
                  <a:pt x="2082113" y="1669931"/>
                  <a:pt x="1876021" y="1876023"/>
                </a:cubicBezTo>
                <a:cubicBezTo>
                  <a:pt x="1669928" y="2082116"/>
                  <a:pt x="1390407" y="2197897"/>
                  <a:pt x="1098948" y="2197897"/>
                </a:cubicBezTo>
                <a:cubicBezTo>
                  <a:pt x="807489" y="2197897"/>
                  <a:pt x="527968" y="2082115"/>
                  <a:pt x="321875" y="1876022"/>
                </a:cubicBezTo>
                <a:cubicBezTo>
                  <a:pt x="115783" y="1669929"/>
                  <a:pt x="1" y="1390408"/>
                  <a:pt x="2" y="1098949"/>
                </a:cubicBezTo>
                <a:lnTo>
                  <a:pt x="0" y="109894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9974" tIns="359974" rIns="359974" bIns="359974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000" kern="1200" dirty="0" smtClean="0"/>
              <a:t>Employer</a:t>
            </a:r>
            <a:endParaRPr lang="en-US" sz="3000" kern="12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381000" y="4343400"/>
            <a:ext cx="1207293" cy="1207293"/>
            <a:chOff x="926307" y="2667000"/>
            <a:chExt cx="1207293" cy="1207293"/>
          </a:xfrm>
        </p:grpSpPr>
        <p:sp>
          <p:nvSpPr>
            <p:cNvPr id="13" name="Oval 12"/>
            <p:cNvSpPr/>
            <p:nvPr/>
          </p:nvSpPr>
          <p:spPr>
            <a:xfrm>
              <a:off x="926307" y="2667000"/>
              <a:ext cx="1207293" cy="1207293"/>
            </a:xfrm>
            <a:prstGeom prst="ellipse">
              <a:avLst/>
            </a:prstGeom>
            <a:solidFill>
              <a:srgbClr val="982A0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Oval 4"/>
            <p:cNvSpPr/>
            <p:nvPr/>
          </p:nvSpPr>
          <p:spPr>
            <a:xfrm>
              <a:off x="996553" y="2775346"/>
              <a:ext cx="1066800" cy="990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Suncoast Workforce</a:t>
              </a:r>
              <a:endParaRPr lang="en-US" b="1" kern="1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366397" y="2209800"/>
            <a:ext cx="1625203" cy="2844105"/>
            <a:chOff x="7086600" y="1752600"/>
            <a:chExt cx="1625203" cy="2844105"/>
          </a:xfrm>
        </p:grpSpPr>
        <p:grpSp>
          <p:nvGrpSpPr>
            <p:cNvPr id="16" name="Group 41"/>
            <p:cNvGrpSpPr/>
            <p:nvPr/>
          </p:nvGrpSpPr>
          <p:grpSpPr>
            <a:xfrm>
              <a:off x="7086600" y="1752600"/>
              <a:ext cx="1625203" cy="812601"/>
              <a:chOff x="2031950" y="216371"/>
              <a:chExt cx="1625203" cy="812601"/>
            </a:xfrm>
          </p:grpSpPr>
          <p:sp>
            <p:nvSpPr>
              <p:cNvPr id="25" name="Rounded Rectangle 24"/>
              <p:cNvSpPr/>
              <p:nvPr/>
            </p:nvSpPr>
            <p:spPr>
              <a:xfrm>
                <a:off x="2031950" y="216371"/>
                <a:ext cx="1625203" cy="81260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6" name="Rounded Rectangle 4"/>
              <p:cNvSpPr/>
              <p:nvPr/>
            </p:nvSpPr>
            <p:spPr>
              <a:xfrm>
                <a:off x="2055750" y="240171"/>
                <a:ext cx="1577603" cy="76500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7625" tIns="31750" rIns="47625" bIns="31750" numCol="1" spcCol="1270" anchor="ctr" anchorCtr="0">
                <a:noAutofit/>
              </a:bodyPr>
              <a:lstStyle/>
              <a:p>
                <a:pPr lvl="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500" kern="1200" dirty="0" smtClean="0"/>
                  <a:t>Job Order Services </a:t>
                </a:r>
                <a:endParaRPr lang="en-US" sz="2500" kern="1200" dirty="0"/>
              </a:p>
            </p:txBody>
          </p:sp>
        </p:grpSp>
        <p:sp>
          <p:nvSpPr>
            <p:cNvPr id="17" name="Straight Connector 5"/>
            <p:cNvSpPr/>
            <p:nvPr/>
          </p:nvSpPr>
          <p:spPr>
            <a:xfrm>
              <a:off x="7249120" y="2565201"/>
              <a:ext cx="162520" cy="6094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09451"/>
                  </a:lnTo>
                  <a:lnTo>
                    <a:pt x="162520" y="60945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8" name="Group 6"/>
            <p:cNvGrpSpPr/>
            <p:nvPr/>
          </p:nvGrpSpPr>
          <p:grpSpPr>
            <a:xfrm>
              <a:off x="7411641" y="2768352"/>
              <a:ext cx="1300162" cy="812601"/>
              <a:chOff x="2356991" y="1232123"/>
              <a:chExt cx="1300162" cy="812601"/>
            </a:xfrm>
          </p:grpSpPr>
          <p:sp>
            <p:nvSpPr>
              <p:cNvPr id="23" name="Rounded Rectangle 22"/>
              <p:cNvSpPr/>
              <p:nvPr/>
            </p:nvSpPr>
            <p:spPr>
              <a:xfrm>
                <a:off x="2356991" y="1232123"/>
                <a:ext cx="1300162" cy="81260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4" name="Rounded Rectangle 7"/>
              <p:cNvSpPr/>
              <p:nvPr/>
            </p:nvSpPr>
            <p:spPr>
              <a:xfrm>
                <a:off x="2380791" y="1255923"/>
                <a:ext cx="1252562" cy="76500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8575" tIns="19050" rIns="28575" bIns="190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500" kern="1200" dirty="0" smtClean="0"/>
                  <a:t>Job Opening </a:t>
                </a:r>
                <a:r>
                  <a:rPr lang="en-US" sz="1500" kern="1200" dirty="0" smtClean="0"/>
                  <a:t>Publication</a:t>
                </a:r>
                <a:endParaRPr lang="en-US" sz="1500" kern="1200" dirty="0" smtClean="0"/>
              </a:p>
            </p:txBody>
          </p:sp>
        </p:grpSp>
        <p:sp>
          <p:nvSpPr>
            <p:cNvPr id="19" name="Straight Connector 8"/>
            <p:cNvSpPr/>
            <p:nvPr/>
          </p:nvSpPr>
          <p:spPr>
            <a:xfrm>
              <a:off x="7249120" y="2565201"/>
              <a:ext cx="162520" cy="16252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625203"/>
                  </a:lnTo>
                  <a:lnTo>
                    <a:pt x="162520" y="1625203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20" name="Group 10"/>
            <p:cNvGrpSpPr/>
            <p:nvPr/>
          </p:nvGrpSpPr>
          <p:grpSpPr>
            <a:xfrm>
              <a:off x="7411641" y="3784104"/>
              <a:ext cx="1300162" cy="812601"/>
              <a:chOff x="2356991" y="2247875"/>
              <a:chExt cx="1300162" cy="812601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2356991" y="2247875"/>
                <a:ext cx="1300162" cy="81260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2" name="Rounded Rectangle 10"/>
              <p:cNvSpPr/>
              <p:nvPr/>
            </p:nvSpPr>
            <p:spPr>
              <a:xfrm>
                <a:off x="2380791" y="2271675"/>
                <a:ext cx="1252562" cy="76500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8575" tIns="19050" rIns="28575" bIns="190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500" kern="1200" dirty="0" smtClean="0"/>
                  <a:t>Candidate </a:t>
                </a:r>
                <a:r>
                  <a:rPr lang="en-US" sz="1500" kern="1200" dirty="0" smtClean="0"/>
                  <a:t>Referral</a:t>
                </a:r>
                <a:endParaRPr lang="en-US" sz="1500" kern="1200" dirty="0"/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5537597" y="2185095"/>
            <a:ext cx="1706165" cy="2793801"/>
            <a:chOff x="5080397" y="1752600"/>
            <a:chExt cx="1706165" cy="2793801"/>
          </a:xfrm>
        </p:grpSpPr>
        <p:grpSp>
          <p:nvGrpSpPr>
            <p:cNvPr id="28" name="Group 25"/>
            <p:cNvGrpSpPr/>
            <p:nvPr/>
          </p:nvGrpSpPr>
          <p:grpSpPr>
            <a:xfrm>
              <a:off x="5080397" y="1752600"/>
              <a:ext cx="1625203" cy="812601"/>
              <a:chOff x="2031950" y="216371"/>
              <a:chExt cx="1625203" cy="812601"/>
            </a:xfrm>
          </p:grpSpPr>
          <p:sp>
            <p:nvSpPr>
              <p:cNvPr id="37" name="Rounded Rectangle 36"/>
              <p:cNvSpPr/>
              <p:nvPr/>
            </p:nvSpPr>
            <p:spPr>
              <a:xfrm>
                <a:off x="2031950" y="216371"/>
                <a:ext cx="1625203" cy="81260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8" name="Rounded Rectangle 4"/>
              <p:cNvSpPr/>
              <p:nvPr/>
            </p:nvSpPr>
            <p:spPr>
              <a:xfrm>
                <a:off x="2055750" y="240171"/>
                <a:ext cx="1577603" cy="76500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7625" tIns="31750" rIns="47625" bIns="31750" numCol="1" spcCol="1270" anchor="ctr" anchorCtr="0">
                <a:noAutofit/>
              </a:bodyPr>
              <a:lstStyle/>
              <a:p>
                <a:pPr lvl="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500" kern="1200" dirty="0" smtClean="0"/>
                  <a:t>Recruiting Services </a:t>
                </a:r>
                <a:endParaRPr lang="en-US" sz="2500" kern="1200" dirty="0"/>
              </a:p>
            </p:txBody>
          </p:sp>
        </p:grpSp>
        <p:grpSp>
          <p:nvGrpSpPr>
            <p:cNvPr id="29" name="Group 29"/>
            <p:cNvGrpSpPr/>
            <p:nvPr/>
          </p:nvGrpSpPr>
          <p:grpSpPr>
            <a:xfrm>
              <a:off x="5486400" y="2743200"/>
              <a:ext cx="1300162" cy="812601"/>
              <a:chOff x="2356991" y="2247875"/>
              <a:chExt cx="1300162" cy="812601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2356991" y="2247875"/>
                <a:ext cx="1300162" cy="81260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6" name="Rounded Rectangle 10"/>
              <p:cNvSpPr/>
              <p:nvPr/>
            </p:nvSpPr>
            <p:spPr>
              <a:xfrm>
                <a:off x="2380791" y="2271675"/>
                <a:ext cx="1252562" cy="76500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8575" tIns="19050" rIns="28575" bIns="190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500" kern="1200" dirty="0" smtClean="0"/>
                  <a:t>Candidate Screening &amp; Assessment</a:t>
                </a:r>
                <a:endParaRPr lang="en-US" sz="1500" kern="1200" dirty="0"/>
              </a:p>
            </p:txBody>
          </p:sp>
        </p:grpSp>
        <p:grpSp>
          <p:nvGrpSpPr>
            <p:cNvPr id="30" name="Group 31"/>
            <p:cNvGrpSpPr/>
            <p:nvPr/>
          </p:nvGrpSpPr>
          <p:grpSpPr>
            <a:xfrm>
              <a:off x="5486400" y="3733800"/>
              <a:ext cx="1300162" cy="812601"/>
              <a:chOff x="2356991" y="3263627"/>
              <a:chExt cx="1300162" cy="812601"/>
            </a:xfrm>
          </p:grpSpPr>
          <p:sp>
            <p:nvSpPr>
              <p:cNvPr id="33" name="Rounded Rectangle 32"/>
              <p:cNvSpPr/>
              <p:nvPr/>
            </p:nvSpPr>
            <p:spPr>
              <a:xfrm>
                <a:off x="2356991" y="3263627"/>
                <a:ext cx="1300162" cy="81260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4" name="Rounded Rectangle 13"/>
              <p:cNvSpPr/>
              <p:nvPr/>
            </p:nvSpPr>
            <p:spPr>
              <a:xfrm>
                <a:off x="2380791" y="3287427"/>
                <a:ext cx="1252562" cy="76500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8575" tIns="19050" rIns="28575" bIns="190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500" kern="1200" dirty="0" smtClean="0"/>
                  <a:t>Interview Scheduling &amp; Coordination</a:t>
                </a:r>
                <a:endParaRPr lang="en-US" sz="1500" kern="1200" dirty="0"/>
              </a:p>
            </p:txBody>
          </p:sp>
        </p:grpSp>
        <p:sp>
          <p:nvSpPr>
            <p:cNvPr id="31" name="Straight Connector 5"/>
            <p:cNvSpPr/>
            <p:nvPr/>
          </p:nvSpPr>
          <p:spPr>
            <a:xfrm>
              <a:off x="5334000" y="2514600"/>
              <a:ext cx="162520" cy="6094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09451"/>
                  </a:lnTo>
                  <a:lnTo>
                    <a:pt x="162520" y="60945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Straight Connector 8"/>
            <p:cNvSpPr/>
            <p:nvPr/>
          </p:nvSpPr>
          <p:spPr>
            <a:xfrm>
              <a:off x="5334000" y="2514600"/>
              <a:ext cx="162520" cy="16252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625203"/>
                  </a:lnTo>
                  <a:lnTo>
                    <a:pt x="162520" y="1625203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9" name="Group 38"/>
          <p:cNvGrpSpPr/>
          <p:nvPr/>
        </p:nvGrpSpPr>
        <p:grpSpPr>
          <a:xfrm>
            <a:off x="3784997" y="2209800"/>
            <a:ext cx="1625203" cy="2844105"/>
            <a:chOff x="7086600" y="1752600"/>
            <a:chExt cx="1625203" cy="2844105"/>
          </a:xfrm>
        </p:grpSpPr>
        <p:grpSp>
          <p:nvGrpSpPr>
            <p:cNvPr id="40" name="Group 41"/>
            <p:cNvGrpSpPr/>
            <p:nvPr/>
          </p:nvGrpSpPr>
          <p:grpSpPr>
            <a:xfrm>
              <a:off x="7086600" y="1752600"/>
              <a:ext cx="1625203" cy="812601"/>
              <a:chOff x="2031950" y="216371"/>
              <a:chExt cx="1625203" cy="812601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2031950" y="216371"/>
                <a:ext cx="1625203" cy="81260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0" name="Rounded Rectangle 4"/>
              <p:cNvSpPr/>
              <p:nvPr/>
            </p:nvSpPr>
            <p:spPr>
              <a:xfrm>
                <a:off x="2055750" y="240171"/>
                <a:ext cx="1577603" cy="76500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47625" tIns="31750" rIns="47625" bIns="31750" numCol="1" spcCol="1270" anchor="ctr" anchorCtr="0">
                <a:noAutofit/>
              </a:bodyPr>
              <a:lstStyle/>
              <a:p>
                <a:pPr lvl="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500" kern="1200" dirty="0" smtClean="0"/>
                  <a:t>Training Services </a:t>
                </a:r>
                <a:endParaRPr lang="en-US" sz="2500" kern="1200" dirty="0"/>
              </a:p>
            </p:txBody>
          </p:sp>
        </p:grpSp>
        <p:sp>
          <p:nvSpPr>
            <p:cNvPr id="41" name="Straight Connector 5"/>
            <p:cNvSpPr/>
            <p:nvPr/>
          </p:nvSpPr>
          <p:spPr>
            <a:xfrm>
              <a:off x="7249120" y="2565201"/>
              <a:ext cx="162520" cy="6094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09451"/>
                  </a:lnTo>
                  <a:lnTo>
                    <a:pt x="162520" y="60945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42" name="Group 6"/>
            <p:cNvGrpSpPr/>
            <p:nvPr/>
          </p:nvGrpSpPr>
          <p:grpSpPr>
            <a:xfrm>
              <a:off x="7411641" y="2768352"/>
              <a:ext cx="1300162" cy="812601"/>
              <a:chOff x="2356991" y="1232123"/>
              <a:chExt cx="1300162" cy="812601"/>
            </a:xfrm>
          </p:grpSpPr>
          <p:sp>
            <p:nvSpPr>
              <p:cNvPr id="47" name="Rounded Rectangle 46"/>
              <p:cNvSpPr/>
              <p:nvPr/>
            </p:nvSpPr>
            <p:spPr>
              <a:xfrm>
                <a:off x="2356991" y="1232123"/>
                <a:ext cx="1300162" cy="81260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8" name="Rounded Rectangle 7"/>
              <p:cNvSpPr/>
              <p:nvPr/>
            </p:nvSpPr>
            <p:spPr>
              <a:xfrm>
                <a:off x="2380791" y="1255923"/>
                <a:ext cx="1252562" cy="76500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8575" tIns="19050" rIns="28575" bIns="190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500" kern="1200" dirty="0" smtClean="0"/>
                  <a:t>Employed Worker Training</a:t>
                </a:r>
                <a:endParaRPr lang="en-US" sz="1500" kern="1200" dirty="0" smtClean="0"/>
              </a:p>
            </p:txBody>
          </p:sp>
        </p:grpSp>
        <p:sp>
          <p:nvSpPr>
            <p:cNvPr id="43" name="Straight Connector 8"/>
            <p:cNvSpPr/>
            <p:nvPr/>
          </p:nvSpPr>
          <p:spPr>
            <a:xfrm>
              <a:off x="7249120" y="2565201"/>
              <a:ext cx="162520" cy="16252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625203"/>
                  </a:lnTo>
                  <a:lnTo>
                    <a:pt x="162520" y="1625203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44" name="Group 10"/>
            <p:cNvGrpSpPr/>
            <p:nvPr/>
          </p:nvGrpSpPr>
          <p:grpSpPr>
            <a:xfrm>
              <a:off x="7411641" y="3784104"/>
              <a:ext cx="1300162" cy="812601"/>
              <a:chOff x="2356991" y="2247875"/>
              <a:chExt cx="1300162" cy="812601"/>
            </a:xfrm>
          </p:grpSpPr>
          <p:sp>
            <p:nvSpPr>
              <p:cNvPr id="45" name="Rounded Rectangle 44"/>
              <p:cNvSpPr/>
              <p:nvPr/>
            </p:nvSpPr>
            <p:spPr>
              <a:xfrm>
                <a:off x="2356991" y="2247875"/>
                <a:ext cx="1300162" cy="81260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6" name="Rounded Rectangle 10"/>
              <p:cNvSpPr/>
              <p:nvPr/>
            </p:nvSpPr>
            <p:spPr>
              <a:xfrm>
                <a:off x="2380791" y="2271675"/>
                <a:ext cx="1252562" cy="76500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8575" tIns="19050" rIns="28575" bIns="190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500" kern="1200" dirty="0" smtClean="0"/>
                  <a:t>On-the-Job Training</a:t>
                </a:r>
                <a:endParaRPr lang="en-US" sz="1500" kern="1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Review SW’s Service Delivery Model</a:t>
            </a:r>
          </a:p>
          <a:p>
            <a:r>
              <a:rPr lang="en-US" dirty="0" smtClean="0"/>
              <a:t>Define your Business Services value proposition</a:t>
            </a:r>
          </a:p>
          <a:p>
            <a:r>
              <a:rPr lang="en-US" dirty="0" smtClean="0"/>
              <a:t>Communicate your value to your customers</a:t>
            </a:r>
          </a:p>
          <a:p>
            <a:r>
              <a:rPr lang="en-US" dirty="0" smtClean="0"/>
              <a:t>Align your services to deliver your value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you use this information?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553200" cy="462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EMPLOYERS FACE A COMPLEX &amp; CONFUSING COMMUNITY MIX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2225"/>
            <a:ext cx="7772400" cy="1470025"/>
          </a:xfrm>
        </p:spPr>
        <p:txBody>
          <a:bodyPr/>
          <a:lstStyle/>
          <a:p>
            <a:r>
              <a:rPr lang="en-US" dirty="0" smtClean="0"/>
              <a:t>Business Services:  What’s Your Team’s Value Proposition?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Presented by </a:t>
            </a:r>
          </a:p>
          <a:p>
            <a:r>
              <a:rPr lang="en-US" dirty="0" smtClean="0"/>
              <a:t>Joshua Matlock, Director – Business Services</a:t>
            </a:r>
          </a:p>
          <a:p>
            <a:r>
              <a:rPr lang="en-US" dirty="0" smtClean="0"/>
              <a:t> and Jennifer Seavey, Training Services Supervisor</a:t>
            </a:r>
          </a:p>
          <a:p>
            <a:r>
              <a:rPr lang="en-US" dirty="0" smtClean="0"/>
              <a:t>Region 18 – Suncoast Workforce</a:t>
            </a:r>
          </a:p>
        </p:txBody>
      </p:sp>
      <p:pic>
        <p:nvPicPr>
          <p:cNvPr id="4" name="Picture 3" descr="Suncoast Workforce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5029200"/>
            <a:ext cx="2321119" cy="14915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Suncoast</a:t>
            </a:r>
            <a:r>
              <a:rPr lang="en-US" dirty="0" smtClean="0"/>
              <a:t> Workforce Rebranding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OPERATING MODEL</a:t>
            </a:r>
            <a:endParaRPr lang="en-US" dirty="0" smtClean="0"/>
          </a:p>
          <a:p>
            <a:pPr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MISSION</a:t>
            </a:r>
          </a:p>
          <a:p>
            <a:pPr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VISION </a:t>
            </a:r>
          </a:p>
          <a:p>
            <a:pPr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CORE VALUES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5-Point Star 10"/>
          <p:cNvSpPr/>
          <p:nvPr/>
        </p:nvSpPr>
        <p:spPr>
          <a:xfrm>
            <a:off x="4419600" y="3505200"/>
            <a:ext cx="228600" cy="228600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4419600" y="4724400"/>
            <a:ext cx="228600" cy="228600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4419600" y="2209800"/>
            <a:ext cx="228600" cy="228600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04800" y="304800"/>
          <a:ext cx="85344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Organizational Model</a:t>
            </a:r>
            <a:endParaRPr lang="en-US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447800"/>
            <a:ext cx="6858000" cy="4490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762000" y="2133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Workforce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2400" y="10668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Workforce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34200" y="2133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Workforce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0" y="58629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Customer = Employers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964219">
            <a:off x="2161603" y="3569597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Service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5400000">
            <a:off x="4117033" y="274096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Service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9662808">
            <a:off x="5994517" y="3576951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Service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62400" y="38862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C00000"/>
                </a:solidFill>
              </a:rPr>
              <a:t>Products </a:t>
            </a:r>
            <a:br>
              <a:rPr lang="en-US" sz="2300" b="1" dirty="0" smtClean="0">
                <a:solidFill>
                  <a:srgbClr val="C00000"/>
                </a:solidFill>
              </a:rPr>
            </a:br>
            <a:r>
              <a:rPr lang="en-US" sz="2000" b="1" dirty="0" smtClean="0">
                <a:solidFill>
                  <a:srgbClr val="C00000"/>
                </a:solidFill>
              </a:rPr>
              <a:t>&amp;</a:t>
            </a:r>
            <a:r>
              <a:rPr lang="en-US" sz="2300" b="1" dirty="0" smtClean="0">
                <a:solidFill>
                  <a:srgbClr val="C00000"/>
                </a:solidFill>
              </a:rPr>
              <a:t> Services</a:t>
            </a:r>
            <a:endParaRPr lang="en-US" sz="23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Review SW’s Service Delivery Model</a:t>
            </a:r>
          </a:p>
          <a:p>
            <a:r>
              <a:rPr lang="en-US" dirty="0" smtClean="0"/>
              <a:t>Define your Business Services value proposition</a:t>
            </a:r>
          </a:p>
          <a:p>
            <a:r>
              <a:rPr lang="en-US" dirty="0" smtClean="0"/>
              <a:t>Communicate your value to your customers</a:t>
            </a:r>
          </a:p>
          <a:p>
            <a:r>
              <a:rPr lang="en-US" dirty="0" smtClean="0"/>
              <a:t>Align your services to deliver your value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Value Proposition?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133600"/>
            <a:ext cx="6858000" cy="2743200"/>
          </a:xfrm>
        </p:spPr>
        <p:txBody>
          <a:bodyPr/>
          <a:lstStyle/>
          <a:p>
            <a:r>
              <a:rPr lang="en-US" i="1" dirty="0" smtClean="0"/>
              <a:t>A promise of the value to be delivered and a belief from the customer of value that will be experienced.</a:t>
            </a:r>
          </a:p>
          <a:p>
            <a:endParaRPr lang="en-US" dirty="0" smtClean="0"/>
          </a:p>
          <a:p>
            <a:pPr lvl="1" algn="r"/>
            <a:r>
              <a:rPr lang="en-US" dirty="0" smtClean="0"/>
              <a:t>www.wikipedia.com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a Value Proposition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 customer</a:t>
            </a:r>
          </a:p>
          <a:p>
            <a:r>
              <a:rPr lang="en-US" dirty="0" smtClean="0"/>
              <a:t>Statement of need/opportunity</a:t>
            </a:r>
          </a:p>
          <a:p>
            <a:r>
              <a:rPr lang="en-US" dirty="0" smtClean="0"/>
              <a:t>Description of your solution</a:t>
            </a:r>
          </a:p>
          <a:p>
            <a:r>
              <a:rPr lang="en-US" dirty="0" smtClean="0"/>
              <a:t>Specific benefits to </a:t>
            </a:r>
            <a:r>
              <a:rPr lang="en-US" dirty="0" smtClean="0"/>
              <a:t>customer</a:t>
            </a:r>
          </a:p>
          <a:p>
            <a:r>
              <a:rPr lang="en-US" dirty="0" smtClean="0"/>
              <a:t>Short, specific and compelling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Organizational Model</a:t>
            </a:r>
            <a:endParaRPr lang="en-US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447800"/>
            <a:ext cx="6858000" cy="4490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762000" y="2133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Workforce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2400" y="10668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Workforce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34200" y="2133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Workforce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0" y="58629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Customer = Employers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964219">
            <a:off x="2161603" y="3569597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Service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5400000">
            <a:off x="4117033" y="274096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Service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9662808">
            <a:off x="5994517" y="3576951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Service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62400" y="38862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C00000"/>
                </a:solidFill>
              </a:rPr>
              <a:t>Products </a:t>
            </a:r>
            <a:br>
              <a:rPr lang="en-US" sz="2300" b="1" dirty="0" smtClean="0">
                <a:solidFill>
                  <a:srgbClr val="C00000"/>
                </a:solidFill>
              </a:rPr>
            </a:br>
            <a:r>
              <a:rPr lang="en-US" sz="2000" b="1" dirty="0" smtClean="0">
                <a:solidFill>
                  <a:srgbClr val="C00000"/>
                </a:solidFill>
              </a:rPr>
              <a:t>&amp;</a:t>
            </a:r>
            <a:r>
              <a:rPr lang="en-US" sz="2300" b="1" dirty="0" smtClean="0">
                <a:solidFill>
                  <a:srgbClr val="C00000"/>
                </a:solidFill>
              </a:rPr>
              <a:t> Services</a:t>
            </a:r>
            <a:endParaRPr lang="en-US" sz="23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690</Words>
  <Application>Microsoft Office PowerPoint</Application>
  <PresentationFormat>On-screen Show (4:3)</PresentationFormat>
  <Paragraphs>158</Paragraphs>
  <Slides>21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Business Services:  What’s Your Team’s Value Proposition?</vt:lpstr>
      <vt:lpstr>EMPLOYERS FACE A COMPLEX &amp; CONFUSING COMMUNITY MIX</vt:lpstr>
      <vt:lpstr>Suncoast Workforce Rebranding</vt:lpstr>
      <vt:lpstr>Slide 4</vt:lpstr>
      <vt:lpstr>Organizational Model</vt:lpstr>
      <vt:lpstr>Workshop Goals</vt:lpstr>
      <vt:lpstr>What is a Value Proposition?</vt:lpstr>
      <vt:lpstr>Elements of a Value Proposition</vt:lpstr>
      <vt:lpstr>Organizational Model</vt:lpstr>
      <vt:lpstr>Group Activity</vt:lpstr>
      <vt:lpstr>Communicate your value proposition</vt:lpstr>
      <vt:lpstr>30 Second Elevator Speech</vt:lpstr>
      <vt:lpstr>Align Business Services with your Value Proposition</vt:lpstr>
      <vt:lpstr>EMPLOYER SOLUTIONS</vt:lpstr>
      <vt:lpstr>Tier 3 – Standard</vt:lpstr>
      <vt:lpstr>Tier 2 - Partner</vt:lpstr>
      <vt:lpstr>Tier 1 – Collaborative Partner</vt:lpstr>
      <vt:lpstr>Workshop Goals</vt:lpstr>
      <vt:lpstr>How will you use this information?</vt:lpstr>
      <vt:lpstr>Questions</vt:lpstr>
      <vt:lpstr>Business Services:  What’s Your Team’s Value Proposition?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Services:  What’s Your Team’s Value Proposition?</dc:title>
  <dc:creator>JSeavey</dc:creator>
  <cp:lastModifiedBy>JSeavey</cp:lastModifiedBy>
  <cp:revision>36</cp:revision>
  <dcterms:created xsi:type="dcterms:W3CDTF">2011-11-14T21:37:51Z</dcterms:created>
  <dcterms:modified xsi:type="dcterms:W3CDTF">2011-11-17T21:20:55Z</dcterms:modified>
</cp:coreProperties>
</file>