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58" r:id="rId4"/>
    <p:sldId id="261" r:id="rId5"/>
    <p:sldId id="257" r:id="rId6"/>
    <p:sldId id="263" r:id="rId7"/>
    <p:sldId id="264" r:id="rId8"/>
    <p:sldId id="265" r:id="rId9"/>
    <p:sldId id="272" r:id="rId10"/>
    <p:sldId id="266" r:id="rId11"/>
    <p:sldId id="267" r:id="rId12"/>
    <p:sldId id="271" r:id="rId13"/>
    <p:sldId id="268" r:id="rId14"/>
    <p:sldId id="274" r:id="rId15"/>
    <p:sldId id="281" r:id="rId16"/>
    <p:sldId id="277" r:id="rId17"/>
    <p:sldId id="278" r:id="rId18"/>
    <p:sldId id="282" r:id="rId19"/>
    <p:sldId id="279" r:id="rId20"/>
    <p:sldId id="283" r:id="rId21"/>
    <p:sldId id="273" r:id="rId22"/>
    <p:sldId id="280"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3095" autoAdjust="0"/>
  </p:normalViewPr>
  <p:slideViewPr>
    <p:cSldViewPr>
      <p:cViewPr varScale="1">
        <p:scale>
          <a:sx n="81" d="100"/>
          <a:sy n="81" d="100"/>
        </p:scale>
        <p:origin x="-1842" y="-9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bProcess3" loCatId="process" qsTypeId="urn:microsoft.com/office/officeart/2005/8/quickstyle/3d2" qsCatId="3D" csTypeId="urn:microsoft.com/office/officeart/2005/8/colors/colorful4" csCatId="colorful" phldr="1"/>
      <dgm:spPr/>
      <dgm:t>
        <a:bodyPr/>
        <a:lstStyle/>
        <a:p>
          <a:endParaRPr lang="en-US"/>
        </a:p>
      </dgm:t>
    </dgm:pt>
    <dgm:pt modelId="{477398B3-4040-4A61-846D-6C5097580FC5}">
      <dgm:prSet/>
      <dgm:spPr/>
      <dgm:t>
        <a:bodyPr/>
        <a:lstStyle/>
        <a:p>
          <a:pPr rtl="0"/>
          <a:r>
            <a:rPr lang="en-US" dirty="0" smtClean="0"/>
            <a:t>One-Stop Service Tracking (OSST)</a:t>
          </a:r>
          <a:endParaRPr lang="en-US" dirty="0"/>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C8232C91-F390-4034-928E-539B523CAE20}">
      <dgm:prSet/>
      <dgm:spPr/>
      <dgm:t>
        <a:bodyPr/>
        <a:lstStyle/>
        <a:p>
          <a:pPr rtl="0"/>
          <a:r>
            <a:rPr lang="en-US" dirty="0" smtClean="0"/>
            <a:t>Welfare Transition (WT)</a:t>
          </a:r>
          <a:endParaRPr lang="en-US" dirty="0"/>
        </a:p>
      </dgm:t>
    </dgm:pt>
    <dgm:pt modelId="{848B7E65-A54F-4152-AE22-483882733DC8}" type="parTrans" cxnId="{F9BEB53D-1246-4E3C-98D8-65A51E36B9C6}">
      <dgm:prSet/>
      <dgm:spPr/>
      <dgm:t>
        <a:bodyPr/>
        <a:lstStyle/>
        <a:p>
          <a:endParaRPr lang="en-US"/>
        </a:p>
      </dgm:t>
    </dgm:pt>
    <dgm:pt modelId="{ACCA5CB9-2A5F-49BE-9247-163899F3BFEC}" type="sibTrans" cxnId="{F9BEB53D-1246-4E3C-98D8-65A51E36B9C6}">
      <dgm:prSet/>
      <dgm:spPr/>
      <dgm:t>
        <a:bodyPr/>
        <a:lstStyle/>
        <a:p>
          <a:endParaRPr lang="en-US"/>
        </a:p>
      </dgm:t>
    </dgm:pt>
    <dgm:pt modelId="{ACB4A26C-516D-4DB4-A91F-B7C8573D917B}">
      <dgm:prSet/>
      <dgm:spPr/>
      <dgm:t>
        <a:bodyPr/>
        <a:lstStyle/>
        <a:p>
          <a:pPr rtl="0"/>
          <a:r>
            <a:rPr lang="en-US" dirty="0" smtClean="0"/>
            <a:t>Temporary Cash Assistance (TCA)</a:t>
          </a:r>
          <a:endParaRPr lang="en-US" dirty="0"/>
        </a:p>
      </dgm:t>
    </dgm:pt>
    <dgm:pt modelId="{0B3798D4-4B6B-465A-A585-4DE08184B315}" type="parTrans" cxnId="{89A7182B-3126-414E-B857-721F4DFA6AB4}">
      <dgm:prSet/>
      <dgm:spPr/>
      <dgm:t>
        <a:bodyPr/>
        <a:lstStyle/>
        <a:p>
          <a:endParaRPr lang="en-US"/>
        </a:p>
      </dgm:t>
    </dgm:pt>
    <dgm:pt modelId="{2F012994-F55C-4E89-A40F-110558D16E1C}" type="sibTrans" cxnId="{89A7182B-3126-414E-B857-721F4DFA6AB4}">
      <dgm:prSet/>
      <dgm:spPr/>
      <dgm:t>
        <a:bodyPr/>
        <a:lstStyle/>
        <a:p>
          <a:endParaRPr lang="en-US"/>
        </a:p>
      </dgm:t>
    </dgm:pt>
    <dgm:pt modelId="{9B12B2F8-474D-414F-BA91-B2D4E1E14BF2}">
      <dgm:prSet/>
      <dgm:spPr/>
      <dgm:t>
        <a:bodyPr/>
        <a:lstStyle/>
        <a:p>
          <a:pPr rtl="0"/>
          <a:r>
            <a:rPr lang="en-US" dirty="0" smtClean="0"/>
            <a:t>Department of Children and Families (DCF)</a:t>
          </a:r>
          <a:endParaRPr lang="en-US" dirty="0"/>
        </a:p>
      </dgm:t>
    </dgm:pt>
    <dgm:pt modelId="{65D320A9-9B18-4E22-AB3C-E76A2FC498E8}" type="parTrans" cxnId="{00F08F55-557C-4A9C-83A0-8567B2D3605D}">
      <dgm:prSet/>
      <dgm:spPr/>
      <dgm:t>
        <a:bodyPr/>
        <a:lstStyle/>
        <a:p>
          <a:endParaRPr lang="en-US"/>
        </a:p>
      </dgm:t>
    </dgm:pt>
    <dgm:pt modelId="{F3755BAA-CD7B-4D7E-BC46-3934A1BFEEFE}" type="sibTrans" cxnId="{00F08F55-557C-4A9C-83A0-8567B2D3605D}">
      <dgm:prSet/>
      <dgm:spPr/>
      <dgm:t>
        <a:bodyPr/>
        <a:lstStyle/>
        <a:p>
          <a:endParaRPr lang="en-US"/>
        </a:p>
      </dgm:t>
    </dgm:pt>
    <dgm:pt modelId="{53086A87-1E98-4A88-A9B3-D2AE7E641D97}">
      <dgm:prSet/>
      <dgm:spPr/>
      <dgm:t>
        <a:bodyPr/>
        <a:lstStyle/>
        <a:p>
          <a:pPr rtl="0"/>
          <a:r>
            <a:rPr lang="en-US" dirty="0" smtClean="0"/>
            <a:t>Supplemental Nutrition Assistance Program (SNAP)</a:t>
          </a:r>
          <a:endParaRPr lang="en-US" dirty="0"/>
        </a:p>
      </dgm:t>
    </dgm:pt>
    <dgm:pt modelId="{E3837805-C74C-4C81-9FB9-6E48BFFB0200}" type="parTrans" cxnId="{DF4410E7-953C-4066-A5EC-EC001F09AF6E}">
      <dgm:prSet/>
      <dgm:spPr/>
      <dgm:t>
        <a:bodyPr/>
        <a:lstStyle/>
        <a:p>
          <a:endParaRPr lang="en-US"/>
        </a:p>
      </dgm:t>
    </dgm:pt>
    <dgm:pt modelId="{9D7004FF-F741-4EA4-8978-561D8FBBFBB6}" type="sibTrans" cxnId="{DF4410E7-953C-4066-A5EC-EC001F09AF6E}">
      <dgm:prSet/>
      <dgm:spPr/>
      <dgm:t>
        <a:bodyPr/>
        <a:lstStyle/>
        <a:p>
          <a:endParaRPr lang="en-US"/>
        </a:p>
      </dgm:t>
    </dgm:pt>
    <dgm:pt modelId="{165BAD66-27F5-4CDD-B398-253799D68108}">
      <dgm:prSet/>
      <dgm:spPr/>
      <dgm:t>
        <a:bodyPr/>
        <a:lstStyle/>
        <a:p>
          <a:pPr rtl="0"/>
          <a:r>
            <a:rPr lang="en-US" dirty="0" smtClean="0"/>
            <a:t>Food Assistance (FA)</a:t>
          </a:r>
          <a:endParaRPr lang="en-US" dirty="0"/>
        </a:p>
      </dgm:t>
    </dgm:pt>
    <dgm:pt modelId="{9D25CB84-146B-4D70-AB2D-287FC5251CBF}" type="parTrans" cxnId="{A0202835-9672-4688-8F83-D2E359ED5169}">
      <dgm:prSet/>
      <dgm:spPr/>
      <dgm:t>
        <a:bodyPr/>
        <a:lstStyle/>
        <a:p>
          <a:endParaRPr lang="en-US"/>
        </a:p>
      </dgm:t>
    </dgm:pt>
    <dgm:pt modelId="{DC532B41-2E13-4839-BFEE-9F1CE25ABF78}" type="sibTrans" cxnId="{A0202835-9672-4688-8F83-D2E359ED5169}">
      <dgm:prSet/>
      <dgm:spPr/>
      <dgm:t>
        <a:bodyPr/>
        <a:lstStyle/>
        <a:p>
          <a:endParaRPr lang="en-US"/>
        </a:p>
      </dgm:t>
    </dgm:pt>
    <dgm:pt modelId="{60FFCB57-1960-401F-80C9-18D94E073E9E}" type="pres">
      <dgm:prSet presAssocID="{C232E486-7263-4839-85CF-8702BF5B2D9E}" presName="Name0" presStyleCnt="0">
        <dgm:presLayoutVars>
          <dgm:dir/>
          <dgm:resizeHandles val="exact"/>
        </dgm:presLayoutVars>
      </dgm:prSet>
      <dgm:spPr/>
      <dgm:t>
        <a:bodyPr/>
        <a:lstStyle/>
        <a:p>
          <a:endParaRPr lang="en-US"/>
        </a:p>
      </dgm:t>
    </dgm:pt>
    <dgm:pt modelId="{0ACC0388-CB19-4779-80AC-8DEBAE2CC6D2}" type="pres">
      <dgm:prSet presAssocID="{477398B3-4040-4A61-846D-6C5097580FC5}" presName="node" presStyleLbl="node1" presStyleIdx="0" presStyleCnt="6">
        <dgm:presLayoutVars>
          <dgm:bulletEnabled val="1"/>
        </dgm:presLayoutVars>
      </dgm:prSet>
      <dgm:spPr/>
      <dgm:t>
        <a:bodyPr/>
        <a:lstStyle/>
        <a:p>
          <a:endParaRPr lang="en-US"/>
        </a:p>
      </dgm:t>
    </dgm:pt>
    <dgm:pt modelId="{81D76AC9-F899-481A-B40C-70D1A451948F}" type="pres">
      <dgm:prSet presAssocID="{44E14D14-32D6-4405-B343-B26CB91A99F8}" presName="sibTrans" presStyleLbl="sibTrans1D1" presStyleIdx="0" presStyleCnt="5"/>
      <dgm:spPr/>
      <dgm:t>
        <a:bodyPr/>
        <a:lstStyle/>
        <a:p>
          <a:endParaRPr lang="en-US"/>
        </a:p>
      </dgm:t>
    </dgm:pt>
    <dgm:pt modelId="{C3C800FE-0686-464C-ACCB-ACA27A67471F}" type="pres">
      <dgm:prSet presAssocID="{44E14D14-32D6-4405-B343-B26CB91A99F8}" presName="connectorText" presStyleLbl="sibTrans1D1" presStyleIdx="0" presStyleCnt="5"/>
      <dgm:spPr/>
      <dgm:t>
        <a:bodyPr/>
        <a:lstStyle/>
        <a:p>
          <a:endParaRPr lang="en-US"/>
        </a:p>
      </dgm:t>
    </dgm:pt>
    <dgm:pt modelId="{3C58F0A8-B158-4E17-9CFB-B4420B720C97}" type="pres">
      <dgm:prSet presAssocID="{C8232C91-F390-4034-928E-539B523CAE20}" presName="node" presStyleLbl="node1" presStyleIdx="1" presStyleCnt="6">
        <dgm:presLayoutVars>
          <dgm:bulletEnabled val="1"/>
        </dgm:presLayoutVars>
      </dgm:prSet>
      <dgm:spPr/>
      <dgm:t>
        <a:bodyPr/>
        <a:lstStyle/>
        <a:p>
          <a:endParaRPr lang="en-US"/>
        </a:p>
      </dgm:t>
    </dgm:pt>
    <dgm:pt modelId="{CDDD9035-CDA5-4A44-A799-3D70FD768B88}" type="pres">
      <dgm:prSet presAssocID="{ACCA5CB9-2A5F-49BE-9247-163899F3BFEC}" presName="sibTrans" presStyleLbl="sibTrans1D1" presStyleIdx="1" presStyleCnt="5"/>
      <dgm:spPr/>
      <dgm:t>
        <a:bodyPr/>
        <a:lstStyle/>
        <a:p>
          <a:endParaRPr lang="en-US"/>
        </a:p>
      </dgm:t>
    </dgm:pt>
    <dgm:pt modelId="{ED94F5ED-AC68-40AF-B75C-7C849E611B77}" type="pres">
      <dgm:prSet presAssocID="{ACCA5CB9-2A5F-49BE-9247-163899F3BFEC}" presName="connectorText" presStyleLbl="sibTrans1D1" presStyleIdx="1" presStyleCnt="5"/>
      <dgm:spPr/>
      <dgm:t>
        <a:bodyPr/>
        <a:lstStyle/>
        <a:p>
          <a:endParaRPr lang="en-US"/>
        </a:p>
      </dgm:t>
    </dgm:pt>
    <dgm:pt modelId="{327B7155-A3C8-4A7D-BE59-9DBA316A2C81}" type="pres">
      <dgm:prSet presAssocID="{ACB4A26C-516D-4DB4-A91F-B7C8573D917B}" presName="node" presStyleLbl="node1" presStyleIdx="2" presStyleCnt="6">
        <dgm:presLayoutVars>
          <dgm:bulletEnabled val="1"/>
        </dgm:presLayoutVars>
      </dgm:prSet>
      <dgm:spPr/>
      <dgm:t>
        <a:bodyPr/>
        <a:lstStyle/>
        <a:p>
          <a:endParaRPr lang="en-US"/>
        </a:p>
      </dgm:t>
    </dgm:pt>
    <dgm:pt modelId="{AAAF4404-444E-4658-BFF7-A76C1B0B03DD}" type="pres">
      <dgm:prSet presAssocID="{2F012994-F55C-4E89-A40F-110558D16E1C}" presName="sibTrans" presStyleLbl="sibTrans1D1" presStyleIdx="2" presStyleCnt="5"/>
      <dgm:spPr/>
      <dgm:t>
        <a:bodyPr/>
        <a:lstStyle/>
        <a:p>
          <a:endParaRPr lang="en-US"/>
        </a:p>
      </dgm:t>
    </dgm:pt>
    <dgm:pt modelId="{161DC1E9-A569-4711-AF72-D3194AE62E1D}" type="pres">
      <dgm:prSet presAssocID="{2F012994-F55C-4E89-A40F-110558D16E1C}" presName="connectorText" presStyleLbl="sibTrans1D1" presStyleIdx="2" presStyleCnt="5"/>
      <dgm:spPr/>
      <dgm:t>
        <a:bodyPr/>
        <a:lstStyle/>
        <a:p>
          <a:endParaRPr lang="en-US"/>
        </a:p>
      </dgm:t>
    </dgm:pt>
    <dgm:pt modelId="{9411E516-C6C6-4564-A0A5-AD4896B02702}" type="pres">
      <dgm:prSet presAssocID="{9B12B2F8-474D-414F-BA91-B2D4E1E14BF2}" presName="node" presStyleLbl="node1" presStyleIdx="3" presStyleCnt="6">
        <dgm:presLayoutVars>
          <dgm:bulletEnabled val="1"/>
        </dgm:presLayoutVars>
      </dgm:prSet>
      <dgm:spPr/>
      <dgm:t>
        <a:bodyPr/>
        <a:lstStyle/>
        <a:p>
          <a:endParaRPr lang="en-US"/>
        </a:p>
      </dgm:t>
    </dgm:pt>
    <dgm:pt modelId="{82E51C67-2F79-4F7A-A7E7-A20AFC5DA73A}" type="pres">
      <dgm:prSet presAssocID="{F3755BAA-CD7B-4D7E-BC46-3934A1BFEEFE}" presName="sibTrans" presStyleLbl="sibTrans1D1" presStyleIdx="3" presStyleCnt="5"/>
      <dgm:spPr/>
      <dgm:t>
        <a:bodyPr/>
        <a:lstStyle/>
        <a:p>
          <a:endParaRPr lang="en-US"/>
        </a:p>
      </dgm:t>
    </dgm:pt>
    <dgm:pt modelId="{67366135-6EAB-469E-A258-4BEA9C6BDB3E}" type="pres">
      <dgm:prSet presAssocID="{F3755BAA-CD7B-4D7E-BC46-3934A1BFEEFE}" presName="connectorText" presStyleLbl="sibTrans1D1" presStyleIdx="3" presStyleCnt="5"/>
      <dgm:spPr/>
      <dgm:t>
        <a:bodyPr/>
        <a:lstStyle/>
        <a:p>
          <a:endParaRPr lang="en-US"/>
        </a:p>
      </dgm:t>
    </dgm:pt>
    <dgm:pt modelId="{7BCB3698-7591-405B-A030-F6123923E569}" type="pres">
      <dgm:prSet presAssocID="{53086A87-1E98-4A88-A9B3-D2AE7E641D97}" presName="node" presStyleLbl="node1" presStyleIdx="4" presStyleCnt="6">
        <dgm:presLayoutVars>
          <dgm:bulletEnabled val="1"/>
        </dgm:presLayoutVars>
      </dgm:prSet>
      <dgm:spPr/>
      <dgm:t>
        <a:bodyPr/>
        <a:lstStyle/>
        <a:p>
          <a:endParaRPr lang="en-US"/>
        </a:p>
      </dgm:t>
    </dgm:pt>
    <dgm:pt modelId="{81898A8C-17A9-426B-9F80-2109DB96A60D}" type="pres">
      <dgm:prSet presAssocID="{9D7004FF-F741-4EA4-8978-561D8FBBFBB6}" presName="sibTrans" presStyleLbl="sibTrans1D1" presStyleIdx="4" presStyleCnt="5"/>
      <dgm:spPr/>
      <dgm:t>
        <a:bodyPr/>
        <a:lstStyle/>
        <a:p>
          <a:endParaRPr lang="en-US"/>
        </a:p>
      </dgm:t>
    </dgm:pt>
    <dgm:pt modelId="{2BECFFAE-846A-4F8E-B9E4-A9867C04D0C9}" type="pres">
      <dgm:prSet presAssocID="{9D7004FF-F741-4EA4-8978-561D8FBBFBB6}" presName="connectorText" presStyleLbl="sibTrans1D1" presStyleIdx="4" presStyleCnt="5"/>
      <dgm:spPr/>
      <dgm:t>
        <a:bodyPr/>
        <a:lstStyle/>
        <a:p>
          <a:endParaRPr lang="en-US"/>
        </a:p>
      </dgm:t>
    </dgm:pt>
    <dgm:pt modelId="{03C54696-3D24-47EC-9CA5-E8338D255CFC}" type="pres">
      <dgm:prSet presAssocID="{165BAD66-27F5-4CDD-B398-253799D68108}" presName="node" presStyleLbl="node1" presStyleIdx="5" presStyleCnt="6">
        <dgm:presLayoutVars>
          <dgm:bulletEnabled val="1"/>
        </dgm:presLayoutVars>
      </dgm:prSet>
      <dgm:spPr/>
      <dgm:t>
        <a:bodyPr/>
        <a:lstStyle/>
        <a:p>
          <a:endParaRPr lang="en-US"/>
        </a:p>
      </dgm:t>
    </dgm:pt>
  </dgm:ptLst>
  <dgm:cxnLst>
    <dgm:cxn modelId="{A68F635E-8421-4C1F-A397-4DE5FC17CE27}" type="presOf" srcId="{44E14D14-32D6-4405-B343-B26CB91A99F8}" destId="{81D76AC9-F899-481A-B40C-70D1A451948F}" srcOrd="0" destOrd="0" presId="urn:microsoft.com/office/officeart/2005/8/layout/bProcess3"/>
    <dgm:cxn modelId="{2BDA3BFC-D844-43CC-A3CC-B2AB1508C5E1}" type="presOf" srcId="{477398B3-4040-4A61-846D-6C5097580FC5}" destId="{0ACC0388-CB19-4779-80AC-8DEBAE2CC6D2}" srcOrd="0" destOrd="0" presId="urn:microsoft.com/office/officeart/2005/8/layout/bProcess3"/>
    <dgm:cxn modelId="{B44EFDC7-3E21-4163-A44A-35028F4A655C}" type="presOf" srcId="{ACCA5CB9-2A5F-49BE-9247-163899F3BFEC}" destId="{ED94F5ED-AC68-40AF-B75C-7C849E611B77}" srcOrd="1" destOrd="0" presId="urn:microsoft.com/office/officeart/2005/8/layout/bProcess3"/>
    <dgm:cxn modelId="{8E5E2BCD-1475-443A-9EDF-842868922772}" type="presOf" srcId="{9B12B2F8-474D-414F-BA91-B2D4E1E14BF2}" destId="{9411E516-C6C6-4564-A0A5-AD4896B02702}" srcOrd="0" destOrd="0" presId="urn:microsoft.com/office/officeart/2005/8/layout/bProcess3"/>
    <dgm:cxn modelId="{1D5C6804-8E16-4106-962B-EA9C930ABBA4}" type="presOf" srcId="{44E14D14-32D6-4405-B343-B26CB91A99F8}" destId="{C3C800FE-0686-464C-ACCB-ACA27A67471F}" srcOrd="1" destOrd="0" presId="urn:microsoft.com/office/officeart/2005/8/layout/bProcess3"/>
    <dgm:cxn modelId="{3CD3A2BE-7F90-40BD-8C87-02F35F86C9EB}" type="presOf" srcId="{9D7004FF-F741-4EA4-8978-561D8FBBFBB6}" destId="{2BECFFAE-846A-4F8E-B9E4-A9867C04D0C9}" srcOrd="1" destOrd="0" presId="urn:microsoft.com/office/officeart/2005/8/layout/bProcess3"/>
    <dgm:cxn modelId="{F9BEB53D-1246-4E3C-98D8-65A51E36B9C6}" srcId="{C232E486-7263-4839-85CF-8702BF5B2D9E}" destId="{C8232C91-F390-4034-928E-539B523CAE20}" srcOrd="1" destOrd="0" parTransId="{848B7E65-A54F-4152-AE22-483882733DC8}" sibTransId="{ACCA5CB9-2A5F-49BE-9247-163899F3BFEC}"/>
    <dgm:cxn modelId="{452B1AFB-B665-4988-9AE3-38DF70D96582}" type="presOf" srcId="{53086A87-1E98-4A88-A9B3-D2AE7E641D97}" destId="{7BCB3698-7591-405B-A030-F6123923E569}" srcOrd="0" destOrd="0" presId="urn:microsoft.com/office/officeart/2005/8/layout/bProcess3"/>
    <dgm:cxn modelId="{00F08F55-557C-4A9C-83A0-8567B2D3605D}" srcId="{C232E486-7263-4839-85CF-8702BF5B2D9E}" destId="{9B12B2F8-474D-414F-BA91-B2D4E1E14BF2}" srcOrd="3" destOrd="0" parTransId="{65D320A9-9B18-4E22-AB3C-E76A2FC498E8}" sibTransId="{F3755BAA-CD7B-4D7E-BC46-3934A1BFEEFE}"/>
    <dgm:cxn modelId="{0371C1B8-719A-4FD2-BB4C-5EDF319EA5FD}" type="presOf" srcId="{9D7004FF-F741-4EA4-8978-561D8FBBFBB6}" destId="{81898A8C-17A9-426B-9F80-2109DB96A60D}" srcOrd="0" destOrd="0" presId="urn:microsoft.com/office/officeart/2005/8/layout/bProcess3"/>
    <dgm:cxn modelId="{5DF3A1D2-C3DB-4138-821A-EB086C4F644E}" type="presOf" srcId="{165BAD66-27F5-4CDD-B398-253799D68108}" destId="{03C54696-3D24-47EC-9CA5-E8338D255CFC}" srcOrd="0" destOrd="0" presId="urn:microsoft.com/office/officeart/2005/8/layout/bProcess3"/>
    <dgm:cxn modelId="{DF4410E7-953C-4066-A5EC-EC001F09AF6E}" srcId="{C232E486-7263-4839-85CF-8702BF5B2D9E}" destId="{53086A87-1E98-4A88-A9B3-D2AE7E641D97}" srcOrd="4" destOrd="0" parTransId="{E3837805-C74C-4C81-9FB9-6E48BFFB0200}" sibTransId="{9D7004FF-F741-4EA4-8978-561D8FBBFBB6}"/>
    <dgm:cxn modelId="{4D22451A-3D4E-434D-8BF6-38A6DAE59160}" type="presOf" srcId="{ACCA5CB9-2A5F-49BE-9247-163899F3BFEC}" destId="{CDDD9035-CDA5-4A44-A799-3D70FD768B88}" srcOrd="0" destOrd="0" presId="urn:microsoft.com/office/officeart/2005/8/layout/bProcess3"/>
    <dgm:cxn modelId="{6B248DE3-B604-4BAD-9B47-57715FBE0A25}" type="presOf" srcId="{F3755BAA-CD7B-4D7E-BC46-3934A1BFEEFE}" destId="{82E51C67-2F79-4F7A-A7E7-A20AFC5DA73A}" srcOrd="0" destOrd="0" presId="urn:microsoft.com/office/officeart/2005/8/layout/bProcess3"/>
    <dgm:cxn modelId="{711A1576-30C0-4000-B8F0-3E28B028F1A6}" type="presOf" srcId="{2F012994-F55C-4E89-A40F-110558D16E1C}" destId="{AAAF4404-444E-4658-BFF7-A76C1B0B03DD}" srcOrd="0" destOrd="0" presId="urn:microsoft.com/office/officeart/2005/8/layout/bProcess3"/>
    <dgm:cxn modelId="{A0202835-9672-4688-8F83-D2E359ED5169}" srcId="{C232E486-7263-4839-85CF-8702BF5B2D9E}" destId="{165BAD66-27F5-4CDD-B398-253799D68108}" srcOrd="5" destOrd="0" parTransId="{9D25CB84-146B-4D70-AB2D-287FC5251CBF}" sibTransId="{DC532B41-2E13-4839-BFEE-9F1CE25ABF78}"/>
    <dgm:cxn modelId="{945FB247-C43E-4AAA-9813-BDA45A79D721}" type="presOf" srcId="{2F012994-F55C-4E89-A40F-110558D16E1C}" destId="{161DC1E9-A569-4711-AF72-D3194AE62E1D}" srcOrd="1" destOrd="0" presId="urn:microsoft.com/office/officeart/2005/8/layout/bProcess3"/>
    <dgm:cxn modelId="{59EF063D-C51D-482B-8B76-43F7E005E2C1}" type="presOf" srcId="{C232E486-7263-4839-85CF-8702BF5B2D9E}" destId="{60FFCB57-1960-401F-80C9-18D94E073E9E}" srcOrd="0" destOrd="0" presId="urn:microsoft.com/office/officeart/2005/8/layout/bProcess3"/>
    <dgm:cxn modelId="{FBC55E5D-6B15-4A10-BA50-CD1BF5553988}" type="presOf" srcId="{ACB4A26C-516D-4DB4-A91F-B7C8573D917B}" destId="{327B7155-A3C8-4A7D-BE59-9DBA316A2C81}" srcOrd="0" destOrd="0" presId="urn:microsoft.com/office/officeart/2005/8/layout/bProcess3"/>
    <dgm:cxn modelId="{89A7182B-3126-414E-B857-721F4DFA6AB4}" srcId="{C232E486-7263-4839-85CF-8702BF5B2D9E}" destId="{ACB4A26C-516D-4DB4-A91F-B7C8573D917B}" srcOrd="2" destOrd="0" parTransId="{0B3798D4-4B6B-465A-A585-4DE08184B315}" sibTransId="{2F012994-F55C-4E89-A40F-110558D16E1C}"/>
    <dgm:cxn modelId="{C81DB976-77FF-4156-BC5A-30E4E96C12E2}" type="presOf" srcId="{C8232C91-F390-4034-928E-539B523CAE20}" destId="{3C58F0A8-B158-4E17-9CFB-B4420B720C97}" srcOrd="0" destOrd="0" presId="urn:microsoft.com/office/officeart/2005/8/layout/bProcess3"/>
    <dgm:cxn modelId="{9D64BE89-4881-40AC-98DC-25AFC59B996E}" type="presOf" srcId="{F3755BAA-CD7B-4D7E-BC46-3934A1BFEEFE}" destId="{67366135-6EAB-469E-A258-4BEA9C6BDB3E}" srcOrd="1" destOrd="0" presId="urn:microsoft.com/office/officeart/2005/8/layout/bProcess3"/>
    <dgm:cxn modelId="{B30EEC10-1052-4E7A-A4A8-E5930DCDC153}" srcId="{C232E486-7263-4839-85CF-8702BF5B2D9E}" destId="{477398B3-4040-4A61-846D-6C5097580FC5}" srcOrd="0" destOrd="0" parTransId="{5E3B703F-39ED-44B2-8656-28959B3D3D53}" sibTransId="{44E14D14-32D6-4405-B343-B26CB91A99F8}"/>
    <dgm:cxn modelId="{10AF3740-5767-4EC9-8EA6-FA1CBDD203CB}" type="presParOf" srcId="{60FFCB57-1960-401F-80C9-18D94E073E9E}" destId="{0ACC0388-CB19-4779-80AC-8DEBAE2CC6D2}" srcOrd="0" destOrd="0" presId="urn:microsoft.com/office/officeart/2005/8/layout/bProcess3"/>
    <dgm:cxn modelId="{81D8090B-0A69-4581-9DE4-4DFF2BABDBA1}" type="presParOf" srcId="{60FFCB57-1960-401F-80C9-18D94E073E9E}" destId="{81D76AC9-F899-481A-B40C-70D1A451948F}" srcOrd="1" destOrd="0" presId="urn:microsoft.com/office/officeart/2005/8/layout/bProcess3"/>
    <dgm:cxn modelId="{8BE0AD03-640B-4A9D-B21C-A227967844DA}" type="presParOf" srcId="{81D76AC9-F899-481A-B40C-70D1A451948F}" destId="{C3C800FE-0686-464C-ACCB-ACA27A67471F}" srcOrd="0" destOrd="0" presId="urn:microsoft.com/office/officeart/2005/8/layout/bProcess3"/>
    <dgm:cxn modelId="{5FCF31F4-E4A9-4A91-BC9A-00165919F364}" type="presParOf" srcId="{60FFCB57-1960-401F-80C9-18D94E073E9E}" destId="{3C58F0A8-B158-4E17-9CFB-B4420B720C97}" srcOrd="2" destOrd="0" presId="urn:microsoft.com/office/officeart/2005/8/layout/bProcess3"/>
    <dgm:cxn modelId="{6B5DCA7A-3FB5-4190-8FB0-1D189ADC9DBD}" type="presParOf" srcId="{60FFCB57-1960-401F-80C9-18D94E073E9E}" destId="{CDDD9035-CDA5-4A44-A799-3D70FD768B88}" srcOrd="3" destOrd="0" presId="urn:microsoft.com/office/officeart/2005/8/layout/bProcess3"/>
    <dgm:cxn modelId="{029A78BA-ADAA-4F26-9A8A-6977EBC8D688}" type="presParOf" srcId="{CDDD9035-CDA5-4A44-A799-3D70FD768B88}" destId="{ED94F5ED-AC68-40AF-B75C-7C849E611B77}" srcOrd="0" destOrd="0" presId="urn:microsoft.com/office/officeart/2005/8/layout/bProcess3"/>
    <dgm:cxn modelId="{8C310045-A203-4575-87F0-F4EC0D153C25}" type="presParOf" srcId="{60FFCB57-1960-401F-80C9-18D94E073E9E}" destId="{327B7155-A3C8-4A7D-BE59-9DBA316A2C81}" srcOrd="4" destOrd="0" presId="urn:microsoft.com/office/officeart/2005/8/layout/bProcess3"/>
    <dgm:cxn modelId="{9A658024-5C76-4E7E-9B32-1DBFE8B6C988}" type="presParOf" srcId="{60FFCB57-1960-401F-80C9-18D94E073E9E}" destId="{AAAF4404-444E-4658-BFF7-A76C1B0B03DD}" srcOrd="5" destOrd="0" presId="urn:microsoft.com/office/officeart/2005/8/layout/bProcess3"/>
    <dgm:cxn modelId="{2AD4B481-1FC8-479D-A2C5-C8C66A06DFAB}" type="presParOf" srcId="{AAAF4404-444E-4658-BFF7-A76C1B0B03DD}" destId="{161DC1E9-A569-4711-AF72-D3194AE62E1D}" srcOrd="0" destOrd="0" presId="urn:microsoft.com/office/officeart/2005/8/layout/bProcess3"/>
    <dgm:cxn modelId="{AFF6D001-ADE9-4F2E-88E2-808D9CF5BBE4}" type="presParOf" srcId="{60FFCB57-1960-401F-80C9-18D94E073E9E}" destId="{9411E516-C6C6-4564-A0A5-AD4896B02702}" srcOrd="6" destOrd="0" presId="urn:microsoft.com/office/officeart/2005/8/layout/bProcess3"/>
    <dgm:cxn modelId="{800F5D54-2E08-401A-9FEC-E96A9C4E287B}" type="presParOf" srcId="{60FFCB57-1960-401F-80C9-18D94E073E9E}" destId="{82E51C67-2F79-4F7A-A7E7-A20AFC5DA73A}" srcOrd="7" destOrd="0" presId="urn:microsoft.com/office/officeart/2005/8/layout/bProcess3"/>
    <dgm:cxn modelId="{9BBE3E4A-BEF1-4AAE-B075-AA34F888D698}" type="presParOf" srcId="{82E51C67-2F79-4F7A-A7E7-A20AFC5DA73A}" destId="{67366135-6EAB-469E-A258-4BEA9C6BDB3E}" srcOrd="0" destOrd="0" presId="urn:microsoft.com/office/officeart/2005/8/layout/bProcess3"/>
    <dgm:cxn modelId="{F3B425AF-FF29-4BBE-B200-FD632CC9A194}" type="presParOf" srcId="{60FFCB57-1960-401F-80C9-18D94E073E9E}" destId="{7BCB3698-7591-405B-A030-F6123923E569}" srcOrd="8" destOrd="0" presId="urn:microsoft.com/office/officeart/2005/8/layout/bProcess3"/>
    <dgm:cxn modelId="{FE8AC037-204A-48DE-B8F9-924724459583}" type="presParOf" srcId="{60FFCB57-1960-401F-80C9-18D94E073E9E}" destId="{81898A8C-17A9-426B-9F80-2109DB96A60D}" srcOrd="9" destOrd="0" presId="urn:microsoft.com/office/officeart/2005/8/layout/bProcess3"/>
    <dgm:cxn modelId="{49B281D0-6286-4623-A416-1F8650823E9B}" type="presParOf" srcId="{81898A8C-17A9-426B-9F80-2109DB96A60D}" destId="{2BECFFAE-846A-4F8E-B9E4-A9867C04D0C9}" srcOrd="0" destOrd="0" presId="urn:microsoft.com/office/officeart/2005/8/layout/bProcess3"/>
    <dgm:cxn modelId="{C1A0076F-65D3-4B9A-A683-CAB16EFEF0A6}" type="presParOf" srcId="{60FFCB57-1960-401F-80C9-18D94E073E9E}" destId="{03C54696-3D24-47EC-9CA5-E8338D255CFC}"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73FBA-1B6E-4033-8A27-D0B29677E1AC}"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BFD6E7B5-0304-499D-8E81-716ABD717199}">
      <dgm:prSet/>
      <dgm:spPr/>
      <dgm:t>
        <a:bodyPr/>
        <a:lstStyle/>
        <a:p>
          <a:pPr rtl="0"/>
          <a:r>
            <a:rPr lang="en-US" dirty="0" smtClean="0"/>
            <a:t>OSST</a:t>
          </a:r>
          <a:endParaRPr lang="en-US" dirty="0"/>
        </a:p>
      </dgm:t>
    </dgm:pt>
    <dgm:pt modelId="{B0406814-7E17-440D-80BA-1838BB786244}" type="parTrans" cxnId="{7BE71DA3-D00C-487E-8325-57822DA96174}">
      <dgm:prSet/>
      <dgm:spPr/>
      <dgm:t>
        <a:bodyPr/>
        <a:lstStyle/>
        <a:p>
          <a:endParaRPr lang="en-US"/>
        </a:p>
      </dgm:t>
    </dgm:pt>
    <dgm:pt modelId="{46325309-5340-4392-98F2-43C8010A13A3}" type="sibTrans" cxnId="{7BE71DA3-D00C-487E-8325-57822DA96174}">
      <dgm:prSet/>
      <dgm:spPr/>
      <dgm:t>
        <a:bodyPr/>
        <a:lstStyle/>
        <a:p>
          <a:endParaRPr lang="en-US"/>
        </a:p>
      </dgm:t>
    </dgm:pt>
    <dgm:pt modelId="{02B0ECBB-3DD6-4EFA-A5AA-4823AE3006D5}">
      <dgm:prSet/>
      <dgm:spPr/>
      <dgm:t>
        <a:bodyPr/>
        <a:lstStyle/>
        <a:p>
          <a:pPr rtl="0"/>
          <a:r>
            <a:rPr lang="en-US" dirty="0" smtClean="0"/>
            <a:t>TCA  applicants</a:t>
          </a:r>
          <a:endParaRPr lang="en-US" dirty="0"/>
        </a:p>
      </dgm:t>
    </dgm:pt>
    <dgm:pt modelId="{E2B489B0-15F6-4B9A-97DB-02C8A46E1B21}" type="parTrans" cxnId="{ABA4E6CA-248A-44FD-8B7B-7E790AF0B06B}">
      <dgm:prSet/>
      <dgm:spPr/>
      <dgm:t>
        <a:bodyPr/>
        <a:lstStyle/>
        <a:p>
          <a:endParaRPr lang="en-US"/>
        </a:p>
      </dgm:t>
    </dgm:pt>
    <dgm:pt modelId="{5981EE82-CCA2-45CD-9ABB-926A6D9FF2C7}" type="sibTrans" cxnId="{ABA4E6CA-248A-44FD-8B7B-7E790AF0B06B}">
      <dgm:prSet/>
      <dgm:spPr/>
      <dgm:t>
        <a:bodyPr/>
        <a:lstStyle/>
        <a:p>
          <a:endParaRPr lang="en-US"/>
        </a:p>
      </dgm:t>
    </dgm:pt>
    <dgm:pt modelId="{109FE431-FD85-4B9C-8551-37EEBD0604BA}">
      <dgm:prSet/>
      <dgm:spPr/>
      <dgm:t>
        <a:bodyPr/>
        <a:lstStyle/>
        <a:p>
          <a:pPr rtl="0"/>
          <a:r>
            <a:rPr lang="en-US" dirty="0" smtClean="0"/>
            <a:t>Supplemental Nutrition Assistance Program (SNAP)participants</a:t>
          </a:r>
          <a:endParaRPr lang="en-US" dirty="0"/>
        </a:p>
      </dgm:t>
    </dgm:pt>
    <dgm:pt modelId="{405279AB-2794-4152-96DB-2EE2D5E50247}" type="parTrans" cxnId="{B0A4DD59-309B-475A-90D5-4FFF3EDB68AF}">
      <dgm:prSet/>
      <dgm:spPr/>
      <dgm:t>
        <a:bodyPr/>
        <a:lstStyle/>
        <a:p>
          <a:endParaRPr lang="en-US"/>
        </a:p>
      </dgm:t>
    </dgm:pt>
    <dgm:pt modelId="{06246219-07A3-404E-85E9-C17D4D0CCEC3}" type="sibTrans" cxnId="{B0A4DD59-309B-475A-90D5-4FFF3EDB68AF}">
      <dgm:prSet/>
      <dgm:spPr/>
      <dgm:t>
        <a:bodyPr/>
        <a:lstStyle/>
        <a:p>
          <a:endParaRPr lang="en-US"/>
        </a:p>
      </dgm:t>
    </dgm:pt>
    <dgm:pt modelId="{AF59A5B9-CDB1-40D0-8CE4-601EE833CC0F}">
      <dgm:prSet/>
      <dgm:spPr/>
      <dgm:t>
        <a:bodyPr/>
        <a:lstStyle/>
        <a:p>
          <a:pPr rtl="0"/>
          <a:r>
            <a:rPr lang="en-US" dirty="0" smtClean="0"/>
            <a:t>WT and SNAP staff</a:t>
          </a:r>
          <a:endParaRPr lang="en-US" dirty="0"/>
        </a:p>
      </dgm:t>
    </dgm:pt>
    <dgm:pt modelId="{4C0870E8-A5DF-4237-802D-9B5FA6038E37}" type="parTrans" cxnId="{A3693893-14B2-400D-AEEF-36541AF10949}">
      <dgm:prSet/>
      <dgm:spPr/>
      <dgm:t>
        <a:bodyPr/>
        <a:lstStyle/>
        <a:p>
          <a:endParaRPr lang="en-US"/>
        </a:p>
      </dgm:t>
    </dgm:pt>
    <dgm:pt modelId="{60F5A1CE-9FE2-44B6-BB4B-1D2E3A1E091B}" type="sibTrans" cxnId="{A3693893-14B2-400D-AEEF-36541AF10949}">
      <dgm:prSet/>
      <dgm:spPr/>
      <dgm:t>
        <a:bodyPr/>
        <a:lstStyle/>
        <a:p>
          <a:endParaRPr lang="en-US"/>
        </a:p>
      </dgm:t>
    </dgm:pt>
    <dgm:pt modelId="{C2D1C6DE-42E1-4565-BEB5-F57240414C86}">
      <dgm:prSet/>
      <dgm:spPr/>
      <dgm:t>
        <a:bodyPr/>
        <a:lstStyle/>
        <a:p>
          <a:pPr rtl="0"/>
          <a:r>
            <a:rPr lang="en-US" dirty="0" smtClean="0"/>
            <a:t>WT participants</a:t>
          </a:r>
          <a:endParaRPr lang="en-US" dirty="0"/>
        </a:p>
      </dgm:t>
    </dgm:pt>
    <dgm:pt modelId="{6B58A70A-B32E-4A2B-866C-74B7D5035395}" type="parTrans" cxnId="{D525DC45-A4C1-4F4B-8A57-E5F9D9B1F7E5}">
      <dgm:prSet/>
      <dgm:spPr/>
      <dgm:t>
        <a:bodyPr/>
        <a:lstStyle/>
        <a:p>
          <a:endParaRPr lang="en-US"/>
        </a:p>
      </dgm:t>
    </dgm:pt>
    <dgm:pt modelId="{CC402BA1-3BD0-4A6A-A316-6729CCAE12EC}" type="sibTrans" cxnId="{D525DC45-A4C1-4F4B-8A57-E5F9D9B1F7E5}">
      <dgm:prSet/>
      <dgm:spPr/>
      <dgm:t>
        <a:bodyPr/>
        <a:lstStyle/>
        <a:p>
          <a:endParaRPr lang="en-US"/>
        </a:p>
      </dgm:t>
    </dgm:pt>
    <dgm:pt modelId="{548E68B6-BA4E-4A25-81BC-038A1B7E6C49}" type="pres">
      <dgm:prSet presAssocID="{FE673FBA-1B6E-4033-8A27-D0B29677E1AC}" presName="cycle" presStyleCnt="0">
        <dgm:presLayoutVars>
          <dgm:chMax val="1"/>
          <dgm:dir/>
          <dgm:animLvl val="ctr"/>
          <dgm:resizeHandles val="exact"/>
        </dgm:presLayoutVars>
      </dgm:prSet>
      <dgm:spPr/>
      <dgm:t>
        <a:bodyPr/>
        <a:lstStyle/>
        <a:p>
          <a:endParaRPr lang="en-US"/>
        </a:p>
      </dgm:t>
    </dgm:pt>
    <dgm:pt modelId="{6F638DCC-42AA-4313-8C60-DE0A5BCFB1B8}" type="pres">
      <dgm:prSet presAssocID="{BFD6E7B5-0304-499D-8E81-716ABD717199}" presName="centerShape" presStyleLbl="node0" presStyleIdx="0" presStyleCnt="1"/>
      <dgm:spPr/>
      <dgm:t>
        <a:bodyPr/>
        <a:lstStyle/>
        <a:p>
          <a:endParaRPr lang="en-US"/>
        </a:p>
      </dgm:t>
    </dgm:pt>
    <dgm:pt modelId="{5CF7032C-09B4-42DE-8CDA-E68766D4D1E6}" type="pres">
      <dgm:prSet presAssocID="{E2B489B0-15F6-4B9A-97DB-02C8A46E1B21}" presName="parTrans" presStyleLbl="bgSibTrans2D1" presStyleIdx="0" presStyleCnt="4"/>
      <dgm:spPr/>
      <dgm:t>
        <a:bodyPr/>
        <a:lstStyle/>
        <a:p>
          <a:endParaRPr lang="en-US"/>
        </a:p>
      </dgm:t>
    </dgm:pt>
    <dgm:pt modelId="{3866EE9A-C70F-4DD1-B8BA-1C01E4C55557}" type="pres">
      <dgm:prSet presAssocID="{02B0ECBB-3DD6-4EFA-A5AA-4823AE3006D5}" presName="node" presStyleLbl="node1" presStyleIdx="0" presStyleCnt="4">
        <dgm:presLayoutVars>
          <dgm:bulletEnabled val="1"/>
        </dgm:presLayoutVars>
      </dgm:prSet>
      <dgm:spPr/>
      <dgm:t>
        <a:bodyPr/>
        <a:lstStyle/>
        <a:p>
          <a:endParaRPr lang="en-US"/>
        </a:p>
      </dgm:t>
    </dgm:pt>
    <dgm:pt modelId="{791333E2-10BC-41DE-A8FD-15185A1FAE22}" type="pres">
      <dgm:prSet presAssocID="{6B58A70A-B32E-4A2B-866C-74B7D5035395}" presName="parTrans" presStyleLbl="bgSibTrans2D1" presStyleIdx="1" presStyleCnt="4"/>
      <dgm:spPr/>
      <dgm:t>
        <a:bodyPr/>
        <a:lstStyle/>
        <a:p>
          <a:endParaRPr lang="en-US"/>
        </a:p>
      </dgm:t>
    </dgm:pt>
    <dgm:pt modelId="{A788D2BE-4866-4F48-8708-6E17C830990E}" type="pres">
      <dgm:prSet presAssocID="{C2D1C6DE-42E1-4565-BEB5-F57240414C86}" presName="node" presStyleLbl="node1" presStyleIdx="1" presStyleCnt="4">
        <dgm:presLayoutVars>
          <dgm:bulletEnabled val="1"/>
        </dgm:presLayoutVars>
      </dgm:prSet>
      <dgm:spPr/>
      <dgm:t>
        <a:bodyPr/>
        <a:lstStyle/>
        <a:p>
          <a:endParaRPr lang="en-US"/>
        </a:p>
      </dgm:t>
    </dgm:pt>
    <dgm:pt modelId="{6B233AAD-FF49-41B8-B3D9-18349B48E3EF}" type="pres">
      <dgm:prSet presAssocID="{405279AB-2794-4152-96DB-2EE2D5E50247}" presName="parTrans" presStyleLbl="bgSibTrans2D1" presStyleIdx="2" presStyleCnt="4"/>
      <dgm:spPr/>
      <dgm:t>
        <a:bodyPr/>
        <a:lstStyle/>
        <a:p>
          <a:endParaRPr lang="en-US"/>
        </a:p>
      </dgm:t>
    </dgm:pt>
    <dgm:pt modelId="{1FD89E58-055B-44A8-8EB5-1F2A27A3AC34}" type="pres">
      <dgm:prSet presAssocID="{109FE431-FD85-4B9C-8551-37EEBD0604BA}" presName="node" presStyleLbl="node1" presStyleIdx="2" presStyleCnt="4">
        <dgm:presLayoutVars>
          <dgm:bulletEnabled val="1"/>
        </dgm:presLayoutVars>
      </dgm:prSet>
      <dgm:spPr/>
      <dgm:t>
        <a:bodyPr/>
        <a:lstStyle/>
        <a:p>
          <a:endParaRPr lang="en-US"/>
        </a:p>
      </dgm:t>
    </dgm:pt>
    <dgm:pt modelId="{86CC9F21-409E-48A0-9276-2A6D2CF8EB88}" type="pres">
      <dgm:prSet presAssocID="{4C0870E8-A5DF-4237-802D-9B5FA6038E37}" presName="parTrans" presStyleLbl="bgSibTrans2D1" presStyleIdx="3" presStyleCnt="4"/>
      <dgm:spPr/>
      <dgm:t>
        <a:bodyPr/>
        <a:lstStyle/>
        <a:p>
          <a:endParaRPr lang="en-US"/>
        </a:p>
      </dgm:t>
    </dgm:pt>
    <dgm:pt modelId="{DAA7AB3A-53AF-4BAE-A72A-5588D8DDC46C}" type="pres">
      <dgm:prSet presAssocID="{AF59A5B9-CDB1-40D0-8CE4-601EE833CC0F}" presName="node" presStyleLbl="node1" presStyleIdx="3" presStyleCnt="4">
        <dgm:presLayoutVars>
          <dgm:bulletEnabled val="1"/>
        </dgm:presLayoutVars>
      </dgm:prSet>
      <dgm:spPr/>
      <dgm:t>
        <a:bodyPr/>
        <a:lstStyle/>
        <a:p>
          <a:endParaRPr lang="en-US"/>
        </a:p>
      </dgm:t>
    </dgm:pt>
  </dgm:ptLst>
  <dgm:cxnLst>
    <dgm:cxn modelId="{8DDFA7B5-97EE-4876-AE23-41F91B5FADE2}" type="presOf" srcId="{02B0ECBB-3DD6-4EFA-A5AA-4823AE3006D5}" destId="{3866EE9A-C70F-4DD1-B8BA-1C01E4C55557}" srcOrd="0" destOrd="0" presId="urn:microsoft.com/office/officeart/2005/8/layout/radial4"/>
    <dgm:cxn modelId="{28973890-999A-492E-BDA1-69F9E8D0D9FA}" type="presOf" srcId="{E2B489B0-15F6-4B9A-97DB-02C8A46E1B21}" destId="{5CF7032C-09B4-42DE-8CDA-E68766D4D1E6}" srcOrd="0" destOrd="0" presId="urn:microsoft.com/office/officeart/2005/8/layout/radial4"/>
    <dgm:cxn modelId="{36ADBF43-C9CC-437B-84DF-1214FA6565AB}" type="presOf" srcId="{AF59A5B9-CDB1-40D0-8CE4-601EE833CC0F}" destId="{DAA7AB3A-53AF-4BAE-A72A-5588D8DDC46C}" srcOrd="0" destOrd="0" presId="urn:microsoft.com/office/officeart/2005/8/layout/radial4"/>
    <dgm:cxn modelId="{5C3CDBBE-F975-4BFE-9C84-286CE5E092C9}" type="presOf" srcId="{4C0870E8-A5DF-4237-802D-9B5FA6038E37}" destId="{86CC9F21-409E-48A0-9276-2A6D2CF8EB88}" srcOrd="0" destOrd="0" presId="urn:microsoft.com/office/officeart/2005/8/layout/radial4"/>
    <dgm:cxn modelId="{DBD9F004-C793-424A-9094-003BDB960942}" type="presOf" srcId="{405279AB-2794-4152-96DB-2EE2D5E50247}" destId="{6B233AAD-FF49-41B8-B3D9-18349B48E3EF}" srcOrd="0" destOrd="0" presId="urn:microsoft.com/office/officeart/2005/8/layout/radial4"/>
    <dgm:cxn modelId="{21159886-F931-4D26-A752-8CFD5453CADB}" type="presOf" srcId="{C2D1C6DE-42E1-4565-BEB5-F57240414C86}" destId="{A788D2BE-4866-4F48-8708-6E17C830990E}" srcOrd="0" destOrd="0" presId="urn:microsoft.com/office/officeart/2005/8/layout/radial4"/>
    <dgm:cxn modelId="{7BE71DA3-D00C-487E-8325-57822DA96174}" srcId="{FE673FBA-1B6E-4033-8A27-D0B29677E1AC}" destId="{BFD6E7B5-0304-499D-8E81-716ABD717199}" srcOrd="0" destOrd="0" parTransId="{B0406814-7E17-440D-80BA-1838BB786244}" sibTransId="{46325309-5340-4392-98F2-43C8010A13A3}"/>
    <dgm:cxn modelId="{50B62F78-7B18-409C-8329-302554572CE3}" type="presOf" srcId="{109FE431-FD85-4B9C-8551-37EEBD0604BA}" destId="{1FD89E58-055B-44A8-8EB5-1F2A27A3AC34}" srcOrd="0" destOrd="0" presId="urn:microsoft.com/office/officeart/2005/8/layout/radial4"/>
    <dgm:cxn modelId="{D525DC45-A4C1-4F4B-8A57-E5F9D9B1F7E5}" srcId="{BFD6E7B5-0304-499D-8E81-716ABD717199}" destId="{C2D1C6DE-42E1-4565-BEB5-F57240414C86}" srcOrd="1" destOrd="0" parTransId="{6B58A70A-B32E-4A2B-866C-74B7D5035395}" sibTransId="{CC402BA1-3BD0-4A6A-A316-6729CCAE12EC}"/>
    <dgm:cxn modelId="{B0A4DD59-309B-475A-90D5-4FFF3EDB68AF}" srcId="{BFD6E7B5-0304-499D-8E81-716ABD717199}" destId="{109FE431-FD85-4B9C-8551-37EEBD0604BA}" srcOrd="2" destOrd="0" parTransId="{405279AB-2794-4152-96DB-2EE2D5E50247}" sibTransId="{06246219-07A3-404E-85E9-C17D4D0CCEC3}"/>
    <dgm:cxn modelId="{ABA4E6CA-248A-44FD-8B7B-7E790AF0B06B}" srcId="{BFD6E7B5-0304-499D-8E81-716ABD717199}" destId="{02B0ECBB-3DD6-4EFA-A5AA-4823AE3006D5}" srcOrd="0" destOrd="0" parTransId="{E2B489B0-15F6-4B9A-97DB-02C8A46E1B21}" sibTransId="{5981EE82-CCA2-45CD-9ABB-926A6D9FF2C7}"/>
    <dgm:cxn modelId="{CE5AB3D7-3716-48B6-BBCE-A9DDBADC67A3}" type="presOf" srcId="{FE673FBA-1B6E-4033-8A27-D0B29677E1AC}" destId="{548E68B6-BA4E-4A25-81BC-038A1B7E6C49}" srcOrd="0" destOrd="0" presId="urn:microsoft.com/office/officeart/2005/8/layout/radial4"/>
    <dgm:cxn modelId="{9B75B5C5-57B1-459A-842A-233BE4966D03}" type="presOf" srcId="{BFD6E7B5-0304-499D-8E81-716ABD717199}" destId="{6F638DCC-42AA-4313-8C60-DE0A5BCFB1B8}" srcOrd="0" destOrd="0" presId="urn:microsoft.com/office/officeart/2005/8/layout/radial4"/>
    <dgm:cxn modelId="{EA077FE2-D566-41DD-A97A-8BBE913E1B72}" type="presOf" srcId="{6B58A70A-B32E-4A2B-866C-74B7D5035395}" destId="{791333E2-10BC-41DE-A8FD-15185A1FAE22}" srcOrd="0" destOrd="0" presId="urn:microsoft.com/office/officeart/2005/8/layout/radial4"/>
    <dgm:cxn modelId="{A3693893-14B2-400D-AEEF-36541AF10949}" srcId="{BFD6E7B5-0304-499D-8E81-716ABD717199}" destId="{AF59A5B9-CDB1-40D0-8CE4-601EE833CC0F}" srcOrd="3" destOrd="0" parTransId="{4C0870E8-A5DF-4237-802D-9B5FA6038E37}" sibTransId="{60F5A1CE-9FE2-44B6-BB4B-1D2E3A1E091B}"/>
    <dgm:cxn modelId="{160478D9-B675-494B-A5AC-FBFF7E611F9D}" type="presParOf" srcId="{548E68B6-BA4E-4A25-81BC-038A1B7E6C49}" destId="{6F638DCC-42AA-4313-8C60-DE0A5BCFB1B8}" srcOrd="0" destOrd="0" presId="urn:microsoft.com/office/officeart/2005/8/layout/radial4"/>
    <dgm:cxn modelId="{E0573580-D846-4F10-B3BC-F5DFA452ABBF}" type="presParOf" srcId="{548E68B6-BA4E-4A25-81BC-038A1B7E6C49}" destId="{5CF7032C-09B4-42DE-8CDA-E68766D4D1E6}" srcOrd="1" destOrd="0" presId="urn:microsoft.com/office/officeart/2005/8/layout/radial4"/>
    <dgm:cxn modelId="{F8775E10-2A57-4C0C-A1C2-F72D988F4400}" type="presParOf" srcId="{548E68B6-BA4E-4A25-81BC-038A1B7E6C49}" destId="{3866EE9A-C70F-4DD1-B8BA-1C01E4C55557}" srcOrd="2" destOrd="0" presId="urn:microsoft.com/office/officeart/2005/8/layout/radial4"/>
    <dgm:cxn modelId="{E5278C29-34B5-40AB-B06E-108A647A64CF}" type="presParOf" srcId="{548E68B6-BA4E-4A25-81BC-038A1B7E6C49}" destId="{791333E2-10BC-41DE-A8FD-15185A1FAE22}" srcOrd="3" destOrd="0" presId="urn:microsoft.com/office/officeart/2005/8/layout/radial4"/>
    <dgm:cxn modelId="{F5F4697A-0D3A-4C53-9103-88A8F6647DFC}" type="presParOf" srcId="{548E68B6-BA4E-4A25-81BC-038A1B7E6C49}" destId="{A788D2BE-4866-4F48-8708-6E17C830990E}" srcOrd="4" destOrd="0" presId="urn:microsoft.com/office/officeart/2005/8/layout/radial4"/>
    <dgm:cxn modelId="{60F6E2B5-210C-44F3-89B2-49CD7F6CC15D}" type="presParOf" srcId="{548E68B6-BA4E-4A25-81BC-038A1B7E6C49}" destId="{6B233AAD-FF49-41B8-B3D9-18349B48E3EF}" srcOrd="5" destOrd="0" presId="urn:microsoft.com/office/officeart/2005/8/layout/radial4"/>
    <dgm:cxn modelId="{0A9D6AEF-17D3-46DD-A545-2746064D27B0}" type="presParOf" srcId="{548E68B6-BA4E-4A25-81BC-038A1B7E6C49}" destId="{1FD89E58-055B-44A8-8EB5-1F2A27A3AC34}" srcOrd="6" destOrd="0" presId="urn:microsoft.com/office/officeart/2005/8/layout/radial4"/>
    <dgm:cxn modelId="{1A53B917-64CB-41BF-B8D7-85F82927D24F}" type="presParOf" srcId="{548E68B6-BA4E-4A25-81BC-038A1B7E6C49}" destId="{86CC9F21-409E-48A0-9276-2A6D2CF8EB88}" srcOrd="7" destOrd="0" presId="urn:microsoft.com/office/officeart/2005/8/layout/radial4"/>
    <dgm:cxn modelId="{7BB462EF-5629-46B3-8956-ECE5F1E64754}" type="presParOf" srcId="{548E68B6-BA4E-4A25-81BC-038A1B7E6C49}" destId="{DAA7AB3A-53AF-4BAE-A72A-5588D8DDC46C}"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D76AC9-F899-481A-B40C-70D1A451948F}">
      <dsp:nvSpPr>
        <dsp:cNvPr id="0" name=""/>
        <dsp:cNvSpPr/>
      </dsp:nvSpPr>
      <dsp:spPr>
        <a:xfrm>
          <a:off x="2379359" y="1140417"/>
          <a:ext cx="515615" cy="91440"/>
        </a:xfrm>
        <a:custGeom>
          <a:avLst/>
          <a:gdLst/>
          <a:ahLst/>
          <a:cxnLst/>
          <a:rect l="0" t="0" r="0" b="0"/>
          <a:pathLst>
            <a:path>
              <a:moveTo>
                <a:pt x="0" y="45720"/>
              </a:moveTo>
              <a:lnTo>
                <a:pt x="515615"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183406"/>
        <a:ext cx="27310" cy="5462"/>
      </dsp:txXfrm>
    </dsp:sp>
    <dsp:sp modelId="{0ACC0388-CB19-4779-80AC-8DEBAE2CC6D2}">
      <dsp:nvSpPr>
        <dsp:cNvPr id="0" name=""/>
        <dsp:cNvSpPr/>
      </dsp:nvSpPr>
      <dsp:spPr>
        <a:xfrm>
          <a:off x="6308" y="473681"/>
          <a:ext cx="2374850" cy="142491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One-Stop Service Tracking (OSST)</a:t>
          </a:r>
          <a:endParaRPr lang="en-US" sz="2000" kern="1200" dirty="0"/>
        </a:p>
      </dsp:txBody>
      <dsp:txXfrm>
        <a:off x="6308" y="473681"/>
        <a:ext cx="2374850" cy="1424910"/>
      </dsp:txXfrm>
    </dsp:sp>
    <dsp:sp modelId="{CDDD9035-CDA5-4A44-A799-3D70FD768B88}">
      <dsp:nvSpPr>
        <dsp:cNvPr id="0" name=""/>
        <dsp:cNvSpPr/>
      </dsp:nvSpPr>
      <dsp:spPr>
        <a:xfrm>
          <a:off x="5300425" y="1140417"/>
          <a:ext cx="515615" cy="91440"/>
        </a:xfrm>
        <a:custGeom>
          <a:avLst/>
          <a:gdLst/>
          <a:ahLst/>
          <a:cxnLst/>
          <a:rect l="0" t="0" r="0" b="0"/>
          <a:pathLst>
            <a:path>
              <a:moveTo>
                <a:pt x="0" y="45720"/>
              </a:moveTo>
              <a:lnTo>
                <a:pt x="515615" y="45720"/>
              </a:lnTo>
            </a:path>
          </a:pathLst>
        </a:custGeom>
        <a:noFill/>
        <a:ln w="9525" cap="flat" cmpd="sng" algn="ctr">
          <a:solidFill>
            <a:schemeClr val="accent4">
              <a:hueOff val="-1116192"/>
              <a:satOff val="6725"/>
              <a:lumOff val="53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183406"/>
        <a:ext cx="27310" cy="5462"/>
      </dsp:txXfrm>
    </dsp:sp>
    <dsp:sp modelId="{3C58F0A8-B158-4E17-9CFB-B4420B720C97}">
      <dsp:nvSpPr>
        <dsp:cNvPr id="0" name=""/>
        <dsp:cNvSpPr/>
      </dsp:nvSpPr>
      <dsp:spPr>
        <a:xfrm>
          <a:off x="2927374" y="473681"/>
          <a:ext cx="2374850" cy="1424910"/>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Welfare Transition (WT)</a:t>
          </a:r>
          <a:endParaRPr lang="en-US" sz="2000" kern="1200" dirty="0"/>
        </a:p>
      </dsp:txBody>
      <dsp:txXfrm>
        <a:off x="2927374" y="473681"/>
        <a:ext cx="2374850" cy="1424910"/>
      </dsp:txXfrm>
    </dsp:sp>
    <dsp:sp modelId="{AAAF4404-444E-4658-BFF7-A76C1B0B03DD}">
      <dsp:nvSpPr>
        <dsp:cNvPr id="0" name=""/>
        <dsp:cNvSpPr/>
      </dsp:nvSpPr>
      <dsp:spPr>
        <a:xfrm>
          <a:off x="1193734" y="1896792"/>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4">
              <a:hueOff val="-2232385"/>
              <a:satOff val="13449"/>
              <a:lumOff val="107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151868"/>
        <a:ext cx="293380" cy="5462"/>
      </dsp:txXfrm>
    </dsp:sp>
    <dsp:sp modelId="{327B7155-A3C8-4A7D-BE59-9DBA316A2C81}">
      <dsp:nvSpPr>
        <dsp:cNvPr id="0" name=""/>
        <dsp:cNvSpPr/>
      </dsp:nvSpPr>
      <dsp:spPr>
        <a:xfrm>
          <a:off x="5848440" y="473681"/>
          <a:ext cx="2374850" cy="1424910"/>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Temporary Cash Assistance (TCA)</a:t>
          </a:r>
          <a:endParaRPr lang="en-US" sz="2000" kern="1200" dirty="0"/>
        </a:p>
      </dsp:txBody>
      <dsp:txXfrm>
        <a:off x="5848440" y="473681"/>
        <a:ext cx="2374850" cy="1424910"/>
      </dsp:txXfrm>
    </dsp:sp>
    <dsp:sp modelId="{82E51C67-2F79-4F7A-A7E7-A20AFC5DA73A}">
      <dsp:nvSpPr>
        <dsp:cNvPr id="0" name=""/>
        <dsp:cNvSpPr/>
      </dsp:nvSpPr>
      <dsp:spPr>
        <a:xfrm>
          <a:off x="2379359" y="3111542"/>
          <a:ext cx="515615" cy="91440"/>
        </a:xfrm>
        <a:custGeom>
          <a:avLst/>
          <a:gdLst/>
          <a:ahLst/>
          <a:cxnLst/>
          <a:rect l="0" t="0" r="0" b="0"/>
          <a:pathLst>
            <a:path>
              <a:moveTo>
                <a:pt x="0" y="45720"/>
              </a:moveTo>
              <a:lnTo>
                <a:pt x="515615" y="45720"/>
              </a:lnTo>
            </a:path>
          </a:pathLst>
        </a:custGeom>
        <a:noFill/>
        <a:ln w="9525" cap="flat" cmpd="sng" algn="ctr">
          <a:solidFill>
            <a:schemeClr val="accent4">
              <a:hueOff val="-3348577"/>
              <a:satOff val="20174"/>
              <a:lumOff val="1617"/>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154531"/>
        <a:ext cx="27310" cy="5462"/>
      </dsp:txXfrm>
    </dsp:sp>
    <dsp:sp modelId="{9411E516-C6C6-4564-A0A5-AD4896B02702}">
      <dsp:nvSpPr>
        <dsp:cNvPr id="0" name=""/>
        <dsp:cNvSpPr/>
      </dsp:nvSpPr>
      <dsp:spPr>
        <a:xfrm>
          <a:off x="6308" y="2444807"/>
          <a:ext cx="2374850" cy="1424910"/>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Department of Children and Families (DCF)</a:t>
          </a:r>
          <a:endParaRPr lang="en-US" sz="2000" kern="1200" dirty="0"/>
        </a:p>
      </dsp:txBody>
      <dsp:txXfrm>
        <a:off x="6308" y="2444807"/>
        <a:ext cx="2374850" cy="1424910"/>
      </dsp:txXfrm>
    </dsp:sp>
    <dsp:sp modelId="{81898A8C-17A9-426B-9F80-2109DB96A60D}">
      <dsp:nvSpPr>
        <dsp:cNvPr id="0" name=""/>
        <dsp:cNvSpPr/>
      </dsp:nvSpPr>
      <dsp:spPr>
        <a:xfrm>
          <a:off x="5300425" y="3111542"/>
          <a:ext cx="515615" cy="91440"/>
        </a:xfrm>
        <a:custGeom>
          <a:avLst/>
          <a:gdLst/>
          <a:ahLst/>
          <a:cxnLst/>
          <a:rect l="0" t="0" r="0" b="0"/>
          <a:pathLst>
            <a:path>
              <a:moveTo>
                <a:pt x="0" y="45720"/>
              </a:moveTo>
              <a:lnTo>
                <a:pt x="515615" y="45720"/>
              </a:lnTo>
            </a:path>
          </a:pathLst>
        </a:custGeom>
        <a:noFill/>
        <a:ln w="9525" cap="flat" cmpd="sng" algn="ctr">
          <a:solidFill>
            <a:schemeClr val="accent4">
              <a:hueOff val="-4464770"/>
              <a:satOff val="26899"/>
              <a:lumOff val="215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3154531"/>
        <a:ext cx="27310" cy="5462"/>
      </dsp:txXfrm>
    </dsp:sp>
    <dsp:sp modelId="{7BCB3698-7591-405B-A030-F6123923E569}">
      <dsp:nvSpPr>
        <dsp:cNvPr id="0" name=""/>
        <dsp:cNvSpPr/>
      </dsp:nvSpPr>
      <dsp:spPr>
        <a:xfrm>
          <a:off x="2927374" y="2444807"/>
          <a:ext cx="2374850" cy="1424910"/>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Supplemental Nutrition Assistance Program (SNAP)</a:t>
          </a:r>
          <a:endParaRPr lang="en-US" sz="2000" kern="1200" dirty="0"/>
        </a:p>
      </dsp:txBody>
      <dsp:txXfrm>
        <a:off x="2927374" y="2444807"/>
        <a:ext cx="2374850" cy="1424910"/>
      </dsp:txXfrm>
    </dsp:sp>
    <dsp:sp modelId="{03C54696-3D24-47EC-9CA5-E8338D255CFC}">
      <dsp:nvSpPr>
        <dsp:cNvPr id="0" name=""/>
        <dsp:cNvSpPr/>
      </dsp:nvSpPr>
      <dsp:spPr>
        <a:xfrm>
          <a:off x="5848440" y="2444807"/>
          <a:ext cx="2374850" cy="142491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Food Assistance (FA)</a:t>
          </a:r>
          <a:endParaRPr lang="en-US" sz="2000" kern="1200" dirty="0"/>
        </a:p>
      </dsp:txBody>
      <dsp:txXfrm>
        <a:off x="5848440" y="2444807"/>
        <a:ext cx="2374850" cy="14249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638DCC-42AA-4313-8C60-DE0A5BCFB1B8}">
      <dsp:nvSpPr>
        <dsp:cNvPr id="0" name=""/>
        <dsp:cNvSpPr/>
      </dsp:nvSpPr>
      <dsp:spPr>
        <a:xfrm>
          <a:off x="3053712" y="2220675"/>
          <a:ext cx="2122175" cy="21221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0">
            <a:lnSpc>
              <a:spcPct val="90000"/>
            </a:lnSpc>
            <a:spcBef>
              <a:spcPct val="0"/>
            </a:spcBef>
            <a:spcAft>
              <a:spcPct val="35000"/>
            </a:spcAft>
          </a:pPr>
          <a:r>
            <a:rPr lang="en-US" sz="5400" kern="1200" dirty="0" smtClean="0"/>
            <a:t>OSST</a:t>
          </a:r>
          <a:endParaRPr lang="en-US" sz="5400" kern="1200" dirty="0"/>
        </a:p>
      </dsp:txBody>
      <dsp:txXfrm>
        <a:off x="3053712" y="2220675"/>
        <a:ext cx="2122175" cy="2122175"/>
      </dsp:txXfrm>
    </dsp:sp>
    <dsp:sp modelId="{5CF7032C-09B4-42DE-8CDA-E68766D4D1E6}">
      <dsp:nvSpPr>
        <dsp:cNvPr id="0" name=""/>
        <dsp:cNvSpPr/>
      </dsp:nvSpPr>
      <dsp:spPr>
        <a:xfrm rot="11700000">
          <a:off x="1450338" y="2476786"/>
          <a:ext cx="1577713" cy="6048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66EE9A-C70F-4DD1-B8BA-1C01E4C55557}">
      <dsp:nvSpPr>
        <dsp:cNvPr id="0" name=""/>
        <dsp:cNvSpPr/>
      </dsp:nvSpPr>
      <dsp:spPr>
        <a:xfrm>
          <a:off x="469184" y="1768598"/>
          <a:ext cx="2016067" cy="16128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sz="1900" kern="1200" dirty="0" smtClean="0"/>
            <a:t>TCA  applicants</a:t>
          </a:r>
          <a:endParaRPr lang="en-US" sz="1900" kern="1200" dirty="0"/>
        </a:p>
      </dsp:txBody>
      <dsp:txXfrm>
        <a:off x="469184" y="1768598"/>
        <a:ext cx="2016067" cy="1612853"/>
      </dsp:txXfrm>
    </dsp:sp>
    <dsp:sp modelId="{791333E2-10BC-41DE-A8FD-15185A1FAE22}">
      <dsp:nvSpPr>
        <dsp:cNvPr id="0" name=""/>
        <dsp:cNvSpPr/>
      </dsp:nvSpPr>
      <dsp:spPr>
        <a:xfrm rot="14700000">
          <a:off x="2505316" y="1219512"/>
          <a:ext cx="1577713" cy="60482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88D2BE-4866-4F48-8708-6E17C830990E}">
      <dsp:nvSpPr>
        <dsp:cNvPr id="0" name=""/>
        <dsp:cNvSpPr/>
      </dsp:nvSpPr>
      <dsp:spPr>
        <a:xfrm>
          <a:off x="1952754" y="548"/>
          <a:ext cx="2016067" cy="16128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sz="1900" kern="1200" dirty="0" smtClean="0"/>
            <a:t>WT participants</a:t>
          </a:r>
          <a:endParaRPr lang="en-US" sz="1900" kern="1200" dirty="0"/>
        </a:p>
      </dsp:txBody>
      <dsp:txXfrm>
        <a:off x="1952754" y="548"/>
        <a:ext cx="2016067" cy="1612853"/>
      </dsp:txXfrm>
    </dsp:sp>
    <dsp:sp modelId="{6B233AAD-FF49-41B8-B3D9-18349B48E3EF}">
      <dsp:nvSpPr>
        <dsp:cNvPr id="0" name=""/>
        <dsp:cNvSpPr/>
      </dsp:nvSpPr>
      <dsp:spPr>
        <a:xfrm rot="17700000">
          <a:off x="4146570" y="1219512"/>
          <a:ext cx="1577713" cy="604820"/>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D89E58-055B-44A8-8EB5-1F2A27A3AC34}">
      <dsp:nvSpPr>
        <dsp:cNvPr id="0" name=""/>
        <dsp:cNvSpPr/>
      </dsp:nvSpPr>
      <dsp:spPr>
        <a:xfrm>
          <a:off x="4260778" y="548"/>
          <a:ext cx="2016067" cy="16128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sz="1900" kern="1200" dirty="0" smtClean="0"/>
            <a:t>Supplemental Nutrition Assistance Program (SNAP)participants</a:t>
          </a:r>
          <a:endParaRPr lang="en-US" sz="1900" kern="1200" dirty="0"/>
        </a:p>
      </dsp:txBody>
      <dsp:txXfrm>
        <a:off x="4260778" y="548"/>
        <a:ext cx="2016067" cy="1612853"/>
      </dsp:txXfrm>
    </dsp:sp>
    <dsp:sp modelId="{86CC9F21-409E-48A0-9276-2A6D2CF8EB88}">
      <dsp:nvSpPr>
        <dsp:cNvPr id="0" name=""/>
        <dsp:cNvSpPr/>
      </dsp:nvSpPr>
      <dsp:spPr>
        <a:xfrm rot="20700000">
          <a:off x="5201548" y="2476786"/>
          <a:ext cx="1577713" cy="604820"/>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A7AB3A-53AF-4BAE-A72A-5588D8DDC46C}">
      <dsp:nvSpPr>
        <dsp:cNvPr id="0" name=""/>
        <dsp:cNvSpPr/>
      </dsp:nvSpPr>
      <dsp:spPr>
        <a:xfrm>
          <a:off x="5744348" y="1768598"/>
          <a:ext cx="2016067" cy="16128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sz="1900" kern="1200" dirty="0" smtClean="0"/>
            <a:t>WT and SNAP staff</a:t>
          </a:r>
          <a:endParaRPr lang="en-US" sz="1900" kern="1200" dirty="0"/>
        </a:p>
      </dsp:txBody>
      <dsp:txXfrm>
        <a:off x="5744348" y="1768598"/>
        <a:ext cx="2016067" cy="161285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10/17/2013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a:p>
        </p:txBody>
      </p:sp>
    </p:spTree>
    <p:extLst>
      <p:ext uri="{BB962C8B-B14F-4D97-AF65-F5344CB8AC3E}">
        <p14:creationId xmlns=""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 presentation.  This presentation focuses on Client Login and Client Screens for WT applicants in the One Stop Service Tracking (OSST) system who must complete the Work Registration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a:t>
            </a:r>
            <a:r>
              <a:rPr lang="en-US" baseline="0" dirty="0" smtClean="0"/>
              <a:t> customer trying to access their OSST account will be asked to select and provide responses for three security questions.  In the event that the client can’t recall their password, they will be prompted to answer the three questions they selected when they set-up their account.  When the user selects a question, the system will immediately display a box for them to provide a response as illustrated on the right panel.</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customer</a:t>
            </a:r>
            <a:r>
              <a:rPr lang="en-US" baseline="0" dirty="0" smtClean="0"/>
              <a:t> may click submit, every requirement on the this page must be completed.  To recap:</a:t>
            </a:r>
          </a:p>
          <a:p>
            <a:pPr marL="228600" indent="-228600">
              <a:buFont typeface="+mj-lt"/>
              <a:buAutoNum type="arabicPeriod"/>
            </a:pPr>
            <a:r>
              <a:rPr lang="en-US" baseline="0" dirty="0" smtClean="0"/>
              <a:t>An email address is required;</a:t>
            </a:r>
          </a:p>
          <a:p>
            <a:pPr marL="228600" indent="-228600">
              <a:buFont typeface="+mj-lt"/>
              <a:buAutoNum type="arabicPeriod"/>
            </a:pPr>
            <a:r>
              <a:rPr lang="en-US" baseline="0" dirty="0" smtClean="0"/>
              <a:t>A password within the guidelines of the requirements must be created; and</a:t>
            </a:r>
          </a:p>
          <a:p>
            <a:pPr marL="228600" indent="-228600">
              <a:buFont typeface="+mj-lt"/>
              <a:buAutoNum type="arabicPeriod"/>
            </a:pPr>
            <a:r>
              <a:rPr lang="en-US" baseline="0" dirty="0" smtClean="0"/>
              <a:t>Three security questions must be selected and answered.</a:t>
            </a:r>
          </a:p>
          <a:p>
            <a:pPr marL="228600" indent="-228600">
              <a:buFont typeface="+mj-lt"/>
              <a:buAutoNum type="arabicPeriod"/>
            </a:pPr>
            <a:endParaRPr lang="en-US" baseline="0" dirty="0" smtClean="0"/>
          </a:p>
          <a:p>
            <a:pPr marL="228600" indent="-228600">
              <a:buFont typeface="+mj-lt"/>
              <a:buNone/>
            </a:pPr>
            <a:r>
              <a:rPr lang="en-US" baseline="0" dirty="0" smtClean="0"/>
              <a:t>Once these things are done, the participant will click “Submit”</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the customer selects “Submit”, the system will refresh and take the user back to the login screen.  It now display’s the customer’s User ID in the User ID field as illustrated on the left side panel.  The customer will enter their password in the password field and will display in protected format, as illustrated in the right side panel.  Once the customer has successfully logged in, they will be asked to review the program Opportunities and Obligations.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Opportunities and Obligations provides</a:t>
            </a:r>
            <a:r>
              <a:rPr lang="en-US" baseline="0" dirty="0" smtClean="0"/>
              <a:t> the customer with information about what they can expect as a program participant as well as what they are expected to do in the program. It will appear as a pop-up and the applicant cannot move forward until they Accept or Decline the program’s conditions.  If the applicant accepts, they will move forward to the reviewing Demographic Information received from DCF during the interface and will be required to review some information and complete other information.  The information the applicant will be asked to review or complete will be discussed in upcoming slides.  If the applicant Declines, they will be redirected back to the login page and informed of the last date they may come back and complete the process.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the customer will be asked to complete the same demographic information displayed on the current view of the case manager’s work registration screen.  The customer will complete the following under this section:</a:t>
            </a:r>
          </a:p>
          <a:p>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Select their </a:t>
            </a:r>
            <a:r>
              <a:rPr lang="en-US" b="1" i="1" baseline="0" dirty="0" smtClean="0"/>
              <a:t>County of Residence</a:t>
            </a:r>
            <a:r>
              <a:rPr lang="en-US" baseline="0" dirty="0" smtClean="0"/>
              <a:t>.  All of Florida’s county options will display in the dropdown field.</a:t>
            </a:r>
          </a:p>
          <a:p>
            <a:pPr marL="228600" indent="-228600">
              <a:buFont typeface="+mj-lt"/>
              <a:buAutoNum type="arabicPeriod"/>
            </a:pPr>
            <a:r>
              <a:rPr lang="en-US" baseline="0" dirty="0" smtClean="0"/>
              <a:t>Review the </a:t>
            </a:r>
            <a:r>
              <a:rPr lang="en-US" b="1" i="1" baseline="0" dirty="0" smtClean="0"/>
              <a:t>Date of Birth</a:t>
            </a:r>
            <a:r>
              <a:rPr lang="en-US" baseline="0" dirty="0" smtClean="0"/>
              <a:t>, which will be pre-populated</a:t>
            </a:r>
          </a:p>
          <a:p>
            <a:pPr marL="228600" indent="-228600">
              <a:buFont typeface="+mj-lt"/>
              <a:buAutoNum type="arabicPeriod"/>
            </a:pPr>
            <a:r>
              <a:rPr lang="en-US" baseline="0" dirty="0" smtClean="0"/>
              <a:t>Select their </a:t>
            </a:r>
            <a:r>
              <a:rPr lang="en-US" b="1" i="1" baseline="0" dirty="0" smtClean="0"/>
              <a:t>Gender</a:t>
            </a:r>
          </a:p>
          <a:p>
            <a:pPr marL="228600" indent="-228600">
              <a:buFont typeface="+mj-lt"/>
              <a:buAutoNum type="arabicPeriod"/>
            </a:pPr>
            <a:r>
              <a:rPr lang="en-US" baseline="0" dirty="0" smtClean="0"/>
              <a:t>Select their </a:t>
            </a:r>
            <a:r>
              <a:rPr lang="en-US" b="1" i="1" baseline="0" dirty="0" smtClean="0"/>
              <a:t>Race</a:t>
            </a:r>
            <a:r>
              <a:rPr lang="en-US" baseline="0" dirty="0" smtClean="0"/>
              <a:t> from the dropdown.  The options are displayed in the right side panel of the slide directly across from the red arrow.</a:t>
            </a:r>
          </a:p>
          <a:p>
            <a:pPr marL="228600" indent="-228600">
              <a:buFont typeface="+mj-lt"/>
              <a:buAutoNum type="arabicPeriod"/>
            </a:pPr>
            <a:r>
              <a:rPr lang="en-US" baseline="0" dirty="0" smtClean="0"/>
              <a:t>Select </a:t>
            </a:r>
            <a:r>
              <a:rPr lang="en-US" b="1" i="1" baseline="0" dirty="0" smtClean="0"/>
              <a:t>Yes, No or I do not wish to answer </a:t>
            </a:r>
            <a:r>
              <a:rPr lang="en-US" baseline="0" dirty="0" smtClean="0"/>
              <a:t>for </a:t>
            </a:r>
            <a:r>
              <a:rPr lang="en-US" b="1" i="1" baseline="0" dirty="0" smtClean="0"/>
              <a:t>Heritage</a:t>
            </a:r>
            <a:r>
              <a:rPr lang="en-US" baseline="0" dirty="0" smtClean="0"/>
              <a:t>.  The choices are Haitian Heritage and Hispanic or Latino Heritage.</a:t>
            </a:r>
          </a:p>
          <a:p>
            <a:pPr marL="228600" indent="-228600">
              <a:buFont typeface="+mj-lt"/>
              <a:buAutoNum type="arabicPeriod"/>
            </a:pPr>
            <a:r>
              <a:rPr lang="en-US" baseline="0" dirty="0" smtClean="0"/>
              <a:t>Answer if they are</a:t>
            </a:r>
            <a:r>
              <a:rPr lang="en-US" b="1" i="1" baseline="0" dirty="0" smtClean="0"/>
              <a:t> pregnant</a:t>
            </a:r>
            <a:r>
              <a:rPr lang="en-US" baseline="0" dirty="0" smtClean="0"/>
              <a:t>.  The choices are </a:t>
            </a:r>
            <a:r>
              <a:rPr lang="en-US" b="1" i="1" baseline="0" dirty="0" smtClean="0"/>
              <a:t>No or Yes</a:t>
            </a:r>
          </a:p>
          <a:p>
            <a:pPr marL="228600" indent="-228600">
              <a:buFont typeface="+mj-lt"/>
              <a:buAutoNum type="arabicPeriod"/>
            </a:pPr>
            <a:r>
              <a:rPr lang="en-US" baseline="0" dirty="0" smtClean="0"/>
              <a:t>Answer if they are a </a:t>
            </a:r>
            <a:r>
              <a:rPr lang="en-US" b="1" i="1" baseline="0" dirty="0" smtClean="0"/>
              <a:t>refugee</a:t>
            </a:r>
            <a:r>
              <a:rPr lang="en-US" baseline="0" dirty="0" smtClean="0"/>
              <a:t>.  The choices are </a:t>
            </a:r>
            <a:r>
              <a:rPr lang="en-US" b="1" i="1" baseline="0" dirty="0" smtClean="0"/>
              <a:t>No or Yes</a:t>
            </a:r>
          </a:p>
          <a:p>
            <a:pPr marL="228600" indent="-228600">
              <a:buFont typeface="+mj-lt"/>
              <a:buNone/>
            </a:pPr>
            <a:endParaRPr lang="en-US" b="0" i="0"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Continuing with demographic information, the customer will be asked to:</a:t>
            </a:r>
          </a:p>
          <a:p>
            <a:pPr marL="228600" indent="-228600">
              <a:buFont typeface="+mj-lt"/>
              <a:buNone/>
            </a:pPr>
            <a:endParaRPr lang="en-US" baseline="0" dirty="0" smtClean="0"/>
          </a:p>
          <a:p>
            <a:pPr marL="228600" indent="-228600">
              <a:buFont typeface="+mj-lt"/>
              <a:buAutoNum type="arabicPeriod"/>
            </a:pPr>
            <a:r>
              <a:rPr lang="en-US" b="0" i="0" baseline="0" dirty="0" smtClean="0"/>
              <a:t>Answer the </a:t>
            </a:r>
            <a:r>
              <a:rPr lang="en-US" b="1" i="1" baseline="0" dirty="0" smtClean="0"/>
              <a:t>citizenship</a:t>
            </a:r>
            <a:r>
              <a:rPr lang="en-US" b="0" i="0" baseline="0" dirty="0" smtClean="0"/>
              <a:t> question.  They options from the dropdown field are displayed in the presentation slide</a:t>
            </a:r>
            <a:endParaRPr lang="en-US" b="1" i="1" baseline="0" dirty="0" smtClean="0"/>
          </a:p>
          <a:p>
            <a:pPr marL="228600" indent="-228600">
              <a:buFont typeface="+mj-lt"/>
              <a:buAutoNum type="arabicPeriod"/>
            </a:pPr>
            <a:r>
              <a:rPr lang="en-US" b="0" i="0" baseline="0" dirty="0" smtClean="0"/>
              <a:t>Choose their </a:t>
            </a:r>
            <a:r>
              <a:rPr lang="en-US" b="1" i="1" baseline="0" dirty="0" smtClean="0"/>
              <a:t>Highest Grade Completed</a:t>
            </a:r>
          </a:p>
          <a:p>
            <a:pPr marL="228600" indent="-228600">
              <a:buFont typeface="+mj-lt"/>
              <a:buAutoNum type="arabicPeriod"/>
            </a:pPr>
            <a:r>
              <a:rPr lang="en-US" b="0" i="0" baseline="0" dirty="0" smtClean="0"/>
              <a:t>Choose an option from the </a:t>
            </a:r>
            <a:r>
              <a:rPr lang="en-US" b="1" i="1" baseline="0" dirty="0" smtClean="0"/>
              <a:t>Disability </a:t>
            </a:r>
            <a:r>
              <a:rPr lang="en-US" b="0" i="0" baseline="0" dirty="0" smtClean="0"/>
              <a:t>dropdown.  The options are displayed in the presentation slide.</a:t>
            </a:r>
          </a:p>
          <a:p>
            <a:pPr marL="228600" indent="-228600">
              <a:buFont typeface="+mj-lt"/>
              <a:buNone/>
            </a:pPr>
            <a:endParaRPr lang="en-US" b="0" i="0"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 customer will see Employment</a:t>
            </a:r>
            <a:r>
              <a:rPr lang="en-US" baseline="0" dirty="0" smtClean="0"/>
              <a:t> Characteristics.  Included in this section are </a:t>
            </a:r>
          </a:p>
          <a:p>
            <a:endParaRPr lang="en-US" baseline="0" dirty="0" smtClean="0"/>
          </a:p>
          <a:p>
            <a:pPr marL="228600" indent="-228600">
              <a:buFont typeface="+mj-lt"/>
              <a:buAutoNum type="arabicPeriod"/>
            </a:pPr>
            <a:r>
              <a:rPr lang="en-US" baseline="0" dirty="0" smtClean="0"/>
              <a:t>Employment Desired, which is a dropdown field.  The customer will have a choice of </a:t>
            </a:r>
          </a:p>
          <a:p>
            <a:pPr marL="685800" lvl="1" indent="-228600">
              <a:buFont typeface="+mj-lt"/>
              <a:buAutoNum type="arabicPeriod"/>
            </a:pPr>
            <a:r>
              <a:rPr lang="en-US" baseline="0" dirty="0" smtClean="0"/>
              <a:t>Contract</a:t>
            </a:r>
          </a:p>
          <a:p>
            <a:pPr marL="685800" lvl="1" indent="-228600">
              <a:buFont typeface="+mj-lt"/>
              <a:buAutoNum type="arabicPeriod"/>
            </a:pPr>
            <a:r>
              <a:rPr lang="en-US" baseline="0" dirty="0" smtClean="0"/>
              <a:t>Internship</a:t>
            </a:r>
          </a:p>
          <a:p>
            <a:pPr marL="685800" lvl="1" indent="-228600">
              <a:buFont typeface="+mj-lt"/>
              <a:buAutoNum type="arabicPeriod"/>
            </a:pPr>
            <a:r>
              <a:rPr lang="en-US" baseline="0" dirty="0" smtClean="0"/>
              <a:t>Part-time</a:t>
            </a:r>
          </a:p>
          <a:p>
            <a:pPr marL="685800" lvl="1" indent="-228600">
              <a:buFont typeface="+mj-lt"/>
              <a:buAutoNum type="arabicPeriod"/>
            </a:pPr>
            <a:r>
              <a:rPr lang="en-US" baseline="0" dirty="0" smtClean="0"/>
              <a:t>Unemployed</a:t>
            </a:r>
          </a:p>
          <a:p>
            <a:pPr marL="685800" lvl="1" indent="-228600">
              <a:buFont typeface="+mj-lt"/>
              <a:buAutoNum type="arabicPeriod"/>
            </a:pPr>
            <a:r>
              <a:rPr lang="en-US" baseline="0" dirty="0" smtClean="0"/>
              <a:t>Volunteer (other)</a:t>
            </a:r>
          </a:p>
          <a:p>
            <a:pPr marL="228600" lvl="0" indent="-228600">
              <a:buFont typeface="+mj-lt"/>
              <a:buAutoNum type="arabicPeriod"/>
            </a:pPr>
            <a:r>
              <a:rPr lang="en-US" baseline="0" dirty="0" smtClean="0"/>
              <a:t>Preferred Employment Type.  The participant may only select one radio button option and the options include: Permanent, Temporary, or No preference.</a:t>
            </a:r>
          </a:p>
          <a:p>
            <a:pPr marL="228600" lvl="0" indent="-228600">
              <a:buFont typeface="+mj-lt"/>
              <a:buAutoNum type="arabicPeriod"/>
            </a:pPr>
            <a:r>
              <a:rPr lang="en-US" baseline="0" dirty="0" smtClean="0"/>
              <a:t>Minimum Acceptable Salary with choice of hourly or annual wage type</a:t>
            </a:r>
          </a:p>
          <a:p>
            <a:pPr marL="228600" lvl="0" indent="-228600">
              <a:buFont typeface="+mj-lt"/>
              <a:buAutoNum type="arabicPeriod"/>
            </a:pPr>
            <a:r>
              <a:rPr lang="en-US" baseline="0" dirty="0" smtClean="0"/>
              <a:t>Preferred shift, which is a dropdown option.  The options are</a:t>
            </a:r>
          </a:p>
          <a:p>
            <a:pPr marL="685800" lvl="1" indent="-228600">
              <a:buFont typeface="+mj-lt"/>
              <a:buAutoNum type="arabicPeriod"/>
            </a:pPr>
            <a:r>
              <a:rPr lang="en-US" baseline="0" dirty="0" smtClean="0"/>
              <a:t>Day</a:t>
            </a:r>
          </a:p>
          <a:p>
            <a:pPr marL="685800" lvl="1" indent="-228600">
              <a:buFont typeface="+mj-lt"/>
              <a:buAutoNum type="arabicPeriod"/>
            </a:pPr>
            <a:r>
              <a:rPr lang="en-US" baseline="0" dirty="0" smtClean="0"/>
              <a:t>Evening</a:t>
            </a:r>
          </a:p>
          <a:p>
            <a:pPr marL="685800" lvl="1" indent="-228600">
              <a:buFont typeface="+mj-lt"/>
              <a:buAutoNum type="arabicPeriod"/>
            </a:pPr>
            <a:r>
              <a:rPr lang="en-US" baseline="0" dirty="0" smtClean="0"/>
              <a:t>Night</a:t>
            </a:r>
          </a:p>
          <a:p>
            <a:pPr marL="685800" lvl="1" indent="-228600">
              <a:buFont typeface="+mj-lt"/>
              <a:buAutoNum type="arabicPeriod"/>
            </a:pPr>
            <a:r>
              <a:rPr lang="en-US" baseline="0" dirty="0" smtClean="0"/>
              <a:t>No Preference</a:t>
            </a:r>
          </a:p>
          <a:p>
            <a:pPr marL="228600" lvl="0" indent="-228600">
              <a:buFont typeface="+mj-lt"/>
              <a:buAutoNum type="arabicPeriod"/>
            </a:pPr>
            <a:r>
              <a:rPr lang="en-US" baseline="0" dirty="0" smtClean="0"/>
              <a:t>Transportation Required.  This question asks if the customer will need transportation to get to work.</a:t>
            </a:r>
          </a:p>
          <a:p>
            <a:pPr marL="228600" lvl="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 customer</a:t>
            </a:r>
            <a:r>
              <a:rPr lang="en-US" baseline="0" dirty="0" smtClean="0"/>
              <a:t> will complete their </a:t>
            </a:r>
            <a:r>
              <a:rPr lang="en-US" b="1" baseline="0" dirty="0" smtClean="0"/>
              <a:t>CURRENT</a:t>
            </a:r>
            <a:r>
              <a:rPr lang="en-US" baseline="0" dirty="0" smtClean="0"/>
              <a:t> employment status.  Selecting the dropdown will display the same options as “Desired Employment”.</a:t>
            </a:r>
          </a:p>
          <a:p>
            <a:endParaRPr lang="en-US" baseline="0" dirty="0" smtClean="0"/>
          </a:p>
          <a:p>
            <a:r>
              <a:rPr lang="en-US" baseline="0" dirty="0" smtClean="0"/>
              <a:t>They will be asked if they received a notice of termination or layoff or documentation of separating from military service.  The options are “</a:t>
            </a:r>
            <a:r>
              <a:rPr lang="en-US" b="1" baseline="0" dirty="0" smtClean="0"/>
              <a:t>No</a:t>
            </a:r>
            <a:r>
              <a:rPr lang="en-US" baseline="0" dirty="0" smtClean="0"/>
              <a:t>” or “</a:t>
            </a:r>
            <a:r>
              <a:rPr lang="en-US" b="1" baseline="0" dirty="0" smtClean="0"/>
              <a:t>Yes</a:t>
            </a:r>
            <a:r>
              <a:rPr lang="en-US" baseline="0" dirty="0" smtClean="0"/>
              <a:t>”.  If the customer selects “No”, a layoff or military separation date is not needed.  If the customer selects “</a:t>
            </a:r>
            <a:r>
              <a:rPr lang="en-US" b="1" baseline="0" dirty="0" smtClean="0"/>
              <a:t>Yes</a:t>
            </a:r>
            <a:r>
              <a:rPr lang="en-US" baseline="0" dirty="0" smtClean="0"/>
              <a:t>”, the customer may enter the date using the date picker.  We will share the difference in how the screen displays when “Yes” is selected and when “No” is selected on the next slide.</a:t>
            </a:r>
          </a:p>
          <a:p>
            <a:endParaRPr lang="en-US" baseline="0" dirty="0" smtClean="0"/>
          </a:p>
          <a:p>
            <a:r>
              <a:rPr lang="en-US" baseline="0" dirty="0" smtClean="0"/>
              <a:t>Next, the customer will be asked they are currently looking for work.  The response options are “</a:t>
            </a:r>
            <a:r>
              <a:rPr lang="en-US" b="1" baseline="0" dirty="0" smtClean="0"/>
              <a:t>No</a:t>
            </a:r>
            <a:r>
              <a:rPr lang="en-US" baseline="0" dirty="0" smtClean="0"/>
              <a:t>” and “</a:t>
            </a:r>
            <a:r>
              <a:rPr lang="en-US" b="1" baseline="0" dirty="0" smtClean="0"/>
              <a:t>Yes</a:t>
            </a:r>
            <a:r>
              <a:rPr lang="en-US" baseline="0" dirty="0" smtClean="0"/>
              <a:t>”</a:t>
            </a:r>
          </a:p>
          <a:p>
            <a:r>
              <a:rPr lang="en-US" baseline="0" smtClean="0"/>
              <a:t>Finally</a:t>
            </a:r>
            <a:r>
              <a:rPr lang="en-US" baseline="0" dirty="0" smtClean="0"/>
              <a:t>, the customer will be asked if they are receiving Unemployment Insurance.  The response options are “</a:t>
            </a:r>
            <a:r>
              <a:rPr lang="en-US" b="1" baseline="0" dirty="0" smtClean="0"/>
              <a:t>No</a:t>
            </a:r>
            <a:r>
              <a:rPr lang="en-US" baseline="0" dirty="0" smtClean="0"/>
              <a:t>” and “</a:t>
            </a:r>
            <a:r>
              <a:rPr lang="en-US" b="1" baseline="0" dirty="0" smtClean="0"/>
              <a:t>Yes</a:t>
            </a:r>
            <a:r>
              <a:rPr lang="en-US" baseline="0" dirty="0" smtClean="0"/>
              <a:t>”</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a:t>
            </a:r>
            <a:r>
              <a:rPr lang="en-US" baseline="0" dirty="0" smtClean="0"/>
              <a:t> selects Yes to the recently separated or layoff question, the system will display a date picker that the customer will be able to select the separation or layoff date.  If the customer selects “No” the date picker will not display.</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section on the Client Form is Veteran Information.</a:t>
            </a:r>
          </a:p>
          <a:p>
            <a:endParaRPr lang="en-US" baseline="0" dirty="0" smtClean="0"/>
          </a:p>
          <a:p>
            <a:r>
              <a:rPr lang="en-US" baseline="0" dirty="0" smtClean="0"/>
              <a:t>The customer will be asked to select the Veteran Status from a dropdown box.  The options are:</a:t>
            </a:r>
          </a:p>
          <a:p>
            <a:endParaRPr lang="en-US" baseline="0" dirty="0" smtClean="0"/>
          </a:p>
          <a:p>
            <a:endParaRPr lang="en-US" baseline="0" dirty="0" smtClean="0"/>
          </a:p>
          <a:p>
            <a:r>
              <a:rPr lang="en-US" baseline="0" dirty="0" smtClean="0"/>
              <a:t>Next the customer still select Veteran Disability .  The choices are</a:t>
            </a:r>
          </a:p>
          <a:p>
            <a:pPr>
              <a:buFont typeface="Arial" pitchFamily="34" charset="0"/>
              <a:buChar char="•"/>
            </a:pPr>
            <a:r>
              <a:rPr lang="en-US" baseline="0" dirty="0" smtClean="0"/>
              <a:t>Disabled</a:t>
            </a:r>
          </a:p>
          <a:p>
            <a:pPr>
              <a:buFont typeface="Arial" pitchFamily="34" charset="0"/>
              <a:buChar char="•"/>
            </a:pPr>
            <a:r>
              <a:rPr lang="en-US" baseline="0" dirty="0" smtClean="0"/>
              <a:t>Special Disabled</a:t>
            </a:r>
          </a:p>
          <a:p>
            <a:pPr>
              <a:buFont typeface="Arial" pitchFamily="34" charset="0"/>
              <a:buChar char="•"/>
            </a:pPr>
            <a:r>
              <a:rPr lang="en-US" baseline="0" dirty="0" smtClean="0"/>
              <a:t>Not Disabled</a:t>
            </a:r>
          </a:p>
          <a:p>
            <a:pPr>
              <a:buFont typeface="Arial" pitchFamily="34" charset="0"/>
              <a:buNone/>
            </a:pPr>
            <a:endParaRPr lang="en-US" baseline="0" dirty="0" smtClean="0"/>
          </a:p>
          <a:p>
            <a:pPr>
              <a:buFont typeface="Arial" pitchFamily="34" charset="0"/>
              <a:buNone/>
            </a:pPr>
            <a:r>
              <a:rPr lang="en-US" baseline="0" dirty="0" smtClean="0"/>
              <a:t>Next, the customer will be asked if they are a recently separated veteran.  The answer option are “</a:t>
            </a:r>
            <a:r>
              <a:rPr lang="en-US" b="1" baseline="0" dirty="0" smtClean="0"/>
              <a:t>No</a:t>
            </a:r>
            <a:r>
              <a:rPr lang="en-US" baseline="0" dirty="0" smtClean="0"/>
              <a:t>” and “</a:t>
            </a:r>
            <a:r>
              <a:rPr lang="en-US" b="1" baseline="0" dirty="0" smtClean="0"/>
              <a:t>Yes</a:t>
            </a:r>
            <a:r>
              <a:rPr lang="en-US" baseline="0" dirty="0" smtClean="0"/>
              <a:t>”</a:t>
            </a:r>
          </a:p>
          <a:p>
            <a:pPr>
              <a:buFont typeface="Arial" pitchFamily="34" charset="0"/>
              <a:buNone/>
            </a:pPr>
            <a:endParaRPr lang="en-US" baseline="0" dirty="0" smtClean="0"/>
          </a:p>
          <a:p>
            <a:pPr>
              <a:buFont typeface="Arial" pitchFamily="34" charset="0"/>
              <a:buNone/>
            </a:pPr>
            <a:r>
              <a:rPr lang="en-US" baseline="0" dirty="0" smtClean="0"/>
              <a:t>Lastly, the customer will be asked if they are the Spouse or Dependent of someone:</a:t>
            </a:r>
          </a:p>
          <a:p>
            <a:pPr>
              <a:buFont typeface="Arial" pitchFamily="34" charset="0"/>
              <a:buChar char="•"/>
            </a:pPr>
            <a:r>
              <a:rPr lang="en-US" baseline="0" dirty="0" smtClean="0"/>
              <a:t>In military service?</a:t>
            </a:r>
          </a:p>
          <a:p>
            <a:pPr>
              <a:buFont typeface="Arial" pitchFamily="34" charset="0"/>
              <a:buNone/>
            </a:pPr>
            <a:endParaRPr lang="en-US" baseline="0" dirty="0" smtClean="0"/>
          </a:p>
          <a:p>
            <a:pPr>
              <a:buFont typeface="Arial" pitchFamily="34" charset="0"/>
              <a:buNone/>
            </a:pPr>
            <a:r>
              <a:rPr lang="en-US" baseline="0" dirty="0" smtClean="0"/>
              <a:t>The response options for each of these are “</a:t>
            </a:r>
            <a:r>
              <a:rPr lang="en-US" b="1" baseline="0" dirty="0" smtClean="0"/>
              <a:t>No</a:t>
            </a:r>
            <a:r>
              <a:rPr lang="en-US" baseline="0" dirty="0" smtClean="0"/>
              <a:t>” and “</a:t>
            </a:r>
            <a:r>
              <a:rPr lang="en-US" b="1" baseline="0" dirty="0" smtClean="0"/>
              <a:t>Yes</a:t>
            </a:r>
            <a:r>
              <a:rPr lang="en-US" baseline="0" dirty="0" smtClean="0"/>
              <a:t>”  If the response is “No” the screen will display as shown in the left presentation slide panel.  If yes, the screen will display additional selection options for the customer to choose from.  Those additional options are:</a:t>
            </a:r>
          </a:p>
          <a:p>
            <a:pPr>
              <a:buFont typeface="Arial" pitchFamily="34" charset="0"/>
              <a:buChar char="•"/>
            </a:pPr>
            <a:r>
              <a:rPr lang="en-US" baseline="0" dirty="0" smtClean="0"/>
              <a:t>In the Florida National Guard or Reserve?</a:t>
            </a:r>
          </a:p>
          <a:p>
            <a:pPr>
              <a:buFont typeface="Arial" pitchFamily="34" charset="0"/>
              <a:buChar char="•"/>
            </a:pPr>
            <a:r>
              <a:rPr lang="en-US" baseline="0" dirty="0" smtClean="0"/>
              <a:t>Who is currently activated?</a:t>
            </a: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Once these questions are answered, the customer will click the “</a:t>
            </a:r>
            <a:r>
              <a:rPr lang="en-US" b="1" baseline="0" dirty="0" smtClean="0"/>
              <a:t>Submit</a:t>
            </a:r>
            <a:r>
              <a:rPr lang="en-US" baseline="0" dirty="0" smtClean="0"/>
              <a:t>” button</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a:t>
            </a:r>
            <a:r>
              <a:rPr lang="en-US" baseline="0" dirty="0" smtClean="0"/>
              <a:t> this presentation, you will hear commonly used terms. </a:t>
            </a:r>
          </a:p>
          <a:p>
            <a:endParaRPr lang="en-US" baseline="0" dirty="0" smtClean="0"/>
          </a:p>
          <a:p>
            <a:r>
              <a:rPr lang="en-US" baseline="0" dirty="0" smtClean="0"/>
              <a:t>The </a:t>
            </a:r>
            <a:r>
              <a:rPr lang="en-US" b="1" baseline="0" dirty="0" smtClean="0"/>
              <a:t>One-Stop Service Tracking (OSST)</a:t>
            </a:r>
            <a:r>
              <a:rPr lang="en-US" baseline="0" dirty="0" smtClean="0"/>
              <a:t> system is Florida’s Management Information System for two of the State’s workforce programs: </a:t>
            </a:r>
            <a:r>
              <a:rPr lang="en-US" i="1" baseline="0" dirty="0" smtClean="0"/>
              <a:t>Welfare Transition and Supplemental Nutrition Assistance Program.</a:t>
            </a:r>
          </a:p>
          <a:p>
            <a:endParaRPr lang="en-US" i="0" baseline="0" dirty="0" smtClean="0"/>
          </a:p>
          <a:p>
            <a:r>
              <a:rPr lang="en-US" i="0" baseline="0" dirty="0" smtClean="0"/>
              <a:t>The </a:t>
            </a:r>
            <a:r>
              <a:rPr lang="en-US" b="1" i="0" baseline="0" dirty="0" smtClean="0"/>
              <a:t>Welfare Transition (WT) </a:t>
            </a:r>
            <a:r>
              <a:rPr lang="en-US" i="0" baseline="0" dirty="0" smtClean="0"/>
              <a:t>program is designed to provide employment and training assistance to help individuals receiving </a:t>
            </a:r>
            <a:r>
              <a:rPr lang="en-US" b="1" i="0" baseline="0" dirty="0" smtClean="0"/>
              <a:t>Temporary Cash Assistance (TCA) </a:t>
            </a:r>
            <a:r>
              <a:rPr lang="en-US" i="0" baseline="0" dirty="0" smtClean="0"/>
              <a:t>to help them gain employment and become self-sufficient.  TCA is the cash payment a family may receive if the </a:t>
            </a:r>
            <a:r>
              <a:rPr lang="en-US" b="1" i="0" baseline="0" dirty="0" smtClean="0"/>
              <a:t>Department of Children and Families (DCF) </a:t>
            </a:r>
            <a:r>
              <a:rPr lang="en-US" i="0" baseline="0" dirty="0" smtClean="0"/>
              <a:t>determines that the family is eligible for cash assistance.  The </a:t>
            </a:r>
            <a:r>
              <a:rPr lang="en-US" b="1" i="0" baseline="0" dirty="0" smtClean="0"/>
              <a:t>Supplemental Nutrition Assistance Program (SNAP) </a:t>
            </a:r>
            <a:r>
              <a:rPr lang="en-US" i="0" baseline="0" dirty="0" smtClean="0"/>
              <a:t>is an employment and training program designed to help </a:t>
            </a:r>
            <a:r>
              <a:rPr lang="en-US" b="1" i="0" baseline="0" dirty="0" smtClean="0"/>
              <a:t>Food Assistance (FA) </a:t>
            </a:r>
            <a:r>
              <a:rPr lang="en-US" i="0" baseline="0" dirty="0" smtClean="0"/>
              <a:t>recipients become self-sufficient.  Eligibility for food assistance is determined by DCF, the agency for determining eligibility for various public benefits such as TCA, Food Assistance, and Medicaid.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customer</a:t>
            </a:r>
            <a:r>
              <a:rPr lang="en-US" baseline="0" dirty="0" smtClean="0"/>
              <a:t> submits the Client Information, they will be allowed to see their status screens.  It provides an overview of their steps and requires them to complete the Orientation first.  When the user clicks on the hyperlinked “here” the system will display some validations they must check.  We have provided a screen shot on the next slide.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clicking the hyperlink</a:t>
            </a:r>
            <a:r>
              <a:rPr lang="en-US" baseline="0" dirty="0" smtClean="0"/>
              <a:t> as indicated in the previous slide, the customer will get to this page where they will be required to attest to some acknowledgements.  We will talk more about the statements in part 2 of Client Login and Client Screens.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part 1 of Client Login</a:t>
            </a:r>
            <a:r>
              <a:rPr lang="en-US" baseline="0" dirty="0" smtClean="0"/>
              <a:t> and Client Screens.  If you have questions about this presentation or other WT program questions, please email us </a:t>
            </a:r>
            <a:r>
              <a:rPr lang="en-US" baseline="0" smtClean="0"/>
              <a:t>at WT_SNAPProgramInfo@deo.myflorida.com </a:t>
            </a:r>
            <a:endParaRPr lang="en-US"/>
          </a:p>
        </p:txBody>
      </p:sp>
      <p:sp>
        <p:nvSpPr>
          <p:cNvPr id="4" name="Slide Number Placeholder 3"/>
          <p:cNvSpPr>
            <a:spLocks noGrp="1"/>
          </p:cNvSpPr>
          <p:nvPr>
            <p:ph type="sldNum" sz="quarter" idx="10"/>
          </p:nvPr>
        </p:nvSpPr>
        <p:spPr/>
        <p:txBody>
          <a:bodyPr/>
          <a:lstStyle/>
          <a:p>
            <a:fld id="{42A40E19-5E03-4C2F-8194-34950990A11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OSST is Florida’s Management Information System (MIS)</a:t>
            </a:r>
            <a:r>
              <a:rPr lang="en-US" baseline="0" dirty="0" smtClean="0"/>
              <a:t> for the SNAP and WT programs.  There are four types of users that may access this system:</a:t>
            </a:r>
          </a:p>
          <a:p>
            <a:pPr marL="228600" indent="-228600">
              <a:buFont typeface="+mj-lt"/>
              <a:buAutoNum type="arabicPeriod"/>
            </a:pPr>
            <a:r>
              <a:rPr lang="en-US" baseline="0" dirty="0" smtClean="0"/>
              <a:t>TCA Applicants;</a:t>
            </a:r>
          </a:p>
          <a:p>
            <a:pPr marL="228600" indent="-228600">
              <a:buFont typeface="+mj-lt"/>
              <a:buAutoNum type="arabicPeriod"/>
            </a:pPr>
            <a:r>
              <a:rPr lang="en-US" baseline="0" dirty="0" smtClean="0"/>
              <a:t>WT participants (TCA recipients required to participate in the work program);</a:t>
            </a:r>
          </a:p>
          <a:p>
            <a:pPr marL="228600" indent="-228600">
              <a:buFont typeface="+mj-lt"/>
              <a:buAutoNum type="arabicPeriod"/>
            </a:pPr>
            <a:r>
              <a:rPr lang="en-US" baseline="0" dirty="0" smtClean="0"/>
              <a:t>Supplemental Nutrition Assistance Program (SNAP) participants; and</a:t>
            </a:r>
          </a:p>
          <a:p>
            <a:pPr marL="228600" indent="-228600">
              <a:buFont typeface="+mj-lt"/>
              <a:buAutoNum type="arabicPeriod"/>
            </a:pPr>
            <a:r>
              <a:rPr lang="en-US" baseline="0" dirty="0" smtClean="0"/>
              <a:t>WT and SNAP staff.</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Customers</a:t>
            </a:r>
            <a:r>
              <a:rPr lang="en-US" baseline="0" dirty="0" smtClean="0"/>
              <a:t> may only enter OSST if they have been referred to DEO by DCF</a:t>
            </a:r>
          </a:p>
          <a:p>
            <a:endParaRPr lang="en-US" baseline="0" dirty="0" smtClean="0"/>
          </a:p>
          <a:p>
            <a:r>
              <a:rPr lang="en-US" baseline="0" dirty="0" smtClean="0"/>
              <a:t>TCA applicants will be referred to DEO for </a:t>
            </a:r>
            <a:r>
              <a:rPr lang="en-US" b="1" i="1" baseline="0" dirty="0" smtClean="0"/>
              <a:t>work registration  </a:t>
            </a:r>
            <a:r>
              <a:rPr lang="en-US" baseline="0" dirty="0" smtClean="0"/>
              <a:t>if DCF determines they must register for work with the WT program.  FLORIDA will send a pending applicant referral to OSST via system interface.  Work eligible adults and teen heads-of-household will be referred for work registration.</a:t>
            </a:r>
          </a:p>
          <a:p>
            <a:endParaRPr lang="en-US" baseline="0" dirty="0" smtClean="0"/>
          </a:p>
          <a:p>
            <a:r>
              <a:rPr lang="en-US" baseline="0" dirty="0" smtClean="0"/>
              <a:t>Once DCF determines a TCA applicant eligible for assistance, the customer is considered </a:t>
            </a:r>
            <a:r>
              <a:rPr lang="en-US" b="1" i="1" baseline="0" dirty="0" smtClean="0"/>
              <a:t>a mandatory WT program participant </a:t>
            </a:r>
            <a:r>
              <a:rPr lang="en-US" baseline="0" dirty="0" smtClean="0"/>
              <a:t>and is officially referred to the WT program for program participation.  Work eligible adults and teen parent heads-of-household will be referred for </a:t>
            </a:r>
            <a:r>
              <a:rPr lang="en-US" b="1" i="1" baseline="0" dirty="0" smtClean="0"/>
              <a:t>mandatory participation</a:t>
            </a:r>
            <a:r>
              <a:rPr lang="en-US" baseline="0" dirty="0" smtClean="0"/>
              <a:t>.</a:t>
            </a:r>
          </a:p>
          <a:p>
            <a:endParaRPr lang="en-US" baseline="0" dirty="0" smtClean="0"/>
          </a:p>
          <a:p>
            <a:r>
              <a:rPr lang="en-US" baseline="0" dirty="0" smtClean="0"/>
              <a:t>Food assistance recipients who are determined eligible for food assistance benefits are referred for participation in SNAP E &amp; 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Customers</a:t>
            </a:r>
            <a:r>
              <a:rPr lang="en-US" baseline="0" dirty="0" smtClean="0"/>
              <a:t> accessing the WT Client URL will land on the “Welcome” page. On the left side of the Welcome page, the customer sees information about why they are being asked to access the system.  The customer will receive information about using the system as a new user as well as information on how to access the system if they are a return customer.</a:t>
            </a:r>
          </a:p>
          <a:p>
            <a:endParaRPr lang="en-US" baseline="0" dirty="0" smtClean="0"/>
          </a:p>
          <a:p>
            <a:r>
              <a:rPr lang="en-US" baseline="0" dirty="0" smtClean="0"/>
              <a:t>On the right hand side of the Welcome page, the customer will see a “New User” button that they can select if they are a new user according to information displayed on the left-hand side of the Welcome page.  If the customer is a returning user to the system, the customer is instructed to log-in using their existing credentials.  Also provided in the instructions is information about resetting or changing the password if the customer is not able to remember part or all of their login credentials.</a:t>
            </a:r>
          </a:p>
          <a:p>
            <a:endParaRPr lang="en-US" baseline="0" dirty="0" smtClean="0"/>
          </a:p>
          <a:p>
            <a:r>
              <a:rPr lang="en-US" baseline="0" dirty="0" smtClean="0"/>
              <a:t>In the upcoming slides, we will demonstrate how a new user will access the system.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a:t>
            </a:r>
            <a:r>
              <a:rPr lang="en-US" baseline="0" dirty="0" smtClean="0"/>
              <a:t> users will access their account by clicking on the “New User” button on the Welcome page.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a:t>
            </a:r>
            <a:r>
              <a:rPr lang="en-US" baseline="0" dirty="0" smtClean="0"/>
              <a:t> the screen has changed to allow the user to enter information that will allow them to access their case.  The customer must be able to provide their </a:t>
            </a:r>
          </a:p>
          <a:p>
            <a:pPr marL="228600" indent="-228600">
              <a:buFont typeface="+mj-lt"/>
              <a:buAutoNum type="arabicPeriod"/>
            </a:pPr>
            <a:r>
              <a:rPr lang="en-US" baseline="0" dirty="0" smtClean="0"/>
              <a:t>social security number (no dashes);</a:t>
            </a:r>
          </a:p>
          <a:p>
            <a:pPr marL="228600" indent="-228600">
              <a:buFont typeface="+mj-lt"/>
              <a:buAutoNum type="arabicPeriod"/>
            </a:pPr>
            <a:r>
              <a:rPr lang="en-US" baseline="0" dirty="0" smtClean="0"/>
              <a:t>date of birth; and </a:t>
            </a:r>
          </a:p>
          <a:p>
            <a:pPr marL="228600" indent="-228600">
              <a:buFont typeface="+mj-lt"/>
              <a:buAutoNum type="arabicPeriod"/>
            </a:pPr>
            <a:r>
              <a:rPr lang="en-US" baseline="0" dirty="0" smtClean="0"/>
              <a:t>the five digit zip code used when they applied for TCA.  </a:t>
            </a:r>
          </a:p>
          <a:p>
            <a:pPr marL="228600" indent="-228600">
              <a:buFont typeface="+mj-lt"/>
              <a:buAutoNum type="arabicPeriod"/>
            </a:pPr>
            <a:endParaRPr lang="en-US" baseline="0" dirty="0" smtClean="0"/>
          </a:p>
          <a:p>
            <a:pPr marL="228600" indent="-228600">
              <a:buFont typeface="+mj-lt"/>
              <a:buNone/>
            </a:pPr>
            <a:r>
              <a:rPr lang="en-US" baseline="0" dirty="0" smtClean="0"/>
              <a:t>For the customer’s protection, their SSN is automatically encrypted as they type it in the field provided.  This will prevent viewing of their SSN if they are in a public setting.  The birth date must be entered in the two digit month, two digit day and four digit year format (</a:t>
            </a:r>
            <a:r>
              <a:rPr lang="en-US" baseline="0" dirty="0" err="1" smtClean="0"/>
              <a:t>mm,dd,yyyy</a:t>
            </a:r>
            <a:r>
              <a:rPr lang="en-US" baseline="0" dirty="0" smtClean="0"/>
              <a:t>).  Lastly, the user will use the zip code they shared with DCF when they applied for benefits.  The user will click the “Retrieve User ID” button to access their information to move forward in the login process.</a:t>
            </a:r>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 user</a:t>
            </a:r>
            <a:r>
              <a:rPr lang="en-US" baseline="0" dirty="0" smtClean="0"/>
              <a:t> will be prompted to provide an email address, create a password and answer three security questions as validation for password resets.  The email information address will be stored on the customer’s case and the customer will later be given the an opportunity to opt in to receiving correspondence via email.  The customer will be asked to re-enter his or her email address to confirm that they have provided the correct email address.</a:t>
            </a:r>
          </a:p>
          <a:p>
            <a:endParaRPr lang="en-US" baseline="0" dirty="0" smtClean="0"/>
          </a:p>
          <a:p>
            <a:r>
              <a:rPr lang="en-US" dirty="0" smtClean="0"/>
              <a:t>We</a:t>
            </a:r>
            <a:r>
              <a:rPr lang="en-US" baseline="0" dirty="0" smtClean="0"/>
              <a:t> will discuss Creating a Password and Password Requirements in upcoming slides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the customer will be asked to create a new password and confirm the new password.  If the customer is having troubles with creating a password, the criteria for creating a password can be viewed by clicking on the “Password Requirements” text directly beneath the Confirm Password field.  </a:t>
            </a:r>
          </a:p>
          <a:p>
            <a:endParaRPr lang="en-US" baseline="0" dirty="0" smtClean="0"/>
          </a:p>
          <a:p>
            <a:r>
              <a:rPr lang="en-US" baseline="0" dirty="0" smtClean="0"/>
              <a:t>We will discuss the Security Questions in the upcoming slides</a:t>
            </a:r>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WT_SNAPProgramInfo@deo.myflorida.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 Automation</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One-Stop Service Tracking (OSST) Client Login and Client Screens – Part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Selecting Security Questions</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685800" y="1295401"/>
            <a:ext cx="3447699" cy="4343400"/>
          </a:xfrm>
          <a:prstGeom prst="rect">
            <a:avLst/>
          </a:prstGeom>
          <a:noFill/>
          <a:ln w="9525">
            <a:noFill/>
            <a:miter lim="800000"/>
            <a:headEnd/>
            <a:tailEnd/>
          </a:ln>
        </p:spPr>
      </p:pic>
      <p:pic>
        <p:nvPicPr>
          <p:cNvPr id="4099" name="Picture 3"/>
          <p:cNvPicPr>
            <a:picLocks noGrp="1" noChangeAspect="1" noChangeArrowheads="1"/>
          </p:cNvPicPr>
          <p:nvPr>
            <p:ph idx="13"/>
          </p:nvPr>
        </p:nvPicPr>
        <p:blipFill>
          <a:blip r:embed="rId4" cstate="print"/>
          <a:srcRect/>
          <a:stretch>
            <a:fillRect/>
          </a:stretch>
        </p:blipFill>
        <p:spPr bwMode="auto">
          <a:xfrm>
            <a:off x="4876800" y="1295400"/>
            <a:ext cx="3442509" cy="4343400"/>
          </a:xfrm>
          <a:prstGeom prst="rect">
            <a:avLst/>
          </a:prstGeom>
          <a:noFill/>
          <a:ln w="9525">
            <a:noFill/>
            <a:miter lim="800000"/>
            <a:headEnd/>
            <a:tailEnd/>
          </a:ln>
        </p:spPr>
      </p:pic>
      <p:sp>
        <p:nvSpPr>
          <p:cNvPr id="12" name="Rounded Rectangle 11"/>
          <p:cNvSpPr/>
          <p:nvPr/>
        </p:nvSpPr>
        <p:spPr>
          <a:xfrm>
            <a:off x="4876800" y="1752600"/>
            <a:ext cx="2743200" cy="1600200"/>
          </a:xfrm>
          <a:prstGeom prst="round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657600" y="2209800"/>
            <a:ext cx="978408" cy="484632"/>
          </a:xfrm>
          <a:prstGeom prst="rightArrow">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43561"/>
          </a:xfrm>
          <a:prstGeom prst="rect">
            <a:avLst/>
          </a:prstGeom>
          <a:noFill/>
          <a:ln w="9525">
            <a:noFill/>
            <a:miter lim="800000"/>
            <a:headEnd/>
            <a:tailEnd/>
          </a:ln>
        </p:spPr>
      </p:pic>
      <p:cxnSp>
        <p:nvCxnSpPr>
          <p:cNvPr id="9" name="Straight Arrow Connector 8"/>
          <p:cNvCxnSpPr/>
          <p:nvPr/>
        </p:nvCxnSpPr>
        <p:spPr>
          <a:xfrm>
            <a:off x="6096000" y="65532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 Login</a:t>
            </a:r>
            <a:endParaRPr lang="en-US" dirty="0"/>
          </a:p>
        </p:txBody>
      </p:sp>
      <p:pic>
        <p:nvPicPr>
          <p:cNvPr id="9219" name="Picture 3"/>
          <p:cNvPicPr>
            <a:picLocks noGrp="1" noChangeAspect="1" noChangeArrowheads="1"/>
          </p:cNvPicPr>
          <p:nvPr>
            <p:ph idx="1"/>
          </p:nvPr>
        </p:nvPicPr>
        <p:blipFill>
          <a:blip r:embed="rId3" cstate="print"/>
          <a:srcRect/>
          <a:stretch>
            <a:fillRect/>
          </a:stretch>
        </p:blipFill>
        <p:spPr bwMode="auto">
          <a:xfrm>
            <a:off x="457199" y="1371600"/>
            <a:ext cx="3992847" cy="4267199"/>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2" name="Picture 6"/>
          <p:cNvPicPr>
            <a:picLocks noGrp="1" noChangeAspect="1" noChangeArrowheads="1"/>
          </p:cNvPicPr>
          <p:nvPr>
            <p:ph idx="13"/>
          </p:nvPr>
        </p:nvPicPr>
        <p:blipFill>
          <a:blip r:embed="rId4" cstate="print"/>
          <a:srcRect/>
          <a:stretch>
            <a:fillRect/>
          </a:stretch>
        </p:blipFill>
        <p:spPr bwMode="auto">
          <a:xfrm>
            <a:off x="4648199" y="1371600"/>
            <a:ext cx="4038601" cy="4267200"/>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609600" y="3429000"/>
            <a:ext cx="2514600" cy="762000"/>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886200" y="3962400"/>
            <a:ext cx="978408" cy="484632"/>
          </a:xfrm>
          <a:prstGeom prst="rightArrow">
            <a:avLst/>
          </a:prstGeom>
          <a:solidFill>
            <a:srgbClr val="FF0000"/>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1219200" y="228600"/>
            <a:ext cx="6629400" cy="54975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1248"/>
          </a:xfrm>
        </p:spPr>
        <p:txBody>
          <a:bodyPr/>
          <a:lstStyle/>
          <a:p>
            <a:pPr algn="l"/>
            <a:r>
              <a:rPr lang="en-US" dirty="0" smtClean="0">
                <a:solidFill>
                  <a:schemeClr val="bg1"/>
                </a:solidFill>
              </a:rPr>
              <a:t>Demographic Information</a:t>
            </a:r>
            <a:endParaRPr lang="en-US" dirty="0">
              <a:solidFill>
                <a:schemeClr val="bg1"/>
              </a:solidFill>
            </a:endParaRPr>
          </a:p>
        </p:txBody>
      </p:sp>
      <p:pic>
        <p:nvPicPr>
          <p:cNvPr id="11269" name="Picture 5"/>
          <p:cNvPicPr>
            <a:picLocks noGrp="1" noChangeAspect="1" noChangeArrowheads="1"/>
          </p:cNvPicPr>
          <p:nvPr>
            <p:ph idx="13"/>
          </p:nvPr>
        </p:nvPicPr>
        <p:blipFill>
          <a:blip r:embed="rId3" cstate="print"/>
          <a:srcRect/>
          <a:stretch>
            <a:fillRect/>
          </a:stretch>
        </p:blipFill>
        <p:spPr bwMode="auto">
          <a:xfrm>
            <a:off x="6019800" y="4114800"/>
            <a:ext cx="2362200" cy="1593254"/>
          </a:xfrm>
          <a:prstGeom prst="rect">
            <a:avLst/>
          </a:prstGeom>
          <a:ln>
            <a:noFill/>
          </a:ln>
          <a:effectLst>
            <a:outerShdw blurRad="292100" dist="139700" dir="2700000" algn="tl" rotWithShape="0">
              <a:srgbClr val="333333">
                <a:alpha val="65000"/>
              </a:srgbClr>
            </a:outerShdw>
          </a:effectLst>
        </p:spPr>
      </p:pic>
      <p:pic>
        <p:nvPicPr>
          <p:cNvPr id="11270" name="Picture 6"/>
          <p:cNvPicPr>
            <a:picLocks noChangeAspect="1" noChangeArrowheads="1"/>
          </p:cNvPicPr>
          <p:nvPr/>
        </p:nvPicPr>
        <p:blipFill>
          <a:blip r:embed="rId4" cstate="print"/>
          <a:srcRect/>
          <a:stretch>
            <a:fillRect/>
          </a:stretch>
        </p:blipFill>
        <p:spPr bwMode="auto">
          <a:xfrm>
            <a:off x="6400800" y="228600"/>
            <a:ext cx="1651348" cy="3545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Grp="1" noChangeAspect="1" noChangeArrowheads="1"/>
          </p:cNvPicPr>
          <p:nvPr>
            <p:ph idx="1"/>
          </p:nvPr>
        </p:nvPicPr>
        <p:blipFill>
          <a:blip r:embed="rId5" cstate="print"/>
          <a:srcRect/>
          <a:stretch>
            <a:fillRect/>
          </a:stretch>
        </p:blipFill>
        <p:spPr bwMode="auto">
          <a:xfrm>
            <a:off x="0" y="761999"/>
            <a:ext cx="5029200" cy="5719239"/>
          </a:xfrm>
          <a:prstGeom prst="rect">
            <a:avLst/>
          </a:prstGeom>
          <a:noFill/>
          <a:ln w="9525">
            <a:noFill/>
            <a:miter lim="800000"/>
            <a:headEnd/>
            <a:tailEnd/>
          </a:ln>
        </p:spPr>
      </p:pic>
      <p:cxnSp>
        <p:nvCxnSpPr>
          <p:cNvPr id="18" name="Straight Arrow Connector 17"/>
          <p:cNvCxnSpPr/>
          <p:nvPr/>
        </p:nvCxnSpPr>
        <p:spPr>
          <a:xfrm>
            <a:off x="3352800" y="1371600"/>
            <a:ext cx="2895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57600" y="2590800"/>
            <a:ext cx="24384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1248"/>
          </a:xfrm>
        </p:spPr>
        <p:txBody>
          <a:bodyPr/>
          <a:lstStyle/>
          <a:p>
            <a:pPr algn="l"/>
            <a:r>
              <a:rPr lang="en-US" dirty="0" smtClean="0">
                <a:solidFill>
                  <a:schemeClr val="bg1"/>
                </a:solidFill>
              </a:rPr>
              <a:t>Demographic Information</a:t>
            </a:r>
            <a:endParaRPr lang="en-US" dirty="0">
              <a:solidFill>
                <a:schemeClr val="bg1"/>
              </a:solidFill>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0" y="762000"/>
            <a:ext cx="4800600" cy="5459274"/>
          </a:xfrm>
          <a:prstGeom prst="rect">
            <a:avLst/>
          </a:prstGeom>
          <a:noFill/>
          <a:ln w="9525">
            <a:noFill/>
            <a:miter lim="800000"/>
            <a:headEnd/>
            <a:tailEnd/>
          </a:ln>
        </p:spPr>
      </p:pic>
      <p:pic>
        <p:nvPicPr>
          <p:cNvPr id="11" name="Picture 5"/>
          <p:cNvPicPr>
            <a:picLocks noGrp="1" noChangeAspect="1" noChangeArrowheads="1"/>
          </p:cNvPicPr>
          <p:nvPr>
            <p:ph idx="13"/>
          </p:nvPr>
        </p:nvPicPr>
        <p:blipFill>
          <a:blip r:embed="rId4" cstate="print"/>
          <a:srcRect/>
          <a:stretch>
            <a:fillRect/>
          </a:stretch>
        </p:blipFill>
        <p:spPr bwMode="auto">
          <a:xfrm>
            <a:off x="5105400" y="5105400"/>
            <a:ext cx="3200000" cy="14761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0" name="Picture 2"/>
          <p:cNvPicPr>
            <a:picLocks noChangeAspect="1" noChangeArrowheads="1"/>
          </p:cNvPicPr>
          <p:nvPr/>
        </p:nvPicPr>
        <p:blipFill>
          <a:blip r:embed="rId5" cstate="print"/>
          <a:srcRect/>
          <a:stretch>
            <a:fillRect/>
          </a:stretch>
        </p:blipFill>
        <p:spPr bwMode="auto">
          <a:xfrm>
            <a:off x="2895600" y="2667000"/>
            <a:ext cx="2895600" cy="11712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1" name="Picture 3"/>
          <p:cNvPicPr>
            <a:picLocks noChangeAspect="1" noChangeArrowheads="1"/>
          </p:cNvPicPr>
          <p:nvPr/>
        </p:nvPicPr>
        <p:blipFill>
          <a:blip r:embed="rId6" cstate="print"/>
          <a:srcRect/>
          <a:stretch>
            <a:fillRect/>
          </a:stretch>
        </p:blipFill>
        <p:spPr bwMode="auto">
          <a:xfrm>
            <a:off x="6096000" y="914400"/>
            <a:ext cx="2617149" cy="382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5" name="Straight Arrow Connector 14"/>
          <p:cNvCxnSpPr/>
          <p:nvPr/>
        </p:nvCxnSpPr>
        <p:spPr>
          <a:xfrm flipV="1">
            <a:off x="3048000" y="3962400"/>
            <a:ext cx="381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810000" y="4191000"/>
            <a:ext cx="22860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48000" y="5867400"/>
            <a:ext cx="1981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41248"/>
          </a:xfrm>
        </p:spPr>
        <p:txBody>
          <a:bodyPr/>
          <a:lstStyle/>
          <a:p>
            <a:r>
              <a:rPr lang="en-US" smtClean="0">
                <a:solidFill>
                  <a:schemeClr val="bg1"/>
                </a:solidFill>
              </a:rPr>
              <a:t>Employment Characteristics</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81000" y="1676400"/>
            <a:ext cx="5055326"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8" name="Picture 4"/>
          <p:cNvPicPr>
            <a:picLocks noGrp="1" noChangeAspect="1" noChangeArrowheads="1"/>
          </p:cNvPicPr>
          <p:nvPr>
            <p:ph idx="13"/>
          </p:nvPr>
        </p:nvPicPr>
        <p:blipFill>
          <a:blip r:embed="rId4" cstate="print"/>
          <a:srcRect/>
          <a:stretch>
            <a:fillRect/>
          </a:stretch>
        </p:blipFill>
        <p:spPr bwMode="auto">
          <a:xfrm>
            <a:off x="5029200" y="1066800"/>
            <a:ext cx="3543029" cy="20667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p:cNvPicPr>
            <a:picLocks noChangeAspect="1" noChangeArrowheads="1"/>
          </p:cNvPicPr>
          <p:nvPr/>
        </p:nvPicPr>
        <p:blipFill>
          <a:blip r:embed="rId5" cstate="print"/>
          <a:srcRect/>
          <a:stretch>
            <a:fillRect/>
          </a:stretch>
        </p:blipFill>
        <p:spPr bwMode="auto">
          <a:xfrm>
            <a:off x="4800600" y="3962400"/>
            <a:ext cx="3582186" cy="152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7" name="Straight Arrow Connector 16"/>
          <p:cNvCxnSpPr/>
          <p:nvPr/>
        </p:nvCxnSpPr>
        <p:spPr>
          <a:xfrm flipV="1">
            <a:off x="2743200" y="1371600"/>
            <a:ext cx="23622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667000" y="4191000"/>
            <a:ext cx="2133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Employment Information</a:t>
            </a:r>
            <a:endParaRPr lang="en-US" dirty="0"/>
          </a:p>
        </p:txBody>
      </p:sp>
      <p:pic>
        <p:nvPicPr>
          <p:cNvPr id="2" name="Picture 2"/>
          <p:cNvPicPr>
            <a:picLocks noGrp="1" noChangeAspect="1" noChangeArrowheads="1"/>
          </p:cNvPicPr>
          <p:nvPr>
            <p:ph idx="13"/>
          </p:nvPr>
        </p:nvPicPr>
        <p:blipFill>
          <a:blip r:embed="rId3" cstate="print"/>
          <a:srcRect/>
          <a:stretch>
            <a:fillRect/>
          </a:stretch>
        </p:blipFill>
        <p:spPr bwMode="auto">
          <a:xfrm>
            <a:off x="5486400" y="1371600"/>
            <a:ext cx="3339161"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5" name="Picture 3"/>
          <p:cNvPicPr>
            <a:picLocks noGrp="1" noChangeAspect="1" noChangeArrowheads="1"/>
          </p:cNvPicPr>
          <p:nvPr>
            <p:ph idx="1"/>
          </p:nvPr>
        </p:nvPicPr>
        <p:blipFill>
          <a:blip r:embed="rId4" cstate="print"/>
          <a:srcRect/>
          <a:stretch>
            <a:fillRect/>
          </a:stretch>
        </p:blipFill>
        <p:spPr bwMode="auto">
          <a:xfrm>
            <a:off x="304800" y="2286000"/>
            <a:ext cx="4815086" cy="3554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a:xfrm flipV="1">
            <a:off x="3962400" y="1981200"/>
            <a:ext cx="15240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Separation or Layoff</a:t>
            </a:r>
            <a:endParaRPr lang="en-US" dirty="0"/>
          </a:p>
        </p:txBody>
      </p:sp>
      <p:sp>
        <p:nvSpPr>
          <p:cNvPr id="5" name="Text Placeholder 4"/>
          <p:cNvSpPr>
            <a:spLocks noGrp="1"/>
          </p:cNvSpPr>
          <p:nvPr>
            <p:ph type="body" idx="1"/>
          </p:nvPr>
        </p:nvSpPr>
        <p:spPr>
          <a:xfrm>
            <a:off x="457200" y="1219200"/>
            <a:ext cx="4040188" cy="498475"/>
          </a:xfrm>
        </p:spPr>
        <p:txBody>
          <a:bodyPr/>
          <a:lstStyle/>
          <a:p>
            <a:pPr algn="ctr"/>
            <a:r>
              <a:rPr lang="en-US" u="sng" dirty="0" smtClean="0"/>
              <a:t>YES</a:t>
            </a:r>
            <a:endParaRPr lang="en-US" u="sng" dirty="0"/>
          </a:p>
        </p:txBody>
      </p:sp>
      <p:sp>
        <p:nvSpPr>
          <p:cNvPr id="7" name="Text Placeholder 6"/>
          <p:cNvSpPr>
            <a:spLocks noGrp="1"/>
          </p:cNvSpPr>
          <p:nvPr>
            <p:ph type="body" sz="quarter" idx="3"/>
          </p:nvPr>
        </p:nvSpPr>
        <p:spPr>
          <a:xfrm>
            <a:off x="4648200" y="1219200"/>
            <a:ext cx="4041775" cy="498475"/>
          </a:xfrm>
        </p:spPr>
        <p:txBody>
          <a:bodyPr/>
          <a:lstStyle/>
          <a:p>
            <a:pPr algn="ctr"/>
            <a:r>
              <a:rPr lang="en-US" u="sng" dirty="0" smtClean="0"/>
              <a:t>NO</a:t>
            </a:r>
            <a:endParaRPr lang="en-US" u="sng" dirty="0"/>
          </a:p>
        </p:txBody>
      </p:sp>
      <p:pic>
        <p:nvPicPr>
          <p:cNvPr id="4100" name="Picture 4"/>
          <p:cNvPicPr>
            <a:picLocks noGrp="1" noChangeAspect="1" noChangeArrowheads="1"/>
          </p:cNvPicPr>
          <p:nvPr>
            <p:ph sz="quarter" idx="4"/>
          </p:nvPr>
        </p:nvPicPr>
        <p:blipFill>
          <a:blip r:embed="rId3" cstate="print"/>
          <a:srcRect/>
          <a:stretch>
            <a:fillRect/>
          </a:stretch>
        </p:blipFill>
        <p:spPr bwMode="auto">
          <a:xfrm>
            <a:off x="4645025" y="1981200"/>
            <a:ext cx="4041775" cy="3505200"/>
          </a:xfrm>
          <a:prstGeom prst="rect">
            <a:avLst/>
          </a:prstGeom>
          <a:noFill/>
          <a:ln w="9525">
            <a:noFill/>
            <a:miter lim="800000"/>
            <a:headEnd/>
            <a:tailEnd/>
          </a:ln>
        </p:spPr>
      </p:pic>
      <p:pic>
        <p:nvPicPr>
          <p:cNvPr id="4101" name="Picture 5"/>
          <p:cNvPicPr>
            <a:picLocks noGrp="1" noChangeAspect="1" noChangeArrowheads="1"/>
          </p:cNvPicPr>
          <p:nvPr>
            <p:ph sz="half" idx="2"/>
          </p:nvPr>
        </p:nvPicPr>
        <p:blipFill>
          <a:blip r:embed="rId4" cstate="print"/>
          <a:srcRect/>
          <a:stretch>
            <a:fillRect/>
          </a:stretch>
        </p:blipFill>
        <p:spPr bwMode="auto">
          <a:xfrm>
            <a:off x="457200" y="1981200"/>
            <a:ext cx="4040188" cy="3505200"/>
          </a:xfrm>
          <a:prstGeom prst="rect">
            <a:avLst/>
          </a:prstGeom>
          <a:noFill/>
          <a:ln w="9525">
            <a:noFill/>
            <a:miter lim="800000"/>
            <a:headEnd/>
            <a:tailEnd/>
          </a:ln>
        </p:spPr>
      </p:pic>
      <p:sp>
        <p:nvSpPr>
          <p:cNvPr id="15" name="Rounded Rectangle 14"/>
          <p:cNvSpPr/>
          <p:nvPr/>
        </p:nvSpPr>
        <p:spPr>
          <a:xfrm>
            <a:off x="609600" y="2895600"/>
            <a:ext cx="2895600" cy="685800"/>
          </a:xfrm>
          <a:prstGeom prst="roundRect">
            <a:avLst/>
          </a:prstGeom>
          <a:solidFill>
            <a:srgbClr val="FFFF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Veteran Information</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0" y="1828800"/>
            <a:ext cx="4900155" cy="3429000"/>
          </a:xfrm>
          <a:prstGeom prst="rect">
            <a:avLst/>
          </a:prstGeom>
          <a:noFill/>
          <a:ln w="9525">
            <a:noFill/>
            <a:miter lim="800000"/>
            <a:headEnd/>
            <a:tailEnd/>
          </a:ln>
        </p:spPr>
      </p:pic>
      <p:pic>
        <p:nvPicPr>
          <p:cNvPr id="5123" name="Picture 3"/>
          <p:cNvPicPr>
            <a:picLocks noGrp="1" noChangeAspect="1" noChangeArrowheads="1"/>
          </p:cNvPicPr>
          <p:nvPr>
            <p:ph idx="13"/>
          </p:nvPr>
        </p:nvPicPr>
        <p:blipFill>
          <a:blip r:embed="rId4" cstate="print"/>
          <a:srcRect/>
          <a:stretch>
            <a:fillRect/>
          </a:stretch>
        </p:blipFill>
        <p:spPr bwMode="auto">
          <a:xfrm>
            <a:off x="5029200" y="1295400"/>
            <a:ext cx="3679668" cy="167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1" name="Straight Arrow Connector 10"/>
          <p:cNvCxnSpPr/>
          <p:nvPr/>
        </p:nvCxnSpPr>
        <p:spPr>
          <a:xfrm flipV="1">
            <a:off x="3733800" y="1600200"/>
            <a:ext cx="1447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5" cstate="print"/>
          <a:srcRect/>
          <a:stretch>
            <a:fillRect/>
          </a:stretch>
        </p:blipFill>
        <p:spPr bwMode="auto">
          <a:xfrm>
            <a:off x="4648200" y="3657600"/>
            <a:ext cx="4370294"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5" name="Straight Arrow Connector 14"/>
          <p:cNvCxnSpPr/>
          <p:nvPr/>
        </p:nvCxnSpPr>
        <p:spPr>
          <a:xfrm>
            <a:off x="3657600" y="4419600"/>
            <a:ext cx="152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Commonly Used Terms</a:t>
            </a:r>
            <a:endParaRPr lang="en-US" dirty="0"/>
          </a:p>
        </p:txBody>
      </p:sp>
      <p:graphicFrame>
        <p:nvGraphicFramePr>
          <p:cNvPr id="6" name="Content Placeholder 5"/>
          <p:cNvGraphicFramePr>
            <a:graphicFrameLocks noGrp="1"/>
          </p:cNvGraphicFramePr>
          <p:nvPr>
            <p:ph idx="1"/>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 y="0"/>
            <a:ext cx="9185159" cy="6858000"/>
          </a:xfrm>
          <a:prstGeom prst="rect">
            <a:avLst/>
          </a:prstGeom>
          <a:noFill/>
          <a:ln w="9525">
            <a:noFill/>
            <a:miter lim="800000"/>
            <a:headEnd/>
            <a:tailEnd/>
          </a:ln>
        </p:spPr>
      </p:pic>
      <p:cxnSp>
        <p:nvCxnSpPr>
          <p:cNvPr id="9" name="Straight Arrow Connector 8"/>
          <p:cNvCxnSpPr/>
          <p:nvPr/>
        </p:nvCxnSpPr>
        <p:spPr>
          <a:xfrm flipH="1" flipV="1">
            <a:off x="1524000" y="3581400"/>
            <a:ext cx="1219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990600" y="-4317"/>
            <a:ext cx="7315200" cy="686231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Email us your questions </a:t>
            </a:r>
            <a:r>
              <a:rPr lang="en-US" smtClean="0"/>
              <a:t>at </a:t>
            </a:r>
            <a:r>
              <a:rPr lang="en-US" smtClean="0">
                <a:hlinkClick r:id="rId3"/>
              </a:rPr>
              <a:t>WT_SNAPProgramInfo@deo.myflorida.com</a:t>
            </a:r>
            <a:r>
              <a:rPr lang="en-US" smtClean="0"/>
              <a:t> </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may access OSST?</a:t>
            </a:r>
            <a:endParaRPr lang="en-US" dirty="0"/>
          </a:p>
        </p:txBody>
      </p:sp>
      <p:graphicFrame>
        <p:nvGraphicFramePr>
          <p:cNvPr id="9" name="Content Placeholder 8"/>
          <p:cNvGraphicFramePr>
            <a:graphicFrameLocks noGrp="1"/>
          </p:cNvGraphicFramePr>
          <p:nvPr>
            <p:ph idx="1"/>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Applicant and Participant Referral</a:t>
            </a:r>
            <a:endParaRPr lang="en-US" dirty="0"/>
          </a:p>
        </p:txBody>
      </p:sp>
      <p:sp>
        <p:nvSpPr>
          <p:cNvPr id="5" name="Content Placeholder 4"/>
          <p:cNvSpPr>
            <a:spLocks noGrp="1"/>
          </p:cNvSpPr>
          <p:nvPr>
            <p:ph idx="1"/>
          </p:nvPr>
        </p:nvSpPr>
        <p:spPr>
          <a:xfrm>
            <a:off x="457200" y="1371600"/>
            <a:ext cx="8229600" cy="4343400"/>
          </a:xfrm>
        </p:spPr>
        <p:txBody>
          <a:bodyPr/>
          <a:lstStyle/>
          <a:p>
            <a:r>
              <a:rPr lang="en-US" dirty="0" smtClean="0"/>
              <a:t>Department of Children and Families (DCF)</a:t>
            </a:r>
          </a:p>
          <a:p>
            <a:pPr lvl="1"/>
            <a:r>
              <a:rPr lang="en-US" dirty="0" smtClean="0"/>
              <a:t>TCA applicants</a:t>
            </a:r>
          </a:p>
          <a:p>
            <a:pPr lvl="2"/>
            <a:r>
              <a:rPr lang="en-US" dirty="0" smtClean="0"/>
              <a:t>Work eligible adults</a:t>
            </a:r>
          </a:p>
          <a:p>
            <a:pPr lvl="2"/>
            <a:r>
              <a:rPr lang="en-US" dirty="0" smtClean="0"/>
              <a:t>Work eligible teen heads-of-household</a:t>
            </a:r>
          </a:p>
          <a:p>
            <a:pPr lvl="1"/>
            <a:r>
              <a:rPr lang="en-US" dirty="0" smtClean="0"/>
              <a:t>TCA Recipients</a:t>
            </a:r>
          </a:p>
          <a:p>
            <a:pPr lvl="2"/>
            <a:r>
              <a:rPr lang="en-US" dirty="0" smtClean="0"/>
              <a:t>Determined eligible for TCA by DCF</a:t>
            </a:r>
          </a:p>
          <a:p>
            <a:pPr lvl="1"/>
            <a:r>
              <a:rPr lang="en-US" dirty="0" smtClean="0"/>
              <a:t>FA Recipients</a:t>
            </a:r>
          </a:p>
          <a:p>
            <a:pPr lvl="2"/>
            <a:r>
              <a:rPr lang="en-US" dirty="0" smtClean="0"/>
              <a:t>Determined eligible for food assistance by DCF</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 Client Login</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04800" y="1066800"/>
            <a:ext cx="8610600" cy="4690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 Client Login</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04800" y="1066800"/>
            <a:ext cx="8610600" cy="4690555"/>
          </a:xfrm>
          <a:prstGeom prst="rect">
            <a:avLst/>
          </a:prstGeom>
          <a:noFill/>
          <a:ln w="9525">
            <a:noFill/>
            <a:miter lim="800000"/>
            <a:headEnd/>
            <a:tailEnd/>
          </a:ln>
        </p:spPr>
      </p:pic>
      <p:cxnSp>
        <p:nvCxnSpPr>
          <p:cNvPr id="5" name="Straight Arrow Connector 4"/>
          <p:cNvCxnSpPr/>
          <p:nvPr/>
        </p:nvCxnSpPr>
        <p:spPr>
          <a:xfrm flipV="1">
            <a:off x="4724400" y="2895600"/>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9" name="Straight Arrow Connector 8"/>
          <p:cNvCxnSpPr/>
          <p:nvPr/>
        </p:nvCxnSpPr>
        <p:spPr>
          <a:xfrm flipV="1">
            <a:off x="4572000" y="4648200"/>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3200400" cy="2057400"/>
          </a:xfrm>
          <a:prstGeom prst="rect">
            <a:avLst/>
          </a:prstGeom>
          <a:solidFill>
            <a:srgbClr val="FFFF00">
              <a:alpha val="30000"/>
            </a:srgbClr>
          </a:solidFill>
          <a:ln>
            <a:solidFill>
              <a:srgbClr val="FFFF00">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Creating a Password</a:t>
            </a:r>
            <a:endParaRPr lang="en-US" dirty="0"/>
          </a:p>
        </p:txBody>
      </p:sp>
      <p:pic>
        <p:nvPicPr>
          <p:cNvPr id="10242" name="Picture 2"/>
          <p:cNvPicPr>
            <a:picLocks noGrp="1" noChangeAspect="1" noChangeArrowheads="1"/>
          </p:cNvPicPr>
          <p:nvPr>
            <p:ph idx="13"/>
          </p:nvPr>
        </p:nvPicPr>
        <p:blipFill>
          <a:blip r:embed="rId3" cstate="print"/>
          <a:srcRect/>
          <a:stretch>
            <a:fillRect/>
          </a:stretch>
        </p:blipFill>
        <p:spPr bwMode="auto">
          <a:xfrm>
            <a:off x="4572000" y="1524000"/>
            <a:ext cx="4191000" cy="3810000"/>
          </a:xfrm>
          <a:prstGeom prst="rect">
            <a:avLst/>
          </a:prstGeom>
          <a:noFill/>
          <a:ln w="9525">
            <a:noFill/>
            <a:miter lim="800000"/>
            <a:headEnd/>
            <a:tailEnd/>
          </a:ln>
        </p:spPr>
      </p:pic>
      <p:pic>
        <p:nvPicPr>
          <p:cNvPr id="10244" name="Picture 4"/>
          <p:cNvPicPr>
            <a:picLocks noGrp="1" noChangeAspect="1" noChangeArrowheads="1"/>
          </p:cNvPicPr>
          <p:nvPr>
            <p:ph idx="1"/>
          </p:nvPr>
        </p:nvPicPr>
        <p:blipFill>
          <a:blip r:embed="rId4" cstate="print"/>
          <a:srcRect/>
          <a:stretch>
            <a:fillRect/>
          </a:stretch>
        </p:blipFill>
        <p:spPr bwMode="auto">
          <a:xfrm>
            <a:off x="457200" y="1524000"/>
            <a:ext cx="3991428" cy="3810000"/>
          </a:xfrm>
          <a:prstGeom prst="rect">
            <a:avLst/>
          </a:prstGeom>
          <a:noFill/>
          <a:ln w="9525">
            <a:noFill/>
            <a:miter lim="800000"/>
            <a:headEnd/>
            <a:tailEnd/>
          </a:ln>
        </p:spPr>
      </p:pic>
      <p:cxnSp>
        <p:nvCxnSpPr>
          <p:cNvPr id="17" name="Straight Arrow Connector 16"/>
          <p:cNvCxnSpPr/>
          <p:nvPr/>
        </p:nvCxnSpPr>
        <p:spPr>
          <a:xfrm flipV="1">
            <a:off x="2819400" y="3276600"/>
            <a:ext cx="19050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26547</TotalTime>
  <Words>2267</Words>
  <Application>Microsoft Office PowerPoint</Application>
  <PresentationFormat>On-screen Show (4:3)</PresentationFormat>
  <Paragraphs>168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Welfare Transition Automation</vt:lpstr>
      <vt:lpstr>Commonly Used Terms</vt:lpstr>
      <vt:lpstr>Who may access OSST?</vt:lpstr>
      <vt:lpstr>Applicant and Participant Referral</vt:lpstr>
      <vt:lpstr>WT Client Login</vt:lpstr>
      <vt:lpstr>WT Client Login</vt:lpstr>
      <vt:lpstr>Slide 7</vt:lpstr>
      <vt:lpstr>Slide 8</vt:lpstr>
      <vt:lpstr>Creating a Password</vt:lpstr>
      <vt:lpstr>Selecting Security Questions</vt:lpstr>
      <vt:lpstr>Slide 11</vt:lpstr>
      <vt:lpstr>Client Login</vt:lpstr>
      <vt:lpstr>Slide 13</vt:lpstr>
      <vt:lpstr>Demographic Information</vt:lpstr>
      <vt:lpstr>Demographic Information</vt:lpstr>
      <vt:lpstr>Employment Characteristics</vt:lpstr>
      <vt:lpstr>Employment Information</vt:lpstr>
      <vt:lpstr>Separation or Layoff</vt:lpstr>
      <vt:lpstr>Veteran Information</vt:lpstr>
      <vt:lpstr>Slide 20</vt:lpstr>
      <vt:lpstr>Slide 21</vt:lpstr>
      <vt:lpstr>Questions?</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42</cp:revision>
  <dcterms:created xsi:type="dcterms:W3CDTF">2012-05-11T15:49:32Z</dcterms:created>
  <dcterms:modified xsi:type="dcterms:W3CDTF">2013-10-17T14:09:41Z</dcterms:modified>
</cp:coreProperties>
</file>