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metadata/thumbnail" Target="docProps/thumbnail0.jpeg"/><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948" r:id="rId5"/>
    <p:sldMasterId id="2147483972" r:id="rId6"/>
    <p:sldMasterId id="2147483996" r:id="rId7"/>
    <p:sldMasterId id="2147484008" r:id="rId8"/>
    <p:sldMasterId id="2147484020" r:id="rId9"/>
  </p:sldMasterIdLst>
  <p:notesMasterIdLst>
    <p:notesMasterId r:id="rId40"/>
  </p:notesMasterIdLst>
  <p:handoutMasterIdLst>
    <p:handoutMasterId r:id="rId41"/>
  </p:handoutMasterIdLst>
  <p:sldIdLst>
    <p:sldId id="539" r:id="rId10"/>
    <p:sldId id="520" r:id="rId11"/>
    <p:sldId id="521" r:id="rId12"/>
    <p:sldId id="522" r:id="rId13"/>
    <p:sldId id="523" r:id="rId14"/>
    <p:sldId id="524" r:id="rId15"/>
    <p:sldId id="525" r:id="rId16"/>
    <p:sldId id="526" r:id="rId17"/>
    <p:sldId id="527" r:id="rId18"/>
    <p:sldId id="528" r:id="rId19"/>
    <p:sldId id="530" r:id="rId20"/>
    <p:sldId id="531" r:id="rId21"/>
    <p:sldId id="532" r:id="rId22"/>
    <p:sldId id="533" r:id="rId23"/>
    <p:sldId id="534" r:id="rId24"/>
    <p:sldId id="535" r:id="rId25"/>
    <p:sldId id="536" r:id="rId26"/>
    <p:sldId id="537" r:id="rId27"/>
    <p:sldId id="538" r:id="rId28"/>
    <p:sldId id="461" r:id="rId29"/>
    <p:sldId id="513" r:id="rId30"/>
    <p:sldId id="515" r:id="rId31"/>
    <p:sldId id="517" r:id="rId32"/>
    <p:sldId id="474" r:id="rId33"/>
    <p:sldId id="518" r:id="rId34"/>
    <p:sldId id="476" r:id="rId35"/>
    <p:sldId id="477" r:id="rId36"/>
    <p:sldId id="519" r:id="rId37"/>
    <p:sldId id="488" r:id="rId38"/>
    <p:sldId id="485" r:id="rId39"/>
  </p:sldIdLst>
  <p:sldSz cx="9144000" cy="6858000" type="screen4x3"/>
  <p:notesSz cx="7010400" cy="92964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EBEBEB"/>
    <a:srgbClr val="376092"/>
    <a:srgbClr val="7F7F7F"/>
    <a:srgbClr val="825809"/>
    <a:srgbClr val="FFFFFF"/>
    <a:srgbClr val="4D822A"/>
    <a:srgbClr val="ABB1B0"/>
    <a:srgbClr val="ACACB0"/>
    <a:srgbClr val="A8A9B4"/>
    <a:srgbClr val="87F1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96"/>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21" autoAdjust="0"/>
    <p:restoredTop sz="65771" autoAdjust="0"/>
  </p:normalViewPr>
  <p:slideViewPr>
    <p:cSldViewPr snapToGrid="0">
      <p:cViewPr>
        <p:scale>
          <a:sx n="60" d="100"/>
          <a:sy n="60" d="100"/>
        </p:scale>
        <p:origin x="-768" y="-72"/>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notesViewPr>
    <p:cSldViewPr snapToGrid="0">
      <p:cViewPr varScale="1">
        <p:scale>
          <a:sx n="82" d="100"/>
          <a:sy n="82" d="100"/>
        </p:scale>
        <p:origin x="-3216" y="-96"/>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gs" Target="tags/tag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r>
              <a:rPr lang="en-US" sz="1000" dirty="0" smtClean="0">
                <a:latin typeface="Arial" pitchFamily="34" charset="0"/>
                <a:cs typeface="Arial" pitchFamily="34" charset="0"/>
              </a:rPr>
              <a:t>© Duarte Design, Inc.  2009</a:t>
            </a:r>
            <a:endParaRPr lang="en-US" sz="1000" dirty="0">
              <a:latin typeface="Arial" pitchFamily="34" charset="0"/>
              <a:cs typeface="Arial" pitchFamily="34" charset="0"/>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F37EAF2-1DE3-4AC2-BC82-3EF63BED91BD}"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B1A8ED9-A90F-43A0-A471-4F79F54F87D6}" type="slidenum">
              <a:rPr lang="en-US" smtClean="0"/>
              <a:pPr/>
              <a:t>‹#›</a:t>
            </a:fld>
            <a:endParaRPr lang="en-US" dirty="0"/>
          </a:p>
        </p:txBody>
      </p:sp>
      <p:sp>
        <p:nvSpPr>
          <p:cNvPr id="9" name="Footer Placeholder 8"/>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r>
              <a:rPr lang="en-US" sz="1000" dirty="0" smtClean="0">
                <a:solidFill>
                  <a:prstClr val="black"/>
                </a:solidFill>
                <a:latin typeface="Arial" pitchFamily="34" charset="0"/>
                <a:cs typeface="Arial" pitchFamily="34" charset="0"/>
              </a:rPr>
              <a:t>© Duarte Design, Inc.  2009</a:t>
            </a:r>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According to the Society for Human Resource Management’s 2009 survey, most hiring managers can tell if a job seeker will not be a good fit within 15 minutes of the start of the interview.  Helping our job seekers prepare for the interview is critical to their success.  </a:t>
            </a:r>
            <a:endParaRPr lang="en-US" dirty="0"/>
          </a:p>
        </p:txBody>
      </p:sp>
      <p:sp>
        <p:nvSpPr>
          <p:cNvPr id="4" name="Slide Number Placeholder 3"/>
          <p:cNvSpPr>
            <a:spLocks noGrp="1"/>
          </p:cNvSpPr>
          <p:nvPr>
            <p:ph type="sldNum" sz="quarter" idx="10"/>
          </p:nvPr>
        </p:nvSpPr>
        <p:spPr/>
        <p:txBody>
          <a:bodyPr/>
          <a:lstStyle/>
          <a:p>
            <a:fld id="{4DB4DFB0-44CD-4632-8FEA-E6F62CCD500F}" type="slidenum">
              <a:rPr lang="en-US" smtClean="0">
                <a:solidFill>
                  <a:prstClr val="black"/>
                </a:solidFill>
              </a: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let’s apply what we have discussed to our job seeker customer, Anny.  Anny found a job opening at a local hospital.  Anny is very interested in the unit clerk position and researches both the company and the requirements associated with the job opening.  Anny learns that the job will require her to “transcribe physicians’ orders, as well as compile and file medical records.”  Remember, in our previous lessons, we learned that Anny has skills that can be transferred to this job.  </a:t>
            </a:r>
            <a:r>
              <a:rPr lang="en-US" baseline="0" dirty="0" smtClean="0"/>
              <a:t>We highlighted these skills during the application process; however, we must teach Anny to highlight these skills during the interview process as well.  When Anny is asked by the employer, “What is one strength that you have that would benefit our unit?”   Anny replies, “I have experience taking orders from customers and entering those orders correctly in a computer system.  Therefore, I know I can learn the computer system the hospital uses to transcribe doctors' orders into patient records.  I know my experience caring for my mother, as well as working in the customer-service industry for over a decade, has prepared me to work hard for you.”   In this one answer, Anny has stated she can take orders from customers, relay the information correctly and learn a new computer system.  Why is this important?  In a survey conducted by the Society for Human Resource Management, 56 percent of hiring professionals polled stated that interviewees who convey they have skills directly related to the job stand out positively during an interview over any other behavior noted.  </a:t>
            </a:r>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leads us to the next step</a:t>
            </a:r>
            <a:r>
              <a:rPr lang="en-US" baseline="0" dirty="0" smtClean="0"/>
              <a:t> in the preparation process.  Job seekers must practice answering interview questions so they are comfortable answering questions and are confident in their answers.  Failure to practice may lead to several problems.  For example, if the individual is not comfortable with the question, the individual may stammer</a:t>
            </a:r>
            <a:r>
              <a:rPr lang="en-US" baseline="0" dirty="0" smtClean="0">
                <a:solidFill>
                  <a:srgbClr val="FF0000"/>
                </a:solidFill>
              </a:rPr>
              <a:t>;</a:t>
            </a:r>
            <a:r>
              <a:rPr lang="en-US" baseline="0" dirty="0" smtClean="0"/>
              <a:t> </a:t>
            </a:r>
            <a:r>
              <a:rPr lang="en-US" baseline="0" dirty="0" smtClean="0">
                <a:solidFill>
                  <a:srgbClr val="FF0000"/>
                </a:solidFill>
              </a:rPr>
              <a:t>o</a:t>
            </a:r>
            <a:r>
              <a:rPr lang="en-US" baseline="0" dirty="0" smtClean="0"/>
              <a:t>r, the individual may actually talk on-and-on rather than getting to the focus of the issue and responding with a complete answer.  Therefore, the job seeker customer must be comfortable with the most common questions asked by employers.  The most common questions asked by employers include: </a:t>
            </a:r>
          </a:p>
          <a:p>
            <a:endParaRPr lang="en-US" baseline="0" dirty="0" smtClean="0"/>
          </a:p>
          <a:p>
            <a:pPr marL="232943" indent="-232943">
              <a:buAutoNum type="arabicPeriod"/>
            </a:pPr>
            <a:r>
              <a:rPr lang="en-US" baseline="0" dirty="0" smtClean="0"/>
              <a:t>Why don’t you tell me a little bit about yourself?</a:t>
            </a:r>
          </a:p>
          <a:p>
            <a:pPr marL="232943" indent="-232943">
              <a:buAutoNum type="arabicPeriod"/>
            </a:pPr>
            <a:r>
              <a:rPr lang="en-US" baseline="0" dirty="0" smtClean="0"/>
              <a:t>What are your strengths?</a:t>
            </a:r>
          </a:p>
          <a:p>
            <a:pPr marL="232943" indent="-232943">
              <a:buAutoNum type="arabicPeriod"/>
            </a:pPr>
            <a:r>
              <a:rPr lang="en-US" baseline="0" dirty="0" smtClean="0"/>
              <a:t>What are your weaknesses?</a:t>
            </a:r>
          </a:p>
          <a:p>
            <a:pPr marL="232943" indent="-232943">
              <a:buAutoNum type="arabicPeriod"/>
            </a:pPr>
            <a:r>
              <a:rPr lang="en-US" baseline="0" dirty="0" smtClean="0"/>
              <a:t>Why should I hire you?</a:t>
            </a:r>
          </a:p>
          <a:p>
            <a:pPr marL="232943" indent="-232943">
              <a:buAutoNum type="arabicPeriod"/>
            </a:pPr>
            <a:r>
              <a:rPr lang="en-US" baseline="0" dirty="0" smtClean="0"/>
              <a:t>Why do you want this job? </a:t>
            </a:r>
          </a:p>
          <a:p>
            <a:pPr marL="232943" indent="-232943"/>
            <a:endParaRPr lang="en-US" baseline="0" dirty="0" smtClean="0"/>
          </a:p>
          <a:p>
            <a:pPr marL="232943" indent="-232943"/>
            <a:r>
              <a:rPr lang="en-US" baseline="0" dirty="0" smtClean="0"/>
              <a:t>Job seekers should be comfortable answering these and other common questions with</a:t>
            </a:r>
            <a:r>
              <a:rPr lang="en-US" dirty="0" smtClean="0"/>
              <a:t> </a:t>
            </a:r>
            <a:r>
              <a:rPr lang="en-US" baseline="0" dirty="0" smtClean="0"/>
              <a:t>information specific to the employers and job openings.  </a:t>
            </a:r>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aseline="0" dirty="0" smtClean="0"/>
              <a:t>There is one question asked in almost every interview which very few people are prepared to answer, “Do you have any questions for me?”  And, this question is critical.  The answer to this question indicates if the interviewee is engaged in the job search process.  The answer to this question must be prepared in advance, and the job seeker customer must be comfortable asking questions that are relevant and appropriate.  Questions that are “smart” are focused on the position and are not generic in nature.  </a:t>
            </a:r>
          </a:p>
          <a:p>
            <a:endParaRPr lang="en-US" baseline="0" dirty="0" smtClean="0"/>
          </a:p>
          <a:p>
            <a:r>
              <a:rPr lang="en-US" baseline="0" dirty="0" smtClean="0"/>
              <a:t>Additionally, the job seeker should not ask, “Well what does this job pay?”  Pay is negotiated during the job offer phase, but it is typically not discussed at the interview unless approached by the employer.  In fact, only 15 percent of hiring professionals stated that salary should be approached by the interviewee during the interview process in a Society for Human Resource Management survey.  The job seeker should not ask what job duties are associated with the position unless the job posting was very generic and no other information could be obtained during research.  If the job seeker asks this question, the job seeker is basically stating that he or she did not research the company or the job.  Instead, the job seeker should demonstrate that he or she has read the job advertisement and is asking for more specific information.  Remember Anny?  She is interviewing for a job with a growing hospital.  In her research, she read that the hospital has expanded to other counties and recently added a children’s intensive care unit.  She may decide to ask, “I read where the hospital has expanded and would like to expand even further over the next five years, does this department plan on expanding as well?”  Or, she may ask, “I noted in the job advertisement that you are looking for an array of skills.  What quality do you think is most important for a candidate filling this position?”  When she hears the answer, she can comment on her ability to meet the needs of the department and why she is the best candidate for the job.  Anny has planned ahead with a goal of learning more about the hospital and demonstrating she has researched the company.  </a:t>
            </a:r>
          </a:p>
        </p:txBody>
      </p:sp>
      <p:sp>
        <p:nvSpPr>
          <p:cNvPr id="4" name="Slide Number Placeholder 3"/>
          <p:cNvSpPr>
            <a:spLocks noGrp="1"/>
          </p:cNvSpPr>
          <p:nvPr>
            <p:ph type="sldNum" sz="quarter" idx="10"/>
          </p:nvPr>
        </p:nvSpPr>
        <p:spPr/>
        <p:txBody>
          <a:bodyPr/>
          <a:lstStyle/>
          <a:p>
            <a:fld id="{CB1A8ED9-A90F-43A0-A471-4F79F54F87D6}"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Even well prepared candidates, however, will have to face tough questions.  Why?  Because every interview will include the “difficult to answer” questions.  Job seeker customers should be prepared to answer these questions in a manner that highlight positive attributes.  The more comfortable job seeker customers are with answering these questions, the easier the interviews will be.  These questions are designed to screen out those candidates that will not meet the employer’s needs or fit in at the company.  When answering these questions, the answers must be prepared in advance, sound comfortable and sound remarkable.  </a:t>
            </a:r>
          </a:p>
        </p:txBody>
      </p:sp>
      <p:sp>
        <p:nvSpPr>
          <p:cNvPr id="4" name="Slide Number Placeholder 3"/>
          <p:cNvSpPr>
            <a:spLocks noGrp="1"/>
          </p:cNvSpPr>
          <p:nvPr>
            <p:ph type="sldNum" sz="quarter" idx="10"/>
          </p:nvPr>
        </p:nvSpPr>
        <p:spPr/>
        <p:txBody>
          <a:bodyPr/>
          <a:lstStyle/>
          <a:p>
            <a:fld id="{CB1A8ED9-A90F-43A0-A471-4F79F54F87D6}"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Before an interview, job seekers should ensure their document organizers are up-to-date and contain copies of their résumés, as well as copies of their example applications.  Job seekers need to make sure they have printed their reference pages; the reference page lists the job seeker’s professional references.  Reference pages must be grammatically correct</a:t>
            </a:r>
            <a:r>
              <a:rPr lang="en-US" baseline="0" dirty="0" smtClean="0">
                <a:solidFill>
                  <a:srgbClr val="FF0000"/>
                </a:solidFill>
              </a:rPr>
              <a:t>; a</a:t>
            </a:r>
            <a:r>
              <a:rPr lang="en-US" baseline="0" dirty="0" smtClean="0"/>
              <a:t>nd, reference pages should be printed on the same paper as the résumé.  </a:t>
            </a:r>
          </a:p>
        </p:txBody>
      </p:sp>
      <p:sp>
        <p:nvSpPr>
          <p:cNvPr id="4" name="Slide Number Placeholder 3"/>
          <p:cNvSpPr>
            <a:spLocks noGrp="1"/>
          </p:cNvSpPr>
          <p:nvPr>
            <p:ph type="sldNum" sz="quarter" idx="10"/>
          </p:nvPr>
        </p:nvSpPr>
        <p:spPr/>
        <p:txBody>
          <a:bodyPr/>
          <a:lstStyle/>
          <a:p>
            <a:fld id="{CB1A8ED9-A90F-43A0-A471-4F79F54F87D6}"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Before going to an interview, job seekers should make travel plans.  Job seekers need to secure the address for the interview location and map out the route for getting to the interview.  Whether job seeker customers are traveling by car or by bus, they need to plan to arrive at least fifteen minutes early to the interview.  This requires job seekers to know where to park and where to check</a:t>
            </a:r>
            <a:r>
              <a:rPr lang="en-US" baseline="0" dirty="0" smtClean="0">
                <a:solidFill>
                  <a:srgbClr val="FF0000"/>
                </a:solidFill>
              </a:rPr>
              <a:t>-</a:t>
            </a:r>
            <a:r>
              <a:rPr lang="en-US" baseline="0" dirty="0" smtClean="0"/>
              <a:t>in for the interview.  </a:t>
            </a:r>
          </a:p>
        </p:txBody>
      </p:sp>
      <p:sp>
        <p:nvSpPr>
          <p:cNvPr id="4" name="Slide Number Placeholder 3"/>
          <p:cNvSpPr>
            <a:spLocks noGrp="1"/>
          </p:cNvSpPr>
          <p:nvPr>
            <p:ph type="sldNum" sz="quarter" idx="10"/>
          </p:nvPr>
        </p:nvSpPr>
        <p:spPr/>
        <p:txBody>
          <a:bodyPr/>
          <a:lstStyle/>
          <a:p>
            <a:fld id="{CB1A8ED9-A90F-43A0-A471-4F79F54F87D6}"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Job seekers must be prepared to dress appropriately for the interview; this is a critical part of being prepared.  Many job seeker candidates do not dress appropriately.  Many job seekers wear too much cologne or perfume.  Some women wear too much make-up, which gives off the wrong impression.  Individuals go to interviews with inappropriate hair styles; while some hairstyles may be in fashion, they are not appropriate for a job interview.  Some individuals will dress in a manner that is comfortable or fashion forward but not professional, while other individuals will overdress, wearing clothes that are more appropriate for a formal affair.  Another issue often noticed by employers is improper grooming.  In other words, a male interviewee has not shaved his face or the interviewee has not cleaned his or her nails.  </a:t>
            </a:r>
          </a:p>
        </p:txBody>
      </p:sp>
      <p:sp>
        <p:nvSpPr>
          <p:cNvPr id="4" name="Slide Number Placeholder 3"/>
          <p:cNvSpPr>
            <a:spLocks noGrp="1"/>
          </p:cNvSpPr>
          <p:nvPr>
            <p:ph type="sldNum" sz="quarter" idx="10"/>
          </p:nvPr>
        </p:nvSpPr>
        <p:spPr/>
        <p:txBody>
          <a:bodyPr/>
          <a:lstStyle/>
          <a:p>
            <a:fld id="{CB1A8ED9-A90F-43A0-A471-4F79F54F87D6}"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how do we prepare job seeker customers for an interview?  We teach our job seeker customers how to dress for interviews.  </a:t>
            </a:r>
          </a:p>
          <a:p>
            <a:endParaRPr lang="en-US" baseline="0" dirty="0" smtClean="0"/>
          </a:p>
          <a:p>
            <a:r>
              <a:rPr lang="en-US" baseline="0" dirty="0" smtClean="0"/>
              <a:t>Job seekers should dress at the same level or a little better than the job they are interviewing for.  Job seekers should never wear tank tops, flip flops, or shorts.  Clothing should look conservative.  It is more important that a woman wearing a skirt</a:t>
            </a:r>
            <a:r>
              <a:rPr lang="en-US" baseline="0" dirty="0" smtClean="0">
                <a:solidFill>
                  <a:srgbClr val="FF0000"/>
                </a:solidFill>
              </a:rPr>
              <a:t>s</a:t>
            </a:r>
            <a:r>
              <a:rPr lang="en-US" baseline="0" dirty="0" smtClean="0"/>
              <a:t> wears a skirt that is at or below knee length.  If wearing a pant suit, both men and women should wear an appropriate, conservative top.  The use of a jacket and tie for men is dependent on the job being interviewed for.  The rule, “less is more” is a very good rule to help govern the style of hair, as well as the use of make-up and jewelry.  Hair should be simple and clean cut.  Women with long hair should not focus on a fancy up-do.  If the customer wants to pull her hair back, it should be pulled back in a simple manner.  Men should be clean shaven.  Make-up should be natural looking; once again the rule, “less is more” applies.  Very little jewelry should be worn.  Little to no cologne or perfume should be worn to interviews.  Job seekers should be prepared by having clean nails and hands, as well as clean shoes.  </a:t>
            </a:r>
          </a:p>
          <a:p>
            <a:endParaRPr lang="en-US" baseline="0" dirty="0" smtClean="0"/>
          </a:p>
        </p:txBody>
      </p:sp>
      <p:sp>
        <p:nvSpPr>
          <p:cNvPr id="4" name="Slide Number Placeholder 3"/>
          <p:cNvSpPr>
            <a:spLocks noGrp="1"/>
          </p:cNvSpPr>
          <p:nvPr>
            <p:ph type="sldNum" sz="quarter" idx="10"/>
          </p:nvPr>
        </p:nvSpPr>
        <p:spPr/>
        <p:txBody>
          <a:bodyPr/>
          <a:lstStyle/>
          <a:p>
            <a:fld id="{CB1A8ED9-A90F-43A0-A471-4F79F54F87D6}"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Many Regional Workforce Boards or RWBs have skill development programs teaching job seekers how to interview.  But, how do we know what will really happen in an interview?  How do we know our customers will dress appropriately, respond to questions appropriately and interact in a professional manner?  Well, you know what they say, “practice makes better.”  A strategy for assisting your job seeker customers is to conduct mock interviews.  Ask job seeker customers to come dressed for an interview.  Review the customers’ clothing, hair, make-up, use of jewelry, and grooming.  If customers do not have the right clothing or shoes, offer them referrals to community agencies that can assist them with securing the appropriate attire.  During the mock interview, ensure the customers’ document organizers are ready.  Additionally, make sure job seekers can answer both the basic and the tough questions with ease and comfort.  </a:t>
            </a:r>
          </a:p>
        </p:txBody>
      </p:sp>
      <p:sp>
        <p:nvSpPr>
          <p:cNvPr id="4" name="Slide Number Placeholder 3"/>
          <p:cNvSpPr>
            <a:spLocks noGrp="1"/>
          </p:cNvSpPr>
          <p:nvPr>
            <p:ph type="sldNum" sz="quarter" idx="10"/>
          </p:nvPr>
        </p:nvSpPr>
        <p:spPr/>
        <p:txBody>
          <a:bodyPr/>
          <a:lstStyle/>
          <a:p>
            <a:fld id="{CB1A8ED9-A90F-43A0-A471-4F79F54F87D6}"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There are other ways to help job seeker customers prepare for interviews.  The RWB can create worksheets with the most common questions asked during an interview.  The RWB can also provide customers with opportunities to interview with employers at the One-Stop Career Center and receive feedback from these employers.  The RWB can provide examples or pictures of how to dress and groom to help job seeker customers prepare for interviews.  </a:t>
            </a:r>
          </a:p>
        </p:txBody>
      </p:sp>
      <p:sp>
        <p:nvSpPr>
          <p:cNvPr id="4" name="Slide Number Placeholder 3"/>
          <p:cNvSpPr>
            <a:spLocks noGrp="1"/>
          </p:cNvSpPr>
          <p:nvPr>
            <p:ph type="sldNum" sz="quarter" idx="10"/>
          </p:nvPr>
        </p:nvSpPr>
        <p:spPr/>
        <p:txBody>
          <a:bodyPr/>
          <a:lstStyle/>
          <a:p>
            <a:fld id="{CB1A8ED9-A90F-43A0-A471-4F79F54F87D6}"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how do we empower customers to change job interviews into job offers?  We have to teach them the four phases of the interview process, as well as strategies to move through each phase of the interview process successfully.  </a:t>
            </a:r>
            <a:endParaRPr lang="en-US" dirty="0"/>
          </a:p>
        </p:txBody>
      </p:sp>
      <p:sp>
        <p:nvSpPr>
          <p:cNvPr id="4" name="Slide Number Placeholder 3"/>
          <p:cNvSpPr>
            <a:spLocks noGrp="1"/>
          </p:cNvSpPr>
          <p:nvPr>
            <p:ph type="sldNum" sz="quarter" idx="10"/>
          </p:nvPr>
        </p:nvSpPr>
        <p:spPr/>
        <p:txBody>
          <a:bodyPr/>
          <a:lstStyle/>
          <a:p>
            <a:fld id="{4DB4DFB0-44CD-4632-8FEA-E6F62CCD500F}" type="slidenum">
              <a:rPr lang="en-US" smtClean="0">
                <a:solidFill>
                  <a:prstClr val="black"/>
                </a:solidFill>
              </a:rPr>
              <a:pPr/>
              <a:t>2</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the preparation phase sets the stage for success for the last three phases of the interview process, let’s briefly review the Do’s and Don’ts of the preparation phase.  The customer should know about the job and about the employer.  The customer should be prepared to answer questions using research found on the employer and the job opening.  </a:t>
            </a:r>
            <a:r>
              <a:rPr lang="en-US" baseline="0" dirty="0" smtClean="0"/>
              <a:t>The customer should know how to answer both common and tough questions.  The job seeker should know where the interview will take place and how to get to the location.  The customer should know what to wear to the interview.  Finally, the job seeker must ensure critical documents are prepared in his or her document organizer.  The customer should not treat every job interview the same by failing to research the employer or the job.  The job seeker should not embellish answers or lie to make him or herself look good in the interview.  The job seeker should not assume that all answers can be the same for every employer and fail to practice for each interview as a unique event.  The job seeker should not wait until the last minute to get ready or ensure that he or she has clothes to wear.  Being late to an interview or dressing inappropriately is a sure way to be rejected by an employer.  </a:t>
            </a:r>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Let's move on to the next phase of the interview process.  Phase two is the “start” phase of the interview.  An interview actually starts when the customer leaves his or her house.  The job seeker customer should be prepared to leave on time and arrive early with all required documents.  According to the Society for Human Resource Management, 33% of hiring professionals make a decision not to hire an individual in under five minutes.  This means first impressions are critical to the interview.  One of the fastest ways to lose the opportunity to work for an employer is being late.  In fact, 58 percent of hiring managers stated that being late for an interview was a “deal breaker.”  Another 39 percent of hiring managers stated it may not be a deal breaker, but it was still a problem if the candidate was late for the interview.  This means that over 90 percent of hiring managers had a problem with candidates being late for the interview.  </a:t>
            </a:r>
          </a:p>
        </p:txBody>
      </p:sp>
      <p:sp>
        <p:nvSpPr>
          <p:cNvPr id="4" name="Slide Number Placeholder 3"/>
          <p:cNvSpPr>
            <a:spLocks noGrp="1"/>
          </p:cNvSpPr>
          <p:nvPr>
            <p:ph type="sldNum" sz="quarter" idx="10"/>
          </p:nvPr>
        </p:nvSpPr>
        <p:spPr/>
        <p:txBody>
          <a:bodyPr/>
          <a:lstStyle/>
          <a:p>
            <a:fld id="{CB1A8ED9-A90F-43A0-A471-4F79F54F87D6}"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Upon arrival, the job seeker should turn off his or her cell phone.  This is critical as 40 percent of hiring managers found that the applicant’s cell phone ringing during the interview was a deal breaker.  Next, the job seeker must check in with the appropriate party, which is often a staff member at a security desk or receptionist.  </a:t>
            </a:r>
            <a:r>
              <a:rPr lang="en-US" baseline="0" dirty="0" smtClean="0"/>
              <a:t>The job seeker candidate should understand that first impressions from all staff are important.  The job seeker must be polite, friendly and upbeat when speaking with the receptionist.  If the job seeker does not know the name of the interviewer, he or she should ask the receptionist for the person’s full name in order to greet the interviewer formally.  If sitting when the interviewer approaches, the job seeker candidate should stand up to greet the interviewer.  It is important that the job seeker customer be prepared to shake hands and offer a greeting using the interviewer’s last name.  An example may be, “Thank you for seeing me today Ms.  Johnson.  I am very excited to be interviewing with your company.”  The job seeker must offer a firm, but not crushing, handshake.  When speaking, the job seeker candidate must be upbeat and offer an approachable smile.  Basically, the job seeker customer should look glad to be there.  </a:t>
            </a:r>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Phase three of the interview is called the "body" of the interview.  The body of the interview is often the focus of most job seekers’ attentions.  Being that this is the time when employers start to speak with job seekers about items of substance, job seekers often focus on what is going to occur during this hour.  </a:t>
            </a:r>
            <a:r>
              <a:rPr lang="en-US" baseline="0" dirty="0" smtClean="0"/>
              <a:t>Many times, job seekers want to jump right into the questions to get the interview over.  Instead, job seekers should take a deep breath and relax.  Job seekers should know that most interviews start with small talk.  This is normal and should be expected.  Job seekers should be comfortable making conversation while using restraint by listening as well as talking.  Job seekers may find that they have something in common with interviewers.  Job seeker customers should practice using small talk and become accustomed to conversing with employers so they feel comfortable conveying information, as well as receiving information.  </a:t>
            </a:r>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the beginning of the interview, the job seeker customer should offer the employer a copy of his or her current résumé printed on nice paper.  This copy should not be a text document but a formatted document that is professionally constructed.  </a:t>
            </a:r>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During this phase of the interview, the job seeker customer should expect to be asked a host of questions.  Many times, the employer will start with, “Tell me a little bit about yourself” to create an opportunity of engagement and to make the interview more like a conversation.  </a:t>
            </a:r>
            <a:r>
              <a:rPr lang="en-US" baseline="0" dirty="0" smtClean="0"/>
              <a:t>The job seeker must ensure that he or she is prepared to remain professional and “on-point”.  The job seeker should be able to answer all questions with confidence and keep answers clear and concise.  While answering questions, the job seeker should be prepared, having conducted research on the company.  The job seeker should show that he or she knows something about the company while answering and asking questions.  </a:t>
            </a:r>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the job seeker is asked about a skill that he or she does not have, the job seeker must be careful.  The job seeker should not indicate that he or she </a:t>
            </a:r>
            <a:r>
              <a:rPr lang="en-US" b="1" dirty="0" smtClean="0"/>
              <a:t>has</a:t>
            </a:r>
            <a:r>
              <a:rPr lang="en-US" dirty="0" smtClean="0"/>
              <a:t> the skill; this would be dishonest.  The job seeker should indicate that he or she can learn the skill.  With each question, the job seeker should demonstrate a “can do” attitude.  </a:t>
            </a:r>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you ever felt weird or awkward at the end of a conversation or date?  This is how many job seekers feel at the end of an interview.  They are not sure who should have the last word or how to exit gracefully.  Helping the job seeker conclude the interview successfully is very important.  </a:t>
            </a:r>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phase four of the interview process, our customers have to exit gracefully at the conclusion of the interview.  Often, the conclusion begins when the interviewer asks, “Do you have any questions for me.”  This is a sign that the interview is coming to an end.  Before leaving, the job seeker should ask questions that show he or she prepared in advance.  </a:t>
            </a:r>
            <a:r>
              <a:rPr lang="en-US" baseline="0" dirty="0" smtClean="0"/>
              <a:t>This includes using research about the company and demonstrating that he or she is interested in the job.  The job seeker should have practiced this and be able to ask questions with confidence.  </a:t>
            </a:r>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move towards a successful conclusion, the job seeker can state, “Before I leave, I would like to leave you with a copy of my professional references.”  The job seeker should then offer the employer a reference sheet from his or her document organizer.  When leaving, the job seeker should shake the interviewer’s hand and thank the interviewer for the opportunity.  </a:t>
            </a:r>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four phases associated with the interview process.  There is the preparation phase, the start phase, the body phase, and the conclusion phase.  </a:t>
            </a:r>
            <a:endParaRPr lang="en-US" dirty="0"/>
          </a:p>
        </p:txBody>
      </p:sp>
      <p:sp>
        <p:nvSpPr>
          <p:cNvPr id="4" name="Slide Number Placeholder 3"/>
          <p:cNvSpPr>
            <a:spLocks noGrp="1"/>
          </p:cNvSpPr>
          <p:nvPr>
            <p:ph type="sldNum" sz="quarter" idx="10"/>
          </p:nvPr>
        </p:nvSpPr>
        <p:spPr/>
        <p:txBody>
          <a:bodyPr/>
          <a:lstStyle/>
          <a:p>
            <a:fld id="{4DB4DFB0-44CD-4632-8FEA-E6F62CCD500F}" type="slidenum">
              <a:rPr lang="en-US" smtClean="0">
                <a:solidFill>
                  <a:prstClr val="black"/>
                </a:solidFill>
              </a:rPr>
              <a:pPr/>
              <a:t>3</a:t>
            </a:fld>
            <a:endParaRPr lang="en-US" dirty="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concludes this lesson for the Job Search Skills module.  In lesson five, we will discuss the process for helping job seekers turn job interviews into job offers.  </a:t>
            </a:r>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30</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be ready for an interview means that job seekers are prepared to navigate through each phase successfully.  </a:t>
            </a:r>
            <a:endParaRPr lang="en-US" dirty="0"/>
          </a:p>
        </p:txBody>
      </p:sp>
      <p:sp>
        <p:nvSpPr>
          <p:cNvPr id="4" name="Slide Number Placeholder 3"/>
          <p:cNvSpPr>
            <a:spLocks noGrp="1"/>
          </p:cNvSpPr>
          <p:nvPr>
            <p:ph type="sldNum" sz="quarter" idx="10"/>
          </p:nvPr>
        </p:nvSpPr>
        <p:spPr/>
        <p:txBody>
          <a:bodyPr/>
          <a:lstStyle/>
          <a:p>
            <a:fld id="{4DB4DFB0-44CD-4632-8FEA-E6F62CCD500F}" type="slidenum">
              <a:rPr lang="en-US" smtClean="0">
                <a:solidFill>
                  <a:prstClr val="black"/>
                </a:solidFill>
              </a:rPr>
              <a:pPr/>
              <a:t>4</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Typically, the interview itself is only 15 minutes to an hour.  There are exceptions when interviews may take longer, but for the most part, preparing for the interview takes a lot more time than the actual interview itself.  Job seeker customers should spend more time getting ready for the interview than in the interview.  </a:t>
            </a:r>
            <a:endParaRPr lang="en-US" dirty="0"/>
          </a:p>
        </p:txBody>
      </p:sp>
      <p:sp>
        <p:nvSpPr>
          <p:cNvPr id="4" name="Slide Number Placeholder 3"/>
          <p:cNvSpPr>
            <a:spLocks noGrp="1"/>
          </p:cNvSpPr>
          <p:nvPr>
            <p:ph type="sldNum" sz="quarter" idx="10"/>
          </p:nvPr>
        </p:nvSpPr>
        <p:spPr/>
        <p:txBody>
          <a:bodyPr/>
          <a:lstStyle/>
          <a:p>
            <a:fld id="{4DB4DFB0-44CD-4632-8FEA-E6F62CCD500F}" type="slidenum">
              <a:rPr lang="en-US" smtClean="0">
                <a:solidFill>
                  <a:prstClr val="black"/>
                </a:solidFill>
              </a:rPr>
              <a:pPr/>
              <a:t>5</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a job seeker goes to an interview, the job seeker has to realize that he or she is not just applying for </a:t>
            </a:r>
            <a:r>
              <a:rPr lang="en-US" u="sng" dirty="0" smtClean="0"/>
              <a:t>any</a:t>
            </a:r>
            <a:r>
              <a:rPr lang="en-US" dirty="0" smtClean="0"/>
              <a:t> job, the job seeker is applying for a </a:t>
            </a:r>
            <a:r>
              <a:rPr lang="en-US" u="sng" dirty="0" smtClean="0"/>
              <a:t>specific</a:t>
            </a:r>
            <a:r>
              <a:rPr lang="en-US" dirty="0" smtClean="0"/>
              <a:t> job.  You, the workforce professional, may have to teach the job seeker that getting ready for each interview is very important to his or her job search success.  </a:t>
            </a:r>
            <a:r>
              <a:rPr lang="en-US" baseline="0" dirty="0" smtClean="0"/>
              <a:t>The job seeker has the unique opportunity to do homework and get ready to impress the interviewer.  The job seeker must get to know the company.  The job seeker should research what products or services the company offers and who their customers are.  The job seeker should also research who the company’s major competitors are.  This information should be used to establish a frame of reference to answer interview questions.  The information about the company’s goods and services will help the job seeker emphasize the work history and skills that he or she has that relates to what the company is looking for.  </a:t>
            </a:r>
            <a:endParaRPr lang="en-US" dirty="0"/>
          </a:p>
        </p:txBody>
      </p:sp>
      <p:sp>
        <p:nvSpPr>
          <p:cNvPr id="4" name="Slide Number Placeholder 3"/>
          <p:cNvSpPr>
            <a:spLocks noGrp="1"/>
          </p:cNvSpPr>
          <p:nvPr>
            <p:ph type="sldNum" sz="quarter" idx="10"/>
          </p:nvPr>
        </p:nvSpPr>
        <p:spPr/>
        <p:txBody>
          <a:bodyPr/>
          <a:lstStyle/>
          <a:p>
            <a:fld id="{4DB4DFB0-44CD-4632-8FEA-E6F62CCD500F}" type="slidenum">
              <a:rPr lang="en-US" smtClean="0">
                <a:solidFill>
                  <a:prstClr val="black"/>
                </a:solidFill>
              </a:rPr>
              <a:pPr/>
              <a:t>6</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relate even further to the employer, the job seeker should also research the company’s reputation, the company’s values, the job duties, responsibilities associated with the position and the educational requirements associated with the position.  </a:t>
            </a:r>
            <a:r>
              <a:rPr lang="en-US" baseline="0" dirty="0" smtClean="0"/>
              <a:t>The job seeker should then practice answering questions based on the information he or she secured during his or her research.  The information should be imbedded in answers to the most basic questions.  Let’s review an example.  </a:t>
            </a:r>
            <a:endParaRPr lang="en-US" dirty="0"/>
          </a:p>
        </p:txBody>
      </p:sp>
      <p:sp>
        <p:nvSpPr>
          <p:cNvPr id="4" name="Slide Number Placeholder 3"/>
          <p:cNvSpPr>
            <a:spLocks noGrp="1"/>
          </p:cNvSpPr>
          <p:nvPr>
            <p:ph type="sldNum" sz="quarter" idx="10"/>
          </p:nvPr>
        </p:nvSpPr>
        <p:spPr/>
        <p:txBody>
          <a:bodyPr/>
          <a:lstStyle/>
          <a:p>
            <a:fld id="{4DB4DFB0-44CD-4632-8FEA-E6F62CCD500F}" type="slidenum">
              <a:rPr lang="en-US" smtClean="0">
                <a:solidFill>
                  <a:prstClr val="black"/>
                </a:solidFill>
              </a:rPr>
              <a:pPr/>
              <a:t>7</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example, one employer in the State of Florida devotes an entire website to the job application and career development process</a:t>
            </a:r>
            <a:r>
              <a:rPr lang="en-US" dirty="0" smtClean="0">
                <a:solidFill>
                  <a:srgbClr val="FF0000"/>
                </a:solidFill>
              </a:rPr>
              <a:t>;</a:t>
            </a:r>
            <a:r>
              <a:rPr lang="en-US" dirty="0" smtClean="0"/>
              <a:t> and, with a staff of over 60,000 individuals, there is no wondering why.  Each major section has an overview that highlights how the staff from the entire company must “work together” to make each customer’s experience positive.  </a:t>
            </a:r>
            <a:r>
              <a:rPr lang="en-US" baseline="0" dirty="0" smtClean="0"/>
              <a:t>In just a few minutes of research, we have learned that teamwork is highly valued by this company.  So, how does a job seeker applying with this company use this information to his or her advantage?  The job seeker makes sure to highlight teamwork in his or her interview answers.  For example, most employers ask about the interviewee’s strengths</a:t>
            </a:r>
            <a:r>
              <a:rPr lang="en-US" baseline="0" dirty="0" smtClean="0">
                <a:solidFill>
                  <a:srgbClr val="FF0000"/>
                </a:solidFill>
              </a:rPr>
              <a:t>.  T</a:t>
            </a:r>
            <a:r>
              <a:rPr lang="en-US" baseline="0" dirty="0" smtClean="0"/>
              <a:t>eamwork should be a focus in the job seeker’s answer.  </a:t>
            </a:r>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a:t>
            </a:r>
            <a:r>
              <a:rPr lang="en-US" dirty="0" smtClean="0">
                <a:solidFill>
                  <a:srgbClr val="FF0000"/>
                </a:solidFill>
              </a:rPr>
              <a:t>, </a:t>
            </a:r>
            <a:r>
              <a:rPr lang="en-US" dirty="0" smtClean="0"/>
              <a:t>how will a job seeker know how to use this information to formulate answers to critical questions?  Some of your job seekers will be comfortable with this process, but others may not.  This may be especially true if you find a job seeker who has not worked in a long time and is not getting past the interview.  You may have to talk to the job seeker about the interview process and determine if he or she is truly preparing for the job interview and tailoring his or her answers to the employer based on research completed.  If not, you may have to guide the job seeker through the interview process.  </a:t>
            </a:r>
            <a:endParaRPr lang="en-US" dirty="0"/>
          </a:p>
        </p:txBody>
      </p:sp>
      <p:sp>
        <p:nvSpPr>
          <p:cNvPr id="4" name="Slide Number Placeholder 3"/>
          <p:cNvSpPr>
            <a:spLocks noGrp="1"/>
          </p:cNvSpPr>
          <p:nvPr>
            <p:ph type="sldNum" sz="quarter" idx="10"/>
          </p:nvPr>
        </p:nvSpPr>
        <p:spPr/>
        <p:txBody>
          <a:bodyPr/>
          <a:lstStyle/>
          <a:p>
            <a:fld id="{CB1A8ED9-A90F-43A0-A471-4F79F54F87D6}"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91024" y="2130425"/>
            <a:ext cx="4067175" cy="1470025"/>
          </a:xfrm>
        </p:spPr>
        <p:txBody>
          <a:bodyPr/>
          <a:lstStyle>
            <a:lvl1pPr algn="l">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4391024" y="3886200"/>
            <a:ext cx="3381376"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2"/>
          <p:cNvPicPr>
            <a:picLocks noChangeAspect="1" noChangeArrowheads="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0" y="124571"/>
            <a:ext cx="4619625" cy="4486275"/>
          </a:xfrm>
          <a:prstGeom prst="rect">
            <a:avLst/>
          </a:prstGeom>
          <a:no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91024" y="2130425"/>
            <a:ext cx="4067175" cy="1470025"/>
          </a:xfrm>
        </p:spPr>
        <p:txBody>
          <a:bodyPr/>
          <a:lstStyle>
            <a:lvl1pPr algn="l">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4391024" y="3886200"/>
            <a:ext cx="3381376"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124571"/>
            <a:ext cx="4619625" cy="4486275"/>
          </a:xfrm>
          <a:prstGeom prst="rect">
            <a:avLst/>
          </a:prstGeom>
          <a:noFill/>
        </p:spPr>
      </p:pic>
      <p:pic>
        <p:nvPicPr>
          <p:cNvPr id="5" name="Picture 2"/>
          <p:cNvPicPr>
            <a:picLocks noChangeAspect="1" noChangeArrowheads="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0" y="124571"/>
            <a:ext cx="4619625" cy="4486275"/>
          </a:xfrm>
          <a:prstGeom prst="rect">
            <a:avLst/>
          </a:prstGeom>
          <a:noFill/>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91024" y="2130425"/>
            <a:ext cx="4067175" cy="1470025"/>
          </a:xfrm>
        </p:spPr>
        <p:txBody>
          <a:bodyPr/>
          <a:lstStyle>
            <a:lvl1pPr algn="l">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4391024" y="3886200"/>
            <a:ext cx="3381376"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124571"/>
            <a:ext cx="4619625" cy="4486275"/>
          </a:xfrm>
          <a:prstGeom prst="rect">
            <a:avLst/>
          </a:prstGeom>
          <a:noFill/>
        </p:spPr>
      </p:pic>
      <p:pic>
        <p:nvPicPr>
          <p:cNvPr id="5"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124571"/>
            <a:ext cx="4619625" cy="4486275"/>
          </a:xfrm>
          <a:prstGeom prst="rect">
            <a:avLst/>
          </a:prstGeom>
          <a:noFill/>
        </p:spPr>
      </p:pic>
      <p:pic>
        <p:nvPicPr>
          <p:cNvPr id="6" name="Picture 2"/>
          <p:cNvPicPr>
            <a:picLocks noChangeAspect="1" noChangeArrowheads="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0" y="124571"/>
            <a:ext cx="4619625" cy="4486275"/>
          </a:xfrm>
          <a:prstGeom prst="rect">
            <a:avLst/>
          </a:prstGeom>
          <a:noFill/>
        </p:spPr>
      </p:pic>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91024" y="2130425"/>
            <a:ext cx="4067175" cy="1470025"/>
          </a:xfrm>
        </p:spPr>
        <p:txBody>
          <a:bodyPr/>
          <a:lstStyle>
            <a:lvl1pPr algn="l">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4391024" y="3886200"/>
            <a:ext cx="3381376"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124571"/>
            <a:ext cx="4619625" cy="4486275"/>
          </a:xfrm>
          <a:prstGeom prst="rect">
            <a:avLst/>
          </a:prstGeom>
          <a:noFill/>
        </p:spPr>
      </p:pic>
      <p:pic>
        <p:nvPicPr>
          <p:cNvPr id="5"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124571"/>
            <a:ext cx="4619625" cy="4486275"/>
          </a:xfrm>
          <a:prstGeom prst="rect">
            <a:avLst/>
          </a:prstGeom>
          <a:noFill/>
        </p:spPr>
      </p:pic>
      <p:pic>
        <p:nvPicPr>
          <p:cNvPr id="6" name="Picture 2"/>
          <p:cNvPicPr>
            <a:picLocks noChangeAspect="1" noChangeArrowheads="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0" y="124571"/>
            <a:ext cx="4619625" cy="4486275"/>
          </a:xfrm>
          <a:prstGeom prst="rect">
            <a:avLst/>
          </a:prstGeom>
          <a:noFill/>
        </p:spPr>
      </p:pic>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91024" y="2130425"/>
            <a:ext cx="4067175" cy="1470025"/>
          </a:xfrm>
        </p:spPr>
        <p:txBody>
          <a:bodyPr/>
          <a:lstStyle>
            <a:lvl1pPr algn="l">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4391024" y="3886200"/>
            <a:ext cx="3381376"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124571"/>
            <a:ext cx="4619625" cy="4486275"/>
          </a:xfrm>
          <a:prstGeom prst="rect">
            <a:avLst/>
          </a:prstGeom>
          <a:noFill/>
        </p:spPr>
      </p:pic>
      <p:pic>
        <p:nvPicPr>
          <p:cNvPr id="5" name="Picture 2"/>
          <p:cNvPicPr>
            <a:picLocks noChangeAspect="1" noChangeArrowheads="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0" y="124571"/>
            <a:ext cx="4619625" cy="4486275"/>
          </a:xfrm>
          <a:prstGeom prst="rect">
            <a:avLst/>
          </a:prstGeom>
          <a:noFill/>
        </p:spPr>
      </p:pic>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91024" y="2130425"/>
            <a:ext cx="4067175" cy="1470025"/>
          </a:xfrm>
        </p:spPr>
        <p:txBody>
          <a:bodyPr/>
          <a:lstStyle>
            <a:lvl1pPr algn="l">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4391024" y="3886200"/>
            <a:ext cx="3381376"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0" y="124571"/>
            <a:ext cx="4619625" cy="4486275"/>
          </a:xfrm>
          <a:prstGeom prst="rect">
            <a:avLst/>
          </a:prstGeom>
          <a:noFill/>
        </p:spPr>
      </p:pic>
      <p:pic>
        <p:nvPicPr>
          <p:cNvPr id="5" name="Picture 2"/>
          <p:cNvPicPr>
            <a:picLocks noChangeAspect="1" noChangeArrowheads="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0" y="124571"/>
            <a:ext cx="4619625" cy="4486275"/>
          </a:xfrm>
          <a:prstGeom prst="rect">
            <a:avLst/>
          </a:prstGeom>
          <a:noFill/>
        </p:spPr>
      </p:pic>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DD2693C-57C3-4914-8E69-D777D6AA2CC8}" type="datetimeFigureOut">
              <a:rPr lang="en-US" smtClean="0"/>
              <a:pPr/>
              <a:t>9/11/2012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259C21E-1789-4DE4-A292-CBB5A0C2C9F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3"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spcBef>
          <a:spcPct val="0"/>
        </a:spcBef>
        <a:buNone/>
        <a:defRPr sz="4000"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a:buChar char="•"/>
        <a:defRPr sz="28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a:buChar char="–"/>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a:buChar char="•"/>
        <a:defRPr sz="20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a:buChar char="–"/>
        <a:defRPr sz="18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a:buChar char="»"/>
        <a:defRPr sz="18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3"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iming>
    <p:tnLst>
      <p:par>
        <p:cTn id="1" dur="indefinite" restart="never" nodeType="tmRoot"/>
      </p:par>
    </p:tnLst>
  </p:timing>
  <p:txStyles>
    <p:titleStyle>
      <a:lvl1pPr algn="l" defTabSz="914400" rtl="0" eaLnBrk="1" latinLnBrk="0" hangingPunct="1">
        <a:spcBef>
          <a:spcPct val="0"/>
        </a:spcBef>
        <a:buNone/>
        <a:defRPr sz="4000"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a:buChar char="•"/>
        <a:defRPr sz="28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a:buChar char="–"/>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a:buChar char="•"/>
        <a:defRPr sz="20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a:buChar char="–"/>
        <a:defRPr sz="18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a:buChar char="»"/>
        <a:defRPr sz="18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3"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iming>
    <p:tnLst>
      <p:par>
        <p:cTn id="1" dur="indefinite" restart="never" nodeType="tmRoot"/>
      </p:par>
    </p:tnLst>
  </p:timing>
  <p:txStyles>
    <p:titleStyle>
      <a:lvl1pPr algn="l" defTabSz="914400" rtl="0" eaLnBrk="1" latinLnBrk="0" hangingPunct="1">
        <a:spcBef>
          <a:spcPct val="0"/>
        </a:spcBef>
        <a:buNone/>
        <a:defRPr sz="4000"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a:buChar char="•"/>
        <a:defRPr sz="28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a:buChar char="–"/>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a:buChar char="•"/>
        <a:defRPr sz="20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a:buChar char="–"/>
        <a:defRPr sz="18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a:buChar char="»"/>
        <a:defRPr sz="18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3"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iming>
    <p:tnLst>
      <p:par>
        <p:cTn id="1" dur="indefinite" restart="never" nodeType="tmRoot"/>
      </p:par>
    </p:tnLst>
  </p:timing>
  <p:txStyles>
    <p:titleStyle>
      <a:lvl1pPr algn="l" defTabSz="914400" rtl="0" eaLnBrk="1" latinLnBrk="0" hangingPunct="1">
        <a:spcBef>
          <a:spcPct val="0"/>
        </a:spcBef>
        <a:buNone/>
        <a:defRPr sz="4000"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a:buChar char="•"/>
        <a:defRPr sz="28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a:buChar char="–"/>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a:buChar char="•"/>
        <a:defRPr sz="20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a:buChar char="–"/>
        <a:defRPr sz="18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a:buChar char="»"/>
        <a:defRPr sz="18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3"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iming>
    <p:tnLst>
      <p:par>
        <p:cTn id="1" dur="indefinite" restart="never" nodeType="tmRoot"/>
      </p:par>
    </p:tnLst>
  </p:timing>
  <p:txStyles>
    <p:titleStyle>
      <a:lvl1pPr algn="l" defTabSz="914400" rtl="0" eaLnBrk="1" latinLnBrk="0" hangingPunct="1">
        <a:spcBef>
          <a:spcPct val="0"/>
        </a:spcBef>
        <a:buNone/>
        <a:defRPr sz="4000"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a:buChar char="•"/>
        <a:defRPr sz="28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a:buChar char="–"/>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a:buChar char="•"/>
        <a:defRPr sz="20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a:buChar char="–"/>
        <a:defRPr sz="18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a:buChar char="»"/>
        <a:defRPr sz="18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3"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iming>
    <p:tnLst>
      <p:par>
        <p:cTn id="1" dur="indefinite" restart="never" nodeType="tmRoot"/>
      </p:par>
    </p:tnLst>
  </p:timing>
  <p:txStyles>
    <p:titleStyle>
      <a:lvl1pPr algn="l" defTabSz="914400" rtl="0" eaLnBrk="1" latinLnBrk="0" hangingPunct="1">
        <a:spcBef>
          <a:spcPct val="0"/>
        </a:spcBef>
        <a:buNone/>
        <a:defRPr sz="4000"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a:buChar char="•"/>
        <a:defRPr sz="28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a:buChar char="–"/>
        <a:defRPr sz="24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a:buChar char="•"/>
        <a:defRPr sz="20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a:buChar char="–"/>
        <a:defRPr sz="18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a:buChar char="»"/>
        <a:defRPr sz="18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em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emf"/><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emf"/></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6.xml"/><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37.xml"/><Relationship Id="rId5" Type="http://schemas.openxmlformats.org/officeDocument/2006/relationships/image" Target="../media/image51.emf"/><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p:spPr>
      </p:pic>
      <p:pic>
        <p:nvPicPr>
          <p:cNvPr id="26"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0" y="2815520"/>
            <a:ext cx="4619625" cy="4486275"/>
          </a:xfrm>
          <a:prstGeom prst="rect">
            <a:avLst/>
          </a:prstGeom>
          <a:noFill/>
        </p:spPr>
      </p:pic>
      <p:sp>
        <p:nvSpPr>
          <p:cNvPr id="9" name="Rectangle 8"/>
          <p:cNvSpPr/>
          <p:nvPr/>
        </p:nvSpPr>
        <p:spPr>
          <a:xfrm>
            <a:off x="4206748" y="4456933"/>
            <a:ext cx="5747149" cy="707886"/>
          </a:xfrm>
          <a:prstGeom prst="rect">
            <a:avLst/>
          </a:prstGeom>
        </p:spPr>
        <p:txBody>
          <a:bodyPr wrap="square">
            <a:spAutoFit/>
          </a:bodyPr>
          <a:lstStyle/>
          <a:p>
            <a:r>
              <a:rPr lang="en-US" sz="4000" dirty="0" smtClean="0">
                <a:solidFill>
                  <a:srgbClr val="08CFEE"/>
                </a:solidFill>
                <a:latin typeface="Arial" pitchFamily="34" charset="0"/>
                <a:cs typeface="Arial" pitchFamily="34" charset="0"/>
              </a:rPr>
              <a:t>Getting Heard</a:t>
            </a:r>
            <a:endParaRPr lang="en-US" sz="4000" dirty="0">
              <a:solidFill>
                <a:srgbClr val="08CFEE"/>
              </a:solidFill>
              <a:latin typeface="Arial" pitchFamily="34" charset="0"/>
              <a:cs typeface="Arial" pitchFamily="34" charset="0"/>
            </a:endParaRPr>
          </a:p>
        </p:txBody>
      </p:sp>
      <p:sp>
        <p:nvSpPr>
          <p:cNvPr id="10" name="TextBox 9"/>
          <p:cNvSpPr txBox="1"/>
          <p:nvPr/>
        </p:nvSpPr>
        <p:spPr>
          <a:xfrm>
            <a:off x="0" y="4514065"/>
            <a:ext cx="3547872" cy="830997"/>
          </a:xfrm>
          <a:prstGeom prst="rect">
            <a:avLst/>
          </a:prstGeom>
          <a:noFill/>
        </p:spPr>
        <p:txBody>
          <a:bodyPr wrap="square" rtlCol="0">
            <a:spAutoFit/>
          </a:bodyPr>
          <a:lstStyle/>
          <a:p>
            <a:r>
              <a:rPr lang="en-US" sz="2400" dirty="0" smtClean="0">
                <a:latin typeface="+mj-lt"/>
              </a:rPr>
              <a:t>The Hidden Components of a Successful Job Search: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Phase One: Preparing for the Interview</a:t>
            </a:r>
            <a:endParaRPr lang="en-US" dirty="0"/>
          </a:p>
        </p:txBody>
      </p:sp>
      <p:sp>
        <p:nvSpPr>
          <p:cNvPr id="4" name="Content Placeholder 3"/>
          <p:cNvSpPr>
            <a:spLocks noGrp="1"/>
          </p:cNvSpPr>
          <p:nvPr>
            <p:ph sz="half" idx="1"/>
          </p:nvPr>
        </p:nvSpPr>
        <p:spPr>
          <a:xfrm>
            <a:off x="5105400" y="1337481"/>
            <a:ext cx="3683758" cy="4681253"/>
          </a:xfrm>
        </p:spPr>
        <p:txBody>
          <a:bodyPr/>
          <a:lstStyle/>
          <a:p>
            <a:pPr>
              <a:buNone/>
            </a:pPr>
            <a:r>
              <a:rPr lang="en-US" b="1" i="1" dirty="0" smtClean="0"/>
              <a:t>   </a:t>
            </a:r>
            <a:endParaRPr lang="en-US" sz="2600" b="1" i="1" dirty="0" smtClean="0">
              <a:latin typeface="Albertus MT" pitchFamily="18" charset="0"/>
            </a:endParaRPr>
          </a:p>
        </p:txBody>
      </p:sp>
      <p:sp>
        <p:nvSpPr>
          <p:cNvPr id="5" name="Content Placeholder 2"/>
          <p:cNvSpPr txBox="1">
            <a:spLocks/>
          </p:cNvSpPr>
          <p:nvPr/>
        </p:nvSpPr>
        <p:spPr>
          <a:xfrm>
            <a:off x="714103" y="1386839"/>
            <a:ext cx="8168640" cy="517773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r>
              <a:rPr lang="en-US" sz="2800" noProof="0" dirty="0" smtClean="0">
                <a:solidFill>
                  <a:schemeClr val="bg1"/>
                </a:solidFill>
                <a:latin typeface="Arial" pitchFamily="34" charset="0"/>
                <a:cs typeface="Arial" pitchFamily="34" charset="0"/>
              </a:rPr>
              <a:t>Another example,</a:t>
            </a:r>
            <a:endParaRPr lang="en-US" sz="2800" dirty="0">
              <a:solidFill>
                <a:schemeClr val="bg1"/>
              </a:solidFill>
              <a:latin typeface="Arial" pitchFamily="34" charset="0"/>
              <a:cs typeface="Arial" pitchFamily="34" charset="0"/>
            </a:endParaRPr>
          </a:p>
          <a:p>
            <a:pPr marL="800100" lvl="1" indent="-342900">
              <a:spcBef>
                <a:spcPct val="20000"/>
              </a:spcBef>
              <a:buFont typeface="Arial" pitchFamily="34" charset="0"/>
              <a:buChar char="−"/>
            </a:pPr>
            <a:r>
              <a:rPr lang="en-US" sz="2800" noProof="0" dirty="0" smtClean="0">
                <a:solidFill>
                  <a:schemeClr val="bg1"/>
                </a:solidFill>
                <a:latin typeface="Arial" pitchFamily="34" charset="0"/>
                <a:cs typeface="Arial" pitchFamily="34" charset="0"/>
              </a:rPr>
              <a:t>Anny finds a job advertisement for a unit clerk</a:t>
            </a:r>
          </a:p>
        </p:txBody>
      </p:sp>
      <p:pic>
        <p:nvPicPr>
          <p:cNvPr id="1028" name="Picture 4"/>
          <p:cNvPicPr>
            <a:picLocks noChangeAspect="1" noChangeArrowheads="1"/>
          </p:cNvPicPr>
          <p:nvPr/>
        </p:nvPicPr>
        <p:blipFill>
          <a:blip r:embed="rId3"/>
          <a:srcRect/>
          <a:stretch>
            <a:fillRect/>
          </a:stretch>
        </p:blipFill>
        <p:spPr bwMode="auto">
          <a:xfrm>
            <a:off x="291990" y="2820104"/>
            <a:ext cx="3442627" cy="1325040"/>
          </a:xfrm>
          <a:prstGeom prst="rect">
            <a:avLst/>
          </a:prstGeom>
          <a:noFill/>
          <a:ln w="9525">
            <a:noFill/>
            <a:miter lim="800000"/>
            <a:headEnd/>
            <a:tailEnd/>
          </a:ln>
        </p:spPr>
      </p:pic>
      <p:pic>
        <p:nvPicPr>
          <p:cNvPr id="1029" name="Picture 5"/>
          <p:cNvPicPr>
            <a:picLocks noChangeAspect="1" noChangeArrowheads="1"/>
          </p:cNvPicPr>
          <p:nvPr/>
        </p:nvPicPr>
        <p:blipFill>
          <a:blip r:embed="rId4"/>
          <a:srcRect/>
          <a:stretch>
            <a:fillRect/>
          </a:stretch>
        </p:blipFill>
        <p:spPr bwMode="auto">
          <a:xfrm>
            <a:off x="2459037" y="4546196"/>
            <a:ext cx="6684963" cy="2038350"/>
          </a:xfrm>
          <a:prstGeom prst="rect">
            <a:avLst/>
          </a:prstGeom>
          <a:noFill/>
          <a:ln w="9525">
            <a:noFill/>
            <a:miter lim="800000"/>
            <a:headEnd/>
            <a:tailEnd/>
          </a:ln>
        </p:spPr>
      </p:pic>
      <p:sp>
        <p:nvSpPr>
          <p:cNvPr id="11" name="Oval 10"/>
          <p:cNvSpPr/>
          <p:nvPr/>
        </p:nvSpPr>
        <p:spPr>
          <a:xfrm>
            <a:off x="2724199" y="4890259"/>
            <a:ext cx="6270171" cy="9048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p:cNvPicPr>
            <a:picLocks noChangeAspect="1" noChangeArrowheads="1"/>
          </p:cNvPicPr>
          <p:nvPr/>
        </p:nvPicPr>
        <p:blipFill>
          <a:blip r:embed="rId5"/>
          <a:srcRect/>
          <a:stretch>
            <a:fillRect/>
          </a:stretch>
        </p:blipFill>
        <p:spPr bwMode="auto">
          <a:xfrm>
            <a:off x="2098450" y="3223052"/>
            <a:ext cx="4345473" cy="2846058"/>
          </a:xfrm>
          <a:prstGeom prst="rect">
            <a:avLst/>
          </a:prstGeom>
          <a:noFill/>
          <a:ln w="9525">
            <a:noFill/>
            <a:miter lim="800000"/>
            <a:headEnd/>
            <a:tailEnd/>
          </a:ln>
          <a:effectLst/>
        </p:spPr>
      </p:pic>
      <p:pic>
        <p:nvPicPr>
          <p:cNvPr id="1026" name="Picture 2"/>
          <p:cNvPicPr>
            <a:picLocks noChangeAspect="1" noChangeArrowheads="1"/>
          </p:cNvPicPr>
          <p:nvPr/>
        </p:nvPicPr>
        <p:blipFill>
          <a:blip r:embed="rId6"/>
          <a:srcRect/>
          <a:stretch>
            <a:fillRect/>
          </a:stretch>
        </p:blipFill>
        <p:spPr bwMode="auto">
          <a:xfrm>
            <a:off x="2487613" y="3297238"/>
            <a:ext cx="4600575" cy="2219325"/>
          </a:xfrm>
          <a:prstGeom prst="rect">
            <a:avLst/>
          </a:prstGeom>
          <a:noFill/>
          <a:ln w="9525">
            <a:noFill/>
            <a:miter lim="800000"/>
            <a:headEnd/>
            <a:tailEnd/>
          </a:ln>
        </p:spPr>
      </p:pic>
      <p:pic>
        <p:nvPicPr>
          <p:cNvPr id="1027" name="Picture 3" descr="C:\Users\MOTTERI\AppData\Local\Microsoft\Windows\Temporary Internet Files\Low\Content.IE5\X74S81JW\bigstock-Person-Holding-Hire-Me-Sign-In-6560947[1].jpg"/>
          <p:cNvPicPr>
            <a:picLocks noChangeAspect="1" noChangeArrowheads="1"/>
          </p:cNvPicPr>
          <p:nvPr/>
        </p:nvPicPr>
        <p:blipFill>
          <a:blip r:embed="rId7"/>
          <a:srcRect/>
          <a:stretch>
            <a:fillRect/>
          </a:stretch>
        </p:blipFill>
        <p:spPr bwMode="auto">
          <a:xfrm>
            <a:off x="2223325" y="2928234"/>
            <a:ext cx="3962400" cy="36553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450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000" fill="hold"/>
                                        <p:tgtEl>
                                          <p:spTgt spid="1026"/>
                                        </p:tgtEl>
                                        <p:attrNameLst>
                                          <p:attrName>ppt_x</p:attrName>
                                        </p:attrNameLst>
                                      </p:cBhvr>
                                      <p:tavLst>
                                        <p:tav tm="0">
                                          <p:val>
                                            <p:strVal val="#ppt_x"/>
                                          </p:val>
                                        </p:tav>
                                        <p:tav tm="100000">
                                          <p:val>
                                            <p:strVal val="#ppt_x"/>
                                          </p:val>
                                        </p:tav>
                                      </p:tavLst>
                                    </p:anim>
                                    <p:anim calcmode="lin" valueType="num">
                                      <p:cBhvr additive="base">
                                        <p:cTn id="8" dur="1000" fill="hold"/>
                                        <p:tgtEl>
                                          <p:spTgt spid="1026"/>
                                        </p:tgtEl>
                                        <p:attrNameLst>
                                          <p:attrName>ppt_y</p:attrName>
                                        </p:attrNameLst>
                                      </p:cBhvr>
                                      <p:tavLst>
                                        <p:tav tm="0">
                                          <p:val>
                                            <p:strVal val="1+#ppt_h/2"/>
                                          </p:val>
                                        </p:tav>
                                        <p:tav tm="100000">
                                          <p:val>
                                            <p:strVal val="#ppt_y"/>
                                          </p:val>
                                        </p:tav>
                                      </p:tavLst>
                                    </p:anim>
                                  </p:childTnLst>
                                </p:cTn>
                              </p:par>
                            </p:childTnLst>
                          </p:cTn>
                        </p:par>
                        <p:par>
                          <p:cTn id="9" fill="hold">
                            <p:stCondLst>
                              <p:cond delay="5500"/>
                            </p:stCondLst>
                            <p:childTnLst>
                              <p:par>
                                <p:cTn id="10" presetID="2" presetClass="exit" presetSubtype="2" fill="hold" nodeType="afterEffect">
                                  <p:stCondLst>
                                    <p:cond delay="8500"/>
                                  </p:stCondLst>
                                  <p:childTnLst>
                                    <p:anim calcmode="lin" valueType="num">
                                      <p:cBhvr additive="base">
                                        <p:cTn id="11" dur="1000"/>
                                        <p:tgtEl>
                                          <p:spTgt spid="1026"/>
                                        </p:tgtEl>
                                        <p:attrNameLst>
                                          <p:attrName>ppt_x</p:attrName>
                                        </p:attrNameLst>
                                      </p:cBhvr>
                                      <p:tavLst>
                                        <p:tav tm="0">
                                          <p:val>
                                            <p:strVal val="ppt_x"/>
                                          </p:val>
                                        </p:tav>
                                        <p:tav tm="100000">
                                          <p:val>
                                            <p:strVal val="1+ppt_w/2"/>
                                          </p:val>
                                        </p:tav>
                                      </p:tavLst>
                                    </p:anim>
                                    <p:anim calcmode="lin" valueType="num">
                                      <p:cBhvr additive="base">
                                        <p:cTn id="12" dur="1000"/>
                                        <p:tgtEl>
                                          <p:spTgt spid="1026"/>
                                        </p:tgtEl>
                                        <p:attrNameLst>
                                          <p:attrName>ppt_y</p:attrName>
                                        </p:attrNameLst>
                                      </p:cBhvr>
                                      <p:tavLst>
                                        <p:tav tm="0">
                                          <p:val>
                                            <p:strVal val="ppt_y"/>
                                          </p:val>
                                        </p:tav>
                                        <p:tav tm="100000">
                                          <p:val>
                                            <p:strVal val="ppt_y"/>
                                          </p:val>
                                        </p:tav>
                                      </p:tavLst>
                                    </p:anim>
                                    <p:set>
                                      <p:cBhvr>
                                        <p:cTn id="13" dur="1" fill="hold">
                                          <p:stCondLst>
                                            <p:cond delay="999"/>
                                          </p:stCondLst>
                                        </p:cTn>
                                        <p:tgtEl>
                                          <p:spTgt spid="1026"/>
                                        </p:tgtEl>
                                        <p:attrNameLst>
                                          <p:attrName>style.visibility</p:attrName>
                                        </p:attrNameLst>
                                      </p:cBhvr>
                                      <p:to>
                                        <p:strVal val="hidden"/>
                                      </p:to>
                                    </p:set>
                                  </p:childTnLst>
                                </p:cTn>
                              </p:par>
                            </p:childTnLst>
                          </p:cTn>
                        </p:par>
                        <p:par>
                          <p:cTn id="14" fill="hold">
                            <p:stCondLst>
                              <p:cond delay="15000"/>
                            </p:stCondLst>
                            <p:childTnLst>
                              <p:par>
                                <p:cTn id="15" presetID="9" presetClass="entr" presetSubtype="0" fill="hold" nodeType="after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dissolve">
                                      <p:cBhvr>
                                        <p:cTn id="17" dur="1000"/>
                                        <p:tgtEl>
                                          <p:spTgt spid="1028"/>
                                        </p:tgtEl>
                                      </p:cBhvr>
                                    </p:animEffect>
                                  </p:childTnLst>
                                </p:cTn>
                              </p:par>
                            </p:childTnLst>
                          </p:cTn>
                        </p:par>
                        <p:par>
                          <p:cTn id="18" fill="hold">
                            <p:stCondLst>
                              <p:cond delay="16000"/>
                            </p:stCondLst>
                            <p:childTnLst>
                              <p:par>
                                <p:cTn id="19" presetID="9" presetClass="entr" presetSubtype="0" fill="hold" nodeType="afterEffect">
                                  <p:stCondLst>
                                    <p:cond delay="9000"/>
                                  </p:stCondLst>
                                  <p:childTnLst>
                                    <p:set>
                                      <p:cBhvr>
                                        <p:cTn id="20" dur="1" fill="hold">
                                          <p:stCondLst>
                                            <p:cond delay="0"/>
                                          </p:stCondLst>
                                        </p:cTn>
                                        <p:tgtEl>
                                          <p:spTgt spid="1029"/>
                                        </p:tgtEl>
                                        <p:attrNameLst>
                                          <p:attrName>style.visibility</p:attrName>
                                        </p:attrNameLst>
                                      </p:cBhvr>
                                      <p:to>
                                        <p:strVal val="visible"/>
                                      </p:to>
                                    </p:set>
                                    <p:animEffect transition="in" filter="dissolve">
                                      <p:cBhvr>
                                        <p:cTn id="21" dur="500"/>
                                        <p:tgtEl>
                                          <p:spTgt spid="1029"/>
                                        </p:tgtEl>
                                      </p:cBhvr>
                                    </p:animEffect>
                                  </p:childTnLst>
                                </p:cTn>
                              </p:par>
                            </p:childTnLst>
                          </p:cTn>
                        </p:par>
                        <p:par>
                          <p:cTn id="22" fill="hold">
                            <p:stCondLst>
                              <p:cond delay="25500"/>
                            </p:stCondLst>
                            <p:childTnLst>
                              <p:par>
                                <p:cTn id="23" presetID="5" presetClass="entr" presetSubtype="1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heckerboard(across)">
                                      <p:cBhvr>
                                        <p:cTn id="25" dur="1000"/>
                                        <p:tgtEl>
                                          <p:spTgt spid="11"/>
                                        </p:tgtEl>
                                      </p:cBhvr>
                                    </p:animEffect>
                                  </p:childTnLst>
                                </p:cTn>
                              </p:par>
                            </p:childTnLst>
                          </p:cTn>
                        </p:par>
                        <p:par>
                          <p:cTn id="26" fill="hold">
                            <p:stCondLst>
                              <p:cond delay="26500"/>
                            </p:stCondLst>
                            <p:childTnLst>
                              <p:par>
                                <p:cTn id="27" presetID="2" presetClass="exit" presetSubtype="4" fill="hold" nodeType="afterEffect">
                                  <p:stCondLst>
                                    <p:cond delay="10000"/>
                                  </p:stCondLst>
                                  <p:childTnLst>
                                    <p:anim calcmode="lin" valueType="num">
                                      <p:cBhvr additive="base">
                                        <p:cTn id="28" dur="500"/>
                                        <p:tgtEl>
                                          <p:spTgt spid="1028"/>
                                        </p:tgtEl>
                                        <p:attrNameLst>
                                          <p:attrName>ppt_x</p:attrName>
                                        </p:attrNameLst>
                                      </p:cBhvr>
                                      <p:tavLst>
                                        <p:tav tm="0">
                                          <p:val>
                                            <p:strVal val="ppt_x"/>
                                          </p:val>
                                        </p:tav>
                                        <p:tav tm="100000">
                                          <p:val>
                                            <p:strVal val="ppt_x"/>
                                          </p:val>
                                        </p:tav>
                                      </p:tavLst>
                                    </p:anim>
                                    <p:anim calcmode="lin" valueType="num">
                                      <p:cBhvr additive="base">
                                        <p:cTn id="29" dur="500"/>
                                        <p:tgtEl>
                                          <p:spTgt spid="1028"/>
                                        </p:tgtEl>
                                        <p:attrNameLst>
                                          <p:attrName>ppt_y</p:attrName>
                                        </p:attrNameLst>
                                      </p:cBhvr>
                                      <p:tavLst>
                                        <p:tav tm="0">
                                          <p:val>
                                            <p:strVal val="ppt_y"/>
                                          </p:val>
                                        </p:tav>
                                        <p:tav tm="100000">
                                          <p:val>
                                            <p:strVal val="1+ppt_h/2"/>
                                          </p:val>
                                        </p:tav>
                                      </p:tavLst>
                                    </p:anim>
                                    <p:set>
                                      <p:cBhvr>
                                        <p:cTn id="30" dur="1" fill="hold">
                                          <p:stCondLst>
                                            <p:cond delay="499"/>
                                          </p:stCondLst>
                                        </p:cTn>
                                        <p:tgtEl>
                                          <p:spTgt spid="1028"/>
                                        </p:tgtEl>
                                        <p:attrNameLst>
                                          <p:attrName>style.visibility</p:attrName>
                                        </p:attrNameLst>
                                      </p:cBhvr>
                                      <p:to>
                                        <p:strVal val="hidden"/>
                                      </p:to>
                                    </p:set>
                                  </p:childTnLst>
                                </p:cTn>
                              </p:par>
                            </p:childTnLst>
                          </p:cTn>
                        </p:par>
                        <p:par>
                          <p:cTn id="31" fill="hold">
                            <p:stCondLst>
                              <p:cond delay="37000"/>
                            </p:stCondLst>
                            <p:childTnLst>
                              <p:par>
                                <p:cTn id="32" presetID="2" presetClass="exit" presetSubtype="4" fill="hold" nodeType="afterEffect">
                                  <p:stCondLst>
                                    <p:cond delay="0"/>
                                  </p:stCondLst>
                                  <p:childTnLst>
                                    <p:anim calcmode="lin" valueType="num">
                                      <p:cBhvr additive="base">
                                        <p:cTn id="33" dur="500"/>
                                        <p:tgtEl>
                                          <p:spTgt spid="1029"/>
                                        </p:tgtEl>
                                        <p:attrNameLst>
                                          <p:attrName>ppt_x</p:attrName>
                                        </p:attrNameLst>
                                      </p:cBhvr>
                                      <p:tavLst>
                                        <p:tav tm="0">
                                          <p:val>
                                            <p:strVal val="ppt_x"/>
                                          </p:val>
                                        </p:tav>
                                        <p:tav tm="100000">
                                          <p:val>
                                            <p:strVal val="ppt_x"/>
                                          </p:val>
                                        </p:tav>
                                      </p:tavLst>
                                    </p:anim>
                                    <p:anim calcmode="lin" valueType="num">
                                      <p:cBhvr additive="base">
                                        <p:cTn id="34" dur="500"/>
                                        <p:tgtEl>
                                          <p:spTgt spid="1029"/>
                                        </p:tgtEl>
                                        <p:attrNameLst>
                                          <p:attrName>ppt_y</p:attrName>
                                        </p:attrNameLst>
                                      </p:cBhvr>
                                      <p:tavLst>
                                        <p:tav tm="0">
                                          <p:val>
                                            <p:strVal val="ppt_y"/>
                                          </p:val>
                                        </p:tav>
                                        <p:tav tm="100000">
                                          <p:val>
                                            <p:strVal val="1+ppt_h/2"/>
                                          </p:val>
                                        </p:tav>
                                      </p:tavLst>
                                    </p:anim>
                                    <p:set>
                                      <p:cBhvr>
                                        <p:cTn id="35" dur="1" fill="hold">
                                          <p:stCondLst>
                                            <p:cond delay="499"/>
                                          </p:stCondLst>
                                        </p:cTn>
                                        <p:tgtEl>
                                          <p:spTgt spid="1029"/>
                                        </p:tgtEl>
                                        <p:attrNameLst>
                                          <p:attrName>style.visibility</p:attrName>
                                        </p:attrNameLst>
                                      </p:cBhvr>
                                      <p:to>
                                        <p:strVal val="hidden"/>
                                      </p:to>
                                    </p:set>
                                  </p:childTnLst>
                                </p:cTn>
                              </p:par>
                              <p:par>
                                <p:cTn id="36" presetID="2" presetClass="exit" presetSubtype="4" fill="hold" grpId="1" nodeType="withEffect">
                                  <p:stCondLst>
                                    <p:cond delay="0"/>
                                  </p:stCondLst>
                                  <p:childTnLst>
                                    <p:anim calcmode="lin" valueType="num">
                                      <p:cBhvr additive="base">
                                        <p:cTn id="37" dur="500"/>
                                        <p:tgtEl>
                                          <p:spTgt spid="11"/>
                                        </p:tgtEl>
                                        <p:attrNameLst>
                                          <p:attrName>ppt_x</p:attrName>
                                        </p:attrNameLst>
                                      </p:cBhvr>
                                      <p:tavLst>
                                        <p:tav tm="0">
                                          <p:val>
                                            <p:strVal val="ppt_x"/>
                                          </p:val>
                                        </p:tav>
                                        <p:tav tm="100000">
                                          <p:val>
                                            <p:strVal val="ppt_x"/>
                                          </p:val>
                                        </p:tav>
                                      </p:tavLst>
                                    </p:anim>
                                    <p:anim calcmode="lin" valueType="num">
                                      <p:cBhvr additive="base">
                                        <p:cTn id="38" dur="500"/>
                                        <p:tgtEl>
                                          <p:spTgt spid="11"/>
                                        </p:tgtEl>
                                        <p:attrNameLst>
                                          <p:attrName>ppt_y</p:attrName>
                                        </p:attrNameLst>
                                      </p:cBhvr>
                                      <p:tavLst>
                                        <p:tav tm="0">
                                          <p:val>
                                            <p:strVal val="ppt_y"/>
                                          </p:val>
                                        </p:tav>
                                        <p:tav tm="100000">
                                          <p:val>
                                            <p:strVal val="1+ppt_h/2"/>
                                          </p:val>
                                        </p:tav>
                                      </p:tavLst>
                                    </p:anim>
                                    <p:set>
                                      <p:cBhvr>
                                        <p:cTn id="39" dur="1" fill="hold">
                                          <p:stCondLst>
                                            <p:cond delay="499"/>
                                          </p:stCondLst>
                                        </p:cTn>
                                        <p:tgtEl>
                                          <p:spTgt spid="11"/>
                                        </p:tgtEl>
                                        <p:attrNameLst>
                                          <p:attrName>style.visibility</p:attrName>
                                        </p:attrNameLst>
                                      </p:cBhvr>
                                      <p:to>
                                        <p:strVal val="hidden"/>
                                      </p:to>
                                    </p:set>
                                  </p:childTnLst>
                                </p:cTn>
                              </p:par>
                            </p:childTnLst>
                          </p:cTn>
                        </p:par>
                        <p:par>
                          <p:cTn id="40" fill="hold">
                            <p:stCondLst>
                              <p:cond delay="37500"/>
                            </p:stCondLst>
                            <p:childTnLst>
                              <p:par>
                                <p:cTn id="41" presetID="30" presetClass="entr" presetSubtype="0" fill="hold" nodeType="afterEffect">
                                  <p:stCondLst>
                                    <p:cond delay="500"/>
                                  </p:stCondLst>
                                  <p:childTnLst>
                                    <p:set>
                                      <p:cBhvr>
                                        <p:cTn id="42" dur="1" fill="hold">
                                          <p:stCondLst>
                                            <p:cond delay="0"/>
                                          </p:stCondLst>
                                        </p:cTn>
                                        <p:tgtEl>
                                          <p:spTgt spid="4098"/>
                                        </p:tgtEl>
                                        <p:attrNameLst>
                                          <p:attrName>style.visibility</p:attrName>
                                        </p:attrNameLst>
                                      </p:cBhvr>
                                      <p:to>
                                        <p:strVal val="visible"/>
                                      </p:to>
                                    </p:set>
                                    <p:animEffect transition="in" filter="fade">
                                      <p:cBhvr>
                                        <p:cTn id="43" dur="800" decel="100000"/>
                                        <p:tgtEl>
                                          <p:spTgt spid="4098"/>
                                        </p:tgtEl>
                                      </p:cBhvr>
                                    </p:animEffect>
                                    <p:anim calcmode="lin" valueType="num">
                                      <p:cBhvr>
                                        <p:cTn id="44" dur="800" decel="100000" fill="hold"/>
                                        <p:tgtEl>
                                          <p:spTgt spid="4098"/>
                                        </p:tgtEl>
                                        <p:attrNameLst>
                                          <p:attrName>style.rotation</p:attrName>
                                        </p:attrNameLst>
                                      </p:cBhvr>
                                      <p:tavLst>
                                        <p:tav tm="0">
                                          <p:val>
                                            <p:fltVal val="-90"/>
                                          </p:val>
                                        </p:tav>
                                        <p:tav tm="100000">
                                          <p:val>
                                            <p:fltVal val="0"/>
                                          </p:val>
                                        </p:tav>
                                      </p:tavLst>
                                    </p:anim>
                                    <p:anim calcmode="lin" valueType="num">
                                      <p:cBhvr>
                                        <p:cTn id="45" dur="800" decel="100000" fill="hold"/>
                                        <p:tgtEl>
                                          <p:spTgt spid="4098"/>
                                        </p:tgtEl>
                                        <p:attrNameLst>
                                          <p:attrName>ppt_x</p:attrName>
                                        </p:attrNameLst>
                                      </p:cBhvr>
                                      <p:tavLst>
                                        <p:tav tm="0">
                                          <p:val>
                                            <p:strVal val="#ppt_x+0.4"/>
                                          </p:val>
                                        </p:tav>
                                        <p:tav tm="100000">
                                          <p:val>
                                            <p:strVal val="#ppt_x-0.05"/>
                                          </p:val>
                                        </p:tav>
                                      </p:tavLst>
                                    </p:anim>
                                    <p:anim calcmode="lin" valueType="num">
                                      <p:cBhvr>
                                        <p:cTn id="46" dur="800" decel="100000" fill="hold"/>
                                        <p:tgtEl>
                                          <p:spTgt spid="4098"/>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4098"/>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4098"/>
                                        </p:tgtEl>
                                        <p:attrNameLst>
                                          <p:attrName>ppt_y</p:attrName>
                                        </p:attrNameLst>
                                      </p:cBhvr>
                                      <p:tavLst>
                                        <p:tav tm="0">
                                          <p:val>
                                            <p:strVal val="#ppt_y+0.1"/>
                                          </p:val>
                                        </p:tav>
                                        <p:tav tm="100000">
                                          <p:val>
                                            <p:strVal val="#ppt_y"/>
                                          </p:val>
                                        </p:tav>
                                      </p:tavLst>
                                    </p:anim>
                                  </p:childTnLst>
                                </p:cTn>
                              </p:par>
                            </p:childTnLst>
                          </p:cTn>
                        </p:par>
                        <p:par>
                          <p:cTn id="49" fill="hold">
                            <p:stCondLst>
                              <p:cond delay="39000"/>
                            </p:stCondLst>
                            <p:childTnLst>
                              <p:par>
                                <p:cTn id="50" presetID="2" presetClass="exit" presetSubtype="8" fill="hold" nodeType="afterEffect">
                                  <p:stCondLst>
                                    <p:cond delay="40000"/>
                                  </p:stCondLst>
                                  <p:childTnLst>
                                    <p:anim calcmode="lin" valueType="num">
                                      <p:cBhvr additive="base">
                                        <p:cTn id="51" dur="500"/>
                                        <p:tgtEl>
                                          <p:spTgt spid="4098"/>
                                        </p:tgtEl>
                                        <p:attrNameLst>
                                          <p:attrName>ppt_x</p:attrName>
                                        </p:attrNameLst>
                                      </p:cBhvr>
                                      <p:tavLst>
                                        <p:tav tm="0">
                                          <p:val>
                                            <p:strVal val="ppt_x"/>
                                          </p:val>
                                        </p:tav>
                                        <p:tav tm="100000">
                                          <p:val>
                                            <p:strVal val="0-ppt_w/2"/>
                                          </p:val>
                                        </p:tav>
                                      </p:tavLst>
                                    </p:anim>
                                    <p:anim calcmode="lin" valueType="num">
                                      <p:cBhvr additive="base">
                                        <p:cTn id="52" dur="500"/>
                                        <p:tgtEl>
                                          <p:spTgt spid="4098"/>
                                        </p:tgtEl>
                                        <p:attrNameLst>
                                          <p:attrName>ppt_y</p:attrName>
                                        </p:attrNameLst>
                                      </p:cBhvr>
                                      <p:tavLst>
                                        <p:tav tm="0">
                                          <p:val>
                                            <p:strVal val="ppt_y"/>
                                          </p:val>
                                        </p:tav>
                                        <p:tav tm="100000">
                                          <p:val>
                                            <p:strVal val="ppt_y"/>
                                          </p:val>
                                        </p:tav>
                                      </p:tavLst>
                                    </p:anim>
                                    <p:set>
                                      <p:cBhvr>
                                        <p:cTn id="53" dur="1" fill="hold">
                                          <p:stCondLst>
                                            <p:cond delay="499"/>
                                          </p:stCondLst>
                                        </p:cTn>
                                        <p:tgtEl>
                                          <p:spTgt spid="4098"/>
                                        </p:tgtEl>
                                        <p:attrNameLst>
                                          <p:attrName>style.visibility</p:attrName>
                                        </p:attrNameLst>
                                      </p:cBhvr>
                                      <p:to>
                                        <p:strVal val="hidden"/>
                                      </p:to>
                                    </p:set>
                                  </p:childTnLst>
                                </p:cTn>
                              </p:par>
                            </p:childTnLst>
                          </p:cTn>
                        </p:par>
                        <p:par>
                          <p:cTn id="54" fill="hold">
                            <p:stCondLst>
                              <p:cond delay="79500"/>
                            </p:stCondLst>
                            <p:childTnLst>
                              <p:par>
                                <p:cTn id="55" presetID="30" presetClass="entr" presetSubtype="0" fill="hold" nodeType="afterEffect">
                                  <p:stCondLst>
                                    <p:cond delay="500"/>
                                  </p:stCondLst>
                                  <p:childTnLst>
                                    <p:set>
                                      <p:cBhvr>
                                        <p:cTn id="56" dur="1" fill="hold">
                                          <p:stCondLst>
                                            <p:cond delay="0"/>
                                          </p:stCondLst>
                                        </p:cTn>
                                        <p:tgtEl>
                                          <p:spTgt spid="1027"/>
                                        </p:tgtEl>
                                        <p:attrNameLst>
                                          <p:attrName>style.visibility</p:attrName>
                                        </p:attrNameLst>
                                      </p:cBhvr>
                                      <p:to>
                                        <p:strVal val="visible"/>
                                      </p:to>
                                    </p:set>
                                    <p:animEffect transition="in" filter="fade">
                                      <p:cBhvr>
                                        <p:cTn id="57" dur="800" decel="100000"/>
                                        <p:tgtEl>
                                          <p:spTgt spid="1027"/>
                                        </p:tgtEl>
                                      </p:cBhvr>
                                    </p:animEffect>
                                    <p:anim calcmode="lin" valueType="num">
                                      <p:cBhvr>
                                        <p:cTn id="58" dur="800" decel="100000" fill="hold"/>
                                        <p:tgtEl>
                                          <p:spTgt spid="1027"/>
                                        </p:tgtEl>
                                        <p:attrNameLst>
                                          <p:attrName>style.rotation</p:attrName>
                                        </p:attrNameLst>
                                      </p:cBhvr>
                                      <p:tavLst>
                                        <p:tav tm="0">
                                          <p:val>
                                            <p:fltVal val="-90"/>
                                          </p:val>
                                        </p:tav>
                                        <p:tav tm="100000">
                                          <p:val>
                                            <p:fltVal val="0"/>
                                          </p:val>
                                        </p:tav>
                                      </p:tavLst>
                                    </p:anim>
                                    <p:anim calcmode="lin" valueType="num">
                                      <p:cBhvr>
                                        <p:cTn id="59" dur="800" decel="100000" fill="hold"/>
                                        <p:tgtEl>
                                          <p:spTgt spid="1027"/>
                                        </p:tgtEl>
                                        <p:attrNameLst>
                                          <p:attrName>ppt_x</p:attrName>
                                        </p:attrNameLst>
                                      </p:cBhvr>
                                      <p:tavLst>
                                        <p:tav tm="0">
                                          <p:val>
                                            <p:strVal val="#ppt_x+0.4"/>
                                          </p:val>
                                        </p:tav>
                                        <p:tav tm="100000">
                                          <p:val>
                                            <p:strVal val="#ppt_x-0.05"/>
                                          </p:val>
                                        </p:tav>
                                      </p:tavLst>
                                    </p:anim>
                                    <p:anim calcmode="lin" valueType="num">
                                      <p:cBhvr>
                                        <p:cTn id="60" dur="800" decel="100000" fill="hold"/>
                                        <p:tgtEl>
                                          <p:spTgt spid="1027"/>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1027"/>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102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Phase One: Preparing for the Interview</a:t>
            </a:r>
            <a:endParaRPr lang="en-US" dirty="0"/>
          </a:p>
        </p:txBody>
      </p:sp>
      <p:sp>
        <p:nvSpPr>
          <p:cNvPr id="3" name="Content Placeholder 2"/>
          <p:cNvSpPr>
            <a:spLocks noGrp="1"/>
          </p:cNvSpPr>
          <p:nvPr>
            <p:ph sz="half" idx="1"/>
          </p:nvPr>
        </p:nvSpPr>
        <p:spPr>
          <a:xfrm>
            <a:off x="655518" y="1567543"/>
            <a:ext cx="4038600" cy="4332989"/>
          </a:xfrm>
        </p:spPr>
        <p:txBody>
          <a:bodyPr>
            <a:normAutofit/>
          </a:bodyPr>
          <a:lstStyle/>
          <a:p>
            <a:pPr>
              <a:spcAft>
                <a:spcPts val="1200"/>
              </a:spcAft>
            </a:pPr>
            <a:r>
              <a:rPr lang="en-US" dirty="0" smtClean="0"/>
              <a:t>This leads us to the next step in preparing for the interview</a:t>
            </a:r>
          </a:p>
          <a:p>
            <a:pPr lvl="1">
              <a:spcAft>
                <a:spcPts val="1200"/>
              </a:spcAft>
            </a:pPr>
            <a:r>
              <a:rPr lang="en-US" dirty="0" smtClean="0"/>
              <a:t>Job seekers must practice answering interview questions</a:t>
            </a:r>
          </a:p>
        </p:txBody>
      </p:sp>
      <p:pic>
        <p:nvPicPr>
          <p:cNvPr id="2050" name="Picture 2"/>
          <p:cNvPicPr>
            <a:picLocks noGrp="1" noChangeAspect="1" noChangeArrowheads="1"/>
          </p:cNvPicPr>
          <p:nvPr>
            <p:ph sz="half" idx="2"/>
          </p:nvPr>
        </p:nvPicPr>
        <p:blipFill>
          <a:blip r:embed="rId3"/>
          <a:srcRect/>
          <a:stretch>
            <a:fillRect/>
          </a:stretch>
        </p:blipFill>
        <p:spPr bwMode="auto">
          <a:xfrm>
            <a:off x="5856380" y="1972491"/>
            <a:ext cx="2138088" cy="2156680"/>
          </a:xfrm>
          <a:prstGeom prst="rect">
            <a:avLst/>
          </a:prstGeom>
          <a:noFill/>
          <a:ln w="9525">
            <a:noFill/>
            <a:miter lim="800000"/>
            <a:headEnd/>
            <a:tailEnd/>
          </a:ln>
          <a:effectLst/>
        </p:spPr>
      </p:pic>
      <p:sp>
        <p:nvSpPr>
          <p:cNvPr id="6" name="Content Placeholder 2"/>
          <p:cNvSpPr txBox="1">
            <a:spLocks/>
          </p:cNvSpPr>
          <p:nvPr/>
        </p:nvSpPr>
        <p:spPr>
          <a:xfrm>
            <a:off x="416940" y="1469518"/>
            <a:ext cx="4038600" cy="4525963"/>
          </a:xfrm>
          <a:prstGeom prst="rect">
            <a:avLst/>
          </a:prstGeom>
        </p:spPr>
        <p:txBody>
          <a:bodyPr vert="horz" lIns="91440" tIns="45720" rIns="91440" bIns="45720" rtlCol="0">
            <a:normAutofit fontScale="77500" lnSpcReduction="20000"/>
          </a:bodyPr>
          <a:lstStyle/>
          <a:p>
            <a:pPr marL="342900" marR="0" lvl="0" indent="-342900" algn="l" defTabSz="914400" rtl="0" eaLnBrk="1" fontAlgn="auto" latinLnBrk="0" hangingPunct="1">
              <a:lnSpc>
                <a:spcPct val="100000"/>
              </a:lnSpc>
              <a:spcBef>
                <a:spcPct val="20000"/>
              </a:spcBef>
              <a:spcAft>
                <a:spcPts val="1200"/>
              </a:spcAft>
              <a:buClrTx/>
              <a:buSzTx/>
              <a:buFont typeface="Arial"/>
              <a:buChar char="•"/>
              <a:tabLst/>
              <a:defRPr/>
            </a:pPr>
            <a:r>
              <a:rPr kumimoji="0" lang="en-US" sz="28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What are common interview questions?</a:t>
            </a:r>
          </a:p>
          <a:p>
            <a:pPr marL="800100" lvl="1" indent="-342900">
              <a:spcBef>
                <a:spcPct val="20000"/>
              </a:spcBef>
              <a:spcAft>
                <a:spcPts val="1200"/>
              </a:spcAft>
              <a:buFont typeface="Arial" pitchFamily="34" charset="0"/>
              <a:buChar char="−"/>
            </a:pPr>
            <a:r>
              <a:rPr lang="en-US" sz="2800" dirty="0" smtClean="0">
                <a:solidFill>
                  <a:schemeClr val="bg1"/>
                </a:solidFill>
                <a:latin typeface="Arial" pitchFamily="34" charset="0"/>
                <a:cs typeface="Arial" pitchFamily="34" charset="0"/>
              </a:rPr>
              <a:t>Why don’t you tell me a little bit about yourself?</a:t>
            </a:r>
          </a:p>
          <a:p>
            <a:pPr marL="800100" lvl="1" indent="-342900">
              <a:spcBef>
                <a:spcPct val="20000"/>
              </a:spcBef>
              <a:spcAft>
                <a:spcPts val="1200"/>
              </a:spcAft>
              <a:buFont typeface="Arial" pitchFamily="34" charset="0"/>
              <a:buChar char="−"/>
            </a:pPr>
            <a:r>
              <a:rPr kumimoji="0" lang="en-US" sz="28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What</a:t>
            </a:r>
            <a:r>
              <a:rPr kumimoji="0" lang="en-US" sz="2800" b="0" i="0" u="none" strike="noStrike" kern="1200" cap="none" spc="0" normalizeH="0" noProof="0" dirty="0" smtClean="0">
                <a:ln>
                  <a:noFill/>
                </a:ln>
                <a:solidFill>
                  <a:schemeClr val="bg1"/>
                </a:solidFill>
                <a:effectLst/>
                <a:uLnTx/>
                <a:uFillTx/>
                <a:latin typeface="Arial" pitchFamily="34" charset="0"/>
                <a:ea typeface="+mn-ea"/>
                <a:cs typeface="Arial" pitchFamily="34" charset="0"/>
              </a:rPr>
              <a:t> are your strengths?</a:t>
            </a:r>
          </a:p>
          <a:p>
            <a:pPr marL="800100" lvl="1" indent="-342900">
              <a:spcBef>
                <a:spcPct val="20000"/>
              </a:spcBef>
              <a:spcAft>
                <a:spcPts val="1200"/>
              </a:spcAft>
              <a:buFont typeface="Arial" pitchFamily="34" charset="0"/>
              <a:buChar char="−"/>
            </a:pPr>
            <a:r>
              <a:rPr lang="en-US" sz="2800" baseline="0" dirty="0" smtClean="0">
                <a:solidFill>
                  <a:schemeClr val="bg1"/>
                </a:solidFill>
                <a:latin typeface="Arial" pitchFamily="34" charset="0"/>
                <a:cs typeface="Arial" pitchFamily="34" charset="0"/>
              </a:rPr>
              <a:t>What</a:t>
            </a:r>
            <a:r>
              <a:rPr lang="en-US" sz="2800" dirty="0" smtClean="0">
                <a:solidFill>
                  <a:schemeClr val="bg1"/>
                </a:solidFill>
                <a:latin typeface="Arial" pitchFamily="34" charset="0"/>
                <a:cs typeface="Arial" pitchFamily="34" charset="0"/>
              </a:rPr>
              <a:t> are your weaknesses?</a:t>
            </a:r>
          </a:p>
          <a:p>
            <a:pPr marL="800100" lvl="1" indent="-342900">
              <a:spcBef>
                <a:spcPct val="20000"/>
              </a:spcBef>
              <a:spcAft>
                <a:spcPts val="1200"/>
              </a:spcAft>
              <a:buFont typeface="Arial" pitchFamily="34" charset="0"/>
              <a:buChar char="−"/>
            </a:pPr>
            <a:r>
              <a:rPr kumimoji="0" lang="en-US" sz="28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Why</a:t>
            </a:r>
            <a:r>
              <a:rPr kumimoji="0" lang="en-US" sz="2800" b="0" i="0" u="none" strike="noStrike" kern="1200" cap="none" spc="0" normalizeH="0" noProof="0" dirty="0" smtClean="0">
                <a:ln>
                  <a:noFill/>
                </a:ln>
                <a:solidFill>
                  <a:schemeClr val="bg1"/>
                </a:solidFill>
                <a:effectLst/>
                <a:uLnTx/>
                <a:uFillTx/>
                <a:latin typeface="Arial" pitchFamily="34" charset="0"/>
                <a:ea typeface="+mn-ea"/>
                <a:cs typeface="Arial" pitchFamily="34" charset="0"/>
              </a:rPr>
              <a:t> should I hire you?</a:t>
            </a:r>
          </a:p>
          <a:p>
            <a:pPr marL="800100" lvl="1" indent="-342900">
              <a:spcBef>
                <a:spcPct val="20000"/>
              </a:spcBef>
              <a:spcAft>
                <a:spcPts val="1200"/>
              </a:spcAft>
              <a:buFont typeface="Arial" pitchFamily="34" charset="0"/>
              <a:buChar char="−"/>
            </a:pPr>
            <a:r>
              <a:rPr lang="en-US" sz="2800" baseline="0" dirty="0" smtClean="0">
                <a:solidFill>
                  <a:schemeClr val="bg1"/>
                </a:solidFill>
                <a:latin typeface="Arial" pitchFamily="34" charset="0"/>
                <a:cs typeface="Arial" pitchFamily="34" charset="0"/>
              </a:rPr>
              <a:t>Why</a:t>
            </a:r>
            <a:r>
              <a:rPr lang="en-US" sz="2800" dirty="0" smtClean="0">
                <a:solidFill>
                  <a:schemeClr val="bg1"/>
                </a:solidFill>
                <a:latin typeface="Arial" pitchFamily="34" charset="0"/>
                <a:cs typeface="Arial" pitchFamily="34" charset="0"/>
              </a:rPr>
              <a:t> do you want this job?</a:t>
            </a:r>
            <a:r>
              <a:rPr kumimoji="0" lang="en-US" sz="28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 </a:t>
            </a:r>
            <a:endParaRPr kumimoji="0" lang="en-US" sz="24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35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800" decel="100000"/>
                                        <p:tgtEl>
                                          <p:spTgt spid="3">
                                            <p:txEl>
                                              <p:pRg st="1" end="1"/>
                                            </p:txEl>
                                          </p:spTgt>
                                        </p:tgtEl>
                                      </p:cBhvr>
                                    </p:animEffect>
                                    <p:anim calcmode="lin" valueType="num">
                                      <p:cBhvr>
                                        <p:cTn id="8"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par>
                          <p:cTn id="13" fill="hold">
                            <p:stCondLst>
                              <p:cond delay="4500"/>
                            </p:stCondLst>
                            <p:childTnLst>
                              <p:par>
                                <p:cTn id="14" presetID="2" presetClass="exit" presetSubtype="4" fill="hold" grpId="0" nodeType="afterEffect">
                                  <p:stCondLst>
                                    <p:cond delay="27500"/>
                                  </p:stCondLst>
                                  <p:childTnLst>
                                    <p:anim calcmode="lin" valueType="num">
                                      <p:cBhvr additive="base">
                                        <p:cTn id="15" dur="10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1000"/>
                                        <p:tgtEl>
                                          <p:spTgt spid="3">
                                            <p:txEl>
                                              <p:pRg st="0" end="0"/>
                                            </p:txEl>
                                          </p:spTgt>
                                        </p:tgtEl>
                                        <p:attrNameLst>
                                          <p:attrName>ppt_y</p:attrName>
                                        </p:attrNameLst>
                                      </p:cBhvr>
                                      <p:tavLst>
                                        <p:tav tm="0">
                                          <p:val>
                                            <p:strVal val="ppt_y"/>
                                          </p:val>
                                        </p:tav>
                                        <p:tav tm="100000">
                                          <p:val>
                                            <p:strVal val="1+ppt_h/2"/>
                                          </p:val>
                                        </p:tav>
                                      </p:tavLst>
                                    </p:anim>
                                    <p:set>
                                      <p:cBhvr>
                                        <p:cTn id="17" dur="1" fill="hold">
                                          <p:stCondLst>
                                            <p:cond delay="999"/>
                                          </p:stCondLst>
                                        </p:cTn>
                                        <p:tgtEl>
                                          <p:spTgt spid="3">
                                            <p:txEl>
                                              <p:pRg st="0" end="0"/>
                                            </p:txEl>
                                          </p:spTgt>
                                        </p:tgtEl>
                                        <p:attrNameLst>
                                          <p:attrName>style.visibility</p:attrName>
                                        </p:attrNameLst>
                                      </p:cBhvr>
                                      <p:to>
                                        <p:strVal val="hidden"/>
                                      </p:to>
                                    </p:set>
                                  </p:childTnLst>
                                </p:cTn>
                              </p:par>
                            </p:childTnLst>
                          </p:cTn>
                        </p:par>
                        <p:par>
                          <p:cTn id="18" fill="hold">
                            <p:stCondLst>
                              <p:cond delay="33000"/>
                            </p:stCondLst>
                            <p:childTnLst>
                              <p:par>
                                <p:cTn id="19" presetID="2" presetClass="exit" presetSubtype="4" fill="hold" grpId="0" nodeType="afterEffect">
                                  <p:stCondLst>
                                    <p:cond delay="0"/>
                                  </p:stCondLst>
                                  <p:childTnLst>
                                    <p:anim calcmode="lin" valueType="num">
                                      <p:cBhvr additive="base">
                                        <p:cTn id="20" dur="10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1000"/>
                                        <p:tgtEl>
                                          <p:spTgt spid="3">
                                            <p:txEl>
                                              <p:pRg st="1" end="1"/>
                                            </p:txEl>
                                          </p:spTgt>
                                        </p:tgtEl>
                                        <p:attrNameLst>
                                          <p:attrName>ppt_y</p:attrName>
                                        </p:attrNameLst>
                                      </p:cBhvr>
                                      <p:tavLst>
                                        <p:tav tm="0">
                                          <p:val>
                                            <p:strVal val="ppt_y"/>
                                          </p:val>
                                        </p:tav>
                                        <p:tav tm="100000">
                                          <p:val>
                                            <p:strVal val="1+ppt_h/2"/>
                                          </p:val>
                                        </p:tav>
                                      </p:tavLst>
                                    </p:anim>
                                    <p:set>
                                      <p:cBhvr>
                                        <p:cTn id="22" dur="1" fill="hold">
                                          <p:stCondLst>
                                            <p:cond delay="999"/>
                                          </p:stCondLst>
                                        </p:cTn>
                                        <p:tgtEl>
                                          <p:spTgt spid="3">
                                            <p:txEl>
                                              <p:pRg st="1" end="1"/>
                                            </p:txEl>
                                          </p:spTgt>
                                        </p:tgtEl>
                                        <p:attrNameLst>
                                          <p:attrName>style.visibility</p:attrName>
                                        </p:attrNameLst>
                                      </p:cBhvr>
                                      <p:to>
                                        <p:strVal val="hidden"/>
                                      </p:to>
                                    </p:set>
                                  </p:childTnLst>
                                </p:cTn>
                              </p:par>
                            </p:childTnLst>
                          </p:cTn>
                        </p:par>
                        <p:par>
                          <p:cTn id="23" fill="hold">
                            <p:stCondLst>
                              <p:cond delay="34000"/>
                            </p:stCondLst>
                            <p:childTnLst>
                              <p:par>
                                <p:cTn id="24" presetID="9" presetClass="entr" presetSubtype="0" fill="hold" nodeType="afterEffect">
                                  <p:stCondLst>
                                    <p:cond delay="20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dissolve">
                                      <p:cBhvr>
                                        <p:cTn id="26" dur="500"/>
                                        <p:tgtEl>
                                          <p:spTgt spid="6">
                                            <p:txEl>
                                              <p:pRg st="0" end="0"/>
                                            </p:txEl>
                                          </p:spTgt>
                                        </p:tgtEl>
                                      </p:cBhvr>
                                    </p:animEffect>
                                  </p:childTnLst>
                                </p:cTn>
                              </p:par>
                            </p:childTnLst>
                          </p:cTn>
                        </p:par>
                        <p:par>
                          <p:cTn id="27" fill="hold">
                            <p:stCondLst>
                              <p:cond delay="34700"/>
                            </p:stCondLst>
                            <p:childTnLst>
                              <p:par>
                                <p:cTn id="28" presetID="9" presetClass="entr" presetSubtype="0" fill="hold" nodeType="afterEffect">
                                  <p:stCondLst>
                                    <p:cond delay="230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dissolve">
                                      <p:cBhvr>
                                        <p:cTn id="30" dur="1000"/>
                                        <p:tgtEl>
                                          <p:spTgt spid="6">
                                            <p:txEl>
                                              <p:pRg st="1" end="1"/>
                                            </p:txEl>
                                          </p:spTgt>
                                        </p:tgtEl>
                                      </p:cBhvr>
                                    </p:animEffect>
                                  </p:childTnLst>
                                </p:cTn>
                              </p:par>
                            </p:childTnLst>
                          </p:cTn>
                        </p:par>
                        <p:par>
                          <p:cTn id="31" fill="hold">
                            <p:stCondLst>
                              <p:cond delay="38000"/>
                            </p:stCondLst>
                            <p:childTnLst>
                              <p:par>
                                <p:cTn id="32" presetID="9" presetClass="entr" presetSubtype="0" fill="hold" nodeType="afterEffect">
                                  <p:stCondLst>
                                    <p:cond delay="100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dissolve">
                                      <p:cBhvr>
                                        <p:cTn id="34" dur="1000"/>
                                        <p:tgtEl>
                                          <p:spTgt spid="6">
                                            <p:txEl>
                                              <p:pRg st="2" end="2"/>
                                            </p:txEl>
                                          </p:spTgt>
                                        </p:tgtEl>
                                      </p:cBhvr>
                                    </p:animEffect>
                                  </p:childTnLst>
                                </p:cTn>
                              </p:par>
                            </p:childTnLst>
                          </p:cTn>
                        </p:par>
                        <p:par>
                          <p:cTn id="35" fill="hold">
                            <p:stCondLst>
                              <p:cond delay="40000"/>
                            </p:stCondLst>
                            <p:childTnLst>
                              <p:par>
                                <p:cTn id="36" presetID="9" presetClass="entr" presetSubtype="0" fill="hold" nodeType="afterEffect">
                                  <p:stCondLst>
                                    <p:cond delay="100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dissolve">
                                      <p:cBhvr>
                                        <p:cTn id="38" dur="1000"/>
                                        <p:tgtEl>
                                          <p:spTgt spid="6">
                                            <p:txEl>
                                              <p:pRg st="3" end="3"/>
                                            </p:txEl>
                                          </p:spTgt>
                                        </p:tgtEl>
                                      </p:cBhvr>
                                    </p:animEffect>
                                  </p:childTnLst>
                                </p:cTn>
                              </p:par>
                            </p:childTnLst>
                          </p:cTn>
                        </p:par>
                        <p:par>
                          <p:cTn id="39" fill="hold">
                            <p:stCondLst>
                              <p:cond delay="42000"/>
                            </p:stCondLst>
                            <p:childTnLst>
                              <p:par>
                                <p:cTn id="40" presetID="9" presetClass="entr" presetSubtype="0" fill="hold" nodeType="afterEffect">
                                  <p:stCondLst>
                                    <p:cond delay="100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dissolve">
                                      <p:cBhvr>
                                        <p:cTn id="42" dur="1000"/>
                                        <p:tgtEl>
                                          <p:spTgt spid="6">
                                            <p:txEl>
                                              <p:pRg st="4" end="4"/>
                                            </p:txEl>
                                          </p:spTgt>
                                        </p:tgtEl>
                                      </p:cBhvr>
                                    </p:animEffect>
                                  </p:childTnLst>
                                </p:cTn>
                              </p:par>
                            </p:childTnLst>
                          </p:cTn>
                        </p:par>
                        <p:par>
                          <p:cTn id="43" fill="hold">
                            <p:stCondLst>
                              <p:cond delay="44000"/>
                            </p:stCondLst>
                            <p:childTnLst>
                              <p:par>
                                <p:cTn id="44" presetID="9" presetClass="entr" presetSubtype="0" fill="hold" nodeType="afterEffect">
                                  <p:stCondLst>
                                    <p:cond delay="1000"/>
                                  </p:stCondLst>
                                  <p:childTnLst>
                                    <p:set>
                                      <p:cBhvr>
                                        <p:cTn id="45" dur="1" fill="hold">
                                          <p:stCondLst>
                                            <p:cond delay="0"/>
                                          </p:stCondLst>
                                        </p:cTn>
                                        <p:tgtEl>
                                          <p:spTgt spid="6">
                                            <p:txEl>
                                              <p:pRg st="5" end="5"/>
                                            </p:txEl>
                                          </p:spTgt>
                                        </p:tgtEl>
                                        <p:attrNameLst>
                                          <p:attrName>style.visibility</p:attrName>
                                        </p:attrNameLst>
                                      </p:cBhvr>
                                      <p:to>
                                        <p:strVal val="visible"/>
                                      </p:to>
                                    </p:set>
                                    <p:animEffect transition="in" filter="dissolve">
                                      <p:cBhvr>
                                        <p:cTn id="46" dur="1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Phase One: Preparing for the Interview</a:t>
            </a:r>
            <a:endParaRPr lang="en-US" dirty="0"/>
          </a:p>
        </p:txBody>
      </p:sp>
      <p:sp>
        <p:nvSpPr>
          <p:cNvPr id="3" name="Content Placeholder 2"/>
          <p:cNvSpPr>
            <a:spLocks noGrp="1"/>
          </p:cNvSpPr>
          <p:nvPr>
            <p:ph sz="half" idx="1"/>
          </p:nvPr>
        </p:nvSpPr>
        <p:spPr>
          <a:xfrm>
            <a:off x="560517" y="1401288"/>
            <a:ext cx="4038600" cy="4463618"/>
          </a:xfrm>
        </p:spPr>
        <p:txBody>
          <a:bodyPr>
            <a:normAutofit/>
          </a:bodyPr>
          <a:lstStyle/>
          <a:p>
            <a:pPr>
              <a:spcAft>
                <a:spcPts val="1200"/>
              </a:spcAft>
            </a:pPr>
            <a:r>
              <a:rPr lang="en-US" dirty="0" smtClean="0"/>
              <a:t>What is the most common question? </a:t>
            </a:r>
          </a:p>
          <a:p>
            <a:pPr lvl="1">
              <a:spcAft>
                <a:spcPts val="1200"/>
              </a:spcAft>
            </a:pPr>
            <a:r>
              <a:rPr lang="en-US" dirty="0" smtClean="0"/>
              <a:t>Do you have any questions? </a:t>
            </a:r>
          </a:p>
        </p:txBody>
      </p:sp>
      <p:sp>
        <p:nvSpPr>
          <p:cNvPr id="7" name="Content Placeholder 6"/>
          <p:cNvSpPr>
            <a:spLocks noGrp="1"/>
          </p:cNvSpPr>
          <p:nvPr>
            <p:ph sz="half" idx="2"/>
          </p:nvPr>
        </p:nvSpPr>
        <p:spPr>
          <a:xfrm>
            <a:off x="4594760" y="1392381"/>
            <a:ext cx="4157353" cy="4525963"/>
          </a:xfrm>
        </p:spPr>
        <p:txBody>
          <a:bodyPr/>
          <a:lstStyle/>
          <a:p>
            <a:pPr>
              <a:spcAft>
                <a:spcPts val="1200"/>
              </a:spcAft>
            </a:pPr>
            <a:r>
              <a:rPr lang="en-US" dirty="0" smtClean="0"/>
              <a:t>What questions should the interviewee avoid?</a:t>
            </a:r>
          </a:p>
          <a:p>
            <a:pPr lvl="1">
              <a:spcAft>
                <a:spcPts val="1200"/>
              </a:spcAft>
            </a:pPr>
            <a:r>
              <a:rPr lang="en-US" dirty="0" smtClean="0"/>
              <a:t>How much does this job pay?</a:t>
            </a:r>
          </a:p>
          <a:p>
            <a:pPr lvl="1">
              <a:spcAft>
                <a:spcPts val="1200"/>
              </a:spcAft>
            </a:pPr>
            <a:r>
              <a:rPr lang="en-US" dirty="0" smtClean="0"/>
              <a:t>What does this job entail?</a:t>
            </a:r>
          </a:p>
          <a:p>
            <a:pPr lvl="1">
              <a:spcAft>
                <a:spcPts val="1200"/>
              </a:spcAft>
              <a:buNone/>
            </a:pPr>
            <a:endParaRPr lang="en-US" dirty="0"/>
          </a:p>
        </p:txBody>
      </p:sp>
      <p:pic>
        <p:nvPicPr>
          <p:cNvPr id="3074" name="Picture 2"/>
          <p:cNvPicPr>
            <a:picLocks noChangeAspect="1" noChangeArrowheads="1"/>
          </p:cNvPicPr>
          <p:nvPr/>
        </p:nvPicPr>
        <p:blipFill>
          <a:blip r:embed="rId3"/>
          <a:srcRect/>
          <a:stretch>
            <a:fillRect/>
          </a:stretch>
        </p:blipFill>
        <p:spPr bwMode="auto">
          <a:xfrm>
            <a:off x="339550" y="1904257"/>
            <a:ext cx="3456460" cy="2652304"/>
          </a:xfrm>
          <a:prstGeom prst="rect">
            <a:avLst/>
          </a:prstGeom>
          <a:noFill/>
          <a:ln w="9525">
            <a:noFill/>
            <a:miter lim="800000"/>
            <a:headEnd/>
            <a:tailEnd/>
          </a:ln>
        </p:spPr>
      </p:pic>
      <p:sp>
        <p:nvSpPr>
          <p:cNvPr id="8" name="Content Placeholder 2"/>
          <p:cNvSpPr txBox="1">
            <a:spLocks/>
          </p:cNvSpPr>
          <p:nvPr/>
        </p:nvSpPr>
        <p:spPr>
          <a:xfrm>
            <a:off x="3930733" y="1227215"/>
            <a:ext cx="4950822" cy="5418909"/>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1200"/>
              </a:spcAft>
              <a:buClrTx/>
              <a:buSzTx/>
              <a:buFont typeface="Arial"/>
              <a:buChar char="•"/>
              <a:tabLst/>
              <a:defRPr/>
            </a:pPr>
            <a:r>
              <a:rPr kumimoji="0" lang="en-US" sz="28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Anny research’s the hospital</a:t>
            </a:r>
            <a:r>
              <a:rPr kumimoji="0" lang="en-US" sz="2800" b="0" i="0" u="none" strike="noStrike" kern="1200" cap="none" spc="0" normalizeH="0" noProof="0" dirty="0" smtClean="0">
                <a:ln>
                  <a:noFill/>
                </a:ln>
                <a:solidFill>
                  <a:schemeClr val="bg1"/>
                </a:solidFill>
                <a:effectLst/>
                <a:uLnTx/>
                <a:uFillTx/>
                <a:latin typeface="Arial" pitchFamily="34" charset="0"/>
                <a:ea typeface="+mn-ea"/>
                <a:cs typeface="Arial" pitchFamily="34" charset="0"/>
              </a:rPr>
              <a:t> to prepare for her </a:t>
            </a:r>
            <a:r>
              <a:rPr lang="en-US" sz="2800" dirty="0" smtClean="0">
                <a:solidFill>
                  <a:schemeClr val="bg1"/>
                </a:solidFill>
                <a:latin typeface="Arial" pitchFamily="34" charset="0"/>
                <a:cs typeface="Arial" pitchFamily="34" charset="0"/>
              </a:rPr>
              <a:t>“Unit Clerk” interview</a:t>
            </a:r>
          </a:p>
          <a:p>
            <a:pPr marL="800100" lvl="1" indent="-342900">
              <a:spcBef>
                <a:spcPct val="20000"/>
              </a:spcBef>
              <a:spcAft>
                <a:spcPts val="1200"/>
              </a:spcAft>
              <a:buFont typeface="Arial"/>
              <a:buChar char="•"/>
            </a:pPr>
            <a:r>
              <a:rPr kumimoji="0" lang="en-US" sz="24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She learns the</a:t>
            </a:r>
            <a:r>
              <a:rPr kumimoji="0" lang="en-US" sz="2400" b="0" i="0" u="none" strike="noStrike" kern="1200" cap="none" spc="0" normalizeH="0" noProof="0" dirty="0" smtClean="0">
                <a:ln>
                  <a:noFill/>
                </a:ln>
                <a:solidFill>
                  <a:schemeClr val="bg1"/>
                </a:solidFill>
                <a:effectLst/>
                <a:uLnTx/>
                <a:uFillTx/>
                <a:latin typeface="Arial" pitchFamily="34" charset="0"/>
                <a:ea typeface="+mn-ea"/>
                <a:cs typeface="Arial" pitchFamily="34" charset="0"/>
              </a:rPr>
              <a:t> hospital has expanded and plans to continue expanding to reach more customers across the State of Florida</a:t>
            </a:r>
          </a:p>
          <a:p>
            <a:pPr marL="800100" lvl="1" indent="-342900">
              <a:spcBef>
                <a:spcPct val="20000"/>
              </a:spcBef>
              <a:spcAft>
                <a:spcPts val="1200"/>
              </a:spcAft>
              <a:buFont typeface="Arial"/>
              <a:buChar char="•"/>
            </a:pPr>
            <a:r>
              <a:rPr lang="en-US" sz="2400" dirty="0" smtClean="0">
                <a:solidFill>
                  <a:schemeClr val="bg1"/>
                </a:solidFill>
                <a:latin typeface="Arial" pitchFamily="34" charset="0"/>
                <a:cs typeface="Arial" pitchFamily="34" charset="0"/>
              </a:rPr>
              <a:t>She also researched the job description in Employ Florida Marketplace (EFM)</a:t>
            </a:r>
            <a:endParaRPr kumimoji="0" lang="en-US" sz="2400" b="0" i="0" u="none" strike="noStrike" kern="1200" cap="none" spc="0" normalizeH="0" noProof="0" dirty="0" smtClean="0">
              <a:ln>
                <a:noFill/>
              </a:ln>
              <a:solidFill>
                <a:schemeClr val="bg1"/>
              </a:solidFill>
              <a:effectLst/>
              <a:uLnTx/>
              <a:uFillTx/>
              <a:latin typeface="Arial" pitchFamily="34" charset="0"/>
              <a:ea typeface="+mn-ea"/>
              <a:cs typeface="Arial" pitchFamily="34" charset="0"/>
            </a:endParaRPr>
          </a:p>
          <a:p>
            <a:pPr marL="800100" lvl="1" indent="-342900">
              <a:spcBef>
                <a:spcPct val="20000"/>
              </a:spcBef>
              <a:spcAft>
                <a:spcPts val="1200"/>
              </a:spcAft>
              <a:buFont typeface="Arial"/>
              <a:buChar char="•"/>
            </a:pPr>
            <a:r>
              <a:rPr lang="en-US" sz="2400" baseline="0" dirty="0" smtClean="0">
                <a:solidFill>
                  <a:schemeClr val="bg1"/>
                </a:solidFill>
                <a:latin typeface="Arial" pitchFamily="34" charset="0"/>
                <a:cs typeface="Arial" pitchFamily="34" charset="0"/>
              </a:rPr>
              <a:t>What</a:t>
            </a:r>
            <a:r>
              <a:rPr lang="en-US" sz="2400" dirty="0" smtClean="0">
                <a:solidFill>
                  <a:schemeClr val="bg1"/>
                </a:solidFill>
                <a:latin typeface="Arial" pitchFamily="34" charset="0"/>
                <a:cs typeface="Arial" pitchFamily="34" charset="0"/>
              </a:rPr>
              <a:t> questions can she ask to show that she has researched the company?</a:t>
            </a:r>
            <a:endParaRPr kumimoji="0" lang="en-US" sz="24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endParaRPr>
          </a:p>
        </p:txBody>
      </p:sp>
      <p:pic>
        <p:nvPicPr>
          <p:cNvPr id="1026" name="Picture 2" descr="C:\Users\MOTTERI\AppData\Local\Microsoft\Windows\Temporary Internet Files\Low\Content.IE5\IU9G1FFC\bigstock-Stop-2188368[1].jpg"/>
          <p:cNvPicPr>
            <a:picLocks noChangeAspect="1" noChangeArrowheads="1"/>
          </p:cNvPicPr>
          <p:nvPr/>
        </p:nvPicPr>
        <p:blipFill>
          <a:blip r:embed="rId4"/>
          <a:srcRect/>
          <a:stretch>
            <a:fillRect/>
          </a:stretch>
        </p:blipFill>
        <p:spPr bwMode="auto">
          <a:xfrm>
            <a:off x="410668" y="1287483"/>
            <a:ext cx="3240024" cy="4876800"/>
          </a:xfrm>
          <a:prstGeom prst="rect">
            <a:avLst/>
          </a:prstGeom>
          <a:noFill/>
        </p:spPr>
      </p:pic>
      <p:pic>
        <p:nvPicPr>
          <p:cNvPr id="4" name="Picture 2" descr="C:\Users\MOTTERI\AppData\Local\Microsoft\Windows\Temporary Internet Files\Low\Content.IE5\FYYUB2OV\bigstock-A-vehicle-type-gauge-measures--22981085[1].jpg"/>
          <p:cNvPicPr>
            <a:picLocks noChangeAspect="1" noChangeArrowheads="1"/>
          </p:cNvPicPr>
          <p:nvPr/>
        </p:nvPicPr>
        <p:blipFill>
          <a:blip r:embed="rId5"/>
          <a:srcRect/>
          <a:stretch>
            <a:fillRect/>
          </a:stretch>
        </p:blipFill>
        <p:spPr bwMode="auto">
          <a:xfrm>
            <a:off x="4800600" y="2199502"/>
            <a:ext cx="2918253" cy="29182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60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par>
                          <p:cTn id="8" fill="hold">
                            <p:stCondLst>
                              <p:cond delay="6500"/>
                            </p:stCondLst>
                            <p:childTnLst>
                              <p:par>
                                <p:cTn id="9" presetID="30" presetClass="entr" presetSubtype="0" fill="hold" nodeType="afterEffect">
                                  <p:stCondLst>
                                    <p:cond delay="9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800" decel="100000"/>
                                        <p:tgtEl>
                                          <p:spTgt spid="4"/>
                                        </p:tgtEl>
                                      </p:cBhvr>
                                    </p:animEffect>
                                    <p:anim calcmode="lin" valueType="num">
                                      <p:cBhvr>
                                        <p:cTn id="12" dur="800" decel="100000" fill="hold"/>
                                        <p:tgtEl>
                                          <p:spTgt spid="4"/>
                                        </p:tgtEl>
                                        <p:attrNameLst>
                                          <p:attrName>style.rotation</p:attrName>
                                        </p:attrNameLst>
                                      </p:cBhvr>
                                      <p:tavLst>
                                        <p:tav tm="0">
                                          <p:val>
                                            <p:fltVal val="-90"/>
                                          </p:val>
                                        </p:tav>
                                        <p:tav tm="100000">
                                          <p:val>
                                            <p:fltVal val="0"/>
                                          </p:val>
                                        </p:tav>
                                      </p:tavLst>
                                    </p:anim>
                                    <p:anim calcmode="lin" valueType="num">
                                      <p:cBhvr>
                                        <p:cTn id="13" dur="800" decel="100000" fill="hold"/>
                                        <p:tgtEl>
                                          <p:spTgt spid="4"/>
                                        </p:tgtEl>
                                        <p:attrNameLst>
                                          <p:attrName>ppt_x</p:attrName>
                                        </p:attrNameLst>
                                      </p:cBhvr>
                                      <p:tavLst>
                                        <p:tav tm="0">
                                          <p:val>
                                            <p:strVal val="#ppt_x+0.4"/>
                                          </p:val>
                                        </p:tav>
                                        <p:tav tm="100000">
                                          <p:val>
                                            <p:strVal val="#ppt_x-0.05"/>
                                          </p:val>
                                        </p:tav>
                                      </p:tavLst>
                                    </p:anim>
                                    <p:anim calcmode="lin" valueType="num">
                                      <p:cBhvr>
                                        <p:cTn id="14" dur="800" decel="100000" fill="hold"/>
                                        <p:tgtEl>
                                          <p:spTgt spid="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17" fill="hold">
                            <p:stCondLst>
                              <p:cond delay="17000"/>
                            </p:stCondLst>
                            <p:childTnLst>
                              <p:par>
                                <p:cTn id="18" presetID="2" presetClass="exit" presetSubtype="4" fill="hold" grpId="0" nodeType="afterEffect">
                                  <p:stCondLst>
                                    <p:cond delay="12500"/>
                                  </p:stCondLst>
                                  <p:childTnLst>
                                    <p:anim calcmode="lin" valueType="num">
                                      <p:cBhvr additive="base">
                                        <p:cTn id="19"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p:tgtEl>
                                          <p:spTgt spid="3">
                                            <p:txEl>
                                              <p:pRg st="0" end="0"/>
                                            </p:txEl>
                                          </p:spTgt>
                                        </p:tgtEl>
                                        <p:attrNameLst>
                                          <p:attrName>ppt_y</p:attrName>
                                        </p:attrNameLst>
                                      </p:cBhvr>
                                      <p:tavLst>
                                        <p:tav tm="0">
                                          <p:val>
                                            <p:strVal val="ppt_y"/>
                                          </p:val>
                                        </p:tav>
                                        <p:tav tm="100000">
                                          <p:val>
                                            <p:strVal val="1+ppt_h/2"/>
                                          </p:val>
                                        </p:tav>
                                      </p:tavLst>
                                    </p:anim>
                                    <p:set>
                                      <p:cBhvr>
                                        <p:cTn id="21" dur="1" fill="hold">
                                          <p:stCondLst>
                                            <p:cond delay="499"/>
                                          </p:stCondLst>
                                        </p:cTn>
                                        <p:tgtEl>
                                          <p:spTgt spid="3">
                                            <p:txEl>
                                              <p:pRg st="0" end="0"/>
                                            </p:txEl>
                                          </p:spTgt>
                                        </p:tgtEl>
                                        <p:attrNameLst>
                                          <p:attrName>style.visibility</p:attrName>
                                        </p:attrNameLst>
                                      </p:cBhvr>
                                      <p:to>
                                        <p:strVal val="hidden"/>
                                      </p:to>
                                    </p:set>
                                  </p:childTnLst>
                                </p:cTn>
                              </p:par>
                            </p:childTnLst>
                          </p:cTn>
                        </p:par>
                        <p:par>
                          <p:cTn id="22" fill="hold">
                            <p:stCondLst>
                              <p:cond delay="30000"/>
                            </p:stCondLst>
                            <p:childTnLst>
                              <p:par>
                                <p:cTn id="23" presetID="2" presetClass="exit" presetSubtype="4" fill="hold" grpId="0" nodeType="afterEffect">
                                  <p:stCondLst>
                                    <p:cond delay="0"/>
                                  </p:stCondLst>
                                  <p:childTnLst>
                                    <p:anim calcmode="lin" valueType="num">
                                      <p:cBhvr additive="base">
                                        <p:cTn id="24"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p:tgtEl>
                                          <p:spTgt spid="3">
                                            <p:txEl>
                                              <p:pRg st="1" end="1"/>
                                            </p:txEl>
                                          </p:spTgt>
                                        </p:tgtEl>
                                        <p:attrNameLst>
                                          <p:attrName>ppt_y</p:attrName>
                                        </p:attrNameLst>
                                      </p:cBhvr>
                                      <p:tavLst>
                                        <p:tav tm="0">
                                          <p:val>
                                            <p:strVal val="ppt_y"/>
                                          </p:val>
                                        </p:tav>
                                        <p:tav tm="100000">
                                          <p:val>
                                            <p:strVal val="1+ppt_h/2"/>
                                          </p:val>
                                        </p:tav>
                                      </p:tavLst>
                                    </p:anim>
                                    <p:set>
                                      <p:cBhvr>
                                        <p:cTn id="26" dur="1" fill="hold">
                                          <p:stCondLst>
                                            <p:cond delay="499"/>
                                          </p:stCondLst>
                                        </p:cTn>
                                        <p:tgtEl>
                                          <p:spTgt spid="3">
                                            <p:txEl>
                                              <p:pRg st="1" end="1"/>
                                            </p:txEl>
                                          </p:spTgt>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4"/>
                                        </p:tgtEl>
                                        <p:attrNameLst>
                                          <p:attrName>ppt_x</p:attrName>
                                        </p:attrNameLst>
                                      </p:cBhvr>
                                      <p:tavLst>
                                        <p:tav tm="0">
                                          <p:val>
                                            <p:strVal val="ppt_x"/>
                                          </p:val>
                                        </p:tav>
                                        <p:tav tm="100000">
                                          <p:val>
                                            <p:strVal val="ppt_x"/>
                                          </p:val>
                                        </p:tav>
                                      </p:tavLst>
                                    </p:anim>
                                    <p:anim calcmode="lin" valueType="num">
                                      <p:cBhvr additive="base">
                                        <p:cTn id="29" dur="500"/>
                                        <p:tgtEl>
                                          <p:spTgt spid="4"/>
                                        </p:tgtEl>
                                        <p:attrNameLst>
                                          <p:attrName>ppt_y</p:attrName>
                                        </p:attrNameLst>
                                      </p:cBhvr>
                                      <p:tavLst>
                                        <p:tav tm="0">
                                          <p:val>
                                            <p:strVal val="ppt_y"/>
                                          </p:val>
                                        </p:tav>
                                        <p:tav tm="100000">
                                          <p:val>
                                            <p:strVal val="1+ppt_h/2"/>
                                          </p:val>
                                        </p:tav>
                                      </p:tavLst>
                                    </p:anim>
                                    <p:set>
                                      <p:cBhvr>
                                        <p:cTn id="30" dur="1" fill="hold">
                                          <p:stCondLst>
                                            <p:cond delay="499"/>
                                          </p:stCondLst>
                                        </p:cTn>
                                        <p:tgtEl>
                                          <p:spTgt spid="4"/>
                                        </p:tgtEl>
                                        <p:attrNameLst>
                                          <p:attrName>style.visibility</p:attrName>
                                        </p:attrNameLst>
                                      </p:cBhvr>
                                      <p:to>
                                        <p:strVal val="hidden"/>
                                      </p:to>
                                    </p:set>
                                  </p:childTnLst>
                                </p:cTn>
                              </p:par>
                            </p:childTnLst>
                          </p:cTn>
                        </p:par>
                        <p:par>
                          <p:cTn id="31" fill="hold">
                            <p:stCondLst>
                              <p:cond delay="30500"/>
                            </p:stCondLst>
                            <p:childTnLst>
                              <p:par>
                                <p:cTn id="32" presetID="9" presetClass="entr" presetSubtype="0" fill="hold" nodeType="afterEffect">
                                  <p:stCondLst>
                                    <p:cond delay="500"/>
                                  </p:stCondLst>
                                  <p:childTnLst>
                                    <p:set>
                                      <p:cBhvr>
                                        <p:cTn id="33" dur="1" fill="hold">
                                          <p:stCondLst>
                                            <p:cond delay="0"/>
                                          </p:stCondLst>
                                        </p:cTn>
                                        <p:tgtEl>
                                          <p:spTgt spid="1026"/>
                                        </p:tgtEl>
                                        <p:attrNameLst>
                                          <p:attrName>style.visibility</p:attrName>
                                        </p:attrNameLst>
                                      </p:cBhvr>
                                      <p:to>
                                        <p:strVal val="visible"/>
                                      </p:to>
                                    </p:set>
                                    <p:animEffect transition="in" filter="dissolve">
                                      <p:cBhvr>
                                        <p:cTn id="34" dur="500"/>
                                        <p:tgtEl>
                                          <p:spTgt spid="1026"/>
                                        </p:tgtEl>
                                      </p:cBhvr>
                                    </p:animEffect>
                                  </p:childTnLst>
                                </p:cTn>
                              </p:par>
                              <p:par>
                                <p:cTn id="35" presetID="30" presetClass="entr" presetSubtype="0" fill="hold" grpId="0" nodeType="withEffect">
                                  <p:stCondLst>
                                    <p:cond delay="50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800" decel="100000"/>
                                        <p:tgtEl>
                                          <p:spTgt spid="7">
                                            <p:txEl>
                                              <p:pRg st="0" end="0"/>
                                            </p:txEl>
                                          </p:spTgt>
                                        </p:tgtEl>
                                      </p:cBhvr>
                                    </p:animEffect>
                                    <p:anim calcmode="lin" valueType="num">
                                      <p:cBhvr>
                                        <p:cTn id="38" dur="800" decel="100000" fill="hold"/>
                                        <p:tgtEl>
                                          <p:spTgt spid="7">
                                            <p:txEl>
                                              <p:pRg st="0" end="0"/>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7">
                                            <p:txEl>
                                              <p:pRg st="0" end="0"/>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7">
                                            <p:txEl>
                                              <p:pRg st="0" end="0"/>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7">
                                            <p:txEl>
                                              <p:pRg st="0" end="0"/>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7">
                                            <p:txEl>
                                              <p:pRg st="0" end="0"/>
                                            </p:txEl>
                                          </p:spTgt>
                                        </p:tgtEl>
                                        <p:attrNameLst>
                                          <p:attrName>ppt_y</p:attrName>
                                        </p:attrNameLst>
                                      </p:cBhvr>
                                      <p:tavLst>
                                        <p:tav tm="0">
                                          <p:val>
                                            <p:strVal val="#ppt_y+0.1"/>
                                          </p:val>
                                        </p:tav>
                                        <p:tav tm="100000">
                                          <p:val>
                                            <p:strVal val="#ppt_y"/>
                                          </p:val>
                                        </p:tav>
                                      </p:tavLst>
                                    </p:anim>
                                  </p:childTnLst>
                                </p:cTn>
                              </p:par>
                              <p:par>
                                <p:cTn id="43" presetID="30" presetClass="entr" presetSubtype="0" fill="hold" grpId="0" nodeType="withEffect">
                                  <p:stCondLst>
                                    <p:cond delay="500"/>
                                  </p:stCondLst>
                                  <p:childTnLst>
                                    <p:set>
                                      <p:cBhvr>
                                        <p:cTn id="44" dur="1" fill="hold">
                                          <p:stCondLst>
                                            <p:cond delay="0"/>
                                          </p:stCondLst>
                                        </p:cTn>
                                        <p:tgtEl>
                                          <p:spTgt spid="7">
                                            <p:txEl>
                                              <p:pRg st="1" end="1"/>
                                            </p:txEl>
                                          </p:spTgt>
                                        </p:tgtEl>
                                        <p:attrNameLst>
                                          <p:attrName>style.visibility</p:attrName>
                                        </p:attrNameLst>
                                      </p:cBhvr>
                                      <p:to>
                                        <p:strVal val="visible"/>
                                      </p:to>
                                    </p:set>
                                    <p:animEffect transition="in" filter="fade">
                                      <p:cBhvr>
                                        <p:cTn id="45" dur="800" decel="100000"/>
                                        <p:tgtEl>
                                          <p:spTgt spid="7">
                                            <p:txEl>
                                              <p:pRg st="1" end="1"/>
                                            </p:txEl>
                                          </p:spTgt>
                                        </p:tgtEl>
                                      </p:cBhvr>
                                    </p:animEffect>
                                    <p:anim calcmode="lin" valueType="num">
                                      <p:cBhvr>
                                        <p:cTn id="46" dur="800" decel="100000" fill="hold"/>
                                        <p:tgtEl>
                                          <p:spTgt spid="7">
                                            <p:txEl>
                                              <p:pRg st="1" end="1"/>
                                            </p:txEl>
                                          </p:spTgt>
                                        </p:tgtEl>
                                        <p:attrNameLst>
                                          <p:attrName>style.rotation</p:attrName>
                                        </p:attrNameLst>
                                      </p:cBhvr>
                                      <p:tavLst>
                                        <p:tav tm="0">
                                          <p:val>
                                            <p:fltVal val="-90"/>
                                          </p:val>
                                        </p:tav>
                                        <p:tav tm="100000">
                                          <p:val>
                                            <p:fltVal val="0"/>
                                          </p:val>
                                        </p:tav>
                                      </p:tavLst>
                                    </p:anim>
                                    <p:anim calcmode="lin" valueType="num">
                                      <p:cBhvr>
                                        <p:cTn id="47" dur="800" decel="100000" fill="hold"/>
                                        <p:tgtEl>
                                          <p:spTgt spid="7">
                                            <p:txEl>
                                              <p:pRg st="1" end="1"/>
                                            </p:txEl>
                                          </p:spTgt>
                                        </p:tgtEl>
                                        <p:attrNameLst>
                                          <p:attrName>ppt_x</p:attrName>
                                        </p:attrNameLst>
                                      </p:cBhvr>
                                      <p:tavLst>
                                        <p:tav tm="0">
                                          <p:val>
                                            <p:strVal val="#ppt_x+0.4"/>
                                          </p:val>
                                        </p:tav>
                                        <p:tav tm="100000">
                                          <p:val>
                                            <p:strVal val="#ppt_x-0.05"/>
                                          </p:val>
                                        </p:tav>
                                      </p:tavLst>
                                    </p:anim>
                                    <p:anim calcmode="lin" valueType="num">
                                      <p:cBhvr>
                                        <p:cTn id="48" dur="800" decel="100000" fill="hold"/>
                                        <p:tgtEl>
                                          <p:spTgt spid="7">
                                            <p:txEl>
                                              <p:pRg st="1" end="1"/>
                                            </p:txEl>
                                          </p:spTgt>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7">
                                            <p:txEl>
                                              <p:pRg st="1" end="1"/>
                                            </p:txEl>
                                          </p:spTgt>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7">
                                            <p:txEl>
                                              <p:pRg st="1" end="1"/>
                                            </p:txEl>
                                          </p:spTgt>
                                        </p:tgtEl>
                                        <p:attrNameLst>
                                          <p:attrName>ppt_y</p:attrName>
                                        </p:attrNameLst>
                                      </p:cBhvr>
                                      <p:tavLst>
                                        <p:tav tm="0">
                                          <p:val>
                                            <p:strVal val="#ppt_y+0.1"/>
                                          </p:val>
                                        </p:tav>
                                        <p:tav tm="100000">
                                          <p:val>
                                            <p:strVal val="#ppt_y"/>
                                          </p:val>
                                        </p:tav>
                                      </p:tavLst>
                                    </p:anim>
                                  </p:childTnLst>
                                </p:cTn>
                              </p:par>
                              <p:par>
                                <p:cTn id="51" presetID="30" presetClass="entr" presetSubtype="0" fill="hold" grpId="0" nodeType="withEffect">
                                  <p:stCondLst>
                                    <p:cond delay="500"/>
                                  </p:stCondLst>
                                  <p:childTnLst>
                                    <p:set>
                                      <p:cBhvr>
                                        <p:cTn id="52" dur="1" fill="hold">
                                          <p:stCondLst>
                                            <p:cond delay="0"/>
                                          </p:stCondLst>
                                        </p:cTn>
                                        <p:tgtEl>
                                          <p:spTgt spid="7">
                                            <p:txEl>
                                              <p:pRg st="2" end="2"/>
                                            </p:txEl>
                                          </p:spTgt>
                                        </p:tgtEl>
                                        <p:attrNameLst>
                                          <p:attrName>style.visibility</p:attrName>
                                        </p:attrNameLst>
                                      </p:cBhvr>
                                      <p:to>
                                        <p:strVal val="visible"/>
                                      </p:to>
                                    </p:set>
                                    <p:animEffect transition="in" filter="fade">
                                      <p:cBhvr>
                                        <p:cTn id="53" dur="800" decel="100000"/>
                                        <p:tgtEl>
                                          <p:spTgt spid="7">
                                            <p:txEl>
                                              <p:pRg st="2" end="2"/>
                                            </p:txEl>
                                          </p:spTgt>
                                        </p:tgtEl>
                                      </p:cBhvr>
                                    </p:animEffect>
                                    <p:anim calcmode="lin" valueType="num">
                                      <p:cBhvr>
                                        <p:cTn id="54" dur="800" decel="100000" fill="hold"/>
                                        <p:tgtEl>
                                          <p:spTgt spid="7">
                                            <p:txEl>
                                              <p:pRg st="2" end="2"/>
                                            </p:txEl>
                                          </p:spTgt>
                                        </p:tgtEl>
                                        <p:attrNameLst>
                                          <p:attrName>style.rotation</p:attrName>
                                        </p:attrNameLst>
                                      </p:cBhvr>
                                      <p:tavLst>
                                        <p:tav tm="0">
                                          <p:val>
                                            <p:fltVal val="-90"/>
                                          </p:val>
                                        </p:tav>
                                        <p:tav tm="100000">
                                          <p:val>
                                            <p:fltVal val="0"/>
                                          </p:val>
                                        </p:tav>
                                      </p:tavLst>
                                    </p:anim>
                                    <p:anim calcmode="lin" valueType="num">
                                      <p:cBhvr>
                                        <p:cTn id="55" dur="800" decel="100000" fill="hold"/>
                                        <p:tgtEl>
                                          <p:spTgt spid="7">
                                            <p:txEl>
                                              <p:pRg st="2" end="2"/>
                                            </p:txEl>
                                          </p:spTgt>
                                        </p:tgtEl>
                                        <p:attrNameLst>
                                          <p:attrName>ppt_x</p:attrName>
                                        </p:attrNameLst>
                                      </p:cBhvr>
                                      <p:tavLst>
                                        <p:tav tm="0">
                                          <p:val>
                                            <p:strVal val="#ppt_x+0.4"/>
                                          </p:val>
                                        </p:tav>
                                        <p:tav tm="100000">
                                          <p:val>
                                            <p:strVal val="#ppt_x-0.05"/>
                                          </p:val>
                                        </p:tav>
                                      </p:tavLst>
                                    </p:anim>
                                    <p:anim calcmode="lin" valueType="num">
                                      <p:cBhvr>
                                        <p:cTn id="56" dur="800" decel="100000" fill="hold"/>
                                        <p:tgtEl>
                                          <p:spTgt spid="7">
                                            <p:txEl>
                                              <p:pRg st="2" end="2"/>
                                            </p:txEl>
                                          </p:spTgt>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7">
                                            <p:txEl>
                                              <p:pRg st="2" end="2"/>
                                            </p:txEl>
                                          </p:spTgt>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7">
                                            <p:txEl>
                                              <p:pRg st="2" end="2"/>
                                            </p:txEl>
                                          </p:spTgt>
                                        </p:tgtEl>
                                        <p:attrNameLst>
                                          <p:attrName>ppt_y</p:attrName>
                                        </p:attrNameLst>
                                      </p:cBhvr>
                                      <p:tavLst>
                                        <p:tav tm="0">
                                          <p:val>
                                            <p:strVal val="#ppt_y+0.1"/>
                                          </p:val>
                                        </p:tav>
                                        <p:tav tm="100000">
                                          <p:val>
                                            <p:strVal val="#ppt_y"/>
                                          </p:val>
                                        </p:tav>
                                      </p:tavLst>
                                    </p:anim>
                                  </p:childTnLst>
                                </p:cTn>
                              </p:par>
                            </p:childTnLst>
                          </p:cTn>
                        </p:par>
                        <p:par>
                          <p:cTn id="59" fill="hold">
                            <p:stCondLst>
                              <p:cond delay="32000"/>
                            </p:stCondLst>
                            <p:childTnLst>
                              <p:par>
                                <p:cTn id="60" presetID="2" presetClass="exit" presetSubtype="8" fill="hold" nodeType="afterEffect">
                                  <p:stCondLst>
                                    <p:cond delay="39000"/>
                                  </p:stCondLst>
                                  <p:childTnLst>
                                    <p:anim calcmode="lin" valueType="num">
                                      <p:cBhvr additive="base">
                                        <p:cTn id="61" dur="1000"/>
                                        <p:tgtEl>
                                          <p:spTgt spid="1026"/>
                                        </p:tgtEl>
                                        <p:attrNameLst>
                                          <p:attrName>ppt_x</p:attrName>
                                        </p:attrNameLst>
                                      </p:cBhvr>
                                      <p:tavLst>
                                        <p:tav tm="0">
                                          <p:val>
                                            <p:strVal val="ppt_x"/>
                                          </p:val>
                                        </p:tav>
                                        <p:tav tm="100000">
                                          <p:val>
                                            <p:strVal val="0-ppt_w/2"/>
                                          </p:val>
                                        </p:tav>
                                      </p:tavLst>
                                    </p:anim>
                                    <p:anim calcmode="lin" valueType="num">
                                      <p:cBhvr additive="base">
                                        <p:cTn id="62" dur="1000"/>
                                        <p:tgtEl>
                                          <p:spTgt spid="1026"/>
                                        </p:tgtEl>
                                        <p:attrNameLst>
                                          <p:attrName>ppt_y</p:attrName>
                                        </p:attrNameLst>
                                      </p:cBhvr>
                                      <p:tavLst>
                                        <p:tav tm="0">
                                          <p:val>
                                            <p:strVal val="ppt_y"/>
                                          </p:val>
                                        </p:tav>
                                        <p:tav tm="100000">
                                          <p:val>
                                            <p:strVal val="ppt_y"/>
                                          </p:val>
                                        </p:tav>
                                      </p:tavLst>
                                    </p:anim>
                                    <p:set>
                                      <p:cBhvr>
                                        <p:cTn id="63" dur="1" fill="hold">
                                          <p:stCondLst>
                                            <p:cond delay="999"/>
                                          </p:stCondLst>
                                        </p:cTn>
                                        <p:tgtEl>
                                          <p:spTgt spid="1026"/>
                                        </p:tgtEl>
                                        <p:attrNameLst>
                                          <p:attrName>style.visibility</p:attrName>
                                        </p:attrNameLst>
                                      </p:cBhvr>
                                      <p:to>
                                        <p:strVal val="hidden"/>
                                      </p:to>
                                    </p:set>
                                  </p:childTnLst>
                                </p:cTn>
                              </p:par>
                              <p:par>
                                <p:cTn id="64" presetID="2" presetClass="exit" presetSubtype="2" fill="hold" grpId="1" nodeType="withEffect">
                                  <p:stCondLst>
                                    <p:cond delay="39000"/>
                                  </p:stCondLst>
                                  <p:childTnLst>
                                    <p:anim calcmode="lin" valueType="num">
                                      <p:cBhvr additive="base">
                                        <p:cTn id="65" dur="1000"/>
                                        <p:tgtEl>
                                          <p:spTgt spid="7">
                                            <p:txEl>
                                              <p:pRg st="0" end="0"/>
                                            </p:txEl>
                                          </p:spTgt>
                                        </p:tgtEl>
                                        <p:attrNameLst>
                                          <p:attrName>ppt_x</p:attrName>
                                        </p:attrNameLst>
                                      </p:cBhvr>
                                      <p:tavLst>
                                        <p:tav tm="0">
                                          <p:val>
                                            <p:strVal val="ppt_x"/>
                                          </p:val>
                                        </p:tav>
                                        <p:tav tm="100000">
                                          <p:val>
                                            <p:strVal val="1+ppt_w/2"/>
                                          </p:val>
                                        </p:tav>
                                      </p:tavLst>
                                    </p:anim>
                                    <p:anim calcmode="lin" valueType="num">
                                      <p:cBhvr additive="base">
                                        <p:cTn id="66" dur="1000"/>
                                        <p:tgtEl>
                                          <p:spTgt spid="7">
                                            <p:txEl>
                                              <p:pRg st="0" end="0"/>
                                            </p:txEl>
                                          </p:spTgt>
                                        </p:tgtEl>
                                        <p:attrNameLst>
                                          <p:attrName>ppt_y</p:attrName>
                                        </p:attrNameLst>
                                      </p:cBhvr>
                                      <p:tavLst>
                                        <p:tav tm="0">
                                          <p:val>
                                            <p:strVal val="ppt_y"/>
                                          </p:val>
                                        </p:tav>
                                        <p:tav tm="100000">
                                          <p:val>
                                            <p:strVal val="ppt_y"/>
                                          </p:val>
                                        </p:tav>
                                      </p:tavLst>
                                    </p:anim>
                                    <p:set>
                                      <p:cBhvr>
                                        <p:cTn id="67" dur="1" fill="hold">
                                          <p:stCondLst>
                                            <p:cond delay="999"/>
                                          </p:stCondLst>
                                        </p:cTn>
                                        <p:tgtEl>
                                          <p:spTgt spid="7">
                                            <p:txEl>
                                              <p:pRg st="0" end="0"/>
                                            </p:txEl>
                                          </p:spTgt>
                                        </p:tgtEl>
                                        <p:attrNameLst>
                                          <p:attrName>style.visibility</p:attrName>
                                        </p:attrNameLst>
                                      </p:cBhvr>
                                      <p:to>
                                        <p:strVal val="hidden"/>
                                      </p:to>
                                    </p:set>
                                  </p:childTnLst>
                                </p:cTn>
                              </p:par>
                              <p:par>
                                <p:cTn id="68" presetID="2" presetClass="exit" presetSubtype="2" fill="hold" grpId="1" nodeType="withEffect">
                                  <p:stCondLst>
                                    <p:cond delay="39000"/>
                                  </p:stCondLst>
                                  <p:childTnLst>
                                    <p:anim calcmode="lin" valueType="num">
                                      <p:cBhvr additive="base">
                                        <p:cTn id="69" dur="1000"/>
                                        <p:tgtEl>
                                          <p:spTgt spid="7">
                                            <p:txEl>
                                              <p:pRg st="1" end="1"/>
                                            </p:txEl>
                                          </p:spTgt>
                                        </p:tgtEl>
                                        <p:attrNameLst>
                                          <p:attrName>ppt_x</p:attrName>
                                        </p:attrNameLst>
                                      </p:cBhvr>
                                      <p:tavLst>
                                        <p:tav tm="0">
                                          <p:val>
                                            <p:strVal val="ppt_x"/>
                                          </p:val>
                                        </p:tav>
                                        <p:tav tm="100000">
                                          <p:val>
                                            <p:strVal val="1+ppt_w/2"/>
                                          </p:val>
                                        </p:tav>
                                      </p:tavLst>
                                    </p:anim>
                                    <p:anim calcmode="lin" valueType="num">
                                      <p:cBhvr additive="base">
                                        <p:cTn id="70" dur="1000"/>
                                        <p:tgtEl>
                                          <p:spTgt spid="7">
                                            <p:txEl>
                                              <p:pRg st="1" end="1"/>
                                            </p:txEl>
                                          </p:spTgt>
                                        </p:tgtEl>
                                        <p:attrNameLst>
                                          <p:attrName>ppt_y</p:attrName>
                                        </p:attrNameLst>
                                      </p:cBhvr>
                                      <p:tavLst>
                                        <p:tav tm="0">
                                          <p:val>
                                            <p:strVal val="ppt_y"/>
                                          </p:val>
                                        </p:tav>
                                        <p:tav tm="100000">
                                          <p:val>
                                            <p:strVal val="ppt_y"/>
                                          </p:val>
                                        </p:tav>
                                      </p:tavLst>
                                    </p:anim>
                                    <p:set>
                                      <p:cBhvr>
                                        <p:cTn id="71" dur="1" fill="hold">
                                          <p:stCondLst>
                                            <p:cond delay="999"/>
                                          </p:stCondLst>
                                        </p:cTn>
                                        <p:tgtEl>
                                          <p:spTgt spid="7">
                                            <p:txEl>
                                              <p:pRg st="1" end="1"/>
                                            </p:txEl>
                                          </p:spTgt>
                                        </p:tgtEl>
                                        <p:attrNameLst>
                                          <p:attrName>style.visibility</p:attrName>
                                        </p:attrNameLst>
                                      </p:cBhvr>
                                      <p:to>
                                        <p:strVal val="hidden"/>
                                      </p:to>
                                    </p:set>
                                  </p:childTnLst>
                                </p:cTn>
                              </p:par>
                              <p:par>
                                <p:cTn id="72" presetID="2" presetClass="exit" presetSubtype="2" fill="hold" grpId="1" nodeType="withEffect">
                                  <p:stCondLst>
                                    <p:cond delay="39000"/>
                                  </p:stCondLst>
                                  <p:childTnLst>
                                    <p:anim calcmode="lin" valueType="num">
                                      <p:cBhvr additive="base">
                                        <p:cTn id="73" dur="1000"/>
                                        <p:tgtEl>
                                          <p:spTgt spid="7">
                                            <p:txEl>
                                              <p:pRg st="2" end="2"/>
                                            </p:txEl>
                                          </p:spTgt>
                                        </p:tgtEl>
                                        <p:attrNameLst>
                                          <p:attrName>ppt_x</p:attrName>
                                        </p:attrNameLst>
                                      </p:cBhvr>
                                      <p:tavLst>
                                        <p:tav tm="0">
                                          <p:val>
                                            <p:strVal val="ppt_x"/>
                                          </p:val>
                                        </p:tav>
                                        <p:tav tm="100000">
                                          <p:val>
                                            <p:strVal val="1+ppt_w/2"/>
                                          </p:val>
                                        </p:tav>
                                      </p:tavLst>
                                    </p:anim>
                                    <p:anim calcmode="lin" valueType="num">
                                      <p:cBhvr additive="base">
                                        <p:cTn id="74" dur="1000"/>
                                        <p:tgtEl>
                                          <p:spTgt spid="7">
                                            <p:txEl>
                                              <p:pRg st="2" end="2"/>
                                            </p:txEl>
                                          </p:spTgt>
                                        </p:tgtEl>
                                        <p:attrNameLst>
                                          <p:attrName>ppt_y</p:attrName>
                                        </p:attrNameLst>
                                      </p:cBhvr>
                                      <p:tavLst>
                                        <p:tav tm="0">
                                          <p:val>
                                            <p:strVal val="ppt_y"/>
                                          </p:val>
                                        </p:tav>
                                        <p:tav tm="100000">
                                          <p:val>
                                            <p:strVal val="ppt_y"/>
                                          </p:val>
                                        </p:tav>
                                      </p:tavLst>
                                    </p:anim>
                                    <p:set>
                                      <p:cBhvr>
                                        <p:cTn id="75" dur="1" fill="hold">
                                          <p:stCondLst>
                                            <p:cond delay="999"/>
                                          </p:stCondLst>
                                        </p:cTn>
                                        <p:tgtEl>
                                          <p:spTgt spid="7">
                                            <p:txEl>
                                              <p:pRg st="2" end="2"/>
                                            </p:txEl>
                                          </p:spTgt>
                                        </p:tgtEl>
                                        <p:attrNameLst>
                                          <p:attrName>style.visibility</p:attrName>
                                        </p:attrNameLst>
                                      </p:cBhvr>
                                      <p:to>
                                        <p:strVal val="hidden"/>
                                      </p:to>
                                    </p:set>
                                  </p:childTnLst>
                                </p:cTn>
                              </p:par>
                            </p:childTnLst>
                          </p:cTn>
                        </p:par>
                        <p:par>
                          <p:cTn id="76" fill="hold">
                            <p:stCondLst>
                              <p:cond delay="72000"/>
                            </p:stCondLst>
                            <p:childTnLst>
                              <p:par>
                                <p:cTn id="77" presetID="9" presetClass="entr" presetSubtype="0" fill="hold" nodeType="afterEffect">
                                  <p:stCondLst>
                                    <p:cond delay="4000"/>
                                  </p:stCondLst>
                                  <p:childTnLst>
                                    <p:set>
                                      <p:cBhvr>
                                        <p:cTn id="78" dur="1" fill="hold">
                                          <p:stCondLst>
                                            <p:cond delay="0"/>
                                          </p:stCondLst>
                                        </p:cTn>
                                        <p:tgtEl>
                                          <p:spTgt spid="3074"/>
                                        </p:tgtEl>
                                        <p:attrNameLst>
                                          <p:attrName>style.visibility</p:attrName>
                                        </p:attrNameLst>
                                      </p:cBhvr>
                                      <p:to>
                                        <p:strVal val="visible"/>
                                      </p:to>
                                    </p:set>
                                    <p:animEffect transition="in" filter="dissolve">
                                      <p:cBhvr>
                                        <p:cTn id="79" dur="1000"/>
                                        <p:tgtEl>
                                          <p:spTgt spid="3074"/>
                                        </p:tgtEl>
                                      </p:cBhvr>
                                    </p:animEffect>
                                  </p:childTnLst>
                                </p:cTn>
                              </p:par>
                            </p:childTnLst>
                          </p:cTn>
                        </p:par>
                        <p:par>
                          <p:cTn id="80" fill="hold">
                            <p:stCondLst>
                              <p:cond delay="77000"/>
                            </p:stCondLst>
                            <p:childTnLst>
                              <p:par>
                                <p:cTn id="81" presetID="9" presetClass="entr" presetSubtype="0" fill="hold" grpId="0" nodeType="afterEffect">
                                  <p:stCondLst>
                                    <p:cond delay="3000"/>
                                  </p:stCondLst>
                                  <p:childTnLst>
                                    <p:set>
                                      <p:cBhvr>
                                        <p:cTn id="82" dur="1" fill="hold">
                                          <p:stCondLst>
                                            <p:cond delay="0"/>
                                          </p:stCondLst>
                                        </p:cTn>
                                        <p:tgtEl>
                                          <p:spTgt spid="8"/>
                                        </p:tgtEl>
                                        <p:attrNameLst>
                                          <p:attrName>style.visibility</p:attrName>
                                        </p:attrNameLst>
                                      </p:cBhvr>
                                      <p:to>
                                        <p:strVal val="visible"/>
                                      </p:to>
                                    </p:set>
                                    <p:animEffect transition="in" filter="dissolve">
                                      <p:cBhvr>
                                        <p:cTn id="8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P spid="7" grpId="1" build="p"/>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Phase One: Preparing for the Interview</a:t>
            </a:r>
            <a:endParaRPr lang="en-US" dirty="0"/>
          </a:p>
        </p:txBody>
      </p:sp>
      <p:sp>
        <p:nvSpPr>
          <p:cNvPr id="3" name="Content Placeholder 2"/>
          <p:cNvSpPr>
            <a:spLocks noGrp="1"/>
          </p:cNvSpPr>
          <p:nvPr>
            <p:ph sz="half" idx="1"/>
          </p:nvPr>
        </p:nvSpPr>
        <p:spPr/>
        <p:txBody>
          <a:bodyPr>
            <a:normAutofit lnSpcReduction="10000"/>
          </a:bodyPr>
          <a:lstStyle/>
          <a:p>
            <a:pPr>
              <a:spcAft>
                <a:spcPts val="1200"/>
              </a:spcAft>
            </a:pPr>
            <a:r>
              <a:rPr lang="en-US" dirty="0" smtClean="0"/>
              <a:t>Every interviewer will ask questions that are difficult to answer</a:t>
            </a:r>
          </a:p>
          <a:p>
            <a:pPr>
              <a:spcAft>
                <a:spcPts val="1200"/>
              </a:spcAft>
            </a:pPr>
            <a:r>
              <a:rPr lang="en-US" dirty="0" smtClean="0"/>
              <a:t>When answering these questions, the answers must be</a:t>
            </a:r>
          </a:p>
          <a:p>
            <a:pPr lvl="1">
              <a:spcAft>
                <a:spcPts val="1200"/>
              </a:spcAft>
            </a:pPr>
            <a:r>
              <a:rPr lang="en-US" dirty="0" smtClean="0"/>
              <a:t>Prepared in advance</a:t>
            </a:r>
          </a:p>
          <a:p>
            <a:pPr lvl="1">
              <a:spcAft>
                <a:spcPts val="1200"/>
              </a:spcAft>
            </a:pPr>
            <a:r>
              <a:rPr lang="en-US" dirty="0" smtClean="0"/>
              <a:t>Sound comfortable</a:t>
            </a:r>
          </a:p>
          <a:p>
            <a:pPr lvl="1">
              <a:spcAft>
                <a:spcPts val="1200"/>
              </a:spcAft>
            </a:pPr>
            <a:r>
              <a:rPr lang="en-US" dirty="0" smtClean="0"/>
              <a:t>Sound remarkable</a:t>
            </a:r>
          </a:p>
          <a:p>
            <a:pPr lvl="1">
              <a:spcAft>
                <a:spcPts val="1200"/>
              </a:spcAft>
              <a:buNone/>
            </a:pPr>
            <a:endParaRPr lang="en-US" dirty="0"/>
          </a:p>
        </p:txBody>
      </p:sp>
      <p:pic>
        <p:nvPicPr>
          <p:cNvPr id="4098" name="Picture 2"/>
          <p:cNvPicPr>
            <a:picLocks noChangeAspect="1" noChangeArrowheads="1"/>
          </p:cNvPicPr>
          <p:nvPr/>
        </p:nvPicPr>
        <p:blipFill>
          <a:blip r:embed="rId3"/>
          <a:srcRect/>
          <a:stretch>
            <a:fillRect/>
          </a:stretch>
        </p:blipFill>
        <p:spPr bwMode="auto">
          <a:xfrm>
            <a:off x="5486400" y="2157912"/>
            <a:ext cx="3657600" cy="24622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Phase One: Preparing for the Interview</a:t>
            </a:r>
            <a:endParaRPr lang="en-US" dirty="0"/>
          </a:p>
        </p:txBody>
      </p:sp>
      <p:sp>
        <p:nvSpPr>
          <p:cNvPr id="3" name="Content Placeholder 2"/>
          <p:cNvSpPr>
            <a:spLocks noGrp="1"/>
          </p:cNvSpPr>
          <p:nvPr>
            <p:ph sz="half" idx="1"/>
          </p:nvPr>
        </p:nvSpPr>
        <p:spPr/>
        <p:txBody>
          <a:bodyPr>
            <a:normAutofit/>
          </a:bodyPr>
          <a:lstStyle/>
          <a:p>
            <a:pPr>
              <a:spcAft>
                <a:spcPts val="1200"/>
              </a:spcAft>
            </a:pPr>
            <a:r>
              <a:rPr lang="en-US" dirty="0" smtClean="0"/>
              <a:t>Job seekers must be prepared </a:t>
            </a:r>
          </a:p>
          <a:p>
            <a:pPr lvl="1">
              <a:spcAft>
                <a:spcPts val="1200"/>
              </a:spcAft>
            </a:pPr>
            <a:r>
              <a:rPr lang="en-US" dirty="0" smtClean="0"/>
              <a:t>Ensure their document organizers have all critical documents</a:t>
            </a:r>
          </a:p>
          <a:p>
            <a:pPr lvl="2">
              <a:spcAft>
                <a:spcPts val="1200"/>
              </a:spcAft>
            </a:pPr>
            <a:r>
              <a:rPr lang="en-US" dirty="0" smtClean="0"/>
              <a:t>Résumés</a:t>
            </a:r>
          </a:p>
          <a:p>
            <a:pPr lvl="2">
              <a:spcAft>
                <a:spcPts val="1200"/>
              </a:spcAft>
            </a:pPr>
            <a:r>
              <a:rPr lang="en-US" dirty="0" smtClean="0"/>
              <a:t>Example applications</a:t>
            </a:r>
          </a:p>
          <a:p>
            <a:pPr lvl="2">
              <a:spcAft>
                <a:spcPts val="1200"/>
              </a:spcAft>
            </a:pPr>
            <a:r>
              <a:rPr lang="en-US" dirty="0" smtClean="0"/>
              <a:t>Reference pages</a:t>
            </a:r>
          </a:p>
          <a:p>
            <a:pPr lvl="1">
              <a:spcAft>
                <a:spcPts val="1200"/>
              </a:spcAft>
              <a:buNone/>
            </a:pPr>
            <a:endParaRPr lang="en-US" dirty="0"/>
          </a:p>
        </p:txBody>
      </p:sp>
      <p:pic>
        <p:nvPicPr>
          <p:cNvPr id="5122" name="Picture 2"/>
          <p:cNvPicPr>
            <a:picLocks noChangeAspect="1" noChangeArrowheads="1"/>
          </p:cNvPicPr>
          <p:nvPr/>
        </p:nvPicPr>
        <p:blipFill>
          <a:blip r:embed="rId3"/>
          <a:srcRect/>
          <a:stretch>
            <a:fillRect/>
          </a:stretch>
        </p:blipFill>
        <p:spPr bwMode="auto">
          <a:xfrm>
            <a:off x="5251268" y="2154373"/>
            <a:ext cx="3657600" cy="2444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Phase One: Preparing for the Interview</a:t>
            </a:r>
            <a:endParaRPr lang="en-US" dirty="0"/>
          </a:p>
        </p:txBody>
      </p:sp>
      <p:sp>
        <p:nvSpPr>
          <p:cNvPr id="3" name="Content Placeholder 2"/>
          <p:cNvSpPr>
            <a:spLocks noGrp="1"/>
          </p:cNvSpPr>
          <p:nvPr>
            <p:ph sz="half" idx="1"/>
          </p:nvPr>
        </p:nvSpPr>
        <p:spPr/>
        <p:txBody>
          <a:bodyPr>
            <a:normAutofit lnSpcReduction="10000"/>
          </a:bodyPr>
          <a:lstStyle/>
          <a:p>
            <a:pPr>
              <a:spcAft>
                <a:spcPts val="1200"/>
              </a:spcAft>
            </a:pPr>
            <a:r>
              <a:rPr lang="en-US" dirty="0" smtClean="0"/>
              <a:t>Before going to an interview, job seekers should make travel plans</a:t>
            </a:r>
          </a:p>
          <a:p>
            <a:pPr lvl="1">
              <a:spcAft>
                <a:spcPts val="1200"/>
              </a:spcAft>
            </a:pPr>
            <a:r>
              <a:rPr lang="en-US" dirty="0" smtClean="0"/>
              <a:t>Map out the routes</a:t>
            </a:r>
          </a:p>
          <a:p>
            <a:pPr lvl="1">
              <a:spcAft>
                <a:spcPts val="1200"/>
              </a:spcAft>
            </a:pPr>
            <a:r>
              <a:rPr lang="en-US" dirty="0" smtClean="0"/>
              <a:t>Be prepared to arrive early (never late)</a:t>
            </a:r>
          </a:p>
          <a:p>
            <a:pPr lvl="2">
              <a:spcAft>
                <a:spcPts val="1200"/>
              </a:spcAft>
            </a:pPr>
            <a:r>
              <a:rPr lang="en-US" dirty="0" smtClean="0"/>
              <a:t>Know where to park</a:t>
            </a:r>
          </a:p>
          <a:p>
            <a:pPr lvl="2">
              <a:spcAft>
                <a:spcPts val="1200"/>
              </a:spcAft>
            </a:pPr>
            <a:r>
              <a:rPr lang="en-US" dirty="0" smtClean="0"/>
              <a:t>Know where to check in for the interview</a:t>
            </a:r>
          </a:p>
          <a:p>
            <a:pPr lvl="1">
              <a:spcAft>
                <a:spcPts val="1200"/>
              </a:spcAft>
              <a:buNone/>
            </a:pPr>
            <a:endParaRPr lang="en-US" dirty="0"/>
          </a:p>
        </p:txBody>
      </p:sp>
      <p:pic>
        <p:nvPicPr>
          <p:cNvPr id="4098" name="Picture 2"/>
          <p:cNvPicPr>
            <a:picLocks noChangeAspect="1" noChangeArrowheads="1"/>
          </p:cNvPicPr>
          <p:nvPr/>
        </p:nvPicPr>
        <p:blipFill>
          <a:blip r:embed="rId3"/>
          <a:srcRect/>
          <a:stretch>
            <a:fillRect/>
          </a:stretch>
        </p:blipFill>
        <p:spPr bwMode="auto">
          <a:xfrm>
            <a:off x="5473337" y="2113800"/>
            <a:ext cx="3072312" cy="20421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Phase One: Preparing for the Interview</a:t>
            </a:r>
            <a:endParaRPr lang="en-US" dirty="0"/>
          </a:p>
        </p:txBody>
      </p:sp>
      <p:sp>
        <p:nvSpPr>
          <p:cNvPr id="3" name="Content Placeholder 2"/>
          <p:cNvSpPr>
            <a:spLocks noGrp="1"/>
          </p:cNvSpPr>
          <p:nvPr>
            <p:ph sz="half" idx="1"/>
          </p:nvPr>
        </p:nvSpPr>
        <p:spPr>
          <a:xfrm>
            <a:off x="457200" y="1600200"/>
            <a:ext cx="4506686" cy="5257800"/>
          </a:xfrm>
        </p:spPr>
        <p:txBody>
          <a:bodyPr>
            <a:normAutofit fontScale="92500" lnSpcReduction="20000"/>
          </a:bodyPr>
          <a:lstStyle/>
          <a:p>
            <a:pPr>
              <a:spcAft>
                <a:spcPts val="1200"/>
              </a:spcAft>
            </a:pPr>
            <a:r>
              <a:rPr lang="en-US" dirty="0" smtClean="0"/>
              <a:t>Job seekers must be prepared to dress appropriately for the interview as well</a:t>
            </a:r>
          </a:p>
          <a:p>
            <a:pPr lvl="1">
              <a:spcAft>
                <a:spcPts val="1200"/>
              </a:spcAft>
            </a:pPr>
            <a:r>
              <a:rPr lang="en-US" dirty="0" smtClean="0"/>
              <a:t>Many job seeker candidates do not dress appropriately</a:t>
            </a:r>
          </a:p>
          <a:p>
            <a:pPr lvl="2">
              <a:spcAft>
                <a:spcPts val="1200"/>
              </a:spcAft>
            </a:pPr>
            <a:r>
              <a:rPr lang="en-US" dirty="0" smtClean="0"/>
              <a:t>Too much cologne or perfume</a:t>
            </a:r>
          </a:p>
          <a:p>
            <a:pPr lvl="2">
              <a:spcAft>
                <a:spcPts val="1200"/>
              </a:spcAft>
            </a:pPr>
            <a:r>
              <a:rPr lang="en-US" dirty="0" smtClean="0"/>
              <a:t>Too much make-up</a:t>
            </a:r>
          </a:p>
          <a:p>
            <a:pPr lvl="2">
              <a:spcAft>
                <a:spcPts val="1200"/>
              </a:spcAft>
            </a:pPr>
            <a:r>
              <a:rPr lang="en-US" dirty="0" smtClean="0"/>
              <a:t>Inappropriate hair style</a:t>
            </a:r>
          </a:p>
          <a:p>
            <a:pPr lvl="2">
              <a:spcAft>
                <a:spcPts val="1200"/>
              </a:spcAft>
            </a:pPr>
            <a:r>
              <a:rPr lang="en-US" dirty="0" smtClean="0"/>
              <a:t>Dress down</a:t>
            </a:r>
          </a:p>
          <a:p>
            <a:pPr lvl="2">
              <a:spcAft>
                <a:spcPts val="1200"/>
              </a:spcAft>
            </a:pPr>
            <a:r>
              <a:rPr lang="en-US" dirty="0" smtClean="0"/>
              <a:t>Over dress</a:t>
            </a:r>
          </a:p>
          <a:p>
            <a:pPr lvl="2">
              <a:spcAft>
                <a:spcPts val="1200"/>
              </a:spcAft>
            </a:pPr>
            <a:r>
              <a:rPr lang="en-US" dirty="0" smtClean="0"/>
              <a:t>Improper grooming</a:t>
            </a:r>
          </a:p>
        </p:txBody>
      </p:sp>
      <p:pic>
        <p:nvPicPr>
          <p:cNvPr id="4" name="Picture 2" descr="C:\Users\MOTTERI\AppData\Local\Microsoft\Windows\Temporary Internet Files\Low\Content.IE5\Q1FU22LP\bigstock-Golden-Pink-Make-Up--1680724[1].jpg"/>
          <p:cNvPicPr>
            <a:picLocks noChangeAspect="1" noChangeArrowheads="1"/>
          </p:cNvPicPr>
          <p:nvPr/>
        </p:nvPicPr>
        <p:blipFill>
          <a:blip r:embed="rId3"/>
          <a:srcRect/>
          <a:stretch>
            <a:fillRect/>
          </a:stretch>
        </p:blipFill>
        <p:spPr bwMode="auto">
          <a:xfrm>
            <a:off x="5225142" y="2267088"/>
            <a:ext cx="2897579" cy="2461131"/>
          </a:xfrm>
          <a:prstGeom prst="rect">
            <a:avLst/>
          </a:prstGeom>
          <a:noFill/>
        </p:spPr>
      </p:pic>
      <p:pic>
        <p:nvPicPr>
          <p:cNvPr id="5" name="Picture 3" descr="C:\Users\MOTTERI\AppData\Local\Microsoft\Windows\Temporary Internet Files\Low\Content.IE5\FYYUB2OV\bigstock-Hairstyle-5102979[1].jpg"/>
          <p:cNvPicPr>
            <a:picLocks noChangeAspect="1" noChangeArrowheads="1"/>
          </p:cNvPicPr>
          <p:nvPr/>
        </p:nvPicPr>
        <p:blipFill>
          <a:blip r:embed="rId4"/>
          <a:srcRect/>
          <a:stretch>
            <a:fillRect/>
          </a:stretch>
        </p:blipFill>
        <p:spPr bwMode="auto">
          <a:xfrm>
            <a:off x="5556910" y="1828799"/>
            <a:ext cx="2637806" cy="3955473"/>
          </a:xfrm>
          <a:prstGeom prst="rect">
            <a:avLst/>
          </a:prstGeom>
          <a:noFill/>
        </p:spPr>
      </p:pic>
      <p:pic>
        <p:nvPicPr>
          <p:cNvPr id="6" name="Picture 4" descr="C:\Users\MOTTERI\AppData\Local\Microsoft\Windows\Temporary Internet Files\Low\Content.IE5\JT8IUQED\bigstock-male-model-posing-in-trendy-cl-26374166[1].jpg"/>
          <p:cNvPicPr>
            <a:picLocks noChangeAspect="1" noChangeArrowheads="1"/>
          </p:cNvPicPr>
          <p:nvPr/>
        </p:nvPicPr>
        <p:blipFill>
          <a:blip r:embed="rId5"/>
          <a:srcRect/>
          <a:stretch>
            <a:fillRect/>
          </a:stretch>
        </p:blipFill>
        <p:spPr bwMode="auto">
          <a:xfrm>
            <a:off x="5510151" y="1991662"/>
            <a:ext cx="2485960" cy="3828235"/>
          </a:xfrm>
          <a:prstGeom prst="rect">
            <a:avLst/>
          </a:prstGeom>
          <a:noFill/>
        </p:spPr>
      </p:pic>
      <p:pic>
        <p:nvPicPr>
          <p:cNvPr id="1026" name="Picture 2" descr="C:\Users\MOTTERI\AppData\Local\Microsoft\Windows\Temporary Internet Files\Low\Content.IE5\IU9G1FFC\bigstock-red-dress-17352737[1].jpg"/>
          <p:cNvPicPr>
            <a:picLocks noChangeAspect="1" noChangeArrowheads="1"/>
          </p:cNvPicPr>
          <p:nvPr/>
        </p:nvPicPr>
        <p:blipFill>
          <a:blip r:embed="rId6"/>
          <a:srcRect/>
          <a:stretch>
            <a:fillRect/>
          </a:stretch>
        </p:blipFill>
        <p:spPr bwMode="auto">
          <a:xfrm>
            <a:off x="5689371" y="1644941"/>
            <a:ext cx="2093976" cy="4876800"/>
          </a:xfrm>
          <a:prstGeom prst="rect">
            <a:avLst/>
          </a:prstGeom>
          <a:noFill/>
        </p:spPr>
      </p:pic>
      <p:pic>
        <p:nvPicPr>
          <p:cNvPr id="1027" name="Picture 3"/>
          <p:cNvPicPr>
            <a:picLocks noChangeAspect="1" noChangeArrowheads="1"/>
          </p:cNvPicPr>
          <p:nvPr/>
        </p:nvPicPr>
        <p:blipFill>
          <a:blip r:embed="rId7"/>
          <a:srcRect/>
          <a:stretch>
            <a:fillRect/>
          </a:stretch>
        </p:blipFill>
        <p:spPr bwMode="auto">
          <a:xfrm>
            <a:off x="5134062" y="2373661"/>
            <a:ext cx="3266464" cy="181068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40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800"/>
                                        <p:tgtEl>
                                          <p:spTgt spid="4"/>
                                        </p:tgtEl>
                                      </p:cBhvr>
                                    </p:animEffect>
                                  </p:childTnLst>
                                </p:cTn>
                              </p:par>
                            </p:childTnLst>
                          </p:cTn>
                        </p:par>
                        <p:par>
                          <p:cTn id="8" fill="hold">
                            <p:stCondLst>
                              <p:cond delay="14800"/>
                            </p:stCondLst>
                            <p:childTnLst>
                              <p:par>
                                <p:cTn id="9" presetID="5" presetClass="exit" presetSubtype="10" fill="hold" nodeType="afterEffect">
                                  <p:stCondLst>
                                    <p:cond delay="1400"/>
                                  </p:stCondLst>
                                  <p:childTnLst>
                                    <p:animEffect transition="out" filter="checkerboard(across)">
                                      <p:cBhvr>
                                        <p:cTn id="10" dur="1000"/>
                                        <p:tgtEl>
                                          <p:spTgt spid="4"/>
                                        </p:tgtEl>
                                      </p:cBhvr>
                                    </p:animEffect>
                                    <p:set>
                                      <p:cBhvr>
                                        <p:cTn id="11" dur="1" fill="hold">
                                          <p:stCondLst>
                                            <p:cond delay="999"/>
                                          </p:stCondLst>
                                        </p:cTn>
                                        <p:tgtEl>
                                          <p:spTgt spid="4"/>
                                        </p:tgtEl>
                                        <p:attrNameLst>
                                          <p:attrName>style.visibility</p:attrName>
                                        </p:attrNameLst>
                                      </p:cBhvr>
                                      <p:to>
                                        <p:strVal val="hidden"/>
                                      </p:to>
                                    </p:set>
                                  </p:childTnLst>
                                </p:cTn>
                              </p:par>
                            </p:childTnLst>
                          </p:cTn>
                        </p:par>
                        <p:par>
                          <p:cTn id="12" fill="hold">
                            <p:stCondLst>
                              <p:cond delay="17200"/>
                            </p:stCondLst>
                            <p:childTnLst>
                              <p:par>
                                <p:cTn id="13" presetID="9" presetClass="entr" presetSubtype="0" fill="hold" nodeType="afterEffect">
                                  <p:stCondLst>
                                    <p:cond delay="80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1000"/>
                                        <p:tgtEl>
                                          <p:spTgt spid="5"/>
                                        </p:tgtEl>
                                      </p:cBhvr>
                                    </p:animEffect>
                                  </p:childTnLst>
                                </p:cTn>
                              </p:par>
                            </p:childTnLst>
                          </p:cTn>
                        </p:par>
                        <p:par>
                          <p:cTn id="16" fill="hold">
                            <p:stCondLst>
                              <p:cond delay="19000"/>
                            </p:stCondLst>
                            <p:childTnLst>
                              <p:par>
                                <p:cTn id="17" presetID="5" presetClass="exit" presetSubtype="10" fill="hold" nodeType="afterEffect">
                                  <p:stCondLst>
                                    <p:cond delay="5400"/>
                                  </p:stCondLst>
                                  <p:childTnLst>
                                    <p:animEffect transition="out" filter="checkerboard(across)">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par>
                          <p:cTn id="20" fill="hold">
                            <p:stCondLst>
                              <p:cond delay="24900"/>
                            </p:stCondLst>
                            <p:childTnLst>
                              <p:par>
                                <p:cTn id="21" presetID="9" presetClass="entr" presetSubtype="0" fill="hold" nodeType="afterEffect">
                                  <p:stCondLst>
                                    <p:cond delay="10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1000"/>
                                        <p:tgtEl>
                                          <p:spTgt spid="6"/>
                                        </p:tgtEl>
                                      </p:cBhvr>
                                    </p:animEffect>
                                  </p:childTnLst>
                                </p:cTn>
                              </p:par>
                            </p:childTnLst>
                          </p:cTn>
                        </p:par>
                        <p:par>
                          <p:cTn id="24" fill="hold">
                            <p:stCondLst>
                              <p:cond delay="26000"/>
                            </p:stCondLst>
                            <p:childTnLst>
                              <p:par>
                                <p:cTn id="25" presetID="5" presetClass="exit" presetSubtype="10" fill="hold" nodeType="afterEffect">
                                  <p:stCondLst>
                                    <p:cond delay="4000"/>
                                  </p:stCondLst>
                                  <p:childTnLst>
                                    <p:animEffect transition="out" filter="checkerboard(across)">
                                      <p:cBhvr>
                                        <p:cTn id="26" dur="1000"/>
                                        <p:tgtEl>
                                          <p:spTgt spid="6"/>
                                        </p:tgtEl>
                                      </p:cBhvr>
                                    </p:animEffect>
                                    <p:set>
                                      <p:cBhvr>
                                        <p:cTn id="27" dur="1" fill="hold">
                                          <p:stCondLst>
                                            <p:cond delay="999"/>
                                          </p:stCondLst>
                                        </p:cTn>
                                        <p:tgtEl>
                                          <p:spTgt spid="6"/>
                                        </p:tgtEl>
                                        <p:attrNameLst>
                                          <p:attrName>style.visibility</p:attrName>
                                        </p:attrNameLst>
                                      </p:cBhvr>
                                      <p:to>
                                        <p:strVal val="hidden"/>
                                      </p:to>
                                    </p:set>
                                  </p:childTnLst>
                                </p:cTn>
                              </p:par>
                            </p:childTnLst>
                          </p:cTn>
                        </p:par>
                        <p:par>
                          <p:cTn id="28" fill="hold">
                            <p:stCondLst>
                              <p:cond delay="31000"/>
                            </p:stCondLst>
                            <p:childTnLst>
                              <p:par>
                                <p:cTn id="29" presetID="9" presetClass="entr" presetSubtype="0" fill="hold" nodeType="after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dissolve">
                                      <p:cBhvr>
                                        <p:cTn id="31" dur="1000"/>
                                        <p:tgtEl>
                                          <p:spTgt spid="1026"/>
                                        </p:tgtEl>
                                      </p:cBhvr>
                                    </p:animEffect>
                                  </p:childTnLst>
                                </p:cTn>
                              </p:par>
                            </p:childTnLst>
                          </p:cTn>
                        </p:par>
                        <p:par>
                          <p:cTn id="32" fill="hold">
                            <p:stCondLst>
                              <p:cond delay="32000"/>
                            </p:stCondLst>
                            <p:childTnLst>
                              <p:par>
                                <p:cTn id="33" presetID="5" presetClass="exit" presetSubtype="10" fill="hold" nodeType="afterEffect">
                                  <p:stCondLst>
                                    <p:cond delay="4300"/>
                                  </p:stCondLst>
                                  <p:childTnLst>
                                    <p:animEffect transition="out" filter="checkerboard(across)">
                                      <p:cBhvr>
                                        <p:cTn id="34" dur="1000"/>
                                        <p:tgtEl>
                                          <p:spTgt spid="1026"/>
                                        </p:tgtEl>
                                      </p:cBhvr>
                                    </p:animEffect>
                                    <p:set>
                                      <p:cBhvr>
                                        <p:cTn id="35" dur="1" fill="hold">
                                          <p:stCondLst>
                                            <p:cond delay="999"/>
                                          </p:stCondLst>
                                        </p:cTn>
                                        <p:tgtEl>
                                          <p:spTgt spid="1026"/>
                                        </p:tgtEl>
                                        <p:attrNameLst>
                                          <p:attrName>style.visibility</p:attrName>
                                        </p:attrNameLst>
                                      </p:cBhvr>
                                      <p:to>
                                        <p:strVal val="hidden"/>
                                      </p:to>
                                    </p:set>
                                  </p:childTnLst>
                                </p:cTn>
                              </p:par>
                            </p:childTnLst>
                          </p:cTn>
                        </p:par>
                        <p:par>
                          <p:cTn id="36" fill="hold">
                            <p:stCondLst>
                              <p:cond delay="37300"/>
                            </p:stCondLst>
                            <p:childTnLst>
                              <p:par>
                                <p:cTn id="37" presetID="9" presetClass="entr" presetSubtype="0" fill="hold" nodeType="afterEffect">
                                  <p:stCondLst>
                                    <p:cond delay="200"/>
                                  </p:stCondLst>
                                  <p:childTnLst>
                                    <p:set>
                                      <p:cBhvr>
                                        <p:cTn id="38" dur="1" fill="hold">
                                          <p:stCondLst>
                                            <p:cond delay="0"/>
                                          </p:stCondLst>
                                        </p:cTn>
                                        <p:tgtEl>
                                          <p:spTgt spid="1027"/>
                                        </p:tgtEl>
                                        <p:attrNameLst>
                                          <p:attrName>style.visibility</p:attrName>
                                        </p:attrNameLst>
                                      </p:cBhvr>
                                      <p:to>
                                        <p:strVal val="visible"/>
                                      </p:to>
                                    </p:set>
                                    <p:animEffect transition="in" filter="dissolve">
                                      <p:cBhvr>
                                        <p:cTn id="39"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Phase One: Preparing for the Interview</a:t>
            </a:r>
            <a:endParaRPr lang="en-US" dirty="0"/>
          </a:p>
        </p:txBody>
      </p:sp>
      <p:sp>
        <p:nvSpPr>
          <p:cNvPr id="3" name="Content Placeholder 2"/>
          <p:cNvSpPr>
            <a:spLocks noGrp="1"/>
          </p:cNvSpPr>
          <p:nvPr>
            <p:ph sz="half" idx="1"/>
          </p:nvPr>
        </p:nvSpPr>
        <p:spPr>
          <a:xfrm>
            <a:off x="457199" y="1476103"/>
            <a:ext cx="5186856" cy="5381897"/>
          </a:xfrm>
        </p:spPr>
        <p:txBody>
          <a:bodyPr>
            <a:normAutofit fontScale="92500" lnSpcReduction="20000"/>
          </a:bodyPr>
          <a:lstStyle/>
          <a:p>
            <a:pPr>
              <a:spcAft>
                <a:spcPts val="1200"/>
              </a:spcAft>
            </a:pPr>
            <a:r>
              <a:rPr lang="en-US" dirty="0" smtClean="0"/>
              <a:t>So, how do we prepare job seeker customers for an interview?</a:t>
            </a:r>
          </a:p>
          <a:p>
            <a:pPr lvl="1">
              <a:spcAft>
                <a:spcPts val="1200"/>
              </a:spcAft>
            </a:pPr>
            <a:r>
              <a:rPr lang="en-US" dirty="0" smtClean="0"/>
              <a:t>Conservative</a:t>
            </a:r>
          </a:p>
          <a:p>
            <a:pPr lvl="2">
              <a:spcAft>
                <a:spcPts val="1200"/>
              </a:spcAft>
            </a:pPr>
            <a:r>
              <a:rPr lang="en-US" dirty="0" smtClean="0"/>
              <a:t>Clothes</a:t>
            </a:r>
          </a:p>
          <a:p>
            <a:pPr lvl="1">
              <a:spcAft>
                <a:spcPts val="1200"/>
              </a:spcAft>
            </a:pPr>
            <a:r>
              <a:rPr lang="en-US" dirty="0" smtClean="0"/>
              <a:t>Less is more</a:t>
            </a:r>
          </a:p>
          <a:p>
            <a:pPr lvl="2">
              <a:spcAft>
                <a:spcPts val="1200"/>
              </a:spcAft>
            </a:pPr>
            <a:r>
              <a:rPr lang="en-US" dirty="0" smtClean="0"/>
              <a:t>Hair</a:t>
            </a:r>
          </a:p>
          <a:p>
            <a:pPr lvl="2">
              <a:spcAft>
                <a:spcPts val="1200"/>
              </a:spcAft>
            </a:pPr>
            <a:r>
              <a:rPr lang="en-US" dirty="0" smtClean="0"/>
              <a:t>make-up</a:t>
            </a:r>
          </a:p>
          <a:p>
            <a:pPr lvl="2">
              <a:spcAft>
                <a:spcPts val="1200"/>
              </a:spcAft>
            </a:pPr>
            <a:r>
              <a:rPr lang="en-US" dirty="0" smtClean="0"/>
              <a:t>Jewelry</a:t>
            </a:r>
          </a:p>
          <a:p>
            <a:pPr lvl="2">
              <a:spcAft>
                <a:spcPts val="1200"/>
              </a:spcAft>
            </a:pPr>
            <a:r>
              <a:rPr lang="en-US" dirty="0" smtClean="0"/>
              <a:t>Cologne or perfume</a:t>
            </a:r>
          </a:p>
          <a:p>
            <a:pPr lvl="1">
              <a:spcAft>
                <a:spcPts val="1200"/>
              </a:spcAft>
            </a:pPr>
            <a:r>
              <a:rPr lang="en-US" dirty="0" smtClean="0"/>
              <a:t>Clean nails</a:t>
            </a:r>
          </a:p>
          <a:p>
            <a:pPr lvl="1">
              <a:spcAft>
                <a:spcPts val="1200"/>
              </a:spcAft>
            </a:pPr>
            <a:r>
              <a:rPr lang="en-US" dirty="0" smtClean="0"/>
              <a:t>Clean shoes</a:t>
            </a:r>
          </a:p>
        </p:txBody>
      </p:sp>
      <p:pic>
        <p:nvPicPr>
          <p:cNvPr id="2050" name="Picture 2"/>
          <p:cNvPicPr>
            <a:picLocks noChangeAspect="1" noChangeArrowheads="1"/>
          </p:cNvPicPr>
          <p:nvPr/>
        </p:nvPicPr>
        <p:blipFill>
          <a:blip r:embed="rId3"/>
          <a:srcRect/>
          <a:stretch>
            <a:fillRect/>
          </a:stretch>
        </p:blipFill>
        <p:spPr bwMode="auto">
          <a:xfrm>
            <a:off x="5558839" y="1753002"/>
            <a:ext cx="1778227" cy="2622461"/>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a:off x="-2792807" y="613953"/>
            <a:ext cx="1460260" cy="2187031"/>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a:srcRect/>
          <a:stretch>
            <a:fillRect/>
          </a:stretch>
        </p:blipFill>
        <p:spPr bwMode="auto">
          <a:xfrm>
            <a:off x="5289269" y="2341287"/>
            <a:ext cx="2557416" cy="2557416"/>
          </a:xfrm>
          <a:prstGeom prst="rect">
            <a:avLst/>
          </a:prstGeom>
          <a:noFill/>
          <a:ln w="9525">
            <a:noFill/>
            <a:miter lim="800000"/>
            <a:headEnd/>
            <a:tailEnd/>
          </a:ln>
          <a:effectLst/>
        </p:spPr>
      </p:pic>
      <p:pic>
        <p:nvPicPr>
          <p:cNvPr id="2053" name="Picture 5"/>
          <p:cNvPicPr>
            <a:picLocks noChangeAspect="1" noChangeArrowheads="1"/>
          </p:cNvPicPr>
          <p:nvPr/>
        </p:nvPicPr>
        <p:blipFill>
          <a:blip r:embed="rId6"/>
          <a:srcRect/>
          <a:stretch>
            <a:fillRect/>
          </a:stretch>
        </p:blipFill>
        <p:spPr bwMode="auto">
          <a:xfrm>
            <a:off x="5616456" y="2245624"/>
            <a:ext cx="1724404" cy="2585948"/>
          </a:xfrm>
          <a:prstGeom prst="rect">
            <a:avLst/>
          </a:prstGeom>
          <a:noFill/>
          <a:ln w="9525">
            <a:noFill/>
            <a:miter lim="800000"/>
            <a:headEnd/>
            <a:tailEnd/>
          </a:ln>
          <a:effectLst/>
        </p:spPr>
      </p:pic>
      <p:pic>
        <p:nvPicPr>
          <p:cNvPr id="1026" name="Picture 2"/>
          <p:cNvPicPr>
            <a:picLocks noChangeAspect="1" noChangeArrowheads="1"/>
          </p:cNvPicPr>
          <p:nvPr/>
        </p:nvPicPr>
        <p:blipFill>
          <a:blip r:embed="rId7"/>
          <a:srcRect/>
          <a:stretch>
            <a:fillRect/>
          </a:stretch>
        </p:blipFill>
        <p:spPr bwMode="auto">
          <a:xfrm>
            <a:off x="6452059" y="1531917"/>
            <a:ext cx="2235793" cy="1250826"/>
          </a:xfrm>
          <a:prstGeom prst="rect">
            <a:avLst/>
          </a:prstGeom>
          <a:noFill/>
          <a:ln w="9525">
            <a:noFill/>
            <a:miter lim="800000"/>
            <a:headEnd/>
            <a:tailEnd/>
          </a:ln>
          <a:effectLst/>
        </p:spPr>
      </p:pic>
      <p:pic>
        <p:nvPicPr>
          <p:cNvPr id="1027" name="Picture 3"/>
          <p:cNvPicPr>
            <a:picLocks noChangeAspect="1" noChangeArrowheads="1"/>
          </p:cNvPicPr>
          <p:nvPr/>
        </p:nvPicPr>
        <p:blipFill>
          <a:blip r:embed="rId8"/>
          <a:srcRect/>
          <a:stretch>
            <a:fillRect/>
          </a:stretch>
        </p:blipFill>
        <p:spPr bwMode="auto">
          <a:xfrm rot="794383">
            <a:off x="7063967" y="3192789"/>
            <a:ext cx="1380163" cy="1887018"/>
          </a:xfrm>
          <a:prstGeom prst="rect">
            <a:avLst/>
          </a:prstGeom>
          <a:noFill/>
          <a:ln w="9525">
            <a:noFill/>
            <a:miter lim="800000"/>
            <a:headEnd/>
            <a:tailEnd/>
          </a:ln>
          <a:effectLst/>
        </p:spPr>
      </p:pic>
      <p:pic>
        <p:nvPicPr>
          <p:cNvPr id="1028" name="Picture 4"/>
          <p:cNvPicPr>
            <a:picLocks noChangeAspect="1" noChangeArrowheads="1"/>
          </p:cNvPicPr>
          <p:nvPr/>
        </p:nvPicPr>
        <p:blipFill>
          <a:blip r:embed="rId9"/>
          <a:srcRect/>
          <a:stretch>
            <a:fillRect/>
          </a:stretch>
        </p:blipFill>
        <p:spPr bwMode="auto">
          <a:xfrm rot="20697696">
            <a:off x="3396343" y="3258376"/>
            <a:ext cx="3172938" cy="1792677"/>
          </a:xfrm>
          <a:prstGeom prst="rect">
            <a:avLst/>
          </a:prstGeom>
          <a:noFill/>
          <a:ln w="9525">
            <a:noFill/>
            <a:miter lim="800000"/>
            <a:headEnd/>
            <a:tailEnd/>
          </a:ln>
          <a:effectLst/>
        </p:spPr>
      </p:pic>
      <p:pic>
        <p:nvPicPr>
          <p:cNvPr id="1029" name="Picture 5" descr="C:\Users\MOTTERI\AppData\Local\Microsoft\Windows\Temporary Internet Files\Low\Content.IE5\OK26W3X5\MP910216395[1].PNG"/>
          <p:cNvPicPr>
            <a:picLocks noChangeAspect="1" noChangeArrowheads="1"/>
          </p:cNvPicPr>
          <p:nvPr/>
        </p:nvPicPr>
        <p:blipFill>
          <a:blip r:embed="rId10"/>
          <a:srcRect/>
          <a:stretch>
            <a:fillRect/>
          </a:stretch>
        </p:blipFill>
        <p:spPr bwMode="auto">
          <a:xfrm>
            <a:off x="4385830" y="1588139"/>
            <a:ext cx="4362450" cy="38004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500"/>
                                  </p:stCondLst>
                                  <p:childTnLst>
                                    <p:set>
                                      <p:cBhvr>
                                        <p:cTn id="6" dur="1" fill="hold">
                                          <p:stCondLst>
                                            <p:cond delay="0"/>
                                          </p:stCondLst>
                                        </p:cTn>
                                        <p:tgtEl>
                                          <p:spTgt spid="2052"/>
                                        </p:tgtEl>
                                        <p:attrNameLst>
                                          <p:attrName>style.visibility</p:attrName>
                                        </p:attrNameLst>
                                      </p:cBhvr>
                                      <p:to>
                                        <p:strVal val="visible"/>
                                      </p:to>
                                    </p:set>
                                    <p:animEffect transition="in" filter="blinds(horizontal)">
                                      <p:cBhvr>
                                        <p:cTn id="7" dur="1000"/>
                                        <p:tgtEl>
                                          <p:spTgt spid="2052"/>
                                        </p:tgtEl>
                                      </p:cBhvr>
                                    </p:animEffect>
                                  </p:childTnLst>
                                </p:cTn>
                              </p:par>
                            </p:childTnLst>
                          </p:cTn>
                        </p:par>
                        <p:par>
                          <p:cTn id="8" fill="hold">
                            <p:stCondLst>
                              <p:cond delay="1500"/>
                            </p:stCondLst>
                            <p:childTnLst>
                              <p:par>
                                <p:cTn id="9" presetID="5" presetClass="exit" presetSubtype="10" fill="hold" nodeType="afterEffect">
                                  <p:stCondLst>
                                    <p:cond delay="10500"/>
                                  </p:stCondLst>
                                  <p:childTnLst>
                                    <p:animEffect transition="out" filter="checkerboard(across)">
                                      <p:cBhvr>
                                        <p:cTn id="10" dur="1000"/>
                                        <p:tgtEl>
                                          <p:spTgt spid="2052"/>
                                        </p:tgtEl>
                                      </p:cBhvr>
                                    </p:animEffect>
                                    <p:set>
                                      <p:cBhvr>
                                        <p:cTn id="11" dur="1" fill="hold">
                                          <p:stCondLst>
                                            <p:cond delay="999"/>
                                          </p:stCondLst>
                                        </p:cTn>
                                        <p:tgtEl>
                                          <p:spTgt spid="2052"/>
                                        </p:tgtEl>
                                        <p:attrNameLst>
                                          <p:attrName>style.visibility</p:attrName>
                                        </p:attrNameLst>
                                      </p:cBhvr>
                                      <p:to>
                                        <p:strVal val="hidden"/>
                                      </p:to>
                                    </p:set>
                                  </p:childTnLst>
                                </p:cTn>
                              </p:par>
                            </p:childTnLst>
                          </p:cTn>
                        </p:par>
                        <p:par>
                          <p:cTn id="12" fill="hold">
                            <p:stCondLst>
                              <p:cond delay="13000"/>
                            </p:stCondLst>
                            <p:childTnLst>
                              <p:par>
                                <p:cTn id="13" presetID="9" presetClass="entr" presetSubtype="0" fill="hold" nodeType="afterEffect">
                                  <p:stCondLst>
                                    <p:cond delay="500"/>
                                  </p:stCondLst>
                                  <p:childTnLst>
                                    <p:set>
                                      <p:cBhvr>
                                        <p:cTn id="14" dur="1" fill="hold">
                                          <p:stCondLst>
                                            <p:cond delay="0"/>
                                          </p:stCondLst>
                                        </p:cTn>
                                        <p:tgtEl>
                                          <p:spTgt spid="1026"/>
                                        </p:tgtEl>
                                        <p:attrNameLst>
                                          <p:attrName>style.visibility</p:attrName>
                                        </p:attrNameLst>
                                      </p:cBhvr>
                                      <p:to>
                                        <p:strVal val="visible"/>
                                      </p:to>
                                    </p:set>
                                    <p:animEffect transition="in" filter="dissolve">
                                      <p:cBhvr>
                                        <p:cTn id="15" dur="2000"/>
                                        <p:tgtEl>
                                          <p:spTgt spid="1026"/>
                                        </p:tgtEl>
                                      </p:cBhvr>
                                    </p:animEffect>
                                  </p:childTnLst>
                                </p:cTn>
                              </p:par>
                            </p:childTnLst>
                          </p:cTn>
                        </p:par>
                        <p:par>
                          <p:cTn id="16" fill="hold">
                            <p:stCondLst>
                              <p:cond delay="15500"/>
                            </p:stCondLst>
                            <p:childTnLst>
                              <p:par>
                                <p:cTn id="17" presetID="9" presetClass="entr" presetSubtype="0" fill="hold" nodeType="after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dissolve">
                                      <p:cBhvr>
                                        <p:cTn id="19" dur="1000"/>
                                        <p:tgtEl>
                                          <p:spTgt spid="1027"/>
                                        </p:tgtEl>
                                      </p:cBhvr>
                                    </p:animEffect>
                                  </p:childTnLst>
                                </p:cTn>
                              </p:par>
                            </p:childTnLst>
                          </p:cTn>
                        </p:par>
                        <p:par>
                          <p:cTn id="20" fill="hold">
                            <p:stCondLst>
                              <p:cond delay="16500"/>
                            </p:stCondLst>
                            <p:childTnLst>
                              <p:par>
                                <p:cTn id="21" presetID="9" presetClass="entr" presetSubtype="0" fill="hold" nodeType="after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dissolve">
                                      <p:cBhvr>
                                        <p:cTn id="23" dur="1000"/>
                                        <p:tgtEl>
                                          <p:spTgt spid="1028"/>
                                        </p:tgtEl>
                                      </p:cBhvr>
                                    </p:animEffect>
                                  </p:childTnLst>
                                </p:cTn>
                              </p:par>
                            </p:childTnLst>
                          </p:cTn>
                        </p:par>
                        <p:par>
                          <p:cTn id="24" fill="hold">
                            <p:stCondLst>
                              <p:cond delay="17500"/>
                            </p:stCondLst>
                            <p:childTnLst>
                              <p:par>
                                <p:cTn id="25" presetID="2" presetClass="exit" presetSubtype="4" fill="hold" nodeType="afterEffect">
                                  <p:stCondLst>
                                    <p:cond delay="0"/>
                                  </p:stCondLst>
                                  <p:childTnLst>
                                    <p:anim calcmode="lin" valueType="num">
                                      <p:cBhvr additive="base">
                                        <p:cTn id="26" dur="500"/>
                                        <p:tgtEl>
                                          <p:spTgt spid="1026"/>
                                        </p:tgtEl>
                                        <p:attrNameLst>
                                          <p:attrName>ppt_x</p:attrName>
                                        </p:attrNameLst>
                                      </p:cBhvr>
                                      <p:tavLst>
                                        <p:tav tm="0">
                                          <p:val>
                                            <p:strVal val="ppt_x"/>
                                          </p:val>
                                        </p:tav>
                                        <p:tav tm="100000">
                                          <p:val>
                                            <p:strVal val="ppt_x"/>
                                          </p:val>
                                        </p:tav>
                                      </p:tavLst>
                                    </p:anim>
                                    <p:anim calcmode="lin" valueType="num">
                                      <p:cBhvr additive="base">
                                        <p:cTn id="27" dur="500"/>
                                        <p:tgtEl>
                                          <p:spTgt spid="1026"/>
                                        </p:tgtEl>
                                        <p:attrNameLst>
                                          <p:attrName>ppt_y</p:attrName>
                                        </p:attrNameLst>
                                      </p:cBhvr>
                                      <p:tavLst>
                                        <p:tav tm="0">
                                          <p:val>
                                            <p:strVal val="ppt_y"/>
                                          </p:val>
                                        </p:tav>
                                        <p:tav tm="100000">
                                          <p:val>
                                            <p:strVal val="1+ppt_h/2"/>
                                          </p:val>
                                        </p:tav>
                                      </p:tavLst>
                                    </p:anim>
                                    <p:set>
                                      <p:cBhvr>
                                        <p:cTn id="28" dur="1" fill="hold">
                                          <p:stCondLst>
                                            <p:cond delay="499"/>
                                          </p:stCondLst>
                                        </p:cTn>
                                        <p:tgtEl>
                                          <p:spTgt spid="1026"/>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500"/>
                                        <p:tgtEl>
                                          <p:spTgt spid="1028"/>
                                        </p:tgtEl>
                                        <p:attrNameLst>
                                          <p:attrName>ppt_x</p:attrName>
                                        </p:attrNameLst>
                                      </p:cBhvr>
                                      <p:tavLst>
                                        <p:tav tm="0">
                                          <p:val>
                                            <p:strVal val="ppt_x"/>
                                          </p:val>
                                        </p:tav>
                                        <p:tav tm="100000">
                                          <p:val>
                                            <p:strVal val="ppt_x"/>
                                          </p:val>
                                        </p:tav>
                                      </p:tavLst>
                                    </p:anim>
                                    <p:anim calcmode="lin" valueType="num">
                                      <p:cBhvr additive="base">
                                        <p:cTn id="31" dur="500"/>
                                        <p:tgtEl>
                                          <p:spTgt spid="1028"/>
                                        </p:tgtEl>
                                        <p:attrNameLst>
                                          <p:attrName>ppt_y</p:attrName>
                                        </p:attrNameLst>
                                      </p:cBhvr>
                                      <p:tavLst>
                                        <p:tav tm="0">
                                          <p:val>
                                            <p:strVal val="ppt_y"/>
                                          </p:val>
                                        </p:tav>
                                        <p:tav tm="100000">
                                          <p:val>
                                            <p:strVal val="1+ppt_h/2"/>
                                          </p:val>
                                        </p:tav>
                                      </p:tavLst>
                                    </p:anim>
                                    <p:set>
                                      <p:cBhvr>
                                        <p:cTn id="32" dur="1" fill="hold">
                                          <p:stCondLst>
                                            <p:cond delay="499"/>
                                          </p:stCondLst>
                                        </p:cTn>
                                        <p:tgtEl>
                                          <p:spTgt spid="1028"/>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1027"/>
                                        </p:tgtEl>
                                        <p:attrNameLst>
                                          <p:attrName>ppt_x</p:attrName>
                                        </p:attrNameLst>
                                      </p:cBhvr>
                                      <p:tavLst>
                                        <p:tav tm="0">
                                          <p:val>
                                            <p:strVal val="ppt_x"/>
                                          </p:val>
                                        </p:tav>
                                        <p:tav tm="100000">
                                          <p:val>
                                            <p:strVal val="ppt_x"/>
                                          </p:val>
                                        </p:tav>
                                      </p:tavLst>
                                    </p:anim>
                                    <p:anim calcmode="lin" valueType="num">
                                      <p:cBhvr additive="base">
                                        <p:cTn id="35" dur="500"/>
                                        <p:tgtEl>
                                          <p:spTgt spid="1027"/>
                                        </p:tgtEl>
                                        <p:attrNameLst>
                                          <p:attrName>ppt_y</p:attrName>
                                        </p:attrNameLst>
                                      </p:cBhvr>
                                      <p:tavLst>
                                        <p:tav tm="0">
                                          <p:val>
                                            <p:strVal val="ppt_y"/>
                                          </p:val>
                                        </p:tav>
                                        <p:tav tm="100000">
                                          <p:val>
                                            <p:strVal val="1+ppt_h/2"/>
                                          </p:val>
                                        </p:tav>
                                      </p:tavLst>
                                    </p:anim>
                                    <p:set>
                                      <p:cBhvr>
                                        <p:cTn id="36" dur="1" fill="hold">
                                          <p:stCondLst>
                                            <p:cond delay="499"/>
                                          </p:stCondLst>
                                        </p:cTn>
                                        <p:tgtEl>
                                          <p:spTgt spid="1027"/>
                                        </p:tgtEl>
                                        <p:attrNameLst>
                                          <p:attrName>style.visibility</p:attrName>
                                        </p:attrNameLst>
                                      </p:cBhvr>
                                      <p:to>
                                        <p:strVal val="hidden"/>
                                      </p:to>
                                    </p:set>
                                  </p:childTnLst>
                                </p:cTn>
                              </p:par>
                            </p:childTnLst>
                          </p:cTn>
                        </p:par>
                        <p:par>
                          <p:cTn id="37" fill="hold">
                            <p:stCondLst>
                              <p:cond delay="18000"/>
                            </p:stCondLst>
                            <p:childTnLst>
                              <p:par>
                                <p:cTn id="38" presetID="30" presetClass="entr" presetSubtype="0" fill="hold" nodeType="afterEffect">
                                  <p:stCondLst>
                                    <p:cond delay="0"/>
                                  </p:stCondLst>
                                  <p:childTnLst>
                                    <p:set>
                                      <p:cBhvr>
                                        <p:cTn id="39" dur="1" fill="hold">
                                          <p:stCondLst>
                                            <p:cond delay="0"/>
                                          </p:stCondLst>
                                        </p:cTn>
                                        <p:tgtEl>
                                          <p:spTgt spid="2050"/>
                                        </p:tgtEl>
                                        <p:attrNameLst>
                                          <p:attrName>style.visibility</p:attrName>
                                        </p:attrNameLst>
                                      </p:cBhvr>
                                      <p:to>
                                        <p:strVal val="visible"/>
                                      </p:to>
                                    </p:set>
                                    <p:animEffect transition="in" filter="fade">
                                      <p:cBhvr>
                                        <p:cTn id="40" dur="800" decel="100000"/>
                                        <p:tgtEl>
                                          <p:spTgt spid="2050"/>
                                        </p:tgtEl>
                                      </p:cBhvr>
                                    </p:animEffect>
                                    <p:anim calcmode="lin" valueType="num">
                                      <p:cBhvr>
                                        <p:cTn id="41" dur="800" decel="100000" fill="hold"/>
                                        <p:tgtEl>
                                          <p:spTgt spid="2050"/>
                                        </p:tgtEl>
                                        <p:attrNameLst>
                                          <p:attrName>style.rotation</p:attrName>
                                        </p:attrNameLst>
                                      </p:cBhvr>
                                      <p:tavLst>
                                        <p:tav tm="0">
                                          <p:val>
                                            <p:fltVal val="-90"/>
                                          </p:val>
                                        </p:tav>
                                        <p:tav tm="100000">
                                          <p:val>
                                            <p:fltVal val="0"/>
                                          </p:val>
                                        </p:tav>
                                      </p:tavLst>
                                    </p:anim>
                                    <p:anim calcmode="lin" valueType="num">
                                      <p:cBhvr>
                                        <p:cTn id="42" dur="800" decel="100000" fill="hold"/>
                                        <p:tgtEl>
                                          <p:spTgt spid="2050"/>
                                        </p:tgtEl>
                                        <p:attrNameLst>
                                          <p:attrName>ppt_x</p:attrName>
                                        </p:attrNameLst>
                                      </p:cBhvr>
                                      <p:tavLst>
                                        <p:tav tm="0">
                                          <p:val>
                                            <p:strVal val="#ppt_x+0.4"/>
                                          </p:val>
                                        </p:tav>
                                        <p:tav tm="100000">
                                          <p:val>
                                            <p:strVal val="#ppt_x-0.05"/>
                                          </p:val>
                                        </p:tav>
                                      </p:tavLst>
                                    </p:anim>
                                    <p:anim calcmode="lin" valueType="num">
                                      <p:cBhvr>
                                        <p:cTn id="43" dur="800" decel="100000" fill="hold"/>
                                        <p:tgtEl>
                                          <p:spTgt spid="2050"/>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2050"/>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2050"/>
                                        </p:tgtEl>
                                        <p:attrNameLst>
                                          <p:attrName>ppt_y</p:attrName>
                                        </p:attrNameLst>
                                      </p:cBhvr>
                                      <p:tavLst>
                                        <p:tav tm="0">
                                          <p:val>
                                            <p:strVal val="#ppt_y+0.1"/>
                                          </p:val>
                                        </p:tav>
                                        <p:tav tm="100000">
                                          <p:val>
                                            <p:strVal val="#ppt_y"/>
                                          </p:val>
                                        </p:tav>
                                      </p:tavLst>
                                    </p:anim>
                                  </p:childTnLst>
                                </p:cTn>
                              </p:par>
                            </p:childTnLst>
                          </p:cTn>
                        </p:par>
                        <p:par>
                          <p:cTn id="46" fill="hold">
                            <p:stCondLst>
                              <p:cond delay="19000"/>
                            </p:stCondLst>
                            <p:childTnLst>
                              <p:par>
                                <p:cTn id="47" presetID="2" presetClass="exit" presetSubtype="2" fill="hold" nodeType="afterEffect">
                                  <p:stCondLst>
                                    <p:cond delay="8000"/>
                                  </p:stCondLst>
                                  <p:childTnLst>
                                    <p:anim calcmode="lin" valueType="num">
                                      <p:cBhvr additive="base">
                                        <p:cTn id="48" dur="1000"/>
                                        <p:tgtEl>
                                          <p:spTgt spid="2050"/>
                                        </p:tgtEl>
                                        <p:attrNameLst>
                                          <p:attrName>ppt_x</p:attrName>
                                        </p:attrNameLst>
                                      </p:cBhvr>
                                      <p:tavLst>
                                        <p:tav tm="0">
                                          <p:val>
                                            <p:strVal val="ppt_x"/>
                                          </p:val>
                                        </p:tav>
                                        <p:tav tm="100000">
                                          <p:val>
                                            <p:strVal val="1+ppt_w/2"/>
                                          </p:val>
                                        </p:tav>
                                      </p:tavLst>
                                    </p:anim>
                                    <p:anim calcmode="lin" valueType="num">
                                      <p:cBhvr additive="base">
                                        <p:cTn id="49" dur="1000"/>
                                        <p:tgtEl>
                                          <p:spTgt spid="2050"/>
                                        </p:tgtEl>
                                        <p:attrNameLst>
                                          <p:attrName>ppt_y</p:attrName>
                                        </p:attrNameLst>
                                      </p:cBhvr>
                                      <p:tavLst>
                                        <p:tav tm="0">
                                          <p:val>
                                            <p:strVal val="ppt_y"/>
                                          </p:val>
                                        </p:tav>
                                        <p:tav tm="100000">
                                          <p:val>
                                            <p:strVal val="ppt_y"/>
                                          </p:val>
                                        </p:tav>
                                      </p:tavLst>
                                    </p:anim>
                                    <p:set>
                                      <p:cBhvr>
                                        <p:cTn id="50" dur="1" fill="hold">
                                          <p:stCondLst>
                                            <p:cond delay="999"/>
                                          </p:stCondLst>
                                        </p:cTn>
                                        <p:tgtEl>
                                          <p:spTgt spid="2050"/>
                                        </p:tgtEl>
                                        <p:attrNameLst>
                                          <p:attrName>style.visibility</p:attrName>
                                        </p:attrNameLst>
                                      </p:cBhvr>
                                      <p:to>
                                        <p:strVal val="hidden"/>
                                      </p:to>
                                    </p:set>
                                  </p:childTnLst>
                                </p:cTn>
                              </p:par>
                            </p:childTnLst>
                          </p:cTn>
                        </p:par>
                        <p:par>
                          <p:cTn id="51" fill="hold">
                            <p:stCondLst>
                              <p:cond delay="28000"/>
                            </p:stCondLst>
                            <p:childTnLst>
                              <p:par>
                                <p:cTn id="52" presetID="30" presetClass="entr" presetSubtype="0" fill="hold" nodeType="afterEffect">
                                  <p:stCondLst>
                                    <p:cond delay="0"/>
                                  </p:stCondLst>
                                  <p:childTnLst>
                                    <p:set>
                                      <p:cBhvr>
                                        <p:cTn id="53" dur="1" fill="hold">
                                          <p:stCondLst>
                                            <p:cond delay="0"/>
                                          </p:stCondLst>
                                        </p:cTn>
                                        <p:tgtEl>
                                          <p:spTgt spid="2053"/>
                                        </p:tgtEl>
                                        <p:attrNameLst>
                                          <p:attrName>style.visibility</p:attrName>
                                        </p:attrNameLst>
                                      </p:cBhvr>
                                      <p:to>
                                        <p:strVal val="visible"/>
                                      </p:to>
                                    </p:set>
                                    <p:animEffect transition="in" filter="fade">
                                      <p:cBhvr>
                                        <p:cTn id="54" dur="800" decel="100000"/>
                                        <p:tgtEl>
                                          <p:spTgt spid="2053"/>
                                        </p:tgtEl>
                                      </p:cBhvr>
                                    </p:animEffect>
                                    <p:anim calcmode="lin" valueType="num">
                                      <p:cBhvr>
                                        <p:cTn id="55" dur="800" decel="100000" fill="hold"/>
                                        <p:tgtEl>
                                          <p:spTgt spid="2053"/>
                                        </p:tgtEl>
                                        <p:attrNameLst>
                                          <p:attrName>style.rotation</p:attrName>
                                        </p:attrNameLst>
                                      </p:cBhvr>
                                      <p:tavLst>
                                        <p:tav tm="0">
                                          <p:val>
                                            <p:fltVal val="-90"/>
                                          </p:val>
                                        </p:tav>
                                        <p:tav tm="100000">
                                          <p:val>
                                            <p:fltVal val="0"/>
                                          </p:val>
                                        </p:tav>
                                      </p:tavLst>
                                    </p:anim>
                                    <p:anim calcmode="lin" valueType="num">
                                      <p:cBhvr>
                                        <p:cTn id="56" dur="800" decel="100000" fill="hold"/>
                                        <p:tgtEl>
                                          <p:spTgt spid="2053"/>
                                        </p:tgtEl>
                                        <p:attrNameLst>
                                          <p:attrName>ppt_x</p:attrName>
                                        </p:attrNameLst>
                                      </p:cBhvr>
                                      <p:tavLst>
                                        <p:tav tm="0">
                                          <p:val>
                                            <p:strVal val="#ppt_x+0.4"/>
                                          </p:val>
                                        </p:tav>
                                        <p:tav tm="100000">
                                          <p:val>
                                            <p:strVal val="#ppt_x-0.05"/>
                                          </p:val>
                                        </p:tav>
                                      </p:tavLst>
                                    </p:anim>
                                    <p:anim calcmode="lin" valueType="num">
                                      <p:cBhvr>
                                        <p:cTn id="57" dur="800" decel="100000" fill="hold"/>
                                        <p:tgtEl>
                                          <p:spTgt spid="2053"/>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2053"/>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2053"/>
                                        </p:tgtEl>
                                        <p:attrNameLst>
                                          <p:attrName>ppt_y</p:attrName>
                                        </p:attrNameLst>
                                      </p:cBhvr>
                                      <p:tavLst>
                                        <p:tav tm="0">
                                          <p:val>
                                            <p:strVal val="#ppt_y+0.1"/>
                                          </p:val>
                                        </p:tav>
                                        <p:tav tm="100000">
                                          <p:val>
                                            <p:strVal val="#ppt_y"/>
                                          </p:val>
                                        </p:tav>
                                      </p:tavLst>
                                    </p:anim>
                                  </p:childTnLst>
                                </p:cTn>
                              </p:par>
                            </p:childTnLst>
                          </p:cTn>
                        </p:par>
                        <p:par>
                          <p:cTn id="60" fill="hold">
                            <p:stCondLst>
                              <p:cond delay="29000"/>
                            </p:stCondLst>
                            <p:childTnLst>
                              <p:par>
                                <p:cTn id="61" presetID="5" presetClass="exit" presetSubtype="10" fill="hold" nodeType="afterEffect">
                                  <p:stCondLst>
                                    <p:cond delay="6500"/>
                                  </p:stCondLst>
                                  <p:childTnLst>
                                    <p:animEffect transition="out" filter="checkerboard(across)">
                                      <p:cBhvr>
                                        <p:cTn id="62" dur="500"/>
                                        <p:tgtEl>
                                          <p:spTgt spid="2053"/>
                                        </p:tgtEl>
                                      </p:cBhvr>
                                    </p:animEffect>
                                    <p:set>
                                      <p:cBhvr>
                                        <p:cTn id="63" dur="1" fill="hold">
                                          <p:stCondLst>
                                            <p:cond delay="499"/>
                                          </p:stCondLst>
                                        </p:cTn>
                                        <p:tgtEl>
                                          <p:spTgt spid="2053"/>
                                        </p:tgtEl>
                                        <p:attrNameLst>
                                          <p:attrName>style.visibility</p:attrName>
                                        </p:attrNameLst>
                                      </p:cBhvr>
                                      <p:to>
                                        <p:strVal val="hidden"/>
                                      </p:to>
                                    </p:set>
                                  </p:childTnLst>
                                </p:cTn>
                              </p:par>
                            </p:childTnLst>
                          </p:cTn>
                        </p:par>
                        <p:par>
                          <p:cTn id="64" fill="hold">
                            <p:stCondLst>
                              <p:cond delay="36000"/>
                            </p:stCondLst>
                            <p:childTnLst>
                              <p:par>
                                <p:cTn id="65" presetID="2" presetClass="entr" presetSubtype="1" fill="hold" nodeType="afterEffect">
                                  <p:stCondLst>
                                    <p:cond delay="500"/>
                                  </p:stCondLst>
                                  <p:childTnLst>
                                    <p:set>
                                      <p:cBhvr>
                                        <p:cTn id="66" dur="1" fill="hold">
                                          <p:stCondLst>
                                            <p:cond delay="0"/>
                                          </p:stCondLst>
                                        </p:cTn>
                                        <p:tgtEl>
                                          <p:spTgt spid="1029"/>
                                        </p:tgtEl>
                                        <p:attrNameLst>
                                          <p:attrName>style.visibility</p:attrName>
                                        </p:attrNameLst>
                                      </p:cBhvr>
                                      <p:to>
                                        <p:strVal val="visible"/>
                                      </p:to>
                                    </p:set>
                                    <p:anim calcmode="lin" valueType="num">
                                      <p:cBhvr additive="base">
                                        <p:cTn id="67" dur="1000" fill="hold"/>
                                        <p:tgtEl>
                                          <p:spTgt spid="1029"/>
                                        </p:tgtEl>
                                        <p:attrNameLst>
                                          <p:attrName>ppt_x</p:attrName>
                                        </p:attrNameLst>
                                      </p:cBhvr>
                                      <p:tavLst>
                                        <p:tav tm="0">
                                          <p:val>
                                            <p:strVal val="#ppt_x"/>
                                          </p:val>
                                        </p:tav>
                                        <p:tav tm="100000">
                                          <p:val>
                                            <p:strVal val="#ppt_x"/>
                                          </p:val>
                                        </p:tav>
                                      </p:tavLst>
                                    </p:anim>
                                    <p:anim calcmode="lin" valueType="num">
                                      <p:cBhvr additive="base">
                                        <p:cTn id="68" dur="10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Phase One: Preparing for the Interview</a:t>
            </a:r>
            <a:endParaRPr lang="en-US" dirty="0"/>
          </a:p>
        </p:txBody>
      </p:sp>
      <p:sp>
        <p:nvSpPr>
          <p:cNvPr id="3" name="Content Placeholder 2"/>
          <p:cNvSpPr>
            <a:spLocks noGrp="1"/>
          </p:cNvSpPr>
          <p:nvPr>
            <p:ph sz="half" idx="1"/>
          </p:nvPr>
        </p:nvSpPr>
        <p:spPr>
          <a:xfrm>
            <a:off x="457199" y="1476103"/>
            <a:ext cx="4702629" cy="5381897"/>
          </a:xfrm>
        </p:spPr>
        <p:txBody>
          <a:bodyPr>
            <a:normAutofit/>
          </a:bodyPr>
          <a:lstStyle/>
          <a:p>
            <a:pPr>
              <a:spcAft>
                <a:spcPts val="1200"/>
              </a:spcAft>
            </a:pPr>
            <a:r>
              <a:rPr lang="en-US" dirty="0" smtClean="0"/>
              <a:t>How do we know how our job seekers will perform during an interview? </a:t>
            </a:r>
          </a:p>
        </p:txBody>
      </p:sp>
      <p:pic>
        <p:nvPicPr>
          <p:cNvPr id="3074" name="Picture 2"/>
          <p:cNvPicPr>
            <a:picLocks noChangeAspect="1" noChangeArrowheads="1"/>
          </p:cNvPicPr>
          <p:nvPr/>
        </p:nvPicPr>
        <p:blipFill>
          <a:blip r:embed="rId3"/>
          <a:srcRect/>
          <a:stretch>
            <a:fillRect/>
          </a:stretch>
        </p:blipFill>
        <p:spPr bwMode="auto">
          <a:xfrm>
            <a:off x="5429395" y="2486872"/>
            <a:ext cx="2459341" cy="2445015"/>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a:srcRect/>
          <a:stretch>
            <a:fillRect/>
          </a:stretch>
        </p:blipFill>
        <p:spPr bwMode="auto">
          <a:xfrm>
            <a:off x="5703716" y="1922614"/>
            <a:ext cx="1948179" cy="2922269"/>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a:srcRect/>
          <a:stretch>
            <a:fillRect/>
          </a:stretch>
        </p:blipFill>
        <p:spPr bwMode="auto">
          <a:xfrm>
            <a:off x="5383027" y="1568729"/>
            <a:ext cx="3012828" cy="4513919"/>
          </a:xfrm>
          <a:prstGeom prst="rect">
            <a:avLst/>
          </a:prstGeom>
          <a:noFill/>
          <a:ln w="9525">
            <a:noFill/>
            <a:miter lim="800000"/>
            <a:headEnd/>
            <a:tailEnd/>
          </a:ln>
          <a:effectLst/>
        </p:spPr>
      </p:pic>
      <p:pic>
        <p:nvPicPr>
          <p:cNvPr id="1026" name="Picture 2" descr="C:\Users\MOTTERI\AppData\Local\Microsoft\Windows\Temporary Internet Files\Low\Content.IE5\Q1FU22LP\bigstock-Question-15063113[1].jpg"/>
          <p:cNvPicPr>
            <a:picLocks noChangeAspect="1" noChangeArrowheads="1"/>
          </p:cNvPicPr>
          <p:nvPr/>
        </p:nvPicPr>
        <p:blipFill>
          <a:blip r:embed="rId6"/>
          <a:srcRect/>
          <a:stretch>
            <a:fillRect/>
          </a:stretch>
        </p:blipFill>
        <p:spPr bwMode="auto">
          <a:xfrm>
            <a:off x="974705" y="3277591"/>
            <a:ext cx="3031238" cy="2523506"/>
          </a:xfrm>
          <a:prstGeom prst="rect">
            <a:avLst/>
          </a:prstGeom>
          <a:noFill/>
        </p:spPr>
      </p:pic>
      <p:pic>
        <p:nvPicPr>
          <p:cNvPr id="1027" name="Picture 3"/>
          <p:cNvPicPr>
            <a:picLocks noChangeAspect="1" noChangeArrowheads="1"/>
          </p:cNvPicPr>
          <p:nvPr/>
        </p:nvPicPr>
        <p:blipFill>
          <a:blip r:embed="rId7"/>
          <a:srcRect/>
          <a:stretch>
            <a:fillRect/>
          </a:stretch>
        </p:blipFill>
        <p:spPr bwMode="auto">
          <a:xfrm>
            <a:off x="4892634" y="3658590"/>
            <a:ext cx="3657600" cy="24447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800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1000"/>
                                        <p:tgtEl>
                                          <p:spTgt spid="1026"/>
                                        </p:tgtEl>
                                      </p:cBhvr>
                                    </p:animEffect>
                                  </p:childTnLst>
                                </p:cTn>
                              </p:par>
                            </p:childTnLst>
                          </p:cTn>
                        </p:par>
                        <p:par>
                          <p:cTn id="8" fill="hold">
                            <p:stCondLst>
                              <p:cond delay="9000"/>
                            </p:stCondLst>
                            <p:childTnLst>
                              <p:par>
                                <p:cTn id="9" presetID="5" presetClass="exit" presetSubtype="10" fill="hold" nodeType="afterEffect">
                                  <p:stCondLst>
                                    <p:cond delay="8500"/>
                                  </p:stCondLst>
                                  <p:childTnLst>
                                    <p:animEffect transition="out" filter="checkerboard(across)">
                                      <p:cBhvr>
                                        <p:cTn id="10" dur="1000"/>
                                        <p:tgtEl>
                                          <p:spTgt spid="1026"/>
                                        </p:tgtEl>
                                      </p:cBhvr>
                                    </p:animEffect>
                                    <p:set>
                                      <p:cBhvr>
                                        <p:cTn id="11" dur="1" fill="hold">
                                          <p:stCondLst>
                                            <p:cond delay="999"/>
                                          </p:stCondLst>
                                        </p:cTn>
                                        <p:tgtEl>
                                          <p:spTgt spid="1026"/>
                                        </p:tgtEl>
                                        <p:attrNameLst>
                                          <p:attrName>style.visibility</p:attrName>
                                        </p:attrNameLst>
                                      </p:cBhvr>
                                      <p:to>
                                        <p:strVal val="hidden"/>
                                      </p:to>
                                    </p:set>
                                  </p:childTnLst>
                                </p:cTn>
                              </p:par>
                            </p:childTnLst>
                          </p:cTn>
                        </p:par>
                        <p:par>
                          <p:cTn id="12" fill="hold">
                            <p:stCondLst>
                              <p:cond delay="18500"/>
                            </p:stCondLst>
                            <p:childTnLst>
                              <p:par>
                                <p:cTn id="13" presetID="30" presetClass="entr" presetSubtype="0" fill="hold" nodeType="after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fade">
                                      <p:cBhvr>
                                        <p:cTn id="15" dur="800" decel="100000"/>
                                        <p:tgtEl>
                                          <p:spTgt spid="3076"/>
                                        </p:tgtEl>
                                      </p:cBhvr>
                                    </p:animEffect>
                                    <p:anim calcmode="lin" valueType="num">
                                      <p:cBhvr>
                                        <p:cTn id="16" dur="800" decel="100000" fill="hold"/>
                                        <p:tgtEl>
                                          <p:spTgt spid="3076"/>
                                        </p:tgtEl>
                                        <p:attrNameLst>
                                          <p:attrName>style.rotation</p:attrName>
                                        </p:attrNameLst>
                                      </p:cBhvr>
                                      <p:tavLst>
                                        <p:tav tm="0">
                                          <p:val>
                                            <p:fltVal val="-90"/>
                                          </p:val>
                                        </p:tav>
                                        <p:tav tm="100000">
                                          <p:val>
                                            <p:fltVal val="0"/>
                                          </p:val>
                                        </p:tav>
                                      </p:tavLst>
                                    </p:anim>
                                    <p:anim calcmode="lin" valueType="num">
                                      <p:cBhvr>
                                        <p:cTn id="17" dur="800" decel="100000" fill="hold"/>
                                        <p:tgtEl>
                                          <p:spTgt spid="3076"/>
                                        </p:tgtEl>
                                        <p:attrNameLst>
                                          <p:attrName>ppt_x</p:attrName>
                                        </p:attrNameLst>
                                      </p:cBhvr>
                                      <p:tavLst>
                                        <p:tav tm="0">
                                          <p:val>
                                            <p:strVal val="#ppt_x+0.4"/>
                                          </p:val>
                                        </p:tav>
                                        <p:tav tm="100000">
                                          <p:val>
                                            <p:strVal val="#ppt_x-0.05"/>
                                          </p:val>
                                        </p:tav>
                                      </p:tavLst>
                                    </p:anim>
                                    <p:anim calcmode="lin" valueType="num">
                                      <p:cBhvr>
                                        <p:cTn id="18" dur="800" decel="100000" fill="hold"/>
                                        <p:tgtEl>
                                          <p:spTgt spid="307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07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076"/>
                                        </p:tgtEl>
                                        <p:attrNameLst>
                                          <p:attrName>ppt_y</p:attrName>
                                        </p:attrNameLst>
                                      </p:cBhvr>
                                      <p:tavLst>
                                        <p:tav tm="0">
                                          <p:val>
                                            <p:strVal val="#ppt_y+0.1"/>
                                          </p:val>
                                        </p:tav>
                                        <p:tav tm="100000">
                                          <p:val>
                                            <p:strVal val="#ppt_y"/>
                                          </p:val>
                                        </p:tav>
                                      </p:tavLst>
                                    </p:anim>
                                  </p:childTnLst>
                                </p:cTn>
                              </p:par>
                            </p:childTnLst>
                          </p:cTn>
                        </p:par>
                        <p:par>
                          <p:cTn id="21" fill="hold">
                            <p:stCondLst>
                              <p:cond delay="19500"/>
                            </p:stCondLst>
                            <p:childTnLst>
                              <p:par>
                                <p:cTn id="22" presetID="5" presetClass="exit" presetSubtype="10" fill="hold" nodeType="afterEffect">
                                  <p:stCondLst>
                                    <p:cond delay="18000"/>
                                  </p:stCondLst>
                                  <p:childTnLst>
                                    <p:animEffect transition="out" filter="checkerboard(across)">
                                      <p:cBhvr>
                                        <p:cTn id="23" dur="500"/>
                                        <p:tgtEl>
                                          <p:spTgt spid="3076"/>
                                        </p:tgtEl>
                                      </p:cBhvr>
                                    </p:animEffect>
                                    <p:set>
                                      <p:cBhvr>
                                        <p:cTn id="24" dur="1" fill="hold">
                                          <p:stCondLst>
                                            <p:cond delay="499"/>
                                          </p:stCondLst>
                                        </p:cTn>
                                        <p:tgtEl>
                                          <p:spTgt spid="3076"/>
                                        </p:tgtEl>
                                        <p:attrNameLst>
                                          <p:attrName>style.visibility</p:attrName>
                                        </p:attrNameLst>
                                      </p:cBhvr>
                                      <p:to>
                                        <p:strVal val="hidden"/>
                                      </p:to>
                                    </p:set>
                                  </p:childTnLst>
                                </p:cTn>
                              </p:par>
                            </p:childTnLst>
                          </p:cTn>
                        </p:par>
                        <p:par>
                          <p:cTn id="25" fill="hold">
                            <p:stCondLst>
                              <p:cond delay="38000"/>
                            </p:stCondLst>
                            <p:childTnLst>
                              <p:par>
                                <p:cTn id="26" presetID="2" presetClass="entr" presetSubtype="8" fill="hold" nodeType="afterEffect">
                                  <p:stCondLst>
                                    <p:cond delay="0"/>
                                  </p:stCondLst>
                                  <p:childTnLst>
                                    <p:set>
                                      <p:cBhvr>
                                        <p:cTn id="27" dur="1" fill="hold">
                                          <p:stCondLst>
                                            <p:cond delay="0"/>
                                          </p:stCondLst>
                                        </p:cTn>
                                        <p:tgtEl>
                                          <p:spTgt spid="3074"/>
                                        </p:tgtEl>
                                        <p:attrNameLst>
                                          <p:attrName>style.visibility</p:attrName>
                                        </p:attrNameLst>
                                      </p:cBhvr>
                                      <p:to>
                                        <p:strVal val="visible"/>
                                      </p:to>
                                    </p:set>
                                    <p:anim calcmode="lin" valueType="num">
                                      <p:cBhvr additive="base">
                                        <p:cTn id="28" dur="1000" fill="hold"/>
                                        <p:tgtEl>
                                          <p:spTgt spid="3074"/>
                                        </p:tgtEl>
                                        <p:attrNameLst>
                                          <p:attrName>ppt_x</p:attrName>
                                        </p:attrNameLst>
                                      </p:cBhvr>
                                      <p:tavLst>
                                        <p:tav tm="0">
                                          <p:val>
                                            <p:strVal val="0-#ppt_w/2"/>
                                          </p:val>
                                        </p:tav>
                                        <p:tav tm="100000">
                                          <p:val>
                                            <p:strVal val="#ppt_x"/>
                                          </p:val>
                                        </p:tav>
                                      </p:tavLst>
                                    </p:anim>
                                    <p:anim calcmode="lin" valueType="num">
                                      <p:cBhvr additive="base">
                                        <p:cTn id="29" dur="1000" fill="hold"/>
                                        <p:tgtEl>
                                          <p:spTgt spid="3074"/>
                                        </p:tgtEl>
                                        <p:attrNameLst>
                                          <p:attrName>ppt_y</p:attrName>
                                        </p:attrNameLst>
                                      </p:cBhvr>
                                      <p:tavLst>
                                        <p:tav tm="0">
                                          <p:val>
                                            <p:strVal val="#ppt_y"/>
                                          </p:val>
                                        </p:tav>
                                        <p:tav tm="100000">
                                          <p:val>
                                            <p:strVal val="#ppt_y"/>
                                          </p:val>
                                        </p:tav>
                                      </p:tavLst>
                                    </p:anim>
                                  </p:childTnLst>
                                </p:cTn>
                              </p:par>
                            </p:childTnLst>
                          </p:cTn>
                        </p:par>
                        <p:par>
                          <p:cTn id="30" fill="hold">
                            <p:stCondLst>
                              <p:cond delay="39000"/>
                            </p:stCondLst>
                            <p:childTnLst>
                              <p:par>
                                <p:cTn id="31" presetID="5" presetClass="exit" presetSubtype="10" fill="hold" nodeType="afterEffect">
                                  <p:stCondLst>
                                    <p:cond delay="7000"/>
                                  </p:stCondLst>
                                  <p:childTnLst>
                                    <p:animEffect transition="out" filter="checkerboard(across)">
                                      <p:cBhvr>
                                        <p:cTn id="32" dur="1000"/>
                                        <p:tgtEl>
                                          <p:spTgt spid="3074"/>
                                        </p:tgtEl>
                                      </p:cBhvr>
                                    </p:animEffect>
                                    <p:set>
                                      <p:cBhvr>
                                        <p:cTn id="33" dur="1" fill="hold">
                                          <p:stCondLst>
                                            <p:cond delay="999"/>
                                          </p:stCondLst>
                                        </p:cTn>
                                        <p:tgtEl>
                                          <p:spTgt spid="3074"/>
                                        </p:tgtEl>
                                        <p:attrNameLst>
                                          <p:attrName>style.visibility</p:attrName>
                                        </p:attrNameLst>
                                      </p:cBhvr>
                                      <p:to>
                                        <p:strVal val="hidden"/>
                                      </p:to>
                                    </p:set>
                                  </p:childTnLst>
                                </p:cTn>
                              </p:par>
                            </p:childTnLst>
                          </p:cTn>
                        </p:par>
                        <p:par>
                          <p:cTn id="34" fill="hold">
                            <p:stCondLst>
                              <p:cond delay="47000"/>
                            </p:stCondLst>
                            <p:childTnLst>
                              <p:par>
                                <p:cTn id="35" presetID="31" presetClass="entr" presetSubtype="0" fill="hold" nodeType="afterEffect">
                                  <p:stCondLst>
                                    <p:cond delay="0"/>
                                  </p:stCondLst>
                                  <p:iterate type="lt">
                                    <p:tmPct val="5000"/>
                                  </p:iterate>
                                  <p:childTnLst>
                                    <p:set>
                                      <p:cBhvr>
                                        <p:cTn id="36" dur="1" fill="hold">
                                          <p:stCondLst>
                                            <p:cond delay="0"/>
                                          </p:stCondLst>
                                        </p:cTn>
                                        <p:tgtEl>
                                          <p:spTgt spid="1027"/>
                                        </p:tgtEl>
                                        <p:attrNameLst>
                                          <p:attrName>style.visibility</p:attrName>
                                        </p:attrNameLst>
                                      </p:cBhvr>
                                      <p:to>
                                        <p:strVal val="visible"/>
                                      </p:to>
                                    </p:set>
                                    <p:anim calcmode="lin" valueType="num">
                                      <p:cBhvr>
                                        <p:cTn id="37" dur="1000" fill="hold"/>
                                        <p:tgtEl>
                                          <p:spTgt spid="1027"/>
                                        </p:tgtEl>
                                        <p:attrNameLst>
                                          <p:attrName>ppt_w</p:attrName>
                                        </p:attrNameLst>
                                      </p:cBhvr>
                                      <p:tavLst>
                                        <p:tav tm="0">
                                          <p:val>
                                            <p:fltVal val="0"/>
                                          </p:val>
                                        </p:tav>
                                        <p:tav tm="100000">
                                          <p:val>
                                            <p:strVal val="#ppt_w"/>
                                          </p:val>
                                        </p:tav>
                                      </p:tavLst>
                                    </p:anim>
                                    <p:anim calcmode="lin" valueType="num">
                                      <p:cBhvr>
                                        <p:cTn id="38" dur="1000" fill="hold"/>
                                        <p:tgtEl>
                                          <p:spTgt spid="1027"/>
                                        </p:tgtEl>
                                        <p:attrNameLst>
                                          <p:attrName>ppt_h</p:attrName>
                                        </p:attrNameLst>
                                      </p:cBhvr>
                                      <p:tavLst>
                                        <p:tav tm="0">
                                          <p:val>
                                            <p:fltVal val="0"/>
                                          </p:val>
                                        </p:tav>
                                        <p:tav tm="100000">
                                          <p:val>
                                            <p:strVal val="#ppt_h"/>
                                          </p:val>
                                        </p:tav>
                                      </p:tavLst>
                                    </p:anim>
                                    <p:anim calcmode="lin" valueType="num">
                                      <p:cBhvr>
                                        <p:cTn id="39" dur="1000" fill="hold"/>
                                        <p:tgtEl>
                                          <p:spTgt spid="1027"/>
                                        </p:tgtEl>
                                        <p:attrNameLst>
                                          <p:attrName>style.rotation</p:attrName>
                                        </p:attrNameLst>
                                      </p:cBhvr>
                                      <p:tavLst>
                                        <p:tav tm="0">
                                          <p:val>
                                            <p:fltVal val="90"/>
                                          </p:val>
                                        </p:tav>
                                        <p:tav tm="100000">
                                          <p:val>
                                            <p:fltVal val="0"/>
                                          </p:val>
                                        </p:tav>
                                      </p:tavLst>
                                    </p:anim>
                                    <p:animEffect transition="in" filter="fade">
                                      <p:cBhvr>
                                        <p:cTn id="40" dur="1000"/>
                                        <p:tgtEl>
                                          <p:spTgt spid="1027"/>
                                        </p:tgtEl>
                                      </p:cBhvr>
                                    </p:animEffect>
                                  </p:childTnLst>
                                </p:cTn>
                              </p:par>
                            </p:childTnLst>
                          </p:cTn>
                        </p:par>
                        <p:par>
                          <p:cTn id="41" fill="hold">
                            <p:stCondLst>
                              <p:cond delay="48000"/>
                            </p:stCondLst>
                            <p:childTnLst>
                              <p:par>
                                <p:cTn id="42" presetID="2" presetClass="exit" presetSubtype="2" fill="hold" nodeType="afterEffect">
                                  <p:stCondLst>
                                    <p:cond delay="4000"/>
                                  </p:stCondLst>
                                  <p:iterate type="lt">
                                    <p:tmPct val="0"/>
                                  </p:iterate>
                                  <p:childTnLst>
                                    <p:anim calcmode="lin" valueType="num">
                                      <p:cBhvr additive="base">
                                        <p:cTn id="43" dur="1000"/>
                                        <p:tgtEl>
                                          <p:spTgt spid="1027"/>
                                        </p:tgtEl>
                                        <p:attrNameLst>
                                          <p:attrName>ppt_x</p:attrName>
                                        </p:attrNameLst>
                                      </p:cBhvr>
                                      <p:tavLst>
                                        <p:tav tm="0">
                                          <p:val>
                                            <p:strVal val="ppt_x"/>
                                          </p:val>
                                        </p:tav>
                                        <p:tav tm="100000">
                                          <p:val>
                                            <p:strVal val="1+ppt_w/2"/>
                                          </p:val>
                                        </p:tav>
                                      </p:tavLst>
                                    </p:anim>
                                    <p:anim calcmode="lin" valueType="num">
                                      <p:cBhvr additive="base">
                                        <p:cTn id="44" dur="1000"/>
                                        <p:tgtEl>
                                          <p:spTgt spid="1027"/>
                                        </p:tgtEl>
                                        <p:attrNameLst>
                                          <p:attrName>ppt_y</p:attrName>
                                        </p:attrNameLst>
                                      </p:cBhvr>
                                      <p:tavLst>
                                        <p:tav tm="0">
                                          <p:val>
                                            <p:strVal val="ppt_y"/>
                                          </p:val>
                                        </p:tav>
                                        <p:tav tm="100000">
                                          <p:val>
                                            <p:strVal val="ppt_y"/>
                                          </p:val>
                                        </p:tav>
                                      </p:tavLst>
                                    </p:anim>
                                    <p:set>
                                      <p:cBhvr>
                                        <p:cTn id="45" dur="1" fill="hold">
                                          <p:stCondLst>
                                            <p:cond delay="999"/>
                                          </p:stCondLst>
                                        </p:cTn>
                                        <p:tgtEl>
                                          <p:spTgt spid="1027"/>
                                        </p:tgtEl>
                                        <p:attrNameLst>
                                          <p:attrName>style.visibility</p:attrName>
                                        </p:attrNameLst>
                                      </p:cBhvr>
                                      <p:to>
                                        <p:strVal val="hidden"/>
                                      </p:to>
                                    </p:set>
                                  </p:childTnLst>
                                </p:cTn>
                              </p:par>
                            </p:childTnLst>
                          </p:cTn>
                        </p:par>
                        <p:par>
                          <p:cTn id="46" fill="hold">
                            <p:stCondLst>
                              <p:cond delay="53000"/>
                            </p:stCondLst>
                            <p:childTnLst>
                              <p:par>
                                <p:cTn id="47" presetID="9" presetClass="entr" presetSubtype="0" fill="hold" nodeType="afterEffect">
                                  <p:stCondLst>
                                    <p:cond delay="0"/>
                                  </p:stCondLst>
                                  <p:childTnLst>
                                    <p:set>
                                      <p:cBhvr>
                                        <p:cTn id="48" dur="1" fill="hold">
                                          <p:stCondLst>
                                            <p:cond delay="0"/>
                                          </p:stCondLst>
                                        </p:cTn>
                                        <p:tgtEl>
                                          <p:spTgt spid="3075"/>
                                        </p:tgtEl>
                                        <p:attrNameLst>
                                          <p:attrName>style.visibility</p:attrName>
                                        </p:attrNameLst>
                                      </p:cBhvr>
                                      <p:to>
                                        <p:strVal val="visible"/>
                                      </p:to>
                                    </p:set>
                                    <p:animEffect transition="in" filter="dissolve">
                                      <p:cBhvr>
                                        <p:cTn id="49"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Phase One: Preparing for the Interview</a:t>
            </a:r>
            <a:endParaRPr lang="en-US" dirty="0"/>
          </a:p>
        </p:txBody>
      </p:sp>
      <p:sp>
        <p:nvSpPr>
          <p:cNvPr id="3" name="Content Placeholder 2"/>
          <p:cNvSpPr>
            <a:spLocks noGrp="1"/>
          </p:cNvSpPr>
          <p:nvPr>
            <p:ph sz="half" idx="1"/>
          </p:nvPr>
        </p:nvSpPr>
        <p:spPr>
          <a:xfrm>
            <a:off x="457199" y="1476103"/>
            <a:ext cx="8059784" cy="5381897"/>
          </a:xfrm>
        </p:spPr>
        <p:txBody>
          <a:bodyPr>
            <a:normAutofit/>
          </a:bodyPr>
          <a:lstStyle/>
          <a:p>
            <a:pPr>
              <a:spcAft>
                <a:spcPts val="1200"/>
              </a:spcAft>
            </a:pPr>
            <a:r>
              <a:rPr lang="en-US" dirty="0" smtClean="0"/>
              <a:t>What are other strategies that can help   customers prepare for an interview?</a:t>
            </a:r>
          </a:p>
          <a:p>
            <a:pPr lvl="1">
              <a:spcAft>
                <a:spcPts val="1200"/>
              </a:spcAft>
            </a:pPr>
            <a:r>
              <a:rPr lang="en-US" dirty="0" smtClean="0"/>
              <a:t>Offer customers worksheets that list the most common questions</a:t>
            </a:r>
          </a:p>
          <a:p>
            <a:pPr lvl="2">
              <a:spcAft>
                <a:spcPts val="1200"/>
              </a:spcAft>
            </a:pPr>
            <a:r>
              <a:rPr lang="en-US" dirty="0" smtClean="0"/>
              <a:t>Have customers answer those questions and practice tailoring them to different scenarios</a:t>
            </a:r>
          </a:p>
          <a:p>
            <a:pPr lvl="1">
              <a:spcAft>
                <a:spcPts val="1200"/>
              </a:spcAft>
            </a:pPr>
            <a:r>
              <a:rPr lang="en-US" dirty="0" smtClean="0"/>
              <a:t>Provide customers with opportunities to interview with employers at the One-Stop Career Center</a:t>
            </a:r>
          </a:p>
          <a:p>
            <a:pPr lvl="1">
              <a:spcAft>
                <a:spcPts val="1200"/>
              </a:spcAft>
            </a:pPr>
            <a:r>
              <a:rPr lang="en-US" dirty="0" smtClean="0"/>
              <a:t>Provide customers with examples or pictures of how to dress and groom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p:spPr>
      </p:pic>
      <p:sp>
        <p:nvSpPr>
          <p:cNvPr id="11" name="Title 10"/>
          <p:cNvSpPr>
            <a:spLocks noGrp="1"/>
          </p:cNvSpPr>
          <p:nvPr>
            <p:ph type="title"/>
          </p:nvPr>
        </p:nvSpPr>
        <p:spPr/>
        <p:txBody>
          <a:bodyPr/>
          <a:lstStyle/>
          <a:p>
            <a:r>
              <a:rPr lang="en-US" dirty="0" smtClean="0"/>
              <a:t>Objectives</a:t>
            </a:r>
            <a:endParaRPr lang="en-US" dirty="0"/>
          </a:p>
        </p:txBody>
      </p:sp>
      <p:sp>
        <p:nvSpPr>
          <p:cNvPr id="13" name="Content Placeholder 12"/>
          <p:cNvSpPr>
            <a:spLocks noGrp="1"/>
          </p:cNvSpPr>
          <p:nvPr>
            <p:ph sz="half" idx="1"/>
          </p:nvPr>
        </p:nvSpPr>
        <p:spPr>
          <a:xfrm>
            <a:off x="524256" y="1463040"/>
            <a:ext cx="4648635" cy="4525963"/>
          </a:xfrm>
        </p:spPr>
        <p:txBody>
          <a:bodyPr/>
          <a:lstStyle/>
          <a:p>
            <a:pPr>
              <a:spcAft>
                <a:spcPts val="1200"/>
              </a:spcAft>
            </a:pPr>
            <a:r>
              <a:rPr lang="en-US" dirty="0" smtClean="0"/>
              <a:t>During this lesson, we will discuss the four phases of the interview process</a:t>
            </a:r>
          </a:p>
          <a:p>
            <a:pPr>
              <a:spcAft>
                <a:spcPts val="1200"/>
              </a:spcAft>
            </a:pPr>
            <a:r>
              <a:rPr lang="en-US" dirty="0" smtClean="0"/>
              <a:t>During our discussion of the various phases, we will identify strategies to help our customers move successfully through the interview</a:t>
            </a:r>
          </a:p>
        </p:txBody>
      </p:sp>
      <p:pic>
        <p:nvPicPr>
          <p:cNvPr id="2" name="Picture 2"/>
          <p:cNvPicPr>
            <a:picLocks noChangeAspect="1" noChangeArrowheads="1"/>
          </p:cNvPicPr>
          <p:nvPr/>
        </p:nvPicPr>
        <p:blipFill>
          <a:blip r:embed="rId4"/>
          <a:srcRect/>
          <a:stretch>
            <a:fillRect/>
          </a:stretch>
        </p:blipFill>
        <p:spPr bwMode="auto">
          <a:xfrm>
            <a:off x="5383085" y="2129239"/>
            <a:ext cx="3533912" cy="2351779"/>
          </a:xfrm>
          <a:prstGeom prst="rect">
            <a:avLst/>
          </a:prstGeom>
          <a:noFill/>
          <a:ln w="9525">
            <a:noFill/>
            <a:miter lim="800000"/>
            <a:headEnd/>
            <a:tailEnd/>
          </a:ln>
          <a:effectLst/>
        </p:spPr>
      </p:pic>
      <p:pic>
        <p:nvPicPr>
          <p:cNvPr id="3" name="Picture 3"/>
          <p:cNvPicPr>
            <a:picLocks noChangeAspect="1" noChangeArrowheads="1"/>
          </p:cNvPicPr>
          <p:nvPr/>
        </p:nvPicPr>
        <p:blipFill>
          <a:blip r:embed="rId5"/>
          <a:srcRect/>
          <a:stretch>
            <a:fillRect/>
          </a:stretch>
        </p:blipFill>
        <p:spPr bwMode="auto">
          <a:xfrm>
            <a:off x="5594630" y="1260441"/>
            <a:ext cx="2753723" cy="4130584"/>
          </a:xfrm>
          <a:prstGeom prst="rect">
            <a:avLst/>
          </a:prstGeom>
          <a:noFill/>
          <a:ln w="9525">
            <a:noFill/>
            <a:miter lim="800000"/>
            <a:headEnd/>
            <a:tailEnd/>
          </a:ln>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1000"/>
                                        <p:tgtEl>
                                          <p:spTgt spid="2"/>
                                        </p:tgtEl>
                                      </p:cBhvr>
                                    </p:animEffect>
                                  </p:childTnLst>
                                </p:cTn>
                              </p:par>
                            </p:childTnLst>
                          </p:cTn>
                        </p:par>
                        <p:par>
                          <p:cTn id="8" fill="hold">
                            <p:stCondLst>
                              <p:cond delay="3000"/>
                            </p:stCondLst>
                            <p:childTnLst>
                              <p:par>
                                <p:cTn id="9" presetID="8" presetClass="exit" presetSubtype="16" fill="hold" nodeType="afterEffect">
                                  <p:stCondLst>
                                    <p:cond delay="4000"/>
                                  </p:stCondLst>
                                  <p:childTnLst>
                                    <p:animEffect transition="out" filter="diamond(in)">
                                      <p:cBhvr>
                                        <p:cTn id="10" dur="2000"/>
                                        <p:tgtEl>
                                          <p:spTgt spid="2"/>
                                        </p:tgtEl>
                                      </p:cBhvr>
                                    </p:animEffect>
                                    <p:set>
                                      <p:cBhvr>
                                        <p:cTn id="11" dur="1" fill="hold">
                                          <p:stCondLst>
                                            <p:cond delay="1999"/>
                                          </p:stCondLst>
                                        </p:cTn>
                                        <p:tgtEl>
                                          <p:spTgt spid="2"/>
                                        </p:tgtEl>
                                        <p:attrNameLst>
                                          <p:attrName>style.visibility</p:attrName>
                                        </p:attrNameLst>
                                      </p:cBhvr>
                                      <p:to>
                                        <p:strVal val="hidden"/>
                                      </p:to>
                                    </p:set>
                                  </p:childTnLst>
                                </p:cTn>
                              </p:par>
                            </p:childTnLst>
                          </p:cTn>
                        </p:par>
                        <p:par>
                          <p:cTn id="12" fill="hold">
                            <p:stCondLst>
                              <p:cond delay="9000"/>
                            </p:stCondLst>
                            <p:childTnLst>
                              <p:par>
                                <p:cTn id="13" presetID="9"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Do’s and Don’ts of Phase One</a:t>
            </a:r>
            <a:endParaRPr lang="en-US" dirty="0"/>
          </a:p>
        </p:txBody>
      </p:sp>
      <p:sp>
        <p:nvSpPr>
          <p:cNvPr id="3" name="Content Placeholder 2"/>
          <p:cNvSpPr>
            <a:spLocks noGrp="1"/>
          </p:cNvSpPr>
          <p:nvPr>
            <p:ph sz="half" idx="1"/>
          </p:nvPr>
        </p:nvSpPr>
        <p:spPr>
          <a:xfrm>
            <a:off x="457200" y="1600200"/>
            <a:ext cx="4038600" cy="4983480"/>
          </a:xfrm>
        </p:spPr>
        <p:txBody>
          <a:bodyPr>
            <a:normAutofit fontScale="92500" lnSpcReduction="20000"/>
          </a:bodyPr>
          <a:lstStyle/>
          <a:p>
            <a:pPr>
              <a:spcAft>
                <a:spcPts val="600"/>
              </a:spcAft>
            </a:pPr>
            <a:r>
              <a:rPr lang="en-US" dirty="0" smtClean="0"/>
              <a:t>The customer should</a:t>
            </a:r>
          </a:p>
          <a:p>
            <a:pPr lvl="1">
              <a:spcAft>
                <a:spcPts val="600"/>
              </a:spcAft>
            </a:pPr>
            <a:r>
              <a:rPr lang="en-US" dirty="0" smtClean="0"/>
              <a:t>Know about the job</a:t>
            </a:r>
          </a:p>
          <a:p>
            <a:pPr lvl="1">
              <a:spcAft>
                <a:spcPts val="600"/>
              </a:spcAft>
            </a:pPr>
            <a:r>
              <a:rPr lang="en-US" dirty="0" smtClean="0"/>
              <a:t>Know about the employer</a:t>
            </a:r>
          </a:p>
          <a:p>
            <a:pPr lvl="1">
              <a:spcAft>
                <a:spcPts val="600"/>
              </a:spcAft>
            </a:pPr>
            <a:r>
              <a:rPr lang="en-US" dirty="0" smtClean="0"/>
              <a:t>Know how to answer common questions</a:t>
            </a:r>
          </a:p>
          <a:p>
            <a:pPr lvl="1">
              <a:spcAft>
                <a:spcPts val="600"/>
              </a:spcAft>
            </a:pPr>
            <a:r>
              <a:rPr lang="en-US" dirty="0" smtClean="0"/>
              <a:t>Know how to answer difficult questions</a:t>
            </a:r>
          </a:p>
          <a:p>
            <a:pPr lvl="1">
              <a:spcAft>
                <a:spcPts val="600"/>
              </a:spcAft>
            </a:pPr>
            <a:r>
              <a:rPr lang="en-US" dirty="0" smtClean="0"/>
              <a:t>Know how to get to the employer</a:t>
            </a:r>
          </a:p>
          <a:p>
            <a:pPr lvl="1">
              <a:spcAft>
                <a:spcPts val="600"/>
              </a:spcAft>
            </a:pPr>
            <a:r>
              <a:rPr lang="en-US" dirty="0" smtClean="0"/>
              <a:t>Know what to wear</a:t>
            </a:r>
          </a:p>
          <a:p>
            <a:pPr lvl="1">
              <a:spcAft>
                <a:spcPts val="600"/>
              </a:spcAft>
            </a:pPr>
            <a:r>
              <a:rPr lang="en-US" dirty="0" smtClean="0"/>
              <a:t>Take document organizer</a:t>
            </a:r>
          </a:p>
        </p:txBody>
      </p:sp>
      <p:sp>
        <p:nvSpPr>
          <p:cNvPr id="4" name="Content Placeholder 3"/>
          <p:cNvSpPr>
            <a:spLocks noGrp="1"/>
          </p:cNvSpPr>
          <p:nvPr>
            <p:ph sz="half" idx="2"/>
          </p:nvPr>
        </p:nvSpPr>
        <p:spPr>
          <a:xfrm>
            <a:off x="4430110" y="1600200"/>
            <a:ext cx="4256690" cy="4983480"/>
          </a:xfrm>
        </p:spPr>
        <p:txBody>
          <a:bodyPr>
            <a:normAutofit fontScale="92500" lnSpcReduction="20000"/>
          </a:bodyPr>
          <a:lstStyle/>
          <a:p>
            <a:pPr>
              <a:spcAft>
                <a:spcPts val="600"/>
              </a:spcAft>
            </a:pPr>
            <a:r>
              <a:rPr lang="en-US" dirty="0" smtClean="0"/>
              <a:t>The customer should not</a:t>
            </a:r>
          </a:p>
          <a:p>
            <a:pPr lvl="1">
              <a:spcAft>
                <a:spcPts val="600"/>
              </a:spcAft>
            </a:pPr>
            <a:r>
              <a:rPr lang="en-US" dirty="0" smtClean="0"/>
              <a:t>Fail to conduct research</a:t>
            </a:r>
          </a:p>
          <a:p>
            <a:pPr lvl="1">
              <a:spcAft>
                <a:spcPts val="600"/>
              </a:spcAft>
            </a:pPr>
            <a:r>
              <a:rPr lang="en-US" dirty="0" smtClean="0"/>
              <a:t>Be dishonest when practicing </a:t>
            </a:r>
          </a:p>
          <a:p>
            <a:pPr lvl="2">
              <a:spcAft>
                <a:spcPts val="600"/>
              </a:spcAft>
            </a:pPr>
            <a:r>
              <a:rPr lang="en-US" dirty="0" smtClean="0"/>
              <a:t>All questions must be answered honestly</a:t>
            </a:r>
          </a:p>
          <a:p>
            <a:pPr lvl="1">
              <a:spcAft>
                <a:spcPts val="600"/>
              </a:spcAft>
            </a:pPr>
            <a:r>
              <a:rPr lang="en-US" dirty="0" smtClean="0"/>
              <a:t>Be generic when practicing</a:t>
            </a:r>
          </a:p>
          <a:p>
            <a:pPr lvl="2">
              <a:spcAft>
                <a:spcPts val="600"/>
              </a:spcAft>
            </a:pPr>
            <a:r>
              <a:rPr lang="en-US" dirty="0" smtClean="0"/>
              <a:t>Each employer and job is different</a:t>
            </a:r>
          </a:p>
          <a:p>
            <a:pPr lvl="2">
              <a:spcAft>
                <a:spcPts val="600"/>
              </a:spcAft>
            </a:pPr>
            <a:r>
              <a:rPr lang="en-US" dirty="0" smtClean="0"/>
              <a:t>Failure to plan is failure to “stand out”</a:t>
            </a:r>
          </a:p>
          <a:p>
            <a:pPr lvl="1">
              <a:spcAft>
                <a:spcPts val="600"/>
              </a:spcAft>
            </a:pPr>
            <a:r>
              <a:rPr lang="en-US" dirty="0" smtClean="0"/>
              <a:t>Wait until the last minute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Phase Two: Start of the Interview</a:t>
            </a:r>
            <a:endParaRPr lang="en-US" dirty="0"/>
          </a:p>
        </p:txBody>
      </p:sp>
      <p:sp>
        <p:nvSpPr>
          <p:cNvPr id="3" name="Content Placeholder 2"/>
          <p:cNvSpPr>
            <a:spLocks noGrp="1"/>
          </p:cNvSpPr>
          <p:nvPr>
            <p:ph sz="half" idx="1"/>
          </p:nvPr>
        </p:nvSpPr>
        <p:spPr>
          <a:xfrm>
            <a:off x="457200" y="1600200"/>
            <a:ext cx="4038600" cy="4983480"/>
          </a:xfrm>
        </p:spPr>
        <p:txBody>
          <a:bodyPr>
            <a:normAutofit/>
          </a:bodyPr>
          <a:lstStyle/>
          <a:p>
            <a:pPr>
              <a:spcAft>
                <a:spcPts val="600"/>
              </a:spcAft>
            </a:pPr>
            <a:r>
              <a:rPr lang="en-US" dirty="0" smtClean="0"/>
              <a:t>The interview starts when the customer leaves his or her house</a:t>
            </a:r>
          </a:p>
          <a:p>
            <a:pPr lvl="1">
              <a:spcAft>
                <a:spcPts val="600"/>
              </a:spcAft>
            </a:pPr>
            <a:r>
              <a:rPr lang="en-US" dirty="0" smtClean="0"/>
              <a:t>The job seeker must leave on time </a:t>
            </a:r>
          </a:p>
          <a:p>
            <a:pPr lvl="1">
              <a:spcAft>
                <a:spcPts val="600"/>
              </a:spcAft>
            </a:pPr>
            <a:r>
              <a:rPr lang="en-US" dirty="0" smtClean="0"/>
              <a:t>The job seeker must be prepared</a:t>
            </a:r>
          </a:p>
          <a:p>
            <a:pPr lvl="1">
              <a:spcAft>
                <a:spcPts val="600"/>
              </a:spcAft>
            </a:pPr>
            <a:r>
              <a:rPr lang="en-US" dirty="0" smtClean="0"/>
              <a:t>The job seeker must be early to the interview</a:t>
            </a:r>
          </a:p>
        </p:txBody>
      </p:sp>
      <p:pic>
        <p:nvPicPr>
          <p:cNvPr id="5123" name="Picture 3"/>
          <p:cNvPicPr>
            <a:picLocks noChangeAspect="1" noChangeArrowheads="1"/>
          </p:cNvPicPr>
          <p:nvPr/>
        </p:nvPicPr>
        <p:blipFill>
          <a:blip r:embed="rId3"/>
          <a:srcRect/>
          <a:stretch>
            <a:fillRect/>
          </a:stretch>
        </p:blipFill>
        <p:spPr bwMode="auto">
          <a:xfrm>
            <a:off x="-4310743" y="848904"/>
            <a:ext cx="2978332" cy="1980384"/>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a:srcRect/>
          <a:stretch>
            <a:fillRect/>
          </a:stretch>
        </p:blipFill>
        <p:spPr bwMode="auto">
          <a:xfrm>
            <a:off x="5070765" y="2438185"/>
            <a:ext cx="3348764" cy="2231601"/>
          </a:xfrm>
          <a:prstGeom prst="rect">
            <a:avLst/>
          </a:prstGeom>
          <a:noFill/>
          <a:ln w="9525">
            <a:noFill/>
            <a:miter lim="800000"/>
            <a:headEnd/>
            <a:tailEnd/>
          </a:ln>
          <a:effectLst/>
        </p:spPr>
      </p:pic>
      <p:pic>
        <p:nvPicPr>
          <p:cNvPr id="1026" name="Picture 2" descr="C:\Users\MOTTERI\AppData\Local\Microsoft\Windows\Temporary Internet Files\Low\Content.IE5\Q1FU22LP\MC910227543[1].PNG"/>
          <p:cNvPicPr>
            <a:picLocks noChangeAspect="1" noChangeArrowheads="1"/>
          </p:cNvPicPr>
          <p:nvPr/>
        </p:nvPicPr>
        <p:blipFill>
          <a:blip r:embed="rId5"/>
          <a:srcRect/>
          <a:stretch>
            <a:fillRect/>
          </a:stretch>
        </p:blipFill>
        <p:spPr bwMode="auto">
          <a:xfrm>
            <a:off x="5367647" y="2208091"/>
            <a:ext cx="2736056" cy="2729233"/>
          </a:xfrm>
          <a:prstGeom prst="rect">
            <a:avLst/>
          </a:prstGeom>
          <a:noFill/>
        </p:spPr>
      </p:pic>
      <p:pic>
        <p:nvPicPr>
          <p:cNvPr id="1027" name="Picture 3"/>
          <p:cNvPicPr>
            <a:picLocks noChangeAspect="1" noChangeArrowheads="1"/>
          </p:cNvPicPr>
          <p:nvPr/>
        </p:nvPicPr>
        <p:blipFill>
          <a:blip r:embed="rId6"/>
          <a:srcRect/>
          <a:stretch>
            <a:fillRect/>
          </a:stretch>
        </p:blipFill>
        <p:spPr bwMode="auto">
          <a:xfrm>
            <a:off x="5487246" y="1710253"/>
            <a:ext cx="2395537" cy="36576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7"/>
          <a:srcRect/>
          <a:stretch>
            <a:fillRect/>
          </a:stretch>
        </p:blipFill>
        <p:spPr bwMode="auto">
          <a:xfrm>
            <a:off x="5197853" y="1710046"/>
            <a:ext cx="3108938" cy="435251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1000"/>
                                        <p:tgtEl>
                                          <p:spTgt spid="1026"/>
                                        </p:tgtEl>
                                      </p:cBhvr>
                                    </p:animEffect>
                                  </p:childTnLst>
                                </p:cTn>
                              </p:par>
                            </p:childTnLst>
                          </p:cTn>
                        </p:par>
                        <p:par>
                          <p:cTn id="8" fill="hold">
                            <p:stCondLst>
                              <p:cond delay="1000"/>
                            </p:stCondLst>
                            <p:childTnLst>
                              <p:par>
                                <p:cTn id="9" presetID="3" presetClass="exit" presetSubtype="10" fill="hold" nodeType="afterEffect">
                                  <p:stCondLst>
                                    <p:cond delay="5000"/>
                                  </p:stCondLst>
                                  <p:childTnLst>
                                    <p:animEffect transition="out" filter="blinds(horizontal)">
                                      <p:cBhvr>
                                        <p:cTn id="10" dur="1000"/>
                                        <p:tgtEl>
                                          <p:spTgt spid="1026"/>
                                        </p:tgtEl>
                                      </p:cBhvr>
                                    </p:animEffect>
                                    <p:set>
                                      <p:cBhvr>
                                        <p:cTn id="11" dur="1" fill="hold">
                                          <p:stCondLst>
                                            <p:cond delay="999"/>
                                          </p:stCondLst>
                                        </p:cTn>
                                        <p:tgtEl>
                                          <p:spTgt spid="1026"/>
                                        </p:tgtEl>
                                        <p:attrNameLst>
                                          <p:attrName>style.visibility</p:attrName>
                                        </p:attrNameLst>
                                      </p:cBhvr>
                                      <p:to>
                                        <p:strVal val="hidden"/>
                                      </p:to>
                                    </p:set>
                                  </p:childTnLst>
                                </p:cTn>
                              </p:par>
                            </p:childTnLst>
                          </p:cTn>
                        </p:par>
                        <p:par>
                          <p:cTn id="12" fill="hold">
                            <p:stCondLst>
                              <p:cond delay="7000"/>
                            </p:stCondLst>
                            <p:childTnLst>
                              <p:par>
                                <p:cTn id="13" presetID="5" presetClass="entr" presetSubtype="10" fill="hold" nodeType="afterEffect">
                                  <p:stCondLst>
                                    <p:cond delay="200"/>
                                  </p:stCondLst>
                                  <p:childTnLst>
                                    <p:set>
                                      <p:cBhvr>
                                        <p:cTn id="14" dur="1" fill="hold">
                                          <p:stCondLst>
                                            <p:cond delay="0"/>
                                          </p:stCondLst>
                                        </p:cTn>
                                        <p:tgtEl>
                                          <p:spTgt spid="5124"/>
                                        </p:tgtEl>
                                        <p:attrNameLst>
                                          <p:attrName>style.visibility</p:attrName>
                                        </p:attrNameLst>
                                      </p:cBhvr>
                                      <p:to>
                                        <p:strVal val="visible"/>
                                      </p:to>
                                    </p:set>
                                    <p:animEffect transition="in" filter="checkerboard(across)">
                                      <p:cBhvr>
                                        <p:cTn id="15" dur="1000"/>
                                        <p:tgtEl>
                                          <p:spTgt spid="5124"/>
                                        </p:tgtEl>
                                      </p:cBhvr>
                                    </p:animEffect>
                                  </p:childTnLst>
                                </p:cTn>
                              </p:par>
                            </p:childTnLst>
                          </p:cTn>
                        </p:par>
                        <p:par>
                          <p:cTn id="16" fill="hold">
                            <p:stCondLst>
                              <p:cond delay="8200"/>
                            </p:stCondLst>
                            <p:childTnLst>
                              <p:par>
                                <p:cTn id="17" presetID="5" presetClass="exit" presetSubtype="10" fill="hold" nodeType="afterEffect">
                                  <p:stCondLst>
                                    <p:cond delay="17800"/>
                                  </p:stCondLst>
                                  <p:childTnLst>
                                    <p:animEffect transition="out" filter="checkerboard(across)">
                                      <p:cBhvr>
                                        <p:cTn id="18" dur="1000"/>
                                        <p:tgtEl>
                                          <p:spTgt spid="5124"/>
                                        </p:tgtEl>
                                      </p:cBhvr>
                                    </p:animEffect>
                                    <p:set>
                                      <p:cBhvr>
                                        <p:cTn id="19" dur="1" fill="hold">
                                          <p:stCondLst>
                                            <p:cond delay="999"/>
                                          </p:stCondLst>
                                        </p:cTn>
                                        <p:tgtEl>
                                          <p:spTgt spid="5124"/>
                                        </p:tgtEl>
                                        <p:attrNameLst>
                                          <p:attrName>style.visibility</p:attrName>
                                        </p:attrNameLst>
                                      </p:cBhvr>
                                      <p:to>
                                        <p:strVal val="hidden"/>
                                      </p:to>
                                    </p:set>
                                  </p:childTnLst>
                                </p:cTn>
                              </p:par>
                            </p:childTnLst>
                          </p:cTn>
                        </p:par>
                        <p:par>
                          <p:cTn id="20" fill="hold">
                            <p:stCondLst>
                              <p:cond delay="27000"/>
                            </p:stCondLst>
                            <p:childTnLst>
                              <p:par>
                                <p:cTn id="21" presetID="9" presetClass="entr" presetSubtype="0" fill="hold" nodeType="afterEffect">
                                  <p:stCondLst>
                                    <p:cond delay="500"/>
                                  </p:stCondLst>
                                  <p:childTnLst>
                                    <p:set>
                                      <p:cBhvr>
                                        <p:cTn id="22" dur="1" fill="hold">
                                          <p:stCondLst>
                                            <p:cond delay="0"/>
                                          </p:stCondLst>
                                        </p:cTn>
                                        <p:tgtEl>
                                          <p:spTgt spid="1027"/>
                                        </p:tgtEl>
                                        <p:attrNameLst>
                                          <p:attrName>style.visibility</p:attrName>
                                        </p:attrNameLst>
                                      </p:cBhvr>
                                      <p:to>
                                        <p:strVal val="visible"/>
                                      </p:to>
                                    </p:set>
                                    <p:animEffect transition="in" filter="dissolve">
                                      <p:cBhvr>
                                        <p:cTn id="23" dur="1000"/>
                                        <p:tgtEl>
                                          <p:spTgt spid="1027"/>
                                        </p:tgtEl>
                                      </p:cBhvr>
                                    </p:animEffect>
                                  </p:childTnLst>
                                </p:cTn>
                              </p:par>
                            </p:childTnLst>
                          </p:cTn>
                        </p:par>
                        <p:par>
                          <p:cTn id="24" fill="hold">
                            <p:stCondLst>
                              <p:cond delay="28500"/>
                            </p:stCondLst>
                            <p:childTnLst>
                              <p:par>
                                <p:cTn id="25" presetID="5" presetClass="exit" presetSubtype="10" fill="hold" nodeType="afterEffect">
                                  <p:stCondLst>
                                    <p:cond delay="3500"/>
                                  </p:stCondLst>
                                  <p:childTnLst>
                                    <p:animEffect transition="out" filter="checkerboard(across)">
                                      <p:cBhvr>
                                        <p:cTn id="26" dur="1000"/>
                                        <p:tgtEl>
                                          <p:spTgt spid="1027"/>
                                        </p:tgtEl>
                                      </p:cBhvr>
                                    </p:animEffect>
                                    <p:set>
                                      <p:cBhvr>
                                        <p:cTn id="27" dur="1" fill="hold">
                                          <p:stCondLst>
                                            <p:cond delay="999"/>
                                          </p:stCondLst>
                                        </p:cTn>
                                        <p:tgtEl>
                                          <p:spTgt spid="1027"/>
                                        </p:tgtEl>
                                        <p:attrNameLst>
                                          <p:attrName>style.visibility</p:attrName>
                                        </p:attrNameLst>
                                      </p:cBhvr>
                                      <p:to>
                                        <p:strVal val="hidden"/>
                                      </p:to>
                                    </p:set>
                                  </p:childTnLst>
                                </p:cTn>
                              </p:par>
                            </p:childTnLst>
                          </p:cTn>
                        </p:par>
                        <p:par>
                          <p:cTn id="28" fill="hold">
                            <p:stCondLst>
                              <p:cond delay="33000"/>
                            </p:stCondLst>
                            <p:childTnLst>
                              <p:par>
                                <p:cTn id="29" presetID="30" presetClass="entr" presetSubtype="0" fill="hold" nodeType="afterEffect">
                                  <p:stCondLst>
                                    <p:cond delay="500"/>
                                  </p:stCondLst>
                                  <p:childTnLst>
                                    <p:set>
                                      <p:cBhvr>
                                        <p:cTn id="30" dur="1" fill="hold">
                                          <p:stCondLst>
                                            <p:cond delay="0"/>
                                          </p:stCondLst>
                                        </p:cTn>
                                        <p:tgtEl>
                                          <p:spTgt spid="1029"/>
                                        </p:tgtEl>
                                        <p:attrNameLst>
                                          <p:attrName>style.visibility</p:attrName>
                                        </p:attrNameLst>
                                      </p:cBhvr>
                                      <p:to>
                                        <p:strVal val="visible"/>
                                      </p:to>
                                    </p:set>
                                    <p:animEffect transition="in" filter="fade">
                                      <p:cBhvr>
                                        <p:cTn id="31" dur="800" decel="100000"/>
                                        <p:tgtEl>
                                          <p:spTgt spid="1029"/>
                                        </p:tgtEl>
                                      </p:cBhvr>
                                    </p:animEffect>
                                    <p:anim calcmode="lin" valueType="num">
                                      <p:cBhvr>
                                        <p:cTn id="32" dur="800" decel="100000" fill="hold"/>
                                        <p:tgtEl>
                                          <p:spTgt spid="1029"/>
                                        </p:tgtEl>
                                        <p:attrNameLst>
                                          <p:attrName>style.rotation</p:attrName>
                                        </p:attrNameLst>
                                      </p:cBhvr>
                                      <p:tavLst>
                                        <p:tav tm="0">
                                          <p:val>
                                            <p:fltVal val="-90"/>
                                          </p:val>
                                        </p:tav>
                                        <p:tav tm="100000">
                                          <p:val>
                                            <p:fltVal val="0"/>
                                          </p:val>
                                        </p:tav>
                                      </p:tavLst>
                                    </p:anim>
                                    <p:anim calcmode="lin" valueType="num">
                                      <p:cBhvr>
                                        <p:cTn id="33" dur="800" decel="100000" fill="hold"/>
                                        <p:tgtEl>
                                          <p:spTgt spid="1029"/>
                                        </p:tgtEl>
                                        <p:attrNameLst>
                                          <p:attrName>ppt_x</p:attrName>
                                        </p:attrNameLst>
                                      </p:cBhvr>
                                      <p:tavLst>
                                        <p:tav tm="0">
                                          <p:val>
                                            <p:strVal val="#ppt_x+0.4"/>
                                          </p:val>
                                        </p:tav>
                                        <p:tav tm="100000">
                                          <p:val>
                                            <p:strVal val="#ppt_x-0.05"/>
                                          </p:val>
                                        </p:tav>
                                      </p:tavLst>
                                    </p:anim>
                                    <p:anim calcmode="lin" valueType="num">
                                      <p:cBhvr>
                                        <p:cTn id="34" dur="800" decel="100000" fill="hold"/>
                                        <p:tgtEl>
                                          <p:spTgt spid="1029"/>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029"/>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02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Phase Two: Start of the Interview</a:t>
            </a:r>
            <a:endParaRPr lang="en-US" dirty="0"/>
          </a:p>
        </p:txBody>
      </p:sp>
      <p:sp>
        <p:nvSpPr>
          <p:cNvPr id="3" name="Content Placeholder 2"/>
          <p:cNvSpPr>
            <a:spLocks noGrp="1"/>
          </p:cNvSpPr>
          <p:nvPr>
            <p:ph sz="half" idx="1"/>
          </p:nvPr>
        </p:nvSpPr>
        <p:spPr>
          <a:xfrm>
            <a:off x="284468" y="1232079"/>
            <a:ext cx="4454434" cy="5434149"/>
          </a:xfrm>
        </p:spPr>
        <p:txBody>
          <a:bodyPr>
            <a:normAutofit fontScale="77500" lnSpcReduction="20000"/>
          </a:bodyPr>
          <a:lstStyle/>
          <a:p>
            <a:pPr>
              <a:spcAft>
                <a:spcPts val="1200"/>
              </a:spcAft>
            </a:pPr>
            <a:r>
              <a:rPr lang="en-US" dirty="0" smtClean="0"/>
              <a:t>The job seeker candidate must check in with the appropriate party upon arrival</a:t>
            </a:r>
          </a:p>
          <a:p>
            <a:pPr lvl="1">
              <a:spcAft>
                <a:spcPts val="1200"/>
              </a:spcAft>
            </a:pPr>
            <a:r>
              <a:rPr lang="en-US" dirty="0" smtClean="0"/>
              <a:t>Be polite</a:t>
            </a:r>
          </a:p>
          <a:p>
            <a:pPr lvl="1">
              <a:spcAft>
                <a:spcPts val="1200"/>
              </a:spcAft>
            </a:pPr>
            <a:r>
              <a:rPr lang="en-US" dirty="0" smtClean="0"/>
              <a:t>Be friendly</a:t>
            </a:r>
          </a:p>
          <a:p>
            <a:pPr lvl="1">
              <a:spcAft>
                <a:spcPts val="1200"/>
              </a:spcAft>
            </a:pPr>
            <a:r>
              <a:rPr lang="en-US" dirty="0" smtClean="0"/>
              <a:t>Be upbeat</a:t>
            </a:r>
          </a:p>
          <a:p>
            <a:pPr>
              <a:spcAft>
                <a:spcPts val="1200"/>
              </a:spcAft>
            </a:pPr>
            <a:r>
              <a:rPr lang="en-US" dirty="0" smtClean="0"/>
              <a:t>When the interviewer approaches, the job seeker candidate should</a:t>
            </a:r>
          </a:p>
          <a:p>
            <a:pPr lvl="1">
              <a:spcAft>
                <a:spcPts val="1200"/>
              </a:spcAft>
            </a:pPr>
            <a:r>
              <a:rPr lang="en-US" dirty="0" smtClean="0"/>
              <a:t>Stand up</a:t>
            </a:r>
          </a:p>
          <a:p>
            <a:pPr lvl="1">
              <a:spcAft>
                <a:spcPts val="1200"/>
              </a:spcAft>
            </a:pPr>
            <a:r>
              <a:rPr lang="en-US" dirty="0" smtClean="0"/>
              <a:t>Greet the interviewer formally</a:t>
            </a:r>
          </a:p>
          <a:p>
            <a:pPr lvl="1">
              <a:spcAft>
                <a:spcPts val="1200"/>
              </a:spcAft>
            </a:pPr>
            <a:r>
              <a:rPr lang="en-US" dirty="0" smtClean="0"/>
              <a:t>Offer a firm handshake</a:t>
            </a:r>
          </a:p>
          <a:p>
            <a:pPr lvl="1">
              <a:spcAft>
                <a:spcPts val="1200"/>
              </a:spcAft>
            </a:pPr>
            <a:r>
              <a:rPr lang="en-US" dirty="0" smtClean="0"/>
              <a:t>Offer an upbeat and approachable smile</a:t>
            </a:r>
          </a:p>
        </p:txBody>
      </p:sp>
      <p:sp>
        <p:nvSpPr>
          <p:cNvPr id="7" name="Content Placeholder 2"/>
          <p:cNvSpPr>
            <a:spLocks noGrp="1"/>
          </p:cNvSpPr>
          <p:nvPr>
            <p:ph sz="half" idx="2"/>
          </p:nvPr>
        </p:nvSpPr>
        <p:spPr>
          <a:xfrm>
            <a:off x="431470" y="2493818"/>
            <a:ext cx="4454434" cy="4124696"/>
          </a:xfrm>
        </p:spPr>
        <p:txBody>
          <a:bodyPr>
            <a:normAutofit/>
          </a:bodyPr>
          <a:lstStyle/>
          <a:p>
            <a:pPr>
              <a:spcAft>
                <a:spcPts val="1200"/>
              </a:spcAft>
            </a:pPr>
            <a:r>
              <a:rPr lang="en-US" dirty="0" smtClean="0"/>
              <a:t>Upon arrive, the job seeker should turn off his/her cell phone</a:t>
            </a:r>
          </a:p>
        </p:txBody>
      </p:sp>
      <p:pic>
        <p:nvPicPr>
          <p:cNvPr id="5122" name="Picture 2"/>
          <p:cNvPicPr>
            <a:picLocks noChangeAspect="1" noChangeArrowheads="1"/>
          </p:cNvPicPr>
          <p:nvPr/>
        </p:nvPicPr>
        <p:blipFill>
          <a:blip r:embed="rId3"/>
          <a:srcRect/>
          <a:stretch>
            <a:fillRect/>
          </a:stretch>
        </p:blipFill>
        <p:spPr bwMode="auto">
          <a:xfrm>
            <a:off x="5753771" y="1680357"/>
            <a:ext cx="2193188" cy="3298371"/>
          </a:xfrm>
          <a:prstGeom prst="rect">
            <a:avLst/>
          </a:prstGeom>
          <a:noFill/>
          <a:ln w="9525">
            <a:noFill/>
            <a:miter lim="800000"/>
            <a:headEnd/>
            <a:tailEnd/>
          </a:ln>
          <a:effectLst/>
        </p:spPr>
      </p:pic>
      <p:pic>
        <p:nvPicPr>
          <p:cNvPr id="6146" name="Picture 2"/>
          <p:cNvPicPr>
            <a:picLocks noChangeAspect="1" noChangeArrowheads="1"/>
          </p:cNvPicPr>
          <p:nvPr/>
        </p:nvPicPr>
        <p:blipFill>
          <a:blip r:embed="rId4"/>
          <a:srcRect/>
          <a:stretch>
            <a:fillRect/>
          </a:stretch>
        </p:blipFill>
        <p:spPr bwMode="auto">
          <a:xfrm>
            <a:off x="5260769" y="1662781"/>
            <a:ext cx="3396342" cy="2393950"/>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a:srcRect/>
          <a:stretch>
            <a:fillRect/>
          </a:stretch>
        </p:blipFill>
        <p:spPr bwMode="auto">
          <a:xfrm>
            <a:off x="5573347" y="1769423"/>
            <a:ext cx="2683960" cy="402594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dissolve">
                                      <p:cBhvr>
                                        <p:cTn id="10" dur="1000"/>
                                        <p:tgtEl>
                                          <p:spTgt spid="1026"/>
                                        </p:tgtEl>
                                      </p:cBhvr>
                                    </p:animEffect>
                                  </p:childTnLst>
                                </p:cTn>
                              </p:par>
                            </p:childTnLst>
                          </p:cTn>
                        </p:par>
                        <p:par>
                          <p:cTn id="11" fill="hold">
                            <p:stCondLst>
                              <p:cond delay="1000"/>
                            </p:stCondLst>
                            <p:childTnLst>
                              <p:par>
                                <p:cTn id="12" presetID="5" presetClass="exit" presetSubtype="10" fill="hold" grpId="1" nodeType="afterEffect">
                                  <p:stCondLst>
                                    <p:cond delay="9500"/>
                                  </p:stCondLst>
                                  <p:childTnLst>
                                    <p:animEffect transition="out" filter="checkerboard(across)">
                                      <p:cBhvr>
                                        <p:cTn id="13" dur="500"/>
                                        <p:tgtEl>
                                          <p:spTgt spid="7">
                                            <p:txEl>
                                              <p:pRg st="0" end="0"/>
                                            </p:txEl>
                                          </p:spTgt>
                                        </p:tgtEl>
                                      </p:cBhvr>
                                    </p:animEffect>
                                    <p:set>
                                      <p:cBhvr>
                                        <p:cTn id="14" dur="1" fill="hold">
                                          <p:stCondLst>
                                            <p:cond delay="499"/>
                                          </p:stCondLst>
                                        </p:cTn>
                                        <p:tgtEl>
                                          <p:spTgt spid="7">
                                            <p:txEl>
                                              <p:pRg st="0" end="0"/>
                                            </p:txEl>
                                          </p:spTgt>
                                        </p:tgtEl>
                                        <p:attrNameLst>
                                          <p:attrName>style.visibility</p:attrName>
                                        </p:attrNameLst>
                                      </p:cBhvr>
                                      <p:to>
                                        <p:strVal val="hidden"/>
                                      </p:to>
                                    </p:set>
                                  </p:childTnLst>
                                </p:cTn>
                              </p:par>
                            </p:childTnLst>
                          </p:cTn>
                        </p:par>
                        <p:par>
                          <p:cTn id="15" fill="hold">
                            <p:stCondLst>
                              <p:cond delay="11000"/>
                            </p:stCondLst>
                            <p:childTnLst>
                              <p:par>
                                <p:cTn id="16" presetID="5" presetClass="exit" presetSubtype="10" fill="hold" nodeType="afterEffect">
                                  <p:stCondLst>
                                    <p:cond delay="0"/>
                                  </p:stCondLst>
                                  <p:childTnLst>
                                    <p:animEffect transition="out" filter="checkerboard(across)">
                                      <p:cBhvr>
                                        <p:cTn id="17" dur="500"/>
                                        <p:tgtEl>
                                          <p:spTgt spid="1026"/>
                                        </p:tgtEl>
                                      </p:cBhvr>
                                    </p:animEffect>
                                    <p:set>
                                      <p:cBhvr>
                                        <p:cTn id="18" dur="1" fill="hold">
                                          <p:stCondLst>
                                            <p:cond delay="499"/>
                                          </p:stCondLst>
                                        </p:cTn>
                                        <p:tgtEl>
                                          <p:spTgt spid="1026"/>
                                        </p:tgtEl>
                                        <p:attrNameLst>
                                          <p:attrName>style.visibility</p:attrName>
                                        </p:attrNameLst>
                                      </p:cBhvr>
                                      <p:to>
                                        <p:strVal val="hidden"/>
                                      </p:to>
                                    </p:set>
                                  </p:childTnLst>
                                </p:cTn>
                              </p:par>
                            </p:childTnLst>
                          </p:cTn>
                        </p:par>
                        <p:par>
                          <p:cTn id="19" fill="hold">
                            <p:stCondLst>
                              <p:cond delay="11500"/>
                            </p:stCondLst>
                            <p:childTnLst>
                              <p:par>
                                <p:cTn id="20" presetID="30" presetClass="entr" presetSubtype="0" fill="hold"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800" decel="100000"/>
                                        <p:tgtEl>
                                          <p:spTgt spid="3">
                                            <p:txEl>
                                              <p:pRg st="0" end="0"/>
                                            </p:txEl>
                                          </p:spTgt>
                                        </p:tgtEl>
                                      </p:cBhvr>
                                    </p:animEffect>
                                    <p:anim calcmode="lin" valueType="num">
                                      <p:cBhvr>
                                        <p:cTn id="23"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24"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28" presetID="30" presetClass="entr" presetSubtype="0" fill="hold" nodeType="with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800" decel="100000"/>
                                        <p:tgtEl>
                                          <p:spTgt spid="3">
                                            <p:txEl>
                                              <p:pRg st="1" end="1"/>
                                            </p:txEl>
                                          </p:spTgt>
                                        </p:tgtEl>
                                      </p:cBhvr>
                                    </p:animEffect>
                                    <p:anim calcmode="lin" valueType="num">
                                      <p:cBhvr>
                                        <p:cTn id="31"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32"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33"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par>
                                <p:cTn id="36" presetID="30" presetClass="entr" presetSubtype="0" fill="hold" nodeType="with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fade">
                                      <p:cBhvr>
                                        <p:cTn id="38" dur="800" decel="100000"/>
                                        <p:tgtEl>
                                          <p:spTgt spid="3">
                                            <p:txEl>
                                              <p:pRg st="2" end="2"/>
                                            </p:txEl>
                                          </p:spTgt>
                                        </p:tgtEl>
                                      </p:cBhvr>
                                    </p:animEffect>
                                    <p:anim calcmode="lin" valueType="num">
                                      <p:cBhvr>
                                        <p:cTn id="39"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40"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41"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42"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43"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par>
                                <p:cTn id="44" presetID="30" presetClass="entr" presetSubtype="0" fill="hold" nodeType="with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fade">
                                      <p:cBhvr>
                                        <p:cTn id="46" dur="800" decel="100000"/>
                                        <p:tgtEl>
                                          <p:spTgt spid="3">
                                            <p:txEl>
                                              <p:pRg st="3" end="3"/>
                                            </p:txEl>
                                          </p:spTgt>
                                        </p:tgtEl>
                                      </p:cBhvr>
                                    </p:animEffect>
                                    <p:anim calcmode="lin" valueType="num">
                                      <p:cBhvr>
                                        <p:cTn id="47"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48"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49"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par>
                                <p:cTn id="52" presetID="9" presetClass="entr" presetSubtype="0" fill="hold" nodeType="withEffect">
                                  <p:stCondLst>
                                    <p:cond delay="0"/>
                                  </p:stCondLst>
                                  <p:childTnLst>
                                    <p:set>
                                      <p:cBhvr>
                                        <p:cTn id="53" dur="1" fill="hold">
                                          <p:stCondLst>
                                            <p:cond delay="0"/>
                                          </p:stCondLst>
                                        </p:cTn>
                                        <p:tgtEl>
                                          <p:spTgt spid="6146"/>
                                        </p:tgtEl>
                                        <p:attrNameLst>
                                          <p:attrName>style.visibility</p:attrName>
                                        </p:attrNameLst>
                                      </p:cBhvr>
                                      <p:to>
                                        <p:strVal val="visible"/>
                                      </p:to>
                                    </p:set>
                                    <p:animEffect transition="in" filter="dissolve">
                                      <p:cBhvr>
                                        <p:cTn id="54" dur="1000"/>
                                        <p:tgtEl>
                                          <p:spTgt spid="6146"/>
                                        </p:tgtEl>
                                      </p:cBhvr>
                                    </p:animEffect>
                                  </p:childTnLst>
                                </p:cTn>
                              </p:par>
                            </p:childTnLst>
                          </p:cTn>
                        </p:par>
                        <p:par>
                          <p:cTn id="55" fill="hold">
                            <p:stCondLst>
                              <p:cond delay="12500"/>
                            </p:stCondLst>
                            <p:childTnLst>
                              <p:par>
                                <p:cTn id="56" presetID="2" presetClass="exit" presetSubtype="4" fill="hold" nodeType="afterEffect">
                                  <p:stCondLst>
                                    <p:cond delay="25000"/>
                                  </p:stCondLst>
                                  <p:childTnLst>
                                    <p:anim calcmode="lin" valueType="num">
                                      <p:cBhvr additive="base">
                                        <p:cTn id="57" dur="500"/>
                                        <p:tgtEl>
                                          <p:spTgt spid="6146"/>
                                        </p:tgtEl>
                                        <p:attrNameLst>
                                          <p:attrName>ppt_x</p:attrName>
                                        </p:attrNameLst>
                                      </p:cBhvr>
                                      <p:tavLst>
                                        <p:tav tm="0">
                                          <p:val>
                                            <p:strVal val="ppt_x"/>
                                          </p:val>
                                        </p:tav>
                                        <p:tav tm="100000">
                                          <p:val>
                                            <p:strVal val="ppt_x"/>
                                          </p:val>
                                        </p:tav>
                                      </p:tavLst>
                                    </p:anim>
                                    <p:anim calcmode="lin" valueType="num">
                                      <p:cBhvr additive="base">
                                        <p:cTn id="58" dur="500"/>
                                        <p:tgtEl>
                                          <p:spTgt spid="6146"/>
                                        </p:tgtEl>
                                        <p:attrNameLst>
                                          <p:attrName>ppt_y</p:attrName>
                                        </p:attrNameLst>
                                      </p:cBhvr>
                                      <p:tavLst>
                                        <p:tav tm="0">
                                          <p:val>
                                            <p:strVal val="ppt_y"/>
                                          </p:val>
                                        </p:tav>
                                        <p:tav tm="100000">
                                          <p:val>
                                            <p:strVal val="1+ppt_h/2"/>
                                          </p:val>
                                        </p:tav>
                                      </p:tavLst>
                                    </p:anim>
                                    <p:set>
                                      <p:cBhvr>
                                        <p:cTn id="59" dur="1" fill="hold">
                                          <p:stCondLst>
                                            <p:cond delay="499"/>
                                          </p:stCondLst>
                                        </p:cTn>
                                        <p:tgtEl>
                                          <p:spTgt spid="6146"/>
                                        </p:tgtEl>
                                        <p:attrNameLst>
                                          <p:attrName>style.visibility</p:attrName>
                                        </p:attrNameLst>
                                      </p:cBhvr>
                                      <p:to>
                                        <p:strVal val="hidden"/>
                                      </p:to>
                                    </p:set>
                                  </p:childTnLst>
                                </p:cTn>
                              </p:par>
                              <p:par>
                                <p:cTn id="60" presetID="30" presetClass="entr" presetSubtype="0" fill="hold" nodeType="withEffect">
                                  <p:stCondLst>
                                    <p:cond delay="25000"/>
                                  </p:stCondLst>
                                  <p:childTnLst>
                                    <p:set>
                                      <p:cBhvr>
                                        <p:cTn id="61" dur="1" fill="hold">
                                          <p:stCondLst>
                                            <p:cond delay="0"/>
                                          </p:stCondLst>
                                        </p:cTn>
                                        <p:tgtEl>
                                          <p:spTgt spid="3">
                                            <p:txEl>
                                              <p:pRg st="4" end="4"/>
                                            </p:txEl>
                                          </p:spTgt>
                                        </p:tgtEl>
                                        <p:attrNameLst>
                                          <p:attrName>style.visibility</p:attrName>
                                        </p:attrNameLst>
                                      </p:cBhvr>
                                      <p:to>
                                        <p:strVal val="visible"/>
                                      </p:to>
                                    </p:set>
                                    <p:animEffect transition="in" filter="fade">
                                      <p:cBhvr>
                                        <p:cTn id="62" dur="800" decel="100000"/>
                                        <p:tgtEl>
                                          <p:spTgt spid="3">
                                            <p:txEl>
                                              <p:pRg st="4" end="4"/>
                                            </p:txEl>
                                          </p:spTgt>
                                        </p:tgtEl>
                                      </p:cBhvr>
                                    </p:animEffect>
                                    <p:anim calcmode="lin" valueType="num">
                                      <p:cBhvr>
                                        <p:cTn id="63" dur="8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64" dur="8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65" dur="8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66" dur="200" accel="100000" fill="hold">
                                          <p:stCondLst>
                                            <p:cond delay="8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67" dur="200" accel="100000" fill="hold">
                                          <p:stCondLst>
                                            <p:cond delay="800"/>
                                          </p:stCondLst>
                                        </p:cTn>
                                        <p:tgtEl>
                                          <p:spTgt spid="3">
                                            <p:txEl>
                                              <p:pRg st="4" end="4"/>
                                            </p:txEl>
                                          </p:spTgt>
                                        </p:tgtEl>
                                        <p:attrNameLst>
                                          <p:attrName>ppt_y</p:attrName>
                                        </p:attrNameLst>
                                      </p:cBhvr>
                                      <p:tavLst>
                                        <p:tav tm="0">
                                          <p:val>
                                            <p:strVal val="#ppt_y+0.1"/>
                                          </p:val>
                                        </p:tav>
                                        <p:tav tm="100000">
                                          <p:val>
                                            <p:strVal val="#ppt_y"/>
                                          </p:val>
                                        </p:tav>
                                      </p:tavLst>
                                    </p:anim>
                                  </p:childTnLst>
                                </p:cTn>
                              </p:par>
                              <p:par>
                                <p:cTn id="68" presetID="30" presetClass="entr" presetSubtype="0" fill="hold" nodeType="withEffect">
                                  <p:stCondLst>
                                    <p:cond delay="25000"/>
                                  </p:stCondLst>
                                  <p:childTnLst>
                                    <p:set>
                                      <p:cBhvr>
                                        <p:cTn id="69" dur="1" fill="hold">
                                          <p:stCondLst>
                                            <p:cond delay="0"/>
                                          </p:stCondLst>
                                        </p:cTn>
                                        <p:tgtEl>
                                          <p:spTgt spid="3">
                                            <p:txEl>
                                              <p:pRg st="5" end="5"/>
                                            </p:txEl>
                                          </p:spTgt>
                                        </p:tgtEl>
                                        <p:attrNameLst>
                                          <p:attrName>style.visibility</p:attrName>
                                        </p:attrNameLst>
                                      </p:cBhvr>
                                      <p:to>
                                        <p:strVal val="visible"/>
                                      </p:to>
                                    </p:set>
                                    <p:animEffect transition="in" filter="fade">
                                      <p:cBhvr>
                                        <p:cTn id="70" dur="800" decel="100000"/>
                                        <p:tgtEl>
                                          <p:spTgt spid="3">
                                            <p:txEl>
                                              <p:pRg st="5" end="5"/>
                                            </p:txEl>
                                          </p:spTgt>
                                        </p:tgtEl>
                                      </p:cBhvr>
                                    </p:animEffect>
                                    <p:anim calcmode="lin" valueType="num">
                                      <p:cBhvr>
                                        <p:cTn id="71" dur="800" decel="100000" fill="hold"/>
                                        <p:tgtEl>
                                          <p:spTgt spid="3">
                                            <p:txEl>
                                              <p:pRg st="5" end="5"/>
                                            </p:txEl>
                                          </p:spTgt>
                                        </p:tgtEl>
                                        <p:attrNameLst>
                                          <p:attrName>style.rotation</p:attrName>
                                        </p:attrNameLst>
                                      </p:cBhvr>
                                      <p:tavLst>
                                        <p:tav tm="0">
                                          <p:val>
                                            <p:fltVal val="-90"/>
                                          </p:val>
                                        </p:tav>
                                        <p:tav tm="100000">
                                          <p:val>
                                            <p:fltVal val="0"/>
                                          </p:val>
                                        </p:tav>
                                      </p:tavLst>
                                    </p:anim>
                                    <p:anim calcmode="lin" valueType="num">
                                      <p:cBhvr>
                                        <p:cTn id="72" dur="800" decel="100000" fill="hold"/>
                                        <p:tgtEl>
                                          <p:spTgt spid="3">
                                            <p:txEl>
                                              <p:pRg st="5" end="5"/>
                                            </p:txEl>
                                          </p:spTgt>
                                        </p:tgtEl>
                                        <p:attrNameLst>
                                          <p:attrName>ppt_x</p:attrName>
                                        </p:attrNameLst>
                                      </p:cBhvr>
                                      <p:tavLst>
                                        <p:tav tm="0">
                                          <p:val>
                                            <p:strVal val="#ppt_x+0.4"/>
                                          </p:val>
                                        </p:tav>
                                        <p:tav tm="100000">
                                          <p:val>
                                            <p:strVal val="#ppt_x-0.05"/>
                                          </p:val>
                                        </p:tav>
                                      </p:tavLst>
                                    </p:anim>
                                    <p:anim calcmode="lin" valueType="num">
                                      <p:cBhvr>
                                        <p:cTn id="73" dur="800" decel="100000" fill="hold"/>
                                        <p:tgtEl>
                                          <p:spTgt spid="3">
                                            <p:txEl>
                                              <p:pRg st="5" end="5"/>
                                            </p:txEl>
                                          </p:spTgt>
                                        </p:tgtEl>
                                        <p:attrNameLst>
                                          <p:attrName>ppt_y</p:attrName>
                                        </p:attrNameLst>
                                      </p:cBhvr>
                                      <p:tavLst>
                                        <p:tav tm="0">
                                          <p:val>
                                            <p:strVal val="#ppt_y-0.4"/>
                                          </p:val>
                                        </p:tav>
                                        <p:tav tm="100000">
                                          <p:val>
                                            <p:strVal val="#ppt_y+0.1"/>
                                          </p:val>
                                        </p:tav>
                                      </p:tavLst>
                                    </p:anim>
                                    <p:anim calcmode="lin" valueType="num">
                                      <p:cBhvr>
                                        <p:cTn id="74" dur="200" accel="100000" fill="hold">
                                          <p:stCondLst>
                                            <p:cond delay="800"/>
                                          </p:stCondLst>
                                        </p:cTn>
                                        <p:tgtEl>
                                          <p:spTgt spid="3">
                                            <p:txEl>
                                              <p:pRg st="5" end="5"/>
                                            </p:txEl>
                                          </p:spTgt>
                                        </p:tgtEl>
                                        <p:attrNameLst>
                                          <p:attrName>ppt_x</p:attrName>
                                        </p:attrNameLst>
                                      </p:cBhvr>
                                      <p:tavLst>
                                        <p:tav tm="0">
                                          <p:val>
                                            <p:strVal val="#ppt_x-0.05"/>
                                          </p:val>
                                        </p:tav>
                                        <p:tav tm="100000">
                                          <p:val>
                                            <p:strVal val="#ppt_x"/>
                                          </p:val>
                                        </p:tav>
                                      </p:tavLst>
                                    </p:anim>
                                    <p:anim calcmode="lin" valueType="num">
                                      <p:cBhvr>
                                        <p:cTn id="75" dur="200" accel="100000" fill="hold">
                                          <p:stCondLst>
                                            <p:cond delay="800"/>
                                          </p:stCondLst>
                                        </p:cTn>
                                        <p:tgtEl>
                                          <p:spTgt spid="3">
                                            <p:txEl>
                                              <p:pRg st="5" end="5"/>
                                            </p:txEl>
                                          </p:spTgt>
                                        </p:tgtEl>
                                        <p:attrNameLst>
                                          <p:attrName>ppt_y</p:attrName>
                                        </p:attrNameLst>
                                      </p:cBhvr>
                                      <p:tavLst>
                                        <p:tav tm="0">
                                          <p:val>
                                            <p:strVal val="#ppt_y+0.1"/>
                                          </p:val>
                                        </p:tav>
                                        <p:tav tm="100000">
                                          <p:val>
                                            <p:strVal val="#ppt_y"/>
                                          </p:val>
                                        </p:tav>
                                      </p:tavLst>
                                    </p:anim>
                                  </p:childTnLst>
                                </p:cTn>
                              </p:par>
                              <p:par>
                                <p:cTn id="76" presetID="30" presetClass="entr" presetSubtype="0" fill="hold" nodeType="withEffect">
                                  <p:stCondLst>
                                    <p:cond delay="25000"/>
                                  </p:stCondLst>
                                  <p:childTnLst>
                                    <p:set>
                                      <p:cBhvr>
                                        <p:cTn id="77" dur="1" fill="hold">
                                          <p:stCondLst>
                                            <p:cond delay="0"/>
                                          </p:stCondLst>
                                        </p:cTn>
                                        <p:tgtEl>
                                          <p:spTgt spid="3">
                                            <p:txEl>
                                              <p:pRg st="6" end="6"/>
                                            </p:txEl>
                                          </p:spTgt>
                                        </p:tgtEl>
                                        <p:attrNameLst>
                                          <p:attrName>style.visibility</p:attrName>
                                        </p:attrNameLst>
                                      </p:cBhvr>
                                      <p:to>
                                        <p:strVal val="visible"/>
                                      </p:to>
                                    </p:set>
                                    <p:animEffect transition="in" filter="fade">
                                      <p:cBhvr>
                                        <p:cTn id="78" dur="800" decel="100000"/>
                                        <p:tgtEl>
                                          <p:spTgt spid="3">
                                            <p:txEl>
                                              <p:pRg st="6" end="6"/>
                                            </p:txEl>
                                          </p:spTgt>
                                        </p:tgtEl>
                                      </p:cBhvr>
                                    </p:animEffect>
                                    <p:anim calcmode="lin" valueType="num">
                                      <p:cBhvr>
                                        <p:cTn id="79" dur="800" decel="100000" fill="hold"/>
                                        <p:tgtEl>
                                          <p:spTgt spid="3">
                                            <p:txEl>
                                              <p:pRg st="6" end="6"/>
                                            </p:txEl>
                                          </p:spTgt>
                                        </p:tgtEl>
                                        <p:attrNameLst>
                                          <p:attrName>style.rotation</p:attrName>
                                        </p:attrNameLst>
                                      </p:cBhvr>
                                      <p:tavLst>
                                        <p:tav tm="0">
                                          <p:val>
                                            <p:fltVal val="-90"/>
                                          </p:val>
                                        </p:tav>
                                        <p:tav tm="100000">
                                          <p:val>
                                            <p:fltVal val="0"/>
                                          </p:val>
                                        </p:tav>
                                      </p:tavLst>
                                    </p:anim>
                                    <p:anim calcmode="lin" valueType="num">
                                      <p:cBhvr>
                                        <p:cTn id="80" dur="800" decel="100000" fill="hold"/>
                                        <p:tgtEl>
                                          <p:spTgt spid="3">
                                            <p:txEl>
                                              <p:pRg st="6" end="6"/>
                                            </p:txEl>
                                          </p:spTgt>
                                        </p:tgtEl>
                                        <p:attrNameLst>
                                          <p:attrName>ppt_x</p:attrName>
                                        </p:attrNameLst>
                                      </p:cBhvr>
                                      <p:tavLst>
                                        <p:tav tm="0">
                                          <p:val>
                                            <p:strVal val="#ppt_x+0.4"/>
                                          </p:val>
                                        </p:tav>
                                        <p:tav tm="100000">
                                          <p:val>
                                            <p:strVal val="#ppt_x-0.05"/>
                                          </p:val>
                                        </p:tav>
                                      </p:tavLst>
                                    </p:anim>
                                    <p:anim calcmode="lin" valueType="num">
                                      <p:cBhvr>
                                        <p:cTn id="81" dur="800" decel="100000" fill="hold"/>
                                        <p:tgtEl>
                                          <p:spTgt spid="3">
                                            <p:txEl>
                                              <p:pRg st="6" end="6"/>
                                            </p:txEl>
                                          </p:spTgt>
                                        </p:tgtEl>
                                        <p:attrNameLst>
                                          <p:attrName>ppt_y</p:attrName>
                                        </p:attrNameLst>
                                      </p:cBhvr>
                                      <p:tavLst>
                                        <p:tav tm="0">
                                          <p:val>
                                            <p:strVal val="#ppt_y-0.4"/>
                                          </p:val>
                                        </p:tav>
                                        <p:tav tm="100000">
                                          <p:val>
                                            <p:strVal val="#ppt_y+0.1"/>
                                          </p:val>
                                        </p:tav>
                                      </p:tavLst>
                                    </p:anim>
                                    <p:anim calcmode="lin" valueType="num">
                                      <p:cBhvr>
                                        <p:cTn id="82" dur="200" accel="100000" fill="hold">
                                          <p:stCondLst>
                                            <p:cond delay="800"/>
                                          </p:stCondLst>
                                        </p:cTn>
                                        <p:tgtEl>
                                          <p:spTgt spid="3">
                                            <p:txEl>
                                              <p:pRg st="6" end="6"/>
                                            </p:txEl>
                                          </p:spTgt>
                                        </p:tgtEl>
                                        <p:attrNameLst>
                                          <p:attrName>ppt_x</p:attrName>
                                        </p:attrNameLst>
                                      </p:cBhvr>
                                      <p:tavLst>
                                        <p:tav tm="0">
                                          <p:val>
                                            <p:strVal val="#ppt_x-0.05"/>
                                          </p:val>
                                        </p:tav>
                                        <p:tav tm="100000">
                                          <p:val>
                                            <p:strVal val="#ppt_x"/>
                                          </p:val>
                                        </p:tav>
                                      </p:tavLst>
                                    </p:anim>
                                    <p:anim calcmode="lin" valueType="num">
                                      <p:cBhvr>
                                        <p:cTn id="83" dur="200" accel="100000" fill="hold">
                                          <p:stCondLst>
                                            <p:cond delay="800"/>
                                          </p:stCondLst>
                                        </p:cTn>
                                        <p:tgtEl>
                                          <p:spTgt spid="3">
                                            <p:txEl>
                                              <p:pRg st="6" end="6"/>
                                            </p:txEl>
                                          </p:spTgt>
                                        </p:tgtEl>
                                        <p:attrNameLst>
                                          <p:attrName>ppt_y</p:attrName>
                                        </p:attrNameLst>
                                      </p:cBhvr>
                                      <p:tavLst>
                                        <p:tav tm="0">
                                          <p:val>
                                            <p:strVal val="#ppt_y+0.1"/>
                                          </p:val>
                                        </p:tav>
                                        <p:tav tm="100000">
                                          <p:val>
                                            <p:strVal val="#ppt_y"/>
                                          </p:val>
                                        </p:tav>
                                      </p:tavLst>
                                    </p:anim>
                                  </p:childTnLst>
                                </p:cTn>
                              </p:par>
                              <p:par>
                                <p:cTn id="84" presetID="30" presetClass="entr" presetSubtype="0" fill="hold" nodeType="withEffect">
                                  <p:stCondLst>
                                    <p:cond delay="25000"/>
                                  </p:stCondLst>
                                  <p:childTnLst>
                                    <p:set>
                                      <p:cBhvr>
                                        <p:cTn id="85" dur="1" fill="hold">
                                          <p:stCondLst>
                                            <p:cond delay="0"/>
                                          </p:stCondLst>
                                        </p:cTn>
                                        <p:tgtEl>
                                          <p:spTgt spid="3">
                                            <p:txEl>
                                              <p:pRg st="7" end="7"/>
                                            </p:txEl>
                                          </p:spTgt>
                                        </p:tgtEl>
                                        <p:attrNameLst>
                                          <p:attrName>style.visibility</p:attrName>
                                        </p:attrNameLst>
                                      </p:cBhvr>
                                      <p:to>
                                        <p:strVal val="visible"/>
                                      </p:to>
                                    </p:set>
                                    <p:animEffect transition="in" filter="fade">
                                      <p:cBhvr>
                                        <p:cTn id="86" dur="800" decel="100000"/>
                                        <p:tgtEl>
                                          <p:spTgt spid="3">
                                            <p:txEl>
                                              <p:pRg st="7" end="7"/>
                                            </p:txEl>
                                          </p:spTgt>
                                        </p:tgtEl>
                                      </p:cBhvr>
                                    </p:animEffect>
                                    <p:anim calcmode="lin" valueType="num">
                                      <p:cBhvr>
                                        <p:cTn id="87" dur="800" decel="100000" fill="hold"/>
                                        <p:tgtEl>
                                          <p:spTgt spid="3">
                                            <p:txEl>
                                              <p:pRg st="7" end="7"/>
                                            </p:txEl>
                                          </p:spTgt>
                                        </p:tgtEl>
                                        <p:attrNameLst>
                                          <p:attrName>style.rotation</p:attrName>
                                        </p:attrNameLst>
                                      </p:cBhvr>
                                      <p:tavLst>
                                        <p:tav tm="0">
                                          <p:val>
                                            <p:fltVal val="-90"/>
                                          </p:val>
                                        </p:tav>
                                        <p:tav tm="100000">
                                          <p:val>
                                            <p:fltVal val="0"/>
                                          </p:val>
                                        </p:tav>
                                      </p:tavLst>
                                    </p:anim>
                                    <p:anim calcmode="lin" valueType="num">
                                      <p:cBhvr>
                                        <p:cTn id="88" dur="800" decel="100000" fill="hold"/>
                                        <p:tgtEl>
                                          <p:spTgt spid="3">
                                            <p:txEl>
                                              <p:pRg st="7" end="7"/>
                                            </p:txEl>
                                          </p:spTgt>
                                        </p:tgtEl>
                                        <p:attrNameLst>
                                          <p:attrName>ppt_x</p:attrName>
                                        </p:attrNameLst>
                                      </p:cBhvr>
                                      <p:tavLst>
                                        <p:tav tm="0">
                                          <p:val>
                                            <p:strVal val="#ppt_x+0.4"/>
                                          </p:val>
                                        </p:tav>
                                        <p:tav tm="100000">
                                          <p:val>
                                            <p:strVal val="#ppt_x-0.05"/>
                                          </p:val>
                                        </p:tav>
                                      </p:tavLst>
                                    </p:anim>
                                    <p:anim calcmode="lin" valueType="num">
                                      <p:cBhvr>
                                        <p:cTn id="89" dur="800" decel="100000" fill="hold"/>
                                        <p:tgtEl>
                                          <p:spTgt spid="3">
                                            <p:txEl>
                                              <p:pRg st="7" end="7"/>
                                            </p:txEl>
                                          </p:spTgt>
                                        </p:tgtEl>
                                        <p:attrNameLst>
                                          <p:attrName>ppt_y</p:attrName>
                                        </p:attrNameLst>
                                      </p:cBhvr>
                                      <p:tavLst>
                                        <p:tav tm="0">
                                          <p:val>
                                            <p:strVal val="#ppt_y-0.4"/>
                                          </p:val>
                                        </p:tav>
                                        <p:tav tm="100000">
                                          <p:val>
                                            <p:strVal val="#ppt_y+0.1"/>
                                          </p:val>
                                        </p:tav>
                                      </p:tavLst>
                                    </p:anim>
                                    <p:anim calcmode="lin" valueType="num">
                                      <p:cBhvr>
                                        <p:cTn id="90" dur="200" accel="100000" fill="hold">
                                          <p:stCondLst>
                                            <p:cond delay="800"/>
                                          </p:stCondLst>
                                        </p:cTn>
                                        <p:tgtEl>
                                          <p:spTgt spid="3">
                                            <p:txEl>
                                              <p:pRg st="7" end="7"/>
                                            </p:txEl>
                                          </p:spTgt>
                                        </p:tgtEl>
                                        <p:attrNameLst>
                                          <p:attrName>ppt_x</p:attrName>
                                        </p:attrNameLst>
                                      </p:cBhvr>
                                      <p:tavLst>
                                        <p:tav tm="0">
                                          <p:val>
                                            <p:strVal val="#ppt_x-0.05"/>
                                          </p:val>
                                        </p:tav>
                                        <p:tav tm="100000">
                                          <p:val>
                                            <p:strVal val="#ppt_x"/>
                                          </p:val>
                                        </p:tav>
                                      </p:tavLst>
                                    </p:anim>
                                    <p:anim calcmode="lin" valueType="num">
                                      <p:cBhvr>
                                        <p:cTn id="91" dur="200" accel="100000" fill="hold">
                                          <p:stCondLst>
                                            <p:cond delay="800"/>
                                          </p:stCondLst>
                                        </p:cTn>
                                        <p:tgtEl>
                                          <p:spTgt spid="3">
                                            <p:txEl>
                                              <p:pRg st="7" end="7"/>
                                            </p:txEl>
                                          </p:spTgt>
                                        </p:tgtEl>
                                        <p:attrNameLst>
                                          <p:attrName>ppt_y</p:attrName>
                                        </p:attrNameLst>
                                      </p:cBhvr>
                                      <p:tavLst>
                                        <p:tav tm="0">
                                          <p:val>
                                            <p:strVal val="#ppt_y+0.1"/>
                                          </p:val>
                                        </p:tav>
                                        <p:tav tm="100000">
                                          <p:val>
                                            <p:strVal val="#ppt_y"/>
                                          </p:val>
                                        </p:tav>
                                      </p:tavLst>
                                    </p:anim>
                                  </p:childTnLst>
                                </p:cTn>
                              </p:par>
                              <p:par>
                                <p:cTn id="92" presetID="30" presetClass="entr" presetSubtype="0" fill="hold" nodeType="withEffect">
                                  <p:stCondLst>
                                    <p:cond delay="25000"/>
                                  </p:stCondLst>
                                  <p:childTnLst>
                                    <p:set>
                                      <p:cBhvr>
                                        <p:cTn id="93" dur="1" fill="hold">
                                          <p:stCondLst>
                                            <p:cond delay="0"/>
                                          </p:stCondLst>
                                        </p:cTn>
                                        <p:tgtEl>
                                          <p:spTgt spid="3">
                                            <p:txEl>
                                              <p:pRg st="8" end="8"/>
                                            </p:txEl>
                                          </p:spTgt>
                                        </p:tgtEl>
                                        <p:attrNameLst>
                                          <p:attrName>style.visibility</p:attrName>
                                        </p:attrNameLst>
                                      </p:cBhvr>
                                      <p:to>
                                        <p:strVal val="visible"/>
                                      </p:to>
                                    </p:set>
                                    <p:animEffect transition="in" filter="fade">
                                      <p:cBhvr>
                                        <p:cTn id="94" dur="800" decel="100000"/>
                                        <p:tgtEl>
                                          <p:spTgt spid="3">
                                            <p:txEl>
                                              <p:pRg st="8" end="8"/>
                                            </p:txEl>
                                          </p:spTgt>
                                        </p:tgtEl>
                                      </p:cBhvr>
                                    </p:animEffect>
                                    <p:anim calcmode="lin" valueType="num">
                                      <p:cBhvr>
                                        <p:cTn id="95" dur="800" decel="100000" fill="hold"/>
                                        <p:tgtEl>
                                          <p:spTgt spid="3">
                                            <p:txEl>
                                              <p:pRg st="8" end="8"/>
                                            </p:txEl>
                                          </p:spTgt>
                                        </p:tgtEl>
                                        <p:attrNameLst>
                                          <p:attrName>style.rotation</p:attrName>
                                        </p:attrNameLst>
                                      </p:cBhvr>
                                      <p:tavLst>
                                        <p:tav tm="0">
                                          <p:val>
                                            <p:fltVal val="-90"/>
                                          </p:val>
                                        </p:tav>
                                        <p:tav tm="100000">
                                          <p:val>
                                            <p:fltVal val="0"/>
                                          </p:val>
                                        </p:tav>
                                      </p:tavLst>
                                    </p:anim>
                                    <p:anim calcmode="lin" valueType="num">
                                      <p:cBhvr>
                                        <p:cTn id="96" dur="800" decel="100000" fill="hold"/>
                                        <p:tgtEl>
                                          <p:spTgt spid="3">
                                            <p:txEl>
                                              <p:pRg st="8" end="8"/>
                                            </p:txEl>
                                          </p:spTgt>
                                        </p:tgtEl>
                                        <p:attrNameLst>
                                          <p:attrName>ppt_x</p:attrName>
                                        </p:attrNameLst>
                                      </p:cBhvr>
                                      <p:tavLst>
                                        <p:tav tm="0">
                                          <p:val>
                                            <p:strVal val="#ppt_x+0.4"/>
                                          </p:val>
                                        </p:tav>
                                        <p:tav tm="100000">
                                          <p:val>
                                            <p:strVal val="#ppt_x-0.05"/>
                                          </p:val>
                                        </p:tav>
                                      </p:tavLst>
                                    </p:anim>
                                    <p:anim calcmode="lin" valueType="num">
                                      <p:cBhvr>
                                        <p:cTn id="97" dur="800" decel="100000" fill="hold"/>
                                        <p:tgtEl>
                                          <p:spTgt spid="3">
                                            <p:txEl>
                                              <p:pRg st="8" end="8"/>
                                            </p:txEl>
                                          </p:spTgt>
                                        </p:tgtEl>
                                        <p:attrNameLst>
                                          <p:attrName>ppt_y</p:attrName>
                                        </p:attrNameLst>
                                      </p:cBhvr>
                                      <p:tavLst>
                                        <p:tav tm="0">
                                          <p:val>
                                            <p:strVal val="#ppt_y-0.4"/>
                                          </p:val>
                                        </p:tav>
                                        <p:tav tm="100000">
                                          <p:val>
                                            <p:strVal val="#ppt_y+0.1"/>
                                          </p:val>
                                        </p:tav>
                                      </p:tavLst>
                                    </p:anim>
                                    <p:anim calcmode="lin" valueType="num">
                                      <p:cBhvr>
                                        <p:cTn id="98" dur="200" accel="100000" fill="hold">
                                          <p:stCondLst>
                                            <p:cond delay="800"/>
                                          </p:stCondLst>
                                        </p:cTn>
                                        <p:tgtEl>
                                          <p:spTgt spid="3">
                                            <p:txEl>
                                              <p:pRg st="8" end="8"/>
                                            </p:txEl>
                                          </p:spTgt>
                                        </p:tgtEl>
                                        <p:attrNameLst>
                                          <p:attrName>ppt_x</p:attrName>
                                        </p:attrNameLst>
                                      </p:cBhvr>
                                      <p:tavLst>
                                        <p:tav tm="0">
                                          <p:val>
                                            <p:strVal val="#ppt_x-0.05"/>
                                          </p:val>
                                        </p:tav>
                                        <p:tav tm="100000">
                                          <p:val>
                                            <p:strVal val="#ppt_x"/>
                                          </p:val>
                                        </p:tav>
                                      </p:tavLst>
                                    </p:anim>
                                    <p:anim calcmode="lin" valueType="num">
                                      <p:cBhvr>
                                        <p:cTn id="99" dur="200" accel="100000" fill="hold">
                                          <p:stCondLst>
                                            <p:cond delay="800"/>
                                          </p:stCondLst>
                                        </p:cTn>
                                        <p:tgtEl>
                                          <p:spTgt spid="3">
                                            <p:txEl>
                                              <p:pRg st="8" end="8"/>
                                            </p:txEl>
                                          </p:spTgt>
                                        </p:tgtEl>
                                        <p:attrNameLst>
                                          <p:attrName>ppt_y</p:attrName>
                                        </p:attrNameLst>
                                      </p:cBhvr>
                                      <p:tavLst>
                                        <p:tav tm="0">
                                          <p:val>
                                            <p:strVal val="#ppt_y+0.1"/>
                                          </p:val>
                                        </p:tav>
                                        <p:tav tm="100000">
                                          <p:val>
                                            <p:strVal val="#ppt_y"/>
                                          </p:val>
                                        </p:tav>
                                      </p:tavLst>
                                    </p:anim>
                                  </p:childTnLst>
                                </p:cTn>
                              </p:par>
                              <p:par>
                                <p:cTn id="100" presetID="9" presetClass="entr" presetSubtype="0" fill="hold" nodeType="withEffect">
                                  <p:stCondLst>
                                    <p:cond delay="25000"/>
                                  </p:stCondLst>
                                  <p:childTnLst>
                                    <p:set>
                                      <p:cBhvr>
                                        <p:cTn id="101" dur="1" fill="hold">
                                          <p:stCondLst>
                                            <p:cond delay="0"/>
                                          </p:stCondLst>
                                        </p:cTn>
                                        <p:tgtEl>
                                          <p:spTgt spid="5122"/>
                                        </p:tgtEl>
                                        <p:attrNameLst>
                                          <p:attrName>style.visibility</p:attrName>
                                        </p:attrNameLst>
                                      </p:cBhvr>
                                      <p:to>
                                        <p:strVal val="visible"/>
                                      </p:to>
                                    </p:set>
                                    <p:animEffect transition="in" filter="dissolve">
                                      <p:cBhvr>
                                        <p:cTn id="102"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7" grpI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Phase Three: Body of the Interview</a:t>
            </a:r>
            <a:endParaRPr lang="en-US" dirty="0"/>
          </a:p>
        </p:txBody>
      </p:sp>
      <p:sp>
        <p:nvSpPr>
          <p:cNvPr id="3" name="Content Placeholder 2"/>
          <p:cNvSpPr>
            <a:spLocks noGrp="1"/>
          </p:cNvSpPr>
          <p:nvPr>
            <p:ph sz="half" idx="1"/>
          </p:nvPr>
        </p:nvSpPr>
        <p:spPr>
          <a:xfrm>
            <a:off x="4454435" y="1606731"/>
            <a:ext cx="4454434" cy="5251269"/>
          </a:xfrm>
        </p:spPr>
        <p:txBody>
          <a:bodyPr>
            <a:normAutofit/>
          </a:bodyPr>
          <a:lstStyle/>
          <a:p>
            <a:pPr>
              <a:spcAft>
                <a:spcPts val="1200"/>
              </a:spcAft>
            </a:pPr>
            <a:r>
              <a:rPr lang="en-US" dirty="0" smtClean="0"/>
              <a:t>Most job seekers want to jump right into answering questions</a:t>
            </a:r>
          </a:p>
          <a:p>
            <a:pPr>
              <a:spcAft>
                <a:spcPts val="1200"/>
              </a:spcAft>
            </a:pPr>
            <a:r>
              <a:rPr lang="en-US" dirty="0" smtClean="0"/>
              <a:t>The interview often starts with small talk </a:t>
            </a:r>
          </a:p>
          <a:p>
            <a:pPr lvl="1">
              <a:spcAft>
                <a:spcPts val="1200"/>
              </a:spcAft>
            </a:pPr>
            <a:r>
              <a:rPr lang="en-US" dirty="0" smtClean="0"/>
              <a:t>Job seeker customers should relax and talk with the employer</a:t>
            </a:r>
          </a:p>
          <a:p>
            <a:pPr lvl="2">
              <a:spcAft>
                <a:spcPts val="1200"/>
              </a:spcAft>
            </a:pPr>
            <a:r>
              <a:rPr lang="en-US" dirty="0" smtClean="0"/>
              <a:t>Use restraint</a:t>
            </a:r>
          </a:p>
          <a:p>
            <a:pPr lvl="2">
              <a:spcAft>
                <a:spcPts val="1200"/>
              </a:spcAft>
            </a:pPr>
            <a:r>
              <a:rPr lang="en-US" dirty="0" smtClean="0"/>
              <a:t>Listen to what is being said</a:t>
            </a:r>
          </a:p>
        </p:txBody>
      </p:sp>
      <p:pic>
        <p:nvPicPr>
          <p:cNvPr id="7170" name="Picture 2"/>
          <p:cNvPicPr>
            <a:picLocks noChangeAspect="1" noChangeArrowheads="1"/>
          </p:cNvPicPr>
          <p:nvPr/>
        </p:nvPicPr>
        <p:blipFill>
          <a:blip r:embed="rId3"/>
          <a:srcRect/>
          <a:stretch>
            <a:fillRect/>
          </a:stretch>
        </p:blipFill>
        <p:spPr bwMode="auto">
          <a:xfrm>
            <a:off x="1005839" y="1470665"/>
            <a:ext cx="2468881" cy="3712385"/>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a:srcRect/>
          <a:stretch>
            <a:fillRect/>
          </a:stretch>
        </p:blipFill>
        <p:spPr bwMode="auto">
          <a:xfrm>
            <a:off x="510639" y="1984746"/>
            <a:ext cx="3657600" cy="2609850"/>
          </a:xfrm>
          <a:prstGeom prst="rect">
            <a:avLst/>
          </a:prstGeom>
          <a:noFill/>
          <a:ln w="9525">
            <a:noFill/>
            <a:miter lim="800000"/>
            <a:headEnd/>
            <a:tailEnd/>
          </a:ln>
          <a:effectLst/>
        </p:spPr>
      </p:pic>
      <p:pic>
        <p:nvPicPr>
          <p:cNvPr id="4" name="Picture 2"/>
          <p:cNvPicPr>
            <a:picLocks noChangeAspect="1" noChangeArrowheads="1"/>
          </p:cNvPicPr>
          <p:nvPr/>
        </p:nvPicPr>
        <p:blipFill>
          <a:blip r:embed="rId5"/>
          <a:srcRect/>
          <a:stretch>
            <a:fillRect/>
          </a:stretch>
        </p:blipFill>
        <p:spPr bwMode="auto">
          <a:xfrm>
            <a:off x="2686215" y="2298356"/>
            <a:ext cx="4023214" cy="225088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30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300"/>
                            </p:stCondLst>
                            <p:childTnLst>
                              <p:par>
                                <p:cTn id="12" presetID="5" presetClass="exit" presetSubtype="10" fill="hold" nodeType="afterEffect">
                                  <p:stCondLst>
                                    <p:cond delay="13900"/>
                                  </p:stCondLst>
                                  <p:iterate type="lt">
                                    <p:tmPct val="0"/>
                                  </p:iterate>
                                  <p:childTnLst>
                                    <p:animEffect transition="out" filter="checkerboard(across)">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childTnLst>
                          </p:cTn>
                        </p:par>
                        <p:par>
                          <p:cTn id="15" fill="hold">
                            <p:stCondLst>
                              <p:cond delay="16200"/>
                            </p:stCondLst>
                            <p:childTnLst>
                              <p:par>
                                <p:cTn id="16" presetID="9" presetClass="entr" presetSubtype="0"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dissolve">
                                      <p:cBhvr>
                                        <p:cTn id="18" dur="1000"/>
                                        <p:tgtEl>
                                          <p:spTgt spid="1026"/>
                                        </p:tgtEl>
                                      </p:cBhvr>
                                    </p:animEffect>
                                  </p:childTnLst>
                                </p:cTn>
                              </p:par>
                              <p:par>
                                <p:cTn id="19" presetID="5" presetClass="entr" presetSubtype="10" fill="hold"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checkerboard(across)">
                                      <p:cBhvr>
                                        <p:cTn id="21" dur="1000"/>
                                        <p:tgtEl>
                                          <p:spTgt spid="3">
                                            <p:txEl>
                                              <p:pRg st="0" end="0"/>
                                            </p:txEl>
                                          </p:spTgt>
                                        </p:tgtEl>
                                      </p:cBhvr>
                                    </p:animEffect>
                                  </p:childTnLst>
                                </p:cTn>
                              </p:par>
                            </p:childTnLst>
                          </p:cTn>
                        </p:par>
                        <p:par>
                          <p:cTn id="22" fill="hold">
                            <p:stCondLst>
                              <p:cond delay="17200"/>
                            </p:stCondLst>
                            <p:childTnLst>
                              <p:par>
                                <p:cTn id="23" presetID="5" presetClass="exit" presetSubtype="10" fill="hold" nodeType="afterEffect">
                                  <p:stCondLst>
                                    <p:cond delay="2500"/>
                                  </p:stCondLst>
                                  <p:childTnLst>
                                    <p:animEffect transition="out" filter="checkerboard(across)">
                                      <p:cBhvr>
                                        <p:cTn id="24" dur="1000"/>
                                        <p:tgtEl>
                                          <p:spTgt spid="1026"/>
                                        </p:tgtEl>
                                      </p:cBhvr>
                                    </p:animEffect>
                                    <p:set>
                                      <p:cBhvr>
                                        <p:cTn id="25" dur="1" fill="hold">
                                          <p:stCondLst>
                                            <p:cond delay="999"/>
                                          </p:stCondLst>
                                        </p:cTn>
                                        <p:tgtEl>
                                          <p:spTgt spid="1026"/>
                                        </p:tgtEl>
                                        <p:attrNameLst>
                                          <p:attrName>style.visibility</p:attrName>
                                        </p:attrNameLst>
                                      </p:cBhvr>
                                      <p:to>
                                        <p:strVal val="hidden"/>
                                      </p:to>
                                    </p:set>
                                  </p:childTnLst>
                                </p:cTn>
                              </p:par>
                            </p:childTnLst>
                          </p:cTn>
                        </p:par>
                        <p:par>
                          <p:cTn id="26" fill="hold">
                            <p:stCondLst>
                              <p:cond delay="20700"/>
                            </p:stCondLst>
                            <p:childTnLst>
                              <p:par>
                                <p:cTn id="27" presetID="9" presetClass="entr" presetSubtype="0" fill="hold" nodeType="afterEffect">
                                  <p:stCondLst>
                                    <p:cond delay="300"/>
                                  </p:stCondLst>
                                  <p:childTnLst>
                                    <p:set>
                                      <p:cBhvr>
                                        <p:cTn id="28" dur="1" fill="hold">
                                          <p:stCondLst>
                                            <p:cond delay="0"/>
                                          </p:stCondLst>
                                        </p:cTn>
                                        <p:tgtEl>
                                          <p:spTgt spid="7170"/>
                                        </p:tgtEl>
                                        <p:attrNameLst>
                                          <p:attrName>style.visibility</p:attrName>
                                        </p:attrNameLst>
                                      </p:cBhvr>
                                      <p:to>
                                        <p:strVal val="visible"/>
                                      </p:to>
                                    </p:set>
                                    <p:animEffect transition="in" filter="dissolve">
                                      <p:cBhvr>
                                        <p:cTn id="29" dur="1000"/>
                                        <p:tgtEl>
                                          <p:spTgt spid="7170"/>
                                        </p:tgtEl>
                                      </p:cBhvr>
                                    </p:animEffect>
                                  </p:childTnLst>
                                </p:cTn>
                              </p:par>
                              <p:par>
                                <p:cTn id="30" presetID="30" presetClass="entr" presetSubtype="0" fill="hold" nodeType="withEffect">
                                  <p:stCondLst>
                                    <p:cond delay="30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800" decel="100000"/>
                                        <p:tgtEl>
                                          <p:spTgt spid="3">
                                            <p:txEl>
                                              <p:pRg st="1" end="1"/>
                                            </p:txEl>
                                          </p:spTgt>
                                        </p:tgtEl>
                                      </p:cBhvr>
                                    </p:animEffect>
                                    <p:anim calcmode="lin" valueType="num">
                                      <p:cBhvr>
                                        <p:cTn id="33"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34"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35"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par>
                                <p:cTn id="38" presetID="30" presetClass="entr" presetSubtype="0" fill="hold" nodeType="withEffect">
                                  <p:stCondLst>
                                    <p:cond delay="30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fade">
                                      <p:cBhvr>
                                        <p:cTn id="40" dur="800" decel="100000"/>
                                        <p:tgtEl>
                                          <p:spTgt spid="3">
                                            <p:txEl>
                                              <p:pRg st="2" end="2"/>
                                            </p:txEl>
                                          </p:spTgt>
                                        </p:tgtEl>
                                      </p:cBhvr>
                                    </p:animEffect>
                                    <p:anim calcmode="lin" valueType="num">
                                      <p:cBhvr>
                                        <p:cTn id="41"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42"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43"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par>
                                <p:cTn id="46" presetID="30" presetClass="entr" presetSubtype="0" fill="hold" nodeType="withEffect">
                                  <p:stCondLst>
                                    <p:cond delay="30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fade">
                                      <p:cBhvr>
                                        <p:cTn id="48" dur="800" decel="100000"/>
                                        <p:tgtEl>
                                          <p:spTgt spid="3">
                                            <p:txEl>
                                              <p:pRg st="3" end="3"/>
                                            </p:txEl>
                                          </p:spTgt>
                                        </p:tgtEl>
                                      </p:cBhvr>
                                    </p:animEffect>
                                    <p:anim calcmode="lin" valueType="num">
                                      <p:cBhvr>
                                        <p:cTn id="49"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50"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51"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par>
                                <p:cTn id="54" presetID="30" presetClass="entr" presetSubtype="0" fill="hold" nodeType="withEffect">
                                  <p:stCondLst>
                                    <p:cond delay="300"/>
                                  </p:stCondLst>
                                  <p:childTnLst>
                                    <p:set>
                                      <p:cBhvr>
                                        <p:cTn id="55" dur="1" fill="hold">
                                          <p:stCondLst>
                                            <p:cond delay="0"/>
                                          </p:stCondLst>
                                        </p:cTn>
                                        <p:tgtEl>
                                          <p:spTgt spid="3">
                                            <p:txEl>
                                              <p:pRg st="4" end="4"/>
                                            </p:txEl>
                                          </p:spTgt>
                                        </p:tgtEl>
                                        <p:attrNameLst>
                                          <p:attrName>style.visibility</p:attrName>
                                        </p:attrNameLst>
                                      </p:cBhvr>
                                      <p:to>
                                        <p:strVal val="visible"/>
                                      </p:to>
                                    </p:set>
                                    <p:animEffect transition="in" filter="fade">
                                      <p:cBhvr>
                                        <p:cTn id="56" dur="800" decel="100000"/>
                                        <p:tgtEl>
                                          <p:spTgt spid="3">
                                            <p:txEl>
                                              <p:pRg st="4" end="4"/>
                                            </p:txEl>
                                          </p:spTgt>
                                        </p:tgtEl>
                                      </p:cBhvr>
                                    </p:animEffect>
                                    <p:anim calcmode="lin" valueType="num">
                                      <p:cBhvr>
                                        <p:cTn id="57" dur="8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58" dur="8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59" dur="8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60" dur="200" accel="100000" fill="hold">
                                          <p:stCondLst>
                                            <p:cond delay="8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61" dur="200" accel="100000" fill="hold">
                                          <p:stCondLst>
                                            <p:cond delay="800"/>
                                          </p:stCondLst>
                                        </p:cTn>
                                        <p:tgtEl>
                                          <p:spTgt spid="3">
                                            <p:txEl>
                                              <p:pRg st="4" end="4"/>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Phase Three: Body of the Interview</a:t>
            </a:r>
            <a:endParaRPr lang="en-US" dirty="0"/>
          </a:p>
        </p:txBody>
      </p:sp>
      <p:sp>
        <p:nvSpPr>
          <p:cNvPr id="3" name="Content Placeholder 2"/>
          <p:cNvSpPr>
            <a:spLocks noGrp="1"/>
          </p:cNvSpPr>
          <p:nvPr>
            <p:ph sz="half" idx="1"/>
          </p:nvPr>
        </p:nvSpPr>
        <p:spPr>
          <a:xfrm>
            <a:off x="4454435" y="1813034"/>
            <a:ext cx="4454434" cy="5044966"/>
          </a:xfrm>
        </p:spPr>
        <p:txBody>
          <a:bodyPr>
            <a:normAutofit/>
          </a:bodyPr>
          <a:lstStyle/>
          <a:p>
            <a:pPr>
              <a:spcAft>
                <a:spcPts val="1200"/>
              </a:spcAft>
            </a:pPr>
            <a:r>
              <a:rPr lang="en-US" dirty="0" smtClean="0"/>
              <a:t>At the beginning of the interview, the job seeker customer should</a:t>
            </a:r>
          </a:p>
          <a:p>
            <a:pPr lvl="1">
              <a:spcAft>
                <a:spcPts val="1200"/>
              </a:spcAft>
            </a:pPr>
            <a:r>
              <a:rPr lang="en-US" dirty="0" smtClean="0"/>
              <a:t>Offer the employer a current résumé</a:t>
            </a:r>
          </a:p>
          <a:p>
            <a:pPr lvl="1">
              <a:spcAft>
                <a:spcPts val="1200"/>
              </a:spcAft>
            </a:pPr>
            <a:endParaRPr lang="en-US" dirty="0" smtClean="0"/>
          </a:p>
        </p:txBody>
      </p:sp>
      <p:pic>
        <p:nvPicPr>
          <p:cNvPr id="5122" name="Picture 2"/>
          <p:cNvPicPr>
            <a:picLocks noChangeAspect="1" noChangeArrowheads="1"/>
          </p:cNvPicPr>
          <p:nvPr/>
        </p:nvPicPr>
        <p:blipFill>
          <a:blip r:embed="rId3"/>
          <a:srcRect/>
          <a:stretch>
            <a:fillRect/>
          </a:stretch>
        </p:blipFill>
        <p:spPr bwMode="auto">
          <a:xfrm>
            <a:off x="642445" y="2017986"/>
            <a:ext cx="3250980" cy="21673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Phase Three: Body of the Interview</a:t>
            </a:r>
            <a:endParaRPr lang="en-US" dirty="0"/>
          </a:p>
        </p:txBody>
      </p:sp>
      <p:sp>
        <p:nvSpPr>
          <p:cNvPr id="3" name="Content Placeholder 2"/>
          <p:cNvSpPr>
            <a:spLocks noGrp="1"/>
          </p:cNvSpPr>
          <p:nvPr>
            <p:ph sz="half" idx="1"/>
          </p:nvPr>
        </p:nvSpPr>
        <p:spPr>
          <a:xfrm>
            <a:off x="409903" y="1354483"/>
            <a:ext cx="4454434" cy="5251269"/>
          </a:xfrm>
        </p:spPr>
        <p:txBody>
          <a:bodyPr>
            <a:normAutofit fontScale="92500" lnSpcReduction="20000"/>
          </a:bodyPr>
          <a:lstStyle/>
          <a:p>
            <a:pPr>
              <a:spcAft>
                <a:spcPts val="1200"/>
              </a:spcAft>
            </a:pPr>
            <a:r>
              <a:rPr lang="en-US" dirty="0" smtClean="0"/>
              <a:t>The job seeker customer will be asked a host of questions</a:t>
            </a:r>
          </a:p>
          <a:p>
            <a:pPr>
              <a:spcAft>
                <a:spcPts val="1200"/>
              </a:spcAft>
            </a:pPr>
            <a:r>
              <a:rPr lang="en-US" dirty="0" smtClean="0"/>
              <a:t>The job seeker customer should speak with confidence and keep answers</a:t>
            </a:r>
          </a:p>
          <a:p>
            <a:pPr lvl="1">
              <a:spcAft>
                <a:spcPts val="1200"/>
              </a:spcAft>
            </a:pPr>
            <a:r>
              <a:rPr lang="en-US" dirty="0" smtClean="0"/>
              <a:t>Clear</a:t>
            </a:r>
          </a:p>
          <a:p>
            <a:pPr lvl="1">
              <a:spcAft>
                <a:spcPts val="1200"/>
              </a:spcAft>
            </a:pPr>
            <a:r>
              <a:rPr lang="en-US" dirty="0" smtClean="0"/>
              <a:t>Concise</a:t>
            </a:r>
          </a:p>
          <a:p>
            <a:pPr>
              <a:spcAft>
                <a:spcPts val="1200"/>
              </a:spcAft>
            </a:pPr>
            <a:r>
              <a:rPr lang="en-US" dirty="0" smtClean="0"/>
              <a:t>The job seeker customer should show that he/she knows something about the company</a:t>
            </a:r>
          </a:p>
        </p:txBody>
      </p:sp>
      <p:pic>
        <p:nvPicPr>
          <p:cNvPr id="8194" name="Picture 2"/>
          <p:cNvPicPr>
            <a:picLocks noChangeAspect="1" noChangeArrowheads="1"/>
          </p:cNvPicPr>
          <p:nvPr/>
        </p:nvPicPr>
        <p:blipFill>
          <a:blip r:embed="rId3"/>
          <a:srcRect/>
          <a:stretch>
            <a:fillRect/>
          </a:stretch>
        </p:blipFill>
        <p:spPr bwMode="auto">
          <a:xfrm>
            <a:off x="6077617" y="2456606"/>
            <a:ext cx="2027192" cy="187125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1000"/>
                                        <p:tgtEl>
                                          <p:spTgt spid="3">
                                            <p:txEl>
                                              <p:pRg st="0" end="0"/>
                                            </p:txEl>
                                          </p:spTgt>
                                        </p:tgtEl>
                                      </p:cBhvr>
                                    </p:animEffect>
                                  </p:childTnLst>
                                </p:cTn>
                              </p:par>
                            </p:childTnLst>
                          </p:cTn>
                        </p:par>
                        <p:par>
                          <p:cTn id="8" fill="hold">
                            <p:stCondLst>
                              <p:cond delay="3000"/>
                            </p:stCondLst>
                            <p:childTnLst>
                              <p:par>
                                <p:cTn id="9" presetID="3" presetClass="entr" presetSubtype="10" fill="hold" nodeType="afterEffect">
                                  <p:stCondLst>
                                    <p:cond delay="17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1000"/>
                                        <p:tgtEl>
                                          <p:spTgt spid="3">
                                            <p:txEl>
                                              <p:pRg st="1" end="1"/>
                                            </p:txEl>
                                          </p:spTgt>
                                        </p:tgtEl>
                                      </p:cBhvr>
                                    </p:animEffect>
                                  </p:childTnLst>
                                </p:cTn>
                              </p:par>
                            </p:childTnLst>
                          </p:cTn>
                        </p:par>
                        <p:par>
                          <p:cTn id="12" fill="hold">
                            <p:stCondLst>
                              <p:cond delay="21000"/>
                            </p:stCondLst>
                            <p:childTnLst>
                              <p:par>
                                <p:cTn id="13" presetID="9" presetClass="entr" presetSubtype="0" fill="hold" nodeType="afterEffect">
                                  <p:stCondLst>
                                    <p:cond delay="3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1000"/>
                                        <p:tgtEl>
                                          <p:spTgt spid="3">
                                            <p:txEl>
                                              <p:pRg st="2" end="2"/>
                                            </p:txEl>
                                          </p:spTgt>
                                        </p:tgtEl>
                                      </p:cBhvr>
                                    </p:animEffect>
                                  </p:childTnLst>
                                </p:cTn>
                              </p:par>
                            </p:childTnLst>
                          </p:cTn>
                        </p:par>
                        <p:par>
                          <p:cTn id="16" fill="hold">
                            <p:stCondLst>
                              <p:cond delay="250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1000"/>
                                        <p:tgtEl>
                                          <p:spTgt spid="3">
                                            <p:txEl>
                                              <p:pRg st="3" end="3"/>
                                            </p:txEl>
                                          </p:spTgt>
                                        </p:tgtEl>
                                      </p:cBhvr>
                                    </p:animEffect>
                                  </p:childTnLst>
                                </p:cTn>
                              </p:par>
                            </p:childTnLst>
                          </p:cTn>
                        </p:par>
                        <p:par>
                          <p:cTn id="20" fill="hold">
                            <p:stCondLst>
                              <p:cond delay="26000"/>
                            </p:stCondLst>
                            <p:childTnLst>
                              <p:par>
                                <p:cTn id="21" presetID="3" presetClass="entr" presetSubtype="10" fill="hold" nodeType="afterEffect">
                                  <p:stCondLst>
                                    <p:cond delay="7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Phase Three: Body of the Interview</a:t>
            </a:r>
            <a:endParaRPr lang="en-US" dirty="0"/>
          </a:p>
        </p:txBody>
      </p:sp>
      <p:sp>
        <p:nvSpPr>
          <p:cNvPr id="3" name="Content Placeholder 2"/>
          <p:cNvSpPr>
            <a:spLocks noGrp="1"/>
          </p:cNvSpPr>
          <p:nvPr>
            <p:ph sz="half" idx="1"/>
          </p:nvPr>
        </p:nvSpPr>
        <p:spPr>
          <a:xfrm>
            <a:off x="4454435" y="2325189"/>
            <a:ext cx="4454434" cy="4532811"/>
          </a:xfrm>
        </p:spPr>
        <p:txBody>
          <a:bodyPr>
            <a:normAutofit/>
          </a:bodyPr>
          <a:lstStyle/>
          <a:p>
            <a:pPr>
              <a:spcAft>
                <a:spcPts val="1200"/>
              </a:spcAft>
            </a:pPr>
            <a:r>
              <a:rPr lang="en-US" dirty="0" smtClean="0"/>
              <a:t>If the job seeker is asked about a skill that he/she does not have, the job seeker should show a “CAN DO” attitude</a:t>
            </a:r>
          </a:p>
          <a:p>
            <a:pPr lvl="1">
              <a:spcAft>
                <a:spcPts val="1200"/>
              </a:spcAft>
            </a:pPr>
            <a:endParaRPr lang="en-US" dirty="0" smtClean="0"/>
          </a:p>
        </p:txBody>
      </p:sp>
      <p:pic>
        <p:nvPicPr>
          <p:cNvPr id="9218" name="Picture 2"/>
          <p:cNvPicPr>
            <a:picLocks noChangeAspect="1" noChangeArrowheads="1"/>
          </p:cNvPicPr>
          <p:nvPr/>
        </p:nvPicPr>
        <p:blipFill>
          <a:blip r:embed="rId3"/>
          <a:srcRect/>
          <a:stretch>
            <a:fillRect/>
          </a:stretch>
        </p:blipFill>
        <p:spPr bwMode="auto">
          <a:xfrm>
            <a:off x="287382" y="1839688"/>
            <a:ext cx="3614327" cy="35496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8428" cy="1143000"/>
          </a:xfrm>
        </p:spPr>
        <p:txBody>
          <a:bodyPr>
            <a:normAutofit fontScale="90000"/>
          </a:bodyPr>
          <a:lstStyle/>
          <a:p>
            <a:pPr algn="ctr"/>
            <a:r>
              <a:rPr lang="en-US" dirty="0" smtClean="0"/>
              <a:t>Phase Four: Conclusion of the Interview</a:t>
            </a:r>
            <a:endParaRPr lang="en-US" dirty="0"/>
          </a:p>
        </p:txBody>
      </p:sp>
      <p:sp>
        <p:nvSpPr>
          <p:cNvPr id="3" name="Content Placeholder 2"/>
          <p:cNvSpPr>
            <a:spLocks noGrp="1"/>
          </p:cNvSpPr>
          <p:nvPr>
            <p:ph sz="half" idx="1"/>
          </p:nvPr>
        </p:nvSpPr>
        <p:spPr>
          <a:xfrm>
            <a:off x="4454434" y="1920241"/>
            <a:ext cx="4689565" cy="4937760"/>
          </a:xfrm>
        </p:spPr>
        <p:txBody>
          <a:bodyPr>
            <a:normAutofit/>
          </a:bodyPr>
          <a:lstStyle/>
          <a:p>
            <a:pPr>
              <a:spcAft>
                <a:spcPts val="1200"/>
              </a:spcAft>
            </a:pPr>
            <a:r>
              <a:rPr lang="en-US" dirty="0" smtClean="0"/>
              <a:t>Have you ever felt weird ending a conversation or a date?</a:t>
            </a:r>
          </a:p>
          <a:p>
            <a:pPr lvl="1">
              <a:spcAft>
                <a:spcPts val="1200"/>
              </a:spcAft>
            </a:pPr>
            <a:r>
              <a:rPr lang="en-US" dirty="0" smtClean="0"/>
              <a:t>This is how many job seekers feel while awkwardly trying to successfully conclude an interview</a:t>
            </a:r>
          </a:p>
        </p:txBody>
      </p:sp>
      <p:pic>
        <p:nvPicPr>
          <p:cNvPr id="6146" name="Picture 2"/>
          <p:cNvPicPr>
            <a:picLocks noChangeAspect="1" noChangeArrowheads="1"/>
          </p:cNvPicPr>
          <p:nvPr/>
        </p:nvPicPr>
        <p:blipFill>
          <a:blip r:embed="rId3"/>
          <a:srcRect/>
          <a:stretch>
            <a:fillRect/>
          </a:stretch>
        </p:blipFill>
        <p:spPr bwMode="auto">
          <a:xfrm>
            <a:off x="919764" y="2262626"/>
            <a:ext cx="2100263" cy="3121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11896" cy="1143000"/>
          </a:xfrm>
        </p:spPr>
        <p:txBody>
          <a:bodyPr>
            <a:normAutofit fontScale="90000"/>
          </a:bodyPr>
          <a:lstStyle/>
          <a:p>
            <a:pPr algn="ctr"/>
            <a:r>
              <a:rPr lang="en-US" dirty="0" smtClean="0"/>
              <a:t>Phase Four: Conclusion of the Interview</a:t>
            </a:r>
            <a:endParaRPr lang="en-US" dirty="0"/>
          </a:p>
        </p:txBody>
      </p:sp>
      <p:sp>
        <p:nvSpPr>
          <p:cNvPr id="3" name="Content Placeholder 2"/>
          <p:cNvSpPr>
            <a:spLocks noGrp="1"/>
          </p:cNvSpPr>
          <p:nvPr>
            <p:ph sz="half" idx="1"/>
          </p:nvPr>
        </p:nvSpPr>
        <p:spPr>
          <a:xfrm>
            <a:off x="4454434" y="1920241"/>
            <a:ext cx="4689565" cy="4937760"/>
          </a:xfrm>
        </p:spPr>
        <p:txBody>
          <a:bodyPr>
            <a:normAutofit/>
          </a:bodyPr>
          <a:lstStyle/>
          <a:p>
            <a:pPr>
              <a:spcAft>
                <a:spcPts val="1200"/>
              </a:spcAft>
            </a:pPr>
            <a:r>
              <a:rPr lang="en-US" dirty="0" smtClean="0"/>
              <a:t>Before leaving, the job seeker should</a:t>
            </a:r>
          </a:p>
          <a:p>
            <a:pPr lvl="1">
              <a:spcAft>
                <a:spcPts val="1200"/>
              </a:spcAft>
            </a:pPr>
            <a:r>
              <a:rPr lang="en-US" dirty="0" smtClean="0"/>
              <a:t>Ask questions that are informative </a:t>
            </a:r>
          </a:p>
        </p:txBody>
      </p:sp>
      <p:pic>
        <p:nvPicPr>
          <p:cNvPr id="10242" name="Picture 2"/>
          <p:cNvPicPr>
            <a:picLocks noChangeAspect="1" noChangeArrowheads="1"/>
          </p:cNvPicPr>
          <p:nvPr/>
        </p:nvPicPr>
        <p:blipFill>
          <a:blip r:embed="rId3"/>
          <a:srcRect/>
          <a:stretch>
            <a:fillRect/>
          </a:stretch>
        </p:blipFill>
        <p:spPr bwMode="auto">
          <a:xfrm rot="20678794">
            <a:off x="509451" y="2321017"/>
            <a:ext cx="3657600" cy="2451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11896" cy="1143000"/>
          </a:xfrm>
        </p:spPr>
        <p:txBody>
          <a:bodyPr>
            <a:normAutofit fontScale="90000"/>
          </a:bodyPr>
          <a:lstStyle/>
          <a:p>
            <a:pPr algn="ctr"/>
            <a:r>
              <a:rPr lang="en-US" dirty="0" smtClean="0"/>
              <a:t>Phase Four: Conclusion of the Interview</a:t>
            </a:r>
            <a:endParaRPr lang="en-US" dirty="0"/>
          </a:p>
        </p:txBody>
      </p:sp>
      <p:sp>
        <p:nvSpPr>
          <p:cNvPr id="3" name="Content Placeholder 2"/>
          <p:cNvSpPr>
            <a:spLocks noGrp="1"/>
          </p:cNvSpPr>
          <p:nvPr>
            <p:ph sz="half" idx="1"/>
          </p:nvPr>
        </p:nvSpPr>
        <p:spPr>
          <a:xfrm>
            <a:off x="409904" y="1860331"/>
            <a:ext cx="4414344" cy="4997670"/>
          </a:xfrm>
        </p:spPr>
        <p:txBody>
          <a:bodyPr>
            <a:normAutofit/>
          </a:bodyPr>
          <a:lstStyle/>
          <a:p>
            <a:pPr>
              <a:spcAft>
                <a:spcPts val="1200"/>
              </a:spcAft>
            </a:pPr>
            <a:r>
              <a:rPr lang="en-US" dirty="0" smtClean="0"/>
              <a:t>Before leaving, the job seeker should</a:t>
            </a:r>
          </a:p>
          <a:p>
            <a:pPr lvl="1">
              <a:spcAft>
                <a:spcPts val="1200"/>
              </a:spcAft>
            </a:pPr>
            <a:r>
              <a:rPr lang="en-US" dirty="0" smtClean="0"/>
              <a:t>Offer his/her reference sheet</a:t>
            </a:r>
          </a:p>
          <a:p>
            <a:pPr lvl="1">
              <a:spcAft>
                <a:spcPts val="1200"/>
              </a:spcAft>
            </a:pPr>
            <a:r>
              <a:rPr lang="en-US" dirty="0" smtClean="0"/>
              <a:t>Shake the interviewer’s hand and say thank you for the interview</a:t>
            </a:r>
          </a:p>
        </p:txBody>
      </p:sp>
      <p:pic>
        <p:nvPicPr>
          <p:cNvPr id="7170" name="Picture 2"/>
          <p:cNvPicPr>
            <a:picLocks noChangeAspect="1" noChangeArrowheads="1"/>
          </p:cNvPicPr>
          <p:nvPr/>
        </p:nvPicPr>
        <p:blipFill>
          <a:blip r:embed="rId3"/>
          <a:srcRect/>
          <a:stretch>
            <a:fillRect/>
          </a:stretch>
        </p:blipFill>
        <p:spPr bwMode="auto">
          <a:xfrm>
            <a:off x="6184887" y="2128345"/>
            <a:ext cx="1819726" cy="27510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p:spPr>
      </p:pic>
      <p:sp>
        <p:nvSpPr>
          <p:cNvPr id="11" name="Title 10"/>
          <p:cNvSpPr>
            <a:spLocks noGrp="1"/>
          </p:cNvSpPr>
          <p:nvPr>
            <p:ph type="title"/>
          </p:nvPr>
        </p:nvSpPr>
        <p:spPr/>
        <p:txBody>
          <a:bodyPr/>
          <a:lstStyle/>
          <a:p>
            <a:r>
              <a:rPr lang="en-US" dirty="0" smtClean="0"/>
              <a:t>The Four Phases of the Interview</a:t>
            </a:r>
            <a:endParaRPr lang="en-US" dirty="0"/>
          </a:p>
        </p:txBody>
      </p:sp>
      <p:pic>
        <p:nvPicPr>
          <p:cNvPr id="1028" name="Picture 4"/>
          <p:cNvPicPr>
            <a:picLocks noChangeAspect="1" noChangeArrowheads="1"/>
          </p:cNvPicPr>
          <p:nvPr/>
        </p:nvPicPr>
        <p:blipFill>
          <a:blip r:embed="rId4"/>
          <a:srcRect/>
          <a:stretch>
            <a:fillRect/>
          </a:stretch>
        </p:blipFill>
        <p:spPr bwMode="auto">
          <a:xfrm>
            <a:off x="0" y="1292773"/>
            <a:ext cx="9144000" cy="556522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274638"/>
            <a:ext cx="8778239" cy="1143000"/>
          </a:xfrm>
        </p:spPr>
        <p:txBody>
          <a:bodyPr>
            <a:normAutofit/>
          </a:bodyPr>
          <a:lstStyle/>
          <a:p>
            <a:r>
              <a:rPr lang="en-US" dirty="0" smtClean="0"/>
              <a:t>Conclusion</a:t>
            </a:r>
            <a:endParaRPr lang="en-US" dirty="0"/>
          </a:p>
        </p:txBody>
      </p:sp>
      <p:sp>
        <p:nvSpPr>
          <p:cNvPr id="3" name="Content Placeholder 2"/>
          <p:cNvSpPr>
            <a:spLocks noGrp="1"/>
          </p:cNvSpPr>
          <p:nvPr>
            <p:ph sz="half" idx="1"/>
          </p:nvPr>
        </p:nvSpPr>
        <p:spPr>
          <a:xfrm>
            <a:off x="287382" y="1436916"/>
            <a:ext cx="4689565" cy="4937760"/>
          </a:xfrm>
        </p:spPr>
        <p:txBody>
          <a:bodyPr>
            <a:normAutofit/>
          </a:bodyPr>
          <a:lstStyle/>
          <a:p>
            <a:pPr marL="914400" lvl="1" indent="-457200">
              <a:spcAft>
                <a:spcPts val="1200"/>
              </a:spcAft>
              <a:buNone/>
            </a:pPr>
            <a:endParaRPr lang="en-US" dirty="0" smtClean="0"/>
          </a:p>
          <a:p>
            <a:pPr lvl="1">
              <a:spcAft>
                <a:spcPts val="1200"/>
              </a:spcAft>
            </a:pPr>
            <a:endParaRPr lang="en-US" dirty="0" smtClean="0"/>
          </a:p>
        </p:txBody>
      </p:sp>
      <p:pic>
        <p:nvPicPr>
          <p:cNvPr id="16386" name="Picture 2"/>
          <p:cNvPicPr>
            <a:picLocks noChangeAspect="1" noChangeArrowheads="1"/>
          </p:cNvPicPr>
          <p:nvPr/>
        </p:nvPicPr>
        <p:blipFill>
          <a:blip r:embed="rId3"/>
          <a:srcRect/>
          <a:stretch>
            <a:fillRect/>
          </a:stretch>
        </p:blipFill>
        <p:spPr bwMode="auto">
          <a:xfrm>
            <a:off x="3043645" y="1572703"/>
            <a:ext cx="3199312" cy="42533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p:spPr>
      </p:pic>
      <p:sp>
        <p:nvSpPr>
          <p:cNvPr id="11" name="Title 10"/>
          <p:cNvSpPr>
            <a:spLocks noGrp="1"/>
          </p:cNvSpPr>
          <p:nvPr>
            <p:ph type="title"/>
          </p:nvPr>
        </p:nvSpPr>
        <p:spPr/>
        <p:txBody>
          <a:bodyPr/>
          <a:lstStyle/>
          <a:p>
            <a:r>
              <a:rPr lang="en-US" dirty="0" smtClean="0"/>
              <a:t>The Four Phases of the Interview</a:t>
            </a:r>
            <a:endParaRPr lang="en-US" dirty="0"/>
          </a:p>
        </p:txBody>
      </p:sp>
      <p:pic>
        <p:nvPicPr>
          <p:cNvPr id="2050" name="Picture 2"/>
          <p:cNvPicPr>
            <a:picLocks noChangeAspect="1" noChangeArrowheads="1"/>
          </p:cNvPicPr>
          <p:nvPr/>
        </p:nvPicPr>
        <p:blipFill>
          <a:blip r:embed="rId4"/>
          <a:srcRect/>
          <a:stretch>
            <a:fillRect/>
          </a:stretch>
        </p:blipFill>
        <p:spPr bwMode="auto">
          <a:xfrm>
            <a:off x="3053419" y="2476828"/>
            <a:ext cx="2618225" cy="2300123"/>
          </a:xfrm>
          <a:prstGeom prst="rect">
            <a:avLst/>
          </a:prstGeom>
          <a:noFill/>
          <a:ln w="9525">
            <a:noFill/>
            <a:miter lim="800000"/>
            <a:headEnd/>
            <a:tailEnd/>
          </a:ln>
          <a:effectLst/>
        </p:spPr>
      </p:pic>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p:spPr>
      </p:pic>
      <p:sp>
        <p:nvSpPr>
          <p:cNvPr id="11" name="Title 10"/>
          <p:cNvSpPr>
            <a:spLocks noGrp="1"/>
          </p:cNvSpPr>
          <p:nvPr>
            <p:ph type="title"/>
          </p:nvPr>
        </p:nvSpPr>
        <p:spPr/>
        <p:txBody>
          <a:bodyPr>
            <a:normAutofit fontScale="90000"/>
          </a:bodyPr>
          <a:lstStyle/>
          <a:p>
            <a:r>
              <a:rPr lang="en-US" dirty="0" smtClean="0"/>
              <a:t>Phase One: Preparing for the Interview</a:t>
            </a:r>
            <a:endParaRPr lang="en-US" dirty="0"/>
          </a:p>
        </p:txBody>
      </p:sp>
      <p:sp>
        <p:nvSpPr>
          <p:cNvPr id="13" name="Content Placeholder 12"/>
          <p:cNvSpPr>
            <a:spLocks noGrp="1"/>
          </p:cNvSpPr>
          <p:nvPr>
            <p:ph sz="half" idx="1"/>
          </p:nvPr>
        </p:nvSpPr>
        <p:spPr/>
        <p:txBody>
          <a:bodyPr>
            <a:normAutofit/>
          </a:bodyPr>
          <a:lstStyle/>
          <a:p>
            <a:pPr>
              <a:spcAft>
                <a:spcPts val="1200"/>
              </a:spcAft>
            </a:pPr>
            <a:r>
              <a:rPr lang="en-US" dirty="0" smtClean="0"/>
              <a:t>Most interviews will last from 15 minutes to an hour</a:t>
            </a:r>
          </a:p>
          <a:p>
            <a:pPr lvl="1">
              <a:spcAft>
                <a:spcPts val="1200"/>
              </a:spcAft>
            </a:pPr>
            <a:r>
              <a:rPr lang="en-US" dirty="0" smtClean="0"/>
              <a:t>With certain exceptions, job seeker customer should spend more time getting ready for the interview than in the interview itself</a:t>
            </a:r>
          </a:p>
        </p:txBody>
      </p:sp>
      <p:pic>
        <p:nvPicPr>
          <p:cNvPr id="6147" name="Picture 3"/>
          <p:cNvPicPr>
            <a:picLocks noGrp="1" noChangeAspect="1" noChangeArrowheads="1"/>
          </p:cNvPicPr>
          <p:nvPr>
            <p:ph sz="half" idx="2"/>
          </p:nvPr>
        </p:nvPicPr>
        <p:blipFill>
          <a:blip r:embed="rId4"/>
          <a:srcRect/>
          <a:stretch>
            <a:fillRect/>
          </a:stretch>
        </p:blipFill>
        <p:spPr bwMode="auto">
          <a:xfrm>
            <a:off x="5826034" y="2173443"/>
            <a:ext cx="2769326" cy="2862788"/>
          </a:xfrm>
          <a:prstGeom prst="rect">
            <a:avLst/>
          </a:prstGeom>
          <a:noFill/>
          <a:ln w="9525">
            <a:noFill/>
            <a:miter lim="800000"/>
            <a:headEnd/>
            <a:tailEnd/>
          </a:ln>
          <a:effectLst/>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p:spPr>
      </p:pic>
      <p:sp>
        <p:nvSpPr>
          <p:cNvPr id="11" name="Title 10"/>
          <p:cNvSpPr>
            <a:spLocks noGrp="1"/>
          </p:cNvSpPr>
          <p:nvPr>
            <p:ph type="title"/>
          </p:nvPr>
        </p:nvSpPr>
        <p:spPr/>
        <p:txBody>
          <a:bodyPr>
            <a:normAutofit fontScale="90000"/>
          </a:bodyPr>
          <a:lstStyle/>
          <a:p>
            <a:r>
              <a:rPr lang="en-US" dirty="0" smtClean="0"/>
              <a:t>Phase One: Preparing for the Interview</a:t>
            </a:r>
            <a:endParaRPr lang="en-US" dirty="0"/>
          </a:p>
        </p:txBody>
      </p:sp>
      <p:sp>
        <p:nvSpPr>
          <p:cNvPr id="13" name="Content Placeholder 12"/>
          <p:cNvSpPr>
            <a:spLocks noGrp="1"/>
          </p:cNvSpPr>
          <p:nvPr>
            <p:ph sz="half" idx="2"/>
          </p:nvPr>
        </p:nvSpPr>
        <p:spPr>
          <a:xfrm>
            <a:off x="524255" y="1463040"/>
            <a:ext cx="8240921" cy="5199017"/>
          </a:xfrm>
        </p:spPr>
        <p:txBody>
          <a:bodyPr>
            <a:normAutofit/>
          </a:bodyPr>
          <a:lstStyle/>
          <a:p>
            <a:pPr>
              <a:spcAft>
                <a:spcPts val="1200"/>
              </a:spcAft>
            </a:pPr>
            <a:r>
              <a:rPr lang="en-US" dirty="0" smtClean="0"/>
              <a:t>When a job seeker goes to an interview, he/she  is not just interviewing for “any” job</a:t>
            </a:r>
          </a:p>
          <a:p>
            <a:pPr lvl="1">
              <a:spcAft>
                <a:spcPts val="1200"/>
              </a:spcAft>
            </a:pPr>
            <a:r>
              <a:rPr lang="en-US" dirty="0" smtClean="0"/>
              <a:t>The job seeker has to prepare for the interview by getting to know the company and the specific job requirements</a:t>
            </a:r>
          </a:p>
          <a:p>
            <a:pPr>
              <a:spcAft>
                <a:spcPts val="1200"/>
              </a:spcAft>
            </a:pPr>
            <a:r>
              <a:rPr lang="en-US" dirty="0" smtClean="0"/>
              <a:t>The job seeker should research</a:t>
            </a:r>
          </a:p>
          <a:p>
            <a:pPr lvl="1">
              <a:spcAft>
                <a:spcPts val="1200"/>
              </a:spcAft>
            </a:pPr>
            <a:r>
              <a:rPr lang="en-US" dirty="0" smtClean="0"/>
              <a:t>The company to find out</a:t>
            </a:r>
          </a:p>
          <a:p>
            <a:pPr lvl="2">
              <a:spcAft>
                <a:spcPts val="1200"/>
              </a:spcAft>
            </a:pPr>
            <a:r>
              <a:rPr lang="en-US" dirty="0" smtClean="0"/>
              <a:t>What the company offers (services, goods)</a:t>
            </a:r>
          </a:p>
          <a:p>
            <a:pPr lvl="2">
              <a:spcAft>
                <a:spcPts val="1200"/>
              </a:spcAft>
            </a:pPr>
            <a:r>
              <a:rPr lang="en-US" dirty="0" smtClean="0"/>
              <a:t>Who are the company’s major competitors</a:t>
            </a:r>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p:spPr>
      </p:pic>
      <p:sp>
        <p:nvSpPr>
          <p:cNvPr id="11" name="Title 10"/>
          <p:cNvSpPr>
            <a:spLocks noGrp="1"/>
          </p:cNvSpPr>
          <p:nvPr>
            <p:ph type="title"/>
          </p:nvPr>
        </p:nvSpPr>
        <p:spPr/>
        <p:txBody>
          <a:bodyPr>
            <a:normAutofit fontScale="90000"/>
          </a:bodyPr>
          <a:lstStyle/>
          <a:p>
            <a:r>
              <a:rPr lang="en-US" dirty="0" smtClean="0"/>
              <a:t>Phase One: Preparing for the Interview</a:t>
            </a:r>
            <a:endParaRPr lang="en-US" dirty="0"/>
          </a:p>
        </p:txBody>
      </p:sp>
      <p:sp>
        <p:nvSpPr>
          <p:cNvPr id="13" name="Content Placeholder 12"/>
          <p:cNvSpPr>
            <a:spLocks noGrp="1"/>
          </p:cNvSpPr>
          <p:nvPr>
            <p:ph sz="half" idx="2"/>
          </p:nvPr>
        </p:nvSpPr>
        <p:spPr>
          <a:xfrm>
            <a:off x="524255" y="1463040"/>
            <a:ext cx="8240921" cy="5199017"/>
          </a:xfrm>
        </p:spPr>
        <p:txBody>
          <a:bodyPr>
            <a:normAutofit/>
          </a:bodyPr>
          <a:lstStyle/>
          <a:p>
            <a:pPr>
              <a:spcAft>
                <a:spcPts val="1200"/>
              </a:spcAft>
            </a:pPr>
            <a:r>
              <a:rPr lang="en-US" dirty="0" smtClean="0"/>
              <a:t>The job seeker should also research</a:t>
            </a:r>
          </a:p>
          <a:p>
            <a:pPr lvl="1">
              <a:spcAft>
                <a:spcPts val="1200"/>
              </a:spcAft>
            </a:pPr>
            <a:r>
              <a:rPr lang="en-US" dirty="0" smtClean="0"/>
              <a:t>The company’s reputation</a:t>
            </a:r>
          </a:p>
          <a:p>
            <a:pPr lvl="1">
              <a:spcAft>
                <a:spcPts val="1200"/>
              </a:spcAft>
            </a:pPr>
            <a:r>
              <a:rPr lang="en-US" dirty="0" smtClean="0"/>
              <a:t>The company’s values</a:t>
            </a:r>
          </a:p>
          <a:p>
            <a:pPr lvl="1">
              <a:spcAft>
                <a:spcPts val="1200"/>
              </a:spcAft>
            </a:pPr>
            <a:r>
              <a:rPr lang="en-US" dirty="0" smtClean="0"/>
              <a:t>The job duties</a:t>
            </a:r>
          </a:p>
          <a:p>
            <a:pPr lvl="1">
              <a:spcAft>
                <a:spcPts val="1200"/>
              </a:spcAft>
            </a:pPr>
            <a:r>
              <a:rPr lang="en-US" dirty="0" smtClean="0"/>
              <a:t>Responsibilities associated with the position</a:t>
            </a:r>
          </a:p>
          <a:p>
            <a:pPr lvl="1">
              <a:spcAft>
                <a:spcPts val="1200"/>
              </a:spcAft>
            </a:pPr>
            <a:r>
              <a:rPr lang="en-US" dirty="0" smtClean="0"/>
              <a:t>Educational requirements associated with the position</a:t>
            </a: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Phase One: Preparing for the Interview</a:t>
            </a:r>
            <a:endParaRPr lang="en-US" dirty="0"/>
          </a:p>
        </p:txBody>
      </p:sp>
      <p:sp>
        <p:nvSpPr>
          <p:cNvPr id="3" name="Content Placeholder 2"/>
          <p:cNvSpPr>
            <a:spLocks noGrp="1"/>
          </p:cNvSpPr>
          <p:nvPr>
            <p:ph sz="half" idx="1"/>
          </p:nvPr>
        </p:nvSpPr>
        <p:spPr>
          <a:xfrm>
            <a:off x="362465" y="1441622"/>
            <a:ext cx="4226012" cy="5164129"/>
          </a:xfrm>
        </p:spPr>
        <p:txBody>
          <a:bodyPr>
            <a:normAutofit/>
          </a:bodyPr>
          <a:lstStyle/>
          <a:p>
            <a:pPr>
              <a:spcAft>
                <a:spcPts val="1200"/>
              </a:spcAft>
            </a:pPr>
            <a:r>
              <a:rPr lang="en-US" dirty="0" smtClean="0"/>
              <a:t>“Working Together” is a major theme of a company that employs over 60,000 individuals in the State of Florida</a:t>
            </a:r>
          </a:p>
          <a:p>
            <a:pPr>
              <a:spcAft>
                <a:spcPts val="1200"/>
              </a:spcAft>
            </a:pPr>
            <a:r>
              <a:rPr lang="en-US" dirty="0" smtClean="0"/>
              <a:t>The job seeker should </a:t>
            </a:r>
          </a:p>
          <a:p>
            <a:pPr lvl="1">
              <a:spcAft>
                <a:spcPts val="1200"/>
              </a:spcAft>
            </a:pPr>
            <a:r>
              <a:rPr lang="en-US" dirty="0" smtClean="0"/>
              <a:t>Highlight “team work” in his/her answers</a:t>
            </a:r>
          </a:p>
        </p:txBody>
      </p:sp>
      <p:pic>
        <p:nvPicPr>
          <p:cNvPr id="1026" name="Picture 2" descr="C:\Users\MOTTERI\AppData\Local\Microsoft\Windows\Temporary Internet Files\Low\Content.IE5\FYYUB2OV\bigstock-Business-Leadership-And-Teamwo-1739497[1].jpg"/>
          <p:cNvPicPr>
            <a:picLocks noChangeAspect="1" noChangeArrowheads="1"/>
          </p:cNvPicPr>
          <p:nvPr/>
        </p:nvPicPr>
        <p:blipFill>
          <a:blip r:embed="rId3"/>
          <a:srcRect/>
          <a:stretch>
            <a:fillRect/>
          </a:stretch>
        </p:blipFill>
        <p:spPr bwMode="auto">
          <a:xfrm>
            <a:off x="4844219" y="2010032"/>
            <a:ext cx="4044408" cy="2805808"/>
          </a:xfrm>
          <a:prstGeom prst="rect">
            <a:avLst/>
          </a:prstGeom>
          <a:noFill/>
        </p:spPr>
      </p:pic>
      <p:pic>
        <p:nvPicPr>
          <p:cNvPr id="1027" name="Picture 3" descr="C:\Users\MOTTERI\AppData\Local\Microsoft\Windows\Temporary Internet Files\Low\Content.IE5\FYYUB2OV\bigstock-Business-Office-Teamwork-1287303[1].jpg"/>
          <p:cNvPicPr>
            <a:picLocks noChangeAspect="1" noChangeArrowheads="1"/>
          </p:cNvPicPr>
          <p:nvPr/>
        </p:nvPicPr>
        <p:blipFill>
          <a:blip r:embed="rId4"/>
          <a:srcRect/>
          <a:stretch>
            <a:fillRect/>
          </a:stretch>
        </p:blipFill>
        <p:spPr bwMode="auto">
          <a:xfrm>
            <a:off x="4992128" y="2134870"/>
            <a:ext cx="3748217" cy="22653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1500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1000"/>
                                        <p:tgtEl>
                                          <p:spTgt spid="1026"/>
                                        </p:tgtEl>
                                      </p:cBhvr>
                                    </p:animEffect>
                                  </p:childTnLst>
                                </p:cTn>
                              </p:par>
                            </p:childTnLst>
                          </p:cTn>
                        </p:par>
                        <p:par>
                          <p:cTn id="8" fill="hold">
                            <p:stCondLst>
                              <p:cond delay="16000"/>
                            </p:stCondLst>
                            <p:childTnLst>
                              <p:par>
                                <p:cTn id="9" presetID="5" presetClass="exit" presetSubtype="10" fill="hold" nodeType="afterEffect">
                                  <p:stCondLst>
                                    <p:cond delay="5100"/>
                                  </p:stCondLst>
                                  <p:childTnLst>
                                    <p:animEffect transition="out" filter="checkerboard(across)">
                                      <p:cBhvr>
                                        <p:cTn id="10" dur="1000"/>
                                        <p:tgtEl>
                                          <p:spTgt spid="1026"/>
                                        </p:tgtEl>
                                      </p:cBhvr>
                                    </p:animEffect>
                                    <p:set>
                                      <p:cBhvr>
                                        <p:cTn id="11" dur="1" fill="hold">
                                          <p:stCondLst>
                                            <p:cond delay="999"/>
                                          </p:stCondLst>
                                        </p:cTn>
                                        <p:tgtEl>
                                          <p:spTgt spid="1026"/>
                                        </p:tgtEl>
                                        <p:attrNameLst>
                                          <p:attrName>style.visibility</p:attrName>
                                        </p:attrNameLst>
                                      </p:cBhvr>
                                      <p:to>
                                        <p:strVal val="hidden"/>
                                      </p:to>
                                    </p:set>
                                  </p:childTnLst>
                                </p:cTn>
                              </p:par>
                            </p:childTnLst>
                          </p:cTn>
                        </p:par>
                        <p:par>
                          <p:cTn id="12" fill="hold">
                            <p:stCondLst>
                              <p:cond delay="22100"/>
                            </p:stCondLst>
                            <p:childTnLst>
                              <p:par>
                                <p:cTn id="13" presetID="30" presetClass="entr" presetSubtype="0" fill="hold" nodeType="afterEffect">
                                  <p:stCondLst>
                                    <p:cond delay="190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800" decel="100000"/>
                                        <p:tgtEl>
                                          <p:spTgt spid="1027"/>
                                        </p:tgtEl>
                                      </p:cBhvr>
                                    </p:animEffect>
                                    <p:anim calcmode="lin" valueType="num">
                                      <p:cBhvr>
                                        <p:cTn id="16" dur="800" decel="100000" fill="hold"/>
                                        <p:tgtEl>
                                          <p:spTgt spid="1027"/>
                                        </p:tgtEl>
                                        <p:attrNameLst>
                                          <p:attrName>style.rotation</p:attrName>
                                        </p:attrNameLst>
                                      </p:cBhvr>
                                      <p:tavLst>
                                        <p:tav tm="0">
                                          <p:val>
                                            <p:fltVal val="-90"/>
                                          </p:val>
                                        </p:tav>
                                        <p:tav tm="100000">
                                          <p:val>
                                            <p:fltVal val="0"/>
                                          </p:val>
                                        </p:tav>
                                      </p:tavLst>
                                    </p:anim>
                                    <p:anim calcmode="lin" valueType="num">
                                      <p:cBhvr>
                                        <p:cTn id="17" dur="800" decel="100000" fill="hold"/>
                                        <p:tgtEl>
                                          <p:spTgt spid="1027"/>
                                        </p:tgtEl>
                                        <p:attrNameLst>
                                          <p:attrName>ppt_x</p:attrName>
                                        </p:attrNameLst>
                                      </p:cBhvr>
                                      <p:tavLst>
                                        <p:tav tm="0">
                                          <p:val>
                                            <p:strVal val="#ppt_x+0.4"/>
                                          </p:val>
                                        </p:tav>
                                        <p:tav tm="100000">
                                          <p:val>
                                            <p:strVal val="#ppt_x-0.05"/>
                                          </p:val>
                                        </p:tav>
                                      </p:tavLst>
                                    </p:anim>
                                    <p:anim calcmode="lin" valueType="num">
                                      <p:cBhvr>
                                        <p:cTn id="18" dur="800" decel="100000" fill="hold"/>
                                        <p:tgtEl>
                                          <p:spTgt spid="102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02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027"/>
                                        </p:tgtEl>
                                        <p:attrNameLst>
                                          <p:attrName>ppt_y</p:attrName>
                                        </p:attrNameLst>
                                      </p:cBhvr>
                                      <p:tavLst>
                                        <p:tav tm="0">
                                          <p:val>
                                            <p:strVal val="#ppt_y+0.1"/>
                                          </p:val>
                                        </p:tav>
                                        <p:tav tm="100000">
                                          <p:val>
                                            <p:strVal val="#ppt_y"/>
                                          </p:val>
                                        </p:tav>
                                      </p:tavLst>
                                    </p:anim>
                                  </p:childTnLst>
                                </p:cTn>
                              </p:par>
                            </p:childTnLst>
                          </p:cTn>
                        </p:par>
                        <p:par>
                          <p:cTn id="21" fill="hold">
                            <p:stCondLst>
                              <p:cond delay="25000"/>
                            </p:stCondLst>
                            <p:childTnLst>
                              <p:par>
                                <p:cTn id="22" presetID="2" presetClass="entr" presetSubtype="4" fill="hold" nodeType="afterEffect">
                                  <p:stCondLst>
                                    <p:cond delay="480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6" fill="hold">
                            <p:stCondLst>
                              <p:cond delay="30800"/>
                            </p:stCondLst>
                            <p:childTnLst>
                              <p:par>
                                <p:cTn id="27" presetID="2" presetClass="entr" presetSubtype="4" fill="hold"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Phase One: Preparing for the Interview</a:t>
            </a:r>
            <a:endParaRPr lang="en-US" dirty="0"/>
          </a:p>
        </p:txBody>
      </p:sp>
      <p:sp>
        <p:nvSpPr>
          <p:cNvPr id="4" name="Content Placeholder 3"/>
          <p:cNvSpPr>
            <a:spLocks noGrp="1"/>
          </p:cNvSpPr>
          <p:nvPr>
            <p:ph sz="half" idx="1"/>
          </p:nvPr>
        </p:nvSpPr>
        <p:spPr>
          <a:xfrm>
            <a:off x="586552" y="1923393"/>
            <a:ext cx="4038600" cy="3895567"/>
          </a:xfrm>
        </p:spPr>
        <p:txBody>
          <a:bodyPr/>
          <a:lstStyle/>
          <a:p>
            <a:r>
              <a:rPr lang="en-US" dirty="0" smtClean="0"/>
              <a:t>How does a job seeker applying know how to apply research information to his/her interview answers?</a:t>
            </a:r>
          </a:p>
        </p:txBody>
      </p:sp>
      <p:pic>
        <p:nvPicPr>
          <p:cNvPr id="3074" name="Picture 2"/>
          <p:cNvPicPr>
            <a:picLocks noChangeAspect="1" noChangeArrowheads="1"/>
          </p:cNvPicPr>
          <p:nvPr/>
        </p:nvPicPr>
        <p:blipFill>
          <a:blip r:embed="rId3"/>
          <a:srcRect/>
          <a:stretch>
            <a:fillRect/>
          </a:stretch>
        </p:blipFill>
        <p:spPr bwMode="auto">
          <a:xfrm>
            <a:off x="4997668" y="2155559"/>
            <a:ext cx="3546255" cy="2362082"/>
          </a:xfrm>
          <a:prstGeom prst="rect">
            <a:avLst/>
          </a:prstGeom>
          <a:noFill/>
          <a:ln w="9525">
            <a:noFill/>
            <a:miter lim="800000"/>
            <a:headEnd/>
            <a:tailEnd/>
          </a:ln>
          <a:effectLst/>
        </p:spPr>
      </p:pic>
      <p:pic>
        <p:nvPicPr>
          <p:cNvPr id="1026" name="Picture 2" descr="C:\Users\MOTTERI\AppData\Local\Microsoft\Windows\Temporary Internet Files\Low\Content.IE5\X74S81JW\bigstock-Business-Man-Shrug-213339[1].jpg"/>
          <p:cNvPicPr>
            <a:picLocks noChangeAspect="1" noChangeArrowheads="1"/>
          </p:cNvPicPr>
          <p:nvPr/>
        </p:nvPicPr>
        <p:blipFill>
          <a:blip r:embed="rId4"/>
          <a:srcRect/>
          <a:stretch>
            <a:fillRect/>
          </a:stretch>
        </p:blipFill>
        <p:spPr bwMode="auto">
          <a:xfrm>
            <a:off x="4812525" y="1771136"/>
            <a:ext cx="3598307" cy="325197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1000"/>
                                        <p:tgtEl>
                                          <p:spTgt spid="1026"/>
                                        </p:tgtEl>
                                      </p:cBhvr>
                                    </p:animEffect>
                                  </p:childTnLst>
                                </p:cTn>
                              </p:par>
                            </p:childTnLst>
                          </p:cTn>
                        </p:par>
                        <p:par>
                          <p:cTn id="8" fill="hold">
                            <p:stCondLst>
                              <p:cond delay="2000"/>
                            </p:stCondLst>
                            <p:childTnLst>
                              <p:par>
                                <p:cTn id="9" presetID="5" presetClass="exit" presetSubtype="10" fill="hold" nodeType="afterEffect">
                                  <p:stCondLst>
                                    <p:cond delay="15000"/>
                                  </p:stCondLst>
                                  <p:childTnLst>
                                    <p:animEffect transition="out" filter="checkerboard(across)">
                                      <p:cBhvr>
                                        <p:cTn id="10" dur="1000"/>
                                        <p:tgtEl>
                                          <p:spTgt spid="1026"/>
                                        </p:tgtEl>
                                      </p:cBhvr>
                                    </p:animEffect>
                                    <p:set>
                                      <p:cBhvr>
                                        <p:cTn id="11" dur="1" fill="hold">
                                          <p:stCondLst>
                                            <p:cond delay="999"/>
                                          </p:stCondLst>
                                        </p:cTn>
                                        <p:tgtEl>
                                          <p:spTgt spid="1026"/>
                                        </p:tgtEl>
                                        <p:attrNameLst>
                                          <p:attrName>style.visibility</p:attrName>
                                        </p:attrNameLst>
                                      </p:cBhvr>
                                      <p:to>
                                        <p:strVal val="hidden"/>
                                      </p:to>
                                    </p:set>
                                  </p:childTnLst>
                                </p:cTn>
                              </p:par>
                            </p:childTnLst>
                          </p:cTn>
                        </p:par>
                        <p:par>
                          <p:cTn id="12" fill="hold">
                            <p:stCondLst>
                              <p:cond delay="18000"/>
                            </p:stCondLst>
                            <p:childTnLst>
                              <p:par>
                                <p:cTn id="13" presetID="2" presetClass="entr" presetSubtype="4" fill="hold" nodeType="after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additive="base">
                                        <p:cTn id="15" dur="1000" fill="hold"/>
                                        <p:tgtEl>
                                          <p:spTgt spid="3074"/>
                                        </p:tgtEl>
                                        <p:attrNameLst>
                                          <p:attrName>ppt_x</p:attrName>
                                        </p:attrNameLst>
                                      </p:cBhvr>
                                      <p:tavLst>
                                        <p:tav tm="0">
                                          <p:val>
                                            <p:strVal val="#ppt_x"/>
                                          </p:val>
                                        </p:tav>
                                        <p:tav tm="100000">
                                          <p:val>
                                            <p:strVal val="#ppt_x"/>
                                          </p:val>
                                        </p:tav>
                                      </p:tavLst>
                                    </p:anim>
                                    <p:anim calcmode="lin" valueType="num">
                                      <p:cBhvr additive="base">
                                        <p:cTn id="16" dur="10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453&quot;/&gt;&lt;/object&gt;&lt;object type=&quot;3&quot; unique_id=&quot;10005&quot;&gt;&lt;property id=&quot;20148&quot; value=&quot;5&quot;/&gt;&lt;property id=&quot;20300&quot; value=&quot;Slide 2 - &amp;quot;Objectives&amp;quot;&quot;/&gt;&lt;property id=&quot;20307&quot; value=&quot;441&quot;/&gt;&lt;/object&gt;&lt;object type=&quot;3&quot; unique_id=&quot;10006&quot;&gt;&lt;property id=&quot;20148&quot; value=&quot;5&quot;/&gt;&lt;property id=&quot;20300&quot; value=&quot;Slide 5 - &amp;quot;Phase One: Preparing for the Interview&amp;quot;&quot;/&gt;&lt;property id=&quot;20307&quot; value=&quot;454&quot;/&gt;&lt;/object&gt;&lt;object type=&quot;3&quot; unique_id=&quot;10007&quot;&gt;&lt;property id=&quot;20148&quot; value=&quot;5&quot;/&gt;&lt;property id=&quot;20300&quot; value=&quot;Slide 7 - &amp;quot;Phase One: Preparing for the Interview&amp;quot;&quot;/&gt;&lt;property id=&quot;20307&quot; value=&quot;455&quot;/&gt;&lt;/object&gt;&lt;object type=&quot;3&quot; unique_id=&quot;10009&quot;&gt;&lt;property id=&quot;20148&quot; value=&quot;5&quot;/&gt;&lt;property id=&quot;20300&quot; value=&quot;Slide 8 - &amp;quot;Phase One: Preparing for the Interview&amp;quot;&quot;/&gt;&lt;property id=&quot;20307&quot; value=&quot;457&quot;/&gt;&lt;/object&gt;&lt;object type=&quot;3&quot; unique_id=&quot;10010&quot;&gt;&lt;property id=&quot;20148&quot; value=&quot;5&quot;/&gt;&lt;property id=&quot;20300&quot; value=&quot;Slide 10 - &amp;quot;Phase One: Preparing for the Interview&amp;quot;&quot;/&gt;&lt;property id=&quot;20307&quot; value=&quot;458&quot;/&gt;&lt;/object&gt;&lt;object type=&quot;3&quot; unique_id=&quot;10011&quot;&gt;&lt;property id=&quot;20148&quot; value=&quot;5&quot;/&gt;&lt;property id=&quot;20300&quot; value=&quot;Slide 13 - &amp;quot;Phase One: Preparing for the Interview&amp;quot;&quot;/&gt;&lt;property id=&quot;20307&quot; value=&quot;460&quot;/&gt;&lt;/object&gt;&lt;object type=&quot;3&quot; unique_id=&quot;10012&quot;&gt;&lt;property id=&quot;20148&quot; value=&quot;5&quot;/&gt;&lt;property id=&quot;20300&quot; value=&quot;Slide 20 - &amp;quot;Do’s and Don’ts of Phase One&amp;quot;&quot;/&gt;&lt;property id=&quot;20307&quot; value=&quot;461&quot;/&gt;&lt;/object&gt;&lt;object type=&quot;3&quot; unique_id=&quot;10074&quot;&gt;&lt;property id=&quot;20148&quot; value=&quot;5&quot;/&gt;&lt;property id=&quot;20300&quot; value=&quot;Slide 12 - &amp;quot;Phase One: Preparing for the Interview&amp;quot;&quot;/&gt;&lt;property id=&quot;20307&quot; value=&quot;462&quot;/&gt;&lt;/object&gt;&lt;object type=&quot;3&quot; unique_id=&quot;10159&quot;&gt;&lt;property id=&quot;20148&quot; value=&quot;5&quot;/&gt;&lt;property id=&quot;20300&quot; value=&quot;Slide 14 - &amp;quot;Phase One: Preparing for the Interview&amp;quot;&quot;/&gt;&lt;property id=&quot;20307&quot; value=&quot;463&quot;/&gt;&lt;/object&gt;&lt;object type=&quot;3&quot; unique_id=&quot;10161&quot;&gt;&lt;property id=&quot;20148&quot; value=&quot;5&quot;/&gt;&lt;property id=&quot;20300&quot; value=&quot;Slide 6 - &amp;quot;Phase One: Preparing for the Interview&amp;quot;&quot;/&gt;&lt;property id=&quot;20307&quot; value=&quot;465&quot;/&gt;&lt;/object&gt;&lt;object type=&quot;3&quot; unique_id=&quot;10162&quot;&gt;&lt;property id=&quot;20148&quot; value=&quot;5&quot;/&gt;&lt;property id=&quot;20300&quot; value=&quot;Slide 16 - &amp;quot;Phase One: Preparing for the Interview&amp;quot;&quot;/&gt;&lt;property id=&quot;20307&quot; value=&quot;466&quot;/&gt;&lt;/object&gt;&lt;object type=&quot;3&quot; unique_id=&quot;10163&quot;&gt;&lt;property id=&quot;20148&quot; value=&quot;5&quot;/&gt;&lt;property id=&quot;20300&quot; value=&quot;Slide 17 - &amp;quot;Phase One: Preparing for the Interview&amp;quot;&quot;/&gt;&lt;property id=&quot;20307&quot; value=&quot;467&quot;/&gt;&lt;/object&gt;&lt;object type=&quot;3&quot; unique_id=&quot;10164&quot;&gt;&lt;property id=&quot;20148&quot; value=&quot;5&quot;/&gt;&lt;property id=&quot;20300&quot; value=&quot;Slide 18 - &amp;quot;Phase One: Preparing for the Interview&amp;quot;&quot;/&gt;&lt;property id=&quot;20307&quot; value=&quot;468&quot;/&gt;&lt;/object&gt;&lt;object type=&quot;3&quot; unique_id=&quot;10242&quot;&gt;&lt;property id=&quot;20148&quot; value=&quot;5&quot;/&gt;&lt;property id=&quot;20300&quot; value=&quot;Slide 21 - &amp;quot;Phase Two: Start of the Interview&amp;quot;&quot;/&gt;&lt;property id=&quot;20307&quot; value=&quot;470&quot;/&gt;&lt;/object&gt;&lt;object type=&quot;3&quot; unique_id=&quot;10243&quot;&gt;&lt;property id=&quot;20148&quot; value=&quot;5&quot;/&gt;&lt;property id=&quot;20300&quot; value=&quot;Slide 22 - &amp;quot;Phase Two: Start of the Interview&amp;quot;&quot;/&gt;&lt;property id=&quot;20307&quot; value=&quot;471&quot;/&gt;&lt;/object&gt;&lt;object type=&quot;3&quot; unique_id=&quot;10244&quot;&gt;&lt;property id=&quot;20148&quot; value=&quot;5&quot;/&gt;&lt;property id=&quot;20300&quot; value=&quot;Slide 19 - &amp;quot;Phase One: Preparing for the Interview&amp;quot;&quot;/&gt;&lt;property id=&quot;20307&quot; value=&quot;472&quot;/&gt;&lt;/object&gt;&lt;object type=&quot;3&quot; unique_id=&quot;10245&quot;&gt;&lt;property id=&quot;20148&quot; value=&quot;5&quot;/&gt;&lt;property id=&quot;20300&quot; value=&quot;Slide 25 - &amp;quot;Phase Three: Body of the Interview&amp;quot;&quot;/&gt;&lt;property id=&quot;20307&quot; value=&quot;475&quot;/&gt;&lt;/object&gt;&lt;object type=&quot;3&quot; unique_id=&quot;10246&quot;&gt;&lt;property id=&quot;20148&quot; value=&quot;5&quot;/&gt;&lt;property id=&quot;20300&quot; value=&quot;Slide 26 - &amp;quot;Phase Three: Body of the Interview&amp;quot;&quot;/&gt;&lt;property id=&quot;20307&quot; value=&quot;476&quot;/&gt;&lt;/object&gt;&lt;object type=&quot;3&quot; unique_id=&quot;10248&quot;&gt;&lt;property id=&quot;20148&quot; value=&quot;5&quot;/&gt;&lt;property id=&quot;20300&quot; value=&quot;Slide 28 - &amp;quot;Phase Four: Conclusion of the Interview&amp;quot;&quot;/&gt;&lt;property id=&quot;20307&quot; value=&quot;478&quot;/&gt;&lt;/object&gt;&lt;object type=&quot;3&quot; unique_id=&quot;10249&quot;&gt;&lt;property id=&quot;20148&quot; value=&quot;5&quot;/&gt;&lt;property id=&quot;20300&quot; value=&quot;Slide 23 - &amp;quot;Phase Three: Body of the Interview&amp;quot;&quot;/&gt;&lt;property id=&quot;20307&quot; value=&quot;473&quot;/&gt;&lt;/object&gt;&lt;object type=&quot;3&quot; unique_id=&quot;10250&quot;&gt;&lt;property id=&quot;20148&quot; value=&quot;5&quot;/&gt;&lt;property id=&quot;20300&quot; value=&quot;Slide 24 - &amp;quot;Phase Three: Body of the Interview&amp;quot;&quot;/&gt;&lt;property id=&quot;20307&quot; value=&quot;474&quot;/&gt;&lt;/object&gt;&lt;object type=&quot;3&quot; unique_id=&quot;11035&quot;&gt;&lt;property id=&quot;20148&quot; value=&quot;5&quot;/&gt;&lt;property id=&quot;20300&quot; value=&quot;Slide 3 - &amp;quot;The Four Phases of the Interview&amp;quot;&quot;/&gt;&lt;property id=&quot;20307&quot; value=&quot;480&quot;/&gt;&lt;/object&gt;&lt;object type=&quot;3&quot; unique_id=&quot;11036&quot;&gt;&lt;property id=&quot;20148&quot; value=&quot;5&quot;/&gt;&lt;property id=&quot;20300&quot; value=&quot;Slide 11 - &amp;quot;Phase One: Preparing for the Interview&amp;quot;&quot;/&gt;&lt;property id=&quot;20307&quot; value=&quot;459&quot;/&gt;&lt;/object&gt;&lt;object type=&quot;3&quot; unique_id=&quot;11037&quot;&gt;&lt;property id=&quot;20148&quot; value=&quot;5&quot;/&gt;&lt;property id=&quot;20300&quot; value=&quot;Slide 15 - &amp;quot;Phase One: Preparing for the Interview&amp;quot;&quot;/&gt;&lt;property id=&quot;20307&quot; value=&quot;469&quot;/&gt;&lt;/object&gt;&lt;object type=&quot;3&quot; unique_id=&quot;11038&quot;&gt;&lt;property id=&quot;20148&quot; value=&quot;5&quot;/&gt;&lt;property id=&quot;20300&quot; value=&quot;Slide 27 - &amp;quot;Phase Four: Conclusion of the Interview&amp;quot;&quot;/&gt;&lt;property id=&quot;20307&quot; value=&quot;477&quot;/&gt;&lt;/object&gt;&lt;object type=&quot;3&quot; unique_id=&quot;11039&quot;&gt;&lt;property id=&quot;20148&quot; value=&quot;5&quot;/&gt;&lt;property id=&quot;20300&quot; value=&quot;Slide 30 - &amp;quot;Quiz&amp;quot;&quot;/&gt;&lt;property id=&quot;20307&quot; value=&quot;479&quot;/&gt;&lt;/object&gt;&lt;object type=&quot;3&quot; unique_id=&quot;11040&quot;&gt;&lt;property id=&quot;20148&quot; value=&quot;5&quot;/&gt;&lt;property id=&quot;20300&quot; value=&quot;Slide 31 - &amp;quot;Quiz&amp;quot;&quot;/&gt;&lt;property id=&quot;20307&quot; value=&quot;481&quot;/&gt;&lt;/object&gt;&lt;object type=&quot;3&quot; unique_id=&quot;11041&quot;&gt;&lt;property id=&quot;20148&quot; value=&quot;5&quot;/&gt;&lt;property id=&quot;20300&quot; value=&quot;Slide 32 - &amp;quot;Quiz&amp;quot;&quot;/&gt;&lt;property id=&quot;20307&quot; value=&quot;482&quot;/&gt;&lt;/object&gt;&lt;object type=&quot;3&quot; unique_id=&quot;11042&quot;&gt;&lt;property id=&quot;20148&quot; value=&quot;5&quot;/&gt;&lt;property id=&quot;20300&quot; value=&quot;Slide 33 - &amp;quot;Quiz&amp;quot;&quot;/&gt;&lt;property id=&quot;20307&quot; value=&quot;483&quot;/&gt;&lt;/object&gt;&lt;object type=&quot;3&quot; unique_id=&quot;11043&quot;&gt;&lt;property id=&quot;20148&quot; value=&quot;5&quot;/&gt;&lt;property id=&quot;20300&quot; value=&quot;Slide 34 - &amp;quot;Quiz&amp;quot;&quot;/&gt;&lt;property id=&quot;20307&quot; value=&quot;484&quot;/&gt;&lt;/object&gt;&lt;object type=&quot;3&quot; unique_id=&quot;11044&quot;&gt;&lt;property id=&quot;20148&quot; value=&quot;5&quot;/&gt;&lt;property id=&quot;20300&quot; value=&quot;Slide 35 - &amp;quot;Conclusion&amp;quot;&quot;/&gt;&lt;property id=&quot;20307&quot; value=&quot;485&quot;/&gt;&lt;/object&gt;&lt;object type=&quot;3&quot; unique_id=&quot;11287&quot;&gt;&lt;property id=&quot;20148&quot; value=&quot;5&quot;/&gt;&lt;property id=&quot;20300&quot; value=&quot;Slide 4 - &amp;quot;The Four Phases of the Interview&amp;quot;&quot;/&gt;&lt;property id=&quot;20307&quot; value=&quot;486&quot;/&gt;&lt;/object&gt;&lt;object type=&quot;3&quot; unique_id=&quot;11398&quot;&gt;&lt;property id=&quot;20148&quot; value=&quot;5&quot;/&gt;&lt;property id=&quot;20300&quot; value=&quot;Slide 9 - &amp;quot;Phase One: Preparing for the Interview&amp;quot;&quot;/&gt;&lt;property id=&quot;20307&quot; value=&quot;487&quot;/&gt;&lt;/object&gt;&lt;object type=&quot;3&quot; unique_id=&quot;11507&quot;&gt;&lt;property id=&quot;20148&quot; value=&quot;5&quot;/&gt;&lt;property id=&quot;20300&quot; value=&quot;Slide 29 - &amp;quot;Phase Four: Conclusion of the Interview&amp;quot;&quot;/&gt;&lt;property id=&quot;20307&quot; value=&quot;488&quot;/&gt;&lt;/object&gt;&lt;/object&gt;&lt;/object&gt;&lt;/database&gt;"/>
  <p:tag name="SECTOMILLISECCONVERTED" val="1"/>
</p:tagLst>
</file>

<file path=ppt/theme/theme1.xml><?xml version="1.0" encoding="utf-8"?>
<a:theme xmlns:a="http://schemas.openxmlformats.org/drawingml/2006/main" name="Five Rules">
  <a:themeElements>
    <a:clrScheme name="Duarte's Five Rules">
      <a:dk1>
        <a:sysClr val="windowText" lastClr="000000"/>
      </a:dk1>
      <a:lt1>
        <a:sysClr val="window" lastClr="FFFFFF"/>
      </a:lt1>
      <a:dk2>
        <a:srgbClr val="000000"/>
      </a:dk2>
      <a:lt2>
        <a:srgbClr val="EEECE1"/>
      </a:lt2>
      <a:accent1>
        <a:srgbClr val="08CFEE"/>
      </a:accent1>
      <a:accent2>
        <a:srgbClr val="F0AA26"/>
      </a:accent2>
      <a:accent3>
        <a:srgbClr val="5DA01F"/>
      </a:accent3>
      <a:accent4>
        <a:srgbClr val="F3EACD"/>
      </a:accent4>
      <a:accent5>
        <a:srgbClr val="4BACC6"/>
      </a:accent5>
      <a:accent6>
        <a:srgbClr val="F79646"/>
      </a:accent6>
      <a:hlink>
        <a:srgbClr val="F0AA26"/>
      </a:hlink>
      <a:folHlink>
        <a:srgbClr val="08CFE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1_Five Rules">
  <a:themeElements>
    <a:clrScheme name="Duarte's Five Rules">
      <a:dk1>
        <a:sysClr val="windowText" lastClr="000000"/>
      </a:dk1>
      <a:lt1>
        <a:sysClr val="window" lastClr="FFFFFF"/>
      </a:lt1>
      <a:dk2>
        <a:srgbClr val="000000"/>
      </a:dk2>
      <a:lt2>
        <a:srgbClr val="EEECE1"/>
      </a:lt2>
      <a:accent1>
        <a:srgbClr val="08CFEE"/>
      </a:accent1>
      <a:accent2>
        <a:srgbClr val="F0AA26"/>
      </a:accent2>
      <a:accent3>
        <a:srgbClr val="5DA01F"/>
      </a:accent3>
      <a:accent4>
        <a:srgbClr val="F3EACD"/>
      </a:accent4>
      <a:accent5>
        <a:srgbClr val="4BACC6"/>
      </a:accent5>
      <a:accent6>
        <a:srgbClr val="F79646"/>
      </a:accent6>
      <a:hlink>
        <a:srgbClr val="F0AA26"/>
      </a:hlink>
      <a:folHlink>
        <a:srgbClr val="08CFE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4_Five Rules">
  <a:themeElements>
    <a:clrScheme name="Duarte's Five Rules">
      <a:dk1>
        <a:sysClr val="windowText" lastClr="000000"/>
      </a:dk1>
      <a:lt1>
        <a:sysClr val="window" lastClr="FFFFFF"/>
      </a:lt1>
      <a:dk2>
        <a:srgbClr val="000000"/>
      </a:dk2>
      <a:lt2>
        <a:srgbClr val="EEECE1"/>
      </a:lt2>
      <a:accent1>
        <a:srgbClr val="08CFEE"/>
      </a:accent1>
      <a:accent2>
        <a:srgbClr val="F0AA26"/>
      </a:accent2>
      <a:accent3>
        <a:srgbClr val="5DA01F"/>
      </a:accent3>
      <a:accent4>
        <a:srgbClr val="F3EACD"/>
      </a:accent4>
      <a:accent5>
        <a:srgbClr val="4BACC6"/>
      </a:accent5>
      <a:accent6>
        <a:srgbClr val="F79646"/>
      </a:accent6>
      <a:hlink>
        <a:srgbClr val="F0AA26"/>
      </a:hlink>
      <a:folHlink>
        <a:srgbClr val="08CFE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5_Five Rules">
  <a:themeElements>
    <a:clrScheme name="Duarte's Five Rules">
      <a:dk1>
        <a:sysClr val="windowText" lastClr="000000"/>
      </a:dk1>
      <a:lt1>
        <a:sysClr val="window" lastClr="FFFFFF"/>
      </a:lt1>
      <a:dk2>
        <a:srgbClr val="000000"/>
      </a:dk2>
      <a:lt2>
        <a:srgbClr val="EEECE1"/>
      </a:lt2>
      <a:accent1>
        <a:srgbClr val="08CFEE"/>
      </a:accent1>
      <a:accent2>
        <a:srgbClr val="F0AA26"/>
      </a:accent2>
      <a:accent3>
        <a:srgbClr val="5DA01F"/>
      </a:accent3>
      <a:accent4>
        <a:srgbClr val="F3EACD"/>
      </a:accent4>
      <a:accent5>
        <a:srgbClr val="4BACC6"/>
      </a:accent5>
      <a:accent6>
        <a:srgbClr val="F79646"/>
      </a:accent6>
      <a:hlink>
        <a:srgbClr val="F0AA26"/>
      </a:hlink>
      <a:folHlink>
        <a:srgbClr val="08CFE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3_Five Rules">
  <a:themeElements>
    <a:clrScheme name="Duarte's Five Rules">
      <a:dk1>
        <a:sysClr val="windowText" lastClr="000000"/>
      </a:dk1>
      <a:lt1>
        <a:sysClr val="window" lastClr="FFFFFF"/>
      </a:lt1>
      <a:dk2>
        <a:srgbClr val="000000"/>
      </a:dk2>
      <a:lt2>
        <a:srgbClr val="EEECE1"/>
      </a:lt2>
      <a:accent1>
        <a:srgbClr val="08CFEE"/>
      </a:accent1>
      <a:accent2>
        <a:srgbClr val="F0AA26"/>
      </a:accent2>
      <a:accent3>
        <a:srgbClr val="5DA01F"/>
      </a:accent3>
      <a:accent4>
        <a:srgbClr val="F3EACD"/>
      </a:accent4>
      <a:accent5>
        <a:srgbClr val="4BACC6"/>
      </a:accent5>
      <a:accent6>
        <a:srgbClr val="F79646"/>
      </a:accent6>
      <a:hlink>
        <a:srgbClr val="F0AA26"/>
      </a:hlink>
      <a:folHlink>
        <a:srgbClr val="08CFE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6_Five Rules">
  <a:themeElements>
    <a:clrScheme name="Duarte's Five Rules">
      <a:dk1>
        <a:sysClr val="windowText" lastClr="000000"/>
      </a:dk1>
      <a:lt1>
        <a:sysClr val="window" lastClr="FFFFFF"/>
      </a:lt1>
      <a:dk2>
        <a:srgbClr val="000000"/>
      </a:dk2>
      <a:lt2>
        <a:srgbClr val="EEECE1"/>
      </a:lt2>
      <a:accent1>
        <a:srgbClr val="08CFEE"/>
      </a:accent1>
      <a:accent2>
        <a:srgbClr val="F0AA26"/>
      </a:accent2>
      <a:accent3>
        <a:srgbClr val="5DA01F"/>
      </a:accent3>
      <a:accent4>
        <a:srgbClr val="F3EACD"/>
      </a:accent4>
      <a:accent5>
        <a:srgbClr val="4BACC6"/>
      </a:accent5>
      <a:accent6>
        <a:srgbClr val="F79646"/>
      </a:accent6>
      <a:hlink>
        <a:srgbClr val="F0AA26"/>
      </a:hlink>
      <a:folHlink>
        <a:srgbClr val="08CFE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5F439A08D3819458E106DF831B05F73" ma:contentTypeVersion="4" ma:contentTypeDescription="Create a new document." ma:contentTypeScope="" ma:versionID="8258bb85fe7dc4c2a0cfcbad1ad4bc9c">
  <xsd:schema xmlns:xsd="http://www.w3.org/2001/XMLSchema" xmlns:xs="http://www.w3.org/2001/XMLSchema" xmlns:p="http://schemas.microsoft.com/office/2006/metadata/properties" targetNamespace="http://schemas.microsoft.com/office/2006/metadata/properties" ma:root="true" ma:fieldsID="7fae533ef3dbb81094feaea70219009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6A7995-DA42-4A1E-B817-5191B6612B74}">
  <ds:schemaRefs>
    <ds:schemaRef ds:uri="http://schemas.microsoft.com/sharepoint/v3/contenttype/forms"/>
  </ds:schemaRefs>
</ds:datastoreItem>
</file>

<file path=customXml/itemProps2.xml><?xml version="1.0" encoding="utf-8"?>
<ds:datastoreItem xmlns:ds="http://schemas.openxmlformats.org/officeDocument/2006/customXml" ds:itemID="{7D2B8158-12B3-4F88-BE6E-1F6F88B5CC83}">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http://schemas.openxmlformats.org/package/2006/metadata/core-properties"/>
    <ds:schemaRef ds:uri="http://schemas.microsoft.com/office/infopath/2007/PartnerControls"/>
  </ds:schemaRefs>
</ds:datastoreItem>
</file>

<file path=customXml/itemProps3.xml><?xml version="1.0" encoding="utf-8"?>
<ds:datastoreItem xmlns:ds="http://schemas.openxmlformats.org/officeDocument/2006/customXml" ds:itemID="{8F8D7205-DDCA-4BC0-9219-610831A067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4998</Words>
  <Application>Microsoft Office PowerPoint</Application>
  <PresentationFormat>On-screen Show (4:3)</PresentationFormat>
  <Paragraphs>232</Paragraphs>
  <Slides>30</Slides>
  <Notes>30</Notes>
  <HiddenSlides>0</HiddenSlides>
  <MMClips>0</MMClips>
  <ScaleCrop>false</ScaleCrop>
  <HeadingPairs>
    <vt:vector size="4" baseType="variant">
      <vt:variant>
        <vt:lpstr>Theme</vt:lpstr>
      </vt:variant>
      <vt:variant>
        <vt:i4>6</vt:i4>
      </vt:variant>
      <vt:variant>
        <vt:lpstr>Slide Titles</vt:lpstr>
      </vt:variant>
      <vt:variant>
        <vt:i4>30</vt:i4>
      </vt:variant>
    </vt:vector>
  </HeadingPairs>
  <TitlesOfParts>
    <vt:vector size="36" baseType="lpstr">
      <vt:lpstr>Five Rules</vt:lpstr>
      <vt:lpstr>11_Five Rules</vt:lpstr>
      <vt:lpstr>14_Five Rules</vt:lpstr>
      <vt:lpstr>15_Five Rules</vt:lpstr>
      <vt:lpstr>13_Five Rules</vt:lpstr>
      <vt:lpstr>16_Five Rules</vt:lpstr>
      <vt:lpstr>Slide 1</vt:lpstr>
      <vt:lpstr>Objectives</vt:lpstr>
      <vt:lpstr>The Four Phases of the Interview</vt:lpstr>
      <vt:lpstr>The Four Phases of the Interview</vt:lpstr>
      <vt:lpstr>Phase One: Preparing for the Interview</vt:lpstr>
      <vt:lpstr>Phase One: Preparing for the Interview</vt:lpstr>
      <vt:lpstr>Phase One: Preparing for the Interview</vt:lpstr>
      <vt:lpstr>Phase One: Preparing for the Interview</vt:lpstr>
      <vt:lpstr>Phase One: Preparing for the Interview</vt:lpstr>
      <vt:lpstr>Phase One: Preparing for the Interview</vt:lpstr>
      <vt:lpstr>Phase One: Preparing for the Interview</vt:lpstr>
      <vt:lpstr>Phase One: Preparing for the Interview</vt:lpstr>
      <vt:lpstr>Phase One: Preparing for the Interview</vt:lpstr>
      <vt:lpstr>Phase One: Preparing for the Interview</vt:lpstr>
      <vt:lpstr>Phase One: Preparing for the Interview</vt:lpstr>
      <vt:lpstr>Phase One: Preparing for the Interview</vt:lpstr>
      <vt:lpstr>Phase One: Preparing for the Interview</vt:lpstr>
      <vt:lpstr>Phase One: Preparing for the Interview</vt:lpstr>
      <vt:lpstr>Phase One: Preparing for the Interview</vt:lpstr>
      <vt:lpstr>Do’s and Don’ts of Phase One</vt:lpstr>
      <vt:lpstr>Phase Two: Start of the Interview</vt:lpstr>
      <vt:lpstr>Phase Two: Start of the Interview</vt:lpstr>
      <vt:lpstr>Phase Three: Body of the Interview</vt:lpstr>
      <vt:lpstr>Phase Three: Body of the Interview</vt:lpstr>
      <vt:lpstr>Phase Three: Body of the Interview</vt:lpstr>
      <vt:lpstr>Phase Three: Body of the Interview</vt:lpstr>
      <vt:lpstr>Phase Four: Conclusion of the Interview</vt:lpstr>
      <vt:lpstr>Phase Four: Conclusion of the Interview</vt:lpstr>
      <vt:lpstr>Phase Four: Conclusion of the Interview</vt:lpstr>
      <vt:lpstr>Conclusion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2012-09-11T13:43:22Z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TC016745559991</vt:lpwstr>
  </property>
  <property fmtid="{D5CDD505-2E9C-101B-9397-08002B2CF9AE}" pid="3" name="ContentTypeId">
    <vt:lpwstr>0x010100D5F439A08D3819458E106DF831B05F73</vt:lpwstr>
  </property>
</Properties>
</file>