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a" ContentType="audio/x-ms-wma"/>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metadata/thumbnail" Target="docProps/thumbnail0.jpeg"/><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72" r:id="rId5"/>
    <p:sldMasterId id="2147483744" r:id="rId6"/>
    <p:sldMasterId id="2147483792" r:id="rId7"/>
    <p:sldMasterId id="2147483804" r:id="rId8"/>
    <p:sldMasterId id="2147483816" r:id="rId9"/>
    <p:sldMasterId id="2147483828" r:id="rId10"/>
  </p:sldMasterIdLst>
  <p:notesMasterIdLst>
    <p:notesMasterId r:id="rId19"/>
  </p:notesMasterIdLst>
  <p:handoutMasterIdLst>
    <p:handoutMasterId r:id="rId20"/>
  </p:handoutMasterIdLst>
  <p:sldIdLst>
    <p:sldId id="525" r:id="rId11"/>
    <p:sldId id="515" r:id="rId12"/>
    <p:sldId id="526" r:id="rId13"/>
    <p:sldId id="527" r:id="rId14"/>
    <p:sldId id="528" r:id="rId15"/>
    <p:sldId id="294" r:id="rId16"/>
    <p:sldId id="521" r:id="rId17"/>
    <p:sldId id="499" r:id="rId18"/>
  </p:sldIdLst>
  <p:sldSz cx="9144000" cy="6858000" type="screen4x3"/>
  <p:notesSz cx="7010400" cy="92964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EBEBEB"/>
    <a:srgbClr val="376092"/>
    <a:srgbClr val="7F7F7F"/>
    <a:srgbClr val="825809"/>
    <a:srgbClr val="FFFFFF"/>
    <a:srgbClr val="4D822A"/>
    <a:srgbClr val="ABB1B0"/>
    <a:srgbClr val="ACACB0"/>
    <a:srgbClr val="A8A9B4"/>
    <a:srgbClr val="87F1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11" autoAdjust="0"/>
    <p:restoredTop sz="86203" autoAdjust="0"/>
  </p:normalViewPr>
  <p:slideViewPr>
    <p:cSldViewPr snapToGrid="0">
      <p:cViewPr varScale="1">
        <p:scale>
          <a:sx n="100" d="100"/>
          <a:sy n="100" d="100"/>
        </p:scale>
        <p:origin x="-1944" y="-9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2" d="100"/>
          <a:sy n="82" d="100"/>
        </p:scale>
        <p:origin x="-3216"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z="1000" dirty="0" smtClean="0">
                <a:latin typeface="Arial" pitchFamily="34" charset="0"/>
                <a:cs typeface="Arial" pitchFamily="34" charset="0"/>
              </a:rPr>
              <a:t>© Duarte Design, Inc.  2009</a:t>
            </a:r>
            <a:endParaRPr lang="en-US" sz="1000" dirty="0">
              <a:latin typeface="Arial" pitchFamily="34" charset="0"/>
              <a:cs typeface="Arial"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F37EAF2-1DE3-4AC2-BC82-3EF63BED91B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B1A8ED9-A90F-43A0-A471-4F79F54F87D6}" type="slidenum">
              <a:rPr lang="en-US" smtClean="0"/>
              <a:pPr/>
              <a:t>‹#›</a:t>
            </a:fld>
            <a:endParaRPr lang="en-US" dirty="0"/>
          </a:p>
        </p:txBody>
      </p:sp>
      <p:sp>
        <p:nvSpPr>
          <p:cNvPr id="9" name="Footer Placeholder 8"/>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z="1000" dirty="0" smtClean="0">
                <a:solidFill>
                  <a:prstClr val="black"/>
                </a:solidFill>
                <a:latin typeface="Arial" pitchFamily="34" charset="0"/>
                <a:cs typeface="Arial" pitchFamily="34" charset="0"/>
              </a:rPr>
              <a:t>© Duarte Design, Inc.  2009</a:t>
            </a:r>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the module</a:t>
            </a:r>
            <a:r>
              <a:rPr lang="en-US" baseline="0" dirty="0" smtClean="0"/>
              <a:t> titled, “The Hidden Components of a Successful Job Search</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this module,</a:t>
            </a:r>
            <a:r>
              <a:rPr lang="en-US" baseline="0" dirty="0" smtClean="0"/>
              <a:t> we will discuss the complex components of a successful job search.  Our goal is to prepare you to help job seeker customers find work.  These components include “getting organized,” or helping your job seekers organize their job search efforts, “getting recognized,” so that your job seekers are seen through their applications and résumés, and “getting heard,” so that your job seekers stand out in a positive way during interviews.  Finally, we will discuss following up with employers to secure positive recognition, and the job offers they are looking for.  This module is broken down into five lessons, including this brief introduction.  </a:t>
            </a:r>
            <a:endParaRPr lang="en-US" dirty="0"/>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job search process should be </a:t>
            </a:r>
            <a:r>
              <a:rPr lang="en-US" dirty="0" smtClean="0"/>
              <a:t>simple.  A </a:t>
            </a:r>
            <a:r>
              <a:rPr lang="en-US" dirty="0" smtClean="0"/>
              <a:t>customer looks for a job, applies through a variety of mediums, the customer attends an interview and then follows up with the employer to find out if the employer is interested in offering the job.  This leads to the customer getting hired by the employer.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seems that many of our customers are stuck looking for jobs, applying for jobs and interviewing for jobs without realizing the results of becoming employed.  This can be exhausting for our customers.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t>
            </a:r>
            <a:r>
              <a:rPr lang="en-US" dirty="0" smtClean="0"/>
              <a:t>components of</a:t>
            </a:r>
            <a:r>
              <a:rPr lang="en-US" baseline="0" dirty="0" smtClean="0"/>
              <a:t> a successful job search are not as hidden as we think they are.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customers</a:t>
            </a:r>
            <a:r>
              <a:rPr lang="en-US" baseline="0" dirty="0" smtClean="0"/>
              <a:t> need to be able to job search in a manner that catapults them into employment so their careers can “lift off."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module</a:t>
            </a:r>
            <a:r>
              <a:rPr lang="en-US" baseline="0" dirty="0" smtClean="0"/>
              <a:t>, </a:t>
            </a:r>
            <a:r>
              <a:rPr lang="en-US" baseline="0" dirty="0" smtClean="0"/>
              <a:t>will help you move your customers</a:t>
            </a:r>
            <a:endParaRPr lang="en-US" dirty="0" smtClean="0"/>
          </a:p>
          <a:p>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from managing job search frustration to achieving job search success by using strategies and tips of the trade.  </a:t>
            </a:r>
            <a:r>
              <a:rPr lang="en-US" dirty="0" smtClean="0"/>
              <a:t>Let’s get started!</a:t>
            </a:r>
          </a:p>
          <a:p>
            <a:endParaRPr lang="en-US" dirty="0" smtClean="0"/>
          </a:p>
        </p:txBody>
      </p:sp>
      <p:sp>
        <p:nvSpPr>
          <p:cNvPr id="4" name="Slide Number Placeholder 3"/>
          <p:cNvSpPr>
            <a:spLocks noGrp="1"/>
          </p:cNvSpPr>
          <p:nvPr>
            <p:ph type="sldNum" sz="quarter" idx="10"/>
          </p:nvPr>
        </p:nvSpPr>
        <p:spPr/>
        <p:txBody>
          <a:bodyPr/>
          <a:lstStyle/>
          <a:p>
            <a:fld id="{CB1A8ED9-A90F-43A0-A471-4F79F54F87D6}"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8"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8"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8/28/2012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2.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9.xml"/><Relationship Id="rId1" Type="http://schemas.openxmlformats.org/officeDocument/2006/relationships/audio" Target="../media/media4.wma"/><Relationship Id="rId5" Type="http://schemas.openxmlformats.org/officeDocument/2006/relationships/image" Target="../media/image10.png"/><Relationship Id="rId4" Type="http://schemas.microsoft.com/office/2007/relationships/media" Target="../media/media4.wma"/></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pic>
        <p:nvPicPr>
          <p:cNvPr id="26" name="Picture 2"/>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
        <p:nvSpPr>
          <p:cNvPr id="9" name="Rectangle 8"/>
          <p:cNvSpPr/>
          <p:nvPr/>
        </p:nvSpPr>
        <p:spPr>
          <a:xfrm>
            <a:off x="3138616" y="3934420"/>
            <a:ext cx="5747149" cy="707886"/>
          </a:xfrm>
          <a:prstGeom prst="rect">
            <a:avLst/>
          </a:prstGeom>
        </p:spPr>
        <p:txBody>
          <a:bodyPr wrap="square">
            <a:spAutoFit/>
          </a:bodyPr>
          <a:lstStyle/>
          <a:p>
            <a:r>
              <a:rPr lang="en-US" sz="4000" dirty="0" smtClean="0">
                <a:solidFill>
                  <a:srgbClr val="08CFEE"/>
                </a:solidFill>
                <a:latin typeface="Arial" pitchFamily="34" charset="0"/>
                <a:cs typeface="Arial" pitchFamily="34" charset="0"/>
              </a:rPr>
              <a:t>Successful Job Search</a:t>
            </a:r>
            <a:endParaRPr lang="en-US" sz="4000" dirty="0">
              <a:solidFill>
                <a:srgbClr val="08CFEE"/>
              </a:solidFill>
              <a:latin typeface="Arial" pitchFamily="34" charset="0"/>
              <a:cs typeface="Arial" pitchFamily="34" charset="0"/>
            </a:endParaRPr>
          </a:p>
        </p:txBody>
      </p:sp>
      <p:sp>
        <p:nvSpPr>
          <p:cNvPr id="10" name="TextBox 9"/>
          <p:cNvSpPr txBox="1"/>
          <p:nvPr/>
        </p:nvSpPr>
        <p:spPr>
          <a:xfrm>
            <a:off x="329514" y="1631092"/>
            <a:ext cx="2384189" cy="830997"/>
          </a:xfrm>
          <a:prstGeom prst="rect">
            <a:avLst/>
          </a:prstGeom>
          <a:noFill/>
        </p:spPr>
        <p:txBody>
          <a:bodyPr wrap="square" rtlCol="0">
            <a:spAutoFit/>
          </a:bodyPr>
          <a:lstStyle/>
          <a:p>
            <a:r>
              <a:rPr lang="en-US" sz="2400" dirty="0" smtClean="0">
                <a:latin typeface="+mj-lt"/>
              </a:rPr>
              <a:t>The Hidden Components of a</a:t>
            </a: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1000"/>
                            </p:stCondLst>
                            <p:childTnLst>
                              <p:par>
                                <p:cTn id="9" presetID="9" presetClass="entr" presetSubtype="0" fill="hold" nodeType="afterEffect">
                                  <p:stCondLst>
                                    <p:cond delay="30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dissolve">
                                      <p:cBhvr>
                                        <p:cTn id="11" dur="500"/>
                                        <p:tgtEl>
                                          <p:spTgt spid="10">
                                            <p:txEl>
                                              <p:pRg st="0" end="0"/>
                                            </p:txEl>
                                          </p:spTgt>
                                        </p:tgtEl>
                                      </p:cBhvr>
                                    </p:animEffect>
                                  </p:childTnLst>
                                </p:cTn>
                              </p:par>
                            </p:childTnLst>
                          </p:cTn>
                        </p:par>
                        <p:par>
                          <p:cTn id="12" fill="hold">
                            <p:stCondLst>
                              <p:cond delay="1800"/>
                            </p:stCondLst>
                            <p:childTnLst>
                              <p:par>
                                <p:cTn id="13" presetID="3" presetClass="entr" presetSubtype="10" fill="hold" nodeType="afterEffect">
                                  <p:stCondLst>
                                    <p:cond delay="7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linds(horizontal)">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pic>
        <p:nvPicPr>
          <p:cNvPr id="18"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343025" y="3362325"/>
            <a:ext cx="7800975" cy="3495675"/>
          </a:xfrm>
          <a:prstGeom prst="rect">
            <a:avLst/>
          </a:prstGeom>
          <a:noFill/>
        </p:spPr>
      </p:pic>
      <p:sp>
        <p:nvSpPr>
          <p:cNvPr id="11" name="Title 10"/>
          <p:cNvSpPr>
            <a:spLocks noGrp="1"/>
          </p:cNvSpPr>
          <p:nvPr>
            <p:ph type="title"/>
          </p:nvPr>
        </p:nvSpPr>
        <p:spPr>
          <a:xfrm>
            <a:off x="457200" y="274638"/>
            <a:ext cx="2580968" cy="1143000"/>
          </a:xfrm>
        </p:spPr>
        <p:txBody>
          <a:bodyPr/>
          <a:lstStyle/>
          <a:p>
            <a:r>
              <a:rPr lang="en-US" dirty="0" smtClean="0"/>
              <a:t>Objectives</a:t>
            </a:r>
            <a:endParaRPr lang="en-US" dirty="0"/>
          </a:p>
        </p:txBody>
      </p:sp>
      <p:sp>
        <p:nvSpPr>
          <p:cNvPr id="13" name="Content Placeholder 12"/>
          <p:cNvSpPr>
            <a:spLocks noGrp="1"/>
          </p:cNvSpPr>
          <p:nvPr>
            <p:ph sz="half" idx="1"/>
          </p:nvPr>
        </p:nvSpPr>
        <p:spPr>
          <a:xfrm>
            <a:off x="524256" y="1463040"/>
            <a:ext cx="7595616" cy="1162173"/>
          </a:xfrm>
        </p:spPr>
        <p:txBody>
          <a:bodyPr/>
          <a:lstStyle/>
          <a:p>
            <a:r>
              <a:rPr lang="en-US" dirty="0" smtClean="0"/>
              <a:t>During this module, we will discuss the components of a successful job search </a:t>
            </a:r>
          </a:p>
        </p:txBody>
      </p:sp>
      <p:sp>
        <p:nvSpPr>
          <p:cNvPr id="14" name="TextBox 13"/>
          <p:cNvSpPr txBox="1"/>
          <p:nvPr/>
        </p:nvSpPr>
        <p:spPr>
          <a:xfrm>
            <a:off x="4023360" y="5038344"/>
            <a:ext cx="4379976" cy="1200329"/>
          </a:xfrm>
          <a:prstGeom prst="rect">
            <a:avLst/>
          </a:prstGeom>
          <a:noFill/>
        </p:spPr>
        <p:txBody>
          <a:bodyPr wrap="square" rtlCol="0">
            <a:spAutoFit/>
          </a:bodyPr>
          <a:lstStyle/>
          <a:p>
            <a:pPr marL="342900" indent="-342900">
              <a:buAutoNum type="arabicPeriod"/>
            </a:pPr>
            <a:r>
              <a:rPr lang="en-US" dirty="0" smtClean="0"/>
              <a:t>Getting Organized</a:t>
            </a:r>
          </a:p>
          <a:p>
            <a:pPr marL="342900" indent="-342900">
              <a:buAutoNum type="arabicPeriod"/>
            </a:pPr>
            <a:r>
              <a:rPr lang="en-US" dirty="0" smtClean="0"/>
              <a:t>Getting Recognized</a:t>
            </a:r>
          </a:p>
          <a:p>
            <a:pPr marL="342900" indent="-342900">
              <a:buAutoNum type="arabicPeriod"/>
            </a:pPr>
            <a:r>
              <a:rPr lang="en-US" dirty="0" smtClean="0"/>
              <a:t>Getting Heard</a:t>
            </a:r>
          </a:p>
          <a:p>
            <a:pPr marL="342900" indent="-342900">
              <a:buAutoNum type="arabicPeriod"/>
            </a:pPr>
            <a:r>
              <a:rPr lang="en-US" dirty="0" smtClean="0"/>
              <a:t>Getting Hired</a:t>
            </a:r>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16" presetClass="entr" presetSubtype="21" fill="hold" nodeType="withEffect">
                                  <p:stCondLst>
                                    <p:cond delay="1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barn(inVertical)">
                                      <p:cBhvr>
                                        <p:cTn id="10" dur="500"/>
                                        <p:tgtEl>
                                          <p:spTgt spid="13">
                                            <p:txEl>
                                              <p:pRg st="0" end="0"/>
                                            </p:txEl>
                                          </p:spTgt>
                                        </p:tgtEl>
                                      </p:cBhvr>
                                    </p:animEffect>
                                  </p:childTnLst>
                                </p:cTn>
                              </p:par>
                            </p:childTnLst>
                          </p:cTn>
                        </p:par>
                        <p:par>
                          <p:cTn id="11" fill="hold">
                            <p:stCondLst>
                              <p:cond delay="600"/>
                            </p:stCondLst>
                            <p:childTnLst>
                              <p:par>
                                <p:cTn id="12" presetID="22" presetClass="entr" presetSubtype="2" fill="hold" nodeType="afterEffect">
                                  <p:stCondLst>
                                    <p:cond delay="940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500"/>
                                        <p:tgtEl>
                                          <p:spTgt spid="18"/>
                                        </p:tgtEl>
                                      </p:cBhvr>
                                    </p:animEffect>
                                  </p:childTnLst>
                                </p:cTn>
                              </p:par>
                            </p:childTnLst>
                          </p:cTn>
                        </p:par>
                        <p:par>
                          <p:cTn id="15" fill="hold">
                            <p:stCondLst>
                              <p:cond delay="10500"/>
                            </p:stCondLst>
                            <p:childTnLst>
                              <p:par>
                                <p:cTn id="16" presetID="12" presetClass="entr" presetSubtype="4" fill="hold" nodeType="afterEffect">
                                  <p:stCondLst>
                                    <p:cond delay="80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slide(fromBottom)">
                                      <p:cBhvr>
                                        <p:cTn id="18" dur="1000"/>
                                        <p:tgtEl>
                                          <p:spTgt spid="14">
                                            <p:txEl>
                                              <p:pRg st="0" end="0"/>
                                            </p:txEl>
                                          </p:spTgt>
                                        </p:tgtEl>
                                      </p:cBhvr>
                                    </p:animEffect>
                                  </p:childTnLst>
                                </p:cTn>
                              </p:par>
                            </p:childTnLst>
                          </p:cTn>
                        </p:par>
                        <p:par>
                          <p:cTn id="19" fill="hold">
                            <p:stCondLst>
                              <p:cond delay="12300"/>
                            </p:stCondLst>
                            <p:childTnLst>
                              <p:par>
                                <p:cTn id="20" presetID="12" presetClass="entr" presetSubtype="4" fill="hold" nodeType="afterEffect">
                                  <p:stCondLst>
                                    <p:cond delay="380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slide(fromBottom)">
                                      <p:cBhvr>
                                        <p:cTn id="22" dur="1000"/>
                                        <p:tgtEl>
                                          <p:spTgt spid="14">
                                            <p:txEl>
                                              <p:pRg st="1" end="1"/>
                                            </p:txEl>
                                          </p:spTgt>
                                        </p:tgtEl>
                                      </p:cBhvr>
                                    </p:animEffect>
                                  </p:childTnLst>
                                </p:cTn>
                              </p:par>
                            </p:childTnLst>
                          </p:cTn>
                        </p:par>
                        <p:par>
                          <p:cTn id="23" fill="hold">
                            <p:stCondLst>
                              <p:cond delay="17100"/>
                            </p:stCondLst>
                            <p:childTnLst>
                              <p:par>
                                <p:cTn id="24" presetID="12" presetClass="entr" presetSubtype="4" fill="hold" nodeType="afterEffect">
                                  <p:stCondLst>
                                    <p:cond delay="420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slide(fromBottom)">
                                      <p:cBhvr>
                                        <p:cTn id="26" dur="1000"/>
                                        <p:tgtEl>
                                          <p:spTgt spid="14">
                                            <p:txEl>
                                              <p:pRg st="2" end="2"/>
                                            </p:txEl>
                                          </p:spTgt>
                                        </p:tgtEl>
                                      </p:cBhvr>
                                    </p:animEffect>
                                  </p:childTnLst>
                                </p:cTn>
                              </p:par>
                            </p:childTnLst>
                          </p:cTn>
                        </p:par>
                        <p:par>
                          <p:cTn id="27" fill="hold">
                            <p:stCondLst>
                              <p:cond delay="22300"/>
                            </p:stCondLst>
                            <p:childTnLst>
                              <p:par>
                                <p:cTn id="28" presetID="12" presetClass="entr" presetSubtype="4" fill="hold" nodeType="afterEffect">
                                  <p:stCondLst>
                                    <p:cond delay="500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slide(fromBottom)">
                                      <p:cBhvr>
                                        <p:cTn id="30" dur="1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62052" cy="1143000"/>
          </a:xfrm>
        </p:spPr>
        <p:txBody>
          <a:bodyPr/>
          <a:lstStyle/>
          <a:p>
            <a:r>
              <a:rPr lang="en-US" dirty="0" smtClean="0"/>
              <a:t>Job Search Success</a:t>
            </a:r>
            <a:endParaRPr lang="en-US" dirty="0"/>
          </a:p>
        </p:txBody>
      </p:sp>
      <p:sp>
        <p:nvSpPr>
          <p:cNvPr id="6" name="Freeform 8"/>
          <p:cNvSpPr>
            <a:spLocks/>
          </p:cNvSpPr>
          <p:nvPr/>
        </p:nvSpPr>
        <p:spPr bwMode="auto">
          <a:xfrm>
            <a:off x="2249488" y="1120775"/>
            <a:ext cx="4645025" cy="5211763"/>
          </a:xfrm>
          <a:custGeom>
            <a:avLst/>
            <a:gdLst>
              <a:gd name="T0" fmla="*/ 2441 w 2986"/>
              <a:gd name="T1" fmla="*/ 2922 h 3350"/>
              <a:gd name="T2" fmla="*/ 1614 w 2986"/>
              <a:gd name="T3" fmla="*/ 0 h 3350"/>
              <a:gd name="T4" fmla="*/ 1349 w 2986"/>
              <a:gd name="T5" fmla="*/ 0 h 3350"/>
              <a:gd name="T6" fmla="*/ 525 w 2986"/>
              <a:gd name="T7" fmla="*/ 2922 h 3350"/>
              <a:gd name="T8" fmla="*/ 0 w 2986"/>
              <a:gd name="T9" fmla="*/ 2922 h 3350"/>
              <a:gd name="T10" fmla="*/ 1493 w 2986"/>
              <a:gd name="T11" fmla="*/ 3350 h 3350"/>
              <a:gd name="T12" fmla="*/ 2986 w 2986"/>
              <a:gd name="T13" fmla="*/ 2922 h 3350"/>
              <a:gd name="T14" fmla="*/ 2441 w 2986"/>
              <a:gd name="T15" fmla="*/ 2922 h 3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86" h="3350">
                <a:moveTo>
                  <a:pt x="2441" y="2922"/>
                </a:moveTo>
                <a:lnTo>
                  <a:pt x="1614" y="0"/>
                </a:lnTo>
                <a:lnTo>
                  <a:pt x="1349" y="0"/>
                </a:lnTo>
                <a:lnTo>
                  <a:pt x="525" y="2922"/>
                </a:lnTo>
                <a:lnTo>
                  <a:pt x="0" y="2922"/>
                </a:lnTo>
                <a:lnTo>
                  <a:pt x="1493" y="3350"/>
                </a:lnTo>
                <a:lnTo>
                  <a:pt x="2986" y="2922"/>
                </a:lnTo>
                <a:lnTo>
                  <a:pt x="2441" y="2922"/>
                </a:lnTo>
                <a:close/>
              </a:path>
            </a:pathLst>
          </a:custGeom>
          <a:gradFill>
            <a:gsLst>
              <a:gs pos="0">
                <a:srgbClr val="777777"/>
              </a:gs>
              <a:gs pos="100000">
                <a:schemeClr val="bg1">
                  <a:lumMod val="54000"/>
                </a:schemeClr>
              </a:gs>
            </a:gsLst>
            <a:lin ang="5400000" scaled="1"/>
          </a:gradFill>
          <a:ln w="9525" cap="flat" cmpd="sng" algn="ctr">
            <a:solidFill>
              <a:srgbClr val="606060"/>
            </a:solidFill>
            <a:prstDash val="solid"/>
            <a:round/>
            <a:headEnd type="none" w="med" len="med"/>
            <a:tailEnd type="none" w="med" len="med"/>
          </a:ln>
          <a:effectLst/>
        </p:spPr>
        <p:txBody>
          <a:bodyPr lIns="82124" tIns="41061" rIns="82124" bIns="41061" anchor="ctr"/>
          <a:lstStyle/>
          <a:p>
            <a:pPr algn="ctr" defTabSz="814388" eaLnBrk="1" fontAlgn="auto" hangingPunct="1">
              <a:lnSpc>
                <a:spcPct val="90000"/>
              </a:lnSpc>
              <a:spcBef>
                <a:spcPts val="0"/>
              </a:spcBef>
              <a:spcAft>
                <a:spcPts val="0"/>
              </a:spcAft>
              <a:defRPr/>
            </a:pPr>
            <a:endParaRPr lang="en-US" dirty="0">
              <a:latin typeface="+mn-lt"/>
              <a:cs typeface="+mn-cs"/>
            </a:endParaRPr>
          </a:p>
        </p:txBody>
      </p:sp>
      <p:grpSp>
        <p:nvGrpSpPr>
          <p:cNvPr id="3" name="Group 6"/>
          <p:cNvGrpSpPr>
            <a:grpSpLocks/>
          </p:cNvGrpSpPr>
          <p:nvPr/>
        </p:nvGrpSpPr>
        <p:grpSpPr bwMode="auto">
          <a:xfrm>
            <a:off x="3730625" y="1414463"/>
            <a:ext cx="1676400" cy="1133475"/>
            <a:chOff x="3730288" y="1415120"/>
            <a:chExt cx="1677201" cy="1132655"/>
          </a:xfrm>
        </p:grpSpPr>
        <p:grpSp>
          <p:nvGrpSpPr>
            <p:cNvPr id="4" name="Group 3"/>
            <p:cNvGrpSpPr>
              <a:grpSpLocks/>
            </p:cNvGrpSpPr>
            <p:nvPr/>
          </p:nvGrpSpPr>
          <p:grpSpPr bwMode="auto">
            <a:xfrm>
              <a:off x="3730288" y="1856980"/>
              <a:ext cx="1677201" cy="690795"/>
              <a:chOff x="3743325" y="1830388"/>
              <a:chExt cx="1711325" cy="704850"/>
            </a:xfrm>
          </p:grpSpPr>
          <p:sp>
            <p:nvSpPr>
              <p:cNvPr id="10" name="Freeform 9"/>
              <p:cNvSpPr>
                <a:spLocks/>
              </p:cNvSpPr>
              <p:nvPr/>
            </p:nvSpPr>
            <p:spPr bwMode="auto">
              <a:xfrm>
                <a:off x="3743325" y="2051268"/>
                <a:ext cx="1711325" cy="483970"/>
              </a:xfrm>
              <a:custGeom>
                <a:avLst/>
                <a:gdLst>
                  <a:gd name="T0" fmla="*/ 228 w 456"/>
                  <a:gd name="T1" fmla="*/ 59 h 129"/>
                  <a:gd name="T2" fmla="*/ 0 w 456"/>
                  <a:gd name="T3" fmla="*/ 0 h 129"/>
                  <a:gd name="T4" fmla="*/ 0 w 456"/>
                  <a:gd name="T5" fmla="*/ 70 h 129"/>
                  <a:gd name="T6" fmla="*/ 228 w 456"/>
                  <a:gd name="T7" fmla="*/ 129 h 129"/>
                  <a:gd name="T8" fmla="*/ 456 w 456"/>
                  <a:gd name="T9" fmla="*/ 70 h 129"/>
                  <a:gd name="T10" fmla="*/ 456 w 456"/>
                  <a:gd name="T11" fmla="*/ 0 h 129"/>
                  <a:gd name="T12" fmla="*/ 228 w 456"/>
                  <a:gd name="T13" fmla="*/ 59 h 129"/>
                </a:gdLst>
                <a:ahLst/>
                <a:cxnLst>
                  <a:cxn ang="0">
                    <a:pos x="T0" y="T1"/>
                  </a:cxn>
                  <a:cxn ang="0">
                    <a:pos x="T2" y="T3"/>
                  </a:cxn>
                  <a:cxn ang="0">
                    <a:pos x="T4" y="T5"/>
                  </a:cxn>
                  <a:cxn ang="0">
                    <a:pos x="T6" y="T7"/>
                  </a:cxn>
                  <a:cxn ang="0">
                    <a:pos x="T8" y="T9"/>
                  </a:cxn>
                  <a:cxn ang="0">
                    <a:pos x="T10" y="T11"/>
                  </a:cxn>
                  <a:cxn ang="0">
                    <a:pos x="T12" y="T13"/>
                  </a:cxn>
                </a:cxnLst>
                <a:rect l="0" t="0" r="r" b="b"/>
                <a:pathLst>
                  <a:path w="456" h="129">
                    <a:moveTo>
                      <a:pt x="228" y="59"/>
                    </a:moveTo>
                    <a:cubicBezTo>
                      <a:pt x="102" y="59"/>
                      <a:pt x="0" y="32"/>
                      <a:pt x="0" y="0"/>
                    </a:cubicBezTo>
                    <a:cubicBezTo>
                      <a:pt x="0" y="70"/>
                      <a:pt x="0" y="70"/>
                      <a:pt x="0" y="70"/>
                    </a:cubicBezTo>
                    <a:cubicBezTo>
                      <a:pt x="0" y="102"/>
                      <a:pt x="102" y="129"/>
                      <a:pt x="228" y="129"/>
                    </a:cubicBezTo>
                    <a:cubicBezTo>
                      <a:pt x="354" y="129"/>
                      <a:pt x="456" y="102"/>
                      <a:pt x="456" y="70"/>
                    </a:cubicBezTo>
                    <a:cubicBezTo>
                      <a:pt x="456" y="0"/>
                      <a:pt x="456" y="0"/>
                      <a:pt x="456" y="0"/>
                    </a:cubicBezTo>
                    <a:cubicBezTo>
                      <a:pt x="456" y="32"/>
                      <a:pt x="354" y="59"/>
                      <a:pt x="228" y="59"/>
                    </a:cubicBez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pPr algn="ctr" defTabSz="814388" eaLnBrk="1" fontAlgn="auto" hangingPunct="1">
                  <a:lnSpc>
                    <a:spcPct val="90000"/>
                  </a:lnSpc>
                  <a:spcBef>
                    <a:spcPts val="0"/>
                  </a:spcBef>
                  <a:spcAft>
                    <a:spcPts val="0"/>
                  </a:spcAft>
                  <a:defRPr/>
                </a:pPr>
                <a:endParaRPr lang="en-US" dirty="0">
                  <a:solidFill>
                    <a:schemeClr val="bg1"/>
                  </a:solidFill>
                  <a:latin typeface="+mn-lt"/>
                  <a:cs typeface="+mn-cs"/>
                </a:endParaRPr>
              </a:p>
            </p:txBody>
          </p:sp>
          <p:sp>
            <p:nvSpPr>
              <p:cNvPr id="11" name="Oval 10"/>
              <p:cNvSpPr>
                <a:spLocks noChangeArrowheads="1"/>
              </p:cNvSpPr>
              <p:nvPr/>
            </p:nvSpPr>
            <p:spPr bwMode="auto">
              <a:xfrm>
                <a:off x="3743325" y="1831134"/>
                <a:ext cx="1711325" cy="441886"/>
              </a:xfrm>
              <a:prstGeom prst="ellipse">
                <a:avLst/>
              </a:prstGeom>
              <a:gradFill>
                <a:gsLst>
                  <a:gs pos="0">
                    <a:srgbClr val="777777"/>
                  </a:gs>
                  <a:gs pos="100000">
                    <a:schemeClr val="bg1">
                      <a:lumMod val="54000"/>
                    </a:schemeClr>
                  </a:gs>
                </a:gsLst>
                <a:lin ang="5400000" scaled="1"/>
              </a:gradFill>
              <a:ln w="9525" cap="flat" cmpd="sng" algn="ctr">
                <a:solidFill>
                  <a:srgbClr val="606060"/>
                </a:solidFill>
                <a:prstDash val="solid"/>
                <a:round/>
                <a:headEnd type="none" w="med" len="med"/>
                <a:tailEnd type="none" w="med" len="med"/>
              </a:ln>
              <a:effectLst/>
            </p:spPr>
            <p:txBody>
              <a:bodyPr lIns="82124" tIns="41061" rIns="82124" bIns="41061" anchor="ctr"/>
              <a:lstStyle/>
              <a:p>
                <a:pPr algn="ctr" defTabSz="814388" eaLnBrk="1" fontAlgn="auto" hangingPunct="1">
                  <a:lnSpc>
                    <a:spcPct val="90000"/>
                  </a:lnSpc>
                  <a:spcBef>
                    <a:spcPts val="0"/>
                  </a:spcBef>
                  <a:spcAft>
                    <a:spcPts val="0"/>
                  </a:spcAft>
                  <a:defRPr/>
                </a:pPr>
                <a:endParaRPr lang="en-US" dirty="0">
                  <a:solidFill>
                    <a:schemeClr val="bg1"/>
                  </a:solidFill>
                  <a:latin typeface="+mn-lt"/>
                  <a:cs typeface="+mn-cs"/>
                </a:endParaRPr>
              </a:p>
            </p:txBody>
          </p:sp>
        </p:grpSp>
        <p:sp>
          <p:nvSpPr>
            <p:cNvPr id="9" name="Freeform 11"/>
            <p:cNvSpPr>
              <a:spLocks/>
            </p:cNvSpPr>
            <p:nvPr/>
          </p:nvSpPr>
          <p:spPr bwMode="auto">
            <a:xfrm>
              <a:off x="3954330" y="1415120"/>
              <a:ext cx="1210447" cy="760809"/>
            </a:xfrm>
            <a:custGeom>
              <a:avLst/>
              <a:gdLst>
                <a:gd name="T0" fmla="*/ 2147483647 w 329"/>
                <a:gd name="T1" fmla="*/ 0 h 207"/>
                <a:gd name="T2" fmla="*/ 0 w 329"/>
                <a:gd name="T3" fmla="*/ 2147483647 h 207"/>
                <a:gd name="T4" fmla="*/ 2147483647 w 329"/>
                <a:gd name="T5" fmla="*/ 2147483647 h 207"/>
                <a:gd name="T6" fmla="*/ 2147483647 w 329"/>
                <a:gd name="T7" fmla="*/ 2147483647 h 207"/>
                <a:gd name="T8" fmla="*/ 2147483647 w 329"/>
                <a:gd name="T9" fmla="*/ 0 h 207"/>
                <a:gd name="T10" fmla="*/ 0 60000 65536"/>
                <a:gd name="T11" fmla="*/ 0 60000 65536"/>
                <a:gd name="T12" fmla="*/ 0 60000 65536"/>
                <a:gd name="T13" fmla="*/ 0 60000 65536"/>
                <a:gd name="T14" fmla="*/ 0 60000 65536"/>
                <a:gd name="T15" fmla="*/ 0 w 329"/>
                <a:gd name="T16" fmla="*/ 0 h 207"/>
                <a:gd name="T17" fmla="*/ 329 w 329"/>
                <a:gd name="T18" fmla="*/ 207 h 207"/>
              </a:gdLst>
              <a:ahLst/>
              <a:cxnLst>
                <a:cxn ang="T10">
                  <a:pos x="T0" y="T1"/>
                </a:cxn>
                <a:cxn ang="T11">
                  <a:pos x="T2" y="T3"/>
                </a:cxn>
                <a:cxn ang="T12">
                  <a:pos x="T4" y="T5"/>
                </a:cxn>
                <a:cxn ang="T13">
                  <a:pos x="T6" y="T7"/>
                </a:cxn>
                <a:cxn ang="T14">
                  <a:pos x="T8" y="T9"/>
                </a:cxn>
              </a:cxnLst>
              <a:rect l="T15" t="T16" r="T17" b="T18"/>
              <a:pathLst>
                <a:path w="329" h="207">
                  <a:moveTo>
                    <a:pt x="164" y="0"/>
                  </a:moveTo>
                  <a:cubicBezTo>
                    <a:pt x="73" y="0"/>
                    <a:pt x="0" y="74"/>
                    <a:pt x="0" y="165"/>
                  </a:cubicBezTo>
                  <a:cubicBezTo>
                    <a:pt x="0" y="188"/>
                    <a:pt x="73" y="207"/>
                    <a:pt x="164" y="207"/>
                  </a:cubicBezTo>
                  <a:cubicBezTo>
                    <a:pt x="255" y="207"/>
                    <a:pt x="329" y="188"/>
                    <a:pt x="329" y="165"/>
                  </a:cubicBezTo>
                  <a:cubicBezTo>
                    <a:pt x="329" y="74"/>
                    <a:pt x="255" y="0"/>
                    <a:pt x="164" y="0"/>
                  </a:cubicBezTo>
                  <a:close/>
                </a:path>
              </a:pathLst>
            </a:custGeom>
            <a:gradFill rotWithShape="0">
              <a:gsLst>
                <a:gs pos="0">
                  <a:srgbClr val="093667"/>
                </a:gs>
                <a:gs pos="99001">
                  <a:srgbClr val="0D4F97"/>
                </a:gs>
                <a:gs pos="100000">
                  <a:srgbClr val="0D4F97"/>
                </a:gs>
              </a:gsLst>
              <a:lin ang="5400000" scaled="1"/>
            </a:gradFill>
            <a:ln w="9525" cap="flat" cmpd="sng" algn="ctr">
              <a:solidFill>
                <a:srgbClr val="013253"/>
              </a:solidFill>
              <a:prstDash val="solid"/>
              <a:round/>
              <a:headEnd type="none" w="med" len="med"/>
              <a:tailEnd type="none" w="med" len="med"/>
            </a:ln>
          </p:spPr>
          <p:txBody>
            <a:bodyPr lIns="82124" tIns="41061" rIns="82124" bIns="41061" anchor="ctr"/>
            <a:lstStyle/>
            <a:p>
              <a:pPr algn="ctr"/>
              <a:r>
                <a:rPr lang="en-US" sz="1400" dirty="0" smtClean="0">
                  <a:solidFill>
                    <a:schemeClr val="bg1"/>
                  </a:solidFill>
                </a:rPr>
                <a:t>Job Search</a:t>
              </a:r>
              <a:endParaRPr lang="en-US" sz="1400" dirty="0">
                <a:solidFill>
                  <a:schemeClr val="bg1"/>
                </a:solidFill>
              </a:endParaRPr>
            </a:p>
          </p:txBody>
        </p:sp>
      </p:grpSp>
      <p:grpSp>
        <p:nvGrpSpPr>
          <p:cNvPr id="5" name="Group 5"/>
          <p:cNvGrpSpPr>
            <a:grpSpLocks/>
          </p:cNvGrpSpPr>
          <p:nvPr/>
        </p:nvGrpSpPr>
        <p:grpSpPr bwMode="auto">
          <a:xfrm>
            <a:off x="3206750" y="2000250"/>
            <a:ext cx="2722563" cy="1833563"/>
            <a:chOff x="3205969" y="2000118"/>
            <a:chExt cx="2722729" cy="1834341"/>
          </a:xfrm>
        </p:grpSpPr>
        <p:grpSp>
          <p:nvGrpSpPr>
            <p:cNvPr id="7" name="Group 12"/>
            <p:cNvGrpSpPr>
              <a:grpSpLocks/>
            </p:cNvGrpSpPr>
            <p:nvPr/>
          </p:nvGrpSpPr>
          <p:grpSpPr bwMode="auto">
            <a:xfrm>
              <a:off x="3205969" y="2712695"/>
              <a:ext cx="2722729" cy="1121764"/>
              <a:chOff x="3208338" y="2703513"/>
              <a:chExt cx="2778125" cy="1144587"/>
            </a:xfrm>
          </p:grpSpPr>
          <p:sp>
            <p:nvSpPr>
              <p:cNvPr id="15" name="Freeform 12"/>
              <p:cNvSpPr>
                <a:spLocks/>
              </p:cNvSpPr>
              <p:nvPr/>
            </p:nvSpPr>
            <p:spPr bwMode="auto">
              <a:xfrm>
                <a:off x="3208338" y="3063785"/>
                <a:ext cx="2778125" cy="784315"/>
              </a:xfrm>
              <a:custGeom>
                <a:avLst/>
                <a:gdLst>
                  <a:gd name="T0" fmla="*/ 371 w 741"/>
                  <a:gd name="T1" fmla="*/ 96 h 209"/>
                  <a:gd name="T2" fmla="*/ 0 w 741"/>
                  <a:gd name="T3" fmla="*/ 0 h 209"/>
                  <a:gd name="T4" fmla="*/ 0 w 741"/>
                  <a:gd name="T5" fmla="*/ 114 h 209"/>
                  <a:gd name="T6" fmla="*/ 371 w 741"/>
                  <a:gd name="T7" fmla="*/ 209 h 209"/>
                  <a:gd name="T8" fmla="*/ 741 w 741"/>
                  <a:gd name="T9" fmla="*/ 114 h 209"/>
                  <a:gd name="T10" fmla="*/ 741 w 741"/>
                  <a:gd name="T11" fmla="*/ 0 h 209"/>
                  <a:gd name="T12" fmla="*/ 371 w 741"/>
                  <a:gd name="T13" fmla="*/ 96 h 209"/>
                </a:gdLst>
                <a:ahLst/>
                <a:cxnLst>
                  <a:cxn ang="0">
                    <a:pos x="T0" y="T1"/>
                  </a:cxn>
                  <a:cxn ang="0">
                    <a:pos x="T2" y="T3"/>
                  </a:cxn>
                  <a:cxn ang="0">
                    <a:pos x="T4" y="T5"/>
                  </a:cxn>
                  <a:cxn ang="0">
                    <a:pos x="T6" y="T7"/>
                  </a:cxn>
                  <a:cxn ang="0">
                    <a:pos x="T8" y="T9"/>
                  </a:cxn>
                  <a:cxn ang="0">
                    <a:pos x="T10" y="T11"/>
                  </a:cxn>
                  <a:cxn ang="0">
                    <a:pos x="T12" y="T13"/>
                  </a:cxn>
                </a:cxnLst>
                <a:rect l="0" t="0" r="r" b="b"/>
                <a:pathLst>
                  <a:path w="741" h="209">
                    <a:moveTo>
                      <a:pt x="371" y="96"/>
                    </a:moveTo>
                    <a:cubicBezTo>
                      <a:pt x="166" y="96"/>
                      <a:pt x="0" y="53"/>
                      <a:pt x="0" y="0"/>
                    </a:cubicBezTo>
                    <a:cubicBezTo>
                      <a:pt x="0" y="114"/>
                      <a:pt x="0" y="114"/>
                      <a:pt x="0" y="114"/>
                    </a:cubicBezTo>
                    <a:cubicBezTo>
                      <a:pt x="0" y="167"/>
                      <a:pt x="166" y="209"/>
                      <a:pt x="371" y="209"/>
                    </a:cubicBezTo>
                    <a:cubicBezTo>
                      <a:pt x="575" y="209"/>
                      <a:pt x="741" y="167"/>
                      <a:pt x="741" y="114"/>
                    </a:cubicBezTo>
                    <a:cubicBezTo>
                      <a:pt x="741" y="0"/>
                      <a:pt x="741" y="0"/>
                      <a:pt x="741" y="0"/>
                    </a:cubicBezTo>
                    <a:cubicBezTo>
                      <a:pt x="741" y="53"/>
                      <a:pt x="575" y="96"/>
                      <a:pt x="371" y="96"/>
                    </a:cubicBez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pPr algn="ctr" defTabSz="814388" eaLnBrk="1" fontAlgn="auto" hangingPunct="1">
                  <a:lnSpc>
                    <a:spcPct val="90000"/>
                  </a:lnSpc>
                  <a:spcBef>
                    <a:spcPts val="0"/>
                  </a:spcBef>
                  <a:spcAft>
                    <a:spcPts val="0"/>
                  </a:spcAft>
                  <a:defRPr/>
                </a:pPr>
                <a:endParaRPr lang="en-US" dirty="0">
                  <a:latin typeface="+mn-lt"/>
                  <a:cs typeface="+mn-cs"/>
                </a:endParaRPr>
              </a:p>
            </p:txBody>
          </p:sp>
          <p:sp>
            <p:nvSpPr>
              <p:cNvPr id="16" name="Oval 13"/>
              <p:cNvSpPr>
                <a:spLocks noChangeArrowheads="1"/>
              </p:cNvSpPr>
              <p:nvPr/>
            </p:nvSpPr>
            <p:spPr bwMode="auto">
              <a:xfrm>
                <a:off x="3208338" y="2704037"/>
                <a:ext cx="2778125" cy="721116"/>
              </a:xfrm>
              <a:prstGeom prst="ellipse">
                <a:avLst/>
              </a:prstGeom>
              <a:gradFill>
                <a:gsLst>
                  <a:gs pos="0">
                    <a:srgbClr val="777777"/>
                  </a:gs>
                  <a:gs pos="100000">
                    <a:schemeClr val="bg1">
                      <a:lumMod val="54000"/>
                    </a:schemeClr>
                  </a:gs>
                </a:gsLst>
                <a:lin ang="5400000" scaled="1"/>
              </a:gradFill>
              <a:ln w="9525" cap="flat" cmpd="sng" algn="ctr">
                <a:solidFill>
                  <a:srgbClr val="606060"/>
                </a:solidFill>
                <a:prstDash val="solid"/>
                <a:round/>
                <a:headEnd type="none" w="med" len="med"/>
                <a:tailEnd type="none" w="med" len="med"/>
              </a:ln>
              <a:effectLst/>
            </p:spPr>
            <p:txBody>
              <a:bodyPr lIns="82124" tIns="41061" rIns="82124" bIns="41061" anchor="ctr"/>
              <a:lstStyle/>
              <a:p>
                <a:pPr algn="ctr" defTabSz="814388" eaLnBrk="1" fontAlgn="auto" hangingPunct="1">
                  <a:lnSpc>
                    <a:spcPct val="90000"/>
                  </a:lnSpc>
                  <a:spcBef>
                    <a:spcPts val="0"/>
                  </a:spcBef>
                  <a:spcAft>
                    <a:spcPts val="0"/>
                  </a:spcAft>
                  <a:defRPr/>
                </a:pPr>
                <a:endParaRPr lang="en-US" dirty="0">
                  <a:latin typeface="+mn-lt"/>
                  <a:cs typeface="+mn-cs"/>
                </a:endParaRPr>
              </a:p>
            </p:txBody>
          </p:sp>
        </p:grpSp>
        <p:sp>
          <p:nvSpPr>
            <p:cNvPr id="14" name="Freeform 14"/>
            <p:cNvSpPr>
              <a:spLocks/>
            </p:cNvSpPr>
            <p:nvPr/>
          </p:nvSpPr>
          <p:spPr bwMode="auto">
            <a:xfrm>
              <a:off x="3568481" y="2000118"/>
              <a:ext cx="1966588" cy="1235341"/>
            </a:xfrm>
            <a:custGeom>
              <a:avLst/>
              <a:gdLst>
                <a:gd name="T0" fmla="*/ 2147483647 w 535"/>
                <a:gd name="T1" fmla="*/ 0 h 336"/>
                <a:gd name="T2" fmla="*/ 0 w 535"/>
                <a:gd name="T3" fmla="*/ 2147483647 h 336"/>
                <a:gd name="T4" fmla="*/ 2147483647 w 535"/>
                <a:gd name="T5" fmla="*/ 2147483647 h 336"/>
                <a:gd name="T6" fmla="*/ 2147483647 w 535"/>
                <a:gd name="T7" fmla="*/ 2147483647 h 336"/>
                <a:gd name="T8" fmla="*/ 2147483647 w 535"/>
                <a:gd name="T9" fmla="*/ 0 h 336"/>
                <a:gd name="T10" fmla="*/ 0 60000 65536"/>
                <a:gd name="T11" fmla="*/ 0 60000 65536"/>
                <a:gd name="T12" fmla="*/ 0 60000 65536"/>
                <a:gd name="T13" fmla="*/ 0 60000 65536"/>
                <a:gd name="T14" fmla="*/ 0 60000 65536"/>
                <a:gd name="T15" fmla="*/ 0 w 535"/>
                <a:gd name="T16" fmla="*/ 0 h 336"/>
                <a:gd name="T17" fmla="*/ 535 w 535"/>
                <a:gd name="T18" fmla="*/ 336 h 336"/>
              </a:gdLst>
              <a:ahLst/>
              <a:cxnLst>
                <a:cxn ang="T10">
                  <a:pos x="T0" y="T1"/>
                </a:cxn>
                <a:cxn ang="T11">
                  <a:pos x="T2" y="T3"/>
                </a:cxn>
                <a:cxn ang="T12">
                  <a:pos x="T4" y="T5"/>
                </a:cxn>
                <a:cxn ang="T13">
                  <a:pos x="T6" y="T7"/>
                </a:cxn>
                <a:cxn ang="T14">
                  <a:pos x="T8" y="T9"/>
                </a:cxn>
              </a:cxnLst>
              <a:rect l="T15" t="T16" r="T17" b="T18"/>
              <a:pathLst>
                <a:path w="535" h="336">
                  <a:moveTo>
                    <a:pt x="268" y="0"/>
                  </a:moveTo>
                  <a:cubicBezTo>
                    <a:pt x="120" y="0"/>
                    <a:pt x="0" y="120"/>
                    <a:pt x="0" y="267"/>
                  </a:cubicBezTo>
                  <a:cubicBezTo>
                    <a:pt x="0" y="305"/>
                    <a:pt x="120" y="336"/>
                    <a:pt x="268" y="336"/>
                  </a:cubicBezTo>
                  <a:cubicBezTo>
                    <a:pt x="416" y="336"/>
                    <a:pt x="535" y="305"/>
                    <a:pt x="535" y="267"/>
                  </a:cubicBezTo>
                  <a:cubicBezTo>
                    <a:pt x="535" y="120"/>
                    <a:pt x="416" y="0"/>
                    <a:pt x="268" y="0"/>
                  </a:cubicBezTo>
                  <a:close/>
                </a:path>
              </a:pathLst>
            </a:custGeom>
            <a:gradFill rotWithShape="0">
              <a:gsLst>
                <a:gs pos="0">
                  <a:srgbClr val="0560B3"/>
                </a:gs>
                <a:gs pos="99001">
                  <a:srgbClr val="066CC9"/>
                </a:gs>
                <a:gs pos="100000">
                  <a:srgbClr val="066CC9"/>
                </a:gs>
              </a:gsLst>
              <a:lin ang="5400000" scaled="1"/>
            </a:gradFill>
            <a:ln w="9525" cap="flat" cmpd="sng" algn="ctr">
              <a:solidFill>
                <a:srgbClr val="01568F"/>
              </a:solidFill>
              <a:prstDash val="solid"/>
              <a:round/>
              <a:headEnd type="none" w="med" len="med"/>
              <a:tailEnd type="none" w="med" len="med"/>
            </a:ln>
          </p:spPr>
          <p:txBody>
            <a:bodyPr lIns="82124" tIns="41061" rIns="82124" bIns="41061" anchor="ctr"/>
            <a:lstStyle/>
            <a:p>
              <a:pPr algn="ctr"/>
              <a:r>
                <a:rPr lang="en-US" dirty="0" smtClean="0">
                  <a:solidFill>
                    <a:schemeClr val="bg1"/>
                  </a:solidFill>
                </a:rPr>
                <a:t>Interview</a:t>
              </a:r>
              <a:endParaRPr lang="en-US" dirty="0">
                <a:solidFill>
                  <a:schemeClr val="bg1"/>
                </a:solidFill>
              </a:endParaRPr>
            </a:p>
          </p:txBody>
        </p:sp>
      </p:grpSp>
      <p:grpSp>
        <p:nvGrpSpPr>
          <p:cNvPr id="8" name="Group 4"/>
          <p:cNvGrpSpPr>
            <a:grpSpLocks/>
          </p:cNvGrpSpPr>
          <p:nvPr/>
        </p:nvGrpSpPr>
        <p:grpSpPr bwMode="auto">
          <a:xfrm>
            <a:off x="2779713" y="2771775"/>
            <a:ext cx="3575050" cy="2406650"/>
            <a:chOff x="2779668" y="2771817"/>
            <a:chExt cx="3575332" cy="2406892"/>
          </a:xfrm>
        </p:grpSpPr>
        <p:grpSp>
          <p:nvGrpSpPr>
            <p:cNvPr id="12" name="Group 1"/>
            <p:cNvGrpSpPr>
              <a:grpSpLocks/>
            </p:cNvGrpSpPr>
            <p:nvPr/>
          </p:nvGrpSpPr>
          <p:grpSpPr bwMode="auto">
            <a:xfrm>
              <a:off x="2779668" y="3708435"/>
              <a:ext cx="3575332" cy="1470274"/>
              <a:chOff x="2773363" y="3719513"/>
              <a:chExt cx="3648075" cy="1500188"/>
            </a:xfrm>
          </p:grpSpPr>
          <p:sp>
            <p:nvSpPr>
              <p:cNvPr id="20" name="Freeform 15"/>
              <p:cNvSpPr>
                <a:spLocks/>
              </p:cNvSpPr>
              <p:nvPr/>
            </p:nvSpPr>
            <p:spPr bwMode="auto">
              <a:xfrm>
                <a:off x="2773363" y="4189405"/>
                <a:ext cx="3648075" cy="1030296"/>
              </a:xfrm>
              <a:custGeom>
                <a:avLst/>
                <a:gdLst>
                  <a:gd name="T0" fmla="*/ 487 w 973"/>
                  <a:gd name="T1" fmla="*/ 126 h 275"/>
                  <a:gd name="T2" fmla="*/ 0 w 973"/>
                  <a:gd name="T3" fmla="*/ 0 h 275"/>
                  <a:gd name="T4" fmla="*/ 0 w 973"/>
                  <a:gd name="T5" fmla="*/ 150 h 275"/>
                  <a:gd name="T6" fmla="*/ 487 w 973"/>
                  <a:gd name="T7" fmla="*/ 275 h 275"/>
                  <a:gd name="T8" fmla="*/ 973 w 973"/>
                  <a:gd name="T9" fmla="*/ 150 h 275"/>
                  <a:gd name="T10" fmla="*/ 973 w 973"/>
                  <a:gd name="T11" fmla="*/ 0 h 275"/>
                  <a:gd name="T12" fmla="*/ 487 w 973"/>
                  <a:gd name="T13" fmla="*/ 126 h 275"/>
                </a:gdLst>
                <a:ahLst/>
                <a:cxnLst>
                  <a:cxn ang="0">
                    <a:pos x="T0" y="T1"/>
                  </a:cxn>
                  <a:cxn ang="0">
                    <a:pos x="T2" y="T3"/>
                  </a:cxn>
                  <a:cxn ang="0">
                    <a:pos x="T4" y="T5"/>
                  </a:cxn>
                  <a:cxn ang="0">
                    <a:pos x="T6" y="T7"/>
                  </a:cxn>
                  <a:cxn ang="0">
                    <a:pos x="T8" y="T9"/>
                  </a:cxn>
                  <a:cxn ang="0">
                    <a:pos x="T10" y="T11"/>
                  </a:cxn>
                  <a:cxn ang="0">
                    <a:pos x="T12" y="T13"/>
                  </a:cxn>
                </a:cxnLst>
                <a:rect l="0" t="0" r="r" b="b"/>
                <a:pathLst>
                  <a:path w="973" h="275">
                    <a:moveTo>
                      <a:pt x="487" y="126"/>
                    </a:moveTo>
                    <a:cubicBezTo>
                      <a:pt x="218" y="126"/>
                      <a:pt x="0" y="70"/>
                      <a:pt x="0" y="0"/>
                    </a:cubicBezTo>
                    <a:cubicBezTo>
                      <a:pt x="0" y="150"/>
                      <a:pt x="0" y="150"/>
                      <a:pt x="0" y="150"/>
                    </a:cubicBezTo>
                    <a:cubicBezTo>
                      <a:pt x="0" y="219"/>
                      <a:pt x="218" y="275"/>
                      <a:pt x="487" y="275"/>
                    </a:cubicBezTo>
                    <a:cubicBezTo>
                      <a:pt x="755" y="275"/>
                      <a:pt x="973" y="219"/>
                      <a:pt x="973" y="150"/>
                    </a:cubicBezTo>
                    <a:cubicBezTo>
                      <a:pt x="973" y="0"/>
                      <a:pt x="973" y="0"/>
                      <a:pt x="973" y="0"/>
                    </a:cubicBezTo>
                    <a:cubicBezTo>
                      <a:pt x="973" y="70"/>
                      <a:pt x="755" y="126"/>
                      <a:pt x="487" y="126"/>
                    </a:cubicBez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pPr algn="ctr" defTabSz="814388" eaLnBrk="1" fontAlgn="auto" hangingPunct="1">
                  <a:lnSpc>
                    <a:spcPct val="90000"/>
                  </a:lnSpc>
                  <a:spcBef>
                    <a:spcPts val="0"/>
                  </a:spcBef>
                  <a:spcAft>
                    <a:spcPts val="0"/>
                  </a:spcAft>
                  <a:defRPr/>
                </a:pPr>
                <a:endParaRPr lang="en-US" dirty="0">
                  <a:latin typeface="+mn-lt"/>
                  <a:cs typeface="+mn-cs"/>
                </a:endParaRPr>
              </a:p>
            </p:txBody>
          </p:sp>
          <p:sp>
            <p:nvSpPr>
              <p:cNvPr id="21" name="Oval 16"/>
              <p:cNvSpPr>
                <a:spLocks noChangeArrowheads="1"/>
              </p:cNvSpPr>
              <p:nvPr/>
            </p:nvSpPr>
            <p:spPr bwMode="auto">
              <a:xfrm>
                <a:off x="2773363" y="3719616"/>
                <a:ext cx="3648075" cy="941199"/>
              </a:xfrm>
              <a:prstGeom prst="ellipse">
                <a:avLst/>
              </a:prstGeom>
              <a:gradFill>
                <a:gsLst>
                  <a:gs pos="0">
                    <a:srgbClr val="777777"/>
                  </a:gs>
                  <a:gs pos="100000">
                    <a:schemeClr val="bg1">
                      <a:lumMod val="54000"/>
                    </a:schemeClr>
                  </a:gs>
                </a:gsLst>
                <a:lin ang="5400000" scaled="1"/>
              </a:gradFill>
              <a:ln w="9525" cap="flat" cmpd="sng" algn="ctr">
                <a:solidFill>
                  <a:srgbClr val="606060"/>
                </a:solidFill>
                <a:prstDash val="solid"/>
                <a:round/>
                <a:headEnd type="none" w="med" len="med"/>
                <a:tailEnd type="none" w="med" len="med"/>
              </a:ln>
              <a:effectLst/>
            </p:spPr>
            <p:txBody>
              <a:bodyPr lIns="82124" tIns="41061" rIns="82124" bIns="41061" anchor="ctr"/>
              <a:lstStyle/>
              <a:p>
                <a:pPr algn="ctr" defTabSz="814388" eaLnBrk="1" fontAlgn="auto" hangingPunct="1">
                  <a:lnSpc>
                    <a:spcPct val="90000"/>
                  </a:lnSpc>
                  <a:spcBef>
                    <a:spcPts val="0"/>
                  </a:spcBef>
                  <a:spcAft>
                    <a:spcPts val="0"/>
                  </a:spcAft>
                  <a:defRPr/>
                </a:pPr>
                <a:endParaRPr lang="en-US" dirty="0">
                  <a:latin typeface="+mn-lt"/>
                  <a:cs typeface="+mn-cs"/>
                </a:endParaRPr>
              </a:p>
            </p:txBody>
          </p:sp>
        </p:grpSp>
        <p:sp>
          <p:nvSpPr>
            <p:cNvPr id="19" name="Freeform 17"/>
            <p:cNvSpPr>
              <a:spLocks/>
            </p:cNvSpPr>
            <p:nvPr/>
          </p:nvSpPr>
          <p:spPr bwMode="auto">
            <a:xfrm>
              <a:off x="3260423" y="2771817"/>
              <a:ext cx="2579591" cy="1621190"/>
            </a:xfrm>
            <a:custGeom>
              <a:avLst/>
              <a:gdLst>
                <a:gd name="T0" fmla="*/ 2147483647 w 702"/>
                <a:gd name="T1" fmla="*/ 0 h 441"/>
                <a:gd name="T2" fmla="*/ 0 w 702"/>
                <a:gd name="T3" fmla="*/ 2147483647 h 441"/>
                <a:gd name="T4" fmla="*/ 2147483647 w 702"/>
                <a:gd name="T5" fmla="*/ 2147483647 h 441"/>
                <a:gd name="T6" fmla="*/ 2147483647 w 702"/>
                <a:gd name="T7" fmla="*/ 2147483647 h 441"/>
                <a:gd name="T8" fmla="*/ 2147483647 w 702"/>
                <a:gd name="T9" fmla="*/ 0 h 441"/>
                <a:gd name="T10" fmla="*/ 0 60000 65536"/>
                <a:gd name="T11" fmla="*/ 0 60000 65536"/>
                <a:gd name="T12" fmla="*/ 0 60000 65536"/>
                <a:gd name="T13" fmla="*/ 0 60000 65536"/>
                <a:gd name="T14" fmla="*/ 0 60000 65536"/>
                <a:gd name="T15" fmla="*/ 0 w 702"/>
                <a:gd name="T16" fmla="*/ 0 h 441"/>
                <a:gd name="T17" fmla="*/ 702 w 702"/>
                <a:gd name="T18" fmla="*/ 441 h 441"/>
              </a:gdLst>
              <a:ahLst/>
              <a:cxnLst>
                <a:cxn ang="T10">
                  <a:pos x="T0" y="T1"/>
                </a:cxn>
                <a:cxn ang="T11">
                  <a:pos x="T2" y="T3"/>
                </a:cxn>
                <a:cxn ang="T12">
                  <a:pos x="T4" y="T5"/>
                </a:cxn>
                <a:cxn ang="T13">
                  <a:pos x="T6" y="T7"/>
                </a:cxn>
                <a:cxn ang="T14">
                  <a:pos x="T8" y="T9"/>
                </a:cxn>
              </a:cxnLst>
              <a:rect l="T15" t="T16" r="T17" b="T18"/>
              <a:pathLst>
                <a:path w="702" h="441">
                  <a:moveTo>
                    <a:pt x="351" y="0"/>
                  </a:moveTo>
                  <a:cubicBezTo>
                    <a:pt x="157" y="0"/>
                    <a:pt x="0" y="157"/>
                    <a:pt x="0" y="351"/>
                  </a:cubicBezTo>
                  <a:cubicBezTo>
                    <a:pt x="0" y="400"/>
                    <a:pt x="157" y="441"/>
                    <a:pt x="351" y="441"/>
                  </a:cubicBezTo>
                  <a:cubicBezTo>
                    <a:pt x="545" y="441"/>
                    <a:pt x="702" y="400"/>
                    <a:pt x="702" y="351"/>
                  </a:cubicBezTo>
                  <a:cubicBezTo>
                    <a:pt x="702" y="157"/>
                    <a:pt x="545" y="0"/>
                    <a:pt x="351" y="0"/>
                  </a:cubicBezTo>
                  <a:close/>
                </a:path>
              </a:pathLst>
            </a:custGeom>
            <a:gradFill rotWithShape="0">
              <a:gsLst>
                <a:gs pos="0">
                  <a:srgbClr val="08A7EE"/>
                </a:gs>
                <a:gs pos="99001">
                  <a:srgbClr val="17B2F7"/>
                </a:gs>
                <a:gs pos="100000">
                  <a:srgbClr val="17B2F7"/>
                </a:gs>
              </a:gsLst>
              <a:lin ang="5400000" scaled="1"/>
            </a:gradFill>
            <a:ln w="9525" cap="flat" cmpd="sng" algn="ctr">
              <a:solidFill>
                <a:srgbClr val="0195F9"/>
              </a:solidFill>
              <a:prstDash val="solid"/>
              <a:round/>
              <a:headEnd type="none" w="med" len="med"/>
              <a:tailEnd type="none" w="med" len="med"/>
            </a:ln>
          </p:spPr>
          <p:txBody>
            <a:bodyPr lIns="82124" tIns="41061" rIns="82124" bIns="41061" anchor="ctr"/>
            <a:lstStyle/>
            <a:p>
              <a:pPr algn="ctr"/>
              <a:r>
                <a:rPr lang="en-US" sz="2000" dirty="0" smtClean="0">
                  <a:solidFill>
                    <a:schemeClr val="bg1"/>
                  </a:solidFill>
                </a:rPr>
                <a:t>Follow Up</a:t>
              </a:r>
              <a:endParaRPr lang="en-US" sz="2000" dirty="0">
                <a:solidFill>
                  <a:schemeClr val="bg1"/>
                </a:solidFill>
              </a:endParaRPr>
            </a:p>
          </p:txBody>
        </p:sp>
      </p:grpSp>
      <p:sp>
        <p:nvSpPr>
          <p:cNvPr id="22" name="TextBox 21"/>
          <p:cNvSpPr txBox="1"/>
          <p:nvPr/>
        </p:nvSpPr>
        <p:spPr>
          <a:xfrm>
            <a:off x="2200656" y="5568696"/>
            <a:ext cx="4684776" cy="492443"/>
          </a:xfrm>
          <a:prstGeom prst="rect">
            <a:avLst/>
          </a:prstGeom>
          <a:noFill/>
        </p:spPr>
        <p:txBody>
          <a:bodyPr wrap="square" rtlCol="0">
            <a:spAutoFit/>
          </a:bodyPr>
          <a:lstStyle/>
          <a:p>
            <a:pPr algn="ctr"/>
            <a:r>
              <a:rPr lang="en-US" sz="2600" b="1" i="0" dirty="0" smtClean="0">
                <a:cs typeface="HelveticaNeueLT Std Lt"/>
              </a:rPr>
              <a:t>Getting Hired</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000"/>
                                        <p:tgtEl>
                                          <p:spTgt spid="6"/>
                                        </p:tgtEl>
                                      </p:cBhvr>
                                    </p:animEffect>
                                  </p:childTnLst>
                                </p:cTn>
                              </p:par>
                            </p:childTnLst>
                          </p:cTn>
                        </p:par>
                        <p:par>
                          <p:cTn id="11" fill="hold">
                            <p:stCondLst>
                              <p:cond delay="1000"/>
                            </p:stCondLst>
                            <p:childTnLst>
                              <p:par>
                                <p:cTn id="12" presetID="2" presetClass="entr" presetSubtype="4" fill="hold" nodeType="afterEffect">
                                  <p:stCondLst>
                                    <p:cond delay="20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fill="hold"/>
                                        <p:tgtEl>
                                          <p:spTgt spid="3"/>
                                        </p:tgtEl>
                                        <p:attrNameLst>
                                          <p:attrName>ppt_x</p:attrName>
                                        </p:attrNameLst>
                                      </p:cBhvr>
                                      <p:tavLst>
                                        <p:tav tm="0">
                                          <p:val>
                                            <p:strVal val="#ppt_x"/>
                                          </p:val>
                                        </p:tav>
                                        <p:tav tm="100000">
                                          <p:val>
                                            <p:strVal val="#ppt_x"/>
                                          </p:val>
                                        </p:tav>
                                      </p:tavLst>
                                    </p:anim>
                                    <p:anim calcmode="lin" valueType="num">
                                      <p:cBhvr additive="base">
                                        <p:cTn id="15" dur="10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4000"/>
                            </p:stCondLst>
                            <p:childTnLst>
                              <p:par>
                                <p:cTn id="17" presetID="2" presetClass="entr" presetSubtype="4" fill="hold" nodeType="afterEffect">
                                  <p:stCondLst>
                                    <p:cond delay="38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8800"/>
                            </p:stCondLst>
                            <p:childTnLst>
                              <p:par>
                                <p:cTn id="22" presetID="8" presetClass="entr" presetSubtype="16" fill="hold" nodeType="afterEffect">
                                  <p:stCondLst>
                                    <p:cond delay="300"/>
                                  </p:stCondLst>
                                  <p:childTnLst>
                                    <p:set>
                                      <p:cBhvr>
                                        <p:cTn id="23" dur="1" fill="hold">
                                          <p:stCondLst>
                                            <p:cond delay="0"/>
                                          </p:stCondLst>
                                        </p:cTn>
                                        <p:tgtEl>
                                          <p:spTgt spid="8"/>
                                        </p:tgtEl>
                                        <p:attrNameLst>
                                          <p:attrName>style.visibility</p:attrName>
                                        </p:attrNameLst>
                                      </p:cBhvr>
                                      <p:to>
                                        <p:strVal val="visible"/>
                                      </p:to>
                                    </p:set>
                                    <p:animEffect transition="in" filter="diamond(in)">
                                      <p:cBhvr>
                                        <p:cTn id="24" dur="1000"/>
                                        <p:tgtEl>
                                          <p:spTgt spid="8"/>
                                        </p:tgtEl>
                                      </p:cBhvr>
                                    </p:animEffect>
                                  </p:childTnLst>
                                </p:cTn>
                              </p:par>
                            </p:childTnLst>
                          </p:cTn>
                        </p:par>
                        <p:par>
                          <p:cTn id="25" fill="hold">
                            <p:stCondLst>
                              <p:cond delay="10100"/>
                            </p:stCondLst>
                            <p:childTnLst>
                              <p:par>
                                <p:cTn id="26" presetID="7" presetClass="entr" presetSubtype="4" fill="hold" grpId="0" nodeType="afterEffect">
                                  <p:stCondLst>
                                    <p:cond delay="420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3000" fill="hold"/>
                                        <p:tgtEl>
                                          <p:spTgt spid="22"/>
                                        </p:tgtEl>
                                        <p:attrNameLst>
                                          <p:attrName>ppt_x</p:attrName>
                                        </p:attrNameLst>
                                      </p:cBhvr>
                                      <p:tavLst>
                                        <p:tav tm="0">
                                          <p:val>
                                            <p:strVal val="#ppt_x"/>
                                          </p:val>
                                        </p:tav>
                                        <p:tav tm="100000">
                                          <p:val>
                                            <p:strVal val="#ppt_x"/>
                                          </p:val>
                                        </p:tav>
                                      </p:tavLst>
                                    </p:anim>
                                    <p:anim calcmode="lin" valueType="num">
                                      <p:cBhvr additive="base">
                                        <p:cTn id="29" dur="3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4" y="247206"/>
            <a:ext cx="8229600" cy="1143000"/>
          </a:xfrm>
        </p:spPr>
        <p:txBody>
          <a:bodyPr/>
          <a:lstStyle/>
          <a:p>
            <a:r>
              <a:rPr lang="en-US" dirty="0" smtClean="0"/>
              <a:t>Job Search Success</a:t>
            </a:r>
            <a:endParaRPr lang="en-US" dirty="0"/>
          </a:p>
        </p:txBody>
      </p:sp>
      <p:sp>
        <p:nvSpPr>
          <p:cNvPr id="27" name="TextBox 32"/>
          <p:cNvSpPr txBox="1">
            <a:spLocks noChangeArrowheads="1"/>
          </p:cNvSpPr>
          <p:nvPr/>
        </p:nvSpPr>
        <p:spPr bwMode="auto">
          <a:xfrm>
            <a:off x="236538" y="1694518"/>
            <a:ext cx="2890710" cy="523220"/>
          </a:xfrm>
          <a:prstGeom prst="rect">
            <a:avLst/>
          </a:prstGeom>
          <a:noFill/>
          <a:ln w="9525">
            <a:noFill/>
            <a:miter lim="800000"/>
            <a:headEnd/>
            <a:tailEnd/>
          </a:ln>
        </p:spPr>
        <p:txBody>
          <a:bodyPr wrap="square" lIns="0" anchor="b">
            <a:spAutoFit/>
          </a:bodyPr>
          <a:lstStyle/>
          <a:p>
            <a:pPr eaLnBrk="1" hangingPunct="1"/>
            <a:r>
              <a:rPr lang="en-US" sz="2800" dirty="0" smtClean="0">
                <a:solidFill>
                  <a:schemeClr val="bg1"/>
                </a:solidFill>
                <a:cs typeface="Arial" pitchFamily="34" charset="0"/>
              </a:rPr>
              <a:t>Look for a Job</a:t>
            </a:r>
            <a:endParaRPr lang="en-US" sz="2800" dirty="0">
              <a:solidFill>
                <a:schemeClr val="bg1"/>
              </a:solidFill>
              <a:cs typeface="Arial" pitchFamily="34" charset="0"/>
            </a:endParaRPr>
          </a:p>
        </p:txBody>
      </p:sp>
      <p:grpSp>
        <p:nvGrpSpPr>
          <p:cNvPr id="3" name="Group 19"/>
          <p:cNvGrpSpPr/>
          <p:nvPr/>
        </p:nvGrpSpPr>
        <p:grpSpPr>
          <a:xfrm>
            <a:off x="2282566" y="1486313"/>
            <a:ext cx="4011137" cy="2425541"/>
            <a:chOff x="2282566" y="1486313"/>
            <a:chExt cx="4011137" cy="2425541"/>
          </a:xfrm>
          <a:effectLst>
            <a:outerShdw blurRad="38100" dist="25400" dir="5400000" algn="ctr" rotWithShape="0">
              <a:srgbClr val="000000">
                <a:alpha val="27000"/>
              </a:srgbClr>
            </a:outerShdw>
          </a:effectLst>
          <a:scene3d>
            <a:camera prst="orthographicFront">
              <a:rot lat="0" lon="0" rev="0"/>
            </a:camera>
            <a:lightRig rig="threePt" dir="t"/>
          </a:scene3d>
        </p:grpSpPr>
        <p:sp>
          <p:nvSpPr>
            <p:cNvPr id="21" name="Freeform 6"/>
            <p:cNvSpPr>
              <a:spLocks/>
            </p:cNvSpPr>
            <p:nvPr/>
          </p:nvSpPr>
          <p:spPr bwMode="auto">
            <a:xfrm>
              <a:off x="6147017" y="1699356"/>
              <a:ext cx="146685" cy="1981995"/>
            </a:xfrm>
            <a:custGeom>
              <a:avLst/>
              <a:gdLst/>
              <a:ahLst/>
              <a:cxnLst>
                <a:cxn ang="0">
                  <a:pos x="54" y="169"/>
                </a:cxn>
                <a:cxn ang="0">
                  <a:pos x="2" y="446"/>
                </a:cxn>
                <a:cxn ang="0">
                  <a:pos x="0" y="1135"/>
                </a:cxn>
                <a:cxn ang="0">
                  <a:pos x="51" y="856"/>
                </a:cxn>
                <a:cxn ang="0">
                  <a:pos x="84" y="690"/>
                </a:cxn>
                <a:cxn ang="0">
                  <a:pos x="84" y="0"/>
                </a:cxn>
                <a:cxn ang="0">
                  <a:pos x="54" y="169"/>
                </a:cxn>
              </a:cxnLst>
              <a:rect l="0" t="0" r="r" b="b"/>
              <a:pathLst>
                <a:path w="84" h="1135">
                  <a:moveTo>
                    <a:pt x="54" y="169"/>
                  </a:moveTo>
                  <a:lnTo>
                    <a:pt x="2" y="446"/>
                  </a:lnTo>
                  <a:lnTo>
                    <a:pt x="0" y="1135"/>
                  </a:lnTo>
                  <a:lnTo>
                    <a:pt x="51" y="856"/>
                  </a:lnTo>
                  <a:lnTo>
                    <a:pt x="84" y="690"/>
                  </a:lnTo>
                  <a:lnTo>
                    <a:pt x="84" y="0"/>
                  </a:lnTo>
                  <a:lnTo>
                    <a:pt x="54" y="169"/>
                  </a:lnTo>
                  <a:close/>
                </a:path>
              </a:pathLst>
            </a:custGeom>
            <a:gradFill flip="none" rotWithShape="1">
              <a:gsLst>
                <a:gs pos="100000">
                  <a:srgbClr val="043E72"/>
                </a:gs>
                <a:gs pos="0">
                  <a:srgbClr val="0560B3"/>
                </a:gs>
              </a:gsLst>
              <a:lin ang="5400000" scaled="0"/>
              <a:tileRect/>
            </a:gradFill>
            <a:ln w="9525" cap="flat" cmpd="sng" algn="ctr">
              <a:solidFill>
                <a:srgbClr val="01568F"/>
              </a:solidFill>
              <a:prstDash val="solid"/>
              <a:round/>
              <a:headEnd type="none" w="med" len="med"/>
              <a:tailEnd type="none" w="med" len="med"/>
            </a:ln>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22" name="Freeform 7"/>
            <p:cNvSpPr>
              <a:spLocks/>
            </p:cNvSpPr>
            <p:nvPr/>
          </p:nvSpPr>
          <p:spPr bwMode="auto">
            <a:xfrm>
              <a:off x="2282566" y="2371661"/>
              <a:ext cx="859155" cy="1367314"/>
            </a:xfrm>
            <a:custGeom>
              <a:avLst/>
              <a:gdLst/>
              <a:ahLst/>
              <a:cxnLst>
                <a:cxn ang="0">
                  <a:pos x="492" y="0"/>
                </a:cxn>
                <a:cxn ang="0">
                  <a:pos x="490" y="689"/>
                </a:cxn>
                <a:cxn ang="0">
                  <a:pos x="0" y="783"/>
                </a:cxn>
                <a:cxn ang="0">
                  <a:pos x="2" y="96"/>
                </a:cxn>
                <a:cxn ang="0">
                  <a:pos x="492" y="0"/>
                </a:cxn>
              </a:cxnLst>
              <a:rect l="0" t="0" r="r" b="b"/>
              <a:pathLst>
                <a:path w="492" h="783">
                  <a:moveTo>
                    <a:pt x="492" y="0"/>
                  </a:moveTo>
                  <a:lnTo>
                    <a:pt x="490" y="689"/>
                  </a:lnTo>
                  <a:lnTo>
                    <a:pt x="0" y="783"/>
                  </a:lnTo>
                  <a:lnTo>
                    <a:pt x="2" y="96"/>
                  </a:lnTo>
                  <a:lnTo>
                    <a:pt x="492" y="0"/>
                  </a:lnTo>
                  <a:close/>
                </a:path>
              </a:pathLst>
            </a:custGeom>
            <a:gradFill flip="none" rotWithShape="1">
              <a:gsLst>
                <a:gs pos="100000">
                  <a:srgbClr val="043E72"/>
                </a:gs>
                <a:gs pos="0">
                  <a:srgbClr val="0560B3"/>
                </a:gs>
              </a:gsLst>
              <a:lin ang="5400000" scaled="0"/>
              <a:tileRect/>
            </a:gradFill>
            <a:ln w="9525" cap="flat" cmpd="sng" algn="ctr">
              <a:solidFill>
                <a:srgbClr val="01568F"/>
              </a:solidFill>
              <a:prstDash val="solid"/>
              <a:round/>
              <a:headEnd type="none" w="med" len="med"/>
              <a:tailEnd type="none" w="med" len="med"/>
            </a:ln>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23" name="Freeform 8"/>
            <p:cNvSpPr>
              <a:spLocks/>
            </p:cNvSpPr>
            <p:nvPr/>
          </p:nvSpPr>
          <p:spPr bwMode="auto">
            <a:xfrm>
              <a:off x="3494464" y="2277364"/>
              <a:ext cx="1604804" cy="1634490"/>
            </a:xfrm>
            <a:custGeom>
              <a:avLst/>
              <a:gdLst/>
              <a:ahLst/>
              <a:cxnLst>
                <a:cxn ang="0">
                  <a:pos x="392" y="29"/>
                </a:cxn>
                <a:cxn ang="0">
                  <a:pos x="391" y="323"/>
                </a:cxn>
                <a:cxn ang="0">
                  <a:pos x="53" y="358"/>
                </a:cxn>
                <a:cxn ang="0">
                  <a:pos x="0" y="399"/>
                </a:cxn>
                <a:cxn ang="0">
                  <a:pos x="1" y="106"/>
                </a:cxn>
                <a:cxn ang="0">
                  <a:pos x="54" y="64"/>
                </a:cxn>
                <a:cxn ang="0">
                  <a:pos x="392" y="29"/>
                </a:cxn>
              </a:cxnLst>
              <a:rect l="0" t="0" r="r" b="b"/>
              <a:pathLst>
                <a:path w="392" h="399">
                  <a:moveTo>
                    <a:pt x="392" y="29"/>
                  </a:moveTo>
                  <a:cubicBezTo>
                    <a:pt x="391" y="323"/>
                    <a:pt x="391" y="323"/>
                    <a:pt x="391" y="323"/>
                  </a:cubicBezTo>
                  <a:cubicBezTo>
                    <a:pt x="280" y="293"/>
                    <a:pt x="144" y="305"/>
                    <a:pt x="53" y="358"/>
                  </a:cubicBezTo>
                  <a:cubicBezTo>
                    <a:pt x="32" y="370"/>
                    <a:pt x="14" y="384"/>
                    <a:pt x="0" y="399"/>
                  </a:cubicBezTo>
                  <a:cubicBezTo>
                    <a:pt x="1" y="106"/>
                    <a:pt x="1" y="106"/>
                    <a:pt x="1" y="106"/>
                  </a:cubicBezTo>
                  <a:cubicBezTo>
                    <a:pt x="15" y="91"/>
                    <a:pt x="32" y="77"/>
                    <a:pt x="54" y="64"/>
                  </a:cubicBezTo>
                  <a:cubicBezTo>
                    <a:pt x="145" y="11"/>
                    <a:pt x="280" y="0"/>
                    <a:pt x="392" y="29"/>
                  </a:cubicBezTo>
                  <a:close/>
                </a:path>
              </a:pathLst>
            </a:custGeom>
            <a:gradFill flip="none" rotWithShape="1">
              <a:gsLst>
                <a:gs pos="100000">
                  <a:srgbClr val="043E72"/>
                </a:gs>
                <a:gs pos="0">
                  <a:srgbClr val="0560B3"/>
                </a:gs>
              </a:gsLst>
              <a:lin ang="5400000" scaled="0"/>
              <a:tileRect/>
            </a:gradFill>
            <a:ln w="9525" cap="flat" cmpd="sng" algn="ctr">
              <a:solidFill>
                <a:srgbClr val="01568F"/>
              </a:solidFill>
              <a:prstDash val="solid"/>
              <a:round/>
              <a:headEnd type="none" w="med" len="med"/>
              <a:tailEnd type="none" w="med" len="med"/>
            </a:ln>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24" name="Freeform 9"/>
            <p:cNvSpPr>
              <a:spLocks/>
            </p:cNvSpPr>
            <p:nvPr/>
          </p:nvSpPr>
          <p:spPr bwMode="auto">
            <a:xfrm>
              <a:off x="4804151" y="2478183"/>
              <a:ext cx="1346359" cy="1290479"/>
            </a:xfrm>
            <a:custGeom>
              <a:avLst/>
              <a:gdLst/>
              <a:ahLst/>
              <a:cxnLst>
                <a:cxn ang="0">
                  <a:pos x="356" y="28"/>
                </a:cxn>
                <a:cxn ang="0">
                  <a:pos x="0" y="52"/>
                </a:cxn>
                <a:cxn ang="0">
                  <a:pos x="0" y="739"/>
                </a:cxn>
                <a:cxn ang="0">
                  <a:pos x="354" y="715"/>
                </a:cxn>
                <a:cxn ang="0">
                  <a:pos x="769" y="689"/>
                </a:cxn>
                <a:cxn ang="0">
                  <a:pos x="771" y="0"/>
                </a:cxn>
                <a:cxn ang="0">
                  <a:pos x="356" y="28"/>
                </a:cxn>
              </a:cxnLst>
              <a:rect l="0" t="0" r="r" b="b"/>
              <a:pathLst>
                <a:path w="771" h="739">
                  <a:moveTo>
                    <a:pt x="356" y="28"/>
                  </a:moveTo>
                  <a:lnTo>
                    <a:pt x="0" y="52"/>
                  </a:lnTo>
                  <a:lnTo>
                    <a:pt x="0" y="739"/>
                  </a:lnTo>
                  <a:lnTo>
                    <a:pt x="354" y="715"/>
                  </a:lnTo>
                  <a:lnTo>
                    <a:pt x="769" y="689"/>
                  </a:lnTo>
                  <a:lnTo>
                    <a:pt x="771" y="0"/>
                  </a:lnTo>
                  <a:lnTo>
                    <a:pt x="356" y="28"/>
                  </a:lnTo>
                  <a:close/>
                </a:path>
              </a:pathLst>
            </a:custGeom>
            <a:solidFill>
              <a:srgbClr val="0560B3"/>
            </a:solidFill>
            <a:ln w="9525" cap="flat" cmpd="sng" algn="ctr">
              <a:solidFill>
                <a:srgbClr val="01568F"/>
              </a:solidFill>
              <a:prstDash val="solid"/>
              <a:round/>
              <a:headEnd type="none" w="med" len="med"/>
              <a:tailEnd type="none" w="med" len="med"/>
            </a:ln>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25" name="Freeform 10"/>
            <p:cNvSpPr>
              <a:spLocks/>
            </p:cNvSpPr>
            <p:nvPr/>
          </p:nvSpPr>
          <p:spPr bwMode="auto">
            <a:xfrm>
              <a:off x="3138229" y="2371661"/>
              <a:ext cx="359728" cy="1540193"/>
            </a:xfrm>
            <a:custGeom>
              <a:avLst/>
              <a:gdLst/>
              <a:ahLst/>
              <a:cxnLst>
                <a:cxn ang="0">
                  <a:pos x="206" y="195"/>
                </a:cxn>
                <a:cxn ang="0">
                  <a:pos x="204" y="882"/>
                </a:cxn>
                <a:cxn ang="0">
                  <a:pos x="0" y="689"/>
                </a:cxn>
                <a:cxn ang="0">
                  <a:pos x="2" y="0"/>
                </a:cxn>
                <a:cxn ang="0">
                  <a:pos x="206" y="195"/>
                </a:cxn>
              </a:cxnLst>
              <a:rect l="0" t="0" r="r" b="b"/>
              <a:pathLst>
                <a:path w="206" h="882">
                  <a:moveTo>
                    <a:pt x="206" y="195"/>
                  </a:moveTo>
                  <a:lnTo>
                    <a:pt x="204" y="882"/>
                  </a:lnTo>
                  <a:lnTo>
                    <a:pt x="0" y="689"/>
                  </a:lnTo>
                  <a:lnTo>
                    <a:pt x="2" y="0"/>
                  </a:lnTo>
                  <a:lnTo>
                    <a:pt x="206" y="195"/>
                  </a:lnTo>
                  <a:close/>
                </a:path>
              </a:pathLst>
            </a:custGeom>
            <a:solidFill>
              <a:srgbClr val="0560B3"/>
            </a:solidFill>
            <a:ln w="9525" cap="flat" cmpd="sng" algn="ctr">
              <a:solidFill>
                <a:srgbClr val="01568F"/>
              </a:solidFill>
              <a:prstDash val="solid"/>
              <a:round/>
              <a:headEnd type="none" w="med" len="med"/>
              <a:tailEnd type="none" w="med" len="med"/>
            </a:ln>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26" name="Freeform 11"/>
            <p:cNvSpPr>
              <a:spLocks/>
            </p:cNvSpPr>
            <p:nvPr/>
          </p:nvSpPr>
          <p:spPr bwMode="auto">
            <a:xfrm>
              <a:off x="2286059" y="1486313"/>
              <a:ext cx="4007644" cy="1225868"/>
            </a:xfrm>
            <a:custGeom>
              <a:avLst/>
              <a:gdLst/>
              <a:ahLst/>
              <a:cxnLst>
                <a:cxn ang="0">
                  <a:pos x="979" y="52"/>
                </a:cxn>
                <a:cxn ang="0">
                  <a:pos x="966" y="124"/>
                </a:cxn>
                <a:cxn ang="0">
                  <a:pos x="944" y="242"/>
                </a:cxn>
                <a:cxn ang="0">
                  <a:pos x="767" y="254"/>
                </a:cxn>
                <a:cxn ang="0">
                  <a:pos x="615" y="264"/>
                </a:cxn>
                <a:cxn ang="0">
                  <a:pos x="687" y="222"/>
                </a:cxn>
                <a:cxn ang="0">
                  <a:pos x="349" y="257"/>
                </a:cxn>
                <a:cxn ang="0">
                  <a:pos x="296" y="299"/>
                </a:cxn>
                <a:cxn ang="0">
                  <a:pos x="209" y="216"/>
                </a:cxn>
                <a:cxn ang="0">
                  <a:pos x="0" y="257"/>
                </a:cxn>
                <a:cxn ang="0">
                  <a:pos x="136" y="134"/>
                </a:cxn>
                <a:cxn ang="0">
                  <a:pos x="905" y="95"/>
                </a:cxn>
                <a:cxn ang="0">
                  <a:pos x="979" y="52"/>
                </a:cxn>
              </a:cxnLst>
              <a:rect l="0" t="0" r="r" b="b"/>
              <a:pathLst>
                <a:path w="979" h="299">
                  <a:moveTo>
                    <a:pt x="979" y="52"/>
                  </a:moveTo>
                  <a:cubicBezTo>
                    <a:pt x="966" y="124"/>
                    <a:pt x="966" y="124"/>
                    <a:pt x="966" y="124"/>
                  </a:cubicBezTo>
                  <a:cubicBezTo>
                    <a:pt x="944" y="242"/>
                    <a:pt x="944" y="242"/>
                    <a:pt x="944" y="242"/>
                  </a:cubicBezTo>
                  <a:cubicBezTo>
                    <a:pt x="767" y="254"/>
                    <a:pt x="767" y="254"/>
                    <a:pt x="767" y="254"/>
                  </a:cubicBezTo>
                  <a:cubicBezTo>
                    <a:pt x="615" y="264"/>
                    <a:pt x="615" y="264"/>
                    <a:pt x="615" y="264"/>
                  </a:cubicBezTo>
                  <a:cubicBezTo>
                    <a:pt x="687" y="222"/>
                    <a:pt x="687" y="222"/>
                    <a:pt x="687" y="222"/>
                  </a:cubicBezTo>
                  <a:cubicBezTo>
                    <a:pt x="575" y="193"/>
                    <a:pt x="440" y="204"/>
                    <a:pt x="349" y="257"/>
                  </a:cubicBezTo>
                  <a:cubicBezTo>
                    <a:pt x="327" y="270"/>
                    <a:pt x="310" y="284"/>
                    <a:pt x="296" y="299"/>
                  </a:cubicBezTo>
                  <a:cubicBezTo>
                    <a:pt x="209" y="216"/>
                    <a:pt x="209" y="216"/>
                    <a:pt x="209" y="216"/>
                  </a:cubicBezTo>
                  <a:cubicBezTo>
                    <a:pt x="0" y="257"/>
                    <a:pt x="0" y="257"/>
                    <a:pt x="0" y="257"/>
                  </a:cubicBezTo>
                  <a:cubicBezTo>
                    <a:pt x="29" y="212"/>
                    <a:pt x="74" y="170"/>
                    <a:pt x="136" y="134"/>
                  </a:cubicBezTo>
                  <a:cubicBezTo>
                    <a:pt x="345" y="13"/>
                    <a:pt x="670" y="0"/>
                    <a:pt x="905" y="95"/>
                  </a:cubicBezTo>
                  <a:lnTo>
                    <a:pt x="979" y="52"/>
                  </a:lnTo>
                  <a:close/>
                </a:path>
              </a:pathLst>
            </a:custGeom>
            <a:gradFill>
              <a:gsLst>
                <a:gs pos="0">
                  <a:srgbClr val="0560B3"/>
                </a:gs>
                <a:gs pos="99000">
                  <a:srgbClr val="0560B3">
                    <a:lumMod val="93000"/>
                    <a:lumOff val="7000"/>
                  </a:srgbClr>
                </a:gs>
              </a:gsLst>
              <a:lin ang="5400000" scaled="1"/>
            </a:gradFill>
            <a:ln w="9525" cap="flat" cmpd="sng" algn="ctr">
              <a:solidFill>
                <a:srgbClr val="01568F"/>
              </a:solidFill>
              <a:prstDash val="solid"/>
              <a:round/>
              <a:headEnd type="none" w="med" len="med"/>
              <a:tailEnd type="none" w="med" len="med"/>
            </a:ln>
            <a:effectLst/>
          </p:spPr>
          <p:txBody>
            <a:bodyPr lIns="82124" tIns="41061" rIns="82124" bIns="41061" anchor="ctr"/>
            <a:lstStyle/>
            <a:p>
              <a:pPr algn="ctr" defTabSz="814388">
                <a:lnSpc>
                  <a:spcPct val="90000"/>
                </a:lnSpc>
                <a:defRPr/>
              </a:pPr>
              <a:endParaRPr lang="en-US" sz="2400" dirty="0">
                <a:latin typeface="Arial" charset="0"/>
              </a:endParaRPr>
            </a:p>
          </p:txBody>
        </p:sp>
      </p:grpSp>
      <p:grpSp>
        <p:nvGrpSpPr>
          <p:cNvPr id="4" name="Group 28"/>
          <p:cNvGrpSpPr/>
          <p:nvPr/>
        </p:nvGrpSpPr>
        <p:grpSpPr>
          <a:xfrm>
            <a:off x="4643496" y="2137664"/>
            <a:ext cx="2636838" cy="3637439"/>
            <a:chOff x="4643496" y="2137664"/>
            <a:chExt cx="2636838" cy="3637439"/>
          </a:xfrm>
          <a:effectLst>
            <a:outerShdw blurRad="38100" dist="25400" dir="5400000" algn="ctr" rotWithShape="0">
              <a:srgbClr val="000000">
                <a:alpha val="27000"/>
              </a:srgbClr>
            </a:outerShdw>
          </a:effectLst>
          <a:scene3d>
            <a:camera prst="orthographicFront">
              <a:rot lat="0" lon="0" rev="0"/>
            </a:camera>
            <a:lightRig rig="threePt" dir="t"/>
          </a:scene3d>
        </p:grpSpPr>
        <p:sp>
          <p:nvSpPr>
            <p:cNvPr id="30" name="Freeform 13"/>
            <p:cNvSpPr>
              <a:spLocks/>
            </p:cNvSpPr>
            <p:nvPr/>
          </p:nvSpPr>
          <p:spPr bwMode="auto">
            <a:xfrm>
              <a:off x="5623142" y="2666778"/>
              <a:ext cx="192088" cy="1583849"/>
            </a:xfrm>
            <a:custGeom>
              <a:avLst/>
              <a:gdLst/>
              <a:ahLst/>
              <a:cxnLst>
                <a:cxn ang="0">
                  <a:pos x="47" y="93"/>
                </a:cxn>
                <a:cxn ang="0">
                  <a:pos x="46" y="387"/>
                </a:cxn>
                <a:cxn ang="0">
                  <a:pos x="0" y="293"/>
                </a:cxn>
                <a:cxn ang="0">
                  <a:pos x="1" y="0"/>
                </a:cxn>
                <a:cxn ang="0">
                  <a:pos x="47" y="93"/>
                </a:cxn>
              </a:cxnLst>
              <a:rect l="0" t="0" r="r" b="b"/>
              <a:pathLst>
                <a:path w="47" h="387">
                  <a:moveTo>
                    <a:pt x="47" y="93"/>
                  </a:moveTo>
                  <a:cubicBezTo>
                    <a:pt x="46" y="387"/>
                    <a:pt x="46" y="387"/>
                    <a:pt x="46" y="387"/>
                  </a:cubicBezTo>
                  <a:cubicBezTo>
                    <a:pt x="46" y="354"/>
                    <a:pt x="31" y="321"/>
                    <a:pt x="0" y="293"/>
                  </a:cubicBezTo>
                  <a:cubicBezTo>
                    <a:pt x="1" y="0"/>
                    <a:pt x="1" y="0"/>
                    <a:pt x="1" y="0"/>
                  </a:cubicBezTo>
                  <a:cubicBezTo>
                    <a:pt x="32" y="28"/>
                    <a:pt x="47" y="61"/>
                    <a:pt x="47" y="93"/>
                  </a:cubicBezTo>
                  <a:close/>
                </a:path>
              </a:pathLst>
            </a:custGeom>
            <a:gradFill flip="none" rotWithShape="1">
              <a:gsLst>
                <a:gs pos="0">
                  <a:srgbClr val="093667"/>
                </a:gs>
                <a:gs pos="100000">
                  <a:srgbClr val="011E39"/>
                </a:gs>
              </a:gsLst>
              <a:lin ang="5400000" scaled="0"/>
              <a:tileRect/>
            </a:gradFill>
            <a:ln>
              <a:solidFill>
                <a:srgbClr val="013253"/>
              </a:solidFill>
            </a:ln>
            <a:effectLst/>
          </p:spPr>
          <p:txBody>
            <a:bodyPr/>
            <a:lstStyle/>
            <a:p>
              <a:pPr eaLnBrk="1" fontAlgn="auto" hangingPunct="1">
                <a:spcBef>
                  <a:spcPts val="0"/>
                </a:spcBef>
                <a:spcAft>
                  <a:spcPts val="0"/>
                </a:spcAft>
                <a:defRPr/>
              </a:pPr>
              <a:endParaRPr lang="en-US" dirty="0">
                <a:latin typeface="+mn-lt"/>
              </a:endParaRPr>
            </a:p>
          </p:txBody>
        </p:sp>
        <p:sp>
          <p:nvSpPr>
            <p:cNvPr id="31" name="Freeform 16"/>
            <p:cNvSpPr>
              <a:spLocks/>
            </p:cNvSpPr>
            <p:nvPr/>
          </p:nvSpPr>
          <p:spPr bwMode="auto">
            <a:xfrm>
              <a:off x="5626634" y="3050953"/>
              <a:ext cx="1419702" cy="2486660"/>
            </a:xfrm>
            <a:custGeom>
              <a:avLst/>
              <a:gdLst/>
              <a:ahLst/>
              <a:cxnLst>
                <a:cxn ang="0">
                  <a:pos x="347" y="0"/>
                </a:cxn>
                <a:cxn ang="0">
                  <a:pos x="346" y="293"/>
                </a:cxn>
                <a:cxn ang="0">
                  <a:pos x="171" y="538"/>
                </a:cxn>
                <a:cxn ang="0">
                  <a:pos x="0" y="607"/>
                </a:cxn>
                <a:cxn ang="0">
                  <a:pos x="0" y="314"/>
                </a:cxn>
                <a:cxn ang="0">
                  <a:pos x="172" y="244"/>
                </a:cxn>
                <a:cxn ang="0">
                  <a:pos x="347" y="0"/>
                </a:cxn>
              </a:cxnLst>
              <a:rect l="0" t="0" r="r" b="b"/>
              <a:pathLst>
                <a:path w="347" h="607">
                  <a:moveTo>
                    <a:pt x="347" y="0"/>
                  </a:moveTo>
                  <a:cubicBezTo>
                    <a:pt x="346" y="98"/>
                    <a:pt x="346" y="196"/>
                    <a:pt x="346" y="293"/>
                  </a:cubicBezTo>
                  <a:cubicBezTo>
                    <a:pt x="345" y="382"/>
                    <a:pt x="287" y="470"/>
                    <a:pt x="171" y="538"/>
                  </a:cubicBezTo>
                  <a:cubicBezTo>
                    <a:pt x="120" y="567"/>
                    <a:pt x="62" y="591"/>
                    <a:pt x="0" y="607"/>
                  </a:cubicBezTo>
                  <a:cubicBezTo>
                    <a:pt x="0" y="314"/>
                    <a:pt x="0" y="314"/>
                    <a:pt x="0" y="314"/>
                  </a:cubicBezTo>
                  <a:cubicBezTo>
                    <a:pt x="63" y="297"/>
                    <a:pt x="121" y="274"/>
                    <a:pt x="172" y="244"/>
                  </a:cubicBezTo>
                  <a:cubicBezTo>
                    <a:pt x="288" y="177"/>
                    <a:pt x="346" y="88"/>
                    <a:pt x="347" y="0"/>
                  </a:cubicBezTo>
                  <a:close/>
                </a:path>
              </a:pathLst>
            </a:custGeom>
            <a:gradFill flip="none" rotWithShape="1">
              <a:gsLst>
                <a:gs pos="0">
                  <a:srgbClr val="093667"/>
                </a:gs>
                <a:gs pos="100000">
                  <a:srgbClr val="011E39"/>
                </a:gs>
              </a:gsLst>
              <a:lin ang="5400000" scaled="0"/>
              <a:tileRect/>
            </a:gradFill>
            <a:ln>
              <a:solidFill>
                <a:srgbClr val="013253"/>
              </a:solidFill>
            </a:ln>
            <a:effectLst/>
          </p:spPr>
          <p:txBody>
            <a:bodyPr/>
            <a:lstStyle/>
            <a:p>
              <a:pPr eaLnBrk="1" fontAlgn="auto" hangingPunct="1">
                <a:spcBef>
                  <a:spcPts val="0"/>
                </a:spcBef>
                <a:spcAft>
                  <a:spcPts val="0"/>
                </a:spcAft>
                <a:defRPr/>
              </a:pPr>
              <a:endParaRPr lang="en-US" dirty="0">
                <a:latin typeface="+mn-lt"/>
              </a:endParaRPr>
            </a:p>
          </p:txBody>
        </p:sp>
        <p:sp>
          <p:nvSpPr>
            <p:cNvPr id="32" name="Freeform 17"/>
            <p:cNvSpPr>
              <a:spLocks/>
            </p:cNvSpPr>
            <p:nvPr/>
          </p:nvSpPr>
          <p:spPr bwMode="auto">
            <a:xfrm>
              <a:off x="4648734" y="2137664"/>
              <a:ext cx="2631600" cy="2437765"/>
            </a:xfrm>
            <a:custGeom>
              <a:avLst/>
              <a:gdLst/>
              <a:ahLst/>
              <a:cxnLst>
                <a:cxn ang="0">
                  <a:pos x="448" y="0"/>
                </a:cxn>
                <a:cxn ang="0">
                  <a:pos x="411" y="467"/>
                </a:cxn>
                <a:cxn ang="0">
                  <a:pos x="239" y="537"/>
                </a:cxn>
                <a:cxn ang="0">
                  <a:pos x="266" y="595"/>
                </a:cxn>
                <a:cxn ang="0">
                  <a:pos x="168" y="553"/>
                </a:cxn>
                <a:cxn ang="0">
                  <a:pos x="0" y="481"/>
                </a:cxn>
                <a:cxn ang="0">
                  <a:pos x="70" y="388"/>
                </a:cxn>
                <a:cxn ang="0">
                  <a:pos x="131" y="306"/>
                </a:cxn>
                <a:cxn ang="0">
                  <a:pos x="158" y="364"/>
                </a:cxn>
                <a:cxn ang="0">
                  <a:pos x="198" y="344"/>
                </a:cxn>
                <a:cxn ang="0">
                  <a:pos x="239" y="129"/>
                </a:cxn>
                <a:cxn ang="0">
                  <a:pos x="404" y="126"/>
                </a:cxn>
                <a:cxn ang="0">
                  <a:pos x="448" y="0"/>
                </a:cxn>
              </a:cxnLst>
              <a:rect l="0" t="0" r="r" b="b"/>
              <a:pathLst>
                <a:path w="643" h="595">
                  <a:moveTo>
                    <a:pt x="448" y="0"/>
                  </a:moveTo>
                  <a:cubicBezTo>
                    <a:pt x="643" y="137"/>
                    <a:pt x="631" y="339"/>
                    <a:pt x="411" y="467"/>
                  </a:cubicBezTo>
                  <a:cubicBezTo>
                    <a:pt x="360" y="497"/>
                    <a:pt x="302" y="520"/>
                    <a:pt x="239" y="537"/>
                  </a:cubicBezTo>
                  <a:cubicBezTo>
                    <a:pt x="266" y="595"/>
                    <a:pt x="266" y="595"/>
                    <a:pt x="266" y="595"/>
                  </a:cubicBezTo>
                  <a:cubicBezTo>
                    <a:pt x="168" y="553"/>
                    <a:pt x="168" y="553"/>
                    <a:pt x="168" y="553"/>
                  </a:cubicBezTo>
                  <a:cubicBezTo>
                    <a:pt x="0" y="481"/>
                    <a:pt x="0" y="481"/>
                    <a:pt x="0" y="481"/>
                  </a:cubicBezTo>
                  <a:cubicBezTo>
                    <a:pt x="70" y="388"/>
                    <a:pt x="70" y="388"/>
                    <a:pt x="70" y="388"/>
                  </a:cubicBezTo>
                  <a:cubicBezTo>
                    <a:pt x="131" y="306"/>
                    <a:pt x="131" y="306"/>
                    <a:pt x="131" y="306"/>
                  </a:cubicBezTo>
                  <a:cubicBezTo>
                    <a:pt x="158" y="364"/>
                    <a:pt x="158" y="364"/>
                    <a:pt x="158" y="364"/>
                  </a:cubicBezTo>
                  <a:cubicBezTo>
                    <a:pt x="172" y="358"/>
                    <a:pt x="185" y="352"/>
                    <a:pt x="198" y="344"/>
                  </a:cubicBezTo>
                  <a:cubicBezTo>
                    <a:pt x="299" y="286"/>
                    <a:pt x="312" y="196"/>
                    <a:pt x="239" y="129"/>
                  </a:cubicBezTo>
                  <a:cubicBezTo>
                    <a:pt x="404" y="126"/>
                    <a:pt x="404" y="126"/>
                    <a:pt x="404" y="126"/>
                  </a:cubicBezTo>
                  <a:lnTo>
                    <a:pt x="448" y="0"/>
                  </a:lnTo>
                  <a:close/>
                </a:path>
              </a:pathLst>
            </a:custGeom>
            <a:gradFill>
              <a:gsLst>
                <a:gs pos="0">
                  <a:srgbClr val="093667"/>
                </a:gs>
                <a:gs pos="99000">
                  <a:srgbClr val="0D4F97"/>
                </a:gs>
              </a:gsLst>
              <a:lin ang="5400000" scaled="1"/>
            </a:gradFill>
            <a:ln w="9525" cap="flat" cmpd="sng" algn="ctr">
              <a:solidFill>
                <a:srgbClr val="013253"/>
              </a:solidFill>
              <a:prstDash val="solid"/>
              <a:round/>
              <a:headEnd type="none" w="med" len="med"/>
              <a:tailEnd type="none" w="med" len="med"/>
            </a:ln>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33" name="Freeform 18"/>
            <p:cNvSpPr>
              <a:spLocks/>
            </p:cNvSpPr>
            <p:nvPr/>
          </p:nvSpPr>
          <p:spPr bwMode="auto">
            <a:xfrm>
              <a:off x="4643496" y="4107434"/>
              <a:ext cx="1093153" cy="1667669"/>
            </a:xfrm>
            <a:custGeom>
              <a:avLst/>
              <a:gdLst/>
              <a:ahLst/>
              <a:cxnLst>
                <a:cxn ang="0">
                  <a:pos x="397" y="169"/>
                </a:cxn>
                <a:cxn ang="0">
                  <a:pos x="3" y="0"/>
                </a:cxn>
                <a:cxn ang="0">
                  <a:pos x="0" y="690"/>
                </a:cxn>
                <a:cxn ang="0">
                  <a:pos x="394" y="856"/>
                </a:cxn>
                <a:cxn ang="0">
                  <a:pos x="626" y="955"/>
                </a:cxn>
                <a:cxn ang="0">
                  <a:pos x="626" y="268"/>
                </a:cxn>
                <a:cxn ang="0">
                  <a:pos x="397" y="169"/>
                </a:cxn>
              </a:cxnLst>
              <a:rect l="0" t="0" r="r" b="b"/>
              <a:pathLst>
                <a:path w="626" h="955">
                  <a:moveTo>
                    <a:pt x="397" y="169"/>
                  </a:moveTo>
                  <a:lnTo>
                    <a:pt x="3" y="0"/>
                  </a:lnTo>
                  <a:lnTo>
                    <a:pt x="0" y="690"/>
                  </a:lnTo>
                  <a:lnTo>
                    <a:pt x="394" y="856"/>
                  </a:lnTo>
                  <a:lnTo>
                    <a:pt x="626" y="955"/>
                  </a:lnTo>
                  <a:lnTo>
                    <a:pt x="626" y="268"/>
                  </a:lnTo>
                  <a:lnTo>
                    <a:pt x="397" y="169"/>
                  </a:lnTo>
                  <a:close/>
                </a:path>
              </a:pathLst>
            </a:custGeom>
            <a:solidFill>
              <a:srgbClr val="093667"/>
            </a:solidFill>
            <a:ln w="9525" cap="flat" cmpd="sng" algn="ctr">
              <a:solidFill>
                <a:srgbClr val="013253"/>
              </a:solidFill>
              <a:prstDash val="solid"/>
              <a:round/>
              <a:headEnd type="none" w="med" len="med"/>
              <a:tailEnd type="none" w="med" len="med"/>
            </a:ln>
            <a:effectLst/>
          </p:spPr>
          <p:txBody>
            <a:bodyPr lIns="82124" tIns="41061" rIns="82124" bIns="41061" anchor="ctr"/>
            <a:lstStyle/>
            <a:p>
              <a:pPr algn="ctr" defTabSz="814388">
                <a:lnSpc>
                  <a:spcPct val="90000"/>
                </a:lnSpc>
                <a:defRPr/>
              </a:pPr>
              <a:endParaRPr lang="en-US" sz="2400" dirty="0">
                <a:latin typeface="Arial" charset="0"/>
              </a:endParaRPr>
            </a:p>
          </p:txBody>
        </p:sp>
      </p:grpSp>
      <p:grpSp>
        <p:nvGrpSpPr>
          <p:cNvPr id="5" name="Group 35"/>
          <p:cNvGrpSpPr/>
          <p:nvPr/>
        </p:nvGrpSpPr>
        <p:grpSpPr>
          <a:xfrm>
            <a:off x="1718527" y="2535809"/>
            <a:ext cx="3277712" cy="3190399"/>
            <a:chOff x="1718527" y="2535809"/>
            <a:chExt cx="3277712" cy="3190399"/>
          </a:xfrm>
          <a:effectLst>
            <a:outerShdw blurRad="38100" dist="25400" dir="5400000" algn="ctr" rotWithShape="0">
              <a:srgbClr val="000000">
                <a:alpha val="27000"/>
              </a:srgbClr>
            </a:outerShdw>
          </a:effectLst>
          <a:scene3d>
            <a:camera prst="orthographicFront">
              <a:rot lat="0" lon="0" rev="0"/>
            </a:camera>
            <a:lightRig rig="threePt" dir="t"/>
          </a:scene3d>
        </p:grpSpPr>
        <p:sp>
          <p:nvSpPr>
            <p:cNvPr id="37" name="Freeform 12"/>
            <p:cNvSpPr>
              <a:spLocks/>
            </p:cNvSpPr>
            <p:nvPr/>
          </p:nvSpPr>
          <p:spPr bwMode="auto">
            <a:xfrm>
              <a:off x="1718527" y="2850134"/>
              <a:ext cx="420847" cy="1266032"/>
            </a:xfrm>
            <a:custGeom>
              <a:avLst/>
              <a:gdLst/>
              <a:ahLst/>
              <a:cxnLst>
                <a:cxn ang="0">
                  <a:pos x="241" y="38"/>
                </a:cxn>
                <a:cxn ang="0">
                  <a:pos x="239" y="725"/>
                </a:cxn>
                <a:cxn ang="0">
                  <a:pos x="0" y="688"/>
                </a:cxn>
                <a:cxn ang="0">
                  <a:pos x="2" y="0"/>
                </a:cxn>
                <a:cxn ang="0">
                  <a:pos x="241" y="38"/>
                </a:cxn>
              </a:cxnLst>
              <a:rect l="0" t="0" r="r" b="b"/>
              <a:pathLst>
                <a:path w="241" h="725">
                  <a:moveTo>
                    <a:pt x="241" y="38"/>
                  </a:moveTo>
                  <a:lnTo>
                    <a:pt x="239" y="725"/>
                  </a:lnTo>
                  <a:lnTo>
                    <a:pt x="0" y="688"/>
                  </a:lnTo>
                  <a:lnTo>
                    <a:pt x="2" y="0"/>
                  </a:lnTo>
                  <a:lnTo>
                    <a:pt x="241" y="38"/>
                  </a:lnTo>
                  <a:close/>
                </a:path>
              </a:pathLst>
            </a:custGeom>
            <a:solidFill>
              <a:srgbClr val="08A7EE"/>
            </a:solidFill>
            <a:ln w="9525" cap="flat" cmpd="sng" algn="ctr">
              <a:solidFill>
                <a:srgbClr val="0195F9"/>
              </a:solidFill>
              <a:prstDash val="solid"/>
              <a:round/>
              <a:headEnd type="none" w="med" len="med"/>
              <a:tailEnd type="none" w="med" len="med"/>
            </a:ln>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38" name="Freeform 14"/>
            <p:cNvSpPr>
              <a:spLocks/>
            </p:cNvSpPr>
            <p:nvPr/>
          </p:nvSpPr>
          <p:spPr bwMode="auto">
            <a:xfrm>
              <a:off x="3358256" y="3105086"/>
              <a:ext cx="406877" cy="1264285"/>
            </a:xfrm>
            <a:custGeom>
              <a:avLst/>
              <a:gdLst/>
              <a:ahLst/>
              <a:cxnLst>
                <a:cxn ang="0">
                  <a:pos x="233" y="35"/>
                </a:cxn>
                <a:cxn ang="0">
                  <a:pos x="230" y="724"/>
                </a:cxn>
                <a:cxn ang="0">
                  <a:pos x="0" y="687"/>
                </a:cxn>
                <a:cxn ang="0">
                  <a:pos x="3" y="0"/>
                </a:cxn>
                <a:cxn ang="0">
                  <a:pos x="233" y="35"/>
                </a:cxn>
              </a:cxnLst>
              <a:rect l="0" t="0" r="r" b="b"/>
              <a:pathLst>
                <a:path w="233" h="724">
                  <a:moveTo>
                    <a:pt x="233" y="35"/>
                  </a:moveTo>
                  <a:lnTo>
                    <a:pt x="230" y="724"/>
                  </a:lnTo>
                  <a:lnTo>
                    <a:pt x="0" y="687"/>
                  </a:lnTo>
                  <a:lnTo>
                    <a:pt x="3" y="0"/>
                  </a:lnTo>
                  <a:lnTo>
                    <a:pt x="233" y="35"/>
                  </a:lnTo>
                  <a:close/>
                </a:path>
              </a:pathLst>
            </a:custGeom>
            <a:gradFill flip="none" rotWithShape="1">
              <a:gsLst>
                <a:gs pos="0">
                  <a:srgbClr val="037AB5"/>
                </a:gs>
                <a:gs pos="100000">
                  <a:srgbClr val="08A7EE">
                    <a:lumMod val="100000"/>
                  </a:srgbClr>
                </a:gs>
              </a:gsLst>
              <a:lin ang="16200000" scaled="0"/>
              <a:tileRect/>
            </a:gradFill>
            <a:ln w="9525" cap="flat" cmpd="sng" algn="ctr">
              <a:solidFill>
                <a:srgbClr val="0195F9"/>
              </a:solidFill>
              <a:prstDash val="solid"/>
              <a:round/>
              <a:headEnd type="none" w="med" len="med"/>
              <a:tailEnd type="none" w="med" len="med"/>
            </a:ln>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39" name="Freeform 15"/>
            <p:cNvSpPr>
              <a:spLocks/>
            </p:cNvSpPr>
            <p:nvPr/>
          </p:nvSpPr>
          <p:spPr bwMode="auto">
            <a:xfrm>
              <a:off x="4304724" y="3756438"/>
              <a:ext cx="323057" cy="1543685"/>
            </a:xfrm>
            <a:custGeom>
              <a:avLst/>
              <a:gdLst/>
              <a:ahLst/>
              <a:cxnLst>
                <a:cxn ang="0">
                  <a:pos x="185" y="0"/>
                </a:cxn>
                <a:cxn ang="0">
                  <a:pos x="183" y="689"/>
                </a:cxn>
                <a:cxn ang="0">
                  <a:pos x="0" y="884"/>
                </a:cxn>
                <a:cxn ang="0">
                  <a:pos x="2" y="197"/>
                </a:cxn>
                <a:cxn ang="0">
                  <a:pos x="185" y="0"/>
                </a:cxn>
              </a:cxnLst>
              <a:rect l="0" t="0" r="r" b="b"/>
              <a:pathLst>
                <a:path w="185" h="884">
                  <a:moveTo>
                    <a:pt x="185" y="0"/>
                  </a:moveTo>
                  <a:lnTo>
                    <a:pt x="183" y="689"/>
                  </a:lnTo>
                  <a:lnTo>
                    <a:pt x="0" y="884"/>
                  </a:lnTo>
                  <a:lnTo>
                    <a:pt x="2" y="197"/>
                  </a:lnTo>
                  <a:lnTo>
                    <a:pt x="185" y="0"/>
                  </a:lnTo>
                  <a:close/>
                </a:path>
              </a:pathLst>
            </a:custGeom>
            <a:gradFill flip="none" rotWithShape="1">
              <a:gsLst>
                <a:gs pos="0">
                  <a:srgbClr val="037AB5"/>
                </a:gs>
                <a:gs pos="100000">
                  <a:srgbClr val="08A7EE">
                    <a:lumMod val="100000"/>
                  </a:srgbClr>
                </a:gs>
              </a:gsLst>
              <a:lin ang="16200000" scaled="0"/>
              <a:tileRect/>
            </a:gradFill>
            <a:ln w="9525" cap="flat" cmpd="sng" algn="ctr">
              <a:solidFill>
                <a:srgbClr val="0195F9"/>
              </a:solidFill>
              <a:prstDash val="solid"/>
              <a:round/>
              <a:headEnd type="none" w="med" len="med"/>
              <a:tailEnd type="none" w="med" len="med"/>
            </a:ln>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40" name="Freeform 19"/>
            <p:cNvSpPr>
              <a:spLocks/>
            </p:cNvSpPr>
            <p:nvPr/>
          </p:nvSpPr>
          <p:spPr bwMode="auto">
            <a:xfrm>
              <a:off x="2123657" y="3038729"/>
              <a:ext cx="2872582" cy="2687479"/>
            </a:xfrm>
            <a:custGeom>
              <a:avLst/>
              <a:gdLst/>
              <a:ahLst/>
              <a:cxnLst>
                <a:cxn ang="0">
                  <a:pos x="1" y="293"/>
                </a:cxn>
                <a:cxn ang="0">
                  <a:pos x="1" y="0"/>
                </a:cxn>
                <a:cxn ang="0">
                  <a:pos x="179" y="247"/>
                </a:cxn>
                <a:cxn ang="0">
                  <a:pos x="702" y="345"/>
                </a:cxn>
                <a:cxn ang="0">
                  <a:pos x="701" y="638"/>
                </a:cxn>
                <a:cxn ang="0">
                  <a:pos x="178" y="541"/>
                </a:cxn>
                <a:cxn ang="0">
                  <a:pos x="1" y="293"/>
                </a:cxn>
              </a:cxnLst>
              <a:rect l="0" t="0" r="r" b="b"/>
              <a:pathLst>
                <a:path w="702" h="656">
                  <a:moveTo>
                    <a:pt x="1" y="293"/>
                  </a:moveTo>
                  <a:cubicBezTo>
                    <a:pt x="1" y="195"/>
                    <a:pt x="1" y="97"/>
                    <a:pt x="1" y="0"/>
                  </a:cubicBezTo>
                  <a:cubicBezTo>
                    <a:pt x="1" y="89"/>
                    <a:pt x="60" y="179"/>
                    <a:pt x="179" y="247"/>
                  </a:cubicBezTo>
                  <a:cubicBezTo>
                    <a:pt x="321" y="330"/>
                    <a:pt x="517" y="362"/>
                    <a:pt x="702" y="345"/>
                  </a:cubicBezTo>
                  <a:cubicBezTo>
                    <a:pt x="701" y="638"/>
                    <a:pt x="701" y="638"/>
                    <a:pt x="701" y="638"/>
                  </a:cubicBezTo>
                  <a:cubicBezTo>
                    <a:pt x="516" y="656"/>
                    <a:pt x="320" y="623"/>
                    <a:pt x="178" y="541"/>
                  </a:cubicBezTo>
                  <a:cubicBezTo>
                    <a:pt x="59" y="472"/>
                    <a:pt x="0" y="383"/>
                    <a:pt x="1" y="293"/>
                  </a:cubicBezTo>
                  <a:close/>
                </a:path>
              </a:pathLst>
            </a:custGeom>
            <a:solidFill>
              <a:srgbClr val="08A7EE"/>
            </a:solidFill>
            <a:ln w="9525" cap="flat" cmpd="sng" algn="ctr">
              <a:solidFill>
                <a:srgbClr val="0195F9"/>
              </a:solidFill>
              <a:prstDash val="solid"/>
              <a:round/>
              <a:headEnd type="none" w="med" len="med"/>
              <a:tailEnd type="none" w="med" len="med"/>
            </a:ln>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41" name="Freeform 20"/>
            <p:cNvSpPr>
              <a:spLocks/>
            </p:cNvSpPr>
            <p:nvPr/>
          </p:nvSpPr>
          <p:spPr bwMode="auto">
            <a:xfrm>
              <a:off x="1722020" y="2535809"/>
              <a:ext cx="3274219" cy="1985487"/>
            </a:xfrm>
            <a:custGeom>
              <a:avLst/>
              <a:gdLst/>
              <a:ahLst/>
              <a:cxnLst>
                <a:cxn ang="0">
                  <a:pos x="302" y="0"/>
                </a:cxn>
                <a:cxn ang="0">
                  <a:pos x="408" y="83"/>
                </a:cxn>
                <a:cxn ang="0">
                  <a:pos x="499" y="154"/>
                </a:cxn>
                <a:cxn ang="0">
                  <a:pos x="401" y="139"/>
                </a:cxn>
                <a:cxn ang="0">
                  <a:pos x="488" y="247"/>
                </a:cxn>
                <a:cxn ang="0">
                  <a:pos x="710" y="298"/>
                </a:cxn>
                <a:cxn ang="0">
                  <a:pos x="632" y="382"/>
                </a:cxn>
                <a:cxn ang="0">
                  <a:pos x="800" y="468"/>
                </a:cxn>
                <a:cxn ang="0">
                  <a:pos x="277" y="370"/>
                </a:cxn>
                <a:cxn ang="0">
                  <a:pos x="102" y="93"/>
                </a:cxn>
                <a:cxn ang="0">
                  <a:pos x="0" y="77"/>
                </a:cxn>
                <a:cxn ang="0">
                  <a:pos x="113" y="48"/>
                </a:cxn>
                <a:cxn ang="0">
                  <a:pos x="302" y="0"/>
                </a:cxn>
              </a:cxnLst>
              <a:rect l="0" t="0" r="r" b="b"/>
              <a:pathLst>
                <a:path w="800" h="485">
                  <a:moveTo>
                    <a:pt x="302" y="0"/>
                  </a:moveTo>
                  <a:cubicBezTo>
                    <a:pt x="408" y="83"/>
                    <a:pt x="408" y="83"/>
                    <a:pt x="408" y="83"/>
                  </a:cubicBezTo>
                  <a:cubicBezTo>
                    <a:pt x="499" y="154"/>
                    <a:pt x="499" y="154"/>
                    <a:pt x="499" y="154"/>
                  </a:cubicBezTo>
                  <a:cubicBezTo>
                    <a:pt x="401" y="139"/>
                    <a:pt x="401" y="139"/>
                    <a:pt x="401" y="139"/>
                  </a:cubicBezTo>
                  <a:cubicBezTo>
                    <a:pt x="407" y="179"/>
                    <a:pt x="436" y="217"/>
                    <a:pt x="488" y="247"/>
                  </a:cubicBezTo>
                  <a:cubicBezTo>
                    <a:pt x="550" y="283"/>
                    <a:pt x="630" y="300"/>
                    <a:pt x="710" y="298"/>
                  </a:cubicBezTo>
                  <a:cubicBezTo>
                    <a:pt x="632" y="382"/>
                    <a:pt x="632" y="382"/>
                    <a:pt x="632" y="382"/>
                  </a:cubicBezTo>
                  <a:cubicBezTo>
                    <a:pt x="800" y="468"/>
                    <a:pt x="800" y="468"/>
                    <a:pt x="800" y="468"/>
                  </a:cubicBezTo>
                  <a:cubicBezTo>
                    <a:pt x="615" y="485"/>
                    <a:pt x="419" y="453"/>
                    <a:pt x="277" y="370"/>
                  </a:cubicBezTo>
                  <a:cubicBezTo>
                    <a:pt x="145" y="294"/>
                    <a:pt x="87" y="192"/>
                    <a:pt x="102" y="93"/>
                  </a:cubicBezTo>
                  <a:cubicBezTo>
                    <a:pt x="0" y="77"/>
                    <a:pt x="0" y="77"/>
                    <a:pt x="0" y="77"/>
                  </a:cubicBezTo>
                  <a:cubicBezTo>
                    <a:pt x="113" y="48"/>
                    <a:pt x="113" y="48"/>
                    <a:pt x="113" y="48"/>
                  </a:cubicBezTo>
                  <a:lnTo>
                    <a:pt x="302" y="0"/>
                  </a:lnTo>
                  <a:close/>
                </a:path>
              </a:pathLst>
            </a:custGeom>
            <a:gradFill>
              <a:gsLst>
                <a:gs pos="0">
                  <a:srgbClr val="08A7EE"/>
                </a:gs>
                <a:gs pos="99000">
                  <a:srgbClr val="17B2F7"/>
                </a:gs>
              </a:gsLst>
              <a:lin ang="5400000" scaled="1"/>
            </a:gradFill>
            <a:ln w="9525" cap="flat" cmpd="sng" algn="ctr">
              <a:solidFill>
                <a:srgbClr val="0195F9"/>
              </a:solidFill>
              <a:prstDash val="solid"/>
              <a:round/>
              <a:headEnd type="none" w="med" len="med"/>
              <a:tailEnd type="none" w="med" len="med"/>
            </a:ln>
            <a:effectLst/>
          </p:spPr>
          <p:txBody>
            <a:bodyPr lIns="82124" tIns="41061" rIns="82124" bIns="41061" anchor="ctr"/>
            <a:lstStyle/>
            <a:p>
              <a:pPr algn="ctr" defTabSz="814388">
                <a:lnSpc>
                  <a:spcPct val="90000"/>
                </a:lnSpc>
                <a:defRPr/>
              </a:pPr>
              <a:endParaRPr lang="en-US" sz="2400" dirty="0">
                <a:latin typeface="Arial" charset="0"/>
              </a:endParaRPr>
            </a:p>
          </p:txBody>
        </p:sp>
      </p:grpSp>
      <p:sp>
        <p:nvSpPr>
          <p:cNvPr id="42" name="TextBox 34"/>
          <p:cNvSpPr txBox="1">
            <a:spLocks noChangeArrowheads="1"/>
          </p:cNvSpPr>
          <p:nvPr/>
        </p:nvSpPr>
        <p:spPr bwMode="auto">
          <a:xfrm>
            <a:off x="236538" y="4478993"/>
            <a:ext cx="3344862" cy="523220"/>
          </a:xfrm>
          <a:prstGeom prst="rect">
            <a:avLst/>
          </a:prstGeom>
          <a:noFill/>
          <a:ln w="9525">
            <a:noFill/>
            <a:miter lim="800000"/>
            <a:headEnd/>
            <a:tailEnd/>
          </a:ln>
        </p:spPr>
        <p:txBody>
          <a:bodyPr wrap="square" lIns="0" anchor="b">
            <a:spAutoFit/>
          </a:bodyPr>
          <a:lstStyle/>
          <a:p>
            <a:pPr eaLnBrk="1" hangingPunct="1"/>
            <a:r>
              <a:rPr lang="en-US" sz="2800" dirty="0" smtClean="0">
                <a:solidFill>
                  <a:schemeClr val="bg1"/>
                </a:solidFill>
                <a:cs typeface="Arial" pitchFamily="34" charset="0"/>
              </a:rPr>
              <a:t>Interview for a Job</a:t>
            </a:r>
            <a:endParaRPr lang="en-US" sz="2800" dirty="0">
              <a:solidFill>
                <a:schemeClr val="bg1"/>
              </a:solidFill>
              <a:cs typeface="Arial" pitchFamily="34" charset="0"/>
            </a:endParaRPr>
          </a:p>
        </p:txBody>
      </p:sp>
      <p:cxnSp>
        <p:nvCxnSpPr>
          <p:cNvPr id="43" name="Straight Arrow Connector 42"/>
          <p:cNvCxnSpPr/>
          <p:nvPr/>
        </p:nvCxnSpPr>
        <p:spPr bwMode="auto">
          <a:xfrm>
            <a:off x="236538" y="4994275"/>
            <a:ext cx="3246437" cy="0"/>
          </a:xfrm>
          <a:prstGeom prst="straightConnector1">
            <a:avLst/>
          </a:prstGeom>
          <a:solidFill>
            <a:schemeClr val="accent1"/>
          </a:solidFill>
          <a:ln w="19050" cap="flat" cmpd="sng" algn="ctr">
            <a:solidFill>
              <a:srgbClr val="9B9B9B"/>
            </a:solidFill>
            <a:prstDash val="solid"/>
            <a:round/>
            <a:headEnd type="none" w="med" len="med"/>
            <a:tailEnd type="oval"/>
          </a:ln>
          <a:effectLst>
            <a:outerShdw blurRad="12700" dist="12700" dir="5400000" algn="t" rotWithShape="0">
              <a:schemeClr val="tx1">
                <a:alpha val="50000"/>
              </a:schemeClr>
            </a:outerShdw>
          </a:effectLst>
        </p:spPr>
      </p:cxnSp>
      <p:sp>
        <p:nvSpPr>
          <p:cNvPr id="34" name="TextBox 31"/>
          <p:cNvSpPr txBox="1">
            <a:spLocks noChangeArrowheads="1"/>
          </p:cNvSpPr>
          <p:nvPr/>
        </p:nvSpPr>
        <p:spPr bwMode="auto">
          <a:xfrm>
            <a:off x="6400800" y="4478993"/>
            <a:ext cx="2524125" cy="523220"/>
          </a:xfrm>
          <a:prstGeom prst="rect">
            <a:avLst/>
          </a:prstGeom>
          <a:noFill/>
          <a:ln w="9525">
            <a:noFill/>
            <a:miter lim="800000"/>
            <a:headEnd/>
            <a:tailEnd/>
          </a:ln>
        </p:spPr>
        <p:txBody>
          <a:bodyPr wrap="square" rIns="0" anchor="b">
            <a:spAutoFit/>
          </a:bodyPr>
          <a:lstStyle/>
          <a:p>
            <a:pPr algn="r" eaLnBrk="1" hangingPunct="1"/>
            <a:r>
              <a:rPr lang="en-US" sz="2800" dirty="0" smtClean="0">
                <a:solidFill>
                  <a:schemeClr val="bg1"/>
                </a:solidFill>
                <a:cs typeface="Arial" pitchFamily="34" charset="0"/>
              </a:rPr>
              <a:t>Apply for a Job</a:t>
            </a:r>
            <a:endParaRPr lang="en-US" sz="2800" dirty="0">
              <a:solidFill>
                <a:schemeClr val="bg1"/>
              </a:solidFill>
              <a:cs typeface="Arial" pitchFamily="34" charset="0"/>
            </a:endParaRPr>
          </a:p>
        </p:txBody>
      </p:sp>
      <p:cxnSp>
        <p:nvCxnSpPr>
          <p:cNvPr id="35" name="Straight Arrow Connector 34"/>
          <p:cNvCxnSpPr/>
          <p:nvPr/>
        </p:nvCxnSpPr>
        <p:spPr bwMode="auto">
          <a:xfrm flipH="1">
            <a:off x="6149975" y="5000625"/>
            <a:ext cx="2765425" cy="0"/>
          </a:xfrm>
          <a:prstGeom prst="straightConnector1">
            <a:avLst/>
          </a:prstGeom>
          <a:solidFill>
            <a:schemeClr val="accent1"/>
          </a:solidFill>
          <a:ln w="19050" cap="flat" cmpd="sng" algn="ctr">
            <a:solidFill>
              <a:srgbClr val="9B9B9B"/>
            </a:solidFill>
            <a:prstDash val="solid"/>
            <a:round/>
            <a:headEnd type="none" w="med" len="med"/>
            <a:tailEnd type="oval"/>
          </a:ln>
          <a:effectLst>
            <a:outerShdw blurRad="12700" dist="12700" dir="5400000" algn="t" rotWithShape="0">
              <a:schemeClr val="tx1">
                <a:alpha val="50000"/>
              </a:schemeClr>
            </a:outerShdw>
          </a:effectLst>
        </p:spPr>
      </p:cxnSp>
      <p:cxnSp>
        <p:nvCxnSpPr>
          <p:cNvPr id="28" name="Straight Arrow Connector 27"/>
          <p:cNvCxnSpPr/>
          <p:nvPr/>
        </p:nvCxnSpPr>
        <p:spPr bwMode="auto">
          <a:xfrm>
            <a:off x="236538" y="2209800"/>
            <a:ext cx="3246437" cy="0"/>
          </a:xfrm>
          <a:prstGeom prst="straightConnector1">
            <a:avLst/>
          </a:prstGeom>
          <a:solidFill>
            <a:schemeClr val="accent1"/>
          </a:solidFill>
          <a:ln w="19050" cap="flat" cmpd="sng" algn="ctr">
            <a:solidFill>
              <a:srgbClr val="9B9B9B"/>
            </a:solidFill>
            <a:prstDash val="solid"/>
            <a:round/>
            <a:headEnd type="none" w="med" len="med"/>
            <a:tailEnd type="oval"/>
          </a:ln>
          <a:effectLst>
            <a:outerShdw blurRad="12700" dist="12700" dir="5400000" algn="t" rotWithShape="0">
              <a:schemeClr val="tx1">
                <a:alpha val="50000"/>
              </a:scheme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8" presetClass="entr" presetSubtype="16" fill="hold" grpId="0" nodeType="afterEffect">
                                  <p:stCondLst>
                                    <p:cond delay="1900"/>
                                  </p:stCondLst>
                                  <p:childTnLst>
                                    <p:set>
                                      <p:cBhvr>
                                        <p:cTn id="10" dur="1" fill="hold">
                                          <p:stCondLst>
                                            <p:cond delay="0"/>
                                          </p:stCondLst>
                                        </p:cTn>
                                        <p:tgtEl>
                                          <p:spTgt spid="27"/>
                                        </p:tgtEl>
                                        <p:attrNameLst>
                                          <p:attrName>style.visibility</p:attrName>
                                        </p:attrNameLst>
                                      </p:cBhvr>
                                      <p:to>
                                        <p:strVal val="visible"/>
                                      </p:to>
                                    </p:set>
                                    <p:animEffect transition="in" filter="diamond(in)">
                                      <p:cBhvr>
                                        <p:cTn id="11" dur="1000"/>
                                        <p:tgtEl>
                                          <p:spTgt spid="27"/>
                                        </p:tgtEl>
                                      </p:cBhvr>
                                    </p:animEffect>
                                  </p:childTnLst>
                                </p:cTn>
                              </p:par>
                              <p:par>
                                <p:cTn id="12" presetID="8" presetClass="entr" presetSubtype="16" fill="hold" nodeType="withEffect">
                                  <p:stCondLst>
                                    <p:cond delay="1900"/>
                                  </p:stCondLst>
                                  <p:childTnLst>
                                    <p:set>
                                      <p:cBhvr>
                                        <p:cTn id="13" dur="1" fill="hold">
                                          <p:stCondLst>
                                            <p:cond delay="0"/>
                                          </p:stCondLst>
                                        </p:cTn>
                                        <p:tgtEl>
                                          <p:spTgt spid="28"/>
                                        </p:tgtEl>
                                        <p:attrNameLst>
                                          <p:attrName>style.visibility</p:attrName>
                                        </p:attrNameLst>
                                      </p:cBhvr>
                                      <p:to>
                                        <p:strVal val="visible"/>
                                      </p:to>
                                    </p:set>
                                    <p:animEffect transition="in" filter="diamond(in)">
                                      <p:cBhvr>
                                        <p:cTn id="14" dur="1000"/>
                                        <p:tgtEl>
                                          <p:spTgt spid="28"/>
                                        </p:tgtEl>
                                      </p:cBhvr>
                                    </p:animEffect>
                                  </p:childTnLst>
                                </p:cTn>
                              </p:par>
                              <p:par>
                                <p:cTn id="15" presetID="8" presetClass="entr" presetSubtype="16" fill="hold" nodeType="withEffect">
                                  <p:stCondLst>
                                    <p:cond delay="190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1000"/>
                                        <p:tgtEl>
                                          <p:spTgt spid="3"/>
                                        </p:tgtEl>
                                      </p:cBhvr>
                                    </p:animEffect>
                                  </p:childTnLst>
                                </p:cTn>
                              </p:par>
                            </p:childTnLst>
                          </p:cTn>
                        </p:par>
                        <p:par>
                          <p:cTn id="18" fill="hold">
                            <p:stCondLst>
                              <p:cond delay="3400"/>
                            </p:stCondLst>
                            <p:childTnLst>
                              <p:par>
                                <p:cTn id="19" presetID="3" presetClass="entr" presetSubtype="10" fill="hold" grpId="0" nodeType="afterEffect">
                                  <p:stCondLst>
                                    <p:cond delay="500"/>
                                  </p:stCondLst>
                                  <p:childTnLst>
                                    <p:set>
                                      <p:cBhvr>
                                        <p:cTn id="20" dur="1" fill="hold">
                                          <p:stCondLst>
                                            <p:cond delay="0"/>
                                          </p:stCondLst>
                                        </p:cTn>
                                        <p:tgtEl>
                                          <p:spTgt spid="34"/>
                                        </p:tgtEl>
                                        <p:attrNameLst>
                                          <p:attrName>style.visibility</p:attrName>
                                        </p:attrNameLst>
                                      </p:cBhvr>
                                      <p:to>
                                        <p:strVal val="visible"/>
                                      </p:to>
                                    </p:set>
                                    <p:animEffect transition="in" filter="blinds(horizontal)">
                                      <p:cBhvr>
                                        <p:cTn id="21" dur="1000"/>
                                        <p:tgtEl>
                                          <p:spTgt spid="34"/>
                                        </p:tgtEl>
                                      </p:cBhvr>
                                    </p:animEffect>
                                  </p:childTnLst>
                                </p:cTn>
                              </p:par>
                              <p:par>
                                <p:cTn id="22" presetID="3" presetClass="entr" presetSubtype="10" fill="hold" nodeType="withEffect">
                                  <p:stCondLst>
                                    <p:cond delay="500"/>
                                  </p:stCondLst>
                                  <p:childTnLst>
                                    <p:set>
                                      <p:cBhvr>
                                        <p:cTn id="23" dur="1" fill="hold">
                                          <p:stCondLst>
                                            <p:cond delay="0"/>
                                          </p:stCondLst>
                                        </p:cTn>
                                        <p:tgtEl>
                                          <p:spTgt spid="35"/>
                                        </p:tgtEl>
                                        <p:attrNameLst>
                                          <p:attrName>style.visibility</p:attrName>
                                        </p:attrNameLst>
                                      </p:cBhvr>
                                      <p:to>
                                        <p:strVal val="visible"/>
                                      </p:to>
                                    </p:set>
                                    <p:animEffect transition="in" filter="blinds(horizontal)">
                                      <p:cBhvr>
                                        <p:cTn id="24" dur="1000"/>
                                        <p:tgtEl>
                                          <p:spTgt spid="35"/>
                                        </p:tgtEl>
                                      </p:cBhvr>
                                    </p:animEffect>
                                  </p:childTnLst>
                                </p:cTn>
                              </p:par>
                              <p:par>
                                <p:cTn id="25" presetID="3" presetClass="entr" presetSubtype="10" fill="hold" nodeType="withEffect">
                                  <p:stCondLst>
                                    <p:cond delay="50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1000"/>
                                        <p:tgtEl>
                                          <p:spTgt spid="4"/>
                                        </p:tgtEl>
                                      </p:cBhvr>
                                    </p:animEffect>
                                  </p:childTnLst>
                                </p:cTn>
                              </p:par>
                            </p:childTnLst>
                          </p:cTn>
                        </p:par>
                        <p:par>
                          <p:cTn id="28" fill="hold">
                            <p:stCondLst>
                              <p:cond delay="4900"/>
                            </p:stCondLst>
                            <p:childTnLst>
                              <p:par>
                                <p:cTn id="29" presetID="5" presetClass="entr" presetSubtype="10" fill="hold" grpId="0" nodeType="afterEffect">
                                  <p:stCondLst>
                                    <p:cond delay="300"/>
                                  </p:stCondLst>
                                  <p:childTnLst>
                                    <p:set>
                                      <p:cBhvr>
                                        <p:cTn id="30" dur="1" fill="hold">
                                          <p:stCondLst>
                                            <p:cond delay="0"/>
                                          </p:stCondLst>
                                        </p:cTn>
                                        <p:tgtEl>
                                          <p:spTgt spid="42"/>
                                        </p:tgtEl>
                                        <p:attrNameLst>
                                          <p:attrName>style.visibility</p:attrName>
                                        </p:attrNameLst>
                                      </p:cBhvr>
                                      <p:to>
                                        <p:strVal val="visible"/>
                                      </p:to>
                                    </p:set>
                                    <p:animEffect transition="in" filter="checkerboard(across)">
                                      <p:cBhvr>
                                        <p:cTn id="31" dur="1000"/>
                                        <p:tgtEl>
                                          <p:spTgt spid="42"/>
                                        </p:tgtEl>
                                      </p:cBhvr>
                                    </p:animEffect>
                                  </p:childTnLst>
                                </p:cTn>
                              </p:par>
                              <p:par>
                                <p:cTn id="32" presetID="5" presetClass="entr" presetSubtype="10" fill="hold" nodeType="withEffect">
                                  <p:stCondLst>
                                    <p:cond delay="300"/>
                                  </p:stCondLst>
                                  <p:childTnLst>
                                    <p:set>
                                      <p:cBhvr>
                                        <p:cTn id="33" dur="1" fill="hold">
                                          <p:stCondLst>
                                            <p:cond delay="0"/>
                                          </p:stCondLst>
                                        </p:cTn>
                                        <p:tgtEl>
                                          <p:spTgt spid="43"/>
                                        </p:tgtEl>
                                        <p:attrNameLst>
                                          <p:attrName>style.visibility</p:attrName>
                                        </p:attrNameLst>
                                      </p:cBhvr>
                                      <p:to>
                                        <p:strVal val="visible"/>
                                      </p:to>
                                    </p:set>
                                    <p:animEffect transition="in" filter="checkerboard(across)">
                                      <p:cBhvr>
                                        <p:cTn id="34" dur="1000"/>
                                        <p:tgtEl>
                                          <p:spTgt spid="43"/>
                                        </p:tgtEl>
                                      </p:cBhvr>
                                    </p:animEffect>
                                  </p:childTnLst>
                                </p:cTn>
                              </p:par>
                              <p:par>
                                <p:cTn id="35" presetID="5" presetClass="entr" presetSubtype="10" fill="hold" nodeType="withEffect">
                                  <p:stCondLst>
                                    <p:cond delay="30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42"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Components</a:t>
            </a:r>
            <a:endParaRPr lang="en-US" dirty="0"/>
          </a:p>
        </p:txBody>
      </p:sp>
      <p:sp>
        <p:nvSpPr>
          <p:cNvPr id="3" name="Content Placeholder 2"/>
          <p:cNvSpPr>
            <a:spLocks noGrp="1"/>
          </p:cNvSpPr>
          <p:nvPr>
            <p:ph sz="half" idx="1"/>
          </p:nvPr>
        </p:nvSpPr>
        <p:spPr>
          <a:xfrm>
            <a:off x="457200" y="1938529"/>
            <a:ext cx="4038600" cy="1987520"/>
          </a:xfrm>
        </p:spPr>
        <p:txBody>
          <a:bodyPr/>
          <a:lstStyle/>
          <a:p>
            <a:r>
              <a:rPr lang="en-US" dirty="0" smtClean="0"/>
              <a:t>The components of a successful job search are not as hidden as we think they are</a:t>
            </a:r>
            <a:endParaRPr lang="en-US" dirty="0"/>
          </a:p>
        </p:txBody>
      </p:sp>
      <p:pic>
        <p:nvPicPr>
          <p:cNvPr id="1026" name="Picture 2"/>
          <p:cNvPicPr>
            <a:picLocks noGrp="1" noChangeAspect="1" noChangeArrowheads="1"/>
          </p:cNvPicPr>
          <p:nvPr>
            <p:ph sz="half" idx="2"/>
          </p:nvPr>
        </p:nvPicPr>
        <p:blipFill>
          <a:blip r:embed="rId3"/>
          <a:srcRect/>
          <a:stretch>
            <a:fillRect/>
          </a:stretch>
        </p:blipFill>
        <p:spPr bwMode="auto">
          <a:xfrm>
            <a:off x="4629912" y="1859085"/>
            <a:ext cx="4038600" cy="2673169"/>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8" presetClass="entr" presetSubtype="6" fill="hold" nodeType="withEffect">
                                  <p:stCondLst>
                                    <p:cond delay="0"/>
                                  </p:stCondLst>
                                  <p:iterate type="wd">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strips(downRight)">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linds(horizontal)">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16561240">
            <a:off x="705302" y="3047936"/>
            <a:ext cx="272333" cy="4469317"/>
          </a:xfrm>
          <a:prstGeom prst="rect">
            <a:avLst/>
          </a:prstGeom>
          <a:solidFill>
            <a:srgbClr val="CEB966"/>
          </a:solidFill>
          <a:ln w="25400" cap="flat" cmpd="sng" algn="ctr">
            <a:solidFill>
              <a:schemeClr val="bg1"/>
            </a:solidFill>
            <a:prstDash val="solid"/>
          </a:ln>
          <a:effectLst/>
          <a:scene3d>
            <a:camera prst="isometricOffAxis1Right"/>
            <a:lightRig rig="twoPt" dir="t"/>
          </a:scene3d>
          <a:sp3d extrusionH="603250" contourW="25400" prstMaterial="legacyWireframe">
            <a:bevelT prst="slope"/>
            <a:contourClr>
              <a:srgbClr val="B2B2B2"/>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Book Antiqua"/>
              <a:ea typeface="+mn-ea"/>
              <a:cs typeface="+mn-cs"/>
            </a:endParaRPr>
          </a:p>
        </p:txBody>
      </p:sp>
      <p:sp>
        <p:nvSpPr>
          <p:cNvPr id="21" name="Rectangle 20"/>
          <p:cNvSpPr/>
          <p:nvPr/>
        </p:nvSpPr>
        <p:spPr>
          <a:xfrm rot="14734979">
            <a:off x="2628422" y="8880864"/>
            <a:ext cx="272333" cy="4469317"/>
          </a:xfrm>
          <a:prstGeom prst="rect">
            <a:avLst/>
          </a:prstGeom>
          <a:solidFill>
            <a:srgbClr val="CEB966"/>
          </a:solidFill>
          <a:ln w="25400" cap="flat" cmpd="sng" algn="ctr">
            <a:solidFill>
              <a:schemeClr val="bg1"/>
            </a:solidFill>
            <a:prstDash val="solid"/>
          </a:ln>
          <a:effectLst/>
          <a:scene3d>
            <a:camera prst="isometricOffAxis1Right"/>
            <a:lightRig rig="twoPt" dir="t"/>
          </a:scene3d>
          <a:sp3d extrusionH="603250" contourW="25400" prstMaterial="legacyWireframe">
            <a:bevelT prst="slope"/>
            <a:contourClr>
              <a:srgbClr val="B2B2B2"/>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Book Antiqua"/>
              <a:ea typeface="+mn-ea"/>
              <a:cs typeface="+mn-cs"/>
            </a:endParaRPr>
          </a:p>
        </p:txBody>
      </p:sp>
      <p:sp>
        <p:nvSpPr>
          <p:cNvPr id="22" name="Rectangle 21"/>
          <p:cNvSpPr/>
          <p:nvPr/>
        </p:nvSpPr>
        <p:spPr>
          <a:xfrm rot="16588231">
            <a:off x="7958649" y="9192395"/>
            <a:ext cx="272333" cy="6620803"/>
          </a:xfrm>
          <a:prstGeom prst="rect">
            <a:avLst/>
          </a:prstGeom>
          <a:solidFill>
            <a:srgbClr val="CEB966"/>
          </a:solidFill>
          <a:ln w="25400" cap="flat" cmpd="sng" algn="ctr">
            <a:solidFill>
              <a:schemeClr val="bg1"/>
            </a:solidFill>
            <a:prstDash val="solid"/>
          </a:ln>
          <a:effectLst/>
          <a:scene3d>
            <a:camera prst="isometricOffAxis1Right"/>
            <a:lightRig rig="twoPt" dir="t"/>
          </a:scene3d>
          <a:sp3d extrusionH="603250" contourW="25400" prstMaterial="legacyWireframe">
            <a:bevelT prst="slope"/>
            <a:contourClr>
              <a:srgbClr val="B2B2B2"/>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Book Antiqua"/>
              <a:ea typeface="+mn-ea"/>
              <a:cs typeface="+mn-cs"/>
            </a:endParaRPr>
          </a:p>
        </p:txBody>
      </p:sp>
      <p:sp>
        <p:nvSpPr>
          <p:cNvPr id="23" name="Isosceles Triangle 22"/>
          <p:cNvSpPr/>
          <p:nvPr/>
        </p:nvSpPr>
        <p:spPr>
          <a:xfrm flipH="1">
            <a:off x="1902390" y="11346092"/>
            <a:ext cx="1119300" cy="1266821"/>
          </a:xfrm>
          <a:prstGeom prst="triangle">
            <a:avLst/>
          </a:prstGeom>
          <a:solidFill>
            <a:srgbClr val="CEB966"/>
          </a:solidFill>
          <a:ln w="25400" cap="flat" cmpd="sng" algn="ctr">
            <a:solidFill>
              <a:schemeClr val="bg1"/>
            </a:solidFill>
            <a:prstDash val="solid"/>
          </a:ln>
          <a:effectLst/>
          <a:scene3d>
            <a:camera prst="isometricOffAxis1Right">
              <a:rot lat="1080000" lon="1560000" rev="0"/>
            </a:camera>
            <a:lightRig rig="twoPt" dir="t"/>
          </a:scene3d>
          <a:sp3d extrusionH="603250" contourW="25400" prstMaterial="legacyWireframe">
            <a:bevelT prst="slope"/>
            <a:contourClr>
              <a:srgbClr val="B2B2B2"/>
            </a:contourClr>
          </a:sp3d>
        </p:spPr>
        <p:txBody>
          <a:bodyPr rtlCol="0" anchor="ctr"/>
          <a:lstStyle/>
          <a:p>
            <a:pPr algn="ctr">
              <a:defRPr/>
            </a:pPr>
            <a:endParaRPr lang="en-US" kern="0" dirty="0">
              <a:solidFill>
                <a:sysClr val="window" lastClr="FFFFFF"/>
              </a:solidFill>
              <a:latin typeface="Book Antiqua"/>
            </a:endParaRPr>
          </a:p>
        </p:txBody>
      </p:sp>
      <p:sp>
        <p:nvSpPr>
          <p:cNvPr id="17" name="Flowchart: Process 16"/>
          <p:cNvSpPr/>
          <p:nvPr/>
        </p:nvSpPr>
        <p:spPr>
          <a:xfrm>
            <a:off x="5111552" y="10982657"/>
            <a:ext cx="1990288" cy="226363"/>
          </a:xfrm>
          <a:prstGeom prst="flowChartProcess">
            <a:avLst/>
          </a:prstGeom>
          <a:scene3d>
            <a:camera prst="isometricOffAxis2Left">
              <a:rot lat="763508" lon="947097" rev="180000"/>
            </a:camera>
            <a:lightRig rig="threePt" dir="t"/>
          </a:scene3d>
          <a:sp3d extrusionH="514350" contourW="25400" prstMaterial="legacyWireframe">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457200" y="14248430"/>
            <a:ext cx="800100" cy="375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p:cNvPicPr>
            <a:picLocks noChangeAspect="1" noChangeArrowheads="1"/>
          </p:cNvPicPr>
          <p:nvPr/>
        </p:nvPicPr>
        <p:blipFill>
          <a:blip r:embed="rId3"/>
          <a:srcRect/>
          <a:stretch>
            <a:fillRect/>
          </a:stretch>
        </p:blipFill>
        <p:spPr bwMode="auto">
          <a:xfrm>
            <a:off x="5057774" y="7740162"/>
            <a:ext cx="2333625" cy="3385038"/>
          </a:xfrm>
          <a:prstGeom prst="rect">
            <a:avLst/>
          </a:prstGeom>
          <a:extLst>
            <a:ext uri="{53640926-AAD7-44D8-BBD7-CCE9431645EC}">
              <a14:shadowObscured xmlns:a14="http://schemas.microsoft.com/office/drawing/2010/main" xmlns="" val="1"/>
            </a:ext>
          </a:extLst>
        </p:spPr>
      </p:pic>
      <p:grpSp>
        <p:nvGrpSpPr>
          <p:cNvPr id="14" name="Group 13"/>
          <p:cNvGrpSpPr/>
          <p:nvPr/>
        </p:nvGrpSpPr>
        <p:grpSpPr>
          <a:xfrm rot="15794151">
            <a:off x="267150" y="9949415"/>
            <a:ext cx="1872512" cy="207645"/>
            <a:chOff x="3309257" y="2240280"/>
            <a:chExt cx="2131640" cy="236380"/>
          </a:xfrm>
          <a:effectLst>
            <a:outerShdw blurRad="50800" dist="165100" dir="2100000" algn="t" rotWithShape="0">
              <a:prstClr val="black">
                <a:alpha val="40000"/>
              </a:prstClr>
            </a:outerShdw>
          </a:effectLst>
        </p:grpSpPr>
        <p:sp>
          <p:nvSpPr>
            <p:cNvPr id="15" name="Flowchart: Process 14"/>
            <p:cNvSpPr/>
            <p:nvPr/>
          </p:nvSpPr>
          <p:spPr>
            <a:xfrm>
              <a:off x="3309257" y="2240280"/>
              <a:ext cx="2131640" cy="68361"/>
            </a:xfrm>
            <a:prstGeom prst="flowChartProcess">
              <a:avLst/>
            </a:prstGeom>
            <a:blipFill dpi="0" rotWithShape="1">
              <a:blip r:embed="rId4" cstate="email">
                <a:extLst>
                  <a:ext uri="{28A0092B-C50C-407E-A947-70E740481C1C}">
                    <a14:useLocalDpi xmlns:a14="http://schemas.microsoft.com/office/drawing/2010/main" xmlns=""/>
                  </a:ext>
                </a:extLst>
              </a:blip>
              <a:srcRect/>
              <a:tile tx="0" ty="0" sx="93000" sy="34000" flip="none" algn="tl"/>
            </a:blipFill>
            <a:ln>
              <a:noFill/>
            </a:ln>
            <a:scene3d>
              <a:camera prst="perspectiveContrastingLeftFacing">
                <a:rot lat="259434" lon="2054387" rev="21340234"/>
              </a:camera>
              <a:lightRig rig="threePt" dir="t"/>
            </a:scene3d>
            <a:sp3d extrusionH="133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253967" y="2318056"/>
              <a:ext cx="175597" cy="158604"/>
            </a:xfrm>
            <a:prstGeom prst="ellipse">
              <a:avLst/>
            </a:prstGeom>
            <a:solidFill>
              <a:srgbClr val="DF5B4D"/>
            </a:solidFill>
            <a:ln>
              <a:noFill/>
            </a:ln>
            <a:scene3d>
              <a:camera prst="orthographicFront"/>
              <a:lightRig rig="threePt" dir="t"/>
            </a:scene3d>
            <a:sp3d prstMaterial="matte">
              <a:bevelT w="1143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rot="952384">
            <a:off x="4921058" y="10254169"/>
            <a:ext cx="1215135" cy="599865"/>
            <a:chOff x="3744686" y="4606834"/>
            <a:chExt cx="2124891" cy="1079863"/>
          </a:xfrm>
          <a:scene3d>
            <a:camera prst="orthographicFront"/>
            <a:lightRig rig="balanced" dir="t"/>
          </a:scene3d>
        </p:grpSpPr>
        <p:sp>
          <p:nvSpPr>
            <p:cNvPr id="19" name="Freeform 18"/>
            <p:cNvSpPr/>
            <p:nvPr/>
          </p:nvSpPr>
          <p:spPr bwMode="auto">
            <a:xfrm>
              <a:off x="3753394" y="4606834"/>
              <a:ext cx="2081349" cy="1036320"/>
            </a:xfrm>
            <a:custGeom>
              <a:avLst/>
              <a:gdLst>
                <a:gd name="connsiteX0" fmla="*/ 0 w 2081349"/>
                <a:gd name="connsiteY0" fmla="*/ 1036320 h 1036320"/>
                <a:gd name="connsiteX1" fmla="*/ 43543 w 2081349"/>
                <a:gd name="connsiteY1" fmla="*/ 992777 h 1036320"/>
                <a:gd name="connsiteX2" fmla="*/ 69669 w 2081349"/>
                <a:gd name="connsiteY2" fmla="*/ 975360 h 1036320"/>
                <a:gd name="connsiteX3" fmla="*/ 87086 w 2081349"/>
                <a:gd name="connsiteY3" fmla="*/ 949235 h 1036320"/>
                <a:gd name="connsiteX4" fmla="*/ 130629 w 2081349"/>
                <a:gd name="connsiteY4" fmla="*/ 914400 h 1036320"/>
                <a:gd name="connsiteX5" fmla="*/ 165463 w 2081349"/>
                <a:gd name="connsiteY5" fmla="*/ 870857 h 1036320"/>
                <a:gd name="connsiteX6" fmla="*/ 217715 w 2081349"/>
                <a:gd name="connsiteY6" fmla="*/ 836023 h 1036320"/>
                <a:gd name="connsiteX7" fmla="*/ 261257 w 2081349"/>
                <a:gd name="connsiteY7" fmla="*/ 801189 h 1036320"/>
                <a:gd name="connsiteX8" fmla="*/ 304800 w 2081349"/>
                <a:gd name="connsiteY8" fmla="*/ 766355 h 1036320"/>
                <a:gd name="connsiteX9" fmla="*/ 383177 w 2081349"/>
                <a:gd name="connsiteY9" fmla="*/ 740229 h 1036320"/>
                <a:gd name="connsiteX10" fmla="*/ 435429 w 2081349"/>
                <a:gd name="connsiteY10" fmla="*/ 722812 h 1036320"/>
                <a:gd name="connsiteX11" fmla="*/ 461555 w 2081349"/>
                <a:gd name="connsiteY11" fmla="*/ 714103 h 1036320"/>
                <a:gd name="connsiteX12" fmla="*/ 496389 w 2081349"/>
                <a:gd name="connsiteY12" fmla="*/ 705395 h 1036320"/>
                <a:gd name="connsiteX13" fmla="*/ 574766 w 2081349"/>
                <a:gd name="connsiteY13" fmla="*/ 687977 h 1036320"/>
                <a:gd name="connsiteX14" fmla="*/ 635726 w 2081349"/>
                <a:gd name="connsiteY14" fmla="*/ 670560 h 1036320"/>
                <a:gd name="connsiteX15" fmla="*/ 801189 w 2081349"/>
                <a:gd name="connsiteY15" fmla="*/ 653143 h 1036320"/>
                <a:gd name="connsiteX16" fmla="*/ 862149 w 2081349"/>
                <a:gd name="connsiteY16" fmla="*/ 661852 h 1036320"/>
                <a:gd name="connsiteX17" fmla="*/ 966652 w 2081349"/>
                <a:gd name="connsiteY17" fmla="*/ 670560 h 1036320"/>
                <a:gd name="connsiteX18" fmla="*/ 1001486 w 2081349"/>
                <a:gd name="connsiteY18" fmla="*/ 679269 h 1036320"/>
                <a:gd name="connsiteX19" fmla="*/ 1114697 w 2081349"/>
                <a:gd name="connsiteY19" fmla="*/ 705395 h 1036320"/>
                <a:gd name="connsiteX20" fmla="*/ 1149532 w 2081349"/>
                <a:gd name="connsiteY20" fmla="*/ 714103 h 1036320"/>
                <a:gd name="connsiteX21" fmla="*/ 1245326 w 2081349"/>
                <a:gd name="connsiteY21" fmla="*/ 722812 h 1036320"/>
                <a:gd name="connsiteX22" fmla="*/ 1436915 w 2081349"/>
                <a:gd name="connsiteY22" fmla="*/ 705395 h 1036320"/>
                <a:gd name="connsiteX23" fmla="*/ 1489166 w 2081349"/>
                <a:gd name="connsiteY23" fmla="*/ 696686 h 1036320"/>
                <a:gd name="connsiteX24" fmla="*/ 1593669 w 2081349"/>
                <a:gd name="connsiteY24" fmla="*/ 679269 h 1036320"/>
                <a:gd name="connsiteX25" fmla="*/ 1645920 w 2081349"/>
                <a:gd name="connsiteY25" fmla="*/ 661852 h 1036320"/>
                <a:gd name="connsiteX26" fmla="*/ 1698172 w 2081349"/>
                <a:gd name="connsiteY26" fmla="*/ 644435 h 1036320"/>
                <a:gd name="connsiteX27" fmla="*/ 1724297 w 2081349"/>
                <a:gd name="connsiteY27" fmla="*/ 635726 h 1036320"/>
                <a:gd name="connsiteX28" fmla="*/ 1750423 w 2081349"/>
                <a:gd name="connsiteY28" fmla="*/ 618309 h 1036320"/>
                <a:gd name="connsiteX29" fmla="*/ 1802675 w 2081349"/>
                <a:gd name="connsiteY29" fmla="*/ 600892 h 1036320"/>
                <a:gd name="connsiteX30" fmla="*/ 1828800 w 2081349"/>
                <a:gd name="connsiteY30" fmla="*/ 583475 h 1036320"/>
                <a:gd name="connsiteX31" fmla="*/ 1863635 w 2081349"/>
                <a:gd name="connsiteY31" fmla="*/ 548640 h 1036320"/>
                <a:gd name="connsiteX32" fmla="*/ 1889760 w 2081349"/>
                <a:gd name="connsiteY32" fmla="*/ 539932 h 1036320"/>
                <a:gd name="connsiteX33" fmla="*/ 1933303 w 2081349"/>
                <a:gd name="connsiteY33" fmla="*/ 505097 h 1036320"/>
                <a:gd name="connsiteX34" fmla="*/ 1950720 w 2081349"/>
                <a:gd name="connsiteY34" fmla="*/ 478972 h 1036320"/>
                <a:gd name="connsiteX35" fmla="*/ 2011680 w 2081349"/>
                <a:gd name="connsiteY35" fmla="*/ 400595 h 1036320"/>
                <a:gd name="connsiteX36" fmla="*/ 2020389 w 2081349"/>
                <a:gd name="connsiteY36" fmla="*/ 374469 h 1036320"/>
                <a:gd name="connsiteX37" fmla="*/ 2037806 w 2081349"/>
                <a:gd name="connsiteY37" fmla="*/ 348343 h 1036320"/>
                <a:gd name="connsiteX38" fmla="*/ 2055223 w 2081349"/>
                <a:gd name="connsiteY38" fmla="*/ 296092 h 1036320"/>
                <a:gd name="connsiteX39" fmla="*/ 2063932 w 2081349"/>
                <a:gd name="connsiteY39" fmla="*/ 269966 h 1036320"/>
                <a:gd name="connsiteX40" fmla="*/ 2072640 w 2081349"/>
                <a:gd name="connsiteY40" fmla="*/ 243840 h 1036320"/>
                <a:gd name="connsiteX41" fmla="*/ 2081349 w 2081349"/>
                <a:gd name="connsiteY41" fmla="*/ 182880 h 1036320"/>
                <a:gd name="connsiteX42" fmla="*/ 2072640 w 2081349"/>
                <a:gd name="connsiteY42" fmla="*/ 148046 h 1036320"/>
                <a:gd name="connsiteX43" fmla="*/ 2055223 w 2081349"/>
                <a:gd name="connsiteY43" fmla="*/ 69669 h 1036320"/>
                <a:gd name="connsiteX44" fmla="*/ 2072640 w 2081349"/>
                <a:gd name="connsiteY44" fmla="*/ 0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81349" h="1036320">
                  <a:moveTo>
                    <a:pt x="0" y="1036320"/>
                  </a:moveTo>
                  <a:cubicBezTo>
                    <a:pt x="14514" y="1021806"/>
                    <a:pt x="28095" y="1006294"/>
                    <a:pt x="43543" y="992777"/>
                  </a:cubicBezTo>
                  <a:cubicBezTo>
                    <a:pt x="51420" y="985885"/>
                    <a:pt x="62268" y="982761"/>
                    <a:pt x="69669" y="975360"/>
                  </a:cubicBezTo>
                  <a:cubicBezTo>
                    <a:pt x="77070" y="967959"/>
                    <a:pt x="80548" y="957408"/>
                    <a:pt x="87086" y="949235"/>
                  </a:cubicBezTo>
                  <a:cubicBezTo>
                    <a:pt x="101270" y="931505"/>
                    <a:pt x="111227" y="927335"/>
                    <a:pt x="130629" y="914400"/>
                  </a:cubicBezTo>
                  <a:cubicBezTo>
                    <a:pt x="142053" y="897265"/>
                    <a:pt x="148920" y="883264"/>
                    <a:pt x="165463" y="870857"/>
                  </a:cubicBezTo>
                  <a:cubicBezTo>
                    <a:pt x="182209" y="858297"/>
                    <a:pt x="217715" y="836023"/>
                    <a:pt x="217715" y="836023"/>
                  </a:cubicBezTo>
                  <a:cubicBezTo>
                    <a:pt x="252404" y="783989"/>
                    <a:pt x="214521" y="829230"/>
                    <a:pt x="261257" y="801189"/>
                  </a:cubicBezTo>
                  <a:cubicBezTo>
                    <a:pt x="312959" y="770169"/>
                    <a:pt x="237575" y="796233"/>
                    <a:pt x="304800" y="766355"/>
                  </a:cubicBezTo>
                  <a:cubicBezTo>
                    <a:pt x="304817" y="766347"/>
                    <a:pt x="370105" y="744586"/>
                    <a:pt x="383177" y="740229"/>
                  </a:cubicBezTo>
                  <a:lnTo>
                    <a:pt x="435429" y="722812"/>
                  </a:lnTo>
                  <a:cubicBezTo>
                    <a:pt x="444138" y="719909"/>
                    <a:pt x="452649" y="716329"/>
                    <a:pt x="461555" y="714103"/>
                  </a:cubicBezTo>
                  <a:cubicBezTo>
                    <a:pt x="473166" y="711200"/>
                    <a:pt x="484705" y="707991"/>
                    <a:pt x="496389" y="705395"/>
                  </a:cubicBezTo>
                  <a:cubicBezTo>
                    <a:pt x="536801" y="696415"/>
                    <a:pt x="537594" y="698598"/>
                    <a:pt x="574766" y="687977"/>
                  </a:cubicBezTo>
                  <a:cubicBezTo>
                    <a:pt x="603744" y="679698"/>
                    <a:pt x="603072" y="676002"/>
                    <a:pt x="635726" y="670560"/>
                  </a:cubicBezTo>
                  <a:cubicBezTo>
                    <a:pt x="681379" y="662951"/>
                    <a:pt x="758576" y="657017"/>
                    <a:pt x="801189" y="653143"/>
                  </a:cubicBezTo>
                  <a:cubicBezTo>
                    <a:pt x="821509" y="656046"/>
                    <a:pt x="841735" y="659703"/>
                    <a:pt x="862149" y="661852"/>
                  </a:cubicBezTo>
                  <a:cubicBezTo>
                    <a:pt x="896912" y="665511"/>
                    <a:pt x="931967" y="666224"/>
                    <a:pt x="966652" y="670560"/>
                  </a:cubicBezTo>
                  <a:cubicBezTo>
                    <a:pt x="978528" y="672045"/>
                    <a:pt x="989802" y="676673"/>
                    <a:pt x="1001486" y="679269"/>
                  </a:cubicBezTo>
                  <a:cubicBezTo>
                    <a:pt x="1122159" y="706085"/>
                    <a:pt x="943894" y="662694"/>
                    <a:pt x="1114697" y="705395"/>
                  </a:cubicBezTo>
                  <a:cubicBezTo>
                    <a:pt x="1126309" y="708298"/>
                    <a:pt x="1137612" y="713019"/>
                    <a:pt x="1149532" y="714103"/>
                  </a:cubicBezTo>
                  <a:lnTo>
                    <a:pt x="1245326" y="722812"/>
                  </a:lnTo>
                  <a:cubicBezTo>
                    <a:pt x="1291259" y="718984"/>
                    <a:pt x="1388194" y="711485"/>
                    <a:pt x="1436915" y="705395"/>
                  </a:cubicBezTo>
                  <a:cubicBezTo>
                    <a:pt x="1454436" y="703205"/>
                    <a:pt x="1471714" y="699371"/>
                    <a:pt x="1489166" y="696686"/>
                  </a:cubicBezTo>
                  <a:cubicBezTo>
                    <a:pt x="1517742" y="692289"/>
                    <a:pt x="1563917" y="687383"/>
                    <a:pt x="1593669" y="679269"/>
                  </a:cubicBezTo>
                  <a:cubicBezTo>
                    <a:pt x="1611381" y="674439"/>
                    <a:pt x="1628503" y="667658"/>
                    <a:pt x="1645920" y="661852"/>
                  </a:cubicBezTo>
                  <a:lnTo>
                    <a:pt x="1698172" y="644435"/>
                  </a:lnTo>
                  <a:cubicBezTo>
                    <a:pt x="1706880" y="641532"/>
                    <a:pt x="1716659" y="640818"/>
                    <a:pt x="1724297" y="635726"/>
                  </a:cubicBezTo>
                  <a:cubicBezTo>
                    <a:pt x="1733006" y="629920"/>
                    <a:pt x="1740859" y="622560"/>
                    <a:pt x="1750423" y="618309"/>
                  </a:cubicBezTo>
                  <a:cubicBezTo>
                    <a:pt x="1767200" y="610853"/>
                    <a:pt x="1802675" y="600892"/>
                    <a:pt x="1802675" y="600892"/>
                  </a:cubicBezTo>
                  <a:cubicBezTo>
                    <a:pt x="1811383" y="595086"/>
                    <a:pt x="1820854" y="590286"/>
                    <a:pt x="1828800" y="583475"/>
                  </a:cubicBezTo>
                  <a:cubicBezTo>
                    <a:pt x="1841268" y="572788"/>
                    <a:pt x="1848056" y="553833"/>
                    <a:pt x="1863635" y="548640"/>
                  </a:cubicBezTo>
                  <a:lnTo>
                    <a:pt x="1889760" y="539932"/>
                  </a:lnTo>
                  <a:cubicBezTo>
                    <a:pt x="1909162" y="526997"/>
                    <a:pt x="1919119" y="522827"/>
                    <a:pt x="1933303" y="505097"/>
                  </a:cubicBezTo>
                  <a:cubicBezTo>
                    <a:pt x="1939841" y="496924"/>
                    <a:pt x="1944020" y="487012"/>
                    <a:pt x="1950720" y="478972"/>
                  </a:cubicBezTo>
                  <a:cubicBezTo>
                    <a:pt x="1975767" y="448916"/>
                    <a:pt x="1997006" y="444615"/>
                    <a:pt x="2011680" y="400595"/>
                  </a:cubicBezTo>
                  <a:cubicBezTo>
                    <a:pt x="2014583" y="391886"/>
                    <a:pt x="2016284" y="382680"/>
                    <a:pt x="2020389" y="374469"/>
                  </a:cubicBezTo>
                  <a:cubicBezTo>
                    <a:pt x="2025070" y="365108"/>
                    <a:pt x="2033555" y="357907"/>
                    <a:pt x="2037806" y="348343"/>
                  </a:cubicBezTo>
                  <a:cubicBezTo>
                    <a:pt x="2045262" y="331566"/>
                    <a:pt x="2049417" y="313509"/>
                    <a:pt x="2055223" y="296092"/>
                  </a:cubicBezTo>
                  <a:lnTo>
                    <a:pt x="2063932" y="269966"/>
                  </a:lnTo>
                  <a:lnTo>
                    <a:pt x="2072640" y="243840"/>
                  </a:lnTo>
                  <a:cubicBezTo>
                    <a:pt x="2075543" y="223520"/>
                    <a:pt x="2081349" y="203406"/>
                    <a:pt x="2081349" y="182880"/>
                  </a:cubicBezTo>
                  <a:cubicBezTo>
                    <a:pt x="2081349" y="170911"/>
                    <a:pt x="2075236" y="159730"/>
                    <a:pt x="2072640" y="148046"/>
                  </a:cubicBezTo>
                  <a:cubicBezTo>
                    <a:pt x="2050529" y="48544"/>
                    <a:pt x="2076462" y="154622"/>
                    <a:pt x="2055223" y="69669"/>
                  </a:cubicBezTo>
                  <a:cubicBezTo>
                    <a:pt x="2064513" y="4645"/>
                    <a:pt x="2049419" y="23224"/>
                    <a:pt x="2072640" y="0"/>
                  </a:cubicBezTo>
                </a:path>
              </a:pathLst>
            </a:custGeom>
            <a:noFill/>
            <a:ln w="25400" cap="flat" cmpd="sng" algn="ctr">
              <a:solidFill>
                <a:schemeClr val="tx1">
                  <a:lumMod val="85000"/>
                  <a:lumOff val="15000"/>
                </a:schemeClr>
              </a:solidFill>
              <a:prstDash val="solid"/>
              <a:round/>
              <a:headEnd type="none" w="med" len="med"/>
              <a:tailEnd type="none" w="med" len="med"/>
            </a:ln>
            <a:effectLst/>
            <a:sp3d prstMaterial="matte">
              <a:bevelT w="12700" h="12700"/>
            </a:sp3d>
            <a:extLst>
              <a:ext uri="{53640926-AAD7-44D8-BBD7-CCE9431645EC}">
                <a14:shadowObscured xmlns:a14="http://schemas.microsoft.com/office/drawing/2010/main" xmln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p:nvSpPr>
          <p:spPr bwMode="auto">
            <a:xfrm>
              <a:off x="3796937" y="4640053"/>
              <a:ext cx="2072640" cy="1046644"/>
            </a:xfrm>
            <a:custGeom>
              <a:avLst/>
              <a:gdLst>
                <a:gd name="connsiteX0" fmla="*/ 0 w 2072640"/>
                <a:gd name="connsiteY0" fmla="*/ 1046644 h 1046644"/>
                <a:gd name="connsiteX1" fmla="*/ 17417 w 2072640"/>
                <a:gd name="connsiteY1" fmla="*/ 933433 h 1046644"/>
                <a:gd name="connsiteX2" fmla="*/ 34834 w 2072640"/>
                <a:gd name="connsiteY2" fmla="*/ 907307 h 1046644"/>
                <a:gd name="connsiteX3" fmla="*/ 52252 w 2072640"/>
                <a:gd name="connsiteY3" fmla="*/ 889890 h 1046644"/>
                <a:gd name="connsiteX4" fmla="*/ 69669 w 2072640"/>
                <a:gd name="connsiteY4" fmla="*/ 863764 h 1046644"/>
                <a:gd name="connsiteX5" fmla="*/ 121920 w 2072640"/>
                <a:gd name="connsiteY5" fmla="*/ 846347 h 1046644"/>
                <a:gd name="connsiteX6" fmla="*/ 148046 w 2072640"/>
                <a:gd name="connsiteY6" fmla="*/ 828930 h 1046644"/>
                <a:gd name="connsiteX7" fmla="*/ 174172 w 2072640"/>
                <a:gd name="connsiteY7" fmla="*/ 837638 h 1046644"/>
                <a:gd name="connsiteX8" fmla="*/ 226423 w 2072640"/>
                <a:gd name="connsiteY8" fmla="*/ 820221 h 1046644"/>
                <a:gd name="connsiteX9" fmla="*/ 296092 w 2072640"/>
                <a:gd name="connsiteY9" fmla="*/ 759261 h 1046644"/>
                <a:gd name="connsiteX10" fmla="*/ 322217 w 2072640"/>
                <a:gd name="connsiteY10" fmla="*/ 741844 h 1046644"/>
                <a:gd name="connsiteX11" fmla="*/ 357052 w 2072640"/>
                <a:gd name="connsiteY11" fmla="*/ 698301 h 1046644"/>
                <a:gd name="connsiteX12" fmla="*/ 409303 w 2072640"/>
                <a:gd name="connsiteY12" fmla="*/ 680884 h 1046644"/>
                <a:gd name="connsiteX13" fmla="*/ 461554 w 2072640"/>
                <a:gd name="connsiteY13" fmla="*/ 654758 h 1046644"/>
                <a:gd name="connsiteX14" fmla="*/ 513806 w 2072640"/>
                <a:gd name="connsiteY14" fmla="*/ 663467 h 1046644"/>
                <a:gd name="connsiteX15" fmla="*/ 539932 w 2072640"/>
                <a:gd name="connsiteY15" fmla="*/ 672176 h 1046644"/>
                <a:gd name="connsiteX16" fmla="*/ 592183 w 2072640"/>
                <a:gd name="connsiteY16" fmla="*/ 680884 h 1046644"/>
                <a:gd name="connsiteX17" fmla="*/ 618309 w 2072640"/>
                <a:gd name="connsiteY17" fmla="*/ 672176 h 1046644"/>
                <a:gd name="connsiteX18" fmla="*/ 635726 w 2072640"/>
                <a:gd name="connsiteY18" fmla="*/ 654758 h 1046644"/>
                <a:gd name="connsiteX19" fmla="*/ 687977 w 2072640"/>
                <a:gd name="connsiteY19" fmla="*/ 637341 h 1046644"/>
                <a:gd name="connsiteX20" fmla="*/ 714103 w 2072640"/>
                <a:gd name="connsiteY20" fmla="*/ 619924 h 1046644"/>
                <a:gd name="connsiteX21" fmla="*/ 766354 w 2072640"/>
                <a:gd name="connsiteY21" fmla="*/ 602507 h 1046644"/>
                <a:gd name="connsiteX22" fmla="*/ 792480 w 2072640"/>
                <a:gd name="connsiteY22" fmla="*/ 593798 h 1046644"/>
                <a:gd name="connsiteX23" fmla="*/ 844732 w 2072640"/>
                <a:gd name="connsiteY23" fmla="*/ 602507 h 1046644"/>
                <a:gd name="connsiteX24" fmla="*/ 896983 w 2072640"/>
                <a:gd name="connsiteY24" fmla="*/ 619924 h 1046644"/>
                <a:gd name="connsiteX25" fmla="*/ 914400 w 2072640"/>
                <a:gd name="connsiteY25" fmla="*/ 646050 h 1046644"/>
                <a:gd name="connsiteX26" fmla="*/ 940526 w 2072640"/>
                <a:gd name="connsiteY26" fmla="*/ 654758 h 1046644"/>
                <a:gd name="connsiteX27" fmla="*/ 949234 w 2072640"/>
                <a:gd name="connsiteY27" fmla="*/ 680884 h 1046644"/>
                <a:gd name="connsiteX28" fmla="*/ 1001486 w 2072640"/>
                <a:gd name="connsiteY28" fmla="*/ 698301 h 1046644"/>
                <a:gd name="connsiteX29" fmla="*/ 1027612 w 2072640"/>
                <a:gd name="connsiteY29" fmla="*/ 707010 h 1046644"/>
                <a:gd name="connsiteX30" fmla="*/ 1105989 w 2072640"/>
                <a:gd name="connsiteY30" fmla="*/ 680884 h 1046644"/>
                <a:gd name="connsiteX31" fmla="*/ 1132114 w 2072640"/>
                <a:gd name="connsiteY31" fmla="*/ 672176 h 1046644"/>
                <a:gd name="connsiteX32" fmla="*/ 1254034 w 2072640"/>
                <a:gd name="connsiteY32" fmla="*/ 663467 h 1046644"/>
                <a:gd name="connsiteX33" fmla="*/ 1288869 w 2072640"/>
                <a:gd name="connsiteY33" fmla="*/ 672176 h 1046644"/>
                <a:gd name="connsiteX34" fmla="*/ 1332412 w 2072640"/>
                <a:gd name="connsiteY34" fmla="*/ 680884 h 1046644"/>
                <a:gd name="connsiteX35" fmla="*/ 1358537 w 2072640"/>
                <a:gd name="connsiteY35" fmla="*/ 689593 h 1046644"/>
                <a:gd name="connsiteX36" fmla="*/ 1393372 w 2072640"/>
                <a:gd name="connsiteY36" fmla="*/ 698301 h 1046644"/>
                <a:gd name="connsiteX37" fmla="*/ 1471749 w 2072640"/>
                <a:gd name="connsiteY37" fmla="*/ 680884 h 1046644"/>
                <a:gd name="connsiteX38" fmla="*/ 1497874 w 2072640"/>
                <a:gd name="connsiteY38" fmla="*/ 672176 h 1046644"/>
                <a:gd name="connsiteX39" fmla="*/ 1515292 w 2072640"/>
                <a:gd name="connsiteY39" fmla="*/ 654758 h 1046644"/>
                <a:gd name="connsiteX40" fmla="*/ 1567543 w 2072640"/>
                <a:gd name="connsiteY40" fmla="*/ 637341 h 1046644"/>
                <a:gd name="connsiteX41" fmla="*/ 1602377 w 2072640"/>
                <a:gd name="connsiteY41" fmla="*/ 628633 h 1046644"/>
                <a:gd name="connsiteX42" fmla="*/ 1698172 w 2072640"/>
                <a:gd name="connsiteY42" fmla="*/ 611216 h 1046644"/>
                <a:gd name="connsiteX43" fmla="*/ 1802674 w 2072640"/>
                <a:gd name="connsiteY43" fmla="*/ 585090 h 1046644"/>
                <a:gd name="connsiteX44" fmla="*/ 1846217 w 2072640"/>
                <a:gd name="connsiteY44" fmla="*/ 550256 h 1046644"/>
                <a:gd name="connsiteX45" fmla="*/ 1898469 w 2072640"/>
                <a:gd name="connsiteY45" fmla="*/ 489296 h 1046644"/>
                <a:gd name="connsiteX46" fmla="*/ 1924594 w 2072640"/>
                <a:gd name="connsiteY46" fmla="*/ 437044 h 1046644"/>
                <a:gd name="connsiteX47" fmla="*/ 1942012 w 2072640"/>
                <a:gd name="connsiteY47" fmla="*/ 367376 h 1046644"/>
                <a:gd name="connsiteX48" fmla="*/ 1950720 w 2072640"/>
                <a:gd name="connsiteY48" fmla="*/ 341250 h 1046644"/>
                <a:gd name="connsiteX49" fmla="*/ 2002972 w 2072640"/>
                <a:gd name="connsiteY49" fmla="*/ 315124 h 1046644"/>
                <a:gd name="connsiteX50" fmla="*/ 2037806 w 2072640"/>
                <a:gd name="connsiteY50" fmla="*/ 262873 h 1046644"/>
                <a:gd name="connsiteX51" fmla="*/ 2055223 w 2072640"/>
                <a:gd name="connsiteY51" fmla="*/ 236747 h 1046644"/>
                <a:gd name="connsiteX52" fmla="*/ 2072640 w 2072640"/>
                <a:gd name="connsiteY52" fmla="*/ 184496 h 1046644"/>
                <a:gd name="connsiteX53" fmla="*/ 2063932 w 2072640"/>
                <a:gd name="connsiteY53" fmla="*/ 149661 h 1046644"/>
                <a:gd name="connsiteX54" fmla="*/ 2046514 w 2072640"/>
                <a:gd name="connsiteY54" fmla="*/ 132244 h 1046644"/>
                <a:gd name="connsiteX55" fmla="*/ 2029097 w 2072640"/>
                <a:gd name="connsiteY55" fmla="*/ 106118 h 1046644"/>
                <a:gd name="connsiteX56" fmla="*/ 2011680 w 2072640"/>
                <a:gd name="connsiteY56" fmla="*/ 53867 h 1046644"/>
                <a:gd name="connsiteX57" fmla="*/ 2020389 w 2072640"/>
                <a:gd name="connsiteY57" fmla="*/ 27741 h 1046644"/>
                <a:gd name="connsiteX58" fmla="*/ 2037806 w 2072640"/>
                <a:gd name="connsiteY58" fmla="*/ 1616 h 1046644"/>
                <a:gd name="connsiteX59" fmla="*/ 2011680 w 2072640"/>
                <a:gd name="connsiteY59" fmla="*/ 19033 h 1046644"/>
                <a:gd name="connsiteX60" fmla="*/ 2002972 w 2072640"/>
                <a:gd name="connsiteY60" fmla="*/ 19033 h 104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72640" h="1046644">
                  <a:moveTo>
                    <a:pt x="0" y="1046644"/>
                  </a:moveTo>
                  <a:cubicBezTo>
                    <a:pt x="2497" y="1021674"/>
                    <a:pt x="1726" y="964816"/>
                    <a:pt x="17417" y="933433"/>
                  </a:cubicBezTo>
                  <a:cubicBezTo>
                    <a:pt x="22098" y="924071"/>
                    <a:pt x="28296" y="915480"/>
                    <a:pt x="34834" y="907307"/>
                  </a:cubicBezTo>
                  <a:cubicBezTo>
                    <a:pt x="39963" y="900896"/>
                    <a:pt x="47123" y="896301"/>
                    <a:pt x="52252" y="889890"/>
                  </a:cubicBezTo>
                  <a:cubicBezTo>
                    <a:pt x="58790" y="881717"/>
                    <a:pt x="60793" y="869311"/>
                    <a:pt x="69669" y="863764"/>
                  </a:cubicBezTo>
                  <a:cubicBezTo>
                    <a:pt x="85237" y="854034"/>
                    <a:pt x="106644" y="856531"/>
                    <a:pt x="121920" y="846347"/>
                  </a:cubicBezTo>
                  <a:lnTo>
                    <a:pt x="148046" y="828930"/>
                  </a:lnTo>
                  <a:cubicBezTo>
                    <a:pt x="156755" y="831833"/>
                    <a:pt x="165048" y="838652"/>
                    <a:pt x="174172" y="837638"/>
                  </a:cubicBezTo>
                  <a:cubicBezTo>
                    <a:pt x="192419" y="835610"/>
                    <a:pt x="226423" y="820221"/>
                    <a:pt x="226423" y="820221"/>
                  </a:cubicBezTo>
                  <a:cubicBezTo>
                    <a:pt x="255452" y="776679"/>
                    <a:pt x="235131" y="799902"/>
                    <a:pt x="296092" y="759261"/>
                  </a:cubicBezTo>
                  <a:lnTo>
                    <a:pt x="322217" y="741844"/>
                  </a:lnTo>
                  <a:cubicBezTo>
                    <a:pt x="328372" y="732612"/>
                    <a:pt x="344641" y="704507"/>
                    <a:pt x="357052" y="698301"/>
                  </a:cubicBezTo>
                  <a:cubicBezTo>
                    <a:pt x="373473" y="690091"/>
                    <a:pt x="394027" y="691068"/>
                    <a:pt x="409303" y="680884"/>
                  </a:cubicBezTo>
                  <a:cubicBezTo>
                    <a:pt x="443067" y="658375"/>
                    <a:pt x="425500" y="666777"/>
                    <a:pt x="461554" y="654758"/>
                  </a:cubicBezTo>
                  <a:cubicBezTo>
                    <a:pt x="478971" y="657661"/>
                    <a:pt x="496569" y="659636"/>
                    <a:pt x="513806" y="663467"/>
                  </a:cubicBezTo>
                  <a:cubicBezTo>
                    <a:pt x="522767" y="665458"/>
                    <a:pt x="530971" y="670185"/>
                    <a:pt x="539932" y="672176"/>
                  </a:cubicBezTo>
                  <a:cubicBezTo>
                    <a:pt x="557169" y="676006"/>
                    <a:pt x="574766" y="677981"/>
                    <a:pt x="592183" y="680884"/>
                  </a:cubicBezTo>
                  <a:cubicBezTo>
                    <a:pt x="600892" y="677981"/>
                    <a:pt x="610438" y="676899"/>
                    <a:pt x="618309" y="672176"/>
                  </a:cubicBezTo>
                  <a:cubicBezTo>
                    <a:pt x="625350" y="667952"/>
                    <a:pt x="628382" y="658430"/>
                    <a:pt x="635726" y="654758"/>
                  </a:cubicBezTo>
                  <a:cubicBezTo>
                    <a:pt x="652147" y="646547"/>
                    <a:pt x="672701" y="647525"/>
                    <a:pt x="687977" y="637341"/>
                  </a:cubicBezTo>
                  <a:cubicBezTo>
                    <a:pt x="696686" y="631535"/>
                    <a:pt x="704539" y="624175"/>
                    <a:pt x="714103" y="619924"/>
                  </a:cubicBezTo>
                  <a:cubicBezTo>
                    <a:pt x="730880" y="612468"/>
                    <a:pt x="748937" y="608313"/>
                    <a:pt x="766354" y="602507"/>
                  </a:cubicBezTo>
                  <a:lnTo>
                    <a:pt x="792480" y="593798"/>
                  </a:lnTo>
                  <a:cubicBezTo>
                    <a:pt x="809897" y="596701"/>
                    <a:pt x="827602" y="598224"/>
                    <a:pt x="844732" y="602507"/>
                  </a:cubicBezTo>
                  <a:cubicBezTo>
                    <a:pt x="862543" y="606960"/>
                    <a:pt x="896983" y="619924"/>
                    <a:pt x="896983" y="619924"/>
                  </a:cubicBezTo>
                  <a:cubicBezTo>
                    <a:pt x="902789" y="628633"/>
                    <a:pt x="906227" y="639512"/>
                    <a:pt x="914400" y="646050"/>
                  </a:cubicBezTo>
                  <a:cubicBezTo>
                    <a:pt x="921568" y="651784"/>
                    <a:pt x="934035" y="648267"/>
                    <a:pt x="940526" y="654758"/>
                  </a:cubicBezTo>
                  <a:cubicBezTo>
                    <a:pt x="947017" y="661249"/>
                    <a:pt x="941764" y="675548"/>
                    <a:pt x="949234" y="680884"/>
                  </a:cubicBezTo>
                  <a:cubicBezTo>
                    <a:pt x="964174" y="691555"/>
                    <a:pt x="984069" y="692495"/>
                    <a:pt x="1001486" y="698301"/>
                  </a:cubicBezTo>
                  <a:lnTo>
                    <a:pt x="1027612" y="707010"/>
                  </a:lnTo>
                  <a:lnTo>
                    <a:pt x="1105989" y="680884"/>
                  </a:lnTo>
                  <a:cubicBezTo>
                    <a:pt x="1114697" y="677981"/>
                    <a:pt x="1122958" y="672830"/>
                    <a:pt x="1132114" y="672176"/>
                  </a:cubicBezTo>
                  <a:lnTo>
                    <a:pt x="1254034" y="663467"/>
                  </a:lnTo>
                  <a:cubicBezTo>
                    <a:pt x="1265646" y="666370"/>
                    <a:pt x="1277185" y="669580"/>
                    <a:pt x="1288869" y="672176"/>
                  </a:cubicBezTo>
                  <a:cubicBezTo>
                    <a:pt x="1303318" y="675387"/>
                    <a:pt x="1318052" y="677294"/>
                    <a:pt x="1332412" y="680884"/>
                  </a:cubicBezTo>
                  <a:cubicBezTo>
                    <a:pt x="1341317" y="683110"/>
                    <a:pt x="1349711" y="687071"/>
                    <a:pt x="1358537" y="689593"/>
                  </a:cubicBezTo>
                  <a:cubicBezTo>
                    <a:pt x="1370045" y="692881"/>
                    <a:pt x="1381760" y="695398"/>
                    <a:pt x="1393372" y="698301"/>
                  </a:cubicBezTo>
                  <a:cubicBezTo>
                    <a:pt x="1423311" y="692313"/>
                    <a:pt x="1443045" y="689085"/>
                    <a:pt x="1471749" y="680884"/>
                  </a:cubicBezTo>
                  <a:cubicBezTo>
                    <a:pt x="1480575" y="678362"/>
                    <a:pt x="1489166" y="675079"/>
                    <a:pt x="1497874" y="672176"/>
                  </a:cubicBezTo>
                  <a:cubicBezTo>
                    <a:pt x="1503680" y="666370"/>
                    <a:pt x="1507948" y="658430"/>
                    <a:pt x="1515292" y="654758"/>
                  </a:cubicBezTo>
                  <a:cubicBezTo>
                    <a:pt x="1531713" y="646547"/>
                    <a:pt x="1549732" y="641794"/>
                    <a:pt x="1567543" y="637341"/>
                  </a:cubicBezTo>
                  <a:cubicBezTo>
                    <a:pt x="1579154" y="634438"/>
                    <a:pt x="1590693" y="631229"/>
                    <a:pt x="1602377" y="628633"/>
                  </a:cubicBezTo>
                  <a:cubicBezTo>
                    <a:pt x="1638908" y="620515"/>
                    <a:pt x="1660339" y="617521"/>
                    <a:pt x="1698172" y="611216"/>
                  </a:cubicBezTo>
                  <a:cubicBezTo>
                    <a:pt x="1767174" y="588214"/>
                    <a:pt x="1732314" y="596816"/>
                    <a:pt x="1802674" y="585090"/>
                  </a:cubicBezTo>
                  <a:cubicBezTo>
                    <a:pt x="1846626" y="570439"/>
                    <a:pt x="1814704" y="587020"/>
                    <a:pt x="1846217" y="550256"/>
                  </a:cubicBezTo>
                  <a:cubicBezTo>
                    <a:pt x="1909570" y="476345"/>
                    <a:pt x="1858484" y="549273"/>
                    <a:pt x="1898469" y="489296"/>
                  </a:cubicBezTo>
                  <a:cubicBezTo>
                    <a:pt x="1920355" y="423634"/>
                    <a:pt x="1890834" y="504564"/>
                    <a:pt x="1924594" y="437044"/>
                  </a:cubicBezTo>
                  <a:cubicBezTo>
                    <a:pt x="1934547" y="417137"/>
                    <a:pt x="1937043" y="387251"/>
                    <a:pt x="1942012" y="367376"/>
                  </a:cubicBezTo>
                  <a:cubicBezTo>
                    <a:pt x="1944238" y="358470"/>
                    <a:pt x="1944986" y="348418"/>
                    <a:pt x="1950720" y="341250"/>
                  </a:cubicBezTo>
                  <a:cubicBezTo>
                    <a:pt x="1962997" y="325904"/>
                    <a:pt x="1985762" y="320861"/>
                    <a:pt x="2002972" y="315124"/>
                  </a:cubicBezTo>
                  <a:lnTo>
                    <a:pt x="2037806" y="262873"/>
                  </a:lnTo>
                  <a:cubicBezTo>
                    <a:pt x="2043612" y="254164"/>
                    <a:pt x="2051913" y="246676"/>
                    <a:pt x="2055223" y="236747"/>
                  </a:cubicBezTo>
                  <a:lnTo>
                    <a:pt x="2072640" y="184496"/>
                  </a:lnTo>
                  <a:cubicBezTo>
                    <a:pt x="2069737" y="172884"/>
                    <a:pt x="2069285" y="160366"/>
                    <a:pt x="2063932" y="149661"/>
                  </a:cubicBezTo>
                  <a:cubicBezTo>
                    <a:pt x="2060260" y="142317"/>
                    <a:pt x="2051643" y="138655"/>
                    <a:pt x="2046514" y="132244"/>
                  </a:cubicBezTo>
                  <a:cubicBezTo>
                    <a:pt x="2039976" y="124071"/>
                    <a:pt x="2034903" y="114827"/>
                    <a:pt x="2029097" y="106118"/>
                  </a:cubicBezTo>
                  <a:cubicBezTo>
                    <a:pt x="2023291" y="88701"/>
                    <a:pt x="2005874" y="71284"/>
                    <a:pt x="2011680" y="53867"/>
                  </a:cubicBezTo>
                  <a:cubicBezTo>
                    <a:pt x="2014583" y="45158"/>
                    <a:pt x="2016284" y="35952"/>
                    <a:pt x="2020389" y="27741"/>
                  </a:cubicBezTo>
                  <a:cubicBezTo>
                    <a:pt x="2025070" y="18380"/>
                    <a:pt x="2045207" y="9016"/>
                    <a:pt x="2037806" y="1616"/>
                  </a:cubicBezTo>
                  <a:cubicBezTo>
                    <a:pt x="2030405" y="-5784"/>
                    <a:pt x="2021041" y="14352"/>
                    <a:pt x="2011680" y="19033"/>
                  </a:cubicBezTo>
                  <a:cubicBezTo>
                    <a:pt x="2009084" y="20331"/>
                    <a:pt x="2005875" y="19033"/>
                    <a:pt x="2002972" y="19033"/>
                  </a:cubicBezTo>
                </a:path>
              </a:pathLst>
            </a:custGeom>
            <a:noFill/>
            <a:ln w="25400" cap="flat" cmpd="sng" algn="ctr">
              <a:solidFill>
                <a:schemeClr val="tx1">
                  <a:lumMod val="85000"/>
                  <a:lumOff val="15000"/>
                </a:schemeClr>
              </a:solidFill>
              <a:prstDash val="solid"/>
              <a:round/>
              <a:headEnd type="none" w="med" len="med"/>
              <a:tailEnd type="none" w="med" len="med"/>
            </a:ln>
            <a:effectLst/>
            <a:sp3d prstMaterial="matte">
              <a:bevelT w="12700" h="12700"/>
            </a:sp3d>
            <a:extLst>
              <a:ext uri="{53640926-AAD7-44D8-BBD7-CCE9431645EC}">
                <a14:shadowObscured xmlns:a14="http://schemas.microsoft.com/office/drawing/2010/main" xmln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bwMode="auto">
            <a:xfrm>
              <a:off x="3744686" y="4632960"/>
              <a:ext cx="2116183" cy="984069"/>
            </a:xfrm>
            <a:custGeom>
              <a:avLst/>
              <a:gdLst>
                <a:gd name="connsiteX0" fmla="*/ 0 w 2116183"/>
                <a:gd name="connsiteY0" fmla="*/ 984069 h 984069"/>
                <a:gd name="connsiteX1" fmla="*/ 104503 w 2116183"/>
                <a:gd name="connsiteY1" fmla="*/ 975360 h 984069"/>
                <a:gd name="connsiteX2" fmla="*/ 130628 w 2116183"/>
                <a:gd name="connsiteY2" fmla="*/ 966651 h 984069"/>
                <a:gd name="connsiteX3" fmla="*/ 148045 w 2116183"/>
                <a:gd name="connsiteY3" fmla="*/ 940526 h 984069"/>
                <a:gd name="connsiteX4" fmla="*/ 165463 w 2116183"/>
                <a:gd name="connsiteY4" fmla="*/ 923109 h 984069"/>
                <a:gd name="connsiteX5" fmla="*/ 191588 w 2116183"/>
                <a:gd name="connsiteY5" fmla="*/ 870857 h 984069"/>
                <a:gd name="connsiteX6" fmla="*/ 217714 w 2116183"/>
                <a:gd name="connsiteY6" fmla="*/ 853440 h 984069"/>
                <a:gd name="connsiteX7" fmla="*/ 226423 w 2116183"/>
                <a:gd name="connsiteY7" fmla="*/ 827314 h 984069"/>
                <a:gd name="connsiteX8" fmla="*/ 261257 w 2116183"/>
                <a:gd name="connsiteY8" fmla="*/ 783771 h 984069"/>
                <a:gd name="connsiteX9" fmla="*/ 269965 w 2116183"/>
                <a:gd name="connsiteY9" fmla="*/ 757646 h 984069"/>
                <a:gd name="connsiteX10" fmla="*/ 339634 w 2116183"/>
                <a:gd name="connsiteY10" fmla="*/ 722811 h 984069"/>
                <a:gd name="connsiteX11" fmla="*/ 365760 w 2116183"/>
                <a:gd name="connsiteY11" fmla="*/ 714103 h 984069"/>
                <a:gd name="connsiteX12" fmla="*/ 400594 w 2116183"/>
                <a:gd name="connsiteY12" fmla="*/ 722811 h 984069"/>
                <a:gd name="connsiteX13" fmla="*/ 452845 w 2116183"/>
                <a:gd name="connsiteY13" fmla="*/ 740229 h 984069"/>
                <a:gd name="connsiteX14" fmla="*/ 470263 w 2116183"/>
                <a:gd name="connsiteY14" fmla="*/ 722811 h 984069"/>
                <a:gd name="connsiteX15" fmla="*/ 496388 w 2116183"/>
                <a:gd name="connsiteY15" fmla="*/ 714103 h 984069"/>
                <a:gd name="connsiteX16" fmla="*/ 539931 w 2116183"/>
                <a:gd name="connsiteY16" fmla="*/ 679269 h 984069"/>
                <a:gd name="connsiteX17" fmla="*/ 557348 w 2116183"/>
                <a:gd name="connsiteY17" fmla="*/ 661851 h 984069"/>
                <a:gd name="connsiteX18" fmla="*/ 644434 w 2116183"/>
                <a:gd name="connsiteY18" fmla="*/ 635726 h 984069"/>
                <a:gd name="connsiteX19" fmla="*/ 696685 w 2116183"/>
                <a:gd name="connsiteY19" fmla="*/ 618309 h 984069"/>
                <a:gd name="connsiteX20" fmla="*/ 722811 w 2116183"/>
                <a:gd name="connsiteY20" fmla="*/ 609600 h 984069"/>
                <a:gd name="connsiteX21" fmla="*/ 748937 w 2116183"/>
                <a:gd name="connsiteY21" fmla="*/ 627017 h 984069"/>
                <a:gd name="connsiteX22" fmla="*/ 766354 w 2116183"/>
                <a:gd name="connsiteY22" fmla="*/ 653143 h 984069"/>
                <a:gd name="connsiteX23" fmla="*/ 818605 w 2116183"/>
                <a:gd name="connsiteY23" fmla="*/ 670560 h 984069"/>
                <a:gd name="connsiteX24" fmla="*/ 949234 w 2116183"/>
                <a:gd name="connsiteY24" fmla="*/ 627017 h 984069"/>
                <a:gd name="connsiteX25" fmla="*/ 975360 w 2116183"/>
                <a:gd name="connsiteY25" fmla="*/ 618309 h 984069"/>
                <a:gd name="connsiteX26" fmla="*/ 1001485 w 2116183"/>
                <a:gd name="connsiteY26" fmla="*/ 609600 h 984069"/>
                <a:gd name="connsiteX27" fmla="*/ 1071154 w 2116183"/>
                <a:gd name="connsiteY27" fmla="*/ 644434 h 984069"/>
                <a:gd name="connsiteX28" fmla="*/ 1097280 w 2116183"/>
                <a:gd name="connsiteY28" fmla="*/ 653143 h 984069"/>
                <a:gd name="connsiteX29" fmla="*/ 1123405 w 2116183"/>
                <a:gd name="connsiteY29" fmla="*/ 661851 h 984069"/>
                <a:gd name="connsiteX30" fmla="*/ 1166948 w 2116183"/>
                <a:gd name="connsiteY30" fmla="*/ 687977 h 984069"/>
                <a:gd name="connsiteX31" fmla="*/ 1219200 w 2116183"/>
                <a:gd name="connsiteY31" fmla="*/ 714103 h 984069"/>
                <a:gd name="connsiteX32" fmla="*/ 1306285 w 2116183"/>
                <a:gd name="connsiteY32" fmla="*/ 705394 h 984069"/>
                <a:gd name="connsiteX33" fmla="*/ 1358537 w 2116183"/>
                <a:gd name="connsiteY33" fmla="*/ 687977 h 984069"/>
                <a:gd name="connsiteX34" fmla="*/ 1410788 w 2116183"/>
                <a:gd name="connsiteY34" fmla="*/ 670560 h 984069"/>
                <a:gd name="connsiteX35" fmla="*/ 1489165 w 2116183"/>
                <a:gd name="connsiteY35" fmla="*/ 644434 h 984069"/>
                <a:gd name="connsiteX36" fmla="*/ 1515291 w 2116183"/>
                <a:gd name="connsiteY36" fmla="*/ 635726 h 984069"/>
                <a:gd name="connsiteX37" fmla="*/ 1541417 w 2116183"/>
                <a:gd name="connsiteY37" fmla="*/ 644434 h 984069"/>
                <a:gd name="connsiteX38" fmla="*/ 1759131 w 2116183"/>
                <a:gd name="connsiteY38" fmla="*/ 644434 h 984069"/>
                <a:gd name="connsiteX39" fmla="*/ 1820091 w 2116183"/>
                <a:gd name="connsiteY39" fmla="*/ 627017 h 984069"/>
                <a:gd name="connsiteX40" fmla="*/ 1837508 w 2116183"/>
                <a:gd name="connsiteY40" fmla="*/ 600891 h 984069"/>
                <a:gd name="connsiteX41" fmla="*/ 1863634 w 2116183"/>
                <a:gd name="connsiteY41" fmla="*/ 583474 h 984069"/>
                <a:gd name="connsiteX42" fmla="*/ 1881051 w 2116183"/>
                <a:gd name="connsiteY42" fmla="*/ 557349 h 984069"/>
                <a:gd name="connsiteX43" fmla="*/ 1898468 w 2116183"/>
                <a:gd name="connsiteY43" fmla="*/ 539931 h 984069"/>
                <a:gd name="connsiteX44" fmla="*/ 1924594 w 2116183"/>
                <a:gd name="connsiteY44" fmla="*/ 487680 h 984069"/>
                <a:gd name="connsiteX45" fmla="*/ 1933303 w 2116183"/>
                <a:gd name="connsiteY45" fmla="*/ 435429 h 984069"/>
                <a:gd name="connsiteX46" fmla="*/ 1942011 w 2116183"/>
                <a:gd name="connsiteY46" fmla="*/ 409303 h 984069"/>
                <a:gd name="connsiteX47" fmla="*/ 1985554 w 2116183"/>
                <a:gd name="connsiteY47" fmla="*/ 400594 h 984069"/>
                <a:gd name="connsiteX48" fmla="*/ 2011680 w 2116183"/>
                <a:gd name="connsiteY48" fmla="*/ 391886 h 984069"/>
                <a:gd name="connsiteX49" fmla="*/ 2055223 w 2116183"/>
                <a:gd name="connsiteY49" fmla="*/ 357051 h 984069"/>
                <a:gd name="connsiteX50" fmla="*/ 2072640 w 2116183"/>
                <a:gd name="connsiteY50" fmla="*/ 304800 h 984069"/>
                <a:gd name="connsiteX51" fmla="*/ 2055223 w 2116183"/>
                <a:gd name="connsiteY51" fmla="*/ 252549 h 984069"/>
                <a:gd name="connsiteX52" fmla="*/ 2081348 w 2116183"/>
                <a:gd name="connsiteY52" fmla="*/ 174171 h 984069"/>
                <a:gd name="connsiteX53" fmla="*/ 2090057 w 2116183"/>
                <a:gd name="connsiteY53" fmla="*/ 148046 h 984069"/>
                <a:gd name="connsiteX54" fmla="*/ 2107474 w 2116183"/>
                <a:gd name="connsiteY54" fmla="*/ 121920 h 984069"/>
                <a:gd name="connsiteX55" fmla="*/ 2107474 w 2116183"/>
                <a:gd name="connsiteY55" fmla="*/ 8709 h 984069"/>
                <a:gd name="connsiteX56" fmla="*/ 2116183 w 2116183"/>
                <a:gd name="connsiteY56" fmla="*/ 0 h 9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16183" h="984069">
                  <a:moveTo>
                    <a:pt x="0" y="984069"/>
                  </a:moveTo>
                  <a:cubicBezTo>
                    <a:pt x="34834" y="981166"/>
                    <a:pt x="69855" y="979980"/>
                    <a:pt x="104503" y="975360"/>
                  </a:cubicBezTo>
                  <a:cubicBezTo>
                    <a:pt x="113602" y="974147"/>
                    <a:pt x="123460" y="972385"/>
                    <a:pt x="130628" y="966651"/>
                  </a:cubicBezTo>
                  <a:cubicBezTo>
                    <a:pt x="138801" y="960113"/>
                    <a:pt x="141507" y="948699"/>
                    <a:pt x="148045" y="940526"/>
                  </a:cubicBezTo>
                  <a:cubicBezTo>
                    <a:pt x="153174" y="934115"/>
                    <a:pt x="159657" y="928915"/>
                    <a:pt x="165463" y="923109"/>
                  </a:cubicBezTo>
                  <a:cubicBezTo>
                    <a:pt x="172545" y="901860"/>
                    <a:pt x="174706" y="887739"/>
                    <a:pt x="191588" y="870857"/>
                  </a:cubicBezTo>
                  <a:cubicBezTo>
                    <a:pt x="198989" y="863456"/>
                    <a:pt x="209005" y="859246"/>
                    <a:pt x="217714" y="853440"/>
                  </a:cubicBezTo>
                  <a:cubicBezTo>
                    <a:pt x="220617" y="844731"/>
                    <a:pt x="222318" y="835525"/>
                    <a:pt x="226423" y="827314"/>
                  </a:cubicBezTo>
                  <a:cubicBezTo>
                    <a:pt x="237408" y="805345"/>
                    <a:pt x="245058" y="799970"/>
                    <a:pt x="261257" y="783771"/>
                  </a:cubicBezTo>
                  <a:cubicBezTo>
                    <a:pt x="264160" y="775063"/>
                    <a:pt x="265242" y="765517"/>
                    <a:pt x="269965" y="757646"/>
                  </a:cubicBezTo>
                  <a:cubicBezTo>
                    <a:pt x="285164" y="732315"/>
                    <a:pt x="313584" y="731494"/>
                    <a:pt x="339634" y="722811"/>
                  </a:cubicBezTo>
                  <a:lnTo>
                    <a:pt x="365760" y="714103"/>
                  </a:lnTo>
                  <a:cubicBezTo>
                    <a:pt x="377371" y="717006"/>
                    <a:pt x="389130" y="719372"/>
                    <a:pt x="400594" y="722811"/>
                  </a:cubicBezTo>
                  <a:cubicBezTo>
                    <a:pt x="418179" y="728087"/>
                    <a:pt x="452845" y="740229"/>
                    <a:pt x="452845" y="740229"/>
                  </a:cubicBezTo>
                  <a:cubicBezTo>
                    <a:pt x="458651" y="734423"/>
                    <a:pt x="463222" y="727036"/>
                    <a:pt x="470263" y="722811"/>
                  </a:cubicBezTo>
                  <a:cubicBezTo>
                    <a:pt x="478134" y="718088"/>
                    <a:pt x="489220" y="719837"/>
                    <a:pt x="496388" y="714103"/>
                  </a:cubicBezTo>
                  <a:cubicBezTo>
                    <a:pt x="552659" y="669086"/>
                    <a:pt x="474265" y="701156"/>
                    <a:pt x="539931" y="679269"/>
                  </a:cubicBezTo>
                  <a:cubicBezTo>
                    <a:pt x="545737" y="673463"/>
                    <a:pt x="550004" y="665523"/>
                    <a:pt x="557348" y="661851"/>
                  </a:cubicBezTo>
                  <a:cubicBezTo>
                    <a:pt x="588139" y="646455"/>
                    <a:pt x="613181" y="645102"/>
                    <a:pt x="644434" y="635726"/>
                  </a:cubicBezTo>
                  <a:cubicBezTo>
                    <a:pt x="662019" y="630451"/>
                    <a:pt x="679268" y="624115"/>
                    <a:pt x="696685" y="618309"/>
                  </a:cubicBezTo>
                  <a:lnTo>
                    <a:pt x="722811" y="609600"/>
                  </a:lnTo>
                  <a:cubicBezTo>
                    <a:pt x="731520" y="615406"/>
                    <a:pt x="741536" y="619616"/>
                    <a:pt x="748937" y="627017"/>
                  </a:cubicBezTo>
                  <a:cubicBezTo>
                    <a:pt x="756338" y="634418"/>
                    <a:pt x="757478" y="647596"/>
                    <a:pt x="766354" y="653143"/>
                  </a:cubicBezTo>
                  <a:cubicBezTo>
                    <a:pt x="781922" y="662873"/>
                    <a:pt x="818605" y="670560"/>
                    <a:pt x="818605" y="670560"/>
                  </a:cubicBezTo>
                  <a:lnTo>
                    <a:pt x="949234" y="627017"/>
                  </a:lnTo>
                  <a:lnTo>
                    <a:pt x="975360" y="618309"/>
                  </a:lnTo>
                  <a:lnTo>
                    <a:pt x="1001485" y="609600"/>
                  </a:lnTo>
                  <a:cubicBezTo>
                    <a:pt x="1031885" y="639999"/>
                    <a:pt x="1011113" y="624420"/>
                    <a:pt x="1071154" y="644434"/>
                  </a:cubicBezTo>
                  <a:lnTo>
                    <a:pt x="1097280" y="653143"/>
                  </a:lnTo>
                  <a:lnTo>
                    <a:pt x="1123405" y="661851"/>
                  </a:lnTo>
                  <a:cubicBezTo>
                    <a:pt x="1157426" y="695872"/>
                    <a:pt x="1121729" y="665368"/>
                    <a:pt x="1166948" y="687977"/>
                  </a:cubicBezTo>
                  <a:cubicBezTo>
                    <a:pt x="1234480" y="721742"/>
                    <a:pt x="1153528" y="692211"/>
                    <a:pt x="1219200" y="714103"/>
                  </a:cubicBezTo>
                  <a:cubicBezTo>
                    <a:pt x="1248228" y="711200"/>
                    <a:pt x="1277612" y="710770"/>
                    <a:pt x="1306285" y="705394"/>
                  </a:cubicBezTo>
                  <a:cubicBezTo>
                    <a:pt x="1324330" y="702011"/>
                    <a:pt x="1341120" y="693783"/>
                    <a:pt x="1358537" y="687977"/>
                  </a:cubicBezTo>
                  <a:lnTo>
                    <a:pt x="1410788" y="670560"/>
                  </a:lnTo>
                  <a:lnTo>
                    <a:pt x="1489165" y="644434"/>
                  </a:lnTo>
                  <a:lnTo>
                    <a:pt x="1515291" y="635726"/>
                  </a:lnTo>
                  <a:cubicBezTo>
                    <a:pt x="1524000" y="638629"/>
                    <a:pt x="1532385" y="642792"/>
                    <a:pt x="1541417" y="644434"/>
                  </a:cubicBezTo>
                  <a:cubicBezTo>
                    <a:pt x="1632110" y="660924"/>
                    <a:pt x="1646922" y="651035"/>
                    <a:pt x="1759131" y="644434"/>
                  </a:cubicBezTo>
                  <a:cubicBezTo>
                    <a:pt x="1761410" y="643864"/>
                    <a:pt x="1814411" y="631561"/>
                    <a:pt x="1820091" y="627017"/>
                  </a:cubicBezTo>
                  <a:cubicBezTo>
                    <a:pt x="1828264" y="620479"/>
                    <a:pt x="1830107" y="608292"/>
                    <a:pt x="1837508" y="600891"/>
                  </a:cubicBezTo>
                  <a:cubicBezTo>
                    <a:pt x="1844909" y="593490"/>
                    <a:pt x="1854925" y="589280"/>
                    <a:pt x="1863634" y="583474"/>
                  </a:cubicBezTo>
                  <a:cubicBezTo>
                    <a:pt x="1869440" y="574766"/>
                    <a:pt x="1874513" y="565522"/>
                    <a:pt x="1881051" y="557349"/>
                  </a:cubicBezTo>
                  <a:cubicBezTo>
                    <a:pt x="1886180" y="550938"/>
                    <a:pt x="1893339" y="546342"/>
                    <a:pt x="1898468" y="539931"/>
                  </a:cubicBezTo>
                  <a:cubicBezTo>
                    <a:pt x="1912921" y="521864"/>
                    <a:pt x="1919641" y="509968"/>
                    <a:pt x="1924594" y="487680"/>
                  </a:cubicBezTo>
                  <a:cubicBezTo>
                    <a:pt x="1928425" y="470443"/>
                    <a:pt x="1929473" y="452666"/>
                    <a:pt x="1933303" y="435429"/>
                  </a:cubicBezTo>
                  <a:cubicBezTo>
                    <a:pt x="1935294" y="426468"/>
                    <a:pt x="1934373" y="414395"/>
                    <a:pt x="1942011" y="409303"/>
                  </a:cubicBezTo>
                  <a:cubicBezTo>
                    <a:pt x="1954327" y="401092"/>
                    <a:pt x="1971194" y="404184"/>
                    <a:pt x="1985554" y="400594"/>
                  </a:cubicBezTo>
                  <a:cubicBezTo>
                    <a:pt x="1994460" y="398368"/>
                    <a:pt x="2002971" y="394789"/>
                    <a:pt x="2011680" y="391886"/>
                  </a:cubicBezTo>
                  <a:cubicBezTo>
                    <a:pt x="2020910" y="385732"/>
                    <a:pt x="2049018" y="369460"/>
                    <a:pt x="2055223" y="357051"/>
                  </a:cubicBezTo>
                  <a:cubicBezTo>
                    <a:pt x="2063434" y="340630"/>
                    <a:pt x="2072640" y="304800"/>
                    <a:pt x="2072640" y="304800"/>
                  </a:cubicBezTo>
                  <a:cubicBezTo>
                    <a:pt x="2066834" y="287383"/>
                    <a:pt x="2049417" y="269966"/>
                    <a:pt x="2055223" y="252549"/>
                  </a:cubicBezTo>
                  <a:lnTo>
                    <a:pt x="2081348" y="174171"/>
                  </a:lnTo>
                  <a:cubicBezTo>
                    <a:pt x="2084251" y="165463"/>
                    <a:pt x="2084965" y="155684"/>
                    <a:pt x="2090057" y="148046"/>
                  </a:cubicBezTo>
                  <a:lnTo>
                    <a:pt x="2107474" y="121920"/>
                  </a:lnTo>
                  <a:cubicBezTo>
                    <a:pt x="2098282" y="66773"/>
                    <a:pt x="2092906" y="66979"/>
                    <a:pt x="2107474" y="8709"/>
                  </a:cubicBezTo>
                  <a:cubicBezTo>
                    <a:pt x="2108470" y="4726"/>
                    <a:pt x="2113280" y="2903"/>
                    <a:pt x="2116183" y="0"/>
                  </a:cubicBezTo>
                </a:path>
              </a:pathLst>
            </a:custGeom>
            <a:noFill/>
            <a:ln w="25400" cap="flat" cmpd="sng" algn="ctr">
              <a:solidFill>
                <a:schemeClr val="tx1">
                  <a:lumMod val="85000"/>
                  <a:lumOff val="15000"/>
                </a:schemeClr>
              </a:solidFill>
              <a:prstDash val="solid"/>
              <a:round/>
              <a:headEnd type="none" w="med" len="med"/>
              <a:tailEnd type="none" w="med" len="med"/>
            </a:ln>
            <a:effectLst/>
            <a:sp3d prstMaterial="matte">
              <a:bevelT w="12700" h="12700"/>
            </a:sp3d>
            <a:extLst>
              <a:ext uri="{53640926-AAD7-44D8-BBD7-CCE9431645EC}">
                <a14:shadowObscured xmlns:a14="http://schemas.microsoft.com/office/drawing/2010/main" xmln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p:cNvGrpSpPr/>
          <p:nvPr/>
        </p:nvGrpSpPr>
        <p:grpSpPr>
          <a:xfrm>
            <a:off x="4625340" y="3797393"/>
            <a:ext cx="525780" cy="1346107"/>
            <a:chOff x="4625340" y="3797393"/>
            <a:chExt cx="525780" cy="1346107"/>
          </a:xfrm>
        </p:grpSpPr>
        <p:grpSp>
          <p:nvGrpSpPr>
            <p:cNvPr id="34" name="Group 33"/>
            <p:cNvGrpSpPr/>
            <p:nvPr/>
          </p:nvGrpSpPr>
          <p:grpSpPr>
            <a:xfrm>
              <a:off x="4665899" y="3797393"/>
              <a:ext cx="414101" cy="952252"/>
              <a:chOff x="5758099" y="3219009"/>
              <a:chExt cx="519266" cy="1194086"/>
            </a:xfrm>
          </p:grpSpPr>
          <p:sp>
            <p:nvSpPr>
              <p:cNvPr id="35" name="Freeform 34"/>
              <p:cNvSpPr/>
              <p:nvPr/>
            </p:nvSpPr>
            <p:spPr bwMode="auto">
              <a:xfrm>
                <a:off x="5782491" y="3509554"/>
                <a:ext cx="487680" cy="836313"/>
              </a:xfrm>
              <a:custGeom>
                <a:avLst/>
                <a:gdLst>
                  <a:gd name="connsiteX0" fmla="*/ 200297 w 487680"/>
                  <a:gd name="connsiteY0" fmla="*/ 104502 h 836313"/>
                  <a:gd name="connsiteX1" fmla="*/ 121920 w 487680"/>
                  <a:gd name="connsiteY1" fmla="*/ 182880 h 836313"/>
                  <a:gd name="connsiteX2" fmla="*/ 113211 w 487680"/>
                  <a:gd name="connsiteY2" fmla="*/ 209005 h 836313"/>
                  <a:gd name="connsiteX3" fmla="*/ 121920 w 487680"/>
                  <a:gd name="connsiteY3" fmla="*/ 235131 h 836313"/>
                  <a:gd name="connsiteX4" fmla="*/ 104503 w 487680"/>
                  <a:gd name="connsiteY4" fmla="*/ 287382 h 836313"/>
                  <a:gd name="connsiteX5" fmla="*/ 95794 w 487680"/>
                  <a:gd name="connsiteY5" fmla="*/ 313508 h 836313"/>
                  <a:gd name="connsiteX6" fmla="*/ 78377 w 487680"/>
                  <a:gd name="connsiteY6" fmla="*/ 339634 h 836313"/>
                  <a:gd name="connsiteX7" fmla="*/ 52251 w 487680"/>
                  <a:gd name="connsiteY7" fmla="*/ 391885 h 836313"/>
                  <a:gd name="connsiteX8" fmla="*/ 52251 w 487680"/>
                  <a:gd name="connsiteY8" fmla="*/ 444137 h 836313"/>
                  <a:gd name="connsiteX9" fmla="*/ 26126 w 487680"/>
                  <a:gd name="connsiteY9" fmla="*/ 505097 h 836313"/>
                  <a:gd name="connsiteX10" fmla="*/ 8708 w 487680"/>
                  <a:gd name="connsiteY10" fmla="*/ 522514 h 836313"/>
                  <a:gd name="connsiteX11" fmla="*/ 0 w 487680"/>
                  <a:gd name="connsiteY11" fmla="*/ 548640 h 836313"/>
                  <a:gd name="connsiteX12" fmla="*/ 26126 w 487680"/>
                  <a:gd name="connsiteY12" fmla="*/ 600891 h 836313"/>
                  <a:gd name="connsiteX13" fmla="*/ 60960 w 487680"/>
                  <a:gd name="connsiteY13" fmla="*/ 670560 h 836313"/>
                  <a:gd name="connsiteX14" fmla="*/ 87086 w 487680"/>
                  <a:gd name="connsiteY14" fmla="*/ 687977 h 836313"/>
                  <a:gd name="connsiteX15" fmla="*/ 121920 w 487680"/>
                  <a:gd name="connsiteY15" fmla="*/ 731520 h 836313"/>
                  <a:gd name="connsiteX16" fmla="*/ 165463 w 487680"/>
                  <a:gd name="connsiteY16" fmla="*/ 775062 h 836313"/>
                  <a:gd name="connsiteX17" fmla="*/ 217714 w 487680"/>
                  <a:gd name="connsiteY17" fmla="*/ 792480 h 836313"/>
                  <a:gd name="connsiteX18" fmla="*/ 243840 w 487680"/>
                  <a:gd name="connsiteY18" fmla="*/ 801188 h 836313"/>
                  <a:gd name="connsiteX19" fmla="*/ 322217 w 487680"/>
                  <a:gd name="connsiteY19" fmla="*/ 827314 h 836313"/>
                  <a:gd name="connsiteX20" fmla="*/ 348343 w 487680"/>
                  <a:gd name="connsiteY20" fmla="*/ 809897 h 836313"/>
                  <a:gd name="connsiteX21" fmla="*/ 374468 w 487680"/>
                  <a:gd name="connsiteY21" fmla="*/ 801188 h 836313"/>
                  <a:gd name="connsiteX22" fmla="*/ 409303 w 487680"/>
                  <a:gd name="connsiteY22" fmla="*/ 748937 h 836313"/>
                  <a:gd name="connsiteX23" fmla="*/ 426720 w 487680"/>
                  <a:gd name="connsiteY23" fmla="*/ 722811 h 836313"/>
                  <a:gd name="connsiteX24" fmla="*/ 452846 w 487680"/>
                  <a:gd name="connsiteY24" fmla="*/ 661851 h 836313"/>
                  <a:gd name="connsiteX25" fmla="*/ 487680 w 487680"/>
                  <a:gd name="connsiteY25" fmla="*/ 609600 h 836313"/>
                  <a:gd name="connsiteX26" fmla="*/ 478971 w 487680"/>
                  <a:gd name="connsiteY26" fmla="*/ 513805 h 836313"/>
                  <a:gd name="connsiteX27" fmla="*/ 470263 w 487680"/>
                  <a:gd name="connsiteY27" fmla="*/ 487680 h 836313"/>
                  <a:gd name="connsiteX28" fmla="*/ 452846 w 487680"/>
                  <a:gd name="connsiteY28" fmla="*/ 409302 h 836313"/>
                  <a:gd name="connsiteX29" fmla="*/ 426720 w 487680"/>
                  <a:gd name="connsiteY29" fmla="*/ 357051 h 836313"/>
                  <a:gd name="connsiteX30" fmla="*/ 418011 w 487680"/>
                  <a:gd name="connsiteY30" fmla="*/ 330925 h 836313"/>
                  <a:gd name="connsiteX31" fmla="*/ 426720 w 487680"/>
                  <a:gd name="connsiteY31" fmla="*/ 304800 h 836313"/>
                  <a:gd name="connsiteX32" fmla="*/ 391886 w 487680"/>
                  <a:gd name="connsiteY32" fmla="*/ 261257 h 836313"/>
                  <a:gd name="connsiteX33" fmla="*/ 383177 w 487680"/>
                  <a:gd name="connsiteY33" fmla="*/ 217714 h 836313"/>
                  <a:gd name="connsiteX34" fmla="*/ 348343 w 487680"/>
                  <a:gd name="connsiteY34" fmla="*/ 165462 h 836313"/>
                  <a:gd name="connsiteX35" fmla="*/ 322217 w 487680"/>
                  <a:gd name="connsiteY35" fmla="*/ 87085 h 836313"/>
                  <a:gd name="connsiteX36" fmla="*/ 313508 w 487680"/>
                  <a:gd name="connsiteY36" fmla="*/ 60960 h 836313"/>
                  <a:gd name="connsiteX37" fmla="*/ 304800 w 487680"/>
                  <a:gd name="connsiteY37" fmla="*/ 34834 h 836313"/>
                  <a:gd name="connsiteX38" fmla="*/ 278674 w 487680"/>
                  <a:gd name="connsiteY38" fmla="*/ 17417 h 836313"/>
                  <a:gd name="connsiteX39" fmla="*/ 226423 w 487680"/>
                  <a:gd name="connsiteY39" fmla="*/ 0 h 836313"/>
                  <a:gd name="connsiteX40" fmla="*/ 209006 w 487680"/>
                  <a:gd name="connsiteY40" fmla="*/ 26125 h 836313"/>
                  <a:gd name="connsiteX41" fmla="*/ 174171 w 487680"/>
                  <a:gd name="connsiteY41" fmla="*/ 60960 h 836313"/>
                  <a:gd name="connsiteX42" fmla="*/ 165463 w 487680"/>
                  <a:gd name="connsiteY42" fmla="*/ 104502 h 836313"/>
                  <a:gd name="connsiteX43" fmla="*/ 156754 w 487680"/>
                  <a:gd name="connsiteY43" fmla="*/ 130628 h 836313"/>
                  <a:gd name="connsiteX44" fmla="*/ 200297 w 487680"/>
                  <a:gd name="connsiteY44" fmla="*/ 104502 h 83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7680" h="836313">
                    <a:moveTo>
                      <a:pt x="200297" y="104502"/>
                    </a:moveTo>
                    <a:cubicBezTo>
                      <a:pt x="194491" y="113211"/>
                      <a:pt x="148047" y="141078"/>
                      <a:pt x="121920" y="182880"/>
                    </a:cubicBezTo>
                    <a:cubicBezTo>
                      <a:pt x="117055" y="190664"/>
                      <a:pt x="116114" y="200297"/>
                      <a:pt x="113211" y="209005"/>
                    </a:cubicBezTo>
                    <a:cubicBezTo>
                      <a:pt x="116114" y="217714"/>
                      <a:pt x="122934" y="226007"/>
                      <a:pt x="121920" y="235131"/>
                    </a:cubicBezTo>
                    <a:cubicBezTo>
                      <a:pt x="119893" y="253378"/>
                      <a:pt x="110309" y="269965"/>
                      <a:pt x="104503" y="287382"/>
                    </a:cubicBezTo>
                    <a:cubicBezTo>
                      <a:pt x="101600" y="296091"/>
                      <a:pt x="100886" y="305870"/>
                      <a:pt x="95794" y="313508"/>
                    </a:cubicBezTo>
                    <a:cubicBezTo>
                      <a:pt x="89988" y="322217"/>
                      <a:pt x="83058" y="330273"/>
                      <a:pt x="78377" y="339634"/>
                    </a:cubicBezTo>
                    <a:cubicBezTo>
                      <a:pt x="42325" y="411739"/>
                      <a:pt x="102161" y="317021"/>
                      <a:pt x="52251" y="391885"/>
                    </a:cubicBezTo>
                    <a:cubicBezTo>
                      <a:pt x="29030" y="461554"/>
                      <a:pt x="52251" y="374468"/>
                      <a:pt x="52251" y="444137"/>
                    </a:cubicBezTo>
                    <a:cubicBezTo>
                      <a:pt x="52251" y="468189"/>
                      <a:pt x="40347" y="487321"/>
                      <a:pt x="26126" y="505097"/>
                    </a:cubicBezTo>
                    <a:cubicBezTo>
                      <a:pt x="20997" y="511508"/>
                      <a:pt x="14514" y="516708"/>
                      <a:pt x="8708" y="522514"/>
                    </a:cubicBezTo>
                    <a:cubicBezTo>
                      <a:pt x="5805" y="531223"/>
                      <a:pt x="0" y="539460"/>
                      <a:pt x="0" y="548640"/>
                    </a:cubicBezTo>
                    <a:cubicBezTo>
                      <a:pt x="0" y="566669"/>
                      <a:pt x="17319" y="587681"/>
                      <a:pt x="26126" y="600891"/>
                    </a:cubicBezTo>
                    <a:cubicBezTo>
                      <a:pt x="39959" y="642390"/>
                      <a:pt x="33326" y="648452"/>
                      <a:pt x="60960" y="670560"/>
                    </a:cubicBezTo>
                    <a:cubicBezTo>
                      <a:pt x="69133" y="677098"/>
                      <a:pt x="78377" y="682171"/>
                      <a:pt x="87086" y="687977"/>
                    </a:cubicBezTo>
                    <a:cubicBezTo>
                      <a:pt x="140692" y="768385"/>
                      <a:pt x="72285" y="669476"/>
                      <a:pt x="121920" y="731520"/>
                    </a:cubicBezTo>
                    <a:cubicBezTo>
                      <a:pt x="142740" y="757546"/>
                      <a:pt x="133031" y="760647"/>
                      <a:pt x="165463" y="775062"/>
                    </a:cubicBezTo>
                    <a:cubicBezTo>
                      <a:pt x="182240" y="782519"/>
                      <a:pt x="200297" y="786674"/>
                      <a:pt x="217714" y="792480"/>
                    </a:cubicBezTo>
                    <a:lnTo>
                      <a:pt x="243840" y="801188"/>
                    </a:lnTo>
                    <a:cubicBezTo>
                      <a:pt x="303729" y="841114"/>
                      <a:pt x="276232" y="842641"/>
                      <a:pt x="322217" y="827314"/>
                    </a:cubicBezTo>
                    <a:cubicBezTo>
                      <a:pt x="330926" y="821508"/>
                      <a:pt x="338982" y="814578"/>
                      <a:pt x="348343" y="809897"/>
                    </a:cubicBezTo>
                    <a:cubicBezTo>
                      <a:pt x="356553" y="805792"/>
                      <a:pt x="367977" y="807679"/>
                      <a:pt x="374468" y="801188"/>
                    </a:cubicBezTo>
                    <a:cubicBezTo>
                      <a:pt x="389270" y="786386"/>
                      <a:pt x="397691" y="766354"/>
                      <a:pt x="409303" y="748937"/>
                    </a:cubicBezTo>
                    <a:lnTo>
                      <a:pt x="426720" y="722811"/>
                    </a:lnTo>
                    <a:cubicBezTo>
                      <a:pt x="441608" y="648366"/>
                      <a:pt x="422426" y="702410"/>
                      <a:pt x="452846" y="661851"/>
                    </a:cubicBezTo>
                    <a:cubicBezTo>
                      <a:pt x="465406" y="645105"/>
                      <a:pt x="487680" y="609600"/>
                      <a:pt x="487680" y="609600"/>
                    </a:cubicBezTo>
                    <a:cubicBezTo>
                      <a:pt x="484777" y="577668"/>
                      <a:pt x="483505" y="545546"/>
                      <a:pt x="478971" y="513805"/>
                    </a:cubicBezTo>
                    <a:cubicBezTo>
                      <a:pt x="477673" y="504718"/>
                      <a:pt x="472785" y="496506"/>
                      <a:pt x="470263" y="487680"/>
                    </a:cubicBezTo>
                    <a:cubicBezTo>
                      <a:pt x="452374" y="425068"/>
                      <a:pt x="470814" y="481174"/>
                      <a:pt x="452846" y="409302"/>
                    </a:cubicBezTo>
                    <a:cubicBezTo>
                      <a:pt x="441903" y="365530"/>
                      <a:pt x="448002" y="399615"/>
                      <a:pt x="426720" y="357051"/>
                    </a:cubicBezTo>
                    <a:cubicBezTo>
                      <a:pt x="422615" y="348840"/>
                      <a:pt x="420914" y="339634"/>
                      <a:pt x="418011" y="330925"/>
                    </a:cubicBezTo>
                    <a:cubicBezTo>
                      <a:pt x="420914" y="322217"/>
                      <a:pt x="426720" y="313979"/>
                      <a:pt x="426720" y="304800"/>
                    </a:cubicBezTo>
                    <a:cubicBezTo>
                      <a:pt x="426720" y="276758"/>
                      <a:pt x="411946" y="274631"/>
                      <a:pt x="391886" y="261257"/>
                    </a:cubicBezTo>
                    <a:cubicBezTo>
                      <a:pt x="388983" y="246743"/>
                      <a:pt x="389302" y="231189"/>
                      <a:pt x="383177" y="217714"/>
                    </a:cubicBezTo>
                    <a:cubicBezTo>
                      <a:pt x="374515" y="198657"/>
                      <a:pt x="354963" y="185321"/>
                      <a:pt x="348343" y="165462"/>
                    </a:cubicBezTo>
                    <a:lnTo>
                      <a:pt x="322217" y="87085"/>
                    </a:lnTo>
                    <a:lnTo>
                      <a:pt x="313508" y="60960"/>
                    </a:lnTo>
                    <a:cubicBezTo>
                      <a:pt x="310605" y="52251"/>
                      <a:pt x="312438" y="39926"/>
                      <a:pt x="304800" y="34834"/>
                    </a:cubicBezTo>
                    <a:cubicBezTo>
                      <a:pt x="296091" y="29028"/>
                      <a:pt x="288238" y="21668"/>
                      <a:pt x="278674" y="17417"/>
                    </a:cubicBezTo>
                    <a:cubicBezTo>
                      <a:pt x="261897" y="9961"/>
                      <a:pt x="226423" y="0"/>
                      <a:pt x="226423" y="0"/>
                    </a:cubicBezTo>
                    <a:cubicBezTo>
                      <a:pt x="220617" y="8708"/>
                      <a:pt x="215817" y="18179"/>
                      <a:pt x="209006" y="26125"/>
                    </a:cubicBezTo>
                    <a:cubicBezTo>
                      <a:pt x="198319" y="38593"/>
                      <a:pt x="174171" y="60960"/>
                      <a:pt x="174171" y="60960"/>
                    </a:cubicBezTo>
                    <a:cubicBezTo>
                      <a:pt x="171268" y="75474"/>
                      <a:pt x="169053" y="90143"/>
                      <a:pt x="165463" y="104502"/>
                    </a:cubicBezTo>
                    <a:cubicBezTo>
                      <a:pt x="163237" y="113408"/>
                      <a:pt x="152649" y="122417"/>
                      <a:pt x="156754" y="130628"/>
                    </a:cubicBezTo>
                    <a:cubicBezTo>
                      <a:pt x="159657" y="136434"/>
                      <a:pt x="206103" y="95793"/>
                      <a:pt x="200297" y="104502"/>
                    </a:cubicBezTo>
                    <a:close/>
                  </a:path>
                </a:pathLst>
              </a:custGeom>
              <a:solidFill>
                <a:schemeClr val="bg1"/>
              </a:soli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a:extLst>
                <a:ext uri="{53640926-AAD7-44D8-BBD7-CCE9431645EC}">
                  <a14:shadowObscured xmlns:a14="http://schemas.microsoft.com/office/drawing/2010/main" xmln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35"/>
              <p:cNvSpPr/>
              <p:nvPr/>
            </p:nvSpPr>
            <p:spPr bwMode="auto">
              <a:xfrm rot="20203221">
                <a:off x="5758099" y="3219009"/>
                <a:ext cx="519266" cy="1194086"/>
              </a:xfrm>
              <a:custGeom>
                <a:avLst/>
                <a:gdLst>
                  <a:gd name="connsiteX0" fmla="*/ 81286 w 232704"/>
                  <a:gd name="connsiteY0" fmla="*/ 412022 h 412022"/>
                  <a:gd name="connsiteX1" fmla="*/ 63869 w 232704"/>
                  <a:gd name="connsiteY1" fmla="*/ 368479 h 412022"/>
                  <a:gd name="connsiteX2" fmla="*/ 2909 w 232704"/>
                  <a:gd name="connsiteY2" fmla="*/ 290102 h 412022"/>
                  <a:gd name="connsiteX3" fmla="*/ 46452 w 232704"/>
                  <a:gd name="connsiteY3" fmla="*/ 220434 h 412022"/>
                  <a:gd name="connsiteX4" fmla="*/ 89995 w 232704"/>
                  <a:gd name="connsiteY4" fmla="*/ 185599 h 412022"/>
                  <a:gd name="connsiteX5" fmla="*/ 142246 w 232704"/>
                  <a:gd name="connsiteY5" fmla="*/ 150765 h 412022"/>
                  <a:gd name="connsiteX6" fmla="*/ 159663 w 232704"/>
                  <a:gd name="connsiteY6" fmla="*/ 124639 h 412022"/>
                  <a:gd name="connsiteX7" fmla="*/ 177081 w 232704"/>
                  <a:gd name="connsiteY7" fmla="*/ 107222 h 412022"/>
                  <a:gd name="connsiteX8" fmla="*/ 194498 w 232704"/>
                  <a:gd name="connsiteY8" fmla="*/ 54971 h 412022"/>
                  <a:gd name="connsiteX9" fmla="*/ 229332 w 232704"/>
                  <a:gd name="connsiteY9" fmla="*/ 2719 h 412022"/>
                  <a:gd name="connsiteX10" fmla="*/ 211915 w 232704"/>
                  <a:gd name="connsiteY10" fmla="*/ 20137 h 412022"/>
                  <a:gd name="connsiteX11" fmla="*/ 185789 w 232704"/>
                  <a:gd name="connsiteY11" fmla="*/ 98514 h 412022"/>
                  <a:gd name="connsiteX12" fmla="*/ 177081 w 232704"/>
                  <a:gd name="connsiteY12" fmla="*/ 124639 h 412022"/>
                  <a:gd name="connsiteX13" fmla="*/ 168372 w 232704"/>
                  <a:gd name="connsiteY13" fmla="*/ 255268 h 412022"/>
                  <a:gd name="connsiteX14" fmla="*/ 159663 w 232704"/>
                  <a:gd name="connsiteY14" fmla="*/ 290102 h 412022"/>
                  <a:gd name="connsiteX15" fmla="*/ 98703 w 232704"/>
                  <a:gd name="connsiteY15" fmla="*/ 359771 h 412022"/>
                  <a:gd name="connsiteX16" fmla="*/ 72578 w 232704"/>
                  <a:gd name="connsiteY16" fmla="*/ 368479 h 412022"/>
                  <a:gd name="connsiteX17" fmla="*/ 81286 w 232704"/>
                  <a:gd name="connsiteY17" fmla="*/ 412022 h 41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2704" h="412022">
                    <a:moveTo>
                      <a:pt x="81286" y="412022"/>
                    </a:moveTo>
                    <a:cubicBezTo>
                      <a:pt x="79835" y="412022"/>
                      <a:pt x="72322" y="381629"/>
                      <a:pt x="63869" y="368479"/>
                    </a:cubicBezTo>
                    <a:cubicBezTo>
                      <a:pt x="45971" y="340638"/>
                      <a:pt x="13375" y="321501"/>
                      <a:pt x="2909" y="290102"/>
                    </a:cubicBezTo>
                    <a:cubicBezTo>
                      <a:pt x="-10281" y="250532"/>
                      <a:pt x="24386" y="235144"/>
                      <a:pt x="46452" y="220434"/>
                    </a:cubicBezTo>
                    <a:cubicBezTo>
                      <a:pt x="78633" y="172162"/>
                      <a:pt x="45457" y="210343"/>
                      <a:pt x="89995" y="185599"/>
                    </a:cubicBezTo>
                    <a:cubicBezTo>
                      <a:pt x="108293" y="175433"/>
                      <a:pt x="142246" y="150765"/>
                      <a:pt x="142246" y="150765"/>
                    </a:cubicBezTo>
                    <a:cubicBezTo>
                      <a:pt x="148052" y="142056"/>
                      <a:pt x="153125" y="132812"/>
                      <a:pt x="159663" y="124639"/>
                    </a:cubicBezTo>
                    <a:cubicBezTo>
                      <a:pt x="164792" y="118228"/>
                      <a:pt x="173409" y="114566"/>
                      <a:pt x="177081" y="107222"/>
                    </a:cubicBezTo>
                    <a:cubicBezTo>
                      <a:pt x="185292" y="90801"/>
                      <a:pt x="184314" y="70247"/>
                      <a:pt x="194498" y="54971"/>
                    </a:cubicBezTo>
                    <a:cubicBezTo>
                      <a:pt x="206109" y="37554"/>
                      <a:pt x="244133" y="-12083"/>
                      <a:pt x="229332" y="2719"/>
                    </a:cubicBezTo>
                    <a:lnTo>
                      <a:pt x="211915" y="20137"/>
                    </a:lnTo>
                    <a:lnTo>
                      <a:pt x="185789" y="98514"/>
                    </a:lnTo>
                    <a:lnTo>
                      <a:pt x="177081" y="124639"/>
                    </a:lnTo>
                    <a:cubicBezTo>
                      <a:pt x="174178" y="168182"/>
                      <a:pt x="172941" y="211868"/>
                      <a:pt x="168372" y="255268"/>
                    </a:cubicBezTo>
                    <a:cubicBezTo>
                      <a:pt x="167119" y="267171"/>
                      <a:pt x="165016" y="279397"/>
                      <a:pt x="159663" y="290102"/>
                    </a:cubicBezTo>
                    <a:cubicBezTo>
                      <a:pt x="142245" y="324938"/>
                      <a:pt x="130635" y="343805"/>
                      <a:pt x="98703" y="359771"/>
                    </a:cubicBezTo>
                    <a:cubicBezTo>
                      <a:pt x="90493" y="363876"/>
                      <a:pt x="79069" y="361988"/>
                      <a:pt x="72578" y="368479"/>
                    </a:cubicBezTo>
                    <a:cubicBezTo>
                      <a:pt x="68473" y="372584"/>
                      <a:pt x="82737" y="412022"/>
                      <a:pt x="81286" y="412022"/>
                    </a:cubicBezTo>
                    <a:close/>
                  </a:path>
                </a:pathLst>
              </a:custGeom>
              <a:gradFill>
                <a:gsLst>
                  <a:gs pos="0">
                    <a:srgbClr val="FFF200"/>
                  </a:gs>
                  <a:gs pos="45000">
                    <a:srgbClr val="FF7A00"/>
                  </a:gs>
                  <a:gs pos="70000">
                    <a:srgbClr val="FF0300"/>
                  </a:gs>
                  <a:gs pos="100000">
                    <a:srgbClr val="4D0808"/>
                  </a:gs>
                </a:gsLst>
                <a:lin ang="21594000" scaled="0"/>
              </a:gradFill>
              <a:ln w="25400" cap="flat" cmpd="sng" algn="ctr">
                <a:noFill/>
                <a:prstDash val="solid"/>
                <a:round/>
                <a:headEnd type="none" w="med" len="med"/>
                <a:tailEnd type="none" w="med" len="med"/>
              </a:ln>
              <a:effectLst>
                <a:glow rad="38100">
                  <a:schemeClr val="accent6">
                    <a:satMod val="175000"/>
                    <a:alpha val="16000"/>
                  </a:schemeClr>
                </a:glow>
                <a:softEdge rad="25400"/>
              </a:effectLst>
              <a:extLst>
                <a:ext uri="{53640926-AAD7-44D8-BBD7-CCE9431645EC}">
                  <a14:shadowObscured xmlns:a14="http://schemas.microsoft.com/office/drawing/2010/main" xmln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Rectangle 36"/>
            <p:cNvSpPr/>
            <p:nvPr/>
          </p:nvSpPr>
          <p:spPr>
            <a:xfrm>
              <a:off x="4625340" y="4427220"/>
              <a:ext cx="525780" cy="716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p:cNvSpPr/>
          <p:nvPr/>
        </p:nvSpPr>
        <p:spPr>
          <a:xfrm rot="370564">
            <a:off x="3443152" y="5709558"/>
            <a:ext cx="1879634" cy="314323"/>
          </a:xfrm>
          <a:prstGeom prst="ellipse">
            <a:avLst/>
          </a:prstGeom>
          <a:gradFill flip="none" rotWithShape="1">
            <a:gsLst>
              <a:gs pos="0">
                <a:schemeClr val="tx1">
                  <a:lumMod val="90000"/>
                  <a:alpha val="62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691187" y="4348162"/>
            <a:ext cx="1057275" cy="1076325"/>
          </a:xfrm>
          <a:prstGeom prst="rect">
            <a:avLst/>
          </a:prstGeom>
          <a:extLst>
            <a:ext uri="{53640926-AAD7-44D8-BBD7-CCE9431645EC}">
              <a14:shadowObscured xmlns:a14="http://schemas.microsoft.com/office/drawing/2010/main" xmlns="" val="1"/>
            </a:ext>
          </a:extLst>
        </p:spPr>
      </p:pic>
      <p:sp>
        <p:nvSpPr>
          <p:cNvPr id="12" name="Oval 11"/>
          <p:cNvSpPr/>
          <p:nvPr/>
        </p:nvSpPr>
        <p:spPr>
          <a:xfrm>
            <a:off x="-3160486" y="3142680"/>
            <a:ext cx="1752600" cy="1752600"/>
          </a:xfrm>
          <a:prstGeom prst="ellipse">
            <a:avLst/>
          </a:prstGeom>
          <a:solidFill>
            <a:sysClr val="windowText" lastClr="000000"/>
          </a:solid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sysClr val="window" lastClr="FFFFFF"/>
              </a:solidFill>
              <a:effectLst/>
              <a:uLnTx/>
              <a:uFillTx/>
              <a:latin typeface="Arial Black" pitchFamily="34" charset="0"/>
              <a:ea typeface="+mn-ea"/>
              <a:cs typeface="+mn-cs"/>
            </a:endParaRPr>
          </a:p>
        </p:txBody>
      </p:sp>
      <p:sp>
        <p:nvSpPr>
          <p:cNvPr id="13" name="Oval 12"/>
          <p:cNvSpPr/>
          <p:nvPr/>
        </p:nvSpPr>
        <p:spPr>
          <a:xfrm rot="370564">
            <a:off x="-3275148" y="4744358"/>
            <a:ext cx="1879634" cy="314323"/>
          </a:xfrm>
          <a:prstGeom prst="ellipse">
            <a:avLst/>
          </a:prstGeom>
          <a:gradFill flip="none" rotWithShape="1">
            <a:gsLst>
              <a:gs pos="0">
                <a:schemeClr val="tx1">
                  <a:lumMod val="90000"/>
                  <a:alpha val="62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3159579" y="3119093"/>
            <a:ext cx="1752600" cy="1752600"/>
          </a:xfrm>
          <a:prstGeom prst="ellipse">
            <a:avLst/>
          </a:prstGeom>
          <a:no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solidFill>
                  <a:sysClr val="window" lastClr="FFFFFF"/>
                </a:solidFill>
                <a:latin typeface="Arial Black" pitchFamily="34" charset="0"/>
              </a:rPr>
              <a:t>Job Search</a:t>
            </a:r>
            <a:endParaRPr kumimoji="0" lang="en-US" sz="1600" b="0" i="0" u="none" strike="noStrike" kern="0" cap="none" spc="0" normalizeH="0" baseline="0" noProof="0" dirty="0">
              <a:ln>
                <a:noFill/>
              </a:ln>
              <a:solidFill>
                <a:sysClr val="window" lastClr="FFFFFF"/>
              </a:solidFill>
              <a:effectLst/>
              <a:uLnTx/>
              <a:uFillTx/>
              <a:latin typeface="Arial Black" pitchFamily="34" charset="0"/>
              <a:ea typeface="+mn-ea"/>
              <a:cs typeface="+mn-cs"/>
            </a:endParaRPr>
          </a:p>
        </p:txBody>
      </p:sp>
      <p:sp>
        <p:nvSpPr>
          <p:cNvPr id="26" name="TextBox 25"/>
          <p:cNvSpPr txBox="1"/>
          <p:nvPr/>
        </p:nvSpPr>
        <p:spPr>
          <a:xfrm>
            <a:off x="6035040" y="6254496"/>
            <a:ext cx="2770632" cy="369332"/>
          </a:xfrm>
          <a:prstGeom prst="rect">
            <a:avLst/>
          </a:prstGeom>
          <a:noFill/>
        </p:spPr>
        <p:txBody>
          <a:bodyPr wrap="square" rtlCol="0">
            <a:spAutoFit/>
          </a:bodyPr>
          <a:lstStyle/>
          <a:p>
            <a:r>
              <a:rPr lang="en-US" dirty="0" smtClean="0"/>
              <a:t>Animation by Duarte.  com</a:t>
            </a:r>
            <a:endParaRPr lang="en-US" dirty="0"/>
          </a:p>
        </p:txBody>
      </p:sp>
    </p:spTree>
  </p:cSld>
  <p:clrMapOvr>
    <a:masterClrMapping/>
  </p:clrMapOvr>
  <p:transition spd="slow" advClick="0" advTm="33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afterEffect">
                                  <p:stCondLst>
                                    <p:cond delay="400"/>
                                  </p:stCondLst>
                                  <p:childTnLst>
                                    <p:animMotion origin="layout" path="M -3.61111E-6 -4.37196E-6 C 0.06493 0.01065 0.2757 0.04604 0.38941 0.06315 C 0.60365 0.09716 0.62101 0.09438 0.68177 0.10248 " pathEditMode="relative" rAng="0" ptsTypes="asa">
                                      <p:cBhvr>
                                        <p:cTn id="6" dur="1100" fill="hold"/>
                                        <p:tgtEl>
                                          <p:spTgt spid="12"/>
                                        </p:tgtEl>
                                        <p:attrNameLst>
                                          <p:attrName>ppt_x</p:attrName>
                                          <p:attrName>ppt_y</p:attrName>
                                        </p:attrNameLst>
                                      </p:cBhvr>
                                      <p:rCtr x="341" y="51"/>
                                    </p:animMotion>
                                  </p:childTnLst>
                                </p:cTn>
                              </p:par>
                              <p:par>
                                <p:cTn id="7" presetID="0" presetClass="path" presetSubtype="0" fill="hold" grpId="0" nodeType="withEffect">
                                  <p:stCondLst>
                                    <p:cond delay="400"/>
                                  </p:stCondLst>
                                  <p:childTnLst>
                                    <p:animMotion origin="layout" path="M 0 0 C 0.06493 0.01065 0.2757 0.04604 0.38941 0.06315 C 0.60365 0.09716 0.62101 0.09438 0.68177 0.10248 " pathEditMode="relative" rAng="0" ptsTypes="asa">
                                      <p:cBhvr>
                                        <p:cTn id="8" dur="1100" fill="hold"/>
                                        <p:tgtEl>
                                          <p:spTgt spid="20"/>
                                        </p:tgtEl>
                                        <p:attrNameLst>
                                          <p:attrName>ppt_x</p:attrName>
                                          <p:attrName>ppt_y</p:attrName>
                                        </p:attrNameLst>
                                      </p:cBhvr>
                                      <p:rCtr x="341" y="51"/>
                                    </p:animMotion>
                                  </p:childTnLst>
                                </p:cTn>
                              </p:par>
                              <p:par>
                                <p:cTn id="9" presetID="8" presetClass="emph" presetSubtype="0" fill="hold" grpId="3" nodeType="withEffect">
                                  <p:stCondLst>
                                    <p:cond delay="400"/>
                                  </p:stCondLst>
                                  <p:childTnLst>
                                    <p:animRot by="44400000">
                                      <p:cBhvr>
                                        <p:cTn id="10" dur="1100" fill="hold"/>
                                        <p:tgtEl>
                                          <p:spTgt spid="20"/>
                                        </p:tgtEl>
                                        <p:attrNameLst>
                                          <p:attrName>r</p:attrName>
                                        </p:attrNameLst>
                                      </p:cBhvr>
                                    </p:animRot>
                                  </p:childTnLst>
                                </p:cTn>
                              </p:par>
                              <p:par>
                                <p:cTn id="11" presetID="0" presetClass="path" presetSubtype="0" fill="hold" grpId="0" nodeType="withEffect">
                                  <p:stCondLst>
                                    <p:cond delay="400"/>
                                  </p:stCondLst>
                                  <p:childTnLst>
                                    <p:animMotion origin="layout" path="M 0 0 C 0.06493 0.01065 0.2757 0.04604 0.38941 0.06315 C 0.60365 0.09716 0.62101 0.09438 0.68177 0.10248 " pathEditMode="relative" rAng="0" ptsTypes="asa">
                                      <p:cBhvr>
                                        <p:cTn id="12" dur="1100" fill="hold"/>
                                        <p:tgtEl>
                                          <p:spTgt spid="13"/>
                                        </p:tgtEl>
                                        <p:attrNameLst>
                                          <p:attrName>ppt_x</p:attrName>
                                          <p:attrName>ppt_y</p:attrName>
                                        </p:attrNameLst>
                                      </p:cBhvr>
                                      <p:rCtr x="341" y="51"/>
                                    </p:animMotion>
                                  </p:childTnLst>
                                </p:cTn>
                              </p:par>
                              <p:par>
                                <p:cTn id="13" presetID="10" presetClass="exit" presetSubtype="0" fill="hold" grpId="1" nodeType="withEffect">
                                  <p:stCondLst>
                                    <p:cond delay="1100"/>
                                  </p:stCondLst>
                                  <p:childTnLst>
                                    <p:animEffect transition="out" filter="fade">
                                      <p:cBhvr>
                                        <p:cTn id="14" dur="400"/>
                                        <p:tgtEl>
                                          <p:spTgt spid="13"/>
                                        </p:tgtEl>
                                      </p:cBhvr>
                                    </p:animEffect>
                                    <p:set>
                                      <p:cBhvr>
                                        <p:cTn id="15" dur="1" fill="hold">
                                          <p:stCondLst>
                                            <p:cond delay="399"/>
                                          </p:stCondLst>
                                        </p:cTn>
                                        <p:tgtEl>
                                          <p:spTgt spid="13"/>
                                        </p:tgtEl>
                                        <p:attrNameLst>
                                          <p:attrName>style.visibility</p:attrName>
                                        </p:attrNameLst>
                                      </p:cBhvr>
                                      <p:to>
                                        <p:strVal val="hidden"/>
                                      </p:to>
                                    </p:set>
                                  </p:childTnLst>
                                </p:cTn>
                              </p:par>
                              <p:par>
                                <p:cTn id="16" presetID="0" presetClass="path" presetSubtype="0" decel="25000" fill="hold" grpId="1" nodeType="withEffect">
                                  <p:stCondLst>
                                    <p:cond delay="1500"/>
                                  </p:stCondLst>
                                  <p:childTnLst>
                                    <p:animMotion origin="layout" path="M 0.6816 0.10248 L 0.70156 0.1034 " pathEditMode="relative" rAng="0" ptsTypes="AA">
                                      <p:cBhvr>
                                        <p:cTn id="17" dur="700" fill="hold"/>
                                        <p:tgtEl>
                                          <p:spTgt spid="12"/>
                                        </p:tgtEl>
                                        <p:attrNameLst>
                                          <p:attrName>ppt_x</p:attrName>
                                          <p:attrName>ppt_y</p:attrName>
                                        </p:attrNameLst>
                                      </p:cBhvr>
                                      <p:rCtr x="10" y="0"/>
                                    </p:animMotion>
                                  </p:childTnLst>
                                </p:cTn>
                              </p:par>
                              <p:par>
                                <p:cTn id="18" presetID="0" presetClass="path" presetSubtype="0" decel="25000" fill="hold" grpId="1" nodeType="withEffect">
                                  <p:stCondLst>
                                    <p:cond delay="1500"/>
                                  </p:stCondLst>
                                  <p:childTnLst>
                                    <p:animMotion origin="layout" path="M 0.6816 0.10243 L 0.70156 0.10335 " pathEditMode="relative" rAng="0" ptsTypes="AA">
                                      <p:cBhvr>
                                        <p:cTn id="19" dur="700" fill="hold"/>
                                        <p:tgtEl>
                                          <p:spTgt spid="20"/>
                                        </p:tgtEl>
                                        <p:attrNameLst>
                                          <p:attrName>ppt_x</p:attrName>
                                          <p:attrName>ppt_y</p:attrName>
                                        </p:attrNameLst>
                                      </p:cBhvr>
                                      <p:rCtr x="10" y="0"/>
                                    </p:animMotion>
                                  </p:childTnLst>
                                </p:cTn>
                              </p:par>
                              <p:par>
                                <p:cTn id="20" presetID="8" presetClass="emph" presetSubtype="0" fill="hold" grpId="4" nodeType="withEffect">
                                  <p:stCondLst>
                                    <p:cond delay="1500"/>
                                  </p:stCondLst>
                                  <p:childTnLst>
                                    <p:animRot by="21600000">
                                      <p:cBhvr>
                                        <p:cTn id="21" dur="700" fill="hold"/>
                                        <p:tgtEl>
                                          <p:spTgt spid="20"/>
                                        </p:tgtEl>
                                        <p:attrNameLst>
                                          <p:attrName>r</p:attrName>
                                        </p:attrNameLst>
                                      </p:cBhvr>
                                    </p:animRot>
                                  </p:childTnLst>
                                </p:cTn>
                              </p:par>
                              <p:par>
                                <p:cTn id="22" presetID="64" presetClass="path" presetSubtype="0" accel="5556" decel="22222" fill="hold" grpId="0" nodeType="withEffect">
                                  <p:stCondLst>
                                    <p:cond delay="1400"/>
                                  </p:stCondLst>
                                  <p:childTnLst>
                                    <p:animMotion origin="layout" path="M -5.55556E-7 -0.00023 L -0.00208 -0.90255 " pathEditMode="relative" rAng="0" ptsTypes="AA">
                                      <p:cBhvr>
                                        <p:cTn id="23" dur="900" fill="hold"/>
                                        <p:tgtEl>
                                          <p:spTgt spid="11"/>
                                        </p:tgtEl>
                                        <p:attrNameLst>
                                          <p:attrName>ppt_x</p:attrName>
                                          <p:attrName>ppt_y</p:attrName>
                                        </p:attrNameLst>
                                      </p:cBhvr>
                                      <p:rCtr x="-1" y="-451"/>
                                    </p:animMotion>
                                  </p:childTnLst>
                                </p:cTn>
                              </p:par>
                              <p:par>
                                <p:cTn id="24" presetID="64" presetClass="path" presetSubtype="0" accel="5556" decel="22222" fill="hold" grpId="0" nodeType="withEffect">
                                  <p:stCondLst>
                                    <p:cond delay="1400"/>
                                  </p:stCondLst>
                                  <p:childTnLst>
                                    <p:animMotion origin="layout" path="M 3.05556E-6 1.11111E-6 L 3.05556E-6 -0.89815 " pathEditMode="relative" rAng="0" ptsTypes="AA">
                                      <p:cBhvr>
                                        <p:cTn id="25" dur="900" fill="hold"/>
                                        <p:tgtEl>
                                          <p:spTgt spid="21"/>
                                        </p:tgtEl>
                                        <p:attrNameLst>
                                          <p:attrName>ppt_x</p:attrName>
                                          <p:attrName>ppt_y</p:attrName>
                                        </p:attrNameLst>
                                      </p:cBhvr>
                                      <p:rCtr x="0" y="-449"/>
                                    </p:animMotion>
                                  </p:childTnLst>
                                </p:cTn>
                              </p:par>
                              <p:par>
                                <p:cTn id="26" presetID="8" presetClass="emph" presetSubtype="0" fill="hold" grpId="1" nodeType="withEffect">
                                  <p:stCondLst>
                                    <p:cond delay="2000"/>
                                  </p:stCondLst>
                                  <p:childTnLst>
                                    <p:animRot by="3000000">
                                      <p:cBhvr>
                                        <p:cTn id="27" dur="200" fill="hold"/>
                                        <p:tgtEl>
                                          <p:spTgt spid="21"/>
                                        </p:tgtEl>
                                        <p:attrNameLst>
                                          <p:attrName>r</p:attrName>
                                        </p:attrNameLst>
                                      </p:cBhvr>
                                    </p:animRot>
                                  </p:childTnLst>
                                </p:cTn>
                              </p:par>
                              <p:par>
                                <p:cTn id="28" presetID="64" presetClass="path" presetSubtype="0" accel="5556" decel="22222" fill="hold" grpId="0" nodeType="withEffect">
                                  <p:stCondLst>
                                    <p:cond delay="1400"/>
                                  </p:stCondLst>
                                  <p:childTnLst>
                                    <p:animMotion origin="layout" path="M 3.05556E-6 1.11111E-6 L 3.05556E-6 -0.89815 " pathEditMode="relative" rAng="0" ptsTypes="AA">
                                      <p:cBhvr>
                                        <p:cTn id="29" dur="900" fill="hold"/>
                                        <p:tgtEl>
                                          <p:spTgt spid="22"/>
                                        </p:tgtEl>
                                        <p:attrNameLst>
                                          <p:attrName>ppt_x</p:attrName>
                                          <p:attrName>ppt_y</p:attrName>
                                        </p:attrNameLst>
                                      </p:cBhvr>
                                      <p:rCtr x="0" y="-449"/>
                                    </p:animMotion>
                                  </p:childTnLst>
                                </p:cTn>
                              </p:par>
                              <p:par>
                                <p:cTn id="30" presetID="10" presetClass="entr" presetSubtype="0" fill="hold" grpId="1" nodeType="withEffect">
                                  <p:stCondLst>
                                    <p:cond delay="190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400"/>
                                        <p:tgtEl>
                                          <p:spTgt spid="50"/>
                                        </p:tgtEl>
                                      </p:cBhvr>
                                    </p:animEffect>
                                  </p:childTnLst>
                                </p:cTn>
                              </p:par>
                              <p:par>
                                <p:cTn id="33" presetID="0" presetClass="path" presetSubtype="0" accel="28000" fill="hold" grpId="2" nodeType="withEffect">
                                  <p:stCondLst>
                                    <p:cond delay="2100"/>
                                  </p:stCondLst>
                                  <p:childTnLst>
                                    <p:animMotion origin="layout" path="M 0.70157 0.1037 L 0.81511 0.16597 L 1.40296 0.24583 " pathEditMode="relative" rAng="0" ptsTypes="AAA">
                                      <p:cBhvr>
                                        <p:cTn id="34" dur="1200" fill="hold"/>
                                        <p:tgtEl>
                                          <p:spTgt spid="12"/>
                                        </p:tgtEl>
                                        <p:attrNameLst>
                                          <p:attrName>ppt_x</p:attrName>
                                          <p:attrName>ppt_y</p:attrName>
                                        </p:attrNameLst>
                                      </p:cBhvr>
                                      <p:rCtr x="351" y="71"/>
                                    </p:animMotion>
                                  </p:childTnLst>
                                </p:cTn>
                              </p:par>
                              <p:par>
                                <p:cTn id="35" presetID="0" presetClass="path" presetSubtype="0" accel="28000" fill="hold" grpId="2" nodeType="withEffect">
                                  <p:stCondLst>
                                    <p:cond delay="2100"/>
                                  </p:stCondLst>
                                  <p:childTnLst>
                                    <p:animMotion origin="layout" path="M 0.70157 0.10347 L 0.81511 0.16574 L 1.40295 0.24583 " pathEditMode="relative" rAng="0" ptsTypes="AAA">
                                      <p:cBhvr>
                                        <p:cTn id="36" dur="1200" fill="hold"/>
                                        <p:tgtEl>
                                          <p:spTgt spid="20"/>
                                        </p:tgtEl>
                                        <p:attrNameLst>
                                          <p:attrName>ppt_x</p:attrName>
                                          <p:attrName>ppt_y</p:attrName>
                                        </p:attrNameLst>
                                      </p:cBhvr>
                                      <p:rCtr x="351" y="71"/>
                                    </p:animMotion>
                                  </p:childTnLst>
                                </p:cTn>
                              </p:par>
                              <p:par>
                                <p:cTn id="37" presetID="8" presetClass="emph" presetSubtype="0" fill="hold" grpId="5" nodeType="withEffect">
                                  <p:stCondLst>
                                    <p:cond delay="2100"/>
                                  </p:stCondLst>
                                  <p:childTnLst>
                                    <p:animRot by="21600000">
                                      <p:cBhvr>
                                        <p:cTn id="38" dur="1200" fill="hold"/>
                                        <p:tgtEl>
                                          <p:spTgt spid="20"/>
                                        </p:tgtEl>
                                        <p:attrNameLst>
                                          <p:attrName>r</p:attrName>
                                        </p:attrNameLst>
                                      </p:cBhvr>
                                    </p:animRot>
                                  </p:childTnLst>
                                </p:cTn>
                              </p:par>
                              <p:par>
                                <p:cTn id="39" presetID="0" presetClass="path" presetSubtype="0" accel="28000" fill="hold" grpId="0" nodeType="withEffect">
                                  <p:stCondLst>
                                    <p:cond delay="2100"/>
                                  </p:stCondLst>
                                  <p:childTnLst>
                                    <p:animMotion origin="layout" path="M -0.03924 -0.04004 L 0.07431 0.02223 L 0.66215 0.10209 " pathEditMode="relative" rAng="0" ptsTypes="AAA">
                                      <p:cBhvr>
                                        <p:cTn id="40" dur="1200" fill="hold"/>
                                        <p:tgtEl>
                                          <p:spTgt spid="50"/>
                                        </p:tgtEl>
                                        <p:attrNameLst>
                                          <p:attrName>ppt_x</p:attrName>
                                          <p:attrName>ppt_y</p:attrName>
                                        </p:attrNameLst>
                                      </p:cBhvr>
                                      <p:rCtr x="351" y="71"/>
                                    </p:animMotion>
                                  </p:childTnLst>
                                </p:cTn>
                              </p:par>
                              <p:par>
                                <p:cTn id="41" presetID="64" presetClass="path" presetSubtype="0" accel="5556" decel="22222" fill="hold" grpId="0" nodeType="withEffect">
                                  <p:stCondLst>
                                    <p:cond delay="1400"/>
                                  </p:stCondLst>
                                  <p:childTnLst>
                                    <p:animMotion origin="layout" path="M 3.05556E-6 1.11111E-6 L 3.05556E-6 -0.89815 " pathEditMode="relative" rAng="0" ptsTypes="AA">
                                      <p:cBhvr>
                                        <p:cTn id="42" dur="900" fill="hold"/>
                                        <p:tgtEl>
                                          <p:spTgt spid="23"/>
                                        </p:tgtEl>
                                        <p:attrNameLst>
                                          <p:attrName>ppt_x</p:attrName>
                                          <p:attrName>ppt_y</p:attrName>
                                        </p:attrNameLst>
                                      </p:cBhvr>
                                      <p:rCtr x="0" y="-449"/>
                                    </p:animMotion>
                                  </p:childTnLst>
                                </p:cTn>
                              </p:par>
                              <p:par>
                                <p:cTn id="43" presetID="0" presetClass="path" presetSubtype="0" accel="5000" decel="12000" fill="hold" nodeType="withEffect">
                                  <p:stCondLst>
                                    <p:cond delay="1700"/>
                                  </p:stCondLst>
                                  <p:childTnLst>
                                    <p:animMotion origin="layout" path="M -0.01493 0.08681 C -0.01771 -0.06805 -0.02917 -0.67384 -0.0316 -0.83518 C -0.03229 -0.88194 -0.03507 -0.83426 -0.02952 -0.88241 C -0.02674 -0.90093 -0.04271 -0.89213 -0.02535 -0.9463 C -0.00972 -1.00046 0.02187 -1.16435 0.06423 -1.20741 C 0.13489 -1.27963 0.18107 -1.26204 0.22882 -1.20463 C 0.30573 -1.06852 0.28646 -0.89236 0.30173 -0.81018 " pathEditMode="relative" rAng="0" ptsTypes="assassa">
                                      <p:cBhvr>
                                        <p:cTn id="44" dur="800" fill="hold"/>
                                        <p:tgtEl>
                                          <p:spTgt spid="14"/>
                                        </p:tgtEl>
                                        <p:attrNameLst>
                                          <p:attrName>ppt_x</p:attrName>
                                          <p:attrName>ppt_y</p:attrName>
                                        </p:attrNameLst>
                                      </p:cBhvr>
                                      <p:rCtr x="146" y="-683"/>
                                    </p:animMotion>
                                  </p:childTnLst>
                                </p:cTn>
                              </p:par>
                              <p:par>
                                <p:cTn id="45" presetID="8" presetClass="emph" presetSubtype="0" accel="17143" decel="21000" fill="hold" nodeType="withEffect">
                                  <p:stCondLst>
                                    <p:cond delay="1800"/>
                                  </p:stCondLst>
                                  <p:childTnLst>
                                    <p:animRot by="49500000">
                                      <p:cBhvr>
                                        <p:cTn id="46" dur="700" fill="hold"/>
                                        <p:tgtEl>
                                          <p:spTgt spid="14"/>
                                        </p:tgtEl>
                                        <p:attrNameLst>
                                          <p:attrName>r</p:attrName>
                                        </p:attrNameLst>
                                      </p:cBhvr>
                                    </p:animRot>
                                  </p:childTnLst>
                                </p:cTn>
                              </p:par>
                              <p:par>
                                <p:cTn id="47" presetID="53" presetClass="entr" presetSubtype="0" fill="hold" nodeType="withEffect">
                                  <p:stCondLst>
                                    <p:cond delay="2300"/>
                                  </p:stCondLst>
                                  <p:childTnLst>
                                    <p:set>
                                      <p:cBhvr>
                                        <p:cTn id="48" dur="1" fill="hold">
                                          <p:stCondLst>
                                            <p:cond delay="0"/>
                                          </p:stCondLst>
                                        </p:cTn>
                                        <p:tgtEl>
                                          <p:spTgt spid="38"/>
                                        </p:tgtEl>
                                        <p:attrNameLst>
                                          <p:attrName>style.visibility</p:attrName>
                                        </p:attrNameLst>
                                      </p:cBhvr>
                                      <p:to>
                                        <p:strVal val="visible"/>
                                      </p:to>
                                    </p:set>
                                    <p:anim calcmode="lin" valueType="num">
                                      <p:cBhvr>
                                        <p:cTn id="49" dur="200" fill="hold"/>
                                        <p:tgtEl>
                                          <p:spTgt spid="38"/>
                                        </p:tgtEl>
                                        <p:attrNameLst>
                                          <p:attrName>ppt_w</p:attrName>
                                        </p:attrNameLst>
                                      </p:cBhvr>
                                      <p:tavLst>
                                        <p:tav tm="0">
                                          <p:val>
                                            <p:fltVal val="0"/>
                                          </p:val>
                                        </p:tav>
                                        <p:tav tm="100000">
                                          <p:val>
                                            <p:strVal val="#ppt_w"/>
                                          </p:val>
                                        </p:tav>
                                      </p:tavLst>
                                    </p:anim>
                                    <p:anim calcmode="lin" valueType="num">
                                      <p:cBhvr>
                                        <p:cTn id="50" dur="200" fill="hold"/>
                                        <p:tgtEl>
                                          <p:spTgt spid="38"/>
                                        </p:tgtEl>
                                        <p:attrNameLst>
                                          <p:attrName>ppt_h</p:attrName>
                                        </p:attrNameLst>
                                      </p:cBhvr>
                                      <p:tavLst>
                                        <p:tav tm="0">
                                          <p:val>
                                            <p:fltVal val="0"/>
                                          </p:val>
                                        </p:tav>
                                        <p:tav tm="100000">
                                          <p:val>
                                            <p:strVal val="#ppt_h"/>
                                          </p:val>
                                        </p:tav>
                                      </p:tavLst>
                                    </p:anim>
                                    <p:animEffect transition="in" filter="fade">
                                      <p:cBhvr>
                                        <p:cTn id="51" dur="200"/>
                                        <p:tgtEl>
                                          <p:spTgt spid="38"/>
                                        </p:tgtEl>
                                      </p:cBhvr>
                                    </p:animEffect>
                                  </p:childTnLst>
                                </p:cTn>
                              </p:par>
                              <p:par>
                                <p:cTn id="52" presetID="64" presetClass="path" presetSubtype="0" accel="5556" decel="22222" fill="hold" nodeType="withEffect">
                                  <p:stCondLst>
                                    <p:cond delay="1400"/>
                                  </p:stCondLst>
                                  <p:childTnLst>
                                    <p:animMotion origin="layout" path="M 3.05556E-6 1.11111E-6 L 3.05556E-6 -0.89815 " pathEditMode="relative" rAng="0" ptsTypes="AA">
                                      <p:cBhvr>
                                        <p:cTn id="53" dur="900" fill="hold"/>
                                        <p:tgtEl>
                                          <p:spTgt spid="1027"/>
                                        </p:tgtEl>
                                        <p:attrNameLst>
                                          <p:attrName>ppt_x</p:attrName>
                                          <p:attrName>ppt_y</p:attrName>
                                        </p:attrNameLst>
                                      </p:cBhvr>
                                      <p:rCtr x="0" y="-449"/>
                                    </p:animMotion>
                                  </p:childTnLst>
                                </p:cTn>
                              </p:par>
                              <p:par>
                                <p:cTn id="54" presetID="64" presetClass="path" presetSubtype="0" accel="5556" decel="22222" fill="hold" nodeType="withEffect">
                                  <p:stCondLst>
                                    <p:cond delay="1400"/>
                                  </p:stCondLst>
                                  <p:childTnLst>
                                    <p:animMotion origin="layout" path="M 3.05556E-6 1.11111E-6 L 3.05556E-6 -0.89815 " pathEditMode="relative" rAng="0" ptsTypes="AA">
                                      <p:cBhvr>
                                        <p:cTn id="55" dur="900" fill="hold"/>
                                        <p:tgtEl>
                                          <p:spTgt spid="18"/>
                                        </p:tgtEl>
                                        <p:attrNameLst>
                                          <p:attrName>ppt_x</p:attrName>
                                          <p:attrName>ppt_y</p:attrName>
                                        </p:attrNameLst>
                                      </p:cBhvr>
                                      <p:rCtr x="0" y="-449"/>
                                    </p:animMotion>
                                  </p:childTnLst>
                                </p:cTn>
                              </p:par>
                              <p:par>
                                <p:cTn id="56" presetID="64" presetClass="path" presetSubtype="0" accel="5556" decel="22222" fill="hold" grpId="0" nodeType="withEffect">
                                  <p:stCondLst>
                                    <p:cond delay="1400"/>
                                  </p:stCondLst>
                                  <p:childTnLst>
                                    <p:animMotion origin="layout" path="M 3.05556E-6 1.11111E-6 L 3.05556E-6 -0.89815 " pathEditMode="relative" rAng="0" ptsTypes="AA">
                                      <p:cBhvr>
                                        <p:cTn id="57" dur="900" fill="hold"/>
                                        <p:tgtEl>
                                          <p:spTgt spid="17"/>
                                        </p:tgtEl>
                                        <p:attrNameLst>
                                          <p:attrName>ppt_x</p:attrName>
                                          <p:attrName>ppt_y</p:attrName>
                                        </p:attrNameLst>
                                      </p:cBhvr>
                                      <p:rCtr x="0" y="-449"/>
                                    </p:animMotion>
                                  </p:childTnLst>
                                </p:cTn>
                              </p:par>
                              <p:par>
                                <p:cTn id="58" presetID="22" presetClass="exit" presetSubtype="8" fill="hold" nodeType="withEffect">
                                  <p:stCondLst>
                                    <p:cond delay="2400"/>
                                  </p:stCondLst>
                                  <p:childTnLst>
                                    <p:animEffect transition="out" filter="wipe(left)">
                                      <p:cBhvr>
                                        <p:cTn id="59" dur="400"/>
                                        <p:tgtEl>
                                          <p:spTgt spid="18"/>
                                        </p:tgtEl>
                                      </p:cBhvr>
                                    </p:animEffect>
                                    <p:set>
                                      <p:cBhvr>
                                        <p:cTn id="60" dur="1" fill="hold">
                                          <p:stCondLst>
                                            <p:cond delay="399"/>
                                          </p:stCondLst>
                                        </p:cTn>
                                        <p:tgtEl>
                                          <p:spTgt spid="18"/>
                                        </p:tgtEl>
                                        <p:attrNameLst>
                                          <p:attrName>style.visibility</p:attrName>
                                        </p:attrNameLst>
                                      </p:cBhvr>
                                      <p:to>
                                        <p:strVal val="hidden"/>
                                      </p:to>
                                    </p:set>
                                  </p:childTnLst>
                                </p:cTn>
                              </p:par>
                              <p:par>
                                <p:cTn id="61" presetID="56" presetClass="path" presetSubtype="0" accel="76000" decel="12000" fill="hold" nodeType="withEffect">
                                  <p:stCondLst>
                                    <p:cond delay="2600"/>
                                  </p:stCondLst>
                                  <p:childTnLst>
                                    <p:animMotion origin="layout" path="M -1.38889E-6 -0.89815 L -1.38889E-6 -1.68704 " pathEditMode="relative" rAng="0" ptsTypes="AA">
                                      <p:cBhvr>
                                        <p:cTn id="62" dur="600" fill="hold"/>
                                        <p:tgtEl>
                                          <p:spTgt spid="1027"/>
                                        </p:tgtEl>
                                        <p:attrNameLst>
                                          <p:attrName>ppt_x</p:attrName>
                                          <p:attrName>ppt_y</p:attrName>
                                        </p:attrNameLst>
                                      </p:cBhvr>
                                      <p:rCtr x="0" y="-394"/>
                                    </p:animMotion>
                                  </p:childTnLst>
                                </p:cTn>
                              </p:par>
                              <p:par>
                                <p:cTn id="63" presetID="10" presetClass="entr" presetSubtype="0" fill="hold" nodeType="withEffect">
                                  <p:stCondLst>
                                    <p:cond delay="2900"/>
                                  </p:stCondLst>
                                  <p:childTnLst>
                                    <p:set>
                                      <p:cBhvr>
                                        <p:cTn id="64" dur="1" fill="hold">
                                          <p:stCondLst>
                                            <p:cond delay="0"/>
                                          </p:stCondLst>
                                        </p:cTn>
                                        <p:tgtEl>
                                          <p:spTgt spid="1026"/>
                                        </p:tgtEl>
                                        <p:attrNameLst>
                                          <p:attrName>style.visibility</p:attrName>
                                        </p:attrNameLst>
                                      </p:cBhvr>
                                      <p:to>
                                        <p:strVal val="visible"/>
                                      </p:to>
                                    </p:set>
                                    <p:animEffect transition="in" filter="fade">
                                      <p:cBhvr>
                                        <p:cTn id="65" dur="300"/>
                                        <p:tgtEl>
                                          <p:spTgt spid="1026"/>
                                        </p:tgtEl>
                                      </p:cBhvr>
                                    </p:animEffect>
                                  </p:childTnLst>
                                </p:cTn>
                              </p:par>
                              <p:par>
                                <p:cTn id="66" presetID="56" presetClass="path" presetSubtype="0" accel="76000" decel="12000" fill="hold" nodeType="withEffect">
                                  <p:stCondLst>
                                    <p:cond delay="2600"/>
                                  </p:stCondLst>
                                  <p:childTnLst>
                                    <p:animMotion origin="layout" path="M 1.66667E-6 2.59259E-6 L 1.66667E-6 -0.78889 " pathEditMode="relative" rAng="0" ptsTypes="AA">
                                      <p:cBhvr>
                                        <p:cTn id="67" dur="700" fill="hold"/>
                                        <p:tgtEl>
                                          <p:spTgt spid="1026"/>
                                        </p:tgtEl>
                                        <p:attrNameLst>
                                          <p:attrName>ppt_x</p:attrName>
                                          <p:attrName>ppt_y</p:attrName>
                                        </p:attrNameLst>
                                      </p:cBhvr>
                                      <p:rCtr x="0" y="-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1" grpId="1" animBg="1"/>
      <p:bldP spid="22" grpId="0" animBg="1" autoUpdateAnimBg="0"/>
      <p:bldP spid="23" grpId="0" animBg="1" autoUpdateAnimBg="0"/>
      <p:bldP spid="17" grpId="0" animBg="1" autoUpdateAnimBg="0"/>
      <p:bldP spid="50" grpId="0" animBg="1" autoUpdateAnimBg="0"/>
      <p:bldP spid="50" grpId="1" animBg="1"/>
      <p:bldP spid="12" grpId="0" animBg="1"/>
      <p:bldP spid="12" grpId="1" animBg="1"/>
      <p:bldP spid="12" grpId="2" animBg="1"/>
      <p:bldP spid="13" grpId="0" animBg="1" autoUpdateAnimBg="0"/>
      <p:bldP spid="13" grpId="1" animBg="1"/>
      <p:bldP spid="20" grpId="0" animBg="1" autoUpdateAnimBg="0"/>
      <p:bldP spid="20" grpId="1" animBg="1" autoUpdateAnimBg="0"/>
      <p:bldP spid="20" grpId="2" animBg="1" autoUpdateAnimBg="0"/>
      <p:bldP spid="20" grpId="3"/>
      <p:bldP spid="20" grpId="4"/>
      <p:bldP spid="20" grpId="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rot="16561240">
            <a:off x="246671" y="-835178"/>
            <a:ext cx="260394" cy="3602646"/>
          </a:xfrm>
          <a:prstGeom prst="rect">
            <a:avLst/>
          </a:prstGeom>
          <a:solidFill>
            <a:srgbClr val="CEB966"/>
          </a:solidFill>
          <a:ln w="25400" cap="flat" cmpd="sng" algn="ctr">
            <a:solidFill>
              <a:schemeClr val="bg1"/>
            </a:solidFill>
            <a:prstDash val="solid"/>
          </a:ln>
          <a:effectLst/>
          <a:scene3d>
            <a:camera prst="isometricOffAxis1Right"/>
            <a:lightRig rig="twoPt" dir="t"/>
          </a:scene3d>
          <a:sp3d extrusionH="603250" contourW="19050" prstMaterial="legacyWireframe">
            <a:bevelT prst="slope"/>
            <a:contourClr>
              <a:srgbClr val="B2B2B2"/>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Book Antiqua"/>
              <a:ea typeface="+mn-ea"/>
              <a:cs typeface="+mn-cs"/>
            </a:endParaRPr>
          </a:p>
        </p:txBody>
      </p:sp>
      <p:sp>
        <p:nvSpPr>
          <p:cNvPr id="31" name="Rectangle 30"/>
          <p:cNvSpPr/>
          <p:nvPr/>
        </p:nvSpPr>
        <p:spPr>
          <a:xfrm rot="4224646" flipH="1">
            <a:off x="262056" y="4797958"/>
            <a:ext cx="307815" cy="3555043"/>
          </a:xfrm>
          <a:prstGeom prst="rect">
            <a:avLst/>
          </a:prstGeom>
          <a:solidFill>
            <a:srgbClr val="CEB966"/>
          </a:solidFill>
          <a:ln w="25400" cap="flat" cmpd="sng" algn="ctr">
            <a:solidFill>
              <a:schemeClr val="bg1"/>
            </a:solidFill>
            <a:prstDash val="solid"/>
          </a:ln>
          <a:effectLst/>
          <a:scene3d>
            <a:camera prst="isometricOffAxis1Right"/>
            <a:lightRig rig="twoPt" dir="t"/>
          </a:scene3d>
          <a:sp3d extrusionH="603250" contourW="19050" prstMaterial="legacyWireframe">
            <a:bevelT prst="slope"/>
            <a:contourClr>
              <a:srgbClr val="B2B2B2"/>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Book Antiqua"/>
              <a:ea typeface="+mn-ea"/>
              <a:cs typeface="+mn-cs"/>
            </a:endParaRPr>
          </a:p>
        </p:txBody>
      </p:sp>
      <p:grpSp>
        <p:nvGrpSpPr>
          <p:cNvPr id="2" name="Group 52"/>
          <p:cNvGrpSpPr/>
          <p:nvPr/>
        </p:nvGrpSpPr>
        <p:grpSpPr>
          <a:xfrm>
            <a:off x="2170596" y="1763645"/>
            <a:ext cx="5220804" cy="3618884"/>
            <a:chOff x="2043595" y="1865245"/>
            <a:chExt cx="5474806" cy="3618884"/>
          </a:xfrm>
        </p:grpSpPr>
        <p:sp>
          <p:nvSpPr>
            <p:cNvPr id="33" name="Rectangle 32"/>
            <p:cNvSpPr/>
            <p:nvPr/>
          </p:nvSpPr>
          <p:spPr>
            <a:xfrm>
              <a:off x="2141665" y="1865245"/>
              <a:ext cx="5376736" cy="3521869"/>
            </a:xfrm>
            <a:prstGeom prst="rect">
              <a:avLst/>
            </a:prstGeom>
            <a:gradFill>
              <a:gsLst>
                <a:gs pos="0">
                  <a:schemeClr val="bg1">
                    <a:lumMod val="98000"/>
                    <a:lumOff val="2000"/>
                    <a:alpha val="21000"/>
                  </a:schemeClr>
                </a:gs>
                <a:gs pos="39999">
                  <a:schemeClr val="bg1">
                    <a:lumMod val="75000"/>
                    <a:alpha val="18000"/>
                  </a:schemeClr>
                </a:gs>
                <a:gs pos="70000">
                  <a:schemeClr val="bg1">
                    <a:lumMod val="65000"/>
                    <a:alpha val="14000"/>
                  </a:schemeClr>
                </a:gs>
                <a:gs pos="100000">
                  <a:schemeClr val="bg1">
                    <a:alpha val="14000"/>
                  </a:schemeClr>
                </a:gs>
              </a:gsLst>
              <a:lin ang="540000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36"/>
            <p:cNvSpPr/>
            <p:nvPr/>
          </p:nvSpPr>
          <p:spPr bwMode="auto">
            <a:xfrm>
              <a:off x="2043595" y="1933891"/>
              <a:ext cx="5394031" cy="3550238"/>
            </a:xfrm>
            <a:custGeom>
              <a:avLst/>
              <a:gdLst>
                <a:gd name="connsiteX0" fmla="*/ 0 w 5092700"/>
                <a:gd name="connsiteY0" fmla="*/ 0 h 3771900"/>
                <a:gd name="connsiteX1" fmla="*/ 12700 w 5092700"/>
                <a:gd name="connsiteY1" fmla="*/ 3733800 h 3771900"/>
                <a:gd name="connsiteX2" fmla="*/ 5092700 w 5092700"/>
                <a:gd name="connsiteY2" fmla="*/ 3771900 h 3771900"/>
                <a:gd name="connsiteX0" fmla="*/ 0 w 5092700"/>
                <a:gd name="connsiteY0" fmla="*/ 0 h 3771900"/>
                <a:gd name="connsiteX1" fmla="*/ 12700 w 5092700"/>
                <a:gd name="connsiteY1" fmla="*/ 3733800 h 3771900"/>
                <a:gd name="connsiteX2" fmla="*/ 5092700 w 5092700"/>
                <a:gd name="connsiteY2" fmla="*/ 3771900 h 3771900"/>
                <a:gd name="connsiteX0" fmla="*/ 0 w 5092700"/>
                <a:gd name="connsiteY0" fmla="*/ 0 h 3771900"/>
                <a:gd name="connsiteX1" fmla="*/ 12700 w 5092700"/>
                <a:gd name="connsiteY1" fmla="*/ 3733800 h 3771900"/>
                <a:gd name="connsiteX2" fmla="*/ 5092700 w 5092700"/>
                <a:gd name="connsiteY2" fmla="*/ 3771900 h 3771900"/>
              </a:gdLst>
              <a:ahLst/>
              <a:cxnLst>
                <a:cxn ang="0">
                  <a:pos x="connsiteX0" y="connsiteY0"/>
                </a:cxn>
                <a:cxn ang="0">
                  <a:pos x="connsiteX1" y="connsiteY1"/>
                </a:cxn>
                <a:cxn ang="0">
                  <a:pos x="connsiteX2" y="connsiteY2"/>
                </a:cxn>
              </a:cxnLst>
              <a:rect l="l" t="t" r="r" b="b"/>
              <a:pathLst>
                <a:path w="5092700" h="3771900">
                  <a:moveTo>
                    <a:pt x="0" y="0"/>
                  </a:moveTo>
                  <a:cubicBezTo>
                    <a:pt x="4233" y="1244600"/>
                    <a:pt x="8467" y="2489200"/>
                    <a:pt x="12700" y="3733800"/>
                  </a:cubicBezTo>
                  <a:lnTo>
                    <a:pt x="5092700" y="3771900"/>
                  </a:lnTo>
                </a:path>
              </a:pathLst>
            </a:custGeom>
            <a:noFill/>
            <a:ln w="177800" cap="sq">
              <a:gradFill flip="none" rotWithShape="1">
                <a:gsLst>
                  <a:gs pos="0">
                    <a:srgbClr val="FFFFFF">
                      <a:alpha val="57000"/>
                    </a:srgbClr>
                  </a:gs>
                  <a:gs pos="7001">
                    <a:srgbClr val="E6E6E6">
                      <a:alpha val="74000"/>
                    </a:srgbClr>
                  </a:gs>
                  <a:gs pos="32001">
                    <a:srgbClr val="7D8496">
                      <a:alpha val="64000"/>
                    </a:srgbClr>
                  </a:gs>
                  <a:gs pos="47000">
                    <a:srgbClr val="E6E6E6">
                      <a:alpha val="69000"/>
                    </a:srgbClr>
                  </a:gs>
                  <a:gs pos="85001">
                    <a:srgbClr val="7D8496">
                      <a:alpha val="70000"/>
                    </a:srgbClr>
                  </a:gs>
                  <a:gs pos="100000">
                    <a:srgbClr val="E6E6E6">
                      <a:alpha val="64000"/>
                    </a:srgbClr>
                  </a:gs>
                </a:gsLst>
                <a:lin ang="5400000" scaled="0"/>
                <a:tileRect r="-100000" b="-100000"/>
              </a:gradFill>
              <a:round/>
            </a:ln>
            <a:effectLst>
              <a:glow rad="127000">
                <a:schemeClr val="bg1">
                  <a:alpha val="5000"/>
                </a:schemeClr>
              </a:glow>
              <a:softEdge rad="38100"/>
            </a:effectLst>
            <a:extLst>
              <a:ext uri="{53640926-AAD7-44D8-BBD7-CCE9431645EC}">
                <a14:shadowObscured xmlns:a14="http://schemas.microsoft.com/office/drawing/2010/main" xmln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Oval 11"/>
          <p:cNvSpPr/>
          <p:nvPr/>
        </p:nvSpPr>
        <p:spPr>
          <a:xfrm rot="370564">
            <a:off x="-2282973" y="611081"/>
            <a:ext cx="1879634" cy="314323"/>
          </a:xfrm>
          <a:prstGeom prst="ellipse">
            <a:avLst/>
          </a:prstGeom>
          <a:gradFill flip="none" rotWithShape="1">
            <a:gsLst>
              <a:gs pos="0">
                <a:schemeClr val="tx1">
                  <a:lumMod val="90000"/>
                  <a:alpha val="62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4"/>
          <p:cNvGrpSpPr/>
          <p:nvPr/>
        </p:nvGrpSpPr>
        <p:grpSpPr>
          <a:xfrm>
            <a:off x="1663700" y="662064"/>
            <a:ext cx="6007100" cy="6030836"/>
            <a:chOff x="1663700" y="662064"/>
            <a:chExt cx="6007100" cy="6030836"/>
          </a:xfrm>
        </p:grpSpPr>
        <p:sp>
          <p:nvSpPr>
            <p:cNvPr id="42" name="Rectangle 41"/>
            <p:cNvSpPr/>
            <p:nvPr/>
          </p:nvSpPr>
          <p:spPr>
            <a:xfrm>
              <a:off x="1663700" y="662064"/>
              <a:ext cx="6007100" cy="6030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37"/>
            <p:cNvSpPr/>
            <p:nvPr/>
          </p:nvSpPr>
          <p:spPr bwMode="auto">
            <a:xfrm rot="4500000">
              <a:off x="2659036" y="1905346"/>
              <a:ext cx="4016884" cy="3367728"/>
            </a:xfrm>
            <a:custGeom>
              <a:avLst/>
              <a:gdLst/>
              <a:ahLst/>
              <a:cxnLst/>
              <a:rect l="l" t="t" r="r" b="b"/>
              <a:pathLst>
                <a:path w="4237230" h="3367728">
                  <a:moveTo>
                    <a:pt x="2118615" y="1626714"/>
                  </a:moveTo>
                  <a:cubicBezTo>
                    <a:pt x="2087052" y="1626714"/>
                    <a:pt x="2061465" y="1652301"/>
                    <a:pt x="2061465" y="1683864"/>
                  </a:cubicBezTo>
                  <a:cubicBezTo>
                    <a:pt x="2061465" y="1715427"/>
                    <a:pt x="2087052" y="1741014"/>
                    <a:pt x="2118615" y="1741014"/>
                  </a:cubicBezTo>
                  <a:cubicBezTo>
                    <a:pt x="2150178" y="1741014"/>
                    <a:pt x="2175765" y="1715427"/>
                    <a:pt x="2175765" y="1683864"/>
                  </a:cubicBezTo>
                  <a:cubicBezTo>
                    <a:pt x="2175765" y="1652301"/>
                    <a:pt x="2150178" y="1626714"/>
                    <a:pt x="2118615" y="1626714"/>
                  </a:cubicBezTo>
                  <a:close/>
                  <a:moveTo>
                    <a:pt x="4237230" y="0"/>
                  </a:moveTo>
                  <a:lnTo>
                    <a:pt x="4123262" y="462259"/>
                  </a:lnTo>
                  <a:lnTo>
                    <a:pt x="4030851" y="364063"/>
                  </a:lnTo>
                  <a:lnTo>
                    <a:pt x="2886293" y="1453243"/>
                  </a:lnTo>
                  <a:lnTo>
                    <a:pt x="2596608" y="1399834"/>
                  </a:lnTo>
                  <a:lnTo>
                    <a:pt x="1656935" y="2335987"/>
                  </a:lnTo>
                  <a:lnTo>
                    <a:pt x="1311937" y="2279192"/>
                  </a:lnTo>
                  <a:lnTo>
                    <a:pt x="176004" y="3367728"/>
                  </a:lnTo>
                  <a:lnTo>
                    <a:pt x="0" y="3190962"/>
                  </a:lnTo>
                  <a:lnTo>
                    <a:pt x="1255033" y="1997465"/>
                  </a:lnTo>
                  <a:lnTo>
                    <a:pt x="1574451" y="2057083"/>
                  </a:lnTo>
                  <a:lnTo>
                    <a:pt x="2546835" y="1124427"/>
                  </a:lnTo>
                  <a:lnTo>
                    <a:pt x="2818936" y="1178255"/>
                  </a:lnTo>
                  <a:lnTo>
                    <a:pt x="3868877" y="222468"/>
                  </a:lnTo>
                  <a:lnTo>
                    <a:pt x="3768847" y="115720"/>
                  </a:lnTo>
                  <a:close/>
                </a:path>
              </a:pathLst>
            </a:custGeom>
            <a:solidFill>
              <a:schemeClr val="accent2"/>
            </a:solidFill>
            <a:ln w="25400" cap="flat" cmpd="sng" algn="ctr">
              <a:noFill/>
              <a:prstDash val="solid"/>
              <a:round/>
              <a:headEnd type="none" w="med" len="med"/>
              <a:tailEnd type="none" w="med" len="med"/>
            </a:ln>
            <a:effectLst>
              <a:outerShdw blurRad="50800" dist="101600" dir="5400000" algn="t" rotWithShape="0">
                <a:prstClr val="black">
                  <a:alpha val="32000"/>
                </a:prstClr>
              </a:outerShdw>
            </a:effectLst>
            <a:scene3d>
              <a:camera prst="perspectiveLeft"/>
              <a:lightRig rig="threePt" dir="t"/>
            </a:scene3d>
            <a:sp3d extrusionH="196850" prstMaterial="matte">
              <a:extrusionClr>
                <a:schemeClr val="accent2">
                  <a:lumMod val="75000"/>
                </a:schemeClr>
              </a:extrusionClr>
              <a:contourClr>
                <a:schemeClr val="tx2">
                  <a:lumMod val="50000"/>
                </a:schemeClr>
              </a:contourClr>
            </a:sp3d>
            <a:extLst>
              <a:ext uri="{53640926-AAD7-44D8-BBD7-CCE9431645EC}">
                <a14:shadowObscured xmlns:a14="http://schemas.microsoft.com/office/drawing/2010/main" xmln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56"/>
          <p:cNvGrpSpPr/>
          <p:nvPr/>
        </p:nvGrpSpPr>
        <p:grpSpPr>
          <a:xfrm>
            <a:off x="4410075" y="3460438"/>
            <a:ext cx="381000" cy="276226"/>
            <a:chOff x="4410075" y="3562350"/>
            <a:chExt cx="381000" cy="276226"/>
          </a:xfrm>
        </p:grpSpPr>
        <p:sp>
          <p:nvSpPr>
            <p:cNvPr id="54" name="Oval 53"/>
            <p:cNvSpPr/>
            <p:nvPr/>
          </p:nvSpPr>
          <p:spPr>
            <a:xfrm>
              <a:off x="4514850" y="3562350"/>
              <a:ext cx="276225" cy="276225"/>
            </a:xfrm>
            <a:prstGeom prst="ellipse">
              <a:avLst/>
            </a:prstGeom>
            <a:solidFill>
              <a:schemeClr val="bg1">
                <a:lumMod val="85000"/>
              </a:schemeClr>
            </a:solidFill>
            <a:ln w="25400" cap="flat" cmpd="sng" algn="ctr">
              <a:noFill/>
              <a:prstDash val="solid"/>
              <a:round/>
              <a:headEnd type="none" w="med" len="med"/>
              <a:tailEnd type="none" w="med" len="med"/>
            </a:ln>
            <a:effectLst>
              <a:outerShdw blurRad="50800" dist="101600" dir="5400000" algn="t" rotWithShape="0">
                <a:prstClr val="black">
                  <a:alpha val="32000"/>
                </a:prstClr>
              </a:outerShdw>
            </a:effectLst>
            <a:scene3d>
              <a:camera prst="perspectiveLeft"/>
              <a:lightRig rig="threePt" dir="t"/>
            </a:scene3d>
            <a:sp3d extrusionH="57150" prstMaterial="matte">
              <a:extrusionClr>
                <a:schemeClr val="bg1">
                  <a:lumMod val="75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4467225" y="3609975"/>
              <a:ext cx="180975" cy="180975"/>
            </a:xfrm>
            <a:prstGeom prst="ellipse">
              <a:avLst/>
            </a:prstGeom>
            <a:solidFill>
              <a:schemeClr val="bg1">
                <a:lumMod val="85000"/>
              </a:schemeClr>
            </a:solidFill>
            <a:ln w="25400" cap="flat" cmpd="sng" algn="ctr">
              <a:noFill/>
              <a:prstDash val="solid"/>
              <a:round/>
              <a:headEnd type="none" w="med" len="med"/>
              <a:tailEnd type="none" w="med" len="med"/>
            </a:ln>
            <a:effectLst>
              <a:outerShdw blurRad="50800" dist="101600" dir="5400000" algn="t" rotWithShape="0">
                <a:prstClr val="black">
                  <a:alpha val="32000"/>
                </a:prstClr>
              </a:outerShdw>
            </a:effectLst>
            <a:scene3d>
              <a:camera prst="perspectiveLeft"/>
              <a:lightRig rig="threePt" dir="t"/>
            </a:scene3d>
            <a:sp3d extrusionH="298450" prstMaterial="matte">
              <a:extrusionClr>
                <a:schemeClr val="bg1">
                  <a:lumMod val="75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4410075" y="3575050"/>
              <a:ext cx="263526" cy="263526"/>
            </a:xfrm>
            <a:prstGeom prst="ellipse">
              <a:avLst/>
            </a:prstGeom>
            <a:solidFill>
              <a:schemeClr val="bg1">
                <a:lumMod val="85000"/>
              </a:schemeClr>
            </a:solidFill>
            <a:ln w="25400" cap="flat" cmpd="sng" algn="ctr">
              <a:noFill/>
              <a:prstDash val="solid"/>
              <a:round/>
              <a:headEnd type="none" w="med" len="med"/>
              <a:tailEnd type="none" w="med" len="med"/>
            </a:ln>
            <a:effectLst/>
            <a:scene3d>
              <a:camera prst="perspectiveLeft"/>
              <a:lightRig rig="threePt" dir="t"/>
            </a:scene3d>
            <a:sp3d extrusionH="88900" prstMaterial="matte">
              <a:extrusionClr>
                <a:schemeClr val="bg1">
                  <a:lumMod val="75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Oval 22"/>
          <p:cNvSpPr/>
          <p:nvPr/>
        </p:nvSpPr>
        <p:spPr>
          <a:xfrm rot="20339319" flipH="1">
            <a:off x="853926" y="5550512"/>
            <a:ext cx="1879634" cy="314323"/>
          </a:xfrm>
          <a:prstGeom prst="ellipse">
            <a:avLst/>
          </a:prstGeom>
          <a:gradFill flip="none" rotWithShape="1">
            <a:gsLst>
              <a:gs pos="0">
                <a:schemeClr val="tx1">
                  <a:lumMod val="90000"/>
                  <a:alpha val="62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193711" y="-977899"/>
            <a:ext cx="1752600" cy="1752600"/>
          </a:xfrm>
          <a:prstGeom prst="ellipse">
            <a:avLst/>
          </a:prstGeom>
          <a:solidFill>
            <a:sysClr val="windowText" lastClr="000000"/>
          </a:solid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sysClr val="window" lastClr="FFFFFF"/>
              </a:solidFill>
              <a:effectLst/>
              <a:uLnTx/>
              <a:uFillTx/>
              <a:latin typeface="Arial Black" pitchFamily="34" charset="0"/>
              <a:ea typeface="+mn-ea"/>
              <a:cs typeface="+mn-cs"/>
            </a:endParaRPr>
          </a:p>
        </p:txBody>
      </p:sp>
      <p:grpSp>
        <p:nvGrpSpPr>
          <p:cNvPr id="5" name="Group 18"/>
          <p:cNvGrpSpPr/>
          <p:nvPr/>
        </p:nvGrpSpPr>
        <p:grpSpPr>
          <a:xfrm>
            <a:off x="-2171053" y="-985404"/>
            <a:ext cx="1725323" cy="1775499"/>
            <a:chOff x="438942" y="2517775"/>
            <a:chExt cx="1774033" cy="1825625"/>
          </a:xfrm>
        </p:grpSpPr>
        <p:sp>
          <p:nvSpPr>
            <p:cNvPr id="20" name="AutoShape 6"/>
            <p:cNvSpPr>
              <a:spLocks noChangeAspect="1" noChangeArrowheads="1" noTextEdit="1"/>
            </p:cNvSpPr>
            <p:nvPr/>
          </p:nvSpPr>
          <p:spPr bwMode="auto">
            <a:xfrm>
              <a:off x="457200" y="2517775"/>
              <a:ext cx="1755775" cy="1822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endParaRPr lang="en-US" dirty="0">
                <a:solidFill>
                  <a:schemeClr val="bg1"/>
                </a:solidFill>
              </a:endParaRPr>
            </a:p>
          </p:txBody>
        </p:sp>
        <p:sp>
          <p:nvSpPr>
            <p:cNvPr id="21" name="Oval 8"/>
            <p:cNvSpPr>
              <a:spLocks noChangeArrowheads="1"/>
            </p:cNvSpPr>
            <p:nvPr/>
          </p:nvSpPr>
          <p:spPr bwMode="auto">
            <a:xfrm>
              <a:off x="438942" y="2517775"/>
              <a:ext cx="1755775" cy="1825625"/>
            </a:xfrm>
            <a:prstGeom prst="ellipse">
              <a:avLst/>
            </a:prstGeom>
            <a:noFill/>
            <a:ln w="9525">
              <a:noFill/>
              <a:round/>
              <a:headEnd/>
              <a:tailEnd/>
            </a:ln>
          </p:spPr>
          <p:txBody>
            <a:bodyPr vert="horz" wrap="square" lIns="91440" tIns="45720" rIns="91440" bIns="45720" numCol="1" anchor="ctr" anchorCtr="0" compatLnSpc="1">
              <a:prstTxWarp prst="textNoShape">
                <a:avLst/>
              </a:prstTxWarp>
            </a:bodyPr>
            <a:lstStyle/>
            <a:p>
              <a:pPr algn="ctr"/>
              <a:r>
                <a:rPr lang="en-US" sz="1600" dirty="0" smtClean="0">
                  <a:solidFill>
                    <a:schemeClr val="bg1"/>
                  </a:solidFill>
                  <a:latin typeface="Arial Black" pitchFamily="34" charset="0"/>
                </a:rPr>
                <a:t>Job Search</a:t>
              </a:r>
              <a:endParaRPr lang="en-US" sz="1600" dirty="0">
                <a:solidFill>
                  <a:schemeClr val="bg1"/>
                </a:solidFill>
                <a:latin typeface="Arial Black" pitchFamily="34" charset="0"/>
              </a:endParaRPr>
            </a:p>
          </p:txBody>
        </p:sp>
      </p:grpSp>
      <p:pic>
        <p:nvPicPr>
          <p:cNvPr id="24" name="10_Increase Company Value_2M.mp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a:stretch>
            <a:fillRect/>
          </a:stretch>
        </p:blipFill>
        <p:spPr>
          <a:xfrm>
            <a:off x="8839200" y="7000875"/>
            <a:ext cx="304800" cy="304800"/>
          </a:xfrm>
          <a:prstGeom prst="rect">
            <a:avLst/>
          </a:prstGeom>
        </p:spPr>
      </p:pic>
      <p:sp>
        <p:nvSpPr>
          <p:cNvPr id="22" name="TextBox 21"/>
          <p:cNvSpPr txBox="1"/>
          <p:nvPr/>
        </p:nvSpPr>
        <p:spPr>
          <a:xfrm>
            <a:off x="6035040" y="6254496"/>
            <a:ext cx="2770632" cy="369332"/>
          </a:xfrm>
          <a:prstGeom prst="rect">
            <a:avLst/>
          </a:prstGeom>
          <a:noFill/>
        </p:spPr>
        <p:txBody>
          <a:bodyPr wrap="square" rtlCol="0">
            <a:spAutoFit/>
          </a:bodyPr>
          <a:lstStyle/>
          <a:p>
            <a:r>
              <a:rPr lang="en-US" dirty="0" smtClean="0"/>
              <a:t>Animation by Duarte.  com</a:t>
            </a:r>
            <a:endParaRPr lang="en-US" dirty="0"/>
          </a:p>
        </p:txBody>
      </p:sp>
    </p:spTree>
  </p:cSld>
  <p:clrMapOvr>
    <a:masterClrMapping/>
  </p:clrMapOvr>
  <p:transition advClick="0" advTm="18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fill="hold" grpId="0" nodeType="withEffect">
                                  <p:stCondLst>
                                    <p:cond delay="0"/>
                                  </p:stCondLst>
                                  <p:childTnLst>
                                    <p:animMotion origin="layout" path="M 0.01632 0.0074 C 0.05556 0.01111 0.03993 0.00925 0.2757 0.03703 C 0.51146 0.06481 0.48021 0.48888 0.48021 0.51111 C 0.40521 0.56111 0.35313 0.69143 0.3441 0.70555 L -0.01562 0.88703 " pathEditMode="relative" rAng="0" ptsTypes="fsfFf">
                                      <p:cBhvr>
                                        <p:cTn id="6" dur="1800" fill="hold"/>
                                        <p:tgtEl>
                                          <p:spTgt spid="11"/>
                                        </p:tgtEl>
                                        <p:attrNameLst>
                                          <p:attrName>ppt_x</p:attrName>
                                          <p:attrName>ppt_y</p:attrName>
                                        </p:attrNameLst>
                                      </p:cBhvr>
                                      <p:rCtr x="23200" y="44000"/>
                                    </p:animMotion>
                                  </p:childTnLst>
                                </p:cTn>
                              </p:par>
                              <p:par>
                                <p:cTn id="7" presetID="58" presetClass="path" presetSubtype="0" fill="hold" nodeType="withEffect">
                                  <p:stCondLst>
                                    <p:cond delay="0"/>
                                  </p:stCondLst>
                                  <p:childTnLst>
                                    <p:animMotion origin="layout" path="M 0.01632 0.0074 C 0.05556 0.01111 0.03993 0.00925 0.2757 0.03703 C 0.51146 0.06481 0.48021 0.48888 0.48021 0.51111 C 0.40521 0.56111 0.35313 0.69143 0.3441 0.70555 L -0.01562 0.88703 " pathEditMode="relative" rAng="0" ptsTypes="fsfFf">
                                      <p:cBhvr>
                                        <p:cTn id="8" dur="1800" fill="hold"/>
                                        <p:tgtEl>
                                          <p:spTgt spid="5"/>
                                        </p:tgtEl>
                                        <p:attrNameLst>
                                          <p:attrName>ppt_x</p:attrName>
                                          <p:attrName>ppt_y</p:attrName>
                                        </p:attrNameLst>
                                      </p:cBhvr>
                                      <p:rCtr x="23200" y="44000"/>
                                    </p:animMotion>
                                  </p:childTnLst>
                                </p:cTn>
                              </p:par>
                              <p:par>
                                <p:cTn id="9" presetID="63" presetClass="path" presetSubtype="0" fill="hold" grpId="0" nodeType="withEffect">
                                  <p:stCondLst>
                                    <p:cond delay="0"/>
                                  </p:stCondLst>
                                  <p:childTnLst>
                                    <p:animMotion origin="layout" path="M -5E-6 2.96296E-6 L 0.48021 0.0787 " pathEditMode="relative" rAng="0" ptsTypes="AA">
                                      <p:cBhvr>
                                        <p:cTn id="10" dur="600" fill="hold"/>
                                        <p:tgtEl>
                                          <p:spTgt spid="12"/>
                                        </p:tgtEl>
                                        <p:attrNameLst>
                                          <p:attrName>ppt_x</p:attrName>
                                          <p:attrName>ppt_y</p:attrName>
                                        </p:attrNameLst>
                                      </p:cBhvr>
                                      <p:rCtr x="24000" y="3900"/>
                                    </p:animMotion>
                                  </p:childTnLst>
                                </p:cTn>
                              </p:par>
                              <p:par>
                                <p:cTn id="11" presetID="10" presetClass="exit" presetSubtype="0" fill="hold" grpId="1" nodeType="withEffect">
                                  <p:stCondLst>
                                    <p:cond delay="400"/>
                                  </p:stCondLst>
                                  <p:childTnLst>
                                    <p:animEffect transition="out" filter="fade">
                                      <p:cBhvr>
                                        <p:cTn id="12" dur="200"/>
                                        <p:tgtEl>
                                          <p:spTgt spid="12"/>
                                        </p:tgtEl>
                                      </p:cBhvr>
                                    </p:animEffect>
                                    <p:set>
                                      <p:cBhvr>
                                        <p:cTn id="13" dur="1" fill="hold">
                                          <p:stCondLst>
                                            <p:cond delay="199"/>
                                          </p:stCondLst>
                                        </p:cTn>
                                        <p:tgtEl>
                                          <p:spTgt spid="12"/>
                                        </p:tgtEl>
                                        <p:attrNameLst>
                                          <p:attrName>style.visibility</p:attrName>
                                        </p:attrNameLst>
                                      </p:cBhvr>
                                      <p:to>
                                        <p:strVal val="hidden"/>
                                      </p:to>
                                    </p:set>
                                  </p:childTnLst>
                                </p:cTn>
                              </p:par>
                              <p:par>
                                <p:cTn id="14" presetID="8" presetClass="emph" presetSubtype="0" decel="21000" fill="hold" nodeType="withEffect">
                                  <p:stCondLst>
                                    <p:cond delay="0"/>
                                  </p:stCondLst>
                                  <p:childTnLst>
                                    <p:animRot by="42000000">
                                      <p:cBhvr>
                                        <p:cTn id="15" dur="900" fill="hold"/>
                                        <p:tgtEl>
                                          <p:spTgt spid="5"/>
                                        </p:tgtEl>
                                        <p:attrNameLst>
                                          <p:attrName>r</p:attrName>
                                        </p:attrNameLst>
                                      </p:cBhvr>
                                    </p:animRot>
                                  </p:childTnLst>
                                </p:cTn>
                              </p:par>
                              <p:par>
                                <p:cTn id="16" presetID="8" presetClass="emph" presetSubtype="0" accel="17000" fill="hold" nodeType="withEffect">
                                  <p:stCondLst>
                                    <p:cond delay="500"/>
                                  </p:stCondLst>
                                  <p:childTnLst>
                                    <p:animRot by="-42000000">
                                      <p:cBhvr>
                                        <p:cTn id="17" dur="1200" fill="hold"/>
                                        <p:tgtEl>
                                          <p:spTgt spid="5"/>
                                        </p:tgtEl>
                                        <p:attrNameLst>
                                          <p:attrName>r</p:attrName>
                                        </p:attrNameLst>
                                      </p:cBhvr>
                                    </p:animRot>
                                  </p:childTnLst>
                                </p:cTn>
                              </p:par>
                              <p:par>
                                <p:cTn id="18" presetID="8" presetClass="emph" presetSubtype="0" decel="35000" fill="hold" nodeType="withEffect">
                                  <p:stCondLst>
                                    <p:cond delay="700"/>
                                  </p:stCondLst>
                                  <p:childTnLst>
                                    <p:animRot by="-4080000">
                                      <p:cBhvr>
                                        <p:cTn id="19" dur="300" fill="hold"/>
                                        <p:tgtEl>
                                          <p:spTgt spid="3"/>
                                        </p:tgtEl>
                                        <p:attrNameLst>
                                          <p:attrName>r</p:attrName>
                                        </p:attrNameLst>
                                      </p:cBhvr>
                                    </p:animRot>
                                  </p:childTnLst>
                                </p:cTn>
                              </p:par>
                              <p:par>
                                <p:cTn id="20" presetID="10" presetClass="entr" presetSubtype="0" fill="hold" grpId="1" nodeType="withEffect">
                                  <p:stCondLst>
                                    <p:cond delay="13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200"/>
                                        <p:tgtEl>
                                          <p:spTgt spid="23"/>
                                        </p:tgtEl>
                                      </p:cBhvr>
                                    </p:animEffect>
                                  </p:childTnLst>
                                </p:cTn>
                              </p:par>
                              <p:par>
                                <p:cTn id="23" presetID="63" presetClass="path" presetSubtype="0" fill="hold" grpId="0" nodeType="withEffect">
                                  <p:stCondLst>
                                    <p:cond delay="1400"/>
                                  </p:stCondLst>
                                  <p:childTnLst>
                                    <p:animMotion origin="layout" path="M -5.55556E-7 4.07407E-6 L -0.40451 0.19699 " pathEditMode="relative" rAng="0" ptsTypes="AA">
                                      <p:cBhvr>
                                        <p:cTn id="24" dur="400" fill="hold"/>
                                        <p:tgtEl>
                                          <p:spTgt spid="23"/>
                                        </p:tgtEl>
                                        <p:attrNameLst>
                                          <p:attrName>ppt_x</p:attrName>
                                          <p:attrName>ppt_y</p:attrName>
                                        </p:attrNameLst>
                                      </p:cBhvr>
                                      <p:rCtr x="-20200" y="9800"/>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25" fill="hold" display="0">
                  <p:stCondLst>
                    <p:cond delay="indefinite"/>
                  </p:stCondLst>
                  <p:endCondLst>
                    <p:cond evt="onPrev" delay="0">
                      <p:tgtEl>
                        <p:sldTgt/>
                      </p:tgtEl>
                    </p:cond>
                    <p:cond evt="onStopAudio" delay="0">
                      <p:tgtEl>
                        <p:sldTgt/>
                      </p:tgtEl>
                    </p:cond>
                  </p:endCondLst>
                </p:cTn>
                <p:tgtEl>
                  <p:spTgt spid="24"/>
                </p:tgtEl>
              </p:cMediaNode>
            </p:audio>
          </p:childTnLst>
        </p:cTn>
      </p:par>
    </p:tnLst>
    <p:bldLst>
      <p:bldP spid="12" grpId="0" animBg="1"/>
      <p:bldP spid="12" grpId="1" animBg="1"/>
      <p:bldP spid="23" grpId="0" animBg="1"/>
      <p:bldP spid="23" grpId="1"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19" name="Rectangle 18"/>
          <p:cNvSpPr/>
          <p:nvPr/>
        </p:nvSpPr>
        <p:spPr>
          <a:xfrm>
            <a:off x="1349829" y="1132114"/>
            <a:ext cx="6435634" cy="4589417"/>
          </a:xfrm>
          <a:prstGeom prst="rect">
            <a:avLst/>
          </a:prstGeom>
          <a:gradFill>
            <a:gsLst>
              <a:gs pos="0">
                <a:schemeClr val="bg1">
                  <a:lumMod val="98000"/>
                  <a:lumOff val="2000"/>
                  <a:alpha val="21000"/>
                </a:schemeClr>
              </a:gs>
              <a:gs pos="39999">
                <a:schemeClr val="bg1">
                  <a:lumMod val="75000"/>
                  <a:alpha val="18000"/>
                </a:schemeClr>
              </a:gs>
              <a:gs pos="70000">
                <a:schemeClr val="bg1">
                  <a:lumMod val="65000"/>
                  <a:alpha val="14000"/>
                </a:schemeClr>
              </a:gs>
              <a:gs pos="100000">
                <a:schemeClr val="bg1">
                  <a:alpha val="14000"/>
                </a:schemeClr>
              </a:gs>
            </a:gsLst>
            <a:lin ang="540000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293223" y="1060269"/>
            <a:ext cx="6557554" cy="4737463"/>
          </a:xfrm>
          <a:prstGeom prst="rect">
            <a:avLst/>
          </a:prstGeom>
          <a:noFill/>
          <a:ln w="177800" cap="sq">
            <a:gradFill flip="none" rotWithShape="1">
              <a:gsLst>
                <a:gs pos="0">
                  <a:srgbClr val="FFFFFF">
                    <a:alpha val="57000"/>
                  </a:srgbClr>
                </a:gs>
                <a:gs pos="7001">
                  <a:srgbClr val="E6E6E6">
                    <a:alpha val="74000"/>
                  </a:srgbClr>
                </a:gs>
                <a:gs pos="32001">
                  <a:srgbClr val="7D8496">
                    <a:alpha val="64000"/>
                  </a:srgbClr>
                </a:gs>
                <a:gs pos="47000">
                  <a:srgbClr val="E6E6E6">
                    <a:alpha val="69000"/>
                  </a:srgbClr>
                </a:gs>
                <a:gs pos="85001">
                  <a:srgbClr val="7D8496">
                    <a:alpha val="70000"/>
                  </a:srgbClr>
                </a:gs>
                <a:gs pos="100000">
                  <a:srgbClr val="E6E6E6">
                    <a:alpha val="64000"/>
                  </a:srgbClr>
                </a:gs>
              </a:gsLst>
              <a:lin ang="5400000" scaled="0"/>
              <a:tileRect r="-100000" b="-100000"/>
            </a:gradFill>
            <a:round/>
          </a:ln>
          <a:effectLst>
            <a:glow rad="127000">
              <a:schemeClr val="bg1">
                <a:alpha val="5000"/>
              </a:schemeClr>
            </a:glo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l="6667" t="52222" r="833" b="8888"/>
          <a:stretch>
            <a:fillRect/>
          </a:stretch>
        </p:blipFill>
        <p:spPr bwMode="auto">
          <a:xfrm rot="21429537">
            <a:off x="803124" y="3466434"/>
            <a:ext cx="8234680" cy="2900311"/>
          </a:xfrm>
          <a:prstGeom prst="rect">
            <a:avLst/>
          </a:prstGeom>
          <a:extLst>
            <a:ext uri="{53640926-AAD7-44D8-BBD7-CCE9431645EC}">
              <a14:shadowObscured xmlns:a14="http://schemas.microsoft.com/office/drawing/2010/main" xmlns="" val="1"/>
            </a:ext>
          </a:extLst>
        </p:spPr>
      </p:pic>
      <p:pic>
        <p:nvPicPr>
          <p:cNvPr id="31" name="Picture 4"/>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a:stretch/>
        </p:blipFill>
        <p:spPr bwMode="auto">
          <a:xfrm>
            <a:off x="-12700" y="2960914"/>
            <a:ext cx="1384300" cy="3909785"/>
          </a:xfrm>
          <a:prstGeom prst="rect">
            <a:avLst/>
          </a:prstGeom>
        </p:spPr>
      </p:pic>
      <p:pic>
        <p:nvPicPr>
          <p:cNvPr id="32" name="Picture 4"/>
          <p:cNvPicPr>
            <a:picLocks noChangeAspect="1" noChangeArrowheads="1"/>
          </p:cNvPicPr>
          <p:nvPr/>
        </p:nvPicPr>
        <p:blipFill rotWithShape="1">
          <a:blip r:embed="rId6" cstate="email">
            <a:extLst>
              <a:ext uri="{28A0092B-C50C-407E-A947-70E740481C1C}">
                <a14:useLocalDpi xmlns:a14="http://schemas.microsoft.com/office/drawing/2010/main" xmlns=""/>
              </a:ext>
            </a:extLst>
          </a:blip>
          <a:srcRect r="-43"/>
          <a:stretch/>
        </p:blipFill>
        <p:spPr bwMode="auto">
          <a:xfrm>
            <a:off x="-9525" y="5720444"/>
            <a:ext cx="9173029" cy="1137556"/>
          </a:xfrm>
          <a:prstGeom prst="rect">
            <a:avLst/>
          </a:prstGeom>
        </p:spPr>
      </p:pic>
      <p:pic>
        <p:nvPicPr>
          <p:cNvPr id="18" name="Picture 2"/>
          <p:cNvPicPr>
            <a:picLocks noChangeAspect="1" noChangeArrowheads="1"/>
          </p:cNvPicPr>
          <p:nvPr/>
        </p:nvPicPr>
        <p:blipFill rotWithShape="1">
          <a:blip r:embed="rId7" cstate="email">
            <a:extLst>
              <a:ext uri="{28A0092B-C50C-407E-A947-70E740481C1C}">
                <a14:useLocalDpi xmlns:a14="http://schemas.microsoft.com/office/drawing/2010/main" xmlns=""/>
              </a:ext>
            </a:extLst>
          </a:blip>
          <a:srcRect/>
          <a:stretch/>
        </p:blipFill>
        <p:spPr bwMode="auto">
          <a:xfrm>
            <a:off x="0" y="6724650"/>
            <a:ext cx="9144000" cy="133349"/>
          </a:xfrm>
          <a:prstGeom prst="rect">
            <a:avLst/>
          </a:prstGeom>
        </p:spPr>
      </p:pic>
      <p:pic>
        <p:nvPicPr>
          <p:cNvPr id="22" name="Picture 2"/>
          <p:cNvPicPr>
            <a:picLocks noChangeAspect="1" noChangeArrowheads="1"/>
          </p:cNvPicPr>
          <p:nvPr/>
        </p:nvPicPr>
        <p:blipFill rotWithShape="1">
          <a:blip r:embed="rId8" cstate="email">
            <a:extLst>
              <a:ext uri="{28A0092B-C50C-407E-A947-70E740481C1C}">
                <a14:useLocalDpi xmlns:a14="http://schemas.microsoft.com/office/drawing/2010/main" xmlns=""/>
              </a:ext>
            </a:extLst>
          </a:blip>
          <a:srcRect/>
          <a:stretch/>
        </p:blipFill>
        <p:spPr bwMode="auto">
          <a:xfrm>
            <a:off x="0" y="0"/>
            <a:ext cx="57150" cy="6858000"/>
          </a:xfrm>
          <a:prstGeom prst="rect">
            <a:avLst/>
          </a:prstGeom>
        </p:spPr>
      </p:pic>
    </p:spTree>
  </p:cSld>
  <p:clrMapOvr>
    <a:masterClrMapping/>
  </p:clrMapOvr>
  <p:transition spd="slow"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1100"/>
                                        <p:tgtEl>
                                          <p:spTgt spid="20"/>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13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250"/>
                                        <p:tgtEl>
                                          <p:spTgt spid="31"/>
                                        </p:tgtEl>
                                      </p:cBhvr>
                                    </p:animEffect>
                                  </p:childTnLst>
                                </p:cTn>
                              </p:par>
                              <p:par>
                                <p:cTn id="14" presetID="10" presetClass="entr" presetSubtype="0" fill="hold" nodeType="withEffect">
                                  <p:stCondLst>
                                    <p:cond delay="13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250"/>
                                        <p:tgtEl>
                                          <p:spTgt spid="32"/>
                                        </p:tgtEl>
                                      </p:cBhvr>
                                    </p:animEffect>
                                  </p:childTnLst>
                                </p:cTn>
                              </p:par>
                            </p:childTnLst>
                          </p:cTn>
                        </p:par>
                        <p:par>
                          <p:cTn id="17" fill="hold">
                            <p:stCondLst>
                              <p:cond delay="1550"/>
                            </p:stCondLst>
                            <p:childTnLst>
                              <p:par>
                                <p:cTn id="18" presetID="2" presetClass="entr" presetSubtype="8" fill="hold" nodeType="afterEffect">
                                  <p:stCondLst>
                                    <p:cond delay="0"/>
                                  </p:stCondLst>
                                  <p:childTnLst>
                                    <p:set>
                                      <p:cBhvr>
                                        <p:cTn id="19" dur="1" fill="hold">
                                          <p:stCondLst>
                                            <p:cond delay="0"/>
                                          </p:stCondLst>
                                        </p:cTn>
                                        <p:tgtEl>
                                          <p:spTgt spid="30">
                                            <p:bg/>
                                          </p:spTgt>
                                        </p:tgtEl>
                                        <p:attrNameLst>
                                          <p:attrName>style.visibility</p:attrName>
                                        </p:attrNameLst>
                                      </p:cBhvr>
                                      <p:to>
                                        <p:strVal val="visible"/>
                                      </p:to>
                                    </p:set>
                                    <p:anim calcmode="lin" valueType="num">
                                      <p:cBhvr additive="base">
                                        <p:cTn id="20" dur="3000" fill="hold"/>
                                        <p:tgtEl>
                                          <p:spTgt spid="30">
                                            <p:bg/>
                                          </p:spTgt>
                                        </p:tgtEl>
                                        <p:attrNameLst>
                                          <p:attrName>ppt_x</p:attrName>
                                        </p:attrNameLst>
                                      </p:cBhvr>
                                      <p:tavLst>
                                        <p:tav tm="0">
                                          <p:val>
                                            <p:strVal val="0-#ppt_w/2"/>
                                          </p:val>
                                        </p:tav>
                                        <p:tav tm="100000">
                                          <p:val>
                                            <p:strVal val="#ppt_x"/>
                                          </p:val>
                                        </p:tav>
                                      </p:tavLst>
                                    </p:anim>
                                    <p:anim calcmode="lin" valueType="num">
                                      <p:cBhvr additive="base">
                                        <p:cTn id="21" dur="3000" fill="hold"/>
                                        <p:tgtEl>
                                          <p:spTgt spid="30">
                                            <p:bg/>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9&quot;&gt;&lt;property id=&quot;20148&quot; value=&quot;5&quot;/&gt;&lt;property id=&quot;20300&quot; value=&quot;Slide 6&quot;/&gt;&lt;property id=&quot;20307&quot; value=&quot;294&quot;/&gt;&lt;/object&gt;&lt;object type=&quot;3&quot; unique_id=&quot;10011&quot;&gt;&lt;property id=&quot;20148&quot; value=&quot;5&quot;/&gt;&lt;property id=&quot;20300&quot; value=&quot;Slide 8&quot;/&gt;&lt;property id=&quot;20307&quot; value=&quot;499&quot;/&gt;&lt;/object&gt;&lt;object type=&quot;3&quot; unique_id=&quot;10012&quot;&gt;&lt;property id=&quot;20148&quot; value=&quot;5&quot;/&gt;&lt;property id=&quot;20300&quot; value=&quot;Slide 2 - &amp;quot;Objectives&amp;quot;&quot;/&gt;&lt;property id=&quot;20307&quot; value=&quot;515&quot;/&gt;&lt;/object&gt;&lt;object type=&quot;3&quot; unique_id=&quot;10016&quot;&gt;&lt;property id=&quot;20148&quot; value=&quot;5&quot;/&gt;&lt;property id=&quot;20300&quot; value=&quot;Slide 7&quot;/&gt;&lt;property id=&quot;20307&quot; value=&quot;521&quot;/&gt;&lt;/object&gt;&lt;object type=&quot;3&quot; unique_id=&quot;10116&quot;&gt;&lt;property id=&quot;20148&quot; value=&quot;5&quot;/&gt;&lt;property id=&quot;20300&quot; value=&quot;Slide 1&quot;/&gt;&lt;property id=&quot;20307&quot; value=&quot;525&quot;/&gt;&lt;/object&gt;&lt;object type=&quot;3&quot; unique_id=&quot;10239&quot;&gt;&lt;property id=&quot;20148&quot; value=&quot;5&quot;/&gt;&lt;property id=&quot;20300&quot; value=&quot;Slide 3 - &amp;quot;Job Search Success&amp;quot;&quot;/&gt;&lt;property id=&quot;20307&quot; value=&quot;526&quot;/&gt;&lt;/object&gt;&lt;object type=&quot;3&quot; unique_id=&quot;10240&quot;&gt;&lt;property id=&quot;20148&quot; value=&quot;5&quot;/&gt;&lt;property id=&quot;20300&quot; value=&quot;Slide 4 - &amp;quot;Job Search Success&amp;quot;&quot;/&gt;&lt;property id=&quot;20307&quot; value=&quot;527&quot;/&gt;&lt;/object&gt;&lt;object type=&quot;3&quot; unique_id=&quot;10241&quot;&gt;&lt;property id=&quot;20148&quot; value=&quot;5&quot;/&gt;&lt;property id=&quot;20300&quot; value=&quot;Slide 5 - &amp;quot;Hidden Components&amp;quot;&quot;/&gt;&lt;property id=&quot;20307&quot; value=&quot;528&quot;/&gt;&lt;/object&gt;&lt;/object&gt;&lt;/object&gt;&lt;/database&gt;"/>
  <p:tag name="SECTOMILLISECCONVERTED" val="1"/>
</p:tagLst>
</file>

<file path=ppt/theme/theme1.xml><?xml version="1.0" encoding="utf-8"?>
<a:theme xmlns:a="http://schemas.openxmlformats.org/drawingml/2006/main" name="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F439A08D3819458E106DF831B05F73" ma:contentTypeVersion="4" ma:contentTypeDescription="Create a new document." ma:contentTypeScope="" ma:versionID="8258bb85fe7dc4c2a0cfcbad1ad4bc9c">
  <xsd:schema xmlns:xsd="http://www.w3.org/2001/XMLSchema" xmlns:xs="http://www.w3.org/2001/XMLSchema" xmlns:p="http://schemas.microsoft.com/office/2006/metadata/properties" targetNamespace="http://schemas.microsoft.com/office/2006/metadata/properties" ma:root="true" ma:fieldsID="7fae533ef3dbb81094feaea70219009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239698-D663-4742-9D61-A03113AF8747}">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22BB93E5-C4FE-4992-ADF2-A4D52A8A80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3E221A2-9402-4D81-BB95-9BCE23C7EF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401</Words>
  <Application>Microsoft Office PowerPoint</Application>
  <PresentationFormat>On-screen Show (4:3)</PresentationFormat>
  <Paragraphs>39</Paragraphs>
  <Slides>8</Slides>
  <Notes>8</Notes>
  <HiddenSlides>0</HiddenSlides>
  <MMClips>1</MMClips>
  <ScaleCrop>false</ScaleCrop>
  <HeadingPairs>
    <vt:vector size="4" baseType="variant">
      <vt:variant>
        <vt:lpstr>Theme</vt:lpstr>
      </vt:variant>
      <vt:variant>
        <vt:i4>7</vt:i4>
      </vt:variant>
      <vt:variant>
        <vt:lpstr>Slide Titles</vt:lpstr>
      </vt:variant>
      <vt:variant>
        <vt:i4>8</vt:i4>
      </vt:variant>
    </vt:vector>
  </HeadingPairs>
  <TitlesOfParts>
    <vt:vector size="15" baseType="lpstr">
      <vt:lpstr>Five Rules</vt:lpstr>
      <vt:lpstr>2_Five Rules</vt:lpstr>
      <vt:lpstr>5_Five Rules</vt:lpstr>
      <vt:lpstr>9_Five Rules</vt:lpstr>
      <vt:lpstr>6_Five Rules</vt:lpstr>
      <vt:lpstr>4_Five Rules</vt:lpstr>
      <vt:lpstr>7_Five Rules</vt:lpstr>
      <vt:lpstr>Slide 1</vt:lpstr>
      <vt:lpstr>Objectives</vt:lpstr>
      <vt:lpstr>Job Search Success</vt:lpstr>
      <vt:lpstr>Job Search Success</vt:lpstr>
      <vt:lpstr>Hidden Components</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Search Skills_Lesson One</dc:title>
  <dc:creator/>
  <cp:lastModifiedBy/>
  <cp:revision>1</cp:revision>
  <dcterms:modified xsi:type="dcterms:W3CDTF">2012-08-28T21:53:01Z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TC016745559991</vt:lpwstr>
  </property>
  <property fmtid="{D5CDD505-2E9C-101B-9397-08002B2CF9AE}" pid="3" name="ContentTypeId">
    <vt:lpwstr>0x010100D5F439A08D3819458E106DF831B05F73</vt:lpwstr>
  </property>
</Properties>
</file>