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8" r:id="rId5"/>
    <p:sldId id="304" r:id="rId6"/>
    <p:sldId id="306" r:id="rId7"/>
    <p:sldId id="310" r:id="rId8"/>
    <p:sldId id="309" r:id="rId9"/>
    <p:sldId id="311" r:id="rId10"/>
    <p:sldId id="312" r:id="rId11"/>
    <p:sldId id="313" r:id="rId12"/>
    <p:sldId id="315" r:id="rId13"/>
    <p:sldId id="319" r:id="rId14"/>
    <p:sldId id="327" r:id="rId15"/>
    <p:sldId id="320" r:id="rId16"/>
    <p:sldId id="322" r:id="rId17"/>
    <p:sldId id="323" r:id="rId18"/>
    <p:sldId id="324" r:id="rId19"/>
    <p:sldId id="325" r:id="rId20"/>
    <p:sldId id="326" r:id="rId21"/>
  </p:sldIdLst>
  <p:sldSz cx="9144000" cy="6858000" type="screen4x3"/>
  <p:notesSz cx="7010400" cy="9296400"/>
  <p:custDataLst>
    <p:tags r:id="rId23"/>
  </p:custData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93CDDD"/>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9" autoAdjust="0"/>
  </p:normalViewPr>
  <p:slideViewPr>
    <p:cSldViewPr snapToGrid="0">
      <p:cViewPr>
        <p:scale>
          <a:sx n="80" d="100"/>
          <a:sy n="80" d="100"/>
        </p:scale>
        <p:origin x="-2514" y="-132"/>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DB3AA3-9AAC-4727-A054-A88560B80615}" type="datetimeFigureOut">
              <a:rPr lang="en-US" smtClean="0"/>
              <a:pPr/>
              <a:t>9/4/2012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3DB289-E86E-4B24-95E0-4422E8B46DE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lesson four</a:t>
            </a:r>
            <a:r>
              <a:rPr lang="en-US" baseline="0" dirty="0" smtClean="0"/>
              <a:t> in the Career Plan Development module.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By helping the customer learn about his or her self through the assessment process, as well as exploring career options, you have helped the customer complete the background work.  Once the customer has decided what direction to go in, you will have to help your customer write down his or her short-term career goal and long-term career goal.  </a:t>
            </a:r>
            <a:r>
              <a:rPr lang="en-US" dirty="0" smtClean="0"/>
              <a:t>So, how do you write a good goal?</a:t>
            </a:r>
            <a:r>
              <a:rPr lang="en-US" baseline="0" dirty="0" smtClean="0"/>
              <a:t>  Helping individuals write long-term and short-term goals is not always easy.  If you can remember to make your goals SMART, it will simplify the process.  Here are the components of a SMART goal.  </a:t>
            </a:r>
          </a:p>
          <a:p>
            <a:endParaRPr lang="en-US" baseline="0" dirty="0" smtClean="0"/>
          </a:p>
          <a:p>
            <a:r>
              <a:rPr lang="en-US" baseline="0" dirty="0" smtClean="0"/>
              <a:t>The goal must be specific and to the point.  The goal has to be written in a manner that the customer can remember what he or she is trying to accomplish on a day-to-day basis.  </a:t>
            </a:r>
          </a:p>
          <a:p>
            <a:r>
              <a:rPr lang="en-US" baseline="0" dirty="0" smtClean="0"/>
              <a:t>The goal must be measurable, meaning it must clearly state when success has occurred.  Basically, the goal has to establish what the customer is trying to reach or attain.  </a:t>
            </a:r>
          </a:p>
          <a:p>
            <a:r>
              <a:rPr lang="en-US" baseline="0" dirty="0" smtClean="0"/>
              <a:t>The goal must be attainable.  Part of your responsibility as a workforce professional is to ensure that the goal can be reached by the customer.  If the goal will take the customer a long time to reach, it is recommended that the goal be broken down into small or short-term goals that provide the customer with immediate success and income.  </a:t>
            </a:r>
          </a:p>
          <a:p>
            <a:r>
              <a:rPr lang="en-US" baseline="0" dirty="0" smtClean="0"/>
              <a:t>The goal must also be relevant, meaning that the goal must help the customer reach his or her wants.  If the goal does not mean anything to the customer, the customer will not work hard to achieve it.  </a:t>
            </a:r>
          </a:p>
          <a:p>
            <a:r>
              <a:rPr lang="en-US" baseline="0" dirty="0" smtClean="0"/>
              <a:t>Finally, the goal must also be time-specific, meaning that the customer must be able to see when he or she will reach his or her goals based on the wording in the goal itself.  </a:t>
            </a:r>
          </a:p>
        </p:txBody>
      </p:sp>
      <p:sp>
        <p:nvSpPr>
          <p:cNvPr id="4" name="Slide Number Placeholder 3"/>
          <p:cNvSpPr>
            <a:spLocks noGrp="1"/>
          </p:cNvSpPr>
          <p:nvPr>
            <p:ph type="sldNum" sz="quarter" idx="10"/>
          </p:nvPr>
        </p:nvSpPr>
        <p:spPr/>
        <p:txBody>
          <a:bodyPr/>
          <a:lstStyle/>
          <a:p>
            <a:fld id="{AD3DB289-E86E-4B24-95E0-4422E8B46DE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learned about establishing a career plan and developing goals.  Now it is time for some</a:t>
            </a:r>
            <a:r>
              <a:rPr lang="en-US" baseline="0" dirty="0" smtClean="0"/>
              <a:t> practice.  You and Anny are meeting again after she has completed extensive research on various career fields and jobs available in her community.  As you are speaking with her, you learn that she is interested in becoming a Critical Care Nurse.  She understands that she will have to go back to school and get her Bachelor’s Degree, as well as secure a certification in her field of interest.  She has learned since your last meeting that she can get a job as a clerk in the hospital, which will afford her work experience in the medical field.  She is excited about this prospect, because they will work with her school hours at a hospital near where she lives, meaning she can go to work at night or on the weekends.  She will need childcare, but she feels that her parents can also assist her while she is working part-time and going to school.  Based on what you have learned, fill in Anny’s career plan in your workbook.  Make sure that you include short-term and long-term employment goals, as well as educational goals.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tell our customer to “get a job," but the customer already knows that is a high priority.  </a:t>
            </a:r>
            <a:r>
              <a:rPr lang="en-US" baseline="0" dirty="0" smtClean="0"/>
              <a:t>We are trying to help our customer narrow down what his or her goals are and how to reach those goals.  In this situation, Anny wants to work as a clerk in a hospital.  The first step is to map out that goal for her.  She is competing against a lot of job seekers to secure those few open positions, so she is being directed to complete a variety of workshops to brush up on her application and her interviewing skills.  She is also getting personal attention as she completes her cover and thank you letters.  This type of attention could help her get the job she really wants.  Additionally, she is being directed to inform staff she interviews with that she has a goal of becoming a nurse and will be working as a clerk for an extended period of time.  This will provide her with a connection to the interviewing staff, as well as show that she has long-term goals to stay connected with the medical field.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goal has</a:t>
            </a:r>
            <a:r>
              <a:rPr lang="en-US" baseline="0" dirty="0" smtClean="0"/>
              <a:t> actually been broken down to show a progression of goals.  The customer’s goals will change as she progresses forward.  Her long-term goal may be to become a critical care nurse within six years, but six years is a really long time.  So, the first goal was written as “Go to the School of Excellence and finish your pre-requisites for the nursing program within 12 months."  There are a lot of action steps that can be written under this one goal.  The next goal will be for Anny to go to the School of Excellence and secure her degree as a Registered Nurse.  Once she becomes a Registered Nurse, she will have to learn how to become a Critical Care Nurse.  In addition to specialized knowledge, she will have to become certified in this area of knowledge.  These goals are more realistic than a goal that embodies over five years of experience in one sentence.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Action steps are critical as well.  The customer has to know what he or she has to do on a regular basis or the steps he</a:t>
            </a:r>
            <a:r>
              <a:rPr lang="en-US" baseline="0" dirty="0" smtClean="0"/>
              <a:t> or she needs to take to reach the goal written down.  If Anny’s short-term career goal is to “Get a job at the hospital as a clerk within one month so I can gain experience in the medical field while going back to school to get my nursing degree.“  What are three steps that can be outlined beneath this goal?  Write your answers down in your workbook.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action steps provided in this example are very detailed.  This level of detail may not be required for all of your customers, but such level of detail can be very beneficial.  For example, Anny knows exactly what she needs to do each week to successfully secure the job.  While it does not guarantee that she will get the job as a clerk in the hospital, she will have prepared to turn in her application, prepared for the interview and remembered to follow-up with human resources along the way.  This type of detail provides Anny with her exact steps and the dates these steps need to be taken.  This example also provides Anny with all of her appointment dates and times on one document.  Believe it or not, this actually mean less work for the staff member.  Anny will not have to call asking when her next class or session is.  She will have this reminder to take home with her.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Anny’s next</a:t>
            </a:r>
            <a:r>
              <a:rPr lang="en-US" baseline="0" dirty="0" smtClean="0"/>
              <a:t> steps will depend on the outcomes to her first action.  Follow-up is critical to Anny’s success.  If she gets the job, her plan needs to be updated to reflect her education goals.  However, if she does not get the job, Anny’s plan needs to focus on securing a different job so she can work and go to school simultaneously.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lesson, we discussed:</a:t>
            </a:r>
          </a:p>
          <a:p>
            <a:endParaRPr lang="en-US" dirty="0" smtClean="0"/>
          </a:p>
          <a:p>
            <a:pPr marL="232943" indent="-232943">
              <a:buFont typeface="Arial" pitchFamily="34" charset="0"/>
              <a:buChar char="•"/>
            </a:pPr>
            <a:r>
              <a:rPr lang="en-US" dirty="0" smtClean="0"/>
              <a:t>The process of using information gathered</a:t>
            </a:r>
            <a:r>
              <a:rPr lang="en-US" baseline="0" dirty="0" smtClean="0"/>
              <a:t> to develop a plan of action</a:t>
            </a:r>
          </a:p>
          <a:p>
            <a:pPr marL="232943" indent="-232943">
              <a:buFont typeface="Arial" pitchFamily="34" charset="0"/>
              <a:buChar char="•"/>
            </a:pPr>
            <a:r>
              <a:rPr lang="en-US" baseline="0" dirty="0" smtClean="0"/>
              <a:t>Why the career plan is such an important tool to all job seekers</a:t>
            </a:r>
          </a:p>
          <a:p>
            <a:pPr marL="232943" indent="-232943">
              <a:buFont typeface="Arial" pitchFamily="34" charset="0"/>
              <a:buChar char="•"/>
            </a:pPr>
            <a:r>
              <a:rPr lang="en-US" baseline="0" dirty="0" smtClean="0"/>
              <a:t>What elements are critical for inclusion in the career plan </a:t>
            </a:r>
          </a:p>
          <a:p>
            <a:pPr marL="232943" indent="-232943">
              <a:buFont typeface="Arial" pitchFamily="34" charset="0"/>
              <a:buChar char="•"/>
            </a:pPr>
            <a:r>
              <a:rPr lang="en-US" baseline="0" dirty="0" smtClean="0"/>
              <a:t>How to create a SMART goal, </a:t>
            </a:r>
            <a:r>
              <a:rPr lang="en-US" baseline="0" smtClean="0"/>
              <a:t>and `</a:t>
            </a:r>
            <a:endParaRPr lang="en-US" baseline="0" dirty="0" smtClean="0"/>
          </a:p>
          <a:p>
            <a:pPr marL="232943" indent="-232943">
              <a:buAutoNum type="arabicPeriod"/>
            </a:pPr>
            <a:endParaRPr lang="en-US" baseline="0" dirty="0" smtClean="0"/>
          </a:p>
          <a:p>
            <a:pPr marL="232943" indent="-232943"/>
            <a:r>
              <a:rPr lang="en-US" baseline="0" dirty="0" smtClean="0"/>
              <a:t>This concludes the Career Plan Development Module.  </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second</a:t>
            </a:r>
            <a:r>
              <a:rPr lang="en-US" baseline="0" dirty="0" smtClean="0"/>
              <a:t> </a:t>
            </a:r>
            <a:r>
              <a:rPr lang="en-US" dirty="0" smtClean="0"/>
              <a:t>lesson,</a:t>
            </a:r>
            <a:r>
              <a:rPr lang="en-US" baseline="0" dirty="0" smtClean="0"/>
              <a:t> we discussed the assessment process with a goal of helping the customer learn about his or herself, as well as his or her interests and possible careers that he or she may want to pursue.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third lesson,</a:t>
            </a:r>
            <a:r>
              <a:rPr lang="en-US" baseline="0" dirty="0" smtClean="0"/>
              <a:t> we discussed the process of having the customer examine his/her career options to create a realistic career goal.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lesson, we</a:t>
            </a:r>
            <a:r>
              <a:rPr lang="en-US" baseline="0" dirty="0" smtClean="0"/>
              <a:t> will discuss the process of using the information gathered to develop a plan of action or career plan to move the job seeker customer towards his/her career goals.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programs require the customer</a:t>
            </a:r>
            <a:r>
              <a:rPr lang="en-US" baseline="0" dirty="0" smtClean="0"/>
              <a:t> to develop a written career plan.  For example, customers participating in the Supplemental Nutrition Assistance Program’s Employment and Training component are not required to have a career plan.  </a:t>
            </a:r>
            <a:r>
              <a:rPr lang="en-US" dirty="0" smtClean="0"/>
              <a:t>So, which workforce</a:t>
            </a:r>
            <a:r>
              <a:rPr lang="en-US" baseline="0" dirty="0" smtClean="0"/>
              <a:t> programs require the creation of a career plan?  Youth who are engaged in the Workforce Investment Act or WIA program are required to have an Individual Service Strategy plan.  This is also known as the I.S.S.  It is strongly recommended that adults and dislocated workers engaged in the WIA program have either a formal or informal Individual Employment Plan or IEP depending on the needs of the customer.  Customers engaged in the Welfare Transition or WT program are required to have an Individual Responsibility Plan.  This is also known as an I.R.P.  Customers engaged in the Reemployment and Eligibility Assessment or REA program must also have a career plan developed that outlines the customers’ strengths, weaknesses and action steps to get back into the workforce.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Why</a:t>
            </a:r>
            <a:r>
              <a:rPr lang="en-US" baseline="0" dirty="0" smtClean="0"/>
              <a:t> is the career plan so important to the job seeker?  Think of the career plan as a road map or even a mapping system.  Let’s say you are going on a road trip; you are all packed.  You get in your car, turn on the engine and start driving.  However, you do not know where you are going.  You are just driving for the sake of driving.  After a while, you may realize that you have no idea where you are going.  In addition to not knowing where your destination is, you do not even know where you are!  You are also running out of resources, such as time and money.  </a:t>
            </a:r>
          </a:p>
          <a:p>
            <a:pPr eaLnBrk="1" hangingPunct="1"/>
            <a:endParaRPr lang="en-US" baseline="0" dirty="0" smtClean="0"/>
          </a:p>
          <a:p>
            <a:pPr eaLnBrk="1" hangingPunct="1"/>
            <a:r>
              <a:rPr lang="en-US" baseline="0" dirty="0" smtClean="0"/>
              <a:t>This is like taking classes or working without a goal.  It’s like job searching without a plan.  </a:t>
            </a:r>
            <a:r>
              <a:rPr lang="en-US" dirty="0" smtClean="0"/>
              <a:t>The career plan serves as a roadmap to the customer with</a:t>
            </a:r>
            <a:r>
              <a:rPr lang="en-US" baseline="0" dirty="0" smtClean="0"/>
              <a:t> the ultimate goal of helping the customer get what he or she wants using available resources.  </a:t>
            </a:r>
          </a:p>
        </p:txBody>
      </p:sp>
      <p:sp>
        <p:nvSpPr>
          <p:cNvPr id="4" name="Slide Number Placeholder 3"/>
          <p:cNvSpPr>
            <a:spLocks noGrp="1"/>
          </p:cNvSpPr>
          <p:nvPr>
            <p:ph type="sldNum" sz="quarter" idx="10"/>
          </p:nvPr>
        </p:nvSpPr>
        <p:spPr/>
        <p:txBody>
          <a:bodyPr/>
          <a:lstStyle/>
          <a:p>
            <a:fld id="{AD3DB289-E86E-4B24-95E0-4422E8B46DE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Career plans should be based on the comprehensive assessment of each job seeker and embody realistic goals that take into account both the results of the assessment and the dynamics of the local labor market.  The immediate activities and short-term objectives mapped out in the career plan should connect the customer with an identified area of the labor market growth while advancing the job seeker customer along a defined career track.  </a:t>
            </a:r>
            <a:r>
              <a:rPr lang="en-US" baseline="0" dirty="0" smtClean="0"/>
              <a:t>T</a:t>
            </a:r>
            <a:r>
              <a:rPr lang="en-US" dirty="0" smtClean="0"/>
              <a:t>his process can only happen if the career</a:t>
            </a:r>
            <a:r>
              <a:rPr lang="en-US" baseline="0" dirty="0" smtClean="0"/>
              <a:t> plan </a:t>
            </a:r>
            <a:r>
              <a:rPr lang="en-US" dirty="0" smtClean="0"/>
              <a:t>is developed </a:t>
            </a:r>
            <a:r>
              <a:rPr lang="en-US" b="1" i="1" dirty="0" smtClean="0"/>
              <a:t>in cooperation with</a:t>
            </a:r>
            <a:r>
              <a:rPr lang="en-US" dirty="0" smtClean="0"/>
              <a:t> your job seeker customer.  Your goal is to help the customer make some basic decisions about what he or she would like to do and how he or she can get there.</a:t>
            </a:r>
          </a:p>
        </p:txBody>
      </p:sp>
      <p:sp>
        <p:nvSpPr>
          <p:cNvPr id="4" name="Slide Number Placeholder 3"/>
          <p:cNvSpPr>
            <a:spLocks noGrp="1"/>
          </p:cNvSpPr>
          <p:nvPr>
            <p:ph type="sldNum" sz="quarter" idx="10"/>
          </p:nvPr>
        </p:nvSpPr>
        <p:spPr/>
        <p:txBody>
          <a:bodyPr/>
          <a:lstStyle/>
          <a:p>
            <a:fld id="{AD3DB289-E86E-4B24-95E0-4422E8B46DE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career plan is not just another form to be completed and filed away.  Follow-up is an important part of the process.  If your customer is not following his or her plan, your role is to find out why not and to provide encouragement when needed.  Just as your own life plans for the future change, so do those of your job seeker customers.  The career plan must be flexible and responsive to these changes.  </a:t>
            </a:r>
          </a:p>
        </p:txBody>
      </p:sp>
      <p:sp>
        <p:nvSpPr>
          <p:cNvPr id="4" name="Slide Number Placeholder 3"/>
          <p:cNvSpPr>
            <a:spLocks noGrp="1"/>
          </p:cNvSpPr>
          <p:nvPr>
            <p:ph type="sldNum" sz="quarter" idx="10"/>
          </p:nvPr>
        </p:nvSpPr>
        <p:spPr/>
        <p:txBody>
          <a:bodyPr/>
          <a:lstStyle/>
          <a:p>
            <a:fld id="{AD3DB289-E86E-4B24-95E0-4422E8B46DE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program, there are different components of the career plan.  For example, the REA program requires the career plan to include the customer’s strengths, weaknesses and a plan to re-enter the workforce.  However, the WT program’s IRP must include the customer’s employment goal, services to be provided to overcome or manage barriers, activities the customer will be engaged in to build skills, and the number of hours the customer must complete each week to remain in compliance with the program.  The IRP must also include the dates the customer is expected to complete the activities and reach his/her goals.  While career plans for different programs have varying elements, there are some components that are consistent to all plans.  For example, basic demographic information must be written down, meaning we have to know who the plan belongs to.  It is also advisable to record the date the plan was initiated.  The plan should include both immediate and long-term employment goals.  The career plan should also include action steps and the dates those steps should be started and completed.  To show that the customer helped develop and agrees with the plan, the customer must also sign and date the plan.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4CCE1BFA-3F93-4059-89B3-C7CB79D33530}" type="datetimeFigureOut">
              <a:rPr lang="da-DK"/>
              <a:pPr>
                <a:defRPr/>
              </a:pPr>
              <a:t>04-09-2012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9DBE1C6-C5E2-4CB0-9CED-3485E6E32E7B}" type="slidenum">
              <a:rPr lang="da-DK"/>
              <a:pPr>
                <a:defRPr/>
              </a:pPr>
              <a:t>‹#›</a:t>
            </a:fld>
            <a:endParaRPr lang="da-DK"/>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CCB5692C-92B7-4682-887A-A9B7C5C65EFD}" type="datetimeFigureOut">
              <a:rPr lang="da-DK"/>
              <a:pPr>
                <a:defRPr/>
              </a:pPr>
              <a:t>04-09-2012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2976BB3C-EF7A-4AE9-BF91-68FDF0A8A47F}" type="slidenum">
              <a:rPr lang="da-DK"/>
              <a:pPr>
                <a:defRPr/>
              </a:pPr>
              <a:t>‹#›</a:t>
            </a:fld>
            <a:endParaRPr lang="da-DK"/>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E16E8A48-CE4A-44A1-968F-9A2D908B4723}" type="datetimeFigureOut">
              <a:rPr lang="da-DK"/>
              <a:pPr>
                <a:defRPr/>
              </a:pPr>
              <a:t>04-09-2012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0BAA4DC3-996D-4377-AD0E-4CB49DB98977}" type="slidenum">
              <a:rPr lang="da-DK"/>
              <a:pPr>
                <a:defRPr/>
              </a:pPr>
              <a:t>‹#›</a:t>
            </a:fld>
            <a:endParaRPr lang="da-DK"/>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13235DD1-C10F-449F-91EA-80CC043BB26E}" type="datetimeFigureOut">
              <a:rPr lang="da-DK"/>
              <a:pPr>
                <a:defRPr/>
              </a:pPr>
              <a:t>04-09-2012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0FA7029-A965-4F4F-8D2D-989C9001FF0C}" type="slidenum">
              <a:rPr lang="da-DK"/>
              <a:pPr>
                <a:defRPr/>
              </a:pPr>
              <a:t>‹#›</a:t>
            </a:fld>
            <a:endParaRPr lang="da-DK"/>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dsholder til dato 3"/>
          <p:cNvSpPr>
            <a:spLocks noGrp="1"/>
          </p:cNvSpPr>
          <p:nvPr>
            <p:ph type="dt" sz="half" idx="10"/>
          </p:nvPr>
        </p:nvSpPr>
        <p:spPr/>
        <p:txBody>
          <a:bodyPr/>
          <a:lstStyle>
            <a:lvl1pPr>
              <a:defRPr/>
            </a:lvl1pPr>
          </a:lstStyle>
          <a:p>
            <a:pPr>
              <a:defRPr/>
            </a:pPr>
            <a:fld id="{994504CD-60B3-4AFD-A18F-622AF878F46B}" type="datetimeFigureOut">
              <a:rPr lang="da-DK"/>
              <a:pPr>
                <a:defRPr/>
              </a:pPr>
              <a:t>04-09-2012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F7A6100-EBA3-4D23-9B07-71ED282A8457}" type="slidenum">
              <a:rPr lang="da-DK"/>
              <a:pPr>
                <a:defRPr/>
              </a:pPr>
              <a:t>‹#›</a:t>
            </a:fld>
            <a:endParaRPr lang="da-DK"/>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dato 3"/>
          <p:cNvSpPr>
            <a:spLocks noGrp="1"/>
          </p:cNvSpPr>
          <p:nvPr>
            <p:ph type="dt" sz="half" idx="10"/>
          </p:nvPr>
        </p:nvSpPr>
        <p:spPr/>
        <p:txBody>
          <a:bodyPr/>
          <a:lstStyle>
            <a:lvl1pPr>
              <a:defRPr/>
            </a:lvl1pPr>
          </a:lstStyle>
          <a:p>
            <a:pPr>
              <a:defRPr/>
            </a:pPr>
            <a:fld id="{5473C238-7ACE-42D7-903B-365468AC56A5}" type="datetimeFigureOut">
              <a:rPr lang="da-DK"/>
              <a:pPr>
                <a:defRPr/>
              </a:pPr>
              <a:t>04-09-2012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32D2FEB-8038-41AE-B295-3411CF099629}" type="slidenum">
              <a:rPr lang="da-DK"/>
              <a:pPr>
                <a:defRPr/>
              </a:pPr>
              <a:t>‹#›</a:t>
            </a:fld>
            <a:endParaRPr lang="da-DK"/>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Pladsholder til dato 3"/>
          <p:cNvSpPr>
            <a:spLocks noGrp="1"/>
          </p:cNvSpPr>
          <p:nvPr>
            <p:ph type="dt" sz="half" idx="10"/>
          </p:nvPr>
        </p:nvSpPr>
        <p:spPr/>
        <p:txBody>
          <a:bodyPr/>
          <a:lstStyle>
            <a:lvl1pPr>
              <a:defRPr/>
            </a:lvl1pPr>
          </a:lstStyle>
          <a:p>
            <a:pPr>
              <a:defRPr/>
            </a:pPr>
            <a:fld id="{626AAF34-B70A-4BB3-8ECC-29D51F64406E}" type="datetimeFigureOut">
              <a:rPr lang="da-DK"/>
              <a:pPr>
                <a:defRPr/>
              </a:pPr>
              <a:t>04-09-2012</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CFB8B2E7-4400-41FE-B0B5-03CBDE763BA4}" type="slidenum">
              <a:rPr lang="da-DK"/>
              <a:pPr>
                <a:defRPr/>
              </a:pPr>
              <a:t>‹#›</a:t>
            </a:fld>
            <a:endParaRPr lang="da-DK"/>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dato 3"/>
          <p:cNvSpPr>
            <a:spLocks noGrp="1"/>
          </p:cNvSpPr>
          <p:nvPr>
            <p:ph type="dt" sz="half" idx="10"/>
          </p:nvPr>
        </p:nvSpPr>
        <p:spPr/>
        <p:txBody>
          <a:bodyPr/>
          <a:lstStyle>
            <a:lvl1pPr>
              <a:defRPr/>
            </a:lvl1pPr>
          </a:lstStyle>
          <a:p>
            <a:pPr>
              <a:defRPr/>
            </a:pPr>
            <a:fld id="{4469A513-AF2A-4728-9AB6-4B4ED43346A5}" type="datetimeFigureOut">
              <a:rPr lang="da-DK"/>
              <a:pPr>
                <a:defRPr/>
              </a:pPr>
              <a:t>04-09-2012</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23173F39-92F9-4E48-B956-EEF64E9D7B3D}" type="slidenum">
              <a:rPr lang="da-DK"/>
              <a:pPr>
                <a:defRPr/>
              </a:pPr>
              <a:t>‹#›</a:t>
            </a:fld>
            <a:endParaRPr lang="da-DK"/>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44F94045-8565-422B-A40D-96075CD537BE}" type="datetimeFigureOut">
              <a:rPr lang="da-DK"/>
              <a:pPr>
                <a:defRPr/>
              </a:pPr>
              <a:t>04-09-2012</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D20678A1-76DB-4133-9A82-5F5CAF66583D}" type="slidenum">
              <a:rPr lang="da-DK"/>
              <a:pPr>
                <a:defRPr/>
              </a:pPr>
              <a:t>‹#›</a:t>
            </a:fld>
            <a:endParaRPr lang="da-DK"/>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21982DC8-EC4B-4372-AAFE-B9436A27DD9E}" type="datetimeFigureOut">
              <a:rPr lang="da-DK"/>
              <a:pPr>
                <a:defRPr/>
              </a:pPr>
              <a:t>04-09-2012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7C3EDCDE-871A-4AC6-AEA0-CEB12316C2E6}" type="slidenum">
              <a:rPr lang="da-DK"/>
              <a:pPr>
                <a:defRPr/>
              </a:pPr>
              <a:t>‹#›</a:t>
            </a:fld>
            <a:endParaRPr lang="da-DK"/>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2D98D94D-BB19-44A0-A074-7754B11E61C1}" type="datetimeFigureOut">
              <a:rPr lang="da-DK"/>
              <a:pPr>
                <a:defRPr/>
              </a:pPr>
              <a:t>04-09-2012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D73F73D9-CD9F-4CA4-A8E1-2222706532C7}" type="slidenum">
              <a:rPr lang="da-DK"/>
              <a:pPr>
                <a:defRPr/>
              </a:pPr>
              <a:t>‹#›</a:t>
            </a:fld>
            <a:endParaRPr lang="da-DK"/>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32" descr="Blue sky Corner.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8626D7-BC98-4902-96BA-FFE4942B9B8B}" type="datetimeFigureOut">
              <a:rPr lang="da-DK"/>
              <a:pPr>
                <a:defRPr/>
              </a:pPr>
              <a:t>04-09-2012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49C287-85A8-4648-A5A4-F53A617436C0}"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ktangel 38"/>
          <p:cNvSpPr/>
          <p:nvPr/>
        </p:nvSpPr>
        <p:spPr>
          <a:xfrm rot="10800000" flipV="1">
            <a:off x="0" y="0"/>
            <a:ext cx="9144000" cy="580707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28"/>
          <p:cNvGrpSpPr>
            <a:grpSpLocks/>
          </p:cNvGrpSpPr>
          <p:nvPr/>
        </p:nvGrpSpPr>
        <p:grpSpPr bwMode="auto">
          <a:xfrm>
            <a:off x="1588" y="3673475"/>
            <a:ext cx="9139237" cy="3184525"/>
            <a:chOff x="2104" y="3028900"/>
            <a:chExt cx="9138371" cy="3829100"/>
          </a:xfrm>
        </p:grpSpPr>
        <p:sp>
          <p:nvSpPr>
            <p:cNvPr id="26" name="Freeform 68"/>
            <p:cNvSpPr>
              <a:spLocks/>
            </p:cNvSpPr>
            <p:nvPr/>
          </p:nvSpPr>
          <p:spPr bwMode="auto">
            <a:xfrm>
              <a:off x="2104" y="3028900"/>
              <a:ext cx="460490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7" name="Freeform 70"/>
            <p:cNvSpPr>
              <a:spLocks/>
            </p:cNvSpPr>
            <p:nvPr/>
          </p:nvSpPr>
          <p:spPr bwMode="auto">
            <a:xfrm>
              <a:off x="2262490" y="3032718"/>
              <a:ext cx="4527121" cy="3825282"/>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8" name="Freeform 71"/>
            <p:cNvSpPr>
              <a:spLocks/>
            </p:cNvSpPr>
            <p:nvPr/>
          </p:nvSpPr>
          <p:spPr bwMode="auto">
            <a:xfrm>
              <a:off x="4638752" y="3028900"/>
              <a:ext cx="4501723"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33" name="Rectangle 8"/>
          <p:cNvSpPr>
            <a:spLocks noChangeArrowheads="1"/>
          </p:cNvSpPr>
          <p:nvPr/>
        </p:nvSpPr>
        <p:spPr bwMode="gray">
          <a:xfrm>
            <a:off x="314326" y="195263"/>
            <a:ext cx="8057778" cy="600075"/>
          </a:xfrm>
          <a:prstGeom prst="rect">
            <a:avLst/>
          </a:prstGeom>
          <a:noFill/>
          <a:ln w="9525">
            <a:noFill/>
            <a:miter lim="800000"/>
            <a:headEnd/>
            <a:tailEnd/>
          </a:ln>
        </p:spPr>
        <p:txBody>
          <a:bodyPr lIns="0" rIns="0" anchor="ctr"/>
          <a:lstStyle/>
          <a:p>
            <a:pPr fontAlgn="auto">
              <a:spcBef>
                <a:spcPts val="0"/>
              </a:spcBef>
              <a:spcAft>
                <a:spcPts val="0"/>
              </a:spcAft>
              <a:defRPr/>
            </a:pPr>
            <a:r>
              <a:rPr lang="de-DE" sz="3600" b="1" kern="0" dirty="0" smtClean="0">
                <a:solidFill>
                  <a:sysClr val="windowText" lastClr="000000"/>
                </a:solidFill>
                <a:latin typeface="+mn-lt"/>
              </a:rPr>
              <a:t>Career Plan Development – Planning </a:t>
            </a:r>
            <a:endParaRPr lang="de-DE" sz="3600" kern="0" dirty="0">
              <a:solidFill>
                <a:sysClr val="windowText" lastClr="000000"/>
              </a:solidFill>
              <a:latin typeface="Calibri"/>
            </a:endParaRPr>
          </a:p>
        </p:txBody>
      </p:sp>
      <p:grpSp>
        <p:nvGrpSpPr>
          <p:cNvPr id="3" name="Gruppe 71"/>
          <p:cNvGrpSpPr>
            <a:grpSpLocks/>
          </p:cNvGrpSpPr>
          <p:nvPr/>
        </p:nvGrpSpPr>
        <p:grpSpPr bwMode="auto">
          <a:xfrm>
            <a:off x="3551238" y="4098925"/>
            <a:ext cx="2101850" cy="2286000"/>
            <a:chOff x="3341920" y="4110663"/>
            <a:chExt cx="2100941" cy="2296595"/>
          </a:xfrm>
        </p:grpSpPr>
        <p:sp>
          <p:nvSpPr>
            <p:cNvPr id="17" name="Rektangel 16"/>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8" name="Rektangel 17"/>
            <p:cNvSpPr/>
            <p:nvPr/>
          </p:nvSpPr>
          <p:spPr>
            <a:xfrm>
              <a:off x="3368720" y="6266264"/>
              <a:ext cx="2030594" cy="140994"/>
            </a:xfrm>
            <a:prstGeom prst="rect">
              <a:avLst/>
            </a:prstGeom>
            <a:gradFill flip="none" rotWithShape="1">
              <a:gsLst>
                <a:gs pos="1000">
                  <a:schemeClr val="tx1"/>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4" name="Gruppe 40"/>
            <p:cNvGrpSpPr>
              <a:grpSpLocks/>
            </p:cNvGrpSpPr>
            <p:nvPr/>
          </p:nvGrpSpPr>
          <p:grpSpPr bwMode="auto">
            <a:xfrm>
              <a:off x="3341920" y="4110663"/>
              <a:ext cx="2100941" cy="2159580"/>
              <a:chOff x="2029411" y="4134853"/>
              <a:chExt cx="1588083" cy="2159580"/>
            </a:xfrm>
          </p:grpSpPr>
          <p:sp>
            <p:nvSpPr>
              <p:cNvPr id="20" name="Rektangel 19"/>
              <p:cNvSpPr/>
              <p:nvPr/>
            </p:nvSpPr>
            <p:spPr>
              <a:xfrm>
                <a:off x="2214128" y="4401195"/>
                <a:ext cx="1224647" cy="108450"/>
              </a:xfrm>
              <a:prstGeom prst="rect">
                <a:avLst/>
              </a:prstGeom>
              <a:solidFill>
                <a:schemeClr val="tx2"/>
              </a:solidFill>
              <a:ln w="3175" cap="flat" cmpd="sng">
                <a:solidFill>
                  <a:srgbClr val="D7D8D9">
                    <a:lumMod val="75000"/>
                  </a:srgb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21" name="Ligebenet trapez 20"/>
              <p:cNvSpPr/>
              <p:nvPr/>
            </p:nvSpPr>
            <p:spPr>
              <a:xfrm flipV="1">
                <a:off x="2029411" y="6185840"/>
                <a:ext cx="1576088" cy="108450"/>
              </a:xfrm>
              <a:prstGeom prst="trapezoid">
                <a:avLst/>
              </a:prstGeom>
              <a:solidFill>
                <a:schemeClr val="tx2"/>
              </a:solidFill>
              <a:ln w="3175" cap="flat" cmpd="sng">
                <a:solidFill>
                  <a:srgbClr val="0070C0"/>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22" name="Kombinationstegning 21"/>
              <p:cNvSpPr/>
              <p:nvPr/>
            </p:nvSpPr>
            <p:spPr>
              <a:xfrm>
                <a:off x="2033009" y="4134853"/>
                <a:ext cx="1584485" cy="2060556"/>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5" name="Gruppe 71"/>
          <p:cNvGrpSpPr>
            <a:grpSpLocks/>
          </p:cNvGrpSpPr>
          <p:nvPr/>
        </p:nvGrpSpPr>
        <p:grpSpPr bwMode="auto">
          <a:xfrm rot="4800000">
            <a:off x="1450874" y="2990088"/>
            <a:ext cx="1336675" cy="2779776"/>
            <a:chOff x="3341920" y="4110663"/>
            <a:chExt cx="2100941" cy="2285890"/>
          </a:xfrm>
        </p:grpSpPr>
        <p:sp>
          <p:nvSpPr>
            <p:cNvPr id="45" name="Rektangel 44"/>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6" name="Rektangel 45"/>
            <p:cNvSpPr/>
            <p:nvPr/>
          </p:nvSpPr>
          <p:spPr>
            <a:xfrm>
              <a:off x="3374108" y="6255559"/>
              <a:ext cx="2030593"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6" name="Gruppe 40"/>
            <p:cNvGrpSpPr>
              <a:grpSpLocks/>
            </p:cNvGrpSpPr>
            <p:nvPr/>
          </p:nvGrpSpPr>
          <p:grpSpPr bwMode="auto">
            <a:xfrm>
              <a:off x="3341920" y="4110663"/>
              <a:ext cx="2100941" cy="2159580"/>
              <a:chOff x="2029411" y="4134853"/>
              <a:chExt cx="1588083" cy="2159580"/>
            </a:xfrm>
          </p:grpSpPr>
          <p:sp>
            <p:nvSpPr>
              <p:cNvPr id="48" name="Rektangel 47"/>
              <p:cNvSpPr/>
              <p:nvPr/>
            </p:nvSpPr>
            <p:spPr>
              <a:xfrm>
                <a:off x="2209605" y="4404858"/>
                <a:ext cx="1224068" cy="107683"/>
              </a:xfrm>
              <a:prstGeom prst="rect">
                <a:avLst/>
              </a:prstGeom>
              <a:solidFill>
                <a:schemeClr val="tx2"/>
              </a:solidFill>
              <a:ln w="3175" cap="flat" cmpd="sng">
                <a:solidFill>
                  <a:srgbClr val="D7D8D9">
                    <a:lumMod val="75000"/>
                  </a:srgb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49" name="Ligebenet trapez 48"/>
              <p:cNvSpPr/>
              <p:nvPr/>
            </p:nvSpPr>
            <p:spPr>
              <a:xfrm flipV="1">
                <a:off x="2024506" y="6188823"/>
                <a:ext cx="1576766" cy="107684"/>
              </a:xfrm>
              <a:prstGeom prst="trapezoid">
                <a:avLst/>
              </a:prstGeom>
              <a:solidFill>
                <a:schemeClr val="tx2"/>
              </a:solidFill>
              <a:ln w="3175" cap="flat" cmpd="sng">
                <a:solidFill>
                  <a:srgbClr val="D7D8D9">
                    <a:lumMod val="75000"/>
                  </a:srgb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50" name="Kombinationstegning 49"/>
              <p:cNvSpPr/>
              <p:nvPr/>
            </p:nvSpPr>
            <p:spPr>
              <a:xfrm>
                <a:off x="2026086" y="4135081"/>
                <a:ext cx="1584311" cy="2060982"/>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7" name="Gruppe 71"/>
          <p:cNvGrpSpPr>
            <a:grpSpLocks/>
          </p:cNvGrpSpPr>
          <p:nvPr/>
        </p:nvGrpSpPr>
        <p:grpSpPr bwMode="auto">
          <a:xfrm rot="5940000" flipV="1">
            <a:off x="6566694" y="2993231"/>
            <a:ext cx="1335088" cy="2778125"/>
            <a:chOff x="3341920" y="4110663"/>
            <a:chExt cx="2100941" cy="2299386"/>
          </a:xfrm>
        </p:grpSpPr>
        <p:sp>
          <p:nvSpPr>
            <p:cNvPr id="54" name="Rektangel 53"/>
            <p:cNvSpPr/>
            <p:nvPr/>
          </p:nvSpPr>
          <p:spPr>
            <a:xfrm>
              <a:off x="3586434" y="4463661"/>
              <a:ext cx="1620000"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55" name="Rektangel 54"/>
            <p:cNvSpPr/>
            <p:nvPr/>
          </p:nvSpPr>
          <p:spPr>
            <a:xfrm>
              <a:off x="3371622" y="6269055"/>
              <a:ext cx="2030594" cy="140994"/>
            </a:xfrm>
            <a:prstGeom prst="rect">
              <a:avLst/>
            </a:prstGeom>
            <a:gradFill flip="none" rotWithShape="1">
              <a:gsLst>
                <a:gs pos="1000">
                  <a:schemeClr val="tx1">
                    <a:lumMod val="50000"/>
                    <a:lumOff val="50000"/>
                  </a:schemeClr>
                </a:gs>
                <a:gs pos="100000">
                  <a:schemeClr val="bg1">
                    <a:alpha val="0"/>
                  </a:schemeClr>
                </a:gs>
              </a:gsLst>
              <a:lin ang="5400000" scaled="1"/>
              <a:tileRect/>
            </a:gradFill>
            <a:ln w="3175" cap="flat" cmpd="sng">
              <a:no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grpSp>
          <p:nvGrpSpPr>
            <p:cNvPr id="8" name="Gruppe 40"/>
            <p:cNvGrpSpPr>
              <a:grpSpLocks/>
            </p:cNvGrpSpPr>
            <p:nvPr/>
          </p:nvGrpSpPr>
          <p:grpSpPr bwMode="auto">
            <a:xfrm>
              <a:off x="3341920" y="4110663"/>
              <a:ext cx="2100941" cy="2159580"/>
              <a:chOff x="2029411" y="4134853"/>
              <a:chExt cx="1588083" cy="2159580"/>
            </a:xfrm>
          </p:grpSpPr>
          <p:sp>
            <p:nvSpPr>
              <p:cNvPr id="57" name="Rektangel 56"/>
              <p:cNvSpPr/>
              <p:nvPr/>
            </p:nvSpPr>
            <p:spPr>
              <a:xfrm>
                <a:off x="2211544" y="4400728"/>
                <a:ext cx="1223635" cy="107743"/>
              </a:xfrm>
              <a:prstGeom prst="rect">
                <a:avLst/>
              </a:prstGeom>
              <a:solidFill>
                <a:schemeClr val="tx2"/>
              </a:solidFill>
              <a:ln w="3175" cap="flat" cmpd="sng">
                <a:solidFill>
                  <a:srgbClr val="D7D8D9">
                    <a:lumMod val="75000"/>
                  </a:srgb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58" name="Ligebenet trapez 57"/>
              <p:cNvSpPr/>
              <p:nvPr/>
            </p:nvSpPr>
            <p:spPr>
              <a:xfrm flipV="1">
                <a:off x="2025865" y="6184257"/>
                <a:ext cx="1576753" cy="107743"/>
              </a:xfrm>
              <a:prstGeom prst="trapezoid">
                <a:avLst/>
              </a:prstGeom>
              <a:solidFill>
                <a:schemeClr val="tx2"/>
              </a:solidFill>
              <a:ln w="3175" cap="flat" cmpd="sng">
                <a:solidFill>
                  <a:srgbClr val="D7D8D9">
                    <a:lumMod val="75000"/>
                  </a:srgb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59" name="Kombinationstegning 58"/>
              <p:cNvSpPr/>
              <p:nvPr/>
            </p:nvSpPr>
            <p:spPr>
              <a:xfrm>
                <a:off x="2029833" y="4131205"/>
                <a:ext cx="1584305" cy="2062878"/>
              </a:xfrm>
              <a:custGeom>
                <a:avLst/>
                <a:gdLst>
                  <a:gd name="connsiteX0" fmla="*/ 1584157 w 1584157"/>
                  <a:gd name="connsiteY0" fmla="*/ 2053389 h 2061410"/>
                  <a:gd name="connsiteX1" fmla="*/ 0 w 1584157"/>
                  <a:gd name="connsiteY1" fmla="*/ 2061410 h 2061410"/>
                  <a:gd name="connsiteX2" fmla="*/ 372979 w 1584157"/>
                  <a:gd name="connsiteY2" fmla="*/ 264694 h 2061410"/>
                  <a:gd name="connsiteX3" fmla="*/ 172452 w 1584157"/>
                  <a:gd name="connsiteY3" fmla="*/ 268705 h 2061410"/>
                  <a:gd name="connsiteX4" fmla="*/ 794084 w 1584157"/>
                  <a:gd name="connsiteY4" fmla="*/ 0 h 2061410"/>
                  <a:gd name="connsiteX5" fmla="*/ 1403684 w 1584157"/>
                  <a:gd name="connsiteY5" fmla="*/ 264694 h 2061410"/>
                  <a:gd name="connsiteX6" fmla="*/ 1203157 w 1584157"/>
                  <a:gd name="connsiteY6" fmla="*/ 268705 h 2061410"/>
                  <a:gd name="connsiteX7" fmla="*/ 1584157 w 1584157"/>
                  <a:gd name="connsiteY7" fmla="*/ 2053389 h 20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157" h="2061410">
                    <a:moveTo>
                      <a:pt x="1584157" y="2053389"/>
                    </a:moveTo>
                    <a:lnTo>
                      <a:pt x="0" y="2061410"/>
                    </a:lnTo>
                    <a:lnTo>
                      <a:pt x="372979" y="264694"/>
                    </a:lnTo>
                    <a:lnTo>
                      <a:pt x="172452" y="268705"/>
                    </a:lnTo>
                    <a:lnTo>
                      <a:pt x="794084" y="0"/>
                    </a:lnTo>
                    <a:lnTo>
                      <a:pt x="1403684" y="264694"/>
                    </a:lnTo>
                    <a:lnTo>
                      <a:pt x="1203157" y="268705"/>
                    </a:lnTo>
                    <a:lnTo>
                      <a:pt x="1584157" y="2053389"/>
                    </a:lnTo>
                    <a:close/>
                  </a:path>
                </a:pathLst>
              </a:custGeom>
              <a:gradFill flip="none" rotWithShape="1">
                <a:gsLst>
                  <a:gs pos="44000">
                    <a:srgbClr val="1F88C8"/>
                  </a:gs>
                  <a:gs pos="100000">
                    <a:srgbClr val="78F8FF"/>
                  </a:gs>
                </a:gsLst>
                <a:lin ang="16200000" scaled="1"/>
                <a:tileRect/>
              </a:gradFill>
              <a:ln w="952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sp>
        <p:nvSpPr>
          <p:cNvPr id="30" name="Tekstboks 29"/>
          <p:cNvSpPr txBox="1"/>
          <p:nvPr/>
        </p:nvSpPr>
        <p:spPr>
          <a:xfrm rot="420000">
            <a:off x="6671966" y="4143653"/>
            <a:ext cx="1013419" cy="369332"/>
          </a:xfrm>
          <a:prstGeom prst="rect">
            <a:avLst/>
          </a:prstGeom>
          <a:noFill/>
        </p:spPr>
        <p:txBody>
          <a:bodyPr wrap="none">
            <a:spAutoFit/>
          </a:bodyPr>
          <a:lstStyle/>
          <a:p>
            <a:pPr algn="ctr" fontAlgn="auto">
              <a:spcBef>
                <a:spcPts val="0"/>
              </a:spcBef>
              <a:spcAft>
                <a:spcPts val="0"/>
              </a:spcAft>
              <a:defRPr/>
            </a:pPr>
            <a:r>
              <a:rPr lang="da-DK" b="1" dirty="0" smtClean="0">
                <a:solidFill>
                  <a:schemeClr val="accent5">
                    <a:lumMod val="20000"/>
                    <a:lumOff val="80000"/>
                  </a:schemeClr>
                </a:solidFill>
                <a:latin typeface="+mn-lt"/>
              </a:rPr>
              <a:t>Planning</a:t>
            </a:r>
            <a:endParaRPr lang="da-DK" b="1" dirty="0">
              <a:solidFill>
                <a:schemeClr val="accent5">
                  <a:lumMod val="20000"/>
                  <a:lumOff val="80000"/>
                </a:schemeClr>
              </a:solidFill>
              <a:latin typeface="+mn-lt"/>
            </a:endParaRPr>
          </a:p>
        </p:txBody>
      </p:sp>
      <p:sp>
        <p:nvSpPr>
          <p:cNvPr id="31" name="Tekstboks 30"/>
          <p:cNvSpPr txBox="1"/>
          <p:nvPr/>
        </p:nvSpPr>
        <p:spPr>
          <a:xfrm rot="10380000" flipV="1">
            <a:off x="1370013" y="4142232"/>
            <a:ext cx="1585912" cy="368300"/>
          </a:xfrm>
          <a:prstGeom prst="rect">
            <a:avLst/>
          </a:prstGeom>
          <a:noFill/>
        </p:spPr>
        <p:txBody>
          <a:bodyPr>
            <a:spAutoFit/>
          </a:bodyPr>
          <a:lstStyle/>
          <a:p>
            <a:pPr algn="ctr" fontAlgn="auto">
              <a:spcBef>
                <a:spcPts val="0"/>
              </a:spcBef>
              <a:spcAft>
                <a:spcPts val="0"/>
              </a:spcAft>
              <a:defRPr/>
            </a:pPr>
            <a:r>
              <a:rPr lang="da-DK" b="1" dirty="0" smtClean="0">
                <a:solidFill>
                  <a:schemeClr val="accent5">
                    <a:lumMod val="20000"/>
                    <a:lumOff val="80000"/>
                  </a:schemeClr>
                </a:solidFill>
                <a:latin typeface="+mn-lt"/>
              </a:rPr>
              <a:t>Assessments</a:t>
            </a:r>
            <a:endParaRPr lang="da-DK" b="1" dirty="0">
              <a:solidFill>
                <a:schemeClr val="accent5">
                  <a:lumMod val="20000"/>
                  <a:lumOff val="80000"/>
                </a:schemeClr>
              </a:solidFill>
              <a:latin typeface="+mn-lt"/>
            </a:endParaRPr>
          </a:p>
        </p:txBody>
      </p:sp>
      <p:sp>
        <p:nvSpPr>
          <p:cNvPr id="34" name="Tekstboks 33"/>
          <p:cNvSpPr txBox="1"/>
          <p:nvPr/>
        </p:nvSpPr>
        <p:spPr>
          <a:xfrm rot="5400000" flipV="1">
            <a:off x="3634581" y="4917351"/>
            <a:ext cx="1887538" cy="707886"/>
          </a:xfrm>
          <a:prstGeom prst="rect">
            <a:avLst/>
          </a:prstGeom>
          <a:noFill/>
        </p:spPr>
        <p:txBody>
          <a:bodyPr>
            <a:spAutoFit/>
          </a:bodyPr>
          <a:lstStyle/>
          <a:p>
            <a:pPr algn="ctr" fontAlgn="auto">
              <a:spcBef>
                <a:spcPts val="0"/>
              </a:spcBef>
              <a:spcAft>
                <a:spcPts val="0"/>
              </a:spcAft>
              <a:defRPr/>
            </a:pPr>
            <a:r>
              <a:rPr lang="da-DK" sz="2000" b="1" dirty="0" smtClean="0">
                <a:solidFill>
                  <a:schemeClr val="accent5">
                    <a:lumMod val="20000"/>
                    <a:lumOff val="80000"/>
                  </a:schemeClr>
                </a:solidFill>
                <a:latin typeface="+mn-lt"/>
              </a:rPr>
              <a:t>Career Exploration</a:t>
            </a:r>
            <a:endParaRPr lang="da-DK" sz="2000" b="1" dirty="0">
              <a:solidFill>
                <a:schemeClr val="accent5">
                  <a:lumMod val="20000"/>
                  <a:lumOff val="80000"/>
                </a:schemeClr>
              </a:solidFill>
              <a:latin typeface="+mn-lt"/>
            </a:endParaRPr>
          </a:p>
        </p:txBody>
      </p:sp>
      <p:grpSp>
        <p:nvGrpSpPr>
          <p:cNvPr id="9" name="Gruppe 36"/>
          <p:cNvGrpSpPr>
            <a:grpSpLocks/>
          </p:cNvGrpSpPr>
          <p:nvPr/>
        </p:nvGrpSpPr>
        <p:grpSpPr bwMode="auto">
          <a:xfrm>
            <a:off x="4326701" y="2345867"/>
            <a:ext cx="630238" cy="1524000"/>
            <a:chOff x="3429000" y="809625"/>
            <a:chExt cx="2417763" cy="5848350"/>
          </a:xfrm>
        </p:grpSpPr>
        <p:grpSp>
          <p:nvGrpSpPr>
            <p:cNvPr id="10" name="Gruppe 70"/>
            <p:cNvGrpSpPr>
              <a:grpSpLocks/>
            </p:cNvGrpSpPr>
            <p:nvPr/>
          </p:nvGrpSpPr>
          <p:grpSpPr bwMode="auto">
            <a:xfrm>
              <a:off x="3429000" y="809625"/>
              <a:ext cx="2417763" cy="5848350"/>
              <a:chOff x="7627938" y="4784725"/>
              <a:chExt cx="3409950" cy="8248650"/>
            </a:xfrm>
          </p:grpSpPr>
          <p:sp>
            <p:nvSpPr>
              <p:cNvPr id="56" name="Freeform 96"/>
              <p:cNvSpPr>
                <a:spLocks noEditPoints="1"/>
              </p:cNvSpPr>
              <p:nvPr/>
            </p:nvSpPr>
            <p:spPr bwMode="auto">
              <a:xfrm>
                <a:off x="7627938" y="4784725"/>
                <a:ext cx="3409950" cy="8248650"/>
              </a:xfrm>
              <a:custGeom>
                <a:avLst/>
                <a:gdLst>
                  <a:gd name="T0" fmla="*/ 2147483647 w 2148"/>
                  <a:gd name="T1" fmla="*/ 307459046 h 5196"/>
                  <a:gd name="T2" fmla="*/ 2147483647 w 2148"/>
                  <a:gd name="T3" fmla="*/ 372983084 h 5196"/>
                  <a:gd name="T4" fmla="*/ 2147483647 w 2148"/>
                  <a:gd name="T5" fmla="*/ 524192501 h 5196"/>
                  <a:gd name="T6" fmla="*/ 2147483647 w 2148"/>
                  <a:gd name="T7" fmla="*/ 761087100 h 5196"/>
                  <a:gd name="T8" fmla="*/ 2147483647 w 2148"/>
                  <a:gd name="T9" fmla="*/ 1607859480 h 5196"/>
                  <a:gd name="T10" fmla="*/ 2147483647 w 2148"/>
                  <a:gd name="T11" fmla="*/ 2147483647 h 5196"/>
                  <a:gd name="T12" fmla="*/ 2147483647 w 2148"/>
                  <a:gd name="T13" fmla="*/ 2147483647 h 5196"/>
                  <a:gd name="T14" fmla="*/ 2147483647 w 2148"/>
                  <a:gd name="T15" fmla="*/ 2147483647 h 5196"/>
                  <a:gd name="T16" fmla="*/ 2147483647 w 2148"/>
                  <a:gd name="T17" fmla="*/ 2147483647 h 5196"/>
                  <a:gd name="T18" fmla="*/ 2147483647 w 2148"/>
                  <a:gd name="T19" fmla="*/ 2147483647 h 5196"/>
                  <a:gd name="T20" fmla="*/ 2147483647 w 2148"/>
                  <a:gd name="T21" fmla="*/ 2147483647 h 5196"/>
                  <a:gd name="T22" fmla="*/ 2001003947 w 2148"/>
                  <a:gd name="T23" fmla="*/ 2147483647 h 5196"/>
                  <a:gd name="T24" fmla="*/ 1849794640 w 2148"/>
                  <a:gd name="T25" fmla="*/ 2147483647 h 5196"/>
                  <a:gd name="T26" fmla="*/ 1955641155 w 2148"/>
                  <a:gd name="T27" fmla="*/ 2147483647 h 5196"/>
                  <a:gd name="T28" fmla="*/ 1683464403 w 2148"/>
                  <a:gd name="T29" fmla="*/ 2147483647 h 5196"/>
                  <a:gd name="T30" fmla="*/ 1179432986 w 2148"/>
                  <a:gd name="T31" fmla="*/ 2147483647 h 5196"/>
                  <a:gd name="T32" fmla="*/ 892135304 w 2148"/>
                  <a:gd name="T33" fmla="*/ 1355843950 h 5196"/>
                  <a:gd name="T34" fmla="*/ 695563007 w 2148"/>
                  <a:gd name="T35" fmla="*/ 589716539 h 5196"/>
                  <a:gd name="T36" fmla="*/ 836691891 w 2148"/>
                  <a:gd name="T37" fmla="*/ 277217183 h 5196"/>
                  <a:gd name="T38" fmla="*/ 448587807 w 2148"/>
                  <a:gd name="T39" fmla="*/ 10080624 h 5196"/>
                  <a:gd name="T40" fmla="*/ 196572148 w 2148"/>
                  <a:gd name="T41" fmla="*/ 100806237 h 5196"/>
                  <a:gd name="T42" fmla="*/ 40322494 w 2148"/>
                  <a:gd name="T43" fmla="*/ 362902463 h 5196"/>
                  <a:gd name="T44" fmla="*/ 85685298 w 2148"/>
                  <a:gd name="T45" fmla="*/ 549394054 h 5196"/>
                  <a:gd name="T46" fmla="*/ 186491527 w 2148"/>
                  <a:gd name="T47" fmla="*/ 761087100 h 5196"/>
                  <a:gd name="T48" fmla="*/ 161289976 w 2148"/>
                  <a:gd name="T49" fmla="*/ 1305440844 h 5196"/>
                  <a:gd name="T50" fmla="*/ 619958354 w 2148"/>
                  <a:gd name="T51" fmla="*/ 2147483647 h 5196"/>
                  <a:gd name="T52" fmla="*/ 806449832 w 2148"/>
                  <a:gd name="T53" fmla="*/ 2147483647 h 5196"/>
                  <a:gd name="T54" fmla="*/ 1315521361 w 2148"/>
                  <a:gd name="T55" fmla="*/ 2147483647 h 5196"/>
                  <a:gd name="T56" fmla="*/ 1290319810 w 2148"/>
                  <a:gd name="T57" fmla="*/ 2147483647 h 5196"/>
                  <a:gd name="T58" fmla="*/ 1502012839 w 2148"/>
                  <a:gd name="T59" fmla="*/ 2147483647 h 5196"/>
                  <a:gd name="T60" fmla="*/ 1461690357 w 2148"/>
                  <a:gd name="T61" fmla="*/ 2147483647 h 5196"/>
                  <a:gd name="T62" fmla="*/ 1491932219 w 2148"/>
                  <a:gd name="T63" fmla="*/ 2147483647 h 5196"/>
                  <a:gd name="T64" fmla="*/ 1491932219 w 2148"/>
                  <a:gd name="T65" fmla="*/ 2147483647 h 5196"/>
                  <a:gd name="T66" fmla="*/ 1582657802 w 2148"/>
                  <a:gd name="T67" fmla="*/ 2147483647 h 5196"/>
                  <a:gd name="T68" fmla="*/ 1764109367 w 2148"/>
                  <a:gd name="T69" fmla="*/ 2147483647 h 5196"/>
                  <a:gd name="T70" fmla="*/ 1980842706 w 2148"/>
                  <a:gd name="T71" fmla="*/ 2147483647 h 5196"/>
                  <a:gd name="T72" fmla="*/ 2021165187 w 2148"/>
                  <a:gd name="T73" fmla="*/ 2147483647 h 5196"/>
                  <a:gd name="T74" fmla="*/ 2147483647 w 2148"/>
                  <a:gd name="T75" fmla="*/ 2147483647 h 5196"/>
                  <a:gd name="T76" fmla="*/ 2147483647 w 2148"/>
                  <a:gd name="T77" fmla="*/ 2147483647 h 5196"/>
                  <a:gd name="T78" fmla="*/ 2147483647 w 2148"/>
                  <a:gd name="T79" fmla="*/ 2147483647 h 5196"/>
                  <a:gd name="T80" fmla="*/ 2147483647 w 2148"/>
                  <a:gd name="T81" fmla="*/ 2147483647 h 5196"/>
                  <a:gd name="T82" fmla="*/ 2147483647 w 2148"/>
                  <a:gd name="T83" fmla="*/ 2147483647 h 5196"/>
                  <a:gd name="T84" fmla="*/ 2147483647 w 2148"/>
                  <a:gd name="T85" fmla="*/ 2147483647 h 5196"/>
                  <a:gd name="T86" fmla="*/ 2147483647 w 2148"/>
                  <a:gd name="T87" fmla="*/ 2147483647 h 5196"/>
                  <a:gd name="T88" fmla="*/ 2147483647 w 2148"/>
                  <a:gd name="T89" fmla="*/ 2147483647 h 5196"/>
                  <a:gd name="T90" fmla="*/ 2147483647 w 2148"/>
                  <a:gd name="T91" fmla="*/ 2147483647 h 5196"/>
                  <a:gd name="T92" fmla="*/ 2147483647 w 2148"/>
                  <a:gd name="T93" fmla="*/ 2147483647 h 5196"/>
                  <a:gd name="T94" fmla="*/ 2147483647 w 2148"/>
                  <a:gd name="T95" fmla="*/ 2147483647 h 5196"/>
                  <a:gd name="T96" fmla="*/ 2147483647 w 2148"/>
                  <a:gd name="T97" fmla="*/ 2147483647 h 5196"/>
                  <a:gd name="T98" fmla="*/ 2147483647 w 2148"/>
                  <a:gd name="T99" fmla="*/ 2147483647 h 5196"/>
                  <a:gd name="T100" fmla="*/ 2147483647 w 2148"/>
                  <a:gd name="T101" fmla="*/ 2147483647 h 5196"/>
                  <a:gd name="T102" fmla="*/ 2147483647 w 2148"/>
                  <a:gd name="T103" fmla="*/ 2051407210 h 5196"/>
                  <a:gd name="T104" fmla="*/ 2147483647 w 2148"/>
                  <a:gd name="T105" fmla="*/ 1345763329 h 5196"/>
                  <a:gd name="T106" fmla="*/ 2147483647 w 2148"/>
                  <a:gd name="T107" fmla="*/ 1028223760 h 5196"/>
                  <a:gd name="T108" fmla="*/ 2147483647 w 2148"/>
                  <a:gd name="T109" fmla="*/ 751006479 h 5196"/>
                  <a:gd name="T110" fmla="*/ 2147483647 w 2148"/>
                  <a:gd name="T111" fmla="*/ 2147483647 h 5196"/>
                  <a:gd name="T112" fmla="*/ 2147483647 w 2148"/>
                  <a:gd name="T113" fmla="*/ 2147483647 h 5196"/>
                  <a:gd name="T114" fmla="*/ 2147483647 w 2148"/>
                  <a:gd name="T115" fmla="*/ 2147483647 h 5196"/>
                  <a:gd name="T116" fmla="*/ 2147483647 w 2148"/>
                  <a:gd name="T117" fmla="*/ 2147483647 h 5196"/>
                  <a:gd name="T118" fmla="*/ 2147483647 w 2148"/>
                  <a:gd name="T119" fmla="*/ 2147483647 h 5196"/>
                  <a:gd name="T120" fmla="*/ 2111890771 w 2148"/>
                  <a:gd name="T121" fmla="*/ 2147483647 h 5196"/>
                  <a:gd name="T122" fmla="*/ 2147483647 w 2148"/>
                  <a:gd name="T123" fmla="*/ 2147483647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0A0B0A"/>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60" name="Freeform 97"/>
              <p:cNvSpPr>
                <a:spLocks/>
              </p:cNvSpPr>
              <p:nvPr/>
            </p:nvSpPr>
            <p:spPr bwMode="auto">
              <a:xfrm>
                <a:off x="7705244" y="5463523"/>
                <a:ext cx="489587" cy="360878"/>
              </a:xfrm>
              <a:custGeom>
                <a:avLst/>
                <a:gdLst>
                  <a:gd name="T0" fmla="*/ 0 w 308"/>
                  <a:gd name="T1" fmla="*/ 216733479 h 230"/>
                  <a:gd name="T2" fmla="*/ 105846570 w 308"/>
                  <a:gd name="T3" fmla="*/ 579635982 h 230"/>
                  <a:gd name="T4" fmla="*/ 408265250 w 308"/>
                  <a:gd name="T5" fmla="*/ 488910381 h 230"/>
                  <a:gd name="T6" fmla="*/ 645159943 w 308"/>
                  <a:gd name="T7" fmla="*/ 388104059 h 230"/>
                  <a:gd name="T8" fmla="*/ 776208016 w 308"/>
                  <a:gd name="T9" fmla="*/ 252015657 h 230"/>
                  <a:gd name="T10" fmla="*/ 645159943 w 308"/>
                  <a:gd name="T11" fmla="*/ 0 h 230"/>
                  <a:gd name="T12" fmla="*/ 0 w 308"/>
                  <a:gd name="T13" fmla="*/ 216733479 h 230"/>
                  <a:gd name="T14" fmla="*/ 0 w 308"/>
                  <a:gd name="T15" fmla="*/ 216733479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61" name="Freeform 98"/>
              <p:cNvSpPr>
                <a:spLocks/>
              </p:cNvSpPr>
              <p:nvPr/>
            </p:nvSpPr>
            <p:spPr bwMode="auto">
              <a:xfrm>
                <a:off x="10436638" y="5583816"/>
                <a:ext cx="463822" cy="343694"/>
              </a:xfrm>
              <a:custGeom>
                <a:avLst/>
                <a:gdLst>
                  <a:gd name="T0" fmla="*/ 735885516 w 292"/>
                  <a:gd name="T1" fmla="*/ 211693164 h 216"/>
                  <a:gd name="T2" fmla="*/ 579635894 w 292"/>
                  <a:gd name="T3" fmla="*/ 544353795 h 216"/>
                  <a:gd name="T4" fmla="*/ 327620275 w 292"/>
                  <a:gd name="T5" fmla="*/ 483870062 h 216"/>
                  <a:gd name="T6" fmla="*/ 95765922 w 292"/>
                  <a:gd name="T7" fmla="*/ 388104052 h 216"/>
                  <a:gd name="T8" fmla="*/ 0 w 292"/>
                  <a:gd name="T9" fmla="*/ 252015653 h 216"/>
                  <a:gd name="T10" fmla="*/ 95765922 w 292"/>
                  <a:gd name="T11" fmla="*/ 0 h 216"/>
                  <a:gd name="T12" fmla="*/ 735885516 w 292"/>
                  <a:gd name="T13" fmla="*/ 211693164 h 216"/>
                  <a:gd name="T14" fmla="*/ 735885516 w 292"/>
                  <a:gd name="T15" fmla="*/ 211693164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11" name="Gruppe 35"/>
            <p:cNvGrpSpPr>
              <a:grpSpLocks/>
            </p:cNvGrpSpPr>
            <p:nvPr/>
          </p:nvGrpSpPr>
          <p:grpSpPr bwMode="auto">
            <a:xfrm>
              <a:off x="4145085" y="2579076"/>
              <a:ext cx="763271" cy="1207478"/>
              <a:chOff x="4145085" y="2579076"/>
              <a:chExt cx="763271" cy="1207478"/>
            </a:xfrm>
          </p:grpSpPr>
          <p:sp>
            <p:nvSpPr>
              <p:cNvPr id="51" name="Freeform 113"/>
              <p:cNvSpPr>
                <a:spLocks/>
              </p:cNvSpPr>
              <p:nvPr/>
            </p:nvSpPr>
            <p:spPr bwMode="auto">
              <a:xfrm>
                <a:off x="4147628" y="2576313"/>
                <a:ext cx="761261" cy="1212317"/>
              </a:xfrm>
              <a:custGeom>
                <a:avLst/>
                <a:gdLst>
                  <a:gd name="T0" fmla="*/ 729843 w 548"/>
                  <a:gd name="T1" fmla="*/ 1141923 h 1142"/>
                  <a:gd name="T2" fmla="*/ 688058 w 548"/>
                  <a:gd name="T3" fmla="*/ 1167299 h 1142"/>
                  <a:gd name="T4" fmla="*/ 626774 w 548"/>
                  <a:gd name="T5" fmla="*/ 1186331 h 1142"/>
                  <a:gd name="T6" fmla="*/ 454063 w 548"/>
                  <a:gd name="T7" fmla="*/ 1205363 h 1142"/>
                  <a:gd name="T8" fmla="*/ 284137 w 548"/>
                  <a:gd name="T9" fmla="*/ 1205363 h 1142"/>
                  <a:gd name="T10" fmla="*/ 100284 w 548"/>
                  <a:gd name="T11" fmla="*/ 1175758 h 1142"/>
                  <a:gd name="T12" fmla="*/ 41785 w 548"/>
                  <a:gd name="T13" fmla="*/ 1150382 h 1142"/>
                  <a:gd name="T14" fmla="*/ 5571 w 548"/>
                  <a:gd name="T15" fmla="*/ 1108088 h 1142"/>
                  <a:gd name="T16" fmla="*/ 36214 w 548"/>
                  <a:gd name="T17" fmla="*/ 613255 h 1142"/>
                  <a:gd name="T18" fmla="*/ 50142 w 548"/>
                  <a:gd name="T19" fmla="*/ 535012 h 1142"/>
                  <a:gd name="T20" fmla="*/ 69642 w 548"/>
                  <a:gd name="T21" fmla="*/ 465228 h 1142"/>
                  <a:gd name="T22" fmla="*/ 103069 w 548"/>
                  <a:gd name="T23" fmla="*/ 353150 h 1142"/>
                  <a:gd name="T24" fmla="*/ 116998 w 548"/>
                  <a:gd name="T25" fmla="*/ 287595 h 1142"/>
                  <a:gd name="T26" fmla="*/ 155997 w 548"/>
                  <a:gd name="T27" fmla="*/ 177632 h 1142"/>
                  <a:gd name="T28" fmla="*/ 189425 w 548"/>
                  <a:gd name="T29" fmla="*/ 126880 h 1142"/>
                  <a:gd name="T30" fmla="*/ 231210 w 548"/>
                  <a:gd name="T31" fmla="*/ 44408 h 1142"/>
                  <a:gd name="T32" fmla="*/ 250709 w 548"/>
                  <a:gd name="T33" fmla="*/ 10573 h 1142"/>
                  <a:gd name="T34" fmla="*/ 270209 w 548"/>
                  <a:gd name="T35" fmla="*/ 0 h 1142"/>
                  <a:gd name="T36" fmla="*/ 286923 w 548"/>
                  <a:gd name="T37" fmla="*/ 6344 h 1142"/>
                  <a:gd name="T38" fmla="*/ 328708 w 548"/>
                  <a:gd name="T39" fmla="*/ 35949 h 1142"/>
                  <a:gd name="T40" fmla="*/ 334279 w 548"/>
                  <a:gd name="T41" fmla="*/ 52867 h 1142"/>
                  <a:gd name="T42" fmla="*/ 325922 w 548"/>
                  <a:gd name="T43" fmla="*/ 84587 h 1142"/>
                  <a:gd name="T44" fmla="*/ 295280 w 548"/>
                  <a:gd name="T45" fmla="*/ 118422 h 1142"/>
                  <a:gd name="T46" fmla="*/ 286923 w 548"/>
                  <a:gd name="T47" fmla="*/ 131110 h 1142"/>
                  <a:gd name="T48" fmla="*/ 292494 w 548"/>
                  <a:gd name="T49" fmla="*/ 167059 h 1142"/>
                  <a:gd name="T50" fmla="*/ 331494 w 548"/>
                  <a:gd name="T51" fmla="*/ 230499 h 1142"/>
                  <a:gd name="T52" fmla="*/ 362136 w 548"/>
                  <a:gd name="T53" fmla="*/ 262219 h 1142"/>
                  <a:gd name="T54" fmla="*/ 392778 w 548"/>
                  <a:gd name="T55" fmla="*/ 264334 h 1142"/>
                  <a:gd name="T56" fmla="*/ 434563 w 548"/>
                  <a:gd name="T57" fmla="*/ 243187 h 1142"/>
                  <a:gd name="T58" fmla="*/ 506990 w 548"/>
                  <a:gd name="T59" fmla="*/ 169174 h 1142"/>
                  <a:gd name="T60" fmla="*/ 523704 w 548"/>
                  <a:gd name="T61" fmla="*/ 135339 h 1142"/>
                  <a:gd name="T62" fmla="*/ 520918 w 548"/>
                  <a:gd name="T63" fmla="*/ 116307 h 1142"/>
                  <a:gd name="T64" fmla="*/ 526490 w 548"/>
                  <a:gd name="T65" fmla="*/ 35949 h 1142"/>
                  <a:gd name="T66" fmla="*/ 534847 w 548"/>
                  <a:gd name="T67" fmla="*/ 16917 h 1142"/>
                  <a:gd name="T68" fmla="*/ 551561 w 548"/>
                  <a:gd name="T69" fmla="*/ 10573 h 1142"/>
                  <a:gd name="T70" fmla="*/ 571060 w 548"/>
                  <a:gd name="T71" fmla="*/ 31720 h 1142"/>
                  <a:gd name="T72" fmla="*/ 587774 w 548"/>
                  <a:gd name="T73" fmla="*/ 82472 h 1142"/>
                  <a:gd name="T74" fmla="*/ 579417 w 548"/>
                  <a:gd name="T75" fmla="*/ 118422 h 1142"/>
                  <a:gd name="T76" fmla="*/ 573846 w 548"/>
                  <a:gd name="T77" fmla="*/ 135339 h 1142"/>
                  <a:gd name="T78" fmla="*/ 582203 w 548"/>
                  <a:gd name="T79" fmla="*/ 230499 h 1142"/>
                  <a:gd name="T80" fmla="*/ 601703 w 548"/>
                  <a:gd name="T81" fmla="*/ 289710 h 1142"/>
                  <a:gd name="T82" fmla="*/ 654630 w 548"/>
                  <a:gd name="T83" fmla="*/ 412361 h 1142"/>
                  <a:gd name="T84" fmla="*/ 738200 w 548"/>
                  <a:gd name="T85" fmla="*/ 570962 h 1142"/>
                  <a:gd name="T86" fmla="*/ 763271 w 548"/>
                  <a:gd name="T87" fmla="*/ 695727 h 1142"/>
                  <a:gd name="T88" fmla="*/ 760485 w 548"/>
                  <a:gd name="T89" fmla="*/ 1036189 h 1142"/>
                  <a:gd name="T90" fmla="*/ 738200 w 548"/>
                  <a:gd name="T91" fmla="*/ 113135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52" name="Freeform 114"/>
              <p:cNvSpPr>
                <a:spLocks/>
              </p:cNvSpPr>
              <p:nvPr/>
            </p:nvSpPr>
            <p:spPr bwMode="auto">
              <a:xfrm>
                <a:off x="4665286" y="2588497"/>
                <a:ext cx="109621" cy="158393"/>
              </a:xfrm>
              <a:custGeom>
                <a:avLst/>
                <a:gdLst>
                  <a:gd name="T0" fmla="*/ 8357 w 80"/>
                  <a:gd name="T1" fmla="*/ 0 h 152"/>
                  <a:gd name="T2" fmla="*/ 8357 w 80"/>
                  <a:gd name="T3" fmla="*/ 0 h 152"/>
                  <a:gd name="T4" fmla="*/ 2786 w 80"/>
                  <a:gd name="T5" fmla="*/ 35949 h 152"/>
                  <a:gd name="T6" fmla="*/ 0 w 80"/>
                  <a:gd name="T7" fmla="*/ 69784 h 152"/>
                  <a:gd name="T8" fmla="*/ 0 w 80"/>
                  <a:gd name="T9" fmla="*/ 86702 h 152"/>
                  <a:gd name="T10" fmla="*/ 2786 w 80"/>
                  <a:gd name="T11" fmla="*/ 101504 h 152"/>
                  <a:gd name="T12" fmla="*/ 2786 w 80"/>
                  <a:gd name="T13" fmla="*/ 101504 h 152"/>
                  <a:gd name="T14" fmla="*/ 5571 w 80"/>
                  <a:gd name="T15" fmla="*/ 114192 h 152"/>
                  <a:gd name="T16" fmla="*/ 13928 w 80"/>
                  <a:gd name="T17" fmla="*/ 120536 h 152"/>
                  <a:gd name="T18" fmla="*/ 22285 w 80"/>
                  <a:gd name="T19" fmla="*/ 124766 h 152"/>
                  <a:gd name="T20" fmla="*/ 36213 w 80"/>
                  <a:gd name="T21" fmla="*/ 128995 h 152"/>
                  <a:gd name="T22" fmla="*/ 50142 w 80"/>
                  <a:gd name="T23" fmla="*/ 131110 h 152"/>
                  <a:gd name="T24" fmla="*/ 66856 w 80"/>
                  <a:gd name="T25" fmla="*/ 137454 h 152"/>
                  <a:gd name="T26" fmla="*/ 89141 w 80"/>
                  <a:gd name="T27" fmla="*/ 145912 h 152"/>
                  <a:gd name="T28" fmla="*/ 111426 w 80"/>
                  <a:gd name="T29" fmla="*/ 160715 h 152"/>
                  <a:gd name="T30" fmla="*/ 111426 w 80"/>
                  <a:gd name="T31" fmla="*/ 160715 h 152"/>
                  <a:gd name="T32" fmla="*/ 103069 w 80"/>
                  <a:gd name="T33" fmla="*/ 135339 h 152"/>
                  <a:gd name="T34" fmla="*/ 77998 w 80"/>
                  <a:gd name="T35" fmla="*/ 82472 h 152"/>
                  <a:gd name="T36" fmla="*/ 61284 w 80"/>
                  <a:gd name="T37" fmla="*/ 52867 h 152"/>
                  <a:gd name="T38" fmla="*/ 44570 w 80"/>
                  <a:gd name="T39" fmla="*/ 27491 h 152"/>
                  <a:gd name="T40" fmla="*/ 36213 w 80"/>
                  <a:gd name="T41" fmla="*/ 16917 h 152"/>
                  <a:gd name="T42" fmla="*/ 27857 w 80"/>
                  <a:gd name="T43" fmla="*/ 8459 h 152"/>
                  <a:gd name="T44" fmla="*/ 16714 w 80"/>
                  <a:gd name="T45" fmla="*/ 2115 h 152"/>
                  <a:gd name="T46" fmla="*/ 8357 w 80"/>
                  <a:gd name="T47" fmla="*/ 0 h 152"/>
                  <a:gd name="T48" fmla="*/ 8357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53" name="Freeform 115"/>
              <p:cNvSpPr>
                <a:spLocks/>
              </p:cNvSpPr>
              <p:nvPr/>
            </p:nvSpPr>
            <p:spPr bwMode="auto">
              <a:xfrm>
                <a:off x="4269430" y="2576313"/>
                <a:ext cx="170522" cy="164487"/>
              </a:xfrm>
              <a:custGeom>
                <a:avLst/>
                <a:gdLst>
                  <a:gd name="T0" fmla="*/ 155998 w 122"/>
                  <a:gd name="T1" fmla="*/ 0 h 152"/>
                  <a:gd name="T2" fmla="*/ 155998 w 122"/>
                  <a:gd name="T3" fmla="*/ 0 h 152"/>
                  <a:gd name="T4" fmla="*/ 158783 w 122"/>
                  <a:gd name="T5" fmla="*/ 10573 h 152"/>
                  <a:gd name="T6" fmla="*/ 164355 w 122"/>
                  <a:gd name="T7" fmla="*/ 35949 h 152"/>
                  <a:gd name="T8" fmla="*/ 169926 w 122"/>
                  <a:gd name="T9" fmla="*/ 69784 h 152"/>
                  <a:gd name="T10" fmla="*/ 169926 w 122"/>
                  <a:gd name="T11" fmla="*/ 86702 h 152"/>
                  <a:gd name="T12" fmla="*/ 167140 w 122"/>
                  <a:gd name="T13" fmla="*/ 101504 h 152"/>
                  <a:gd name="T14" fmla="*/ 167140 w 122"/>
                  <a:gd name="T15" fmla="*/ 101504 h 152"/>
                  <a:gd name="T16" fmla="*/ 164355 w 122"/>
                  <a:gd name="T17" fmla="*/ 109963 h 152"/>
                  <a:gd name="T18" fmla="*/ 158783 w 122"/>
                  <a:gd name="T19" fmla="*/ 114192 h 152"/>
                  <a:gd name="T20" fmla="*/ 150426 w 122"/>
                  <a:gd name="T21" fmla="*/ 118422 h 152"/>
                  <a:gd name="T22" fmla="*/ 142069 w 122"/>
                  <a:gd name="T23" fmla="*/ 122651 h 152"/>
                  <a:gd name="T24" fmla="*/ 119784 w 122"/>
                  <a:gd name="T25" fmla="*/ 128995 h 152"/>
                  <a:gd name="T26" fmla="*/ 91927 w 122"/>
                  <a:gd name="T27" fmla="*/ 133224 h 152"/>
                  <a:gd name="T28" fmla="*/ 66856 w 122"/>
                  <a:gd name="T29" fmla="*/ 137454 h 152"/>
                  <a:gd name="T30" fmla="*/ 41785 w 122"/>
                  <a:gd name="T31" fmla="*/ 143798 h 152"/>
                  <a:gd name="T32" fmla="*/ 16714 w 122"/>
                  <a:gd name="T33" fmla="*/ 150142 h 152"/>
                  <a:gd name="T34" fmla="*/ 8357 w 122"/>
                  <a:gd name="T35" fmla="*/ 154371 h 152"/>
                  <a:gd name="T36" fmla="*/ 0 w 122"/>
                  <a:gd name="T37" fmla="*/ 160715 h 152"/>
                  <a:gd name="T38" fmla="*/ 0 w 122"/>
                  <a:gd name="T39" fmla="*/ 160715 h 152"/>
                  <a:gd name="T40" fmla="*/ 13928 w 122"/>
                  <a:gd name="T41" fmla="*/ 135339 h 152"/>
                  <a:gd name="T42" fmla="*/ 30642 w 122"/>
                  <a:gd name="T43" fmla="*/ 109963 h 152"/>
                  <a:gd name="T44" fmla="*/ 52928 w 122"/>
                  <a:gd name="T45" fmla="*/ 82472 h 152"/>
                  <a:gd name="T46" fmla="*/ 75213 w 122"/>
                  <a:gd name="T47" fmla="*/ 52867 h 152"/>
                  <a:gd name="T48" fmla="*/ 100284 w 122"/>
                  <a:gd name="T49" fmla="*/ 27491 h 152"/>
                  <a:gd name="T50" fmla="*/ 114213 w 122"/>
                  <a:gd name="T51" fmla="*/ 16917 h 152"/>
                  <a:gd name="T52" fmla="*/ 128141 w 122"/>
                  <a:gd name="T53" fmla="*/ 8459 h 152"/>
                  <a:gd name="T54" fmla="*/ 142069 w 122"/>
                  <a:gd name="T55" fmla="*/ 2115 h 152"/>
                  <a:gd name="T56" fmla="*/ 155998 w 122"/>
                  <a:gd name="T57" fmla="*/ 0 h 152"/>
                  <a:gd name="T58" fmla="*/ 155998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strips(downRight)">
                                      <p:cBhvr>
                                        <p:cTn id="16" dur="500"/>
                                        <p:tgtEl>
                                          <p:spTgt spid="33"/>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upRigh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trips(downRigh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0"/>
      <p:bldP spid="31"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Goals</a:t>
            </a:r>
            <a:endParaRPr lang="en-US" dirty="0"/>
          </a:p>
        </p:txBody>
      </p:sp>
      <p:sp>
        <p:nvSpPr>
          <p:cNvPr id="3" name="Content Placeholder 2"/>
          <p:cNvSpPr>
            <a:spLocks noGrp="1"/>
          </p:cNvSpPr>
          <p:nvPr>
            <p:ph sz="half" idx="1"/>
          </p:nvPr>
        </p:nvSpPr>
        <p:spPr/>
        <p:txBody>
          <a:bodyPr/>
          <a:lstStyle/>
          <a:p>
            <a:pPr>
              <a:spcAft>
                <a:spcPts val="1200"/>
              </a:spcAft>
            </a:pPr>
            <a:r>
              <a:rPr lang="en-US" dirty="0" smtClean="0"/>
              <a:t>Help your customers create S.M.A.R.T.  goals</a:t>
            </a:r>
          </a:p>
          <a:p>
            <a:pPr lvl="1">
              <a:spcAft>
                <a:spcPts val="1200"/>
              </a:spcAft>
            </a:pPr>
            <a:r>
              <a:rPr lang="en-US" b="1" dirty="0" smtClean="0"/>
              <a:t>S</a:t>
            </a:r>
            <a:r>
              <a:rPr lang="en-US" dirty="0" smtClean="0"/>
              <a:t> is for “specific”</a:t>
            </a:r>
          </a:p>
          <a:p>
            <a:pPr lvl="1">
              <a:spcAft>
                <a:spcPts val="1200"/>
              </a:spcAft>
            </a:pPr>
            <a:r>
              <a:rPr lang="en-US" b="1" dirty="0" smtClean="0"/>
              <a:t>M</a:t>
            </a:r>
            <a:r>
              <a:rPr lang="en-US" dirty="0" smtClean="0"/>
              <a:t> is for “measurable”</a:t>
            </a:r>
          </a:p>
          <a:p>
            <a:pPr lvl="1">
              <a:spcAft>
                <a:spcPts val="1200"/>
              </a:spcAft>
            </a:pPr>
            <a:r>
              <a:rPr lang="en-US" b="1" dirty="0" smtClean="0"/>
              <a:t>A</a:t>
            </a:r>
            <a:r>
              <a:rPr lang="en-US" dirty="0" smtClean="0"/>
              <a:t> is for “attainable”</a:t>
            </a:r>
          </a:p>
          <a:p>
            <a:pPr lvl="1">
              <a:spcAft>
                <a:spcPts val="1200"/>
              </a:spcAft>
            </a:pPr>
            <a:r>
              <a:rPr lang="en-US" b="1" dirty="0" smtClean="0"/>
              <a:t>R</a:t>
            </a:r>
            <a:r>
              <a:rPr lang="en-US" dirty="0" smtClean="0"/>
              <a:t> is for “relevant”</a:t>
            </a:r>
          </a:p>
          <a:p>
            <a:pPr lvl="1">
              <a:spcAft>
                <a:spcPts val="1200"/>
              </a:spcAft>
            </a:pPr>
            <a:r>
              <a:rPr lang="en-US" b="1" dirty="0" smtClean="0"/>
              <a:t>T</a:t>
            </a:r>
            <a:r>
              <a:rPr lang="en-US" dirty="0" smtClean="0"/>
              <a:t> is for “time-specific”</a:t>
            </a:r>
            <a:endParaRPr lang="en-US"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427023" y="2405672"/>
            <a:ext cx="2808514" cy="2273751"/>
          </a:xfrm>
          <a:prstGeom prst="rect">
            <a:avLst/>
          </a:prstGeom>
          <a:noFill/>
          <a:ln w="9525">
            <a:noFill/>
            <a:miter lim="800000"/>
            <a:headEnd/>
            <a:tailEnd/>
          </a:ln>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41" presetClass="entr" presetSubtype="0" fill="hold" nodeType="afterEffect">
                                  <p:stCondLst>
                                    <p:cond delay="1200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par>
                          <p:cTn id="16" fill="hold">
                            <p:stCondLst>
                              <p:cond delay="15350"/>
                            </p:stCondLst>
                            <p:childTnLst>
                              <p:par>
                                <p:cTn id="17" presetID="19" presetClass="entr" presetSubtype="10" fill="hold" nodeType="afterEffect">
                                  <p:stCondLst>
                                    <p:cond delay="1265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0" fill="hold"/>
                                        <p:tgtEl>
                                          <p:spTgt spid="3074"/>
                                        </p:tgtEl>
                                        <p:attrNameLst>
                                          <p:attrName>ppt_w</p:attrName>
                                        </p:attrNameLst>
                                      </p:cBhvr>
                                      <p:tavLst>
                                        <p:tav tm="0" fmla="#ppt_w*sin(2.5*pi*$)">
                                          <p:val>
                                            <p:fltVal val="0"/>
                                          </p:val>
                                        </p:tav>
                                        <p:tav tm="100000">
                                          <p:val>
                                            <p:fltVal val="1"/>
                                          </p:val>
                                        </p:tav>
                                      </p:tavLst>
                                    </p:anim>
                                    <p:anim calcmode="lin" valueType="num">
                                      <p:cBhvr>
                                        <p:cTn id="20" dur="5000" fill="hold"/>
                                        <p:tgtEl>
                                          <p:spTgt spid="3074"/>
                                        </p:tgtEl>
                                        <p:attrNameLst>
                                          <p:attrName>ppt_h</p:attrName>
                                        </p:attrNameLst>
                                      </p:cBhvr>
                                      <p:tavLst>
                                        <p:tav tm="0">
                                          <p:val>
                                            <p:strVal val="#ppt_h"/>
                                          </p:val>
                                        </p:tav>
                                        <p:tav tm="100000">
                                          <p:val>
                                            <p:strVal val="#ppt_h"/>
                                          </p:val>
                                        </p:tav>
                                      </p:tavLst>
                                    </p:anim>
                                  </p:childTnLst>
                                </p:cTn>
                              </p:par>
                            </p:childTnLst>
                          </p:cTn>
                        </p:par>
                        <p:par>
                          <p:cTn id="21" fill="hold">
                            <p:stCondLst>
                              <p:cond delay="33000"/>
                            </p:stCondLst>
                            <p:childTnLst>
                              <p:par>
                                <p:cTn id="22" presetID="52" presetClass="entr" presetSubtype="0" fill="hold" nodeType="afterEffect">
                                  <p:stCondLst>
                                    <p:cond delay="1800"/>
                                  </p:stCondLst>
                                  <p:childTnLst>
                                    <p:set>
                                      <p:cBhvr>
                                        <p:cTn id="23" dur="1" fill="hold">
                                          <p:stCondLst>
                                            <p:cond delay="0"/>
                                          </p:stCondLst>
                                        </p:cTn>
                                        <p:tgtEl>
                                          <p:spTgt spid="3">
                                            <p:txEl>
                                              <p:pRg st="1" end="1"/>
                                            </p:txEl>
                                          </p:spTgt>
                                        </p:tgtEl>
                                        <p:attrNameLst>
                                          <p:attrName>style.visibility</p:attrName>
                                        </p:attrNameLst>
                                      </p:cBhvr>
                                      <p:to>
                                        <p:strVal val="visible"/>
                                      </p:to>
                                    </p:set>
                                    <p:animScale>
                                      <p:cBhvr>
                                        <p:cTn id="2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1" end="1"/>
                                            </p:txEl>
                                          </p:spTgt>
                                        </p:tgtEl>
                                        <p:attrNameLst>
                                          <p:attrName>ppt_x</p:attrName>
                                          <p:attrName>ppt_y</p:attrName>
                                        </p:attrNameLst>
                                      </p:cBhvr>
                                    </p:animMotion>
                                    <p:animEffect transition="in" filter="fade">
                                      <p:cBhvr>
                                        <p:cTn id="26" dur="1000"/>
                                        <p:tgtEl>
                                          <p:spTgt spid="3">
                                            <p:txEl>
                                              <p:pRg st="1" end="1"/>
                                            </p:txEl>
                                          </p:spTgt>
                                        </p:tgtEl>
                                      </p:cBhvr>
                                    </p:animEffect>
                                  </p:childTnLst>
                                </p:cTn>
                              </p:par>
                            </p:childTnLst>
                          </p:cTn>
                        </p:par>
                        <p:par>
                          <p:cTn id="27" fill="hold">
                            <p:stCondLst>
                              <p:cond delay="35800"/>
                            </p:stCondLst>
                            <p:childTnLst>
                              <p:par>
                                <p:cTn id="28" presetID="52" presetClass="entr" presetSubtype="0" fill="hold" nodeType="afterEffect">
                                  <p:stCondLst>
                                    <p:cond delay="8200"/>
                                  </p:stCondLst>
                                  <p:childTnLst>
                                    <p:set>
                                      <p:cBhvr>
                                        <p:cTn id="29" dur="1" fill="hold">
                                          <p:stCondLst>
                                            <p:cond delay="0"/>
                                          </p:stCondLst>
                                        </p:cTn>
                                        <p:tgtEl>
                                          <p:spTgt spid="3">
                                            <p:txEl>
                                              <p:pRg st="2" end="2"/>
                                            </p:txEl>
                                          </p:spTgt>
                                        </p:tgtEl>
                                        <p:attrNameLst>
                                          <p:attrName>style.visibility</p:attrName>
                                        </p:attrNameLst>
                                      </p:cBhvr>
                                      <p:to>
                                        <p:strVal val="visible"/>
                                      </p:to>
                                    </p:set>
                                    <p:animScale>
                                      <p:cBhvr>
                                        <p:cTn id="3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2" end="2"/>
                                            </p:txEl>
                                          </p:spTgt>
                                        </p:tgtEl>
                                        <p:attrNameLst>
                                          <p:attrName>ppt_x</p:attrName>
                                          <p:attrName>ppt_y</p:attrName>
                                        </p:attrNameLst>
                                      </p:cBhvr>
                                    </p:animMotion>
                                    <p:animEffect transition="in" filter="fade">
                                      <p:cBhvr>
                                        <p:cTn id="32" dur="1000"/>
                                        <p:tgtEl>
                                          <p:spTgt spid="3">
                                            <p:txEl>
                                              <p:pRg st="2" end="2"/>
                                            </p:txEl>
                                          </p:spTgt>
                                        </p:tgtEl>
                                      </p:cBhvr>
                                    </p:animEffect>
                                  </p:childTnLst>
                                </p:cTn>
                              </p:par>
                            </p:childTnLst>
                          </p:cTn>
                        </p:par>
                        <p:par>
                          <p:cTn id="33" fill="hold">
                            <p:stCondLst>
                              <p:cond delay="45000"/>
                            </p:stCondLst>
                            <p:childTnLst>
                              <p:par>
                                <p:cTn id="34" presetID="52" presetClass="entr" presetSubtype="0" fill="hold" nodeType="afterEffect">
                                  <p:stCondLst>
                                    <p:cond delay="970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par>
                          <p:cTn id="39" fill="hold">
                            <p:stCondLst>
                              <p:cond delay="55700"/>
                            </p:stCondLst>
                            <p:childTnLst>
                              <p:par>
                                <p:cTn id="40" presetID="52" presetClass="entr" presetSubtype="0" fill="hold" nodeType="afterEffect">
                                  <p:stCondLst>
                                    <p:cond delay="1790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par>
                          <p:cTn id="45" fill="hold">
                            <p:stCondLst>
                              <p:cond delay="74600"/>
                            </p:stCondLst>
                            <p:childTnLst>
                              <p:par>
                                <p:cTn id="46" presetID="52" presetClass="entr" presetSubtype="0" fill="hold" nodeType="afterEffect">
                                  <p:stCondLst>
                                    <p:cond delay="10400"/>
                                  </p:stCondLst>
                                  <p:childTnLst>
                                    <p:set>
                                      <p:cBhvr>
                                        <p:cTn id="47" dur="1" fill="hold">
                                          <p:stCondLst>
                                            <p:cond delay="0"/>
                                          </p:stCondLst>
                                        </p:cTn>
                                        <p:tgtEl>
                                          <p:spTgt spid="3">
                                            <p:txEl>
                                              <p:pRg st="5" end="5"/>
                                            </p:txEl>
                                          </p:spTgt>
                                        </p:tgtEl>
                                        <p:attrNameLst>
                                          <p:attrName>style.visibility</p:attrName>
                                        </p:attrNameLst>
                                      </p:cBhvr>
                                      <p:to>
                                        <p:strVal val="visible"/>
                                      </p:to>
                                    </p:set>
                                    <p:animScale>
                                      <p:cBhvr>
                                        <p:cTn id="4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
                                            <p:txEl>
                                              <p:pRg st="5" end="5"/>
                                            </p:txEl>
                                          </p:spTgt>
                                        </p:tgtEl>
                                        <p:attrNameLst>
                                          <p:attrName>ppt_x</p:attrName>
                                          <p:attrName>ppt_y</p:attrName>
                                        </p:attrNameLst>
                                      </p:cBhvr>
                                    </p:animMotion>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5" name="Text Placeholder 4"/>
          <p:cNvSpPr>
            <a:spLocks noGrp="1"/>
          </p:cNvSpPr>
          <p:nvPr>
            <p:ph type="body" idx="1"/>
          </p:nvPr>
        </p:nvSpPr>
        <p:spPr>
          <a:xfrm>
            <a:off x="457199" y="1425039"/>
            <a:ext cx="8247413" cy="395372"/>
          </a:xfrm>
        </p:spPr>
        <p:txBody>
          <a:bodyPr/>
          <a:lstStyle/>
          <a:p>
            <a:pPr algn="ctr"/>
            <a:r>
              <a:rPr lang="en-US" dirty="0" smtClean="0"/>
              <a:t>Anny has completed the career exploration process</a:t>
            </a:r>
          </a:p>
        </p:txBody>
      </p:sp>
      <p:sp>
        <p:nvSpPr>
          <p:cNvPr id="3" name="Content Placeholder 2"/>
          <p:cNvSpPr>
            <a:spLocks noGrp="1"/>
          </p:cNvSpPr>
          <p:nvPr>
            <p:ph sz="half" idx="2"/>
          </p:nvPr>
        </p:nvSpPr>
        <p:spPr/>
        <p:txBody>
          <a:bodyPr/>
          <a:lstStyle/>
          <a:p>
            <a:pPr>
              <a:spcAft>
                <a:spcPts val="1200"/>
              </a:spcAft>
            </a:pPr>
            <a:r>
              <a:rPr lang="en-US" dirty="0" smtClean="0"/>
              <a:t>Employment</a:t>
            </a:r>
          </a:p>
          <a:p>
            <a:pPr lvl="1">
              <a:spcAft>
                <a:spcPts val="1200"/>
              </a:spcAft>
            </a:pPr>
            <a:r>
              <a:rPr lang="en-US" dirty="0" smtClean="0"/>
              <a:t>Anny would like to become a Critical Care Nurse</a:t>
            </a:r>
          </a:p>
          <a:p>
            <a:pPr lvl="1">
              <a:spcAft>
                <a:spcPts val="1200"/>
              </a:spcAft>
            </a:pPr>
            <a:r>
              <a:rPr lang="en-US" dirty="0" smtClean="0"/>
              <a:t>Anny would like to work as a clerk in a nearby hospital until she gets her degree and certification for nursing</a:t>
            </a:r>
            <a:endParaRPr lang="en-US" dirty="0"/>
          </a:p>
        </p:txBody>
      </p:sp>
      <p:sp>
        <p:nvSpPr>
          <p:cNvPr id="7" name="Content Placeholder 6"/>
          <p:cNvSpPr>
            <a:spLocks noGrp="1"/>
          </p:cNvSpPr>
          <p:nvPr>
            <p:ph sz="quarter" idx="4"/>
          </p:nvPr>
        </p:nvSpPr>
        <p:spPr>
          <a:xfrm>
            <a:off x="4645025" y="2174875"/>
            <a:ext cx="4041775" cy="4273426"/>
          </a:xfrm>
        </p:spPr>
        <p:txBody>
          <a:bodyPr/>
          <a:lstStyle/>
          <a:p>
            <a:pPr>
              <a:spcAft>
                <a:spcPts val="1200"/>
              </a:spcAft>
            </a:pPr>
            <a:r>
              <a:rPr lang="en-US" dirty="0" smtClean="0"/>
              <a:t>Education and training</a:t>
            </a:r>
          </a:p>
          <a:p>
            <a:pPr lvl="1">
              <a:spcAft>
                <a:spcPts val="1200"/>
              </a:spcAft>
            </a:pPr>
            <a:r>
              <a:rPr lang="en-US" dirty="0" smtClean="0"/>
              <a:t>Anny would like to go back to school to become a nurse.  She will need to complete science and mathematic pre-requisites prior to entering her program (one year or two semesters)</a:t>
            </a:r>
          </a:p>
          <a:p>
            <a:pPr lvl="1">
              <a:spcAft>
                <a:spcPts val="1200"/>
              </a:spcAft>
            </a:pPr>
            <a:r>
              <a:rPr lang="en-US" dirty="0" smtClean="0"/>
              <a:t>Anny would like to get her Bachelor’s of Science degree to become a Registered Nurse (four years)</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37" presetClass="entr" presetSubtype="0" fill="hold" nodeType="afterEffect">
                                  <p:stCondLst>
                                    <p:cond delay="6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8500"/>
                            </p:stCondLst>
                            <p:childTnLst>
                              <p:par>
                                <p:cTn id="16" presetID="12" presetClass="entr" presetSubtype="4" fill="hold" nodeType="afterEffect">
                                  <p:stCondLst>
                                    <p:cond delay="4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par>
                          <p:cTn id="19" fill="hold">
                            <p:stCondLst>
                              <p:cond delay="13000"/>
                            </p:stCondLst>
                            <p:childTnLst>
                              <p:par>
                                <p:cTn id="20" presetID="22" presetClass="entr" presetSubtype="1" fill="hold" nodeType="afterEffect">
                                  <p:stCondLst>
                                    <p:cond delay="27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1000"/>
                                        <p:tgtEl>
                                          <p:spTgt spid="3">
                                            <p:txEl>
                                              <p:pRg st="1" end="1"/>
                                            </p:txEl>
                                          </p:spTgt>
                                        </p:tgtEl>
                                      </p:cBhvr>
                                    </p:animEffect>
                                  </p:childTnLst>
                                </p:cTn>
                              </p:par>
                            </p:childTnLst>
                          </p:cTn>
                        </p:par>
                        <p:par>
                          <p:cTn id="23" fill="hold">
                            <p:stCondLst>
                              <p:cond delay="16700"/>
                            </p:stCondLst>
                            <p:childTnLst>
                              <p:par>
                                <p:cTn id="24" presetID="12" presetClass="entr" presetSubtype="4" fill="hold" nodeType="afterEffect">
                                  <p:stCondLst>
                                    <p:cond delay="2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slide(fromBottom)">
                                      <p:cBhvr>
                                        <p:cTn id="26" dur="500"/>
                                        <p:tgtEl>
                                          <p:spTgt spid="7">
                                            <p:txEl>
                                              <p:pRg st="0" end="0"/>
                                            </p:txEl>
                                          </p:spTgt>
                                        </p:tgtEl>
                                      </p:cBhvr>
                                    </p:animEffect>
                                  </p:childTnLst>
                                </p:cTn>
                              </p:par>
                            </p:childTnLst>
                          </p:cTn>
                        </p:par>
                        <p:par>
                          <p:cTn id="27" fill="hold">
                            <p:stCondLst>
                              <p:cond delay="17400"/>
                            </p:stCondLst>
                            <p:childTnLst>
                              <p:par>
                                <p:cTn id="28" presetID="22" presetClass="entr" presetSubtype="1" fill="hold" nodeType="afterEffect">
                                  <p:stCondLst>
                                    <p:cond delay="60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1000"/>
                                        <p:tgtEl>
                                          <p:spTgt spid="7">
                                            <p:txEl>
                                              <p:pRg st="1" end="1"/>
                                            </p:txEl>
                                          </p:spTgt>
                                        </p:tgtEl>
                                      </p:cBhvr>
                                    </p:animEffect>
                                  </p:childTnLst>
                                </p:cTn>
                              </p:par>
                            </p:childTnLst>
                          </p:cTn>
                        </p:par>
                        <p:par>
                          <p:cTn id="31" fill="hold">
                            <p:stCondLst>
                              <p:cond delay="19000"/>
                            </p:stCondLst>
                            <p:childTnLst>
                              <p:par>
                                <p:cTn id="32" presetID="22" presetClass="entr" presetSubtype="1" fill="hold" nodeType="after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up)">
                                      <p:cBhvr>
                                        <p:cTn id="34" dur="1000"/>
                                        <p:tgtEl>
                                          <p:spTgt spid="7">
                                            <p:txEl>
                                              <p:pRg st="2" end="2"/>
                                            </p:txEl>
                                          </p:spTgt>
                                        </p:tgtEl>
                                      </p:cBhvr>
                                    </p:animEffect>
                                  </p:childTnLst>
                                </p:cTn>
                              </p:par>
                            </p:childTnLst>
                          </p:cTn>
                        </p:par>
                        <p:par>
                          <p:cTn id="35" fill="hold">
                            <p:stCondLst>
                              <p:cond delay="20000"/>
                            </p:stCondLst>
                            <p:childTnLst>
                              <p:par>
                                <p:cTn id="36" presetID="22" presetClass="entr" presetSubtype="1" fill="hold" nodeType="afterEffect">
                                  <p:stCondLst>
                                    <p:cond delay="660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up)">
                                      <p:cBhvr>
                                        <p:cTn id="3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5" name="Text Placeholder 4"/>
          <p:cNvSpPr>
            <a:spLocks noGrp="1"/>
          </p:cNvSpPr>
          <p:nvPr>
            <p:ph type="body" idx="1"/>
          </p:nvPr>
        </p:nvSpPr>
        <p:spPr/>
        <p:txBody>
          <a:bodyPr/>
          <a:lstStyle/>
          <a:p>
            <a:pPr algn="ctr"/>
            <a:r>
              <a:rPr lang="en-US" dirty="0" smtClean="0"/>
              <a:t>Broad</a:t>
            </a:r>
            <a:endParaRPr lang="en-US" dirty="0"/>
          </a:p>
        </p:txBody>
      </p:sp>
      <p:sp>
        <p:nvSpPr>
          <p:cNvPr id="3" name="Content Placeholder 2"/>
          <p:cNvSpPr>
            <a:spLocks noGrp="1"/>
          </p:cNvSpPr>
          <p:nvPr>
            <p:ph sz="half" idx="2"/>
          </p:nvPr>
        </p:nvSpPr>
        <p:spPr>
          <a:xfrm>
            <a:off x="457200" y="2921331"/>
            <a:ext cx="1810987" cy="498763"/>
          </a:xfrm>
        </p:spPr>
        <p:txBody>
          <a:bodyPr/>
          <a:lstStyle/>
          <a:p>
            <a:pPr>
              <a:spcAft>
                <a:spcPts val="1200"/>
              </a:spcAft>
              <a:buNone/>
            </a:pPr>
            <a:r>
              <a:rPr lang="en-US" dirty="0" smtClean="0"/>
              <a:t>	Get a job</a:t>
            </a:r>
          </a:p>
          <a:p>
            <a:pPr>
              <a:spcAft>
                <a:spcPts val="1200"/>
              </a:spcAft>
            </a:pPr>
            <a:endParaRPr lang="en-US" dirty="0" smtClean="0"/>
          </a:p>
          <a:p>
            <a:pPr>
              <a:spcAft>
                <a:spcPts val="1200"/>
              </a:spcAft>
            </a:pPr>
            <a:endParaRPr lang="en-US" dirty="0" smtClean="0"/>
          </a:p>
          <a:p>
            <a:pPr>
              <a:spcAft>
                <a:spcPts val="1200"/>
              </a:spcAft>
              <a:buNone/>
            </a:pPr>
            <a:endParaRPr lang="en-US" dirty="0" smtClean="0"/>
          </a:p>
        </p:txBody>
      </p:sp>
      <p:sp>
        <p:nvSpPr>
          <p:cNvPr id="6" name="Text Placeholder 5"/>
          <p:cNvSpPr>
            <a:spLocks noGrp="1"/>
          </p:cNvSpPr>
          <p:nvPr>
            <p:ph type="body" sz="quarter" idx="3"/>
          </p:nvPr>
        </p:nvSpPr>
        <p:spPr/>
        <p:txBody>
          <a:bodyPr/>
          <a:lstStyle/>
          <a:p>
            <a:pPr algn="ctr"/>
            <a:r>
              <a:rPr lang="en-US" dirty="0" smtClean="0"/>
              <a:t>S.M.A.R.T</a:t>
            </a:r>
            <a:endParaRPr lang="en-US" dirty="0"/>
          </a:p>
        </p:txBody>
      </p:sp>
      <p:sp>
        <p:nvSpPr>
          <p:cNvPr id="7" name="Content Placeholder 6"/>
          <p:cNvSpPr>
            <a:spLocks noGrp="1"/>
          </p:cNvSpPr>
          <p:nvPr>
            <p:ph sz="quarter" idx="4"/>
          </p:nvPr>
        </p:nvSpPr>
        <p:spPr>
          <a:xfrm>
            <a:off x="4645025" y="2174875"/>
            <a:ext cx="4041775" cy="1981490"/>
          </a:xfrm>
        </p:spPr>
        <p:txBody>
          <a:bodyPr/>
          <a:lstStyle/>
          <a:p>
            <a:pPr>
              <a:spcAft>
                <a:spcPts val="1200"/>
              </a:spcAft>
            </a:pPr>
            <a:r>
              <a:rPr lang="en-US" dirty="0" smtClean="0"/>
              <a:t>Secure a job as a hospital clerk within the next month so I can get experience in the medical field while going back to school to get a nursing degree</a:t>
            </a:r>
          </a:p>
          <a:p>
            <a:pPr>
              <a:spcAft>
                <a:spcPts val="1200"/>
              </a:spcAft>
              <a:buNone/>
            </a:pPr>
            <a:endParaRPr lang="en-US" dirty="0" smtClean="0"/>
          </a:p>
        </p:txBody>
      </p:sp>
      <p:sp>
        <p:nvSpPr>
          <p:cNvPr id="8" name="Right Arrow 7"/>
          <p:cNvSpPr/>
          <p:nvPr/>
        </p:nvSpPr>
        <p:spPr>
          <a:xfrm>
            <a:off x="2244436" y="2731325"/>
            <a:ext cx="2588821" cy="878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2" presetClass="entr" presetSubtype="6" fill="hold"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50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58" presetClass="entr" presetSubtype="0" accel="100000" fill="hold" nodeType="afterEffect">
                                  <p:stCondLst>
                                    <p:cond delay="60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3" dur="500"/>
                                        <p:tgtEl>
                                          <p:spTgt spid="3">
                                            <p:txEl>
                                              <p:pRg st="0" end="0"/>
                                            </p:txEl>
                                          </p:spTgt>
                                        </p:tgtEl>
                                      </p:cBhvr>
                                    </p:animEffect>
                                  </p:childTnLst>
                                </p:cTn>
                              </p:par>
                            </p:childTnLst>
                          </p:cTn>
                        </p:par>
                        <p:par>
                          <p:cTn id="24" fill="hold">
                            <p:stCondLst>
                              <p:cond delay="2100"/>
                            </p:stCondLst>
                            <p:childTnLst>
                              <p:par>
                                <p:cTn id="25" presetID="29" presetClass="entr" presetSubtype="0" fill="hold" grpId="0" nodeType="afterEffect">
                                  <p:stCondLst>
                                    <p:cond delay="4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childTnLst>
                          </p:cTn>
                        </p:par>
                        <p:par>
                          <p:cTn id="30" fill="hold">
                            <p:stCondLst>
                              <p:cond delay="7100"/>
                            </p:stCondLst>
                            <p:childTnLst>
                              <p:par>
                                <p:cTn id="31" presetID="27" presetClass="entr" presetSubtype="0" fill="hold" nodeType="afterEffect">
                                  <p:stCondLst>
                                    <p:cond delay="8900"/>
                                  </p:stCondLst>
                                  <p:iterate type="lt">
                                    <p:tmPct val="50000"/>
                                  </p:iterate>
                                  <p:childTnLst>
                                    <p:set>
                                      <p:cBhvr>
                                        <p:cTn id="3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3" dur="80"/>
                                        <p:tgtEl>
                                          <p:spTgt spid="7">
                                            <p:txEl>
                                              <p:pRg st="0" end="0"/>
                                            </p:txEl>
                                          </p:spTgt>
                                        </p:tgtEl>
                                        <p:attrNameLst>
                                          <p:attrName>style.color</p:attrName>
                                        </p:attrNameLst>
                                      </p:cBhvr>
                                      <p:tavLst>
                                        <p:tav tm="0">
                                          <p:val>
                                            <p:clrVal>
                                              <a:schemeClr val="hlink"/>
                                            </p:clrVal>
                                          </p:val>
                                        </p:tav>
                                        <p:tav tm="50000">
                                          <p:val>
                                            <p:clrVal>
                                              <a:srgbClr val="FF0000"/>
                                            </p:clrVal>
                                          </p:val>
                                        </p:tav>
                                      </p:tavLst>
                                    </p:anim>
                                    <p:anim calcmode="discrete" valueType="clr">
                                      <p:cBhvr>
                                        <p:cTn id="3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21574" y="264452"/>
            <a:ext cx="4040188" cy="566928"/>
          </a:xfrm>
        </p:spPr>
        <p:txBody>
          <a:bodyPr/>
          <a:lstStyle/>
          <a:p>
            <a:pPr algn="ctr"/>
            <a:r>
              <a:rPr lang="en-US" dirty="0" smtClean="0"/>
              <a:t>Broad</a:t>
            </a:r>
            <a:endParaRPr lang="en-US" dirty="0"/>
          </a:p>
        </p:txBody>
      </p:sp>
      <p:sp>
        <p:nvSpPr>
          <p:cNvPr id="3" name="Content Placeholder 2"/>
          <p:cNvSpPr>
            <a:spLocks noGrp="1"/>
          </p:cNvSpPr>
          <p:nvPr>
            <p:ph sz="half" idx="2"/>
          </p:nvPr>
        </p:nvSpPr>
        <p:spPr>
          <a:xfrm>
            <a:off x="516577" y="1046719"/>
            <a:ext cx="4040188" cy="882750"/>
          </a:xfrm>
        </p:spPr>
        <p:txBody>
          <a:bodyPr/>
          <a:lstStyle/>
          <a:p>
            <a:pPr>
              <a:spcAft>
                <a:spcPts val="1200"/>
              </a:spcAft>
            </a:pPr>
            <a:r>
              <a:rPr lang="en-US" dirty="0" smtClean="0"/>
              <a:t>Become a Critical Care Nurse</a:t>
            </a:r>
            <a:endParaRPr lang="en-US" dirty="0"/>
          </a:p>
        </p:txBody>
      </p:sp>
      <p:sp>
        <p:nvSpPr>
          <p:cNvPr id="6" name="Text Placeholder 5"/>
          <p:cNvSpPr>
            <a:spLocks noGrp="1"/>
          </p:cNvSpPr>
          <p:nvPr>
            <p:ph type="body" sz="quarter" idx="3"/>
          </p:nvPr>
        </p:nvSpPr>
        <p:spPr>
          <a:xfrm>
            <a:off x="4656901" y="264452"/>
            <a:ext cx="4041775" cy="568411"/>
          </a:xfrm>
        </p:spPr>
        <p:txBody>
          <a:bodyPr/>
          <a:lstStyle/>
          <a:p>
            <a:pPr algn="ctr"/>
            <a:r>
              <a:rPr lang="en-US" dirty="0" smtClean="0"/>
              <a:t>S.M.A.R.T</a:t>
            </a:r>
            <a:endParaRPr lang="en-US" dirty="0"/>
          </a:p>
        </p:txBody>
      </p:sp>
      <p:sp>
        <p:nvSpPr>
          <p:cNvPr id="9" name="Content Placeholder 6"/>
          <p:cNvSpPr txBox="1">
            <a:spLocks/>
          </p:cNvSpPr>
          <p:nvPr/>
        </p:nvSpPr>
        <p:spPr bwMode="auto">
          <a:xfrm>
            <a:off x="4749924" y="1128154"/>
            <a:ext cx="4041775" cy="5729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2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a:t>
            </a:r>
            <a:r>
              <a:rPr kumimoji="0" lang="en-US" sz="2400" b="0" i="0" u="none" strike="noStrike" kern="1200" cap="none" spc="0" normalizeH="0" noProof="0" dirty="0" smtClean="0">
                <a:ln>
                  <a:noFill/>
                </a:ln>
                <a:solidFill>
                  <a:schemeClr val="tx1"/>
                </a:solidFill>
                <a:effectLst/>
                <a:uLnTx/>
                <a:uFillTx/>
                <a:latin typeface="+mn-lt"/>
                <a:ea typeface="+mn-ea"/>
                <a:cs typeface="+mn-cs"/>
              </a:rPr>
              <a:t> to the School of Excellence and finish your pre-requisites for the nursing program within 12 months</a:t>
            </a:r>
          </a:p>
          <a:p>
            <a:pPr marL="342900" marR="0" lvl="0" indent="-342900" algn="l" defTabSz="914400" rtl="0" eaLnBrk="1" fontAlgn="base" latinLnBrk="0" hangingPunct="1">
              <a:lnSpc>
                <a:spcPct val="100000"/>
              </a:lnSpc>
              <a:spcBef>
                <a:spcPct val="20000"/>
              </a:spcBef>
              <a:spcAft>
                <a:spcPts val="1200"/>
              </a:spcAft>
              <a:buClrTx/>
              <a:buSzTx/>
              <a:buFont typeface="Arial" pitchFamily="34" charset="0"/>
              <a:buChar char="•"/>
              <a:tabLst/>
              <a:defRPr/>
            </a:pPr>
            <a:r>
              <a:rPr lang="en-US" sz="2400" baseline="0" dirty="0" smtClean="0">
                <a:latin typeface="+mn-lt"/>
              </a:rPr>
              <a:t>Go</a:t>
            </a:r>
            <a:r>
              <a:rPr lang="en-US" sz="2400" dirty="0" smtClean="0">
                <a:latin typeface="+mn-lt"/>
              </a:rPr>
              <a:t> to the School of Excellence and get your Registered Nursing Degree within four years</a:t>
            </a:r>
          </a:p>
          <a:p>
            <a:pPr marL="342900" marR="0" lvl="0" indent="-342900" algn="l" defTabSz="914400" rtl="0" eaLnBrk="1" fontAlgn="base" latinLnBrk="0" hangingPunct="1">
              <a:lnSpc>
                <a:spcPct val="100000"/>
              </a:lnSpc>
              <a:spcBef>
                <a:spcPct val="20000"/>
              </a:spcBef>
              <a:spcAft>
                <a:spcPts val="12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Apply to</a:t>
            </a:r>
            <a:r>
              <a:rPr kumimoji="0" lang="en-US" sz="2400" b="0" i="0" u="none" strike="noStrike" kern="1200" cap="none" spc="0" normalizeH="0" noProof="0" dirty="0" smtClean="0">
                <a:ln>
                  <a:noFill/>
                </a:ln>
                <a:solidFill>
                  <a:schemeClr val="tx1"/>
                </a:solidFill>
                <a:effectLst/>
                <a:uLnTx/>
                <a:uFillTx/>
                <a:latin typeface="+mn-lt"/>
                <a:ea typeface="+mn-ea"/>
                <a:cs typeface="+mn-cs"/>
              </a:rPr>
              <a:t> complete education and training as a Critical Care Nurse within one year of becoming</a:t>
            </a:r>
            <a:r>
              <a:rPr lang="en-US" sz="2400" dirty="0" smtClean="0">
                <a:latin typeface="+mn-lt"/>
              </a:rPr>
              <a:t> a Registered Nurse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741342" y="2992582"/>
            <a:ext cx="3011260" cy="301126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87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9200"/>
                            </p:stCondLst>
                            <p:childTnLst>
                              <p:par>
                                <p:cTn id="9" presetID="23" presetClass="entr" presetSubtype="528"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3">
                                            <p:txEl>
                                              <p:pRg st="0" end="0"/>
                                            </p:txEl>
                                          </p:spTgt>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par>
                          <p:cTn id="21" fill="hold">
                            <p:stCondLst>
                              <p:cond delay="10700"/>
                            </p:stCondLst>
                            <p:childTnLst>
                              <p:par>
                                <p:cTn id="22" presetID="18" presetClass="entr" presetSubtype="6" fill="hold" nodeType="afterEffect">
                                  <p:stCondLst>
                                    <p:cond delay="500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Right)">
                                      <p:cBhvr>
                                        <p:cTn id="24" dur="500"/>
                                        <p:tgtEl>
                                          <p:spTgt spid="6">
                                            <p:txEl>
                                              <p:pRg st="0" end="0"/>
                                            </p:txEl>
                                          </p:spTgt>
                                        </p:tgtEl>
                                      </p:cBhvr>
                                    </p:animEffect>
                                  </p:childTnLst>
                                </p:cTn>
                              </p:par>
                            </p:childTnLst>
                          </p:cTn>
                        </p:par>
                        <p:par>
                          <p:cTn id="25" fill="hold">
                            <p:stCondLst>
                              <p:cond delay="16200"/>
                            </p:stCondLst>
                            <p:childTnLst>
                              <p:par>
                                <p:cTn id="26" presetID="23" presetClass="entr" presetSubtype="528" fill="hold" nodeType="afterEffect">
                                  <p:stCondLst>
                                    <p:cond delay="130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0"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31" dur="5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par>
                          <p:cTn id="32" fill="hold">
                            <p:stCondLst>
                              <p:cond delay="18000"/>
                            </p:stCondLst>
                            <p:childTnLst>
                              <p:par>
                                <p:cTn id="33" presetID="23" presetClass="entr" presetSubtype="528" fill="hold" nodeType="afterEffect">
                                  <p:stCondLst>
                                    <p:cond delay="1100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7" dur="500" fill="hold"/>
                                        <p:tgtEl>
                                          <p:spTgt spid="9">
                                            <p:txEl>
                                              <p:pRg st="1" end="1"/>
                                            </p:txEl>
                                          </p:spTgt>
                                        </p:tgtEl>
                                        <p:attrNameLst>
                                          <p:attrName>ppt_x</p:attrName>
                                        </p:attrNameLst>
                                      </p:cBhvr>
                                      <p:tavLst>
                                        <p:tav tm="0">
                                          <p:val>
                                            <p:fltVal val="0.5"/>
                                          </p:val>
                                        </p:tav>
                                        <p:tav tm="100000">
                                          <p:val>
                                            <p:strVal val="#ppt_x"/>
                                          </p:val>
                                        </p:tav>
                                      </p:tavLst>
                                    </p:anim>
                                    <p:anim calcmode="lin" valueType="num">
                                      <p:cBhvr>
                                        <p:cTn id="38" dur="500" fill="hold"/>
                                        <p:tgtEl>
                                          <p:spTgt spid="9">
                                            <p:txEl>
                                              <p:pRg st="1" end="1"/>
                                            </p:txEl>
                                          </p:spTgt>
                                        </p:tgtEl>
                                        <p:attrNameLst>
                                          <p:attrName>ppt_y</p:attrName>
                                        </p:attrNameLst>
                                      </p:cBhvr>
                                      <p:tavLst>
                                        <p:tav tm="0">
                                          <p:val>
                                            <p:fltVal val="0.5"/>
                                          </p:val>
                                        </p:tav>
                                        <p:tav tm="100000">
                                          <p:val>
                                            <p:strVal val="#ppt_y"/>
                                          </p:val>
                                        </p:tav>
                                      </p:tavLst>
                                    </p:anim>
                                  </p:childTnLst>
                                </p:cTn>
                              </p:par>
                            </p:childTnLst>
                          </p:cTn>
                        </p:par>
                        <p:par>
                          <p:cTn id="39" fill="hold">
                            <p:stCondLst>
                              <p:cond delay="29500"/>
                            </p:stCondLst>
                            <p:childTnLst>
                              <p:par>
                                <p:cTn id="40" presetID="23" presetClass="entr" presetSubtype="528" fill="hold" nodeType="afterEffect">
                                  <p:stCondLst>
                                    <p:cond delay="5500"/>
                                  </p:stCondLst>
                                  <p:childTnLst>
                                    <p:set>
                                      <p:cBhvr>
                                        <p:cTn id="41" dur="1" fill="hold">
                                          <p:stCondLst>
                                            <p:cond delay="0"/>
                                          </p:stCondLst>
                                        </p:cTn>
                                        <p:tgtEl>
                                          <p:spTgt spid="9">
                                            <p:txEl>
                                              <p:pRg st="2" end="2"/>
                                            </p:txEl>
                                          </p:spTgt>
                                        </p:tgtEl>
                                        <p:attrNameLst>
                                          <p:attrName>style.visibility</p:attrName>
                                        </p:attrNameLst>
                                      </p:cBhvr>
                                      <p:to>
                                        <p:strVal val="visible"/>
                                      </p:to>
                                    </p:set>
                                    <p:anim calcmode="lin" valueType="num">
                                      <p:cBhvr>
                                        <p:cTn id="4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44" dur="500" fill="hold"/>
                                        <p:tgtEl>
                                          <p:spTgt spid="9">
                                            <p:txEl>
                                              <p:pRg st="2" end="2"/>
                                            </p:txEl>
                                          </p:spTgt>
                                        </p:tgtEl>
                                        <p:attrNameLst>
                                          <p:attrName>ppt_x</p:attrName>
                                        </p:attrNameLst>
                                      </p:cBhvr>
                                      <p:tavLst>
                                        <p:tav tm="0">
                                          <p:val>
                                            <p:fltVal val="0.5"/>
                                          </p:val>
                                        </p:tav>
                                        <p:tav tm="100000">
                                          <p:val>
                                            <p:strVal val="#ppt_x"/>
                                          </p:val>
                                        </p:tav>
                                      </p:tavLst>
                                    </p:anim>
                                    <p:anim calcmode="lin" valueType="num">
                                      <p:cBhvr>
                                        <p:cTn id="45" dur="500" fill="hold"/>
                                        <p:tgtEl>
                                          <p:spTgt spid="9">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466" y="274638"/>
            <a:ext cx="2336334" cy="1143000"/>
          </a:xfrm>
        </p:spPr>
        <p:txBody>
          <a:bodyPr/>
          <a:lstStyle/>
          <a:p>
            <a:pPr algn="r"/>
            <a:r>
              <a:rPr lang="en-US" dirty="0" smtClean="0"/>
              <a:t>Scenario</a:t>
            </a:r>
            <a:endParaRPr lang="en-US" dirty="0"/>
          </a:p>
        </p:txBody>
      </p:sp>
      <p:sp>
        <p:nvSpPr>
          <p:cNvPr id="4" name="Content Placeholder 3"/>
          <p:cNvSpPr>
            <a:spLocks noGrp="1"/>
          </p:cNvSpPr>
          <p:nvPr>
            <p:ph sz="half" idx="2"/>
          </p:nvPr>
        </p:nvSpPr>
        <p:spPr>
          <a:xfrm>
            <a:off x="433450" y="178130"/>
            <a:ext cx="4040188" cy="5954222"/>
          </a:xfrm>
        </p:spPr>
        <p:txBody>
          <a:bodyPr/>
          <a:lstStyle/>
          <a:p>
            <a:pPr>
              <a:spcAft>
                <a:spcPts val="1200"/>
              </a:spcAft>
            </a:pPr>
            <a:r>
              <a:rPr lang="en-US" dirty="0" smtClean="0"/>
              <a:t>Action steps are critical to the success of following a career plan</a:t>
            </a:r>
          </a:p>
          <a:p>
            <a:pPr>
              <a:spcAft>
                <a:spcPts val="1200"/>
              </a:spcAft>
            </a:pPr>
            <a:r>
              <a:rPr lang="en-US" dirty="0" smtClean="0"/>
              <a:t>If the short-term career goal is to “get a job at the hospital as a clerk within one month so I can gain experience in the medical field while going back to school to get my nursing degree," what are three steps that can be outlined beneath this goal? </a:t>
            </a:r>
          </a:p>
          <a:p>
            <a:pPr lvl="1">
              <a:spcAft>
                <a:spcPts val="1200"/>
              </a:spcAft>
            </a:pPr>
            <a:r>
              <a:rPr lang="en-US" dirty="0" smtClean="0"/>
              <a:t>Enter this information in your workbook</a:t>
            </a:r>
          </a:p>
        </p:txBody>
      </p:sp>
      <p:pic>
        <p:nvPicPr>
          <p:cNvPr id="4098" name="Picture 2"/>
          <p:cNvPicPr>
            <a:picLocks noGrp="1" noChangeAspect="1" noChangeArrowheads="1"/>
          </p:cNvPicPr>
          <p:nvPr>
            <p:ph sz="quarter" idx="4"/>
          </p:nvPr>
        </p:nvPicPr>
        <p:blipFill>
          <a:blip r:embed="rId3" cstate="print"/>
          <a:srcRect/>
          <a:stretch>
            <a:fillRect/>
          </a:stretch>
        </p:blipFill>
        <p:spPr bwMode="auto">
          <a:xfrm>
            <a:off x="4607626" y="1353787"/>
            <a:ext cx="4381995" cy="5023261"/>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par>
                                <p:cTn id="11" presetID="18" presetClass="entr" presetSubtype="12" fill="hold" nodeType="withEffect">
                                  <p:stCondLst>
                                    <p:cond delay="2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trips(downLeft)">
                                      <p:cBhvr>
                                        <p:cTn id="13" dur="500"/>
                                        <p:tgtEl>
                                          <p:spTgt spid="4">
                                            <p:txEl>
                                              <p:pRg st="0" end="0"/>
                                            </p:txEl>
                                          </p:spTgt>
                                        </p:tgtEl>
                                      </p:cBhvr>
                                    </p:animEffect>
                                  </p:childTnLst>
                                </p:cTn>
                              </p:par>
                            </p:childTnLst>
                          </p:cTn>
                        </p:par>
                        <p:par>
                          <p:cTn id="14" fill="hold">
                            <p:stCondLst>
                              <p:cond delay="700"/>
                            </p:stCondLst>
                            <p:childTnLst>
                              <p:par>
                                <p:cTn id="15" presetID="18" presetClass="entr" presetSubtype="12" fill="hold" nodeType="afterEffect">
                                  <p:stCondLst>
                                    <p:cond delay="93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1000"/>
                                        <p:tgtEl>
                                          <p:spTgt spid="4">
                                            <p:txEl>
                                              <p:pRg st="1" end="1"/>
                                            </p:txEl>
                                          </p:spTgt>
                                        </p:tgtEl>
                                      </p:cBhvr>
                                    </p:animEffect>
                                  </p:childTnLst>
                                </p:cTn>
                              </p:par>
                            </p:childTnLst>
                          </p:cTn>
                        </p:par>
                        <p:par>
                          <p:cTn id="18" fill="hold">
                            <p:stCondLst>
                              <p:cond delay="11000"/>
                            </p:stCondLst>
                            <p:childTnLst>
                              <p:par>
                                <p:cTn id="19" presetID="12" presetClass="entr" presetSubtype="4" fill="hold" nodeType="afterEffect">
                                  <p:stCondLst>
                                    <p:cond delay="135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slide(fromBottom)">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632" y="274638"/>
            <a:ext cx="2311167" cy="1143000"/>
          </a:xfrm>
        </p:spPr>
        <p:txBody>
          <a:bodyPr/>
          <a:lstStyle/>
          <a:p>
            <a:pPr algn="r"/>
            <a:r>
              <a:rPr lang="en-US" dirty="0" smtClean="0"/>
              <a:t>Scenario</a:t>
            </a:r>
            <a:endParaRPr lang="en-US" dirty="0"/>
          </a:p>
        </p:txBody>
      </p:sp>
      <p:sp>
        <p:nvSpPr>
          <p:cNvPr id="4" name="Content Placeholder 3"/>
          <p:cNvSpPr>
            <a:spLocks noGrp="1"/>
          </p:cNvSpPr>
          <p:nvPr>
            <p:ph sz="half" idx="2"/>
          </p:nvPr>
        </p:nvSpPr>
        <p:spPr>
          <a:xfrm>
            <a:off x="433450" y="178130"/>
            <a:ext cx="4040188" cy="5987778"/>
          </a:xfrm>
        </p:spPr>
        <p:txBody>
          <a:bodyPr/>
          <a:lstStyle/>
          <a:p>
            <a:pPr>
              <a:spcAft>
                <a:spcPts val="1200"/>
              </a:spcAft>
            </a:pPr>
            <a:r>
              <a:rPr lang="en-US" dirty="0" smtClean="0"/>
              <a:t>Not all customers will need such detailed action steps.  You will have to get to know each customer individually</a:t>
            </a:r>
          </a:p>
          <a:p>
            <a:pPr>
              <a:spcAft>
                <a:spcPts val="1200"/>
              </a:spcAft>
            </a:pPr>
            <a:r>
              <a:rPr lang="en-US" dirty="0" smtClean="0"/>
              <a:t>Anny can benefit a lot from such detailed action steps</a:t>
            </a:r>
          </a:p>
          <a:p>
            <a:pPr lvl="1">
              <a:spcAft>
                <a:spcPts val="1200"/>
              </a:spcAft>
            </a:pPr>
            <a:r>
              <a:rPr lang="en-US" dirty="0" smtClean="0"/>
              <a:t>It outlines exactly what steps to take and provides Anny with weekly reminders</a:t>
            </a:r>
          </a:p>
          <a:p>
            <a:pPr lvl="1">
              <a:spcAft>
                <a:spcPts val="1200"/>
              </a:spcAft>
            </a:pPr>
            <a:r>
              <a:rPr lang="en-US" dirty="0" smtClean="0"/>
              <a:t>It outlines due dates to ensure Anny gets her application in on time</a:t>
            </a:r>
          </a:p>
          <a:p>
            <a:pPr lvl="1">
              <a:spcAft>
                <a:spcPts val="1200"/>
              </a:spcAft>
            </a:pPr>
            <a:r>
              <a:rPr lang="en-US" dirty="0" smtClean="0"/>
              <a:t>It ensures that Anny is prepared to take each step as she progresses forward</a:t>
            </a:r>
          </a:p>
        </p:txBody>
      </p:sp>
      <p:pic>
        <p:nvPicPr>
          <p:cNvPr id="2050" name="Picture 2"/>
          <p:cNvPicPr>
            <a:picLocks noGrp="1" noChangeAspect="1" noChangeArrowheads="1"/>
          </p:cNvPicPr>
          <p:nvPr>
            <p:ph sz="quarter" idx="4"/>
          </p:nvPr>
        </p:nvPicPr>
        <p:blipFill>
          <a:blip r:embed="rId3" cstate="print"/>
          <a:srcRect/>
          <a:stretch>
            <a:fillRect/>
          </a:stretch>
        </p:blipFill>
        <p:spPr bwMode="auto">
          <a:xfrm>
            <a:off x="4609399" y="1662546"/>
            <a:ext cx="4291146" cy="3764477"/>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ox(out)">
                                      <p:cBhvr>
                                        <p:cTn id="10" dur="500"/>
                                        <p:tgtEl>
                                          <p:spTgt spid="2050"/>
                                        </p:tgtEl>
                                      </p:cBhvr>
                                    </p:animEffect>
                                  </p:childTnLst>
                                </p:cTn>
                              </p:par>
                            </p:childTnLst>
                          </p:cTn>
                        </p:par>
                        <p:par>
                          <p:cTn id="11" fill="hold">
                            <p:stCondLst>
                              <p:cond delay="500"/>
                            </p:stCondLst>
                            <p:childTnLst>
                              <p:par>
                                <p:cTn id="12" presetID="55" presetClass="entr" presetSubtype="0" fill="hold" nodeType="afterEffect">
                                  <p:stCondLst>
                                    <p:cond delay="37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par>
                          <p:cTn id="17" fill="hold">
                            <p:stCondLst>
                              <p:cond delay="5200"/>
                            </p:stCondLst>
                            <p:childTnLst>
                              <p:par>
                                <p:cTn id="18" presetID="55" presetClass="entr" presetSubtype="0" fill="hold" nodeType="afterEffect">
                                  <p:stCondLst>
                                    <p:cond delay="250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4">
                                            <p:txEl>
                                              <p:pRg st="1" end="1"/>
                                            </p:txEl>
                                          </p:spTgt>
                                        </p:tgtEl>
                                      </p:cBhvr>
                                    </p:animEffect>
                                  </p:childTnLst>
                                </p:cTn>
                              </p:par>
                            </p:childTnLst>
                          </p:cTn>
                        </p:par>
                        <p:par>
                          <p:cTn id="23" fill="hold">
                            <p:stCondLst>
                              <p:cond delay="8700"/>
                            </p:stCondLst>
                            <p:childTnLst>
                              <p:par>
                                <p:cTn id="24" presetID="42" presetClass="entr" presetSubtype="0" fill="hold" nodeType="afterEffect">
                                  <p:stCondLst>
                                    <p:cond delay="280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2500"/>
                            </p:stCondLst>
                            <p:childTnLst>
                              <p:par>
                                <p:cTn id="30" presetID="42" presetClass="entr" presetSubtype="0" fill="hold" nodeType="afterEffect">
                                  <p:stCondLst>
                                    <p:cond delay="760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1100"/>
                            </p:stCondLst>
                            <p:childTnLst>
                              <p:par>
                                <p:cTn id="36" presetID="42" presetClass="entr" presetSubtype="0" fill="hold" nodeType="afterEffect">
                                  <p:stCondLst>
                                    <p:cond delay="720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Text Placeholder 2"/>
          <p:cNvSpPr>
            <a:spLocks noGrp="1"/>
          </p:cNvSpPr>
          <p:nvPr>
            <p:ph type="body" idx="1"/>
          </p:nvPr>
        </p:nvSpPr>
        <p:spPr>
          <a:xfrm>
            <a:off x="457200" y="1635853"/>
            <a:ext cx="4040188" cy="396518"/>
          </a:xfrm>
        </p:spPr>
        <p:txBody>
          <a:bodyPr/>
          <a:lstStyle/>
          <a:p>
            <a:r>
              <a:rPr lang="en-US" dirty="0" smtClean="0"/>
              <a:t>What are Anny’s Next Steps? </a:t>
            </a:r>
            <a:endParaRPr lang="en-US" dirty="0"/>
          </a:p>
        </p:txBody>
      </p:sp>
      <p:sp>
        <p:nvSpPr>
          <p:cNvPr id="4" name="Content Placeholder 3"/>
          <p:cNvSpPr>
            <a:spLocks noGrp="1"/>
          </p:cNvSpPr>
          <p:nvPr>
            <p:ph sz="half" idx="2"/>
          </p:nvPr>
        </p:nvSpPr>
        <p:spPr>
          <a:xfrm>
            <a:off x="457200" y="2174875"/>
            <a:ext cx="8223662" cy="3412193"/>
          </a:xfrm>
        </p:spPr>
        <p:txBody>
          <a:bodyPr/>
          <a:lstStyle/>
          <a:p>
            <a:pPr>
              <a:spcAft>
                <a:spcPts val="1200"/>
              </a:spcAft>
            </a:pPr>
            <a:r>
              <a:rPr lang="en-US" dirty="0" smtClean="0"/>
              <a:t>Follow-up is a critical part of the career plan process</a:t>
            </a:r>
          </a:p>
          <a:p>
            <a:pPr>
              <a:spcAft>
                <a:spcPts val="1200"/>
              </a:spcAft>
            </a:pPr>
            <a:r>
              <a:rPr lang="en-US" dirty="0" smtClean="0"/>
              <a:t>In the first example, we wrote out steps to help Anny get the job as a clerk at the hospital</a:t>
            </a:r>
          </a:p>
          <a:p>
            <a:pPr>
              <a:spcAft>
                <a:spcPts val="1200"/>
              </a:spcAft>
            </a:pPr>
            <a:r>
              <a:rPr lang="en-US" dirty="0" smtClean="0"/>
              <a:t>Her next steps will depend on whether or not she gets the job</a:t>
            </a:r>
          </a:p>
          <a:p>
            <a:pPr lvl="1">
              <a:spcAft>
                <a:spcPts val="1200"/>
              </a:spcAft>
            </a:pPr>
            <a:r>
              <a:rPr lang="en-US" dirty="0" smtClean="0"/>
              <a:t>Does Anny get the job and need to focus on applying for school?</a:t>
            </a:r>
          </a:p>
          <a:p>
            <a:pPr lvl="1">
              <a:spcAft>
                <a:spcPts val="1200"/>
              </a:spcAft>
            </a:pPr>
            <a:r>
              <a:rPr lang="en-US" dirty="0" smtClean="0"/>
              <a:t>Does Anny get passed over for the job and need to focus on securing a different job so she can work and go to school?</a:t>
            </a: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xEl>
                                              <p:pRg st="0" end="0"/>
                                            </p:txEl>
                                          </p:spTgt>
                                        </p:tgtEl>
                                      </p:cBhvr>
                                    </p:animEffect>
                                  </p:childTnLst>
                                </p:cTn>
                              </p:par>
                            </p:childTnLst>
                          </p:cTn>
                        </p:par>
                        <p:par>
                          <p:cTn id="15" fill="hold">
                            <p:stCondLst>
                              <p:cond delay="1600"/>
                            </p:stCondLst>
                            <p:childTnLst>
                              <p:par>
                                <p:cTn id="16" presetID="5" presetClass="entr" presetSubtype="10" fill="hold" nodeType="afterEffect">
                                  <p:stCondLst>
                                    <p:cond delay="24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childTnLst>
                          </p:cTn>
                        </p:par>
                        <p:par>
                          <p:cTn id="19" fill="hold">
                            <p:stCondLst>
                              <p:cond delay="4500"/>
                            </p:stCondLst>
                            <p:childTnLst>
                              <p:par>
                                <p:cTn id="20" presetID="5" presetClass="entr" presetSubtype="10" fill="hold" nodeType="afterEffect">
                                  <p:stCondLst>
                                    <p:cond delay="30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par>
                          <p:cTn id="23" fill="hold">
                            <p:stCondLst>
                              <p:cond delay="5300"/>
                            </p:stCondLst>
                            <p:childTnLst>
                              <p:par>
                                <p:cTn id="24" presetID="5" presetClass="entr" presetSubtype="10" fill="hold" nodeType="afterEffect">
                                  <p:stCondLst>
                                    <p:cond delay="30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heckerboard(across)">
                                      <p:cBhvr>
                                        <p:cTn id="26" dur="500"/>
                                        <p:tgtEl>
                                          <p:spTgt spid="4">
                                            <p:txEl>
                                              <p:pRg st="2" end="2"/>
                                            </p:txEl>
                                          </p:spTgt>
                                        </p:tgtEl>
                                      </p:cBhvr>
                                    </p:animEffect>
                                  </p:childTnLst>
                                </p:cTn>
                              </p:par>
                            </p:childTnLst>
                          </p:cTn>
                        </p:par>
                        <p:par>
                          <p:cTn id="27" fill="hold">
                            <p:stCondLst>
                              <p:cond delay="6100"/>
                            </p:stCondLst>
                            <p:childTnLst>
                              <p:par>
                                <p:cTn id="28" presetID="12" presetClass="entr" presetSubtype="4" fill="hold" nodeType="afterEffect">
                                  <p:stCondLst>
                                    <p:cond delay="50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slide(fromBottom)">
                                      <p:cBhvr>
                                        <p:cTn id="30" dur="500"/>
                                        <p:tgtEl>
                                          <p:spTgt spid="4">
                                            <p:txEl>
                                              <p:pRg st="3" end="3"/>
                                            </p:txEl>
                                          </p:spTgt>
                                        </p:tgtEl>
                                      </p:cBhvr>
                                    </p:animEffect>
                                  </p:childTnLst>
                                </p:cTn>
                              </p:par>
                            </p:childTnLst>
                          </p:cTn>
                        </p:par>
                        <p:par>
                          <p:cTn id="31" fill="hold">
                            <p:stCondLst>
                              <p:cond delay="7100"/>
                            </p:stCondLst>
                            <p:childTnLst>
                              <p:par>
                                <p:cTn id="32" presetID="12" presetClass="entr" presetSubtype="4" fill="hold" nodeType="afterEffect">
                                  <p:stCondLst>
                                    <p:cond delay="420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slide(fromBottom)">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sz="half" idx="2"/>
          </p:nvPr>
        </p:nvSpPr>
        <p:spPr>
          <a:xfrm>
            <a:off x="760021" y="1413164"/>
            <a:ext cx="7926779" cy="4712999"/>
          </a:xfrm>
        </p:spPr>
        <p:txBody>
          <a:bodyPr/>
          <a:lstStyle/>
          <a:p>
            <a:pPr>
              <a:spcBef>
                <a:spcPts val="1200"/>
              </a:spcBef>
              <a:spcAft>
                <a:spcPts val="1200"/>
              </a:spcAft>
            </a:pPr>
            <a:r>
              <a:rPr lang="en-US" sz="2500" dirty="0" smtClean="0"/>
              <a:t>During this lesson, we </a:t>
            </a:r>
          </a:p>
          <a:p>
            <a:pPr lvl="1">
              <a:spcBef>
                <a:spcPts val="1200"/>
              </a:spcBef>
              <a:spcAft>
                <a:spcPts val="1200"/>
              </a:spcAft>
            </a:pPr>
            <a:r>
              <a:rPr lang="en-US" sz="2100" dirty="0" smtClean="0"/>
              <a:t>Discussed the process of using information gathered to develop a plan of action</a:t>
            </a:r>
          </a:p>
          <a:p>
            <a:pPr lvl="1">
              <a:spcBef>
                <a:spcPts val="1200"/>
              </a:spcBef>
              <a:spcAft>
                <a:spcPts val="1200"/>
              </a:spcAft>
            </a:pPr>
            <a:r>
              <a:rPr lang="en-US" sz="2100" dirty="0" smtClean="0"/>
              <a:t>Discussed why the career plan is such an important tool to all job seekers</a:t>
            </a:r>
          </a:p>
          <a:p>
            <a:pPr lvl="1">
              <a:spcBef>
                <a:spcPts val="1200"/>
              </a:spcBef>
              <a:spcAft>
                <a:spcPts val="1200"/>
              </a:spcAft>
            </a:pPr>
            <a:r>
              <a:rPr lang="en-US" sz="2100" dirty="0" smtClean="0"/>
              <a:t>Discussed what elements are critical for inclusion in the career plan</a:t>
            </a:r>
          </a:p>
          <a:p>
            <a:pPr lvl="1">
              <a:spcBef>
                <a:spcPts val="1200"/>
              </a:spcBef>
              <a:spcAft>
                <a:spcPts val="1200"/>
              </a:spcAft>
            </a:pPr>
            <a:r>
              <a:rPr lang="en-US" sz="2100" dirty="0" smtClean="0"/>
              <a:t>Discussed how to create a S.M.A.R.T.  goal</a:t>
            </a:r>
          </a:p>
          <a:p>
            <a:pPr lvl="1">
              <a:spcBef>
                <a:spcPts val="1200"/>
              </a:spcBef>
              <a:spcAft>
                <a:spcPts val="1200"/>
              </a:spcAft>
            </a:pPr>
            <a:r>
              <a:rPr lang="en-US" sz="2100" dirty="0" smtClean="0"/>
              <a:t>Discussed how to write clear action steps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2" presetClass="entr" presetSubtype="8" fill="hold" nodeType="withEffect">
                                  <p:stCondLst>
                                    <p:cond delay="10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additive="base">
                                        <p:cTn id="1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600"/>
                            </p:stCondLst>
                            <p:childTnLst>
                              <p:par>
                                <p:cTn id="13" presetID="14" presetClass="entr" presetSubtype="10" fill="hold" nodeType="afterEffect">
                                  <p:stCondLst>
                                    <p:cond delay="8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par>
                          <p:cTn id="16" fill="hold">
                            <p:stCondLst>
                              <p:cond delay="1900"/>
                            </p:stCondLst>
                            <p:childTnLst>
                              <p:par>
                                <p:cTn id="17" presetID="14" presetClass="entr" presetSubtype="10" fill="hold" nodeType="afterEffect">
                                  <p:stCondLst>
                                    <p:cond delay="4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par>
                          <p:cTn id="20" fill="hold">
                            <p:stCondLst>
                              <p:cond delay="6900"/>
                            </p:stCondLst>
                            <p:childTnLst>
                              <p:par>
                                <p:cTn id="21" presetID="14" presetClass="entr" presetSubtype="10" fill="hold" nodeType="afterEffect">
                                  <p:stCondLst>
                                    <p:cond delay="33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500"/>
                                        <p:tgtEl>
                                          <p:spTgt spid="6">
                                            <p:txEl>
                                              <p:pRg st="3" end="3"/>
                                            </p:txEl>
                                          </p:spTgt>
                                        </p:tgtEl>
                                      </p:cBhvr>
                                    </p:animEffect>
                                  </p:childTnLst>
                                </p:cTn>
                              </p:par>
                            </p:childTnLst>
                          </p:cTn>
                        </p:par>
                        <p:par>
                          <p:cTn id="24" fill="hold">
                            <p:stCondLst>
                              <p:cond delay="10700"/>
                            </p:stCondLst>
                            <p:childTnLst>
                              <p:par>
                                <p:cTn id="25" presetID="14" presetClass="entr" presetSubtype="10" fill="hold" nodeType="afterEffect">
                                  <p:stCondLst>
                                    <p:cond delay="33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par>
                          <p:cTn id="28" fill="hold">
                            <p:stCondLst>
                              <p:cond delay="14500"/>
                            </p:stCondLst>
                            <p:childTnLst>
                              <p:par>
                                <p:cTn id="29" presetID="14" presetClass="entr" presetSubtype="10" fill="hold" nodeType="afterEffect">
                                  <p:stCondLst>
                                    <p:cond delay="16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rot="10800000" flipV="1">
            <a:off x="0" y="0"/>
            <a:ext cx="9144000" cy="303212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13"/>
          <p:cNvGrpSpPr>
            <a:grpSpLocks/>
          </p:cNvGrpSpPr>
          <p:nvPr/>
        </p:nvGrpSpPr>
        <p:grpSpPr bwMode="auto">
          <a:xfrm>
            <a:off x="5977329" y="835973"/>
            <a:ext cx="2603500" cy="1808163"/>
            <a:chOff x="4819650" y="4642167"/>
            <a:chExt cx="3905250" cy="1808163"/>
          </a:xfrm>
        </p:grpSpPr>
        <p:sp>
          <p:nvSpPr>
            <p:cNvPr id="17" name="Rektangel med enkelt afrundet hjørne 16"/>
            <p:cNvSpPr/>
            <p:nvPr/>
          </p:nvSpPr>
          <p:spPr>
            <a:xfrm rot="10800000" flipH="1">
              <a:off x="4819650" y="4642167"/>
              <a:ext cx="3902870" cy="1808163"/>
            </a:xfrm>
            <a:prstGeom prst="round1Rect">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8" name="Rektangel 17"/>
            <p:cNvSpPr/>
            <p:nvPr/>
          </p:nvSpPr>
          <p:spPr>
            <a:xfrm>
              <a:off x="4819650" y="4650105"/>
              <a:ext cx="3905250" cy="131762"/>
            </a:xfrm>
            <a:prstGeom prst="rect">
              <a:avLst/>
            </a:prstGeom>
            <a:gradFill flip="none" rotWithShape="1">
              <a:gsLst>
                <a:gs pos="44000">
                  <a:srgbClr val="00B0F0"/>
                </a:gs>
                <a:gs pos="45000">
                  <a:srgbClr val="0070C0"/>
                </a:gs>
              </a:gsLst>
              <a:lin ang="5400000" scaled="1"/>
              <a:tileRect/>
            </a:gradFill>
            <a:ln w="9525" cap="flat" cmpd="sng" algn="ctr">
              <a:solidFill>
                <a:srgbClr val="0070C0"/>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55" name="Freeform 69"/>
          <p:cNvSpPr>
            <a:spLocks/>
          </p:cNvSpPr>
          <p:nvPr/>
        </p:nvSpPr>
        <p:spPr bwMode="auto">
          <a:xfrm>
            <a:off x="4666480" y="3025959"/>
            <a:ext cx="4473994" cy="2249817"/>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017" y="3031840"/>
            <a:ext cx="4526878" cy="3826160"/>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2104" y="3025959"/>
            <a:ext cx="4576237" cy="2282167"/>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9" name="Rektangel 18"/>
          <p:cNvSpPr/>
          <p:nvPr/>
        </p:nvSpPr>
        <p:spPr bwMode="auto">
          <a:xfrm>
            <a:off x="5984690" y="1567276"/>
            <a:ext cx="2551112" cy="400110"/>
          </a:xfrm>
          <a:prstGeom prst="rect">
            <a:avLst/>
          </a:prstGeom>
        </p:spPr>
        <p:txBody>
          <a:bodyPr>
            <a:spAutoFit/>
          </a:bodyPr>
          <a:lstStyle/>
          <a:p>
            <a:pPr algn="ctr" fontAlgn="auto">
              <a:spcBef>
                <a:spcPts val="0"/>
              </a:spcBef>
              <a:spcAft>
                <a:spcPts val="0"/>
              </a:spcAft>
              <a:defRPr/>
            </a:pPr>
            <a:r>
              <a:rPr lang="da-DK" sz="2000" b="1" kern="0" noProof="1" smtClean="0">
                <a:solidFill>
                  <a:schemeClr val="bg2">
                    <a:lumMod val="10000"/>
                  </a:schemeClr>
                </a:solidFill>
                <a:latin typeface="Calibri" pitchFamily="34" charset="0"/>
                <a:cs typeface="Arial" charset="0"/>
              </a:rPr>
              <a:t>Assessments</a:t>
            </a:r>
            <a:endParaRPr lang="da-DK" sz="1400" kern="0" dirty="0">
              <a:latin typeface="Arial" pitchFamily="34" charset="0"/>
            </a:endParaRPr>
          </a:p>
        </p:txBody>
      </p:sp>
      <p:sp>
        <p:nvSpPr>
          <p:cNvPr id="13" name="Freeform 68"/>
          <p:cNvSpPr>
            <a:spLocks/>
          </p:cNvSpPr>
          <p:nvPr/>
        </p:nvSpPr>
        <p:spPr bwMode="auto">
          <a:xfrm>
            <a:off x="0" y="3026664"/>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4" name="Freeform 68"/>
          <p:cNvSpPr>
            <a:spLocks/>
          </p:cNvSpPr>
          <p:nvPr/>
        </p:nvSpPr>
        <p:spPr bwMode="auto">
          <a:xfrm>
            <a:off x="0" y="3026664"/>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blipFill>
            <a:blip r:embed="rId3" cstate="print"/>
            <a:stretch>
              <a:fillRect/>
            </a:stretch>
          </a:blipFill>
          <a:ln w="9525" cap="flat" cmpd="sng" algn="ctr">
            <a:solidFill>
              <a:schemeClr val="bg1">
                <a:lumMod val="75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 name="5-Point Star 13"/>
          <p:cNvSpPr/>
          <p:nvPr/>
        </p:nvSpPr>
        <p:spPr>
          <a:xfrm>
            <a:off x="2066544" y="4078224"/>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2249424" y="4663440"/>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800"/>
                            </p:stCondLst>
                            <p:childTnLst>
                              <p:par>
                                <p:cTn id="13" presetID="18" presetClass="entr" presetSubtype="6"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strips(downRight)">
                                      <p:cBhvr>
                                        <p:cTn id="15" dur="500"/>
                                        <p:tgtEl>
                                          <p:spTgt spid="19">
                                            <p:txEl>
                                              <p:pRg st="0" end="0"/>
                                            </p:txEl>
                                          </p:spTgt>
                                        </p:tgtEl>
                                      </p:cBhvr>
                                    </p:animEffect>
                                  </p:childTnLst>
                                </p:cTn>
                              </p:par>
                            </p:childTnLst>
                          </p:cTn>
                        </p:par>
                        <p:par>
                          <p:cTn id="16" fill="hold">
                            <p:stCondLst>
                              <p:cond delay="1300"/>
                            </p:stCondLst>
                            <p:childTnLst>
                              <p:par>
                                <p:cTn id="17" presetID="14" presetClass="entr" presetSubtype="10" fill="hold" grpId="0" nodeType="afterEffect">
                                  <p:stCondLst>
                                    <p:cond delay="100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2" presetClass="entr" presetSubtype="4" decel="5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 fill="hold"/>
                                        <p:tgtEl>
                                          <p:spTgt spid="14"/>
                                        </p:tgtEl>
                                        <p:attrNameLst>
                                          <p:attrName>ppt_x</p:attrName>
                                        </p:attrNameLst>
                                      </p:cBhvr>
                                      <p:tavLst>
                                        <p:tav tm="0">
                                          <p:val>
                                            <p:strVal val="#ppt_x"/>
                                          </p:val>
                                        </p:tav>
                                        <p:tav tm="100000">
                                          <p:val>
                                            <p:strVal val="#ppt_x"/>
                                          </p:val>
                                        </p:tav>
                                      </p:tavLst>
                                    </p:anim>
                                    <p:anim calcmode="lin" valueType="num">
                                      <p:cBhvr additive="base">
                                        <p:cTn id="23" dur="1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0"/>
                                            </p:cond>
                                          </p:stCondLst>
                                        </p:cTn>
                                        <p:tgtEl>
                                          <p:spTgt spid="14"/>
                                        </p:tgtEl>
                                        <p:attrNameLst>
                                          <p:attrName>style.visibility</p:attrName>
                                        </p:attrNameLst>
                                      </p:cBhvr>
                                      <p:to>
                                        <p:strVal val="hidden"/>
                                      </p:to>
                                    </p:set>
                                  </p:subTnLst>
                                </p:cTn>
                              </p:par>
                              <p:par>
                                <p:cTn id="24" presetID="2" presetClass="entr" presetSubtype="1" decel="5000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 fill="hold"/>
                                        <p:tgtEl>
                                          <p:spTgt spid="16"/>
                                        </p:tgtEl>
                                        <p:attrNameLst>
                                          <p:attrName>ppt_x</p:attrName>
                                        </p:attrNameLst>
                                      </p:cBhvr>
                                      <p:tavLst>
                                        <p:tav tm="0">
                                          <p:val>
                                            <p:strVal val="#ppt_x"/>
                                          </p:val>
                                        </p:tav>
                                        <p:tav tm="100000">
                                          <p:val>
                                            <p:strVal val="#ppt_x"/>
                                          </p:val>
                                        </p:tav>
                                      </p:tavLst>
                                    </p:anim>
                                    <p:anim calcmode="lin" valueType="num">
                                      <p:cBhvr additive="base">
                                        <p:cTn id="27" dur="50" fill="hold"/>
                                        <p:tgtEl>
                                          <p:spTgt spid="16"/>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24"/>
                                            </p:cond>
                                          </p:stCondLst>
                                        </p:cTn>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rot="10800000" flipV="1">
            <a:off x="0" y="0"/>
            <a:ext cx="9144000" cy="303212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13"/>
          <p:cNvGrpSpPr>
            <a:grpSpLocks/>
          </p:cNvGrpSpPr>
          <p:nvPr/>
        </p:nvGrpSpPr>
        <p:grpSpPr bwMode="auto">
          <a:xfrm>
            <a:off x="336550" y="895350"/>
            <a:ext cx="2603500" cy="1808163"/>
            <a:chOff x="4819650" y="4642167"/>
            <a:chExt cx="3905250" cy="1808163"/>
          </a:xfrm>
        </p:grpSpPr>
        <p:sp>
          <p:nvSpPr>
            <p:cNvPr id="17" name="Rektangel med enkelt afrundet hjørne 16"/>
            <p:cNvSpPr/>
            <p:nvPr/>
          </p:nvSpPr>
          <p:spPr>
            <a:xfrm rot="10800000" flipH="1">
              <a:off x="4819650" y="4642167"/>
              <a:ext cx="3902870" cy="1808163"/>
            </a:xfrm>
            <a:prstGeom prst="round1Rect">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8" name="Rektangel 17"/>
            <p:cNvSpPr/>
            <p:nvPr/>
          </p:nvSpPr>
          <p:spPr>
            <a:xfrm>
              <a:off x="4819650" y="4650105"/>
              <a:ext cx="3905250" cy="131762"/>
            </a:xfrm>
            <a:prstGeom prst="rect">
              <a:avLst/>
            </a:prstGeom>
            <a:gradFill flip="none" rotWithShape="1">
              <a:gsLst>
                <a:gs pos="44000">
                  <a:srgbClr val="00B0F0"/>
                </a:gs>
                <a:gs pos="45000">
                  <a:srgbClr val="0070C0"/>
                </a:gs>
              </a:gsLst>
              <a:lin ang="5400000" scaled="1"/>
              <a:tileRect/>
            </a:gradFill>
            <a:ln w="9525" cap="flat" cmpd="sng" algn="ctr">
              <a:solidFill>
                <a:srgbClr val="0070C0"/>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54"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6480" y="3025959"/>
            <a:ext cx="4473994" cy="2249817"/>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2104" y="3025959"/>
            <a:ext cx="4576237" cy="2282167"/>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2" name="Rektangel 21"/>
          <p:cNvSpPr/>
          <p:nvPr/>
        </p:nvSpPr>
        <p:spPr bwMode="auto">
          <a:xfrm>
            <a:off x="355786" y="1579151"/>
            <a:ext cx="2551112" cy="400110"/>
          </a:xfrm>
          <a:prstGeom prst="rect">
            <a:avLst/>
          </a:prstGeom>
        </p:spPr>
        <p:txBody>
          <a:bodyPr>
            <a:spAutoFit/>
          </a:bodyPr>
          <a:lstStyle/>
          <a:p>
            <a:pPr algn="ctr" fontAlgn="auto">
              <a:spcBef>
                <a:spcPts val="0"/>
              </a:spcBef>
              <a:spcAft>
                <a:spcPts val="0"/>
              </a:spcAft>
              <a:defRPr/>
            </a:pPr>
            <a:r>
              <a:rPr lang="da-DK" sz="2000" b="1" kern="0" noProof="1" smtClean="0">
                <a:solidFill>
                  <a:schemeClr val="bg2">
                    <a:lumMod val="10000"/>
                  </a:schemeClr>
                </a:solidFill>
                <a:latin typeface="Calibri" pitchFamily="34" charset="0"/>
                <a:cs typeface="Arial" charset="0"/>
              </a:rPr>
              <a:t>Career Exploration</a:t>
            </a:r>
            <a:endParaRPr lang="da-DK" sz="1400" kern="0" dirty="0">
              <a:latin typeface="Arial" pitchFamily="34" charset="0"/>
            </a:endParaRPr>
          </a:p>
        </p:txBody>
      </p:sp>
      <p:sp>
        <p:nvSpPr>
          <p:cNvPr id="12" name="Freeform 70"/>
          <p:cNvSpPr>
            <a:spLocks/>
          </p:cNvSpPr>
          <p:nvPr/>
        </p:nvSpPr>
        <p:spPr bwMode="auto">
          <a:xfrm>
            <a:off x="2258568" y="3035808"/>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a:gsLst>
              <a:gs pos="0">
                <a:srgbClr val="E6E6E6"/>
              </a:gs>
              <a:gs pos="100000">
                <a:srgbClr val="F3F3F3"/>
              </a:gs>
            </a:gsLst>
            <a:lin ang="5400000" scaled="0"/>
          </a:gradFill>
          <a:ln w="28575" cap="flat" cmpd="sng" algn="ct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58568" y="3016332"/>
            <a:ext cx="4525962" cy="3845351"/>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blipFill dpi="0" rotWithShape="1">
            <a:blip r:embed="rId3" cstate="print"/>
            <a:srcRect/>
            <a:stretch>
              <a:fillRect t="-8000" r="-13000"/>
            </a:stretch>
          </a:blipFill>
          <a:ln w="9525" cap="flat" cmpd="sng" algn="ctr">
            <a:solidFill>
              <a:schemeClr val="bg1">
                <a:lumMod val="75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3" name="5-Point Star 12"/>
          <p:cNvSpPr/>
          <p:nvPr/>
        </p:nvSpPr>
        <p:spPr>
          <a:xfrm>
            <a:off x="4328720" y="4521665"/>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4127761" y="4015810"/>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800"/>
                            </p:stCondLst>
                            <p:childTnLst>
                              <p:par>
                                <p:cTn id="13" presetID="18" presetClass="entr" presetSubtype="6" fill="hold"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strips(downRight)">
                                      <p:cBhvr>
                                        <p:cTn id="15" dur="500"/>
                                        <p:tgtEl>
                                          <p:spTgt spid="22">
                                            <p:txEl>
                                              <p:pRg st="0" end="0"/>
                                            </p:txEl>
                                          </p:spTgt>
                                        </p:tgtEl>
                                      </p:cBhvr>
                                    </p:animEffect>
                                  </p:childTnLst>
                                </p:cTn>
                              </p:par>
                            </p:childTnLst>
                          </p:cTn>
                        </p:par>
                        <p:par>
                          <p:cTn id="16" fill="hold">
                            <p:stCondLst>
                              <p:cond delay="1300"/>
                            </p:stCondLst>
                            <p:childTnLst>
                              <p:par>
                                <p:cTn id="17" presetID="14" presetClass="entr" presetSubtype="10" fill="hold" grpId="0" nodeType="afterEffect">
                                  <p:stCondLst>
                                    <p:cond delay="2300"/>
                                  </p:stCondLst>
                                  <p:childTnLst>
                                    <p:set>
                                      <p:cBhvr>
                                        <p:cTn id="18" dur="1" fill="hold">
                                          <p:stCondLst>
                                            <p:cond delay="0"/>
                                          </p:stCondLst>
                                        </p:cTn>
                                        <p:tgtEl>
                                          <p:spTgt spid="56"/>
                                        </p:tgtEl>
                                        <p:attrNameLst>
                                          <p:attrName>style.visibility</p:attrName>
                                        </p:attrNameLst>
                                      </p:cBhvr>
                                      <p:to>
                                        <p:strVal val="visible"/>
                                      </p:to>
                                    </p:set>
                                    <p:animEffect transition="in" filter="randombar(horizontal)">
                                      <p:cBhvr>
                                        <p:cTn id="19" dur="500"/>
                                        <p:tgtEl>
                                          <p:spTgt spid="56"/>
                                        </p:tgtEl>
                                      </p:cBhvr>
                                    </p:animEffect>
                                  </p:childTnLst>
                                </p:cTn>
                              </p:par>
                              <p:par>
                                <p:cTn id="20" presetID="2" presetClass="entr" presetSubtype="1" decel="50000" fill="hold" grpId="0" nodeType="withEffect">
                                  <p:stCondLst>
                                    <p:cond delay="23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 fill="hold"/>
                                        <p:tgtEl>
                                          <p:spTgt spid="13"/>
                                        </p:tgtEl>
                                        <p:attrNameLst>
                                          <p:attrName>ppt_x</p:attrName>
                                        </p:attrNameLst>
                                      </p:cBhvr>
                                      <p:tavLst>
                                        <p:tav tm="0">
                                          <p:val>
                                            <p:strVal val="#ppt_x"/>
                                          </p:val>
                                        </p:tav>
                                        <p:tav tm="100000">
                                          <p:val>
                                            <p:strVal val="#ppt_x"/>
                                          </p:val>
                                        </p:tav>
                                      </p:tavLst>
                                    </p:anim>
                                    <p:anim calcmode="lin" valueType="num">
                                      <p:cBhvr additive="base">
                                        <p:cTn id="23" dur="50" fill="hold"/>
                                        <p:tgtEl>
                                          <p:spTgt spid="13"/>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20"/>
                                            </p:cond>
                                          </p:stCondLst>
                                        </p:cTn>
                                        <p:tgtEl>
                                          <p:spTgt spid="13"/>
                                        </p:tgtEl>
                                        <p:attrNameLst>
                                          <p:attrName>style.visibility</p:attrName>
                                        </p:attrNameLst>
                                      </p:cBhvr>
                                      <p:to>
                                        <p:strVal val="hidden"/>
                                      </p:to>
                                    </p:set>
                                  </p:subTnLst>
                                </p:cTn>
                              </p:par>
                              <p:par>
                                <p:cTn id="24" presetID="2" presetClass="entr" presetSubtype="4" decel="50000" fill="hold" grpId="0" nodeType="withEffect">
                                  <p:stCondLst>
                                    <p:cond delay="23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 fill="hold"/>
                                        <p:tgtEl>
                                          <p:spTgt spid="14"/>
                                        </p:tgtEl>
                                        <p:attrNameLst>
                                          <p:attrName>ppt_x</p:attrName>
                                        </p:attrNameLst>
                                      </p:cBhvr>
                                      <p:tavLst>
                                        <p:tav tm="0">
                                          <p:val>
                                            <p:strVal val="#ppt_x"/>
                                          </p:val>
                                        </p:tav>
                                        <p:tav tm="100000">
                                          <p:val>
                                            <p:strVal val="#ppt_x"/>
                                          </p:val>
                                        </p:tav>
                                      </p:tavLst>
                                    </p:anim>
                                    <p:anim calcmode="lin" valueType="num">
                                      <p:cBhvr additive="base">
                                        <p:cTn id="27" dur="1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4"/>
                                            </p:cond>
                                          </p:stCondLst>
                                        </p:cTn>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rot="10800000" flipV="1">
            <a:off x="0" y="0"/>
            <a:ext cx="9144000" cy="3032125"/>
          </a:xfrm>
          <a:prstGeom prst="rect">
            <a:avLst/>
          </a:prstGeom>
          <a:gradFill flip="none" rotWithShape="1">
            <a:gsLst>
              <a:gs pos="0">
                <a:srgbClr val="FFFFFF">
                  <a:lumMod val="75000"/>
                </a:srgbClr>
              </a:gs>
              <a:gs pos="100000">
                <a:srgbClr val="E6E6E6">
                  <a:tint val="50000"/>
                  <a:shade val="100000"/>
                  <a:satMod val="350000"/>
                </a:srgbClr>
              </a:gs>
              <a:gs pos="100000">
                <a:srgbClr val="E6E6E6">
                  <a:tint val="50000"/>
                  <a:shade val="100000"/>
                  <a:satMod val="350000"/>
                </a:srgbClr>
              </a:gs>
              <a:gs pos="100000">
                <a:srgbClr val="E6E6E6">
                  <a:tint val="50000"/>
                  <a:shade val="100000"/>
                  <a:satMod val="350000"/>
                </a:srgbClr>
              </a:gs>
              <a:gs pos="31000">
                <a:srgbClr val="E6E6E6">
                  <a:tint val="50000"/>
                  <a:shade val="100000"/>
                  <a:satMod val="350000"/>
                </a:srgbClr>
              </a:gs>
              <a:gs pos="52000">
                <a:srgbClr val="E6E6E6">
                  <a:tint val="50000"/>
                  <a:shade val="100000"/>
                  <a:satMod val="350000"/>
                </a:srgb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13"/>
          <p:cNvGrpSpPr>
            <a:grpSpLocks/>
          </p:cNvGrpSpPr>
          <p:nvPr/>
        </p:nvGrpSpPr>
        <p:grpSpPr bwMode="auto">
          <a:xfrm>
            <a:off x="3281631" y="919100"/>
            <a:ext cx="2603500" cy="1808163"/>
            <a:chOff x="4819650" y="4642167"/>
            <a:chExt cx="3905250" cy="1808163"/>
          </a:xfrm>
        </p:grpSpPr>
        <p:sp>
          <p:nvSpPr>
            <p:cNvPr id="19" name="Rektangel med enkelt afrundet hjørne 18"/>
            <p:cNvSpPr/>
            <p:nvPr/>
          </p:nvSpPr>
          <p:spPr>
            <a:xfrm rot="10800000" flipH="1">
              <a:off x="4819650" y="4642167"/>
              <a:ext cx="3902870" cy="1808163"/>
            </a:xfrm>
            <a:prstGeom prst="round1Rect">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3" name="Rektangel 22"/>
            <p:cNvSpPr/>
            <p:nvPr/>
          </p:nvSpPr>
          <p:spPr>
            <a:xfrm>
              <a:off x="4819650" y="4650105"/>
              <a:ext cx="3905250" cy="131762"/>
            </a:xfrm>
            <a:prstGeom prst="rect">
              <a:avLst/>
            </a:prstGeom>
            <a:gradFill flip="none" rotWithShape="1">
              <a:gsLst>
                <a:gs pos="44000">
                  <a:srgbClr val="00B0F0"/>
                </a:gs>
                <a:gs pos="45000">
                  <a:srgbClr val="0070C0"/>
                </a:gs>
              </a:gsLst>
              <a:lin ang="5400000" scaled="1"/>
              <a:tileRect/>
            </a:gradFill>
            <a:ln w="9525" cap="flat" cmpd="sng" algn="ctr">
              <a:solidFill>
                <a:srgbClr val="0070C0"/>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54"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017" y="3031840"/>
            <a:ext cx="4526878" cy="3826160"/>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8" name="Freeform 72"/>
          <p:cNvSpPr>
            <a:spLocks/>
          </p:cNvSpPr>
          <p:nvPr/>
        </p:nvSpPr>
        <p:spPr bwMode="auto">
          <a:xfrm>
            <a:off x="2104" y="3025959"/>
            <a:ext cx="4576237" cy="2282167"/>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2" name="Rektangel 21"/>
          <p:cNvSpPr/>
          <p:nvPr/>
        </p:nvSpPr>
        <p:spPr bwMode="auto">
          <a:xfrm>
            <a:off x="3277115" y="1602902"/>
            <a:ext cx="2551112" cy="400110"/>
          </a:xfrm>
          <a:prstGeom prst="rect">
            <a:avLst/>
          </a:prstGeom>
        </p:spPr>
        <p:txBody>
          <a:bodyPr>
            <a:spAutoFit/>
          </a:bodyPr>
          <a:lstStyle/>
          <a:p>
            <a:pPr algn="ctr" fontAlgn="auto">
              <a:spcBef>
                <a:spcPts val="0"/>
              </a:spcBef>
              <a:spcAft>
                <a:spcPts val="0"/>
              </a:spcAft>
              <a:defRPr/>
            </a:pPr>
            <a:r>
              <a:rPr lang="da-DK" sz="2000" b="1" kern="0" noProof="1" smtClean="0">
                <a:solidFill>
                  <a:schemeClr val="bg2">
                    <a:lumMod val="10000"/>
                  </a:schemeClr>
                </a:solidFill>
                <a:latin typeface="Calibri" pitchFamily="34" charset="0"/>
                <a:cs typeface="Arial" charset="0"/>
              </a:rPr>
              <a:t>Planning</a:t>
            </a:r>
            <a:endParaRPr lang="da-DK" sz="1400" kern="0" dirty="0">
              <a:latin typeface="Arial" pitchFamily="34" charset="0"/>
            </a:endParaRPr>
          </a:p>
        </p:txBody>
      </p:sp>
      <p:sp>
        <p:nvSpPr>
          <p:cNvPr id="13" name="Freeform 71"/>
          <p:cNvSpPr>
            <a:spLocks/>
          </p:cNvSpPr>
          <p:nvPr/>
        </p:nvSpPr>
        <p:spPr bwMode="auto">
          <a:xfrm>
            <a:off x="4636008" y="3026664"/>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a:gsLst>
              <a:gs pos="0">
                <a:srgbClr val="E6E6E6"/>
              </a:gs>
              <a:gs pos="0">
                <a:srgbClr val="F3F3F3"/>
              </a:gs>
            </a:gsLst>
            <a:lin ang="5400000" scaled="0"/>
          </a:gradFill>
          <a:ln w="28575" cap="flat" cmpd="sng" algn="ctr">
            <a:gradFill>
              <a:gsLst>
                <a:gs pos="50000">
                  <a:srgbClr val="93CDDD"/>
                </a:gs>
                <a:gs pos="100000">
                  <a:srgbClr val="002060"/>
                </a:gs>
              </a:gsLst>
              <a:lin ang="5400000" scaled="0"/>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6008" y="3026664"/>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blipFill dpi="0" rotWithShape="1">
            <a:blip r:embed="rId3" cstate="print"/>
            <a:srcRect/>
            <a:stretch>
              <a:fillRect/>
            </a:stretch>
          </a:blip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5" name="Freeform 69"/>
          <p:cNvSpPr>
            <a:spLocks/>
          </p:cNvSpPr>
          <p:nvPr/>
        </p:nvSpPr>
        <p:spPr bwMode="auto">
          <a:xfrm>
            <a:off x="4666480" y="3025959"/>
            <a:ext cx="4473994" cy="2249817"/>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 name="5-Point Star 13"/>
          <p:cNvSpPr/>
          <p:nvPr/>
        </p:nvSpPr>
        <p:spPr>
          <a:xfrm>
            <a:off x="6652847" y="4410093"/>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5" name="5-Point Star 14"/>
          <p:cNvSpPr/>
          <p:nvPr/>
        </p:nvSpPr>
        <p:spPr>
          <a:xfrm>
            <a:off x="6931082" y="4839330"/>
            <a:ext cx="905256" cy="822960"/>
          </a:xfrm>
          <a:prstGeom prst="star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800"/>
                            </p:stCondLst>
                            <p:childTnLst>
                              <p:par>
                                <p:cTn id="13" presetID="18" presetClass="entr" presetSubtype="6" fill="hold"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strips(downRight)">
                                      <p:cBhvr>
                                        <p:cTn id="15" dur="500"/>
                                        <p:tgtEl>
                                          <p:spTgt spid="22">
                                            <p:txEl>
                                              <p:pRg st="0" end="0"/>
                                            </p:txEl>
                                          </p:spTgt>
                                        </p:tgtEl>
                                      </p:cBhvr>
                                    </p:animEffect>
                                  </p:childTnLst>
                                </p:cTn>
                              </p:par>
                            </p:childTnLst>
                          </p:cTn>
                        </p:par>
                        <p:par>
                          <p:cTn id="16" fill="hold">
                            <p:stCondLst>
                              <p:cond delay="1300"/>
                            </p:stCondLst>
                            <p:childTnLst>
                              <p:par>
                                <p:cTn id="17" presetID="14" presetClass="entr" presetSubtype="10" fill="hold" grpId="0" nodeType="afterEffect">
                                  <p:stCondLst>
                                    <p:cond delay="370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par>
                                <p:cTn id="20" presetID="2" presetClass="entr" presetSubtype="4" decel="50000" fill="hold" grpId="0" nodeType="withEffect">
                                  <p:stCondLst>
                                    <p:cond delay="37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 fill="hold"/>
                                        <p:tgtEl>
                                          <p:spTgt spid="14"/>
                                        </p:tgtEl>
                                        <p:attrNameLst>
                                          <p:attrName>ppt_x</p:attrName>
                                        </p:attrNameLst>
                                      </p:cBhvr>
                                      <p:tavLst>
                                        <p:tav tm="0">
                                          <p:val>
                                            <p:strVal val="#ppt_x"/>
                                          </p:val>
                                        </p:tav>
                                        <p:tav tm="100000">
                                          <p:val>
                                            <p:strVal val="#ppt_x"/>
                                          </p:val>
                                        </p:tav>
                                      </p:tavLst>
                                    </p:anim>
                                    <p:anim calcmode="lin" valueType="num">
                                      <p:cBhvr additive="base">
                                        <p:cTn id="23" dur="1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0"/>
                                            </p:cond>
                                          </p:stCondLst>
                                        </p:cTn>
                                        <p:tgtEl>
                                          <p:spTgt spid="14"/>
                                        </p:tgtEl>
                                        <p:attrNameLst>
                                          <p:attrName>style.visibility</p:attrName>
                                        </p:attrNameLst>
                                      </p:cBhvr>
                                      <p:to>
                                        <p:strVal val="hidden"/>
                                      </p:to>
                                    </p:set>
                                  </p:subTnLst>
                                </p:cTn>
                              </p:par>
                              <p:par>
                                <p:cTn id="24" presetID="2" presetClass="entr" presetSubtype="1" decel="50000" fill="hold" grpId="0" nodeType="withEffect">
                                  <p:stCondLst>
                                    <p:cond delay="37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 fill="hold"/>
                                        <p:tgtEl>
                                          <p:spTgt spid="15"/>
                                        </p:tgtEl>
                                        <p:attrNameLst>
                                          <p:attrName>ppt_x</p:attrName>
                                        </p:attrNameLst>
                                      </p:cBhvr>
                                      <p:tavLst>
                                        <p:tav tm="0">
                                          <p:val>
                                            <p:strVal val="#ppt_x"/>
                                          </p:val>
                                        </p:tav>
                                        <p:tav tm="100000">
                                          <p:val>
                                            <p:strVal val="#ppt_x"/>
                                          </p:val>
                                        </p:tav>
                                      </p:tavLst>
                                    </p:anim>
                                    <p:anim calcmode="lin" valueType="num">
                                      <p:cBhvr additive="base">
                                        <p:cTn id="27" dur="50" fill="hold"/>
                                        <p:tgtEl>
                                          <p:spTgt spid="15"/>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24"/>
                                            </p:cond>
                                          </p:stCondLst>
                                        </p:cTn>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 </a:t>
            </a:r>
            <a:endParaRPr lang="en-US" dirty="0"/>
          </a:p>
        </p:txBody>
      </p:sp>
      <p:sp>
        <p:nvSpPr>
          <p:cNvPr id="3" name="Content Placeholder 2"/>
          <p:cNvSpPr>
            <a:spLocks noGrp="1"/>
          </p:cNvSpPr>
          <p:nvPr>
            <p:ph idx="1"/>
          </p:nvPr>
        </p:nvSpPr>
        <p:spPr>
          <a:xfrm>
            <a:off x="457200" y="1306286"/>
            <a:ext cx="8229600" cy="5170015"/>
          </a:xfrm>
        </p:spPr>
        <p:txBody>
          <a:bodyPr/>
          <a:lstStyle/>
          <a:p>
            <a:pPr>
              <a:spcBef>
                <a:spcPts val="600"/>
              </a:spcBef>
              <a:spcAft>
                <a:spcPts val="1200"/>
              </a:spcAft>
            </a:pPr>
            <a:r>
              <a:rPr lang="en-US" sz="2400" dirty="0" smtClean="0"/>
              <a:t>Not all programs require the development of a career plan</a:t>
            </a:r>
          </a:p>
          <a:p>
            <a:pPr>
              <a:spcBef>
                <a:spcPts val="600"/>
              </a:spcBef>
              <a:spcAft>
                <a:spcPts val="1200"/>
              </a:spcAft>
            </a:pPr>
            <a:r>
              <a:rPr lang="en-US" sz="2400" dirty="0" smtClean="0"/>
              <a:t>So, which workforce programs require the creation of a career plan?</a:t>
            </a:r>
          </a:p>
          <a:p>
            <a:pPr lvl="1">
              <a:spcBef>
                <a:spcPts val="600"/>
              </a:spcBef>
              <a:spcAft>
                <a:spcPts val="1200"/>
              </a:spcAft>
            </a:pPr>
            <a:r>
              <a:rPr lang="en-US" sz="2200" dirty="0" smtClean="0"/>
              <a:t>Youth who are engaged in the Workforce Investment Act (WIA) program are required to have an Individual Service Strategy or ISS</a:t>
            </a:r>
          </a:p>
          <a:p>
            <a:pPr lvl="1">
              <a:spcBef>
                <a:spcPts val="600"/>
              </a:spcBef>
              <a:spcAft>
                <a:spcPts val="1200"/>
              </a:spcAft>
            </a:pPr>
            <a:r>
              <a:rPr lang="en-US" sz="2200" dirty="0" smtClean="0"/>
              <a:t>Customers engaged in the Welfare Transition (WT) program are required to have an Individual Responsibility Plan or IRP</a:t>
            </a:r>
          </a:p>
          <a:p>
            <a:pPr lvl="1">
              <a:spcBef>
                <a:spcPts val="600"/>
              </a:spcBef>
              <a:spcAft>
                <a:spcPts val="1200"/>
              </a:spcAft>
            </a:pPr>
            <a:r>
              <a:rPr lang="en-US" sz="2200" dirty="0" smtClean="0"/>
              <a:t>Customers engaged in the Reemployment and Eligibility Assessment (REA) program must have a career plan developed that outlines the customers’ strengths, weaknesses, and action steps to get a job</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16" presetClass="entr" presetSubtype="26" fill="hold" nodeType="withEffect">
                                  <p:stCondLst>
                                    <p:cond delay="300"/>
                                  </p:stCondLst>
                                  <p:iterate type="lt">
                                    <p:tmPct val="7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Horizontal)">
                                      <p:cBhvr>
                                        <p:cTn id="10" dur="500"/>
                                        <p:tgtEl>
                                          <p:spTgt spid="3">
                                            <p:txEl>
                                              <p:pRg st="0" end="0"/>
                                            </p:txEl>
                                          </p:spTgt>
                                        </p:tgtEl>
                                      </p:cBhvr>
                                    </p:animEffect>
                                  </p:childTnLst>
                                </p:cTn>
                              </p:par>
                            </p:childTnLst>
                          </p:cTn>
                        </p:par>
                        <p:par>
                          <p:cTn id="11" fill="hold">
                            <p:stCondLst>
                              <p:cond delay="2445"/>
                            </p:stCondLst>
                            <p:childTnLst>
                              <p:par>
                                <p:cTn id="12" presetID="16" presetClass="entr" presetSubtype="26" fill="hold" nodeType="afterEffect">
                                  <p:stCondLst>
                                    <p:cond delay="11255"/>
                                  </p:stCondLst>
                                  <p:iterate type="lt">
                                    <p:tmPct val="7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Horizontal)">
                                      <p:cBhvr>
                                        <p:cTn id="14" dur="500"/>
                                        <p:tgtEl>
                                          <p:spTgt spid="3">
                                            <p:txEl>
                                              <p:pRg st="1" end="1"/>
                                            </p:txEl>
                                          </p:spTgt>
                                        </p:tgtEl>
                                      </p:cBhvr>
                                    </p:animEffect>
                                  </p:childTnLst>
                                </p:cTn>
                              </p:par>
                            </p:childTnLst>
                          </p:cTn>
                        </p:par>
                        <p:par>
                          <p:cTn id="15" fill="hold">
                            <p:stCondLst>
                              <p:cond delay="16160"/>
                            </p:stCondLst>
                            <p:childTnLst>
                              <p:par>
                                <p:cTn id="16" presetID="42" presetClass="entr" presetSubtype="0" fill="hold" nodeType="afterEffect">
                                  <p:stCondLst>
                                    <p:cond delay="1540"/>
                                  </p:stCondLst>
                                  <p:iterate type="lt">
                                    <p:tmPct val="7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1875"/>
                            </p:stCondLst>
                            <p:childTnLst>
                              <p:par>
                                <p:cTn id="22" presetID="42" presetClass="entr" presetSubtype="0" fill="hold" nodeType="afterEffect">
                                  <p:stCondLst>
                                    <p:cond delay="18925"/>
                                  </p:stCondLst>
                                  <p:iterate type="lt">
                                    <p:tmPct val="7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4800"/>
                            </p:stCondLst>
                            <p:childTnLst>
                              <p:par>
                                <p:cTn id="28" presetID="42" presetClass="entr" presetSubtype="0" fill="hold" nodeType="afterEffect">
                                  <p:stCondLst>
                                    <p:cond delay="5600"/>
                                  </p:stCondLst>
                                  <p:iterate type="lt">
                                    <p:tmPct val="7000"/>
                                  </p:iterate>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165766" y="1659170"/>
            <a:ext cx="3002641" cy="44625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6117336" y="2020824"/>
            <a:ext cx="2286000" cy="3048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852160" y="1719072"/>
            <a:ext cx="2687286" cy="404079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Career Plan</a:t>
            </a:r>
            <a:endParaRPr lang="en-US" dirty="0"/>
          </a:p>
        </p:txBody>
      </p:sp>
      <p:sp>
        <p:nvSpPr>
          <p:cNvPr id="3" name="Content Placeholder 2"/>
          <p:cNvSpPr>
            <a:spLocks noGrp="1"/>
          </p:cNvSpPr>
          <p:nvPr>
            <p:ph idx="1"/>
          </p:nvPr>
        </p:nvSpPr>
        <p:spPr>
          <a:xfrm>
            <a:off x="457200" y="1600200"/>
            <a:ext cx="3865418" cy="5257800"/>
          </a:xfrm>
        </p:spPr>
        <p:txBody>
          <a:bodyPr/>
          <a:lstStyle/>
          <a:p>
            <a:pPr>
              <a:spcAft>
                <a:spcPts val="1200"/>
              </a:spcAft>
            </a:pPr>
            <a:r>
              <a:rPr lang="en-US" dirty="0" smtClean="0"/>
              <a:t>Why is the career plan such an important document? </a:t>
            </a:r>
          </a:p>
          <a:p>
            <a:pPr lvl="1">
              <a:spcAft>
                <a:spcPts val="1200"/>
              </a:spcAft>
            </a:pPr>
            <a:r>
              <a:rPr lang="en-US" dirty="0" smtClean="0"/>
              <a:t>Think of the plan as a road map to success</a:t>
            </a:r>
          </a:p>
          <a:p>
            <a:pPr lvl="1">
              <a:spcAft>
                <a:spcPts val="1200"/>
              </a:spcAft>
            </a:pPr>
            <a:endParaRPr lang="en-US" dirty="0" smtClean="0"/>
          </a:p>
          <a:p>
            <a:pPr lvl="1">
              <a:spcAft>
                <a:spcPts val="1200"/>
              </a:spcAft>
            </a:pP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16" presetClass="entr" presetSubtype="42" fill="hold" nodeType="withEffect">
                                  <p:stCondLst>
                                    <p:cond delay="2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Horizontal)">
                                      <p:cBhvr>
                                        <p:cTn id="10" dur="500"/>
                                        <p:tgtEl>
                                          <p:spTgt spid="3">
                                            <p:txEl>
                                              <p:pRg st="0" end="0"/>
                                            </p:txEl>
                                          </p:spTgt>
                                        </p:tgtEl>
                                      </p:cBhvr>
                                    </p:animEffect>
                                  </p:childTnLst>
                                </p:cTn>
                              </p:par>
                            </p:childTnLst>
                          </p:cTn>
                        </p:par>
                        <p:par>
                          <p:cTn id="11" fill="hold">
                            <p:stCondLst>
                              <p:cond delay="2750"/>
                            </p:stCondLst>
                            <p:childTnLst>
                              <p:par>
                                <p:cTn id="12" presetID="5" presetClass="entr" presetSubtype="5" fill="hold" nodeType="afterEffect">
                                  <p:stCondLst>
                                    <p:cond delay="4450"/>
                                  </p:stCondLst>
                                  <p:childTnLst>
                                    <p:set>
                                      <p:cBhvr>
                                        <p:cTn id="13" dur="1" fill="hold">
                                          <p:stCondLst>
                                            <p:cond delay="0"/>
                                          </p:stCondLst>
                                        </p:cTn>
                                        <p:tgtEl>
                                          <p:spTgt spid="2050"/>
                                        </p:tgtEl>
                                        <p:attrNameLst>
                                          <p:attrName>style.visibility</p:attrName>
                                        </p:attrNameLst>
                                      </p:cBhvr>
                                      <p:to>
                                        <p:strVal val="visible"/>
                                      </p:to>
                                    </p:set>
                                    <p:animEffect transition="in" filter="checkerboard(down)">
                                      <p:cBhvr>
                                        <p:cTn id="14" dur="1000"/>
                                        <p:tgtEl>
                                          <p:spTgt spid="2050"/>
                                        </p:tgtEl>
                                      </p:cBhvr>
                                    </p:animEffect>
                                  </p:childTnLst>
                                </p:cTn>
                              </p:par>
                            </p:childTnLst>
                          </p:cTn>
                        </p:par>
                        <p:par>
                          <p:cTn id="15" fill="hold">
                            <p:stCondLst>
                              <p:cond delay="8200"/>
                            </p:stCondLst>
                            <p:childTnLst>
                              <p:par>
                                <p:cTn id="16" presetID="5" presetClass="exit" presetSubtype="10" fill="hold" nodeType="afterEffect">
                                  <p:stCondLst>
                                    <p:cond delay="2300"/>
                                  </p:stCondLst>
                                  <p:childTnLst>
                                    <p:animEffect transition="out" filter="checkerboard(across)">
                                      <p:cBhvr>
                                        <p:cTn id="17" dur="1000"/>
                                        <p:tgtEl>
                                          <p:spTgt spid="2050"/>
                                        </p:tgtEl>
                                      </p:cBhvr>
                                    </p:animEffect>
                                    <p:set>
                                      <p:cBhvr>
                                        <p:cTn id="18" dur="1" fill="hold">
                                          <p:stCondLst>
                                            <p:cond delay="999"/>
                                          </p:stCondLst>
                                        </p:cTn>
                                        <p:tgtEl>
                                          <p:spTgt spid="2050"/>
                                        </p:tgtEl>
                                        <p:attrNameLst>
                                          <p:attrName>style.visibility</p:attrName>
                                        </p:attrNameLst>
                                      </p:cBhvr>
                                      <p:to>
                                        <p:strVal val="hidden"/>
                                      </p:to>
                                    </p:set>
                                  </p:childTnLst>
                                </p:cTn>
                              </p:par>
                            </p:childTnLst>
                          </p:cTn>
                        </p:par>
                        <p:par>
                          <p:cTn id="19" fill="hold">
                            <p:stCondLst>
                              <p:cond delay="11500"/>
                            </p:stCondLst>
                            <p:childTnLst>
                              <p:par>
                                <p:cTn id="20" presetID="12" presetClass="entr" presetSubtype="2" fill="hold" nodeType="after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slide(fromRight)">
                                      <p:cBhvr>
                                        <p:cTn id="22" dur="1000"/>
                                        <p:tgtEl>
                                          <p:spTgt spid="2051"/>
                                        </p:tgtEl>
                                      </p:cBhvr>
                                    </p:animEffect>
                                  </p:childTnLst>
                                </p:cTn>
                              </p:par>
                            </p:childTnLst>
                          </p:cTn>
                        </p:par>
                        <p:par>
                          <p:cTn id="23" fill="hold">
                            <p:stCondLst>
                              <p:cond delay="12500"/>
                            </p:stCondLst>
                            <p:childTnLst>
                              <p:par>
                                <p:cTn id="24" presetID="35" presetClass="path" presetSubtype="0" accel="50000" decel="50000" fill="hold" nodeType="afterEffect">
                                  <p:stCondLst>
                                    <p:cond delay="1000"/>
                                  </p:stCondLst>
                                  <p:childTnLst>
                                    <p:animMotion origin="layout" path="M -3.61111E-6 1.85014E-8 L -0.26597 1.85014E-8 " pathEditMode="relative" rAng="0" ptsTypes="AA">
                                      <p:cBhvr>
                                        <p:cTn id="25" dur="2000" fill="hold"/>
                                        <p:tgtEl>
                                          <p:spTgt spid="2051"/>
                                        </p:tgtEl>
                                        <p:attrNameLst>
                                          <p:attrName>ppt_x</p:attrName>
                                          <p:attrName>ppt_y</p:attrName>
                                        </p:attrNameLst>
                                      </p:cBhvr>
                                      <p:rCtr x="-133" y="0"/>
                                    </p:animMotion>
                                  </p:childTnLst>
                                </p:cTn>
                              </p:par>
                            </p:childTnLst>
                          </p:cTn>
                        </p:par>
                        <p:par>
                          <p:cTn id="26" fill="hold">
                            <p:stCondLst>
                              <p:cond delay="15500"/>
                            </p:stCondLst>
                            <p:childTnLst>
                              <p:par>
                                <p:cTn id="27" presetID="8" presetClass="emph" presetSubtype="0" fill="hold" nodeType="afterEffect">
                                  <p:stCondLst>
                                    <p:cond delay="0"/>
                                  </p:stCondLst>
                                  <p:childTnLst>
                                    <p:animRot by="5400000">
                                      <p:cBhvr>
                                        <p:cTn id="28" dur="1000" fill="hold"/>
                                        <p:tgtEl>
                                          <p:spTgt spid="2051"/>
                                        </p:tgtEl>
                                        <p:attrNameLst>
                                          <p:attrName>r</p:attrName>
                                        </p:attrNameLst>
                                      </p:cBhvr>
                                    </p:animRot>
                                  </p:childTnLst>
                                </p:cTn>
                              </p:par>
                            </p:childTnLst>
                          </p:cTn>
                        </p:par>
                        <p:par>
                          <p:cTn id="29" fill="hold">
                            <p:stCondLst>
                              <p:cond delay="16500"/>
                            </p:stCondLst>
                            <p:childTnLst>
                              <p:par>
                                <p:cTn id="30" presetID="64" presetClass="path" presetSubtype="0" accel="50000" decel="50000" fill="hold" nodeType="afterEffect">
                                  <p:stCondLst>
                                    <p:cond delay="0"/>
                                  </p:stCondLst>
                                  <p:childTnLst>
                                    <p:animMotion origin="layout" path="M -0.26597 1.85014E-8 L -0.27152 -0.80273 " pathEditMode="relative" rAng="0" ptsTypes="AA">
                                      <p:cBhvr>
                                        <p:cTn id="31" dur="2000" fill="hold"/>
                                        <p:tgtEl>
                                          <p:spTgt spid="2051"/>
                                        </p:tgtEl>
                                        <p:attrNameLst>
                                          <p:attrName>ppt_x</p:attrName>
                                          <p:attrName>ppt_y</p:attrName>
                                        </p:attrNameLst>
                                      </p:cBhvr>
                                      <p:rCtr x="-3" y="-401"/>
                                    </p:animMotion>
                                  </p:childTnLst>
                                </p:cTn>
                              </p:par>
                            </p:childTnLst>
                          </p:cTn>
                        </p:par>
                        <p:par>
                          <p:cTn id="32" fill="hold">
                            <p:stCondLst>
                              <p:cond delay="18500"/>
                            </p:stCondLst>
                            <p:childTnLst>
                              <p:par>
                                <p:cTn id="33" presetID="8" presetClass="emph" presetSubtype="0" fill="hold" nodeType="afterEffect">
                                  <p:stCondLst>
                                    <p:cond delay="0"/>
                                  </p:stCondLst>
                                  <p:childTnLst>
                                    <p:animRot by="10800000">
                                      <p:cBhvr>
                                        <p:cTn id="34" dur="1000" fill="hold"/>
                                        <p:tgtEl>
                                          <p:spTgt spid="2051"/>
                                        </p:tgtEl>
                                        <p:attrNameLst>
                                          <p:attrName>r</p:attrName>
                                        </p:attrNameLst>
                                      </p:cBhvr>
                                    </p:animRot>
                                  </p:childTnLst>
                                </p:cTn>
                              </p:par>
                            </p:childTnLst>
                          </p:cTn>
                        </p:par>
                        <p:par>
                          <p:cTn id="35" fill="hold">
                            <p:stCondLst>
                              <p:cond delay="19500"/>
                            </p:stCondLst>
                            <p:childTnLst>
                              <p:par>
                                <p:cTn id="36" presetID="42" presetClass="path" presetSubtype="0" accel="50000" decel="50000" fill="hold" nodeType="afterEffect">
                                  <p:stCondLst>
                                    <p:cond delay="0"/>
                                  </p:stCondLst>
                                  <p:childTnLst>
                                    <p:animMotion origin="layout" path="M -0.53437 -0.77937 L -0.53316 0.86795 " pathEditMode="relative" rAng="0" ptsTypes="AA">
                                      <p:cBhvr>
                                        <p:cTn id="37" dur="2000" fill="hold"/>
                                        <p:tgtEl>
                                          <p:spTgt spid="2051"/>
                                        </p:tgtEl>
                                        <p:attrNameLst>
                                          <p:attrName>ppt_x</p:attrName>
                                          <p:attrName>ppt_y</p:attrName>
                                        </p:attrNameLst>
                                      </p:cBhvr>
                                      <p:rCtr x="1" y="824"/>
                                    </p:animMotion>
                                  </p:childTnLst>
                                </p:cTn>
                              </p:par>
                            </p:childTnLst>
                          </p:cTn>
                        </p:par>
                        <p:par>
                          <p:cTn id="38" fill="hold">
                            <p:stCondLst>
                              <p:cond delay="21500"/>
                            </p:stCondLst>
                            <p:childTnLst>
                              <p:par>
                                <p:cTn id="39" presetID="8" presetClass="emph" presetSubtype="0" fill="hold" nodeType="afterEffect">
                                  <p:stCondLst>
                                    <p:cond delay="0"/>
                                  </p:stCondLst>
                                  <p:childTnLst>
                                    <p:animRot by="2700000">
                                      <p:cBhvr>
                                        <p:cTn id="40" dur="2000" fill="hold"/>
                                        <p:tgtEl>
                                          <p:spTgt spid="2051"/>
                                        </p:tgtEl>
                                        <p:attrNameLst>
                                          <p:attrName>r</p:attrName>
                                        </p:attrNameLst>
                                      </p:cBhvr>
                                    </p:animRot>
                                  </p:childTnLst>
                                </p:cTn>
                              </p:par>
                            </p:childTnLst>
                          </p:cTn>
                        </p:par>
                        <p:par>
                          <p:cTn id="41" fill="hold">
                            <p:stCondLst>
                              <p:cond delay="23500"/>
                            </p:stCondLst>
                            <p:childTnLst>
                              <p:par>
                                <p:cTn id="42" presetID="56" presetClass="path" presetSubtype="0" accel="50000" decel="50000" fill="hold" nodeType="afterEffect">
                                  <p:stCondLst>
                                    <p:cond delay="0"/>
                                  </p:stCondLst>
                                  <p:childTnLst>
                                    <p:animMotion origin="layout" path="M -0.96371 0.65217 L 0.33108 -0.68293 " pathEditMode="relative" rAng="0" ptsTypes="AA">
                                      <p:cBhvr>
                                        <p:cTn id="43" dur="2000" spd="-100000" fill="hold"/>
                                        <p:tgtEl>
                                          <p:spTgt spid="2051"/>
                                        </p:tgtEl>
                                        <p:attrNameLst>
                                          <p:attrName>ppt_x</p:attrName>
                                          <p:attrName>ppt_y</p:attrName>
                                        </p:attrNameLst>
                                      </p:cBhvr>
                                      <p:rCtr x="647" y="-668"/>
                                    </p:animMotion>
                                  </p:childTnLst>
                                </p:cTn>
                              </p:par>
                            </p:childTnLst>
                          </p:cTn>
                        </p:par>
                        <p:par>
                          <p:cTn id="44" fill="hold">
                            <p:stCondLst>
                              <p:cond delay="25500"/>
                            </p:stCondLst>
                            <p:childTnLst>
                              <p:par>
                                <p:cTn id="45" presetID="8" presetClass="emph" presetSubtype="0" fill="hold" nodeType="afterEffect">
                                  <p:stCondLst>
                                    <p:cond delay="0"/>
                                  </p:stCondLst>
                                  <p:childTnLst>
                                    <p:animRot by="8100000">
                                      <p:cBhvr>
                                        <p:cTn id="46" dur="2000" fill="hold"/>
                                        <p:tgtEl>
                                          <p:spTgt spid="2051"/>
                                        </p:tgtEl>
                                        <p:attrNameLst>
                                          <p:attrName>r</p:attrName>
                                        </p:attrNameLst>
                                      </p:cBhvr>
                                    </p:animRot>
                                  </p:childTnLst>
                                </p:cTn>
                              </p:par>
                            </p:childTnLst>
                          </p:cTn>
                        </p:par>
                        <p:par>
                          <p:cTn id="47" fill="hold">
                            <p:stCondLst>
                              <p:cond delay="27500"/>
                            </p:stCondLst>
                            <p:childTnLst>
                              <p:par>
                                <p:cTn id="48" presetID="64" presetClass="path" presetSubtype="0" accel="50000" decel="50000" fill="hold" nodeType="afterEffect">
                                  <p:stCondLst>
                                    <p:cond delay="0"/>
                                  </p:stCondLst>
                                  <p:childTnLst>
                                    <p:animMotion origin="layout" path="M -0.08958 0.81568 L -0.09253 -0.81661 " pathEditMode="relative" rAng="0" ptsTypes="AA">
                                      <p:cBhvr>
                                        <p:cTn id="49" dur="2000" fill="hold"/>
                                        <p:tgtEl>
                                          <p:spTgt spid="2051"/>
                                        </p:tgtEl>
                                        <p:attrNameLst>
                                          <p:attrName>ppt_x</p:attrName>
                                          <p:attrName>ppt_y</p:attrName>
                                        </p:attrNameLst>
                                      </p:cBhvr>
                                      <p:rCtr x="-2" y="-816"/>
                                    </p:animMotion>
                                  </p:childTnLst>
                                </p:cTn>
                              </p:par>
                            </p:childTnLst>
                          </p:cTn>
                        </p:par>
                        <p:par>
                          <p:cTn id="50" fill="hold">
                            <p:stCondLst>
                              <p:cond delay="29500"/>
                            </p:stCondLst>
                            <p:childTnLst>
                              <p:par>
                                <p:cTn id="51" presetID="35" presetClass="entr" presetSubtype="0" fill="hold" nodeType="afterEffect">
                                  <p:stCondLst>
                                    <p:cond delay="7500"/>
                                  </p:stCondLst>
                                  <p:childTnLst>
                                    <p:set>
                                      <p:cBhvr>
                                        <p:cTn id="52" dur="1" fill="hold">
                                          <p:stCondLst>
                                            <p:cond delay="0"/>
                                          </p:stCondLst>
                                        </p:cTn>
                                        <p:tgtEl>
                                          <p:spTgt spid="2052"/>
                                        </p:tgtEl>
                                        <p:attrNameLst>
                                          <p:attrName>style.visibility</p:attrName>
                                        </p:attrNameLst>
                                      </p:cBhvr>
                                      <p:to>
                                        <p:strVal val="visible"/>
                                      </p:to>
                                    </p:set>
                                    <p:animEffect transition="in" filter="fade">
                                      <p:cBhvr>
                                        <p:cTn id="53" dur="1000"/>
                                        <p:tgtEl>
                                          <p:spTgt spid="2052"/>
                                        </p:tgtEl>
                                      </p:cBhvr>
                                    </p:animEffect>
                                    <p:anim calcmode="lin" valueType="num">
                                      <p:cBhvr>
                                        <p:cTn id="54" dur="1000" fill="hold"/>
                                        <p:tgtEl>
                                          <p:spTgt spid="2052"/>
                                        </p:tgtEl>
                                        <p:attrNameLst>
                                          <p:attrName>style.rotation</p:attrName>
                                        </p:attrNameLst>
                                      </p:cBhvr>
                                      <p:tavLst>
                                        <p:tav tm="0">
                                          <p:val>
                                            <p:fltVal val="720"/>
                                          </p:val>
                                        </p:tav>
                                        <p:tav tm="100000">
                                          <p:val>
                                            <p:fltVal val="0"/>
                                          </p:val>
                                        </p:tav>
                                      </p:tavLst>
                                    </p:anim>
                                    <p:anim calcmode="lin" valueType="num">
                                      <p:cBhvr>
                                        <p:cTn id="55" dur="1000" fill="hold"/>
                                        <p:tgtEl>
                                          <p:spTgt spid="2052"/>
                                        </p:tgtEl>
                                        <p:attrNameLst>
                                          <p:attrName>ppt_h</p:attrName>
                                        </p:attrNameLst>
                                      </p:cBhvr>
                                      <p:tavLst>
                                        <p:tav tm="0">
                                          <p:val>
                                            <p:fltVal val="0"/>
                                          </p:val>
                                        </p:tav>
                                        <p:tav tm="100000">
                                          <p:val>
                                            <p:strVal val="#ppt_h"/>
                                          </p:val>
                                        </p:tav>
                                      </p:tavLst>
                                    </p:anim>
                                    <p:anim calcmode="lin" valueType="num">
                                      <p:cBhvr>
                                        <p:cTn id="56" dur="1000" fill="hold"/>
                                        <p:tgtEl>
                                          <p:spTgt spid="2052"/>
                                        </p:tgtEl>
                                        <p:attrNameLst>
                                          <p:attrName>ppt_w</p:attrName>
                                        </p:attrNameLst>
                                      </p:cBhvr>
                                      <p:tavLst>
                                        <p:tav tm="0">
                                          <p:val>
                                            <p:fltVal val="0"/>
                                          </p:val>
                                        </p:tav>
                                        <p:tav tm="100000">
                                          <p:val>
                                            <p:strVal val="#ppt_w"/>
                                          </p:val>
                                        </p:tav>
                                      </p:tavLst>
                                    </p:anim>
                                  </p:childTnLst>
                                </p:cTn>
                              </p:par>
                              <p:par>
                                <p:cTn id="57" presetID="15" presetClass="entr" presetSubtype="0" fill="hold" nodeType="withEffect">
                                  <p:stCondLst>
                                    <p:cond delay="8000"/>
                                  </p:stCondLst>
                                  <p:iterate type="lt">
                                    <p:tmPct val="10000"/>
                                  </p:iterate>
                                  <p:childTnLst>
                                    <p:set>
                                      <p:cBhvr>
                                        <p:cTn id="58" dur="1" fill="hold">
                                          <p:stCondLst>
                                            <p:cond delay="0"/>
                                          </p:stCondLst>
                                        </p:cTn>
                                        <p:tgtEl>
                                          <p:spTgt spid="3">
                                            <p:txEl>
                                              <p:pRg st="1" end="1"/>
                                            </p:txEl>
                                          </p:spTgt>
                                        </p:tgtEl>
                                        <p:attrNameLst>
                                          <p:attrName>style.visibility</p:attrName>
                                        </p:attrNameLst>
                                      </p:cBhvr>
                                      <p:to>
                                        <p:strVal val="visible"/>
                                      </p:to>
                                    </p:set>
                                    <p:anim calcmode="lin" valueType="num">
                                      <p:cBhvr>
                                        <p:cTn id="5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61" dur="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Plan</a:t>
            </a:r>
            <a:endParaRPr lang="en-US" dirty="0"/>
          </a:p>
        </p:txBody>
      </p:sp>
      <p:sp>
        <p:nvSpPr>
          <p:cNvPr id="3" name="Content Placeholder 2"/>
          <p:cNvSpPr>
            <a:spLocks noGrp="1"/>
          </p:cNvSpPr>
          <p:nvPr>
            <p:ph idx="1"/>
          </p:nvPr>
        </p:nvSpPr>
        <p:spPr>
          <a:xfrm>
            <a:off x="457200" y="1600200"/>
            <a:ext cx="8229600" cy="5109358"/>
          </a:xfrm>
        </p:spPr>
        <p:txBody>
          <a:bodyPr/>
          <a:lstStyle/>
          <a:p>
            <a:pPr>
              <a:spcAft>
                <a:spcPts val="1200"/>
              </a:spcAft>
            </a:pPr>
            <a:r>
              <a:rPr lang="en-US" dirty="0" smtClean="0"/>
              <a:t>The career plan is designed with the customer and is based on the customer’s assessment results and the results of career exploration</a:t>
            </a:r>
          </a:p>
          <a:p>
            <a:pPr>
              <a:spcAft>
                <a:spcPts val="1200"/>
              </a:spcAft>
            </a:pPr>
            <a:r>
              <a:rPr lang="en-US" dirty="0" smtClean="0"/>
              <a:t>The career plan outlines</a:t>
            </a:r>
          </a:p>
          <a:p>
            <a:pPr lvl="1">
              <a:spcAft>
                <a:spcPts val="1200"/>
              </a:spcAft>
            </a:pPr>
            <a:r>
              <a:rPr lang="en-US" dirty="0" smtClean="0"/>
              <a:t>What the customer ultimately wants to achieve</a:t>
            </a:r>
          </a:p>
          <a:p>
            <a:pPr lvl="1">
              <a:spcAft>
                <a:spcPts val="1200"/>
              </a:spcAft>
            </a:pPr>
            <a:r>
              <a:rPr lang="en-US" dirty="0" smtClean="0"/>
              <a:t>The steps the customer needs to take to reach those goals</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53" presetClass="entr" presetSubtype="0" fill="hold" nodeType="withEffect">
                                  <p:stCondLst>
                                    <p:cond delay="3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childTnLst>
                          </p:cTn>
                        </p:par>
                        <p:par>
                          <p:cTn id="13" fill="hold">
                            <p:stCondLst>
                              <p:cond delay="6350"/>
                            </p:stCondLst>
                            <p:childTnLst>
                              <p:par>
                                <p:cTn id="14" presetID="53" presetClass="entr" presetSubtype="0" fill="hold" nodeType="afterEffect">
                                  <p:stCondLst>
                                    <p:cond delay="365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1500"/>
                            </p:stCondLst>
                            <p:childTnLst>
                              <p:par>
                                <p:cTn id="20" presetID="17" presetClass="entr" presetSubtype="4" fill="hold" nodeType="afterEffect">
                                  <p:stCondLst>
                                    <p:cond delay="150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24"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15400"/>
                            </p:stCondLst>
                            <p:childTnLst>
                              <p:par>
                                <p:cTn id="27" presetID="17" presetClass="entr" presetSubtype="1" fill="hold" nodeType="afterEffect">
                                  <p:stCondLst>
                                    <p:cond delay="1600"/>
                                  </p:stCondLst>
                                  <p:iterate type="lt">
                                    <p:tmPct val="10000"/>
                                  </p:iterate>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31"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Plan</a:t>
            </a:r>
            <a:endParaRPr lang="en-US" dirty="0"/>
          </a:p>
        </p:txBody>
      </p:sp>
      <p:sp>
        <p:nvSpPr>
          <p:cNvPr id="3" name="Content Placeholder 2"/>
          <p:cNvSpPr>
            <a:spLocks noGrp="1"/>
          </p:cNvSpPr>
          <p:nvPr>
            <p:ph idx="1"/>
          </p:nvPr>
        </p:nvSpPr>
        <p:spPr>
          <a:xfrm>
            <a:off x="457200" y="1600200"/>
            <a:ext cx="8229600" cy="4859977"/>
          </a:xfrm>
        </p:spPr>
        <p:txBody>
          <a:bodyPr/>
          <a:lstStyle/>
          <a:p>
            <a:pPr>
              <a:spcAft>
                <a:spcPts val="1200"/>
              </a:spcAft>
            </a:pPr>
            <a:r>
              <a:rPr lang="en-US" dirty="0" smtClean="0"/>
              <a:t>The career plan is not just another form to be filed away</a:t>
            </a:r>
          </a:p>
          <a:p>
            <a:pPr lvl="1">
              <a:spcAft>
                <a:spcPts val="1200"/>
              </a:spcAft>
            </a:pPr>
            <a:r>
              <a:rPr lang="en-US" dirty="0" smtClean="0"/>
              <a:t>Follow-up is an important part of the process</a:t>
            </a:r>
          </a:p>
          <a:p>
            <a:pPr lvl="1">
              <a:spcAft>
                <a:spcPts val="1200"/>
              </a:spcAft>
            </a:pPr>
            <a:r>
              <a:rPr lang="en-US" dirty="0" smtClean="0"/>
              <a:t>Customers must be able to hold themselves accountable for successes and failures </a:t>
            </a:r>
          </a:p>
          <a:p>
            <a:pPr lvl="1">
              <a:spcAft>
                <a:spcPts val="1200"/>
              </a:spcAft>
            </a:pPr>
            <a:r>
              <a:rPr lang="en-US" dirty="0" smtClean="0"/>
              <a:t>Customers must be accountable to program staff for successes and failures</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2" presetClass="entr" presetSubtype="6" fill="hold"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9" presetClass="entr" presetSubtype="0" fill="hold" nodeType="afterEffect">
                                  <p:stCondLst>
                                    <p:cond delay="34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1" end="1"/>
                                            </p:txEl>
                                          </p:spTgt>
                                        </p:tgtEl>
                                      </p:cBhvr>
                                    </p:animEffect>
                                  </p:childTnLst>
                                </p:cTn>
                              </p:par>
                            </p:childTnLst>
                          </p:cTn>
                        </p:par>
                        <p:par>
                          <p:cTn id="18" fill="hold">
                            <p:stCondLst>
                              <p:cond delay="5400"/>
                            </p:stCondLst>
                            <p:childTnLst>
                              <p:par>
                                <p:cTn id="19" presetID="29" presetClass="entr" presetSubtype="0" fill="hold" nodeType="afterEffect">
                                  <p:stCondLst>
                                    <p:cond delay="40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par>
                          <p:cTn id="24" fill="hold">
                            <p:stCondLst>
                              <p:cond delay="10400"/>
                            </p:stCondLst>
                            <p:childTnLst>
                              <p:par>
                                <p:cTn id="25" presetID="29" presetClass="entr" presetSubtype="0" fill="hold" nodeType="afterEffect">
                                  <p:stCondLst>
                                    <p:cond delay="400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Components</a:t>
            </a:r>
            <a:endParaRPr lang="en-US" dirty="0"/>
          </a:p>
        </p:txBody>
      </p:sp>
      <p:sp>
        <p:nvSpPr>
          <p:cNvPr id="3" name="Content Placeholder 2"/>
          <p:cNvSpPr>
            <a:spLocks noGrp="1"/>
          </p:cNvSpPr>
          <p:nvPr>
            <p:ph idx="1"/>
          </p:nvPr>
        </p:nvSpPr>
        <p:spPr>
          <a:xfrm>
            <a:off x="457199" y="1531916"/>
            <a:ext cx="8520545" cy="4594247"/>
          </a:xfrm>
        </p:spPr>
        <p:txBody>
          <a:bodyPr/>
          <a:lstStyle/>
          <a:p>
            <a:r>
              <a:rPr lang="en-US" sz="2700" dirty="0" smtClean="0"/>
              <a:t>Depending on the program, there are different components of the career plan</a:t>
            </a:r>
          </a:p>
          <a:p>
            <a:r>
              <a:rPr lang="en-US" sz="2700" dirty="0" smtClean="0"/>
              <a:t>There are some components that are consistent regardless of which program the customer is enrolled in</a:t>
            </a:r>
          </a:p>
          <a:p>
            <a:pPr lvl="1"/>
            <a:r>
              <a:rPr lang="en-US" sz="2600" dirty="0" smtClean="0"/>
              <a:t>Basic demographic information</a:t>
            </a:r>
          </a:p>
          <a:p>
            <a:pPr lvl="1"/>
            <a:r>
              <a:rPr lang="en-US" sz="2600" dirty="0" smtClean="0"/>
              <a:t>Start date of the career plan</a:t>
            </a:r>
          </a:p>
          <a:p>
            <a:pPr lvl="1"/>
            <a:r>
              <a:rPr lang="en-US" sz="2600" dirty="0" smtClean="0"/>
              <a:t>Immediate employment goals</a:t>
            </a:r>
          </a:p>
          <a:p>
            <a:pPr lvl="1"/>
            <a:r>
              <a:rPr lang="en-US" sz="2600" dirty="0" smtClean="0"/>
              <a:t>Long-term employment goals</a:t>
            </a:r>
          </a:p>
          <a:p>
            <a:pPr lvl="1"/>
            <a:r>
              <a:rPr lang="en-US" sz="2600" dirty="0" smtClean="0"/>
              <a:t>Action steps</a:t>
            </a:r>
          </a:p>
          <a:p>
            <a:pPr lvl="1"/>
            <a:r>
              <a:rPr lang="en-US" sz="2600" dirty="0" smtClean="0"/>
              <a:t>Timelines </a:t>
            </a:r>
          </a:p>
          <a:p>
            <a:pPr lvl="1"/>
            <a:r>
              <a:rPr lang="en-US" sz="2600" dirty="0" smtClean="0"/>
              <a:t>Signature/dates of signature</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47" presetClass="entr" presetSubtype="0" fill="hold"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300"/>
                            </p:stCondLst>
                            <p:childTnLst>
                              <p:par>
                                <p:cTn id="14" presetID="47" presetClass="entr" presetSubtype="0" fill="hold" nodeType="afterEffect">
                                  <p:stCondLst>
                                    <p:cond delay="377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0"/>
                            </p:stCondLst>
                            <p:childTnLst>
                              <p:par>
                                <p:cTn id="20" presetID="50" presetClass="entr" presetSubtype="0" decel="100000" fill="hold" nodeType="afterEffect">
                                  <p:stCondLst>
                                    <p:cond delay="38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par>
                          <p:cTn id="25" fill="hold">
                            <p:stCondLst>
                              <p:cond delay="44800"/>
                            </p:stCondLst>
                            <p:childTnLst>
                              <p:par>
                                <p:cTn id="26" presetID="50" presetClass="entr" presetSubtype="0" decel="100000" fill="hold" nodeType="afterEffect">
                                  <p:stCondLst>
                                    <p:cond delay="7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par>
                          <p:cTn id="31" fill="hold">
                            <p:stCondLst>
                              <p:cond delay="53300"/>
                            </p:stCondLst>
                            <p:childTnLst>
                              <p:par>
                                <p:cTn id="32" presetID="50" presetClass="entr" presetSubtype="0" decel="100000" fill="hold" nodeType="afterEffect">
                                  <p:stCondLst>
                                    <p:cond delay="230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7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5" dur="7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700"/>
                                        <p:tgtEl>
                                          <p:spTgt spid="3">
                                            <p:txEl>
                                              <p:pRg st="4" end="4"/>
                                            </p:txEl>
                                          </p:spTgt>
                                        </p:tgtEl>
                                      </p:cBhvr>
                                    </p:animEffect>
                                  </p:childTnLst>
                                </p:cTn>
                              </p:par>
                            </p:childTnLst>
                          </p:cTn>
                        </p:par>
                        <p:par>
                          <p:cTn id="37" fill="hold">
                            <p:stCondLst>
                              <p:cond delay="56300"/>
                            </p:stCondLst>
                            <p:childTnLst>
                              <p:par>
                                <p:cTn id="38" presetID="50" presetClass="entr" presetSubtype="0" decel="100000" fill="hold" nodeType="afterEffect">
                                  <p:stCondLst>
                                    <p:cond delay="10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par>
                          <p:cTn id="43" fill="hold">
                            <p:stCondLst>
                              <p:cond delay="57400"/>
                            </p:stCondLst>
                            <p:childTnLst>
                              <p:par>
                                <p:cTn id="44" presetID="50" presetClass="entr" presetSubtype="0" decel="100000" fill="hold" nodeType="afterEffect">
                                  <p:stCondLst>
                                    <p:cond delay="260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4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6" end="6"/>
                                            </p:txEl>
                                          </p:spTgt>
                                        </p:tgtEl>
                                      </p:cBhvr>
                                    </p:animEffect>
                                  </p:childTnLst>
                                </p:cTn>
                              </p:par>
                            </p:childTnLst>
                          </p:cTn>
                        </p:par>
                        <p:par>
                          <p:cTn id="49" fill="hold">
                            <p:stCondLst>
                              <p:cond delay="61000"/>
                            </p:stCondLst>
                            <p:childTnLst>
                              <p:par>
                                <p:cTn id="50" presetID="50" presetClass="entr" presetSubtype="0" decel="100000" fill="hold" nodeType="afterEffect">
                                  <p:stCondLst>
                                    <p:cond delay="30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7" end="7"/>
                                            </p:txEl>
                                          </p:spTgt>
                                        </p:tgtEl>
                                      </p:cBhvr>
                                    </p:animEffect>
                                  </p:childTnLst>
                                </p:cTn>
                              </p:par>
                            </p:childTnLst>
                          </p:cTn>
                        </p:par>
                        <p:par>
                          <p:cTn id="55" fill="hold">
                            <p:stCondLst>
                              <p:cond delay="62300"/>
                            </p:stCondLst>
                            <p:childTnLst>
                              <p:par>
                                <p:cTn id="56" presetID="50" presetClass="entr" presetSubtype="0" decel="100000" fill="hold" nodeType="afterEffect">
                                  <p:stCondLst>
                                    <p:cond delay="670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5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8&quot;&gt;&lt;object type=&quot;3&quot; unique_id=&quot;10069&quot;&gt;&lt;property id=&quot;20148&quot; value=&quot;5&quot;/&gt;&lt;property id=&quot;20300&quot; value=&quot;Slide 1&quot;/&gt;&lt;property id=&quot;20307&quot; value=&quot;308&quot;/&gt;&lt;/object&gt;&lt;object type=&quot;3&quot; unique_id=&quot;10070&quot;&gt;&lt;property id=&quot;20148&quot; value=&quot;5&quot;/&gt;&lt;property id=&quot;20300&quot; value=&quot;Slide 2&quot;/&gt;&lt;property id=&quot;20307&quot; value=&quot;304&quot;/&gt;&lt;/object&gt;&lt;object type=&quot;3&quot; unique_id=&quot;10071&quot;&gt;&lt;property id=&quot;20148&quot; value=&quot;5&quot;/&gt;&lt;property id=&quot;20300&quot; value=&quot;Slide 3&quot;/&gt;&lt;property id=&quot;20307&quot; value=&quot;306&quot;/&gt;&lt;/object&gt;&lt;object type=&quot;3&quot; unique_id=&quot;10072&quot;&gt;&lt;property id=&quot;20148&quot; value=&quot;5&quot;/&gt;&lt;property id=&quot;20300&quot; value=&quot;Slide 4&quot;/&gt;&lt;property id=&quot;20307&quot; value=&quot;310&quot;/&gt;&lt;/object&gt;&lt;object type=&quot;3&quot; unique_id=&quot;10073&quot;&gt;&lt;property id=&quot;20148&quot; value=&quot;5&quot;/&gt;&lt;property id=&quot;20300&quot; value=&quot;Slide 5 - &amp;quot;Did You Know? &amp;quot;&quot;/&gt;&lt;property id=&quot;20307&quot; value=&quot;309&quot;/&gt;&lt;/object&gt;&lt;object type=&quot;3&quot; unique_id=&quot;10074&quot;&gt;&lt;property id=&quot;20148&quot; value=&quot;5&quot;/&gt;&lt;property id=&quot;20300&quot; value=&quot;Slide 6 - &amp;quot;Career Plan&amp;quot;&quot;/&gt;&lt;property id=&quot;20307&quot; value=&quot;311&quot;/&gt;&lt;/object&gt;&lt;object type=&quot;3&quot; unique_id=&quot;10075&quot;&gt;&lt;property id=&quot;20148&quot; value=&quot;5&quot;/&gt;&lt;property id=&quot;20300&quot; value=&quot;Slide 7 - &amp;quot;Career Plan&amp;quot;&quot;/&gt;&lt;property id=&quot;20307&quot; value=&quot;312&quot;/&gt;&lt;/object&gt;&lt;object type=&quot;3&quot; unique_id=&quot;10076&quot;&gt;&lt;property id=&quot;20148&quot; value=&quot;5&quot;/&gt;&lt;property id=&quot;20300&quot; value=&quot;Slide 8 - &amp;quot;Career Plan&amp;quot;&quot;/&gt;&lt;property id=&quot;20307&quot; value=&quot;313&quot;/&gt;&lt;/object&gt;&lt;object type=&quot;3&quot; unique_id=&quot;10077&quot;&gt;&lt;property id=&quot;20148&quot; value=&quot;5&quot;/&gt;&lt;property id=&quot;20300&quot; value=&quot;Slide 9 - &amp;quot;Main Components&amp;quot;&quot;/&gt;&lt;property id=&quot;20307&quot; value=&quot;315&quot;/&gt;&lt;/object&gt;&lt;object type=&quot;3&quot; unique_id=&quot;10078&quot;&gt;&lt;property id=&quot;20148&quot; value=&quot;5&quot;/&gt;&lt;property id=&quot;20300&quot; value=&quot;Slide 10 - &amp;quot;Writing Goals&amp;quot;&quot;/&gt;&lt;property id=&quot;20307&quot; value=&quot;319&quot;/&gt;&lt;/object&gt;&lt;object type=&quot;3&quot; unique_id=&quot;10079&quot;&gt;&lt;property id=&quot;20148&quot; value=&quot;5&quot;/&gt;&lt;property id=&quot;20300&quot; value=&quot;Slide 11 - &amp;quot;Scenario&amp;quot;&quot;/&gt;&lt;property id=&quot;20307&quot; value=&quot;327&quot;/&gt;&lt;/object&gt;&lt;object type=&quot;3&quot; unique_id=&quot;10080&quot;&gt;&lt;property id=&quot;20148&quot; value=&quot;5&quot;/&gt;&lt;property id=&quot;20300&quot; value=&quot;Slide 12 - &amp;quot;Scenario&amp;quot;&quot;/&gt;&lt;property id=&quot;20307&quot; value=&quot;320&quot;/&gt;&lt;/object&gt;&lt;object type=&quot;3&quot; unique_id=&quot;10081&quot;&gt;&lt;property id=&quot;20148&quot; value=&quot;5&quot;/&gt;&lt;property id=&quot;20300&quot; value=&quot;Slide 13&quot;/&gt;&lt;property id=&quot;20307&quot; value=&quot;322&quot;/&gt;&lt;/object&gt;&lt;object type=&quot;3&quot; unique_id=&quot;10082&quot;&gt;&lt;property id=&quot;20148&quot; value=&quot;5&quot;/&gt;&lt;property id=&quot;20300&quot; value=&quot;Slide 14 - &amp;quot;Scenario&amp;quot;&quot;/&gt;&lt;property id=&quot;20307&quot; value=&quot;323&quot;/&gt;&lt;/object&gt;&lt;object type=&quot;3&quot; unique_id=&quot;10083&quot;&gt;&lt;property id=&quot;20148&quot; value=&quot;5&quot;/&gt;&lt;property id=&quot;20300&quot; value=&quot;Slide 15 - &amp;quot;Scenario&amp;quot;&quot;/&gt;&lt;property id=&quot;20307&quot; value=&quot;324&quot;/&gt;&lt;/object&gt;&lt;object type=&quot;3&quot; unique_id=&quot;10084&quot;&gt;&lt;property id=&quot;20148&quot; value=&quot;5&quot;/&gt;&lt;property id=&quot;20300&quot; value=&quot;Slide 16 - &amp;quot;Follow-Up&amp;quot;&quot;/&gt;&lt;property id=&quot;20307&quot; value=&quot;325&quot;/&gt;&lt;/object&gt;&lt;object type=&quot;3&quot; unique_id=&quot;10085&quot;&gt;&lt;property id=&quot;20148&quot; value=&quot;5&quot;/&gt;&lt;property id=&quot;20300&quot; value=&quot;Slide 17&quot;/&gt;&lt;property id=&quot;20307&quot; value=&quot;298&quot;/&gt;&lt;/object&gt;&lt;object type=&quot;3&quot; unique_id=&quot;10086&quot;&gt;&lt;property id=&quot;20148&quot; value=&quot;5&quot;/&gt;&lt;property id=&quot;20300&quot; value=&quot;Slide 18 - &amp;quot;Multiple Choice&amp;quot;&quot;/&gt;&lt;property id=&quot;20307&quot; value=&quot;301&quot;/&gt;&lt;/object&gt;&lt;object type=&quot;3&quot; unique_id=&quot;10087&quot;&gt;&lt;property id=&quot;20148&quot; value=&quot;5&quot;/&gt;&lt;property id=&quot;20300&quot; value=&quot;Slide 19 - &amp;quot;Multiple Choice&amp;quot;&quot;/&gt;&lt;property id=&quot;20307&quot; value=&quot;300&quot;/&gt;&lt;/object&gt;&lt;object type=&quot;3&quot; unique_id=&quot;10088&quot;&gt;&lt;property id=&quot;20148&quot; value=&quot;5&quot;/&gt;&lt;property id=&quot;20300&quot; value=&quot;Slide 20 - &amp;quot;Multiple Choice&amp;quot;&quot;/&gt;&lt;property id=&quot;20307&quot; value=&quot;328&quot;/&gt;&lt;/object&gt;&lt;object type=&quot;3&quot; unique_id=&quot;10089&quot;&gt;&lt;property id=&quot;20148&quot; value=&quot;5&quot;/&gt;&lt;property id=&quot;20300&quot; value=&quot;Slide 21 - &amp;quot;Conclusion&amp;quot;&quot;/&gt;&lt;property id=&quot;20307&quot; value=&quot;326&quot;/&gt;&lt;/object&gt;&lt;/object&gt;&lt;object type=&quot;8&quot; unique_id=&quot;10112&quot;&gt;&lt;/object&gt;&lt;/object&gt;&lt;/database&gt;"/>
  <p:tag name="SECTOMILLISECCONVERTED" val="1"/>
</p:tagLst>
</file>

<file path=ppt/theme/theme1.xml><?xml version="1.0" encoding="utf-8"?>
<a:theme xmlns:a="http://schemas.openxmlformats.org/drawingml/2006/main" name="Slideshop_VisionsTarget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7EA89A-276D-4DB2-B13E-57E1E99C1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2558925-04D0-465C-BCDD-24EB85335754}">
  <ds:schemaRefs>
    <ds:schemaRef ds:uri="http://schemas.microsoft.com/sharepoint/v3/contenttype/forms"/>
  </ds:schemaRefs>
</ds:datastoreItem>
</file>

<file path=customXml/itemProps3.xml><?xml version="1.0" encoding="utf-8"?>
<ds:datastoreItem xmlns:ds="http://schemas.openxmlformats.org/officeDocument/2006/customXml" ds:itemID="{C90CAABA-458A-47B2-8742-43A17A529D7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976</TotalTime>
  <Words>3019</Words>
  <Application>Microsoft Office PowerPoint</Application>
  <PresentationFormat>On-screen Show (4:3)</PresentationFormat>
  <Paragraphs>136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Slideshop_VisionsTargets</vt:lpstr>
      <vt:lpstr>Slide 1</vt:lpstr>
      <vt:lpstr>Slide 2</vt:lpstr>
      <vt:lpstr>Slide 3</vt:lpstr>
      <vt:lpstr>Slide 4</vt:lpstr>
      <vt:lpstr>Did You Know? </vt:lpstr>
      <vt:lpstr>Career Plan</vt:lpstr>
      <vt:lpstr>Career Plan</vt:lpstr>
      <vt:lpstr>Career Plan</vt:lpstr>
      <vt:lpstr>Main Components</vt:lpstr>
      <vt:lpstr>Writing Goals</vt:lpstr>
      <vt:lpstr>Scenario</vt:lpstr>
      <vt:lpstr>Scenario</vt:lpstr>
      <vt:lpstr>Slide 13</vt:lpstr>
      <vt:lpstr>Scenario</vt:lpstr>
      <vt:lpstr>Scenario</vt:lpstr>
      <vt:lpstr>Follow-Up</vt:lpstr>
      <vt:lpstr>Conclusion</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Module Lesson 4</dc:title>
  <dc:creator>motteri</dc:creator>
  <cp:lastModifiedBy>grissov</cp:lastModifiedBy>
  <cp:revision>127</cp:revision>
  <dcterms:created xsi:type="dcterms:W3CDTF">2012-03-22T15:21:15Z</dcterms:created>
  <dcterms:modified xsi:type="dcterms:W3CDTF">2012-09-04T15:18:17Z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TC018754699991</vt:lpwstr>
  </property>
  <property fmtid="{D5CDD505-2E9C-101B-9397-08002B2CF9AE}" pid="3" name="ContentTypeId">
    <vt:lpwstr>0x010100D5F439A08D3819458E106DF831B05F73</vt:lpwstr>
  </property>
</Properties>
</file>