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311" r:id="rId5"/>
    <p:sldId id="314" r:id="rId6"/>
    <p:sldId id="315" r:id="rId7"/>
    <p:sldId id="316" r:id="rId8"/>
    <p:sldId id="317" r:id="rId9"/>
    <p:sldId id="318" r:id="rId10"/>
    <p:sldId id="319" r:id="rId11"/>
    <p:sldId id="321" r:id="rId12"/>
    <p:sldId id="322" r:id="rId13"/>
    <p:sldId id="324" r:id="rId14"/>
    <p:sldId id="332" r:id="rId15"/>
    <p:sldId id="333" r:id="rId16"/>
    <p:sldId id="334" r:id="rId17"/>
    <p:sldId id="337" r:id="rId18"/>
    <p:sldId id="339" r:id="rId19"/>
    <p:sldId id="342" r:id="rId20"/>
    <p:sldId id="343" r:id="rId21"/>
    <p:sldId id="345" r:id="rId22"/>
  </p:sldIdLst>
  <p:sldSz cx="9144000" cy="6858000" type="screen4x3"/>
  <p:notesSz cx="7010400" cy="9296400"/>
  <p:custDataLst>
    <p:tags r:id="rId24"/>
  </p:custDataLst>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74483" autoAdjust="0"/>
  </p:normalViewPr>
  <p:slideViewPr>
    <p:cSldViewPr snapToGrid="0">
      <p:cViewPr>
        <p:scale>
          <a:sx n="80" d="100"/>
          <a:sy n="80" d="100"/>
        </p:scale>
        <p:origin x="-2514" y="-294"/>
      </p:cViewPr>
      <p:guideLst>
        <p:guide orient="horz" pos="4319"/>
        <p:guide/>
      </p:guideLst>
    </p:cSldViewPr>
  </p:slideViewPr>
  <p:outlineViewPr>
    <p:cViewPr>
      <p:scale>
        <a:sx n="33" d="100"/>
        <a:sy n="33" d="100"/>
      </p:scale>
      <p:origin x="42" y="231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CDB3AA3-9AAC-4727-A054-A88560B80615}" type="datetimeFigureOut">
              <a:rPr lang="en-US" smtClean="0"/>
              <a:pPr/>
              <a:t>9/11/2012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D3DB289-E86E-4B24-95E0-4422E8B46DE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Welcome to lesson three of the Career Plan Development m</a:t>
            </a:r>
            <a:r>
              <a:rPr lang="en-US" baseline="0" dirty="0" smtClean="0"/>
              <a:t>odule.  In this lesson, we will discuss the next steps in helping customers develop a career plan.  C</a:t>
            </a:r>
            <a:r>
              <a:rPr lang="en-US" dirty="0" smtClean="0"/>
              <a:t>areer exploration is critical to the career plan development process.  Career exploration affords our</a:t>
            </a:r>
            <a:r>
              <a:rPr lang="en-US" baseline="0" dirty="0" smtClean="0"/>
              <a:t> job seeker customers the opportunity to research different p</a:t>
            </a:r>
            <a:r>
              <a:rPr lang="en-US" dirty="0" smtClean="0"/>
              <a:t>otential careers.  </a:t>
            </a:r>
          </a:p>
          <a:p>
            <a:pPr eaLnBrk="1" hangingPunct="1"/>
            <a:endParaRPr lang="en-US" dirty="0" smtClean="0"/>
          </a:p>
          <a:p>
            <a:pPr eaLnBrk="1" hangingPunct="1"/>
            <a:r>
              <a:rPr lang="en-US" dirty="0" smtClean="0"/>
              <a:t>Many of your customers are unaware of the many different careers that are available to them.  They may only know about those jobs that are located in their immediate communities.  Additionally, your</a:t>
            </a:r>
            <a:r>
              <a:rPr lang="en-US" baseline="0" dirty="0" smtClean="0"/>
              <a:t> customers will need to set realistic goals.  While it will be important to be supportive, the career exploration process will help your customers make realistic plans based on skills they already have and skills they are willing to get by going to school or working in their field of choice.  </a:t>
            </a:r>
            <a:r>
              <a:rPr lang="en-US" dirty="0" smtClean="0"/>
              <a:t>The ultimate goal of exploring all the different career opportunities is for your customer to become a successful and satisfied member of the workforce.  In this lesson,</a:t>
            </a:r>
            <a:r>
              <a:rPr lang="en-US" baseline="0" dirty="0" smtClean="0"/>
              <a:t> </a:t>
            </a:r>
            <a:r>
              <a:rPr lang="en-US" dirty="0" smtClean="0"/>
              <a:t>we will identify ways to help your customers locate the information they need to make career decisions.  We will do this by discussing career exploration resources.  </a:t>
            </a:r>
          </a:p>
          <a:p>
            <a:pPr eaLnBrk="1" hangingPunct="1"/>
            <a:endParaRPr lang="en-US" dirty="0" smtClean="0"/>
          </a:p>
        </p:txBody>
      </p:sp>
      <p:sp>
        <p:nvSpPr>
          <p:cNvPr id="4" name="Slide Number Placeholder 3"/>
          <p:cNvSpPr>
            <a:spLocks noGrp="1"/>
          </p:cNvSpPr>
          <p:nvPr>
            <p:ph type="sldNum" sz="quarter" idx="10"/>
          </p:nvPr>
        </p:nvSpPr>
        <p:spPr/>
        <p:txBody>
          <a:bodyPr/>
          <a:lstStyle/>
          <a:p>
            <a:fld id="{AD3DB289-E86E-4B24-95E0-4422E8B46DE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Scrolling</a:t>
            </a:r>
            <a:r>
              <a:rPr lang="en-US" baseline="0" dirty="0" smtClean="0"/>
              <a:t> down, the job seeker customer is able to review the number of jobs that are open based on the number of active advertisements in EFM for Leon County.  </a:t>
            </a:r>
            <a:endParaRPr lang="en-US" dirty="0"/>
          </a:p>
        </p:txBody>
      </p:sp>
      <p:sp>
        <p:nvSpPr>
          <p:cNvPr id="4" name="Slide Number Placeholder 3"/>
          <p:cNvSpPr>
            <a:spLocks noGrp="1"/>
          </p:cNvSpPr>
          <p:nvPr>
            <p:ph type="sldNum" sz="quarter" idx="10"/>
          </p:nvPr>
        </p:nvSpPr>
        <p:spPr/>
        <p:txBody>
          <a:bodyPr/>
          <a:lstStyle/>
          <a:p>
            <a:fld id="{AD3DB289-E86E-4B24-95E0-4422E8B46DE6}"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job seeker customer is also able to see the estimated</a:t>
            </a:r>
            <a:r>
              <a:rPr lang="en-US" baseline="0" dirty="0" smtClean="0"/>
              <a:t> mean annual wage for the occupation in question in several counties throughout the state, as well as the respective job openings in those areas.  </a:t>
            </a:r>
            <a:endParaRPr lang="en-US" dirty="0"/>
          </a:p>
        </p:txBody>
      </p:sp>
      <p:sp>
        <p:nvSpPr>
          <p:cNvPr id="4" name="Slide Number Placeholder 3"/>
          <p:cNvSpPr>
            <a:spLocks noGrp="1"/>
          </p:cNvSpPr>
          <p:nvPr>
            <p:ph type="sldNum" sz="quarter" idx="10"/>
          </p:nvPr>
        </p:nvSpPr>
        <p:spPr/>
        <p:txBody>
          <a:bodyPr/>
          <a:lstStyle/>
          <a:p>
            <a:fld id="{AD3DB289-E86E-4B24-95E0-4422E8B46DE6}"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Critical to the career exploration process, the job seeker customer can review the amount of school and work</a:t>
            </a:r>
            <a:r>
              <a:rPr lang="en-US" baseline="0" dirty="0" smtClean="0"/>
              <a:t> experience that are required for the occupation selected.  This is important because our job seekers must determine if they will put in the time and effort it takes to secure a degree or certificate.  Go to the EFM system and search Labor Market Information for information about nursing jobs in your area.  </a:t>
            </a:r>
            <a:endParaRPr lang="en-US" dirty="0"/>
          </a:p>
        </p:txBody>
      </p:sp>
      <p:sp>
        <p:nvSpPr>
          <p:cNvPr id="4" name="Slide Number Placeholder 3"/>
          <p:cNvSpPr>
            <a:spLocks noGrp="1"/>
          </p:cNvSpPr>
          <p:nvPr>
            <p:ph type="sldNum" sz="quarter" idx="10"/>
          </p:nvPr>
        </p:nvSpPr>
        <p:spPr/>
        <p:txBody>
          <a:bodyPr/>
          <a:lstStyle/>
          <a:p>
            <a:fld id="{AD3DB289-E86E-4B24-95E0-4422E8B46DE6}"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we will look up information with Anny.  Go to www.onetonline.org; on this screen, click Advanced Search.  Why?  Because you know that Anny tested high in Investigative and Social during her O*Net assessment, so you are now going to review with her the occupations that show us possible interests for her based on her interest assessment results.</a:t>
            </a:r>
            <a:endParaRPr lang="en-US" dirty="0"/>
          </a:p>
        </p:txBody>
      </p:sp>
      <p:sp>
        <p:nvSpPr>
          <p:cNvPr id="4" name="Slide Number Placeholder 3"/>
          <p:cNvSpPr>
            <a:spLocks noGrp="1"/>
          </p:cNvSpPr>
          <p:nvPr>
            <p:ph type="sldNum" sz="quarter" idx="10"/>
          </p:nvPr>
        </p:nvSpPr>
        <p:spPr/>
        <p:txBody>
          <a:bodyPr/>
          <a:lstStyle/>
          <a:p>
            <a:fld id="{AD3DB289-E86E-4B24-95E0-4422E8B46DE6}"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“Browse by O*Net</a:t>
            </a:r>
            <a:r>
              <a:rPr lang="en-US" baseline="0" dirty="0" smtClean="0"/>
              <a:t> Data” dropdown, select Interests and click “Go." </a:t>
            </a:r>
            <a:endParaRPr lang="en-US" dirty="0"/>
          </a:p>
        </p:txBody>
      </p:sp>
      <p:sp>
        <p:nvSpPr>
          <p:cNvPr id="4" name="Slide Number Placeholder 3"/>
          <p:cNvSpPr>
            <a:spLocks noGrp="1"/>
          </p:cNvSpPr>
          <p:nvPr>
            <p:ph type="sldNum" sz="quarter" idx="10"/>
          </p:nvPr>
        </p:nvSpPr>
        <p:spPr/>
        <p:txBody>
          <a:bodyPr/>
          <a:lstStyle/>
          <a:p>
            <a:fld id="{AD3DB289-E86E-4B24-95E0-4422E8B46DE6}"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on the hyperlink</a:t>
            </a:r>
            <a:r>
              <a:rPr lang="en-US" baseline="0" dirty="0" smtClean="0"/>
              <a:t> titled “</a:t>
            </a:r>
            <a:r>
              <a:rPr lang="en-US" dirty="0" smtClean="0"/>
              <a:t>Investigative” to move to the next screen.  </a:t>
            </a:r>
            <a:endParaRPr lang="en-US" dirty="0"/>
          </a:p>
        </p:txBody>
      </p:sp>
      <p:sp>
        <p:nvSpPr>
          <p:cNvPr id="4" name="Slide Number Placeholder 3"/>
          <p:cNvSpPr>
            <a:spLocks noGrp="1"/>
          </p:cNvSpPr>
          <p:nvPr>
            <p:ph type="sldNum" sz="quarter" idx="10"/>
          </p:nvPr>
        </p:nvSpPr>
        <p:spPr/>
        <p:txBody>
          <a:bodyPr/>
          <a:lstStyle/>
          <a:p>
            <a:fld id="{AD3DB289-E86E-4B24-95E0-4422E8B46DE6}"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first</a:t>
            </a:r>
            <a:r>
              <a:rPr lang="en-US" baseline="0" dirty="0" smtClean="0"/>
              <a:t> drop down, ensure “Investigative” is selected.  Next, ensure that “Social” is in the second drop down box and click “Go.”  This will refresh the screen with the most appropriate options for Anny.  You can further limit the outcomes by selecting a job zone of “3” to show that she wants to prepare without having to get an advanced degree.  </a:t>
            </a:r>
            <a:endParaRPr lang="en-US" dirty="0"/>
          </a:p>
        </p:txBody>
      </p:sp>
      <p:sp>
        <p:nvSpPr>
          <p:cNvPr id="4" name="Slide Number Placeholder 3"/>
          <p:cNvSpPr>
            <a:spLocks noGrp="1"/>
          </p:cNvSpPr>
          <p:nvPr>
            <p:ph type="sldNum" sz="quarter" idx="10"/>
          </p:nvPr>
        </p:nvSpPr>
        <p:spPr/>
        <p:txBody>
          <a:bodyPr/>
          <a:lstStyle/>
          <a:p>
            <a:fld id="{AD3DB289-E86E-4B24-95E0-4422E8B46DE6}"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you enter “Critical</a:t>
            </a:r>
            <a:r>
              <a:rPr lang="en-US" baseline="0" dirty="0" smtClean="0"/>
              <a:t> Care Nurse” in the text box and click “Search." </a:t>
            </a:r>
            <a:endParaRPr lang="en-US" dirty="0"/>
          </a:p>
        </p:txBody>
      </p:sp>
      <p:sp>
        <p:nvSpPr>
          <p:cNvPr id="4" name="Slide Number Placeholder 3"/>
          <p:cNvSpPr>
            <a:spLocks noGrp="1"/>
          </p:cNvSpPr>
          <p:nvPr>
            <p:ph type="sldNum" sz="quarter" idx="10"/>
          </p:nvPr>
        </p:nvSpPr>
        <p:spPr/>
        <p:txBody>
          <a:bodyPr/>
          <a:lstStyle/>
          <a:p>
            <a:fld id="{AD3DB289-E86E-4B24-95E0-4422E8B46DE6}"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this lesson in the Career Plan Development module, you worked with Anny to</a:t>
            </a:r>
            <a:r>
              <a:rPr lang="en-US" baseline="0" dirty="0" smtClean="0"/>
              <a:t> review her interest assessment results, as well as occupations she is interested in researching. You also reviewed with Anny the occupational outlook and education requirements outlined in the EFM system.  In the next lesson, we will explore the development of the career plan. </a:t>
            </a:r>
            <a:endParaRPr lang="en-US" dirty="0"/>
          </a:p>
        </p:txBody>
      </p:sp>
      <p:sp>
        <p:nvSpPr>
          <p:cNvPr id="4" name="Slide Number Placeholder 3"/>
          <p:cNvSpPr>
            <a:spLocks noGrp="1"/>
          </p:cNvSpPr>
          <p:nvPr>
            <p:ph type="sldNum" sz="quarter" idx="10"/>
          </p:nvPr>
        </p:nvSpPr>
        <p:spPr/>
        <p:txBody>
          <a:bodyPr/>
          <a:lstStyle/>
          <a:p>
            <a:fld id="{AD3DB289-E86E-4B24-95E0-4422E8B46DE6}"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There</a:t>
            </a:r>
            <a:r>
              <a:rPr lang="en-US" baseline="0" dirty="0" smtClean="0"/>
              <a:t> are many resources that you can use to help your job seeker customers define their career goals.  For example, you can use the O*Net system, which is available right on the Internet, to help your job seeker customers look up jobs that match their interests.  In fact, if you have your customers complete the O*Net interest assessments, you can plug that information right into the system to find different jobs that they may find interesting or enjoy.  Using the career categories that they find in O*Net, your job seekers can then go to the Employ Florida Marketplace system or (EFM) and find out more information about job opportunities in that specific occupational field.  Why is this important?  Well, job seekers need to be able to find a job that is both interesting and available in the community.  </a:t>
            </a:r>
            <a:endParaRPr lang="en-US" dirty="0" smtClean="0"/>
          </a:p>
          <a:p>
            <a:endParaRPr lang="en-US" dirty="0"/>
          </a:p>
        </p:txBody>
      </p:sp>
      <p:sp>
        <p:nvSpPr>
          <p:cNvPr id="4" name="Slide Number Placeholder 3"/>
          <p:cNvSpPr>
            <a:spLocks noGrp="1"/>
          </p:cNvSpPr>
          <p:nvPr>
            <p:ph type="sldNum" sz="quarter" idx="10"/>
          </p:nvPr>
        </p:nvSpPr>
        <p:spPr/>
        <p:txBody>
          <a:bodyPr/>
          <a:lstStyle/>
          <a:p>
            <a:fld id="{AD3DB289-E86E-4B24-95E0-4422E8B46DE6}"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O*NET, is a comprehensive database of worker attributes and job characteristics.  O*NET has replaced the Dictionary of Occupational Titles (DOT) and is the nation’s primary source of occupational information.  As you work with your customers in the area of career development, you will need access to such a database in order to compare the skills that a job requires with the skills of your job seeker customers.  By clicking “Find Occupations” on the main</a:t>
            </a:r>
            <a:r>
              <a:rPr lang="en-US" baseline="0" dirty="0" smtClean="0"/>
              <a:t> page, your customers can enter the key words to search for career information based on careers of interest.  Your customers can also look for those jobs that have a bright outlook under “Bright Outlook." </a:t>
            </a:r>
            <a:endParaRPr lang="en-US" dirty="0" smtClean="0"/>
          </a:p>
        </p:txBody>
      </p:sp>
      <p:sp>
        <p:nvSpPr>
          <p:cNvPr id="4" name="Slide Number Placeholder 3"/>
          <p:cNvSpPr>
            <a:spLocks noGrp="1"/>
          </p:cNvSpPr>
          <p:nvPr>
            <p:ph type="sldNum" sz="quarter" idx="10"/>
          </p:nvPr>
        </p:nvSpPr>
        <p:spPr/>
        <p:txBody>
          <a:bodyPr/>
          <a:lstStyle/>
          <a:p>
            <a:fld id="{AD3DB289-E86E-4B24-95E0-4422E8B46DE6}"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the main page, the job</a:t>
            </a:r>
            <a:r>
              <a:rPr lang="en-US" baseline="0" dirty="0" smtClean="0"/>
              <a:t> seeker customer may also focus on careers that use a specific tool or software through an advanced search option.  Therefore, if a customer enjoyed working with a specific tool or program, the customer can look to see if there are other jobs that use the same tool or software program.  </a:t>
            </a:r>
            <a:endParaRPr lang="en-US" dirty="0"/>
          </a:p>
        </p:txBody>
      </p:sp>
      <p:sp>
        <p:nvSpPr>
          <p:cNvPr id="4" name="Slide Number Placeholder 3"/>
          <p:cNvSpPr>
            <a:spLocks noGrp="1"/>
          </p:cNvSpPr>
          <p:nvPr>
            <p:ph type="sldNum" sz="quarter" idx="10"/>
          </p:nvPr>
        </p:nvSpPr>
        <p:spPr/>
        <p:txBody>
          <a:bodyPr/>
          <a:lstStyle/>
          <a:p>
            <a:fld id="{AD3DB289-E86E-4B24-95E0-4422E8B46DE6}"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Job seeker customers can also look up information about careers they are interested</a:t>
            </a:r>
            <a:r>
              <a:rPr lang="en-US" baseline="0" dirty="0" smtClean="0"/>
              <a:t> in through the EFM system.  By clicking “Labor Market Information," the job seeker will be able to search for information on an occupation through a keyword search.  </a:t>
            </a:r>
            <a:endParaRPr lang="en-US" dirty="0"/>
          </a:p>
        </p:txBody>
      </p:sp>
      <p:sp>
        <p:nvSpPr>
          <p:cNvPr id="4" name="Slide Number Placeholder 3"/>
          <p:cNvSpPr>
            <a:spLocks noGrp="1"/>
          </p:cNvSpPr>
          <p:nvPr>
            <p:ph type="sldNum" sz="quarter" idx="10"/>
          </p:nvPr>
        </p:nvSpPr>
        <p:spPr/>
        <p:txBody>
          <a:bodyPr/>
          <a:lstStyle/>
          <a:p>
            <a:fld id="{AD3DB289-E86E-4B24-95E0-4422E8B46DE6}"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EFM’s Labor Market Information section, the user selects the “Occupational Profile” hyperlink</a:t>
            </a:r>
            <a:r>
              <a:rPr lang="en-US" baseline="0" dirty="0" smtClean="0"/>
              <a:t> to navigate to the search page.  </a:t>
            </a:r>
            <a:endParaRPr lang="en-US" dirty="0"/>
          </a:p>
        </p:txBody>
      </p:sp>
      <p:sp>
        <p:nvSpPr>
          <p:cNvPr id="4" name="Slide Number Placeholder 3"/>
          <p:cNvSpPr>
            <a:spLocks noGrp="1"/>
          </p:cNvSpPr>
          <p:nvPr>
            <p:ph type="sldNum" sz="quarter" idx="10"/>
          </p:nvPr>
        </p:nvSpPr>
        <p:spPr/>
        <p:txBody>
          <a:bodyPr/>
          <a:lstStyle/>
          <a:p>
            <a:fld id="{AD3DB289-E86E-4B24-95E0-4422E8B46DE6}"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this example, the job seeker customer enters the word “nurse” in the “Occupation by Keyword” search.  He then selects the Search button to learn what type of nursing jobs are available in his community. .  </a:t>
            </a:r>
            <a:endParaRPr lang="en-US" dirty="0"/>
          </a:p>
        </p:txBody>
      </p:sp>
      <p:sp>
        <p:nvSpPr>
          <p:cNvPr id="4" name="Slide Number Placeholder 3"/>
          <p:cNvSpPr>
            <a:spLocks noGrp="1"/>
          </p:cNvSpPr>
          <p:nvPr>
            <p:ph type="sldNum" sz="quarter" idx="10"/>
          </p:nvPr>
        </p:nvSpPr>
        <p:spPr/>
        <p:txBody>
          <a:bodyPr/>
          <a:lstStyle/>
          <a:p>
            <a:fld id="{AD3DB289-E86E-4B24-95E0-4422E8B46DE6}"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job seeker customer receives a host of information from his search.  He is able to see over 20 jobs in the nursing field that are located in Leon County.  Additionally, he can see that there are several with a “Bright Future” based on national projections and other information posted in the EFM system.  </a:t>
            </a:r>
            <a:endParaRPr lang="en-US" dirty="0"/>
          </a:p>
        </p:txBody>
      </p:sp>
      <p:sp>
        <p:nvSpPr>
          <p:cNvPr id="4" name="Slide Number Placeholder 3"/>
          <p:cNvSpPr>
            <a:spLocks noGrp="1"/>
          </p:cNvSpPr>
          <p:nvPr>
            <p:ph type="sldNum" sz="quarter" idx="10"/>
          </p:nvPr>
        </p:nvSpPr>
        <p:spPr/>
        <p:txBody>
          <a:bodyPr/>
          <a:lstStyle/>
          <a:p>
            <a:fld id="{AD3DB289-E86E-4B24-95E0-4422E8B46DE6}"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Clicking </a:t>
            </a:r>
            <a:r>
              <a:rPr lang="en-US" baseline="0" dirty="0" smtClean="0"/>
              <a:t>on the Registered Nurse link to learn more about the occupation, the job seeker customer is able to see the summary of job duties.  </a:t>
            </a:r>
            <a:endParaRPr lang="en-US" dirty="0"/>
          </a:p>
        </p:txBody>
      </p:sp>
      <p:sp>
        <p:nvSpPr>
          <p:cNvPr id="4" name="Slide Number Placeholder 3"/>
          <p:cNvSpPr>
            <a:spLocks noGrp="1"/>
          </p:cNvSpPr>
          <p:nvPr>
            <p:ph type="sldNum" sz="quarter" idx="10"/>
          </p:nvPr>
        </p:nvSpPr>
        <p:spPr/>
        <p:txBody>
          <a:bodyPr/>
          <a:lstStyle/>
          <a:p>
            <a:fld id="{AD3DB289-E86E-4B24-95E0-4422E8B46DE6}"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Click to edit Master title style</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a-DK"/>
          </a:p>
        </p:txBody>
      </p:sp>
      <p:sp>
        <p:nvSpPr>
          <p:cNvPr id="4" name="Pladsholder til dato 3"/>
          <p:cNvSpPr>
            <a:spLocks noGrp="1"/>
          </p:cNvSpPr>
          <p:nvPr>
            <p:ph type="dt" sz="half" idx="10"/>
          </p:nvPr>
        </p:nvSpPr>
        <p:spPr/>
        <p:txBody>
          <a:bodyPr/>
          <a:lstStyle>
            <a:lvl1pPr>
              <a:defRPr/>
            </a:lvl1pPr>
          </a:lstStyle>
          <a:p>
            <a:pPr>
              <a:defRPr/>
            </a:pPr>
            <a:fld id="{4CCE1BFA-3F93-4059-89B3-C7CB79D33530}" type="datetimeFigureOut">
              <a:rPr lang="da-DK"/>
              <a:pPr>
                <a:defRPr/>
              </a:pPr>
              <a:t>11-09-2012</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49DBE1C6-C5E2-4CB0-9CED-3485E6E32E7B}" type="slidenum">
              <a:rPr lang="da-DK"/>
              <a:pPr>
                <a:defRPr/>
              </a:pPr>
              <a:t>‹#›</a:t>
            </a:fld>
            <a:endParaRPr lang="da-DK"/>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a-DK"/>
          </a:p>
        </p:txBody>
      </p:sp>
      <p:sp>
        <p:nvSpPr>
          <p:cNvPr id="3" name="Pladsholder til lodret tite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Pladsholder til dato 3"/>
          <p:cNvSpPr>
            <a:spLocks noGrp="1"/>
          </p:cNvSpPr>
          <p:nvPr>
            <p:ph type="dt" sz="half" idx="10"/>
          </p:nvPr>
        </p:nvSpPr>
        <p:spPr/>
        <p:txBody>
          <a:bodyPr/>
          <a:lstStyle>
            <a:lvl1pPr>
              <a:defRPr/>
            </a:lvl1pPr>
          </a:lstStyle>
          <a:p>
            <a:pPr>
              <a:defRPr/>
            </a:pPr>
            <a:fld id="{CCB5692C-92B7-4682-887A-A9B7C5C65EFD}" type="datetimeFigureOut">
              <a:rPr lang="da-DK"/>
              <a:pPr>
                <a:defRPr/>
              </a:pPr>
              <a:t>11-09-2012</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2976BB3C-EF7A-4AE9-BF91-68FDF0A8A47F}" type="slidenum">
              <a:rPr lang="da-DK"/>
              <a:pPr>
                <a:defRPr/>
              </a:pPr>
              <a:t>‹#›</a:t>
            </a:fld>
            <a:endParaRPr lang="da-DK"/>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en-US" smtClean="0"/>
              <a:t>Click to edit Master title style</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Pladsholder til dato 3"/>
          <p:cNvSpPr>
            <a:spLocks noGrp="1"/>
          </p:cNvSpPr>
          <p:nvPr>
            <p:ph type="dt" sz="half" idx="10"/>
          </p:nvPr>
        </p:nvSpPr>
        <p:spPr/>
        <p:txBody>
          <a:bodyPr/>
          <a:lstStyle>
            <a:lvl1pPr>
              <a:defRPr/>
            </a:lvl1pPr>
          </a:lstStyle>
          <a:p>
            <a:pPr>
              <a:defRPr/>
            </a:pPr>
            <a:fld id="{E16E8A48-CE4A-44A1-968F-9A2D908B4723}" type="datetimeFigureOut">
              <a:rPr lang="da-DK"/>
              <a:pPr>
                <a:defRPr/>
              </a:pPr>
              <a:t>11-09-2012</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0BAA4DC3-996D-4377-AD0E-4CB49DB98977}" type="slidenum">
              <a:rPr lang="da-DK"/>
              <a:pPr>
                <a:defRPr/>
              </a:pPr>
              <a:t>‹#›</a:t>
            </a:fld>
            <a:endParaRPr lang="da-DK"/>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a-DK"/>
          </a:p>
        </p:txBody>
      </p:sp>
      <p:sp>
        <p:nvSpPr>
          <p:cNvPr id="3" name="Pladsholder til indhol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Pladsholder til dato 3"/>
          <p:cNvSpPr>
            <a:spLocks noGrp="1"/>
          </p:cNvSpPr>
          <p:nvPr>
            <p:ph type="dt" sz="half" idx="10"/>
          </p:nvPr>
        </p:nvSpPr>
        <p:spPr/>
        <p:txBody>
          <a:bodyPr/>
          <a:lstStyle>
            <a:lvl1pPr>
              <a:defRPr/>
            </a:lvl1pPr>
          </a:lstStyle>
          <a:p>
            <a:pPr>
              <a:defRPr/>
            </a:pPr>
            <a:fld id="{13235DD1-C10F-449F-91EA-80CC043BB26E}" type="datetimeFigureOut">
              <a:rPr lang="da-DK"/>
              <a:pPr>
                <a:defRPr/>
              </a:pPr>
              <a:t>11-09-2012</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10FA7029-A965-4F4F-8D2D-989C9001FF0C}" type="slidenum">
              <a:rPr lang="da-DK"/>
              <a:pPr>
                <a:defRPr/>
              </a:pPr>
              <a:t>‹#›</a:t>
            </a:fld>
            <a:endParaRPr lang="da-DK"/>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Pladsholder til dato 3"/>
          <p:cNvSpPr>
            <a:spLocks noGrp="1"/>
          </p:cNvSpPr>
          <p:nvPr>
            <p:ph type="dt" sz="half" idx="10"/>
          </p:nvPr>
        </p:nvSpPr>
        <p:spPr/>
        <p:txBody>
          <a:bodyPr/>
          <a:lstStyle>
            <a:lvl1pPr>
              <a:defRPr/>
            </a:lvl1pPr>
          </a:lstStyle>
          <a:p>
            <a:pPr>
              <a:defRPr/>
            </a:pPr>
            <a:fld id="{994504CD-60B3-4AFD-A18F-622AF878F46B}" type="datetimeFigureOut">
              <a:rPr lang="da-DK"/>
              <a:pPr>
                <a:defRPr/>
              </a:pPr>
              <a:t>11-09-2012</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p:txBody>
          <a:bodyPr/>
          <a:lstStyle>
            <a:lvl1pPr>
              <a:defRPr/>
            </a:lvl1pPr>
          </a:lstStyle>
          <a:p>
            <a:pPr>
              <a:defRPr/>
            </a:pPr>
            <a:fld id="{4F7A6100-EBA3-4D23-9B07-71ED282A8457}" type="slidenum">
              <a:rPr lang="da-DK"/>
              <a:pPr>
                <a:defRPr/>
              </a:pPr>
              <a:t>‹#›</a:t>
            </a:fld>
            <a:endParaRPr lang="da-DK"/>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Pladsholder til dato 3"/>
          <p:cNvSpPr>
            <a:spLocks noGrp="1"/>
          </p:cNvSpPr>
          <p:nvPr>
            <p:ph type="dt" sz="half" idx="10"/>
          </p:nvPr>
        </p:nvSpPr>
        <p:spPr/>
        <p:txBody>
          <a:bodyPr/>
          <a:lstStyle>
            <a:lvl1pPr>
              <a:defRPr/>
            </a:lvl1pPr>
          </a:lstStyle>
          <a:p>
            <a:pPr>
              <a:defRPr/>
            </a:pPr>
            <a:fld id="{5473C238-7ACE-42D7-903B-365468AC56A5}" type="datetimeFigureOut">
              <a:rPr lang="da-DK"/>
              <a:pPr>
                <a:defRPr/>
              </a:pPr>
              <a:t>11-09-2012</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da-DK"/>
          </a:p>
        </p:txBody>
      </p:sp>
      <p:sp>
        <p:nvSpPr>
          <p:cNvPr id="7" name="Pladsholder til diasnummer 5"/>
          <p:cNvSpPr>
            <a:spLocks noGrp="1"/>
          </p:cNvSpPr>
          <p:nvPr>
            <p:ph type="sldNum" sz="quarter" idx="12"/>
          </p:nvPr>
        </p:nvSpPr>
        <p:spPr/>
        <p:txBody>
          <a:bodyPr/>
          <a:lstStyle>
            <a:lvl1pPr>
              <a:defRPr/>
            </a:lvl1pPr>
          </a:lstStyle>
          <a:p>
            <a:pPr>
              <a:defRPr/>
            </a:pPr>
            <a:fld id="{632D2FEB-8038-41AE-B295-3411CF099629}" type="slidenum">
              <a:rPr lang="da-DK"/>
              <a:pPr>
                <a:defRPr/>
              </a:pPr>
              <a:t>‹#›</a:t>
            </a:fld>
            <a:endParaRPr lang="da-DK"/>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Pladsholder til dato 3"/>
          <p:cNvSpPr>
            <a:spLocks noGrp="1"/>
          </p:cNvSpPr>
          <p:nvPr>
            <p:ph type="dt" sz="half" idx="10"/>
          </p:nvPr>
        </p:nvSpPr>
        <p:spPr/>
        <p:txBody>
          <a:bodyPr/>
          <a:lstStyle>
            <a:lvl1pPr>
              <a:defRPr/>
            </a:lvl1pPr>
          </a:lstStyle>
          <a:p>
            <a:pPr>
              <a:defRPr/>
            </a:pPr>
            <a:fld id="{626AAF34-B70A-4BB3-8ECC-29D51F64406E}" type="datetimeFigureOut">
              <a:rPr lang="da-DK"/>
              <a:pPr>
                <a:defRPr/>
              </a:pPr>
              <a:t>11-09-2012</a:t>
            </a:fld>
            <a:endParaRPr lang="da-DK"/>
          </a:p>
        </p:txBody>
      </p:sp>
      <p:sp>
        <p:nvSpPr>
          <p:cNvPr id="8" name="Pladsholder til sidefod 4"/>
          <p:cNvSpPr>
            <a:spLocks noGrp="1"/>
          </p:cNvSpPr>
          <p:nvPr>
            <p:ph type="ftr" sz="quarter" idx="11"/>
          </p:nvPr>
        </p:nvSpPr>
        <p:spPr/>
        <p:txBody>
          <a:bodyPr/>
          <a:lstStyle>
            <a:lvl1pPr>
              <a:defRPr/>
            </a:lvl1pPr>
          </a:lstStyle>
          <a:p>
            <a:pPr>
              <a:defRPr/>
            </a:pPr>
            <a:endParaRPr lang="da-DK"/>
          </a:p>
        </p:txBody>
      </p:sp>
      <p:sp>
        <p:nvSpPr>
          <p:cNvPr id="9" name="Pladsholder til diasnummer 5"/>
          <p:cNvSpPr>
            <a:spLocks noGrp="1"/>
          </p:cNvSpPr>
          <p:nvPr>
            <p:ph type="sldNum" sz="quarter" idx="12"/>
          </p:nvPr>
        </p:nvSpPr>
        <p:spPr/>
        <p:txBody>
          <a:bodyPr/>
          <a:lstStyle>
            <a:lvl1pPr>
              <a:defRPr/>
            </a:lvl1pPr>
          </a:lstStyle>
          <a:p>
            <a:pPr>
              <a:defRPr/>
            </a:pPr>
            <a:fld id="{CFB8B2E7-4400-41FE-B0B5-03CBDE763BA4}" type="slidenum">
              <a:rPr lang="da-DK"/>
              <a:pPr>
                <a:defRPr/>
              </a:pPr>
              <a:t>‹#›</a:t>
            </a:fld>
            <a:endParaRPr lang="da-DK"/>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a-DK"/>
          </a:p>
        </p:txBody>
      </p:sp>
      <p:sp>
        <p:nvSpPr>
          <p:cNvPr id="3" name="Pladsholder til dato 3"/>
          <p:cNvSpPr>
            <a:spLocks noGrp="1"/>
          </p:cNvSpPr>
          <p:nvPr>
            <p:ph type="dt" sz="half" idx="10"/>
          </p:nvPr>
        </p:nvSpPr>
        <p:spPr/>
        <p:txBody>
          <a:bodyPr/>
          <a:lstStyle>
            <a:lvl1pPr>
              <a:defRPr/>
            </a:lvl1pPr>
          </a:lstStyle>
          <a:p>
            <a:pPr>
              <a:defRPr/>
            </a:pPr>
            <a:fld id="{4469A513-AF2A-4728-9AB6-4B4ED43346A5}" type="datetimeFigureOut">
              <a:rPr lang="da-DK"/>
              <a:pPr>
                <a:defRPr/>
              </a:pPr>
              <a:t>11-09-2012</a:t>
            </a:fld>
            <a:endParaRPr lang="da-DK"/>
          </a:p>
        </p:txBody>
      </p:sp>
      <p:sp>
        <p:nvSpPr>
          <p:cNvPr id="4" name="Pladsholder til sidefod 4"/>
          <p:cNvSpPr>
            <a:spLocks noGrp="1"/>
          </p:cNvSpPr>
          <p:nvPr>
            <p:ph type="ftr" sz="quarter" idx="11"/>
          </p:nvPr>
        </p:nvSpPr>
        <p:spPr/>
        <p:txBody>
          <a:bodyPr/>
          <a:lstStyle>
            <a:lvl1pPr>
              <a:defRPr/>
            </a:lvl1pPr>
          </a:lstStyle>
          <a:p>
            <a:pPr>
              <a:defRPr/>
            </a:pPr>
            <a:endParaRPr lang="da-DK"/>
          </a:p>
        </p:txBody>
      </p:sp>
      <p:sp>
        <p:nvSpPr>
          <p:cNvPr id="5" name="Pladsholder til diasnummer 5"/>
          <p:cNvSpPr>
            <a:spLocks noGrp="1"/>
          </p:cNvSpPr>
          <p:nvPr>
            <p:ph type="sldNum" sz="quarter" idx="12"/>
          </p:nvPr>
        </p:nvSpPr>
        <p:spPr/>
        <p:txBody>
          <a:bodyPr/>
          <a:lstStyle>
            <a:lvl1pPr>
              <a:defRPr/>
            </a:lvl1pPr>
          </a:lstStyle>
          <a:p>
            <a:pPr>
              <a:defRPr/>
            </a:pPr>
            <a:fld id="{23173F39-92F9-4E48-B956-EEF64E9D7B3D}" type="slidenum">
              <a:rPr lang="da-DK"/>
              <a:pPr>
                <a:defRPr/>
              </a:pPr>
              <a:t>‹#›</a:t>
            </a:fld>
            <a:endParaRPr lang="da-DK"/>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pPr>
              <a:defRPr/>
            </a:pPr>
            <a:fld id="{44F94045-8565-422B-A40D-96075CD537BE}" type="datetimeFigureOut">
              <a:rPr lang="da-DK"/>
              <a:pPr>
                <a:defRPr/>
              </a:pPr>
              <a:t>11-09-2012</a:t>
            </a:fld>
            <a:endParaRPr lang="da-DK"/>
          </a:p>
        </p:txBody>
      </p:sp>
      <p:sp>
        <p:nvSpPr>
          <p:cNvPr id="3" name="Pladsholder til sidefod 4"/>
          <p:cNvSpPr>
            <a:spLocks noGrp="1"/>
          </p:cNvSpPr>
          <p:nvPr>
            <p:ph type="ftr" sz="quarter" idx="11"/>
          </p:nvPr>
        </p:nvSpPr>
        <p:spPr/>
        <p:txBody>
          <a:bodyPr/>
          <a:lstStyle>
            <a:lvl1pPr>
              <a:defRPr/>
            </a:lvl1pPr>
          </a:lstStyle>
          <a:p>
            <a:pPr>
              <a:defRPr/>
            </a:pPr>
            <a:endParaRPr lang="da-DK"/>
          </a:p>
        </p:txBody>
      </p:sp>
      <p:sp>
        <p:nvSpPr>
          <p:cNvPr id="4" name="Pladsholder til diasnummer 5"/>
          <p:cNvSpPr>
            <a:spLocks noGrp="1"/>
          </p:cNvSpPr>
          <p:nvPr>
            <p:ph type="sldNum" sz="quarter" idx="12"/>
          </p:nvPr>
        </p:nvSpPr>
        <p:spPr/>
        <p:txBody>
          <a:bodyPr/>
          <a:lstStyle>
            <a:lvl1pPr>
              <a:defRPr/>
            </a:lvl1pPr>
          </a:lstStyle>
          <a:p>
            <a:pPr>
              <a:defRPr/>
            </a:pPr>
            <a:fld id="{D20678A1-76DB-4133-9A82-5F5CAF66583D}" type="slidenum">
              <a:rPr lang="da-DK"/>
              <a:pPr>
                <a:defRPr/>
              </a:pPr>
              <a:t>‹#›</a:t>
            </a:fld>
            <a:endParaRPr lang="da-DK"/>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p:txBody>
          <a:bodyPr/>
          <a:lstStyle>
            <a:lvl1pPr>
              <a:defRPr/>
            </a:lvl1pPr>
          </a:lstStyle>
          <a:p>
            <a:pPr>
              <a:defRPr/>
            </a:pPr>
            <a:fld id="{21982DC8-EC4B-4372-AAFE-B9436A27DD9E}" type="datetimeFigureOut">
              <a:rPr lang="da-DK"/>
              <a:pPr>
                <a:defRPr/>
              </a:pPr>
              <a:t>11-09-2012</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da-DK"/>
          </a:p>
        </p:txBody>
      </p:sp>
      <p:sp>
        <p:nvSpPr>
          <p:cNvPr id="7" name="Pladsholder til diasnummer 5"/>
          <p:cNvSpPr>
            <a:spLocks noGrp="1"/>
          </p:cNvSpPr>
          <p:nvPr>
            <p:ph type="sldNum" sz="quarter" idx="12"/>
          </p:nvPr>
        </p:nvSpPr>
        <p:spPr/>
        <p:txBody>
          <a:bodyPr/>
          <a:lstStyle>
            <a:lvl1pPr>
              <a:defRPr/>
            </a:lvl1pPr>
          </a:lstStyle>
          <a:p>
            <a:pPr>
              <a:defRPr/>
            </a:pPr>
            <a:fld id="{7C3EDCDE-871A-4AC6-AEA0-CEB12316C2E6}" type="slidenum">
              <a:rPr lang="da-DK"/>
              <a:pPr>
                <a:defRPr/>
              </a:pPr>
              <a:t>‹#›</a:t>
            </a:fld>
            <a:endParaRPr lang="da-DK"/>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a-DK"/>
          </a:p>
        </p:txBody>
      </p:sp>
      <p:sp>
        <p:nvSpPr>
          <p:cNvPr id="3" name="Pladsholder til bille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p:txBody>
          <a:bodyPr/>
          <a:lstStyle>
            <a:lvl1pPr>
              <a:defRPr/>
            </a:lvl1pPr>
          </a:lstStyle>
          <a:p>
            <a:pPr>
              <a:defRPr/>
            </a:pPr>
            <a:fld id="{2D98D94D-BB19-44A0-A074-7754B11E61C1}" type="datetimeFigureOut">
              <a:rPr lang="da-DK"/>
              <a:pPr>
                <a:defRPr/>
              </a:pPr>
              <a:t>11-09-2012</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da-DK"/>
          </a:p>
        </p:txBody>
      </p:sp>
      <p:sp>
        <p:nvSpPr>
          <p:cNvPr id="7" name="Pladsholder til diasnummer 5"/>
          <p:cNvSpPr>
            <a:spLocks noGrp="1"/>
          </p:cNvSpPr>
          <p:nvPr>
            <p:ph type="sldNum" sz="quarter" idx="12"/>
          </p:nvPr>
        </p:nvSpPr>
        <p:spPr/>
        <p:txBody>
          <a:bodyPr/>
          <a:lstStyle>
            <a:lvl1pPr>
              <a:defRPr/>
            </a:lvl1pPr>
          </a:lstStyle>
          <a:p>
            <a:pPr>
              <a:defRPr/>
            </a:pPr>
            <a:fld id="{D73F73D9-CD9F-4CA4-A8E1-2222706532C7}" type="slidenum">
              <a:rPr lang="da-DK"/>
              <a:pPr>
                <a:defRPr/>
              </a:pPr>
              <a:t>‹#›</a:t>
            </a:fld>
            <a:endParaRPr lang="da-DK"/>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lede 32" descr="Blue sky Corner.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6" name="Pladsholder til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dirty="0" smtClean="0"/>
              <a:t>Klik for at redigere titeltypografi i masteren</a:t>
            </a:r>
          </a:p>
        </p:txBody>
      </p:sp>
      <p:sp>
        <p:nvSpPr>
          <p:cNvPr id="1027" name="Pladsholder til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18626D7-BC98-4902-96BA-FFE4942B9B8B}" type="datetimeFigureOut">
              <a:rPr lang="da-DK"/>
              <a:pPr>
                <a:defRPr/>
              </a:pPr>
              <a:t>11-09-2012</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549C287-85A8-4648-A5A4-F53A617436C0}" type="slidenum">
              <a:rPr lang="da-DK"/>
              <a:pPr>
                <a:defRPr/>
              </a:pPr>
              <a:t>‹#›</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Billede 32" descr="Blue sky Corner.jpg"/>
          <p:cNvPicPr>
            <a:picLocks noChangeAspect="1"/>
          </p:cNvPicPr>
          <p:nvPr/>
        </p:nvPicPr>
        <p:blipFill>
          <a:blip r:embed="rId3" cstate="print"/>
          <a:srcRect/>
          <a:stretch>
            <a:fillRect/>
          </a:stretch>
        </p:blipFill>
        <p:spPr bwMode="auto">
          <a:xfrm>
            <a:off x="0" y="0"/>
            <a:ext cx="9144000" cy="4570413"/>
          </a:xfrm>
          <a:prstGeom prst="rect">
            <a:avLst/>
          </a:prstGeom>
          <a:noFill/>
          <a:ln w="9525">
            <a:noFill/>
            <a:miter lim="800000"/>
            <a:headEnd/>
            <a:tailEnd/>
          </a:ln>
        </p:spPr>
      </p:pic>
      <p:sp>
        <p:nvSpPr>
          <p:cNvPr id="33" name="Rectangle 8"/>
          <p:cNvSpPr>
            <a:spLocks noChangeArrowheads="1"/>
          </p:cNvSpPr>
          <p:nvPr/>
        </p:nvSpPr>
        <p:spPr bwMode="gray">
          <a:xfrm>
            <a:off x="314325" y="195263"/>
            <a:ext cx="8520113" cy="885392"/>
          </a:xfrm>
          <a:prstGeom prst="rect">
            <a:avLst/>
          </a:prstGeom>
          <a:noFill/>
          <a:ln w="9525">
            <a:noFill/>
            <a:miter lim="800000"/>
            <a:headEnd/>
            <a:tailEnd/>
          </a:ln>
        </p:spPr>
        <p:txBody>
          <a:bodyPr lIns="0" rIns="0" anchor="ctr"/>
          <a:lstStyle/>
          <a:p>
            <a:pPr fontAlgn="auto">
              <a:spcBef>
                <a:spcPts val="0"/>
              </a:spcBef>
              <a:spcAft>
                <a:spcPts val="0"/>
              </a:spcAft>
              <a:defRPr/>
            </a:pPr>
            <a:r>
              <a:rPr lang="de-DE" sz="3400" b="1" kern="0" dirty="0" smtClean="0">
                <a:solidFill>
                  <a:sysClr val="windowText" lastClr="000000"/>
                </a:solidFill>
                <a:latin typeface="+mn-lt"/>
              </a:rPr>
              <a:t>Career Plan Development – Career Exploration</a:t>
            </a:r>
            <a:endParaRPr lang="de-DE" sz="3400" kern="0" dirty="0">
              <a:solidFill>
                <a:sysClr val="windowText" lastClr="000000"/>
              </a:solidFill>
              <a:latin typeface="Calibri"/>
            </a:endParaRPr>
          </a:p>
        </p:txBody>
      </p:sp>
      <p:sp>
        <p:nvSpPr>
          <p:cNvPr id="54" name="Freeform 68"/>
          <p:cNvSpPr>
            <a:spLocks/>
          </p:cNvSpPr>
          <p:nvPr/>
        </p:nvSpPr>
        <p:spPr bwMode="auto">
          <a:xfrm>
            <a:off x="1588" y="3028950"/>
            <a:ext cx="4605337" cy="3829050"/>
          </a:xfrm>
          <a:custGeom>
            <a:avLst/>
            <a:gdLst/>
            <a:ahLst/>
            <a:cxnLst>
              <a:cxn ang="0">
                <a:pos x="0" y="1562"/>
              </a:cxn>
              <a:cxn ang="0">
                <a:pos x="0" y="2604"/>
              </a:cxn>
              <a:cxn ang="0">
                <a:pos x="1272" y="2604"/>
              </a:cxn>
              <a:cxn ang="0">
                <a:pos x="2612" y="0"/>
              </a:cxn>
              <a:cxn ang="0">
                <a:pos x="0" y="1562"/>
              </a:cxn>
            </a:cxnLst>
            <a:rect l="0" t="0" r="r" b="b"/>
            <a:pathLst>
              <a:path w="2612" h="2604">
                <a:moveTo>
                  <a:pt x="0" y="1562"/>
                </a:moveTo>
                <a:lnTo>
                  <a:pt x="0" y="2604"/>
                </a:lnTo>
                <a:lnTo>
                  <a:pt x="1272" y="2604"/>
                </a:lnTo>
                <a:lnTo>
                  <a:pt x="2612" y="0"/>
                </a:lnTo>
                <a:lnTo>
                  <a:pt x="0" y="1562"/>
                </a:lnTo>
                <a:close/>
              </a:path>
            </a:pathLst>
          </a:custGeom>
          <a:gradFill flip="none" rotWithShape="1">
            <a:gsLst>
              <a:gs pos="6000">
                <a:srgbClr val="0070C0"/>
              </a:gs>
              <a:gs pos="70000">
                <a:srgbClr val="0081BE">
                  <a:lumMod val="60000"/>
                  <a:lumOff val="40000"/>
                </a:srgbClr>
              </a:gs>
              <a:gs pos="100000">
                <a:schemeClr val="accent5">
                  <a:lumMod val="20000"/>
                  <a:lumOff val="80000"/>
                </a:schemeClr>
              </a:gs>
            </a:gsLst>
            <a:lin ang="16200000" scaled="1"/>
            <a:tileRect/>
          </a:gradFill>
          <a:ln w="9525" cap="flat" cmpd="sng" algn="ctr">
            <a:solidFill>
              <a:schemeClr val="accent5">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56" name="Freeform 70"/>
          <p:cNvSpPr>
            <a:spLocks/>
          </p:cNvSpPr>
          <p:nvPr/>
        </p:nvSpPr>
        <p:spPr bwMode="auto">
          <a:xfrm>
            <a:off x="2262188" y="3032125"/>
            <a:ext cx="4525962" cy="3825875"/>
          </a:xfrm>
          <a:custGeom>
            <a:avLst/>
            <a:gdLst/>
            <a:ahLst/>
            <a:cxnLst>
              <a:cxn ang="0">
                <a:pos x="0" y="2602"/>
              </a:cxn>
              <a:cxn ang="0">
                <a:pos x="2568" y="2602"/>
              </a:cxn>
              <a:cxn ang="0">
                <a:pos x="1338" y="0"/>
              </a:cxn>
              <a:cxn ang="0">
                <a:pos x="0" y="2602"/>
              </a:cxn>
            </a:cxnLst>
            <a:rect l="0" t="0" r="r" b="b"/>
            <a:pathLst>
              <a:path w="2568" h="2602">
                <a:moveTo>
                  <a:pt x="0" y="2602"/>
                </a:moveTo>
                <a:lnTo>
                  <a:pt x="2568" y="2602"/>
                </a:lnTo>
                <a:lnTo>
                  <a:pt x="1338" y="0"/>
                </a:lnTo>
                <a:lnTo>
                  <a:pt x="0" y="2602"/>
                </a:lnTo>
                <a:close/>
              </a:path>
            </a:pathLst>
          </a:custGeom>
          <a:gradFill flip="none" rotWithShape="1">
            <a:gsLst>
              <a:gs pos="6000">
                <a:srgbClr val="0070C0"/>
              </a:gs>
              <a:gs pos="70000">
                <a:srgbClr val="0081BE">
                  <a:lumMod val="60000"/>
                  <a:lumOff val="40000"/>
                </a:srgbClr>
              </a:gs>
              <a:gs pos="100000">
                <a:schemeClr val="accent5">
                  <a:lumMod val="20000"/>
                  <a:lumOff val="80000"/>
                </a:schemeClr>
              </a:gs>
            </a:gsLst>
            <a:lin ang="16200000" scaled="1"/>
            <a:tileRect/>
          </a:gradFill>
          <a:ln w="9525" cap="flat" cmpd="sng" algn="ctr">
            <a:solidFill>
              <a:schemeClr val="accent5">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sp>
        <p:nvSpPr>
          <p:cNvPr id="57" name="Freeform 71"/>
          <p:cNvSpPr>
            <a:spLocks/>
          </p:cNvSpPr>
          <p:nvPr/>
        </p:nvSpPr>
        <p:spPr bwMode="auto">
          <a:xfrm>
            <a:off x="4638675" y="3028950"/>
            <a:ext cx="4502150" cy="3829050"/>
          </a:xfrm>
          <a:custGeom>
            <a:avLst/>
            <a:gdLst/>
            <a:ahLst/>
            <a:cxnLst>
              <a:cxn ang="0">
                <a:pos x="1230" y="2604"/>
              </a:cxn>
              <a:cxn ang="0">
                <a:pos x="1230" y="2604"/>
              </a:cxn>
              <a:cxn ang="0">
                <a:pos x="2554" y="2604"/>
              </a:cxn>
              <a:cxn ang="0">
                <a:pos x="2554" y="1540"/>
              </a:cxn>
              <a:cxn ang="0">
                <a:pos x="0" y="0"/>
              </a:cxn>
              <a:cxn ang="0">
                <a:pos x="1230" y="2604"/>
              </a:cxn>
            </a:cxnLst>
            <a:rect l="0" t="0" r="r" b="b"/>
            <a:pathLst>
              <a:path w="2554" h="2604">
                <a:moveTo>
                  <a:pt x="1230" y="2604"/>
                </a:moveTo>
                <a:lnTo>
                  <a:pt x="1230" y="2604"/>
                </a:lnTo>
                <a:lnTo>
                  <a:pt x="2554" y="2604"/>
                </a:lnTo>
                <a:lnTo>
                  <a:pt x="2554" y="1540"/>
                </a:lnTo>
                <a:lnTo>
                  <a:pt x="0" y="0"/>
                </a:lnTo>
                <a:lnTo>
                  <a:pt x="1230" y="2604"/>
                </a:lnTo>
                <a:close/>
              </a:path>
            </a:pathLst>
          </a:custGeom>
          <a:gradFill flip="none" rotWithShape="1">
            <a:gsLst>
              <a:gs pos="6000">
                <a:srgbClr val="0070C0"/>
              </a:gs>
              <a:gs pos="70000">
                <a:srgbClr val="0081BE">
                  <a:lumMod val="60000"/>
                  <a:lumOff val="40000"/>
                </a:srgbClr>
              </a:gs>
              <a:gs pos="100000">
                <a:schemeClr val="accent5">
                  <a:lumMod val="20000"/>
                  <a:lumOff val="80000"/>
                </a:schemeClr>
              </a:gs>
            </a:gsLst>
            <a:lin ang="16200000" scaled="1"/>
            <a:tileRect/>
          </a:gradFill>
          <a:ln w="9525" cap="flat" cmpd="sng" algn="ctr">
            <a:solidFill>
              <a:schemeClr val="accent5">
                <a:lumMod val="60000"/>
                <a:lumOff val="40000"/>
              </a:schemeClr>
            </a:solidFill>
            <a:prstDash val="solid"/>
          </a:ln>
          <a:effectLst/>
        </p:spPr>
        <p:txBody>
          <a:bodyPr anchor="ctr"/>
          <a:lstStyle/>
          <a:p>
            <a:pPr algn="ctr" fontAlgn="auto">
              <a:spcBef>
                <a:spcPts val="0"/>
              </a:spcBef>
              <a:spcAft>
                <a:spcPts val="0"/>
              </a:spcAft>
              <a:defRPr/>
            </a:pPr>
            <a:endParaRPr lang="da-DK" kern="0">
              <a:solidFill>
                <a:sysClr val="window" lastClr="FFFFFF"/>
              </a:solidFill>
              <a:latin typeface="Calibri"/>
            </a:endParaRPr>
          </a:p>
        </p:txBody>
      </p:sp>
      <p:grpSp>
        <p:nvGrpSpPr>
          <p:cNvPr id="2" name="Gruppe 36"/>
          <p:cNvGrpSpPr>
            <a:grpSpLocks/>
          </p:cNvGrpSpPr>
          <p:nvPr/>
        </p:nvGrpSpPr>
        <p:grpSpPr bwMode="auto">
          <a:xfrm>
            <a:off x="4314825" y="1562100"/>
            <a:ext cx="630238" cy="1524000"/>
            <a:chOff x="3429000" y="809625"/>
            <a:chExt cx="2417763" cy="5848350"/>
          </a:xfrm>
        </p:grpSpPr>
        <p:grpSp>
          <p:nvGrpSpPr>
            <p:cNvPr id="3" name="Gruppe 70"/>
            <p:cNvGrpSpPr>
              <a:grpSpLocks/>
            </p:cNvGrpSpPr>
            <p:nvPr/>
          </p:nvGrpSpPr>
          <p:grpSpPr bwMode="auto">
            <a:xfrm>
              <a:off x="3429000" y="809625"/>
              <a:ext cx="2417763" cy="5848350"/>
              <a:chOff x="7627938" y="4784725"/>
              <a:chExt cx="3409950" cy="8248650"/>
            </a:xfrm>
          </p:grpSpPr>
          <p:sp>
            <p:nvSpPr>
              <p:cNvPr id="31" name="Freeform 96"/>
              <p:cNvSpPr>
                <a:spLocks noEditPoints="1"/>
              </p:cNvSpPr>
              <p:nvPr/>
            </p:nvSpPr>
            <p:spPr bwMode="auto">
              <a:xfrm>
                <a:off x="7627938" y="4784725"/>
                <a:ext cx="3409950" cy="8248650"/>
              </a:xfrm>
              <a:custGeom>
                <a:avLst/>
                <a:gdLst>
                  <a:gd name="T0" fmla="*/ 2147483647 w 2148"/>
                  <a:gd name="T1" fmla="*/ 307459046 h 5196"/>
                  <a:gd name="T2" fmla="*/ 2147483647 w 2148"/>
                  <a:gd name="T3" fmla="*/ 372983084 h 5196"/>
                  <a:gd name="T4" fmla="*/ 2147483647 w 2148"/>
                  <a:gd name="T5" fmla="*/ 524192501 h 5196"/>
                  <a:gd name="T6" fmla="*/ 2147483647 w 2148"/>
                  <a:gd name="T7" fmla="*/ 761087100 h 5196"/>
                  <a:gd name="T8" fmla="*/ 2147483647 w 2148"/>
                  <a:gd name="T9" fmla="*/ 1607859480 h 5196"/>
                  <a:gd name="T10" fmla="*/ 2147483647 w 2148"/>
                  <a:gd name="T11" fmla="*/ 2147483647 h 5196"/>
                  <a:gd name="T12" fmla="*/ 2147483647 w 2148"/>
                  <a:gd name="T13" fmla="*/ 2147483647 h 5196"/>
                  <a:gd name="T14" fmla="*/ 2147483647 w 2148"/>
                  <a:gd name="T15" fmla="*/ 2147483647 h 5196"/>
                  <a:gd name="T16" fmla="*/ 2147483647 w 2148"/>
                  <a:gd name="T17" fmla="*/ 2147483647 h 5196"/>
                  <a:gd name="T18" fmla="*/ 2147483647 w 2148"/>
                  <a:gd name="T19" fmla="*/ 2147483647 h 5196"/>
                  <a:gd name="T20" fmla="*/ 2147483647 w 2148"/>
                  <a:gd name="T21" fmla="*/ 2147483647 h 5196"/>
                  <a:gd name="T22" fmla="*/ 2001003947 w 2148"/>
                  <a:gd name="T23" fmla="*/ 2147483647 h 5196"/>
                  <a:gd name="T24" fmla="*/ 1849794640 w 2148"/>
                  <a:gd name="T25" fmla="*/ 2147483647 h 5196"/>
                  <a:gd name="T26" fmla="*/ 1955641155 w 2148"/>
                  <a:gd name="T27" fmla="*/ 2147483647 h 5196"/>
                  <a:gd name="T28" fmla="*/ 1683464403 w 2148"/>
                  <a:gd name="T29" fmla="*/ 2147483647 h 5196"/>
                  <a:gd name="T30" fmla="*/ 1179432986 w 2148"/>
                  <a:gd name="T31" fmla="*/ 2147483647 h 5196"/>
                  <a:gd name="T32" fmla="*/ 892135304 w 2148"/>
                  <a:gd name="T33" fmla="*/ 1355843950 h 5196"/>
                  <a:gd name="T34" fmla="*/ 695563007 w 2148"/>
                  <a:gd name="T35" fmla="*/ 589716539 h 5196"/>
                  <a:gd name="T36" fmla="*/ 836691891 w 2148"/>
                  <a:gd name="T37" fmla="*/ 277217183 h 5196"/>
                  <a:gd name="T38" fmla="*/ 448587807 w 2148"/>
                  <a:gd name="T39" fmla="*/ 10080624 h 5196"/>
                  <a:gd name="T40" fmla="*/ 196572148 w 2148"/>
                  <a:gd name="T41" fmla="*/ 100806237 h 5196"/>
                  <a:gd name="T42" fmla="*/ 40322494 w 2148"/>
                  <a:gd name="T43" fmla="*/ 362902463 h 5196"/>
                  <a:gd name="T44" fmla="*/ 85685298 w 2148"/>
                  <a:gd name="T45" fmla="*/ 549394054 h 5196"/>
                  <a:gd name="T46" fmla="*/ 186491527 w 2148"/>
                  <a:gd name="T47" fmla="*/ 761087100 h 5196"/>
                  <a:gd name="T48" fmla="*/ 161289976 w 2148"/>
                  <a:gd name="T49" fmla="*/ 1305440844 h 5196"/>
                  <a:gd name="T50" fmla="*/ 619958354 w 2148"/>
                  <a:gd name="T51" fmla="*/ 2147483647 h 5196"/>
                  <a:gd name="T52" fmla="*/ 806449832 w 2148"/>
                  <a:gd name="T53" fmla="*/ 2147483647 h 5196"/>
                  <a:gd name="T54" fmla="*/ 1315521361 w 2148"/>
                  <a:gd name="T55" fmla="*/ 2147483647 h 5196"/>
                  <a:gd name="T56" fmla="*/ 1290319810 w 2148"/>
                  <a:gd name="T57" fmla="*/ 2147483647 h 5196"/>
                  <a:gd name="T58" fmla="*/ 1502012839 w 2148"/>
                  <a:gd name="T59" fmla="*/ 2147483647 h 5196"/>
                  <a:gd name="T60" fmla="*/ 1461690357 w 2148"/>
                  <a:gd name="T61" fmla="*/ 2147483647 h 5196"/>
                  <a:gd name="T62" fmla="*/ 1491932219 w 2148"/>
                  <a:gd name="T63" fmla="*/ 2147483647 h 5196"/>
                  <a:gd name="T64" fmla="*/ 1491932219 w 2148"/>
                  <a:gd name="T65" fmla="*/ 2147483647 h 5196"/>
                  <a:gd name="T66" fmla="*/ 1582657802 w 2148"/>
                  <a:gd name="T67" fmla="*/ 2147483647 h 5196"/>
                  <a:gd name="T68" fmla="*/ 1764109367 w 2148"/>
                  <a:gd name="T69" fmla="*/ 2147483647 h 5196"/>
                  <a:gd name="T70" fmla="*/ 1980842706 w 2148"/>
                  <a:gd name="T71" fmla="*/ 2147483647 h 5196"/>
                  <a:gd name="T72" fmla="*/ 2021165187 w 2148"/>
                  <a:gd name="T73" fmla="*/ 2147483647 h 5196"/>
                  <a:gd name="T74" fmla="*/ 2147483647 w 2148"/>
                  <a:gd name="T75" fmla="*/ 2147483647 h 5196"/>
                  <a:gd name="T76" fmla="*/ 2147483647 w 2148"/>
                  <a:gd name="T77" fmla="*/ 2147483647 h 5196"/>
                  <a:gd name="T78" fmla="*/ 2147483647 w 2148"/>
                  <a:gd name="T79" fmla="*/ 2147483647 h 5196"/>
                  <a:gd name="T80" fmla="*/ 2147483647 w 2148"/>
                  <a:gd name="T81" fmla="*/ 2147483647 h 5196"/>
                  <a:gd name="T82" fmla="*/ 2147483647 w 2148"/>
                  <a:gd name="T83" fmla="*/ 2147483647 h 5196"/>
                  <a:gd name="T84" fmla="*/ 2147483647 w 2148"/>
                  <a:gd name="T85" fmla="*/ 2147483647 h 5196"/>
                  <a:gd name="T86" fmla="*/ 2147483647 w 2148"/>
                  <a:gd name="T87" fmla="*/ 2147483647 h 5196"/>
                  <a:gd name="T88" fmla="*/ 2147483647 w 2148"/>
                  <a:gd name="T89" fmla="*/ 2147483647 h 5196"/>
                  <a:gd name="T90" fmla="*/ 2147483647 w 2148"/>
                  <a:gd name="T91" fmla="*/ 2147483647 h 5196"/>
                  <a:gd name="T92" fmla="*/ 2147483647 w 2148"/>
                  <a:gd name="T93" fmla="*/ 2147483647 h 5196"/>
                  <a:gd name="T94" fmla="*/ 2147483647 w 2148"/>
                  <a:gd name="T95" fmla="*/ 2147483647 h 5196"/>
                  <a:gd name="T96" fmla="*/ 2147483647 w 2148"/>
                  <a:gd name="T97" fmla="*/ 2147483647 h 5196"/>
                  <a:gd name="T98" fmla="*/ 2147483647 w 2148"/>
                  <a:gd name="T99" fmla="*/ 2147483647 h 5196"/>
                  <a:gd name="T100" fmla="*/ 2147483647 w 2148"/>
                  <a:gd name="T101" fmla="*/ 2147483647 h 5196"/>
                  <a:gd name="T102" fmla="*/ 2147483647 w 2148"/>
                  <a:gd name="T103" fmla="*/ 2051407210 h 5196"/>
                  <a:gd name="T104" fmla="*/ 2147483647 w 2148"/>
                  <a:gd name="T105" fmla="*/ 1345763329 h 5196"/>
                  <a:gd name="T106" fmla="*/ 2147483647 w 2148"/>
                  <a:gd name="T107" fmla="*/ 1028223760 h 5196"/>
                  <a:gd name="T108" fmla="*/ 2147483647 w 2148"/>
                  <a:gd name="T109" fmla="*/ 751006479 h 5196"/>
                  <a:gd name="T110" fmla="*/ 2147483647 w 2148"/>
                  <a:gd name="T111" fmla="*/ 2147483647 h 5196"/>
                  <a:gd name="T112" fmla="*/ 2147483647 w 2148"/>
                  <a:gd name="T113" fmla="*/ 2147483647 h 5196"/>
                  <a:gd name="T114" fmla="*/ 2147483647 w 2148"/>
                  <a:gd name="T115" fmla="*/ 2147483647 h 5196"/>
                  <a:gd name="T116" fmla="*/ 2147483647 w 2148"/>
                  <a:gd name="T117" fmla="*/ 2147483647 h 5196"/>
                  <a:gd name="T118" fmla="*/ 2147483647 w 2148"/>
                  <a:gd name="T119" fmla="*/ 2147483647 h 5196"/>
                  <a:gd name="T120" fmla="*/ 2111890771 w 2148"/>
                  <a:gd name="T121" fmla="*/ 2147483647 h 5196"/>
                  <a:gd name="T122" fmla="*/ 2147483647 w 2148"/>
                  <a:gd name="T123" fmla="*/ 2147483647 h 5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48"/>
                  <a:gd name="T187" fmla="*/ 0 h 5196"/>
                  <a:gd name="T188" fmla="*/ 2148 w 2148"/>
                  <a:gd name="T189" fmla="*/ 5196 h 5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48" h="5196">
                    <a:moveTo>
                      <a:pt x="2136" y="254"/>
                    </a:moveTo>
                    <a:lnTo>
                      <a:pt x="2086" y="166"/>
                    </a:lnTo>
                    <a:lnTo>
                      <a:pt x="2078" y="154"/>
                    </a:lnTo>
                    <a:lnTo>
                      <a:pt x="2068" y="142"/>
                    </a:lnTo>
                    <a:lnTo>
                      <a:pt x="2060" y="136"/>
                    </a:lnTo>
                    <a:lnTo>
                      <a:pt x="2054" y="132"/>
                    </a:lnTo>
                    <a:lnTo>
                      <a:pt x="2026" y="126"/>
                    </a:lnTo>
                    <a:lnTo>
                      <a:pt x="2008" y="122"/>
                    </a:lnTo>
                    <a:lnTo>
                      <a:pt x="1990" y="120"/>
                    </a:lnTo>
                    <a:lnTo>
                      <a:pt x="1976" y="120"/>
                    </a:lnTo>
                    <a:lnTo>
                      <a:pt x="1964" y="124"/>
                    </a:lnTo>
                    <a:lnTo>
                      <a:pt x="1938" y="130"/>
                    </a:lnTo>
                    <a:lnTo>
                      <a:pt x="1914" y="140"/>
                    </a:lnTo>
                    <a:lnTo>
                      <a:pt x="1892" y="148"/>
                    </a:lnTo>
                    <a:lnTo>
                      <a:pt x="1872" y="150"/>
                    </a:lnTo>
                    <a:lnTo>
                      <a:pt x="1868" y="152"/>
                    </a:lnTo>
                    <a:lnTo>
                      <a:pt x="1864" y="156"/>
                    </a:lnTo>
                    <a:lnTo>
                      <a:pt x="1858" y="164"/>
                    </a:lnTo>
                    <a:lnTo>
                      <a:pt x="1854" y="176"/>
                    </a:lnTo>
                    <a:lnTo>
                      <a:pt x="1852" y="184"/>
                    </a:lnTo>
                    <a:lnTo>
                      <a:pt x="1854" y="208"/>
                    </a:lnTo>
                    <a:lnTo>
                      <a:pt x="1856" y="234"/>
                    </a:lnTo>
                    <a:lnTo>
                      <a:pt x="1858" y="252"/>
                    </a:lnTo>
                    <a:lnTo>
                      <a:pt x="1860" y="258"/>
                    </a:lnTo>
                    <a:lnTo>
                      <a:pt x="1864" y="264"/>
                    </a:lnTo>
                    <a:lnTo>
                      <a:pt x="1872" y="270"/>
                    </a:lnTo>
                    <a:lnTo>
                      <a:pt x="1882" y="302"/>
                    </a:lnTo>
                    <a:lnTo>
                      <a:pt x="1888" y="330"/>
                    </a:lnTo>
                    <a:lnTo>
                      <a:pt x="1890" y="362"/>
                    </a:lnTo>
                    <a:lnTo>
                      <a:pt x="1888" y="394"/>
                    </a:lnTo>
                    <a:lnTo>
                      <a:pt x="1882" y="428"/>
                    </a:lnTo>
                    <a:lnTo>
                      <a:pt x="1876" y="450"/>
                    </a:lnTo>
                    <a:lnTo>
                      <a:pt x="1866" y="484"/>
                    </a:lnTo>
                    <a:lnTo>
                      <a:pt x="1850" y="516"/>
                    </a:lnTo>
                    <a:lnTo>
                      <a:pt x="1784" y="638"/>
                    </a:lnTo>
                    <a:lnTo>
                      <a:pt x="1752" y="702"/>
                    </a:lnTo>
                    <a:lnTo>
                      <a:pt x="1730" y="744"/>
                    </a:lnTo>
                    <a:lnTo>
                      <a:pt x="1712" y="776"/>
                    </a:lnTo>
                    <a:lnTo>
                      <a:pt x="1694" y="808"/>
                    </a:lnTo>
                    <a:lnTo>
                      <a:pt x="1648" y="878"/>
                    </a:lnTo>
                    <a:lnTo>
                      <a:pt x="1640" y="892"/>
                    </a:lnTo>
                    <a:lnTo>
                      <a:pt x="1632" y="908"/>
                    </a:lnTo>
                    <a:lnTo>
                      <a:pt x="1626" y="924"/>
                    </a:lnTo>
                    <a:lnTo>
                      <a:pt x="1622" y="940"/>
                    </a:lnTo>
                    <a:lnTo>
                      <a:pt x="1610" y="970"/>
                    </a:lnTo>
                    <a:lnTo>
                      <a:pt x="1596" y="1002"/>
                    </a:lnTo>
                    <a:lnTo>
                      <a:pt x="1584" y="1022"/>
                    </a:lnTo>
                    <a:lnTo>
                      <a:pt x="1548" y="1086"/>
                    </a:lnTo>
                    <a:lnTo>
                      <a:pt x="1532" y="1108"/>
                    </a:lnTo>
                    <a:lnTo>
                      <a:pt x="1512" y="1138"/>
                    </a:lnTo>
                    <a:lnTo>
                      <a:pt x="1490" y="1168"/>
                    </a:lnTo>
                    <a:lnTo>
                      <a:pt x="1474" y="1188"/>
                    </a:lnTo>
                    <a:lnTo>
                      <a:pt x="1458" y="1212"/>
                    </a:lnTo>
                    <a:lnTo>
                      <a:pt x="1448" y="1228"/>
                    </a:lnTo>
                    <a:lnTo>
                      <a:pt x="1440" y="1246"/>
                    </a:lnTo>
                    <a:lnTo>
                      <a:pt x="1424" y="1270"/>
                    </a:lnTo>
                    <a:lnTo>
                      <a:pt x="1402" y="1302"/>
                    </a:lnTo>
                    <a:lnTo>
                      <a:pt x="1392" y="1316"/>
                    </a:lnTo>
                    <a:lnTo>
                      <a:pt x="1378" y="1328"/>
                    </a:lnTo>
                    <a:lnTo>
                      <a:pt x="1364" y="1340"/>
                    </a:lnTo>
                    <a:lnTo>
                      <a:pt x="1350" y="1350"/>
                    </a:lnTo>
                    <a:lnTo>
                      <a:pt x="1306" y="1376"/>
                    </a:lnTo>
                    <a:lnTo>
                      <a:pt x="1292" y="1382"/>
                    </a:lnTo>
                    <a:lnTo>
                      <a:pt x="1278" y="1384"/>
                    </a:lnTo>
                    <a:lnTo>
                      <a:pt x="1264" y="1384"/>
                    </a:lnTo>
                    <a:lnTo>
                      <a:pt x="1260" y="1382"/>
                    </a:lnTo>
                    <a:lnTo>
                      <a:pt x="1256" y="1378"/>
                    </a:lnTo>
                    <a:lnTo>
                      <a:pt x="1248" y="1370"/>
                    </a:lnTo>
                    <a:lnTo>
                      <a:pt x="1240" y="1356"/>
                    </a:lnTo>
                    <a:lnTo>
                      <a:pt x="1236" y="1342"/>
                    </a:lnTo>
                    <a:lnTo>
                      <a:pt x="1234" y="1326"/>
                    </a:lnTo>
                    <a:lnTo>
                      <a:pt x="1230" y="1230"/>
                    </a:lnTo>
                    <a:lnTo>
                      <a:pt x="1226" y="1194"/>
                    </a:lnTo>
                    <a:lnTo>
                      <a:pt x="1222" y="1158"/>
                    </a:lnTo>
                    <a:lnTo>
                      <a:pt x="1204" y="1068"/>
                    </a:lnTo>
                    <a:lnTo>
                      <a:pt x="1200" y="1052"/>
                    </a:lnTo>
                    <a:lnTo>
                      <a:pt x="1194" y="1034"/>
                    </a:lnTo>
                    <a:lnTo>
                      <a:pt x="1186" y="1016"/>
                    </a:lnTo>
                    <a:lnTo>
                      <a:pt x="1176" y="1002"/>
                    </a:lnTo>
                    <a:lnTo>
                      <a:pt x="1148" y="962"/>
                    </a:lnTo>
                    <a:lnTo>
                      <a:pt x="1138" y="950"/>
                    </a:lnTo>
                    <a:lnTo>
                      <a:pt x="1124" y="940"/>
                    </a:lnTo>
                    <a:lnTo>
                      <a:pt x="1108" y="932"/>
                    </a:lnTo>
                    <a:lnTo>
                      <a:pt x="1092" y="930"/>
                    </a:lnTo>
                    <a:lnTo>
                      <a:pt x="972" y="926"/>
                    </a:lnTo>
                    <a:lnTo>
                      <a:pt x="954" y="926"/>
                    </a:lnTo>
                    <a:lnTo>
                      <a:pt x="936" y="930"/>
                    </a:lnTo>
                    <a:lnTo>
                      <a:pt x="918" y="936"/>
                    </a:lnTo>
                    <a:lnTo>
                      <a:pt x="904" y="942"/>
                    </a:lnTo>
                    <a:lnTo>
                      <a:pt x="890" y="952"/>
                    </a:lnTo>
                    <a:lnTo>
                      <a:pt x="876" y="960"/>
                    </a:lnTo>
                    <a:lnTo>
                      <a:pt x="860" y="972"/>
                    </a:lnTo>
                    <a:lnTo>
                      <a:pt x="846" y="986"/>
                    </a:lnTo>
                    <a:lnTo>
                      <a:pt x="836" y="998"/>
                    </a:lnTo>
                    <a:lnTo>
                      <a:pt x="804" y="1042"/>
                    </a:lnTo>
                    <a:lnTo>
                      <a:pt x="794" y="1056"/>
                    </a:lnTo>
                    <a:lnTo>
                      <a:pt x="784" y="1072"/>
                    </a:lnTo>
                    <a:lnTo>
                      <a:pt x="776" y="1090"/>
                    </a:lnTo>
                    <a:lnTo>
                      <a:pt x="770" y="1104"/>
                    </a:lnTo>
                    <a:lnTo>
                      <a:pt x="754" y="1152"/>
                    </a:lnTo>
                    <a:lnTo>
                      <a:pt x="746" y="1186"/>
                    </a:lnTo>
                    <a:lnTo>
                      <a:pt x="740" y="1222"/>
                    </a:lnTo>
                    <a:lnTo>
                      <a:pt x="738" y="1272"/>
                    </a:lnTo>
                    <a:lnTo>
                      <a:pt x="734" y="1346"/>
                    </a:lnTo>
                    <a:lnTo>
                      <a:pt x="734" y="1366"/>
                    </a:lnTo>
                    <a:lnTo>
                      <a:pt x="736" y="1382"/>
                    </a:lnTo>
                    <a:lnTo>
                      <a:pt x="742" y="1398"/>
                    </a:lnTo>
                    <a:lnTo>
                      <a:pt x="750" y="1416"/>
                    </a:lnTo>
                    <a:lnTo>
                      <a:pt x="758" y="1428"/>
                    </a:lnTo>
                    <a:lnTo>
                      <a:pt x="764" y="1436"/>
                    </a:lnTo>
                    <a:lnTo>
                      <a:pt x="772" y="1448"/>
                    </a:lnTo>
                    <a:lnTo>
                      <a:pt x="778" y="1458"/>
                    </a:lnTo>
                    <a:lnTo>
                      <a:pt x="778" y="1468"/>
                    </a:lnTo>
                    <a:lnTo>
                      <a:pt x="776" y="1472"/>
                    </a:lnTo>
                    <a:lnTo>
                      <a:pt x="774" y="1474"/>
                    </a:lnTo>
                    <a:lnTo>
                      <a:pt x="770" y="1476"/>
                    </a:lnTo>
                    <a:lnTo>
                      <a:pt x="766" y="1478"/>
                    </a:lnTo>
                    <a:lnTo>
                      <a:pt x="756" y="1474"/>
                    </a:lnTo>
                    <a:lnTo>
                      <a:pt x="744" y="1468"/>
                    </a:lnTo>
                    <a:lnTo>
                      <a:pt x="734" y="1458"/>
                    </a:lnTo>
                    <a:lnTo>
                      <a:pt x="690" y="1406"/>
                    </a:lnTo>
                    <a:lnTo>
                      <a:pt x="678" y="1392"/>
                    </a:lnTo>
                    <a:lnTo>
                      <a:pt x="668" y="1376"/>
                    </a:lnTo>
                    <a:lnTo>
                      <a:pt x="658" y="1360"/>
                    </a:lnTo>
                    <a:lnTo>
                      <a:pt x="650" y="1346"/>
                    </a:lnTo>
                    <a:lnTo>
                      <a:pt x="618" y="1272"/>
                    </a:lnTo>
                    <a:lnTo>
                      <a:pt x="588" y="1208"/>
                    </a:lnTo>
                    <a:lnTo>
                      <a:pt x="528" y="1088"/>
                    </a:lnTo>
                    <a:lnTo>
                      <a:pt x="512" y="1054"/>
                    </a:lnTo>
                    <a:lnTo>
                      <a:pt x="500" y="1020"/>
                    </a:lnTo>
                    <a:lnTo>
                      <a:pt x="468" y="928"/>
                    </a:lnTo>
                    <a:lnTo>
                      <a:pt x="444" y="858"/>
                    </a:lnTo>
                    <a:lnTo>
                      <a:pt x="408" y="758"/>
                    </a:lnTo>
                    <a:lnTo>
                      <a:pt x="398" y="722"/>
                    </a:lnTo>
                    <a:lnTo>
                      <a:pt x="390" y="688"/>
                    </a:lnTo>
                    <a:lnTo>
                      <a:pt x="378" y="606"/>
                    </a:lnTo>
                    <a:lnTo>
                      <a:pt x="374" y="588"/>
                    </a:lnTo>
                    <a:lnTo>
                      <a:pt x="368" y="570"/>
                    </a:lnTo>
                    <a:lnTo>
                      <a:pt x="362" y="554"/>
                    </a:lnTo>
                    <a:lnTo>
                      <a:pt x="354" y="538"/>
                    </a:lnTo>
                    <a:lnTo>
                      <a:pt x="318" y="476"/>
                    </a:lnTo>
                    <a:lnTo>
                      <a:pt x="258" y="362"/>
                    </a:lnTo>
                    <a:lnTo>
                      <a:pt x="252" y="348"/>
                    </a:lnTo>
                    <a:lnTo>
                      <a:pt x="250" y="330"/>
                    </a:lnTo>
                    <a:lnTo>
                      <a:pt x="250" y="312"/>
                    </a:lnTo>
                    <a:lnTo>
                      <a:pt x="254" y="296"/>
                    </a:lnTo>
                    <a:lnTo>
                      <a:pt x="276" y="234"/>
                    </a:lnTo>
                    <a:lnTo>
                      <a:pt x="292" y="188"/>
                    </a:lnTo>
                    <a:lnTo>
                      <a:pt x="300" y="178"/>
                    </a:lnTo>
                    <a:lnTo>
                      <a:pt x="308" y="170"/>
                    </a:lnTo>
                    <a:lnTo>
                      <a:pt x="312" y="164"/>
                    </a:lnTo>
                    <a:lnTo>
                      <a:pt x="318" y="156"/>
                    </a:lnTo>
                    <a:lnTo>
                      <a:pt x="322" y="146"/>
                    </a:lnTo>
                    <a:lnTo>
                      <a:pt x="326" y="134"/>
                    </a:lnTo>
                    <a:lnTo>
                      <a:pt x="332" y="110"/>
                    </a:lnTo>
                    <a:lnTo>
                      <a:pt x="334" y="92"/>
                    </a:lnTo>
                    <a:lnTo>
                      <a:pt x="332" y="84"/>
                    </a:lnTo>
                    <a:lnTo>
                      <a:pt x="330" y="76"/>
                    </a:lnTo>
                    <a:lnTo>
                      <a:pt x="322" y="58"/>
                    </a:lnTo>
                    <a:lnTo>
                      <a:pt x="314" y="50"/>
                    </a:lnTo>
                    <a:lnTo>
                      <a:pt x="304" y="42"/>
                    </a:lnTo>
                    <a:lnTo>
                      <a:pt x="290" y="36"/>
                    </a:lnTo>
                    <a:lnTo>
                      <a:pt x="276" y="30"/>
                    </a:lnTo>
                    <a:lnTo>
                      <a:pt x="178" y="4"/>
                    </a:lnTo>
                    <a:lnTo>
                      <a:pt x="162" y="2"/>
                    </a:lnTo>
                    <a:lnTo>
                      <a:pt x="150" y="0"/>
                    </a:lnTo>
                    <a:lnTo>
                      <a:pt x="138" y="0"/>
                    </a:lnTo>
                    <a:lnTo>
                      <a:pt x="132" y="2"/>
                    </a:lnTo>
                    <a:lnTo>
                      <a:pt x="106" y="18"/>
                    </a:lnTo>
                    <a:lnTo>
                      <a:pt x="92" y="28"/>
                    </a:lnTo>
                    <a:lnTo>
                      <a:pt x="78" y="40"/>
                    </a:lnTo>
                    <a:lnTo>
                      <a:pt x="68" y="50"/>
                    </a:lnTo>
                    <a:lnTo>
                      <a:pt x="60" y="60"/>
                    </a:lnTo>
                    <a:lnTo>
                      <a:pt x="48" y="84"/>
                    </a:lnTo>
                    <a:lnTo>
                      <a:pt x="38" y="108"/>
                    </a:lnTo>
                    <a:lnTo>
                      <a:pt x="28" y="128"/>
                    </a:lnTo>
                    <a:lnTo>
                      <a:pt x="16" y="144"/>
                    </a:lnTo>
                    <a:lnTo>
                      <a:pt x="4" y="158"/>
                    </a:lnTo>
                    <a:lnTo>
                      <a:pt x="2" y="160"/>
                    </a:lnTo>
                    <a:lnTo>
                      <a:pt x="0" y="166"/>
                    </a:lnTo>
                    <a:lnTo>
                      <a:pt x="2" y="174"/>
                    </a:lnTo>
                    <a:lnTo>
                      <a:pt x="6" y="184"/>
                    </a:lnTo>
                    <a:lnTo>
                      <a:pt x="16" y="196"/>
                    </a:lnTo>
                    <a:lnTo>
                      <a:pt x="26" y="206"/>
                    </a:lnTo>
                    <a:lnTo>
                      <a:pt x="34" y="218"/>
                    </a:lnTo>
                    <a:lnTo>
                      <a:pt x="40" y="228"/>
                    </a:lnTo>
                    <a:lnTo>
                      <a:pt x="50" y="240"/>
                    </a:lnTo>
                    <a:lnTo>
                      <a:pt x="60" y="254"/>
                    </a:lnTo>
                    <a:lnTo>
                      <a:pt x="68" y="272"/>
                    </a:lnTo>
                    <a:lnTo>
                      <a:pt x="74" y="292"/>
                    </a:lnTo>
                    <a:lnTo>
                      <a:pt x="74" y="298"/>
                    </a:lnTo>
                    <a:lnTo>
                      <a:pt x="74" y="302"/>
                    </a:lnTo>
                    <a:lnTo>
                      <a:pt x="74" y="316"/>
                    </a:lnTo>
                    <a:lnTo>
                      <a:pt x="76" y="344"/>
                    </a:lnTo>
                    <a:lnTo>
                      <a:pt x="84" y="426"/>
                    </a:lnTo>
                    <a:lnTo>
                      <a:pt x="84" y="442"/>
                    </a:lnTo>
                    <a:lnTo>
                      <a:pt x="82" y="458"/>
                    </a:lnTo>
                    <a:lnTo>
                      <a:pt x="78" y="474"/>
                    </a:lnTo>
                    <a:lnTo>
                      <a:pt x="72" y="488"/>
                    </a:lnTo>
                    <a:lnTo>
                      <a:pt x="66" y="502"/>
                    </a:lnTo>
                    <a:lnTo>
                      <a:pt x="64" y="518"/>
                    </a:lnTo>
                    <a:lnTo>
                      <a:pt x="64" y="534"/>
                    </a:lnTo>
                    <a:lnTo>
                      <a:pt x="66" y="550"/>
                    </a:lnTo>
                    <a:lnTo>
                      <a:pt x="100" y="666"/>
                    </a:lnTo>
                    <a:lnTo>
                      <a:pt x="122" y="734"/>
                    </a:lnTo>
                    <a:lnTo>
                      <a:pt x="230" y="1044"/>
                    </a:lnTo>
                    <a:lnTo>
                      <a:pt x="238" y="1078"/>
                    </a:lnTo>
                    <a:lnTo>
                      <a:pt x="244" y="1114"/>
                    </a:lnTo>
                    <a:lnTo>
                      <a:pt x="246" y="1142"/>
                    </a:lnTo>
                    <a:lnTo>
                      <a:pt x="250" y="1156"/>
                    </a:lnTo>
                    <a:lnTo>
                      <a:pt x="256" y="1170"/>
                    </a:lnTo>
                    <a:lnTo>
                      <a:pt x="264" y="1180"/>
                    </a:lnTo>
                    <a:lnTo>
                      <a:pt x="268" y="1184"/>
                    </a:lnTo>
                    <a:lnTo>
                      <a:pt x="272" y="1186"/>
                    </a:lnTo>
                    <a:lnTo>
                      <a:pt x="282" y="1192"/>
                    </a:lnTo>
                    <a:lnTo>
                      <a:pt x="292" y="1202"/>
                    </a:lnTo>
                    <a:lnTo>
                      <a:pt x="302" y="1214"/>
                    </a:lnTo>
                    <a:lnTo>
                      <a:pt x="308" y="1228"/>
                    </a:lnTo>
                    <a:lnTo>
                      <a:pt x="320" y="1260"/>
                    </a:lnTo>
                    <a:lnTo>
                      <a:pt x="332" y="1294"/>
                    </a:lnTo>
                    <a:lnTo>
                      <a:pt x="340" y="1330"/>
                    </a:lnTo>
                    <a:lnTo>
                      <a:pt x="344" y="1366"/>
                    </a:lnTo>
                    <a:lnTo>
                      <a:pt x="352" y="1400"/>
                    </a:lnTo>
                    <a:lnTo>
                      <a:pt x="364" y="1436"/>
                    </a:lnTo>
                    <a:lnTo>
                      <a:pt x="444" y="1622"/>
                    </a:lnTo>
                    <a:lnTo>
                      <a:pt x="470" y="1690"/>
                    </a:lnTo>
                    <a:lnTo>
                      <a:pt x="522" y="1846"/>
                    </a:lnTo>
                    <a:lnTo>
                      <a:pt x="528" y="1862"/>
                    </a:lnTo>
                    <a:lnTo>
                      <a:pt x="532" y="1880"/>
                    </a:lnTo>
                    <a:lnTo>
                      <a:pt x="534" y="1898"/>
                    </a:lnTo>
                    <a:lnTo>
                      <a:pt x="536" y="1916"/>
                    </a:lnTo>
                    <a:lnTo>
                      <a:pt x="540" y="2044"/>
                    </a:lnTo>
                    <a:lnTo>
                      <a:pt x="540" y="2080"/>
                    </a:lnTo>
                    <a:lnTo>
                      <a:pt x="534" y="2116"/>
                    </a:lnTo>
                    <a:lnTo>
                      <a:pt x="512" y="2206"/>
                    </a:lnTo>
                    <a:lnTo>
                      <a:pt x="502" y="2240"/>
                    </a:lnTo>
                    <a:lnTo>
                      <a:pt x="488" y="2274"/>
                    </a:lnTo>
                    <a:lnTo>
                      <a:pt x="442" y="2364"/>
                    </a:lnTo>
                    <a:lnTo>
                      <a:pt x="410" y="2428"/>
                    </a:lnTo>
                    <a:lnTo>
                      <a:pt x="382" y="2486"/>
                    </a:lnTo>
                    <a:lnTo>
                      <a:pt x="370" y="2508"/>
                    </a:lnTo>
                    <a:lnTo>
                      <a:pt x="588" y="2612"/>
                    </a:lnTo>
                    <a:lnTo>
                      <a:pt x="586" y="2614"/>
                    </a:lnTo>
                    <a:lnTo>
                      <a:pt x="596" y="2616"/>
                    </a:lnTo>
                    <a:lnTo>
                      <a:pt x="600" y="2618"/>
                    </a:lnTo>
                    <a:lnTo>
                      <a:pt x="602" y="2698"/>
                    </a:lnTo>
                    <a:lnTo>
                      <a:pt x="592" y="2740"/>
                    </a:lnTo>
                    <a:lnTo>
                      <a:pt x="594" y="2740"/>
                    </a:lnTo>
                    <a:lnTo>
                      <a:pt x="588" y="2756"/>
                    </a:lnTo>
                    <a:lnTo>
                      <a:pt x="584" y="2824"/>
                    </a:lnTo>
                    <a:lnTo>
                      <a:pt x="580" y="2904"/>
                    </a:lnTo>
                    <a:lnTo>
                      <a:pt x="586" y="2988"/>
                    </a:lnTo>
                    <a:lnTo>
                      <a:pt x="592" y="3056"/>
                    </a:lnTo>
                    <a:lnTo>
                      <a:pt x="592" y="3070"/>
                    </a:lnTo>
                    <a:lnTo>
                      <a:pt x="594" y="3072"/>
                    </a:lnTo>
                    <a:lnTo>
                      <a:pt x="594" y="3076"/>
                    </a:lnTo>
                    <a:lnTo>
                      <a:pt x="594" y="3086"/>
                    </a:lnTo>
                    <a:lnTo>
                      <a:pt x="592" y="3096"/>
                    </a:lnTo>
                    <a:lnTo>
                      <a:pt x="592" y="3102"/>
                    </a:lnTo>
                    <a:lnTo>
                      <a:pt x="592" y="3174"/>
                    </a:lnTo>
                    <a:lnTo>
                      <a:pt x="590" y="3250"/>
                    </a:lnTo>
                    <a:lnTo>
                      <a:pt x="582" y="3396"/>
                    </a:lnTo>
                    <a:lnTo>
                      <a:pt x="582" y="3460"/>
                    </a:lnTo>
                    <a:lnTo>
                      <a:pt x="584" y="3492"/>
                    </a:lnTo>
                    <a:lnTo>
                      <a:pt x="588" y="3526"/>
                    </a:lnTo>
                    <a:lnTo>
                      <a:pt x="592" y="3574"/>
                    </a:lnTo>
                    <a:lnTo>
                      <a:pt x="594" y="3622"/>
                    </a:lnTo>
                    <a:lnTo>
                      <a:pt x="594" y="3670"/>
                    </a:lnTo>
                    <a:lnTo>
                      <a:pt x="592" y="3718"/>
                    </a:lnTo>
                    <a:lnTo>
                      <a:pt x="590" y="3766"/>
                    </a:lnTo>
                    <a:lnTo>
                      <a:pt x="586" y="3814"/>
                    </a:lnTo>
                    <a:lnTo>
                      <a:pt x="576" y="3906"/>
                    </a:lnTo>
                    <a:lnTo>
                      <a:pt x="592" y="3912"/>
                    </a:lnTo>
                    <a:lnTo>
                      <a:pt x="608" y="3916"/>
                    </a:lnTo>
                    <a:lnTo>
                      <a:pt x="638" y="3916"/>
                    </a:lnTo>
                    <a:lnTo>
                      <a:pt x="632" y="3972"/>
                    </a:lnTo>
                    <a:lnTo>
                      <a:pt x="628" y="4000"/>
                    </a:lnTo>
                    <a:lnTo>
                      <a:pt x="628" y="4028"/>
                    </a:lnTo>
                    <a:lnTo>
                      <a:pt x="626" y="4060"/>
                    </a:lnTo>
                    <a:lnTo>
                      <a:pt x="628" y="4092"/>
                    </a:lnTo>
                    <a:lnTo>
                      <a:pt x="632" y="4126"/>
                    </a:lnTo>
                    <a:lnTo>
                      <a:pt x="636" y="4158"/>
                    </a:lnTo>
                    <a:lnTo>
                      <a:pt x="644" y="4202"/>
                    </a:lnTo>
                    <a:lnTo>
                      <a:pt x="652" y="4248"/>
                    </a:lnTo>
                    <a:lnTo>
                      <a:pt x="662" y="4292"/>
                    </a:lnTo>
                    <a:lnTo>
                      <a:pt x="674" y="4336"/>
                    </a:lnTo>
                    <a:lnTo>
                      <a:pt x="700" y="4422"/>
                    </a:lnTo>
                    <a:lnTo>
                      <a:pt x="730" y="4508"/>
                    </a:lnTo>
                    <a:lnTo>
                      <a:pt x="756" y="4578"/>
                    </a:lnTo>
                    <a:lnTo>
                      <a:pt x="768" y="4616"/>
                    </a:lnTo>
                    <a:lnTo>
                      <a:pt x="778" y="4656"/>
                    </a:lnTo>
                    <a:lnTo>
                      <a:pt x="786" y="4694"/>
                    </a:lnTo>
                    <a:lnTo>
                      <a:pt x="790" y="4734"/>
                    </a:lnTo>
                    <a:lnTo>
                      <a:pt x="792" y="4752"/>
                    </a:lnTo>
                    <a:lnTo>
                      <a:pt x="792" y="4770"/>
                    </a:lnTo>
                    <a:lnTo>
                      <a:pt x="790" y="4790"/>
                    </a:lnTo>
                    <a:lnTo>
                      <a:pt x="786" y="4806"/>
                    </a:lnTo>
                    <a:lnTo>
                      <a:pt x="780" y="4850"/>
                    </a:lnTo>
                    <a:lnTo>
                      <a:pt x="776" y="4894"/>
                    </a:lnTo>
                    <a:lnTo>
                      <a:pt x="776" y="4938"/>
                    </a:lnTo>
                    <a:lnTo>
                      <a:pt x="778" y="4980"/>
                    </a:lnTo>
                    <a:lnTo>
                      <a:pt x="782" y="5008"/>
                    </a:lnTo>
                    <a:lnTo>
                      <a:pt x="790" y="5038"/>
                    </a:lnTo>
                    <a:lnTo>
                      <a:pt x="798" y="5066"/>
                    </a:lnTo>
                    <a:lnTo>
                      <a:pt x="802" y="5094"/>
                    </a:lnTo>
                    <a:lnTo>
                      <a:pt x="804" y="5104"/>
                    </a:lnTo>
                    <a:lnTo>
                      <a:pt x="804" y="5114"/>
                    </a:lnTo>
                    <a:lnTo>
                      <a:pt x="802" y="5130"/>
                    </a:lnTo>
                    <a:lnTo>
                      <a:pt x="804" y="5138"/>
                    </a:lnTo>
                    <a:lnTo>
                      <a:pt x="806" y="5146"/>
                    </a:lnTo>
                    <a:lnTo>
                      <a:pt x="812" y="5152"/>
                    </a:lnTo>
                    <a:lnTo>
                      <a:pt x="822" y="5160"/>
                    </a:lnTo>
                    <a:lnTo>
                      <a:pt x="860" y="5174"/>
                    </a:lnTo>
                    <a:lnTo>
                      <a:pt x="886" y="5182"/>
                    </a:lnTo>
                    <a:lnTo>
                      <a:pt x="912" y="5188"/>
                    </a:lnTo>
                    <a:lnTo>
                      <a:pt x="940" y="5194"/>
                    </a:lnTo>
                    <a:lnTo>
                      <a:pt x="964" y="5196"/>
                    </a:lnTo>
                    <a:lnTo>
                      <a:pt x="986" y="5196"/>
                    </a:lnTo>
                    <a:lnTo>
                      <a:pt x="996" y="5194"/>
                    </a:lnTo>
                    <a:lnTo>
                      <a:pt x="1004" y="5190"/>
                    </a:lnTo>
                    <a:lnTo>
                      <a:pt x="1018" y="5182"/>
                    </a:lnTo>
                    <a:lnTo>
                      <a:pt x="1026" y="5172"/>
                    </a:lnTo>
                    <a:lnTo>
                      <a:pt x="1034" y="5162"/>
                    </a:lnTo>
                    <a:lnTo>
                      <a:pt x="1038" y="5152"/>
                    </a:lnTo>
                    <a:lnTo>
                      <a:pt x="1042" y="5160"/>
                    </a:lnTo>
                    <a:lnTo>
                      <a:pt x="1050" y="5166"/>
                    </a:lnTo>
                    <a:lnTo>
                      <a:pt x="1058" y="5170"/>
                    </a:lnTo>
                    <a:lnTo>
                      <a:pt x="1070" y="5174"/>
                    </a:lnTo>
                    <a:lnTo>
                      <a:pt x="1096" y="5176"/>
                    </a:lnTo>
                    <a:lnTo>
                      <a:pt x="1120" y="5176"/>
                    </a:lnTo>
                    <a:lnTo>
                      <a:pt x="1142" y="5172"/>
                    </a:lnTo>
                    <a:lnTo>
                      <a:pt x="1166" y="5166"/>
                    </a:lnTo>
                    <a:lnTo>
                      <a:pt x="1182" y="5160"/>
                    </a:lnTo>
                    <a:lnTo>
                      <a:pt x="1194" y="5154"/>
                    </a:lnTo>
                    <a:lnTo>
                      <a:pt x="1202" y="5146"/>
                    </a:lnTo>
                    <a:lnTo>
                      <a:pt x="1206" y="5136"/>
                    </a:lnTo>
                    <a:lnTo>
                      <a:pt x="1208" y="5128"/>
                    </a:lnTo>
                    <a:lnTo>
                      <a:pt x="1206" y="5118"/>
                    </a:lnTo>
                    <a:lnTo>
                      <a:pt x="1202" y="5108"/>
                    </a:lnTo>
                    <a:lnTo>
                      <a:pt x="1198" y="5096"/>
                    </a:lnTo>
                    <a:lnTo>
                      <a:pt x="1182" y="5074"/>
                    </a:lnTo>
                    <a:lnTo>
                      <a:pt x="1166" y="5052"/>
                    </a:lnTo>
                    <a:lnTo>
                      <a:pt x="1150" y="5028"/>
                    </a:lnTo>
                    <a:lnTo>
                      <a:pt x="1138" y="5006"/>
                    </a:lnTo>
                    <a:lnTo>
                      <a:pt x="1132" y="4990"/>
                    </a:lnTo>
                    <a:lnTo>
                      <a:pt x="1128" y="4970"/>
                    </a:lnTo>
                    <a:lnTo>
                      <a:pt x="1124" y="4928"/>
                    </a:lnTo>
                    <a:lnTo>
                      <a:pt x="1122" y="4892"/>
                    </a:lnTo>
                    <a:lnTo>
                      <a:pt x="1118" y="4864"/>
                    </a:lnTo>
                    <a:lnTo>
                      <a:pt x="1116" y="4840"/>
                    </a:lnTo>
                    <a:lnTo>
                      <a:pt x="1114" y="4814"/>
                    </a:lnTo>
                    <a:lnTo>
                      <a:pt x="1120" y="4788"/>
                    </a:lnTo>
                    <a:lnTo>
                      <a:pt x="1130" y="4746"/>
                    </a:lnTo>
                    <a:lnTo>
                      <a:pt x="1164" y="4632"/>
                    </a:lnTo>
                    <a:lnTo>
                      <a:pt x="1198" y="4522"/>
                    </a:lnTo>
                    <a:lnTo>
                      <a:pt x="1218" y="4462"/>
                    </a:lnTo>
                    <a:lnTo>
                      <a:pt x="1234" y="4410"/>
                    </a:lnTo>
                    <a:lnTo>
                      <a:pt x="1264" y="4318"/>
                    </a:lnTo>
                    <a:lnTo>
                      <a:pt x="1296" y="4226"/>
                    </a:lnTo>
                    <a:lnTo>
                      <a:pt x="1312" y="4172"/>
                    </a:lnTo>
                    <a:lnTo>
                      <a:pt x="1356" y="3948"/>
                    </a:lnTo>
                    <a:lnTo>
                      <a:pt x="1360" y="3942"/>
                    </a:lnTo>
                    <a:lnTo>
                      <a:pt x="1362" y="3926"/>
                    </a:lnTo>
                    <a:lnTo>
                      <a:pt x="1368" y="3870"/>
                    </a:lnTo>
                    <a:lnTo>
                      <a:pt x="1374" y="3690"/>
                    </a:lnTo>
                    <a:lnTo>
                      <a:pt x="1384" y="3470"/>
                    </a:lnTo>
                    <a:lnTo>
                      <a:pt x="1390" y="3364"/>
                    </a:lnTo>
                    <a:lnTo>
                      <a:pt x="1398" y="3270"/>
                    </a:lnTo>
                    <a:lnTo>
                      <a:pt x="1412" y="3164"/>
                    </a:lnTo>
                    <a:lnTo>
                      <a:pt x="1416" y="3136"/>
                    </a:lnTo>
                    <a:lnTo>
                      <a:pt x="1420" y="3128"/>
                    </a:lnTo>
                    <a:lnTo>
                      <a:pt x="1422" y="3120"/>
                    </a:lnTo>
                    <a:lnTo>
                      <a:pt x="1414" y="3024"/>
                    </a:lnTo>
                    <a:lnTo>
                      <a:pt x="1344" y="2810"/>
                    </a:lnTo>
                    <a:lnTo>
                      <a:pt x="1284" y="2690"/>
                    </a:lnTo>
                    <a:lnTo>
                      <a:pt x="1536" y="2594"/>
                    </a:lnTo>
                    <a:lnTo>
                      <a:pt x="1428" y="2368"/>
                    </a:lnTo>
                    <a:lnTo>
                      <a:pt x="1422" y="2352"/>
                    </a:lnTo>
                    <a:lnTo>
                      <a:pt x="1418" y="2334"/>
                    </a:lnTo>
                    <a:lnTo>
                      <a:pt x="1414" y="2314"/>
                    </a:lnTo>
                    <a:lnTo>
                      <a:pt x="1414" y="2298"/>
                    </a:lnTo>
                    <a:lnTo>
                      <a:pt x="1414" y="2244"/>
                    </a:lnTo>
                    <a:lnTo>
                      <a:pt x="1412" y="2210"/>
                    </a:lnTo>
                    <a:lnTo>
                      <a:pt x="1410" y="2178"/>
                    </a:lnTo>
                    <a:lnTo>
                      <a:pt x="1410" y="2164"/>
                    </a:lnTo>
                    <a:lnTo>
                      <a:pt x="1412" y="2148"/>
                    </a:lnTo>
                    <a:lnTo>
                      <a:pt x="1416" y="2132"/>
                    </a:lnTo>
                    <a:lnTo>
                      <a:pt x="1422" y="2118"/>
                    </a:lnTo>
                    <a:lnTo>
                      <a:pt x="1426" y="2112"/>
                    </a:lnTo>
                    <a:lnTo>
                      <a:pt x="1434" y="2096"/>
                    </a:lnTo>
                    <a:lnTo>
                      <a:pt x="1438" y="2078"/>
                    </a:lnTo>
                    <a:lnTo>
                      <a:pt x="1442" y="2060"/>
                    </a:lnTo>
                    <a:lnTo>
                      <a:pt x="1444" y="2044"/>
                    </a:lnTo>
                    <a:lnTo>
                      <a:pt x="1444" y="2032"/>
                    </a:lnTo>
                    <a:lnTo>
                      <a:pt x="1444" y="1958"/>
                    </a:lnTo>
                    <a:lnTo>
                      <a:pt x="1444" y="1878"/>
                    </a:lnTo>
                    <a:lnTo>
                      <a:pt x="1444" y="1814"/>
                    </a:lnTo>
                    <a:lnTo>
                      <a:pt x="1446" y="1802"/>
                    </a:lnTo>
                    <a:lnTo>
                      <a:pt x="1450" y="1786"/>
                    </a:lnTo>
                    <a:lnTo>
                      <a:pt x="1456" y="1772"/>
                    </a:lnTo>
                    <a:lnTo>
                      <a:pt x="1466" y="1758"/>
                    </a:lnTo>
                    <a:lnTo>
                      <a:pt x="1484" y="1732"/>
                    </a:lnTo>
                    <a:lnTo>
                      <a:pt x="1504" y="1702"/>
                    </a:lnTo>
                    <a:lnTo>
                      <a:pt x="1520" y="1668"/>
                    </a:lnTo>
                    <a:lnTo>
                      <a:pt x="1522" y="1666"/>
                    </a:lnTo>
                    <a:lnTo>
                      <a:pt x="1534" y="1634"/>
                    </a:lnTo>
                    <a:lnTo>
                      <a:pt x="1544" y="1602"/>
                    </a:lnTo>
                    <a:lnTo>
                      <a:pt x="1554" y="1570"/>
                    </a:lnTo>
                    <a:lnTo>
                      <a:pt x="1564" y="1538"/>
                    </a:lnTo>
                    <a:lnTo>
                      <a:pt x="1570" y="1520"/>
                    </a:lnTo>
                    <a:lnTo>
                      <a:pt x="1598" y="1454"/>
                    </a:lnTo>
                    <a:lnTo>
                      <a:pt x="1606" y="1434"/>
                    </a:lnTo>
                    <a:lnTo>
                      <a:pt x="1622" y="1402"/>
                    </a:lnTo>
                    <a:lnTo>
                      <a:pt x="1642" y="1372"/>
                    </a:lnTo>
                    <a:lnTo>
                      <a:pt x="1654" y="1354"/>
                    </a:lnTo>
                    <a:lnTo>
                      <a:pt x="1696" y="1296"/>
                    </a:lnTo>
                    <a:lnTo>
                      <a:pt x="1700" y="1292"/>
                    </a:lnTo>
                    <a:lnTo>
                      <a:pt x="1720" y="1268"/>
                    </a:lnTo>
                    <a:lnTo>
                      <a:pt x="1736" y="1252"/>
                    </a:lnTo>
                    <a:lnTo>
                      <a:pt x="1744" y="1244"/>
                    </a:lnTo>
                    <a:lnTo>
                      <a:pt x="1752" y="1234"/>
                    </a:lnTo>
                    <a:lnTo>
                      <a:pt x="1758" y="1220"/>
                    </a:lnTo>
                    <a:lnTo>
                      <a:pt x="1764" y="1206"/>
                    </a:lnTo>
                    <a:lnTo>
                      <a:pt x="1770" y="1190"/>
                    </a:lnTo>
                    <a:lnTo>
                      <a:pt x="1794" y="1124"/>
                    </a:lnTo>
                    <a:lnTo>
                      <a:pt x="1804" y="1096"/>
                    </a:lnTo>
                    <a:lnTo>
                      <a:pt x="1810" y="1070"/>
                    </a:lnTo>
                    <a:lnTo>
                      <a:pt x="1814" y="1058"/>
                    </a:lnTo>
                    <a:lnTo>
                      <a:pt x="1818" y="1044"/>
                    </a:lnTo>
                    <a:lnTo>
                      <a:pt x="1826" y="1030"/>
                    </a:lnTo>
                    <a:lnTo>
                      <a:pt x="1834" y="1016"/>
                    </a:lnTo>
                    <a:lnTo>
                      <a:pt x="1848" y="992"/>
                    </a:lnTo>
                    <a:lnTo>
                      <a:pt x="1886" y="930"/>
                    </a:lnTo>
                    <a:lnTo>
                      <a:pt x="1912" y="886"/>
                    </a:lnTo>
                    <a:lnTo>
                      <a:pt x="1930" y="856"/>
                    </a:lnTo>
                    <a:lnTo>
                      <a:pt x="1948" y="828"/>
                    </a:lnTo>
                    <a:lnTo>
                      <a:pt x="1956" y="814"/>
                    </a:lnTo>
                    <a:lnTo>
                      <a:pt x="1964" y="798"/>
                    </a:lnTo>
                    <a:lnTo>
                      <a:pt x="1970" y="780"/>
                    </a:lnTo>
                    <a:lnTo>
                      <a:pt x="1976" y="764"/>
                    </a:lnTo>
                    <a:lnTo>
                      <a:pt x="1984" y="720"/>
                    </a:lnTo>
                    <a:lnTo>
                      <a:pt x="1998" y="650"/>
                    </a:lnTo>
                    <a:lnTo>
                      <a:pt x="2008" y="598"/>
                    </a:lnTo>
                    <a:lnTo>
                      <a:pt x="2012" y="564"/>
                    </a:lnTo>
                    <a:lnTo>
                      <a:pt x="2014" y="534"/>
                    </a:lnTo>
                    <a:lnTo>
                      <a:pt x="2016" y="522"/>
                    </a:lnTo>
                    <a:lnTo>
                      <a:pt x="2018" y="506"/>
                    </a:lnTo>
                    <a:lnTo>
                      <a:pt x="2024" y="490"/>
                    </a:lnTo>
                    <a:lnTo>
                      <a:pt x="2030" y="476"/>
                    </a:lnTo>
                    <a:lnTo>
                      <a:pt x="2044" y="452"/>
                    </a:lnTo>
                    <a:lnTo>
                      <a:pt x="2056" y="434"/>
                    </a:lnTo>
                    <a:lnTo>
                      <a:pt x="2062" y="428"/>
                    </a:lnTo>
                    <a:lnTo>
                      <a:pt x="2066" y="418"/>
                    </a:lnTo>
                    <a:lnTo>
                      <a:pt x="2070" y="408"/>
                    </a:lnTo>
                    <a:lnTo>
                      <a:pt x="2074" y="398"/>
                    </a:lnTo>
                    <a:lnTo>
                      <a:pt x="2076" y="386"/>
                    </a:lnTo>
                    <a:lnTo>
                      <a:pt x="2082" y="374"/>
                    </a:lnTo>
                    <a:lnTo>
                      <a:pt x="2088" y="364"/>
                    </a:lnTo>
                    <a:lnTo>
                      <a:pt x="2096" y="354"/>
                    </a:lnTo>
                    <a:lnTo>
                      <a:pt x="2124" y="324"/>
                    </a:lnTo>
                    <a:lnTo>
                      <a:pt x="2144" y="298"/>
                    </a:lnTo>
                    <a:lnTo>
                      <a:pt x="2148" y="292"/>
                    </a:lnTo>
                    <a:lnTo>
                      <a:pt x="2146" y="280"/>
                    </a:lnTo>
                    <a:lnTo>
                      <a:pt x="2142" y="266"/>
                    </a:lnTo>
                    <a:lnTo>
                      <a:pt x="2136" y="254"/>
                    </a:lnTo>
                    <a:close/>
                    <a:moveTo>
                      <a:pt x="988" y="5046"/>
                    </a:moveTo>
                    <a:lnTo>
                      <a:pt x="988" y="5046"/>
                    </a:lnTo>
                    <a:lnTo>
                      <a:pt x="982" y="5032"/>
                    </a:lnTo>
                    <a:lnTo>
                      <a:pt x="976" y="5016"/>
                    </a:lnTo>
                    <a:lnTo>
                      <a:pt x="968" y="4986"/>
                    </a:lnTo>
                    <a:lnTo>
                      <a:pt x="962" y="4954"/>
                    </a:lnTo>
                    <a:lnTo>
                      <a:pt x="958" y="4922"/>
                    </a:lnTo>
                    <a:lnTo>
                      <a:pt x="974" y="4938"/>
                    </a:lnTo>
                    <a:lnTo>
                      <a:pt x="980" y="4948"/>
                    </a:lnTo>
                    <a:lnTo>
                      <a:pt x="984" y="4958"/>
                    </a:lnTo>
                    <a:lnTo>
                      <a:pt x="988" y="4980"/>
                    </a:lnTo>
                    <a:lnTo>
                      <a:pt x="990" y="5002"/>
                    </a:lnTo>
                    <a:lnTo>
                      <a:pt x="988" y="5046"/>
                    </a:lnTo>
                    <a:close/>
                    <a:moveTo>
                      <a:pt x="1112" y="4102"/>
                    </a:moveTo>
                    <a:lnTo>
                      <a:pt x="1112" y="4102"/>
                    </a:lnTo>
                    <a:lnTo>
                      <a:pt x="1106" y="4132"/>
                    </a:lnTo>
                    <a:lnTo>
                      <a:pt x="1096" y="4162"/>
                    </a:lnTo>
                    <a:lnTo>
                      <a:pt x="1078" y="4220"/>
                    </a:lnTo>
                    <a:lnTo>
                      <a:pt x="1068" y="4260"/>
                    </a:lnTo>
                    <a:lnTo>
                      <a:pt x="1062" y="4300"/>
                    </a:lnTo>
                    <a:lnTo>
                      <a:pt x="1056" y="4380"/>
                    </a:lnTo>
                    <a:lnTo>
                      <a:pt x="1052" y="4456"/>
                    </a:lnTo>
                    <a:lnTo>
                      <a:pt x="1046" y="4532"/>
                    </a:lnTo>
                    <a:lnTo>
                      <a:pt x="1042" y="4568"/>
                    </a:lnTo>
                    <a:lnTo>
                      <a:pt x="1036" y="4606"/>
                    </a:lnTo>
                    <a:lnTo>
                      <a:pt x="1026" y="4642"/>
                    </a:lnTo>
                    <a:lnTo>
                      <a:pt x="1016" y="4680"/>
                    </a:lnTo>
                    <a:lnTo>
                      <a:pt x="1004" y="4706"/>
                    </a:lnTo>
                    <a:lnTo>
                      <a:pt x="992" y="4730"/>
                    </a:lnTo>
                    <a:lnTo>
                      <a:pt x="976" y="4754"/>
                    </a:lnTo>
                    <a:lnTo>
                      <a:pt x="960" y="4776"/>
                    </a:lnTo>
                    <a:lnTo>
                      <a:pt x="950" y="4786"/>
                    </a:lnTo>
                    <a:lnTo>
                      <a:pt x="938" y="4800"/>
                    </a:lnTo>
                    <a:lnTo>
                      <a:pt x="936" y="4786"/>
                    </a:lnTo>
                    <a:lnTo>
                      <a:pt x="934" y="4778"/>
                    </a:lnTo>
                    <a:lnTo>
                      <a:pt x="930" y="4774"/>
                    </a:lnTo>
                    <a:lnTo>
                      <a:pt x="924" y="4754"/>
                    </a:lnTo>
                    <a:lnTo>
                      <a:pt x="912" y="4698"/>
                    </a:lnTo>
                    <a:lnTo>
                      <a:pt x="900" y="4636"/>
                    </a:lnTo>
                    <a:lnTo>
                      <a:pt x="890" y="4576"/>
                    </a:lnTo>
                    <a:lnTo>
                      <a:pt x="886" y="4550"/>
                    </a:lnTo>
                    <a:lnTo>
                      <a:pt x="884" y="4528"/>
                    </a:lnTo>
                    <a:lnTo>
                      <a:pt x="864" y="4252"/>
                    </a:lnTo>
                    <a:lnTo>
                      <a:pt x="860" y="4198"/>
                    </a:lnTo>
                    <a:lnTo>
                      <a:pt x="854" y="4144"/>
                    </a:lnTo>
                    <a:lnTo>
                      <a:pt x="842" y="4084"/>
                    </a:lnTo>
                    <a:lnTo>
                      <a:pt x="838" y="4054"/>
                    </a:lnTo>
                    <a:lnTo>
                      <a:pt x="838" y="4022"/>
                    </a:lnTo>
                    <a:lnTo>
                      <a:pt x="846" y="3974"/>
                    </a:lnTo>
                    <a:lnTo>
                      <a:pt x="854" y="3926"/>
                    </a:lnTo>
                    <a:lnTo>
                      <a:pt x="860" y="3924"/>
                    </a:lnTo>
                    <a:lnTo>
                      <a:pt x="870" y="3924"/>
                    </a:lnTo>
                    <a:lnTo>
                      <a:pt x="912" y="3922"/>
                    </a:lnTo>
                    <a:lnTo>
                      <a:pt x="952" y="3924"/>
                    </a:lnTo>
                    <a:lnTo>
                      <a:pt x="1032" y="3928"/>
                    </a:lnTo>
                    <a:lnTo>
                      <a:pt x="1112" y="3932"/>
                    </a:lnTo>
                    <a:lnTo>
                      <a:pt x="1114" y="3942"/>
                    </a:lnTo>
                    <a:lnTo>
                      <a:pt x="1116" y="3952"/>
                    </a:lnTo>
                    <a:lnTo>
                      <a:pt x="1120" y="3978"/>
                    </a:lnTo>
                    <a:lnTo>
                      <a:pt x="1120" y="3998"/>
                    </a:lnTo>
                    <a:lnTo>
                      <a:pt x="1120" y="4024"/>
                    </a:lnTo>
                    <a:lnTo>
                      <a:pt x="1118" y="4058"/>
                    </a:lnTo>
                    <a:lnTo>
                      <a:pt x="1112" y="4102"/>
                    </a:lnTo>
                    <a:close/>
                  </a:path>
                </a:pathLst>
              </a:custGeom>
              <a:solidFill>
                <a:srgbClr val="0A0B0A"/>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sp>
            <p:nvSpPr>
              <p:cNvPr id="34" name="Freeform 97"/>
              <p:cNvSpPr>
                <a:spLocks/>
              </p:cNvSpPr>
              <p:nvPr/>
            </p:nvSpPr>
            <p:spPr bwMode="auto">
              <a:xfrm>
                <a:off x="7705244" y="5463523"/>
                <a:ext cx="489587" cy="360878"/>
              </a:xfrm>
              <a:custGeom>
                <a:avLst/>
                <a:gdLst>
                  <a:gd name="T0" fmla="*/ 0 w 308"/>
                  <a:gd name="T1" fmla="*/ 216733479 h 230"/>
                  <a:gd name="T2" fmla="*/ 105846570 w 308"/>
                  <a:gd name="T3" fmla="*/ 579635982 h 230"/>
                  <a:gd name="T4" fmla="*/ 408265250 w 308"/>
                  <a:gd name="T5" fmla="*/ 488910381 h 230"/>
                  <a:gd name="T6" fmla="*/ 645159943 w 308"/>
                  <a:gd name="T7" fmla="*/ 388104059 h 230"/>
                  <a:gd name="T8" fmla="*/ 776208016 w 308"/>
                  <a:gd name="T9" fmla="*/ 252015657 h 230"/>
                  <a:gd name="T10" fmla="*/ 645159943 w 308"/>
                  <a:gd name="T11" fmla="*/ 0 h 230"/>
                  <a:gd name="T12" fmla="*/ 0 w 308"/>
                  <a:gd name="T13" fmla="*/ 216733479 h 230"/>
                  <a:gd name="T14" fmla="*/ 0 w 308"/>
                  <a:gd name="T15" fmla="*/ 216733479 h 230"/>
                  <a:gd name="T16" fmla="*/ 0 60000 65536"/>
                  <a:gd name="T17" fmla="*/ 0 60000 65536"/>
                  <a:gd name="T18" fmla="*/ 0 60000 65536"/>
                  <a:gd name="T19" fmla="*/ 0 60000 65536"/>
                  <a:gd name="T20" fmla="*/ 0 60000 65536"/>
                  <a:gd name="T21" fmla="*/ 0 60000 65536"/>
                  <a:gd name="T22" fmla="*/ 0 60000 65536"/>
                  <a:gd name="T23" fmla="*/ 0 60000 65536"/>
                  <a:gd name="T24" fmla="*/ 0 w 308"/>
                  <a:gd name="T25" fmla="*/ 0 h 230"/>
                  <a:gd name="T26" fmla="*/ 308 w 308"/>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 h="230">
                    <a:moveTo>
                      <a:pt x="0" y="86"/>
                    </a:moveTo>
                    <a:lnTo>
                      <a:pt x="42" y="230"/>
                    </a:lnTo>
                    <a:lnTo>
                      <a:pt x="162" y="194"/>
                    </a:lnTo>
                    <a:lnTo>
                      <a:pt x="256" y="154"/>
                    </a:lnTo>
                    <a:lnTo>
                      <a:pt x="308" y="100"/>
                    </a:lnTo>
                    <a:lnTo>
                      <a:pt x="256" y="0"/>
                    </a:lnTo>
                    <a:lnTo>
                      <a:pt x="0" y="86"/>
                    </a:lnTo>
                    <a:close/>
                  </a:path>
                </a:pathLst>
              </a:custGeom>
              <a:solidFill>
                <a:srgbClr val="FFFFFF"/>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sp>
            <p:nvSpPr>
              <p:cNvPr id="35" name="Freeform 98"/>
              <p:cNvSpPr>
                <a:spLocks/>
              </p:cNvSpPr>
              <p:nvPr/>
            </p:nvSpPr>
            <p:spPr bwMode="auto">
              <a:xfrm>
                <a:off x="10436638" y="5583816"/>
                <a:ext cx="463822" cy="343694"/>
              </a:xfrm>
              <a:custGeom>
                <a:avLst/>
                <a:gdLst>
                  <a:gd name="T0" fmla="*/ 735885516 w 292"/>
                  <a:gd name="T1" fmla="*/ 211693164 h 216"/>
                  <a:gd name="T2" fmla="*/ 579635894 w 292"/>
                  <a:gd name="T3" fmla="*/ 544353795 h 216"/>
                  <a:gd name="T4" fmla="*/ 327620275 w 292"/>
                  <a:gd name="T5" fmla="*/ 483870062 h 216"/>
                  <a:gd name="T6" fmla="*/ 95765922 w 292"/>
                  <a:gd name="T7" fmla="*/ 388104052 h 216"/>
                  <a:gd name="T8" fmla="*/ 0 w 292"/>
                  <a:gd name="T9" fmla="*/ 252015653 h 216"/>
                  <a:gd name="T10" fmla="*/ 95765922 w 292"/>
                  <a:gd name="T11" fmla="*/ 0 h 216"/>
                  <a:gd name="T12" fmla="*/ 735885516 w 292"/>
                  <a:gd name="T13" fmla="*/ 211693164 h 216"/>
                  <a:gd name="T14" fmla="*/ 735885516 w 292"/>
                  <a:gd name="T15" fmla="*/ 211693164 h 216"/>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216"/>
                  <a:gd name="T26" fmla="*/ 292 w 292"/>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216">
                    <a:moveTo>
                      <a:pt x="292" y="84"/>
                    </a:moveTo>
                    <a:lnTo>
                      <a:pt x="230" y="216"/>
                    </a:lnTo>
                    <a:lnTo>
                      <a:pt x="130" y="192"/>
                    </a:lnTo>
                    <a:lnTo>
                      <a:pt x="38" y="154"/>
                    </a:lnTo>
                    <a:lnTo>
                      <a:pt x="0" y="100"/>
                    </a:lnTo>
                    <a:lnTo>
                      <a:pt x="38" y="0"/>
                    </a:lnTo>
                    <a:lnTo>
                      <a:pt x="292" y="84"/>
                    </a:lnTo>
                    <a:close/>
                  </a:path>
                </a:pathLst>
              </a:custGeom>
              <a:solidFill>
                <a:srgbClr val="FFFFFF"/>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grpSp>
        <p:grpSp>
          <p:nvGrpSpPr>
            <p:cNvPr id="4" name="Gruppe 35"/>
            <p:cNvGrpSpPr>
              <a:grpSpLocks/>
            </p:cNvGrpSpPr>
            <p:nvPr/>
          </p:nvGrpSpPr>
          <p:grpSpPr bwMode="auto">
            <a:xfrm>
              <a:off x="4145085" y="2579076"/>
              <a:ext cx="763271" cy="1207478"/>
              <a:chOff x="4145085" y="2579076"/>
              <a:chExt cx="763271" cy="1207478"/>
            </a:xfrm>
          </p:grpSpPr>
          <p:sp>
            <p:nvSpPr>
              <p:cNvPr id="28" name="Freeform 113"/>
              <p:cNvSpPr>
                <a:spLocks/>
              </p:cNvSpPr>
              <p:nvPr/>
            </p:nvSpPr>
            <p:spPr bwMode="auto">
              <a:xfrm>
                <a:off x="4147628" y="2576313"/>
                <a:ext cx="761261" cy="1212317"/>
              </a:xfrm>
              <a:custGeom>
                <a:avLst/>
                <a:gdLst>
                  <a:gd name="T0" fmla="*/ 729843 w 548"/>
                  <a:gd name="T1" fmla="*/ 1141923 h 1142"/>
                  <a:gd name="T2" fmla="*/ 688058 w 548"/>
                  <a:gd name="T3" fmla="*/ 1167299 h 1142"/>
                  <a:gd name="T4" fmla="*/ 626774 w 548"/>
                  <a:gd name="T5" fmla="*/ 1186331 h 1142"/>
                  <a:gd name="T6" fmla="*/ 454063 w 548"/>
                  <a:gd name="T7" fmla="*/ 1205363 h 1142"/>
                  <a:gd name="T8" fmla="*/ 284137 w 548"/>
                  <a:gd name="T9" fmla="*/ 1205363 h 1142"/>
                  <a:gd name="T10" fmla="*/ 100284 w 548"/>
                  <a:gd name="T11" fmla="*/ 1175758 h 1142"/>
                  <a:gd name="T12" fmla="*/ 41785 w 548"/>
                  <a:gd name="T13" fmla="*/ 1150382 h 1142"/>
                  <a:gd name="T14" fmla="*/ 5571 w 548"/>
                  <a:gd name="T15" fmla="*/ 1108088 h 1142"/>
                  <a:gd name="T16" fmla="*/ 36214 w 548"/>
                  <a:gd name="T17" fmla="*/ 613255 h 1142"/>
                  <a:gd name="T18" fmla="*/ 50142 w 548"/>
                  <a:gd name="T19" fmla="*/ 535012 h 1142"/>
                  <a:gd name="T20" fmla="*/ 69642 w 548"/>
                  <a:gd name="T21" fmla="*/ 465228 h 1142"/>
                  <a:gd name="T22" fmla="*/ 103069 w 548"/>
                  <a:gd name="T23" fmla="*/ 353150 h 1142"/>
                  <a:gd name="T24" fmla="*/ 116998 w 548"/>
                  <a:gd name="T25" fmla="*/ 287595 h 1142"/>
                  <a:gd name="T26" fmla="*/ 155997 w 548"/>
                  <a:gd name="T27" fmla="*/ 177632 h 1142"/>
                  <a:gd name="T28" fmla="*/ 189425 w 548"/>
                  <a:gd name="T29" fmla="*/ 126880 h 1142"/>
                  <a:gd name="T30" fmla="*/ 231210 w 548"/>
                  <a:gd name="T31" fmla="*/ 44408 h 1142"/>
                  <a:gd name="T32" fmla="*/ 250709 w 548"/>
                  <a:gd name="T33" fmla="*/ 10573 h 1142"/>
                  <a:gd name="T34" fmla="*/ 270209 w 548"/>
                  <a:gd name="T35" fmla="*/ 0 h 1142"/>
                  <a:gd name="T36" fmla="*/ 286923 w 548"/>
                  <a:gd name="T37" fmla="*/ 6344 h 1142"/>
                  <a:gd name="T38" fmla="*/ 328708 w 548"/>
                  <a:gd name="T39" fmla="*/ 35949 h 1142"/>
                  <a:gd name="T40" fmla="*/ 334279 w 548"/>
                  <a:gd name="T41" fmla="*/ 52867 h 1142"/>
                  <a:gd name="T42" fmla="*/ 325922 w 548"/>
                  <a:gd name="T43" fmla="*/ 84587 h 1142"/>
                  <a:gd name="T44" fmla="*/ 295280 w 548"/>
                  <a:gd name="T45" fmla="*/ 118422 h 1142"/>
                  <a:gd name="T46" fmla="*/ 286923 w 548"/>
                  <a:gd name="T47" fmla="*/ 131110 h 1142"/>
                  <a:gd name="T48" fmla="*/ 292494 w 548"/>
                  <a:gd name="T49" fmla="*/ 167059 h 1142"/>
                  <a:gd name="T50" fmla="*/ 331494 w 548"/>
                  <a:gd name="T51" fmla="*/ 230499 h 1142"/>
                  <a:gd name="T52" fmla="*/ 362136 w 548"/>
                  <a:gd name="T53" fmla="*/ 262219 h 1142"/>
                  <a:gd name="T54" fmla="*/ 392778 w 548"/>
                  <a:gd name="T55" fmla="*/ 264334 h 1142"/>
                  <a:gd name="T56" fmla="*/ 434563 w 548"/>
                  <a:gd name="T57" fmla="*/ 243187 h 1142"/>
                  <a:gd name="T58" fmla="*/ 506990 w 548"/>
                  <a:gd name="T59" fmla="*/ 169174 h 1142"/>
                  <a:gd name="T60" fmla="*/ 523704 w 548"/>
                  <a:gd name="T61" fmla="*/ 135339 h 1142"/>
                  <a:gd name="T62" fmla="*/ 520918 w 548"/>
                  <a:gd name="T63" fmla="*/ 116307 h 1142"/>
                  <a:gd name="T64" fmla="*/ 526490 w 548"/>
                  <a:gd name="T65" fmla="*/ 35949 h 1142"/>
                  <a:gd name="T66" fmla="*/ 534847 w 548"/>
                  <a:gd name="T67" fmla="*/ 16917 h 1142"/>
                  <a:gd name="T68" fmla="*/ 551561 w 548"/>
                  <a:gd name="T69" fmla="*/ 10573 h 1142"/>
                  <a:gd name="T70" fmla="*/ 571060 w 548"/>
                  <a:gd name="T71" fmla="*/ 31720 h 1142"/>
                  <a:gd name="T72" fmla="*/ 587774 w 548"/>
                  <a:gd name="T73" fmla="*/ 82472 h 1142"/>
                  <a:gd name="T74" fmla="*/ 579417 w 548"/>
                  <a:gd name="T75" fmla="*/ 118422 h 1142"/>
                  <a:gd name="T76" fmla="*/ 573846 w 548"/>
                  <a:gd name="T77" fmla="*/ 135339 h 1142"/>
                  <a:gd name="T78" fmla="*/ 582203 w 548"/>
                  <a:gd name="T79" fmla="*/ 230499 h 1142"/>
                  <a:gd name="T80" fmla="*/ 601703 w 548"/>
                  <a:gd name="T81" fmla="*/ 289710 h 1142"/>
                  <a:gd name="T82" fmla="*/ 654630 w 548"/>
                  <a:gd name="T83" fmla="*/ 412361 h 1142"/>
                  <a:gd name="T84" fmla="*/ 738200 w 548"/>
                  <a:gd name="T85" fmla="*/ 570962 h 1142"/>
                  <a:gd name="T86" fmla="*/ 763271 w 548"/>
                  <a:gd name="T87" fmla="*/ 695727 h 1142"/>
                  <a:gd name="T88" fmla="*/ 760485 w 548"/>
                  <a:gd name="T89" fmla="*/ 1036189 h 1142"/>
                  <a:gd name="T90" fmla="*/ 738200 w 548"/>
                  <a:gd name="T91" fmla="*/ 1131350 h 1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8"/>
                  <a:gd name="T139" fmla="*/ 0 h 1142"/>
                  <a:gd name="T140" fmla="*/ 548 w 548"/>
                  <a:gd name="T141" fmla="*/ 1142 h 1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8" h="1142">
                    <a:moveTo>
                      <a:pt x="530" y="1070"/>
                    </a:moveTo>
                    <a:lnTo>
                      <a:pt x="530" y="1070"/>
                    </a:lnTo>
                    <a:lnTo>
                      <a:pt x="524" y="1080"/>
                    </a:lnTo>
                    <a:lnTo>
                      <a:pt x="516" y="1088"/>
                    </a:lnTo>
                    <a:lnTo>
                      <a:pt x="506" y="1098"/>
                    </a:lnTo>
                    <a:lnTo>
                      <a:pt x="494" y="1104"/>
                    </a:lnTo>
                    <a:lnTo>
                      <a:pt x="480" y="1112"/>
                    </a:lnTo>
                    <a:lnTo>
                      <a:pt x="464" y="1118"/>
                    </a:lnTo>
                    <a:lnTo>
                      <a:pt x="450" y="1122"/>
                    </a:lnTo>
                    <a:lnTo>
                      <a:pt x="432" y="1126"/>
                    </a:lnTo>
                    <a:lnTo>
                      <a:pt x="326" y="1140"/>
                    </a:lnTo>
                    <a:lnTo>
                      <a:pt x="288" y="1142"/>
                    </a:lnTo>
                    <a:lnTo>
                      <a:pt x="246" y="1142"/>
                    </a:lnTo>
                    <a:lnTo>
                      <a:pt x="204" y="1140"/>
                    </a:lnTo>
                    <a:lnTo>
                      <a:pt x="168" y="1134"/>
                    </a:lnTo>
                    <a:lnTo>
                      <a:pt x="72" y="1112"/>
                    </a:lnTo>
                    <a:lnTo>
                      <a:pt x="58" y="1106"/>
                    </a:lnTo>
                    <a:lnTo>
                      <a:pt x="42" y="1098"/>
                    </a:lnTo>
                    <a:lnTo>
                      <a:pt x="30" y="1088"/>
                    </a:lnTo>
                    <a:lnTo>
                      <a:pt x="20" y="1076"/>
                    </a:lnTo>
                    <a:lnTo>
                      <a:pt x="10" y="1062"/>
                    </a:lnTo>
                    <a:lnTo>
                      <a:pt x="4" y="1048"/>
                    </a:lnTo>
                    <a:lnTo>
                      <a:pt x="0" y="1032"/>
                    </a:lnTo>
                    <a:lnTo>
                      <a:pt x="0" y="1014"/>
                    </a:lnTo>
                    <a:lnTo>
                      <a:pt x="26" y="580"/>
                    </a:lnTo>
                    <a:lnTo>
                      <a:pt x="30" y="546"/>
                    </a:lnTo>
                    <a:lnTo>
                      <a:pt x="36" y="506"/>
                    </a:lnTo>
                    <a:lnTo>
                      <a:pt x="44" y="470"/>
                    </a:lnTo>
                    <a:lnTo>
                      <a:pt x="50" y="440"/>
                    </a:lnTo>
                    <a:lnTo>
                      <a:pt x="60" y="410"/>
                    </a:lnTo>
                    <a:lnTo>
                      <a:pt x="68" y="372"/>
                    </a:lnTo>
                    <a:lnTo>
                      <a:pt x="74" y="334"/>
                    </a:lnTo>
                    <a:lnTo>
                      <a:pt x="80" y="298"/>
                    </a:lnTo>
                    <a:lnTo>
                      <a:pt x="84" y="272"/>
                    </a:lnTo>
                    <a:lnTo>
                      <a:pt x="90" y="238"/>
                    </a:lnTo>
                    <a:lnTo>
                      <a:pt x="100" y="202"/>
                    </a:lnTo>
                    <a:lnTo>
                      <a:pt x="112" y="168"/>
                    </a:lnTo>
                    <a:lnTo>
                      <a:pt x="124" y="142"/>
                    </a:lnTo>
                    <a:lnTo>
                      <a:pt x="136" y="120"/>
                    </a:lnTo>
                    <a:lnTo>
                      <a:pt x="150" y="92"/>
                    </a:lnTo>
                    <a:lnTo>
                      <a:pt x="160" y="66"/>
                    </a:lnTo>
                    <a:lnTo>
                      <a:pt x="166" y="42"/>
                    </a:lnTo>
                    <a:lnTo>
                      <a:pt x="172" y="24"/>
                    </a:lnTo>
                    <a:lnTo>
                      <a:pt x="180" y="10"/>
                    </a:lnTo>
                    <a:lnTo>
                      <a:pt x="184" y="4"/>
                    </a:lnTo>
                    <a:lnTo>
                      <a:pt x="188" y="2"/>
                    </a:lnTo>
                    <a:lnTo>
                      <a:pt x="194" y="0"/>
                    </a:lnTo>
                    <a:lnTo>
                      <a:pt x="198" y="0"/>
                    </a:lnTo>
                    <a:lnTo>
                      <a:pt x="206" y="6"/>
                    </a:lnTo>
                    <a:lnTo>
                      <a:pt x="216" y="14"/>
                    </a:lnTo>
                    <a:lnTo>
                      <a:pt x="226" y="24"/>
                    </a:lnTo>
                    <a:lnTo>
                      <a:pt x="236" y="34"/>
                    </a:lnTo>
                    <a:lnTo>
                      <a:pt x="238" y="42"/>
                    </a:lnTo>
                    <a:lnTo>
                      <a:pt x="240" y="50"/>
                    </a:lnTo>
                    <a:lnTo>
                      <a:pt x="240" y="58"/>
                    </a:lnTo>
                    <a:lnTo>
                      <a:pt x="238" y="68"/>
                    </a:lnTo>
                    <a:lnTo>
                      <a:pt x="234" y="80"/>
                    </a:lnTo>
                    <a:lnTo>
                      <a:pt x="228" y="90"/>
                    </a:lnTo>
                    <a:lnTo>
                      <a:pt x="220" y="102"/>
                    </a:lnTo>
                    <a:lnTo>
                      <a:pt x="212" y="112"/>
                    </a:lnTo>
                    <a:lnTo>
                      <a:pt x="210" y="118"/>
                    </a:lnTo>
                    <a:lnTo>
                      <a:pt x="206" y="124"/>
                    </a:lnTo>
                    <a:lnTo>
                      <a:pt x="206" y="132"/>
                    </a:lnTo>
                    <a:lnTo>
                      <a:pt x="206" y="140"/>
                    </a:lnTo>
                    <a:lnTo>
                      <a:pt x="210" y="158"/>
                    </a:lnTo>
                    <a:lnTo>
                      <a:pt x="218" y="178"/>
                    </a:lnTo>
                    <a:lnTo>
                      <a:pt x="228" y="198"/>
                    </a:lnTo>
                    <a:lnTo>
                      <a:pt x="238" y="218"/>
                    </a:lnTo>
                    <a:lnTo>
                      <a:pt x="250" y="234"/>
                    </a:lnTo>
                    <a:lnTo>
                      <a:pt x="260" y="248"/>
                    </a:lnTo>
                    <a:lnTo>
                      <a:pt x="266" y="252"/>
                    </a:lnTo>
                    <a:lnTo>
                      <a:pt x="274" y="254"/>
                    </a:lnTo>
                    <a:lnTo>
                      <a:pt x="282" y="250"/>
                    </a:lnTo>
                    <a:lnTo>
                      <a:pt x="292" y="246"/>
                    </a:lnTo>
                    <a:lnTo>
                      <a:pt x="302" y="238"/>
                    </a:lnTo>
                    <a:lnTo>
                      <a:pt x="312" y="230"/>
                    </a:lnTo>
                    <a:lnTo>
                      <a:pt x="332" y="208"/>
                    </a:lnTo>
                    <a:lnTo>
                      <a:pt x="350" y="184"/>
                    </a:lnTo>
                    <a:lnTo>
                      <a:pt x="364" y="160"/>
                    </a:lnTo>
                    <a:lnTo>
                      <a:pt x="374" y="140"/>
                    </a:lnTo>
                    <a:lnTo>
                      <a:pt x="376" y="134"/>
                    </a:lnTo>
                    <a:lnTo>
                      <a:pt x="376" y="128"/>
                    </a:lnTo>
                    <a:lnTo>
                      <a:pt x="374" y="120"/>
                    </a:lnTo>
                    <a:lnTo>
                      <a:pt x="374" y="110"/>
                    </a:lnTo>
                    <a:lnTo>
                      <a:pt x="374" y="86"/>
                    </a:lnTo>
                    <a:lnTo>
                      <a:pt x="376" y="60"/>
                    </a:lnTo>
                    <a:lnTo>
                      <a:pt x="378" y="34"/>
                    </a:lnTo>
                    <a:lnTo>
                      <a:pt x="380" y="24"/>
                    </a:lnTo>
                    <a:lnTo>
                      <a:pt x="384" y="16"/>
                    </a:lnTo>
                    <a:lnTo>
                      <a:pt x="386" y="12"/>
                    </a:lnTo>
                    <a:lnTo>
                      <a:pt x="390" y="10"/>
                    </a:lnTo>
                    <a:lnTo>
                      <a:pt x="396" y="10"/>
                    </a:lnTo>
                    <a:lnTo>
                      <a:pt x="400" y="14"/>
                    </a:lnTo>
                    <a:lnTo>
                      <a:pt x="404" y="22"/>
                    </a:lnTo>
                    <a:lnTo>
                      <a:pt x="410" y="30"/>
                    </a:lnTo>
                    <a:lnTo>
                      <a:pt x="418" y="54"/>
                    </a:lnTo>
                    <a:lnTo>
                      <a:pt x="422" y="78"/>
                    </a:lnTo>
                    <a:lnTo>
                      <a:pt x="422" y="98"/>
                    </a:lnTo>
                    <a:lnTo>
                      <a:pt x="420" y="106"/>
                    </a:lnTo>
                    <a:lnTo>
                      <a:pt x="416" y="112"/>
                    </a:lnTo>
                    <a:lnTo>
                      <a:pt x="414" y="118"/>
                    </a:lnTo>
                    <a:lnTo>
                      <a:pt x="412" y="128"/>
                    </a:lnTo>
                    <a:lnTo>
                      <a:pt x="412" y="154"/>
                    </a:lnTo>
                    <a:lnTo>
                      <a:pt x="414" y="184"/>
                    </a:lnTo>
                    <a:lnTo>
                      <a:pt x="418" y="218"/>
                    </a:lnTo>
                    <a:lnTo>
                      <a:pt x="424" y="238"/>
                    </a:lnTo>
                    <a:lnTo>
                      <a:pt x="432" y="274"/>
                    </a:lnTo>
                    <a:lnTo>
                      <a:pt x="444" y="314"/>
                    </a:lnTo>
                    <a:lnTo>
                      <a:pt x="458" y="356"/>
                    </a:lnTo>
                    <a:lnTo>
                      <a:pt x="470" y="390"/>
                    </a:lnTo>
                    <a:lnTo>
                      <a:pt x="518" y="504"/>
                    </a:lnTo>
                    <a:lnTo>
                      <a:pt x="530" y="540"/>
                    </a:lnTo>
                    <a:lnTo>
                      <a:pt x="540" y="580"/>
                    </a:lnTo>
                    <a:lnTo>
                      <a:pt x="546" y="622"/>
                    </a:lnTo>
                    <a:lnTo>
                      <a:pt x="548" y="658"/>
                    </a:lnTo>
                    <a:lnTo>
                      <a:pt x="548" y="946"/>
                    </a:lnTo>
                    <a:lnTo>
                      <a:pt x="546" y="980"/>
                    </a:lnTo>
                    <a:lnTo>
                      <a:pt x="542" y="1014"/>
                    </a:lnTo>
                    <a:lnTo>
                      <a:pt x="538" y="1046"/>
                    </a:lnTo>
                    <a:lnTo>
                      <a:pt x="530" y="1070"/>
                    </a:lnTo>
                    <a:close/>
                  </a:path>
                </a:pathLst>
              </a:custGeom>
              <a:solidFill>
                <a:srgbClr val="FFFFFF"/>
              </a:solidFill>
              <a:ln w="4">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sp>
            <p:nvSpPr>
              <p:cNvPr id="29" name="Freeform 114"/>
              <p:cNvSpPr>
                <a:spLocks/>
              </p:cNvSpPr>
              <p:nvPr/>
            </p:nvSpPr>
            <p:spPr bwMode="auto">
              <a:xfrm>
                <a:off x="4665286" y="2588497"/>
                <a:ext cx="109621" cy="158393"/>
              </a:xfrm>
              <a:custGeom>
                <a:avLst/>
                <a:gdLst>
                  <a:gd name="T0" fmla="*/ 8357 w 80"/>
                  <a:gd name="T1" fmla="*/ 0 h 152"/>
                  <a:gd name="T2" fmla="*/ 8357 w 80"/>
                  <a:gd name="T3" fmla="*/ 0 h 152"/>
                  <a:gd name="T4" fmla="*/ 2786 w 80"/>
                  <a:gd name="T5" fmla="*/ 35949 h 152"/>
                  <a:gd name="T6" fmla="*/ 0 w 80"/>
                  <a:gd name="T7" fmla="*/ 69784 h 152"/>
                  <a:gd name="T8" fmla="*/ 0 w 80"/>
                  <a:gd name="T9" fmla="*/ 86702 h 152"/>
                  <a:gd name="T10" fmla="*/ 2786 w 80"/>
                  <a:gd name="T11" fmla="*/ 101504 h 152"/>
                  <a:gd name="T12" fmla="*/ 2786 w 80"/>
                  <a:gd name="T13" fmla="*/ 101504 h 152"/>
                  <a:gd name="T14" fmla="*/ 5571 w 80"/>
                  <a:gd name="T15" fmla="*/ 114192 h 152"/>
                  <a:gd name="T16" fmla="*/ 13928 w 80"/>
                  <a:gd name="T17" fmla="*/ 120536 h 152"/>
                  <a:gd name="T18" fmla="*/ 22285 w 80"/>
                  <a:gd name="T19" fmla="*/ 124766 h 152"/>
                  <a:gd name="T20" fmla="*/ 36213 w 80"/>
                  <a:gd name="T21" fmla="*/ 128995 h 152"/>
                  <a:gd name="T22" fmla="*/ 50142 w 80"/>
                  <a:gd name="T23" fmla="*/ 131110 h 152"/>
                  <a:gd name="T24" fmla="*/ 66856 w 80"/>
                  <a:gd name="T25" fmla="*/ 137454 h 152"/>
                  <a:gd name="T26" fmla="*/ 89141 w 80"/>
                  <a:gd name="T27" fmla="*/ 145912 h 152"/>
                  <a:gd name="T28" fmla="*/ 111426 w 80"/>
                  <a:gd name="T29" fmla="*/ 160715 h 152"/>
                  <a:gd name="T30" fmla="*/ 111426 w 80"/>
                  <a:gd name="T31" fmla="*/ 160715 h 152"/>
                  <a:gd name="T32" fmla="*/ 103069 w 80"/>
                  <a:gd name="T33" fmla="*/ 135339 h 152"/>
                  <a:gd name="T34" fmla="*/ 77998 w 80"/>
                  <a:gd name="T35" fmla="*/ 82472 h 152"/>
                  <a:gd name="T36" fmla="*/ 61284 w 80"/>
                  <a:gd name="T37" fmla="*/ 52867 h 152"/>
                  <a:gd name="T38" fmla="*/ 44570 w 80"/>
                  <a:gd name="T39" fmla="*/ 27491 h 152"/>
                  <a:gd name="T40" fmla="*/ 36213 w 80"/>
                  <a:gd name="T41" fmla="*/ 16917 h 152"/>
                  <a:gd name="T42" fmla="*/ 27857 w 80"/>
                  <a:gd name="T43" fmla="*/ 8459 h 152"/>
                  <a:gd name="T44" fmla="*/ 16714 w 80"/>
                  <a:gd name="T45" fmla="*/ 2115 h 152"/>
                  <a:gd name="T46" fmla="*/ 8357 w 80"/>
                  <a:gd name="T47" fmla="*/ 0 h 152"/>
                  <a:gd name="T48" fmla="*/ 8357 w 8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
                  <a:gd name="T76" fmla="*/ 0 h 152"/>
                  <a:gd name="T77" fmla="*/ 80 w 8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 h="152">
                    <a:moveTo>
                      <a:pt x="6" y="0"/>
                    </a:moveTo>
                    <a:lnTo>
                      <a:pt x="6" y="0"/>
                    </a:lnTo>
                    <a:lnTo>
                      <a:pt x="2" y="34"/>
                    </a:lnTo>
                    <a:lnTo>
                      <a:pt x="0" y="66"/>
                    </a:lnTo>
                    <a:lnTo>
                      <a:pt x="0" y="82"/>
                    </a:lnTo>
                    <a:lnTo>
                      <a:pt x="2" y="96"/>
                    </a:lnTo>
                    <a:lnTo>
                      <a:pt x="4" y="108"/>
                    </a:lnTo>
                    <a:lnTo>
                      <a:pt x="10" y="114"/>
                    </a:lnTo>
                    <a:lnTo>
                      <a:pt x="16" y="118"/>
                    </a:lnTo>
                    <a:lnTo>
                      <a:pt x="26" y="122"/>
                    </a:lnTo>
                    <a:lnTo>
                      <a:pt x="36" y="124"/>
                    </a:lnTo>
                    <a:lnTo>
                      <a:pt x="48" y="130"/>
                    </a:lnTo>
                    <a:lnTo>
                      <a:pt x="64" y="138"/>
                    </a:lnTo>
                    <a:lnTo>
                      <a:pt x="80" y="152"/>
                    </a:lnTo>
                    <a:lnTo>
                      <a:pt x="74" y="128"/>
                    </a:lnTo>
                    <a:lnTo>
                      <a:pt x="56" y="78"/>
                    </a:lnTo>
                    <a:lnTo>
                      <a:pt x="44" y="50"/>
                    </a:lnTo>
                    <a:lnTo>
                      <a:pt x="32" y="26"/>
                    </a:lnTo>
                    <a:lnTo>
                      <a:pt x="26" y="16"/>
                    </a:lnTo>
                    <a:lnTo>
                      <a:pt x="20" y="8"/>
                    </a:lnTo>
                    <a:lnTo>
                      <a:pt x="12" y="2"/>
                    </a:lnTo>
                    <a:lnTo>
                      <a:pt x="6" y="0"/>
                    </a:lnTo>
                    <a:close/>
                  </a:path>
                </a:pathLst>
              </a:custGeom>
              <a:solidFill>
                <a:srgbClr val="FFFFFF"/>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sp>
            <p:nvSpPr>
              <p:cNvPr id="30" name="Freeform 115"/>
              <p:cNvSpPr>
                <a:spLocks/>
              </p:cNvSpPr>
              <p:nvPr/>
            </p:nvSpPr>
            <p:spPr bwMode="auto">
              <a:xfrm>
                <a:off x="4269430" y="2576313"/>
                <a:ext cx="170522" cy="164487"/>
              </a:xfrm>
              <a:custGeom>
                <a:avLst/>
                <a:gdLst>
                  <a:gd name="T0" fmla="*/ 155998 w 122"/>
                  <a:gd name="T1" fmla="*/ 0 h 152"/>
                  <a:gd name="T2" fmla="*/ 155998 w 122"/>
                  <a:gd name="T3" fmla="*/ 0 h 152"/>
                  <a:gd name="T4" fmla="*/ 158783 w 122"/>
                  <a:gd name="T5" fmla="*/ 10573 h 152"/>
                  <a:gd name="T6" fmla="*/ 164355 w 122"/>
                  <a:gd name="T7" fmla="*/ 35949 h 152"/>
                  <a:gd name="T8" fmla="*/ 169926 w 122"/>
                  <a:gd name="T9" fmla="*/ 69784 h 152"/>
                  <a:gd name="T10" fmla="*/ 169926 w 122"/>
                  <a:gd name="T11" fmla="*/ 86702 h 152"/>
                  <a:gd name="T12" fmla="*/ 167140 w 122"/>
                  <a:gd name="T13" fmla="*/ 101504 h 152"/>
                  <a:gd name="T14" fmla="*/ 167140 w 122"/>
                  <a:gd name="T15" fmla="*/ 101504 h 152"/>
                  <a:gd name="T16" fmla="*/ 164355 w 122"/>
                  <a:gd name="T17" fmla="*/ 109963 h 152"/>
                  <a:gd name="T18" fmla="*/ 158783 w 122"/>
                  <a:gd name="T19" fmla="*/ 114192 h 152"/>
                  <a:gd name="T20" fmla="*/ 150426 w 122"/>
                  <a:gd name="T21" fmla="*/ 118422 h 152"/>
                  <a:gd name="T22" fmla="*/ 142069 w 122"/>
                  <a:gd name="T23" fmla="*/ 122651 h 152"/>
                  <a:gd name="T24" fmla="*/ 119784 w 122"/>
                  <a:gd name="T25" fmla="*/ 128995 h 152"/>
                  <a:gd name="T26" fmla="*/ 91927 w 122"/>
                  <a:gd name="T27" fmla="*/ 133224 h 152"/>
                  <a:gd name="T28" fmla="*/ 66856 w 122"/>
                  <a:gd name="T29" fmla="*/ 137454 h 152"/>
                  <a:gd name="T30" fmla="*/ 41785 w 122"/>
                  <a:gd name="T31" fmla="*/ 143798 h 152"/>
                  <a:gd name="T32" fmla="*/ 16714 w 122"/>
                  <a:gd name="T33" fmla="*/ 150142 h 152"/>
                  <a:gd name="T34" fmla="*/ 8357 w 122"/>
                  <a:gd name="T35" fmla="*/ 154371 h 152"/>
                  <a:gd name="T36" fmla="*/ 0 w 122"/>
                  <a:gd name="T37" fmla="*/ 160715 h 152"/>
                  <a:gd name="T38" fmla="*/ 0 w 122"/>
                  <a:gd name="T39" fmla="*/ 160715 h 152"/>
                  <a:gd name="T40" fmla="*/ 13928 w 122"/>
                  <a:gd name="T41" fmla="*/ 135339 h 152"/>
                  <a:gd name="T42" fmla="*/ 30642 w 122"/>
                  <a:gd name="T43" fmla="*/ 109963 h 152"/>
                  <a:gd name="T44" fmla="*/ 52928 w 122"/>
                  <a:gd name="T45" fmla="*/ 82472 h 152"/>
                  <a:gd name="T46" fmla="*/ 75213 w 122"/>
                  <a:gd name="T47" fmla="*/ 52867 h 152"/>
                  <a:gd name="T48" fmla="*/ 100284 w 122"/>
                  <a:gd name="T49" fmla="*/ 27491 h 152"/>
                  <a:gd name="T50" fmla="*/ 114213 w 122"/>
                  <a:gd name="T51" fmla="*/ 16917 h 152"/>
                  <a:gd name="T52" fmla="*/ 128141 w 122"/>
                  <a:gd name="T53" fmla="*/ 8459 h 152"/>
                  <a:gd name="T54" fmla="*/ 142069 w 122"/>
                  <a:gd name="T55" fmla="*/ 2115 h 152"/>
                  <a:gd name="T56" fmla="*/ 155998 w 122"/>
                  <a:gd name="T57" fmla="*/ 0 h 152"/>
                  <a:gd name="T58" fmla="*/ 155998 w 122"/>
                  <a:gd name="T59" fmla="*/ 0 h 1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2"/>
                  <a:gd name="T91" fmla="*/ 0 h 152"/>
                  <a:gd name="T92" fmla="*/ 122 w 122"/>
                  <a:gd name="T93" fmla="*/ 152 h 1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2" h="152">
                    <a:moveTo>
                      <a:pt x="112" y="0"/>
                    </a:moveTo>
                    <a:lnTo>
                      <a:pt x="112" y="0"/>
                    </a:lnTo>
                    <a:lnTo>
                      <a:pt x="114" y="10"/>
                    </a:lnTo>
                    <a:lnTo>
                      <a:pt x="118" y="34"/>
                    </a:lnTo>
                    <a:lnTo>
                      <a:pt x="122" y="66"/>
                    </a:lnTo>
                    <a:lnTo>
                      <a:pt x="122" y="82"/>
                    </a:lnTo>
                    <a:lnTo>
                      <a:pt x="120" y="96"/>
                    </a:lnTo>
                    <a:lnTo>
                      <a:pt x="118" y="104"/>
                    </a:lnTo>
                    <a:lnTo>
                      <a:pt x="114" y="108"/>
                    </a:lnTo>
                    <a:lnTo>
                      <a:pt x="108" y="112"/>
                    </a:lnTo>
                    <a:lnTo>
                      <a:pt x="102" y="116"/>
                    </a:lnTo>
                    <a:lnTo>
                      <a:pt x="86" y="122"/>
                    </a:lnTo>
                    <a:lnTo>
                      <a:pt x="66" y="126"/>
                    </a:lnTo>
                    <a:lnTo>
                      <a:pt x="48" y="130"/>
                    </a:lnTo>
                    <a:lnTo>
                      <a:pt x="30" y="136"/>
                    </a:lnTo>
                    <a:lnTo>
                      <a:pt x="12" y="142"/>
                    </a:lnTo>
                    <a:lnTo>
                      <a:pt x="6" y="146"/>
                    </a:lnTo>
                    <a:lnTo>
                      <a:pt x="0" y="152"/>
                    </a:lnTo>
                    <a:lnTo>
                      <a:pt x="10" y="128"/>
                    </a:lnTo>
                    <a:lnTo>
                      <a:pt x="22" y="104"/>
                    </a:lnTo>
                    <a:lnTo>
                      <a:pt x="38" y="78"/>
                    </a:lnTo>
                    <a:lnTo>
                      <a:pt x="54" y="50"/>
                    </a:lnTo>
                    <a:lnTo>
                      <a:pt x="72" y="26"/>
                    </a:lnTo>
                    <a:lnTo>
                      <a:pt x="82" y="16"/>
                    </a:lnTo>
                    <a:lnTo>
                      <a:pt x="92" y="8"/>
                    </a:lnTo>
                    <a:lnTo>
                      <a:pt x="102" y="2"/>
                    </a:lnTo>
                    <a:lnTo>
                      <a:pt x="112" y="0"/>
                    </a:lnTo>
                    <a:close/>
                  </a:path>
                </a:pathLst>
              </a:custGeom>
              <a:solidFill>
                <a:srgbClr val="FFFFFF"/>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endParaRPr>
              </a:p>
            </p:txBody>
          </p:sp>
        </p:gr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iterate type="lt">
                                    <p:tmPct val="10000"/>
                                  </p:iterate>
                                  <p:childTnLst>
                                    <p:set>
                                      <p:cBhvr>
                                        <p:cTn id="6" dur="1" fill="hold">
                                          <p:stCondLst>
                                            <p:cond delay="0"/>
                                          </p:stCondLst>
                                        </p:cTn>
                                        <p:tgtEl>
                                          <p:spTgt spid="33">
                                            <p:txEl>
                                              <p:pRg st="0" end="0"/>
                                            </p:txEl>
                                          </p:spTgt>
                                        </p:tgtEl>
                                        <p:attrNameLst>
                                          <p:attrName>style.visibility</p:attrName>
                                        </p:attrNameLst>
                                      </p:cBhvr>
                                      <p:to>
                                        <p:strVal val="visible"/>
                                      </p:to>
                                    </p:set>
                                    <p:anim calcmode="lin" valueType="num">
                                      <p:cBhvr>
                                        <p:cTn id="7" dur="250" decel="50000" fill="hold">
                                          <p:stCondLst>
                                            <p:cond delay="0"/>
                                          </p:stCondLst>
                                        </p:cTn>
                                        <p:tgtEl>
                                          <p:spTgt spid="33">
                                            <p:txEl>
                                              <p:pRg st="0" end="0"/>
                                            </p:txEl>
                                          </p:spTgt>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33">
                                            <p:txEl>
                                              <p:pRg st="0" end="0"/>
                                            </p:txEl>
                                          </p:spTgt>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33">
                                            <p:txEl>
                                              <p:pRg st="0" end="0"/>
                                            </p:txEl>
                                          </p:spTgt>
                                        </p:tgtEl>
                                        <p:attrNameLst>
                                          <p:attrName>ppt_w</p:attrName>
                                        </p:attrNameLst>
                                      </p:cBhvr>
                                      <p:tavLst>
                                        <p:tav tm="0">
                                          <p:val>
                                            <p:strVal val="#ppt_w*.05"/>
                                          </p:val>
                                        </p:tav>
                                        <p:tav tm="100000">
                                          <p:val>
                                            <p:strVal val="#ppt_w"/>
                                          </p:val>
                                        </p:tav>
                                      </p:tavLst>
                                    </p:anim>
                                    <p:anim calcmode="lin" valueType="num">
                                      <p:cBhvr>
                                        <p:cTn id="10" dur="500" fill="hold"/>
                                        <p:tgtEl>
                                          <p:spTgt spid="33">
                                            <p:txEl>
                                              <p:pRg st="0" end="0"/>
                                            </p:txEl>
                                          </p:spTgt>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33">
                                            <p:txEl>
                                              <p:pRg st="0" end="0"/>
                                            </p:txEl>
                                          </p:spTgt>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33">
                                            <p:txEl>
                                              <p:pRg st="0" end="0"/>
                                            </p:txEl>
                                          </p:spTgt>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33">
                                            <p:txEl>
                                              <p:pRg st="0" end="0"/>
                                            </p:txEl>
                                          </p:spTgt>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33">
                                            <p:txEl>
                                              <p:pRg st="0" end="0"/>
                                            </p:txEl>
                                          </p:spTgt>
                                        </p:tgtEl>
                                      </p:cBhvr>
                                    </p:animEffect>
                                  </p:childTnLst>
                                </p:cTn>
                              </p:par>
                              <p:par>
                                <p:cTn id="15" presetID="22" presetClass="entr" presetSubtype="4" fill="hold" grpId="0" nodeType="withEffect">
                                  <p:stCondLst>
                                    <p:cond delay="1000"/>
                                  </p:stCondLst>
                                  <p:childTnLst>
                                    <p:set>
                                      <p:cBhvr>
                                        <p:cTn id="16" dur="1" fill="hold">
                                          <p:stCondLst>
                                            <p:cond delay="0"/>
                                          </p:stCondLst>
                                        </p:cTn>
                                        <p:tgtEl>
                                          <p:spTgt spid="54"/>
                                        </p:tgtEl>
                                        <p:attrNameLst>
                                          <p:attrName>style.visibility</p:attrName>
                                        </p:attrNameLst>
                                      </p:cBhvr>
                                      <p:to>
                                        <p:strVal val="visible"/>
                                      </p:to>
                                    </p:set>
                                    <p:animEffect transition="in" filter="wipe(down)">
                                      <p:cBhvr>
                                        <p:cTn id="17" dur="500"/>
                                        <p:tgtEl>
                                          <p:spTgt spid="54"/>
                                        </p:tgtEl>
                                      </p:cBhvr>
                                    </p:animEffect>
                                  </p:childTnLst>
                                </p:cTn>
                              </p:par>
                              <p:par>
                                <p:cTn id="18" presetID="22" presetClass="entr" presetSubtype="4" fill="hold" grpId="0" nodeType="withEffect">
                                  <p:stCondLst>
                                    <p:cond delay="1000"/>
                                  </p:stCondLst>
                                  <p:childTnLst>
                                    <p:set>
                                      <p:cBhvr>
                                        <p:cTn id="19" dur="1" fill="hold">
                                          <p:stCondLst>
                                            <p:cond delay="0"/>
                                          </p:stCondLst>
                                        </p:cTn>
                                        <p:tgtEl>
                                          <p:spTgt spid="56"/>
                                        </p:tgtEl>
                                        <p:attrNameLst>
                                          <p:attrName>style.visibility</p:attrName>
                                        </p:attrNameLst>
                                      </p:cBhvr>
                                      <p:to>
                                        <p:strVal val="visible"/>
                                      </p:to>
                                    </p:set>
                                    <p:animEffect transition="in" filter="wipe(down)">
                                      <p:cBhvr>
                                        <p:cTn id="20" dur="500"/>
                                        <p:tgtEl>
                                          <p:spTgt spid="56"/>
                                        </p:tgtEl>
                                      </p:cBhvr>
                                    </p:animEffect>
                                  </p:childTnLst>
                                </p:cTn>
                              </p:par>
                              <p:par>
                                <p:cTn id="21" presetID="22" presetClass="entr" presetSubtype="4" fill="hold" grpId="0" nodeType="withEffect">
                                  <p:stCondLst>
                                    <p:cond delay="1000"/>
                                  </p:stCondLst>
                                  <p:childTnLst>
                                    <p:set>
                                      <p:cBhvr>
                                        <p:cTn id="22" dur="1" fill="hold">
                                          <p:stCondLst>
                                            <p:cond delay="0"/>
                                          </p:stCondLst>
                                        </p:cTn>
                                        <p:tgtEl>
                                          <p:spTgt spid="57"/>
                                        </p:tgtEl>
                                        <p:attrNameLst>
                                          <p:attrName>style.visibility</p:attrName>
                                        </p:attrNameLst>
                                      </p:cBhvr>
                                      <p:to>
                                        <p:strVal val="visible"/>
                                      </p:to>
                                    </p:set>
                                    <p:animEffect transition="in" filter="wipe(down)">
                                      <p:cBhvr>
                                        <p:cTn id="23" dur="500"/>
                                        <p:tgtEl>
                                          <p:spTgt spid="57"/>
                                        </p:tgtEl>
                                      </p:cBhvr>
                                    </p:animEffect>
                                  </p:childTnLst>
                                </p:cTn>
                              </p:par>
                              <p:par>
                                <p:cTn id="24" presetID="53" presetClass="entr" presetSubtype="0" fill="hold" nodeType="withEffect">
                                  <p:stCondLst>
                                    <p:cond delay="100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5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 Florida Marketplace</a:t>
            </a:r>
            <a:endParaRPr lang="en-US" dirty="0"/>
          </a:p>
        </p:txBody>
      </p:sp>
      <p:pic>
        <p:nvPicPr>
          <p:cNvPr id="4" name="Content Placeholder 3"/>
          <p:cNvPicPr>
            <a:picLocks noGrp="1" noChangeAspect="1" noChangeArrowheads="1"/>
          </p:cNvPicPr>
          <p:nvPr>
            <p:ph idx="1"/>
          </p:nvPr>
        </p:nvPicPr>
        <p:blipFill>
          <a:blip r:embed="rId3" cstate="print"/>
          <a:srcRect/>
          <a:stretch>
            <a:fillRect/>
          </a:stretch>
        </p:blipFill>
        <p:spPr bwMode="auto">
          <a:xfrm>
            <a:off x="1634494" y="1535433"/>
            <a:ext cx="6085752" cy="4497231"/>
          </a:xfrm>
          <a:prstGeom prst="rect">
            <a:avLst/>
          </a:prstGeom>
          <a:noFill/>
          <a:ln w="9525">
            <a:noFill/>
            <a:miter lim="800000"/>
            <a:headEnd/>
            <a:tailEnd/>
          </a:ln>
        </p:spPr>
      </p:pic>
      <p:sp>
        <p:nvSpPr>
          <p:cNvPr id="5" name="Right Brace 4"/>
          <p:cNvSpPr/>
          <p:nvPr/>
        </p:nvSpPr>
        <p:spPr>
          <a:xfrm>
            <a:off x="7437261" y="3892492"/>
            <a:ext cx="213499" cy="494950"/>
          </a:xfrm>
          <a:prstGeom prst="righ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2"/>
                                        </p:tgtEl>
                                        <p:attrNameLst>
                                          <p:attrName>ppt_w</p:attrName>
                                        </p:attrNameLst>
                                      </p:cBhvr>
                                      <p:tavLst>
                                        <p:tav tm="0">
                                          <p:val>
                                            <p:strVal val="#ppt_w*.05"/>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2"/>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2"/>
                                        </p:tgtEl>
                                      </p:cBhvr>
                                    </p:animEffect>
                                  </p:childTnLst>
                                </p:cTn>
                              </p:par>
                              <p:par>
                                <p:cTn id="15" presetID="5" presetClass="entr" presetSubtype="5" fill="hold" nodeType="withEffect">
                                  <p:stCondLst>
                                    <p:cond delay="100"/>
                                  </p:stCondLst>
                                  <p:childTnLst>
                                    <p:set>
                                      <p:cBhvr>
                                        <p:cTn id="16" dur="1" fill="hold">
                                          <p:stCondLst>
                                            <p:cond delay="0"/>
                                          </p:stCondLst>
                                        </p:cTn>
                                        <p:tgtEl>
                                          <p:spTgt spid="4"/>
                                        </p:tgtEl>
                                        <p:attrNameLst>
                                          <p:attrName>style.visibility</p:attrName>
                                        </p:attrNameLst>
                                      </p:cBhvr>
                                      <p:to>
                                        <p:strVal val="visible"/>
                                      </p:to>
                                    </p:set>
                                    <p:animEffect transition="in" filter="checkerboard(down)">
                                      <p:cBhvr>
                                        <p:cTn id="17" dur="1000"/>
                                        <p:tgtEl>
                                          <p:spTgt spid="4"/>
                                        </p:tgtEl>
                                      </p:cBhvr>
                                    </p:animEffect>
                                  </p:childTnLst>
                                </p:cTn>
                              </p:par>
                            </p:childTnLst>
                          </p:cTn>
                        </p:par>
                        <p:par>
                          <p:cTn id="18" fill="hold">
                            <p:stCondLst>
                              <p:cond delay="1650"/>
                            </p:stCondLst>
                            <p:childTnLst>
                              <p:par>
                                <p:cTn id="19" presetID="50" presetClass="entr" presetSubtype="0" decel="100000" fill="hold" grpId="0" nodeType="afterEffect">
                                  <p:stCondLst>
                                    <p:cond delay="2650"/>
                                  </p:stCondLst>
                                  <p:childTnLst>
                                    <p:set>
                                      <p:cBhvr>
                                        <p:cTn id="20" dur="1" fill="hold">
                                          <p:stCondLst>
                                            <p:cond delay="0"/>
                                          </p:stCondLst>
                                        </p:cTn>
                                        <p:tgtEl>
                                          <p:spTgt spid="5"/>
                                        </p:tgtEl>
                                        <p:attrNameLst>
                                          <p:attrName>style.visibility</p:attrName>
                                        </p:attrNameLst>
                                      </p:cBhvr>
                                      <p:to>
                                        <p:strVal val="visible"/>
                                      </p:to>
                                    </p:set>
                                    <p:anim calcmode="lin" valueType="num">
                                      <p:cBhvr>
                                        <p:cTn id="21" dur="1200" fill="hold"/>
                                        <p:tgtEl>
                                          <p:spTgt spid="5"/>
                                        </p:tgtEl>
                                        <p:attrNameLst>
                                          <p:attrName>ppt_w</p:attrName>
                                        </p:attrNameLst>
                                      </p:cBhvr>
                                      <p:tavLst>
                                        <p:tav tm="0">
                                          <p:val>
                                            <p:strVal val="#ppt_w+.3"/>
                                          </p:val>
                                        </p:tav>
                                        <p:tav tm="100000">
                                          <p:val>
                                            <p:strVal val="#ppt_w"/>
                                          </p:val>
                                        </p:tav>
                                      </p:tavLst>
                                    </p:anim>
                                    <p:anim calcmode="lin" valueType="num">
                                      <p:cBhvr>
                                        <p:cTn id="22" dur="1200" fill="hold"/>
                                        <p:tgtEl>
                                          <p:spTgt spid="5"/>
                                        </p:tgtEl>
                                        <p:attrNameLst>
                                          <p:attrName>ppt_h</p:attrName>
                                        </p:attrNameLst>
                                      </p:cBhvr>
                                      <p:tavLst>
                                        <p:tav tm="0">
                                          <p:val>
                                            <p:strVal val="#ppt_h"/>
                                          </p:val>
                                        </p:tav>
                                        <p:tav tm="100000">
                                          <p:val>
                                            <p:strVal val="#ppt_h"/>
                                          </p:val>
                                        </p:tav>
                                      </p:tavLst>
                                    </p:anim>
                                    <p:animEffect transition="in" filter="fade">
                                      <p:cBhvr>
                                        <p:cTn id="23" dur="12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 Florida Marketplace</a:t>
            </a:r>
            <a:endParaRPr lang="en-US" dirty="0"/>
          </a:p>
        </p:txBody>
      </p:sp>
      <p:pic>
        <p:nvPicPr>
          <p:cNvPr id="8194" name="Picture 2"/>
          <p:cNvPicPr>
            <a:picLocks noGrp="1" noChangeAspect="1" noChangeArrowheads="1"/>
          </p:cNvPicPr>
          <p:nvPr>
            <p:ph idx="1"/>
          </p:nvPr>
        </p:nvPicPr>
        <p:blipFill>
          <a:blip r:embed="rId3" cstate="print"/>
          <a:stretch>
            <a:fillRect/>
          </a:stretch>
        </p:blipFill>
        <p:spPr bwMode="auto">
          <a:xfrm>
            <a:off x="2033904" y="1744133"/>
            <a:ext cx="5076191" cy="4238096"/>
          </a:xfrm>
          <a:prstGeom prst="rect">
            <a:avLst/>
          </a:prstGeom>
          <a:noFill/>
          <a:ln w="9525">
            <a:noFill/>
            <a:miter lim="800000"/>
            <a:headEnd/>
            <a:tailEnd/>
          </a:ln>
        </p:spPr>
      </p:pic>
      <p:sp>
        <p:nvSpPr>
          <p:cNvPr id="4" name="Rectangle 3"/>
          <p:cNvSpPr/>
          <p:nvPr/>
        </p:nvSpPr>
        <p:spPr>
          <a:xfrm>
            <a:off x="4731391" y="1862356"/>
            <a:ext cx="1107347" cy="32129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848525" y="1865376"/>
            <a:ext cx="1107347" cy="32129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2"/>
                                        </p:tgtEl>
                                        <p:attrNameLst>
                                          <p:attrName>ppt_w</p:attrName>
                                        </p:attrNameLst>
                                      </p:cBhvr>
                                      <p:tavLst>
                                        <p:tav tm="0">
                                          <p:val>
                                            <p:strVal val="#ppt_w*.05"/>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2"/>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2"/>
                                        </p:tgtEl>
                                      </p:cBhvr>
                                    </p:animEffect>
                                  </p:childTnLst>
                                </p:cTn>
                              </p:par>
                              <p:par>
                                <p:cTn id="15" presetID="42" presetClass="entr" presetSubtype="0" fill="hold" nodeType="with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fade">
                                      <p:cBhvr>
                                        <p:cTn id="17" dur="1000"/>
                                        <p:tgtEl>
                                          <p:spTgt spid="8194"/>
                                        </p:tgtEl>
                                      </p:cBhvr>
                                    </p:animEffect>
                                    <p:anim calcmode="lin" valueType="num">
                                      <p:cBhvr>
                                        <p:cTn id="18" dur="1000" fill="hold"/>
                                        <p:tgtEl>
                                          <p:spTgt spid="8194"/>
                                        </p:tgtEl>
                                        <p:attrNameLst>
                                          <p:attrName>ppt_x</p:attrName>
                                        </p:attrNameLst>
                                      </p:cBhvr>
                                      <p:tavLst>
                                        <p:tav tm="0">
                                          <p:val>
                                            <p:strVal val="#ppt_x"/>
                                          </p:val>
                                        </p:tav>
                                        <p:tav tm="100000">
                                          <p:val>
                                            <p:strVal val="#ppt_x"/>
                                          </p:val>
                                        </p:tav>
                                      </p:tavLst>
                                    </p:anim>
                                    <p:anim calcmode="lin" valueType="num">
                                      <p:cBhvr>
                                        <p:cTn id="19" dur="1000" fill="hold"/>
                                        <p:tgtEl>
                                          <p:spTgt spid="8194"/>
                                        </p:tgtEl>
                                        <p:attrNameLst>
                                          <p:attrName>ppt_y</p:attrName>
                                        </p:attrNameLst>
                                      </p:cBhvr>
                                      <p:tavLst>
                                        <p:tav tm="0">
                                          <p:val>
                                            <p:strVal val="#ppt_y+.1"/>
                                          </p:val>
                                        </p:tav>
                                        <p:tav tm="100000">
                                          <p:val>
                                            <p:strVal val="#ppt_y"/>
                                          </p:val>
                                        </p:tav>
                                      </p:tavLst>
                                    </p:anim>
                                  </p:childTnLst>
                                </p:cTn>
                              </p:par>
                            </p:childTnLst>
                          </p:cTn>
                        </p:par>
                        <p:par>
                          <p:cTn id="20" fill="hold">
                            <p:stCondLst>
                              <p:cond delay="1650"/>
                            </p:stCondLst>
                            <p:childTnLst>
                              <p:par>
                                <p:cTn id="21" presetID="50" presetClass="entr" presetSubtype="0" decel="100000" fill="hold" grpId="0" nodeType="afterEffect">
                                  <p:stCondLst>
                                    <p:cond delay="125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strVal val="#ppt_w+.3"/>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Effect transition="in" filter="fade">
                                      <p:cBhvr>
                                        <p:cTn id="25" dur="1000"/>
                                        <p:tgtEl>
                                          <p:spTgt spid="4"/>
                                        </p:tgtEl>
                                      </p:cBhvr>
                                    </p:animEffect>
                                  </p:childTnLst>
                                </p:cTn>
                              </p:par>
                            </p:childTnLst>
                          </p:cTn>
                        </p:par>
                        <p:par>
                          <p:cTn id="26" fill="hold">
                            <p:stCondLst>
                              <p:cond delay="3900"/>
                            </p:stCondLst>
                            <p:childTnLst>
                              <p:par>
                                <p:cTn id="27" presetID="17" presetClass="exit" presetSubtype="2" fill="hold" grpId="1" nodeType="afterEffect">
                                  <p:stCondLst>
                                    <p:cond delay="5600"/>
                                  </p:stCondLst>
                                  <p:childTnLst>
                                    <p:anim calcmode="lin" valueType="num">
                                      <p:cBhvr>
                                        <p:cTn id="28" dur="500"/>
                                        <p:tgtEl>
                                          <p:spTgt spid="4"/>
                                        </p:tgtEl>
                                        <p:attrNameLst>
                                          <p:attrName>ppt_x</p:attrName>
                                        </p:attrNameLst>
                                      </p:cBhvr>
                                      <p:tavLst>
                                        <p:tav tm="0">
                                          <p:val>
                                            <p:strVal val="ppt_x"/>
                                          </p:val>
                                        </p:tav>
                                        <p:tav tm="100000">
                                          <p:val>
                                            <p:strVal val="ppt_x+ppt_w/2"/>
                                          </p:val>
                                        </p:tav>
                                      </p:tavLst>
                                    </p:anim>
                                    <p:anim calcmode="lin" valueType="num">
                                      <p:cBhvr>
                                        <p:cTn id="29" dur="500"/>
                                        <p:tgtEl>
                                          <p:spTgt spid="4"/>
                                        </p:tgtEl>
                                        <p:attrNameLst>
                                          <p:attrName>ppt_y</p:attrName>
                                        </p:attrNameLst>
                                      </p:cBhvr>
                                      <p:tavLst>
                                        <p:tav tm="0">
                                          <p:val>
                                            <p:strVal val="ppt_y"/>
                                          </p:val>
                                        </p:tav>
                                        <p:tav tm="100000">
                                          <p:val>
                                            <p:strVal val="ppt_y"/>
                                          </p:val>
                                        </p:tav>
                                      </p:tavLst>
                                    </p:anim>
                                    <p:anim calcmode="lin" valueType="num">
                                      <p:cBhvr>
                                        <p:cTn id="30" dur="500"/>
                                        <p:tgtEl>
                                          <p:spTgt spid="4"/>
                                        </p:tgtEl>
                                        <p:attrNameLst>
                                          <p:attrName>ppt_w</p:attrName>
                                        </p:attrNameLst>
                                      </p:cBhvr>
                                      <p:tavLst>
                                        <p:tav tm="0">
                                          <p:val>
                                            <p:strVal val="ppt_w"/>
                                          </p:val>
                                        </p:tav>
                                        <p:tav tm="100000">
                                          <p:val>
                                            <p:fltVal val="0"/>
                                          </p:val>
                                        </p:tav>
                                      </p:tavLst>
                                    </p:anim>
                                    <p:anim calcmode="lin" valueType="num">
                                      <p:cBhvr>
                                        <p:cTn id="31" dur="500"/>
                                        <p:tgtEl>
                                          <p:spTgt spid="4"/>
                                        </p:tgtEl>
                                        <p:attrNameLst>
                                          <p:attrName>ppt_h</p:attrName>
                                        </p:attrNameLst>
                                      </p:cBhvr>
                                      <p:tavLst>
                                        <p:tav tm="0">
                                          <p:val>
                                            <p:strVal val="ppt_h"/>
                                          </p:val>
                                        </p:tav>
                                        <p:tav tm="100000">
                                          <p:val>
                                            <p:strVal val="ppt_h"/>
                                          </p:val>
                                        </p:tav>
                                      </p:tavLst>
                                    </p:anim>
                                    <p:set>
                                      <p:cBhvr>
                                        <p:cTn id="32" dur="1" fill="hold">
                                          <p:stCondLst>
                                            <p:cond delay="499"/>
                                          </p:stCondLst>
                                        </p:cTn>
                                        <p:tgtEl>
                                          <p:spTgt spid="4"/>
                                        </p:tgtEl>
                                        <p:attrNameLst>
                                          <p:attrName>style.visibility</p:attrName>
                                        </p:attrNameLst>
                                      </p:cBhvr>
                                      <p:to>
                                        <p:strVal val="hidden"/>
                                      </p:to>
                                    </p:set>
                                  </p:childTnLst>
                                </p:cTn>
                              </p:par>
                              <p:par>
                                <p:cTn id="33" presetID="17" presetClass="entr" presetSubtype="8" fill="hold" grpId="0" nodeType="withEffect">
                                  <p:stCondLst>
                                    <p:cond delay="570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ppt_x</p:attrName>
                                        </p:attrNameLst>
                                      </p:cBhvr>
                                      <p:tavLst>
                                        <p:tav tm="0">
                                          <p:val>
                                            <p:strVal val="#ppt_x-#ppt_w/2"/>
                                          </p:val>
                                        </p:tav>
                                        <p:tav tm="100000">
                                          <p:val>
                                            <p:strVal val="#ppt_x"/>
                                          </p:val>
                                        </p:tav>
                                      </p:tavLst>
                                    </p:anim>
                                    <p:anim calcmode="lin" valueType="num">
                                      <p:cBhvr>
                                        <p:cTn id="36" dur="500" fill="hold"/>
                                        <p:tgtEl>
                                          <p:spTgt spid="5"/>
                                        </p:tgtEl>
                                        <p:attrNameLst>
                                          <p:attrName>ppt_y</p:attrName>
                                        </p:attrNameLst>
                                      </p:cBhvr>
                                      <p:tavLst>
                                        <p:tav tm="0">
                                          <p:val>
                                            <p:strVal val="#ppt_y"/>
                                          </p:val>
                                        </p:tav>
                                        <p:tav tm="100000">
                                          <p:val>
                                            <p:strVal val="#ppt_y"/>
                                          </p:val>
                                        </p:tav>
                                      </p:tavLst>
                                    </p:anim>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autoUpdateAnimBg="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 Florida Marketplace</a:t>
            </a:r>
            <a:endParaRPr lang="en-US" dirty="0"/>
          </a:p>
        </p:txBody>
      </p:sp>
      <p:pic>
        <p:nvPicPr>
          <p:cNvPr id="9218" name="Picture 2"/>
          <p:cNvPicPr>
            <a:picLocks noGrp="1" noChangeAspect="1" noChangeArrowheads="1"/>
          </p:cNvPicPr>
          <p:nvPr>
            <p:ph idx="1"/>
          </p:nvPr>
        </p:nvPicPr>
        <p:blipFill>
          <a:blip r:embed="rId3" cstate="print"/>
          <a:stretch>
            <a:fillRect/>
          </a:stretch>
        </p:blipFill>
        <p:spPr bwMode="auto">
          <a:xfrm>
            <a:off x="2336097" y="1600200"/>
            <a:ext cx="4471806" cy="4525963"/>
          </a:xfrm>
          <a:prstGeom prst="rect">
            <a:avLst/>
          </a:prstGeom>
          <a:noFill/>
          <a:ln w="9525">
            <a:noFill/>
            <a:miter lim="800000"/>
            <a:headEnd/>
            <a:tailEnd/>
          </a:ln>
        </p:spPr>
      </p:pic>
      <p:sp>
        <p:nvSpPr>
          <p:cNvPr id="4" name="Left Bracket 3"/>
          <p:cNvSpPr/>
          <p:nvPr/>
        </p:nvSpPr>
        <p:spPr>
          <a:xfrm>
            <a:off x="2181138" y="2139193"/>
            <a:ext cx="318781" cy="2323750"/>
          </a:xfrm>
          <a:prstGeom prst="leftBracket">
            <a:avLst/>
          </a:prstGeom>
          <a:ln w="28575">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2"/>
                                        </p:tgtEl>
                                        <p:attrNameLst>
                                          <p:attrName>ppt_w</p:attrName>
                                        </p:attrNameLst>
                                      </p:cBhvr>
                                      <p:tavLst>
                                        <p:tav tm="0">
                                          <p:val>
                                            <p:strVal val="#ppt_w*.05"/>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2"/>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2"/>
                                        </p:tgtEl>
                                      </p:cBhvr>
                                    </p:animEffect>
                                  </p:childTnLst>
                                </p:cTn>
                              </p:par>
                              <p:par>
                                <p:cTn id="15" presetID="3" presetClass="entr" presetSubtype="5" fill="hold" nodeType="withEffect">
                                  <p:stCondLst>
                                    <p:cond delay="500"/>
                                  </p:stCondLst>
                                  <p:childTnLst>
                                    <p:set>
                                      <p:cBhvr>
                                        <p:cTn id="16" dur="1" fill="hold">
                                          <p:stCondLst>
                                            <p:cond delay="0"/>
                                          </p:stCondLst>
                                        </p:cTn>
                                        <p:tgtEl>
                                          <p:spTgt spid="9218"/>
                                        </p:tgtEl>
                                        <p:attrNameLst>
                                          <p:attrName>style.visibility</p:attrName>
                                        </p:attrNameLst>
                                      </p:cBhvr>
                                      <p:to>
                                        <p:strVal val="visible"/>
                                      </p:to>
                                    </p:set>
                                    <p:animEffect transition="in" filter="blinds(vertical)">
                                      <p:cBhvr>
                                        <p:cTn id="17" dur="1000"/>
                                        <p:tgtEl>
                                          <p:spTgt spid="9218"/>
                                        </p:tgtEl>
                                      </p:cBhvr>
                                    </p:animEffect>
                                  </p:childTnLst>
                                </p:cTn>
                              </p:par>
                            </p:childTnLst>
                          </p:cTn>
                        </p:par>
                        <p:par>
                          <p:cTn id="18" fill="hold">
                            <p:stCondLst>
                              <p:cond delay="1650"/>
                            </p:stCondLst>
                            <p:childTnLst>
                              <p:par>
                                <p:cTn id="19" presetID="22" presetClass="entr" presetSubtype="1" fill="hold" grpId="0" nodeType="afterEffect">
                                  <p:stCondLst>
                                    <p:cond delay="355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pic>
        <p:nvPicPr>
          <p:cNvPr id="10242" name="Picture 2"/>
          <p:cNvPicPr>
            <a:picLocks noGrp="1" noChangeAspect="1" noChangeArrowheads="1"/>
          </p:cNvPicPr>
          <p:nvPr>
            <p:ph idx="1"/>
          </p:nvPr>
        </p:nvPicPr>
        <p:blipFill>
          <a:blip r:embed="rId3" cstate="print"/>
          <a:srcRect/>
          <a:stretch>
            <a:fillRect/>
          </a:stretch>
        </p:blipFill>
        <p:spPr bwMode="auto">
          <a:xfrm>
            <a:off x="1021278" y="1560990"/>
            <a:ext cx="7028982" cy="4636425"/>
          </a:xfrm>
          <a:prstGeom prst="rect">
            <a:avLst/>
          </a:prstGeom>
          <a:noFill/>
          <a:ln w="9525">
            <a:noFill/>
            <a:miter lim="800000"/>
            <a:headEnd/>
            <a:tailEnd/>
          </a:ln>
        </p:spPr>
      </p:pic>
      <p:sp>
        <p:nvSpPr>
          <p:cNvPr id="5" name="Oval 4"/>
          <p:cNvSpPr/>
          <p:nvPr/>
        </p:nvSpPr>
        <p:spPr>
          <a:xfrm>
            <a:off x="2818702" y="1921079"/>
            <a:ext cx="1031846" cy="31039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902590" y="4588778"/>
            <a:ext cx="1661021" cy="5532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2"/>
                                        </p:tgtEl>
                                        <p:attrNameLst>
                                          <p:attrName>ppt_w</p:attrName>
                                        </p:attrNameLst>
                                      </p:cBhvr>
                                      <p:tavLst>
                                        <p:tav tm="0">
                                          <p:val>
                                            <p:strVal val="#ppt_w*.05"/>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2"/>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2"/>
                                        </p:tgtEl>
                                      </p:cBhvr>
                                    </p:animEffect>
                                  </p:childTnLst>
                                </p:cTn>
                              </p:par>
                              <p:par>
                                <p:cTn id="15" presetID="37" presetClass="entr" presetSubtype="0" fill="hold" nodeType="withEffect">
                                  <p:stCondLst>
                                    <p:cond delay="500"/>
                                  </p:stCondLst>
                                  <p:childTnLst>
                                    <p:set>
                                      <p:cBhvr>
                                        <p:cTn id="16" dur="1" fill="hold">
                                          <p:stCondLst>
                                            <p:cond delay="0"/>
                                          </p:stCondLst>
                                        </p:cTn>
                                        <p:tgtEl>
                                          <p:spTgt spid="10242"/>
                                        </p:tgtEl>
                                        <p:attrNameLst>
                                          <p:attrName>style.visibility</p:attrName>
                                        </p:attrNameLst>
                                      </p:cBhvr>
                                      <p:to>
                                        <p:strVal val="visible"/>
                                      </p:to>
                                    </p:set>
                                    <p:animEffect transition="in" filter="fade">
                                      <p:cBhvr>
                                        <p:cTn id="17" dur="1000"/>
                                        <p:tgtEl>
                                          <p:spTgt spid="10242"/>
                                        </p:tgtEl>
                                      </p:cBhvr>
                                    </p:animEffect>
                                    <p:anim calcmode="lin" valueType="num">
                                      <p:cBhvr>
                                        <p:cTn id="18" dur="1000" fill="hold"/>
                                        <p:tgtEl>
                                          <p:spTgt spid="10242"/>
                                        </p:tgtEl>
                                        <p:attrNameLst>
                                          <p:attrName>ppt_x</p:attrName>
                                        </p:attrNameLst>
                                      </p:cBhvr>
                                      <p:tavLst>
                                        <p:tav tm="0">
                                          <p:val>
                                            <p:strVal val="#ppt_x"/>
                                          </p:val>
                                        </p:tav>
                                        <p:tav tm="100000">
                                          <p:val>
                                            <p:strVal val="#ppt_x"/>
                                          </p:val>
                                        </p:tav>
                                      </p:tavLst>
                                    </p:anim>
                                    <p:anim calcmode="lin" valueType="num">
                                      <p:cBhvr>
                                        <p:cTn id="19" dur="900" decel="100000" fill="hold"/>
                                        <p:tgtEl>
                                          <p:spTgt spid="1024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0242"/>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17" presetClass="entr" presetSubtype="10" fill="hold" grpId="0" nodeType="afterEffect">
                                  <p:stCondLst>
                                    <p:cond delay="780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strVal val="#ppt_h"/>
                                          </p:val>
                                        </p:tav>
                                        <p:tav tm="100000">
                                          <p:val>
                                            <p:strVal val="#ppt_h"/>
                                          </p:val>
                                        </p:tav>
                                      </p:tavLst>
                                    </p:anim>
                                  </p:childTnLst>
                                </p:cTn>
                              </p:par>
                              <p:par>
                                <p:cTn id="26" presetID="17" presetClass="entr" presetSubtype="10" fill="hold" grpId="0" nodeType="withEffect">
                                  <p:stCondLst>
                                    <p:cond delay="780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pic>
        <p:nvPicPr>
          <p:cNvPr id="11266" name="Picture 2"/>
          <p:cNvPicPr>
            <a:picLocks noChangeAspect="1" noChangeArrowheads="1"/>
          </p:cNvPicPr>
          <p:nvPr/>
        </p:nvPicPr>
        <p:blipFill>
          <a:blip r:embed="rId3" cstate="print"/>
          <a:srcRect/>
          <a:stretch>
            <a:fillRect/>
          </a:stretch>
        </p:blipFill>
        <p:spPr bwMode="auto">
          <a:xfrm>
            <a:off x="0" y="1609725"/>
            <a:ext cx="9144000" cy="3638550"/>
          </a:xfrm>
          <a:prstGeom prst="rect">
            <a:avLst/>
          </a:prstGeom>
          <a:noFill/>
          <a:ln w="9525">
            <a:noFill/>
            <a:miter lim="800000"/>
            <a:headEnd/>
            <a:tailEnd/>
          </a:ln>
        </p:spPr>
      </p:pic>
      <p:sp>
        <p:nvSpPr>
          <p:cNvPr id="8" name="Down Arrow 7"/>
          <p:cNvSpPr/>
          <p:nvPr/>
        </p:nvSpPr>
        <p:spPr>
          <a:xfrm rot="16200000">
            <a:off x="33808" y="2409566"/>
            <a:ext cx="395956" cy="7108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a:off x="938151" y="1365662"/>
            <a:ext cx="475013"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1702965" y="2659310"/>
            <a:ext cx="335560" cy="184558"/>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2"/>
                                        </p:tgtEl>
                                        <p:attrNameLst>
                                          <p:attrName>ppt_w</p:attrName>
                                        </p:attrNameLst>
                                      </p:cBhvr>
                                      <p:tavLst>
                                        <p:tav tm="0">
                                          <p:val>
                                            <p:strVal val="#ppt_w*.05"/>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2"/>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2"/>
                                        </p:tgtEl>
                                      </p:cBhvr>
                                    </p:animEffect>
                                  </p:childTnLst>
                                </p:cTn>
                              </p:par>
                              <p:par>
                                <p:cTn id="15" presetID="29" presetClass="entr" presetSubtype="0" fill="hold" nodeType="withEffect">
                                  <p:stCondLst>
                                    <p:cond delay="0"/>
                                  </p:stCondLst>
                                  <p:childTnLst>
                                    <p:set>
                                      <p:cBhvr>
                                        <p:cTn id="16" dur="1" fill="hold">
                                          <p:stCondLst>
                                            <p:cond delay="0"/>
                                          </p:stCondLst>
                                        </p:cTn>
                                        <p:tgtEl>
                                          <p:spTgt spid="11266"/>
                                        </p:tgtEl>
                                        <p:attrNameLst>
                                          <p:attrName>style.visibility</p:attrName>
                                        </p:attrNameLst>
                                      </p:cBhvr>
                                      <p:to>
                                        <p:strVal val="visible"/>
                                      </p:to>
                                    </p:set>
                                    <p:anim calcmode="lin" valueType="num">
                                      <p:cBhvr>
                                        <p:cTn id="17" dur="500" fill="hold"/>
                                        <p:tgtEl>
                                          <p:spTgt spid="11266"/>
                                        </p:tgtEl>
                                        <p:attrNameLst>
                                          <p:attrName>ppt_x</p:attrName>
                                        </p:attrNameLst>
                                      </p:cBhvr>
                                      <p:tavLst>
                                        <p:tav tm="0">
                                          <p:val>
                                            <p:strVal val="#ppt_x-.2"/>
                                          </p:val>
                                        </p:tav>
                                        <p:tav tm="100000">
                                          <p:val>
                                            <p:strVal val="#ppt_x"/>
                                          </p:val>
                                        </p:tav>
                                      </p:tavLst>
                                    </p:anim>
                                    <p:anim calcmode="lin" valueType="num">
                                      <p:cBhvr>
                                        <p:cTn id="18" dur="500" fill="hold"/>
                                        <p:tgtEl>
                                          <p:spTgt spid="11266"/>
                                        </p:tgtEl>
                                        <p:attrNameLst>
                                          <p:attrName>ppt_y</p:attrName>
                                        </p:attrNameLst>
                                      </p:cBhvr>
                                      <p:tavLst>
                                        <p:tav tm="0">
                                          <p:val>
                                            <p:strVal val="#ppt_y"/>
                                          </p:val>
                                        </p:tav>
                                        <p:tav tm="100000">
                                          <p:val>
                                            <p:strVal val="#ppt_y"/>
                                          </p:val>
                                        </p:tav>
                                      </p:tavLst>
                                    </p:anim>
                                    <p:animEffect transition="in" filter="wipe(right)" prLst="gradientSize: 0.1">
                                      <p:cBhvr>
                                        <p:cTn id="19" dur="500"/>
                                        <p:tgtEl>
                                          <p:spTgt spid="11266"/>
                                        </p:tgtEl>
                                      </p:cBhvr>
                                    </p:animEffect>
                                  </p:childTnLst>
                                </p:cTn>
                              </p:par>
                            </p:childTnLst>
                          </p:cTn>
                        </p:par>
                        <p:par>
                          <p:cTn id="20" fill="hold">
                            <p:stCondLst>
                              <p:cond delay="850"/>
                            </p:stCondLst>
                            <p:childTnLst>
                              <p:par>
                                <p:cTn id="21" presetID="47" presetClass="entr" presetSubtype="0" fill="hold" grpId="0" nodeType="afterEffect">
                                  <p:stCondLst>
                                    <p:cond delay="5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1400"/>
                            </p:stCondLst>
                            <p:childTnLst>
                              <p:par>
                                <p:cTn id="27" presetID="12" presetClass="entr" presetSubtype="8" fill="hold" grpId="0" nodeType="afterEffect">
                                  <p:stCondLst>
                                    <p:cond delay="2300"/>
                                  </p:stCondLst>
                                  <p:childTnLst>
                                    <p:set>
                                      <p:cBhvr>
                                        <p:cTn id="28" dur="1" fill="hold">
                                          <p:stCondLst>
                                            <p:cond delay="0"/>
                                          </p:stCondLst>
                                        </p:cTn>
                                        <p:tgtEl>
                                          <p:spTgt spid="8"/>
                                        </p:tgtEl>
                                        <p:attrNameLst>
                                          <p:attrName>style.visibility</p:attrName>
                                        </p:attrNameLst>
                                      </p:cBhvr>
                                      <p:to>
                                        <p:strVal val="visible"/>
                                      </p:to>
                                    </p:set>
                                    <p:animEffect transition="in" filter="slide(fromLeft)">
                                      <p:cBhvr>
                                        <p:cTn id="29" dur="500"/>
                                        <p:tgtEl>
                                          <p:spTgt spid="8"/>
                                        </p:tgtEl>
                                      </p:cBhvr>
                                    </p:animEffect>
                                  </p:childTnLst>
                                </p:cTn>
                              </p:par>
                            </p:childTnLst>
                          </p:cTn>
                        </p:par>
                        <p:par>
                          <p:cTn id="30" fill="hold">
                            <p:stCondLst>
                              <p:cond delay="4200"/>
                            </p:stCondLst>
                            <p:childTnLst>
                              <p:par>
                                <p:cTn id="31" presetID="49" presetClass="entr" presetSubtype="0" decel="100000" fill="hold" grpId="0" nodeType="afterEffect">
                                  <p:stCondLst>
                                    <p:cond delay="100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 calcmode="lin" valueType="num">
                                      <p:cBhvr>
                                        <p:cTn id="35" dur="500" fill="hold"/>
                                        <p:tgtEl>
                                          <p:spTgt spid="7"/>
                                        </p:tgtEl>
                                        <p:attrNameLst>
                                          <p:attrName>style.rotation</p:attrName>
                                        </p:attrNameLst>
                                      </p:cBhvr>
                                      <p:tavLst>
                                        <p:tav tm="0">
                                          <p:val>
                                            <p:fltVal val="360"/>
                                          </p:val>
                                        </p:tav>
                                        <p:tav tm="100000">
                                          <p:val>
                                            <p:fltVal val="0"/>
                                          </p:val>
                                        </p:tav>
                                      </p:tavLst>
                                    </p:anim>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pic>
        <p:nvPicPr>
          <p:cNvPr id="12290" name="Picture 2"/>
          <p:cNvPicPr>
            <a:picLocks noGrp="1" noChangeAspect="1" noChangeArrowheads="1"/>
          </p:cNvPicPr>
          <p:nvPr>
            <p:ph idx="1"/>
          </p:nvPr>
        </p:nvPicPr>
        <p:blipFill>
          <a:blip r:embed="rId3" cstate="print"/>
          <a:stretch>
            <a:fillRect/>
          </a:stretch>
        </p:blipFill>
        <p:spPr bwMode="auto">
          <a:xfrm>
            <a:off x="457200" y="1635370"/>
            <a:ext cx="8229600" cy="4455622"/>
          </a:xfrm>
          <a:prstGeom prst="rect">
            <a:avLst/>
          </a:prstGeom>
          <a:noFill/>
          <a:ln w="9525">
            <a:noFill/>
            <a:miter lim="800000"/>
            <a:headEnd/>
            <a:tailEnd/>
          </a:ln>
        </p:spPr>
      </p:pic>
      <p:sp>
        <p:nvSpPr>
          <p:cNvPr id="4" name="Right Arrow 3"/>
          <p:cNvSpPr/>
          <p:nvPr/>
        </p:nvSpPr>
        <p:spPr>
          <a:xfrm>
            <a:off x="0" y="4096988"/>
            <a:ext cx="771896" cy="344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2"/>
                                        </p:tgtEl>
                                        <p:attrNameLst>
                                          <p:attrName>ppt_w</p:attrName>
                                        </p:attrNameLst>
                                      </p:cBhvr>
                                      <p:tavLst>
                                        <p:tav tm="0">
                                          <p:val>
                                            <p:strVal val="#ppt_w*.05"/>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2"/>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12290"/>
                                        </p:tgtEl>
                                        <p:attrNameLst>
                                          <p:attrName>style.visibility</p:attrName>
                                        </p:attrNameLst>
                                      </p:cBhvr>
                                      <p:to>
                                        <p:strVal val="visible"/>
                                      </p:to>
                                    </p:set>
                                    <p:animEffect transition="in" filter="fade">
                                      <p:cBhvr>
                                        <p:cTn id="17" dur="1000"/>
                                        <p:tgtEl>
                                          <p:spTgt spid="12290"/>
                                        </p:tgtEl>
                                      </p:cBhvr>
                                    </p:animEffect>
                                  </p:childTnLst>
                                </p:cTn>
                              </p:par>
                            </p:childTnLst>
                          </p:cTn>
                        </p:par>
                        <p:par>
                          <p:cTn id="18" fill="hold">
                            <p:stCondLst>
                              <p:cond delay="1000"/>
                            </p:stCondLst>
                            <p:childTnLst>
                              <p:par>
                                <p:cTn id="19" presetID="18" presetClass="entr" presetSubtype="3" fill="hold" grpId="0" nodeType="afterEffect">
                                  <p:stCondLst>
                                    <p:cond delay="700"/>
                                  </p:stCondLst>
                                  <p:childTnLst>
                                    <p:set>
                                      <p:cBhvr>
                                        <p:cTn id="20" dur="1" fill="hold">
                                          <p:stCondLst>
                                            <p:cond delay="0"/>
                                          </p:stCondLst>
                                        </p:cTn>
                                        <p:tgtEl>
                                          <p:spTgt spid="4"/>
                                        </p:tgtEl>
                                        <p:attrNameLst>
                                          <p:attrName>style.visibility</p:attrName>
                                        </p:attrNameLst>
                                      </p:cBhvr>
                                      <p:to>
                                        <p:strVal val="visible"/>
                                      </p:to>
                                    </p:set>
                                    <p:animEffect transition="in" filter="strips(upRigh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Grp="1" noChangeAspect="1" noChangeArrowheads="1"/>
          </p:cNvPicPr>
          <p:nvPr>
            <p:ph idx="1"/>
          </p:nvPr>
        </p:nvPicPr>
        <p:blipFill>
          <a:blip r:embed="rId3" cstate="print"/>
          <a:srcRect/>
          <a:stretch>
            <a:fillRect/>
          </a:stretch>
        </p:blipFill>
        <p:spPr bwMode="auto">
          <a:xfrm>
            <a:off x="471330" y="341416"/>
            <a:ext cx="8397966" cy="6261265"/>
          </a:xfrm>
          <a:prstGeom prst="rect">
            <a:avLst/>
          </a:prstGeom>
          <a:noFill/>
          <a:ln w="9525">
            <a:noFill/>
            <a:miter lim="800000"/>
            <a:headEnd/>
            <a:tailEnd/>
          </a:ln>
        </p:spPr>
      </p:pic>
      <p:sp>
        <p:nvSpPr>
          <p:cNvPr id="7" name="Down Arrow 6"/>
          <p:cNvSpPr/>
          <p:nvPr/>
        </p:nvSpPr>
        <p:spPr>
          <a:xfrm>
            <a:off x="1923803" y="1365662"/>
            <a:ext cx="261257" cy="7481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a:off x="3360717" y="1425039"/>
            <a:ext cx="296883" cy="7006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a:off x="5830784" y="1543792"/>
            <a:ext cx="332510" cy="570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2181139" y="3271706"/>
            <a:ext cx="1157680" cy="3607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500" fill="hold"/>
                                        <p:tgtEl>
                                          <p:spTgt spid="13315"/>
                                        </p:tgtEl>
                                        <p:attrNameLst>
                                          <p:attrName>ppt_w</p:attrName>
                                        </p:attrNameLst>
                                      </p:cBhvr>
                                      <p:tavLst>
                                        <p:tav tm="0">
                                          <p:val>
                                            <p:fltVal val="0"/>
                                          </p:val>
                                        </p:tav>
                                        <p:tav tm="100000">
                                          <p:val>
                                            <p:strVal val="#ppt_w"/>
                                          </p:val>
                                        </p:tav>
                                      </p:tavLst>
                                    </p:anim>
                                    <p:anim calcmode="lin" valueType="num">
                                      <p:cBhvr>
                                        <p:cTn id="8" dur="500" fill="hold"/>
                                        <p:tgtEl>
                                          <p:spTgt spid="13315"/>
                                        </p:tgtEl>
                                        <p:attrNameLst>
                                          <p:attrName>ppt_h</p:attrName>
                                        </p:attrNameLst>
                                      </p:cBhvr>
                                      <p:tavLst>
                                        <p:tav tm="0">
                                          <p:val>
                                            <p:fltVal val="0"/>
                                          </p:val>
                                        </p:tav>
                                        <p:tav tm="100000">
                                          <p:val>
                                            <p:strVal val="#ppt_h"/>
                                          </p:val>
                                        </p:tav>
                                      </p:tavLst>
                                    </p:anim>
                                    <p:anim calcmode="lin" valueType="num">
                                      <p:cBhvr>
                                        <p:cTn id="9" dur="500" fill="hold"/>
                                        <p:tgtEl>
                                          <p:spTgt spid="13315"/>
                                        </p:tgtEl>
                                        <p:attrNameLst>
                                          <p:attrName>style.rotation</p:attrName>
                                        </p:attrNameLst>
                                      </p:cBhvr>
                                      <p:tavLst>
                                        <p:tav tm="0">
                                          <p:val>
                                            <p:fltVal val="360"/>
                                          </p:val>
                                        </p:tav>
                                        <p:tav tm="100000">
                                          <p:val>
                                            <p:fltVal val="0"/>
                                          </p:val>
                                        </p:tav>
                                      </p:tavLst>
                                    </p:anim>
                                    <p:animEffect transition="in" filter="fade">
                                      <p:cBhvr>
                                        <p:cTn id="10" dur="500"/>
                                        <p:tgtEl>
                                          <p:spTgt spid="13315"/>
                                        </p:tgtEl>
                                      </p:cBhvr>
                                    </p:animEffect>
                                  </p:childTnLst>
                                </p:cTn>
                              </p:par>
                            </p:childTnLst>
                          </p:cTn>
                        </p:par>
                        <p:par>
                          <p:cTn id="11" fill="hold">
                            <p:stCondLst>
                              <p:cond delay="500"/>
                            </p:stCondLst>
                            <p:childTnLst>
                              <p:par>
                                <p:cTn id="12" presetID="12" presetClass="entr" presetSubtype="1" fill="hold" grpId="0" nodeType="afterEffect">
                                  <p:stCondLst>
                                    <p:cond delay="2000"/>
                                  </p:stCondLst>
                                  <p:childTnLst>
                                    <p:set>
                                      <p:cBhvr>
                                        <p:cTn id="13" dur="1" fill="hold">
                                          <p:stCondLst>
                                            <p:cond delay="0"/>
                                          </p:stCondLst>
                                        </p:cTn>
                                        <p:tgtEl>
                                          <p:spTgt spid="7"/>
                                        </p:tgtEl>
                                        <p:attrNameLst>
                                          <p:attrName>style.visibility</p:attrName>
                                        </p:attrNameLst>
                                      </p:cBhvr>
                                      <p:to>
                                        <p:strVal val="visible"/>
                                      </p:to>
                                    </p:set>
                                    <p:animEffect transition="in" filter="slide(fromTop)">
                                      <p:cBhvr>
                                        <p:cTn id="14" dur="500"/>
                                        <p:tgtEl>
                                          <p:spTgt spid="7"/>
                                        </p:tgtEl>
                                      </p:cBhvr>
                                    </p:animEffect>
                                  </p:childTnLst>
                                </p:cTn>
                              </p:par>
                            </p:childTnLst>
                          </p:cTn>
                        </p:par>
                        <p:par>
                          <p:cTn id="15" fill="hold">
                            <p:stCondLst>
                              <p:cond delay="3000"/>
                            </p:stCondLst>
                            <p:childTnLst>
                              <p:par>
                                <p:cTn id="16" presetID="12" presetClass="entr" presetSubtype="1" fill="hold" grpId="0" nodeType="afterEffect">
                                  <p:stCondLst>
                                    <p:cond delay="3000"/>
                                  </p:stCondLst>
                                  <p:childTnLst>
                                    <p:set>
                                      <p:cBhvr>
                                        <p:cTn id="17" dur="1" fill="hold">
                                          <p:stCondLst>
                                            <p:cond delay="0"/>
                                          </p:stCondLst>
                                        </p:cTn>
                                        <p:tgtEl>
                                          <p:spTgt spid="8"/>
                                        </p:tgtEl>
                                        <p:attrNameLst>
                                          <p:attrName>style.visibility</p:attrName>
                                        </p:attrNameLst>
                                      </p:cBhvr>
                                      <p:to>
                                        <p:strVal val="visible"/>
                                      </p:to>
                                    </p:set>
                                    <p:animEffect transition="in" filter="slide(fromTop)">
                                      <p:cBhvr>
                                        <p:cTn id="18" dur="500"/>
                                        <p:tgtEl>
                                          <p:spTgt spid="8"/>
                                        </p:tgtEl>
                                      </p:cBhvr>
                                    </p:animEffect>
                                  </p:childTnLst>
                                </p:cTn>
                              </p:par>
                            </p:childTnLst>
                          </p:cTn>
                        </p:par>
                        <p:par>
                          <p:cTn id="19" fill="hold">
                            <p:stCondLst>
                              <p:cond delay="6500"/>
                            </p:stCondLst>
                            <p:childTnLst>
                              <p:par>
                                <p:cTn id="20" presetID="12" presetClass="entr" presetSubtype="1" fill="hold" grpId="0" nodeType="afterEffect">
                                  <p:stCondLst>
                                    <p:cond delay="3000"/>
                                  </p:stCondLst>
                                  <p:childTnLst>
                                    <p:set>
                                      <p:cBhvr>
                                        <p:cTn id="21" dur="1" fill="hold">
                                          <p:stCondLst>
                                            <p:cond delay="0"/>
                                          </p:stCondLst>
                                        </p:cTn>
                                        <p:tgtEl>
                                          <p:spTgt spid="9"/>
                                        </p:tgtEl>
                                        <p:attrNameLst>
                                          <p:attrName>style.visibility</p:attrName>
                                        </p:attrNameLst>
                                      </p:cBhvr>
                                      <p:to>
                                        <p:strVal val="visible"/>
                                      </p:to>
                                    </p:set>
                                    <p:animEffect transition="in" filter="slide(fromTop)">
                                      <p:cBhvr>
                                        <p:cTn id="22" dur="500"/>
                                        <p:tgtEl>
                                          <p:spTgt spid="9"/>
                                        </p:tgtEl>
                                      </p:cBhvr>
                                    </p:animEffect>
                                  </p:childTnLst>
                                </p:cTn>
                              </p:par>
                            </p:childTnLst>
                          </p:cTn>
                        </p:par>
                        <p:par>
                          <p:cTn id="23" fill="hold">
                            <p:stCondLst>
                              <p:cond delay="10000"/>
                            </p:stCondLst>
                            <p:childTnLst>
                              <p:par>
                                <p:cTn id="24" presetID="58" presetClass="entr" presetSubtype="0" accel="100000" fill="hold" grpId="0" nodeType="afterEffect">
                                  <p:stCondLst>
                                    <p:cond delay="750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strVal val="#ppt_w*2.5"/>
                                          </p:val>
                                        </p:tav>
                                        <p:tav tm="100000">
                                          <p:val>
                                            <p:strVal val="#ppt_w"/>
                                          </p:val>
                                        </p:tav>
                                      </p:tavLst>
                                    </p:anim>
                                    <p:anim calcmode="lin" valueType="num">
                                      <p:cBhvr>
                                        <p:cTn id="27" dur="500" fill="hold"/>
                                        <p:tgtEl>
                                          <p:spTgt spid="10"/>
                                        </p:tgtEl>
                                        <p:attrNameLst>
                                          <p:attrName>ppt_h</p:attrName>
                                        </p:attrNameLst>
                                      </p:cBhvr>
                                      <p:tavLst>
                                        <p:tav tm="0">
                                          <p:val>
                                            <p:strVal val="#ppt_h*0.01"/>
                                          </p:val>
                                        </p:tav>
                                        <p:tav tm="100000">
                                          <p:val>
                                            <p:strVal val="#ppt_h"/>
                                          </p:val>
                                        </p:tav>
                                      </p:tavLst>
                                    </p:anim>
                                    <p:anim calcmode="lin" valueType="num">
                                      <p:cBhvr>
                                        <p:cTn id="28" dur="500" fill="hold"/>
                                        <p:tgtEl>
                                          <p:spTgt spid="10"/>
                                        </p:tgtEl>
                                        <p:attrNameLst>
                                          <p:attrName>ppt_x</p:attrName>
                                        </p:attrNameLst>
                                      </p:cBhvr>
                                      <p:tavLst>
                                        <p:tav tm="0">
                                          <p:val>
                                            <p:strVal val="#ppt_x"/>
                                          </p:val>
                                        </p:tav>
                                        <p:tav tm="100000">
                                          <p:val>
                                            <p:strVal val="#ppt_x"/>
                                          </p:val>
                                        </p:tav>
                                      </p:tavLst>
                                    </p:anim>
                                    <p:anim calcmode="lin" valueType="num">
                                      <p:cBhvr>
                                        <p:cTn id="29" dur="500" fill="hold"/>
                                        <p:tgtEl>
                                          <p:spTgt spid="10"/>
                                        </p:tgtEl>
                                        <p:attrNameLst>
                                          <p:attrName>ppt_y</p:attrName>
                                        </p:attrNameLst>
                                      </p:cBhvr>
                                      <p:tavLst>
                                        <p:tav tm="0">
                                          <p:val>
                                            <p:strVal val="#ppt_h+1"/>
                                          </p:val>
                                        </p:tav>
                                        <p:tav tm="100000">
                                          <p:val>
                                            <p:strVal val="#ppt_y"/>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half" idx="1"/>
          </p:nvPr>
        </p:nvSpPr>
        <p:spPr>
          <a:xfrm>
            <a:off x="457200" y="1600201"/>
            <a:ext cx="7808026" cy="1142999"/>
          </a:xfrm>
        </p:spPr>
        <p:txBody>
          <a:bodyPr/>
          <a:lstStyle/>
          <a:p>
            <a:r>
              <a:rPr lang="en-US" dirty="0" smtClean="0"/>
              <a:t>Next, you enter “Critical Care Nurse” in the text box and click “Search”</a:t>
            </a:r>
            <a:endParaRPr lang="en-US" dirty="0"/>
          </a:p>
        </p:txBody>
      </p:sp>
      <p:pic>
        <p:nvPicPr>
          <p:cNvPr id="17410" name="Picture 2"/>
          <p:cNvPicPr>
            <a:picLocks noGrp="1" noChangeAspect="1" noChangeArrowheads="1"/>
          </p:cNvPicPr>
          <p:nvPr>
            <p:ph sz="half" idx="2"/>
          </p:nvPr>
        </p:nvPicPr>
        <p:blipFill>
          <a:blip r:embed="rId3" cstate="print"/>
          <a:srcRect/>
          <a:stretch>
            <a:fillRect/>
          </a:stretch>
        </p:blipFill>
        <p:spPr bwMode="auto">
          <a:xfrm>
            <a:off x="1872824" y="2944119"/>
            <a:ext cx="5398352" cy="3314177"/>
          </a:xfrm>
          <a:prstGeom prst="rect">
            <a:avLst/>
          </a:prstGeom>
          <a:noFill/>
          <a:ln w="9525">
            <a:noFill/>
            <a:miter lim="800000"/>
            <a:headEnd/>
            <a:tailEnd/>
          </a:ln>
        </p:spPr>
      </p:pic>
      <p:sp>
        <p:nvSpPr>
          <p:cNvPr id="5" name="Right Arrow 4"/>
          <p:cNvSpPr/>
          <p:nvPr/>
        </p:nvSpPr>
        <p:spPr>
          <a:xfrm>
            <a:off x="2827090" y="5100507"/>
            <a:ext cx="503339" cy="209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2"/>
                                        </p:tgtEl>
                                        <p:attrNameLst>
                                          <p:attrName>ppt_w</p:attrName>
                                        </p:attrNameLst>
                                      </p:cBhvr>
                                      <p:tavLst>
                                        <p:tav tm="0">
                                          <p:val>
                                            <p:strVal val="#ppt_w*.05"/>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2"/>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2"/>
                                        </p:tgtEl>
                                      </p:cBhvr>
                                    </p:animEffect>
                                  </p:childTnLst>
                                </p:cTn>
                              </p:par>
                              <p:par>
                                <p:cTn id="15" presetID="3" presetClass="entr" presetSubtype="10" fill="hold" nodeType="withEffect">
                                  <p:stCondLst>
                                    <p:cond delay="0"/>
                                  </p:stCondLst>
                                  <p:childTnLst>
                                    <p:set>
                                      <p:cBhvr>
                                        <p:cTn id="16" dur="1" fill="hold">
                                          <p:stCondLst>
                                            <p:cond delay="0"/>
                                          </p:stCondLst>
                                        </p:cTn>
                                        <p:tgtEl>
                                          <p:spTgt spid="17410"/>
                                        </p:tgtEl>
                                        <p:attrNameLst>
                                          <p:attrName>style.visibility</p:attrName>
                                        </p:attrNameLst>
                                      </p:cBhvr>
                                      <p:to>
                                        <p:strVal val="visible"/>
                                      </p:to>
                                    </p:set>
                                    <p:animEffect transition="in" filter="blinds(horizontal)">
                                      <p:cBhvr>
                                        <p:cTn id="17" dur="500"/>
                                        <p:tgtEl>
                                          <p:spTgt spid="17410"/>
                                        </p:tgtEl>
                                      </p:cBhvr>
                                    </p:animEffect>
                                  </p:childTnLst>
                                </p:cTn>
                              </p:par>
                              <p:par>
                                <p:cTn id="18" presetID="10" presetClass="entr" presetSubtype="0" fill="hold" nodeType="withEffect">
                                  <p:stCondLst>
                                    <p:cond delay="300"/>
                                  </p:stCondLst>
                                  <p:iterate type="wd">
                                    <p:tmPct val="10000"/>
                                  </p:iterate>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childTnLst>
                                </p:cTn>
                              </p:par>
                              <p:par>
                                <p:cTn id="21" presetID="12" presetClass="entr" presetSubtype="8" fill="hold" grpId="0" nodeType="withEffect">
                                  <p:stCondLst>
                                    <p:cond delay="1400"/>
                                  </p:stCondLst>
                                  <p:childTnLst>
                                    <p:set>
                                      <p:cBhvr>
                                        <p:cTn id="22" dur="1" fill="hold">
                                          <p:stCondLst>
                                            <p:cond delay="0"/>
                                          </p:stCondLst>
                                        </p:cTn>
                                        <p:tgtEl>
                                          <p:spTgt spid="5"/>
                                        </p:tgtEl>
                                        <p:attrNameLst>
                                          <p:attrName>style.visibility</p:attrName>
                                        </p:attrNameLst>
                                      </p:cBhvr>
                                      <p:to>
                                        <p:strVal val="visible"/>
                                      </p:to>
                                    </p:set>
                                    <p:animEffect transition="in" filter="slide(fromLeft)">
                                      <p:cBhvr>
                                        <p:cTn id="23" dur="500"/>
                                        <p:tgtEl>
                                          <p:spTgt spid="5"/>
                                        </p:tgtEl>
                                      </p:cBhvr>
                                    </p:animEffect>
                                  </p:childTnLst>
                                </p:cTn>
                              </p:par>
                            </p:childTnLst>
                          </p:cTn>
                        </p:par>
                        <p:par>
                          <p:cTn id="24" fill="hold">
                            <p:stCondLst>
                              <p:cond delay="3000"/>
                            </p:stCondLst>
                            <p:childTnLst>
                              <p:par>
                                <p:cTn id="25" presetID="49" presetClass="path" presetSubtype="0" accel="50000" decel="50000" fill="hold" grpId="1" nodeType="afterEffect">
                                  <p:stCondLst>
                                    <p:cond delay="500"/>
                                  </p:stCondLst>
                                  <p:childTnLst>
                                    <p:animMotion origin="layout" path="M -1.94444E-6 -1.04094E-6 L 0.08681 0.08397 " pathEditMode="relative" rAng="0" ptsTypes="AA">
                                      <p:cBhvr>
                                        <p:cTn id="26" dur="1000" fill="hold"/>
                                        <p:tgtEl>
                                          <p:spTgt spid="5"/>
                                        </p:tgtEl>
                                        <p:attrNameLst>
                                          <p:attrName>ppt_x</p:attrName>
                                          <p:attrName>ppt_y</p:attrName>
                                        </p:attrNameLst>
                                      </p:cBhvr>
                                      <p:rCtr x="43" y="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457199" y="1600200"/>
            <a:ext cx="7974281" cy="4525963"/>
          </a:xfrm>
        </p:spPr>
        <p:txBody>
          <a:bodyPr/>
          <a:lstStyle/>
          <a:p>
            <a:pPr>
              <a:spcAft>
                <a:spcPts val="1200"/>
              </a:spcAft>
            </a:pPr>
            <a:r>
              <a:rPr lang="en-US" dirty="0" smtClean="0"/>
              <a:t>You have now reviewed the process for helping a customer look for a job occupation using the information gathered during an interest assessment</a:t>
            </a:r>
          </a:p>
          <a:p>
            <a:pPr>
              <a:spcAft>
                <a:spcPts val="1200"/>
              </a:spcAft>
            </a:pPr>
            <a:r>
              <a:rPr lang="en-US" dirty="0" smtClean="0"/>
              <a:t>Next, we will explore the development of the career plan</a:t>
            </a:r>
            <a:endParaRPr lang="en-US"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2"/>
                                        </p:tgtEl>
                                        <p:attrNameLst>
                                          <p:attrName>ppt_w</p:attrName>
                                        </p:attrNameLst>
                                      </p:cBhvr>
                                      <p:tavLst>
                                        <p:tav tm="0">
                                          <p:val>
                                            <p:strVal val="#ppt_w*.05"/>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2"/>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2"/>
                                        </p:tgtEl>
                                      </p:cBhvr>
                                    </p:animEffect>
                                  </p:childTnLst>
                                </p:cTn>
                              </p:par>
                            </p:childTnLst>
                          </p:cTn>
                        </p:par>
                        <p:par>
                          <p:cTn id="15" fill="hold">
                            <p:stCondLst>
                              <p:cond delay="950"/>
                            </p:stCondLst>
                            <p:childTnLst>
                              <p:par>
                                <p:cTn id="16" presetID="14" presetClass="entr" presetSubtype="10" fill="hold" nodeType="afterEffect">
                                  <p:stCondLst>
                                    <p:cond delay="1050"/>
                                  </p:stCondLst>
                                  <p:iterate type="wd">
                                    <p:tmPct val="10000"/>
                                  </p:iterate>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par>
                          <p:cTn id="19" fill="hold">
                            <p:stCondLst>
                              <p:cond delay="3600"/>
                            </p:stCondLst>
                            <p:childTnLst>
                              <p:par>
                                <p:cTn id="20" presetID="14" presetClass="entr" presetSubtype="10" fill="hold" nodeType="afterEffect">
                                  <p:stCondLst>
                                    <p:cond delay="11100"/>
                                  </p:stCondLst>
                                  <p:iterate type="wd">
                                    <p:tmPct val="10000"/>
                                  </p:iterate>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Plan Development</a:t>
            </a:r>
            <a:endParaRPr lang="en-US" dirty="0"/>
          </a:p>
        </p:txBody>
      </p:sp>
      <p:sp>
        <p:nvSpPr>
          <p:cNvPr id="3" name="Content Placeholder 2"/>
          <p:cNvSpPr>
            <a:spLocks noGrp="1"/>
          </p:cNvSpPr>
          <p:nvPr>
            <p:ph idx="1"/>
          </p:nvPr>
        </p:nvSpPr>
        <p:spPr>
          <a:xfrm>
            <a:off x="457200" y="1600200"/>
            <a:ext cx="8229600" cy="4895603"/>
          </a:xfrm>
        </p:spPr>
        <p:txBody>
          <a:bodyPr/>
          <a:lstStyle/>
          <a:p>
            <a:r>
              <a:rPr lang="en-US" dirty="0" smtClean="0"/>
              <a:t>There are many resources that you can use to help your job seeker customers define their career goals</a:t>
            </a:r>
          </a:p>
          <a:p>
            <a:r>
              <a:rPr lang="en-US" dirty="0" smtClean="0"/>
              <a:t>Using O*Net, you can help your job seeker customers look up jobs that match their interests</a:t>
            </a:r>
          </a:p>
          <a:p>
            <a:r>
              <a:rPr lang="en-US" dirty="0" smtClean="0"/>
              <a:t>Using the Employ Florida Marketplace (EFM) system, you can help job seekers look up information about the careers that interest them</a:t>
            </a: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2"/>
                                        </p:tgtEl>
                                        <p:attrNameLst>
                                          <p:attrName>ppt_w</p:attrName>
                                        </p:attrNameLst>
                                      </p:cBhvr>
                                      <p:tavLst>
                                        <p:tav tm="0">
                                          <p:val>
                                            <p:strVal val="#ppt_w*.05"/>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2"/>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2"/>
                                        </p:tgtEl>
                                      </p:cBhvr>
                                    </p:animEffect>
                                  </p:childTnLst>
                                </p:cTn>
                              </p:par>
                              <p:par>
                                <p:cTn id="15" presetID="22" presetClass="entr" presetSubtype="1" fill="hold" nodeType="withEffect">
                                  <p:stCondLst>
                                    <p:cond delay="200"/>
                                  </p:stCondLst>
                                  <p:iterate type="wd">
                                    <p:tmPct val="10000"/>
                                  </p:iterate>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up)">
                                      <p:cBhvr>
                                        <p:cTn id="17" dur="1000"/>
                                        <p:tgtEl>
                                          <p:spTgt spid="3">
                                            <p:txEl>
                                              <p:pRg st="0" end="0"/>
                                            </p:txEl>
                                          </p:spTgt>
                                        </p:tgtEl>
                                      </p:cBhvr>
                                    </p:animEffect>
                                  </p:childTnLst>
                                </p:cTn>
                              </p:par>
                            </p:childTnLst>
                          </p:cTn>
                        </p:par>
                        <p:par>
                          <p:cTn id="18" fill="hold">
                            <p:stCondLst>
                              <p:cond delay="2900"/>
                            </p:stCondLst>
                            <p:childTnLst>
                              <p:par>
                                <p:cTn id="19" presetID="22" presetClass="entr" presetSubtype="1" fill="hold" nodeType="afterEffect">
                                  <p:stCondLst>
                                    <p:cond delay="4200"/>
                                  </p:stCondLst>
                                  <p:iterate type="wd">
                                    <p:tmPct val="10000"/>
                                  </p:iterate>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up)">
                                      <p:cBhvr>
                                        <p:cTn id="21" dur="1000"/>
                                        <p:tgtEl>
                                          <p:spTgt spid="3">
                                            <p:txEl>
                                              <p:pRg st="1" end="1"/>
                                            </p:txEl>
                                          </p:spTgt>
                                        </p:tgtEl>
                                      </p:cBhvr>
                                    </p:animEffect>
                                  </p:childTnLst>
                                </p:cTn>
                              </p:par>
                            </p:childTnLst>
                          </p:cTn>
                        </p:par>
                        <p:par>
                          <p:cTn id="22" fill="hold">
                            <p:stCondLst>
                              <p:cond delay="9700"/>
                            </p:stCondLst>
                            <p:childTnLst>
                              <p:par>
                                <p:cTn id="23" presetID="22" presetClass="entr" presetSubtype="1" fill="hold" nodeType="afterEffect">
                                  <p:stCondLst>
                                    <p:cond delay="19700"/>
                                  </p:stCondLst>
                                  <p:iterate type="wd">
                                    <p:tmPct val="10000"/>
                                  </p:iterate>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up)">
                                      <p:cBhvr>
                                        <p:cTn id="2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O*Net OnLine</a:t>
            </a:r>
            <a:endParaRPr lang="en-US" dirty="0"/>
          </a:p>
        </p:txBody>
      </p:sp>
      <p:pic>
        <p:nvPicPr>
          <p:cNvPr id="1026" name="Picture 2"/>
          <p:cNvPicPr>
            <a:picLocks noGrp="1" noChangeAspect="1" noChangeArrowheads="1"/>
          </p:cNvPicPr>
          <p:nvPr>
            <p:ph idx="1"/>
          </p:nvPr>
        </p:nvPicPr>
        <p:blipFill>
          <a:blip r:embed="rId3" cstate="print"/>
          <a:stretch>
            <a:fillRect/>
          </a:stretch>
        </p:blipFill>
        <p:spPr bwMode="auto">
          <a:xfrm>
            <a:off x="1737753" y="1600200"/>
            <a:ext cx="5668493" cy="4525963"/>
          </a:xfrm>
          <a:prstGeom prst="rect">
            <a:avLst/>
          </a:prstGeom>
          <a:noFill/>
          <a:ln w="9525">
            <a:noFill/>
            <a:miter lim="800000"/>
            <a:headEnd/>
            <a:tailEnd/>
          </a:ln>
        </p:spPr>
      </p:pic>
      <p:sp>
        <p:nvSpPr>
          <p:cNvPr id="5" name="Left Arrow 4"/>
          <p:cNvSpPr/>
          <p:nvPr/>
        </p:nvSpPr>
        <p:spPr>
          <a:xfrm>
            <a:off x="5320145" y="2441414"/>
            <a:ext cx="1223159" cy="2968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890649" y="2409275"/>
            <a:ext cx="961902" cy="356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32139" y="1979802"/>
            <a:ext cx="679509" cy="1090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2"/>
                                        </p:tgtEl>
                                        <p:attrNameLst>
                                          <p:attrName>ppt_w</p:attrName>
                                        </p:attrNameLst>
                                      </p:cBhvr>
                                      <p:tavLst>
                                        <p:tav tm="0">
                                          <p:val>
                                            <p:strVal val="#ppt_w*.05"/>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2"/>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2"/>
                                        </p:tgtEl>
                                      </p:cBhvr>
                                    </p:animEffect>
                                  </p:childTnLst>
                                </p:cTn>
                              </p:par>
                              <p:par>
                                <p:cTn id="15" presetID="22" presetClass="entr" presetSubtype="1" fill="hold" nodeType="withEffect">
                                  <p:stCondLst>
                                    <p:cond delay="300"/>
                                  </p:stCondLst>
                                  <p:childTnLst>
                                    <p:set>
                                      <p:cBhvr>
                                        <p:cTn id="16" dur="1" fill="hold">
                                          <p:stCondLst>
                                            <p:cond delay="0"/>
                                          </p:stCondLst>
                                        </p:cTn>
                                        <p:tgtEl>
                                          <p:spTgt spid="1026"/>
                                        </p:tgtEl>
                                        <p:attrNameLst>
                                          <p:attrName>style.visibility</p:attrName>
                                        </p:attrNameLst>
                                      </p:cBhvr>
                                      <p:to>
                                        <p:strVal val="visible"/>
                                      </p:to>
                                    </p:set>
                                    <p:animEffect transition="in" filter="wipe(up)">
                                      <p:cBhvr>
                                        <p:cTn id="17" dur="1000"/>
                                        <p:tgtEl>
                                          <p:spTgt spid="1026"/>
                                        </p:tgtEl>
                                      </p:cBhvr>
                                    </p:animEffect>
                                  </p:childTnLst>
                                </p:cTn>
                              </p:par>
                            </p:childTnLst>
                          </p:cTn>
                        </p:par>
                        <p:par>
                          <p:cTn id="18" fill="hold">
                            <p:stCondLst>
                              <p:cond delay="1300"/>
                            </p:stCondLst>
                            <p:childTnLst>
                              <p:par>
                                <p:cTn id="19" presetID="50" presetClass="entr" presetSubtype="0" decel="100000" fill="hold" grpId="0" nodeType="afterEffect">
                                  <p:stCondLst>
                                    <p:cond delay="2340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par>
                          <p:cTn id="24" fill="hold">
                            <p:stCondLst>
                              <p:cond delay="25700"/>
                            </p:stCondLst>
                            <p:childTnLst>
                              <p:par>
                                <p:cTn id="25" presetID="12" presetClass="entr" presetSubtype="8" fill="hold" grpId="0" nodeType="afterEffect">
                                  <p:stCondLst>
                                    <p:cond delay="3000"/>
                                  </p:stCondLst>
                                  <p:childTnLst>
                                    <p:set>
                                      <p:cBhvr>
                                        <p:cTn id="26" dur="1" fill="hold">
                                          <p:stCondLst>
                                            <p:cond delay="0"/>
                                          </p:stCondLst>
                                        </p:cTn>
                                        <p:tgtEl>
                                          <p:spTgt spid="6"/>
                                        </p:tgtEl>
                                        <p:attrNameLst>
                                          <p:attrName>style.visibility</p:attrName>
                                        </p:attrNameLst>
                                      </p:cBhvr>
                                      <p:to>
                                        <p:strVal val="visible"/>
                                      </p:to>
                                    </p:set>
                                    <p:animEffect transition="in" filter="slide(fromLeft)">
                                      <p:cBhvr>
                                        <p:cTn id="27" dur="500"/>
                                        <p:tgtEl>
                                          <p:spTgt spid="6"/>
                                        </p:tgtEl>
                                      </p:cBhvr>
                                    </p:animEffect>
                                  </p:childTnLst>
                                </p:cTn>
                              </p:par>
                            </p:childTnLst>
                          </p:cTn>
                        </p:par>
                        <p:par>
                          <p:cTn id="28" fill="hold">
                            <p:stCondLst>
                              <p:cond delay="29200"/>
                            </p:stCondLst>
                            <p:childTnLst>
                              <p:par>
                                <p:cTn id="29" presetID="12" presetClass="entr" presetSubtype="2" fill="hold" grpId="0" nodeType="afterEffect">
                                  <p:stCondLst>
                                    <p:cond delay="6300"/>
                                  </p:stCondLst>
                                  <p:childTnLst>
                                    <p:set>
                                      <p:cBhvr>
                                        <p:cTn id="30" dur="1" fill="hold">
                                          <p:stCondLst>
                                            <p:cond delay="0"/>
                                          </p:stCondLst>
                                        </p:cTn>
                                        <p:tgtEl>
                                          <p:spTgt spid="5"/>
                                        </p:tgtEl>
                                        <p:attrNameLst>
                                          <p:attrName>style.visibility</p:attrName>
                                        </p:attrNameLst>
                                      </p:cBhvr>
                                      <p:to>
                                        <p:strVal val="visible"/>
                                      </p:to>
                                    </p:set>
                                    <p:animEffect transition="in" filter="slide(fromRigh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O*Net OnLine</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049706" y="1258785"/>
            <a:ext cx="7085602" cy="4891129"/>
          </a:xfrm>
          <a:prstGeom prst="rect">
            <a:avLst/>
          </a:prstGeom>
          <a:noFill/>
          <a:ln w="9525">
            <a:noFill/>
            <a:miter lim="800000"/>
            <a:headEnd/>
            <a:tailEnd/>
          </a:ln>
        </p:spPr>
      </p:pic>
      <p:sp>
        <p:nvSpPr>
          <p:cNvPr id="5" name="Up Arrow 4"/>
          <p:cNvSpPr/>
          <p:nvPr/>
        </p:nvSpPr>
        <p:spPr>
          <a:xfrm>
            <a:off x="3396343" y="5379522"/>
            <a:ext cx="724395" cy="13181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2"/>
                                        </p:tgtEl>
                                        <p:attrNameLst>
                                          <p:attrName>ppt_w</p:attrName>
                                        </p:attrNameLst>
                                      </p:cBhvr>
                                      <p:tavLst>
                                        <p:tav tm="0">
                                          <p:val>
                                            <p:strVal val="#ppt_w*.05"/>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2"/>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2"/>
                                        </p:tgtEl>
                                      </p:cBhvr>
                                    </p:animEffect>
                                  </p:childTnLst>
                                </p:cTn>
                              </p:par>
                              <p:par>
                                <p:cTn id="15" presetID="14" presetClass="entr" presetSubtype="10" fill="hold" nodeType="withEffect">
                                  <p:stCondLst>
                                    <p:cond delay="500"/>
                                  </p:stCondLst>
                                  <p:childTnLst>
                                    <p:set>
                                      <p:cBhvr>
                                        <p:cTn id="16" dur="1" fill="hold">
                                          <p:stCondLst>
                                            <p:cond delay="0"/>
                                          </p:stCondLst>
                                        </p:cTn>
                                        <p:tgtEl>
                                          <p:spTgt spid="2050"/>
                                        </p:tgtEl>
                                        <p:attrNameLst>
                                          <p:attrName>style.visibility</p:attrName>
                                        </p:attrNameLst>
                                      </p:cBhvr>
                                      <p:to>
                                        <p:strVal val="visible"/>
                                      </p:to>
                                    </p:set>
                                    <p:animEffect transition="in" filter="randombar(horizontal)">
                                      <p:cBhvr>
                                        <p:cTn id="17" dur="500"/>
                                        <p:tgtEl>
                                          <p:spTgt spid="2050"/>
                                        </p:tgtEl>
                                      </p:cBhvr>
                                    </p:animEffect>
                                  </p:childTnLst>
                                </p:cTn>
                              </p:par>
                            </p:childTnLst>
                          </p:cTn>
                        </p:par>
                        <p:par>
                          <p:cTn id="18" fill="hold">
                            <p:stCondLst>
                              <p:cond delay="1000"/>
                            </p:stCondLst>
                            <p:childTnLst>
                              <p:par>
                                <p:cTn id="19" presetID="12" presetClass="entr" presetSubtype="4" fill="hold" grpId="0" nodeType="afterEffect">
                                  <p:stCondLst>
                                    <p:cond delay="5400"/>
                                  </p:stCondLst>
                                  <p:childTnLst>
                                    <p:set>
                                      <p:cBhvr>
                                        <p:cTn id="20" dur="1" fill="hold">
                                          <p:stCondLst>
                                            <p:cond delay="0"/>
                                          </p:stCondLst>
                                        </p:cTn>
                                        <p:tgtEl>
                                          <p:spTgt spid="5"/>
                                        </p:tgtEl>
                                        <p:attrNameLst>
                                          <p:attrName>style.visibility</p:attrName>
                                        </p:attrNameLst>
                                      </p:cBhvr>
                                      <p:to>
                                        <p:strVal val="visible"/>
                                      </p:to>
                                    </p:set>
                                    <p:animEffect transition="in" filter="slide(fromBottom)">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 Florida Marketplace</a:t>
            </a:r>
            <a:endParaRPr lang="en-US" dirty="0"/>
          </a:p>
        </p:txBody>
      </p:sp>
      <p:pic>
        <p:nvPicPr>
          <p:cNvPr id="3074" name="Picture 2"/>
          <p:cNvPicPr>
            <a:picLocks noGrp="1" noChangeAspect="1" noChangeArrowheads="1"/>
          </p:cNvPicPr>
          <p:nvPr>
            <p:ph idx="1"/>
          </p:nvPr>
        </p:nvPicPr>
        <p:blipFill>
          <a:blip r:embed="rId3" cstate="print"/>
          <a:stretch>
            <a:fillRect/>
          </a:stretch>
        </p:blipFill>
        <p:spPr bwMode="auto">
          <a:xfrm>
            <a:off x="1764932" y="1600200"/>
            <a:ext cx="5614135" cy="4525963"/>
          </a:xfrm>
          <a:prstGeom prst="rect">
            <a:avLst/>
          </a:prstGeom>
          <a:noFill/>
          <a:ln w="9525">
            <a:noFill/>
            <a:miter lim="800000"/>
            <a:headEnd/>
            <a:tailEnd/>
          </a:ln>
        </p:spPr>
      </p:pic>
      <p:sp>
        <p:nvSpPr>
          <p:cNvPr id="5" name="Left Arrow 4"/>
          <p:cNvSpPr/>
          <p:nvPr/>
        </p:nvSpPr>
        <p:spPr>
          <a:xfrm>
            <a:off x="6436426" y="5153891"/>
            <a:ext cx="1757548" cy="332509"/>
          </a:xfrm>
          <a:prstGeom prst="leftArrow">
            <a:avLst>
              <a:gd name="adj1" fmla="val 428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Terminator 5"/>
          <p:cNvSpPr/>
          <p:nvPr/>
        </p:nvSpPr>
        <p:spPr>
          <a:xfrm>
            <a:off x="5377343" y="5234730"/>
            <a:ext cx="1023457" cy="159391"/>
          </a:xfrm>
          <a:prstGeom prst="flowChartTerminator">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2"/>
                                        </p:tgtEl>
                                        <p:attrNameLst>
                                          <p:attrName>ppt_w</p:attrName>
                                        </p:attrNameLst>
                                      </p:cBhvr>
                                      <p:tavLst>
                                        <p:tav tm="0">
                                          <p:val>
                                            <p:strVal val="#ppt_w*.05"/>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2"/>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2"/>
                                        </p:tgtEl>
                                      </p:cBhvr>
                                    </p:animEffect>
                                  </p:childTnLst>
                                </p:cTn>
                              </p:par>
                              <p:par>
                                <p:cTn id="15" presetID="18" presetClass="entr" presetSubtype="12" fill="hold" nodeType="withEffect">
                                  <p:stCondLst>
                                    <p:cond delay="1000"/>
                                  </p:stCondLst>
                                  <p:childTnLst>
                                    <p:set>
                                      <p:cBhvr>
                                        <p:cTn id="16" dur="1" fill="hold">
                                          <p:stCondLst>
                                            <p:cond delay="0"/>
                                          </p:stCondLst>
                                        </p:cTn>
                                        <p:tgtEl>
                                          <p:spTgt spid="3074"/>
                                        </p:tgtEl>
                                        <p:attrNameLst>
                                          <p:attrName>style.visibility</p:attrName>
                                        </p:attrNameLst>
                                      </p:cBhvr>
                                      <p:to>
                                        <p:strVal val="visible"/>
                                      </p:to>
                                    </p:set>
                                    <p:animEffect transition="in" filter="strips(downLeft)">
                                      <p:cBhvr>
                                        <p:cTn id="17" dur="500"/>
                                        <p:tgtEl>
                                          <p:spTgt spid="3074"/>
                                        </p:tgtEl>
                                      </p:cBhvr>
                                    </p:animEffect>
                                  </p:childTnLst>
                                </p:cTn>
                              </p:par>
                            </p:childTnLst>
                          </p:cTn>
                        </p:par>
                        <p:par>
                          <p:cTn id="18" fill="hold">
                            <p:stCondLst>
                              <p:cond delay="1650"/>
                            </p:stCondLst>
                            <p:childTnLst>
                              <p:par>
                                <p:cTn id="19" presetID="21" presetClass="entr" presetSubtype="4" fill="hold" grpId="0" nodeType="afterEffect">
                                  <p:stCondLst>
                                    <p:cond delay="5450"/>
                                  </p:stCondLst>
                                  <p:childTnLst>
                                    <p:set>
                                      <p:cBhvr>
                                        <p:cTn id="20" dur="1" fill="hold">
                                          <p:stCondLst>
                                            <p:cond delay="0"/>
                                          </p:stCondLst>
                                        </p:cTn>
                                        <p:tgtEl>
                                          <p:spTgt spid="6"/>
                                        </p:tgtEl>
                                        <p:attrNameLst>
                                          <p:attrName>style.visibility</p:attrName>
                                        </p:attrNameLst>
                                      </p:cBhvr>
                                      <p:to>
                                        <p:strVal val="visible"/>
                                      </p:to>
                                    </p:set>
                                    <p:animEffect transition="in" filter="wheel(4)">
                                      <p:cBhvr>
                                        <p:cTn id="21" dur="1000"/>
                                        <p:tgtEl>
                                          <p:spTgt spid="6"/>
                                        </p:tgtEl>
                                      </p:cBhvr>
                                    </p:animEffect>
                                  </p:childTnLst>
                                </p:cTn>
                              </p:par>
                              <p:par>
                                <p:cTn id="22" presetID="12" presetClass="entr" presetSubtype="2" fill="hold" grpId="0" nodeType="withEffect">
                                  <p:stCondLst>
                                    <p:cond delay="5950"/>
                                  </p:stCondLst>
                                  <p:childTnLst>
                                    <p:set>
                                      <p:cBhvr>
                                        <p:cTn id="23" dur="1" fill="hold">
                                          <p:stCondLst>
                                            <p:cond delay="0"/>
                                          </p:stCondLst>
                                        </p:cTn>
                                        <p:tgtEl>
                                          <p:spTgt spid="5"/>
                                        </p:tgtEl>
                                        <p:attrNameLst>
                                          <p:attrName>style.visibility</p:attrName>
                                        </p:attrNameLst>
                                      </p:cBhvr>
                                      <p:to>
                                        <p:strVal val="visible"/>
                                      </p:to>
                                    </p:set>
                                    <p:animEffect transition="in" filter="slide(fromRigh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 Florida Marketplace</a:t>
            </a:r>
            <a:endParaRPr lang="en-US" dirty="0"/>
          </a:p>
        </p:txBody>
      </p:sp>
      <p:pic>
        <p:nvPicPr>
          <p:cNvPr id="4098" name="Picture 2"/>
          <p:cNvPicPr>
            <a:picLocks noGrp="1" noChangeAspect="1" noChangeArrowheads="1"/>
          </p:cNvPicPr>
          <p:nvPr>
            <p:ph idx="1"/>
          </p:nvPr>
        </p:nvPicPr>
        <p:blipFill>
          <a:blip r:embed="rId3" cstate="print"/>
          <a:stretch>
            <a:fillRect/>
          </a:stretch>
        </p:blipFill>
        <p:spPr bwMode="auto">
          <a:xfrm>
            <a:off x="1157714" y="1820324"/>
            <a:ext cx="6828572" cy="4085715"/>
          </a:xfrm>
          <a:prstGeom prst="rect">
            <a:avLst/>
          </a:prstGeom>
          <a:noFill/>
          <a:ln w="9525">
            <a:noFill/>
            <a:miter lim="800000"/>
            <a:headEnd/>
            <a:tailEnd/>
          </a:ln>
        </p:spPr>
      </p:pic>
      <p:sp>
        <p:nvSpPr>
          <p:cNvPr id="5" name="Right Arrow 4"/>
          <p:cNvSpPr/>
          <p:nvPr/>
        </p:nvSpPr>
        <p:spPr>
          <a:xfrm>
            <a:off x="225631" y="4108862"/>
            <a:ext cx="1591294" cy="819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2"/>
                                        </p:tgtEl>
                                        <p:attrNameLst>
                                          <p:attrName>ppt_w</p:attrName>
                                        </p:attrNameLst>
                                      </p:cBhvr>
                                      <p:tavLst>
                                        <p:tav tm="0">
                                          <p:val>
                                            <p:strVal val="#ppt_w*.05"/>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2"/>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2"/>
                                        </p:tgtEl>
                                      </p:cBhvr>
                                    </p:animEffect>
                                  </p:childTnLst>
                                </p:cTn>
                              </p:par>
                              <p:par>
                                <p:cTn id="15" presetID="21" presetClass="entr" presetSubtype="4" fill="hold" nodeType="withEffect">
                                  <p:stCondLst>
                                    <p:cond delay="300"/>
                                  </p:stCondLst>
                                  <p:childTnLst>
                                    <p:set>
                                      <p:cBhvr>
                                        <p:cTn id="16" dur="1" fill="hold">
                                          <p:stCondLst>
                                            <p:cond delay="0"/>
                                          </p:stCondLst>
                                        </p:cTn>
                                        <p:tgtEl>
                                          <p:spTgt spid="4098"/>
                                        </p:tgtEl>
                                        <p:attrNameLst>
                                          <p:attrName>style.visibility</p:attrName>
                                        </p:attrNameLst>
                                      </p:cBhvr>
                                      <p:to>
                                        <p:strVal val="visible"/>
                                      </p:to>
                                    </p:set>
                                    <p:animEffect transition="in" filter="wheel(4)">
                                      <p:cBhvr>
                                        <p:cTn id="17" dur="1000"/>
                                        <p:tgtEl>
                                          <p:spTgt spid="4098"/>
                                        </p:tgtEl>
                                      </p:cBhvr>
                                    </p:animEffect>
                                  </p:childTnLst>
                                </p:cTn>
                              </p:par>
                            </p:childTnLst>
                          </p:cTn>
                        </p:par>
                        <p:par>
                          <p:cTn id="18" fill="hold">
                            <p:stCondLst>
                              <p:cond delay="1650"/>
                            </p:stCondLst>
                            <p:childTnLst>
                              <p:par>
                                <p:cTn id="19" presetID="12" presetClass="entr" presetSubtype="8" fill="hold" grpId="0" nodeType="afterEffect">
                                  <p:stCondLst>
                                    <p:cond delay="2750"/>
                                  </p:stCondLst>
                                  <p:childTnLst>
                                    <p:set>
                                      <p:cBhvr>
                                        <p:cTn id="20" dur="1" fill="hold">
                                          <p:stCondLst>
                                            <p:cond delay="0"/>
                                          </p:stCondLst>
                                        </p:cTn>
                                        <p:tgtEl>
                                          <p:spTgt spid="5"/>
                                        </p:tgtEl>
                                        <p:attrNameLst>
                                          <p:attrName>style.visibility</p:attrName>
                                        </p:attrNameLst>
                                      </p:cBhvr>
                                      <p:to>
                                        <p:strVal val="visible"/>
                                      </p:to>
                                    </p:set>
                                    <p:animEffect transition="in" filter="slide(from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 Florida Marketplace</a:t>
            </a:r>
            <a:endParaRPr lang="en-US" dirty="0"/>
          </a:p>
        </p:txBody>
      </p:sp>
      <p:pic>
        <p:nvPicPr>
          <p:cNvPr id="5123" name="Picture 3"/>
          <p:cNvPicPr>
            <a:picLocks noChangeAspect="1" noChangeArrowheads="1"/>
          </p:cNvPicPr>
          <p:nvPr/>
        </p:nvPicPr>
        <p:blipFill>
          <a:blip r:embed="rId3" cstate="print"/>
          <a:srcRect/>
          <a:stretch>
            <a:fillRect/>
          </a:stretch>
        </p:blipFill>
        <p:spPr bwMode="auto">
          <a:xfrm>
            <a:off x="757485" y="1448357"/>
            <a:ext cx="7956771" cy="5011820"/>
          </a:xfrm>
          <a:prstGeom prst="rect">
            <a:avLst/>
          </a:prstGeom>
          <a:noFill/>
          <a:ln w="9525">
            <a:noFill/>
            <a:miter lim="800000"/>
            <a:headEnd/>
            <a:tailEnd/>
          </a:ln>
        </p:spPr>
      </p:pic>
      <p:sp>
        <p:nvSpPr>
          <p:cNvPr id="5" name="Oval 4"/>
          <p:cNvSpPr/>
          <p:nvPr/>
        </p:nvSpPr>
        <p:spPr>
          <a:xfrm>
            <a:off x="2894202" y="4739780"/>
            <a:ext cx="612396" cy="293614"/>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134224" y="2046914"/>
            <a:ext cx="780176" cy="276836"/>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4295163" y="5553512"/>
            <a:ext cx="931178" cy="427838"/>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2"/>
                                        </p:tgtEl>
                                        <p:attrNameLst>
                                          <p:attrName>ppt_w</p:attrName>
                                        </p:attrNameLst>
                                      </p:cBhvr>
                                      <p:tavLst>
                                        <p:tav tm="0">
                                          <p:val>
                                            <p:strVal val="#ppt_w*.05"/>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2"/>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2"/>
                                        </p:tgtEl>
                                      </p:cBhvr>
                                    </p:animEffect>
                                  </p:childTnLst>
                                </p:cTn>
                              </p:par>
                              <p:par>
                                <p:cTn id="15" presetID="53" presetClass="entr" presetSubtype="0" fill="hold" nodeType="withEffect">
                                  <p:stCondLst>
                                    <p:cond delay="400"/>
                                  </p:stCondLst>
                                  <p:childTnLst>
                                    <p:set>
                                      <p:cBhvr>
                                        <p:cTn id="16" dur="1" fill="hold">
                                          <p:stCondLst>
                                            <p:cond delay="0"/>
                                          </p:stCondLst>
                                        </p:cTn>
                                        <p:tgtEl>
                                          <p:spTgt spid="5123"/>
                                        </p:tgtEl>
                                        <p:attrNameLst>
                                          <p:attrName>style.visibility</p:attrName>
                                        </p:attrNameLst>
                                      </p:cBhvr>
                                      <p:to>
                                        <p:strVal val="visible"/>
                                      </p:to>
                                    </p:set>
                                    <p:anim calcmode="lin" valueType="num">
                                      <p:cBhvr>
                                        <p:cTn id="17" dur="500" fill="hold"/>
                                        <p:tgtEl>
                                          <p:spTgt spid="5123"/>
                                        </p:tgtEl>
                                        <p:attrNameLst>
                                          <p:attrName>ppt_w</p:attrName>
                                        </p:attrNameLst>
                                      </p:cBhvr>
                                      <p:tavLst>
                                        <p:tav tm="0">
                                          <p:val>
                                            <p:fltVal val="0"/>
                                          </p:val>
                                        </p:tav>
                                        <p:tav tm="100000">
                                          <p:val>
                                            <p:strVal val="#ppt_w"/>
                                          </p:val>
                                        </p:tav>
                                      </p:tavLst>
                                    </p:anim>
                                    <p:anim calcmode="lin" valueType="num">
                                      <p:cBhvr>
                                        <p:cTn id="18" dur="500" fill="hold"/>
                                        <p:tgtEl>
                                          <p:spTgt spid="5123"/>
                                        </p:tgtEl>
                                        <p:attrNameLst>
                                          <p:attrName>ppt_h</p:attrName>
                                        </p:attrNameLst>
                                      </p:cBhvr>
                                      <p:tavLst>
                                        <p:tav tm="0">
                                          <p:val>
                                            <p:fltVal val="0"/>
                                          </p:val>
                                        </p:tav>
                                        <p:tav tm="100000">
                                          <p:val>
                                            <p:strVal val="#ppt_h"/>
                                          </p:val>
                                        </p:tav>
                                      </p:tavLst>
                                    </p:anim>
                                    <p:animEffect transition="in" filter="fade">
                                      <p:cBhvr>
                                        <p:cTn id="19" dur="500"/>
                                        <p:tgtEl>
                                          <p:spTgt spid="5123"/>
                                        </p:tgtEl>
                                      </p:cBhvr>
                                    </p:animEffect>
                                  </p:childTnLst>
                                </p:cTn>
                              </p:par>
                            </p:childTnLst>
                          </p:cTn>
                        </p:par>
                        <p:par>
                          <p:cTn id="20" fill="hold">
                            <p:stCondLst>
                              <p:cond delay="1650"/>
                            </p:stCondLst>
                            <p:childTnLst>
                              <p:par>
                                <p:cTn id="21" presetID="20" presetClass="entr" presetSubtype="0" fill="hold" grpId="0" nodeType="afterEffect">
                                  <p:stCondLst>
                                    <p:cond delay="1850"/>
                                  </p:stCondLst>
                                  <p:childTnLst>
                                    <p:set>
                                      <p:cBhvr>
                                        <p:cTn id="22" dur="1" fill="hold">
                                          <p:stCondLst>
                                            <p:cond delay="0"/>
                                          </p:stCondLst>
                                        </p:cTn>
                                        <p:tgtEl>
                                          <p:spTgt spid="5"/>
                                        </p:tgtEl>
                                        <p:attrNameLst>
                                          <p:attrName>style.visibility</p:attrName>
                                        </p:attrNameLst>
                                      </p:cBhvr>
                                      <p:to>
                                        <p:strVal val="visible"/>
                                      </p:to>
                                    </p:set>
                                    <p:animEffect transition="in" filter="wedge">
                                      <p:cBhvr>
                                        <p:cTn id="23" dur="500"/>
                                        <p:tgtEl>
                                          <p:spTgt spid="5"/>
                                        </p:tgtEl>
                                      </p:cBhvr>
                                    </p:animEffect>
                                  </p:childTnLst>
                                </p:cTn>
                              </p:par>
                            </p:childTnLst>
                          </p:cTn>
                        </p:par>
                        <p:par>
                          <p:cTn id="24" fill="hold">
                            <p:stCondLst>
                              <p:cond delay="4000"/>
                            </p:stCondLst>
                            <p:childTnLst>
                              <p:par>
                                <p:cTn id="25" presetID="2" presetClass="entr" presetSubtype="8" fill="hold" grpId="0" nodeType="afterEffect">
                                  <p:stCondLst>
                                    <p:cond delay="4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4900"/>
                            </p:stCondLst>
                            <p:childTnLst>
                              <p:par>
                                <p:cTn id="30" presetID="20" presetClass="entr" presetSubtype="0" fill="hold" grpId="0" nodeType="afterEffect">
                                  <p:stCondLst>
                                    <p:cond delay="3100"/>
                                  </p:stCondLst>
                                  <p:childTnLst>
                                    <p:set>
                                      <p:cBhvr>
                                        <p:cTn id="31" dur="1" fill="hold">
                                          <p:stCondLst>
                                            <p:cond delay="0"/>
                                          </p:stCondLst>
                                        </p:cTn>
                                        <p:tgtEl>
                                          <p:spTgt spid="7"/>
                                        </p:tgtEl>
                                        <p:attrNameLst>
                                          <p:attrName>style.visibility</p:attrName>
                                        </p:attrNameLst>
                                      </p:cBhvr>
                                      <p:to>
                                        <p:strVal val="visible"/>
                                      </p:to>
                                    </p:set>
                                    <p:animEffect transition="in" filter="wedge">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 Florida Marketplace</a:t>
            </a:r>
            <a:endParaRPr lang="en-US"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467785" y="1493322"/>
            <a:ext cx="4788338" cy="4525963"/>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4362450" y="2754148"/>
            <a:ext cx="4781550" cy="257175"/>
          </a:xfrm>
          <a:prstGeom prst="rect">
            <a:avLst/>
          </a:prstGeom>
          <a:noFill/>
          <a:ln w="9525">
            <a:noFill/>
            <a:miter lim="800000"/>
            <a:headEnd/>
            <a:tailEnd/>
          </a:ln>
        </p:spPr>
      </p:pic>
      <p:sp>
        <p:nvSpPr>
          <p:cNvPr id="6" name="Oval 5"/>
          <p:cNvSpPr/>
          <p:nvPr/>
        </p:nvSpPr>
        <p:spPr>
          <a:xfrm>
            <a:off x="1652631" y="2248249"/>
            <a:ext cx="1057014" cy="2936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7" name="Left Arrow 6"/>
          <p:cNvSpPr/>
          <p:nvPr/>
        </p:nvSpPr>
        <p:spPr>
          <a:xfrm>
            <a:off x="2268187" y="4346369"/>
            <a:ext cx="593767" cy="23750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a:off x="5165766" y="2268187"/>
            <a:ext cx="380011" cy="498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2"/>
                                        </p:tgtEl>
                                        <p:attrNameLst>
                                          <p:attrName>ppt_w</p:attrName>
                                        </p:attrNameLst>
                                      </p:cBhvr>
                                      <p:tavLst>
                                        <p:tav tm="0">
                                          <p:val>
                                            <p:strVal val="#ppt_w*.05"/>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2"/>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2"/>
                                        </p:tgtEl>
                                      </p:cBhvr>
                                    </p:animEffect>
                                  </p:childTnLst>
                                </p:cTn>
                              </p:par>
                              <p:par>
                                <p:cTn id="15" presetID="22" presetClass="entr" presetSubtype="8" fill="hold" nodeType="withEffect">
                                  <p:stCondLst>
                                    <p:cond delay="500"/>
                                  </p:stCondLst>
                                  <p:childTnLst>
                                    <p:set>
                                      <p:cBhvr>
                                        <p:cTn id="16" dur="1" fill="hold">
                                          <p:stCondLst>
                                            <p:cond delay="0"/>
                                          </p:stCondLst>
                                        </p:cTn>
                                        <p:tgtEl>
                                          <p:spTgt spid="6146"/>
                                        </p:tgtEl>
                                        <p:attrNameLst>
                                          <p:attrName>style.visibility</p:attrName>
                                        </p:attrNameLst>
                                      </p:cBhvr>
                                      <p:to>
                                        <p:strVal val="visible"/>
                                      </p:to>
                                    </p:set>
                                    <p:animEffect transition="in" filter="wipe(left)">
                                      <p:cBhvr>
                                        <p:cTn id="17" dur="500"/>
                                        <p:tgtEl>
                                          <p:spTgt spid="6146"/>
                                        </p:tgtEl>
                                      </p:cBhvr>
                                    </p:animEffect>
                                  </p:childTnLst>
                                </p:cTn>
                              </p:par>
                            </p:childTnLst>
                          </p:cTn>
                        </p:par>
                        <p:par>
                          <p:cTn id="18" fill="hold">
                            <p:stCondLst>
                              <p:cond delay="1650"/>
                            </p:stCondLst>
                            <p:childTnLst>
                              <p:par>
                                <p:cTn id="19" presetID="50" presetClass="entr" presetSubtype="0" decel="100000" fill="hold" grpId="0" nodeType="afterEffect">
                                  <p:stCondLst>
                                    <p:cond delay="635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3"/>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par>
                          <p:cTn id="24" fill="hold">
                            <p:stCondLst>
                              <p:cond delay="9000"/>
                            </p:stCondLst>
                            <p:childTnLst>
                              <p:par>
                                <p:cTn id="25" presetID="12" presetClass="entr" presetSubtype="2" fill="hold" grpId="0" nodeType="afterEffect">
                                  <p:stCondLst>
                                    <p:cond delay="3000"/>
                                  </p:stCondLst>
                                  <p:childTnLst>
                                    <p:set>
                                      <p:cBhvr>
                                        <p:cTn id="26" dur="1" fill="hold">
                                          <p:stCondLst>
                                            <p:cond delay="0"/>
                                          </p:stCondLst>
                                        </p:cTn>
                                        <p:tgtEl>
                                          <p:spTgt spid="7"/>
                                        </p:tgtEl>
                                        <p:attrNameLst>
                                          <p:attrName>style.visibility</p:attrName>
                                        </p:attrNameLst>
                                      </p:cBhvr>
                                      <p:to>
                                        <p:strVal val="visible"/>
                                      </p:to>
                                    </p:set>
                                    <p:animEffect transition="in" filter="slide(fromRight)">
                                      <p:cBhvr>
                                        <p:cTn id="27" dur="500"/>
                                        <p:tgtEl>
                                          <p:spTgt spid="7"/>
                                        </p:tgtEl>
                                      </p:cBhvr>
                                    </p:animEffect>
                                  </p:childTnLst>
                                </p:cTn>
                              </p:par>
                            </p:childTnLst>
                          </p:cTn>
                        </p:par>
                        <p:par>
                          <p:cTn id="28" fill="hold">
                            <p:stCondLst>
                              <p:cond delay="12500"/>
                            </p:stCondLst>
                            <p:childTnLst>
                              <p:par>
                                <p:cTn id="29" presetID="18" presetClass="entr" presetSubtype="6" fill="hold" nodeType="afterEffect">
                                  <p:stCondLst>
                                    <p:cond delay="500"/>
                                  </p:stCondLst>
                                  <p:childTnLst>
                                    <p:set>
                                      <p:cBhvr>
                                        <p:cTn id="30" dur="1" fill="hold">
                                          <p:stCondLst>
                                            <p:cond delay="0"/>
                                          </p:stCondLst>
                                        </p:cTn>
                                        <p:tgtEl>
                                          <p:spTgt spid="6147"/>
                                        </p:tgtEl>
                                        <p:attrNameLst>
                                          <p:attrName>style.visibility</p:attrName>
                                        </p:attrNameLst>
                                      </p:cBhvr>
                                      <p:to>
                                        <p:strVal val="visible"/>
                                      </p:to>
                                    </p:set>
                                    <p:animEffect transition="in" filter="strips(downRight)">
                                      <p:cBhvr>
                                        <p:cTn id="31" dur="500"/>
                                        <p:tgtEl>
                                          <p:spTgt spid="6147"/>
                                        </p:tgtEl>
                                      </p:cBhvr>
                                    </p:animEffect>
                                  </p:childTnLst>
                                </p:cTn>
                              </p:par>
                              <p:par>
                                <p:cTn id="32" presetID="12" presetClass="entr" presetSubtype="1" fill="hold" grpId="0" nodeType="withEffect">
                                  <p:stCondLst>
                                    <p:cond delay="800"/>
                                  </p:stCondLst>
                                  <p:childTnLst>
                                    <p:set>
                                      <p:cBhvr>
                                        <p:cTn id="33" dur="1" fill="hold">
                                          <p:stCondLst>
                                            <p:cond delay="0"/>
                                          </p:stCondLst>
                                        </p:cTn>
                                        <p:tgtEl>
                                          <p:spTgt spid="8"/>
                                        </p:tgtEl>
                                        <p:attrNameLst>
                                          <p:attrName>style.visibility</p:attrName>
                                        </p:attrNameLst>
                                      </p:cBhvr>
                                      <p:to>
                                        <p:strVal val="visible"/>
                                      </p:to>
                                    </p:set>
                                    <p:animEffect transition="in" filter="slide(fromTop)">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 Florida Marketplace</a:t>
            </a:r>
            <a:endParaRPr lang="en-US" dirty="0"/>
          </a:p>
        </p:txBody>
      </p:sp>
      <p:pic>
        <p:nvPicPr>
          <p:cNvPr id="7170" name="Picture 2"/>
          <p:cNvPicPr>
            <a:picLocks noGrp="1" noChangeAspect="1" noChangeArrowheads="1"/>
          </p:cNvPicPr>
          <p:nvPr>
            <p:ph idx="1"/>
          </p:nvPr>
        </p:nvPicPr>
        <p:blipFill>
          <a:blip r:embed="rId3" cstate="print"/>
          <a:srcRect/>
          <a:stretch>
            <a:fillRect/>
          </a:stretch>
        </p:blipFill>
        <p:spPr bwMode="auto">
          <a:xfrm>
            <a:off x="1809404" y="1350817"/>
            <a:ext cx="5113910" cy="5249678"/>
          </a:xfrm>
          <a:prstGeom prst="rect">
            <a:avLst/>
          </a:prstGeom>
          <a:noFill/>
          <a:ln w="9525">
            <a:noFill/>
            <a:miter lim="800000"/>
            <a:headEnd/>
            <a:tailEnd/>
          </a:ln>
        </p:spPr>
      </p:pic>
      <p:sp>
        <p:nvSpPr>
          <p:cNvPr id="4" name="Rectangle 3"/>
          <p:cNvSpPr/>
          <p:nvPr/>
        </p:nvSpPr>
        <p:spPr>
          <a:xfrm>
            <a:off x="2021747" y="1468073"/>
            <a:ext cx="1451295" cy="1593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2"/>
                                        </p:tgtEl>
                                        <p:attrNameLst>
                                          <p:attrName>ppt_w</p:attrName>
                                        </p:attrNameLst>
                                      </p:cBhvr>
                                      <p:tavLst>
                                        <p:tav tm="0">
                                          <p:val>
                                            <p:strVal val="#ppt_w*.05"/>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2"/>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2"/>
                                        </p:tgtEl>
                                      </p:cBhvr>
                                    </p:animEffect>
                                  </p:childTnLst>
                                </p:cTn>
                              </p:par>
                              <p:par>
                                <p:cTn id="15" presetID="4" presetClass="entr" presetSubtype="32" fill="hold" nodeType="withEffect">
                                  <p:stCondLst>
                                    <p:cond delay="500"/>
                                  </p:stCondLst>
                                  <p:childTnLst>
                                    <p:set>
                                      <p:cBhvr>
                                        <p:cTn id="16" dur="1" fill="hold">
                                          <p:stCondLst>
                                            <p:cond delay="0"/>
                                          </p:stCondLst>
                                        </p:cTn>
                                        <p:tgtEl>
                                          <p:spTgt spid="7170"/>
                                        </p:tgtEl>
                                        <p:attrNameLst>
                                          <p:attrName>style.visibility</p:attrName>
                                        </p:attrNameLst>
                                      </p:cBhvr>
                                      <p:to>
                                        <p:strVal val="visible"/>
                                      </p:to>
                                    </p:set>
                                    <p:animEffect transition="in" filter="box(out)">
                                      <p:cBhvr>
                                        <p:cTn id="17" dur="1000"/>
                                        <p:tgtEl>
                                          <p:spTgt spid="7170"/>
                                        </p:tgtEl>
                                      </p:cBhvr>
                                    </p:animEffect>
                                  </p:childTnLst>
                                </p:cTn>
                              </p:par>
                            </p:childTnLst>
                          </p:cTn>
                        </p:par>
                        <p:par>
                          <p:cTn id="18" fill="hold">
                            <p:stCondLst>
                              <p:cond delay="1650"/>
                            </p:stCondLst>
                            <p:childTnLst>
                              <p:par>
                                <p:cTn id="19" presetID="22" presetClass="entr" presetSubtype="1" fill="hold" grpId="0" nodeType="afterEffect">
                                  <p:stCondLst>
                                    <p:cond delay="475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0&quot;&gt;&lt;object type=&quot;3&quot; unique_id=&quot;10081&quot;&gt;&lt;property id=&quot;20148&quot; value=&quot;5&quot;/&gt;&lt;property id=&quot;20300&quot; value=&quot;Slide 1&quot;/&gt;&lt;property id=&quot;20307&quot; value=&quot;311&quot;/&gt;&lt;/object&gt;&lt;object type=&quot;3&quot; unique_id=&quot;10082&quot;&gt;&lt;property id=&quot;20148&quot; value=&quot;5&quot;/&gt;&lt;property id=&quot;20300&quot; value=&quot;Slide 2 - &amp;quot;Career Plan Development&amp;quot;&quot;/&gt;&lt;property id=&quot;20307&quot; value=&quot;314&quot;/&gt;&lt;/object&gt;&lt;object type=&quot;3&quot; unique_id=&quot;10083&quot;&gt;&lt;property id=&quot;20148&quot; value=&quot;5&quot;/&gt;&lt;property id=&quot;20300&quot; value=&quot;Slide 3 - &amp;quot;O*Net OnLine&amp;quot;&quot;/&gt;&lt;property id=&quot;20307&quot; value=&quot;315&quot;/&gt;&lt;/object&gt;&lt;object type=&quot;3&quot; unique_id=&quot;10084&quot;&gt;&lt;property id=&quot;20148&quot; value=&quot;5&quot;/&gt;&lt;property id=&quot;20300&quot; value=&quot;Slide 4 - &amp;quot;O*Net OnLine&amp;quot;&quot;/&gt;&lt;property id=&quot;20307&quot; value=&quot;316&quot;/&gt;&lt;/object&gt;&lt;object type=&quot;3&quot; unique_id=&quot;10085&quot;&gt;&lt;property id=&quot;20148&quot; value=&quot;5&quot;/&gt;&lt;property id=&quot;20300&quot; value=&quot;Slide 5 - &amp;quot;Employ Florida Marketplace&amp;quot;&quot;/&gt;&lt;property id=&quot;20307&quot; value=&quot;317&quot;/&gt;&lt;/object&gt;&lt;object type=&quot;3&quot; unique_id=&quot;10086&quot;&gt;&lt;property id=&quot;20148&quot; value=&quot;5&quot;/&gt;&lt;property id=&quot;20300&quot; value=&quot;Slide 6 - &amp;quot;Employ Florida Marketplace&amp;quot;&quot;/&gt;&lt;property id=&quot;20307&quot; value=&quot;318&quot;/&gt;&lt;/object&gt;&lt;object type=&quot;3&quot; unique_id=&quot;10087&quot;&gt;&lt;property id=&quot;20148&quot; value=&quot;5&quot;/&gt;&lt;property id=&quot;20300&quot; value=&quot;Slide 7 - &amp;quot;Employ Florida Marketplace&amp;quot;&quot;/&gt;&lt;property id=&quot;20307&quot; value=&quot;319&quot;/&gt;&lt;/object&gt;&lt;object type=&quot;3&quot; unique_id=&quot;10088&quot;&gt;&lt;property id=&quot;20148&quot; value=&quot;5&quot;/&gt;&lt;property id=&quot;20300&quot; value=&quot;Slide 8 - &amp;quot;Employ Florida Marketplace&amp;quot;&quot;/&gt;&lt;property id=&quot;20307&quot; value=&quot;321&quot;/&gt;&lt;/object&gt;&lt;object type=&quot;3&quot; unique_id=&quot;10089&quot;&gt;&lt;property id=&quot;20148&quot; value=&quot;5&quot;/&gt;&lt;property id=&quot;20300&quot; value=&quot;Slide 9 - &amp;quot;Employ Florida Marketplace&amp;quot;&quot;/&gt;&lt;property id=&quot;20307&quot; value=&quot;322&quot;/&gt;&lt;/object&gt;&lt;object type=&quot;3&quot; unique_id=&quot;10090&quot;&gt;&lt;property id=&quot;20148&quot; value=&quot;5&quot;/&gt;&lt;property id=&quot;20300&quot; value=&quot;Slide 10 - &amp;quot;Employ Florida Marketplace&amp;quot;&quot;/&gt;&lt;property id=&quot;20307&quot; value=&quot;324&quot;/&gt;&lt;/object&gt;&lt;object type=&quot;3&quot; unique_id=&quot;10091&quot;&gt;&lt;property id=&quot;20148&quot; value=&quot;5&quot;/&gt;&lt;property id=&quot;20300&quot; value=&quot;Slide 11 - &amp;quot;Employ Florida Marketplace&amp;quot;&quot;/&gt;&lt;property id=&quot;20307&quot; value=&quot;332&quot;/&gt;&lt;/object&gt;&lt;object type=&quot;3&quot; unique_id=&quot;10092&quot;&gt;&lt;property id=&quot;20148&quot; value=&quot;5&quot;/&gt;&lt;property id=&quot;20300&quot; value=&quot;Slide 12 - &amp;quot;Employ Florida Marketplace&amp;quot;&quot;/&gt;&lt;property id=&quot;20307&quot; value=&quot;333&quot;/&gt;&lt;/object&gt;&lt;object type=&quot;3&quot; unique_id=&quot;10093&quot;&gt;&lt;property id=&quot;20148&quot; value=&quot;5&quot;/&gt;&lt;property id=&quot;20300&quot; value=&quot;Slide 13 - &amp;quot;Practice&amp;quot;&quot;/&gt;&lt;property id=&quot;20307&quot; value=&quot;334&quot;/&gt;&lt;/object&gt;&lt;object type=&quot;3&quot; unique_id=&quot;10094&quot;&gt;&lt;property id=&quot;20148&quot; value=&quot;5&quot;/&gt;&lt;property id=&quot;20300&quot; value=&quot;Slide 14 - &amp;quot;Practice&amp;quot;&quot;/&gt;&lt;property id=&quot;20307&quot; value=&quot;337&quot;/&gt;&lt;/object&gt;&lt;object type=&quot;3&quot; unique_id=&quot;10095&quot;&gt;&lt;property id=&quot;20148&quot; value=&quot;5&quot;/&gt;&lt;property id=&quot;20300&quot; value=&quot;Slide 15 - &amp;quot;Practice&amp;quot;&quot;/&gt;&lt;property id=&quot;20307&quot; value=&quot;339&quot;/&gt;&lt;/object&gt;&lt;object type=&quot;3&quot; unique_id=&quot;10096&quot;&gt;&lt;property id=&quot;20148&quot; value=&quot;5&quot;/&gt;&lt;property id=&quot;20300&quot; value=&quot;Slide 16&quot;/&gt;&lt;property id=&quot;20307&quot; value=&quot;342&quot;/&gt;&lt;/object&gt;&lt;object type=&quot;3&quot; unique_id=&quot;10101&quot;&gt;&lt;property id=&quot;20148&quot; value=&quot;5&quot;/&gt;&lt;property id=&quot;20300&quot; value=&quot;Slide 17 - &amp;quot;Practice&amp;quot;&quot;/&gt;&lt;property id=&quot;20307&quot; value=&quot;343&quot;/&gt;&lt;/object&gt;&lt;object type=&quot;3&quot; unique_id=&quot;10104&quot;&gt;&lt;property id=&quot;20148&quot; value=&quot;5&quot;/&gt;&lt;property id=&quot;20300&quot; value=&quot;Slide 18 - &amp;quot;Conclusion&amp;quot;&quot;/&gt;&lt;property id=&quot;20307&quot; value=&quot;345&quot;/&gt;&lt;/object&gt;&lt;/object&gt;&lt;object type=&quot;8&quot; unique_id=&quot;10130&quot;&gt;&lt;/object&gt;&lt;/object&gt;&lt;/database&gt;"/>
  <p:tag name="SECTOMILLISECCONVERTED" val="1"/>
</p:tagLst>
</file>

<file path=ppt/theme/theme1.xml><?xml version="1.0" encoding="utf-8"?>
<a:theme xmlns:a="http://schemas.openxmlformats.org/drawingml/2006/main" name="Slideshop_VisionsTargets">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5F439A08D3819458E106DF831B05F73" ma:contentTypeVersion="4" ma:contentTypeDescription="Create a new document." ma:contentTypeScope="" ma:versionID="8258bb85fe7dc4c2a0cfcbad1ad4bc9c">
  <xsd:schema xmlns:xsd="http://www.w3.org/2001/XMLSchema" xmlns:xs="http://www.w3.org/2001/XMLSchema" xmlns:p="http://schemas.microsoft.com/office/2006/metadata/properties" targetNamespace="http://schemas.microsoft.com/office/2006/metadata/properties" ma:root="true" ma:fieldsID="7fae533ef3dbb81094feaea70219009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D65103-9E8F-48B4-88A5-3AE6FFFF48EA}">
  <ds:schemaRefs>
    <ds:schemaRef ds:uri="http://schemas.microsoft.com/sharepoint/v3/contenttype/forms"/>
  </ds:schemaRefs>
</ds:datastoreItem>
</file>

<file path=customXml/itemProps2.xml><?xml version="1.0" encoding="utf-8"?>
<ds:datastoreItem xmlns:ds="http://schemas.openxmlformats.org/officeDocument/2006/customXml" ds:itemID="{65071560-398D-48A1-9F61-B49E76C4261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9A07DD2-7534-47EB-A6B8-9F017B96E1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615</TotalTime>
  <Words>1298</Words>
  <Application>Microsoft Office PowerPoint</Application>
  <PresentationFormat>On-screen Show (4:3)</PresentationFormat>
  <Paragraphs>61</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Slideshop_VisionsTargets</vt:lpstr>
      <vt:lpstr>Slide 1</vt:lpstr>
      <vt:lpstr>Career Plan Development</vt:lpstr>
      <vt:lpstr>O*Net OnLine</vt:lpstr>
      <vt:lpstr>O*Net OnLine</vt:lpstr>
      <vt:lpstr>Employ Florida Marketplace</vt:lpstr>
      <vt:lpstr>Employ Florida Marketplace</vt:lpstr>
      <vt:lpstr>Employ Florida Marketplace</vt:lpstr>
      <vt:lpstr>Employ Florida Marketplace</vt:lpstr>
      <vt:lpstr>Employ Florida Marketplace</vt:lpstr>
      <vt:lpstr>Employ Florida Marketplace</vt:lpstr>
      <vt:lpstr>Employ Florida Marketplace</vt:lpstr>
      <vt:lpstr>Employ Florida Marketplace</vt:lpstr>
      <vt:lpstr>Practice</vt:lpstr>
      <vt:lpstr>Practice</vt:lpstr>
      <vt:lpstr>Practice</vt:lpstr>
      <vt:lpstr>Slide 16</vt:lpstr>
      <vt:lpstr>Practice</vt:lpstr>
      <vt:lpstr>Conclusion</vt:lpstr>
    </vt:vector>
  </TitlesOfParts>
  <Company>Agency for Workforce Innovation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Development Module Lesson 3</dc:title>
  <dc:creator>motteri</dc:creator>
  <cp:lastModifiedBy>Joseph Gaines</cp:lastModifiedBy>
  <cp:revision>110</cp:revision>
  <dcterms:created xsi:type="dcterms:W3CDTF">2012-03-22T15:21:15Z</dcterms:created>
  <dcterms:modified xsi:type="dcterms:W3CDTF">2012-09-11T17:07:04Z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TC018754699991</vt:lpwstr>
  </property>
  <property fmtid="{D5CDD505-2E9C-101B-9397-08002B2CF9AE}" pid="3" name="ContentTypeId">
    <vt:lpwstr>0x010100D5F439A08D3819458E106DF831B05F73</vt:lpwstr>
  </property>
</Properties>
</file>