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Lst>
  <p:notesMasterIdLst>
    <p:notesMasterId r:id="rId23"/>
  </p:notesMasterIdLst>
  <p:sldIdLst>
    <p:sldId id="256" r:id="rId5"/>
    <p:sldId id="315" r:id="rId6"/>
    <p:sldId id="328" r:id="rId7"/>
    <p:sldId id="316" r:id="rId8"/>
    <p:sldId id="266" r:id="rId9"/>
    <p:sldId id="309" r:id="rId10"/>
    <p:sldId id="313" r:id="rId11"/>
    <p:sldId id="270" r:id="rId12"/>
    <p:sldId id="317" r:id="rId13"/>
    <p:sldId id="318" r:id="rId14"/>
    <p:sldId id="319" r:id="rId15"/>
    <p:sldId id="320" r:id="rId16"/>
    <p:sldId id="321" r:id="rId17"/>
    <p:sldId id="322" r:id="rId18"/>
    <p:sldId id="323" r:id="rId19"/>
    <p:sldId id="325" r:id="rId20"/>
    <p:sldId id="326" r:id="rId21"/>
    <p:sldId id="327" r:id="rId22"/>
  </p:sldIdLst>
  <p:sldSz cx="9144000" cy="6858000" type="screen4x3"/>
  <p:notesSz cx="7010400" cy="92964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D. Lynch" initials="md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7375E"/>
    <a:srgbClr val="194D6E"/>
    <a:srgbClr val="A5C92B"/>
    <a:srgbClr val="A5A6A5"/>
    <a:srgbClr val="777877"/>
    <a:srgbClr val="1C7DC8"/>
    <a:srgbClr val="12293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150" autoAdjust="0"/>
  </p:normalViewPr>
  <p:slideViewPr>
    <p:cSldViewPr snapToGrid="0" snapToObjects="1">
      <p:cViewPr>
        <p:scale>
          <a:sx n="65" d="100"/>
          <a:sy n="65" d="100"/>
        </p:scale>
        <p:origin x="-1742" y="-18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89B7C89-E82C-4FB8-8017-697CADFF883B}" type="datetimeFigureOut">
              <a:rPr lang="en-US" smtClean="0"/>
              <a:pPr/>
              <a:t>7/24/2013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EEAE84B-1DA9-4BF8-80DB-F083F229BE1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introduction</a:t>
            </a:r>
            <a:r>
              <a:rPr lang="en-US" baseline="0" dirty="0" smtClean="0"/>
              <a:t> to the Federal Bonding Program.   </a:t>
            </a:r>
            <a:endParaRPr lang="en-US" dirty="0"/>
          </a:p>
        </p:txBody>
      </p:sp>
      <p:sp>
        <p:nvSpPr>
          <p:cNvPr id="4" name="Slide Number Placeholder 3"/>
          <p:cNvSpPr>
            <a:spLocks noGrp="1"/>
          </p:cNvSpPr>
          <p:nvPr>
            <p:ph type="sldNum" sz="quarter" idx="10"/>
          </p:nvPr>
        </p:nvSpPr>
        <p:spPr/>
        <p:txBody>
          <a:bodyPr/>
          <a:lstStyle/>
          <a:p>
            <a:fld id="{0EEAE84B-1DA9-4BF8-80DB-F083F229BE1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When RWB staff complete and submit the Bond Certification Form, the staff member must enter their name, their phone number and their phone extension.  It is critical that RWB staff take their time to fill out the form correctly and include all contact information should the DEO need to contact them. </a:t>
            </a:r>
          </a:p>
        </p:txBody>
      </p:sp>
      <p:sp>
        <p:nvSpPr>
          <p:cNvPr id="4" name="Slide Number Placeholder 3"/>
          <p:cNvSpPr>
            <a:spLocks noGrp="1"/>
          </p:cNvSpPr>
          <p:nvPr>
            <p:ph type="sldNum" sz="quarter" idx="10"/>
          </p:nvPr>
        </p:nvSpPr>
        <p:spPr/>
        <p:txBody>
          <a:bodyPr/>
          <a:lstStyle/>
          <a:p>
            <a:fld id="{0EEAE84B-1DA9-4BF8-80DB-F083F229BE18}"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RWB staff must also draft and mail a letter to the employer telling the employer that a bond as been applied for. There is an example letter posted to the DEO website as well.</a:t>
            </a:r>
          </a:p>
          <a:p>
            <a:endParaRPr lang="en-US" baseline="0" dirty="0" smtClean="0"/>
          </a:p>
        </p:txBody>
      </p:sp>
      <p:sp>
        <p:nvSpPr>
          <p:cNvPr id="4" name="Slide Number Placeholder 3"/>
          <p:cNvSpPr>
            <a:spLocks noGrp="1"/>
          </p:cNvSpPr>
          <p:nvPr>
            <p:ph type="sldNum" sz="quarter" idx="10"/>
          </p:nvPr>
        </p:nvSpPr>
        <p:spPr/>
        <p:txBody>
          <a:bodyPr/>
          <a:lstStyle/>
          <a:p>
            <a:fld id="{0EEAE84B-1DA9-4BF8-80DB-F083F229BE18}"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rgbClr val="194D6E"/>
                </a:solidFill>
                <a:latin typeface="Adobe Garamond Pro" pitchFamily="18" charset="0"/>
              </a:rPr>
              <a:t>RWB staff must enter a service code </a:t>
            </a:r>
            <a:r>
              <a:rPr lang="en-US" sz="2200" b="1" i="1" dirty="0" smtClean="0">
                <a:solidFill>
                  <a:srgbClr val="194D6E"/>
                </a:solidFill>
                <a:latin typeface="Adobe Garamond Pro" pitchFamily="18" charset="0"/>
              </a:rPr>
              <a:t>124</a:t>
            </a:r>
            <a:r>
              <a:rPr lang="en-US" sz="2200" dirty="0" smtClean="0">
                <a:solidFill>
                  <a:srgbClr val="194D6E"/>
                </a:solidFill>
                <a:latin typeface="Adobe Garamond Pro" pitchFamily="18" charset="0"/>
              </a:rPr>
              <a:t> under Activities History in the </a:t>
            </a:r>
            <a:r>
              <a:rPr lang="en-US" sz="2200" b="1" i="1" dirty="0" smtClean="0">
                <a:solidFill>
                  <a:srgbClr val="194D6E"/>
                </a:solidFill>
                <a:latin typeface="Adobe Garamond Pro" pitchFamily="18" charset="0"/>
              </a:rPr>
              <a:t>Employ Florida Marketplace </a:t>
            </a:r>
            <a:r>
              <a:rPr lang="en-US" sz="2200" b="0" i="0" baseline="0" dirty="0" smtClean="0">
                <a:solidFill>
                  <a:srgbClr val="194D6E"/>
                </a:solidFill>
                <a:latin typeface="Adobe Garamond Pro" pitchFamily="18" charset="0"/>
              </a:rPr>
              <a:t> or </a:t>
            </a:r>
            <a:r>
              <a:rPr lang="en-US" sz="2200" dirty="0" smtClean="0">
                <a:solidFill>
                  <a:srgbClr val="194D6E"/>
                </a:solidFill>
                <a:latin typeface="Adobe Garamond Pro" pitchFamily="18" charset="0"/>
              </a:rPr>
              <a:t>EFM system.</a:t>
            </a:r>
            <a:endParaRPr lang="en-US" sz="2600" dirty="0" smtClean="0">
              <a:solidFill>
                <a:srgbClr val="194D6E"/>
              </a:solidFill>
              <a:latin typeface="Adobe Garamond Pro" pitchFamily="18" charset="0"/>
            </a:endParaRPr>
          </a:p>
          <a:p>
            <a:endParaRPr lang="en-US" baseline="0" dirty="0" smtClean="0"/>
          </a:p>
        </p:txBody>
      </p:sp>
      <p:sp>
        <p:nvSpPr>
          <p:cNvPr id="4" name="Slide Number Placeholder 3"/>
          <p:cNvSpPr>
            <a:spLocks noGrp="1"/>
          </p:cNvSpPr>
          <p:nvPr>
            <p:ph type="sldNum" sz="quarter" idx="10"/>
          </p:nvPr>
        </p:nvSpPr>
        <p:spPr/>
        <p:txBody>
          <a:bodyPr/>
          <a:lstStyle/>
          <a:p>
            <a:fld id="{0EEAE84B-1DA9-4BF8-80DB-F083F229BE18}"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rgbClr val="194D6E"/>
                </a:solidFill>
                <a:latin typeface="Adobe Garamond Pro" pitchFamily="18" charset="0"/>
              </a:rPr>
              <a:t>The RWB staff must also create</a:t>
            </a:r>
            <a:r>
              <a:rPr lang="en-US" sz="2200" baseline="0" dirty="0" smtClean="0">
                <a:solidFill>
                  <a:srgbClr val="194D6E"/>
                </a:solidFill>
                <a:latin typeface="Adobe Garamond Pro" pitchFamily="18" charset="0"/>
              </a:rPr>
              <a:t> and save </a:t>
            </a:r>
            <a:r>
              <a:rPr lang="en-US" sz="2200" dirty="0" smtClean="0">
                <a:solidFill>
                  <a:srgbClr val="194D6E"/>
                </a:solidFill>
                <a:latin typeface="Adobe Garamond Pro" pitchFamily="18" charset="0"/>
              </a:rPr>
              <a:t>a case note in the EFM system that they have counseled the job seeker to use the Federal Bonding program.</a:t>
            </a:r>
            <a:endParaRPr lang="en-US" sz="2600" dirty="0" smtClean="0">
              <a:solidFill>
                <a:srgbClr val="194D6E"/>
              </a:solidFill>
              <a:latin typeface="Adobe Garamond Pro" pitchFamily="18" charset="0"/>
            </a:endParaRPr>
          </a:p>
          <a:p>
            <a:endParaRPr lang="en-US" baseline="0" dirty="0" smtClean="0"/>
          </a:p>
        </p:txBody>
      </p:sp>
      <p:sp>
        <p:nvSpPr>
          <p:cNvPr id="4" name="Slide Number Placeholder 3"/>
          <p:cNvSpPr>
            <a:spLocks noGrp="1"/>
          </p:cNvSpPr>
          <p:nvPr>
            <p:ph type="sldNum" sz="quarter" idx="10"/>
          </p:nvPr>
        </p:nvSpPr>
        <p:spPr/>
        <p:txBody>
          <a:bodyPr/>
          <a:lstStyle/>
          <a:p>
            <a:fld id="{0EEAE84B-1DA9-4BF8-80DB-F083F229BE18}"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There are no papers for the employer to fill out.  All the employer has to do is offer an employment opportunity to the job seeker.  </a:t>
            </a:r>
          </a:p>
        </p:txBody>
      </p:sp>
      <p:sp>
        <p:nvSpPr>
          <p:cNvPr id="4" name="Slide Number Placeholder 3"/>
          <p:cNvSpPr>
            <a:spLocks noGrp="1"/>
          </p:cNvSpPr>
          <p:nvPr>
            <p:ph type="sldNum" sz="quarter" idx="10"/>
          </p:nvPr>
        </p:nvSpPr>
        <p:spPr/>
        <p:txBody>
          <a:bodyPr/>
          <a:lstStyle/>
          <a:p>
            <a:fld id="{0EEAE84B-1DA9-4BF8-80DB-F083F229BE18}"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can workforce</a:t>
            </a:r>
            <a:r>
              <a:rPr lang="en-US" baseline="0" dirty="0" smtClean="0"/>
              <a:t> professionals do to make this program a success?  </a:t>
            </a:r>
            <a:r>
              <a:rPr lang="en-US" dirty="0" smtClean="0"/>
              <a:t>First, the</a:t>
            </a:r>
            <a:r>
              <a:rPr lang="en-US" baseline="0" dirty="0" smtClean="0"/>
              <a:t> workforce professional must be informed about the Federal Bonding program so he or she can explain the program to job seekers.  Workforce Professionals should promote the program to job seekers with multiple barriers to employment or who divulge that they have an issue preventing employment, such as a criminal history or credit problem.  Additionally,  workforce professionals should promote the program when a job seeker asks about Federal Bonding.  Workforce professionals can teach job seekers about the program so the job seekers can tell employers about the Federal Bonding program during the job search process. </a:t>
            </a:r>
            <a:r>
              <a:rPr lang="en-US" dirty="0" smtClean="0"/>
              <a:t>Customers</a:t>
            </a:r>
            <a:r>
              <a:rPr lang="en-US" baseline="0" dirty="0" smtClean="0"/>
              <a:t> should be told how to market themselves to employers and given tips on how to bring it up in an interview.  Job seekers should be given the exact steps to take after being offered a job.</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EEAE84B-1DA9-4BF8-80DB-F083F229BE18}"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Most importantly, workforce professionals must know their RWB’s local operating procedures for educating job seekers and completing the Fidelity Bond Certification Form.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EEAE84B-1DA9-4BF8-80DB-F083F229BE18}"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Has</a:t>
            </a:r>
            <a:r>
              <a:rPr lang="en-US" baseline="0" dirty="0" smtClean="0"/>
              <a:t> the bond program been successful? In a word, “yes”. Over 42,000 job seekers have been bonded, and 99 percent of those bonded employees have proven to be honest employees. Why should you know about this program? When polled, only 12 percent of employers say they are willing to hire an at-risk job seeker without a bond. However, 51% said they would be willing to hire with a bond.  Whether you are a workforce professional teaching job seekers about the Federal Bonding Program or a job seeker learning about the program on your own, informed job seekers can secure new opportunity through positive communication and successful marketing.  Take the time to learn about the Federal Bonding Program. Make sure that you know where to find the Fidelity Bond Certification Form. Make sure you understand that the form must be completed by the RWB staff and submitted to the DEO: the instructions are right on the form. Make sure you understand that the RWB staff must draft and mail a letter to the employer.  If you are a workforce professional, make sure you follow your local operating procedures designed to connect job seekers to Federal Bonding. </a:t>
            </a:r>
            <a:endParaRPr lang="en-US" dirty="0"/>
          </a:p>
        </p:txBody>
      </p:sp>
      <p:sp>
        <p:nvSpPr>
          <p:cNvPr id="4" name="Slide Number Placeholder 3"/>
          <p:cNvSpPr>
            <a:spLocks noGrp="1"/>
          </p:cNvSpPr>
          <p:nvPr>
            <p:ph type="sldNum" sz="quarter" idx="10"/>
          </p:nvPr>
        </p:nvSpPr>
        <p:spPr/>
        <p:txBody>
          <a:bodyPr/>
          <a:lstStyle/>
          <a:p>
            <a:fld id="{0EEAE84B-1DA9-4BF8-80DB-F083F229BE18}"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United States Department of Labor offers a variety of documents, tools and presentations right on the Internet. RWB staff can download and print marketing documents to increase awareness about the Federal Bonding Program.  There is also a brochure that can be printed and given to job seekers. If you are a job seeker, you can print the brochure directly or watch one of several presentations right on the Internet.  If you are a RWB professional looking to create a workshop or offer more information about the program via the computer, the website includes several presentations that can be used locally. </a:t>
            </a:r>
            <a:endParaRPr lang="en-US" dirty="0"/>
          </a:p>
        </p:txBody>
      </p:sp>
      <p:sp>
        <p:nvSpPr>
          <p:cNvPr id="4" name="Slide Number Placeholder 3"/>
          <p:cNvSpPr>
            <a:spLocks noGrp="1"/>
          </p:cNvSpPr>
          <p:nvPr>
            <p:ph type="sldNum" sz="quarter" idx="10"/>
          </p:nvPr>
        </p:nvSpPr>
        <p:spPr/>
        <p:txBody>
          <a:bodyPr/>
          <a:lstStyle/>
          <a:p>
            <a:fld id="{0EEAE84B-1DA9-4BF8-80DB-F083F229BE18}" type="slidenum">
              <a:rPr lang="en-US" smtClean="0"/>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What is the Federal Bonding Program? The goal of this program is to encourage employers to hire at risk job seekers.  </a:t>
            </a:r>
          </a:p>
          <a:p>
            <a:endParaRPr lang="en-US" baseline="0" dirty="0" smtClean="0"/>
          </a:p>
          <a:p>
            <a:r>
              <a:rPr lang="en-US" baseline="0" dirty="0" smtClean="0"/>
              <a:t>Most employers have an insurance policy that protects them against employee theft, embezzlement or other forms of dishonesty.  Job seekers who have a history of dishonest behavior are often not “covered” or considered a risk by commercially purchased Fidelity Bond insurance.  Other job seekers may simply lack a work history or do not have a strong credit history, they too may have trouble getting a job due to employer insurance rules. </a:t>
            </a:r>
          </a:p>
          <a:p>
            <a:endParaRPr lang="en-US" baseline="0" dirty="0" smtClean="0"/>
          </a:p>
          <a:p>
            <a:r>
              <a:rPr lang="en-US" baseline="0" dirty="0" smtClean="0"/>
              <a:t>The Federal Bonding Program is an i</a:t>
            </a:r>
            <a:r>
              <a:rPr lang="en-US" dirty="0" smtClean="0"/>
              <a:t>nsurance policy</a:t>
            </a:r>
            <a:r>
              <a:rPr lang="en-US" baseline="0" dirty="0" smtClean="0"/>
              <a:t> issued to employers on new employees, encouraging the hiring of “at-risk” job seekers. This insurance policy covers the employer for any dishonest acts, like theft, forgery, larceny, or embezzlement and is free to the employer.  A bond can also be issued to help individuals who are employed but are not bondable under the employer’s insurance and need to be covered by a bond to get a promotion or prevent being laid off.  </a:t>
            </a:r>
          </a:p>
          <a:p>
            <a:endParaRPr lang="en-US" baseline="0" dirty="0" smtClean="0"/>
          </a:p>
        </p:txBody>
      </p:sp>
      <p:sp>
        <p:nvSpPr>
          <p:cNvPr id="4" name="Slide Number Placeholder 3"/>
          <p:cNvSpPr>
            <a:spLocks noGrp="1"/>
          </p:cNvSpPr>
          <p:nvPr>
            <p:ph type="sldNum" sz="quarter" idx="10"/>
          </p:nvPr>
        </p:nvSpPr>
        <p:spPr/>
        <p:txBody>
          <a:bodyPr/>
          <a:lstStyle/>
          <a:p>
            <a:fld id="{0EEAE84B-1DA9-4BF8-80DB-F083F229BE18}"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makes the Federal Bonding Program so great?  Job seekers who know about the Federal Bonding Program can inform employers about the ability to be bonded and market themselves as job ready.   In fact, the federal government has demonstrated that the Federal Bonding Program has a 99 percent success rate. Only one percent of people bonded have later had an issue that required the federal bonding program to take action.   </a:t>
            </a:r>
          </a:p>
        </p:txBody>
      </p:sp>
      <p:sp>
        <p:nvSpPr>
          <p:cNvPr id="4" name="Slide Number Placeholder 3"/>
          <p:cNvSpPr>
            <a:spLocks noGrp="1"/>
          </p:cNvSpPr>
          <p:nvPr>
            <p:ph type="sldNum" sz="quarter" idx="10"/>
          </p:nvPr>
        </p:nvSpPr>
        <p:spPr/>
        <p:txBody>
          <a:bodyPr/>
          <a:lstStyle/>
          <a:p>
            <a:fld id="{0EEAE84B-1DA9-4BF8-80DB-F083F229BE1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several elements</a:t>
            </a:r>
            <a:r>
              <a:rPr lang="en-US" baseline="0" dirty="0" smtClean="0"/>
              <a:t> that the Federal Bonding Program does not cover.  For example, the Federal Bonding Program will not cover accident related costs or liability due to poor workmanship.  The program will not cover costs associated with job injuries or work accidents.  The Federal Bonding Program is not a bails bond program, a contract bond, a performance bond, or a license bond.</a:t>
            </a:r>
            <a:endParaRPr lang="en-US" dirty="0" smtClean="0"/>
          </a:p>
          <a:p>
            <a:endParaRPr lang="en-US" dirty="0" smtClean="0"/>
          </a:p>
          <a:p>
            <a:r>
              <a:rPr lang="en-US" dirty="0" smtClean="0"/>
              <a:t>What does the Federal Bonding Program cover?  The</a:t>
            </a:r>
            <a:r>
              <a:rPr lang="en-US" baseline="0" dirty="0" smtClean="0"/>
              <a:t> Federal Bonding Program</a:t>
            </a:r>
            <a:r>
              <a:rPr lang="en-US" dirty="0" smtClean="0"/>
              <a:t> insures</a:t>
            </a:r>
            <a:r>
              <a:rPr lang="en-US" baseline="0" dirty="0" smtClean="0"/>
              <a:t> </a:t>
            </a:r>
            <a:r>
              <a:rPr lang="en-US" dirty="0" smtClean="0"/>
              <a:t>the employer for acts</a:t>
            </a:r>
            <a:r>
              <a:rPr lang="en-US" baseline="0" dirty="0" smtClean="0"/>
              <a:t> of dishonesty by the covered employee.</a:t>
            </a:r>
            <a:endParaRPr lang="en-US" dirty="0"/>
          </a:p>
        </p:txBody>
      </p:sp>
      <p:sp>
        <p:nvSpPr>
          <p:cNvPr id="4" name="Slide Number Placeholder 3"/>
          <p:cNvSpPr>
            <a:spLocks noGrp="1"/>
          </p:cNvSpPr>
          <p:nvPr>
            <p:ph type="sldNum" sz="quarter" idx="10"/>
          </p:nvPr>
        </p:nvSpPr>
        <p:spPr/>
        <p:txBody>
          <a:bodyPr/>
          <a:lstStyle/>
          <a:p>
            <a:fld id="{0EEAE84B-1DA9-4BF8-80DB-F083F229BE18}"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general, who can be covered by a bond? The Federal Bonding Program is designed to help most persons who have an issue that would show up on a background check that would cause the employer’s insurance company not to ensure that employee. </a:t>
            </a:r>
            <a:endParaRPr lang="en-US" dirty="0"/>
          </a:p>
        </p:txBody>
      </p:sp>
      <p:sp>
        <p:nvSpPr>
          <p:cNvPr id="4" name="Slide Number Placeholder 3"/>
          <p:cNvSpPr>
            <a:spLocks noGrp="1"/>
          </p:cNvSpPr>
          <p:nvPr>
            <p:ph type="sldNum" sz="quarter" idx="10"/>
          </p:nvPr>
        </p:nvSpPr>
        <p:spPr/>
        <p:txBody>
          <a:bodyPr/>
          <a:lstStyle/>
          <a:p>
            <a:fld id="{0EEAE84B-1DA9-4BF8-80DB-F083F229BE18}"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program can help a lot of people. For example, a person who is an ex-offender or has a substance abuse issue reported on his or her record may be covered by the Federal Bonding Program.  The bonding program can also help individuals with poor credit history, filed for bankruptcy or military personnel who have been dishonorably discharged. The Federal Bonding Program may also be able to assist individuals who lack a strong work history or who are receiving public benefits.  The bottom line - if an employee is going to lose a job opportunity or be refused a promotion because of something in their past, the individual can apply for a bond through the One-Stop. </a:t>
            </a:r>
            <a:endParaRPr lang="en-US" dirty="0"/>
          </a:p>
        </p:txBody>
      </p:sp>
      <p:sp>
        <p:nvSpPr>
          <p:cNvPr id="4" name="Slide Number Placeholder 3"/>
          <p:cNvSpPr>
            <a:spLocks noGrp="1"/>
          </p:cNvSpPr>
          <p:nvPr>
            <p:ph type="sldNum" sz="quarter" idx="10"/>
          </p:nvPr>
        </p:nvSpPr>
        <p:spPr/>
        <p:txBody>
          <a:bodyPr/>
          <a:lstStyle/>
          <a:p>
            <a:fld id="{0EEAE84B-1DA9-4BF8-80DB-F083F229BE18}"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Most of the individuals who take advantage of this program are “ex-offenders”.  We, as workforce professionals, can do a better job telling our job seekers about this program.  This is just one more tool our job seekers can use to get hired.  Any individual with an issue that may prevent them being covered by an employer’s insurance company should know and research the Federal Bonding program. </a:t>
            </a:r>
            <a:endParaRPr lang="en-US" dirty="0"/>
          </a:p>
        </p:txBody>
      </p:sp>
      <p:sp>
        <p:nvSpPr>
          <p:cNvPr id="4" name="Slide Number Placeholder 3"/>
          <p:cNvSpPr>
            <a:spLocks noGrp="1"/>
          </p:cNvSpPr>
          <p:nvPr>
            <p:ph type="sldNum" sz="quarter" idx="10"/>
          </p:nvPr>
        </p:nvSpPr>
        <p:spPr/>
        <p:txBody>
          <a:bodyPr/>
          <a:lstStyle/>
          <a:p>
            <a:fld id="{0EEAE84B-1DA9-4BF8-80DB-F083F229BE18}"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Before a bond is issued, a person must have an offer of employment and a job start date.  Basically, the individual must start work. </a:t>
            </a:r>
          </a:p>
          <a:p>
            <a:endParaRPr lang="en-US" baseline="0" dirty="0" smtClean="0"/>
          </a:p>
        </p:txBody>
      </p:sp>
      <p:sp>
        <p:nvSpPr>
          <p:cNvPr id="4" name="Slide Number Placeholder 3"/>
          <p:cNvSpPr>
            <a:spLocks noGrp="1"/>
          </p:cNvSpPr>
          <p:nvPr>
            <p:ph type="sldNum" sz="quarter" idx="10"/>
          </p:nvPr>
        </p:nvSpPr>
        <p:spPr/>
        <p:txBody>
          <a:bodyPr/>
          <a:lstStyle/>
          <a:p>
            <a:fld id="{0EEAE84B-1DA9-4BF8-80DB-F083F229BE18}"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individual must bring information about the job, employer and job offer to the One-Stop.  The Regional Workforce Board (RWB) or provider staff must verify the job and fill out the Fidelity Bond Certification Form posted on the Department of Economic Opportunity (DEO) website.  </a:t>
            </a:r>
          </a:p>
        </p:txBody>
      </p:sp>
      <p:sp>
        <p:nvSpPr>
          <p:cNvPr id="4" name="Slide Number Placeholder 3"/>
          <p:cNvSpPr>
            <a:spLocks noGrp="1"/>
          </p:cNvSpPr>
          <p:nvPr>
            <p:ph type="sldNum" sz="quarter" idx="10"/>
          </p:nvPr>
        </p:nvSpPr>
        <p:spPr/>
        <p:txBody>
          <a:bodyPr/>
          <a:lstStyle/>
          <a:p>
            <a:fld id="{0EEAE84B-1DA9-4BF8-80DB-F083F229BE18}"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Picture 8" descr="PPT_page6.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3048000"/>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4648200"/>
            <a:ext cx="6400800" cy="914400"/>
          </a:xfrm>
          <a:prstGeom prst="rect">
            <a:avLst/>
          </a:prstGeom>
        </p:spPr>
        <p:txBody>
          <a:bodyPr>
            <a:normAutofit/>
          </a:bodyPr>
          <a:lstStyle>
            <a:lvl1pPr marL="0" indent="0" algn="ctr">
              <a:buNone/>
              <a:defRPr sz="3000">
                <a:solidFill>
                  <a:srgbClr val="37609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descr="PPT_page5.jpg"/>
          <p:cNvPicPr>
            <a:picLocks noChangeAspect="1"/>
          </p:cNvPicPr>
          <p:nvPr userDrawn="1"/>
        </p:nvPicPr>
        <p:blipFill>
          <a:blip r:embed="rId2" cstate="print"/>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a:xfrm>
            <a:off x="6400800" y="6324600"/>
            <a:ext cx="2133600" cy="365125"/>
          </a:xfrm>
        </p:spPr>
        <p:txBody>
          <a:bodyPr/>
          <a:lstStyle/>
          <a:p>
            <a:fld id="{7378E873-49BC-4DCA-84C1-C855ED2A69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descr="PPT_page6.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762000" y="3962400"/>
            <a:ext cx="7772400" cy="1362075"/>
          </a:xfrm>
          <a:prstGeom prst="rect">
            <a:avLst/>
          </a:prstGeom>
        </p:spPr>
        <p:txBody>
          <a:bodyPr anchor="t">
            <a:normAutofit/>
          </a:bodyPr>
          <a:lstStyle>
            <a:lvl1pPr algn="l">
              <a:defRPr sz="38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3124200"/>
            <a:ext cx="7772400" cy="814387"/>
          </a:xfrm>
          <a:prstGeom prst="rect">
            <a:avLst/>
          </a:prstGeom>
        </p:spPr>
        <p:txBody>
          <a:bodyPr anchor="b"/>
          <a:lstStyle>
            <a:lvl1pPr marL="0" indent="0">
              <a:buNone/>
              <a:defRPr sz="2000" b="1">
                <a:solidFill>
                  <a:srgbClr val="37609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0" name="Picture 9" descr="PPT_page5.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57200" y="381000"/>
            <a:ext cx="8229600" cy="838200"/>
          </a:xfrm>
          <a:prstGeom prst="rect">
            <a:avLst/>
          </a:prstGeom>
        </p:spPr>
        <p:txBody>
          <a:bodyPr/>
          <a:lstStyle>
            <a:lvl1pPr>
              <a:defRPr sz="38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4040188" cy="346075"/>
          </a:xfrm>
          <a:prstGeom prst="rect">
            <a:avLst/>
          </a:prstGeo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52601"/>
            <a:ext cx="4040188" cy="39624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371600"/>
            <a:ext cx="4041775" cy="346075"/>
          </a:xfrm>
          <a:prstGeom prst="rect">
            <a:avLst/>
          </a:prstGeo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52601"/>
            <a:ext cx="4041775" cy="39624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309360" y="6309360"/>
            <a:ext cx="2133600" cy="365125"/>
          </a:xfrm>
        </p:spPr>
        <p:txBody>
          <a:bodyPr/>
          <a:lstStyle/>
          <a:p>
            <a:fld id="{7378E873-49BC-4DCA-84C1-C855ED2A69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6" name="Picture 5" descr="PPT_page5.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a:xfrm>
            <a:off x="6309360" y="6309360"/>
            <a:ext cx="2133600" cy="365125"/>
          </a:xfrm>
        </p:spPr>
        <p:txBody>
          <a:bodyPr/>
          <a:lstStyle/>
          <a:p>
            <a:fld id="{7378E873-49BC-4DCA-84C1-C855ED2A6995}" type="slidenum">
              <a:rPr lang="en-US" smtClean="0"/>
              <a:pPr/>
              <a:t>‹#›</a:t>
            </a:fld>
            <a:endParaRPr lang="en-US"/>
          </a:p>
        </p:txBody>
      </p:sp>
      <p:sp>
        <p:nvSpPr>
          <p:cNvPr id="7" name="Title 1"/>
          <p:cNvSpPr>
            <a:spLocks noGrp="1"/>
          </p:cNvSpPr>
          <p:nvPr>
            <p:ph type="title"/>
          </p:nvPr>
        </p:nvSpPr>
        <p:spPr>
          <a:xfrm>
            <a:off x="457200" y="381000"/>
            <a:ext cx="8229600" cy="838200"/>
          </a:xfrm>
          <a:prstGeom prst="rect">
            <a:avLst/>
          </a:prstGeom>
        </p:spPr>
        <p:txBody>
          <a:bodyPr/>
          <a:lstStyle>
            <a:lvl1pPr>
              <a:defRPr sz="3800"/>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5" name="Picture 4" descr="PPT_page6.jpg"/>
          <p:cNvPicPr>
            <a:picLocks noChangeAspect="1"/>
          </p:cNvPicPr>
          <p:nvPr userDrawn="1"/>
        </p:nvPicPr>
        <p:blipFill>
          <a:blip r:embed="rId2" cstate="print"/>
          <a:stretch>
            <a:fillRect/>
          </a:stretch>
        </p:blipFill>
        <p:spPr>
          <a:xfrm>
            <a:off x="0" y="0"/>
            <a:ext cx="9144000" cy="6858000"/>
          </a:xfrm>
          <a:prstGeom prst="rect">
            <a:avLst/>
          </a:prstGeom>
        </p:spPr>
      </p:pic>
      <p:sp>
        <p:nvSpPr>
          <p:cNvPr id="6" name="Title 1"/>
          <p:cNvSpPr>
            <a:spLocks noGrp="1"/>
          </p:cNvSpPr>
          <p:nvPr>
            <p:ph type="title"/>
          </p:nvPr>
        </p:nvSpPr>
        <p:spPr>
          <a:xfrm>
            <a:off x="762000" y="3276600"/>
            <a:ext cx="7772400" cy="1362075"/>
          </a:xfrm>
          <a:prstGeom prst="rect">
            <a:avLst/>
          </a:prstGeom>
        </p:spPr>
        <p:txBody>
          <a:bodyPr anchor="t">
            <a:normAutofit/>
          </a:bodyPr>
          <a:lstStyle>
            <a:lvl1pPr algn="ctr">
              <a:defRPr sz="3400" b="1" cap="all"/>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10" name="Picture 9" descr="PPT_page5.jpg"/>
          <p:cNvPicPr>
            <a:picLocks noChangeAspect="1"/>
          </p:cNvPicPr>
          <p:nvPr userDrawn="1"/>
        </p:nvPicPr>
        <p:blipFill>
          <a:blip r:embed="rId2" cstate="print"/>
          <a:stretch>
            <a:fillRect/>
          </a:stretch>
        </p:blipFill>
        <p:spPr>
          <a:xfrm>
            <a:off x="0" y="1"/>
            <a:ext cx="9144000" cy="6858000"/>
          </a:xfrm>
          <a:prstGeom prst="rect">
            <a:avLst/>
          </a:prstGeom>
        </p:spPr>
      </p:pic>
      <p:sp>
        <p:nvSpPr>
          <p:cNvPr id="7" name="Slide Number Placeholder 6"/>
          <p:cNvSpPr>
            <a:spLocks noGrp="1"/>
          </p:cNvSpPr>
          <p:nvPr>
            <p:ph type="sldNum" sz="quarter" idx="12"/>
          </p:nvPr>
        </p:nvSpPr>
        <p:spPr>
          <a:xfrm>
            <a:off x="6309360" y="6309360"/>
            <a:ext cx="2133600" cy="365125"/>
          </a:xfrm>
        </p:spPr>
        <p:txBody>
          <a:bodyPr/>
          <a:lstStyle/>
          <a:p>
            <a:fld id="{7378E873-49BC-4DCA-84C1-C855ED2A6995}" type="slidenum">
              <a:rPr lang="en-US" smtClean="0"/>
              <a:pPr/>
              <a:t>‹#›</a:t>
            </a:fld>
            <a:endParaRPr lang="en-US"/>
          </a:p>
        </p:txBody>
      </p:sp>
      <p:sp>
        <p:nvSpPr>
          <p:cNvPr id="3" name="Content Placeholder 2"/>
          <p:cNvSpPr>
            <a:spLocks noGrp="1"/>
          </p:cNvSpPr>
          <p:nvPr>
            <p:ph idx="1"/>
          </p:nvPr>
        </p:nvSpPr>
        <p:spPr>
          <a:xfrm>
            <a:off x="457200" y="1295401"/>
            <a:ext cx="8229600" cy="4343400"/>
          </a:xfrm>
          <a:prstGeom prst="rect">
            <a:avLst/>
          </a:prstGeom>
        </p:spPr>
        <p:txBody>
          <a:bodyPr/>
          <a:lstStyle>
            <a:lvl1pPr>
              <a:defRPr sz="3200">
                <a:solidFill>
                  <a:srgbClr val="376092"/>
                </a:solidFill>
              </a:defRPr>
            </a:lvl1pPr>
            <a:lvl2pPr>
              <a:defRPr sz="2800">
                <a:solidFill>
                  <a:srgbClr val="376092"/>
                </a:solidFill>
              </a:defRPr>
            </a:lvl2pPr>
            <a:lvl3pPr>
              <a:defRPr sz="2400">
                <a:solidFill>
                  <a:srgbClr val="376092"/>
                </a:solidFill>
              </a:defRPr>
            </a:lvl3pPr>
            <a:lvl4pPr>
              <a:defRPr sz="2000">
                <a:solidFill>
                  <a:srgbClr val="376092"/>
                </a:solidFill>
              </a:defRPr>
            </a:lvl4pPr>
            <a:lvl5pPr>
              <a:defRPr sz="2000">
                <a:solidFill>
                  <a:srgbClr val="37609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a:xfrm>
            <a:off x="457200" y="381000"/>
            <a:ext cx="8229600" cy="838200"/>
          </a:xfrm>
          <a:prstGeom prst="rect">
            <a:avLst/>
          </a:prstGeom>
        </p:spPr>
        <p:txBody>
          <a:bodyPr/>
          <a:lstStyle>
            <a:lvl1pPr>
              <a:defRPr sz="3800"/>
            </a:lvl1pPr>
          </a:lstStyle>
          <a:p>
            <a:r>
              <a:rPr lang="en-US" dirty="0"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pic>
        <p:nvPicPr>
          <p:cNvPr id="10" name="Picture 9" descr="PPT_page5.jpg"/>
          <p:cNvPicPr>
            <a:picLocks noChangeAspect="1"/>
          </p:cNvPicPr>
          <p:nvPr userDrawn="1"/>
        </p:nvPicPr>
        <p:blipFill>
          <a:blip r:embed="rId2" cstate="print"/>
          <a:stretch>
            <a:fillRect/>
          </a:stretch>
        </p:blipFill>
        <p:spPr>
          <a:xfrm>
            <a:off x="0" y="0"/>
            <a:ext cx="9144000" cy="6857999"/>
          </a:xfrm>
          <a:prstGeom prst="rect">
            <a:avLst/>
          </a:prstGeom>
        </p:spPr>
      </p:pic>
      <p:sp>
        <p:nvSpPr>
          <p:cNvPr id="7" name="Slide Number Placeholder 6"/>
          <p:cNvSpPr>
            <a:spLocks noGrp="1"/>
          </p:cNvSpPr>
          <p:nvPr>
            <p:ph type="sldNum" sz="quarter" idx="12"/>
          </p:nvPr>
        </p:nvSpPr>
        <p:spPr>
          <a:xfrm>
            <a:off x="6309360" y="6309360"/>
            <a:ext cx="2133600" cy="365125"/>
          </a:xfrm>
        </p:spPr>
        <p:txBody>
          <a:bodyPr/>
          <a:lstStyle/>
          <a:p>
            <a:fld id="{7378E873-49BC-4DCA-84C1-C855ED2A6995}" type="slidenum">
              <a:rPr lang="en-US" smtClean="0"/>
              <a:pPr/>
              <a:t>‹#›</a:t>
            </a:fld>
            <a:endParaRPr lang="en-US"/>
          </a:p>
        </p:txBody>
      </p:sp>
      <p:sp>
        <p:nvSpPr>
          <p:cNvPr id="3" name="Content Placeholder 2"/>
          <p:cNvSpPr>
            <a:spLocks noGrp="1"/>
          </p:cNvSpPr>
          <p:nvPr>
            <p:ph idx="1"/>
          </p:nvPr>
        </p:nvSpPr>
        <p:spPr>
          <a:xfrm>
            <a:off x="457200" y="1295401"/>
            <a:ext cx="3886200" cy="4343400"/>
          </a:xfrm>
          <a:prstGeom prst="rect">
            <a:avLst/>
          </a:prstGeom>
        </p:spPr>
        <p:txBody>
          <a:bodyPr/>
          <a:lstStyle>
            <a:lvl1pPr>
              <a:defRPr sz="2800">
                <a:solidFill>
                  <a:srgbClr val="376092"/>
                </a:solidFill>
              </a:defRPr>
            </a:lvl1pPr>
            <a:lvl2pPr>
              <a:defRPr sz="2600">
                <a:solidFill>
                  <a:srgbClr val="376092"/>
                </a:solidFill>
              </a:defRPr>
            </a:lvl2pPr>
            <a:lvl3pPr>
              <a:defRPr sz="2400">
                <a:solidFill>
                  <a:srgbClr val="376092"/>
                </a:solidFill>
              </a:defRPr>
            </a:lvl3pPr>
            <a:lvl4pPr>
              <a:defRPr sz="2000">
                <a:solidFill>
                  <a:srgbClr val="376092"/>
                </a:solidFill>
              </a:defRPr>
            </a:lvl4pPr>
            <a:lvl5pPr>
              <a:defRPr sz="2000">
                <a:solidFill>
                  <a:srgbClr val="37609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p:nvPr>
        </p:nvSpPr>
        <p:spPr>
          <a:xfrm>
            <a:off x="457200" y="384048"/>
            <a:ext cx="8229600" cy="841248"/>
          </a:xfrm>
          <a:prstGeom prst="rect">
            <a:avLst/>
          </a:prstGeom>
        </p:spPr>
        <p:txBody>
          <a:bodyPr>
            <a:normAutofit/>
          </a:bodyPr>
          <a:lstStyle>
            <a:lvl1pPr>
              <a:defRPr sz="4000">
                <a:solidFill>
                  <a:srgbClr val="17375E"/>
                </a:solidFill>
                <a:latin typeface="Arial" pitchFamily="34" charset="0"/>
                <a:cs typeface="Arial" pitchFamily="34" charset="0"/>
              </a:defRPr>
            </a:lvl1pPr>
          </a:lstStyle>
          <a:p>
            <a:r>
              <a:rPr lang="en-US" dirty="0" smtClean="0"/>
              <a:t>Click to edit Master title style</a:t>
            </a:r>
            <a:endParaRPr lang="en-US" dirty="0"/>
          </a:p>
        </p:txBody>
      </p:sp>
      <p:sp>
        <p:nvSpPr>
          <p:cNvPr id="6" name="Content Placeholder 2"/>
          <p:cNvSpPr>
            <a:spLocks noGrp="1"/>
          </p:cNvSpPr>
          <p:nvPr>
            <p:ph idx="13"/>
          </p:nvPr>
        </p:nvSpPr>
        <p:spPr>
          <a:xfrm>
            <a:off x="4572000" y="1295401"/>
            <a:ext cx="4114800" cy="4343400"/>
          </a:xfrm>
          <a:prstGeom prst="rect">
            <a:avLst/>
          </a:prstGeom>
        </p:spPr>
        <p:txBody>
          <a:bodyPr/>
          <a:lstStyle>
            <a:lvl1pPr>
              <a:defRPr sz="2800">
                <a:solidFill>
                  <a:srgbClr val="376092"/>
                </a:solidFill>
              </a:defRPr>
            </a:lvl1pPr>
            <a:lvl2pPr>
              <a:defRPr sz="2600">
                <a:solidFill>
                  <a:srgbClr val="376092"/>
                </a:solidFill>
              </a:defRPr>
            </a:lvl2pPr>
            <a:lvl3pPr>
              <a:defRPr sz="2400">
                <a:solidFill>
                  <a:srgbClr val="376092"/>
                </a:solidFill>
              </a:defRPr>
            </a:lvl3pPr>
            <a:lvl4pPr>
              <a:defRPr sz="2000">
                <a:solidFill>
                  <a:srgbClr val="376092"/>
                </a:solidFill>
              </a:defRPr>
            </a:lvl4pPr>
            <a:lvl5pPr>
              <a:defRPr sz="2000">
                <a:solidFill>
                  <a:srgbClr val="37609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pic>
        <p:nvPicPr>
          <p:cNvPr id="8" name="Picture 7" descr="PPT_page5.jpg"/>
          <p:cNvPicPr>
            <a:picLocks noChangeAspect="1"/>
          </p:cNvPicPr>
          <p:nvPr userDrawn="1"/>
        </p:nvPicPr>
        <p:blipFill>
          <a:blip r:embed="rId2" cstate="print"/>
          <a:stretch>
            <a:fillRect/>
          </a:stretch>
        </p:blipFill>
        <p:spPr>
          <a:xfrm>
            <a:off x="0" y="1"/>
            <a:ext cx="9144000" cy="6858000"/>
          </a:xfrm>
          <a:prstGeom prst="rect">
            <a:avLst/>
          </a:prstGeom>
        </p:spPr>
      </p:pic>
      <p:sp>
        <p:nvSpPr>
          <p:cNvPr id="2" name="Title 1"/>
          <p:cNvSpPr>
            <a:spLocks noGrp="1"/>
          </p:cNvSpPr>
          <p:nvPr>
            <p:ph type="title"/>
          </p:nvPr>
        </p:nvSpPr>
        <p:spPr>
          <a:xfrm>
            <a:off x="457200" y="384048"/>
            <a:ext cx="8229600" cy="841248"/>
          </a:xfrm>
          <a:prstGeom prst="rect">
            <a:avLst/>
          </a:prstGeom>
        </p:spPr>
        <p:txBody>
          <a:bodyPr>
            <a:normAutofit/>
          </a:bodyPr>
          <a:lstStyle>
            <a:lvl1pPr>
              <a:defRPr sz="4000">
                <a:solidFill>
                  <a:srgbClr val="17375E"/>
                </a:solidFill>
                <a:latin typeface="Arial" pitchFamily="34" charset="0"/>
                <a:cs typeface="Arial"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295400"/>
            <a:ext cx="8229600" cy="4343400"/>
          </a:xfrm>
          <a:prstGeom prst="rect">
            <a:avLst/>
          </a:prstGeom>
        </p:spPr>
        <p:txBody>
          <a:bodyPr vert="eaVert"/>
          <a:lstStyle>
            <a:lvl1pPr>
              <a:defRPr>
                <a:solidFill>
                  <a:srgbClr val="376092"/>
                </a:solidFill>
              </a:defRPr>
            </a:lvl1pPr>
            <a:lvl2pPr>
              <a:defRPr>
                <a:solidFill>
                  <a:srgbClr val="376092"/>
                </a:solidFill>
              </a:defRPr>
            </a:lvl2pPr>
            <a:lvl3pPr>
              <a:defRPr>
                <a:solidFill>
                  <a:srgbClr val="376092"/>
                </a:solidFill>
              </a:defRPr>
            </a:lvl3pPr>
            <a:lvl4pPr>
              <a:defRPr>
                <a:solidFill>
                  <a:srgbClr val="376092"/>
                </a:solidFill>
              </a:defRPr>
            </a:lvl4pPr>
            <a:lvl5pPr>
              <a:defRPr>
                <a:solidFill>
                  <a:srgbClr val="37609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309360" y="6309360"/>
            <a:ext cx="2133600" cy="365125"/>
          </a:xfrm>
        </p:spPr>
        <p:txBody>
          <a:bodyPr/>
          <a:lstStyle/>
          <a:p>
            <a:fld id="{7378E873-49BC-4DCA-84C1-C855ED2A69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D9CE83-F315-491C-8C0C-6CF9B93A6097}" type="datetimeFigureOut">
              <a:rPr lang="en-US" smtClean="0"/>
              <a:pPr/>
              <a:t>7/24/2013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E9E68-EBEA-4018-A32C-9EA69E08EDE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floridajobs.org/PDG/pdf/Bonding_Atch_080511.pdf"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hyperlink" Target="http://www.floridajobs.org/PDG/pdf/Bonding_Atch_080511.pdf"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www.bonds4jobs.com/marketing-tools.html"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www.floridajobs.org/PDG/pdf/Bonding_Atch_080511.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17375E"/>
                </a:solidFill>
              </a:rPr>
              <a:t>Federal Bonding Program:</a:t>
            </a:r>
            <a:br>
              <a:rPr lang="en-US" dirty="0" smtClean="0">
                <a:solidFill>
                  <a:srgbClr val="17375E"/>
                </a:solidFill>
              </a:rPr>
            </a:br>
            <a:r>
              <a:rPr lang="en-US" dirty="0" smtClean="0">
                <a:solidFill>
                  <a:srgbClr val="17375E"/>
                </a:solidFill>
              </a:rPr>
              <a:t>A Unique Job Placement Tool</a:t>
            </a:r>
            <a:endParaRPr lang="en-US" dirty="0">
              <a:solidFill>
                <a:srgbClr val="17375E"/>
              </a:solidFill>
            </a:endParaRPr>
          </a:p>
        </p:txBody>
      </p:sp>
      <p:sp>
        <p:nvSpPr>
          <p:cNvPr id="4" name="Title 1"/>
          <p:cNvSpPr txBox="1">
            <a:spLocks/>
          </p:cNvSpPr>
          <p:nvPr/>
        </p:nvSpPr>
        <p:spPr>
          <a:xfrm>
            <a:off x="253999" y="4815841"/>
            <a:ext cx="8626593" cy="4139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000" dirty="0">
              <a:solidFill>
                <a:srgbClr val="194D6E"/>
              </a:solidFill>
              <a:latin typeface="Helvetica Neue Medium"/>
              <a:cs typeface="Helvetica Neue Medium"/>
            </a:endParaRPr>
          </a:p>
        </p:txBody>
      </p:sp>
    </p:spTree>
    <p:extLst>
      <p:ext uri="{BB962C8B-B14F-4D97-AF65-F5344CB8AC3E}">
        <p14:creationId xmlns:p14="http://schemas.microsoft.com/office/powerpoint/2010/main" xmlns="" val="2351856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221452" y="1133784"/>
            <a:ext cx="8701097" cy="0"/>
          </a:xfrm>
          <a:prstGeom prst="line">
            <a:avLst/>
          </a:prstGeom>
          <a:ln>
            <a:solidFill>
              <a:srgbClr val="A5C92B"/>
            </a:solidFill>
          </a:ln>
          <a:effectLst>
            <a:outerShdw blurRad="40000" dist="20000" dir="5400000" rotWithShape="0">
              <a:srgbClr val="000000">
                <a:alpha val="38000"/>
              </a:srgbClr>
            </a:outerShdw>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sp>
        <p:nvSpPr>
          <p:cNvPr id="13" name="Content Placeholder 12"/>
          <p:cNvSpPr>
            <a:spLocks noGrp="1"/>
          </p:cNvSpPr>
          <p:nvPr>
            <p:ph idx="1"/>
          </p:nvPr>
        </p:nvSpPr>
        <p:spPr>
          <a:xfrm>
            <a:off x="457200" y="1947672"/>
            <a:ext cx="4379976" cy="3694176"/>
          </a:xfrm>
        </p:spPr>
        <p:txBody>
          <a:bodyPr/>
          <a:lstStyle/>
          <a:p>
            <a:r>
              <a:rPr lang="en-US" dirty="0" smtClean="0"/>
              <a:t>RWB staff must</a:t>
            </a:r>
          </a:p>
          <a:p>
            <a:pPr lvl="1"/>
            <a:r>
              <a:rPr lang="en-US" dirty="0" smtClean="0"/>
              <a:t>Enter their </a:t>
            </a:r>
            <a:r>
              <a:rPr lang="en-US" b="1" i="1" dirty="0" smtClean="0"/>
              <a:t>telephone</a:t>
            </a:r>
            <a:r>
              <a:rPr lang="en-US" dirty="0" smtClean="0"/>
              <a:t> </a:t>
            </a:r>
            <a:r>
              <a:rPr lang="en-US" b="1" i="1" dirty="0" smtClean="0"/>
              <a:t>number</a:t>
            </a:r>
            <a:r>
              <a:rPr lang="en-US" dirty="0" smtClean="0"/>
              <a:t> and </a:t>
            </a:r>
            <a:r>
              <a:rPr lang="en-US" b="1" i="1" dirty="0" smtClean="0"/>
              <a:t>phone</a:t>
            </a:r>
            <a:r>
              <a:rPr lang="en-US" dirty="0" smtClean="0"/>
              <a:t> </a:t>
            </a:r>
            <a:r>
              <a:rPr lang="en-US" b="1" i="1" dirty="0" smtClean="0"/>
              <a:t>extension</a:t>
            </a:r>
            <a:r>
              <a:rPr lang="en-US" dirty="0" smtClean="0"/>
              <a:t> on the </a:t>
            </a:r>
            <a:r>
              <a:rPr lang="en-US" dirty="0" smtClean="0">
                <a:hlinkClick r:id="rId3"/>
              </a:rPr>
              <a:t>Bond Certification Form</a:t>
            </a:r>
            <a:endParaRPr lang="en-US" dirty="0" smtClean="0"/>
          </a:p>
        </p:txBody>
      </p:sp>
      <p:sp>
        <p:nvSpPr>
          <p:cNvPr id="7" name="Title 6"/>
          <p:cNvSpPr>
            <a:spLocks noGrp="1"/>
          </p:cNvSpPr>
          <p:nvPr>
            <p:ph type="title"/>
          </p:nvPr>
        </p:nvSpPr>
        <p:spPr/>
        <p:txBody>
          <a:bodyPr/>
          <a:lstStyle/>
          <a:p>
            <a:r>
              <a:rPr lang="en-US" dirty="0" smtClean="0"/>
              <a:t>How is the bond issued?</a:t>
            </a:r>
            <a:endParaRPr lang="en-US" dirty="0"/>
          </a:p>
        </p:txBody>
      </p:sp>
      <p:pic>
        <p:nvPicPr>
          <p:cNvPr id="14" name="Content Placeholder 13" descr="phone.jpg"/>
          <p:cNvPicPr>
            <a:picLocks noGrp="1" noChangeAspect="1"/>
          </p:cNvPicPr>
          <p:nvPr>
            <p:ph idx="13"/>
          </p:nvPr>
        </p:nvPicPr>
        <p:blipFill>
          <a:blip r:embed="rId4"/>
          <a:stretch>
            <a:fillRect/>
          </a:stretch>
        </p:blipFill>
        <p:spPr>
          <a:xfrm>
            <a:off x="5303520" y="2132770"/>
            <a:ext cx="3032803" cy="2377440"/>
          </a:xfrm>
        </p:spPr>
      </p:pic>
    </p:spTree>
    <p:extLst>
      <p:ext uri="{BB962C8B-B14F-4D97-AF65-F5344CB8AC3E}">
        <p14:creationId xmlns:p14="http://schemas.microsoft.com/office/powerpoint/2010/main" xmlns="" val="88494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221452" y="1133784"/>
            <a:ext cx="8701097" cy="0"/>
          </a:xfrm>
          <a:prstGeom prst="line">
            <a:avLst/>
          </a:prstGeom>
          <a:ln>
            <a:solidFill>
              <a:srgbClr val="A5C92B"/>
            </a:solidFill>
          </a:ln>
          <a:effectLst>
            <a:outerShdw blurRad="40000" dist="20000" dir="5400000" rotWithShape="0">
              <a:srgbClr val="000000">
                <a:alpha val="38000"/>
              </a:srgbClr>
            </a:outerShdw>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sp>
        <p:nvSpPr>
          <p:cNvPr id="13" name="Content Placeholder 12"/>
          <p:cNvSpPr>
            <a:spLocks noGrp="1"/>
          </p:cNvSpPr>
          <p:nvPr>
            <p:ph idx="1"/>
          </p:nvPr>
        </p:nvSpPr>
        <p:spPr>
          <a:xfrm>
            <a:off x="457200" y="1947672"/>
            <a:ext cx="4379976" cy="3694176"/>
          </a:xfrm>
        </p:spPr>
        <p:txBody>
          <a:bodyPr/>
          <a:lstStyle/>
          <a:p>
            <a:r>
              <a:rPr lang="en-US" dirty="0" smtClean="0"/>
              <a:t>RWB staff</a:t>
            </a:r>
          </a:p>
          <a:p>
            <a:pPr lvl="1"/>
            <a:r>
              <a:rPr lang="en-US" b="1" i="1" dirty="0" smtClean="0"/>
              <a:t>Compose</a:t>
            </a:r>
            <a:r>
              <a:rPr lang="en-US" dirty="0" smtClean="0"/>
              <a:t> and </a:t>
            </a:r>
            <a:r>
              <a:rPr lang="en-US" b="1" i="1" dirty="0" smtClean="0"/>
              <a:t>mail</a:t>
            </a:r>
            <a:r>
              <a:rPr lang="en-US" dirty="0" smtClean="0"/>
              <a:t> a </a:t>
            </a:r>
            <a:r>
              <a:rPr lang="en-US" dirty="0" smtClean="0">
                <a:hlinkClick r:id="rId3"/>
              </a:rPr>
              <a:t>letter</a:t>
            </a:r>
            <a:r>
              <a:rPr lang="en-US" dirty="0" smtClean="0"/>
              <a:t> to the employer </a:t>
            </a:r>
          </a:p>
        </p:txBody>
      </p:sp>
      <p:sp>
        <p:nvSpPr>
          <p:cNvPr id="7" name="Title 6"/>
          <p:cNvSpPr>
            <a:spLocks noGrp="1"/>
          </p:cNvSpPr>
          <p:nvPr>
            <p:ph type="title"/>
          </p:nvPr>
        </p:nvSpPr>
        <p:spPr/>
        <p:txBody>
          <a:bodyPr/>
          <a:lstStyle/>
          <a:p>
            <a:r>
              <a:rPr lang="en-US" dirty="0" smtClean="0"/>
              <a:t>How is the bond issued?</a:t>
            </a:r>
            <a:endParaRPr lang="en-US" dirty="0"/>
          </a:p>
        </p:txBody>
      </p:sp>
      <p:pic>
        <p:nvPicPr>
          <p:cNvPr id="14" name="Content Placeholder 13" descr="carrier.jpg"/>
          <p:cNvPicPr>
            <a:picLocks noGrp="1" noChangeAspect="1"/>
          </p:cNvPicPr>
          <p:nvPr>
            <p:ph idx="13"/>
          </p:nvPr>
        </p:nvPicPr>
        <p:blipFill>
          <a:blip r:embed="rId4"/>
          <a:stretch>
            <a:fillRect/>
          </a:stretch>
        </p:blipFill>
        <p:spPr>
          <a:xfrm>
            <a:off x="4992624" y="2130552"/>
            <a:ext cx="3474720" cy="2322950"/>
          </a:xfrm>
        </p:spPr>
      </p:pic>
    </p:spTree>
    <p:extLst>
      <p:ext uri="{BB962C8B-B14F-4D97-AF65-F5344CB8AC3E}">
        <p14:creationId xmlns:p14="http://schemas.microsoft.com/office/powerpoint/2010/main" xmlns="" val="88494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221452" y="1133784"/>
            <a:ext cx="8701097" cy="0"/>
          </a:xfrm>
          <a:prstGeom prst="line">
            <a:avLst/>
          </a:prstGeom>
          <a:ln>
            <a:solidFill>
              <a:srgbClr val="A5C92B"/>
            </a:solidFill>
          </a:ln>
          <a:effectLst>
            <a:outerShdw blurRad="40000" dist="20000" dir="5400000" rotWithShape="0">
              <a:srgbClr val="000000">
                <a:alpha val="38000"/>
              </a:srgbClr>
            </a:outerShdw>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sp>
        <p:nvSpPr>
          <p:cNvPr id="13" name="Content Placeholder 12"/>
          <p:cNvSpPr>
            <a:spLocks noGrp="1"/>
          </p:cNvSpPr>
          <p:nvPr>
            <p:ph idx="1"/>
          </p:nvPr>
        </p:nvSpPr>
        <p:spPr>
          <a:xfrm>
            <a:off x="457200" y="1295401"/>
            <a:ext cx="8229600" cy="1847202"/>
          </a:xfrm>
        </p:spPr>
        <p:txBody>
          <a:bodyPr/>
          <a:lstStyle/>
          <a:p>
            <a:pPr lvl="3"/>
            <a:endParaRPr lang="en-US" dirty="0" smtClean="0"/>
          </a:p>
          <a:p>
            <a:r>
              <a:rPr lang="en-US" dirty="0" smtClean="0"/>
              <a:t>RWB staff must</a:t>
            </a:r>
          </a:p>
          <a:p>
            <a:pPr lvl="1"/>
            <a:r>
              <a:rPr lang="en-US" dirty="0" smtClean="0"/>
              <a:t>Enter service code </a:t>
            </a:r>
            <a:r>
              <a:rPr lang="en-US" b="1" i="1" dirty="0" smtClean="0"/>
              <a:t>124</a:t>
            </a:r>
            <a:r>
              <a:rPr lang="en-US" dirty="0" smtClean="0"/>
              <a:t> under Activities History</a:t>
            </a:r>
          </a:p>
        </p:txBody>
      </p:sp>
      <p:sp>
        <p:nvSpPr>
          <p:cNvPr id="7" name="Title 6"/>
          <p:cNvSpPr>
            <a:spLocks noGrp="1"/>
          </p:cNvSpPr>
          <p:nvPr>
            <p:ph type="title"/>
          </p:nvPr>
        </p:nvSpPr>
        <p:spPr/>
        <p:txBody>
          <a:bodyPr>
            <a:normAutofit/>
          </a:bodyPr>
          <a:lstStyle/>
          <a:p>
            <a:r>
              <a:rPr lang="en-US" sz="4000" dirty="0" smtClean="0">
                <a:solidFill>
                  <a:srgbClr val="17375E"/>
                </a:solidFill>
                <a:latin typeface="Arial" pitchFamily="34" charset="0"/>
                <a:cs typeface="Arial" pitchFamily="34" charset="0"/>
              </a:rPr>
              <a:t>How is the bond issued?</a:t>
            </a:r>
            <a:endParaRPr lang="en-US" sz="4000" dirty="0">
              <a:solidFill>
                <a:srgbClr val="17375E"/>
              </a:solidFill>
              <a:latin typeface="Arial" pitchFamily="34" charset="0"/>
              <a:cs typeface="Arial" pitchFamily="34" charset="0"/>
            </a:endParaRPr>
          </a:p>
        </p:txBody>
      </p:sp>
      <p:pic>
        <p:nvPicPr>
          <p:cNvPr id="1026" name="Picture 2"/>
          <p:cNvPicPr>
            <a:picLocks noChangeAspect="1" noChangeArrowheads="1"/>
          </p:cNvPicPr>
          <p:nvPr/>
        </p:nvPicPr>
        <p:blipFill>
          <a:blip r:embed="rId3"/>
          <a:srcRect/>
          <a:stretch>
            <a:fillRect/>
          </a:stretch>
        </p:blipFill>
        <p:spPr bwMode="auto">
          <a:xfrm>
            <a:off x="0" y="3142603"/>
            <a:ext cx="7403690" cy="3715397"/>
          </a:xfrm>
          <a:prstGeom prst="rect">
            <a:avLst/>
          </a:prstGeom>
          <a:noFill/>
          <a:ln w="9525">
            <a:noFill/>
            <a:miter lim="800000"/>
            <a:headEnd/>
            <a:tailEnd/>
          </a:ln>
        </p:spPr>
      </p:pic>
    </p:spTree>
    <p:extLst>
      <p:ext uri="{BB962C8B-B14F-4D97-AF65-F5344CB8AC3E}">
        <p14:creationId xmlns:p14="http://schemas.microsoft.com/office/powerpoint/2010/main" xmlns="" val="88494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221452" y="1133784"/>
            <a:ext cx="8701097" cy="0"/>
          </a:xfrm>
          <a:prstGeom prst="line">
            <a:avLst/>
          </a:prstGeom>
          <a:ln>
            <a:solidFill>
              <a:srgbClr val="A5C92B"/>
            </a:solidFill>
          </a:ln>
          <a:effectLst>
            <a:outerShdw blurRad="40000" dist="20000" dir="5400000" rotWithShape="0">
              <a:srgbClr val="000000">
                <a:alpha val="38000"/>
              </a:srgbClr>
            </a:outerShdw>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sp>
        <p:nvSpPr>
          <p:cNvPr id="13" name="Content Placeholder 12"/>
          <p:cNvSpPr>
            <a:spLocks noGrp="1"/>
          </p:cNvSpPr>
          <p:nvPr>
            <p:ph idx="1"/>
          </p:nvPr>
        </p:nvSpPr>
        <p:spPr>
          <a:xfrm>
            <a:off x="457200" y="1295401"/>
            <a:ext cx="8229600" cy="1698522"/>
          </a:xfrm>
        </p:spPr>
        <p:txBody>
          <a:bodyPr/>
          <a:lstStyle/>
          <a:p>
            <a:pPr lvl="3"/>
            <a:endParaRPr lang="en-US" dirty="0" smtClean="0"/>
          </a:p>
          <a:p>
            <a:r>
              <a:rPr lang="en-US" dirty="0" smtClean="0"/>
              <a:t>RWB staff must</a:t>
            </a:r>
          </a:p>
          <a:p>
            <a:pPr lvl="1"/>
            <a:r>
              <a:rPr lang="en-US" dirty="0" smtClean="0"/>
              <a:t>Enter a case note in the EFM system</a:t>
            </a:r>
          </a:p>
        </p:txBody>
      </p:sp>
      <p:sp>
        <p:nvSpPr>
          <p:cNvPr id="7" name="Title 6"/>
          <p:cNvSpPr>
            <a:spLocks noGrp="1"/>
          </p:cNvSpPr>
          <p:nvPr>
            <p:ph type="title"/>
          </p:nvPr>
        </p:nvSpPr>
        <p:spPr/>
        <p:txBody>
          <a:bodyPr>
            <a:normAutofit/>
          </a:bodyPr>
          <a:lstStyle/>
          <a:p>
            <a:r>
              <a:rPr lang="en-US" sz="4000" dirty="0" smtClean="0">
                <a:solidFill>
                  <a:srgbClr val="17375E"/>
                </a:solidFill>
                <a:latin typeface="Arial" pitchFamily="34" charset="0"/>
                <a:cs typeface="Arial" pitchFamily="34" charset="0"/>
              </a:rPr>
              <a:t>How is the bond issued?</a:t>
            </a:r>
            <a:endParaRPr lang="en-US" sz="4000" dirty="0">
              <a:solidFill>
                <a:srgbClr val="17375E"/>
              </a:solidFill>
              <a:latin typeface="Arial" pitchFamily="34" charset="0"/>
              <a:cs typeface="Arial" pitchFamily="34" charset="0"/>
            </a:endParaRPr>
          </a:p>
        </p:txBody>
      </p:sp>
      <p:pic>
        <p:nvPicPr>
          <p:cNvPr id="4098" name="Picture 2"/>
          <p:cNvPicPr>
            <a:picLocks noChangeAspect="1" noChangeArrowheads="1"/>
          </p:cNvPicPr>
          <p:nvPr/>
        </p:nvPicPr>
        <p:blipFill>
          <a:blip r:embed="rId3"/>
          <a:srcRect/>
          <a:stretch>
            <a:fillRect/>
          </a:stretch>
        </p:blipFill>
        <p:spPr bwMode="auto">
          <a:xfrm>
            <a:off x="4040372" y="3176387"/>
            <a:ext cx="4228792" cy="2465125"/>
          </a:xfrm>
          <a:prstGeom prst="rect">
            <a:avLst/>
          </a:prstGeom>
          <a:noFill/>
          <a:ln w="9525">
            <a:noFill/>
            <a:miter lim="800000"/>
            <a:headEnd/>
            <a:tailEnd/>
          </a:ln>
        </p:spPr>
      </p:pic>
    </p:spTree>
    <p:extLst>
      <p:ext uri="{BB962C8B-B14F-4D97-AF65-F5344CB8AC3E}">
        <p14:creationId xmlns:p14="http://schemas.microsoft.com/office/powerpoint/2010/main" xmlns="" val="88494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221452" y="1133784"/>
            <a:ext cx="8701097" cy="0"/>
          </a:xfrm>
          <a:prstGeom prst="line">
            <a:avLst/>
          </a:prstGeom>
          <a:ln>
            <a:solidFill>
              <a:srgbClr val="A5C92B"/>
            </a:solidFill>
          </a:ln>
          <a:effectLst>
            <a:outerShdw blurRad="40000" dist="20000" dir="5400000" rotWithShape="0">
              <a:srgbClr val="000000">
                <a:alpha val="38000"/>
              </a:srgbClr>
            </a:outerShdw>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sp>
        <p:nvSpPr>
          <p:cNvPr id="13" name="Content Placeholder 12"/>
          <p:cNvSpPr>
            <a:spLocks noGrp="1"/>
          </p:cNvSpPr>
          <p:nvPr>
            <p:ph idx="1"/>
          </p:nvPr>
        </p:nvSpPr>
        <p:spPr>
          <a:xfrm>
            <a:off x="457200" y="1947672"/>
            <a:ext cx="4380271" cy="3694176"/>
          </a:xfrm>
        </p:spPr>
        <p:txBody>
          <a:bodyPr/>
          <a:lstStyle/>
          <a:p>
            <a:r>
              <a:rPr lang="en-US" dirty="0" smtClean="0"/>
              <a:t>There are no papers for the employer to fill out.  The employer simply has to </a:t>
            </a:r>
            <a:r>
              <a:rPr lang="en-US" b="1" i="1" dirty="0" smtClean="0"/>
              <a:t>give</a:t>
            </a:r>
            <a:r>
              <a:rPr lang="en-US" dirty="0" smtClean="0"/>
              <a:t> the job seeker a </a:t>
            </a:r>
            <a:r>
              <a:rPr lang="en-US" b="1" i="1" dirty="0" smtClean="0"/>
              <a:t>chance</a:t>
            </a:r>
            <a:endParaRPr lang="en-US" b="1" i="1" dirty="0"/>
          </a:p>
        </p:txBody>
      </p:sp>
      <p:sp>
        <p:nvSpPr>
          <p:cNvPr id="7" name="Title 6"/>
          <p:cNvSpPr>
            <a:spLocks noGrp="1"/>
          </p:cNvSpPr>
          <p:nvPr>
            <p:ph type="title"/>
          </p:nvPr>
        </p:nvSpPr>
        <p:spPr/>
        <p:txBody>
          <a:bodyPr>
            <a:noAutofit/>
          </a:bodyPr>
          <a:lstStyle/>
          <a:p>
            <a:r>
              <a:rPr lang="en-US" sz="3800" dirty="0" smtClean="0"/>
              <a:t>What does the employer have to do?</a:t>
            </a:r>
            <a:endParaRPr lang="en-US" sz="3800" dirty="0"/>
          </a:p>
        </p:txBody>
      </p:sp>
      <p:pic>
        <p:nvPicPr>
          <p:cNvPr id="14" name="Content Placeholder 13" descr="ladderclimb.jpg"/>
          <p:cNvPicPr>
            <a:picLocks noGrp="1" noChangeAspect="1"/>
          </p:cNvPicPr>
          <p:nvPr>
            <p:ph idx="13"/>
          </p:nvPr>
        </p:nvPicPr>
        <p:blipFill>
          <a:blip r:embed="rId3"/>
          <a:stretch>
            <a:fillRect/>
          </a:stretch>
        </p:blipFill>
        <p:spPr>
          <a:xfrm>
            <a:off x="5782056" y="2130552"/>
            <a:ext cx="2082630" cy="3108960"/>
          </a:xfrm>
        </p:spPr>
      </p:pic>
    </p:spTree>
    <p:extLst>
      <p:ext uri="{BB962C8B-B14F-4D97-AF65-F5344CB8AC3E}">
        <p14:creationId xmlns:p14="http://schemas.microsoft.com/office/powerpoint/2010/main" xmlns="" val="88494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221452" y="1133784"/>
            <a:ext cx="8701097" cy="0"/>
          </a:xfrm>
          <a:prstGeom prst="line">
            <a:avLst/>
          </a:prstGeom>
          <a:ln>
            <a:solidFill>
              <a:srgbClr val="A5C92B"/>
            </a:solidFill>
          </a:ln>
          <a:effectLst>
            <a:outerShdw blurRad="40000" dist="20000" dir="5400000" rotWithShape="0">
              <a:srgbClr val="000000">
                <a:alpha val="38000"/>
              </a:srgbClr>
            </a:outerShdw>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sp>
        <p:nvSpPr>
          <p:cNvPr id="17" name="Title 16"/>
          <p:cNvSpPr>
            <a:spLocks noGrp="1"/>
          </p:cNvSpPr>
          <p:nvPr>
            <p:ph type="title"/>
          </p:nvPr>
        </p:nvSpPr>
        <p:spPr>
          <a:xfrm>
            <a:off x="221451" y="384048"/>
            <a:ext cx="8701097" cy="841248"/>
          </a:xfrm>
        </p:spPr>
        <p:txBody>
          <a:bodyPr>
            <a:noAutofit/>
          </a:bodyPr>
          <a:lstStyle/>
          <a:p>
            <a:r>
              <a:rPr lang="en-US" sz="3600" dirty="0" smtClean="0"/>
              <a:t>What can we do to make this a success?</a:t>
            </a:r>
            <a:endParaRPr lang="en-US" sz="3600" dirty="0"/>
          </a:p>
        </p:txBody>
      </p:sp>
      <p:sp>
        <p:nvSpPr>
          <p:cNvPr id="15" name="Content Placeholder 14"/>
          <p:cNvSpPr>
            <a:spLocks noGrp="1"/>
          </p:cNvSpPr>
          <p:nvPr>
            <p:ph idx="13"/>
          </p:nvPr>
        </p:nvSpPr>
        <p:spPr>
          <a:xfrm>
            <a:off x="3982067" y="1947672"/>
            <a:ext cx="4807749" cy="3319271"/>
          </a:xfrm>
        </p:spPr>
        <p:txBody>
          <a:bodyPr/>
          <a:lstStyle/>
          <a:p>
            <a:r>
              <a:rPr lang="en-US" dirty="0" smtClean="0"/>
              <a:t>Be informed</a:t>
            </a:r>
          </a:p>
          <a:p>
            <a:r>
              <a:rPr lang="en-US" dirty="0" smtClean="0"/>
              <a:t>Counsel job seekers about Federal Bonding </a:t>
            </a:r>
          </a:p>
          <a:p>
            <a:pPr lvl="1"/>
            <a:r>
              <a:rPr lang="en-US" dirty="0" smtClean="0"/>
              <a:t>Teach job seekers to market themselves </a:t>
            </a:r>
            <a:r>
              <a:rPr lang="en-US" dirty="0" smtClean="0"/>
              <a:t>using</a:t>
            </a:r>
            <a:r>
              <a:rPr lang="en-US" dirty="0" smtClean="0"/>
              <a:t> </a:t>
            </a:r>
            <a:r>
              <a:rPr lang="en-US" dirty="0" smtClean="0"/>
              <a:t>the Federal Bonding opportunity</a:t>
            </a:r>
          </a:p>
        </p:txBody>
      </p:sp>
      <p:pic>
        <p:nvPicPr>
          <p:cNvPr id="6146" name="Picture 2" descr="C:\Users\MOTTERI\AppData\Local\Microsoft\Windows\Temporary Internet Files\Low\Content.IE5\9470PM5Y\bigstock-Person-Holding-Hire-Me-Sign-In-6560947[1].jpg"/>
          <p:cNvPicPr>
            <a:picLocks noChangeAspect="1" noChangeArrowheads="1"/>
          </p:cNvPicPr>
          <p:nvPr/>
        </p:nvPicPr>
        <p:blipFill>
          <a:blip r:embed="rId3"/>
          <a:srcRect/>
          <a:stretch>
            <a:fillRect/>
          </a:stretch>
        </p:blipFill>
        <p:spPr bwMode="auto">
          <a:xfrm>
            <a:off x="469960" y="2130552"/>
            <a:ext cx="3171902" cy="2926080"/>
          </a:xfrm>
          <a:prstGeom prst="rect">
            <a:avLst/>
          </a:prstGeom>
          <a:noFill/>
        </p:spPr>
      </p:pic>
    </p:spTree>
    <p:extLst>
      <p:ext uri="{BB962C8B-B14F-4D97-AF65-F5344CB8AC3E}">
        <p14:creationId xmlns:p14="http://schemas.microsoft.com/office/powerpoint/2010/main" xmlns="" val="88494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221452" y="1133784"/>
            <a:ext cx="8701097" cy="0"/>
          </a:xfrm>
          <a:prstGeom prst="line">
            <a:avLst/>
          </a:prstGeom>
          <a:ln>
            <a:solidFill>
              <a:srgbClr val="A5C92B"/>
            </a:solidFill>
          </a:ln>
          <a:effectLst>
            <a:outerShdw blurRad="40000" dist="20000" dir="5400000" rotWithShape="0">
              <a:srgbClr val="000000">
                <a:alpha val="38000"/>
              </a:srgbClr>
            </a:outerShdw>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sp>
        <p:nvSpPr>
          <p:cNvPr id="7" name="Title 6"/>
          <p:cNvSpPr>
            <a:spLocks noGrp="1"/>
          </p:cNvSpPr>
          <p:nvPr>
            <p:ph type="title"/>
          </p:nvPr>
        </p:nvSpPr>
        <p:spPr>
          <a:xfrm>
            <a:off x="221451" y="384048"/>
            <a:ext cx="8701097" cy="841248"/>
          </a:xfrm>
        </p:spPr>
        <p:txBody>
          <a:bodyPr>
            <a:normAutofit fontScale="90000"/>
          </a:bodyPr>
          <a:lstStyle/>
          <a:p>
            <a:r>
              <a:rPr lang="en-US" dirty="0" smtClean="0"/>
              <a:t>What can we do to make this a success?</a:t>
            </a:r>
            <a:endParaRPr lang="en-US" dirty="0"/>
          </a:p>
        </p:txBody>
      </p:sp>
      <p:sp>
        <p:nvSpPr>
          <p:cNvPr id="11" name="Content Placeholder 10"/>
          <p:cNvSpPr>
            <a:spLocks noGrp="1"/>
          </p:cNvSpPr>
          <p:nvPr>
            <p:ph idx="13"/>
          </p:nvPr>
        </p:nvSpPr>
        <p:spPr>
          <a:xfrm>
            <a:off x="3986784" y="1947672"/>
            <a:ext cx="4379976" cy="3694176"/>
          </a:xfrm>
        </p:spPr>
        <p:txBody>
          <a:bodyPr/>
          <a:lstStyle/>
          <a:p>
            <a:r>
              <a:rPr lang="en-US" dirty="0" smtClean="0"/>
              <a:t>Know your local operating procedures</a:t>
            </a:r>
          </a:p>
        </p:txBody>
      </p:sp>
      <p:pic>
        <p:nvPicPr>
          <p:cNvPr id="11266" name="Picture 2" descr="C:\Users\MOTTERI\AppData\Local\Microsoft\Windows\Temporary Internet Files\Low\Content.IE5\FYYUB2OV\bigstock-Upwards-Success-7184084[1].jpg"/>
          <p:cNvPicPr>
            <a:picLocks noChangeAspect="1" noChangeArrowheads="1"/>
          </p:cNvPicPr>
          <p:nvPr/>
        </p:nvPicPr>
        <p:blipFill>
          <a:blip r:embed="rId3"/>
          <a:srcRect/>
          <a:stretch>
            <a:fillRect/>
          </a:stretch>
        </p:blipFill>
        <p:spPr bwMode="auto">
          <a:xfrm>
            <a:off x="354241" y="2130552"/>
            <a:ext cx="3566160" cy="3566160"/>
          </a:xfrm>
          <a:prstGeom prst="rect">
            <a:avLst/>
          </a:prstGeom>
          <a:noFill/>
        </p:spPr>
      </p:pic>
    </p:spTree>
    <p:extLst>
      <p:ext uri="{BB962C8B-B14F-4D97-AF65-F5344CB8AC3E}">
        <p14:creationId xmlns:p14="http://schemas.microsoft.com/office/powerpoint/2010/main" xmlns="" val="88494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221452" y="1133784"/>
            <a:ext cx="8701097" cy="0"/>
          </a:xfrm>
          <a:prstGeom prst="line">
            <a:avLst/>
          </a:prstGeom>
          <a:ln>
            <a:solidFill>
              <a:srgbClr val="A5C92B"/>
            </a:solidFill>
          </a:ln>
          <a:effectLst>
            <a:outerShdw blurRad="40000" dist="20000" dir="5400000" rotWithShape="0">
              <a:srgbClr val="000000">
                <a:alpha val="38000"/>
              </a:srgbClr>
            </a:outerShdw>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sp>
        <p:nvSpPr>
          <p:cNvPr id="13" name="Content Placeholder 12"/>
          <p:cNvSpPr>
            <a:spLocks noGrp="1"/>
          </p:cNvSpPr>
          <p:nvPr>
            <p:ph idx="1"/>
          </p:nvPr>
        </p:nvSpPr>
        <p:spPr>
          <a:xfrm>
            <a:off x="457200" y="1947672"/>
            <a:ext cx="4379976" cy="3694176"/>
          </a:xfrm>
        </p:spPr>
        <p:txBody>
          <a:bodyPr/>
          <a:lstStyle/>
          <a:p>
            <a:r>
              <a:rPr lang="en-US" dirty="0" smtClean="0"/>
              <a:t>Over 42,000 applicants have been helped</a:t>
            </a:r>
          </a:p>
          <a:p>
            <a:r>
              <a:rPr lang="en-US" dirty="0" smtClean="0"/>
              <a:t>99% have proven to be honest employees</a:t>
            </a:r>
          </a:p>
          <a:p>
            <a:r>
              <a:rPr lang="en-US" dirty="0" smtClean="0"/>
              <a:t>Greater variety of jobs and higher wages</a:t>
            </a:r>
          </a:p>
          <a:p>
            <a:endParaRPr lang="en-US" dirty="0" smtClean="0"/>
          </a:p>
          <a:p>
            <a:endParaRPr lang="en-US" dirty="0" smtClean="0"/>
          </a:p>
          <a:p>
            <a:endParaRPr lang="en-US" dirty="0" smtClean="0"/>
          </a:p>
          <a:p>
            <a:pPr lvl="2"/>
            <a:endParaRPr lang="en-US" dirty="0" smtClean="0"/>
          </a:p>
          <a:p>
            <a:pPr lvl="3"/>
            <a:endParaRPr lang="en-US" dirty="0" smtClean="0"/>
          </a:p>
          <a:p>
            <a:pPr lvl="2"/>
            <a:endParaRPr lang="en-US" dirty="0" smtClean="0"/>
          </a:p>
          <a:p>
            <a:pPr lvl="3"/>
            <a:endParaRPr lang="en-US" dirty="0" smtClean="0"/>
          </a:p>
          <a:p>
            <a:endParaRPr lang="en-US" dirty="0"/>
          </a:p>
        </p:txBody>
      </p:sp>
      <p:sp>
        <p:nvSpPr>
          <p:cNvPr id="7" name="Title 6"/>
          <p:cNvSpPr>
            <a:spLocks noGrp="1"/>
          </p:cNvSpPr>
          <p:nvPr>
            <p:ph type="title"/>
          </p:nvPr>
        </p:nvSpPr>
        <p:spPr>
          <a:xfrm>
            <a:off x="221451" y="384048"/>
            <a:ext cx="8701097" cy="841248"/>
          </a:xfrm>
        </p:spPr>
        <p:txBody>
          <a:bodyPr>
            <a:noAutofit/>
          </a:bodyPr>
          <a:lstStyle/>
          <a:p>
            <a:r>
              <a:rPr lang="en-US" sz="2800" smtClean="0"/>
              <a:t>Has the Federal Bonding Program been successful?</a:t>
            </a:r>
            <a:endParaRPr lang="en-US" sz="2800" dirty="0"/>
          </a:p>
        </p:txBody>
      </p:sp>
      <p:pic>
        <p:nvPicPr>
          <p:cNvPr id="17" name="Content Placeholder 16" descr="highfive.jpg"/>
          <p:cNvPicPr>
            <a:picLocks noGrp="1" noChangeAspect="1"/>
          </p:cNvPicPr>
          <p:nvPr>
            <p:ph idx="13"/>
          </p:nvPr>
        </p:nvPicPr>
        <p:blipFill>
          <a:blip r:embed="rId3"/>
          <a:stretch>
            <a:fillRect/>
          </a:stretch>
        </p:blipFill>
        <p:spPr>
          <a:xfrm>
            <a:off x="5471157" y="2130552"/>
            <a:ext cx="3016636" cy="2468880"/>
          </a:xfrm>
        </p:spPr>
      </p:pic>
    </p:spTree>
    <p:extLst>
      <p:ext uri="{BB962C8B-B14F-4D97-AF65-F5344CB8AC3E}">
        <p14:creationId xmlns:p14="http://schemas.microsoft.com/office/powerpoint/2010/main" xmlns="" val="88494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221452" y="1133784"/>
            <a:ext cx="8701097" cy="0"/>
          </a:xfrm>
          <a:prstGeom prst="line">
            <a:avLst/>
          </a:prstGeom>
          <a:ln>
            <a:solidFill>
              <a:srgbClr val="A5C92B"/>
            </a:solidFill>
          </a:ln>
          <a:effectLst>
            <a:outerShdw blurRad="40000" dist="20000" dir="5400000" rotWithShape="0">
              <a:srgbClr val="000000">
                <a:alpha val="38000"/>
              </a:srgbClr>
            </a:outerShdw>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sp>
        <p:nvSpPr>
          <p:cNvPr id="13" name="Content Placeholder 12"/>
          <p:cNvSpPr>
            <a:spLocks noGrp="1"/>
          </p:cNvSpPr>
          <p:nvPr>
            <p:ph idx="1"/>
          </p:nvPr>
        </p:nvSpPr>
        <p:spPr>
          <a:xfrm>
            <a:off x="457200" y="1575613"/>
            <a:ext cx="4379976" cy="4161510"/>
          </a:xfrm>
        </p:spPr>
        <p:txBody>
          <a:bodyPr>
            <a:normAutofit fontScale="92500"/>
          </a:bodyPr>
          <a:lstStyle/>
          <a:p>
            <a:r>
              <a:rPr lang="en-US" dirty="0" smtClean="0"/>
              <a:t>The </a:t>
            </a:r>
            <a:r>
              <a:rPr lang="en-US" dirty="0" smtClean="0">
                <a:hlinkClick r:id="rId3"/>
              </a:rPr>
              <a:t>United States Department of  Labor</a:t>
            </a:r>
            <a:r>
              <a:rPr lang="en-US" dirty="0" smtClean="0"/>
              <a:t> offers a variety of information</a:t>
            </a:r>
          </a:p>
          <a:p>
            <a:pPr lvl="1"/>
            <a:r>
              <a:rPr lang="en-US" dirty="0" smtClean="0"/>
              <a:t>Marketing tools that can be used by RWBs</a:t>
            </a:r>
          </a:p>
          <a:p>
            <a:pPr lvl="1"/>
            <a:r>
              <a:rPr lang="en-US" dirty="0" smtClean="0"/>
              <a:t>Brochures that can be used by RWBs or printed by job seekers</a:t>
            </a:r>
          </a:p>
          <a:p>
            <a:pPr lvl="1"/>
            <a:r>
              <a:rPr lang="en-US" dirty="0" smtClean="0"/>
              <a:t>Presentations that can be viewed right on-line</a:t>
            </a:r>
          </a:p>
        </p:txBody>
      </p:sp>
      <p:sp>
        <p:nvSpPr>
          <p:cNvPr id="7" name="Title 6"/>
          <p:cNvSpPr>
            <a:spLocks noGrp="1"/>
          </p:cNvSpPr>
          <p:nvPr>
            <p:ph type="title"/>
          </p:nvPr>
        </p:nvSpPr>
        <p:spPr/>
        <p:txBody>
          <a:bodyPr/>
          <a:lstStyle/>
          <a:p>
            <a:r>
              <a:rPr lang="en-US" dirty="0" smtClean="0"/>
              <a:t>Where can I get more information?</a:t>
            </a:r>
            <a:endParaRPr lang="en-US" dirty="0"/>
          </a:p>
        </p:txBody>
      </p:sp>
      <p:pic>
        <p:nvPicPr>
          <p:cNvPr id="17" name="Content Placeholder 16" descr="fbp.png"/>
          <p:cNvPicPr>
            <a:picLocks noGrp="1" noChangeAspect="1"/>
          </p:cNvPicPr>
          <p:nvPr>
            <p:ph idx="13"/>
          </p:nvPr>
        </p:nvPicPr>
        <p:blipFill>
          <a:blip r:embed="rId4"/>
          <a:stretch>
            <a:fillRect/>
          </a:stretch>
        </p:blipFill>
        <p:spPr>
          <a:xfrm>
            <a:off x="4953896" y="2685596"/>
            <a:ext cx="3840480" cy="1444584"/>
          </a:xfrm>
        </p:spPr>
      </p:pic>
    </p:spTree>
    <p:extLst>
      <p:ext uri="{BB962C8B-B14F-4D97-AF65-F5344CB8AC3E}">
        <p14:creationId xmlns:p14="http://schemas.microsoft.com/office/powerpoint/2010/main" xmlns="" val="88494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221452" y="1133784"/>
            <a:ext cx="8701097" cy="0"/>
          </a:xfrm>
          <a:prstGeom prst="line">
            <a:avLst/>
          </a:prstGeom>
          <a:ln>
            <a:solidFill>
              <a:srgbClr val="A5C92B"/>
            </a:solidFill>
          </a:ln>
          <a:effectLst>
            <a:outerShdw blurRad="40000" dist="20000" dir="5400000" rotWithShape="0">
              <a:srgbClr val="000000">
                <a:alpha val="38000"/>
              </a:srgbClr>
            </a:outerShdw>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sp>
        <p:nvSpPr>
          <p:cNvPr id="13" name="Content Placeholder 12"/>
          <p:cNvSpPr>
            <a:spLocks noGrp="1"/>
          </p:cNvSpPr>
          <p:nvPr>
            <p:ph idx="1"/>
          </p:nvPr>
        </p:nvSpPr>
        <p:spPr>
          <a:xfrm>
            <a:off x="221452" y="2315497"/>
            <a:ext cx="5264948" cy="3323304"/>
          </a:xfrm>
        </p:spPr>
        <p:txBody>
          <a:bodyPr/>
          <a:lstStyle/>
          <a:p>
            <a:pPr marL="640080" lvl="1">
              <a:buFont typeface="Arial" pitchFamily="34" charset="0"/>
              <a:buChar char="•"/>
            </a:pPr>
            <a:r>
              <a:rPr lang="en-US" dirty="0" smtClean="0"/>
              <a:t>A business insurance policy that protects the employer in case of any loss of money or property due to employee dishonesty</a:t>
            </a:r>
          </a:p>
          <a:p>
            <a:pPr lvl="1"/>
            <a:endParaRPr lang="en-US" dirty="0" smtClean="0"/>
          </a:p>
        </p:txBody>
      </p:sp>
      <p:sp>
        <p:nvSpPr>
          <p:cNvPr id="7" name="Title 6"/>
          <p:cNvSpPr>
            <a:spLocks noGrp="1"/>
          </p:cNvSpPr>
          <p:nvPr>
            <p:ph type="title"/>
          </p:nvPr>
        </p:nvSpPr>
        <p:spPr/>
        <p:txBody>
          <a:bodyPr>
            <a:noAutofit/>
          </a:bodyPr>
          <a:lstStyle/>
          <a:p>
            <a:r>
              <a:rPr lang="en-US" sz="3600" dirty="0" smtClean="0"/>
              <a:t>What is the Federal Bonding Program?</a:t>
            </a:r>
            <a:endParaRPr lang="en-US" sz="3600" dirty="0"/>
          </a:p>
        </p:txBody>
      </p:sp>
      <p:pic>
        <p:nvPicPr>
          <p:cNvPr id="14" name="Content Placeholder 13" descr="umbrella.jpg"/>
          <p:cNvPicPr>
            <a:picLocks noGrp="1" noChangeAspect="1"/>
          </p:cNvPicPr>
          <p:nvPr>
            <p:ph idx="13"/>
          </p:nvPr>
        </p:nvPicPr>
        <p:blipFill>
          <a:blip r:embed="rId3"/>
          <a:stretch>
            <a:fillRect/>
          </a:stretch>
        </p:blipFill>
        <p:spPr>
          <a:xfrm>
            <a:off x="6171792" y="2324892"/>
            <a:ext cx="2194560" cy="2017155"/>
          </a:xfrm>
        </p:spPr>
      </p:pic>
    </p:spTree>
    <p:extLst>
      <p:ext uri="{BB962C8B-B14F-4D97-AF65-F5344CB8AC3E}">
        <p14:creationId xmlns:p14="http://schemas.microsoft.com/office/powerpoint/2010/main" xmlns="" val="88494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221452" y="1133784"/>
            <a:ext cx="8701097" cy="0"/>
          </a:xfrm>
          <a:prstGeom prst="line">
            <a:avLst/>
          </a:prstGeom>
          <a:ln>
            <a:solidFill>
              <a:srgbClr val="A5C92B"/>
            </a:solidFill>
          </a:ln>
          <a:effectLst>
            <a:outerShdw blurRad="40000" dist="20000" dir="5400000" rotWithShape="0">
              <a:srgbClr val="000000">
                <a:alpha val="38000"/>
              </a:srgbClr>
            </a:outerShdw>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pic>
        <p:nvPicPr>
          <p:cNvPr id="67" name="Content Placeholder 66" descr="handshaker.jpg"/>
          <p:cNvPicPr>
            <a:picLocks noGrp="1" noChangeAspect="1"/>
          </p:cNvPicPr>
          <p:nvPr>
            <p:ph idx="1"/>
          </p:nvPr>
        </p:nvPicPr>
        <p:blipFill>
          <a:blip r:embed="rId3"/>
          <a:stretch>
            <a:fillRect/>
          </a:stretch>
        </p:blipFill>
        <p:spPr>
          <a:xfrm>
            <a:off x="976344" y="2027616"/>
            <a:ext cx="1842549" cy="2743200"/>
          </a:xfrm>
        </p:spPr>
      </p:pic>
      <p:sp>
        <p:nvSpPr>
          <p:cNvPr id="62" name="Title 61"/>
          <p:cNvSpPr>
            <a:spLocks noGrp="1"/>
          </p:cNvSpPr>
          <p:nvPr>
            <p:ph type="title"/>
          </p:nvPr>
        </p:nvSpPr>
        <p:spPr/>
        <p:txBody>
          <a:bodyPr/>
          <a:lstStyle/>
          <a:p>
            <a:r>
              <a:rPr lang="en-US" dirty="0" smtClean="0"/>
              <a:t>What makes this program great?</a:t>
            </a:r>
            <a:endParaRPr lang="en-US" dirty="0"/>
          </a:p>
        </p:txBody>
      </p:sp>
      <p:sp>
        <p:nvSpPr>
          <p:cNvPr id="60" name="Content Placeholder 59"/>
          <p:cNvSpPr>
            <a:spLocks noGrp="1"/>
          </p:cNvSpPr>
          <p:nvPr>
            <p:ph idx="13"/>
          </p:nvPr>
        </p:nvSpPr>
        <p:spPr>
          <a:xfrm>
            <a:off x="3623094" y="2313431"/>
            <a:ext cx="5299455" cy="3246711"/>
          </a:xfrm>
        </p:spPr>
        <p:txBody>
          <a:bodyPr/>
          <a:lstStyle/>
          <a:p>
            <a:r>
              <a:rPr lang="en-US" dirty="0" smtClean="0"/>
              <a:t>Informed applicants can </a:t>
            </a:r>
            <a:r>
              <a:rPr lang="en-US" b="1" i="1" dirty="0" smtClean="0"/>
              <a:t>market</a:t>
            </a:r>
            <a:r>
              <a:rPr lang="en-US" dirty="0" smtClean="0"/>
              <a:t> themselves </a:t>
            </a:r>
            <a:r>
              <a:rPr lang="en-US" u="sng" dirty="0" smtClean="0"/>
              <a:t>and</a:t>
            </a:r>
            <a:r>
              <a:rPr lang="en-US" dirty="0" smtClean="0"/>
              <a:t> </a:t>
            </a:r>
            <a:r>
              <a:rPr lang="en-US" b="1" i="1" dirty="0" smtClean="0"/>
              <a:t>increase</a:t>
            </a:r>
            <a:r>
              <a:rPr lang="en-US" dirty="0" smtClean="0"/>
              <a:t> </a:t>
            </a:r>
            <a:r>
              <a:rPr lang="en-US" u="sng" dirty="0" smtClean="0"/>
              <a:t>their</a:t>
            </a:r>
            <a:r>
              <a:rPr lang="en-US" dirty="0" smtClean="0"/>
              <a:t> employment prospects</a:t>
            </a:r>
          </a:p>
        </p:txBody>
      </p:sp>
    </p:spTree>
    <p:extLst>
      <p:ext uri="{BB962C8B-B14F-4D97-AF65-F5344CB8AC3E}">
        <p14:creationId xmlns:p14="http://schemas.microsoft.com/office/powerpoint/2010/main" xmlns="" val="88494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221452" y="1133784"/>
            <a:ext cx="8701097" cy="0"/>
          </a:xfrm>
          <a:prstGeom prst="line">
            <a:avLst/>
          </a:prstGeom>
          <a:ln>
            <a:solidFill>
              <a:srgbClr val="A5C92B"/>
            </a:solidFill>
          </a:ln>
          <a:effectLst>
            <a:outerShdw blurRad="40000" dist="20000" dir="5400000" rotWithShape="0">
              <a:srgbClr val="000000">
                <a:alpha val="38000"/>
              </a:srgbClr>
            </a:outerShdw>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sp>
        <p:nvSpPr>
          <p:cNvPr id="13" name="Content Placeholder 12"/>
          <p:cNvSpPr>
            <a:spLocks noGrp="1"/>
          </p:cNvSpPr>
          <p:nvPr>
            <p:ph idx="1"/>
          </p:nvPr>
        </p:nvSpPr>
        <p:spPr>
          <a:xfrm>
            <a:off x="412955" y="1917286"/>
            <a:ext cx="5513833" cy="3465872"/>
          </a:xfrm>
        </p:spPr>
        <p:txBody>
          <a:bodyPr/>
          <a:lstStyle/>
          <a:p>
            <a:r>
              <a:rPr lang="en-US" dirty="0" smtClean="0"/>
              <a:t>Liability due to poor workmanship</a:t>
            </a:r>
          </a:p>
          <a:p>
            <a:r>
              <a:rPr lang="en-US" dirty="0" smtClean="0"/>
              <a:t>Job injuries</a:t>
            </a:r>
          </a:p>
          <a:p>
            <a:r>
              <a:rPr lang="en-US" dirty="0" smtClean="0"/>
              <a:t>Work accidents</a:t>
            </a:r>
          </a:p>
          <a:p>
            <a:r>
              <a:rPr lang="en-US" dirty="0" smtClean="0"/>
              <a:t>Bail bond</a:t>
            </a:r>
          </a:p>
          <a:p>
            <a:r>
              <a:rPr lang="en-US" dirty="0" smtClean="0"/>
              <a:t>Contract bond</a:t>
            </a:r>
          </a:p>
          <a:p>
            <a:r>
              <a:rPr lang="en-US" dirty="0" smtClean="0"/>
              <a:t>Performance or license bond</a:t>
            </a:r>
            <a:endParaRPr lang="en-US" dirty="0"/>
          </a:p>
        </p:txBody>
      </p:sp>
      <p:sp>
        <p:nvSpPr>
          <p:cNvPr id="7" name="Title 6"/>
          <p:cNvSpPr>
            <a:spLocks noGrp="1"/>
          </p:cNvSpPr>
          <p:nvPr>
            <p:ph type="title"/>
          </p:nvPr>
        </p:nvSpPr>
        <p:spPr/>
        <p:txBody>
          <a:bodyPr/>
          <a:lstStyle/>
          <a:p>
            <a:r>
              <a:rPr lang="en-US" dirty="0" smtClean="0"/>
              <a:t>What does the program not cover? </a:t>
            </a:r>
            <a:endParaRPr lang="en-US" dirty="0"/>
          </a:p>
        </p:txBody>
      </p:sp>
      <p:pic>
        <p:nvPicPr>
          <p:cNvPr id="14" name="Content Placeholder 13" descr="ladder.jpg"/>
          <p:cNvPicPr>
            <a:picLocks noGrp="1" noChangeAspect="1"/>
          </p:cNvPicPr>
          <p:nvPr>
            <p:ph idx="13"/>
          </p:nvPr>
        </p:nvPicPr>
        <p:blipFill>
          <a:blip r:embed="rId3"/>
          <a:stretch>
            <a:fillRect/>
          </a:stretch>
        </p:blipFill>
        <p:spPr>
          <a:xfrm>
            <a:off x="5971032" y="2308716"/>
            <a:ext cx="2724912" cy="2359152"/>
          </a:xfrm>
        </p:spPr>
      </p:pic>
    </p:spTree>
    <p:extLst>
      <p:ext uri="{BB962C8B-B14F-4D97-AF65-F5344CB8AC3E}">
        <p14:creationId xmlns:p14="http://schemas.microsoft.com/office/powerpoint/2010/main" xmlns="" val="88494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221452" y="1133784"/>
            <a:ext cx="8701097" cy="0"/>
          </a:xfrm>
          <a:prstGeom prst="line">
            <a:avLst/>
          </a:prstGeom>
          <a:ln>
            <a:solidFill>
              <a:srgbClr val="A5C92B"/>
            </a:solidFill>
          </a:ln>
          <a:effectLst>
            <a:outerShdw blurRad="40000" dist="20000" dir="5400000" rotWithShape="0">
              <a:srgbClr val="000000">
                <a:alpha val="38000"/>
              </a:srgbClr>
            </a:outerShdw>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sp>
        <p:nvSpPr>
          <p:cNvPr id="13" name="Content Placeholder 12"/>
          <p:cNvSpPr>
            <a:spLocks noGrp="1"/>
          </p:cNvSpPr>
          <p:nvPr>
            <p:ph idx="1"/>
          </p:nvPr>
        </p:nvSpPr>
        <p:spPr>
          <a:xfrm>
            <a:off x="457199" y="2035277"/>
            <a:ext cx="4454013" cy="3603523"/>
          </a:xfrm>
        </p:spPr>
        <p:txBody>
          <a:bodyPr/>
          <a:lstStyle/>
          <a:p>
            <a:r>
              <a:rPr lang="en-US" dirty="0" smtClean="0"/>
              <a:t>The Federal Bonding Program is designed to help job applicants with a </a:t>
            </a:r>
            <a:r>
              <a:rPr lang="en-US" b="1" i="1" dirty="0" smtClean="0"/>
              <a:t>background</a:t>
            </a:r>
            <a:r>
              <a:rPr lang="en-US" dirty="0" smtClean="0"/>
              <a:t> that may be a  </a:t>
            </a:r>
            <a:r>
              <a:rPr lang="en-US" b="1" i="1" dirty="0" smtClean="0"/>
              <a:t>barrier</a:t>
            </a:r>
            <a:r>
              <a:rPr lang="en-US" dirty="0" smtClean="0"/>
              <a:t> to employment</a:t>
            </a:r>
          </a:p>
        </p:txBody>
      </p:sp>
      <p:sp>
        <p:nvSpPr>
          <p:cNvPr id="7" name="Title 6"/>
          <p:cNvSpPr>
            <a:spLocks noGrp="1"/>
          </p:cNvSpPr>
          <p:nvPr>
            <p:ph type="title"/>
          </p:nvPr>
        </p:nvSpPr>
        <p:spPr/>
        <p:txBody>
          <a:bodyPr/>
          <a:lstStyle/>
          <a:p>
            <a:r>
              <a:rPr lang="en-US" dirty="0" smtClean="0"/>
              <a:t>Who does the program help?</a:t>
            </a:r>
            <a:endParaRPr lang="en-US" dirty="0"/>
          </a:p>
        </p:txBody>
      </p:sp>
      <p:pic>
        <p:nvPicPr>
          <p:cNvPr id="14" name="Content Placeholder 13" descr="teamworkcolor.emf"/>
          <p:cNvPicPr>
            <a:picLocks noGrp="1" noChangeAspect="1"/>
          </p:cNvPicPr>
          <p:nvPr>
            <p:ph idx="13"/>
          </p:nvPr>
        </p:nvPicPr>
        <p:blipFill>
          <a:blip r:embed="rId3"/>
          <a:stretch>
            <a:fillRect/>
          </a:stretch>
        </p:blipFill>
        <p:spPr>
          <a:xfrm>
            <a:off x="5284275" y="2244211"/>
            <a:ext cx="3363443" cy="1920240"/>
          </a:xfrm>
        </p:spPr>
      </p:pic>
    </p:spTree>
    <p:extLst>
      <p:ext uri="{BB962C8B-B14F-4D97-AF65-F5344CB8AC3E}">
        <p14:creationId xmlns:p14="http://schemas.microsoft.com/office/powerpoint/2010/main" xmlns="" val="88494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221452" y="1133784"/>
            <a:ext cx="8701097" cy="0"/>
          </a:xfrm>
          <a:prstGeom prst="line">
            <a:avLst/>
          </a:prstGeom>
          <a:ln>
            <a:solidFill>
              <a:srgbClr val="A5C92B"/>
            </a:solidFill>
          </a:ln>
          <a:effectLst>
            <a:outerShdw blurRad="40000" dist="20000" dir="5400000" rotWithShape="0">
              <a:srgbClr val="000000">
                <a:alpha val="38000"/>
              </a:srgbClr>
            </a:outerShdw>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sp>
        <p:nvSpPr>
          <p:cNvPr id="13" name="Content Placeholder 12"/>
          <p:cNvSpPr>
            <a:spLocks noGrp="1"/>
          </p:cNvSpPr>
          <p:nvPr>
            <p:ph idx="1"/>
          </p:nvPr>
        </p:nvSpPr>
        <p:spPr>
          <a:xfrm>
            <a:off x="457200" y="1799303"/>
            <a:ext cx="8229600" cy="3839498"/>
          </a:xfrm>
        </p:spPr>
        <p:txBody>
          <a:bodyPr/>
          <a:lstStyle/>
          <a:p>
            <a:r>
              <a:rPr lang="en-US" dirty="0" smtClean="0"/>
              <a:t>Ex-offenders</a:t>
            </a:r>
          </a:p>
          <a:p>
            <a:r>
              <a:rPr lang="en-US" dirty="0" smtClean="0"/>
              <a:t>Substance abusers</a:t>
            </a:r>
          </a:p>
          <a:p>
            <a:r>
              <a:rPr lang="en-US" dirty="0" smtClean="0"/>
              <a:t>Individuals with poor credit history</a:t>
            </a:r>
          </a:p>
          <a:p>
            <a:r>
              <a:rPr lang="en-US" dirty="0" smtClean="0"/>
              <a:t>Military personnel who are dishonorably discharged</a:t>
            </a:r>
          </a:p>
        </p:txBody>
      </p:sp>
      <p:sp>
        <p:nvSpPr>
          <p:cNvPr id="11" name="Title 10"/>
          <p:cNvSpPr>
            <a:spLocks noGrp="1"/>
          </p:cNvSpPr>
          <p:nvPr>
            <p:ph type="title"/>
          </p:nvPr>
        </p:nvSpPr>
        <p:spPr/>
        <p:txBody>
          <a:bodyPr>
            <a:normAutofit/>
          </a:bodyPr>
          <a:lstStyle/>
          <a:p>
            <a:r>
              <a:rPr lang="en-US" sz="4000" dirty="0" smtClean="0">
                <a:solidFill>
                  <a:srgbClr val="17375E"/>
                </a:solidFill>
                <a:latin typeface="Arial" pitchFamily="34" charset="0"/>
                <a:cs typeface="Arial" pitchFamily="34" charset="0"/>
              </a:rPr>
              <a:t>Who does the program help?</a:t>
            </a:r>
            <a:endParaRPr lang="en-US" sz="4000" dirty="0">
              <a:solidFill>
                <a:srgbClr val="17375E"/>
              </a:solidFill>
              <a:latin typeface="Arial" pitchFamily="34" charset="0"/>
              <a:cs typeface="Arial" pitchFamily="34" charset="0"/>
            </a:endParaRPr>
          </a:p>
        </p:txBody>
      </p:sp>
    </p:spTree>
    <p:extLst>
      <p:ext uri="{BB962C8B-B14F-4D97-AF65-F5344CB8AC3E}">
        <p14:creationId xmlns:p14="http://schemas.microsoft.com/office/powerpoint/2010/main" xmlns="" val="88494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ireme1.png"/>
          <p:cNvPicPr>
            <a:picLocks noChangeAspect="1"/>
          </p:cNvPicPr>
          <p:nvPr/>
        </p:nvPicPr>
        <p:blipFill>
          <a:blip r:embed="rId3"/>
          <a:stretch>
            <a:fillRect/>
          </a:stretch>
        </p:blipFill>
        <p:spPr>
          <a:xfrm>
            <a:off x="0" y="969264"/>
            <a:ext cx="8935998" cy="5150695"/>
          </a:xfrm>
          <a:prstGeom prst="rect">
            <a:avLst/>
          </a:prstGeom>
        </p:spPr>
      </p:pic>
      <p:cxnSp>
        <p:nvCxnSpPr>
          <p:cNvPr id="12" name="Straight Connector 11"/>
          <p:cNvCxnSpPr/>
          <p:nvPr/>
        </p:nvCxnSpPr>
        <p:spPr>
          <a:xfrm>
            <a:off x="221452" y="1133784"/>
            <a:ext cx="8701097" cy="0"/>
          </a:xfrm>
          <a:prstGeom prst="line">
            <a:avLst/>
          </a:prstGeom>
          <a:ln>
            <a:solidFill>
              <a:srgbClr val="A5C92B"/>
            </a:solidFill>
          </a:ln>
          <a:effectLst>
            <a:outerShdw blurRad="40000" dist="20000" dir="5400000" rotWithShape="0">
              <a:srgbClr val="000000">
                <a:alpha val="38000"/>
              </a:srgbClr>
            </a:outerShdw>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sp>
        <p:nvSpPr>
          <p:cNvPr id="9" name="Title 8"/>
          <p:cNvSpPr>
            <a:spLocks noGrp="1"/>
          </p:cNvSpPr>
          <p:nvPr>
            <p:ph type="title"/>
          </p:nvPr>
        </p:nvSpPr>
        <p:spPr/>
        <p:txBody>
          <a:bodyPr/>
          <a:lstStyle/>
          <a:p>
            <a:r>
              <a:rPr lang="en-US" dirty="0" smtClean="0"/>
              <a:t>Federal Bonding</a:t>
            </a:r>
            <a:endParaRPr lang="en-US" dirty="0"/>
          </a:p>
        </p:txBody>
      </p:sp>
      <p:sp>
        <p:nvSpPr>
          <p:cNvPr id="15" name="Content Placeholder 14"/>
          <p:cNvSpPr>
            <a:spLocks noGrp="1"/>
          </p:cNvSpPr>
          <p:nvPr>
            <p:ph idx="13"/>
          </p:nvPr>
        </p:nvSpPr>
        <p:spPr>
          <a:xfrm>
            <a:off x="6263640" y="2580968"/>
            <a:ext cx="2651760" cy="3057831"/>
          </a:xfrm>
        </p:spPr>
        <p:txBody>
          <a:bodyPr/>
          <a:lstStyle/>
          <a:p>
            <a:pPr marL="0" indent="0">
              <a:buNone/>
            </a:pPr>
            <a:r>
              <a:rPr lang="en-US" sz="2500" dirty="0" smtClean="0"/>
              <a:t>This program helps more than just “ex-offenders”</a:t>
            </a:r>
          </a:p>
        </p:txBody>
      </p:sp>
    </p:spTree>
    <p:extLst>
      <p:ext uri="{BB962C8B-B14F-4D97-AF65-F5344CB8AC3E}">
        <p14:creationId xmlns:p14="http://schemas.microsoft.com/office/powerpoint/2010/main" xmlns="" val="88494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221452" y="1133784"/>
            <a:ext cx="8701097" cy="0"/>
          </a:xfrm>
          <a:prstGeom prst="line">
            <a:avLst/>
          </a:prstGeom>
          <a:ln>
            <a:solidFill>
              <a:srgbClr val="A5C92B"/>
            </a:solidFill>
          </a:ln>
          <a:effectLst>
            <a:outerShdw blurRad="40000" dist="20000" dir="5400000" rotWithShape="0">
              <a:srgbClr val="000000">
                <a:alpha val="38000"/>
              </a:srgbClr>
            </a:outerShdw>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sp>
        <p:nvSpPr>
          <p:cNvPr id="13" name="Content Placeholder 12"/>
          <p:cNvSpPr>
            <a:spLocks noGrp="1"/>
          </p:cNvSpPr>
          <p:nvPr>
            <p:ph idx="1"/>
          </p:nvPr>
        </p:nvSpPr>
        <p:spPr>
          <a:xfrm>
            <a:off x="457200" y="2531363"/>
            <a:ext cx="4173794" cy="3107437"/>
          </a:xfrm>
        </p:spPr>
        <p:txBody>
          <a:bodyPr/>
          <a:lstStyle/>
          <a:p>
            <a:r>
              <a:rPr lang="en-US" dirty="0" smtClean="0"/>
              <a:t>The individual must have a </a:t>
            </a:r>
            <a:r>
              <a:rPr lang="en-US" b="1" i="1" dirty="0" smtClean="0"/>
              <a:t>job offer </a:t>
            </a:r>
            <a:r>
              <a:rPr lang="en-US" dirty="0" smtClean="0"/>
              <a:t>and a </a:t>
            </a:r>
            <a:r>
              <a:rPr lang="en-US" b="1" i="1" dirty="0" smtClean="0"/>
              <a:t>job start date</a:t>
            </a:r>
          </a:p>
        </p:txBody>
      </p:sp>
      <p:sp>
        <p:nvSpPr>
          <p:cNvPr id="7" name="Title 6"/>
          <p:cNvSpPr>
            <a:spLocks noGrp="1"/>
          </p:cNvSpPr>
          <p:nvPr>
            <p:ph type="title"/>
          </p:nvPr>
        </p:nvSpPr>
        <p:spPr/>
        <p:txBody>
          <a:bodyPr/>
          <a:lstStyle/>
          <a:p>
            <a:r>
              <a:rPr lang="en-US" dirty="0" smtClean="0"/>
              <a:t>How is the bond issued?</a:t>
            </a:r>
            <a:endParaRPr lang="en-US" dirty="0"/>
          </a:p>
        </p:txBody>
      </p:sp>
      <p:pic>
        <p:nvPicPr>
          <p:cNvPr id="14" name="Content Placeholder 13" descr="interview.jpg"/>
          <p:cNvPicPr>
            <a:picLocks noGrp="1" noChangeAspect="1"/>
          </p:cNvPicPr>
          <p:nvPr>
            <p:ph idx="13"/>
          </p:nvPr>
        </p:nvPicPr>
        <p:blipFill>
          <a:blip r:embed="rId3"/>
          <a:stretch>
            <a:fillRect/>
          </a:stretch>
        </p:blipFill>
        <p:spPr>
          <a:xfrm>
            <a:off x="5233415" y="2531364"/>
            <a:ext cx="3001138" cy="2011680"/>
          </a:xfrm>
        </p:spPr>
      </p:pic>
    </p:spTree>
    <p:extLst>
      <p:ext uri="{BB962C8B-B14F-4D97-AF65-F5344CB8AC3E}">
        <p14:creationId xmlns:p14="http://schemas.microsoft.com/office/powerpoint/2010/main" xmlns="" val="88494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221452" y="1133784"/>
            <a:ext cx="8701097" cy="0"/>
          </a:xfrm>
          <a:prstGeom prst="line">
            <a:avLst/>
          </a:prstGeom>
          <a:ln>
            <a:solidFill>
              <a:srgbClr val="A5C92B"/>
            </a:solidFill>
          </a:ln>
          <a:effectLst>
            <a:outerShdw blurRad="40000" dist="20000" dir="5400000" rotWithShape="0">
              <a:srgbClr val="000000">
                <a:alpha val="38000"/>
              </a:srgbClr>
            </a:outerShdw>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sp>
        <p:nvSpPr>
          <p:cNvPr id="13" name="Content Placeholder 12"/>
          <p:cNvSpPr>
            <a:spLocks noGrp="1"/>
          </p:cNvSpPr>
          <p:nvPr>
            <p:ph idx="1"/>
          </p:nvPr>
        </p:nvSpPr>
        <p:spPr>
          <a:xfrm>
            <a:off x="457200" y="1946787"/>
            <a:ext cx="4380272" cy="3692014"/>
          </a:xfrm>
        </p:spPr>
        <p:txBody>
          <a:bodyPr/>
          <a:lstStyle/>
          <a:p>
            <a:r>
              <a:rPr lang="en-US" dirty="0" smtClean="0"/>
              <a:t>Regional Workforce Board (RWB) or provider staff</a:t>
            </a:r>
          </a:p>
          <a:p>
            <a:pPr lvl="1"/>
            <a:r>
              <a:rPr lang="en-US" dirty="0" smtClean="0"/>
              <a:t>Ensures the individual has a job offer and a job start date</a:t>
            </a:r>
          </a:p>
          <a:p>
            <a:pPr lvl="1"/>
            <a:r>
              <a:rPr lang="en-US" dirty="0" smtClean="0"/>
              <a:t>Fills out the </a:t>
            </a:r>
            <a:r>
              <a:rPr lang="en-US" dirty="0" smtClean="0">
                <a:hlinkClick r:id="rId3"/>
              </a:rPr>
              <a:t>Bond Certification Form</a:t>
            </a:r>
            <a:r>
              <a:rPr lang="en-US" dirty="0" smtClean="0"/>
              <a:t> </a:t>
            </a:r>
          </a:p>
        </p:txBody>
      </p:sp>
      <p:sp>
        <p:nvSpPr>
          <p:cNvPr id="7" name="Title 6"/>
          <p:cNvSpPr>
            <a:spLocks noGrp="1"/>
          </p:cNvSpPr>
          <p:nvPr>
            <p:ph type="title"/>
          </p:nvPr>
        </p:nvSpPr>
        <p:spPr/>
        <p:txBody>
          <a:bodyPr/>
          <a:lstStyle/>
          <a:p>
            <a:r>
              <a:rPr lang="en-US" dirty="0" smtClean="0"/>
              <a:t>How is the bond issued?</a:t>
            </a:r>
            <a:endParaRPr lang="en-US" dirty="0"/>
          </a:p>
        </p:txBody>
      </p:sp>
      <p:pic>
        <p:nvPicPr>
          <p:cNvPr id="14" name="Content Placeholder 13" descr="signing.jpg"/>
          <p:cNvPicPr>
            <a:picLocks noGrp="1" noChangeAspect="1"/>
          </p:cNvPicPr>
          <p:nvPr>
            <p:ph idx="13"/>
          </p:nvPr>
        </p:nvPicPr>
        <p:blipFill>
          <a:blip r:embed="rId4"/>
          <a:stretch>
            <a:fillRect/>
          </a:stretch>
        </p:blipFill>
        <p:spPr>
          <a:xfrm>
            <a:off x="5361431" y="2622804"/>
            <a:ext cx="3021151" cy="2011680"/>
          </a:xfrm>
        </p:spPr>
      </p:pic>
    </p:spTree>
    <p:extLst>
      <p:ext uri="{BB962C8B-B14F-4D97-AF65-F5344CB8AC3E}">
        <p14:creationId xmlns:p14="http://schemas.microsoft.com/office/powerpoint/2010/main" xmlns="" val="884948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8.0&quot;&gt;&lt;object type=&quot;1&quot; unique_id=&quot;10001&quot;&gt;&lt;object type=&quot;2&quot; unique_id=&quot;10106&quot;&gt;&lt;object type=&quot;3&quot; unique_id=&quot;10107&quot;&gt;&lt;property id=&quot;20148&quot; value=&quot;5&quot;/&gt;&lt;property id=&quot;20300&quot; value=&quot;Slide 1 - &amp;quot;Federal Bonding Program: A Unique Job Placement Tool&amp;quot;&quot;/&gt;&lt;property id=&quot;20307&quot; value=&quot;256&quot;/&gt;&lt;/object&gt;&lt;object type=&quot;3&quot; unique_id=&quot;10112&quot;&gt;&lt;property id=&quot;20148&quot; value=&quot;5&quot;/&gt;&lt;property id=&quot;20300&quot; value=&quot;Slide 5 - &amp;quot;Who does the program help?&amp;quot;&quot;/&gt;&lt;property id=&quot;20307&quot; value=&quot;266&quot;/&gt;&lt;/object&gt;&lt;object type=&quot;3&quot; unique_id=&quot;10114&quot;&gt;&lt;property id=&quot;20148&quot; value=&quot;5&quot;/&gt;&lt;property id=&quot;20300&quot; value=&quot;Slide 8 - &amp;quot;How is the bond issued?&amp;quot;&quot;/&gt;&lt;property id=&quot;20307&quot; value=&quot;270&quot;/&gt;&lt;/object&gt;&lt;object type=&quot;3&quot; unique_id=&quot;10335&quot;&gt;&lt;property id=&quot;20148&quot; value=&quot;5&quot;/&gt;&lt;property id=&quot;20300&quot; value=&quot;Slide 3 - &amp;quot;What makes this program great?&amp;quot;&quot;/&gt;&lt;property id=&quot;20307&quot; value=&quot;307&quot;/&gt;&lt;/object&gt;&lt;object type=&quot;3&quot; unique_id=&quot;10337&quot;&gt;&lt;property id=&quot;20148&quot; value=&quot;5&quot;/&gt;&lt;property id=&quot;20300&quot; value=&quot;Slide 6 - &amp;quot;Who does the program help?&amp;quot;&quot;/&gt;&lt;property id=&quot;20307&quot; value=&quot;309&quot;/&gt;&lt;/object&gt;&lt;object type=&quot;3&quot; unique_id=&quot;10487&quot;&gt;&lt;property id=&quot;20148&quot; value=&quot;5&quot;/&gt;&lt;property id=&quot;20300&quot; value=&quot;Slide 7 - &amp;quot;Federal Bonding&amp;quot;&quot;/&gt;&lt;property id=&quot;20307&quot; value=&quot;313&quot;/&gt;&lt;/object&gt;&lt;object type=&quot;3&quot; unique_id=&quot;10646&quot;&gt;&lt;property id=&quot;20148&quot; value=&quot;5&quot;/&gt;&lt;property id=&quot;20300&quot; value=&quot;Slide 2 - &amp;quot;What is the Federal Bonding Program?&amp;quot;&quot;/&gt;&lt;property id=&quot;20307&quot; value=&quot;315&quot;/&gt;&lt;/object&gt;&lt;object type=&quot;3&quot; unique_id=&quot;10809&quot;&gt;&lt;property id=&quot;20148&quot; value=&quot;5&quot;/&gt;&lt;property id=&quot;20300&quot; value=&quot;Slide 4 - &amp;quot;What does the program not cover? &amp;quot;&quot;/&gt;&lt;property id=&quot;20307&quot; value=&quot;316&quot;/&gt;&lt;/object&gt;&lt;object type=&quot;3&quot; unique_id=&quot;10933&quot;&gt;&lt;property id=&quot;20148&quot; value=&quot;5&quot;/&gt;&lt;property id=&quot;20300&quot; value=&quot;Slide 9 - &amp;quot;How is the bond issued?&amp;quot;&quot;/&gt;&lt;property id=&quot;20307&quot; value=&quot;317&quot;/&gt;&lt;/object&gt;&lt;object type=&quot;3&quot; unique_id=&quot;11145&quot;&gt;&lt;property id=&quot;20148&quot; value=&quot;5&quot;/&gt;&lt;property id=&quot;20300&quot; value=&quot;Slide 10 - &amp;quot;How is the bond issued?&amp;quot;&quot;/&gt;&lt;property id=&quot;20307&quot; value=&quot;318&quot;/&gt;&lt;/object&gt;&lt;object type=&quot;3&quot; unique_id=&quot;11146&quot;&gt;&lt;property id=&quot;20148&quot; value=&quot;5&quot;/&gt;&lt;property id=&quot;20300&quot; value=&quot;Slide 11 - &amp;quot;How is the bond issued?&amp;quot;&quot;/&gt;&lt;property id=&quot;20307&quot; value=&quot;319&quot;/&gt;&lt;/object&gt;&lt;object type=&quot;3&quot; unique_id=&quot;11147&quot;&gt;&lt;property id=&quot;20148&quot; value=&quot;5&quot;/&gt;&lt;property id=&quot;20300&quot; value=&quot;Slide 12 - &amp;quot;How is the bond issued?&amp;quot;&quot;/&gt;&lt;property id=&quot;20307&quot; value=&quot;320&quot;/&gt;&lt;/object&gt;&lt;object type=&quot;3&quot; unique_id=&quot;11148&quot;&gt;&lt;property id=&quot;20148&quot; value=&quot;5&quot;/&gt;&lt;property id=&quot;20300&quot; value=&quot;Slide 13 - &amp;quot;How is the bond issued?&amp;quot;&quot;/&gt;&lt;property id=&quot;20307&quot; value=&quot;321&quot;/&gt;&lt;/object&gt;&lt;object type=&quot;3&quot; unique_id=&quot;11149&quot;&gt;&lt;property id=&quot;20148&quot; value=&quot;5&quot;/&gt;&lt;property id=&quot;20300&quot; value=&quot;Slide 14 - &amp;quot;What does the employer have to do?&amp;quot;&quot;/&gt;&lt;property id=&quot;20307&quot; value=&quot;322&quot;/&gt;&lt;/object&gt;&lt;object type=&quot;3&quot; unique_id=&quot;11150&quot;&gt;&lt;property id=&quot;20148&quot; value=&quot;5&quot;/&gt;&lt;property id=&quot;20300&quot; value=&quot;Slide 15 - &amp;quot;What can we do to make this a success?&amp;quot;&quot;/&gt;&lt;property id=&quot;20307&quot; value=&quot;323&quot;/&gt;&lt;/object&gt;&lt;object type=&quot;3&quot; unique_id=&quot;11151&quot;&gt;&lt;property id=&quot;20148&quot; value=&quot;5&quot;/&gt;&lt;property id=&quot;20300&quot; value=&quot;Slide 16 - &amp;quot;What can we do to make this a success?&amp;quot;&quot;/&gt;&lt;property id=&quot;20307&quot; value=&quot;325&quot;/&gt;&lt;/object&gt;&lt;object type=&quot;3&quot; unique_id=&quot;11223&quot;&gt;&lt;property id=&quot;20148&quot; value=&quot;5&quot;/&gt;&lt;property id=&quot;20300&quot; value=&quot;Slide 17 - &amp;quot;Has the Federal Bonding Program been successful?&amp;quot;&quot;/&gt;&lt;property id=&quot;20307&quot; value=&quot;326&quot;/&gt;&lt;/object&gt;&lt;object type=&quot;3&quot; unique_id=&quot;11290&quot;&gt;&lt;property id=&quot;20148&quot; value=&quot;5&quot;/&gt;&lt;property id=&quot;20300&quot; value=&quot;Slide 18 - &amp;quot;Where can I get more information?&amp;quot;&quot;/&gt;&lt;property id=&quot;20307&quot; value=&quot;327&quot;/&gt;&lt;/object&gt;&lt;/object&gt;&lt;object type=&quot;8&quot; unique_id=&quot;10140&quot;&gt;&lt;/object&gt;&lt;/object&gt;&lt;/database&gt;"/>
  <p:tag name="SECTOMILLISECCONVERTE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5F439A08D3819458E106DF831B05F73" ma:contentTypeVersion="4" ma:contentTypeDescription="Create a new document." ma:contentTypeScope="" ma:versionID="8258bb85fe7dc4c2a0cfcbad1ad4bc9c">
  <xsd:schema xmlns:xsd="http://www.w3.org/2001/XMLSchema" xmlns:xs="http://www.w3.org/2001/XMLSchema" xmlns:p="http://schemas.microsoft.com/office/2006/metadata/properties" targetNamespace="http://schemas.microsoft.com/office/2006/metadata/properties" ma:root="true" ma:fieldsID="7fae533ef3dbb81094feaea70219009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6ADC98-F484-435A-A4BE-2FA16A8F967F}">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9CC31922-C765-418C-A23F-C246F5B118F5}">
  <ds:schemaRefs>
    <ds:schemaRef ds:uri="http://schemas.microsoft.com/sharepoint/v3/contenttype/forms"/>
  </ds:schemaRefs>
</ds:datastoreItem>
</file>

<file path=customXml/itemProps3.xml><?xml version="1.0" encoding="utf-8"?>
<ds:datastoreItem xmlns:ds="http://schemas.openxmlformats.org/officeDocument/2006/customXml" ds:itemID="{5CCB57DF-96D3-44BF-9FAC-1E3F4DFBB0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5377</TotalTime>
  <Words>1780</Words>
  <Application>Microsoft Office PowerPoint</Application>
  <PresentationFormat>On-screen Show (4:3)</PresentationFormat>
  <Paragraphs>106</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Custom Design</vt:lpstr>
      <vt:lpstr>Federal Bonding Program: A Unique Job Placement Tool</vt:lpstr>
      <vt:lpstr>What is the Federal Bonding Program?</vt:lpstr>
      <vt:lpstr>What makes this program great?</vt:lpstr>
      <vt:lpstr>What does the program not cover? </vt:lpstr>
      <vt:lpstr>Who does the program help?</vt:lpstr>
      <vt:lpstr>Who does the program help?</vt:lpstr>
      <vt:lpstr>Federal Bonding</vt:lpstr>
      <vt:lpstr>How is the bond issued?</vt:lpstr>
      <vt:lpstr>How is the bond issued?</vt:lpstr>
      <vt:lpstr>How is the bond issued?</vt:lpstr>
      <vt:lpstr>How is the bond issued?</vt:lpstr>
      <vt:lpstr>How is the bond issued?</vt:lpstr>
      <vt:lpstr>How is the bond issued?</vt:lpstr>
      <vt:lpstr>What does the employer have to do?</vt:lpstr>
      <vt:lpstr>What can we do to make this a success?</vt:lpstr>
      <vt:lpstr>What can we do to make this a success?</vt:lpstr>
      <vt:lpstr>Has the Federal Bonding Program been successful?</vt:lpstr>
      <vt:lpstr>Where can I get more information?</vt:lpstr>
    </vt:vector>
  </TitlesOfParts>
  <Company>Design Farm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Bonding Program for Workforce Professionals</dc:title>
  <dc:creator>Seth Brock</dc:creator>
  <cp:lastModifiedBy>vaccadi</cp:lastModifiedBy>
  <cp:revision>156</cp:revision>
  <dcterms:created xsi:type="dcterms:W3CDTF">2011-09-07T20:10:12Z</dcterms:created>
  <dcterms:modified xsi:type="dcterms:W3CDTF">2013-07-24T16:49:07Z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0x010100D5F439A08D3819458E106DF831B05F73</vt:lpwstr>
  </property>
</Properties>
</file>