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59" r:id="rId4"/>
    <p:sldId id="267" r:id="rId5"/>
    <p:sldId id="268" r:id="rId6"/>
    <p:sldId id="269" r:id="rId7"/>
    <p:sldId id="270"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323" autoAdjust="0"/>
  </p:normalViewPr>
  <p:slideViewPr>
    <p:cSldViewPr snapToGrid="0">
      <p:cViewPr varScale="1">
        <p:scale>
          <a:sx n="82" d="100"/>
          <a:sy n="82" d="100"/>
        </p:scale>
        <p:origin x="15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During this presentation we will cover:</a:t>
            </a:r>
          </a:p>
          <a:p>
            <a:pPr algn="just"/>
            <a:endParaRPr lang="en-US"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An overview of Rapid Response</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The purpose of Rapid Response</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WARN Act Notices </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The associated employer requirements, and</a:t>
            </a: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The State Rapid Response notification process.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342438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205">
              <a:defRPr/>
            </a:pPr>
            <a:r>
              <a:rPr lang="en-US" dirty="0">
                <a:latin typeface="Arial" panose="020B0604020202020204" pitchFamily="34" charset="0"/>
                <a:cs typeface="Arial" panose="020B0604020202020204" pitchFamily="34" charset="0"/>
              </a:rPr>
              <a:t>A successful local Rapid Response system must include:</a:t>
            </a:r>
          </a:p>
          <a:p>
            <a:pPr algn="just" defTabSz="912205">
              <a:defRPr/>
            </a:pPr>
            <a:endParaRPr lang="en-US" dirty="0">
              <a:latin typeface="Arial" panose="020B0604020202020204" pitchFamily="34" charset="0"/>
              <a:cs typeface="Arial" panose="020B0604020202020204" pitchFamily="34" charset="0"/>
            </a:endParaRPr>
          </a:p>
          <a:p>
            <a:pPr marL="171450"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Informational and direct reemployment services for workers, including but not limited to: </a:t>
            </a:r>
          </a:p>
          <a:p>
            <a:pPr marL="628650" lvl="1"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information and support for filing Reemployment Assistance claims; </a:t>
            </a:r>
          </a:p>
          <a:p>
            <a:pPr marL="628650" lvl="1"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information about the Trade Adjustment Assistance (TAA) program including a referral to the Local TAA Coordinator, as well as other programs as appropriate; </a:t>
            </a:r>
          </a:p>
          <a:p>
            <a:pPr marL="628650" lvl="1"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information on the impacts of layoff on health coverage or other benefits and services provided by the local career centers; </a:t>
            </a:r>
          </a:p>
          <a:p>
            <a:pPr marL="628650" lvl="1"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information on and referral to career services; </a:t>
            </a:r>
          </a:p>
          <a:p>
            <a:pPr marL="628650" lvl="1"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reemployment-focused workshops and services; and </a:t>
            </a:r>
          </a:p>
          <a:p>
            <a:pPr marL="628650" lvl="1"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training;</a:t>
            </a:r>
          </a:p>
          <a:p>
            <a:pPr marL="171450"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Delivery of solutions to address the needs of local employers, provided across the business lifecycle (including both expansion and contraction), including </a:t>
            </a:r>
          </a:p>
          <a:p>
            <a:pPr marL="628650" lvl="1"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comprehensive business engagement, and </a:t>
            </a:r>
          </a:p>
          <a:p>
            <a:pPr marL="628650" lvl="1"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layoff aversion strategies and activities designed to prevent or minimize the duration of unemployment;</a:t>
            </a:r>
          </a:p>
          <a:p>
            <a:pPr marL="171450"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Convening, brokering, and facilitating the connections, networks and partners to ensure the ability to aid dislocated workers and their families with services such as home heating assistance, legal aid, and financial advice; and</a:t>
            </a:r>
          </a:p>
          <a:p>
            <a:pPr marL="171450" indent="-171450"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Strategic planning, data gathering, and analyses designed to anticipate, prepare for, and manage economic change.</a:t>
            </a:r>
          </a:p>
          <a:p>
            <a:pPr marL="171450" indent="-171450" algn="just" defTabSz="912205">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1450" indent="-171450" algn="just" defTabSz="912205">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0" indent="0" algn="just" defTabSz="912205">
              <a:buFont typeface="Arial" panose="020B0604020202020204" pitchFamily="34" charset="0"/>
              <a:buNone/>
              <a:defRPr/>
            </a:pPr>
            <a:r>
              <a:rPr lang="en-US" b="1" dirty="0">
                <a:latin typeface="Arial" panose="020B0604020202020204" pitchFamily="34" charset="0"/>
                <a:cs typeface="Arial" panose="020B0604020202020204" pitchFamily="34" charset="0"/>
              </a:rPr>
              <a:t>Now, who are those partners? The Florida Economic Development Council, Enterprise Florida, the Small Business Development Center, the Florida Department of Education, and many more local and community partners. </a:t>
            </a:r>
            <a:r>
              <a:rPr lang="en-US" dirty="0">
                <a:latin typeface="Arial" panose="020B0604020202020204" pitchFamily="34" charset="0"/>
                <a:cs typeface="Arial" panose="020B0604020202020204" pitchFamily="34" charset="0"/>
              </a:rPr>
              <a:t>To review the statutory and regulatory requirements of the Rapid Response program, please see Public Law 113-128, Section 134(C)(2), and 20 CFR 639, 20 CFR 682. </a:t>
            </a:r>
          </a:p>
          <a:p>
            <a:pPr marL="0" indent="0" algn="just" defTabSz="912205">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0" indent="0" algn="just" defTabSz="912205">
              <a:buFont typeface="Arial" panose="020B0604020202020204" pitchFamily="34" charset="0"/>
              <a:buNone/>
              <a:defRPr/>
            </a:pPr>
            <a:r>
              <a:rPr lang="en-US" dirty="0">
                <a:latin typeface="Arial" panose="020B0604020202020204" pitchFamily="34" charset="0"/>
                <a:cs typeface="Arial" panose="020B0604020202020204" pitchFamily="34" charset="0"/>
              </a:rPr>
              <a:t>This presentation was created before the Administrative Policy No. 114 was released. Link to policy: http://www.floridajobs.org/local-workforce-development-board-resources/policy-and-guidance/guidance-papers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82178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205">
              <a:defRPr/>
            </a:pPr>
            <a:r>
              <a:rPr lang="en-US" dirty="0">
                <a:latin typeface="Arial" panose="020B0604020202020204" pitchFamily="34" charset="0"/>
                <a:cs typeface="Arial" panose="020B0604020202020204" pitchFamily="34" charset="0"/>
              </a:rPr>
              <a:t>Summary: The Workforce Innovation and Opportunity Act (or WIOA) requires states to implement statewide Rapid Response activities to assist adversely affected employers and workers </a:t>
            </a:r>
            <a:r>
              <a:rPr lang="en-US" b="1" dirty="0">
                <a:latin typeface="Arial" panose="020B0604020202020204" pitchFamily="34" charset="0"/>
                <a:cs typeface="Arial" panose="020B0604020202020204" pitchFamily="34" charset="0"/>
              </a:rPr>
              <a:t>as quickly as possible </a:t>
            </a:r>
            <a:r>
              <a:rPr lang="en-US" dirty="0">
                <a:latin typeface="Arial" panose="020B0604020202020204" pitchFamily="34" charset="0"/>
                <a:cs typeface="Arial" panose="020B0604020202020204" pitchFamily="34" charset="0"/>
              </a:rPr>
              <a:t>following the announcement of a permanent closure, layoff, or natural or other disaster resulting in a mass job dislocation. </a:t>
            </a:r>
            <a:r>
              <a:rPr lang="en-US" b="1" dirty="0">
                <a:latin typeface="Arial" panose="020B0604020202020204" pitchFamily="34" charset="0"/>
                <a:cs typeface="Arial" panose="020B0604020202020204" pitchFamily="34" charset="0"/>
              </a:rPr>
              <a:t>Rapid Response delivers services to avert layoffs or enables dislocated workers to transition to new employment, including screening, referring and enrolling affected workers into the appropriate workforce programs such as the WIOA Dislocated Worker program.</a:t>
            </a:r>
            <a:r>
              <a:rPr lang="en-US" dirty="0">
                <a:latin typeface="Arial" panose="020B0604020202020204" pitchFamily="34" charset="0"/>
                <a:cs typeface="Arial" panose="020B0604020202020204" pitchFamily="34" charset="0"/>
              </a:rPr>
              <a:t> </a:t>
            </a:r>
          </a:p>
          <a:p>
            <a:pPr algn="just" defTabSz="912205">
              <a:defRPr/>
            </a:pPr>
            <a:endParaRPr 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mn-lt"/>
                <a:ea typeface="+mn-ea"/>
                <a:cs typeface="+mn-cs"/>
              </a:rPr>
              <a:t>As part of the LWDB’s Rapid Response service delivery system and pursuant to 20 C.F.R. 682.330, the following services must be made available, as needed, to affected employers and workers: </a:t>
            </a:r>
          </a:p>
          <a:p>
            <a:pPr marL="685800" lvl="1" indent="-228600">
              <a:buAutoNum type="alphaLcParenR"/>
            </a:pPr>
            <a:r>
              <a:rPr lang="en-US" sz="1200" b="0" i="0" u="none" strike="noStrike" kern="1200" baseline="0" dirty="0">
                <a:solidFill>
                  <a:schemeClr val="tx1"/>
                </a:solidFill>
                <a:latin typeface="+mn-lt"/>
                <a:ea typeface="+mn-ea"/>
                <a:cs typeface="+mn-cs"/>
              </a:rPr>
              <a:t>Immediate and on-site contact with the employer, representatives of the affected workers which includes an assessment of and a plan to address: </a:t>
            </a:r>
          </a:p>
          <a:p>
            <a:pPr marL="914400" lvl="2" indent="0">
              <a:buNone/>
            </a:pPr>
            <a:r>
              <a:rPr lang="en-US" sz="1200" b="0" i="0" u="none" strike="noStrike" kern="1200" baseline="0" dirty="0">
                <a:solidFill>
                  <a:schemeClr val="tx1"/>
                </a:solidFill>
                <a:latin typeface="+mn-lt"/>
                <a:ea typeface="+mn-ea"/>
                <a:cs typeface="+mn-cs"/>
              </a:rPr>
              <a:t>i. Layoff plans and schedules of the employer; </a:t>
            </a:r>
          </a:p>
          <a:p>
            <a:pPr lvl="2"/>
            <a:r>
              <a:rPr lang="en-US" sz="1200" b="0" i="0" u="none" strike="noStrike" kern="1200" baseline="0" dirty="0">
                <a:solidFill>
                  <a:schemeClr val="tx1"/>
                </a:solidFill>
                <a:latin typeface="+mn-lt"/>
                <a:ea typeface="+mn-ea"/>
                <a:cs typeface="+mn-cs"/>
              </a:rPr>
              <a:t>ii. Background and probable assistance required for the affected workers; </a:t>
            </a:r>
          </a:p>
          <a:p>
            <a:pPr lvl="2"/>
            <a:r>
              <a:rPr lang="en-US" sz="1200" b="0" i="0" u="none" strike="noStrike" kern="1200" baseline="0" dirty="0">
                <a:solidFill>
                  <a:schemeClr val="tx1"/>
                </a:solidFill>
                <a:latin typeface="+mn-lt"/>
                <a:ea typeface="+mn-ea"/>
                <a:cs typeface="+mn-cs"/>
              </a:rPr>
              <a:t>iii. Reemployment prospects for workers; and </a:t>
            </a:r>
          </a:p>
          <a:p>
            <a:pPr lvl="2"/>
            <a:r>
              <a:rPr lang="en-US" sz="1200" b="0" i="0" u="none" strike="noStrike" kern="1200" baseline="0" dirty="0">
                <a:solidFill>
                  <a:schemeClr val="tx1"/>
                </a:solidFill>
                <a:latin typeface="+mn-lt"/>
                <a:ea typeface="+mn-ea"/>
                <a:cs typeface="+mn-cs"/>
              </a:rPr>
              <a:t>iv. Available resources to meet the short and long-term assistance needs of the affected workers. </a:t>
            </a:r>
          </a:p>
          <a:p>
            <a:pPr lvl="2"/>
            <a:r>
              <a:rPr lang="en-US" sz="1200" b="0" i="0" u="none" strike="noStrike" kern="1200" baseline="0" dirty="0">
                <a:solidFill>
                  <a:schemeClr val="tx1"/>
                </a:solidFill>
                <a:latin typeface="+mn-lt"/>
                <a:ea typeface="+mn-ea"/>
                <a:cs typeface="+mn-cs"/>
              </a:rPr>
              <a:t>v. Investigation of possible trade-impact. </a:t>
            </a:r>
          </a:p>
          <a:p>
            <a:pPr lvl="1"/>
            <a:endParaRPr lang="en-US" sz="1200" b="0" i="0" u="none" strike="noStrike" kern="1200" baseline="0" dirty="0">
              <a:solidFill>
                <a:schemeClr val="tx1"/>
              </a:solidFill>
              <a:latin typeface="+mn-lt"/>
              <a:ea typeface="+mn-ea"/>
              <a:cs typeface="+mn-cs"/>
            </a:endParaRPr>
          </a:p>
          <a:p>
            <a:pPr lvl="1"/>
            <a:r>
              <a:rPr lang="en-US" sz="1200" b="0" i="0" u="none" strike="noStrike" kern="1200" baseline="0" dirty="0">
                <a:solidFill>
                  <a:schemeClr val="tx1"/>
                </a:solidFill>
                <a:latin typeface="+mn-lt"/>
                <a:ea typeface="+mn-ea"/>
                <a:cs typeface="+mn-cs"/>
              </a:rPr>
              <a:t>b) The provision of information about and access to Reemployment Assistance (RA) benefits and programs, such as Short-Time Compensation (STC), comprehensive career center services, and employment and training activities, including information on the TAA program, Pell Grants, the GI Bill, and other resources. </a:t>
            </a:r>
          </a:p>
          <a:p>
            <a:pPr lvl="2"/>
            <a:r>
              <a:rPr lang="en-US" sz="1200" b="0" i="0" u="none" strike="noStrike" kern="1200" baseline="0" dirty="0">
                <a:solidFill>
                  <a:schemeClr val="tx1"/>
                </a:solidFill>
                <a:latin typeface="+mn-lt"/>
                <a:ea typeface="+mn-ea"/>
                <a:cs typeface="+mn-cs"/>
              </a:rPr>
              <a:t>c) The delivery of other available services and resources including workshops and classes, and job fairs, to support reemployment efforts of affected workers; </a:t>
            </a:r>
          </a:p>
          <a:p>
            <a:pPr lvl="2"/>
            <a:r>
              <a:rPr lang="en-US" sz="1200" b="0" i="0" u="none" strike="noStrike" kern="1200" baseline="0" dirty="0">
                <a:solidFill>
                  <a:schemeClr val="tx1"/>
                </a:solidFill>
                <a:latin typeface="+mn-lt"/>
                <a:ea typeface="+mn-ea"/>
                <a:cs typeface="+mn-cs"/>
              </a:rPr>
              <a:t>d) The provision of emergency assistance adapted to the mass layoff; </a:t>
            </a:r>
          </a:p>
          <a:p>
            <a:pPr lvl="2"/>
            <a:r>
              <a:rPr lang="en-US" sz="1200" b="0" i="0" u="none" strike="noStrike" kern="1200" baseline="0" dirty="0">
                <a:solidFill>
                  <a:schemeClr val="tx1"/>
                </a:solidFill>
                <a:latin typeface="+mn-lt"/>
                <a:ea typeface="+mn-ea"/>
                <a:cs typeface="+mn-cs"/>
              </a:rPr>
              <a:t>e) Delivery of services to worker groups for which a petition for TAA has been filed; and </a:t>
            </a:r>
          </a:p>
          <a:p>
            <a:pPr lvl="2"/>
            <a:r>
              <a:rPr lang="en-US" sz="1200" b="0" i="0" u="none" strike="noStrike" kern="1200" baseline="0" dirty="0">
                <a:solidFill>
                  <a:schemeClr val="tx1"/>
                </a:solidFill>
                <a:latin typeface="+mn-lt"/>
                <a:ea typeface="+mn-ea"/>
                <a:cs typeface="+mn-cs"/>
              </a:rPr>
              <a:t>f) The provision of limited, additional assistance to local areas that experience Rapid Response events when such events exceed the capacity of the local area to respond with existing resources. </a:t>
            </a:r>
          </a:p>
          <a:p>
            <a:pPr lvl="2"/>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rgbClr val="C00000"/>
                </a:solidFill>
                <a:latin typeface="+mn-lt"/>
                <a:ea typeface="+mn-ea"/>
                <a:cs typeface="+mn-cs"/>
              </a:rPr>
              <a:t>Now, let’s discuss layoff aversion more. Why is it so important and what did Florida get wrong during the COVID-19 Pandemic that we can come together now and do right? </a:t>
            </a:r>
            <a:r>
              <a:rPr lang="en-US" sz="1200" b="0" i="0" u="none" strike="noStrike" kern="1200" baseline="0" dirty="0">
                <a:solidFill>
                  <a:schemeClr val="tx1"/>
                </a:solidFill>
                <a:latin typeface="+mn-lt"/>
                <a:ea typeface="+mn-ea"/>
                <a:cs typeface="+mn-cs"/>
              </a:rPr>
              <a:t>Locally driven layoff aversion strategies and activities are a required component of Rapid Response. A layoff aversion strategy helps employers retain a skilled workforce or provides workers rapid transition to new employment. The implementation of local layoff aversion strategies removes or minimizes periods of unemployment for workers adversely affected by layoffs. Layoff aversion is a central component of a high-performing business engagement strategy, requiring a shared responsibility among numerous partners at the state, regional, and local levels.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intent of layoff aversion is to provide business solutions to companies that want to save jobs. To save jobs, the rapid response team must be able to identify an at-risk company well in advance of layoffs, obtain executive level commitment to work together, assess the needs of the company and deliver solutions to address risk factors. LWDBs must work with local community partners and businesses to implement a mechanism to determine at-risk employers.</a:t>
            </a:r>
          </a:p>
          <a:p>
            <a:r>
              <a:rPr lang="en-US" sz="1200" b="0" i="0" u="none" strike="noStrike" kern="1200" baseline="0" dirty="0">
                <a:solidFill>
                  <a:schemeClr val="tx1"/>
                </a:solidFill>
                <a:latin typeface="+mn-lt"/>
                <a:ea typeface="+mn-ea"/>
                <a:cs typeface="+mn-cs"/>
              </a:rPr>
              <a:t>The LWDB shall determine which strategies and activities are applicable in each situation. Local Rapid Response programs have the flexibility to institute agendas and programs that respond to their local workforce challenges. </a:t>
            </a:r>
            <a:r>
              <a:rPr lang="en-US" sz="1200" b="1" i="0" u="none" strike="noStrike" kern="1200" baseline="0" dirty="0">
                <a:solidFill>
                  <a:schemeClr val="tx1"/>
                </a:solidFill>
                <a:latin typeface="+mn-lt"/>
                <a:ea typeface="+mn-ea"/>
                <a:cs typeface="+mn-cs"/>
              </a:rPr>
              <a:t>For layoff aversion activities and services, please review TEGL 19-16: https://wdr.doleta.gov/directives/corr_doc.cfm?docn=3851 </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12764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 the WIOA Final Rule at 20 CFR 682.310, Rapid Response activities must be carried out by the state or an entity designated by the State, in conjunction with the LWDBs, Chief Elected Officials (CEOs), and other stakeholders consistent with WIOA secs. 133(a)(2) and 134(a)(2)(A). The regulations also require states to establish and maintain a Rapid Response unit. This State-level unit is responsible for developing policies and practices for Rapid Response, carrying out statewide Rapid Response  activities, and overseeing the Rapid Response activities undertaken by the LWDBs.</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Rapid Response services are provided </a:t>
            </a:r>
            <a:r>
              <a:rPr lang="en-US" sz="1200" b="1" i="0" u="none" strike="noStrike" kern="1200" baseline="0" dirty="0">
                <a:solidFill>
                  <a:schemeClr val="tx1"/>
                </a:solidFill>
                <a:latin typeface="+mn-lt"/>
                <a:ea typeface="+mn-ea"/>
                <a:cs typeface="+mn-cs"/>
              </a:rPr>
              <a:t>locally</a:t>
            </a:r>
            <a:r>
              <a:rPr lang="en-US" sz="1200" b="0" i="0" u="none" strike="noStrike" kern="1200" baseline="0" dirty="0">
                <a:solidFill>
                  <a:schemeClr val="tx1"/>
                </a:solidFill>
                <a:latin typeface="+mn-lt"/>
                <a:ea typeface="+mn-ea"/>
                <a:cs typeface="+mn-cs"/>
              </a:rPr>
              <a:t>. Effective Rapid Response sessions include a step-by-step walkthrough of Employ Florida including how to create and account and what the system provides our job hunters, and a walkthrough of DEO’s Reemployment Assistance website and benefits including how to create and use a CONNECT account. Regarding, large sessions: The best practice and the best outcome comes from individual, one-on-one assistance to create the accounts and navigate DEO’s resources. Rather than explaining the steps once in a large meeting, hold individual sessions before or after the large informational session to capture individual questions and needs and provide one-on-one assistance.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Attendance should be taken at all sessions, whether virtual or in-person. </a:t>
            </a:r>
            <a:r>
              <a:rPr lang="en-US" sz="1200" b="1" i="0" u="none" strike="noStrike" kern="1200" baseline="0" dirty="0">
                <a:solidFill>
                  <a:schemeClr val="tx1"/>
                </a:solidFill>
                <a:latin typeface="+mn-lt"/>
                <a:ea typeface="+mn-ea"/>
                <a:cs typeface="+mn-cs"/>
              </a:rPr>
              <a:t>Rapid Response informational sessions must be reported by employer service code E42: Rapid Response/Dislocated Workers Assistance in the employer’s Employ Florida service plan.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429082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78443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2205"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A WARN notice is required when a business with 100 or more full-time workers (not counting workers who have less than 6 months on the job and workers who work fewer than 20 hours per week) is laying off at least </a:t>
            </a:r>
            <a:r>
              <a:rPr lang="en-US" b="1" dirty="0">
                <a:latin typeface="Arial" panose="020B0604020202020204" pitchFamily="34" charset="0"/>
                <a:cs typeface="Arial" panose="020B0604020202020204" pitchFamily="34" charset="0"/>
              </a:rPr>
              <a:t>50 people at a single </a:t>
            </a:r>
            <a:r>
              <a:rPr lang="en-US" b="0" dirty="0">
                <a:latin typeface="Arial" panose="020B0604020202020204" pitchFamily="34" charset="0"/>
                <a:cs typeface="Arial" panose="020B0604020202020204" pitchFamily="34" charset="0"/>
              </a:rPr>
              <a:t>site of employment </a:t>
            </a:r>
            <a:r>
              <a:rPr lang="en-US" b="1" dirty="0">
                <a:latin typeface="Arial" panose="020B0604020202020204" pitchFamily="34" charset="0"/>
                <a:cs typeface="Arial" panose="020B0604020202020204" pitchFamily="34" charset="0"/>
              </a:rPr>
              <a:t>or</a:t>
            </a:r>
            <a:r>
              <a:rPr lang="en-US" b="0" dirty="0">
                <a:latin typeface="Arial" panose="020B0604020202020204" pitchFamily="34" charset="0"/>
                <a:cs typeface="Arial" panose="020B0604020202020204" pitchFamily="34" charset="0"/>
              </a:rPr>
              <a:t> employs 100 or more workers who work at least a combined 4,000 hours per week, </a:t>
            </a:r>
            <a:r>
              <a:rPr lang="en-US" b="1" dirty="0">
                <a:latin typeface="Arial" panose="020B0604020202020204" pitchFamily="34" charset="0"/>
                <a:cs typeface="Arial" panose="020B0604020202020204" pitchFamily="34" charset="0"/>
              </a:rPr>
              <a:t>and </a:t>
            </a:r>
            <a:r>
              <a:rPr lang="en-US" b="0" dirty="0">
                <a:latin typeface="Arial" panose="020B0604020202020204" pitchFamily="34" charset="0"/>
                <a:cs typeface="Arial" panose="020B0604020202020204" pitchFamily="34" charset="0"/>
              </a:rPr>
              <a:t>is a private for-profit business, private non-profit organization, or quasi-public entity separately organized from regular government.</a:t>
            </a:r>
          </a:p>
          <a:p>
            <a:pPr algn="just" defTabSz="912205">
              <a:defRPr/>
            </a:pPr>
            <a:endParaRPr lang="en-US" dirty="0">
              <a:latin typeface="Arial" panose="020B0604020202020204" pitchFamily="34" charset="0"/>
              <a:cs typeface="Arial" panose="020B0604020202020204" pitchFamily="34" charset="0"/>
            </a:endParaRPr>
          </a:p>
          <a:p>
            <a:pPr algn="just" defTabSz="912205">
              <a:defRPr/>
            </a:pPr>
            <a:r>
              <a:rPr lang="en-US" dirty="0">
                <a:latin typeface="Arial" panose="020B0604020202020204" pitchFamily="34" charset="0"/>
                <a:cs typeface="Arial" panose="020B0604020202020204" pitchFamily="34" charset="0"/>
              </a:rPr>
              <a:t>Employers should be aware that the U.S. Federal Court solely enforces the WARN Act. If the employer gave no notice in the below circumstances, the employer may not be held liable for failure:</a:t>
            </a:r>
          </a:p>
          <a:p>
            <a:pPr algn="just" defTabSz="912205">
              <a:defRPr/>
            </a:pPr>
            <a:endParaRPr lang="en-US" dirty="0">
              <a:latin typeface="Arial" panose="020B0604020202020204" pitchFamily="34" charset="0"/>
              <a:cs typeface="Arial" panose="020B0604020202020204" pitchFamily="34" charset="0"/>
            </a:endParaRPr>
          </a:p>
          <a:p>
            <a:pPr algn="just" defTabSz="912205">
              <a:defRPr/>
            </a:pPr>
            <a:r>
              <a:rPr lang="en-US" dirty="0">
                <a:latin typeface="Arial" panose="020B0604020202020204" pitchFamily="34" charset="0"/>
                <a:cs typeface="Arial" panose="020B0604020202020204" pitchFamily="34" charset="0"/>
              </a:rPr>
              <a:t>• When a plant closure or a mass layoff is the direct result of a natural disaster such as a hurricane, flood, earthquake, drought, storm, tidal wave, or similar events caused by nature, employers are obligated to give as much notice as possible, even if the notice comes after a disaster. To comply with the law, the employer may send notice to the employee’s last known address, even if their homes are destroyed. This step would indicate good faith. The regulations recognize that the available information may be limited.</a:t>
            </a:r>
          </a:p>
          <a:p>
            <a:pPr algn="just" defTabSz="912205">
              <a:defRPr/>
            </a:pPr>
            <a:r>
              <a:rPr lang="en-US" dirty="0">
                <a:latin typeface="Arial" panose="020B0604020202020204" pitchFamily="34" charset="0"/>
                <a:cs typeface="Arial" panose="020B0604020202020204" pitchFamily="34" charset="0"/>
              </a:rPr>
              <a:t>• If the plant is destroyed as a result of a natural disaster and the employment records are all gone, and the employer cannot send individual notices, the employer should try to show good faith by either posting notices at the worksite including a statement that individual notice is not possible because the employment records have been destroyed </a:t>
            </a:r>
            <a:r>
              <a:rPr lang="en-US" b="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by providing a notice in a newspaper to the same effect or both.</a:t>
            </a:r>
          </a:p>
          <a:p>
            <a:pPr algn="just" defTabSz="912205">
              <a:defRPr/>
            </a:pPr>
            <a:r>
              <a:rPr lang="en-US" dirty="0">
                <a:latin typeface="Arial" panose="020B0604020202020204" pitchFamily="34" charset="0"/>
                <a:cs typeface="Arial" panose="020B0604020202020204" pitchFamily="34" charset="0"/>
              </a:rPr>
              <a:t>• If the employer does not have access to its employment site or employees last known address, the employer should do what it would do if the plant is destroyed. </a:t>
            </a:r>
          </a:p>
          <a:p>
            <a:pPr algn="just" defTabSz="912205">
              <a:defRPr/>
            </a:pPr>
            <a:endParaRPr lang="en-US" dirty="0">
              <a:latin typeface="Arial" panose="020B0604020202020204" pitchFamily="34" charset="0"/>
              <a:cs typeface="Arial" panose="020B0604020202020204" pitchFamily="34" charset="0"/>
            </a:endParaRPr>
          </a:p>
          <a:p>
            <a:pPr algn="just" defTabSz="912205">
              <a:defRPr/>
            </a:pPr>
            <a:r>
              <a:rPr lang="en-US" dirty="0">
                <a:latin typeface="Arial" panose="020B0604020202020204" pitchFamily="34" charset="0"/>
                <a:cs typeface="Arial" panose="020B0604020202020204" pitchFamily="34" charset="0"/>
              </a:rPr>
              <a:t>If the employer wants to rebuild, it may be in its interest to make efforts to contact its employees to be sure it has a workforce when it reopens. </a:t>
            </a:r>
          </a:p>
          <a:p>
            <a:endParaRPr lang="en-US" sz="12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Source: </a:t>
            </a:r>
            <a:r>
              <a:rPr lang="en-US" sz="1200" b="0" i="0" u="none" strike="noStrike" kern="1200" baseline="0" dirty="0">
                <a:solidFill>
                  <a:schemeClr val="tx1"/>
                </a:solidFill>
                <a:latin typeface="+mn-lt"/>
                <a:ea typeface="+mn-ea"/>
                <a:cs typeface="+mn-cs"/>
              </a:rPr>
              <a:t>U.S. Department of Labor Employment and Training Administration Natural Disaster Fact Sheet dated Sept. 2005</a:t>
            </a:r>
            <a:endParaRPr lang="en-US"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153428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a:t>
            </a:r>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27732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86517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2/15/2024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2/15/2024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govinfo.gov/content/pkg/CFR-2017-title20-vol4/pdf/CFR-2017-title20-vol4-part682-subpartC.pdf" TargetMode="External"/><Relationship Id="rId4" Type="http://schemas.openxmlformats.org/officeDocument/2006/relationships/hyperlink" Target="https://wdr.doleta.gov/directives/attach/TEGL/TEGL_19-16_acc.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WARNnotices@deo.myflorid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5B54E4-559E-644A-BACB-E872C6540C88}"/>
              </a:ext>
            </a:extLst>
          </p:cNvPr>
          <p:cNvPicPr>
            <a:picLocks noChangeAspect="1"/>
          </p:cNvPicPr>
          <p:nvPr/>
        </p:nvPicPr>
        <p:blipFill>
          <a:blip r:embed="rId2"/>
          <a:stretch>
            <a:fillRect/>
          </a:stretch>
        </p:blipFill>
        <p:spPr>
          <a:xfrm>
            <a:off x="4711717" y="0"/>
            <a:ext cx="7564542" cy="6005384"/>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539271"/>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State Rapid Response</a:t>
            </a:r>
            <a:br>
              <a:rPr lang="en-US" sz="4000" b="1" dirty="0">
                <a:solidFill>
                  <a:srgbClr val="04A651"/>
                </a:solidFill>
                <a:latin typeface="Arial" panose="020B0604020202020204" pitchFamily="34" charset="0"/>
                <a:cs typeface="Arial" panose="020B0604020202020204" pitchFamily="34" charset="0"/>
              </a:rPr>
            </a:br>
            <a:r>
              <a:rPr lang="en-US" sz="4000" b="1" dirty="0">
                <a:solidFill>
                  <a:srgbClr val="04A651"/>
                </a:solidFill>
                <a:latin typeface="Arial" panose="020B0604020202020204" pitchFamily="34" charset="0"/>
                <a:cs typeface="Arial" panose="020B0604020202020204" pitchFamily="34" charset="0"/>
              </a:rPr>
              <a:t>Program Overview</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Rapid Response Program Coordinator</a:t>
            </a:r>
          </a:p>
          <a:p>
            <a:pPr algn="l"/>
            <a:r>
              <a:rPr lang="en-US" sz="1200" dirty="0">
                <a:solidFill>
                  <a:schemeClr val="bg1"/>
                </a:solidFill>
                <a:latin typeface="Arial" panose="020B0604020202020204" pitchFamily="34" charset="0"/>
                <a:cs typeface="Arial" panose="020B0604020202020204" pitchFamily="34" charset="0"/>
              </a:rPr>
              <a:t>State Trade and Rapid Response Program Office</a:t>
            </a:r>
          </a:p>
        </p:txBody>
      </p:sp>
    </p:spTree>
    <p:extLst>
      <p:ext uri="{BB962C8B-B14F-4D97-AF65-F5344CB8AC3E}">
        <p14:creationId xmlns:p14="http://schemas.microsoft.com/office/powerpoint/2010/main" val="228119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4DE166E2-DF24-5FF3-68E7-97996879D2CF}"/>
              </a:ext>
            </a:extLst>
          </p:cNvPr>
          <p:cNvSpPr/>
          <p:nvPr/>
        </p:nvSpPr>
        <p:spPr>
          <a:xfrm>
            <a:off x="838200" y="1825625"/>
            <a:ext cx="10515600" cy="3227037"/>
          </a:xfrm>
          <a:prstGeom prst="rect">
            <a:avLst/>
          </a:prstGeom>
        </p:spPr>
        <p:txBody>
          <a:bodyPr wrap="square">
            <a:spAutoFit/>
          </a:bodyPr>
          <a:lstStyle/>
          <a:p>
            <a:pPr marL="342900" marR="0" lvl="0" indent="-342900" algn="l" defTabSz="800100" rtl="0" eaLnBrk="1" fontAlgn="auto" latinLnBrk="0" hangingPunct="1">
              <a:lnSpc>
                <a:spcPct val="90000"/>
              </a:lnSpc>
              <a:spcBef>
                <a:spcPct val="0"/>
              </a:spcBef>
              <a:spcAft>
                <a:spcPct val="35000"/>
              </a:spcAft>
              <a:buClr>
                <a:srgbClr val="004563"/>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Rapid Response Overview </a:t>
            </a:r>
            <a:r>
              <a:rPr lang="en-US" sz="2400" dirty="0">
                <a:solidFill>
                  <a:srgbClr val="202452"/>
                </a:solidFill>
                <a:latin typeface="Arial" panose="020B0604020202020204" pitchFamily="34" charset="0"/>
                <a:cs typeface="Arial" panose="020B0604020202020204" pitchFamily="34" charset="0"/>
              </a:rPr>
              <a:t>and Purpose</a:t>
            </a: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lvl="0" indent="-342900" defTabSz="800100">
              <a:lnSpc>
                <a:spcPct val="90000"/>
              </a:lnSpc>
              <a:spcBef>
                <a:spcPct val="0"/>
              </a:spcBef>
              <a:spcAft>
                <a:spcPct val="35000"/>
              </a:spcAft>
              <a:buClr>
                <a:srgbClr val="004563"/>
              </a:buClr>
              <a:buSzPct val="80000"/>
              <a:buFont typeface="Arial" panose="020B0604020202020204" pitchFamily="34" charset="0"/>
              <a:buChar char="•"/>
              <a:defRPr/>
            </a:pPr>
            <a:r>
              <a:rPr lang="en-US" sz="2400" dirty="0">
                <a:solidFill>
                  <a:srgbClr val="202452"/>
                </a:solidFill>
                <a:latin typeface="Arial" panose="020B0604020202020204" pitchFamily="34" charset="0"/>
                <a:cs typeface="Arial" panose="020B0604020202020204" pitchFamily="34" charset="0"/>
              </a:rPr>
              <a:t>Worker Adjustment and Retraining Notification (WARN) Act Overview</a:t>
            </a:r>
          </a:p>
          <a:p>
            <a:pPr marL="342900" lvl="0" indent="-342900" defTabSz="800100">
              <a:lnSpc>
                <a:spcPct val="90000"/>
              </a:lnSpc>
              <a:spcBef>
                <a:spcPct val="0"/>
              </a:spcBef>
              <a:spcAft>
                <a:spcPct val="35000"/>
              </a:spcAft>
              <a:buClr>
                <a:srgbClr val="004563"/>
              </a:buClr>
              <a:buSzPct val="80000"/>
              <a:buFont typeface="Arial" panose="020B0604020202020204" pitchFamily="34" charset="0"/>
              <a:buChar char="•"/>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Employer Requirements</a:t>
            </a:r>
          </a:p>
          <a:p>
            <a:pPr marL="342900" marR="0" lvl="0" indent="-342900" algn="l" defTabSz="800100" rtl="0" eaLnBrk="1" fontAlgn="auto" latinLnBrk="0" hangingPunct="1">
              <a:lnSpc>
                <a:spcPct val="90000"/>
              </a:lnSpc>
              <a:spcBef>
                <a:spcPct val="0"/>
              </a:spcBef>
              <a:spcAft>
                <a:spcPct val="35000"/>
              </a:spcAft>
              <a:buClr>
                <a:srgbClr val="004563"/>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State Rapid Response Notification Process</a:t>
            </a: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HelveticaNeueLT Std" panose="020B060402020202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HelveticaNeueLT Std" panose="020B060402020202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HelveticaNeueLT Std" panose="020B060402020202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HelveticaNeueLT Std" panose="020B0604020202020204"/>
              <a:ea typeface="+mn-ea"/>
              <a:cs typeface="+mn-cs"/>
            </a:endParaRPr>
          </a:p>
        </p:txBody>
      </p:sp>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PURPOSE OF RAPID RESPONSE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B4DE534F-2438-C91D-1DB6-3D2F7B4F14EA}"/>
              </a:ext>
            </a:extLst>
          </p:cNvPr>
          <p:cNvSpPr/>
          <p:nvPr/>
        </p:nvSpPr>
        <p:spPr>
          <a:xfrm>
            <a:off x="838200" y="1690688"/>
            <a:ext cx="10515600" cy="3444020"/>
          </a:xfrm>
          <a:prstGeom prst="rect">
            <a:avLst/>
          </a:prstGeom>
        </p:spPr>
        <p:txBody>
          <a:bodyPr wrap="square">
            <a:spAutoFit/>
          </a:bodyPr>
          <a:lstStyle/>
          <a:p>
            <a:pPr lvl="0" defTabSz="914400">
              <a:lnSpc>
                <a:spcPct val="90000"/>
              </a:lnSpc>
              <a:spcBef>
                <a:spcPts val="1800"/>
              </a:spcBef>
              <a:buClr>
                <a:srgbClr val="9E1C30"/>
              </a:buClr>
              <a:defRPr/>
            </a:pPr>
            <a:r>
              <a:rPr lang="en-US" sz="2400" dirty="0">
                <a:solidFill>
                  <a:srgbClr val="202452"/>
                </a:solidFill>
                <a:latin typeface="Arial" panose="020B0604020202020204"/>
              </a:rPr>
              <a:t>Promotes economic recovery and vitality by developing ongoing, comprehensive approaches to identifying, planning for, or responding to layoffs and dislocations, and </a:t>
            </a:r>
            <a:r>
              <a:rPr lang="en-US" sz="2400" dirty="0">
                <a:solidFill>
                  <a:srgbClr val="C00000"/>
                </a:solidFill>
                <a:latin typeface="Arial" panose="020B0604020202020204"/>
              </a:rPr>
              <a:t>preventing</a:t>
            </a:r>
            <a:r>
              <a:rPr lang="en-US" sz="2400" dirty="0">
                <a:solidFill>
                  <a:srgbClr val="004563"/>
                </a:solidFill>
                <a:latin typeface="Arial" panose="020B0604020202020204"/>
              </a:rPr>
              <a:t> </a:t>
            </a:r>
            <a:r>
              <a:rPr lang="en-US" sz="2400" dirty="0">
                <a:solidFill>
                  <a:srgbClr val="202452"/>
                </a:solidFill>
                <a:latin typeface="Arial" panose="020B0604020202020204"/>
              </a:rPr>
              <a:t>or minimizing their impacts on workers, businesses and communities.</a:t>
            </a:r>
          </a:p>
          <a:p>
            <a:pPr lvl="0" defTabSz="914400">
              <a:lnSpc>
                <a:spcPct val="90000"/>
              </a:lnSpc>
              <a:spcBef>
                <a:spcPts val="1800"/>
              </a:spcBef>
              <a:buClr>
                <a:srgbClr val="9E1C30"/>
              </a:buClr>
              <a:defRPr/>
            </a:pPr>
            <a:endParaRPr lang="en-US" sz="2400" dirty="0">
              <a:solidFill>
                <a:srgbClr val="004563"/>
              </a:solidFill>
              <a:latin typeface="Arial" panose="020B0604020202020204"/>
            </a:endParaRPr>
          </a:p>
          <a:p>
            <a:pPr lvl="0" defTabSz="914400">
              <a:lnSpc>
                <a:spcPct val="90000"/>
              </a:lnSpc>
              <a:spcBef>
                <a:spcPts val="1800"/>
              </a:spcBef>
              <a:buClr>
                <a:srgbClr val="9E1C30"/>
              </a:buClr>
              <a:defRPr/>
            </a:pPr>
            <a:r>
              <a:rPr lang="en-US" sz="2400" dirty="0">
                <a:solidFill>
                  <a:srgbClr val="202452"/>
                </a:solidFill>
                <a:latin typeface="Arial" panose="020B0604020202020204"/>
              </a:rPr>
              <a:t>Preventing</a:t>
            </a:r>
            <a:r>
              <a:rPr lang="en-US" sz="2400" dirty="0">
                <a:solidFill>
                  <a:srgbClr val="004563"/>
                </a:solidFill>
                <a:latin typeface="Arial" panose="020B0604020202020204"/>
              </a:rPr>
              <a:t> </a:t>
            </a:r>
            <a:r>
              <a:rPr lang="en-US" sz="2400" dirty="0">
                <a:solidFill>
                  <a:srgbClr val="C00000"/>
                </a:solidFill>
                <a:latin typeface="Arial" panose="020B0604020202020204"/>
                <a:sym typeface="Wingdings" panose="05000000000000000000" pitchFamily="2" charset="2"/>
              </a:rPr>
              <a:t></a:t>
            </a:r>
            <a:r>
              <a:rPr lang="en-US" sz="2400" dirty="0">
                <a:solidFill>
                  <a:srgbClr val="004563"/>
                </a:solidFill>
                <a:latin typeface="Arial" panose="020B0604020202020204"/>
              </a:rPr>
              <a:t> </a:t>
            </a:r>
            <a:r>
              <a:rPr lang="en-US" sz="2400" dirty="0">
                <a:solidFill>
                  <a:srgbClr val="202452"/>
                </a:solidFill>
                <a:latin typeface="Arial" panose="020B0604020202020204"/>
              </a:rPr>
              <a:t>Layoff aversion activities and services are a central tenant of Rapid Response.</a:t>
            </a:r>
          </a:p>
          <a:p>
            <a:pPr lvl="0" defTabSz="914400">
              <a:lnSpc>
                <a:spcPct val="90000"/>
              </a:lnSpc>
              <a:spcBef>
                <a:spcPts val="1800"/>
              </a:spcBef>
              <a:buClr>
                <a:srgbClr val="9E1C30"/>
              </a:buClr>
              <a:defRPr/>
            </a:pPr>
            <a:endParaRPr kumimoji="0" lang="en-US" sz="2400" b="0" i="0" u="none" strike="noStrike" kern="1200" cap="none" spc="0" normalizeH="0" baseline="0" noProof="0" dirty="0">
              <a:ln>
                <a:noFill/>
              </a:ln>
              <a:solidFill>
                <a:srgbClr val="004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RAPID RESPONSE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9FC45B68-F64F-BBE5-ED46-D2C612B8FCBB}"/>
              </a:ext>
            </a:extLst>
          </p:cNvPr>
          <p:cNvSpPr/>
          <p:nvPr/>
        </p:nvSpPr>
        <p:spPr>
          <a:xfrm>
            <a:off x="838200" y="1690688"/>
            <a:ext cx="10515600" cy="3929281"/>
          </a:xfrm>
          <a:prstGeom prst="rect">
            <a:avLst/>
          </a:prstGeom>
        </p:spPr>
        <p:txBody>
          <a:bodyPr wrap="square">
            <a:spAutoFit/>
          </a:bodyPr>
          <a:lstStyle/>
          <a:p>
            <a:pPr lvl="0" defTabSz="914400">
              <a:lnSpc>
                <a:spcPct val="90000"/>
              </a:lnSpc>
              <a:spcBef>
                <a:spcPts val="1800"/>
              </a:spcBef>
              <a:buClr>
                <a:srgbClr val="9E1C30"/>
              </a:buClr>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Rapid Response </a:t>
            </a:r>
            <a:r>
              <a:rPr lang="en-US" sz="2400" dirty="0">
                <a:solidFill>
                  <a:srgbClr val="202452"/>
                </a:solidFill>
                <a:latin typeface="Arial" panose="020B0604020202020204"/>
              </a:rPr>
              <a:t>encompasses the strategies and activities necessary to plan for and respond as quickly as possible to the situations below.</a:t>
            </a:r>
          </a:p>
          <a:p>
            <a:pPr defTabSz="914400">
              <a:lnSpc>
                <a:spcPct val="90000"/>
              </a:lnSpc>
              <a:spcBef>
                <a:spcPts val="800"/>
              </a:spcBef>
              <a:buClr>
                <a:prstClr val="white">
                  <a:lumMod val="65000"/>
                </a:prstClr>
              </a:buClr>
              <a:defRPr/>
            </a:pPr>
            <a:r>
              <a:rPr lang="en-US" sz="2400" dirty="0">
                <a:solidFill>
                  <a:srgbClr val="202452"/>
                </a:solidFill>
                <a:latin typeface="Arial" panose="020B0604020202020204"/>
              </a:rPr>
              <a:t>Rapid Response includes:</a:t>
            </a:r>
          </a:p>
          <a:p>
            <a:pPr marL="800100" lvl="1" indent="-342900" defTabSz="914400">
              <a:lnSpc>
                <a:spcPct val="90000"/>
              </a:lnSpc>
              <a:spcBef>
                <a:spcPts val="800"/>
              </a:spcBef>
              <a:buClr>
                <a:prstClr val="white">
                  <a:lumMod val="65000"/>
                </a:prstClr>
              </a:buClr>
              <a:buFont typeface="Arial" panose="020B0604020202020204" pitchFamily="34" charset="0"/>
              <a:buChar char="•"/>
              <a:defRPr/>
            </a:pPr>
            <a:r>
              <a:rPr lang="en-US" sz="2400" dirty="0">
                <a:solidFill>
                  <a:srgbClr val="202452"/>
                </a:solidFill>
                <a:latin typeface="Arial" panose="020B0604020202020204"/>
              </a:rPr>
              <a:t>An announcement or notification of a permanent closure or layoff (with or without a WARN Act notice), </a:t>
            </a:r>
          </a:p>
          <a:p>
            <a:pPr marL="800100" lvl="1" indent="-342900" defTabSz="914400">
              <a:lnSpc>
                <a:spcPct val="90000"/>
              </a:lnSpc>
              <a:spcBef>
                <a:spcPts val="800"/>
              </a:spcBef>
              <a:buClr>
                <a:prstClr val="white">
                  <a:lumMod val="65000"/>
                </a:prstClr>
              </a:buClr>
              <a:buFont typeface="Arial" panose="020B0604020202020204" pitchFamily="34" charset="0"/>
              <a:buChar char="•"/>
              <a:defRPr/>
            </a:pPr>
            <a:r>
              <a:rPr lang="en-US" sz="2400" dirty="0">
                <a:solidFill>
                  <a:srgbClr val="202452"/>
                </a:solidFill>
                <a:latin typeface="Arial" panose="020B0604020202020204"/>
              </a:rPr>
              <a:t>A mass job dislocation resulting from a natural or other disaster, </a:t>
            </a:r>
          </a:p>
          <a:p>
            <a:pPr marL="800100" lvl="1" indent="-342900" defTabSz="914400">
              <a:lnSpc>
                <a:spcPct val="90000"/>
              </a:lnSpc>
              <a:spcBef>
                <a:spcPts val="800"/>
              </a:spcBef>
              <a:buClr>
                <a:prstClr val="white">
                  <a:lumMod val="65000"/>
                </a:prstClr>
              </a:buClr>
              <a:buFont typeface="Arial" panose="020B0604020202020204" pitchFamily="34" charset="0"/>
              <a:buChar char="•"/>
              <a:defRPr/>
            </a:pPr>
            <a:r>
              <a:rPr lang="en-US" sz="2400" dirty="0">
                <a:solidFill>
                  <a:srgbClr val="202452"/>
                </a:solidFill>
                <a:latin typeface="Arial" panose="020B0604020202020204"/>
              </a:rPr>
              <a:t>The filing of a Trade Adjustment Assistance (TAA) petition, in accordance with Section 221(a)(2)(A) of the Trade Act, or</a:t>
            </a:r>
          </a:p>
          <a:p>
            <a:pPr marL="800100" lvl="1" indent="-342900" defTabSz="914400">
              <a:lnSpc>
                <a:spcPct val="90000"/>
              </a:lnSpc>
              <a:spcBef>
                <a:spcPts val="800"/>
              </a:spcBef>
              <a:buClr>
                <a:prstClr val="white">
                  <a:lumMod val="65000"/>
                </a:prstClr>
              </a:buClr>
              <a:buFont typeface="Arial" panose="020B0604020202020204" pitchFamily="34" charset="0"/>
              <a:buChar char="•"/>
              <a:defRPr/>
            </a:pPr>
            <a:r>
              <a:rPr lang="en-US" sz="2400" dirty="0">
                <a:solidFill>
                  <a:srgbClr val="202452"/>
                </a:solidFill>
                <a:latin typeface="Arial" panose="020B0604020202020204"/>
              </a:rPr>
              <a:t> Activities which are federally mandated by the Workforce Innovation and Opportunity Act (WIOA)</a:t>
            </a:r>
          </a:p>
        </p:txBody>
      </p:sp>
    </p:spTree>
    <p:extLst>
      <p:ext uri="{BB962C8B-B14F-4D97-AF65-F5344CB8AC3E}">
        <p14:creationId xmlns:p14="http://schemas.microsoft.com/office/powerpoint/2010/main" val="358235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RAPID RESPONSE PROGRAM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13553701-0CDF-DC50-EDA9-E475E46DB0FB}"/>
              </a:ext>
            </a:extLst>
          </p:cNvPr>
          <p:cNvSpPr/>
          <p:nvPr/>
        </p:nvSpPr>
        <p:spPr>
          <a:xfrm>
            <a:off x="838200" y="1690688"/>
            <a:ext cx="10515600" cy="5204502"/>
          </a:xfrm>
          <a:prstGeom prst="rect">
            <a:avLst/>
          </a:prstGeom>
        </p:spPr>
        <p:txBody>
          <a:bodyPr wrap="square">
            <a:spAutoFit/>
          </a:bodyPr>
          <a:lstStyle/>
          <a:p>
            <a:pPr lvl="0" defTabSz="914400">
              <a:lnSpc>
                <a:spcPct val="90000"/>
              </a:lnSpc>
              <a:spcBef>
                <a:spcPts val="1800"/>
              </a:spcBef>
              <a:buClr>
                <a:srgbClr val="9E1C30"/>
              </a:buClr>
              <a:defRPr/>
            </a:pPr>
            <a:r>
              <a:rPr kumimoji="0" lang="en-US" sz="2200" b="0" i="0" u="none" strike="noStrike" kern="1200" cap="none" spc="0" normalizeH="0" baseline="0" noProof="0" dirty="0">
                <a:ln>
                  <a:noFill/>
                </a:ln>
                <a:solidFill>
                  <a:srgbClr val="202452"/>
                </a:solidFill>
                <a:effectLst/>
                <a:uLnTx/>
                <a:uFillTx/>
                <a:latin typeface="Arial" panose="020B0604020202020204"/>
                <a:ea typeface="+mn-ea"/>
                <a:cs typeface="+mn-cs"/>
              </a:rPr>
              <a:t>The Workforce Innovation and Opportunity </a:t>
            </a:r>
            <a:r>
              <a:rPr lang="en-US" sz="2200" dirty="0">
                <a:solidFill>
                  <a:srgbClr val="202452"/>
                </a:solidFill>
                <a:latin typeface="Arial" panose="020B0604020202020204"/>
              </a:rPr>
              <a:t>Act (WIOA) [Section133(a)(2) and 134(a)(2)(A)] requires states to establish and maintain a state-level Rapid Response program. </a:t>
            </a:r>
          </a:p>
          <a:p>
            <a:pPr lvl="0" defTabSz="914400">
              <a:lnSpc>
                <a:spcPct val="90000"/>
              </a:lnSpc>
              <a:spcBef>
                <a:spcPts val="1800"/>
              </a:spcBef>
              <a:buClr>
                <a:srgbClr val="9E1C30"/>
              </a:buClr>
              <a:defRPr/>
            </a:pPr>
            <a:r>
              <a:rPr lang="en-US" sz="2200" dirty="0">
                <a:solidFill>
                  <a:srgbClr val="202452"/>
                </a:solidFill>
                <a:latin typeface="Arial" panose="020B0604020202020204"/>
              </a:rPr>
              <a:t>The State Rapid Response Program must:</a:t>
            </a:r>
            <a:endParaRPr kumimoji="0" lang="en-US" sz="2200" b="0" i="0" u="none" strike="noStrike" kern="1200" cap="none" spc="0" normalizeH="0" baseline="0" noProof="0" dirty="0">
              <a:ln>
                <a:noFill/>
              </a:ln>
              <a:solidFill>
                <a:srgbClr val="202452"/>
              </a:solidFill>
              <a:effectLst/>
              <a:uLnTx/>
              <a:uFillTx/>
              <a:latin typeface="Arial" panose="020B0604020202020204"/>
              <a:ea typeface="+mn-ea"/>
              <a:cs typeface="+mn-cs"/>
            </a:endParaRPr>
          </a:p>
          <a:p>
            <a:pPr marL="800100" lvl="1" indent="-342900" defTabSz="914400">
              <a:lnSpc>
                <a:spcPct val="90000"/>
              </a:lnSpc>
              <a:spcBef>
                <a:spcPts val="800"/>
              </a:spcBef>
              <a:buClr>
                <a:prstClr val="white">
                  <a:lumMod val="65000"/>
                </a:prstClr>
              </a:buClr>
              <a:buFont typeface="Arial" panose="020B0604020202020204" pitchFamily="34" charset="0"/>
              <a:buChar char="•"/>
              <a:defRPr/>
            </a:pPr>
            <a:r>
              <a:rPr lang="en-US" sz="2200" dirty="0">
                <a:solidFill>
                  <a:srgbClr val="202452"/>
                </a:solidFill>
                <a:latin typeface="Arial" panose="020B0604020202020204"/>
              </a:rPr>
              <a:t>Develop policies and practices for Rapid Response,</a:t>
            </a:r>
          </a:p>
          <a:p>
            <a:pPr marL="800100" lvl="1" indent="-342900" defTabSz="914400">
              <a:lnSpc>
                <a:spcPct val="90000"/>
              </a:lnSpc>
              <a:spcBef>
                <a:spcPts val="800"/>
              </a:spcBef>
              <a:buClr>
                <a:prstClr val="white">
                  <a:lumMod val="65000"/>
                </a:prstClr>
              </a:buClr>
              <a:buFont typeface="Arial" panose="020B0604020202020204" pitchFamily="34" charset="0"/>
              <a:buChar char="•"/>
              <a:defRPr/>
            </a:pPr>
            <a:r>
              <a:rPr lang="en-US" sz="2200" dirty="0">
                <a:solidFill>
                  <a:srgbClr val="202452"/>
                </a:solidFill>
                <a:latin typeface="Arial" panose="020B0604020202020204"/>
              </a:rPr>
              <a:t>Carry out statewide Rapid Response activities, and </a:t>
            </a:r>
          </a:p>
          <a:p>
            <a:pPr marL="800100" lvl="1" indent="-342900" defTabSz="914400">
              <a:lnSpc>
                <a:spcPct val="90000"/>
              </a:lnSpc>
              <a:spcBef>
                <a:spcPts val="800"/>
              </a:spcBef>
              <a:buClr>
                <a:prstClr val="white">
                  <a:lumMod val="65000"/>
                </a:prstClr>
              </a:buClr>
              <a:buFont typeface="Arial" panose="020B0604020202020204" pitchFamily="34" charset="0"/>
              <a:buChar char="•"/>
              <a:defRPr/>
            </a:pPr>
            <a:r>
              <a:rPr lang="en-US" sz="2200" dirty="0">
                <a:solidFill>
                  <a:srgbClr val="202452"/>
                </a:solidFill>
                <a:latin typeface="Arial" panose="020B0604020202020204"/>
              </a:rPr>
              <a:t>Oversee, monitor and assist with local Rapid Response activities undertaken by the Local Workforce Development Boards (LWDBs).</a:t>
            </a:r>
          </a:p>
          <a:p>
            <a:pPr marL="1257300" lvl="2" indent="-342900" defTabSz="914400">
              <a:lnSpc>
                <a:spcPct val="90000"/>
              </a:lnSpc>
              <a:spcBef>
                <a:spcPts val="800"/>
              </a:spcBef>
              <a:buClr>
                <a:prstClr val="white">
                  <a:lumMod val="65000"/>
                </a:prstClr>
              </a:buClr>
              <a:buFont typeface="Courier New" panose="02070309020205020404" pitchFamily="49" charset="0"/>
              <a:buChar char="o"/>
              <a:defRPr/>
            </a:pPr>
            <a:r>
              <a:rPr lang="en-US" sz="2200" dirty="0">
                <a:solidFill>
                  <a:srgbClr val="202452"/>
                </a:solidFill>
                <a:latin typeface="Arial" panose="020B0604020202020204"/>
              </a:rPr>
              <a:t>Qualified activities include immediate </a:t>
            </a:r>
            <a:r>
              <a:rPr lang="en-US" sz="2200" b="1" dirty="0">
                <a:solidFill>
                  <a:srgbClr val="202452"/>
                </a:solidFill>
                <a:latin typeface="Arial" panose="020B0604020202020204"/>
              </a:rPr>
              <a:t>and</a:t>
            </a:r>
            <a:r>
              <a:rPr lang="en-US" sz="2200" dirty="0">
                <a:solidFill>
                  <a:srgbClr val="202452"/>
                </a:solidFill>
                <a:latin typeface="Arial" panose="020B0604020202020204"/>
              </a:rPr>
              <a:t> on-site contact with the employer, affected workers and the local community.    </a:t>
            </a:r>
          </a:p>
          <a:p>
            <a:pPr marL="1257300" lvl="2" indent="-342900" defTabSz="914400">
              <a:lnSpc>
                <a:spcPct val="90000"/>
              </a:lnSpc>
              <a:spcBef>
                <a:spcPts val="800"/>
              </a:spcBef>
              <a:buClr>
                <a:prstClr val="white">
                  <a:lumMod val="65000"/>
                </a:prstClr>
              </a:buClr>
              <a:buFont typeface="Courier New" panose="02070309020205020404" pitchFamily="49" charset="0"/>
              <a:buChar char="o"/>
              <a:defRPr/>
            </a:pPr>
            <a:r>
              <a:rPr lang="en-US" sz="2200" dirty="0">
                <a:solidFill>
                  <a:srgbClr val="202452"/>
                </a:solidFill>
                <a:latin typeface="Arial" panose="020B0604020202020204"/>
              </a:rPr>
              <a:t>See</a:t>
            </a:r>
            <a:r>
              <a:rPr lang="en-US" sz="2200" dirty="0">
                <a:solidFill>
                  <a:srgbClr val="004563"/>
                </a:solidFill>
                <a:latin typeface="Arial" panose="020B0604020202020204"/>
              </a:rPr>
              <a:t> </a:t>
            </a:r>
            <a:r>
              <a:rPr lang="en-US" sz="2200" dirty="0">
                <a:solidFill>
                  <a:srgbClr val="0070C0"/>
                </a:solidFill>
                <a:latin typeface="Arial" panose="020B0604020202020204"/>
                <a:hlinkClick r:id="rId4">
                  <a:extLst>
                    <a:ext uri="{A12FA001-AC4F-418D-AE19-62706E023703}">
                      <ahyp:hlinkClr xmlns:ahyp="http://schemas.microsoft.com/office/drawing/2018/hyperlinkcolor" val="tx"/>
                    </a:ext>
                  </a:extLst>
                </a:hlinkClick>
              </a:rPr>
              <a:t>Training </a:t>
            </a:r>
            <a:r>
              <a:rPr lang="en-US" sz="22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Employment Guidance Letter (TEGL) No. 19-16</a:t>
            </a:r>
            <a:r>
              <a:rPr lang="en-US" sz="2200" dirty="0">
                <a:solidFill>
                  <a:srgbClr val="0070C0"/>
                </a:solidFill>
                <a:latin typeface="Arial" panose="020B0604020202020204" pitchFamily="34" charset="0"/>
                <a:cs typeface="Arial" panose="020B0604020202020204" pitchFamily="34" charset="0"/>
              </a:rPr>
              <a:t> </a:t>
            </a:r>
            <a:r>
              <a:rPr lang="en-US" sz="2200" dirty="0">
                <a:solidFill>
                  <a:srgbClr val="202452"/>
                </a:solidFill>
                <a:latin typeface="Arial" panose="020B0604020202020204" pitchFamily="34" charset="0"/>
                <a:cs typeface="Arial" panose="020B0604020202020204" pitchFamily="34" charset="0"/>
              </a:rPr>
              <a:t>and</a:t>
            </a:r>
            <a:r>
              <a:rPr lang="en-US" sz="2200" dirty="0">
                <a:latin typeface="Arial" panose="020B0604020202020204" pitchFamily="34" charset="0"/>
                <a:cs typeface="Arial" panose="020B0604020202020204" pitchFamily="34" charset="0"/>
              </a:rPr>
              <a:t> </a:t>
            </a:r>
            <a:r>
              <a:rPr lang="en-US" sz="22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20 CFR 682 Subpart C, WIOA regs (covering 20 CFR 682.300 through 682.370).</a:t>
            </a:r>
            <a:r>
              <a:rPr lang="en-US" sz="2200" dirty="0">
                <a:solidFill>
                  <a:srgbClr val="0070C0"/>
                </a:solidFill>
                <a:latin typeface="Arial" panose="020B0604020202020204" pitchFamily="34" charset="0"/>
                <a:cs typeface="Arial" panose="020B0604020202020204" pitchFamily="34" charset="0"/>
              </a:rPr>
              <a:t> </a:t>
            </a:r>
          </a:p>
          <a:p>
            <a:pPr marL="685800" lvl="1" indent="-228600" defTabSz="914400">
              <a:lnSpc>
                <a:spcPct val="90000"/>
              </a:lnSpc>
              <a:spcBef>
                <a:spcPts val="800"/>
              </a:spcBef>
              <a:buClr>
                <a:prstClr val="white">
                  <a:lumMod val="65000"/>
                </a:prstClr>
              </a:buClr>
              <a:buFont typeface="Wingdings 3" panose="05040102010807070707" pitchFamily="18" charset="2"/>
              <a:buChar char="}"/>
              <a:defRPr/>
            </a:pPr>
            <a:endParaRPr lang="en-US" sz="2200" dirty="0">
              <a:solidFill>
                <a:srgbClr val="004563"/>
              </a:solidFill>
              <a:latin typeface="Arial" panose="020B0604020202020204"/>
            </a:endParaRPr>
          </a:p>
        </p:txBody>
      </p:sp>
    </p:spTree>
    <p:extLst>
      <p:ext uri="{BB962C8B-B14F-4D97-AF65-F5344CB8AC3E}">
        <p14:creationId xmlns:p14="http://schemas.microsoft.com/office/powerpoint/2010/main" val="397101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WORKER ADJUSTMENT AND RETRAINING NOTIFICATION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7EA3DDD2-C79F-7895-7424-76A755B5F8E3}"/>
              </a:ext>
            </a:extLst>
          </p:cNvPr>
          <p:cNvSpPr/>
          <p:nvPr/>
        </p:nvSpPr>
        <p:spPr>
          <a:xfrm>
            <a:off x="838199" y="1690688"/>
            <a:ext cx="10515599" cy="4062651"/>
          </a:xfrm>
          <a:prstGeom prst="rect">
            <a:avLst/>
          </a:prstGeom>
        </p:spPr>
        <p:txBody>
          <a:bodyPr wrap="square">
            <a:spAutoFit/>
          </a:bodyPr>
          <a:lstStyle/>
          <a:p>
            <a:pPr lvl="0" defTabSz="914400">
              <a:spcBef>
                <a:spcPts val="600"/>
              </a:spcBef>
              <a:spcAft>
                <a:spcPts val="600"/>
              </a:spcAft>
              <a:buClr>
                <a:srgbClr val="9E1C30"/>
              </a:buClr>
              <a:defRPr/>
            </a:pPr>
            <a:r>
              <a:rPr lang="en-US" sz="2200" dirty="0">
                <a:solidFill>
                  <a:srgbClr val="202452"/>
                </a:solidFill>
                <a:latin typeface="Arial" panose="020B0604020202020204"/>
              </a:rPr>
              <a:t>The federal Worker Adjustment and Retraining Notification (WARN) Act provides workers with sufficient time to prepare for the transition between jobs.</a:t>
            </a:r>
          </a:p>
          <a:p>
            <a:pPr defTabSz="914400">
              <a:spcBef>
                <a:spcPts val="600"/>
              </a:spcBef>
              <a:spcAft>
                <a:spcPts val="600"/>
              </a:spcAft>
              <a:buClr>
                <a:prstClr val="white">
                  <a:lumMod val="65000"/>
                </a:prstClr>
              </a:buClr>
              <a:defRPr/>
            </a:pPr>
            <a:r>
              <a:rPr lang="en-US" sz="2200" dirty="0">
                <a:solidFill>
                  <a:srgbClr val="202452"/>
                </a:solidFill>
                <a:latin typeface="Arial" panose="020B0604020202020204"/>
              </a:rPr>
              <a:t>Employer’s notice assures assistance can be provided to affected workers, their families and appropriate communities. </a:t>
            </a:r>
          </a:p>
          <a:p>
            <a:pPr defTabSz="914400">
              <a:spcBef>
                <a:spcPts val="600"/>
              </a:spcBef>
              <a:spcAft>
                <a:spcPts val="600"/>
              </a:spcAft>
              <a:buClr>
                <a:prstClr val="white">
                  <a:lumMod val="65000"/>
                </a:prstClr>
              </a:buClr>
              <a:defRPr/>
            </a:pPr>
            <a:r>
              <a:rPr lang="en-US" sz="2200" dirty="0">
                <a:solidFill>
                  <a:srgbClr val="202452"/>
                </a:solidFill>
                <a:latin typeface="Arial" panose="020B0604020202020204"/>
              </a:rPr>
              <a:t>Assistance includes: </a:t>
            </a:r>
          </a:p>
          <a:p>
            <a:pPr marL="800100" lvl="1" indent="-342900" defTabSz="914400">
              <a:spcBef>
                <a:spcPts val="600"/>
              </a:spcBef>
              <a:spcAft>
                <a:spcPts val="600"/>
              </a:spcAft>
              <a:buClr>
                <a:prstClr val="white">
                  <a:lumMod val="65000"/>
                </a:prstClr>
              </a:buClr>
              <a:buFont typeface="Arial" panose="020B0604020202020204" pitchFamily="34" charset="0"/>
              <a:buChar char="•"/>
              <a:defRPr/>
            </a:pPr>
            <a:r>
              <a:rPr lang="en-US" sz="2200" dirty="0">
                <a:solidFill>
                  <a:srgbClr val="202452"/>
                </a:solidFill>
                <a:latin typeface="Arial" panose="020B0604020202020204"/>
              </a:rPr>
              <a:t>Labor market information (occupational information and economic trends)</a:t>
            </a:r>
          </a:p>
          <a:p>
            <a:pPr marL="800100" lvl="1" indent="-342900" defTabSz="914400">
              <a:spcBef>
                <a:spcPts val="600"/>
              </a:spcBef>
              <a:spcAft>
                <a:spcPts val="600"/>
              </a:spcAft>
              <a:buClr>
                <a:prstClr val="white">
                  <a:lumMod val="65000"/>
                </a:prstClr>
              </a:buClr>
              <a:buFont typeface="Arial" panose="020B0604020202020204" pitchFamily="34" charset="0"/>
              <a:buChar char="•"/>
              <a:defRPr/>
            </a:pPr>
            <a:r>
              <a:rPr lang="en-US" sz="2200" dirty="0">
                <a:solidFill>
                  <a:srgbClr val="202452"/>
                </a:solidFill>
                <a:latin typeface="Arial" panose="020B0604020202020204"/>
              </a:rPr>
              <a:t>Job search and placement assistance</a:t>
            </a:r>
          </a:p>
          <a:p>
            <a:pPr marL="800100" lvl="1" indent="-342900" defTabSz="914400">
              <a:spcBef>
                <a:spcPts val="600"/>
              </a:spcBef>
              <a:spcAft>
                <a:spcPts val="600"/>
              </a:spcAft>
              <a:buClr>
                <a:prstClr val="white">
                  <a:lumMod val="65000"/>
                </a:prstClr>
              </a:buClr>
              <a:buFont typeface="Arial" panose="020B0604020202020204" pitchFamily="34" charset="0"/>
              <a:buChar char="•"/>
              <a:defRPr/>
            </a:pPr>
            <a:r>
              <a:rPr lang="en-US" sz="2200" dirty="0">
                <a:solidFill>
                  <a:srgbClr val="202452"/>
                </a:solidFill>
                <a:latin typeface="Arial" panose="020B0604020202020204"/>
              </a:rPr>
              <a:t>On-the-job, classroom and entrepreneurial training</a:t>
            </a:r>
          </a:p>
          <a:p>
            <a:pPr marL="800100" lvl="1" indent="-342900" defTabSz="914400">
              <a:spcBef>
                <a:spcPts val="600"/>
              </a:spcBef>
              <a:spcAft>
                <a:spcPts val="600"/>
              </a:spcAft>
              <a:buClr>
                <a:prstClr val="white">
                  <a:lumMod val="65000"/>
                </a:prstClr>
              </a:buClr>
              <a:buFont typeface="Arial" panose="020B0604020202020204" pitchFamily="34" charset="0"/>
              <a:buChar char="•"/>
              <a:defRPr/>
            </a:pPr>
            <a:r>
              <a:rPr lang="en-US" sz="2200" dirty="0">
                <a:solidFill>
                  <a:srgbClr val="202452"/>
                </a:solidFill>
                <a:latin typeface="Arial" panose="020B0604020202020204"/>
              </a:rPr>
              <a:t>Information on incumbent worker training programs </a:t>
            </a:r>
            <a:endParaRPr kumimoji="0" lang="en-US" sz="2200" b="0" i="0" u="none" strike="noStrike" kern="1200" cap="none" spc="0" normalizeH="0" baseline="0" noProof="0" dirty="0">
              <a:ln>
                <a:noFill/>
              </a:ln>
              <a:solidFill>
                <a:srgbClr val="202452"/>
              </a:solidFill>
              <a:effectLst/>
              <a:highlight>
                <a:srgbClr val="FFFF00"/>
              </a:highlight>
              <a:uLnTx/>
              <a:uFillTx/>
              <a:latin typeface="Arial" panose="020B0604020202020204"/>
              <a:ea typeface="+mn-ea"/>
              <a:cs typeface="+mn-cs"/>
            </a:endParaRPr>
          </a:p>
        </p:txBody>
      </p:sp>
    </p:spTree>
    <p:extLst>
      <p:ext uri="{BB962C8B-B14F-4D97-AF65-F5344CB8AC3E}">
        <p14:creationId xmlns:p14="http://schemas.microsoft.com/office/powerpoint/2010/main" val="59818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EMPLOYER REQUIREMENTS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166B9331-3336-063C-2DC0-B0334730DA75}"/>
              </a:ext>
            </a:extLst>
          </p:cNvPr>
          <p:cNvSpPr/>
          <p:nvPr/>
        </p:nvSpPr>
        <p:spPr>
          <a:xfrm>
            <a:off x="838199" y="1690688"/>
            <a:ext cx="10515599" cy="5688737"/>
          </a:xfrm>
          <a:prstGeom prst="rect">
            <a:avLst/>
          </a:prstGeom>
        </p:spPr>
        <p:txBody>
          <a:bodyPr wrap="square">
            <a:spAutoFit/>
          </a:bodyPr>
          <a:lstStyle/>
          <a:p>
            <a:pPr lvl="0" defTabSz="914400">
              <a:lnSpc>
                <a:spcPct val="90000"/>
              </a:lnSpc>
              <a:spcBef>
                <a:spcPts val="800"/>
              </a:spcBef>
              <a:buClr>
                <a:srgbClr val="9E1C30"/>
              </a:buClr>
              <a:defRPr/>
            </a:pPr>
            <a:r>
              <a:rPr lang="en-US" sz="2400" dirty="0">
                <a:solidFill>
                  <a:srgbClr val="202452"/>
                </a:solidFill>
                <a:latin typeface="Arial" panose="020B0604020202020204"/>
              </a:rPr>
              <a:t>The WARN Act requires certain employers to provide at least 60 calendar days advance written notice of a plant closing or mass layoff affecting 50 or more employees at a single site of employment.</a:t>
            </a:r>
          </a:p>
          <a:p>
            <a:pPr marL="0" lvl="1" defTabSz="914400">
              <a:lnSpc>
                <a:spcPct val="90000"/>
              </a:lnSpc>
              <a:spcBef>
                <a:spcPts val="800"/>
              </a:spcBef>
              <a:buClr>
                <a:prstClr val="white">
                  <a:lumMod val="65000"/>
                </a:prstClr>
              </a:buClr>
              <a:defRPr/>
            </a:pPr>
            <a:r>
              <a:rPr lang="en-US" sz="2400" dirty="0">
                <a:solidFill>
                  <a:srgbClr val="202452"/>
                </a:solidFill>
                <a:latin typeface="Arial" panose="020B0604020202020204"/>
              </a:rPr>
              <a:t>Exceptions to the requirement include:</a:t>
            </a:r>
          </a:p>
          <a:p>
            <a:pPr marL="342900" lvl="2" indent="-342900" defTabSz="914400">
              <a:lnSpc>
                <a:spcPct val="90000"/>
              </a:lnSpc>
              <a:spcBef>
                <a:spcPts val="800"/>
              </a:spcBef>
              <a:buClr>
                <a:prstClr val="white">
                  <a:lumMod val="65000"/>
                </a:prstClr>
              </a:buClr>
              <a:buFont typeface="Arial" panose="020B0604020202020204" pitchFamily="34" charset="0"/>
              <a:buChar char="•"/>
              <a:defRPr/>
            </a:pPr>
            <a:r>
              <a:rPr lang="en-US" sz="2400" dirty="0">
                <a:solidFill>
                  <a:srgbClr val="202452"/>
                </a:solidFill>
                <a:latin typeface="Arial" panose="020B0604020202020204"/>
              </a:rPr>
              <a:t>When dislocations occur due to natural disasters </a:t>
            </a:r>
          </a:p>
          <a:p>
            <a:pPr marL="342900" lvl="2" indent="-342900" defTabSz="914400">
              <a:lnSpc>
                <a:spcPct val="90000"/>
              </a:lnSpc>
              <a:spcBef>
                <a:spcPts val="800"/>
              </a:spcBef>
              <a:buClr>
                <a:prstClr val="white">
                  <a:lumMod val="65000"/>
                </a:prstClr>
              </a:buClr>
              <a:buFont typeface="Arial" panose="020B0604020202020204" pitchFamily="34" charset="0"/>
              <a:buChar char="•"/>
              <a:defRPr/>
            </a:pPr>
            <a:r>
              <a:rPr lang="en-US" sz="2400" dirty="0">
                <a:solidFill>
                  <a:srgbClr val="202452"/>
                </a:solidFill>
                <a:latin typeface="Arial" panose="020B0604020202020204"/>
              </a:rPr>
              <a:t>If the employees are unreachable and the employment site is destroyed due to natural disasters</a:t>
            </a:r>
          </a:p>
          <a:p>
            <a:pPr marL="0" lvl="1" defTabSz="914400">
              <a:lnSpc>
                <a:spcPct val="70000"/>
              </a:lnSpc>
              <a:spcBef>
                <a:spcPts val="1800"/>
              </a:spcBef>
              <a:buClr>
                <a:prstClr val="white">
                  <a:lumMod val="65000"/>
                </a:prstClr>
              </a:buClr>
              <a:defRPr/>
            </a:pPr>
            <a:r>
              <a:rPr lang="en-US" sz="2400" dirty="0">
                <a:solidFill>
                  <a:srgbClr val="202452"/>
                </a:solidFill>
                <a:latin typeface="Arial" panose="020B0604020202020204"/>
              </a:rPr>
              <a:t>Email WARN notices to </a:t>
            </a:r>
            <a:r>
              <a:rPr lang="en-US" sz="2400" dirty="0">
                <a:solidFill>
                  <a:srgbClr val="004563"/>
                </a:solidFill>
                <a:latin typeface="Arial" panose="020B0604020202020204"/>
                <a:hlinkClick r:id="rId4"/>
              </a:rPr>
              <a:t>WARNnotices@deo.myflorida.com</a:t>
            </a:r>
            <a:r>
              <a:rPr lang="en-US" sz="2400" dirty="0">
                <a:solidFill>
                  <a:srgbClr val="004563"/>
                </a:solidFill>
                <a:latin typeface="Arial" panose="020B0604020202020204"/>
              </a:rPr>
              <a:t> </a:t>
            </a:r>
          </a:p>
          <a:p>
            <a:pPr marL="0" lvl="2" defTabSz="914400">
              <a:lnSpc>
                <a:spcPct val="70000"/>
              </a:lnSpc>
              <a:spcBef>
                <a:spcPts val="800"/>
              </a:spcBef>
              <a:buClr>
                <a:prstClr val="white">
                  <a:lumMod val="65000"/>
                </a:prstClr>
              </a:buClr>
              <a:defRPr/>
            </a:pPr>
            <a:r>
              <a:rPr lang="en-US" sz="2400" dirty="0">
                <a:solidFill>
                  <a:srgbClr val="202452"/>
                </a:solidFill>
                <a:latin typeface="Arial" panose="020B0604020202020204"/>
              </a:rPr>
              <a:t>or mail them to:</a:t>
            </a:r>
          </a:p>
          <a:p>
            <a:pPr marL="341313" lvl="2" indent="-60325" defTabSz="914400">
              <a:lnSpc>
                <a:spcPct val="70000"/>
              </a:lnSpc>
              <a:spcBef>
                <a:spcPts val="800"/>
              </a:spcBef>
              <a:buClr>
                <a:prstClr val="white">
                  <a:lumMod val="65000"/>
                </a:prstClr>
              </a:buClr>
              <a:defRPr/>
            </a:pPr>
            <a:r>
              <a:rPr lang="en-US" sz="2400" dirty="0">
                <a:solidFill>
                  <a:srgbClr val="202452"/>
                </a:solidFill>
                <a:latin typeface="Arial" panose="020B0604020202020204"/>
              </a:rPr>
              <a:t>State Trade and Rapid Response Coordinator</a:t>
            </a:r>
          </a:p>
          <a:p>
            <a:pPr marL="341313" lvl="2" indent="-60325" defTabSz="914400">
              <a:lnSpc>
                <a:spcPct val="70000"/>
              </a:lnSpc>
              <a:spcBef>
                <a:spcPts val="800"/>
              </a:spcBef>
              <a:buClr>
                <a:prstClr val="white">
                  <a:lumMod val="65000"/>
                </a:prstClr>
              </a:buClr>
              <a:defRPr/>
            </a:pPr>
            <a:r>
              <a:rPr lang="en-US" sz="2400" dirty="0">
                <a:solidFill>
                  <a:srgbClr val="202452"/>
                </a:solidFill>
                <a:latin typeface="Arial" panose="020B0604020202020204"/>
              </a:rPr>
              <a:t>107 E. Madison St, MSC 229</a:t>
            </a:r>
          </a:p>
          <a:p>
            <a:pPr marL="341313" lvl="2" indent="-60325" defTabSz="914400">
              <a:lnSpc>
                <a:spcPct val="70000"/>
              </a:lnSpc>
              <a:spcBef>
                <a:spcPts val="800"/>
              </a:spcBef>
              <a:buClr>
                <a:prstClr val="white">
                  <a:lumMod val="65000"/>
                </a:prstClr>
              </a:buClr>
              <a:defRPr/>
            </a:pPr>
            <a:r>
              <a:rPr lang="en-US" sz="2400" dirty="0">
                <a:solidFill>
                  <a:srgbClr val="202452"/>
                </a:solidFill>
                <a:latin typeface="Arial" panose="020B0604020202020204"/>
              </a:rPr>
              <a:t>Tallahassee, FL 32399</a:t>
            </a:r>
          </a:p>
          <a:p>
            <a:pPr marL="800100" lvl="1" indent="-342900" defTabSz="914400">
              <a:lnSpc>
                <a:spcPct val="90000"/>
              </a:lnSpc>
              <a:spcBef>
                <a:spcPts val="800"/>
              </a:spcBef>
              <a:buClr>
                <a:prstClr val="white">
                  <a:lumMod val="65000"/>
                </a:prstClr>
              </a:buClr>
              <a:buFont typeface="Arial" panose="020B0604020202020204" pitchFamily="34" charset="0"/>
              <a:buChar char="•"/>
              <a:defRPr/>
            </a:pPr>
            <a:endParaRPr lang="en-US" sz="2400" dirty="0">
              <a:solidFill>
                <a:srgbClr val="004563"/>
              </a:solidFill>
              <a:latin typeface="Arial" panose="020B0604020202020204"/>
            </a:endParaRPr>
          </a:p>
          <a:p>
            <a:pPr lvl="1" defTabSz="914400">
              <a:lnSpc>
                <a:spcPct val="90000"/>
              </a:lnSpc>
              <a:spcBef>
                <a:spcPts val="800"/>
              </a:spcBef>
              <a:buClr>
                <a:prstClr val="white">
                  <a:lumMod val="65000"/>
                </a:prstClr>
              </a:buClr>
              <a:defRPr/>
            </a:pPr>
            <a:r>
              <a:rPr lang="en-US" sz="2400" dirty="0">
                <a:solidFill>
                  <a:srgbClr val="004563"/>
                </a:solidFill>
                <a:latin typeface="Arial" panose="020B0604020202020204"/>
              </a:rPr>
              <a:t>	</a:t>
            </a:r>
          </a:p>
          <a:p>
            <a:pPr marL="628650" lvl="1" indent="-171450" defTabSz="914400">
              <a:lnSpc>
                <a:spcPct val="90000"/>
              </a:lnSpc>
              <a:spcBef>
                <a:spcPts val="800"/>
              </a:spcBef>
              <a:buClr>
                <a:prstClr val="white">
                  <a:lumMod val="65000"/>
                </a:prstClr>
              </a:buClr>
              <a:buFont typeface="Arial" panose="020B0604020202020204" pitchFamily="34" charset="0"/>
              <a:buChar char="•"/>
              <a:defRPr/>
            </a:pPr>
            <a:endParaRPr lang="en-US" sz="400" dirty="0">
              <a:solidFill>
                <a:srgbClr val="004563"/>
              </a:solidFill>
              <a:latin typeface="Arial" panose="020B0604020202020204"/>
            </a:endParaRPr>
          </a:p>
        </p:txBody>
      </p:sp>
    </p:spTree>
    <p:extLst>
      <p:ext uri="{BB962C8B-B14F-4D97-AF65-F5344CB8AC3E}">
        <p14:creationId xmlns:p14="http://schemas.microsoft.com/office/powerpoint/2010/main" val="338078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7842435"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the State Trade and Rapid Response Program Office.</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4" y="3559516"/>
            <a:ext cx="919010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&amp; Rapid Response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b="1" dirty="0">
                <a:solidFill>
                  <a:srgbClr val="7B8898"/>
                </a:solidFill>
                <a:ea typeface="Open Sans" panose="020B0606030504020204" pitchFamily="34" charset="0"/>
                <a:cs typeface="Open Sans" panose="020B0606030504020204" pitchFamily="34" charset="0"/>
              </a:rPr>
              <a:t>RapidResponse</a:t>
            </a:r>
            <a:r>
              <a:rPr lang="en-US" sz="2000" dirty="0">
                <a:solidFill>
                  <a:srgbClr val="7B8898"/>
                </a:solidFill>
                <a:ea typeface="Open Sans" panose="020B0606030504020204" pitchFamily="34" charset="0"/>
                <a:cs typeface="Open Sans" panose="020B0606030504020204" pitchFamily="34" charset="0"/>
              </a:rPr>
              <a:t>@commerce.fl.gov</a:t>
            </a:r>
          </a:p>
          <a:p>
            <a:r>
              <a:rPr lang="en-US" sz="2000" b="1" dirty="0">
                <a:solidFill>
                  <a:srgbClr val="7B8898"/>
                </a:solidFill>
                <a:ea typeface="Open Sans" panose="020B0606030504020204" pitchFamily="34" charset="0"/>
                <a:cs typeface="Open Sans" panose="020B0606030504020204" pitchFamily="34" charset="0"/>
              </a:rPr>
              <a:t>Main Line: </a:t>
            </a:r>
            <a:r>
              <a:rPr lang="en-US" sz="2000" dirty="0">
                <a:solidFill>
                  <a:srgbClr val="7B8898"/>
                </a:solidFill>
                <a:ea typeface="Open Sans" panose="020B0606030504020204" pitchFamily="34" charset="0"/>
                <a:cs typeface="Open Sans" panose="020B0606030504020204" pitchFamily="34" charset="0"/>
              </a:rPr>
              <a:t>866-352-2345</a:t>
            </a:r>
          </a:p>
        </p:txBody>
      </p:sp>
    </p:spTree>
    <p:extLst>
      <p:ext uri="{BB962C8B-B14F-4D97-AF65-F5344CB8AC3E}">
        <p14:creationId xmlns:p14="http://schemas.microsoft.com/office/powerpoint/2010/main" val="543479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2183</Words>
  <Application>Microsoft Office PowerPoint</Application>
  <PresentationFormat>Widescreen</PresentationFormat>
  <Paragraphs>127</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Century Gothic</vt:lpstr>
      <vt:lpstr>Courier New</vt:lpstr>
      <vt:lpstr>Franklin Gothic Book</vt:lpstr>
      <vt:lpstr>HelveticaNeueLT Std</vt:lpstr>
      <vt:lpstr>Wingdings 3</vt:lpstr>
      <vt:lpstr>Office Theme</vt:lpstr>
      <vt:lpstr>State Rapid Response Program Overview</vt:lpstr>
      <vt:lpstr>OBJECTIVES</vt:lpstr>
      <vt:lpstr>PURPOSE OF RAPID RESPONSE</vt:lpstr>
      <vt:lpstr>RAPID RESPONSE OVERVIEW</vt:lpstr>
      <vt:lpstr>STATE RAPID RESPONSE PROGRAM</vt:lpstr>
      <vt:lpstr>WORKER ADJUSTMENT AND RETRAINING NOTIFICATION</vt:lpstr>
      <vt:lpstr>EMPLOYER REQUIREMENTS</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2024-02-15T20:57:31Z</dcterms:modified>
</cp:coreProperties>
</file>