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258" r:id="rId3"/>
    <p:sldId id="270" r:id="rId4"/>
    <p:sldId id="259" r:id="rId5"/>
    <p:sldId id="267" r:id="rId6"/>
    <p:sldId id="268" r:id="rId7"/>
    <p:sldId id="269"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64"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298" r:id="rId57"/>
    <p:sldId id="26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9C9E9D"/>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699" autoAdjust="0"/>
  </p:normalViewPr>
  <p:slideViewPr>
    <p:cSldViewPr snapToGrid="0">
      <p:cViewPr varScale="1">
        <p:scale>
          <a:sx n="84" d="100"/>
          <a:sy n="84" d="100"/>
        </p:scale>
        <p:origin x="15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E2D5D-15D4-401E-AB12-D9FC2F8FC81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DF7EE57-6BF5-4C89-87FA-A41CBFCF2C59}">
      <dgm:prSet phldrT="[Text]" custT="1"/>
      <dgm:spPr/>
      <dgm:t>
        <a:bodyPr/>
        <a:lstStyle/>
        <a:p>
          <a:r>
            <a:rPr lang="en-US" sz="2400" dirty="0">
              <a:solidFill>
                <a:srgbClr val="202452"/>
              </a:solidFill>
              <a:latin typeface="HelveticaNeueLT Std" panose="020B0604020202090204" pitchFamily="34" charset="0"/>
            </a:rPr>
            <a:t>File RA claim</a:t>
          </a:r>
        </a:p>
      </dgm:t>
    </dgm:pt>
    <dgm:pt modelId="{ADBB0599-B998-46B9-999D-266F819CB0C1}" type="parTrans" cxnId="{8ADE2361-8F4C-4972-B1DA-541C1870404F}">
      <dgm:prSet/>
      <dgm:spPr/>
      <dgm:t>
        <a:bodyPr/>
        <a:lstStyle/>
        <a:p>
          <a:endParaRPr lang="en-US" sz="2400">
            <a:solidFill>
              <a:srgbClr val="004563"/>
            </a:solidFill>
            <a:latin typeface="HelveticaNeueLT Std" panose="020B0604020202090204" pitchFamily="34" charset="0"/>
          </a:endParaRPr>
        </a:p>
      </dgm:t>
    </dgm:pt>
    <dgm:pt modelId="{8CDA1AA8-63B6-46A5-80AB-99E7D2E24B6D}" type="sibTrans" cxnId="{8ADE2361-8F4C-4972-B1DA-541C1870404F}">
      <dgm:prSet/>
      <dgm:spPr/>
      <dgm:t>
        <a:bodyPr/>
        <a:lstStyle/>
        <a:p>
          <a:endParaRPr lang="en-US" sz="2400">
            <a:solidFill>
              <a:srgbClr val="004563"/>
            </a:solidFill>
            <a:latin typeface="HelveticaNeueLT Std" panose="020B0604020202090204" pitchFamily="34" charset="0"/>
          </a:endParaRPr>
        </a:p>
      </dgm:t>
    </dgm:pt>
    <dgm:pt modelId="{2EC973E4-0AFD-41CE-A37A-6E0184F02359}">
      <dgm:prSet phldrT="[Text]" custT="1"/>
      <dgm:spPr/>
      <dgm:t>
        <a:bodyPr/>
        <a:lstStyle/>
        <a:p>
          <a:r>
            <a:rPr lang="en-US" sz="2400" dirty="0">
              <a:solidFill>
                <a:srgbClr val="202452"/>
              </a:solidFill>
              <a:latin typeface="HelveticaNeueLT Std" panose="020B0604020202090204" pitchFamily="34" charset="0"/>
            </a:rPr>
            <a:t>Claimant is profiled</a:t>
          </a:r>
        </a:p>
      </dgm:t>
    </dgm:pt>
    <dgm:pt modelId="{BE5ED0CF-CA6F-4870-8644-AF93B01D85F8}" type="parTrans" cxnId="{72948C9C-419A-4876-A8F3-D81BD913CA9F}">
      <dgm:prSet/>
      <dgm:spPr/>
      <dgm:t>
        <a:bodyPr/>
        <a:lstStyle/>
        <a:p>
          <a:endParaRPr lang="en-US" sz="2400">
            <a:solidFill>
              <a:srgbClr val="004563"/>
            </a:solidFill>
            <a:latin typeface="HelveticaNeueLT Std" panose="020B0604020202090204" pitchFamily="34" charset="0"/>
          </a:endParaRPr>
        </a:p>
      </dgm:t>
    </dgm:pt>
    <dgm:pt modelId="{FB65F316-AA8E-4A09-BBD0-967E8BDCEA7C}" type="sibTrans" cxnId="{72948C9C-419A-4876-A8F3-D81BD913CA9F}">
      <dgm:prSet/>
      <dgm:spPr/>
      <dgm:t>
        <a:bodyPr/>
        <a:lstStyle/>
        <a:p>
          <a:endParaRPr lang="en-US" sz="2400">
            <a:solidFill>
              <a:srgbClr val="004563"/>
            </a:solidFill>
            <a:latin typeface="HelveticaNeueLT Std" panose="020B0604020202090204" pitchFamily="34" charset="0"/>
          </a:endParaRPr>
        </a:p>
      </dgm:t>
    </dgm:pt>
    <dgm:pt modelId="{4322436C-A75A-470B-BCEB-45D1BE93784B}">
      <dgm:prSet phldrT="[Text]" custT="1"/>
      <dgm:spPr/>
      <dgm:t>
        <a:bodyPr/>
        <a:lstStyle/>
        <a:p>
          <a:r>
            <a:rPr lang="en-US" sz="2400" dirty="0">
              <a:solidFill>
                <a:srgbClr val="202452"/>
              </a:solidFill>
              <a:latin typeface="HelveticaNeueLT Std" panose="020B0604020202090204" pitchFamily="34" charset="0"/>
            </a:rPr>
            <a:t>Exemptions are explored</a:t>
          </a:r>
        </a:p>
      </dgm:t>
    </dgm:pt>
    <dgm:pt modelId="{71FCAB62-0D1B-490A-A0EF-EB24793CA2B7}" type="parTrans" cxnId="{0A2F2C73-DC8C-4B5D-9B69-8C4B76CB627E}">
      <dgm:prSet/>
      <dgm:spPr/>
      <dgm:t>
        <a:bodyPr/>
        <a:lstStyle/>
        <a:p>
          <a:endParaRPr lang="en-US" sz="2400">
            <a:solidFill>
              <a:srgbClr val="004563"/>
            </a:solidFill>
            <a:latin typeface="HelveticaNeueLT Std" panose="020B0604020202090204" pitchFamily="34" charset="0"/>
          </a:endParaRPr>
        </a:p>
      </dgm:t>
    </dgm:pt>
    <dgm:pt modelId="{C8D5A56D-A7B7-4AA2-9C37-818564264D5E}" type="sibTrans" cxnId="{0A2F2C73-DC8C-4B5D-9B69-8C4B76CB627E}">
      <dgm:prSet/>
      <dgm:spPr/>
      <dgm:t>
        <a:bodyPr/>
        <a:lstStyle/>
        <a:p>
          <a:endParaRPr lang="en-US" sz="2400">
            <a:solidFill>
              <a:srgbClr val="004563"/>
            </a:solidFill>
            <a:latin typeface="HelveticaNeueLT Std" panose="020B0604020202090204" pitchFamily="34" charset="0"/>
          </a:endParaRPr>
        </a:p>
      </dgm:t>
    </dgm:pt>
    <dgm:pt modelId="{D0140516-0945-49BC-9507-E2AAE36B7FE0}">
      <dgm:prSet phldrT="[Text]" custT="1"/>
      <dgm:spPr/>
      <dgm:t>
        <a:bodyPr/>
        <a:lstStyle/>
        <a:p>
          <a:r>
            <a:rPr lang="en-US" sz="2400" dirty="0">
              <a:solidFill>
                <a:srgbClr val="202452"/>
              </a:solidFill>
              <a:latin typeface="HelveticaNeueLT Std" panose="020B0604020202090204" pitchFamily="34" charset="0"/>
            </a:rPr>
            <a:t>First payment within six weeks of filing</a:t>
          </a:r>
        </a:p>
      </dgm:t>
    </dgm:pt>
    <dgm:pt modelId="{5E8D9A28-E1A8-4A6F-A0EA-299CC819BB4D}" type="parTrans" cxnId="{7608E4F7-A52F-4436-89F6-082C76A3D83C}">
      <dgm:prSet/>
      <dgm:spPr/>
      <dgm:t>
        <a:bodyPr/>
        <a:lstStyle/>
        <a:p>
          <a:endParaRPr lang="en-US" sz="2400">
            <a:solidFill>
              <a:srgbClr val="004563"/>
            </a:solidFill>
            <a:latin typeface="HelveticaNeueLT Std" panose="020B0604020202090204" pitchFamily="34" charset="0"/>
          </a:endParaRPr>
        </a:p>
      </dgm:t>
    </dgm:pt>
    <dgm:pt modelId="{E56756DE-95B2-4DD0-99AE-D6EB09964542}" type="sibTrans" cxnId="{7608E4F7-A52F-4436-89F6-082C76A3D83C}">
      <dgm:prSet/>
      <dgm:spPr/>
      <dgm:t>
        <a:bodyPr/>
        <a:lstStyle/>
        <a:p>
          <a:endParaRPr lang="en-US" sz="2400">
            <a:solidFill>
              <a:srgbClr val="004563"/>
            </a:solidFill>
            <a:latin typeface="HelveticaNeueLT Std" panose="020B0604020202090204" pitchFamily="34" charset="0"/>
          </a:endParaRPr>
        </a:p>
      </dgm:t>
    </dgm:pt>
    <dgm:pt modelId="{E1428271-0662-4B6C-A4F1-3E5AA4CA8D4E}" type="pres">
      <dgm:prSet presAssocID="{A78E2D5D-15D4-401E-AB12-D9FC2F8FC816}" presName="rootnode" presStyleCnt="0">
        <dgm:presLayoutVars>
          <dgm:chMax/>
          <dgm:chPref/>
          <dgm:dir/>
          <dgm:animLvl val="lvl"/>
        </dgm:presLayoutVars>
      </dgm:prSet>
      <dgm:spPr/>
    </dgm:pt>
    <dgm:pt modelId="{292DB97C-4471-4C8F-8826-2945A260A30A}" type="pres">
      <dgm:prSet presAssocID="{7DF7EE57-6BF5-4C89-87FA-A41CBFCF2C59}" presName="composite" presStyleCnt="0"/>
      <dgm:spPr/>
    </dgm:pt>
    <dgm:pt modelId="{87905715-2FAD-4351-9300-B65A59D282CF}" type="pres">
      <dgm:prSet presAssocID="{7DF7EE57-6BF5-4C89-87FA-A41CBFCF2C59}" presName="LShape" presStyleLbl="alignNode1" presStyleIdx="0" presStyleCnt="7"/>
      <dgm:spPr>
        <a:solidFill>
          <a:srgbClr val="202452"/>
        </a:solidFill>
        <a:ln>
          <a:solidFill>
            <a:srgbClr val="E2C549"/>
          </a:solidFill>
        </a:ln>
      </dgm:spPr>
    </dgm:pt>
    <dgm:pt modelId="{F9FC10E7-1153-4AB7-8D51-3447BF467DCF}" type="pres">
      <dgm:prSet presAssocID="{7DF7EE57-6BF5-4C89-87FA-A41CBFCF2C59}" presName="ParentText" presStyleLbl="revTx" presStyleIdx="0" presStyleCnt="4">
        <dgm:presLayoutVars>
          <dgm:chMax val="0"/>
          <dgm:chPref val="0"/>
          <dgm:bulletEnabled val="1"/>
        </dgm:presLayoutVars>
      </dgm:prSet>
      <dgm:spPr/>
    </dgm:pt>
    <dgm:pt modelId="{6BB423F1-196A-41F1-9E17-5A7BDB328C8A}" type="pres">
      <dgm:prSet presAssocID="{7DF7EE57-6BF5-4C89-87FA-A41CBFCF2C59}" presName="Triangle" presStyleLbl="alignNode1" presStyleIdx="1" presStyleCnt="7"/>
      <dgm:spPr>
        <a:solidFill>
          <a:srgbClr val="04A651"/>
        </a:solidFill>
        <a:ln>
          <a:solidFill>
            <a:srgbClr val="202452"/>
          </a:solidFill>
        </a:ln>
      </dgm:spPr>
    </dgm:pt>
    <dgm:pt modelId="{6B965948-6C47-40CA-B85C-EB0E454FF12D}" type="pres">
      <dgm:prSet presAssocID="{8CDA1AA8-63B6-46A5-80AB-99E7D2E24B6D}" presName="sibTrans" presStyleCnt="0"/>
      <dgm:spPr/>
    </dgm:pt>
    <dgm:pt modelId="{FD5C360F-2AA2-4307-AF6A-521EC86EAFDB}" type="pres">
      <dgm:prSet presAssocID="{8CDA1AA8-63B6-46A5-80AB-99E7D2E24B6D}" presName="space" presStyleCnt="0"/>
      <dgm:spPr/>
    </dgm:pt>
    <dgm:pt modelId="{D1996D6C-C429-49D0-BC67-03C1147C870F}" type="pres">
      <dgm:prSet presAssocID="{2EC973E4-0AFD-41CE-A37A-6E0184F02359}" presName="composite" presStyleCnt="0"/>
      <dgm:spPr/>
    </dgm:pt>
    <dgm:pt modelId="{46F6AB0E-0270-47A6-881F-45F52116D8AE}" type="pres">
      <dgm:prSet presAssocID="{2EC973E4-0AFD-41CE-A37A-6E0184F02359}" presName="LShape" presStyleLbl="alignNode1" presStyleIdx="2" presStyleCnt="7"/>
      <dgm:spPr>
        <a:solidFill>
          <a:srgbClr val="202452"/>
        </a:solidFill>
        <a:ln>
          <a:solidFill>
            <a:srgbClr val="E2C549"/>
          </a:solidFill>
        </a:ln>
      </dgm:spPr>
    </dgm:pt>
    <dgm:pt modelId="{260EA02A-D7AC-4A14-B795-D8385F05F8FD}" type="pres">
      <dgm:prSet presAssocID="{2EC973E4-0AFD-41CE-A37A-6E0184F02359}" presName="ParentText" presStyleLbl="revTx" presStyleIdx="1" presStyleCnt="4">
        <dgm:presLayoutVars>
          <dgm:chMax val="0"/>
          <dgm:chPref val="0"/>
          <dgm:bulletEnabled val="1"/>
        </dgm:presLayoutVars>
      </dgm:prSet>
      <dgm:spPr/>
    </dgm:pt>
    <dgm:pt modelId="{C67354EC-3EE4-493E-8EA5-A9715CE15F6A}" type="pres">
      <dgm:prSet presAssocID="{2EC973E4-0AFD-41CE-A37A-6E0184F02359}" presName="Triangle" presStyleLbl="alignNode1" presStyleIdx="3" presStyleCnt="7"/>
      <dgm:spPr>
        <a:solidFill>
          <a:srgbClr val="04A651"/>
        </a:solidFill>
        <a:ln>
          <a:solidFill>
            <a:srgbClr val="202452"/>
          </a:solidFill>
        </a:ln>
      </dgm:spPr>
    </dgm:pt>
    <dgm:pt modelId="{76FEDBCC-7123-4268-9BD4-0B4589290BD4}" type="pres">
      <dgm:prSet presAssocID="{FB65F316-AA8E-4A09-BBD0-967E8BDCEA7C}" presName="sibTrans" presStyleCnt="0"/>
      <dgm:spPr/>
    </dgm:pt>
    <dgm:pt modelId="{B2AE8CCF-D1D2-49DC-AB3F-0E70438E0F89}" type="pres">
      <dgm:prSet presAssocID="{FB65F316-AA8E-4A09-BBD0-967E8BDCEA7C}" presName="space" presStyleCnt="0"/>
      <dgm:spPr/>
    </dgm:pt>
    <dgm:pt modelId="{86EBD0A2-627B-42B1-ADFD-9BE23CB82213}" type="pres">
      <dgm:prSet presAssocID="{4322436C-A75A-470B-BCEB-45D1BE93784B}" presName="composite" presStyleCnt="0"/>
      <dgm:spPr/>
    </dgm:pt>
    <dgm:pt modelId="{A134E984-49E0-4467-B4AA-0DAC8ED7582E}" type="pres">
      <dgm:prSet presAssocID="{4322436C-A75A-470B-BCEB-45D1BE93784B}" presName="LShape" presStyleLbl="alignNode1" presStyleIdx="4" presStyleCnt="7"/>
      <dgm:spPr>
        <a:solidFill>
          <a:srgbClr val="202452"/>
        </a:solidFill>
        <a:ln>
          <a:solidFill>
            <a:srgbClr val="E2C549"/>
          </a:solidFill>
        </a:ln>
      </dgm:spPr>
    </dgm:pt>
    <dgm:pt modelId="{EEB7A375-1F92-4AAA-A792-07A795A16C06}" type="pres">
      <dgm:prSet presAssocID="{4322436C-A75A-470B-BCEB-45D1BE93784B}" presName="ParentText" presStyleLbl="revTx" presStyleIdx="2" presStyleCnt="4">
        <dgm:presLayoutVars>
          <dgm:chMax val="0"/>
          <dgm:chPref val="0"/>
          <dgm:bulletEnabled val="1"/>
        </dgm:presLayoutVars>
      </dgm:prSet>
      <dgm:spPr/>
    </dgm:pt>
    <dgm:pt modelId="{71DD5EC5-9DF4-4A74-BE71-7C875F7626B2}" type="pres">
      <dgm:prSet presAssocID="{4322436C-A75A-470B-BCEB-45D1BE93784B}" presName="Triangle" presStyleLbl="alignNode1" presStyleIdx="5" presStyleCnt="7"/>
      <dgm:spPr>
        <a:solidFill>
          <a:srgbClr val="04A651"/>
        </a:solidFill>
        <a:ln>
          <a:solidFill>
            <a:srgbClr val="202452"/>
          </a:solidFill>
        </a:ln>
      </dgm:spPr>
    </dgm:pt>
    <dgm:pt modelId="{AB8C5C16-9C60-4EE3-BB96-5026C4A5A164}" type="pres">
      <dgm:prSet presAssocID="{C8D5A56D-A7B7-4AA2-9C37-818564264D5E}" presName="sibTrans" presStyleCnt="0"/>
      <dgm:spPr/>
    </dgm:pt>
    <dgm:pt modelId="{BAAE68EE-16D1-4B73-9908-4D5253E2B877}" type="pres">
      <dgm:prSet presAssocID="{C8D5A56D-A7B7-4AA2-9C37-818564264D5E}" presName="space" presStyleCnt="0"/>
      <dgm:spPr/>
    </dgm:pt>
    <dgm:pt modelId="{1BD07666-BCC1-45E5-8776-265B72BDD81D}" type="pres">
      <dgm:prSet presAssocID="{D0140516-0945-49BC-9507-E2AAE36B7FE0}" presName="composite" presStyleCnt="0"/>
      <dgm:spPr/>
    </dgm:pt>
    <dgm:pt modelId="{697A46BF-C11D-4FC2-80D8-7CCA7ED80D74}" type="pres">
      <dgm:prSet presAssocID="{D0140516-0945-49BC-9507-E2AAE36B7FE0}" presName="LShape" presStyleLbl="alignNode1" presStyleIdx="6" presStyleCnt="7"/>
      <dgm:spPr>
        <a:solidFill>
          <a:srgbClr val="202452"/>
        </a:solidFill>
        <a:ln>
          <a:solidFill>
            <a:srgbClr val="E2C549"/>
          </a:solidFill>
        </a:ln>
      </dgm:spPr>
    </dgm:pt>
    <dgm:pt modelId="{BAB1C806-0AB1-4F54-942A-981CD7DFD182}" type="pres">
      <dgm:prSet presAssocID="{D0140516-0945-49BC-9507-E2AAE36B7FE0}" presName="ParentText" presStyleLbl="revTx" presStyleIdx="3" presStyleCnt="4">
        <dgm:presLayoutVars>
          <dgm:chMax val="0"/>
          <dgm:chPref val="0"/>
          <dgm:bulletEnabled val="1"/>
        </dgm:presLayoutVars>
      </dgm:prSet>
      <dgm:spPr/>
    </dgm:pt>
  </dgm:ptLst>
  <dgm:cxnLst>
    <dgm:cxn modelId="{C49D2905-DD7E-4161-97C7-60D8A40EC3A5}" type="presOf" srcId="{2EC973E4-0AFD-41CE-A37A-6E0184F02359}" destId="{260EA02A-D7AC-4A14-B795-D8385F05F8FD}" srcOrd="0" destOrd="0" presId="urn:microsoft.com/office/officeart/2009/3/layout/StepUpProcess"/>
    <dgm:cxn modelId="{0621743A-1424-4CEB-B7D7-287A67D67311}" type="presOf" srcId="{7DF7EE57-6BF5-4C89-87FA-A41CBFCF2C59}" destId="{F9FC10E7-1153-4AB7-8D51-3447BF467DCF}" srcOrd="0" destOrd="0" presId="urn:microsoft.com/office/officeart/2009/3/layout/StepUpProcess"/>
    <dgm:cxn modelId="{8ADE2361-8F4C-4972-B1DA-541C1870404F}" srcId="{A78E2D5D-15D4-401E-AB12-D9FC2F8FC816}" destId="{7DF7EE57-6BF5-4C89-87FA-A41CBFCF2C59}" srcOrd="0" destOrd="0" parTransId="{ADBB0599-B998-46B9-999D-266F819CB0C1}" sibTransId="{8CDA1AA8-63B6-46A5-80AB-99E7D2E24B6D}"/>
    <dgm:cxn modelId="{0A2F2C73-DC8C-4B5D-9B69-8C4B76CB627E}" srcId="{A78E2D5D-15D4-401E-AB12-D9FC2F8FC816}" destId="{4322436C-A75A-470B-BCEB-45D1BE93784B}" srcOrd="2" destOrd="0" parTransId="{71FCAB62-0D1B-490A-A0EF-EB24793CA2B7}" sibTransId="{C8D5A56D-A7B7-4AA2-9C37-818564264D5E}"/>
    <dgm:cxn modelId="{5E067384-511B-40E6-A6E7-CA6F3859A93A}" type="presOf" srcId="{4322436C-A75A-470B-BCEB-45D1BE93784B}" destId="{EEB7A375-1F92-4AAA-A792-07A795A16C06}" srcOrd="0" destOrd="0" presId="urn:microsoft.com/office/officeart/2009/3/layout/StepUpProcess"/>
    <dgm:cxn modelId="{72948C9C-419A-4876-A8F3-D81BD913CA9F}" srcId="{A78E2D5D-15D4-401E-AB12-D9FC2F8FC816}" destId="{2EC973E4-0AFD-41CE-A37A-6E0184F02359}" srcOrd="1" destOrd="0" parTransId="{BE5ED0CF-CA6F-4870-8644-AF93B01D85F8}" sibTransId="{FB65F316-AA8E-4A09-BBD0-967E8BDCEA7C}"/>
    <dgm:cxn modelId="{757795CC-DEE1-4088-BFCA-EE15D62618D5}" type="presOf" srcId="{A78E2D5D-15D4-401E-AB12-D9FC2F8FC816}" destId="{E1428271-0662-4B6C-A4F1-3E5AA4CA8D4E}" srcOrd="0" destOrd="0" presId="urn:microsoft.com/office/officeart/2009/3/layout/StepUpProcess"/>
    <dgm:cxn modelId="{5FE5EFE1-3333-4D8F-A54D-DB40CB53CC1D}" type="presOf" srcId="{D0140516-0945-49BC-9507-E2AAE36B7FE0}" destId="{BAB1C806-0AB1-4F54-942A-981CD7DFD182}" srcOrd="0" destOrd="0" presId="urn:microsoft.com/office/officeart/2009/3/layout/StepUpProcess"/>
    <dgm:cxn modelId="{7608E4F7-A52F-4436-89F6-082C76A3D83C}" srcId="{A78E2D5D-15D4-401E-AB12-D9FC2F8FC816}" destId="{D0140516-0945-49BC-9507-E2AAE36B7FE0}" srcOrd="3" destOrd="0" parTransId="{5E8D9A28-E1A8-4A6F-A0EA-299CC819BB4D}" sibTransId="{E56756DE-95B2-4DD0-99AE-D6EB09964542}"/>
    <dgm:cxn modelId="{4A640644-0AF7-4BB8-98B4-CB9DC889A875}" type="presParOf" srcId="{E1428271-0662-4B6C-A4F1-3E5AA4CA8D4E}" destId="{292DB97C-4471-4C8F-8826-2945A260A30A}" srcOrd="0" destOrd="0" presId="urn:microsoft.com/office/officeart/2009/3/layout/StepUpProcess"/>
    <dgm:cxn modelId="{072692C5-78B1-4589-BE05-2DDF78BAD1B1}" type="presParOf" srcId="{292DB97C-4471-4C8F-8826-2945A260A30A}" destId="{87905715-2FAD-4351-9300-B65A59D282CF}" srcOrd="0" destOrd="0" presId="urn:microsoft.com/office/officeart/2009/3/layout/StepUpProcess"/>
    <dgm:cxn modelId="{66F56DE6-C194-4401-ACE1-645228B036A0}" type="presParOf" srcId="{292DB97C-4471-4C8F-8826-2945A260A30A}" destId="{F9FC10E7-1153-4AB7-8D51-3447BF467DCF}" srcOrd="1" destOrd="0" presId="urn:microsoft.com/office/officeart/2009/3/layout/StepUpProcess"/>
    <dgm:cxn modelId="{E8854458-E489-42D2-AFEA-8175D219EF74}" type="presParOf" srcId="{292DB97C-4471-4C8F-8826-2945A260A30A}" destId="{6BB423F1-196A-41F1-9E17-5A7BDB328C8A}" srcOrd="2" destOrd="0" presId="urn:microsoft.com/office/officeart/2009/3/layout/StepUpProcess"/>
    <dgm:cxn modelId="{4BCC3CD2-91EE-4711-B86E-5DBF7A9F1043}" type="presParOf" srcId="{E1428271-0662-4B6C-A4F1-3E5AA4CA8D4E}" destId="{6B965948-6C47-40CA-B85C-EB0E454FF12D}" srcOrd="1" destOrd="0" presId="urn:microsoft.com/office/officeart/2009/3/layout/StepUpProcess"/>
    <dgm:cxn modelId="{A3AC73B8-7DA2-471B-94E5-FF6E3829871A}" type="presParOf" srcId="{6B965948-6C47-40CA-B85C-EB0E454FF12D}" destId="{FD5C360F-2AA2-4307-AF6A-521EC86EAFDB}" srcOrd="0" destOrd="0" presId="urn:microsoft.com/office/officeart/2009/3/layout/StepUpProcess"/>
    <dgm:cxn modelId="{BCC19C1D-296C-43D6-B12F-853B77BE6CEF}" type="presParOf" srcId="{E1428271-0662-4B6C-A4F1-3E5AA4CA8D4E}" destId="{D1996D6C-C429-49D0-BC67-03C1147C870F}" srcOrd="2" destOrd="0" presId="urn:microsoft.com/office/officeart/2009/3/layout/StepUpProcess"/>
    <dgm:cxn modelId="{7FA63624-DC9F-40B5-A295-A4CB55E9B485}" type="presParOf" srcId="{D1996D6C-C429-49D0-BC67-03C1147C870F}" destId="{46F6AB0E-0270-47A6-881F-45F52116D8AE}" srcOrd="0" destOrd="0" presId="urn:microsoft.com/office/officeart/2009/3/layout/StepUpProcess"/>
    <dgm:cxn modelId="{BD50F9DA-03A1-4A62-B986-5DB5A41E301B}" type="presParOf" srcId="{D1996D6C-C429-49D0-BC67-03C1147C870F}" destId="{260EA02A-D7AC-4A14-B795-D8385F05F8FD}" srcOrd="1" destOrd="0" presId="urn:microsoft.com/office/officeart/2009/3/layout/StepUpProcess"/>
    <dgm:cxn modelId="{6B12AC3F-F0C9-4A5E-9C09-588B3EA828E4}" type="presParOf" srcId="{D1996D6C-C429-49D0-BC67-03C1147C870F}" destId="{C67354EC-3EE4-493E-8EA5-A9715CE15F6A}" srcOrd="2" destOrd="0" presId="urn:microsoft.com/office/officeart/2009/3/layout/StepUpProcess"/>
    <dgm:cxn modelId="{F97D5905-68AB-4399-B2C4-AB6490A875E6}" type="presParOf" srcId="{E1428271-0662-4B6C-A4F1-3E5AA4CA8D4E}" destId="{76FEDBCC-7123-4268-9BD4-0B4589290BD4}" srcOrd="3" destOrd="0" presId="urn:microsoft.com/office/officeart/2009/3/layout/StepUpProcess"/>
    <dgm:cxn modelId="{36B5B128-E061-46F6-AB6F-3B423165A3D8}" type="presParOf" srcId="{76FEDBCC-7123-4268-9BD4-0B4589290BD4}" destId="{B2AE8CCF-D1D2-49DC-AB3F-0E70438E0F89}" srcOrd="0" destOrd="0" presId="urn:microsoft.com/office/officeart/2009/3/layout/StepUpProcess"/>
    <dgm:cxn modelId="{37CECBCF-CC3E-487A-A9C8-C751FF641081}" type="presParOf" srcId="{E1428271-0662-4B6C-A4F1-3E5AA4CA8D4E}" destId="{86EBD0A2-627B-42B1-ADFD-9BE23CB82213}" srcOrd="4" destOrd="0" presId="urn:microsoft.com/office/officeart/2009/3/layout/StepUpProcess"/>
    <dgm:cxn modelId="{8CEB16D2-4BBD-4062-8685-DC2E1363A072}" type="presParOf" srcId="{86EBD0A2-627B-42B1-ADFD-9BE23CB82213}" destId="{A134E984-49E0-4467-B4AA-0DAC8ED7582E}" srcOrd="0" destOrd="0" presId="urn:microsoft.com/office/officeart/2009/3/layout/StepUpProcess"/>
    <dgm:cxn modelId="{B14BCD05-901A-4CC5-8F89-9914947327BF}" type="presParOf" srcId="{86EBD0A2-627B-42B1-ADFD-9BE23CB82213}" destId="{EEB7A375-1F92-4AAA-A792-07A795A16C06}" srcOrd="1" destOrd="0" presId="urn:microsoft.com/office/officeart/2009/3/layout/StepUpProcess"/>
    <dgm:cxn modelId="{B04527D3-4742-4F0D-A4EC-8141122FEDC5}" type="presParOf" srcId="{86EBD0A2-627B-42B1-ADFD-9BE23CB82213}" destId="{71DD5EC5-9DF4-4A74-BE71-7C875F7626B2}" srcOrd="2" destOrd="0" presId="urn:microsoft.com/office/officeart/2009/3/layout/StepUpProcess"/>
    <dgm:cxn modelId="{E3FDD2E2-F86E-4402-B20B-5275D766635B}" type="presParOf" srcId="{E1428271-0662-4B6C-A4F1-3E5AA4CA8D4E}" destId="{AB8C5C16-9C60-4EE3-BB96-5026C4A5A164}" srcOrd="5" destOrd="0" presId="urn:microsoft.com/office/officeart/2009/3/layout/StepUpProcess"/>
    <dgm:cxn modelId="{CAA8A5CB-453A-4C84-A21F-E57A339AA25D}" type="presParOf" srcId="{AB8C5C16-9C60-4EE3-BB96-5026C4A5A164}" destId="{BAAE68EE-16D1-4B73-9908-4D5253E2B877}" srcOrd="0" destOrd="0" presId="urn:microsoft.com/office/officeart/2009/3/layout/StepUpProcess"/>
    <dgm:cxn modelId="{FA8F6FFA-1742-4096-9424-30F0D5DF7FCA}" type="presParOf" srcId="{E1428271-0662-4B6C-A4F1-3E5AA4CA8D4E}" destId="{1BD07666-BCC1-45E5-8776-265B72BDD81D}" srcOrd="6" destOrd="0" presId="urn:microsoft.com/office/officeart/2009/3/layout/StepUpProcess"/>
    <dgm:cxn modelId="{059AE12D-DE3C-4E87-8F2E-83243E0C278F}" type="presParOf" srcId="{1BD07666-BCC1-45E5-8776-265B72BDD81D}" destId="{697A46BF-C11D-4FC2-80D8-7CCA7ED80D74}" srcOrd="0" destOrd="0" presId="urn:microsoft.com/office/officeart/2009/3/layout/StepUpProcess"/>
    <dgm:cxn modelId="{37C9323B-4848-4E13-8A2A-11FFA3C57BB2}" type="presParOf" srcId="{1BD07666-BCC1-45E5-8776-265B72BDD81D}" destId="{BAB1C806-0AB1-4F54-942A-981CD7DFD182}"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36B787-4095-410F-9DF1-E24C01B24170}"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US"/>
        </a:p>
      </dgm:t>
    </dgm:pt>
    <dgm:pt modelId="{8D9AE78F-1F09-4448-9280-63B113AA47EA}">
      <dgm:prSet phldrT="[Text]" custT="1"/>
      <dgm:spPr/>
      <dgm:t>
        <a:bodyPr/>
        <a:lstStyle/>
        <a:p>
          <a:r>
            <a:rPr lang="en-US" sz="1800" dirty="0">
              <a:solidFill>
                <a:srgbClr val="004563"/>
              </a:solidFill>
              <a:latin typeface="HelveticaNeueLT Std" panose="020B0604020202020204"/>
            </a:rPr>
            <a:t>Weekend – RESEA pool created</a:t>
          </a:r>
        </a:p>
      </dgm:t>
    </dgm:pt>
    <dgm:pt modelId="{96403CDB-792A-4093-9255-5C2DB48A132D}" type="parTrans" cxnId="{ED6EDD2D-41D3-4242-AFD5-7E5FD536DABC}">
      <dgm:prSet/>
      <dgm:spPr/>
      <dgm:t>
        <a:bodyPr/>
        <a:lstStyle/>
        <a:p>
          <a:endParaRPr lang="en-US" sz="1800">
            <a:solidFill>
              <a:srgbClr val="004563"/>
            </a:solidFill>
          </a:endParaRPr>
        </a:p>
      </dgm:t>
    </dgm:pt>
    <dgm:pt modelId="{181A0B5A-1E2A-46CC-BD35-D30B634FE381}" type="sibTrans" cxnId="{ED6EDD2D-41D3-4242-AFD5-7E5FD536DABC}">
      <dgm:prSet/>
      <dgm:spPr/>
      <dgm:t>
        <a:bodyPr/>
        <a:lstStyle/>
        <a:p>
          <a:endParaRPr lang="en-US" sz="1800">
            <a:solidFill>
              <a:srgbClr val="004563"/>
            </a:solidFill>
          </a:endParaRPr>
        </a:p>
      </dgm:t>
    </dgm:pt>
    <dgm:pt modelId="{0EC8F6A0-7727-4C1B-A948-703ACEAB40A6}">
      <dgm:prSet phldrT="[Text]" custT="1"/>
      <dgm:spPr/>
      <dgm:t>
        <a:bodyPr/>
        <a:lstStyle/>
        <a:p>
          <a:r>
            <a:rPr lang="en-US" sz="1800" dirty="0">
              <a:solidFill>
                <a:srgbClr val="004563"/>
              </a:solidFill>
              <a:latin typeface="HelveticaNeueLT Std" panose="020B0604020202020204"/>
            </a:rPr>
            <a:t>Monday – Staff manage pool count</a:t>
          </a:r>
        </a:p>
      </dgm:t>
    </dgm:pt>
    <dgm:pt modelId="{2BD5465D-C29C-4A90-A35B-C03971CCE88E}" type="parTrans" cxnId="{10DED233-11AD-40F5-9F5F-BE6CD490C7D2}">
      <dgm:prSet/>
      <dgm:spPr/>
      <dgm:t>
        <a:bodyPr/>
        <a:lstStyle/>
        <a:p>
          <a:endParaRPr lang="en-US" sz="1800">
            <a:solidFill>
              <a:srgbClr val="004563"/>
            </a:solidFill>
          </a:endParaRPr>
        </a:p>
      </dgm:t>
    </dgm:pt>
    <dgm:pt modelId="{271E3B20-576C-4963-9332-12D5BCAF401E}" type="sibTrans" cxnId="{10DED233-11AD-40F5-9F5F-BE6CD490C7D2}">
      <dgm:prSet/>
      <dgm:spPr/>
      <dgm:t>
        <a:bodyPr/>
        <a:lstStyle/>
        <a:p>
          <a:endParaRPr lang="en-US" sz="1800">
            <a:solidFill>
              <a:srgbClr val="004563"/>
            </a:solidFill>
          </a:endParaRPr>
        </a:p>
      </dgm:t>
    </dgm:pt>
    <dgm:pt modelId="{57F4D962-44C3-4CB0-874E-55C3B248CF0D}">
      <dgm:prSet phldrT="[Text]" custT="1"/>
      <dgm:spPr/>
      <dgm:t>
        <a:bodyPr/>
        <a:lstStyle/>
        <a:p>
          <a:r>
            <a:rPr lang="en-US" sz="1800" dirty="0">
              <a:solidFill>
                <a:srgbClr val="004563"/>
              </a:solidFill>
              <a:latin typeface="HelveticaNeueLT Std" panose="020B0604020202020204"/>
            </a:rPr>
            <a:t>Monday – Staff create RESEA events</a:t>
          </a:r>
        </a:p>
      </dgm:t>
    </dgm:pt>
    <dgm:pt modelId="{9388FCC9-D00A-440D-8789-0B8E2DB64546}" type="parTrans" cxnId="{F0E4994C-8F3A-4198-9AB0-20AC346FCBC7}">
      <dgm:prSet/>
      <dgm:spPr/>
      <dgm:t>
        <a:bodyPr/>
        <a:lstStyle/>
        <a:p>
          <a:endParaRPr lang="en-US" sz="1800">
            <a:solidFill>
              <a:srgbClr val="004563"/>
            </a:solidFill>
          </a:endParaRPr>
        </a:p>
      </dgm:t>
    </dgm:pt>
    <dgm:pt modelId="{6E211E76-BED5-4B02-BB43-D9EA18E5BB0D}" type="sibTrans" cxnId="{F0E4994C-8F3A-4198-9AB0-20AC346FCBC7}">
      <dgm:prSet/>
      <dgm:spPr/>
      <dgm:t>
        <a:bodyPr/>
        <a:lstStyle/>
        <a:p>
          <a:endParaRPr lang="en-US" sz="1800">
            <a:solidFill>
              <a:srgbClr val="004563"/>
            </a:solidFill>
          </a:endParaRPr>
        </a:p>
      </dgm:t>
    </dgm:pt>
    <dgm:pt modelId="{1CE31FEA-F1C9-4C8D-A228-E62452ED5D27}" type="pres">
      <dgm:prSet presAssocID="{EA36B787-4095-410F-9DF1-E24C01B24170}" presName="Name0" presStyleCnt="0">
        <dgm:presLayoutVars>
          <dgm:chMax val="7"/>
          <dgm:chPref val="7"/>
          <dgm:dir/>
          <dgm:animLvl val="lvl"/>
        </dgm:presLayoutVars>
      </dgm:prSet>
      <dgm:spPr/>
    </dgm:pt>
    <dgm:pt modelId="{ACA650C6-0B1C-4776-8E5F-007D64A7013D}" type="pres">
      <dgm:prSet presAssocID="{8D9AE78F-1F09-4448-9280-63B113AA47EA}" presName="Accent1" presStyleCnt="0"/>
      <dgm:spPr/>
    </dgm:pt>
    <dgm:pt modelId="{ACE92379-1533-49E7-8C46-17A08156E813}" type="pres">
      <dgm:prSet presAssocID="{8D9AE78F-1F09-4448-9280-63B113AA47EA}" presName="Accent" presStyleLbl="node1" presStyleIdx="0" presStyleCnt="3"/>
      <dgm:spPr>
        <a:solidFill>
          <a:srgbClr val="202452"/>
        </a:solidFill>
      </dgm:spPr>
    </dgm:pt>
    <dgm:pt modelId="{8AA3C453-2903-4B6C-BF10-14FC7143F1D8}" type="pres">
      <dgm:prSet presAssocID="{8D9AE78F-1F09-4448-9280-63B113AA47EA}" presName="Parent1" presStyleLbl="revTx" presStyleIdx="0" presStyleCnt="3">
        <dgm:presLayoutVars>
          <dgm:chMax val="1"/>
          <dgm:chPref val="1"/>
          <dgm:bulletEnabled val="1"/>
        </dgm:presLayoutVars>
      </dgm:prSet>
      <dgm:spPr/>
    </dgm:pt>
    <dgm:pt modelId="{B552B600-30BB-4AFB-87C8-4D194397A6DD}" type="pres">
      <dgm:prSet presAssocID="{0EC8F6A0-7727-4C1B-A948-703ACEAB40A6}" presName="Accent2" presStyleCnt="0"/>
      <dgm:spPr/>
    </dgm:pt>
    <dgm:pt modelId="{2CE6D10C-F47C-497A-8069-CAB66090A185}" type="pres">
      <dgm:prSet presAssocID="{0EC8F6A0-7727-4C1B-A948-703ACEAB40A6}" presName="Accent" presStyleLbl="node1" presStyleIdx="1" presStyleCnt="3"/>
      <dgm:spPr>
        <a:solidFill>
          <a:srgbClr val="E2C549"/>
        </a:solidFill>
      </dgm:spPr>
    </dgm:pt>
    <dgm:pt modelId="{818114B2-05FB-49FE-BBDE-DEC0EABC58C0}" type="pres">
      <dgm:prSet presAssocID="{0EC8F6A0-7727-4C1B-A948-703ACEAB40A6}" presName="Parent2" presStyleLbl="revTx" presStyleIdx="1" presStyleCnt="3">
        <dgm:presLayoutVars>
          <dgm:chMax val="1"/>
          <dgm:chPref val="1"/>
          <dgm:bulletEnabled val="1"/>
        </dgm:presLayoutVars>
      </dgm:prSet>
      <dgm:spPr/>
    </dgm:pt>
    <dgm:pt modelId="{83456FAD-05D6-4C3E-AE93-82BBD3FD61BB}" type="pres">
      <dgm:prSet presAssocID="{57F4D962-44C3-4CB0-874E-55C3B248CF0D}" presName="Accent3" presStyleCnt="0"/>
      <dgm:spPr/>
    </dgm:pt>
    <dgm:pt modelId="{57BB4976-49D8-4126-9F7A-EB0664D78319}" type="pres">
      <dgm:prSet presAssocID="{57F4D962-44C3-4CB0-874E-55C3B248CF0D}" presName="Accent" presStyleLbl="node1" presStyleIdx="2" presStyleCnt="3" custAng="277220" custLinFactNeighborX="-1080" custLinFactNeighborY="5396"/>
      <dgm:spPr>
        <a:solidFill>
          <a:srgbClr val="04A651"/>
        </a:solidFill>
      </dgm:spPr>
    </dgm:pt>
    <dgm:pt modelId="{CDCCB542-FFB2-4BC4-805C-FB61CE151D95}" type="pres">
      <dgm:prSet presAssocID="{57F4D962-44C3-4CB0-874E-55C3B248CF0D}" presName="Parent3" presStyleLbl="revTx" presStyleIdx="2" presStyleCnt="3">
        <dgm:presLayoutVars>
          <dgm:chMax val="1"/>
          <dgm:chPref val="1"/>
          <dgm:bulletEnabled val="1"/>
        </dgm:presLayoutVars>
      </dgm:prSet>
      <dgm:spPr/>
    </dgm:pt>
  </dgm:ptLst>
  <dgm:cxnLst>
    <dgm:cxn modelId="{13BD6D1C-D093-4757-93F4-B0A2069335B1}" type="presOf" srcId="{8D9AE78F-1F09-4448-9280-63B113AA47EA}" destId="{8AA3C453-2903-4B6C-BF10-14FC7143F1D8}" srcOrd="0" destOrd="0" presId="urn:microsoft.com/office/officeart/2009/layout/CircleArrowProcess"/>
    <dgm:cxn modelId="{ED6EDD2D-41D3-4242-AFD5-7E5FD536DABC}" srcId="{EA36B787-4095-410F-9DF1-E24C01B24170}" destId="{8D9AE78F-1F09-4448-9280-63B113AA47EA}" srcOrd="0" destOrd="0" parTransId="{96403CDB-792A-4093-9255-5C2DB48A132D}" sibTransId="{181A0B5A-1E2A-46CC-BD35-D30B634FE381}"/>
    <dgm:cxn modelId="{10DED233-11AD-40F5-9F5F-BE6CD490C7D2}" srcId="{EA36B787-4095-410F-9DF1-E24C01B24170}" destId="{0EC8F6A0-7727-4C1B-A948-703ACEAB40A6}" srcOrd="1" destOrd="0" parTransId="{2BD5465D-C29C-4A90-A35B-C03971CCE88E}" sibTransId="{271E3B20-576C-4963-9332-12D5BCAF401E}"/>
    <dgm:cxn modelId="{421FDC42-02D8-4A11-BC08-331672922AA9}" type="presOf" srcId="{EA36B787-4095-410F-9DF1-E24C01B24170}" destId="{1CE31FEA-F1C9-4C8D-A228-E62452ED5D27}" srcOrd="0" destOrd="0" presId="urn:microsoft.com/office/officeart/2009/layout/CircleArrowProcess"/>
    <dgm:cxn modelId="{F0E4994C-8F3A-4198-9AB0-20AC346FCBC7}" srcId="{EA36B787-4095-410F-9DF1-E24C01B24170}" destId="{57F4D962-44C3-4CB0-874E-55C3B248CF0D}" srcOrd="2" destOrd="0" parTransId="{9388FCC9-D00A-440D-8789-0B8E2DB64546}" sibTransId="{6E211E76-BED5-4B02-BB43-D9EA18E5BB0D}"/>
    <dgm:cxn modelId="{BBC16C59-A56C-475A-A024-06D1604F8B2A}" type="presOf" srcId="{0EC8F6A0-7727-4C1B-A948-703ACEAB40A6}" destId="{818114B2-05FB-49FE-BBDE-DEC0EABC58C0}" srcOrd="0" destOrd="0" presId="urn:microsoft.com/office/officeart/2009/layout/CircleArrowProcess"/>
    <dgm:cxn modelId="{27AF06E2-164A-4340-BFDF-D558EDD30F60}" type="presOf" srcId="{57F4D962-44C3-4CB0-874E-55C3B248CF0D}" destId="{CDCCB542-FFB2-4BC4-805C-FB61CE151D95}" srcOrd="0" destOrd="0" presId="urn:microsoft.com/office/officeart/2009/layout/CircleArrowProcess"/>
    <dgm:cxn modelId="{9FCCA768-3A2B-4155-89FC-5F48FAC8D127}" type="presParOf" srcId="{1CE31FEA-F1C9-4C8D-A228-E62452ED5D27}" destId="{ACA650C6-0B1C-4776-8E5F-007D64A7013D}" srcOrd="0" destOrd="0" presId="urn:microsoft.com/office/officeart/2009/layout/CircleArrowProcess"/>
    <dgm:cxn modelId="{07330E65-0F65-4056-A624-1519CD3641F1}" type="presParOf" srcId="{ACA650C6-0B1C-4776-8E5F-007D64A7013D}" destId="{ACE92379-1533-49E7-8C46-17A08156E813}" srcOrd="0" destOrd="0" presId="urn:microsoft.com/office/officeart/2009/layout/CircleArrowProcess"/>
    <dgm:cxn modelId="{35CC5342-B1E3-47C1-8538-DCFEC5102417}" type="presParOf" srcId="{1CE31FEA-F1C9-4C8D-A228-E62452ED5D27}" destId="{8AA3C453-2903-4B6C-BF10-14FC7143F1D8}" srcOrd="1" destOrd="0" presId="urn:microsoft.com/office/officeart/2009/layout/CircleArrowProcess"/>
    <dgm:cxn modelId="{33400299-7AFF-4739-B831-1DDDC9C66209}" type="presParOf" srcId="{1CE31FEA-F1C9-4C8D-A228-E62452ED5D27}" destId="{B552B600-30BB-4AFB-87C8-4D194397A6DD}" srcOrd="2" destOrd="0" presId="urn:microsoft.com/office/officeart/2009/layout/CircleArrowProcess"/>
    <dgm:cxn modelId="{0611D068-B67C-4690-88D7-E4A22FD2C6FF}" type="presParOf" srcId="{B552B600-30BB-4AFB-87C8-4D194397A6DD}" destId="{2CE6D10C-F47C-497A-8069-CAB66090A185}" srcOrd="0" destOrd="0" presId="urn:microsoft.com/office/officeart/2009/layout/CircleArrowProcess"/>
    <dgm:cxn modelId="{4420E47F-31B7-4DA1-9737-2D11F8A10848}" type="presParOf" srcId="{1CE31FEA-F1C9-4C8D-A228-E62452ED5D27}" destId="{818114B2-05FB-49FE-BBDE-DEC0EABC58C0}" srcOrd="3" destOrd="0" presId="urn:microsoft.com/office/officeart/2009/layout/CircleArrowProcess"/>
    <dgm:cxn modelId="{117805A9-2C48-4F1A-8A1F-19B80F748C8D}" type="presParOf" srcId="{1CE31FEA-F1C9-4C8D-A228-E62452ED5D27}" destId="{83456FAD-05D6-4C3E-AE93-82BBD3FD61BB}" srcOrd="4" destOrd="0" presId="urn:microsoft.com/office/officeart/2009/layout/CircleArrowProcess"/>
    <dgm:cxn modelId="{A38363E4-7882-4993-B110-BFCD491C31C9}" type="presParOf" srcId="{83456FAD-05D6-4C3E-AE93-82BBD3FD61BB}" destId="{57BB4976-49D8-4126-9F7A-EB0664D78319}" srcOrd="0" destOrd="0" presId="urn:microsoft.com/office/officeart/2009/layout/CircleArrowProcess"/>
    <dgm:cxn modelId="{8EA29BDA-0173-4BFC-B073-E6135250F9A8}" type="presParOf" srcId="{1CE31FEA-F1C9-4C8D-A228-E62452ED5D27}" destId="{CDCCB542-FFB2-4BC4-805C-FB61CE151D95}"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1E107-D640-410E-A64E-F6F58EAB96B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67FC390-B7A0-4D25-9575-C869910A2BC7}">
      <dgm:prSet phldrT="[Text]"/>
      <dgm:spPr>
        <a:solidFill>
          <a:srgbClr val="202452"/>
        </a:solidFill>
      </dgm:spPr>
      <dgm:t>
        <a:bodyPr/>
        <a:lstStyle/>
        <a:p>
          <a:r>
            <a:rPr lang="en-US" dirty="0">
              <a:latin typeface="HelveticaNeueLT Std" panose="020B0604020202090204" pitchFamily="34" charset="0"/>
            </a:rPr>
            <a:t>Short- Term Goal</a:t>
          </a:r>
        </a:p>
      </dgm:t>
    </dgm:pt>
    <dgm:pt modelId="{D986E5FA-8F47-452F-AB24-D65B5FA78680}" type="parTrans" cxnId="{EA706808-94C3-4BB5-89C2-54D0E977E917}">
      <dgm:prSet/>
      <dgm:spPr/>
      <dgm:t>
        <a:bodyPr/>
        <a:lstStyle/>
        <a:p>
          <a:endParaRPr lang="en-US">
            <a:latin typeface="HelveticaNeueLT Std" panose="020B0604020202090204" pitchFamily="34" charset="0"/>
          </a:endParaRPr>
        </a:p>
      </dgm:t>
    </dgm:pt>
    <dgm:pt modelId="{00703FB6-8FE0-4D03-95C1-A3DF08CC9D02}" type="sibTrans" cxnId="{EA706808-94C3-4BB5-89C2-54D0E977E917}">
      <dgm:prSet/>
      <dgm:spPr/>
      <dgm:t>
        <a:bodyPr/>
        <a:lstStyle/>
        <a:p>
          <a:endParaRPr lang="en-US">
            <a:latin typeface="HelveticaNeueLT Std" panose="020B0604020202090204" pitchFamily="34" charset="0"/>
          </a:endParaRPr>
        </a:p>
      </dgm:t>
    </dgm:pt>
    <dgm:pt modelId="{E56468A9-9B27-4C1C-B343-131C85915E74}">
      <dgm:prSet phldrT="[Text]"/>
      <dgm:spPr>
        <a:solidFill>
          <a:srgbClr val="04A651">
            <a:alpha val="90000"/>
          </a:srgbClr>
        </a:solidFill>
      </dgm:spPr>
      <dgm:t>
        <a:bodyPr/>
        <a:lstStyle/>
        <a:p>
          <a:pPr>
            <a:buFont typeface="Wingdings" panose="05000000000000000000" pitchFamily="2" charset="2"/>
            <a:buChar char="Ø"/>
          </a:pPr>
          <a:r>
            <a:rPr lang="en-US" dirty="0">
              <a:solidFill>
                <a:srgbClr val="202452"/>
              </a:solidFill>
              <a:latin typeface="HelveticaNeueLT Std" panose="020B0604020202090204" pitchFamily="34" charset="0"/>
            </a:rPr>
            <a:t> Smaller goals</a:t>
          </a:r>
        </a:p>
      </dgm:t>
    </dgm:pt>
    <dgm:pt modelId="{609F9F91-48A1-4329-B0E9-E9B48A962804}" type="parTrans" cxnId="{FEE37744-BF2A-48AF-B121-148FCBC4B37E}">
      <dgm:prSet/>
      <dgm:spPr/>
      <dgm:t>
        <a:bodyPr/>
        <a:lstStyle/>
        <a:p>
          <a:endParaRPr lang="en-US">
            <a:latin typeface="HelveticaNeueLT Std" panose="020B0604020202090204" pitchFamily="34" charset="0"/>
          </a:endParaRPr>
        </a:p>
      </dgm:t>
    </dgm:pt>
    <dgm:pt modelId="{B6FC7151-794A-4269-A3EF-70C2E15CC1D1}" type="sibTrans" cxnId="{FEE37744-BF2A-48AF-B121-148FCBC4B37E}">
      <dgm:prSet/>
      <dgm:spPr/>
      <dgm:t>
        <a:bodyPr/>
        <a:lstStyle/>
        <a:p>
          <a:endParaRPr lang="en-US">
            <a:latin typeface="HelveticaNeueLT Std" panose="020B0604020202090204" pitchFamily="34" charset="0"/>
          </a:endParaRPr>
        </a:p>
      </dgm:t>
    </dgm:pt>
    <dgm:pt modelId="{5E396C61-BC9D-4013-8DC9-7B5DDC0624D7}">
      <dgm:prSet phldrT="[Text]"/>
      <dgm:spPr>
        <a:solidFill>
          <a:srgbClr val="04A651">
            <a:alpha val="90000"/>
          </a:srgbClr>
        </a:solidFill>
      </dgm:spPr>
      <dgm:t>
        <a:bodyPr/>
        <a:lstStyle/>
        <a:p>
          <a:pPr>
            <a:buFont typeface="Wingdings" panose="05000000000000000000" pitchFamily="2" charset="2"/>
            <a:buChar char="Ø"/>
          </a:pPr>
          <a:r>
            <a:rPr lang="en-US" dirty="0">
              <a:solidFill>
                <a:srgbClr val="202452"/>
              </a:solidFill>
              <a:latin typeface="HelveticaNeueLT Std" panose="020B0604020202090204" pitchFamily="34" charset="0"/>
            </a:rPr>
            <a:t> Motivates the customer</a:t>
          </a:r>
        </a:p>
      </dgm:t>
    </dgm:pt>
    <dgm:pt modelId="{C70C84DF-EB25-4156-B6CC-12A48ED40967}" type="parTrans" cxnId="{825BC219-222C-420D-90AA-9F21FEF3BD44}">
      <dgm:prSet/>
      <dgm:spPr/>
      <dgm:t>
        <a:bodyPr/>
        <a:lstStyle/>
        <a:p>
          <a:endParaRPr lang="en-US">
            <a:latin typeface="HelveticaNeueLT Std" panose="020B0604020202090204" pitchFamily="34" charset="0"/>
          </a:endParaRPr>
        </a:p>
      </dgm:t>
    </dgm:pt>
    <dgm:pt modelId="{72283972-03BA-4001-A7C1-DB8B4DC83F02}" type="sibTrans" cxnId="{825BC219-222C-420D-90AA-9F21FEF3BD44}">
      <dgm:prSet/>
      <dgm:spPr/>
      <dgm:t>
        <a:bodyPr/>
        <a:lstStyle/>
        <a:p>
          <a:endParaRPr lang="en-US">
            <a:latin typeface="HelveticaNeueLT Std" panose="020B0604020202090204" pitchFamily="34" charset="0"/>
          </a:endParaRPr>
        </a:p>
      </dgm:t>
    </dgm:pt>
    <dgm:pt modelId="{4FDC1936-EE7E-4951-BF60-45730A41E9C1}">
      <dgm:prSet phldrT="[Text]"/>
      <dgm:spPr>
        <a:solidFill>
          <a:srgbClr val="202452"/>
        </a:solidFill>
      </dgm:spPr>
      <dgm:t>
        <a:bodyPr/>
        <a:lstStyle/>
        <a:p>
          <a:r>
            <a:rPr lang="en-US" dirty="0">
              <a:latin typeface="HelveticaNeueLT Std" panose="020B0604020202090204" pitchFamily="34" charset="0"/>
            </a:rPr>
            <a:t>Long- Term Goal</a:t>
          </a:r>
        </a:p>
      </dgm:t>
    </dgm:pt>
    <dgm:pt modelId="{F03E94E7-4D60-4FE5-BE72-1BBC7228E157}" type="parTrans" cxnId="{BA1B4600-2E8E-455B-BCAB-FAD111398206}">
      <dgm:prSet/>
      <dgm:spPr/>
      <dgm:t>
        <a:bodyPr/>
        <a:lstStyle/>
        <a:p>
          <a:endParaRPr lang="en-US">
            <a:latin typeface="HelveticaNeueLT Std" panose="020B0604020202090204" pitchFamily="34" charset="0"/>
          </a:endParaRPr>
        </a:p>
      </dgm:t>
    </dgm:pt>
    <dgm:pt modelId="{810AF049-4807-4FF0-8A68-E856BD116B18}" type="sibTrans" cxnId="{BA1B4600-2E8E-455B-BCAB-FAD111398206}">
      <dgm:prSet/>
      <dgm:spPr/>
      <dgm:t>
        <a:bodyPr/>
        <a:lstStyle/>
        <a:p>
          <a:endParaRPr lang="en-US">
            <a:latin typeface="HelveticaNeueLT Std" panose="020B0604020202090204" pitchFamily="34" charset="0"/>
          </a:endParaRPr>
        </a:p>
      </dgm:t>
    </dgm:pt>
    <dgm:pt modelId="{D9113901-F7D1-4A14-A20D-45F322584003}">
      <dgm:prSet phldrT="[Text]"/>
      <dgm:spPr>
        <a:solidFill>
          <a:srgbClr val="04A651">
            <a:alpha val="90000"/>
          </a:srgbClr>
        </a:solidFill>
      </dgm:spPr>
      <dgm:t>
        <a:bodyPr/>
        <a:lstStyle/>
        <a:p>
          <a:pPr>
            <a:buFont typeface="Wingdings" panose="05000000000000000000" pitchFamily="2" charset="2"/>
            <a:buChar char="Ø"/>
          </a:pPr>
          <a:r>
            <a:rPr lang="en-US" dirty="0">
              <a:solidFill>
                <a:srgbClr val="202452"/>
              </a:solidFill>
              <a:latin typeface="HelveticaNeueLT Std" panose="020B0604020202090204" pitchFamily="34" charset="0"/>
            </a:rPr>
            <a:t> 1 - 6 month timeframe</a:t>
          </a:r>
        </a:p>
      </dgm:t>
    </dgm:pt>
    <dgm:pt modelId="{BC68C7B5-A0EB-49F1-8E42-1E62EB4680A5}" type="parTrans" cxnId="{D81E2127-CC34-49D4-83F2-1FAD2D8AFD5B}">
      <dgm:prSet/>
      <dgm:spPr/>
      <dgm:t>
        <a:bodyPr/>
        <a:lstStyle/>
        <a:p>
          <a:endParaRPr lang="en-US">
            <a:latin typeface="HelveticaNeueLT Std" panose="020B0604020202090204" pitchFamily="34" charset="0"/>
          </a:endParaRPr>
        </a:p>
      </dgm:t>
    </dgm:pt>
    <dgm:pt modelId="{5A32D7EA-BD4E-47EC-8C8B-4FD069BD9255}" type="sibTrans" cxnId="{D81E2127-CC34-49D4-83F2-1FAD2D8AFD5B}">
      <dgm:prSet/>
      <dgm:spPr/>
      <dgm:t>
        <a:bodyPr/>
        <a:lstStyle/>
        <a:p>
          <a:endParaRPr lang="en-US">
            <a:latin typeface="HelveticaNeueLT Std" panose="020B0604020202090204" pitchFamily="34" charset="0"/>
          </a:endParaRPr>
        </a:p>
      </dgm:t>
    </dgm:pt>
    <dgm:pt modelId="{553383C5-07A9-4A59-8F98-080485C81F25}">
      <dgm:prSet phldrT="[Text]"/>
      <dgm:spPr>
        <a:solidFill>
          <a:srgbClr val="04A651">
            <a:alpha val="90000"/>
          </a:srgbClr>
        </a:solidFill>
      </dgm:spPr>
      <dgm:t>
        <a:bodyPr/>
        <a:lstStyle/>
        <a:p>
          <a:pPr>
            <a:buFont typeface="Wingdings" panose="05000000000000000000" pitchFamily="2" charset="2"/>
            <a:buChar char="Ø"/>
          </a:pPr>
          <a:endParaRPr lang="en-US" dirty="0">
            <a:solidFill>
              <a:srgbClr val="202452"/>
            </a:solidFill>
            <a:latin typeface="HelveticaNeueLT Std" panose="020B0604020202090204" pitchFamily="34" charset="0"/>
          </a:endParaRPr>
        </a:p>
      </dgm:t>
    </dgm:pt>
    <dgm:pt modelId="{5941502E-F41B-465D-9172-F962121D3B92}" type="sibTrans" cxnId="{B02CF9DF-7E5A-4750-9861-268351E99B34}">
      <dgm:prSet/>
      <dgm:spPr/>
      <dgm:t>
        <a:bodyPr/>
        <a:lstStyle/>
        <a:p>
          <a:endParaRPr lang="en-US">
            <a:latin typeface="HelveticaNeueLT Std" panose="020B0604020202090204" pitchFamily="34" charset="0"/>
          </a:endParaRPr>
        </a:p>
      </dgm:t>
    </dgm:pt>
    <dgm:pt modelId="{EC46EC15-AC39-4875-85B5-DE324BCACFF4}" type="parTrans" cxnId="{B02CF9DF-7E5A-4750-9861-268351E99B34}">
      <dgm:prSet/>
      <dgm:spPr/>
      <dgm:t>
        <a:bodyPr/>
        <a:lstStyle/>
        <a:p>
          <a:endParaRPr lang="en-US">
            <a:latin typeface="HelveticaNeueLT Std" panose="020B0604020202090204" pitchFamily="34" charset="0"/>
          </a:endParaRPr>
        </a:p>
      </dgm:t>
    </dgm:pt>
    <dgm:pt modelId="{B876FBB8-1869-4901-9300-AB26E8E89E55}">
      <dgm:prSet phldrT="[Text]"/>
      <dgm:spPr>
        <a:solidFill>
          <a:srgbClr val="04A651">
            <a:alpha val="90000"/>
          </a:srgbClr>
        </a:solidFill>
      </dgm:spPr>
      <dgm:t>
        <a:bodyPr/>
        <a:lstStyle/>
        <a:p>
          <a:pPr>
            <a:buFont typeface="Wingdings" panose="05000000000000000000" pitchFamily="2" charset="2"/>
            <a:buChar char="Ø"/>
          </a:pPr>
          <a:r>
            <a:rPr lang="en-US" dirty="0">
              <a:solidFill>
                <a:srgbClr val="202452"/>
              </a:solidFill>
              <a:latin typeface="HelveticaNeueLT Std" panose="020B0604020202090204" pitchFamily="34" charset="0"/>
            </a:rPr>
            <a:t> Overall perspective</a:t>
          </a:r>
        </a:p>
      </dgm:t>
    </dgm:pt>
    <dgm:pt modelId="{5C24BA7F-E652-40AA-91CC-7AFF9511988A}" type="sibTrans" cxnId="{A4639951-D85E-408C-8E4B-F28B80B8671E}">
      <dgm:prSet/>
      <dgm:spPr/>
      <dgm:t>
        <a:bodyPr/>
        <a:lstStyle/>
        <a:p>
          <a:endParaRPr lang="en-US">
            <a:latin typeface="HelveticaNeueLT Std" panose="020B0604020202090204" pitchFamily="34" charset="0"/>
          </a:endParaRPr>
        </a:p>
      </dgm:t>
    </dgm:pt>
    <dgm:pt modelId="{06482D3B-70F1-4574-BAC1-EF8798C5B02E}" type="parTrans" cxnId="{A4639951-D85E-408C-8E4B-F28B80B8671E}">
      <dgm:prSet/>
      <dgm:spPr/>
      <dgm:t>
        <a:bodyPr/>
        <a:lstStyle/>
        <a:p>
          <a:endParaRPr lang="en-US">
            <a:latin typeface="HelveticaNeueLT Std" panose="020B0604020202090204" pitchFamily="34" charset="0"/>
          </a:endParaRPr>
        </a:p>
      </dgm:t>
    </dgm:pt>
    <dgm:pt modelId="{CDB9797F-3C3B-422F-A200-36C76E0A062F}">
      <dgm:prSet phldrT="[Text]"/>
      <dgm:spPr>
        <a:solidFill>
          <a:srgbClr val="04A651">
            <a:alpha val="90000"/>
          </a:srgbClr>
        </a:solidFill>
      </dgm:spPr>
      <dgm:t>
        <a:bodyPr/>
        <a:lstStyle/>
        <a:p>
          <a:pPr>
            <a:buFont typeface="Wingdings" panose="05000000000000000000" pitchFamily="2" charset="2"/>
            <a:buChar char="Ø"/>
          </a:pPr>
          <a:r>
            <a:rPr lang="en-US" dirty="0">
              <a:solidFill>
                <a:srgbClr val="202452"/>
              </a:solidFill>
              <a:latin typeface="HelveticaNeueLT Std" panose="020B0604020202090204" pitchFamily="34" charset="0"/>
            </a:rPr>
            <a:t> 1 - 5 year timeframe</a:t>
          </a:r>
        </a:p>
      </dgm:t>
    </dgm:pt>
    <dgm:pt modelId="{13EB122A-395F-4369-AC70-FD3EB94D0786}" type="sibTrans" cxnId="{25E132F0-789A-422E-8F4D-1CA86F57F060}">
      <dgm:prSet/>
      <dgm:spPr/>
      <dgm:t>
        <a:bodyPr/>
        <a:lstStyle/>
        <a:p>
          <a:endParaRPr lang="en-US">
            <a:latin typeface="HelveticaNeueLT Std" panose="020B0604020202090204" pitchFamily="34" charset="0"/>
          </a:endParaRPr>
        </a:p>
      </dgm:t>
    </dgm:pt>
    <dgm:pt modelId="{63439ECD-B37C-48D7-9970-6D78D46D4654}" type="parTrans" cxnId="{25E132F0-789A-422E-8F4D-1CA86F57F060}">
      <dgm:prSet/>
      <dgm:spPr/>
      <dgm:t>
        <a:bodyPr/>
        <a:lstStyle/>
        <a:p>
          <a:endParaRPr lang="en-US">
            <a:latin typeface="HelveticaNeueLT Std" panose="020B0604020202090204" pitchFamily="34" charset="0"/>
          </a:endParaRPr>
        </a:p>
      </dgm:t>
    </dgm:pt>
    <dgm:pt modelId="{3A88F6F1-6F45-4D08-BBB4-49A7DDCBC007}">
      <dgm:prSet phldrT="[Text]"/>
      <dgm:spPr>
        <a:solidFill>
          <a:srgbClr val="04A651">
            <a:alpha val="90000"/>
          </a:srgbClr>
        </a:solidFill>
      </dgm:spPr>
      <dgm:t>
        <a:bodyPr/>
        <a:lstStyle/>
        <a:p>
          <a:pPr>
            <a:buFont typeface="Wingdings" panose="05000000000000000000" pitchFamily="2" charset="2"/>
            <a:buChar char="Ø"/>
          </a:pPr>
          <a:r>
            <a:rPr lang="en-US" dirty="0">
              <a:solidFill>
                <a:srgbClr val="202452"/>
              </a:solidFill>
              <a:latin typeface="HelveticaNeueLT Std" panose="020B0604020202090204" pitchFamily="34" charset="0"/>
            </a:rPr>
            <a:t> Lifetime goals</a:t>
          </a:r>
        </a:p>
      </dgm:t>
    </dgm:pt>
    <dgm:pt modelId="{B331B6D6-B47D-4142-964A-9130B09F2D95}" type="sibTrans" cxnId="{11A5707D-946B-4F1B-8055-80C44517F517}">
      <dgm:prSet/>
      <dgm:spPr/>
      <dgm:t>
        <a:bodyPr/>
        <a:lstStyle/>
        <a:p>
          <a:endParaRPr lang="en-US">
            <a:latin typeface="HelveticaNeueLT Std" panose="020B0604020202090204" pitchFamily="34" charset="0"/>
          </a:endParaRPr>
        </a:p>
      </dgm:t>
    </dgm:pt>
    <dgm:pt modelId="{6517E708-95E1-4574-AF79-3B68CC525242}" type="parTrans" cxnId="{11A5707D-946B-4F1B-8055-80C44517F517}">
      <dgm:prSet/>
      <dgm:spPr/>
      <dgm:t>
        <a:bodyPr/>
        <a:lstStyle/>
        <a:p>
          <a:endParaRPr lang="en-US">
            <a:latin typeface="HelveticaNeueLT Std" panose="020B0604020202090204" pitchFamily="34" charset="0"/>
          </a:endParaRPr>
        </a:p>
      </dgm:t>
    </dgm:pt>
    <dgm:pt modelId="{3F760356-F8B4-4C4D-A163-C811CF8CF3B5}" type="pres">
      <dgm:prSet presAssocID="{F891E107-D640-410E-A64E-F6F58EAB96B6}" presName="Name0" presStyleCnt="0">
        <dgm:presLayoutVars>
          <dgm:dir/>
          <dgm:animLvl val="lvl"/>
          <dgm:resizeHandles/>
        </dgm:presLayoutVars>
      </dgm:prSet>
      <dgm:spPr/>
    </dgm:pt>
    <dgm:pt modelId="{5B4B4BFC-36AF-410B-9F05-C20DCA829C59}" type="pres">
      <dgm:prSet presAssocID="{967FC390-B7A0-4D25-9575-C869910A2BC7}" presName="linNode" presStyleCnt="0"/>
      <dgm:spPr/>
    </dgm:pt>
    <dgm:pt modelId="{B494BAA8-D95E-4E3B-A3D0-AD3E44B1E385}" type="pres">
      <dgm:prSet presAssocID="{967FC390-B7A0-4D25-9575-C869910A2BC7}" presName="parentShp" presStyleLbl="node1" presStyleIdx="0" presStyleCnt="2" custScaleX="85185" custScaleY="79869">
        <dgm:presLayoutVars>
          <dgm:bulletEnabled val="1"/>
        </dgm:presLayoutVars>
      </dgm:prSet>
      <dgm:spPr/>
    </dgm:pt>
    <dgm:pt modelId="{5D336BAA-95D7-4A86-977F-C6EF69346958}" type="pres">
      <dgm:prSet presAssocID="{967FC390-B7A0-4D25-9575-C869910A2BC7}" presName="childShp" presStyleLbl="bgAccFollowNode1" presStyleIdx="0" presStyleCnt="2">
        <dgm:presLayoutVars>
          <dgm:bulletEnabled val="1"/>
        </dgm:presLayoutVars>
      </dgm:prSet>
      <dgm:spPr/>
    </dgm:pt>
    <dgm:pt modelId="{2A1ACC47-6C4F-4D2F-BFF6-561204423D06}" type="pres">
      <dgm:prSet presAssocID="{00703FB6-8FE0-4D03-95C1-A3DF08CC9D02}" presName="spacing" presStyleCnt="0"/>
      <dgm:spPr/>
    </dgm:pt>
    <dgm:pt modelId="{EA8B229A-CA17-48E3-B092-4423935F1D4C}" type="pres">
      <dgm:prSet presAssocID="{4FDC1936-EE7E-4951-BF60-45730A41E9C1}" presName="linNode" presStyleCnt="0"/>
      <dgm:spPr/>
    </dgm:pt>
    <dgm:pt modelId="{84BBBAD4-6012-4744-A346-6703F323A7CA}" type="pres">
      <dgm:prSet presAssocID="{4FDC1936-EE7E-4951-BF60-45730A41E9C1}" presName="parentShp" presStyleLbl="node1" presStyleIdx="1" presStyleCnt="2" custScaleX="85185" custScaleY="81310">
        <dgm:presLayoutVars>
          <dgm:bulletEnabled val="1"/>
        </dgm:presLayoutVars>
      </dgm:prSet>
      <dgm:spPr/>
    </dgm:pt>
    <dgm:pt modelId="{AEA7FDA3-6C1A-48CC-A42E-AAB08CEBA4CD}" type="pres">
      <dgm:prSet presAssocID="{4FDC1936-EE7E-4951-BF60-45730A41E9C1}" presName="childShp" presStyleLbl="bgAccFollowNode1" presStyleIdx="1" presStyleCnt="2">
        <dgm:presLayoutVars>
          <dgm:bulletEnabled val="1"/>
        </dgm:presLayoutVars>
      </dgm:prSet>
      <dgm:spPr/>
    </dgm:pt>
  </dgm:ptLst>
  <dgm:cxnLst>
    <dgm:cxn modelId="{BA1B4600-2E8E-455B-BCAB-FAD111398206}" srcId="{F891E107-D640-410E-A64E-F6F58EAB96B6}" destId="{4FDC1936-EE7E-4951-BF60-45730A41E9C1}" srcOrd="1" destOrd="0" parTransId="{F03E94E7-4D60-4FE5-BE72-1BBC7228E157}" sibTransId="{810AF049-4807-4FF0-8A68-E856BD116B18}"/>
    <dgm:cxn modelId="{EA706808-94C3-4BB5-89C2-54D0E977E917}" srcId="{F891E107-D640-410E-A64E-F6F58EAB96B6}" destId="{967FC390-B7A0-4D25-9575-C869910A2BC7}" srcOrd="0" destOrd="0" parTransId="{D986E5FA-8F47-452F-AB24-D65B5FA78680}" sibTransId="{00703FB6-8FE0-4D03-95C1-A3DF08CC9D02}"/>
    <dgm:cxn modelId="{FF5D7712-A30C-4E6C-B678-366766A0F802}" type="presOf" srcId="{967FC390-B7A0-4D25-9575-C869910A2BC7}" destId="{B494BAA8-D95E-4E3B-A3D0-AD3E44B1E385}" srcOrd="0" destOrd="0" presId="urn:microsoft.com/office/officeart/2005/8/layout/vList6"/>
    <dgm:cxn modelId="{825BC219-222C-420D-90AA-9F21FEF3BD44}" srcId="{967FC390-B7A0-4D25-9575-C869910A2BC7}" destId="{5E396C61-BC9D-4013-8DC9-7B5DDC0624D7}" srcOrd="2" destOrd="0" parTransId="{C70C84DF-EB25-4156-B6CC-12A48ED40967}" sibTransId="{72283972-03BA-4001-A7C1-DB8B4DC83F02}"/>
    <dgm:cxn modelId="{F6D8641B-6FA2-4725-A67E-5A1C3946B729}" type="presOf" srcId="{F891E107-D640-410E-A64E-F6F58EAB96B6}" destId="{3F760356-F8B4-4C4D-A163-C811CF8CF3B5}" srcOrd="0" destOrd="0" presId="urn:microsoft.com/office/officeart/2005/8/layout/vList6"/>
    <dgm:cxn modelId="{D81E2127-CC34-49D4-83F2-1FAD2D8AFD5B}" srcId="{967FC390-B7A0-4D25-9575-C869910A2BC7}" destId="{D9113901-F7D1-4A14-A20D-45F322584003}" srcOrd="1" destOrd="0" parTransId="{BC68C7B5-A0EB-49F1-8E42-1E62EB4680A5}" sibTransId="{5A32D7EA-BD4E-47EC-8C8B-4FD069BD9255}"/>
    <dgm:cxn modelId="{F88B652D-6B05-4E14-9E58-C75030E7FD61}" type="presOf" srcId="{5E396C61-BC9D-4013-8DC9-7B5DDC0624D7}" destId="{5D336BAA-95D7-4A86-977F-C6EF69346958}" srcOrd="0" destOrd="2" presId="urn:microsoft.com/office/officeart/2005/8/layout/vList6"/>
    <dgm:cxn modelId="{F226B730-43D0-4386-BA84-C74ECACB82FC}" type="presOf" srcId="{D9113901-F7D1-4A14-A20D-45F322584003}" destId="{5D336BAA-95D7-4A86-977F-C6EF69346958}" srcOrd="0" destOrd="1" presId="urn:microsoft.com/office/officeart/2005/8/layout/vList6"/>
    <dgm:cxn modelId="{FEE37744-BF2A-48AF-B121-148FCBC4B37E}" srcId="{967FC390-B7A0-4D25-9575-C869910A2BC7}" destId="{E56468A9-9B27-4C1C-B343-131C85915E74}" srcOrd="0" destOrd="0" parTransId="{609F9F91-48A1-4329-B0E9-E9B48A962804}" sibTransId="{B6FC7151-794A-4269-A3EF-70C2E15CC1D1}"/>
    <dgm:cxn modelId="{A4639951-D85E-408C-8E4B-F28B80B8671E}" srcId="{4FDC1936-EE7E-4951-BF60-45730A41E9C1}" destId="{B876FBB8-1869-4901-9300-AB26E8E89E55}" srcOrd="2" destOrd="0" parTransId="{06482D3B-70F1-4574-BAC1-EF8798C5B02E}" sibTransId="{5C24BA7F-E652-40AA-91CC-7AFF9511988A}"/>
    <dgm:cxn modelId="{11A5707D-946B-4F1B-8055-80C44517F517}" srcId="{4FDC1936-EE7E-4951-BF60-45730A41E9C1}" destId="{3A88F6F1-6F45-4D08-BBB4-49A7DDCBC007}" srcOrd="0" destOrd="0" parTransId="{6517E708-95E1-4574-AF79-3B68CC525242}" sibTransId="{B331B6D6-B47D-4142-964A-9130B09F2D95}"/>
    <dgm:cxn modelId="{89712D9F-CB58-41DE-91C0-E2F75A4E9803}" type="presOf" srcId="{3A88F6F1-6F45-4D08-BBB4-49A7DDCBC007}" destId="{AEA7FDA3-6C1A-48CC-A42E-AAB08CEBA4CD}" srcOrd="0" destOrd="0" presId="urn:microsoft.com/office/officeart/2005/8/layout/vList6"/>
    <dgm:cxn modelId="{D488C3A4-65F3-4FFC-B7B2-D7E3A723A053}" type="presOf" srcId="{4FDC1936-EE7E-4951-BF60-45730A41E9C1}" destId="{84BBBAD4-6012-4744-A346-6703F323A7CA}" srcOrd="0" destOrd="0" presId="urn:microsoft.com/office/officeart/2005/8/layout/vList6"/>
    <dgm:cxn modelId="{EF7865BC-A191-4828-AE0F-EA6C0C5D1B45}" type="presOf" srcId="{B876FBB8-1869-4901-9300-AB26E8E89E55}" destId="{AEA7FDA3-6C1A-48CC-A42E-AAB08CEBA4CD}" srcOrd="0" destOrd="2" presId="urn:microsoft.com/office/officeart/2005/8/layout/vList6"/>
    <dgm:cxn modelId="{88032ECD-0387-41ED-B378-5432CABF3BA9}" type="presOf" srcId="{553383C5-07A9-4A59-8F98-080485C81F25}" destId="{AEA7FDA3-6C1A-48CC-A42E-AAB08CEBA4CD}" srcOrd="0" destOrd="3" presId="urn:microsoft.com/office/officeart/2005/8/layout/vList6"/>
    <dgm:cxn modelId="{5298C4D8-DBB4-4F11-AE47-4FA3FDCD8A8E}" type="presOf" srcId="{E56468A9-9B27-4C1C-B343-131C85915E74}" destId="{5D336BAA-95D7-4A86-977F-C6EF69346958}" srcOrd="0" destOrd="0" presId="urn:microsoft.com/office/officeart/2005/8/layout/vList6"/>
    <dgm:cxn modelId="{C08CAEDA-4304-4D81-BD46-5275F5874534}" type="presOf" srcId="{CDB9797F-3C3B-422F-A200-36C76E0A062F}" destId="{AEA7FDA3-6C1A-48CC-A42E-AAB08CEBA4CD}" srcOrd="0" destOrd="1" presId="urn:microsoft.com/office/officeart/2005/8/layout/vList6"/>
    <dgm:cxn modelId="{B02CF9DF-7E5A-4750-9861-268351E99B34}" srcId="{4FDC1936-EE7E-4951-BF60-45730A41E9C1}" destId="{553383C5-07A9-4A59-8F98-080485C81F25}" srcOrd="3" destOrd="0" parTransId="{EC46EC15-AC39-4875-85B5-DE324BCACFF4}" sibTransId="{5941502E-F41B-465D-9172-F962121D3B92}"/>
    <dgm:cxn modelId="{25E132F0-789A-422E-8F4D-1CA86F57F060}" srcId="{4FDC1936-EE7E-4951-BF60-45730A41E9C1}" destId="{CDB9797F-3C3B-422F-A200-36C76E0A062F}" srcOrd="1" destOrd="0" parTransId="{63439ECD-B37C-48D7-9970-6D78D46D4654}" sibTransId="{13EB122A-395F-4369-AC70-FD3EB94D0786}"/>
    <dgm:cxn modelId="{ADA26962-15AF-4D45-B3AF-5AB8B6319BC4}" type="presParOf" srcId="{3F760356-F8B4-4C4D-A163-C811CF8CF3B5}" destId="{5B4B4BFC-36AF-410B-9F05-C20DCA829C59}" srcOrd="0" destOrd="0" presId="urn:microsoft.com/office/officeart/2005/8/layout/vList6"/>
    <dgm:cxn modelId="{4C5A4675-9C13-4DFB-8074-BD50215F0110}" type="presParOf" srcId="{5B4B4BFC-36AF-410B-9F05-C20DCA829C59}" destId="{B494BAA8-D95E-4E3B-A3D0-AD3E44B1E385}" srcOrd="0" destOrd="0" presId="urn:microsoft.com/office/officeart/2005/8/layout/vList6"/>
    <dgm:cxn modelId="{A914B155-D8B9-4C58-BABE-EF43AD94763E}" type="presParOf" srcId="{5B4B4BFC-36AF-410B-9F05-C20DCA829C59}" destId="{5D336BAA-95D7-4A86-977F-C6EF69346958}" srcOrd="1" destOrd="0" presId="urn:microsoft.com/office/officeart/2005/8/layout/vList6"/>
    <dgm:cxn modelId="{1E44E16E-54C4-4061-97D7-CCE77ED41D2C}" type="presParOf" srcId="{3F760356-F8B4-4C4D-A163-C811CF8CF3B5}" destId="{2A1ACC47-6C4F-4D2F-BFF6-561204423D06}" srcOrd="1" destOrd="0" presId="urn:microsoft.com/office/officeart/2005/8/layout/vList6"/>
    <dgm:cxn modelId="{44889816-BEB8-46B8-A7AE-0F2743277D7E}" type="presParOf" srcId="{3F760356-F8B4-4C4D-A163-C811CF8CF3B5}" destId="{EA8B229A-CA17-48E3-B092-4423935F1D4C}" srcOrd="2" destOrd="0" presId="urn:microsoft.com/office/officeart/2005/8/layout/vList6"/>
    <dgm:cxn modelId="{BB33CE42-E3BC-44A3-8FAC-91EA01A457E1}" type="presParOf" srcId="{EA8B229A-CA17-48E3-B092-4423935F1D4C}" destId="{84BBBAD4-6012-4744-A346-6703F323A7CA}" srcOrd="0" destOrd="0" presId="urn:microsoft.com/office/officeart/2005/8/layout/vList6"/>
    <dgm:cxn modelId="{A8E17D77-2C21-4C6C-B0C8-5B3887969A67}" type="presParOf" srcId="{EA8B229A-CA17-48E3-B092-4423935F1D4C}" destId="{AEA7FDA3-6C1A-48CC-A42E-AAB08CEBA4C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05715-2FAD-4351-9300-B65A59D282CF}">
      <dsp:nvSpPr>
        <dsp:cNvPr id="0" name=""/>
        <dsp:cNvSpPr/>
      </dsp:nvSpPr>
      <dsp:spPr>
        <a:xfrm rot="5400000">
          <a:off x="480938" y="2135145"/>
          <a:ext cx="1438895" cy="2394289"/>
        </a:xfrm>
        <a:prstGeom prst="corner">
          <a:avLst>
            <a:gd name="adj1" fmla="val 16120"/>
            <a:gd name="adj2" fmla="val 16110"/>
          </a:avLst>
        </a:prstGeom>
        <a:solidFill>
          <a:srgbClr val="202452"/>
        </a:solidFill>
        <a:ln w="12700" cap="flat" cmpd="sng" algn="ctr">
          <a:solidFill>
            <a:srgbClr val="E2C54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C10E7-1153-4AB7-8D51-3447BF467DCF}">
      <dsp:nvSpPr>
        <dsp:cNvPr id="0" name=""/>
        <dsp:cNvSpPr/>
      </dsp:nvSpPr>
      <dsp:spPr>
        <a:xfrm>
          <a:off x="240750" y="2850522"/>
          <a:ext cx="2161577" cy="18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452"/>
              </a:solidFill>
              <a:latin typeface="HelveticaNeueLT Std" panose="020B0604020202090204" pitchFamily="34" charset="0"/>
            </a:rPr>
            <a:t>File RA claim</a:t>
          </a:r>
        </a:p>
      </dsp:txBody>
      <dsp:txXfrm>
        <a:off x="240750" y="2850522"/>
        <a:ext cx="2161577" cy="1894749"/>
      </dsp:txXfrm>
    </dsp:sp>
    <dsp:sp modelId="{6BB423F1-196A-41F1-9E17-5A7BDB328C8A}">
      <dsp:nvSpPr>
        <dsp:cNvPr id="0" name=""/>
        <dsp:cNvSpPr/>
      </dsp:nvSpPr>
      <dsp:spPr>
        <a:xfrm>
          <a:off x="1994483" y="1958875"/>
          <a:ext cx="407844" cy="407844"/>
        </a:xfrm>
        <a:prstGeom prst="triangle">
          <a:avLst>
            <a:gd name="adj" fmla="val 100000"/>
          </a:avLst>
        </a:prstGeom>
        <a:solidFill>
          <a:srgbClr val="04A651"/>
        </a:solidFill>
        <a:ln w="12700" cap="flat" cmpd="sng" algn="ctr">
          <a:solidFill>
            <a:srgbClr val="2024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6AB0E-0270-47A6-881F-45F52116D8AE}">
      <dsp:nvSpPr>
        <dsp:cNvPr id="0" name=""/>
        <dsp:cNvSpPr/>
      </dsp:nvSpPr>
      <dsp:spPr>
        <a:xfrm rot="5400000">
          <a:off x="3127131" y="1480342"/>
          <a:ext cx="1438895" cy="2394289"/>
        </a:xfrm>
        <a:prstGeom prst="corner">
          <a:avLst>
            <a:gd name="adj1" fmla="val 16120"/>
            <a:gd name="adj2" fmla="val 16110"/>
          </a:avLst>
        </a:prstGeom>
        <a:solidFill>
          <a:srgbClr val="202452"/>
        </a:solidFill>
        <a:ln w="12700" cap="flat" cmpd="sng" algn="ctr">
          <a:solidFill>
            <a:srgbClr val="E2C54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EA02A-D7AC-4A14-B795-D8385F05F8FD}">
      <dsp:nvSpPr>
        <dsp:cNvPr id="0" name=""/>
        <dsp:cNvSpPr/>
      </dsp:nvSpPr>
      <dsp:spPr>
        <a:xfrm>
          <a:off x="2886944" y="2195719"/>
          <a:ext cx="2161577" cy="18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452"/>
              </a:solidFill>
              <a:latin typeface="HelveticaNeueLT Std" panose="020B0604020202090204" pitchFamily="34" charset="0"/>
            </a:rPr>
            <a:t>Claimant is profiled</a:t>
          </a:r>
        </a:p>
      </dsp:txBody>
      <dsp:txXfrm>
        <a:off x="2886944" y="2195719"/>
        <a:ext cx="2161577" cy="1894749"/>
      </dsp:txXfrm>
    </dsp:sp>
    <dsp:sp modelId="{C67354EC-3EE4-493E-8EA5-A9715CE15F6A}">
      <dsp:nvSpPr>
        <dsp:cNvPr id="0" name=""/>
        <dsp:cNvSpPr/>
      </dsp:nvSpPr>
      <dsp:spPr>
        <a:xfrm>
          <a:off x="4640677" y="1304072"/>
          <a:ext cx="407844" cy="407844"/>
        </a:xfrm>
        <a:prstGeom prst="triangle">
          <a:avLst>
            <a:gd name="adj" fmla="val 100000"/>
          </a:avLst>
        </a:prstGeom>
        <a:solidFill>
          <a:srgbClr val="04A651"/>
        </a:solidFill>
        <a:ln w="12700" cap="flat" cmpd="sng" algn="ctr">
          <a:solidFill>
            <a:srgbClr val="2024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4E984-49E0-4467-B4AA-0DAC8ED7582E}">
      <dsp:nvSpPr>
        <dsp:cNvPr id="0" name=""/>
        <dsp:cNvSpPr/>
      </dsp:nvSpPr>
      <dsp:spPr>
        <a:xfrm rot="5400000">
          <a:off x="5773325" y="825539"/>
          <a:ext cx="1438895" cy="2394289"/>
        </a:xfrm>
        <a:prstGeom prst="corner">
          <a:avLst>
            <a:gd name="adj1" fmla="val 16120"/>
            <a:gd name="adj2" fmla="val 16110"/>
          </a:avLst>
        </a:prstGeom>
        <a:solidFill>
          <a:srgbClr val="202452"/>
        </a:solidFill>
        <a:ln w="12700" cap="flat" cmpd="sng" algn="ctr">
          <a:solidFill>
            <a:srgbClr val="E2C54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7A375-1F92-4AAA-A792-07A795A16C06}">
      <dsp:nvSpPr>
        <dsp:cNvPr id="0" name=""/>
        <dsp:cNvSpPr/>
      </dsp:nvSpPr>
      <dsp:spPr>
        <a:xfrm>
          <a:off x="5533137" y="1540915"/>
          <a:ext cx="2161577" cy="18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452"/>
              </a:solidFill>
              <a:latin typeface="HelveticaNeueLT Std" panose="020B0604020202090204" pitchFamily="34" charset="0"/>
            </a:rPr>
            <a:t>Exemptions are explored</a:t>
          </a:r>
        </a:p>
      </dsp:txBody>
      <dsp:txXfrm>
        <a:off x="5533137" y="1540915"/>
        <a:ext cx="2161577" cy="1894749"/>
      </dsp:txXfrm>
    </dsp:sp>
    <dsp:sp modelId="{71DD5EC5-9DF4-4A74-BE71-7C875F7626B2}">
      <dsp:nvSpPr>
        <dsp:cNvPr id="0" name=""/>
        <dsp:cNvSpPr/>
      </dsp:nvSpPr>
      <dsp:spPr>
        <a:xfrm>
          <a:off x="7286870" y="649269"/>
          <a:ext cx="407844" cy="407844"/>
        </a:xfrm>
        <a:prstGeom prst="triangle">
          <a:avLst>
            <a:gd name="adj" fmla="val 100000"/>
          </a:avLst>
        </a:prstGeom>
        <a:solidFill>
          <a:srgbClr val="04A651"/>
        </a:solidFill>
        <a:ln w="12700" cap="flat" cmpd="sng" algn="ctr">
          <a:solidFill>
            <a:srgbClr val="2024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A46BF-C11D-4FC2-80D8-7CCA7ED80D74}">
      <dsp:nvSpPr>
        <dsp:cNvPr id="0" name=""/>
        <dsp:cNvSpPr/>
      </dsp:nvSpPr>
      <dsp:spPr>
        <a:xfrm rot="5400000">
          <a:off x="8419518" y="170736"/>
          <a:ext cx="1438895" cy="2394289"/>
        </a:xfrm>
        <a:prstGeom prst="corner">
          <a:avLst>
            <a:gd name="adj1" fmla="val 16120"/>
            <a:gd name="adj2" fmla="val 16110"/>
          </a:avLst>
        </a:prstGeom>
        <a:solidFill>
          <a:srgbClr val="202452"/>
        </a:solidFill>
        <a:ln w="12700" cap="flat" cmpd="sng" algn="ctr">
          <a:solidFill>
            <a:srgbClr val="E2C54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1C806-0AB1-4F54-942A-981CD7DFD182}">
      <dsp:nvSpPr>
        <dsp:cNvPr id="0" name=""/>
        <dsp:cNvSpPr/>
      </dsp:nvSpPr>
      <dsp:spPr>
        <a:xfrm>
          <a:off x="8179330" y="886112"/>
          <a:ext cx="2161577" cy="18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452"/>
              </a:solidFill>
              <a:latin typeface="HelveticaNeueLT Std" panose="020B0604020202090204" pitchFamily="34" charset="0"/>
            </a:rPr>
            <a:t>First payment within six weeks of filing</a:t>
          </a:r>
        </a:p>
      </dsp:txBody>
      <dsp:txXfrm>
        <a:off x="8179330" y="886112"/>
        <a:ext cx="2161577" cy="1894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2379-1533-49E7-8C46-17A08156E813}">
      <dsp:nvSpPr>
        <dsp:cNvPr id="0" name=""/>
        <dsp:cNvSpPr/>
      </dsp:nvSpPr>
      <dsp:spPr>
        <a:xfrm>
          <a:off x="1356303" y="366933"/>
          <a:ext cx="2347193" cy="2347551"/>
        </a:xfrm>
        <a:prstGeom prst="circularArrow">
          <a:avLst>
            <a:gd name="adj1" fmla="val 10980"/>
            <a:gd name="adj2" fmla="val 1142322"/>
            <a:gd name="adj3" fmla="val 4500000"/>
            <a:gd name="adj4" fmla="val 10800000"/>
            <a:gd name="adj5" fmla="val 12500"/>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3C453-2903-4B6C-BF10-14FC7143F1D8}">
      <dsp:nvSpPr>
        <dsp:cNvPr id="0" name=""/>
        <dsp:cNvSpPr/>
      </dsp:nvSpPr>
      <dsp:spPr>
        <a:xfrm>
          <a:off x="1875110" y="1214470"/>
          <a:ext cx="1304290" cy="651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4563"/>
              </a:solidFill>
              <a:latin typeface="HelveticaNeueLT Std" panose="020B0604020202020204"/>
            </a:rPr>
            <a:t>Weekend – RESEA pool created</a:t>
          </a:r>
        </a:p>
      </dsp:txBody>
      <dsp:txXfrm>
        <a:off x="1875110" y="1214470"/>
        <a:ext cx="1304290" cy="651989"/>
      </dsp:txXfrm>
    </dsp:sp>
    <dsp:sp modelId="{2CE6D10C-F47C-497A-8069-CAB66090A185}">
      <dsp:nvSpPr>
        <dsp:cNvPr id="0" name=""/>
        <dsp:cNvSpPr/>
      </dsp:nvSpPr>
      <dsp:spPr>
        <a:xfrm>
          <a:off x="704378" y="1715775"/>
          <a:ext cx="2347193" cy="2347551"/>
        </a:xfrm>
        <a:prstGeom prst="leftCircularArrow">
          <a:avLst>
            <a:gd name="adj1" fmla="val 10980"/>
            <a:gd name="adj2" fmla="val 1142322"/>
            <a:gd name="adj3" fmla="val 6300000"/>
            <a:gd name="adj4" fmla="val 18900000"/>
            <a:gd name="adj5" fmla="val 12500"/>
          </a:avLst>
        </a:prstGeom>
        <a:solidFill>
          <a:srgbClr val="E2C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114B2-05FB-49FE-BBDE-DEC0EABC58C0}">
      <dsp:nvSpPr>
        <dsp:cNvPr id="0" name=""/>
        <dsp:cNvSpPr/>
      </dsp:nvSpPr>
      <dsp:spPr>
        <a:xfrm>
          <a:off x="1225830" y="2571115"/>
          <a:ext cx="1304290" cy="651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4563"/>
              </a:solidFill>
              <a:latin typeface="HelveticaNeueLT Std" panose="020B0604020202020204"/>
            </a:rPr>
            <a:t>Monday – Staff manage pool count</a:t>
          </a:r>
        </a:p>
      </dsp:txBody>
      <dsp:txXfrm>
        <a:off x="1225830" y="2571115"/>
        <a:ext cx="1304290" cy="651989"/>
      </dsp:txXfrm>
    </dsp:sp>
    <dsp:sp modelId="{57BB4976-49D8-4126-9F7A-EB0664D78319}">
      <dsp:nvSpPr>
        <dsp:cNvPr id="0" name=""/>
        <dsp:cNvSpPr/>
      </dsp:nvSpPr>
      <dsp:spPr>
        <a:xfrm rot="277220">
          <a:off x="1501582" y="3334889"/>
          <a:ext cx="2016603" cy="2017411"/>
        </a:xfrm>
        <a:prstGeom prst="blockArc">
          <a:avLst>
            <a:gd name="adj1" fmla="val 13500000"/>
            <a:gd name="adj2" fmla="val 10800000"/>
            <a:gd name="adj3" fmla="val 12740"/>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CB542-FFB2-4BC4-805C-FB61CE151D95}">
      <dsp:nvSpPr>
        <dsp:cNvPr id="0" name=""/>
        <dsp:cNvSpPr/>
      </dsp:nvSpPr>
      <dsp:spPr>
        <a:xfrm>
          <a:off x="1878195" y="3929710"/>
          <a:ext cx="1304290" cy="651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4563"/>
              </a:solidFill>
              <a:latin typeface="HelveticaNeueLT Std" panose="020B0604020202020204"/>
            </a:rPr>
            <a:t>Monday – Staff create RESEA events</a:t>
          </a:r>
        </a:p>
      </dsp:txBody>
      <dsp:txXfrm>
        <a:off x="1878195" y="3929710"/>
        <a:ext cx="1304290" cy="651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36BAA-95D7-4A86-977F-C6EF69346958}">
      <dsp:nvSpPr>
        <dsp:cNvPr id="0" name=""/>
        <dsp:cNvSpPr/>
      </dsp:nvSpPr>
      <dsp:spPr>
        <a:xfrm>
          <a:off x="3660418" y="564"/>
          <a:ext cx="5929884" cy="2202307"/>
        </a:xfrm>
        <a:prstGeom prst="rightArrow">
          <a:avLst>
            <a:gd name="adj1" fmla="val 75000"/>
            <a:gd name="adj2" fmla="val 50000"/>
          </a:avLst>
        </a:prstGeom>
        <a:solidFill>
          <a:srgbClr val="04A65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Font typeface="Wingdings" panose="05000000000000000000" pitchFamily="2" charset="2"/>
            <a:buChar char="Ø"/>
          </a:pPr>
          <a:r>
            <a:rPr lang="en-US" sz="2700" kern="1200" dirty="0">
              <a:solidFill>
                <a:srgbClr val="202452"/>
              </a:solidFill>
              <a:latin typeface="HelveticaNeueLT Std" panose="020B0604020202090204" pitchFamily="34" charset="0"/>
            </a:rPr>
            <a:t> Smaller goals</a:t>
          </a:r>
        </a:p>
        <a:p>
          <a:pPr marL="228600" lvl="1" indent="-228600" algn="l" defTabSz="1200150">
            <a:lnSpc>
              <a:spcPct val="90000"/>
            </a:lnSpc>
            <a:spcBef>
              <a:spcPct val="0"/>
            </a:spcBef>
            <a:spcAft>
              <a:spcPct val="15000"/>
            </a:spcAft>
            <a:buFont typeface="Wingdings" panose="05000000000000000000" pitchFamily="2" charset="2"/>
            <a:buChar char="Ø"/>
          </a:pPr>
          <a:r>
            <a:rPr lang="en-US" sz="2700" kern="1200" dirty="0">
              <a:solidFill>
                <a:srgbClr val="202452"/>
              </a:solidFill>
              <a:latin typeface="HelveticaNeueLT Std" panose="020B0604020202090204" pitchFamily="34" charset="0"/>
            </a:rPr>
            <a:t> 1 - 6 month timeframe</a:t>
          </a:r>
        </a:p>
        <a:p>
          <a:pPr marL="228600" lvl="1" indent="-228600" algn="l" defTabSz="1200150">
            <a:lnSpc>
              <a:spcPct val="90000"/>
            </a:lnSpc>
            <a:spcBef>
              <a:spcPct val="0"/>
            </a:spcBef>
            <a:spcAft>
              <a:spcPct val="15000"/>
            </a:spcAft>
            <a:buFont typeface="Wingdings" panose="05000000000000000000" pitchFamily="2" charset="2"/>
            <a:buChar char="Ø"/>
          </a:pPr>
          <a:r>
            <a:rPr lang="en-US" sz="2700" kern="1200" dirty="0">
              <a:solidFill>
                <a:srgbClr val="202452"/>
              </a:solidFill>
              <a:latin typeface="HelveticaNeueLT Std" panose="020B0604020202090204" pitchFamily="34" charset="0"/>
            </a:rPr>
            <a:t> Motivates the customer</a:t>
          </a:r>
        </a:p>
      </dsp:txBody>
      <dsp:txXfrm>
        <a:off x="3660418" y="275852"/>
        <a:ext cx="5104019" cy="1651731"/>
      </dsp:txXfrm>
    </dsp:sp>
    <dsp:sp modelId="{B494BAA8-D95E-4E3B-A3D0-AD3E44B1E385}">
      <dsp:nvSpPr>
        <dsp:cNvPr id="0" name=""/>
        <dsp:cNvSpPr/>
      </dsp:nvSpPr>
      <dsp:spPr>
        <a:xfrm>
          <a:off x="292837" y="222237"/>
          <a:ext cx="3367581" cy="1758960"/>
        </a:xfrm>
        <a:prstGeom prst="roundRect">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HelveticaNeueLT Std" panose="020B0604020202090204" pitchFamily="34" charset="0"/>
            </a:rPr>
            <a:t>Short- Term Goal</a:t>
          </a:r>
        </a:p>
      </dsp:txBody>
      <dsp:txXfrm>
        <a:off x="378702" y="308102"/>
        <a:ext cx="3195851" cy="1587230"/>
      </dsp:txXfrm>
    </dsp:sp>
    <dsp:sp modelId="{AEA7FDA3-6C1A-48CC-A42E-AAB08CEBA4CD}">
      <dsp:nvSpPr>
        <dsp:cNvPr id="0" name=""/>
        <dsp:cNvSpPr/>
      </dsp:nvSpPr>
      <dsp:spPr>
        <a:xfrm>
          <a:off x="3660418" y="2423102"/>
          <a:ext cx="5929884" cy="2202307"/>
        </a:xfrm>
        <a:prstGeom prst="rightArrow">
          <a:avLst>
            <a:gd name="adj1" fmla="val 75000"/>
            <a:gd name="adj2" fmla="val 50000"/>
          </a:avLst>
        </a:prstGeom>
        <a:solidFill>
          <a:srgbClr val="04A65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Font typeface="Wingdings" panose="05000000000000000000" pitchFamily="2" charset="2"/>
            <a:buChar char="Ø"/>
          </a:pPr>
          <a:r>
            <a:rPr lang="en-US" sz="2700" kern="1200" dirty="0">
              <a:solidFill>
                <a:srgbClr val="202452"/>
              </a:solidFill>
              <a:latin typeface="HelveticaNeueLT Std" panose="020B0604020202090204" pitchFamily="34" charset="0"/>
            </a:rPr>
            <a:t> Lifetime goals</a:t>
          </a:r>
        </a:p>
        <a:p>
          <a:pPr marL="228600" lvl="1" indent="-228600" algn="l" defTabSz="1200150">
            <a:lnSpc>
              <a:spcPct val="90000"/>
            </a:lnSpc>
            <a:spcBef>
              <a:spcPct val="0"/>
            </a:spcBef>
            <a:spcAft>
              <a:spcPct val="15000"/>
            </a:spcAft>
            <a:buFont typeface="Wingdings" panose="05000000000000000000" pitchFamily="2" charset="2"/>
            <a:buChar char="Ø"/>
          </a:pPr>
          <a:r>
            <a:rPr lang="en-US" sz="2700" kern="1200" dirty="0">
              <a:solidFill>
                <a:srgbClr val="202452"/>
              </a:solidFill>
              <a:latin typeface="HelveticaNeueLT Std" panose="020B0604020202090204" pitchFamily="34" charset="0"/>
            </a:rPr>
            <a:t> 1 - 5 year timeframe</a:t>
          </a:r>
        </a:p>
        <a:p>
          <a:pPr marL="228600" lvl="1" indent="-228600" algn="l" defTabSz="1200150">
            <a:lnSpc>
              <a:spcPct val="90000"/>
            </a:lnSpc>
            <a:spcBef>
              <a:spcPct val="0"/>
            </a:spcBef>
            <a:spcAft>
              <a:spcPct val="15000"/>
            </a:spcAft>
            <a:buFont typeface="Wingdings" panose="05000000000000000000" pitchFamily="2" charset="2"/>
            <a:buChar char="Ø"/>
          </a:pPr>
          <a:r>
            <a:rPr lang="en-US" sz="2700" kern="1200" dirty="0">
              <a:solidFill>
                <a:srgbClr val="202452"/>
              </a:solidFill>
              <a:latin typeface="HelveticaNeueLT Std" panose="020B0604020202090204" pitchFamily="34" charset="0"/>
            </a:rPr>
            <a:t> Overall perspective</a:t>
          </a:r>
        </a:p>
        <a:p>
          <a:pPr marL="228600" lvl="1" indent="-228600" algn="l" defTabSz="1200150">
            <a:lnSpc>
              <a:spcPct val="90000"/>
            </a:lnSpc>
            <a:spcBef>
              <a:spcPct val="0"/>
            </a:spcBef>
            <a:spcAft>
              <a:spcPct val="15000"/>
            </a:spcAft>
            <a:buFont typeface="Wingdings" panose="05000000000000000000" pitchFamily="2" charset="2"/>
            <a:buChar char="Ø"/>
          </a:pPr>
          <a:endParaRPr lang="en-US" sz="2700" kern="1200" dirty="0">
            <a:solidFill>
              <a:srgbClr val="202452"/>
            </a:solidFill>
            <a:latin typeface="HelveticaNeueLT Std" panose="020B0604020202090204" pitchFamily="34" charset="0"/>
          </a:endParaRPr>
        </a:p>
      </dsp:txBody>
      <dsp:txXfrm>
        <a:off x="3660418" y="2698390"/>
        <a:ext cx="5104019" cy="1651731"/>
      </dsp:txXfrm>
    </dsp:sp>
    <dsp:sp modelId="{84BBBAD4-6012-4744-A346-6703F323A7CA}">
      <dsp:nvSpPr>
        <dsp:cNvPr id="0" name=""/>
        <dsp:cNvSpPr/>
      </dsp:nvSpPr>
      <dsp:spPr>
        <a:xfrm>
          <a:off x="292837" y="2628908"/>
          <a:ext cx="3367581" cy="1790696"/>
        </a:xfrm>
        <a:prstGeom prst="roundRect">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HelveticaNeueLT Std" panose="020B0604020202090204" pitchFamily="34" charset="0"/>
            </a:rPr>
            <a:t>Long- Term Goal</a:t>
          </a:r>
        </a:p>
      </dsp:txBody>
      <dsp:txXfrm>
        <a:off x="380252" y="2716323"/>
        <a:ext cx="3192751" cy="161586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r>
              <a:rPr lang="en-US" dirty="0"/>
              <a:t>Florida’s WPRS examines</a:t>
            </a:r>
            <a:r>
              <a:rPr lang="en-US" baseline="0" dirty="0"/>
              <a:t> certain data elements that are collected at the time a person files initial RA claim, some examples of which are:</a:t>
            </a:r>
          </a:p>
          <a:p>
            <a:pPr marL="634559" lvl="1" indent="-173062">
              <a:buFont typeface="Arial" panose="020B0604020202020204" pitchFamily="34" charset="0"/>
              <a:buChar char="•"/>
            </a:pPr>
            <a:r>
              <a:rPr lang="en-US" baseline="0" dirty="0"/>
              <a:t>Number of jobs claimant held over finite period;</a:t>
            </a:r>
          </a:p>
          <a:p>
            <a:pPr marL="634559" lvl="1" indent="-173062">
              <a:buFont typeface="Arial" panose="020B0604020202020204" pitchFamily="34" charset="0"/>
              <a:buChar char="•"/>
            </a:pPr>
            <a:r>
              <a:rPr lang="en-US" baseline="0" dirty="0"/>
              <a:t>Claimant’s job tenure and wages;</a:t>
            </a:r>
          </a:p>
          <a:p>
            <a:pPr marL="634559" lvl="1" indent="-173062">
              <a:buFont typeface="Arial" panose="020B0604020202020204" pitchFamily="34" charset="0"/>
              <a:buChar char="•"/>
            </a:pPr>
            <a:r>
              <a:rPr lang="en-US" baseline="0" dirty="0"/>
              <a:t>Industry from which claimant laid off;</a:t>
            </a:r>
          </a:p>
          <a:p>
            <a:pPr marL="634559" lvl="1" indent="-173062">
              <a:buFont typeface="Arial" panose="020B0604020202020204" pitchFamily="34" charset="0"/>
              <a:buChar char="•"/>
            </a:pPr>
            <a:r>
              <a:rPr lang="en-US" baseline="0" dirty="0"/>
              <a:t>Time of year layoff occurred;</a:t>
            </a:r>
          </a:p>
          <a:p>
            <a:pPr marL="634559" lvl="1" indent="-173062">
              <a:buFont typeface="Arial" panose="020B0604020202020204" pitchFamily="34" charset="0"/>
              <a:buChar char="•"/>
            </a:pPr>
            <a:r>
              <a:rPr lang="en-US" baseline="0" dirty="0"/>
              <a:t>Availability of comparable jobs in their area</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67791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43069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249421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320757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108161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195032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10581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82487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91381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228716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277453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r>
              <a:rPr lang="en-US" dirty="0"/>
              <a:t>Florida’s WPRS examines</a:t>
            </a:r>
            <a:r>
              <a:rPr lang="en-US" baseline="0" dirty="0"/>
              <a:t> certain data elements that are collected at the time a person files initial RA claim, some examples of which are:</a:t>
            </a:r>
          </a:p>
          <a:p>
            <a:pPr marL="634559" lvl="1" indent="-173062">
              <a:buFont typeface="Arial" panose="020B0604020202020204" pitchFamily="34" charset="0"/>
              <a:buChar char="•"/>
            </a:pPr>
            <a:r>
              <a:rPr lang="en-US" baseline="0" dirty="0"/>
              <a:t>Number of jobs claimant held over finite period;</a:t>
            </a:r>
          </a:p>
          <a:p>
            <a:pPr marL="634559" lvl="1" indent="-173062">
              <a:buFont typeface="Arial" panose="020B0604020202020204" pitchFamily="34" charset="0"/>
              <a:buChar char="•"/>
            </a:pPr>
            <a:r>
              <a:rPr lang="en-US" baseline="0" dirty="0"/>
              <a:t>Claimant’s job tenure and wages;</a:t>
            </a:r>
          </a:p>
          <a:p>
            <a:pPr marL="634559" lvl="1" indent="-173062">
              <a:buFont typeface="Arial" panose="020B0604020202020204" pitchFamily="34" charset="0"/>
              <a:buChar char="•"/>
            </a:pPr>
            <a:r>
              <a:rPr lang="en-US" baseline="0" dirty="0"/>
              <a:t>Industry from which claimant laid off;</a:t>
            </a:r>
          </a:p>
          <a:p>
            <a:pPr marL="634559" lvl="1" indent="-173062">
              <a:buFont typeface="Arial" panose="020B0604020202020204" pitchFamily="34" charset="0"/>
              <a:buChar char="•"/>
            </a:pPr>
            <a:r>
              <a:rPr lang="en-US" baseline="0" dirty="0"/>
              <a:t>Time of year layoff occurred;</a:t>
            </a:r>
          </a:p>
          <a:p>
            <a:pPr marL="634559" lvl="1" indent="-173062">
              <a:buFont typeface="Arial" panose="020B0604020202020204" pitchFamily="34" charset="0"/>
              <a:buChar char="•"/>
            </a:pPr>
            <a:r>
              <a:rPr lang="en-US" baseline="0" dirty="0"/>
              <a:t>Availability of comparable jobs in their area</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105385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3957130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3781503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845116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3247996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3227760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3273599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1786880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851174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3073386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37</a:t>
            </a:fld>
            <a:endParaRPr lang="en-US"/>
          </a:p>
        </p:txBody>
      </p:sp>
    </p:spTree>
    <p:extLst>
      <p:ext uri="{BB962C8B-B14F-4D97-AF65-F5344CB8AC3E}">
        <p14:creationId xmlns:p14="http://schemas.microsoft.com/office/powerpoint/2010/main" val="332201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4012245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38</a:t>
            </a:fld>
            <a:endParaRPr lang="en-US"/>
          </a:p>
        </p:txBody>
      </p:sp>
    </p:spTree>
    <p:extLst>
      <p:ext uri="{BB962C8B-B14F-4D97-AF65-F5344CB8AC3E}">
        <p14:creationId xmlns:p14="http://schemas.microsoft.com/office/powerpoint/2010/main" val="851178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39</a:t>
            </a:fld>
            <a:endParaRPr lang="en-US"/>
          </a:p>
        </p:txBody>
      </p:sp>
    </p:spTree>
    <p:extLst>
      <p:ext uri="{BB962C8B-B14F-4D97-AF65-F5344CB8AC3E}">
        <p14:creationId xmlns:p14="http://schemas.microsoft.com/office/powerpoint/2010/main" val="1945463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40</a:t>
            </a:fld>
            <a:endParaRPr lang="en-US"/>
          </a:p>
        </p:txBody>
      </p:sp>
    </p:spTree>
    <p:extLst>
      <p:ext uri="{BB962C8B-B14F-4D97-AF65-F5344CB8AC3E}">
        <p14:creationId xmlns:p14="http://schemas.microsoft.com/office/powerpoint/2010/main" val="3855019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41</a:t>
            </a:fld>
            <a:endParaRPr lang="en-US"/>
          </a:p>
        </p:txBody>
      </p:sp>
    </p:spTree>
    <p:extLst>
      <p:ext uri="{BB962C8B-B14F-4D97-AF65-F5344CB8AC3E}">
        <p14:creationId xmlns:p14="http://schemas.microsoft.com/office/powerpoint/2010/main" val="658594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42</a:t>
            </a:fld>
            <a:endParaRPr lang="en-US"/>
          </a:p>
        </p:txBody>
      </p:sp>
    </p:spTree>
    <p:extLst>
      <p:ext uri="{BB962C8B-B14F-4D97-AF65-F5344CB8AC3E}">
        <p14:creationId xmlns:p14="http://schemas.microsoft.com/office/powerpoint/2010/main" val="3689562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43</a:t>
            </a:fld>
            <a:endParaRPr lang="en-US"/>
          </a:p>
        </p:txBody>
      </p:sp>
    </p:spTree>
    <p:extLst>
      <p:ext uri="{BB962C8B-B14F-4D97-AF65-F5344CB8AC3E}">
        <p14:creationId xmlns:p14="http://schemas.microsoft.com/office/powerpoint/2010/main" val="3589222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44</a:t>
            </a:fld>
            <a:endParaRPr lang="en-US"/>
          </a:p>
        </p:txBody>
      </p:sp>
    </p:spTree>
    <p:extLst>
      <p:ext uri="{BB962C8B-B14F-4D97-AF65-F5344CB8AC3E}">
        <p14:creationId xmlns:p14="http://schemas.microsoft.com/office/powerpoint/2010/main" val="1511393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45</a:t>
            </a:fld>
            <a:endParaRPr lang="en-US"/>
          </a:p>
        </p:txBody>
      </p:sp>
    </p:spTree>
    <p:extLst>
      <p:ext uri="{BB962C8B-B14F-4D97-AF65-F5344CB8AC3E}">
        <p14:creationId xmlns:p14="http://schemas.microsoft.com/office/powerpoint/2010/main" val="2296519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46</a:t>
            </a:fld>
            <a:endParaRPr lang="en-US"/>
          </a:p>
        </p:txBody>
      </p:sp>
    </p:spTree>
    <p:extLst>
      <p:ext uri="{BB962C8B-B14F-4D97-AF65-F5344CB8AC3E}">
        <p14:creationId xmlns:p14="http://schemas.microsoft.com/office/powerpoint/2010/main" val="643917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47</a:t>
            </a:fld>
            <a:endParaRPr lang="en-US"/>
          </a:p>
        </p:txBody>
      </p:sp>
    </p:spTree>
    <p:extLst>
      <p:ext uri="{BB962C8B-B14F-4D97-AF65-F5344CB8AC3E}">
        <p14:creationId xmlns:p14="http://schemas.microsoft.com/office/powerpoint/2010/main" val="327225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647343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48</a:t>
            </a:fld>
            <a:endParaRPr lang="en-US"/>
          </a:p>
        </p:txBody>
      </p:sp>
    </p:spTree>
    <p:extLst>
      <p:ext uri="{BB962C8B-B14F-4D97-AF65-F5344CB8AC3E}">
        <p14:creationId xmlns:p14="http://schemas.microsoft.com/office/powerpoint/2010/main" val="2586842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49</a:t>
            </a:fld>
            <a:endParaRPr lang="en-US"/>
          </a:p>
        </p:txBody>
      </p:sp>
    </p:spTree>
    <p:extLst>
      <p:ext uri="{BB962C8B-B14F-4D97-AF65-F5344CB8AC3E}">
        <p14:creationId xmlns:p14="http://schemas.microsoft.com/office/powerpoint/2010/main" val="1429775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50</a:t>
            </a:fld>
            <a:endParaRPr lang="en-US"/>
          </a:p>
        </p:txBody>
      </p:sp>
    </p:spTree>
    <p:extLst>
      <p:ext uri="{BB962C8B-B14F-4D97-AF65-F5344CB8AC3E}">
        <p14:creationId xmlns:p14="http://schemas.microsoft.com/office/powerpoint/2010/main" val="3419518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51</a:t>
            </a:fld>
            <a:endParaRPr lang="en-US"/>
          </a:p>
        </p:txBody>
      </p:sp>
    </p:spTree>
    <p:extLst>
      <p:ext uri="{BB962C8B-B14F-4D97-AF65-F5344CB8AC3E}">
        <p14:creationId xmlns:p14="http://schemas.microsoft.com/office/powerpoint/2010/main" val="743043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52</a:t>
            </a:fld>
            <a:endParaRPr lang="en-US"/>
          </a:p>
        </p:txBody>
      </p:sp>
    </p:spTree>
    <p:extLst>
      <p:ext uri="{BB962C8B-B14F-4D97-AF65-F5344CB8AC3E}">
        <p14:creationId xmlns:p14="http://schemas.microsoft.com/office/powerpoint/2010/main" val="2988374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53</a:t>
            </a:fld>
            <a:endParaRPr lang="en-US"/>
          </a:p>
        </p:txBody>
      </p:sp>
    </p:spTree>
    <p:extLst>
      <p:ext uri="{BB962C8B-B14F-4D97-AF65-F5344CB8AC3E}">
        <p14:creationId xmlns:p14="http://schemas.microsoft.com/office/powerpoint/2010/main" val="1935334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54</a:t>
            </a:fld>
            <a:endParaRPr lang="en-US"/>
          </a:p>
        </p:txBody>
      </p:sp>
    </p:spTree>
    <p:extLst>
      <p:ext uri="{BB962C8B-B14F-4D97-AF65-F5344CB8AC3E}">
        <p14:creationId xmlns:p14="http://schemas.microsoft.com/office/powerpoint/2010/main" val="2753789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55</a:t>
            </a:fld>
            <a:endParaRPr lang="en-US"/>
          </a:p>
        </p:txBody>
      </p:sp>
    </p:spTree>
    <p:extLst>
      <p:ext uri="{BB962C8B-B14F-4D97-AF65-F5344CB8AC3E}">
        <p14:creationId xmlns:p14="http://schemas.microsoft.com/office/powerpoint/2010/main" val="26958828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57</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407378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r>
              <a:rPr lang="en-US" dirty="0"/>
              <a:t>Monday night, EFM system takes all information entered</a:t>
            </a:r>
            <a:r>
              <a:rPr lang="en-US" baseline="0" dirty="0"/>
              <a:t> in the manage pool count and event calendar to schedule the claimants.</a:t>
            </a:r>
          </a:p>
          <a:p>
            <a:pPr marL="173062" indent="-173062">
              <a:buFont typeface="Arial" panose="020B0604020202020204" pitchFamily="34" charset="0"/>
              <a:buChar char="•"/>
            </a:pPr>
            <a:r>
              <a:rPr lang="en-US" baseline="0" dirty="0"/>
              <a:t>REMEMBER: Event population purely driven by counts recorded by career center staff.</a:t>
            </a:r>
          </a:p>
          <a:p>
            <a:pPr marL="173062" indent="-173062">
              <a:buFont typeface="Arial" panose="020B0604020202020204" pitchFamily="34" charset="0"/>
              <a:buChar char="•"/>
            </a:pPr>
            <a:r>
              <a:rPr lang="en-US" baseline="0" dirty="0"/>
              <a:t>Events are scheduled 14 days in the future from when the pool was created.</a:t>
            </a:r>
          </a:p>
          <a:p>
            <a:pPr marL="173062" indent="-173062">
              <a:buFont typeface="Arial" panose="020B0604020202020204" pitchFamily="34" charset="0"/>
              <a:buChar char="•"/>
            </a:pPr>
            <a:r>
              <a:rPr lang="en-US" baseline="0" dirty="0"/>
              <a:t>Scheduling week is Tues-Mon.</a:t>
            </a:r>
          </a:p>
          <a:p>
            <a:pPr marL="173062" indent="-173062">
              <a:buFont typeface="Arial" panose="020B0604020202020204" pitchFamily="34" charset="0"/>
              <a:buChar char="•"/>
            </a:pPr>
            <a:r>
              <a:rPr lang="en-US" baseline="0" dirty="0"/>
              <a:t>Any pool counts not managed by Monday at 5:00 PM?  System uses previous week’s settings for recurring events, or not schedule anybody at all if you have no events set up.</a:t>
            </a:r>
          </a:p>
          <a:p>
            <a:pPr marL="173062" indent="-173062">
              <a:buFont typeface="Arial" panose="020B0604020202020204" pitchFamily="34" charset="0"/>
              <a:buChar char="•"/>
            </a:pPr>
            <a:r>
              <a:rPr lang="en-US" baseline="0" dirty="0"/>
              <a:t>System fills preset events chronologically, starting with any that are scheduled for Tues, then Weds, then Thurs, and so on, until the available pool has been exhausted or all of the events have been filled, whichever occurs first.</a:t>
            </a:r>
          </a:p>
          <a:p>
            <a:pPr marL="173062" indent="-173062">
              <a:buFont typeface="Arial" panose="020B0604020202020204" pitchFamily="34" charset="0"/>
              <a:buChar char="•"/>
            </a:pPr>
            <a:r>
              <a:rPr lang="en-US" baseline="0" dirty="0"/>
              <a:t>Unless there is an interruption in regular programming (failed file transfer, for example), or there’s a holiday to take into account, staff should expect the process to run based on this schedule.</a:t>
            </a:r>
          </a:p>
          <a:p>
            <a:pPr marL="173062" indent="-173062">
              <a:buFont typeface="Arial" panose="020B0604020202020204" pitchFamily="34" charset="0"/>
              <a:buChar char="•"/>
            </a:pPr>
            <a:r>
              <a:rPr lang="en-US" baseline="0" dirty="0"/>
              <a:t>HOLIDAYS: The scheduling process does not populate events on State observed holidays.  Each year, FloridaCommerce staff enter all said holidays into the EFM administrative site</a:t>
            </a:r>
          </a:p>
          <a:p>
            <a:pPr marL="634559" lvl="1" indent="-173062">
              <a:buFont typeface="Arial" panose="020B0604020202020204" pitchFamily="34" charset="0"/>
              <a:buChar char="•"/>
            </a:pPr>
            <a:r>
              <a:rPr lang="en-US" baseline="0" dirty="0"/>
              <a:t>STAFF REMAIN AWARE OF HOLIDAYS to ensure they remember to adjust event calendars (add more to class size, add new event(s)) to avoid missing claimants and thus a drop in service numbers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11586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746340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61797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98649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3BF34-8654-4325-6CC7-874C4BDB2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710" y="0"/>
            <a:ext cx="10155593" cy="6102220"/>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3"/>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70" y="4026567"/>
            <a:ext cx="7478156" cy="117453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Reemployment Services and Eligibility Assessment (RESEA) Program</a:t>
            </a:r>
          </a:p>
        </p:txBody>
      </p:sp>
      <p:sp>
        <p:nvSpPr>
          <p:cNvPr id="2" name="Subtitle 2">
            <a:extLst>
              <a:ext uri="{FF2B5EF4-FFF2-40B4-BE49-F238E27FC236}">
                <a16:creationId xmlns:a16="http://schemas.microsoft.com/office/drawing/2014/main" id="{50C2FB0A-0AA2-E3FA-63C8-19B26F7ED915}"/>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200" dirty="0">
              <a:solidFill>
                <a:srgbClr val="202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Exclusions from the RESEA Pool</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quot;No&quot; Symbol 2">
            <a:extLst>
              <a:ext uri="{FF2B5EF4-FFF2-40B4-BE49-F238E27FC236}">
                <a16:creationId xmlns:a16="http://schemas.microsoft.com/office/drawing/2014/main" id="{C588E74E-7917-6085-14AB-30C7A7AF4291}"/>
              </a:ext>
            </a:extLst>
          </p:cNvPr>
          <p:cNvSpPr/>
          <p:nvPr/>
        </p:nvSpPr>
        <p:spPr>
          <a:xfrm>
            <a:off x="3518099" y="1397972"/>
            <a:ext cx="5155802" cy="4911618"/>
          </a:xfrm>
          <a:prstGeom prst="noSmoking">
            <a:avLst>
              <a:gd name="adj" fmla="val 678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1B2F5DED-418A-3D78-E84A-4F4857EE5DBD}"/>
              </a:ext>
            </a:extLst>
          </p:cNvPr>
          <p:cNvSpPr/>
          <p:nvPr/>
        </p:nvSpPr>
        <p:spPr>
          <a:xfrm>
            <a:off x="838200" y="1692214"/>
            <a:ext cx="5257800" cy="3847207"/>
          </a:xfrm>
          <a:prstGeom prst="rect">
            <a:avLst/>
          </a:prstGeom>
        </p:spPr>
        <p:txBody>
          <a:bodyPr wrap="square">
            <a:spAutoFit/>
          </a:bodyPr>
          <a:lstStyle/>
          <a:p>
            <a:pPr marL="342900" indent="-342900">
              <a:buFont typeface="Wingdings" panose="05000000000000000000" pitchFamily="2" charset="2"/>
              <a:buChar char="Ø"/>
            </a:pPr>
            <a:r>
              <a:rPr lang="en-US" sz="2800" dirty="0">
                <a:solidFill>
                  <a:srgbClr val="202452"/>
                </a:solidFill>
                <a:latin typeface="HelveticaNeueLT Std" panose="020B0604020202020204"/>
              </a:rPr>
              <a:t>Union hiring hall</a:t>
            </a:r>
          </a:p>
          <a:p>
            <a:pPr marL="171450" indent="-171450">
              <a:buFont typeface="Wingdings" panose="05000000000000000000" pitchFamily="2" charset="2"/>
              <a:buChar char="Ø"/>
            </a:pPr>
            <a:endParaRPr lang="en-US" sz="1600" dirty="0">
              <a:solidFill>
                <a:srgbClr val="202452"/>
              </a:solidFill>
              <a:latin typeface="HelveticaNeueLT Std" panose="020B0604020202020204"/>
            </a:endParaRPr>
          </a:p>
          <a:p>
            <a:pPr marL="342900" indent="-342900">
              <a:buFont typeface="Wingdings" panose="05000000000000000000" pitchFamily="2" charset="2"/>
              <a:buChar char="Ø"/>
            </a:pPr>
            <a:r>
              <a:rPr lang="en-US" sz="2800" dirty="0">
                <a:solidFill>
                  <a:srgbClr val="202452"/>
                </a:solidFill>
                <a:latin typeface="HelveticaNeueLT Std" panose="020B0604020202020204"/>
              </a:rPr>
              <a:t>Definite return to work date within eight weeks of lay-off date</a:t>
            </a:r>
          </a:p>
          <a:p>
            <a:pPr marL="171450" indent="-171450">
              <a:buFont typeface="Wingdings" panose="05000000000000000000" pitchFamily="2" charset="2"/>
              <a:buChar char="Ø"/>
            </a:pPr>
            <a:endParaRPr lang="en-US" sz="1600" dirty="0">
              <a:solidFill>
                <a:srgbClr val="202452"/>
              </a:solidFill>
              <a:latin typeface="HelveticaNeueLT Std" panose="020B0604020202020204"/>
            </a:endParaRPr>
          </a:p>
          <a:p>
            <a:pPr marL="342900" indent="-342900">
              <a:buFont typeface="Wingdings" panose="05000000000000000000" pitchFamily="2" charset="2"/>
              <a:buChar char="Ø"/>
            </a:pPr>
            <a:r>
              <a:rPr lang="en-US" sz="2800" dirty="0">
                <a:solidFill>
                  <a:srgbClr val="202452"/>
                </a:solidFill>
                <a:latin typeface="HelveticaNeueLT Std" panose="020B0604020202020204"/>
              </a:rPr>
              <a:t>Participating in approved training</a:t>
            </a:r>
          </a:p>
          <a:p>
            <a:pPr marL="171450" indent="-171450">
              <a:buFont typeface="Wingdings" panose="05000000000000000000" pitchFamily="2" charset="2"/>
              <a:buChar char="Ø"/>
            </a:pPr>
            <a:endParaRPr lang="en-US" sz="1600" dirty="0">
              <a:solidFill>
                <a:srgbClr val="202452"/>
              </a:solidFill>
              <a:latin typeface="HelveticaNeueLT Std" panose="020B0604020202020204"/>
            </a:endParaRPr>
          </a:p>
          <a:p>
            <a:pPr marL="342900" indent="-342900">
              <a:buFont typeface="Wingdings" panose="05000000000000000000" pitchFamily="2" charset="2"/>
              <a:buChar char="Ø"/>
            </a:pPr>
            <a:r>
              <a:rPr lang="en-US" sz="2800" dirty="0">
                <a:solidFill>
                  <a:srgbClr val="202452"/>
                </a:solidFill>
                <a:latin typeface="HelveticaNeueLT Std" panose="020B0604020202020204"/>
              </a:rPr>
              <a:t>Transitional claimants</a:t>
            </a:r>
          </a:p>
        </p:txBody>
      </p:sp>
      <p:sp>
        <p:nvSpPr>
          <p:cNvPr id="6" name="Rectangle 5">
            <a:extLst>
              <a:ext uri="{FF2B5EF4-FFF2-40B4-BE49-F238E27FC236}">
                <a16:creationId xmlns:a16="http://schemas.microsoft.com/office/drawing/2014/main" id="{74133992-0E71-303D-03E4-3CEE40E47C37}"/>
              </a:ext>
            </a:extLst>
          </p:cNvPr>
          <p:cNvSpPr/>
          <p:nvPr/>
        </p:nvSpPr>
        <p:spPr>
          <a:xfrm>
            <a:off x="6096000" y="1690688"/>
            <a:ext cx="5086350" cy="3170099"/>
          </a:xfrm>
          <a:prstGeom prst="rect">
            <a:avLst/>
          </a:prstGeom>
        </p:spPr>
        <p:txBody>
          <a:bodyPr wrap="square">
            <a:spAutoFit/>
          </a:bodyPr>
          <a:lstStyle/>
          <a:p>
            <a:pPr marL="342900" indent="-342900">
              <a:buFont typeface="Wingdings" panose="05000000000000000000" pitchFamily="2" charset="2"/>
              <a:buChar char="Ø"/>
            </a:pPr>
            <a:r>
              <a:rPr lang="en-US" sz="2800" dirty="0">
                <a:solidFill>
                  <a:srgbClr val="202452"/>
                </a:solidFill>
                <a:latin typeface="HelveticaNeueLT Std" panose="020B0604020202020204"/>
              </a:rPr>
              <a:t>Seasonally unemployed workers</a:t>
            </a:r>
          </a:p>
          <a:p>
            <a:pPr marL="171450" indent="-171450">
              <a:buFont typeface="Wingdings" panose="05000000000000000000" pitchFamily="2" charset="2"/>
              <a:buChar char="Ø"/>
            </a:pPr>
            <a:endParaRPr lang="en-US" sz="1600" dirty="0">
              <a:solidFill>
                <a:srgbClr val="202452"/>
              </a:solidFill>
              <a:latin typeface="HelveticaNeueLT Std" panose="020B0604020202020204"/>
            </a:endParaRPr>
          </a:p>
          <a:p>
            <a:pPr marL="342900" indent="-342900">
              <a:buFont typeface="Wingdings" panose="05000000000000000000" pitchFamily="2" charset="2"/>
              <a:buChar char="Ø"/>
            </a:pPr>
            <a:r>
              <a:rPr lang="en-US" sz="2800" dirty="0">
                <a:solidFill>
                  <a:srgbClr val="202452"/>
                </a:solidFill>
                <a:latin typeface="HelveticaNeueLT Std" panose="020B0604020202020204"/>
              </a:rPr>
              <a:t>Interstate claimants</a:t>
            </a:r>
          </a:p>
          <a:p>
            <a:pPr marL="171450" indent="-171450">
              <a:buFont typeface="Wingdings" panose="05000000000000000000" pitchFamily="2" charset="2"/>
              <a:buChar char="Ø"/>
            </a:pPr>
            <a:endParaRPr lang="en-US" sz="1600" dirty="0">
              <a:solidFill>
                <a:srgbClr val="202452"/>
              </a:solidFill>
              <a:latin typeface="HelveticaNeueLT Std" panose="020B0604020202020204"/>
            </a:endParaRPr>
          </a:p>
          <a:p>
            <a:pPr marL="342900" indent="-342900">
              <a:buFont typeface="Wingdings" panose="05000000000000000000" pitchFamily="2" charset="2"/>
              <a:buChar char="Ø"/>
            </a:pPr>
            <a:r>
              <a:rPr lang="en-US" sz="2800" dirty="0">
                <a:solidFill>
                  <a:srgbClr val="202452"/>
                </a:solidFill>
                <a:latin typeface="HelveticaNeueLT Std" panose="020B0604020202020204"/>
              </a:rPr>
              <a:t>Received Orientation and Initial Assessment services within last 28 days</a:t>
            </a:r>
          </a:p>
        </p:txBody>
      </p:sp>
    </p:spTree>
    <p:extLst>
      <p:ext uri="{BB962C8B-B14F-4D97-AF65-F5344CB8AC3E}">
        <p14:creationId xmlns:p14="http://schemas.microsoft.com/office/powerpoint/2010/main" val="715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Scheduling the Pool Count</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3">
            <a:extLst>
              <a:ext uri="{FF2B5EF4-FFF2-40B4-BE49-F238E27FC236}">
                <a16:creationId xmlns:a16="http://schemas.microsoft.com/office/drawing/2014/main" id="{AD1E53F3-D450-03E6-B0CA-CA6580B5DB2E}"/>
              </a:ext>
            </a:extLst>
          </p:cNvPr>
          <p:cNvGraphicFramePr>
            <a:graphicFrameLocks/>
          </p:cNvGraphicFramePr>
          <p:nvPr>
            <p:extLst>
              <p:ext uri="{D42A27DB-BD31-4B8C-83A1-F6EECF244321}">
                <p14:modId xmlns:p14="http://schemas.microsoft.com/office/powerpoint/2010/main" val="3207077309"/>
              </p:ext>
            </p:extLst>
          </p:nvPr>
        </p:nvGraphicFramePr>
        <p:xfrm>
          <a:off x="1688124" y="970107"/>
          <a:ext cx="4407876" cy="5610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85345A1B-3D6F-FF92-08FE-F2E5CCC8DC55}"/>
              </a:ext>
            </a:extLst>
          </p:cNvPr>
          <p:cNvGrpSpPr/>
          <p:nvPr/>
        </p:nvGrpSpPr>
        <p:grpSpPr>
          <a:xfrm>
            <a:off x="6096000" y="1447979"/>
            <a:ext cx="3678438" cy="5132503"/>
            <a:chOff x="4916606" y="978693"/>
            <a:chExt cx="3678438" cy="5132503"/>
          </a:xfrm>
        </p:grpSpPr>
        <p:pic>
          <p:nvPicPr>
            <p:cNvPr id="9" name="Picture 8">
              <a:extLst>
                <a:ext uri="{FF2B5EF4-FFF2-40B4-BE49-F238E27FC236}">
                  <a16:creationId xmlns:a16="http://schemas.microsoft.com/office/drawing/2014/main" id="{AAE0F7DD-F5DF-6EE7-FAB5-B2984BA664EA}"/>
                </a:ext>
              </a:extLst>
            </p:cNvPr>
            <p:cNvPicPr>
              <a:picLocks noChangeAspect="1"/>
            </p:cNvPicPr>
            <p:nvPr/>
          </p:nvPicPr>
          <p:blipFill>
            <a:blip r:embed="rId9"/>
            <a:stretch>
              <a:fillRect/>
            </a:stretch>
          </p:blipFill>
          <p:spPr>
            <a:xfrm>
              <a:off x="4916606" y="978693"/>
              <a:ext cx="3678438" cy="5132503"/>
            </a:xfrm>
            <a:prstGeom prst="rect">
              <a:avLst/>
            </a:prstGeom>
          </p:spPr>
        </p:pic>
        <p:sp>
          <p:nvSpPr>
            <p:cNvPr id="10" name="Rounded Rectangle 5">
              <a:extLst>
                <a:ext uri="{FF2B5EF4-FFF2-40B4-BE49-F238E27FC236}">
                  <a16:creationId xmlns:a16="http://schemas.microsoft.com/office/drawing/2014/main" id="{5CE522DF-A33B-91B5-8BDD-B8A50F71DD0C}"/>
                </a:ext>
              </a:extLst>
            </p:cNvPr>
            <p:cNvSpPr/>
            <p:nvPr/>
          </p:nvSpPr>
          <p:spPr>
            <a:xfrm>
              <a:off x="4916606" y="3309257"/>
              <a:ext cx="1756337" cy="3592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A92C64DC-447B-30BD-FC7D-82083D411DA5}"/>
                </a:ext>
              </a:extLst>
            </p:cNvPr>
            <p:cNvSpPr/>
            <p:nvPr/>
          </p:nvSpPr>
          <p:spPr>
            <a:xfrm>
              <a:off x="6755825" y="5388428"/>
              <a:ext cx="1778575" cy="3374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24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Managing the Pool Count</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75BB883F-355D-A2D3-B4CA-373293586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286" y="1690688"/>
            <a:ext cx="8835428" cy="4438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354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Scheduling</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Table 3">
            <a:extLst>
              <a:ext uri="{FF2B5EF4-FFF2-40B4-BE49-F238E27FC236}">
                <a16:creationId xmlns:a16="http://schemas.microsoft.com/office/drawing/2014/main" id="{53D5AB3F-5386-11DE-9F6D-315A59A8097C}"/>
              </a:ext>
            </a:extLst>
          </p:cNvPr>
          <p:cNvGraphicFramePr>
            <a:graphicFrameLocks noGrp="1"/>
          </p:cNvGraphicFramePr>
          <p:nvPr>
            <p:extLst>
              <p:ext uri="{D42A27DB-BD31-4B8C-83A1-F6EECF244321}">
                <p14:modId xmlns:p14="http://schemas.microsoft.com/office/powerpoint/2010/main" val="1452095732"/>
              </p:ext>
            </p:extLst>
          </p:nvPr>
        </p:nvGraphicFramePr>
        <p:xfrm>
          <a:off x="1495425" y="1525808"/>
          <a:ext cx="9201150" cy="4967067"/>
        </p:xfrm>
        <a:graphic>
          <a:graphicData uri="http://schemas.openxmlformats.org/drawingml/2006/table">
            <a:tbl>
              <a:tblPr firstRow="1" firstCol="1" bandRow="1">
                <a:tableStyleId>{5C22544A-7EE6-4342-B048-85BDC9FD1C3A}</a:tableStyleId>
              </a:tblPr>
              <a:tblGrid>
                <a:gridCol w="1314450">
                  <a:extLst>
                    <a:ext uri="{9D8B030D-6E8A-4147-A177-3AD203B41FA5}">
                      <a16:colId xmlns:a16="http://schemas.microsoft.com/office/drawing/2014/main" val="714098574"/>
                    </a:ext>
                  </a:extLst>
                </a:gridCol>
                <a:gridCol w="1314450">
                  <a:extLst>
                    <a:ext uri="{9D8B030D-6E8A-4147-A177-3AD203B41FA5}">
                      <a16:colId xmlns:a16="http://schemas.microsoft.com/office/drawing/2014/main" val="2641347231"/>
                    </a:ext>
                  </a:extLst>
                </a:gridCol>
                <a:gridCol w="1314450">
                  <a:extLst>
                    <a:ext uri="{9D8B030D-6E8A-4147-A177-3AD203B41FA5}">
                      <a16:colId xmlns:a16="http://schemas.microsoft.com/office/drawing/2014/main" val="4033496619"/>
                    </a:ext>
                  </a:extLst>
                </a:gridCol>
                <a:gridCol w="1314450">
                  <a:extLst>
                    <a:ext uri="{9D8B030D-6E8A-4147-A177-3AD203B41FA5}">
                      <a16:colId xmlns:a16="http://schemas.microsoft.com/office/drawing/2014/main" val="4164753169"/>
                    </a:ext>
                  </a:extLst>
                </a:gridCol>
                <a:gridCol w="1314450">
                  <a:extLst>
                    <a:ext uri="{9D8B030D-6E8A-4147-A177-3AD203B41FA5}">
                      <a16:colId xmlns:a16="http://schemas.microsoft.com/office/drawing/2014/main" val="3925269344"/>
                    </a:ext>
                  </a:extLst>
                </a:gridCol>
                <a:gridCol w="1314450">
                  <a:extLst>
                    <a:ext uri="{9D8B030D-6E8A-4147-A177-3AD203B41FA5}">
                      <a16:colId xmlns:a16="http://schemas.microsoft.com/office/drawing/2014/main" val="2874942783"/>
                    </a:ext>
                  </a:extLst>
                </a:gridCol>
                <a:gridCol w="1314450">
                  <a:extLst>
                    <a:ext uri="{9D8B030D-6E8A-4147-A177-3AD203B41FA5}">
                      <a16:colId xmlns:a16="http://schemas.microsoft.com/office/drawing/2014/main" val="2509572016"/>
                    </a:ext>
                  </a:extLst>
                </a:gridCol>
              </a:tblGrid>
              <a:tr h="377133">
                <a:tc>
                  <a:txBody>
                    <a:bodyPr/>
                    <a:lstStyle/>
                    <a:p>
                      <a:pPr marL="0" marR="0" algn="ctr">
                        <a:lnSpc>
                          <a:spcPct val="107000"/>
                        </a:lnSpc>
                        <a:spcBef>
                          <a:spcPts val="0"/>
                        </a:spcBef>
                        <a:spcAft>
                          <a:spcPts val="0"/>
                        </a:spcAft>
                      </a:pPr>
                      <a:r>
                        <a:rPr lang="en-US" sz="1600" dirty="0">
                          <a:solidFill>
                            <a:schemeClr val="tx1"/>
                          </a:solidFill>
                          <a:effectLst/>
                          <a:latin typeface="HelveticaNeueLT Std" panose="020B0604020202020204"/>
                        </a:rPr>
                        <a:t>SUN</a:t>
                      </a:r>
                      <a:endParaRPr lang="en-US" sz="1600"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HelveticaNeueLT Std" panose="020B0604020202020204"/>
                        </a:rPr>
                        <a:t>MON</a:t>
                      </a:r>
                      <a:endParaRPr lang="en-US" sz="1600"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HelveticaNeueLT Std" panose="020B0604020202020204"/>
                        </a:rPr>
                        <a:t>TUES</a:t>
                      </a:r>
                      <a:endParaRPr lang="en-US" sz="1600"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a:solidFill>
                            <a:schemeClr val="tx1"/>
                          </a:solidFill>
                          <a:effectLst/>
                          <a:latin typeface="HelveticaNeueLT Std" panose="020B0604020202020204"/>
                        </a:rPr>
                        <a:t>WEDS</a:t>
                      </a:r>
                      <a:endParaRPr lang="en-US" sz="160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a:solidFill>
                            <a:schemeClr val="tx1"/>
                          </a:solidFill>
                          <a:effectLst/>
                          <a:latin typeface="HelveticaNeueLT Std" panose="020B0604020202020204"/>
                        </a:rPr>
                        <a:t>THURS</a:t>
                      </a:r>
                      <a:endParaRPr lang="en-US" sz="160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a:solidFill>
                            <a:schemeClr val="tx1"/>
                          </a:solidFill>
                          <a:effectLst/>
                          <a:latin typeface="HelveticaNeueLT Std" panose="020B0604020202020204"/>
                        </a:rPr>
                        <a:t>FRI</a:t>
                      </a:r>
                      <a:endParaRPr lang="en-US" sz="160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HelveticaNeueLT Std" panose="020B0604020202020204"/>
                        </a:rPr>
                        <a:t>SAT</a:t>
                      </a:r>
                      <a:endParaRPr lang="en-US" sz="1600"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259464617"/>
                  </a:ext>
                </a:extLst>
              </a:tr>
              <a:tr h="720953">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1</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2</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694015"/>
                  </a:ext>
                </a:extLst>
              </a:tr>
              <a:tr h="720953">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3</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4</a:t>
                      </a:r>
                    </a:p>
                    <a:p>
                      <a:pPr marL="342900" marR="0" lvl="0" indent="-342900">
                        <a:lnSpc>
                          <a:spcPct val="107000"/>
                        </a:lnSpc>
                        <a:spcBef>
                          <a:spcPts val="0"/>
                        </a:spcBef>
                        <a:spcAft>
                          <a:spcPts val="0"/>
                        </a:spcAft>
                        <a:buFont typeface="Wingdings" panose="05000000000000000000" pitchFamily="2" charset="2"/>
                        <a:buChar char="Ø"/>
                      </a:pPr>
                      <a:r>
                        <a:rPr lang="en-US" sz="1000" b="1" dirty="0">
                          <a:solidFill>
                            <a:schemeClr val="bg1"/>
                          </a:solidFill>
                          <a:effectLst/>
                          <a:latin typeface="HelveticaNeueLT Std" panose="020B0604020202020204"/>
                        </a:rPr>
                        <a:t>Manage pool count</a:t>
                      </a:r>
                    </a:p>
                    <a:p>
                      <a:pPr marL="342900" marR="0" lvl="0" indent="-342900">
                        <a:lnSpc>
                          <a:spcPct val="107000"/>
                        </a:lnSpc>
                        <a:spcBef>
                          <a:spcPts val="0"/>
                        </a:spcBef>
                        <a:spcAft>
                          <a:spcPts val="0"/>
                        </a:spcAft>
                        <a:buFont typeface="Wingdings" panose="05000000000000000000" pitchFamily="2" charset="2"/>
                        <a:buChar char="Ø"/>
                      </a:pPr>
                      <a:r>
                        <a:rPr lang="en-US" sz="1000" b="1" dirty="0">
                          <a:solidFill>
                            <a:schemeClr val="bg1"/>
                          </a:solidFill>
                          <a:effectLst/>
                          <a:latin typeface="HelveticaNeueLT Std" panose="020B0604020202020204"/>
                        </a:rPr>
                        <a:t>Create events</a:t>
                      </a:r>
                      <a:endParaRPr lang="en-US" sz="1000" b="1" dirty="0">
                        <a:solidFill>
                          <a:schemeClr val="bg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A651"/>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5</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6</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a:effectLst/>
                          <a:latin typeface="HelveticaNeueLT Std" panose="020B0604020202020204"/>
                        </a:rPr>
                        <a:t>7</a:t>
                      </a:r>
                      <a:endParaRPr lang="en-US" sz="1000" b="1">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8</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9</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376361"/>
                  </a:ext>
                </a:extLst>
              </a:tr>
              <a:tr h="720953">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10</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11</a:t>
                      </a:r>
                    </a:p>
                    <a:p>
                      <a:pPr marL="342900" marR="0" lvl="0" indent="-342900">
                        <a:lnSpc>
                          <a:spcPct val="107000"/>
                        </a:lnSpc>
                        <a:spcBef>
                          <a:spcPts val="0"/>
                        </a:spcBef>
                        <a:spcAft>
                          <a:spcPts val="0"/>
                        </a:spcAft>
                        <a:buFont typeface="Wingdings" panose="05000000000000000000" pitchFamily="2" charset="2"/>
                        <a:buChar char="Ø"/>
                      </a:pPr>
                      <a:r>
                        <a:rPr lang="en-US" sz="1000" b="1" dirty="0">
                          <a:solidFill>
                            <a:srgbClr val="202452"/>
                          </a:solidFill>
                          <a:effectLst/>
                          <a:latin typeface="HelveticaNeueLT Std" panose="020B0604020202020204"/>
                        </a:rPr>
                        <a:t>Manage pool count</a:t>
                      </a:r>
                    </a:p>
                    <a:p>
                      <a:pPr marL="342900" marR="0" lvl="0" indent="-342900">
                        <a:lnSpc>
                          <a:spcPct val="107000"/>
                        </a:lnSpc>
                        <a:spcBef>
                          <a:spcPts val="0"/>
                        </a:spcBef>
                        <a:spcAft>
                          <a:spcPts val="0"/>
                        </a:spcAft>
                        <a:buFont typeface="Wingdings" panose="05000000000000000000" pitchFamily="2" charset="2"/>
                        <a:buChar char="Ø"/>
                      </a:pPr>
                      <a:r>
                        <a:rPr lang="en-US" sz="1000" b="1" dirty="0">
                          <a:solidFill>
                            <a:srgbClr val="202452"/>
                          </a:solidFill>
                          <a:effectLst/>
                          <a:latin typeface="HelveticaNeueLT Std" panose="020B0604020202020204"/>
                        </a:rPr>
                        <a:t>Create events</a:t>
                      </a:r>
                      <a:endParaRPr lang="en-US" sz="1000" b="1" dirty="0">
                        <a:solidFill>
                          <a:srgbClr val="202452"/>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49"/>
                    </a:solidFill>
                  </a:tcPr>
                </a:tc>
                <a:tc>
                  <a:txBody>
                    <a:bodyPr/>
                    <a:lstStyle/>
                    <a:p>
                      <a:pPr marL="0" marR="0">
                        <a:lnSpc>
                          <a:spcPct val="107000"/>
                        </a:lnSpc>
                        <a:spcBef>
                          <a:spcPts val="0"/>
                        </a:spcBef>
                        <a:spcAft>
                          <a:spcPts val="0"/>
                        </a:spcAft>
                      </a:pPr>
                      <a:r>
                        <a:rPr lang="en-US" sz="1000" b="1">
                          <a:effectLst/>
                          <a:latin typeface="HelveticaNeueLT Std" panose="020B0604020202020204"/>
                        </a:rPr>
                        <a:t>12</a:t>
                      </a:r>
                      <a:endParaRPr lang="en-US" sz="1000" b="1">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13</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14</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a:effectLst/>
                          <a:latin typeface="HelveticaNeueLT Std" panose="020B0604020202020204"/>
                        </a:rPr>
                        <a:t>15</a:t>
                      </a:r>
                      <a:endParaRPr lang="en-US" sz="1000" b="1">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16</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278373"/>
                  </a:ext>
                </a:extLst>
              </a:tr>
              <a:tr h="853061">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17</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18</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19</a:t>
                      </a:r>
                    </a:p>
                    <a:p>
                      <a:pPr marL="0" marR="0">
                        <a:lnSpc>
                          <a:spcPct val="107000"/>
                        </a:lnSpc>
                        <a:spcBef>
                          <a:spcPts val="0"/>
                        </a:spcBef>
                        <a:spcAft>
                          <a:spcPts val="0"/>
                        </a:spcAft>
                      </a:pPr>
                      <a:r>
                        <a:rPr lang="en-US" sz="1000" b="1" dirty="0">
                          <a:solidFill>
                            <a:schemeClr val="bg1"/>
                          </a:solidFill>
                          <a:effectLst/>
                          <a:latin typeface="HelveticaNeueLT Std" panose="020B0604020202020204"/>
                        </a:rPr>
                        <a:t>Events scheduled 19</a:t>
                      </a:r>
                      <a:r>
                        <a:rPr lang="en-US" sz="1000" b="1" baseline="30000" dirty="0">
                          <a:solidFill>
                            <a:schemeClr val="bg1"/>
                          </a:solidFill>
                          <a:effectLst/>
                          <a:latin typeface="HelveticaNeueLT Std" panose="020B0604020202020204"/>
                        </a:rPr>
                        <a:t>th</a:t>
                      </a:r>
                      <a:r>
                        <a:rPr lang="en-US" sz="1000" b="1" dirty="0">
                          <a:solidFill>
                            <a:schemeClr val="bg1"/>
                          </a:solidFill>
                          <a:effectLst/>
                          <a:latin typeface="HelveticaNeueLT Std" panose="020B0604020202020204"/>
                        </a:rPr>
                        <a:t>-25</a:t>
                      </a:r>
                      <a:r>
                        <a:rPr lang="en-US" sz="1000" b="1" baseline="30000" dirty="0">
                          <a:solidFill>
                            <a:schemeClr val="bg1"/>
                          </a:solidFill>
                          <a:effectLst/>
                          <a:latin typeface="HelveticaNeueLT Std" panose="020B0604020202020204"/>
                        </a:rPr>
                        <a:t>th</a:t>
                      </a:r>
                      <a:r>
                        <a:rPr lang="en-US" sz="1000" b="1" dirty="0">
                          <a:solidFill>
                            <a:schemeClr val="bg1"/>
                          </a:solidFill>
                          <a:effectLst/>
                          <a:latin typeface="HelveticaNeueLT Std" panose="020B0604020202020204"/>
                        </a:rPr>
                        <a:t> populated using pool from the 4th</a:t>
                      </a:r>
                      <a:endParaRPr lang="en-US" sz="1000" b="1" dirty="0">
                        <a:solidFill>
                          <a:schemeClr val="bg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A651"/>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20</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A651"/>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21</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A651"/>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22</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A651"/>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23</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314271"/>
                  </a:ext>
                </a:extLst>
              </a:tr>
              <a:tr h="853061">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24</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25</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A651"/>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26 </a:t>
                      </a:r>
                    </a:p>
                    <a:p>
                      <a:pPr marL="0" marR="0">
                        <a:lnSpc>
                          <a:spcPct val="107000"/>
                        </a:lnSpc>
                        <a:spcBef>
                          <a:spcPts val="0"/>
                        </a:spcBef>
                        <a:spcAft>
                          <a:spcPts val="0"/>
                        </a:spcAft>
                      </a:pPr>
                      <a:r>
                        <a:rPr lang="en-US" sz="1000" b="1" dirty="0">
                          <a:solidFill>
                            <a:srgbClr val="202452"/>
                          </a:solidFill>
                          <a:effectLst/>
                          <a:latin typeface="HelveticaNeueLT Std" panose="020B0604020202020204"/>
                        </a:rPr>
                        <a:t>Events scheduled 26</a:t>
                      </a:r>
                      <a:r>
                        <a:rPr lang="en-US" sz="1000" b="1" baseline="30000" dirty="0">
                          <a:solidFill>
                            <a:srgbClr val="202452"/>
                          </a:solidFill>
                          <a:effectLst/>
                          <a:latin typeface="HelveticaNeueLT Std" panose="020B0604020202020204"/>
                        </a:rPr>
                        <a:t>th</a:t>
                      </a:r>
                      <a:r>
                        <a:rPr lang="en-US" sz="1000" b="1" dirty="0">
                          <a:solidFill>
                            <a:srgbClr val="202452"/>
                          </a:solidFill>
                          <a:effectLst/>
                          <a:latin typeface="HelveticaNeueLT Std" panose="020B0604020202020204"/>
                        </a:rPr>
                        <a:t>-1</a:t>
                      </a:r>
                      <a:r>
                        <a:rPr lang="en-US" sz="1000" b="1" baseline="30000" dirty="0">
                          <a:solidFill>
                            <a:srgbClr val="202452"/>
                          </a:solidFill>
                          <a:effectLst/>
                          <a:latin typeface="HelveticaNeueLT Std" panose="020B0604020202020204"/>
                        </a:rPr>
                        <a:t>st</a:t>
                      </a:r>
                      <a:r>
                        <a:rPr lang="en-US" sz="1000" b="1" dirty="0">
                          <a:solidFill>
                            <a:srgbClr val="202452"/>
                          </a:solidFill>
                          <a:effectLst/>
                          <a:latin typeface="HelveticaNeueLT Std" panose="020B0604020202020204"/>
                        </a:rPr>
                        <a:t> populated using pool from the 11th</a:t>
                      </a:r>
                      <a:endParaRPr lang="en-US" sz="1000" b="1" dirty="0">
                        <a:solidFill>
                          <a:srgbClr val="202452"/>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49"/>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27</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49"/>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28</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49"/>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29</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49"/>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30</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318619"/>
                  </a:ext>
                </a:extLst>
              </a:tr>
              <a:tr h="720953">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31</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49"/>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2</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3</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4</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5</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6</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76371864"/>
                  </a:ext>
                </a:extLst>
              </a:tr>
            </a:tbl>
          </a:graphicData>
        </a:graphic>
      </p:graphicFrame>
    </p:spTree>
    <p:extLst>
      <p:ext uri="{BB962C8B-B14F-4D97-AF65-F5344CB8AC3E}">
        <p14:creationId xmlns:p14="http://schemas.microsoft.com/office/powerpoint/2010/main" val="223487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Event Creation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2CFF74C0-0FF0-9309-7BEE-DBC7FB2ED8C4}"/>
              </a:ext>
            </a:extLst>
          </p:cNvPr>
          <p:cNvPicPr>
            <a:picLocks noChangeAspect="1"/>
          </p:cNvPicPr>
          <p:nvPr/>
        </p:nvPicPr>
        <p:blipFill>
          <a:blip r:embed="rId4"/>
          <a:stretch>
            <a:fillRect/>
          </a:stretch>
        </p:blipFill>
        <p:spPr>
          <a:xfrm>
            <a:off x="2045902" y="1664139"/>
            <a:ext cx="8100196" cy="4551284"/>
          </a:xfrm>
          <a:prstGeom prst="rect">
            <a:avLst/>
          </a:prstGeom>
        </p:spPr>
      </p:pic>
    </p:spTree>
    <p:extLst>
      <p:ext uri="{BB962C8B-B14F-4D97-AF65-F5344CB8AC3E}">
        <p14:creationId xmlns:p14="http://schemas.microsoft.com/office/powerpoint/2010/main" val="81201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Event Creation – Schedule Type</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4726CA14-8D96-5CF3-5EB8-FC6E67D92F10}"/>
              </a:ext>
            </a:extLst>
          </p:cNvPr>
          <p:cNvPicPr>
            <a:picLocks noChangeAspect="1"/>
          </p:cNvPicPr>
          <p:nvPr/>
        </p:nvPicPr>
        <p:blipFill>
          <a:blip r:embed="rId4"/>
          <a:stretch>
            <a:fillRect/>
          </a:stretch>
        </p:blipFill>
        <p:spPr>
          <a:xfrm>
            <a:off x="1730640" y="1503893"/>
            <a:ext cx="8730719" cy="4988982"/>
          </a:xfrm>
          <a:prstGeom prst="rect">
            <a:avLst/>
          </a:prstGeom>
        </p:spPr>
      </p:pic>
    </p:spTree>
    <p:extLst>
      <p:ext uri="{BB962C8B-B14F-4D97-AF65-F5344CB8AC3E}">
        <p14:creationId xmlns:p14="http://schemas.microsoft.com/office/powerpoint/2010/main" val="85530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Event Creation – Office Address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D4C7D73C-6D12-56BD-BC45-76C937B1C534}"/>
              </a:ext>
            </a:extLst>
          </p:cNvPr>
          <p:cNvPicPr>
            <a:picLocks noChangeAspect="1"/>
          </p:cNvPicPr>
          <p:nvPr/>
        </p:nvPicPr>
        <p:blipFill>
          <a:blip r:embed="rId4"/>
          <a:stretch>
            <a:fillRect/>
          </a:stretch>
        </p:blipFill>
        <p:spPr>
          <a:xfrm>
            <a:off x="2500074" y="1503421"/>
            <a:ext cx="7191852" cy="1635051"/>
          </a:xfrm>
          <a:prstGeom prst="rect">
            <a:avLst/>
          </a:prstGeom>
        </p:spPr>
      </p:pic>
      <p:grpSp>
        <p:nvGrpSpPr>
          <p:cNvPr id="6" name="Group 5">
            <a:extLst>
              <a:ext uri="{FF2B5EF4-FFF2-40B4-BE49-F238E27FC236}">
                <a16:creationId xmlns:a16="http://schemas.microsoft.com/office/drawing/2014/main" id="{51F4C528-3B7F-6FE2-1339-07EB986A603E}"/>
              </a:ext>
            </a:extLst>
          </p:cNvPr>
          <p:cNvGrpSpPr/>
          <p:nvPr/>
        </p:nvGrpSpPr>
        <p:grpSpPr>
          <a:xfrm>
            <a:off x="2842617" y="3330115"/>
            <a:ext cx="6506766" cy="3162760"/>
            <a:chOff x="743834" y="2434681"/>
            <a:chExt cx="7577688" cy="4280526"/>
          </a:xfrm>
        </p:grpSpPr>
        <p:pic>
          <p:nvPicPr>
            <p:cNvPr id="7" name="Picture 6">
              <a:extLst>
                <a:ext uri="{FF2B5EF4-FFF2-40B4-BE49-F238E27FC236}">
                  <a16:creationId xmlns:a16="http://schemas.microsoft.com/office/drawing/2014/main" id="{47AB79A6-109C-32D4-10CF-5A4D24B5CEF4}"/>
                </a:ext>
              </a:extLst>
            </p:cNvPr>
            <p:cNvPicPr>
              <a:picLocks noChangeAspect="1"/>
            </p:cNvPicPr>
            <p:nvPr/>
          </p:nvPicPr>
          <p:blipFill>
            <a:blip r:embed="rId5"/>
            <a:stretch>
              <a:fillRect/>
            </a:stretch>
          </p:blipFill>
          <p:spPr>
            <a:xfrm>
              <a:off x="743834" y="2434681"/>
              <a:ext cx="7577688" cy="4280526"/>
            </a:xfrm>
            <a:prstGeom prst="rect">
              <a:avLst/>
            </a:prstGeom>
          </p:spPr>
        </p:pic>
        <p:sp>
          <p:nvSpPr>
            <p:cNvPr id="8" name="TextBox 7">
              <a:extLst>
                <a:ext uri="{FF2B5EF4-FFF2-40B4-BE49-F238E27FC236}">
                  <a16:creationId xmlns:a16="http://schemas.microsoft.com/office/drawing/2014/main" id="{C09D2E08-F292-C0E9-EE9C-BBEDE258BFBC}"/>
                </a:ext>
              </a:extLst>
            </p:cNvPr>
            <p:cNvSpPr txBox="1"/>
            <p:nvPr/>
          </p:nvSpPr>
          <p:spPr>
            <a:xfrm>
              <a:off x="3810000" y="4249229"/>
              <a:ext cx="224612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123 Career Source Street</a:t>
              </a:r>
            </a:p>
          </p:txBody>
        </p:sp>
        <p:sp>
          <p:nvSpPr>
            <p:cNvPr id="9" name="TextBox 8">
              <a:extLst>
                <a:ext uri="{FF2B5EF4-FFF2-40B4-BE49-F238E27FC236}">
                  <a16:creationId xmlns:a16="http://schemas.microsoft.com/office/drawing/2014/main" id="{0588CC18-4346-B54F-2C85-E4C1F8308B6D}"/>
                </a:ext>
              </a:extLst>
            </p:cNvPr>
            <p:cNvSpPr txBox="1"/>
            <p:nvPr/>
          </p:nvSpPr>
          <p:spPr>
            <a:xfrm>
              <a:off x="3810000" y="4966215"/>
              <a:ext cx="1130566"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Tallahassee</a:t>
              </a:r>
            </a:p>
          </p:txBody>
        </p:sp>
        <p:sp>
          <p:nvSpPr>
            <p:cNvPr id="10" name="TextBox 9">
              <a:extLst>
                <a:ext uri="{FF2B5EF4-FFF2-40B4-BE49-F238E27FC236}">
                  <a16:creationId xmlns:a16="http://schemas.microsoft.com/office/drawing/2014/main" id="{323943F3-EB06-DB0E-0B87-359355E4EC51}"/>
                </a:ext>
              </a:extLst>
            </p:cNvPr>
            <p:cNvSpPr txBox="1"/>
            <p:nvPr/>
          </p:nvSpPr>
          <p:spPr>
            <a:xfrm>
              <a:off x="3810679" y="5743406"/>
              <a:ext cx="697627"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32399</a:t>
              </a:r>
            </a:p>
          </p:txBody>
        </p:sp>
      </p:grpSp>
    </p:spTree>
    <p:extLst>
      <p:ext uri="{BB962C8B-B14F-4D97-AF65-F5344CB8AC3E}">
        <p14:creationId xmlns:p14="http://schemas.microsoft.com/office/powerpoint/2010/main" val="250985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Event Creation – Moderator Information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C6123039-F09B-D614-D274-A8F73F53856A}"/>
              </a:ext>
            </a:extLst>
          </p:cNvPr>
          <p:cNvPicPr>
            <a:picLocks noChangeAspect="1"/>
          </p:cNvPicPr>
          <p:nvPr/>
        </p:nvPicPr>
        <p:blipFill>
          <a:blip r:embed="rId4"/>
          <a:stretch>
            <a:fillRect/>
          </a:stretch>
        </p:blipFill>
        <p:spPr>
          <a:xfrm>
            <a:off x="2579914" y="1612826"/>
            <a:ext cx="7032172" cy="4696764"/>
          </a:xfrm>
          <a:prstGeom prst="rect">
            <a:avLst/>
          </a:prstGeom>
        </p:spPr>
      </p:pic>
    </p:spTree>
    <p:extLst>
      <p:ext uri="{BB962C8B-B14F-4D97-AF65-F5344CB8AC3E}">
        <p14:creationId xmlns:p14="http://schemas.microsoft.com/office/powerpoint/2010/main" val="389833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Event Creation – Activity Selection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5E7988C4-716F-79E2-6478-47D6CE55C8B9}"/>
              </a:ext>
            </a:extLst>
          </p:cNvPr>
          <p:cNvPicPr>
            <a:picLocks noChangeAspect="1"/>
          </p:cNvPicPr>
          <p:nvPr/>
        </p:nvPicPr>
        <p:blipFill>
          <a:blip r:embed="rId4"/>
          <a:stretch>
            <a:fillRect/>
          </a:stretch>
        </p:blipFill>
        <p:spPr>
          <a:xfrm>
            <a:off x="2828041" y="1568057"/>
            <a:ext cx="6535918" cy="4798975"/>
          </a:xfrm>
          <a:prstGeom prst="rect">
            <a:avLst/>
          </a:prstGeom>
        </p:spPr>
      </p:pic>
    </p:spTree>
    <p:extLst>
      <p:ext uri="{BB962C8B-B14F-4D97-AF65-F5344CB8AC3E}">
        <p14:creationId xmlns:p14="http://schemas.microsoft.com/office/powerpoint/2010/main" val="4119777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Scheduling</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0BCB8321-B11B-F30F-17C8-6C4D89470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9957" y="1492426"/>
            <a:ext cx="6532086" cy="4899065"/>
          </a:xfrm>
          <a:prstGeom prst="rect">
            <a:avLst/>
          </a:prstGeom>
        </p:spPr>
      </p:pic>
    </p:spTree>
    <p:extLst>
      <p:ext uri="{BB962C8B-B14F-4D97-AF65-F5344CB8AC3E}">
        <p14:creationId xmlns:p14="http://schemas.microsoft.com/office/powerpoint/2010/main" val="216993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Agenda</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5" name="Content Placeholder 15">
            <a:extLst>
              <a:ext uri="{FF2B5EF4-FFF2-40B4-BE49-F238E27FC236}">
                <a16:creationId xmlns:a16="http://schemas.microsoft.com/office/drawing/2014/main" id="{3A01CFEF-EE9C-CA8F-9268-0EDB3062A6A4}"/>
              </a:ext>
            </a:extLst>
          </p:cNvPr>
          <p:cNvSpPr>
            <a:spLocks noGrp="1"/>
          </p:cNvSpPr>
          <p:nvPr>
            <p:ph idx="1"/>
          </p:nvPr>
        </p:nvSpPr>
        <p:spPr>
          <a:xfrm>
            <a:off x="838200" y="1825625"/>
            <a:ext cx="10515600" cy="4976619"/>
          </a:xfrm>
          <a:ln>
            <a:noFill/>
          </a:ln>
        </p:spPr>
        <p:txBody>
          <a:bodyPr>
            <a:normAutofit/>
          </a:bodyPr>
          <a:lstStyle/>
          <a:p>
            <a:pPr>
              <a:buFont typeface="Wingdings" panose="05000000000000000000" pitchFamily="2" charset="2"/>
              <a:buChar char="Ø"/>
            </a:pPr>
            <a:r>
              <a:rPr lang="en-US" sz="2000" dirty="0">
                <a:solidFill>
                  <a:srgbClr val="202452"/>
                </a:solidFill>
                <a:latin typeface="HelveticaNeueLT Std" panose="020B0604020202090204" pitchFamily="34" charset="0"/>
              </a:rPr>
              <a:t> RESEA history and purpose</a:t>
            </a:r>
          </a:p>
          <a:p>
            <a:pPr marL="0" indent="0">
              <a:buNone/>
            </a:pPr>
            <a:endParaRPr lang="en-US" sz="2000" dirty="0">
              <a:solidFill>
                <a:srgbClr val="202452"/>
              </a:solidFill>
              <a:latin typeface="HelveticaNeueLT Std" panose="020B0604020202090204" pitchFamily="34" charset="0"/>
            </a:endParaRPr>
          </a:p>
          <a:p>
            <a:pPr>
              <a:buFont typeface="Wingdings" panose="05000000000000000000" pitchFamily="2" charset="2"/>
              <a:buChar char="Ø"/>
            </a:pPr>
            <a:r>
              <a:rPr lang="en-US" sz="2000" dirty="0">
                <a:solidFill>
                  <a:srgbClr val="202452"/>
                </a:solidFill>
                <a:latin typeface="HelveticaNeueLT Std" panose="020B0604020202090204" pitchFamily="34" charset="0"/>
              </a:rPr>
              <a:t> RESEA program operations</a:t>
            </a:r>
          </a:p>
          <a:p>
            <a:pPr lvl="1">
              <a:buFont typeface="Wingdings" panose="05000000000000000000" pitchFamily="2" charset="2"/>
              <a:buChar char="Ø"/>
            </a:pPr>
            <a:r>
              <a:rPr lang="en-US" sz="1800" dirty="0">
                <a:solidFill>
                  <a:srgbClr val="202452"/>
                </a:solidFill>
                <a:latin typeface="HelveticaNeueLT Std" panose="020B0604020202090204" pitchFamily="34" charset="0"/>
              </a:rPr>
              <a:t>Claimant selection and pool generation</a:t>
            </a:r>
          </a:p>
          <a:p>
            <a:pPr lvl="1">
              <a:buFont typeface="Wingdings" panose="05000000000000000000" pitchFamily="2" charset="2"/>
              <a:buChar char="Ø"/>
            </a:pPr>
            <a:endParaRPr lang="en-US" sz="1800" dirty="0">
              <a:solidFill>
                <a:srgbClr val="202452"/>
              </a:solidFill>
              <a:latin typeface="HelveticaNeueLT Std" panose="020B0604020202090204" pitchFamily="34" charset="0"/>
            </a:endParaRPr>
          </a:p>
          <a:p>
            <a:pPr lvl="1">
              <a:buFont typeface="Wingdings" panose="05000000000000000000" pitchFamily="2" charset="2"/>
              <a:buChar char="Ø"/>
            </a:pPr>
            <a:r>
              <a:rPr lang="en-US" sz="1800" dirty="0">
                <a:solidFill>
                  <a:srgbClr val="202452"/>
                </a:solidFill>
                <a:latin typeface="HelveticaNeueLT Std" panose="020B0604020202090204" pitchFamily="34" charset="0"/>
              </a:rPr>
              <a:t>RESEA functionality in the Employ Florida Marketplace</a:t>
            </a:r>
          </a:p>
          <a:p>
            <a:pPr lvl="1">
              <a:buFont typeface="Wingdings" panose="05000000000000000000" pitchFamily="2" charset="2"/>
              <a:buChar char="Ø"/>
            </a:pPr>
            <a:endParaRPr lang="en-US" sz="1800" dirty="0">
              <a:solidFill>
                <a:srgbClr val="202452"/>
              </a:solidFill>
              <a:latin typeface="HelveticaNeueLT Std" panose="020B0604020202090204" pitchFamily="34" charset="0"/>
            </a:endParaRPr>
          </a:p>
          <a:p>
            <a:pPr lvl="1">
              <a:buFont typeface="Wingdings" panose="05000000000000000000" pitchFamily="2" charset="2"/>
              <a:buChar char="Ø"/>
            </a:pPr>
            <a:r>
              <a:rPr lang="en-US" sz="1800" dirty="0">
                <a:solidFill>
                  <a:srgbClr val="202452"/>
                </a:solidFill>
                <a:latin typeface="HelveticaNeueLT Std" panose="020B0604020202090204" pitchFamily="34" charset="0"/>
              </a:rPr>
              <a:t>Required services and documentation</a:t>
            </a:r>
          </a:p>
          <a:p>
            <a:pPr lvl="1">
              <a:buFont typeface="Wingdings" panose="05000000000000000000" pitchFamily="2" charset="2"/>
              <a:buChar char="Ø"/>
            </a:pPr>
            <a:endParaRPr lang="en-US" sz="1800" dirty="0">
              <a:solidFill>
                <a:srgbClr val="202452"/>
              </a:solidFill>
              <a:latin typeface="HelveticaNeueLT Std" panose="020B0604020202090204" pitchFamily="34" charset="0"/>
            </a:endParaRPr>
          </a:p>
          <a:p>
            <a:pPr>
              <a:buFont typeface="Wingdings" panose="05000000000000000000" pitchFamily="2" charset="2"/>
              <a:buChar char="Ø"/>
            </a:pPr>
            <a:r>
              <a:rPr lang="en-US" sz="2000" dirty="0">
                <a:solidFill>
                  <a:srgbClr val="202452"/>
                </a:solidFill>
                <a:latin typeface="HelveticaNeueLT Std" panose="020B0604020202090204" pitchFamily="34" charset="0"/>
              </a:rPr>
              <a:t> Constructing an Employability Development Plan (EDP)</a:t>
            </a:r>
          </a:p>
          <a:p>
            <a:pPr>
              <a:buFont typeface="Wingdings" panose="05000000000000000000" pitchFamily="2" charset="2"/>
              <a:buChar char="Ø"/>
            </a:pPr>
            <a:endParaRPr lang="en-US" sz="2000" dirty="0">
              <a:solidFill>
                <a:srgbClr val="202452"/>
              </a:solidFill>
              <a:latin typeface="HelveticaNeueLT Std" panose="020B0604020202090204" pitchFamily="34" charset="0"/>
            </a:endParaRPr>
          </a:p>
          <a:p>
            <a:pPr>
              <a:buFont typeface="Wingdings" panose="05000000000000000000" pitchFamily="2" charset="2"/>
              <a:buChar char="Ø"/>
            </a:pPr>
            <a:r>
              <a:rPr lang="en-US" sz="2000" dirty="0">
                <a:solidFill>
                  <a:srgbClr val="202452"/>
                </a:solidFill>
                <a:latin typeface="HelveticaNeueLT Std" panose="020B0604020202090204" pitchFamily="34" charset="0"/>
              </a:rPr>
              <a:t> RESEA quality assurance checks</a:t>
            </a:r>
          </a:p>
          <a:p>
            <a:endParaRPr lang="en-US" sz="2000" dirty="0">
              <a:solidFill>
                <a:srgbClr val="202452"/>
              </a:solidFill>
              <a:latin typeface="HelveticaNeueLT Std" panose="020B0604020202090204" pitchFamily="34" charset="0"/>
            </a:endParaRPr>
          </a:p>
        </p:txBody>
      </p:sp>
    </p:spTree>
    <p:extLst>
      <p:ext uri="{BB962C8B-B14F-4D97-AF65-F5344CB8AC3E}">
        <p14:creationId xmlns:p14="http://schemas.microsoft.com/office/powerpoint/2010/main" val="29269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 Section 3</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itle 2">
            <a:extLst>
              <a:ext uri="{FF2B5EF4-FFF2-40B4-BE49-F238E27FC236}">
                <a16:creationId xmlns:a16="http://schemas.microsoft.com/office/drawing/2014/main" id="{D3CABA29-981B-270F-4649-F4FCC4D0AB44}"/>
              </a:ext>
            </a:extLst>
          </p:cNvPr>
          <p:cNvSpPr txBox="1">
            <a:spLocks/>
          </p:cNvSpPr>
          <p:nvPr/>
        </p:nvSpPr>
        <p:spPr>
          <a:xfrm>
            <a:off x="2152650" y="2002631"/>
            <a:ext cx="78867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202452"/>
                </a:solidFill>
                <a:latin typeface="HelveticaNeueLT Std" panose="020B0604020202090204" pitchFamily="34" charset="0"/>
              </a:rPr>
              <a:t>RESEA Required Activities</a:t>
            </a:r>
          </a:p>
        </p:txBody>
      </p:sp>
    </p:spTree>
    <p:extLst>
      <p:ext uri="{BB962C8B-B14F-4D97-AF65-F5344CB8AC3E}">
        <p14:creationId xmlns:p14="http://schemas.microsoft.com/office/powerpoint/2010/main" val="408281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Federal Minimum Required Services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5">
            <a:extLst>
              <a:ext uri="{FF2B5EF4-FFF2-40B4-BE49-F238E27FC236}">
                <a16:creationId xmlns:a16="http://schemas.microsoft.com/office/drawing/2014/main" id="{4EB90338-737F-3E71-FB96-A14B36E91385}"/>
              </a:ext>
            </a:extLst>
          </p:cNvPr>
          <p:cNvSpPr txBox="1">
            <a:spLocks/>
          </p:cNvSpPr>
          <p:nvPr/>
        </p:nvSpPr>
        <p:spPr>
          <a:xfrm>
            <a:off x="5414010" y="1782400"/>
            <a:ext cx="5939790" cy="407750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115888">
              <a:lnSpc>
                <a:spcPct val="120000"/>
              </a:lnSpc>
              <a:spcBef>
                <a:spcPts val="0"/>
              </a:spcBef>
              <a:buClr>
                <a:srgbClr val="000066"/>
              </a:buClr>
              <a:buSzPct val="100000"/>
              <a:buFont typeface="Wingdings" panose="05000000000000000000" pitchFamily="2" charset="2"/>
              <a:buChar char="Ø"/>
            </a:pPr>
            <a:r>
              <a:rPr lang="en-US" sz="2400" dirty="0">
                <a:solidFill>
                  <a:srgbClr val="202452"/>
                </a:solidFill>
                <a:latin typeface="HelveticaNeueLT Std"/>
                <a:cs typeface="Times New Roman" pitchFamily="18" charset="0"/>
              </a:rPr>
              <a:t> Orientation</a:t>
            </a:r>
          </a:p>
          <a:p>
            <a:pPr marL="0" indent="0">
              <a:lnSpc>
                <a:spcPct val="120000"/>
              </a:lnSpc>
              <a:spcBef>
                <a:spcPts val="0"/>
              </a:spcBef>
              <a:buClr>
                <a:srgbClr val="000066"/>
              </a:buClr>
              <a:buSzPct val="100000"/>
              <a:buNone/>
            </a:pPr>
            <a:endParaRPr lang="en-US" sz="2400" dirty="0">
              <a:solidFill>
                <a:srgbClr val="202452"/>
              </a:solidFill>
              <a:latin typeface="HelveticaNeueLT Std"/>
              <a:cs typeface="Times New Roman" pitchFamily="18" charset="0"/>
            </a:endParaRPr>
          </a:p>
          <a:p>
            <a:pPr marL="0" indent="52388">
              <a:lnSpc>
                <a:spcPct val="120000"/>
              </a:lnSpc>
              <a:spcBef>
                <a:spcPts val="0"/>
              </a:spcBef>
              <a:buClr>
                <a:srgbClr val="000066"/>
              </a:buClr>
              <a:buSzPct val="100000"/>
              <a:buFont typeface="Wingdings" panose="05000000000000000000" pitchFamily="2" charset="2"/>
              <a:buChar char="Ø"/>
            </a:pPr>
            <a:r>
              <a:rPr lang="en-US" sz="2400" dirty="0">
                <a:solidFill>
                  <a:srgbClr val="202452"/>
                </a:solidFill>
                <a:latin typeface="HelveticaNeueLT Std"/>
                <a:cs typeface="Times New Roman" pitchFamily="18" charset="0"/>
              </a:rPr>
              <a:t> Initial Assessment</a:t>
            </a:r>
          </a:p>
          <a:p>
            <a:pPr marL="0" indent="0">
              <a:lnSpc>
                <a:spcPct val="120000"/>
              </a:lnSpc>
              <a:spcBef>
                <a:spcPts val="0"/>
              </a:spcBef>
              <a:buClr>
                <a:srgbClr val="000066"/>
              </a:buClr>
              <a:buSzPct val="100000"/>
              <a:buNone/>
            </a:pPr>
            <a:endParaRPr lang="en-US" sz="2400" dirty="0">
              <a:solidFill>
                <a:srgbClr val="202452"/>
              </a:solidFill>
              <a:latin typeface="HelveticaNeueLT Std"/>
              <a:cs typeface="Times New Roman" pitchFamily="18" charset="0"/>
            </a:endParaRPr>
          </a:p>
          <a:p>
            <a:pPr marL="284163" indent="-284163">
              <a:lnSpc>
                <a:spcPct val="120000"/>
              </a:lnSpc>
              <a:spcBef>
                <a:spcPts val="0"/>
              </a:spcBef>
              <a:buClr>
                <a:srgbClr val="000066"/>
              </a:buClr>
              <a:buSzPct val="100000"/>
              <a:buFont typeface="Wingdings" panose="05000000000000000000" pitchFamily="2" charset="2"/>
              <a:buChar char="Ø"/>
            </a:pPr>
            <a:r>
              <a:rPr lang="en-US" sz="2400" dirty="0">
                <a:solidFill>
                  <a:srgbClr val="202452"/>
                </a:solidFill>
                <a:latin typeface="HelveticaNeueLT Std"/>
                <a:cs typeface="Times New Roman" pitchFamily="18" charset="0"/>
              </a:rPr>
              <a:t>Labor Market Information (LMI)</a:t>
            </a:r>
          </a:p>
          <a:p>
            <a:pPr marL="0" indent="0">
              <a:lnSpc>
                <a:spcPct val="120000"/>
              </a:lnSpc>
              <a:spcBef>
                <a:spcPts val="0"/>
              </a:spcBef>
              <a:buClr>
                <a:srgbClr val="000066"/>
              </a:buClr>
              <a:buSzPct val="100000"/>
              <a:buNone/>
            </a:pPr>
            <a:endParaRPr lang="en-US" sz="2400" dirty="0">
              <a:solidFill>
                <a:srgbClr val="202452"/>
              </a:solidFill>
              <a:latin typeface="HelveticaNeueLT Std"/>
              <a:cs typeface="Times New Roman" pitchFamily="18" charset="0"/>
            </a:endParaRPr>
          </a:p>
          <a:p>
            <a:pPr marL="284163" indent="-284163">
              <a:lnSpc>
                <a:spcPct val="120000"/>
              </a:lnSpc>
              <a:spcBef>
                <a:spcPts val="0"/>
              </a:spcBef>
              <a:buClr>
                <a:srgbClr val="000066"/>
              </a:buClr>
              <a:buSzPct val="100000"/>
              <a:buFont typeface="Wingdings" panose="05000000000000000000" pitchFamily="2" charset="2"/>
              <a:buChar char="Ø"/>
            </a:pPr>
            <a:r>
              <a:rPr lang="en-US" sz="2400" dirty="0">
                <a:solidFill>
                  <a:srgbClr val="202452"/>
                </a:solidFill>
                <a:latin typeface="HelveticaNeueLT Std"/>
                <a:cs typeface="Times New Roman" pitchFamily="18" charset="0"/>
              </a:rPr>
              <a:t>Employability Development Plan (EDP)</a:t>
            </a:r>
          </a:p>
          <a:p>
            <a:pPr marL="0" indent="0">
              <a:lnSpc>
                <a:spcPct val="120000"/>
              </a:lnSpc>
              <a:spcBef>
                <a:spcPts val="0"/>
              </a:spcBef>
              <a:buClr>
                <a:srgbClr val="000066"/>
              </a:buClr>
              <a:buSzPct val="100000"/>
              <a:buNone/>
            </a:pPr>
            <a:endParaRPr lang="en-US" sz="2400" dirty="0">
              <a:solidFill>
                <a:srgbClr val="202452"/>
              </a:solidFill>
              <a:latin typeface="HelveticaNeueLT Std"/>
              <a:cs typeface="Times New Roman" pitchFamily="18" charset="0"/>
            </a:endParaRPr>
          </a:p>
          <a:p>
            <a:pPr marL="284163" indent="-284163">
              <a:lnSpc>
                <a:spcPct val="120000"/>
              </a:lnSpc>
              <a:spcBef>
                <a:spcPts val="0"/>
              </a:spcBef>
              <a:buClr>
                <a:srgbClr val="000066"/>
              </a:buClr>
              <a:buSzPct val="100000"/>
              <a:buFont typeface="Wingdings" panose="05000000000000000000" pitchFamily="2" charset="2"/>
              <a:buChar char="Ø"/>
            </a:pPr>
            <a:r>
              <a:rPr lang="en-US" sz="2400" dirty="0">
                <a:solidFill>
                  <a:srgbClr val="202452"/>
                </a:solidFill>
                <a:latin typeface="HelveticaNeueLT Std"/>
                <a:cs typeface="Times New Roman" pitchFamily="18" charset="0"/>
              </a:rPr>
              <a:t>Additional Work Search Activities</a:t>
            </a:r>
          </a:p>
        </p:txBody>
      </p:sp>
      <p:pic>
        <p:nvPicPr>
          <p:cNvPr id="6" name="Content Placeholder 2">
            <a:extLst>
              <a:ext uri="{FF2B5EF4-FFF2-40B4-BE49-F238E27FC236}">
                <a16:creationId xmlns:a16="http://schemas.microsoft.com/office/drawing/2014/main" id="{8ABC16D5-66E4-39BC-582B-2F53DA385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 y="1924919"/>
            <a:ext cx="4514850" cy="3008162"/>
          </a:xfrm>
          <a:prstGeom prst="rect">
            <a:avLst/>
          </a:prstGeom>
        </p:spPr>
      </p:pic>
    </p:spTree>
    <p:extLst>
      <p:ext uri="{BB962C8B-B14F-4D97-AF65-F5344CB8AC3E}">
        <p14:creationId xmlns:p14="http://schemas.microsoft.com/office/powerpoint/2010/main" val="6680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Orientation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2F3F45DD-E79D-E4AF-DA91-18EF7CD89C86}"/>
              </a:ext>
            </a:extLst>
          </p:cNvPr>
          <p:cNvSpPr txBox="1"/>
          <p:nvPr/>
        </p:nvSpPr>
        <p:spPr>
          <a:xfrm>
            <a:off x="4092887" y="1377258"/>
            <a:ext cx="4006225" cy="646331"/>
          </a:xfrm>
          <a:prstGeom prst="rect">
            <a:avLst/>
          </a:prstGeom>
          <a:noFill/>
        </p:spPr>
        <p:txBody>
          <a:bodyPr wrap="none" rtlCol="0">
            <a:spAutoFit/>
          </a:bodyPr>
          <a:lstStyle/>
          <a:p>
            <a:r>
              <a:rPr lang="en-US" sz="3600" b="1" dirty="0">
                <a:solidFill>
                  <a:srgbClr val="202452"/>
                </a:solidFill>
                <a:latin typeface="HelveticaNeueLT Std" panose="020B0604020202020204"/>
              </a:rPr>
              <a:t>Service Code 101</a:t>
            </a:r>
          </a:p>
        </p:txBody>
      </p:sp>
      <p:pic>
        <p:nvPicPr>
          <p:cNvPr id="7" name="Picture 2" descr="Image result for welcome orientation">
            <a:extLst>
              <a:ext uri="{FF2B5EF4-FFF2-40B4-BE49-F238E27FC236}">
                <a16:creationId xmlns:a16="http://schemas.microsoft.com/office/drawing/2014/main" id="{29620839-E8A7-A5C3-29F5-DECEBED1D2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556113"/>
            <a:ext cx="4900342" cy="20693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F7AA691-EEB5-5334-D105-4327F042EBE9}"/>
              </a:ext>
            </a:extLst>
          </p:cNvPr>
          <p:cNvSpPr txBox="1"/>
          <p:nvPr/>
        </p:nvSpPr>
        <p:spPr>
          <a:xfrm>
            <a:off x="6095998" y="2313356"/>
            <a:ext cx="5086351" cy="3170099"/>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rgbClr val="202452"/>
                </a:solidFill>
                <a:latin typeface="HelveticaNeueLT Std" panose="020B0604020202020204"/>
              </a:rPr>
              <a:t>Overview of career center services</a:t>
            </a:r>
          </a:p>
          <a:p>
            <a:endParaRPr lang="en-US" sz="1600" dirty="0">
              <a:solidFill>
                <a:srgbClr val="202452"/>
              </a:solidFill>
              <a:latin typeface="HelveticaNeueLT Std" panose="020B0604020202020204"/>
            </a:endParaRPr>
          </a:p>
          <a:p>
            <a:pPr marL="285750" indent="-285750">
              <a:buFont typeface="Wingdings" panose="05000000000000000000" pitchFamily="2" charset="2"/>
              <a:buChar char="Ø"/>
            </a:pPr>
            <a:r>
              <a:rPr lang="en-US" sz="2800" dirty="0">
                <a:solidFill>
                  <a:srgbClr val="202452"/>
                </a:solidFill>
                <a:latin typeface="HelveticaNeueLT Std" panose="020B0604020202020204"/>
              </a:rPr>
              <a:t>Overview of the RESEA program</a:t>
            </a:r>
          </a:p>
          <a:p>
            <a:endParaRPr lang="en-US" sz="1600" dirty="0">
              <a:solidFill>
                <a:srgbClr val="202452"/>
              </a:solidFill>
              <a:latin typeface="HelveticaNeueLT Std" panose="020B0604020202020204"/>
            </a:endParaRPr>
          </a:p>
          <a:p>
            <a:pPr marL="285750" indent="-285750">
              <a:buFont typeface="Wingdings" panose="05000000000000000000" pitchFamily="2" charset="2"/>
              <a:buChar char="Ø"/>
            </a:pPr>
            <a:r>
              <a:rPr lang="en-US" sz="2800" dirty="0">
                <a:solidFill>
                  <a:srgbClr val="202452"/>
                </a:solidFill>
                <a:latin typeface="HelveticaNeueLT Std" panose="020B0604020202020204"/>
              </a:rPr>
              <a:t>Delivered in either a group or individual setting</a:t>
            </a:r>
          </a:p>
        </p:txBody>
      </p:sp>
    </p:spTree>
    <p:extLst>
      <p:ext uri="{BB962C8B-B14F-4D97-AF65-F5344CB8AC3E}">
        <p14:creationId xmlns:p14="http://schemas.microsoft.com/office/powerpoint/2010/main" val="305290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Initial Assessment</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Box 3">
            <a:extLst>
              <a:ext uri="{FF2B5EF4-FFF2-40B4-BE49-F238E27FC236}">
                <a16:creationId xmlns:a16="http://schemas.microsoft.com/office/drawing/2014/main" id="{90F1DB73-C0FE-E32A-9883-50D1EEAD4D76}"/>
              </a:ext>
            </a:extLst>
          </p:cNvPr>
          <p:cNvSpPr txBox="1"/>
          <p:nvPr/>
        </p:nvSpPr>
        <p:spPr>
          <a:xfrm>
            <a:off x="1056502" y="1587818"/>
            <a:ext cx="4006225" cy="646331"/>
          </a:xfrm>
          <a:prstGeom prst="rect">
            <a:avLst/>
          </a:prstGeom>
          <a:noFill/>
        </p:spPr>
        <p:txBody>
          <a:bodyPr wrap="none" rtlCol="0">
            <a:spAutoFit/>
          </a:bodyPr>
          <a:lstStyle/>
          <a:p>
            <a:r>
              <a:rPr lang="en-US" sz="3600" b="1" dirty="0">
                <a:solidFill>
                  <a:srgbClr val="202452"/>
                </a:solidFill>
                <a:latin typeface="HelveticaNeueLT Std" panose="020B0604020202020204"/>
              </a:rPr>
              <a:t>Service Code 102</a:t>
            </a:r>
          </a:p>
        </p:txBody>
      </p:sp>
      <p:pic>
        <p:nvPicPr>
          <p:cNvPr id="6" name="Picture 5">
            <a:extLst>
              <a:ext uri="{FF2B5EF4-FFF2-40B4-BE49-F238E27FC236}">
                <a16:creationId xmlns:a16="http://schemas.microsoft.com/office/drawing/2014/main" id="{77C1FF83-EF2E-F8B7-B698-837846EBE3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393581"/>
            <a:ext cx="4442831" cy="2962783"/>
          </a:xfrm>
          <a:prstGeom prst="rect">
            <a:avLst/>
          </a:prstGeom>
        </p:spPr>
      </p:pic>
      <p:sp>
        <p:nvSpPr>
          <p:cNvPr id="9" name="TextBox 8">
            <a:extLst>
              <a:ext uri="{FF2B5EF4-FFF2-40B4-BE49-F238E27FC236}">
                <a16:creationId xmlns:a16="http://schemas.microsoft.com/office/drawing/2014/main" id="{AC2F918C-E771-F5A3-F0EE-BDC3A63BF8AD}"/>
              </a:ext>
            </a:extLst>
          </p:cNvPr>
          <p:cNvSpPr txBox="1"/>
          <p:nvPr/>
        </p:nvSpPr>
        <p:spPr>
          <a:xfrm>
            <a:off x="5861266" y="2059394"/>
            <a:ext cx="5492534" cy="2739211"/>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rgbClr val="202452"/>
                </a:solidFill>
                <a:latin typeface="HelveticaNeueLT Std" panose="020B0604020202020204"/>
              </a:rPr>
              <a:t>One-on-one interview</a:t>
            </a:r>
          </a:p>
          <a:p>
            <a:endParaRPr lang="en-US" sz="1600" dirty="0">
              <a:solidFill>
                <a:srgbClr val="202452"/>
              </a:solidFill>
              <a:latin typeface="HelveticaNeueLT Std" panose="020B0604020202020204"/>
            </a:endParaRPr>
          </a:p>
          <a:p>
            <a:pPr marL="285750" indent="-285750">
              <a:buFont typeface="Wingdings" panose="05000000000000000000" pitchFamily="2" charset="2"/>
              <a:buChar char="Ø"/>
            </a:pPr>
            <a:r>
              <a:rPr lang="en-US" sz="2800" dirty="0">
                <a:solidFill>
                  <a:srgbClr val="202452"/>
                </a:solidFill>
                <a:latin typeface="HelveticaNeueLT Std" panose="020B0604020202020204"/>
              </a:rPr>
              <a:t>Formal or informal collection of information</a:t>
            </a:r>
          </a:p>
          <a:p>
            <a:endParaRPr lang="en-US" sz="1600" dirty="0">
              <a:solidFill>
                <a:srgbClr val="202452"/>
              </a:solidFill>
              <a:latin typeface="HelveticaNeueLT Std" panose="020B0604020202020204"/>
            </a:endParaRPr>
          </a:p>
          <a:p>
            <a:pPr marL="285750" indent="-285750">
              <a:buFont typeface="Wingdings" panose="05000000000000000000" pitchFamily="2" charset="2"/>
              <a:buChar char="Ø"/>
            </a:pPr>
            <a:r>
              <a:rPr lang="en-US" sz="2800" dirty="0">
                <a:solidFill>
                  <a:srgbClr val="202452"/>
                </a:solidFill>
                <a:latin typeface="HelveticaNeueLT Std" panose="020B0604020202020204"/>
              </a:rPr>
              <a:t>Standardized assessments may be used</a:t>
            </a:r>
          </a:p>
        </p:txBody>
      </p:sp>
    </p:spTree>
    <p:extLst>
      <p:ext uri="{BB962C8B-B14F-4D97-AF65-F5344CB8AC3E}">
        <p14:creationId xmlns:p14="http://schemas.microsoft.com/office/powerpoint/2010/main" val="35244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Labor Market Information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55AFDC85-7C95-C16B-3E14-2054B78D9605}"/>
              </a:ext>
            </a:extLst>
          </p:cNvPr>
          <p:cNvSpPr txBox="1"/>
          <p:nvPr/>
        </p:nvSpPr>
        <p:spPr>
          <a:xfrm>
            <a:off x="4092887" y="1367522"/>
            <a:ext cx="4006225" cy="646331"/>
          </a:xfrm>
          <a:prstGeom prst="rect">
            <a:avLst/>
          </a:prstGeom>
          <a:noFill/>
        </p:spPr>
        <p:txBody>
          <a:bodyPr wrap="none" rtlCol="0">
            <a:spAutoFit/>
          </a:bodyPr>
          <a:lstStyle/>
          <a:p>
            <a:r>
              <a:rPr lang="en-US" sz="3600" b="1" dirty="0">
                <a:solidFill>
                  <a:srgbClr val="002060"/>
                </a:solidFill>
                <a:latin typeface="HelveticaNeueLT Std" panose="020B0604020202020204"/>
              </a:rPr>
              <a:t>Service Code 107</a:t>
            </a:r>
          </a:p>
        </p:txBody>
      </p:sp>
      <p:pic>
        <p:nvPicPr>
          <p:cNvPr id="7" name="Picture 6">
            <a:extLst>
              <a:ext uri="{FF2B5EF4-FFF2-40B4-BE49-F238E27FC236}">
                <a16:creationId xmlns:a16="http://schemas.microsoft.com/office/drawing/2014/main" id="{2C84CB47-87F4-3DE1-D217-C7305A9DB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80734"/>
            <a:ext cx="5065002" cy="236980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2B4B97CF-4049-CADD-86E1-D79C2F4F1201}"/>
              </a:ext>
            </a:extLst>
          </p:cNvPr>
          <p:cNvSpPr txBox="1"/>
          <p:nvPr/>
        </p:nvSpPr>
        <p:spPr>
          <a:xfrm>
            <a:off x="6288800" y="2149865"/>
            <a:ext cx="5578792" cy="2831544"/>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solidFill>
                  <a:srgbClr val="202452"/>
                </a:solidFill>
                <a:latin typeface="HelveticaNeueLT Std" panose="020B0604020202020204"/>
              </a:rPr>
              <a:t>Must be specific to claimant’s past or future career goals</a:t>
            </a:r>
          </a:p>
          <a:p>
            <a:endParaRPr lang="en-US" dirty="0">
              <a:solidFill>
                <a:srgbClr val="202452"/>
              </a:solidFill>
              <a:latin typeface="HelveticaNeueLT Std" panose="020B0604020202020204"/>
            </a:endParaRPr>
          </a:p>
          <a:p>
            <a:pPr marL="285750" indent="-285750">
              <a:buFont typeface="Wingdings" panose="05000000000000000000" pitchFamily="2" charset="2"/>
              <a:buChar char="Ø"/>
            </a:pPr>
            <a:r>
              <a:rPr lang="en-US" sz="3200" dirty="0">
                <a:solidFill>
                  <a:srgbClr val="202452"/>
                </a:solidFill>
                <a:latin typeface="HelveticaNeueLT Std" panose="020B0604020202020204"/>
              </a:rPr>
              <a:t>Assist claimant to recognize trends</a:t>
            </a:r>
          </a:p>
        </p:txBody>
      </p:sp>
    </p:spTree>
    <p:extLst>
      <p:ext uri="{BB962C8B-B14F-4D97-AF65-F5344CB8AC3E}">
        <p14:creationId xmlns:p14="http://schemas.microsoft.com/office/powerpoint/2010/main" val="39454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Employability Development Plan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Box 3">
            <a:extLst>
              <a:ext uri="{FF2B5EF4-FFF2-40B4-BE49-F238E27FC236}">
                <a16:creationId xmlns:a16="http://schemas.microsoft.com/office/drawing/2014/main" id="{6170606C-9549-8B1D-28F2-1AF02644D59A}"/>
              </a:ext>
            </a:extLst>
          </p:cNvPr>
          <p:cNvSpPr txBox="1"/>
          <p:nvPr/>
        </p:nvSpPr>
        <p:spPr>
          <a:xfrm>
            <a:off x="838200" y="1690688"/>
            <a:ext cx="4006225" cy="646331"/>
          </a:xfrm>
          <a:prstGeom prst="rect">
            <a:avLst/>
          </a:prstGeom>
          <a:noFill/>
        </p:spPr>
        <p:txBody>
          <a:bodyPr wrap="none" rtlCol="0">
            <a:spAutoFit/>
          </a:bodyPr>
          <a:lstStyle/>
          <a:p>
            <a:r>
              <a:rPr lang="en-US" sz="3600" b="1" dirty="0">
                <a:solidFill>
                  <a:srgbClr val="002060"/>
                </a:solidFill>
                <a:latin typeface="HelveticaNeueLT Std" panose="020B0604020202020204"/>
              </a:rPr>
              <a:t>Service Code 205</a:t>
            </a:r>
          </a:p>
        </p:txBody>
      </p:sp>
      <p:pic>
        <p:nvPicPr>
          <p:cNvPr id="6" name="Picture 5">
            <a:extLst>
              <a:ext uri="{FF2B5EF4-FFF2-40B4-BE49-F238E27FC236}">
                <a16:creationId xmlns:a16="http://schemas.microsoft.com/office/drawing/2014/main" id="{D130BB8E-86FE-763B-2A30-B532B088B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92" y="2527771"/>
            <a:ext cx="4185640" cy="333213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4F0181C-3731-D7D2-1EBB-4D6B4D5CD172}"/>
              </a:ext>
            </a:extLst>
          </p:cNvPr>
          <p:cNvSpPr txBox="1"/>
          <p:nvPr/>
        </p:nvSpPr>
        <p:spPr>
          <a:xfrm>
            <a:off x="5346529" y="1843950"/>
            <a:ext cx="5684580" cy="3785652"/>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srgbClr val="202452"/>
                </a:solidFill>
                <a:latin typeface="HelveticaNeueLT Std" panose="020B0604020202020204"/>
              </a:rPr>
              <a:t>Completed jointly </a:t>
            </a:r>
            <a:r>
              <a:rPr lang="en-US" sz="2400" b="1" u="sng" dirty="0">
                <a:solidFill>
                  <a:srgbClr val="202452"/>
                </a:solidFill>
                <a:latin typeface="HelveticaNeueLT Std" panose="020B0604020202020204"/>
              </a:rPr>
              <a:t>with</a:t>
            </a:r>
            <a:r>
              <a:rPr lang="en-US" sz="2400" dirty="0">
                <a:solidFill>
                  <a:srgbClr val="202452"/>
                </a:solidFill>
                <a:latin typeface="HelveticaNeueLT Std" panose="020B0604020202020204"/>
              </a:rPr>
              <a:t> the claimant</a:t>
            </a:r>
          </a:p>
          <a:p>
            <a:endParaRPr lang="en-US" sz="2400" dirty="0">
              <a:solidFill>
                <a:srgbClr val="202452"/>
              </a:solidFill>
              <a:latin typeface="HelveticaNeueLT Std" panose="020B0604020202020204"/>
            </a:endParaRPr>
          </a:p>
          <a:p>
            <a:pPr marL="285750" indent="-285750">
              <a:buFont typeface="Wingdings" panose="05000000000000000000" pitchFamily="2" charset="2"/>
              <a:buChar char="Ø"/>
            </a:pPr>
            <a:r>
              <a:rPr lang="en-US" sz="2400" dirty="0">
                <a:solidFill>
                  <a:srgbClr val="202452"/>
                </a:solidFill>
                <a:latin typeface="HelveticaNeueLT Std" panose="020B0604020202020204"/>
              </a:rPr>
              <a:t>Specific to claimant’s past or future career goals</a:t>
            </a:r>
          </a:p>
          <a:p>
            <a:endParaRPr lang="en-US" sz="2400" dirty="0">
              <a:solidFill>
                <a:srgbClr val="202452"/>
              </a:solidFill>
              <a:latin typeface="HelveticaNeueLT Std" panose="020B0604020202020204"/>
            </a:endParaRPr>
          </a:p>
          <a:p>
            <a:pPr marL="285750" indent="-285750">
              <a:buFont typeface="Wingdings" panose="05000000000000000000" pitchFamily="2" charset="2"/>
              <a:buChar char="Ø"/>
            </a:pPr>
            <a:r>
              <a:rPr lang="en-US" sz="2400" dirty="0">
                <a:solidFill>
                  <a:srgbClr val="202452"/>
                </a:solidFill>
                <a:latin typeface="HelveticaNeueLT Std" panose="020B0604020202020204"/>
              </a:rPr>
              <a:t>Identify at least one short-term and one long-term goal</a:t>
            </a:r>
          </a:p>
          <a:p>
            <a:endParaRPr lang="en-US" sz="2400" dirty="0">
              <a:solidFill>
                <a:srgbClr val="202452"/>
              </a:solidFill>
              <a:latin typeface="HelveticaNeueLT Std" panose="020B0604020202020204"/>
            </a:endParaRPr>
          </a:p>
          <a:p>
            <a:pPr marL="285750" indent="-285750">
              <a:buFont typeface="Wingdings" panose="05000000000000000000" pitchFamily="2" charset="2"/>
              <a:buChar char="Ø"/>
            </a:pPr>
            <a:r>
              <a:rPr lang="en-US" sz="2400" dirty="0">
                <a:solidFill>
                  <a:srgbClr val="202452"/>
                </a:solidFill>
                <a:latin typeface="HelveticaNeueLT Std" panose="020B0604020202020204"/>
              </a:rPr>
              <a:t>Each goal must include specific next steps to achieve it</a:t>
            </a:r>
          </a:p>
        </p:txBody>
      </p:sp>
    </p:spTree>
    <p:extLst>
      <p:ext uri="{BB962C8B-B14F-4D97-AF65-F5344CB8AC3E}">
        <p14:creationId xmlns:p14="http://schemas.microsoft.com/office/powerpoint/2010/main" val="24770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Employability Development Plan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D130BB8E-86FE-763B-2A30-B532B088B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92" y="2070711"/>
            <a:ext cx="4185640" cy="333213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485042E0-7750-7A6B-A7DE-619A84B6F585}"/>
              </a:ext>
            </a:extLst>
          </p:cNvPr>
          <p:cNvSpPr txBox="1"/>
          <p:nvPr/>
        </p:nvSpPr>
        <p:spPr>
          <a:xfrm>
            <a:off x="5329764" y="1813173"/>
            <a:ext cx="6024036" cy="3231654"/>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rgbClr val="202452"/>
                </a:solidFill>
                <a:latin typeface="HelveticaNeueLT Std" panose="020B0604020202020204"/>
              </a:rPr>
              <a:t>Avoid Health Insurance Portability and Accountability Act </a:t>
            </a:r>
            <a:r>
              <a:rPr lang="en-US" sz="2400" dirty="0">
                <a:solidFill>
                  <a:srgbClr val="202452"/>
                </a:solidFill>
              </a:rPr>
              <a:t>(</a:t>
            </a:r>
            <a:r>
              <a:rPr lang="en-US" sz="2800" dirty="0">
                <a:solidFill>
                  <a:srgbClr val="202452"/>
                </a:solidFill>
                <a:latin typeface="HelveticaNeueLT Std" panose="020B0604020202020204"/>
              </a:rPr>
              <a:t>HIPAA) information</a:t>
            </a:r>
          </a:p>
          <a:p>
            <a:endParaRPr lang="en-US" sz="1600" dirty="0">
              <a:solidFill>
                <a:srgbClr val="202452"/>
              </a:solidFill>
              <a:latin typeface="HelveticaNeueLT Std" panose="020B0604020202020204"/>
            </a:endParaRPr>
          </a:p>
          <a:p>
            <a:pPr marL="285750" indent="-285750">
              <a:buFont typeface="Wingdings" panose="05000000000000000000" pitchFamily="2" charset="2"/>
              <a:buChar char="Ø"/>
            </a:pPr>
            <a:r>
              <a:rPr lang="en-US" sz="2800" dirty="0">
                <a:solidFill>
                  <a:srgbClr val="202452"/>
                </a:solidFill>
                <a:latin typeface="HelveticaNeueLT Std" panose="020B0604020202020204"/>
              </a:rPr>
              <a:t>Must list the specific work search activity:</a:t>
            </a:r>
          </a:p>
          <a:p>
            <a:pPr marL="800100" lvl="1" indent="-342900">
              <a:buFont typeface="Courier New" panose="02070309020205020404" pitchFamily="49" charset="0"/>
              <a:buChar char="o"/>
            </a:pPr>
            <a:r>
              <a:rPr lang="en-US" sz="2400" dirty="0">
                <a:solidFill>
                  <a:srgbClr val="202452"/>
                </a:solidFill>
                <a:latin typeface="HelveticaNeueLT Std" panose="020B0604020202020204"/>
              </a:rPr>
              <a:t>Title</a:t>
            </a:r>
          </a:p>
          <a:p>
            <a:pPr marL="800100" lvl="1" indent="-342900">
              <a:buFont typeface="Courier New" panose="02070309020205020404" pitchFamily="49" charset="0"/>
              <a:buChar char="o"/>
            </a:pPr>
            <a:r>
              <a:rPr lang="en-US" sz="2400" dirty="0">
                <a:solidFill>
                  <a:srgbClr val="202452"/>
                </a:solidFill>
                <a:latin typeface="HelveticaNeueLT Std" panose="020B0604020202020204"/>
              </a:rPr>
              <a:t>Workshop date and time</a:t>
            </a:r>
          </a:p>
        </p:txBody>
      </p:sp>
    </p:spTree>
    <p:extLst>
      <p:ext uri="{BB962C8B-B14F-4D97-AF65-F5344CB8AC3E}">
        <p14:creationId xmlns:p14="http://schemas.microsoft.com/office/powerpoint/2010/main" val="2373726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Objective Assessment Summary (OAS)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Box 3">
            <a:extLst>
              <a:ext uri="{FF2B5EF4-FFF2-40B4-BE49-F238E27FC236}">
                <a16:creationId xmlns:a16="http://schemas.microsoft.com/office/drawing/2014/main" id="{4AAA8D54-08A0-6181-AFA6-6EA95A2B7CA1}"/>
              </a:ext>
            </a:extLst>
          </p:cNvPr>
          <p:cNvSpPr txBox="1"/>
          <p:nvPr/>
        </p:nvSpPr>
        <p:spPr>
          <a:xfrm>
            <a:off x="838200" y="1520856"/>
            <a:ext cx="4006225" cy="646331"/>
          </a:xfrm>
          <a:prstGeom prst="rect">
            <a:avLst/>
          </a:prstGeom>
          <a:noFill/>
        </p:spPr>
        <p:txBody>
          <a:bodyPr wrap="none" rtlCol="0">
            <a:spAutoFit/>
          </a:bodyPr>
          <a:lstStyle/>
          <a:p>
            <a:r>
              <a:rPr lang="en-US" sz="3600" b="1" dirty="0">
                <a:solidFill>
                  <a:srgbClr val="002060"/>
                </a:solidFill>
                <a:latin typeface="HelveticaNeueLT Std" panose="020B0604020202020204"/>
              </a:rPr>
              <a:t>Service Code 203</a:t>
            </a:r>
          </a:p>
        </p:txBody>
      </p:sp>
      <p:grpSp>
        <p:nvGrpSpPr>
          <p:cNvPr id="7" name="Group 6">
            <a:extLst>
              <a:ext uri="{FF2B5EF4-FFF2-40B4-BE49-F238E27FC236}">
                <a16:creationId xmlns:a16="http://schemas.microsoft.com/office/drawing/2014/main" id="{8E68BF61-AE2D-2B8C-6E64-E56668F1315E}"/>
              </a:ext>
            </a:extLst>
          </p:cNvPr>
          <p:cNvGrpSpPr/>
          <p:nvPr/>
        </p:nvGrpSpPr>
        <p:grpSpPr>
          <a:xfrm>
            <a:off x="333548" y="2368564"/>
            <a:ext cx="5015527" cy="3491337"/>
            <a:chOff x="658058" y="1799276"/>
            <a:chExt cx="5015527" cy="3491337"/>
          </a:xfrm>
        </p:grpSpPr>
        <p:pic>
          <p:nvPicPr>
            <p:cNvPr id="8" name="Picture 7">
              <a:extLst>
                <a:ext uri="{FF2B5EF4-FFF2-40B4-BE49-F238E27FC236}">
                  <a16:creationId xmlns:a16="http://schemas.microsoft.com/office/drawing/2014/main" id="{F2885255-1F0F-AD26-5054-E86089811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58" y="1799276"/>
              <a:ext cx="4986742" cy="349133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2AE77563-8DCE-C036-CD53-DC328A220349}"/>
                </a:ext>
              </a:extLst>
            </p:cNvPr>
            <p:cNvSpPr/>
            <p:nvPr/>
          </p:nvSpPr>
          <p:spPr>
            <a:xfrm>
              <a:off x="839803" y="3631897"/>
              <a:ext cx="4833782" cy="76317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A2C8DBD-BE24-0AFF-574D-187AD9594F4B}"/>
              </a:ext>
            </a:extLst>
          </p:cNvPr>
          <p:cNvSpPr txBox="1"/>
          <p:nvPr/>
        </p:nvSpPr>
        <p:spPr>
          <a:xfrm>
            <a:off x="5671188" y="1990574"/>
            <a:ext cx="5511162" cy="3754874"/>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rgbClr val="202452"/>
                </a:solidFill>
                <a:latin typeface="HelveticaNeueLT Std" panose="020B0604020202020204"/>
              </a:rPr>
              <a:t>Must be completed in EFM if the employability development plan is created electronically using the EFM plan wizard</a:t>
            </a:r>
          </a:p>
          <a:p>
            <a:pPr marL="285750" indent="-285750">
              <a:buFont typeface="Wingdings" panose="05000000000000000000" pitchFamily="2" charset="2"/>
              <a:buChar char="Ø"/>
            </a:pPr>
            <a:endParaRPr lang="en-US" sz="2800" dirty="0">
              <a:solidFill>
                <a:srgbClr val="202452"/>
              </a:solidFill>
              <a:latin typeface="HelveticaNeueLT Std" panose="020B0604020202020204"/>
            </a:endParaRPr>
          </a:p>
          <a:p>
            <a:pPr marL="285750" indent="-285750">
              <a:buFont typeface="Wingdings" panose="05000000000000000000" pitchFamily="2" charset="2"/>
              <a:buChar char="Ø"/>
            </a:pPr>
            <a:r>
              <a:rPr lang="en-US" sz="2800" dirty="0">
                <a:solidFill>
                  <a:srgbClr val="202452"/>
                </a:solidFill>
                <a:latin typeface="HelveticaNeueLT Std" panose="020B0604020202020204"/>
              </a:rPr>
              <a:t>Staff must record service code 203 upon completion of the OAS</a:t>
            </a:r>
          </a:p>
          <a:p>
            <a:endParaRPr lang="en-US" sz="1600" u="sng" dirty="0">
              <a:solidFill>
                <a:srgbClr val="202452"/>
              </a:solidFill>
              <a:latin typeface="HelveticaNeueLT Std" panose="020B0604020202020204"/>
            </a:endParaRPr>
          </a:p>
        </p:txBody>
      </p:sp>
    </p:spTree>
    <p:extLst>
      <p:ext uri="{BB962C8B-B14F-4D97-AF65-F5344CB8AC3E}">
        <p14:creationId xmlns:p14="http://schemas.microsoft.com/office/powerpoint/2010/main" val="41033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Additional Work Search Activities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2" name="Picture 11">
            <a:extLst>
              <a:ext uri="{FF2B5EF4-FFF2-40B4-BE49-F238E27FC236}">
                <a16:creationId xmlns:a16="http://schemas.microsoft.com/office/drawing/2014/main" id="{3B4CA30C-5E35-DF43-C263-CE688134B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2094" y="1478814"/>
            <a:ext cx="2563663" cy="1708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F0F35E00-61F4-9297-FBC6-059A2E964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887" y="1458023"/>
            <a:ext cx="2624256" cy="1750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3F9C8F36-A7F4-FA4C-012C-FF2E55E787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2094" y="4111042"/>
            <a:ext cx="2621978" cy="1748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FB07CB00-6493-6AD9-A04F-4B39177599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6887" y="4111042"/>
            <a:ext cx="2638833" cy="1871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0CCC0FAC-1DBD-5B7B-324C-7A4ECE8D0385}"/>
              </a:ext>
            </a:extLst>
          </p:cNvPr>
          <p:cNvSpPr txBox="1"/>
          <p:nvPr/>
        </p:nvSpPr>
        <p:spPr>
          <a:xfrm>
            <a:off x="3814073" y="1979269"/>
            <a:ext cx="2281928" cy="707886"/>
          </a:xfrm>
          <a:prstGeom prst="rect">
            <a:avLst/>
          </a:prstGeom>
          <a:noFill/>
        </p:spPr>
        <p:txBody>
          <a:bodyPr wrap="square" rtlCol="0">
            <a:spAutoFit/>
          </a:bodyPr>
          <a:lstStyle/>
          <a:p>
            <a:r>
              <a:rPr lang="en-US" sz="2000" b="1" dirty="0">
                <a:solidFill>
                  <a:srgbClr val="202452"/>
                </a:solidFill>
                <a:latin typeface="HelveticaNeueLT Std" panose="020B0604020202020204"/>
              </a:rPr>
              <a:t>Resume Writing </a:t>
            </a:r>
          </a:p>
          <a:p>
            <a:r>
              <a:rPr lang="en-US" sz="2000" b="1" dirty="0">
                <a:solidFill>
                  <a:srgbClr val="202452"/>
                </a:solidFill>
                <a:latin typeface="HelveticaNeueLT Std" panose="020B0604020202020204"/>
              </a:rPr>
              <a:t>Workshop</a:t>
            </a:r>
          </a:p>
        </p:txBody>
      </p:sp>
      <p:sp>
        <p:nvSpPr>
          <p:cNvPr id="17" name="TextBox 16">
            <a:extLst>
              <a:ext uri="{FF2B5EF4-FFF2-40B4-BE49-F238E27FC236}">
                <a16:creationId xmlns:a16="http://schemas.microsoft.com/office/drawing/2014/main" id="{8563E2BE-A0AA-EF0F-EA49-5A985AD8BB3C}"/>
              </a:ext>
            </a:extLst>
          </p:cNvPr>
          <p:cNvSpPr txBox="1"/>
          <p:nvPr/>
        </p:nvSpPr>
        <p:spPr>
          <a:xfrm>
            <a:off x="9325909" y="2133157"/>
            <a:ext cx="2297506" cy="400110"/>
          </a:xfrm>
          <a:prstGeom prst="rect">
            <a:avLst/>
          </a:prstGeom>
          <a:noFill/>
        </p:spPr>
        <p:txBody>
          <a:bodyPr wrap="square" rtlCol="0">
            <a:spAutoFit/>
          </a:bodyPr>
          <a:lstStyle/>
          <a:p>
            <a:r>
              <a:rPr lang="en-US" sz="2000" b="1" dirty="0">
                <a:solidFill>
                  <a:srgbClr val="202452"/>
                </a:solidFill>
                <a:latin typeface="HelveticaNeueLT Std" panose="020B0604020202020204"/>
              </a:rPr>
              <a:t>Job Finding Club</a:t>
            </a:r>
          </a:p>
        </p:txBody>
      </p:sp>
      <p:sp>
        <p:nvSpPr>
          <p:cNvPr id="18" name="TextBox 17">
            <a:extLst>
              <a:ext uri="{FF2B5EF4-FFF2-40B4-BE49-F238E27FC236}">
                <a16:creationId xmlns:a16="http://schemas.microsoft.com/office/drawing/2014/main" id="{DA6F7E9B-88D2-D338-1ADD-353A8548D8CF}"/>
              </a:ext>
            </a:extLst>
          </p:cNvPr>
          <p:cNvSpPr txBox="1"/>
          <p:nvPr/>
        </p:nvSpPr>
        <p:spPr>
          <a:xfrm>
            <a:off x="3898955" y="4631528"/>
            <a:ext cx="2527932" cy="707886"/>
          </a:xfrm>
          <a:prstGeom prst="rect">
            <a:avLst/>
          </a:prstGeom>
          <a:noFill/>
        </p:spPr>
        <p:txBody>
          <a:bodyPr wrap="square" rtlCol="0">
            <a:spAutoFit/>
          </a:bodyPr>
          <a:lstStyle/>
          <a:p>
            <a:r>
              <a:rPr lang="en-US" sz="2000" b="1" dirty="0">
                <a:solidFill>
                  <a:srgbClr val="202452"/>
                </a:solidFill>
                <a:latin typeface="HelveticaNeueLT Std" panose="020B0604020202020204"/>
              </a:rPr>
              <a:t>Interviewing Skills Workshop</a:t>
            </a:r>
          </a:p>
        </p:txBody>
      </p:sp>
      <p:sp>
        <p:nvSpPr>
          <p:cNvPr id="19" name="TextBox 18">
            <a:extLst>
              <a:ext uri="{FF2B5EF4-FFF2-40B4-BE49-F238E27FC236}">
                <a16:creationId xmlns:a16="http://schemas.microsoft.com/office/drawing/2014/main" id="{FF25D529-F51A-A4B7-D437-2D11848194F7}"/>
              </a:ext>
            </a:extLst>
          </p:cNvPr>
          <p:cNvSpPr txBox="1"/>
          <p:nvPr/>
        </p:nvSpPr>
        <p:spPr>
          <a:xfrm>
            <a:off x="9153896" y="4631528"/>
            <a:ext cx="3190594" cy="707886"/>
          </a:xfrm>
          <a:prstGeom prst="rect">
            <a:avLst/>
          </a:prstGeom>
          <a:noFill/>
        </p:spPr>
        <p:txBody>
          <a:bodyPr wrap="square" rtlCol="0">
            <a:spAutoFit/>
          </a:bodyPr>
          <a:lstStyle/>
          <a:p>
            <a:r>
              <a:rPr lang="en-US" sz="2000" b="1" dirty="0">
                <a:solidFill>
                  <a:srgbClr val="202452"/>
                </a:solidFill>
                <a:latin typeface="HelveticaNeueLT Std" panose="020B0604020202020204"/>
              </a:rPr>
              <a:t>Referrals to Education and/or Training</a:t>
            </a:r>
          </a:p>
        </p:txBody>
      </p:sp>
    </p:spTree>
    <p:extLst>
      <p:ext uri="{BB962C8B-B14F-4D97-AF65-F5344CB8AC3E}">
        <p14:creationId xmlns:p14="http://schemas.microsoft.com/office/powerpoint/2010/main" val="305940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EDP Responsibility Statement</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1A9577CB-2083-01C8-5B34-2D3D0BF7FC71}"/>
              </a:ext>
            </a:extLst>
          </p:cNvPr>
          <p:cNvPicPr>
            <a:picLocks noChangeAspect="1"/>
          </p:cNvPicPr>
          <p:nvPr/>
        </p:nvPicPr>
        <p:blipFill>
          <a:blip r:embed="rId4"/>
          <a:stretch>
            <a:fillRect/>
          </a:stretch>
        </p:blipFill>
        <p:spPr>
          <a:xfrm>
            <a:off x="1332867" y="1451123"/>
            <a:ext cx="5168216" cy="4858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32EE2C6C-321A-2F42-EE4E-F93E98EBFB18}"/>
              </a:ext>
            </a:extLst>
          </p:cNvPr>
          <p:cNvSpPr txBox="1"/>
          <p:nvPr/>
        </p:nvSpPr>
        <p:spPr>
          <a:xfrm>
            <a:off x="6805259" y="1833948"/>
            <a:ext cx="4377091" cy="409342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202452"/>
                </a:solidFill>
                <a:latin typeface="HelveticaNeueLT Std" panose="020B0604020202020204"/>
              </a:rPr>
              <a:t>Must list the specific work search activity:</a:t>
            </a:r>
          </a:p>
          <a:p>
            <a:pPr marL="800100" lvl="1" indent="-342900">
              <a:buFont typeface="Courier New" panose="02070309020205020404" pitchFamily="49" charset="0"/>
              <a:buChar char="o"/>
            </a:pPr>
            <a:r>
              <a:rPr lang="en-US" sz="2000" dirty="0">
                <a:solidFill>
                  <a:srgbClr val="202452"/>
                </a:solidFill>
                <a:latin typeface="HelveticaNeueLT Std" panose="020B0604020202020204"/>
              </a:rPr>
              <a:t>Title</a:t>
            </a:r>
          </a:p>
          <a:p>
            <a:pPr marL="800100" lvl="1" indent="-342900">
              <a:buFont typeface="Courier New" panose="02070309020205020404" pitchFamily="49" charset="0"/>
              <a:buChar char="o"/>
            </a:pPr>
            <a:r>
              <a:rPr lang="en-US" sz="2000" dirty="0">
                <a:solidFill>
                  <a:srgbClr val="202452"/>
                </a:solidFill>
                <a:latin typeface="HelveticaNeueLT Std" panose="020B0604020202020204"/>
              </a:rPr>
              <a:t>Workshop date and time</a:t>
            </a:r>
          </a:p>
          <a:p>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Include date and signatures of both the claimant </a:t>
            </a:r>
            <a:r>
              <a:rPr lang="en-US" sz="2400" u="sng" dirty="0">
                <a:solidFill>
                  <a:srgbClr val="202452"/>
                </a:solidFill>
                <a:latin typeface="HelveticaNeueLT Std" panose="020B0604020202020204"/>
              </a:rPr>
              <a:t>and</a:t>
            </a:r>
            <a:r>
              <a:rPr lang="en-US" sz="2400" dirty="0">
                <a:solidFill>
                  <a:srgbClr val="202452"/>
                </a:solidFill>
                <a:latin typeface="HelveticaNeueLT Std" panose="020B0604020202020204"/>
              </a:rPr>
              <a:t> case manager</a:t>
            </a:r>
          </a:p>
          <a:p>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Provide copy to claimant, retain original in claimant’s file (hard or electronic)</a:t>
            </a:r>
          </a:p>
        </p:txBody>
      </p:sp>
    </p:spTree>
    <p:extLst>
      <p:ext uri="{BB962C8B-B14F-4D97-AF65-F5344CB8AC3E}">
        <p14:creationId xmlns:p14="http://schemas.microsoft.com/office/powerpoint/2010/main" val="23862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 Section 1</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Title 2">
            <a:extLst>
              <a:ext uri="{FF2B5EF4-FFF2-40B4-BE49-F238E27FC236}">
                <a16:creationId xmlns:a16="http://schemas.microsoft.com/office/drawing/2014/main" id="{39A50AD9-16E7-1EC5-28CB-33078397990F}"/>
              </a:ext>
            </a:extLst>
          </p:cNvPr>
          <p:cNvSpPr txBox="1">
            <a:spLocks/>
          </p:cNvSpPr>
          <p:nvPr/>
        </p:nvSpPr>
        <p:spPr>
          <a:xfrm>
            <a:off x="2152650" y="2002631"/>
            <a:ext cx="78867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202452"/>
                </a:solidFill>
                <a:latin typeface="HelveticaNeueLT Std" panose="020B0604020202090204" pitchFamily="34" charset="0"/>
              </a:rPr>
              <a:t>History and Purpose</a:t>
            </a:r>
            <a:endParaRPr lang="en-US" sz="5400" dirty="0">
              <a:solidFill>
                <a:srgbClr val="202452"/>
              </a:solidFill>
              <a:latin typeface="HelveticaNeueLT Std" panose="020B0604020202090204" pitchFamily="34" charset="0"/>
            </a:endParaRPr>
          </a:p>
        </p:txBody>
      </p:sp>
    </p:spTree>
    <p:extLst>
      <p:ext uri="{BB962C8B-B14F-4D97-AF65-F5344CB8AC3E}">
        <p14:creationId xmlns:p14="http://schemas.microsoft.com/office/powerpoint/2010/main" val="315915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 Section 4</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2">
            <a:extLst>
              <a:ext uri="{FF2B5EF4-FFF2-40B4-BE49-F238E27FC236}">
                <a16:creationId xmlns:a16="http://schemas.microsoft.com/office/drawing/2014/main" id="{014AF51F-4254-D939-6C1F-9BB41A367C7F}"/>
              </a:ext>
            </a:extLst>
          </p:cNvPr>
          <p:cNvSpPr txBox="1">
            <a:spLocks/>
          </p:cNvSpPr>
          <p:nvPr/>
        </p:nvSpPr>
        <p:spPr>
          <a:xfrm>
            <a:off x="2152650" y="2002631"/>
            <a:ext cx="78867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202452"/>
                </a:solidFill>
                <a:latin typeface="HelveticaNeueLT Std" panose="020B0604020202090204" pitchFamily="34" charset="0"/>
              </a:rPr>
              <a:t>Attendance Documentation and Scheduling Conflicts</a:t>
            </a:r>
          </a:p>
        </p:txBody>
      </p:sp>
    </p:spTree>
    <p:extLst>
      <p:ext uri="{BB962C8B-B14F-4D97-AF65-F5344CB8AC3E}">
        <p14:creationId xmlns:p14="http://schemas.microsoft.com/office/powerpoint/2010/main" val="53204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Resulting Events – Documenting Attendance</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6">
            <a:extLst>
              <a:ext uri="{FF2B5EF4-FFF2-40B4-BE49-F238E27FC236}">
                <a16:creationId xmlns:a16="http://schemas.microsoft.com/office/drawing/2014/main" id="{69B0F093-2BC5-D882-7E44-FD75EE2B1859}"/>
              </a:ext>
            </a:extLst>
          </p:cNvPr>
          <p:cNvSpPr>
            <a:spLocks noGrp="1"/>
          </p:cNvSpPr>
          <p:nvPr>
            <p:ph idx="1"/>
          </p:nvPr>
        </p:nvSpPr>
        <p:spPr>
          <a:xfrm>
            <a:off x="838200" y="1620384"/>
            <a:ext cx="10515600" cy="3617232"/>
          </a:xfrm>
        </p:spPr>
        <p:txBody>
          <a:bodyPr>
            <a:normAutofit lnSpcReduction="10000"/>
          </a:bodyPr>
          <a:lstStyle/>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Manage attendance as soon as possible, preferably as soon as the appointment is completed</a:t>
            </a:r>
          </a:p>
          <a:p>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Attendance information is interfaced to CONNECT for RA benefit continuation or interruption</a:t>
            </a:r>
          </a:p>
          <a:p>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Attendance concerns should be immediately forwarded to the RESEA Coordinator</a:t>
            </a:r>
          </a:p>
        </p:txBody>
      </p:sp>
      <p:pic>
        <p:nvPicPr>
          <p:cNvPr id="4" name="Picture 3">
            <a:extLst>
              <a:ext uri="{FF2B5EF4-FFF2-40B4-BE49-F238E27FC236}">
                <a16:creationId xmlns:a16="http://schemas.microsoft.com/office/drawing/2014/main" id="{B9B22A8A-EA62-37FE-53E0-C724B789BE3A}"/>
              </a:ext>
            </a:extLst>
          </p:cNvPr>
          <p:cNvPicPr>
            <a:picLocks noChangeAspect="1"/>
          </p:cNvPicPr>
          <p:nvPr/>
        </p:nvPicPr>
        <p:blipFill>
          <a:blip r:embed="rId4"/>
          <a:stretch>
            <a:fillRect/>
          </a:stretch>
        </p:blipFill>
        <p:spPr>
          <a:xfrm>
            <a:off x="1131570" y="5131212"/>
            <a:ext cx="9928860" cy="1043058"/>
          </a:xfrm>
          <a:prstGeom prst="rect">
            <a:avLst/>
          </a:prstGeom>
        </p:spPr>
      </p:pic>
    </p:spTree>
    <p:extLst>
      <p:ext uri="{BB962C8B-B14F-4D97-AF65-F5344CB8AC3E}">
        <p14:creationId xmlns:p14="http://schemas.microsoft.com/office/powerpoint/2010/main" val="1443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Resulting Events – Documenting Attendance</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8" name="Picture 7">
            <a:extLst>
              <a:ext uri="{FF2B5EF4-FFF2-40B4-BE49-F238E27FC236}">
                <a16:creationId xmlns:a16="http://schemas.microsoft.com/office/drawing/2014/main" id="{2CE38F5E-20B6-6964-9BC0-3E9D568A226E}"/>
              </a:ext>
            </a:extLst>
          </p:cNvPr>
          <p:cNvPicPr>
            <a:picLocks noChangeAspect="1"/>
          </p:cNvPicPr>
          <p:nvPr/>
        </p:nvPicPr>
        <p:blipFill>
          <a:blip r:embed="rId4"/>
          <a:stretch>
            <a:fillRect/>
          </a:stretch>
        </p:blipFill>
        <p:spPr>
          <a:xfrm>
            <a:off x="2608189" y="1422509"/>
            <a:ext cx="6975622" cy="5336771"/>
          </a:xfrm>
          <a:prstGeom prst="rect">
            <a:avLst/>
          </a:prstGeom>
        </p:spPr>
      </p:pic>
    </p:spTree>
    <p:extLst>
      <p:ext uri="{BB962C8B-B14F-4D97-AF65-F5344CB8AC3E}">
        <p14:creationId xmlns:p14="http://schemas.microsoft.com/office/powerpoint/2010/main" val="1536334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Resulting Events – No Show Reasons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AC5F251-106D-90CB-0B1A-807C32F71813}"/>
              </a:ext>
            </a:extLst>
          </p:cNvPr>
          <p:cNvSpPr/>
          <p:nvPr/>
        </p:nvSpPr>
        <p:spPr>
          <a:xfrm>
            <a:off x="838200" y="1690688"/>
            <a:ext cx="5257800" cy="4339650"/>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202452"/>
                </a:solidFill>
                <a:latin typeface="HelveticaNeueLT Std" panose="020B0604020202020204"/>
              </a:rPr>
              <a:t>Address Undeliverable</a:t>
            </a:r>
          </a:p>
          <a:p>
            <a:pPr marL="171450" indent="-171450">
              <a:buFont typeface="Wingdings" panose="05000000000000000000" pitchFamily="2" charset="2"/>
              <a:buChar char="Ø"/>
            </a:pPr>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Claim Ended</a:t>
            </a:r>
          </a:p>
          <a:p>
            <a:pPr marL="171450" indent="-171450">
              <a:buFont typeface="Wingdings" panose="05000000000000000000" pitchFamily="2" charset="2"/>
              <a:buChar char="Ø"/>
            </a:pPr>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Deceased</a:t>
            </a:r>
          </a:p>
          <a:p>
            <a:pPr marL="171450" indent="-171450">
              <a:buFont typeface="Wingdings" panose="05000000000000000000" pitchFamily="2" charset="2"/>
              <a:buChar char="Ø"/>
            </a:pPr>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Disqualified on Other Issues</a:t>
            </a:r>
          </a:p>
          <a:p>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Exhausted Benefits</a:t>
            </a:r>
          </a:p>
          <a:p>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In Trade Readjustment Assistance (TRA) Training</a:t>
            </a:r>
          </a:p>
          <a:p>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Incarcerated</a:t>
            </a:r>
          </a:p>
        </p:txBody>
      </p:sp>
      <p:sp>
        <p:nvSpPr>
          <p:cNvPr id="4" name="Rectangle 3">
            <a:extLst>
              <a:ext uri="{FF2B5EF4-FFF2-40B4-BE49-F238E27FC236}">
                <a16:creationId xmlns:a16="http://schemas.microsoft.com/office/drawing/2014/main" id="{12EAB4E6-139A-B94C-E709-5825540F5A80}"/>
              </a:ext>
            </a:extLst>
          </p:cNvPr>
          <p:cNvSpPr/>
          <p:nvPr/>
        </p:nvSpPr>
        <p:spPr>
          <a:xfrm>
            <a:off x="6258902" y="1690688"/>
            <a:ext cx="4679608" cy="3970318"/>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202452"/>
                </a:solidFill>
                <a:latin typeface="HelveticaNeueLT Std" panose="020B0604020202020204"/>
              </a:rPr>
              <a:t>Medical</a:t>
            </a:r>
          </a:p>
          <a:p>
            <a:pPr marL="171450" indent="-171450">
              <a:buFont typeface="Wingdings" panose="05000000000000000000" pitchFamily="2" charset="2"/>
              <a:buChar char="Ø"/>
            </a:pPr>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Relocated In-State</a:t>
            </a:r>
          </a:p>
          <a:p>
            <a:pPr marL="171450" indent="-171450">
              <a:buFont typeface="Wingdings" panose="05000000000000000000" pitchFamily="2" charset="2"/>
              <a:buChar char="Ø"/>
            </a:pPr>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Relocated Out-of-State</a:t>
            </a:r>
          </a:p>
          <a:p>
            <a:pPr marL="171450" indent="-171450">
              <a:buFont typeface="Wingdings" panose="05000000000000000000" pitchFamily="2" charset="2"/>
              <a:buChar char="Ø"/>
            </a:pPr>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Out of Reporting Status</a:t>
            </a:r>
          </a:p>
          <a:p>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Refused to Participate</a:t>
            </a:r>
          </a:p>
          <a:p>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Returned to Work</a:t>
            </a:r>
          </a:p>
          <a:p>
            <a:endParaRPr lang="en-US" sz="1400" dirty="0">
              <a:solidFill>
                <a:srgbClr val="202452"/>
              </a:solidFill>
              <a:latin typeface="HelveticaNeueLT Std" panose="020B0604020202020204"/>
            </a:endParaRPr>
          </a:p>
          <a:p>
            <a:pPr marL="342900" indent="-342900">
              <a:buFont typeface="Wingdings" panose="05000000000000000000" pitchFamily="2" charset="2"/>
              <a:buChar char="Ø"/>
            </a:pPr>
            <a:r>
              <a:rPr lang="en-US" sz="2400" dirty="0">
                <a:solidFill>
                  <a:srgbClr val="202452"/>
                </a:solidFill>
                <a:latin typeface="HelveticaNeueLT Std" panose="020B0604020202020204"/>
              </a:rPr>
              <a:t>Other (Explain)</a:t>
            </a:r>
          </a:p>
        </p:txBody>
      </p:sp>
    </p:spTree>
    <p:extLst>
      <p:ext uri="{BB962C8B-B14F-4D97-AF65-F5344CB8AC3E}">
        <p14:creationId xmlns:p14="http://schemas.microsoft.com/office/powerpoint/2010/main" val="2816009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Scheduling Conflicts – Reset vs. Reschedule</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3">
            <a:extLst>
              <a:ext uri="{FF2B5EF4-FFF2-40B4-BE49-F238E27FC236}">
                <a16:creationId xmlns:a16="http://schemas.microsoft.com/office/drawing/2014/main" id="{5E5699A3-B8E1-BC0A-4A04-10781A7909FC}"/>
              </a:ext>
            </a:extLst>
          </p:cNvPr>
          <p:cNvSpPr txBox="1">
            <a:spLocks/>
          </p:cNvSpPr>
          <p:nvPr/>
        </p:nvSpPr>
        <p:spPr>
          <a:xfrm>
            <a:off x="1381851" y="1524683"/>
            <a:ext cx="4009798" cy="583470"/>
          </a:xfrm>
          <a:prstGeom prst="rect">
            <a:avLst/>
          </a:prstGeom>
          <a:ln>
            <a:solidFill>
              <a:srgbClr val="202452"/>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202452"/>
                </a:solidFill>
                <a:effectLst/>
                <a:uLnTx/>
                <a:uFillTx/>
                <a:latin typeface="HelveticaNeueLT Std" panose="020B0604020202090204" pitchFamily="34" charset="0"/>
                <a:ea typeface="+mn-ea"/>
                <a:cs typeface="+mn-cs"/>
              </a:rPr>
              <a:t>Reset  (Active)</a:t>
            </a:r>
            <a:endParaRPr kumimoji="0" lang="en-US" sz="2400" b="1" i="0" u="none" strike="noStrike" kern="1200" cap="none" spc="0" normalizeH="0" baseline="0" noProof="0" dirty="0">
              <a:ln>
                <a:noFill/>
              </a:ln>
              <a:solidFill>
                <a:srgbClr val="202452"/>
              </a:solidFill>
              <a:effectLst/>
              <a:uLnTx/>
              <a:uFillTx/>
              <a:latin typeface="HelveticaNeueLT Std" panose="020B0604020202090204" pitchFamily="34" charset="0"/>
              <a:ea typeface="+mn-ea"/>
              <a:cs typeface="+mn-cs"/>
            </a:endParaRPr>
          </a:p>
        </p:txBody>
      </p:sp>
      <p:sp>
        <p:nvSpPr>
          <p:cNvPr id="8" name="Content Placeholder 5">
            <a:extLst>
              <a:ext uri="{FF2B5EF4-FFF2-40B4-BE49-F238E27FC236}">
                <a16:creationId xmlns:a16="http://schemas.microsoft.com/office/drawing/2014/main" id="{AEC95E4A-8346-ED98-4D65-92E481F13049}"/>
              </a:ext>
            </a:extLst>
          </p:cNvPr>
          <p:cNvSpPr txBox="1">
            <a:spLocks/>
          </p:cNvSpPr>
          <p:nvPr/>
        </p:nvSpPr>
        <p:spPr>
          <a:xfrm>
            <a:off x="1381851" y="2108153"/>
            <a:ext cx="4009798" cy="4384722"/>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a:solidFill>
                  <a:srgbClr val="202452"/>
                </a:solidFill>
                <a:latin typeface="HelveticaNeueLT Std" panose="020B0604020202090204" pitchFamily="34" charset="0"/>
              </a:rPr>
              <a:t>Allows claimants to move their existing appointment due to scheduling conflicts</a:t>
            </a:r>
          </a:p>
          <a:p>
            <a:pPr>
              <a:buFont typeface="Wingdings" panose="05000000000000000000" pitchFamily="2" charset="2"/>
              <a:buChar char="Ø"/>
            </a:pPr>
            <a:endParaRPr lang="en-US" sz="2000">
              <a:solidFill>
                <a:srgbClr val="202452"/>
              </a:solidFill>
              <a:latin typeface="HelveticaNeueLT Std" panose="020B0604020202090204" pitchFamily="34" charset="0"/>
            </a:endParaRPr>
          </a:p>
          <a:p>
            <a:pPr>
              <a:buFont typeface="Wingdings" panose="05000000000000000000" pitchFamily="2" charset="2"/>
              <a:buChar char="Ø"/>
            </a:pPr>
            <a:r>
              <a:rPr lang="en-US" sz="2000">
                <a:solidFill>
                  <a:srgbClr val="202452"/>
                </a:solidFill>
                <a:latin typeface="HelveticaNeueLT Std" panose="020B0604020202090204" pitchFamily="34" charset="0"/>
              </a:rPr>
              <a:t>May be completed verbally or manually in EFM</a:t>
            </a:r>
          </a:p>
          <a:p>
            <a:pPr>
              <a:buFont typeface="Wingdings" panose="05000000000000000000" pitchFamily="2" charset="2"/>
              <a:buChar char="Ø"/>
            </a:pPr>
            <a:endParaRPr lang="en-US" sz="2000">
              <a:solidFill>
                <a:srgbClr val="202452"/>
              </a:solidFill>
              <a:latin typeface="HelveticaNeueLT Std" panose="020B0604020202090204" pitchFamily="34" charset="0"/>
            </a:endParaRPr>
          </a:p>
          <a:p>
            <a:pPr>
              <a:buFont typeface="Wingdings" panose="05000000000000000000" pitchFamily="2" charset="2"/>
              <a:buChar char="Ø"/>
            </a:pPr>
            <a:r>
              <a:rPr lang="en-US" sz="2000">
                <a:solidFill>
                  <a:srgbClr val="202452"/>
                </a:solidFill>
                <a:latin typeface="HelveticaNeueLT Std" panose="020B0604020202090204" pitchFamily="34" charset="0"/>
              </a:rPr>
              <a:t>Must be completed within seven days (before or after) the original appointment</a:t>
            </a:r>
          </a:p>
          <a:p>
            <a:pPr>
              <a:buFont typeface="Wingdings" panose="05000000000000000000" pitchFamily="2" charset="2"/>
              <a:buChar char="Ø"/>
            </a:pPr>
            <a:endParaRPr lang="en-US" sz="2000">
              <a:solidFill>
                <a:srgbClr val="202452"/>
              </a:solidFill>
              <a:latin typeface="HelveticaNeueLT Std" panose="020B0604020202090204" pitchFamily="34" charset="0"/>
            </a:endParaRPr>
          </a:p>
          <a:p>
            <a:pPr>
              <a:buFont typeface="Wingdings" panose="05000000000000000000" pitchFamily="2" charset="2"/>
              <a:buChar char="Ø"/>
            </a:pPr>
            <a:r>
              <a:rPr lang="en-US" sz="2000">
                <a:solidFill>
                  <a:srgbClr val="202452"/>
                </a:solidFill>
                <a:latin typeface="HelveticaNeueLT Std" panose="020B0604020202090204" pitchFamily="34" charset="0"/>
              </a:rPr>
              <a:t>Locally controlled by staff</a:t>
            </a:r>
            <a:endParaRPr lang="en-US" sz="2000" dirty="0">
              <a:solidFill>
                <a:srgbClr val="202452"/>
              </a:solidFill>
              <a:latin typeface="HelveticaNeueLT Std" panose="020B0604020202090204" pitchFamily="34" charset="0"/>
            </a:endParaRPr>
          </a:p>
        </p:txBody>
      </p:sp>
      <p:sp>
        <p:nvSpPr>
          <p:cNvPr id="10" name="Text Placeholder 6">
            <a:extLst>
              <a:ext uri="{FF2B5EF4-FFF2-40B4-BE49-F238E27FC236}">
                <a16:creationId xmlns:a16="http://schemas.microsoft.com/office/drawing/2014/main" id="{64D573E4-5694-3FBB-9CB3-4D13E98294CE}"/>
              </a:ext>
            </a:extLst>
          </p:cNvPr>
          <p:cNvSpPr txBox="1">
            <a:spLocks/>
          </p:cNvSpPr>
          <p:nvPr/>
        </p:nvSpPr>
        <p:spPr>
          <a:xfrm>
            <a:off x="6096000" y="1524683"/>
            <a:ext cx="4083330" cy="602255"/>
          </a:xfrm>
          <a:prstGeom prst="rect">
            <a:avLst/>
          </a:prstGeom>
          <a:ln>
            <a:solidFill>
              <a:sysClr val="windowText" lastClr="000000"/>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202452"/>
                </a:solidFill>
                <a:effectLst/>
                <a:uLnTx/>
                <a:uFillTx/>
                <a:latin typeface="HelveticaNeueLT Std" panose="020B0604020202090204" pitchFamily="34" charset="0"/>
                <a:ea typeface="+mn-ea"/>
                <a:cs typeface="+mn-cs"/>
              </a:rPr>
              <a:t>Reschedule  (Inactive)</a:t>
            </a:r>
            <a:endParaRPr kumimoji="0" lang="en-US" sz="2400" b="1" i="0" u="none" strike="noStrike" kern="1200" cap="none" spc="0" normalizeH="0" baseline="0" noProof="0" dirty="0">
              <a:ln>
                <a:noFill/>
              </a:ln>
              <a:solidFill>
                <a:srgbClr val="202452"/>
              </a:solidFill>
              <a:effectLst/>
              <a:uLnTx/>
              <a:uFillTx/>
              <a:latin typeface="HelveticaNeueLT Std" panose="020B0604020202090204" pitchFamily="34" charset="0"/>
              <a:ea typeface="+mn-ea"/>
              <a:cs typeface="+mn-cs"/>
            </a:endParaRPr>
          </a:p>
        </p:txBody>
      </p:sp>
      <p:sp>
        <p:nvSpPr>
          <p:cNvPr id="11" name="Content Placeholder 7">
            <a:extLst>
              <a:ext uri="{FF2B5EF4-FFF2-40B4-BE49-F238E27FC236}">
                <a16:creationId xmlns:a16="http://schemas.microsoft.com/office/drawing/2014/main" id="{0DC18017-FE7E-3102-A3F1-DD4F3AE5C711}"/>
              </a:ext>
            </a:extLst>
          </p:cNvPr>
          <p:cNvSpPr txBox="1">
            <a:spLocks/>
          </p:cNvSpPr>
          <p:nvPr/>
        </p:nvSpPr>
        <p:spPr>
          <a:xfrm>
            <a:off x="6096000" y="2126938"/>
            <a:ext cx="4084360" cy="4513892"/>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dirty="0">
                <a:solidFill>
                  <a:srgbClr val="202452"/>
                </a:solidFill>
                <a:latin typeface="HelveticaNeueLT Std" panose="020B0604020202090204" pitchFamily="34" charset="0"/>
              </a:rPr>
              <a:t>Provides claimants determined by FloridaCommerce to have “good cause” a second opportunity to comply</a:t>
            </a:r>
          </a:p>
          <a:p>
            <a:pPr>
              <a:buFont typeface="Wingdings" panose="05000000000000000000" pitchFamily="2" charset="2"/>
              <a:buChar char="Ø"/>
            </a:pPr>
            <a:endParaRPr lang="en-US" sz="2000" dirty="0">
              <a:solidFill>
                <a:srgbClr val="202452"/>
              </a:solidFill>
              <a:latin typeface="HelveticaNeueLT Std" panose="020B0604020202090204" pitchFamily="34" charset="0"/>
            </a:endParaRPr>
          </a:p>
          <a:p>
            <a:pPr>
              <a:buFont typeface="Wingdings" panose="05000000000000000000" pitchFamily="2" charset="2"/>
              <a:buChar char="Ø"/>
            </a:pPr>
            <a:r>
              <a:rPr lang="en-US" sz="2000" dirty="0">
                <a:solidFill>
                  <a:srgbClr val="202452"/>
                </a:solidFill>
                <a:latin typeface="HelveticaNeueLT Std" panose="020B0604020202090204" pitchFamily="34" charset="0"/>
              </a:rPr>
              <a:t>May only be completed through the CONNECT – EFM interface</a:t>
            </a:r>
          </a:p>
          <a:p>
            <a:pPr>
              <a:buFont typeface="Wingdings" panose="05000000000000000000" pitchFamily="2" charset="2"/>
              <a:buChar char="Ø"/>
            </a:pPr>
            <a:endParaRPr lang="en-US" sz="2000" dirty="0">
              <a:solidFill>
                <a:srgbClr val="202452"/>
              </a:solidFill>
              <a:latin typeface="HelveticaNeueLT Std" panose="020B0604020202090204" pitchFamily="34" charset="0"/>
            </a:endParaRPr>
          </a:p>
          <a:p>
            <a:pPr>
              <a:buFont typeface="Wingdings" panose="05000000000000000000" pitchFamily="2" charset="2"/>
              <a:buChar char="Ø"/>
            </a:pPr>
            <a:r>
              <a:rPr lang="en-US" sz="2000" dirty="0">
                <a:solidFill>
                  <a:srgbClr val="202452"/>
                </a:solidFill>
                <a:latin typeface="HelveticaNeueLT Std" panose="020B0604020202090204" pitchFamily="34" charset="0"/>
              </a:rPr>
              <a:t>Functionality is determined by FloridaCommerce</a:t>
            </a:r>
          </a:p>
          <a:p>
            <a:pPr>
              <a:buFont typeface="Wingdings" panose="05000000000000000000" pitchFamily="2" charset="2"/>
              <a:buChar char="Ø"/>
            </a:pPr>
            <a:endParaRPr lang="en-US" sz="2000" dirty="0">
              <a:solidFill>
                <a:srgbClr val="202452"/>
              </a:solidFill>
              <a:latin typeface="HelveticaNeueLT Std" panose="020B0604020202090204" pitchFamily="34" charset="0"/>
            </a:endParaRPr>
          </a:p>
          <a:p>
            <a:pPr>
              <a:buFont typeface="Wingdings" panose="05000000000000000000" pitchFamily="2" charset="2"/>
              <a:buChar char="Ø"/>
            </a:pPr>
            <a:r>
              <a:rPr lang="en-US" sz="2000" dirty="0">
                <a:solidFill>
                  <a:srgbClr val="202452"/>
                </a:solidFill>
                <a:latin typeface="HelveticaNeueLT Std" panose="020B0604020202090204" pitchFamily="34" charset="0"/>
              </a:rPr>
              <a:t>Staff do not have separate processes for this function</a:t>
            </a:r>
          </a:p>
        </p:txBody>
      </p:sp>
    </p:spTree>
    <p:extLst>
      <p:ext uri="{BB962C8B-B14F-4D97-AF65-F5344CB8AC3E}">
        <p14:creationId xmlns:p14="http://schemas.microsoft.com/office/powerpoint/2010/main" val="4235250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 Section 5</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itle 2">
            <a:extLst>
              <a:ext uri="{FF2B5EF4-FFF2-40B4-BE49-F238E27FC236}">
                <a16:creationId xmlns:a16="http://schemas.microsoft.com/office/drawing/2014/main" id="{80D43E1D-5B80-1BD6-70E3-3344BE496F31}"/>
              </a:ext>
            </a:extLst>
          </p:cNvPr>
          <p:cNvSpPr txBox="1">
            <a:spLocks/>
          </p:cNvSpPr>
          <p:nvPr/>
        </p:nvSpPr>
        <p:spPr>
          <a:xfrm>
            <a:off x="2152650" y="2002631"/>
            <a:ext cx="78867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202452"/>
                </a:solidFill>
                <a:latin typeface="HelveticaNeueLT Std" panose="020B0604020202090204" pitchFamily="34" charset="0"/>
              </a:rPr>
              <a:t>Constructing Employability Development Plans</a:t>
            </a:r>
          </a:p>
        </p:txBody>
      </p:sp>
    </p:spTree>
    <p:extLst>
      <p:ext uri="{BB962C8B-B14F-4D97-AF65-F5344CB8AC3E}">
        <p14:creationId xmlns:p14="http://schemas.microsoft.com/office/powerpoint/2010/main" val="4241696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EDP – Purpose and Goal - Before</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12" name="Group 11">
            <a:extLst>
              <a:ext uri="{FF2B5EF4-FFF2-40B4-BE49-F238E27FC236}">
                <a16:creationId xmlns:a16="http://schemas.microsoft.com/office/drawing/2014/main" id="{A91F5864-E5B5-EF3A-64AC-02CACA160036}"/>
              </a:ext>
            </a:extLst>
          </p:cNvPr>
          <p:cNvGrpSpPr/>
          <p:nvPr/>
        </p:nvGrpSpPr>
        <p:grpSpPr>
          <a:xfrm>
            <a:off x="3807872" y="1690688"/>
            <a:ext cx="4576255" cy="4977165"/>
            <a:chOff x="2025529" y="1056945"/>
            <a:chExt cx="4576255" cy="4977165"/>
          </a:xfrm>
          <a:solidFill>
            <a:srgbClr val="202452"/>
          </a:solidFill>
        </p:grpSpPr>
        <p:sp>
          <p:nvSpPr>
            <p:cNvPr id="13" name="Left Arrow 14">
              <a:extLst>
                <a:ext uri="{FF2B5EF4-FFF2-40B4-BE49-F238E27FC236}">
                  <a16:creationId xmlns:a16="http://schemas.microsoft.com/office/drawing/2014/main" id="{60DC11A5-CD77-AF96-19B7-2F3073F310C1}"/>
                </a:ext>
              </a:extLst>
            </p:cNvPr>
            <p:cNvSpPr/>
            <p:nvPr/>
          </p:nvSpPr>
          <p:spPr>
            <a:xfrm rot="1904654">
              <a:off x="2399237" y="1056945"/>
              <a:ext cx="1782116" cy="834286"/>
            </a:xfrm>
            <a:prstGeom prst="lef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n 4">
              <a:extLst>
                <a:ext uri="{FF2B5EF4-FFF2-40B4-BE49-F238E27FC236}">
                  <a16:creationId xmlns:a16="http://schemas.microsoft.com/office/drawing/2014/main" id="{C79FD83D-71E7-751B-3D14-8682DFFE1C80}"/>
                </a:ext>
              </a:extLst>
            </p:cNvPr>
            <p:cNvSpPr/>
            <p:nvPr/>
          </p:nvSpPr>
          <p:spPr>
            <a:xfrm>
              <a:off x="3948006" y="1328296"/>
              <a:ext cx="890036" cy="4705814"/>
            </a:xfrm>
            <a:prstGeom prst="can">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EB510D8-9A92-5477-0CBC-B00F42A86E4F}"/>
                </a:ext>
              </a:extLst>
            </p:cNvPr>
            <p:cNvGrpSpPr/>
            <p:nvPr/>
          </p:nvGrpSpPr>
          <p:grpSpPr>
            <a:xfrm>
              <a:off x="2025529" y="1672502"/>
              <a:ext cx="4576255" cy="3780445"/>
              <a:chOff x="2025529" y="1672502"/>
              <a:chExt cx="4576255" cy="3780445"/>
            </a:xfrm>
            <a:grpFill/>
          </p:grpSpPr>
          <p:sp>
            <p:nvSpPr>
              <p:cNvPr id="16" name="Right Arrow 15">
                <a:extLst>
                  <a:ext uri="{FF2B5EF4-FFF2-40B4-BE49-F238E27FC236}">
                    <a16:creationId xmlns:a16="http://schemas.microsoft.com/office/drawing/2014/main" id="{FBE8B476-055B-3E2C-0D7E-1B880BFB2C0F}"/>
                  </a:ext>
                </a:extLst>
              </p:cNvPr>
              <p:cNvSpPr/>
              <p:nvPr/>
            </p:nvSpPr>
            <p:spPr>
              <a:xfrm rot="19180731">
                <a:off x="4535602" y="4115426"/>
                <a:ext cx="1505984" cy="785621"/>
              </a:xfrm>
              <a:prstGeom prst="righ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7">
                <a:extLst>
                  <a:ext uri="{FF2B5EF4-FFF2-40B4-BE49-F238E27FC236}">
                    <a16:creationId xmlns:a16="http://schemas.microsoft.com/office/drawing/2014/main" id="{B09881BE-F215-3707-7533-42BE7637440E}"/>
                  </a:ext>
                </a:extLst>
              </p:cNvPr>
              <p:cNvSpPr/>
              <p:nvPr/>
            </p:nvSpPr>
            <p:spPr>
              <a:xfrm>
                <a:off x="4645979" y="2753718"/>
                <a:ext cx="1955805" cy="703159"/>
              </a:xfrm>
              <a:prstGeom prst="righ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 Arrow 10">
                <a:extLst>
                  <a:ext uri="{FF2B5EF4-FFF2-40B4-BE49-F238E27FC236}">
                    <a16:creationId xmlns:a16="http://schemas.microsoft.com/office/drawing/2014/main" id="{EE322F95-8D8F-FFED-E0FF-CD4DCF2173FD}"/>
                  </a:ext>
                </a:extLst>
              </p:cNvPr>
              <p:cNvSpPr/>
              <p:nvPr/>
            </p:nvSpPr>
            <p:spPr>
              <a:xfrm rot="19703697">
                <a:off x="2551781" y="3122268"/>
                <a:ext cx="1638455" cy="819520"/>
              </a:xfrm>
              <a:prstGeom prst="lef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8">
                <a:extLst>
                  <a:ext uri="{FF2B5EF4-FFF2-40B4-BE49-F238E27FC236}">
                    <a16:creationId xmlns:a16="http://schemas.microsoft.com/office/drawing/2014/main" id="{AD82BBD9-D7B1-C06D-3F6A-742E1C7C6892}"/>
                  </a:ext>
                </a:extLst>
              </p:cNvPr>
              <p:cNvSpPr/>
              <p:nvPr/>
            </p:nvSpPr>
            <p:spPr>
              <a:xfrm rot="19623872">
                <a:off x="4451710" y="1672502"/>
                <a:ext cx="1876075" cy="706882"/>
              </a:xfrm>
              <a:prstGeom prst="righ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eft Arrow 6">
                <a:extLst>
                  <a:ext uri="{FF2B5EF4-FFF2-40B4-BE49-F238E27FC236}">
                    <a16:creationId xmlns:a16="http://schemas.microsoft.com/office/drawing/2014/main" id="{CDEB0493-8CE3-7454-D4B7-499307D3991B}"/>
                  </a:ext>
                </a:extLst>
              </p:cNvPr>
              <p:cNvSpPr/>
              <p:nvPr/>
            </p:nvSpPr>
            <p:spPr>
              <a:xfrm>
                <a:off x="2025529" y="2056756"/>
                <a:ext cx="1996068" cy="696962"/>
              </a:xfrm>
              <a:prstGeom prst="lef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16">
                <a:extLst>
                  <a:ext uri="{FF2B5EF4-FFF2-40B4-BE49-F238E27FC236}">
                    <a16:creationId xmlns:a16="http://schemas.microsoft.com/office/drawing/2014/main" id="{C8B76D4A-2FD7-ADA8-8BE7-9043DE219C1C}"/>
                  </a:ext>
                </a:extLst>
              </p:cNvPr>
              <p:cNvSpPr/>
              <p:nvPr/>
            </p:nvSpPr>
            <p:spPr>
              <a:xfrm>
                <a:off x="2516184" y="4850049"/>
                <a:ext cx="1431822" cy="602898"/>
              </a:xfrm>
              <a:prstGeom prst="lef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617491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eft Arrow 14">
            <a:extLst>
              <a:ext uri="{FF2B5EF4-FFF2-40B4-BE49-F238E27FC236}">
                <a16:creationId xmlns:a16="http://schemas.microsoft.com/office/drawing/2014/main" id="{088A1641-B21E-1413-540E-B037CB89E16D}"/>
              </a:ext>
            </a:extLst>
          </p:cNvPr>
          <p:cNvSpPr/>
          <p:nvPr/>
        </p:nvSpPr>
        <p:spPr>
          <a:xfrm rot="1904654">
            <a:off x="4170560" y="1825491"/>
            <a:ext cx="1782116" cy="834286"/>
          </a:xfrm>
          <a:prstGeom prst="leftArrow">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Commitment</a:t>
            </a:r>
          </a:p>
        </p:txBody>
      </p:sp>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EDP – Purpose and Goal - After</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22" name="Group 21">
            <a:extLst>
              <a:ext uri="{FF2B5EF4-FFF2-40B4-BE49-F238E27FC236}">
                <a16:creationId xmlns:a16="http://schemas.microsoft.com/office/drawing/2014/main" id="{73C66049-EBAA-4994-F9E8-032E2BE59F13}"/>
              </a:ext>
            </a:extLst>
          </p:cNvPr>
          <p:cNvGrpSpPr/>
          <p:nvPr/>
        </p:nvGrpSpPr>
        <p:grpSpPr>
          <a:xfrm>
            <a:off x="3807872" y="2053466"/>
            <a:ext cx="4576255" cy="4705814"/>
            <a:chOff x="2025529" y="1328296"/>
            <a:chExt cx="4576255" cy="4705814"/>
          </a:xfrm>
          <a:solidFill>
            <a:srgbClr val="202452"/>
          </a:solidFill>
        </p:grpSpPr>
        <p:sp>
          <p:nvSpPr>
            <p:cNvPr id="23" name="Right Arrow 15">
              <a:extLst>
                <a:ext uri="{FF2B5EF4-FFF2-40B4-BE49-F238E27FC236}">
                  <a16:creationId xmlns:a16="http://schemas.microsoft.com/office/drawing/2014/main" id="{C7CEB61D-3B98-36B8-9A47-638ADD963830}"/>
                </a:ext>
              </a:extLst>
            </p:cNvPr>
            <p:cNvSpPr/>
            <p:nvPr/>
          </p:nvSpPr>
          <p:spPr>
            <a:xfrm rot="19180731">
              <a:off x="4535602" y="4115426"/>
              <a:ext cx="1505984" cy="785621"/>
            </a:xfrm>
            <a:prstGeom prst="righ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GED</a:t>
              </a:r>
            </a:p>
          </p:txBody>
        </p:sp>
        <p:sp>
          <p:nvSpPr>
            <p:cNvPr id="24" name="Right Arrow 7">
              <a:extLst>
                <a:ext uri="{FF2B5EF4-FFF2-40B4-BE49-F238E27FC236}">
                  <a16:creationId xmlns:a16="http://schemas.microsoft.com/office/drawing/2014/main" id="{DBE30A53-49CC-04FD-2E62-D6A3E0354E4A}"/>
                </a:ext>
              </a:extLst>
            </p:cNvPr>
            <p:cNvSpPr/>
            <p:nvPr/>
          </p:nvSpPr>
          <p:spPr>
            <a:xfrm>
              <a:off x="4645979" y="2753718"/>
              <a:ext cx="1955805" cy="703159"/>
            </a:xfrm>
            <a:prstGeom prst="righ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Employment</a:t>
              </a:r>
            </a:p>
          </p:txBody>
        </p:sp>
        <p:sp>
          <p:nvSpPr>
            <p:cNvPr id="25" name="Left Arrow 10">
              <a:extLst>
                <a:ext uri="{FF2B5EF4-FFF2-40B4-BE49-F238E27FC236}">
                  <a16:creationId xmlns:a16="http://schemas.microsoft.com/office/drawing/2014/main" id="{87C1B161-0C1B-57A9-F3CF-368685A5B8F3}"/>
                </a:ext>
              </a:extLst>
            </p:cNvPr>
            <p:cNvSpPr/>
            <p:nvPr/>
          </p:nvSpPr>
          <p:spPr>
            <a:xfrm rot="19703697">
              <a:off x="2551781" y="3122268"/>
              <a:ext cx="1638455" cy="819520"/>
            </a:xfrm>
            <a:prstGeom prst="lef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a:t>
              </a:r>
            </a:p>
          </p:txBody>
        </p:sp>
        <p:sp>
          <p:nvSpPr>
            <p:cNvPr id="26" name="Right Arrow 8">
              <a:extLst>
                <a:ext uri="{FF2B5EF4-FFF2-40B4-BE49-F238E27FC236}">
                  <a16:creationId xmlns:a16="http://schemas.microsoft.com/office/drawing/2014/main" id="{651BDE30-52D6-1037-0513-24D2273D39D4}"/>
                </a:ext>
              </a:extLst>
            </p:cNvPr>
            <p:cNvSpPr/>
            <p:nvPr/>
          </p:nvSpPr>
          <p:spPr>
            <a:xfrm rot="19623872">
              <a:off x="4451710" y="1672502"/>
              <a:ext cx="1876075" cy="706882"/>
            </a:xfrm>
            <a:prstGeom prst="righ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Inspiration</a:t>
              </a:r>
            </a:p>
          </p:txBody>
        </p:sp>
        <p:sp>
          <p:nvSpPr>
            <p:cNvPr id="27" name="Can 4">
              <a:extLst>
                <a:ext uri="{FF2B5EF4-FFF2-40B4-BE49-F238E27FC236}">
                  <a16:creationId xmlns:a16="http://schemas.microsoft.com/office/drawing/2014/main" id="{5115FD08-A4FB-6B50-4079-E9CC23DED68B}"/>
                </a:ext>
              </a:extLst>
            </p:cNvPr>
            <p:cNvSpPr/>
            <p:nvPr/>
          </p:nvSpPr>
          <p:spPr>
            <a:xfrm>
              <a:off x="3948006" y="1328296"/>
              <a:ext cx="890036" cy="4705814"/>
            </a:xfrm>
            <a:prstGeom prst="can">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6">
              <a:extLst>
                <a:ext uri="{FF2B5EF4-FFF2-40B4-BE49-F238E27FC236}">
                  <a16:creationId xmlns:a16="http://schemas.microsoft.com/office/drawing/2014/main" id="{8140CBA1-5D8B-E835-F835-044A4AECC489}"/>
                </a:ext>
              </a:extLst>
            </p:cNvPr>
            <p:cNvSpPr/>
            <p:nvPr/>
          </p:nvSpPr>
          <p:spPr>
            <a:xfrm>
              <a:off x="2025529" y="2056756"/>
              <a:ext cx="1996068" cy="696962"/>
            </a:xfrm>
            <a:prstGeom prst="lef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Guidance</a:t>
              </a:r>
            </a:p>
          </p:txBody>
        </p:sp>
        <p:sp>
          <p:nvSpPr>
            <p:cNvPr id="29" name="Left Arrow 16">
              <a:extLst>
                <a:ext uri="{FF2B5EF4-FFF2-40B4-BE49-F238E27FC236}">
                  <a16:creationId xmlns:a16="http://schemas.microsoft.com/office/drawing/2014/main" id="{0CDDF1F7-593B-457A-1012-4FE5358FA043}"/>
                </a:ext>
              </a:extLst>
            </p:cNvPr>
            <p:cNvSpPr/>
            <p:nvPr/>
          </p:nvSpPr>
          <p:spPr>
            <a:xfrm>
              <a:off x="2516184" y="4850049"/>
              <a:ext cx="1431822" cy="602898"/>
            </a:xfrm>
            <a:prstGeom prst="leftArrow">
              <a:avLst/>
            </a:prstGeom>
            <a:grp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Volunteer</a:t>
              </a:r>
            </a:p>
          </p:txBody>
        </p:sp>
      </p:grpSp>
    </p:spTree>
    <p:extLst>
      <p:ext uri="{BB962C8B-B14F-4D97-AF65-F5344CB8AC3E}">
        <p14:creationId xmlns:p14="http://schemas.microsoft.com/office/powerpoint/2010/main" val="2630770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What is an Employability Development Plan?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3">
            <a:extLst>
              <a:ext uri="{FF2B5EF4-FFF2-40B4-BE49-F238E27FC236}">
                <a16:creationId xmlns:a16="http://schemas.microsoft.com/office/drawing/2014/main" id="{33296F6F-043C-6000-7333-686E8C1BC253}"/>
              </a:ext>
            </a:extLst>
          </p:cNvPr>
          <p:cNvSpPr>
            <a:spLocks noGrp="1"/>
          </p:cNvSpPr>
          <p:nvPr>
            <p:ph idx="1"/>
          </p:nvPr>
        </p:nvSpPr>
        <p:spPr>
          <a:xfrm>
            <a:off x="838200" y="1690688"/>
            <a:ext cx="10515600" cy="4716153"/>
          </a:xfrm>
        </p:spPr>
        <p:txBody>
          <a:bodyPr/>
          <a:lstStyle/>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A written blueprint developed jointly with a customer</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Outlines short and long term goals</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Documents actions to be taken to achieve the outlined goals</a:t>
            </a:r>
          </a:p>
        </p:txBody>
      </p:sp>
    </p:spTree>
    <p:extLst>
      <p:ext uri="{BB962C8B-B14F-4D97-AF65-F5344CB8AC3E}">
        <p14:creationId xmlns:p14="http://schemas.microsoft.com/office/powerpoint/2010/main" val="73191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History of Reemployment Programs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8" name="Rectangle 7">
            <a:extLst>
              <a:ext uri="{FF2B5EF4-FFF2-40B4-BE49-F238E27FC236}">
                <a16:creationId xmlns:a16="http://schemas.microsoft.com/office/drawing/2014/main" id="{D03924F1-690D-01BF-D7FE-DBCFB513379D}"/>
              </a:ext>
            </a:extLst>
          </p:cNvPr>
          <p:cNvSpPr/>
          <p:nvPr/>
        </p:nvSpPr>
        <p:spPr>
          <a:xfrm>
            <a:off x="838200" y="1690688"/>
            <a:ext cx="5257800" cy="2862322"/>
          </a:xfrm>
          <a:prstGeom prst="rect">
            <a:avLst/>
          </a:prstGeom>
        </p:spPr>
        <p:txBody>
          <a:bodyPr wrap="square">
            <a:spAutoFit/>
          </a:bodyPr>
          <a:lstStyle/>
          <a:p>
            <a:pPr marL="285750" indent="-285750">
              <a:buFont typeface="Wingdings" panose="05000000000000000000" pitchFamily="2" charset="2"/>
              <a:buChar char="Ø"/>
            </a:pPr>
            <a:r>
              <a:rPr lang="en-US" sz="2000" dirty="0">
                <a:solidFill>
                  <a:srgbClr val="202452"/>
                </a:solidFill>
                <a:latin typeface="HelveticaNeueLT Std" panose="020B0604020202020204"/>
              </a:rPr>
              <a:t>2005 - 2016 Reemployment and Eligibility Assessment (REA) pilot</a:t>
            </a:r>
          </a:p>
          <a:p>
            <a:endParaRPr lang="en-US" sz="2000" dirty="0">
              <a:solidFill>
                <a:srgbClr val="202452"/>
              </a:solidFill>
              <a:latin typeface="HelveticaNeueLT Std" panose="020B0604020202020204"/>
            </a:endParaRPr>
          </a:p>
          <a:p>
            <a:pPr marL="285750" indent="-285750">
              <a:buFont typeface="Wingdings" panose="05000000000000000000" pitchFamily="2" charset="2"/>
              <a:buChar char="Ø"/>
            </a:pPr>
            <a:r>
              <a:rPr lang="en-US" sz="2000" dirty="0">
                <a:solidFill>
                  <a:srgbClr val="202452"/>
                </a:solidFill>
                <a:latin typeface="HelveticaNeueLT Std" panose="020B0604020202020204"/>
              </a:rPr>
              <a:t>Florida participated in the pilot</a:t>
            </a:r>
          </a:p>
          <a:p>
            <a:endParaRPr lang="en-US" sz="2000" dirty="0">
              <a:solidFill>
                <a:srgbClr val="202452"/>
              </a:solidFill>
              <a:latin typeface="HelveticaNeueLT Std" panose="020B0604020202020204"/>
            </a:endParaRPr>
          </a:p>
          <a:p>
            <a:pPr marL="285750" indent="-285750">
              <a:buFont typeface="Wingdings" panose="05000000000000000000" pitchFamily="2" charset="2"/>
              <a:buChar char="Ø"/>
            </a:pPr>
            <a:r>
              <a:rPr lang="en-US" sz="2000" dirty="0">
                <a:solidFill>
                  <a:srgbClr val="202452"/>
                </a:solidFill>
                <a:latin typeface="HelveticaNeueLT Std" panose="020B0604020202020204"/>
              </a:rPr>
              <a:t>2016 Reemployment Services and Eligibility Assessment (RESEA) designated as a permanent unemployment insurance program</a:t>
            </a:r>
          </a:p>
        </p:txBody>
      </p:sp>
      <p:pic>
        <p:nvPicPr>
          <p:cNvPr id="9" name="Picture 8">
            <a:extLst>
              <a:ext uri="{FF2B5EF4-FFF2-40B4-BE49-F238E27FC236}">
                <a16:creationId xmlns:a16="http://schemas.microsoft.com/office/drawing/2014/main" id="{183EB152-98D6-6372-7ADD-1BE7D36E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790" y="1643926"/>
            <a:ext cx="3570147" cy="3570147"/>
          </a:xfrm>
          <a:prstGeom prst="rect">
            <a:avLst/>
          </a:prstGeom>
        </p:spPr>
      </p:pic>
    </p:spTree>
    <p:extLst>
      <p:ext uri="{BB962C8B-B14F-4D97-AF65-F5344CB8AC3E}">
        <p14:creationId xmlns:p14="http://schemas.microsoft.com/office/powerpoint/2010/main" val="169602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EDP Components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11" name="Group 10">
            <a:extLst>
              <a:ext uri="{FF2B5EF4-FFF2-40B4-BE49-F238E27FC236}">
                <a16:creationId xmlns:a16="http://schemas.microsoft.com/office/drawing/2014/main" id="{EE38A5D2-CF37-DFD5-0B58-F70583DBAF25}"/>
              </a:ext>
            </a:extLst>
          </p:cNvPr>
          <p:cNvGrpSpPr/>
          <p:nvPr/>
        </p:nvGrpSpPr>
        <p:grpSpPr>
          <a:xfrm>
            <a:off x="4072136" y="1443285"/>
            <a:ext cx="4047728" cy="3238182"/>
            <a:chOff x="4072136" y="1809909"/>
            <a:chExt cx="4047728" cy="3238182"/>
          </a:xfrm>
        </p:grpSpPr>
        <p:sp>
          <p:nvSpPr>
            <p:cNvPr id="3" name="Shape 2">
              <a:extLst>
                <a:ext uri="{FF2B5EF4-FFF2-40B4-BE49-F238E27FC236}">
                  <a16:creationId xmlns:a16="http://schemas.microsoft.com/office/drawing/2014/main" id="{9E151F40-825D-A09B-F99E-96C2F77D5FAB}"/>
                </a:ext>
              </a:extLst>
            </p:cNvPr>
            <p:cNvSpPr/>
            <p:nvPr/>
          </p:nvSpPr>
          <p:spPr>
            <a:xfrm>
              <a:off x="4072136" y="1809909"/>
              <a:ext cx="4047728" cy="3238182"/>
            </a:xfrm>
            <a:prstGeom prst="funnel">
              <a:avLst/>
            </a:prstGeom>
            <a:ln>
              <a:solidFill>
                <a:srgbClr val="202452"/>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6" name="Freeform 15">
              <a:extLst>
                <a:ext uri="{FF2B5EF4-FFF2-40B4-BE49-F238E27FC236}">
                  <a16:creationId xmlns:a16="http://schemas.microsoft.com/office/drawing/2014/main" id="{25413CEF-26CF-7D40-1E5E-1E5188990229}"/>
                </a:ext>
              </a:extLst>
            </p:cNvPr>
            <p:cNvSpPr/>
            <p:nvPr/>
          </p:nvSpPr>
          <p:spPr>
            <a:xfrm>
              <a:off x="4576129" y="2291787"/>
              <a:ext cx="1301055" cy="1301055"/>
            </a:xfrm>
            <a:custGeom>
              <a:avLst/>
              <a:gdLst>
                <a:gd name="connsiteX0" fmla="*/ 0 w 1301055"/>
                <a:gd name="connsiteY0" fmla="*/ 650528 h 1301055"/>
                <a:gd name="connsiteX1" fmla="*/ 650528 w 1301055"/>
                <a:gd name="connsiteY1" fmla="*/ 0 h 1301055"/>
                <a:gd name="connsiteX2" fmla="*/ 1301056 w 1301055"/>
                <a:gd name="connsiteY2" fmla="*/ 650528 h 1301055"/>
                <a:gd name="connsiteX3" fmla="*/ 650528 w 1301055"/>
                <a:gd name="connsiteY3" fmla="*/ 1301056 h 1301055"/>
                <a:gd name="connsiteX4" fmla="*/ 0 w 1301055"/>
                <a:gd name="connsiteY4" fmla="*/ 650528 h 130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055" h="1301055">
                  <a:moveTo>
                    <a:pt x="0" y="650528"/>
                  </a:moveTo>
                  <a:cubicBezTo>
                    <a:pt x="0" y="291251"/>
                    <a:pt x="291251" y="0"/>
                    <a:pt x="650528" y="0"/>
                  </a:cubicBezTo>
                  <a:cubicBezTo>
                    <a:pt x="1009805" y="0"/>
                    <a:pt x="1301056" y="291251"/>
                    <a:pt x="1301056" y="650528"/>
                  </a:cubicBezTo>
                  <a:cubicBezTo>
                    <a:pt x="1301056" y="1009805"/>
                    <a:pt x="1009805" y="1301056"/>
                    <a:pt x="650528" y="1301056"/>
                  </a:cubicBezTo>
                  <a:cubicBezTo>
                    <a:pt x="291251" y="1301056"/>
                    <a:pt x="0" y="1009805"/>
                    <a:pt x="0" y="650528"/>
                  </a:cubicBezTo>
                  <a:close/>
                </a:path>
              </a:pathLst>
            </a:custGeom>
            <a:solidFill>
              <a:srgbClr val="20245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75" tIns="205775" rIns="205775" bIns="205775"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Assessment</a:t>
              </a:r>
              <a:r>
                <a:rPr lang="en-US" sz="1200" kern="1200" dirty="0">
                  <a:solidFill>
                    <a:schemeClr val="bg1"/>
                  </a:solidFill>
                </a:rPr>
                <a:t> and Consultation</a:t>
              </a:r>
            </a:p>
          </p:txBody>
        </p:sp>
        <p:sp>
          <p:nvSpPr>
            <p:cNvPr id="7" name="Freeform 16">
              <a:extLst>
                <a:ext uri="{FF2B5EF4-FFF2-40B4-BE49-F238E27FC236}">
                  <a16:creationId xmlns:a16="http://schemas.microsoft.com/office/drawing/2014/main" id="{B4DE4DC1-D0DF-07FB-EEE9-84D28C1A3923}"/>
                </a:ext>
              </a:extLst>
            </p:cNvPr>
            <p:cNvSpPr/>
            <p:nvPr/>
          </p:nvSpPr>
          <p:spPr>
            <a:xfrm>
              <a:off x="5943224" y="2019874"/>
              <a:ext cx="1301055" cy="1301055"/>
            </a:xfrm>
            <a:custGeom>
              <a:avLst/>
              <a:gdLst>
                <a:gd name="connsiteX0" fmla="*/ 0 w 1301055"/>
                <a:gd name="connsiteY0" fmla="*/ 650528 h 1301055"/>
                <a:gd name="connsiteX1" fmla="*/ 650528 w 1301055"/>
                <a:gd name="connsiteY1" fmla="*/ 0 h 1301055"/>
                <a:gd name="connsiteX2" fmla="*/ 1301056 w 1301055"/>
                <a:gd name="connsiteY2" fmla="*/ 650528 h 1301055"/>
                <a:gd name="connsiteX3" fmla="*/ 650528 w 1301055"/>
                <a:gd name="connsiteY3" fmla="*/ 1301056 h 1301055"/>
                <a:gd name="connsiteX4" fmla="*/ 0 w 1301055"/>
                <a:gd name="connsiteY4" fmla="*/ 650528 h 130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055" h="1301055">
                  <a:moveTo>
                    <a:pt x="0" y="650528"/>
                  </a:moveTo>
                  <a:cubicBezTo>
                    <a:pt x="0" y="291251"/>
                    <a:pt x="291251" y="0"/>
                    <a:pt x="650528" y="0"/>
                  </a:cubicBezTo>
                  <a:cubicBezTo>
                    <a:pt x="1009805" y="0"/>
                    <a:pt x="1301056" y="291251"/>
                    <a:pt x="1301056" y="650528"/>
                  </a:cubicBezTo>
                  <a:cubicBezTo>
                    <a:pt x="1301056" y="1009805"/>
                    <a:pt x="1009805" y="1301056"/>
                    <a:pt x="650528" y="1301056"/>
                  </a:cubicBezTo>
                  <a:cubicBezTo>
                    <a:pt x="291251" y="1301056"/>
                    <a:pt x="0" y="1009805"/>
                    <a:pt x="0" y="650528"/>
                  </a:cubicBezTo>
                  <a:close/>
                </a:path>
              </a:pathLst>
            </a:custGeom>
            <a:solidFill>
              <a:srgbClr val="20245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75" tIns="205775" rIns="205775" bIns="205775"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Plan D</a:t>
              </a:r>
              <a:r>
                <a:rPr lang="en-US" sz="1200" b="1" kern="1200" dirty="0">
                  <a:solidFill>
                    <a:schemeClr val="bg1"/>
                  </a:solidFill>
                </a:rPr>
                <a:t>evelopment</a:t>
              </a:r>
            </a:p>
          </p:txBody>
        </p:sp>
        <p:sp>
          <p:nvSpPr>
            <p:cNvPr id="4" name="Oval 3">
              <a:extLst>
                <a:ext uri="{FF2B5EF4-FFF2-40B4-BE49-F238E27FC236}">
                  <a16:creationId xmlns:a16="http://schemas.microsoft.com/office/drawing/2014/main" id="{69EE6E94-C312-0C69-C11B-E5D39654B3C9}"/>
                </a:ext>
              </a:extLst>
            </p:cNvPr>
            <p:cNvSpPr/>
            <p:nvPr/>
          </p:nvSpPr>
          <p:spPr>
            <a:xfrm>
              <a:off x="4231154" y="1969886"/>
              <a:ext cx="3729692" cy="1295273"/>
            </a:xfrm>
            <a:prstGeom prst="ellipse">
              <a:avLst/>
            </a:prstGeom>
            <a:solidFill>
              <a:srgbClr val="04A651">
                <a:alpha val="40000"/>
              </a:srgbClr>
            </a:solid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8" name="Freeform 14">
              <a:extLst>
                <a:ext uri="{FF2B5EF4-FFF2-40B4-BE49-F238E27FC236}">
                  <a16:creationId xmlns:a16="http://schemas.microsoft.com/office/drawing/2014/main" id="{E2BCB245-6088-BD89-FF13-522BD1BDD4D2}"/>
                </a:ext>
              </a:extLst>
            </p:cNvPr>
            <p:cNvSpPr/>
            <p:nvPr/>
          </p:nvSpPr>
          <p:spPr>
            <a:xfrm>
              <a:off x="5571631" y="3342256"/>
              <a:ext cx="1301055" cy="1301055"/>
            </a:xfrm>
            <a:custGeom>
              <a:avLst/>
              <a:gdLst>
                <a:gd name="connsiteX0" fmla="*/ 0 w 1301055"/>
                <a:gd name="connsiteY0" fmla="*/ 650528 h 1301055"/>
                <a:gd name="connsiteX1" fmla="*/ 650528 w 1301055"/>
                <a:gd name="connsiteY1" fmla="*/ 0 h 1301055"/>
                <a:gd name="connsiteX2" fmla="*/ 1301056 w 1301055"/>
                <a:gd name="connsiteY2" fmla="*/ 650528 h 1301055"/>
                <a:gd name="connsiteX3" fmla="*/ 650528 w 1301055"/>
                <a:gd name="connsiteY3" fmla="*/ 1301056 h 1301055"/>
                <a:gd name="connsiteX4" fmla="*/ 0 w 1301055"/>
                <a:gd name="connsiteY4" fmla="*/ 650528 h 130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055" h="1301055">
                  <a:moveTo>
                    <a:pt x="0" y="650528"/>
                  </a:moveTo>
                  <a:cubicBezTo>
                    <a:pt x="0" y="291251"/>
                    <a:pt x="291251" y="0"/>
                    <a:pt x="650528" y="0"/>
                  </a:cubicBezTo>
                  <a:cubicBezTo>
                    <a:pt x="1009805" y="0"/>
                    <a:pt x="1301056" y="291251"/>
                    <a:pt x="1301056" y="650528"/>
                  </a:cubicBezTo>
                  <a:cubicBezTo>
                    <a:pt x="1301056" y="1009805"/>
                    <a:pt x="1009805" y="1301056"/>
                    <a:pt x="650528" y="1301056"/>
                  </a:cubicBezTo>
                  <a:cubicBezTo>
                    <a:pt x="291251" y="1301056"/>
                    <a:pt x="0" y="1009805"/>
                    <a:pt x="0" y="650528"/>
                  </a:cubicBezTo>
                  <a:close/>
                </a:path>
              </a:pathLst>
            </a:custGeom>
            <a:solidFill>
              <a:srgbClr val="20245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75" tIns="205775" rIns="205775" bIns="205775"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Orientation</a:t>
              </a:r>
            </a:p>
          </p:txBody>
        </p:sp>
      </p:grpSp>
      <p:sp>
        <p:nvSpPr>
          <p:cNvPr id="9" name="Down Arrow 18">
            <a:extLst>
              <a:ext uri="{FF2B5EF4-FFF2-40B4-BE49-F238E27FC236}">
                <a16:creationId xmlns:a16="http://schemas.microsoft.com/office/drawing/2014/main" id="{1B3FA803-80B5-9666-1B36-C316788BBCF6}"/>
              </a:ext>
            </a:extLst>
          </p:cNvPr>
          <p:cNvSpPr/>
          <p:nvPr/>
        </p:nvSpPr>
        <p:spPr>
          <a:xfrm>
            <a:off x="5656537" y="4842818"/>
            <a:ext cx="878926" cy="629190"/>
          </a:xfrm>
          <a:prstGeom prst="downArrow">
            <a:avLst/>
          </a:prstGeom>
          <a:solidFill>
            <a:srgbClr val="20245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19">
            <a:extLst>
              <a:ext uri="{FF2B5EF4-FFF2-40B4-BE49-F238E27FC236}">
                <a16:creationId xmlns:a16="http://schemas.microsoft.com/office/drawing/2014/main" id="{E481C54B-B029-D88B-41FD-6EF9D1CFB9BD}"/>
              </a:ext>
            </a:extLst>
          </p:cNvPr>
          <p:cNvSpPr/>
          <p:nvPr/>
        </p:nvSpPr>
        <p:spPr>
          <a:xfrm>
            <a:off x="2550346" y="5488315"/>
            <a:ext cx="7091308" cy="867370"/>
          </a:xfrm>
          <a:custGeom>
            <a:avLst/>
            <a:gdLst>
              <a:gd name="connsiteX0" fmla="*/ 0 w 3469481"/>
              <a:gd name="connsiteY0" fmla="*/ 0 h 867370"/>
              <a:gd name="connsiteX1" fmla="*/ 3469481 w 3469481"/>
              <a:gd name="connsiteY1" fmla="*/ 0 h 867370"/>
              <a:gd name="connsiteX2" fmla="*/ 3469481 w 3469481"/>
              <a:gd name="connsiteY2" fmla="*/ 867370 h 867370"/>
              <a:gd name="connsiteX3" fmla="*/ 0 w 3469481"/>
              <a:gd name="connsiteY3" fmla="*/ 867370 h 867370"/>
              <a:gd name="connsiteX4" fmla="*/ 0 w 3469481"/>
              <a:gd name="connsiteY4" fmla="*/ 0 h 867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81" h="867370">
                <a:moveTo>
                  <a:pt x="0" y="0"/>
                </a:moveTo>
                <a:lnTo>
                  <a:pt x="3469481" y="0"/>
                </a:lnTo>
                <a:lnTo>
                  <a:pt x="3469481" y="867370"/>
                </a:lnTo>
                <a:lnTo>
                  <a:pt x="0" y="8673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3200" kern="1200" dirty="0">
                <a:solidFill>
                  <a:srgbClr val="202452"/>
                </a:solidFill>
              </a:rPr>
              <a:t>Employability Development Plan</a:t>
            </a:r>
          </a:p>
        </p:txBody>
      </p:sp>
    </p:spTree>
    <p:extLst>
      <p:ext uri="{BB962C8B-B14F-4D97-AF65-F5344CB8AC3E}">
        <p14:creationId xmlns:p14="http://schemas.microsoft.com/office/powerpoint/2010/main" val="28017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Assessment and Consultation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6" name="Picture 15">
            <a:extLst>
              <a:ext uri="{FF2B5EF4-FFF2-40B4-BE49-F238E27FC236}">
                <a16:creationId xmlns:a16="http://schemas.microsoft.com/office/drawing/2014/main" id="{C59101F1-FE25-883F-A13C-5AF4C202D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725" y="1568377"/>
            <a:ext cx="3702205" cy="4627756"/>
          </a:xfrm>
          <a:prstGeom prst="rect">
            <a:avLst/>
          </a:prstGeom>
        </p:spPr>
      </p:pic>
      <p:sp>
        <p:nvSpPr>
          <p:cNvPr id="17" name="Content Placeholder 3">
            <a:extLst>
              <a:ext uri="{FF2B5EF4-FFF2-40B4-BE49-F238E27FC236}">
                <a16:creationId xmlns:a16="http://schemas.microsoft.com/office/drawing/2014/main" id="{2D304075-11BB-247D-EC46-DED92B163F47}"/>
              </a:ext>
            </a:extLst>
          </p:cNvPr>
          <p:cNvSpPr>
            <a:spLocks noGrp="1"/>
          </p:cNvSpPr>
          <p:nvPr>
            <p:ph sz="half" idx="1"/>
          </p:nvPr>
        </p:nvSpPr>
        <p:spPr>
          <a:xfrm>
            <a:off x="5855488" y="1599626"/>
            <a:ext cx="3886200" cy="4351338"/>
          </a:xfrm>
        </p:spPr>
        <p:txBody>
          <a:bodyPr>
            <a:normAutofit lnSpcReduction="10000"/>
          </a:bodyPr>
          <a:lstStyle/>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Thoroughly assess the customer</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Utilize standardized assessments, if needed</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Review the assessment results with the customer</a:t>
            </a:r>
          </a:p>
        </p:txBody>
      </p:sp>
    </p:spTree>
    <p:extLst>
      <p:ext uri="{BB962C8B-B14F-4D97-AF65-F5344CB8AC3E}">
        <p14:creationId xmlns:p14="http://schemas.microsoft.com/office/powerpoint/2010/main" val="1944100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Plan Development</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3">
            <a:extLst>
              <a:ext uri="{FF2B5EF4-FFF2-40B4-BE49-F238E27FC236}">
                <a16:creationId xmlns:a16="http://schemas.microsoft.com/office/drawing/2014/main" id="{C3A9EC03-DCF1-05CF-5197-AA39A2FC30D7}"/>
              </a:ext>
            </a:extLst>
          </p:cNvPr>
          <p:cNvSpPr>
            <a:spLocks noGrp="1"/>
          </p:cNvSpPr>
          <p:nvPr>
            <p:ph sz="half" idx="1"/>
          </p:nvPr>
        </p:nvSpPr>
        <p:spPr>
          <a:xfrm>
            <a:off x="1371599" y="1690688"/>
            <a:ext cx="3886200" cy="4351338"/>
          </a:xfrm>
        </p:spPr>
        <p:txBody>
          <a:bodyPr>
            <a:normAutofit lnSpcReduction="10000"/>
          </a:bodyPr>
          <a:lstStyle/>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Incorporate each component from the RESEA appointment</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Develop tangible and specific short- and long-term goals</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Attach specific action steps to each goal</a:t>
            </a:r>
          </a:p>
        </p:txBody>
      </p:sp>
      <p:pic>
        <p:nvPicPr>
          <p:cNvPr id="7" name="Picture 6">
            <a:extLst>
              <a:ext uri="{FF2B5EF4-FFF2-40B4-BE49-F238E27FC236}">
                <a16:creationId xmlns:a16="http://schemas.microsoft.com/office/drawing/2014/main" id="{574F5307-B6F6-6F2F-9E4B-671551D20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786" y="1898573"/>
            <a:ext cx="5433014" cy="3060853"/>
          </a:xfrm>
          <a:prstGeom prst="rect">
            <a:avLst/>
          </a:prstGeom>
        </p:spPr>
      </p:pic>
    </p:spTree>
    <p:extLst>
      <p:ext uri="{BB962C8B-B14F-4D97-AF65-F5344CB8AC3E}">
        <p14:creationId xmlns:p14="http://schemas.microsoft.com/office/powerpoint/2010/main" val="2138964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 Section 6</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itle 2">
            <a:extLst>
              <a:ext uri="{FF2B5EF4-FFF2-40B4-BE49-F238E27FC236}">
                <a16:creationId xmlns:a16="http://schemas.microsoft.com/office/drawing/2014/main" id="{80D43E1D-5B80-1BD6-70E3-3344BE496F31}"/>
              </a:ext>
            </a:extLst>
          </p:cNvPr>
          <p:cNvSpPr txBox="1">
            <a:spLocks/>
          </p:cNvSpPr>
          <p:nvPr/>
        </p:nvSpPr>
        <p:spPr>
          <a:xfrm>
            <a:off x="2152650" y="2002631"/>
            <a:ext cx="78867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202452"/>
                </a:solidFill>
                <a:latin typeface="HelveticaNeueLT Std" panose="020B0604020202090204" pitchFamily="34" charset="0"/>
              </a:rPr>
              <a:t>Goal Development</a:t>
            </a:r>
          </a:p>
        </p:txBody>
      </p:sp>
    </p:spTree>
    <p:extLst>
      <p:ext uri="{BB962C8B-B14F-4D97-AF65-F5344CB8AC3E}">
        <p14:creationId xmlns:p14="http://schemas.microsoft.com/office/powerpoint/2010/main" val="1304989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What is a goal?</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3">
            <a:extLst>
              <a:ext uri="{FF2B5EF4-FFF2-40B4-BE49-F238E27FC236}">
                <a16:creationId xmlns:a16="http://schemas.microsoft.com/office/drawing/2014/main" id="{8FDC1D2B-7A54-8641-DE7F-2516A563F295}"/>
              </a:ext>
            </a:extLst>
          </p:cNvPr>
          <p:cNvSpPr>
            <a:spLocks noGrp="1"/>
          </p:cNvSpPr>
          <p:nvPr>
            <p:ph idx="1"/>
          </p:nvPr>
        </p:nvSpPr>
        <p:spPr>
          <a:xfrm>
            <a:off x="838200" y="1690688"/>
            <a:ext cx="10344150" cy="4716153"/>
          </a:xfrm>
        </p:spPr>
        <p:txBody>
          <a:bodyPr/>
          <a:lstStyle/>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An observable and measureable end result having one or more objectives to be achieved within a more or less fixed timeframe</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a:buFont typeface="Wingdings" panose="05000000000000000000" pitchFamily="2" charset="2"/>
              <a:buChar char="Ø"/>
            </a:pPr>
            <a:r>
              <a:rPr lang="en-US" dirty="0">
                <a:solidFill>
                  <a:srgbClr val="202452"/>
                </a:solidFill>
                <a:latin typeface="HelveticaNeueLT Std" panose="020B0604020202090204" pitchFamily="34" charset="0"/>
              </a:rPr>
              <a:t> The end toward which efforts are directed</a:t>
            </a:r>
          </a:p>
          <a:p>
            <a:pPr marL="0" indent="0">
              <a:buNone/>
            </a:pPr>
            <a:endParaRPr lang="en-US" dirty="0">
              <a:solidFill>
                <a:srgbClr val="202452"/>
              </a:solidFill>
              <a:latin typeface="HelveticaNeueLT Std" panose="020B0604020202090204" pitchFamily="34" charset="0"/>
            </a:endParaRPr>
          </a:p>
        </p:txBody>
      </p:sp>
    </p:spTree>
    <p:extLst>
      <p:ext uri="{BB962C8B-B14F-4D97-AF65-F5344CB8AC3E}">
        <p14:creationId xmlns:p14="http://schemas.microsoft.com/office/powerpoint/2010/main" val="2693787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Short-Term and Long-Term Goals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3">
            <a:extLst>
              <a:ext uri="{FF2B5EF4-FFF2-40B4-BE49-F238E27FC236}">
                <a16:creationId xmlns:a16="http://schemas.microsoft.com/office/drawing/2014/main" id="{57FD2943-EBCA-5F97-34A9-C7DB97E65E9A}"/>
              </a:ext>
            </a:extLst>
          </p:cNvPr>
          <p:cNvGraphicFramePr>
            <a:graphicFrameLocks noGrp="1"/>
          </p:cNvGraphicFramePr>
          <p:nvPr>
            <p:ph idx="1"/>
            <p:extLst>
              <p:ext uri="{D42A27DB-BD31-4B8C-83A1-F6EECF244321}">
                <p14:modId xmlns:p14="http://schemas.microsoft.com/office/powerpoint/2010/main" val="4137504654"/>
              </p:ext>
            </p:extLst>
          </p:nvPr>
        </p:nvGraphicFramePr>
        <p:xfrm>
          <a:off x="838200" y="1424328"/>
          <a:ext cx="9883140" cy="4625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5123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S.M.A.R.T. Goals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6" name="Group 5">
            <a:extLst>
              <a:ext uri="{FF2B5EF4-FFF2-40B4-BE49-F238E27FC236}">
                <a16:creationId xmlns:a16="http://schemas.microsoft.com/office/drawing/2014/main" id="{F5D331EB-3838-FDA3-DDE2-4174A3E7689B}"/>
              </a:ext>
            </a:extLst>
          </p:cNvPr>
          <p:cNvGrpSpPr/>
          <p:nvPr/>
        </p:nvGrpSpPr>
        <p:grpSpPr>
          <a:xfrm>
            <a:off x="4189929" y="1690688"/>
            <a:ext cx="3812141" cy="4794650"/>
            <a:chOff x="2440069" y="771089"/>
            <a:chExt cx="4409801" cy="5583955"/>
          </a:xfrm>
        </p:grpSpPr>
        <p:pic>
          <p:nvPicPr>
            <p:cNvPr id="8" name="Picture 7">
              <a:extLst>
                <a:ext uri="{FF2B5EF4-FFF2-40B4-BE49-F238E27FC236}">
                  <a16:creationId xmlns:a16="http://schemas.microsoft.com/office/drawing/2014/main" id="{59D4AF6F-EF39-EB31-2CCC-ED3800061BAD}"/>
                </a:ext>
              </a:extLst>
            </p:cNvPr>
            <p:cNvPicPr>
              <a:picLocks noChangeAspect="1"/>
            </p:cNvPicPr>
            <p:nvPr/>
          </p:nvPicPr>
          <p:blipFill>
            <a:blip r:embed="rId4"/>
            <a:stretch>
              <a:fillRect/>
            </a:stretch>
          </p:blipFill>
          <p:spPr>
            <a:xfrm>
              <a:off x="2440069" y="771089"/>
              <a:ext cx="4409801" cy="5583955"/>
            </a:xfrm>
            <a:prstGeom prst="rect">
              <a:avLst/>
            </a:prstGeom>
          </p:spPr>
        </p:pic>
        <p:sp>
          <p:nvSpPr>
            <p:cNvPr id="9" name="TextBox 8">
              <a:extLst>
                <a:ext uri="{FF2B5EF4-FFF2-40B4-BE49-F238E27FC236}">
                  <a16:creationId xmlns:a16="http://schemas.microsoft.com/office/drawing/2014/main" id="{F56E0F57-796B-B728-3A29-1D9A799634DB}"/>
                </a:ext>
              </a:extLst>
            </p:cNvPr>
            <p:cNvSpPr txBox="1"/>
            <p:nvPr/>
          </p:nvSpPr>
          <p:spPr>
            <a:xfrm>
              <a:off x="5018049" y="5848632"/>
              <a:ext cx="1221809" cy="400110"/>
            </a:xfrm>
            <a:prstGeom prst="rect">
              <a:avLst/>
            </a:prstGeom>
            <a:noFill/>
          </p:spPr>
          <p:txBody>
            <a:bodyPr wrap="none" rtlCol="0">
              <a:spAutoFit/>
            </a:bodyPr>
            <a:lstStyle/>
            <a:p>
              <a:r>
                <a:rPr lang="en-US" sz="2000" dirty="0">
                  <a:latin typeface="Arial Black" panose="020B0A04020102020204" pitchFamily="34" charset="0"/>
                </a:rPr>
                <a:t>BOUND</a:t>
              </a:r>
            </a:p>
          </p:txBody>
        </p:sp>
        <p:sp>
          <p:nvSpPr>
            <p:cNvPr id="10" name="TextBox 9">
              <a:extLst>
                <a:ext uri="{FF2B5EF4-FFF2-40B4-BE49-F238E27FC236}">
                  <a16:creationId xmlns:a16="http://schemas.microsoft.com/office/drawing/2014/main" id="{4C2CBB4A-0BAF-A38C-D4E1-BA69D62E64B4}"/>
                </a:ext>
              </a:extLst>
            </p:cNvPr>
            <p:cNvSpPr txBox="1"/>
            <p:nvPr/>
          </p:nvSpPr>
          <p:spPr>
            <a:xfrm>
              <a:off x="5628953" y="5482436"/>
              <a:ext cx="470764"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416133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S.M.A.R.T. Goals - Specific</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07C2188F-8D02-734A-D819-34E8A520CA1C}"/>
              </a:ext>
            </a:extLst>
          </p:cNvPr>
          <p:cNvSpPr>
            <a:spLocks noGrp="1"/>
          </p:cNvSpPr>
          <p:nvPr>
            <p:ph idx="1"/>
          </p:nvPr>
        </p:nvSpPr>
        <p:spPr>
          <a:xfrm>
            <a:off x="838200" y="1690688"/>
            <a:ext cx="10515600" cy="4351338"/>
          </a:xfrm>
        </p:spPr>
        <p:txBody>
          <a:bodyPr/>
          <a:lstStyle/>
          <a:p>
            <a:pPr>
              <a:buFont typeface="Wingdings" panose="05000000000000000000" pitchFamily="2" charset="2"/>
              <a:buChar char="Ø"/>
            </a:pPr>
            <a:r>
              <a:rPr lang="en-US" dirty="0">
                <a:solidFill>
                  <a:srgbClr val="202452"/>
                </a:solidFill>
                <a:latin typeface="HelveticaNeueLT Std" panose="020B0604020202090204" pitchFamily="34" charset="0"/>
              </a:rPr>
              <a:t> Goals should be well-defined and precise</a:t>
            </a:r>
          </a:p>
          <a:p>
            <a:endParaRPr lang="en-US" dirty="0">
              <a:solidFill>
                <a:srgbClr val="202452"/>
              </a:solidFill>
              <a:latin typeface="HelveticaNeueLT Std" panose="020B0604020202090204" pitchFamily="34" charset="0"/>
            </a:endParaRPr>
          </a:p>
          <a:p>
            <a:pPr>
              <a:buFont typeface="Wingdings" panose="05000000000000000000" pitchFamily="2" charset="2"/>
              <a:buChar char="Ø"/>
            </a:pPr>
            <a:r>
              <a:rPr lang="en-US" dirty="0">
                <a:solidFill>
                  <a:srgbClr val="202452"/>
                </a:solidFill>
                <a:latin typeface="HelveticaNeueLT Std" panose="020B0604020202090204" pitchFamily="34" charset="0"/>
              </a:rPr>
              <a:t> Goals should be unambiguous</a:t>
            </a:r>
          </a:p>
          <a:p>
            <a:endParaRPr lang="en-US" dirty="0">
              <a:solidFill>
                <a:srgbClr val="202452"/>
              </a:solidFill>
              <a:latin typeface="HelveticaNeueLT Std" panose="020B0604020202090204" pitchFamily="34" charset="0"/>
            </a:endParaRPr>
          </a:p>
          <a:p>
            <a:endParaRPr lang="en-US" dirty="0">
              <a:solidFill>
                <a:srgbClr val="202452"/>
              </a:solidFill>
              <a:latin typeface="HelveticaNeueLT Std" panose="020B0604020202090204" pitchFamily="34" charset="0"/>
            </a:endParaRPr>
          </a:p>
        </p:txBody>
      </p:sp>
    </p:spTree>
    <p:extLst>
      <p:ext uri="{BB962C8B-B14F-4D97-AF65-F5344CB8AC3E}">
        <p14:creationId xmlns:p14="http://schemas.microsoft.com/office/powerpoint/2010/main" val="755017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S.M.A.R.T. Goals - Measurable</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51FBCC77-10A7-4331-EA85-7AA974564D42}"/>
              </a:ext>
            </a:extLst>
          </p:cNvPr>
          <p:cNvSpPr>
            <a:spLocks noGrp="1"/>
          </p:cNvSpPr>
          <p:nvPr>
            <p:ph idx="1"/>
          </p:nvPr>
        </p:nvSpPr>
        <p:spPr>
          <a:xfrm>
            <a:off x="838200" y="1690688"/>
            <a:ext cx="5257800" cy="4040188"/>
          </a:xfrm>
        </p:spPr>
        <p:txBody>
          <a:bodyPr/>
          <a:lstStyle/>
          <a:p>
            <a:pPr marL="346075" indent="-346075">
              <a:buFont typeface="Wingdings" panose="05000000000000000000" pitchFamily="2" charset="2"/>
              <a:buChar char="Ø"/>
            </a:pPr>
            <a:r>
              <a:rPr lang="en-US" dirty="0">
                <a:solidFill>
                  <a:srgbClr val="202452"/>
                </a:solidFill>
              </a:rPr>
              <a:t>Goals should be observable and tangible</a:t>
            </a:r>
          </a:p>
          <a:p>
            <a:endParaRPr lang="en-US" dirty="0">
              <a:solidFill>
                <a:srgbClr val="202452"/>
              </a:solidFill>
            </a:endParaRPr>
          </a:p>
          <a:p>
            <a:pPr marL="346075" indent="-346075">
              <a:buFont typeface="Wingdings" panose="05000000000000000000" pitchFamily="2" charset="2"/>
              <a:buChar char="Ø"/>
            </a:pPr>
            <a:r>
              <a:rPr lang="en-US" dirty="0">
                <a:solidFill>
                  <a:srgbClr val="202452"/>
                </a:solidFill>
              </a:rPr>
              <a:t>One should be able to determine when the goal is complete</a:t>
            </a:r>
          </a:p>
        </p:txBody>
      </p:sp>
      <p:pic>
        <p:nvPicPr>
          <p:cNvPr id="8" name="Picture 7">
            <a:extLst>
              <a:ext uri="{FF2B5EF4-FFF2-40B4-BE49-F238E27FC236}">
                <a16:creationId xmlns:a16="http://schemas.microsoft.com/office/drawing/2014/main" id="{CC743494-D7FA-DA5B-1094-563DD29B36B2}"/>
              </a:ext>
            </a:extLst>
          </p:cNvPr>
          <p:cNvPicPr>
            <a:picLocks noChangeAspect="1"/>
          </p:cNvPicPr>
          <p:nvPr/>
        </p:nvPicPr>
        <p:blipFill>
          <a:blip r:embed="rId4"/>
          <a:stretch>
            <a:fillRect/>
          </a:stretch>
        </p:blipFill>
        <p:spPr>
          <a:xfrm>
            <a:off x="6096000" y="1928600"/>
            <a:ext cx="5257800" cy="3031337"/>
          </a:xfrm>
          <a:prstGeom prst="rect">
            <a:avLst/>
          </a:prstGeom>
        </p:spPr>
      </p:pic>
    </p:spTree>
    <p:extLst>
      <p:ext uri="{BB962C8B-B14F-4D97-AF65-F5344CB8AC3E}">
        <p14:creationId xmlns:p14="http://schemas.microsoft.com/office/powerpoint/2010/main" val="1508087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S.M.A.R.T. Goals - Achievable</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CD1D9580-A77D-CC73-3C00-9812893F3D9E}"/>
              </a:ext>
            </a:extLst>
          </p:cNvPr>
          <p:cNvSpPr txBox="1">
            <a:spLocks/>
          </p:cNvSpPr>
          <p:nvPr/>
        </p:nvSpPr>
        <p:spPr>
          <a:xfrm>
            <a:off x="838200" y="1690688"/>
            <a:ext cx="10515600" cy="462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solidFill>
                  <a:srgbClr val="202452"/>
                </a:solidFill>
                <a:latin typeface="HelveticaNeueLT Std" panose="020B0604020202090204" pitchFamily="34" charset="0"/>
              </a:rPr>
              <a:t> Goals should be within the customer’s reach</a:t>
            </a:r>
          </a:p>
          <a:p>
            <a:pPr marL="0" indent="0">
              <a:buFont typeface="Arial" panose="020B0604020202020204" pitchFamily="34" charset="0"/>
              <a:buNone/>
            </a:pPr>
            <a:endParaRPr lang="en-US">
              <a:solidFill>
                <a:srgbClr val="202452"/>
              </a:solidFill>
              <a:latin typeface="HelveticaNeueLT Std" panose="020B0604020202090204" pitchFamily="34" charset="0"/>
            </a:endParaRPr>
          </a:p>
          <a:p>
            <a:pPr lvl="1">
              <a:buFont typeface="Wingdings" panose="05000000000000000000" pitchFamily="2" charset="2"/>
              <a:buChar char="Ø"/>
            </a:pPr>
            <a:r>
              <a:rPr lang="en-US">
                <a:solidFill>
                  <a:srgbClr val="202452"/>
                </a:solidFill>
                <a:latin typeface="HelveticaNeueLT Std" panose="020B0604020202090204" pitchFamily="34" charset="0"/>
              </a:rPr>
              <a:t> Knowledge</a:t>
            </a:r>
          </a:p>
          <a:p>
            <a:pPr marL="457200" lvl="1" indent="0">
              <a:buFont typeface="Arial" panose="020B0604020202020204" pitchFamily="34" charset="0"/>
              <a:buNone/>
            </a:pPr>
            <a:endParaRPr lang="en-US">
              <a:solidFill>
                <a:srgbClr val="202452"/>
              </a:solidFill>
              <a:latin typeface="HelveticaNeueLT Std" panose="020B0604020202090204" pitchFamily="34" charset="0"/>
            </a:endParaRPr>
          </a:p>
          <a:p>
            <a:pPr lvl="1">
              <a:buFont typeface="Wingdings" panose="05000000000000000000" pitchFamily="2" charset="2"/>
              <a:buChar char="Ø"/>
            </a:pPr>
            <a:r>
              <a:rPr lang="en-US">
                <a:solidFill>
                  <a:srgbClr val="202452"/>
                </a:solidFill>
                <a:latin typeface="HelveticaNeueLT Std" panose="020B0604020202090204" pitchFamily="34" charset="0"/>
              </a:rPr>
              <a:t> Skills</a:t>
            </a:r>
          </a:p>
          <a:p>
            <a:pPr marL="457200" lvl="1" indent="0">
              <a:buFont typeface="Arial" panose="020B0604020202020204" pitchFamily="34" charset="0"/>
              <a:buNone/>
            </a:pPr>
            <a:endParaRPr lang="en-US">
              <a:solidFill>
                <a:srgbClr val="202452"/>
              </a:solidFill>
              <a:latin typeface="HelveticaNeueLT Std" panose="020B0604020202090204" pitchFamily="34" charset="0"/>
            </a:endParaRPr>
          </a:p>
          <a:p>
            <a:pPr lvl="1">
              <a:buFont typeface="Wingdings" panose="05000000000000000000" pitchFamily="2" charset="2"/>
              <a:buChar char="Ø"/>
            </a:pPr>
            <a:r>
              <a:rPr lang="en-US">
                <a:solidFill>
                  <a:srgbClr val="202452"/>
                </a:solidFill>
                <a:latin typeface="HelveticaNeueLT Std" panose="020B0604020202090204" pitchFamily="34" charset="0"/>
              </a:rPr>
              <a:t> Abilities</a:t>
            </a:r>
          </a:p>
          <a:p>
            <a:endParaRPr lang="en-US" dirty="0">
              <a:solidFill>
                <a:srgbClr val="202452"/>
              </a:solidFill>
              <a:latin typeface="HelveticaNeueLT Std" panose="020B0604020202090204" pitchFamily="34" charset="0"/>
            </a:endParaRPr>
          </a:p>
        </p:txBody>
      </p:sp>
    </p:spTree>
    <p:extLst>
      <p:ext uri="{BB962C8B-B14F-4D97-AF65-F5344CB8AC3E}">
        <p14:creationId xmlns:p14="http://schemas.microsoft.com/office/powerpoint/2010/main" val="43328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Local Workforce Development Boards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E3950A02-849E-6925-81D4-6D856AD9C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417" y="1546952"/>
            <a:ext cx="6049166" cy="5387447"/>
          </a:xfrm>
          <a:prstGeom prst="rect">
            <a:avLst/>
          </a:prstGeom>
          <a:solidFill>
            <a:schemeClr val="tx1"/>
          </a:solidFill>
        </p:spPr>
      </p:pic>
      <p:sp>
        <p:nvSpPr>
          <p:cNvPr id="4" name="Multiply 18">
            <a:extLst>
              <a:ext uri="{FF2B5EF4-FFF2-40B4-BE49-F238E27FC236}">
                <a16:creationId xmlns:a16="http://schemas.microsoft.com/office/drawing/2014/main" id="{72725632-CA23-A08E-6CDE-8F20D198C6FD}"/>
              </a:ext>
            </a:extLst>
          </p:cNvPr>
          <p:cNvSpPr/>
          <p:nvPr/>
        </p:nvSpPr>
        <p:spPr>
          <a:xfrm>
            <a:off x="3539339" y="1509628"/>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Multiply 19">
            <a:extLst>
              <a:ext uri="{FF2B5EF4-FFF2-40B4-BE49-F238E27FC236}">
                <a16:creationId xmlns:a16="http://schemas.microsoft.com/office/drawing/2014/main" id="{A90DACEB-C1CF-6513-E855-57835FACA082}"/>
              </a:ext>
            </a:extLst>
          </p:cNvPr>
          <p:cNvSpPr/>
          <p:nvPr/>
        </p:nvSpPr>
        <p:spPr>
          <a:xfrm>
            <a:off x="5395337" y="1748335"/>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Multiply 21">
            <a:extLst>
              <a:ext uri="{FF2B5EF4-FFF2-40B4-BE49-F238E27FC236}">
                <a16:creationId xmlns:a16="http://schemas.microsoft.com/office/drawing/2014/main" id="{C2237020-7FE5-166C-CEAD-E2304DAF9D02}"/>
              </a:ext>
            </a:extLst>
          </p:cNvPr>
          <p:cNvSpPr/>
          <p:nvPr/>
        </p:nvSpPr>
        <p:spPr>
          <a:xfrm>
            <a:off x="7274706" y="3973975"/>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Multiply 22">
            <a:extLst>
              <a:ext uri="{FF2B5EF4-FFF2-40B4-BE49-F238E27FC236}">
                <a16:creationId xmlns:a16="http://schemas.microsoft.com/office/drawing/2014/main" id="{5679C69E-91C0-1EB0-6F72-C2587A8C89ED}"/>
              </a:ext>
            </a:extLst>
          </p:cNvPr>
          <p:cNvSpPr/>
          <p:nvPr/>
        </p:nvSpPr>
        <p:spPr>
          <a:xfrm>
            <a:off x="7979151" y="3891025"/>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Multiply 20">
            <a:extLst>
              <a:ext uri="{FF2B5EF4-FFF2-40B4-BE49-F238E27FC236}">
                <a16:creationId xmlns:a16="http://schemas.microsoft.com/office/drawing/2014/main" id="{8618BE46-BA2A-1439-8C18-5D90663A5ABB}"/>
              </a:ext>
            </a:extLst>
          </p:cNvPr>
          <p:cNvSpPr/>
          <p:nvPr/>
        </p:nvSpPr>
        <p:spPr>
          <a:xfrm>
            <a:off x="7270711" y="4572692"/>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082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S.M.A.R.T. Goals - Realistic</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6E09B8D8-1CB1-5F2B-6C3F-4217C88F7751}"/>
              </a:ext>
            </a:extLst>
          </p:cNvPr>
          <p:cNvSpPr>
            <a:spLocks noGrp="1"/>
          </p:cNvSpPr>
          <p:nvPr>
            <p:ph idx="1"/>
          </p:nvPr>
        </p:nvSpPr>
        <p:spPr>
          <a:xfrm>
            <a:off x="838200" y="1690688"/>
            <a:ext cx="10515600" cy="4351338"/>
          </a:xfrm>
        </p:spPr>
        <p:txBody>
          <a:bodyPr/>
          <a:lstStyle/>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Make sure resources are available or accessible for the customer to achieve the goals</a:t>
            </a:r>
          </a:p>
          <a:p>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Ensure the goal is within the individual’s knowledge and time limits</a:t>
            </a:r>
          </a:p>
        </p:txBody>
      </p:sp>
    </p:spTree>
    <p:extLst>
      <p:ext uri="{BB962C8B-B14F-4D97-AF65-F5344CB8AC3E}">
        <p14:creationId xmlns:p14="http://schemas.microsoft.com/office/powerpoint/2010/main" val="3396229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S.M.A.R.T. Goals – Time Bound</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C19CAF77-85CD-FEDF-C259-764FC73B7250}"/>
              </a:ext>
            </a:extLst>
          </p:cNvPr>
          <p:cNvSpPr>
            <a:spLocks noGrp="1"/>
          </p:cNvSpPr>
          <p:nvPr>
            <p:ph idx="1"/>
          </p:nvPr>
        </p:nvSpPr>
        <p:spPr>
          <a:xfrm>
            <a:off x="838200" y="1690688"/>
            <a:ext cx="10515600" cy="4351338"/>
          </a:xfrm>
        </p:spPr>
        <p:txBody>
          <a:bodyPr/>
          <a:lstStyle/>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Ensure there is enough time to achieve the goal</a:t>
            </a:r>
          </a:p>
          <a:p>
            <a:endParaRPr lang="en-US" dirty="0">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202452"/>
                </a:solidFill>
                <a:latin typeface="HelveticaNeueLT Std" panose="020B0604020202090204" pitchFamily="34" charset="0"/>
              </a:rPr>
              <a:t>Ensure there is not too much time to allow the goal to falter</a:t>
            </a:r>
          </a:p>
        </p:txBody>
      </p:sp>
    </p:spTree>
    <p:extLst>
      <p:ext uri="{BB962C8B-B14F-4D97-AF65-F5344CB8AC3E}">
        <p14:creationId xmlns:p14="http://schemas.microsoft.com/office/powerpoint/2010/main" val="3695276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Goal Development– Common Pitfalls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752347A2-4401-634B-EF2F-F15A66CCBDC6}"/>
              </a:ext>
            </a:extLst>
          </p:cNvPr>
          <p:cNvSpPr txBox="1">
            <a:spLocks/>
          </p:cNvSpPr>
          <p:nvPr/>
        </p:nvSpPr>
        <p:spPr>
          <a:xfrm>
            <a:off x="838200" y="1690688"/>
            <a:ext cx="10515600" cy="462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solidFill>
                  <a:srgbClr val="202452"/>
                </a:solidFill>
                <a:latin typeface="HelveticaNeueLT Std" panose="020B0604020202090204" pitchFamily="34" charset="0"/>
              </a:rPr>
              <a:t> Don’t set goals for the wrong reason</a:t>
            </a:r>
          </a:p>
          <a:p>
            <a:pPr marL="576072" indent="-457200">
              <a:buFont typeface="Wingdings" panose="05000000000000000000" pitchFamily="2" charset="2"/>
              <a:buChar char="Ø"/>
            </a:pPr>
            <a:endParaRPr lang="en-US" dirty="0">
              <a:solidFill>
                <a:srgbClr val="202452"/>
              </a:solidFill>
              <a:latin typeface="HelveticaNeueLT Std" panose="020B0604020202090204" pitchFamily="34" charset="0"/>
            </a:endParaRPr>
          </a:p>
          <a:p>
            <a:pPr>
              <a:buFont typeface="Wingdings" panose="05000000000000000000" pitchFamily="2" charset="2"/>
              <a:buChar char="Ø"/>
            </a:pPr>
            <a:r>
              <a:rPr lang="en-US" dirty="0">
                <a:solidFill>
                  <a:srgbClr val="202452"/>
                </a:solidFill>
                <a:latin typeface="HelveticaNeueLT Std" panose="020B0604020202090204" pitchFamily="34" charset="0"/>
              </a:rPr>
              <a:t> Choose goals to create a journey</a:t>
            </a:r>
          </a:p>
          <a:p>
            <a:pPr marL="576072" indent="-457200">
              <a:buFont typeface="Wingdings" panose="05000000000000000000" pitchFamily="2" charset="2"/>
              <a:buChar char="Ø"/>
            </a:pPr>
            <a:endParaRPr lang="en-US" dirty="0">
              <a:solidFill>
                <a:srgbClr val="202452"/>
              </a:solidFill>
              <a:latin typeface="HelveticaNeueLT Std" panose="020B0604020202090204" pitchFamily="34" charset="0"/>
            </a:endParaRPr>
          </a:p>
          <a:p>
            <a:pPr>
              <a:buFont typeface="Wingdings" panose="05000000000000000000" pitchFamily="2" charset="2"/>
              <a:buChar char="Ø"/>
            </a:pPr>
            <a:r>
              <a:rPr lang="en-US" dirty="0">
                <a:solidFill>
                  <a:srgbClr val="202452"/>
                </a:solidFill>
                <a:latin typeface="HelveticaNeueLT Std" panose="020B0604020202090204" pitchFamily="34" charset="0"/>
              </a:rPr>
              <a:t> If the goal doesn’t work, change it</a:t>
            </a:r>
          </a:p>
        </p:txBody>
      </p:sp>
    </p:spTree>
    <p:extLst>
      <p:ext uri="{BB962C8B-B14F-4D97-AF65-F5344CB8AC3E}">
        <p14:creationId xmlns:p14="http://schemas.microsoft.com/office/powerpoint/2010/main" val="7269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Goal Development– Common Pitfalls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C0005B31-7296-01BC-CE69-8CA8DA6A2F05}"/>
              </a:ext>
            </a:extLst>
          </p:cNvPr>
          <p:cNvSpPr txBox="1">
            <a:spLocks/>
          </p:cNvSpPr>
          <p:nvPr/>
        </p:nvSpPr>
        <p:spPr>
          <a:xfrm>
            <a:off x="838200" y="1690688"/>
            <a:ext cx="10515600" cy="462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Font typeface="Wingdings" panose="05000000000000000000" pitchFamily="2" charset="2"/>
              <a:buChar char="Ø"/>
            </a:pPr>
            <a:r>
              <a:rPr lang="en-US" dirty="0">
                <a:solidFill>
                  <a:srgbClr val="202452"/>
                </a:solidFill>
                <a:latin typeface="HelveticaNeueLT Std" panose="020B0604020202090204" pitchFamily="34" charset="0"/>
              </a:rPr>
              <a:t>Improper or incomplete assessments and  documentation</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a:buFont typeface="Wingdings" panose="05000000000000000000" pitchFamily="2" charset="2"/>
              <a:buChar char="Ø"/>
            </a:pPr>
            <a:r>
              <a:rPr lang="en-US" dirty="0">
                <a:solidFill>
                  <a:srgbClr val="202452"/>
                </a:solidFill>
                <a:latin typeface="HelveticaNeueLT Std" panose="020B0604020202090204" pitchFamily="34" charset="0"/>
              </a:rPr>
              <a:t> Unclear and vague short- and long-term goals</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a:p>
            <a:pPr>
              <a:buFont typeface="Wingdings" panose="05000000000000000000" pitchFamily="2" charset="2"/>
              <a:buChar char="Ø"/>
            </a:pPr>
            <a:r>
              <a:rPr lang="en-US" dirty="0">
                <a:solidFill>
                  <a:srgbClr val="202452"/>
                </a:solidFill>
                <a:latin typeface="HelveticaNeueLT Std" panose="020B0604020202090204" pitchFamily="34" charset="0"/>
              </a:rPr>
              <a:t> Missing action steps and timeframes </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p:txBody>
      </p:sp>
    </p:spTree>
    <p:extLst>
      <p:ext uri="{BB962C8B-B14F-4D97-AF65-F5344CB8AC3E}">
        <p14:creationId xmlns:p14="http://schemas.microsoft.com/office/powerpoint/2010/main" val="231522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Goal Development– Common Pitfalls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2">
            <a:extLst>
              <a:ext uri="{FF2B5EF4-FFF2-40B4-BE49-F238E27FC236}">
                <a16:creationId xmlns:a16="http://schemas.microsoft.com/office/drawing/2014/main" id="{74A8D984-EC28-C3B0-A904-653EBFE7984E}"/>
              </a:ext>
            </a:extLst>
          </p:cNvPr>
          <p:cNvSpPr txBox="1">
            <a:spLocks/>
          </p:cNvSpPr>
          <p:nvPr/>
        </p:nvSpPr>
        <p:spPr>
          <a:xfrm>
            <a:off x="838200" y="1690688"/>
            <a:ext cx="10515600" cy="462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solidFill>
                  <a:srgbClr val="202452"/>
                </a:solidFill>
                <a:latin typeface="HelveticaNeueLT Std" panose="020B0604020202090204" pitchFamily="34" charset="0"/>
              </a:rPr>
              <a:t> Action steps that don’t link to goals</a:t>
            </a:r>
          </a:p>
          <a:p>
            <a:pPr>
              <a:buFont typeface="Wingdings" panose="05000000000000000000" pitchFamily="2" charset="2"/>
              <a:buChar char="Ø"/>
            </a:pPr>
            <a:endParaRPr lang="en-US">
              <a:solidFill>
                <a:srgbClr val="202452"/>
              </a:solidFill>
              <a:latin typeface="HelveticaNeueLT Std" panose="020B0604020202090204" pitchFamily="34" charset="0"/>
            </a:endParaRPr>
          </a:p>
          <a:p>
            <a:pPr>
              <a:buFont typeface="Wingdings" panose="05000000000000000000" pitchFamily="2" charset="2"/>
              <a:buChar char="Ø"/>
            </a:pPr>
            <a:r>
              <a:rPr lang="en-US">
                <a:solidFill>
                  <a:srgbClr val="202452"/>
                </a:solidFill>
                <a:latin typeface="HelveticaNeueLT Std" panose="020B0604020202090204" pitchFamily="34" charset="0"/>
              </a:rPr>
              <a:t> Use of templates and lack of customization</a:t>
            </a:r>
          </a:p>
          <a:p>
            <a:pPr>
              <a:buFont typeface="Wingdings" panose="05000000000000000000" pitchFamily="2" charset="2"/>
              <a:buChar char="Ø"/>
            </a:pPr>
            <a:endParaRPr lang="en-US">
              <a:solidFill>
                <a:srgbClr val="202452"/>
              </a:solidFill>
              <a:latin typeface="HelveticaNeueLT Std" panose="020B0604020202090204" pitchFamily="34" charset="0"/>
            </a:endParaRPr>
          </a:p>
          <a:p>
            <a:pPr>
              <a:buFont typeface="Wingdings" panose="05000000000000000000" pitchFamily="2" charset="2"/>
              <a:buChar char="Ø"/>
            </a:pPr>
            <a:r>
              <a:rPr lang="en-US">
                <a:solidFill>
                  <a:srgbClr val="202452"/>
                </a:solidFill>
                <a:latin typeface="HelveticaNeueLT Std" panose="020B0604020202090204" pitchFamily="34" charset="0"/>
              </a:rPr>
              <a:t> Illegible documentation</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p:txBody>
      </p:sp>
    </p:spTree>
    <p:extLst>
      <p:ext uri="{BB962C8B-B14F-4D97-AF65-F5344CB8AC3E}">
        <p14:creationId xmlns:p14="http://schemas.microsoft.com/office/powerpoint/2010/main" val="24822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Goal Development– Helpful Tips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1CAC65BC-ACD3-BE6E-77DA-33D9686167A1}"/>
              </a:ext>
            </a:extLst>
          </p:cNvPr>
          <p:cNvSpPr txBox="1">
            <a:spLocks/>
          </p:cNvSpPr>
          <p:nvPr/>
        </p:nvSpPr>
        <p:spPr>
          <a:xfrm>
            <a:off x="838200" y="1690688"/>
            <a:ext cx="10515600" cy="462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Font typeface="Wingdings" panose="05000000000000000000" pitchFamily="2" charset="2"/>
              <a:buChar char="Ø"/>
            </a:pPr>
            <a:r>
              <a:rPr lang="en-US">
                <a:solidFill>
                  <a:srgbClr val="202452"/>
                </a:solidFill>
                <a:latin typeface="HelveticaNeueLT Std" panose="020B0604020202090204" pitchFamily="34" charset="0"/>
              </a:rPr>
              <a:t>Create a checklist with the required components</a:t>
            </a:r>
          </a:p>
          <a:p>
            <a:pPr>
              <a:buFont typeface="Wingdings" panose="05000000000000000000" pitchFamily="2" charset="2"/>
              <a:buChar char="Ø"/>
            </a:pPr>
            <a:endParaRPr lang="en-US">
              <a:solidFill>
                <a:srgbClr val="202452"/>
              </a:solidFill>
              <a:latin typeface="HelveticaNeueLT Std" panose="020B0604020202090204" pitchFamily="34" charset="0"/>
            </a:endParaRPr>
          </a:p>
          <a:p>
            <a:pPr marL="346075" indent="-346075">
              <a:buFont typeface="Wingdings" panose="05000000000000000000" pitchFamily="2" charset="2"/>
              <a:buChar char="Ø"/>
            </a:pPr>
            <a:r>
              <a:rPr lang="en-US">
                <a:solidFill>
                  <a:srgbClr val="202452"/>
                </a:solidFill>
                <a:latin typeface="HelveticaNeueLT Std" panose="020B0604020202090204" pitchFamily="34" charset="0"/>
              </a:rPr>
              <a:t>Work backwards to help set goals and matching action steps</a:t>
            </a:r>
          </a:p>
          <a:p>
            <a:pPr>
              <a:buFont typeface="Wingdings" panose="05000000000000000000" pitchFamily="2" charset="2"/>
              <a:buChar char="Ø"/>
            </a:pPr>
            <a:endParaRPr lang="en-US">
              <a:solidFill>
                <a:srgbClr val="202452"/>
              </a:solidFill>
              <a:latin typeface="HelveticaNeueLT Std" panose="020B0604020202090204" pitchFamily="34" charset="0"/>
            </a:endParaRPr>
          </a:p>
          <a:p>
            <a:pPr>
              <a:buFont typeface="Wingdings" panose="05000000000000000000" pitchFamily="2" charset="2"/>
              <a:buChar char="Ø"/>
            </a:pPr>
            <a:r>
              <a:rPr lang="en-US">
                <a:solidFill>
                  <a:srgbClr val="202452"/>
                </a:solidFill>
                <a:latin typeface="HelveticaNeueLT Std" panose="020B0604020202090204" pitchFamily="34" charset="0"/>
              </a:rPr>
              <a:t> Break down big goals into smaller pieces</a:t>
            </a:r>
          </a:p>
          <a:p>
            <a:pPr>
              <a:buFont typeface="Wingdings" panose="05000000000000000000" pitchFamily="2" charset="2"/>
              <a:buChar char="Ø"/>
            </a:pPr>
            <a:endParaRPr lang="en-US" dirty="0">
              <a:solidFill>
                <a:srgbClr val="202452"/>
              </a:solidFill>
              <a:latin typeface="HelveticaNeueLT Std" panose="020B0604020202090204" pitchFamily="34" charset="0"/>
            </a:endParaRPr>
          </a:p>
        </p:txBody>
      </p:sp>
    </p:spTree>
    <p:extLst>
      <p:ext uri="{BB962C8B-B14F-4D97-AF65-F5344CB8AC3E}">
        <p14:creationId xmlns:p14="http://schemas.microsoft.com/office/powerpoint/2010/main" val="3695342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2682678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Marcia “Marcie” Mullins</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RESEA@commerce.fl.gov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850-245-7422</a:t>
            </a:r>
          </a:p>
        </p:txBody>
      </p:sp>
    </p:spTree>
    <p:extLst>
      <p:ext uri="{BB962C8B-B14F-4D97-AF65-F5344CB8AC3E}">
        <p14:creationId xmlns:p14="http://schemas.microsoft.com/office/powerpoint/2010/main" val="54347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Goal and Purpose of the RESEA Program</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8" name="Content Placeholder 7">
            <a:extLst>
              <a:ext uri="{FF2B5EF4-FFF2-40B4-BE49-F238E27FC236}">
                <a16:creationId xmlns:a16="http://schemas.microsoft.com/office/drawing/2014/main" id="{B159544B-A471-49E1-A33F-AFD3BE285B62}"/>
              </a:ext>
            </a:extLst>
          </p:cNvPr>
          <p:cNvSpPr>
            <a:spLocks noGrp="1"/>
          </p:cNvSpPr>
          <p:nvPr>
            <p:ph idx="1"/>
          </p:nvPr>
        </p:nvSpPr>
        <p:spPr>
          <a:xfrm>
            <a:off x="838200" y="1690688"/>
            <a:ext cx="10515600" cy="4351338"/>
          </a:xfrm>
        </p:spPr>
        <p:txBody>
          <a:bodyPr/>
          <a:lstStyle/>
          <a:p>
            <a:pPr marL="0" indent="0">
              <a:buNone/>
            </a:pPr>
            <a:r>
              <a:rPr lang="en-US" dirty="0">
                <a:solidFill>
                  <a:srgbClr val="202452"/>
                </a:solidFill>
                <a:latin typeface="HelveticaNeueLT Std" panose="020B0604020202090204" pitchFamily="34" charset="0"/>
              </a:rPr>
              <a:t>Provide early intervention services to reemployment assistance (RA) claimants to:</a:t>
            </a:r>
          </a:p>
          <a:p>
            <a:pPr marL="0" indent="0">
              <a:buNone/>
            </a:pPr>
            <a:endParaRPr lang="en-US" dirty="0">
              <a:solidFill>
                <a:srgbClr val="202452"/>
              </a:solidFill>
              <a:latin typeface="HelveticaNeueLT Std" panose="020B0604020202090204" pitchFamily="34" charset="0"/>
            </a:endParaRPr>
          </a:p>
          <a:p>
            <a:pPr lvl="1">
              <a:buFont typeface="Wingdings" panose="05000000000000000000" pitchFamily="2" charset="2"/>
              <a:buChar char="Ø"/>
            </a:pPr>
            <a:r>
              <a:rPr lang="en-US" dirty="0">
                <a:solidFill>
                  <a:srgbClr val="202452"/>
                </a:solidFill>
                <a:latin typeface="HelveticaNeueLT Std" panose="020B0604020202090204" pitchFamily="34" charset="0"/>
              </a:rPr>
              <a:t> Shorten the claimant’s duration on RA</a:t>
            </a:r>
          </a:p>
          <a:p>
            <a:pPr marL="514350" indent="-514350">
              <a:buFont typeface="+mj-lt"/>
              <a:buAutoNum type="arabicParenR"/>
            </a:pPr>
            <a:endParaRPr lang="en-US" dirty="0">
              <a:solidFill>
                <a:srgbClr val="202452"/>
              </a:solidFill>
              <a:latin typeface="HelveticaNeueLT Std" panose="020B0604020202090204" pitchFamily="34" charset="0"/>
            </a:endParaRPr>
          </a:p>
          <a:p>
            <a:pPr lvl="1">
              <a:buFont typeface="Wingdings" panose="05000000000000000000" pitchFamily="2" charset="2"/>
              <a:buChar char="Ø"/>
            </a:pPr>
            <a:r>
              <a:rPr lang="en-US" dirty="0">
                <a:solidFill>
                  <a:srgbClr val="202452"/>
                </a:solidFill>
                <a:latin typeface="HelveticaNeueLT Std" panose="020B0604020202090204" pitchFamily="34" charset="0"/>
              </a:rPr>
              <a:t> Return claimants to work quicker</a:t>
            </a:r>
          </a:p>
        </p:txBody>
      </p:sp>
    </p:spTree>
    <p:extLst>
      <p:ext uri="{BB962C8B-B14F-4D97-AF65-F5344CB8AC3E}">
        <p14:creationId xmlns:p14="http://schemas.microsoft.com/office/powerpoint/2010/main" val="228562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 Section 2</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6" name="Title 2">
            <a:extLst>
              <a:ext uri="{FF2B5EF4-FFF2-40B4-BE49-F238E27FC236}">
                <a16:creationId xmlns:a16="http://schemas.microsoft.com/office/drawing/2014/main" id="{40973BB4-4D3E-5452-1061-C457885B441D}"/>
              </a:ext>
            </a:extLst>
          </p:cNvPr>
          <p:cNvSpPr txBox="1">
            <a:spLocks/>
          </p:cNvSpPr>
          <p:nvPr/>
        </p:nvSpPr>
        <p:spPr>
          <a:xfrm>
            <a:off x="2152650" y="2002631"/>
            <a:ext cx="78867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202452"/>
                </a:solidFill>
                <a:latin typeface="HelveticaNeueLT Std" panose="020B0604020202090204" pitchFamily="34" charset="0"/>
              </a:rPr>
              <a:t>RESEA Program Operations</a:t>
            </a:r>
          </a:p>
        </p:txBody>
      </p:sp>
    </p:spTree>
    <p:extLst>
      <p:ext uri="{BB962C8B-B14F-4D97-AF65-F5344CB8AC3E}">
        <p14:creationId xmlns:p14="http://schemas.microsoft.com/office/powerpoint/2010/main" val="168125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Claimant Selection Process</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Content Placeholder 5">
            <a:extLst>
              <a:ext uri="{FF2B5EF4-FFF2-40B4-BE49-F238E27FC236}">
                <a16:creationId xmlns:a16="http://schemas.microsoft.com/office/drawing/2014/main" id="{5A5F2EA4-60B2-A752-2683-6743C6642EED}"/>
              </a:ext>
            </a:extLst>
          </p:cNvPr>
          <p:cNvGraphicFramePr>
            <a:graphicFrameLocks noGrp="1"/>
          </p:cNvGraphicFramePr>
          <p:nvPr>
            <p:ph sz="half" idx="1"/>
            <p:extLst>
              <p:ext uri="{D42A27DB-BD31-4B8C-83A1-F6EECF244321}">
                <p14:modId xmlns:p14="http://schemas.microsoft.com/office/powerpoint/2010/main" val="2100531077"/>
              </p:ext>
            </p:extLst>
          </p:nvPr>
        </p:nvGraphicFramePr>
        <p:xfrm>
          <a:off x="838200" y="1365575"/>
          <a:ext cx="10344150" cy="5393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94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6BB423F1-196A-41F1-9E17-5A7BDB328C8A}"/>
                                            </p:graphicEl>
                                          </p:spTgt>
                                        </p:tgtEl>
                                        <p:attrNameLst>
                                          <p:attrName>style.visibility</p:attrName>
                                        </p:attrNameLst>
                                      </p:cBhvr>
                                      <p:to>
                                        <p:strVal val="visible"/>
                                      </p:to>
                                    </p:set>
                                    <p:anim calcmode="lin" valueType="num">
                                      <p:cBhvr additive="base">
                                        <p:cTn id="7" dur="500" fill="hold"/>
                                        <p:tgtEl>
                                          <p:spTgt spid="3">
                                            <p:graphicEl>
                                              <a:dgm id="{6BB423F1-196A-41F1-9E17-5A7BDB328C8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6BB423F1-196A-41F1-9E17-5A7BDB328C8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87905715-2FAD-4351-9300-B65A59D282CF}"/>
                                            </p:graphicEl>
                                          </p:spTgt>
                                        </p:tgtEl>
                                        <p:attrNameLst>
                                          <p:attrName>style.visibility</p:attrName>
                                        </p:attrNameLst>
                                      </p:cBhvr>
                                      <p:to>
                                        <p:strVal val="visible"/>
                                      </p:to>
                                    </p:set>
                                    <p:anim calcmode="lin" valueType="num">
                                      <p:cBhvr additive="base">
                                        <p:cTn id="11" dur="500" fill="hold"/>
                                        <p:tgtEl>
                                          <p:spTgt spid="3">
                                            <p:graphicEl>
                                              <a:dgm id="{87905715-2FAD-4351-9300-B65A59D282C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87905715-2FAD-4351-9300-B65A59D282C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graphicEl>
                                              <a:dgm id="{F9FC10E7-1153-4AB7-8D51-3447BF467DCF}"/>
                                            </p:graphicEl>
                                          </p:spTgt>
                                        </p:tgtEl>
                                        <p:attrNameLst>
                                          <p:attrName>style.visibility</p:attrName>
                                        </p:attrNameLst>
                                      </p:cBhvr>
                                      <p:to>
                                        <p:strVal val="visible"/>
                                      </p:to>
                                    </p:set>
                                    <p:anim calcmode="lin" valueType="num">
                                      <p:cBhvr additive="base">
                                        <p:cTn id="15" dur="500" fill="hold"/>
                                        <p:tgtEl>
                                          <p:spTgt spid="3">
                                            <p:graphicEl>
                                              <a:dgm id="{F9FC10E7-1153-4AB7-8D51-3447BF467DCF}"/>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graphicEl>
                                              <a:dgm id="{F9FC10E7-1153-4AB7-8D51-3447BF467DCF}"/>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graphicEl>
                                              <a:dgm id="{46F6AB0E-0270-47A6-881F-45F52116D8AE}"/>
                                            </p:graphicEl>
                                          </p:spTgt>
                                        </p:tgtEl>
                                        <p:attrNameLst>
                                          <p:attrName>style.visibility</p:attrName>
                                        </p:attrNameLst>
                                      </p:cBhvr>
                                      <p:to>
                                        <p:strVal val="visible"/>
                                      </p:to>
                                    </p:set>
                                    <p:anim calcmode="lin" valueType="num">
                                      <p:cBhvr additive="base">
                                        <p:cTn id="21" dur="500" fill="hold"/>
                                        <p:tgtEl>
                                          <p:spTgt spid="3">
                                            <p:graphicEl>
                                              <a:dgm id="{46F6AB0E-0270-47A6-881F-45F52116D8A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46F6AB0E-0270-47A6-881F-45F52116D8AE}"/>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graphicEl>
                                              <a:dgm id="{C67354EC-3EE4-493E-8EA5-A9715CE15F6A}"/>
                                            </p:graphicEl>
                                          </p:spTgt>
                                        </p:tgtEl>
                                        <p:attrNameLst>
                                          <p:attrName>style.visibility</p:attrName>
                                        </p:attrNameLst>
                                      </p:cBhvr>
                                      <p:to>
                                        <p:strVal val="visible"/>
                                      </p:to>
                                    </p:set>
                                    <p:anim calcmode="lin" valueType="num">
                                      <p:cBhvr additive="base">
                                        <p:cTn id="25" dur="500" fill="hold"/>
                                        <p:tgtEl>
                                          <p:spTgt spid="3">
                                            <p:graphicEl>
                                              <a:dgm id="{C67354EC-3EE4-493E-8EA5-A9715CE15F6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C67354EC-3EE4-493E-8EA5-A9715CE15F6A}"/>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graphicEl>
                                              <a:dgm id="{260EA02A-D7AC-4A14-B795-D8385F05F8FD}"/>
                                            </p:graphicEl>
                                          </p:spTgt>
                                        </p:tgtEl>
                                        <p:attrNameLst>
                                          <p:attrName>style.visibility</p:attrName>
                                        </p:attrNameLst>
                                      </p:cBhvr>
                                      <p:to>
                                        <p:strVal val="visible"/>
                                      </p:to>
                                    </p:set>
                                    <p:anim calcmode="lin" valueType="num">
                                      <p:cBhvr additive="base">
                                        <p:cTn id="29" dur="500" fill="hold"/>
                                        <p:tgtEl>
                                          <p:spTgt spid="3">
                                            <p:graphicEl>
                                              <a:dgm id="{260EA02A-D7AC-4A14-B795-D8385F05F8FD}"/>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graphicEl>
                                              <a:dgm id="{260EA02A-D7AC-4A14-B795-D8385F05F8FD}"/>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graphicEl>
                                              <a:dgm id="{71DD5EC5-9DF4-4A74-BE71-7C875F7626B2}"/>
                                            </p:graphicEl>
                                          </p:spTgt>
                                        </p:tgtEl>
                                        <p:attrNameLst>
                                          <p:attrName>style.visibility</p:attrName>
                                        </p:attrNameLst>
                                      </p:cBhvr>
                                      <p:to>
                                        <p:strVal val="visible"/>
                                      </p:to>
                                    </p:set>
                                    <p:anim calcmode="lin" valueType="num">
                                      <p:cBhvr additive="base">
                                        <p:cTn id="35" dur="500" fill="hold"/>
                                        <p:tgtEl>
                                          <p:spTgt spid="3">
                                            <p:graphicEl>
                                              <a:dgm id="{71DD5EC5-9DF4-4A74-BE71-7C875F7626B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graphicEl>
                                              <a:dgm id="{71DD5EC5-9DF4-4A74-BE71-7C875F7626B2}"/>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graphicEl>
                                              <a:dgm id="{A134E984-49E0-4467-B4AA-0DAC8ED7582E}"/>
                                            </p:graphicEl>
                                          </p:spTgt>
                                        </p:tgtEl>
                                        <p:attrNameLst>
                                          <p:attrName>style.visibility</p:attrName>
                                        </p:attrNameLst>
                                      </p:cBhvr>
                                      <p:to>
                                        <p:strVal val="visible"/>
                                      </p:to>
                                    </p:set>
                                    <p:anim calcmode="lin" valueType="num">
                                      <p:cBhvr additive="base">
                                        <p:cTn id="39" dur="500" fill="hold"/>
                                        <p:tgtEl>
                                          <p:spTgt spid="3">
                                            <p:graphicEl>
                                              <a:dgm id="{A134E984-49E0-4467-B4AA-0DAC8ED7582E}"/>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graphicEl>
                                              <a:dgm id="{A134E984-49E0-4467-B4AA-0DAC8ED7582E}"/>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graphicEl>
                                              <a:dgm id="{EEB7A375-1F92-4AAA-A792-07A795A16C06}"/>
                                            </p:graphicEl>
                                          </p:spTgt>
                                        </p:tgtEl>
                                        <p:attrNameLst>
                                          <p:attrName>style.visibility</p:attrName>
                                        </p:attrNameLst>
                                      </p:cBhvr>
                                      <p:to>
                                        <p:strVal val="visible"/>
                                      </p:to>
                                    </p:set>
                                    <p:anim calcmode="lin" valueType="num">
                                      <p:cBhvr additive="base">
                                        <p:cTn id="43" dur="500" fill="hold"/>
                                        <p:tgtEl>
                                          <p:spTgt spid="3">
                                            <p:graphicEl>
                                              <a:dgm id="{EEB7A375-1F92-4AAA-A792-07A795A16C06}"/>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EEB7A375-1F92-4AAA-A792-07A795A16C06}"/>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graphicEl>
                                              <a:dgm id="{697A46BF-C11D-4FC2-80D8-7CCA7ED80D74}"/>
                                            </p:graphicEl>
                                          </p:spTgt>
                                        </p:tgtEl>
                                        <p:attrNameLst>
                                          <p:attrName>style.visibility</p:attrName>
                                        </p:attrNameLst>
                                      </p:cBhvr>
                                      <p:to>
                                        <p:strVal val="visible"/>
                                      </p:to>
                                    </p:set>
                                    <p:anim calcmode="lin" valueType="num">
                                      <p:cBhvr additive="base">
                                        <p:cTn id="49" dur="500" fill="hold"/>
                                        <p:tgtEl>
                                          <p:spTgt spid="3">
                                            <p:graphicEl>
                                              <a:dgm id="{697A46BF-C11D-4FC2-80D8-7CCA7ED80D74}"/>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graphicEl>
                                              <a:dgm id="{697A46BF-C11D-4FC2-80D8-7CCA7ED80D74}"/>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graphicEl>
                                              <a:dgm id="{BAB1C806-0AB1-4F54-942A-981CD7DFD182}"/>
                                            </p:graphicEl>
                                          </p:spTgt>
                                        </p:tgtEl>
                                        <p:attrNameLst>
                                          <p:attrName>style.visibility</p:attrName>
                                        </p:attrNameLst>
                                      </p:cBhvr>
                                      <p:to>
                                        <p:strVal val="visible"/>
                                      </p:to>
                                    </p:set>
                                    <p:anim calcmode="lin" valueType="num">
                                      <p:cBhvr additive="base">
                                        <p:cTn id="53" dur="500" fill="hold"/>
                                        <p:tgtEl>
                                          <p:spTgt spid="3">
                                            <p:graphicEl>
                                              <a:dgm id="{BAB1C806-0AB1-4F54-942A-981CD7DFD18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BAB1C806-0AB1-4F54-942A-981CD7DFD18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Autofit/>
          </a:bodyPr>
          <a:lstStyle/>
          <a:p>
            <a:r>
              <a:rPr lang="en-US" sz="4300" b="1" dirty="0">
                <a:solidFill>
                  <a:srgbClr val="04A651"/>
                </a:solidFill>
                <a:latin typeface="Franklin Gothic Book" panose="020B0503020102020204" pitchFamily="34" charset="0"/>
              </a:rPr>
              <a:t>RESEA Pool Generation</a:t>
            </a:r>
            <a:endParaRPr lang="en-US" sz="43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7" name="Group 6">
            <a:extLst>
              <a:ext uri="{FF2B5EF4-FFF2-40B4-BE49-F238E27FC236}">
                <a16:creationId xmlns:a16="http://schemas.microsoft.com/office/drawing/2014/main" id="{B1DE6B06-D6F9-3407-9000-D74CF50B4F06}"/>
              </a:ext>
            </a:extLst>
          </p:cNvPr>
          <p:cNvGrpSpPr/>
          <p:nvPr/>
        </p:nvGrpSpPr>
        <p:grpSpPr>
          <a:xfrm>
            <a:off x="2107201" y="1437237"/>
            <a:ext cx="7977597" cy="4868664"/>
            <a:chOff x="667295" y="870590"/>
            <a:chExt cx="7977597" cy="4868664"/>
          </a:xfrm>
        </p:grpSpPr>
        <p:sp>
          <p:nvSpPr>
            <p:cNvPr id="8" name="Flowchart: Manual Operation 7">
              <a:extLst>
                <a:ext uri="{FF2B5EF4-FFF2-40B4-BE49-F238E27FC236}">
                  <a16:creationId xmlns:a16="http://schemas.microsoft.com/office/drawing/2014/main" id="{73D8E2E3-28E4-5F19-A32D-877512B33B86}"/>
                </a:ext>
              </a:extLst>
            </p:cNvPr>
            <p:cNvSpPr/>
            <p:nvPr/>
          </p:nvSpPr>
          <p:spPr>
            <a:xfrm>
              <a:off x="667295" y="870590"/>
              <a:ext cx="7977597" cy="1288755"/>
            </a:xfrm>
            <a:prstGeom prst="flowChartManualOperation">
              <a:avLst/>
            </a:prstGeom>
            <a:solidFill>
              <a:srgbClr val="04A651"/>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a:extLst>
                <a:ext uri="{FF2B5EF4-FFF2-40B4-BE49-F238E27FC236}">
                  <a16:creationId xmlns:a16="http://schemas.microsoft.com/office/drawing/2014/main" id="{E60376DF-859E-25C4-C729-91144FBA78B8}"/>
                </a:ext>
              </a:extLst>
            </p:cNvPr>
            <p:cNvSpPr/>
            <p:nvPr/>
          </p:nvSpPr>
          <p:spPr>
            <a:xfrm>
              <a:off x="2294663" y="2259437"/>
              <a:ext cx="4833258" cy="1113339"/>
            </a:xfrm>
            <a:prstGeom prst="flowChartManualOperation">
              <a:avLst/>
            </a:prstGeom>
            <a:solidFill>
              <a:srgbClr val="7B8898"/>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563"/>
                </a:solidFill>
              </a:endParaRPr>
            </a:p>
          </p:txBody>
        </p:sp>
        <p:sp>
          <p:nvSpPr>
            <p:cNvPr id="10" name="Flowchart: Manual Operation 9">
              <a:extLst>
                <a:ext uri="{FF2B5EF4-FFF2-40B4-BE49-F238E27FC236}">
                  <a16:creationId xmlns:a16="http://schemas.microsoft.com/office/drawing/2014/main" id="{E74BE35A-AEB4-1369-0957-F6DE742889D9}"/>
                </a:ext>
              </a:extLst>
            </p:cNvPr>
            <p:cNvSpPr/>
            <p:nvPr/>
          </p:nvSpPr>
          <p:spPr>
            <a:xfrm>
              <a:off x="3268098" y="3462645"/>
              <a:ext cx="2840653" cy="941114"/>
            </a:xfrm>
            <a:prstGeom prst="flowChartManualOperation">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Down Arrow 5">
              <a:extLst>
                <a:ext uri="{FF2B5EF4-FFF2-40B4-BE49-F238E27FC236}">
                  <a16:creationId xmlns:a16="http://schemas.microsoft.com/office/drawing/2014/main" id="{17E7E547-DB55-8A1E-20D0-1290C4A8C119}"/>
                </a:ext>
              </a:extLst>
            </p:cNvPr>
            <p:cNvSpPr/>
            <p:nvPr/>
          </p:nvSpPr>
          <p:spPr>
            <a:xfrm>
              <a:off x="4265846" y="4459659"/>
              <a:ext cx="760265" cy="732367"/>
            </a:xfrm>
            <a:prstGeom prst="downArrow">
              <a:avLst/>
            </a:prstGeom>
            <a:solidFill>
              <a:srgbClr val="9C9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2656E3-88B5-8048-A7F0-550A3179267E}"/>
                </a:ext>
              </a:extLst>
            </p:cNvPr>
            <p:cNvSpPr/>
            <p:nvPr/>
          </p:nvSpPr>
          <p:spPr>
            <a:xfrm>
              <a:off x="2766617" y="1209861"/>
              <a:ext cx="3915563" cy="523220"/>
            </a:xfrm>
            <a:prstGeom prst="rect">
              <a:avLst/>
            </a:prstGeom>
            <a:noFill/>
          </p:spPr>
          <p:txBody>
            <a:bodyPr wrap="square" lIns="91440" tIns="45720" rIns="91440" bIns="45720">
              <a:spAutoFit/>
            </a:bodyPr>
            <a:lstStyle/>
            <a:p>
              <a:pPr algn="ctr"/>
              <a:r>
                <a:rPr lang="en-US" sz="2800" dirty="0">
                  <a:ln w="0"/>
                  <a:solidFill>
                    <a:srgbClr val="202452"/>
                  </a:solidFill>
                  <a:effectLst>
                    <a:outerShdw blurRad="38100" dist="19050" dir="2700000" algn="tl" rotWithShape="0">
                      <a:schemeClr val="dk1">
                        <a:alpha val="40000"/>
                      </a:schemeClr>
                    </a:outerShdw>
                  </a:effectLst>
                  <a:latin typeface="HelveticaNeueLT Std" panose="020B0604020202090204" pitchFamily="34" charset="0"/>
                </a:rPr>
                <a:t>Least likely to exhaust</a:t>
              </a:r>
              <a:endParaRPr lang="en-US" sz="2800" b="0" cap="none" spc="0" dirty="0">
                <a:ln w="0"/>
                <a:solidFill>
                  <a:srgbClr val="202452"/>
                </a:solidFill>
                <a:effectLst>
                  <a:outerShdw blurRad="38100" dist="19050" dir="2700000" algn="tl" rotWithShape="0">
                    <a:schemeClr val="dk1">
                      <a:alpha val="40000"/>
                    </a:schemeClr>
                  </a:outerShdw>
                </a:effectLst>
                <a:latin typeface="HelveticaNeueLT Std" panose="020B0604020202090204" pitchFamily="34" charset="0"/>
              </a:endParaRPr>
            </a:p>
          </p:txBody>
        </p:sp>
        <p:sp>
          <p:nvSpPr>
            <p:cNvPr id="13" name="Rectangle 12">
              <a:extLst>
                <a:ext uri="{FF2B5EF4-FFF2-40B4-BE49-F238E27FC236}">
                  <a16:creationId xmlns:a16="http://schemas.microsoft.com/office/drawing/2014/main" id="{530B9D5A-7D9A-9F30-3986-A803FA56B6C2}"/>
                </a:ext>
              </a:extLst>
            </p:cNvPr>
            <p:cNvSpPr/>
            <p:nvPr/>
          </p:nvSpPr>
          <p:spPr>
            <a:xfrm>
              <a:off x="3340044" y="2299571"/>
              <a:ext cx="2768707" cy="954107"/>
            </a:xfrm>
            <a:prstGeom prst="rect">
              <a:avLst/>
            </a:prstGeom>
            <a:noFill/>
          </p:spPr>
          <p:txBody>
            <a:bodyPr wrap="none" lIns="91440" tIns="45720" rIns="91440" bIns="45720">
              <a:spAutoFit/>
            </a:bodyPr>
            <a:lstStyle/>
            <a:p>
              <a:pPr algn="ctr"/>
              <a:r>
                <a:rPr lang="en-US" sz="2800" dirty="0">
                  <a:ln w="0"/>
                  <a:solidFill>
                    <a:schemeClr val="bg1"/>
                  </a:solidFill>
                  <a:effectLst>
                    <a:outerShdw blurRad="38100" dist="19050" dir="2700000" algn="tl" rotWithShape="0">
                      <a:schemeClr val="dk1">
                        <a:alpha val="40000"/>
                      </a:schemeClr>
                    </a:outerShdw>
                  </a:effectLst>
                  <a:latin typeface="HelveticaNeueLT Std" panose="020B0604020202090204" pitchFamily="34" charset="0"/>
                </a:rPr>
                <a:t>Most </a:t>
              </a:r>
            </a:p>
            <a:p>
              <a:pPr algn="ctr"/>
              <a:r>
                <a:rPr lang="en-US" sz="2800" dirty="0">
                  <a:ln w="0"/>
                  <a:solidFill>
                    <a:schemeClr val="bg1"/>
                  </a:solidFill>
                  <a:effectLst>
                    <a:outerShdw blurRad="38100" dist="19050" dir="2700000" algn="tl" rotWithShape="0">
                      <a:schemeClr val="dk1">
                        <a:alpha val="40000"/>
                      </a:schemeClr>
                    </a:outerShdw>
                  </a:effectLst>
                  <a:latin typeface="HelveticaNeueLT Std" panose="020B0604020202090204" pitchFamily="34" charset="0"/>
                </a:rPr>
                <a:t>likely to exhaust</a:t>
              </a:r>
              <a:endParaRPr lang="en-US" sz="2800" b="0" cap="none" spc="0" dirty="0">
                <a:ln w="0"/>
                <a:solidFill>
                  <a:schemeClr val="bg1"/>
                </a:solidFill>
                <a:effectLst>
                  <a:outerShdw blurRad="38100" dist="19050" dir="2700000" algn="tl" rotWithShape="0">
                    <a:schemeClr val="dk1">
                      <a:alpha val="40000"/>
                    </a:schemeClr>
                  </a:outerShdw>
                </a:effectLst>
                <a:latin typeface="HelveticaNeueLT Std" panose="020B0604020202090204" pitchFamily="34" charset="0"/>
              </a:endParaRPr>
            </a:p>
          </p:txBody>
        </p:sp>
        <p:sp>
          <p:nvSpPr>
            <p:cNvPr id="14" name="Rectangle 13">
              <a:extLst>
                <a:ext uri="{FF2B5EF4-FFF2-40B4-BE49-F238E27FC236}">
                  <a16:creationId xmlns:a16="http://schemas.microsoft.com/office/drawing/2014/main" id="{522C4ADF-6F79-9643-1A6D-9DE15B5E4A42}"/>
                </a:ext>
              </a:extLst>
            </p:cNvPr>
            <p:cNvSpPr/>
            <p:nvPr/>
          </p:nvSpPr>
          <p:spPr>
            <a:xfrm>
              <a:off x="4184648" y="3661831"/>
              <a:ext cx="942887" cy="523220"/>
            </a:xfrm>
            <a:prstGeom prst="rect">
              <a:avLst/>
            </a:prstGeom>
            <a:noFill/>
          </p:spPr>
          <p:txBody>
            <a:bodyPr wrap="none" lIns="91440" tIns="45720" rIns="91440" bIns="45720">
              <a:spAutoFit/>
            </a:bodyPr>
            <a:lstStyle/>
            <a:p>
              <a:pPr algn="ctr"/>
              <a:r>
                <a:rPr lang="en-US" sz="2800" b="0" cap="none" spc="0" dirty="0">
                  <a:ln w="0"/>
                  <a:solidFill>
                    <a:schemeClr val="bg1"/>
                  </a:solidFill>
                  <a:effectLst>
                    <a:outerShdw blurRad="38100" dist="19050" dir="2700000" algn="tl" rotWithShape="0">
                      <a:schemeClr val="dk1">
                        <a:alpha val="40000"/>
                      </a:schemeClr>
                    </a:outerShdw>
                  </a:effectLst>
                  <a:latin typeface="HelveticaNeueLT Std" panose="020B0604020202090204" pitchFamily="34" charset="0"/>
                </a:rPr>
                <a:t>UCX</a:t>
              </a:r>
            </a:p>
          </p:txBody>
        </p:sp>
        <p:sp>
          <p:nvSpPr>
            <p:cNvPr id="15" name="Rectangle 14">
              <a:extLst>
                <a:ext uri="{FF2B5EF4-FFF2-40B4-BE49-F238E27FC236}">
                  <a16:creationId xmlns:a16="http://schemas.microsoft.com/office/drawing/2014/main" id="{EA5E8F7E-5536-0A18-2BBD-33F86B7BA142}"/>
                </a:ext>
              </a:extLst>
            </p:cNvPr>
            <p:cNvSpPr/>
            <p:nvPr/>
          </p:nvSpPr>
          <p:spPr>
            <a:xfrm>
              <a:off x="4203670" y="5216034"/>
              <a:ext cx="910827" cy="523220"/>
            </a:xfrm>
            <a:prstGeom prst="rect">
              <a:avLst/>
            </a:prstGeom>
            <a:noFill/>
          </p:spPr>
          <p:txBody>
            <a:bodyPr wrap="none" lIns="91440" tIns="45720" rIns="91440" bIns="45720">
              <a:spAutoFit/>
            </a:bodyPr>
            <a:lstStyle/>
            <a:p>
              <a:pPr algn="ctr"/>
              <a:r>
                <a:rPr lang="en-US" sz="2800" b="0" cap="none" spc="0" dirty="0">
                  <a:ln w="0"/>
                  <a:solidFill>
                    <a:srgbClr val="202452"/>
                  </a:solidFill>
                  <a:effectLst>
                    <a:outerShdw blurRad="38100" dist="19050" dir="2700000" algn="tl" rotWithShape="0">
                      <a:schemeClr val="dk1">
                        <a:alpha val="40000"/>
                      </a:schemeClr>
                    </a:outerShdw>
                  </a:effectLst>
                  <a:latin typeface="HelveticaNeueLT Std" panose="020B0604020202090204" pitchFamily="34" charset="0"/>
                </a:rPr>
                <a:t>Pool</a:t>
              </a:r>
            </a:p>
          </p:txBody>
        </p:sp>
        <p:sp>
          <p:nvSpPr>
            <p:cNvPr id="16" name="Right Arrow 10">
              <a:extLst>
                <a:ext uri="{FF2B5EF4-FFF2-40B4-BE49-F238E27FC236}">
                  <a16:creationId xmlns:a16="http://schemas.microsoft.com/office/drawing/2014/main" id="{D6BC3C80-77CD-BB39-A194-E6515A4376DA}"/>
                </a:ext>
              </a:extLst>
            </p:cNvPr>
            <p:cNvSpPr/>
            <p:nvPr/>
          </p:nvSpPr>
          <p:spPr>
            <a:xfrm>
              <a:off x="2558143" y="3766458"/>
              <a:ext cx="914400" cy="418594"/>
            </a:xfrm>
            <a:prstGeom prst="rightArrow">
              <a:avLst/>
            </a:prstGeom>
            <a:solidFill>
              <a:srgbClr val="E2C5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7092682A-6603-CFEE-2955-5204B28C8300}"/>
              </a:ext>
            </a:extLst>
          </p:cNvPr>
          <p:cNvSpPr/>
          <p:nvPr/>
        </p:nvSpPr>
        <p:spPr>
          <a:xfrm>
            <a:off x="1026282" y="3849904"/>
            <a:ext cx="2917850" cy="1384995"/>
          </a:xfrm>
          <a:prstGeom prst="rect">
            <a:avLst/>
          </a:prstGeom>
          <a:noFill/>
        </p:spPr>
        <p:txBody>
          <a:bodyPr wrap="none" lIns="91440" tIns="45720" rIns="91440" bIns="45720">
            <a:spAutoFit/>
          </a:bodyPr>
          <a:lstStyle/>
          <a:p>
            <a:pPr algn="ctr"/>
            <a:r>
              <a:rPr lang="en-US" sz="2800" b="0" cap="none" spc="0" dirty="0">
                <a:ln w="0"/>
                <a:solidFill>
                  <a:srgbClr val="202452"/>
                </a:solidFill>
                <a:effectLst>
                  <a:outerShdw blurRad="38100" dist="19050" dir="2700000" algn="tl" rotWithShape="0">
                    <a:schemeClr val="dk1">
                      <a:alpha val="40000"/>
                    </a:schemeClr>
                  </a:outerShdw>
                </a:effectLst>
                <a:latin typeface="HelveticaNeueLT Std" panose="020B0604020202090204" pitchFamily="34" charset="0"/>
              </a:rPr>
              <a:t>Transitioning </a:t>
            </a:r>
          </a:p>
          <a:p>
            <a:pPr algn="ctr"/>
            <a:r>
              <a:rPr lang="en-US" sz="2800" b="0" cap="none" spc="0" dirty="0">
                <a:ln w="0"/>
                <a:solidFill>
                  <a:srgbClr val="202452"/>
                </a:solidFill>
                <a:effectLst>
                  <a:outerShdw blurRad="38100" dist="19050" dir="2700000" algn="tl" rotWithShape="0">
                    <a:schemeClr val="dk1">
                      <a:alpha val="40000"/>
                    </a:schemeClr>
                  </a:outerShdw>
                </a:effectLst>
                <a:latin typeface="HelveticaNeueLT Std" panose="020B0604020202090204" pitchFamily="34" charset="0"/>
              </a:rPr>
              <a:t>service members</a:t>
            </a:r>
          </a:p>
          <a:p>
            <a:pPr algn="ctr"/>
            <a:r>
              <a:rPr lang="en-US" sz="2800" b="0" cap="none" spc="0" dirty="0">
                <a:ln w="0"/>
                <a:solidFill>
                  <a:srgbClr val="202452"/>
                </a:solidFill>
                <a:effectLst>
                  <a:outerShdw blurRad="38100" dist="19050" dir="2700000" algn="tl" rotWithShape="0">
                    <a:schemeClr val="dk1">
                      <a:alpha val="40000"/>
                    </a:schemeClr>
                  </a:outerShdw>
                </a:effectLst>
                <a:latin typeface="HelveticaNeueLT Std" panose="020B0604020202090204" pitchFamily="34" charset="0"/>
              </a:rPr>
              <a:t>(UCX)</a:t>
            </a:r>
          </a:p>
        </p:txBody>
      </p:sp>
    </p:spTree>
    <p:extLst>
      <p:ext uri="{BB962C8B-B14F-4D97-AF65-F5344CB8AC3E}">
        <p14:creationId xmlns:p14="http://schemas.microsoft.com/office/powerpoint/2010/main" val="4216465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2537</TotalTime>
  <Words>1713</Words>
  <Application>Microsoft Office PowerPoint</Application>
  <PresentationFormat>Widescreen</PresentationFormat>
  <Paragraphs>422</Paragraphs>
  <Slides>57</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Arial Black</vt:lpstr>
      <vt:lpstr>Calibri</vt:lpstr>
      <vt:lpstr>Calibri Light</vt:lpstr>
      <vt:lpstr>Century Gothic</vt:lpstr>
      <vt:lpstr>Courier New</vt:lpstr>
      <vt:lpstr>Franklin Gothic Book</vt:lpstr>
      <vt:lpstr>HelveticaNeueLT Std</vt:lpstr>
      <vt:lpstr>Times New Roman</vt:lpstr>
      <vt:lpstr>Wingdings</vt:lpstr>
      <vt:lpstr>Office Theme</vt:lpstr>
      <vt:lpstr>PowerPoint Presentation</vt:lpstr>
      <vt:lpstr>Agenda</vt:lpstr>
      <vt:lpstr>RESEA – Section 1</vt:lpstr>
      <vt:lpstr>History of Reemployment Programs</vt:lpstr>
      <vt:lpstr>RESEA Local Workforce Development Boards</vt:lpstr>
      <vt:lpstr>Goal and Purpose of the RESEA Program</vt:lpstr>
      <vt:lpstr>RESEA – Section 2</vt:lpstr>
      <vt:lpstr>Claimant Selection Process</vt:lpstr>
      <vt:lpstr>RESEA Pool Generation</vt:lpstr>
      <vt:lpstr>Exclusions from the RESEA Pool</vt:lpstr>
      <vt:lpstr>Scheduling the Pool Count</vt:lpstr>
      <vt:lpstr>Managing the Pool Count</vt:lpstr>
      <vt:lpstr>Scheduling</vt:lpstr>
      <vt:lpstr>RESEA Event Creation</vt:lpstr>
      <vt:lpstr>Event Creation – Schedule Type</vt:lpstr>
      <vt:lpstr>Event Creation – Office Address</vt:lpstr>
      <vt:lpstr>Event Creation – Moderator Information</vt:lpstr>
      <vt:lpstr>Event Creation – Activity Selection</vt:lpstr>
      <vt:lpstr>Scheduling</vt:lpstr>
      <vt:lpstr>RESEA – Section 3</vt:lpstr>
      <vt:lpstr>Federal Minimum Required Services</vt:lpstr>
      <vt:lpstr>Orientation</vt:lpstr>
      <vt:lpstr>Initial Assessment</vt:lpstr>
      <vt:lpstr>Labor Market Information</vt:lpstr>
      <vt:lpstr>Employability Development Plan</vt:lpstr>
      <vt:lpstr>Employability Development Plan</vt:lpstr>
      <vt:lpstr>Objective Assessment Summary (OAS)</vt:lpstr>
      <vt:lpstr>Additional Work Search Activities</vt:lpstr>
      <vt:lpstr>EDP Responsibility Statement</vt:lpstr>
      <vt:lpstr>RESEA – Section 4</vt:lpstr>
      <vt:lpstr>Resulting Events – Documenting Attendance</vt:lpstr>
      <vt:lpstr>Resulting Events – Documenting Attendance</vt:lpstr>
      <vt:lpstr>Resulting Events – No Show Reasons</vt:lpstr>
      <vt:lpstr>Scheduling Conflicts – Reset vs. Reschedule</vt:lpstr>
      <vt:lpstr>Questions &amp; Answers</vt:lpstr>
      <vt:lpstr>RESEA – Section 5</vt:lpstr>
      <vt:lpstr>EDP – Purpose and Goal - Before</vt:lpstr>
      <vt:lpstr>EDP – Purpose and Goal - After</vt:lpstr>
      <vt:lpstr>What is an Employability Development Plan?</vt:lpstr>
      <vt:lpstr>EDP Components</vt:lpstr>
      <vt:lpstr>Assessment and Consultation</vt:lpstr>
      <vt:lpstr>Plan Development</vt:lpstr>
      <vt:lpstr>RESEA – Section 6</vt:lpstr>
      <vt:lpstr>What is a goal?</vt:lpstr>
      <vt:lpstr>Short-Term and Long-Term Goals</vt:lpstr>
      <vt:lpstr>S.M.A.R.T. Goals</vt:lpstr>
      <vt:lpstr>S.M.A.R.T. Goals - Specific</vt:lpstr>
      <vt:lpstr>S.M.A.R.T. Goals - Measurable</vt:lpstr>
      <vt:lpstr>S.M.A.R.T. Goals - Achievable</vt:lpstr>
      <vt:lpstr>S.M.A.R.T. Goals - Realistic</vt:lpstr>
      <vt:lpstr>S.M.A.R.T. Goals – Time Bound</vt:lpstr>
      <vt:lpstr>Goal Development– Common Pitfalls</vt:lpstr>
      <vt:lpstr>Goal Development– Common Pitfalls</vt:lpstr>
      <vt:lpstr>Goal Development– Common Pitfalls</vt:lpstr>
      <vt:lpstr>Goal Development– Helpful Tips</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8</cp:revision>
  <dcterms:created xsi:type="dcterms:W3CDTF">2023-06-29T18:41:40Z</dcterms:created>
  <dcterms:modified xsi:type="dcterms:W3CDTF">2024-03-27T13:01:53Z</dcterms:modified>
</cp:coreProperties>
</file>