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00" r:id="rId5"/>
    <p:sldMasterId id="2147483708" r:id="rId6"/>
    <p:sldMasterId id="2147483720" r:id="rId7"/>
  </p:sldMasterIdLst>
  <p:notesMasterIdLst>
    <p:notesMasterId r:id="rId40"/>
  </p:notesMasterIdLst>
  <p:handoutMasterIdLst>
    <p:handoutMasterId r:id="rId41"/>
  </p:handoutMasterIdLst>
  <p:sldIdLst>
    <p:sldId id="777" r:id="rId8"/>
    <p:sldId id="778" r:id="rId9"/>
    <p:sldId id="779" r:id="rId10"/>
    <p:sldId id="780" r:id="rId11"/>
    <p:sldId id="258" r:id="rId12"/>
    <p:sldId id="781" r:id="rId13"/>
    <p:sldId id="782" r:id="rId14"/>
    <p:sldId id="783" r:id="rId15"/>
    <p:sldId id="784" r:id="rId16"/>
    <p:sldId id="785" r:id="rId17"/>
    <p:sldId id="786" r:id="rId18"/>
    <p:sldId id="787" r:id="rId19"/>
    <p:sldId id="803" r:id="rId20"/>
    <p:sldId id="788" r:id="rId21"/>
    <p:sldId id="789" r:id="rId22"/>
    <p:sldId id="790" r:id="rId23"/>
    <p:sldId id="791" r:id="rId24"/>
    <p:sldId id="792" r:id="rId25"/>
    <p:sldId id="793" r:id="rId26"/>
    <p:sldId id="794" r:id="rId27"/>
    <p:sldId id="795" r:id="rId28"/>
    <p:sldId id="796" r:id="rId29"/>
    <p:sldId id="797" r:id="rId30"/>
    <p:sldId id="798" r:id="rId31"/>
    <p:sldId id="799" r:id="rId32"/>
    <p:sldId id="281" r:id="rId33"/>
    <p:sldId id="800" r:id="rId34"/>
    <p:sldId id="802" r:id="rId35"/>
    <p:sldId id="804" r:id="rId36"/>
    <p:sldId id="805" r:id="rId37"/>
    <p:sldId id="264" r:id="rId38"/>
    <p:sldId id="775"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73E7F0-3FB0-3D4E-AFD1-5F892015C20E}">
          <p14:sldIdLst>
            <p14:sldId id="777"/>
            <p14:sldId id="778"/>
            <p14:sldId id="779"/>
            <p14:sldId id="780"/>
            <p14:sldId id="258"/>
            <p14:sldId id="781"/>
            <p14:sldId id="782"/>
            <p14:sldId id="783"/>
            <p14:sldId id="784"/>
            <p14:sldId id="785"/>
            <p14:sldId id="786"/>
            <p14:sldId id="787"/>
            <p14:sldId id="803"/>
            <p14:sldId id="788"/>
            <p14:sldId id="789"/>
            <p14:sldId id="790"/>
            <p14:sldId id="791"/>
            <p14:sldId id="792"/>
            <p14:sldId id="793"/>
            <p14:sldId id="794"/>
            <p14:sldId id="795"/>
            <p14:sldId id="796"/>
            <p14:sldId id="797"/>
            <p14:sldId id="798"/>
            <p14:sldId id="799"/>
            <p14:sldId id="281"/>
            <p14:sldId id="800"/>
            <p14:sldId id="802"/>
            <p14:sldId id="804"/>
            <p14:sldId id="805"/>
            <p14:sldId id="264"/>
            <p14:sldId id="775"/>
          </p14:sldIdLst>
        </p14:section>
      </p14:sectionLst>
    </p:ext>
    <p:ext uri="{EFAFB233-063F-42B5-8137-9DF3F51BA10A}">
      <p15:sldGuideLst xmlns:p15="http://schemas.microsoft.com/office/powerpoint/2012/main">
        <p15:guide id="1" orient="horz" pos="2160" userDrawn="1">
          <p15:clr>
            <a:srgbClr val="A4A3A4"/>
          </p15:clr>
        </p15:guide>
        <p15:guide id="3" orient="horz" pos="552" userDrawn="1">
          <p15:clr>
            <a:srgbClr val="A4A3A4"/>
          </p15:clr>
        </p15:guide>
        <p15:guide id="4" orient="horz" pos="2304" userDrawn="1">
          <p15:clr>
            <a:srgbClr val="A4A3A4"/>
          </p15:clr>
        </p15:guide>
        <p15:guide id="5" orient="horz" pos="48" userDrawn="1">
          <p15:clr>
            <a:srgbClr val="A4A3A4"/>
          </p15:clr>
        </p15:guide>
        <p15:guide id="6" orient="horz" pos="4320" userDrawn="1">
          <p15:clr>
            <a:srgbClr val="A4A3A4"/>
          </p15:clr>
        </p15:guide>
        <p15:guide id="7" pos="3840" userDrawn="1">
          <p15:clr>
            <a:srgbClr val="A4A3A4"/>
          </p15:clr>
        </p15:guide>
        <p15:guide id="8" pos="7680" userDrawn="1">
          <p15:clr>
            <a:srgbClr val="A4A3A4"/>
          </p15:clr>
        </p15:guide>
        <p15:guide id="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BE8719-7D0B-3FCD-32CA-6F5AEBA859B1}" name="Robinson, Dee" initials="RD" userId="S::Dee.Robinson@deo.myflorida.com::288212c1-1c1b-4bd3-b991-0462e9180bf1" providerId="AD"/>
  <p188:author id="{EA4004E5-404E-C49F-0C53-F17CD149A04A}" name="Mahboob, Azhar" initials="MA" userId="S::Azhar.Mahboob@deo.myflorida.com::95504cc6-c403-457e-845d-f43cca9ab4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atrice, Meredith M." initials="BMM" lastIdx="1" clrIdx="0">
    <p:extLst>
      <p:ext uri="{19B8F6BF-5375-455C-9EA6-DF929625EA0E}">
        <p15:presenceInfo xmlns:p15="http://schemas.microsoft.com/office/powerpoint/2012/main" userId="S::Meredith.M.Beatrice@eog.myflorida.com::ec95254c-8ccf-46a7-9bae-c0c4f8965a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1"/>
    <a:srgbClr val="202452"/>
    <a:srgbClr val="E5C93A"/>
    <a:srgbClr val="898989"/>
    <a:srgbClr val="212552"/>
    <a:srgbClr val="F5896B"/>
    <a:srgbClr val="D5E3CF"/>
    <a:srgbClr val="003F5C"/>
    <a:srgbClr val="E0E1E2"/>
    <a:srgbClr val="BDD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76999" autoAdjust="0"/>
  </p:normalViewPr>
  <p:slideViewPr>
    <p:cSldViewPr snapToGrid="0" snapToObjects="1">
      <p:cViewPr varScale="1">
        <p:scale>
          <a:sx n="83" d="100"/>
          <a:sy n="83" d="100"/>
        </p:scale>
        <p:origin x="1278" y="90"/>
      </p:cViewPr>
      <p:guideLst>
        <p:guide orient="horz" pos="2160"/>
        <p:guide orient="horz" pos="552"/>
        <p:guide orient="horz" pos="2304"/>
        <p:guide orient="horz" pos="48"/>
        <p:guide orient="horz" pos="4320"/>
        <p:guide pos="3840"/>
        <p:guide pos="7680"/>
        <p:guide/>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3" d="100"/>
          <a:sy n="83" d="100"/>
        </p:scale>
        <p:origin x="381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6D5498-1833-2E31-1C94-4992098529F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51A488-4A9F-F569-2731-C6D490E77BB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3A7FB35-F7BE-472E-9599-D17992220127}" type="datetimeFigureOut">
              <a:rPr lang="en-US" smtClean="0"/>
              <a:t>4/1/2024</a:t>
            </a:fld>
            <a:endParaRPr lang="en-US"/>
          </a:p>
        </p:txBody>
      </p:sp>
      <p:sp>
        <p:nvSpPr>
          <p:cNvPr id="4" name="Footer Placeholder 3">
            <a:extLst>
              <a:ext uri="{FF2B5EF4-FFF2-40B4-BE49-F238E27FC236}">
                <a16:creationId xmlns:a16="http://schemas.microsoft.com/office/drawing/2014/main" id="{39FEA7BA-C172-B20F-E250-270A94CC937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D6C6832-96CB-B92D-83CD-84CDD94D837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9C19F59-39D7-45FF-A4B1-92ABDEFD1EDD}" type="slidenum">
              <a:rPr lang="en-US" smtClean="0"/>
              <a:t>‹#›</a:t>
            </a:fld>
            <a:endParaRPr lang="en-US"/>
          </a:p>
        </p:txBody>
      </p:sp>
    </p:spTree>
    <p:extLst>
      <p:ext uri="{BB962C8B-B14F-4D97-AF65-F5344CB8AC3E}">
        <p14:creationId xmlns:p14="http://schemas.microsoft.com/office/powerpoint/2010/main" val="539517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8D95332-76D6-5047-9D49-CF3E0D5829C8}" type="datetimeFigureOut">
              <a:rPr lang="en-US" smtClean="0"/>
              <a:t>4/1/2024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76F1B3-21D0-A64B-BE6D-90F7679579A5}" type="slidenum">
              <a:rPr lang="en-US" smtClean="0"/>
              <a:t>‹#›</a:t>
            </a:fld>
            <a:endParaRPr lang="en-US"/>
          </a:p>
        </p:txBody>
      </p:sp>
    </p:spTree>
    <p:extLst>
      <p:ext uri="{BB962C8B-B14F-4D97-AF65-F5344CB8AC3E}">
        <p14:creationId xmlns:p14="http://schemas.microsoft.com/office/powerpoint/2010/main" val="366457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Good</a:t>
            </a:r>
            <a:r>
              <a:rPr lang="en-US" baseline="0" dirty="0">
                <a:latin typeface="HelveticaNeueLT Std" panose="020B0604020202090204"/>
              </a:rPr>
              <a:t> morning/afternoon.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HelveticaNeueLT Std" panose="020B060402020209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HelveticaNeueLT Std" panose="020B0604020202090204"/>
              </a:rPr>
              <a:t>Welcome to today’s presentation on Participation Rate Basics in the Welfare Transition program. </a:t>
            </a:r>
            <a:r>
              <a:rPr lang="en-US" baseline="0" dirty="0">
                <a:latin typeface="HelveticaNeueLT Std" panose="020B0604020202090204"/>
                <a:cs typeface="Times New Roman" panose="02020603050405020304" pitchFamily="18" charset="0"/>
              </a:rPr>
              <a:t>At the end of this presentation, you will be provided with an opportunity to ask questions. Let’s get started.</a:t>
            </a:r>
            <a:endParaRPr lang="en-US" dirty="0">
              <a:latin typeface="HelveticaNeueLT Std" panose="020B0604020202090204"/>
            </a:endParaRP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a:t>
            </a:fld>
            <a:endParaRPr lang="en-US"/>
          </a:p>
        </p:txBody>
      </p:sp>
    </p:spTree>
    <p:extLst>
      <p:ext uri="{BB962C8B-B14F-4D97-AF65-F5344CB8AC3E}">
        <p14:creationId xmlns:p14="http://schemas.microsoft.com/office/powerpoint/2010/main" val="3130518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r>
              <a:rPr lang="en-US" dirty="0">
                <a:latin typeface="HelveticaNeueLT Std" panose="020B0604020202090204"/>
              </a:rPr>
              <a:t>45 CFR 261.21 requires</a:t>
            </a:r>
            <a:r>
              <a:rPr lang="en-US" baseline="0" dirty="0">
                <a:latin typeface="HelveticaNeueLT Std" panose="020B0604020202090204"/>
              </a:rPr>
              <a:t> s</a:t>
            </a:r>
            <a:r>
              <a:rPr lang="en-US" dirty="0">
                <a:latin typeface="HelveticaNeueLT Std" panose="020B0604020202090204"/>
              </a:rPr>
              <a:t>tates</a:t>
            </a:r>
            <a:r>
              <a:rPr lang="en-US" baseline="0" dirty="0">
                <a:latin typeface="HelveticaNeueLT Std" panose="020B0604020202090204"/>
              </a:rPr>
              <a:t> to meet a minimum overall participation rate of 50 percent for all families.  </a:t>
            </a:r>
            <a:r>
              <a:rPr lang="en-US" baseline="0" dirty="0">
                <a:highlight>
                  <a:srgbClr val="FFFF00"/>
                </a:highlight>
                <a:latin typeface="HelveticaNeueLT Std" panose="020B0604020202090204"/>
              </a:rPr>
              <a:t>What this means is that of all work eligible families in the state, 50 (including two-parent families) must be engaged in work at the minimum required hours to be counted as work engaged.</a:t>
            </a:r>
            <a:r>
              <a:rPr lang="en-US" baseline="0" dirty="0">
                <a:latin typeface="HelveticaNeueLT Std" panose="020B0604020202090204"/>
              </a:rPr>
              <a:t> For example, if the state has 500 work eligible families, at least 250 of those families must be participating at the minimum required hours, based on family type, to be counted in the numerator of the state’s all family numerator.  </a:t>
            </a:r>
          </a:p>
          <a:p>
            <a:endParaRPr lang="en-US" baseline="0" dirty="0">
              <a:latin typeface="HelveticaNeueLT Std" panose="020B0604020202090204"/>
            </a:endParaRPr>
          </a:p>
          <a:p>
            <a:r>
              <a:rPr lang="en-US" baseline="0" dirty="0">
                <a:latin typeface="HelveticaNeueLT Std" panose="020B0604020202090204"/>
              </a:rPr>
              <a:t>While the federal requirement for states is 50 percent participation, our goal is to engage all families and provide them with the skills needed to become self-sufficient.</a:t>
            </a:r>
            <a:endParaRPr lang="en-US" dirty="0">
              <a:latin typeface="HelveticaNeueLT Std" panose="020B060402020209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10</a:t>
            </a:fld>
            <a:endParaRPr lang="en-US"/>
          </a:p>
        </p:txBody>
      </p:sp>
    </p:spTree>
    <p:extLst>
      <p:ext uri="{BB962C8B-B14F-4D97-AF65-F5344CB8AC3E}">
        <p14:creationId xmlns:p14="http://schemas.microsoft.com/office/powerpoint/2010/main" val="934892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Now let’s discuss who’s in the two-parent family denominator and numerator.  The two-parent family denominator consists of all two-parent families where both parents are work eligible.  Federal law states that both parents must be “work eligible” to fall into the denominator for the two-parent family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11</a:t>
            </a:fld>
            <a:endParaRPr lang="en-US"/>
          </a:p>
        </p:txBody>
      </p:sp>
    </p:spTree>
    <p:extLst>
      <p:ext uri="{BB962C8B-B14F-4D97-AF65-F5344CB8AC3E}">
        <p14:creationId xmlns:p14="http://schemas.microsoft.com/office/powerpoint/2010/main" val="2235819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It helps to understand how two-parent families are defined for the two-parent family denominator.   The Department of Children and Families (DCF) has a broad definition of two-parent families.  DCF defines these families as in-tact families or families where the parents live in the same household and share a mutual child.  However, not all these families will be included in the two-parent family denominator for participation rate purposes.  The families that will be included are those where the parents live in the same household, share a mutual child and both parents are work eligible.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12</a:t>
            </a:fld>
            <a:endParaRPr lang="en-US"/>
          </a:p>
        </p:txBody>
      </p:sp>
    </p:spTree>
    <p:extLst>
      <p:ext uri="{BB962C8B-B14F-4D97-AF65-F5344CB8AC3E}">
        <p14:creationId xmlns:p14="http://schemas.microsoft.com/office/powerpoint/2010/main" val="247258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22183" rtl="0" eaLnBrk="1" fontAlgn="auto" latinLnBrk="0" hangingPunct="1">
              <a:lnSpc>
                <a:spcPct val="100000"/>
              </a:lnSpc>
              <a:spcBef>
                <a:spcPts val="0"/>
              </a:spcBef>
              <a:spcAft>
                <a:spcPts val="0"/>
              </a:spcAft>
              <a:buClr>
                <a:srgbClr val="44546A"/>
              </a:buClr>
              <a:buSzTx/>
              <a:buFontTx/>
              <a:buNone/>
              <a:tabLst/>
              <a:defRPr/>
            </a:pPr>
            <a:r>
              <a:rPr kumimoji="0" lang="en-US" sz="1200" b="0" i="0" u="none" strike="noStrike" kern="1200" cap="none" spc="0" normalizeH="0" baseline="0" noProof="0" dirty="0">
                <a:ln>
                  <a:noFill/>
                </a:ln>
                <a:solidFill>
                  <a:prstClr val="black"/>
                </a:solidFill>
                <a:effectLst/>
                <a:uLnTx/>
                <a:uFillTx/>
                <a:latin typeface="HelveticaNeueLT Std" panose="020B0604020202090204"/>
                <a:ea typeface="+mn-ea"/>
                <a:cs typeface="+mn-cs"/>
              </a:rPr>
              <a:t>Just because two parents live in the same household and share a mutual child doesn’t mean they are both work eligible.  For example, a two-parent family is not included in the two-parent family denominator if </a:t>
            </a:r>
            <a:r>
              <a:rPr kumimoji="0" lang="en-US" sz="1200" b="1" i="0" u="sng" strike="noStrike" kern="1200" cap="none" spc="0" normalizeH="0" baseline="0" noProof="0" dirty="0">
                <a:ln>
                  <a:noFill/>
                </a:ln>
                <a:solidFill>
                  <a:prstClr val="black"/>
                </a:solidFill>
                <a:effectLst/>
                <a:uLnTx/>
                <a:uFillTx/>
                <a:latin typeface="HelveticaNeueLT Std" panose="020B0604020202090204"/>
                <a:ea typeface="+mn-ea"/>
                <a:cs typeface="+mn-cs"/>
              </a:rPr>
              <a:t>one </a:t>
            </a:r>
            <a:r>
              <a:rPr kumimoji="0" lang="en-US" sz="1200" b="0" i="0" u="none" strike="noStrike" kern="1200" cap="none" spc="0" normalizeH="0" baseline="0" noProof="0" dirty="0">
                <a:ln>
                  <a:noFill/>
                </a:ln>
                <a:solidFill>
                  <a:prstClr val="black"/>
                </a:solidFill>
                <a:effectLst/>
                <a:uLnTx/>
                <a:uFillTx/>
                <a:latin typeface="HelveticaNeueLT Std" panose="020B0604020202090204"/>
                <a:ea typeface="+mn-ea"/>
                <a:cs typeface="+mn-cs"/>
              </a:rPr>
              <a:t>of the parents is:</a:t>
            </a:r>
          </a:p>
          <a:p>
            <a:pPr marL="0" marR="0" lvl="0" indent="0" algn="l" defTabSz="922183" rtl="0" eaLnBrk="1" fontAlgn="auto" latinLnBrk="0" hangingPunct="1">
              <a:lnSpc>
                <a:spcPct val="100000"/>
              </a:lnSpc>
              <a:spcBef>
                <a:spcPts val="0"/>
              </a:spcBef>
              <a:spcAft>
                <a:spcPts val="0"/>
              </a:spcAft>
              <a:buClr>
                <a:srgbClr val="44546A"/>
              </a:buClr>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HelveticaNeueLT Std" panose="020B0604020202090204"/>
                <a:ea typeface="+mn-ea"/>
                <a:cs typeface="+mn-cs"/>
              </a:rPr>
              <a:t>An ineligible alien; or,</a:t>
            </a:r>
          </a:p>
          <a:p>
            <a:pPr marL="0" marR="0" lvl="0" indent="0" algn="l" defTabSz="922183" rtl="0" eaLnBrk="1" fontAlgn="auto" latinLnBrk="0" hangingPunct="1">
              <a:lnSpc>
                <a:spcPct val="100000"/>
              </a:lnSpc>
              <a:spcBef>
                <a:spcPts val="0"/>
              </a:spcBef>
              <a:spcAft>
                <a:spcPts val="0"/>
              </a:spcAft>
              <a:buClr>
                <a:srgbClr val="44546A"/>
              </a:buClr>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HelveticaNeueLT Std" panose="020B0604020202090204"/>
                <a:ea typeface="+mn-ea"/>
                <a:cs typeface="+mn-cs"/>
              </a:rPr>
              <a:t>Receiving SSI/SSDI.</a:t>
            </a:r>
          </a:p>
          <a:p>
            <a:pPr marL="0" marR="0" lvl="0" indent="0" algn="l" defTabSz="922183" rtl="0" eaLnBrk="1" fontAlgn="auto" latinLnBrk="0" hangingPunct="1">
              <a:lnSpc>
                <a:spcPct val="100000"/>
              </a:lnSpc>
              <a:spcBef>
                <a:spcPts val="0"/>
              </a:spcBef>
              <a:spcAft>
                <a:spcPts val="0"/>
              </a:spcAft>
              <a:buClr>
                <a:srgbClr val="44546A"/>
              </a:buClr>
              <a:buSzTx/>
              <a:buFontTx/>
              <a:buNone/>
              <a:tabLst/>
              <a:defRPr/>
            </a:pPr>
            <a:r>
              <a:rPr kumimoji="0" lang="en-US" sz="1200" b="0" i="0" u="none" strike="noStrike" kern="1200" cap="none" spc="0" normalizeH="0" baseline="0" noProof="0" dirty="0">
                <a:ln>
                  <a:noFill/>
                </a:ln>
                <a:solidFill>
                  <a:prstClr val="black"/>
                </a:solidFill>
                <a:effectLst/>
                <a:uLnTx/>
                <a:uFillTx/>
                <a:latin typeface="HelveticaNeueLT Std" panose="020B0604020202090204"/>
                <a:ea typeface="+mn-ea"/>
                <a:cs typeface="+mn-cs"/>
              </a:rPr>
              <a:t>Additionally, a two-parent family may be </a:t>
            </a:r>
            <a:r>
              <a:rPr kumimoji="0" lang="en-US" sz="1200" b="1" i="0" u="sng" strike="noStrike" kern="1200" cap="none" spc="0" normalizeH="0" baseline="0" noProof="0" dirty="0">
                <a:ln>
                  <a:noFill/>
                </a:ln>
                <a:solidFill>
                  <a:prstClr val="black"/>
                </a:solidFill>
                <a:effectLst/>
                <a:uLnTx/>
                <a:uFillTx/>
                <a:latin typeface="HelveticaNeueLT Std" panose="020B0604020202090204"/>
                <a:ea typeface="+mn-ea"/>
                <a:cs typeface="+mn-cs"/>
              </a:rPr>
              <a:t>removed</a:t>
            </a:r>
            <a:r>
              <a:rPr kumimoji="0" lang="en-US" sz="1200" b="0" i="0" u="none" strike="noStrike" kern="1200" cap="none" spc="0" normalizeH="0" baseline="0" noProof="0" dirty="0">
                <a:ln>
                  <a:noFill/>
                </a:ln>
                <a:solidFill>
                  <a:prstClr val="black"/>
                </a:solidFill>
                <a:effectLst/>
                <a:uLnTx/>
                <a:uFillTx/>
                <a:latin typeface="HelveticaNeueLT Std" panose="020B0604020202090204"/>
                <a:ea typeface="+mn-ea"/>
                <a:cs typeface="+mn-cs"/>
              </a:rPr>
              <a:t> from the denominator if one of the parents has a documented medical limitation or medical incapacity lasting greater than 30 days.  However, it is important to remember that all two-parent families (with at least one work eligible adult) will be included in the all-family participation rate denominator.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13</a:t>
            </a:fld>
            <a:endParaRPr lang="en-US"/>
          </a:p>
        </p:txBody>
      </p:sp>
    </p:spTree>
    <p:extLst>
      <p:ext uri="{BB962C8B-B14F-4D97-AF65-F5344CB8AC3E}">
        <p14:creationId xmlns:p14="http://schemas.microsoft.com/office/powerpoint/2010/main" val="1369163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Participation</a:t>
            </a:r>
            <a:r>
              <a:rPr lang="en-US" baseline="0" dirty="0">
                <a:latin typeface="HelveticaNeueLT Std" panose="020B0604020202090204"/>
              </a:rPr>
              <a:t> </a:t>
            </a:r>
            <a:r>
              <a:rPr lang="en-US" dirty="0">
                <a:latin typeface="HelveticaNeueLT Std" panose="020B0604020202090204"/>
              </a:rPr>
              <a:t>hours for two-parent families depend </a:t>
            </a:r>
            <a:r>
              <a:rPr lang="en-US">
                <a:latin typeface="HelveticaNeueLT Std" panose="020B0604020202090204"/>
              </a:rPr>
              <a:t>on whether </a:t>
            </a:r>
            <a:r>
              <a:rPr lang="en-US" dirty="0">
                <a:latin typeface="HelveticaNeueLT Std" panose="020B0604020202090204"/>
              </a:rPr>
              <a:t>they are receiving federally-funded subsidized childcare. If the couple is receiving federally-funded childcare, they are required to perform a minimum of 238 hours per month.  217 of those hours</a:t>
            </a:r>
            <a:r>
              <a:rPr lang="en-US" baseline="0" dirty="0">
                <a:latin typeface="HelveticaNeueLT Std" panose="020B0604020202090204"/>
              </a:rPr>
              <a:t> must be in core activities.</a:t>
            </a:r>
            <a:r>
              <a:rPr lang="en-US" dirty="0">
                <a:latin typeface="HelveticaNeueLT Std" panose="020B0604020202090204"/>
              </a:rPr>
              <a:t> </a:t>
            </a:r>
            <a:r>
              <a:rPr lang="en-US" baseline="0" dirty="0">
                <a:latin typeface="HelveticaNeueLT Std" panose="020B0604020202090204"/>
              </a:rPr>
              <a:t> Two-parent families t</a:t>
            </a:r>
            <a:r>
              <a:rPr lang="en-US" dirty="0">
                <a:latin typeface="HelveticaNeueLT Std" panose="020B0604020202090204"/>
              </a:rPr>
              <a:t>hat are not receiving federally-funded childcare, the minimum</a:t>
            </a:r>
            <a:r>
              <a:rPr lang="en-US" baseline="0" dirty="0">
                <a:latin typeface="HelveticaNeueLT Std" panose="020B0604020202090204"/>
              </a:rPr>
              <a:t> total monthly</a:t>
            </a:r>
            <a:r>
              <a:rPr lang="en-US" dirty="0">
                <a:latin typeface="HelveticaNeueLT Std" panose="020B0604020202090204"/>
              </a:rPr>
              <a:t> participation hours is 152.</a:t>
            </a:r>
            <a:r>
              <a:rPr lang="en-US" baseline="0" dirty="0">
                <a:latin typeface="HelveticaNeueLT Std" panose="020B0604020202090204"/>
              </a:rPr>
              <a:t> 130 </a:t>
            </a:r>
            <a:r>
              <a:rPr lang="en-US" dirty="0">
                <a:latin typeface="HelveticaNeueLT Std" panose="020B0604020202090204"/>
              </a:rPr>
              <a:t>of those</a:t>
            </a:r>
            <a:r>
              <a:rPr lang="en-US" baseline="0" dirty="0">
                <a:latin typeface="HelveticaNeueLT Std" panose="020B0604020202090204"/>
              </a:rPr>
              <a:t> hours must be in a core activity.</a:t>
            </a:r>
            <a:endParaRPr lang="en-US" dirty="0">
              <a:latin typeface="HelveticaNeueLT Std" panose="020B060402020209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14</a:t>
            </a:fld>
            <a:endParaRPr lang="en-US"/>
          </a:p>
        </p:txBody>
      </p:sp>
    </p:spTree>
    <p:extLst>
      <p:ext uri="{BB962C8B-B14F-4D97-AF65-F5344CB8AC3E}">
        <p14:creationId xmlns:p14="http://schemas.microsoft.com/office/powerpoint/2010/main" val="2974223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Again, for simplification, we have provided a chart outlining the participation requirements for two parent families to be included in the two-parent family participation rate numerator.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15</a:t>
            </a:fld>
            <a:endParaRPr lang="en-US"/>
          </a:p>
        </p:txBody>
      </p:sp>
    </p:spTree>
    <p:extLst>
      <p:ext uri="{BB962C8B-B14F-4D97-AF65-F5344CB8AC3E}">
        <p14:creationId xmlns:p14="http://schemas.microsoft.com/office/powerpoint/2010/main" val="2179308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45 CFR 261.23 requires</a:t>
            </a:r>
            <a:r>
              <a:rPr lang="en-US" baseline="0" dirty="0">
                <a:latin typeface="HelveticaNeueLT Std" panose="020B0604020202090204"/>
              </a:rPr>
              <a:t> s</a:t>
            </a:r>
            <a:r>
              <a:rPr lang="en-US" dirty="0">
                <a:latin typeface="HelveticaNeueLT Std" panose="020B0604020202090204"/>
              </a:rPr>
              <a:t>tates</a:t>
            </a:r>
            <a:r>
              <a:rPr lang="en-US" baseline="0" dirty="0">
                <a:latin typeface="HelveticaNeueLT Std" panose="020B0604020202090204"/>
              </a:rPr>
              <a:t> to meet a minimum overall two parent rate of 90 percent.  </a:t>
            </a:r>
            <a:endParaRPr lang="en-US" dirty="0">
              <a:latin typeface="HelveticaNeueLT Std" panose="020B060402020209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16</a:t>
            </a:fld>
            <a:endParaRPr lang="en-US"/>
          </a:p>
        </p:txBody>
      </p:sp>
    </p:spTree>
    <p:extLst>
      <p:ext uri="{BB962C8B-B14F-4D97-AF65-F5344CB8AC3E}">
        <p14:creationId xmlns:p14="http://schemas.microsoft.com/office/powerpoint/2010/main" val="3903884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r>
              <a:rPr lang="en-US" dirty="0">
                <a:latin typeface="HelveticaNeueLT Std" panose="020B0604020202090204"/>
              </a:rPr>
              <a:t>In</a:t>
            </a:r>
            <a:r>
              <a:rPr lang="en-US" baseline="0" dirty="0">
                <a:latin typeface="HelveticaNeueLT Std" panose="020B0604020202090204"/>
              </a:rPr>
              <a:t> the next set of slides, we will provide examples of things that are keeping families from getting into the participation rate numerators.  These mistakes are not participant related but related to common mistakes made in assigning activities and/or recording participation hours.  Now that you have reviewed the various work activity modules, you should be aware of core and core plus activities and activities that have time limit restrictions. First, we will list the most common mistakes and provide examples of each.  The most common mistakes include:</a:t>
            </a:r>
          </a:p>
          <a:p>
            <a:pPr marL="518728" indent="-518728">
              <a:buFont typeface="+mj-lt"/>
              <a:buAutoNum type="arabicPeriod"/>
            </a:pPr>
            <a:r>
              <a:rPr lang="en-US" dirty="0">
                <a:latin typeface="HelveticaNeueLT Std" panose="020B0604020202090204"/>
              </a:rPr>
              <a:t>Failing to account for two-parent families in the all-family rate;</a:t>
            </a:r>
          </a:p>
          <a:p>
            <a:pPr marL="518728" indent="-518728">
              <a:buFont typeface="+mj-lt"/>
              <a:buAutoNum type="arabicPeriod"/>
            </a:pPr>
            <a:r>
              <a:rPr lang="en-US" dirty="0">
                <a:latin typeface="HelveticaNeueLT Std" panose="020B0604020202090204"/>
              </a:rPr>
              <a:t>Not engaging</a:t>
            </a:r>
            <a:r>
              <a:rPr lang="en-US" baseline="0" dirty="0">
                <a:latin typeface="HelveticaNeueLT Std" panose="020B0604020202090204"/>
              </a:rPr>
              <a:t> two-parent families in enough hours;</a:t>
            </a:r>
            <a:endParaRPr lang="en-US" dirty="0">
              <a:latin typeface="HelveticaNeueLT Std" panose="020B0604020202090204"/>
            </a:endParaRPr>
          </a:p>
          <a:p>
            <a:pPr marL="518728" indent="-518728">
              <a:buFont typeface="+mj-lt"/>
              <a:buAutoNum type="arabicPeriod"/>
            </a:pPr>
            <a:r>
              <a:rPr lang="en-US" dirty="0">
                <a:latin typeface="HelveticaNeueLT Std" panose="020B0604020202090204"/>
              </a:rPr>
              <a:t>Exceeding job search weeks or hours; and,</a:t>
            </a:r>
          </a:p>
          <a:p>
            <a:pPr marL="518728" indent="-518728">
              <a:buFont typeface="+mj-lt"/>
              <a:buAutoNum type="arabicPeriod"/>
            </a:pPr>
            <a:r>
              <a:rPr lang="en-US" dirty="0">
                <a:latin typeface="HelveticaNeueLT Std" panose="020B0604020202090204"/>
              </a:rPr>
              <a:t>Recording excused absences or holiday hours for paid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17</a:t>
            </a:fld>
            <a:endParaRPr lang="en-US"/>
          </a:p>
        </p:txBody>
      </p:sp>
    </p:spTree>
    <p:extLst>
      <p:ext uri="{BB962C8B-B14F-4D97-AF65-F5344CB8AC3E}">
        <p14:creationId xmlns:p14="http://schemas.microsoft.com/office/powerpoint/2010/main" val="415911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r>
              <a:rPr lang="en-US" dirty="0">
                <a:latin typeface="HelveticaNeueLT Std" panose="020B0604020202090204"/>
              </a:rPr>
              <a:t>One the most asked questions is “how did this two-parent family meet the two-parent family rate, but not the all-family rate”?  For reference, we provided a quick reminder of the requirements for both rates.  First, you must take into consideration whether your two-parent family is receiving subsidized childcare.  If they are, you should ensure that the parents are completing 238 total hours with 217 of those being in core activities. If they are not receiving subsidized childcare, the family should complete 152 total with 130 of those being in core activities.  The tricky part is knowing for sure if they are or aren’t.  We will cover this issue in the next common mistake.  However, one often overlooked element is that while for the two-parent family rate, the parents may share hours towards meeting the rate, they cannot share hours for the all-family participation rate.  </a:t>
            </a:r>
          </a:p>
          <a:p>
            <a:endParaRPr lang="en-US" dirty="0">
              <a:latin typeface="HelveticaNeueLT Std" panose="020B0604020202090204"/>
            </a:endParaRPr>
          </a:p>
          <a:p>
            <a:r>
              <a:rPr lang="en-US" dirty="0">
                <a:latin typeface="HelveticaNeueLT Std" panose="020B0604020202090204"/>
              </a:rPr>
              <a:t>Remember, at least one of the parents must complete 130 hours total, with 87 of those hours being in core activity.  How do you get around this? </a:t>
            </a:r>
          </a:p>
          <a:p>
            <a:endParaRPr lang="en-US" dirty="0">
              <a:latin typeface="HelveticaNeueLT Std" panose="020B0604020202090204"/>
            </a:endParaRPr>
          </a:p>
          <a:p>
            <a:r>
              <a:rPr lang="en-US" dirty="0">
                <a:latin typeface="HelveticaNeueLT Std" panose="020B0604020202090204"/>
              </a:rPr>
              <a:t>Well, you can start with making sure that one of the parents meets the all-family participation rate requirements of 130 hours total, with 87 being in core activities.  The family may still share the hours for the two-parent rate but at least one should cover the all-family requirement. </a:t>
            </a:r>
          </a:p>
        </p:txBody>
      </p:sp>
      <p:sp>
        <p:nvSpPr>
          <p:cNvPr id="4" name="Slide Number Placeholder 3"/>
          <p:cNvSpPr>
            <a:spLocks noGrp="1"/>
          </p:cNvSpPr>
          <p:nvPr>
            <p:ph type="sldNum" sz="quarter" idx="5"/>
          </p:nvPr>
        </p:nvSpPr>
        <p:spPr/>
        <p:txBody>
          <a:bodyPr/>
          <a:lstStyle/>
          <a:p>
            <a:fld id="{CF76F1B3-21D0-A64B-BE6D-90F7679579A5}" type="slidenum">
              <a:rPr lang="en-US" smtClean="0"/>
              <a:t>18</a:t>
            </a:fld>
            <a:endParaRPr lang="en-US"/>
          </a:p>
        </p:txBody>
      </p:sp>
    </p:spTree>
    <p:extLst>
      <p:ext uri="{BB962C8B-B14F-4D97-AF65-F5344CB8AC3E}">
        <p14:creationId xmlns:p14="http://schemas.microsoft.com/office/powerpoint/2010/main" val="2861344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r>
              <a:rPr lang="en-US" dirty="0">
                <a:latin typeface="HelveticaNeueLT Std" panose="020B0604020202090204"/>
              </a:rPr>
              <a:t>Another common mistake is not engaging two parent families in enough hours.  In a previous slide, we mentioned that it may be tricky figuring out whether the family is receiving federally-funded subsidized childcare.  The reason this is tricky is because families may receive childcare assistance from other agencies that receive federal funding.  Families may receive childcare from the DCF’s Family Safety unit or the Office of Early Learning (OEL).  It’s possible that the childcare is not connected to the WT program or because of a referral from the program.  </a:t>
            </a:r>
          </a:p>
          <a:p>
            <a:endParaRPr lang="en-US" dirty="0">
              <a:latin typeface="HelveticaNeueLT Std" panose="020B0604020202090204"/>
            </a:endParaRPr>
          </a:p>
          <a:p>
            <a:r>
              <a:rPr lang="en-US" dirty="0">
                <a:latin typeface="HelveticaNeueLT Std" panose="020B0604020202090204"/>
              </a:rPr>
              <a:t>The common mistake in this instance is using the requirements for a two-parent family without subsidized childcare, which is 152 total hours with 130 of those being in core activities.  However, because the family is receiving federally-funded childcare, they should be engaged at 238 total hours with 217 of those being in core activities.</a:t>
            </a:r>
          </a:p>
          <a:p>
            <a:endParaRPr lang="en-US" dirty="0">
              <a:latin typeface="HelveticaNeueLT Std" panose="020B0604020202090204"/>
            </a:endParaRPr>
          </a:p>
          <a:p>
            <a:r>
              <a:rPr lang="en-US" dirty="0">
                <a:latin typeface="HelveticaNeueLT Std" panose="020B0604020202090204"/>
              </a:rPr>
              <a:t>You may ask, “how can we assign them to the higher requirement if we don’t know”?  That’s a very good question.  One way to address this issue is to think of the two-parent family as individuals as well.  If every individual is required to complete 35 or 40 hours per week in work activities, it will help eliminate the possibility of not engaging these families in enough hours.  Requiring a set number of hours for every individual in the work program takes the guess work out of meeting the hours.  You must remember, though, there are core hour requirements.  So, when assigning hours, you must ensure that the core hours and total hours are satisfied.  </a:t>
            </a:r>
          </a:p>
          <a:p>
            <a:endParaRPr lang="en-US" dirty="0">
              <a:latin typeface="HelveticaNeueLT Std" panose="020B0604020202090204"/>
            </a:endParaRPr>
          </a:p>
          <a:p>
            <a:r>
              <a:rPr lang="en-US" dirty="0">
                <a:latin typeface="HelveticaNeueLT Std" panose="020B0604020202090204"/>
              </a:rPr>
              <a:t>Not everyone will be able to complete 35 or 40 hours per week, so you will look at every situation on a case-by-case basis and adjust participation for people with medical limitations, Substance Abuse and Mental Health (SAMH) issues, and other circumstances beyond their control.</a:t>
            </a: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19</a:t>
            </a:fld>
            <a:endParaRPr lang="en-US"/>
          </a:p>
        </p:txBody>
      </p:sp>
    </p:spTree>
    <p:extLst>
      <p:ext uri="{BB962C8B-B14F-4D97-AF65-F5344CB8AC3E}">
        <p14:creationId xmlns:p14="http://schemas.microsoft.com/office/powerpoint/2010/main" val="192584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r>
              <a:rPr lang="en-US" dirty="0">
                <a:latin typeface="HelveticaNeueLT Std" panose="020B0604020202090204"/>
              </a:rPr>
              <a:t>During</a:t>
            </a:r>
            <a:r>
              <a:rPr lang="en-US" baseline="0" dirty="0">
                <a:latin typeface="HelveticaNeueLT Std" panose="020B0604020202090204"/>
              </a:rPr>
              <a:t> this presentation, we will outline:</a:t>
            </a:r>
          </a:p>
          <a:p>
            <a:endParaRPr lang="en-US" baseline="0" dirty="0">
              <a:latin typeface="HelveticaNeueLT Std" panose="020B0604020202090204"/>
            </a:endParaRPr>
          </a:p>
          <a:p>
            <a:pPr marL="171450" indent="-171450">
              <a:buFont typeface="Arial" panose="020B0604020202020204" pitchFamily="34" charset="0"/>
              <a:buChar char="•"/>
            </a:pPr>
            <a:r>
              <a:rPr lang="en-US" baseline="0" dirty="0">
                <a:latin typeface="HelveticaNeueLT Std" panose="020B0604020202090204"/>
              </a:rPr>
              <a:t>A brief explanation of how the rates are calculated;</a:t>
            </a:r>
          </a:p>
          <a:p>
            <a:pPr marL="171450" indent="-171450">
              <a:buFont typeface="Arial" panose="020B0604020202020204" pitchFamily="34" charset="0"/>
              <a:buChar char="•"/>
            </a:pPr>
            <a:r>
              <a:rPr lang="en-US" baseline="0" dirty="0">
                <a:latin typeface="HelveticaNeueLT Std" panose="020B0604020202090204"/>
              </a:rPr>
              <a:t>The definition of subject to sanction;</a:t>
            </a:r>
          </a:p>
          <a:p>
            <a:pPr marL="171450" indent="-171450">
              <a:buFont typeface="Arial" panose="020B0604020202020204" pitchFamily="34" charset="0"/>
              <a:buChar char="•"/>
            </a:pPr>
            <a:r>
              <a:rPr lang="en-US" baseline="0" dirty="0">
                <a:latin typeface="HelveticaNeueLT Std" panose="020B0604020202090204"/>
              </a:rPr>
              <a:t>Work eligible individuals;</a:t>
            </a:r>
          </a:p>
          <a:p>
            <a:pPr marL="171450" indent="-171450">
              <a:buFont typeface="Arial" panose="020B0604020202020204" pitchFamily="34" charset="0"/>
              <a:buChar char="•"/>
            </a:pPr>
            <a:r>
              <a:rPr lang="en-US" baseline="0" dirty="0">
                <a:latin typeface="HelveticaNeueLT Std" panose="020B0604020202090204"/>
              </a:rPr>
              <a:t>Non-work eligible individuals;</a:t>
            </a:r>
          </a:p>
          <a:p>
            <a:pPr marL="171450" indent="-171450">
              <a:buFont typeface="Arial" panose="020B0604020202020204" pitchFamily="34" charset="0"/>
              <a:buChar char="•"/>
            </a:pPr>
            <a:r>
              <a:rPr lang="en-US" baseline="0" dirty="0">
                <a:latin typeface="HelveticaNeueLT Std" panose="020B0604020202090204"/>
              </a:rPr>
              <a:t>All family participation rate requirements, including participation requirements for customers and performance requirements for states; and,</a:t>
            </a:r>
          </a:p>
          <a:p>
            <a:pPr marL="171450" indent="-171450">
              <a:buFont typeface="Arial" panose="020B0604020202020204" pitchFamily="34" charset="0"/>
              <a:buChar char="•"/>
            </a:pPr>
            <a:r>
              <a:rPr lang="en-US" baseline="0" dirty="0">
                <a:latin typeface="HelveticaNeueLT Std" panose="020B0604020202090204"/>
              </a:rPr>
              <a:t>Two-parent family participation rate, including participation requirements for customers and performance requirements for the states.</a:t>
            </a:r>
          </a:p>
          <a:p>
            <a:endParaRPr lang="en-US" dirty="0">
              <a:latin typeface="HelveticaNeueLT Std" panose="020B0604020202090204"/>
            </a:endParaRPr>
          </a:p>
          <a:p>
            <a:r>
              <a:rPr lang="en-US" dirty="0">
                <a:latin typeface="HelveticaNeueLT Std" panose="020B0604020202090204"/>
              </a:rPr>
              <a:t>Lastly, we will provide some common</a:t>
            </a:r>
            <a:r>
              <a:rPr lang="en-US" baseline="0" dirty="0">
                <a:latin typeface="HelveticaNeueLT Std" panose="020B0604020202090204"/>
              </a:rPr>
              <a:t> performance mistakes keeping families from getting into participation rate numerators.</a:t>
            </a:r>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2</a:t>
            </a:fld>
            <a:endParaRPr lang="en-US"/>
          </a:p>
        </p:txBody>
      </p:sp>
    </p:spTree>
    <p:extLst>
      <p:ext uri="{BB962C8B-B14F-4D97-AF65-F5344CB8AC3E}">
        <p14:creationId xmlns:p14="http://schemas.microsoft.com/office/powerpoint/2010/main" val="2243153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Another</a:t>
            </a:r>
            <a:r>
              <a:rPr lang="en-US" baseline="0" dirty="0">
                <a:latin typeface="HelveticaNeueLT Std" panose="020B0604020202090204"/>
              </a:rPr>
              <a:t> common mistake is that staff may allow the customer to exceed the number of weeks or the number of hours they may complete in a rolling 12-month period.  To learn more about job search time limits and the rolling 12 months, please view the module on Job Search and Job Readiness Assistance, which is part of the WT Tier II curriculum.</a:t>
            </a:r>
            <a:endParaRPr lang="en-US" dirty="0">
              <a:latin typeface="HelveticaNeueLT Std" panose="020B0604020202090204"/>
            </a:endParaRP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20</a:t>
            </a:fld>
            <a:endParaRPr lang="en-US"/>
          </a:p>
        </p:txBody>
      </p:sp>
    </p:spTree>
    <p:extLst>
      <p:ext uri="{BB962C8B-B14F-4D97-AF65-F5344CB8AC3E}">
        <p14:creationId xmlns:p14="http://schemas.microsoft.com/office/powerpoint/2010/main" val="1426806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r>
              <a:rPr lang="en-US" dirty="0">
                <a:latin typeface="HelveticaNeueLT Std" panose="020B0604020202090204"/>
              </a:rPr>
              <a:t>The last</a:t>
            </a:r>
            <a:r>
              <a:rPr lang="en-US" baseline="0" dirty="0">
                <a:latin typeface="HelveticaNeueLT Std" panose="020B0604020202090204"/>
              </a:rPr>
              <a:t> most common mistake is that staff record excused absence or holiday hours for paid activities.  As a reminder, paid activities include unsubsidized employment (including self-employment), subsidized employment, and On-the-Job Training (OJT).  The state can’t grant credit for holiday hours or an excused absence for a customer’s paid activity.  If a customer is employed and was paid by the employer for a holiday or leave, these hours will be recorded in actual hours worked and not in the holiday hours or excused hours in the One Stop Service Tracking (OSST) system. An easy way to remember this is to ask, “did the employer pay the participant for their time off from work on a particular holiday or were they paid by the employer for sick leave”?  If the answer to these questions are yes, you will enter all of the hours in “Actual Completed Hours” or “ACH” in OSST for the paid activity.  If the answer is no, you will enter only the hours in which the participant was paid in ACH.  Do not enter any hours in the holiday or excused absence sections of OSST for the paid activity. </a:t>
            </a:r>
          </a:p>
          <a:p>
            <a:endParaRPr lang="en-US" baseline="0" dirty="0">
              <a:latin typeface="HelveticaNeueLT Std" panose="020B0604020202090204"/>
            </a:endParaRPr>
          </a:p>
          <a:p>
            <a:r>
              <a:rPr lang="en-US" baseline="0" dirty="0">
                <a:latin typeface="HelveticaNeueLT Std" panose="020B0604020202090204"/>
              </a:rPr>
              <a:t>In the next few slides, we will provide Job Participation Rate (JPR) screen illustration of the correct way to enter JPR hours for paid activities and the incorrect way to enter them.</a:t>
            </a: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21</a:t>
            </a:fld>
            <a:endParaRPr lang="en-US"/>
          </a:p>
        </p:txBody>
      </p:sp>
    </p:spTree>
    <p:extLst>
      <p:ext uri="{BB962C8B-B14F-4D97-AF65-F5344CB8AC3E}">
        <p14:creationId xmlns:p14="http://schemas.microsoft.com/office/powerpoint/2010/main" val="2619809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In</a:t>
            </a:r>
            <a:r>
              <a:rPr lang="en-US" baseline="0" dirty="0">
                <a:latin typeface="HelveticaNeueLT Std" panose="020B0604020202090204"/>
              </a:rPr>
              <a:t> this example, we will assume that the customer was paid by the employer for the two holidays in January.  In a typical work week with working days being Monday through Friday, we entered 8 hours in the ACH column for January 1, 2014, and 8 hours in the ACH column for January 20, 2014.  Since we started entering hours daily for this week, we continued entering ACH daily.  The same is true for the week of January 20th through 24</a:t>
            </a:r>
            <a:r>
              <a:rPr lang="en-US" baseline="30000" dirty="0">
                <a:latin typeface="HelveticaNeueLT Std" panose="020B0604020202090204"/>
              </a:rPr>
              <a:t>th</a:t>
            </a:r>
            <a:r>
              <a:rPr lang="en-US" baseline="0" dirty="0">
                <a:latin typeface="HelveticaNeueLT Std" panose="020B0604020202090204"/>
              </a:rPr>
              <a:t>.  Keep in mind; however, that you will have a paid stub for your customer’s hours.  On the stub, it will indicate if the customer was paid for a holiday or any sick leave. This illustrates one of the correct ways to enter hours for an employment activity in which the employer paid for the customer’s time off.</a:t>
            </a:r>
            <a:endParaRPr lang="en-US" dirty="0">
              <a:latin typeface="HelveticaNeueLT Std" panose="020B0604020202090204"/>
            </a:endParaRP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22</a:t>
            </a:fld>
            <a:endParaRPr lang="en-US"/>
          </a:p>
        </p:txBody>
      </p:sp>
    </p:spTree>
    <p:extLst>
      <p:ext uri="{BB962C8B-B14F-4D97-AF65-F5344CB8AC3E}">
        <p14:creationId xmlns:p14="http://schemas.microsoft.com/office/powerpoint/2010/main" val="1701970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r>
              <a:rPr lang="en-US" dirty="0">
                <a:latin typeface="HelveticaNeueLT Std" panose="020B0604020202090204"/>
              </a:rPr>
              <a:t>Another way to enter actual completed hours is by entering the hours in the Weekly column of the JPR page.  This may include the hours in which a participant was paid for a holiday or excused absence.  However, you must make sure that the pay stub or other documentation accurately, reflects the total number of hours completed.  For example, the pay stub or other documentation should show what the customer worked and the number of paid holiday hours in which she was paid.  In this example, the total would be 24 hours for January 1 through January 3, 2014.  Sixteen hours would be for the hours worked and 8 would be for the paid holiday, but it is recorded in a total of 24 ACH hours in the weekly column.</a:t>
            </a: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23</a:t>
            </a:fld>
            <a:endParaRPr lang="en-US"/>
          </a:p>
        </p:txBody>
      </p:sp>
    </p:spTree>
    <p:extLst>
      <p:ext uri="{BB962C8B-B14F-4D97-AF65-F5344CB8AC3E}">
        <p14:creationId xmlns:p14="http://schemas.microsoft.com/office/powerpoint/2010/main" val="267220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This is the incorrect</a:t>
            </a:r>
            <a:r>
              <a:rPr lang="en-US" baseline="0" dirty="0">
                <a:latin typeface="HelveticaNeueLT Std" panose="020B0604020202090204"/>
              </a:rPr>
              <a:t> way to record JPR hours for a holiday or an excused absence in which a customer was paid by the employer.  The customer will not receive holiday hours or excused absence credit if hours are entered here for a paid or employment activity.  DCF will bypass these hours towards reporting participation in the program.  However, if the customer was paid for the holiday or for leave time and the hours are recorded in ACH, the hours will be picked up by DCF and reported for participation.</a:t>
            </a:r>
            <a:endParaRPr lang="en-US" dirty="0">
              <a:latin typeface="HelveticaNeueLT Std" panose="020B0604020202090204"/>
            </a:endParaRP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24</a:t>
            </a:fld>
            <a:endParaRPr lang="en-US"/>
          </a:p>
        </p:txBody>
      </p:sp>
    </p:spTree>
    <p:extLst>
      <p:ext uri="{BB962C8B-B14F-4D97-AF65-F5344CB8AC3E}">
        <p14:creationId xmlns:p14="http://schemas.microsoft.com/office/powerpoint/2010/main" val="765155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r>
              <a:rPr lang="en-US" dirty="0">
                <a:latin typeface="HelveticaNeueLT Std" panose="020B0604020202090204"/>
              </a:rPr>
              <a:t>A single parent with a child over the age of 6 is required to participate in what minimum number of core hours?</a:t>
            </a: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25</a:t>
            </a:fld>
            <a:endParaRPr lang="en-US"/>
          </a:p>
        </p:txBody>
      </p:sp>
    </p:spTree>
    <p:extLst>
      <p:ext uri="{BB962C8B-B14F-4D97-AF65-F5344CB8AC3E}">
        <p14:creationId xmlns:p14="http://schemas.microsoft.com/office/powerpoint/2010/main" val="1449374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The</a:t>
            </a:r>
            <a:r>
              <a:rPr lang="en-US" baseline="0" dirty="0">
                <a:latin typeface="HelveticaNeueLT Std" panose="020B0604020202090204"/>
              </a:rPr>
              <a:t> answer is B </a:t>
            </a:r>
            <a:r>
              <a:rPr lang="en-US" b="0" baseline="0" dirty="0">
                <a:latin typeface="Bodoni MT" pitchFamily="18" charset="0"/>
              </a:rPr>
              <a:t>or </a:t>
            </a:r>
            <a:r>
              <a:rPr lang="en-US" baseline="0" dirty="0">
                <a:latin typeface="HelveticaNeueLT Std" panose="020B0604020202090204"/>
              </a:rPr>
              <a:t>87 hours.</a:t>
            </a:r>
            <a:endParaRPr lang="en-US" dirty="0">
              <a:latin typeface="HelveticaNeueLT Std" panose="020B0604020202090204"/>
            </a:endParaRPr>
          </a:p>
          <a:p>
            <a:endParaRPr lang="en-US" dirty="0"/>
          </a:p>
        </p:txBody>
      </p:sp>
      <p:sp>
        <p:nvSpPr>
          <p:cNvPr id="4" name="Slide Number Placeholder 3"/>
          <p:cNvSpPr>
            <a:spLocks noGrp="1"/>
          </p:cNvSpPr>
          <p:nvPr>
            <p:ph type="sldNum" sz="quarter" idx="5"/>
          </p:nvPr>
        </p:nvSpPr>
        <p:spPr/>
        <p:txBody>
          <a:bodyPr/>
          <a:lstStyle/>
          <a:p>
            <a:fld id="{A06F9B81-B46F-41BA-BCD6-763672C85A93}" type="slidenum">
              <a:rPr lang="en-US" smtClean="0"/>
              <a:t>26</a:t>
            </a:fld>
            <a:endParaRPr lang="en-US" dirty="0"/>
          </a:p>
        </p:txBody>
      </p:sp>
    </p:spTree>
    <p:extLst>
      <p:ext uri="{BB962C8B-B14F-4D97-AF65-F5344CB8AC3E}">
        <p14:creationId xmlns:p14="http://schemas.microsoft.com/office/powerpoint/2010/main" val="3421424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lveticaNeueLT Std" panose="020B0604020202090204"/>
              </a:rPr>
              <a:t>Is this statement true or false:  to be included in the numerator, an individual must be work eligible and engaged. </a:t>
            </a: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27</a:t>
            </a:fld>
            <a:endParaRPr lang="en-US"/>
          </a:p>
        </p:txBody>
      </p:sp>
    </p:spTree>
    <p:extLst>
      <p:ext uri="{BB962C8B-B14F-4D97-AF65-F5344CB8AC3E}">
        <p14:creationId xmlns:p14="http://schemas.microsoft.com/office/powerpoint/2010/main" val="3188053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lveticaNeueLT Std" panose="020B0604020202090204"/>
              </a:rPr>
              <a:t>The answer</a:t>
            </a:r>
            <a:r>
              <a:rPr lang="en-US" b="0" baseline="0" dirty="0">
                <a:latin typeface="HelveticaNeueLT Std" panose="020B0604020202090204"/>
              </a:rPr>
              <a:t> is </a:t>
            </a:r>
            <a:r>
              <a:rPr lang="en-US" b="0" dirty="0">
                <a:latin typeface="HelveticaNeueLT Std" panose="020B0604020202090204"/>
              </a:rPr>
              <a:t>True.</a:t>
            </a: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28</a:t>
            </a:fld>
            <a:endParaRPr lang="en-US"/>
          </a:p>
        </p:txBody>
      </p:sp>
    </p:spTree>
    <p:extLst>
      <p:ext uri="{BB962C8B-B14F-4D97-AF65-F5344CB8AC3E}">
        <p14:creationId xmlns:p14="http://schemas.microsoft.com/office/powerpoint/2010/main" val="3512602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lveticaNeueLT Std" panose="020B0604020202090204"/>
              </a:rPr>
              <a:t>Is this statement true or false:  the WT Program is the only way a family may receive subsidized childcare assistance.</a:t>
            </a: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29</a:t>
            </a:fld>
            <a:endParaRPr lang="en-US"/>
          </a:p>
        </p:txBody>
      </p:sp>
    </p:spTree>
    <p:extLst>
      <p:ext uri="{BB962C8B-B14F-4D97-AF65-F5344CB8AC3E}">
        <p14:creationId xmlns:p14="http://schemas.microsoft.com/office/powerpoint/2010/main" val="136650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Generally, both </a:t>
            </a:r>
            <a:r>
              <a:rPr lang="en-US" baseline="0" dirty="0">
                <a:latin typeface="HelveticaNeueLT Std" panose="020B0604020202090204"/>
              </a:rPr>
              <a:t>rates are derived by dividing the numerator by the denominator, which is expressed in a percentage.  The numerator consists of </a:t>
            </a:r>
            <a:r>
              <a:rPr lang="en-US" b="1" u="sng" baseline="0" dirty="0">
                <a:latin typeface="HelveticaNeueLT Std" panose="020B0604020202090204"/>
              </a:rPr>
              <a:t>work eligible individuals </a:t>
            </a:r>
            <a:r>
              <a:rPr lang="en-US" baseline="0" dirty="0">
                <a:latin typeface="HelveticaNeueLT Std" panose="020B0604020202090204"/>
              </a:rPr>
              <a:t>who are “work engaged” in the minimum number of required hours for the month in the applicable rates.  We will discuss the rates in upcoming slides.  T</a:t>
            </a:r>
            <a:r>
              <a:rPr lang="en-US" dirty="0">
                <a:latin typeface="HelveticaNeueLT Std" panose="020B0604020202090204"/>
              </a:rPr>
              <a:t>he denominator consists</a:t>
            </a:r>
            <a:r>
              <a:rPr lang="en-US" baseline="0" dirty="0">
                <a:latin typeface="HelveticaNeueLT Std" panose="020B0604020202090204"/>
              </a:rPr>
              <a:t> </a:t>
            </a:r>
            <a:r>
              <a:rPr lang="en-US" dirty="0">
                <a:latin typeface="HelveticaNeueLT Std" panose="020B0604020202090204"/>
              </a:rPr>
              <a:t>of all work eligible</a:t>
            </a:r>
            <a:r>
              <a:rPr lang="en-US" baseline="0" dirty="0">
                <a:latin typeface="HelveticaNeueLT Std" panose="020B0604020202090204"/>
              </a:rPr>
              <a:t> individuals </a:t>
            </a:r>
            <a:r>
              <a:rPr lang="en-US" dirty="0">
                <a:latin typeface="HelveticaNeueLT Std" panose="020B0604020202090204"/>
              </a:rPr>
              <a:t>minus those</a:t>
            </a:r>
            <a:r>
              <a:rPr lang="en-US" baseline="0" dirty="0">
                <a:latin typeface="HelveticaNeueLT Std" panose="020B0604020202090204"/>
              </a:rPr>
              <a:t> subject to </a:t>
            </a:r>
            <a:r>
              <a:rPr lang="en-US" dirty="0">
                <a:latin typeface="HelveticaNeueLT Std" panose="020B0604020202090204"/>
              </a:rPr>
              <a:t>sanction.  We will discuss subject</a:t>
            </a:r>
            <a:r>
              <a:rPr lang="en-US" baseline="0" dirty="0">
                <a:latin typeface="HelveticaNeueLT Std" panose="020B0604020202090204"/>
              </a:rPr>
              <a:t> to sanction in the next slide.</a:t>
            </a:r>
            <a:r>
              <a:rPr lang="en-US" dirty="0">
                <a:latin typeface="HelveticaNeueLT Std" panose="020B0604020202090204"/>
              </a:rPr>
              <a:t> </a:t>
            </a:r>
          </a:p>
        </p:txBody>
      </p:sp>
      <p:sp>
        <p:nvSpPr>
          <p:cNvPr id="4" name="Slide Number Placeholder 3"/>
          <p:cNvSpPr>
            <a:spLocks noGrp="1"/>
          </p:cNvSpPr>
          <p:nvPr>
            <p:ph type="sldNum" sz="quarter" idx="5"/>
          </p:nvPr>
        </p:nvSpPr>
        <p:spPr/>
        <p:txBody>
          <a:bodyPr/>
          <a:lstStyle/>
          <a:p>
            <a:fld id="{CF76F1B3-21D0-A64B-BE6D-90F7679579A5}" type="slidenum">
              <a:rPr lang="en-US" smtClean="0"/>
              <a:t>3</a:t>
            </a:fld>
            <a:endParaRPr lang="en-US"/>
          </a:p>
        </p:txBody>
      </p:sp>
    </p:spTree>
    <p:extLst>
      <p:ext uri="{BB962C8B-B14F-4D97-AF65-F5344CB8AC3E}">
        <p14:creationId xmlns:p14="http://schemas.microsoft.com/office/powerpoint/2010/main" val="3642361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lveticaNeueLT Std" panose="020B0604020202090204"/>
              </a:rPr>
              <a:t>The answer is False.  Families may receive subsidized childcare assistance from other agencies.</a:t>
            </a:r>
          </a:p>
          <a:p>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30</a:t>
            </a:fld>
            <a:endParaRPr lang="en-US"/>
          </a:p>
        </p:txBody>
      </p:sp>
    </p:spTree>
    <p:extLst>
      <p:ext uri="{BB962C8B-B14F-4D97-AF65-F5344CB8AC3E}">
        <p14:creationId xmlns:p14="http://schemas.microsoft.com/office/powerpoint/2010/main" val="3902225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NeueLT Std" panose="020B0604020202090204"/>
              </a:rPr>
              <a:t>Are there any questions?</a:t>
            </a:r>
          </a:p>
          <a:p>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D4C95AC-A3AE-480C-9ADF-C7206673AE40}" type="slidenum">
              <a:rPr lang="en-US" smtClean="0"/>
              <a:t>31</a:t>
            </a:fld>
            <a:endParaRPr lang="en-US"/>
          </a:p>
        </p:txBody>
      </p:sp>
    </p:spTree>
    <p:extLst>
      <p:ext uri="{BB962C8B-B14F-4D97-AF65-F5344CB8AC3E}">
        <p14:creationId xmlns:p14="http://schemas.microsoft.com/office/powerpoint/2010/main" val="3816758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611"/>
              </a:spcBef>
              <a:spcAft>
                <a:spcPts val="611"/>
              </a:spcAft>
              <a:buClrTx/>
              <a:buSzTx/>
              <a:buFontTx/>
              <a:buNone/>
              <a:tabLst/>
              <a:defRPr/>
            </a:pPr>
            <a:r>
              <a:rPr lang="en-US" dirty="0">
                <a:latin typeface="HelveticaNeueLT Std" panose="020B0604020202020204"/>
              </a:rPr>
              <a:t>This</a:t>
            </a:r>
            <a:r>
              <a:rPr lang="en-US" baseline="0" dirty="0">
                <a:latin typeface="HelveticaNeueLT Std" panose="020B0604020202020204"/>
              </a:rPr>
              <a:t> concludes the presentation on participation rate basics.  If you have questions about this presentation or questions about the WT program, in general, please contact us at WTProgram@commerce.fl.gov. </a:t>
            </a:r>
            <a:endParaRPr lang="en-US" dirty="0">
              <a:latin typeface="HelveticaNeueLT Std" panose="020B0604020202020204"/>
            </a:endParaRPr>
          </a:p>
          <a:p>
            <a:pPr algn="just">
              <a:spcBef>
                <a:spcPts val="611"/>
              </a:spcBef>
              <a:spcAft>
                <a:spcPts val="611"/>
              </a:spcAft>
            </a:pPr>
            <a:endParaRPr lang="en-US" sz="1200" dirty="0">
              <a:solidFill>
                <a:schemeClr val="tx1"/>
              </a:solidFill>
              <a:latin typeface="+mn-lt"/>
              <a:ea typeface="Calibri" panose="020F0502020204030204" pitchFamily="34" charset="0"/>
              <a:cs typeface="Arial" panose="020B0604020202020204" pitchFamily="34" charset="0"/>
            </a:endParaRPr>
          </a:p>
          <a:p>
            <a:pPr>
              <a:spcBef>
                <a:spcPts val="611"/>
              </a:spcBef>
              <a:spcAft>
                <a:spcPts val="611"/>
              </a:spcAft>
            </a:pPr>
            <a:endParaRPr lang="en-US" sz="1200" dirty="0">
              <a:solidFill>
                <a:schemeClr val="tx1"/>
              </a:solidFill>
              <a:latin typeface="+mn-lt"/>
              <a:cs typeface="Arial" panose="020B0604020202020204" pitchFamily="34" charset="0"/>
            </a:endParaRPr>
          </a:p>
          <a:p>
            <a:endParaRPr lang="en-US" dirty="0">
              <a:solidFill>
                <a:schemeClr val="tx1"/>
              </a:solidFill>
              <a:latin typeface="+mn-lt"/>
              <a:cs typeface="Arial" panose="020B0604020202020204" pitchFamily="34" charset="0"/>
            </a:endParaRPr>
          </a:p>
          <a:p>
            <a:endParaRPr lang="en-US" dirty="0">
              <a:latin typeface="Arial" panose="020B0604020202020204" pitchFamily="34" charset="0"/>
              <a:cs typeface="Arial" panose="020B0604020202020204" pitchFamily="34" charset="0"/>
            </a:endParaRPr>
          </a:p>
          <a:p>
            <a:pPr>
              <a:lnSpc>
                <a:spcPct val="107000"/>
              </a:lnSpc>
              <a:spcAft>
                <a:spcPts val="815"/>
              </a:spcAft>
            </a:pP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D4C95AC-A3AE-480C-9ADF-C7206673AE40}" type="slidenum">
              <a:rPr lang="en-US" smtClean="0"/>
              <a:t>32</a:t>
            </a:fld>
            <a:endParaRPr lang="en-US"/>
          </a:p>
        </p:txBody>
      </p:sp>
    </p:spTree>
    <p:extLst>
      <p:ext uri="{BB962C8B-B14F-4D97-AF65-F5344CB8AC3E}">
        <p14:creationId xmlns:p14="http://schemas.microsoft.com/office/powerpoint/2010/main" val="865177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Subject to sanction is defined as a reduction in or termination of a</a:t>
            </a:r>
            <a:r>
              <a:rPr lang="en-US" baseline="0" dirty="0"/>
              <a:t> family’s cash benefit due to noncompliance with the WT program.  </a:t>
            </a:r>
            <a:r>
              <a:rPr lang="en-US" dirty="0"/>
              <a:t> Because the</a:t>
            </a:r>
            <a:r>
              <a:rPr lang="en-US" baseline="0" dirty="0"/>
              <a:t> definition is a reduction in or termination of the cash benefit, any family’s benefit reduced because of a sanction will be removed from participation rate denominator.  An example of a reduction will include a family in which a level 1 sanction has been requested and the noncompliant individual complies prior to the penalty being assessed.  The penalty will generally be assessed for a minimum of 10 days in the following month. The family will receive a prorated benefit for the penalty month.  In this instance, the family will be removed from the participation rate denominator because their benefit was reduced because of the penalty.  For levels 2 and 3, the family will experience a complete termination of their benefit and will be subject to sanction in the month in which the termination occurs. </a:t>
            </a:r>
            <a:endParaRPr lang="en-US" dirty="0"/>
          </a:p>
        </p:txBody>
      </p:sp>
      <p:sp>
        <p:nvSpPr>
          <p:cNvPr id="4" name="Slide Number Placeholder 3"/>
          <p:cNvSpPr>
            <a:spLocks noGrp="1"/>
          </p:cNvSpPr>
          <p:nvPr>
            <p:ph type="sldNum" sz="quarter" idx="5"/>
          </p:nvPr>
        </p:nvSpPr>
        <p:spPr/>
        <p:txBody>
          <a:bodyPr/>
          <a:lstStyle/>
          <a:p>
            <a:fld id="{CF76F1B3-21D0-A64B-BE6D-90F7679579A5}" type="slidenum">
              <a:rPr lang="en-US" smtClean="0"/>
              <a:t>4</a:t>
            </a:fld>
            <a:endParaRPr lang="en-US"/>
          </a:p>
        </p:txBody>
      </p:sp>
    </p:spTree>
    <p:extLst>
      <p:ext uri="{BB962C8B-B14F-4D97-AF65-F5344CB8AC3E}">
        <p14:creationId xmlns:p14="http://schemas.microsoft.com/office/powerpoint/2010/main" val="831265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HelveticaNeueLT Std" panose="020B0604020202090204"/>
              </a:rPr>
              <a:t>Remember, the denominator of the all-family participation rate </a:t>
            </a:r>
            <a:r>
              <a:rPr lang="en-US" dirty="0">
                <a:latin typeface="HelveticaNeueLT Std" panose="020B0604020202090204"/>
              </a:rPr>
              <a:t>consists</a:t>
            </a:r>
            <a:r>
              <a:rPr lang="en-US" baseline="0" dirty="0">
                <a:latin typeface="HelveticaNeueLT Std" panose="020B0604020202090204"/>
              </a:rPr>
              <a:t> </a:t>
            </a:r>
            <a:r>
              <a:rPr lang="en-US" dirty="0">
                <a:latin typeface="HelveticaNeueLT Std" panose="020B0604020202090204"/>
              </a:rPr>
              <a:t>of all work eligible</a:t>
            </a:r>
            <a:r>
              <a:rPr lang="en-US" baseline="0" dirty="0">
                <a:latin typeface="HelveticaNeueLT Std" panose="020B0604020202090204"/>
              </a:rPr>
              <a:t> individuals </a:t>
            </a:r>
            <a:r>
              <a:rPr lang="en-US" dirty="0">
                <a:latin typeface="HelveticaNeueLT Std" panose="020B0604020202090204"/>
              </a:rPr>
              <a:t>minus those</a:t>
            </a:r>
            <a:r>
              <a:rPr lang="en-US" baseline="0" dirty="0">
                <a:latin typeface="HelveticaNeueLT Std" panose="020B0604020202090204"/>
              </a:rPr>
              <a:t> subject to </a:t>
            </a:r>
            <a:r>
              <a:rPr lang="en-US" dirty="0">
                <a:latin typeface="HelveticaNeueLT Std" panose="020B0604020202090204"/>
              </a:rPr>
              <a:t>sanction,</a:t>
            </a:r>
            <a:r>
              <a:rPr lang="en-US" baseline="0" dirty="0">
                <a:latin typeface="HelveticaNeueLT Std" panose="020B0604020202090204"/>
              </a:rPr>
              <a:t> and the numerator consists of those </a:t>
            </a:r>
            <a:r>
              <a:rPr lang="en-US" b="1" u="sng" baseline="0" dirty="0">
                <a:latin typeface="HelveticaNeueLT Std" panose="020B0604020202090204"/>
              </a:rPr>
              <a:t>work eligible </a:t>
            </a:r>
            <a:r>
              <a:rPr lang="en-US" baseline="0" dirty="0">
                <a:latin typeface="HelveticaNeueLT Std" panose="020B0604020202090204"/>
              </a:rPr>
              <a:t>and engaged at the minimum number of participation hours.</a:t>
            </a:r>
            <a:r>
              <a:rPr lang="en-US" dirty="0">
                <a:latin typeface="HelveticaNeueLT Std" panose="020B0604020202090204"/>
              </a:rPr>
              <a:t>  </a:t>
            </a:r>
          </a:p>
          <a:p>
            <a:endParaRPr lang="en-US" dirty="0"/>
          </a:p>
        </p:txBody>
      </p:sp>
      <p:sp>
        <p:nvSpPr>
          <p:cNvPr id="4" name="Slide Number Placeholder 3"/>
          <p:cNvSpPr>
            <a:spLocks noGrp="1"/>
          </p:cNvSpPr>
          <p:nvPr>
            <p:ph type="sldNum" sz="quarter" idx="5"/>
          </p:nvPr>
        </p:nvSpPr>
        <p:spPr/>
        <p:txBody>
          <a:bodyPr/>
          <a:lstStyle/>
          <a:p>
            <a:fld id="{A06F9B81-B46F-41BA-BCD6-763672C85A93}" type="slidenum">
              <a:rPr lang="en-US" smtClean="0"/>
              <a:t>5</a:t>
            </a:fld>
            <a:endParaRPr lang="en-US" dirty="0"/>
          </a:p>
        </p:txBody>
      </p:sp>
    </p:spTree>
    <p:extLst>
      <p:ext uri="{BB962C8B-B14F-4D97-AF65-F5344CB8AC3E}">
        <p14:creationId xmlns:p14="http://schemas.microsoft.com/office/powerpoint/2010/main" val="1900232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r>
              <a:rPr lang="en-US" baseline="0" dirty="0">
                <a:latin typeface="HelveticaNeueLT Std" panose="020B0604020202090204"/>
              </a:rPr>
              <a:t>By now you may be asking, “who is considered work eligible”?  A work eligible individual is defined as an adult or minor child head-of-household who is receiving assistance under Temporary Assistance for Needy Families (TANF) or a non-recipient parent living with a child receiving such assistance.</a:t>
            </a:r>
          </a:p>
          <a:p>
            <a:endParaRPr lang="en-US" baseline="0" dirty="0">
              <a:latin typeface="HelveticaNeueLT Std" panose="020B0604020202090204"/>
            </a:endParaRPr>
          </a:p>
          <a:p>
            <a:r>
              <a:rPr lang="en-US" baseline="0" dirty="0">
                <a:latin typeface="HelveticaNeueLT Std" panose="020B0604020202090204"/>
              </a:rPr>
              <a:t>Part of this definition talks about a “non-recipient” parent living with a child receiving such assistance.  An example of this scenario would be a parent who has a level 2 or level 3 sanction because of noncompliance with the WT program but has opted for a protective payee to continue receiving the benefits for their minor child or children.  Such families are considered work eligible and part of the participation rate denominator.</a:t>
            </a:r>
          </a:p>
        </p:txBody>
      </p:sp>
      <p:sp>
        <p:nvSpPr>
          <p:cNvPr id="4" name="Slide Number Placeholder 3"/>
          <p:cNvSpPr>
            <a:spLocks noGrp="1"/>
          </p:cNvSpPr>
          <p:nvPr>
            <p:ph type="sldNum" sz="quarter" idx="5"/>
          </p:nvPr>
        </p:nvSpPr>
        <p:spPr/>
        <p:txBody>
          <a:bodyPr/>
          <a:lstStyle/>
          <a:p>
            <a:fld id="{CF76F1B3-21D0-A64B-BE6D-90F7679579A5}" type="slidenum">
              <a:rPr lang="en-US" smtClean="0"/>
              <a:t>6</a:t>
            </a:fld>
            <a:endParaRPr lang="en-US"/>
          </a:p>
        </p:txBody>
      </p:sp>
    </p:spTree>
    <p:extLst>
      <p:ext uri="{BB962C8B-B14F-4D97-AF65-F5344CB8AC3E}">
        <p14:creationId xmlns:p14="http://schemas.microsoft.com/office/powerpoint/2010/main" val="133337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latin typeface="HelveticaNeueLT Std" panose="020B0604020202090204"/>
              </a:rPr>
              <a:t>The following are considered “non-work eligible” individuals:</a:t>
            </a:r>
            <a:endParaRPr lang="en-US" dirty="0">
              <a:latin typeface="HelveticaNeueLT Std" panose="020B0604020202090204"/>
            </a:endParaRPr>
          </a:p>
          <a:p>
            <a:pPr marL="171450" lvl="0" indent="-171450">
              <a:buFont typeface="Arial" panose="020B0604020202020204" pitchFamily="34" charset="0"/>
              <a:buChar char="•"/>
            </a:pPr>
            <a:r>
              <a:rPr lang="en-US" dirty="0">
                <a:latin typeface="HelveticaNeueLT Std" panose="020B0604020202090204"/>
              </a:rPr>
              <a:t>Minor parents who are </a:t>
            </a:r>
            <a:r>
              <a:rPr lang="en-US" b="1" u="sng" dirty="0">
                <a:latin typeface="HelveticaNeueLT Std" panose="020B0604020202090204"/>
              </a:rPr>
              <a:t>not</a:t>
            </a:r>
            <a:r>
              <a:rPr lang="en-US" dirty="0">
                <a:latin typeface="HelveticaNeueLT Std" panose="020B0604020202090204"/>
              </a:rPr>
              <a:t> head-of-household;</a:t>
            </a:r>
          </a:p>
          <a:p>
            <a:pPr marL="171450" lvl="0" indent="-171450">
              <a:buFont typeface="Arial" panose="020B0604020202020204" pitchFamily="34" charset="0"/>
              <a:buChar char="•"/>
            </a:pPr>
            <a:r>
              <a:rPr lang="en-US" dirty="0">
                <a:latin typeface="HelveticaNeueLT Std" panose="020B0604020202090204"/>
              </a:rPr>
              <a:t>Non-citizens who are ineligible to receive assistance due to their immigration status;</a:t>
            </a:r>
          </a:p>
          <a:p>
            <a:pPr marL="171450" lvl="0" indent="-171450">
              <a:buFont typeface="Arial" panose="020B0604020202020204" pitchFamily="34" charset="0"/>
              <a:buChar char="•"/>
            </a:pPr>
            <a:r>
              <a:rPr lang="en-US" dirty="0">
                <a:latin typeface="HelveticaNeueLT Std" panose="020B0604020202090204"/>
              </a:rPr>
              <a:t>SSI/SSDI recipients; or,</a:t>
            </a:r>
          </a:p>
          <a:p>
            <a:pPr marL="171450" lvl="0" indent="-171450">
              <a:buFont typeface="Arial" panose="020B0604020202020204" pitchFamily="34" charset="0"/>
              <a:buChar char="•"/>
            </a:pPr>
            <a:r>
              <a:rPr lang="en-US" dirty="0">
                <a:latin typeface="HelveticaNeueLT Std" panose="020B0604020202090204"/>
              </a:rPr>
              <a:t>A </a:t>
            </a:r>
            <a:r>
              <a:rPr lang="en-US" b="1" u="sng" dirty="0">
                <a:latin typeface="HelveticaNeueLT Std" panose="020B0604020202090204"/>
              </a:rPr>
              <a:t>parent</a:t>
            </a:r>
            <a:r>
              <a:rPr lang="en-US" dirty="0">
                <a:latin typeface="HelveticaNeueLT Std" panose="020B0604020202090204"/>
              </a:rPr>
              <a:t> providing care for a disabled family member in the home (documentation</a:t>
            </a:r>
            <a:r>
              <a:rPr lang="en-US" baseline="0" dirty="0">
                <a:latin typeface="HelveticaNeueLT Std" panose="020B0604020202090204"/>
              </a:rPr>
              <a:t> is required)</a:t>
            </a:r>
          </a:p>
        </p:txBody>
      </p:sp>
      <p:sp>
        <p:nvSpPr>
          <p:cNvPr id="4" name="Slide Number Placeholder 3"/>
          <p:cNvSpPr>
            <a:spLocks noGrp="1"/>
          </p:cNvSpPr>
          <p:nvPr>
            <p:ph type="sldNum" sz="quarter" idx="5"/>
          </p:nvPr>
        </p:nvSpPr>
        <p:spPr/>
        <p:txBody>
          <a:bodyPr/>
          <a:lstStyle/>
          <a:p>
            <a:fld id="{CF76F1B3-21D0-A64B-BE6D-90F7679579A5}" type="slidenum">
              <a:rPr lang="en-US" smtClean="0"/>
              <a:t>7</a:t>
            </a:fld>
            <a:endParaRPr lang="en-US"/>
          </a:p>
        </p:txBody>
      </p:sp>
    </p:spTree>
    <p:extLst>
      <p:ext uri="{BB962C8B-B14F-4D97-AF65-F5344CB8AC3E}">
        <p14:creationId xmlns:p14="http://schemas.microsoft.com/office/powerpoint/2010/main" val="1070417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latin typeface="HelveticaNeueLT Std" panose="020B0604020202090204"/>
              </a:rPr>
              <a:t>In “An Introduction to the WT Program,” we briefly introduced participation requirements and the different family types.  Now, we will discuss how many hours the different family types must participate to be included in the all-family participation rate numerator.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latin typeface="HelveticaNeueLT Std" panose="020B060402020209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latin typeface="HelveticaNeueLT Std" panose="020B0604020202090204"/>
              </a:rPr>
              <a:t>A single parent family whose youngest child is under the age of six, must complete 87 total monthly hours.  All 87 of those hours must be in core activities.  Remember, a core activity is one that can stand alone and count towards participation.  A core plus activity requires participation in a core activity at the minimum number of hours to count towards participation.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latin typeface="HelveticaNeueLT Std" panose="020B060402020209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latin typeface="HelveticaNeueLT Std" panose="020B0604020202090204"/>
              </a:rPr>
              <a:t>All other families, including two-parent families, must complete a total of 130 monthly hours.  87 of those hours must be in core activities.</a:t>
            </a:r>
          </a:p>
        </p:txBody>
      </p:sp>
      <p:sp>
        <p:nvSpPr>
          <p:cNvPr id="4" name="Slide Number Placeholder 3"/>
          <p:cNvSpPr>
            <a:spLocks noGrp="1"/>
          </p:cNvSpPr>
          <p:nvPr>
            <p:ph type="sldNum" sz="quarter" idx="5"/>
          </p:nvPr>
        </p:nvSpPr>
        <p:spPr/>
        <p:txBody>
          <a:bodyPr/>
          <a:lstStyle/>
          <a:p>
            <a:fld id="{CF76F1B3-21D0-A64B-BE6D-90F7679579A5}" type="slidenum">
              <a:rPr lang="en-US" smtClean="0"/>
              <a:t>8</a:t>
            </a:fld>
            <a:endParaRPr lang="en-US"/>
          </a:p>
        </p:txBody>
      </p:sp>
    </p:spTree>
    <p:extLst>
      <p:ext uri="{BB962C8B-B14F-4D97-AF65-F5344CB8AC3E}">
        <p14:creationId xmlns:p14="http://schemas.microsoft.com/office/powerpoint/2010/main" val="234880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4717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panose="020B0604020202090204"/>
              </a:rPr>
              <a:t>For simplification</a:t>
            </a:r>
            <a:r>
              <a:rPr lang="en-US" baseline="0" dirty="0">
                <a:latin typeface="HelveticaNeueLT Std" panose="020B0604020202090204"/>
              </a:rPr>
              <a:t>, we have provided </a:t>
            </a:r>
            <a:r>
              <a:rPr lang="en-US" dirty="0">
                <a:latin typeface="HelveticaNeueLT Std" panose="020B0604020202090204"/>
              </a:rPr>
              <a:t>a chart displaying the minimum required hours families</a:t>
            </a:r>
            <a:r>
              <a:rPr lang="en-US" baseline="0" dirty="0">
                <a:latin typeface="HelveticaNeueLT Std" panose="020B0604020202090204"/>
              </a:rPr>
              <a:t> to be included in the all-family participation rate numerator.</a:t>
            </a:r>
            <a:endParaRPr lang="en-US" dirty="0">
              <a:latin typeface="HelveticaNeueLT Std" panose="020B0604020202090204"/>
            </a:endParaRPr>
          </a:p>
        </p:txBody>
      </p:sp>
      <p:sp>
        <p:nvSpPr>
          <p:cNvPr id="4" name="Slide Number Placeholder 3"/>
          <p:cNvSpPr>
            <a:spLocks noGrp="1"/>
          </p:cNvSpPr>
          <p:nvPr>
            <p:ph type="sldNum" sz="quarter" idx="5"/>
          </p:nvPr>
        </p:nvSpPr>
        <p:spPr/>
        <p:txBody>
          <a:bodyPr/>
          <a:lstStyle/>
          <a:p>
            <a:fld id="{CF76F1B3-21D0-A64B-BE6D-90F7679579A5}" type="slidenum">
              <a:rPr lang="en-US" smtClean="0"/>
              <a:t>9</a:t>
            </a:fld>
            <a:endParaRPr lang="en-US"/>
          </a:p>
        </p:txBody>
      </p:sp>
    </p:spTree>
    <p:extLst>
      <p:ext uri="{BB962C8B-B14F-4D97-AF65-F5344CB8AC3E}">
        <p14:creationId xmlns:p14="http://schemas.microsoft.com/office/powerpoint/2010/main" val="1895051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834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B948-2D88-4DCB-B25D-CFAE4D8E3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5986D2-96B7-4641-BC34-07EFA2CF59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CA977-8DAB-49F3-98CE-A6E20923C970}"/>
              </a:ext>
            </a:extLst>
          </p:cNvPr>
          <p:cNvSpPr>
            <a:spLocks noGrp="1"/>
          </p:cNvSpPr>
          <p:nvPr>
            <p:ph type="dt" sz="half" idx="10"/>
          </p:nvPr>
        </p:nvSpPr>
        <p:spPr/>
        <p:txBody>
          <a:bodyPr/>
          <a:lstStyle/>
          <a:p>
            <a:fld id="{94422D06-0845-441E-9A1D-C081E5857EF7}" type="datetime1">
              <a:rPr lang="en-US" smtClean="0"/>
              <a:t>4/1/2024</a:t>
            </a:fld>
            <a:endParaRPr lang="en-US"/>
          </a:p>
        </p:txBody>
      </p:sp>
      <p:sp>
        <p:nvSpPr>
          <p:cNvPr id="5" name="Footer Placeholder 4">
            <a:extLst>
              <a:ext uri="{FF2B5EF4-FFF2-40B4-BE49-F238E27FC236}">
                <a16:creationId xmlns:a16="http://schemas.microsoft.com/office/drawing/2014/main" id="{8217A157-A152-43A9-BFD4-4974BAEBA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3FB87-2999-4D72-90B8-5D4AA54B45CE}"/>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92530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32A09-31FF-4DD4-9016-A13B6758704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395C2-5DAC-4579-9A88-00611EB3A585}"/>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B596F-43E1-4399-A47A-E17DC4F6F6FE}"/>
              </a:ext>
            </a:extLst>
          </p:cNvPr>
          <p:cNvSpPr>
            <a:spLocks noGrp="1"/>
          </p:cNvSpPr>
          <p:nvPr>
            <p:ph type="dt" sz="half" idx="10"/>
          </p:nvPr>
        </p:nvSpPr>
        <p:spPr/>
        <p:txBody>
          <a:bodyPr/>
          <a:lstStyle/>
          <a:p>
            <a:fld id="{FB90BE40-34DC-4E41-92FE-8054F32FB06D}" type="datetime1">
              <a:rPr lang="en-US" smtClean="0"/>
              <a:t>4/1/2024</a:t>
            </a:fld>
            <a:endParaRPr lang="en-US"/>
          </a:p>
        </p:txBody>
      </p:sp>
      <p:sp>
        <p:nvSpPr>
          <p:cNvPr id="5" name="Footer Placeholder 4">
            <a:extLst>
              <a:ext uri="{FF2B5EF4-FFF2-40B4-BE49-F238E27FC236}">
                <a16:creationId xmlns:a16="http://schemas.microsoft.com/office/drawing/2014/main" id="{442310F5-CD81-482E-98E0-99293C257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BDC36-C940-41FC-98BD-6054F9B6BEAE}"/>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422930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3635"/>
            <a:ext cx="12192000" cy="2546431"/>
          </a:xfrm>
          <a:prstGeom prst="rect">
            <a:avLst/>
          </a:prstGeom>
        </p:spPr>
      </p:pic>
      <p:sp>
        <p:nvSpPr>
          <p:cNvPr id="2" name="Title 1"/>
          <p:cNvSpPr>
            <a:spLocks noGrp="1"/>
          </p:cNvSpPr>
          <p:nvPr>
            <p:ph type="title"/>
          </p:nvPr>
        </p:nvSpPr>
        <p:spPr>
          <a:xfrm>
            <a:off x="816864" y="4382845"/>
            <a:ext cx="7136813" cy="652635"/>
          </a:xfrm>
        </p:spPr>
        <p:txBody>
          <a:bodyPr>
            <a:normAutofit/>
          </a:bodyPr>
          <a:lstStyle>
            <a:lvl1pPr>
              <a:defRPr sz="2200" b="1">
                <a:solidFill>
                  <a:srgbClr val="44546A"/>
                </a:solidFill>
                <a:latin typeface="HelveticaNeueLT Std" panose="020B0604020202090204" pitchFamily="34" charset="0"/>
              </a:defRPr>
            </a:lvl1pPr>
          </a:lstStyle>
          <a:p>
            <a:r>
              <a:rPr lang="en-US"/>
              <a:t>Click to edit Master title style</a:t>
            </a:r>
          </a:p>
        </p:txBody>
      </p:sp>
      <p:sp>
        <p:nvSpPr>
          <p:cNvPr id="13" name="Text Placeholder 12"/>
          <p:cNvSpPr>
            <a:spLocks noGrp="1"/>
          </p:cNvSpPr>
          <p:nvPr>
            <p:ph type="body" sz="quarter" idx="16"/>
          </p:nvPr>
        </p:nvSpPr>
        <p:spPr>
          <a:xfrm>
            <a:off x="816864" y="5150043"/>
            <a:ext cx="7136813" cy="434975"/>
          </a:xfrm>
        </p:spPr>
        <p:txBody>
          <a:bodyPr/>
          <a:lstStyle>
            <a:lvl1pPr marL="0" indent="0">
              <a:buNone/>
              <a:defRPr sz="2000">
                <a:solidFill>
                  <a:srgbClr val="44546A"/>
                </a:solidFill>
                <a:latin typeface="HelveticaNeueLT Std" panose="020B0604020202090204" pitchFamily="34" charset="0"/>
              </a:defRPr>
            </a:lvl1pPr>
            <a:lvl2pPr>
              <a:defRPr sz="1600">
                <a:solidFill>
                  <a:srgbClr val="44546A"/>
                </a:solidFill>
                <a:latin typeface="HelveticaNeueLT Std" panose="020B0604020202090204" pitchFamily="34" charset="0"/>
              </a:defRPr>
            </a:lvl2pPr>
            <a:lvl3pPr>
              <a:defRPr sz="1600">
                <a:solidFill>
                  <a:srgbClr val="44546A"/>
                </a:solidFill>
                <a:latin typeface="HelveticaNeueLT Std" panose="020B0604020202090204" pitchFamily="34" charset="0"/>
              </a:defRPr>
            </a:lvl3pPr>
            <a:lvl4pPr>
              <a:defRPr sz="1600">
                <a:solidFill>
                  <a:srgbClr val="44546A"/>
                </a:solidFill>
                <a:latin typeface="HelveticaNeueLT Std" panose="020B0604020202090204" pitchFamily="34" charset="0"/>
              </a:defRPr>
            </a:lvl4pPr>
            <a:lvl5pPr>
              <a:defRPr sz="1600">
                <a:solidFill>
                  <a:srgbClr val="44546A"/>
                </a:solidFill>
                <a:latin typeface="HelveticaNeueLT Std" panose="020B0604020202090204" pitchFamily="34" charset="0"/>
              </a:defRPr>
            </a:lvl5pPr>
          </a:lstStyle>
          <a:p>
            <a:pPr lvl="0"/>
            <a:r>
              <a:rPr lang="en-US"/>
              <a:t>Edit Master text styles</a:t>
            </a:r>
          </a:p>
        </p:txBody>
      </p:sp>
      <p:pic>
        <p:nvPicPr>
          <p:cNvPr id="15" name="Picture 14"/>
          <p:cNvPicPr>
            <a:picLocks/>
          </p:cNvPicPr>
          <p:nvPr/>
        </p:nvPicPr>
        <p:blipFill>
          <a:blip r:embed="rId3">
            <a:extLst>
              <a:ext uri="{28A0092B-C50C-407E-A947-70E740481C1C}">
                <a14:useLocalDpi xmlns:a14="http://schemas.microsoft.com/office/drawing/2010/main" val="0"/>
              </a:ext>
            </a:extLst>
          </a:blip>
          <a:stretch>
            <a:fillRect/>
          </a:stretch>
        </p:blipFill>
        <p:spPr>
          <a:xfrm>
            <a:off x="-12664" y="0"/>
            <a:ext cx="12301728" cy="3913632"/>
          </a:xfrm>
          <a:prstGeom prst="rect">
            <a:avLst/>
          </a:prstGeom>
        </p:spPr>
      </p:pic>
      <p:pic>
        <p:nvPicPr>
          <p:cNvPr id="17" name="Picture 16"/>
          <p:cNvPicPr>
            <a:picLocks/>
          </p:cNvPicPr>
          <p:nvPr/>
        </p:nvPicPr>
        <p:blipFill>
          <a:blip r:embed="rId4">
            <a:extLst>
              <a:ext uri="{28A0092B-C50C-407E-A947-70E740481C1C}">
                <a14:useLocalDpi xmlns:a14="http://schemas.microsoft.com/office/drawing/2010/main" val="0"/>
              </a:ext>
            </a:extLst>
          </a:blip>
          <a:stretch>
            <a:fillRect/>
          </a:stretch>
        </p:blipFill>
        <p:spPr>
          <a:xfrm>
            <a:off x="8581725" y="4709160"/>
            <a:ext cx="2938272" cy="1316736"/>
          </a:xfrm>
          <a:prstGeom prst="rect">
            <a:avLst/>
          </a:prstGeom>
        </p:spPr>
      </p:pic>
      <p:sp>
        <p:nvSpPr>
          <p:cNvPr id="19" name="Text Placeholder 18"/>
          <p:cNvSpPr>
            <a:spLocks noGrp="1"/>
          </p:cNvSpPr>
          <p:nvPr>
            <p:ph type="body" sz="quarter" idx="17"/>
          </p:nvPr>
        </p:nvSpPr>
        <p:spPr>
          <a:xfrm>
            <a:off x="816864" y="5952417"/>
            <a:ext cx="1877568" cy="338328"/>
          </a:xfrm>
        </p:spPr>
        <p:txBody>
          <a:bodyPr>
            <a:normAutofit/>
          </a:bodyPr>
          <a:lstStyle>
            <a:lvl1pPr marL="0" indent="0">
              <a:buNone/>
              <a:defRPr sz="1600">
                <a:solidFill>
                  <a:srgbClr val="44546A"/>
                </a:solidFill>
              </a:defRPr>
            </a:lvl1pPr>
          </a:lstStyle>
          <a:p>
            <a:pPr lvl="0"/>
            <a:r>
              <a:rPr lang="en-US"/>
              <a:t>Edit Master text styles</a:t>
            </a:r>
          </a:p>
        </p:txBody>
      </p:sp>
    </p:spTree>
    <p:extLst>
      <p:ext uri="{BB962C8B-B14F-4D97-AF65-F5344CB8AC3E}">
        <p14:creationId xmlns:p14="http://schemas.microsoft.com/office/powerpoint/2010/main" val="2481381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36836" y="1367142"/>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12"/>
          </p:nvPr>
        </p:nvSpPr>
        <p:spPr>
          <a:xfrm>
            <a:off x="10286999" y="6418510"/>
            <a:ext cx="1076591" cy="365125"/>
          </a:xfrm>
        </p:spPr>
        <p:txBody>
          <a:bodyPr/>
          <a:lstStyle/>
          <a:p>
            <a:fld id="{7BFC72D1-354A-4414-AC95-DE1CEBE571F3}" type="slidenum">
              <a:rPr lang="en-US" smtClean="0"/>
              <a:t>‹#›</a:t>
            </a:fld>
            <a:endParaRPr lang="en-US"/>
          </a:p>
        </p:txBody>
      </p:sp>
      <p:sp>
        <p:nvSpPr>
          <p:cNvPr id="2" name="Title 1"/>
          <p:cNvSpPr>
            <a:spLocks noGrp="1"/>
          </p:cNvSpPr>
          <p:nvPr>
            <p:ph type="title"/>
          </p:nvPr>
        </p:nvSpPr>
        <p:spPr>
          <a:xfrm>
            <a:off x="842433" y="133339"/>
            <a:ext cx="10515600" cy="443138"/>
          </a:xfrm>
        </p:spPr>
        <p:txBody>
          <a:bodyPr/>
          <a:lstStyle/>
          <a:p>
            <a:r>
              <a:rPr lang="en-US"/>
              <a:t>Click to edit Master title style</a:t>
            </a:r>
          </a:p>
        </p:txBody>
      </p:sp>
    </p:spTree>
    <p:extLst>
      <p:ext uri="{BB962C8B-B14F-4D97-AF65-F5344CB8AC3E}">
        <p14:creationId xmlns:p14="http://schemas.microsoft.com/office/powerpoint/2010/main" val="240164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98745" y="2988909"/>
            <a:ext cx="4459289" cy="2178315"/>
          </a:xfrm>
        </p:spPr>
        <p:txBody>
          <a:bodyPr>
            <a:normAutofit/>
          </a:bodyPr>
          <a:lstStyle>
            <a:lvl1pPr>
              <a:defRPr sz="2400"/>
            </a:lvl1pPr>
            <a:lvl2pPr marL="685800" indent="-228600">
              <a:buFont typeface="Wingdings" panose="05000000000000000000" pitchFamily="2" charset="2"/>
              <a:buChar char="Ø"/>
              <a:defRPr sz="2000"/>
            </a:lvl2pPr>
            <a:lvl3pPr>
              <a:defRPr sz="2000"/>
            </a:lvl3pPr>
            <a:lvl4pPr marL="1600200" indent="-228600">
              <a:buFont typeface="Wingdings" panose="05000000000000000000" pitchFamily="2" charset="2"/>
              <a:buChar char="Ø"/>
              <a:defRPr sz="2000"/>
            </a:lvl4pPr>
            <a:lvl5pPr>
              <a:defRPr sz="2000"/>
            </a:lvl5pPr>
          </a:lstStyle>
          <a:p>
            <a:pPr lvl="0"/>
            <a:r>
              <a:rPr lang="en-US"/>
              <a:t>Short explanation of concept here.</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862754" y="671649"/>
            <a:ext cx="10663767" cy="0"/>
          </a:xfrm>
          <a:prstGeom prst="line">
            <a:avLst/>
          </a:prstGeom>
          <a:noFill/>
          <a:ln w="34925" cap="flat" cmpd="dbl" algn="ctr">
            <a:solidFill>
              <a:sysClr val="window" lastClr="FFFFFF">
                <a:lumMod val="65000"/>
              </a:sysClr>
            </a:solidFill>
            <a:prstDash val="solid"/>
            <a:miter lim="800000"/>
          </a:ln>
          <a:effectLst/>
        </p:spPr>
      </p:cxnSp>
      <p:sp>
        <p:nvSpPr>
          <p:cNvPr id="9" name="Rectangle 8"/>
          <p:cNvSpPr/>
          <p:nvPr/>
        </p:nvSpPr>
        <p:spPr>
          <a:xfrm>
            <a:off x="-9669" y="-7983"/>
            <a:ext cx="619269" cy="671373"/>
          </a:xfrm>
          <a:prstGeom prst="rect">
            <a:avLst/>
          </a:prstGeom>
          <a:solidFill>
            <a:srgbClr val="BDD729"/>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12"/>
          <p:cNvSpPr>
            <a:spLocks noGrp="1"/>
          </p:cNvSpPr>
          <p:nvPr>
            <p:ph type="sldNum" sz="quarter" idx="12"/>
          </p:nvPr>
        </p:nvSpPr>
        <p:spPr>
          <a:xfrm>
            <a:off x="10286999" y="6418510"/>
            <a:ext cx="1076591" cy="365125"/>
          </a:xfrm>
        </p:spPr>
        <p:txBody>
          <a:bodyPr/>
          <a:lstStyle/>
          <a:p>
            <a:fld id="{7BFC72D1-354A-4414-AC95-DE1CEBE571F3}" type="slidenum">
              <a:rPr lang="en-US" smtClean="0"/>
              <a:t>‹#›</a:t>
            </a:fld>
            <a:endParaRPr lang="en-US"/>
          </a:p>
        </p:txBody>
      </p:sp>
      <p:sp>
        <p:nvSpPr>
          <p:cNvPr id="2" name="Title 1"/>
          <p:cNvSpPr>
            <a:spLocks noGrp="1"/>
          </p:cNvSpPr>
          <p:nvPr>
            <p:ph type="title" hasCustomPrompt="1"/>
          </p:nvPr>
        </p:nvSpPr>
        <p:spPr>
          <a:xfrm>
            <a:off x="842433" y="133339"/>
            <a:ext cx="10515600" cy="443138"/>
          </a:xfrm>
        </p:spPr>
        <p:txBody>
          <a:bodyPr/>
          <a:lstStyle>
            <a:lvl1pPr>
              <a:defRPr b="1"/>
            </a:lvl1pPr>
          </a:lstStyle>
          <a:p>
            <a:r>
              <a:rPr lang="en-US"/>
              <a:t>CLICK TO ENTER THE TITLE</a:t>
            </a:r>
          </a:p>
        </p:txBody>
      </p:sp>
      <p:sp>
        <p:nvSpPr>
          <p:cNvPr id="11" name="Rectangle 10">
            <a:extLst>
              <a:ext uri="{FF2B5EF4-FFF2-40B4-BE49-F238E27FC236}">
                <a16:creationId xmlns:a16="http://schemas.microsoft.com/office/drawing/2014/main" id="{5104CDE3-4C62-4B6A-8578-D633D8BDB161}"/>
              </a:ext>
            </a:extLst>
          </p:cNvPr>
          <p:cNvSpPr/>
          <p:nvPr userDrawn="1"/>
        </p:nvSpPr>
        <p:spPr>
          <a:xfrm flipV="1">
            <a:off x="6898744" y="2572431"/>
            <a:ext cx="4459289" cy="45719"/>
          </a:xfrm>
          <a:prstGeom prst="rect">
            <a:avLst/>
          </a:prstGeom>
          <a:solidFill>
            <a:srgbClr val="BDD7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00415A"/>
              </a:solidFill>
            </a:endParaRPr>
          </a:p>
        </p:txBody>
      </p:sp>
      <p:sp>
        <p:nvSpPr>
          <p:cNvPr id="12" name="Content Placeholder 2">
            <a:extLst>
              <a:ext uri="{FF2B5EF4-FFF2-40B4-BE49-F238E27FC236}">
                <a16:creationId xmlns:a16="http://schemas.microsoft.com/office/drawing/2014/main" id="{CBF78F33-3DA2-4C7A-B9A3-1D4159AF43A1}"/>
              </a:ext>
            </a:extLst>
          </p:cNvPr>
          <p:cNvSpPr>
            <a:spLocks noGrp="1"/>
          </p:cNvSpPr>
          <p:nvPr>
            <p:ph idx="13" hasCustomPrompt="1"/>
          </p:nvPr>
        </p:nvSpPr>
        <p:spPr>
          <a:xfrm>
            <a:off x="6898744" y="1587260"/>
            <a:ext cx="4459289" cy="1244056"/>
          </a:xfrm>
        </p:spPr>
        <p:txBody>
          <a:bodyPr>
            <a:normAutofit/>
          </a:bodyPr>
          <a:lstStyle>
            <a:lvl1pPr marL="0" indent="0">
              <a:buNone/>
              <a:defRPr sz="2600" b="1"/>
            </a:lvl1pPr>
          </a:lstStyle>
          <a:p>
            <a:pPr lvl="0"/>
            <a:r>
              <a:rPr lang="en-US"/>
              <a:t>Main concept for the slide.</a:t>
            </a:r>
          </a:p>
        </p:txBody>
      </p:sp>
      <p:sp>
        <p:nvSpPr>
          <p:cNvPr id="14" name="Content Placeholder 2">
            <a:extLst>
              <a:ext uri="{FF2B5EF4-FFF2-40B4-BE49-F238E27FC236}">
                <a16:creationId xmlns:a16="http://schemas.microsoft.com/office/drawing/2014/main" id="{8E26F4A3-AF97-4643-9B4D-7F2D73AA0828}"/>
              </a:ext>
            </a:extLst>
          </p:cNvPr>
          <p:cNvSpPr>
            <a:spLocks noGrp="1"/>
          </p:cNvSpPr>
          <p:nvPr>
            <p:ph idx="14" hasCustomPrompt="1"/>
          </p:nvPr>
        </p:nvSpPr>
        <p:spPr>
          <a:xfrm>
            <a:off x="862754" y="1744852"/>
            <a:ext cx="4459289" cy="2509454"/>
          </a:xfrm>
        </p:spPr>
        <p:txBody>
          <a:bodyPr>
            <a:normAutofit/>
          </a:bodyPr>
          <a:lstStyle>
            <a:lvl1pPr marL="0" indent="0">
              <a:buNone/>
              <a:defRPr sz="2600" b="1"/>
            </a:lvl1pPr>
          </a:lstStyle>
          <a:p>
            <a:pPr lvl="0"/>
            <a:r>
              <a:rPr lang="en-US"/>
              <a:t>ENTER A PICTURE OR VECTOR</a:t>
            </a:r>
          </a:p>
        </p:txBody>
      </p:sp>
    </p:spTree>
    <p:extLst>
      <p:ext uri="{BB962C8B-B14F-4D97-AF65-F5344CB8AC3E}">
        <p14:creationId xmlns:p14="http://schemas.microsoft.com/office/powerpoint/2010/main" val="3877223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62753" y="32518"/>
            <a:ext cx="10515600" cy="548226"/>
          </a:xfrm>
        </p:spPr>
        <p:txBody>
          <a:bodyPr/>
          <a:lstStyle/>
          <a:p>
            <a:r>
              <a:rPr lang="en-US"/>
              <a:t>Click to edit Master title style</a:t>
            </a:r>
          </a:p>
        </p:txBody>
      </p:sp>
      <p:sp>
        <p:nvSpPr>
          <p:cNvPr id="3" name="Content Placeholder 2"/>
          <p:cNvSpPr>
            <a:spLocks noGrp="1"/>
          </p:cNvSpPr>
          <p:nvPr>
            <p:ph sz="half" idx="1"/>
          </p:nvPr>
        </p:nvSpPr>
        <p:spPr>
          <a:xfrm>
            <a:off x="838200" y="1292878"/>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105" y="1292878"/>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0036627" y="6471594"/>
            <a:ext cx="1317172" cy="249882"/>
          </a:xfrm>
        </p:spPr>
        <p:txBody>
          <a:bodyPr/>
          <a:lstStyle/>
          <a:p>
            <a:fld id="{7BFC72D1-354A-4414-AC95-DE1CEBE571F3}" type="slidenum">
              <a:rPr lang="en-US" smtClean="0"/>
              <a:t>‹#›</a:t>
            </a:fld>
            <a:endParaRPr lang="en-US"/>
          </a:p>
        </p:txBody>
      </p:sp>
      <p:sp>
        <p:nvSpPr>
          <p:cNvPr id="11" name="Rectangle 10"/>
          <p:cNvSpPr/>
          <p:nvPr/>
        </p:nvSpPr>
        <p:spPr>
          <a:xfrm>
            <a:off x="-9669" y="-7983"/>
            <a:ext cx="619269" cy="671373"/>
          </a:xfrm>
          <a:prstGeom prst="rect">
            <a:avLst/>
          </a:prstGeom>
          <a:solidFill>
            <a:srgbClr val="BDD7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67621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A3EC70-EF25-492A-B57C-A60281A79D1D}"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C72D1-354A-4414-AC95-DE1CEBE571F3}" type="slidenum">
              <a:rPr lang="en-US" smtClean="0"/>
              <a:t>‹#›</a:t>
            </a:fld>
            <a:endParaRPr lang="en-US"/>
          </a:p>
        </p:txBody>
      </p:sp>
    </p:spTree>
    <p:extLst>
      <p:ext uri="{BB962C8B-B14F-4D97-AF65-F5344CB8AC3E}">
        <p14:creationId xmlns:p14="http://schemas.microsoft.com/office/powerpoint/2010/main" val="1830428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36836" y="1367142"/>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auto">
          <a:xfrm>
            <a:off x="862754" y="671649"/>
            <a:ext cx="10663767" cy="0"/>
          </a:xfrm>
          <a:prstGeom prst="line">
            <a:avLst/>
          </a:prstGeom>
          <a:noFill/>
          <a:ln w="34925" cap="flat" cmpd="dbl" algn="ctr">
            <a:solidFill>
              <a:sysClr val="window" lastClr="FFFFFF">
                <a:lumMod val="65000"/>
              </a:sysClr>
            </a:solidFill>
            <a:prstDash val="solid"/>
            <a:miter lim="800000"/>
          </a:ln>
          <a:effectLst/>
        </p:spPr>
      </p:cxnSp>
      <p:sp>
        <p:nvSpPr>
          <p:cNvPr id="9" name="Rectangle 8"/>
          <p:cNvSpPr/>
          <p:nvPr userDrawn="1"/>
        </p:nvSpPr>
        <p:spPr>
          <a:xfrm>
            <a:off x="-9669" y="-7983"/>
            <a:ext cx="619269" cy="671373"/>
          </a:xfrm>
          <a:prstGeom prst="rect">
            <a:avLst/>
          </a:prstGeom>
          <a:solidFill>
            <a:srgbClr val="BDD729"/>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12"/>
          <p:cNvSpPr>
            <a:spLocks noGrp="1"/>
          </p:cNvSpPr>
          <p:nvPr>
            <p:ph type="sldNum" sz="quarter" idx="12"/>
          </p:nvPr>
        </p:nvSpPr>
        <p:spPr>
          <a:xfrm>
            <a:off x="10286999" y="6418510"/>
            <a:ext cx="1076591" cy="365125"/>
          </a:xfrm>
        </p:spPr>
        <p:txBody>
          <a:bodyPr/>
          <a:lstStyle/>
          <a:p>
            <a:fld id="{576FA288-F7D2-4D92-BAD0-BC2E66815D6A}" type="slidenum">
              <a:rPr lang="en-US" smtClean="0"/>
              <a:t>‹#›</a:t>
            </a:fld>
            <a:endParaRPr lang="en-US"/>
          </a:p>
        </p:txBody>
      </p:sp>
    </p:spTree>
    <p:extLst>
      <p:ext uri="{BB962C8B-B14F-4D97-AF65-F5344CB8AC3E}">
        <p14:creationId xmlns:p14="http://schemas.microsoft.com/office/powerpoint/2010/main" val="1492199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63971C-E049-4357-B523-9D37A4C30E49}" type="datetime1">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847192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5F4DE-F6CC-4322-9195-A604D210E3CA}" type="datetime1">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70915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7C31-734B-4A0F-90B3-6A420E1FC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65594C-C60D-4949-A6EE-FFDB621904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9C8FD-5AF3-4E26-A827-22BC3C025B6A}"/>
              </a:ext>
            </a:extLst>
          </p:cNvPr>
          <p:cNvSpPr>
            <a:spLocks noGrp="1"/>
          </p:cNvSpPr>
          <p:nvPr>
            <p:ph type="dt" sz="half" idx="10"/>
          </p:nvPr>
        </p:nvSpPr>
        <p:spPr/>
        <p:txBody>
          <a:bodyPr/>
          <a:lstStyle/>
          <a:p>
            <a:fld id="{93C9E4D3-2393-4517-9BB6-951CD596BAD0}" type="datetime1">
              <a:rPr lang="en-US" smtClean="0"/>
              <a:t>4/1/2024</a:t>
            </a:fld>
            <a:endParaRPr lang="en-US"/>
          </a:p>
        </p:txBody>
      </p:sp>
      <p:sp>
        <p:nvSpPr>
          <p:cNvPr id="5" name="Footer Placeholder 4">
            <a:extLst>
              <a:ext uri="{FF2B5EF4-FFF2-40B4-BE49-F238E27FC236}">
                <a16:creationId xmlns:a16="http://schemas.microsoft.com/office/drawing/2014/main" id="{165E1C8B-30DC-452B-A6DD-D59A97957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CA002-EDF1-4DA6-8586-3879BBEA745D}"/>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425422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34D531-FCA6-465B-B829-044DFC8F0F98}" type="datetime1">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200419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0CCD2F-7273-4810-AE0C-6845B02B4166}" type="datetime1">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455689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7EC52A-DC37-4537-AE3A-A1A93D2197EC}" type="datetime1">
              <a:rPr lang="en-US" smtClean="0"/>
              <a:t>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776631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012BB3-6911-4419-9D92-C4702BD48DF4}" type="datetime1">
              <a:rPr lang="en-US" smtClean="0"/>
              <a:t>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242711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E51C9-6FFA-45E7-A863-FB91772BE8C4}" type="datetime1">
              <a:rPr lang="en-US" smtClean="0"/>
              <a:t>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119339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D35CBD-A10B-4F04-B8D5-617E33608315}" type="datetime1">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853332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68E04C-7B43-409F-A7A2-AA7182F6C2D1}" type="datetime1">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863252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0C60B3-8294-47ED-8531-8124795D1F9D}" type="datetime1">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699132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24896E-151E-4537-8AB0-8BCDB2FF992D}" type="datetime1">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3168262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FC08F-D4C3-4F15-80C1-DBD0D8B457A3}" type="datetime1">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017ED-6826-9044-9127-2F5D8B30396E}" type="slidenum">
              <a:rPr lang="en-US" smtClean="0"/>
              <a:pPr/>
              <a:t>‹#›</a:t>
            </a:fld>
            <a:endParaRPr lang="en-US" dirty="0"/>
          </a:p>
        </p:txBody>
      </p:sp>
    </p:spTree>
    <p:extLst>
      <p:ext uri="{BB962C8B-B14F-4D97-AF65-F5344CB8AC3E}">
        <p14:creationId xmlns:p14="http://schemas.microsoft.com/office/powerpoint/2010/main" val="2938390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2D5E-2E0D-4112-804B-9546938ABF4E}"/>
              </a:ext>
            </a:extLst>
          </p:cNvPr>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74C9DB-289B-47FD-9A58-4A71B375ED43}"/>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B013A-ED4C-4C67-87B2-91BC5A431499}"/>
              </a:ext>
            </a:extLst>
          </p:cNvPr>
          <p:cNvSpPr>
            <a:spLocks noGrp="1"/>
          </p:cNvSpPr>
          <p:nvPr>
            <p:ph type="dt" sz="half" idx="10"/>
          </p:nvPr>
        </p:nvSpPr>
        <p:spPr/>
        <p:txBody>
          <a:bodyPr/>
          <a:lstStyle/>
          <a:p>
            <a:fld id="{B8017A7E-B6A0-4BD8-BA36-ACF82ABB501C}" type="datetime1">
              <a:rPr lang="en-US" smtClean="0"/>
              <a:t>4/1/2024</a:t>
            </a:fld>
            <a:endParaRPr lang="en-US"/>
          </a:p>
        </p:txBody>
      </p:sp>
      <p:sp>
        <p:nvSpPr>
          <p:cNvPr id="5" name="Footer Placeholder 4">
            <a:extLst>
              <a:ext uri="{FF2B5EF4-FFF2-40B4-BE49-F238E27FC236}">
                <a16:creationId xmlns:a16="http://schemas.microsoft.com/office/drawing/2014/main" id="{4A52CA10-4F95-4779-B0D5-74A787A40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255EC-A84F-4361-AA6E-98BFC1C1BB35}"/>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397844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3E5DD9-3694-407D-A2CA-69CA451461CF}" type="datetime1">
              <a:rPr lang="en-US" smtClean="0"/>
              <a:t>4/1/2024</a:t>
            </a:fld>
            <a:endParaRPr lang="en-US"/>
          </a:p>
        </p:txBody>
      </p:sp>
      <p:sp>
        <p:nvSpPr>
          <p:cNvPr id="6" name="Slide Number Placeholder 5"/>
          <p:cNvSpPr>
            <a:spLocks noGrp="1"/>
          </p:cNvSpPr>
          <p:nvPr>
            <p:ph type="sldNum" sz="quarter" idx="12"/>
          </p:nvPr>
        </p:nvSpPr>
        <p:spPr/>
        <p:txBody>
          <a:bodyPr/>
          <a:lstStyle>
            <a:lvl1pPr algn="ctr">
              <a:defRPr/>
            </a:lvl1pPr>
          </a:lstStyle>
          <a:p>
            <a:fld id="{9AB017ED-6826-9044-9127-2F5D8B30396E}" type="slidenum">
              <a:rPr lang="en-US" smtClean="0"/>
              <a:pPr/>
              <a:t>‹#›</a:t>
            </a:fld>
            <a:endParaRPr lang="en-US" dirty="0"/>
          </a:p>
        </p:txBody>
      </p:sp>
    </p:spTree>
    <p:extLst>
      <p:ext uri="{BB962C8B-B14F-4D97-AF65-F5344CB8AC3E}">
        <p14:creationId xmlns:p14="http://schemas.microsoft.com/office/powerpoint/2010/main" val="3427574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91814B-9AA4-4F3D-97FA-5E222DFE8CED}" type="datetime1">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1120974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A55B-E7DA-445D-AD59-A12F21AE4B92}" type="datetime1">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411030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29A5EC-CBBB-409C-85A2-4AA410C3693A}" type="datetime1">
              <a:rPr lang="en-US" smtClean="0"/>
              <a:t>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3101962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467CA4-75F4-4570-B20B-A244C17F9FDD}" type="datetime1">
              <a:rPr lang="en-US" smtClean="0"/>
              <a:t>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B017ED-6826-9044-9127-2F5D8B30396E}" type="slidenum">
              <a:rPr lang="en-US" smtClean="0"/>
              <a:t>‹#›</a:t>
            </a:fld>
            <a:endParaRPr lang="en-US" dirty="0"/>
          </a:p>
        </p:txBody>
      </p:sp>
    </p:spTree>
    <p:extLst>
      <p:ext uri="{BB962C8B-B14F-4D97-AF65-F5344CB8AC3E}">
        <p14:creationId xmlns:p14="http://schemas.microsoft.com/office/powerpoint/2010/main" val="1998374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07C06-4DC9-42CA-AD1A-5A3AE4C53794}" type="datetime1">
              <a:rPr lang="en-US" smtClean="0"/>
              <a:t>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2562237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EFE5F2-312D-463A-9CAE-E6B6125E7932}" type="datetime1">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1372466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70B87E-5DF5-42D6-B888-91502251070B}" type="datetime1">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1271637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EF79A9-510D-45E3-AC77-DDB67475D61E}" type="datetime1">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1866035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9D2865-D884-438B-85F4-93165B2468CA}" type="datetime1">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017ED-6826-9044-9127-2F5D8B30396E}" type="slidenum">
              <a:rPr lang="en-US" smtClean="0"/>
              <a:t>‹#›</a:t>
            </a:fld>
            <a:endParaRPr lang="en-US"/>
          </a:p>
        </p:txBody>
      </p:sp>
    </p:spTree>
    <p:extLst>
      <p:ext uri="{BB962C8B-B14F-4D97-AF65-F5344CB8AC3E}">
        <p14:creationId xmlns:p14="http://schemas.microsoft.com/office/powerpoint/2010/main" val="2586368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497CB-934B-465B-94F8-BE03A4ADE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3F10B-B3B5-4CDB-A3E1-2C9F507B93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8E853-1801-45D7-97EA-C7798AB2E5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8ABAD3-6C94-472D-B2D4-B451BEC07B27}"/>
              </a:ext>
            </a:extLst>
          </p:cNvPr>
          <p:cNvSpPr>
            <a:spLocks noGrp="1"/>
          </p:cNvSpPr>
          <p:nvPr>
            <p:ph type="dt" sz="half" idx="10"/>
          </p:nvPr>
        </p:nvSpPr>
        <p:spPr/>
        <p:txBody>
          <a:bodyPr/>
          <a:lstStyle/>
          <a:p>
            <a:fld id="{143D7B75-8C46-45C7-912E-AAF266541886}" type="datetime1">
              <a:rPr lang="en-US" smtClean="0"/>
              <a:t>4/1/2024</a:t>
            </a:fld>
            <a:endParaRPr lang="en-US"/>
          </a:p>
        </p:txBody>
      </p:sp>
      <p:sp>
        <p:nvSpPr>
          <p:cNvPr id="6" name="Footer Placeholder 5">
            <a:extLst>
              <a:ext uri="{FF2B5EF4-FFF2-40B4-BE49-F238E27FC236}">
                <a16:creationId xmlns:a16="http://schemas.microsoft.com/office/drawing/2014/main" id="{612DA933-03A3-4BF5-BD7E-7E62264F5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26BB38-F8B2-44E6-BDD9-5610585A87B7}"/>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134306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84AB-BBBC-A24E-A246-9C1B9019A8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B3E839-6718-BF4A-A0EA-8026C935CCB2}"/>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20DE03-8998-E74B-9A2B-8950FBAF6CF3}"/>
              </a:ext>
            </a:extLst>
          </p:cNvPr>
          <p:cNvSpPr>
            <a:spLocks noGrp="1"/>
          </p:cNvSpPr>
          <p:nvPr>
            <p:ph type="dt" sz="half" idx="10"/>
          </p:nvPr>
        </p:nvSpPr>
        <p:spPr/>
        <p:txBody>
          <a:bodyPr/>
          <a:lstStyle/>
          <a:p>
            <a:fld id="{19AAB41E-A0C8-48F2-BCF2-BD3DD10C90E1}" type="datetime1">
              <a:rPr lang="en-US" smtClean="0"/>
              <a:t>4/1/2024</a:t>
            </a:fld>
            <a:endParaRPr lang="en-US"/>
          </a:p>
        </p:txBody>
      </p:sp>
      <p:sp>
        <p:nvSpPr>
          <p:cNvPr id="5" name="Footer Placeholder 4">
            <a:extLst>
              <a:ext uri="{FF2B5EF4-FFF2-40B4-BE49-F238E27FC236}">
                <a16:creationId xmlns:a16="http://schemas.microsoft.com/office/drawing/2014/main" id="{CDDE2BF8-1FAE-AD49-8DC1-366D92652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A4C9F-94F8-4F47-9A81-069930062DDC}"/>
              </a:ext>
            </a:extLst>
          </p:cNvPr>
          <p:cNvSpPr>
            <a:spLocks noGrp="1"/>
          </p:cNvSpPr>
          <p:nvPr>
            <p:ph type="sldNum" sz="quarter" idx="12"/>
          </p:nvPr>
        </p:nvSpPr>
        <p:spPr>
          <a:xfrm>
            <a:off x="8610600" y="6356356"/>
            <a:ext cx="2743200" cy="365125"/>
          </a:xfrm>
          <a:prstGeom prst="rect">
            <a:avLst/>
          </a:prstGeom>
        </p:spPr>
        <p:txBody>
          <a:bodyPr/>
          <a:lstStyle/>
          <a:p>
            <a:fld id="{9AB017ED-6826-9044-9127-2F5D8B30396E}" type="slidenum">
              <a:rPr lang="en-US" smtClean="0"/>
              <a:t>‹#›</a:t>
            </a:fld>
            <a:endParaRPr lang="en-US"/>
          </a:p>
        </p:txBody>
      </p:sp>
      <p:sp>
        <p:nvSpPr>
          <p:cNvPr id="8" name="Picture Placeholder 7">
            <a:extLst>
              <a:ext uri="{FF2B5EF4-FFF2-40B4-BE49-F238E27FC236}">
                <a16:creationId xmlns:a16="http://schemas.microsoft.com/office/drawing/2014/main" id="{E5A787CA-2D88-4E80-BA1C-447D943E532F}"/>
              </a:ext>
            </a:extLst>
          </p:cNvPr>
          <p:cNvSpPr>
            <a:spLocks noGrp="1"/>
          </p:cNvSpPr>
          <p:nvPr>
            <p:ph type="pic" sz="quarter" idx="13"/>
          </p:nvPr>
        </p:nvSpPr>
        <p:spPr>
          <a:xfrm>
            <a:off x="450854" y="630237"/>
            <a:ext cx="5514975" cy="2798763"/>
          </a:xfrm>
        </p:spPr>
        <p:txBody>
          <a:bodyPr/>
          <a:lstStyle/>
          <a:p>
            <a:endParaRPr lang="en-US"/>
          </a:p>
        </p:txBody>
      </p:sp>
      <p:sp>
        <p:nvSpPr>
          <p:cNvPr id="9" name="Rectangle 8">
            <a:extLst>
              <a:ext uri="{FF2B5EF4-FFF2-40B4-BE49-F238E27FC236}">
                <a16:creationId xmlns:a16="http://schemas.microsoft.com/office/drawing/2014/main" id="{8575182D-6252-4EE4-8B49-7D65FE739752}"/>
              </a:ext>
            </a:extLst>
          </p:cNvPr>
          <p:cNvSpPr/>
          <p:nvPr userDrawn="1"/>
        </p:nvSpPr>
        <p:spPr>
          <a:xfrm>
            <a:off x="4" y="6540734"/>
            <a:ext cx="12189969" cy="3230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82723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 Title And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lvl1pPr algn="l">
              <a:defRPr>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09600" y="1371599"/>
            <a:ext cx="5386917" cy="48006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77" y="1371600"/>
            <a:ext cx="5389033" cy="422452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a:xfrm>
            <a:off x="1817511" y="6356358"/>
            <a:ext cx="1280160" cy="365125"/>
          </a:xfrm>
          <a:prstGeom prst="rect">
            <a:avLst/>
          </a:prstGeom>
        </p:spPr>
        <p:txBody>
          <a:bodyPr anchor="b"/>
          <a:lstStyle>
            <a:lvl1pPr algn="ctr">
              <a:defRPr sz="1600"/>
            </a:lvl1pPr>
          </a:lstStyle>
          <a:p>
            <a:fld id="{73ADFDAB-C98A-4309-9271-C2C395C92332}" type="datetime1">
              <a:rPr lang="en-US" smtClean="0"/>
              <a:t>4/1/2024</a:t>
            </a:fld>
            <a:endParaRPr lang="en-US" dirty="0"/>
          </a:p>
        </p:txBody>
      </p:sp>
      <p:sp>
        <p:nvSpPr>
          <p:cNvPr id="12" name="Footer Placeholder 4"/>
          <p:cNvSpPr>
            <a:spLocks noGrp="1"/>
          </p:cNvSpPr>
          <p:nvPr>
            <p:ph type="ftr" sz="quarter" idx="11"/>
          </p:nvPr>
        </p:nvSpPr>
        <p:spPr>
          <a:xfrm>
            <a:off x="3291840" y="6356358"/>
            <a:ext cx="7620000" cy="365125"/>
          </a:xfrm>
          <a:prstGeom prst="rect">
            <a:avLst/>
          </a:prstGeom>
        </p:spPr>
        <p:txBody>
          <a:bodyPr anchor="b"/>
          <a:lstStyle>
            <a:lvl1pPr algn="r">
              <a:defRPr sz="1600"/>
            </a:lvl1pPr>
          </a:lstStyle>
          <a:p>
            <a:endParaRPr lang="en-US" dirty="0"/>
          </a:p>
        </p:txBody>
      </p:sp>
      <p:sp>
        <p:nvSpPr>
          <p:cNvPr id="13" name="Slide Number Placeholder 5"/>
          <p:cNvSpPr>
            <a:spLocks noGrp="1"/>
          </p:cNvSpPr>
          <p:nvPr>
            <p:ph type="sldNum" sz="quarter" idx="12"/>
          </p:nvPr>
        </p:nvSpPr>
        <p:spPr>
          <a:xfrm>
            <a:off x="609601" y="6356358"/>
            <a:ext cx="1038579" cy="365125"/>
          </a:xfrm>
          <a:prstGeom prst="rect">
            <a:avLst/>
          </a:prstGeom>
        </p:spPr>
        <p:txBody>
          <a:bodyPr anchor="b"/>
          <a:lstStyle>
            <a:lvl1pPr algn="l">
              <a:defRPr sz="1600"/>
            </a:lvl1pPr>
          </a:lstStyle>
          <a:p>
            <a:fld id="{AB4AC0B7-20AE-264F-907A-4CAB12E95640}" type="slidenum">
              <a:rPr lang="en-US" smtClean="0"/>
              <a:pPr/>
              <a:t>‹#›</a:t>
            </a:fld>
            <a:endParaRPr lang="en-US"/>
          </a:p>
        </p:txBody>
      </p:sp>
    </p:spTree>
    <p:extLst>
      <p:ext uri="{BB962C8B-B14F-4D97-AF65-F5344CB8AC3E}">
        <p14:creationId xmlns:p14="http://schemas.microsoft.com/office/powerpoint/2010/main" val="3051542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9A3F-A967-47F0-A114-2A7B26ABFA86}"/>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7F9FA9-6837-425B-887F-EC7EC44F032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6C9931-CCD0-492B-A3A8-05D44B1B737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74D18D-2D2A-4A1F-BACF-71451293092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F26331-0075-49C9-89C3-5C15070717A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71A66-406A-4E55-9340-0B032727C6BD}"/>
              </a:ext>
            </a:extLst>
          </p:cNvPr>
          <p:cNvSpPr>
            <a:spLocks noGrp="1"/>
          </p:cNvSpPr>
          <p:nvPr>
            <p:ph type="dt" sz="half" idx="10"/>
          </p:nvPr>
        </p:nvSpPr>
        <p:spPr/>
        <p:txBody>
          <a:bodyPr/>
          <a:lstStyle/>
          <a:p>
            <a:fld id="{F71522D7-3847-4F5A-B9ED-A8B3C6C8650C}" type="datetime1">
              <a:rPr lang="en-US" smtClean="0"/>
              <a:t>4/1/2024</a:t>
            </a:fld>
            <a:endParaRPr lang="en-US"/>
          </a:p>
        </p:txBody>
      </p:sp>
      <p:sp>
        <p:nvSpPr>
          <p:cNvPr id="8" name="Footer Placeholder 7">
            <a:extLst>
              <a:ext uri="{FF2B5EF4-FFF2-40B4-BE49-F238E27FC236}">
                <a16:creationId xmlns:a16="http://schemas.microsoft.com/office/drawing/2014/main" id="{919FCB29-32E3-4756-B445-8948EA71CE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6236C-5DE8-49F3-BC86-E2DF59FEE5B4}"/>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138783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F9B0D-D518-4DF1-97EC-333688566D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2D54BD-15C5-4244-9526-DEF5F24884F5}"/>
              </a:ext>
            </a:extLst>
          </p:cNvPr>
          <p:cNvSpPr>
            <a:spLocks noGrp="1"/>
          </p:cNvSpPr>
          <p:nvPr>
            <p:ph type="dt" sz="half" idx="10"/>
          </p:nvPr>
        </p:nvSpPr>
        <p:spPr/>
        <p:txBody>
          <a:bodyPr/>
          <a:lstStyle/>
          <a:p>
            <a:fld id="{F25CA47F-9F00-4C27-961C-E1BF74348CD5}" type="datetime1">
              <a:rPr lang="en-US" smtClean="0"/>
              <a:t>4/1/2024</a:t>
            </a:fld>
            <a:endParaRPr lang="en-US"/>
          </a:p>
        </p:txBody>
      </p:sp>
      <p:sp>
        <p:nvSpPr>
          <p:cNvPr id="4" name="Footer Placeholder 3">
            <a:extLst>
              <a:ext uri="{FF2B5EF4-FFF2-40B4-BE49-F238E27FC236}">
                <a16:creationId xmlns:a16="http://schemas.microsoft.com/office/drawing/2014/main" id="{3808D94E-FE40-4A94-A454-BB8002542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8C962D-47A1-4D91-9650-675FD17403E1}"/>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5578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B79C79-EF15-4EF1-B581-882AC79C031F}"/>
              </a:ext>
            </a:extLst>
          </p:cNvPr>
          <p:cNvSpPr>
            <a:spLocks noGrp="1"/>
          </p:cNvSpPr>
          <p:nvPr>
            <p:ph type="dt" sz="half" idx="10"/>
          </p:nvPr>
        </p:nvSpPr>
        <p:spPr/>
        <p:txBody>
          <a:bodyPr/>
          <a:lstStyle/>
          <a:p>
            <a:fld id="{94BA06AA-4658-4981-83EC-59A2ED35F29B}" type="datetime1">
              <a:rPr lang="en-US" smtClean="0"/>
              <a:t>4/1/2024</a:t>
            </a:fld>
            <a:endParaRPr lang="en-US"/>
          </a:p>
        </p:txBody>
      </p:sp>
      <p:sp>
        <p:nvSpPr>
          <p:cNvPr id="3" name="Footer Placeholder 2">
            <a:extLst>
              <a:ext uri="{FF2B5EF4-FFF2-40B4-BE49-F238E27FC236}">
                <a16:creationId xmlns:a16="http://schemas.microsoft.com/office/drawing/2014/main" id="{F03B3E2B-D88C-439D-81DF-A3DE3911D6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33740-CBDE-4F44-9492-A33920584ED5}"/>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371726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C96E-69BC-47DA-9531-D3F7C5BFD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306D49-60EA-4EF8-992A-4E23130EBB45}"/>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CCFA05-421F-4F81-86BA-543CD66F4E48}"/>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1783A-6BD3-47B5-BBE0-8C07D77F015B}"/>
              </a:ext>
            </a:extLst>
          </p:cNvPr>
          <p:cNvSpPr>
            <a:spLocks noGrp="1"/>
          </p:cNvSpPr>
          <p:nvPr>
            <p:ph type="dt" sz="half" idx="10"/>
          </p:nvPr>
        </p:nvSpPr>
        <p:spPr/>
        <p:txBody>
          <a:bodyPr/>
          <a:lstStyle/>
          <a:p>
            <a:fld id="{5BE1C1C3-61BB-426C-A157-D6CE005673DA}" type="datetime1">
              <a:rPr lang="en-US" smtClean="0"/>
              <a:t>4/1/2024</a:t>
            </a:fld>
            <a:endParaRPr lang="en-US"/>
          </a:p>
        </p:txBody>
      </p:sp>
      <p:sp>
        <p:nvSpPr>
          <p:cNvPr id="6" name="Footer Placeholder 5">
            <a:extLst>
              <a:ext uri="{FF2B5EF4-FFF2-40B4-BE49-F238E27FC236}">
                <a16:creationId xmlns:a16="http://schemas.microsoft.com/office/drawing/2014/main" id="{5F294386-5EEF-4974-9953-29AB48216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4C736-7750-4F85-BFBE-7BC46CC68924}"/>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915787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1C05-1696-4290-9954-EF308B96A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1B99C2-57F2-43FF-AFD5-71A9D4D86A0D}"/>
              </a:ext>
            </a:extLst>
          </p:cNvPr>
          <p:cNvSpPr>
            <a:spLocks noGrp="1"/>
          </p:cNvSpPr>
          <p:nvPr>
            <p:ph type="pic" idx="1"/>
          </p:nvPr>
        </p:nvSpPr>
        <p:spPr>
          <a:xfrm>
            <a:off x="5183188" y="987431"/>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B8E14D8-0BD9-4FB8-BA6A-F9024BC9E73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F99A5-499A-4C9A-8A73-328DB5D7C18D}"/>
              </a:ext>
            </a:extLst>
          </p:cNvPr>
          <p:cNvSpPr>
            <a:spLocks noGrp="1"/>
          </p:cNvSpPr>
          <p:nvPr>
            <p:ph type="dt" sz="half" idx="10"/>
          </p:nvPr>
        </p:nvSpPr>
        <p:spPr/>
        <p:txBody>
          <a:bodyPr/>
          <a:lstStyle/>
          <a:p>
            <a:fld id="{62344500-A604-44FD-A887-3F190B8427BC}" type="datetime1">
              <a:rPr lang="en-US" smtClean="0"/>
              <a:t>4/1/2024</a:t>
            </a:fld>
            <a:endParaRPr lang="en-US"/>
          </a:p>
        </p:txBody>
      </p:sp>
      <p:sp>
        <p:nvSpPr>
          <p:cNvPr id="6" name="Footer Placeholder 5">
            <a:extLst>
              <a:ext uri="{FF2B5EF4-FFF2-40B4-BE49-F238E27FC236}">
                <a16:creationId xmlns:a16="http://schemas.microsoft.com/office/drawing/2014/main" id="{C4A9FD64-8926-41E3-B610-3C35991A1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ADDD3-D526-496F-A299-00CEB54EF2B9}"/>
              </a:ext>
            </a:extLst>
          </p:cNvPr>
          <p:cNvSpPr>
            <a:spLocks noGrp="1"/>
          </p:cNvSpPr>
          <p:nvPr>
            <p:ph type="sldNum" sz="quarter" idx="12"/>
          </p:nvPr>
        </p:nvSpPr>
        <p:spPr/>
        <p:txBody>
          <a:bodyPr/>
          <a:lstStyle/>
          <a:p>
            <a:fld id="{817EC3D0-BC1C-4246-9097-CC1F9C0028DF}" type="slidenum">
              <a:rPr lang="en-US" smtClean="0"/>
              <a:t>‹#›</a:t>
            </a:fld>
            <a:endParaRPr lang="en-US"/>
          </a:p>
        </p:txBody>
      </p:sp>
    </p:spTree>
    <p:extLst>
      <p:ext uri="{BB962C8B-B14F-4D97-AF65-F5344CB8AC3E}">
        <p14:creationId xmlns:p14="http://schemas.microsoft.com/office/powerpoint/2010/main" val="298366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C31C30-BDFD-4D55-A895-8B5D358EB58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70E0F-D2CC-4328-90A6-B8A73E7F2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6FEAE-D007-4A09-9672-4F359FE40EBA}"/>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E1A0C-76CD-4748-BE42-81CC54DF0F69}" type="datetime1">
              <a:rPr lang="en-US" smtClean="0"/>
              <a:t>4/1/2024</a:t>
            </a:fld>
            <a:endParaRPr lang="en-US"/>
          </a:p>
        </p:txBody>
      </p:sp>
      <p:sp>
        <p:nvSpPr>
          <p:cNvPr id="5" name="Footer Placeholder 4">
            <a:extLst>
              <a:ext uri="{FF2B5EF4-FFF2-40B4-BE49-F238E27FC236}">
                <a16:creationId xmlns:a16="http://schemas.microsoft.com/office/drawing/2014/main" id="{17472E15-7FF6-44C0-A2BC-BF2BE5CED2C2}"/>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ABC065-76D9-4A6D-A4D3-FE7B4DE91D26}"/>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rgbClr val="003F5C"/>
                </a:solidFill>
              </a:defRPr>
            </a:lvl1pPr>
          </a:lstStyle>
          <a:p>
            <a:fld id="{817EC3D0-BC1C-4246-9097-CC1F9C0028DF}" type="slidenum">
              <a:rPr lang="en-US" smtClean="0"/>
              <a:pPr/>
              <a:t>‹#›</a:t>
            </a:fld>
            <a:endParaRPr lang="en-US" dirty="0"/>
          </a:p>
        </p:txBody>
      </p:sp>
      <p:sp>
        <p:nvSpPr>
          <p:cNvPr id="9" name="Slide Number Placeholder 5">
            <a:extLst>
              <a:ext uri="{FF2B5EF4-FFF2-40B4-BE49-F238E27FC236}">
                <a16:creationId xmlns:a16="http://schemas.microsoft.com/office/drawing/2014/main" id="{A9A06E9E-643A-4D0A-93CB-9A5AC9936CDD}"/>
              </a:ext>
            </a:extLst>
          </p:cNvPr>
          <p:cNvSpPr txBox="1">
            <a:spLocks/>
          </p:cNvSpPr>
          <p:nvPr userDrawn="1"/>
        </p:nvSpPr>
        <p:spPr>
          <a:xfrm>
            <a:off x="11028712" y="6432306"/>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017ED-6826-9044-9127-2F5D8B30396E}" type="slidenum">
              <a:rPr lang="en-US" sz="1400" b="1" smtClean="0">
                <a:latin typeface="+mn-lt"/>
                <a:ea typeface="Open Sans" panose="020B0606030504020204" charset="0"/>
                <a:cs typeface="Open Sans" panose="020B0606030504020204" charset="0"/>
              </a:rPr>
              <a:pPr/>
              <a:t>‹#›</a:t>
            </a:fld>
            <a:endParaRPr lang="en-US" sz="1400" b="1" dirty="0">
              <a:latin typeface="+mn-lt"/>
              <a:ea typeface="Open Sans" panose="020B0606030504020204" charset="0"/>
              <a:cs typeface="Open Sans" panose="020B0606030504020204" charset="0"/>
            </a:endParaRPr>
          </a:p>
        </p:txBody>
      </p:sp>
    </p:spTree>
    <p:extLst>
      <p:ext uri="{BB962C8B-B14F-4D97-AF65-F5344CB8AC3E}">
        <p14:creationId xmlns:p14="http://schemas.microsoft.com/office/powerpoint/2010/main" val="360257120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3EC70-EF25-492A-B57C-A60281A79D1D}" type="datetimeFigureOut">
              <a:rPr lang="en-US" smtClean="0"/>
              <a:t>4/1/2024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C72D1-354A-4414-AC95-DE1CEBE571F3}" type="slidenum">
              <a:rPr lang="en-US" smtClean="0"/>
              <a:t>‹#›</a:t>
            </a:fld>
            <a:endParaRPr lang="en-US"/>
          </a:p>
        </p:txBody>
      </p:sp>
    </p:spTree>
    <p:extLst>
      <p:ext uri="{BB962C8B-B14F-4D97-AF65-F5344CB8AC3E}">
        <p14:creationId xmlns:p14="http://schemas.microsoft.com/office/powerpoint/2010/main" val="155706253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txStyles>
    <p:title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4546A"/>
          </a:solidFill>
          <a:latin typeface="HelveticaNeueLT Std" panose="020B0604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4546A"/>
          </a:solidFill>
          <a:latin typeface="HelveticaNeueLT Std" panose="020B0604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4546A"/>
          </a:solidFill>
          <a:latin typeface="HelveticaNeueLT Std" panose="020B0604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4546A"/>
          </a:solidFill>
          <a:latin typeface="HelveticaNeueLT Std" panose="020B0604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4546A"/>
          </a:solidFill>
          <a:latin typeface="HelveticaNeueLT Std" panose="020B0604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E1A0C-76CD-4748-BE42-81CC54DF0F69}" type="datetime1">
              <a:rPr lang="en-US" smtClean="0"/>
              <a:t>4/1/2024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EC3D0-BC1C-4246-9097-CC1F9C0028DF}" type="slidenum">
              <a:rPr lang="en-US" smtClean="0"/>
              <a:pPr/>
              <a:t>‹#›</a:t>
            </a:fld>
            <a:endParaRPr lang="en-US" dirty="0"/>
          </a:p>
        </p:txBody>
      </p:sp>
      <p:sp>
        <p:nvSpPr>
          <p:cNvPr id="7" name="Slide Number Placeholder 5">
            <a:extLst>
              <a:ext uri="{FF2B5EF4-FFF2-40B4-BE49-F238E27FC236}">
                <a16:creationId xmlns:a16="http://schemas.microsoft.com/office/drawing/2014/main" id="{CAA31FF8-94D0-925A-5BE8-F8B1800B7673}"/>
              </a:ext>
            </a:extLst>
          </p:cNvPr>
          <p:cNvSpPr txBox="1">
            <a:spLocks/>
          </p:cNvSpPr>
          <p:nvPr userDrawn="1"/>
        </p:nvSpPr>
        <p:spPr>
          <a:xfrm>
            <a:off x="11028712" y="6432304"/>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017ED-6826-9044-9127-2F5D8B30396E}" type="slidenum">
              <a:rPr lang="en-US" sz="1400" b="1" smtClean="0">
                <a:latin typeface="+mn-lt"/>
                <a:ea typeface="Open Sans" panose="020B0606030504020204" charset="0"/>
                <a:cs typeface="Open Sans" panose="020B0606030504020204" charset="0"/>
              </a:rPr>
              <a:pPr/>
              <a:t>‹#›</a:t>
            </a:fld>
            <a:endParaRPr lang="en-US" sz="1400" b="1" dirty="0">
              <a:latin typeface="+mn-lt"/>
              <a:ea typeface="Open Sans" panose="020B0606030504020204" charset="0"/>
              <a:cs typeface="Open Sans" panose="020B0606030504020204" charset="0"/>
            </a:endParaRPr>
          </a:p>
        </p:txBody>
      </p:sp>
    </p:spTree>
    <p:extLst>
      <p:ext uri="{BB962C8B-B14F-4D97-AF65-F5344CB8AC3E}">
        <p14:creationId xmlns:p14="http://schemas.microsoft.com/office/powerpoint/2010/main" val="2592830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E1A0C-76CD-4748-BE42-81CC54DF0F69}" type="datetime1">
              <a:rPr lang="en-US" smtClean="0"/>
              <a:t>4/1/2024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EC3D0-BC1C-4246-9097-CC1F9C0028DF}" type="slidenum">
              <a:rPr lang="en-US" smtClean="0"/>
              <a:pPr/>
              <a:t>‹#›</a:t>
            </a:fld>
            <a:endParaRPr lang="en-US" dirty="0"/>
          </a:p>
        </p:txBody>
      </p:sp>
    </p:spTree>
    <p:extLst>
      <p:ext uri="{BB962C8B-B14F-4D97-AF65-F5344CB8AC3E}">
        <p14:creationId xmlns:p14="http://schemas.microsoft.com/office/powerpoint/2010/main" val="87895014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649" r:id="rId12"/>
    <p:sldLayoutId id="214748366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hyperlink" Target="mailto:WTProgram@commerce.fl.gov"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B2D937-8528-EE5E-C8A1-DCD0A556A260}"/>
              </a:ext>
            </a:extLst>
          </p:cNvPr>
          <p:cNvPicPr>
            <a:picLocks noChangeAspect="1"/>
          </p:cNvPicPr>
          <p:nvPr/>
        </p:nvPicPr>
        <p:blipFill>
          <a:blip r:embed="rId3"/>
          <a:stretch>
            <a:fillRect/>
          </a:stretch>
        </p:blipFill>
        <p:spPr>
          <a:xfrm>
            <a:off x="1373053" y="0"/>
            <a:ext cx="10973751" cy="6230652"/>
          </a:xfrm>
          <a:prstGeom prst="rect">
            <a:avLst/>
          </a:prstGeom>
        </p:spPr>
      </p:pic>
      <p:pic>
        <p:nvPicPr>
          <p:cNvPr id="16" name="Picture 15" descr="A blue background with white text&#10;&#10;Description automatically generated with low confidence">
            <a:extLst>
              <a:ext uri="{FF2B5EF4-FFF2-40B4-BE49-F238E27FC236}">
                <a16:creationId xmlns:a16="http://schemas.microsoft.com/office/drawing/2014/main" id="{505F8949-43C7-2543-8351-42CA7A9F6097}"/>
              </a:ext>
            </a:extLst>
          </p:cNvPr>
          <p:cNvPicPr>
            <a:picLocks noChangeAspect="1"/>
          </p:cNvPicPr>
          <p:nvPr/>
        </p:nvPicPr>
        <p:blipFill>
          <a:blip r:embed="rId4"/>
          <a:stretch>
            <a:fillRect/>
          </a:stretch>
        </p:blipFill>
        <p:spPr>
          <a:xfrm>
            <a:off x="0" y="0"/>
            <a:ext cx="12198750" cy="6860968"/>
          </a:xfrm>
          <a:prstGeom prst="rect">
            <a:avLst/>
          </a:prstGeom>
        </p:spPr>
      </p:pic>
      <p:sp>
        <p:nvSpPr>
          <p:cNvPr id="2" name="Title 1">
            <a:extLst>
              <a:ext uri="{FF2B5EF4-FFF2-40B4-BE49-F238E27FC236}">
                <a16:creationId xmlns:a16="http://schemas.microsoft.com/office/drawing/2014/main" id="{E50AE79A-EAF8-CF98-D417-A2366B97A5B0}"/>
              </a:ext>
            </a:extLst>
          </p:cNvPr>
          <p:cNvSpPr>
            <a:spLocks noGrp="1"/>
          </p:cNvSpPr>
          <p:nvPr>
            <p:ph type="ctrTitle"/>
          </p:nvPr>
        </p:nvSpPr>
        <p:spPr>
          <a:xfrm>
            <a:off x="951469" y="3262183"/>
            <a:ext cx="6598193" cy="1174535"/>
          </a:xfrm>
        </p:spPr>
        <p:txBody>
          <a:bodyPr>
            <a:normAutofit/>
          </a:bodyPr>
          <a:lstStyle/>
          <a:p>
            <a:pPr algn="l"/>
            <a:r>
              <a:rPr lang="en-US" sz="2800" b="1" dirty="0">
                <a:solidFill>
                  <a:srgbClr val="00A651"/>
                </a:solidFill>
                <a:latin typeface="Arial" panose="020B0604020202020204" pitchFamily="34" charset="0"/>
                <a:cs typeface="Arial" panose="020B0604020202020204" pitchFamily="34" charset="0"/>
              </a:rPr>
              <a:t>Participation</a:t>
            </a:r>
            <a:r>
              <a:rPr lang="en-US" sz="2800" b="1" dirty="0">
                <a:solidFill>
                  <a:srgbClr val="04A651"/>
                </a:solidFill>
                <a:latin typeface="Arial" panose="020B0604020202020204" pitchFamily="34" charset="0"/>
                <a:cs typeface="Arial" panose="020B0604020202020204" pitchFamily="34" charset="0"/>
              </a:rPr>
              <a:t> Rate Basics </a:t>
            </a:r>
          </a:p>
        </p:txBody>
      </p:sp>
      <p:sp>
        <p:nvSpPr>
          <p:cNvPr id="3" name="Subtitle 2">
            <a:extLst>
              <a:ext uri="{FF2B5EF4-FFF2-40B4-BE49-F238E27FC236}">
                <a16:creationId xmlns:a16="http://schemas.microsoft.com/office/drawing/2014/main" id="{8E5B2544-7953-1A54-7120-C6B5D7FF6359}"/>
              </a:ext>
            </a:extLst>
          </p:cNvPr>
          <p:cNvSpPr>
            <a:spLocks noGrp="1"/>
          </p:cNvSpPr>
          <p:nvPr>
            <p:ph type="subTitle" idx="1"/>
          </p:nvPr>
        </p:nvSpPr>
        <p:spPr>
          <a:xfrm>
            <a:off x="951470" y="4497085"/>
            <a:ext cx="5758249" cy="707961"/>
          </a:xfrm>
        </p:spPr>
        <p:txBody>
          <a:bodyPr>
            <a:normAutofit fontScale="92500" lnSpcReduction="20000"/>
          </a:bodyPr>
          <a:lstStyle/>
          <a:p>
            <a:pPr algn="l"/>
            <a:r>
              <a:rPr lang="en-US" dirty="0">
                <a:solidFill>
                  <a:schemeClr val="bg1"/>
                </a:solidFill>
                <a:latin typeface="Arial" panose="020B0604020202020204" pitchFamily="34" charset="0"/>
                <a:cs typeface="Arial" panose="020B0604020202020204" pitchFamily="34" charset="0"/>
              </a:rPr>
              <a:t>Welfare Transition (WT) Program,</a:t>
            </a:r>
          </a:p>
          <a:p>
            <a:pPr algn="l"/>
            <a:r>
              <a:rPr lang="en-US" i="1" dirty="0">
                <a:solidFill>
                  <a:schemeClr val="bg1"/>
                </a:solidFill>
                <a:latin typeface="Arial" panose="020B0604020202020204" pitchFamily="34" charset="0"/>
                <a:cs typeface="Arial" panose="020B0604020202020204" pitchFamily="34" charset="0"/>
              </a:rPr>
              <a:t>Division of Workforce Services </a:t>
            </a:r>
          </a:p>
        </p:txBody>
      </p:sp>
      <p:sp>
        <p:nvSpPr>
          <p:cNvPr id="6" name="Subtitle 2">
            <a:extLst>
              <a:ext uri="{FF2B5EF4-FFF2-40B4-BE49-F238E27FC236}">
                <a16:creationId xmlns:a16="http://schemas.microsoft.com/office/drawing/2014/main" id="{CF890FCE-18B2-41AA-B423-21AAE5EFE1A8}"/>
              </a:ext>
            </a:extLst>
          </p:cNvPr>
          <p:cNvSpPr txBox="1">
            <a:spLocks/>
          </p:cNvSpPr>
          <p:nvPr/>
        </p:nvSpPr>
        <p:spPr>
          <a:xfrm>
            <a:off x="951470" y="5265413"/>
            <a:ext cx="5758249" cy="10297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200" dirty="0">
                <a:solidFill>
                  <a:schemeClr val="bg1"/>
                </a:solidFill>
                <a:latin typeface="Arial" panose="020B0604020202020204" pitchFamily="34" charset="0"/>
                <a:cs typeface="Arial" panose="020B0604020202020204" pitchFamily="34" charset="0"/>
              </a:rPr>
              <a:t>Bureau of One-Stop and Program Support</a:t>
            </a:r>
          </a:p>
          <a:p>
            <a:pPr algn="l">
              <a:lnSpc>
                <a:spcPct val="100000"/>
              </a:lnSpc>
              <a:spcBef>
                <a:spcPts val="0"/>
              </a:spcBef>
            </a:pPr>
            <a:r>
              <a:rPr lang="en-US" sz="1200" dirty="0">
                <a:solidFill>
                  <a:schemeClr val="bg1"/>
                </a:solidFill>
                <a:latin typeface="Arial" panose="020B0604020202020204" pitchFamily="34" charset="0"/>
                <a:cs typeface="Arial" panose="020B0604020202020204" pitchFamily="34" charset="0"/>
              </a:rPr>
              <a:t>February 2024</a:t>
            </a:r>
          </a:p>
        </p:txBody>
      </p:sp>
    </p:spTree>
    <p:extLst>
      <p:ext uri="{BB962C8B-B14F-4D97-AF65-F5344CB8AC3E}">
        <p14:creationId xmlns:p14="http://schemas.microsoft.com/office/powerpoint/2010/main" val="1479432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10</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2" name="Picture 1">
            <a:extLst>
              <a:ext uri="{FF2B5EF4-FFF2-40B4-BE49-F238E27FC236}">
                <a16:creationId xmlns:a16="http://schemas.microsoft.com/office/drawing/2014/main" id="{9147F7ED-785A-2D86-DC5E-3B849717AD26}"/>
              </a:ext>
            </a:extLst>
          </p:cNvPr>
          <p:cNvPicPr>
            <a:picLocks noChangeAspect="1"/>
          </p:cNvPicPr>
          <p:nvPr/>
        </p:nvPicPr>
        <p:blipFill>
          <a:blip r:embed="rId4"/>
          <a:stretch>
            <a:fillRect/>
          </a:stretch>
        </p:blipFill>
        <p:spPr>
          <a:xfrm>
            <a:off x="1386432" y="905037"/>
            <a:ext cx="9419136" cy="5047926"/>
          </a:xfrm>
          <a:prstGeom prst="rect">
            <a:avLst/>
          </a:prstGeom>
        </p:spPr>
      </p:pic>
      <p:pic>
        <p:nvPicPr>
          <p:cNvPr id="7" name="Picture 6">
            <a:extLst>
              <a:ext uri="{FF2B5EF4-FFF2-40B4-BE49-F238E27FC236}">
                <a16:creationId xmlns:a16="http://schemas.microsoft.com/office/drawing/2014/main" id="{83E0D52D-D6F9-25B8-B2BA-50AF56A1D42D}"/>
              </a:ext>
            </a:extLst>
          </p:cNvPr>
          <p:cNvPicPr>
            <a:picLocks noChangeAspect="1"/>
          </p:cNvPicPr>
          <p:nvPr/>
        </p:nvPicPr>
        <p:blipFill>
          <a:blip r:embed="rId5"/>
          <a:stretch>
            <a:fillRect/>
          </a:stretch>
        </p:blipFill>
        <p:spPr>
          <a:xfrm>
            <a:off x="3517168" y="2615113"/>
            <a:ext cx="5157663" cy="1627773"/>
          </a:xfrm>
          <a:prstGeom prst="rect">
            <a:avLst/>
          </a:prstGeom>
        </p:spPr>
      </p:pic>
      <p:sp>
        <p:nvSpPr>
          <p:cNvPr id="3" name="Title 1">
            <a:extLst>
              <a:ext uri="{FF2B5EF4-FFF2-40B4-BE49-F238E27FC236}">
                <a16:creationId xmlns:a16="http://schemas.microsoft.com/office/drawing/2014/main" id="{B2675C04-292D-65DF-F7E5-D0EA50497A6B}"/>
              </a:ext>
            </a:extLst>
          </p:cNvPr>
          <p:cNvSpPr txBox="1">
            <a:spLocks/>
          </p:cNvSpPr>
          <p:nvPr/>
        </p:nvSpPr>
        <p:spPr>
          <a:xfrm>
            <a:off x="819150" y="1609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rPr>
              <a:t>ALL FAMILY </a:t>
            </a:r>
            <a:r>
              <a:rPr lang="en-US" sz="4400" b="1" dirty="0">
                <a:solidFill>
                  <a:srgbClr val="00A651"/>
                </a:solidFill>
                <a:latin typeface="Franklin Gothic Book" panose="020B0503020102020204" pitchFamily="34" charset="0"/>
              </a:rPr>
              <a:t>RATE – STATE REQUIREMENT</a:t>
            </a:r>
          </a:p>
        </p:txBody>
      </p:sp>
    </p:spTree>
    <p:extLst>
      <p:ext uri="{BB962C8B-B14F-4D97-AF65-F5344CB8AC3E}">
        <p14:creationId xmlns:p14="http://schemas.microsoft.com/office/powerpoint/2010/main" val="325181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11</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3" name="Picture 2">
            <a:extLst>
              <a:ext uri="{FF2B5EF4-FFF2-40B4-BE49-F238E27FC236}">
                <a16:creationId xmlns:a16="http://schemas.microsoft.com/office/drawing/2014/main" id="{91280D0E-DD11-1C89-935F-FEF4145DB4EE}"/>
              </a:ext>
            </a:extLst>
          </p:cNvPr>
          <p:cNvPicPr>
            <a:picLocks noChangeAspect="1"/>
          </p:cNvPicPr>
          <p:nvPr/>
        </p:nvPicPr>
        <p:blipFill>
          <a:blip r:embed="rId4"/>
          <a:stretch>
            <a:fillRect/>
          </a:stretch>
        </p:blipFill>
        <p:spPr>
          <a:xfrm>
            <a:off x="1932071" y="1609061"/>
            <a:ext cx="8327858" cy="4511431"/>
          </a:xfrm>
          <a:prstGeom prst="rect">
            <a:avLst/>
          </a:prstGeom>
        </p:spPr>
      </p:pic>
      <p:sp>
        <p:nvSpPr>
          <p:cNvPr id="2" name="Title 1">
            <a:extLst>
              <a:ext uri="{FF2B5EF4-FFF2-40B4-BE49-F238E27FC236}">
                <a16:creationId xmlns:a16="http://schemas.microsoft.com/office/drawing/2014/main" id="{F20D17D4-5984-B117-90AC-E5D62E49E48A}"/>
              </a:ext>
            </a:extLst>
          </p:cNvPr>
          <p:cNvSpPr txBox="1">
            <a:spLocks/>
          </p:cNvSpPr>
          <p:nvPr/>
        </p:nvSpPr>
        <p:spPr>
          <a:xfrm>
            <a:off x="397041" y="160972"/>
            <a:ext cx="1145406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00A651"/>
                </a:solidFill>
                <a:latin typeface="Franklin Gothic Book" panose="020B0503020102020204" pitchFamily="34" charset="0"/>
              </a:rPr>
              <a:t>TWO-PARENT NUMERATOR AND DENOMINATOR</a:t>
            </a:r>
          </a:p>
        </p:txBody>
      </p:sp>
    </p:spTree>
    <p:extLst>
      <p:ext uri="{BB962C8B-B14F-4D97-AF65-F5344CB8AC3E}">
        <p14:creationId xmlns:p14="http://schemas.microsoft.com/office/powerpoint/2010/main" val="785405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12</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2" name="Picture 1">
            <a:extLst>
              <a:ext uri="{FF2B5EF4-FFF2-40B4-BE49-F238E27FC236}">
                <a16:creationId xmlns:a16="http://schemas.microsoft.com/office/drawing/2014/main" id="{F865CBA7-EFE6-BACF-B5DF-B2859C3DFCFC}"/>
              </a:ext>
            </a:extLst>
          </p:cNvPr>
          <p:cNvPicPr>
            <a:picLocks noChangeAspect="1"/>
          </p:cNvPicPr>
          <p:nvPr/>
        </p:nvPicPr>
        <p:blipFill>
          <a:blip r:embed="rId4"/>
          <a:stretch>
            <a:fillRect/>
          </a:stretch>
        </p:blipFill>
        <p:spPr>
          <a:xfrm>
            <a:off x="1634330" y="1469824"/>
            <a:ext cx="8321761" cy="4340728"/>
          </a:xfrm>
          <a:prstGeom prst="rect">
            <a:avLst/>
          </a:prstGeom>
        </p:spPr>
      </p:pic>
      <p:sp>
        <p:nvSpPr>
          <p:cNvPr id="3" name="Title 1">
            <a:extLst>
              <a:ext uri="{FF2B5EF4-FFF2-40B4-BE49-F238E27FC236}">
                <a16:creationId xmlns:a16="http://schemas.microsoft.com/office/drawing/2014/main" id="{6F0205EE-DA1A-6A7E-C687-66A9CF97547E}"/>
              </a:ext>
            </a:extLst>
          </p:cNvPr>
          <p:cNvSpPr txBox="1">
            <a:spLocks/>
          </p:cNvSpPr>
          <p:nvPr/>
        </p:nvSpPr>
        <p:spPr>
          <a:xfrm>
            <a:off x="819150" y="1609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00A651"/>
                </a:solidFill>
                <a:latin typeface="Franklin Gothic Book" panose="020B0503020102020204" pitchFamily="34" charset="0"/>
              </a:rPr>
              <a:t>DEFINING TWO PARENTS</a:t>
            </a:r>
          </a:p>
        </p:txBody>
      </p:sp>
    </p:spTree>
    <p:extLst>
      <p:ext uri="{BB962C8B-B14F-4D97-AF65-F5344CB8AC3E}">
        <p14:creationId xmlns:p14="http://schemas.microsoft.com/office/powerpoint/2010/main" val="199447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13</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3" name="Picture 2">
            <a:extLst>
              <a:ext uri="{FF2B5EF4-FFF2-40B4-BE49-F238E27FC236}">
                <a16:creationId xmlns:a16="http://schemas.microsoft.com/office/drawing/2014/main" id="{85388337-851B-ED22-D984-D833303DD788}"/>
              </a:ext>
            </a:extLst>
          </p:cNvPr>
          <p:cNvPicPr>
            <a:picLocks noChangeAspect="1"/>
          </p:cNvPicPr>
          <p:nvPr/>
        </p:nvPicPr>
        <p:blipFill>
          <a:blip r:embed="rId4"/>
          <a:stretch>
            <a:fillRect/>
          </a:stretch>
        </p:blipFill>
        <p:spPr>
          <a:xfrm>
            <a:off x="1788055" y="1778160"/>
            <a:ext cx="8272989" cy="4450466"/>
          </a:xfrm>
          <a:prstGeom prst="rect">
            <a:avLst/>
          </a:prstGeom>
        </p:spPr>
      </p:pic>
      <p:sp>
        <p:nvSpPr>
          <p:cNvPr id="2" name="Title 1">
            <a:extLst>
              <a:ext uri="{FF2B5EF4-FFF2-40B4-BE49-F238E27FC236}">
                <a16:creationId xmlns:a16="http://schemas.microsoft.com/office/drawing/2014/main" id="{6BB59BE2-94CB-F6F9-5FFE-0F4D7F9A1178}"/>
              </a:ext>
            </a:extLst>
          </p:cNvPr>
          <p:cNvSpPr txBox="1">
            <a:spLocks/>
          </p:cNvSpPr>
          <p:nvPr/>
        </p:nvSpPr>
        <p:spPr>
          <a:xfrm>
            <a:off x="192505" y="160972"/>
            <a:ext cx="1187197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00A651"/>
                </a:solidFill>
                <a:latin typeface="Franklin Gothic Book" panose="020B0503020102020204" pitchFamily="34" charset="0"/>
              </a:rPr>
              <a:t>DEFINING TWO PARENTS FOR TWO-PARENT DENOMINATOR</a:t>
            </a:r>
          </a:p>
        </p:txBody>
      </p:sp>
    </p:spTree>
    <p:extLst>
      <p:ext uri="{BB962C8B-B14F-4D97-AF65-F5344CB8AC3E}">
        <p14:creationId xmlns:p14="http://schemas.microsoft.com/office/powerpoint/2010/main" val="2742552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14</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3" name="Picture 2">
            <a:extLst>
              <a:ext uri="{FF2B5EF4-FFF2-40B4-BE49-F238E27FC236}">
                <a16:creationId xmlns:a16="http://schemas.microsoft.com/office/drawing/2014/main" id="{F5F2AB94-F048-3645-59E9-4570DCE044EB}"/>
              </a:ext>
            </a:extLst>
          </p:cNvPr>
          <p:cNvPicPr>
            <a:picLocks noChangeAspect="1"/>
          </p:cNvPicPr>
          <p:nvPr/>
        </p:nvPicPr>
        <p:blipFill>
          <a:blip r:embed="rId4"/>
          <a:stretch>
            <a:fillRect/>
          </a:stretch>
        </p:blipFill>
        <p:spPr>
          <a:xfrm>
            <a:off x="1523604" y="1517790"/>
            <a:ext cx="8831814" cy="4898713"/>
          </a:xfrm>
          <a:prstGeom prst="rect">
            <a:avLst/>
          </a:prstGeom>
        </p:spPr>
      </p:pic>
      <p:sp>
        <p:nvSpPr>
          <p:cNvPr id="11" name="TextBox 10">
            <a:extLst>
              <a:ext uri="{FF2B5EF4-FFF2-40B4-BE49-F238E27FC236}">
                <a16:creationId xmlns:a16="http://schemas.microsoft.com/office/drawing/2014/main" id="{24F0F170-7DCF-3844-A3C7-CD0B42D6842A}"/>
              </a:ext>
            </a:extLst>
          </p:cNvPr>
          <p:cNvSpPr txBox="1"/>
          <p:nvPr/>
        </p:nvSpPr>
        <p:spPr>
          <a:xfrm>
            <a:off x="276225" y="378461"/>
            <a:ext cx="1129665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ea typeface="+mj-ea"/>
                <a:cs typeface="+mj-cs"/>
              </a:rPr>
              <a:t>TWO-PARENT PARTICIPATION REQUIREMENTS</a:t>
            </a:r>
            <a:endParaRPr lang="en-US" sz="4400" dirty="0">
              <a:solidFill>
                <a:srgbClr val="00A651"/>
              </a:solidFill>
              <a:latin typeface="Franklin Gothic Book" panose="020B0503020102020204" pitchFamily="34" charset="0"/>
            </a:endParaRPr>
          </a:p>
        </p:txBody>
      </p:sp>
    </p:spTree>
    <p:extLst>
      <p:ext uri="{BB962C8B-B14F-4D97-AF65-F5344CB8AC3E}">
        <p14:creationId xmlns:p14="http://schemas.microsoft.com/office/powerpoint/2010/main" val="3338554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15</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2" name="Picture 1">
            <a:extLst>
              <a:ext uri="{FF2B5EF4-FFF2-40B4-BE49-F238E27FC236}">
                <a16:creationId xmlns:a16="http://schemas.microsoft.com/office/drawing/2014/main" id="{B875F158-2AE2-5B95-895F-C91B64A70821}"/>
              </a:ext>
            </a:extLst>
          </p:cNvPr>
          <p:cNvPicPr>
            <a:picLocks noChangeAspect="1"/>
          </p:cNvPicPr>
          <p:nvPr/>
        </p:nvPicPr>
        <p:blipFill>
          <a:blip r:embed="rId4"/>
          <a:stretch>
            <a:fillRect/>
          </a:stretch>
        </p:blipFill>
        <p:spPr>
          <a:xfrm>
            <a:off x="2241985" y="1517791"/>
            <a:ext cx="7348147" cy="4736949"/>
          </a:xfrm>
          <a:prstGeom prst="rect">
            <a:avLst/>
          </a:prstGeom>
        </p:spPr>
      </p:pic>
      <p:sp>
        <p:nvSpPr>
          <p:cNvPr id="3" name="TextBox 2">
            <a:extLst>
              <a:ext uri="{FF2B5EF4-FFF2-40B4-BE49-F238E27FC236}">
                <a16:creationId xmlns:a16="http://schemas.microsoft.com/office/drawing/2014/main" id="{FCD6546F-53C0-6854-670E-76398B227B41}"/>
              </a:ext>
            </a:extLst>
          </p:cNvPr>
          <p:cNvSpPr txBox="1"/>
          <p:nvPr/>
        </p:nvSpPr>
        <p:spPr>
          <a:xfrm>
            <a:off x="276225" y="378461"/>
            <a:ext cx="1129665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ea typeface="+mj-ea"/>
                <a:cs typeface="+mj-cs"/>
              </a:rPr>
              <a:t>TWO-PARENT FAMILY PARTICIPATION RATES</a:t>
            </a:r>
            <a:endParaRPr lang="en-US" sz="4400" dirty="0">
              <a:solidFill>
                <a:srgbClr val="00A651"/>
              </a:solidFill>
              <a:latin typeface="Franklin Gothic Book" panose="020B0503020102020204" pitchFamily="34" charset="0"/>
            </a:endParaRPr>
          </a:p>
        </p:txBody>
      </p:sp>
    </p:spTree>
    <p:extLst>
      <p:ext uri="{BB962C8B-B14F-4D97-AF65-F5344CB8AC3E}">
        <p14:creationId xmlns:p14="http://schemas.microsoft.com/office/powerpoint/2010/main" val="1828266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16</a:t>
            </a:fld>
            <a:endParaRPr lang="en-US" sz="1400" dirty="0">
              <a:solidFill>
                <a:srgbClr val="003F5C"/>
              </a:solidFill>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3" name="Picture 2">
            <a:extLst>
              <a:ext uri="{FF2B5EF4-FFF2-40B4-BE49-F238E27FC236}">
                <a16:creationId xmlns:a16="http://schemas.microsoft.com/office/drawing/2014/main" id="{EAD8BFD7-3C26-3033-1450-1831193F9307}"/>
              </a:ext>
            </a:extLst>
          </p:cNvPr>
          <p:cNvPicPr>
            <a:picLocks noChangeAspect="1"/>
          </p:cNvPicPr>
          <p:nvPr/>
        </p:nvPicPr>
        <p:blipFill>
          <a:blip r:embed="rId4"/>
          <a:stretch>
            <a:fillRect/>
          </a:stretch>
        </p:blipFill>
        <p:spPr>
          <a:xfrm>
            <a:off x="3831139" y="1490278"/>
            <a:ext cx="4529721" cy="4535817"/>
          </a:xfrm>
          <a:prstGeom prst="rect">
            <a:avLst/>
          </a:prstGeom>
        </p:spPr>
      </p:pic>
      <p:pic>
        <p:nvPicPr>
          <p:cNvPr id="7" name="Picture 6">
            <a:extLst>
              <a:ext uri="{FF2B5EF4-FFF2-40B4-BE49-F238E27FC236}">
                <a16:creationId xmlns:a16="http://schemas.microsoft.com/office/drawing/2014/main" id="{124BBDCD-D84B-4718-4538-FDECA7FD3D57}"/>
              </a:ext>
            </a:extLst>
          </p:cNvPr>
          <p:cNvPicPr>
            <a:picLocks noChangeAspect="1"/>
          </p:cNvPicPr>
          <p:nvPr/>
        </p:nvPicPr>
        <p:blipFill>
          <a:blip r:embed="rId5"/>
          <a:stretch>
            <a:fillRect/>
          </a:stretch>
        </p:blipFill>
        <p:spPr>
          <a:xfrm>
            <a:off x="4434695" y="2041281"/>
            <a:ext cx="3322608" cy="3316511"/>
          </a:xfrm>
          <a:prstGeom prst="rect">
            <a:avLst/>
          </a:prstGeom>
        </p:spPr>
      </p:pic>
      <p:sp>
        <p:nvSpPr>
          <p:cNvPr id="2" name="TextBox 1">
            <a:extLst>
              <a:ext uri="{FF2B5EF4-FFF2-40B4-BE49-F238E27FC236}">
                <a16:creationId xmlns:a16="http://schemas.microsoft.com/office/drawing/2014/main" id="{592612A9-9D12-27F7-4169-FF6698635A50}"/>
              </a:ext>
            </a:extLst>
          </p:cNvPr>
          <p:cNvSpPr txBox="1"/>
          <p:nvPr/>
        </p:nvSpPr>
        <p:spPr>
          <a:xfrm>
            <a:off x="276225" y="378461"/>
            <a:ext cx="1129665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ea typeface="+mj-ea"/>
                <a:cs typeface="+mj-cs"/>
              </a:rPr>
              <a:t>TWO-PARENT FAMILIES – STATE REQUIREMENT</a:t>
            </a:r>
            <a:endParaRPr lang="en-US" sz="4400" dirty="0">
              <a:solidFill>
                <a:srgbClr val="00A651"/>
              </a:solidFill>
              <a:latin typeface="Franklin Gothic Book" panose="020B0503020102020204" pitchFamily="34" charset="0"/>
            </a:endParaRPr>
          </a:p>
        </p:txBody>
      </p:sp>
    </p:spTree>
    <p:extLst>
      <p:ext uri="{BB962C8B-B14F-4D97-AF65-F5344CB8AC3E}">
        <p14:creationId xmlns:p14="http://schemas.microsoft.com/office/powerpoint/2010/main" val="1447182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17</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2" name="Picture 1">
            <a:extLst>
              <a:ext uri="{FF2B5EF4-FFF2-40B4-BE49-F238E27FC236}">
                <a16:creationId xmlns:a16="http://schemas.microsoft.com/office/drawing/2014/main" id="{039A8EAB-2FD9-99DA-5072-3D472CBE4B8F}"/>
              </a:ext>
            </a:extLst>
          </p:cNvPr>
          <p:cNvPicPr>
            <a:picLocks noChangeAspect="1"/>
          </p:cNvPicPr>
          <p:nvPr/>
        </p:nvPicPr>
        <p:blipFill>
          <a:blip r:embed="rId4"/>
          <a:stretch>
            <a:fillRect/>
          </a:stretch>
        </p:blipFill>
        <p:spPr>
          <a:xfrm>
            <a:off x="1956457" y="1554597"/>
            <a:ext cx="7700027" cy="4530428"/>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4" y="449784"/>
            <a:ext cx="10124407" cy="443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rPr>
              <a:t>COMMON PERFORMANCE MISTAKES</a:t>
            </a:r>
          </a:p>
        </p:txBody>
      </p:sp>
    </p:spTree>
    <p:extLst>
      <p:ext uri="{BB962C8B-B14F-4D97-AF65-F5344CB8AC3E}">
        <p14:creationId xmlns:p14="http://schemas.microsoft.com/office/powerpoint/2010/main" val="3611747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18</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133339"/>
            <a:ext cx="7886700" cy="44313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44546A"/>
              </a:solidFill>
              <a:effectLst/>
              <a:uLnTx/>
              <a:uFillTx/>
              <a:latin typeface="HelveticaNeueLT Std" panose="020B0604020202090204" pitchFamily="34" charset="0"/>
              <a:ea typeface="+mj-ea"/>
              <a:cs typeface="+mj-cs"/>
            </a:endParaRPr>
          </a:p>
        </p:txBody>
      </p:sp>
      <p:pic>
        <p:nvPicPr>
          <p:cNvPr id="3" name="Picture 2">
            <a:extLst>
              <a:ext uri="{FF2B5EF4-FFF2-40B4-BE49-F238E27FC236}">
                <a16:creationId xmlns:a16="http://schemas.microsoft.com/office/drawing/2014/main" id="{CDC56123-EDD6-C4B8-1994-1ED7D59C3075}"/>
              </a:ext>
            </a:extLst>
          </p:cNvPr>
          <p:cNvPicPr>
            <a:picLocks noChangeAspect="1"/>
          </p:cNvPicPr>
          <p:nvPr/>
        </p:nvPicPr>
        <p:blipFill>
          <a:blip r:embed="rId4"/>
          <a:stretch>
            <a:fillRect/>
          </a:stretch>
        </p:blipFill>
        <p:spPr>
          <a:xfrm>
            <a:off x="2048914" y="1805583"/>
            <a:ext cx="7751271" cy="4079322"/>
          </a:xfrm>
          <a:prstGeom prst="rect">
            <a:avLst/>
          </a:prstGeom>
        </p:spPr>
      </p:pic>
      <p:sp>
        <p:nvSpPr>
          <p:cNvPr id="8" name="TextBox 7">
            <a:extLst>
              <a:ext uri="{FF2B5EF4-FFF2-40B4-BE49-F238E27FC236}">
                <a16:creationId xmlns:a16="http://schemas.microsoft.com/office/drawing/2014/main" id="{FF27CFC1-C1B0-ACE5-A912-8F4EE66732BB}"/>
              </a:ext>
            </a:extLst>
          </p:cNvPr>
          <p:cNvSpPr txBox="1"/>
          <p:nvPr/>
        </p:nvSpPr>
        <p:spPr>
          <a:xfrm>
            <a:off x="258116" y="39058"/>
            <a:ext cx="11400484" cy="1446550"/>
          </a:xfrm>
          <a:prstGeom prst="rect">
            <a:avLst/>
          </a:prstGeom>
          <a:noFill/>
        </p:spPr>
        <p:txBody>
          <a:bodyPr wrap="square">
            <a:spAutoFit/>
          </a:bodyPr>
          <a:lstStyle/>
          <a:p>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ea typeface="+mj-ea"/>
                <a:cs typeface="+mj-cs"/>
              </a:rPr>
              <a:t>NOT ACCOUNTING FOR TWO PARENT FAMILIES IN THE ALL-FAMILY RATE</a:t>
            </a:r>
            <a:endParaRPr lang="en-US" sz="4400" dirty="0">
              <a:solidFill>
                <a:srgbClr val="00A651"/>
              </a:solidFill>
              <a:latin typeface="Franklin Gothic Book" panose="020B0503020102020204" pitchFamily="34" charset="0"/>
            </a:endParaRPr>
          </a:p>
        </p:txBody>
      </p:sp>
    </p:spTree>
    <p:extLst>
      <p:ext uri="{BB962C8B-B14F-4D97-AF65-F5344CB8AC3E}">
        <p14:creationId xmlns:p14="http://schemas.microsoft.com/office/powerpoint/2010/main" val="1910745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19</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133339"/>
            <a:ext cx="7886700" cy="44313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44546A"/>
              </a:solidFill>
              <a:effectLst/>
              <a:uLnTx/>
              <a:uFillTx/>
              <a:latin typeface="HelveticaNeueLT Std" panose="020B0604020202090204" pitchFamily="34" charset="0"/>
              <a:ea typeface="+mj-ea"/>
              <a:cs typeface="+mj-cs"/>
            </a:endParaRPr>
          </a:p>
        </p:txBody>
      </p:sp>
      <p:sp>
        <p:nvSpPr>
          <p:cNvPr id="8" name="TextBox 7">
            <a:extLst>
              <a:ext uri="{FF2B5EF4-FFF2-40B4-BE49-F238E27FC236}">
                <a16:creationId xmlns:a16="http://schemas.microsoft.com/office/drawing/2014/main" id="{FF27CFC1-C1B0-ACE5-A912-8F4EE66732BB}"/>
              </a:ext>
            </a:extLst>
          </p:cNvPr>
          <p:cNvSpPr txBox="1"/>
          <p:nvPr/>
        </p:nvSpPr>
        <p:spPr>
          <a:xfrm>
            <a:off x="258115" y="39058"/>
            <a:ext cx="11605021" cy="1446550"/>
          </a:xfrm>
          <a:prstGeom prst="rect">
            <a:avLst/>
          </a:prstGeom>
          <a:noFill/>
        </p:spPr>
        <p:txBody>
          <a:bodyPr wrap="square">
            <a:spAutoFit/>
          </a:bodyPr>
          <a:lstStyle/>
          <a:p>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ea typeface="+mj-ea"/>
                <a:cs typeface="+mj-cs"/>
              </a:rPr>
              <a:t>NOT ACCOUNTING FOR TWO PARENT FAMILIES IN THE ALL-FAMILY RATE</a:t>
            </a:r>
            <a:endParaRPr lang="en-US" sz="4400" dirty="0">
              <a:solidFill>
                <a:srgbClr val="00A651"/>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9B490013-3878-F8FE-99CA-F560C61C1D25}"/>
              </a:ext>
            </a:extLst>
          </p:cNvPr>
          <p:cNvPicPr>
            <a:picLocks noChangeAspect="1"/>
          </p:cNvPicPr>
          <p:nvPr/>
        </p:nvPicPr>
        <p:blipFill>
          <a:blip r:embed="rId4"/>
          <a:stretch>
            <a:fillRect/>
          </a:stretch>
        </p:blipFill>
        <p:spPr>
          <a:xfrm>
            <a:off x="2054466" y="1691660"/>
            <a:ext cx="7414387" cy="4323724"/>
          </a:xfrm>
          <a:prstGeom prst="rect">
            <a:avLst/>
          </a:prstGeom>
        </p:spPr>
      </p:pic>
    </p:spTree>
    <p:extLst>
      <p:ext uri="{BB962C8B-B14F-4D97-AF65-F5344CB8AC3E}">
        <p14:creationId xmlns:p14="http://schemas.microsoft.com/office/powerpoint/2010/main" val="4278236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2</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00A651"/>
                </a:solidFill>
                <a:latin typeface="Franklin Gothic Book" panose="020B0503020102020204" pitchFamily="34" charset="0"/>
              </a:rPr>
              <a:t>OBJECTIVES</a:t>
            </a: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7" name="Picture 6">
            <a:extLst>
              <a:ext uri="{FF2B5EF4-FFF2-40B4-BE49-F238E27FC236}">
                <a16:creationId xmlns:a16="http://schemas.microsoft.com/office/drawing/2014/main" id="{4D0A5D9D-5E4C-AFEC-4162-C3FD0B645328}"/>
              </a:ext>
            </a:extLst>
          </p:cNvPr>
          <p:cNvPicPr>
            <a:picLocks noChangeAspect="1"/>
          </p:cNvPicPr>
          <p:nvPr/>
        </p:nvPicPr>
        <p:blipFill>
          <a:blip r:embed="rId4"/>
          <a:stretch>
            <a:fillRect/>
          </a:stretch>
        </p:blipFill>
        <p:spPr>
          <a:xfrm>
            <a:off x="858461" y="989000"/>
            <a:ext cx="7206097" cy="5236918"/>
          </a:xfrm>
          <a:prstGeom prst="rect">
            <a:avLst/>
          </a:prstGeom>
        </p:spPr>
      </p:pic>
    </p:spTree>
    <p:extLst>
      <p:ext uri="{BB962C8B-B14F-4D97-AF65-F5344CB8AC3E}">
        <p14:creationId xmlns:p14="http://schemas.microsoft.com/office/powerpoint/2010/main" val="3260612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20</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133339"/>
            <a:ext cx="7886700" cy="44313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44546A"/>
              </a:solidFill>
              <a:effectLst/>
              <a:uLnTx/>
              <a:uFillTx/>
              <a:latin typeface="HelveticaNeueLT Std" panose="020B0604020202090204" pitchFamily="34" charset="0"/>
              <a:ea typeface="+mj-ea"/>
              <a:cs typeface="+mj-cs"/>
            </a:endParaRPr>
          </a:p>
        </p:txBody>
      </p:sp>
      <p:sp>
        <p:nvSpPr>
          <p:cNvPr id="8" name="TextBox 7">
            <a:extLst>
              <a:ext uri="{FF2B5EF4-FFF2-40B4-BE49-F238E27FC236}">
                <a16:creationId xmlns:a16="http://schemas.microsoft.com/office/drawing/2014/main" id="{FF27CFC1-C1B0-ACE5-A912-8F4EE66732BB}"/>
              </a:ext>
            </a:extLst>
          </p:cNvPr>
          <p:cNvSpPr txBox="1"/>
          <p:nvPr/>
        </p:nvSpPr>
        <p:spPr>
          <a:xfrm>
            <a:off x="258115" y="286632"/>
            <a:ext cx="11039537"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ea typeface="+mj-ea"/>
                <a:cs typeface="+mj-cs"/>
              </a:rPr>
              <a:t>EXCEEDING JOB SEARCH WEEKS OR HOURS</a:t>
            </a:r>
            <a:endParaRPr lang="en-US" sz="4400" dirty="0">
              <a:solidFill>
                <a:srgbClr val="00A651"/>
              </a:solidFill>
              <a:latin typeface="Franklin Gothic Book" panose="020B0503020102020204" pitchFamily="34" charset="0"/>
            </a:endParaRPr>
          </a:p>
        </p:txBody>
      </p:sp>
      <p:pic>
        <p:nvPicPr>
          <p:cNvPr id="3" name="Picture 2">
            <a:extLst>
              <a:ext uri="{FF2B5EF4-FFF2-40B4-BE49-F238E27FC236}">
                <a16:creationId xmlns:a16="http://schemas.microsoft.com/office/drawing/2014/main" id="{21BB99F1-C0E9-79E4-32E4-E33E96B0C697}"/>
              </a:ext>
            </a:extLst>
          </p:cNvPr>
          <p:cNvPicPr>
            <a:picLocks noChangeAspect="1"/>
          </p:cNvPicPr>
          <p:nvPr/>
        </p:nvPicPr>
        <p:blipFill>
          <a:blip r:embed="rId4"/>
          <a:stretch>
            <a:fillRect/>
          </a:stretch>
        </p:blipFill>
        <p:spPr>
          <a:xfrm>
            <a:off x="2331720" y="1732748"/>
            <a:ext cx="6559617" cy="6606065"/>
          </a:xfrm>
          <a:prstGeom prst="rect">
            <a:avLst/>
          </a:prstGeom>
        </p:spPr>
      </p:pic>
    </p:spTree>
    <p:extLst>
      <p:ext uri="{BB962C8B-B14F-4D97-AF65-F5344CB8AC3E}">
        <p14:creationId xmlns:p14="http://schemas.microsoft.com/office/powerpoint/2010/main" val="1540579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21</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133339"/>
            <a:ext cx="7886700" cy="44313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44546A"/>
              </a:solidFill>
              <a:effectLst/>
              <a:uLnTx/>
              <a:uFillTx/>
              <a:latin typeface="HelveticaNeueLT Std" panose="020B0604020202090204" pitchFamily="34" charset="0"/>
              <a:ea typeface="+mj-ea"/>
              <a:cs typeface="+mj-cs"/>
            </a:endParaRPr>
          </a:p>
        </p:txBody>
      </p:sp>
      <p:sp>
        <p:nvSpPr>
          <p:cNvPr id="8" name="TextBox 7">
            <a:extLst>
              <a:ext uri="{FF2B5EF4-FFF2-40B4-BE49-F238E27FC236}">
                <a16:creationId xmlns:a16="http://schemas.microsoft.com/office/drawing/2014/main" id="{FF27CFC1-C1B0-ACE5-A912-8F4EE66732BB}"/>
              </a:ext>
            </a:extLst>
          </p:cNvPr>
          <p:cNvSpPr txBox="1"/>
          <p:nvPr/>
        </p:nvSpPr>
        <p:spPr>
          <a:xfrm>
            <a:off x="258116" y="266414"/>
            <a:ext cx="11267134" cy="1446550"/>
          </a:xfrm>
          <a:prstGeom prst="rect">
            <a:avLst/>
          </a:prstGeom>
          <a:noFill/>
        </p:spPr>
        <p:txBody>
          <a:bodyPr wrap="square">
            <a:spAutoFit/>
          </a:bodyPr>
          <a:lstStyle/>
          <a:p>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ea typeface="+mj-ea"/>
                <a:cs typeface="+mj-cs"/>
              </a:rPr>
              <a:t>RECORDING EXCUSED ABSENCE/HOLIDAY HOURS FOR PAID ACTIVITIES</a:t>
            </a:r>
            <a:endParaRPr lang="en-US" sz="4400" dirty="0">
              <a:solidFill>
                <a:srgbClr val="00A651"/>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C0A1F0EC-1A5E-54C1-B10E-7211B02DDF2B}"/>
              </a:ext>
            </a:extLst>
          </p:cNvPr>
          <p:cNvPicPr>
            <a:picLocks noChangeAspect="1"/>
          </p:cNvPicPr>
          <p:nvPr/>
        </p:nvPicPr>
        <p:blipFill>
          <a:blip r:embed="rId4"/>
          <a:stretch>
            <a:fillRect/>
          </a:stretch>
        </p:blipFill>
        <p:spPr>
          <a:xfrm>
            <a:off x="1555217" y="1818317"/>
            <a:ext cx="7997857" cy="4491273"/>
          </a:xfrm>
          <a:prstGeom prst="rect">
            <a:avLst/>
          </a:prstGeom>
        </p:spPr>
      </p:pic>
    </p:spTree>
    <p:extLst>
      <p:ext uri="{BB962C8B-B14F-4D97-AF65-F5344CB8AC3E}">
        <p14:creationId xmlns:p14="http://schemas.microsoft.com/office/powerpoint/2010/main" val="1798201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22</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133339"/>
            <a:ext cx="7886700" cy="44313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44546A"/>
              </a:solidFill>
              <a:effectLst/>
              <a:uLnTx/>
              <a:uFillTx/>
              <a:latin typeface="HelveticaNeueLT Std" panose="020B0604020202090204" pitchFamily="34" charset="0"/>
              <a:ea typeface="+mj-ea"/>
              <a:cs typeface="+mj-cs"/>
            </a:endParaRPr>
          </a:p>
        </p:txBody>
      </p:sp>
      <p:pic>
        <p:nvPicPr>
          <p:cNvPr id="3" name="Picture 2">
            <a:extLst>
              <a:ext uri="{FF2B5EF4-FFF2-40B4-BE49-F238E27FC236}">
                <a16:creationId xmlns:a16="http://schemas.microsoft.com/office/drawing/2014/main" id="{90DFC13B-C148-3FCF-44EA-36B1841D6345}"/>
              </a:ext>
            </a:extLst>
          </p:cNvPr>
          <p:cNvPicPr>
            <a:picLocks noChangeAspect="1"/>
          </p:cNvPicPr>
          <p:nvPr/>
        </p:nvPicPr>
        <p:blipFill>
          <a:blip r:embed="rId4"/>
          <a:stretch>
            <a:fillRect/>
          </a:stretch>
        </p:blipFill>
        <p:spPr>
          <a:xfrm>
            <a:off x="1524000" y="0"/>
            <a:ext cx="8510337" cy="6382752"/>
          </a:xfrm>
          <a:prstGeom prst="rect">
            <a:avLst/>
          </a:prstGeom>
        </p:spPr>
      </p:pic>
      <p:pic>
        <p:nvPicPr>
          <p:cNvPr id="7" name="Picture 6">
            <a:extLst>
              <a:ext uri="{FF2B5EF4-FFF2-40B4-BE49-F238E27FC236}">
                <a16:creationId xmlns:a16="http://schemas.microsoft.com/office/drawing/2014/main" id="{20E042A0-74FB-FE74-3585-CBD93294DCB2}"/>
              </a:ext>
            </a:extLst>
          </p:cNvPr>
          <p:cNvPicPr>
            <a:picLocks noChangeAspect="1"/>
          </p:cNvPicPr>
          <p:nvPr/>
        </p:nvPicPr>
        <p:blipFill>
          <a:blip r:embed="rId5"/>
          <a:stretch>
            <a:fillRect/>
          </a:stretch>
        </p:blipFill>
        <p:spPr>
          <a:xfrm>
            <a:off x="3740775" y="1904222"/>
            <a:ext cx="3828620" cy="4224894"/>
          </a:xfrm>
          <a:prstGeom prst="rect">
            <a:avLst/>
          </a:prstGeom>
        </p:spPr>
      </p:pic>
      <p:pic>
        <p:nvPicPr>
          <p:cNvPr id="10" name="Picture 9">
            <a:extLst>
              <a:ext uri="{FF2B5EF4-FFF2-40B4-BE49-F238E27FC236}">
                <a16:creationId xmlns:a16="http://schemas.microsoft.com/office/drawing/2014/main" id="{12988C82-D3C5-FC0B-1CFC-FD527C55854C}"/>
              </a:ext>
            </a:extLst>
          </p:cNvPr>
          <p:cNvPicPr>
            <a:picLocks noChangeAspect="1"/>
          </p:cNvPicPr>
          <p:nvPr/>
        </p:nvPicPr>
        <p:blipFill>
          <a:blip r:embed="rId6"/>
          <a:stretch>
            <a:fillRect/>
          </a:stretch>
        </p:blipFill>
        <p:spPr>
          <a:xfrm>
            <a:off x="1523999" y="3311648"/>
            <a:ext cx="3273836" cy="1835055"/>
          </a:xfrm>
          <a:prstGeom prst="rect">
            <a:avLst/>
          </a:prstGeom>
        </p:spPr>
      </p:pic>
    </p:spTree>
    <p:extLst>
      <p:ext uri="{BB962C8B-B14F-4D97-AF65-F5344CB8AC3E}">
        <p14:creationId xmlns:p14="http://schemas.microsoft.com/office/powerpoint/2010/main" val="727992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smtClean="0">
                <a:solidFill>
                  <a:srgbClr val="003F5C"/>
                </a:solidFill>
              </a:rPr>
              <a:pPr/>
              <a:t>23</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133339"/>
            <a:ext cx="7886700" cy="44313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44546A"/>
              </a:solidFill>
              <a:effectLst/>
              <a:uLnTx/>
              <a:uFillTx/>
              <a:latin typeface="HelveticaNeueLT Std" panose="020B0604020202090204" pitchFamily="34" charset="0"/>
              <a:ea typeface="+mj-ea"/>
              <a:cs typeface="+mj-cs"/>
            </a:endParaRPr>
          </a:p>
        </p:txBody>
      </p:sp>
      <p:pic>
        <p:nvPicPr>
          <p:cNvPr id="2" name="Picture 1">
            <a:extLst>
              <a:ext uri="{FF2B5EF4-FFF2-40B4-BE49-F238E27FC236}">
                <a16:creationId xmlns:a16="http://schemas.microsoft.com/office/drawing/2014/main" id="{2A0A2CB8-2A3F-2B3C-130A-53E2D0B08759}"/>
              </a:ext>
            </a:extLst>
          </p:cNvPr>
          <p:cNvPicPr>
            <a:picLocks noChangeAspect="1"/>
          </p:cNvPicPr>
          <p:nvPr/>
        </p:nvPicPr>
        <p:blipFill>
          <a:blip r:embed="rId4"/>
          <a:stretch>
            <a:fillRect/>
          </a:stretch>
        </p:blipFill>
        <p:spPr>
          <a:xfrm>
            <a:off x="1523999" y="0"/>
            <a:ext cx="8534401" cy="6400800"/>
          </a:xfrm>
          <a:prstGeom prst="rect">
            <a:avLst/>
          </a:prstGeom>
        </p:spPr>
      </p:pic>
    </p:spTree>
    <p:extLst>
      <p:ext uri="{BB962C8B-B14F-4D97-AF65-F5344CB8AC3E}">
        <p14:creationId xmlns:p14="http://schemas.microsoft.com/office/powerpoint/2010/main" val="2024606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smtClean="0">
                <a:solidFill>
                  <a:srgbClr val="003F5C"/>
                </a:solidFill>
              </a:rPr>
              <a:pPr/>
              <a:t>24</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133339"/>
            <a:ext cx="7886700" cy="44313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44546A"/>
              </a:solidFill>
              <a:effectLst/>
              <a:uLnTx/>
              <a:uFillTx/>
              <a:latin typeface="HelveticaNeueLT Std" panose="020B0604020202090204" pitchFamily="34" charset="0"/>
              <a:ea typeface="+mj-ea"/>
              <a:cs typeface="+mj-cs"/>
            </a:endParaRPr>
          </a:p>
        </p:txBody>
      </p:sp>
      <p:pic>
        <p:nvPicPr>
          <p:cNvPr id="3" name="Picture 2">
            <a:extLst>
              <a:ext uri="{FF2B5EF4-FFF2-40B4-BE49-F238E27FC236}">
                <a16:creationId xmlns:a16="http://schemas.microsoft.com/office/drawing/2014/main" id="{0B29C800-3B77-89B3-697C-3BA85142FE39}"/>
              </a:ext>
            </a:extLst>
          </p:cNvPr>
          <p:cNvPicPr>
            <a:picLocks noChangeAspect="1"/>
          </p:cNvPicPr>
          <p:nvPr/>
        </p:nvPicPr>
        <p:blipFill>
          <a:blip r:embed="rId4"/>
          <a:stretch>
            <a:fillRect/>
          </a:stretch>
        </p:blipFill>
        <p:spPr>
          <a:xfrm>
            <a:off x="1524000" y="0"/>
            <a:ext cx="8341896" cy="6256421"/>
          </a:xfrm>
          <a:prstGeom prst="rect">
            <a:avLst/>
          </a:prstGeom>
        </p:spPr>
      </p:pic>
      <p:pic>
        <p:nvPicPr>
          <p:cNvPr id="7" name="Picture 6">
            <a:extLst>
              <a:ext uri="{FF2B5EF4-FFF2-40B4-BE49-F238E27FC236}">
                <a16:creationId xmlns:a16="http://schemas.microsoft.com/office/drawing/2014/main" id="{DD68FAA1-B420-547C-AB82-B14C8BCF27EB}"/>
              </a:ext>
            </a:extLst>
          </p:cNvPr>
          <p:cNvPicPr>
            <a:picLocks noChangeAspect="1"/>
          </p:cNvPicPr>
          <p:nvPr/>
        </p:nvPicPr>
        <p:blipFill>
          <a:blip r:embed="rId5"/>
          <a:stretch>
            <a:fillRect/>
          </a:stretch>
        </p:blipFill>
        <p:spPr>
          <a:xfrm>
            <a:off x="3982472" y="1974244"/>
            <a:ext cx="3466577" cy="4194498"/>
          </a:xfrm>
          <a:prstGeom prst="rect">
            <a:avLst/>
          </a:prstGeom>
        </p:spPr>
      </p:pic>
      <p:pic>
        <p:nvPicPr>
          <p:cNvPr id="8" name="Picture 7">
            <a:extLst>
              <a:ext uri="{FF2B5EF4-FFF2-40B4-BE49-F238E27FC236}">
                <a16:creationId xmlns:a16="http://schemas.microsoft.com/office/drawing/2014/main" id="{BA499E80-5566-C4CE-BC71-D18973160209}"/>
              </a:ext>
            </a:extLst>
          </p:cNvPr>
          <p:cNvPicPr>
            <a:picLocks noChangeAspect="1"/>
          </p:cNvPicPr>
          <p:nvPr/>
        </p:nvPicPr>
        <p:blipFill>
          <a:blip r:embed="rId6"/>
          <a:stretch>
            <a:fillRect/>
          </a:stretch>
        </p:blipFill>
        <p:spPr>
          <a:xfrm>
            <a:off x="2194328" y="3333883"/>
            <a:ext cx="2664183" cy="1835055"/>
          </a:xfrm>
          <a:prstGeom prst="rect">
            <a:avLst/>
          </a:prstGeom>
        </p:spPr>
      </p:pic>
    </p:spTree>
    <p:extLst>
      <p:ext uri="{BB962C8B-B14F-4D97-AF65-F5344CB8AC3E}">
        <p14:creationId xmlns:p14="http://schemas.microsoft.com/office/powerpoint/2010/main" val="3120458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smtClean="0">
                <a:solidFill>
                  <a:srgbClr val="003F5C"/>
                </a:solidFill>
              </a:rPr>
              <a:pPr/>
              <a:t>25</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133339"/>
            <a:ext cx="7886700" cy="44313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44546A"/>
              </a:solidFill>
              <a:effectLst/>
              <a:uLnTx/>
              <a:uFillTx/>
              <a:latin typeface="HelveticaNeueLT Std" panose="020B0604020202090204" pitchFamily="34" charset="0"/>
              <a:ea typeface="+mj-ea"/>
              <a:cs typeface="+mj-cs"/>
            </a:endParaRPr>
          </a:p>
        </p:txBody>
      </p:sp>
      <p:pic>
        <p:nvPicPr>
          <p:cNvPr id="2" name="Picture 1">
            <a:extLst>
              <a:ext uri="{FF2B5EF4-FFF2-40B4-BE49-F238E27FC236}">
                <a16:creationId xmlns:a16="http://schemas.microsoft.com/office/drawing/2014/main" id="{26E9FEC3-5A70-518F-0C11-8A705DC567DE}"/>
              </a:ext>
            </a:extLst>
          </p:cNvPr>
          <p:cNvPicPr>
            <a:picLocks noChangeAspect="1"/>
          </p:cNvPicPr>
          <p:nvPr/>
        </p:nvPicPr>
        <p:blipFill>
          <a:blip r:embed="rId4"/>
          <a:stretch>
            <a:fillRect/>
          </a:stretch>
        </p:blipFill>
        <p:spPr>
          <a:xfrm>
            <a:off x="1919878" y="1343527"/>
            <a:ext cx="8102427" cy="4358750"/>
          </a:xfrm>
          <a:prstGeom prst="rect">
            <a:avLst/>
          </a:prstGeom>
        </p:spPr>
      </p:pic>
      <p:sp>
        <p:nvSpPr>
          <p:cNvPr id="3" name="TextBox 2">
            <a:extLst>
              <a:ext uri="{FF2B5EF4-FFF2-40B4-BE49-F238E27FC236}">
                <a16:creationId xmlns:a16="http://schemas.microsoft.com/office/drawing/2014/main" id="{5BABDD84-C9EB-CB43-17C0-C19466CB8DE4}"/>
              </a:ext>
            </a:extLst>
          </p:cNvPr>
          <p:cNvSpPr txBox="1"/>
          <p:nvPr/>
        </p:nvSpPr>
        <p:spPr>
          <a:xfrm>
            <a:off x="631825" y="286632"/>
            <a:ext cx="11296650" cy="769441"/>
          </a:xfrm>
          <a:prstGeom prst="rect">
            <a:avLst/>
          </a:prstGeom>
          <a:noFill/>
        </p:spPr>
        <p:txBody>
          <a:bodyPr wrap="square">
            <a:spAutoFit/>
          </a:bodyPr>
          <a:lstStyle/>
          <a:p>
            <a:r>
              <a:rPr lang="en-US" sz="4400" b="1" dirty="0">
                <a:solidFill>
                  <a:srgbClr val="00A651"/>
                </a:solidFill>
                <a:latin typeface="Franklin Gothic Book" panose="020B0503020102020204" pitchFamily="34" charset="0"/>
                <a:ea typeface="+mj-ea"/>
                <a:cs typeface="+mj-cs"/>
              </a:rPr>
              <a:t>QUESTION</a:t>
            </a:r>
            <a:endParaRPr lang="en-US" sz="4400" dirty="0">
              <a:solidFill>
                <a:srgbClr val="00A651"/>
              </a:solidFill>
              <a:latin typeface="Franklin Gothic Book" panose="020B0503020102020204" pitchFamily="34" charset="0"/>
            </a:endParaRPr>
          </a:p>
        </p:txBody>
      </p:sp>
    </p:spTree>
    <p:extLst>
      <p:ext uri="{BB962C8B-B14F-4D97-AF65-F5344CB8AC3E}">
        <p14:creationId xmlns:p14="http://schemas.microsoft.com/office/powerpoint/2010/main" val="437236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E5344-FE62-4582-A320-999802E12D07}"/>
              </a:ext>
            </a:extLst>
          </p:cNvPr>
          <p:cNvSpPr>
            <a:spLocks noGrp="1"/>
          </p:cNvSpPr>
          <p:nvPr>
            <p:ph type="title"/>
          </p:nvPr>
        </p:nvSpPr>
        <p:spPr>
          <a:xfrm>
            <a:off x="666750" y="220746"/>
            <a:ext cx="10515600" cy="1325563"/>
          </a:xfrm>
        </p:spPr>
        <p:txBody>
          <a:bodyPr>
            <a:normAutofit/>
          </a:bodyPr>
          <a:lstStyle/>
          <a:p>
            <a:r>
              <a:rPr lang="en-US" b="1" dirty="0">
                <a:solidFill>
                  <a:srgbClr val="00A651"/>
                </a:solidFill>
                <a:latin typeface="Franklin Gothic Book" panose="020B0503020102020204" pitchFamily="34" charset="0"/>
              </a:rPr>
              <a:t>ANSWER</a:t>
            </a:r>
          </a:p>
        </p:txBody>
      </p:sp>
      <p:grpSp>
        <p:nvGrpSpPr>
          <p:cNvPr id="4" name="Group 3">
            <a:extLst>
              <a:ext uri="{FF2B5EF4-FFF2-40B4-BE49-F238E27FC236}">
                <a16:creationId xmlns:a16="http://schemas.microsoft.com/office/drawing/2014/main" id="{8925765E-29AF-42B1-858F-F280B9CBF678}"/>
              </a:ext>
            </a:extLst>
          </p:cNvPr>
          <p:cNvGrpSpPr/>
          <p:nvPr/>
        </p:nvGrpSpPr>
        <p:grpSpPr>
          <a:xfrm>
            <a:off x="1790700" y="1700784"/>
            <a:ext cx="8610600" cy="3456432"/>
            <a:chOff x="0" y="1645920"/>
            <a:chExt cx="8610600" cy="3456432"/>
          </a:xfrm>
          <a:solidFill>
            <a:schemeClr val="accent1">
              <a:lumMod val="60000"/>
              <a:lumOff val="40000"/>
            </a:schemeClr>
          </a:solidFill>
        </p:grpSpPr>
        <p:sp>
          <p:nvSpPr>
            <p:cNvPr id="5" name="Rectangle 4">
              <a:extLst>
                <a:ext uri="{FF2B5EF4-FFF2-40B4-BE49-F238E27FC236}">
                  <a16:creationId xmlns:a16="http://schemas.microsoft.com/office/drawing/2014/main" id="{DCA25EB8-5C15-4C18-8778-EA9678B51108}"/>
                </a:ext>
              </a:extLst>
            </p:cNvPr>
            <p:cNvSpPr/>
            <p:nvPr/>
          </p:nvSpPr>
          <p:spPr>
            <a:xfrm>
              <a:off x="0" y="1645920"/>
              <a:ext cx="8610600" cy="3456432"/>
            </a:xfrm>
            <a:prstGeom prst="rect">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sp>
        <p:sp>
          <p:nvSpPr>
            <p:cNvPr id="6" name="TextBox 5">
              <a:extLst>
                <a:ext uri="{FF2B5EF4-FFF2-40B4-BE49-F238E27FC236}">
                  <a16:creationId xmlns:a16="http://schemas.microsoft.com/office/drawing/2014/main" id="{88394516-DEC1-4728-BEA6-B6E480993340}"/>
                </a:ext>
              </a:extLst>
            </p:cNvPr>
            <p:cNvSpPr txBox="1"/>
            <p:nvPr/>
          </p:nvSpPr>
          <p:spPr>
            <a:xfrm>
              <a:off x="0" y="1645920"/>
              <a:ext cx="8610600" cy="34564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r>
                <a:rPr lang="en-US" sz="6500" dirty="0">
                  <a:latin typeface="HelveticaNeueLT Std" panose="020B0604020202090204"/>
                </a:rPr>
                <a:t>B - 87</a:t>
              </a:r>
            </a:p>
          </p:txBody>
        </p:sp>
      </p:grpSp>
      <p:pic>
        <p:nvPicPr>
          <p:cNvPr id="2" name="Content Placeholder 4">
            <a:extLst>
              <a:ext uri="{FF2B5EF4-FFF2-40B4-BE49-F238E27FC236}">
                <a16:creationId xmlns:a16="http://schemas.microsoft.com/office/drawing/2014/main" id="{238E386A-30F8-D217-FC70-32DC5B2F9A39}"/>
              </a:ext>
            </a:extLst>
          </p:cNvPr>
          <p:cNvPicPr>
            <a:picLocks noChangeAspect="1"/>
          </p:cNvPicPr>
          <p:nvPr/>
        </p:nvPicPr>
        <p:blipFill>
          <a:blip r:embed="rId3"/>
          <a:srcRect/>
          <a:stretch/>
        </p:blipFill>
        <p:spPr>
          <a:xfrm>
            <a:off x="11182350" y="5859901"/>
            <a:ext cx="882130" cy="899379"/>
          </a:xfrm>
          <a:prstGeom prst="rect">
            <a:avLst/>
          </a:prstGeom>
        </p:spPr>
      </p:pic>
      <p:sp>
        <p:nvSpPr>
          <p:cNvPr id="7" name="Slide Number Placeholder 4">
            <a:extLst>
              <a:ext uri="{FF2B5EF4-FFF2-40B4-BE49-F238E27FC236}">
                <a16:creationId xmlns:a16="http://schemas.microsoft.com/office/drawing/2014/main" id="{149A8ADE-C981-3BC5-643F-8F586C9E824D}"/>
              </a:ext>
            </a:extLst>
          </p:cNvPr>
          <p:cNvSpPr>
            <a:spLocks noGrp="1"/>
          </p:cNvSpPr>
          <p:nvPr>
            <p:ph type="sldNum" sz="quarter" idx="12"/>
          </p:nvPr>
        </p:nvSpPr>
        <p:spPr>
          <a:xfrm>
            <a:off x="8289958" y="6356354"/>
            <a:ext cx="2057400" cy="365125"/>
          </a:xfrm>
          <a:prstGeom prst="rect">
            <a:avLst/>
          </a:prstGeom>
        </p:spPr>
        <p:txBody>
          <a:bodyPr/>
          <a:lstStyle/>
          <a:p>
            <a:r>
              <a:rPr lang="en-US" sz="1400" dirty="0">
                <a:solidFill>
                  <a:srgbClr val="003F5C"/>
                </a:solidFill>
              </a:rPr>
              <a:t>                                          </a:t>
            </a:r>
            <a:fld id="{9AB017ED-6826-9044-9127-2F5D8B30396E}" type="slidenum">
              <a:rPr lang="en-US" sz="1400" smtClean="0">
                <a:solidFill>
                  <a:srgbClr val="003F5C"/>
                </a:solidFill>
              </a:rPr>
              <a:pPr/>
              <a:t>26</a:t>
            </a:fld>
            <a:endParaRPr lang="en-US" sz="1400" dirty="0">
              <a:solidFill>
                <a:srgbClr val="003F5C"/>
              </a:solidFill>
            </a:endParaRPr>
          </a:p>
        </p:txBody>
      </p:sp>
    </p:spTree>
    <p:extLst>
      <p:ext uri="{BB962C8B-B14F-4D97-AF65-F5344CB8AC3E}">
        <p14:creationId xmlns:p14="http://schemas.microsoft.com/office/powerpoint/2010/main" val="3583886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smtClean="0">
                <a:solidFill>
                  <a:srgbClr val="003F5C"/>
                </a:solidFill>
              </a:rPr>
              <a:pPr/>
              <a:t>27</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133339"/>
            <a:ext cx="7886700" cy="44313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44546A"/>
              </a:solidFill>
              <a:effectLst/>
              <a:uLnTx/>
              <a:uFillTx/>
              <a:latin typeface="HelveticaNeueLT Std" panose="020B0604020202090204" pitchFamily="34" charset="0"/>
              <a:ea typeface="+mj-ea"/>
              <a:cs typeface="+mj-cs"/>
            </a:endParaRPr>
          </a:p>
        </p:txBody>
      </p:sp>
      <p:pic>
        <p:nvPicPr>
          <p:cNvPr id="11" name="Picture 10">
            <a:extLst>
              <a:ext uri="{FF2B5EF4-FFF2-40B4-BE49-F238E27FC236}">
                <a16:creationId xmlns:a16="http://schemas.microsoft.com/office/drawing/2014/main" id="{7B5CCA61-96B1-7210-4B90-D16E0A025C05}"/>
              </a:ext>
            </a:extLst>
          </p:cNvPr>
          <p:cNvPicPr>
            <a:picLocks noChangeAspect="1"/>
          </p:cNvPicPr>
          <p:nvPr/>
        </p:nvPicPr>
        <p:blipFill>
          <a:blip r:embed="rId4"/>
          <a:stretch>
            <a:fillRect/>
          </a:stretch>
        </p:blipFill>
        <p:spPr>
          <a:xfrm>
            <a:off x="2047905" y="1537394"/>
            <a:ext cx="7625484" cy="4214688"/>
          </a:xfrm>
          <a:prstGeom prst="rect">
            <a:avLst/>
          </a:prstGeom>
        </p:spPr>
      </p:pic>
      <p:sp>
        <p:nvSpPr>
          <p:cNvPr id="2" name="TextBox 1">
            <a:extLst>
              <a:ext uri="{FF2B5EF4-FFF2-40B4-BE49-F238E27FC236}">
                <a16:creationId xmlns:a16="http://schemas.microsoft.com/office/drawing/2014/main" id="{24ACE847-62F8-62A9-3226-9D051A7700BF}"/>
              </a:ext>
            </a:extLst>
          </p:cNvPr>
          <p:cNvSpPr txBox="1"/>
          <p:nvPr/>
        </p:nvSpPr>
        <p:spPr>
          <a:xfrm>
            <a:off x="631825" y="316523"/>
            <a:ext cx="11296650" cy="769441"/>
          </a:xfrm>
          <a:prstGeom prst="rect">
            <a:avLst/>
          </a:prstGeom>
          <a:noFill/>
        </p:spPr>
        <p:txBody>
          <a:bodyPr wrap="square">
            <a:spAutoFit/>
          </a:bodyPr>
          <a:lstStyle/>
          <a:p>
            <a:r>
              <a:rPr lang="en-US" sz="4400" b="1" dirty="0">
                <a:solidFill>
                  <a:srgbClr val="00A651"/>
                </a:solidFill>
                <a:latin typeface="Franklin Gothic Book" panose="020B0503020102020204" pitchFamily="34" charset="0"/>
                <a:ea typeface="+mj-ea"/>
                <a:cs typeface="+mj-cs"/>
              </a:rPr>
              <a:t>QUESTION</a:t>
            </a:r>
            <a:endParaRPr lang="en-US" sz="4400" dirty="0">
              <a:solidFill>
                <a:srgbClr val="00A651"/>
              </a:solidFill>
              <a:latin typeface="Franklin Gothic Book" panose="020B0503020102020204" pitchFamily="34" charset="0"/>
            </a:endParaRPr>
          </a:p>
        </p:txBody>
      </p:sp>
    </p:spTree>
    <p:extLst>
      <p:ext uri="{BB962C8B-B14F-4D97-AF65-F5344CB8AC3E}">
        <p14:creationId xmlns:p14="http://schemas.microsoft.com/office/powerpoint/2010/main" val="4256147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smtClean="0">
                <a:solidFill>
                  <a:srgbClr val="003F5C"/>
                </a:solidFill>
              </a:rPr>
              <a:pPr/>
              <a:t>28</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474458"/>
            <a:ext cx="7886700" cy="443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rPr>
              <a:t>ANSWER</a:t>
            </a:r>
          </a:p>
        </p:txBody>
      </p:sp>
      <p:pic>
        <p:nvPicPr>
          <p:cNvPr id="2" name="Picture 1">
            <a:extLst>
              <a:ext uri="{FF2B5EF4-FFF2-40B4-BE49-F238E27FC236}">
                <a16:creationId xmlns:a16="http://schemas.microsoft.com/office/drawing/2014/main" id="{19023C72-85CB-98B4-0C3A-252D55B3F1DD}"/>
              </a:ext>
            </a:extLst>
          </p:cNvPr>
          <p:cNvPicPr>
            <a:picLocks noChangeAspect="1"/>
          </p:cNvPicPr>
          <p:nvPr/>
        </p:nvPicPr>
        <p:blipFill>
          <a:blip r:embed="rId4"/>
          <a:stretch>
            <a:fillRect/>
          </a:stretch>
        </p:blipFill>
        <p:spPr>
          <a:xfrm>
            <a:off x="1890701" y="1426567"/>
            <a:ext cx="8067698" cy="4384111"/>
          </a:xfrm>
          <a:prstGeom prst="rect">
            <a:avLst/>
          </a:prstGeom>
        </p:spPr>
      </p:pic>
    </p:spTree>
    <p:extLst>
      <p:ext uri="{BB962C8B-B14F-4D97-AF65-F5344CB8AC3E}">
        <p14:creationId xmlns:p14="http://schemas.microsoft.com/office/powerpoint/2010/main" val="3059379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smtClean="0">
                <a:solidFill>
                  <a:srgbClr val="003F5C"/>
                </a:solidFill>
              </a:rPr>
              <a:pPr/>
              <a:t>29</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31825" y="403472"/>
            <a:ext cx="7886700" cy="443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400" b="1" dirty="0">
                <a:solidFill>
                  <a:srgbClr val="00A651"/>
                </a:solidFill>
                <a:latin typeface="Franklin Gothic Book" panose="020B0503020102020204" pitchFamily="34" charset="0"/>
              </a:rPr>
              <a:t>QUESTION</a:t>
            </a:r>
            <a:endPar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endParaRPr>
          </a:p>
        </p:txBody>
      </p:sp>
      <p:pic>
        <p:nvPicPr>
          <p:cNvPr id="3" name="Picture 2">
            <a:extLst>
              <a:ext uri="{FF2B5EF4-FFF2-40B4-BE49-F238E27FC236}">
                <a16:creationId xmlns:a16="http://schemas.microsoft.com/office/drawing/2014/main" id="{6B16DC7D-0EEC-4136-B86F-B33EB12DDD73}"/>
              </a:ext>
            </a:extLst>
          </p:cNvPr>
          <p:cNvPicPr>
            <a:picLocks noChangeAspect="1"/>
          </p:cNvPicPr>
          <p:nvPr/>
        </p:nvPicPr>
        <p:blipFill>
          <a:blip r:embed="rId4"/>
          <a:stretch>
            <a:fillRect/>
          </a:stretch>
        </p:blipFill>
        <p:spPr>
          <a:xfrm>
            <a:off x="1864061" y="1497731"/>
            <a:ext cx="7647809" cy="4198573"/>
          </a:xfrm>
          <a:prstGeom prst="rect">
            <a:avLst/>
          </a:prstGeom>
        </p:spPr>
      </p:pic>
    </p:spTree>
    <p:extLst>
      <p:ext uri="{BB962C8B-B14F-4D97-AF65-F5344CB8AC3E}">
        <p14:creationId xmlns:p14="http://schemas.microsoft.com/office/powerpoint/2010/main" val="382733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3</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rPr>
              <a:t>HOW ARE THE RATES CALCULATED?</a:t>
            </a:r>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2" name="Content Placeholder 1">
            <a:extLst>
              <a:ext uri="{FF2B5EF4-FFF2-40B4-BE49-F238E27FC236}">
                <a16:creationId xmlns:a16="http://schemas.microsoft.com/office/drawing/2014/main" id="{066C5AA9-78BA-AF0A-EAA5-B375DE696EB3}"/>
              </a:ext>
            </a:extLst>
          </p:cNvPr>
          <p:cNvSpPr txBox="1">
            <a:spLocks/>
          </p:cNvSpPr>
          <p:nvPr/>
        </p:nvSpPr>
        <p:spPr>
          <a:xfrm>
            <a:off x="1877098" y="4430345"/>
            <a:ext cx="3244716" cy="1429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4546A"/>
                </a:solidFill>
                <a:latin typeface="HelveticaNeueLT Std" panose="020B0604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4546A"/>
                </a:solidFill>
                <a:latin typeface="HelveticaNeueLT Std" panose="020B0604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4546A"/>
                </a:solidFill>
                <a:latin typeface="HelveticaNeueLT Std" panose="020B0604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4546A"/>
                </a:solidFill>
                <a:latin typeface="HelveticaNeueLT Std" panose="020B0604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4546A"/>
                </a:solidFill>
                <a:latin typeface="HelveticaNeueLT Std" panose="020B0604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mn-lt"/>
              </a:rPr>
              <a:t>All Work</a:t>
            </a:r>
          </a:p>
          <a:p>
            <a:pPr marL="0" indent="0" algn="ctr">
              <a:buFont typeface="Arial" panose="020B0604020202020204" pitchFamily="34" charset="0"/>
              <a:buNone/>
            </a:pPr>
            <a:r>
              <a:rPr lang="en-US" dirty="0">
                <a:latin typeface="+mn-lt"/>
              </a:rPr>
              <a:t>Eligible</a:t>
            </a:r>
          </a:p>
          <a:p>
            <a:pPr marL="0" indent="0" algn="ctr">
              <a:buFont typeface="Arial" panose="020B0604020202020204" pitchFamily="34" charset="0"/>
              <a:buNone/>
            </a:pPr>
            <a:r>
              <a:rPr lang="en-US" sz="1800" dirty="0">
                <a:latin typeface="+mn-lt"/>
              </a:rPr>
              <a:t>minus those subject to sanction</a:t>
            </a:r>
          </a:p>
        </p:txBody>
      </p:sp>
      <p:sp>
        <p:nvSpPr>
          <p:cNvPr id="3" name="Rectangle 2">
            <a:extLst>
              <a:ext uri="{FF2B5EF4-FFF2-40B4-BE49-F238E27FC236}">
                <a16:creationId xmlns:a16="http://schemas.microsoft.com/office/drawing/2014/main" id="{FADF2356-BBEB-C887-6C72-F0A6918B1841}"/>
              </a:ext>
            </a:extLst>
          </p:cNvPr>
          <p:cNvSpPr/>
          <p:nvPr/>
        </p:nvSpPr>
        <p:spPr>
          <a:xfrm rot="21200860">
            <a:off x="2621118" y="3578697"/>
            <a:ext cx="6606862" cy="206062"/>
          </a:xfrm>
          <a:prstGeom prst="rect">
            <a:avLst/>
          </a:prstGeom>
          <a:solidFill>
            <a:srgbClr val="44546A"/>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46FEC8FA-5EC1-232C-AEBB-C78A2A1B2D7C}"/>
              </a:ext>
            </a:extLst>
          </p:cNvPr>
          <p:cNvSpPr/>
          <p:nvPr/>
        </p:nvSpPr>
        <p:spPr>
          <a:xfrm>
            <a:off x="2823985" y="1551731"/>
            <a:ext cx="1615571" cy="2141113"/>
          </a:xfrm>
          <a:prstGeom prst="downArrow">
            <a:avLst/>
          </a:prstGeom>
          <a:solidFill>
            <a:srgbClr val="BDD729"/>
          </a:solidFill>
          <a:ln>
            <a:solidFill>
              <a:srgbClr val="BDD7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Down 8">
            <a:extLst>
              <a:ext uri="{FF2B5EF4-FFF2-40B4-BE49-F238E27FC236}">
                <a16:creationId xmlns:a16="http://schemas.microsoft.com/office/drawing/2014/main" id="{488EB374-8204-973A-3E42-871F00D05848}"/>
              </a:ext>
            </a:extLst>
          </p:cNvPr>
          <p:cNvSpPr/>
          <p:nvPr/>
        </p:nvSpPr>
        <p:spPr>
          <a:xfrm rot="10800000">
            <a:off x="7482172" y="3589609"/>
            <a:ext cx="1615571" cy="2141113"/>
          </a:xfrm>
          <a:prstGeom prst="downArrow">
            <a:avLst/>
          </a:prstGeom>
          <a:solidFill>
            <a:srgbClr val="BDD729"/>
          </a:solidFill>
          <a:ln>
            <a:solidFill>
              <a:srgbClr val="BDD7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1">
            <a:extLst>
              <a:ext uri="{FF2B5EF4-FFF2-40B4-BE49-F238E27FC236}">
                <a16:creationId xmlns:a16="http://schemas.microsoft.com/office/drawing/2014/main" id="{95E83EEF-D62F-57EA-A45B-FFA5A1AA5889}"/>
              </a:ext>
            </a:extLst>
          </p:cNvPr>
          <p:cNvSpPr txBox="1">
            <a:spLocks/>
          </p:cNvSpPr>
          <p:nvPr/>
        </p:nvSpPr>
        <p:spPr>
          <a:xfrm>
            <a:off x="6818911" y="1728390"/>
            <a:ext cx="2942094" cy="1429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4546A"/>
                </a:solidFill>
                <a:latin typeface="HelveticaNeueLT Std" panose="020B0604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4546A"/>
                </a:solidFill>
                <a:latin typeface="HelveticaNeueLT Std" panose="020B0604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4546A"/>
                </a:solidFill>
                <a:latin typeface="HelveticaNeueLT Std" panose="020B0604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4546A"/>
                </a:solidFill>
                <a:latin typeface="HelveticaNeueLT Std" panose="020B0604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4546A"/>
                </a:solidFill>
                <a:latin typeface="HelveticaNeueLT Std" panose="020B0604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546A"/>
                </a:solidFill>
                <a:effectLst/>
                <a:uLnTx/>
                <a:uFillTx/>
                <a:latin typeface="+mn-lt"/>
                <a:ea typeface="+mn-ea"/>
                <a:cs typeface="+mn-cs"/>
              </a:rPr>
              <a:t>Work Eligible and</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546A"/>
                </a:solidFill>
                <a:effectLst/>
                <a:uLnTx/>
                <a:uFillTx/>
                <a:latin typeface="+mn-lt"/>
                <a:ea typeface="+mn-ea"/>
                <a:cs typeface="+mn-cs"/>
              </a:rPr>
              <a:t>Engaged</a:t>
            </a:r>
          </a:p>
        </p:txBody>
      </p:sp>
    </p:spTree>
    <p:extLst>
      <p:ext uri="{BB962C8B-B14F-4D97-AF65-F5344CB8AC3E}">
        <p14:creationId xmlns:p14="http://schemas.microsoft.com/office/powerpoint/2010/main" val="68599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smtClean="0">
                <a:solidFill>
                  <a:srgbClr val="003F5C"/>
                </a:solidFill>
              </a:rPr>
              <a:pPr/>
              <a:t>30</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sp>
        <p:nvSpPr>
          <p:cNvPr id="9" name="Title 2">
            <a:extLst>
              <a:ext uri="{FF2B5EF4-FFF2-40B4-BE49-F238E27FC236}">
                <a16:creationId xmlns:a16="http://schemas.microsoft.com/office/drawing/2014/main" id="{494C28B5-021E-CBDE-1DC4-B142BC100794}"/>
              </a:ext>
            </a:extLst>
          </p:cNvPr>
          <p:cNvSpPr txBox="1">
            <a:spLocks/>
          </p:cNvSpPr>
          <p:nvPr/>
        </p:nvSpPr>
        <p:spPr>
          <a:xfrm>
            <a:off x="666750" y="401712"/>
            <a:ext cx="7886700" cy="443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44546A"/>
                </a:solidFill>
                <a:latin typeface="HelveticaNeueLT Std" panose="020B0604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rPr>
              <a:t>ANSWER</a:t>
            </a:r>
          </a:p>
        </p:txBody>
      </p:sp>
      <p:pic>
        <p:nvPicPr>
          <p:cNvPr id="2" name="Picture 1">
            <a:extLst>
              <a:ext uri="{FF2B5EF4-FFF2-40B4-BE49-F238E27FC236}">
                <a16:creationId xmlns:a16="http://schemas.microsoft.com/office/drawing/2014/main" id="{6503D112-F0AB-8AB9-AFB6-C919A9689B63}"/>
              </a:ext>
            </a:extLst>
          </p:cNvPr>
          <p:cNvPicPr>
            <a:picLocks noChangeAspect="1"/>
          </p:cNvPicPr>
          <p:nvPr/>
        </p:nvPicPr>
        <p:blipFill>
          <a:blip r:embed="rId4"/>
          <a:stretch>
            <a:fillRect/>
          </a:stretch>
        </p:blipFill>
        <p:spPr>
          <a:xfrm>
            <a:off x="1920574" y="1352926"/>
            <a:ext cx="8007951" cy="4253162"/>
          </a:xfrm>
          <a:prstGeom prst="rect">
            <a:avLst/>
          </a:prstGeom>
        </p:spPr>
      </p:pic>
    </p:spTree>
    <p:extLst>
      <p:ext uri="{BB962C8B-B14F-4D97-AF65-F5344CB8AC3E}">
        <p14:creationId xmlns:p14="http://schemas.microsoft.com/office/powerpoint/2010/main" val="2012861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2255478"/>
            <a:ext cx="10515600" cy="1325563"/>
          </a:xfrm>
        </p:spPr>
        <p:txBody>
          <a:bodyPr/>
          <a:lstStyle/>
          <a:p>
            <a:pPr algn="ctr"/>
            <a:r>
              <a:rPr lang="en-US" b="1" dirty="0">
                <a:solidFill>
                  <a:srgbClr val="00A651"/>
                </a:solidFill>
                <a:latin typeface="Franklin Gothic Book" panose="020B0503020102020204" pitchFamily="34" charset="0"/>
              </a:rPr>
              <a:t>Questions &amp; Answers</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3"/>
          <a:srcRect/>
          <a:stretch/>
        </p:blipFill>
        <p:spPr>
          <a:xfrm>
            <a:off x="11182350" y="5859901"/>
            <a:ext cx="882130" cy="899379"/>
          </a:xfrm>
          <a:prstGeom prst="rect">
            <a:avLst/>
          </a:prstGeom>
        </p:spPr>
      </p:pic>
      <p:sp>
        <p:nvSpPr>
          <p:cNvPr id="3" name="Slide Number Placeholder 1">
            <a:extLst>
              <a:ext uri="{FF2B5EF4-FFF2-40B4-BE49-F238E27FC236}">
                <a16:creationId xmlns:a16="http://schemas.microsoft.com/office/drawing/2014/main" id="{F3F2559A-C806-5E55-D35F-D4A55070E53F}"/>
              </a:ext>
            </a:extLst>
          </p:cNvPr>
          <p:cNvSpPr>
            <a:spLocks noGrp="1"/>
          </p:cNvSpPr>
          <p:nvPr>
            <p:ph type="sldNum" sz="quarter" idx="12"/>
          </p:nvPr>
        </p:nvSpPr>
        <p:spPr>
          <a:xfrm>
            <a:off x="8610600" y="6356350"/>
            <a:ext cx="2743200" cy="365125"/>
          </a:xfrm>
        </p:spPr>
        <p:txBody>
          <a:bodyPr/>
          <a:lstStyle/>
          <a:p>
            <a:pPr algn="ctr"/>
            <a:fld id="{32EDD397-FC27-4DE1-AA90-C51D34D0F9B0}" type="slidenum">
              <a:rPr lang="en-US" smtClean="0"/>
              <a:pPr algn="ctr"/>
              <a:t>31</a:t>
            </a:fld>
            <a:endParaRPr lang="en-US" dirty="0"/>
          </a:p>
        </p:txBody>
      </p:sp>
    </p:spTree>
    <p:extLst>
      <p:ext uri="{BB962C8B-B14F-4D97-AF65-F5344CB8AC3E}">
        <p14:creationId xmlns:p14="http://schemas.microsoft.com/office/powerpoint/2010/main" val="487000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500062"/>
            <a:ext cx="10515600" cy="1325563"/>
          </a:xfrm>
        </p:spPr>
        <p:txBody>
          <a:bodyPr/>
          <a:lstStyle/>
          <a:p>
            <a:r>
              <a:rPr lang="en-US" b="1" dirty="0">
                <a:solidFill>
                  <a:srgbClr val="00A651"/>
                </a:solidFill>
                <a:latin typeface="Franklin Gothic Book" panose="020B0503020102020204" pitchFamily="34" charset="0"/>
              </a:rPr>
              <a:t>Contact Us</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3"/>
          <a:srcRect/>
          <a:stretch/>
        </p:blipFill>
        <p:spPr>
          <a:xfrm>
            <a:off x="11182350" y="5859901"/>
            <a:ext cx="882130" cy="899379"/>
          </a:xfrm>
          <a:prstGeom prst="rect">
            <a:avLst/>
          </a:prstGeom>
        </p:spPr>
      </p:pic>
      <p:sp>
        <p:nvSpPr>
          <p:cNvPr id="3" name="Rectangle 2">
            <a:extLst>
              <a:ext uri="{FF2B5EF4-FFF2-40B4-BE49-F238E27FC236}">
                <a16:creationId xmlns:a16="http://schemas.microsoft.com/office/drawing/2014/main" id="{1FAE4F3C-51C3-289E-D484-FA26A8B74053}"/>
              </a:ext>
            </a:extLst>
          </p:cNvPr>
          <p:cNvSpPr/>
          <p:nvPr/>
        </p:nvSpPr>
        <p:spPr>
          <a:xfrm>
            <a:off x="1254673" y="2257936"/>
            <a:ext cx="6259920" cy="523220"/>
          </a:xfrm>
          <a:prstGeom prst="rect">
            <a:avLst/>
          </a:prstGeom>
        </p:spPr>
        <p:txBody>
          <a:bodyPr wrap="square">
            <a:spAutoFit/>
          </a:bodyPr>
          <a:lstStyle/>
          <a:p>
            <a:r>
              <a:rPr lang="en-US" sz="2800" b="1" dirty="0">
                <a:solidFill>
                  <a:srgbClr val="00A651"/>
                </a:solidFill>
                <a:latin typeface="Arial" panose="020B0604020202020204" pitchFamily="34" charset="0"/>
                <a:cs typeface="Arial" panose="020B0604020202020204" pitchFamily="34" charset="0"/>
              </a:rPr>
              <a:t>Thank You.</a:t>
            </a:r>
          </a:p>
        </p:txBody>
      </p:sp>
      <p:sp>
        <p:nvSpPr>
          <p:cNvPr id="4" name="Rectangle 3">
            <a:extLst>
              <a:ext uri="{FF2B5EF4-FFF2-40B4-BE49-F238E27FC236}">
                <a16:creationId xmlns:a16="http://schemas.microsoft.com/office/drawing/2014/main" id="{57FDA2A8-A302-DCD2-6829-5F5E1050D92F}"/>
              </a:ext>
            </a:extLst>
          </p:cNvPr>
          <p:cNvSpPr/>
          <p:nvPr/>
        </p:nvSpPr>
        <p:spPr>
          <a:xfrm>
            <a:off x="1254673" y="2685588"/>
            <a:ext cx="10352308" cy="400110"/>
          </a:xfrm>
          <a:prstGeom prst="rect">
            <a:avLst/>
          </a:prstGeom>
        </p:spPr>
        <p:txBody>
          <a:bodyPr wrap="square">
            <a:spAutoFit/>
          </a:bodyPr>
          <a:lstStyle/>
          <a:p>
            <a:r>
              <a:rPr lang="en-US" sz="2000" dirty="0">
                <a:solidFill>
                  <a:srgbClr val="212552"/>
                </a:solidFill>
                <a:latin typeface="Arial" panose="020B0604020202020204" pitchFamily="34" charset="0"/>
                <a:ea typeface="Open Sans" panose="020B0606030504020204" pitchFamily="34" charset="0"/>
                <a:cs typeface="Arial" panose="020B0604020202020204" pitchFamily="34" charset="0"/>
              </a:rPr>
              <a:t>If you have questions or comments about this presentation, please contact us</a:t>
            </a:r>
          </a:p>
        </p:txBody>
      </p:sp>
      <p:pic>
        <p:nvPicPr>
          <p:cNvPr id="9" name="Graphic 8" descr="Envelope with solid fill">
            <a:extLst>
              <a:ext uri="{FF2B5EF4-FFF2-40B4-BE49-F238E27FC236}">
                <a16:creationId xmlns:a16="http://schemas.microsoft.com/office/drawing/2014/main" id="{3C7D7659-2219-5290-C1AA-AC7E3512006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54673" y="3539454"/>
            <a:ext cx="1097280" cy="1097280"/>
          </a:xfrm>
          <a:prstGeom prst="rect">
            <a:avLst/>
          </a:prstGeom>
        </p:spPr>
      </p:pic>
      <p:sp>
        <p:nvSpPr>
          <p:cNvPr id="7" name="Slide Number Placeholder 1">
            <a:extLst>
              <a:ext uri="{FF2B5EF4-FFF2-40B4-BE49-F238E27FC236}">
                <a16:creationId xmlns:a16="http://schemas.microsoft.com/office/drawing/2014/main" id="{9BB58970-8B9A-1981-6AD7-FA159F9917FE}"/>
              </a:ext>
            </a:extLst>
          </p:cNvPr>
          <p:cNvSpPr>
            <a:spLocks noGrp="1"/>
          </p:cNvSpPr>
          <p:nvPr>
            <p:ph type="sldNum" sz="quarter" idx="12"/>
          </p:nvPr>
        </p:nvSpPr>
        <p:spPr>
          <a:xfrm>
            <a:off x="8610600" y="6356350"/>
            <a:ext cx="2743200" cy="365125"/>
          </a:xfrm>
        </p:spPr>
        <p:txBody>
          <a:bodyPr/>
          <a:lstStyle/>
          <a:p>
            <a:pPr algn="ctr"/>
            <a:fld id="{32EDD397-FC27-4DE1-AA90-C51D34D0F9B0}" type="slidenum">
              <a:rPr lang="en-US" smtClean="0"/>
              <a:pPr algn="ctr"/>
              <a:t>32</a:t>
            </a:fld>
            <a:endParaRPr lang="en-US" dirty="0"/>
          </a:p>
        </p:txBody>
      </p:sp>
      <p:sp>
        <p:nvSpPr>
          <p:cNvPr id="8" name="TextBox 7">
            <a:extLst>
              <a:ext uri="{FF2B5EF4-FFF2-40B4-BE49-F238E27FC236}">
                <a16:creationId xmlns:a16="http://schemas.microsoft.com/office/drawing/2014/main" id="{1EE92654-4C5C-7C2E-B0DA-BC8CB36FFAF5}"/>
              </a:ext>
            </a:extLst>
          </p:cNvPr>
          <p:cNvSpPr txBox="1"/>
          <p:nvPr/>
        </p:nvSpPr>
        <p:spPr>
          <a:xfrm>
            <a:off x="2625892" y="3611040"/>
            <a:ext cx="6093994" cy="954107"/>
          </a:xfrm>
          <a:prstGeom prst="rect">
            <a:avLst/>
          </a:prstGeom>
          <a:noFill/>
        </p:spPr>
        <p:txBody>
          <a:bodyPr wrap="square">
            <a:spAutoFit/>
          </a:bodyPr>
          <a:lstStyle/>
          <a:p>
            <a:r>
              <a:rPr lang="en-US" sz="2000" b="1" dirty="0">
                <a:solidFill>
                  <a:srgbClr val="00A651"/>
                </a:solidFill>
                <a:latin typeface="Arial" panose="020B0604020202020204" pitchFamily="34" charset="0"/>
                <a:ea typeface="Open Sans" panose="020B0606030504020204" pitchFamily="34" charset="0"/>
                <a:cs typeface="Arial" panose="020B0604020202020204" pitchFamily="34" charset="0"/>
              </a:rPr>
              <a:t>WT Program</a:t>
            </a:r>
          </a:p>
          <a:p>
            <a:r>
              <a:rPr lang="en-US" sz="1800" b="1" dirty="0">
                <a:solidFill>
                  <a:srgbClr val="212552"/>
                </a:solidFill>
                <a:latin typeface="Arial" panose="020B0604020202020204" pitchFamily="34" charset="0"/>
                <a:ea typeface="Open Sans" panose="020B0606030504020204" pitchFamily="34" charset="0"/>
                <a:cs typeface="Arial" panose="020B0604020202020204" pitchFamily="34" charset="0"/>
              </a:rPr>
              <a:t>Email: </a:t>
            </a:r>
            <a:r>
              <a:rPr lang="en-US" dirty="0">
                <a:solidFill>
                  <a:srgbClr val="212552"/>
                </a:solidFill>
                <a:latin typeface="Arial" panose="020B0604020202020204" pitchFamily="34" charset="0"/>
                <a:ea typeface="Open Sans" panose="020B0606030504020204" pitchFamily="34" charset="0"/>
                <a:cs typeface="Arial" panose="020B0604020202020204" pitchFamily="34" charset="0"/>
                <a:hlinkClick r:id="rId6"/>
              </a:rPr>
              <a:t>W</a:t>
            </a:r>
            <a:r>
              <a:rPr lang="en-US" sz="1800" dirty="0">
                <a:solidFill>
                  <a:srgbClr val="212552"/>
                </a:solidFill>
                <a:latin typeface="Arial" panose="020B0604020202020204" pitchFamily="34" charset="0"/>
                <a:ea typeface="Open Sans" panose="020B0606030504020204" pitchFamily="34" charset="0"/>
                <a:cs typeface="Arial" panose="020B0604020202020204" pitchFamily="34" charset="0"/>
                <a:hlinkClick r:id="rId6"/>
              </a:rPr>
              <a:t>TProgram@commerce.fl.gov</a:t>
            </a:r>
            <a:r>
              <a:rPr lang="en-US" sz="1800" dirty="0">
                <a:solidFill>
                  <a:srgbClr val="212552"/>
                </a:solidFill>
                <a:latin typeface="Arial" panose="020B0604020202020204" pitchFamily="34" charset="0"/>
                <a:ea typeface="Open Sans" panose="020B0606030504020204" pitchFamily="34" charset="0"/>
                <a:cs typeface="Arial" panose="020B0604020202020204" pitchFamily="34" charset="0"/>
              </a:rPr>
              <a:t>	</a:t>
            </a:r>
          </a:p>
          <a:p>
            <a:r>
              <a:rPr lang="en-US" sz="1800" b="1" dirty="0">
                <a:solidFill>
                  <a:srgbClr val="212552"/>
                </a:solidFill>
                <a:latin typeface="Arial" panose="020B0604020202020204" pitchFamily="34" charset="0"/>
                <a:ea typeface="Open Sans" panose="020B0606030504020204" pitchFamily="34" charset="0"/>
                <a:cs typeface="Arial" panose="020B0604020202020204" pitchFamily="34" charset="0"/>
              </a:rPr>
              <a:t>Office: </a:t>
            </a:r>
            <a:r>
              <a:rPr lang="en-US" sz="1800" dirty="0">
                <a:solidFill>
                  <a:srgbClr val="212552"/>
                </a:solidFill>
                <a:latin typeface="Arial" panose="020B0604020202020204" pitchFamily="34" charset="0"/>
                <a:ea typeface="Open Sans" panose="020B0606030504020204" pitchFamily="34" charset="0"/>
                <a:cs typeface="Arial" panose="020B0604020202020204" pitchFamily="34" charset="0"/>
              </a:rPr>
              <a:t>Bureau of One-Stop and Program Support</a:t>
            </a:r>
          </a:p>
        </p:txBody>
      </p:sp>
    </p:spTree>
    <p:extLst>
      <p:ext uri="{BB962C8B-B14F-4D97-AF65-F5344CB8AC3E}">
        <p14:creationId xmlns:p14="http://schemas.microsoft.com/office/powerpoint/2010/main" val="54347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4</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rPr>
              <a:t>WHAT IS SUBJECT TO SANCTION?</a:t>
            </a:r>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7" name="Picture 6">
            <a:extLst>
              <a:ext uri="{FF2B5EF4-FFF2-40B4-BE49-F238E27FC236}">
                <a16:creationId xmlns:a16="http://schemas.microsoft.com/office/drawing/2014/main" id="{8658C687-595A-02FA-4A14-FB990CEE51DE}"/>
              </a:ext>
            </a:extLst>
          </p:cNvPr>
          <p:cNvPicPr>
            <a:picLocks noChangeAspect="1"/>
          </p:cNvPicPr>
          <p:nvPr/>
        </p:nvPicPr>
        <p:blipFill>
          <a:blip r:embed="rId4"/>
          <a:stretch>
            <a:fillRect/>
          </a:stretch>
        </p:blipFill>
        <p:spPr>
          <a:xfrm>
            <a:off x="3407431" y="1151149"/>
            <a:ext cx="5377138" cy="5377138"/>
          </a:xfrm>
          <a:prstGeom prst="rect">
            <a:avLst/>
          </a:prstGeom>
        </p:spPr>
      </p:pic>
    </p:spTree>
    <p:extLst>
      <p:ext uri="{BB962C8B-B14F-4D97-AF65-F5344CB8AC3E}">
        <p14:creationId xmlns:p14="http://schemas.microsoft.com/office/powerpoint/2010/main" val="4197722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2F8DE9-0CBD-4840-96B0-1254C0D5449D}"/>
              </a:ext>
            </a:extLst>
          </p:cNvPr>
          <p:cNvSpPr>
            <a:spLocks noGrp="1"/>
          </p:cNvSpPr>
          <p:nvPr>
            <p:ph idx="1"/>
          </p:nvPr>
        </p:nvSpPr>
        <p:spPr>
          <a:xfrm>
            <a:off x="7117876" y="2164829"/>
            <a:ext cx="2942094" cy="1429556"/>
          </a:xfrm>
        </p:spPr>
        <p:txBody>
          <a:bodyPr/>
          <a:lstStyle/>
          <a:p>
            <a:pPr marL="0" indent="0" algn="ctr">
              <a:buNone/>
            </a:pPr>
            <a:r>
              <a:rPr lang="en-US" dirty="0">
                <a:solidFill>
                  <a:schemeClr val="accent5">
                    <a:lumMod val="50000"/>
                  </a:schemeClr>
                </a:solidFill>
              </a:rPr>
              <a:t>Work Eligible and</a:t>
            </a:r>
          </a:p>
          <a:p>
            <a:pPr marL="0" indent="0" algn="ctr">
              <a:spcBef>
                <a:spcPts val="0"/>
              </a:spcBef>
              <a:buNone/>
            </a:pPr>
            <a:r>
              <a:rPr lang="en-US" dirty="0">
                <a:solidFill>
                  <a:schemeClr val="accent5">
                    <a:lumMod val="50000"/>
                  </a:schemeClr>
                </a:solidFill>
              </a:rPr>
              <a:t>Engaged</a:t>
            </a:r>
          </a:p>
        </p:txBody>
      </p:sp>
      <p:sp>
        <p:nvSpPr>
          <p:cNvPr id="3" name="Title 2">
            <a:extLst>
              <a:ext uri="{FF2B5EF4-FFF2-40B4-BE49-F238E27FC236}">
                <a16:creationId xmlns:a16="http://schemas.microsoft.com/office/drawing/2014/main" id="{041A071E-C0DE-4338-82F3-1C230A0AD5CA}"/>
              </a:ext>
            </a:extLst>
          </p:cNvPr>
          <p:cNvSpPr>
            <a:spLocks noGrp="1"/>
          </p:cNvSpPr>
          <p:nvPr>
            <p:ph type="title"/>
          </p:nvPr>
        </p:nvSpPr>
        <p:spPr>
          <a:xfrm>
            <a:off x="631658" y="196881"/>
            <a:ext cx="10928684" cy="1325563"/>
          </a:xfrm>
        </p:spPr>
        <p:txBody>
          <a:bodyPr>
            <a:normAutofit/>
          </a:bodyPr>
          <a:lstStyle/>
          <a:p>
            <a:r>
              <a:rPr lang="en-US" b="1" dirty="0">
                <a:solidFill>
                  <a:srgbClr val="00A651"/>
                </a:solidFill>
                <a:latin typeface="Franklin Gothic Book" panose="020B0503020102020204" pitchFamily="34" charset="0"/>
              </a:rPr>
              <a:t>ALL FAMILY NUMERATOR AND DENOMINATOR</a:t>
            </a:r>
          </a:p>
        </p:txBody>
      </p:sp>
      <p:sp>
        <p:nvSpPr>
          <p:cNvPr id="4" name="Content Placeholder 1">
            <a:extLst>
              <a:ext uri="{FF2B5EF4-FFF2-40B4-BE49-F238E27FC236}">
                <a16:creationId xmlns:a16="http://schemas.microsoft.com/office/drawing/2014/main" id="{31C1BAA4-D968-4DAF-854A-B68FA3C74017}"/>
              </a:ext>
            </a:extLst>
          </p:cNvPr>
          <p:cNvSpPr txBox="1">
            <a:spLocks/>
          </p:cNvSpPr>
          <p:nvPr/>
        </p:nvSpPr>
        <p:spPr>
          <a:xfrm>
            <a:off x="2145740" y="4663015"/>
            <a:ext cx="3244716" cy="142955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4546A"/>
                </a:solidFill>
                <a:latin typeface="HelveticaNeueLT Std" panose="020B0604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4546A"/>
                </a:solidFill>
                <a:latin typeface="HelveticaNeueLT Std" panose="020B0604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4546A"/>
                </a:solidFill>
                <a:latin typeface="HelveticaNeueLT Std" panose="020B0604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4546A"/>
                </a:solidFill>
                <a:latin typeface="HelveticaNeueLT Std" panose="020B0604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4546A"/>
                </a:solidFill>
                <a:latin typeface="HelveticaNeueLT Std" panose="020B0604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All Work</a:t>
            </a:r>
          </a:p>
          <a:p>
            <a:pPr marL="0" indent="0" algn="ctr">
              <a:buNone/>
            </a:pPr>
            <a:r>
              <a:rPr lang="en-US" dirty="0"/>
              <a:t>Eligible</a:t>
            </a:r>
          </a:p>
          <a:p>
            <a:pPr marL="0" indent="0" algn="ctr">
              <a:buNone/>
            </a:pPr>
            <a:r>
              <a:rPr lang="en-US" sz="1800" dirty="0"/>
              <a:t>minus those subject to sanction</a:t>
            </a:r>
          </a:p>
        </p:txBody>
      </p:sp>
      <p:sp>
        <p:nvSpPr>
          <p:cNvPr id="6" name="Rectangle 5">
            <a:extLst>
              <a:ext uri="{FF2B5EF4-FFF2-40B4-BE49-F238E27FC236}">
                <a16:creationId xmlns:a16="http://schemas.microsoft.com/office/drawing/2014/main" id="{3618B066-71F7-495B-A303-4F01414BBD2D}"/>
              </a:ext>
            </a:extLst>
          </p:cNvPr>
          <p:cNvSpPr/>
          <p:nvPr/>
        </p:nvSpPr>
        <p:spPr>
          <a:xfrm rot="21200860">
            <a:off x="2979314" y="3810991"/>
            <a:ext cx="6606862" cy="206062"/>
          </a:xfrm>
          <a:prstGeom prst="rect">
            <a:avLst/>
          </a:prstGeom>
          <a:solidFill>
            <a:srgbClr val="44546A"/>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80F91AA6-F92F-4D96-A521-B7879B45DF3B}"/>
              </a:ext>
            </a:extLst>
          </p:cNvPr>
          <p:cNvSpPr/>
          <p:nvPr/>
        </p:nvSpPr>
        <p:spPr>
          <a:xfrm>
            <a:off x="2989619" y="1772909"/>
            <a:ext cx="1615571" cy="2141113"/>
          </a:xfrm>
          <a:prstGeom prst="downArrow">
            <a:avLst/>
          </a:prstGeom>
          <a:solidFill>
            <a:srgbClr val="BDD729"/>
          </a:solidFill>
          <a:ln>
            <a:solidFill>
              <a:srgbClr val="BDD7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2943F2AC-F9FF-458A-8A59-9CF4B8519CF1}"/>
              </a:ext>
            </a:extLst>
          </p:cNvPr>
          <p:cNvSpPr/>
          <p:nvPr/>
        </p:nvSpPr>
        <p:spPr>
          <a:xfrm rot="10800000">
            <a:off x="7781138" y="3857223"/>
            <a:ext cx="1615571" cy="2141113"/>
          </a:xfrm>
          <a:prstGeom prst="downArrow">
            <a:avLst/>
          </a:prstGeom>
          <a:solidFill>
            <a:srgbClr val="BDD729"/>
          </a:solidFill>
          <a:ln>
            <a:solidFill>
              <a:srgbClr val="BDD7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5A5B7C8-9142-09FD-AD6B-3E411B4E6C3E}"/>
              </a:ext>
            </a:extLst>
          </p:cNvPr>
          <p:cNvSpPr>
            <a:spLocks noGrp="1"/>
          </p:cNvSpPr>
          <p:nvPr>
            <p:ph type="sldNum" sz="quarter" idx="12"/>
          </p:nvPr>
        </p:nvSpPr>
        <p:spPr>
          <a:xfrm>
            <a:off x="8289958" y="6356354"/>
            <a:ext cx="2057400" cy="365125"/>
          </a:xfrm>
          <a:prstGeom prst="rect">
            <a:avLst/>
          </a:prstGeom>
        </p:spPr>
        <p:txBody>
          <a:bodyPr/>
          <a:lstStyle/>
          <a:p>
            <a:r>
              <a:rPr lang="en-US" sz="1400" dirty="0">
                <a:solidFill>
                  <a:srgbClr val="003F5C"/>
                </a:solidFill>
              </a:rPr>
              <a:t>                                            </a:t>
            </a:r>
            <a:fld id="{9AB017ED-6826-9044-9127-2F5D8B30396E}" type="slidenum">
              <a:rPr lang="en-US" sz="1400" smtClean="0">
                <a:solidFill>
                  <a:srgbClr val="003F5C"/>
                </a:solidFill>
              </a:rPr>
              <a:pPr/>
              <a:t>5</a:t>
            </a:fld>
            <a:endParaRPr lang="en-US" sz="1400" dirty="0">
              <a:solidFill>
                <a:srgbClr val="003F5C"/>
              </a:solidFill>
            </a:endParaRPr>
          </a:p>
        </p:txBody>
      </p:sp>
      <p:pic>
        <p:nvPicPr>
          <p:cNvPr id="9" name="Content Placeholder 4">
            <a:extLst>
              <a:ext uri="{FF2B5EF4-FFF2-40B4-BE49-F238E27FC236}">
                <a16:creationId xmlns:a16="http://schemas.microsoft.com/office/drawing/2014/main" id="{B108C25B-8A92-096E-0282-0FF4124D2E48}"/>
              </a:ext>
            </a:extLst>
          </p:cNvPr>
          <p:cNvPicPr>
            <a:picLocks noChangeAspect="1"/>
          </p:cNvPicPr>
          <p:nvPr/>
        </p:nvPicPr>
        <p:blipFill>
          <a:blip r:embed="rId3"/>
          <a:srcRect/>
          <a:stretch/>
        </p:blipFill>
        <p:spPr>
          <a:xfrm>
            <a:off x="11182350" y="5859901"/>
            <a:ext cx="882130" cy="899379"/>
          </a:xfrm>
          <a:prstGeom prst="rect">
            <a:avLst/>
          </a:prstGeom>
        </p:spPr>
      </p:pic>
    </p:spTree>
    <p:extLst>
      <p:ext uri="{BB962C8B-B14F-4D97-AF65-F5344CB8AC3E}">
        <p14:creationId xmlns:p14="http://schemas.microsoft.com/office/powerpoint/2010/main" val="4196285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6</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00A651"/>
                </a:solidFill>
                <a:latin typeface="Franklin Gothic Book" panose="020B0503020102020204" pitchFamily="34" charset="0"/>
              </a:rPr>
              <a:t>WHO IS A WORK ELIGIBLE INDIVIDUAL</a:t>
            </a:r>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rPr>
              <a:t>?</a:t>
            </a:r>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2" name="Picture 1">
            <a:extLst>
              <a:ext uri="{FF2B5EF4-FFF2-40B4-BE49-F238E27FC236}">
                <a16:creationId xmlns:a16="http://schemas.microsoft.com/office/drawing/2014/main" id="{20970381-62F4-E075-7890-9FFAA382583D}"/>
              </a:ext>
            </a:extLst>
          </p:cNvPr>
          <p:cNvPicPr>
            <a:picLocks noChangeAspect="1"/>
          </p:cNvPicPr>
          <p:nvPr/>
        </p:nvPicPr>
        <p:blipFill>
          <a:blip r:embed="rId4"/>
          <a:stretch>
            <a:fillRect/>
          </a:stretch>
        </p:blipFill>
        <p:spPr>
          <a:xfrm>
            <a:off x="1885950" y="1451611"/>
            <a:ext cx="8461408" cy="4582288"/>
          </a:xfrm>
          <a:prstGeom prst="rect">
            <a:avLst/>
          </a:prstGeom>
        </p:spPr>
      </p:pic>
    </p:spTree>
    <p:extLst>
      <p:ext uri="{BB962C8B-B14F-4D97-AF65-F5344CB8AC3E}">
        <p14:creationId xmlns:p14="http://schemas.microsoft.com/office/powerpoint/2010/main" val="488595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7</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rPr>
              <a:t>WHO ISN’T INCLUDED IN THE WORK ELIGIBLE DEFINITION?</a:t>
            </a:r>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3" name="Picture 2">
            <a:extLst>
              <a:ext uri="{FF2B5EF4-FFF2-40B4-BE49-F238E27FC236}">
                <a16:creationId xmlns:a16="http://schemas.microsoft.com/office/drawing/2014/main" id="{78F7C9BA-A83B-78F1-5E0E-83DE0FD0BC09}"/>
              </a:ext>
            </a:extLst>
          </p:cNvPr>
          <p:cNvPicPr>
            <a:picLocks noChangeAspect="1"/>
          </p:cNvPicPr>
          <p:nvPr/>
        </p:nvPicPr>
        <p:blipFill>
          <a:blip r:embed="rId4"/>
          <a:stretch>
            <a:fillRect/>
          </a:stretch>
        </p:blipFill>
        <p:spPr>
          <a:xfrm>
            <a:off x="2224704" y="1445798"/>
            <a:ext cx="7742591" cy="4414103"/>
          </a:xfrm>
          <a:prstGeom prst="rect">
            <a:avLst/>
          </a:prstGeom>
        </p:spPr>
      </p:pic>
      <p:pic>
        <p:nvPicPr>
          <p:cNvPr id="7" name="Picture 6">
            <a:extLst>
              <a:ext uri="{FF2B5EF4-FFF2-40B4-BE49-F238E27FC236}">
                <a16:creationId xmlns:a16="http://schemas.microsoft.com/office/drawing/2014/main" id="{2872F4AC-9240-77A4-FDBB-0DDA0E181EC4}"/>
              </a:ext>
            </a:extLst>
          </p:cNvPr>
          <p:cNvPicPr>
            <a:picLocks noChangeAspect="1"/>
          </p:cNvPicPr>
          <p:nvPr/>
        </p:nvPicPr>
        <p:blipFill>
          <a:blip r:embed="rId5"/>
          <a:stretch>
            <a:fillRect/>
          </a:stretch>
        </p:blipFill>
        <p:spPr>
          <a:xfrm>
            <a:off x="3052563" y="2634916"/>
            <a:ext cx="6266095" cy="2931539"/>
          </a:xfrm>
          <a:prstGeom prst="rect">
            <a:avLst/>
          </a:prstGeom>
        </p:spPr>
      </p:pic>
    </p:spTree>
    <p:extLst>
      <p:ext uri="{BB962C8B-B14F-4D97-AF65-F5344CB8AC3E}">
        <p14:creationId xmlns:p14="http://schemas.microsoft.com/office/powerpoint/2010/main" val="140255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8</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rPr>
              <a:t>ALL FAMILY PARTICIPATION REQUIREMENTS</a:t>
            </a:r>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2" name="Picture 1">
            <a:extLst>
              <a:ext uri="{FF2B5EF4-FFF2-40B4-BE49-F238E27FC236}">
                <a16:creationId xmlns:a16="http://schemas.microsoft.com/office/drawing/2014/main" id="{441137F4-F162-AF9A-5B07-8884C5F00F58}"/>
              </a:ext>
            </a:extLst>
          </p:cNvPr>
          <p:cNvPicPr>
            <a:picLocks noChangeAspect="1"/>
          </p:cNvPicPr>
          <p:nvPr/>
        </p:nvPicPr>
        <p:blipFill>
          <a:blip r:embed="rId4"/>
          <a:stretch>
            <a:fillRect/>
          </a:stretch>
        </p:blipFill>
        <p:spPr>
          <a:xfrm>
            <a:off x="1980843" y="1362178"/>
            <a:ext cx="8230313" cy="4395597"/>
          </a:xfrm>
          <a:prstGeom prst="rect">
            <a:avLst/>
          </a:prstGeom>
        </p:spPr>
      </p:pic>
    </p:spTree>
    <p:extLst>
      <p:ext uri="{BB962C8B-B14F-4D97-AF65-F5344CB8AC3E}">
        <p14:creationId xmlns:p14="http://schemas.microsoft.com/office/powerpoint/2010/main" val="3176778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7F2E4D-C0E5-474B-98C1-142EBE9B6F29}"/>
              </a:ext>
            </a:extLst>
          </p:cNvPr>
          <p:cNvSpPr>
            <a:spLocks noGrp="1"/>
          </p:cNvSpPr>
          <p:nvPr>
            <p:ph type="sldNum" sz="quarter" idx="12"/>
          </p:nvPr>
        </p:nvSpPr>
        <p:spPr>
          <a:xfrm>
            <a:off x="8289958" y="6356354"/>
            <a:ext cx="2057400" cy="365125"/>
          </a:xfrm>
          <a:prstGeom prst="rect">
            <a:avLst/>
          </a:prstGeom>
        </p:spPr>
        <p:txBody>
          <a:bodyPr/>
          <a:lstStyle/>
          <a:p>
            <a:fld id="{9AB017ED-6826-9044-9127-2F5D8B30396E}" type="slidenum">
              <a:rPr lang="en-US" sz="1400">
                <a:solidFill>
                  <a:srgbClr val="003F5C"/>
                </a:solidFill>
              </a:rPr>
              <a:pPr/>
              <a:t>9</a:t>
            </a:fld>
            <a:endParaRPr lang="en-US" sz="1400" dirty="0">
              <a:solidFill>
                <a:srgbClr val="003F5C"/>
              </a:solidFill>
            </a:endParaRPr>
          </a:p>
        </p:txBody>
      </p:sp>
      <p:sp>
        <p:nvSpPr>
          <p:cNvPr id="4" name="Title 1">
            <a:extLst>
              <a:ext uri="{FF2B5EF4-FFF2-40B4-BE49-F238E27FC236}">
                <a16:creationId xmlns:a16="http://schemas.microsoft.com/office/drawing/2014/main" id="{74E122A7-D6CB-9637-B8DB-9B20D12DBBBD}"/>
              </a:ext>
            </a:extLst>
          </p:cNvPr>
          <p:cNvSpPr txBox="1">
            <a:spLocks/>
          </p:cNvSpPr>
          <p:nvPr/>
        </p:nvSpPr>
        <p:spPr>
          <a:xfrm>
            <a:off x="666750" y="85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solidFill>
                <a:srgbClr val="00A651"/>
              </a:solidFill>
              <a:latin typeface="Franklin Gothic Book" panose="020B0503020102020204" pitchFamily="34" charset="0"/>
            </a:endParaRPr>
          </a:p>
        </p:txBody>
      </p:sp>
      <p:pic>
        <p:nvPicPr>
          <p:cNvPr id="6" name="Content Placeholder 4">
            <a:extLst>
              <a:ext uri="{FF2B5EF4-FFF2-40B4-BE49-F238E27FC236}">
                <a16:creationId xmlns:a16="http://schemas.microsoft.com/office/drawing/2014/main" id="{3082AE05-DF08-2C21-7EB2-458ABDC5543E}"/>
              </a:ext>
            </a:extLst>
          </p:cNvPr>
          <p:cNvPicPr>
            <a:picLocks noChangeAspect="1"/>
          </p:cNvPicPr>
          <p:nvPr/>
        </p:nvPicPr>
        <p:blipFill>
          <a:blip r:embed="rId3"/>
          <a:srcRect/>
          <a:stretch/>
        </p:blipFill>
        <p:spPr>
          <a:xfrm>
            <a:off x="11182350" y="5859901"/>
            <a:ext cx="882130" cy="899379"/>
          </a:xfrm>
          <a:prstGeom prst="rect">
            <a:avLst/>
          </a:prstGeom>
        </p:spPr>
      </p:pic>
      <p:pic>
        <p:nvPicPr>
          <p:cNvPr id="3" name="Picture 2">
            <a:extLst>
              <a:ext uri="{FF2B5EF4-FFF2-40B4-BE49-F238E27FC236}">
                <a16:creationId xmlns:a16="http://schemas.microsoft.com/office/drawing/2014/main" id="{D2A9CC18-0395-356E-3E6A-F0A0ADCDDC59}"/>
              </a:ext>
            </a:extLst>
          </p:cNvPr>
          <p:cNvPicPr>
            <a:picLocks noChangeAspect="1"/>
          </p:cNvPicPr>
          <p:nvPr/>
        </p:nvPicPr>
        <p:blipFill>
          <a:blip r:embed="rId4"/>
          <a:stretch>
            <a:fillRect/>
          </a:stretch>
        </p:blipFill>
        <p:spPr>
          <a:xfrm>
            <a:off x="1948565" y="1380956"/>
            <a:ext cx="7580446" cy="5053631"/>
          </a:xfrm>
          <a:prstGeom prst="rect">
            <a:avLst/>
          </a:prstGeom>
        </p:spPr>
      </p:pic>
      <p:sp>
        <p:nvSpPr>
          <p:cNvPr id="2" name="Title 1">
            <a:extLst>
              <a:ext uri="{FF2B5EF4-FFF2-40B4-BE49-F238E27FC236}">
                <a16:creationId xmlns:a16="http://schemas.microsoft.com/office/drawing/2014/main" id="{1C6E5844-E8E5-D822-E696-08C77BCA208A}"/>
              </a:ext>
            </a:extLst>
          </p:cNvPr>
          <p:cNvSpPr txBox="1">
            <a:spLocks/>
          </p:cNvSpPr>
          <p:nvPr/>
        </p:nvSpPr>
        <p:spPr>
          <a:xfrm>
            <a:off x="819150" y="16097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0" lang="en-US" sz="4400" b="1" i="0" u="none" strike="noStrike" kern="1200" cap="none" spc="0" normalizeH="0" baseline="0" noProof="0" dirty="0">
                <a:ln>
                  <a:noFill/>
                </a:ln>
                <a:solidFill>
                  <a:srgbClr val="00A651"/>
                </a:solidFill>
                <a:effectLst/>
                <a:uLnTx/>
                <a:uFillTx/>
                <a:latin typeface="Franklin Gothic Book" panose="020B0503020102020204" pitchFamily="34" charset="0"/>
              </a:rPr>
              <a:t>ALL FAMILY PARTICIPATION RATES</a:t>
            </a:r>
            <a:endParaRPr lang="en-US" sz="4400" b="1" dirty="0">
              <a:solidFill>
                <a:srgbClr val="00A651"/>
              </a:solidFill>
              <a:latin typeface="Franklin Gothic Book" panose="020B0503020102020204" pitchFamily="34" charset="0"/>
            </a:endParaRPr>
          </a:p>
        </p:txBody>
      </p:sp>
    </p:spTree>
    <p:extLst>
      <p:ext uri="{BB962C8B-B14F-4D97-AF65-F5344CB8AC3E}">
        <p14:creationId xmlns:p14="http://schemas.microsoft.com/office/powerpoint/2010/main" val="283129036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34F47E119D2F4EBDE880DFF2162436" ma:contentTypeVersion="18" ma:contentTypeDescription="Create a new document." ma:contentTypeScope="" ma:versionID="409310671e3ec3841f0bfdab13e159ef">
  <xsd:schema xmlns:xsd="http://www.w3.org/2001/XMLSchema" xmlns:xs="http://www.w3.org/2001/XMLSchema" xmlns:p="http://schemas.microsoft.com/office/2006/metadata/properties" xmlns:ns1="http://schemas.microsoft.com/sharepoint/v3" xmlns:ns2="49bdf242-fea4-4829-bc24-e622aec032ae" xmlns:ns3="50275235-bb4d-4756-91cd-34632ec170b2" targetNamespace="http://schemas.microsoft.com/office/2006/metadata/properties" ma:root="true" ma:fieldsID="afa1c267040aa7fdfd79cfdc58663ab5" ns1:_="" ns2:_="" ns3:_="">
    <xsd:import namespace="http://schemas.microsoft.com/sharepoint/v3"/>
    <xsd:import namespace="49bdf242-fea4-4829-bc24-e622aec032ae"/>
    <xsd:import namespace="50275235-bb4d-4756-91cd-34632ec170b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BLUEFOLDER" minOccurs="0"/>
                <xsd:element ref="ns2:Person" minOccurs="0"/>
                <xsd:element ref="ns1:_ip_UnifiedCompliancePolicyProperties" minOccurs="0"/>
                <xsd:element ref="ns1:_ip_UnifiedCompliancePolicyUIAction" minOccurs="0"/>
                <xsd:element ref="ns2:MediaServiceDateTaken" minOccurs="0"/>
                <xsd:element ref="ns2:MediaLengthInSeconds" minOccurs="0"/>
                <xsd:element ref="ns2:Comment"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bdf242-fea4-4829-bc24-e622aec032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BLUEFOLDER" ma:index="12" nillable="true" ma:displayName="BLUE FOLDER" ma:default="1" ma:description="Blue folder created submitted to Dee" ma:format="Dropdown" ma:internalName="BLUEFOLDER">
      <xsd:simpleType>
        <xsd:restriction base="dms:Boolean"/>
      </xsd:simpleType>
    </xsd:element>
    <xsd:element name="Person" ma:index="13"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Comment" ma:index="18" nillable="true" ma:displayName="Comment" ma:format="Dropdown" ma:internalName="Comment">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f80e6c-b8a1-493a-8e58-14966f94df32"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275235-bb4d-4756-91cd-34632ec170b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862e16-3cec-4c63-aae6-44cc9797803e}" ma:internalName="TaxCatchAll" ma:showField="CatchAllData" ma:web="50275235-bb4d-4756-91cd-34632ec170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erson xmlns="49bdf242-fea4-4829-bc24-e622aec032ae">
      <UserInfo>
        <DisplayName/>
        <AccountId xsi:nil="true"/>
        <AccountType/>
      </UserInfo>
    </Person>
    <BLUEFOLDER xmlns="49bdf242-fea4-4829-bc24-e622aec032ae">true</BLUEFOLDER>
    <_ip_UnifiedCompliancePolicyProperties xmlns="http://schemas.microsoft.com/sharepoint/v3" xsi:nil="true"/>
    <Comment xmlns="49bdf242-fea4-4829-bc24-e622aec032ae" xsi:nil="true"/>
    <TaxCatchAll xmlns="50275235-bb4d-4756-91cd-34632ec170b2" xsi:nil="true"/>
    <lcf76f155ced4ddcb4097134ff3c332f xmlns="49bdf242-fea4-4829-bc24-e622aec032a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E8BEA7-A761-489B-8F5E-33E311AEB0FE}">
  <ds:schemaRefs>
    <ds:schemaRef ds:uri="http://schemas.microsoft.com/sharepoint/v3/contenttype/forms"/>
  </ds:schemaRefs>
</ds:datastoreItem>
</file>

<file path=customXml/itemProps2.xml><?xml version="1.0" encoding="utf-8"?>
<ds:datastoreItem xmlns:ds="http://schemas.openxmlformats.org/officeDocument/2006/customXml" ds:itemID="{B3EE8873-51A4-437D-91EE-CDEC7C5BBD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bdf242-fea4-4829-bc24-e622aec032ae"/>
    <ds:schemaRef ds:uri="50275235-bb4d-4756-91cd-34632ec170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74AAE2-5579-47A5-9E4E-462D19B3EC16}">
  <ds:schemaRefs>
    <ds:schemaRef ds:uri="http://schemas.microsoft.com/office/2006/documentManagement/types"/>
    <ds:schemaRef ds:uri="50275235-bb4d-4756-91cd-34632ec170b2"/>
    <ds:schemaRef ds:uri="http://schemas.microsoft.com/office/2006/metadata/properties"/>
    <ds:schemaRef ds:uri="http://schemas.microsoft.com/sharepoint/v3"/>
    <ds:schemaRef ds:uri="http://purl.org/dc/elements/1.1/"/>
    <ds:schemaRef ds:uri="http://schemas.microsoft.com/office/infopath/2007/PartnerControls"/>
    <ds:schemaRef ds:uri="http://www.w3.org/XML/1998/namespace"/>
    <ds:schemaRef ds:uri="49bdf242-fea4-4829-bc24-e622aec032ae"/>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62975</TotalTime>
  <Words>3117</Words>
  <Application>Microsoft Office PowerPoint</Application>
  <PresentationFormat>Widescreen</PresentationFormat>
  <Paragraphs>190</Paragraphs>
  <Slides>32</Slides>
  <Notes>32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32</vt:i4>
      </vt:variant>
    </vt:vector>
  </HeadingPairs>
  <TitlesOfParts>
    <vt:vector size="43" baseType="lpstr">
      <vt:lpstr>Arial</vt:lpstr>
      <vt:lpstr>Bodoni MT</vt:lpstr>
      <vt:lpstr>Calibri</vt:lpstr>
      <vt:lpstr>Calibri Light</vt:lpstr>
      <vt:lpstr>Franklin Gothic Book</vt:lpstr>
      <vt:lpstr>HelveticaNeueLT Std</vt:lpstr>
      <vt:lpstr>Wingdings</vt:lpstr>
      <vt:lpstr>Custom Design</vt:lpstr>
      <vt:lpstr>1_Office Theme</vt:lpstr>
      <vt:lpstr>2_Office Theme</vt:lpstr>
      <vt:lpstr>Office Theme</vt:lpstr>
      <vt:lpstr>Participation Rate Basics </vt:lpstr>
      <vt:lpstr>PowerPoint Presentation</vt:lpstr>
      <vt:lpstr>PowerPoint Presentation</vt:lpstr>
      <vt:lpstr>PowerPoint Presentation</vt:lpstr>
      <vt:lpstr>ALL FAMILY NUMERATOR AND DENOMINATOR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vt:lpstr>
      <vt:lpstr>PowerPoint Presentation</vt:lpstr>
      <vt:lpstr>PowerPoint Presentation</vt:lpstr>
      <vt:lpstr>PowerPoint Presentation</vt:lpstr>
      <vt:lpstr>PowerPoint Presentation</vt:lpstr>
      <vt:lpstr>Questions &amp; Answers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 Dana</dc:creator>
  <cp:lastModifiedBy>Thomas, Jewelisia</cp:lastModifiedBy>
  <cp:revision>858</cp:revision>
  <cp:lastPrinted>2023-08-21T16:57:54Z</cp:lastPrinted>
  <dcterms:created xsi:type="dcterms:W3CDTF">2018-04-23T13:15:09Z</dcterms:created>
  <dcterms:modified xsi:type="dcterms:W3CDTF">2024-04-01T17:59:25Z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0x010100DE34F47E119D2F4EBDE880DFF2162436</vt:lpwstr>
  </property>
</Properties>
</file>