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258" r:id="rId3"/>
    <p:sldId id="25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264" r:id="rId72"/>
    <p:sldId id="26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732" autoAdjust="0"/>
  </p:normalViewPr>
  <p:slideViewPr>
    <p:cSldViewPr snapToGrid="0">
      <p:cViewPr varScale="1">
        <p:scale>
          <a:sx n="88" d="100"/>
          <a:sy n="88" d="100"/>
        </p:scale>
        <p:origin x="13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ile:///\\awifs\workservices\1D.%20-%20Prog.%20Guidance-QA\Fay's%20Unit\Wagner%20Peyser\Training%20Spring%2007\window.status='';return%20tru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rPr>
              <a:t>This brings up the search page where you can search by these fields or you can select by</a:t>
            </a:r>
          </a:p>
          <a:p>
            <a:pPr eaLnBrk="1" hangingPunct="1"/>
            <a:r>
              <a:rPr lang="en-US" altLang="en-US" b="1" dirty="0">
                <a:latin typeface="Arial" panose="020B0604020202020204" pitchFamily="34" charset="0"/>
              </a:rPr>
              <a:t>Employer Industry Sector: </a:t>
            </a:r>
          </a:p>
          <a:p>
            <a:pPr eaLnBrk="1" hangingPunct="1">
              <a:buFontTx/>
              <a:buChar char="•"/>
            </a:pPr>
            <a:r>
              <a:rPr lang="en-US" altLang="en-US" b="1" dirty="0">
                <a:latin typeface="Arial" panose="020B0604020202020204" pitchFamily="34" charset="0"/>
              </a:rPr>
              <a:t>Employer Benefits: [ </a:t>
            </a:r>
            <a:r>
              <a:rPr lang="en-US" altLang="en-US" b="1" dirty="0">
                <a:latin typeface="Arial" panose="020B0604020202020204" pitchFamily="34" charset="0"/>
                <a:hlinkMouseOver r:id="rId3" action="ppaction://hlinkfile"/>
              </a:rPr>
              <a:t>Check All</a:t>
            </a:r>
            <a:r>
              <a:rPr lang="en-US" altLang="en-US" b="1" dirty="0">
                <a:latin typeface="Arial" panose="020B0604020202020204" pitchFamily="34" charset="0"/>
              </a:rPr>
              <a:t> | </a:t>
            </a:r>
            <a:r>
              <a:rPr lang="en-US" altLang="en-US" b="1" dirty="0">
                <a:latin typeface="Arial" panose="020B0604020202020204" pitchFamily="34" charset="0"/>
                <a:hlinkMouseOver r:id="rId3" action="ppaction://hlinkfile"/>
              </a:rPr>
              <a:t>Uncheck All</a:t>
            </a:r>
            <a:r>
              <a:rPr lang="en-US" altLang="en-US" b="1" dirty="0">
                <a:latin typeface="Arial" panose="020B0604020202020204" pitchFamily="34" charset="0"/>
              </a:rPr>
              <a:t> ]</a:t>
            </a:r>
          </a:p>
          <a:p>
            <a:pPr eaLnBrk="1" hangingPunct="1">
              <a:buFontTx/>
              <a:buChar char="•"/>
            </a:pPr>
            <a:r>
              <a:rPr lang="en-US" altLang="en-US" b="1" dirty="0">
                <a:latin typeface="Arial" panose="020B0604020202020204" pitchFamily="34" charset="0"/>
              </a:rPr>
              <a:t>Contact Criteria</a:t>
            </a:r>
            <a:r>
              <a:rPr lang="en-US" altLang="en-US" dirty="0">
                <a:latin typeface="Arial" panose="020B0604020202020204" pitchFamily="34" charset="0"/>
              </a:rPr>
              <a:t> </a:t>
            </a:r>
          </a:p>
          <a:p>
            <a:pPr eaLnBrk="1" hangingPunct="1">
              <a:buFontTx/>
              <a:buChar char="•"/>
            </a:pPr>
            <a:r>
              <a:rPr lang="en-US" altLang="en-US" dirty="0">
                <a:latin typeface="Arial" panose="020B0604020202020204" pitchFamily="34" charset="0"/>
              </a:rPr>
              <a:t>Location Criteria  or</a:t>
            </a:r>
          </a:p>
          <a:p>
            <a:pPr eaLnBrk="1" hangingPunct="1">
              <a:buFontTx/>
              <a:buChar char="•"/>
            </a:pPr>
            <a:r>
              <a:rPr lang="en-US" altLang="en-US" dirty="0">
                <a:latin typeface="Arial" panose="020B0604020202020204" pitchFamily="34" charset="0"/>
              </a:rPr>
              <a:t>Staff Criteria </a:t>
            </a:r>
          </a:p>
          <a:p>
            <a:pPr eaLnBrk="1" hangingPunct="1">
              <a:buFontTx/>
              <a:buChar char="•"/>
            </a:pPr>
            <a:r>
              <a:rPr lang="en-US" altLang="en-US" b="1" dirty="0">
                <a:latin typeface="Arial" panose="020B0604020202020204" pitchFamily="34" charset="0"/>
              </a:rPr>
              <a:t>* Employer User Status: </a:t>
            </a:r>
          </a:p>
          <a:p>
            <a:pPr eaLnBrk="1" hangingPunct="1">
              <a:buFontTx/>
              <a:buChar char="•"/>
            </a:pPr>
            <a:r>
              <a:rPr lang="en-US" altLang="en-US" b="1" dirty="0">
                <a:latin typeface="Arial" panose="020B0604020202020204" pitchFamily="34" charset="0"/>
              </a:rPr>
              <a:t>* Registration Source:</a:t>
            </a:r>
            <a:r>
              <a:rPr lang="en-US" altLang="en-US" dirty="0">
                <a:latin typeface="Arial" panose="020B0604020202020204" pitchFamily="34" charset="0"/>
              </a:rPr>
              <a:t> </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If I enter an employer’s name, say ABC Aluminum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4145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Whether you are an LVER, DVOP or staff person.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42681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Fill in contact type whether it was initiated by staff or the employer requested the service.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35958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Then fill out the Contact Method, how the employer was approached. Whether you visited the employer at their worksite, whether the employer came into the one-stop center or was the employer contacted at a job fair, a chamber meeting or other location-which should be put into the comment section.  Was it a phone call or did you write a letter or e-mail to the employer.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74488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contact name should be selected if listed here.  Otherwise, put the person’s name and title in the comments section.  After you enter your comments, click on save.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18237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Once a service has been input, to view the actual details, you would select “View” on the service you are interested in from the Service Plan.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22113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Then you are able to see all the details regarding the service.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49857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4134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82256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0402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22359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the employer did not show up in your search, you will have to register the employer in order to add the services.  Or if you get a list, you are to find the correct employer and click on Activities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13925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902197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420126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363243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139425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75374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97613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508549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545856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2899801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04029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Now click on the Service Plan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630087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748657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1014506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1486200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2992164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1540914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412907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3435059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366486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41</a:t>
            </a:fld>
            <a:endParaRPr lang="en-US"/>
          </a:p>
        </p:txBody>
      </p:sp>
    </p:spTree>
    <p:extLst>
      <p:ext uri="{BB962C8B-B14F-4D97-AF65-F5344CB8AC3E}">
        <p14:creationId xmlns:p14="http://schemas.microsoft.com/office/powerpoint/2010/main" val="39810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42</a:t>
            </a:fld>
            <a:endParaRPr lang="en-US"/>
          </a:p>
        </p:txBody>
      </p:sp>
    </p:spTree>
    <p:extLst>
      <p:ext uri="{BB962C8B-B14F-4D97-AF65-F5344CB8AC3E}">
        <p14:creationId xmlns:p14="http://schemas.microsoft.com/office/powerpoint/2010/main" val="171398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This brings up the list of services that have already been given to this employer.  Click on Add Service or Add Multiple Services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13663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43</a:t>
            </a:fld>
            <a:endParaRPr lang="en-US"/>
          </a:p>
        </p:txBody>
      </p:sp>
    </p:spTree>
    <p:extLst>
      <p:ext uri="{BB962C8B-B14F-4D97-AF65-F5344CB8AC3E}">
        <p14:creationId xmlns:p14="http://schemas.microsoft.com/office/powerpoint/2010/main" val="500037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44</a:t>
            </a:fld>
            <a:endParaRPr lang="en-US"/>
          </a:p>
        </p:txBody>
      </p:sp>
    </p:spTree>
    <p:extLst>
      <p:ext uri="{BB962C8B-B14F-4D97-AF65-F5344CB8AC3E}">
        <p14:creationId xmlns:p14="http://schemas.microsoft.com/office/powerpoint/2010/main" val="1754122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45</a:t>
            </a:fld>
            <a:endParaRPr lang="en-US"/>
          </a:p>
        </p:txBody>
      </p:sp>
    </p:spTree>
    <p:extLst>
      <p:ext uri="{BB962C8B-B14F-4D97-AF65-F5344CB8AC3E}">
        <p14:creationId xmlns:p14="http://schemas.microsoft.com/office/powerpoint/2010/main" val="3335540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46</a:t>
            </a:fld>
            <a:endParaRPr lang="en-US"/>
          </a:p>
        </p:txBody>
      </p:sp>
    </p:spTree>
    <p:extLst>
      <p:ext uri="{BB962C8B-B14F-4D97-AF65-F5344CB8AC3E}">
        <p14:creationId xmlns:p14="http://schemas.microsoft.com/office/powerpoint/2010/main" val="1971477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47</a:t>
            </a:fld>
            <a:endParaRPr lang="en-US"/>
          </a:p>
        </p:txBody>
      </p:sp>
    </p:spTree>
    <p:extLst>
      <p:ext uri="{BB962C8B-B14F-4D97-AF65-F5344CB8AC3E}">
        <p14:creationId xmlns:p14="http://schemas.microsoft.com/office/powerpoint/2010/main" val="3789712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48</a:t>
            </a:fld>
            <a:endParaRPr lang="en-US"/>
          </a:p>
        </p:txBody>
      </p:sp>
    </p:spTree>
    <p:extLst>
      <p:ext uri="{BB962C8B-B14F-4D97-AF65-F5344CB8AC3E}">
        <p14:creationId xmlns:p14="http://schemas.microsoft.com/office/powerpoint/2010/main" val="1819122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49</a:t>
            </a:fld>
            <a:endParaRPr lang="en-US"/>
          </a:p>
        </p:txBody>
      </p:sp>
    </p:spTree>
    <p:extLst>
      <p:ext uri="{BB962C8B-B14F-4D97-AF65-F5344CB8AC3E}">
        <p14:creationId xmlns:p14="http://schemas.microsoft.com/office/powerpoint/2010/main" val="213120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50</a:t>
            </a:fld>
            <a:endParaRPr lang="en-US"/>
          </a:p>
        </p:txBody>
      </p:sp>
    </p:spTree>
    <p:extLst>
      <p:ext uri="{BB962C8B-B14F-4D97-AF65-F5344CB8AC3E}">
        <p14:creationId xmlns:p14="http://schemas.microsoft.com/office/powerpoint/2010/main" val="307317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51</a:t>
            </a:fld>
            <a:endParaRPr lang="en-US"/>
          </a:p>
        </p:txBody>
      </p:sp>
    </p:spTree>
    <p:extLst>
      <p:ext uri="{BB962C8B-B14F-4D97-AF65-F5344CB8AC3E}">
        <p14:creationId xmlns:p14="http://schemas.microsoft.com/office/powerpoint/2010/main" val="1001195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52</a:t>
            </a:fld>
            <a:endParaRPr lang="en-US"/>
          </a:p>
        </p:txBody>
      </p:sp>
    </p:spTree>
    <p:extLst>
      <p:ext uri="{BB962C8B-B14F-4D97-AF65-F5344CB8AC3E}">
        <p14:creationId xmlns:p14="http://schemas.microsoft.com/office/powerpoint/2010/main" val="335912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When you click on the service type, you get a long list of services you can choose from.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840023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53</a:t>
            </a:fld>
            <a:endParaRPr lang="en-US"/>
          </a:p>
        </p:txBody>
      </p:sp>
    </p:spTree>
    <p:extLst>
      <p:ext uri="{BB962C8B-B14F-4D97-AF65-F5344CB8AC3E}">
        <p14:creationId xmlns:p14="http://schemas.microsoft.com/office/powerpoint/2010/main" val="1991542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54</a:t>
            </a:fld>
            <a:endParaRPr lang="en-US"/>
          </a:p>
        </p:txBody>
      </p:sp>
    </p:spTree>
    <p:extLst>
      <p:ext uri="{BB962C8B-B14F-4D97-AF65-F5344CB8AC3E}">
        <p14:creationId xmlns:p14="http://schemas.microsoft.com/office/powerpoint/2010/main" val="834798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55</a:t>
            </a:fld>
            <a:endParaRPr lang="en-US"/>
          </a:p>
        </p:txBody>
      </p:sp>
    </p:spTree>
    <p:extLst>
      <p:ext uri="{BB962C8B-B14F-4D97-AF65-F5344CB8AC3E}">
        <p14:creationId xmlns:p14="http://schemas.microsoft.com/office/powerpoint/2010/main" val="2875282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56</a:t>
            </a:fld>
            <a:endParaRPr lang="en-US"/>
          </a:p>
        </p:txBody>
      </p:sp>
    </p:spTree>
    <p:extLst>
      <p:ext uri="{BB962C8B-B14F-4D97-AF65-F5344CB8AC3E}">
        <p14:creationId xmlns:p14="http://schemas.microsoft.com/office/powerpoint/2010/main" val="896563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57</a:t>
            </a:fld>
            <a:endParaRPr lang="en-US"/>
          </a:p>
        </p:txBody>
      </p:sp>
    </p:spTree>
    <p:extLst>
      <p:ext uri="{BB962C8B-B14F-4D97-AF65-F5344CB8AC3E}">
        <p14:creationId xmlns:p14="http://schemas.microsoft.com/office/powerpoint/2010/main" val="190352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58</a:t>
            </a:fld>
            <a:endParaRPr lang="en-US"/>
          </a:p>
        </p:txBody>
      </p:sp>
    </p:spTree>
    <p:extLst>
      <p:ext uri="{BB962C8B-B14F-4D97-AF65-F5344CB8AC3E}">
        <p14:creationId xmlns:p14="http://schemas.microsoft.com/office/powerpoint/2010/main" val="183196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59</a:t>
            </a:fld>
            <a:endParaRPr lang="en-US"/>
          </a:p>
        </p:txBody>
      </p:sp>
    </p:spTree>
    <p:extLst>
      <p:ext uri="{BB962C8B-B14F-4D97-AF65-F5344CB8AC3E}">
        <p14:creationId xmlns:p14="http://schemas.microsoft.com/office/powerpoint/2010/main" val="2614882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60</a:t>
            </a:fld>
            <a:endParaRPr lang="en-US"/>
          </a:p>
        </p:txBody>
      </p:sp>
    </p:spTree>
    <p:extLst>
      <p:ext uri="{BB962C8B-B14F-4D97-AF65-F5344CB8AC3E}">
        <p14:creationId xmlns:p14="http://schemas.microsoft.com/office/powerpoint/2010/main" val="3252151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61</a:t>
            </a:fld>
            <a:endParaRPr lang="en-US"/>
          </a:p>
        </p:txBody>
      </p:sp>
    </p:spTree>
    <p:extLst>
      <p:ext uri="{BB962C8B-B14F-4D97-AF65-F5344CB8AC3E}">
        <p14:creationId xmlns:p14="http://schemas.microsoft.com/office/powerpoint/2010/main" val="26799661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62</a:t>
            </a:fld>
            <a:endParaRPr lang="en-US"/>
          </a:p>
        </p:txBody>
      </p:sp>
    </p:spTree>
    <p:extLst>
      <p:ext uri="{BB962C8B-B14F-4D97-AF65-F5344CB8AC3E}">
        <p14:creationId xmlns:p14="http://schemas.microsoft.com/office/powerpoint/2010/main" val="246358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These are the services that are currently listed in EFM.  A little later we will look at which of these services will now be included as triggers for the Brandt survey which is the basis for the Employer Satisfaction Survey which determines “Employer Satisfaction” on the Balanced Scorecard.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324557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63</a:t>
            </a:fld>
            <a:endParaRPr lang="en-US"/>
          </a:p>
        </p:txBody>
      </p:sp>
    </p:spTree>
    <p:extLst>
      <p:ext uri="{BB962C8B-B14F-4D97-AF65-F5344CB8AC3E}">
        <p14:creationId xmlns:p14="http://schemas.microsoft.com/office/powerpoint/2010/main" val="4024561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64</a:t>
            </a:fld>
            <a:endParaRPr lang="en-US"/>
          </a:p>
        </p:txBody>
      </p:sp>
    </p:spTree>
    <p:extLst>
      <p:ext uri="{BB962C8B-B14F-4D97-AF65-F5344CB8AC3E}">
        <p14:creationId xmlns:p14="http://schemas.microsoft.com/office/powerpoint/2010/main" val="21712434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65</a:t>
            </a:fld>
            <a:endParaRPr lang="en-US"/>
          </a:p>
        </p:txBody>
      </p:sp>
    </p:spTree>
    <p:extLst>
      <p:ext uri="{BB962C8B-B14F-4D97-AF65-F5344CB8AC3E}">
        <p14:creationId xmlns:p14="http://schemas.microsoft.com/office/powerpoint/2010/main" val="700610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66</a:t>
            </a:fld>
            <a:endParaRPr lang="en-US"/>
          </a:p>
        </p:txBody>
      </p:sp>
    </p:spTree>
    <p:extLst>
      <p:ext uri="{BB962C8B-B14F-4D97-AF65-F5344CB8AC3E}">
        <p14:creationId xmlns:p14="http://schemas.microsoft.com/office/powerpoint/2010/main" val="2450775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67</a:t>
            </a:fld>
            <a:endParaRPr lang="en-US"/>
          </a:p>
        </p:txBody>
      </p:sp>
    </p:spTree>
    <p:extLst>
      <p:ext uri="{BB962C8B-B14F-4D97-AF65-F5344CB8AC3E}">
        <p14:creationId xmlns:p14="http://schemas.microsoft.com/office/powerpoint/2010/main" val="15682803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68</a:t>
            </a:fld>
            <a:endParaRPr lang="en-US"/>
          </a:p>
        </p:txBody>
      </p:sp>
    </p:spTree>
    <p:extLst>
      <p:ext uri="{BB962C8B-B14F-4D97-AF65-F5344CB8AC3E}">
        <p14:creationId xmlns:p14="http://schemas.microsoft.com/office/powerpoint/2010/main" val="20578927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69</a:t>
            </a:fld>
            <a:endParaRPr lang="en-US"/>
          </a:p>
        </p:txBody>
      </p:sp>
    </p:spTree>
    <p:extLst>
      <p:ext uri="{BB962C8B-B14F-4D97-AF65-F5344CB8AC3E}">
        <p14:creationId xmlns:p14="http://schemas.microsoft.com/office/powerpoint/2010/main" val="36125180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70</a:t>
            </a:fld>
            <a:endParaRPr lang="en-US"/>
          </a:p>
        </p:txBody>
      </p:sp>
    </p:spTree>
    <p:extLst>
      <p:ext uri="{BB962C8B-B14F-4D97-AF65-F5344CB8AC3E}">
        <p14:creationId xmlns:p14="http://schemas.microsoft.com/office/powerpoint/2010/main" val="17759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You can schedule a service such as a job fair on a future date but unless you input an actual end date, and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12957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Completion code of successful, the service will not count.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60294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Fill in the region, office and position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34586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palmbeachpost.com/hp/content/moderndayslavery/photos/7migrant_4.html?no_owrap=tru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floridaenterprisezones.com/PageView.asp?PageType=R&amp;edit_id=1" TargetMode="External"/><Relationship Id="rId5" Type="http://schemas.openxmlformats.org/officeDocument/2006/relationships/image" Target="../media/image40.png"/><Relationship Id="rId4" Type="http://schemas.openxmlformats.org/officeDocument/2006/relationships/hyperlink" Target="http://www.floridaenterprisezone.com/PageView.asp?PageType=M&amp;edit_id=13"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floridajobs.org/unemployment/ITN/solicitation/additional%20ITN/asis/UCMod-As-Is-STC-Core-Overview-20091112-v1.00.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bstract image of large maze">
            <a:extLst>
              <a:ext uri="{FF2B5EF4-FFF2-40B4-BE49-F238E27FC236}">
                <a16:creationId xmlns:a16="http://schemas.microsoft.com/office/drawing/2014/main" id="{41D83A06-8675-12F7-A733-B2E5501AFFE4}"/>
              </a:ext>
            </a:extLst>
          </p:cNvPr>
          <p:cNvPicPr>
            <a:picLocks noChangeAspect="1"/>
          </p:cNvPicPr>
          <p:nvPr/>
        </p:nvPicPr>
        <p:blipFill>
          <a:blip r:embed="rId2"/>
          <a:stretch>
            <a:fillRect/>
          </a:stretch>
        </p:blipFill>
        <p:spPr>
          <a:xfrm>
            <a:off x="1225950" y="0"/>
            <a:ext cx="1097280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301065"/>
            <a:ext cx="698420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Managing Employer Services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2050"/>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In the Employ Florida Marketplace</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E27B29CC-FC87-D786-042A-1259EC1FA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365125"/>
            <a:ext cx="8229600" cy="6035675"/>
          </a:xfrm>
          <a:prstGeom prst="rect">
            <a:avLst/>
          </a:prstGeom>
        </p:spPr>
      </p:pic>
    </p:spTree>
    <p:extLst>
      <p:ext uri="{BB962C8B-B14F-4D97-AF65-F5344CB8AC3E}">
        <p14:creationId xmlns:p14="http://schemas.microsoft.com/office/powerpoint/2010/main" val="360113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5">
            <a:extLst>
              <a:ext uri="{FF2B5EF4-FFF2-40B4-BE49-F238E27FC236}">
                <a16:creationId xmlns:a16="http://schemas.microsoft.com/office/drawing/2014/main" id="{49E659EC-6CE5-7260-5595-B6A5F1D0E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085" y="1874880"/>
            <a:ext cx="8207829" cy="31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58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664EF145-AE92-24CF-0F1F-67DC5A408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457200"/>
            <a:ext cx="8229600" cy="6035675"/>
          </a:xfrm>
          <a:prstGeom prst="rect">
            <a:avLst/>
          </a:prstGeom>
        </p:spPr>
      </p:pic>
    </p:spTree>
    <p:extLst>
      <p:ext uri="{BB962C8B-B14F-4D97-AF65-F5344CB8AC3E}">
        <p14:creationId xmlns:p14="http://schemas.microsoft.com/office/powerpoint/2010/main" val="320168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4">
            <a:extLst>
              <a:ext uri="{FF2B5EF4-FFF2-40B4-BE49-F238E27FC236}">
                <a16:creationId xmlns:a16="http://schemas.microsoft.com/office/drawing/2014/main" id="{6AD31487-01A1-1F9E-C918-5EDE90693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557" y="1643993"/>
            <a:ext cx="9154886" cy="35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3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DB964485-1B73-6A37-16D4-5EE95EA5E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046839"/>
            <a:ext cx="9886950" cy="27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4">
            <a:extLst>
              <a:ext uri="{FF2B5EF4-FFF2-40B4-BE49-F238E27FC236}">
                <a16:creationId xmlns:a16="http://schemas.microsoft.com/office/drawing/2014/main" id="{C48AE49A-DF36-3BD0-D1F1-107C4A197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743" y="1523811"/>
            <a:ext cx="9666514" cy="38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57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CE151096-78FE-E853-4F52-A97367F67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384" y="2412206"/>
            <a:ext cx="970523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05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4">
            <a:extLst>
              <a:ext uri="{FF2B5EF4-FFF2-40B4-BE49-F238E27FC236}">
                <a16:creationId xmlns:a16="http://schemas.microsoft.com/office/drawing/2014/main" id="{0C12B4ED-C37A-C394-1194-26591335D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94" y="2590800"/>
            <a:ext cx="11325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13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3DAC8C7C-6C0D-8BD0-3B66-74A1F7C18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09600"/>
            <a:ext cx="7620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6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E01 On-Site Visit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195B6E6-D192-2EC0-90A5-7F3B2257ACDA}"/>
              </a:ext>
            </a:extLst>
          </p:cNvPr>
          <p:cNvSpPr txBox="1">
            <a:spLocks noChangeArrowheads="1"/>
          </p:cNvSpPr>
          <p:nvPr/>
        </p:nvSpPr>
        <p:spPr>
          <a:xfrm>
            <a:off x="838200" y="1690688"/>
            <a:ext cx="5257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Staff actually went to the employer’s place of business.</a:t>
            </a:r>
          </a:p>
          <a:p>
            <a:pPr>
              <a:defRPr/>
            </a:pPr>
            <a:r>
              <a:rPr lang="en-US" dirty="0">
                <a:solidFill>
                  <a:srgbClr val="202452"/>
                </a:solidFill>
              </a:rPr>
              <a:t>Should be used to track employer visits.</a:t>
            </a:r>
          </a:p>
          <a:p>
            <a:pPr>
              <a:defRPr/>
            </a:pPr>
            <a:r>
              <a:rPr lang="en-US" dirty="0">
                <a:solidFill>
                  <a:srgbClr val="202452"/>
                </a:solidFill>
              </a:rPr>
              <a:t>Compares to J270 service</a:t>
            </a:r>
          </a:p>
        </p:txBody>
      </p:sp>
      <p:pic>
        <p:nvPicPr>
          <p:cNvPr id="6" name="Picture 5" descr="j0149481">
            <a:extLst>
              <a:ext uri="{FF2B5EF4-FFF2-40B4-BE49-F238E27FC236}">
                <a16:creationId xmlns:a16="http://schemas.microsoft.com/office/drawing/2014/main" id="{0E7E54B9-254B-1A75-1BC8-326738DBD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14" y="1210466"/>
            <a:ext cx="4365171" cy="443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37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956CCA9F-17A3-F997-01CE-F4680FC13524}"/>
              </a:ext>
            </a:extLst>
          </p:cNvPr>
          <p:cNvSpPr txBox="1">
            <a:spLocks noChangeArrowheads="1"/>
          </p:cNvSpPr>
          <p:nvPr/>
        </p:nvSpPr>
        <p:spPr>
          <a:xfrm>
            <a:off x="838199" y="1825625"/>
            <a:ext cx="10515599"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To provide guidance and clarification to  one–stop staff of the  procedures for providing and recording services to employers from the one-stop perspective . </a:t>
            </a:r>
          </a:p>
          <a:p>
            <a:pPr algn="ctr">
              <a:buFont typeface="Wingdings" panose="05000000000000000000" pitchFamily="2" charset="2"/>
              <a:buNone/>
              <a:defRPr/>
            </a:pPr>
            <a:endParaRPr lang="en-US" sz="1800" dirty="0">
              <a:solidFill>
                <a:srgbClr val="202452"/>
              </a:solidFill>
            </a:endParaRPr>
          </a:p>
          <a:p>
            <a:pPr algn="ctr">
              <a:buFont typeface="Wingdings" panose="05000000000000000000" pitchFamily="2" charset="2"/>
              <a:buNone/>
              <a:defRPr/>
            </a:pPr>
            <a:endParaRPr lang="en-US" sz="1800" dirty="0">
              <a:solidFill>
                <a:srgbClr val="202452"/>
              </a:solidFill>
            </a:endParaRPr>
          </a:p>
          <a:p>
            <a:pPr>
              <a:defRPr/>
            </a:pPr>
            <a:endParaRPr 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E02 Provided Job Fair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BCC7C94-CB34-8246-3009-938EFE2F1C60}"/>
              </a:ext>
            </a:extLst>
          </p:cNvPr>
          <p:cNvSpPr txBox="1">
            <a:spLocks noChangeArrowheads="1"/>
          </p:cNvSpPr>
          <p:nvPr/>
        </p:nvSpPr>
        <p:spPr>
          <a:xfrm>
            <a:off x="838200" y="1690688"/>
            <a:ext cx="4648200" cy="1643527"/>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Can be used when the one-stop center conducts a job fair in which the employer participates.</a:t>
            </a:r>
            <a:endParaRPr lang="en-US" dirty="0">
              <a:solidFill>
                <a:srgbClr val="202452"/>
              </a:solidFill>
            </a:endParaRPr>
          </a:p>
        </p:txBody>
      </p:sp>
      <p:pic>
        <p:nvPicPr>
          <p:cNvPr id="7" name="Picture 7" descr="thumb_2007 Cascade Job Fair.jpg">
            <a:extLst>
              <a:ext uri="{FF2B5EF4-FFF2-40B4-BE49-F238E27FC236}">
                <a16:creationId xmlns:a16="http://schemas.microsoft.com/office/drawing/2014/main" id="{F1DBA683-BE05-8FA7-5F63-F14058A85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90688"/>
            <a:ext cx="3918857" cy="389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77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E03 Provided Job Order Follow-Up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BF7935E-A8AB-D6D1-E59C-ED6A78018D29}"/>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If the staff provided follow-up on a job order, either by contacting the employer when they need to make changes to a new order, or</a:t>
            </a:r>
          </a:p>
          <a:p>
            <a:pPr>
              <a:defRPr/>
            </a:pPr>
            <a:r>
              <a:rPr lang="en-US">
                <a:solidFill>
                  <a:srgbClr val="202452"/>
                </a:solidFill>
              </a:rPr>
              <a:t>If the staff does verification on the referrals on a job order, or</a:t>
            </a:r>
          </a:p>
          <a:p>
            <a:pPr>
              <a:defRPr/>
            </a:pPr>
            <a:r>
              <a:rPr lang="en-US">
                <a:solidFill>
                  <a:srgbClr val="202452"/>
                </a:solidFill>
              </a:rPr>
              <a:t>The staff reviews the job order and there have been no referrals, staff may contact the employer with suggestions to attract job seekers, i.e., raise the pay.  </a:t>
            </a:r>
          </a:p>
          <a:p>
            <a:pPr>
              <a:defRPr/>
            </a:pPr>
            <a:endParaRPr lang="en-US" dirty="0">
              <a:solidFill>
                <a:srgbClr val="202452"/>
              </a:solidFill>
            </a:endParaRPr>
          </a:p>
        </p:txBody>
      </p:sp>
    </p:spTree>
    <p:extLst>
      <p:ext uri="{BB962C8B-B14F-4D97-AF65-F5344CB8AC3E}">
        <p14:creationId xmlns:p14="http://schemas.microsoft.com/office/powerpoint/2010/main" val="179499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E04 Provided Mass Recruitment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3BF709E-578F-4187-6EE2-8E4E6FFF1CE9}"/>
              </a:ext>
            </a:extLst>
          </p:cNvPr>
          <p:cNvSpPr txBox="1">
            <a:spLocks noChangeArrowheads="1"/>
          </p:cNvSpPr>
          <p:nvPr/>
        </p:nvSpPr>
        <p:spPr>
          <a:xfrm>
            <a:off x="838200" y="1690688"/>
            <a:ext cx="10515600" cy="3840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Mass recruitment services are being provided for an employer whether the recruitment takes place in the one-stop center, the employer’s business location or some other outside location.</a:t>
            </a:r>
          </a:p>
          <a:p>
            <a:pPr>
              <a:buFont typeface="Wingdings" panose="05000000000000000000" pitchFamily="2" charset="2"/>
              <a:buNone/>
              <a:defRPr/>
            </a:pPr>
            <a:endParaRPr lang="en-US" dirty="0">
              <a:solidFill>
                <a:srgbClr val="202452"/>
              </a:solidFill>
            </a:endParaRPr>
          </a:p>
        </p:txBody>
      </p:sp>
    </p:spTree>
    <p:extLst>
      <p:ext uri="{BB962C8B-B14F-4D97-AF65-F5344CB8AC3E}">
        <p14:creationId xmlns:p14="http://schemas.microsoft.com/office/powerpoint/2010/main" val="215066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E05 Provided Detailed Labor Market Study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4E25CC6-5492-E2D0-38D5-279D5270217F}"/>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Studies are usually undertaken for businesses contemplating opening in the area or expanding their current operation.</a:t>
            </a:r>
          </a:p>
          <a:p>
            <a:pPr>
              <a:defRPr/>
            </a:pPr>
            <a:r>
              <a:rPr lang="en-US">
                <a:solidFill>
                  <a:srgbClr val="202452"/>
                </a:solidFill>
              </a:rPr>
              <a:t>May consist of prevailing wage, labor force availability information, etc.</a:t>
            </a:r>
            <a:endParaRPr lang="en-US" dirty="0">
              <a:solidFill>
                <a:srgbClr val="202452"/>
              </a:solidFill>
            </a:endParaRPr>
          </a:p>
        </p:txBody>
      </p:sp>
      <p:pic>
        <p:nvPicPr>
          <p:cNvPr id="6" name="Picture 5" descr="banner_fred">
            <a:extLst>
              <a:ext uri="{FF2B5EF4-FFF2-40B4-BE49-F238E27FC236}">
                <a16:creationId xmlns:a16="http://schemas.microsoft.com/office/drawing/2014/main" id="{75F5CB91-B021-3914-22BB-62098BCC1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212" y="4593825"/>
            <a:ext cx="9305575" cy="8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29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E06 Provided Candidate Pre-Screening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9213C71-256E-AE50-0791-C390AC68A1BB}"/>
              </a:ext>
            </a:extLst>
          </p:cNvPr>
          <p:cNvSpPr txBox="1">
            <a:spLocks noChangeArrowheads="1"/>
          </p:cNvSpPr>
          <p:nvPr/>
        </p:nvSpPr>
        <p:spPr>
          <a:xfrm>
            <a:off x="1273629" y="1690688"/>
            <a:ext cx="3657600" cy="3992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Can be used when providing screening for suppressed job orders.</a:t>
            </a:r>
            <a:endParaRPr lang="en-US" dirty="0">
              <a:solidFill>
                <a:srgbClr val="202452"/>
              </a:solidFill>
            </a:endParaRPr>
          </a:p>
        </p:txBody>
      </p:sp>
      <p:pic>
        <p:nvPicPr>
          <p:cNvPr id="7" name="Picture 4" descr="MCj02899410000[1]">
            <a:extLst>
              <a:ext uri="{FF2B5EF4-FFF2-40B4-BE49-F238E27FC236}">
                <a16:creationId xmlns:a16="http://schemas.microsoft.com/office/drawing/2014/main" id="{932BD51B-559F-BEA4-A372-E78D48733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928" y="1820845"/>
            <a:ext cx="4604657" cy="37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21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E07 Promotional Telephone Call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BD4FB59-069F-CA05-D122-35881042BF40}"/>
              </a:ext>
            </a:extLst>
          </p:cNvPr>
          <p:cNvSpPr txBox="1">
            <a:spLocks noChangeArrowheads="1"/>
          </p:cNvSpPr>
          <p:nvPr/>
        </p:nvSpPr>
        <p:spPr>
          <a:xfrm>
            <a:off x="838200" y="1690688"/>
            <a:ext cx="568234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rgbClr val="202452"/>
                </a:solidFill>
              </a:rPr>
              <a:t>Good marketing technique to call new businesses regarding the one-stop center’s business services.</a:t>
            </a:r>
          </a:p>
          <a:p>
            <a:pPr>
              <a:defRPr/>
            </a:pPr>
            <a:r>
              <a:rPr lang="en-US" b="1" dirty="0">
                <a:solidFill>
                  <a:srgbClr val="202452"/>
                </a:solidFill>
              </a:rPr>
              <a:t>Calls can target employers who have not recently used one-stop center services.</a:t>
            </a:r>
          </a:p>
          <a:p>
            <a:pPr>
              <a:defRPr/>
            </a:pPr>
            <a:r>
              <a:rPr lang="en-US" b="1" dirty="0">
                <a:solidFill>
                  <a:srgbClr val="202452"/>
                </a:solidFill>
              </a:rPr>
              <a:t>Follow-up with on-site visit or mail promotional packet.</a:t>
            </a:r>
          </a:p>
        </p:txBody>
      </p:sp>
      <p:pic>
        <p:nvPicPr>
          <p:cNvPr id="6" name="Picture 11">
            <a:extLst>
              <a:ext uri="{FF2B5EF4-FFF2-40B4-BE49-F238E27FC236}">
                <a16:creationId xmlns:a16="http://schemas.microsoft.com/office/drawing/2014/main" id="{37BCEA76-D2FC-4549-805F-214C16A83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545" y="1826426"/>
            <a:ext cx="4788062" cy="320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2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E08 Reviewed Resumes and Referred Eligible Individuals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057C595-C6CA-B84E-A8DF-42EA7F22BB3F}"/>
              </a:ext>
            </a:extLst>
          </p:cNvPr>
          <p:cNvSpPr txBox="1">
            <a:spLocks noChangeArrowheads="1"/>
          </p:cNvSpPr>
          <p:nvPr/>
        </p:nvSpPr>
        <p:spPr>
          <a:xfrm>
            <a:off x="838200" y="2049873"/>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Can be used when staff does a file search on a job order.</a:t>
            </a:r>
          </a:p>
          <a:p>
            <a:pPr>
              <a:defRPr/>
            </a:pPr>
            <a:r>
              <a:rPr lang="en-US" dirty="0">
                <a:solidFill>
                  <a:srgbClr val="202452"/>
                </a:solidFill>
              </a:rPr>
              <a:t>Can be used when a recruiting agreement is in effect and staff reviews the applications/resumes and selects and refers qualified individuals.</a:t>
            </a:r>
          </a:p>
        </p:txBody>
      </p:sp>
    </p:spTree>
    <p:extLst>
      <p:ext uri="{BB962C8B-B14F-4D97-AF65-F5344CB8AC3E}">
        <p14:creationId xmlns:p14="http://schemas.microsoft.com/office/powerpoint/2010/main" val="2845643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Pj04371950000[1]">
            <a:extLst>
              <a:ext uri="{FF2B5EF4-FFF2-40B4-BE49-F238E27FC236}">
                <a16:creationId xmlns:a16="http://schemas.microsoft.com/office/drawing/2014/main" id="{40A58014-7772-2164-1A0C-7D8F90E99A81}"/>
              </a:ext>
            </a:extLst>
          </p:cNvPr>
          <p:cNvPicPr>
            <a:picLocks noChangeAspect="1" noChangeArrowheads="1"/>
          </p:cNvPicPr>
          <p:nvPr/>
        </p:nvPicPr>
        <p:blipFill>
          <a:blip r:embed="rId3">
            <a:lum bright="14000" contrast="-36000"/>
            <a:alphaModFix amt="35000"/>
            <a:extLst>
              <a:ext uri="{28A0092B-C50C-407E-A947-70E740481C1C}">
                <a14:useLocalDpi xmlns:a14="http://schemas.microsoft.com/office/drawing/2010/main" val="0"/>
              </a:ext>
            </a:extLst>
          </a:blip>
          <a:srcRect/>
          <a:stretch>
            <a:fillRect/>
          </a:stretch>
        </p:blipFill>
        <p:spPr bwMode="auto">
          <a:xfrm>
            <a:off x="-3139004" y="0"/>
            <a:ext cx="16147433" cy="849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E09 Delivered Applications/Resumes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80EFC93-BC4E-8789-41E0-0A68A8A6CBCE}"/>
              </a:ext>
            </a:extLst>
          </p:cNvPr>
          <p:cNvSpPr txBox="1">
            <a:spLocks noChangeArrowheads="1"/>
          </p:cNvSpPr>
          <p:nvPr/>
        </p:nvSpPr>
        <p:spPr>
          <a:xfrm>
            <a:off x="838200" y="1690688"/>
            <a:ext cx="10515600" cy="414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Staff delivers the applications/resumes that have been collected to a specific employer.</a:t>
            </a:r>
          </a:p>
          <a:p>
            <a:pPr>
              <a:defRPr/>
            </a:pPr>
            <a:r>
              <a:rPr lang="en-US" dirty="0">
                <a:solidFill>
                  <a:srgbClr val="202452"/>
                </a:solidFill>
              </a:rPr>
              <a:t>Usually used in recruiting agreements, mass recruitment situations.  </a:t>
            </a:r>
          </a:p>
        </p:txBody>
      </p:sp>
    </p:spTree>
    <p:extLst>
      <p:ext uri="{BB962C8B-B14F-4D97-AF65-F5344CB8AC3E}">
        <p14:creationId xmlns:p14="http://schemas.microsoft.com/office/powerpoint/2010/main" val="103432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MPj04008100000[1]">
            <a:extLst>
              <a:ext uri="{FF2B5EF4-FFF2-40B4-BE49-F238E27FC236}">
                <a16:creationId xmlns:a16="http://schemas.microsoft.com/office/drawing/2014/main" id="{840F4C2F-9BF8-A919-AB72-CE97E277EF8C}"/>
              </a:ext>
            </a:extLst>
          </p:cNvPr>
          <p:cNvPicPr>
            <a:picLocks noChangeAspect="1" noChangeArrowheads="1"/>
          </p:cNvPicPr>
          <p:nvPr/>
        </p:nvPicPr>
        <p:blipFill>
          <a:blip r:embed="rId3">
            <a:lum bright="-32000" contrast="2000"/>
            <a:alphaModFix amt="20000"/>
            <a:extLst>
              <a:ext uri="{28A0092B-C50C-407E-A947-70E740481C1C}">
                <a14:useLocalDpi xmlns:a14="http://schemas.microsoft.com/office/drawing/2010/main" val="0"/>
              </a:ext>
            </a:extLst>
          </a:blip>
          <a:srcRect/>
          <a:stretch>
            <a:fillRect/>
          </a:stretch>
        </p:blipFill>
        <p:spPr bwMode="auto">
          <a:xfrm>
            <a:off x="0" y="-230188"/>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E10 Veteran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31AFE87-49B5-805F-2A0A-E69391FFD1FF}"/>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solidFill>
                  <a:srgbClr val="202452"/>
                </a:solidFill>
              </a:rPr>
              <a:t>Code can be used by Vet staff when outreach is not the goal of the visit.  Can be used when providing information to a federal contractor about their required use of local one-stop services.</a:t>
            </a:r>
          </a:p>
          <a:p>
            <a:pPr>
              <a:defRPr/>
            </a:pPr>
            <a:r>
              <a:rPr lang="en-US" sz="2400">
                <a:solidFill>
                  <a:srgbClr val="202452"/>
                </a:solidFill>
              </a:rPr>
              <a:t>Office of Federal Contract Compliance Programs </a:t>
            </a:r>
          </a:p>
          <a:p>
            <a:pPr>
              <a:buFont typeface="Wingdings" panose="05000000000000000000" pitchFamily="2" charset="2"/>
              <a:buNone/>
              <a:defRPr/>
            </a:pPr>
            <a:r>
              <a:rPr lang="en-US" sz="2400">
                <a:solidFill>
                  <a:srgbClr val="202452"/>
                </a:solidFill>
              </a:rPr>
              <a:t>	Final Rule  April 7, 2008 </a:t>
            </a:r>
          </a:p>
          <a:p>
            <a:pPr>
              <a:buFont typeface="Wingdings" panose="05000000000000000000" pitchFamily="2" charset="2"/>
              <a:buNone/>
              <a:defRPr/>
            </a:pPr>
            <a:r>
              <a:rPr lang="en-US" sz="2400">
                <a:solidFill>
                  <a:srgbClr val="202452"/>
                </a:solidFill>
              </a:rPr>
              <a:t>	41 CFR Part 60-250.5 </a:t>
            </a:r>
          </a:p>
          <a:p>
            <a:pPr>
              <a:buFont typeface="Wingdings" panose="05000000000000000000" pitchFamily="2" charset="2"/>
              <a:buNone/>
              <a:defRPr/>
            </a:pPr>
            <a:r>
              <a:rPr lang="en-US" sz="2400">
                <a:solidFill>
                  <a:srgbClr val="202452"/>
                </a:solidFill>
              </a:rPr>
              <a:t>	</a:t>
            </a:r>
            <a:r>
              <a:rPr lang="en-US" sz="2400" i="1">
                <a:solidFill>
                  <a:srgbClr val="202452"/>
                </a:solidFill>
              </a:rPr>
              <a:t>The contractor agrees to immediately list all employment openings . . . at an appropriate local employment service office of the state employment security agency wherein the opening occurs.</a:t>
            </a:r>
            <a:r>
              <a:rPr lang="en-US" sz="2400">
                <a:solidFill>
                  <a:srgbClr val="202452"/>
                </a:solidFill>
              </a:rPr>
              <a:t> </a:t>
            </a:r>
            <a:endParaRPr lang="en-US" sz="2400" dirty="0">
              <a:solidFill>
                <a:srgbClr val="202452"/>
              </a:solidFill>
            </a:endParaRPr>
          </a:p>
        </p:txBody>
      </p:sp>
    </p:spTree>
    <p:extLst>
      <p:ext uri="{BB962C8B-B14F-4D97-AF65-F5344CB8AC3E}">
        <p14:creationId xmlns:p14="http://schemas.microsoft.com/office/powerpoint/2010/main" val="46443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Pj04094160000[1]">
            <a:extLst>
              <a:ext uri="{FF2B5EF4-FFF2-40B4-BE49-F238E27FC236}">
                <a16:creationId xmlns:a16="http://schemas.microsoft.com/office/drawing/2014/main" id="{701924F2-E221-02DC-8AE5-2CB9BF8CF411}"/>
              </a:ext>
            </a:extLst>
          </p:cNvPr>
          <p:cNvPicPr>
            <a:picLocks noChangeAspect="1" noChangeArrowheads="1"/>
          </p:cNvPicPr>
          <p:nvPr/>
        </p:nvPicPr>
        <p:blipFill>
          <a:blip r:embed="rId3">
            <a:lum bright="38000" contrast="-40000"/>
            <a:alphaModFix amt="35000"/>
            <a:extLst>
              <a:ext uri="{28A0092B-C50C-407E-A947-70E740481C1C}">
                <a14:useLocalDpi xmlns:a14="http://schemas.microsoft.com/office/drawing/2010/main" val="0"/>
              </a:ext>
            </a:extLst>
          </a:blip>
          <a:srcRect/>
          <a:stretch>
            <a:fillRect/>
          </a:stretch>
        </p:blipFill>
        <p:spPr bwMode="auto">
          <a:xfrm>
            <a:off x="-304801" y="-1447801"/>
            <a:ext cx="12768943" cy="1276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E11 Information Package Provided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61A5C3D-76CB-BB17-D1CF-F526C89766F2}"/>
              </a:ext>
            </a:extLst>
          </p:cNvPr>
          <p:cNvSpPr txBox="1">
            <a:spLocks noChangeArrowheads="1"/>
          </p:cNvSpPr>
          <p:nvPr/>
        </p:nvSpPr>
        <p:spPr>
          <a:xfrm>
            <a:off x="838200" y="1690688"/>
            <a:ext cx="105156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Staff has provided the employer with a package of information detailing the services of the one-stop center.</a:t>
            </a:r>
          </a:p>
        </p:txBody>
      </p:sp>
    </p:spTree>
    <p:extLst>
      <p:ext uri="{BB962C8B-B14F-4D97-AF65-F5344CB8AC3E}">
        <p14:creationId xmlns:p14="http://schemas.microsoft.com/office/powerpoint/2010/main" val="2658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Search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545ECB05-C137-A2C6-2268-E0DD395AB854}"/>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buFont typeface="Wingdings" panose="05000000000000000000" pitchFamily="2" charset="2"/>
              <a:buNone/>
              <a:defRPr/>
            </a:pPr>
            <a:r>
              <a:rPr lang="en-US" sz="3200" dirty="0">
                <a:solidFill>
                  <a:srgbClr val="202452"/>
                </a:solidFill>
              </a:rPr>
              <a:t>To search for an employer, from the navigation menu, select:</a:t>
            </a:r>
          </a:p>
          <a:p>
            <a:pPr lvl="2" algn="ctr">
              <a:buFont typeface="Wingdings" panose="05000000000000000000" pitchFamily="2" charset="2"/>
              <a:buNone/>
              <a:defRPr/>
            </a:pPr>
            <a:endParaRPr lang="en-US" sz="2800" dirty="0">
              <a:solidFill>
                <a:srgbClr val="202452"/>
              </a:solidFill>
            </a:endParaRPr>
          </a:p>
          <a:p>
            <a:pPr lvl="2">
              <a:defRPr/>
            </a:pPr>
            <a:r>
              <a:rPr lang="en-US" sz="3200" dirty="0">
                <a:solidFill>
                  <a:srgbClr val="202452"/>
                </a:solidFill>
              </a:rPr>
              <a:t>Manage Employer</a:t>
            </a:r>
          </a:p>
          <a:p>
            <a:pPr lvl="2" algn="ctr">
              <a:buFont typeface="Wingdings" panose="05000000000000000000" pitchFamily="2" charset="2"/>
              <a:buNone/>
              <a:defRPr/>
            </a:pPr>
            <a:r>
              <a:rPr lang="en-US" dirty="0">
                <a:solidFill>
                  <a:srgbClr val="04A651"/>
                </a:solidFill>
              </a:rPr>
              <a:t>And then select</a:t>
            </a:r>
          </a:p>
          <a:p>
            <a:pPr lvl="2">
              <a:defRPr/>
            </a:pPr>
            <a:r>
              <a:rPr lang="en-US" sz="3200" dirty="0">
                <a:solidFill>
                  <a:srgbClr val="202452"/>
                </a:solidFill>
              </a:rPr>
              <a:t>Assist an Employer</a:t>
            </a:r>
            <a:r>
              <a:rPr lang="en-US" dirty="0">
                <a:solidFill>
                  <a:srgbClr val="202452"/>
                </a:solidFill>
              </a:rPr>
              <a:t> </a:t>
            </a:r>
          </a:p>
          <a:p>
            <a:pPr lvl="3">
              <a:defRPr/>
            </a:pPr>
            <a:endParaRPr lang="en-US" dirty="0">
              <a:solidFill>
                <a:srgbClr val="202452"/>
              </a:solidFill>
            </a:endParaRPr>
          </a:p>
          <a:p>
            <a:pPr lvl="3">
              <a:buFont typeface="Wingdings" panose="05000000000000000000" pitchFamily="2" charset="2"/>
              <a:buNone/>
              <a:defRPr/>
            </a:pPr>
            <a:endParaRPr lang="en-US" dirty="0">
              <a:solidFill>
                <a:srgbClr val="202452"/>
              </a:solidFill>
            </a:endParaRPr>
          </a:p>
        </p:txBody>
      </p:sp>
      <p:pic>
        <p:nvPicPr>
          <p:cNvPr id="8" name="Picture 5" descr="MCj04347870000[1]">
            <a:extLst>
              <a:ext uri="{FF2B5EF4-FFF2-40B4-BE49-F238E27FC236}">
                <a16:creationId xmlns:a16="http://schemas.microsoft.com/office/drawing/2014/main" id="{167F752D-27A1-9DDC-B041-E85BA0EE1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913" y="2456769"/>
            <a:ext cx="2710543" cy="27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E12 On-Site Workshop-Recruitment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F8A21C61-05D5-2B46-5519-61F060D7A27F}"/>
              </a:ext>
            </a:extLst>
          </p:cNvPr>
          <p:cNvSpPr txBox="1">
            <a:spLocks noChangeArrowheads="1"/>
          </p:cNvSpPr>
          <p:nvPr/>
        </p:nvSpPr>
        <p:spPr>
          <a:xfrm>
            <a:off x="838200" y="1690688"/>
            <a:ext cx="105156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has provided a workshop at the employer’s business on the recruitment of qualified, work-ready individuals.</a:t>
            </a:r>
            <a:endParaRPr lang="en-US" dirty="0">
              <a:solidFill>
                <a:srgbClr val="202452"/>
              </a:solidFill>
            </a:endParaRPr>
          </a:p>
        </p:txBody>
      </p:sp>
      <p:pic>
        <p:nvPicPr>
          <p:cNvPr id="7" name="Picture 6" descr="MCPE06128_0000[1]">
            <a:extLst>
              <a:ext uri="{FF2B5EF4-FFF2-40B4-BE49-F238E27FC236}">
                <a16:creationId xmlns:a16="http://schemas.microsoft.com/office/drawing/2014/main" id="{B2A7BC47-ABDE-2556-09C4-711F3469D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157" y="3125533"/>
            <a:ext cx="4125686" cy="32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75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E13 On-Site Workshop-Retention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FC1A8B5-F941-B727-B11B-EB879B5CEB64}"/>
              </a:ext>
            </a:extLst>
          </p:cNvPr>
          <p:cNvSpPr txBox="1">
            <a:spLocks noChangeArrowheads="1"/>
          </p:cNvSpPr>
          <p:nvPr/>
        </p:nvSpPr>
        <p:spPr>
          <a:xfrm>
            <a:off x="838200" y="1690688"/>
            <a:ext cx="10515600"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has provided a workshop at the employer’s business on how to retain the present work force.</a:t>
            </a:r>
            <a:endParaRPr lang="en-US" dirty="0">
              <a:solidFill>
                <a:srgbClr val="202452"/>
              </a:solidFill>
            </a:endParaRPr>
          </a:p>
        </p:txBody>
      </p:sp>
      <p:pic>
        <p:nvPicPr>
          <p:cNvPr id="6" name="Picture 4" descr="MMj01725700000[1]">
            <a:extLst>
              <a:ext uri="{FF2B5EF4-FFF2-40B4-BE49-F238E27FC236}">
                <a16:creationId xmlns:a16="http://schemas.microsoft.com/office/drawing/2014/main" id="{4438A009-DAF0-B877-418B-354A49ED06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2414" y="2799580"/>
            <a:ext cx="5127171" cy="3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9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Pj03993070000[1]">
            <a:extLst>
              <a:ext uri="{FF2B5EF4-FFF2-40B4-BE49-F238E27FC236}">
                <a16:creationId xmlns:a16="http://schemas.microsoft.com/office/drawing/2014/main" id="{C108F1C9-E403-83B1-BD57-2E11099A24D1}"/>
              </a:ext>
            </a:extLst>
          </p:cNvPr>
          <p:cNvPicPr>
            <a:picLocks noChangeAspect="1" noChangeArrowheads="1"/>
          </p:cNvPicPr>
          <p:nvPr/>
        </p:nvPicPr>
        <p:blipFill>
          <a:blip r:embed="rId3">
            <a:lum bright="34000" contrast="-36000"/>
            <a:alphaModFix amt="35000"/>
            <a:extLst>
              <a:ext uri="{28A0092B-C50C-407E-A947-70E740481C1C}">
                <a14:useLocalDpi xmlns:a14="http://schemas.microsoft.com/office/drawing/2010/main" val="0"/>
              </a:ext>
            </a:extLst>
          </a:blip>
          <a:srcRect/>
          <a:stretch>
            <a:fillRect/>
          </a:stretch>
        </p:blipFill>
        <p:spPr bwMode="auto">
          <a:xfrm>
            <a:off x="-1524001" y="-533400"/>
            <a:ext cx="13977257"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E14 Provided MSFW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F602F1B-5486-77D6-B109-5CC754CA2286}"/>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a:solidFill>
                  <a:srgbClr val="202452"/>
                </a:solidFill>
              </a:rPr>
              <a:t>Usually provided by MSFW Outreach Workers.</a:t>
            </a:r>
          </a:p>
          <a:p>
            <a:pPr>
              <a:defRPr/>
            </a:pPr>
            <a:r>
              <a:rPr lang="en-US" b="1">
                <a:solidFill>
                  <a:srgbClr val="202452"/>
                </a:solidFill>
              </a:rPr>
              <a:t>Gives employers information regarding the current availability of this population.</a:t>
            </a:r>
          </a:p>
          <a:p>
            <a:pPr>
              <a:defRPr/>
            </a:pPr>
            <a:r>
              <a:rPr lang="en-US" b="1">
                <a:solidFill>
                  <a:srgbClr val="202452"/>
                </a:solidFill>
              </a:rPr>
              <a:t>Gives information regarding processing of I-9s.</a:t>
            </a:r>
            <a:endParaRPr lang="en-US" b="1" dirty="0">
              <a:solidFill>
                <a:srgbClr val="202452"/>
              </a:solidFill>
            </a:endParaRPr>
          </a:p>
        </p:txBody>
      </p:sp>
    </p:spTree>
    <p:extLst>
      <p:ext uri="{BB962C8B-B14F-4D97-AF65-F5344CB8AC3E}">
        <p14:creationId xmlns:p14="http://schemas.microsoft.com/office/powerpoint/2010/main" val="128455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E15 Provided Federal Bonding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8032FAB-1FB9-A293-933E-60D38FFE7834}"/>
              </a:ext>
            </a:extLst>
          </p:cNvPr>
          <p:cNvSpPr txBox="1">
            <a:spLocks noChangeArrowheads="1"/>
          </p:cNvSpPr>
          <p:nvPr/>
        </p:nvSpPr>
        <p:spPr>
          <a:xfrm>
            <a:off x="838200" y="1690688"/>
            <a:ext cx="10515600" cy="3840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Can be used when processing a bond for a job seeker.</a:t>
            </a:r>
          </a:p>
          <a:p>
            <a:pPr>
              <a:defRPr/>
            </a:pPr>
            <a:r>
              <a:rPr lang="en-US">
                <a:solidFill>
                  <a:srgbClr val="202452"/>
                </a:solidFill>
              </a:rPr>
              <a:t>Can be used when advising an employer about the one-stop center’s ability to provide bonding.</a:t>
            </a:r>
            <a:endParaRPr lang="en-US" dirty="0">
              <a:solidFill>
                <a:srgbClr val="202452"/>
              </a:solidFill>
            </a:endParaRPr>
          </a:p>
        </p:txBody>
      </p:sp>
      <p:pic>
        <p:nvPicPr>
          <p:cNvPr id="6" name="Picture 6" descr="Federal Bonding Program">
            <a:extLst>
              <a:ext uri="{FF2B5EF4-FFF2-40B4-BE49-F238E27FC236}">
                <a16:creationId xmlns:a16="http://schemas.microsoft.com/office/drawing/2014/main" id="{DD3C6E16-E242-E7C7-8E4B-DED4730BE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77781"/>
            <a:ext cx="9296400" cy="19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63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E16 Provided Alien Labor Certification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72C602F-9AA2-41C1-98DE-E0AA27D6D65C}"/>
              </a:ext>
            </a:extLst>
          </p:cNvPr>
          <p:cNvSpPr txBox="1">
            <a:spLocks noChangeArrowheads="1"/>
          </p:cNvSpPr>
          <p:nvPr/>
        </p:nvSpPr>
        <p:spPr>
          <a:xfrm>
            <a:off x="838200" y="1931413"/>
            <a:ext cx="10515600" cy="368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Can be used when contacted by employer/law office regarding a current job order.</a:t>
            </a:r>
            <a:endParaRPr lang="en-US" dirty="0">
              <a:solidFill>
                <a:srgbClr val="202452"/>
              </a:solidFill>
            </a:endParaRPr>
          </a:p>
        </p:txBody>
      </p:sp>
      <p:pic>
        <p:nvPicPr>
          <p:cNvPr id="7" name="Picture 4" descr="MCj02504160000[1]">
            <a:extLst>
              <a:ext uri="{FF2B5EF4-FFF2-40B4-BE49-F238E27FC236}">
                <a16:creationId xmlns:a16="http://schemas.microsoft.com/office/drawing/2014/main" id="{06E7BAE9-34CE-32E8-7DEC-D55E5C259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892" y="2683726"/>
            <a:ext cx="3665537" cy="349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14B009EE-1291-9FA5-AC12-8831A98E6C33}"/>
              </a:ext>
            </a:extLst>
          </p:cNvPr>
          <p:cNvSpPr txBox="1">
            <a:spLocks noChangeArrowheads="1"/>
          </p:cNvSpPr>
          <p:nvPr/>
        </p:nvSpPr>
        <p:spPr bwMode="auto">
          <a:xfrm>
            <a:off x="7478486" y="5210590"/>
            <a:ext cx="2721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dirty="0">
                <a:solidFill>
                  <a:srgbClr val="202452"/>
                </a:solidFill>
              </a:rPr>
              <a:t>OOPS! Wrong Alien.</a:t>
            </a:r>
          </a:p>
        </p:txBody>
      </p:sp>
    </p:spTree>
    <p:extLst>
      <p:ext uri="{BB962C8B-B14F-4D97-AF65-F5344CB8AC3E}">
        <p14:creationId xmlns:p14="http://schemas.microsoft.com/office/powerpoint/2010/main" val="2491909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E17 Agricultural Housing Inspection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7509DAD-6C0C-DF0A-E193-DA4F935273E7}"/>
              </a:ext>
            </a:extLst>
          </p:cNvPr>
          <p:cNvSpPr txBox="1">
            <a:spLocks noChangeArrowheads="1"/>
          </p:cNvSpPr>
          <p:nvPr/>
        </p:nvSpPr>
        <p:spPr>
          <a:xfrm>
            <a:off x="838199" y="1690688"/>
            <a:ext cx="5889171"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Yes, FloridaCommerce still has to inspect the migrant housing provided by agricultural employers in Florida.</a:t>
            </a:r>
          </a:p>
          <a:p>
            <a:pPr>
              <a:defRPr/>
            </a:pPr>
            <a:r>
              <a:rPr lang="en-US" dirty="0">
                <a:solidFill>
                  <a:srgbClr val="202452"/>
                </a:solidFill>
              </a:rPr>
              <a:t>FloridaCommerce staff can use this service to report the inspection in the system.</a:t>
            </a:r>
          </a:p>
        </p:txBody>
      </p:sp>
      <p:pic>
        <p:nvPicPr>
          <p:cNvPr id="6" name="Picture 5" descr="Photo">
            <a:hlinkClick r:id="rId4"/>
            <a:extLst>
              <a:ext uri="{FF2B5EF4-FFF2-40B4-BE49-F238E27FC236}">
                <a16:creationId xmlns:a16="http://schemas.microsoft.com/office/drawing/2014/main" id="{EE3844D3-335A-D863-CED8-540033B61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5086" y="2010784"/>
            <a:ext cx="4408714" cy="28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F70C6CC7-CCB3-36CB-32F1-F91E4F4960AE}"/>
              </a:ext>
            </a:extLst>
          </p:cNvPr>
          <p:cNvSpPr txBox="1">
            <a:spLocks noChangeArrowheads="1"/>
          </p:cNvSpPr>
          <p:nvPr/>
        </p:nvSpPr>
        <p:spPr bwMode="auto">
          <a:xfrm>
            <a:off x="6485164" y="4847215"/>
            <a:ext cx="5328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2400" dirty="0">
                <a:solidFill>
                  <a:srgbClr val="202452"/>
                </a:solidFill>
              </a:rPr>
              <a:t>Paul J. </a:t>
            </a:r>
            <a:r>
              <a:rPr lang="en-US" altLang="en-US" sz="2400" dirty="0" err="1">
                <a:solidFill>
                  <a:srgbClr val="202452"/>
                </a:solidFill>
              </a:rPr>
              <a:t>Milette</a:t>
            </a:r>
            <a:r>
              <a:rPr lang="en-US" altLang="en-US" sz="2400" dirty="0">
                <a:solidFill>
                  <a:srgbClr val="202452"/>
                </a:solidFill>
              </a:rPr>
              <a:t> / The Palm Beach Post </a:t>
            </a:r>
          </a:p>
        </p:txBody>
      </p:sp>
    </p:spTree>
    <p:extLst>
      <p:ext uri="{BB962C8B-B14F-4D97-AF65-F5344CB8AC3E}">
        <p14:creationId xmlns:p14="http://schemas.microsoft.com/office/powerpoint/2010/main" val="1276596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E18 Provided Workforce Development Training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6A2C0A3-8A7C-B9B5-9F1C-97E8091CA52C}"/>
              </a:ext>
            </a:extLst>
          </p:cNvPr>
          <p:cNvSpPr txBox="1">
            <a:spLocks noChangeArrowheads="1"/>
          </p:cNvSpPr>
          <p:nvPr/>
        </p:nvSpPr>
        <p:spPr>
          <a:xfrm>
            <a:off x="838200" y="2030623"/>
            <a:ext cx="105156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informed the employer of the training opportunities available through the one-stop center.  </a:t>
            </a:r>
          </a:p>
          <a:p>
            <a:pPr>
              <a:defRPr/>
            </a:pPr>
            <a:r>
              <a:rPr lang="en-US">
                <a:solidFill>
                  <a:srgbClr val="202452"/>
                </a:solidFill>
              </a:rPr>
              <a:t>Less specific than OJT, customized, encumbent worker services.</a:t>
            </a:r>
          </a:p>
          <a:p>
            <a:pPr>
              <a:defRPr/>
            </a:pPr>
            <a:r>
              <a:rPr lang="en-US">
                <a:solidFill>
                  <a:srgbClr val="202452"/>
                </a:solidFill>
              </a:rPr>
              <a:t>Use comments section to detail information provided.</a:t>
            </a:r>
          </a:p>
        </p:txBody>
      </p:sp>
    </p:spTree>
    <p:extLst>
      <p:ext uri="{BB962C8B-B14F-4D97-AF65-F5344CB8AC3E}">
        <p14:creationId xmlns:p14="http://schemas.microsoft.com/office/powerpoint/2010/main" val="72038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E19 Provided Tax Credit/WOTC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0DFD08A-D0B8-02DF-8679-AF9673759FB7}"/>
              </a:ext>
            </a:extLst>
          </p:cNvPr>
          <p:cNvSpPr txBox="1">
            <a:spLocks noChangeArrowheads="1"/>
          </p:cNvSpPr>
          <p:nvPr/>
        </p:nvSpPr>
        <p:spPr>
          <a:xfrm>
            <a:off x="838200" y="1690688"/>
            <a:ext cx="8229600" cy="368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Information was specific to WOTC.</a:t>
            </a:r>
            <a:endParaRPr lang="en-US" dirty="0">
              <a:solidFill>
                <a:srgbClr val="202452"/>
              </a:solidFill>
            </a:endParaRPr>
          </a:p>
        </p:txBody>
      </p:sp>
      <p:pic>
        <p:nvPicPr>
          <p:cNvPr id="6" name="Picture 9" descr="MPj03088800000[1]">
            <a:extLst>
              <a:ext uri="{FF2B5EF4-FFF2-40B4-BE49-F238E27FC236}">
                <a16:creationId xmlns:a16="http://schemas.microsoft.com/office/drawing/2014/main" id="{9ADCD389-29E2-67ED-2679-FD0961B6A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943" y="2539418"/>
            <a:ext cx="4942114" cy="332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29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E20 Provided EEO/Affirmative Action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6A29F65-4A4F-D260-3E8D-1424B348447F}"/>
              </a:ext>
            </a:extLst>
          </p:cNvPr>
          <p:cNvSpPr txBox="1">
            <a:spLocks noChangeArrowheads="1"/>
          </p:cNvSpPr>
          <p:nvPr/>
        </p:nvSpPr>
        <p:spPr>
          <a:xfrm>
            <a:off x="838200" y="1966912"/>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can take this service if they talked to an employer about an EEO issue on a job order.</a:t>
            </a:r>
          </a:p>
          <a:p>
            <a:pPr>
              <a:defRPr/>
            </a:pPr>
            <a:r>
              <a:rPr lang="en-US">
                <a:solidFill>
                  <a:srgbClr val="202452"/>
                </a:solidFill>
              </a:rPr>
              <a:t>Staff may be contacted by an employer who has to list an affirmative action job order.</a:t>
            </a:r>
            <a:endParaRPr lang="en-US" dirty="0">
              <a:solidFill>
                <a:srgbClr val="202452"/>
              </a:solidFill>
            </a:endParaRPr>
          </a:p>
        </p:txBody>
      </p:sp>
    </p:spTree>
    <p:extLst>
      <p:ext uri="{BB962C8B-B14F-4D97-AF65-F5344CB8AC3E}">
        <p14:creationId xmlns:p14="http://schemas.microsoft.com/office/powerpoint/2010/main" val="2895959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E21 Provided Information NOT Otherwise Classified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BF891A8-C4A6-EC41-39C0-4207CE506F96}"/>
              </a:ext>
            </a:extLst>
          </p:cNvPr>
          <p:cNvSpPr txBox="1">
            <a:spLocks noChangeArrowheads="1"/>
          </p:cNvSpPr>
          <p:nvPr/>
        </p:nvSpPr>
        <p:spPr>
          <a:xfrm>
            <a:off x="838200" y="1931413"/>
            <a:ext cx="10515600" cy="368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Catch-all service but must enter the information provided in the comments field.</a:t>
            </a:r>
            <a:endParaRPr lang="en-US" dirty="0">
              <a:solidFill>
                <a:srgbClr val="202452"/>
              </a:solidFill>
            </a:endParaRPr>
          </a:p>
        </p:txBody>
      </p:sp>
    </p:spTree>
    <p:extLst>
      <p:ext uri="{BB962C8B-B14F-4D97-AF65-F5344CB8AC3E}">
        <p14:creationId xmlns:p14="http://schemas.microsoft.com/office/powerpoint/2010/main" val="414451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Search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A313FE76-9E25-CF80-6D47-7AFC09FC2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32857" y="1410138"/>
            <a:ext cx="8926286" cy="4909113"/>
          </a:xfrm>
          <a:prstGeom prst="rect">
            <a:avLst/>
          </a:prstGeom>
        </p:spPr>
      </p:pic>
    </p:spTree>
    <p:extLst>
      <p:ext uri="{BB962C8B-B14F-4D97-AF65-F5344CB8AC3E}">
        <p14:creationId xmlns:p14="http://schemas.microsoft.com/office/powerpoint/2010/main" val="1818981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E22 Provided Other Training Service NOT Otherwise Classified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3A00860-F464-66B9-827A-5CDADB9256D3}"/>
              </a:ext>
            </a:extLst>
          </p:cNvPr>
          <p:cNvSpPr txBox="1">
            <a:spLocks noChangeArrowheads="1"/>
          </p:cNvSpPr>
          <p:nvPr/>
        </p:nvSpPr>
        <p:spPr>
          <a:xfrm>
            <a:off x="838200" y="1943538"/>
            <a:ext cx="105156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Catch-all service for training information.</a:t>
            </a:r>
          </a:p>
          <a:p>
            <a:pPr>
              <a:defRPr/>
            </a:pPr>
            <a:r>
              <a:rPr lang="en-US">
                <a:solidFill>
                  <a:srgbClr val="202452"/>
                </a:solidFill>
              </a:rPr>
              <a:t>Must provide information given in the comments field.</a:t>
            </a:r>
            <a:endParaRPr lang="en-US" dirty="0">
              <a:solidFill>
                <a:srgbClr val="202452"/>
              </a:solidFill>
            </a:endParaRPr>
          </a:p>
        </p:txBody>
      </p:sp>
    </p:spTree>
    <p:extLst>
      <p:ext uri="{BB962C8B-B14F-4D97-AF65-F5344CB8AC3E}">
        <p14:creationId xmlns:p14="http://schemas.microsoft.com/office/powerpoint/2010/main" val="268768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E23 Applicant Background Check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0657931-2705-01CB-E791-057DBA5811D4}"/>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This service can be taken if one-stop staff provides information on where the employer can obtain a background check.</a:t>
            </a:r>
          </a:p>
          <a:p>
            <a:pPr>
              <a:defRPr/>
            </a:pPr>
            <a:r>
              <a:rPr lang="en-US">
                <a:solidFill>
                  <a:srgbClr val="202452"/>
                </a:solidFill>
              </a:rPr>
              <a:t>New section of “Terms of Use” has this information. </a:t>
            </a:r>
          </a:p>
          <a:p>
            <a:pPr>
              <a:defRPr/>
            </a:pPr>
            <a:endParaRPr lang="en-US" dirty="0">
              <a:solidFill>
                <a:srgbClr val="202452"/>
              </a:solidFill>
            </a:endParaRPr>
          </a:p>
        </p:txBody>
      </p:sp>
    </p:spTree>
    <p:extLst>
      <p:ext uri="{BB962C8B-B14F-4D97-AF65-F5344CB8AC3E}">
        <p14:creationId xmlns:p14="http://schemas.microsoft.com/office/powerpoint/2010/main" val="4168213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E24 Business Incentive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F37F0DBF-50ED-6868-2FA3-D9546AEB1D19}"/>
              </a:ext>
            </a:extLst>
          </p:cNvPr>
          <p:cNvSpPr txBox="1">
            <a:spLocks noChangeArrowheads="1"/>
          </p:cNvSpPr>
          <p:nvPr/>
        </p:nvSpPr>
        <p:spPr>
          <a:xfrm>
            <a:off x="838200" y="1690688"/>
            <a:ext cx="10515600"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provides the employer with latest information regarding incentives, i.e., EZ Tax Credit.</a:t>
            </a:r>
            <a:endParaRPr lang="en-US" dirty="0">
              <a:solidFill>
                <a:srgbClr val="202452"/>
              </a:solidFill>
            </a:endParaRPr>
          </a:p>
        </p:txBody>
      </p:sp>
    </p:spTree>
    <p:extLst>
      <p:ext uri="{BB962C8B-B14F-4D97-AF65-F5344CB8AC3E}">
        <p14:creationId xmlns:p14="http://schemas.microsoft.com/office/powerpoint/2010/main" val="579929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E25 Customized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837DAD3-FF2B-19E6-4538-E8A2E1D429B7}"/>
              </a:ext>
            </a:extLst>
          </p:cNvPr>
          <p:cNvSpPr txBox="1">
            <a:spLocks noChangeArrowheads="1"/>
          </p:cNvSpPr>
          <p:nvPr/>
        </p:nvSpPr>
        <p:spPr>
          <a:xfrm>
            <a:off x="838199" y="1690688"/>
            <a:ext cx="5617029"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provides the employer with information regarding the use of customized training for individuals to obtain the skills required to operate the employer’s business.</a:t>
            </a:r>
            <a:endParaRPr lang="en-US" dirty="0">
              <a:solidFill>
                <a:srgbClr val="202452"/>
              </a:solidFill>
            </a:endParaRPr>
          </a:p>
        </p:txBody>
      </p:sp>
      <p:pic>
        <p:nvPicPr>
          <p:cNvPr id="6" name="Picture 4" descr="MCBD10507_0000[1]">
            <a:extLst>
              <a:ext uri="{FF2B5EF4-FFF2-40B4-BE49-F238E27FC236}">
                <a16:creationId xmlns:a16="http://schemas.microsoft.com/office/drawing/2014/main" id="{6507BAD1-B1FB-0662-E6F8-8DC0EDA14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94" y="1531279"/>
            <a:ext cx="4014333" cy="438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31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MCj02292750000[1]">
            <a:extLst>
              <a:ext uri="{FF2B5EF4-FFF2-40B4-BE49-F238E27FC236}">
                <a16:creationId xmlns:a16="http://schemas.microsoft.com/office/drawing/2014/main" id="{2748E750-C3D8-8A19-93D1-D333EF3CB877}"/>
              </a:ext>
            </a:extLst>
          </p:cNvPr>
          <p:cNvPicPr>
            <a:picLocks noChangeAspect="1" noChangeArrowheads="1"/>
          </p:cNvPicPr>
          <p:nvPr/>
        </p:nvPicPr>
        <p:blipFill>
          <a:blip r:embed="rId3">
            <a:lum bright="30000" contrast="-14000"/>
            <a:alphaModFix amt="35000"/>
            <a:extLst>
              <a:ext uri="{28A0092B-C50C-407E-A947-70E740481C1C}">
                <a14:useLocalDpi xmlns:a14="http://schemas.microsoft.com/office/drawing/2010/main" val="0"/>
              </a:ext>
            </a:extLst>
          </a:blip>
          <a:srcRect/>
          <a:stretch>
            <a:fillRect/>
          </a:stretch>
        </p:blipFill>
        <p:spPr bwMode="auto">
          <a:xfrm>
            <a:off x="0" y="-742950"/>
            <a:ext cx="12355286" cy="758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E26 Drug Screening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013C792-3E95-1781-801A-230E7997E821}"/>
              </a:ext>
            </a:extLst>
          </p:cNvPr>
          <p:cNvSpPr txBox="1">
            <a:spLocks noChangeArrowheads="1"/>
          </p:cNvSpPr>
          <p:nvPr/>
        </p:nvSpPr>
        <p:spPr>
          <a:xfrm>
            <a:off x="838199" y="1690688"/>
            <a:ext cx="10515599"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This service can be taken when a one-stop center staff advises an employer of where to obtain drug screening services.</a:t>
            </a:r>
            <a:endParaRPr lang="en-US" dirty="0">
              <a:solidFill>
                <a:srgbClr val="202452"/>
              </a:solidFill>
            </a:endParaRPr>
          </a:p>
        </p:txBody>
      </p:sp>
    </p:spTree>
    <p:extLst>
      <p:ext uri="{BB962C8B-B14F-4D97-AF65-F5344CB8AC3E}">
        <p14:creationId xmlns:p14="http://schemas.microsoft.com/office/powerpoint/2010/main" val="1651335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E27 Employer Contact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A937C10-C779-F347-8785-456CEF1A8B13}"/>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Can be used to record a contact made at an event such as a Chamber meeting or a job fair not sponsored by the one-stop center.</a:t>
            </a:r>
          </a:p>
          <a:p>
            <a:pPr>
              <a:defRPr/>
            </a:pPr>
            <a:r>
              <a:rPr lang="en-US">
                <a:solidFill>
                  <a:srgbClr val="202452"/>
                </a:solidFill>
              </a:rPr>
              <a:t>Comment should reflect the event and the type of information provided.</a:t>
            </a:r>
            <a:endParaRPr lang="en-US" dirty="0">
              <a:solidFill>
                <a:srgbClr val="202452"/>
              </a:solidFill>
            </a:endParaRPr>
          </a:p>
        </p:txBody>
      </p:sp>
    </p:spTree>
    <p:extLst>
      <p:ext uri="{BB962C8B-B14F-4D97-AF65-F5344CB8AC3E}">
        <p14:creationId xmlns:p14="http://schemas.microsoft.com/office/powerpoint/2010/main" val="3068779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E28 Employer Relations Committee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1FE890F-0518-679D-5331-31DD4ECE75FA}"/>
              </a:ext>
            </a:extLst>
          </p:cNvPr>
          <p:cNvSpPr txBox="1">
            <a:spLocks noChangeArrowheads="1"/>
          </p:cNvSpPr>
          <p:nvPr/>
        </p:nvSpPr>
        <p:spPr>
          <a:xfrm>
            <a:off x="838199" y="1690688"/>
            <a:ext cx="10515599" cy="3916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Florida no longer has an organized employer committee</a:t>
            </a:r>
            <a:r>
              <a:rPr lang="en-US" sz="4000">
                <a:solidFill>
                  <a:srgbClr val="202452"/>
                </a:solidFill>
              </a:rPr>
              <a:t> </a:t>
            </a:r>
            <a:r>
              <a:rPr lang="en-US">
                <a:solidFill>
                  <a:srgbClr val="202452"/>
                </a:solidFill>
              </a:rPr>
              <a:t>(formerly Job Service Employer Council or JSEC).</a:t>
            </a:r>
          </a:p>
          <a:p>
            <a:pPr>
              <a:defRPr/>
            </a:pPr>
            <a:r>
              <a:rPr lang="en-US">
                <a:solidFill>
                  <a:srgbClr val="202452"/>
                </a:solidFill>
              </a:rPr>
              <a:t>Regional boards are required to have employers representing 55% of the composition of the board.</a:t>
            </a:r>
            <a:endParaRPr lang="en-US" sz="4000">
              <a:solidFill>
                <a:srgbClr val="202452"/>
              </a:solidFill>
            </a:endParaRPr>
          </a:p>
          <a:p>
            <a:pPr>
              <a:defRPr/>
            </a:pPr>
            <a:endParaRPr lang="en-US" dirty="0">
              <a:solidFill>
                <a:srgbClr val="202452"/>
              </a:solidFill>
            </a:endParaRPr>
          </a:p>
        </p:txBody>
      </p:sp>
    </p:spTree>
    <p:extLst>
      <p:ext uri="{BB962C8B-B14F-4D97-AF65-F5344CB8AC3E}">
        <p14:creationId xmlns:p14="http://schemas.microsoft.com/office/powerpoint/2010/main" val="808440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Cj03787450000[1]">
            <a:extLst>
              <a:ext uri="{FF2B5EF4-FFF2-40B4-BE49-F238E27FC236}">
                <a16:creationId xmlns:a16="http://schemas.microsoft.com/office/drawing/2014/main" id="{F896CCBC-4891-DC02-5AC2-1EDB72B2DD46}"/>
              </a:ext>
            </a:extLst>
          </p:cNvPr>
          <p:cNvPicPr>
            <a:picLocks noChangeAspect="1" noChangeArrowheads="1"/>
          </p:cNvPicPr>
          <p:nvPr/>
        </p:nvPicPr>
        <p:blipFill>
          <a:blip r:embed="rId3">
            <a:lum bright="20000" contrast="-26000"/>
            <a:alphaModFix amt="35000"/>
            <a:extLst>
              <a:ext uri="{28A0092B-C50C-407E-A947-70E740481C1C}">
                <a14:useLocalDpi xmlns:a14="http://schemas.microsoft.com/office/drawing/2010/main" val="0"/>
              </a:ext>
            </a:extLst>
          </a:blip>
          <a:srcRect/>
          <a:stretch>
            <a:fillRect/>
          </a:stretch>
        </p:blipFill>
        <p:spPr bwMode="auto">
          <a:xfrm>
            <a:off x="2720181" y="-98720"/>
            <a:ext cx="6751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E30 Entered into Recruiting Agreement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06A3E9D-1ED5-6A73-687C-C7301FC0A3E6}"/>
              </a:ext>
            </a:extLst>
          </p:cNvPr>
          <p:cNvSpPr txBox="1">
            <a:spLocks noChangeArrowheads="1"/>
          </p:cNvSpPr>
          <p:nvPr/>
        </p:nvSpPr>
        <p:spPr>
          <a:xfrm>
            <a:off x="838200" y="1690688"/>
            <a:ext cx="10515600"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The one-stop center has a written or verbal agreement with an employer to provide recruitment services.</a:t>
            </a:r>
          </a:p>
          <a:p>
            <a:pPr>
              <a:defRPr/>
            </a:pPr>
            <a:endParaRPr lang="en-US">
              <a:solidFill>
                <a:srgbClr val="202452"/>
              </a:solidFill>
            </a:endParaRPr>
          </a:p>
          <a:p>
            <a:pPr>
              <a:defRPr/>
            </a:pPr>
            <a:r>
              <a:rPr lang="en-US">
                <a:solidFill>
                  <a:srgbClr val="202452"/>
                </a:solidFill>
              </a:rPr>
              <a:t>May be one type of job or may be all jobs for the specific employer.</a:t>
            </a:r>
          </a:p>
          <a:p>
            <a:pPr>
              <a:buFont typeface="Wingdings" panose="05000000000000000000" pitchFamily="2" charset="2"/>
              <a:buNone/>
              <a:defRPr/>
            </a:pPr>
            <a:endParaRPr lang="en-US" dirty="0">
              <a:solidFill>
                <a:srgbClr val="202452"/>
              </a:solidFill>
            </a:endParaRPr>
          </a:p>
        </p:txBody>
      </p:sp>
    </p:spTree>
    <p:extLst>
      <p:ext uri="{BB962C8B-B14F-4D97-AF65-F5344CB8AC3E}">
        <p14:creationId xmlns:p14="http://schemas.microsoft.com/office/powerpoint/2010/main" val="3064164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E31 Incumbent Worker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257AAA6-7BDD-DDA2-FEF2-F661F51DD153}"/>
              </a:ext>
            </a:extLst>
          </p:cNvPr>
          <p:cNvSpPr txBox="1">
            <a:spLocks noChangeArrowheads="1"/>
          </p:cNvSpPr>
          <p:nvPr/>
        </p:nvSpPr>
        <p:spPr>
          <a:xfrm>
            <a:off x="838200" y="1690688"/>
            <a:ext cx="10515600" cy="414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has entered into an agreement with the employer to provide incumbent worker training.</a:t>
            </a:r>
            <a:endParaRPr lang="en-US" dirty="0">
              <a:solidFill>
                <a:srgbClr val="202452"/>
              </a:solidFill>
            </a:endParaRPr>
          </a:p>
        </p:txBody>
      </p:sp>
    </p:spTree>
    <p:extLst>
      <p:ext uri="{BB962C8B-B14F-4D97-AF65-F5344CB8AC3E}">
        <p14:creationId xmlns:p14="http://schemas.microsoft.com/office/powerpoint/2010/main" val="403618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E32 Job Benefit Analysis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FB7F8EC-E321-768F-324F-249AB1715DDF}"/>
              </a:ext>
            </a:extLst>
          </p:cNvPr>
          <p:cNvSpPr txBox="1">
            <a:spLocks noChangeArrowheads="1"/>
          </p:cNvSpPr>
          <p:nvPr/>
        </p:nvSpPr>
        <p:spPr>
          <a:xfrm>
            <a:off x="838199" y="1690688"/>
            <a:ext cx="5366657"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solidFill>
                  <a:srgbClr val="202452"/>
                </a:solidFill>
              </a:rPr>
              <a:t>One-stop center has provided an employer with an analysis of the benefits package the employer offers versus the package offered in similar types of businesses.</a:t>
            </a:r>
            <a:endParaRPr lang="en-US" dirty="0">
              <a:solidFill>
                <a:srgbClr val="202452"/>
              </a:solidFill>
            </a:endParaRPr>
          </a:p>
        </p:txBody>
      </p:sp>
      <p:pic>
        <p:nvPicPr>
          <p:cNvPr id="6" name="Picture 8" descr="MCj02318450000[1]">
            <a:extLst>
              <a:ext uri="{FF2B5EF4-FFF2-40B4-BE49-F238E27FC236}">
                <a16:creationId xmlns:a16="http://schemas.microsoft.com/office/drawing/2014/main" id="{C372E77F-9A92-A511-DB21-1EDDBA1CE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177" y="1556410"/>
            <a:ext cx="4746173" cy="46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65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Search Results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6">
            <a:extLst>
              <a:ext uri="{FF2B5EF4-FFF2-40B4-BE49-F238E27FC236}">
                <a16:creationId xmlns:a16="http://schemas.microsoft.com/office/drawing/2014/main" id="{EC2F964F-82D1-9F4B-BCAB-867FCABFF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1512313"/>
            <a:ext cx="8229600" cy="4525963"/>
          </a:xfrm>
          <a:prstGeom prst="rect">
            <a:avLst/>
          </a:prstGeom>
        </p:spPr>
      </p:pic>
      <p:sp>
        <p:nvSpPr>
          <p:cNvPr id="6" name="Oval 4">
            <a:extLst>
              <a:ext uri="{FF2B5EF4-FFF2-40B4-BE49-F238E27FC236}">
                <a16:creationId xmlns:a16="http://schemas.microsoft.com/office/drawing/2014/main" id="{C35CBBAA-9968-4C66-BC96-86B3E982B79D}"/>
              </a:ext>
            </a:extLst>
          </p:cNvPr>
          <p:cNvSpPr>
            <a:spLocks noChangeArrowheads="1"/>
          </p:cNvSpPr>
          <p:nvPr/>
        </p:nvSpPr>
        <p:spPr bwMode="auto">
          <a:xfrm>
            <a:off x="1981200" y="2438400"/>
            <a:ext cx="1447800" cy="990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7" name="Line 5">
            <a:extLst>
              <a:ext uri="{FF2B5EF4-FFF2-40B4-BE49-F238E27FC236}">
                <a16:creationId xmlns:a16="http://schemas.microsoft.com/office/drawing/2014/main" id="{F20C8ECC-7F1C-F264-FFAA-8CD5C83186E5}"/>
              </a:ext>
            </a:extLst>
          </p:cNvPr>
          <p:cNvSpPr>
            <a:spLocks noChangeShapeType="1"/>
          </p:cNvSpPr>
          <p:nvPr/>
        </p:nvSpPr>
        <p:spPr bwMode="auto">
          <a:xfrm flipH="1">
            <a:off x="9470571" y="2628900"/>
            <a:ext cx="11430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602566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E33 Job Development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A923B1D-65E8-FAB2-44F8-54BFCD444E34}"/>
              </a:ext>
            </a:extLst>
          </p:cNvPr>
          <p:cNvSpPr txBox="1">
            <a:spLocks noChangeArrowheads="1"/>
          </p:cNvSpPr>
          <p:nvPr/>
        </p:nvSpPr>
        <p:spPr>
          <a:xfrm>
            <a:off x="838199" y="1690688"/>
            <a:ext cx="5508171" cy="42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solidFill>
                  <a:srgbClr val="202452"/>
                </a:solidFill>
              </a:rPr>
              <a:t>Staff can take this credit when a job development for this specific company is provided to the job seeker.  </a:t>
            </a:r>
          </a:p>
          <a:p>
            <a:pPr>
              <a:lnSpc>
                <a:spcPct val="80000"/>
              </a:lnSpc>
              <a:defRPr/>
            </a:pPr>
            <a:r>
              <a:rPr lang="en-US">
                <a:solidFill>
                  <a:srgbClr val="202452"/>
                </a:solidFill>
              </a:rPr>
              <a:t>Staff must actually talk to the employer to set up an interview for the job seeker.</a:t>
            </a:r>
            <a:endParaRPr lang="en-US" dirty="0">
              <a:solidFill>
                <a:srgbClr val="202452"/>
              </a:solidFill>
            </a:endParaRPr>
          </a:p>
        </p:txBody>
      </p:sp>
      <p:pic>
        <p:nvPicPr>
          <p:cNvPr id="7" name="Picture 5" descr="MCj04125660000[1]">
            <a:extLst>
              <a:ext uri="{FF2B5EF4-FFF2-40B4-BE49-F238E27FC236}">
                <a16:creationId xmlns:a16="http://schemas.microsoft.com/office/drawing/2014/main" id="{2442D7F6-EE5E-7D93-2A50-0ADF8675D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2" y="1306732"/>
            <a:ext cx="43640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362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E34 Job Order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211BBB4D-0B3C-759B-D347-81DE723293C6}"/>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can take this credit when they were instrumental in obtaining a job order from an employer i.e., the job order resulted from an employer visit or an employer contact.</a:t>
            </a:r>
          </a:p>
          <a:p>
            <a:pPr>
              <a:defRPr/>
            </a:pPr>
            <a:r>
              <a:rPr lang="en-US">
                <a:solidFill>
                  <a:srgbClr val="202452"/>
                </a:solidFill>
              </a:rPr>
              <a:t>Staff should not take this credit if there was no involvement with the employer.</a:t>
            </a:r>
            <a:endParaRPr lang="en-US" dirty="0">
              <a:solidFill>
                <a:srgbClr val="202452"/>
              </a:solidFill>
            </a:endParaRPr>
          </a:p>
        </p:txBody>
      </p:sp>
    </p:spTree>
    <p:extLst>
      <p:ext uri="{BB962C8B-B14F-4D97-AF65-F5344CB8AC3E}">
        <p14:creationId xmlns:p14="http://schemas.microsoft.com/office/powerpoint/2010/main" val="1496676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E35 Job Referrals and Placement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DD7A52C-D1E1-BC91-EF57-708D7E6B5FE4}"/>
              </a:ext>
            </a:extLst>
          </p:cNvPr>
          <p:cNvSpPr txBox="1">
            <a:spLocks noChangeArrowheads="1"/>
          </p:cNvSpPr>
          <p:nvPr/>
        </p:nvSpPr>
        <p:spPr>
          <a:xfrm>
            <a:off x="838200" y="1690688"/>
            <a:ext cx="10515600" cy="3840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Staff can take credit for referring candidates and getting placements on a job order with this code.</a:t>
            </a:r>
          </a:p>
          <a:p>
            <a:pPr>
              <a:defRPr/>
            </a:pPr>
            <a:r>
              <a:rPr lang="en-US">
                <a:solidFill>
                  <a:srgbClr val="202452"/>
                </a:solidFill>
              </a:rPr>
              <a:t>Credit for referrals and placements already occur on the job seeker and the job order.</a:t>
            </a:r>
            <a:endParaRPr lang="en-US" dirty="0">
              <a:solidFill>
                <a:srgbClr val="202452"/>
              </a:solidFill>
            </a:endParaRPr>
          </a:p>
        </p:txBody>
      </p:sp>
    </p:spTree>
    <p:extLst>
      <p:ext uri="{BB962C8B-B14F-4D97-AF65-F5344CB8AC3E}">
        <p14:creationId xmlns:p14="http://schemas.microsoft.com/office/powerpoint/2010/main" val="1278936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E36 Medical Exam/Physical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E5A33A9-249F-F662-7861-2AB05C98360F}"/>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Most one-stop centers do not conduct medical exams on the job seekers but may be instrumental in setting up this service.</a:t>
            </a:r>
          </a:p>
          <a:p>
            <a:pPr>
              <a:defRPr/>
            </a:pPr>
            <a:r>
              <a:rPr lang="en-US">
                <a:solidFill>
                  <a:srgbClr val="202452"/>
                </a:solidFill>
              </a:rPr>
              <a:t>One-stop centers who refer the employer to licensed entities who conduct this service can take this credit. </a:t>
            </a:r>
            <a:endParaRPr lang="en-US" dirty="0">
              <a:solidFill>
                <a:srgbClr val="202452"/>
              </a:solidFill>
            </a:endParaRPr>
          </a:p>
        </p:txBody>
      </p:sp>
    </p:spTree>
    <p:extLst>
      <p:ext uri="{BB962C8B-B14F-4D97-AF65-F5344CB8AC3E}">
        <p14:creationId xmlns:p14="http://schemas.microsoft.com/office/powerpoint/2010/main" val="1386312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E37 NEG Employer Application Assistance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AE91FEE-9D90-E99F-F3D6-FE2AD52DA198}"/>
              </a:ext>
            </a:extLst>
          </p:cNvPr>
          <p:cNvSpPr txBox="1">
            <a:spLocks noChangeArrowheads="1"/>
          </p:cNvSpPr>
          <p:nvPr/>
        </p:nvSpPr>
        <p:spPr>
          <a:xfrm>
            <a:off x="838200" y="1690688"/>
            <a:ext cx="10515600" cy="3992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centers who advise and aid in the application process for the National Emergency Grant can take this service.</a:t>
            </a:r>
            <a:endParaRPr lang="en-US" dirty="0">
              <a:solidFill>
                <a:srgbClr val="202452"/>
              </a:solidFill>
            </a:endParaRPr>
          </a:p>
        </p:txBody>
      </p:sp>
    </p:spTree>
    <p:extLst>
      <p:ext uri="{BB962C8B-B14F-4D97-AF65-F5344CB8AC3E}">
        <p14:creationId xmlns:p14="http://schemas.microsoft.com/office/powerpoint/2010/main" val="1599338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E38 On-the-Job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FE5B98C-3845-34A1-1169-E3FE73B42F9E}"/>
              </a:ext>
            </a:extLst>
          </p:cNvPr>
          <p:cNvSpPr txBox="1">
            <a:spLocks noChangeArrowheads="1"/>
          </p:cNvSpPr>
          <p:nvPr/>
        </p:nvSpPr>
        <p:spPr>
          <a:xfrm>
            <a:off x="838200" y="1690688"/>
            <a:ext cx="10515600" cy="42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centers who contact the employer and write up the OJT contract can take this credit.</a:t>
            </a:r>
            <a:endParaRPr lang="en-US" dirty="0">
              <a:solidFill>
                <a:srgbClr val="202452"/>
              </a:solidFill>
            </a:endParaRPr>
          </a:p>
        </p:txBody>
      </p:sp>
    </p:spTree>
    <p:extLst>
      <p:ext uri="{BB962C8B-B14F-4D97-AF65-F5344CB8AC3E}">
        <p14:creationId xmlns:p14="http://schemas.microsoft.com/office/powerpoint/2010/main" val="3041821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Pj03996860000[1]">
            <a:extLst>
              <a:ext uri="{FF2B5EF4-FFF2-40B4-BE49-F238E27FC236}">
                <a16:creationId xmlns:a16="http://schemas.microsoft.com/office/drawing/2014/main" id="{0B5BB728-964F-F404-D8F1-803540769524}"/>
              </a:ext>
            </a:extLst>
          </p:cNvPr>
          <p:cNvPicPr>
            <a:picLocks noChangeAspect="1" noChangeArrowheads="1"/>
          </p:cNvPicPr>
          <p:nvPr/>
        </p:nvPicPr>
        <p:blipFill>
          <a:blip r:embed="rId3">
            <a:lum bright="22000" contrast="-12000"/>
            <a:alphaModFix amt="35000"/>
            <a:extLst>
              <a:ext uri="{28A0092B-C50C-407E-A947-70E740481C1C}">
                <a14:useLocalDpi xmlns:a14="http://schemas.microsoft.com/office/drawing/2010/main" val="0"/>
              </a:ext>
            </a:extLst>
          </a:blip>
          <a:srcRect/>
          <a:stretch>
            <a:fillRect/>
          </a:stretch>
        </p:blipFill>
        <p:spPr bwMode="auto">
          <a:xfrm>
            <a:off x="0" y="0"/>
            <a:ext cx="12192000" cy="731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E39 Provision of Meeting Facility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099F575-85B7-5CE0-B51B-06B381EDBFBF}"/>
              </a:ext>
            </a:extLst>
          </p:cNvPr>
          <p:cNvSpPr txBox="1">
            <a:spLocks noChangeArrowheads="1"/>
          </p:cNvSpPr>
          <p:nvPr/>
        </p:nvSpPr>
        <p:spPr>
          <a:xfrm>
            <a:off x="838199"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centers who provide a meeting room to an employer may take this credit.</a:t>
            </a:r>
          </a:p>
          <a:p>
            <a:pPr>
              <a:defRPr/>
            </a:pPr>
            <a:r>
              <a:rPr lang="en-US">
                <a:solidFill>
                  <a:srgbClr val="202452"/>
                </a:solidFill>
              </a:rPr>
              <a:t>Can be with or without charge for the meeting space.</a:t>
            </a:r>
            <a:endParaRPr lang="en-US" dirty="0">
              <a:solidFill>
                <a:srgbClr val="202452"/>
              </a:solidFill>
            </a:endParaRPr>
          </a:p>
        </p:txBody>
      </p:sp>
    </p:spTree>
    <p:extLst>
      <p:ext uri="{BB962C8B-B14F-4D97-AF65-F5344CB8AC3E}">
        <p14:creationId xmlns:p14="http://schemas.microsoft.com/office/powerpoint/2010/main" val="1069557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E40 Provision of Special Tax Credit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99ACA1F-9F86-ED71-1FA8-6B5AB4ADC6AC}"/>
              </a:ext>
            </a:extLst>
          </p:cNvPr>
          <p:cNvSpPr txBox="1">
            <a:spLocks noChangeArrowheads="1"/>
          </p:cNvSpPr>
          <p:nvPr/>
        </p:nvSpPr>
        <p:spPr>
          <a:xfrm>
            <a:off x="838199" y="1690688"/>
            <a:ext cx="5595257" cy="3992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provide the employer with information on special tax credits such as EZ Zone.</a:t>
            </a:r>
            <a:endParaRPr lang="en-US" dirty="0">
              <a:solidFill>
                <a:srgbClr val="202452"/>
              </a:solidFill>
            </a:endParaRPr>
          </a:p>
        </p:txBody>
      </p:sp>
      <p:pic>
        <p:nvPicPr>
          <p:cNvPr id="7" name="Picture 5" descr="Select your Zone through a Map.">
            <a:hlinkClick r:id="rId4"/>
            <a:extLst>
              <a:ext uri="{FF2B5EF4-FFF2-40B4-BE49-F238E27FC236}">
                <a16:creationId xmlns:a16="http://schemas.microsoft.com/office/drawing/2014/main" id="{D6D5B860-CCAB-32D0-463F-C8BEDA3EE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528" y="14859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id="{2D400723-2626-6AB3-4229-4306F7D44024}"/>
              </a:ext>
            </a:extLst>
          </p:cNvPr>
          <p:cNvSpPr txBox="1">
            <a:spLocks noChangeArrowheads="1"/>
          </p:cNvSpPr>
          <p:nvPr/>
        </p:nvSpPr>
        <p:spPr bwMode="auto">
          <a:xfrm>
            <a:off x="6455228" y="5453743"/>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dirty="0">
                <a:hlinkClick r:id="rId6"/>
              </a:rPr>
              <a:t>http://www.floridaenterprisezones.com/PageView.asp?PageType=R&amp;edit_id=1</a:t>
            </a:r>
            <a:r>
              <a:rPr lang="en-US" altLang="en-US" dirty="0"/>
              <a:t> </a:t>
            </a:r>
          </a:p>
        </p:txBody>
      </p:sp>
    </p:spTree>
    <p:extLst>
      <p:ext uri="{BB962C8B-B14F-4D97-AF65-F5344CB8AC3E}">
        <p14:creationId xmlns:p14="http://schemas.microsoft.com/office/powerpoint/2010/main" val="954172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E41 Public Sector – Temporary Jobs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B98748A-1E51-3DF5-F58C-A609AD23635A}"/>
              </a:ext>
            </a:extLst>
          </p:cNvPr>
          <p:cNvSpPr txBox="1">
            <a:spLocks noChangeArrowheads="1"/>
          </p:cNvSpPr>
          <p:nvPr/>
        </p:nvSpPr>
        <p:spPr>
          <a:xfrm>
            <a:off x="838200" y="1690688"/>
            <a:ext cx="10515600"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provide the employer in the public sector with temporary help for disaster clean-up or special survey or national census.</a:t>
            </a:r>
            <a:endParaRPr lang="en-US" dirty="0">
              <a:solidFill>
                <a:srgbClr val="202452"/>
              </a:solidFill>
            </a:endParaRPr>
          </a:p>
        </p:txBody>
      </p:sp>
      <p:pic>
        <p:nvPicPr>
          <p:cNvPr id="6" name="Picture 4" descr="MCNA01635_0000[1]">
            <a:extLst>
              <a:ext uri="{FF2B5EF4-FFF2-40B4-BE49-F238E27FC236}">
                <a16:creationId xmlns:a16="http://schemas.microsoft.com/office/drawing/2014/main" id="{56B77055-093B-98F4-297A-70E9DAF4D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2683329"/>
            <a:ext cx="5901257" cy="447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677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Pj03959620000[1]">
            <a:extLst>
              <a:ext uri="{FF2B5EF4-FFF2-40B4-BE49-F238E27FC236}">
                <a16:creationId xmlns:a16="http://schemas.microsoft.com/office/drawing/2014/main" id="{961D38FA-898F-6F83-3BE9-96A1458A9FC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304800"/>
            <a:ext cx="12192000" cy="75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E42 Rapid Response/Dislocated Workers Assistance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DC491B9-37E6-028E-F480-41FAA228CC4F}"/>
              </a:ext>
            </a:extLst>
          </p:cNvPr>
          <p:cNvSpPr txBox="1">
            <a:spLocks noChangeArrowheads="1"/>
          </p:cNvSpPr>
          <p:nvPr/>
        </p:nvSpPr>
        <p:spPr>
          <a:xfrm>
            <a:off x="838200" y="1966118"/>
            <a:ext cx="10515600" cy="2925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provide information on one-stop center services, registration information for EFM, etc. for Rapid Response events.</a:t>
            </a:r>
            <a:endParaRPr lang="en-US" dirty="0">
              <a:solidFill>
                <a:srgbClr val="202452"/>
              </a:solidFill>
            </a:endParaRPr>
          </a:p>
        </p:txBody>
      </p:sp>
    </p:spTree>
    <p:extLst>
      <p:ext uri="{BB962C8B-B14F-4D97-AF65-F5344CB8AC3E}">
        <p14:creationId xmlns:p14="http://schemas.microsoft.com/office/powerpoint/2010/main" val="181561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To View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ED05CD65-9F0F-BDB1-FCE3-8D60778FF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17814" y="2082566"/>
            <a:ext cx="10156371" cy="3385457"/>
          </a:xfrm>
          <a:prstGeom prst="rect">
            <a:avLst/>
          </a:prstGeom>
        </p:spPr>
      </p:pic>
      <p:sp>
        <p:nvSpPr>
          <p:cNvPr id="8" name="Line 4">
            <a:extLst>
              <a:ext uri="{FF2B5EF4-FFF2-40B4-BE49-F238E27FC236}">
                <a16:creationId xmlns:a16="http://schemas.microsoft.com/office/drawing/2014/main" id="{8B5D61C1-43B4-4172-D26D-F7C471AFC02C}"/>
              </a:ext>
            </a:extLst>
          </p:cNvPr>
          <p:cNvSpPr>
            <a:spLocks noChangeShapeType="1"/>
          </p:cNvSpPr>
          <p:nvPr/>
        </p:nvSpPr>
        <p:spPr bwMode="auto">
          <a:xfrm>
            <a:off x="1709057" y="2525485"/>
            <a:ext cx="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729614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E43 Short-Time Compensation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0D8F4EC-25A7-1BF3-0C65-7B81492C371C}"/>
              </a:ext>
            </a:extLst>
          </p:cNvPr>
          <p:cNvSpPr txBox="1">
            <a:spLocks noChangeArrowheads="1"/>
          </p:cNvSpPr>
          <p:nvPr/>
        </p:nvSpPr>
        <p:spPr>
          <a:xfrm>
            <a:off x="838200" y="1690688"/>
            <a:ext cx="10515600" cy="4678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One-stop center staff provide information on short-time compensation.</a:t>
            </a:r>
          </a:p>
          <a:p>
            <a:pPr>
              <a:defRPr/>
            </a:pPr>
            <a:r>
              <a:rPr lang="en-US" dirty="0">
                <a:solidFill>
                  <a:srgbClr val="202452"/>
                </a:solidFill>
              </a:rPr>
              <a:t>The Short Time Compensation (STC) Program is a voluntary employer program designed to help employers maintain their staff by reducing the weekly hours of their employees, instead of temporarily laying off employees, when the employer is faced with a temporary slowdown in business. </a:t>
            </a:r>
          </a:p>
          <a:p>
            <a:pPr>
              <a:defRPr/>
            </a:pPr>
            <a:r>
              <a:rPr lang="en-US" dirty="0">
                <a:hlinkClick r:id="rId4"/>
              </a:rPr>
              <a:t>http://www.floridajobs.org/unemployment/ITN/solicitation/additional%20ITN/asis/UCMod-As-Is-STC-Core-Overview-20091112-v1.00.pdf</a:t>
            </a:r>
            <a:endParaRPr lang="en-US" dirty="0"/>
          </a:p>
        </p:txBody>
      </p:sp>
    </p:spTree>
    <p:extLst>
      <p:ext uri="{BB962C8B-B14F-4D97-AF65-F5344CB8AC3E}">
        <p14:creationId xmlns:p14="http://schemas.microsoft.com/office/powerpoint/2010/main" val="2442390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E44 Provided Human Resource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E691F87-B1EA-7081-5D16-0C671CC01B48}"/>
              </a:ext>
            </a:extLst>
          </p:cNvPr>
          <p:cNvSpPr txBox="1">
            <a:spLocks noChangeArrowheads="1"/>
          </p:cNvSpPr>
          <p:nvPr/>
        </p:nvSpPr>
        <p:spPr>
          <a:xfrm>
            <a:off x="838200" y="1690688"/>
            <a:ext cx="10515600"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One-stop center staff provided some type of personnel service to an employer.</a:t>
            </a:r>
          </a:p>
          <a:p>
            <a:pPr>
              <a:defRPr/>
            </a:pPr>
            <a:r>
              <a:rPr lang="en-US" dirty="0">
                <a:solidFill>
                  <a:srgbClr val="202452"/>
                </a:solidFill>
              </a:rPr>
              <a:t>Type of service should be stated in the comments.</a:t>
            </a:r>
          </a:p>
        </p:txBody>
      </p:sp>
      <p:pic>
        <p:nvPicPr>
          <p:cNvPr id="6" name="Picture 5" descr="MCBD19898_0000[1]">
            <a:extLst>
              <a:ext uri="{FF2B5EF4-FFF2-40B4-BE49-F238E27FC236}">
                <a16:creationId xmlns:a16="http://schemas.microsoft.com/office/drawing/2014/main" id="{2D8721B3-3271-7438-300C-BA4AAC27E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9" y="3217358"/>
            <a:ext cx="3585029" cy="327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294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E45 Temporary Employment Service Center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6AC7C4C-6F33-919E-3783-99ABFEE85E8B}"/>
              </a:ext>
            </a:extLst>
          </p:cNvPr>
          <p:cNvSpPr txBox="1">
            <a:spLocks noChangeArrowheads="1"/>
          </p:cNvSpPr>
          <p:nvPr/>
        </p:nvSpPr>
        <p:spPr>
          <a:xfrm>
            <a:off x="838200" y="1690688"/>
            <a:ext cx="10515600" cy="368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can take this credit when using the one-stop center as a temporary employment service center such as in disaster relief.</a:t>
            </a:r>
            <a:endParaRPr lang="en-US" dirty="0">
              <a:solidFill>
                <a:srgbClr val="202452"/>
              </a:solidFill>
            </a:endParaRPr>
          </a:p>
        </p:txBody>
      </p:sp>
      <p:pic>
        <p:nvPicPr>
          <p:cNvPr id="7" name="Picture 4" descr="MCBD06645_0000[1]">
            <a:extLst>
              <a:ext uri="{FF2B5EF4-FFF2-40B4-BE49-F238E27FC236}">
                <a16:creationId xmlns:a16="http://schemas.microsoft.com/office/drawing/2014/main" id="{5426D2F6-CE6E-AD70-3F5F-76689B167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2759075"/>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66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E46 Trade Act Petition Assistance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942671D-9640-3FA6-D0A6-51645403C11B}"/>
              </a:ext>
            </a:extLst>
          </p:cNvPr>
          <p:cNvSpPr txBox="1">
            <a:spLocks noChangeArrowheads="1"/>
          </p:cNvSpPr>
          <p:nvPr/>
        </p:nvSpPr>
        <p:spPr>
          <a:xfrm>
            <a:off x="838200" y="1690688"/>
            <a:ext cx="10515600"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staff can take this credit when assistance in filing a petition for TAA is given.</a:t>
            </a:r>
            <a:endParaRPr lang="en-US" dirty="0">
              <a:solidFill>
                <a:srgbClr val="202452"/>
              </a:solidFill>
            </a:endParaRPr>
          </a:p>
        </p:txBody>
      </p:sp>
      <p:pic>
        <p:nvPicPr>
          <p:cNvPr id="6" name="Picture 12" descr="MCj04325820000[1]">
            <a:extLst>
              <a:ext uri="{FF2B5EF4-FFF2-40B4-BE49-F238E27FC236}">
                <a16:creationId xmlns:a16="http://schemas.microsoft.com/office/drawing/2014/main" id="{29C6ED98-C636-C2FB-2E11-42D7AE0F0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264228"/>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006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E47 WARN Notice Assistance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CE3EB05-E4C8-88E2-FF7D-88A83C60A201}"/>
              </a:ext>
            </a:extLst>
          </p:cNvPr>
          <p:cNvSpPr txBox="1">
            <a:spLocks noChangeArrowheads="1"/>
          </p:cNvSpPr>
          <p:nvPr/>
        </p:nvSpPr>
        <p:spPr>
          <a:xfrm>
            <a:off x="838200" y="1690688"/>
            <a:ext cx="10515600"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can take this credit when assistance is given to an employer who needs to file a WARN notice.</a:t>
            </a:r>
          </a:p>
          <a:p>
            <a:pPr>
              <a:defRPr/>
            </a:pPr>
            <a:r>
              <a:rPr lang="en-US">
                <a:solidFill>
                  <a:srgbClr val="202452"/>
                </a:solidFill>
              </a:rPr>
              <a:t>This credit may also be given if staff provide any other services as a result of a WARN notice being filed.</a:t>
            </a:r>
            <a:endParaRPr lang="en-US" dirty="0">
              <a:solidFill>
                <a:srgbClr val="202452"/>
              </a:solidFill>
            </a:endParaRPr>
          </a:p>
        </p:txBody>
      </p:sp>
    </p:spTree>
    <p:extLst>
      <p:ext uri="{BB962C8B-B14F-4D97-AF65-F5344CB8AC3E}">
        <p14:creationId xmlns:p14="http://schemas.microsoft.com/office/powerpoint/2010/main" val="651932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628E8-8D8A-E5DC-2205-DC8C3E14BA4F}"/>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E48 Processed I-9’s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885FC5F-D22D-E65D-2061-4E586DC72A02}"/>
              </a:ext>
            </a:extLst>
          </p:cNvPr>
          <p:cNvSpPr txBox="1">
            <a:spLocks noChangeArrowheads="1"/>
          </p:cNvSpPr>
          <p:nvPr/>
        </p:nvSpPr>
        <p:spPr>
          <a:xfrm>
            <a:off x="838200" y="1690688"/>
            <a:ext cx="105156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can take this credit if they were required to do I-9’s on all referrals.</a:t>
            </a:r>
          </a:p>
          <a:p>
            <a:pPr>
              <a:defRPr/>
            </a:pPr>
            <a:r>
              <a:rPr lang="en-US">
                <a:solidFill>
                  <a:srgbClr val="202452"/>
                </a:solidFill>
              </a:rPr>
              <a:t>Can take this credit for employers who are requesting H2a workers.</a:t>
            </a:r>
            <a:endParaRPr lang="en-US" dirty="0">
              <a:solidFill>
                <a:srgbClr val="202452"/>
              </a:solidFill>
            </a:endParaRPr>
          </a:p>
        </p:txBody>
      </p:sp>
    </p:spTree>
    <p:extLst>
      <p:ext uri="{BB962C8B-B14F-4D97-AF65-F5344CB8AC3E}">
        <p14:creationId xmlns:p14="http://schemas.microsoft.com/office/powerpoint/2010/main" val="3202182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E90 Referred Qualified Applicants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EB9AEB9-3F09-22ED-C6EE-7546FDF7B0C9}"/>
              </a:ext>
            </a:extLst>
          </p:cNvPr>
          <p:cNvSpPr txBox="1">
            <a:spLocks noChangeArrowheads="1"/>
          </p:cNvSpPr>
          <p:nvPr/>
        </p:nvSpPr>
        <p:spPr>
          <a:xfrm>
            <a:off x="838199" y="1690688"/>
            <a:ext cx="5617029" cy="42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center staff can take this credit for any employer who requested a suppressed job order and staff subsequently screened and referred qualified applicants.</a:t>
            </a:r>
            <a:endParaRPr lang="en-US" dirty="0">
              <a:solidFill>
                <a:srgbClr val="202452"/>
              </a:solidFill>
            </a:endParaRPr>
          </a:p>
        </p:txBody>
      </p:sp>
      <p:pic>
        <p:nvPicPr>
          <p:cNvPr id="7" name="Picture 4" descr="MCBD10522_0000[1]">
            <a:extLst>
              <a:ext uri="{FF2B5EF4-FFF2-40B4-BE49-F238E27FC236}">
                <a16:creationId xmlns:a16="http://schemas.microsoft.com/office/drawing/2014/main" id="{E5868F36-088F-B2F4-8D41-DEB418879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258" y="1774087"/>
            <a:ext cx="3934506" cy="413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130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E29 Employer Workshop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FF449CBF-E347-251D-CB1A-A1384A031192}"/>
              </a:ext>
            </a:extLst>
          </p:cNvPr>
          <p:cNvSpPr txBox="1">
            <a:spLocks noChangeArrowheads="1"/>
          </p:cNvSpPr>
          <p:nvPr/>
        </p:nvSpPr>
        <p:spPr>
          <a:xfrm>
            <a:off x="838200" y="1690688"/>
            <a:ext cx="10515600" cy="4068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The one-stop center provided a workshop with topics relevant to the employer’s needs.</a:t>
            </a:r>
            <a:endParaRPr lang="en-US" dirty="0">
              <a:solidFill>
                <a:srgbClr val="202452"/>
              </a:solidFill>
            </a:endParaRPr>
          </a:p>
        </p:txBody>
      </p:sp>
      <p:pic>
        <p:nvPicPr>
          <p:cNvPr id="6" name="Picture 9" descr="MCj02317730000[1]">
            <a:extLst>
              <a:ext uri="{FF2B5EF4-FFF2-40B4-BE49-F238E27FC236}">
                <a16:creationId xmlns:a16="http://schemas.microsoft.com/office/drawing/2014/main" id="{4A3577FE-5F90-6A08-2FE5-2B5154F42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471" y="2597603"/>
            <a:ext cx="3233057" cy="371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998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E49 Organizational Visit VET/MSFW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43626F0-FC45-67A7-5E8C-419768F84187}"/>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a:solidFill>
                  <a:srgbClr val="202452"/>
                </a:solidFill>
              </a:rPr>
              <a:t>The veteran’s outreach program and the MSFW outreach program require that the specific staff make visits to organizations:</a:t>
            </a:r>
          </a:p>
          <a:p>
            <a:pPr>
              <a:defRPr/>
            </a:pPr>
            <a:r>
              <a:rPr lang="en-US">
                <a:solidFill>
                  <a:srgbClr val="202452"/>
                </a:solidFill>
              </a:rPr>
              <a:t> to contact potential job seekers, and </a:t>
            </a:r>
          </a:p>
          <a:p>
            <a:pPr>
              <a:defRPr/>
            </a:pPr>
            <a:r>
              <a:rPr lang="en-US">
                <a:solidFill>
                  <a:srgbClr val="202452"/>
                </a:solidFill>
              </a:rPr>
              <a:t>to let the organizations know what services the one-stop center provides.</a:t>
            </a:r>
            <a:endParaRPr lang="en-US" dirty="0">
              <a:solidFill>
                <a:srgbClr val="202452"/>
              </a:solidFill>
            </a:endParaRPr>
          </a:p>
        </p:txBody>
      </p:sp>
      <p:pic>
        <p:nvPicPr>
          <p:cNvPr id="7" name="Picture 9" descr="j0285410">
            <a:extLst>
              <a:ext uri="{FF2B5EF4-FFF2-40B4-BE49-F238E27FC236}">
                <a16:creationId xmlns:a16="http://schemas.microsoft.com/office/drawing/2014/main" id="{BAF120FF-BA59-1F16-52CC-567830EB0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708399"/>
            <a:ext cx="306705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043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E50 Employer Outreach Visit VET/MSFW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AEAB2B4-2A70-EF1F-A423-7626C28B9A8F}"/>
              </a:ext>
            </a:extLst>
          </p:cNvPr>
          <p:cNvSpPr txBox="1">
            <a:spLocks noChangeArrowheads="1"/>
          </p:cNvSpPr>
          <p:nvPr/>
        </p:nvSpPr>
        <p:spPr>
          <a:xfrm>
            <a:off x="838200" y="1690688"/>
            <a:ext cx="10515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a:solidFill>
                  <a:srgbClr val="202452"/>
                </a:solidFill>
              </a:rPr>
              <a:t>The veteran’s outreach program and the MSFW outreach program require that the designated staff make visits to employers:</a:t>
            </a:r>
          </a:p>
          <a:p>
            <a:pPr>
              <a:defRPr/>
            </a:pPr>
            <a:r>
              <a:rPr lang="en-US">
                <a:solidFill>
                  <a:srgbClr val="202452"/>
                </a:solidFill>
              </a:rPr>
              <a:t>to let the employers know what services the one-stop center provides, </a:t>
            </a:r>
          </a:p>
          <a:p>
            <a:pPr>
              <a:defRPr/>
            </a:pPr>
            <a:r>
              <a:rPr lang="en-US">
                <a:solidFill>
                  <a:srgbClr val="202452"/>
                </a:solidFill>
              </a:rPr>
              <a:t>to solicit jobs on behalf of their job seekers and, </a:t>
            </a:r>
          </a:p>
          <a:p>
            <a:pPr>
              <a:defRPr/>
            </a:pPr>
            <a:r>
              <a:rPr lang="en-US">
                <a:solidFill>
                  <a:srgbClr val="202452"/>
                </a:solidFill>
              </a:rPr>
              <a:t>To apprise the employer of any regulations regarding their specific participants i.e., federal contractor job order requirements.   </a:t>
            </a:r>
          </a:p>
          <a:p>
            <a:pPr>
              <a:defRPr/>
            </a:pPr>
            <a:endParaRPr lang="en-US" dirty="0">
              <a:solidFill>
                <a:srgbClr val="202452"/>
              </a:solidFill>
            </a:endParaRPr>
          </a:p>
        </p:txBody>
      </p:sp>
    </p:spTree>
    <p:extLst>
      <p:ext uri="{BB962C8B-B14F-4D97-AF65-F5344CB8AC3E}">
        <p14:creationId xmlns:p14="http://schemas.microsoft.com/office/powerpoint/2010/main" val="363162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6">
            <a:extLst>
              <a:ext uri="{FF2B5EF4-FFF2-40B4-BE49-F238E27FC236}">
                <a16:creationId xmlns:a16="http://schemas.microsoft.com/office/drawing/2014/main" id="{D7D15D95-141D-385D-9014-3565A47ED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1363"/>
            <a:ext cx="7620000"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1D955C8E-74B4-B474-B9CD-8B3B3F0459C0}"/>
              </a:ext>
            </a:extLst>
          </p:cNvPr>
          <p:cNvSpPr>
            <a:spLocks noChangeShapeType="1"/>
          </p:cNvSpPr>
          <p:nvPr/>
        </p:nvSpPr>
        <p:spPr bwMode="auto">
          <a:xfrm>
            <a:off x="2449286" y="587829"/>
            <a:ext cx="2133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911057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E51 Provided Work Readiness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76A1993-3F62-E604-FBC5-7DE79269BBA6}"/>
              </a:ext>
            </a:extLst>
          </p:cNvPr>
          <p:cNvSpPr txBox="1">
            <a:spLocks noChangeArrowheads="1"/>
          </p:cNvSpPr>
          <p:nvPr/>
        </p:nvSpPr>
        <p:spPr>
          <a:xfrm>
            <a:off x="838200" y="1690688"/>
            <a:ext cx="10515600"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One-stop staff contacted the employer to provide a copy of a Work Readiness Certification on behalf of a job seeker.</a:t>
            </a:r>
            <a:endParaRPr lang="en-US" dirty="0">
              <a:solidFill>
                <a:srgbClr val="202452"/>
              </a:solidFill>
            </a:endParaRPr>
          </a:p>
        </p:txBody>
      </p:sp>
      <p:pic>
        <p:nvPicPr>
          <p:cNvPr id="6" name="Picture 5" descr="Ready To Work">
            <a:extLst>
              <a:ext uri="{FF2B5EF4-FFF2-40B4-BE49-F238E27FC236}">
                <a16:creationId xmlns:a16="http://schemas.microsoft.com/office/drawing/2014/main" id="{AB225395-8947-25E1-E652-9B075D54A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614" y="3801269"/>
            <a:ext cx="9546771" cy="1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533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Danielle McNeil</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Danielle.McNeil@commerce.fl.gov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850-245-7498</a:t>
            </a:r>
          </a:p>
        </p:txBody>
      </p:sp>
      <p:sp>
        <p:nvSpPr>
          <p:cNvPr id="5" name="Rectangle 4">
            <a:extLst>
              <a:ext uri="{FF2B5EF4-FFF2-40B4-BE49-F238E27FC236}">
                <a16:creationId xmlns:a16="http://schemas.microsoft.com/office/drawing/2014/main" id="{36B140C9-00C4-2E3A-41C8-9E296C096495}"/>
              </a:ext>
            </a:extLst>
          </p:cNvPr>
          <p:cNvSpPr/>
          <p:nvPr/>
        </p:nvSpPr>
        <p:spPr>
          <a:xfrm>
            <a:off x="2415745" y="4636734"/>
            <a:ext cx="6217312" cy="1077218"/>
          </a:xfrm>
          <a:prstGeom prst="rect">
            <a:avLst/>
          </a:prstGeom>
        </p:spPr>
        <p:txBody>
          <a:bodyPr wrap="square">
            <a:spAutoFit/>
          </a:bodyPr>
          <a:lstStyle/>
          <a:p>
            <a:r>
              <a:rPr lang="en-US" sz="2400" b="1" dirty="0" err="1">
                <a:solidFill>
                  <a:srgbClr val="04A651"/>
                </a:solidFill>
                <a:ea typeface="Open Sans" panose="020B0606030504020204" pitchFamily="34" charset="0"/>
                <a:cs typeface="Arial" panose="020B0604020202020204" pitchFamily="34" charset="0"/>
              </a:rPr>
              <a:t>Tammellia</a:t>
            </a:r>
            <a:r>
              <a:rPr lang="en-US" sz="2400" b="1" dirty="0">
                <a:solidFill>
                  <a:srgbClr val="04A651"/>
                </a:solidFill>
                <a:ea typeface="Open Sans" panose="020B0606030504020204" pitchFamily="34" charset="0"/>
                <a:cs typeface="Arial" panose="020B0604020202020204" pitchFamily="34" charset="0"/>
              </a:rPr>
              <a:t> Bacon</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Tammellia.Bacon@commerce.fl.gov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850-921-3868</a:t>
            </a:r>
          </a:p>
        </p:txBody>
      </p:sp>
      <p:pic>
        <p:nvPicPr>
          <p:cNvPr id="7" name="Graphic 6" descr="Envelope with solid fill">
            <a:extLst>
              <a:ext uri="{FF2B5EF4-FFF2-40B4-BE49-F238E27FC236}">
                <a16:creationId xmlns:a16="http://schemas.microsoft.com/office/drawing/2014/main" id="{EA45775C-14D9-82AC-487A-66F512C1CA5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4626703"/>
            <a:ext cx="1097280" cy="1097280"/>
          </a:xfrm>
          <a:prstGeom prst="rect">
            <a:avLst/>
          </a:prstGeom>
        </p:spPr>
      </p:pic>
    </p:spTree>
    <p:extLst>
      <p:ext uri="{BB962C8B-B14F-4D97-AF65-F5344CB8AC3E}">
        <p14:creationId xmlns:p14="http://schemas.microsoft.com/office/powerpoint/2010/main" val="54347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985D1EB6-432C-4855-96F9-510358E2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544285"/>
            <a:ext cx="8229600" cy="5769429"/>
          </a:xfrm>
          <a:prstGeom prst="rect">
            <a:avLst/>
          </a:prstGeom>
        </p:spPr>
      </p:pic>
    </p:spTree>
    <p:extLst>
      <p:ext uri="{BB962C8B-B14F-4D97-AF65-F5344CB8AC3E}">
        <p14:creationId xmlns:p14="http://schemas.microsoft.com/office/powerpoint/2010/main" val="399693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10">
            <a:extLst>
              <a:ext uri="{FF2B5EF4-FFF2-40B4-BE49-F238E27FC236}">
                <a16:creationId xmlns:a16="http://schemas.microsoft.com/office/drawing/2014/main" id="{CA6D0300-6E34-594E-81F1-31CA24F85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4" y="540910"/>
            <a:ext cx="5082360" cy="577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79F6A895-FBE8-CDBB-8EB1-446943EB9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132" y="769503"/>
            <a:ext cx="4701609" cy="53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91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2421</Words>
  <Application>Microsoft Office PowerPoint</Application>
  <PresentationFormat>Widescreen</PresentationFormat>
  <Paragraphs>264</Paragraphs>
  <Slides>72</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Century Gothic</vt:lpstr>
      <vt:lpstr>Franklin Gothic Book</vt:lpstr>
      <vt:lpstr>Garamond</vt:lpstr>
      <vt:lpstr>Wingdings</vt:lpstr>
      <vt:lpstr>Office Theme</vt:lpstr>
      <vt:lpstr>Managing Employer Services</vt:lpstr>
      <vt:lpstr>Objective</vt:lpstr>
      <vt:lpstr>Employer Search</vt:lpstr>
      <vt:lpstr>Search</vt:lpstr>
      <vt:lpstr>Search Results</vt:lpstr>
      <vt:lpstr>To View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E01 On-Site Visit</vt:lpstr>
      <vt:lpstr>E02 Provided Job Fair Services</vt:lpstr>
      <vt:lpstr>E03 Provided Job Order Follow-Up Services</vt:lpstr>
      <vt:lpstr>E04 Provided Mass Recruitment Services</vt:lpstr>
      <vt:lpstr>E05 Provided Detailed Labor Market Study</vt:lpstr>
      <vt:lpstr>E06 Provided Candidate Pre-Screening</vt:lpstr>
      <vt:lpstr>E07 Promotional Telephone Call</vt:lpstr>
      <vt:lpstr>E08 Reviewed Resumes and Referred Eligible Individuals</vt:lpstr>
      <vt:lpstr>E09 Delivered Applications/Resumes</vt:lpstr>
      <vt:lpstr>E10 Veteran Services</vt:lpstr>
      <vt:lpstr>E11 Information Package Provided</vt:lpstr>
      <vt:lpstr>E12 On-Site Workshop-Recruitment</vt:lpstr>
      <vt:lpstr>E13 On-Site Workshop-Retention</vt:lpstr>
      <vt:lpstr>E14 Provided MSFW Information</vt:lpstr>
      <vt:lpstr>E15 Provided Federal Bonding Information</vt:lpstr>
      <vt:lpstr>E16 Provided Alien Labor Certification Information</vt:lpstr>
      <vt:lpstr>E17 Agricultural Housing Inspection</vt:lpstr>
      <vt:lpstr>E18 Provided Workforce Development Training Information</vt:lpstr>
      <vt:lpstr>E19 Provided Tax Credit/WOTC Information</vt:lpstr>
      <vt:lpstr>E20 Provided EEO/Affirmative Action Information</vt:lpstr>
      <vt:lpstr>E21 Provided Information NOT Otherwise Classified</vt:lpstr>
      <vt:lpstr>E22 Provided Other Training Service NOT Otherwise Classified</vt:lpstr>
      <vt:lpstr>E23 Applicant Background Check</vt:lpstr>
      <vt:lpstr>E24 Business Incentive Information</vt:lpstr>
      <vt:lpstr>E25 Customized Training</vt:lpstr>
      <vt:lpstr>E26 Drug Screening</vt:lpstr>
      <vt:lpstr>E27 Employer Contact</vt:lpstr>
      <vt:lpstr>E28 Employer Relations Committee</vt:lpstr>
      <vt:lpstr>E30 Entered into Recruiting Agreement</vt:lpstr>
      <vt:lpstr>E31 Incumbent Worker Training</vt:lpstr>
      <vt:lpstr>E32 Job Benefit Analysis</vt:lpstr>
      <vt:lpstr>E33 Job Development</vt:lpstr>
      <vt:lpstr>E34 Job Order</vt:lpstr>
      <vt:lpstr>E35 Job Referrals and Placement</vt:lpstr>
      <vt:lpstr>E36 Medical Exam/Physical</vt:lpstr>
      <vt:lpstr>E37 NEG Employer Application Assistance</vt:lpstr>
      <vt:lpstr>E38 On-the-Job Training</vt:lpstr>
      <vt:lpstr>E39 Provision of Meeting Facility</vt:lpstr>
      <vt:lpstr>E40 Provision of Special Tax Credit Information</vt:lpstr>
      <vt:lpstr>E41 Public Sector – Temporary Jobs</vt:lpstr>
      <vt:lpstr>E42 Rapid Response/Dislocated Workers Assistance</vt:lpstr>
      <vt:lpstr>E43 Short-Time Compensation</vt:lpstr>
      <vt:lpstr>E44 Provided Human Resource Services</vt:lpstr>
      <vt:lpstr>E45 Temporary Employment Service Center</vt:lpstr>
      <vt:lpstr>E46 Trade Act Petition Assistance</vt:lpstr>
      <vt:lpstr>E47 WARN Notice Assistance</vt:lpstr>
      <vt:lpstr>E48 Processed I-9’s</vt:lpstr>
      <vt:lpstr>E90 Referred Qualified Applicants</vt:lpstr>
      <vt:lpstr>E29 Employer Workshop</vt:lpstr>
      <vt:lpstr>E49 Organizational Visit VET/MSFW</vt:lpstr>
      <vt:lpstr>E50 Employer Outreach Visit VET/MSFW</vt:lpstr>
      <vt:lpstr>E51 Provided Work Readiness Certification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2024-03-27T15:35:10Z</dcterms:modified>
</cp:coreProperties>
</file>