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256" r:id="rId2"/>
    <p:sldId id="258" r:id="rId3"/>
    <p:sldId id="259"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263" r:id="rId42"/>
    <p:sldId id="304" r:id="rId43"/>
    <p:sldId id="305" r:id="rId44"/>
    <p:sldId id="260" r:id="rId45"/>
    <p:sldId id="306" r:id="rId46"/>
    <p:sldId id="307" r:id="rId47"/>
    <p:sldId id="308" r:id="rId48"/>
    <p:sldId id="309" r:id="rId49"/>
    <p:sldId id="310" r:id="rId50"/>
    <p:sldId id="324"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E2C549"/>
    <a:srgbClr val="04A651"/>
    <a:srgbClr val="7B8898"/>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4614" autoAdjust="0"/>
  </p:normalViewPr>
  <p:slideViewPr>
    <p:cSldViewPr snapToGrid="0">
      <p:cViewPr varScale="1">
        <p:scale>
          <a:sx n="80" d="100"/>
          <a:sy n="80" d="100"/>
        </p:scale>
        <p:origin x="16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3/27/2024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If a non-US citizen possesses an Employment Authorization Document, he/she is authorized to work in the US without having the employer file a petition for non-immigrant worker. However, the EAD allows the alien to work in the country for a limited period of time, normally one year. Some times known as </a:t>
            </a:r>
            <a:r>
              <a:rPr lang="en-US" altLang="en-US" u="sng" dirty="0">
                <a:latin typeface="Arial" panose="020B0604020202020204" pitchFamily="34" charset="0"/>
              </a:rPr>
              <a:t>a work permit</a:t>
            </a:r>
            <a:r>
              <a:rPr lang="en-US" altLang="en-US" dirty="0">
                <a:latin typeface="Arial" panose="020B0604020202020204" pitchFamily="34" charset="0"/>
              </a:rPr>
              <a:t>, this document looks as a plastic-coated card with the alien's name and photo, as well as the expiration date.</a:t>
            </a:r>
            <a:br>
              <a:rPr lang="en-US" altLang="en-US" dirty="0">
                <a:latin typeface="Arial" panose="020B0604020202020204" pitchFamily="34" charset="0"/>
              </a:rPr>
            </a:b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TPS is </a:t>
            </a:r>
            <a:r>
              <a:rPr lang="en-US" altLang="en-US" b="1" dirty="0">
                <a:latin typeface="Arial" panose="020B0604020202020204" pitchFamily="34" charset="0"/>
              </a:rPr>
              <a:t>temporary protected status. </a:t>
            </a:r>
            <a:r>
              <a:rPr lang="en-US" altLang="en-US" dirty="0">
                <a:latin typeface="Arial" panose="020B0604020202020204" pitchFamily="34" charset="0"/>
              </a:rPr>
              <a:t>FIRST, you should get a copy of the </a:t>
            </a:r>
            <a:r>
              <a:rPr lang="en-US" altLang="en-US" i="1" dirty="0">
                <a:latin typeface="Arial" panose="020B0604020202020204" pitchFamily="34" charset="0"/>
              </a:rPr>
              <a:t>Federal</a:t>
            </a:r>
          </a:p>
          <a:p>
            <a:pPr eaLnBrk="1" hangingPunct="1"/>
            <a:r>
              <a:rPr lang="en-US" altLang="en-US" i="1" dirty="0">
                <a:latin typeface="Arial" panose="020B0604020202020204" pitchFamily="34" charset="0"/>
              </a:rPr>
              <a:t>Register notice </a:t>
            </a:r>
            <a:r>
              <a:rPr lang="en-US" altLang="en-US" dirty="0">
                <a:latin typeface="Arial" panose="020B0604020202020204" pitchFamily="34" charset="0"/>
              </a:rPr>
              <a:t>that says that the work</a:t>
            </a:r>
          </a:p>
          <a:p>
            <a:pPr eaLnBrk="1" hangingPunct="1"/>
            <a:r>
              <a:rPr lang="en-US" altLang="en-US" dirty="0">
                <a:latin typeface="Arial" panose="020B0604020202020204" pitchFamily="34" charset="0"/>
              </a:rPr>
              <a:t>authorization of people from your country who</a:t>
            </a:r>
          </a:p>
          <a:p>
            <a:pPr eaLnBrk="1" hangingPunct="1"/>
            <a:r>
              <a:rPr lang="en-US" altLang="en-US" dirty="0">
                <a:latin typeface="Arial" panose="020B0604020202020204" pitchFamily="34" charset="0"/>
              </a:rPr>
              <a:t>have TPS has been automatically extended.</a:t>
            </a:r>
          </a:p>
          <a:p>
            <a:pPr eaLnBrk="1" hangingPunct="1"/>
            <a:r>
              <a:rPr lang="en-US" altLang="en-US" dirty="0">
                <a:latin typeface="Arial" panose="020B0604020202020204" pitchFamily="34" charset="0"/>
              </a:rPr>
              <a:t>Copies of such notices can be downloaded from</a:t>
            </a:r>
          </a:p>
          <a:p>
            <a:pPr eaLnBrk="1" hangingPunct="1"/>
            <a:r>
              <a:rPr lang="en-US" altLang="en-US" dirty="0">
                <a:latin typeface="Arial" panose="020B0604020202020204" pitchFamily="34" charset="0"/>
              </a:rPr>
              <a:t>the part of U.S. Citizenship and Immigration</a:t>
            </a:r>
          </a:p>
          <a:p>
            <a:pPr eaLnBrk="1" hangingPunct="1"/>
            <a:r>
              <a:rPr lang="en-US" altLang="en-US" dirty="0">
                <a:latin typeface="Arial" panose="020B0604020202020204" pitchFamily="34" charset="0"/>
              </a:rPr>
              <a:t>Services’ (CIS’s) website, www.cis.gov, that</a:t>
            </a:r>
          </a:p>
          <a:p>
            <a:pPr eaLnBrk="1" hangingPunct="1"/>
            <a:r>
              <a:rPr lang="en-US" altLang="en-US" dirty="0">
                <a:latin typeface="Arial" panose="020B0604020202020204" pitchFamily="34" charset="0"/>
              </a:rPr>
              <a:t>provides information about TPS.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399839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2631012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660705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2811325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3976802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1635636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3669715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1381318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19</a:t>
            </a:fld>
            <a:endParaRPr lang="en-US"/>
          </a:p>
        </p:txBody>
      </p:sp>
    </p:spTree>
    <p:extLst>
      <p:ext uri="{BB962C8B-B14F-4D97-AF65-F5344CB8AC3E}">
        <p14:creationId xmlns:p14="http://schemas.microsoft.com/office/powerpoint/2010/main" val="2556701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20</a:t>
            </a:fld>
            <a:endParaRPr lang="en-US"/>
          </a:p>
        </p:txBody>
      </p:sp>
    </p:spTree>
    <p:extLst>
      <p:ext uri="{BB962C8B-B14F-4D97-AF65-F5344CB8AC3E}">
        <p14:creationId xmlns:p14="http://schemas.microsoft.com/office/powerpoint/2010/main" val="1649568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21</a:t>
            </a:fld>
            <a:endParaRPr lang="en-US"/>
          </a:p>
        </p:txBody>
      </p:sp>
    </p:spTree>
    <p:extLst>
      <p:ext uri="{BB962C8B-B14F-4D97-AF65-F5344CB8AC3E}">
        <p14:creationId xmlns:p14="http://schemas.microsoft.com/office/powerpoint/2010/main" val="978304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1790353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22</a:t>
            </a:fld>
            <a:endParaRPr lang="en-US"/>
          </a:p>
        </p:txBody>
      </p:sp>
    </p:spTree>
    <p:extLst>
      <p:ext uri="{BB962C8B-B14F-4D97-AF65-F5344CB8AC3E}">
        <p14:creationId xmlns:p14="http://schemas.microsoft.com/office/powerpoint/2010/main" val="3855574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23</a:t>
            </a:fld>
            <a:endParaRPr lang="en-US"/>
          </a:p>
        </p:txBody>
      </p:sp>
    </p:spTree>
    <p:extLst>
      <p:ext uri="{BB962C8B-B14F-4D97-AF65-F5344CB8AC3E}">
        <p14:creationId xmlns:p14="http://schemas.microsoft.com/office/powerpoint/2010/main" val="2112496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24</a:t>
            </a:fld>
            <a:endParaRPr lang="en-US"/>
          </a:p>
        </p:txBody>
      </p:sp>
    </p:spTree>
    <p:extLst>
      <p:ext uri="{BB962C8B-B14F-4D97-AF65-F5344CB8AC3E}">
        <p14:creationId xmlns:p14="http://schemas.microsoft.com/office/powerpoint/2010/main" val="2173902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25</a:t>
            </a:fld>
            <a:endParaRPr lang="en-US"/>
          </a:p>
        </p:txBody>
      </p:sp>
    </p:spTree>
    <p:extLst>
      <p:ext uri="{BB962C8B-B14F-4D97-AF65-F5344CB8AC3E}">
        <p14:creationId xmlns:p14="http://schemas.microsoft.com/office/powerpoint/2010/main" val="3455946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26</a:t>
            </a:fld>
            <a:endParaRPr lang="en-US"/>
          </a:p>
        </p:txBody>
      </p:sp>
    </p:spTree>
    <p:extLst>
      <p:ext uri="{BB962C8B-B14F-4D97-AF65-F5344CB8AC3E}">
        <p14:creationId xmlns:p14="http://schemas.microsoft.com/office/powerpoint/2010/main" val="4129520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27</a:t>
            </a:fld>
            <a:endParaRPr lang="en-US"/>
          </a:p>
        </p:txBody>
      </p:sp>
    </p:spTree>
    <p:extLst>
      <p:ext uri="{BB962C8B-B14F-4D97-AF65-F5344CB8AC3E}">
        <p14:creationId xmlns:p14="http://schemas.microsoft.com/office/powerpoint/2010/main" val="3600486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28</a:t>
            </a:fld>
            <a:endParaRPr lang="en-US"/>
          </a:p>
        </p:txBody>
      </p:sp>
    </p:spTree>
    <p:extLst>
      <p:ext uri="{BB962C8B-B14F-4D97-AF65-F5344CB8AC3E}">
        <p14:creationId xmlns:p14="http://schemas.microsoft.com/office/powerpoint/2010/main" val="86936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29</a:t>
            </a:fld>
            <a:endParaRPr lang="en-US"/>
          </a:p>
        </p:txBody>
      </p:sp>
    </p:spTree>
    <p:extLst>
      <p:ext uri="{BB962C8B-B14F-4D97-AF65-F5344CB8AC3E}">
        <p14:creationId xmlns:p14="http://schemas.microsoft.com/office/powerpoint/2010/main" val="3494871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30</a:t>
            </a:fld>
            <a:endParaRPr lang="en-US"/>
          </a:p>
        </p:txBody>
      </p:sp>
    </p:spTree>
    <p:extLst>
      <p:ext uri="{BB962C8B-B14F-4D97-AF65-F5344CB8AC3E}">
        <p14:creationId xmlns:p14="http://schemas.microsoft.com/office/powerpoint/2010/main" val="20951567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31</a:t>
            </a:fld>
            <a:endParaRPr lang="en-US"/>
          </a:p>
        </p:txBody>
      </p:sp>
    </p:spTree>
    <p:extLst>
      <p:ext uri="{BB962C8B-B14F-4D97-AF65-F5344CB8AC3E}">
        <p14:creationId xmlns:p14="http://schemas.microsoft.com/office/powerpoint/2010/main" val="2487660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4097419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32</a:t>
            </a:fld>
            <a:endParaRPr lang="en-US"/>
          </a:p>
        </p:txBody>
      </p:sp>
    </p:spTree>
    <p:extLst>
      <p:ext uri="{BB962C8B-B14F-4D97-AF65-F5344CB8AC3E}">
        <p14:creationId xmlns:p14="http://schemas.microsoft.com/office/powerpoint/2010/main" val="3496401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33</a:t>
            </a:fld>
            <a:endParaRPr lang="en-US"/>
          </a:p>
        </p:txBody>
      </p:sp>
    </p:spTree>
    <p:extLst>
      <p:ext uri="{BB962C8B-B14F-4D97-AF65-F5344CB8AC3E}">
        <p14:creationId xmlns:p14="http://schemas.microsoft.com/office/powerpoint/2010/main" val="314186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34</a:t>
            </a:fld>
            <a:endParaRPr lang="en-US"/>
          </a:p>
        </p:txBody>
      </p:sp>
    </p:spTree>
    <p:extLst>
      <p:ext uri="{BB962C8B-B14F-4D97-AF65-F5344CB8AC3E}">
        <p14:creationId xmlns:p14="http://schemas.microsoft.com/office/powerpoint/2010/main" val="545304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35</a:t>
            </a:fld>
            <a:endParaRPr lang="en-US"/>
          </a:p>
        </p:txBody>
      </p:sp>
    </p:spTree>
    <p:extLst>
      <p:ext uri="{BB962C8B-B14F-4D97-AF65-F5344CB8AC3E}">
        <p14:creationId xmlns:p14="http://schemas.microsoft.com/office/powerpoint/2010/main" val="22400670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36</a:t>
            </a:fld>
            <a:endParaRPr lang="en-US"/>
          </a:p>
        </p:txBody>
      </p:sp>
    </p:spTree>
    <p:extLst>
      <p:ext uri="{BB962C8B-B14F-4D97-AF65-F5344CB8AC3E}">
        <p14:creationId xmlns:p14="http://schemas.microsoft.com/office/powerpoint/2010/main" val="2228023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37</a:t>
            </a:fld>
            <a:endParaRPr lang="en-US"/>
          </a:p>
        </p:txBody>
      </p:sp>
    </p:spTree>
    <p:extLst>
      <p:ext uri="{BB962C8B-B14F-4D97-AF65-F5344CB8AC3E}">
        <p14:creationId xmlns:p14="http://schemas.microsoft.com/office/powerpoint/2010/main" val="33810005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38</a:t>
            </a:fld>
            <a:endParaRPr lang="en-US"/>
          </a:p>
        </p:txBody>
      </p:sp>
    </p:spTree>
    <p:extLst>
      <p:ext uri="{BB962C8B-B14F-4D97-AF65-F5344CB8AC3E}">
        <p14:creationId xmlns:p14="http://schemas.microsoft.com/office/powerpoint/2010/main" val="7819384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The first three digits are called the </a:t>
            </a:r>
            <a:r>
              <a:rPr lang="en-US" altLang="en-US" i="1" dirty="0">
                <a:latin typeface="Arial" panose="020B0604020202020204" pitchFamily="34" charset="0"/>
              </a:rPr>
              <a:t>area number</a:t>
            </a:r>
            <a:r>
              <a:rPr lang="en-US" altLang="en-US" dirty="0">
                <a:latin typeface="Arial" panose="020B0604020202020204" pitchFamily="34" charset="0"/>
              </a:rPr>
              <a:t>, the next two digits are called the </a:t>
            </a:r>
            <a:r>
              <a:rPr lang="en-US" altLang="en-US" i="1" dirty="0">
                <a:latin typeface="Arial" panose="020B0604020202020204" pitchFamily="34" charset="0"/>
              </a:rPr>
              <a:t>group number</a:t>
            </a:r>
            <a:r>
              <a:rPr lang="en-US" altLang="en-US" dirty="0">
                <a:latin typeface="Arial" panose="020B0604020202020204" pitchFamily="34" charset="0"/>
              </a:rPr>
              <a:t>, and the last four digits are the </a:t>
            </a:r>
            <a:r>
              <a:rPr lang="en-US" altLang="en-US" i="1" dirty="0">
                <a:latin typeface="Arial" panose="020B0604020202020204" pitchFamily="34" charset="0"/>
              </a:rPr>
              <a:t>serial numbers</a:t>
            </a:r>
            <a:r>
              <a:rPr lang="en-US" altLang="en-US" dirty="0">
                <a:latin typeface="Arial" panose="020B0604020202020204" pitchFamily="34" charset="0"/>
              </a:rPr>
              <a:t>. The area numbers are assigned on the basis of the zip-code on your SSN application. The group numbers are just for bookkeeping purposes only, they don’t have any specific meaning. In each group number, the serial numbers are allocated consecutively from 0001 to 9999.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39</a:t>
            </a:fld>
            <a:endParaRPr lang="en-US"/>
          </a:p>
        </p:txBody>
      </p:sp>
    </p:spTree>
    <p:extLst>
      <p:ext uri="{BB962C8B-B14F-4D97-AF65-F5344CB8AC3E}">
        <p14:creationId xmlns:p14="http://schemas.microsoft.com/office/powerpoint/2010/main" val="6223723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40</a:t>
            </a:fld>
            <a:endParaRPr lang="en-US"/>
          </a:p>
        </p:txBody>
      </p:sp>
    </p:spTree>
    <p:extLst>
      <p:ext uri="{BB962C8B-B14F-4D97-AF65-F5344CB8AC3E}">
        <p14:creationId xmlns:p14="http://schemas.microsoft.com/office/powerpoint/2010/main" val="6065314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42</a:t>
            </a:fld>
            <a:endParaRPr lang="en-US"/>
          </a:p>
        </p:txBody>
      </p:sp>
    </p:spTree>
    <p:extLst>
      <p:ext uri="{BB962C8B-B14F-4D97-AF65-F5344CB8AC3E}">
        <p14:creationId xmlns:p14="http://schemas.microsoft.com/office/powerpoint/2010/main" val="3534886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20448465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43</a:t>
            </a:fld>
            <a:endParaRPr lang="en-US"/>
          </a:p>
        </p:txBody>
      </p:sp>
    </p:spTree>
    <p:extLst>
      <p:ext uri="{BB962C8B-B14F-4D97-AF65-F5344CB8AC3E}">
        <p14:creationId xmlns:p14="http://schemas.microsoft.com/office/powerpoint/2010/main" val="36122674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46</a:t>
            </a:fld>
            <a:endParaRPr lang="en-US"/>
          </a:p>
        </p:txBody>
      </p:sp>
    </p:spTree>
    <p:extLst>
      <p:ext uri="{BB962C8B-B14F-4D97-AF65-F5344CB8AC3E}">
        <p14:creationId xmlns:p14="http://schemas.microsoft.com/office/powerpoint/2010/main" val="32063023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47</a:t>
            </a:fld>
            <a:endParaRPr lang="en-US"/>
          </a:p>
        </p:txBody>
      </p:sp>
    </p:spTree>
    <p:extLst>
      <p:ext uri="{BB962C8B-B14F-4D97-AF65-F5344CB8AC3E}">
        <p14:creationId xmlns:p14="http://schemas.microsoft.com/office/powerpoint/2010/main" val="17968324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Form front</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48</a:t>
            </a:fld>
            <a:endParaRPr lang="en-US"/>
          </a:p>
        </p:txBody>
      </p:sp>
    </p:spTree>
    <p:extLst>
      <p:ext uri="{BB962C8B-B14F-4D97-AF65-F5344CB8AC3E}">
        <p14:creationId xmlns:p14="http://schemas.microsoft.com/office/powerpoint/2010/main" val="35601480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Back of form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49</a:t>
            </a:fld>
            <a:endParaRPr lang="en-US"/>
          </a:p>
        </p:txBody>
      </p:sp>
    </p:spTree>
    <p:extLst>
      <p:ext uri="{BB962C8B-B14F-4D97-AF65-F5344CB8AC3E}">
        <p14:creationId xmlns:p14="http://schemas.microsoft.com/office/powerpoint/2010/main" val="41265081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50</a:t>
            </a:fld>
            <a:endParaRPr lang="en-US"/>
          </a:p>
        </p:txBody>
      </p:sp>
    </p:spTree>
    <p:extLst>
      <p:ext uri="{BB962C8B-B14F-4D97-AF65-F5344CB8AC3E}">
        <p14:creationId xmlns:p14="http://schemas.microsoft.com/office/powerpoint/2010/main" val="11656638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51</a:t>
            </a:fld>
            <a:endParaRPr lang="en-US"/>
          </a:p>
        </p:txBody>
      </p:sp>
    </p:spTree>
    <p:extLst>
      <p:ext uri="{BB962C8B-B14F-4D97-AF65-F5344CB8AC3E}">
        <p14:creationId xmlns:p14="http://schemas.microsoft.com/office/powerpoint/2010/main" val="27799754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52</a:t>
            </a:fld>
            <a:endParaRPr lang="en-US"/>
          </a:p>
        </p:txBody>
      </p:sp>
    </p:spTree>
    <p:extLst>
      <p:ext uri="{BB962C8B-B14F-4D97-AF65-F5344CB8AC3E}">
        <p14:creationId xmlns:p14="http://schemas.microsoft.com/office/powerpoint/2010/main" val="19509783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53</a:t>
            </a:fld>
            <a:endParaRPr lang="en-US"/>
          </a:p>
        </p:txBody>
      </p:sp>
    </p:spTree>
    <p:extLst>
      <p:ext uri="{BB962C8B-B14F-4D97-AF65-F5344CB8AC3E}">
        <p14:creationId xmlns:p14="http://schemas.microsoft.com/office/powerpoint/2010/main" val="37918795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54</a:t>
            </a:fld>
            <a:endParaRPr lang="en-US"/>
          </a:p>
        </p:txBody>
      </p:sp>
    </p:spTree>
    <p:extLst>
      <p:ext uri="{BB962C8B-B14F-4D97-AF65-F5344CB8AC3E}">
        <p14:creationId xmlns:p14="http://schemas.microsoft.com/office/powerpoint/2010/main" val="3592145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solidFill>
                  <a:schemeClr val="bg2"/>
                </a:solidFill>
                <a:latin typeface="Arial" panose="020B0604020202020204" pitchFamily="34" charset="0"/>
              </a:rPr>
              <a:t>Job seeker must sign and date Section 1</a:t>
            </a:r>
          </a:p>
          <a:p>
            <a:pPr eaLnBrk="1" hangingPunct="1"/>
            <a:r>
              <a:rPr lang="en-US" altLang="en-US" dirty="0">
                <a:solidFill>
                  <a:schemeClr val="bg2"/>
                </a:solidFill>
                <a:latin typeface="Arial" panose="020B0604020202020204" pitchFamily="34" charset="0"/>
              </a:rPr>
              <a:t>Do not ask for any documentation for Section 1</a:t>
            </a:r>
          </a:p>
          <a:p>
            <a:pPr eaLnBrk="1" hangingPunct="1"/>
            <a:r>
              <a:rPr lang="en-US" altLang="en-US" dirty="0">
                <a:solidFill>
                  <a:schemeClr val="bg2"/>
                </a:solidFill>
                <a:latin typeface="Arial" panose="020B0604020202020204" pitchFamily="34" charset="0"/>
              </a:rPr>
              <a:t>Make sure all information is provided</a:t>
            </a:r>
          </a:p>
          <a:p>
            <a:pPr eaLnBrk="1" hangingPunct="1"/>
            <a:r>
              <a:rPr lang="en-US" altLang="en-US" dirty="0">
                <a:solidFill>
                  <a:schemeClr val="bg2"/>
                </a:solidFill>
                <a:latin typeface="Arial" panose="020B0604020202020204" pitchFamily="34" charset="0"/>
              </a:rPr>
              <a:t>Corrections to Section 1 can only be made by the job seeker, initialed and dated.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39614693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55</a:t>
            </a:fld>
            <a:endParaRPr lang="en-US"/>
          </a:p>
        </p:txBody>
      </p:sp>
    </p:spTree>
    <p:extLst>
      <p:ext uri="{BB962C8B-B14F-4D97-AF65-F5344CB8AC3E}">
        <p14:creationId xmlns:p14="http://schemas.microsoft.com/office/powerpoint/2010/main" val="34955972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56</a:t>
            </a:fld>
            <a:endParaRPr lang="en-US"/>
          </a:p>
        </p:txBody>
      </p:sp>
    </p:spTree>
    <p:extLst>
      <p:ext uri="{BB962C8B-B14F-4D97-AF65-F5344CB8AC3E}">
        <p14:creationId xmlns:p14="http://schemas.microsoft.com/office/powerpoint/2010/main" val="15370383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57</a:t>
            </a:fld>
            <a:endParaRPr lang="en-US"/>
          </a:p>
        </p:txBody>
      </p:sp>
    </p:spTree>
    <p:extLst>
      <p:ext uri="{BB962C8B-B14F-4D97-AF65-F5344CB8AC3E}">
        <p14:creationId xmlns:p14="http://schemas.microsoft.com/office/powerpoint/2010/main" val="9803269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58</a:t>
            </a:fld>
            <a:endParaRPr lang="en-US"/>
          </a:p>
        </p:txBody>
      </p:sp>
    </p:spTree>
    <p:extLst>
      <p:ext uri="{BB962C8B-B14F-4D97-AF65-F5344CB8AC3E}">
        <p14:creationId xmlns:p14="http://schemas.microsoft.com/office/powerpoint/2010/main" val="27226401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59</a:t>
            </a:fld>
            <a:endParaRPr lang="en-US"/>
          </a:p>
        </p:txBody>
      </p:sp>
    </p:spTree>
    <p:extLst>
      <p:ext uri="{BB962C8B-B14F-4D97-AF65-F5344CB8AC3E}">
        <p14:creationId xmlns:p14="http://schemas.microsoft.com/office/powerpoint/2010/main" val="24694939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60</a:t>
            </a:fld>
            <a:endParaRPr lang="en-US"/>
          </a:p>
        </p:txBody>
      </p:sp>
    </p:spTree>
    <p:extLst>
      <p:ext uri="{BB962C8B-B14F-4D97-AF65-F5344CB8AC3E}">
        <p14:creationId xmlns:p14="http://schemas.microsoft.com/office/powerpoint/2010/main" val="19370817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61</a:t>
            </a:fld>
            <a:endParaRPr lang="en-US"/>
          </a:p>
        </p:txBody>
      </p:sp>
    </p:spTree>
    <p:extLst>
      <p:ext uri="{BB962C8B-B14F-4D97-AF65-F5344CB8AC3E}">
        <p14:creationId xmlns:p14="http://schemas.microsoft.com/office/powerpoint/2010/main" val="39851627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62</a:t>
            </a:fld>
            <a:endParaRPr lang="en-US"/>
          </a:p>
        </p:txBody>
      </p:sp>
    </p:spTree>
    <p:extLst>
      <p:ext uri="{BB962C8B-B14F-4D97-AF65-F5344CB8AC3E}">
        <p14:creationId xmlns:p14="http://schemas.microsoft.com/office/powerpoint/2010/main" val="18715245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63</a:t>
            </a:fld>
            <a:endParaRPr lang="en-US"/>
          </a:p>
        </p:txBody>
      </p:sp>
    </p:spTree>
    <p:extLst>
      <p:ext uri="{BB962C8B-B14F-4D97-AF65-F5344CB8AC3E}">
        <p14:creationId xmlns:p14="http://schemas.microsoft.com/office/powerpoint/2010/main" val="387756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1900723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3043771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1269825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3163853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3/27/2024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0.wmf"/><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31.w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www.floridajobs.org/PDG/MSFW/516INS_rv2011.pdf" TargetMode="External"/><Relationship Id="rId5" Type="http://schemas.openxmlformats.org/officeDocument/2006/relationships/hyperlink" Target="http://www.uscis.gov/files/form/i-9.pdf" TargetMode="External"/><Relationship Id="rId4" Type="http://schemas.openxmlformats.org/officeDocument/2006/relationships/hyperlink" Target="http://www.uscis.gov/files/form/m-274.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kyscrapers shown from view looking up">
            <a:extLst>
              <a:ext uri="{FF2B5EF4-FFF2-40B4-BE49-F238E27FC236}">
                <a16:creationId xmlns:a16="http://schemas.microsoft.com/office/drawing/2014/main" id="{9748E514-5806-7150-16EA-ACF930EEA252}"/>
              </a:ext>
            </a:extLst>
          </p:cNvPr>
          <p:cNvPicPr>
            <a:picLocks noChangeAspect="1"/>
          </p:cNvPicPr>
          <p:nvPr/>
        </p:nvPicPr>
        <p:blipFill>
          <a:blip r:embed="rId2"/>
          <a:stretch>
            <a:fillRect/>
          </a:stretch>
        </p:blipFill>
        <p:spPr>
          <a:xfrm>
            <a:off x="1919781" y="0"/>
            <a:ext cx="10278970" cy="6858000"/>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3"/>
          <a:stretch>
            <a:fillRect/>
          </a:stretch>
        </p:blipFill>
        <p:spPr>
          <a:xfrm>
            <a:off x="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3262183"/>
            <a:ext cx="5758249" cy="1174535"/>
          </a:xfrm>
        </p:spPr>
        <p:txBody>
          <a:bodyPr>
            <a:normAutofit/>
          </a:bodyPr>
          <a:lstStyle/>
          <a:p>
            <a:pPr algn="l"/>
            <a:r>
              <a:rPr lang="en-US" sz="4000" b="1" dirty="0">
                <a:solidFill>
                  <a:srgbClr val="04A651"/>
                </a:solidFill>
                <a:latin typeface="Arial" panose="020B0604020202020204" pitchFamily="34" charset="0"/>
                <a:cs typeface="Arial" panose="020B0604020202020204" pitchFamily="34" charset="0"/>
              </a:rPr>
              <a:t>I-9</a:t>
            </a:r>
          </a:p>
        </p:txBody>
      </p:sp>
      <p:sp>
        <p:nvSpPr>
          <p:cNvPr id="3" name="Subtitle 2">
            <a:extLst>
              <a:ext uri="{FF2B5EF4-FFF2-40B4-BE49-F238E27FC236}">
                <a16:creationId xmlns:a16="http://schemas.microsoft.com/office/drawing/2014/main" id="{8E5B2544-7953-1A54-7120-C6B5D7FF6359}"/>
              </a:ext>
            </a:extLst>
          </p:cNvPr>
          <p:cNvSpPr>
            <a:spLocks noGrp="1"/>
          </p:cNvSpPr>
          <p:nvPr>
            <p:ph type="subTitle" idx="1"/>
          </p:nvPr>
        </p:nvSpPr>
        <p:spPr>
          <a:xfrm>
            <a:off x="951470" y="4436718"/>
            <a:ext cx="5758249" cy="538933"/>
          </a:xfrm>
        </p:spPr>
        <p:txBody>
          <a:bodyPr>
            <a:normAutofit fontScale="92500"/>
          </a:bodyPr>
          <a:lstStyle/>
          <a:p>
            <a:pPr algn="l"/>
            <a:r>
              <a:rPr lang="en-US" dirty="0">
                <a:solidFill>
                  <a:schemeClr val="bg1"/>
                </a:solidFill>
                <a:latin typeface="Arial" panose="020B0604020202020204" pitchFamily="34" charset="0"/>
                <a:cs typeface="Arial" panose="020B0604020202020204" pitchFamily="34" charset="0"/>
              </a:rPr>
              <a:t>How a One-Stop Center Processes an 1-9</a:t>
            </a:r>
          </a:p>
        </p:txBody>
      </p:sp>
    </p:spTree>
    <p:extLst>
      <p:ext uri="{BB962C8B-B14F-4D97-AF65-F5344CB8AC3E}">
        <p14:creationId xmlns:p14="http://schemas.microsoft.com/office/powerpoint/2010/main" val="22811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Section 2 – Employer Review and Verification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Text Box 4">
            <a:extLst>
              <a:ext uri="{FF2B5EF4-FFF2-40B4-BE49-F238E27FC236}">
                <a16:creationId xmlns:a16="http://schemas.microsoft.com/office/drawing/2014/main" id="{6E0D6C41-BE32-7D98-9C93-D537563CBBC9}"/>
              </a:ext>
            </a:extLst>
          </p:cNvPr>
          <p:cNvSpPr txBox="1">
            <a:spLocks noChangeArrowheads="1"/>
          </p:cNvSpPr>
          <p:nvPr/>
        </p:nvSpPr>
        <p:spPr bwMode="auto">
          <a:xfrm>
            <a:off x="838200" y="1920580"/>
            <a:ext cx="10515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1000">
                <a:solidFill>
                  <a:schemeClr val="bg2"/>
                </a:solidFill>
                <a:latin typeface="Verdana" panose="020B0604030504040204" pitchFamily="34" charset="0"/>
              </a:defRPr>
            </a:lvl1pPr>
            <a:lvl2pPr marL="914400" indent="-457200" eaLnBrk="0" hangingPunct="0">
              <a:defRPr sz="1000">
                <a:solidFill>
                  <a:schemeClr val="bg2"/>
                </a:solidFill>
                <a:latin typeface="Verdana" panose="020B0604030504040204" pitchFamily="34" charset="0"/>
              </a:defRPr>
            </a:lvl2pPr>
            <a:lvl3pPr marL="1143000" indent="-228600" eaLnBrk="0" hangingPunct="0">
              <a:defRPr sz="1000">
                <a:solidFill>
                  <a:schemeClr val="bg2"/>
                </a:solidFill>
                <a:latin typeface="Verdana" panose="020B0604030504040204" pitchFamily="34" charset="0"/>
              </a:defRPr>
            </a:lvl3pPr>
            <a:lvl4pPr marL="1600200" indent="-228600" eaLnBrk="0" hangingPunct="0">
              <a:defRPr sz="1000">
                <a:solidFill>
                  <a:schemeClr val="bg2"/>
                </a:solidFill>
                <a:latin typeface="Verdana" panose="020B0604030504040204" pitchFamily="34" charset="0"/>
              </a:defRPr>
            </a:lvl4pPr>
            <a:lvl5pPr marL="2057400" indent="-228600" eaLnBrk="0" hangingPunct="0">
              <a:defRPr sz="1000">
                <a:solidFill>
                  <a:schemeClr val="bg2"/>
                </a:solidFill>
                <a:latin typeface="Verdana" panose="020B0604030504040204" pitchFamily="34" charset="0"/>
              </a:defRPr>
            </a:lvl5pPr>
            <a:lvl6pPr marL="2514600" indent="-228600" eaLnBrk="0" fontAlgn="base" hangingPunct="0">
              <a:spcBef>
                <a:spcPct val="50000"/>
              </a:spcBef>
              <a:spcAft>
                <a:spcPct val="0"/>
              </a:spcAft>
              <a:defRPr sz="1000">
                <a:solidFill>
                  <a:schemeClr val="bg2"/>
                </a:solidFill>
                <a:latin typeface="Verdana" panose="020B0604030504040204" pitchFamily="34" charset="0"/>
              </a:defRPr>
            </a:lvl6pPr>
            <a:lvl7pPr marL="2971800" indent="-228600" eaLnBrk="0" fontAlgn="base" hangingPunct="0">
              <a:spcBef>
                <a:spcPct val="50000"/>
              </a:spcBef>
              <a:spcAft>
                <a:spcPct val="0"/>
              </a:spcAft>
              <a:defRPr sz="1000">
                <a:solidFill>
                  <a:schemeClr val="bg2"/>
                </a:solidFill>
                <a:latin typeface="Verdana" panose="020B0604030504040204" pitchFamily="34" charset="0"/>
              </a:defRPr>
            </a:lvl7pPr>
            <a:lvl8pPr marL="3429000" indent="-228600" eaLnBrk="0" fontAlgn="base" hangingPunct="0">
              <a:spcBef>
                <a:spcPct val="50000"/>
              </a:spcBef>
              <a:spcAft>
                <a:spcPct val="0"/>
              </a:spcAft>
              <a:defRPr sz="1000">
                <a:solidFill>
                  <a:schemeClr val="bg2"/>
                </a:solidFill>
                <a:latin typeface="Verdana" panose="020B0604030504040204" pitchFamily="34" charset="0"/>
              </a:defRPr>
            </a:lvl8pPr>
            <a:lvl9pPr marL="3886200" indent="-228600" eaLnBrk="0" fontAlgn="base" hangingPunct="0">
              <a:spcBef>
                <a:spcPct val="50000"/>
              </a:spcBef>
              <a:spcAft>
                <a:spcPct val="0"/>
              </a:spcAft>
              <a:defRPr sz="1000">
                <a:solidFill>
                  <a:schemeClr val="bg2"/>
                </a:solidFill>
                <a:latin typeface="Verdana" panose="020B0604030504040204" pitchFamily="34" charset="0"/>
              </a:defRPr>
            </a:lvl9pPr>
          </a:lstStyle>
          <a:p>
            <a:pPr eaLnBrk="1" hangingPunct="1">
              <a:spcBef>
                <a:spcPct val="0"/>
              </a:spcBef>
              <a:buFontTx/>
              <a:buChar char="•"/>
            </a:pPr>
            <a:r>
              <a:rPr lang="en-US" altLang="en-US" sz="2400" dirty="0">
                <a:solidFill>
                  <a:srgbClr val="202452"/>
                </a:solidFill>
              </a:rPr>
              <a:t>Job seeker must present an original document or documents that establish identity and employment eligibility.  Job seekers can choose which document(s) they want to present from the lists of acceptable documents</a:t>
            </a:r>
          </a:p>
          <a:p>
            <a:pPr eaLnBrk="1" hangingPunct="1">
              <a:spcBef>
                <a:spcPct val="0"/>
              </a:spcBef>
              <a:buFontTx/>
              <a:buChar char="•"/>
            </a:pPr>
            <a:endParaRPr lang="en-US" altLang="en-US" sz="2400" dirty="0">
              <a:solidFill>
                <a:srgbClr val="202452"/>
              </a:solidFill>
            </a:endParaRPr>
          </a:p>
          <a:p>
            <a:pPr lvl="1" eaLnBrk="1" hangingPunct="1">
              <a:spcBef>
                <a:spcPct val="0"/>
              </a:spcBef>
              <a:buFontTx/>
              <a:buChar char="•"/>
            </a:pPr>
            <a:r>
              <a:rPr lang="en-US" altLang="en-US" sz="2400" dirty="0">
                <a:solidFill>
                  <a:srgbClr val="202452"/>
                </a:solidFill>
              </a:rPr>
              <a:t>List A establishes </a:t>
            </a:r>
            <a:r>
              <a:rPr lang="en-US" altLang="en-US" sz="2400" b="1" u="sng" dirty="0">
                <a:solidFill>
                  <a:srgbClr val="202452"/>
                </a:solidFill>
              </a:rPr>
              <a:t>both</a:t>
            </a:r>
            <a:r>
              <a:rPr lang="en-US" altLang="en-US" sz="2400" dirty="0">
                <a:solidFill>
                  <a:srgbClr val="202452"/>
                </a:solidFill>
              </a:rPr>
              <a:t> identity and employment eligibility</a:t>
            </a:r>
          </a:p>
          <a:p>
            <a:pPr lvl="1" eaLnBrk="1" hangingPunct="1">
              <a:spcBef>
                <a:spcPct val="0"/>
              </a:spcBef>
              <a:buFontTx/>
              <a:buChar char="•"/>
            </a:pPr>
            <a:r>
              <a:rPr lang="en-US" altLang="en-US" sz="2400" dirty="0">
                <a:solidFill>
                  <a:srgbClr val="202452"/>
                </a:solidFill>
              </a:rPr>
              <a:t>List B establishes </a:t>
            </a:r>
            <a:r>
              <a:rPr lang="en-US" altLang="en-US" sz="2400" b="1" u="sng" dirty="0">
                <a:solidFill>
                  <a:srgbClr val="202452"/>
                </a:solidFill>
              </a:rPr>
              <a:t>only</a:t>
            </a:r>
            <a:r>
              <a:rPr lang="en-US" altLang="en-US" sz="2400" dirty="0">
                <a:solidFill>
                  <a:srgbClr val="202452"/>
                </a:solidFill>
              </a:rPr>
              <a:t> identity.</a:t>
            </a:r>
          </a:p>
          <a:p>
            <a:pPr lvl="1" eaLnBrk="1" hangingPunct="1">
              <a:spcBef>
                <a:spcPct val="0"/>
              </a:spcBef>
              <a:buFontTx/>
              <a:buChar char="•"/>
            </a:pPr>
            <a:r>
              <a:rPr lang="en-US" altLang="en-US" sz="2400" dirty="0">
                <a:solidFill>
                  <a:srgbClr val="202452"/>
                </a:solidFill>
              </a:rPr>
              <a:t>List C establishes </a:t>
            </a:r>
            <a:r>
              <a:rPr lang="en-US" altLang="en-US" sz="2400" b="1" u="sng" dirty="0">
                <a:solidFill>
                  <a:srgbClr val="202452"/>
                </a:solidFill>
              </a:rPr>
              <a:t>only</a:t>
            </a:r>
            <a:r>
              <a:rPr lang="en-US" altLang="en-US" sz="2400" dirty="0">
                <a:solidFill>
                  <a:srgbClr val="202452"/>
                </a:solidFill>
              </a:rPr>
              <a:t> employment eligibility.</a:t>
            </a:r>
          </a:p>
          <a:p>
            <a:pPr eaLnBrk="1" hangingPunct="1">
              <a:spcBef>
                <a:spcPct val="0"/>
              </a:spcBef>
            </a:pPr>
            <a:endParaRPr lang="en-US" altLang="en-US" sz="2400" dirty="0">
              <a:solidFill>
                <a:srgbClr val="202452"/>
              </a:solidFill>
            </a:endParaRPr>
          </a:p>
        </p:txBody>
      </p:sp>
    </p:spTree>
    <p:extLst>
      <p:ext uri="{BB962C8B-B14F-4D97-AF65-F5344CB8AC3E}">
        <p14:creationId xmlns:p14="http://schemas.microsoft.com/office/powerpoint/2010/main" val="1062406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Section 2 – Employer Review and Verification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4">
            <a:extLst>
              <a:ext uri="{FF2B5EF4-FFF2-40B4-BE49-F238E27FC236}">
                <a16:creationId xmlns:a16="http://schemas.microsoft.com/office/drawing/2014/main" id="{F5642524-3040-BB6C-A921-94225CE08E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524000" y="1822450"/>
            <a:ext cx="9144000" cy="5035550"/>
          </a:xfrm>
          <a:prstGeom prst="rect">
            <a:avLst/>
          </a:prstGeom>
        </p:spPr>
      </p:pic>
    </p:spTree>
    <p:extLst>
      <p:ext uri="{BB962C8B-B14F-4D97-AF65-F5344CB8AC3E}">
        <p14:creationId xmlns:p14="http://schemas.microsoft.com/office/powerpoint/2010/main" val="2219986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itle 5">
            <a:extLst>
              <a:ext uri="{FF2B5EF4-FFF2-40B4-BE49-F238E27FC236}">
                <a16:creationId xmlns:a16="http://schemas.microsoft.com/office/drawing/2014/main" id="{84AA3E1E-5EBD-5D5F-F5B5-3D3A5B0D529B}"/>
              </a:ext>
            </a:extLst>
          </p:cNvPr>
          <p:cNvSpPr>
            <a:spLocks noGrp="1"/>
          </p:cNvSpPr>
          <p:nvPr>
            <p:ph type="title"/>
          </p:nvPr>
        </p:nvSpPr>
        <p:spPr/>
        <p:txBody>
          <a:bodyPr/>
          <a:lstStyle/>
          <a:p>
            <a:endParaRPr lang="en-US"/>
          </a:p>
        </p:txBody>
      </p:sp>
      <p:pic>
        <p:nvPicPr>
          <p:cNvPr id="7" name="Picture 5">
            <a:extLst>
              <a:ext uri="{FF2B5EF4-FFF2-40B4-BE49-F238E27FC236}">
                <a16:creationId xmlns:a16="http://schemas.microsoft.com/office/drawing/2014/main" id="{77628EC7-1F99-DA39-9148-4F3562AA80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0" y="0"/>
            <a:ext cx="571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459833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Section 2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Text Box 4">
            <a:extLst>
              <a:ext uri="{FF2B5EF4-FFF2-40B4-BE49-F238E27FC236}">
                <a16:creationId xmlns:a16="http://schemas.microsoft.com/office/drawing/2014/main" id="{81CAEB13-26F8-5451-68AF-DFDDC7600C03}"/>
              </a:ext>
            </a:extLst>
          </p:cNvPr>
          <p:cNvSpPr txBox="1">
            <a:spLocks noChangeArrowheads="1"/>
          </p:cNvSpPr>
          <p:nvPr/>
        </p:nvSpPr>
        <p:spPr bwMode="auto">
          <a:xfrm>
            <a:off x="838200" y="1690688"/>
            <a:ext cx="10515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1000">
                <a:solidFill>
                  <a:schemeClr val="bg2"/>
                </a:solidFill>
                <a:latin typeface="Verdana" panose="020B0604030504040204" pitchFamily="34" charset="0"/>
              </a:defRPr>
            </a:lvl1pPr>
            <a:lvl2pPr marL="742950" indent="-285750" eaLnBrk="0" hangingPunct="0">
              <a:defRPr sz="1000">
                <a:solidFill>
                  <a:schemeClr val="bg2"/>
                </a:solidFill>
                <a:latin typeface="Verdana" panose="020B0604030504040204" pitchFamily="34" charset="0"/>
              </a:defRPr>
            </a:lvl2pPr>
            <a:lvl3pPr marL="1143000" indent="-228600" eaLnBrk="0" hangingPunct="0">
              <a:defRPr sz="1000">
                <a:solidFill>
                  <a:schemeClr val="bg2"/>
                </a:solidFill>
                <a:latin typeface="Verdana" panose="020B0604030504040204" pitchFamily="34" charset="0"/>
              </a:defRPr>
            </a:lvl3pPr>
            <a:lvl4pPr marL="1600200" indent="-228600" eaLnBrk="0" hangingPunct="0">
              <a:defRPr sz="1000">
                <a:solidFill>
                  <a:schemeClr val="bg2"/>
                </a:solidFill>
                <a:latin typeface="Verdana" panose="020B0604030504040204" pitchFamily="34" charset="0"/>
              </a:defRPr>
            </a:lvl4pPr>
            <a:lvl5pPr marL="2057400" indent="-228600" eaLnBrk="0" hangingPunct="0">
              <a:defRPr sz="1000">
                <a:solidFill>
                  <a:schemeClr val="bg2"/>
                </a:solidFill>
                <a:latin typeface="Verdana" panose="020B0604030504040204" pitchFamily="34" charset="0"/>
              </a:defRPr>
            </a:lvl5pPr>
            <a:lvl6pPr marL="2514600" indent="-228600" eaLnBrk="0" fontAlgn="base" hangingPunct="0">
              <a:spcBef>
                <a:spcPct val="50000"/>
              </a:spcBef>
              <a:spcAft>
                <a:spcPct val="0"/>
              </a:spcAft>
              <a:defRPr sz="1000">
                <a:solidFill>
                  <a:schemeClr val="bg2"/>
                </a:solidFill>
                <a:latin typeface="Verdana" panose="020B0604030504040204" pitchFamily="34" charset="0"/>
              </a:defRPr>
            </a:lvl6pPr>
            <a:lvl7pPr marL="2971800" indent="-228600" eaLnBrk="0" fontAlgn="base" hangingPunct="0">
              <a:spcBef>
                <a:spcPct val="50000"/>
              </a:spcBef>
              <a:spcAft>
                <a:spcPct val="0"/>
              </a:spcAft>
              <a:defRPr sz="1000">
                <a:solidFill>
                  <a:schemeClr val="bg2"/>
                </a:solidFill>
                <a:latin typeface="Verdana" panose="020B0604030504040204" pitchFamily="34" charset="0"/>
              </a:defRPr>
            </a:lvl7pPr>
            <a:lvl8pPr marL="3429000" indent="-228600" eaLnBrk="0" fontAlgn="base" hangingPunct="0">
              <a:spcBef>
                <a:spcPct val="50000"/>
              </a:spcBef>
              <a:spcAft>
                <a:spcPct val="0"/>
              </a:spcAft>
              <a:defRPr sz="1000">
                <a:solidFill>
                  <a:schemeClr val="bg2"/>
                </a:solidFill>
                <a:latin typeface="Verdana" panose="020B0604030504040204" pitchFamily="34" charset="0"/>
              </a:defRPr>
            </a:lvl8pPr>
            <a:lvl9pPr marL="3886200" indent="-228600" eaLnBrk="0" fontAlgn="base" hangingPunct="0">
              <a:spcBef>
                <a:spcPct val="50000"/>
              </a:spcBef>
              <a:spcAft>
                <a:spcPct val="0"/>
              </a:spcAft>
              <a:defRPr sz="1000">
                <a:solidFill>
                  <a:schemeClr val="bg2"/>
                </a:solidFill>
                <a:latin typeface="Verdana" panose="020B0604030504040204" pitchFamily="34" charset="0"/>
              </a:defRPr>
            </a:lvl9pPr>
          </a:lstStyle>
          <a:p>
            <a:pPr eaLnBrk="1" hangingPunct="1">
              <a:spcBef>
                <a:spcPct val="0"/>
              </a:spcBef>
              <a:buFontTx/>
              <a:buChar char="•"/>
            </a:pPr>
            <a:r>
              <a:rPr lang="en-US" altLang="en-US" sz="2400" dirty="0">
                <a:solidFill>
                  <a:srgbClr val="202452"/>
                </a:solidFill>
              </a:rPr>
              <a:t>You </a:t>
            </a:r>
            <a:r>
              <a:rPr lang="en-US" altLang="en-US" sz="2400" b="1" u="sng" dirty="0">
                <a:solidFill>
                  <a:srgbClr val="202452"/>
                </a:solidFill>
              </a:rPr>
              <a:t>may not</a:t>
            </a:r>
            <a:r>
              <a:rPr lang="en-US" altLang="en-US" sz="2400" dirty="0">
                <a:solidFill>
                  <a:srgbClr val="202452"/>
                </a:solidFill>
              </a:rPr>
              <a:t> specify which document(s) a job seeker must present.</a:t>
            </a:r>
          </a:p>
          <a:p>
            <a:pPr eaLnBrk="1" hangingPunct="1">
              <a:spcBef>
                <a:spcPct val="0"/>
              </a:spcBef>
              <a:buFontTx/>
              <a:buChar char="•"/>
            </a:pPr>
            <a:endParaRPr lang="en-US" altLang="en-US" sz="2400" dirty="0">
              <a:solidFill>
                <a:srgbClr val="202452"/>
              </a:solidFill>
            </a:endParaRPr>
          </a:p>
          <a:p>
            <a:pPr eaLnBrk="1" hangingPunct="1">
              <a:spcBef>
                <a:spcPct val="0"/>
              </a:spcBef>
              <a:buFontTx/>
              <a:buChar char="•"/>
            </a:pPr>
            <a:r>
              <a:rPr lang="en-US" altLang="en-US" sz="2400" b="1" u="sng" dirty="0">
                <a:solidFill>
                  <a:srgbClr val="202452"/>
                </a:solidFill>
              </a:rPr>
              <a:t>Do not</a:t>
            </a:r>
            <a:r>
              <a:rPr lang="en-US" altLang="en-US" sz="2400" dirty="0">
                <a:solidFill>
                  <a:srgbClr val="202452"/>
                </a:solidFill>
              </a:rPr>
              <a:t> use whiteout. If a mistake occurs during completion of the I-9 form, cross out the error, initial and date it, and insert the correct information.</a:t>
            </a:r>
          </a:p>
          <a:p>
            <a:pPr eaLnBrk="1" hangingPunct="1">
              <a:spcBef>
                <a:spcPct val="0"/>
              </a:spcBef>
              <a:buFontTx/>
              <a:buChar char="•"/>
            </a:pPr>
            <a:endParaRPr lang="en-US" altLang="en-US" sz="2400" dirty="0">
              <a:solidFill>
                <a:srgbClr val="202452"/>
              </a:solidFill>
            </a:endParaRPr>
          </a:p>
          <a:p>
            <a:pPr eaLnBrk="1" hangingPunct="1">
              <a:spcBef>
                <a:spcPct val="0"/>
              </a:spcBef>
              <a:buFontTx/>
              <a:buChar char="•"/>
            </a:pPr>
            <a:r>
              <a:rPr lang="en-US" altLang="en-US" sz="2400" dirty="0">
                <a:solidFill>
                  <a:srgbClr val="202452"/>
                </a:solidFill>
              </a:rPr>
              <a:t>Corrections to Section 2 must be made by a one-stop center staff person.</a:t>
            </a:r>
          </a:p>
        </p:txBody>
      </p:sp>
    </p:spTree>
    <p:extLst>
      <p:ext uri="{BB962C8B-B14F-4D97-AF65-F5344CB8AC3E}">
        <p14:creationId xmlns:p14="http://schemas.microsoft.com/office/powerpoint/2010/main" val="4085199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itle 5">
            <a:extLst>
              <a:ext uri="{FF2B5EF4-FFF2-40B4-BE49-F238E27FC236}">
                <a16:creationId xmlns:a16="http://schemas.microsoft.com/office/drawing/2014/main" id="{868A6DD0-2E8B-2081-1F69-A836C82B7715}"/>
              </a:ext>
            </a:extLst>
          </p:cNvPr>
          <p:cNvSpPr>
            <a:spLocks noGrp="1"/>
          </p:cNvSpPr>
          <p:nvPr>
            <p:ph type="title"/>
          </p:nvPr>
        </p:nvSpPr>
        <p:spPr/>
        <p:txBody>
          <a:bodyPr/>
          <a:lstStyle/>
          <a:p>
            <a:endParaRPr lang="en-US" dirty="0"/>
          </a:p>
        </p:txBody>
      </p:sp>
      <p:pic>
        <p:nvPicPr>
          <p:cNvPr id="7" name="Picture 19" descr="i-9 review and verify">
            <a:extLst>
              <a:ext uri="{FF2B5EF4-FFF2-40B4-BE49-F238E27FC236}">
                <a16:creationId xmlns:a16="http://schemas.microsoft.com/office/drawing/2014/main" id="{54484A00-1E78-2110-5E53-55FCE033F8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1137" y="2172916"/>
            <a:ext cx="9229725" cy="251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6">
            <a:extLst>
              <a:ext uri="{FF2B5EF4-FFF2-40B4-BE49-F238E27FC236}">
                <a16:creationId xmlns:a16="http://schemas.microsoft.com/office/drawing/2014/main" id="{7B5F9A2D-077B-9AA8-08A1-AE1B360AC241}"/>
              </a:ext>
            </a:extLst>
          </p:cNvPr>
          <p:cNvSpPr>
            <a:spLocks noChangeArrowheads="1"/>
          </p:cNvSpPr>
          <p:nvPr/>
        </p:nvSpPr>
        <p:spPr bwMode="auto">
          <a:xfrm>
            <a:off x="1828799" y="4998702"/>
            <a:ext cx="8534400" cy="1524000"/>
          </a:xfrm>
          <a:prstGeom prst="rect">
            <a:avLst/>
          </a:prstGeom>
          <a:solidFill>
            <a:srgbClr val="E2C549"/>
          </a:solidFill>
          <a:ln w="9525">
            <a:solidFill>
              <a:schemeClr val="tx1"/>
            </a:solidFill>
            <a:miter lim="800000"/>
            <a:headEnd/>
            <a:tailEnd/>
          </a:ln>
        </p:spPr>
        <p:txBody>
          <a:bodyPr wrap="none" anchor="ctr"/>
          <a:lstStyle>
            <a:lvl1pPr marL="457200" indent="-457200" eaLnBrk="0" hangingPunct="0">
              <a:defRPr sz="1000">
                <a:solidFill>
                  <a:schemeClr val="bg2"/>
                </a:solidFill>
                <a:latin typeface="Verdana" panose="020B0604030504040204" pitchFamily="34" charset="0"/>
              </a:defRPr>
            </a:lvl1pPr>
            <a:lvl2pPr marL="742950" indent="-285750" eaLnBrk="0" hangingPunct="0">
              <a:defRPr sz="1000">
                <a:solidFill>
                  <a:schemeClr val="bg2"/>
                </a:solidFill>
                <a:latin typeface="Verdana" panose="020B0604030504040204" pitchFamily="34" charset="0"/>
              </a:defRPr>
            </a:lvl2pPr>
            <a:lvl3pPr marL="1143000" indent="-228600" eaLnBrk="0" hangingPunct="0">
              <a:defRPr sz="1000">
                <a:solidFill>
                  <a:schemeClr val="bg2"/>
                </a:solidFill>
                <a:latin typeface="Verdana" panose="020B0604030504040204" pitchFamily="34" charset="0"/>
              </a:defRPr>
            </a:lvl3pPr>
            <a:lvl4pPr marL="1600200" indent="-228600" eaLnBrk="0" hangingPunct="0">
              <a:defRPr sz="1000">
                <a:solidFill>
                  <a:schemeClr val="bg2"/>
                </a:solidFill>
                <a:latin typeface="Verdana" panose="020B0604030504040204" pitchFamily="34" charset="0"/>
              </a:defRPr>
            </a:lvl4pPr>
            <a:lvl5pPr marL="2057400" indent="-228600" eaLnBrk="0" hangingPunct="0">
              <a:defRPr sz="1000">
                <a:solidFill>
                  <a:schemeClr val="bg2"/>
                </a:solidFill>
                <a:latin typeface="Verdana" panose="020B0604030504040204" pitchFamily="34" charset="0"/>
              </a:defRPr>
            </a:lvl5pPr>
            <a:lvl6pPr marL="2514600" indent="-228600" eaLnBrk="0" fontAlgn="base" hangingPunct="0">
              <a:spcBef>
                <a:spcPct val="50000"/>
              </a:spcBef>
              <a:spcAft>
                <a:spcPct val="0"/>
              </a:spcAft>
              <a:defRPr sz="1000">
                <a:solidFill>
                  <a:schemeClr val="bg2"/>
                </a:solidFill>
                <a:latin typeface="Verdana" panose="020B0604030504040204" pitchFamily="34" charset="0"/>
              </a:defRPr>
            </a:lvl6pPr>
            <a:lvl7pPr marL="2971800" indent="-228600" eaLnBrk="0" fontAlgn="base" hangingPunct="0">
              <a:spcBef>
                <a:spcPct val="50000"/>
              </a:spcBef>
              <a:spcAft>
                <a:spcPct val="0"/>
              </a:spcAft>
              <a:defRPr sz="1000">
                <a:solidFill>
                  <a:schemeClr val="bg2"/>
                </a:solidFill>
                <a:latin typeface="Verdana" panose="020B0604030504040204" pitchFamily="34" charset="0"/>
              </a:defRPr>
            </a:lvl7pPr>
            <a:lvl8pPr marL="3429000" indent="-228600" eaLnBrk="0" fontAlgn="base" hangingPunct="0">
              <a:spcBef>
                <a:spcPct val="50000"/>
              </a:spcBef>
              <a:spcAft>
                <a:spcPct val="0"/>
              </a:spcAft>
              <a:defRPr sz="1000">
                <a:solidFill>
                  <a:schemeClr val="bg2"/>
                </a:solidFill>
                <a:latin typeface="Verdana" panose="020B0604030504040204" pitchFamily="34" charset="0"/>
              </a:defRPr>
            </a:lvl8pPr>
            <a:lvl9pPr marL="3886200" indent="-228600" eaLnBrk="0" fontAlgn="base" hangingPunct="0">
              <a:spcBef>
                <a:spcPct val="50000"/>
              </a:spcBef>
              <a:spcAft>
                <a:spcPct val="0"/>
              </a:spcAft>
              <a:defRPr sz="1000">
                <a:solidFill>
                  <a:schemeClr val="bg2"/>
                </a:solidFill>
                <a:latin typeface="Verdana" panose="020B0604030504040204" pitchFamily="34" charset="0"/>
              </a:defRPr>
            </a:lvl9pPr>
          </a:lstStyle>
          <a:p>
            <a:pPr eaLnBrk="1" hangingPunct="1">
              <a:spcBef>
                <a:spcPct val="0"/>
              </a:spcBef>
              <a:buFontTx/>
              <a:buChar char="•"/>
            </a:pPr>
            <a:r>
              <a:rPr lang="en-US" altLang="en-US" sz="1300">
                <a:solidFill>
                  <a:srgbClr val="202452"/>
                </a:solidFill>
              </a:rPr>
              <a:t>Provide job seeker a list of acceptable documents.</a:t>
            </a:r>
          </a:p>
          <a:p>
            <a:pPr eaLnBrk="1" hangingPunct="1">
              <a:spcBef>
                <a:spcPct val="0"/>
              </a:spcBef>
              <a:buFontTx/>
              <a:buChar char="•"/>
            </a:pPr>
            <a:r>
              <a:rPr lang="en-US" altLang="en-US" sz="1300">
                <a:solidFill>
                  <a:srgbClr val="202452"/>
                </a:solidFill>
              </a:rPr>
              <a:t>Original documents must be provided, except for certified copies of birth certificates.</a:t>
            </a:r>
          </a:p>
          <a:p>
            <a:pPr eaLnBrk="1" hangingPunct="1">
              <a:spcBef>
                <a:spcPct val="0"/>
              </a:spcBef>
              <a:buFontTx/>
              <a:buChar char="•"/>
            </a:pPr>
            <a:r>
              <a:rPr lang="en-US" altLang="en-US" sz="1300">
                <a:solidFill>
                  <a:srgbClr val="202452"/>
                </a:solidFill>
              </a:rPr>
              <a:t>Make sure document, issuing authority and document number are recorded on correct lines.</a:t>
            </a:r>
          </a:p>
          <a:p>
            <a:pPr eaLnBrk="1" hangingPunct="1">
              <a:spcBef>
                <a:spcPct val="0"/>
              </a:spcBef>
              <a:buFontTx/>
              <a:buChar char="•"/>
            </a:pPr>
            <a:r>
              <a:rPr lang="en-US" altLang="en-US" sz="1300">
                <a:solidFill>
                  <a:srgbClr val="202452"/>
                </a:solidFill>
              </a:rPr>
              <a:t>Do not over-document List A or List B &amp; C</a:t>
            </a:r>
          </a:p>
          <a:p>
            <a:pPr eaLnBrk="1" hangingPunct="1">
              <a:spcBef>
                <a:spcPct val="0"/>
              </a:spcBef>
              <a:buFontTx/>
              <a:buChar char="•"/>
            </a:pPr>
            <a:r>
              <a:rPr lang="en-US" altLang="en-US" sz="1300">
                <a:solidFill>
                  <a:srgbClr val="202452"/>
                </a:solidFill>
              </a:rPr>
              <a:t>Expiration dates of documents must be written in month/day/year format</a:t>
            </a:r>
          </a:p>
        </p:txBody>
      </p:sp>
      <p:sp>
        <p:nvSpPr>
          <p:cNvPr id="9" name="Text Box 17">
            <a:extLst>
              <a:ext uri="{FF2B5EF4-FFF2-40B4-BE49-F238E27FC236}">
                <a16:creationId xmlns:a16="http://schemas.microsoft.com/office/drawing/2014/main" id="{4BFA47CC-87BC-31DB-89E8-128D919AFA93}"/>
              </a:ext>
            </a:extLst>
          </p:cNvPr>
          <p:cNvSpPr txBox="1">
            <a:spLocks noChangeArrowheads="1"/>
          </p:cNvSpPr>
          <p:nvPr/>
        </p:nvSpPr>
        <p:spPr bwMode="auto">
          <a:xfrm>
            <a:off x="5169568" y="1649696"/>
            <a:ext cx="55412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bg2"/>
                </a:solidFill>
                <a:latin typeface="Verdana" panose="020B0604030504040204" pitchFamily="34" charset="0"/>
              </a:defRPr>
            </a:lvl1pPr>
            <a:lvl2pPr marL="742950" indent="-285750" eaLnBrk="0" hangingPunct="0">
              <a:defRPr sz="1000">
                <a:solidFill>
                  <a:schemeClr val="bg2"/>
                </a:solidFill>
                <a:latin typeface="Verdana" panose="020B0604030504040204" pitchFamily="34" charset="0"/>
              </a:defRPr>
            </a:lvl2pPr>
            <a:lvl3pPr marL="1143000" indent="-228600" eaLnBrk="0" hangingPunct="0">
              <a:defRPr sz="1000">
                <a:solidFill>
                  <a:schemeClr val="bg2"/>
                </a:solidFill>
                <a:latin typeface="Verdana" panose="020B0604030504040204" pitchFamily="34" charset="0"/>
              </a:defRPr>
            </a:lvl3pPr>
            <a:lvl4pPr marL="1600200" indent="-228600" eaLnBrk="0" hangingPunct="0">
              <a:defRPr sz="1000">
                <a:solidFill>
                  <a:schemeClr val="bg2"/>
                </a:solidFill>
                <a:latin typeface="Verdana" panose="020B0604030504040204" pitchFamily="34" charset="0"/>
              </a:defRPr>
            </a:lvl4pPr>
            <a:lvl5pPr marL="2057400" indent="-228600" eaLnBrk="0" hangingPunct="0">
              <a:defRPr sz="1000">
                <a:solidFill>
                  <a:schemeClr val="bg2"/>
                </a:solidFill>
                <a:latin typeface="Verdana" panose="020B0604030504040204" pitchFamily="34" charset="0"/>
              </a:defRPr>
            </a:lvl5pPr>
            <a:lvl6pPr marL="2514600" indent="-228600" eaLnBrk="0" fontAlgn="base" hangingPunct="0">
              <a:spcBef>
                <a:spcPct val="50000"/>
              </a:spcBef>
              <a:spcAft>
                <a:spcPct val="0"/>
              </a:spcAft>
              <a:defRPr sz="1000">
                <a:solidFill>
                  <a:schemeClr val="bg2"/>
                </a:solidFill>
                <a:latin typeface="Verdana" panose="020B0604030504040204" pitchFamily="34" charset="0"/>
              </a:defRPr>
            </a:lvl6pPr>
            <a:lvl7pPr marL="2971800" indent="-228600" eaLnBrk="0" fontAlgn="base" hangingPunct="0">
              <a:spcBef>
                <a:spcPct val="50000"/>
              </a:spcBef>
              <a:spcAft>
                <a:spcPct val="0"/>
              </a:spcAft>
              <a:defRPr sz="1000">
                <a:solidFill>
                  <a:schemeClr val="bg2"/>
                </a:solidFill>
                <a:latin typeface="Verdana" panose="020B0604030504040204" pitchFamily="34" charset="0"/>
              </a:defRPr>
            </a:lvl7pPr>
            <a:lvl8pPr marL="3429000" indent="-228600" eaLnBrk="0" fontAlgn="base" hangingPunct="0">
              <a:spcBef>
                <a:spcPct val="50000"/>
              </a:spcBef>
              <a:spcAft>
                <a:spcPct val="0"/>
              </a:spcAft>
              <a:defRPr sz="1000">
                <a:solidFill>
                  <a:schemeClr val="bg2"/>
                </a:solidFill>
                <a:latin typeface="Verdana" panose="020B0604030504040204" pitchFamily="34" charset="0"/>
              </a:defRPr>
            </a:lvl8pPr>
            <a:lvl9pPr marL="3886200" indent="-228600" eaLnBrk="0" fontAlgn="base" hangingPunct="0">
              <a:spcBef>
                <a:spcPct val="50000"/>
              </a:spcBef>
              <a:spcAft>
                <a:spcPct val="0"/>
              </a:spcAft>
              <a:defRPr sz="1000">
                <a:solidFill>
                  <a:schemeClr val="bg2"/>
                </a:solidFill>
                <a:latin typeface="Verdana" panose="020B0604030504040204" pitchFamily="34" charset="0"/>
              </a:defRPr>
            </a:lvl9pPr>
          </a:lstStyle>
          <a:p>
            <a:pPr eaLnBrk="1" hangingPunct="1">
              <a:spcBef>
                <a:spcPct val="0"/>
              </a:spcBef>
            </a:pPr>
            <a:r>
              <a:rPr lang="en-US" altLang="en-US" sz="1400" b="1" dirty="0">
                <a:solidFill>
                  <a:srgbClr val="202452"/>
                </a:solidFill>
              </a:rPr>
              <a:t>Record one document from List A OR one each from List B and C, not documents from all three.</a:t>
            </a:r>
            <a:r>
              <a:rPr lang="en-US" altLang="en-US" sz="1400" dirty="0">
                <a:solidFill>
                  <a:srgbClr val="202452"/>
                </a:solidFill>
                <a:latin typeface="Times New Roman" panose="02020603050405020304" pitchFamily="18" charset="0"/>
              </a:rPr>
              <a:t>   </a:t>
            </a:r>
          </a:p>
        </p:txBody>
      </p:sp>
      <p:sp>
        <p:nvSpPr>
          <p:cNvPr id="11" name="AutoShape 4">
            <a:extLst>
              <a:ext uri="{FF2B5EF4-FFF2-40B4-BE49-F238E27FC236}">
                <a16:creationId xmlns:a16="http://schemas.microsoft.com/office/drawing/2014/main" id="{203AFC28-6C7C-7AC8-F66F-044A7732C60E}"/>
              </a:ext>
            </a:extLst>
          </p:cNvPr>
          <p:cNvSpPr>
            <a:spLocks noChangeArrowheads="1"/>
          </p:cNvSpPr>
          <p:nvPr/>
        </p:nvSpPr>
        <p:spPr bwMode="auto">
          <a:xfrm>
            <a:off x="4559968" y="1601416"/>
            <a:ext cx="609600" cy="1143000"/>
          </a:xfrm>
          <a:prstGeom prst="downArrow">
            <a:avLst>
              <a:gd name="adj1" fmla="val 50000"/>
              <a:gd name="adj2" fmla="val 46875"/>
            </a:avLst>
          </a:prstGeom>
          <a:solidFill>
            <a:srgbClr val="04A651"/>
          </a:solidFill>
          <a:ln w="9525">
            <a:solidFill>
              <a:schemeClr val="tx1"/>
            </a:solidFill>
            <a:miter lim="800000"/>
            <a:headEnd/>
            <a:tailEnd/>
          </a:ln>
        </p:spPr>
        <p:txBody>
          <a:bodyPr wrap="none" anchor="ctr"/>
          <a:lstStyle>
            <a:lvl1pPr eaLnBrk="0" hangingPunct="0">
              <a:defRPr sz="1000">
                <a:solidFill>
                  <a:schemeClr val="bg2"/>
                </a:solidFill>
                <a:latin typeface="Verdana" panose="020B0604030504040204" pitchFamily="34" charset="0"/>
              </a:defRPr>
            </a:lvl1pPr>
            <a:lvl2pPr marL="742950" indent="-285750" eaLnBrk="0" hangingPunct="0">
              <a:defRPr sz="1000">
                <a:solidFill>
                  <a:schemeClr val="bg2"/>
                </a:solidFill>
                <a:latin typeface="Verdana" panose="020B0604030504040204" pitchFamily="34" charset="0"/>
              </a:defRPr>
            </a:lvl2pPr>
            <a:lvl3pPr marL="1143000" indent="-228600" eaLnBrk="0" hangingPunct="0">
              <a:defRPr sz="1000">
                <a:solidFill>
                  <a:schemeClr val="bg2"/>
                </a:solidFill>
                <a:latin typeface="Verdana" panose="020B0604030504040204" pitchFamily="34" charset="0"/>
              </a:defRPr>
            </a:lvl3pPr>
            <a:lvl4pPr marL="1600200" indent="-228600" eaLnBrk="0" hangingPunct="0">
              <a:defRPr sz="1000">
                <a:solidFill>
                  <a:schemeClr val="bg2"/>
                </a:solidFill>
                <a:latin typeface="Verdana" panose="020B0604030504040204" pitchFamily="34" charset="0"/>
              </a:defRPr>
            </a:lvl4pPr>
            <a:lvl5pPr marL="2057400" indent="-228600" eaLnBrk="0" hangingPunct="0">
              <a:defRPr sz="1000">
                <a:solidFill>
                  <a:schemeClr val="bg2"/>
                </a:solidFill>
                <a:latin typeface="Verdana" panose="020B0604030504040204" pitchFamily="34" charset="0"/>
              </a:defRPr>
            </a:lvl5pPr>
            <a:lvl6pPr marL="2514600" indent="-228600" eaLnBrk="0" fontAlgn="base" hangingPunct="0">
              <a:spcBef>
                <a:spcPct val="50000"/>
              </a:spcBef>
              <a:spcAft>
                <a:spcPct val="0"/>
              </a:spcAft>
              <a:defRPr sz="1000">
                <a:solidFill>
                  <a:schemeClr val="bg2"/>
                </a:solidFill>
                <a:latin typeface="Verdana" panose="020B0604030504040204" pitchFamily="34" charset="0"/>
              </a:defRPr>
            </a:lvl6pPr>
            <a:lvl7pPr marL="2971800" indent="-228600" eaLnBrk="0" fontAlgn="base" hangingPunct="0">
              <a:spcBef>
                <a:spcPct val="50000"/>
              </a:spcBef>
              <a:spcAft>
                <a:spcPct val="0"/>
              </a:spcAft>
              <a:defRPr sz="1000">
                <a:solidFill>
                  <a:schemeClr val="bg2"/>
                </a:solidFill>
                <a:latin typeface="Verdana" panose="020B0604030504040204" pitchFamily="34" charset="0"/>
              </a:defRPr>
            </a:lvl7pPr>
            <a:lvl8pPr marL="3429000" indent="-228600" eaLnBrk="0" fontAlgn="base" hangingPunct="0">
              <a:spcBef>
                <a:spcPct val="50000"/>
              </a:spcBef>
              <a:spcAft>
                <a:spcPct val="0"/>
              </a:spcAft>
              <a:defRPr sz="1000">
                <a:solidFill>
                  <a:schemeClr val="bg2"/>
                </a:solidFill>
                <a:latin typeface="Verdana" panose="020B0604030504040204" pitchFamily="34" charset="0"/>
              </a:defRPr>
            </a:lvl8pPr>
            <a:lvl9pPr marL="3886200" indent="-228600" eaLnBrk="0" fontAlgn="base" hangingPunct="0">
              <a:spcBef>
                <a:spcPct val="50000"/>
              </a:spcBef>
              <a:spcAft>
                <a:spcPct val="0"/>
              </a:spcAft>
              <a:defRPr sz="1000">
                <a:solidFill>
                  <a:schemeClr val="bg2"/>
                </a:solidFill>
                <a:latin typeface="Verdana" panose="020B0604030504040204" pitchFamily="34" charset="0"/>
              </a:defRPr>
            </a:lvl9pPr>
          </a:lstStyle>
          <a:p>
            <a:pPr eaLnBrk="1" hangingPunct="1">
              <a:spcBef>
                <a:spcPct val="0"/>
              </a:spcBef>
            </a:pPr>
            <a:endParaRPr lang="en-US" altLang="en-US" sz="2400">
              <a:solidFill>
                <a:schemeClr val="tx1"/>
              </a:solidFill>
              <a:latin typeface="Times New Roman" panose="02020603050405020304" pitchFamily="18" charset="0"/>
            </a:endParaRPr>
          </a:p>
        </p:txBody>
      </p:sp>
      <p:grpSp>
        <p:nvGrpSpPr>
          <p:cNvPr id="12" name="Group 22">
            <a:extLst>
              <a:ext uri="{FF2B5EF4-FFF2-40B4-BE49-F238E27FC236}">
                <a16:creationId xmlns:a16="http://schemas.microsoft.com/office/drawing/2014/main" id="{F096846E-495F-7166-CBA1-4D1FF55E9F94}"/>
              </a:ext>
            </a:extLst>
          </p:cNvPr>
          <p:cNvGrpSpPr>
            <a:grpSpLocks/>
          </p:cNvGrpSpPr>
          <p:nvPr/>
        </p:nvGrpSpPr>
        <p:grpSpPr bwMode="auto">
          <a:xfrm>
            <a:off x="1811282" y="421980"/>
            <a:ext cx="2455918" cy="1066800"/>
            <a:chOff x="278" y="720"/>
            <a:chExt cx="1402" cy="672"/>
          </a:xfrm>
        </p:grpSpPr>
        <p:sp>
          <p:nvSpPr>
            <p:cNvPr id="13" name="Rectangle 9">
              <a:extLst>
                <a:ext uri="{FF2B5EF4-FFF2-40B4-BE49-F238E27FC236}">
                  <a16:creationId xmlns:a16="http://schemas.microsoft.com/office/drawing/2014/main" id="{DA2FC8A9-1025-1A76-0E5C-9498298EAB0F}"/>
                </a:ext>
              </a:extLst>
            </p:cNvPr>
            <p:cNvSpPr>
              <a:spLocks noChangeArrowheads="1"/>
            </p:cNvSpPr>
            <p:nvPr/>
          </p:nvSpPr>
          <p:spPr bwMode="auto">
            <a:xfrm>
              <a:off x="336" y="720"/>
              <a:ext cx="1344" cy="672"/>
            </a:xfrm>
            <a:prstGeom prst="rect">
              <a:avLst/>
            </a:prstGeom>
            <a:solidFill>
              <a:srgbClr val="E2C549"/>
            </a:solidFill>
            <a:ln w="9525">
              <a:solidFill>
                <a:schemeClr val="tx1"/>
              </a:solidFill>
              <a:miter lim="800000"/>
              <a:headEnd/>
              <a:tailEnd/>
            </a:ln>
          </p:spPr>
          <p:txBody>
            <a:bodyPr wrap="none" anchor="ctr"/>
            <a:lstStyle>
              <a:lvl1pPr eaLnBrk="0" hangingPunct="0">
                <a:defRPr sz="1000">
                  <a:solidFill>
                    <a:schemeClr val="bg2"/>
                  </a:solidFill>
                  <a:latin typeface="Verdana" panose="020B0604030504040204" pitchFamily="34" charset="0"/>
                </a:defRPr>
              </a:lvl1pPr>
              <a:lvl2pPr marL="742950" indent="-285750" eaLnBrk="0" hangingPunct="0">
                <a:defRPr sz="1000">
                  <a:solidFill>
                    <a:schemeClr val="bg2"/>
                  </a:solidFill>
                  <a:latin typeface="Verdana" panose="020B0604030504040204" pitchFamily="34" charset="0"/>
                </a:defRPr>
              </a:lvl2pPr>
              <a:lvl3pPr marL="1143000" indent="-228600" eaLnBrk="0" hangingPunct="0">
                <a:defRPr sz="1000">
                  <a:solidFill>
                    <a:schemeClr val="bg2"/>
                  </a:solidFill>
                  <a:latin typeface="Verdana" panose="020B0604030504040204" pitchFamily="34" charset="0"/>
                </a:defRPr>
              </a:lvl3pPr>
              <a:lvl4pPr marL="1600200" indent="-228600" eaLnBrk="0" hangingPunct="0">
                <a:defRPr sz="1000">
                  <a:solidFill>
                    <a:schemeClr val="bg2"/>
                  </a:solidFill>
                  <a:latin typeface="Verdana" panose="020B0604030504040204" pitchFamily="34" charset="0"/>
                </a:defRPr>
              </a:lvl4pPr>
              <a:lvl5pPr marL="2057400" indent="-228600" eaLnBrk="0" hangingPunct="0">
                <a:defRPr sz="1000">
                  <a:solidFill>
                    <a:schemeClr val="bg2"/>
                  </a:solidFill>
                  <a:latin typeface="Verdana" panose="020B0604030504040204" pitchFamily="34" charset="0"/>
                </a:defRPr>
              </a:lvl5pPr>
              <a:lvl6pPr marL="2514600" indent="-228600" eaLnBrk="0" fontAlgn="base" hangingPunct="0">
                <a:spcBef>
                  <a:spcPct val="50000"/>
                </a:spcBef>
                <a:spcAft>
                  <a:spcPct val="0"/>
                </a:spcAft>
                <a:defRPr sz="1000">
                  <a:solidFill>
                    <a:schemeClr val="bg2"/>
                  </a:solidFill>
                  <a:latin typeface="Verdana" panose="020B0604030504040204" pitchFamily="34" charset="0"/>
                </a:defRPr>
              </a:lvl6pPr>
              <a:lvl7pPr marL="2971800" indent="-228600" eaLnBrk="0" fontAlgn="base" hangingPunct="0">
                <a:spcBef>
                  <a:spcPct val="50000"/>
                </a:spcBef>
                <a:spcAft>
                  <a:spcPct val="0"/>
                </a:spcAft>
                <a:defRPr sz="1000">
                  <a:solidFill>
                    <a:schemeClr val="bg2"/>
                  </a:solidFill>
                  <a:latin typeface="Verdana" panose="020B0604030504040204" pitchFamily="34" charset="0"/>
                </a:defRPr>
              </a:lvl7pPr>
              <a:lvl8pPr marL="3429000" indent="-228600" eaLnBrk="0" fontAlgn="base" hangingPunct="0">
                <a:spcBef>
                  <a:spcPct val="50000"/>
                </a:spcBef>
                <a:spcAft>
                  <a:spcPct val="0"/>
                </a:spcAft>
                <a:defRPr sz="1000">
                  <a:solidFill>
                    <a:schemeClr val="bg2"/>
                  </a:solidFill>
                  <a:latin typeface="Verdana" panose="020B0604030504040204" pitchFamily="34" charset="0"/>
                </a:defRPr>
              </a:lvl8pPr>
              <a:lvl9pPr marL="3886200" indent="-228600" eaLnBrk="0" fontAlgn="base" hangingPunct="0">
                <a:spcBef>
                  <a:spcPct val="50000"/>
                </a:spcBef>
                <a:spcAft>
                  <a:spcPct val="0"/>
                </a:spcAft>
                <a:defRPr sz="1000">
                  <a:solidFill>
                    <a:schemeClr val="bg2"/>
                  </a:solidFill>
                  <a:latin typeface="Verdana" panose="020B0604030504040204" pitchFamily="34" charset="0"/>
                </a:defRPr>
              </a:lvl9pPr>
            </a:lstStyle>
            <a:p>
              <a:pPr eaLnBrk="1" hangingPunct="1">
                <a:spcBef>
                  <a:spcPct val="0"/>
                </a:spcBef>
              </a:pPr>
              <a:endParaRPr lang="en-US" altLang="en-US" sz="2400">
                <a:solidFill>
                  <a:schemeClr val="tx1"/>
                </a:solidFill>
                <a:latin typeface="Times New Roman" panose="02020603050405020304" pitchFamily="18" charset="0"/>
              </a:endParaRPr>
            </a:p>
          </p:txBody>
        </p:sp>
        <p:sp>
          <p:nvSpPr>
            <p:cNvPr id="14" name="Text Box 10">
              <a:extLst>
                <a:ext uri="{FF2B5EF4-FFF2-40B4-BE49-F238E27FC236}">
                  <a16:creationId xmlns:a16="http://schemas.microsoft.com/office/drawing/2014/main" id="{369B5E56-2311-5928-7B0C-FE4D407CBA17}"/>
                </a:ext>
              </a:extLst>
            </p:cNvPr>
            <p:cNvSpPr txBox="1">
              <a:spLocks noChangeArrowheads="1"/>
            </p:cNvSpPr>
            <p:nvPr/>
          </p:nvSpPr>
          <p:spPr bwMode="auto">
            <a:xfrm>
              <a:off x="278" y="785"/>
              <a:ext cx="1296"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1000">
                  <a:solidFill>
                    <a:schemeClr val="bg2"/>
                  </a:solidFill>
                  <a:latin typeface="Verdana" panose="020B0604030504040204" pitchFamily="34" charset="0"/>
                </a:defRPr>
              </a:lvl1pPr>
              <a:lvl2pPr marL="742950" indent="-285750" eaLnBrk="0" hangingPunct="0">
                <a:defRPr sz="1000">
                  <a:solidFill>
                    <a:schemeClr val="bg2"/>
                  </a:solidFill>
                  <a:latin typeface="Verdana" panose="020B0604030504040204" pitchFamily="34" charset="0"/>
                </a:defRPr>
              </a:lvl2pPr>
              <a:lvl3pPr marL="1143000" indent="-228600" eaLnBrk="0" hangingPunct="0">
                <a:defRPr sz="1000">
                  <a:solidFill>
                    <a:schemeClr val="bg2"/>
                  </a:solidFill>
                  <a:latin typeface="Verdana" panose="020B0604030504040204" pitchFamily="34" charset="0"/>
                </a:defRPr>
              </a:lvl3pPr>
              <a:lvl4pPr marL="1600200" indent="-228600" eaLnBrk="0" hangingPunct="0">
                <a:defRPr sz="1000">
                  <a:solidFill>
                    <a:schemeClr val="bg2"/>
                  </a:solidFill>
                  <a:latin typeface="Verdana" panose="020B0604030504040204" pitchFamily="34" charset="0"/>
                </a:defRPr>
              </a:lvl4pPr>
              <a:lvl5pPr marL="2057400" indent="-228600" eaLnBrk="0" hangingPunct="0">
                <a:defRPr sz="1000">
                  <a:solidFill>
                    <a:schemeClr val="bg2"/>
                  </a:solidFill>
                  <a:latin typeface="Verdana" panose="020B0604030504040204" pitchFamily="34" charset="0"/>
                </a:defRPr>
              </a:lvl5pPr>
              <a:lvl6pPr marL="2514600" indent="-228600" eaLnBrk="0" fontAlgn="base" hangingPunct="0">
                <a:spcBef>
                  <a:spcPct val="50000"/>
                </a:spcBef>
                <a:spcAft>
                  <a:spcPct val="0"/>
                </a:spcAft>
                <a:defRPr sz="1000">
                  <a:solidFill>
                    <a:schemeClr val="bg2"/>
                  </a:solidFill>
                  <a:latin typeface="Verdana" panose="020B0604030504040204" pitchFamily="34" charset="0"/>
                </a:defRPr>
              </a:lvl6pPr>
              <a:lvl7pPr marL="2971800" indent="-228600" eaLnBrk="0" fontAlgn="base" hangingPunct="0">
                <a:spcBef>
                  <a:spcPct val="50000"/>
                </a:spcBef>
                <a:spcAft>
                  <a:spcPct val="0"/>
                </a:spcAft>
                <a:defRPr sz="1000">
                  <a:solidFill>
                    <a:schemeClr val="bg2"/>
                  </a:solidFill>
                  <a:latin typeface="Verdana" panose="020B0604030504040204" pitchFamily="34" charset="0"/>
                </a:defRPr>
              </a:lvl7pPr>
              <a:lvl8pPr marL="3429000" indent="-228600" eaLnBrk="0" fontAlgn="base" hangingPunct="0">
                <a:spcBef>
                  <a:spcPct val="50000"/>
                </a:spcBef>
                <a:spcAft>
                  <a:spcPct val="0"/>
                </a:spcAft>
                <a:defRPr sz="1000">
                  <a:solidFill>
                    <a:schemeClr val="bg2"/>
                  </a:solidFill>
                  <a:latin typeface="Verdana" panose="020B0604030504040204" pitchFamily="34" charset="0"/>
                </a:defRPr>
              </a:lvl8pPr>
              <a:lvl9pPr marL="3886200" indent="-228600" eaLnBrk="0" fontAlgn="base" hangingPunct="0">
                <a:spcBef>
                  <a:spcPct val="50000"/>
                </a:spcBef>
                <a:spcAft>
                  <a:spcPct val="0"/>
                </a:spcAft>
                <a:defRPr sz="1000">
                  <a:solidFill>
                    <a:schemeClr val="bg2"/>
                  </a:solidFill>
                  <a:latin typeface="Verdana" panose="020B0604030504040204" pitchFamily="34" charset="0"/>
                </a:defRPr>
              </a:lvl9pPr>
            </a:lstStyle>
            <a:p>
              <a:pPr eaLnBrk="1" hangingPunct="1"/>
              <a:r>
                <a:rPr lang="en-US" altLang="en-US" sz="1100" dirty="0">
                  <a:solidFill>
                    <a:srgbClr val="202452"/>
                  </a:solidFill>
                </a:rPr>
                <a:t>	Fill in the document title, issuing authority, number and expiration date (if any) in the space provided.</a:t>
              </a:r>
            </a:p>
          </p:txBody>
        </p:sp>
      </p:grpSp>
      <p:grpSp>
        <p:nvGrpSpPr>
          <p:cNvPr id="15" name="Group 21">
            <a:extLst>
              <a:ext uri="{FF2B5EF4-FFF2-40B4-BE49-F238E27FC236}">
                <a16:creationId xmlns:a16="http://schemas.microsoft.com/office/drawing/2014/main" id="{DC06A9E8-C952-8357-6192-05AEDE57277C}"/>
              </a:ext>
            </a:extLst>
          </p:cNvPr>
          <p:cNvGrpSpPr>
            <a:grpSpLocks/>
          </p:cNvGrpSpPr>
          <p:nvPr/>
        </p:nvGrpSpPr>
        <p:grpSpPr bwMode="auto">
          <a:xfrm>
            <a:off x="5029199" y="380201"/>
            <a:ext cx="2143125" cy="1101725"/>
            <a:chOff x="2304" y="713"/>
            <a:chExt cx="1350" cy="694"/>
          </a:xfrm>
        </p:grpSpPr>
        <p:sp>
          <p:nvSpPr>
            <p:cNvPr id="16" name="Rectangle 11">
              <a:extLst>
                <a:ext uri="{FF2B5EF4-FFF2-40B4-BE49-F238E27FC236}">
                  <a16:creationId xmlns:a16="http://schemas.microsoft.com/office/drawing/2014/main" id="{738D556A-FE53-5D3F-770D-24749D8CEC9E}"/>
                </a:ext>
              </a:extLst>
            </p:cNvPr>
            <p:cNvSpPr>
              <a:spLocks noChangeArrowheads="1"/>
            </p:cNvSpPr>
            <p:nvPr/>
          </p:nvSpPr>
          <p:spPr bwMode="auto">
            <a:xfrm>
              <a:off x="2304" y="720"/>
              <a:ext cx="1344" cy="672"/>
            </a:xfrm>
            <a:prstGeom prst="rect">
              <a:avLst/>
            </a:prstGeom>
            <a:solidFill>
              <a:srgbClr val="E2C549"/>
            </a:solidFill>
            <a:ln w="9525">
              <a:solidFill>
                <a:schemeClr val="tx1"/>
              </a:solidFill>
              <a:miter lim="800000"/>
              <a:headEnd/>
              <a:tailEnd/>
            </a:ln>
          </p:spPr>
          <p:txBody>
            <a:bodyPr wrap="none" anchor="ctr"/>
            <a:lstStyle>
              <a:lvl1pPr eaLnBrk="0" hangingPunct="0">
                <a:defRPr sz="1000">
                  <a:solidFill>
                    <a:schemeClr val="bg2"/>
                  </a:solidFill>
                  <a:latin typeface="Verdana" panose="020B0604030504040204" pitchFamily="34" charset="0"/>
                </a:defRPr>
              </a:lvl1pPr>
              <a:lvl2pPr marL="742950" indent="-285750" eaLnBrk="0" hangingPunct="0">
                <a:defRPr sz="1000">
                  <a:solidFill>
                    <a:schemeClr val="bg2"/>
                  </a:solidFill>
                  <a:latin typeface="Verdana" panose="020B0604030504040204" pitchFamily="34" charset="0"/>
                </a:defRPr>
              </a:lvl2pPr>
              <a:lvl3pPr marL="1143000" indent="-228600" eaLnBrk="0" hangingPunct="0">
                <a:defRPr sz="1000">
                  <a:solidFill>
                    <a:schemeClr val="bg2"/>
                  </a:solidFill>
                  <a:latin typeface="Verdana" panose="020B0604030504040204" pitchFamily="34" charset="0"/>
                </a:defRPr>
              </a:lvl3pPr>
              <a:lvl4pPr marL="1600200" indent="-228600" eaLnBrk="0" hangingPunct="0">
                <a:defRPr sz="1000">
                  <a:solidFill>
                    <a:schemeClr val="bg2"/>
                  </a:solidFill>
                  <a:latin typeface="Verdana" panose="020B0604030504040204" pitchFamily="34" charset="0"/>
                </a:defRPr>
              </a:lvl4pPr>
              <a:lvl5pPr marL="2057400" indent="-228600" eaLnBrk="0" hangingPunct="0">
                <a:defRPr sz="1000">
                  <a:solidFill>
                    <a:schemeClr val="bg2"/>
                  </a:solidFill>
                  <a:latin typeface="Verdana" panose="020B0604030504040204" pitchFamily="34" charset="0"/>
                </a:defRPr>
              </a:lvl5pPr>
              <a:lvl6pPr marL="2514600" indent="-228600" eaLnBrk="0" fontAlgn="base" hangingPunct="0">
                <a:spcBef>
                  <a:spcPct val="50000"/>
                </a:spcBef>
                <a:spcAft>
                  <a:spcPct val="0"/>
                </a:spcAft>
                <a:defRPr sz="1000">
                  <a:solidFill>
                    <a:schemeClr val="bg2"/>
                  </a:solidFill>
                  <a:latin typeface="Verdana" panose="020B0604030504040204" pitchFamily="34" charset="0"/>
                </a:defRPr>
              </a:lvl6pPr>
              <a:lvl7pPr marL="2971800" indent="-228600" eaLnBrk="0" fontAlgn="base" hangingPunct="0">
                <a:spcBef>
                  <a:spcPct val="50000"/>
                </a:spcBef>
                <a:spcAft>
                  <a:spcPct val="0"/>
                </a:spcAft>
                <a:defRPr sz="1000">
                  <a:solidFill>
                    <a:schemeClr val="bg2"/>
                  </a:solidFill>
                  <a:latin typeface="Verdana" panose="020B0604030504040204" pitchFamily="34" charset="0"/>
                </a:defRPr>
              </a:lvl7pPr>
              <a:lvl8pPr marL="3429000" indent="-228600" eaLnBrk="0" fontAlgn="base" hangingPunct="0">
                <a:spcBef>
                  <a:spcPct val="50000"/>
                </a:spcBef>
                <a:spcAft>
                  <a:spcPct val="0"/>
                </a:spcAft>
                <a:defRPr sz="1000">
                  <a:solidFill>
                    <a:schemeClr val="bg2"/>
                  </a:solidFill>
                  <a:latin typeface="Verdana" panose="020B0604030504040204" pitchFamily="34" charset="0"/>
                </a:defRPr>
              </a:lvl8pPr>
              <a:lvl9pPr marL="3886200" indent="-228600" eaLnBrk="0" fontAlgn="base" hangingPunct="0">
                <a:spcBef>
                  <a:spcPct val="50000"/>
                </a:spcBef>
                <a:spcAft>
                  <a:spcPct val="0"/>
                </a:spcAft>
                <a:defRPr sz="1000">
                  <a:solidFill>
                    <a:schemeClr val="bg2"/>
                  </a:solidFill>
                  <a:latin typeface="Verdana" panose="020B0604030504040204" pitchFamily="34" charset="0"/>
                </a:defRPr>
              </a:lvl9pPr>
            </a:lstStyle>
            <a:p>
              <a:pPr eaLnBrk="1" hangingPunct="1">
                <a:spcBef>
                  <a:spcPct val="0"/>
                </a:spcBef>
              </a:pPr>
              <a:endParaRPr lang="en-US" altLang="en-US">
                <a:solidFill>
                  <a:schemeClr val="tx1"/>
                </a:solidFill>
                <a:latin typeface="Times New Roman" panose="02020603050405020304" pitchFamily="18" charset="0"/>
              </a:endParaRPr>
            </a:p>
          </p:txBody>
        </p:sp>
        <p:sp>
          <p:nvSpPr>
            <p:cNvPr id="17" name="Text Box 15">
              <a:extLst>
                <a:ext uri="{FF2B5EF4-FFF2-40B4-BE49-F238E27FC236}">
                  <a16:creationId xmlns:a16="http://schemas.microsoft.com/office/drawing/2014/main" id="{1EAD0504-7598-8EF5-A396-BC90143844A2}"/>
                </a:ext>
              </a:extLst>
            </p:cNvPr>
            <p:cNvSpPr txBox="1">
              <a:spLocks noChangeArrowheads="1"/>
            </p:cNvSpPr>
            <p:nvPr/>
          </p:nvSpPr>
          <p:spPr bwMode="auto">
            <a:xfrm>
              <a:off x="2358" y="713"/>
              <a:ext cx="1296" cy="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bg2"/>
                  </a:solidFill>
                  <a:latin typeface="Verdana" panose="020B0604030504040204" pitchFamily="34" charset="0"/>
                </a:defRPr>
              </a:lvl1pPr>
              <a:lvl2pPr marL="742950" indent="-285750" eaLnBrk="0" hangingPunct="0">
                <a:defRPr sz="1000">
                  <a:solidFill>
                    <a:schemeClr val="bg2"/>
                  </a:solidFill>
                  <a:latin typeface="Verdana" panose="020B0604030504040204" pitchFamily="34" charset="0"/>
                </a:defRPr>
              </a:lvl2pPr>
              <a:lvl3pPr marL="1143000" indent="-228600" eaLnBrk="0" hangingPunct="0">
                <a:defRPr sz="1000">
                  <a:solidFill>
                    <a:schemeClr val="bg2"/>
                  </a:solidFill>
                  <a:latin typeface="Verdana" panose="020B0604030504040204" pitchFamily="34" charset="0"/>
                </a:defRPr>
              </a:lvl3pPr>
              <a:lvl4pPr marL="1600200" indent="-228600" eaLnBrk="0" hangingPunct="0">
                <a:defRPr sz="1000">
                  <a:solidFill>
                    <a:schemeClr val="bg2"/>
                  </a:solidFill>
                  <a:latin typeface="Verdana" panose="020B0604030504040204" pitchFamily="34" charset="0"/>
                </a:defRPr>
              </a:lvl4pPr>
              <a:lvl5pPr marL="2057400" indent="-228600" eaLnBrk="0" hangingPunct="0">
                <a:defRPr sz="1000">
                  <a:solidFill>
                    <a:schemeClr val="bg2"/>
                  </a:solidFill>
                  <a:latin typeface="Verdana" panose="020B0604030504040204" pitchFamily="34" charset="0"/>
                </a:defRPr>
              </a:lvl5pPr>
              <a:lvl6pPr marL="2514600" indent="-228600" eaLnBrk="0" fontAlgn="base" hangingPunct="0">
                <a:spcBef>
                  <a:spcPct val="50000"/>
                </a:spcBef>
                <a:spcAft>
                  <a:spcPct val="0"/>
                </a:spcAft>
                <a:defRPr sz="1000">
                  <a:solidFill>
                    <a:schemeClr val="bg2"/>
                  </a:solidFill>
                  <a:latin typeface="Verdana" panose="020B0604030504040204" pitchFamily="34" charset="0"/>
                </a:defRPr>
              </a:lvl6pPr>
              <a:lvl7pPr marL="2971800" indent="-228600" eaLnBrk="0" fontAlgn="base" hangingPunct="0">
                <a:spcBef>
                  <a:spcPct val="50000"/>
                </a:spcBef>
                <a:spcAft>
                  <a:spcPct val="0"/>
                </a:spcAft>
                <a:defRPr sz="1000">
                  <a:solidFill>
                    <a:schemeClr val="bg2"/>
                  </a:solidFill>
                  <a:latin typeface="Verdana" panose="020B0604030504040204" pitchFamily="34" charset="0"/>
                </a:defRPr>
              </a:lvl7pPr>
              <a:lvl8pPr marL="3429000" indent="-228600" eaLnBrk="0" fontAlgn="base" hangingPunct="0">
                <a:spcBef>
                  <a:spcPct val="50000"/>
                </a:spcBef>
                <a:spcAft>
                  <a:spcPct val="0"/>
                </a:spcAft>
                <a:defRPr sz="1000">
                  <a:solidFill>
                    <a:schemeClr val="bg2"/>
                  </a:solidFill>
                  <a:latin typeface="Verdana" panose="020B0604030504040204" pitchFamily="34" charset="0"/>
                </a:defRPr>
              </a:lvl8pPr>
              <a:lvl9pPr marL="3886200" indent="-228600" eaLnBrk="0" fontAlgn="base" hangingPunct="0">
                <a:spcBef>
                  <a:spcPct val="50000"/>
                </a:spcBef>
                <a:spcAft>
                  <a:spcPct val="0"/>
                </a:spcAft>
                <a:defRPr sz="1000">
                  <a:solidFill>
                    <a:schemeClr val="bg2"/>
                  </a:solidFill>
                  <a:latin typeface="Verdana" panose="020B0604030504040204" pitchFamily="34" charset="0"/>
                </a:defRPr>
              </a:lvl9pPr>
            </a:lstStyle>
            <a:p>
              <a:pPr eaLnBrk="1" hangingPunct="1"/>
              <a:r>
                <a:rPr lang="en-US" altLang="en-US" sz="1100" dirty="0">
                  <a:solidFill>
                    <a:srgbClr val="202452"/>
                  </a:solidFill>
                </a:rPr>
                <a:t>Do not request or require particular documents. The job seeker can choose from the lists which documents they would like to use.</a:t>
              </a:r>
            </a:p>
          </p:txBody>
        </p:sp>
      </p:grpSp>
      <p:grpSp>
        <p:nvGrpSpPr>
          <p:cNvPr id="18" name="Group 23">
            <a:extLst>
              <a:ext uri="{FF2B5EF4-FFF2-40B4-BE49-F238E27FC236}">
                <a16:creationId xmlns:a16="http://schemas.microsoft.com/office/drawing/2014/main" id="{854A9C81-83F4-7E31-F4B8-E745EEE8BC81}"/>
              </a:ext>
            </a:extLst>
          </p:cNvPr>
          <p:cNvGrpSpPr>
            <a:grpSpLocks/>
          </p:cNvGrpSpPr>
          <p:nvPr/>
        </p:nvGrpSpPr>
        <p:grpSpPr bwMode="auto">
          <a:xfrm>
            <a:off x="7996236" y="421980"/>
            <a:ext cx="2409825" cy="1123950"/>
            <a:chOff x="3954" y="720"/>
            <a:chExt cx="1518" cy="708"/>
          </a:xfrm>
        </p:grpSpPr>
        <p:sp>
          <p:nvSpPr>
            <p:cNvPr id="19" name="Rectangle 13">
              <a:extLst>
                <a:ext uri="{FF2B5EF4-FFF2-40B4-BE49-F238E27FC236}">
                  <a16:creationId xmlns:a16="http://schemas.microsoft.com/office/drawing/2014/main" id="{6FFBCBFD-7C3F-B125-A81C-C0F6B1B274E1}"/>
                </a:ext>
              </a:extLst>
            </p:cNvPr>
            <p:cNvSpPr>
              <a:spLocks noChangeArrowheads="1"/>
            </p:cNvSpPr>
            <p:nvPr/>
          </p:nvSpPr>
          <p:spPr bwMode="auto">
            <a:xfrm>
              <a:off x="4128" y="720"/>
              <a:ext cx="1344" cy="672"/>
            </a:xfrm>
            <a:prstGeom prst="rect">
              <a:avLst/>
            </a:prstGeom>
            <a:solidFill>
              <a:srgbClr val="E2C549"/>
            </a:solidFill>
            <a:ln w="9525">
              <a:solidFill>
                <a:schemeClr val="tx1"/>
              </a:solidFill>
              <a:miter lim="800000"/>
              <a:headEnd/>
              <a:tailEnd/>
            </a:ln>
          </p:spPr>
          <p:txBody>
            <a:bodyPr wrap="none" anchor="ctr"/>
            <a:lstStyle>
              <a:lvl1pPr eaLnBrk="0" hangingPunct="0">
                <a:defRPr sz="1000">
                  <a:solidFill>
                    <a:schemeClr val="bg2"/>
                  </a:solidFill>
                  <a:latin typeface="Verdana" panose="020B0604030504040204" pitchFamily="34" charset="0"/>
                </a:defRPr>
              </a:lvl1pPr>
              <a:lvl2pPr marL="742950" indent="-285750" eaLnBrk="0" hangingPunct="0">
                <a:defRPr sz="1000">
                  <a:solidFill>
                    <a:schemeClr val="bg2"/>
                  </a:solidFill>
                  <a:latin typeface="Verdana" panose="020B0604030504040204" pitchFamily="34" charset="0"/>
                </a:defRPr>
              </a:lvl2pPr>
              <a:lvl3pPr marL="1143000" indent="-228600" eaLnBrk="0" hangingPunct="0">
                <a:defRPr sz="1000">
                  <a:solidFill>
                    <a:schemeClr val="bg2"/>
                  </a:solidFill>
                  <a:latin typeface="Verdana" panose="020B0604030504040204" pitchFamily="34" charset="0"/>
                </a:defRPr>
              </a:lvl3pPr>
              <a:lvl4pPr marL="1600200" indent="-228600" eaLnBrk="0" hangingPunct="0">
                <a:defRPr sz="1000">
                  <a:solidFill>
                    <a:schemeClr val="bg2"/>
                  </a:solidFill>
                  <a:latin typeface="Verdana" panose="020B0604030504040204" pitchFamily="34" charset="0"/>
                </a:defRPr>
              </a:lvl4pPr>
              <a:lvl5pPr marL="2057400" indent="-228600" eaLnBrk="0" hangingPunct="0">
                <a:defRPr sz="1000">
                  <a:solidFill>
                    <a:schemeClr val="bg2"/>
                  </a:solidFill>
                  <a:latin typeface="Verdana" panose="020B0604030504040204" pitchFamily="34" charset="0"/>
                </a:defRPr>
              </a:lvl5pPr>
              <a:lvl6pPr marL="2514600" indent="-228600" eaLnBrk="0" fontAlgn="base" hangingPunct="0">
                <a:spcBef>
                  <a:spcPct val="50000"/>
                </a:spcBef>
                <a:spcAft>
                  <a:spcPct val="0"/>
                </a:spcAft>
                <a:defRPr sz="1000">
                  <a:solidFill>
                    <a:schemeClr val="bg2"/>
                  </a:solidFill>
                  <a:latin typeface="Verdana" panose="020B0604030504040204" pitchFamily="34" charset="0"/>
                </a:defRPr>
              </a:lvl6pPr>
              <a:lvl7pPr marL="2971800" indent="-228600" eaLnBrk="0" fontAlgn="base" hangingPunct="0">
                <a:spcBef>
                  <a:spcPct val="50000"/>
                </a:spcBef>
                <a:spcAft>
                  <a:spcPct val="0"/>
                </a:spcAft>
                <a:defRPr sz="1000">
                  <a:solidFill>
                    <a:schemeClr val="bg2"/>
                  </a:solidFill>
                  <a:latin typeface="Verdana" panose="020B0604030504040204" pitchFamily="34" charset="0"/>
                </a:defRPr>
              </a:lvl7pPr>
              <a:lvl8pPr marL="3429000" indent="-228600" eaLnBrk="0" fontAlgn="base" hangingPunct="0">
                <a:spcBef>
                  <a:spcPct val="50000"/>
                </a:spcBef>
                <a:spcAft>
                  <a:spcPct val="0"/>
                </a:spcAft>
                <a:defRPr sz="1000">
                  <a:solidFill>
                    <a:schemeClr val="bg2"/>
                  </a:solidFill>
                  <a:latin typeface="Verdana" panose="020B0604030504040204" pitchFamily="34" charset="0"/>
                </a:defRPr>
              </a:lvl8pPr>
              <a:lvl9pPr marL="3886200" indent="-228600" eaLnBrk="0" fontAlgn="base" hangingPunct="0">
                <a:spcBef>
                  <a:spcPct val="50000"/>
                </a:spcBef>
                <a:spcAft>
                  <a:spcPct val="0"/>
                </a:spcAft>
                <a:defRPr sz="1000">
                  <a:solidFill>
                    <a:schemeClr val="bg2"/>
                  </a:solidFill>
                  <a:latin typeface="Verdana" panose="020B0604030504040204" pitchFamily="34" charset="0"/>
                </a:defRPr>
              </a:lvl9pPr>
            </a:lstStyle>
            <a:p>
              <a:pPr algn="ctr" eaLnBrk="1" hangingPunct="1">
                <a:spcBef>
                  <a:spcPct val="0"/>
                </a:spcBef>
              </a:pPr>
              <a:endParaRPr lang="en-US" altLang="en-US" sz="2400">
                <a:solidFill>
                  <a:schemeClr val="tx1"/>
                </a:solidFill>
                <a:latin typeface="Times New Roman" panose="02020603050405020304" pitchFamily="18" charset="0"/>
              </a:endParaRPr>
            </a:p>
          </p:txBody>
        </p:sp>
        <p:sp>
          <p:nvSpPr>
            <p:cNvPr id="20" name="Text Box 12">
              <a:extLst>
                <a:ext uri="{FF2B5EF4-FFF2-40B4-BE49-F238E27FC236}">
                  <a16:creationId xmlns:a16="http://schemas.microsoft.com/office/drawing/2014/main" id="{45903798-521E-7791-985E-205C1B082FC2}"/>
                </a:ext>
              </a:extLst>
            </p:cNvPr>
            <p:cNvSpPr txBox="1">
              <a:spLocks noChangeArrowheads="1"/>
            </p:cNvSpPr>
            <p:nvPr/>
          </p:nvSpPr>
          <p:spPr bwMode="auto">
            <a:xfrm>
              <a:off x="3954" y="734"/>
              <a:ext cx="1344" cy="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1000">
                  <a:solidFill>
                    <a:schemeClr val="bg2"/>
                  </a:solidFill>
                  <a:latin typeface="Verdana" panose="020B0604030504040204" pitchFamily="34" charset="0"/>
                </a:defRPr>
              </a:lvl1pPr>
              <a:lvl2pPr marL="742950" indent="-285750" eaLnBrk="0" hangingPunct="0">
                <a:defRPr sz="1000">
                  <a:solidFill>
                    <a:schemeClr val="bg2"/>
                  </a:solidFill>
                  <a:latin typeface="Verdana" panose="020B0604030504040204" pitchFamily="34" charset="0"/>
                </a:defRPr>
              </a:lvl2pPr>
              <a:lvl3pPr marL="1143000" indent="-228600" eaLnBrk="0" hangingPunct="0">
                <a:defRPr sz="1000">
                  <a:solidFill>
                    <a:schemeClr val="bg2"/>
                  </a:solidFill>
                  <a:latin typeface="Verdana" panose="020B0604030504040204" pitchFamily="34" charset="0"/>
                </a:defRPr>
              </a:lvl3pPr>
              <a:lvl4pPr marL="1600200" indent="-228600" eaLnBrk="0" hangingPunct="0">
                <a:defRPr sz="1000">
                  <a:solidFill>
                    <a:schemeClr val="bg2"/>
                  </a:solidFill>
                  <a:latin typeface="Verdana" panose="020B0604030504040204" pitchFamily="34" charset="0"/>
                </a:defRPr>
              </a:lvl4pPr>
              <a:lvl5pPr marL="2057400" indent="-228600" eaLnBrk="0" hangingPunct="0">
                <a:defRPr sz="1000">
                  <a:solidFill>
                    <a:schemeClr val="bg2"/>
                  </a:solidFill>
                  <a:latin typeface="Verdana" panose="020B0604030504040204" pitchFamily="34" charset="0"/>
                </a:defRPr>
              </a:lvl5pPr>
              <a:lvl6pPr marL="2514600" indent="-228600" eaLnBrk="0" fontAlgn="base" hangingPunct="0">
                <a:spcBef>
                  <a:spcPct val="50000"/>
                </a:spcBef>
                <a:spcAft>
                  <a:spcPct val="0"/>
                </a:spcAft>
                <a:defRPr sz="1000">
                  <a:solidFill>
                    <a:schemeClr val="bg2"/>
                  </a:solidFill>
                  <a:latin typeface="Verdana" panose="020B0604030504040204" pitchFamily="34" charset="0"/>
                </a:defRPr>
              </a:lvl6pPr>
              <a:lvl7pPr marL="2971800" indent="-228600" eaLnBrk="0" fontAlgn="base" hangingPunct="0">
                <a:spcBef>
                  <a:spcPct val="50000"/>
                </a:spcBef>
                <a:spcAft>
                  <a:spcPct val="0"/>
                </a:spcAft>
                <a:defRPr sz="1000">
                  <a:solidFill>
                    <a:schemeClr val="bg2"/>
                  </a:solidFill>
                  <a:latin typeface="Verdana" panose="020B0604030504040204" pitchFamily="34" charset="0"/>
                </a:defRPr>
              </a:lvl7pPr>
              <a:lvl8pPr marL="3429000" indent="-228600" eaLnBrk="0" fontAlgn="base" hangingPunct="0">
                <a:spcBef>
                  <a:spcPct val="50000"/>
                </a:spcBef>
                <a:spcAft>
                  <a:spcPct val="0"/>
                </a:spcAft>
                <a:defRPr sz="1000">
                  <a:solidFill>
                    <a:schemeClr val="bg2"/>
                  </a:solidFill>
                  <a:latin typeface="Verdana" panose="020B0604030504040204" pitchFamily="34" charset="0"/>
                </a:defRPr>
              </a:lvl8pPr>
              <a:lvl9pPr marL="3886200" indent="-228600" eaLnBrk="0" fontAlgn="base" hangingPunct="0">
                <a:spcBef>
                  <a:spcPct val="50000"/>
                </a:spcBef>
                <a:spcAft>
                  <a:spcPct val="0"/>
                </a:spcAft>
                <a:defRPr sz="1000">
                  <a:solidFill>
                    <a:schemeClr val="bg2"/>
                  </a:solidFill>
                  <a:latin typeface="Verdana" panose="020B0604030504040204" pitchFamily="34" charset="0"/>
                </a:defRPr>
              </a:lvl9pPr>
            </a:lstStyle>
            <a:p>
              <a:pPr eaLnBrk="1" hangingPunct="1"/>
              <a:r>
                <a:rPr lang="en-US" altLang="en-US" sz="1100" dirty="0">
                  <a:solidFill>
                    <a:srgbClr val="202452"/>
                  </a:solidFill>
                </a:rPr>
                <a:t>	Make sure that the documents are originals, appear to be genuine and relate to the job seeker.</a:t>
              </a:r>
            </a:p>
          </p:txBody>
        </p:sp>
      </p:grpSp>
    </p:spTree>
    <p:extLst>
      <p:ext uri="{BB962C8B-B14F-4D97-AF65-F5344CB8AC3E}">
        <p14:creationId xmlns:p14="http://schemas.microsoft.com/office/powerpoint/2010/main" val="2804386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Section 2 – Certification Section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Text Box 4">
            <a:extLst>
              <a:ext uri="{FF2B5EF4-FFF2-40B4-BE49-F238E27FC236}">
                <a16:creationId xmlns:a16="http://schemas.microsoft.com/office/drawing/2014/main" id="{15AE02E9-A688-DCF5-5B7B-1CE5C34C1D61}"/>
              </a:ext>
            </a:extLst>
          </p:cNvPr>
          <p:cNvSpPr txBox="1">
            <a:spLocks noChangeArrowheads="1"/>
          </p:cNvSpPr>
          <p:nvPr/>
        </p:nvSpPr>
        <p:spPr bwMode="auto">
          <a:xfrm>
            <a:off x="838200" y="1690688"/>
            <a:ext cx="10515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1000">
                <a:solidFill>
                  <a:schemeClr val="bg2"/>
                </a:solidFill>
                <a:latin typeface="Verdana" panose="020B0604030504040204" pitchFamily="34" charset="0"/>
              </a:defRPr>
            </a:lvl1pPr>
            <a:lvl2pPr marL="742950" indent="-285750" eaLnBrk="0" hangingPunct="0">
              <a:defRPr sz="1000">
                <a:solidFill>
                  <a:schemeClr val="bg2"/>
                </a:solidFill>
                <a:latin typeface="Verdana" panose="020B0604030504040204" pitchFamily="34" charset="0"/>
              </a:defRPr>
            </a:lvl2pPr>
            <a:lvl3pPr marL="1143000" indent="-228600" eaLnBrk="0" hangingPunct="0">
              <a:defRPr sz="1000">
                <a:solidFill>
                  <a:schemeClr val="bg2"/>
                </a:solidFill>
                <a:latin typeface="Verdana" panose="020B0604030504040204" pitchFamily="34" charset="0"/>
              </a:defRPr>
            </a:lvl3pPr>
            <a:lvl4pPr marL="1600200" indent="-228600" eaLnBrk="0" hangingPunct="0">
              <a:defRPr sz="1000">
                <a:solidFill>
                  <a:schemeClr val="bg2"/>
                </a:solidFill>
                <a:latin typeface="Verdana" panose="020B0604030504040204" pitchFamily="34" charset="0"/>
              </a:defRPr>
            </a:lvl4pPr>
            <a:lvl5pPr marL="2057400" indent="-228600" eaLnBrk="0" hangingPunct="0">
              <a:defRPr sz="1000">
                <a:solidFill>
                  <a:schemeClr val="bg2"/>
                </a:solidFill>
                <a:latin typeface="Verdana" panose="020B0604030504040204" pitchFamily="34" charset="0"/>
              </a:defRPr>
            </a:lvl5pPr>
            <a:lvl6pPr marL="2514600" indent="-228600" eaLnBrk="0" fontAlgn="base" hangingPunct="0">
              <a:spcBef>
                <a:spcPct val="50000"/>
              </a:spcBef>
              <a:spcAft>
                <a:spcPct val="0"/>
              </a:spcAft>
              <a:defRPr sz="1000">
                <a:solidFill>
                  <a:schemeClr val="bg2"/>
                </a:solidFill>
                <a:latin typeface="Verdana" panose="020B0604030504040204" pitchFamily="34" charset="0"/>
              </a:defRPr>
            </a:lvl6pPr>
            <a:lvl7pPr marL="2971800" indent="-228600" eaLnBrk="0" fontAlgn="base" hangingPunct="0">
              <a:spcBef>
                <a:spcPct val="50000"/>
              </a:spcBef>
              <a:spcAft>
                <a:spcPct val="0"/>
              </a:spcAft>
              <a:defRPr sz="1000">
                <a:solidFill>
                  <a:schemeClr val="bg2"/>
                </a:solidFill>
                <a:latin typeface="Verdana" panose="020B0604030504040204" pitchFamily="34" charset="0"/>
              </a:defRPr>
            </a:lvl7pPr>
            <a:lvl8pPr marL="3429000" indent="-228600" eaLnBrk="0" fontAlgn="base" hangingPunct="0">
              <a:spcBef>
                <a:spcPct val="50000"/>
              </a:spcBef>
              <a:spcAft>
                <a:spcPct val="0"/>
              </a:spcAft>
              <a:defRPr sz="1000">
                <a:solidFill>
                  <a:schemeClr val="bg2"/>
                </a:solidFill>
                <a:latin typeface="Verdana" panose="020B0604030504040204" pitchFamily="34" charset="0"/>
              </a:defRPr>
            </a:lvl8pPr>
            <a:lvl9pPr marL="3886200" indent="-228600" eaLnBrk="0" fontAlgn="base" hangingPunct="0">
              <a:spcBef>
                <a:spcPct val="50000"/>
              </a:spcBef>
              <a:spcAft>
                <a:spcPct val="0"/>
              </a:spcAft>
              <a:defRPr sz="1000">
                <a:solidFill>
                  <a:schemeClr val="bg2"/>
                </a:solidFill>
                <a:latin typeface="Verdana" panose="020B0604030504040204" pitchFamily="34" charset="0"/>
              </a:defRPr>
            </a:lvl9pPr>
          </a:lstStyle>
          <a:p>
            <a:pPr eaLnBrk="1" hangingPunct="1">
              <a:spcBef>
                <a:spcPct val="0"/>
              </a:spcBef>
              <a:buFontTx/>
              <a:buChar char="•"/>
            </a:pPr>
            <a:r>
              <a:rPr lang="en-US" altLang="en-US" sz="2400" dirty="0">
                <a:solidFill>
                  <a:srgbClr val="202452"/>
                </a:solidFill>
                <a:latin typeface="Times New Roman" panose="02020603050405020304" pitchFamily="18" charset="0"/>
              </a:rPr>
              <a:t>This section needs to be completed and signed by a one-stop center staff person.</a:t>
            </a:r>
          </a:p>
          <a:p>
            <a:pPr eaLnBrk="1" hangingPunct="1">
              <a:spcBef>
                <a:spcPct val="0"/>
              </a:spcBef>
              <a:buFontTx/>
              <a:buChar char="•"/>
            </a:pPr>
            <a:endParaRPr lang="en-US" altLang="en-US" sz="2400" dirty="0">
              <a:solidFill>
                <a:srgbClr val="202452"/>
              </a:solidFill>
              <a:latin typeface="Times New Roman" panose="02020603050405020304" pitchFamily="18" charset="0"/>
            </a:endParaRPr>
          </a:p>
          <a:p>
            <a:pPr eaLnBrk="1" hangingPunct="1">
              <a:spcBef>
                <a:spcPct val="0"/>
              </a:spcBef>
              <a:buFontTx/>
              <a:buChar char="•"/>
            </a:pPr>
            <a:r>
              <a:rPr lang="en-US" altLang="en-US" sz="2400" dirty="0">
                <a:solidFill>
                  <a:srgbClr val="202452"/>
                </a:solidFill>
                <a:latin typeface="Times New Roman" panose="02020603050405020304" pitchFamily="18" charset="0"/>
              </a:rPr>
              <a:t>Be sure to complete business name and address, and name and title of person completing the form.</a:t>
            </a:r>
          </a:p>
          <a:p>
            <a:pPr eaLnBrk="1" hangingPunct="1">
              <a:spcBef>
                <a:spcPct val="0"/>
              </a:spcBef>
              <a:buFontTx/>
              <a:buChar char="•"/>
            </a:pPr>
            <a:endParaRPr lang="en-US" altLang="en-US" sz="2400" dirty="0">
              <a:solidFill>
                <a:srgbClr val="202452"/>
              </a:solidFill>
              <a:latin typeface="Times New Roman" panose="02020603050405020304" pitchFamily="18" charset="0"/>
            </a:endParaRPr>
          </a:p>
          <a:p>
            <a:pPr eaLnBrk="1" hangingPunct="1">
              <a:spcBef>
                <a:spcPct val="0"/>
              </a:spcBef>
              <a:buFontTx/>
              <a:buChar char="•"/>
            </a:pPr>
            <a:r>
              <a:rPr lang="en-US" altLang="en-US" sz="2400" dirty="0">
                <a:solidFill>
                  <a:srgbClr val="202452"/>
                </a:solidFill>
                <a:latin typeface="Times New Roman" panose="02020603050405020304" pitchFamily="18" charset="0"/>
              </a:rPr>
              <a:t>One-stop staff should not fill out the date the job seeker started work.</a:t>
            </a:r>
          </a:p>
          <a:p>
            <a:pPr eaLnBrk="1" hangingPunct="1">
              <a:spcBef>
                <a:spcPct val="0"/>
              </a:spcBef>
            </a:pPr>
            <a:endParaRPr lang="en-US" altLang="en-US" sz="2400" dirty="0">
              <a:solidFill>
                <a:srgbClr val="202452"/>
              </a:solidFill>
              <a:latin typeface="Times New Roman" panose="02020603050405020304" pitchFamily="18" charset="0"/>
            </a:endParaRPr>
          </a:p>
          <a:p>
            <a:pPr eaLnBrk="1" hangingPunct="1">
              <a:spcBef>
                <a:spcPct val="0"/>
              </a:spcBef>
            </a:pPr>
            <a:endParaRPr lang="en-US" altLang="en-US" sz="2400" dirty="0">
              <a:solidFill>
                <a:srgbClr val="202452"/>
              </a:solidFill>
              <a:latin typeface="Times New Roman" panose="02020603050405020304" pitchFamily="18" charset="0"/>
            </a:endParaRPr>
          </a:p>
        </p:txBody>
      </p:sp>
    </p:spTree>
    <p:extLst>
      <p:ext uri="{BB962C8B-B14F-4D97-AF65-F5344CB8AC3E}">
        <p14:creationId xmlns:p14="http://schemas.microsoft.com/office/powerpoint/2010/main" val="1910813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Section 2 – Certification Section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5">
            <a:extLst>
              <a:ext uri="{FF2B5EF4-FFF2-40B4-BE49-F238E27FC236}">
                <a16:creationId xmlns:a16="http://schemas.microsoft.com/office/drawing/2014/main" id="{AE59A1F3-B634-F09D-3578-4FD6109A92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853088"/>
            <a:ext cx="10515600" cy="192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Text Box 8">
            <a:extLst>
              <a:ext uri="{FF2B5EF4-FFF2-40B4-BE49-F238E27FC236}">
                <a16:creationId xmlns:a16="http://schemas.microsoft.com/office/drawing/2014/main" id="{EF6A7B6F-D634-F616-7B52-6C5471C0F416}"/>
              </a:ext>
            </a:extLst>
          </p:cNvPr>
          <p:cNvSpPr txBox="1">
            <a:spLocks noChangeArrowheads="1"/>
          </p:cNvSpPr>
          <p:nvPr/>
        </p:nvSpPr>
        <p:spPr bwMode="auto">
          <a:xfrm>
            <a:off x="8614611" y="4696326"/>
            <a:ext cx="1905000" cy="596900"/>
          </a:xfrm>
          <a:prstGeom prst="rect">
            <a:avLst/>
          </a:prstGeom>
          <a:solidFill>
            <a:srgbClr val="E2C549"/>
          </a:solidFill>
          <a:ln>
            <a:noFill/>
          </a:ln>
        </p:spPr>
        <p:txBody>
          <a:bodyPr>
            <a:spAutoFit/>
          </a:bodyPr>
          <a:lstStyle>
            <a:lvl1pPr marL="457200" indent="-457200" eaLnBrk="0" hangingPunct="0">
              <a:defRPr sz="1000">
                <a:solidFill>
                  <a:schemeClr val="bg2"/>
                </a:solidFill>
                <a:latin typeface="Verdana" panose="020B0604030504040204" pitchFamily="34" charset="0"/>
              </a:defRPr>
            </a:lvl1pPr>
            <a:lvl2pPr marL="742950" indent="-285750" eaLnBrk="0" hangingPunct="0">
              <a:defRPr sz="1000">
                <a:solidFill>
                  <a:schemeClr val="bg2"/>
                </a:solidFill>
                <a:latin typeface="Verdana" panose="020B0604030504040204" pitchFamily="34" charset="0"/>
              </a:defRPr>
            </a:lvl2pPr>
            <a:lvl3pPr marL="1143000" indent="-228600" eaLnBrk="0" hangingPunct="0">
              <a:defRPr sz="1000">
                <a:solidFill>
                  <a:schemeClr val="bg2"/>
                </a:solidFill>
                <a:latin typeface="Verdana" panose="020B0604030504040204" pitchFamily="34" charset="0"/>
              </a:defRPr>
            </a:lvl3pPr>
            <a:lvl4pPr marL="1600200" indent="-228600" eaLnBrk="0" hangingPunct="0">
              <a:defRPr sz="1000">
                <a:solidFill>
                  <a:schemeClr val="bg2"/>
                </a:solidFill>
                <a:latin typeface="Verdana" panose="020B0604030504040204" pitchFamily="34" charset="0"/>
              </a:defRPr>
            </a:lvl4pPr>
            <a:lvl5pPr marL="2057400" indent="-228600" eaLnBrk="0" hangingPunct="0">
              <a:defRPr sz="1000">
                <a:solidFill>
                  <a:schemeClr val="bg2"/>
                </a:solidFill>
                <a:latin typeface="Verdana" panose="020B0604030504040204" pitchFamily="34" charset="0"/>
              </a:defRPr>
            </a:lvl5pPr>
            <a:lvl6pPr marL="2514600" indent="-228600" eaLnBrk="0" fontAlgn="base" hangingPunct="0">
              <a:spcBef>
                <a:spcPct val="50000"/>
              </a:spcBef>
              <a:spcAft>
                <a:spcPct val="0"/>
              </a:spcAft>
              <a:defRPr sz="1000">
                <a:solidFill>
                  <a:schemeClr val="bg2"/>
                </a:solidFill>
                <a:latin typeface="Verdana" panose="020B0604030504040204" pitchFamily="34" charset="0"/>
              </a:defRPr>
            </a:lvl6pPr>
            <a:lvl7pPr marL="2971800" indent="-228600" eaLnBrk="0" fontAlgn="base" hangingPunct="0">
              <a:spcBef>
                <a:spcPct val="50000"/>
              </a:spcBef>
              <a:spcAft>
                <a:spcPct val="0"/>
              </a:spcAft>
              <a:defRPr sz="1000">
                <a:solidFill>
                  <a:schemeClr val="bg2"/>
                </a:solidFill>
                <a:latin typeface="Verdana" panose="020B0604030504040204" pitchFamily="34" charset="0"/>
              </a:defRPr>
            </a:lvl7pPr>
            <a:lvl8pPr marL="3429000" indent="-228600" eaLnBrk="0" fontAlgn="base" hangingPunct="0">
              <a:spcBef>
                <a:spcPct val="50000"/>
              </a:spcBef>
              <a:spcAft>
                <a:spcPct val="0"/>
              </a:spcAft>
              <a:defRPr sz="1000">
                <a:solidFill>
                  <a:schemeClr val="bg2"/>
                </a:solidFill>
                <a:latin typeface="Verdana" panose="020B0604030504040204" pitchFamily="34" charset="0"/>
              </a:defRPr>
            </a:lvl8pPr>
            <a:lvl9pPr marL="3886200" indent="-228600" eaLnBrk="0" fontAlgn="base" hangingPunct="0">
              <a:spcBef>
                <a:spcPct val="50000"/>
              </a:spcBef>
              <a:spcAft>
                <a:spcPct val="0"/>
              </a:spcAft>
              <a:defRPr sz="1000">
                <a:solidFill>
                  <a:schemeClr val="bg2"/>
                </a:solidFill>
                <a:latin typeface="Verdana" panose="020B0604030504040204" pitchFamily="34" charset="0"/>
              </a:defRPr>
            </a:lvl9pPr>
          </a:lstStyle>
          <a:p>
            <a:pPr eaLnBrk="1" hangingPunct="1"/>
            <a:r>
              <a:rPr lang="en-US" altLang="en-US" dirty="0">
                <a:solidFill>
                  <a:srgbClr val="202452"/>
                </a:solidFill>
              </a:rPr>
              <a:t>	</a:t>
            </a:r>
            <a:r>
              <a:rPr lang="en-US" altLang="en-US" sz="1100" dirty="0">
                <a:solidFill>
                  <a:srgbClr val="202452"/>
                </a:solidFill>
              </a:rPr>
              <a:t>One-stop staff should not fill out the date of hire</a:t>
            </a:r>
          </a:p>
        </p:txBody>
      </p:sp>
      <p:sp>
        <p:nvSpPr>
          <p:cNvPr id="7" name="AutoShape 12">
            <a:extLst>
              <a:ext uri="{FF2B5EF4-FFF2-40B4-BE49-F238E27FC236}">
                <a16:creationId xmlns:a16="http://schemas.microsoft.com/office/drawing/2014/main" id="{DB5407E0-AA26-6D82-1306-700044C4B776}"/>
              </a:ext>
            </a:extLst>
          </p:cNvPr>
          <p:cNvSpPr>
            <a:spLocks noChangeArrowheads="1"/>
          </p:cNvSpPr>
          <p:nvPr/>
        </p:nvSpPr>
        <p:spPr bwMode="auto">
          <a:xfrm>
            <a:off x="9300411" y="3564047"/>
            <a:ext cx="533400" cy="990600"/>
          </a:xfrm>
          <a:prstGeom prst="upArrow">
            <a:avLst>
              <a:gd name="adj1" fmla="val 50000"/>
              <a:gd name="adj2" fmla="val 46429"/>
            </a:avLst>
          </a:prstGeom>
          <a:solidFill>
            <a:srgbClr val="04A651"/>
          </a:solidFill>
          <a:ln w="9525">
            <a:solidFill>
              <a:schemeClr val="tx1"/>
            </a:solidFill>
            <a:miter lim="800000"/>
            <a:headEnd/>
            <a:tailEnd/>
          </a:ln>
        </p:spPr>
        <p:txBody>
          <a:bodyPr wrap="none" anchor="ctr"/>
          <a:lstStyle>
            <a:lvl1pPr eaLnBrk="0" hangingPunct="0">
              <a:defRPr sz="1000">
                <a:solidFill>
                  <a:schemeClr val="bg2"/>
                </a:solidFill>
                <a:latin typeface="Verdana" panose="020B0604030504040204" pitchFamily="34" charset="0"/>
              </a:defRPr>
            </a:lvl1pPr>
            <a:lvl2pPr marL="742950" indent="-285750" eaLnBrk="0" hangingPunct="0">
              <a:defRPr sz="1000">
                <a:solidFill>
                  <a:schemeClr val="bg2"/>
                </a:solidFill>
                <a:latin typeface="Verdana" panose="020B0604030504040204" pitchFamily="34" charset="0"/>
              </a:defRPr>
            </a:lvl2pPr>
            <a:lvl3pPr marL="1143000" indent="-228600" eaLnBrk="0" hangingPunct="0">
              <a:defRPr sz="1000">
                <a:solidFill>
                  <a:schemeClr val="bg2"/>
                </a:solidFill>
                <a:latin typeface="Verdana" panose="020B0604030504040204" pitchFamily="34" charset="0"/>
              </a:defRPr>
            </a:lvl3pPr>
            <a:lvl4pPr marL="1600200" indent="-228600" eaLnBrk="0" hangingPunct="0">
              <a:defRPr sz="1000">
                <a:solidFill>
                  <a:schemeClr val="bg2"/>
                </a:solidFill>
                <a:latin typeface="Verdana" panose="020B0604030504040204" pitchFamily="34" charset="0"/>
              </a:defRPr>
            </a:lvl4pPr>
            <a:lvl5pPr marL="2057400" indent="-228600" eaLnBrk="0" hangingPunct="0">
              <a:defRPr sz="1000">
                <a:solidFill>
                  <a:schemeClr val="bg2"/>
                </a:solidFill>
                <a:latin typeface="Verdana" panose="020B0604030504040204" pitchFamily="34" charset="0"/>
              </a:defRPr>
            </a:lvl5pPr>
            <a:lvl6pPr marL="2514600" indent="-228600" eaLnBrk="0" fontAlgn="base" hangingPunct="0">
              <a:spcBef>
                <a:spcPct val="50000"/>
              </a:spcBef>
              <a:spcAft>
                <a:spcPct val="0"/>
              </a:spcAft>
              <a:defRPr sz="1000">
                <a:solidFill>
                  <a:schemeClr val="bg2"/>
                </a:solidFill>
                <a:latin typeface="Verdana" panose="020B0604030504040204" pitchFamily="34" charset="0"/>
              </a:defRPr>
            </a:lvl6pPr>
            <a:lvl7pPr marL="2971800" indent="-228600" eaLnBrk="0" fontAlgn="base" hangingPunct="0">
              <a:spcBef>
                <a:spcPct val="50000"/>
              </a:spcBef>
              <a:spcAft>
                <a:spcPct val="0"/>
              </a:spcAft>
              <a:defRPr sz="1000">
                <a:solidFill>
                  <a:schemeClr val="bg2"/>
                </a:solidFill>
                <a:latin typeface="Verdana" panose="020B0604030504040204" pitchFamily="34" charset="0"/>
              </a:defRPr>
            </a:lvl7pPr>
            <a:lvl8pPr marL="3429000" indent="-228600" eaLnBrk="0" fontAlgn="base" hangingPunct="0">
              <a:spcBef>
                <a:spcPct val="50000"/>
              </a:spcBef>
              <a:spcAft>
                <a:spcPct val="0"/>
              </a:spcAft>
              <a:defRPr sz="1000">
                <a:solidFill>
                  <a:schemeClr val="bg2"/>
                </a:solidFill>
                <a:latin typeface="Verdana" panose="020B0604030504040204" pitchFamily="34" charset="0"/>
              </a:defRPr>
            </a:lvl8pPr>
            <a:lvl9pPr marL="3886200" indent="-228600" eaLnBrk="0" fontAlgn="base" hangingPunct="0">
              <a:spcBef>
                <a:spcPct val="50000"/>
              </a:spcBef>
              <a:spcAft>
                <a:spcPct val="0"/>
              </a:spcAft>
              <a:defRPr sz="1000">
                <a:solidFill>
                  <a:schemeClr val="bg2"/>
                </a:solidFill>
                <a:latin typeface="Verdana" panose="020B0604030504040204" pitchFamily="34" charset="0"/>
              </a:defRPr>
            </a:lvl9pPr>
          </a:lstStyle>
          <a:p>
            <a:pPr eaLnBrk="1" hangingPunct="1">
              <a:spcBef>
                <a:spcPct val="0"/>
              </a:spcBef>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688638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Electronic Signature and Storage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5018B01D-AF98-1C7C-E6F7-512D7041E453}"/>
              </a:ext>
            </a:extLst>
          </p:cNvPr>
          <p:cNvSpPr txBox="1">
            <a:spLocks noChangeArrowheads="1"/>
          </p:cNvSpPr>
          <p:nvPr/>
        </p:nvSpPr>
        <p:spPr>
          <a:xfrm>
            <a:off x="838200" y="1690688"/>
            <a:ext cx="10515600" cy="44545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US" altLang="en-US">
                <a:solidFill>
                  <a:srgbClr val="202452"/>
                </a:solidFill>
              </a:rPr>
              <a:t>Law effective April 28, 2005</a:t>
            </a:r>
          </a:p>
          <a:p>
            <a:r>
              <a:rPr lang="en-US" altLang="en-US">
                <a:solidFill>
                  <a:srgbClr val="202452"/>
                </a:solidFill>
              </a:rPr>
              <a:t>Electronic Storage may include scanning</a:t>
            </a:r>
          </a:p>
          <a:p>
            <a:r>
              <a:rPr lang="en-US" altLang="en-US">
                <a:solidFill>
                  <a:srgbClr val="202452"/>
                </a:solidFill>
              </a:rPr>
              <a:t>Electronic Signature may include:</a:t>
            </a:r>
          </a:p>
          <a:p>
            <a:pPr>
              <a:buFont typeface="Wingdings" panose="05000000000000000000" pitchFamily="2" charset="2"/>
              <a:buNone/>
            </a:pPr>
            <a:r>
              <a:rPr lang="en-US" altLang="en-US">
                <a:solidFill>
                  <a:srgbClr val="202452"/>
                </a:solidFill>
              </a:rPr>
              <a:t>	–Signature pads   </a:t>
            </a:r>
          </a:p>
          <a:p>
            <a:pPr>
              <a:buFont typeface="Wingdings" panose="05000000000000000000" pitchFamily="2" charset="2"/>
              <a:buNone/>
            </a:pPr>
            <a:r>
              <a:rPr lang="en-US" altLang="en-US">
                <a:solidFill>
                  <a:srgbClr val="202452"/>
                </a:solidFill>
              </a:rPr>
              <a:t>	- Personal ID #</a:t>
            </a:r>
          </a:p>
          <a:p>
            <a:pPr>
              <a:buFont typeface="Wingdings" panose="05000000000000000000" pitchFamily="2" charset="2"/>
              <a:buNone/>
            </a:pPr>
            <a:r>
              <a:rPr lang="en-US" altLang="en-US">
                <a:solidFill>
                  <a:srgbClr val="202452"/>
                </a:solidFill>
              </a:rPr>
              <a:t>	–Biometrics 	  </a:t>
            </a:r>
          </a:p>
          <a:p>
            <a:pPr>
              <a:buFont typeface="Wingdings" panose="05000000000000000000" pitchFamily="2" charset="2"/>
              <a:buNone/>
            </a:pPr>
            <a:r>
              <a:rPr lang="en-US" altLang="en-US">
                <a:solidFill>
                  <a:srgbClr val="202452"/>
                </a:solidFill>
              </a:rPr>
              <a:t>	-Click to accept box</a:t>
            </a:r>
            <a:endParaRPr lang="en-US" altLang="en-US" dirty="0">
              <a:solidFill>
                <a:srgbClr val="202452"/>
              </a:solidFill>
            </a:endParaRPr>
          </a:p>
        </p:txBody>
      </p:sp>
    </p:spTree>
    <p:extLst>
      <p:ext uri="{BB962C8B-B14F-4D97-AF65-F5344CB8AC3E}">
        <p14:creationId xmlns:p14="http://schemas.microsoft.com/office/powerpoint/2010/main" val="1080858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Documentation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B52C9B3E-4DCA-2D01-359A-741F23EB1DC1}"/>
              </a:ext>
            </a:extLst>
          </p:cNvPr>
          <p:cNvSpPr txBox="1">
            <a:spLocks noChangeArrowheads="1"/>
          </p:cNvSpPr>
          <p:nvPr/>
        </p:nvSpPr>
        <p:spPr>
          <a:xfrm>
            <a:off x="838199" y="1690688"/>
            <a:ext cx="10515599"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defRPr/>
            </a:pPr>
            <a:r>
              <a:rPr lang="en-US">
                <a:solidFill>
                  <a:srgbClr val="202452"/>
                </a:solidFill>
              </a:rPr>
              <a:t>The law does not require you to photocopy documents. However, if you wish to make photocopies, you should do so for all job seekers, and you should retain each photocopy with the Form I-9. </a:t>
            </a:r>
          </a:p>
          <a:p>
            <a:pPr>
              <a:lnSpc>
                <a:spcPct val="80000"/>
              </a:lnSpc>
              <a:defRPr/>
            </a:pPr>
            <a:r>
              <a:rPr lang="en-US">
                <a:solidFill>
                  <a:srgbClr val="202452"/>
                </a:solidFill>
              </a:rPr>
              <a:t>Photocopies must not be used for any other purpose. </a:t>
            </a:r>
          </a:p>
          <a:p>
            <a:pPr>
              <a:lnSpc>
                <a:spcPct val="80000"/>
              </a:lnSpc>
              <a:defRPr/>
            </a:pPr>
            <a:r>
              <a:rPr lang="en-US">
                <a:solidFill>
                  <a:srgbClr val="202452"/>
                </a:solidFill>
              </a:rPr>
              <a:t>Photocopying documents does not relieve you of your obligation to fully complete Section 2 of the Form I-9 nor is it an acceptable substitute for proper completion of the Form I-9 in general. </a:t>
            </a:r>
            <a:endParaRPr lang="en-US" dirty="0">
              <a:solidFill>
                <a:srgbClr val="202452"/>
              </a:solidFill>
            </a:endParaRPr>
          </a:p>
        </p:txBody>
      </p:sp>
    </p:spTree>
    <p:extLst>
      <p:ext uri="{BB962C8B-B14F-4D97-AF65-F5344CB8AC3E}">
        <p14:creationId xmlns:p14="http://schemas.microsoft.com/office/powerpoint/2010/main" val="325369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Documentation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682CC992-0BCD-13A5-C963-67E39997FE87}"/>
              </a:ext>
            </a:extLst>
          </p:cNvPr>
          <p:cNvSpPr txBox="1">
            <a:spLocks noChangeArrowheads="1"/>
          </p:cNvSpPr>
          <p:nvPr/>
        </p:nvSpPr>
        <p:spPr>
          <a:xfrm>
            <a:off x="838200" y="1690688"/>
            <a:ext cx="10515600"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defRPr/>
            </a:pPr>
            <a:r>
              <a:rPr lang="en-US" dirty="0">
                <a:solidFill>
                  <a:srgbClr val="202452"/>
                </a:solidFill>
              </a:rPr>
              <a:t>The one-stop center cannot accept receipts in lieu of original documents.  </a:t>
            </a:r>
          </a:p>
        </p:txBody>
      </p:sp>
    </p:spTree>
    <p:extLst>
      <p:ext uri="{BB962C8B-B14F-4D97-AF65-F5344CB8AC3E}">
        <p14:creationId xmlns:p14="http://schemas.microsoft.com/office/powerpoint/2010/main" val="325938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What is an I-9?</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
        <p:nvSpPr>
          <p:cNvPr id="5" name="Rectangle 3">
            <a:extLst>
              <a:ext uri="{FF2B5EF4-FFF2-40B4-BE49-F238E27FC236}">
                <a16:creationId xmlns:a16="http://schemas.microsoft.com/office/drawing/2014/main" id="{849E0759-96FC-2F18-11EA-51D585CA7F2B}"/>
              </a:ext>
            </a:extLst>
          </p:cNvPr>
          <p:cNvSpPr txBox="1">
            <a:spLocks noChangeArrowheads="1"/>
          </p:cNvSpPr>
          <p:nvPr/>
        </p:nvSpPr>
        <p:spPr>
          <a:xfrm>
            <a:off x="838199" y="1827213"/>
            <a:ext cx="10515599"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srgbClr val="202452"/>
                </a:solidFill>
              </a:rPr>
              <a:t>The purpose of the I-9 form is to document that each new employee (both citizen and non-citizen) hired after November 6, 1986 is authorized to work in the United States.</a:t>
            </a:r>
          </a:p>
        </p:txBody>
      </p:sp>
    </p:spTree>
    <p:extLst>
      <p:ext uri="{BB962C8B-B14F-4D97-AF65-F5344CB8AC3E}">
        <p14:creationId xmlns:p14="http://schemas.microsoft.com/office/powerpoint/2010/main" val="2926900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List A – Documents that establish </a:t>
            </a:r>
            <a:r>
              <a:rPr lang="en-US" b="1" u="sng" dirty="0">
                <a:solidFill>
                  <a:srgbClr val="04A651"/>
                </a:solidFill>
                <a:latin typeface="Franklin Gothic Book" panose="020B0503020102020204" pitchFamily="34" charset="0"/>
              </a:rPr>
              <a:t>BOTH</a:t>
            </a:r>
            <a:r>
              <a:rPr lang="en-US" b="1" dirty="0">
                <a:solidFill>
                  <a:srgbClr val="04A651"/>
                </a:solidFill>
                <a:latin typeface="Franklin Gothic Book" panose="020B0503020102020204" pitchFamily="34" charset="0"/>
              </a:rPr>
              <a:t> Identity and Employment Eligibility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326B9180-D332-BA92-E000-346AFD00BD6A}"/>
              </a:ext>
            </a:extLst>
          </p:cNvPr>
          <p:cNvSpPr txBox="1">
            <a:spLocks noChangeArrowheads="1"/>
          </p:cNvSpPr>
          <p:nvPr/>
        </p:nvSpPr>
        <p:spPr>
          <a:xfrm>
            <a:off x="666750" y="1702720"/>
            <a:ext cx="10515600" cy="50292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anose="05000000000000000000" pitchFamily="2" charset="2"/>
              <a:buNone/>
              <a:defRPr/>
            </a:pPr>
            <a:endParaRPr lang="en-US" sz="2400" b="1" dirty="0">
              <a:solidFill>
                <a:srgbClr val="202452"/>
              </a:solidFill>
            </a:endParaRPr>
          </a:p>
          <a:p>
            <a:pPr>
              <a:lnSpc>
                <a:spcPct val="80000"/>
              </a:lnSpc>
              <a:defRPr/>
            </a:pPr>
            <a:r>
              <a:rPr lang="en-US" sz="2400" b="1" dirty="0">
                <a:solidFill>
                  <a:srgbClr val="202452"/>
                </a:solidFill>
              </a:rPr>
              <a:t>United States Passport </a:t>
            </a:r>
            <a:r>
              <a:rPr lang="en-US" sz="2400" dirty="0">
                <a:solidFill>
                  <a:srgbClr val="202452"/>
                </a:solidFill>
              </a:rPr>
              <a:t>(unexpired or expired)</a:t>
            </a:r>
          </a:p>
          <a:p>
            <a:pPr>
              <a:lnSpc>
                <a:spcPct val="80000"/>
              </a:lnSpc>
              <a:defRPr/>
            </a:pPr>
            <a:endParaRPr lang="en-US" sz="2400" b="1" dirty="0">
              <a:solidFill>
                <a:srgbClr val="202452"/>
              </a:solidFill>
            </a:endParaRPr>
          </a:p>
          <a:p>
            <a:pPr>
              <a:lnSpc>
                <a:spcPct val="80000"/>
              </a:lnSpc>
              <a:defRPr/>
            </a:pPr>
            <a:r>
              <a:rPr lang="en-US" sz="2400" b="1" dirty="0">
                <a:solidFill>
                  <a:srgbClr val="202452"/>
                </a:solidFill>
              </a:rPr>
              <a:t>Permanent Resident Card or Alien Registration Receipt Card</a:t>
            </a:r>
            <a:r>
              <a:rPr lang="en-US" sz="2400" dirty="0">
                <a:solidFill>
                  <a:srgbClr val="202452"/>
                </a:solidFill>
              </a:rPr>
              <a:t> (Form I-551)</a:t>
            </a:r>
          </a:p>
          <a:p>
            <a:pPr>
              <a:lnSpc>
                <a:spcPct val="80000"/>
              </a:lnSpc>
              <a:defRPr/>
            </a:pPr>
            <a:endParaRPr lang="en-US" sz="2400" dirty="0">
              <a:solidFill>
                <a:srgbClr val="202452"/>
              </a:solidFill>
            </a:endParaRPr>
          </a:p>
          <a:p>
            <a:pPr>
              <a:lnSpc>
                <a:spcPct val="80000"/>
              </a:lnSpc>
              <a:defRPr/>
            </a:pPr>
            <a:r>
              <a:rPr lang="en-US" sz="2400" b="1" dirty="0">
                <a:solidFill>
                  <a:srgbClr val="202452"/>
                </a:solidFill>
              </a:rPr>
              <a:t>Unexpired Foreign Passport </a:t>
            </a:r>
            <a:r>
              <a:rPr lang="en-US" sz="2400" dirty="0">
                <a:solidFill>
                  <a:srgbClr val="202452"/>
                </a:solidFill>
              </a:rPr>
              <a:t>(with a temporary I-511 Stamp)</a:t>
            </a:r>
          </a:p>
          <a:p>
            <a:pPr>
              <a:lnSpc>
                <a:spcPct val="80000"/>
              </a:lnSpc>
              <a:defRPr/>
            </a:pPr>
            <a:endParaRPr lang="en-US" sz="2400" dirty="0">
              <a:solidFill>
                <a:srgbClr val="202452"/>
              </a:solidFill>
            </a:endParaRPr>
          </a:p>
          <a:p>
            <a:pPr>
              <a:lnSpc>
                <a:spcPct val="80000"/>
              </a:lnSpc>
              <a:defRPr/>
            </a:pPr>
            <a:r>
              <a:rPr lang="en-US" sz="2400" b="1" dirty="0">
                <a:solidFill>
                  <a:srgbClr val="202452"/>
                </a:solidFill>
              </a:rPr>
              <a:t>Unexpired Employment Authorization Document</a:t>
            </a:r>
            <a:r>
              <a:rPr lang="en-US" sz="2400" dirty="0">
                <a:solidFill>
                  <a:srgbClr val="202452"/>
                </a:solidFill>
              </a:rPr>
              <a:t> that contains a photograph (Form I-766, I-688, I-688A, I-688B)</a:t>
            </a:r>
          </a:p>
          <a:p>
            <a:pPr>
              <a:lnSpc>
                <a:spcPct val="80000"/>
              </a:lnSpc>
              <a:defRPr/>
            </a:pPr>
            <a:endParaRPr lang="en-US" sz="2400" b="1" dirty="0">
              <a:solidFill>
                <a:srgbClr val="202452"/>
              </a:solidFill>
            </a:endParaRPr>
          </a:p>
          <a:p>
            <a:pPr>
              <a:lnSpc>
                <a:spcPct val="80000"/>
              </a:lnSpc>
              <a:defRPr/>
            </a:pPr>
            <a:r>
              <a:rPr lang="en-US" sz="2400" b="1" dirty="0">
                <a:solidFill>
                  <a:srgbClr val="202452"/>
                </a:solidFill>
              </a:rPr>
              <a:t>Unexpired Foreign Passport with an Unexpired Arrival–Departure Record</a:t>
            </a:r>
            <a:r>
              <a:rPr lang="en-US" sz="2400" dirty="0">
                <a:solidFill>
                  <a:srgbClr val="202452"/>
                </a:solidFill>
              </a:rPr>
              <a:t> (Form I-94) bearing the same name as the passport and containing an endorsement of the alien's nonimmigrant status, if that status authorizes the alien to work for the employer)</a:t>
            </a:r>
          </a:p>
          <a:p>
            <a:pPr>
              <a:lnSpc>
                <a:spcPct val="80000"/>
              </a:lnSpc>
              <a:defRPr/>
            </a:pPr>
            <a:endParaRPr lang="en-US" sz="2400" dirty="0">
              <a:solidFill>
                <a:srgbClr val="202452"/>
              </a:solidFill>
            </a:endParaRPr>
          </a:p>
        </p:txBody>
      </p:sp>
    </p:spTree>
    <p:extLst>
      <p:ext uri="{BB962C8B-B14F-4D97-AF65-F5344CB8AC3E}">
        <p14:creationId xmlns:p14="http://schemas.microsoft.com/office/powerpoint/2010/main" val="3098270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U.S. Passport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6">
            <a:extLst>
              <a:ext uri="{FF2B5EF4-FFF2-40B4-BE49-F238E27FC236}">
                <a16:creationId xmlns:a16="http://schemas.microsoft.com/office/drawing/2014/main" id="{96C4F1CC-9410-C5B4-CC83-32997CB767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0858" y="1318241"/>
            <a:ext cx="8490284" cy="517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912829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Permanent Resident Card (I-551)</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Rectangle 3">
            <a:extLst>
              <a:ext uri="{FF2B5EF4-FFF2-40B4-BE49-F238E27FC236}">
                <a16:creationId xmlns:a16="http://schemas.microsoft.com/office/drawing/2014/main" id="{2D8656C7-3130-1E43-E5F7-1D8FE3515D28}"/>
              </a:ext>
            </a:extLst>
          </p:cNvPr>
          <p:cNvSpPr txBox="1">
            <a:spLocks noChangeArrowheads="1"/>
          </p:cNvSpPr>
          <p:nvPr/>
        </p:nvSpPr>
        <p:spPr>
          <a:xfrm>
            <a:off x="838200" y="1690688"/>
            <a:ext cx="4551947" cy="45720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defRPr/>
            </a:pPr>
            <a:r>
              <a:rPr lang="en-US" sz="2400" dirty="0">
                <a:solidFill>
                  <a:srgbClr val="202452"/>
                </a:solidFill>
              </a:rPr>
              <a:t>The latest version of the Permanent Resident Card, Form I-551, began being issued in November 2004. The card shows the seal of the Department of Homeland Security and contains a detailed hologram on the front of the card. Each card is personalized with an etching showing the bearer’s photo, name, signature, date of birth, alien registration number, card expiration date, and card number.</a:t>
            </a:r>
          </a:p>
        </p:txBody>
      </p:sp>
      <p:pic>
        <p:nvPicPr>
          <p:cNvPr id="7" name="Picture 4">
            <a:extLst>
              <a:ext uri="{FF2B5EF4-FFF2-40B4-BE49-F238E27FC236}">
                <a16:creationId xmlns:a16="http://schemas.microsoft.com/office/drawing/2014/main" id="{210A039B-D2E8-E3F1-D1DA-08E5D40B6D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554580" y="2236790"/>
            <a:ext cx="6314933" cy="3476624"/>
          </a:xfrm>
          <a:prstGeom prst="rect">
            <a:avLst/>
          </a:prstGeom>
        </p:spPr>
      </p:pic>
    </p:spTree>
    <p:extLst>
      <p:ext uri="{BB962C8B-B14F-4D97-AF65-F5344CB8AC3E}">
        <p14:creationId xmlns:p14="http://schemas.microsoft.com/office/powerpoint/2010/main" val="3507788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Resident Alien Card (I-551)</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Rectangle 3">
            <a:extLst>
              <a:ext uri="{FF2B5EF4-FFF2-40B4-BE49-F238E27FC236}">
                <a16:creationId xmlns:a16="http://schemas.microsoft.com/office/drawing/2014/main" id="{2D8656C7-3130-1E43-E5F7-1D8FE3515D28}"/>
              </a:ext>
            </a:extLst>
          </p:cNvPr>
          <p:cNvSpPr txBox="1">
            <a:spLocks noChangeArrowheads="1"/>
          </p:cNvSpPr>
          <p:nvPr/>
        </p:nvSpPr>
        <p:spPr>
          <a:xfrm>
            <a:off x="838200" y="1690688"/>
            <a:ext cx="4551947"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defRPr/>
            </a:pPr>
            <a:r>
              <a:rPr lang="en-US" sz="2400" dirty="0">
                <a:solidFill>
                  <a:srgbClr val="202452"/>
                </a:solidFill>
              </a:rPr>
              <a:t>These cards are no longer issued, but are valid indefinitely, or until their expiration date. Recipients of this card are lawful permanent residents. This card is commonly referred to as a “green card” and is the replacement for Form I-151.</a:t>
            </a:r>
          </a:p>
        </p:txBody>
      </p:sp>
      <p:pic>
        <p:nvPicPr>
          <p:cNvPr id="7" name="Picture 4">
            <a:extLst>
              <a:ext uri="{FF2B5EF4-FFF2-40B4-BE49-F238E27FC236}">
                <a16:creationId xmlns:a16="http://schemas.microsoft.com/office/drawing/2014/main" id="{210A039B-D2E8-E3F1-D1DA-08E5D40B6D23}"/>
              </a:ext>
            </a:extLst>
          </p:cNvPr>
          <p:cNvPicPr>
            <a:picLocks noChangeAspect="1" noChangeArrowheads="1"/>
          </p:cNvPicPr>
          <p:nvPr/>
        </p:nvPicPr>
        <p:blipFill>
          <a:blip r:embed="rId4"/>
          <a:srcRect/>
          <a:stretch/>
        </p:blipFill>
        <p:spPr>
          <a:xfrm>
            <a:off x="5556791" y="2236790"/>
            <a:ext cx="6310510" cy="3476624"/>
          </a:xfrm>
          <a:prstGeom prst="rect">
            <a:avLst/>
          </a:prstGeom>
        </p:spPr>
      </p:pic>
    </p:spTree>
    <p:extLst>
      <p:ext uri="{BB962C8B-B14F-4D97-AF65-F5344CB8AC3E}">
        <p14:creationId xmlns:p14="http://schemas.microsoft.com/office/powerpoint/2010/main" val="1916105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Unexpired Foreign Passport with I-551 Stamp</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3">
            <a:extLst>
              <a:ext uri="{FF2B5EF4-FFF2-40B4-BE49-F238E27FC236}">
                <a16:creationId xmlns:a16="http://schemas.microsoft.com/office/drawing/2014/main" id="{C7565293-36FE-6734-2F8A-9C5BD60D83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981200" y="1962150"/>
            <a:ext cx="8229600" cy="4530725"/>
          </a:xfrm>
          <a:prstGeom prst="rect">
            <a:avLst/>
          </a:prstGeom>
        </p:spPr>
      </p:pic>
    </p:spTree>
    <p:extLst>
      <p:ext uri="{BB962C8B-B14F-4D97-AF65-F5344CB8AC3E}">
        <p14:creationId xmlns:p14="http://schemas.microsoft.com/office/powerpoint/2010/main" val="4123295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Employment Authorization Card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Rectangle 3">
            <a:extLst>
              <a:ext uri="{FF2B5EF4-FFF2-40B4-BE49-F238E27FC236}">
                <a16:creationId xmlns:a16="http://schemas.microsoft.com/office/drawing/2014/main" id="{2D8656C7-3130-1E43-E5F7-1D8FE3515D28}"/>
              </a:ext>
            </a:extLst>
          </p:cNvPr>
          <p:cNvSpPr txBox="1">
            <a:spLocks noChangeArrowheads="1"/>
          </p:cNvSpPr>
          <p:nvPr/>
        </p:nvSpPr>
        <p:spPr>
          <a:xfrm>
            <a:off x="838200" y="1690688"/>
            <a:ext cx="4551947"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defRPr/>
            </a:pPr>
            <a:r>
              <a:rPr lang="en-US" sz="2400" b="1" dirty="0">
                <a:solidFill>
                  <a:srgbClr val="202452"/>
                </a:solidFill>
              </a:rPr>
              <a:t>I-766</a:t>
            </a:r>
            <a:r>
              <a:rPr lang="en-US" sz="2400" dirty="0">
                <a:solidFill>
                  <a:srgbClr val="202452"/>
                </a:solidFill>
              </a:rPr>
              <a:t> issued by USCIS to aliens granted temporary employment authorization in the United States. The expiration date is noted on the face of the card.</a:t>
            </a:r>
          </a:p>
        </p:txBody>
      </p:sp>
      <p:pic>
        <p:nvPicPr>
          <p:cNvPr id="7" name="Picture 4">
            <a:extLst>
              <a:ext uri="{FF2B5EF4-FFF2-40B4-BE49-F238E27FC236}">
                <a16:creationId xmlns:a16="http://schemas.microsoft.com/office/drawing/2014/main" id="{210A039B-D2E8-E3F1-D1DA-08E5D40B6D23}"/>
              </a:ext>
            </a:extLst>
          </p:cNvPr>
          <p:cNvPicPr>
            <a:picLocks noChangeAspect="1" noChangeArrowheads="1"/>
          </p:cNvPicPr>
          <p:nvPr/>
        </p:nvPicPr>
        <p:blipFill>
          <a:blip r:embed="rId4"/>
          <a:srcRect/>
          <a:stretch/>
        </p:blipFill>
        <p:spPr>
          <a:xfrm>
            <a:off x="5556791" y="2238316"/>
            <a:ext cx="6310510" cy="3473572"/>
          </a:xfrm>
          <a:prstGeom prst="rect">
            <a:avLst/>
          </a:prstGeom>
        </p:spPr>
      </p:pic>
    </p:spTree>
    <p:extLst>
      <p:ext uri="{BB962C8B-B14F-4D97-AF65-F5344CB8AC3E}">
        <p14:creationId xmlns:p14="http://schemas.microsoft.com/office/powerpoint/2010/main" val="642586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Temporary Resident Card I-688</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Rectangle 3">
            <a:extLst>
              <a:ext uri="{FF2B5EF4-FFF2-40B4-BE49-F238E27FC236}">
                <a16:creationId xmlns:a16="http://schemas.microsoft.com/office/drawing/2014/main" id="{2D8656C7-3130-1E43-E5F7-1D8FE3515D28}"/>
              </a:ext>
            </a:extLst>
          </p:cNvPr>
          <p:cNvSpPr txBox="1">
            <a:spLocks noChangeArrowheads="1"/>
          </p:cNvSpPr>
          <p:nvPr/>
        </p:nvSpPr>
        <p:spPr>
          <a:xfrm>
            <a:off x="838200" y="1690688"/>
            <a:ext cx="4551947"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defRPr/>
            </a:pPr>
            <a:r>
              <a:rPr lang="en-US" sz="2400" dirty="0">
                <a:solidFill>
                  <a:srgbClr val="202452"/>
                </a:solidFill>
              </a:rPr>
              <a:t>Issued by USCIS to aliens granted temporary resident status under the Legalization or Special Agricultural Worker program. It is valid until the expiration date stated on the face of the card or on the sticker(s) placed on the back of the card.</a:t>
            </a:r>
          </a:p>
        </p:txBody>
      </p:sp>
      <p:pic>
        <p:nvPicPr>
          <p:cNvPr id="7" name="Picture 4">
            <a:extLst>
              <a:ext uri="{FF2B5EF4-FFF2-40B4-BE49-F238E27FC236}">
                <a16:creationId xmlns:a16="http://schemas.microsoft.com/office/drawing/2014/main" id="{210A039B-D2E8-E3F1-D1DA-08E5D40B6D23}"/>
              </a:ext>
            </a:extLst>
          </p:cNvPr>
          <p:cNvPicPr>
            <a:picLocks noChangeAspect="1" noChangeArrowheads="1"/>
          </p:cNvPicPr>
          <p:nvPr/>
        </p:nvPicPr>
        <p:blipFill>
          <a:blip r:embed="rId4"/>
          <a:srcRect/>
          <a:stretch/>
        </p:blipFill>
        <p:spPr>
          <a:xfrm>
            <a:off x="5556791" y="2238543"/>
            <a:ext cx="6310510" cy="3473118"/>
          </a:xfrm>
          <a:prstGeom prst="rect">
            <a:avLst/>
          </a:prstGeom>
        </p:spPr>
      </p:pic>
    </p:spTree>
    <p:extLst>
      <p:ext uri="{BB962C8B-B14F-4D97-AF65-F5344CB8AC3E}">
        <p14:creationId xmlns:p14="http://schemas.microsoft.com/office/powerpoint/2010/main" val="1563097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Employment Authorization Card I-668A</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Rectangle 3">
            <a:extLst>
              <a:ext uri="{FF2B5EF4-FFF2-40B4-BE49-F238E27FC236}">
                <a16:creationId xmlns:a16="http://schemas.microsoft.com/office/drawing/2014/main" id="{2D8656C7-3130-1E43-E5F7-1D8FE3515D28}"/>
              </a:ext>
            </a:extLst>
          </p:cNvPr>
          <p:cNvSpPr txBox="1">
            <a:spLocks noChangeArrowheads="1"/>
          </p:cNvSpPr>
          <p:nvPr/>
        </p:nvSpPr>
        <p:spPr>
          <a:xfrm>
            <a:off x="838200" y="1690688"/>
            <a:ext cx="4551947"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defRPr/>
            </a:pPr>
            <a:r>
              <a:rPr lang="en-US" sz="2400" dirty="0">
                <a:solidFill>
                  <a:srgbClr val="202452"/>
                </a:solidFill>
              </a:rPr>
              <a:t>Issued by USCIS to applicants for temporary resident status after their interview for Legalization or Special Agricultural Worker status. It is valid until the expiration date stated on the face of the card or on the sticker(s) placed on the back of the card.</a:t>
            </a:r>
          </a:p>
        </p:txBody>
      </p:sp>
      <p:pic>
        <p:nvPicPr>
          <p:cNvPr id="7" name="Picture 4">
            <a:extLst>
              <a:ext uri="{FF2B5EF4-FFF2-40B4-BE49-F238E27FC236}">
                <a16:creationId xmlns:a16="http://schemas.microsoft.com/office/drawing/2014/main" id="{210A039B-D2E8-E3F1-D1DA-08E5D40B6D23}"/>
              </a:ext>
            </a:extLst>
          </p:cNvPr>
          <p:cNvPicPr>
            <a:picLocks noChangeAspect="1" noChangeArrowheads="1"/>
          </p:cNvPicPr>
          <p:nvPr/>
        </p:nvPicPr>
        <p:blipFill>
          <a:blip r:embed="rId4"/>
          <a:srcRect/>
          <a:stretch/>
        </p:blipFill>
        <p:spPr>
          <a:xfrm>
            <a:off x="5559694" y="2238543"/>
            <a:ext cx="6304704" cy="3473118"/>
          </a:xfrm>
          <a:prstGeom prst="rect">
            <a:avLst/>
          </a:prstGeom>
        </p:spPr>
      </p:pic>
    </p:spTree>
    <p:extLst>
      <p:ext uri="{BB962C8B-B14F-4D97-AF65-F5344CB8AC3E}">
        <p14:creationId xmlns:p14="http://schemas.microsoft.com/office/powerpoint/2010/main" val="1253196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Employment Authorization Card I-668B</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Rectangle 3">
            <a:extLst>
              <a:ext uri="{FF2B5EF4-FFF2-40B4-BE49-F238E27FC236}">
                <a16:creationId xmlns:a16="http://schemas.microsoft.com/office/drawing/2014/main" id="{2D8656C7-3130-1E43-E5F7-1D8FE3515D28}"/>
              </a:ext>
            </a:extLst>
          </p:cNvPr>
          <p:cNvSpPr txBox="1">
            <a:spLocks noChangeArrowheads="1"/>
          </p:cNvSpPr>
          <p:nvPr/>
        </p:nvSpPr>
        <p:spPr>
          <a:xfrm>
            <a:off x="838200" y="1690688"/>
            <a:ext cx="4551947"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defRPr/>
            </a:pPr>
            <a:r>
              <a:rPr lang="en-US" sz="2400" dirty="0">
                <a:solidFill>
                  <a:srgbClr val="202452"/>
                </a:solidFill>
              </a:rPr>
              <a:t>Issued by USCIS to aliens granted temporary employment authorization in the United States. The card has gold, interlocking lines across the front. The expiration date is noted on the face of the card.</a:t>
            </a:r>
          </a:p>
        </p:txBody>
      </p:sp>
      <p:pic>
        <p:nvPicPr>
          <p:cNvPr id="7" name="Picture 4">
            <a:extLst>
              <a:ext uri="{FF2B5EF4-FFF2-40B4-BE49-F238E27FC236}">
                <a16:creationId xmlns:a16="http://schemas.microsoft.com/office/drawing/2014/main" id="{210A039B-D2E8-E3F1-D1DA-08E5D40B6D23}"/>
              </a:ext>
            </a:extLst>
          </p:cNvPr>
          <p:cNvPicPr>
            <a:picLocks noChangeAspect="1" noChangeArrowheads="1"/>
          </p:cNvPicPr>
          <p:nvPr/>
        </p:nvPicPr>
        <p:blipFill>
          <a:blip r:embed="rId4"/>
          <a:srcRect/>
          <a:stretch/>
        </p:blipFill>
        <p:spPr>
          <a:xfrm>
            <a:off x="5559694" y="2240141"/>
            <a:ext cx="6304704" cy="3469922"/>
          </a:xfrm>
          <a:prstGeom prst="rect">
            <a:avLst/>
          </a:prstGeom>
        </p:spPr>
      </p:pic>
    </p:spTree>
    <p:extLst>
      <p:ext uri="{BB962C8B-B14F-4D97-AF65-F5344CB8AC3E}">
        <p14:creationId xmlns:p14="http://schemas.microsoft.com/office/powerpoint/2010/main" val="1140272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I-94/I-94A Arrival/Departure Record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Rectangle 3">
            <a:extLst>
              <a:ext uri="{FF2B5EF4-FFF2-40B4-BE49-F238E27FC236}">
                <a16:creationId xmlns:a16="http://schemas.microsoft.com/office/drawing/2014/main" id="{2D8656C7-3130-1E43-E5F7-1D8FE3515D28}"/>
              </a:ext>
            </a:extLst>
          </p:cNvPr>
          <p:cNvSpPr txBox="1">
            <a:spLocks noChangeArrowheads="1"/>
          </p:cNvSpPr>
          <p:nvPr/>
        </p:nvSpPr>
        <p:spPr>
          <a:xfrm>
            <a:off x="838200" y="1690688"/>
            <a:ext cx="4551947"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defRPr/>
            </a:pPr>
            <a:r>
              <a:rPr lang="en-US" sz="2400" dirty="0">
                <a:solidFill>
                  <a:srgbClr val="202452"/>
                </a:solidFill>
              </a:rPr>
              <a:t>Arrival-departure record issued by DHS to nonimmigrant aliens and other alien categories. This document indicates the bearer’s immigration status, the date that the status was granted, and when the status expires.</a:t>
            </a:r>
          </a:p>
        </p:txBody>
      </p:sp>
      <p:pic>
        <p:nvPicPr>
          <p:cNvPr id="7" name="Picture 4">
            <a:extLst>
              <a:ext uri="{FF2B5EF4-FFF2-40B4-BE49-F238E27FC236}">
                <a16:creationId xmlns:a16="http://schemas.microsoft.com/office/drawing/2014/main" id="{210A039B-D2E8-E3F1-D1DA-08E5D40B6D23}"/>
              </a:ext>
            </a:extLst>
          </p:cNvPr>
          <p:cNvPicPr>
            <a:picLocks noChangeAspect="1" noChangeArrowheads="1"/>
          </p:cNvPicPr>
          <p:nvPr/>
        </p:nvPicPr>
        <p:blipFill>
          <a:blip r:embed="rId4"/>
          <a:srcRect/>
          <a:stretch/>
        </p:blipFill>
        <p:spPr>
          <a:xfrm>
            <a:off x="5559694" y="2746355"/>
            <a:ext cx="6304704" cy="2457493"/>
          </a:xfrm>
          <a:prstGeom prst="rect">
            <a:avLst/>
          </a:prstGeom>
        </p:spPr>
      </p:pic>
    </p:spTree>
    <p:extLst>
      <p:ext uri="{BB962C8B-B14F-4D97-AF65-F5344CB8AC3E}">
        <p14:creationId xmlns:p14="http://schemas.microsoft.com/office/powerpoint/2010/main" val="2991579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Who can work in the United States?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Rectangle 3">
            <a:extLst>
              <a:ext uri="{FF2B5EF4-FFF2-40B4-BE49-F238E27FC236}">
                <a16:creationId xmlns:a16="http://schemas.microsoft.com/office/drawing/2014/main" id="{4E6D0136-3CD4-6077-4F45-2BD274A462D2}"/>
              </a:ext>
            </a:extLst>
          </p:cNvPr>
          <p:cNvSpPr txBox="1">
            <a:spLocks noChangeArrowheads="1"/>
          </p:cNvSpPr>
          <p:nvPr/>
        </p:nvSpPr>
        <p:spPr>
          <a:xfrm>
            <a:off x="838200" y="1690688"/>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solidFill>
                  <a:srgbClr val="202452"/>
                </a:solidFill>
              </a:rPr>
              <a:t>•U.S. Citizens</a:t>
            </a:r>
          </a:p>
          <a:p>
            <a:r>
              <a:rPr lang="en-US" altLang="en-US">
                <a:solidFill>
                  <a:srgbClr val="202452"/>
                </a:solidFill>
              </a:rPr>
              <a:t>•Lawful Permanent Residents</a:t>
            </a:r>
          </a:p>
          <a:p>
            <a:r>
              <a:rPr lang="en-US" altLang="en-US">
                <a:solidFill>
                  <a:srgbClr val="202452"/>
                </a:solidFill>
              </a:rPr>
              <a:t>•Non-immigrants with work authorization from the USCIS</a:t>
            </a:r>
          </a:p>
          <a:p>
            <a:r>
              <a:rPr lang="en-US" altLang="en-US">
                <a:solidFill>
                  <a:srgbClr val="202452"/>
                </a:solidFill>
              </a:rPr>
              <a:t>•Students with work authorization (typically an “EAD”)</a:t>
            </a:r>
          </a:p>
          <a:p>
            <a:r>
              <a:rPr lang="en-US" altLang="en-US">
                <a:solidFill>
                  <a:srgbClr val="202452"/>
                </a:solidFill>
              </a:rPr>
              <a:t>•Others (refugees, asylees, TPS) with work authorization</a:t>
            </a:r>
            <a:endParaRPr lang="en-US" altLang="en-US" dirty="0">
              <a:solidFill>
                <a:srgbClr val="202452"/>
              </a:solidFill>
            </a:endParaRPr>
          </a:p>
        </p:txBody>
      </p:sp>
    </p:spTree>
    <p:extLst>
      <p:ext uri="{BB962C8B-B14F-4D97-AF65-F5344CB8AC3E}">
        <p14:creationId xmlns:p14="http://schemas.microsoft.com/office/powerpoint/2010/main" val="1696029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List B – Documents that </a:t>
            </a:r>
            <a:r>
              <a:rPr lang="en-US" b="1" u="sng" dirty="0">
                <a:solidFill>
                  <a:srgbClr val="04A651"/>
                </a:solidFill>
                <a:latin typeface="Franklin Gothic Book" panose="020B0503020102020204" pitchFamily="34" charset="0"/>
              </a:rPr>
              <a:t>ONLY</a:t>
            </a:r>
            <a:r>
              <a:rPr lang="en-US" b="1" dirty="0">
                <a:solidFill>
                  <a:srgbClr val="04A651"/>
                </a:solidFill>
                <a:latin typeface="Franklin Gothic Book" panose="020B0503020102020204" pitchFamily="34" charset="0"/>
              </a:rPr>
              <a:t> establish Identity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E3DD2603-BC66-7BD1-9E93-6F1F72B2D5A2}"/>
              </a:ext>
            </a:extLst>
          </p:cNvPr>
          <p:cNvSpPr txBox="1">
            <a:spLocks noChangeArrowheads="1"/>
          </p:cNvSpPr>
          <p:nvPr/>
        </p:nvSpPr>
        <p:spPr>
          <a:xfrm>
            <a:off x="838200" y="1981200"/>
            <a:ext cx="10515600" cy="4876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defRPr/>
            </a:pPr>
            <a:r>
              <a:rPr lang="en-US" sz="2400" b="1" dirty="0">
                <a:solidFill>
                  <a:srgbClr val="202452"/>
                </a:solidFill>
              </a:rPr>
              <a:t>Driver’s License or ID Card</a:t>
            </a:r>
          </a:p>
          <a:p>
            <a:pPr lvl="1">
              <a:lnSpc>
                <a:spcPct val="80000"/>
              </a:lnSpc>
              <a:defRPr/>
            </a:pPr>
            <a:r>
              <a:rPr lang="en-US" b="1" dirty="0">
                <a:solidFill>
                  <a:srgbClr val="202452"/>
                </a:solidFill>
              </a:rPr>
              <a:t>Issued by a state or outlying possession of the United States provided it contains a photograph or information such as name, date of birth, gender, height, eye color, and address.</a:t>
            </a:r>
            <a:endParaRPr lang="en-US" dirty="0">
              <a:solidFill>
                <a:srgbClr val="202452"/>
              </a:solidFill>
            </a:endParaRPr>
          </a:p>
          <a:p>
            <a:pPr>
              <a:lnSpc>
                <a:spcPct val="80000"/>
              </a:lnSpc>
              <a:defRPr/>
            </a:pPr>
            <a:r>
              <a:rPr lang="en-US" sz="2400" b="1" dirty="0">
                <a:solidFill>
                  <a:srgbClr val="202452"/>
                </a:solidFill>
              </a:rPr>
              <a:t>State Identification Card</a:t>
            </a:r>
          </a:p>
          <a:p>
            <a:pPr lvl="1">
              <a:lnSpc>
                <a:spcPct val="80000"/>
              </a:lnSpc>
              <a:defRPr/>
            </a:pPr>
            <a:r>
              <a:rPr lang="en-US" b="1" dirty="0">
                <a:solidFill>
                  <a:srgbClr val="202452"/>
                </a:solidFill>
              </a:rPr>
              <a:t>Issued by federal, state, or local government agencies or entitles, provided it contains a photograph or information such as name, date of birth, gender, height, eye color, and address.</a:t>
            </a:r>
          </a:p>
          <a:p>
            <a:pPr>
              <a:lnSpc>
                <a:spcPct val="80000"/>
              </a:lnSpc>
              <a:defRPr/>
            </a:pPr>
            <a:r>
              <a:rPr lang="en-US" sz="2400" b="1" dirty="0">
                <a:solidFill>
                  <a:srgbClr val="202452"/>
                </a:solidFill>
              </a:rPr>
              <a:t>School ID with a photograph</a:t>
            </a:r>
          </a:p>
          <a:p>
            <a:pPr>
              <a:lnSpc>
                <a:spcPct val="80000"/>
              </a:lnSpc>
              <a:defRPr/>
            </a:pPr>
            <a:r>
              <a:rPr lang="en-US" sz="2400" b="1" dirty="0">
                <a:solidFill>
                  <a:srgbClr val="202452"/>
                </a:solidFill>
              </a:rPr>
              <a:t>Voter’s registration card</a:t>
            </a:r>
          </a:p>
          <a:p>
            <a:pPr>
              <a:lnSpc>
                <a:spcPct val="80000"/>
              </a:lnSpc>
              <a:defRPr/>
            </a:pPr>
            <a:r>
              <a:rPr lang="en-US" sz="2400" b="1" dirty="0">
                <a:solidFill>
                  <a:srgbClr val="202452"/>
                </a:solidFill>
              </a:rPr>
              <a:t>U.S. Military card or draft record</a:t>
            </a:r>
          </a:p>
          <a:p>
            <a:pPr>
              <a:lnSpc>
                <a:spcPct val="80000"/>
              </a:lnSpc>
              <a:defRPr/>
            </a:pPr>
            <a:endParaRPr lang="en-US" sz="2400" b="1" dirty="0">
              <a:solidFill>
                <a:srgbClr val="202452"/>
              </a:solidFill>
            </a:endParaRPr>
          </a:p>
        </p:txBody>
      </p:sp>
    </p:spTree>
    <p:extLst>
      <p:ext uri="{BB962C8B-B14F-4D97-AF65-F5344CB8AC3E}">
        <p14:creationId xmlns:p14="http://schemas.microsoft.com/office/powerpoint/2010/main" val="3048947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List B – Documents that </a:t>
            </a:r>
            <a:r>
              <a:rPr lang="en-US" b="1" u="sng" dirty="0">
                <a:solidFill>
                  <a:srgbClr val="04A651"/>
                </a:solidFill>
                <a:latin typeface="Franklin Gothic Book" panose="020B0503020102020204" pitchFamily="34" charset="0"/>
              </a:rPr>
              <a:t>ONLY</a:t>
            </a:r>
            <a:r>
              <a:rPr lang="en-US" b="1" dirty="0">
                <a:solidFill>
                  <a:srgbClr val="04A651"/>
                </a:solidFill>
                <a:latin typeface="Franklin Gothic Book" panose="020B0503020102020204" pitchFamily="34" charset="0"/>
              </a:rPr>
              <a:t> establish Identity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B914B4F1-829E-789D-A590-0547D7F5BDAD}"/>
              </a:ext>
            </a:extLst>
          </p:cNvPr>
          <p:cNvSpPr txBox="1">
            <a:spLocks noChangeArrowheads="1"/>
          </p:cNvSpPr>
          <p:nvPr/>
        </p:nvSpPr>
        <p:spPr>
          <a:xfrm>
            <a:off x="838200" y="1882480"/>
            <a:ext cx="10515600" cy="4876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defRPr/>
            </a:pPr>
            <a:r>
              <a:rPr lang="en-US" sz="2400" b="1" dirty="0">
                <a:solidFill>
                  <a:srgbClr val="202452"/>
                </a:solidFill>
              </a:rPr>
              <a:t>Military dependent’s ID card</a:t>
            </a:r>
          </a:p>
          <a:p>
            <a:pPr>
              <a:lnSpc>
                <a:spcPct val="80000"/>
              </a:lnSpc>
              <a:defRPr/>
            </a:pPr>
            <a:r>
              <a:rPr lang="en-US" sz="2400" b="1" dirty="0">
                <a:solidFill>
                  <a:srgbClr val="202452"/>
                </a:solidFill>
              </a:rPr>
              <a:t>U.S. Coast Guard Merchant Mariner Card</a:t>
            </a:r>
          </a:p>
          <a:p>
            <a:pPr>
              <a:lnSpc>
                <a:spcPct val="80000"/>
              </a:lnSpc>
              <a:defRPr/>
            </a:pPr>
            <a:r>
              <a:rPr lang="en-US" sz="2400" b="1" dirty="0">
                <a:solidFill>
                  <a:srgbClr val="202452"/>
                </a:solidFill>
              </a:rPr>
              <a:t>Native American tribal document</a:t>
            </a:r>
          </a:p>
          <a:p>
            <a:pPr>
              <a:lnSpc>
                <a:spcPct val="80000"/>
              </a:lnSpc>
              <a:defRPr/>
            </a:pPr>
            <a:r>
              <a:rPr lang="en-US" sz="2400" b="1" dirty="0">
                <a:solidFill>
                  <a:srgbClr val="202452"/>
                </a:solidFill>
              </a:rPr>
              <a:t>Driver’s license issued by a Canadian government authority</a:t>
            </a:r>
          </a:p>
          <a:p>
            <a:pPr marL="0" indent="0">
              <a:lnSpc>
                <a:spcPct val="80000"/>
              </a:lnSpc>
              <a:buNone/>
              <a:defRPr/>
            </a:pPr>
            <a:endParaRPr lang="en-US" sz="2400" i="1" dirty="0">
              <a:solidFill>
                <a:srgbClr val="202452"/>
              </a:solidFill>
            </a:endParaRPr>
          </a:p>
          <a:p>
            <a:pPr algn="ctr">
              <a:lnSpc>
                <a:spcPct val="80000"/>
              </a:lnSpc>
              <a:buFont typeface="Wingdings" panose="05000000000000000000" pitchFamily="2" charset="2"/>
              <a:buNone/>
              <a:defRPr/>
            </a:pPr>
            <a:r>
              <a:rPr lang="en-US" sz="2400" i="1" dirty="0">
                <a:solidFill>
                  <a:srgbClr val="202452"/>
                </a:solidFill>
              </a:rPr>
              <a:t>For persons under age 18 who are unable to present a document listed above:</a:t>
            </a:r>
          </a:p>
          <a:p>
            <a:pPr>
              <a:lnSpc>
                <a:spcPct val="80000"/>
              </a:lnSpc>
              <a:defRPr/>
            </a:pPr>
            <a:r>
              <a:rPr lang="en-US" sz="2400" b="1" dirty="0">
                <a:solidFill>
                  <a:srgbClr val="202452"/>
                </a:solidFill>
              </a:rPr>
              <a:t>School record or report card</a:t>
            </a:r>
          </a:p>
          <a:p>
            <a:pPr>
              <a:lnSpc>
                <a:spcPct val="80000"/>
              </a:lnSpc>
              <a:defRPr/>
            </a:pPr>
            <a:r>
              <a:rPr lang="en-US" sz="2400" b="1" dirty="0">
                <a:solidFill>
                  <a:srgbClr val="202452"/>
                </a:solidFill>
              </a:rPr>
              <a:t>Clinic, doctor, or hospital record</a:t>
            </a:r>
          </a:p>
          <a:p>
            <a:pPr>
              <a:lnSpc>
                <a:spcPct val="80000"/>
              </a:lnSpc>
              <a:defRPr/>
            </a:pPr>
            <a:r>
              <a:rPr lang="en-US" sz="2400" b="1" dirty="0">
                <a:solidFill>
                  <a:srgbClr val="202452"/>
                </a:solidFill>
              </a:rPr>
              <a:t>Day-care or nursery school record</a:t>
            </a:r>
          </a:p>
          <a:p>
            <a:pPr>
              <a:lnSpc>
                <a:spcPct val="80000"/>
              </a:lnSpc>
              <a:defRPr/>
            </a:pPr>
            <a:endParaRPr lang="en-US" sz="2400" dirty="0">
              <a:solidFill>
                <a:srgbClr val="202452"/>
              </a:solidFill>
            </a:endParaRPr>
          </a:p>
        </p:txBody>
      </p:sp>
    </p:spTree>
    <p:extLst>
      <p:ext uri="{BB962C8B-B14F-4D97-AF65-F5344CB8AC3E}">
        <p14:creationId xmlns:p14="http://schemas.microsoft.com/office/powerpoint/2010/main" val="3054786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Sample Driver’s License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Rectangle 3">
            <a:extLst>
              <a:ext uri="{FF2B5EF4-FFF2-40B4-BE49-F238E27FC236}">
                <a16:creationId xmlns:a16="http://schemas.microsoft.com/office/drawing/2014/main" id="{2D8656C7-3130-1E43-E5F7-1D8FE3515D28}"/>
              </a:ext>
            </a:extLst>
          </p:cNvPr>
          <p:cNvSpPr txBox="1">
            <a:spLocks noChangeArrowheads="1"/>
          </p:cNvSpPr>
          <p:nvPr/>
        </p:nvSpPr>
        <p:spPr>
          <a:xfrm>
            <a:off x="838200" y="1690688"/>
            <a:ext cx="4551947"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defRPr/>
            </a:pPr>
            <a:r>
              <a:rPr lang="en-US" sz="2400" dirty="0">
                <a:solidFill>
                  <a:srgbClr val="202452"/>
                </a:solidFill>
              </a:rPr>
              <a:t>A driver’s license issued by any state or territory of the United States (including the District of Columbia, Puerto Rico, the U.S. Virgin Islands, Guam, the Northern Mariana Islands, and American Samoa) or by a Canadian government authority is acceptable if it contains a photograph or other identifying information such as name, date of birth, sex, height, color of eyes, and address.</a:t>
            </a:r>
          </a:p>
        </p:txBody>
      </p:sp>
      <p:pic>
        <p:nvPicPr>
          <p:cNvPr id="7" name="Picture 4">
            <a:extLst>
              <a:ext uri="{FF2B5EF4-FFF2-40B4-BE49-F238E27FC236}">
                <a16:creationId xmlns:a16="http://schemas.microsoft.com/office/drawing/2014/main" id="{210A039B-D2E8-E3F1-D1DA-08E5D40B6D23}"/>
              </a:ext>
            </a:extLst>
          </p:cNvPr>
          <p:cNvPicPr>
            <a:picLocks noChangeAspect="1" noChangeArrowheads="1"/>
          </p:cNvPicPr>
          <p:nvPr/>
        </p:nvPicPr>
        <p:blipFill>
          <a:blip r:embed="rId4"/>
          <a:srcRect/>
          <a:stretch/>
        </p:blipFill>
        <p:spPr>
          <a:xfrm>
            <a:off x="5559694" y="3082986"/>
            <a:ext cx="6304704" cy="1784231"/>
          </a:xfrm>
          <a:prstGeom prst="rect">
            <a:avLst/>
          </a:prstGeom>
        </p:spPr>
      </p:pic>
    </p:spTree>
    <p:extLst>
      <p:ext uri="{BB962C8B-B14F-4D97-AF65-F5344CB8AC3E}">
        <p14:creationId xmlns:p14="http://schemas.microsoft.com/office/powerpoint/2010/main" val="2736643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Sample State Identification Card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Rectangle 3">
            <a:extLst>
              <a:ext uri="{FF2B5EF4-FFF2-40B4-BE49-F238E27FC236}">
                <a16:creationId xmlns:a16="http://schemas.microsoft.com/office/drawing/2014/main" id="{2D8656C7-3130-1E43-E5F7-1D8FE3515D28}"/>
              </a:ext>
            </a:extLst>
          </p:cNvPr>
          <p:cNvSpPr txBox="1">
            <a:spLocks noChangeArrowheads="1"/>
          </p:cNvSpPr>
          <p:nvPr/>
        </p:nvSpPr>
        <p:spPr>
          <a:xfrm>
            <a:off x="838200" y="1690688"/>
            <a:ext cx="4551947"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defRPr/>
            </a:pPr>
            <a:r>
              <a:rPr lang="en-US" sz="2400" dirty="0">
                <a:solidFill>
                  <a:srgbClr val="202452"/>
                </a:solidFill>
              </a:rPr>
              <a:t>An identification card issued by any state (including the District of Columbia, Puerto Rico, the U.S. Virgin Islands, Guam, and the Northern Mariana Islands) or by a local government is acceptable if it contains a photograph or other identifying information such as name, date of birth, sex, height, color of eyes, and address.</a:t>
            </a:r>
          </a:p>
        </p:txBody>
      </p:sp>
      <p:pic>
        <p:nvPicPr>
          <p:cNvPr id="7" name="Picture 4">
            <a:extLst>
              <a:ext uri="{FF2B5EF4-FFF2-40B4-BE49-F238E27FC236}">
                <a16:creationId xmlns:a16="http://schemas.microsoft.com/office/drawing/2014/main" id="{210A039B-D2E8-E3F1-D1DA-08E5D40B6D23}"/>
              </a:ext>
            </a:extLst>
          </p:cNvPr>
          <p:cNvPicPr>
            <a:picLocks noChangeAspect="1" noChangeArrowheads="1"/>
          </p:cNvPicPr>
          <p:nvPr/>
        </p:nvPicPr>
        <p:blipFill>
          <a:blip r:embed="rId4"/>
          <a:srcRect/>
          <a:stretch/>
        </p:blipFill>
        <p:spPr>
          <a:xfrm>
            <a:off x="5675187" y="3082986"/>
            <a:ext cx="6073717" cy="1784231"/>
          </a:xfrm>
          <a:prstGeom prst="rect">
            <a:avLst/>
          </a:prstGeom>
        </p:spPr>
      </p:pic>
    </p:spTree>
    <p:extLst>
      <p:ext uri="{BB962C8B-B14F-4D97-AF65-F5344CB8AC3E}">
        <p14:creationId xmlns:p14="http://schemas.microsoft.com/office/powerpoint/2010/main" val="3687947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List C – Documents that </a:t>
            </a:r>
            <a:r>
              <a:rPr lang="en-US" b="1" u="sng" dirty="0">
                <a:solidFill>
                  <a:srgbClr val="04A651"/>
                </a:solidFill>
                <a:latin typeface="Franklin Gothic Book" panose="020B0503020102020204" pitchFamily="34" charset="0"/>
              </a:rPr>
              <a:t>ONLY</a:t>
            </a:r>
            <a:r>
              <a:rPr lang="en-US" b="1" dirty="0">
                <a:solidFill>
                  <a:srgbClr val="04A651"/>
                </a:solidFill>
                <a:latin typeface="Franklin Gothic Book" panose="020B0503020102020204" pitchFamily="34" charset="0"/>
              </a:rPr>
              <a:t> establish Employment Eligibility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B99A023F-55C8-17BC-013B-C1E9673B7681}"/>
              </a:ext>
            </a:extLst>
          </p:cNvPr>
          <p:cNvSpPr txBox="1">
            <a:spLocks noChangeArrowheads="1"/>
          </p:cNvSpPr>
          <p:nvPr/>
        </p:nvSpPr>
        <p:spPr>
          <a:xfrm>
            <a:off x="838200" y="1802269"/>
            <a:ext cx="10515600" cy="4800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defRPr/>
            </a:pPr>
            <a:r>
              <a:rPr lang="en-US" sz="2000" b="1" dirty="0">
                <a:solidFill>
                  <a:srgbClr val="202452"/>
                </a:solidFill>
              </a:rPr>
              <a:t>U.S. Social Security Card</a:t>
            </a:r>
            <a:r>
              <a:rPr lang="en-US" sz="2000" dirty="0">
                <a:solidFill>
                  <a:srgbClr val="202452"/>
                </a:solidFill>
              </a:rPr>
              <a:t> </a:t>
            </a:r>
          </a:p>
          <a:p>
            <a:pPr lvl="1">
              <a:lnSpc>
                <a:spcPct val="80000"/>
              </a:lnSpc>
              <a:defRPr/>
            </a:pPr>
            <a:r>
              <a:rPr lang="en-US" sz="2000" dirty="0">
                <a:solidFill>
                  <a:srgbClr val="202452"/>
                </a:solidFill>
              </a:rPr>
              <a:t>Issued by the Social Security Administration (other than a card stating it is not valid for employment)</a:t>
            </a:r>
            <a:endParaRPr lang="en-US" sz="2000" b="1" dirty="0">
              <a:solidFill>
                <a:srgbClr val="202452"/>
              </a:solidFill>
            </a:endParaRPr>
          </a:p>
          <a:p>
            <a:pPr>
              <a:lnSpc>
                <a:spcPct val="80000"/>
              </a:lnSpc>
              <a:defRPr/>
            </a:pPr>
            <a:r>
              <a:rPr lang="en-US" sz="2000" b="1" dirty="0">
                <a:solidFill>
                  <a:srgbClr val="202452"/>
                </a:solidFill>
              </a:rPr>
              <a:t>Certifications of Birth Abroad issued by the Department of State</a:t>
            </a:r>
          </a:p>
          <a:p>
            <a:pPr lvl="1">
              <a:lnSpc>
                <a:spcPct val="80000"/>
              </a:lnSpc>
              <a:defRPr/>
            </a:pPr>
            <a:r>
              <a:rPr lang="en-US" sz="2000" b="1" dirty="0">
                <a:solidFill>
                  <a:srgbClr val="202452"/>
                </a:solidFill>
              </a:rPr>
              <a:t>Form FS-545 or Form DS 1350</a:t>
            </a:r>
          </a:p>
          <a:p>
            <a:pPr>
              <a:lnSpc>
                <a:spcPct val="80000"/>
              </a:lnSpc>
              <a:defRPr/>
            </a:pPr>
            <a:r>
              <a:rPr lang="en-US" sz="2000" b="1" dirty="0">
                <a:solidFill>
                  <a:srgbClr val="202452"/>
                </a:solidFill>
              </a:rPr>
              <a:t>Original or Certified Copy of a Birth Certificate</a:t>
            </a:r>
            <a:r>
              <a:rPr lang="en-US" sz="2000" dirty="0">
                <a:solidFill>
                  <a:srgbClr val="202452"/>
                </a:solidFill>
              </a:rPr>
              <a:t> </a:t>
            </a:r>
          </a:p>
          <a:p>
            <a:pPr lvl="1">
              <a:lnSpc>
                <a:spcPct val="80000"/>
              </a:lnSpc>
              <a:defRPr/>
            </a:pPr>
            <a:r>
              <a:rPr lang="en-US" sz="2000" dirty="0">
                <a:solidFill>
                  <a:srgbClr val="202452"/>
                </a:solidFill>
              </a:rPr>
              <a:t>Issued by a state, county, municipal authority or outlying possession of the United States bearing an official seal</a:t>
            </a:r>
            <a:endParaRPr lang="en-US" sz="2000" b="1" dirty="0">
              <a:solidFill>
                <a:srgbClr val="202452"/>
              </a:solidFill>
            </a:endParaRPr>
          </a:p>
          <a:p>
            <a:pPr>
              <a:lnSpc>
                <a:spcPct val="80000"/>
              </a:lnSpc>
              <a:defRPr/>
            </a:pPr>
            <a:r>
              <a:rPr lang="en-US" sz="2000" b="1" dirty="0">
                <a:solidFill>
                  <a:srgbClr val="202452"/>
                </a:solidFill>
              </a:rPr>
              <a:t>Native American Tribal Document</a:t>
            </a:r>
          </a:p>
          <a:p>
            <a:pPr>
              <a:lnSpc>
                <a:spcPct val="80000"/>
              </a:lnSpc>
              <a:defRPr/>
            </a:pPr>
            <a:r>
              <a:rPr lang="en-US" sz="2000" b="1" dirty="0">
                <a:solidFill>
                  <a:srgbClr val="202452"/>
                </a:solidFill>
              </a:rPr>
              <a:t>U. S. Citizen Identification Card Form I-197</a:t>
            </a:r>
          </a:p>
          <a:p>
            <a:pPr>
              <a:lnSpc>
                <a:spcPct val="80000"/>
              </a:lnSpc>
              <a:defRPr/>
            </a:pPr>
            <a:r>
              <a:rPr lang="en-US" sz="2000" b="1" dirty="0">
                <a:solidFill>
                  <a:srgbClr val="202452"/>
                </a:solidFill>
              </a:rPr>
              <a:t>ID Card for use of Resident Citizen in the United States Form</a:t>
            </a:r>
          </a:p>
          <a:p>
            <a:pPr lvl="1">
              <a:lnSpc>
                <a:spcPct val="80000"/>
              </a:lnSpc>
              <a:defRPr/>
            </a:pPr>
            <a:r>
              <a:rPr lang="en-US" sz="2000" dirty="0">
                <a:solidFill>
                  <a:srgbClr val="202452"/>
                </a:solidFill>
              </a:rPr>
              <a:t>I-179</a:t>
            </a:r>
            <a:endParaRPr lang="en-US" sz="2000" b="1" dirty="0">
              <a:solidFill>
                <a:srgbClr val="202452"/>
              </a:solidFill>
            </a:endParaRPr>
          </a:p>
          <a:p>
            <a:pPr>
              <a:lnSpc>
                <a:spcPct val="80000"/>
              </a:lnSpc>
              <a:defRPr/>
            </a:pPr>
            <a:r>
              <a:rPr lang="en-US" sz="2000" b="1" dirty="0">
                <a:solidFill>
                  <a:srgbClr val="202452"/>
                </a:solidFill>
              </a:rPr>
              <a:t>Unexpired employment authorization document issued by DHS</a:t>
            </a:r>
            <a:r>
              <a:rPr lang="en-US" sz="2000" dirty="0">
                <a:solidFill>
                  <a:srgbClr val="202452"/>
                </a:solidFill>
              </a:rPr>
              <a:t> (other than those listed under List A)</a:t>
            </a:r>
          </a:p>
        </p:txBody>
      </p:sp>
    </p:spTree>
    <p:extLst>
      <p:ext uri="{BB962C8B-B14F-4D97-AF65-F5344CB8AC3E}">
        <p14:creationId xmlns:p14="http://schemas.microsoft.com/office/powerpoint/2010/main" val="2183394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Types of Social Security Cards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E24011BB-82B2-618E-D1AA-03B000D517CF}"/>
              </a:ext>
            </a:extLst>
          </p:cNvPr>
          <p:cNvSpPr txBox="1">
            <a:spLocks noChangeArrowheads="1"/>
          </p:cNvSpPr>
          <p:nvPr/>
        </p:nvSpPr>
        <p:spPr>
          <a:xfrm>
            <a:off x="838200" y="1690688"/>
            <a:ext cx="10515600" cy="5140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anose="05000000000000000000" pitchFamily="2" charset="2"/>
              <a:buNone/>
              <a:defRPr/>
            </a:pPr>
            <a:r>
              <a:rPr lang="en-US" sz="2400" dirty="0">
                <a:solidFill>
                  <a:srgbClr val="202452"/>
                </a:solidFill>
              </a:rPr>
              <a:t>Three different types of Social Security cards are issued. </a:t>
            </a:r>
          </a:p>
          <a:p>
            <a:pPr>
              <a:lnSpc>
                <a:spcPct val="80000"/>
              </a:lnSpc>
              <a:defRPr/>
            </a:pPr>
            <a:r>
              <a:rPr lang="en-US" sz="2400" dirty="0">
                <a:solidFill>
                  <a:srgbClr val="202452"/>
                </a:solidFill>
              </a:rPr>
              <a:t>The most common type contains the cardholder's name and number. Such cards are issued to U.S. citizens and U.S. permanent residents. </a:t>
            </a:r>
          </a:p>
          <a:p>
            <a:pPr>
              <a:lnSpc>
                <a:spcPct val="80000"/>
              </a:lnSpc>
              <a:buFont typeface="Wingdings" panose="05000000000000000000" pitchFamily="2" charset="2"/>
              <a:buNone/>
              <a:defRPr/>
            </a:pPr>
            <a:r>
              <a:rPr lang="en-US" sz="2400" dirty="0">
                <a:solidFill>
                  <a:srgbClr val="202452"/>
                </a:solidFill>
              </a:rPr>
              <a:t>There are also two restricted types of Social Security cards:</a:t>
            </a:r>
          </a:p>
          <a:p>
            <a:pPr>
              <a:lnSpc>
                <a:spcPct val="80000"/>
              </a:lnSpc>
              <a:defRPr/>
            </a:pPr>
            <a:r>
              <a:rPr lang="en-US" sz="2400" dirty="0">
                <a:solidFill>
                  <a:srgbClr val="202452"/>
                </a:solidFill>
              </a:rPr>
              <a:t>One reads "NOT VALID FOR EMPLOYMENT." Such cards </a:t>
            </a:r>
            <a:r>
              <a:rPr lang="en-US" sz="2400" dirty="0">
                <a:solidFill>
                  <a:srgbClr val="FF0000"/>
                </a:solidFill>
              </a:rPr>
              <a:t>cannot be used as proof of work authorization</a:t>
            </a:r>
            <a:r>
              <a:rPr lang="en-US" sz="2400" dirty="0">
                <a:solidFill>
                  <a:srgbClr val="202452"/>
                </a:solidFill>
              </a:rPr>
              <a:t> and are not acceptable as a List C document on the I-9 form. </a:t>
            </a:r>
          </a:p>
          <a:p>
            <a:pPr>
              <a:lnSpc>
                <a:spcPct val="80000"/>
              </a:lnSpc>
              <a:defRPr/>
            </a:pPr>
            <a:r>
              <a:rPr lang="en-US" sz="2400" dirty="0">
                <a:solidFill>
                  <a:srgbClr val="202452"/>
                </a:solidFill>
              </a:rPr>
              <a:t>The other reads "VALID FOR WORK ONLY WITH DHS AUTHORIZATION." These cards are issued to people who have temporary work authorization in the U.S. They can satisfy the I-9 requirement, if they are accompanied by a work authorization card for Direct Hire Authority</a:t>
            </a:r>
          </a:p>
        </p:txBody>
      </p:sp>
    </p:spTree>
    <p:extLst>
      <p:ext uri="{BB962C8B-B14F-4D97-AF65-F5344CB8AC3E}">
        <p14:creationId xmlns:p14="http://schemas.microsoft.com/office/powerpoint/2010/main" val="933763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Social Security Cards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C4585AE1-3136-EE73-1AC7-B3585B66E2BA}"/>
              </a:ext>
            </a:extLst>
          </p:cNvPr>
          <p:cNvSpPr txBox="1">
            <a:spLocks noChangeArrowheads="1"/>
          </p:cNvSpPr>
          <p:nvPr/>
        </p:nvSpPr>
        <p:spPr>
          <a:xfrm>
            <a:off x="838200" y="1690688"/>
            <a:ext cx="10515600" cy="3921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A Laminated Social Security card is invalid. Metal or plastic reproductions are also not acceptable. </a:t>
            </a:r>
          </a:p>
          <a:p>
            <a:pPr>
              <a:defRPr/>
            </a:pPr>
            <a:r>
              <a:rPr lang="en-US">
                <a:solidFill>
                  <a:srgbClr val="202452"/>
                </a:solidFill>
              </a:rPr>
              <a:t>A photocopy or facsimile of a social security card is not allowed.</a:t>
            </a:r>
          </a:p>
          <a:p>
            <a:pPr>
              <a:buFont typeface="Wingdings" panose="05000000000000000000" pitchFamily="2" charset="2"/>
              <a:buNone/>
              <a:defRPr/>
            </a:pPr>
            <a:endParaRPr lang="en-US" dirty="0">
              <a:solidFill>
                <a:srgbClr val="202452"/>
              </a:solidFill>
            </a:endParaRPr>
          </a:p>
        </p:txBody>
      </p:sp>
    </p:spTree>
    <p:extLst>
      <p:ext uri="{BB962C8B-B14F-4D97-AF65-F5344CB8AC3E}">
        <p14:creationId xmlns:p14="http://schemas.microsoft.com/office/powerpoint/2010/main" val="3805481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Social Security Cards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1CE1B1A7-7682-77D2-3871-EDEC9C5FE77B}"/>
              </a:ext>
            </a:extLst>
          </p:cNvPr>
          <p:cNvSpPr txBox="1">
            <a:spLocks noChangeArrowheads="1"/>
          </p:cNvSpPr>
          <p:nvPr/>
        </p:nvSpPr>
        <p:spPr>
          <a:xfrm>
            <a:off x="838200" y="1690688"/>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400" dirty="0">
                <a:solidFill>
                  <a:srgbClr val="202452"/>
                </a:solidFill>
              </a:rPr>
              <a:t>All social security cards issued since October 1983 have been printed with raised (intaglio) printing and the signature line consists of micro line printing of the words "SOCIAL SECURITY ADMINISTRATION" in a repeating pattern. </a:t>
            </a:r>
          </a:p>
          <a:p>
            <a:pPr>
              <a:defRPr/>
            </a:pPr>
            <a:r>
              <a:rPr lang="en-US" sz="2400" b="1" dirty="0">
                <a:solidFill>
                  <a:srgbClr val="202452"/>
                </a:solidFill>
              </a:rPr>
              <a:t>Micro Line Security</a:t>
            </a:r>
            <a:r>
              <a:rPr lang="en-US" sz="2400" dirty="0">
                <a:solidFill>
                  <a:srgbClr val="202452"/>
                </a:solidFill>
              </a:rPr>
              <a:t> is a series of words printed in a very small font.  When viewing this </a:t>
            </a:r>
            <a:r>
              <a:rPr lang="en-US" sz="2400" i="1" dirty="0">
                <a:solidFill>
                  <a:srgbClr val="202452"/>
                </a:solidFill>
              </a:rPr>
              <a:t>covert security feature</a:t>
            </a:r>
            <a:r>
              <a:rPr lang="en-US" sz="2400" dirty="0">
                <a:solidFill>
                  <a:srgbClr val="202452"/>
                </a:solidFill>
              </a:rPr>
              <a:t>, to the "naked" eye the words appear as a ruled line. However, when viewed under a magnifying glass, the words become visible. </a:t>
            </a:r>
            <a:r>
              <a:rPr lang="en-US" sz="2400" dirty="0">
                <a:solidFill>
                  <a:srgbClr val="202452"/>
                </a:solidFill>
                <a:effectLst>
                  <a:outerShdw blurRad="38100" dist="38100" dir="2700000" algn="tl">
                    <a:srgbClr val="FFFFFF"/>
                  </a:outerShdw>
                </a:effectLst>
              </a:rPr>
              <a:t>  </a:t>
            </a:r>
          </a:p>
          <a:p>
            <a:pPr>
              <a:defRPr/>
            </a:pPr>
            <a:endParaRPr lang="en-US" sz="2400" dirty="0">
              <a:solidFill>
                <a:srgbClr val="202452"/>
              </a:solidFill>
            </a:endParaRPr>
          </a:p>
        </p:txBody>
      </p:sp>
    </p:spTree>
    <p:extLst>
      <p:ext uri="{BB962C8B-B14F-4D97-AF65-F5344CB8AC3E}">
        <p14:creationId xmlns:p14="http://schemas.microsoft.com/office/powerpoint/2010/main" val="4090474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itle 5">
            <a:extLst>
              <a:ext uri="{FF2B5EF4-FFF2-40B4-BE49-F238E27FC236}">
                <a16:creationId xmlns:a16="http://schemas.microsoft.com/office/drawing/2014/main" id="{47D4844C-A792-7586-27FC-261787064C65}"/>
              </a:ext>
            </a:extLst>
          </p:cNvPr>
          <p:cNvSpPr>
            <a:spLocks noGrp="1"/>
          </p:cNvSpPr>
          <p:nvPr>
            <p:ph type="title"/>
          </p:nvPr>
        </p:nvSpPr>
        <p:spPr/>
        <p:txBody>
          <a:bodyPr/>
          <a:lstStyle/>
          <a:p>
            <a:endParaRPr lang="en-US"/>
          </a:p>
        </p:txBody>
      </p:sp>
      <p:pic>
        <p:nvPicPr>
          <p:cNvPr id="7" name="Picture 5" descr="nc-wg12">
            <a:extLst>
              <a:ext uri="{FF2B5EF4-FFF2-40B4-BE49-F238E27FC236}">
                <a16:creationId xmlns:a16="http://schemas.microsoft.com/office/drawing/2014/main" id="{F6883DAB-0112-C602-CC7B-D2FEFF90BF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778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itle 5">
            <a:extLst>
              <a:ext uri="{FF2B5EF4-FFF2-40B4-BE49-F238E27FC236}">
                <a16:creationId xmlns:a16="http://schemas.microsoft.com/office/drawing/2014/main" id="{47D4844C-A792-7586-27FC-261787064C65}"/>
              </a:ext>
            </a:extLst>
          </p:cNvPr>
          <p:cNvSpPr>
            <a:spLocks noGrp="1"/>
          </p:cNvSpPr>
          <p:nvPr>
            <p:ph type="title"/>
          </p:nvPr>
        </p:nvSpPr>
        <p:spPr/>
        <p:txBody>
          <a:bodyPr/>
          <a:lstStyle/>
          <a:p>
            <a:endParaRPr lang="en-US"/>
          </a:p>
        </p:txBody>
      </p:sp>
      <p:pic>
        <p:nvPicPr>
          <p:cNvPr id="2" name="Picture 4" descr="social security  number card">
            <a:extLst>
              <a:ext uri="{FF2B5EF4-FFF2-40B4-BE49-F238E27FC236}">
                <a16:creationId xmlns:a16="http://schemas.microsoft.com/office/drawing/2014/main" id="{BA4F070A-B4D2-1E6C-0B15-1FC916D6C6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027906"/>
            <a:ext cx="5039744" cy="397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nc-wg13">
            <a:extLst>
              <a:ext uri="{FF2B5EF4-FFF2-40B4-BE49-F238E27FC236}">
                <a16:creationId xmlns:a16="http://schemas.microsoft.com/office/drawing/2014/main" id="{C5924A6C-D9B8-1E7E-C363-5BDF34C3FC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0847" y="365125"/>
            <a:ext cx="421005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815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Why does the One-Stop do an I-9 for employers?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45D55030-4D16-87E3-D15D-002CBEB50F5A}"/>
              </a:ext>
            </a:extLst>
          </p:cNvPr>
          <p:cNvSpPr txBox="1">
            <a:spLocks noChangeArrowheads="1"/>
          </p:cNvSpPr>
          <p:nvPr/>
        </p:nvSpPr>
        <p:spPr>
          <a:xfrm>
            <a:off x="838200" y="1962150"/>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rgbClr val="202452"/>
                </a:solidFill>
              </a:rPr>
              <a:t>In 1986, when the Immigration Reform and Control Act was passed, the employment service had to process an I-9 on </a:t>
            </a:r>
            <a:r>
              <a:rPr lang="en-US" dirty="0">
                <a:solidFill>
                  <a:srgbClr val="E2C549"/>
                </a:solidFill>
              </a:rPr>
              <a:t>every</a:t>
            </a:r>
            <a:r>
              <a:rPr lang="en-US" dirty="0">
                <a:solidFill>
                  <a:srgbClr val="202452"/>
                </a:solidFill>
              </a:rPr>
              <a:t> referred individual.</a:t>
            </a:r>
          </a:p>
          <a:p>
            <a:pPr>
              <a:defRPr/>
            </a:pPr>
            <a:r>
              <a:rPr lang="en-US" dirty="0">
                <a:solidFill>
                  <a:srgbClr val="202452"/>
                </a:solidFill>
              </a:rPr>
              <a:t>Currently, an I-9 is only processed for employers who request the service and all H2a referrals.</a:t>
            </a:r>
          </a:p>
        </p:txBody>
      </p:sp>
    </p:spTree>
    <p:extLst>
      <p:ext uri="{BB962C8B-B14F-4D97-AF65-F5344CB8AC3E}">
        <p14:creationId xmlns:p14="http://schemas.microsoft.com/office/powerpoint/2010/main" val="2774820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Invalid SSNs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E2D5D2FA-B92D-C28D-1C6C-E6CB2B1CD198}"/>
              </a:ext>
            </a:extLst>
          </p:cNvPr>
          <p:cNvSpPr txBox="1">
            <a:spLocks noChangeArrowheads="1"/>
          </p:cNvSpPr>
          <p:nvPr/>
        </p:nvSpPr>
        <p:spPr>
          <a:xfrm>
            <a:off x="838200" y="1690688"/>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defRPr/>
            </a:pPr>
            <a:r>
              <a:rPr lang="en-US">
                <a:solidFill>
                  <a:srgbClr val="202452"/>
                </a:solidFill>
              </a:rPr>
              <a:t>Invalid social security numbers include:</a:t>
            </a:r>
          </a:p>
          <a:p>
            <a:pPr>
              <a:defRPr/>
            </a:pPr>
            <a:r>
              <a:rPr lang="en-US">
                <a:solidFill>
                  <a:srgbClr val="202452"/>
                </a:solidFill>
              </a:rPr>
              <a:t>Numbers with set of zeroes (as in 000-xx-xxxx, xxx-00-xxxx, xxx-xx-0000), </a:t>
            </a:r>
          </a:p>
          <a:p>
            <a:pPr>
              <a:defRPr/>
            </a:pPr>
            <a:r>
              <a:rPr lang="en-US">
                <a:solidFill>
                  <a:srgbClr val="202452"/>
                </a:solidFill>
              </a:rPr>
              <a:t>Numbers starting with 666, numbers from 987-65-4320 through 987-65-4329 - which are marked for advertising, and</a:t>
            </a:r>
          </a:p>
          <a:p>
            <a:pPr>
              <a:defRPr/>
            </a:pPr>
            <a:r>
              <a:rPr lang="en-US">
                <a:solidFill>
                  <a:srgbClr val="202452"/>
                </a:solidFill>
              </a:rPr>
              <a:t> Numbers with the starting three digits above 772, which are not yet allocated. </a:t>
            </a:r>
            <a:endParaRPr lang="en-US" dirty="0">
              <a:solidFill>
                <a:srgbClr val="202452"/>
              </a:solidFill>
            </a:endParaRPr>
          </a:p>
        </p:txBody>
      </p:sp>
    </p:spTree>
    <p:extLst>
      <p:ext uri="{BB962C8B-B14F-4D97-AF65-F5344CB8AC3E}">
        <p14:creationId xmlns:p14="http://schemas.microsoft.com/office/powerpoint/2010/main" val="913347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a:xfrm>
            <a:off x="779629" y="2015289"/>
            <a:ext cx="3932237" cy="1600200"/>
          </a:xfrm>
        </p:spPr>
        <p:txBody>
          <a:bodyPr>
            <a:normAutofit/>
          </a:bodyPr>
          <a:lstStyle/>
          <a:p>
            <a:pPr algn="ctr"/>
            <a:r>
              <a:rPr lang="en-US" sz="4800" b="1" dirty="0">
                <a:solidFill>
                  <a:srgbClr val="04A651"/>
                </a:solidFill>
                <a:latin typeface="Franklin Gothic Book" panose="020B0503020102020204" pitchFamily="34" charset="0"/>
              </a:rPr>
              <a:t>Birth Certificate</a:t>
            </a:r>
            <a:endParaRPr lang="en-US" sz="4800" b="1" dirty="0"/>
          </a:p>
        </p:txBody>
      </p:sp>
      <p:pic>
        <p:nvPicPr>
          <p:cNvPr id="4" name="Content Placeholder 4">
            <a:extLst>
              <a:ext uri="{FF2B5EF4-FFF2-40B4-BE49-F238E27FC236}">
                <a16:creationId xmlns:a16="http://schemas.microsoft.com/office/drawing/2014/main" id="{B9EE9E12-263F-A0F3-AE6C-20EA6ABEA735}"/>
              </a:ext>
            </a:extLst>
          </p:cNvPr>
          <p:cNvPicPr>
            <a:picLocks noChangeAspect="1"/>
          </p:cNvPicPr>
          <p:nvPr/>
        </p:nvPicPr>
        <p:blipFill>
          <a:blip r:embed="rId2"/>
          <a:srcRect/>
          <a:stretch/>
        </p:blipFill>
        <p:spPr>
          <a:xfrm>
            <a:off x="11182350" y="5859901"/>
            <a:ext cx="882130" cy="899379"/>
          </a:xfrm>
          <a:prstGeom prst="rect">
            <a:avLst/>
          </a:prstGeom>
        </p:spPr>
      </p:pic>
      <p:pic>
        <p:nvPicPr>
          <p:cNvPr id="10" name="Picture 4">
            <a:extLst>
              <a:ext uri="{FF2B5EF4-FFF2-40B4-BE49-F238E27FC236}">
                <a16:creationId xmlns:a16="http://schemas.microsoft.com/office/drawing/2014/main" id="{1EA55666-3EC4-3751-6F82-564E103C5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1390" y="169069"/>
            <a:ext cx="5048250" cy="651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603030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Birth Certificate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84405898-F2F3-54B3-EDD2-82A23DD2CADD}"/>
              </a:ext>
            </a:extLst>
          </p:cNvPr>
          <p:cNvSpPr txBox="1">
            <a:spLocks noChangeArrowheads="1"/>
          </p:cNvSpPr>
          <p:nvPr/>
        </p:nvSpPr>
        <p:spPr>
          <a:xfrm>
            <a:off x="838200" y="1690688"/>
            <a:ext cx="10515600" cy="45307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anose="05000000000000000000" pitchFamily="2" charset="2"/>
              <a:buNone/>
              <a:defRPr/>
            </a:pPr>
            <a:r>
              <a:rPr lang="en-US" sz="2400">
                <a:solidFill>
                  <a:srgbClr val="202452"/>
                </a:solidFill>
              </a:rPr>
              <a:t>Birth Certificate must contain:</a:t>
            </a:r>
          </a:p>
          <a:p>
            <a:pPr>
              <a:lnSpc>
                <a:spcPct val="80000"/>
              </a:lnSpc>
              <a:defRPr/>
            </a:pPr>
            <a:r>
              <a:rPr lang="en-US" sz="2400">
                <a:solidFill>
                  <a:srgbClr val="202452"/>
                </a:solidFill>
              </a:rPr>
              <a:t>The full name of the child (including given name).</a:t>
            </a:r>
          </a:p>
          <a:p>
            <a:pPr>
              <a:lnSpc>
                <a:spcPct val="80000"/>
              </a:lnSpc>
              <a:defRPr/>
            </a:pPr>
            <a:r>
              <a:rPr lang="en-US" sz="2400">
                <a:solidFill>
                  <a:srgbClr val="202452"/>
                </a:solidFill>
              </a:rPr>
              <a:t>The date of birth.</a:t>
            </a:r>
          </a:p>
          <a:p>
            <a:pPr>
              <a:lnSpc>
                <a:spcPct val="80000"/>
              </a:lnSpc>
              <a:defRPr/>
            </a:pPr>
            <a:r>
              <a:rPr lang="en-US" sz="2400">
                <a:solidFill>
                  <a:srgbClr val="202452"/>
                </a:solidFill>
              </a:rPr>
              <a:t>The place of birth.</a:t>
            </a:r>
          </a:p>
          <a:p>
            <a:pPr>
              <a:lnSpc>
                <a:spcPct val="80000"/>
              </a:lnSpc>
              <a:defRPr/>
            </a:pPr>
            <a:r>
              <a:rPr lang="en-US" sz="2400">
                <a:solidFill>
                  <a:srgbClr val="202452"/>
                </a:solidFill>
              </a:rPr>
              <a:t>The date the certificate was filed in the registrar's (official custodian's) office, which must be within one year of the birth.</a:t>
            </a:r>
          </a:p>
          <a:p>
            <a:pPr>
              <a:lnSpc>
                <a:spcPct val="80000"/>
              </a:lnSpc>
              <a:defRPr/>
            </a:pPr>
            <a:r>
              <a:rPr lang="en-US" sz="2400">
                <a:solidFill>
                  <a:srgbClr val="202452"/>
                </a:solidFill>
              </a:rPr>
              <a:t>The signature of the registrar.</a:t>
            </a:r>
          </a:p>
          <a:p>
            <a:pPr>
              <a:lnSpc>
                <a:spcPct val="80000"/>
              </a:lnSpc>
              <a:defRPr/>
            </a:pPr>
            <a:r>
              <a:rPr lang="en-US" sz="2400">
                <a:solidFill>
                  <a:srgbClr val="202452"/>
                </a:solidFill>
              </a:rPr>
              <a:t>The authorized seal (may be raised, embossed, impressed, or multicolored) of the registrar's office.</a:t>
            </a:r>
          </a:p>
          <a:p>
            <a:pPr>
              <a:lnSpc>
                <a:spcPct val="80000"/>
              </a:lnSpc>
              <a:defRPr/>
            </a:pPr>
            <a:r>
              <a:rPr lang="en-US" sz="2400">
                <a:solidFill>
                  <a:srgbClr val="202452"/>
                </a:solidFill>
              </a:rPr>
              <a:t>Must be issued by state, county, municipal authority or outlying possession of the US.</a:t>
            </a:r>
          </a:p>
          <a:p>
            <a:pPr>
              <a:lnSpc>
                <a:spcPct val="80000"/>
              </a:lnSpc>
              <a:defRPr/>
            </a:pPr>
            <a:r>
              <a:rPr lang="en-US" sz="2400">
                <a:solidFill>
                  <a:srgbClr val="202452"/>
                </a:solidFill>
              </a:rPr>
              <a:t>A certified copy may be used but still must bear the seal.</a:t>
            </a:r>
          </a:p>
          <a:p>
            <a:pPr>
              <a:lnSpc>
                <a:spcPct val="80000"/>
              </a:lnSpc>
              <a:defRPr/>
            </a:pPr>
            <a:endParaRPr lang="en-US" sz="2400" dirty="0">
              <a:solidFill>
                <a:srgbClr val="202452"/>
              </a:solidFill>
            </a:endParaRPr>
          </a:p>
        </p:txBody>
      </p:sp>
    </p:spTree>
    <p:extLst>
      <p:ext uri="{BB962C8B-B14F-4D97-AF65-F5344CB8AC3E}">
        <p14:creationId xmlns:p14="http://schemas.microsoft.com/office/powerpoint/2010/main" val="3349404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Certifications of Birth Abroad issued by the Department of State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Title 1">
            <a:extLst>
              <a:ext uri="{FF2B5EF4-FFF2-40B4-BE49-F238E27FC236}">
                <a16:creationId xmlns:a16="http://schemas.microsoft.com/office/drawing/2014/main" id="{D59ABB0A-7806-CCB1-00E6-95F1C34D31FC}"/>
              </a:ext>
            </a:extLst>
          </p:cNvPr>
          <p:cNvSpPr txBox="1">
            <a:spLocks/>
          </p:cNvSpPr>
          <p:nvPr/>
        </p:nvSpPr>
        <p:spPr>
          <a:xfrm>
            <a:off x="2753224" y="1546310"/>
            <a:ext cx="66855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202452"/>
                </a:solidFill>
                <a:latin typeface="Franklin Gothic Book" panose="020B0503020102020204" pitchFamily="34" charset="0"/>
              </a:rPr>
              <a:t>Form FS-545 or Form DS 1350</a:t>
            </a:r>
            <a:endParaRPr lang="en-US" sz="3600" b="1" dirty="0">
              <a:solidFill>
                <a:srgbClr val="202452"/>
              </a:solidFill>
            </a:endParaRPr>
          </a:p>
        </p:txBody>
      </p:sp>
      <p:sp>
        <p:nvSpPr>
          <p:cNvPr id="6" name="Rectangle 3">
            <a:extLst>
              <a:ext uri="{FF2B5EF4-FFF2-40B4-BE49-F238E27FC236}">
                <a16:creationId xmlns:a16="http://schemas.microsoft.com/office/drawing/2014/main" id="{097C6C4E-0F35-E25C-080B-1E628AE45818}"/>
              </a:ext>
            </a:extLst>
          </p:cNvPr>
          <p:cNvSpPr txBox="1">
            <a:spLocks noChangeArrowheads="1"/>
          </p:cNvSpPr>
          <p:nvPr/>
        </p:nvSpPr>
        <p:spPr>
          <a:xfrm>
            <a:off x="838199" y="2727494"/>
            <a:ext cx="10515599"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defRPr/>
            </a:pPr>
            <a:r>
              <a:rPr lang="en-US" sz="2400" dirty="0">
                <a:solidFill>
                  <a:srgbClr val="202452"/>
                </a:solidFill>
              </a:rPr>
              <a:t>Given as records of birth to US citizens born outside US.</a:t>
            </a:r>
          </a:p>
          <a:p>
            <a:pPr>
              <a:defRPr/>
            </a:pPr>
            <a:r>
              <a:rPr lang="en-US" sz="2400" dirty="0">
                <a:solidFill>
                  <a:srgbClr val="202452"/>
                </a:solidFill>
              </a:rPr>
              <a:t>Form FS-545 is issued by Consular office outside US and is usually issued at time foreign birth is reported.</a:t>
            </a:r>
          </a:p>
          <a:p>
            <a:pPr>
              <a:defRPr/>
            </a:pPr>
            <a:r>
              <a:rPr lang="en-US" sz="2400" dirty="0">
                <a:solidFill>
                  <a:srgbClr val="202452"/>
                </a:solidFill>
              </a:rPr>
              <a:t>Form DS-1350 is issued by State Dept in Washington DC and usually issued at some later date when a foreign-born US citizen wants documentation of his/her birth abroad.</a:t>
            </a:r>
          </a:p>
          <a:p>
            <a:pPr>
              <a:defRPr/>
            </a:pPr>
            <a:r>
              <a:rPr lang="en-US" sz="2400" dirty="0">
                <a:solidFill>
                  <a:srgbClr val="202452"/>
                </a:solidFill>
              </a:rPr>
              <a:t>Certificates must contain raised seal.</a:t>
            </a:r>
          </a:p>
          <a:p>
            <a:pPr>
              <a:defRPr/>
            </a:pPr>
            <a:r>
              <a:rPr lang="en-US" sz="2400" dirty="0">
                <a:solidFill>
                  <a:srgbClr val="E2C549"/>
                </a:solidFill>
              </a:rPr>
              <a:t>Form FS-240 – Report of Birth Abroad of a Citizen of the United States of America – NOT ACCEPTABLE document for verification.</a:t>
            </a:r>
          </a:p>
        </p:txBody>
      </p:sp>
    </p:spTree>
    <p:extLst>
      <p:ext uri="{BB962C8B-B14F-4D97-AF65-F5344CB8AC3E}">
        <p14:creationId xmlns:p14="http://schemas.microsoft.com/office/powerpoint/2010/main" val="7726794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70CAA9-DA5D-49AE-FF64-1EAF49B2D905}"/>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Form FS-545</a:t>
            </a:r>
            <a:endParaRPr lang="en-US" dirty="0"/>
          </a:p>
        </p:txBody>
      </p:sp>
      <p:pic>
        <p:nvPicPr>
          <p:cNvPr id="8" name="Content Placeholder 4">
            <a:extLst>
              <a:ext uri="{FF2B5EF4-FFF2-40B4-BE49-F238E27FC236}">
                <a16:creationId xmlns:a16="http://schemas.microsoft.com/office/drawing/2014/main" id="{F7F623CB-6DF5-C40A-868E-84F8B7644C11}"/>
              </a:ext>
            </a:extLst>
          </p:cNvPr>
          <p:cNvPicPr>
            <a:picLocks noChangeAspect="1"/>
          </p:cNvPicPr>
          <p:nvPr/>
        </p:nvPicPr>
        <p:blipFill>
          <a:blip r:embed="rId2"/>
          <a:srcRect/>
          <a:stretch/>
        </p:blipFill>
        <p:spPr>
          <a:xfrm>
            <a:off x="11182350" y="5859901"/>
            <a:ext cx="882130" cy="899379"/>
          </a:xfrm>
          <a:prstGeom prst="rect">
            <a:avLst/>
          </a:prstGeom>
        </p:spPr>
      </p:pic>
      <p:pic>
        <p:nvPicPr>
          <p:cNvPr id="9" name="Picture 3">
            <a:extLst>
              <a:ext uri="{FF2B5EF4-FFF2-40B4-BE49-F238E27FC236}">
                <a16:creationId xmlns:a16="http://schemas.microsoft.com/office/drawing/2014/main" id="{132AAC18-34BB-ADDE-2686-33EC05D31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333500" y="1341574"/>
            <a:ext cx="9525000" cy="5244420"/>
          </a:xfrm>
          <a:prstGeom prst="rect">
            <a:avLst/>
          </a:prstGeom>
        </p:spPr>
      </p:pic>
    </p:spTree>
    <p:extLst>
      <p:ext uri="{BB962C8B-B14F-4D97-AF65-F5344CB8AC3E}">
        <p14:creationId xmlns:p14="http://schemas.microsoft.com/office/powerpoint/2010/main" val="1329655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70CAA9-DA5D-49AE-FF64-1EAF49B2D905}"/>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Form DS-1350</a:t>
            </a:r>
            <a:endParaRPr lang="en-US" dirty="0"/>
          </a:p>
        </p:txBody>
      </p:sp>
      <p:pic>
        <p:nvPicPr>
          <p:cNvPr id="8" name="Content Placeholder 4">
            <a:extLst>
              <a:ext uri="{FF2B5EF4-FFF2-40B4-BE49-F238E27FC236}">
                <a16:creationId xmlns:a16="http://schemas.microsoft.com/office/drawing/2014/main" id="{F7F623CB-6DF5-C40A-868E-84F8B7644C11}"/>
              </a:ext>
            </a:extLst>
          </p:cNvPr>
          <p:cNvPicPr>
            <a:picLocks noChangeAspect="1"/>
          </p:cNvPicPr>
          <p:nvPr/>
        </p:nvPicPr>
        <p:blipFill>
          <a:blip r:embed="rId2"/>
          <a:srcRect/>
          <a:stretch/>
        </p:blipFill>
        <p:spPr>
          <a:xfrm>
            <a:off x="11182350" y="5859901"/>
            <a:ext cx="882130" cy="899379"/>
          </a:xfrm>
          <a:prstGeom prst="rect">
            <a:avLst/>
          </a:prstGeom>
        </p:spPr>
      </p:pic>
      <p:pic>
        <p:nvPicPr>
          <p:cNvPr id="2" name="Picture 5">
            <a:extLst>
              <a:ext uri="{FF2B5EF4-FFF2-40B4-BE49-F238E27FC236}">
                <a16:creationId xmlns:a16="http://schemas.microsoft.com/office/drawing/2014/main" id="{D120B116-AA88-272F-630C-650BCE3D87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1528762"/>
            <a:ext cx="6648450" cy="496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1091759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U.S. Citizen Identification Card I-197</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Rectangle 3">
            <a:extLst>
              <a:ext uri="{FF2B5EF4-FFF2-40B4-BE49-F238E27FC236}">
                <a16:creationId xmlns:a16="http://schemas.microsoft.com/office/drawing/2014/main" id="{2D8656C7-3130-1E43-E5F7-1D8FE3515D28}"/>
              </a:ext>
            </a:extLst>
          </p:cNvPr>
          <p:cNvSpPr txBox="1">
            <a:spLocks noChangeArrowheads="1"/>
          </p:cNvSpPr>
          <p:nvPr/>
        </p:nvSpPr>
        <p:spPr>
          <a:xfrm>
            <a:off x="838200" y="1690688"/>
            <a:ext cx="4551947"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defRPr/>
            </a:pPr>
            <a:r>
              <a:rPr lang="en-US" sz="2400" dirty="0">
                <a:solidFill>
                  <a:srgbClr val="202452"/>
                </a:solidFill>
              </a:rPr>
              <a:t>Issued by INS to naturalized U.S. citizens. Although this card has not been issued since 1983, it is valid indefinitely.</a:t>
            </a:r>
          </a:p>
        </p:txBody>
      </p:sp>
      <p:pic>
        <p:nvPicPr>
          <p:cNvPr id="7" name="Picture 4">
            <a:extLst>
              <a:ext uri="{FF2B5EF4-FFF2-40B4-BE49-F238E27FC236}">
                <a16:creationId xmlns:a16="http://schemas.microsoft.com/office/drawing/2014/main" id="{210A039B-D2E8-E3F1-D1DA-08E5D40B6D23}"/>
              </a:ext>
            </a:extLst>
          </p:cNvPr>
          <p:cNvPicPr>
            <a:picLocks noChangeAspect="1" noChangeArrowheads="1"/>
          </p:cNvPicPr>
          <p:nvPr/>
        </p:nvPicPr>
        <p:blipFill>
          <a:blip r:embed="rId4"/>
          <a:srcRect/>
          <a:stretch/>
        </p:blipFill>
        <p:spPr>
          <a:xfrm>
            <a:off x="6096000" y="1951368"/>
            <a:ext cx="4551946" cy="2955264"/>
          </a:xfrm>
          <a:prstGeom prst="rect">
            <a:avLst/>
          </a:prstGeom>
        </p:spPr>
      </p:pic>
    </p:spTree>
    <p:extLst>
      <p:ext uri="{BB962C8B-B14F-4D97-AF65-F5344CB8AC3E}">
        <p14:creationId xmlns:p14="http://schemas.microsoft.com/office/powerpoint/2010/main" val="26279901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Identification Card for Use of Resident Citizen in the United States I-179</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Rectangle 3">
            <a:extLst>
              <a:ext uri="{FF2B5EF4-FFF2-40B4-BE49-F238E27FC236}">
                <a16:creationId xmlns:a16="http://schemas.microsoft.com/office/drawing/2014/main" id="{2D8656C7-3130-1E43-E5F7-1D8FE3515D28}"/>
              </a:ext>
            </a:extLst>
          </p:cNvPr>
          <p:cNvSpPr txBox="1">
            <a:spLocks noChangeArrowheads="1"/>
          </p:cNvSpPr>
          <p:nvPr/>
        </p:nvSpPr>
        <p:spPr>
          <a:xfrm>
            <a:off x="838200" y="1690688"/>
            <a:ext cx="4551947"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defRPr/>
            </a:pPr>
            <a:r>
              <a:rPr lang="en-US" sz="2400" dirty="0">
                <a:solidFill>
                  <a:srgbClr val="202452"/>
                </a:solidFill>
              </a:rPr>
              <a:t>Issued by INS to U.S. citizens who are residents of the United States. Although this card is no longer issued, it is valid indefinitely.</a:t>
            </a:r>
          </a:p>
        </p:txBody>
      </p:sp>
      <p:pic>
        <p:nvPicPr>
          <p:cNvPr id="7" name="Picture 4">
            <a:extLst>
              <a:ext uri="{FF2B5EF4-FFF2-40B4-BE49-F238E27FC236}">
                <a16:creationId xmlns:a16="http://schemas.microsoft.com/office/drawing/2014/main" id="{210A039B-D2E8-E3F1-D1DA-08E5D40B6D23}"/>
              </a:ext>
            </a:extLst>
          </p:cNvPr>
          <p:cNvPicPr>
            <a:picLocks noChangeAspect="1" noChangeArrowheads="1"/>
          </p:cNvPicPr>
          <p:nvPr/>
        </p:nvPicPr>
        <p:blipFill>
          <a:blip r:embed="rId4"/>
          <a:srcRect/>
          <a:stretch/>
        </p:blipFill>
        <p:spPr>
          <a:xfrm>
            <a:off x="5593026" y="2221067"/>
            <a:ext cx="5589324" cy="3511241"/>
          </a:xfrm>
          <a:prstGeom prst="rect">
            <a:avLst/>
          </a:prstGeom>
        </p:spPr>
      </p:pic>
    </p:spTree>
    <p:extLst>
      <p:ext uri="{BB962C8B-B14F-4D97-AF65-F5344CB8AC3E}">
        <p14:creationId xmlns:p14="http://schemas.microsoft.com/office/powerpoint/2010/main" val="9910828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I-20 ID Card Accompanied by a Form I-94</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Rectangle 3">
            <a:extLst>
              <a:ext uri="{FF2B5EF4-FFF2-40B4-BE49-F238E27FC236}">
                <a16:creationId xmlns:a16="http://schemas.microsoft.com/office/drawing/2014/main" id="{2D8656C7-3130-1E43-E5F7-1D8FE3515D28}"/>
              </a:ext>
            </a:extLst>
          </p:cNvPr>
          <p:cNvSpPr txBox="1">
            <a:spLocks noChangeArrowheads="1"/>
          </p:cNvSpPr>
          <p:nvPr/>
        </p:nvSpPr>
        <p:spPr>
          <a:xfrm>
            <a:off x="838200" y="1690688"/>
            <a:ext cx="4551947" cy="45720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defRPr/>
            </a:pPr>
            <a:r>
              <a:rPr lang="en-US" sz="2400" dirty="0">
                <a:solidFill>
                  <a:srgbClr val="202452"/>
                </a:solidFill>
              </a:rPr>
              <a:t>Form I-94 for F-1 nonimmigrant students must be accompanied by an I-20 Student ID endorsed with employment authorization by the Designated School Official for off-campus employment or curricular practical training. USCIS will issue Form I-766 (Employment Authorization Document) to all students (F-1 and M-1) authorized for a post-completion practical training period. (See page 37 for Form I-94/I-94A)</a:t>
            </a:r>
          </a:p>
        </p:txBody>
      </p:sp>
      <p:pic>
        <p:nvPicPr>
          <p:cNvPr id="7" name="Picture 4">
            <a:extLst>
              <a:ext uri="{FF2B5EF4-FFF2-40B4-BE49-F238E27FC236}">
                <a16:creationId xmlns:a16="http://schemas.microsoft.com/office/drawing/2014/main" id="{210A039B-D2E8-E3F1-D1DA-08E5D40B6D23}"/>
              </a:ext>
            </a:extLst>
          </p:cNvPr>
          <p:cNvPicPr>
            <a:picLocks noChangeAspect="1" noChangeArrowheads="1"/>
          </p:cNvPicPr>
          <p:nvPr/>
        </p:nvPicPr>
        <p:blipFill>
          <a:blip r:embed="rId4"/>
          <a:srcRect/>
          <a:stretch/>
        </p:blipFill>
        <p:spPr>
          <a:xfrm>
            <a:off x="5390147" y="1637588"/>
            <a:ext cx="3747756" cy="4855287"/>
          </a:xfrm>
          <a:prstGeom prst="rect">
            <a:avLst/>
          </a:prstGeom>
        </p:spPr>
      </p:pic>
      <p:pic>
        <p:nvPicPr>
          <p:cNvPr id="3" name="Picture 5">
            <a:extLst>
              <a:ext uri="{FF2B5EF4-FFF2-40B4-BE49-F238E27FC236}">
                <a16:creationId xmlns:a16="http://schemas.microsoft.com/office/drawing/2014/main" id="{BC36E28D-9D60-C24D-B613-9B9623AEE8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7903" y="1669019"/>
            <a:ext cx="3005762" cy="254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2415972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F7F623CB-6DF5-C40A-868E-84F8B7644C11}"/>
              </a:ext>
            </a:extLst>
          </p:cNvPr>
          <p:cNvPicPr>
            <a:picLocks noChangeAspect="1"/>
          </p:cNvPicPr>
          <p:nvPr/>
        </p:nvPicPr>
        <p:blipFill>
          <a:blip r:embed="rId3"/>
          <a:srcRect/>
          <a:stretch/>
        </p:blipFill>
        <p:spPr>
          <a:xfrm>
            <a:off x="11182350" y="5859901"/>
            <a:ext cx="882130" cy="899379"/>
          </a:xfrm>
          <a:prstGeom prst="rect">
            <a:avLst/>
          </a:prstGeom>
        </p:spPr>
      </p:pic>
      <p:sp>
        <p:nvSpPr>
          <p:cNvPr id="4" name="Title 3">
            <a:extLst>
              <a:ext uri="{FF2B5EF4-FFF2-40B4-BE49-F238E27FC236}">
                <a16:creationId xmlns:a16="http://schemas.microsoft.com/office/drawing/2014/main" id="{ED6580FF-9ED2-3F53-1F00-15901C498395}"/>
              </a:ext>
            </a:extLst>
          </p:cNvPr>
          <p:cNvSpPr>
            <a:spLocks noGrp="1"/>
          </p:cNvSpPr>
          <p:nvPr>
            <p:ph type="title"/>
          </p:nvPr>
        </p:nvSpPr>
        <p:spPr/>
        <p:txBody>
          <a:bodyPr/>
          <a:lstStyle/>
          <a:p>
            <a:endParaRPr lang="en-US"/>
          </a:p>
        </p:txBody>
      </p:sp>
      <p:pic>
        <p:nvPicPr>
          <p:cNvPr id="6" name="Picture 4">
            <a:extLst>
              <a:ext uri="{FF2B5EF4-FFF2-40B4-BE49-F238E27FC236}">
                <a16:creationId xmlns:a16="http://schemas.microsoft.com/office/drawing/2014/main" id="{54E7E616-9039-8567-7DE4-09608909F0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5693" y="304800"/>
            <a:ext cx="4900613"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882801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I-9 Process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760FA580-298A-4CCF-A566-F08AEDDF1C71}"/>
              </a:ext>
            </a:extLst>
          </p:cNvPr>
          <p:cNvSpPr txBox="1">
            <a:spLocks noChangeArrowheads="1"/>
          </p:cNvSpPr>
          <p:nvPr/>
        </p:nvSpPr>
        <p:spPr>
          <a:xfrm>
            <a:off x="838200" y="1690688"/>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defRPr/>
            </a:pPr>
            <a:r>
              <a:rPr lang="en-US" sz="3000">
                <a:solidFill>
                  <a:srgbClr val="202452"/>
                </a:solidFill>
              </a:rPr>
              <a:t>Section 1 of the form is to be filled out by job seeker.</a:t>
            </a:r>
          </a:p>
          <a:p>
            <a:pPr>
              <a:lnSpc>
                <a:spcPct val="80000"/>
              </a:lnSpc>
              <a:defRPr/>
            </a:pPr>
            <a:r>
              <a:rPr lang="en-US" sz="3000">
                <a:solidFill>
                  <a:srgbClr val="202452"/>
                </a:solidFill>
              </a:rPr>
              <a:t>One-stop staff will complete the form by reviewing the documents.</a:t>
            </a:r>
          </a:p>
          <a:p>
            <a:pPr>
              <a:lnSpc>
                <a:spcPct val="80000"/>
              </a:lnSpc>
              <a:defRPr/>
            </a:pPr>
            <a:r>
              <a:rPr lang="en-US" sz="3000">
                <a:solidFill>
                  <a:srgbClr val="202452"/>
                </a:solidFill>
              </a:rPr>
              <a:t>If the documents seem genuine and the person is authorized to work in the US, a 516 INS will be issued.</a:t>
            </a:r>
          </a:p>
          <a:p>
            <a:pPr>
              <a:lnSpc>
                <a:spcPct val="80000"/>
              </a:lnSpc>
              <a:defRPr/>
            </a:pPr>
            <a:r>
              <a:rPr lang="en-US" sz="3000">
                <a:solidFill>
                  <a:srgbClr val="202452"/>
                </a:solidFill>
              </a:rPr>
              <a:t>The one-stop center should deliver the 516 INS as soon as possible.</a:t>
            </a:r>
          </a:p>
          <a:p>
            <a:pPr>
              <a:lnSpc>
                <a:spcPct val="80000"/>
              </a:lnSpc>
              <a:defRPr/>
            </a:pPr>
            <a:r>
              <a:rPr lang="en-US" sz="3000">
                <a:solidFill>
                  <a:srgbClr val="202452"/>
                </a:solidFill>
              </a:rPr>
              <a:t>The Form I-9 and copy of the 516 INS should be kept for three years.</a:t>
            </a:r>
            <a:endParaRPr lang="en-US" sz="3000" dirty="0">
              <a:solidFill>
                <a:srgbClr val="202452"/>
              </a:solidFill>
            </a:endParaRPr>
          </a:p>
        </p:txBody>
      </p:sp>
    </p:spTree>
    <p:extLst>
      <p:ext uri="{BB962C8B-B14F-4D97-AF65-F5344CB8AC3E}">
        <p14:creationId xmlns:p14="http://schemas.microsoft.com/office/powerpoint/2010/main" val="9892167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DS-2019 Accompanied by a Form I-94</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Rectangle 3">
            <a:extLst>
              <a:ext uri="{FF2B5EF4-FFF2-40B4-BE49-F238E27FC236}">
                <a16:creationId xmlns:a16="http://schemas.microsoft.com/office/drawing/2014/main" id="{2D8656C7-3130-1E43-E5F7-1D8FE3515D28}"/>
              </a:ext>
            </a:extLst>
          </p:cNvPr>
          <p:cNvSpPr txBox="1">
            <a:spLocks noChangeArrowheads="1"/>
          </p:cNvSpPr>
          <p:nvPr/>
        </p:nvSpPr>
        <p:spPr>
          <a:xfrm>
            <a:off x="838200" y="1690688"/>
            <a:ext cx="4551947"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defRPr/>
            </a:pPr>
            <a:r>
              <a:rPr lang="en-US" sz="2400" dirty="0">
                <a:solidFill>
                  <a:srgbClr val="202452"/>
                </a:solidFill>
              </a:rPr>
              <a:t>Nonimmigrant exchange visitors (J-1) must have an I-94 accompanied by an unexpired DS-2019, specifying the sponsor and issued by the U.S. Department of State. J-1 students working outside the program indicated on the DS-2019 also need a letter from their responsible school officer.</a:t>
            </a:r>
          </a:p>
        </p:txBody>
      </p:sp>
      <p:pic>
        <p:nvPicPr>
          <p:cNvPr id="7" name="Picture 4">
            <a:extLst>
              <a:ext uri="{FF2B5EF4-FFF2-40B4-BE49-F238E27FC236}">
                <a16:creationId xmlns:a16="http://schemas.microsoft.com/office/drawing/2014/main" id="{210A039B-D2E8-E3F1-D1DA-08E5D40B6D23}"/>
              </a:ext>
            </a:extLst>
          </p:cNvPr>
          <p:cNvPicPr>
            <a:picLocks noChangeAspect="1" noChangeArrowheads="1"/>
          </p:cNvPicPr>
          <p:nvPr/>
        </p:nvPicPr>
        <p:blipFill>
          <a:blip r:embed="rId4"/>
          <a:srcRect/>
          <a:stretch/>
        </p:blipFill>
        <p:spPr>
          <a:xfrm>
            <a:off x="5390147" y="1669783"/>
            <a:ext cx="3747756" cy="4790896"/>
          </a:xfrm>
          <a:prstGeom prst="rect">
            <a:avLst/>
          </a:prstGeom>
        </p:spPr>
      </p:pic>
      <p:pic>
        <p:nvPicPr>
          <p:cNvPr id="3" name="Picture 5">
            <a:extLst>
              <a:ext uri="{FF2B5EF4-FFF2-40B4-BE49-F238E27FC236}">
                <a16:creationId xmlns:a16="http://schemas.microsoft.com/office/drawing/2014/main" id="{BC36E28D-9D60-C24D-B613-9B9623AEE80F}"/>
              </a:ext>
            </a:extLst>
          </p:cNvPr>
          <p:cNvPicPr>
            <a:picLocks noChangeAspect="1" noChangeArrowheads="1"/>
          </p:cNvPicPr>
          <p:nvPr/>
        </p:nvPicPr>
        <p:blipFill>
          <a:blip r:embed="rId5"/>
          <a:srcRect/>
          <a:stretch/>
        </p:blipFill>
        <p:spPr bwMode="auto">
          <a:xfrm>
            <a:off x="9139123" y="1669019"/>
            <a:ext cx="3003321" cy="254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7548925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Native American Tribal Card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5">
            <a:extLst>
              <a:ext uri="{FF2B5EF4-FFF2-40B4-BE49-F238E27FC236}">
                <a16:creationId xmlns:a16="http://schemas.microsoft.com/office/drawing/2014/main" id="{89E5AA38-2A7B-E5A1-97D6-48461D1EC4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4495" y="1576136"/>
            <a:ext cx="28956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 name="Picture 7" descr="tulalip_front_web">
            <a:extLst>
              <a:ext uri="{FF2B5EF4-FFF2-40B4-BE49-F238E27FC236}">
                <a16:creationId xmlns:a16="http://schemas.microsoft.com/office/drawing/2014/main" id="{16FD4394-A6D8-E387-95F9-ECE11457F2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3196" y="1690688"/>
            <a:ext cx="3446156" cy="226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tulalip_back_web">
            <a:extLst>
              <a:ext uri="{FF2B5EF4-FFF2-40B4-BE49-F238E27FC236}">
                <a16:creationId xmlns:a16="http://schemas.microsoft.com/office/drawing/2014/main" id="{5FED1059-DAB2-CF19-D747-01FCADE88A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3196" y="4194114"/>
            <a:ext cx="3446156" cy="220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1767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State Employment Agency Certification 516 INS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3732DFEA-4C5B-10FF-585B-5D5D252D9539}"/>
              </a:ext>
            </a:extLst>
          </p:cNvPr>
          <p:cNvSpPr txBox="1">
            <a:spLocks noChangeArrowheads="1"/>
          </p:cNvSpPr>
          <p:nvPr/>
        </p:nvSpPr>
        <p:spPr>
          <a:xfrm>
            <a:off x="838200" y="1778865"/>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The certification shall be transmitted by the state employment agency directly to the employer, personally by an agency official, or by mail. </a:t>
            </a:r>
          </a:p>
          <a:p>
            <a:pPr>
              <a:defRPr/>
            </a:pPr>
            <a:r>
              <a:rPr lang="en-US">
                <a:solidFill>
                  <a:srgbClr val="202452"/>
                </a:solidFill>
              </a:rPr>
              <a:t>It must be received by the employer within 21 business days of the date that the referred individual is hired. </a:t>
            </a:r>
          </a:p>
          <a:p>
            <a:pPr>
              <a:defRPr/>
            </a:pPr>
            <a:r>
              <a:rPr lang="en-US">
                <a:solidFill>
                  <a:srgbClr val="202452"/>
                </a:solidFill>
              </a:rPr>
              <a:t>In no case shall the certification be transmitted to the employer from the state employment agency by the individual referred. </a:t>
            </a:r>
            <a:endParaRPr lang="en-US" dirty="0">
              <a:solidFill>
                <a:srgbClr val="202452"/>
              </a:solidFill>
            </a:endParaRPr>
          </a:p>
        </p:txBody>
      </p:sp>
    </p:spTree>
    <p:extLst>
      <p:ext uri="{BB962C8B-B14F-4D97-AF65-F5344CB8AC3E}">
        <p14:creationId xmlns:p14="http://schemas.microsoft.com/office/powerpoint/2010/main" val="37241761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State Employment Agency Certification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FF05DD08-37D5-4EE6-1AF7-A0B05CE257C4}"/>
              </a:ext>
            </a:extLst>
          </p:cNvPr>
          <p:cNvSpPr txBox="1">
            <a:spLocks noChangeArrowheads="1"/>
          </p:cNvSpPr>
          <p:nvPr/>
        </p:nvSpPr>
        <p:spPr>
          <a:xfrm>
            <a:off x="838200" y="1690688"/>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rgbClr val="202452"/>
                </a:solidFill>
              </a:rPr>
              <a:t>The job order or other appropriate referral form issued by the state employment agency to the employer, on behalf of the individual who is referred and hired, shall serve as evidence, with respect to that individual, of the employer's compliance with the provisions of section 274A(a)(1)(B) of the Act and the regulations issued thereunder. </a:t>
            </a:r>
            <a:endParaRPr lang="en-US" dirty="0">
              <a:solidFill>
                <a:srgbClr val="202452"/>
              </a:solidFill>
            </a:endParaRPr>
          </a:p>
        </p:txBody>
      </p:sp>
    </p:spTree>
    <p:extLst>
      <p:ext uri="{BB962C8B-B14F-4D97-AF65-F5344CB8AC3E}">
        <p14:creationId xmlns:p14="http://schemas.microsoft.com/office/powerpoint/2010/main" val="27907464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State Employment Agency Certification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91E49483-CABD-46F2-E322-AF3B4282A7D6}"/>
              </a:ext>
            </a:extLst>
          </p:cNvPr>
          <p:cNvSpPr txBox="1">
            <a:spLocks noChangeArrowheads="1"/>
          </p:cNvSpPr>
          <p:nvPr/>
        </p:nvSpPr>
        <p:spPr>
          <a:xfrm>
            <a:off x="838200" y="1690688"/>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defRPr/>
            </a:pPr>
            <a:r>
              <a:rPr lang="en-US" sz="2000" dirty="0">
                <a:solidFill>
                  <a:srgbClr val="202452"/>
                </a:solidFill>
              </a:rPr>
              <a:t>A state employment agency is not required to do an I-9 if the individual is hired for a period of employment not to exceed 3 days in duration. </a:t>
            </a:r>
          </a:p>
          <a:p>
            <a:pPr>
              <a:lnSpc>
                <a:spcPct val="80000"/>
              </a:lnSpc>
              <a:defRPr/>
            </a:pPr>
            <a:r>
              <a:rPr lang="en-US" sz="2000" dirty="0">
                <a:solidFill>
                  <a:srgbClr val="202452"/>
                </a:solidFill>
              </a:rPr>
              <a:t>If the one-stop does it for one employer, then it must be done for all employers who request I-9s on hires less than 3 days duration.</a:t>
            </a:r>
          </a:p>
          <a:p>
            <a:pPr>
              <a:lnSpc>
                <a:spcPct val="80000"/>
              </a:lnSpc>
              <a:defRPr/>
            </a:pPr>
            <a:r>
              <a:rPr lang="en-US" sz="2000" dirty="0">
                <a:solidFill>
                  <a:srgbClr val="202452"/>
                </a:solidFill>
              </a:rPr>
              <a:t>Should a state employment agency choose not to do I-9s for hires under 3 days duration, the agency shall notify employers that, as a matter of policy, it does not perform verifications for individuals hired for that length of time, and that the employers must complete the identity and employment eligibility requirements. </a:t>
            </a:r>
          </a:p>
          <a:p>
            <a:pPr>
              <a:lnSpc>
                <a:spcPct val="80000"/>
              </a:lnSpc>
              <a:defRPr/>
            </a:pPr>
            <a:r>
              <a:rPr lang="en-US" sz="2000" dirty="0">
                <a:solidFill>
                  <a:srgbClr val="202452"/>
                </a:solidFill>
              </a:rPr>
              <a:t>Such notification may be incorporated into the job order or other referral form utilized by the state employment agency as appropriate. </a:t>
            </a:r>
          </a:p>
        </p:txBody>
      </p:sp>
    </p:spTree>
    <p:extLst>
      <p:ext uri="{BB962C8B-B14F-4D97-AF65-F5344CB8AC3E}">
        <p14:creationId xmlns:p14="http://schemas.microsoft.com/office/powerpoint/2010/main" val="4902151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State Employment Agency Certification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2B6ADFC4-B96A-DC2B-095D-612D7C64B5F2}"/>
              </a:ext>
            </a:extLst>
          </p:cNvPr>
          <p:cNvSpPr txBox="1">
            <a:spLocks noChangeArrowheads="1"/>
          </p:cNvSpPr>
          <p:nvPr/>
        </p:nvSpPr>
        <p:spPr>
          <a:xfrm>
            <a:off x="838200" y="1690688"/>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defRPr/>
            </a:pPr>
            <a:r>
              <a:rPr lang="en-US" sz="2400" dirty="0">
                <a:solidFill>
                  <a:srgbClr val="202452"/>
                </a:solidFill>
              </a:rPr>
              <a:t>The employer must:</a:t>
            </a:r>
          </a:p>
          <a:p>
            <a:pPr>
              <a:lnSpc>
                <a:spcPct val="80000"/>
              </a:lnSpc>
              <a:defRPr/>
            </a:pPr>
            <a:r>
              <a:rPr lang="en-US" sz="2400" dirty="0">
                <a:solidFill>
                  <a:srgbClr val="202452"/>
                </a:solidFill>
              </a:rPr>
              <a:t>Review the identifying information contained in the certification to ensure that it pertains to the individual hired, and</a:t>
            </a:r>
          </a:p>
          <a:p>
            <a:pPr>
              <a:lnSpc>
                <a:spcPct val="80000"/>
              </a:lnSpc>
              <a:defRPr/>
            </a:pPr>
            <a:r>
              <a:rPr lang="en-US" sz="2400" dirty="0">
                <a:solidFill>
                  <a:srgbClr val="202452"/>
                </a:solidFill>
              </a:rPr>
              <a:t>Observe the signing of the certification by the individual at the time of its receipt by the employer.</a:t>
            </a:r>
          </a:p>
          <a:p>
            <a:pPr>
              <a:lnSpc>
                <a:spcPct val="80000"/>
              </a:lnSpc>
              <a:defRPr/>
            </a:pPr>
            <a:r>
              <a:rPr lang="en-US" sz="2400" dirty="0">
                <a:solidFill>
                  <a:srgbClr val="202452"/>
                </a:solidFill>
              </a:rPr>
              <a:t>Update the state employment agency certification in lieu of Form I-9, upon expiration of the employment authorization date, if appropriate, or</a:t>
            </a:r>
          </a:p>
          <a:p>
            <a:pPr>
              <a:lnSpc>
                <a:spcPct val="80000"/>
              </a:lnSpc>
              <a:defRPr/>
            </a:pPr>
            <a:r>
              <a:rPr lang="en-US" sz="2400" dirty="0">
                <a:solidFill>
                  <a:srgbClr val="202452"/>
                </a:solidFill>
              </a:rPr>
              <a:t>No longer employ an individual upon expiration of his or her employment authorization date noted on the certification    </a:t>
            </a:r>
          </a:p>
        </p:txBody>
      </p:sp>
    </p:spTree>
    <p:extLst>
      <p:ext uri="{BB962C8B-B14F-4D97-AF65-F5344CB8AC3E}">
        <p14:creationId xmlns:p14="http://schemas.microsoft.com/office/powerpoint/2010/main" val="36579611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State Employment Agency Certification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D89F394E-332B-62D1-F47B-0951AC772CE9}"/>
              </a:ext>
            </a:extLst>
          </p:cNvPr>
          <p:cNvSpPr txBox="1">
            <a:spLocks noChangeArrowheads="1"/>
          </p:cNvSpPr>
          <p:nvPr/>
        </p:nvSpPr>
        <p:spPr>
          <a:xfrm>
            <a:off x="838200" y="1690688"/>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defRPr/>
            </a:pPr>
            <a:r>
              <a:rPr lang="en-US">
                <a:solidFill>
                  <a:srgbClr val="202452"/>
                </a:solidFill>
              </a:rPr>
              <a:t>The employer must: </a:t>
            </a:r>
          </a:p>
          <a:p>
            <a:pPr>
              <a:defRPr/>
            </a:pPr>
            <a:r>
              <a:rPr lang="en-US">
                <a:solidFill>
                  <a:srgbClr val="202452"/>
                </a:solidFill>
              </a:rPr>
              <a:t>Retain the certification in the same manner prescribed for Form I-9 which is three years after the date of the hire or one year after the date the individual's employment is terminated, whichever is later; and   </a:t>
            </a:r>
          </a:p>
          <a:p>
            <a:pPr>
              <a:defRPr/>
            </a:pPr>
            <a:r>
              <a:rPr lang="en-US">
                <a:solidFill>
                  <a:srgbClr val="202452"/>
                </a:solidFill>
              </a:rPr>
              <a:t>Make it available for inspection to officers of the Service or the Department of Labor.</a:t>
            </a:r>
            <a:endParaRPr lang="en-US" dirty="0">
              <a:solidFill>
                <a:srgbClr val="202452"/>
              </a:solidFill>
            </a:endParaRPr>
          </a:p>
        </p:txBody>
      </p:sp>
    </p:spTree>
    <p:extLst>
      <p:ext uri="{BB962C8B-B14F-4D97-AF65-F5344CB8AC3E}">
        <p14:creationId xmlns:p14="http://schemas.microsoft.com/office/powerpoint/2010/main" val="26340736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Standards for State Employment Agency Certifications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0EBDB942-65E2-000E-B2B3-9C01BD90AC99}"/>
              </a:ext>
            </a:extLst>
          </p:cNvPr>
          <p:cNvSpPr txBox="1">
            <a:spLocks noChangeArrowheads="1"/>
          </p:cNvSpPr>
          <p:nvPr/>
        </p:nvSpPr>
        <p:spPr>
          <a:xfrm>
            <a:off x="838200" y="1876927"/>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400">
                <a:solidFill>
                  <a:srgbClr val="202452"/>
                </a:solidFill>
              </a:rPr>
              <a:t>Be issued on official agency letterhead; </a:t>
            </a:r>
          </a:p>
          <a:p>
            <a:pPr>
              <a:defRPr/>
            </a:pPr>
            <a:r>
              <a:rPr lang="en-US" sz="2400">
                <a:solidFill>
                  <a:srgbClr val="202452"/>
                </a:solidFill>
              </a:rPr>
              <a:t>Be signed by an appropriately designated official of the agency;    </a:t>
            </a:r>
          </a:p>
          <a:p>
            <a:pPr>
              <a:defRPr/>
            </a:pPr>
            <a:r>
              <a:rPr lang="en-US" sz="2400">
                <a:solidFill>
                  <a:srgbClr val="202452"/>
                </a:solidFill>
              </a:rPr>
              <a:t>Bear a date of issuance;    </a:t>
            </a:r>
          </a:p>
          <a:p>
            <a:pPr>
              <a:defRPr/>
            </a:pPr>
            <a:r>
              <a:rPr lang="en-US" sz="2400">
                <a:solidFill>
                  <a:srgbClr val="202452"/>
                </a:solidFill>
              </a:rPr>
              <a:t>Contain the employer's name and address;    </a:t>
            </a:r>
          </a:p>
          <a:p>
            <a:pPr>
              <a:defRPr/>
            </a:pPr>
            <a:r>
              <a:rPr lang="en-US" sz="2400">
                <a:solidFill>
                  <a:srgbClr val="202452"/>
                </a:solidFill>
              </a:rPr>
              <a:t>State the name and date of birth of the individual referred; </a:t>
            </a:r>
          </a:p>
          <a:p>
            <a:pPr>
              <a:defRPr/>
            </a:pPr>
            <a:r>
              <a:rPr lang="en-US" sz="2400">
                <a:solidFill>
                  <a:srgbClr val="202452"/>
                </a:solidFill>
              </a:rPr>
              <a:t>Identify the position or type of employment for which the individual is referred;    </a:t>
            </a:r>
          </a:p>
          <a:p>
            <a:pPr>
              <a:defRPr/>
            </a:pPr>
            <a:r>
              <a:rPr lang="en-US" sz="2400">
                <a:solidFill>
                  <a:srgbClr val="202452"/>
                </a:solidFill>
              </a:rPr>
              <a:t>Bear a job order number relating to the position or type of employment for which the individual is referred; </a:t>
            </a:r>
            <a:endParaRPr lang="en-US" sz="2400" dirty="0">
              <a:solidFill>
                <a:srgbClr val="202452"/>
              </a:solidFill>
            </a:endParaRPr>
          </a:p>
        </p:txBody>
      </p:sp>
    </p:spTree>
    <p:extLst>
      <p:ext uri="{BB962C8B-B14F-4D97-AF65-F5344CB8AC3E}">
        <p14:creationId xmlns:p14="http://schemas.microsoft.com/office/powerpoint/2010/main" val="20201533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Standards for State Employment Agency Certifications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5DBE40FA-1063-1583-C26C-6A752F8E7644}"/>
              </a:ext>
            </a:extLst>
          </p:cNvPr>
          <p:cNvSpPr txBox="1">
            <a:spLocks noChangeArrowheads="1"/>
          </p:cNvSpPr>
          <p:nvPr/>
        </p:nvSpPr>
        <p:spPr>
          <a:xfrm>
            <a:off x="838200" y="1826992"/>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defRPr/>
            </a:pPr>
            <a:r>
              <a:rPr lang="en-US" sz="2400" dirty="0">
                <a:solidFill>
                  <a:srgbClr val="202452"/>
                </a:solidFill>
              </a:rPr>
              <a:t>Identify the document or documents presented by the individual to the state employment agency for the purposes of identity and employment eligibility verification;    </a:t>
            </a:r>
          </a:p>
          <a:p>
            <a:pPr>
              <a:lnSpc>
                <a:spcPct val="80000"/>
              </a:lnSpc>
              <a:defRPr/>
            </a:pPr>
            <a:r>
              <a:rPr lang="en-US" sz="2400" dirty="0">
                <a:solidFill>
                  <a:srgbClr val="202452"/>
                </a:solidFill>
              </a:rPr>
              <a:t>State the identifying number or numbers of the document or documents described in paragraph (d)(8) of this section;    </a:t>
            </a:r>
          </a:p>
          <a:p>
            <a:pPr>
              <a:lnSpc>
                <a:spcPct val="80000"/>
              </a:lnSpc>
              <a:defRPr/>
            </a:pPr>
            <a:r>
              <a:rPr lang="en-US" sz="2400" dirty="0">
                <a:solidFill>
                  <a:srgbClr val="202452"/>
                </a:solidFill>
              </a:rPr>
              <a:t>Certify that the agency has complied with the requirements of section 274A(b) of the Act concerning verification of the identity and employment eligibility of the individual referred, and has determined that, to the best of the agency's knowledge, the individual is authorized to work in the United States; </a:t>
            </a:r>
          </a:p>
        </p:txBody>
      </p:sp>
    </p:spTree>
    <p:extLst>
      <p:ext uri="{BB962C8B-B14F-4D97-AF65-F5344CB8AC3E}">
        <p14:creationId xmlns:p14="http://schemas.microsoft.com/office/powerpoint/2010/main" val="42063044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Standards for State Employment Agency Certifications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7E25A97E-C8F8-A913-85B5-323B8037B627}"/>
              </a:ext>
            </a:extLst>
          </p:cNvPr>
          <p:cNvSpPr txBox="1">
            <a:spLocks noChangeArrowheads="1"/>
          </p:cNvSpPr>
          <p:nvPr/>
        </p:nvSpPr>
        <p:spPr>
          <a:xfrm>
            <a:off x="838200" y="1852863"/>
            <a:ext cx="10515600" cy="4302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defRPr/>
            </a:pPr>
            <a:r>
              <a:rPr lang="en-US" sz="2000">
                <a:solidFill>
                  <a:srgbClr val="202452"/>
                </a:solidFill>
              </a:rPr>
              <a:t>Clearly state any restrictions, conditions, expiration dates or other limitations which relate to the individual's employment eligibility in the United States, or contain an affirmative statement that the employment authorization of the referred individual is not restricted;    </a:t>
            </a:r>
          </a:p>
          <a:p>
            <a:pPr>
              <a:lnSpc>
                <a:spcPct val="80000"/>
              </a:lnSpc>
              <a:defRPr/>
            </a:pPr>
            <a:r>
              <a:rPr lang="en-US" sz="2000">
                <a:solidFill>
                  <a:srgbClr val="202452"/>
                </a:solidFill>
              </a:rPr>
              <a:t>State that the employer is not required to verify the individual's identity or employment eligibility, but must retain the certification in lieu of Form I-9; </a:t>
            </a:r>
          </a:p>
          <a:p>
            <a:pPr>
              <a:lnSpc>
                <a:spcPct val="80000"/>
              </a:lnSpc>
              <a:defRPr/>
            </a:pPr>
            <a:r>
              <a:rPr lang="en-US" sz="2000">
                <a:solidFill>
                  <a:srgbClr val="202452"/>
                </a:solidFill>
              </a:rPr>
              <a:t>Contain a space or a line for the signature of the referred individual, requiring the individual under penalty of perjury to sign his or her name before the employer at the time of receipt of the certification by the employer; and    </a:t>
            </a:r>
          </a:p>
          <a:p>
            <a:pPr>
              <a:lnSpc>
                <a:spcPct val="80000"/>
              </a:lnSpc>
              <a:defRPr/>
            </a:pPr>
            <a:r>
              <a:rPr lang="en-US" sz="2000">
                <a:solidFill>
                  <a:srgbClr val="202452"/>
                </a:solidFill>
              </a:rPr>
              <a:t>State that counterfeiting, falsification, unauthorized issuance or alteration of the certification constitutes a violation of federal law pursuant to title 18, U.S.C. 1546. </a:t>
            </a:r>
            <a:endParaRPr lang="en-US" sz="2000" dirty="0">
              <a:solidFill>
                <a:srgbClr val="202452"/>
              </a:solidFill>
            </a:endParaRPr>
          </a:p>
        </p:txBody>
      </p:sp>
    </p:spTree>
    <p:extLst>
      <p:ext uri="{BB962C8B-B14F-4D97-AF65-F5344CB8AC3E}">
        <p14:creationId xmlns:p14="http://schemas.microsoft.com/office/powerpoint/2010/main" val="3789711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Section 1 – Employee Information and Verification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Text Box 4">
            <a:extLst>
              <a:ext uri="{FF2B5EF4-FFF2-40B4-BE49-F238E27FC236}">
                <a16:creationId xmlns:a16="http://schemas.microsoft.com/office/drawing/2014/main" id="{65260F2A-E313-E300-FFAB-A392D8975B88}"/>
              </a:ext>
            </a:extLst>
          </p:cNvPr>
          <p:cNvSpPr txBox="1">
            <a:spLocks noChangeArrowheads="1"/>
          </p:cNvSpPr>
          <p:nvPr/>
        </p:nvSpPr>
        <p:spPr bwMode="auto">
          <a:xfrm>
            <a:off x="838200" y="1690688"/>
            <a:ext cx="105156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1000">
                <a:solidFill>
                  <a:schemeClr val="bg2"/>
                </a:solidFill>
                <a:latin typeface="Verdana" panose="020B0604030504040204" pitchFamily="34" charset="0"/>
              </a:defRPr>
            </a:lvl1pPr>
            <a:lvl2pPr marL="742950" indent="-285750" eaLnBrk="0" hangingPunct="0">
              <a:defRPr sz="1000">
                <a:solidFill>
                  <a:schemeClr val="bg2"/>
                </a:solidFill>
                <a:latin typeface="Verdana" panose="020B0604030504040204" pitchFamily="34" charset="0"/>
              </a:defRPr>
            </a:lvl2pPr>
            <a:lvl3pPr marL="1143000" indent="-228600" eaLnBrk="0" hangingPunct="0">
              <a:defRPr sz="1000">
                <a:solidFill>
                  <a:schemeClr val="bg2"/>
                </a:solidFill>
                <a:latin typeface="Verdana" panose="020B0604030504040204" pitchFamily="34" charset="0"/>
              </a:defRPr>
            </a:lvl3pPr>
            <a:lvl4pPr marL="1600200" indent="-228600" eaLnBrk="0" hangingPunct="0">
              <a:defRPr sz="1000">
                <a:solidFill>
                  <a:schemeClr val="bg2"/>
                </a:solidFill>
                <a:latin typeface="Verdana" panose="020B0604030504040204" pitchFamily="34" charset="0"/>
              </a:defRPr>
            </a:lvl4pPr>
            <a:lvl5pPr marL="2057400" indent="-228600" eaLnBrk="0" hangingPunct="0">
              <a:defRPr sz="1000">
                <a:solidFill>
                  <a:schemeClr val="bg2"/>
                </a:solidFill>
                <a:latin typeface="Verdana" panose="020B0604030504040204" pitchFamily="34" charset="0"/>
              </a:defRPr>
            </a:lvl5pPr>
            <a:lvl6pPr marL="2514600" indent="-228600" eaLnBrk="0" fontAlgn="base" hangingPunct="0">
              <a:spcBef>
                <a:spcPct val="50000"/>
              </a:spcBef>
              <a:spcAft>
                <a:spcPct val="0"/>
              </a:spcAft>
              <a:defRPr sz="1000">
                <a:solidFill>
                  <a:schemeClr val="bg2"/>
                </a:solidFill>
                <a:latin typeface="Verdana" panose="020B0604030504040204" pitchFamily="34" charset="0"/>
              </a:defRPr>
            </a:lvl6pPr>
            <a:lvl7pPr marL="2971800" indent="-228600" eaLnBrk="0" fontAlgn="base" hangingPunct="0">
              <a:spcBef>
                <a:spcPct val="50000"/>
              </a:spcBef>
              <a:spcAft>
                <a:spcPct val="0"/>
              </a:spcAft>
              <a:defRPr sz="1000">
                <a:solidFill>
                  <a:schemeClr val="bg2"/>
                </a:solidFill>
                <a:latin typeface="Verdana" panose="020B0604030504040204" pitchFamily="34" charset="0"/>
              </a:defRPr>
            </a:lvl7pPr>
            <a:lvl8pPr marL="3429000" indent="-228600" eaLnBrk="0" fontAlgn="base" hangingPunct="0">
              <a:spcBef>
                <a:spcPct val="50000"/>
              </a:spcBef>
              <a:spcAft>
                <a:spcPct val="0"/>
              </a:spcAft>
              <a:defRPr sz="1000">
                <a:solidFill>
                  <a:schemeClr val="bg2"/>
                </a:solidFill>
                <a:latin typeface="Verdana" panose="020B0604030504040204" pitchFamily="34" charset="0"/>
              </a:defRPr>
            </a:lvl8pPr>
            <a:lvl9pPr marL="3886200" indent="-228600" eaLnBrk="0" fontAlgn="base" hangingPunct="0">
              <a:spcBef>
                <a:spcPct val="50000"/>
              </a:spcBef>
              <a:spcAft>
                <a:spcPct val="0"/>
              </a:spcAft>
              <a:defRPr sz="1000">
                <a:solidFill>
                  <a:schemeClr val="bg2"/>
                </a:solidFill>
                <a:latin typeface="Verdana" panose="020B0604030504040204" pitchFamily="34" charset="0"/>
              </a:defRPr>
            </a:lvl9pPr>
          </a:lstStyle>
          <a:p>
            <a:pPr eaLnBrk="1" hangingPunct="1">
              <a:spcBef>
                <a:spcPct val="0"/>
              </a:spcBef>
              <a:buFontTx/>
              <a:buChar char="•"/>
            </a:pPr>
            <a:r>
              <a:rPr lang="en-US" altLang="en-US" sz="2200" dirty="0">
                <a:solidFill>
                  <a:srgbClr val="202452"/>
                </a:solidFill>
              </a:rPr>
              <a:t>Job seekers complete Section 1 by filling in the correct information and signing and dating the form. Their name, address, and date of birth must be provided.  The SSN should be filled in for one-stop center tracking purposes.  The form must be typewritten or printed using ink.</a:t>
            </a:r>
          </a:p>
          <a:p>
            <a:pPr eaLnBrk="1" hangingPunct="1">
              <a:spcBef>
                <a:spcPct val="0"/>
              </a:spcBef>
              <a:buFontTx/>
              <a:buChar char="•"/>
            </a:pPr>
            <a:endParaRPr lang="en-US" altLang="en-US" sz="2200" dirty="0">
              <a:solidFill>
                <a:srgbClr val="202452"/>
              </a:solidFill>
            </a:endParaRPr>
          </a:p>
          <a:p>
            <a:pPr eaLnBrk="1" hangingPunct="1">
              <a:spcBef>
                <a:spcPct val="0"/>
              </a:spcBef>
              <a:buFontTx/>
              <a:buChar char="•"/>
            </a:pPr>
            <a:r>
              <a:rPr lang="en-US" altLang="en-US" sz="2200" dirty="0">
                <a:solidFill>
                  <a:srgbClr val="202452"/>
                </a:solidFill>
              </a:rPr>
              <a:t>Do not allow the job seeker to use whiteout. If a mistake occurs during completion of the I-9 form, have the job seeker cross out the error, initial and date it, and insert the correct information. </a:t>
            </a:r>
          </a:p>
          <a:p>
            <a:pPr eaLnBrk="1" hangingPunct="1">
              <a:spcBef>
                <a:spcPct val="0"/>
              </a:spcBef>
              <a:buFontTx/>
              <a:buChar char="•"/>
            </a:pPr>
            <a:endParaRPr lang="en-US" altLang="en-US" sz="2200" dirty="0">
              <a:solidFill>
                <a:srgbClr val="202452"/>
              </a:solidFill>
            </a:endParaRPr>
          </a:p>
          <a:p>
            <a:pPr eaLnBrk="1" hangingPunct="1">
              <a:spcBef>
                <a:spcPct val="0"/>
              </a:spcBef>
              <a:buFontTx/>
              <a:buChar char="•"/>
            </a:pPr>
            <a:r>
              <a:rPr lang="en-US" altLang="en-US" sz="2200" dirty="0">
                <a:solidFill>
                  <a:srgbClr val="202452"/>
                </a:solidFill>
              </a:rPr>
              <a:t>One-stop staff is responsible for reviewing and ensuring that the job seeker fully and properly completes Section 1</a:t>
            </a:r>
          </a:p>
        </p:txBody>
      </p:sp>
    </p:spTree>
    <p:extLst>
      <p:ext uri="{BB962C8B-B14F-4D97-AF65-F5344CB8AC3E}">
        <p14:creationId xmlns:p14="http://schemas.microsoft.com/office/powerpoint/2010/main" val="28399308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Standards for State Employment Agency Certifications - Retention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739B553D-0972-7CBD-EFDC-A8722F3F9087}"/>
              </a:ext>
            </a:extLst>
          </p:cNvPr>
          <p:cNvSpPr txBox="1">
            <a:spLocks noChangeArrowheads="1"/>
          </p:cNvSpPr>
          <p:nvPr/>
        </p:nvSpPr>
        <p:spPr>
          <a:xfrm>
            <a:off x="838200" y="1962150"/>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defRPr/>
            </a:pPr>
            <a:r>
              <a:rPr lang="en-US">
                <a:solidFill>
                  <a:srgbClr val="202452"/>
                </a:solidFill>
              </a:rPr>
              <a:t>Must be retained by a state employment agency for a period of three years from the date that the individual was last referred by the agency and hired by an employer. </a:t>
            </a:r>
          </a:p>
          <a:p>
            <a:pPr>
              <a:lnSpc>
                <a:spcPct val="80000"/>
              </a:lnSpc>
              <a:defRPr/>
            </a:pPr>
            <a:r>
              <a:rPr lang="en-US">
                <a:solidFill>
                  <a:srgbClr val="202452"/>
                </a:solidFill>
              </a:rPr>
              <a:t>A state employment agency may retain a Form I-9 either in its original form, or on microfilm or microfiche.    </a:t>
            </a:r>
          </a:p>
          <a:p>
            <a:pPr>
              <a:lnSpc>
                <a:spcPct val="80000"/>
              </a:lnSpc>
              <a:defRPr/>
            </a:pPr>
            <a:r>
              <a:rPr lang="en-US">
                <a:solidFill>
                  <a:srgbClr val="202452"/>
                </a:solidFill>
              </a:rPr>
              <a:t>By the employer, in the original form, and in the same manner and location as the employer has designated for retention of Forms I-9, and for the period of time.</a:t>
            </a:r>
            <a:endParaRPr lang="en-US" dirty="0">
              <a:solidFill>
                <a:srgbClr val="202452"/>
              </a:solidFill>
            </a:endParaRPr>
          </a:p>
        </p:txBody>
      </p:sp>
    </p:spTree>
    <p:extLst>
      <p:ext uri="{BB962C8B-B14F-4D97-AF65-F5344CB8AC3E}">
        <p14:creationId xmlns:p14="http://schemas.microsoft.com/office/powerpoint/2010/main" val="21753722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Standards for State Employment Agency Certifications – New Referral</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155C5990-B651-1E5D-9574-16192EE7F79E}"/>
              </a:ext>
            </a:extLst>
          </p:cNvPr>
          <p:cNvSpPr txBox="1">
            <a:spLocks noChangeArrowheads="1"/>
          </p:cNvSpPr>
          <p:nvPr/>
        </p:nvSpPr>
        <p:spPr>
          <a:xfrm>
            <a:off x="838200" y="1962150"/>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rgbClr val="202452"/>
                </a:solidFill>
              </a:rPr>
              <a:t>If the one-stop determines that a previously completed Form I-9 pertains to the individual and that the individual remains authorized to be employed in the United States, no additional verification need be conducted, and no new Form I-9 need be completed prior to issuance of a new certification provided that the individual is referred by the agency within 3 years of the execution of the initial Form I-9. </a:t>
            </a:r>
          </a:p>
        </p:txBody>
      </p:sp>
    </p:spTree>
    <p:extLst>
      <p:ext uri="{BB962C8B-B14F-4D97-AF65-F5344CB8AC3E}">
        <p14:creationId xmlns:p14="http://schemas.microsoft.com/office/powerpoint/2010/main" val="19088948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Standards for State Employment Agency Certifications – New Referral</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E4188904-7F10-428F-C007-6E1050F75FFD}"/>
              </a:ext>
            </a:extLst>
          </p:cNvPr>
          <p:cNvSpPr txBox="1">
            <a:spLocks noChangeArrowheads="1"/>
          </p:cNvSpPr>
          <p:nvPr/>
        </p:nvSpPr>
        <p:spPr>
          <a:xfrm>
            <a:off x="838200" y="1962150"/>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defRPr/>
            </a:pPr>
            <a:r>
              <a:rPr lang="en-US" dirty="0">
                <a:solidFill>
                  <a:srgbClr val="202452"/>
                </a:solidFill>
              </a:rPr>
              <a:t>If the one-stop determines that the Form I-9 pertains to the individual but that the individual does not appear to be authorized to be employed in the United States based on restrictions, expiration dates or other conditions annotated on the Form I-9, the agency shall not issue a certification unless the individual can provide the documentation to update the I-9; otherwise, the individual may no longer be referred for employment by the one-stop center. </a:t>
            </a:r>
          </a:p>
        </p:txBody>
      </p:sp>
    </p:spTree>
    <p:extLst>
      <p:ext uri="{BB962C8B-B14F-4D97-AF65-F5344CB8AC3E}">
        <p14:creationId xmlns:p14="http://schemas.microsoft.com/office/powerpoint/2010/main" val="35043346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I-9 Information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E19BA723-191D-678A-514D-9194246AF3AE}"/>
              </a:ext>
            </a:extLst>
          </p:cNvPr>
          <p:cNvSpPr txBox="1">
            <a:spLocks noChangeArrowheads="1"/>
          </p:cNvSpPr>
          <p:nvPr/>
        </p:nvSpPr>
        <p:spPr>
          <a:xfrm>
            <a:off x="838200" y="1690688"/>
            <a:ext cx="10515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rgbClr val="202452"/>
                </a:solidFill>
              </a:rPr>
              <a:t>Employer Handbook</a:t>
            </a:r>
            <a:br>
              <a:rPr lang="en-US" dirty="0"/>
            </a:br>
            <a:r>
              <a:rPr lang="en-US" dirty="0">
                <a:hlinkClick r:id="rId4"/>
              </a:rPr>
              <a:t>http://www.uscis.gov/files/form/m-274.pdf</a:t>
            </a:r>
            <a:endParaRPr lang="en-US" dirty="0"/>
          </a:p>
          <a:p>
            <a:pPr>
              <a:defRPr/>
            </a:pPr>
            <a:r>
              <a:rPr lang="en-US" dirty="0">
                <a:solidFill>
                  <a:srgbClr val="202452"/>
                </a:solidFill>
              </a:rPr>
              <a:t>I-9 Form</a:t>
            </a:r>
            <a:br>
              <a:rPr lang="en-US" dirty="0"/>
            </a:br>
            <a:r>
              <a:rPr lang="en-US" dirty="0">
                <a:hlinkClick r:id="rId5"/>
              </a:rPr>
              <a:t>http://www.uscis.gov/files/form/i-9.pdf</a:t>
            </a:r>
            <a:r>
              <a:rPr lang="en-US" dirty="0"/>
              <a:t> </a:t>
            </a:r>
          </a:p>
          <a:p>
            <a:pPr>
              <a:defRPr/>
            </a:pPr>
            <a:r>
              <a:rPr lang="en-US" dirty="0">
                <a:solidFill>
                  <a:srgbClr val="202452"/>
                </a:solidFill>
              </a:rPr>
              <a:t>516 INS</a:t>
            </a:r>
            <a:br>
              <a:rPr lang="en-US" dirty="0"/>
            </a:br>
            <a:r>
              <a:rPr lang="en-US" dirty="0">
                <a:hlinkClick r:id="rId6"/>
              </a:rPr>
              <a:t>http://www.floridajobs.org/PDG/MSFW/516INS_rv2011.pdf</a:t>
            </a:r>
            <a:r>
              <a:rPr lang="en-US" dirty="0"/>
              <a:t> </a:t>
            </a:r>
          </a:p>
        </p:txBody>
      </p:sp>
    </p:spTree>
    <p:extLst>
      <p:ext uri="{BB962C8B-B14F-4D97-AF65-F5344CB8AC3E}">
        <p14:creationId xmlns:p14="http://schemas.microsoft.com/office/powerpoint/2010/main" val="2154090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itle 5">
            <a:extLst>
              <a:ext uri="{FF2B5EF4-FFF2-40B4-BE49-F238E27FC236}">
                <a16:creationId xmlns:a16="http://schemas.microsoft.com/office/drawing/2014/main" id="{4EB727CE-6B43-BA0E-3F4B-0A7311B6919F}"/>
              </a:ext>
            </a:extLst>
          </p:cNvPr>
          <p:cNvSpPr>
            <a:spLocks noGrp="1"/>
          </p:cNvSpPr>
          <p:nvPr>
            <p:ph type="title"/>
          </p:nvPr>
        </p:nvSpPr>
        <p:spPr/>
        <p:txBody>
          <a:bodyPr/>
          <a:lstStyle/>
          <a:p>
            <a:endParaRPr lang="en-US"/>
          </a:p>
        </p:txBody>
      </p:sp>
      <p:pic>
        <p:nvPicPr>
          <p:cNvPr id="7" name="Picture 28" descr="I-9 sec 1 pic">
            <a:extLst>
              <a:ext uri="{FF2B5EF4-FFF2-40B4-BE49-F238E27FC236}">
                <a16:creationId xmlns:a16="http://schemas.microsoft.com/office/drawing/2014/main" id="{CFE18DA8-EE34-52D5-B7D9-EFFD0D291E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1147" y="1027906"/>
            <a:ext cx="8269705" cy="435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30">
            <a:extLst>
              <a:ext uri="{FF2B5EF4-FFF2-40B4-BE49-F238E27FC236}">
                <a16:creationId xmlns:a16="http://schemas.microsoft.com/office/drawing/2014/main" id="{EAF0C1E2-6A0F-FA24-B1E9-4F5F66DE7366}"/>
              </a:ext>
            </a:extLst>
          </p:cNvPr>
          <p:cNvGrpSpPr>
            <a:grpSpLocks/>
          </p:cNvGrpSpPr>
          <p:nvPr/>
        </p:nvGrpSpPr>
        <p:grpSpPr bwMode="auto">
          <a:xfrm>
            <a:off x="248903" y="2170030"/>
            <a:ext cx="990600" cy="762000"/>
            <a:chOff x="24" y="1104"/>
            <a:chExt cx="624" cy="480"/>
          </a:xfrm>
          <a:solidFill>
            <a:srgbClr val="E2C549"/>
          </a:solidFill>
        </p:grpSpPr>
        <p:grpSp>
          <p:nvGrpSpPr>
            <p:cNvPr id="9" name="Group 24">
              <a:extLst>
                <a:ext uri="{FF2B5EF4-FFF2-40B4-BE49-F238E27FC236}">
                  <a16:creationId xmlns:a16="http://schemas.microsoft.com/office/drawing/2014/main" id="{526A0DCF-EF87-B72E-EB4A-E79E818FC9C0}"/>
                </a:ext>
              </a:extLst>
            </p:cNvPr>
            <p:cNvGrpSpPr>
              <a:grpSpLocks/>
            </p:cNvGrpSpPr>
            <p:nvPr/>
          </p:nvGrpSpPr>
          <p:grpSpPr bwMode="auto">
            <a:xfrm>
              <a:off x="48" y="1104"/>
              <a:ext cx="576" cy="480"/>
              <a:chOff x="0" y="1104"/>
              <a:chExt cx="576" cy="480"/>
            </a:xfrm>
            <a:grpFill/>
          </p:grpSpPr>
          <p:sp>
            <p:nvSpPr>
              <p:cNvPr id="11" name="Text Box 15">
                <a:extLst>
                  <a:ext uri="{FF2B5EF4-FFF2-40B4-BE49-F238E27FC236}">
                    <a16:creationId xmlns:a16="http://schemas.microsoft.com/office/drawing/2014/main" id="{2295D1CF-F324-8751-8BA8-7E8BDAE1A1CD}"/>
                  </a:ext>
                </a:extLst>
              </p:cNvPr>
              <p:cNvSpPr txBox="1">
                <a:spLocks noChangeArrowheads="1"/>
              </p:cNvSpPr>
              <p:nvPr/>
            </p:nvSpPr>
            <p:spPr bwMode="auto">
              <a:xfrm>
                <a:off x="96" y="1392"/>
                <a:ext cx="384" cy="154"/>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1000">
                    <a:solidFill>
                      <a:schemeClr val="bg2"/>
                    </a:solidFill>
                    <a:latin typeface="Verdana" panose="020B0604030504040204" pitchFamily="34" charset="0"/>
                  </a:defRPr>
                </a:lvl1pPr>
                <a:lvl2pPr marL="742950" indent="-285750" eaLnBrk="0" hangingPunct="0">
                  <a:defRPr sz="1000">
                    <a:solidFill>
                      <a:schemeClr val="bg2"/>
                    </a:solidFill>
                    <a:latin typeface="Verdana" panose="020B0604030504040204" pitchFamily="34" charset="0"/>
                  </a:defRPr>
                </a:lvl2pPr>
                <a:lvl3pPr marL="1143000" indent="-228600" eaLnBrk="0" hangingPunct="0">
                  <a:defRPr sz="1000">
                    <a:solidFill>
                      <a:schemeClr val="bg2"/>
                    </a:solidFill>
                    <a:latin typeface="Verdana" panose="020B0604030504040204" pitchFamily="34" charset="0"/>
                  </a:defRPr>
                </a:lvl3pPr>
                <a:lvl4pPr marL="1600200" indent="-228600" eaLnBrk="0" hangingPunct="0">
                  <a:defRPr sz="1000">
                    <a:solidFill>
                      <a:schemeClr val="bg2"/>
                    </a:solidFill>
                    <a:latin typeface="Verdana" panose="020B0604030504040204" pitchFamily="34" charset="0"/>
                  </a:defRPr>
                </a:lvl4pPr>
                <a:lvl5pPr marL="2057400" indent="-228600" eaLnBrk="0" hangingPunct="0">
                  <a:defRPr sz="1000">
                    <a:solidFill>
                      <a:schemeClr val="bg2"/>
                    </a:solidFill>
                    <a:latin typeface="Verdana" panose="020B0604030504040204" pitchFamily="34" charset="0"/>
                  </a:defRPr>
                </a:lvl5pPr>
                <a:lvl6pPr marL="2514600" indent="-228600" eaLnBrk="0" fontAlgn="base" hangingPunct="0">
                  <a:spcBef>
                    <a:spcPct val="50000"/>
                  </a:spcBef>
                  <a:spcAft>
                    <a:spcPct val="0"/>
                  </a:spcAft>
                  <a:defRPr sz="1000">
                    <a:solidFill>
                      <a:schemeClr val="bg2"/>
                    </a:solidFill>
                    <a:latin typeface="Verdana" panose="020B0604030504040204" pitchFamily="34" charset="0"/>
                  </a:defRPr>
                </a:lvl6pPr>
                <a:lvl7pPr marL="2971800" indent="-228600" eaLnBrk="0" fontAlgn="base" hangingPunct="0">
                  <a:spcBef>
                    <a:spcPct val="50000"/>
                  </a:spcBef>
                  <a:spcAft>
                    <a:spcPct val="0"/>
                  </a:spcAft>
                  <a:defRPr sz="1000">
                    <a:solidFill>
                      <a:schemeClr val="bg2"/>
                    </a:solidFill>
                    <a:latin typeface="Verdana" panose="020B0604030504040204" pitchFamily="34" charset="0"/>
                  </a:defRPr>
                </a:lvl7pPr>
                <a:lvl8pPr marL="3429000" indent="-228600" eaLnBrk="0" fontAlgn="base" hangingPunct="0">
                  <a:spcBef>
                    <a:spcPct val="50000"/>
                  </a:spcBef>
                  <a:spcAft>
                    <a:spcPct val="0"/>
                  </a:spcAft>
                  <a:defRPr sz="1000">
                    <a:solidFill>
                      <a:schemeClr val="bg2"/>
                    </a:solidFill>
                    <a:latin typeface="Verdana" panose="020B0604030504040204" pitchFamily="34" charset="0"/>
                  </a:defRPr>
                </a:lvl8pPr>
                <a:lvl9pPr marL="3886200" indent="-228600" eaLnBrk="0" fontAlgn="base" hangingPunct="0">
                  <a:spcBef>
                    <a:spcPct val="50000"/>
                  </a:spcBef>
                  <a:spcAft>
                    <a:spcPct val="0"/>
                  </a:spcAft>
                  <a:defRPr sz="1000">
                    <a:solidFill>
                      <a:schemeClr val="bg2"/>
                    </a:solidFill>
                    <a:latin typeface="Verdana" panose="020B0604030504040204" pitchFamily="34" charset="0"/>
                  </a:defRPr>
                </a:lvl9pPr>
              </a:lstStyle>
              <a:p>
                <a:pPr eaLnBrk="1" hangingPunct="1"/>
                <a:endParaRPr lang="en-US" altLang="en-US">
                  <a:solidFill>
                    <a:srgbClr val="202452"/>
                  </a:solidFill>
                </a:endParaRPr>
              </a:p>
            </p:txBody>
          </p:sp>
          <p:sp>
            <p:nvSpPr>
              <p:cNvPr id="12" name="Rectangle 17">
                <a:extLst>
                  <a:ext uri="{FF2B5EF4-FFF2-40B4-BE49-F238E27FC236}">
                    <a16:creationId xmlns:a16="http://schemas.microsoft.com/office/drawing/2014/main" id="{141B51FA-4001-E6DC-68D7-4E12BBB7716A}"/>
                  </a:ext>
                </a:extLst>
              </p:cNvPr>
              <p:cNvSpPr>
                <a:spLocks noChangeArrowheads="1"/>
              </p:cNvSpPr>
              <p:nvPr/>
            </p:nvSpPr>
            <p:spPr bwMode="auto">
              <a:xfrm>
                <a:off x="0" y="1104"/>
                <a:ext cx="576" cy="480"/>
              </a:xfrm>
              <a:prstGeom prst="rect">
                <a:avLst/>
              </a:prstGeom>
              <a:grpFill/>
              <a:ln w="9525">
                <a:solidFill>
                  <a:schemeClr val="tx1"/>
                </a:solidFill>
                <a:miter lim="800000"/>
                <a:headEnd/>
                <a:tailEnd/>
              </a:ln>
            </p:spPr>
            <p:txBody>
              <a:bodyPr wrap="none" anchor="ctr"/>
              <a:lstStyle>
                <a:lvl1pPr eaLnBrk="0" hangingPunct="0">
                  <a:defRPr sz="1000">
                    <a:solidFill>
                      <a:schemeClr val="bg2"/>
                    </a:solidFill>
                    <a:latin typeface="Verdana" panose="020B0604030504040204" pitchFamily="34" charset="0"/>
                  </a:defRPr>
                </a:lvl1pPr>
                <a:lvl2pPr marL="742950" indent="-285750" eaLnBrk="0" hangingPunct="0">
                  <a:defRPr sz="1000">
                    <a:solidFill>
                      <a:schemeClr val="bg2"/>
                    </a:solidFill>
                    <a:latin typeface="Verdana" panose="020B0604030504040204" pitchFamily="34" charset="0"/>
                  </a:defRPr>
                </a:lvl2pPr>
                <a:lvl3pPr marL="1143000" indent="-228600" eaLnBrk="0" hangingPunct="0">
                  <a:defRPr sz="1000">
                    <a:solidFill>
                      <a:schemeClr val="bg2"/>
                    </a:solidFill>
                    <a:latin typeface="Verdana" panose="020B0604030504040204" pitchFamily="34" charset="0"/>
                  </a:defRPr>
                </a:lvl3pPr>
                <a:lvl4pPr marL="1600200" indent="-228600" eaLnBrk="0" hangingPunct="0">
                  <a:defRPr sz="1000">
                    <a:solidFill>
                      <a:schemeClr val="bg2"/>
                    </a:solidFill>
                    <a:latin typeface="Verdana" panose="020B0604030504040204" pitchFamily="34" charset="0"/>
                  </a:defRPr>
                </a:lvl4pPr>
                <a:lvl5pPr marL="2057400" indent="-228600" eaLnBrk="0" hangingPunct="0">
                  <a:defRPr sz="1000">
                    <a:solidFill>
                      <a:schemeClr val="bg2"/>
                    </a:solidFill>
                    <a:latin typeface="Verdana" panose="020B0604030504040204" pitchFamily="34" charset="0"/>
                  </a:defRPr>
                </a:lvl5pPr>
                <a:lvl6pPr marL="2514600" indent="-228600" eaLnBrk="0" fontAlgn="base" hangingPunct="0">
                  <a:spcBef>
                    <a:spcPct val="50000"/>
                  </a:spcBef>
                  <a:spcAft>
                    <a:spcPct val="0"/>
                  </a:spcAft>
                  <a:defRPr sz="1000">
                    <a:solidFill>
                      <a:schemeClr val="bg2"/>
                    </a:solidFill>
                    <a:latin typeface="Verdana" panose="020B0604030504040204" pitchFamily="34" charset="0"/>
                  </a:defRPr>
                </a:lvl6pPr>
                <a:lvl7pPr marL="2971800" indent="-228600" eaLnBrk="0" fontAlgn="base" hangingPunct="0">
                  <a:spcBef>
                    <a:spcPct val="50000"/>
                  </a:spcBef>
                  <a:spcAft>
                    <a:spcPct val="0"/>
                  </a:spcAft>
                  <a:defRPr sz="1000">
                    <a:solidFill>
                      <a:schemeClr val="bg2"/>
                    </a:solidFill>
                    <a:latin typeface="Verdana" panose="020B0604030504040204" pitchFamily="34" charset="0"/>
                  </a:defRPr>
                </a:lvl7pPr>
                <a:lvl8pPr marL="3429000" indent="-228600" eaLnBrk="0" fontAlgn="base" hangingPunct="0">
                  <a:spcBef>
                    <a:spcPct val="50000"/>
                  </a:spcBef>
                  <a:spcAft>
                    <a:spcPct val="0"/>
                  </a:spcAft>
                  <a:defRPr sz="1000">
                    <a:solidFill>
                      <a:schemeClr val="bg2"/>
                    </a:solidFill>
                    <a:latin typeface="Verdana" panose="020B0604030504040204" pitchFamily="34" charset="0"/>
                  </a:defRPr>
                </a:lvl8pPr>
                <a:lvl9pPr marL="3886200" indent="-228600" eaLnBrk="0" fontAlgn="base" hangingPunct="0">
                  <a:spcBef>
                    <a:spcPct val="50000"/>
                  </a:spcBef>
                  <a:spcAft>
                    <a:spcPct val="0"/>
                  </a:spcAft>
                  <a:defRPr sz="1000">
                    <a:solidFill>
                      <a:schemeClr val="bg2"/>
                    </a:solidFill>
                    <a:latin typeface="Verdana" panose="020B0604030504040204" pitchFamily="34" charset="0"/>
                  </a:defRPr>
                </a:lvl9pPr>
              </a:lstStyle>
              <a:p>
                <a:pPr eaLnBrk="1" hangingPunct="1">
                  <a:spcBef>
                    <a:spcPct val="0"/>
                  </a:spcBef>
                </a:pPr>
                <a:endParaRPr lang="en-US" altLang="en-US" sz="2400">
                  <a:solidFill>
                    <a:srgbClr val="202452"/>
                  </a:solidFill>
                  <a:latin typeface="Times New Roman" panose="02020603050405020304" pitchFamily="18" charset="0"/>
                </a:endParaRPr>
              </a:p>
            </p:txBody>
          </p:sp>
        </p:grpSp>
        <p:sp>
          <p:nvSpPr>
            <p:cNvPr id="10" name="Text Box 16">
              <a:extLst>
                <a:ext uri="{FF2B5EF4-FFF2-40B4-BE49-F238E27FC236}">
                  <a16:creationId xmlns:a16="http://schemas.microsoft.com/office/drawing/2014/main" id="{9FA08A3B-F5FA-D51C-A730-BA899952E31D}"/>
                </a:ext>
              </a:extLst>
            </p:cNvPr>
            <p:cNvSpPr txBox="1">
              <a:spLocks noChangeArrowheads="1"/>
            </p:cNvSpPr>
            <p:nvPr/>
          </p:nvSpPr>
          <p:spPr bwMode="auto">
            <a:xfrm>
              <a:off x="24" y="1123"/>
              <a:ext cx="624" cy="442"/>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bg2"/>
                  </a:solidFill>
                  <a:latin typeface="Verdana" panose="020B0604030504040204" pitchFamily="34" charset="0"/>
                </a:defRPr>
              </a:lvl1pPr>
              <a:lvl2pPr marL="742950" indent="-285750" eaLnBrk="0" hangingPunct="0">
                <a:defRPr sz="1000">
                  <a:solidFill>
                    <a:schemeClr val="bg2"/>
                  </a:solidFill>
                  <a:latin typeface="Verdana" panose="020B0604030504040204" pitchFamily="34" charset="0"/>
                </a:defRPr>
              </a:lvl2pPr>
              <a:lvl3pPr marL="1143000" indent="-228600" eaLnBrk="0" hangingPunct="0">
                <a:defRPr sz="1000">
                  <a:solidFill>
                    <a:schemeClr val="bg2"/>
                  </a:solidFill>
                  <a:latin typeface="Verdana" panose="020B0604030504040204" pitchFamily="34" charset="0"/>
                </a:defRPr>
              </a:lvl3pPr>
              <a:lvl4pPr marL="1600200" indent="-228600" eaLnBrk="0" hangingPunct="0">
                <a:defRPr sz="1000">
                  <a:solidFill>
                    <a:schemeClr val="bg2"/>
                  </a:solidFill>
                  <a:latin typeface="Verdana" panose="020B0604030504040204" pitchFamily="34" charset="0"/>
                </a:defRPr>
              </a:lvl4pPr>
              <a:lvl5pPr marL="2057400" indent="-228600" eaLnBrk="0" hangingPunct="0">
                <a:defRPr sz="1000">
                  <a:solidFill>
                    <a:schemeClr val="bg2"/>
                  </a:solidFill>
                  <a:latin typeface="Verdana" panose="020B0604030504040204" pitchFamily="34" charset="0"/>
                </a:defRPr>
              </a:lvl5pPr>
              <a:lvl6pPr marL="2514600" indent="-228600" eaLnBrk="0" fontAlgn="base" hangingPunct="0">
                <a:spcBef>
                  <a:spcPct val="50000"/>
                </a:spcBef>
                <a:spcAft>
                  <a:spcPct val="0"/>
                </a:spcAft>
                <a:defRPr sz="1000">
                  <a:solidFill>
                    <a:schemeClr val="bg2"/>
                  </a:solidFill>
                  <a:latin typeface="Verdana" panose="020B0604030504040204" pitchFamily="34" charset="0"/>
                </a:defRPr>
              </a:lvl6pPr>
              <a:lvl7pPr marL="2971800" indent="-228600" eaLnBrk="0" fontAlgn="base" hangingPunct="0">
                <a:spcBef>
                  <a:spcPct val="50000"/>
                </a:spcBef>
                <a:spcAft>
                  <a:spcPct val="0"/>
                </a:spcAft>
                <a:defRPr sz="1000">
                  <a:solidFill>
                    <a:schemeClr val="bg2"/>
                  </a:solidFill>
                  <a:latin typeface="Verdana" panose="020B0604030504040204" pitchFamily="34" charset="0"/>
                </a:defRPr>
              </a:lvl7pPr>
              <a:lvl8pPr marL="3429000" indent="-228600" eaLnBrk="0" fontAlgn="base" hangingPunct="0">
                <a:spcBef>
                  <a:spcPct val="50000"/>
                </a:spcBef>
                <a:spcAft>
                  <a:spcPct val="0"/>
                </a:spcAft>
                <a:defRPr sz="1000">
                  <a:solidFill>
                    <a:schemeClr val="bg2"/>
                  </a:solidFill>
                  <a:latin typeface="Verdana" panose="020B0604030504040204" pitchFamily="34" charset="0"/>
                </a:defRPr>
              </a:lvl8pPr>
              <a:lvl9pPr marL="3886200" indent="-228600" eaLnBrk="0" fontAlgn="base" hangingPunct="0">
                <a:spcBef>
                  <a:spcPct val="50000"/>
                </a:spcBef>
                <a:spcAft>
                  <a:spcPct val="0"/>
                </a:spcAft>
                <a:defRPr sz="1000">
                  <a:solidFill>
                    <a:schemeClr val="bg2"/>
                  </a:solidFill>
                  <a:latin typeface="Verdana" panose="020B0604030504040204" pitchFamily="34" charset="0"/>
                </a:defRPr>
              </a:lvl9pPr>
            </a:lstStyle>
            <a:p>
              <a:pPr eaLnBrk="1" hangingPunct="1"/>
              <a:r>
                <a:rPr lang="en-US" altLang="en-US" dirty="0">
                  <a:solidFill>
                    <a:srgbClr val="202452"/>
                  </a:solidFill>
                </a:rPr>
                <a:t>Job seeker completes personal information</a:t>
              </a:r>
            </a:p>
          </p:txBody>
        </p:sp>
      </p:grpSp>
      <p:sp>
        <p:nvSpPr>
          <p:cNvPr id="13" name="AutoShape 7">
            <a:extLst>
              <a:ext uri="{FF2B5EF4-FFF2-40B4-BE49-F238E27FC236}">
                <a16:creationId xmlns:a16="http://schemas.microsoft.com/office/drawing/2014/main" id="{6DD55505-B437-1A2B-ED9F-569DBACE80BC}"/>
              </a:ext>
            </a:extLst>
          </p:cNvPr>
          <p:cNvSpPr>
            <a:spLocks noChangeArrowheads="1"/>
          </p:cNvSpPr>
          <p:nvPr/>
        </p:nvSpPr>
        <p:spPr bwMode="auto">
          <a:xfrm>
            <a:off x="1263315" y="1690688"/>
            <a:ext cx="990600" cy="990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04A651"/>
          </a:solidFill>
          <a:ln w="9525">
            <a:solidFill>
              <a:schemeClr val="tx1"/>
            </a:solidFill>
            <a:miter lim="800000"/>
            <a:headEnd/>
            <a:tailEnd/>
          </a:ln>
        </p:spPr>
        <p:txBody>
          <a:bodyPr wrap="none" anchor="ctr"/>
          <a:lstStyle/>
          <a:p>
            <a:endParaRPr lang="en-US"/>
          </a:p>
        </p:txBody>
      </p:sp>
      <p:grpSp>
        <p:nvGrpSpPr>
          <p:cNvPr id="14" name="Group 25">
            <a:extLst>
              <a:ext uri="{FF2B5EF4-FFF2-40B4-BE49-F238E27FC236}">
                <a16:creationId xmlns:a16="http://schemas.microsoft.com/office/drawing/2014/main" id="{A2FE647A-5D15-93F3-D2C4-F6EEC2BDB0D3}"/>
              </a:ext>
            </a:extLst>
          </p:cNvPr>
          <p:cNvGrpSpPr>
            <a:grpSpLocks/>
          </p:cNvGrpSpPr>
          <p:nvPr/>
        </p:nvGrpSpPr>
        <p:grpSpPr bwMode="auto">
          <a:xfrm>
            <a:off x="494715" y="5731068"/>
            <a:ext cx="1676400" cy="976157"/>
            <a:chOff x="2254" y="2928"/>
            <a:chExt cx="1056" cy="526"/>
          </a:xfrm>
        </p:grpSpPr>
        <p:sp>
          <p:nvSpPr>
            <p:cNvPr id="15" name="Rectangle 20">
              <a:extLst>
                <a:ext uri="{FF2B5EF4-FFF2-40B4-BE49-F238E27FC236}">
                  <a16:creationId xmlns:a16="http://schemas.microsoft.com/office/drawing/2014/main" id="{4AC0B5A4-8FB4-FBFF-C6B7-EBFD1BF7D2A8}"/>
                </a:ext>
              </a:extLst>
            </p:cNvPr>
            <p:cNvSpPr>
              <a:spLocks noChangeArrowheads="1"/>
            </p:cNvSpPr>
            <p:nvPr/>
          </p:nvSpPr>
          <p:spPr bwMode="auto">
            <a:xfrm>
              <a:off x="2448" y="2928"/>
              <a:ext cx="816" cy="336"/>
            </a:xfrm>
            <a:prstGeom prst="rect">
              <a:avLst/>
            </a:prstGeom>
            <a:solidFill>
              <a:srgbClr val="E2C549"/>
            </a:solidFill>
            <a:ln w="9525">
              <a:solidFill>
                <a:schemeClr val="tx1"/>
              </a:solidFill>
              <a:miter lim="800000"/>
              <a:headEnd/>
              <a:tailEnd/>
            </a:ln>
          </p:spPr>
          <p:txBody>
            <a:bodyPr wrap="none" anchor="ctr"/>
            <a:lstStyle>
              <a:lvl1pPr eaLnBrk="0" hangingPunct="0">
                <a:defRPr sz="1000">
                  <a:solidFill>
                    <a:schemeClr val="bg2"/>
                  </a:solidFill>
                  <a:latin typeface="Verdana" panose="020B0604030504040204" pitchFamily="34" charset="0"/>
                </a:defRPr>
              </a:lvl1pPr>
              <a:lvl2pPr marL="742950" indent="-285750" eaLnBrk="0" hangingPunct="0">
                <a:defRPr sz="1000">
                  <a:solidFill>
                    <a:schemeClr val="bg2"/>
                  </a:solidFill>
                  <a:latin typeface="Verdana" panose="020B0604030504040204" pitchFamily="34" charset="0"/>
                </a:defRPr>
              </a:lvl2pPr>
              <a:lvl3pPr marL="1143000" indent="-228600" eaLnBrk="0" hangingPunct="0">
                <a:defRPr sz="1000">
                  <a:solidFill>
                    <a:schemeClr val="bg2"/>
                  </a:solidFill>
                  <a:latin typeface="Verdana" panose="020B0604030504040204" pitchFamily="34" charset="0"/>
                </a:defRPr>
              </a:lvl3pPr>
              <a:lvl4pPr marL="1600200" indent="-228600" eaLnBrk="0" hangingPunct="0">
                <a:defRPr sz="1000">
                  <a:solidFill>
                    <a:schemeClr val="bg2"/>
                  </a:solidFill>
                  <a:latin typeface="Verdana" panose="020B0604030504040204" pitchFamily="34" charset="0"/>
                </a:defRPr>
              </a:lvl4pPr>
              <a:lvl5pPr marL="2057400" indent="-228600" eaLnBrk="0" hangingPunct="0">
                <a:defRPr sz="1000">
                  <a:solidFill>
                    <a:schemeClr val="bg2"/>
                  </a:solidFill>
                  <a:latin typeface="Verdana" panose="020B0604030504040204" pitchFamily="34" charset="0"/>
                </a:defRPr>
              </a:lvl5pPr>
              <a:lvl6pPr marL="2514600" indent="-228600" eaLnBrk="0" fontAlgn="base" hangingPunct="0">
                <a:spcBef>
                  <a:spcPct val="50000"/>
                </a:spcBef>
                <a:spcAft>
                  <a:spcPct val="0"/>
                </a:spcAft>
                <a:defRPr sz="1000">
                  <a:solidFill>
                    <a:schemeClr val="bg2"/>
                  </a:solidFill>
                  <a:latin typeface="Verdana" panose="020B0604030504040204" pitchFamily="34" charset="0"/>
                </a:defRPr>
              </a:lvl6pPr>
              <a:lvl7pPr marL="2971800" indent="-228600" eaLnBrk="0" fontAlgn="base" hangingPunct="0">
                <a:spcBef>
                  <a:spcPct val="50000"/>
                </a:spcBef>
                <a:spcAft>
                  <a:spcPct val="0"/>
                </a:spcAft>
                <a:defRPr sz="1000">
                  <a:solidFill>
                    <a:schemeClr val="bg2"/>
                  </a:solidFill>
                  <a:latin typeface="Verdana" panose="020B0604030504040204" pitchFamily="34" charset="0"/>
                </a:defRPr>
              </a:lvl7pPr>
              <a:lvl8pPr marL="3429000" indent="-228600" eaLnBrk="0" fontAlgn="base" hangingPunct="0">
                <a:spcBef>
                  <a:spcPct val="50000"/>
                </a:spcBef>
                <a:spcAft>
                  <a:spcPct val="0"/>
                </a:spcAft>
                <a:defRPr sz="1000">
                  <a:solidFill>
                    <a:schemeClr val="bg2"/>
                  </a:solidFill>
                  <a:latin typeface="Verdana" panose="020B0604030504040204" pitchFamily="34" charset="0"/>
                </a:defRPr>
              </a:lvl8pPr>
              <a:lvl9pPr marL="3886200" indent="-228600" eaLnBrk="0" fontAlgn="base" hangingPunct="0">
                <a:spcBef>
                  <a:spcPct val="50000"/>
                </a:spcBef>
                <a:spcAft>
                  <a:spcPct val="0"/>
                </a:spcAft>
                <a:defRPr sz="1000">
                  <a:solidFill>
                    <a:schemeClr val="bg2"/>
                  </a:solidFill>
                  <a:latin typeface="Verdana" panose="020B0604030504040204" pitchFamily="34" charset="0"/>
                </a:defRPr>
              </a:lvl9pPr>
            </a:lstStyle>
            <a:p>
              <a:pPr algn="ctr" eaLnBrk="1" hangingPunct="1">
                <a:spcBef>
                  <a:spcPct val="0"/>
                </a:spcBef>
              </a:pPr>
              <a:endParaRPr lang="en-US" altLang="en-US" sz="2400">
                <a:solidFill>
                  <a:srgbClr val="202452"/>
                </a:solidFill>
                <a:latin typeface="Times New Roman" panose="02020603050405020304" pitchFamily="18" charset="0"/>
              </a:endParaRPr>
            </a:p>
          </p:txBody>
        </p:sp>
        <p:sp>
          <p:nvSpPr>
            <p:cNvPr id="16" name="Text Box 21">
              <a:extLst>
                <a:ext uri="{FF2B5EF4-FFF2-40B4-BE49-F238E27FC236}">
                  <a16:creationId xmlns:a16="http://schemas.microsoft.com/office/drawing/2014/main" id="{F9CF7258-3CEC-6EEF-9D4A-998C1ECDB30E}"/>
                </a:ext>
              </a:extLst>
            </p:cNvPr>
            <p:cNvSpPr txBox="1">
              <a:spLocks noChangeArrowheads="1"/>
            </p:cNvSpPr>
            <p:nvPr/>
          </p:nvSpPr>
          <p:spPr bwMode="auto">
            <a:xfrm>
              <a:off x="2254" y="2956"/>
              <a:ext cx="1056"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1000">
                  <a:solidFill>
                    <a:schemeClr val="bg2"/>
                  </a:solidFill>
                  <a:latin typeface="Verdana" panose="020B0604030504040204" pitchFamily="34" charset="0"/>
                </a:defRPr>
              </a:lvl1pPr>
              <a:lvl2pPr marL="742950" indent="-285750" eaLnBrk="0" hangingPunct="0">
                <a:defRPr sz="1000">
                  <a:solidFill>
                    <a:schemeClr val="bg2"/>
                  </a:solidFill>
                  <a:latin typeface="Verdana" panose="020B0604030504040204" pitchFamily="34" charset="0"/>
                </a:defRPr>
              </a:lvl2pPr>
              <a:lvl3pPr marL="1143000" indent="-228600" eaLnBrk="0" hangingPunct="0">
                <a:defRPr sz="1000">
                  <a:solidFill>
                    <a:schemeClr val="bg2"/>
                  </a:solidFill>
                  <a:latin typeface="Verdana" panose="020B0604030504040204" pitchFamily="34" charset="0"/>
                </a:defRPr>
              </a:lvl3pPr>
              <a:lvl4pPr marL="1600200" indent="-228600" eaLnBrk="0" hangingPunct="0">
                <a:defRPr sz="1000">
                  <a:solidFill>
                    <a:schemeClr val="bg2"/>
                  </a:solidFill>
                  <a:latin typeface="Verdana" panose="020B0604030504040204" pitchFamily="34" charset="0"/>
                </a:defRPr>
              </a:lvl4pPr>
              <a:lvl5pPr marL="2057400" indent="-228600" eaLnBrk="0" hangingPunct="0">
                <a:defRPr sz="1000">
                  <a:solidFill>
                    <a:schemeClr val="bg2"/>
                  </a:solidFill>
                  <a:latin typeface="Verdana" panose="020B0604030504040204" pitchFamily="34" charset="0"/>
                </a:defRPr>
              </a:lvl5pPr>
              <a:lvl6pPr marL="2514600" indent="-228600" eaLnBrk="0" fontAlgn="base" hangingPunct="0">
                <a:spcBef>
                  <a:spcPct val="50000"/>
                </a:spcBef>
                <a:spcAft>
                  <a:spcPct val="0"/>
                </a:spcAft>
                <a:defRPr sz="1000">
                  <a:solidFill>
                    <a:schemeClr val="bg2"/>
                  </a:solidFill>
                  <a:latin typeface="Verdana" panose="020B0604030504040204" pitchFamily="34" charset="0"/>
                </a:defRPr>
              </a:lvl6pPr>
              <a:lvl7pPr marL="2971800" indent="-228600" eaLnBrk="0" fontAlgn="base" hangingPunct="0">
                <a:spcBef>
                  <a:spcPct val="50000"/>
                </a:spcBef>
                <a:spcAft>
                  <a:spcPct val="0"/>
                </a:spcAft>
                <a:defRPr sz="1000">
                  <a:solidFill>
                    <a:schemeClr val="bg2"/>
                  </a:solidFill>
                  <a:latin typeface="Verdana" panose="020B0604030504040204" pitchFamily="34" charset="0"/>
                </a:defRPr>
              </a:lvl7pPr>
              <a:lvl8pPr marL="3429000" indent="-228600" eaLnBrk="0" fontAlgn="base" hangingPunct="0">
                <a:spcBef>
                  <a:spcPct val="50000"/>
                </a:spcBef>
                <a:spcAft>
                  <a:spcPct val="0"/>
                </a:spcAft>
                <a:defRPr sz="1000">
                  <a:solidFill>
                    <a:schemeClr val="bg2"/>
                  </a:solidFill>
                  <a:latin typeface="Verdana" panose="020B0604030504040204" pitchFamily="34" charset="0"/>
                </a:defRPr>
              </a:lvl8pPr>
              <a:lvl9pPr marL="3886200" indent="-228600" eaLnBrk="0" fontAlgn="base" hangingPunct="0">
                <a:spcBef>
                  <a:spcPct val="50000"/>
                </a:spcBef>
                <a:spcAft>
                  <a:spcPct val="0"/>
                </a:spcAft>
                <a:defRPr sz="1000">
                  <a:solidFill>
                    <a:schemeClr val="bg2"/>
                  </a:solidFill>
                  <a:latin typeface="Verdana" panose="020B0604030504040204" pitchFamily="34" charset="0"/>
                </a:defRPr>
              </a:lvl9pPr>
            </a:lstStyle>
            <a:p>
              <a:pPr eaLnBrk="1" hangingPunct="1"/>
              <a:r>
                <a:rPr lang="en-US" altLang="en-US" dirty="0">
                  <a:solidFill>
                    <a:srgbClr val="202452"/>
                  </a:solidFill>
                </a:rPr>
                <a:t>       Job seeker reads, signs and dates the  form.</a:t>
              </a:r>
            </a:p>
            <a:p>
              <a:pPr eaLnBrk="1" hangingPunct="1"/>
              <a:endParaRPr lang="en-US" altLang="en-US" sz="2400" dirty="0">
                <a:solidFill>
                  <a:srgbClr val="202452"/>
                </a:solidFill>
                <a:latin typeface="Times New Roman" panose="02020603050405020304" pitchFamily="18" charset="0"/>
              </a:endParaRPr>
            </a:p>
          </p:txBody>
        </p:sp>
      </p:grpSp>
      <p:sp>
        <p:nvSpPr>
          <p:cNvPr id="17" name="AutoShape 12">
            <a:extLst>
              <a:ext uri="{FF2B5EF4-FFF2-40B4-BE49-F238E27FC236}">
                <a16:creationId xmlns:a16="http://schemas.microsoft.com/office/drawing/2014/main" id="{4AC0D6D1-CAB2-09A0-E7B4-4C359FFCC93F}"/>
              </a:ext>
            </a:extLst>
          </p:cNvPr>
          <p:cNvSpPr>
            <a:spLocks noChangeArrowheads="1"/>
          </p:cNvSpPr>
          <p:nvPr/>
        </p:nvSpPr>
        <p:spPr bwMode="auto">
          <a:xfrm>
            <a:off x="2212975" y="5410994"/>
            <a:ext cx="533400" cy="838200"/>
          </a:xfrm>
          <a:prstGeom prst="upArrow">
            <a:avLst>
              <a:gd name="adj1" fmla="val 50000"/>
              <a:gd name="adj2" fmla="val 39286"/>
            </a:avLst>
          </a:prstGeom>
          <a:solidFill>
            <a:srgbClr val="04A651"/>
          </a:solidFill>
          <a:ln w="9525">
            <a:solidFill>
              <a:schemeClr val="tx1"/>
            </a:solidFill>
            <a:miter lim="800000"/>
            <a:headEnd/>
            <a:tailEnd/>
          </a:ln>
        </p:spPr>
        <p:txBody>
          <a:bodyPr wrap="none" anchor="ctr"/>
          <a:lstStyle>
            <a:lvl1pPr eaLnBrk="0" hangingPunct="0">
              <a:defRPr sz="1000">
                <a:solidFill>
                  <a:schemeClr val="bg2"/>
                </a:solidFill>
                <a:latin typeface="Verdana" panose="020B0604030504040204" pitchFamily="34" charset="0"/>
              </a:defRPr>
            </a:lvl1pPr>
            <a:lvl2pPr marL="742950" indent="-285750" eaLnBrk="0" hangingPunct="0">
              <a:defRPr sz="1000">
                <a:solidFill>
                  <a:schemeClr val="bg2"/>
                </a:solidFill>
                <a:latin typeface="Verdana" panose="020B0604030504040204" pitchFamily="34" charset="0"/>
              </a:defRPr>
            </a:lvl2pPr>
            <a:lvl3pPr marL="1143000" indent="-228600" eaLnBrk="0" hangingPunct="0">
              <a:defRPr sz="1000">
                <a:solidFill>
                  <a:schemeClr val="bg2"/>
                </a:solidFill>
                <a:latin typeface="Verdana" panose="020B0604030504040204" pitchFamily="34" charset="0"/>
              </a:defRPr>
            </a:lvl3pPr>
            <a:lvl4pPr marL="1600200" indent="-228600" eaLnBrk="0" hangingPunct="0">
              <a:defRPr sz="1000">
                <a:solidFill>
                  <a:schemeClr val="bg2"/>
                </a:solidFill>
                <a:latin typeface="Verdana" panose="020B0604030504040204" pitchFamily="34" charset="0"/>
              </a:defRPr>
            </a:lvl4pPr>
            <a:lvl5pPr marL="2057400" indent="-228600" eaLnBrk="0" hangingPunct="0">
              <a:defRPr sz="1000">
                <a:solidFill>
                  <a:schemeClr val="bg2"/>
                </a:solidFill>
                <a:latin typeface="Verdana" panose="020B0604030504040204" pitchFamily="34" charset="0"/>
              </a:defRPr>
            </a:lvl5pPr>
            <a:lvl6pPr marL="2514600" indent="-228600" eaLnBrk="0" fontAlgn="base" hangingPunct="0">
              <a:spcBef>
                <a:spcPct val="50000"/>
              </a:spcBef>
              <a:spcAft>
                <a:spcPct val="0"/>
              </a:spcAft>
              <a:defRPr sz="1000">
                <a:solidFill>
                  <a:schemeClr val="bg2"/>
                </a:solidFill>
                <a:latin typeface="Verdana" panose="020B0604030504040204" pitchFamily="34" charset="0"/>
              </a:defRPr>
            </a:lvl6pPr>
            <a:lvl7pPr marL="2971800" indent="-228600" eaLnBrk="0" fontAlgn="base" hangingPunct="0">
              <a:spcBef>
                <a:spcPct val="50000"/>
              </a:spcBef>
              <a:spcAft>
                <a:spcPct val="0"/>
              </a:spcAft>
              <a:defRPr sz="1000">
                <a:solidFill>
                  <a:schemeClr val="bg2"/>
                </a:solidFill>
                <a:latin typeface="Verdana" panose="020B0604030504040204" pitchFamily="34" charset="0"/>
              </a:defRPr>
            </a:lvl7pPr>
            <a:lvl8pPr marL="3429000" indent="-228600" eaLnBrk="0" fontAlgn="base" hangingPunct="0">
              <a:spcBef>
                <a:spcPct val="50000"/>
              </a:spcBef>
              <a:spcAft>
                <a:spcPct val="0"/>
              </a:spcAft>
              <a:defRPr sz="1000">
                <a:solidFill>
                  <a:schemeClr val="bg2"/>
                </a:solidFill>
                <a:latin typeface="Verdana" panose="020B0604030504040204" pitchFamily="34" charset="0"/>
              </a:defRPr>
            </a:lvl8pPr>
            <a:lvl9pPr marL="3886200" indent="-228600" eaLnBrk="0" fontAlgn="base" hangingPunct="0">
              <a:spcBef>
                <a:spcPct val="50000"/>
              </a:spcBef>
              <a:spcAft>
                <a:spcPct val="0"/>
              </a:spcAft>
              <a:defRPr sz="1000">
                <a:solidFill>
                  <a:schemeClr val="bg2"/>
                </a:solidFill>
                <a:latin typeface="Verdana" panose="020B0604030504040204" pitchFamily="34" charset="0"/>
              </a:defRPr>
            </a:lvl9pPr>
          </a:lstStyle>
          <a:p>
            <a:pPr eaLnBrk="1" hangingPunct="1">
              <a:spcBef>
                <a:spcPct val="0"/>
              </a:spcBef>
            </a:pPr>
            <a:endParaRPr lang="en-US" altLang="en-US" sz="2400">
              <a:solidFill>
                <a:schemeClr val="tx1"/>
              </a:solidFill>
              <a:latin typeface="Times New Roman" panose="02020603050405020304" pitchFamily="18" charset="0"/>
            </a:endParaRPr>
          </a:p>
        </p:txBody>
      </p:sp>
      <p:grpSp>
        <p:nvGrpSpPr>
          <p:cNvPr id="18" name="Group 23">
            <a:extLst>
              <a:ext uri="{FF2B5EF4-FFF2-40B4-BE49-F238E27FC236}">
                <a16:creationId xmlns:a16="http://schemas.microsoft.com/office/drawing/2014/main" id="{5CBCA09C-77AC-9EB1-C2C5-727B6D7EB8C6}"/>
              </a:ext>
            </a:extLst>
          </p:cNvPr>
          <p:cNvGrpSpPr>
            <a:grpSpLocks/>
          </p:cNvGrpSpPr>
          <p:nvPr/>
        </p:nvGrpSpPr>
        <p:grpSpPr bwMode="auto">
          <a:xfrm>
            <a:off x="4297362" y="5783031"/>
            <a:ext cx="2667000" cy="862013"/>
            <a:chOff x="576" y="3360"/>
            <a:chExt cx="1680" cy="432"/>
          </a:xfrm>
        </p:grpSpPr>
        <p:sp>
          <p:nvSpPr>
            <p:cNvPr id="19" name="Rectangle 18">
              <a:extLst>
                <a:ext uri="{FF2B5EF4-FFF2-40B4-BE49-F238E27FC236}">
                  <a16:creationId xmlns:a16="http://schemas.microsoft.com/office/drawing/2014/main" id="{94719A4F-675F-492E-46F9-CC3719F9EF5B}"/>
                </a:ext>
              </a:extLst>
            </p:cNvPr>
            <p:cNvSpPr>
              <a:spLocks noChangeArrowheads="1"/>
            </p:cNvSpPr>
            <p:nvPr/>
          </p:nvSpPr>
          <p:spPr bwMode="auto">
            <a:xfrm>
              <a:off x="768" y="3360"/>
              <a:ext cx="1488" cy="432"/>
            </a:xfrm>
            <a:prstGeom prst="rect">
              <a:avLst/>
            </a:prstGeom>
            <a:solidFill>
              <a:srgbClr val="E2C549"/>
            </a:solidFill>
            <a:ln w="9525">
              <a:solidFill>
                <a:schemeClr val="tx1"/>
              </a:solidFill>
              <a:miter lim="800000"/>
              <a:headEnd/>
              <a:tailEnd/>
            </a:ln>
          </p:spPr>
          <p:txBody>
            <a:bodyPr wrap="none" anchor="ctr"/>
            <a:lstStyle>
              <a:lvl1pPr eaLnBrk="0" hangingPunct="0">
                <a:defRPr sz="1000">
                  <a:solidFill>
                    <a:schemeClr val="bg2"/>
                  </a:solidFill>
                  <a:latin typeface="Verdana" panose="020B0604030504040204" pitchFamily="34" charset="0"/>
                </a:defRPr>
              </a:lvl1pPr>
              <a:lvl2pPr marL="742950" indent="-285750" eaLnBrk="0" hangingPunct="0">
                <a:defRPr sz="1000">
                  <a:solidFill>
                    <a:schemeClr val="bg2"/>
                  </a:solidFill>
                  <a:latin typeface="Verdana" panose="020B0604030504040204" pitchFamily="34" charset="0"/>
                </a:defRPr>
              </a:lvl2pPr>
              <a:lvl3pPr marL="1143000" indent="-228600" eaLnBrk="0" hangingPunct="0">
                <a:defRPr sz="1000">
                  <a:solidFill>
                    <a:schemeClr val="bg2"/>
                  </a:solidFill>
                  <a:latin typeface="Verdana" panose="020B0604030504040204" pitchFamily="34" charset="0"/>
                </a:defRPr>
              </a:lvl3pPr>
              <a:lvl4pPr marL="1600200" indent="-228600" eaLnBrk="0" hangingPunct="0">
                <a:defRPr sz="1000">
                  <a:solidFill>
                    <a:schemeClr val="bg2"/>
                  </a:solidFill>
                  <a:latin typeface="Verdana" panose="020B0604030504040204" pitchFamily="34" charset="0"/>
                </a:defRPr>
              </a:lvl4pPr>
              <a:lvl5pPr marL="2057400" indent="-228600" eaLnBrk="0" hangingPunct="0">
                <a:defRPr sz="1000">
                  <a:solidFill>
                    <a:schemeClr val="bg2"/>
                  </a:solidFill>
                  <a:latin typeface="Verdana" panose="020B0604030504040204" pitchFamily="34" charset="0"/>
                </a:defRPr>
              </a:lvl5pPr>
              <a:lvl6pPr marL="2514600" indent="-228600" eaLnBrk="0" fontAlgn="base" hangingPunct="0">
                <a:spcBef>
                  <a:spcPct val="50000"/>
                </a:spcBef>
                <a:spcAft>
                  <a:spcPct val="0"/>
                </a:spcAft>
                <a:defRPr sz="1000">
                  <a:solidFill>
                    <a:schemeClr val="bg2"/>
                  </a:solidFill>
                  <a:latin typeface="Verdana" panose="020B0604030504040204" pitchFamily="34" charset="0"/>
                </a:defRPr>
              </a:lvl6pPr>
              <a:lvl7pPr marL="2971800" indent="-228600" eaLnBrk="0" fontAlgn="base" hangingPunct="0">
                <a:spcBef>
                  <a:spcPct val="50000"/>
                </a:spcBef>
                <a:spcAft>
                  <a:spcPct val="0"/>
                </a:spcAft>
                <a:defRPr sz="1000">
                  <a:solidFill>
                    <a:schemeClr val="bg2"/>
                  </a:solidFill>
                  <a:latin typeface="Verdana" panose="020B0604030504040204" pitchFamily="34" charset="0"/>
                </a:defRPr>
              </a:lvl7pPr>
              <a:lvl8pPr marL="3429000" indent="-228600" eaLnBrk="0" fontAlgn="base" hangingPunct="0">
                <a:spcBef>
                  <a:spcPct val="50000"/>
                </a:spcBef>
                <a:spcAft>
                  <a:spcPct val="0"/>
                </a:spcAft>
                <a:defRPr sz="1000">
                  <a:solidFill>
                    <a:schemeClr val="bg2"/>
                  </a:solidFill>
                  <a:latin typeface="Verdana" panose="020B0604030504040204" pitchFamily="34" charset="0"/>
                </a:defRPr>
              </a:lvl8pPr>
              <a:lvl9pPr marL="3886200" indent="-228600" eaLnBrk="0" fontAlgn="base" hangingPunct="0">
                <a:spcBef>
                  <a:spcPct val="50000"/>
                </a:spcBef>
                <a:spcAft>
                  <a:spcPct val="0"/>
                </a:spcAft>
                <a:defRPr sz="1000">
                  <a:solidFill>
                    <a:schemeClr val="bg2"/>
                  </a:solidFill>
                  <a:latin typeface="Verdana" panose="020B0604030504040204" pitchFamily="34" charset="0"/>
                </a:defRPr>
              </a:lvl9pPr>
            </a:lstStyle>
            <a:p>
              <a:pPr eaLnBrk="1" hangingPunct="1">
                <a:spcBef>
                  <a:spcPct val="0"/>
                </a:spcBef>
              </a:pPr>
              <a:endParaRPr lang="en-US" altLang="en-US" sz="2400">
                <a:solidFill>
                  <a:schemeClr val="tx1"/>
                </a:solidFill>
                <a:latin typeface="Times New Roman" panose="02020603050405020304" pitchFamily="18" charset="0"/>
              </a:endParaRPr>
            </a:p>
          </p:txBody>
        </p:sp>
        <p:sp>
          <p:nvSpPr>
            <p:cNvPr id="20" name="Text Box 19">
              <a:extLst>
                <a:ext uri="{FF2B5EF4-FFF2-40B4-BE49-F238E27FC236}">
                  <a16:creationId xmlns:a16="http://schemas.microsoft.com/office/drawing/2014/main" id="{381C158A-5A14-C814-25F3-F99C346F02F4}"/>
                </a:ext>
              </a:extLst>
            </p:cNvPr>
            <p:cNvSpPr txBox="1">
              <a:spLocks noChangeArrowheads="1"/>
            </p:cNvSpPr>
            <p:nvPr/>
          </p:nvSpPr>
          <p:spPr bwMode="auto">
            <a:xfrm>
              <a:off x="576" y="3416"/>
              <a:ext cx="1680"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1000">
                  <a:solidFill>
                    <a:schemeClr val="bg2"/>
                  </a:solidFill>
                  <a:latin typeface="Verdana" panose="020B0604030504040204" pitchFamily="34" charset="0"/>
                </a:defRPr>
              </a:lvl1pPr>
              <a:lvl2pPr marL="742950" indent="-285750" eaLnBrk="0" hangingPunct="0">
                <a:defRPr sz="1000">
                  <a:solidFill>
                    <a:schemeClr val="bg2"/>
                  </a:solidFill>
                  <a:latin typeface="Verdana" panose="020B0604030504040204" pitchFamily="34" charset="0"/>
                </a:defRPr>
              </a:lvl2pPr>
              <a:lvl3pPr marL="1143000" indent="-228600" eaLnBrk="0" hangingPunct="0">
                <a:defRPr sz="1000">
                  <a:solidFill>
                    <a:schemeClr val="bg2"/>
                  </a:solidFill>
                  <a:latin typeface="Verdana" panose="020B0604030504040204" pitchFamily="34" charset="0"/>
                </a:defRPr>
              </a:lvl3pPr>
              <a:lvl4pPr marL="1600200" indent="-228600" eaLnBrk="0" hangingPunct="0">
                <a:defRPr sz="1000">
                  <a:solidFill>
                    <a:schemeClr val="bg2"/>
                  </a:solidFill>
                  <a:latin typeface="Verdana" panose="020B0604030504040204" pitchFamily="34" charset="0"/>
                </a:defRPr>
              </a:lvl4pPr>
              <a:lvl5pPr marL="2057400" indent="-228600" eaLnBrk="0" hangingPunct="0">
                <a:defRPr sz="1000">
                  <a:solidFill>
                    <a:schemeClr val="bg2"/>
                  </a:solidFill>
                  <a:latin typeface="Verdana" panose="020B0604030504040204" pitchFamily="34" charset="0"/>
                </a:defRPr>
              </a:lvl5pPr>
              <a:lvl6pPr marL="2514600" indent="-228600" eaLnBrk="0" fontAlgn="base" hangingPunct="0">
                <a:spcBef>
                  <a:spcPct val="50000"/>
                </a:spcBef>
                <a:spcAft>
                  <a:spcPct val="0"/>
                </a:spcAft>
                <a:defRPr sz="1000">
                  <a:solidFill>
                    <a:schemeClr val="bg2"/>
                  </a:solidFill>
                  <a:latin typeface="Verdana" panose="020B0604030504040204" pitchFamily="34" charset="0"/>
                </a:defRPr>
              </a:lvl6pPr>
              <a:lvl7pPr marL="2971800" indent="-228600" eaLnBrk="0" fontAlgn="base" hangingPunct="0">
                <a:spcBef>
                  <a:spcPct val="50000"/>
                </a:spcBef>
                <a:spcAft>
                  <a:spcPct val="0"/>
                </a:spcAft>
                <a:defRPr sz="1000">
                  <a:solidFill>
                    <a:schemeClr val="bg2"/>
                  </a:solidFill>
                  <a:latin typeface="Verdana" panose="020B0604030504040204" pitchFamily="34" charset="0"/>
                </a:defRPr>
              </a:lvl7pPr>
              <a:lvl8pPr marL="3429000" indent="-228600" eaLnBrk="0" fontAlgn="base" hangingPunct="0">
                <a:spcBef>
                  <a:spcPct val="50000"/>
                </a:spcBef>
                <a:spcAft>
                  <a:spcPct val="0"/>
                </a:spcAft>
                <a:defRPr sz="1000">
                  <a:solidFill>
                    <a:schemeClr val="bg2"/>
                  </a:solidFill>
                  <a:latin typeface="Verdana" panose="020B0604030504040204" pitchFamily="34" charset="0"/>
                </a:defRPr>
              </a:lvl8pPr>
              <a:lvl9pPr marL="3886200" indent="-228600" eaLnBrk="0" fontAlgn="base" hangingPunct="0">
                <a:spcBef>
                  <a:spcPct val="50000"/>
                </a:spcBef>
                <a:spcAft>
                  <a:spcPct val="0"/>
                </a:spcAft>
                <a:defRPr sz="1000">
                  <a:solidFill>
                    <a:schemeClr val="bg2"/>
                  </a:solidFill>
                  <a:latin typeface="Verdana" panose="020B0604030504040204" pitchFamily="34" charset="0"/>
                </a:defRPr>
              </a:lvl9pPr>
            </a:lstStyle>
            <a:p>
              <a:pPr eaLnBrk="1" hangingPunct="1"/>
              <a:r>
                <a:rPr lang="en-US" altLang="en-US" dirty="0">
                  <a:solidFill>
                    <a:srgbClr val="202452"/>
                  </a:solidFill>
                </a:rPr>
                <a:t>	Job seeker checks an appropriate box for work eligibility and fills in other information if applicable.</a:t>
              </a:r>
              <a:endParaRPr lang="en-US" altLang="en-US" sz="2400" dirty="0">
                <a:solidFill>
                  <a:srgbClr val="202452"/>
                </a:solidFill>
                <a:latin typeface="Times New Roman" panose="02020603050405020304" pitchFamily="18" charset="0"/>
              </a:endParaRPr>
            </a:p>
          </p:txBody>
        </p:sp>
      </p:grpSp>
      <p:sp>
        <p:nvSpPr>
          <p:cNvPr id="21" name="AutoShape 10">
            <a:extLst>
              <a:ext uri="{FF2B5EF4-FFF2-40B4-BE49-F238E27FC236}">
                <a16:creationId xmlns:a16="http://schemas.microsoft.com/office/drawing/2014/main" id="{61080E65-0F02-2AE4-FAD2-61D27A8C80C9}"/>
              </a:ext>
            </a:extLst>
          </p:cNvPr>
          <p:cNvSpPr>
            <a:spLocks noChangeArrowheads="1"/>
          </p:cNvSpPr>
          <p:nvPr/>
        </p:nvSpPr>
        <p:spPr bwMode="auto">
          <a:xfrm>
            <a:off x="5249861" y="4888959"/>
            <a:ext cx="762001" cy="838201"/>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04A651"/>
          </a:solidFill>
          <a:ln w="9525">
            <a:solidFill>
              <a:schemeClr val="tx1"/>
            </a:solidFill>
            <a:miter lim="800000"/>
            <a:headEnd/>
            <a:tailEnd/>
          </a:ln>
        </p:spPr>
        <p:txBody>
          <a:bodyPr wrap="none" anchor="ctr"/>
          <a:lstStyle/>
          <a:p>
            <a:endParaRPr lang="en-US" dirty="0"/>
          </a:p>
        </p:txBody>
      </p:sp>
    </p:spTree>
    <p:extLst>
      <p:ext uri="{BB962C8B-B14F-4D97-AF65-F5344CB8AC3E}">
        <p14:creationId xmlns:p14="http://schemas.microsoft.com/office/powerpoint/2010/main" val="2259291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Section 1 – Employee Information and Verification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5">
            <a:extLst>
              <a:ext uri="{FF2B5EF4-FFF2-40B4-BE49-F238E27FC236}">
                <a16:creationId xmlns:a16="http://schemas.microsoft.com/office/drawing/2014/main" id="{D0A88EA3-16C7-5FF6-FD50-8AF9A83356D6}"/>
              </a:ext>
            </a:extLst>
          </p:cNvPr>
          <p:cNvSpPr txBox="1">
            <a:spLocks noChangeArrowheads="1"/>
          </p:cNvSpPr>
          <p:nvPr/>
        </p:nvSpPr>
        <p:spPr>
          <a:xfrm>
            <a:off x="838200" y="1905000"/>
            <a:ext cx="10515600" cy="495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defRPr/>
            </a:pPr>
            <a:r>
              <a:rPr lang="en-US">
                <a:solidFill>
                  <a:srgbClr val="202452"/>
                </a:solidFill>
              </a:rPr>
              <a:t>The “Preparer and/or Translator Certification” section is to be completed if the job seeker cannot complete Section 1 by her/himself or if she/he needs the form translated. </a:t>
            </a:r>
          </a:p>
          <a:p>
            <a:pPr>
              <a:lnSpc>
                <a:spcPct val="80000"/>
              </a:lnSpc>
              <a:defRPr/>
            </a:pPr>
            <a:r>
              <a:rPr lang="en-US">
                <a:solidFill>
                  <a:srgbClr val="202452"/>
                </a:solidFill>
              </a:rPr>
              <a:t>The preparer or translator must read the form to the job seeker, assist him or her in completing Section 1, and have the job seeker sign or mark the form in the appropriate place. </a:t>
            </a:r>
          </a:p>
          <a:p>
            <a:pPr>
              <a:lnSpc>
                <a:spcPct val="80000"/>
              </a:lnSpc>
              <a:defRPr/>
            </a:pPr>
            <a:r>
              <a:rPr lang="en-US">
                <a:solidFill>
                  <a:srgbClr val="202452"/>
                </a:solidFill>
              </a:rPr>
              <a:t>The preparer or translator must then complete the Preparer/Translator Certification block.</a:t>
            </a:r>
            <a:endParaRPr lang="en-US" dirty="0">
              <a:solidFill>
                <a:srgbClr val="202452"/>
              </a:solidFill>
            </a:endParaRPr>
          </a:p>
        </p:txBody>
      </p:sp>
    </p:spTree>
    <p:extLst>
      <p:ext uri="{BB962C8B-B14F-4D97-AF65-F5344CB8AC3E}">
        <p14:creationId xmlns:p14="http://schemas.microsoft.com/office/powerpoint/2010/main" val="2548212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Section 1 – Employee Information and Verification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6">
            <a:extLst>
              <a:ext uri="{FF2B5EF4-FFF2-40B4-BE49-F238E27FC236}">
                <a16:creationId xmlns:a16="http://schemas.microsoft.com/office/drawing/2014/main" id="{CC2C6564-2495-0073-92C7-977AF806FA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199" y="2520073"/>
            <a:ext cx="11307602" cy="181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544008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1764</TotalTime>
  <Words>4073</Words>
  <Application>Microsoft Office PowerPoint</Application>
  <PresentationFormat>Widescreen</PresentationFormat>
  <Paragraphs>309</Paragraphs>
  <Slides>63</Slides>
  <Notes>58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Arial</vt:lpstr>
      <vt:lpstr>Calibri</vt:lpstr>
      <vt:lpstr>Calibri Light</vt:lpstr>
      <vt:lpstr>Franklin Gothic Book</vt:lpstr>
      <vt:lpstr>Times New Roman</vt:lpstr>
      <vt:lpstr>Verdana</vt:lpstr>
      <vt:lpstr>Wingdings</vt:lpstr>
      <vt:lpstr>Office Theme</vt:lpstr>
      <vt:lpstr>I-9</vt:lpstr>
      <vt:lpstr>What is an I-9?</vt:lpstr>
      <vt:lpstr>Who can work in the United States?</vt:lpstr>
      <vt:lpstr>Why does the One-Stop do an I-9 for employers?</vt:lpstr>
      <vt:lpstr>I-9 Process</vt:lpstr>
      <vt:lpstr>Section 1 – Employee Information and Verification</vt:lpstr>
      <vt:lpstr>PowerPoint Presentation</vt:lpstr>
      <vt:lpstr>Section 1 – Employee Information and Verification</vt:lpstr>
      <vt:lpstr>Section 1 – Employee Information and Verification</vt:lpstr>
      <vt:lpstr>Section 2 – Employer Review and Verification</vt:lpstr>
      <vt:lpstr>Section 2 – Employer Review and Verification</vt:lpstr>
      <vt:lpstr>PowerPoint Presentation</vt:lpstr>
      <vt:lpstr>Section 2 (cont’d)</vt:lpstr>
      <vt:lpstr>PowerPoint Presentation</vt:lpstr>
      <vt:lpstr>Section 2 – Certification Section</vt:lpstr>
      <vt:lpstr>Section 2 – Certification Section</vt:lpstr>
      <vt:lpstr>Electronic Signature and Storage</vt:lpstr>
      <vt:lpstr>Documentation</vt:lpstr>
      <vt:lpstr>Documentation</vt:lpstr>
      <vt:lpstr>List A – Documents that establish BOTH Identity and Employment Eligibility</vt:lpstr>
      <vt:lpstr>U.S. Passport</vt:lpstr>
      <vt:lpstr>Permanent Resident Card (I-551)</vt:lpstr>
      <vt:lpstr>Resident Alien Card (I-551)</vt:lpstr>
      <vt:lpstr>Unexpired Foreign Passport with I-551 Stamp</vt:lpstr>
      <vt:lpstr>Employment Authorization Card</vt:lpstr>
      <vt:lpstr>Temporary Resident Card I-688</vt:lpstr>
      <vt:lpstr>Employment Authorization Card I-668A</vt:lpstr>
      <vt:lpstr>Employment Authorization Card I-668B</vt:lpstr>
      <vt:lpstr>I-94/I-94A Arrival/Departure Record</vt:lpstr>
      <vt:lpstr>List B – Documents that ONLY establish Identity</vt:lpstr>
      <vt:lpstr>List B – Documents that ONLY establish Identity (cont’d)</vt:lpstr>
      <vt:lpstr>Sample Driver’s License</vt:lpstr>
      <vt:lpstr>Sample State Identification Card</vt:lpstr>
      <vt:lpstr>List C – Documents that ONLY establish Employment Eligibility</vt:lpstr>
      <vt:lpstr>Types of Social Security Cards</vt:lpstr>
      <vt:lpstr>Social Security Cards</vt:lpstr>
      <vt:lpstr>Social Security Cards</vt:lpstr>
      <vt:lpstr>PowerPoint Presentation</vt:lpstr>
      <vt:lpstr>PowerPoint Presentation</vt:lpstr>
      <vt:lpstr>Invalid SSNs</vt:lpstr>
      <vt:lpstr>Birth Certificate</vt:lpstr>
      <vt:lpstr>Birth Certificate</vt:lpstr>
      <vt:lpstr>Certifications of Birth Abroad issued by the Department of State</vt:lpstr>
      <vt:lpstr>Form FS-545</vt:lpstr>
      <vt:lpstr>Form DS-1350</vt:lpstr>
      <vt:lpstr>U.S. Citizen Identification Card I-197</vt:lpstr>
      <vt:lpstr>Identification Card for Use of Resident Citizen in the United States I-179</vt:lpstr>
      <vt:lpstr>I-20 ID Card Accompanied by a Form I-94</vt:lpstr>
      <vt:lpstr>PowerPoint Presentation</vt:lpstr>
      <vt:lpstr>DS-2019 Accompanied by a Form I-94</vt:lpstr>
      <vt:lpstr>Native American Tribal Card</vt:lpstr>
      <vt:lpstr>State Employment Agency Certification 516 INS</vt:lpstr>
      <vt:lpstr>State Employment Agency Certification</vt:lpstr>
      <vt:lpstr>State Employment Agency Certification</vt:lpstr>
      <vt:lpstr>State Employment Agency Certification</vt:lpstr>
      <vt:lpstr>State Employment Agency Certification</vt:lpstr>
      <vt:lpstr>Standards for State Employment Agency Certifications</vt:lpstr>
      <vt:lpstr>Standards for State Employment Agency Certifications</vt:lpstr>
      <vt:lpstr>Standards for State Employment Agency Certifications</vt:lpstr>
      <vt:lpstr>Standards for State Employment Agency Certifications - Retention</vt:lpstr>
      <vt:lpstr>Standards for State Employment Agency Certifications – New Referral</vt:lpstr>
      <vt:lpstr>Standards for State Employment Agency Certifications – New Referral</vt:lpstr>
      <vt:lpstr>I-9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2024-03-27T18:16:19Z</dcterms:modified>
</cp:coreProperties>
</file>