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6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04A651"/>
    <a:srgbClr val="9C9E9D"/>
    <a:srgbClr val="7B8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308" autoAdjust="0"/>
  </p:normalViewPr>
  <p:slideViewPr>
    <p:cSldViewPr snapToGrid="0">
      <p:cViewPr varScale="1">
        <p:scale>
          <a:sx n="87" d="100"/>
          <a:sy n="87" d="100"/>
        </p:scale>
        <p:origin x="13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C194D-B37D-429D-B87B-67DADD1F8A0C}" type="doc">
      <dgm:prSet loTypeId="urn:microsoft.com/office/officeart/2005/8/layout/bProcess4" loCatId="process" qsTypeId="urn:microsoft.com/office/officeart/2005/8/quickstyle/3d7" qsCatId="3D" csTypeId="urn:microsoft.com/office/officeart/2005/8/colors/accent2_2" csCatId="accent2" phldr="1"/>
      <dgm:spPr>
        <a:scene3d>
          <a:camera prst="isometricOffAxis1Right" zoom="91000"/>
          <a:lightRig rig="threePt" dir="t">
            <a:rot lat="0" lon="0" rev="20640000"/>
          </a:lightRig>
        </a:scene3d>
      </dgm:spPr>
      <dgm:t>
        <a:bodyPr/>
        <a:lstStyle/>
        <a:p>
          <a:endParaRPr lang="en-US"/>
        </a:p>
      </dgm:t>
    </dgm:pt>
    <dgm:pt modelId="{CB0339D1-E41B-416D-8102-A8EDDE3F296F}">
      <dgm:prSet phldrT="[Text]"/>
      <dgm:spPr>
        <a:solidFill>
          <a:srgbClr val="202452"/>
        </a:solidFill>
      </dgm:spPr>
      <dgm:t>
        <a:bodyPr/>
        <a:lstStyle/>
        <a:p>
          <a:r>
            <a:rPr lang="en-US" dirty="0">
              <a:solidFill>
                <a:schemeClr val="bg1"/>
              </a:solidFill>
            </a:rPr>
            <a:t>Failure occurs</a:t>
          </a:r>
        </a:p>
      </dgm:t>
    </dgm:pt>
    <dgm:pt modelId="{48943670-90B6-4A6C-92B5-3F386D640FB2}" type="parTrans" cxnId="{E243D569-58E7-4617-A204-BE8DD069F07C}">
      <dgm:prSet/>
      <dgm:spPr/>
      <dgm:t>
        <a:bodyPr/>
        <a:lstStyle/>
        <a:p>
          <a:endParaRPr lang="en-US"/>
        </a:p>
      </dgm:t>
    </dgm:pt>
    <dgm:pt modelId="{671D8D0E-D3E9-4A2B-B789-051DB07DFD1E}" type="sibTrans" cxnId="{E243D569-58E7-4617-A204-BE8DD069F07C}">
      <dgm:prSet/>
      <dgm:spPr>
        <a:solidFill>
          <a:srgbClr val="04A651"/>
        </a:solidFill>
      </dgm:spPr>
      <dgm:t>
        <a:bodyPr/>
        <a:lstStyle/>
        <a:p>
          <a:endParaRPr lang="en-US" dirty="0"/>
        </a:p>
      </dgm:t>
    </dgm:pt>
    <dgm:pt modelId="{D5B1ACF6-17AE-4796-805F-081310F74752}">
      <dgm:prSet phldrT="[Text]"/>
      <dgm:spPr>
        <a:solidFill>
          <a:srgbClr val="202452"/>
        </a:solidFill>
      </dgm:spPr>
      <dgm:t>
        <a:bodyPr/>
        <a:lstStyle/>
        <a:p>
          <a:r>
            <a:rPr lang="en-US" dirty="0">
              <a:solidFill>
                <a:schemeClr val="bg1"/>
              </a:solidFill>
            </a:rPr>
            <a:t>Mail AWI-WTP form 2290</a:t>
          </a:r>
        </a:p>
      </dgm:t>
    </dgm:pt>
    <dgm:pt modelId="{29730FC6-C118-4997-BE7A-51F4908D47FA}" type="parTrans" cxnId="{AB3B7C09-4627-404E-A91D-162AC24BCB0E}">
      <dgm:prSet/>
      <dgm:spPr/>
      <dgm:t>
        <a:bodyPr/>
        <a:lstStyle/>
        <a:p>
          <a:endParaRPr lang="en-US"/>
        </a:p>
      </dgm:t>
    </dgm:pt>
    <dgm:pt modelId="{1C7CA8E5-E05E-40BF-A239-11D872C9A3B8}" type="sibTrans" cxnId="{AB3B7C09-4627-404E-A91D-162AC24BCB0E}">
      <dgm:prSet/>
      <dgm:spPr>
        <a:solidFill>
          <a:srgbClr val="04A651"/>
        </a:solidFill>
      </dgm:spPr>
      <dgm:t>
        <a:bodyPr/>
        <a:lstStyle/>
        <a:p>
          <a:endParaRPr lang="en-US" dirty="0"/>
        </a:p>
      </dgm:t>
    </dgm:pt>
    <dgm:pt modelId="{C24D2125-72FE-4DFD-A6D2-2317285E211B}">
      <dgm:prSet phldrT="[Text]"/>
      <dgm:spPr>
        <a:solidFill>
          <a:srgbClr val="202452"/>
        </a:solidFill>
      </dgm:spPr>
      <dgm:t>
        <a:bodyPr/>
        <a:lstStyle/>
        <a:p>
          <a:r>
            <a:rPr lang="en-US" dirty="0">
              <a:solidFill>
                <a:schemeClr val="bg1"/>
              </a:solidFill>
            </a:rPr>
            <a:t>Make an oral attempt</a:t>
          </a:r>
        </a:p>
      </dgm:t>
    </dgm:pt>
    <dgm:pt modelId="{8AC44A11-FFFF-47FC-83A0-1E4D1FC840AE}" type="parTrans" cxnId="{B5E814FC-9BCD-4E4B-A4E9-DBFF0E5E758C}">
      <dgm:prSet/>
      <dgm:spPr/>
      <dgm:t>
        <a:bodyPr/>
        <a:lstStyle/>
        <a:p>
          <a:endParaRPr lang="en-US"/>
        </a:p>
      </dgm:t>
    </dgm:pt>
    <dgm:pt modelId="{60842FC5-049C-40FB-998F-7D15707052F2}" type="sibTrans" cxnId="{B5E814FC-9BCD-4E4B-A4E9-DBFF0E5E758C}">
      <dgm:prSet/>
      <dgm:spPr>
        <a:solidFill>
          <a:srgbClr val="04A651"/>
        </a:solidFill>
      </dgm:spPr>
      <dgm:t>
        <a:bodyPr/>
        <a:lstStyle/>
        <a:p>
          <a:endParaRPr lang="en-US" dirty="0"/>
        </a:p>
      </dgm:t>
    </dgm:pt>
    <dgm:pt modelId="{4E1EE6FC-8C32-4C29-91D0-8FFD641950A6}">
      <dgm:prSet phldrT="[Text]"/>
      <dgm:spPr>
        <a:solidFill>
          <a:srgbClr val="202452"/>
        </a:solidFill>
      </dgm:spPr>
      <dgm:t>
        <a:bodyPr/>
        <a:lstStyle/>
        <a:p>
          <a:r>
            <a:rPr lang="en-US" dirty="0">
              <a:solidFill>
                <a:schemeClr val="bg1"/>
              </a:solidFill>
            </a:rPr>
            <a:t>Oral attempt is </a:t>
          </a:r>
          <a:r>
            <a:rPr lang="en-US" b="1" i="1" u="sng" dirty="0">
              <a:solidFill>
                <a:schemeClr val="bg1"/>
              </a:solidFill>
            </a:rPr>
            <a:t>successful</a:t>
          </a:r>
        </a:p>
      </dgm:t>
    </dgm:pt>
    <dgm:pt modelId="{DE0B7F7A-39F3-4764-892A-48E5F88CE015}" type="parTrans" cxnId="{73B7B64B-CFFF-4844-8E56-7B70FB323C95}">
      <dgm:prSet/>
      <dgm:spPr/>
      <dgm:t>
        <a:bodyPr/>
        <a:lstStyle/>
        <a:p>
          <a:endParaRPr lang="en-US"/>
        </a:p>
      </dgm:t>
    </dgm:pt>
    <dgm:pt modelId="{DB83AA09-C853-4675-B6A8-74A0EFEDDF64}" type="sibTrans" cxnId="{73B7B64B-CFFF-4844-8E56-7B70FB323C95}">
      <dgm:prSet/>
      <dgm:spPr>
        <a:solidFill>
          <a:srgbClr val="04A651"/>
        </a:solidFill>
      </dgm:spPr>
      <dgm:t>
        <a:bodyPr/>
        <a:lstStyle/>
        <a:p>
          <a:endParaRPr lang="en-US" dirty="0"/>
        </a:p>
      </dgm:t>
    </dgm:pt>
    <dgm:pt modelId="{1BB40EC3-E8AC-42F4-B240-51267D3B845C}">
      <dgm:prSet phldrT="[Text]"/>
      <dgm:spPr>
        <a:solidFill>
          <a:srgbClr val="202452"/>
        </a:solidFill>
      </dgm:spPr>
      <dgm:t>
        <a:bodyPr/>
        <a:lstStyle/>
        <a:p>
          <a:r>
            <a:rPr lang="en-US" dirty="0">
              <a:solidFill>
                <a:schemeClr val="bg1"/>
              </a:solidFill>
            </a:rPr>
            <a:t>Does the customer have good cause or is good cause accepted?</a:t>
          </a:r>
        </a:p>
      </dgm:t>
    </dgm:pt>
    <dgm:pt modelId="{B0F1C1B9-8C97-42D8-9D25-674C6911BC37}" type="parTrans" cxnId="{558BE120-06E6-418D-BC44-88FD6435E390}">
      <dgm:prSet/>
      <dgm:spPr/>
      <dgm:t>
        <a:bodyPr/>
        <a:lstStyle/>
        <a:p>
          <a:endParaRPr lang="en-US"/>
        </a:p>
      </dgm:t>
    </dgm:pt>
    <dgm:pt modelId="{2316C8E4-C9FC-470D-BCC5-A7587F319ACA}" type="sibTrans" cxnId="{558BE120-06E6-418D-BC44-88FD6435E390}">
      <dgm:prSet/>
      <dgm:spPr>
        <a:solidFill>
          <a:srgbClr val="04A651"/>
        </a:solidFill>
      </dgm:spPr>
      <dgm:t>
        <a:bodyPr/>
        <a:lstStyle/>
        <a:p>
          <a:endParaRPr lang="en-US" dirty="0"/>
        </a:p>
      </dgm:t>
    </dgm:pt>
    <dgm:pt modelId="{134AEE64-2E4B-418F-BE65-ED3632A18B44}">
      <dgm:prSet phldrT="[Text]"/>
      <dgm:spPr>
        <a:solidFill>
          <a:srgbClr val="202452"/>
        </a:solidFill>
      </dgm:spPr>
      <dgm:t>
        <a:bodyPr/>
        <a:lstStyle/>
        <a:p>
          <a:r>
            <a:rPr lang="en-US" dirty="0">
              <a:solidFill>
                <a:schemeClr val="bg1"/>
              </a:solidFill>
            </a:rPr>
            <a:t>YES!</a:t>
          </a:r>
        </a:p>
      </dgm:t>
    </dgm:pt>
    <dgm:pt modelId="{6EC707CD-D7F8-47E6-95BF-88B736F8A922}" type="parTrans" cxnId="{0DABFD44-741F-4981-B003-8D554AE63DC7}">
      <dgm:prSet/>
      <dgm:spPr/>
      <dgm:t>
        <a:bodyPr/>
        <a:lstStyle/>
        <a:p>
          <a:endParaRPr lang="en-US"/>
        </a:p>
      </dgm:t>
    </dgm:pt>
    <dgm:pt modelId="{3F0BD039-98FF-4C79-BE5B-1629ADED9F0B}" type="sibTrans" cxnId="{0DABFD44-741F-4981-B003-8D554AE63DC7}">
      <dgm:prSet/>
      <dgm:spPr>
        <a:solidFill>
          <a:srgbClr val="04A651"/>
        </a:solidFill>
      </dgm:spPr>
      <dgm:t>
        <a:bodyPr/>
        <a:lstStyle/>
        <a:p>
          <a:endParaRPr lang="en-US" dirty="0"/>
        </a:p>
      </dgm:t>
    </dgm:pt>
    <dgm:pt modelId="{1C98030E-412D-468D-BAD0-CC37196681BF}">
      <dgm:prSet phldrT="[Text]"/>
      <dgm:spPr>
        <a:solidFill>
          <a:srgbClr val="202452"/>
        </a:solidFill>
      </dgm:spPr>
      <dgm:t>
        <a:bodyPr/>
        <a:lstStyle/>
        <a:p>
          <a:r>
            <a:rPr lang="en-US" dirty="0">
              <a:solidFill>
                <a:schemeClr val="bg1"/>
              </a:solidFill>
            </a:rPr>
            <a:t>End Pre-penalty with Good Cause</a:t>
          </a:r>
        </a:p>
      </dgm:t>
    </dgm:pt>
    <dgm:pt modelId="{C2C5AE2D-E603-4C85-9D35-71144AD31D2B}" type="parTrans" cxnId="{293E9A29-7FB1-4C1D-A4BC-37B490A96925}">
      <dgm:prSet/>
      <dgm:spPr/>
      <dgm:t>
        <a:bodyPr/>
        <a:lstStyle/>
        <a:p>
          <a:endParaRPr lang="en-US"/>
        </a:p>
      </dgm:t>
    </dgm:pt>
    <dgm:pt modelId="{79CE99D8-BD8A-4EB9-87E0-7FD730CE0FB7}" type="sibTrans" cxnId="{293E9A29-7FB1-4C1D-A4BC-37B490A96925}">
      <dgm:prSet/>
      <dgm:spPr>
        <a:solidFill>
          <a:srgbClr val="04A651"/>
        </a:solidFill>
      </dgm:spPr>
      <dgm:t>
        <a:bodyPr/>
        <a:lstStyle/>
        <a:p>
          <a:endParaRPr lang="en-US" dirty="0"/>
        </a:p>
      </dgm:t>
    </dgm:pt>
    <dgm:pt modelId="{E5251EB1-539F-4A41-B863-DF7C9B8CD777}">
      <dgm:prSet phldrT="[Text]"/>
      <dgm:spPr>
        <a:solidFill>
          <a:srgbClr val="202452"/>
        </a:solidFill>
      </dgm:spPr>
      <dgm:t>
        <a:bodyPr/>
        <a:lstStyle/>
        <a:p>
          <a:r>
            <a:rPr lang="en-US" dirty="0">
              <a:solidFill>
                <a:schemeClr val="bg1"/>
              </a:solidFill>
            </a:rPr>
            <a:t>A sanction request is not necessary</a:t>
          </a:r>
        </a:p>
      </dgm:t>
    </dgm:pt>
    <dgm:pt modelId="{6DA3BD2B-3DC8-4B6A-BA10-A2620BB9FF40}" type="parTrans" cxnId="{7B80FCF6-B0D0-4FF9-AD2F-C891D8A82966}">
      <dgm:prSet/>
      <dgm:spPr/>
      <dgm:t>
        <a:bodyPr/>
        <a:lstStyle/>
        <a:p>
          <a:endParaRPr lang="en-US"/>
        </a:p>
      </dgm:t>
    </dgm:pt>
    <dgm:pt modelId="{DD4E1370-C170-431A-8025-A312AAC81F0E}" type="sibTrans" cxnId="{7B80FCF6-B0D0-4FF9-AD2F-C891D8A82966}">
      <dgm:prSet/>
      <dgm:spPr/>
      <dgm:t>
        <a:bodyPr/>
        <a:lstStyle/>
        <a:p>
          <a:endParaRPr lang="en-US"/>
        </a:p>
      </dgm:t>
    </dgm:pt>
    <dgm:pt modelId="{75C06C3F-934B-42BF-8F9F-E0AEF3B90507}" type="pres">
      <dgm:prSet presAssocID="{CB8C194D-B37D-429D-B87B-67DADD1F8A0C}" presName="Name0" presStyleCnt="0">
        <dgm:presLayoutVars>
          <dgm:dir/>
          <dgm:resizeHandles/>
        </dgm:presLayoutVars>
      </dgm:prSet>
      <dgm:spPr/>
    </dgm:pt>
    <dgm:pt modelId="{B9AF076D-EE8C-4C22-A33E-993C7CCE6B24}" type="pres">
      <dgm:prSet presAssocID="{CB0339D1-E41B-416D-8102-A8EDDE3F296F}" presName="compNode" presStyleCnt="0"/>
      <dgm:spPr/>
    </dgm:pt>
    <dgm:pt modelId="{5F8B55B4-E0E5-4EBC-944C-37B4E3A539EB}" type="pres">
      <dgm:prSet presAssocID="{CB0339D1-E41B-416D-8102-A8EDDE3F296F}" presName="dummyConnPt" presStyleCnt="0"/>
      <dgm:spPr/>
    </dgm:pt>
    <dgm:pt modelId="{C7778BED-6767-4ED0-990F-7CCE05B8316C}" type="pres">
      <dgm:prSet presAssocID="{CB0339D1-E41B-416D-8102-A8EDDE3F296F}" presName="node" presStyleLbl="node1" presStyleIdx="0" presStyleCnt="8" custLinFactNeighborX="-3426" custLinFactNeighborY="-16830">
        <dgm:presLayoutVars>
          <dgm:bulletEnabled val="1"/>
        </dgm:presLayoutVars>
      </dgm:prSet>
      <dgm:spPr/>
    </dgm:pt>
    <dgm:pt modelId="{1FF55917-FA90-42A1-9A99-41A02E4BC9F8}" type="pres">
      <dgm:prSet presAssocID="{671D8D0E-D3E9-4A2B-B789-051DB07DFD1E}" presName="sibTrans" presStyleLbl="bgSibTrans2D1" presStyleIdx="0" presStyleCnt="7"/>
      <dgm:spPr/>
    </dgm:pt>
    <dgm:pt modelId="{3326CDE1-A3F4-47B3-946D-0E1C0823C3EE}" type="pres">
      <dgm:prSet presAssocID="{D5B1ACF6-17AE-4796-805F-081310F74752}" presName="compNode" presStyleCnt="0"/>
      <dgm:spPr/>
    </dgm:pt>
    <dgm:pt modelId="{CE7E35EC-6311-477C-8F9B-5A63ADBEBC42}" type="pres">
      <dgm:prSet presAssocID="{D5B1ACF6-17AE-4796-805F-081310F74752}" presName="dummyConnPt" presStyleCnt="0"/>
      <dgm:spPr/>
    </dgm:pt>
    <dgm:pt modelId="{9313CCFA-A122-4301-8D35-D1F00200A327}" type="pres">
      <dgm:prSet presAssocID="{D5B1ACF6-17AE-4796-805F-081310F74752}" presName="node" presStyleLbl="node1" presStyleIdx="1" presStyleCnt="8">
        <dgm:presLayoutVars>
          <dgm:bulletEnabled val="1"/>
        </dgm:presLayoutVars>
      </dgm:prSet>
      <dgm:spPr/>
    </dgm:pt>
    <dgm:pt modelId="{402983BF-31F3-4BDF-B775-AAA751A01D6A}" type="pres">
      <dgm:prSet presAssocID="{1C7CA8E5-E05E-40BF-A239-11D872C9A3B8}" presName="sibTrans" presStyleLbl="bgSibTrans2D1" presStyleIdx="1" presStyleCnt="7"/>
      <dgm:spPr/>
    </dgm:pt>
    <dgm:pt modelId="{ACD15CE2-3158-489B-8715-592AD8E64046}" type="pres">
      <dgm:prSet presAssocID="{C24D2125-72FE-4DFD-A6D2-2317285E211B}" presName="compNode" presStyleCnt="0"/>
      <dgm:spPr/>
    </dgm:pt>
    <dgm:pt modelId="{C40BF1D2-6189-4937-93F4-5708C804D166}" type="pres">
      <dgm:prSet presAssocID="{C24D2125-72FE-4DFD-A6D2-2317285E211B}" presName="dummyConnPt" presStyleCnt="0"/>
      <dgm:spPr/>
    </dgm:pt>
    <dgm:pt modelId="{FBF58058-0694-4E07-894D-D2D7E677F1FF}" type="pres">
      <dgm:prSet presAssocID="{C24D2125-72FE-4DFD-A6D2-2317285E211B}" presName="node" presStyleLbl="node1" presStyleIdx="2" presStyleCnt="8">
        <dgm:presLayoutVars>
          <dgm:bulletEnabled val="1"/>
        </dgm:presLayoutVars>
      </dgm:prSet>
      <dgm:spPr/>
    </dgm:pt>
    <dgm:pt modelId="{620B5C45-FFD6-4BA2-BBA6-FD4E6911B1A0}" type="pres">
      <dgm:prSet presAssocID="{60842FC5-049C-40FB-998F-7D15707052F2}" presName="sibTrans" presStyleLbl="bgSibTrans2D1" presStyleIdx="2" presStyleCnt="7"/>
      <dgm:spPr/>
    </dgm:pt>
    <dgm:pt modelId="{7FF94FD9-420E-4CAE-B797-D24939BCF86B}" type="pres">
      <dgm:prSet presAssocID="{4E1EE6FC-8C32-4C29-91D0-8FFD641950A6}" presName="compNode" presStyleCnt="0"/>
      <dgm:spPr/>
    </dgm:pt>
    <dgm:pt modelId="{6156652D-B716-49B6-995B-E82260D9B01C}" type="pres">
      <dgm:prSet presAssocID="{4E1EE6FC-8C32-4C29-91D0-8FFD641950A6}" presName="dummyConnPt" presStyleCnt="0"/>
      <dgm:spPr/>
    </dgm:pt>
    <dgm:pt modelId="{CD8C8469-B044-4E81-A7FA-F9BFA9D85133}" type="pres">
      <dgm:prSet presAssocID="{4E1EE6FC-8C32-4C29-91D0-8FFD641950A6}" presName="node" presStyleLbl="node1" presStyleIdx="3" presStyleCnt="8">
        <dgm:presLayoutVars>
          <dgm:bulletEnabled val="1"/>
        </dgm:presLayoutVars>
      </dgm:prSet>
      <dgm:spPr/>
    </dgm:pt>
    <dgm:pt modelId="{525260C6-5509-4084-B5E7-BFCF001349DF}" type="pres">
      <dgm:prSet presAssocID="{DB83AA09-C853-4675-B6A8-74A0EFEDDF64}" presName="sibTrans" presStyleLbl="bgSibTrans2D1" presStyleIdx="3" presStyleCnt="7"/>
      <dgm:spPr/>
    </dgm:pt>
    <dgm:pt modelId="{A5754959-BF22-4002-AAAE-9C2E7789D45C}" type="pres">
      <dgm:prSet presAssocID="{1BB40EC3-E8AC-42F4-B240-51267D3B845C}" presName="compNode" presStyleCnt="0"/>
      <dgm:spPr/>
    </dgm:pt>
    <dgm:pt modelId="{F9C96BBE-00BA-4145-A6C3-960FF0C8A1D3}" type="pres">
      <dgm:prSet presAssocID="{1BB40EC3-E8AC-42F4-B240-51267D3B845C}" presName="dummyConnPt" presStyleCnt="0"/>
      <dgm:spPr/>
    </dgm:pt>
    <dgm:pt modelId="{E0A37C02-3345-4515-81BE-51313228534F}" type="pres">
      <dgm:prSet presAssocID="{1BB40EC3-E8AC-42F4-B240-51267D3B845C}" presName="node" presStyleLbl="node1" presStyleIdx="4" presStyleCnt="8">
        <dgm:presLayoutVars>
          <dgm:bulletEnabled val="1"/>
        </dgm:presLayoutVars>
      </dgm:prSet>
      <dgm:spPr/>
    </dgm:pt>
    <dgm:pt modelId="{5A86650A-B0D4-40A7-897F-6DFEB4B02A78}" type="pres">
      <dgm:prSet presAssocID="{2316C8E4-C9FC-470D-BCC5-A7587F319ACA}" presName="sibTrans" presStyleLbl="bgSibTrans2D1" presStyleIdx="4" presStyleCnt="7"/>
      <dgm:spPr/>
    </dgm:pt>
    <dgm:pt modelId="{07F0416E-31A5-4A50-A3FF-711B667BBDC0}" type="pres">
      <dgm:prSet presAssocID="{134AEE64-2E4B-418F-BE65-ED3632A18B44}" presName="compNode" presStyleCnt="0"/>
      <dgm:spPr/>
    </dgm:pt>
    <dgm:pt modelId="{C0F6B559-EA4F-49AB-820A-33AEC7994796}" type="pres">
      <dgm:prSet presAssocID="{134AEE64-2E4B-418F-BE65-ED3632A18B44}" presName="dummyConnPt" presStyleCnt="0"/>
      <dgm:spPr/>
    </dgm:pt>
    <dgm:pt modelId="{6756AD3D-7ACD-4976-8C1C-C129EA10AAE1}" type="pres">
      <dgm:prSet presAssocID="{134AEE64-2E4B-418F-BE65-ED3632A18B44}" presName="node" presStyleLbl="node1" presStyleIdx="5" presStyleCnt="8">
        <dgm:presLayoutVars>
          <dgm:bulletEnabled val="1"/>
        </dgm:presLayoutVars>
      </dgm:prSet>
      <dgm:spPr/>
    </dgm:pt>
    <dgm:pt modelId="{924C79FD-E0AF-44D3-A65B-6ACADAB6BD11}" type="pres">
      <dgm:prSet presAssocID="{3F0BD039-98FF-4C79-BE5B-1629ADED9F0B}" presName="sibTrans" presStyleLbl="bgSibTrans2D1" presStyleIdx="5" presStyleCnt="7"/>
      <dgm:spPr/>
    </dgm:pt>
    <dgm:pt modelId="{70374AD0-9026-44ED-BF44-F391E9A32235}" type="pres">
      <dgm:prSet presAssocID="{1C98030E-412D-468D-BAD0-CC37196681BF}" presName="compNode" presStyleCnt="0"/>
      <dgm:spPr/>
    </dgm:pt>
    <dgm:pt modelId="{2623BB0A-6783-40AA-8939-D7A2D671A3C5}" type="pres">
      <dgm:prSet presAssocID="{1C98030E-412D-468D-BAD0-CC37196681BF}" presName="dummyConnPt" presStyleCnt="0"/>
      <dgm:spPr/>
    </dgm:pt>
    <dgm:pt modelId="{58E9D9A8-DE56-452B-BACD-1EF7241EE81A}" type="pres">
      <dgm:prSet presAssocID="{1C98030E-412D-468D-BAD0-CC37196681BF}" presName="node" presStyleLbl="node1" presStyleIdx="6" presStyleCnt="8">
        <dgm:presLayoutVars>
          <dgm:bulletEnabled val="1"/>
        </dgm:presLayoutVars>
      </dgm:prSet>
      <dgm:spPr/>
    </dgm:pt>
    <dgm:pt modelId="{1A53C615-FA57-434E-BCC2-C4188AC4B90B}" type="pres">
      <dgm:prSet presAssocID="{79CE99D8-BD8A-4EB9-87E0-7FD730CE0FB7}" presName="sibTrans" presStyleLbl="bgSibTrans2D1" presStyleIdx="6" presStyleCnt="7"/>
      <dgm:spPr/>
    </dgm:pt>
    <dgm:pt modelId="{1AE54A2E-4ED2-4264-A2EC-356042B5B80C}" type="pres">
      <dgm:prSet presAssocID="{E5251EB1-539F-4A41-B863-DF7C9B8CD777}" presName="compNode" presStyleCnt="0"/>
      <dgm:spPr/>
    </dgm:pt>
    <dgm:pt modelId="{B1B22FB8-1EE3-44ED-9C47-AC427B38BA11}" type="pres">
      <dgm:prSet presAssocID="{E5251EB1-539F-4A41-B863-DF7C9B8CD777}" presName="dummyConnPt" presStyleCnt="0"/>
      <dgm:spPr/>
    </dgm:pt>
    <dgm:pt modelId="{65DD8832-451B-4E6A-B5EB-F2CF74C28A49}" type="pres">
      <dgm:prSet presAssocID="{E5251EB1-539F-4A41-B863-DF7C9B8CD777}" presName="node" presStyleLbl="node1" presStyleIdx="7" presStyleCnt="8">
        <dgm:presLayoutVars>
          <dgm:bulletEnabled val="1"/>
        </dgm:presLayoutVars>
      </dgm:prSet>
      <dgm:spPr/>
    </dgm:pt>
  </dgm:ptLst>
  <dgm:cxnLst>
    <dgm:cxn modelId="{00C9A407-0D0B-4999-82AE-2E945EBC5071}" type="presOf" srcId="{D5B1ACF6-17AE-4796-805F-081310F74752}" destId="{9313CCFA-A122-4301-8D35-D1F00200A327}" srcOrd="0" destOrd="0" presId="urn:microsoft.com/office/officeart/2005/8/layout/bProcess4"/>
    <dgm:cxn modelId="{AB3B7C09-4627-404E-A91D-162AC24BCB0E}" srcId="{CB8C194D-B37D-429D-B87B-67DADD1F8A0C}" destId="{D5B1ACF6-17AE-4796-805F-081310F74752}" srcOrd="1" destOrd="0" parTransId="{29730FC6-C118-4997-BE7A-51F4908D47FA}" sibTransId="{1C7CA8E5-E05E-40BF-A239-11D872C9A3B8}"/>
    <dgm:cxn modelId="{B617D51D-59E9-4A99-800F-62A4A73FB2CC}" type="presOf" srcId="{79CE99D8-BD8A-4EB9-87E0-7FD730CE0FB7}" destId="{1A53C615-FA57-434E-BCC2-C4188AC4B90B}" srcOrd="0" destOrd="0" presId="urn:microsoft.com/office/officeart/2005/8/layout/bProcess4"/>
    <dgm:cxn modelId="{A526371F-5191-4B66-A279-A36347B68E7B}" type="presOf" srcId="{1C7CA8E5-E05E-40BF-A239-11D872C9A3B8}" destId="{402983BF-31F3-4BDF-B775-AAA751A01D6A}" srcOrd="0" destOrd="0" presId="urn:microsoft.com/office/officeart/2005/8/layout/bProcess4"/>
    <dgm:cxn modelId="{558BE120-06E6-418D-BC44-88FD6435E390}" srcId="{CB8C194D-B37D-429D-B87B-67DADD1F8A0C}" destId="{1BB40EC3-E8AC-42F4-B240-51267D3B845C}" srcOrd="4" destOrd="0" parTransId="{B0F1C1B9-8C97-42D8-9D25-674C6911BC37}" sibTransId="{2316C8E4-C9FC-470D-BCC5-A7587F319ACA}"/>
    <dgm:cxn modelId="{C6ADA126-7673-4362-A4A9-74DEC3DFB98A}" type="presOf" srcId="{CB8C194D-B37D-429D-B87B-67DADD1F8A0C}" destId="{75C06C3F-934B-42BF-8F9F-E0AEF3B90507}" srcOrd="0" destOrd="0" presId="urn:microsoft.com/office/officeart/2005/8/layout/bProcess4"/>
    <dgm:cxn modelId="{293E9A29-7FB1-4C1D-A4BC-37B490A96925}" srcId="{CB8C194D-B37D-429D-B87B-67DADD1F8A0C}" destId="{1C98030E-412D-468D-BAD0-CC37196681BF}" srcOrd="6" destOrd="0" parTransId="{C2C5AE2D-E603-4C85-9D35-71144AD31D2B}" sibTransId="{79CE99D8-BD8A-4EB9-87E0-7FD730CE0FB7}"/>
    <dgm:cxn modelId="{13342860-67BB-49C9-9068-8C3F5A21BE4C}" type="presOf" srcId="{1BB40EC3-E8AC-42F4-B240-51267D3B845C}" destId="{E0A37C02-3345-4515-81BE-51313228534F}" srcOrd="0" destOrd="0" presId="urn:microsoft.com/office/officeart/2005/8/layout/bProcess4"/>
    <dgm:cxn modelId="{0DABFD44-741F-4981-B003-8D554AE63DC7}" srcId="{CB8C194D-B37D-429D-B87B-67DADD1F8A0C}" destId="{134AEE64-2E4B-418F-BE65-ED3632A18B44}" srcOrd="5" destOrd="0" parTransId="{6EC707CD-D7F8-47E6-95BF-88B736F8A922}" sibTransId="{3F0BD039-98FF-4C79-BE5B-1629ADED9F0B}"/>
    <dgm:cxn modelId="{E62BA048-3728-44D9-ADA4-9AD371A33D98}" type="presOf" srcId="{671D8D0E-D3E9-4A2B-B789-051DB07DFD1E}" destId="{1FF55917-FA90-42A1-9A99-41A02E4BC9F8}" srcOrd="0" destOrd="0" presId="urn:microsoft.com/office/officeart/2005/8/layout/bProcess4"/>
    <dgm:cxn modelId="{E243D569-58E7-4617-A204-BE8DD069F07C}" srcId="{CB8C194D-B37D-429D-B87B-67DADD1F8A0C}" destId="{CB0339D1-E41B-416D-8102-A8EDDE3F296F}" srcOrd="0" destOrd="0" parTransId="{48943670-90B6-4A6C-92B5-3F386D640FB2}" sibTransId="{671D8D0E-D3E9-4A2B-B789-051DB07DFD1E}"/>
    <dgm:cxn modelId="{73B7B64B-CFFF-4844-8E56-7B70FB323C95}" srcId="{CB8C194D-B37D-429D-B87B-67DADD1F8A0C}" destId="{4E1EE6FC-8C32-4C29-91D0-8FFD641950A6}" srcOrd="3" destOrd="0" parTransId="{DE0B7F7A-39F3-4764-892A-48E5F88CE015}" sibTransId="{DB83AA09-C853-4675-B6A8-74A0EFEDDF64}"/>
    <dgm:cxn modelId="{63FD8C6C-CC59-496E-9B35-10C7B857659B}" type="presOf" srcId="{2316C8E4-C9FC-470D-BCC5-A7587F319ACA}" destId="{5A86650A-B0D4-40A7-897F-6DFEB4B02A78}" srcOrd="0" destOrd="0" presId="urn:microsoft.com/office/officeart/2005/8/layout/bProcess4"/>
    <dgm:cxn modelId="{F8F0FE94-0513-43C2-AAE6-8CF358320BEC}" type="presOf" srcId="{E5251EB1-539F-4A41-B863-DF7C9B8CD777}" destId="{65DD8832-451B-4E6A-B5EB-F2CF74C28A49}" srcOrd="0" destOrd="0" presId="urn:microsoft.com/office/officeart/2005/8/layout/bProcess4"/>
    <dgm:cxn modelId="{D49926A5-80D8-4ECD-B078-9167CA73FA07}" type="presOf" srcId="{C24D2125-72FE-4DFD-A6D2-2317285E211B}" destId="{FBF58058-0694-4E07-894D-D2D7E677F1FF}" srcOrd="0" destOrd="0" presId="urn:microsoft.com/office/officeart/2005/8/layout/bProcess4"/>
    <dgm:cxn modelId="{A3AA8CBB-3284-4C6A-A420-8212887F3CDC}" type="presOf" srcId="{134AEE64-2E4B-418F-BE65-ED3632A18B44}" destId="{6756AD3D-7ACD-4976-8C1C-C129EA10AAE1}" srcOrd="0" destOrd="0" presId="urn:microsoft.com/office/officeart/2005/8/layout/bProcess4"/>
    <dgm:cxn modelId="{62129DC0-AEAD-4B88-B74B-E624641AD1D6}" type="presOf" srcId="{3F0BD039-98FF-4C79-BE5B-1629ADED9F0B}" destId="{924C79FD-E0AF-44D3-A65B-6ACADAB6BD11}" srcOrd="0" destOrd="0" presId="urn:microsoft.com/office/officeart/2005/8/layout/bProcess4"/>
    <dgm:cxn modelId="{43281BC4-A02B-4723-8FFC-C4716633F691}" type="presOf" srcId="{4E1EE6FC-8C32-4C29-91D0-8FFD641950A6}" destId="{CD8C8469-B044-4E81-A7FA-F9BFA9D85133}" srcOrd="0" destOrd="0" presId="urn:microsoft.com/office/officeart/2005/8/layout/bProcess4"/>
    <dgm:cxn modelId="{80F50ECD-2CD0-4DE2-BBF3-9F714125A6CC}" type="presOf" srcId="{1C98030E-412D-468D-BAD0-CC37196681BF}" destId="{58E9D9A8-DE56-452B-BACD-1EF7241EE81A}" srcOrd="0" destOrd="0" presId="urn:microsoft.com/office/officeart/2005/8/layout/bProcess4"/>
    <dgm:cxn modelId="{0815B2ED-B896-4B28-9A34-D769EF041252}" type="presOf" srcId="{60842FC5-049C-40FB-998F-7D15707052F2}" destId="{620B5C45-FFD6-4BA2-BBA6-FD4E6911B1A0}" srcOrd="0" destOrd="0" presId="urn:microsoft.com/office/officeart/2005/8/layout/bProcess4"/>
    <dgm:cxn modelId="{0D07ECF4-833E-487B-9460-AA353C1B5787}" type="presOf" srcId="{DB83AA09-C853-4675-B6A8-74A0EFEDDF64}" destId="{525260C6-5509-4084-B5E7-BFCF001349DF}" srcOrd="0" destOrd="0" presId="urn:microsoft.com/office/officeart/2005/8/layout/bProcess4"/>
    <dgm:cxn modelId="{7B80FCF6-B0D0-4FF9-AD2F-C891D8A82966}" srcId="{CB8C194D-B37D-429D-B87B-67DADD1F8A0C}" destId="{E5251EB1-539F-4A41-B863-DF7C9B8CD777}" srcOrd="7" destOrd="0" parTransId="{6DA3BD2B-3DC8-4B6A-BA10-A2620BB9FF40}" sibTransId="{DD4E1370-C170-431A-8025-A312AAC81F0E}"/>
    <dgm:cxn modelId="{4D53F0FB-2E26-4A1B-98A5-B5E5824E6DDF}" type="presOf" srcId="{CB0339D1-E41B-416D-8102-A8EDDE3F296F}" destId="{C7778BED-6767-4ED0-990F-7CCE05B8316C}" srcOrd="0" destOrd="0" presId="urn:microsoft.com/office/officeart/2005/8/layout/bProcess4"/>
    <dgm:cxn modelId="{B5E814FC-9BCD-4E4B-A4E9-DBFF0E5E758C}" srcId="{CB8C194D-B37D-429D-B87B-67DADD1F8A0C}" destId="{C24D2125-72FE-4DFD-A6D2-2317285E211B}" srcOrd="2" destOrd="0" parTransId="{8AC44A11-FFFF-47FC-83A0-1E4D1FC840AE}" sibTransId="{60842FC5-049C-40FB-998F-7D15707052F2}"/>
    <dgm:cxn modelId="{2D9C70D6-9144-4B82-A1A7-AF3931D235F5}" type="presParOf" srcId="{75C06C3F-934B-42BF-8F9F-E0AEF3B90507}" destId="{B9AF076D-EE8C-4C22-A33E-993C7CCE6B24}" srcOrd="0" destOrd="0" presId="urn:microsoft.com/office/officeart/2005/8/layout/bProcess4"/>
    <dgm:cxn modelId="{893A58E2-FFCD-404E-8F49-A9CDAFC2B051}" type="presParOf" srcId="{B9AF076D-EE8C-4C22-A33E-993C7CCE6B24}" destId="{5F8B55B4-E0E5-4EBC-944C-37B4E3A539EB}" srcOrd="0" destOrd="0" presId="urn:microsoft.com/office/officeart/2005/8/layout/bProcess4"/>
    <dgm:cxn modelId="{EA43A3BC-DE27-4DDC-8A5A-A2D5B413C924}" type="presParOf" srcId="{B9AF076D-EE8C-4C22-A33E-993C7CCE6B24}" destId="{C7778BED-6767-4ED0-990F-7CCE05B8316C}" srcOrd="1" destOrd="0" presId="urn:microsoft.com/office/officeart/2005/8/layout/bProcess4"/>
    <dgm:cxn modelId="{0D1EC374-78C5-4239-A797-11C4D12D40A1}" type="presParOf" srcId="{75C06C3F-934B-42BF-8F9F-E0AEF3B90507}" destId="{1FF55917-FA90-42A1-9A99-41A02E4BC9F8}" srcOrd="1" destOrd="0" presId="urn:microsoft.com/office/officeart/2005/8/layout/bProcess4"/>
    <dgm:cxn modelId="{401EB0CE-5080-412F-A847-2DCB32298A32}" type="presParOf" srcId="{75C06C3F-934B-42BF-8F9F-E0AEF3B90507}" destId="{3326CDE1-A3F4-47B3-946D-0E1C0823C3EE}" srcOrd="2" destOrd="0" presId="urn:microsoft.com/office/officeart/2005/8/layout/bProcess4"/>
    <dgm:cxn modelId="{6441BF26-08C5-4E6B-9418-D3D7BF412FD5}" type="presParOf" srcId="{3326CDE1-A3F4-47B3-946D-0E1C0823C3EE}" destId="{CE7E35EC-6311-477C-8F9B-5A63ADBEBC42}" srcOrd="0" destOrd="0" presId="urn:microsoft.com/office/officeart/2005/8/layout/bProcess4"/>
    <dgm:cxn modelId="{D623BDB2-D30A-464C-B439-3DB03A73B114}" type="presParOf" srcId="{3326CDE1-A3F4-47B3-946D-0E1C0823C3EE}" destId="{9313CCFA-A122-4301-8D35-D1F00200A327}" srcOrd="1" destOrd="0" presId="urn:microsoft.com/office/officeart/2005/8/layout/bProcess4"/>
    <dgm:cxn modelId="{8B6EE467-B675-445E-9965-B85EA0D29BDA}" type="presParOf" srcId="{75C06C3F-934B-42BF-8F9F-E0AEF3B90507}" destId="{402983BF-31F3-4BDF-B775-AAA751A01D6A}" srcOrd="3" destOrd="0" presId="urn:microsoft.com/office/officeart/2005/8/layout/bProcess4"/>
    <dgm:cxn modelId="{D7550933-4F8C-409B-A9B8-F0F645EC3810}" type="presParOf" srcId="{75C06C3F-934B-42BF-8F9F-E0AEF3B90507}" destId="{ACD15CE2-3158-489B-8715-592AD8E64046}" srcOrd="4" destOrd="0" presId="urn:microsoft.com/office/officeart/2005/8/layout/bProcess4"/>
    <dgm:cxn modelId="{0AE72BDD-4F37-486B-B2FC-6D2A32200DDC}" type="presParOf" srcId="{ACD15CE2-3158-489B-8715-592AD8E64046}" destId="{C40BF1D2-6189-4937-93F4-5708C804D166}" srcOrd="0" destOrd="0" presId="urn:microsoft.com/office/officeart/2005/8/layout/bProcess4"/>
    <dgm:cxn modelId="{8421B5B4-8AFD-4B4F-9860-57BF5553203B}" type="presParOf" srcId="{ACD15CE2-3158-489B-8715-592AD8E64046}" destId="{FBF58058-0694-4E07-894D-D2D7E677F1FF}" srcOrd="1" destOrd="0" presId="urn:microsoft.com/office/officeart/2005/8/layout/bProcess4"/>
    <dgm:cxn modelId="{E1C8E635-F07D-44FA-9A80-FB2146A0BE14}" type="presParOf" srcId="{75C06C3F-934B-42BF-8F9F-E0AEF3B90507}" destId="{620B5C45-FFD6-4BA2-BBA6-FD4E6911B1A0}" srcOrd="5" destOrd="0" presId="urn:microsoft.com/office/officeart/2005/8/layout/bProcess4"/>
    <dgm:cxn modelId="{A2C4DCB8-5FD5-474A-A81B-D92952A65076}" type="presParOf" srcId="{75C06C3F-934B-42BF-8F9F-E0AEF3B90507}" destId="{7FF94FD9-420E-4CAE-B797-D24939BCF86B}" srcOrd="6" destOrd="0" presId="urn:microsoft.com/office/officeart/2005/8/layout/bProcess4"/>
    <dgm:cxn modelId="{7AA74A32-A48B-459C-8F32-441D92CF9A0D}" type="presParOf" srcId="{7FF94FD9-420E-4CAE-B797-D24939BCF86B}" destId="{6156652D-B716-49B6-995B-E82260D9B01C}" srcOrd="0" destOrd="0" presId="urn:microsoft.com/office/officeart/2005/8/layout/bProcess4"/>
    <dgm:cxn modelId="{9700D292-4F54-463E-A816-C7ECA31346BA}" type="presParOf" srcId="{7FF94FD9-420E-4CAE-B797-D24939BCF86B}" destId="{CD8C8469-B044-4E81-A7FA-F9BFA9D85133}" srcOrd="1" destOrd="0" presId="urn:microsoft.com/office/officeart/2005/8/layout/bProcess4"/>
    <dgm:cxn modelId="{38A4A504-A979-4312-96DB-BA175951C870}" type="presParOf" srcId="{75C06C3F-934B-42BF-8F9F-E0AEF3B90507}" destId="{525260C6-5509-4084-B5E7-BFCF001349DF}" srcOrd="7" destOrd="0" presId="urn:microsoft.com/office/officeart/2005/8/layout/bProcess4"/>
    <dgm:cxn modelId="{666E91D3-5F29-46D3-8207-243995203F91}" type="presParOf" srcId="{75C06C3F-934B-42BF-8F9F-E0AEF3B90507}" destId="{A5754959-BF22-4002-AAAE-9C2E7789D45C}" srcOrd="8" destOrd="0" presId="urn:microsoft.com/office/officeart/2005/8/layout/bProcess4"/>
    <dgm:cxn modelId="{2FE2EA5A-3D9A-4CF2-A920-B4AD3746B70E}" type="presParOf" srcId="{A5754959-BF22-4002-AAAE-9C2E7789D45C}" destId="{F9C96BBE-00BA-4145-A6C3-960FF0C8A1D3}" srcOrd="0" destOrd="0" presId="urn:microsoft.com/office/officeart/2005/8/layout/bProcess4"/>
    <dgm:cxn modelId="{F293CA0F-F29C-4D0E-93ED-12C071F5ADB6}" type="presParOf" srcId="{A5754959-BF22-4002-AAAE-9C2E7789D45C}" destId="{E0A37C02-3345-4515-81BE-51313228534F}" srcOrd="1" destOrd="0" presId="urn:microsoft.com/office/officeart/2005/8/layout/bProcess4"/>
    <dgm:cxn modelId="{4FA56DDF-2571-4976-89B7-D5A4FF055AFB}" type="presParOf" srcId="{75C06C3F-934B-42BF-8F9F-E0AEF3B90507}" destId="{5A86650A-B0D4-40A7-897F-6DFEB4B02A78}" srcOrd="9" destOrd="0" presId="urn:microsoft.com/office/officeart/2005/8/layout/bProcess4"/>
    <dgm:cxn modelId="{FFFED7B1-8F65-4F23-AB20-48F35C44B971}" type="presParOf" srcId="{75C06C3F-934B-42BF-8F9F-E0AEF3B90507}" destId="{07F0416E-31A5-4A50-A3FF-711B667BBDC0}" srcOrd="10" destOrd="0" presId="urn:microsoft.com/office/officeart/2005/8/layout/bProcess4"/>
    <dgm:cxn modelId="{E7B0FD7E-374A-49BA-94AA-BFD9E6C950A9}" type="presParOf" srcId="{07F0416E-31A5-4A50-A3FF-711B667BBDC0}" destId="{C0F6B559-EA4F-49AB-820A-33AEC7994796}" srcOrd="0" destOrd="0" presId="urn:microsoft.com/office/officeart/2005/8/layout/bProcess4"/>
    <dgm:cxn modelId="{8B3CD109-F489-4BC7-9B8E-D957CDFFE32B}" type="presParOf" srcId="{07F0416E-31A5-4A50-A3FF-711B667BBDC0}" destId="{6756AD3D-7ACD-4976-8C1C-C129EA10AAE1}" srcOrd="1" destOrd="0" presId="urn:microsoft.com/office/officeart/2005/8/layout/bProcess4"/>
    <dgm:cxn modelId="{49DAF6CF-8586-4942-95EB-A9A69A1E6C6B}" type="presParOf" srcId="{75C06C3F-934B-42BF-8F9F-E0AEF3B90507}" destId="{924C79FD-E0AF-44D3-A65B-6ACADAB6BD11}" srcOrd="11" destOrd="0" presId="urn:microsoft.com/office/officeart/2005/8/layout/bProcess4"/>
    <dgm:cxn modelId="{A7373D51-9AEA-402C-8BB0-66B24900E42B}" type="presParOf" srcId="{75C06C3F-934B-42BF-8F9F-E0AEF3B90507}" destId="{70374AD0-9026-44ED-BF44-F391E9A32235}" srcOrd="12" destOrd="0" presId="urn:microsoft.com/office/officeart/2005/8/layout/bProcess4"/>
    <dgm:cxn modelId="{BF53121F-5C4F-475F-8E42-2DE7A008F622}" type="presParOf" srcId="{70374AD0-9026-44ED-BF44-F391E9A32235}" destId="{2623BB0A-6783-40AA-8939-D7A2D671A3C5}" srcOrd="0" destOrd="0" presId="urn:microsoft.com/office/officeart/2005/8/layout/bProcess4"/>
    <dgm:cxn modelId="{EE7B1F89-5F1D-4DCB-960D-D2CD7380DA1C}" type="presParOf" srcId="{70374AD0-9026-44ED-BF44-F391E9A32235}" destId="{58E9D9A8-DE56-452B-BACD-1EF7241EE81A}" srcOrd="1" destOrd="0" presId="urn:microsoft.com/office/officeart/2005/8/layout/bProcess4"/>
    <dgm:cxn modelId="{13418F99-F960-40AD-98B0-4588A81C1353}" type="presParOf" srcId="{75C06C3F-934B-42BF-8F9F-E0AEF3B90507}" destId="{1A53C615-FA57-434E-BCC2-C4188AC4B90B}" srcOrd="13" destOrd="0" presId="urn:microsoft.com/office/officeart/2005/8/layout/bProcess4"/>
    <dgm:cxn modelId="{E139105C-2292-493F-B9B8-C8DA2F2DBE21}" type="presParOf" srcId="{75C06C3F-934B-42BF-8F9F-E0AEF3B90507}" destId="{1AE54A2E-4ED2-4264-A2EC-356042B5B80C}" srcOrd="14" destOrd="0" presId="urn:microsoft.com/office/officeart/2005/8/layout/bProcess4"/>
    <dgm:cxn modelId="{4809B1CE-EDBD-4574-9380-F8EC1D33BDCF}" type="presParOf" srcId="{1AE54A2E-4ED2-4264-A2EC-356042B5B80C}" destId="{B1B22FB8-1EE3-44ED-9C47-AC427B38BA11}" srcOrd="0" destOrd="0" presId="urn:microsoft.com/office/officeart/2005/8/layout/bProcess4"/>
    <dgm:cxn modelId="{AAD84F64-7B69-4F37-BA7B-01D7CD2BEF2D}" type="presParOf" srcId="{1AE54A2E-4ED2-4264-A2EC-356042B5B80C}" destId="{65DD8832-451B-4E6A-B5EB-F2CF74C28A49}"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8C194D-B37D-429D-B87B-67DADD1F8A0C}" type="doc">
      <dgm:prSet loTypeId="urn:microsoft.com/office/officeart/2005/8/layout/bProcess4" loCatId="process" qsTypeId="urn:microsoft.com/office/officeart/2005/8/quickstyle/3d7" qsCatId="3D" csTypeId="urn:microsoft.com/office/officeart/2005/8/colors/accent2_2" csCatId="accent2" phldr="1"/>
      <dgm:spPr>
        <a:scene3d>
          <a:camera prst="isometricOffAxis1Right" zoom="91000"/>
          <a:lightRig rig="threePt" dir="t">
            <a:rot lat="0" lon="0" rev="20640000"/>
          </a:lightRig>
        </a:scene3d>
      </dgm:spPr>
      <dgm:t>
        <a:bodyPr/>
        <a:lstStyle/>
        <a:p>
          <a:endParaRPr lang="en-US"/>
        </a:p>
      </dgm:t>
    </dgm:pt>
    <dgm:pt modelId="{CB0339D1-E41B-416D-8102-A8EDDE3F296F}">
      <dgm:prSet phldrT="[Text]"/>
      <dgm:spPr>
        <a:solidFill>
          <a:srgbClr val="202452"/>
        </a:solidFill>
      </dgm:spPr>
      <dgm:t>
        <a:bodyPr/>
        <a:lstStyle/>
        <a:p>
          <a:r>
            <a:rPr lang="en-US" dirty="0">
              <a:solidFill>
                <a:schemeClr val="bg1"/>
              </a:solidFill>
            </a:rPr>
            <a:t>Failure occurs</a:t>
          </a:r>
        </a:p>
      </dgm:t>
    </dgm:pt>
    <dgm:pt modelId="{48943670-90B6-4A6C-92B5-3F386D640FB2}" type="parTrans" cxnId="{E243D569-58E7-4617-A204-BE8DD069F07C}">
      <dgm:prSet/>
      <dgm:spPr/>
      <dgm:t>
        <a:bodyPr/>
        <a:lstStyle/>
        <a:p>
          <a:endParaRPr lang="en-US"/>
        </a:p>
      </dgm:t>
    </dgm:pt>
    <dgm:pt modelId="{671D8D0E-D3E9-4A2B-B789-051DB07DFD1E}" type="sibTrans" cxnId="{E243D569-58E7-4617-A204-BE8DD069F07C}">
      <dgm:prSet/>
      <dgm:spPr>
        <a:solidFill>
          <a:srgbClr val="04A651"/>
        </a:solidFill>
      </dgm:spPr>
      <dgm:t>
        <a:bodyPr/>
        <a:lstStyle/>
        <a:p>
          <a:endParaRPr lang="en-US" dirty="0"/>
        </a:p>
      </dgm:t>
    </dgm:pt>
    <dgm:pt modelId="{D5B1ACF6-17AE-4796-805F-081310F74752}">
      <dgm:prSet phldrT="[Text]"/>
      <dgm:spPr>
        <a:solidFill>
          <a:srgbClr val="202452"/>
        </a:solidFill>
      </dgm:spPr>
      <dgm:t>
        <a:bodyPr/>
        <a:lstStyle/>
        <a:p>
          <a:r>
            <a:rPr lang="en-US" dirty="0">
              <a:solidFill>
                <a:schemeClr val="bg1"/>
              </a:solidFill>
            </a:rPr>
            <a:t>Mail AWI-WTP form 2290</a:t>
          </a:r>
        </a:p>
      </dgm:t>
    </dgm:pt>
    <dgm:pt modelId="{29730FC6-C118-4997-BE7A-51F4908D47FA}" type="parTrans" cxnId="{AB3B7C09-4627-404E-A91D-162AC24BCB0E}">
      <dgm:prSet/>
      <dgm:spPr/>
      <dgm:t>
        <a:bodyPr/>
        <a:lstStyle/>
        <a:p>
          <a:endParaRPr lang="en-US"/>
        </a:p>
      </dgm:t>
    </dgm:pt>
    <dgm:pt modelId="{1C7CA8E5-E05E-40BF-A239-11D872C9A3B8}" type="sibTrans" cxnId="{AB3B7C09-4627-404E-A91D-162AC24BCB0E}">
      <dgm:prSet/>
      <dgm:spPr>
        <a:solidFill>
          <a:srgbClr val="04A651"/>
        </a:solidFill>
      </dgm:spPr>
      <dgm:t>
        <a:bodyPr/>
        <a:lstStyle/>
        <a:p>
          <a:endParaRPr lang="en-US" dirty="0"/>
        </a:p>
      </dgm:t>
    </dgm:pt>
    <dgm:pt modelId="{C24D2125-72FE-4DFD-A6D2-2317285E211B}">
      <dgm:prSet phldrT="[Text]"/>
      <dgm:spPr>
        <a:solidFill>
          <a:srgbClr val="202452"/>
        </a:solidFill>
      </dgm:spPr>
      <dgm:t>
        <a:bodyPr/>
        <a:lstStyle/>
        <a:p>
          <a:r>
            <a:rPr lang="en-US" dirty="0">
              <a:solidFill>
                <a:schemeClr val="bg1"/>
              </a:solidFill>
            </a:rPr>
            <a:t>Make an oral attempt</a:t>
          </a:r>
        </a:p>
      </dgm:t>
    </dgm:pt>
    <dgm:pt modelId="{8AC44A11-FFFF-47FC-83A0-1E4D1FC840AE}" type="parTrans" cxnId="{B5E814FC-9BCD-4E4B-A4E9-DBFF0E5E758C}">
      <dgm:prSet/>
      <dgm:spPr/>
      <dgm:t>
        <a:bodyPr/>
        <a:lstStyle/>
        <a:p>
          <a:endParaRPr lang="en-US"/>
        </a:p>
      </dgm:t>
    </dgm:pt>
    <dgm:pt modelId="{60842FC5-049C-40FB-998F-7D15707052F2}" type="sibTrans" cxnId="{B5E814FC-9BCD-4E4B-A4E9-DBFF0E5E758C}">
      <dgm:prSet/>
      <dgm:spPr>
        <a:solidFill>
          <a:srgbClr val="04A651"/>
        </a:solidFill>
      </dgm:spPr>
      <dgm:t>
        <a:bodyPr/>
        <a:lstStyle/>
        <a:p>
          <a:endParaRPr lang="en-US" dirty="0"/>
        </a:p>
      </dgm:t>
    </dgm:pt>
    <dgm:pt modelId="{4E1EE6FC-8C32-4C29-91D0-8FFD641950A6}">
      <dgm:prSet phldrT="[Text]"/>
      <dgm:spPr>
        <a:solidFill>
          <a:srgbClr val="202452"/>
        </a:solidFill>
      </dgm:spPr>
      <dgm:t>
        <a:bodyPr/>
        <a:lstStyle/>
        <a:p>
          <a:r>
            <a:rPr lang="en-US" dirty="0">
              <a:solidFill>
                <a:schemeClr val="bg1"/>
              </a:solidFill>
            </a:rPr>
            <a:t>Oral attempt is </a:t>
          </a:r>
          <a:r>
            <a:rPr lang="en-US" b="1" i="1" u="sng" dirty="0">
              <a:solidFill>
                <a:schemeClr val="bg1"/>
              </a:solidFill>
            </a:rPr>
            <a:t>successful</a:t>
          </a:r>
        </a:p>
      </dgm:t>
    </dgm:pt>
    <dgm:pt modelId="{DE0B7F7A-39F3-4764-892A-48E5F88CE015}" type="parTrans" cxnId="{73B7B64B-CFFF-4844-8E56-7B70FB323C95}">
      <dgm:prSet/>
      <dgm:spPr/>
      <dgm:t>
        <a:bodyPr/>
        <a:lstStyle/>
        <a:p>
          <a:endParaRPr lang="en-US"/>
        </a:p>
      </dgm:t>
    </dgm:pt>
    <dgm:pt modelId="{DB83AA09-C853-4675-B6A8-74A0EFEDDF64}" type="sibTrans" cxnId="{73B7B64B-CFFF-4844-8E56-7B70FB323C95}">
      <dgm:prSet/>
      <dgm:spPr>
        <a:solidFill>
          <a:srgbClr val="04A651"/>
        </a:solidFill>
      </dgm:spPr>
      <dgm:t>
        <a:bodyPr/>
        <a:lstStyle/>
        <a:p>
          <a:endParaRPr lang="en-US" dirty="0"/>
        </a:p>
      </dgm:t>
    </dgm:pt>
    <dgm:pt modelId="{1BB40EC3-E8AC-42F4-B240-51267D3B845C}">
      <dgm:prSet phldrT="[Text]"/>
      <dgm:spPr>
        <a:solidFill>
          <a:srgbClr val="202452"/>
        </a:solidFill>
      </dgm:spPr>
      <dgm:t>
        <a:bodyPr/>
        <a:lstStyle/>
        <a:p>
          <a:r>
            <a:rPr lang="en-US" dirty="0">
              <a:solidFill>
                <a:schemeClr val="bg1"/>
              </a:solidFill>
            </a:rPr>
            <a:t>Does the customer have good cause or is good cause accepted?</a:t>
          </a:r>
        </a:p>
      </dgm:t>
    </dgm:pt>
    <dgm:pt modelId="{B0F1C1B9-8C97-42D8-9D25-674C6911BC37}" type="parTrans" cxnId="{558BE120-06E6-418D-BC44-88FD6435E390}">
      <dgm:prSet/>
      <dgm:spPr/>
      <dgm:t>
        <a:bodyPr/>
        <a:lstStyle/>
        <a:p>
          <a:endParaRPr lang="en-US"/>
        </a:p>
      </dgm:t>
    </dgm:pt>
    <dgm:pt modelId="{2316C8E4-C9FC-470D-BCC5-A7587F319ACA}" type="sibTrans" cxnId="{558BE120-06E6-418D-BC44-88FD6435E390}">
      <dgm:prSet/>
      <dgm:spPr>
        <a:solidFill>
          <a:srgbClr val="04A651"/>
        </a:solidFill>
      </dgm:spPr>
      <dgm:t>
        <a:bodyPr/>
        <a:lstStyle/>
        <a:p>
          <a:endParaRPr lang="en-US" dirty="0"/>
        </a:p>
      </dgm:t>
    </dgm:pt>
    <dgm:pt modelId="{134AEE64-2E4B-418F-BE65-ED3632A18B44}">
      <dgm:prSet phldrT="[Text]"/>
      <dgm:spPr>
        <a:solidFill>
          <a:srgbClr val="202452"/>
        </a:solidFill>
      </dgm:spPr>
      <dgm:t>
        <a:bodyPr/>
        <a:lstStyle/>
        <a:p>
          <a:r>
            <a:rPr lang="en-US" dirty="0">
              <a:solidFill>
                <a:schemeClr val="bg1"/>
              </a:solidFill>
            </a:rPr>
            <a:t>NO!</a:t>
          </a:r>
        </a:p>
      </dgm:t>
    </dgm:pt>
    <dgm:pt modelId="{6EC707CD-D7F8-47E6-95BF-88B736F8A922}" type="parTrans" cxnId="{0DABFD44-741F-4981-B003-8D554AE63DC7}">
      <dgm:prSet/>
      <dgm:spPr/>
      <dgm:t>
        <a:bodyPr/>
        <a:lstStyle/>
        <a:p>
          <a:endParaRPr lang="en-US"/>
        </a:p>
      </dgm:t>
    </dgm:pt>
    <dgm:pt modelId="{3F0BD039-98FF-4C79-BE5B-1629ADED9F0B}" type="sibTrans" cxnId="{0DABFD44-741F-4981-B003-8D554AE63DC7}">
      <dgm:prSet/>
      <dgm:spPr>
        <a:solidFill>
          <a:srgbClr val="04A651"/>
        </a:solidFill>
      </dgm:spPr>
      <dgm:t>
        <a:bodyPr/>
        <a:lstStyle/>
        <a:p>
          <a:endParaRPr lang="en-US" dirty="0"/>
        </a:p>
      </dgm:t>
    </dgm:pt>
    <dgm:pt modelId="{1C98030E-412D-468D-BAD0-CC37196681BF}">
      <dgm:prSet phldrT="[Text]"/>
      <dgm:spPr>
        <a:solidFill>
          <a:srgbClr val="202452"/>
        </a:solidFill>
      </dgm:spPr>
      <dgm:t>
        <a:bodyPr/>
        <a:lstStyle/>
        <a:p>
          <a:r>
            <a:rPr lang="en-US" dirty="0">
              <a:solidFill>
                <a:schemeClr val="bg1"/>
              </a:solidFill>
            </a:rPr>
            <a:t>Counsel participant on noncompliance (offer services, if needed)</a:t>
          </a:r>
        </a:p>
      </dgm:t>
    </dgm:pt>
    <dgm:pt modelId="{C2C5AE2D-E603-4C85-9D35-71144AD31D2B}" type="parTrans" cxnId="{293E9A29-7FB1-4C1D-A4BC-37B490A96925}">
      <dgm:prSet/>
      <dgm:spPr/>
      <dgm:t>
        <a:bodyPr/>
        <a:lstStyle/>
        <a:p>
          <a:endParaRPr lang="en-US"/>
        </a:p>
      </dgm:t>
    </dgm:pt>
    <dgm:pt modelId="{79CE99D8-BD8A-4EB9-87E0-7FD730CE0FB7}" type="sibTrans" cxnId="{293E9A29-7FB1-4C1D-A4BC-37B490A96925}">
      <dgm:prSet/>
      <dgm:spPr>
        <a:solidFill>
          <a:srgbClr val="04A651"/>
        </a:solidFill>
      </dgm:spPr>
      <dgm:t>
        <a:bodyPr/>
        <a:lstStyle/>
        <a:p>
          <a:endParaRPr lang="en-US" dirty="0"/>
        </a:p>
      </dgm:t>
    </dgm:pt>
    <dgm:pt modelId="{E5251EB1-539F-4A41-B863-DF7C9B8CD777}">
      <dgm:prSet phldrT="[Text]"/>
      <dgm:spPr>
        <a:solidFill>
          <a:srgbClr val="202452"/>
        </a:solidFill>
      </dgm:spPr>
      <dgm:t>
        <a:bodyPr/>
        <a:lstStyle/>
        <a:p>
          <a:r>
            <a:rPr lang="en-US" dirty="0">
              <a:solidFill>
                <a:schemeClr val="bg1"/>
              </a:solidFill>
            </a:rPr>
            <a:t>Establish compliance activity with a due date</a:t>
          </a:r>
        </a:p>
      </dgm:t>
    </dgm:pt>
    <dgm:pt modelId="{6DA3BD2B-3DC8-4B6A-BA10-A2620BB9FF40}" type="parTrans" cxnId="{7B80FCF6-B0D0-4FF9-AD2F-C891D8A82966}">
      <dgm:prSet/>
      <dgm:spPr/>
      <dgm:t>
        <a:bodyPr/>
        <a:lstStyle/>
        <a:p>
          <a:endParaRPr lang="en-US"/>
        </a:p>
      </dgm:t>
    </dgm:pt>
    <dgm:pt modelId="{DD4E1370-C170-431A-8025-A312AAC81F0E}" type="sibTrans" cxnId="{7B80FCF6-B0D0-4FF9-AD2F-C891D8A82966}">
      <dgm:prSet/>
      <dgm:spPr/>
      <dgm:t>
        <a:bodyPr/>
        <a:lstStyle/>
        <a:p>
          <a:endParaRPr lang="en-US"/>
        </a:p>
      </dgm:t>
    </dgm:pt>
    <dgm:pt modelId="{75C06C3F-934B-42BF-8F9F-E0AEF3B90507}" type="pres">
      <dgm:prSet presAssocID="{CB8C194D-B37D-429D-B87B-67DADD1F8A0C}" presName="Name0" presStyleCnt="0">
        <dgm:presLayoutVars>
          <dgm:dir/>
          <dgm:resizeHandles/>
        </dgm:presLayoutVars>
      </dgm:prSet>
      <dgm:spPr/>
    </dgm:pt>
    <dgm:pt modelId="{B9AF076D-EE8C-4C22-A33E-993C7CCE6B24}" type="pres">
      <dgm:prSet presAssocID="{CB0339D1-E41B-416D-8102-A8EDDE3F296F}" presName="compNode" presStyleCnt="0"/>
      <dgm:spPr/>
    </dgm:pt>
    <dgm:pt modelId="{5F8B55B4-E0E5-4EBC-944C-37B4E3A539EB}" type="pres">
      <dgm:prSet presAssocID="{CB0339D1-E41B-416D-8102-A8EDDE3F296F}" presName="dummyConnPt" presStyleCnt="0"/>
      <dgm:spPr/>
    </dgm:pt>
    <dgm:pt modelId="{C7778BED-6767-4ED0-990F-7CCE05B8316C}" type="pres">
      <dgm:prSet presAssocID="{CB0339D1-E41B-416D-8102-A8EDDE3F296F}" presName="node" presStyleLbl="node1" presStyleIdx="0" presStyleCnt="8" custLinFactNeighborX="-3426" custLinFactNeighborY="-16830">
        <dgm:presLayoutVars>
          <dgm:bulletEnabled val="1"/>
        </dgm:presLayoutVars>
      </dgm:prSet>
      <dgm:spPr/>
    </dgm:pt>
    <dgm:pt modelId="{1FF55917-FA90-42A1-9A99-41A02E4BC9F8}" type="pres">
      <dgm:prSet presAssocID="{671D8D0E-D3E9-4A2B-B789-051DB07DFD1E}" presName="sibTrans" presStyleLbl="bgSibTrans2D1" presStyleIdx="0" presStyleCnt="7"/>
      <dgm:spPr/>
    </dgm:pt>
    <dgm:pt modelId="{3326CDE1-A3F4-47B3-946D-0E1C0823C3EE}" type="pres">
      <dgm:prSet presAssocID="{D5B1ACF6-17AE-4796-805F-081310F74752}" presName="compNode" presStyleCnt="0"/>
      <dgm:spPr/>
    </dgm:pt>
    <dgm:pt modelId="{CE7E35EC-6311-477C-8F9B-5A63ADBEBC42}" type="pres">
      <dgm:prSet presAssocID="{D5B1ACF6-17AE-4796-805F-081310F74752}" presName="dummyConnPt" presStyleCnt="0"/>
      <dgm:spPr/>
    </dgm:pt>
    <dgm:pt modelId="{9313CCFA-A122-4301-8D35-D1F00200A327}" type="pres">
      <dgm:prSet presAssocID="{D5B1ACF6-17AE-4796-805F-081310F74752}" presName="node" presStyleLbl="node1" presStyleIdx="1" presStyleCnt="8">
        <dgm:presLayoutVars>
          <dgm:bulletEnabled val="1"/>
        </dgm:presLayoutVars>
      </dgm:prSet>
      <dgm:spPr/>
    </dgm:pt>
    <dgm:pt modelId="{402983BF-31F3-4BDF-B775-AAA751A01D6A}" type="pres">
      <dgm:prSet presAssocID="{1C7CA8E5-E05E-40BF-A239-11D872C9A3B8}" presName="sibTrans" presStyleLbl="bgSibTrans2D1" presStyleIdx="1" presStyleCnt="7"/>
      <dgm:spPr/>
    </dgm:pt>
    <dgm:pt modelId="{ACD15CE2-3158-489B-8715-592AD8E64046}" type="pres">
      <dgm:prSet presAssocID="{C24D2125-72FE-4DFD-A6D2-2317285E211B}" presName="compNode" presStyleCnt="0"/>
      <dgm:spPr/>
    </dgm:pt>
    <dgm:pt modelId="{C40BF1D2-6189-4937-93F4-5708C804D166}" type="pres">
      <dgm:prSet presAssocID="{C24D2125-72FE-4DFD-A6D2-2317285E211B}" presName="dummyConnPt" presStyleCnt="0"/>
      <dgm:spPr/>
    </dgm:pt>
    <dgm:pt modelId="{FBF58058-0694-4E07-894D-D2D7E677F1FF}" type="pres">
      <dgm:prSet presAssocID="{C24D2125-72FE-4DFD-A6D2-2317285E211B}" presName="node" presStyleLbl="node1" presStyleIdx="2" presStyleCnt="8">
        <dgm:presLayoutVars>
          <dgm:bulletEnabled val="1"/>
        </dgm:presLayoutVars>
      </dgm:prSet>
      <dgm:spPr/>
    </dgm:pt>
    <dgm:pt modelId="{620B5C45-FFD6-4BA2-BBA6-FD4E6911B1A0}" type="pres">
      <dgm:prSet presAssocID="{60842FC5-049C-40FB-998F-7D15707052F2}" presName="sibTrans" presStyleLbl="bgSibTrans2D1" presStyleIdx="2" presStyleCnt="7"/>
      <dgm:spPr/>
    </dgm:pt>
    <dgm:pt modelId="{7FF94FD9-420E-4CAE-B797-D24939BCF86B}" type="pres">
      <dgm:prSet presAssocID="{4E1EE6FC-8C32-4C29-91D0-8FFD641950A6}" presName="compNode" presStyleCnt="0"/>
      <dgm:spPr/>
    </dgm:pt>
    <dgm:pt modelId="{6156652D-B716-49B6-995B-E82260D9B01C}" type="pres">
      <dgm:prSet presAssocID="{4E1EE6FC-8C32-4C29-91D0-8FFD641950A6}" presName="dummyConnPt" presStyleCnt="0"/>
      <dgm:spPr/>
    </dgm:pt>
    <dgm:pt modelId="{CD8C8469-B044-4E81-A7FA-F9BFA9D85133}" type="pres">
      <dgm:prSet presAssocID="{4E1EE6FC-8C32-4C29-91D0-8FFD641950A6}" presName="node" presStyleLbl="node1" presStyleIdx="3" presStyleCnt="8">
        <dgm:presLayoutVars>
          <dgm:bulletEnabled val="1"/>
        </dgm:presLayoutVars>
      </dgm:prSet>
      <dgm:spPr/>
    </dgm:pt>
    <dgm:pt modelId="{525260C6-5509-4084-B5E7-BFCF001349DF}" type="pres">
      <dgm:prSet presAssocID="{DB83AA09-C853-4675-B6A8-74A0EFEDDF64}" presName="sibTrans" presStyleLbl="bgSibTrans2D1" presStyleIdx="3" presStyleCnt="7"/>
      <dgm:spPr/>
    </dgm:pt>
    <dgm:pt modelId="{A5754959-BF22-4002-AAAE-9C2E7789D45C}" type="pres">
      <dgm:prSet presAssocID="{1BB40EC3-E8AC-42F4-B240-51267D3B845C}" presName="compNode" presStyleCnt="0"/>
      <dgm:spPr/>
    </dgm:pt>
    <dgm:pt modelId="{F9C96BBE-00BA-4145-A6C3-960FF0C8A1D3}" type="pres">
      <dgm:prSet presAssocID="{1BB40EC3-E8AC-42F4-B240-51267D3B845C}" presName="dummyConnPt" presStyleCnt="0"/>
      <dgm:spPr/>
    </dgm:pt>
    <dgm:pt modelId="{E0A37C02-3345-4515-81BE-51313228534F}" type="pres">
      <dgm:prSet presAssocID="{1BB40EC3-E8AC-42F4-B240-51267D3B845C}" presName="node" presStyleLbl="node1" presStyleIdx="4" presStyleCnt="8">
        <dgm:presLayoutVars>
          <dgm:bulletEnabled val="1"/>
        </dgm:presLayoutVars>
      </dgm:prSet>
      <dgm:spPr/>
    </dgm:pt>
    <dgm:pt modelId="{5A86650A-B0D4-40A7-897F-6DFEB4B02A78}" type="pres">
      <dgm:prSet presAssocID="{2316C8E4-C9FC-470D-BCC5-A7587F319ACA}" presName="sibTrans" presStyleLbl="bgSibTrans2D1" presStyleIdx="4" presStyleCnt="7"/>
      <dgm:spPr/>
    </dgm:pt>
    <dgm:pt modelId="{07F0416E-31A5-4A50-A3FF-711B667BBDC0}" type="pres">
      <dgm:prSet presAssocID="{134AEE64-2E4B-418F-BE65-ED3632A18B44}" presName="compNode" presStyleCnt="0"/>
      <dgm:spPr/>
    </dgm:pt>
    <dgm:pt modelId="{C0F6B559-EA4F-49AB-820A-33AEC7994796}" type="pres">
      <dgm:prSet presAssocID="{134AEE64-2E4B-418F-BE65-ED3632A18B44}" presName="dummyConnPt" presStyleCnt="0"/>
      <dgm:spPr/>
    </dgm:pt>
    <dgm:pt modelId="{6756AD3D-7ACD-4976-8C1C-C129EA10AAE1}" type="pres">
      <dgm:prSet presAssocID="{134AEE64-2E4B-418F-BE65-ED3632A18B44}" presName="node" presStyleLbl="node1" presStyleIdx="5" presStyleCnt="8">
        <dgm:presLayoutVars>
          <dgm:bulletEnabled val="1"/>
        </dgm:presLayoutVars>
      </dgm:prSet>
      <dgm:spPr/>
    </dgm:pt>
    <dgm:pt modelId="{924C79FD-E0AF-44D3-A65B-6ACADAB6BD11}" type="pres">
      <dgm:prSet presAssocID="{3F0BD039-98FF-4C79-BE5B-1629ADED9F0B}" presName="sibTrans" presStyleLbl="bgSibTrans2D1" presStyleIdx="5" presStyleCnt="7"/>
      <dgm:spPr/>
    </dgm:pt>
    <dgm:pt modelId="{70374AD0-9026-44ED-BF44-F391E9A32235}" type="pres">
      <dgm:prSet presAssocID="{1C98030E-412D-468D-BAD0-CC37196681BF}" presName="compNode" presStyleCnt="0"/>
      <dgm:spPr/>
    </dgm:pt>
    <dgm:pt modelId="{2623BB0A-6783-40AA-8939-D7A2D671A3C5}" type="pres">
      <dgm:prSet presAssocID="{1C98030E-412D-468D-BAD0-CC37196681BF}" presName="dummyConnPt" presStyleCnt="0"/>
      <dgm:spPr/>
    </dgm:pt>
    <dgm:pt modelId="{58E9D9A8-DE56-452B-BACD-1EF7241EE81A}" type="pres">
      <dgm:prSet presAssocID="{1C98030E-412D-468D-BAD0-CC37196681BF}" presName="node" presStyleLbl="node1" presStyleIdx="6" presStyleCnt="8">
        <dgm:presLayoutVars>
          <dgm:bulletEnabled val="1"/>
        </dgm:presLayoutVars>
      </dgm:prSet>
      <dgm:spPr/>
    </dgm:pt>
    <dgm:pt modelId="{1A53C615-FA57-434E-BCC2-C4188AC4B90B}" type="pres">
      <dgm:prSet presAssocID="{79CE99D8-BD8A-4EB9-87E0-7FD730CE0FB7}" presName="sibTrans" presStyleLbl="bgSibTrans2D1" presStyleIdx="6" presStyleCnt="7"/>
      <dgm:spPr/>
    </dgm:pt>
    <dgm:pt modelId="{1AE54A2E-4ED2-4264-A2EC-356042B5B80C}" type="pres">
      <dgm:prSet presAssocID="{E5251EB1-539F-4A41-B863-DF7C9B8CD777}" presName="compNode" presStyleCnt="0"/>
      <dgm:spPr/>
    </dgm:pt>
    <dgm:pt modelId="{B1B22FB8-1EE3-44ED-9C47-AC427B38BA11}" type="pres">
      <dgm:prSet presAssocID="{E5251EB1-539F-4A41-B863-DF7C9B8CD777}" presName="dummyConnPt" presStyleCnt="0"/>
      <dgm:spPr/>
    </dgm:pt>
    <dgm:pt modelId="{65DD8832-451B-4E6A-B5EB-F2CF74C28A49}" type="pres">
      <dgm:prSet presAssocID="{E5251EB1-539F-4A41-B863-DF7C9B8CD777}" presName="node" presStyleLbl="node1" presStyleIdx="7" presStyleCnt="8">
        <dgm:presLayoutVars>
          <dgm:bulletEnabled val="1"/>
        </dgm:presLayoutVars>
      </dgm:prSet>
      <dgm:spPr/>
    </dgm:pt>
  </dgm:ptLst>
  <dgm:cxnLst>
    <dgm:cxn modelId="{AB3B7C09-4627-404E-A91D-162AC24BCB0E}" srcId="{CB8C194D-B37D-429D-B87B-67DADD1F8A0C}" destId="{D5B1ACF6-17AE-4796-805F-081310F74752}" srcOrd="1" destOrd="0" parTransId="{29730FC6-C118-4997-BE7A-51F4908D47FA}" sibTransId="{1C7CA8E5-E05E-40BF-A239-11D872C9A3B8}"/>
    <dgm:cxn modelId="{558BE120-06E6-418D-BC44-88FD6435E390}" srcId="{CB8C194D-B37D-429D-B87B-67DADD1F8A0C}" destId="{1BB40EC3-E8AC-42F4-B240-51267D3B845C}" srcOrd="4" destOrd="0" parTransId="{B0F1C1B9-8C97-42D8-9D25-674C6911BC37}" sibTransId="{2316C8E4-C9FC-470D-BCC5-A7587F319ACA}"/>
    <dgm:cxn modelId="{A3606B29-BE29-42D2-A6F8-9D59AD37894E}" type="presOf" srcId="{4E1EE6FC-8C32-4C29-91D0-8FFD641950A6}" destId="{CD8C8469-B044-4E81-A7FA-F9BFA9D85133}" srcOrd="0" destOrd="0" presId="urn:microsoft.com/office/officeart/2005/8/layout/bProcess4"/>
    <dgm:cxn modelId="{293E9A29-7FB1-4C1D-A4BC-37B490A96925}" srcId="{CB8C194D-B37D-429D-B87B-67DADD1F8A0C}" destId="{1C98030E-412D-468D-BAD0-CC37196681BF}" srcOrd="6" destOrd="0" parTransId="{C2C5AE2D-E603-4C85-9D35-71144AD31D2B}" sibTransId="{79CE99D8-BD8A-4EB9-87E0-7FD730CE0FB7}"/>
    <dgm:cxn modelId="{BB575961-32DE-4F00-8A5A-24968F877108}" type="presOf" srcId="{CB8C194D-B37D-429D-B87B-67DADD1F8A0C}" destId="{75C06C3F-934B-42BF-8F9F-E0AEF3B90507}" srcOrd="0" destOrd="0" presId="urn:microsoft.com/office/officeart/2005/8/layout/bProcess4"/>
    <dgm:cxn modelId="{0DABFD44-741F-4981-B003-8D554AE63DC7}" srcId="{CB8C194D-B37D-429D-B87B-67DADD1F8A0C}" destId="{134AEE64-2E4B-418F-BE65-ED3632A18B44}" srcOrd="5" destOrd="0" parTransId="{6EC707CD-D7F8-47E6-95BF-88B736F8A922}" sibTransId="{3F0BD039-98FF-4C79-BE5B-1629ADED9F0B}"/>
    <dgm:cxn modelId="{E243D569-58E7-4617-A204-BE8DD069F07C}" srcId="{CB8C194D-B37D-429D-B87B-67DADD1F8A0C}" destId="{CB0339D1-E41B-416D-8102-A8EDDE3F296F}" srcOrd="0" destOrd="0" parTransId="{48943670-90B6-4A6C-92B5-3F386D640FB2}" sibTransId="{671D8D0E-D3E9-4A2B-B789-051DB07DFD1E}"/>
    <dgm:cxn modelId="{73B7B64B-CFFF-4844-8E56-7B70FB323C95}" srcId="{CB8C194D-B37D-429D-B87B-67DADD1F8A0C}" destId="{4E1EE6FC-8C32-4C29-91D0-8FFD641950A6}" srcOrd="3" destOrd="0" parTransId="{DE0B7F7A-39F3-4764-892A-48E5F88CE015}" sibTransId="{DB83AA09-C853-4675-B6A8-74A0EFEDDF64}"/>
    <dgm:cxn modelId="{F5F6164D-2EF1-4179-A8DB-00DE2A6D3396}" type="presOf" srcId="{134AEE64-2E4B-418F-BE65-ED3632A18B44}" destId="{6756AD3D-7ACD-4976-8C1C-C129EA10AAE1}" srcOrd="0" destOrd="0" presId="urn:microsoft.com/office/officeart/2005/8/layout/bProcess4"/>
    <dgm:cxn modelId="{3EFF3F4F-AD91-4B14-9A90-B5F26B0840E8}" type="presOf" srcId="{C24D2125-72FE-4DFD-A6D2-2317285E211B}" destId="{FBF58058-0694-4E07-894D-D2D7E677F1FF}" srcOrd="0" destOrd="0" presId="urn:microsoft.com/office/officeart/2005/8/layout/bProcess4"/>
    <dgm:cxn modelId="{D2DD3775-F7B0-4BF9-A3F6-522B5404C557}" type="presOf" srcId="{671D8D0E-D3E9-4A2B-B789-051DB07DFD1E}" destId="{1FF55917-FA90-42A1-9A99-41A02E4BC9F8}" srcOrd="0" destOrd="0" presId="urn:microsoft.com/office/officeart/2005/8/layout/bProcess4"/>
    <dgm:cxn modelId="{78A1DB75-F2C1-4853-B625-1CE9EA8FD9A9}" type="presOf" srcId="{2316C8E4-C9FC-470D-BCC5-A7587F319ACA}" destId="{5A86650A-B0D4-40A7-897F-6DFEB4B02A78}" srcOrd="0" destOrd="0" presId="urn:microsoft.com/office/officeart/2005/8/layout/bProcess4"/>
    <dgm:cxn modelId="{18AAFC57-ABF8-42CC-BD54-F7BBB4BF99E5}" type="presOf" srcId="{CB0339D1-E41B-416D-8102-A8EDDE3F296F}" destId="{C7778BED-6767-4ED0-990F-7CCE05B8316C}" srcOrd="0" destOrd="0" presId="urn:microsoft.com/office/officeart/2005/8/layout/bProcess4"/>
    <dgm:cxn modelId="{2967A681-B9EA-4BFA-ACD8-CDF1A923A6AB}" type="presOf" srcId="{1BB40EC3-E8AC-42F4-B240-51267D3B845C}" destId="{E0A37C02-3345-4515-81BE-51313228534F}" srcOrd="0" destOrd="0" presId="urn:microsoft.com/office/officeart/2005/8/layout/bProcess4"/>
    <dgm:cxn modelId="{8149EC8E-B057-4FAD-8A0A-DB2431940F8B}" type="presOf" srcId="{1C7CA8E5-E05E-40BF-A239-11D872C9A3B8}" destId="{402983BF-31F3-4BDF-B775-AAA751A01D6A}" srcOrd="0" destOrd="0" presId="urn:microsoft.com/office/officeart/2005/8/layout/bProcess4"/>
    <dgm:cxn modelId="{EF471E9C-EB90-4AE1-B857-319CAFD5FF1A}" type="presOf" srcId="{79CE99D8-BD8A-4EB9-87E0-7FD730CE0FB7}" destId="{1A53C615-FA57-434E-BCC2-C4188AC4B90B}" srcOrd="0" destOrd="0" presId="urn:microsoft.com/office/officeart/2005/8/layout/bProcess4"/>
    <dgm:cxn modelId="{164B20B0-59DE-47A0-8712-D65602A6F90B}" type="presOf" srcId="{E5251EB1-539F-4A41-B863-DF7C9B8CD777}" destId="{65DD8832-451B-4E6A-B5EB-F2CF74C28A49}" srcOrd="0" destOrd="0" presId="urn:microsoft.com/office/officeart/2005/8/layout/bProcess4"/>
    <dgm:cxn modelId="{D31654D2-E5CB-46F1-BF78-7ED74239C7B2}" type="presOf" srcId="{DB83AA09-C853-4675-B6A8-74A0EFEDDF64}" destId="{525260C6-5509-4084-B5E7-BFCF001349DF}" srcOrd="0" destOrd="0" presId="urn:microsoft.com/office/officeart/2005/8/layout/bProcess4"/>
    <dgm:cxn modelId="{BAEA8BF1-534C-4022-AB9B-903F216E7B54}" type="presOf" srcId="{D5B1ACF6-17AE-4796-805F-081310F74752}" destId="{9313CCFA-A122-4301-8D35-D1F00200A327}" srcOrd="0" destOrd="0" presId="urn:microsoft.com/office/officeart/2005/8/layout/bProcess4"/>
    <dgm:cxn modelId="{29D866F6-1066-4F12-AC11-28C44D2C82F1}" type="presOf" srcId="{60842FC5-049C-40FB-998F-7D15707052F2}" destId="{620B5C45-FFD6-4BA2-BBA6-FD4E6911B1A0}" srcOrd="0" destOrd="0" presId="urn:microsoft.com/office/officeart/2005/8/layout/bProcess4"/>
    <dgm:cxn modelId="{7B80FCF6-B0D0-4FF9-AD2F-C891D8A82966}" srcId="{CB8C194D-B37D-429D-B87B-67DADD1F8A0C}" destId="{E5251EB1-539F-4A41-B863-DF7C9B8CD777}" srcOrd="7" destOrd="0" parTransId="{6DA3BD2B-3DC8-4B6A-BA10-A2620BB9FF40}" sibTransId="{DD4E1370-C170-431A-8025-A312AAC81F0E}"/>
    <dgm:cxn modelId="{F1133CF7-B64B-420A-B4F7-5D186ECE72CF}" type="presOf" srcId="{3F0BD039-98FF-4C79-BE5B-1629ADED9F0B}" destId="{924C79FD-E0AF-44D3-A65B-6ACADAB6BD11}" srcOrd="0" destOrd="0" presId="urn:microsoft.com/office/officeart/2005/8/layout/bProcess4"/>
    <dgm:cxn modelId="{B5E814FC-9BCD-4E4B-A4E9-DBFF0E5E758C}" srcId="{CB8C194D-B37D-429D-B87B-67DADD1F8A0C}" destId="{C24D2125-72FE-4DFD-A6D2-2317285E211B}" srcOrd="2" destOrd="0" parTransId="{8AC44A11-FFFF-47FC-83A0-1E4D1FC840AE}" sibTransId="{60842FC5-049C-40FB-998F-7D15707052F2}"/>
    <dgm:cxn modelId="{FFF73FFD-90A7-462C-908A-24FA04CA844E}" type="presOf" srcId="{1C98030E-412D-468D-BAD0-CC37196681BF}" destId="{58E9D9A8-DE56-452B-BACD-1EF7241EE81A}" srcOrd="0" destOrd="0" presId="urn:microsoft.com/office/officeart/2005/8/layout/bProcess4"/>
    <dgm:cxn modelId="{85176A4A-3FFB-4B03-85BA-B0527C6B695C}" type="presParOf" srcId="{75C06C3F-934B-42BF-8F9F-E0AEF3B90507}" destId="{B9AF076D-EE8C-4C22-A33E-993C7CCE6B24}" srcOrd="0" destOrd="0" presId="urn:microsoft.com/office/officeart/2005/8/layout/bProcess4"/>
    <dgm:cxn modelId="{E033A1D6-67E3-4216-838A-8555679FCEA9}" type="presParOf" srcId="{B9AF076D-EE8C-4C22-A33E-993C7CCE6B24}" destId="{5F8B55B4-E0E5-4EBC-944C-37B4E3A539EB}" srcOrd="0" destOrd="0" presId="urn:microsoft.com/office/officeart/2005/8/layout/bProcess4"/>
    <dgm:cxn modelId="{8CC6E5FC-A7B0-48CD-BD22-288D282AC100}" type="presParOf" srcId="{B9AF076D-EE8C-4C22-A33E-993C7CCE6B24}" destId="{C7778BED-6767-4ED0-990F-7CCE05B8316C}" srcOrd="1" destOrd="0" presId="urn:microsoft.com/office/officeart/2005/8/layout/bProcess4"/>
    <dgm:cxn modelId="{0B4E73CA-5E25-406D-94F9-04B91DDF9663}" type="presParOf" srcId="{75C06C3F-934B-42BF-8F9F-E0AEF3B90507}" destId="{1FF55917-FA90-42A1-9A99-41A02E4BC9F8}" srcOrd="1" destOrd="0" presId="urn:microsoft.com/office/officeart/2005/8/layout/bProcess4"/>
    <dgm:cxn modelId="{691D5AE5-6180-48A2-96DB-2590B8D881E3}" type="presParOf" srcId="{75C06C3F-934B-42BF-8F9F-E0AEF3B90507}" destId="{3326CDE1-A3F4-47B3-946D-0E1C0823C3EE}" srcOrd="2" destOrd="0" presId="urn:microsoft.com/office/officeart/2005/8/layout/bProcess4"/>
    <dgm:cxn modelId="{35E62FA6-37BA-4775-AF6E-1C64C1FCE6CC}" type="presParOf" srcId="{3326CDE1-A3F4-47B3-946D-0E1C0823C3EE}" destId="{CE7E35EC-6311-477C-8F9B-5A63ADBEBC42}" srcOrd="0" destOrd="0" presId="urn:microsoft.com/office/officeart/2005/8/layout/bProcess4"/>
    <dgm:cxn modelId="{521AA283-2712-48F9-AB70-208A6BCEA4D2}" type="presParOf" srcId="{3326CDE1-A3F4-47B3-946D-0E1C0823C3EE}" destId="{9313CCFA-A122-4301-8D35-D1F00200A327}" srcOrd="1" destOrd="0" presId="urn:microsoft.com/office/officeart/2005/8/layout/bProcess4"/>
    <dgm:cxn modelId="{956B9822-1F8E-409C-9F0D-E5C02B3001B0}" type="presParOf" srcId="{75C06C3F-934B-42BF-8F9F-E0AEF3B90507}" destId="{402983BF-31F3-4BDF-B775-AAA751A01D6A}" srcOrd="3" destOrd="0" presId="urn:microsoft.com/office/officeart/2005/8/layout/bProcess4"/>
    <dgm:cxn modelId="{562EDF94-BE94-4EE0-B42E-F49937110058}" type="presParOf" srcId="{75C06C3F-934B-42BF-8F9F-E0AEF3B90507}" destId="{ACD15CE2-3158-489B-8715-592AD8E64046}" srcOrd="4" destOrd="0" presId="urn:microsoft.com/office/officeart/2005/8/layout/bProcess4"/>
    <dgm:cxn modelId="{ACCC7ED1-5AE7-48DA-8F46-29070660A2A8}" type="presParOf" srcId="{ACD15CE2-3158-489B-8715-592AD8E64046}" destId="{C40BF1D2-6189-4937-93F4-5708C804D166}" srcOrd="0" destOrd="0" presId="urn:microsoft.com/office/officeart/2005/8/layout/bProcess4"/>
    <dgm:cxn modelId="{27995893-CC46-4241-B978-008C16E72EB1}" type="presParOf" srcId="{ACD15CE2-3158-489B-8715-592AD8E64046}" destId="{FBF58058-0694-4E07-894D-D2D7E677F1FF}" srcOrd="1" destOrd="0" presId="urn:microsoft.com/office/officeart/2005/8/layout/bProcess4"/>
    <dgm:cxn modelId="{2E29F62F-8EE0-42FD-8472-B84DF5637296}" type="presParOf" srcId="{75C06C3F-934B-42BF-8F9F-E0AEF3B90507}" destId="{620B5C45-FFD6-4BA2-BBA6-FD4E6911B1A0}" srcOrd="5" destOrd="0" presId="urn:microsoft.com/office/officeart/2005/8/layout/bProcess4"/>
    <dgm:cxn modelId="{3000B44B-B8A5-403F-9381-BDAC090D2618}" type="presParOf" srcId="{75C06C3F-934B-42BF-8F9F-E0AEF3B90507}" destId="{7FF94FD9-420E-4CAE-B797-D24939BCF86B}" srcOrd="6" destOrd="0" presId="urn:microsoft.com/office/officeart/2005/8/layout/bProcess4"/>
    <dgm:cxn modelId="{6630C767-C50C-4223-B06E-19773D83141D}" type="presParOf" srcId="{7FF94FD9-420E-4CAE-B797-D24939BCF86B}" destId="{6156652D-B716-49B6-995B-E82260D9B01C}" srcOrd="0" destOrd="0" presId="urn:microsoft.com/office/officeart/2005/8/layout/bProcess4"/>
    <dgm:cxn modelId="{FB05718C-47CB-4969-9DC5-6605760FF8A4}" type="presParOf" srcId="{7FF94FD9-420E-4CAE-B797-D24939BCF86B}" destId="{CD8C8469-B044-4E81-A7FA-F9BFA9D85133}" srcOrd="1" destOrd="0" presId="urn:microsoft.com/office/officeart/2005/8/layout/bProcess4"/>
    <dgm:cxn modelId="{89413E58-B616-43D2-8F1F-F30CFF974BF7}" type="presParOf" srcId="{75C06C3F-934B-42BF-8F9F-E0AEF3B90507}" destId="{525260C6-5509-4084-B5E7-BFCF001349DF}" srcOrd="7" destOrd="0" presId="urn:microsoft.com/office/officeart/2005/8/layout/bProcess4"/>
    <dgm:cxn modelId="{8B9A6B7D-6C1F-4AD5-AEBC-31858D9BA005}" type="presParOf" srcId="{75C06C3F-934B-42BF-8F9F-E0AEF3B90507}" destId="{A5754959-BF22-4002-AAAE-9C2E7789D45C}" srcOrd="8" destOrd="0" presId="urn:microsoft.com/office/officeart/2005/8/layout/bProcess4"/>
    <dgm:cxn modelId="{9E448D7D-F99B-4EDB-98B4-AD8D28EA143A}" type="presParOf" srcId="{A5754959-BF22-4002-AAAE-9C2E7789D45C}" destId="{F9C96BBE-00BA-4145-A6C3-960FF0C8A1D3}" srcOrd="0" destOrd="0" presId="urn:microsoft.com/office/officeart/2005/8/layout/bProcess4"/>
    <dgm:cxn modelId="{CF1D9136-C36F-4036-8B56-AED5D68A9BDB}" type="presParOf" srcId="{A5754959-BF22-4002-AAAE-9C2E7789D45C}" destId="{E0A37C02-3345-4515-81BE-51313228534F}" srcOrd="1" destOrd="0" presId="urn:microsoft.com/office/officeart/2005/8/layout/bProcess4"/>
    <dgm:cxn modelId="{4C24C38B-22B9-4843-A4DB-3835BA3837BD}" type="presParOf" srcId="{75C06C3F-934B-42BF-8F9F-E0AEF3B90507}" destId="{5A86650A-B0D4-40A7-897F-6DFEB4B02A78}" srcOrd="9" destOrd="0" presId="urn:microsoft.com/office/officeart/2005/8/layout/bProcess4"/>
    <dgm:cxn modelId="{36F8ED07-7828-44A9-B49F-7E92177C0936}" type="presParOf" srcId="{75C06C3F-934B-42BF-8F9F-E0AEF3B90507}" destId="{07F0416E-31A5-4A50-A3FF-711B667BBDC0}" srcOrd="10" destOrd="0" presId="urn:microsoft.com/office/officeart/2005/8/layout/bProcess4"/>
    <dgm:cxn modelId="{B52973AD-6FF0-4706-8E7C-A007D738354A}" type="presParOf" srcId="{07F0416E-31A5-4A50-A3FF-711B667BBDC0}" destId="{C0F6B559-EA4F-49AB-820A-33AEC7994796}" srcOrd="0" destOrd="0" presId="urn:microsoft.com/office/officeart/2005/8/layout/bProcess4"/>
    <dgm:cxn modelId="{80B6DFE7-43FD-4B6A-8B27-EFC6D11C2AE2}" type="presParOf" srcId="{07F0416E-31A5-4A50-A3FF-711B667BBDC0}" destId="{6756AD3D-7ACD-4976-8C1C-C129EA10AAE1}" srcOrd="1" destOrd="0" presId="urn:microsoft.com/office/officeart/2005/8/layout/bProcess4"/>
    <dgm:cxn modelId="{2F33DC4E-9298-4760-9A21-7A8849499043}" type="presParOf" srcId="{75C06C3F-934B-42BF-8F9F-E0AEF3B90507}" destId="{924C79FD-E0AF-44D3-A65B-6ACADAB6BD11}" srcOrd="11" destOrd="0" presId="urn:microsoft.com/office/officeart/2005/8/layout/bProcess4"/>
    <dgm:cxn modelId="{36AC5190-4E37-4BAD-9A4E-AC36D6EC4740}" type="presParOf" srcId="{75C06C3F-934B-42BF-8F9F-E0AEF3B90507}" destId="{70374AD0-9026-44ED-BF44-F391E9A32235}" srcOrd="12" destOrd="0" presId="urn:microsoft.com/office/officeart/2005/8/layout/bProcess4"/>
    <dgm:cxn modelId="{043168A2-A8A1-4342-BB5E-9DAA65A7FFEE}" type="presParOf" srcId="{70374AD0-9026-44ED-BF44-F391E9A32235}" destId="{2623BB0A-6783-40AA-8939-D7A2D671A3C5}" srcOrd="0" destOrd="0" presId="urn:microsoft.com/office/officeart/2005/8/layout/bProcess4"/>
    <dgm:cxn modelId="{A19496CA-F2AE-4431-8B11-77AE3CAA2D12}" type="presParOf" srcId="{70374AD0-9026-44ED-BF44-F391E9A32235}" destId="{58E9D9A8-DE56-452B-BACD-1EF7241EE81A}" srcOrd="1" destOrd="0" presId="urn:microsoft.com/office/officeart/2005/8/layout/bProcess4"/>
    <dgm:cxn modelId="{F0D1C63D-7001-4F51-94A0-561703DFC61B}" type="presParOf" srcId="{75C06C3F-934B-42BF-8F9F-E0AEF3B90507}" destId="{1A53C615-FA57-434E-BCC2-C4188AC4B90B}" srcOrd="13" destOrd="0" presId="urn:microsoft.com/office/officeart/2005/8/layout/bProcess4"/>
    <dgm:cxn modelId="{13EEF09F-2F49-4598-A20B-FEB0306F35F2}" type="presParOf" srcId="{75C06C3F-934B-42BF-8F9F-E0AEF3B90507}" destId="{1AE54A2E-4ED2-4264-A2EC-356042B5B80C}" srcOrd="14" destOrd="0" presId="urn:microsoft.com/office/officeart/2005/8/layout/bProcess4"/>
    <dgm:cxn modelId="{11A8EA10-9C5E-43FF-BFBB-C8C9AC5B2C27}" type="presParOf" srcId="{1AE54A2E-4ED2-4264-A2EC-356042B5B80C}" destId="{B1B22FB8-1EE3-44ED-9C47-AC427B38BA11}" srcOrd="0" destOrd="0" presId="urn:microsoft.com/office/officeart/2005/8/layout/bProcess4"/>
    <dgm:cxn modelId="{51FD5BFE-1776-4040-A366-18370742FEC8}" type="presParOf" srcId="{1AE54A2E-4ED2-4264-A2EC-356042B5B80C}" destId="{65DD8832-451B-4E6A-B5EB-F2CF74C28A49}"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F0BCD8-D041-4B23-8630-52CF7CBA2AA7}" type="doc">
      <dgm:prSet loTypeId="urn:microsoft.com/office/officeart/2005/8/layout/vList6" loCatId="process" qsTypeId="urn:microsoft.com/office/officeart/2005/8/quickstyle/3d1" qsCatId="3D" csTypeId="urn:microsoft.com/office/officeart/2005/8/colors/accent2_2" csCatId="accent2" phldr="1"/>
      <dgm:spPr/>
      <dgm:t>
        <a:bodyPr/>
        <a:lstStyle/>
        <a:p>
          <a:endParaRPr lang="en-US"/>
        </a:p>
      </dgm:t>
    </dgm:pt>
    <dgm:pt modelId="{ECA55181-04DA-4124-B911-A757A4FE41CA}">
      <dgm:prSet phldrT="[Text]" custT="1"/>
      <dgm:spPr>
        <a:solidFill>
          <a:srgbClr val="202452"/>
        </a:solidFill>
        <a:scene3d>
          <a:camera prst="orthographicFront"/>
          <a:lightRig rig="flat" dir="t"/>
        </a:scene3d>
        <a:sp3d>
          <a:bevelT prst="angle"/>
        </a:sp3d>
      </dgm:spPr>
      <dgm:t>
        <a:bodyPr/>
        <a:lstStyle/>
        <a:p>
          <a:r>
            <a:rPr lang="en-US" sz="3200" dirty="0"/>
            <a:t>Oral attempt successful?</a:t>
          </a:r>
        </a:p>
      </dgm:t>
    </dgm:pt>
    <dgm:pt modelId="{88631B1C-C606-4910-A03B-CB8CCD8B1F6B}" type="parTrans" cxnId="{F8378179-23EB-48E4-B5B1-8A3C4A14140B}">
      <dgm:prSet/>
      <dgm:spPr/>
      <dgm:t>
        <a:bodyPr/>
        <a:lstStyle/>
        <a:p>
          <a:endParaRPr lang="en-US"/>
        </a:p>
      </dgm:t>
    </dgm:pt>
    <dgm:pt modelId="{C6811135-809F-48B7-A687-3A71905E0D34}" type="sibTrans" cxnId="{F8378179-23EB-48E4-B5B1-8A3C4A14140B}">
      <dgm:prSet/>
      <dgm:spPr>
        <a:scene3d>
          <a:camera prst="orthographicFront"/>
          <a:lightRig rig="flat" dir="t"/>
        </a:scene3d>
        <a:sp3d z="190500" extrusionH="12700" prstMaterial="plastic">
          <a:bevelT w="50800" h="50800" prst="angle"/>
        </a:sp3d>
      </dgm:spPr>
      <dgm:t>
        <a:bodyPr/>
        <a:lstStyle/>
        <a:p>
          <a:endParaRPr lang="en-US"/>
        </a:p>
      </dgm:t>
    </dgm:pt>
    <dgm:pt modelId="{142A4255-D4F6-447C-8DD0-93D572CB49CB}">
      <dgm:prSet phldrT="[Text]" custT="1"/>
      <dgm:spPr>
        <a:solidFill>
          <a:srgbClr val="04A651">
            <a:alpha val="90000"/>
          </a:srgbClr>
        </a:solidFill>
        <a:scene3d>
          <a:camera prst="orthographicFront"/>
          <a:lightRig rig="flat" dir="t"/>
        </a:scene3d>
        <a:sp3d>
          <a:bevelT prst="angle"/>
        </a:sp3d>
      </dgm:spPr>
      <dgm:t>
        <a:bodyPr anchor="ctr"/>
        <a:lstStyle/>
        <a:p>
          <a:r>
            <a:rPr lang="en-US" sz="3200" b="1" i="1" dirty="0">
              <a:solidFill>
                <a:srgbClr val="202452"/>
              </a:solidFill>
            </a:rPr>
            <a:t>Yes</a:t>
          </a:r>
        </a:p>
      </dgm:t>
    </dgm:pt>
    <dgm:pt modelId="{5A74314E-2D6F-48F0-B896-E3000014E398}" type="parTrans" cxnId="{7579705D-2373-49CF-B78D-F7C476D2E1D8}">
      <dgm:prSet/>
      <dgm:spPr/>
      <dgm:t>
        <a:bodyPr/>
        <a:lstStyle/>
        <a:p>
          <a:endParaRPr lang="en-US"/>
        </a:p>
      </dgm:t>
    </dgm:pt>
    <dgm:pt modelId="{9A1E8C59-301B-402A-A0EC-260AD46536A4}" type="sibTrans" cxnId="{7579705D-2373-49CF-B78D-F7C476D2E1D8}">
      <dgm:prSet/>
      <dgm:spPr/>
      <dgm:t>
        <a:bodyPr/>
        <a:lstStyle/>
        <a:p>
          <a:endParaRPr lang="en-US"/>
        </a:p>
      </dgm:t>
    </dgm:pt>
    <dgm:pt modelId="{A5567B18-3150-4DA5-8B95-1BEACC7A58D4}">
      <dgm:prSet phldrT="[Text]" custT="1"/>
      <dgm:spPr>
        <a:solidFill>
          <a:srgbClr val="202452"/>
        </a:solidFill>
        <a:scene3d>
          <a:camera prst="orthographicFront"/>
          <a:lightRig rig="flat" dir="t"/>
        </a:scene3d>
        <a:sp3d>
          <a:bevelT prst="angle"/>
        </a:sp3d>
      </dgm:spPr>
      <dgm:t>
        <a:bodyPr/>
        <a:lstStyle/>
        <a:p>
          <a:r>
            <a:rPr lang="en-US" sz="3200" dirty="0"/>
            <a:t>Good Cause exists or accepted?</a:t>
          </a:r>
        </a:p>
      </dgm:t>
    </dgm:pt>
    <dgm:pt modelId="{988A7526-C908-4115-8C4A-F0018FA24424}" type="parTrans" cxnId="{6B0A2A8B-BFE6-4F1F-8B64-6A98FAF7F0E1}">
      <dgm:prSet/>
      <dgm:spPr/>
      <dgm:t>
        <a:bodyPr/>
        <a:lstStyle/>
        <a:p>
          <a:endParaRPr lang="en-US"/>
        </a:p>
      </dgm:t>
    </dgm:pt>
    <dgm:pt modelId="{BBDCB682-270F-4AB9-99EC-D1B01598827E}" type="sibTrans" cxnId="{6B0A2A8B-BFE6-4F1F-8B64-6A98FAF7F0E1}">
      <dgm:prSet/>
      <dgm:spPr>
        <a:scene3d>
          <a:camera prst="orthographicFront"/>
          <a:lightRig rig="flat" dir="t"/>
        </a:scene3d>
        <a:sp3d z="190500" extrusionH="12700" prstMaterial="plastic">
          <a:bevelT w="50800" h="50800" prst="angle"/>
        </a:sp3d>
      </dgm:spPr>
      <dgm:t>
        <a:bodyPr/>
        <a:lstStyle/>
        <a:p>
          <a:endParaRPr lang="en-US"/>
        </a:p>
      </dgm:t>
    </dgm:pt>
    <dgm:pt modelId="{2196D3D1-63EE-4A6E-86ED-F0978787BD0E}">
      <dgm:prSet phldrT="[Text]" custT="1"/>
      <dgm:spPr>
        <a:solidFill>
          <a:srgbClr val="04A651">
            <a:alpha val="90000"/>
          </a:srgbClr>
        </a:solidFill>
        <a:scene3d>
          <a:camera prst="orthographicFront"/>
          <a:lightRig rig="flat" dir="t"/>
        </a:scene3d>
        <a:sp3d>
          <a:bevelT prst="angle"/>
        </a:sp3d>
      </dgm:spPr>
      <dgm:t>
        <a:bodyPr anchor="ctr"/>
        <a:lstStyle/>
        <a:p>
          <a:r>
            <a:rPr lang="en-US" sz="3200" b="1" i="1" dirty="0">
              <a:solidFill>
                <a:srgbClr val="202452"/>
              </a:solidFill>
            </a:rPr>
            <a:t>No</a:t>
          </a:r>
        </a:p>
      </dgm:t>
    </dgm:pt>
    <dgm:pt modelId="{597F0A9C-45C1-413A-8534-D4415FFF6E73}" type="parTrans" cxnId="{7C4E1C66-AA36-4D58-84C0-6C1D04F3A12F}">
      <dgm:prSet/>
      <dgm:spPr/>
      <dgm:t>
        <a:bodyPr/>
        <a:lstStyle/>
        <a:p>
          <a:endParaRPr lang="en-US"/>
        </a:p>
      </dgm:t>
    </dgm:pt>
    <dgm:pt modelId="{010855AB-51F4-4429-9299-46363BA4E967}" type="sibTrans" cxnId="{7C4E1C66-AA36-4D58-84C0-6C1D04F3A12F}">
      <dgm:prSet/>
      <dgm:spPr/>
      <dgm:t>
        <a:bodyPr/>
        <a:lstStyle/>
        <a:p>
          <a:endParaRPr lang="en-US"/>
        </a:p>
      </dgm:t>
    </dgm:pt>
    <dgm:pt modelId="{EEFAC10F-CFBC-4C22-8348-8AD6C26E01BB}">
      <dgm:prSet phldrT="[Text]" custT="1"/>
      <dgm:spPr>
        <a:solidFill>
          <a:srgbClr val="202452"/>
        </a:solidFill>
        <a:scene3d>
          <a:camera prst="orthographicFront"/>
          <a:lightRig rig="flat" dir="t"/>
        </a:scene3d>
        <a:sp3d>
          <a:bevelT prst="angle"/>
        </a:sp3d>
      </dgm:spPr>
      <dgm:t>
        <a:bodyPr/>
        <a:lstStyle/>
        <a:p>
          <a:r>
            <a:rPr lang="en-US" sz="3200" dirty="0"/>
            <a:t>Counsel Participant on Noncompliance</a:t>
          </a:r>
        </a:p>
      </dgm:t>
    </dgm:pt>
    <dgm:pt modelId="{131BE3FB-987A-457F-9A62-F7668534095F}" type="parTrans" cxnId="{8719805D-8FFD-4AC3-8938-D14CCF59E69B}">
      <dgm:prSet/>
      <dgm:spPr/>
      <dgm:t>
        <a:bodyPr/>
        <a:lstStyle/>
        <a:p>
          <a:endParaRPr lang="en-US"/>
        </a:p>
      </dgm:t>
    </dgm:pt>
    <dgm:pt modelId="{829D1621-E1B8-46F3-9077-AC24DC9FC4BC}" type="sibTrans" cxnId="{8719805D-8FFD-4AC3-8938-D14CCF59E69B}">
      <dgm:prSet/>
      <dgm:spPr/>
      <dgm:t>
        <a:bodyPr/>
        <a:lstStyle/>
        <a:p>
          <a:endParaRPr lang="en-US"/>
        </a:p>
      </dgm:t>
    </dgm:pt>
    <dgm:pt modelId="{88722686-3C34-4914-A285-EC39DB3E837F}">
      <dgm:prSet phldrT="[Text]" custT="1"/>
      <dgm:spPr>
        <a:solidFill>
          <a:srgbClr val="04A651">
            <a:alpha val="90000"/>
          </a:srgbClr>
        </a:solidFill>
        <a:scene3d>
          <a:camera prst="orthographicFront"/>
          <a:lightRig rig="flat" dir="t"/>
        </a:scene3d>
        <a:sp3d>
          <a:bevelT prst="angle"/>
        </a:sp3d>
      </dgm:spPr>
      <dgm:t>
        <a:bodyPr anchor="ctr"/>
        <a:lstStyle/>
        <a:p>
          <a:pPr algn="l"/>
          <a:r>
            <a:rPr lang="en-US" sz="2000" b="1" dirty="0">
              <a:solidFill>
                <a:srgbClr val="202452"/>
              </a:solidFill>
            </a:rPr>
            <a:t>Offer services, if needed.  If the participant wants to comply, establish a compliance activity with a due date</a:t>
          </a:r>
        </a:p>
      </dgm:t>
    </dgm:pt>
    <dgm:pt modelId="{88BB3CDC-A79D-44A1-B8F2-44364A5ED98F}" type="parTrans" cxnId="{2EA81138-929F-4B8B-90C1-106CB0FDF5CB}">
      <dgm:prSet/>
      <dgm:spPr/>
      <dgm:t>
        <a:bodyPr/>
        <a:lstStyle/>
        <a:p>
          <a:endParaRPr lang="en-US"/>
        </a:p>
      </dgm:t>
    </dgm:pt>
    <dgm:pt modelId="{CF530F42-8012-4DC1-BC21-296589F9A1B2}" type="sibTrans" cxnId="{2EA81138-929F-4B8B-90C1-106CB0FDF5CB}">
      <dgm:prSet/>
      <dgm:spPr/>
      <dgm:t>
        <a:bodyPr/>
        <a:lstStyle/>
        <a:p>
          <a:endParaRPr lang="en-US"/>
        </a:p>
      </dgm:t>
    </dgm:pt>
    <dgm:pt modelId="{6941D08A-FA49-47CE-8C76-2F6BC5F3F4AE}" type="pres">
      <dgm:prSet presAssocID="{32F0BCD8-D041-4B23-8630-52CF7CBA2AA7}" presName="Name0" presStyleCnt="0">
        <dgm:presLayoutVars>
          <dgm:dir/>
          <dgm:animLvl val="lvl"/>
          <dgm:resizeHandles/>
        </dgm:presLayoutVars>
      </dgm:prSet>
      <dgm:spPr/>
    </dgm:pt>
    <dgm:pt modelId="{37967764-E4C1-4721-9BED-9A555442059E}" type="pres">
      <dgm:prSet presAssocID="{ECA55181-04DA-4124-B911-A757A4FE41CA}" presName="linNode" presStyleCnt="0"/>
      <dgm:spPr/>
    </dgm:pt>
    <dgm:pt modelId="{F3E52552-EAEE-4118-BA22-B00BCC7C42FD}" type="pres">
      <dgm:prSet presAssocID="{ECA55181-04DA-4124-B911-A757A4FE41CA}" presName="parentShp" presStyleLbl="node1" presStyleIdx="0" presStyleCnt="3" custScaleY="60000">
        <dgm:presLayoutVars>
          <dgm:bulletEnabled val="1"/>
        </dgm:presLayoutVars>
      </dgm:prSet>
      <dgm:spPr/>
    </dgm:pt>
    <dgm:pt modelId="{79BA10D6-AD14-4E9F-8FDB-56031C50E22F}" type="pres">
      <dgm:prSet presAssocID="{ECA55181-04DA-4124-B911-A757A4FE41CA}" presName="childShp" presStyleLbl="bgAccFollowNode1" presStyleIdx="0" presStyleCnt="3" custScaleY="41176">
        <dgm:presLayoutVars>
          <dgm:bulletEnabled val="1"/>
        </dgm:presLayoutVars>
      </dgm:prSet>
      <dgm:spPr/>
    </dgm:pt>
    <dgm:pt modelId="{49CF0FC9-1B29-4E6E-81C8-D3F682AE4371}" type="pres">
      <dgm:prSet presAssocID="{C6811135-809F-48B7-A687-3A71905E0D34}" presName="spacing" presStyleCnt="0"/>
      <dgm:spPr/>
    </dgm:pt>
    <dgm:pt modelId="{31A25C17-5A10-4DA6-93B4-44EE3718B49C}" type="pres">
      <dgm:prSet presAssocID="{A5567B18-3150-4DA5-8B95-1BEACC7A58D4}" presName="linNode" presStyleCnt="0"/>
      <dgm:spPr/>
    </dgm:pt>
    <dgm:pt modelId="{636DBC75-68BE-4B5D-9DFE-1714EAB91874}" type="pres">
      <dgm:prSet presAssocID="{A5567B18-3150-4DA5-8B95-1BEACC7A58D4}" presName="parentShp" presStyleLbl="node1" presStyleIdx="1" presStyleCnt="3" custScaleY="65882" custLinFactNeighborY="-4978">
        <dgm:presLayoutVars>
          <dgm:bulletEnabled val="1"/>
        </dgm:presLayoutVars>
      </dgm:prSet>
      <dgm:spPr/>
    </dgm:pt>
    <dgm:pt modelId="{6ADF7DD4-1194-48C2-A993-E421F878F42F}" type="pres">
      <dgm:prSet presAssocID="{A5567B18-3150-4DA5-8B95-1BEACC7A58D4}" presName="childShp" presStyleLbl="bgAccFollowNode1" presStyleIdx="1" presStyleCnt="3" custScaleY="40000" custLinFactNeighborX="1293" custLinFactNeighborY="-7059">
        <dgm:presLayoutVars>
          <dgm:bulletEnabled val="1"/>
        </dgm:presLayoutVars>
      </dgm:prSet>
      <dgm:spPr/>
    </dgm:pt>
    <dgm:pt modelId="{43B71A93-7344-475D-B4C6-CA0B84C5890F}" type="pres">
      <dgm:prSet presAssocID="{BBDCB682-270F-4AB9-99EC-D1B01598827E}" presName="spacing" presStyleCnt="0"/>
      <dgm:spPr/>
    </dgm:pt>
    <dgm:pt modelId="{89642E3B-085A-4C36-B585-4AE930F8CDE7}" type="pres">
      <dgm:prSet presAssocID="{EEFAC10F-CFBC-4C22-8348-8AD6C26E01BB}" presName="linNode" presStyleCnt="0"/>
      <dgm:spPr/>
    </dgm:pt>
    <dgm:pt modelId="{0A48A7BF-457E-4975-8FA5-D62E5BEFE026}" type="pres">
      <dgm:prSet presAssocID="{EEFAC10F-CFBC-4C22-8348-8AD6C26E01BB}" presName="parentShp" presStyleLbl="node1" presStyleIdx="2" presStyleCnt="3" custScaleY="55497" custLinFactNeighborY="-13523">
        <dgm:presLayoutVars>
          <dgm:bulletEnabled val="1"/>
        </dgm:presLayoutVars>
      </dgm:prSet>
      <dgm:spPr/>
    </dgm:pt>
    <dgm:pt modelId="{7BD0E64B-78EB-4306-AF90-BB295C3BC400}" type="pres">
      <dgm:prSet presAssocID="{EEFAC10F-CFBC-4C22-8348-8AD6C26E01BB}" presName="childShp" presStyleLbl="bgAccFollowNode1" presStyleIdx="2" presStyleCnt="3" custScaleX="105747" custScaleY="82081" custLinFactNeighborX="8621" custLinFactNeighborY="-11777">
        <dgm:presLayoutVars>
          <dgm:bulletEnabled val="1"/>
        </dgm:presLayoutVars>
      </dgm:prSet>
      <dgm:spPr/>
    </dgm:pt>
  </dgm:ptLst>
  <dgm:cxnLst>
    <dgm:cxn modelId="{5BD6AD23-C72A-4EDC-B628-0E0D52EC537E}" type="presOf" srcId="{EEFAC10F-CFBC-4C22-8348-8AD6C26E01BB}" destId="{0A48A7BF-457E-4975-8FA5-D62E5BEFE026}" srcOrd="0" destOrd="0" presId="urn:microsoft.com/office/officeart/2005/8/layout/vList6"/>
    <dgm:cxn modelId="{2EA81138-929F-4B8B-90C1-106CB0FDF5CB}" srcId="{EEFAC10F-CFBC-4C22-8348-8AD6C26E01BB}" destId="{88722686-3C34-4914-A285-EC39DB3E837F}" srcOrd="0" destOrd="0" parTransId="{88BB3CDC-A79D-44A1-B8F2-44364A5ED98F}" sibTransId="{CF530F42-8012-4DC1-BC21-296589F9A1B2}"/>
    <dgm:cxn modelId="{1868425B-15AF-43AD-AE5D-954530E4B10F}" type="presOf" srcId="{142A4255-D4F6-447C-8DD0-93D572CB49CB}" destId="{79BA10D6-AD14-4E9F-8FDB-56031C50E22F}" srcOrd="0" destOrd="0" presId="urn:microsoft.com/office/officeart/2005/8/layout/vList6"/>
    <dgm:cxn modelId="{7579705D-2373-49CF-B78D-F7C476D2E1D8}" srcId="{ECA55181-04DA-4124-B911-A757A4FE41CA}" destId="{142A4255-D4F6-447C-8DD0-93D572CB49CB}" srcOrd="0" destOrd="0" parTransId="{5A74314E-2D6F-48F0-B896-E3000014E398}" sibTransId="{9A1E8C59-301B-402A-A0EC-260AD46536A4}"/>
    <dgm:cxn modelId="{8719805D-8FFD-4AC3-8938-D14CCF59E69B}" srcId="{32F0BCD8-D041-4B23-8630-52CF7CBA2AA7}" destId="{EEFAC10F-CFBC-4C22-8348-8AD6C26E01BB}" srcOrd="2" destOrd="0" parTransId="{131BE3FB-987A-457F-9A62-F7668534095F}" sibTransId="{829D1621-E1B8-46F3-9077-AC24DC9FC4BC}"/>
    <dgm:cxn modelId="{C8598342-3567-4DB6-8A97-577D96C644A0}" type="presOf" srcId="{88722686-3C34-4914-A285-EC39DB3E837F}" destId="{7BD0E64B-78EB-4306-AF90-BB295C3BC400}" srcOrd="0" destOrd="0" presId="urn:microsoft.com/office/officeart/2005/8/layout/vList6"/>
    <dgm:cxn modelId="{7C4E1C66-AA36-4D58-84C0-6C1D04F3A12F}" srcId="{A5567B18-3150-4DA5-8B95-1BEACC7A58D4}" destId="{2196D3D1-63EE-4A6E-86ED-F0978787BD0E}" srcOrd="0" destOrd="0" parTransId="{597F0A9C-45C1-413A-8534-D4415FFF6E73}" sibTransId="{010855AB-51F4-4429-9299-46363BA4E967}"/>
    <dgm:cxn modelId="{E6C75749-5382-4E3F-97C5-4EFBBBD6FD87}" type="presOf" srcId="{2196D3D1-63EE-4A6E-86ED-F0978787BD0E}" destId="{6ADF7DD4-1194-48C2-A993-E421F878F42F}" srcOrd="0" destOrd="0" presId="urn:microsoft.com/office/officeart/2005/8/layout/vList6"/>
    <dgm:cxn modelId="{A15C1175-6158-42A2-9AD4-57ED64D02ECA}" type="presOf" srcId="{A5567B18-3150-4DA5-8B95-1BEACC7A58D4}" destId="{636DBC75-68BE-4B5D-9DFE-1714EAB91874}" srcOrd="0" destOrd="0" presId="urn:microsoft.com/office/officeart/2005/8/layout/vList6"/>
    <dgm:cxn modelId="{94F5E276-E67D-49B1-B3C6-DF505B54E521}" type="presOf" srcId="{32F0BCD8-D041-4B23-8630-52CF7CBA2AA7}" destId="{6941D08A-FA49-47CE-8C76-2F6BC5F3F4AE}" srcOrd="0" destOrd="0" presId="urn:microsoft.com/office/officeart/2005/8/layout/vList6"/>
    <dgm:cxn modelId="{F8378179-23EB-48E4-B5B1-8A3C4A14140B}" srcId="{32F0BCD8-D041-4B23-8630-52CF7CBA2AA7}" destId="{ECA55181-04DA-4124-B911-A757A4FE41CA}" srcOrd="0" destOrd="0" parTransId="{88631B1C-C606-4910-A03B-CB8CCD8B1F6B}" sibTransId="{C6811135-809F-48B7-A687-3A71905E0D34}"/>
    <dgm:cxn modelId="{6B0A2A8B-BFE6-4F1F-8B64-6A98FAF7F0E1}" srcId="{32F0BCD8-D041-4B23-8630-52CF7CBA2AA7}" destId="{A5567B18-3150-4DA5-8B95-1BEACC7A58D4}" srcOrd="1" destOrd="0" parTransId="{988A7526-C908-4115-8C4A-F0018FA24424}" sibTransId="{BBDCB682-270F-4AB9-99EC-D1B01598827E}"/>
    <dgm:cxn modelId="{14AF439F-FC19-406F-8E98-59DFBCD38B85}" type="presOf" srcId="{ECA55181-04DA-4124-B911-A757A4FE41CA}" destId="{F3E52552-EAEE-4118-BA22-B00BCC7C42FD}" srcOrd="0" destOrd="0" presId="urn:microsoft.com/office/officeart/2005/8/layout/vList6"/>
    <dgm:cxn modelId="{07CF2156-FC4C-42B9-90A4-AA17DD7CE8EF}" type="presParOf" srcId="{6941D08A-FA49-47CE-8C76-2F6BC5F3F4AE}" destId="{37967764-E4C1-4721-9BED-9A555442059E}" srcOrd="0" destOrd="0" presId="urn:microsoft.com/office/officeart/2005/8/layout/vList6"/>
    <dgm:cxn modelId="{E39C01E6-3A78-49FD-83B9-5B8D7A96EE0F}" type="presParOf" srcId="{37967764-E4C1-4721-9BED-9A555442059E}" destId="{F3E52552-EAEE-4118-BA22-B00BCC7C42FD}" srcOrd="0" destOrd="0" presId="urn:microsoft.com/office/officeart/2005/8/layout/vList6"/>
    <dgm:cxn modelId="{14BB3280-A13C-4D4F-BCE3-3FF4257D56AD}" type="presParOf" srcId="{37967764-E4C1-4721-9BED-9A555442059E}" destId="{79BA10D6-AD14-4E9F-8FDB-56031C50E22F}" srcOrd="1" destOrd="0" presId="urn:microsoft.com/office/officeart/2005/8/layout/vList6"/>
    <dgm:cxn modelId="{8D902383-5D34-4AD6-BA62-196F31CDD0A9}" type="presParOf" srcId="{6941D08A-FA49-47CE-8C76-2F6BC5F3F4AE}" destId="{49CF0FC9-1B29-4E6E-81C8-D3F682AE4371}" srcOrd="1" destOrd="0" presId="urn:microsoft.com/office/officeart/2005/8/layout/vList6"/>
    <dgm:cxn modelId="{2C3DB2F3-769A-430C-81E7-DF31F76E14F7}" type="presParOf" srcId="{6941D08A-FA49-47CE-8C76-2F6BC5F3F4AE}" destId="{31A25C17-5A10-4DA6-93B4-44EE3718B49C}" srcOrd="2" destOrd="0" presId="urn:microsoft.com/office/officeart/2005/8/layout/vList6"/>
    <dgm:cxn modelId="{8C3EE961-7A0D-4954-965D-9B1012DD75C3}" type="presParOf" srcId="{31A25C17-5A10-4DA6-93B4-44EE3718B49C}" destId="{636DBC75-68BE-4B5D-9DFE-1714EAB91874}" srcOrd="0" destOrd="0" presId="urn:microsoft.com/office/officeart/2005/8/layout/vList6"/>
    <dgm:cxn modelId="{3B226BB8-C8E1-4CD5-B400-186D7A92E989}" type="presParOf" srcId="{31A25C17-5A10-4DA6-93B4-44EE3718B49C}" destId="{6ADF7DD4-1194-48C2-A993-E421F878F42F}" srcOrd="1" destOrd="0" presId="urn:microsoft.com/office/officeart/2005/8/layout/vList6"/>
    <dgm:cxn modelId="{74E01675-6107-4C64-8CD8-D94126FF2C00}" type="presParOf" srcId="{6941D08A-FA49-47CE-8C76-2F6BC5F3F4AE}" destId="{43B71A93-7344-475D-B4C6-CA0B84C5890F}" srcOrd="3" destOrd="0" presId="urn:microsoft.com/office/officeart/2005/8/layout/vList6"/>
    <dgm:cxn modelId="{3B65308A-D732-4F36-95D2-FF82D026244B}" type="presParOf" srcId="{6941D08A-FA49-47CE-8C76-2F6BC5F3F4AE}" destId="{89642E3B-085A-4C36-B585-4AE930F8CDE7}" srcOrd="4" destOrd="0" presId="urn:microsoft.com/office/officeart/2005/8/layout/vList6"/>
    <dgm:cxn modelId="{B0110EC7-0726-47F2-95A5-6D87E89E4007}" type="presParOf" srcId="{89642E3B-085A-4C36-B585-4AE930F8CDE7}" destId="{0A48A7BF-457E-4975-8FA5-D62E5BEFE026}" srcOrd="0" destOrd="0" presId="urn:microsoft.com/office/officeart/2005/8/layout/vList6"/>
    <dgm:cxn modelId="{E223FC9D-6119-412E-BB5B-0514B88498B5}" type="presParOf" srcId="{89642E3B-085A-4C36-B585-4AE930F8CDE7}" destId="{7BD0E64B-78EB-4306-AF90-BB295C3BC400}"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55917-FA90-42A1-9A99-41A02E4BC9F8}">
      <dsp:nvSpPr>
        <dsp:cNvPr id="0" name=""/>
        <dsp:cNvSpPr/>
      </dsp:nvSpPr>
      <dsp:spPr>
        <a:xfrm rot="5392030">
          <a:off x="-444617" y="1147820"/>
          <a:ext cx="1818420" cy="205907"/>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C7778BED-6767-4ED0-990F-7CCE05B8316C}">
      <dsp:nvSpPr>
        <dsp:cNvPr id="0" name=""/>
        <dsp:cNvSpPr/>
      </dsp:nvSpPr>
      <dsp:spPr>
        <a:xfrm>
          <a:off x="0" y="0"/>
          <a:ext cx="2287860" cy="1372716"/>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Failure occurs</a:t>
          </a:r>
        </a:p>
      </dsp:txBody>
      <dsp:txXfrm>
        <a:off x="40205" y="40205"/>
        <a:ext cx="2207450" cy="1292306"/>
      </dsp:txXfrm>
    </dsp:sp>
    <dsp:sp modelId="{402983BF-31F3-4BDF-B775-AAA751A01D6A}">
      <dsp:nvSpPr>
        <dsp:cNvPr id="0" name=""/>
        <dsp:cNvSpPr/>
      </dsp:nvSpPr>
      <dsp:spPr>
        <a:xfrm rot="5400000">
          <a:off x="-386333" y="2919888"/>
          <a:ext cx="1706069" cy="205907"/>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9313CCFA-A122-4301-8D35-D1F00200A327}">
      <dsp:nvSpPr>
        <dsp:cNvPr id="0" name=""/>
        <dsp:cNvSpPr/>
      </dsp:nvSpPr>
      <dsp:spPr>
        <a:xfrm>
          <a:off x="4215" y="1828241"/>
          <a:ext cx="2287860" cy="1372716"/>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Mail AWI-WTP form 2290</a:t>
          </a:r>
        </a:p>
      </dsp:txBody>
      <dsp:txXfrm>
        <a:off x="44420" y="1868446"/>
        <a:ext cx="2207450" cy="1292306"/>
      </dsp:txXfrm>
    </dsp:sp>
    <dsp:sp modelId="{620B5C45-FFD6-4BA2-BBA6-FD4E6911B1A0}">
      <dsp:nvSpPr>
        <dsp:cNvPr id="0" name=""/>
        <dsp:cNvSpPr/>
      </dsp:nvSpPr>
      <dsp:spPr>
        <a:xfrm>
          <a:off x="471613" y="3777836"/>
          <a:ext cx="3033028" cy="205907"/>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FBF58058-0694-4E07-894D-D2D7E677F1FF}">
      <dsp:nvSpPr>
        <dsp:cNvPr id="0" name=""/>
        <dsp:cNvSpPr/>
      </dsp:nvSpPr>
      <dsp:spPr>
        <a:xfrm>
          <a:off x="4215" y="3544137"/>
          <a:ext cx="2287860" cy="1372716"/>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Make an oral attempt</a:t>
          </a:r>
        </a:p>
      </dsp:txBody>
      <dsp:txXfrm>
        <a:off x="44420" y="3584342"/>
        <a:ext cx="2207450" cy="1292306"/>
      </dsp:txXfrm>
    </dsp:sp>
    <dsp:sp modelId="{525260C6-5509-4084-B5E7-BFCF001349DF}">
      <dsp:nvSpPr>
        <dsp:cNvPr id="0" name=""/>
        <dsp:cNvSpPr/>
      </dsp:nvSpPr>
      <dsp:spPr>
        <a:xfrm rot="16200000">
          <a:off x="2656520" y="2919888"/>
          <a:ext cx="1706069" cy="205907"/>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CD8C8469-B044-4E81-A7FA-F9BFA9D85133}">
      <dsp:nvSpPr>
        <dsp:cNvPr id="0" name=""/>
        <dsp:cNvSpPr/>
      </dsp:nvSpPr>
      <dsp:spPr>
        <a:xfrm>
          <a:off x="3047069" y="3544137"/>
          <a:ext cx="2287860" cy="1372716"/>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Oral attempt is </a:t>
          </a:r>
          <a:r>
            <a:rPr lang="en-US" sz="2000" b="1" i="1" u="sng" kern="1200" dirty="0">
              <a:solidFill>
                <a:schemeClr val="bg1"/>
              </a:solidFill>
            </a:rPr>
            <a:t>successful</a:t>
          </a:r>
        </a:p>
      </dsp:txBody>
      <dsp:txXfrm>
        <a:off x="3087274" y="3584342"/>
        <a:ext cx="2207450" cy="1292306"/>
      </dsp:txXfrm>
    </dsp:sp>
    <dsp:sp modelId="{5A86650A-B0D4-40A7-897F-6DFEB4B02A78}">
      <dsp:nvSpPr>
        <dsp:cNvPr id="0" name=""/>
        <dsp:cNvSpPr/>
      </dsp:nvSpPr>
      <dsp:spPr>
        <a:xfrm rot="16200000">
          <a:off x="2656520" y="1203993"/>
          <a:ext cx="1706069" cy="205907"/>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E0A37C02-3345-4515-81BE-51313228534F}">
      <dsp:nvSpPr>
        <dsp:cNvPr id="0" name=""/>
        <dsp:cNvSpPr/>
      </dsp:nvSpPr>
      <dsp:spPr>
        <a:xfrm>
          <a:off x="3047069" y="1828241"/>
          <a:ext cx="2287860" cy="1372716"/>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Does the customer have good cause or is good cause accepted?</a:t>
          </a:r>
        </a:p>
      </dsp:txBody>
      <dsp:txXfrm>
        <a:off x="3087274" y="1868446"/>
        <a:ext cx="2207450" cy="1292306"/>
      </dsp:txXfrm>
    </dsp:sp>
    <dsp:sp modelId="{924C79FD-E0AF-44D3-A65B-6ACADAB6BD11}">
      <dsp:nvSpPr>
        <dsp:cNvPr id="0" name=""/>
        <dsp:cNvSpPr/>
      </dsp:nvSpPr>
      <dsp:spPr>
        <a:xfrm>
          <a:off x="3514468" y="346045"/>
          <a:ext cx="3033028" cy="205907"/>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6756AD3D-7ACD-4976-8C1C-C129EA10AAE1}">
      <dsp:nvSpPr>
        <dsp:cNvPr id="0" name=""/>
        <dsp:cNvSpPr/>
      </dsp:nvSpPr>
      <dsp:spPr>
        <a:xfrm>
          <a:off x="3047069" y="112346"/>
          <a:ext cx="2287860" cy="1372716"/>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YES!</a:t>
          </a:r>
        </a:p>
      </dsp:txBody>
      <dsp:txXfrm>
        <a:off x="3087274" y="152551"/>
        <a:ext cx="2207450" cy="1292306"/>
      </dsp:txXfrm>
    </dsp:sp>
    <dsp:sp modelId="{1A53C615-FA57-434E-BCC2-C4188AC4B90B}">
      <dsp:nvSpPr>
        <dsp:cNvPr id="0" name=""/>
        <dsp:cNvSpPr/>
      </dsp:nvSpPr>
      <dsp:spPr>
        <a:xfrm rot="5400000">
          <a:off x="5699374" y="1203993"/>
          <a:ext cx="1706069" cy="205907"/>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58E9D9A8-DE56-452B-BACD-1EF7241EE81A}">
      <dsp:nvSpPr>
        <dsp:cNvPr id="0" name=""/>
        <dsp:cNvSpPr/>
      </dsp:nvSpPr>
      <dsp:spPr>
        <a:xfrm>
          <a:off x="6089924" y="112346"/>
          <a:ext cx="2287860" cy="1372716"/>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End Pre-penalty with Good Cause</a:t>
          </a:r>
        </a:p>
      </dsp:txBody>
      <dsp:txXfrm>
        <a:off x="6130129" y="152551"/>
        <a:ext cx="2207450" cy="1292306"/>
      </dsp:txXfrm>
    </dsp:sp>
    <dsp:sp modelId="{65DD8832-451B-4E6A-B5EB-F2CF74C28A49}">
      <dsp:nvSpPr>
        <dsp:cNvPr id="0" name=""/>
        <dsp:cNvSpPr/>
      </dsp:nvSpPr>
      <dsp:spPr>
        <a:xfrm>
          <a:off x="6089924" y="1828241"/>
          <a:ext cx="2287860" cy="1372716"/>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 sanction request is not necessary</a:t>
          </a:r>
        </a:p>
      </dsp:txBody>
      <dsp:txXfrm>
        <a:off x="6130129" y="1868446"/>
        <a:ext cx="2207450" cy="1292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55917-FA90-42A1-9A99-41A02E4BC9F8}">
      <dsp:nvSpPr>
        <dsp:cNvPr id="0" name=""/>
        <dsp:cNvSpPr/>
      </dsp:nvSpPr>
      <dsp:spPr>
        <a:xfrm rot="5251689">
          <a:off x="-46885" y="1092600"/>
          <a:ext cx="1711592" cy="205740"/>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C7778BED-6767-4ED0-990F-7CCE05B8316C}">
      <dsp:nvSpPr>
        <dsp:cNvPr id="0" name=""/>
        <dsp:cNvSpPr/>
      </dsp:nvSpPr>
      <dsp:spPr>
        <a:xfrm>
          <a:off x="310301" y="0"/>
          <a:ext cx="2286000" cy="1371600"/>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Failure occurs</a:t>
          </a:r>
        </a:p>
      </dsp:txBody>
      <dsp:txXfrm>
        <a:off x="350474" y="40173"/>
        <a:ext cx="2205654" cy="1291254"/>
      </dsp:txXfrm>
    </dsp:sp>
    <dsp:sp modelId="{402983BF-31F3-4BDF-B775-AAA751A01D6A}">
      <dsp:nvSpPr>
        <dsp:cNvPr id="0" name=""/>
        <dsp:cNvSpPr/>
      </dsp:nvSpPr>
      <dsp:spPr>
        <a:xfrm rot="5400000">
          <a:off x="-2430" y="2804850"/>
          <a:ext cx="1705500" cy="205740"/>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9313CCFA-A122-4301-8D35-D1F00200A327}">
      <dsp:nvSpPr>
        <dsp:cNvPr id="0" name=""/>
        <dsp:cNvSpPr/>
      </dsp:nvSpPr>
      <dsp:spPr>
        <a:xfrm>
          <a:off x="388619" y="1714500"/>
          <a:ext cx="2286000" cy="1371600"/>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Mail AWI-WTP form 2290</a:t>
          </a:r>
        </a:p>
      </dsp:txBody>
      <dsp:txXfrm>
        <a:off x="428792" y="1754673"/>
        <a:ext cx="2205654" cy="1291254"/>
      </dsp:txXfrm>
    </dsp:sp>
    <dsp:sp modelId="{620B5C45-FFD6-4BA2-BBA6-FD4E6911B1A0}">
      <dsp:nvSpPr>
        <dsp:cNvPr id="0" name=""/>
        <dsp:cNvSpPr/>
      </dsp:nvSpPr>
      <dsp:spPr>
        <a:xfrm>
          <a:off x="854819" y="3662100"/>
          <a:ext cx="3031380" cy="205740"/>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FBF58058-0694-4E07-894D-D2D7E677F1FF}">
      <dsp:nvSpPr>
        <dsp:cNvPr id="0" name=""/>
        <dsp:cNvSpPr/>
      </dsp:nvSpPr>
      <dsp:spPr>
        <a:xfrm>
          <a:off x="388619" y="3429000"/>
          <a:ext cx="2286000" cy="1371600"/>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Make an oral attempt</a:t>
          </a:r>
        </a:p>
      </dsp:txBody>
      <dsp:txXfrm>
        <a:off x="428792" y="3469173"/>
        <a:ext cx="2205654" cy="1291254"/>
      </dsp:txXfrm>
    </dsp:sp>
    <dsp:sp modelId="{525260C6-5509-4084-B5E7-BFCF001349DF}">
      <dsp:nvSpPr>
        <dsp:cNvPr id="0" name=""/>
        <dsp:cNvSpPr/>
      </dsp:nvSpPr>
      <dsp:spPr>
        <a:xfrm rot="16200000">
          <a:off x="3037950" y="2804850"/>
          <a:ext cx="1705500" cy="205740"/>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CD8C8469-B044-4E81-A7FA-F9BFA9D85133}">
      <dsp:nvSpPr>
        <dsp:cNvPr id="0" name=""/>
        <dsp:cNvSpPr/>
      </dsp:nvSpPr>
      <dsp:spPr>
        <a:xfrm>
          <a:off x="3429000" y="3429000"/>
          <a:ext cx="2286000" cy="1371600"/>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Oral attempt is </a:t>
          </a:r>
          <a:r>
            <a:rPr lang="en-US" sz="2000" b="1" i="1" u="sng" kern="1200" dirty="0">
              <a:solidFill>
                <a:schemeClr val="bg1"/>
              </a:solidFill>
            </a:rPr>
            <a:t>successful</a:t>
          </a:r>
        </a:p>
      </dsp:txBody>
      <dsp:txXfrm>
        <a:off x="3469173" y="3469173"/>
        <a:ext cx="2205654" cy="1291254"/>
      </dsp:txXfrm>
    </dsp:sp>
    <dsp:sp modelId="{5A86650A-B0D4-40A7-897F-6DFEB4B02A78}">
      <dsp:nvSpPr>
        <dsp:cNvPr id="0" name=""/>
        <dsp:cNvSpPr/>
      </dsp:nvSpPr>
      <dsp:spPr>
        <a:xfrm rot="16200000">
          <a:off x="3037949" y="1090350"/>
          <a:ext cx="1705500" cy="205740"/>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E0A37C02-3345-4515-81BE-51313228534F}">
      <dsp:nvSpPr>
        <dsp:cNvPr id="0" name=""/>
        <dsp:cNvSpPr/>
      </dsp:nvSpPr>
      <dsp:spPr>
        <a:xfrm>
          <a:off x="3429000" y="1714500"/>
          <a:ext cx="2286000" cy="1371600"/>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Does the customer have good cause or is good cause accepted?</a:t>
          </a:r>
        </a:p>
      </dsp:txBody>
      <dsp:txXfrm>
        <a:off x="3469173" y="1754673"/>
        <a:ext cx="2205654" cy="1291254"/>
      </dsp:txXfrm>
    </dsp:sp>
    <dsp:sp modelId="{924C79FD-E0AF-44D3-A65B-6ACADAB6BD11}">
      <dsp:nvSpPr>
        <dsp:cNvPr id="0" name=""/>
        <dsp:cNvSpPr/>
      </dsp:nvSpPr>
      <dsp:spPr>
        <a:xfrm>
          <a:off x="3895200" y="233100"/>
          <a:ext cx="3031380" cy="205740"/>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6756AD3D-7ACD-4976-8C1C-C129EA10AAE1}">
      <dsp:nvSpPr>
        <dsp:cNvPr id="0" name=""/>
        <dsp:cNvSpPr/>
      </dsp:nvSpPr>
      <dsp:spPr>
        <a:xfrm>
          <a:off x="3429000" y="0"/>
          <a:ext cx="2286000" cy="1371600"/>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NO!</a:t>
          </a:r>
        </a:p>
      </dsp:txBody>
      <dsp:txXfrm>
        <a:off x="3469173" y="40173"/>
        <a:ext cx="2205654" cy="1291254"/>
      </dsp:txXfrm>
    </dsp:sp>
    <dsp:sp modelId="{1A53C615-FA57-434E-BCC2-C4188AC4B90B}">
      <dsp:nvSpPr>
        <dsp:cNvPr id="0" name=""/>
        <dsp:cNvSpPr/>
      </dsp:nvSpPr>
      <dsp:spPr>
        <a:xfrm rot="5400000">
          <a:off x="6078330" y="1090350"/>
          <a:ext cx="1705500" cy="205740"/>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58E9D9A8-DE56-452B-BACD-1EF7241EE81A}">
      <dsp:nvSpPr>
        <dsp:cNvPr id="0" name=""/>
        <dsp:cNvSpPr/>
      </dsp:nvSpPr>
      <dsp:spPr>
        <a:xfrm>
          <a:off x="6469380" y="0"/>
          <a:ext cx="2286000" cy="1371600"/>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Counsel participant on noncompliance (offer services, if needed)</a:t>
          </a:r>
        </a:p>
      </dsp:txBody>
      <dsp:txXfrm>
        <a:off x="6509553" y="40173"/>
        <a:ext cx="2205654" cy="1291254"/>
      </dsp:txXfrm>
    </dsp:sp>
    <dsp:sp modelId="{65DD8832-451B-4E6A-B5EB-F2CF74C28A49}">
      <dsp:nvSpPr>
        <dsp:cNvPr id="0" name=""/>
        <dsp:cNvSpPr/>
      </dsp:nvSpPr>
      <dsp:spPr>
        <a:xfrm>
          <a:off x="6469380" y="1714500"/>
          <a:ext cx="2286000" cy="1371600"/>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Establish compliance activity with a due date</a:t>
          </a:r>
        </a:p>
      </dsp:txBody>
      <dsp:txXfrm>
        <a:off x="6509553" y="1754673"/>
        <a:ext cx="2205654" cy="1291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A10D6-AD14-4E9F-8FDB-56031C50E22F}">
      <dsp:nvSpPr>
        <dsp:cNvPr id="0" name=""/>
        <dsp:cNvSpPr/>
      </dsp:nvSpPr>
      <dsp:spPr>
        <a:xfrm>
          <a:off x="3535680" y="214970"/>
          <a:ext cx="5303520" cy="935522"/>
        </a:xfrm>
        <a:prstGeom prst="rightArrow">
          <a:avLst>
            <a:gd name="adj1" fmla="val 75000"/>
            <a:gd name="adj2" fmla="val 50000"/>
          </a:avLst>
        </a:prstGeom>
        <a:solidFill>
          <a:srgbClr val="04A651">
            <a:alpha val="90000"/>
          </a:srgb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a:bevelT prst="angle"/>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i="1" kern="1200" dirty="0">
              <a:solidFill>
                <a:srgbClr val="202452"/>
              </a:solidFill>
            </a:rPr>
            <a:t>Yes</a:t>
          </a:r>
        </a:p>
      </dsp:txBody>
      <dsp:txXfrm>
        <a:off x="3535680" y="331910"/>
        <a:ext cx="4952699" cy="701642"/>
      </dsp:txXfrm>
    </dsp:sp>
    <dsp:sp modelId="{F3E52552-EAEE-4118-BA22-B00BCC7C42FD}">
      <dsp:nvSpPr>
        <dsp:cNvPr id="0" name=""/>
        <dsp:cNvSpPr/>
      </dsp:nvSpPr>
      <dsp:spPr>
        <a:xfrm>
          <a:off x="0" y="1128"/>
          <a:ext cx="3535680" cy="1363206"/>
        </a:xfrm>
        <a:prstGeom prst="roundRect">
          <a:avLst/>
        </a:prstGeom>
        <a:solidFill>
          <a:srgbClr val="202452"/>
        </a:solidFill>
        <a:ln>
          <a:noFill/>
        </a:ln>
        <a:effectLst/>
        <a:scene3d>
          <a:camera prst="orthographicFront"/>
          <a:lightRig rig="fla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Oral attempt successful?</a:t>
          </a:r>
        </a:p>
      </dsp:txBody>
      <dsp:txXfrm>
        <a:off x="66546" y="67674"/>
        <a:ext cx="3402588" cy="1230114"/>
      </dsp:txXfrm>
    </dsp:sp>
    <dsp:sp modelId="{6ADF7DD4-1194-48C2-A993-E421F878F42F}">
      <dsp:nvSpPr>
        <dsp:cNvPr id="0" name=""/>
        <dsp:cNvSpPr/>
      </dsp:nvSpPr>
      <dsp:spPr>
        <a:xfrm>
          <a:off x="3535679" y="1725175"/>
          <a:ext cx="5303520" cy="908804"/>
        </a:xfrm>
        <a:prstGeom prst="rightArrow">
          <a:avLst>
            <a:gd name="adj1" fmla="val 75000"/>
            <a:gd name="adj2" fmla="val 50000"/>
          </a:avLst>
        </a:prstGeom>
        <a:solidFill>
          <a:srgbClr val="04A651">
            <a:alpha val="90000"/>
          </a:srgb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a:bevelT prst="angle"/>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i="1" kern="1200" dirty="0">
              <a:solidFill>
                <a:srgbClr val="202452"/>
              </a:solidFill>
            </a:rPr>
            <a:t>No</a:t>
          </a:r>
        </a:p>
      </dsp:txBody>
      <dsp:txXfrm>
        <a:off x="3535679" y="1838776"/>
        <a:ext cx="4962719" cy="681603"/>
      </dsp:txXfrm>
    </dsp:sp>
    <dsp:sp modelId="{636DBC75-68BE-4B5D-9DFE-1714EAB91874}">
      <dsp:nvSpPr>
        <dsp:cNvPr id="0" name=""/>
        <dsp:cNvSpPr/>
      </dsp:nvSpPr>
      <dsp:spPr>
        <a:xfrm>
          <a:off x="0" y="1478435"/>
          <a:ext cx="3535680" cy="1496845"/>
        </a:xfrm>
        <a:prstGeom prst="roundRect">
          <a:avLst/>
        </a:prstGeom>
        <a:solidFill>
          <a:srgbClr val="202452"/>
        </a:solidFill>
        <a:ln>
          <a:noFill/>
        </a:ln>
        <a:effectLst/>
        <a:scene3d>
          <a:camera prst="orthographicFront"/>
          <a:lightRig rig="fla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Good Cause exists or accepted?</a:t>
          </a:r>
        </a:p>
      </dsp:txBody>
      <dsp:txXfrm>
        <a:off x="73070" y="1551505"/>
        <a:ext cx="3389540" cy="1350705"/>
      </dsp:txXfrm>
    </dsp:sp>
    <dsp:sp modelId="{7BD0E64B-78EB-4306-AF90-BB295C3BC400}">
      <dsp:nvSpPr>
        <dsp:cNvPr id="0" name=""/>
        <dsp:cNvSpPr/>
      </dsp:nvSpPr>
      <dsp:spPr>
        <a:xfrm>
          <a:off x="3422577" y="3048007"/>
          <a:ext cx="5416622" cy="1864888"/>
        </a:xfrm>
        <a:prstGeom prst="rightArrow">
          <a:avLst>
            <a:gd name="adj1" fmla="val 75000"/>
            <a:gd name="adj2" fmla="val 50000"/>
          </a:avLst>
        </a:prstGeom>
        <a:solidFill>
          <a:srgbClr val="04A651">
            <a:alpha val="90000"/>
          </a:srgb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a:bevelT prst="angle"/>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rgbClr val="202452"/>
              </a:solidFill>
            </a:rPr>
            <a:t>Offer services, if needed.  If the participant wants to comply, establish a compliance activity with a due date</a:t>
          </a:r>
        </a:p>
      </dsp:txBody>
      <dsp:txXfrm>
        <a:off x="3422577" y="3281118"/>
        <a:ext cx="4717289" cy="1398666"/>
      </dsp:txXfrm>
    </dsp:sp>
    <dsp:sp modelId="{0A48A7BF-457E-4975-8FA5-D62E5BEFE026}">
      <dsp:nvSpPr>
        <dsp:cNvPr id="0" name=""/>
        <dsp:cNvSpPr/>
      </dsp:nvSpPr>
      <dsp:spPr>
        <a:xfrm>
          <a:off x="3872" y="3310334"/>
          <a:ext cx="3414831" cy="1260897"/>
        </a:xfrm>
        <a:prstGeom prst="roundRect">
          <a:avLst/>
        </a:prstGeom>
        <a:solidFill>
          <a:srgbClr val="202452"/>
        </a:solidFill>
        <a:ln>
          <a:noFill/>
        </a:ln>
        <a:effectLst/>
        <a:scene3d>
          <a:camera prst="orthographicFront"/>
          <a:lightRig rig="fla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Counsel Participant on Noncompliance</a:t>
          </a:r>
        </a:p>
      </dsp:txBody>
      <dsp:txXfrm>
        <a:off x="65424" y="3371886"/>
        <a:ext cx="3291727" cy="113779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Welfare Transition (WT) program’s training on Accountability and the Sanction Process: Part 2 offered by the Florida Department of Commerce. This training will review and emphasize correct implementation of the pre-penalty and sanction processes.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676451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Assuming that the failure has occurred</a:t>
            </a:r>
            <a:r>
              <a:rPr lang="en-US" baseline="0" dirty="0"/>
              <a:t> and you have mailed the 2290, you would make an oral attempt to contact the program participant.  If the oral attempt is successful, you want to find out if good cause exists.  If good cause does not exist or no</a:t>
            </a:r>
            <a:r>
              <a:rPr lang="en-US" b="0" u="none" baseline="0" dirty="0">
                <a:solidFill>
                  <a:schemeClr val="bg1"/>
                </a:solidFill>
              </a:rPr>
              <a:t>t</a:t>
            </a:r>
            <a:r>
              <a:rPr lang="en-US" b="1" u="none" baseline="0" dirty="0">
                <a:solidFill>
                  <a:schemeClr val="bg1"/>
                </a:solidFill>
              </a:rPr>
              <a:t> </a:t>
            </a:r>
            <a:r>
              <a:rPr lang="en-US" baseline="0" dirty="0"/>
              <a:t>accepted, you would counsel the participant regarding the noncompliance.  Inform them that they do not have good cause or that the reason they have provided is not accepted as good cause.  If the participant wishes to comply, you would establish a compliance activity and provide a due date.  Encourage the participant to repeat what they are supposed to do and when they are supposed to do it.  Case note the events of the participant’s noncompliance counseling.</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3551054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have provided a calendar to discuss the ten day contact period.  In this example, the participant fails on the first day of the month, which is a Thursday.  You notice the failure and mail the Notice of Failure form (DEO WTP form 2290) to the program participant on the next day, Friday, the 2</a:t>
            </a:r>
            <a:r>
              <a:rPr lang="en-US" baseline="30000" dirty="0"/>
              <a:t>nd</a:t>
            </a:r>
            <a:r>
              <a:rPr lang="en-US" baseline="0" dirty="0"/>
              <a:t> day of the month.  You also make an oral attempt to counsel the participant on his/her failure.  You are successful in reaching the participant and provided counseling.  </a:t>
            </a:r>
            <a:r>
              <a:rPr lang="en-US" baseline="0" dirty="0" err="1"/>
              <a:t>He/She</a:t>
            </a:r>
            <a:r>
              <a:rPr lang="en-US" baseline="0" dirty="0"/>
              <a:t> agrees to a compliance activity.  </a:t>
            </a:r>
            <a:r>
              <a:rPr lang="en-US" dirty="0"/>
              <a:t>The</a:t>
            </a:r>
            <a:r>
              <a:rPr lang="en-US" baseline="0" dirty="0"/>
              <a:t> oral attempt was successful.  Now that you have spoken with the customer and he/she has agreed to comply, what happens to the 10 days?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331404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10 day contact period is set in place to help</a:t>
            </a:r>
            <a:r>
              <a:rPr lang="en-US" baseline="0" dirty="0"/>
              <a:t> guide the participant back into program engagement. Counseling, offering services, and referring other forms of service to the customer are ways in which we, the career manager, attempt to guide the participant back into compliance.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2539965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oral attempt is successful and </a:t>
            </a:r>
            <a:r>
              <a:rPr lang="en-US" baseline="0" dirty="0"/>
              <a:t>the customer agrees to comply and has been given a compliance activity, then the purpose of the 10 day contact period has been satisfied. The 10 day contact period will conclude once you have counseled the participant, regardless of when the contact was made during the 10 day period.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1023602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discuss what happens if the participant</a:t>
            </a:r>
            <a:r>
              <a:rPr lang="en-US" baseline="0" dirty="0"/>
              <a:t> fails the compliance activity. </a:t>
            </a:r>
            <a:r>
              <a:rPr lang="en-US" dirty="0"/>
              <a:t>Using this calendar,</a:t>
            </a:r>
            <a:r>
              <a:rPr lang="en-US" baseline="0" dirty="0"/>
              <a:t> we know that the participant failed on the first day of the month, which was a Thursday.  You mailed the notice of failure on the 2</a:t>
            </a:r>
            <a:r>
              <a:rPr lang="en-US" baseline="30000" dirty="0"/>
              <a:t>nd</a:t>
            </a:r>
            <a:r>
              <a:rPr lang="en-US" baseline="0" dirty="0"/>
              <a:t> day of the month, mailed the Notice of Failure (form 2290) and called the participant.  The oral attempt was successful.  You counseled her and she agreed to show for a compliance activity on the fifth day of the month.  You learned that the participant didn’t show on the 5</a:t>
            </a:r>
            <a:r>
              <a:rPr lang="en-US" baseline="30000" dirty="0"/>
              <a:t>th</a:t>
            </a:r>
            <a:r>
              <a:rPr lang="en-US" baseline="0" dirty="0"/>
              <a:t> of the month. What should we do next?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246285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previous example, the customer agreed to comply</a:t>
            </a:r>
            <a:r>
              <a:rPr lang="en-US" baseline="0" dirty="0"/>
              <a:t> or show for his or her compliance appointment on the 5</a:t>
            </a:r>
            <a:r>
              <a:rPr lang="en-US" baseline="30000" dirty="0"/>
              <a:t>th</a:t>
            </a:r>
            <a:r>
              <a:rPr lang="en-US" baseline="0" dirty="0"/>
              <a:t> day of the month; however, the customer didn’t show.  This is where policy guides what happens in the system.  In the example, the compliance activity was supposed to occur on the 5</a:t>
            </a:r>
            <a:r>
              <a:rPr lang="en-US" baseline="30000" dirty="0"/>
              <a:t>th</a:t>
            </a:r>
            <a:r>
              <a:rPr lang="en-US" baseline="0" dirty="0"/>
              <a:t> day of the month. Because the customer failed to show, we would set an alert or use our outlook calendar to remind us of the three days that the customer has to contact us and provide good cause for why they failed.  Using the 5</a:t>
            </a:r>
            <a:r>
              <a:rPr lang="en-US" baseline="30000" dirty="0"/>
              <a:t>th</a:t>
            </a:r>
            <a:r>
              <a:rPr lang="en-US" baseline="0" dirty="0"/>
              <a:t> as the date, we would count out three days from that date.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140304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an alert for</a:t>
            </a:r>
            <a:r>
              <a:rPr lang="en-US" baseline="0" dirty="0"/>
              <a:t> three days from the 2</a:t>
            </a:r>
            <a:r>
              <a:rPr lang="en-US" baseline="30000" dirty="0"/>
              <a:t>nd</a:t>
            </a:r>
            <a:r>
              <a:rPr lang="en-US" baseline="0" dirty="0"/>
              <a:t> failure date to allow the participant to report good cause. It is important that you do not end the pre-penalty in the system. Because this is the 2</a:t>
            </a:r>
            <a:r>
              <a:rPr lang="en-US" baseline="30000" dirty="0"/>
              <a:t>nd</a:t>
            </a:r>
            <a:r>
              <a:rPr lang="en-US" baseline="0" dirty="0"/>
              <a:t> failure, a 3 </a:t>
            </a:r>
            <a:r>
              <a:rPr lang="en-US" b="1" baseline="0" dirty="0"/>
              <a:t>business</a:t>
            </a:r>
            <a:r>
              <a:rPr lang="en-US" baseline="0" dirty="0"/>
              <a:t> day contact period is given to the customer to contact you with good cause. Let’s look at the calendar again.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4225811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5</a:t>
            </a:r>
            <a:r>
              <a:rPr lang="en-US" baseline="30000" dirty="0"/>
              <a:t>th</a:t>
            </a:r>
            <a:r>
              <a:rPr lang="en-US" baseline="0" dirty="0"/>
              <a:t> day of the month is a Monday.  So, we will start counting from the 5</a:t>
            </a:r>
            <a:r>
              <a:rPr lang="en-US" baseline="30000" dirty="0"/>
              <a:t>th</a:t>
            </a:r>
            <a:r>
              <a:rPr lang="en-US" baseline="0" dirty="0"/>
              <a:t> and the third day will be the 8</a:t>
            </a:r>
            <a:r>
              <a:rPr lang="en-US" baseline="30000" dirty="0"/>
              <a:t>th</a:t>
            </a:r>
            <a:r>
              <a:rPr lang="en-US" baseline="0" dirty="0"/>
              <a:t> of the month.  You will set your to-do or place the reminder on your outlook calendar for the 9</a:t>
            </a:r>
            <a:r>
              <a:rPr lang="en-US" baseline="30000" dirty="0"/>
              <a:t>th</a:t>
            </a:r>
            <a:r>
              <a:rPr lang="en-US" baseline="0" dirty="0"/>
              <a:t> day of the month to notify you that you should request a sanction if the customer has not contacted you with good cause before this date.  If you request a sanction, you would mail the Notice of Failure to Demonstrate Satisfactory Compliance Form 2292 on the 9</a:t>
            </a:r>
            <a:r>
              <a:rPr lang="en-US" baseline="30000" dirty="0"/>
              <a:t>th</a:t>
            </a:r>
            <a:r>
              <a:rPr lang="en-US" baseline="0"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2547871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slide states that I need to request the penalty for the 2</a:t>
            </a:r>
            <a:r>
              <a:rPr lang="en-US" baseline="30000" dirty="0"/>
              <a:t>nd</a:t>
            </a:r>
            <a:r>
              <a:rPr lang="en-US" dirty="0"/>
              <a:t> failure and mail the 2292.  The letter doesn’t automatically generate.  What do I do? There</a:t>
            </a:r>
            <a:r>
              <a:rPr lang="en-US" baseline="0" dirty="0"/>
              <a:t> are two possible ways to accomplish this.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3127113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a:t>
            </a:r>
            <a:r>
              <a:rPr lang="en-US" baseline="0" dirty="0"/>
              <a:t> have selected the pre-penalty hyperlink, you will be asked to record the next step.  For this process, since the participant never contacted the case manager regarding the failure, you will select the “Request Penalty” radio button to sanction the customer.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2321484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oral attempt is successful and the customer has good cause, we would end the pre-penalty on the alternative plan page.  We would not request a sanction on the case.  In the first example the oral attempt was not successful and the customer never contacted </a:t>
            </a:r>
            <a:r>
              <a:rPr lang="en-US" b="0" u="none" baseline="0" dirty="0"/>
              <a:t>the case manager, thus resulting in a sanction request</a:t>
            </a:r>
            <a:r>
              <a:rPr lang="en-US" baseline="0" dirty="0"/>
              <a:t>.  In this example, the oral attempt was successful and the customer had good cause so a sanction was not warranted.  If you are not sure what your region considers good cause, please speak with your supervisor and ask for your Good Cause Local Operating Procedure.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109657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a:t>
            </a:r>
            <a:r>
              <a:rPr lang="en-US" baseline="0" dirty="0"/>
              <a:t> 10 days have not elapsed in this instance, you will receive a notification that 10 days have not elapsed.  It also states that if counseling was conducted and the customer agreed, but still failed, you should select “OK”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2653281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would complete the sanction request </a:t>
            </a:r>
            <a:r>
              <a:rPr lang="en-US" baseline="0" dirty="0"/>
              <a:t>by entering the date and the sanction level. Select the “Save” button once you have entered in the correct information.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40290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After you select save, the sanction request is now in place and pending action from DCF.  From here, you will have to send a 2292 because it is a 2</a:t>
            </a:r>
            <a:r>
              <a:rPr lang="en-US" baseline="30000" dirty="0"/>
              <a:t>nd</a:t>
            </a:r>
            <a:r>
              <a:rPr lang="en-US" baseline="0" dirty="0"/>
              <a:t> failure.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2236476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a:t>
            </a:r>
            <a:r>
              <a:rPr lang="en-US" baseline="0" dirty="0"/>
              <a:t> way to print out the 2292 Form is to select the Skill Development tab on the left side of the screen. Under the Client Forms and Letters sub-section, you would select the dropdown arrow located at the end of the Form Name section.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1971806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you will</a:t>
            </a:r>
            <a:r>
              <a:rPr lang="en-US" baseline="0" dirty="0"/>
              <a:t> find a list of forms and letters that can be generated within the system. The title of the form we are in search</a:t>
            </a:r>
            <a:r>
              <a:rPr lang="en-US" b="0" u="none" baseline="0" dirty="0"/>
              <a:t> of </a:t>
            </a:r>
            <a:r>
              <a:rPr lang="en-US" baseline="0" dirty="0"/>
              <a:t>is “Notice of Failure to Demonstrate Satisfactory Compliance (CF-ES 2292).”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1360646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Another method of locating the 2292 form is by selecting “Searches” from your left hand navigation menu.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2325422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have done that, you will get a pop up box</a:t>
            </a:r>
            <a:r>
              <a:rPr lang="en-US" baseline="0" dirty="0"/>
              <a:t> that displays all searches you can complete in the system.  You will select “Participant Search.”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743473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you have selected participant search, you will be taken to the screen where you have to enter some parameters for your search.  You will need to select a region and county.  You can also enter the name of the person or his/her social security number.  After you have selected your parameters, you will go to the bottom of the search screen and select search, which is illustrated in the next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2022065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you will select the Search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402670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chose to search by SSN, you should get only one record.  If you search by name and the name is common, you will probably get more than one record. As a result, please ensure that you have selected the appropriate participant. Let’s take a look at the top of the screen for a moment.  You should see a Mail Merge Options header and beneath that, you will see a drop down box with form name to the left of it.  If you click on the dropdown, you will see all the forms you can print from the system.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139744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pre-penalty process</a:t>
            </a:r>
            <a:r>
              <a:rPr lang="en-US" baseline="0" dirty="0"/>
              <a:t> described in the previous slide, the participant fails on the first day of the month.  You mail the Notice of Failure (AWI form 2290) on the 2</a:t>
            </a:r>
            <a:r>
              <a:rPr lang="en-US" baseline="30000" dirty="0"/>
              <a:t>nd</a:t>
            </a:r>
            <a:r>
              <a:rPr lang="en-US" baseline="0" dirty="0"/>
              <a:t> day of the month and make an oral attempt.  The oral attempt is successful.  The participant explains that she had to take her child to the emergency room because of an accident at the daycare.  The daycare confirms the accident and the participant is willing to fax over the emergency room documentation.   You accept this as good cause for missing the activity.  What do you do in OSST?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698193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highlighted</a:t>
            </a:r>
            <a:r>
              <a:rPr lang="en-US" baseline="0" dirty="0"/>
              <a:t> the Notice of Failure to Demonstrate Satisfactory Compliance (form 2292) that appears in the dropdown box.</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30</a:t>
            </a:fld>
            <a:endParaRPr lang="en-US"/>
          </a:p>
        </p:txBody>
      </p:sp>
    </p:spTree>
    <p:extLst>
      <p:ext uri="{BB962C8B-B14F-4D97-AF65-F5344CB8AC3E}">
        <p14:creationId xmlns:p14="http://schemas.microsoft.com/office/powerpoint/2010/main" val="1798372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a:t>
            </a:r>
            <a:r>
              <a:rPr lang="en-US" baseline="0" dirty="0"/>
              <a:t> selecting the form, the system automatically populates the first radio button beneath the form name.  This will generate the form you have selected from your dropdown.  Select continue.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31</a:t>
            </a:fld>
            <a:endParaRPr lang="en-US"/>
          </a:p>
        </p:txBody>
      </p:sp>
    </p:spTree>
    <p:extLst>
      <p:ext uri="{BB962C8B-B14F-4D97-AF65-F5344CB8AC3E}">
        <p14:creationId xmlns:p14="http://schemas.microsoft.com/office/powerpoint/2010/main" val="2368342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get the pop up asking if</a:t>
            </a:r>
            <a:r>
              <a:rPr lang="en-US" baseline="0" dirty="0"/>
              <a:t> you want to open the document, save it, or cancel it.  You will select open to view/edit the document.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1053824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will print the letter, mail a copy to the customer, and keep a copy for your file. The system will generate a record that you have requested to print a form 2292, Notice of Failure to Demonstrate Satisfactory Compliance.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33</a:t>
            </a:fld>
            <a:endParaRPr lang="en-US"/>
          </a:p>
        </p:txBody>
      </p:sp>
    </p:spTree>
    <p:extLst>
      <p:ext uri="{BB962C8B-B14F-4D97-AF65-F5344CB8AC3E}">
        <p14:creationId xmlns:p14="http://schemas.microsoft.com/office/powerpoint/2010/main" val="2583780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system generates a case note informing any system viewer that a 2292 was printed for this case.  If you click on the hyperlinked Date, you will receive more details about the letter.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34</a:t>
            </a:fld>
            <a:endParaRPr lang="en-US"/>
          </a:p>
        </p:txBody>
      </p:sp>
    </p:spTree>
    <p:extLst>
      <p:ext uri="{BB962C8B-B14F-4D97-AF65-F5344CB8AC3E}">
        <p14:creationId xmlns:p14="http://schemas.microsoft.com/office/powerpoint/2010/main" val="3652810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a:t>
            </a:r>
            <a:r>
              <a:rPr lang="en-US" baseline="0" dirty="0"/>
              <a:t> of how the case note will appear.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35</a:t>
            </a:fld>
            <a:endParaRPr lang="en-US"/>
          </a:p>
        </p:txBody>
      </p:sp>
    </p:spTree>
    <p:extLst>
      <p:ext uri="{BB962C8B-B14F-4D97-AF65-F5344CB8AC3E}">
        <p14:creationId xmlns:p14="http://schemas.microsoft.com/office/powerpoint/2010/main" val="3073219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part 2 of the Accountability and the sanction process training series. </a:t>
            </a:r>
            <a:r>
              <a:rPr lang="en-US"/>
              <a:t>Please continue to part 3 of the training series.</a:t>
            </a:r>
          </a:p>
          <a:p>
            <a:endParaRPr lang="en-US"/>
          </a:p>
        </p:txBody>
      </p:sp>
      <p:sp>
        <p:nvSpPr>
          <p:cNvPr id="4" name="Slide Number Placeholder 3"/>
          <p:cNvSpPr>
            <a:spLocks noGrp="1"/>
          </p:cNvSpPr>
          <p:nvPr>
            <p:ph type="sldNum" sz="quarter" idx="5"/>
          </p:nvPr>
        </p:nvSpPr>
        <p:spPr/>
        <p:txBody>
          <a:bodyPr/>
          <a:lstStyle/>
          <a:p>
            <a:fld id="{3D4C95AC-A3AE-480C-9ADF-C7206673AE40}" type="slidenum">
              <a:rPr lang="en-US" smtClean="0"/>
              <a:t>36</a:t>
            </a:fld>
            <a:endParaRPr lang="en-US"/>
          </a:p>
        </p:txBody>
      </p:sp>
    </p:spTree>
    <p:extLst>
      <p:ext uri="{BB962C8B-B14F-4D97-AF65-F5344CB8AC3E}">
        <p14:creationId xmlns:p14="http://schemas.microsoft.com/office/powerpoint/2010/main" val="367909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End the pre-penalty in OSST with good</a:t>
            </a:r>
            <a:r>
              <a:rPr lang="en-US" baseline="0" dirty="0"/>
              <a:t> cause with the same date as the failure date. Case note the event(s).  What happens if the participant has another failure? We would follow the same process as stated previously.</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260877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Regardless of whether the oral attempt</a:t>
            </a:r>
            <a:r>
              <a:rPr lang="en-US" baseline="0" dirty="0"/>
              <a:t> was successful or not, you will need to select the pre-penalty counseling hyperlink to either request a sanction or end the pre-penalty phase.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55186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a:t>
            </a:r>
            <a:r>
              <a:rPr lang="en-US" baseline="0" dirty="0"/>
              <a:t> have selected the pre-penalty hyperlink, you will be asked to complete the </a:t>
            </a:r>
            <a:r>
              <a:rPr lang="en-US" baseline="0" dirty="0" err="1"/>
              <a:t>approriate</a:t>
            </a:r>
            <a:r>
              <a:rPr lang="en-US" baseline="0" dirty="0"/>
              <a:t> next step.  For this process, the participant contacted the case manager regarding the failure and was determined to have good cause.  In this example, you will select the “Provided Good Cause” radio button to end the pre-penalty.</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74230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After you select the “Provided Good Cause” radio button, the next step would be to enter the end date and a description of why the failure was closed due to good cause. The failure date and the end date are should be the same.  After all appropriate data is entered, select the “Save” button.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203793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After you select save, the outcome of the pre-penalty would display that the customer provided good cause for the failure.  Note that the hyperlink has disappeared and you are no longer able to select the pre-penalty. What would we do if the customer does not provide good cause or the good cause provided is not accepted? Let’s take a look at another scenario.</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302363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oral attempt is successful, but the customer does not have good cause or good cause is not accepted, we would let the participant know that the reason they provided is not good cause and counsel them on their noncompliance.  We would offer services or referral for services if they are needed for the customer to participate and establish a compliance activity with a due date.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1926699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37CCC27E-B80D-1AB5-EDBE-DE4D32087682}"/>
              </a:ext>
            </a:extLst>
          </p:cNvPr>
          <p:cNvPicPr>
            <a:picLocks noChangeAspect="1"/>
          </p:cNvPicPr>
          <p:nvPr/>
        </p:nvPicPr>
        <p:blipFill>
          <a:blip r:embed="rId3"/>
          <a:stretch>
            <a:fillRect/>
          </a:stretch>
        </p:blipFill>
        <p:spPr>
          <a:xfrm>
            <a:off x="1383564"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775362"/>
            <a:ext cx="57582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Accountability and the Sanction Process</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912580"/>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Part 2</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Failure Occurred and 2290 Mailed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3">
            <a:extLst>
              <a:ext uri="{FF2B5EF4-FFF2-40B4-BE49-F238E27FC236}">
                <a16:creationId xmlns:a16="http://schemas.microsoft.com/office/drawing/2014/main" id="{B92EAD14-3517-C16C-DDAD-57AD27F35847}"/>
              </a:ext>
            </a:extLst>
          </p:cNvPr>
          <p:cNvGraphicFramePr>
            <a:graphicFrameLocks noGrp="1"/>
          </p:cNvGraphicFramePr>
          <p:nvPr>
            <p:ph idx="1"/>
            <p:extLst>
              <p:ext uri="{D42A27DB-BD31-4B8C-83A1-F6EECF244321}">
                <p14:modId xmlns:p14="http://schemas.microsoft.com/office/powerpoint/2010/main" val="329355138"/>
              </p:ext>
            </p:extLst>
          </p:nvPr>
        </p:nvGraphicFramePr>
        <p:xfrm>
          <a:off x="1676400" y="1577680"/>
          <a:ext cx="88392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695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Ten-Day Contact Period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Tabel 4">
            <a:extLst>
              <a:ext uri="{FF2B5EF4-FFF2-40B4-BE49-F238E27FC236}">
                <a16:creationId xmlns:a16="http://schemas.microsoft.com/office/drawing/2014/main" id="{98159065-3455-46CC-166E-E089BDC7EBBA}"/>
              </a:ext>
            </a:extLst>
          </p:cNvPr>
          <p:cNvGraphicFramePr>
            <a:graphicFrameLocks/>
          </p:cNvGraphicFramePr>
          <p:nvPr>
            <p:extLst>
              <p:ext uri="{D42A27DB-BD31-4B8C-83A1-F6EECF244321}">
                <p14:modId xmlns:p14="http://schemas.microsoft.com/office/powerpoint/2010/main" val="3571480793"/>
              </p:ext>
            </p:extLst>
          </p:nvPr>
        </p:nvGraphicFramePr>
        <p:xfrm>
          <a:off x="1676401" y="1440302"/>
          <a:ext cx="8839198" cy="4419599"/>
        </p:xfrm>
        <a:graphic>
          <a:graphicData uri="http://schemas.openxmlformats.org/drawingml/2006/table">
            <a:tbl>
              <a:tblPr/>
              <a:tblGrid>
                <a:gridCol w="1154478">
                  <a:extLst>
                    <a:ext uri="{9D8B030D-6E8A-4147-A177-3AD203B41FA5}">
                      <a16:colId xmlns:a16="http://schemas.microsoft.com/office/drawing/2014/main" val="20000"/>
                    </a:ext>
                  </a:extLst>
                </a:gridCol>
                <a:gridCol w="1142381">
                  <a:extLst>
                    <a:ext uri="{9D8B030D-6E8A-4147-A177-3AD203B41FA5}">
                      <a16:colId xmlns:a16="http://schemas.microsoft.com/office/drawing/2014/main" val="20001"/>
                    </a:ext>
                  </a:extLst>
                </a:gridCol>
                <a:gridCol w="1208053">
                  <a:extLst>
                    <a:ext uri="{9D8B030D-6E8A-4147-A177-3AD203B41FA5}">
                      <a16:colId xmlns:a16="http://schemas.microsoft.com/office/drawing/2014/main" val="20002"/>
                    </a:ext>
                  </a:extLst>
                </a:gridCol>
                <a:gridCol w="1332175">
                  <a:extLst>
                    <a:ext uri="{9D8B030D-6E8A-4147-A177-3AD203B41FA5}">
                      <a16:colId xmlns:a16="http://schemas.microsoft.com/office/drawing/2014/main" val="20003"/>
                    </a:ext>
                  </a:extLst>
                </a:gridCol>
                <a:gridCol w="1542035">
                  <a:extLst>
                    <a:ext uri="{9D8B030D-6E8A-4147-A177-3AD203B41FA5}">
                      <a16:colId xmlns:a16="http://schemas.microsoft.com/office/drawing/2014/main" val="20004"/>
                    </a:ext>
                  </a:extLst>
                </a:gridCol>
                <a:gridCol w="1230038">
                  <a:extLst>
                    <a:ext uri="{9D8B030D-6E8A-4147-A177-3AD203B41FA5}">
                      <a16:colId xmlns:a16="http://schemas.microsoft.com/office/drawing/2014/main" val="20005"/>
                    </a:ext>
                  </a:extLst>
                </a:gridCol>
                <a:gridCol w="1230038">
                  <a:extLst>
                    <a:ext uri="{9D8B030D-6E8A-4147-A177-3AD203B41FA5}">
                      <a16:colId xmlns:a16="http://schemas.microsoft.com/office/drawing/2014/main" val="20006"/>
                    </a:ext>
                  </a:extLst>
                </a:gridCol>
              </a:tblGrid>
              <a:tr h="4816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extLst>
                  <a:ext uri="{0D108BD9-81ED-4DB2-BD59-A6C34878D82A}">
                    <a16:rowId xmlns:a16="http://schemas.microsoft.com/office/drawing/2014/main" val="10000"/>
                  </a:ext>
                </a:extLst>
              </a:tr>
              <a:tr h="1380726">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3930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3930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3930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3930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8" name="Title 6">
            <a:extLst>
              <a:ext uri="{FF2B5EF4-FFF2-40B4-BE49-F238E27FC236}">
                <a16:creationId xmlns:a16="http://schemas.microsoft.com/office/drawing/2014/main" id="{05421720-A22B-3A08-04F4-A922D389811B}"/>
              </a:ext>
            </a:extLst>
          </p:cNvPr>
          <p:cNvSpPr txBox="1">
            <a:spLocks/>
          </p:cNvSpPr>
          <p:nvPr/>
        </p:nvSpPr>
        <p:spPr>
          <a:xfrm>
            <a:off x="1676401" y="5817174"/>
            <a:ext cx="8839200" cy="1066800"/>
          </a:xfrm>
          <a:prstGeom prst="rect">
            <a:avLst/>
          </a:prstGeom>
        </p:spPr>
        <p:txBody>
          <a:bodyPr bIns="91440" anchor="b" anchorCtr="0">
            <a:normAutofit fontScale="97500"/>
          </a:bodyPr>
          <a:lstStyle/>
          <a:p>
            <a:pPr>
              <a:spcBef>
                <a:spcPct val="0"/>
              </a:spcBef>
              <a:defRPr/>
            </a:pPr>
            <a:r>
              <a:rPr lang="en-US" sz="2800" dirty="0">
                <a:solidFill>
                  <a:srgbClr val="202452"/>
                </a:solidFill>
              </a:rPr>
              <a:t>Now that you have counseled the customer, what happens to the 10-day contact period?</a:t>
            </a:r>
          </a:p>
        </p:txBody>
      </p:sp>
    </p:spTree>
    <p:extLst>
      <p:ext uri="{BB962C8B-B14F-4D97-AF65-F5344CB8AC3E}">
        <p14:creationId xmlns:p14="http://schemas.microsoft.com/office/powerpoint/2010/main" val="272951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Ten-Day Contact Period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2">
            <a:extLst>
              <a:ext uri="{FF2B5EF4-FFF2-40B4-BE49-F238E27FC236}">
                <a16:creationId xmlns:a16="http://schemas.microsoft.com/office/drawing/2014/main" id="{429AC235-360E-40F8-F049-8AC844E52E46}"/>
              </a:ext>
            </a:extLst>
          </p:cNvPr>
          <p:cNvSpPr>
            <a:spLocks noGrp="1"/>
          </p:cNvSpPr>
          <p:nvPr>
            <p:ph idx="1"/>
          </p:nvPr>
        </p:nvSpPr>
        <p:spPr>
          <a:xfrm>
            <a:off x="838200" y="1690688"/>
            <a:ext cx="10515600" cy="4541520"/>
          </a:xfrm>
        </p:spPr>
        <p:txBody>
          <a:bodyPr>
            <a:normAutofit/>
          </a:bodyPr>
          <a:lstStyle/>
          <a:p>
            <a:pPr algn="just">
              <a:lnSpc>
                <a:spcPct val="150000"/>
              </a:lnSpc>
            </a:pPr>
            <a:r>
              <a:rPr lang="en-US" sz="3600" dirty="0">
                <a:solidFill>
                  <a:srgbClr val="202452"/>
                </a:solidFill>
              </a:rPr>
              <a:t>What are the ten days about?</a:t>
            </a:r>
          </a:p>
          <a:p>
            <a:pPr lvl="1" algn="just">
              <a:lnSpc>
                <a:spcPct val="150000"/>
              </a:lnSpc>
            </a:pPr>
            <a:r>
              <a:rPr lang="en-US" sz="3200" dirty="0">
                <a:solidFill>
                  <a:srgbClr val="202452"/>
                </a:solidFill>
              </a:rPr>
              <a:t>Counseling</a:t>
            </a:r>
          </a:p>
          <a:p>
            <a:pPr lvl="1" algn="just">
              <a:lnSpc>
                <a:spcPct val="150000"/>
              </a:lnSpc>
            </a:pPr>
            <a:r>
              <a:rPr lang="en-US" sz="3200" dirty="0">
                <a:solidFill>
                  <a:srgbClr val="202452"/>
                </a:solidFill>
              </a:rPr>
              <a:t>Pulling the customer back into program engagement</a:t>
            </a:r>
          </a:p>
          <a:p>
            <a:pPr lvl="1" algn="just"/>
            <a:r>
              <a:rPr lang="en-US" sz="3200" dirty="0">
                <a:solidFill>
                  <a:srgbClr val="202452"/>
                </a:solidFill>
              </a:rPr>
              <a:t>Providing services or referral to other services, if needed, to get back into compliance</a:t>
            </a:r>
          </a:p>
          <a:p>
            <a:pPr lvl="1">
              <a:lnSpc>
                <a:spcPct val="150000"/>
              </a:lnSpc>
              <a:buNone/>
            </a:pPr>
            <a:endParaRPr lang="en-US" sz="3200" dirty="0">
              <a:solidFill>
                <a:srgbClr val="202452"/>
              </a:solidFill>
            </a:endParaRPr>
          </a:p>
        </p:txBody>
      </p:sp>
    </p:spTree>
    <p:extLst>
      <p:ext uri="{BB962C8B-B14F-4D97-AF65-F5344CB8AC3E}">
        <p14:creationId xmlns:p14="http://schemas.microsoft.com/office/powerpoint/2010/main" val="2839475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Ten-Day Contact Period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78BDE23B-BF1A-1174-C07F-12393E84F7C8}"/>
              </a:ext>
            </a:extLst>
          </p:cNvPr>
          <p:cNvSpPr>
            <a:spLocks noGrp="1"/>
          </p:cNvSpPr>
          <p:nvPr>
            <p:ph idx="1"/>
          </p:nvPr>
        </p:nvSpPr>
        <p:spPr>
          <a:xfrm>
            <a:off x="838200" y="1690688"/>
            <a:ext cx="10515600" cy="4770120"/>
          </a:xfrm>
        </p:spPr>
        <p:txBody>
          <a:bodyPr>
            <a:normAutofit/>
          </a:bodyPr>
          <a:lstStyle/>
          <a:p>
            <a:pPr>
              <a:lnSpc>
                <a:spcPct val="150000"/>
              </a:lnSpc>
            </a:pPr>
            <a:r>
              <a:rPr lang="en-US" sz="3600" dirty="0">
                <a:solidFill>
                  <a:srgbClr val="202452"/>
                </a:solidFill>
              </a:rPr>
              <a:t>Oral Attempt is successful, and customer agrees</a:t>
            </a:r>
          </a:p>
          <a:p>
            <a:pPr lvl="1">
              <a:lnSpc>
                <a:spcPct val="150000"/>
              </a:lnSpc>
            </a:pPr>
            <a:r>
              <a:rPr lang="en-US" sz="3200" dirty="0">
                <a:solidFill>
                  <a:srgbClr val="202452"/>
                </a:solidFill>
              </a:rPr>
              <a:t>The purpose of the 10-day contact period has been served</a:t>
            </a:r>
          </a:p>
          <a:p>
            <a:pPr lvl="2">
              <a:lnSpc>
                <a:spcPct val="150000"/>
              </a:lnSpc>
            </a:pPr>
            <a:r>
              <a:rPr lang="en-US" sz="2800" dirty="0">
                <a:solidFill>
                  <a:srgbClr val="202452"/>
                </a:solidFill>
              </a:rPr>
              <a:t>Notification of failure</a:t>
            </a:r>
          </a:p>
          <a:p>
            <a:pPr lvl="2">
              <a:lnSpc>
                <a:spcPct val="150000"/>
              </a:lnSpc>
            </a:pPr>
            <a:r>
              <a:rPr lang="en-US" sz="2800" dirty="0">
                <a:solidFill>
                  <a:srgbClr val="202452"/>
                </a:solidFill>
              </a:rPr>
              <a:t>Offering services, if needed to participate</a:t>
            </a:r>
          </a:p>
          <a:p>
            <a:pPr lvl="2">
              <a:lnSpc>
                <a:spcPct val="150000"/>
              </a:lnSpc>
            </a:pPr>
            <a:r>
              <a:rPr lang="en-US" sz="2800" dirty="0">
                <a:solidFill>
                  <a:srgbClr val="202452"/>
                </a:solidFill>
              </a:rPr>
              <a:t>Giving the participant the opportunity to reengage</a:t>
            </a:r>
          </a:p>
          <a:p>
            <a:pPr lvl="2">
              <a:lnSpc>
                <a:spcPct val="150000"/>
              </a:lnSpc>
            </a:pPr>
            <a:r>
              <a:rPr lang="en-US" sz="2800" dirty="0">
                <a:solidFill>
                  <a:srgbClr val="202452"/>
                </a:solidFill>
              </a:rPr>
              <a:t>Setting up a compliance activity</a:t>
            </a:r>
          </a:p>
          <a:p>
            <a:pPr lvl="1">
              <a:lnSpc>
                <a:spcPct val="150000"/>
              </a:lnSpc>
              <a:buNone/>
            </a:pPr>
            <a:endParaRPr lang="en-US" sz="3200" dirty="0">
              <a:solidFill>
                <a:srgbClr val="202452"/>
              </a:solidFill>
            </a:endParaRPr>
          </a:p>
        </p:txBody>
      </p:sp>
    </p:spTree>
    <p:extLst>
      <p:ext uri="{BB962C8B-B14F-4D97-AF65-F5344CB8AC3E}">
        <p14:creationId xmlns:p14="http://schemas.microsoft.com/office/powerpoint/2010/main" val="160670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Compliance Activity Failure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Tabel 4">
            <a:extLst>
              <a:ext uri="{FF2B5EF4-FFF2-40B4-BE49-F238E27FC236}">
                <a16:creationId xmlns:a16="http://schemas.microsoft.com/office/drawing/2014/main" id="{8029BF7D-8DED-17FA-C7FB-805F91446610}"/>
              </a:ext>
            </a:extLst>
          </p:cNvPr>
          <p:cNvGraphicFramePr>
            <a:graphicFrameLocks noGrp="1"/>
          </p:cNvGraphicFramePr>
          <p:nvPr>
            <p:extLst>
              <p:ext uri="{D42A27DB-BD31-4B8C-83A1-F6EECF244321}">
                <p14:modId xmlns:p14="http://schemas.microsoft.com/office/powerpoint/2010/main" val="3783429994"/>
              </p:ext>
            </p:extLst>
          </p:nvPr>
        </p:nvGraphicFramePr>
        <p:xfrm>
          <a:off x="1989136" y="1690688"/>
          <a:ext cx="8213727" cy="4559547"/>
        </p:xfrm>
        <a:graphic>
          <a:graphicData uri="http://schemas.openxmlformats.org/drawingml/2006/table">
            <a:tbl>
              <a:tblPr/>
              <a:tblGrid>
                <a:gridCol w="1072786">
                  <a:extLst>
                    <a:ext uri="{9D8B030D-6E8A-4147-A177-3AD203B41FA5}">
                      <a16:colId xmlns:a16="http://schemas.microsoft.com/office/drawing/2014/main" val="20000"/>
                    </a:ext>
                  </a:extLst>
                </a:gridCol>
                <a:gridCol w="1061544">
                  <a:extLst>
                    <a:ext uri="{9D8B030D-6E8A-4147-A177-3AD203B41FA5}">
                      <a16:colId xmlns:a16="http://schemas.microsoft.com/office/drawing/2014/main" val="20001"/>
                    </a:ext>
                  </a:extLst>
                </a:gridCol>
                <a:gridCol w="1122570">
                  <a:extLst>
                    <a:ext uri="{9D8B030D-6E8A-4147-A177-3AD203B41FA5}">
                      <a16:colId xmlns:a16="http://schemas.microsoft.com/office/drawing/2014/main" val="20002"/>
                    </a:ext>
                  </a:extLst>
                </a:gridCol>
                <a:gridCol w="1237909">
                  <a:extLst>
                    <a:ext uri="{9D8B030D-6E8A-4147-A177-3AD203B41FA5}">
                      <a16:colId xmlns:a16="http://schemas.microsoft.com/office/drawing/2014/main" val="20003"/>
                    </a:ext>
                  </a:extLst>
                </a:gridCol>
                <a:gridCol w="1432918">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491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extLst>
                  <a:ext uri="{0D108BD9-81ED-4DB2-BD59-A6C34878D82A}">
                    <a16:rowId xmlns:a16="http://schemas.microsoft.com/office/drawing/2014/main" val="10000"/>
                  </a:ext>
                </a:extLst>
              </a:tr>
              <a:tr h="140929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Customer didn’t show</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4284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Customer Agrees to Comply but Doesn’t Show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3">
            <a:extLst>
              <a:ext uri="{FF2B5EF4-FFF2-40B4-BE49-F238E27FC236}">
                <a16:creationId xmlns:a16="http://schemas.microsoft.com/office/drawing/2014/main" id="{AE747027-C0CA-E626-26B6-4CAA4840D46D}"/>
              </a:ext>
            </a:extLst>
          </p:cNvPr>
          <p:cNvSpPr>
            <a:spLocks noGrp="1"/>
          </p:cNvSpPr>
          <p:nvPr>
            <p:ph idx="1"/>
          </p:nvPr>
        </p:nvSpPr>
        <p:spPr>
          <a:xfrm>
            <a:off x="838200" y="1761896"/>
            <a:ext cx="10515600" cy="4525963"/>
          </a:xfrm>
        </p:spPr>
        <p:txBody>
          <a:bodyPr>
            <a:normAutofit/>
          </a:bodyPr>
          <a:lstStyle/>
          <a:p>
            <a:pPr algn="just">
              <a:lnSpc>
                <a:spcPct val="100000"/>
              </a:lnSpc>
            </a:pPr>
            <a:r>
              <a:rPr lang="en-US" sz="3600" dirty="0">
                <a:solidFill>
                  <a:srgbClr val="202452"/>
                </a:solidFill>
              </a:rPr>
              <a:t>The customer agreed to attend a compliance activity, but didn’t show, what do I do in the system?</a:t>
            </a:r>
          </a:p>
          <a:p>
            <a:pPr lvl="1" algn="just">
              <a:lnSpc>
                <a:spcPct val="100000"/>
              </a:lnSpc>
            </a:pPr>
            <a:r>
              <a:rPr lang="en-US" sz="3200" b="1" i="1" dirty="0">
                <a:solidFill>
                  <a:srgbClr val="202452"/>
                </a:solidFill>
              </a:rPr>
              <a:t>Note: this is a second failure</a:t>
            </a:r>
          </a:p>
          <a:p>
            <a:pPr>
              <a:lnSpc>
                <a:spcPct val="100000"/>
              </a:lnSpc>
            </a:pPr>
            <a:endParaRPr lang="en-US" sz="3600" dirty="0">
              <a:solidFill>
                <a:srgbClr val="202452"/>
              </a:solidFill>
            </a:endParaRPr>
          </a:p>
        </p:txBody>
      </p:sp>
    </p:spTree>
    <p:extLst>
      <p:ext uri="{BB962C8B-B14F-4D97-AF65-F5344CB8AC3E}">
        <p14:creationId xmlns:p14="http://schemas.microsoft.com/office/powerpoint/2010/main" val="2158259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Customer Agrees to Comply and Doesn’t Show for Compliance Activity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3">
            <a:extLst>
              <a:ext uri="{FF2B5EF4-FFF2-40B4-BE49-F238E27FC236}">
                <a16:creationId xmlns:a16="http://schemas.microsoft.com/office/drawing/2014/main" id="{C38FF5E8-B0B9-53AA-D7E8-C3EB3021CBA9}"/>
              </a:ext>
            </a:extLst>
          </p:cNvPr>
          <p:cNvSpPr>
            <a:spLocks noGrp="1"/>
          </p:cNvSpPr>
          <p:nvPr>
            <p:ph idx="1"/>
          </p:nvPr>
        </p:nvSpPr>
        <p:spPr>
          <a:xfrm>
            <a:off x="838200" y="1851781"/>
            <a:ext cx="10515600" cy="4008120"/>
          </a:xfrm>
        </p:spPr>
        <p:txBody>
          <a:bodyPr>
            <a:normAutofit/>
          </a:bodyPr>
          <a:lstStyle/>
          <a:p>
            <a:pPr algn="just"/>
            <a:r>
              <a:rPr lang="en-US" sz="3200" dirty="0">
                <a:solidFill>
                  <a:srgbClr val="202452"/>
                </a:solidFill>
              </a:rPr>
              <a:t>Set an alert or “to-do” for </a:t>
            </a:r>
            <a:r>
              <a:rPr lang="en-US" sz="3200" b="1" i="1" dirty="0">
                <a:solidFill>
                  <a:srgbClr val="202452"/>
                </a:solidFill>
              </a:rPr>
              <a:t>three</a:t>
            </a:r>
            <a:r>
              <a:rPr lang="en-US" sz="3200" dirty="0">
                <a:solidFill>
                  <a:srgbClr val="202452"/>
                </a:solidFill>
              </a:rPr>
              <a:t> days from the date of the failure of the compliance activity</a:t>
            </a:r>
          </a:p>
          <a:p>
            <a:pPr lvl="1" algn="just">
              <a:lnSpc>
                <a:spcPct val="150000"/>
              </a:lnSpc>
            </a:pPr>
            <a:r>
              <a:rPr lang="en-US" sz="2800" b="1" i="1" dirty="0">
                <a:solidFill>
                  <a:srgbClr val="202452"/>
                </a:solidFill>
              </a:rPr>
              <a:t>Alternative: </a:t>
            </a:r>
            <a:r>
              <a:rPr lang="en-US" sz="2800" dirty="0">
                <a:solidFill>
                  <a:srgbClr val="202452"/>
                </a:solidFill>
              </a:rPr>
              <a:t>place it on your outlook calendar</a:t>
            </a:r>
          </a:p>
          <a:p>
            <a:pPr algn="just">
              <a:lnSpc>
                <a:spcPct val="150000"/>
              </a:lnSpc>
            </a:pPr>
            <a:r>
              <a:rPr lang="en-US" sz="3200" dirty="0">
                <a:solidFill>
                  <a:srgbClr val="202452"/>
                </a:solidFill>
              </a:rPr>
              <a:t>DO NOT end the pre-penalty in the system</a:t>
            </a:r>
          </a:p>
          <a:p>
            <a:pPr algn="just"/>
            <a:r>
              <a:rPr lang="en-US" sz="3200" dirty="0">
                <a:solidFill>
                  <a:srgbClr val="202452"/>
                </a:solidFill>
              </a:rPr>
              <a:t>If the customer does not contact with Good Cause, request the penalty</a:t>
            </a:r>
          </a:p>
        </p:txBody>
      </p:sp>
    </p:spTree>
    <p:extLst>
      <p:ext uri="{BB962C8B-B14F-4D97-AF65-F5344CB8AC3E}">
        <p14:creationId xmlns:p14="http://schemas.microsoft.com/office/powerpoint/2010/main" val="3383582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Customer Agrees to Comply but Doesn’t Show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Tabel 4">
            <a:extLst>
              <a:ext uri="{FF2B5EF4-FFF2-40B4-BE49-F238E27FC236}">
                <a16:creationId xmlns:a16="http://schemas.microsoft.com/office/drawing/2014/main" id="{A1E08502-E344-E2E3-5009-37FBF8FE9992}"/>
              </a:ext>
            </a:extLst>
          </p:cNvPr>
          <p:cNvGraphicFramePr>
            <a:graphicFrameLocks noGrp="1"/>
          </p:cNvGraphicFramePr>
          <p:nvPr>
            <p:extLst>
              <p:ext uri="{D42A27DB-BD31-4B8C-83A1-F6EECF244321}">
                <p14:modId xmlns:p14="http://schemas.microsoft.com/office/powerpoint/2010/main" val="1387534514"/>
              </p:ext>
            </p:extLst>
          </p:nvPr>
        </p:nvGraphicFramePr>
        <p:xfrm>
          <a:off x="1524000" y="1690688"/>
          <a:ext cx="9143999" cy="4952999"/>
        </p:xfrm>
        <a:graphic>
          <a:graphicData uri="http://schemas.openxmlformats.org/drawingml/2006/table">
            <a:tbl>
              <a:tblPr/>
              <a:tblGrid>
                <a:gridCol w="1194288">
                  <a:extLst>
                    <a:ext uri="{9D8B030D-6E8A-4147-A177-3AD203B41FA5}">
                      <a16:colId xmlns:a16="http://schemas.microsoft.com/office/drawing/2014/main" val="20000"/>
                    </a:ext>
                  </a:extLst>
                </a:gridCol>
                <a:gridCol w="1181773">
                  <a:extLst>
                    <a:ext uri="{9D8B030D-6E8A-4147-A177-3AD203B41FA5}">
                      <a16:colId xmlns:a16="http://schemas.microsoft.com/office/drawing/2014/main" val="20001"/>
                    </a:ext>
                  </a:extLst>
                </a:gridCol>
                <a:gridCol w="1249710">
                  <a:extLst>
                    <a:ext uri="{9D8B030D-6E8A-4147-A177-3AD203B41FA5}">
                      <a16:colId xmlns:a16="http://schemas.microsoft.com/office/drawing/2014/main" val="20002"/>
                    </a:ext>
                  </a:extLst>
                </a:gridCol>
                <a:gridCol w="1378112">
                  <a:extLst>
                    <a:ext uri="{9D8B030D-6E8A-4147-A177-3AD203B41FA5}">
                      <a16:colId xmlns:a16="http://schemas.microsoft.com/office/drawing/2014/main" val="20003"/>
                    </a:ext>
                  </a:extLst>
                </a:gridCol>
                <a:gridCol w="1595208">
                  <a:extLst>
                    <a:ext uri="{9D8B030D-6E8A-4147-A177-3AD203B41FA5}">
                      <a16:colId xmlns:a16="http://schemas.microsoft.com/office/drawing/2014/main" val="20004"/>
                    </a:ext>
                  </a:extLst>
                </a:gridCol>
                <a:gridCol w="1272454">
                  <a:extLst>
                    <a:ext uri="{9D8B030D-6E8A-4147-A177-3AD203B41FA5}">
                      <a16:colId xmlns:a16="http://schemas.microsoft.com/office/drawing/2014/main" val="20005"/>
                    </a:ext>
                  </a:extLst>
                </a:gridCol>
                <a:gridCol w="1272454">
                  <a:extLst>
                    <a:ext uri="{9D8B030D-6E8A-4147-A177-3AD203B41FA5}">
                      <a16:colId xmlns:a16="http://schemas.microsoft.com/office/drawing/2014/main" val="20006"/>
                    </a:ext>
                  </a:extLst>
                </a:gridCol>
              </a:tblGrid>
              <a:tr h="51676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extLst>
                  <a:ext uri="{0D108BD9-81ED-4DB2-BD59-A6C34878D82A}">
                    <a16:rowId xmlns:a16="http://schemas.microsoft.com/office/drawing/2014/main" val="10000"/>
                  </a:ext>
                </a:extLst>
              </a:tr>
              <a:tr h="148139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202452"/>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97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What do you do if she doesn’t show?</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chemeClr val="bg1"/>
                          </a:solidFill>
                          <a:effectLst/>
                          <a:latin typeface="Calibri" pitchFamily="-108" charset="0"/>
                          <a:ea typeface="ＭＳ Ｐゴシック" pitchFamily="-108" charset="-128"/>
                        </a:rPr>
                        <a:t>Request Penalty         </a:t>
                      </a: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8591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8591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8591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8" name="Right Arrow 7">
            <a:extLst>
              <a:ext uri="{FF2B5EF4-FFF2-40B4-BE49-F238E27FC236}">
                <a16:creationId xmlns:a16="http://schemas.microsoft.com/office/drawing/2014/main" id="{2ED017EE-83A9-C99F-5FD9-4F2549571E61}"/>
              </a:ext>
            </a:extLst>
          </p:cNvPr>
          <p:cNvSpPr/>
          <p:nvPr/>
        </p:nvSpPr>
        <p:spPr>
          <a:xfrm>
            <a:off x="2728512" y="4058550"/>
            <a:ext cx="3809998" cy="217274"/>
          </a:xfrm>
          <a:prstGeom prst="rightArrow">
            <a:avLst/>
          </a:prstGeom>
          <a:solidFill>
            <a:srgbClr val="20245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Callout 8">
            <a:extLst>
              <a:ext uri="{FF2B5EF4-FFF2-40B4-BE49-F238E27FC236}">
                <a16:creationId xmlns:a16="http://schemas.microsoft.com/office/drawing/2014/main" id="{C6A89197-D780-D72D-DBC2-1B8C5FE9FCCC}"/>
              </a:ext>
            </a:extLst>
          </p:cNvPr>
          <p:cNvSpPr/>
          <p:nvPr/>
        </p:nvSpPr>
        <p:spPr>
          <a:xfrm>
            <a:off x="7772399" y="3633730"/>
            <a:ext cx="2895600" cy="2590800"/>
          </a:xfrm>
          <a:prstGeom prst="wedgeEllipseCallout">
            <a:avLst>
              <a:gd name="adj1" fmla="val -54537"/>
              <a:gd name="adj2" fmla="val -28358"/>
            </a:avLst>
          </a:prstGeom>
          <a:solidFill>
            <a:srgbClr val="9C9E9D"/>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202452"/>
                </a:solidFill>
              </a:rPr>
              <a:t>Mail the Notice of Failure to Demonstrate Satisfactory Compliance.  Form 2292.</a:t>
            </a:r>
          </a:p>
        </p:txBody>
      </p:sp>
    </p:spTree>
    <p:extLst>
      <p:ext uri="{BB962C8B-B14F-4D97-AF65-F5344CB8AC3E}">
        <p14:creationId xmlns:p14="http://schemas.microsoft.com/office/powerpoint/2010/main" val="1815800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Question…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3">
            <a:extLst>
              <a:ext uri="{FF2B5EF4-FFF2-40B4-BE49-F238E27FC236}">
                <a16:creationId xmlns:a16="http://schemas.microsoft.com/office/drawing/2014/main" id="{2939F0CF-B189-9D50-4BB0-D288F74929BF}"/>
              </a:ext>
            </a:extLst>
          </p:cNvPr>
          <p:cNvSpPr>
            <a:spLocks noGrp="1"/>
          </p:cNvSpPr>
          <p:nvPr>
            <p:ph idx="1"/>
          </p:nvPr>
        </p:nvSpPr>
        <p:spPr>
          <a:xfrm>
            <a:off x="838200" y="1690688"/>
            <a:ext cx="10515600" cy="4525963"/>
          </a:xfrm>
        </p:spPr>
        <p:txBody>
          <a:bodyPr>
            <a:normAutofit/>
          </a:bodyPr>
          <a:lstStyle/>
          <a:p>
            <a:r>
              <a:rPr lang="en-US" sz="3600" dirty="0">
                <a:solidFill>
                  <a:srgbClr val="202452"/>
                </a:solidFill>
              </a:rPr>
              <a:t>In the last slide it states that I need to request the penalty for the 2</a:t>
            </a:r>
            <a:r>
              <a:rPr lang="en-US" sz="3600" baseline="30000" dirty="0">
                <a:solidFill>
                  <a:srgbClr val="202452"/>
                </a:solidFill>
              </a:rPr>
              <a:t>nd</a:t>
            </a:r>
            <a:r>
              <a:rPr lang="en-US" sz="3600" dirty="0">
                <a:solidFill>
                  <a:srgbClr val="202452"/>
                </a:solidFill>
              </a:rPr>
              <a:t> failure and mail the 2292.  The letter doesn’t automatically generate.  What do I do?</a:t>
            </a:r>
          </a:p>
        </p:txBody>
      </p:sp>
    </p:spTree>
    <p:extLst>
      <p:ext uri="{BB962C8B-B14F-4D97-AF65-F5344CB8AC3E}">
        <p14:creationId xmlns:p14="http://schemas.microsoft.com/office/powerpoint/2010/main" val="1816803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9" name="Picture 2">
            <a:extLst>
              <a:ext uri="{FF2B5EF4-FFF2-40B4-BE49-F238E27FC236}">
                <a16:creationId xmlns:a16="http://schemas.microsoft.com/office/drawing/2014/main" id="{01B8D48A-BBAC-5AE9-0388-8FCD12CC778B}"/>
              </a:ext>
            </a:extLst>
          </p:cNvPr>
          <p:cNvPicPr>
            <a:picLocks noChangeAspect="1" noChangeArrowheads="1"/>
          </p:cNvPicPr>
          <p:nvPr/>
        </p:nvPicPr>
        <p:blipFill>
          <a:blip r:embed="rId4" cstate="print"/>
          <a:srcRect/>
          <a:stretch>
            <a:fillRect/>
          </a:stretch>
        </p:blipFill>
        <p:spPr bwMode="auto">
          <a:xfrm>
            <a:off x="1485900" y="114300"/>
            <a:ext cx="9220200" cy="66294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10" name="Straight Arrow Connector 9">
            <a:extLst>
              <a:ext uri="{FF2B5EF4-FFF2-40B4-BE49-F238E27FC236}">
                <a16:creationId xmlns:a16="http://schemas.microsoft.com/office/drawing/2014/main" id="{6974CCF5-7051-84C3-A008-EDF4614582EB}"/>
              </a:ext>
            </a:extLst>
          </p:cNvPr>
          <p:cNvCxnSpPr/>
          <p:nvPr/>
        </p:nvCxnSpPr>
        <p:spPr>
          <a:xfrm rot="16200000" flipV="1">
            <a:off x="5524500" y="2216686"/>
            <a:ext cx="762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35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Pre-Penalty and Sanction Process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5" name="Content Placeholder 9">
            <a:extLst>
              <a:ext uri="{FF2B5EF4-FFF2-40B4-BE49-F238E27FC236}">
                <a16:creationId xmlns:a16="http://schemas.microsoft.com/office/drawing/2014/main" id="{B0BC8023-A5CD-E166-26D3-6181CB391D23}"/>
              </a:ext>
            </a:extLst>
          </p:cNvPr>
          <p:cNvGraphicFramePr>
            <a:graphicFrameLocks/>
          </p:cNvGraphicFramePr>
          <p:nvPr>
            <p:extLst>
              <p:ext uri="{D42A27DB-BD31-4B8C-83A1-F6EECF244321}">
                <p14:modId xmlns:p14="http://schemas.microsoft.com/office/powerpoint/2010/main" val="1050392310"/>
              </p:ext>
            </p:extLst>
          </p:nvPr>
        </p:nvGraphicFramePr>
        <p:xfrm>
          <a:off x="1905000" y="1568068"/>
          <a:ext cx="83820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7C2E69F8-7B45-498F-D729-36BAB2DCD5F9}"/>
              </a:ext>
            </a:extLst>
          </p:cNvPr>
          <p:cNvPicPr>
            <a:picLocks noChangeAspect="1" noChangeArrowheads="1"/>
          </p:cNvPicPr>
          <p:nvPr/>
        </p:nvPicPr>
        <p:blipFill>
          <a:blip r:embed="rId4" cstate="print"/>
          <a:srcRect/>
          <a:stretch>
            <a:fillRect/>
          </a:stretch>
        </p:blipFill>
        <p:spPr bwMode="auto">
          <a:xfrm>
            <a:off x="1562100" y="0"/>
            <a:ext cx="9067800" cy="68580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3" name="Straight Arrow Connector 2">
            <a:extLst>
              <a:ext uri="{FF2B5EF4-FFF2-40B4-BE49-F238E27FC236}">
                <a16:creationId xmlns:a16="http://schemas.microsoft.com/office/drawing/2014/main" id="{5089921F-D043-F2F6-26DC-DC9DC48C342B}"/>
              </a:ext>
            </a:extLst>
          </p:cNvPr>
          <p:cNvCxnSpPr/>
          <p:nvPr/>
        </p:nvCxnSpPr>
        <p:spPr>
          <a:xfrm>
            <a:off x="6096000" y="5866328"/>
            <a:ext cx="99060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578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8EDD1993-843F-F32B-67E4-5EF47E5D0D06}"/>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6" name="Straight Arrow Connector 5">
            <a:extLst>
              <a:ext uri="{FF2B5EF4-FFF2-40B4-BE49-F238E27FC236}">
                <a16:creationId xmlns:a16="http://schemas.microsoft.com/office/drawing/2014/main" id="{25D36479-4E0A-151E-E8CD-BC3778E9DBA3}"/>
              </a:ext>
            </a:extLst>
          </p:cNvPr>
          <p:cNvCxnSpPr/>
          <p:nvPr/>
        </p:nvCxnSpPr>
        <p:spPr>
          <a:xfrm flipV="1">
            <a:off x="8737294" y="3420737"/>
            <a:ext cx="609600" cy="457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3654318-4A2E-278C-9B02-8DAC42D02B82}"/>
              </a:ext>
            </a:extLst>
          </p:cNvPr>
          <p:cNvSpPr/>
          <p:nvPr/>
        </p:nvSpPr>
        <p:spPr>
          <a:xfrm>
            <a:off x="2171700" y="3877937"/>
            <a:ext cx="7848600" cy="1446550"/>
          </a:xfrm>
          <a:prstGeom prst="rect">
            <a:avLst/>
          </a:prstGeom>
          <a:solidFill>
            <a:srgbClr val="202452"/>
          </a:solidFill>
          <a:ln>
            <a:solidFill>
              <a:srgbClr val="04A651"/>
            </a:solidFill>
          </a:ln>
          <a:effectLst/>
          <a:scene3d>
            <a:camera prst="orthographicFront">
              <a:rot lat="0" lon="0" rev="0"/>
            </a:camera>
            <a:lightRig rig="contrasting" dir="t">
              <a:rot lat="0" lon="0" rev="7800000"/>
            </a:lightRig>
          </a:scene3d>
          <a:sp3d>
            <a:bevelT w="139700" h="1397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a:ln w="11430">
                  <a:solidFill>
                    <a:srgbClr val="E2C549"/>
                  </a:solidFill>
                </a:ln>
                <a:solidFill>
                  <a:schemeClr val="bg1"/>
                </a:solidFill>
                <a:effectLst>
                  <a:outerShdw blurRad="80000" dist="40000" dir="5040000" algn="tl">
                    <a:srgbClr val="000000">
                      <a:alpha val="30000"/>
                    </a:srgbClr>
                  </a:outerShdw>
                </a:effectLst>
              </a:rPr>
              <a:t>Enter the sanction request date and the sanction level</a:t>
            </a:r>
          </a:p>
        </p:txBody>
      </p:sp>
    </p:spTree>
    <p:extLst>
      <p:ext uri="{BB962C8B-B14F-4D97-AF65-F5344CB8AC3E}">
        <p14:creationId xmlns:p14="http://schemas.microsoft.com/office/powerpoint/2010/main" val="3577709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7B537D16-A890-4EBA-FF23-7539E35573E2}"/>
              </a:ext>
            </a:extLst>
          </p:cNvPr>
          <p:cNvPicPr>
            <a:picLocks noChangeAspect="1" noChangeArrowheads="1"/>
          </p:cNvPicPr>
          <p:nvPr/>
        </p:nvPicPr>
        <p:blipFill>
          <a:blip r:embed="rId4" cstate="print"/>
          <a:srcRect/>
          <a:stretch>
            <a:fillRect/>
          </a:stretch>
        </p:blipFill>
        <p:spPr bwMode="auto">
          <a:xfrm>
            <a:off x="1524000" y="76200"/>
            <a:ext cx="9144000" cy="67056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
        <p:nvSpPr>
          <p:cNvPr id="3" name="Oval 2">
            <a:extLst>
              <a:ext uri="{FF2B5EF4-FFF2-40B4-BE49-F238E27FC236}">
                <a16:creationId xmlns:a16="http://schemas.microsoft.com/office/drawing/2014/main" id="{3D305308-BF3A-D7BC-FA68-4689184AC934}"/>
              </a:ext>
            </a:extLst>
          </p:cNvPr>
          <p:cNvSpPr/>
          <p:nvPr/>
        </p:nvSpPr>
        <p:spPr>
          <a:xfrm>
            <a:off x="1524000" y="1351402"/>
            <a:ext cx="9144000" cy="12192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58558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2">
            <a:extLst>
              <a:ext uri="{FF2B5EF4-FFF2-40B4-BE49-F238E27FC236}">
                <a16:creationId xmlns:a16="http://schemas.microsoft.com/office/drawing/2014/main" id="{8A4CFCE6-1C96-2980-1F4A-924A07BBA0CF}"/>
              </a:ext>
            </a:extLst>
          </p:cNvPr>
          <p:cNvPicPr>
            <a:picLocks noChangeAspect="1" noChangeArrowheads="1"/>
          </p:cNvPicPr>
          <p:nvPr/>
        </p:nvPicPr>
        <p:blipFill>
          <a:blip r:embed="rId4" cstate="print"/>
          <a:srcRect/>
          <a:stretch>
            <a:fillRect/>
          </a:stretch>
        </p:blipFill>
        <p:spPr bwMode="auto">
          <a:xfrm>
            <a:off x="1717483" y="-24397"/>
            <a:ext cx="8757033" cy="6906794"/>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6" name="Straight Arrow Connector 5">
            <a:extLst>
              <a:ext uri="{FF2B5EF4-FFF2-40B4-BE49-F238E27FC236}">
                <a16:creationId xmlns:a16="http://schemas.microsoft.com/office/drawing/2014/main" id="{4EE32168-8AFD-FBF4-12EA-41B5B94C8CB1}"/>
              </a:ext>
            </a:extLst>
          </p:cNvPr>
          <p:cNvCxnSpPr/>
          <p:nvPr/>
        </p:nvCxnSpPr>
        <p:spPr>
          <a:xfrm flipH="1" flipV="1">
            <a:off x="2677098" y="1915099"/>
            <a:ext cx="4572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83D6EDE-7612-8FEB-EA00-D5E98013961A}"/>
              </a:ext>
            </a:extLst>
          </p:cNvPr>
          <p:cNvCxnSpPr/>
          <p:nvPr/>
        </p:nvCxnSpPr>
        <p:spPr>
          <a:xfrm flipH="1">
            <a:off x="4426944" y="5241275"/>
            <a:ext cx="838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DF66BC2-BA7F-1037-46D1-4BE0D4B1A7C4}"/>
              </a:ext>
            </a:extLst>
          </p:cNvPr>
          <p:cNvCxnSpPr/>
          <p:nvPr/>
        </p:nvCxnSpPr>
        <p:spPr>
          <a:xfrm>
            <a:off x="5265144" y="5355575"/>
            <a:ext cx="12192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64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4ACFD2F8-04C4-7749-D45F-825290EDE4EC}"/>
              </a:ext>
            </a:extLst>
          </p:cNvPr>
          <p:cNvPicPr>
            <a:picLocks noGrp="1" noChangeAspect="1" noChangeArrowheads="1"/>
          </p:cNvPicPr>
          <p:nvPr>
            <p:ph sz="half" idx="1"/>
          </p:nvPr>
        </p:nvPicPr>
        <p:blipFill>
          <a:blip r:embed="rId4" cstate="print"/>
          <a:srcRect/>
          <a:stretch>
            <a:fillRect/>
          </a:stretch>
        </p:blipFill>
        <p:spPr bwMode="auto">
          <a:xfrm>
            <a:off x="749147" y="249570"/>
            <a:ext cx="5177928" cy="6358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F7B1526E-6893-2D0B-E07A-28485E3EB85D}"/>
              </a:ext>
            </a:extLst>
          </p:cNvPr>
          <p:cNvPicPr>
            <a:picLocks noChangeAspect="1" noChangeArrowheads="1"/>
          </p:cNvPicPr>
          <p:nvPr/>
        </p:nvPicPr>
        <p:blipFill>
          <a:blip r:embed="rId5" cstate="print"/>
          <a:srcRect/>
          <a:stretch>
            <a:fillRect/>
          </a:stretch>
        </p:blipFill>
        <p:spPr bwMode="auto">
          <a:xfrm>
            <a:off x="6264927" y="457199"/>
            <a:ext cx="4267200" cy="59436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9" name="Straight Arrow Connector 8">
            <a:extLst>
              <a:ext uri="{FF2B5EF4-FFF2-40B4-BE49-F238E27FC236}">
                <a16:creationId xmlns:a16="http://schemas.microsoft.com/office/drawing/2014/main" id="{567CC6CA-FFA1-3EFD-A5C0-1E146047A374}"/>
              </a:ext>
            </a:extLst>
          </p:cNvPr>
          <p:cNvCxnSpPr/>
          <p:nvPr/>
        </p:nvCxnSpPr>
        <p:spPr>
          <a:xfrm flipH="1">
            <a:off x="3683306" y="5348689"/>
            <a:ext cx="838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60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3A980DB1-2C6B-78F7-B93D-B29DF2861D23}"/>
              </a:ext>
            </a:extLst>
          </p:cNvPr>
          <p:cNvPicPr>
            <a:picLocks noChangeAspect="1" noChangeArrowheads="1"/>
          </p:cNvPicPr>
          <p:nvPr/>
        </p:nvPicPr>
        <p:blipFill>
          <a:blip r:embed="rId4" cstate="print"/>
          <a:srcRect/>
          <a:stretch>
            <a:fillRect/>
          </a:stretch>
        </p:blipFill>
        <p:spPr bwMode="auto">
          <a:xfrm>
            <a:off x="1814384" y="130050"/>
            <a:ext cx="8563231" cy="65979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8" name="Straight Arrow Connector 7">
            <a:extLst>
              <a:ext uri="{FF2B5EF4-FFF2-40B4-BE49-F238E27FC236}">
                <a16:creationId xmlns:a16="http://schemas.microsoft.com/office/drawing/2014/main" id="{CF336D77-73BF-12C0-B9A5-363AA805857D}"/>
              </a:ext>
            </a:extLst>
          </p:cNvPr>
          <p:cNvCxnSpPr/>
          <p:nvPr/>
        </p:nvCxnSpPr>
        <p:spPr>
          <a:xfrm flipH="1">
            <a:off x="2491648" y="4581181"/>
            <a:ext cx="1143000" cy="1371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742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678B538A-B285-4E26-FB3F-CB9B39CE7C99}"/>
              </a:ext>
            </a:extLst>
          </p:cNvPr>
          <p:cNvPicPr>
            <a:picLocks noChangeAspect="1" noChangeArrowheads="1"/>
          </p:cNvPicPr>
          <p:nvPr/>
        </p:nvPicPr>
        <p:blipFill>
          <a:blip r:embed="rId4" cstate="print"/>
          <a:srcRect/>
          <a:stretch>
            <a:fillRect/>
          </a:stretch>
        </p:blipFill>
        <p:spPr bwMode="auto">
          <a:xfrm>
            <a:off x="1524000" y="76200"/>
            <a:ext cx="9144000" cy="67056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
        <p:nvSpPr>
          <p:cNvPr id="3" name="Oval 2">
            <a:extLst>
              <a:ext uri="{FF2B5EF4-FFF2-40B4-BE49-F238E27FC236}">
                <a16:creationId xmlns:a16="http://schemas.microsoft.com/office/drawing/2014/main" id="{625C607E-AC7D-4FDE-0D4A-AE0914861598}"/>
              </a:ext>
            </a:extLst>
          </p:cNvPr>
          <p:cNvSpPr/>
          <p:nvPr/>
        </p:nvSpPr>
        <p:spPr>
          <a:xfrm>
            <a:off x="4784993" y="1938968"/>
            <a:ext cx="2133600" cy="609600"/>
          </a:xfrm>
          <a:prstGeom prst="ellipse">
            <a:avLst/>
          </a:prstGeom>
          <a:noFill/>
          <a:ln w="57150">
            <a:solidFill>
              <a:srgbClr val="C0000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94838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2">
            <a:extLst>
              <a:ext uri="{FF2B5EF4-FFF2-40B4-BE49-F238E27FC236}">
                <a16:creationId xmlns:a16="http://schemas.microsoft.com/office/drawing/2014/main" id="{75B300BE-7D1A-9D8B-0563-8696988A9458}"/>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noFill/>
          <a:ln w="9525">
            <a:noFill/>
            <a:miter lim="800000"/>
            <a:headEnd/>
            <a:tailEnd/>
          </a:ln>
          <a:effectLst/>
        </p:spPr>
      </p:pic>
      <p:sp>
        <p:nvSpPr>
          <p:cNvPr id="6" name="Oval Callout 2">
            <a:extLst>
              <a:ext uri="{FF2B5EF4-FFF2-40B4-BE49-F238E27FC236}">
                <a16:creationId xmlns:a16="http://schemas.microsoft.com/office/drawing/2014/main" id="{B9518637-573A-C4EB-3C6F-F4A133AB31F9}"/>
              </a:ext>
            </a:extLst>
          </p:cNvPr>
          <p:cNvSpPr/>
          <p:nvPr/>
        </p:nvSpPr>
        <p:spPr>
          <a:xfrm>
            <a:off x="5634210" y="1839817"/>
            <a:ext cx="2743200" cy="762000"/>
          </a:xfrm>
          <a:prstGeom prst="wedgeEllipseCallout">
            <a:avLst>
              <a:gd name="adj1" fmla="val -60833"/>
              <a:gd name="adj2" fmla="val -26643"/>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You may enter the SSN</a:t>
            </a:r>
          </a:p>
        </p:txBody>
      </p:sp>
      <p:sp>
        <p:nvSpPr>
          <p:cNvPr id="7" name="Oval Callout 3">
            <a:extLst>
              <a:ext uri="{FF2B5EF4-FFF2-40B4-BE49-F238E27FC236}">
                <a16:creationId xmlns:a16="http://schemas.microsoft.com/office/drawing/2014/main" id="{96642E0C-9242-D4D7-A527-A94FF523B9FF}"/>
              </a:ext>
            </a:extLst>
          </p:cNvPr>
          <p:cNvSpPr/>
          <p:nvPr/>
        </p:nvSpPr>
        <p:spPr>
          <a:xfrm>
            <a:off x="6298894" y="3527234"/>
            <a:ext cx="2743200" cy="914400"/>
          </a:xfrm>
          <a:prstGeom prst="wedgeEllipseCallout">
            <a:avLst>
              <a:gd name="adj1" fmla="val -60833"/>
              <a:gd name="adj2" fmla="val -26643"/>
            </a:avLst>
          </a:prstGeom>
          <a:solidFill>
            <a:srgbClr val="2024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You may enter the customer’s name</a:t>
            </a:r>
          </a:p>
        </p:txBody>
      </p:sp>
    </p:spTree>
    <p:extLst>
      <p:ext uri="{BB962C8B-B14F-4D97-AF65-F5344CB8AC3E}">
        <p14:creationId xmlns:p14="http://schemas.microsoft.com/office/powerpoint/2010/main" val="1169567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F8A16F00-3E27-50BD-8178-D085987B2049}"/>
              </a:ext>
            </a:extLst>
          </p:cNvPr>
          <p:cNvPicPr>
            <a:picLocks noChangeAspect="1" noChangeArrowheads="1"/>
          </p:cNvPicPr>
          <p:nvPr/>
        </p:nvPicPr>
        <p:blipFill>
          <a:blip r:embed="rId4" cstate="print"/>
          <a:srcRect/>
          <a:stretch>
            <a:fillRect/>
          </a:stretch>
        </p:blipFill>
        <p:spPr bwMode="auto">
          <a:xfrm>
            <a:off x="1524000" y="0"/>
            <a:ext cx="9144000" cy="6858001"/>
          </a:xfrm>
          <a:prstGeom prst="rect">
            <a:avLst/>
          </a:prstGeom>
          <a:noFill/>
          <a:ln w="9525">
            <a:noFill/>
            <a:miter lim="800000"/>
            <a:headEnd/>
            <a:tailEnd/>
          </a:ln>
          <a:effectLst/>
        </p:spPr>
      </p:pic>
      <p:cxnSp>
        <p:nvCxnSpPr>
          <p:cNvPr id="3" name="Straight Arrow Connector 2">
            <a:extLst>
              <a:ext uri="{FF2B5EF4-FFF2-40B4-BE49-F238E27FC236}">
                <a16:creationId xmlns:a16="http://schemas.microsoft.com/office/drawing/2014/main" id="{5EBC2E6C-17A8-87EB-FEBB-1798E8D94B67}"/>
              </a:ext>
            </a:extLst>
          </p:cNvPr>
          <p:cNvCxnSpPr/>
          <p:nvPr/>
        </p:nvCxnSpPr>
        <p:spPr>
          <a:xfrm rot="5400000">
            <a:off x="9587429" y="5593201"/>
            <a:ext cx="11430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908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2">
            <a:extLst>
              <a:ext uri="{FF2B5EF4-FFF2-40B4-BE49-F238E27FC236}">
                <a16:creationId xmlns:a16="http://schemas.microsoft.com/office/drawing/2014/main" id="{0A32052C-3B46-8F01-75C8-852177CFB406}"/>
              </a:ext>
            </a:extLst>
          </p:cNvPr>
          <p:cNvPicPr>
            <a:picLocks noChangeAspect="1" noChangeArrowheads="1"/>
          </p:cNvPicPr>
          <p:nvPr/>
        </p:nvPicPr>
        <p:blipFill>
          <a:blip r:embed="rId4" cstate="print"/>
          <a:srcRect/>
          <a:stretch>
            <a:fillRect/>
          </a:stretch>
        </p:blipFill>
        <p:spPr bwMode="auto">
          <a:xfrm>
            <a:off x="1559346" y="45102"/>
            <a:ext cx="9073308" cy="6767795"/>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6" name="Straight Arrow Connector 5">
            <a:extLst>
              <a:ext uri="{FF2B5EF4-FFF2-40B4-BE49-F238E27FC236}">
                <a16:creationId xmlns:a16="http://schemas.microsoft.com/office/drawing/2014/main" id="{DA08A301-DAB4-BB6E-E321-12C511F3C3D9}"/>
              </a:ext>
            </a:extLst>
          </p:cNvPr>
          <p:cNvCxnSpPr/>
          <p:nvPr/>
        </p:nvCxnSpPr>
        <p:spPr>
          <a:xfrm flipV="1">
            <a:off x="1838899" y="1674564"/>
            <a:ext cx="228600" cy="685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D937022-0DCC-43CB-A849-C24E736AB4C7}"/>
              </a:ext>
            </a:extLst>
          </p:cNvPr>
          <p:cNvCxnSpPr/>
          <p:nvPr/>
        </p:nvCxnSpPr>
        <p:spPr>
          <a:xfrm flipH="1">
            <a:off x="3132463" y="966730"/>
            <a:ext cx="2057400" cy="228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93DDAD6-DC18-3FD8-2F30-3AA779FD630D}"/>
              </a:ext>
            </a:extLst>
          </p:cNvPr>
          <p:cNvCxnSpPr/>
          <p:nvPr/>
        </p:nvCxnSpPr>
        <p:spPr>
          <a:xfrm flipH="1" flipV="1">
            <a:off x="6007176" y="1784733"/>
            <a:ext cx="228600" cy="762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22B2A7E-E326-1A0A-F81B-2D442091D52F}"/>
              </a:ext>
            </a:extLst>
          </p:cNvPr>
          <p:cNvSpPr/>
          <p:nvPr/>
        </p:nvSpPr>
        <p:spPr>
          <a:xfrm>
            <a:off x="1524000" y="1315598"/>
            <a:ext cx="9144000" cy="381000"/>
          </a:xfrm>
          <a:prstGeom prst="rect">
            <a:avLst/>
          </a:prstGeom>
          <a:solidFill>
            <a:srgbClr val="E2C549">
              <a:alpha val="35000"/>
            </a:srgbClr>
          </a:solidFill>
          <a:ln>
            <a:solidFill>
              <a:srgbClr val="2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067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Failure – Unsuccessful Oral Attempt </a:t>
            </a:r>
            <a:r>
              <a:rPr lang="en-US" b="1" u="sng" dirty="0">
                <a:solidFill>
                  <a:srgbClr val="04A651"/>
                </a:solidFill>
                <a:latin typeface="Franklin Gothic Book" panose="020B0503020102020204" pitchFamily="34" charset="0"/>
              </a:rPr>
              <a:t>WITHOUT</a:t>
            </a:r>
            <a:r>
              <a:rPr lang="en-US" b="1" dirty="0">
                <a:solidFill>
                  <a:srgbClr val="04A651"/>
                </a:solidFill>
                <a:latin typeface="Franklin Gothic Book" panose="020B0503020102020204" pitchFamily="34" charset="0"/>
              </a:rPr>
              <a:t> Good Cause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Tabel 4">
            <a:extLst>
              <a:ext uri="{FF2B5EF4-FFF2-40B4-BE49-F238E27FC236}">
                <a16:creationId xmlns:a16="http://schemas.microsoft.com/office/drawing/2014/main" id="{EA02D897-5BE0-8D1A-7822-9B7A091C73CF}"/>
              </a:ext>
            </a:extLst>
          </p:cNvPr>
          <p:cNvGraphicFramePr>
            <a:graphicFrameLocks/>
          </p:cNvGraphicFramePr>
          <p:nvPr>
            <p:extLst>
              <p:ext uri="{D42A27DB-BD31-4B8C-83A1-F6EECF244321}">
                <p14:modId xmlns:p14="http://schemas.microsoft.com/office/powerpoint/2010/main" val="2236902380"/>
              </p:ext>
            </p:extLst>
          </p:nvPr>
        </p:nvGraphicFramePr>
        <p:xfrm>
          <a:off x="1638299" y="1844674"/>
          <a:ext cx="8915401" cy="4648201"/>
        </p:xfrm>
        <a:graphic>
          <a:graphicData uri="http://schemas.openxmlformats.org/drawingml/2006/table">
            <a:tbl>
              <a:tblPr/>
              <a:tblGrid>
                <a:gridCol w="1164431">
                  <a:extLst>
                    <a:ext uri="{9D8B030D-6E8A-4147-A177-3AD203B41FA5}">
                      <a16:colId xmlns:a16="http://schemas.microsoft.com/office/drawing/2014/main" val="20000"/>
                    </a:ext>
                  </a:extLst>
                </a:gridCol>
                <a:gridCol w="1152229">
                  <a:extLst>
                    <a:ext uri="{9D8B030D-6E8A-4147-A177-3AD203B41FA5}">
                      <a16:colId xmlns:a16="http://schemas.microsoft.com/office/drawing/2014/main" val="20001"/>
                    </a:ext>
                  </a:extLst>
                </a:gridCol>
                <a:gridCol w="1218468">
                  <a:extLst>
                    <a:ext uri="{9D8B030D-6E8A-4147-A177-3AD203B41FA5}">
                      <a16:colId xmlns:a16="http://schemas.microsoft.com/office/drawing/2014/main" val="20002"/>
                    </a:ext>
                  </a:extLst>
                </a:gridCol>
                <a:gridCol w="1343660">
                  <a:extLst>
                    <a:ext uri="{9D8B030D-6E8A-4147-A177-3AD203B41FA5}">
                      <a16:colId xmlns:a16="http://schemas.microsoft.com/office/drawing/2014/main" val="20003"/>
                    </a:ext>
                  </a:extLst>
                </a:gridCol>
                <a:gridCol w="1555329">
                  <a:extLst>
                    <a:ext uri="{9D8B030D-6E8A-4147-A177-3AD203B41FA5}">
                      <a16:colId xmlns:a16="http://schemas.microsoft.com/office/drawing/2014/main" val="20004"/>
                    </a:ext>
                  </a:extLst>
                </a:gridCol>
                <a:gridCol w="1240642">
                  <a:extLst>
                    <a:ext uri="{9D8B030D-6E8A-4147-A177-3AD203B41FA5}">
                      <a16:colId xmlns:a16="http://schemas.microsoft.com/office/drawing/2014/main" val="20005"/>
                    </a:ext>
                  </a:extLst>
                </a:gridCol>
                <a:gridCol w="1240642">
                  <a:extLst>
                    <a:ext uri="{9D8B030D-6E8A-4147-A177-3AD203B41FA5}">
                      <a16:colId xmlns:a16="http://schemas.microsoft.com/office/drawing/2014/main" val="20006"/>
                    </a:ext>
                  </a:extLst>
                </a:gridCol>
              </a:tblGrid>
              <a:tr h="506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extLst>
                  <a:ext uri="{0D108BD9-81ED-4DB2-BD59-A6C34878D82A}">
                    <a16:rowId xmlns:a16="http://schemas.microsoft.com/office/drawing/2014/main" val="10000"/>
                  </a:ext>
                </a:extLst>
              </a:tr>
              <a:tr h="1452143">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Customer fails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Calibri" pitchFamily="-108" charset="0"/>
                          <a:ea typeface="ＭＳ Ｐゴシック" pitchFamily="-108" charset="-128"/>
                        </a:rPr>
                        <a:t>Notice of Failure (2290) mailed/oral attempt successful (customer has good cause)</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723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723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723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723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9602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C21BDC83-7E4A-12CF-0B53-0E536DCF4267}"/>
              </a:ext>
            </a:extLst>
          </p:cNvPr>
          <p:cNvPicPr>
            <a:picLocks noChangeAspect="1" noChangeArrowheads="1"/>
          </p:cNvPicPr>
          <p:nvPr/>
        </p:nvPicPr>
        <p:blipFill>
          <a:blip r:embed="rId4" cstate="print"/>
          <a:srcRect/>
          <a:stretch>
            <a:fillRect/>
          </a:stretch>
        </p:blipFill>
        <p:spPr bwMode="auto">
          <a:xfrm>
            <a:off x="1333500" y="0"/>
            <a:ext cx="9524999" cy="68580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836685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3">
            <a:extLst>
              <a:ext uri="{FF2B5EF4-FFF2-40B4-BE49-F238E27FC236}">
                <a16:creationId xmlns:a16="http://schemas.microsoft.com/office/drawing/2014/main" id="{B4FF7EAA-5856-3739-4602-5A210CE2081D}"/>
              </a:ext>
            </a:extLst>
          </p:cNvPr>
          <p:cNvPicPr>
            <a:picLocks noChangeAspect="1" noChangeArrowheads="1"/>
          </p:cNvPicPr>
          <p:nvPr/>
        </p:nvPicPr>
        <p:blipFill>
          <a:blip r:embed="rId4" cstate="print"/>
          <a:srcRect t="15217"/>
          <a:stretch>
            <a:fillRect/>
          </a:stretch>
        </p:blipFill>
        <p:spPr bwMode="auto">
          <a:xfrm>
            <a:off x="1562100" y="0"/>
            <a:ext cx="9067800" cy="70104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4" name="Straight Arrow Connector 3">
            <a:extLst>
              <a:ext uri="{FF2B5EF4-FFF2-40B4-BE49-F238E27FC236}">
                <a16:creationId xmlns:a16="http://schemas.microsoft.com/office/drawing/2014/main" id="{18291D94-7C95-C100-437A-AE29A0096DD6}"/>
              </a:ext>
            </a:extLst>
          </p:cNvPr>
          <p:cNvCxnSpPr/>
          <p:nvPr/>
        </p:nvCxnSpPr>
        <p:spPr>
          <a:xfrm rot="5400000" flipH="1" flipV="1">
            <a:off x="9614512" y="5252751"/>
            <a:ext cx="6858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688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E5ECF3BF-D35A-3A78-8C30-E87C3CEADE5C}"/>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noFill/>
          <a:ln w="9525">
            <a:noFill/>
            <a:miter lim="800000"/>
            <a:headEnd/>
            <a:tailEnd/>
          </a:ln>
          <a:effectLst/>
        </p:spPr>
      </p:pic>
      <p:cxnSp>
        <p:nvCxnSpPr>
          <p:cNvPr id="6" name="Straight Arrow Connector 5">
            <a:extLst>
              <a:ext uri="{FF2B5EF4-FFF2-40B4-BE49-F238E27FC236}">
                <a16:creationId xmlns:a16="http://schemas.microsoft.com/office/drawing/2014/main" id="{766ED9B4-98EA-FCA4-6385-AB58E59AA8DB}"/>
              </a:ext>
            </a:extLst>
          </p:cNvPr>
          <p:cNvCxnSpPr/>
          <p:nvPr/>
        </p:nvCxnSpPr>
        <p:spPr>
          <a:xfrm rot="16200000" flipV="1">
            <a:off x="5448300" y="4088635"/>
            <a:ext cx="838200" cy="457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630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2DFC34F5-11CF-7E9E-6F30-551516232F8F}"/>
              </a:ext>
            </a:extLst>
          </p:cNvPr>
          <p:cNvPicPr>
            <a:picLocks noChangeAspect="1" noChangeArrowheads="1"/>
          </p:cNvPicPr>
          <p:nvPr/>
        </p:nvPicPr>
        <p:blipFill>
          <a:blip r:embed="rId4" cstate="print"/>
          <a:srcRect/>
          <a:stretch>
            <a:fillRect/>
          </a:stretch>
        </p:blipFill>
        <p:spPr bwMode="auto">
          <a:xfrm>
            <a:off x="1752600" y="76201"/>
            <a:ext cx="8686800" cy="6781799"/>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550040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B8D3F67E-E3DD-8377-C1AD-BDF22AEA46CC}"/>
              </a:ext>
            </a:extLst>
          </p:cNvPr>
          <p:cNvPicPr>
            <a:picLocks noChangeAspect="1" noChangeArrowheads="1"/>
          </p:cNvPicPr>
          <p:nvPr/>
        </p:nvPicPr>
        <p:blipFill>
          <a:blip r:embed="rId4" cstate="print"/>
          <a:srcRect/>
          <a:stretch>
            <a:fillRect/>
          </a:stretch>
        </p:blipFill>
        <p:spPr bwMode="auto">
          <a:xfrm>
            <a:off x="1082675" y="76200"/>
            <a:ext cx="10026650" cy="67056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4" name="Straight Arrow Connector 3">
            <a:extLst>
              <a:ext uri="{FF2B5EF4-FFF2-40B4-BE49-F238E27FC236}">
                <a16:creationId xmlns:a16="http://schemas.microsoft.com/office/drawing/2014/main" id="{A5DDA2B8-2970-0FD7-25D0-1CC253BD74BB}"/>
              </a:ext>
            </a:extLst>
          </p:cNvPr>
          <p:cNvCxnSpPr/>
          <p:nvPr/>
        </p:nvCxnSpPr>
        <p:spPr>
          <a:xfrm rot="10800000" flipV="1">
            <a:off x="6600940" y="3429000"/>
            <a:ext cx="4572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FC62F5C-240B-5328-7502-E773DB170E6D}"/>
              </a:ext>
            </a:extLst>
          </p:cNvPr>
          <p:cNvCxnSpPr/>
          <p:nvPr/>
        </p:nvCxnSpPr>
        <p:spPr>
          <a:xfrm>
            <a:off x="7190343" y="3506118"/>
            <a:ext cx="5334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771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73A848A2-3435-4D11-9E6E-B1C0BEC56BB2}"/>
              </a:ext>
            </a:extLst>
          </p:cNvPr>
          <p:cNvPicPr>
            <a:picLocks noChangeAspect="1" noChangeArrowheads="1"/>
          </p:cNvPicPr>
          <p:nvPr/>
        </p:nvPicPr>
        <p:blipFill>
          <a:blip r:embed="rId4" cstate="print"/>
          <a:srcRect/>
          <a:stretch>
            <a:fillRect/>
          </a:stretch>
        </p:blipFill>
        <p:spPr bwMode="auto">
          <a:xfrm>
            <a:off x="1447800" y="76200"/>
            <a:ext cx="9296399" cy="67056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422854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normAutofit fontScale="90000"/>
          </a:bodyPr>
          <a:lstStyle/>
          <a:p>
            <a:r>
              <a:rPr lang="en-US" b="1" dirty="0">
                <a:solidFill>
                  <a:srgbClr val="04A651"/>
                </a:solidFill>
                <a:latin typeface="Franklin Gothic Book" panose="020B0503020102020204" pitchFamily="34" charset="0"/>
              </a:rPr>
              <a:t>End of Part 2</a:t>
            </a:r>
            <a:br>
              <a:rPr lang="en-US" b="1" dirty="0">
                <a:solidFill>
                  <a:srgbClr val="04A651"/>
                </a:solidFill>
                <a:latin typeface="Franklin Gothic Book" panose="020B0503020102020204" pitchFamily="34" charset="0"/>
              </a:rPr>
            </a:br>
            <a:r>
              <a:rPr lang="en-US" b="1" dirty="0">
                <a:solidFill>
                  <a:srgbClr val="04A651"/>
                </a:solidFill>
                <a:latin typeface="Franklin Gothic Book" panose="020B0503020102020204" pitchFamily="34" charset="0"/>
              </a:rPr>
              <a:t>Accountability and the Sanction Process</a:t>
            </a:r>
            <a:br>
              <a:rPr lang="en-US" b="1" dirty="0">
                <a:solidFill>
                  <a:srgbClr val="04A651"/>
                </a:solidFill>
                <a:latin typeface="Franklin Gothic Book" panose="020B0503020102020204" pitchFamily="34" charset="0"/>
              </a:rPr>
            </a:br>
            <a:r>
              <a:rPr lang="en-US" sz="3100" b="1" dirty="0">
                <a:solidFill>
                  <a:srgbClr val="202452"/>
                </a:solidFill>
                <a:latin typeface="Franklin Gothic Book" panose="020B0503020102020204" pitchFamily="34" charset="0"/>
              </a:rPr>
              <a:t>(Please continue to Part 3 of this training)</a:t>
            </a:r>
            <a:endParaRPr lang="en-US" b="1" dirty="0">
              <a:solidFill>
                <a:srgbClr val="202452"/>
              </a:solidFill>
              <a:latin typeface="Franklin Gothic Book" panose="020B0503020102020204" pitchFamily="34" charset="0"/>
            </a:endParaRP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Failure with Successful Oral Attempt and Good Cause Exists or is Accepted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2">
            <a:extLst>
              <a:ext uri="{FF2B5EF4-FFF2-40B4-BE49-F238E27FC236}">
                <a16:creationId xmlns:a16="http://schemas.microsoft.com/office/drawing/2014/main" id="{5784861B-EDE2-2042-EA72-B31CC163E209}"/>
              </a:ext>
            </a:extLst>
          </p:cNvPr>
          <p:cNvSpPr>
            <a:spLocks noGrp="1"/>
          </p:cNvSpPr>
          <p:nvPr>
            <p:ph idx="1"/>
          </p:nvPr>
        </p:nvSpPr>
        <p:spPr>
          <a:xfrm>
            <a:off x="838199" y="1951355"/>
            <a:ext cx="10515599" cy="4541520"/>
          </a:xfrm>
        </p:spPr>
        <p:txBody>
          <a:bodyPr>
            <a:normAutofit/>
          </a:bodyPr>
          <a:lstStyle/>
          <a:p>
            <a:pPr algn="just">
              <a:lnSpc>
                <a:spcPct val="150000"/>
              </a:lnSpc>
            </a:pPr>
            <a:r>
              <a:rPr lang="en-US" sz="3200" dirty="0">
                <a:solidFill>
                  <a:srgbClr val="202452"/>
                </a:solidFill>
              </a:rPr>
              <a:t>In OSST</a:t>
            </a:r>
          </a:p>
          <a:p>
            <a:pPr lvl="1" algn="just">
              <a:lnSpc>
                <a:spcPct val="150000"/>
              </a:lnSpc>
            </a:pPr>
            <a:r>
              <a:rPr lang="en-US" sz="2800" dirty="0">
                <a:solidFill>
                  <a:srgbClr val="202452"/>
                </a:solidFill>
              </a:rPr>
              <a:t>End the pre-penalty with “Good Cause”</a:t>
            </a:r>
          </a:p>
          <a:p>
            <a:pPr lvl="1" algn="just"/>
            <a:r>
              <a:rPr lang="en-US" sz="2800" dirty="0">
                <a:solidFill>
                  <a:srgbClr val="202452"/>
                </a:solidFill>
              </a:rPr>
              <a:t>The pre-penalty end date would be the same as the failure date</a:t>
            </a:r>
          </a:p>
          <a:p>
            <a:pPr lvl="1" algn="just">
              <a:lnSpc>
                <a:spcPct val="150000"/>
              </a:lnSpc>
            </a:pPr>
            <a:r>
              <a:rPr lang="en-US" sz="2800" dirty="0">
                <a:solidFill>
                  <a:srgbClr val="202452"/>
                </a:solidFill>
              </a:rPr>
              <a:t>Case note the event(s)</a:t>
            </a:r>
          </a:p>
          <a:p>
            <a:pPr algn="just">
              <a:lnSpc>
                <a:spcPct val="150000"/>
              </a:lnSpc>
            </a:pPr>
            <a:r>
              <a:rPr lang="en-US" sz="3200" dirty="0">
                <a:solidFill>
                  <a:srgbClr val="202452"/>
                </a:solidFill>
              </a:rPr>
              <a:t>What if the participant fails again?</a:t>
            </a:r>
          </a:p>
          <a:p>
            <a:pPr lvl="1" algn="just">
              <a:lnSpc>
                <a:spcPct val="150000"/>
              </a:lnSpc>
            </a:pPr>
            <a:r>
              <a:rPr lang="en-US" sz="2800" dirty="0">
                <a:solidFill>
                  <a:srgbClr val="202452"/>
                </a:solidFill>
              </a:rPr>
              <a:t>Follow the same pre-penalty process</a:t>
            </a:r>
          </a:p>
          <a:p>
            <a:pPr lvl="1">
              <a:lnSpc>
                <a:spcPct val="150000"/>
              </a:lnSpc>
              <a:buNone/>
            </a:pPr>
            <a:endParaRPr lang="en-US" sz="2800" dirty="0">
              <a:solidFill>
                <a:srgbClr val="202452"/>
              </a:solidFill>
            </a:endParaRPr>
          </a:p>
        </p:txBody>
      </p:sp>
    </p:spTree>
    <p:extLst>
      <p:ext uri="{BB962C8B-B14F-4D97-AF65-F5344CB8AC3E}">
        <p14:creationId xmlns:p14="http://schemas.microsoft.com/office/powerpoint/2010/main" val="3318934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9" name="Picture 2">
            <a:extLst>
              <a:ext uri="{FF2B5EF4-FFF2-40B4-BE49-F238E27FC236}">
                <a16:creationId xmlns:a16="http://schemas.microsoft.com/office/drawing/2014/main" id="{4738F3F8-E5B2-98F6-EED4-2F87FA6C849D}"/>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10" name="Straight Arrow Connector 9">
            <a:extLst>
              <a:ext uri="{FF2B5EF4-FFF2-40B4-BE49-F238E27FC236}">
                <a16:creationId xmlns:a16="http://schemas.microsoft.com/office/drawing/2014/main" id="{54143950-08A9-BE5D-CAE4-B52929296ED1}"/>
              </a:ext>
            </a:extLst>
          </p:cNvPr>
          <p:cNvCxnSpPr/>
          <p:nvPr/>
        </p:nvCxnSpPr>
        <p:spPr>
          <a:xfrm flipH="1" flipV="1">
            <a:off x="2272229" y="2111566"/>
            <a:ext cx="5334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82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D0F3044A-AC46-6606-79F3-7C0DD5761A90}"/>
              </a:ext>
            </a:extLst>
          </p:cNvPr>
          <p:cNvPicPr>
            <a:picLocks noChangeAspect="1" noChangeArrowheads="1"/>
          </p:cNvPicPr>
          <p:nvPr/>
        </p:nvPicPr>
        <p:blipFill>
          <a:blip r:embed="rId4" cstate="print"/>
          <a:srcRect/>
          <a:stretch>
            <a:fillRect/>
          </a:stretch>
        </p:blipFill>
        <p:spPr bwMode="auto">
          <a:xfrm>
            <a:off x="1485900" y="114300"/>
            <a:ext cx="9220200" cy="66294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3" name="Straight Arrow Connector 2">
            <a:extLst>
              <a:ext uri="{FF2B5EF4-FFF2-40B4-BE49-F238E27FC236}">
                <a16:creationId xmlns:a16="http://schemas.microsoft.com/office/drawing/2014/main" id="{A163A9CD-A454-39DA-AD99-DA35A4272E72}"/>
              </a:ext>
            </a:extLst>
          </p:cNvPr>
          <p:cNvCxnSpPr/>
          <p:nvPr/>
        </p:nvCxnSpPr>
        <p:spPr>
          <a:xfrm rot="16200000" flipV="1">
            <a:off x="3856362" y="2163437"/>
            <a:ext cx="762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27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2">
            <a:extLst>
              <a:ext uri="{FF2B5EF4-FFF2-40B4-BE49-F238E27FC236}">
                <a16:creationId xmlns:a16="http://schemas.microsoft.com/office/drawing/2014/main" id="{19D394FD-C6C6-5324-EB92-51591FB78B3D}"/>
              </a:ext>
            </a:extLst>
          </p:cNvPr>
          <p:cNvPicPr>
            <a:picLocks noChangeAspect="1" noChangeArrowheads="1"/>
          </p:cNvPicPr>
          <p:nvPr/>
        </p:nvPicPr>
        <p:blipFill>
          <a:blip r:embed="rId4" cstate="print"/>
          <a:srcRect/>
          <a:stretch>
            <a:fillRect/>
          </a:stretch>
        </p:blipFill>
        <p:spPr bwMode="auto">
          <a:xfrm>
            <a:off x="1524000" y="-38100"/>
            <a:ext cx="9144000" cy="69342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6" name="Straight Arrow Connector 5">
            <a:extLst>
              <a:ext uri="{FF2B5EF4-FFF2-40B4-BE49-F238E27FC236}">
                <a16:creationId xmlns:a16="http://schemas.microsoft.com/office/drawing/2014/main" id="{43B0CFD2-9070-49D2-91F8-2796BB6B2E35}"/>
              </a:ext>
            </a:extLst>
          </p:cNvPr>
          <p:cNvCxnSpPr/>
          <p:nvPr/>
        </p:nvCxnSpPr>
        <p:spPr>
          <a:xfrm flipV="1">
            <a:off x="8791460" y="2993834"/>
            <a:ext cx="6858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76E9917-37AF-4324-68EA-E9928A56CAAD}"/>
              </a:ext>
            </a:extLst>
          </p:cNvPr>
          <p:cNvSpPr/>
          <p:nvPr/>
        </p:nvSpPr>
        <p:spPr>
          <a:xfrm>
            <a:off x="2171700" y="3527234"/>
            <a:ext cx="7848600" cy="2123658"/>
          </a:xfrm>
          <a:prstGeom prst="rect">
            <a:avLst/>
          </a:prstGeom>
          <a:solidFill>
            <a:srgbClr val="202452"/>
          </a:solidFill>
          <a:ln>
            <a:solidFill>
              <a:srgbClr val="04A651"/>
            </a:solidFill>
          </a:ln>
          <a:effectLst/>
          <a:scene3d>
            <a:camera prst="orthographicFront">
              <a:rot lat="0" lon="0" rev="0"/>
            </a:camera>
            <a:lightRig rig="contrasting" dir="t">
              <a:rot lat="0" lon="0" rev="7800000"/>
            </a:lightRig>
          </a:scene3d>
          <a:sp3d>
            <a:bevelT w="139700" h="1397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a:ln w="11430">
                  <a:solidFill>
                    <a:srgbClr val="E2C549"/>
                  </a:solidFill>
                </a:ln>
                <a:solidFill>
                  <a:schemeClr val="bg1"/>
                </a:solidFill>
                <a:effectLst>
                  <a:outerShdw blurRad="80000" dist="40000" dir="5040000" algn="tl">
                    <a:srgbClr val="000000">
                      <a:alpha val="30000"/>
                    </a:srgbClr>
                  </a:outerShdw>
                </a:effectLst>
              </a:rPr>
              <a:t>Enter the pre-penalty end date and a brief description of the good cause.</a:t>
            </a:r>
          </a:p>
        </p:txBody>
      </p:sp>
    </p:spTree>
    <p:extLst>
      <p:ext uri="{BB962C8B-B14F-4D97-AF65-F5344CB8AC3E}">
        <p14:creationId xmlns:p14="http://schemas.microsoft.com/office/powerpoint/2010/main" val="389008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F9EF7403-0CB8-CE77-724F-48384BFAFBA3}"/>
              </a:ext>
            </a:extLst>
          </p:cNvPr>
          <p:cNvPicPr>
            <a:picLocks noChangeAspect="1" noChangeArrowheads="1"/>
          </p:cNvPicPr>
          <p:nvPr/>
        </p:nvPicPr>
        <p:blipFill>
          <a:blip r:embed="rId4" cstate="print"/>
          <a:srcRect t="7778"/>
          <a:stretch>
            <a:fillRect/>
          </a:stretch>
        </p:blipFill>
        <p:spPr bwMode="auto">
          <a:xfrm>
            <a:off x="1371600" y="0"/>
            <a:ext cx="9448800" cy="68580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
        <p:nvSpPr>
          <p:cNvPr id="3" name="Oval 2">
            <a:extLst>
              <a:ext uri="{FF2B5EF4-FFF2-40B4-BE49-F238E27FC236}">
                <a16:creationId xmlns:a16="http://schemas.microsoft.com/office/drawing/2014/main" id="{62469D21-1438-426C-D5C8-95850C9CB1FD}"/>
              </a:ext>
            </a:extLst>
          </p:cNvPr>
          <p:cNvSpPr/>
          <p:nvPr/>
        </p:nvSpPr>
        <p:spPr>
          <a:xfrm>
            <a:off x="1524000" y="1588265"/>
            <a:ext cx="9144000" cy="12192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Arrow Connector 7">
            <a:extLst>
              <a:ext uri="{FF2B5EF4-FFF2-40B4-BE49-F238E27FC236}">
                <a16:creationId xmlns:a16="http://schemas.microsoft.com/office/drawing/2014/main" id="{D4FBCCFF-C644-EC91-9C24-4D012DE4964E}"/>
              </a:ext>
            </a:extLst>
          </p:cNvPr>
          <p:cNvCxnSpPr/>
          <p:nvPr/>
        </p:nvCxnSpPr>
        <p:spPr>
          <a:xfrm>
            <a:off x="1524000" y="1283465"/>
            <a:ext cx="304800" cy="609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790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Successful Oral Attempt and Good Cause </a:t>
            </a:r>
            <a:r>
              <a:rPr lang="en-US" b="1" u="sng" dirty="0">
                <a:solidFill>
                  <a:srgbClr val="04A651"/>
                </a:solidFill>
                <a:latin typeface="Franklin Gothic Book" panose="020B0503020102020204" pitchFamily="34" charset="0"/>
              </a:rPr>
              <a:t>DOES NOT</a:t>
            </a:r>
            <a:r>
              <a:rPr lang="en-US" b="1" dirty="0">
                <a:solidFill>
                  <a:srgbClr val="04A651"/>
                </a:solidFill>
                <a:latin typeface="Franklin Gothic Book" panose="020B0503020102020204" pitchFamily="34" charset="0"/>
              </a:rPr>
              <a:t> Exist or </a:t>
            </a:r>
            <a:r>
              <a:rPr lang="en-US" b="1" u="sng" dirty="0">
                <a:solidFill>
                  <a:srgbClr val="04A651"/>
                </a:solidFill>
                <a:latin typeface="Franklin Gothic Book" panose="020B0503020102020204" pitchFamily="34" charset="0"/>
              </a:rPr>
              <a:t>IS NOT</a:t>
            </a:r>
            <a:r>
              <a:rPr lang="en-US" b="1" dirty="0">
                <a:solidFill>
                  <a:srgbClr val="04A651"/>
                </a:solidFill>
                <a:latin typeface="Franklin Gothic Book" panose="020B0503020102020204" pitchFamily="34" charset="0"/>
              </a:rPr>
              <a:t> Accepted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9">
            <a:extLst>
              <a:ext uri="{FF2B5EF4-FFF2-40B4-BE49-F238E27FC236}">
                <a16:creationId xmlns:a16="http://schemas.microsoft.com/office/drawing/2014/main" id="{36972245-8E32-27C5-164E-7DCA81F3EC97}"/>
              </a:ext>
            </a:extLst>
          </p:cNvPr>
          <p:cNvGraphicFramePr>
            <a:graphicFrameLocks noGrp="1"/>
          </p:cNvGraphicFramePr>
          <p:nvPr>
            <p:ph idx="1"/>
            <p:extLst>
              <p:ext uri="{D42A27DB-BD31-4B8C-83A1-F6EECF244321}">
                <p14:modId xmlns:p14="http://schemas.microsoft.com/office/powerpoint/2010/main" val="1648365986"/>
              </p:ext>
            </p:extLst>
          </p:nvPr>
        </p:nvGraphicFramePr>
        <p:xfrm>
          <a:off x="1524000" y="1828800"/>
          <a:ext cx="9144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7029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2927</Words>
  <Application>Microsoft Office PowerPoint</Application>
  <PresentationFormat>Widescreen</PresentationFormat>
  <Paragraphs>373</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Franklin Gothic Book</vt:lpstr>
      <vt:lpstr>Office Theme</vt:lpstr>
      <vt:lpstr>Accountability and the Sanction Process</vt:lpstr>
      <vt:lpstr>Pre-Penalty and Sanction Process</vt:lpstr>
      <vt:lpstr>Failure – Unsuccessful Oral Attempt WITHOUT Good Cause</vt:lpstr>
      <vt:lpstr>Failure with Successful Oral Attempt and Good Cause Exists or is Accepted</vt:lpstr>
      <vt:lpstr>PowerPoint Presentation</vt:lpstr>
      <vt:lpstr>PowerPoint Presentation</vt:lpstr>
      <vt:lpstr>PowerPoint Presentation</vt:lpstr>
      <vt:lpstr>PowerPoint Presentation</vt:lpstr>
      <vt:lpstr>Successful Oral Attempt and Good Cause DOES NOT Exist or IS NOT Accepted</vt:lpstr>
      <vt:lpstr>Failure Occurred and 2290 Mailed</vt:lpstr>
      <vt:lpstr>Ten-Day Contact Period</vt:lpstr>
      <vt:lpstr>Ten-Day Contact Period (cont’d)</vt:lpstr>
      <vt:lpstr>Ten-Day Contact Period (cont’d)</vt:lpstr>
      <vt:lpstr>Compliance Activity Failure</vt:lpstr>
      <vt:lpstr>Customer Agrees to Comply but Doesn’t Show</vt:lpstr>
      <vt:lpstr>Customer Agrees to Comply and Doesn’t Show for Compliance Activity</vt:lpstr>
      <vt:lpstr>Customer Agrees to Comply but Doesn’t Show</vt:lpstr>
      <vt:lpstr>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Part 2 Accountability and the Sanction Process (Please continue to Part 3 of this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2024-04-03T13:19:35Z</dcterms:modified>
</cp:coreProperties>
</file>