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76" r:id="rId6"/>
    <p:sldId id="261" r:id="rId7"/>
    <p:sldId id="278" r:id="rId8"/>
    <p:sldId id="262" r:id="rId9"/>
    <p:sldId id="269" r:id="rId10"/>
    <p:sldId id="279" r:id="rId11"/>
    <p:sldId id="348" r:id="rId12"/>
    <p:sldId id="419" r:id="rId13"/>
    <p:sldId id="421" r:id="rId14"/>
    <p:sldId id="422" r:id="rId15"/>
    <p:sldId id="423" r:id="rId16"/>
    <p:sldId id="420" r:id="rId17"/>
    <p:sldId id="415" r:id="rId18"/>
    <p:sldId id="321" r:id="rId19"/>
    <p:sldId id="304" r:id="rId20"/>
    <p:sldId id="316" r:id="rId21"/>
    <p:sldId id="308" r:id="rId22"/>
    <p:sldId id="311" r:id="rId23"/>
    <p:sldId id="323" r:id="rId24"/>
    <p:sldId id="325" r:id="rId25"/>
    <p:sldId id="364" r:id="rId26"/>
    <p:sldId id="292" r:id="rId27"/>
    <p:sldId id="328" r:id="rId28"/>
    <p:sldId id="314" r:id="rId29"/>
    <p:sldId id="327" r:id="rId30"/>
    <p:sldId id="425" r:id="rId31"/>
    <p:sldId id="330" r:id="rId32"/>
    <p:sldId id="340" r:id="rId33"/>
    <p:sldId id="339" r:id="rId34"/>
    <p:sldId id="331" r:id="rId35"/>
    <p:sldId id="386" r:id="rId36"/>
    <p:sldId id="26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454" autoAdjust="0"/>
  </p:normalViewPr>
  <p:slideViewPr>
    <p:cSldViewPr>
      <p:cViewPr varScale="1">
        <p:scale>
          <a:sx n="108" d="100"/>
          <a:sy n="108" d="100"/>
        </p:scale>
        <p:origin x="187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F4961B-D8FB-4533-AE44-FA197F3FCD5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3C1FD-7613-4D2B-9E2D-151A2B15E438}">
      <dgm:prSet phldrT="[Text]"/>
      <dgm:spPr/>
      <dgm:t>
        <a:bodyPr/>
        <a:lstStyle/>
        <a:p>
          <a:r>
            <a:rPr lang="en-US" b="1" dirty="0"/>
            <a:t>Office of Audit</a:t>
          </a:r>
        </a:p>
      </dgm:t>
    </dgm:pt>
    <dgm:pt modelId="{4243D71B-E4BA-474E-AB44-26CC87D35477}" type="parTrans" cxnId="{95B2BA7F-85FD-40F8-AE2D-13BFB16AA133}">
      <dgm:prSet/>
      <dgm:spPr/>
      <dgm:t>
        <a:bodyPr/>
        <a:lstStyle/>
        <a:p>
          <a:endParaRPr lang="en-US"/>
        </a:p>
      </dgm:t>
    </dgm:pt>
    <dgm:pt modelId="{BA7481F4-FCD3-4178-987D-C7251D012AA9}" type="sibTrans" cxnId="{95B2BA7F-85FD-40F8-AE2D-13BFB16AA133}">
      <dgm:prSet/>
      <dgm:spPr/>
      <dgm:t>
        <a:bodyPr/>
        <a:lstStyle/>
        <a:p>
          <a:endParaRPr lang="en-US"/>
        </a:p>
      </dgm:t>
    </dgm:pt>
    <dgm:pt modelId="{AC690BC2-E2ED-493F-9975-806B30E6EB11}">
      <dgm:prSet phldrT="[Text]"/>
      <dgm:spPr>
        <a:solidFill>
          <a:schemeClr val="accent1"/>
        </a:solidFill>
      </dgm:spPr>
      <dgm:t>
        <a:bodyPr/>
        <a:lstStyle/>
        <a:p>
          <a:r>
            <a:rPr lang="en-US" b="1" dirty="0"/>
            <a:t>Office of Investigations</a:t>
          </a:r>
        </a:p>
      </dgm:t>
    </dgm:pt>
    <dgm:pt modelId="{A8C31758-25EE-4B6C-886B-76E9828EB21D}" type="parTrans" cxnId="{BB29B4D0-090F-49BB-BA0E-425E7807E95A}">
      <dgm:prSet/>
      <dgm:spPr/>
      <dgm:t>
        <a:bodyPr/>
        <a:lstStyle/>
        <a:p>
          <a:endParaRPr lang="en-US"/>
        </a:p>
      </dgm:t>
    </dgm:pt>
    <dgm:pt modelId="{A30ED2BE-1377-45B8-AFEF-352975545C65}" type="sibTrans" cxnId="{BB29B4D0-090F-49BB-BA0E-425E7807E95A}">
      <dgm:prSet/>
      <dgm:spPr/>
      <dgm:t>
        <a:bodyPr/>
        <a:lstStyle/>
        <a:p>
          <a:endParaRPr lang="en-US"/>
        </a:p>
      </dgm:t>
    </dgm:pt>
    <dgm:pt modelId="{2D748DBB-1D58-4513-96AA-8F4717DB9843}">
      <dgm:prSet phldrT="[Text]"/>
      <dgm:spPr/>
      <dgm:t>
        <a:bodyPr/>
        <a:lstStyle/>
        <a:p>
          <a:r>
            <a:rPr lang="en-US" b="1" dirty="0"/>
            <a:t>Office of Evaluations</a:t>
          </a:r>
        </a:p>
      </dgm:t>
    </dgm:pt>
    <dgm:pt modelId="{54E1579D-EE8E-4127-84DD-C86A0E37B1F7}" type="parTrans" cxnId="{FF4CE42E-AD9F-42C7-B998-854FE5BFCCE4}">
      <dgm:prSet/>
      <dgm:spPr/>
      <dgm:t>
        <a:bodyPr/>
        <a:lstStyle/>
        <a:p>
          <a:endParaRPr lang="en-US"/>
        </a:p>
      </dgm:t>
    </dgm:pt>
    <dgm:pt modelId="{DAAD5754-B9F6-4C5F-9B81-8D9C1B77D17F}" type="sibTrans" cxnId="{FF4CE42E-AD9F-42C7-B998-854FE5BFCCE4}">
      <dgm:prSet/>
      <dgm:spPr/>
      <dgm:t>
        <a:bodyPr/>
        <a:lstStyle/>
        <a:p>
          <a:endParaRPr lang="en-US"/>
        </a:p>
      </dgm:t>
    </dgm:pt>
    <dgm:pt modelId="{E737A39A-FD78-4E4B-AA36-13AD06B07708}">
      <dgm:prSet/>
      <dgm:spPr/>
      <dgm:t>
        <a:bodyPr/>
        <a:lstStyle/>
        <a:p>
          <a:r>
            <a:rPr lang="en-US" b="1" dirty="0"/>
            <a:t>Office of Legal Counsel</a:t>
          </a:r>
        </a:p>
      </dgm:t>
    </dgm:pt>
    <dgm:pt modelId="{AD5ACD46-4663-47C3-8D71-35DC3592405E}" type="parTrans" cxnId="{FDCA31D4-2F0D-4434-BAE4-740F83E24E90}">
      <dgm:prSet/>
      <dgm:spPr/>
      <dgm:t>
        <a:bodyPr/>
        <a:lstStyle/>
        <a:p>
          <a:endParaRPr lang="en-US"/>
        </a:p>
      </dgm:t>
    </dgm:pt>
    <dgm:pt modelId="{C36255F2-3BD3-4E27-A68D-AD9F32586CE2}" type="sibTrans" cxnId="{FDCA31D4-2F0D-4434-BAE4-740F83E24E90}">
      <dgm:prSet/>
      <dgm:spPr/>
      <dgm:t>
        <a:bodyPr/>
        <a:lstStyle/>
        <a:p>
          <a:endParaRPr lang="en-US"/>
        </a:p>
      </dgm:t>
    </dgm:pt>
    <dgm:pt modelId="{18DA61F8-447C-4C8B-B114-4846E7BFC13D}">
      <dgm:prSet/>
      <dgm:spPr/>
      <dgm:t>
        <a:bodyPr/>
        <a:lstStyle/>
        <a:p>
          <a:r>
            <a:rPr lang="en-US" b="1" dirty="0"/>
            <a:t>Office of Management &amp; Technology</a:t>
          </a:r>
        </a:p>
      </dgm:t>
    </dgm:pt>
    <dgm:pt modelId="{B46B71DC-F779-41BC-A391-FFA87248BB03}" type="parTrans" cxnId="{4245BC33-F3A3-4C49-A7EC-B2B7402CE0D3}">
      <dgm:prSet/>
      <dgm:spPr/>
      <dgm:t>
        <a:bodyPr/>
        <a:lstStyle/>
        <a:p>
          <a:endParaRPr lang="en-US"/>
        </a:p>
      </dgm:t>
    </dgm:pt>
    <dgm:pt modelId="{828525EC-2036-4357-B7C1-29FABE44080D}" type="sibTrans" cxnId="{4245BC33-F3A3-4C49-A7EC-B2B7402CE0D3}">
      <dgm:prSet/>
      <dgm:spPr/>
      <dgm:t>
        <a:bodyPr/>
        <a:lstStyle/>
        <a:p>
          <a:endParaRPr lang="en-US"/>
        </a:p>
      </dgm:t>
    </dgm:pt>
    <dgm:pt modelId="{C526CC22-5F3B-4866-B380-B0E0A1628053}" type="pres">
      <dgm:prSet presAssocID="{20F4961B-D8FB-4533-AE44-FA197F3FCD5B}" presName="linear" presStyleCnt="0">
        <dgm:presLayoutVars>
          <dgm:dir/>
          <dgm:animLvl val="lvl"/>
          <dgm:resizeHandles val="exact"/>
        </dgm:presLayoutVars>
      </dgm:prSet>
      <dgm:spPr/>
    </dgm:pt>
    <dgm:pt modelId="{0CF19806-4D7F-4AAA-AC0B-361054C0DDF5}" type="pres">
      <dgm:prSet presAssocID="{EB03C1FD-7613-4D2B-9E2D-151A2B15E438}" presName="parentLin" presStyleCnt="0"/>
      <dgm:spPr/>
    </dgm:pt>
    <dgm:pt modelId="{94973591-7C84-4EFB-ABB5-8F1A098E397B}" type="pres">
      <dgm:prSet presAssocID="{EB03C1FD-7613-4D2B-9E2D-151A2B15E438}" presName="parentLeftMargin" presStyleLbl="node1" presStyleIdx="0" presStyleCnt="5"/>
      <dgm:spPr/>
    </dgm:pt>
    <dgm:pt modelId="{FAA7C2F8-AA99-4098-B102-70A3FE2733B6}" type="pres">
      <dgm:prSet presAssocID="{EB03C1FD-7613-4D2B-9E2D-151A2B15E438}" presName="parentText" presStyleLbl="node1" presStyleIdx="0" presStyleCnt="5" custScaleX="99174">
        <dgm:presLayoutVars>
          <dgm:chMax val="0"/>
          <dgm:bulletEnabled val="1"/>
        </dgm:presLayoutVars>
      </dgm:prSet>
      <dgm:spPr/>
    </dgm:pt>
    <dgm:pt modelId="{AA565EF5-32FA-41C2-84BE-219E26F49A3E}" type="pres">
      <dgm:prSet presAssocID="{EB03C1FD-7613-4D2B-9E2D-151A2B15E438}" presName="negativeSpace" presStyleCnt="0"/>
      <dgm:spPr/>
    </dgm:pt>
    <dgm:pt modelId="{60496087-2245-4A53-B2BD-E7420002C5E1}" type="pres">
      <dgm:prSet presAssocID="{EB03C1FD-7613-4D2B-9E2D-151A2B15E438}" presName="childText" presStyleLbl="conFgAcc1" presStyleIdx="0" presStyleCnt="5">
        <dgm:presLayoutVars>
          <dgm:bulletEnabled val="1"/>
        </dgm:presLayoutVars>
      </dgm:prSet>
      <dgm:spPr/>
    </dgm:pt>
    <dgm:pt modelId="{8667BB08-ECA0-4E81-8AA1-D1876E93D737}" type="pres">
      <dgm:prSet presAssocID="{BA7481F4-FCD3-4178-987D-C7251D012AA9}" presName="spaceBetweenRectangles" presStyleCnt="0"/>
      <dgm:spPr/>
    </dgm:pt>
    <dgm:pt modelId="{DFAB16C6-48CD-4770-84AD-E7A44BEA8570}" type="pres">
      <dgm:prSet presAssocID="{AC690BC2-E2ED-493F-9975-806B30E6EB11}" presName="parentLin" presStyleCnt="0"/>
      <dgm:spPr/>
    </dgm:pt>
    <dgm:pt modelId="{85F67BD8-40DC-40F3-8F87-C5AC6D78C14E}" type="pres">
      <dgm:prSet presAssocID="{AC690BC2-E2ED-493F-9975-806B30E6EB11}" presName="parentLeftMargin" presStyleLbl="node1" presStyleIdx="0" presStyleCnt="5"/>
      <dgm:spPr/>
    </dgm:pt>
    <dgm:pt modelId="{3E299D8A-A37A-48F8-BC2D-5E3C3A1EB67C}" type="pres">
      <dgm:prSet presAssocID="{AC690BC2-E2ED-493F-9975-806B30E6EB11}" presName="parentText" presStyleLbl="node1" presStyleIdx="1" presStyleCnt="5" custScaleX="124585">
        <dgm:presLayoutVars>
          <dgm:chMax val="0"/>
          <dgm:bulletEnabled val="1"/>
        </dgm:presLayoutVars>
      </dgm:prSet>
      <dgm:spPr/>
    </dgm:pt>
    <dgm:pt modelId="{52A775CD-508E-4A88-AAF9-5C2C417E9E6C}" type="pres">
      <dgm:prSet presAssocID="{AC690BC2-E2ED-493F-9975-806B30E6EB11}" presName="negativeSpace" presStyleCnt="0"/>
      <dgm:spPr/>
    </dgm:pt>
    <dgm:pt modelId="{A31085F7-1CC0-4B7A-A5A7-FC7C02A4C54C}" type="pres">
      <dgm:prSet presAssocID="{AC690BC2-E2ED-493F-9975-806B30E6EB11}" presName="childText" presStyleLbl="conFgAcc1" presStyleIdx="1" presStyleCnt="5">
        <dgm:presLayoutVars>
          <dgm:bulletEnabled val="1"/>
        </dgm:presLayoutVars>
      </dgm:prSet>
      <dgm:spPr/>
    </dgm:pt>
    <dgm:pt modelId="{88D426F4-B20D-48F1-904D-04313C9FB718}" type="pres">
      <dgm:prSet presAssocID="{A30ED2BE-1377-45B8-AFEF-352975545C65}" presName="spaceBetweenRectangles" presStyleCnt="0"/>
      <dgm:spPr/>
    </dgm:pt>
    <dgm:pt modelId="{F9E25DA5-0B82-4C00-ADD2-61DBA95FDF5C}" type="pres">
      <dgm:prSet presAssocID="{2D748DBB-1D58-4513-96AA-8F4717DB9843}" presName="parentLin" presStyleCnt="0"/>
      <dgm:spPr/>
    </dgm:pt>
    <dgm:pt modelId="{1E1565E0-8B37-4F1D-B0E6-8F7C6A5F4115}" type="pres">
      <dgm:prSet presAssocID="{2D748DBB-1D58-4513-96AA-8F4717DB9843}" presName="parentLeftMargin" presStyleLbl="node1" presStyleIdx="1" presStyleCnt="5"/>
      <dgm:spPr/>
    </dgm:pt>
    <dgm:pt modelId="{9D5CB4BB-0207-4C09-905A-AC7971C36FF0}" type="pres">
      <dgm:prSet presAssocID="{2D748DBB-1D58-4513-96AA-8F4717DB9843}" presName="parentText" presStyleLbl="node1" presStyleIdx="2" presStyleCnt="5">
        <dgm:presLayoutVars>
          <dgm:chMax val="0"/>
          <dgm:bulletEnabled val="1"/>
        </dgm:presLayoutVars>
      </dgm:prSet>
      <dgm:spPr/>
    </dgm:pt>
    <dgm:pt modelId="{58AA0393-3448-4ABE-A3FF-0D4C8E39EFD3}" type="pres">
      <dgm:prSet presAssocID="{2D748DBB-1D58-4513-96AA-8F4717DB9843}" presName="negativeSpace" presStyleCnt="0"/>
      <dgm:spPr/>
    </dgm:pt>
    <dgm:pt modelId="{23F4EF2B-3CFC-41C4-BEC1-93D87BAD0048}" type="pres">
      <dgm:prSet presAssocID="{2D748DBB-1D58-4513-96AA-8F4717DB9843}" presName="childText" presStyleLbl="conFgAcc1" presStyleIdx="2" presStyleCnt="5">
        <dgm:presLayoutVars>
          <dgm:bulletEnabled val="1"/>
        </dgm:presLayoutVars>
      </dgm:prSet>
      <dgm:spPr/>
    </dgm:pt>
    <dgm:pt modelId="{987CD01C-BBE3-4C4D-9205-EADA55BE47FA}" type="pres">
      <dgm:prSet presAssocID="{DAAD5754-B9F6-4C5F-9B81-8D9C1B77D17F}" presName="spaceBetweenRectangles" presStyleCnt="0"/>
      <dgm:spPr/>
    </dgm:pt>
    <dgm:pt modelId="{CEB1C286-090B-4100-BCDC-1C9868F74EF2}" type="pres">
      <dgm:prSet presAssocID="{E737A39A-FD78-4E4B-AA36-13AD06B07708}" presName="parentLin" presStyleCnt="0"/>
      <dgm:spPr/>
    </dgm:pt>
    <dgm:pt modelId="{4D242E66-2BCA-40C4-B36A-8A7AD944FA97}" type="pres">
      <dgm:prSet presAssocID="{E737A39A-FD78-4E4B-AA36-13AD06B07708}" presName="parentLeftMargin" presStyleLbl="node1" presStyleIdx="2" presStyleCnt="5"/>
      <dgm:spPr/>
    </dgm:pt>
    <dgm:pt modelId="{78FF527C-E2D0-44DE-B69F-15722960B635}" type="pres">
      <dgm:prSet presAssocID="{E737A39A-FD78-4E4B-AA36-13AD06B07708}" presName="parentText" presStyleLbl="node1" presStyleIdx="3" presStyleCnt="5">
        <dgm:presLayoutVars>
          <dgm:chMax val="0"/>
          <dgm:bulletEnabled val="1"/>
        </dgm:presLayoutVars>
      </dgm:prSet>
      <dgm:spPr/>
    </dgm:pt>
    <dgm:pt modelId="{033EEA3F-810A-4D89-82D9-C0E713C0C653}" type="pres">
      <dgm:prSet presAssocID="{E737A39A-FD78-4E4B-AA36-13AD06B07708}" presName="negativeSpace" presStyleCnt="0"/>
      <dgm:spPr/>
    </dgm:pt>
    <dgm:pt modelId="{E1DEF22A-A0F1-4561-B4FD-58C1D8DF58ED}" type="pres">
      <dgm:prSet presAssocID="{E737A39A-FD78-4E4B-AA36-13AD06B07708}" presName="childText" presStyleLbl="conFgAcc1" presStyleIdx="3" presStyleCnt="5">
        <dgm:presLayoutVars>
          <dgm:bulletEnabled val="1"/>
        </dgm:presLayoutVars>
      </dgm:prSet>
      <dgm:spPr/>
    </dgm:pt>
    <dgm:pt modelId="{3B9772B8-38D8-46C2-AC2E-5CBBED845BFE}" type="pres">
      <dgm:prSet presAssocID="{C36255F2-3BD3-4E27-A68D-AD9F32586CE2}" presName="spaceBetweenRectangles" presStyleCnt="0"/>
      <dgm:spPr/>
    </dgm:pt>
    <dgm:pt modelId="{FB6ED7AC-4BE1-45D4-92F0-9BD1F1345389}" type="pres">
      <dgm:prSet presAssocID="{18DA61F8-447C-4C8B-B114-4846E7BFC13D}" presName="parentLin" presStyleCnt="0"/>
      <dgm:spPr/>
    </dgm:pt>
    <dgm:pt modelId="{FC05F56F-0DD2-4852-B6DC-8144D6E17DC4}" type="pres">
      <dgm:prSet presAssocID="{18DA61F8-447C-4C8B-B114-4846E7BFC13D}" presName="parentLeftMargin" presStyleLbl="node1" presStyleIdx="3" presStyleCnt="5"/>
      <dgm:spPr/>
    </dgm:pt>
    <dgm:pt modelId="{E8703408-E6DE-4ECB-A8A8-C7E2B2CF2CE2}" type="pres">
      <dgm:prSet presAssocID="{18DA61F8-447C-4C8B-B114-4846E7BFC13D}" presName="parentText" presStyleLbl="node1" presStyleIdx="4" presStyleCnt="5">
        <dgm:presLayoutVars>
          <dgm:chMax val="0"/>
          <dgm:bulletEnabled val="1"/>
        </dgm:presLayoutVars>
      </dgm:prSet>
      <dgm:spPr/>
    </dgm:pt>
    <dgm:pt modelId="{99ACA340-C297-490A-95DF-D3FDACFB7FCF}" type="pres">
      <dgm:prSet presAssocID="{18DA61F8-447C-4C8B-B114-4846E7BFC13D}" presName="negativeSpace" presStyleCnt="0"/>
      <dgm:spPr/>
    </dgm:pt>
    <dgm:pt modelId="{8D5A6B67-B096-4CB1-8418-27BDBC2B00FA}" type="pres">
      <dgm:prSet presAssocID="{18DA61F8-447C-4C8B-B114-4846E7BFC13D}" presName="childText" presStyleLbl="conFgAcc1" presStyleIdx="4" presStyleCnt="5">
        <dgm:presLayoutVars>
          <dgm:bulletEnabled val="1"/>
        </dgm:presLayoutVars>
      </dgm:prSet>
      <dgm:spPr/>
    </dgm:pt>
  </dgm:ptLst>
  <dgm:cxnLst>
    <dgm:cxn modelId="{46EFC11E-BED6-4306-A548-C2BE965F7CE7}" type="presOf" srcId="{2D748DBB-1D58-4513-96AA-8F4717DB9843}" destId="{1E1565E0-8B37-4F1D-B0E6-8F7C6A5F4115}" srcOrd="0" destOrd="0" presId="urn:microsoft.com/office/officeart/2005/8/layout/list1"/>
    <dgm:cxn modelId="{96A04A1F-21ED-4F15-A2AA-07AAFD8712BE}" type="presOf" srcId="{EB03C1FD-7613-4D2B-9E2D-151A2B15E438}" destId="{FAA7C2F8-AA99-4098-B102-70A3FE2733B6}" srcOrd="1" destOrd="0" presId="urn:microsoft.com/office/officeart/2005/8/layout/list1"/>
    <dgm:cxn modelId="{FF4CE42E-AD9F-42C7-B998-854FE5BFCCE4}" srcId="{20F4961B-D8FB-4533-AE44-FA197F3FCD5B}" destId="{2D748DBB-1D58-4513-96AA-8F4717DB9843}" srcOrd="2" destOrd="0" parTransId="{54E1579D-EE8E-4127-84DD-C86A0E37B1F7}" sibTransId="{DAAD5754-B9F6-4C5F-9B81-8D9C1B77D17F}"/>
    <dgm:cxn modelId="{4245BC33-F3A3-4C49-A7EC-B2B7402CE0D3}" srcId="{20F4961B-D8FB-4533-AE44-FA197F3FCD5B}" destId="{18DA61F8-447C-4C8B-B114-4846E7BFC13D}" srcOrd="4" destOrd="0" parTransId="{B46B71DC-F779-41BC-A391-FFA87248BB03}" sibTransId="{828525EC-2036-4357-B7C1-29FABE44080D}"/>
    <dgm:cxn modelId="{7D75E268-FB4E-4BBA-8B5D-975ECD12AE6C}" type="presOf" srcId="{AC690BC2-E2ED-493F-9975-806B30E6EB11}" destId="{3E299D8A-A37A-48F8-BC2D-5E3C3A1EB67C}" srcOrd="1" destOrd="0" presId="urn:microsoft.com/office/officeart/2005/8/layout/list1"/>
    <dgm:cxn modelId="{95B2BA7F-85FD-40F8-AE2D-13BFB16AA133}" srcId="{20F4961B-D8FB-4533-AE44-FA197F3FCD5B}" destId="{EB03C1FD-7613-4D2B-9E2D-151A2B15E438}" srcOrd="0" destOrd="0" parTransId="{4243D71B-E4BA-474E-AB44-26CC87D35477}" sibTransId="{BA7481F4-FCD3-4178-987D-C7251D012AA9}"/>
    <dgm:cxn modelId="{DFEE6C99-16A0-43A1-A175-9C6E16DB5748}" type="presOf" srcId="{20F4961B-D8FB-4533-AE44-FA197F3FCD5B}" destId="{C526CC22-5F3B-4866-B380-B0E0A1628053}" srcOrd="0" destOrd="0" presId="urn:microsoft.com/office/officeart/2005/8/layout/list1"/>
    <dgm:cxn modelId="{5062AAB9-A428-4D94-B8BA-FE6C618F5603}" type="presOf" srcId="{18DA61F8-447C-4C8B-B114-4846E7BFC13D}" destId="{E8703408-E6DE-4ECB-A8A8-C7E2B2CF2CE2}" srcOrd="1" destOrd="0" presId="urn:microsoft.com/office/officeart/2005/8/layout/list1"/>
    <dgm:cxn modelId="{BB29B4D0-090F-49BB-BA0E-425E7807E95A}" srcId="{20F4961B-D8FB-4533-AE44-FA197F3FCD5B}" destId="{AC690BC2-E2ED-493F-9975-806B30E6EB11}" srcOrd="1" destOrd="0" parTransId="{A8C31758-25EE-4B6C-886B-76E9828EB21D}" sibTransId="{A30ED2BE-1377-45B8-AFEF-352975545C65}"/>
    <dgm:cxn modelId="{A66ED7D0-F0E4-46BA-97B5-C3AE76481CDE}" type="presOf" srcId="{E737A39A-FD78-4E4B-AA36-13AD06B07708}" destId="{78FF527C-E2D0-44DE-B69F-15722960B635}" srcOrd="1" destOrd="0" presId="urn:microsoft.com/office/officeart/2005/8/layout/list1"/>
    <dgm:cxn modelId="{451631D3-D02C-40E5-A713-5E45A722AC8A}" type="presOf" srcId="{AC690BC2-E2ED-493F-9975-806B30E6EB11}" destId="{85F67BD8-40DC-40F3-8F87-C5AC6D78C14E}" srcOrd="0" destOrd="0" presId="urn:microsoft.com/office/officeart/2005/8/layout/list1"/>
    <dgm:cxn modelId="{FDCA31D4-2F0D-4434-BAE4-740F83E24E90}" srcId="{20F4961B-D8FB-4533-AE44-FA197F3FCD5B}" destId="{E737A39A-FD78-4E4B-AA36-13AD06B07708}" srcOrd="3" destOrd="0" parTransId="{AD5ACD46-4663-47C3-8D71-35DC3592405E}" sibTransId="{C36255F2-3BD3-4E27-A68D-AD9F32586CE2}"/>
    <dgm:cxn modelId="{DDE92BE1-7BE0-4FFD-B840-01A998EC1FA8}" type="presOf" srcId="{EB03C1FD-7613-4D2B-9E2D-151A2B15E438}" destId="{94973591-7C84-4EFB-ABB5-8F1A098E397B}" srcOrd="0" destOrd="0" presId="urn:microsoft.com/office/officeart/2005/8/layout/list1"/>
    <dgm:cxn modelId="{BC2301E4-B99D-4D20-B71A-5B5863B99355}" type="presOf" srcId="{2D748DBB-1D58-4513-96AA-8F4717DB9843}" destId="{9D5CB4BB-0207-4C09-905A-AC7971C36FF0}" srcOrd="1" destOrd="0" presId="urn:microsoft.com/office/officeart/2005/8/layout/list1"/>
    <dgm:cxn modelId="{6BF0E1E8-8646-4A4A-AE76-6BD36E67ECA1}" type="presOf" srcId="{E737A39A-FD78-4E4B-AA36-13AD06B07708}" destId="{4D242E66-2BCA-40C4-B36A-8A7AD944FA97}" srcOrd="0" destOrd="0" presId="urn:microsoft.com/office/officeart/2005/8/layout/list1"/>
    <dgm:cxn modelId="{F98C88FE-0351-40D3-A001-8D0A21C49F8C}" type="presOf" srcId="{18DA61F8-447C-4C8B-B114-4846E7BFC13D}" destId="{FC05F56F-0DD2-4852-B6DC-8144D6E17DC4}" srcOrd="0" destOrd="0" presId="urn:microsoft.com/office/officeart/2005/8/layout/list1"/>
    <dgm:cxn modelId="{E2E5573A-A64F-4A83-A941-11412251E95E}" type="presParOf" srcId="{C526CC22-5F3B-4866-B380-B0E0A1628053}" destId="{0CF19806-4D7F-4AAA-AC0B-361054C0DDF5}" srcOrd="0" destOrd="0" presId="urn:microsoft.com/office/officeart/2005/8/layout/list1"/>
    <dgm:cxn modelId="{D8F24011-2DCB-41A5-8F51-023799A7AB58}" type="presParOf" srcId="{0CF19806-4D7F-4AAA-AC0B-361054C0DDF5}" destId="{94973591-7C84-4EFB-ABB5-8F1A098E397B}" srcOrd="0" destOrd="0" presId="urn:microsoft.com/office/officeart/2005/8/layout/list1"/>
    <dgm:cxn modelId="{426C4155-797E-45E4-9228-6FF3E9BD0108}" type="presParOf" srcId="{0CF19806-4D7F-4AAA-AC0B-361054C0DDF5}" destId="{FAA7C2F8-AA99-4098-B102-70A3FE2733B6}" srcOrd="1" destOrd="0" presId="urn:microsoft.com/office/officeart/2005/8/layout/list1"/>
    <dgm:cxn modelId="{2572585F-9EE5-432E-962B-A4B2483BD283}" type="presParOf" srcId="{C526CC22-5F3B-4866-B380-B0E0A1628053}" destId="{AA565EF5-32FA-41C2-84BE-219E26F49A3E}" srcOrd="1" destOrd="0" presId="urn:microsoft.com/office/officeart/2005/8/layout/list1"/>
    <dgm:cxn modelId="{2A74067D-EDA3-4BFC-BA3C-1C3FDFEC23BE}" type="presParOf" srcId="{C526CC22-5F3B-4866-B380-B0E0A1628053}" destId="{60496087-2245-4A53-B2BD-E7420002C5E1}" srcOrd="2" destOrd="0" presId="urn:microsoft.com/office/officeart/2005/8/layout/list1"/>
    <dgm:cxn modelId="{71974E09-D811-4858-88C4-1FF7BDDF7F81}" type="presParOf" srcId="{C526CC22-5F3B-4866-B380-B0E0A1628053}" destId="{8667BB08-ECA0-4E81-8AA1-D1876E93D737}" srcOrd="3" destOrd="0" presId="urn:microsoft.com/office/officeart/2005/8/layout/list1"/>
    <dgm:cxn modelId="{638C1FF3-2D59-499B-90F1-95835A150FB6}" type="presParOf" srcId="{C526CC22-5F3B-4866-B380-B0E0A1628053}" destId="{DFAB16C6-48CD-4770-84AD-E7A44BEA8570}" srcOrd="4" destOrd="0" presId="urn:microsoft.com/office/officeart/2005/8/layout/list1"/>
    <dgm:cxn modelId="{971F9E31-1AC1-4856-9D4B-69EB7DAFD317}" type="presParOf" srcId="{DFAB16C6-48CD-4770-84AD-E7A44BEA8570}" destId="{85F67BD8-40DC-40F3-8F87-C5AC6D78C14E}" srcOrd="0" destOrd="0" presId="urn:microsoft.com/office/officeart/2005/8/layout/list1"/>
    <dgm:cxn modelId="{5E723741-13BF-474A-9989-C1E7552CFF4D}" type="presParOf" srcId="{DFAB16C6-48CD-4770-84AD-E7A44BEA8570}" destId="{3E299D8A-A37A-48F8-BC2D-5E3C3A1EB67C}" srcOrd="1" destOrd="0" presId="urn:microsoft.com/office/officeart/2005/8/layout/list1"/>
    <dgm:cxn modelId="{DF8BF063-4E77-4A02-A2B6-E8E309742CA0}" type="presParOf" srcId="{C526CC22-5F3B-4866-B380-B0E0A1628053}" destId="{52A775CD-508E-4A88-AAF9-5C2C417E9E6C}" srcOrd="5" destOrd="0" presId="urn:microsoft.com/office/officeart/2005/8/layout/list1"/>
    <dgm:cxn modelId="{3A1F8FDC-B4D4-43B6-A498-99DA74AA1EC7}" type="presParOf" srcId="{C526CC22-5F3B-4866-B380-B0E0A1628053}" destId="{A31085F7-1CC0-4B7A-A5A7-FC7C02A4C54C}" srcOrd="6" destOrd="0" presId="urn:microsoft.com/office/officeart/2005/8/layout/list1"/>
    <dgm:cxn modelId="{A55BA8D1-4DE6-41CF-9272-18D96328DA52}" type="presParOf" srcId="{C526CC22-5F3B-4866-B380-B0E0A1628053}" destId="{88D426F4-B20D-48F1-904D-04313C9FB718}" srcOrd="7" destOrd="0" presId="urn:microsoft.com/office/officeart/2005/8/layout/list1"/>
    <dgm:cxn modelId="{0C935AD0-87B3-4437-9412-06725DCBDB80}" type="presParOf" srcId="{C526CC22-5F3B-4866-B380-B0E0A1628053}" destId="{F9E25DA5-0B82-4C00-ADD2-61DBA95FDF5C}" srcOrd="8" destOrd="0" presId="urn:microsoft.com/office/officeart/2005/8/layout/list1"/>
    <dgm:cxn modelId="{9858189F-39F4-4B6C-8865-CCA7615B09CE}" type="presParOf" srcId="{F9E25DA5-0B82-4C00-ADD2-61DBA95FDF5C}" destId="{1E1565E0-8B37-4F1D-B0E6-8F7C6A5F4115}" srcOrd="0" destOrd="0" presId="urn:microsoft.com/office/officeart/2005/8/layout/list1"/>
    <dgm:cxn modelId="{D134DBD4-C843-4460-9ADD-0F9EDD338DB6}" type="presParOf" srcId="{F9E25DA5-0B82-4C00-ADD2-61DBA95FDF5C}" destId="{9D5CB4BB-0207-4C09-905A-AC7971C36FF0}" srcOrd="1" destOrd="0" presId="urn:microsoft.com/office/officeart/2005/8/layout/list1"/>
    <dgm:cxn modelId="{261B5BBA-BF3F-4BA4-9ACA-B4D1E0E9F0D6}" type="presParOf" srcId="{C526CC22-5F3B-4866-B380-B0E0A1628053}" destId="{58AA0393-3448-4ABE-A3FF-0D4C8E39EFD3}" srcOrd="9" destOrd="0" presId="urn:microsoft.com/office/officeart/2005/8/layout/list1"/>
    <dgm:cxn modelId="{9AEADC21-D9AF-4AC8-A448-232B304D83D3}" type="presParOf" srcId="{C526CC22-5F3B-4866-B380-B0E0A1628053}" destId="{23F4EF2B-3CFC-41C4-BEC1-93D87BAD0048}" srcOrd="10" destOrd="0" presId="urn:microsoft.com/office/officeart/2005/8/layout/list1"/>
    <dgm:cxn modelId="{D5B060FB-FDC1-4F46-B101-A011F7773736}" type="presParOf" srcId="{C526CC22-5F3B-4866-B380-B0E0A1628053}" destId="{987CD01C-BBE3-4C4D-9205-EADA55BE47FA}" srcOrd="11" destOrd="0" presId="urn:microsoft.com/office/officeart/2005/8/layout/list1"/>
    <dgm:cxn modelId="{C3EBB3BF-374E-414F-9E02-A2CFD2A0982E}" type="presParOf" srcId="{C526CC22-5F3B-4866-B380-B0E0A1628053}" destId="{CEB1C286-090B-4100-BCDC-1C9868F74EF2}" srcOrd="12" destOrd="0" presId="urn:microsoft.com/office/officeart/2005/8/layout/list1"/>
    <dgm:cxn modelId="{AE468754-41B9-464B-837D-35CC7EB76FAA}" type="presParOf" srcId="{CEB1C286-090B-4100-BCDC-1C9868F74EF2}" destId="{4D242E66-2BCA-40C4-B36A-8A7AD944FA97}" srcOrd="0" destOrd="0" presId="urn:microsoft.com/office/officeart/2005/8/layout/list1"/>
    <dgm:cxn modelId="{FE5CCF5C-F3CB-4B37-A421-24CFE6A039DA}" type="presParOf" srcId="{CEB1C286-090B-4100-BCDC-1C9868F74EF2}" destId="{78FF527C-E2D0-44DE-B69F-15722960B635}" srcOrd="1" destOrd="0" presId="urn:microsoft.com/office/officeart/2005/8/layout/list1"/>
    <dgm:cxn modelId="{2513AA52-E639-482A-9D3C-186EFC0A4E36}" type="presParOf" srcId="{C526CC22-5F3B-4866-B380-B0E0A1628053}" destId="{033EEA3F-810A-4D89-82D9-C0E713C0C653}" srcOrd="13" destOrd="0" presId="urn:microsoft.com/office/officeart/2005/8/layout/list1"/>
    <dgm:cxn modelId="{EEB2CF8D-1FF3-4CA4-ACDA-49FDE70E903A}" type="presParOf" srcId="{C526CC22-5F3B-4866-B380-B0E0A1628053}" destId="{E1DEF22A-A0F1-4561-B4FD-58C1D8DF58ED}" srcOrd="14" destOrd="0" presId="urn:microsoft.com/office/officeart/2005/8/layout/list1"/>
    <dgm:cxn modelId="{4373DE00-2EF0-4545-99E5-50F047588524}" type="presParOf" srcId="{C526CC22-5F3B-4866-B380-B0E0A1628053}" destId="{3B9772B8-38D8-46C2-AC2E-5CBBED845BFE}" srcOrd="15" destOrd="0" presId="urn:microsoft.com/office/officeart/2005/8/layout/list1"/>
    <dgm:cxn modelId="{B40AAFCC-4788-4351-A431-A97A18081B85}" type="presParOf" srcId="{C526CC22-5F3B-4866-B380-B0E0A1628053}" destId="{FB6ED7AC-4BE1-45D4-92F0-9BD1F1345389}" srcOrd="16" destOrd="0" presId="urn:microsoft.com/office/officeart/2005/8/layout/list1"/>
    <dgm:cxn modelId="{D86E2E7C-C119-454F-B26F-D8D7E867E5B8}" type="presParOf" srcId="{FB6ED7AC-4BE1-45D4-92F0-9BD1F1345389}" destId="{FC05F56F-0DD2-4852-B6DC-8144D6E17DC4}" srcOrd="0" destOrd="0" presId="urn:microsoft.com/office/officeart/2005/8/layout/list1"/>
    <dgm:cxn modelId="{6899E0A5-8D73-4487-8EEA-3596D2C64C03}" type="presParOf" srcId="{FB6ED7AC-4BE1-45D4-92F0-9BD1F1345389}" destId="{E8703408-E6DE-4ECB-A8A8-C7E2B2CF2CE2}" srcOrd="1" destOrd="0" presId="urn:microsoft.com/office/officeart/2005/8/layout/list1"/>
    <dgm:cxn modelId="{9E877B43-3EE7-4031-A757-360CFBBC8B8F}" type="presParOf" srcId="{C526CC22-5F3B-4866-B380-B0E0A1628053}" destId="{99ACA340-C297-490A-95DF-D3FDACFB7FCF}" srcOrd="17" destOrd="0" presId="urn:microsoft.com/office/officeart/2005/8/layout/list1"/>
    <dgm:cxn modelId="{2CB4CC3F-3F11-4104-8EA9-BFE7377D916C}" type="presParOf" srcId="{C526CC22-5F3B-4866-B380-B0E0A1628053}" destId="{8D5A6B67-B096-4CB1-8418-27BDBC2B00FA}"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96087-2245-4A53-B2BD-E7420002C5E1}">
      <dsp:nvSpPr>
        <dsp:cNvPr id="0" name=""/>
        <dsp:cNvSpPr/>
      </dsp:nvSpPr>
      <dsp:spPr>
        <a:xfrm>
          <a:off x="0" y="1532699"/>
          <a:ext cx="477186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A7C2F8-AA99-4098-B102-70A3FE2733B6}">
      <dsp:nvSpPr>
        <dsp:cNvPr id="0" name=""/>
        <dsp:cNvSpPr/>
      </dsp:nvSpPr>
      <dsp:spPr>
        <a:xfrm>
          <a:off x="238593" y="1311299"/>
          <a:ext cx="3312717"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256" tIns="0" rIns="126256" bIns="0" numCol="1" spcCol="1270" anchor="ctr" anchorCtr="0">
          <a:noAutofit/>
        </a:bodyPr>
        <a:lstStyle/>
        <a:p>
          <a:pPr marL="0" lvl="0" indent="0" algn="l" defTabSz="666750">
            <a:lnSpc>
              <a:spcPct val="90000"/>
            </a:lnSpc>
            <a:spcBef>
              <a:spcPct val="0"/>
            </a:spcBef>
            <a:spcAft>
              <a:spcPct val="35000"/>
            </a:spcAft>
            <a:buNone/>
          </a:pPr>
          <a:r>
            <a:rPr lang="en-US" sz="1500" b="1" kern="1200" dirty="0"/>
            <a:t>Office of Audit</a:t>
          </a:r>
        </a:p>
      </dsp:txBody>
      <dsp:txXfrm>
        <a:off x="260209" y="1332915"/>
        <a:ext cx="3269485" cy="399568"/>
      </dsp:txXfrm>
    </dsp:sp>
    <dsp:sp modelId="{A31085F7-1CC0-4B7A-A5A7-FC7C02A4C54C}">
      <dsp:nvSpPr>
        <dsp:cNvPr id="0" name=""/>
        <dsp:cNvSpPr/>
      </dsp:nvSpPr>
      <dsp:spPr>
        <a:xfrm>
          <a:off x="0" y="2213099"/>
          <a:ext cx="477186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299D8A-A37A-48F8-BC2D-5E3C3A1EB67C}">
      <dsp:nvSpPr>
        <dsp:cNvPr id="0" name=""/>
        <dsp:cNvSpPr/>
      </dsp:nvSpPr>
      <dsp:spPr>
        <a:xfrm>
          <a:off x="238593" y="1991699"/>
          <a:ext cx="4161523" cy="44280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256" tIns="0" rIns="126256" bIns="0" numCol="1" spcCol="1270" anchor="ctr" anchorCtr="0">
          <a:noAutofit/>
        </a:bodyPr>
        <a:lstStyle/>
        <a:p>
          <a:pPr marL="0" lvl="0" indent="0" algn="l" defTabSz="666750">
            <a:lnSpc>
              <a:spcPct val="90000"/>
            </a:lnSpc>
            <a:spcBef>
              <a:spcPct val="0"/>
            </a:spcBef>
            <a:spcAft>
              <a:spcPct val="35000"/>
            </a:spcAft>
            <a:buNone/>
          </a:pPr>
          <a:r>
            <a:rPr lang="en-US" sz="1500" b="1" kern="1200" dirty="0"/>
            <a:t>Office of Investigations</a:t>
          </a:r>
        </a:p>
      </dsp:txBody>
      <dsp:txXfrm>
        <a:off x="260209" y="2013315"/>
        <a:ext cx="4118291" cy="399568"/>
      </dsp:txXfrm>
    </dsp:sp>
    <dsp:sp modelId="{23F4EF2B-3CFC-41C4-BEC1-93D87BAD0048}">
      <dsp:nvSpPr>
        <dsp:cNvPr id="0" name=""/>
        <dsp:cNvSpPr/>
      </dsp:nvSpPr>
      <dsp:spPr>
        <a:xfrm>
          <a:off x="0" y="2893500"/>
          <a:ext cx="477186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5CB4BB-0207-4C09-905A-AC7971C36FF0}">
      <dsp:nvSpPr>
        <dsp:cNvPr id="0" name=""/>
        <dsp:cNvSpPr/>
      </dsp:nvSpPr>
      <dsp:spPr>
        <a:xfrm>
          <a:off x="238593" y="2672099"/>
          <a:ext cx="3340308"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256" tIns="0" rIns="126256" bIns="0" numCol="1" spcCol="1270" anchor="ctr" anchorCtr="0">
          <a:noAutofit/>
        </a:bodyPr>
        <a:lstStyle/>
        <a:p>
          <a:pPr marL="0" lvl="0" indent="0" algn="l" defTabSz="666750">
            <a:lnSpc>
              <a:spcPct val="90000"/>
            </a:lnSpc>
            <a:spcBef>
              <a:spcPct val="0"/>
            </a:spcBef>
            <a:spcAft>
              <a:spcPct val="35000"/>
            </a:spcAft>
            <a:buNone/>
          </a:pPr>
          <a:r>
            <a:rPr lang="en-US" sz="1500" b="1" kern="1200" dirty="0"/>
            <a:t>Office of Evaluations</a:t>
          </a:r>
        </a:p>
      </dsp:txBody>
      <dsp:txXfrm>
        <a:off x="260209" y="2693715"/>
        <a:ext cx="3297076" cy="399568"/>
      </dsp:txXfrm>
    </dsp:sp>
    <dsp:sp modelId="{E1DEF22A-A0F1-4561-B4FD-58C1D8DF58ED}">
      <dsp:nvSpPr>
        <dsp:cNvPr id="0" name=""/>
        <dsp:cNvSpPr/>
      </dsp:nvSpPr>
      <dsp:spPr>
        <a:xfrm>
          <a:off x="0" y="3573900"/>
          <a:ext cx="477186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F527C-E2D0-44DE-B69F-15722960B635}">
      <dsp:nvSpPr>
        <dsp:cNvPr id="0" name=""/>
        <dsp:cNvSpPr/>
      </dsp:nvSpPr>
      <dsp:spPr>
        <a:xfrm>
          <a:off x="238593" y="3352500"/>
          <a:ext cx="3340308"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256" tIns="0" rIns="126256" bIns="0" numCol="1" spcCol="1270" anchor="ctr" anchorCtr="0">
          <a:noAutofit/>
        </a:bodyPr>
        <a:lstStyle/>
        <a:p>
          <a:pPr marL="0" lvl="0" indent="0" algn="l" defTabSz="666750">
            <a:lnSpc>
              <a:spcPct val="90000"/>
            </a:lnSpc>
            <a:spcBef>
              <a:spcPct val="0"/>
            </a:spcBef>
            <a:spcAft>
              <a:spcPct val="35000"/>
            </a:spcAft>
            <a:buNone/>
          </a:pPr>
          <a:r>
            <a:rPr lang="en-US" sz="1500" b="1" kern="1200" dirty="0"/>
            <a:t>Office of Legal Counsel</a:t>
          </a:r>
        </a:p>
      </dsp:txBody>
      <dsp:txXfrm>
        <a:off x="260209" y="3374116"/>
        <a:ext cx="3297076" cy="399568"/>
      </dsp:txXfrm>
    </dsp:sp>
    <dsp:sp modelId="{8D5A6B67-B096-4CB1-8418-27BDBC2B00FA}">
      <dsp:nvSpPr>
        <dsp:cNvPr id="0" name=""/>
        <dsp:cNvSpPr/>
      </dsp:nvSpPr>
      <dsp:spPr>
        <a:xfrm>
          <a:off x="0" y="4254300"/>
          <a:ext cx="477186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703408-E6DE-4ECB-A8A8-C7E2B2CF2CE2}">
      <dsp:nvSpPr>
        <dsp:cNvPr id="0" name=""/>
        <dsp:cNvSpPr/>
      </dsp:nvSpPr>
      <dsp:spPr>
        <a:xfrm>
          <a:off x="238593" y="4032900"/>
          <a:ext cx="3340308"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256" tIns="0" rIns="126256" bIns="0" numCol="1" spcCol="1270" anchor="ctr" anchorCtr="0">
          <a:noAutofit/>
        </a:bodyPr>
        <a:lstStyle/>
        <a:p>
          <a:pPr marL="0" lvl="0" indent="0" algn="l" defTabSz="666750">
            <a:lnSpc>
              <a:spcPct val="90000"/>
            </a:lnSpc>
            <a:spcBef>
              <a:spcPct val="0"/>
            </a:spcBef>
            <a:spcAft>
              <a:spcPct val="35000"/>
            </a:spcAft>
            <a:buNone/>
          </a:pPr>
          <a:r>
            <a:rPr lang="en-US" sz="1500" b="1" kern="1200" dirty="0"/>
            <a:t>Office of Management &amp; Technology</a:t>
          </a:r>
        </a:p>
      </dsp:txBody>
      <dsp:txXfrm>
        <a:off x="260209" y="4054516"/>
        <a:ext cx="3297076"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2B6E4A-9269-4E17-A815-21FE32D75372}" type="datetimeFigureOut">
              <a:rPr lang="en-US" smtClean="0"/>
              <a:t>1/12/2022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EE6EC-04BC-4EAF-9E13-8620715F7360}" type="slidenum">
              <a:rPr lang="en-US" smtClean="0"/>
              <a:t>‹#›</a:t>
            </a:fld>
            <a:endParaRPr lang="en-US"/>
          </a:p>
        </p:txBody>
      </p:sp>
    </p:spTree>
    <p:extLst>
      <p:ext uri="{BB962C8B-B14F-4D97-AF65-F5344CB8AC3E}">
        <p14:creationId xmlns:p14="http://schemas.microsoft.com/office/powerpoint/2010/main" val="384635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5148C-371F-4940-ACBA-A60E974F240B}" type="slidenum">
              <a:rPr lang="en-US" smtClean="0"/>
              <a:t>2</a:t>
            </a:fld>
            <a:endParaRPr lang="en-US"/>
          </a:p>
        </p:txBody>
      </p:sp>
    </p:spTree>
    <p:extLst>
      <p:ext uri="{BB962C8B-B14F-4D97-AF65-F5344CB8AC3E}">
        <p14:creationId xmlns:p14="http://schemas.microsoft.com/office/powerpoint/2010/main" val="1737817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E209EE-F2C9-3944-A2AC-0D918A16C4D6}" type="slidenum">
              <a:rPr lang="en-US" smtClean="0"/>
              <a:t>28</a:t>
            </a:fld>
            <a:endParaRPr lang="en-US"/>
          </a:p>
        </p:txBody>
      </p:sp>
    </p:spTree>
    <p:extLst>
      <p:ext uri="{BB962C8B-B14F-4D97-AF65-F5344CB8AC3E}">
        <p14:creationId xmlns:p14="http://schemas.microsoft.com/office/powerpoint/2010/main" val="361504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EE6EC-04BC-4EAF-9E13-8620715F7360}" type="slidenum">
              <a:rPr lang="en-US" smtClean="0"/>
              <a:t>15</a:t>
            </a:fld>
            <a:endParaRPr lang="en-US"/>
          </a:p>
        </p:txBody>
      </p:sp>
    </p:spTree>
    <p:extLst>
      <p:ext uri="{BB962C8B-B14F-4D97-AF65-F5344CB8AC3E}">
        <p14:creationId xmlns:p14="http://schemas.microsoft.com/office/powerpoint/2010/main" val="124087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E209EE-F2C9-3944-A2AC-0D918A16C4D6}" type="slidenum">
              <a:rPr lang="en-US" smtClean="0"/>
              <a:t>20</a:t>
            </a:fld>
            <a:endParaRPr lang="en-US"/>
          </a:p>
        </p:txBody>
      </p:sp>
    </p:spTree>
    <p:extLst>
      <p:ext uri="{BB962C8B-B14F-4D97-AF65-F5344CB8AC3E}">
        <p14:creationId xmlns:p14="http://schemas.microsoft.com/office/powerpoint/2010/main" val="257858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E209EE-F2C9-3944-A2AC-0D918A16C4D6}" type="slidenum">
              <a:rPr lang="en-US" smtClean="0"/>
              <a:t>21</a:t>
            </a:fld>
            <a:endParaRPr lang="en-US"/>
          </a:p>
        </p:txBody>
      </p:sp>
    </p:spTree>
    <p:extLst>
      <p:ext uri="{BB962C8B-B14F-4D97-AF65-F5344CB8AC3E}">
        <p14:creationId xmlns:p14="http://schemas.microsoft.com/office/powerpoint/2010/main" val="185953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EE6EC-04BC-4EAF-9E13-8620715F7360}" type="slidenum">
              <a:rPr lang="en-US" smtClean="0"/>
              <a:t>22</a:t>
            </a:fld>
            <a:endParaRPr lang="en-US"/>
          </a:p>
        </p:txBody>
      </p:sp>
    </p:spTree>
    <p:extLst>
      <p:ext uri="{BB962C8B-B14F-4D97-AF65-F5344CB8AC3E}">
        <p14:creationId xmlns:p14="http://schemas.microsoft.com/office/powerpoint/2010/main" val="375060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E209EE-F2C9-3944-A2AC-0D918A16C4D6}" type="slidenum">
              <a:rPr lang="en-US" smtClean="0"/>
              <a:t>23</a:t>
            </a:fld>
            <a:endParaRPr lang="en-US"/>
          </a:p>
        </p:txBody>
      </p:sp>
    </p:spTree>
    <p:extLst>
      <p:ext uri="{BB962C8B-B14F-4D97-AF65-F5344CB8AC3E}">
        <p14:creationId xmlns:p14="http://schemas.microsoft.com/office/powerpoint/2010/main" val="6867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E209EE-F2C9-3944-A2AC-0D918A16C4D6}" type="slidenum">
              <a:rPr lang="en-US" smtClean="0"/>
              <a:t>24</a:t>
            </a:fld>
            <a:endParaRPr lang="en-US"/>
          </a:p>
        </p:txBody>
      </p:sp>
    </p:spTree>
    <p:extLst>
      <p:ext uri="{BB962C8B-B14F-4D97-AF65-F5344CB8AC3E}">
        <p14:creationId xmlns:p14="http://schemas.microsoft.com/office/powerpoint/2010/main" val="418695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E209EE-F2C9-3944-A2AC-0D918A16C4D6}" type="slidenum">
              <a:rPr lang="en-US" smtClean="0"/>
              <a:t>26</a:t>
            </a:fld>
            <a:endParaRPr lang="en-US"/>
          </a:p>
        </p:txBody>
      </p:sp>
    </p:spTree>
    <p:extLst>
      <p:ext uri="{BB962C8B-B14F-4D97-AF65-F5344CB8AC3E}">
        <p14:creationId xmlns:p14="http://schemas.microsoft.com/office/powerpoint/2010/main" val="4137820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E209EE-F2C9-3944-A2AC-0D918A16C4D6}" type="slidenum">
              <a:rPr lang="en-US" smtClean="0"/>
              <a:t>27</a:t>
            </a:fld>
            <a:endParaRPr lang="en-US"/>
          </a:p>
        </p:txBody>
      </p:sp>
    </p:spTree>
    <p:extLst>
      <p:ext uri="{BB962C8B-B14F-4D97-AF65-F5344CB8AC3E}">
        <p14:creationId xmlns:p14="http://schemas.microsoft.com/office/powerpoint/2010/main" val="271210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647CB2-7B6B-475E-BAD7-7FB79B2511D9}" type="datetimeFigureOut">
              <a:rPr lang="en-US" smtClean="0"/>
              <a:t>1/12/2022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EB41D0-008C-4258-905E-738C36712C64}" type="slidenum">
              <a:rPr lang="en-US" smtClean="0"/>
              <a:t>‹#›</a:t>
            </a:fld>
            <a:endParaRPr lang="en-US"/>
          </a:p>
        </p:txBody>
      </p:sp>
    </p:spTree>
    <p:extLst>
      <p:ext uri="{BB962C8B-B14F-4D97-AF65-F5344CB8AC3E}">
        <p14:creationId xmlns:p14="http://schemas.microsoft.com/office/powerpoint/2010/main" val="89551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647CB2-7B6B-475E-BAD7-7FB79B2511D9}" type="datetimeFigureOut">
              <a:rPr lang="en-US" smtClean="0"/>
              <a:t>1/12/2022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EB41D0-008C-4258-905E-738C36712C64}" type="slidenum">
              <a:rPr lang="en-US" smtClean="0"/>
              <a:t>‹#›</a:t>
            </a:fld>
            <a:endParaRPr lang="en-US"/>
          </a:p>
        </p:txBody>
      </p:sp>
    </p:spTree>
    <p:extLst>
      <p:ext uri="{BB962C8B-B14F-4D97-AF65-F5344CB8AC3E}">
        <p14:creationId xmlns:p14="http://schemas.microsoft.com/office/powerpoint/2010/main" val="227221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647CB2-7B6B-475E-BAD7-7FB79B2511D9}" type="datetimeFigureOut">
              <a:rPr lang="en-US" smtClean="0"/>
              <a:t>1/12/2022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EB41D0-008C-4258-905E-738C36712C64}" type="slidenum">
              <a:rPr lang="en-US" smtClean="0"/>
              <a:t>‹#›</a:t>
            </a:fld>
            <a:endParaRPr lang="en-US"/>
          </a:p>
        </p:txBody>
      </p:sp>
    </p:spTree>
    <p:extLst>
      <p:ext uri="{BB962C8B-B14F-4D97-AF65-F5344CB8AC3E}">
        <p14:creationId xmlns:p14="http://schemas.microsoft.com/office/powerpoint/2010/main" val="332235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0462DB9-DC91-44F4-AC5C-F04A9F2271D2}" type="datetimeFigureOut">
              <a:rPr lang="en-US" smtClean="0"/>
              <a:t>1/12/2022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E56D2F-C842-45A2-88F1-0D192538541D}" type="slidenum">
              <a:rPr lang="en-US" smtClean="0"/>
              <a:t>‹#›</a:t>
            </a:fld>
            <a:endParaRPr lang="en-US"/>
          </a:p>
        </p:txBody>
      </p:sp>
    </p:spTree>
    <p:extLst>
      <p:ext uri="{BB962C8B-B14F-4D97-AF65-F5344CB8AC3E}">
        <p14:creationId xmlns:p14="http://schemas.microsoft.com/office/powerpoint/2010/main" val="417641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647CB2-7B6B-475E-BAD7-7FB79B2511D9}" type="datetimeFigureOut">
              <a:rPr lang="en-US" smtClean="0"/>
              <a:t>1/12/2022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EB41D0-008C-4258-905E-738C36712C64}" type="slidenum">
              <a:rPr lang="en-US" smtClean="0"/>
              <a:t>‹#›</a:t>
            </a:fld>
            <a:endParaRPr lang="en-US"/>
          </a:p>
        </p:txBody>
      </p:sp>
    </p:spTree>
    <p:extLst>
      <p:ext uri="{BB962C8B-B14F-4D97-AF65-F5344CB8AC3E}">
        <p14:creationId xmlns:p14="http://schemas.microsoft.com/office/powerpoint/2010/main" val="281001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647CB2-7B6B-475E-BAD7-7FB79B2511D9}" type="datetimeFigureOut">
              <a:rPr lang="en-US" smtClean="0"/>
              <a:t>1/12/2022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EB41D0-008C-4258-905E-738C36712C64}" type="slidenum">
              <a:rPr lang="en-US" smtClean="0"/>
              <a:t>‹#›</a:t>
            </a:fld>
            <a:endParaRPr lang="en-US"/>
          </a:p>
        </p:txBody>
      </p:sp>
    </p:spTree>
    <p:extLst>
      <p:ext uri="{BB962C8B-B14F-4D97-AF65-F5344CB8AC3E}">
        <p14:creationId xmlns:p14="http://schemas.microsoft.com/office/powerpoint/2010/main" val="260467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647CB2-7B6B-475E-BAD7-7FB79B2511D9}" type="datetimeFigureOut">
              <a:rPr lang="en-US" smtClean="0"/>
              <a:t>1/12/2022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EB41D0-008C-4258-905E-738C36712C64}" type="slidenum">
              <a:rPr lang="en-US" smtClean="0"/>
              <a:t>‹#›</a:t>
            </a:fld>
            <a:endParaRPr lang="en-US"/>
          </a:p>
        </p:txBody>
      </p:sp>
    </p:spTree>
    <p:extLst>
      <p:ext uri="{BB962C8B-B14F-4D97-AF65-F5344CB8AC3E}">
        <p14:creationId xmlns:p14="http://schemas.microsoft.com/office/powerpoint/2010/main" val="391830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C647CB2-7B6B-475E-BAD7-7FB79B2511D9}" type="datetimeFigureOut">
              <a:rPr lang="en-US" smtClean="0"/>
              <a:t>1/12/2022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BEB41D0-008C-4258-905E-738C36712C64}" type="slidenum">
              <a:rPr lang="en-US" smtClean="0"/>
              <a:t>‹#›</a:t>
            </a:fld>
            <a:endParaRPr lang="en-US"/>
          </a:p>
        </p:txBody>
      </p:sp>
    </p:spTree>
    <p:extLst>
      <p:ext uri="{BB962C8B-B14F-4D97-AF65-F5344CB8AC3E}">
        <p14:creationId xmlns:p14="http://schemas.microsoft.com/office/powerpoint/2010/main" val="344636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C647CB2-7B6B-475E-BAD7-7FB79B2511D9}" type="datetimeFigureOut">
              <a:rPr lang="en-US" smtClean="0"/>
              <a:t>1/12/2022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BEB41D0-008C-4258-905E-738C36712C64}" type="slidenum">
              <a:rPr lang="en-US" smtClean="0"/>
              <a:t>‹#›</a:t>
            </a:fld>
            <a:endParaRPr lang="en-US"/>
          </a:p>
        </p:txBody>
      </p:sp>
    </p:spTree>
    <p:extLst>
      <p:ext uri="{BB962C8B-B14F-4D97-AF65-F5344CB8AC3E}">
        <p14:creationId xmlns:p14="http://schemas.microsoft.com/office/powerpoint/2010/main" val="406259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C647CB2-7B6B-475E-BAD7-7FB79B2511D9}" type="datetimeFigureOut">
              <a:rPr lang="en-US" smtClean="0"/>
              <a:t>1/12/2022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BEB41D0-008C-4258-905E-738C36712C64}" type="slidenum">
              <a:rPr lang="en-US" smtClean="0"/>
              <a:t>‹#›</a:t>
            </a:fld>
            <a:endParaRPr lang="en-US"/>
          </a:p>
        </p:txBody>
      </p:sp>
    </p:spTree>
    <p:extLst>
      <p:ext uri="{BB962C8B-B14F-4D97-AF65-F5344CB8AC3E}">
        <p14:creationId xmlns:p14="http://schemas.microsoft.com/office/powerpoint/2010/main" val="238497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647CB2-7B6B-475E-BAD7-7FB79B2511D9}" type="datetimeFigureOut">
              <a:rPr lang="en-US" smtClean="0"/>
              <a:t>1/12/2022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EB41D0-008C-4258-905E-738C36712C64}" type="slidenum">
              <a:rPr lang="en-US" smtClean="0"/>
              <a:t>‹#›</a:t>
            </a:fld>
            <a:endParaRPr lang="en-US"/>
          </a:p>
        </p:txBody>
      </p:sp>
    </p:spTree>
    <p:extLst>
      <p:ext uri="{BB962C8B-B14F-4D97-AF65-F5344CB8AC3E}">
        <p14:creationId xmlns:p14="http://schemas.microsoft.com/office/powerpoint/2010/main" val="153492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647CB2-7B6B-475E-BAD7-7FB79B2511D9}" type="datetimeFigureOut">
              <a:rPr lang="en-US" smtClean="0"/>
              <a:t>1/12/2022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EB41D0-008C-4258-905E-738C36712C64}" type="slidenum">
              <a:rPr lang="en-US" smtClean="0"/>
              <a:t>‹#›</a:t>
            </a:fld>
            <a:endParaRPr lang="en-US"/>
          </a:p>
        </p:txBody>
      </p:sp>
    </p:spTree>
    <p:extLst>
      <p:ext uri="{BB962C8B-B14F-4D97-AF65-F5344CB8AC3E}">
        <p14:creationId xmlns:p14="http://schemas.microsoft.com/office/powerpoint/2010/main" val="296671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flipH="1">
            <a:off x="304800" y="533400"/>
            <a:ext cx="85344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28" name="Picture 4" descr="Inline imag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929675"/>
            <a:ext cx="9144000" cy="92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03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Reportfraud@anywherefl.or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sam.gov/"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1.png"/><Relationship Id="rId5" Type="http://schemas.openxmlformats.org/officeDocument/2006/relationships/image" Target="../media/image29.png"/><Relationship Id="rId4"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3" Type="http://schemas.openxmlformats.org/officeDocument/2006/relationships/hyperlink" Target="http://www.hudoig.gov/sites/default/files/Developing%20a%20Fraud%20Policy_1.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hyperlink" Target="mailto:jdavis@hudoig.gov"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hudoig.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XXX_Bixal_HUDOIG_ppt_backgrd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4"/>
          <p:cNvSpPr txBox="1">
            <a:spLocks/>
          </p:cNvSpPr>
          <p:nvPr/>
        </p:nvSpPr>
        <p:spPr>
          <a:xfrm>
            <a:off x="206604" y="4495800"/>
            <a:ext cx="8915400" cy="1371600"/>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chemeClr val="bg2">
                    <a:lumMod val="25000"/>
                  </a:schemeClr>
                </a:solidFill>
                <a:latin typeface="Copperplate Gothic Bold" panose="020E0705020206020404" pitchFamily="34" charset="0"/>
                <a:cs typeface="Helvetica Light"/>
              </a:rPr>
              <a:t>Introduction to HUDOIG</a:t>
            </a:r>
          </a:p>
          <a:p>
            <a:r>
              <a:rPr lang="en-US" sz="2800" b="1" dirty="0">
                <a:solidFill>
                  <a:schemeClr val="bg2">
                    <a:lumMod val="25000"/>
                  </a:schemeClr>
                </a:solidFill>
                <a:latin typeface="Copperplate Gothic Bold" panose="020E0705020206020404" pitchFamily="34" charset="0"/>
                <a:cs typeface="Helvetica Light"/>
              </a:rPr>
              <a:t>Low Cost/No cost ways to fight fraud</a:t>
            </a:r>
          </a:p>
          <a:p>
            <a:r>
              <a:rPr lang="en-US" sz="1100" b="1" dirty="0">
                <a:solidFill>
                  <a:schemeClr val="bg2">
                    <a:lumMod val="50000"/>
                  </a:schemeClr>
                </a:solidFill>
                <a:latin typeface="Helvetica Light"/>
                <a:cs typeface="Helvetica"/>
              </a:rPr>
              <a:t>Special Agent Jamila Davis </a:t>
            </a:r>
            <a:r>
              <a:rPr lang="en-US" sz="1100" b="1" dirty="0">
                <a:solidFill>
                  <a:schemeClr val="bg2">
                    <a:lumMod val="50000"/>
                  </a:schemeClr>
                </a:solidFill>
                <a:latin typeface="Helvetica"/>
                <a:cs typeface="Helvetica"/>
              </a:rPr>
              <a:t>Region 4   |   June 2021</a:t>
            </a:r>
          </a:p>
        </p:txBody>
      </p:sp>
    </p:spTree>
    <p:extLst>
      <p:ext uri="{BB962C8B-B14F-4D97-AF65-F5344CB8AC3E}">
        <p14:creationId xmlns:p14="http://schemas.microsoft.com/office/powerpoint/2010/main" val="107753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710" y="1418282"/>
            <a:ext cx="3086100" cy="3124200"/>
          </a:xfrm>
        </p:spPr>
        <p:txBody>
          <a:bodyPr/>
          <a:lstStyle/>
          <a:p>
            <a:r>
              <a:rPr lang="en-US" sz="2800" dirty="0"/>
              <a:t>Regardless of the size of organization or the nature of the business, </a:t>
            </a:r>
            <a:br>
              <a:rPr lang="en-US" sz="2800" dirty="0"/>
            </a:br>
            <a:r>
              <a:rPr lang="en-US" sz="2800" dirty="0"/>
              <a:t>most fraud (43%) was detected as the result of a tip</a:t>
            </a:r>
          </a:p>
        </p:txBody>
      </p:sp>
      <p:pic>
        <p:nvPicPr>
          <p:cNvPr id="3" name="Picture 2"/>
          <p:cNvPicPr>
            <a:picLocks noChangeAspect="1"/>
          </p:cNvPicPr>
          <p:nvPr/>
        </p:nvPicPr>
        <p:blipFill>
          <a:blip r:embed="rId2"/>
          <a:stretch>
            <a:fillRect/>
          </a:stretch>
        </p:blipFill>
        <p:spPr>
          <a:xfrm>
            <a:off x="3886200" y="152400"/>
            <a:ext cx="3962400" cy="6228107"/>
          </a:xfrm>
          <a:prstGeom prst="rect">
            <a:avLst/>
          </a:prstGeom>
          <a:ln w="28575">
            <a:solidFill>
              <a:schemeClr val="tx1"/>
            </a:solidFill>
          </a:ln>
        </p:spPr>
      </p:pic>
      <p:sp>
        <p:nvSpPr>
          <p:cNvPr id="4" name="Rectangle 3"/>
          <p:cNvSpPr/>
          <p:nvPr/>
        </p:nvSpPr>
        <p:spPr>
          <a:xfrm>
            <a:off x="196960" y="12700"/>
            <a:ext cx="3576428" cy="461665"/>
          </a:xfrm>
          <a:prstGeom prst="rect">
            <a:avLst/>
          </a:prstGeom>
        </p:spPr>
        <p:txBody>
          <a:bodyPr wrap="none">
            <a:spAutoFit/>
          </a:bodyPr>
          <a:lstStyle/>
          <a:p>
            <a:r>
              <a:rPr lang="en-US" sz="2400" b="1" dirty="0">
                <a:solidFill>
                  <a:srgbClr val="C00000"/>
                </a:solidFill>
                <a:latin typeface="DejaVu LGC Sans Condensed"/>
                <a:cs typeface="Adobe Garamond Pro Sb"/>
              </a:rPr>
              <a:t>#1 Way to Detect Fraud</a:t>
            </a:r>
            <a:endParaRPr lang="en-US" sz="2400" b="1" dirty="0">
              <a:solidFill>
                <a:srgbClr val="C00000"/>
              </a:solidFill>
            </a:endParaRPr>
          </a:p>
        </p:txBody>
      </p:sp>
      <p:sp>
        <p:nvSpPr>
          <p:cNvPr id="5" name="TextBox 4"/>
          <p:cNvSpPr txBox="1"/>
          <p:nvPr/>
        </p:nvSpPr>
        <p:spPr>
          <a:xfrm>
            <a:off x="260460" y="5486400"/>
            <a:ext cx="3276600" cy="830997"/>
          </a:xfrm>
          <a:prstGeom prst="rect">
            <a:avLst/>
          </a:prstGeom>
          <a:noFill/>
        </p:spPr>
        <p:txBody>
          <a:bodyPr wrap="square" rtlCol="0">
            <a:spAutoFit/>
          </a:bodyPr>
          <a:lstStyle/>
          <a:p>
            <a:pPr algn="ctr"/>
            <a:r>
              <a:rPr lang="en-US" sz="1200" dirty="0"/>
              <a:t>The Association of Certified Fraud Examiners</a:t>
            </a:r>
          </a:p>
          <a:p>
            <a:pPr algn="ctr"/>
            <a:r>
              <a:rPr lang="en-US" sz="1200" dirty="0"/>
              <a:t>Report to The Nations</a:t>
            </a:r>
          </a:p>
          <a:p>
            <a:pPr algn="ctr"/>
            <a:r>
              <a:rPr lang="en-US" sz="1200" dirty="0"/>
              <a:t>www.acfe.com/report-to-the-nations</a:t>
            </a:r>
          </a:p>
          <a:p>
            <a:r>
              <a:rPr lang="en-US" sz="1200" dirty="0"/>
              <a:t> </a:t>
            </a:r>
          </a:p>
        </p:txBody>
      </p:sp>
    </p:spTree>
    <p:extLst>
      <p:ext uri="{BB962C8B-B14F-4D97-AF65-F5344CB8AC3E}">
        <p14:creationId xmlns:p14="http://schemas.microsoft.com/office/powerpoint/2010/main" val="268682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88357"/>
            <a:ext cx="4283020" cy="3657600"/>
          </a:xfrm>
        </p:spPr>
        <p:txBody>
          <a:bodyPr/>
          <a:lstStyle/>
          <a:p>
            <a:r>
              <a:rPr lang="en-US" sz="2800" dirty="0"/>
              <a:t>Regardless of the size of organization or the nature of the business, </a:t>
            </a:r>
            <a:br>
              <a:rPr lang="en-US" sz="2800" dirty="0"/>
            </a:br>
            <a:r>
              <a:rPr lang="en-US" sz="2800" dirty="0"/>
              <a:t>most tips come from:</a:t>
            </a:r>
            <a:br>
              <a:rPr lang="en-US" sz="2800" dirty="0"/>
            </a:br>
            <a:br>
              <a:rPr lang="en-US" sz="2800" dirty="0"/>
            </a:br>
            <a:r>
              <a:rPr lang="en-US" sz="2800" dirty="0"/>
              <a:t>Employees (50%), Clients/Customers (22%), </a:t>
            </a:r>
            <a:br>
              <a:rPr lang="en-US" sz="2800" dirty="0"/>
            </a:br>
            <a:r>
              <a:rPr lang="en-US" sz="2800" dirty="0"/>
              <a:t>Anonymous (15%)</a:t>
            </a:r>
          </a:p>
        </p:txBody>
      </p:sp>
      <p:sp>
        <p:nvSpPr>
          <p:cNvPr id="4" name="Rectangle 3"/>
          <p:cNvSpPr/>
          <p:nvPr/>
        </p:nvSpPr>
        <p:spPr>
          <a:xfrm>
            <a:off x="734296" y="25400"/>
            <a:ext cx="3576428" cy="461665"/>
          </a:xfrm>
          <a:prstGeom prst="rect">
            <a:avLst/>
          </a:prstGeom>
        </p:spPr>
        <p:txBody>
          <a:bodyPr wrap="none">
            <a:spAutoFit/>
          </a:bodyPr>
          <a:lstStyle/>
          <a:p>
            <a:r>
              <a:rPr lang="en-US" sz="2400" b="1" dirty="0">
                <a:solidFill>
                  <a:srgbClr val="C00000"/>
                </a:solidFill>
                <a:latin typeface="DejaVu LGC Sans Condensed"/>
                <a:cs typeface="Adobe Garamond Pro Sb"/>
              </a:rPr>
              <a:t>#1 Way to Detect Fraud</a:t>
            </a:r>
            <a:endParaRPr lang="en-US" sz="2400" b="1" dirty="0">
              <a:solidFill>
                <a:srgbClr val="C00000"/>
              </a:solidFill>
            </a:endParaRPr>
          </a:p>
        </p:txBody>
      </p:sp>
      <p:pic>
        <p:nvPicPr>
          <p:cNvPr id="5" name="Picture 4"/>
          <p:cNvPicPr>
            <a:picLocks noChangeAspect="1"/>
          </p:cNvPicPr>
          <p:nvPr/>
        </p:nvPicPr>
        <p:blipFill>
          <a:blip r:embed="rId2"/>
          <a:stretch>
            <a:fillRect/>
          </a:stretch>
        </p:blipFill>
        <p:spPr>
          <a:xfrm>
            <a:off x="4676720" y="25400"/>
            <a:ext cx="3336980" cy="6038346"/>
          </a:xfrm>
          <a:prstGeom prst="rect">
            <a:avLst/>
          </a:prstGeom>
        </p:spPr>
      </p:pic>
      <p:sp>
        <p:nvSpPr>
          <p:cNvPr id="6" name="TextBox 5"/>
          <p:cNvSpPr txBox="1"/>
          <p:nvPr/>
        </p:nvSpPr>
        <p:spPr>
          <a:xfrm>
            <a:off x="884210" y="5232749"/>
            <a:ext cx="3276600" cy="830997"/>
          </a:xfrm>
          <a:prstGeom prst="rect">
            <a:avLst/>
          </a:prstGeom>
          <a:noFill/>
        </p:spPr>
        <p:txBody>
          <a:bodyPr wrap="square" rtlCol="0">
            <a:spAutoFit/>
          </a:bodyPr>
          <a:lstStyle/>
          <a:p>
            <a:pPr algn="ctr"/>
            <a:r>
              <a:rPr lang="en-US" sz="1200" dirty="0"/>
              <a:t>The Association of Certified Fraud Examiners</a:t>
            </a:r>
          </a:p>
          <a:p>
            <a:pPr algn="ctr"/>
            <a:r>
              <a:rPr lang="en-US" sz="1200" dirty="0"/>
              <a:t>Report to The Nations</a:t>
            </a:r>
          </a:p>
          <a:p>
            <a:pPr algn="ctr"/>
            <a:r>
              <a:rPr lang="en-US" sz="1200" dirty="0"/>
              <a:t>www.acfe.com/report-to-the-nations</a:t>
            </a:r>
          </a:p>
          <a:p>
            <a:r>
              <a:rPr lang="en-US" sz="1200" dirty="0"/>
              <a:t> </a:t>
            </a:r>
          </a:p>
        </p:txBody>
      </p:sp>
    </p:spTree>
    <p:extLst>
      <p:ext uri="{BB962C8B-B14F-4D97-AF65-F5344CB8AC3E}">
        <p14:creationId xmlns:p14="http://schemas.microsoft.com/office/powerpoint/2010/main" val="2226714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71900" y="710256"/>
            <a:ext cx="4752975" cy="2653501"/>
          </a:xfrm>
          <a:prstGeom prst="rect">
            <a:avLst/>
          </a:prstGeom>
        </p:spPr>
      </p:pic>
      <p:sp>
        <p:nvSpPr>
          <p:cNvPr id="4" name="Rectangle 3"/>
          <p:cNvSpPr/>
          <p:nvPr/>
        </p:nvSpPr>
        <p:spPr>
          <a:xfrm>
            <a:off x="304800" y="76200"/>
            <a:ext cx="3576428" cy="461665"/>
          </a:xfrm>
          <a:prstGeom prst="rect">
            <a:avLst/>
          </a:prstGeom>
        </p:spPr>
        <p:txBody>
          <a:bodyPr wrap="none">
            <a:spAutoFit/>
          </a:bodyPr>
          <a:lstStyle/>
          <a:p>
            <a:r>
              <a:rPr lang="en-US" sz="2400" b="1" dirty="0">
                <a:solidFill>
                  <a:srgbClr val="C00000"/>
                </a:solidFill>
                <a:latin typeface="DejaVu LGC Sans Condensed"/>
                <a:cs typeface="Adobe Garamond Pro Sb"/>
              </a:rPr>
              <a:t>#1 Way to Detect Fraud</a:t>
            </a:r>
            <a:endParaRPr lang="en-US" sz="2400" b="1" dirty="0">
              <a:solidFill>
                <a:srgbClr val="C00000"/>
              </a:solidFill>
            </a:endParaRPr>
          </a:p>
        </p:txBody>
      </p:sp>
      <p:sp>
        <p:nvSpPr>
          <p:cNvPr id="5" name="TextBox 4"/>
          <p:cNvSpPr txBox="1"/>
          <p:nvPr/>
        </p:nvSpPr>
        <p:spPr>
          <a:xfrm>
            <a:off x="304800" y="1488585"/>
            <a:ext cx="3505200" cy="1200329"/>
          </a:xfrm>
          <a:prstGeom prst="rect">
            <a:avLst/>
          </a:prstGeom>
          <a:noFill/>
        </p:spPr>
        <p:txBody>
          <a:bodyPr wrap="square" rtlCol="0">
            <a:spAutoFit/>
          </a:bodyPr>
          <a:lstStyle/>
          <a:p>
            <a:pPr algn="ctr"/>
            <a:r>
              <a:rPr lang="en-US" sz="2400" dirty="0"/>
              <a:t>Organizations without fraud hotlines lose MORE money to fraud</a:t>
            </a:r>
          </a:p>
        </p:txBody>
      </p:sp>
      <p:pic>
        <p:nvPicPr>
          <p:cNvPr id="6" name="Picture 5"/>
          <p:cNvPicPr>
            <a:picLocks noChangeAspect="1"/>
          </p:cNvPicPr>
          <p:nvPr/>
        </p:nvPicPr>
        <p:blipFill>
          <a:blip r:embed="rId3"/>
          <a:stretch>
            <a:fillRect/>
          </a:stretch>
        </p:blipFill>
        <p:spPr>
          <a:xfrm>
            <a:off x="4569095" y="3536148"/>
            <a:ext cx="3158583" cy="2514600"/>
          </a:xfrm>
          <a:prstGeom prst="rect">
            <a:avLst/>
          </a:prstGeom>
        </p:spPr>
      </p:pic>
      <p:sp>
        <p:nvSpPr>
          <p:cNvPr id="8" name="TextBox 7"/>
          <p:cNvSpPr txBox="1"/>
          <p:nvPr/>
        </p:nvSpPr>
        <p:spPr>
          <a:xfrm>
            <a:off x="558800" y="3853934"/>
            <a:ext cx="3505200" cy="1200329"/>
          </a:xfrm>
          <a:prstGeom prst="rect">
            <a:avLst/>
          </a:prstGeom>
          <a:noFill/>
        </p:spPr>
        <p:txBody>
          <a:bodyPr wrap="square" rtlCol="0">
            <a:spAutoFit/>
          </a:bodyPr>
          <a:lstStyle/>
          <a:p>
            <a:pPr algn="ctr"/>
            <a:r>
              <a:rPr lang="en-US" sz="2400" dirty="0"/>
              <a:t>Organizations without fraud hotlines take longer to discover fraud</a:t>
            </a:r>
          </a:p>
        </p:txBody>
      </p:sp>
      <p:sp>
        <p:nvSpPr>
          <p:cNvPr id="9" name="TextBox 8"/>
          <p:cNvSpPr txBox="1"/>
          <p:nvPr/>
        </p:nvSpPr>
        <p:spPr>
          <a:xfrm>
            <a:off x="673100" y="5544440"/>
            <a:ext cx="3276600" cy="738664"/>
          </a:xfrm>
          <a:prstGeom prst="rect">
            <a:avLst/>
          </a:prstGeom>
          <a:noFill/>
        </p:spPr>
        <p:txBody>
          <a:bodyPr wrap="square" rtlCol="0">
            <a:spAutoFit/>
          </a:bodyPr>
          <a:lstStyle/>
          <a:p>
            <a:pPr algn="ctr"/>
            <a:r>
              <a:rPr lang="en-US" sz="1000" dirty="0"/>
              <a:t>The Association of Certified Fraud Examiners</a:t>
            </a:r>
          </a:p>
          <a:p>
            <a:pPr algn="ctr"/>
            <a:r>
              <a:rPr lang="en-US" sz="1000" dirty="0"/>
              <a:t>Report to The Nations</a:t>
            </a:r>
          </a:p>
          <a:p>
            <a:pPr algn="ctr"/>
            <a:r>
              <a:rPr lang="en-US" sz="1000" dirty="0"/>
              <a:t>www.acfe.com/report-to-the-nations</a:t>
            </a:r>
          </a:p>
          <a:p>
            <a:r>
              <a:rPr lang="en-US" sz="1200" dirty="0"/>
              <a:t> </a:t>
            </a:r>
          </a:p>
        </p:txBody>
      </p:sp>
    </p:spTree>
    <p:extLst>
      <p:ext uri="{BB962C8B-B14F-4D97-AF65-F5344CB8AC3E}">
        <p14:creationId xmlns:p14="http://schemas.microsoft.com/office/powerpoint/2010/main" val="70262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14627" y="0"/>
            <a:ext cx="8186111" cy="584775"/>
          </a:xfrm>
          <a:prstGeom prst="rect">
            <a:avLst/>
          </a:prstGeom>
          <a:noFill/>
        </p:spPr>
        <p:txBody>
          <a:bodyPr wrap="square" rtlCol="0">
            <a:spAutoFit/>
          </a:bodyPr>
          <a:lstStyle/>
          <a:p>
            <a:r>
              <a:rPr lang="en-US" sz="3200" dirty="0">
                <a:solidFill>
                  <a:srgbClr val="860000"/>
                </a:solidFill>
              </a:rPr>
              <a:t>Suggestion #1: Establish a Fraud Hotline</a:t>
            </a:r>
            <a:endParaRPr lang="en-US" sz="3200" dirty="0">
              <a:solidFill>
                <a:srgbClr val="C00000"/>
              </a:solidFill>
            </a:endParaRPr>
          </a:p>
        </p:txBody>
      </p:sp>
      <p:sp>
        <p:nvSpPr>
          <p:cNvPr id="7" name="TextBox 6"/>
          <p:cNvSpPr txBox="1"/>
          <p:nvPr/>
        </p:nvSpPr>
        <p:spPr>
          <a:xfrm>
            <a:off x="176527" y="572075"/>
            <a:ext cx="8656618" cy="5509200"/>
          </a:xfrm>
          <a:prstGeom prst="rect">
            <a:avLst/>
          </a:prstGeom>
          <a:noFill/>
        </p:spPr>
        <p:txBody>
          <a:bodyPr wrap="square" rtlCol="0">
            <a:spAutoFit/>
          </a:bodyPr>
          <a:lstStyle/>
          <a:p>
            <a:pPr marL="342900" indent="-342900">
              <a:buFont typeface="Wingdings" panose="05000000000000000000" pitchFamily="2" charset="2"/>
              <a:buChar char="ü"/>
            </a:pPr>
            <a:r>
              <a:rPr lang="en-US" sz="2200" b="1" dirty="0"/>
              <a:t>Establish An Email Account	</a:t>
            </a:r>
          </a:p>
          <a:p>
            <a:pPr marL="1257300" lvl="2" indent="-342900">
              <a:buFont typeface="Wingdings" panose="05000000000000000000" pitchFamily="2" charset="2"/>
              <a:buChar char="§"/>
            </a:pPr>
            <a:r>
              <a:rPr lang="en-US" sz="2200" dirty="0"/>
              <a:t>Example: </a:t>
            </a:r>
            <a:r>
              <a:rPr lang="en-US" sz="2200" dirty="0">
                <a:hlinkClick r:id="rId2"/>
              </a:rPr>
              <a:t>Reportfraud@anywherefl.org</a:t>
            </a:r>
            <a:endParaRPr lang="en-US" sz="2200" dirty="0"/>
          </a:p>
          <a:p>
            <a:pPr marL="1257300" lvl="2" indent="-342900">
              <a:buFont typeface="Wingdings" panose="05000000000000000000" pitchFamily="2" charset="2"/>
              <a:buChar char="§"/>
            </a:pPr>
            <a:r>
              <a:rPr lang="en-US" sz="2200" dirty="0"/>
              <a:t>Cost Effective</a:t>
            </a:r>
          </a:p>
          <a:p>
            <a:pPr marL="1257300" lvl="2" indent="-342900">
              <a:buFont typeface="Wingdings" panose="05000000000000000000" pitchFamily="2" charset="2"/>
              <a:buChar char="§"/>
            </a:pPr>
            <a:r>
              <a:rPr lang="en-US" sz="2200" dirty="0"/>
              <a:t>Easiest to monitor</a:t>
            </a:r>
          </a:p>
          <a:p>
            <a:pPr marL="1257300" lvl="2" indent="-342900">
              <a:buFont typeface="Wingdings" panose="05000000000000000000" pitchFamily="2" charset="2"/>
              <a:buChar char="§"/>
            </a:pPr>
            <a:r>
              <a:rPr lang="en-US" sz="2200" dirty="0"/>
              <a:t>More anonymous, people are more comfortable</a:t>
            </a:r>
          </a:p>
          <a:p>
            <a:endParaRPr lang="en-US" sz="2200" dirty="0"/>
          </a:p>
          <a:p>
            <a:pPr>
              <a:buFont typeface="Wingdings" charset="2"/>
              <a:buChar char="ü"/>
            </a:pPr>
            <a:r>
              <a:rPr lang="en-US" sz="2200" b="1" dirty="0"/>
              <a:t>Advertise Your Fraud Hotline</a:t>
            </a:r>
          </a:p>
          <a:p>
            <a:pPr marL="800100" lvl="1" indent="-342900">
              <a:buFont typeface="Wingdings" panose="05000000000000000000" pitchFamily="2" charset="2"/>
              <a:buChar char="§"/>
            </a:pPr>
            <a:r>
              <a:rPr lang="en-US" sz="2200" dirty="0"/>
              <a:t>A fraud hotline advertises to clients, vendors and employees that you are serious about detecting &amp; preventing fraud</a:t>
            </a:r>
          </a:p>
          <a:p>
            <a:pPr marL="800100" lvl="1" indent="-342900">
              <a:buFont typeface="Wingdings" panose="05000000000000000000" pitchFamily="2" charset="2"/>
              <a:buChar char="§"/>
            </a:pPr>
            <a:r>
              <a:rPr lang="en-US" sz="2200" dirty="0"/>
              <a:t>Put the hotline on your </a:t>
            </a:r>
            <a:r>
              <a:rPr lang="en-US" sz="2200" u="sng" dirty="0"/>
              <a:t>website</a:t>
            </a:r>
            <a:r>
              <a:rPr lang="en-US" sz="2200" dirty="0"/>
              <a:t>, </a:t>
            </a:r>
            <a:r>
              <a:rPr lang="en-US" sz="2200" u="sng" dirty="0"/>
              <a:t>client applications</a:t>
            </a:r>
            <a:r>
              <a:rPr lang="en-US" sz="2200" dirty="0"/>
              <a:t>, </a:t>
            </a:r>
            <a:r>
              <a:rPr lang="en-US" sz="2200" u="sng" dirty="0"/>
              <a:t>lobby</a:t>
            </a:r>
            <a:r>
              <a:rPr lang="en-US" sz="2200" dirty="0"/>
              <a:t>, </a:t>
            </a:r>
            <a:r>
              <a:rPr lang="en-US" sz="2200" u="sng" dirty="0"/>
              <a:t>conference rooms</a:t>
            </a:r>
            <a:r>
              <a:rPr lang="en-US" sz="2200" dirty="0"/>
              <a:t>, </a:t>
            </a:r>
            <a:r>
              <a:rPr lang="en-US" sz="2200" u="sng" dirty="0"/>
              <a:t>email signature lines, newsletters</a:t>
            </a:r>
            <a:r>
              <a:rPr lang="en-US" sz="2200" dirty="0"/>
              <a:t> (encourage your community to communicate with you)</a:t>
            </a:r>
          </a:p>
          <a:p>
            <a:endParaRPr lang="en-US" sz="2200" dirty="0"/>
          </a:p>
          <a:p>
            <a:pPr>
              <a:buFont typeface="Wingdings" charset="2"/>
              <a:buChar char="ü"/>
            </a:pPr>
            <a:r>
              <a:rPr lang="en-US" sz="2200" b="1" dirty="0"/>
              <a:t>Really Think About Who Will Be Responsible for the Hotline</a:t>
            </a:r>
          </a:p>
          <a:p>
            <a:pPr marL="800100" lvl="1" indent="-342900">
              <a:buFont typeface="Wingdings" panose="05000000000000000000" pitchFamily="2" charset="2"/>
              <a:buChar char="§"/>
            </a:pPr>
            <a:r>
              <a:rPr lang="en-US" sz="2200" dirty="0"/>
              <a:t>Make sure that information from the hotline is actually addressed and that the information is handled by the appropriate individual</a:t>
            </a:r>
            <a:endParaRPr lang="en-US" sz="2000" dirty="0"/>
          </a:p>
        </p:txBody>
      </p:sp>
    </p:spTree>
    <p:extLst>
      <p:ext uri="{BB962C8B-B14F-4D97-AF65-F5344CB8AC3E}">
        <p14:creationId xmlns:p14="http://schemas.microsoft.com/office/powerpoint/2010/main" val="137290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t="1112"/>
          <a:stretch/>
        </p:blipFill>
        <p:spPr>
          <a:xfrm>
            <a:off x="0" y="0"/>
            <a:ext cx="5020922" cy="6858000"/>
          </a:xfrm>
          <a:prstGeom prst="rect">
            <a:avLst/>
          </a:prstGeom>
        </p:spPr>
      </p:pic>
      <p:sp>
        <p:nvSpPr>
          <p:cNvPr id="2" name="Title 1"/>
          <p:cNvSpPr>
            <a:spLocks noGrp="1"/>
          </p:cNvSpPr>
          <p:nvPr>
            <p:ph type="title"/>
          </p:nvPr>
        </p:nvSpPr>
        <p:spPr>
          <a:xfrm>
            <a:off x="4419600" y="2705100"/>
            <a:ext cx="4495800" cy="1066800"/>
          </a:xfrm>
          <a:noFill/>
        </p:spPr>
        <p:txBody>
          <a:bodyPr/>
          <a:lstStyle/>
          <a:p>
            <a:r>
              <a:rPr lang="en-US" sz="2400" dirty="0"/>
              <a:t>The Case Of </a:t>
            </a:r>
            <a:br>
              <a:rPr lang="en-US" dirty="0"/>
            </a:br>
            <a:r>
              <a:rPr lang="en-US" sz="3600" b="1" dirty="0">
                <a:solidFill>
                  <a:srgbClr val="C00000"/>
                </a:solidFill>
                <a:latin typeface="Lucida Calligraphy" panose="03010101010101010101" pitchFamily="66" charset="0"/>
              </a:rPr>
              <a:t>Bow to the Queen</a:t>
            </a:r>
          </a:p>
        </p:txBody>
      </p:sp>
      <p:sp>
        <p:nvSpPr>
          <p:cNvPr id="5" name="TextBox 4"/>
          <p:cNvSpPr txBox="1"/>
          <p:nvPr/>
        </p:nvSpPr>
        <p:spPr>
          <a:xfrm>
            <a:off x="4965134" y="0"/>
            <a:ext cx="4178866" cy="1752600"/>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5020922" y="5105400"/>
            <a:ext cx="4123078" cy="1752600"/>
          </a:xfrm>
          <a:prstGeom prst="rect">
            <a:avLst/>
          </a:prstGeom>
          <a:solidFill>
            <a:schemeClr val="bg1"/>
          </a:solidFill>
        </p:spPr>
        <p:txBody>
          <a:bodyPr wrap="square" rtlCol="0">
            <a:spAutoFit/>
          </a:bodyPr>
          <a:lstStyle/>
          <a:p>
            <a:endParaRPr lang="en-US"/>
          </a:p>
        </p:txBody>
      </p:sp>
      <p:pic>
        <p:nvPicPr>
          <p:cNvPr id="9" name="Law&amp;Order">
            <a:hlinkClick r:id="" action="ppaction://media"/>
            <a:extLst>
              <a:ext uri="{FF2B5EF4-FFF2-40B4-BE49-F238E27FC236}">
                <a16:creationId xmlns:a16="http://schemas.microsoft.com/office/drawing/2014/main" id="{F5797324-5247-40A6-88C7-F16A826820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5867400"/>
            <a:ext cx="487363" cy="487363"/>
          </a:xfrm>
          <a:prstGeom prst="rect">
            <a:avLst/>
          </a:prstGeom>
        </p:spPr>
      </p:pic>
    </p:spTree>
    <p:extLst>
      <p:ext uri="{BB962C8B-B14F-4D97-AF65-F5344CB8AC3E}">
        <p14:creationId xmlns:p14="http://schemas.microsoft.com/office/powerpoint/2010/main" val="398013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82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518615"/>
          </a:xfrm>
        </p:spPr>
        <p:txBody>
          <a:bodyPr/>
          <a:lstStyle/>
          <a:p>
            <a:r>
              <a:rPr lang="en-US" dirty="0">
                <a:solidFill>
                  <a:schemeClr val="tx1">
                    <a:lumMod val="65000"/>
                    <a:lumOff val="35000"/>
                  </a:schemeClr>
                </a:solidFill>
              </a:rPr>
              <a:t>Who Commits Fraud?</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04800" y="1260812"/>
            <a:ext cx="3081337" cy="4205288"/>
          </a:xfrm>
          <a:prstGeom prst="rect">
            <a:avLst/>
          </a:prstGeom>
        </p:spPr>
      </p:pic>
      <p:sp>
        <p:nvSpPr>
          <p:cNvPr id="3" name="TextBox 2"/>
          <p:cNvSpPr txBox="1"/>
          <p:nvPr/>
        </p:nvSpPr>
        <p:spPr>
          <a:xfrm>
            <a:off x="3505200" y="547300"/>
            <a:ext cx="5486400" cy="5632311"/>
          </a:xfrm>
          <a:prstGeom prst="rect">
            <a:avLst/>
          </a:prstGeom>
          <a:noFill/>
        </p:spPr>
        <p:txBody>
          <a:bodyPr wrap="square" rtlCol="0">
            <a:spAutoFit/>
          </a:bodyPr>
          <a:lstStyle/>
          <a:p>
            <a:r>
              <a:rPr lang="en-US" b="1" dirty="0"/>
              <a:t>Typical Age: </a:t>
            </a:r>
          </a:p>
          <a:p>
            <a:r>
              <a:rPr lang="en-US" dirty="0"/>
              <a:t> - 48% are 36-45 years</a:t>
            </a:r>
          </a:p>
          <a:p>
            <a:r>
              <a:rPr lang="en-US" dirty="0"/>
              <a:t> - Perpetrators Age 56-60 cause the most damage</a:t>
            </a:r>
          </a:p>
          <a:p>
            <a:endParaRPr lang="en-US" dirty="0"/>
          </a:p>
          <a:p>
            <a:r>
              <a:rPr lang="en-US" dirty="0"/>
              <a:t>-</a:t>
            </a:r>
            <a:r>
              <a:rPr lang="en-US" b="1" dirty="0"/>
              <a:t>Typical Gender:</a:t>
            </a:r>
          </a:p>
          <a:p>
            <a:r>
              <a:rPr lang="en-US" dirty="0"/>
              <a:t>- 58% Male</a:t>
            </a:r>
          </a:p>
          <a:p>
            <a:r>
              <a:rPr lang="en-US" dirty="0"/>
              <a:t>- 42% Female</a:t>
            </a:r>
          </a:p>
          <a:p>
            <a:endParaRPr lang="en-US" dirty="0"/>
          </a:p>
          <a:p>
            <a:r>
              <a:rPr lang="en-US" b="1" dirty="0"/>
              <a:t>Typical Education:</a:t>
            </a:r>
          </a:p>
          <a:p>
            <a:r>
              <a:rPr lang="en-US" dirty="0"/>
              <a:t>- 61% have a bachelor’s degree or more</a:t>
            </a:r>
          </a:p>
          <a:p>
            <a:endParaRPr lang="en-US" dirty="0"/>
          </a:p>
          <a:p>
            <a:r>
              <a:rPr lang="en-US" b="1" dirty="0"/>
              <a:t>Typical Criminal Background:</a:t>
            </a:r>
          </a:p>
          <a:p>
            <a:r>
              <a:rPr lang="en-US" dirty="0"/>
              <a:t>- 89% have NEVER been charged or arrested</a:t>
            </a:r>
          </a:p>
          <a:p>
            <a:endParaRPr lang="en-US" dirty="0"/>
          </a:p>
          <a:p>
            <a:r>
              <a:rPr lang="en-US" dirty="0"/>
              <a:t>-</a:t>
            </a:r>
            <a:r>
              <a:rPr lang="en-US" b="1" dirty="0"/>
              <a:t>Employment Track Record:</a:t>
            </a:r>
          </a:p>
          <a:p>
            <a:r>
              <a:rPr lang="en-US" dirty="0"/>
              <a:t>- 85% have NEVER been disciplined at work</a:t>
            </a:r>
          </a:p>
          <a:p>
            <a:endParaRPr lang="en-US" dirty="0"/>
          </a:p>
          <a:p>
            <a:r>
              <a:rPr lang="en-US" dirty="0"/>
              <a:t>-</a:t>
            </a:r>
            <a:r>
              <a:rPr lang="en-US" b="1" dirty="0"/>
              <a:t>Years on the Job:</a:t>
            </a:r>
          </a:p>
          <a:p>
            <a:pPr marL="285750" indent="-285750">
              <a:buFontTx/>
              <a:buChar char="-"/>
            </a:pPr>
            <a:r>
              <a:rPr lang="en-US" dirty="0"/>
              <a:t>Typically 6+ or more</a:t>
            </a:r>
          </a:p>
          <a:p>
            <a:pPr marL="285750" indent="-285750">
              <a:buFontTx/>
              <a:buChar char="-"/>
            </a:pPr>
            <a:r>
              <a:rPr lang="en-US" dirty="0"/>
              <a:t>Managers and owners do the most damage</a:t>
            </a:r>
          </a:p>
        </p:txBody>
      </p:sp>
    </p:spTree>
    <p:extLst>
      <p:ext uri="{BB962C8B-B14F-4D97-AF65-F5344CB8AC3E}">
        <p14:creationId xmlns:p14="http://schemas.microsoft.com/office/powerpoint/2010/main" val="233351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8" end="1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038"/>
            <a:ext cx="8229600" cy="808038"/>
          </a:xfrm>
        </p:spPr>
        <p:txBody>
          <a:bodyPr/>
          <a:lstStyle/>
          <a:p>
            <a:pPr algn="l"/>
            <a:r>
              <a:rPr lang="en-US" sz="4000" dirty="0">
                <a:solidFill>
                  <a:srgbClr val="C00000"/>
                </a:solidFill>
              </a:rPr>
              <a:t>Suggestion #2: Excluded Parties List</a:t>
            </a:r>
          </a:p>
        </p:txBody>
      </p:sp>
      <p:sp>
        <p:nvSpPr>
          <p:cNvPr id="3" name="Content Placeholder 2"/>
          <p:cNvSpPr>
            <a:spLocks noGrp="1"/>
          </p:cNvSpPr>
          <p:nvPr>
            <p:ph idx="1"/>
          </p:nvPr>
        </p:nvSpPr>
        <p:spPr>
          <a:xfrm>
            <a:off x="442511" y="762000"/>
            <a:ext cx="8229600" cy="4525963"/>
          </a:xfrm>
        </p:spPr>
        <p:txBody>
          <a:bodyPr/>
          <a:lstStyle/>
          <a:p>
            <a:r>
              <a:rPr lang="en-US" dirty="0">
                <a:hlinkClick r:id="rId2"/>
              </a:rPr>
              <a:t>www.sam.gov</a:t>
            </a: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1856384" y="1371600"/>
            <a:ext cx="5401854" cy="4645017"/>
          </a:xfrm>
          <a:prstGeom prst="rect">
            <a:avLst/>
          </a:prstGeom>
        </p:spPr>
      </p:pic>
    </p:spTree>
    <p:extLst>
      <p:ext uri="{BB962C8B-B14F-4D97-AF65-F5344CB8AC3E}">
        <p14:creationId xmlns:p14="http://schemas.microsoft.com/office/powerpoint/2010/main" val="1913967478"/>
      </p:ext>
    </p:extLst>
  </p:cSld>
  <p:clrMapOvr>
    <a:masterClrMapping/>
  </p:clrMapOvr>
  <mc:AlternateContent xmlns:mc="http://schemas.openxmlformats.org/markup-compatibility/2006" xmlns:p14="http://schemas.microsoft.com/office/powerpoint/2010/main">
    <mc:Choice Requires="p14">
      <p:transition spd="slow" p14:dur="2000" advTm="270563"/>
    </mc:Choice>
    <mc:Fallback xmlns="">
      <p:transition spd="slow" advTm="270563"/>
    </mc:Fallback>
  </mc:AlternateContent>
  <p:extLst>
    <p:ext uri="{E180D4A7-C9FB-4DFB-919C-405C955672EB}">
      <p14:showEvtLst xmlns:p14="http://schemas.microsoft.com/office/powerpoint/2010/main">
        <p14:playEvt time="1" objId="6"/>
        <p14:stopEvt time="268456" objId="6"/>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304800"/>
            <a:ext cx="4262569" cy="5715000"/>
          </a:xfrm>
          <a:prstGeom prst="rect">
            <a:avLst/>
          </a:prstGeom>
        </p:spPr>
      </p:pic>
      <p:pic>
        <p:nvPicPr>
          <p:cNvPr id="4" name="Picture 3"/>
          <p:cNvPicPr>
            <a:picLocks noChangeAspect="1"/>
          </p:cNvPicPr>
          <p:nvPr/>
        </p:nvPicPr>
        <p:blipFill>
          <a:blip r:embed="rId3"/>
          <a:stretch>
            <a:fillRect/>
          </a:stretch>
        </p:blipFill>
        <p:spPr>
          <a:xfrm>
            <a:off x="4567369" y="609600"/>
            <a:ext cx="3048000" cy="4338918"/>
          </a:xfrm>
          <a:prstGeom prst="rect">
            <a:avLst/>
          </a:prstGeom>
        </p:spPr>
      </p:pic>
      <p:pic>
        <p:nvPicPr>
          <p:cNvPr id="5" name="Picture 4"/>
          <p:cNvPicPr>
            <a:picLocks noChangeAspect="1"/>
          </p:cNvPicPr>
          <p:nvPr/>
        </p:nvPicPr>
        <p:blipFill>
          <a:blip r:embed="rId4"/>
          <a:stretch>
            <a:fillRect/>
          </a:stretch>
        </p:blipFill>
        <p:spPr>
          <a:xfrm>
            <a:off x="5809234" y="2628342"/>
            <a:ext cx="3048000" cy="3360751"/>
          </a:xfrm>
          <a:prstGeom prst="rect">
            <a:avLst/>
          </a:prstGeom>
        </p:spPr>
      </p:pic>
    </p:spTree>
    <p:extLst>
      <p:ext uri="{BB962C8B-B14F-4D97-AF65-F5344CB8AC3E}">
        <p14:creationId xmlns:p14="http://schemas.microsoft.com/office/powerpoint/2010/main" val="15360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217" y="980336"/>
            <a:ext cx="6858000" cy="1600438"/>
          </a:xfrm>
          <a:prstGeom prst="rect">
            <a:avLst/>
          </a:prstGeom>
          <a:noFill/>
          <a:ln>
            <a:solidFill>
              <a:schemeClr val="tx1"/>
            </a:solidFill>
          </a:ln>
        </p:spPr>
        <p:txBody>
          <a:bodyPr wrap="square" rtlCol="0">
            <a:spAutoFit/>
          </a:bodyPr>
          <a:lstStyle/>
          <a:p>
            <a:pPr algn="ctr"/>
            <a:r>
              <a:rPr lang="en-US" sz="1600" i="1" dirty="0"/>
              <a:t>By signing this application below I certify that the information within this document is true and complete and to the best of my knowledge. I understand that this application may result in my receipt of state and/or federal funds. Further, the submission of false or misleading information to influence a decision regarding the receipt of such funds may be punishable under 18 USC 1001.</a:t>
            </a:r>
          </a:p>
          <a:p>
            <a:r>
              <a:rPr lang="en-US" b="1" dirty="0"/>
              <a:t>X_________________________________________________________</a:t>
            </a:r>
          </a:p>
        </p:txBody>
      </p:sp>
      <p:sp>
        <p:nvSpPr>
          <p:cNvPr id="5" name="TextBox 4"/>
          <p:cNvSpPr txBox="1"/>
          <p:nvPr/>
        </p:nvSpPr>
        <p:spPr>
          <a:xfrm>
            <a:off x="767967" y="2957438"/>
            <a:ext cx="7810500" cy="2862322"/>
          </a:xfrm>
          <a:prstGeom prst="rect">
            <a:avLst/>
          </a:prstGeom>
          <a:noFill/>
          <a:ln w="57150">
            <a:solidFill>
              <a:schemeClr val="tx1"/>
            </a:solidFill>
          </a:ln>
        </p:spPr>
        <p:txBody>
          <a:bodyPr wrap="square" rtlCol="0">
            <a:spAutoFit/>
          </a:bodyPr>
          <a:lstStyle/>
          <a:p>
            <a:pPr algn="ctr"/>
            <a:r>
              <a:rPr lang="en-US" b="1" i="1" dirty="0">
                <a:latin typeface="Arial" panose="020B0604020202020204" pitchFamily="34" charset="0"/>
                <a:cs typeface="Arial" panose="020B0604020202020204" pitchFamily="34" charset="0"/>
              </a:rPr>
              <a:t>By submitting this application, I certify that the information I have entered is true and complete and to the best of my knowledge. I understand that this application may result in my receipt of state and/or federal funds. Further, the submission of false or misleading information to influence a decision regarding the receipt of such funds may be punishable under 18 USC 1001.</a:t>
            </a:r>
          </a:p>
          <a:p>
            <a:pPr algn="ctr"/>
            <a:endParaRPr lang="en-US" b="1" i="1" dirty="0">
              <a:latin typeface="Arial" panose="020B0604020202020204" pitchFamily="34" charset="0"/>
              <a:cs typeface="Arial" panose="020B0604020202020204" pitchFamily="34" charset="0"/>
            </a:endParaRPr>
          </a:p>
          <a:p>
            <a:r>
              <a:rPr lang="en-US" sz="1600" b="1" i="1" dirty="0">
                <a:latin typeface="Arial" panose="020B0604020202020204" pitchFamily="34" charset="0"/>
                <a:cs typeface="Arial" panose="020B0604020202020204" pitchFamily="34" charset="0"/>
              </a:rPr>
              <a:t>                   You </a:t>
            </a:r>
            <a:r>
              <a:rPr lang="en-US" sz="1600" b="1" i="1" u="sng" dirty="0">
                <a:latin typeface="Arial" panose="020B0604020202020204" pitchFamily="34" charset="0"/>
                <a:cs typeface="Arial" panose="020B0604020202020204" pitchFamily="34" charset="0"/>
              </a:rPr>
              <a:t>Must</a:t>
            </a:r>
            <a:r>
              <a:rPr lang="en-US" sz="1600" b="1" i="1" dirty="0">
                <a:latin typeface="Arial" panose="020B0604020202020204" pitchFamily="34" charset="0"/>
                <a:cs typeface="Arial" panose="020B0604020202020204" pitchFamily="34" charset="0"/>
              </a:rPr>
              <a:t> Agree to Continue</a:t>
            </a:r>
          </a:p>
          <a:p>
            <a:endParaRPr lang="en-US" sz="1600" b="1" i="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                    Disagree and Exit Application</a:t>
            </a:r>
          </a:p>
        </p:txBody>
      </p:sp>
      <p:pic>
        <p:nvPicPr>
          <p:cNvPr id="6" name="Picture 5"/>
          <p:cNvPicPr>
            <a:picLocks noChangeAspect="1"/>
          </p:cNvPicPr>
          <p:nvPr/>
        </p:nvPicPr>
        <p:blipFill>
          <a:blip r:embed="rId2"/>
          <a:stretch>
            <a:fillRect/>
          </a:stretch>
        </p:blipFill>
        <p:spPr>
          <a:xfrm>
            <a:off x="1524000" y="4849389"/>
            <a:ext cx="428625" cy="419100"/>
          </a:xfrm>
          <a:prstGeom prst="rect">
            <a:avLst/>
          </a:prstGeom>
        </p:spPr>
      </p:pic>
      <p:sp>
        <p:nvSpPr>
          <p:cNvPr id="7" name="Title 1"/>
          <p:cNvSpPr>
            <a:spLocks noGrp="1"/>
          </p:cNvSpPr>
          <p:nvPr>
            <p:ph type="title"/>
          </p:nvPr>
        </p:nvSpPr>
        <p:spPr>
          <a:xfrm>
            <a:off x="381000" y="-96166"/>
            <a:ext cx="8229600" cy="629566"/>
          </a:xfrm>
        </p:spPr>
        <p:txBody>
          <a:bodyPr/>
          <a:lstStyle/>
          <a:p>
            <a:pPr algn="l"/>
            <a:r>
              <a:rPr lang="en-US" sz="4000" dirty="0">
                <a:solidFill>
                  <a:srgbClr val="860000"/>
                </a:solidFill>
              </a:rPr>
              <a:t>Suggestion #3: Strengthen Your Forms</a:t>
            </a:r>
          </a:p>
        </p:txBody>
      </p:sp>
      <p:pic>
        <p:nvPicPr>
          <p:cNvPr id="8" name="Picture 7"/>
          <p:cNvPicPr>
            <a:picLocks noChangeAspect="1"/>
          </p:cNvPicPr>
          <p:nvPr/>
        </p:nvPicPr>
        <p:blipFill>
          <a:blip r:embed="rId3"/>
          <a:stretch>
            <a:fillRect/>
          </a:stretch>
        </p:blipFill>
        <p:spPr>
          <a:xfrm>
            <a:off x="1498339" y="5291597"/>
            <a:ext cx="489072" cy="505055"/>
          </a:xfrm>
          <a:prstGeom prst="rect">
            <a:avLst/>
          </a:prstGeom>
        </p:spPr>
      </p:pic>
    </p:spTree>
    <p:extLst>
      <p:ext uri="{BB962C8B-B14F-4D97-AF65-F5344CB8AC3E}">
        <p14:creationId xmlns:p14="http://schemas.microsoft.com/office/powerpoint/2010/main" val="105698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639762"/>
          </a:xfrm>
        </p:spPr>
        <p:txBody>
          <a:bodyPr/>
          <a:lstStyle/>
          <a:p>
            <a:r>
              <a:rPr lang="en-US" sz="4000" dirty="0">
                <a:solidFill>
                  <a:srgbClr val="860000"/>
                </a:solidFill>
              </a:rPr>
              <a:t>Suggestion #3: Strengthen Your Forms</a:t>
            </a:r>
            <a:endParaRPr lang="en-US" sz="4000" dirty="0">
              <a:solidFill>
                <a:schemeClr val="tx1">
                  <a:lumMod val="50000"/>
                  <a:lumOff val="50000"/>
                </a:schemeClr>
              </a:solidFill>
            </a:endParaRPr>
          </a:p>
        </p:txBody>
      </p:sp>
      <p:sp>
        <p:nvSpPr>
          <p:cNvPr id="3" name="Content Placeholder 2"/>
          <p:cNvSpPr>
            <a:spLocks noGrp="1"/>
          </p:cNvSpPr>
          <p:nvPr>
            <p:ph idx="1"/>
          </p:nvPr>
        </p:nvSpPr>
        <p:spPr>
          <a:xfrm>
            <a:off x="457200" y="990600"/>
            <a:ext cx="8229600" cy="4876800"/>
          </a:xfrm>
        </p:spPr>
        <p:txBody>
          <a:bodyPr/>
          <a:lstStyle/>
          <a:p>
            <a:pPr>
              <a:buFont typeface="Wingdings" panose="05000000000000000000" pitchFamily="2" charset="2"/>
              <a:buChar char="ü"/>
            </a:pPr>
            <a:r>
              <a:rPr lang="en-US" sz="2600" dirty="0"/>
              <a:t>Don’t accept incomplete paperwork</a:t>
            </a:r>
          </a:p>
          <a:p>
            <a:pPr>
              <a:buFont typeface="Wingdings" panose="05000000000000000000" pitchFamily="2" charset="2"/>
              <a:buChar char="ü"/>
            </a:pPr>
            <a:r>
              <a:rPr lang="en-US" sz="2600" dirty="0"/>
              <a:t>Never “write-in” information based on a verbal conversation</a:t>
            </a:r>
          </a:p>
          <a:p>
            <a:pPr>
              <a:buFont typeface="Wingdings" panose="05000000000000000000" pitchFamily="2" charset="2"/>
              <a:buChar char="ü"/>
            </a:pPr>
            <a:r>
              <a:rPr lang="en-US" sz="2600" dirty="0"/>
              <a:t>Require the personal update of the information (email or written statement)</a:t>
            </a:r>
          </a:p>
          <a:p>
            <a:pPr>
              <a:buFont typeface="Wingdings" panose="05000000000000000000" pitchFamily="2" charset="2"/>
              <a:buChar char="ü"/>
            </a:pPr>
            <a:r>
              <a:rPr lang="en-US" sz="2600" dirty="0"/>
              <a:t>Make sure people get a copy of what they sign or make it available on-line for their reference</a:t>
            </a:r>
          </a:p>
          <a:p>
            <a:pPr>
              <a:buFont typeface="Wingdings" panose="05000000000000000000" pitchFamily="2" charset="2"/>
              <a:buChar char="ü"/>
            </a:pPr>
            <a:r>
              <a:rPr lang="en-US" sz="2600" dirty="0"/>
              <a:t>Require a signature to verify that Code of Conduct/Anti-Fraud Policy was given</a:t>
            </a:r>
          </a:p>
          <a:p>
            <a:pPr>
              <a:buFont typeface="Wingdings" panose="05000000000000000000" pitchFamily="2" charset="2"/>
              <a:buChar char="ü"/>
            </a:pPr>
            <a:r>
              <a:rPr lang="en-US" sz="2600" dirty="0"/>
              <a:t>Landlord/Contractor orientation attendance should be noted</a:t>
            </a:r>
          </a:p>
          <a:p>
            <a:endParaRPr lang="en-US" dirty="0"/>
          </a:p>
        </p:txBody>
      </p:sp>
    </p:spTree>
    <p:extLst>
      <p:ext uri="{BB962C8B-B14F-4D97-AF65-F5344CB8AC3E}">
        <p14:creationId xmlns:p14="http://schemas.microsoft.com/office/powerpoint/2010/main" val="214992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XXX_Bixal_HUDOIG_ppt_backgrd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9144000" cy="6858000"/>
          </a:xfrm>
          <a:prstGeom prst="rect">
            <a:avLst/>
          </a:prstGeom>
        </p:spPr>
      </p:pic>
      <p:sp>
        <p:nvSpPr>
          <p:cNvPr id="5" name="Content Placeholder 4"/>
          <p:cNvSpPr>
            <a:spLocks noGrp="1"/>
          </p:cNvSpPr>
          <p:nvPr>
            <p:ph idx="1"/>
          </p:nvPr>
        </p:nvSpPr>
        <p:spPr>
          <a:xfrm>
            <a:off x="381000" y="4419600"/>
            <a:ext cx="7696200" cy="2133600"/>
          </a:xfrm>
        </p:spPr>
        <p:txBody>
          <a:bodyPr>
            <a:normAutofit/>
          </a:bodyPr>
          <a:lstStyle/>
          <a:p>
            <a:pPr marL="0" indent="0">
              <a:buNone/>
            </a:pPr>
            <a:r>
              <a:rPr lang="en-US" sz="2400" b="1" dirty="0">
                <a:solidFill>
                  <a:srgbClr val="4F504F"/>
                </a:solidFill>
                <a:latin typeface="Helvetica"/>
                <a:cs typeface="Helvetica"/>
              </a:rPr>
              <a:t>SECTION I</a:t>
            </a:r>
            <a:endParaRPr lang="en-US" sz="2400" dirty="0">
              <a:solidFill>
                <a:srgbClr val="4F504F"/>
              </a:solidFill>
              <a:latin typeface="Helvetica Light"/>
              <a:cs typeface="Helvetica Light"/>
            </a:endParaRPr>
          </a:p>
          <a:p>
            <a:pPr marL="0" indent="0">
              <a:buNone/>
            </a:pPr>
            <a:r>
              <a:rPr lang="en-US" sz="3600" dirty="0">
                <a:solidFill>
                  <a:srgbClr val="4F504F"/>
                </a:solidFill>
                <a:latin typeface="Helvetica Light"/>
                <a:cs typeface="Helvetica Light"/>
              </a:rPr>
              <a:t>HUDOIG - Mission and Purpose</a:t>
            </a:r>
          </a:p>
        </p:txBody>
      </p:sp>
    </p:spTree>
    <p:extLst>
      <p:ext uri="{BB962C8B-B14F-4D97-AF65-F5344CB8AC3E}">
        <p14:creationId xmlns:p14="http://schemas.microsoft.com/office/powerpoint/2010/main" val="311828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2920" y="-76200"/>
            <a:ext cx="8436093" cy="707886"/>
          </a:xfrm>
          <a:prstGeom prst="rect">
            <a:avLst/>
          </a:prstGeom>
          <a:noFill/>
        </p:spPr>
        <p:txBody>
          <a:bodyPr wrap="square" rtlCol="0">
            <a:spAutoFit/>
          </a:bodyPr>
          <a:lstStyle/>
          <a:p>
            <a:r>
              <a:rPr lang="en-US" sz="4000" dirty="0">
                <a:solidFill>
                  <a:srgbClr val="C00000"/>
                </a:solidFill>
                <a:latin typeface="Calibri" panose="020F0502020204030204" pitchFamily="34" charset="0"/>
                <a:cs typeface="Adobe Garamond Pro Sb"/>
              </a:rPr>
              <a:t>Suggestion #4: Surprise Audits</a:t>
            </a:r>
            <a:endParaRPr lang="en-US" sz="4000" dirty="0">
              <a:solidFill>
                <a:srgbClr val="C00000"/>
              </a:solidFill>
              <a:latin typeface="Calibri" panose="020F0502020204030204" pitchFamily="34" charset="0"/>
            </a:endParaRPr>
          </a:p>
        </p:txBody>
      </p:sp>
      <p:sp>
        <p:nvSpPr>
          <p:cNvPr id="11" name="Rectangle 10"/>
          <p:cNvSpPr/>
          <p:nvPr/>
        </p:nvSpPr>
        <p:spPr>
          <a:xfrm>
            <a:off x="533400" y="811143"/>
            <a:ext cx="8334829" cy="4308872"/>
          </a:xfrm>
          <a:prstGeom prst="rect">
            <a:avLst/>
          </a:prstGeom>
        </p:spPr>
        <p:txBody>
          <a:bodyPr wrap="square">
            <a:spAutoFit/>
          </a:bodyPr>
          <a:lstStyle/>
          <a:p>
            <a:pPr>
              <a:buFont typeface="Wingdings" charset="2"/>
              <a:buChar char="ü"/>
            </a:pPr>
            <a:r>
              <a:rPr lang="en-US" sz="2400" b="1" dirty="0"/>
              <a:t>Advertise to employees and contractors that surprise audits are conducted</a:t>
            </a:r>
          </a:p>
          <a:p>
            <a:pPr lvl="1">
              <a:buFont typeface="Wingdings" charset="2"/>
              <a:buChar char="ü"/>
            </a:pPr>
            <a:r>
              <a:rPr lang="en-US" sz="2400" dirty="0"/>
              <a:t>The</a:t>
            </a:r>
            <a:r>
              <a:rPr lang="en-US" sz="2400" i="1" dirty="0"/>
              <a:t> knowledge </a:t>
            </a:r>
            <a:r>
              <a:rPr lang="en-US" sz="2400" dirty="0"/>
              <a:t>that surprise audits occur deters fraud</a:t>
            </a:r>
          </a:p>
          <a:p>
            <a:pPr lvl="1"/>
            <a:endParaRPr lang="en-US" sz="2400" dirty="0"/>
          </a:p>
          <a:p>
            <a:pPr>
              <a:buFont typeface="Wingdings" charset="2"/>
              <a:buChar char="ü"/>
            </a:pPr>
            <a:r>
              <a:rPr lang="en-US" sz="2400" b="1" dirty="0"/>
              <a:t>A surprise audit should truly be a surprise</a:t>
            </a:r>
          </a:p>
          <a:p>
            <a:pPr lvl="1">
              <a:buFont typeface="Wingdings" charset="2"/>
              <a:buChar char="ü"/>
            </a:pPr>
            <a:r>
              <a:rPr lang="en-US" sz="2400" dirty="0"/>
              <a:t>Keep it random but consistent</a:t>
            </a:r>
          </a:p>
          <a:p>
            <a:endParaRPr lang="en-US" sz="2400" dirty="0"/>
          </a:p>
          <a:p>
            <a:pPr>
              <a:buFont typeface="Wingdings" charset="2"/>
              <a:buChar char="ü"/>
            </a:pPr>
            <a:r>
              <a:rPr lang="en-US" sz="2400" b="1" dirty="0"/>
              <a:t>A “surprise audit” can/should extend beyond paperwork</a:t>
            </a:r>
          </a:p>
          <a:p>
            <a:pPr lvl="1">
              <a:buFont typeface="Wingdings" charset="2"/>
              <a:buChar char="ü"/>
            </a:pPr>
            <a:r>
              <a:rPr lang="en-US" sz="2400" dirty="0"/>
              <a:t>Call or send a survey to the client to verify the information in the file</a:t>
            </a:r>
          </a:p>
          <a:p>
            <a:pPr lvl="1">
              <a:buFont typeface="Wingdings" charset="2"/>
              <a:buChar char="ü"/>
            </a:pPr>
            <a:r>
              <a:rPr lang="en-US" sz="2400" dirty="0"/>
              <a:t>Visit a home to verify an address or occupancy</a:t>
            </a:r>
          </a:p>
          <a:p>
            <a:endParaRPr lang="en-US" sz="1000" dirty="0"/>
          </a:p>
        </p:txBody>
      </p:sp>
    </p:spTree>
    <p:custDataLst>
      <p:tags r:id="rId1"/>
    </p:custDataLst>
    <p:extLst>
      <p:ext uri="{BB962C8B-B14F-4D97-AF65-F5344CB8AC3E}">
        <p14:creationId xmlns:p14="http://schemas.microsoft.com/office/powerpoint/2010/main" val="1356678575"/>
      </p:ext>
    </p:extLst>
  </p:cSld>
  <p:clrMapOvr>
    <a:masterClrMapping/>
  </p:clrMapOvr>
  <mc:AlternateContent xmlns:mc="http://schemas.openxmlformats.org/markup-compatibility/2006" xmlns:p14="http://schemas.microsoft.com/office/powerpoint/2010/main">
    <mc:Choice Requires="p14">
      <p:transition spd="slow" p14:dur="2000" advTm="298066"/>
    </mc:Choice>
    <mc:Fallback xmlns="">
      <p:transition spd="slow" advTm="2980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0" objId="3"/>
        <p14:stopEvt time="296188" objId="3"/>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8598" y="-25400"/>
            <a:ext cx="8436093" cy="584775"/>
          </a:xfrm>
          <a:prstGeom prst="rect">
            <a:avLst/>
          </a:prstGeom>
          <a:noFill/>
        </p:spPr>
        <p:txBody>
          <a:bodyPr wrap="square" rtlCol="0">
            <a:spAutoFit/>
          </a:bodyPr>
          <a:lstStyle/>
          <a:p>
            <a:r>
              <a:rPr lang="en-US" sz="3200" dirty="0">
                <a:solidFill>
                  <a:srgbClr val="C00000"/>
                </a:solidFill>
                <a:latin typeface="Calibri" panose="020F0502020204030204" pitchFamily="34" charset="0"/>
                <a:cs typeface="Adobe Garamond Pro Sb"/>
              </a:rPr>
              <a:t>Suggestion #5: Memorandums of Understanding</a:t>
            </a:r>
            <a:endParaRPr lang="en-US" sz="3200" dirty="0">
              <a:solidFill>
                <a:srgbClr val="C00000"/>
              </a:solidFill>
              <a:latin typeface="Calibri" panose="020F0502020204030204" pitchFamily="34" charset="0"/>
            </a:endParaRPr>
          </a:p>
        </p:txBody>
      </p:sp>
      <p:sp>
        <p:nvSpPr>
          <p:cNvPr id="4" name="TextBox 3"/>
          <p:cNvSpPr txBox="1"/>
          <p:nvPr/>
        </p:nvSpPr>
        <p:spPr>
          <a:xfrm>
            <a:off x="369945" y="838200"/>
            <a:ext cx="8153400" cy="4770537"/>
          </a:xfrm>
          <a:prstGeom prst="rect">
            <a:avLst/>
          </a:prstGeom>
          <a:noFill/>
        </p:spPr>
        <p:txBody>
          <a:bodyPr wrap="square" rtlCol="0">
            <a:spAutoFit/>
          </a:bodyPr>
          <a:lstStyle/>
          <a:p>
            <a:pPr marL="285750" indent="-285750">
              <a:buFont typeface="Wingdings" panose="05000000000000000000" pitchFamily="2" charset="2"/>
              <a:buChar char="ü"/>
            </a:pPr>
            <a:r>
              <a:rPr lang="en-US" sz="2200" b="1" dirty="0"/>
              <a:t>Small agencies are often unable to truly segregate duties therefore management reviews are extremely important </a:t>
            </a:r>
          </a:p>
          <a:p>
            <a:endParaRPr lang="en-US" sz="2200" b="1" dirty="0"/>
          </a:p>
          <a:p>
            <a:pPr marL="742950" lvl="1" indent="-285750">
              <a:buFont typeface="Wingdings" panose="05000000000000000000" pitchFamily="2" charset="2"/>
              <a:buChar char="ü"/>
            </a:pPr>
            <a:r>
              <a:rPr lang="en-US" sz="2200" dirty="0"/>
              <a:t>The person that handles client intake should not be the same person that audits the client file</a:t>
            </a:r>
          </a:p>
          <a:p>
            <a:pPr marL="742950" lvl="1" indent="-285750">
              <a:buFont typeface="Wingdings" panose="05000000000000000000" pitchFamily="2" charset="2"/>
              <a:buChar char="ü"/>
            </a:pPr>
            <a:r>
              <a:rPr lang="en-US" sz="2200" dirty="0"/>
              <a:t>The book keeper should not also receive and reconcile the bank statements</a:t>
            </a:r>
          </a:p>
          <a:p>
            <a:endParaRPr lang="en-US" sz="2200" b="1" dirty="0"/>
          </a:p>
          <a:p>
            <a:pPr>
              <a:buFont typeface="Wingdings" charset="2"/>
              <a:buChar char="ü"/>
            </a:pPr>
            <a:r>
              <a:rPr lang="en-US" sz="2200" b="1" dirty="0"/>
              <a:t>An agency similar to your own, is best equipped to provide an independent review  of your policies, procedures, case management</a:t>
            </a:r>
          </a:p>
          <a:p>
            <a:pPr>
              <a:buFont typeface="Wingdings" charset="2"/>
              <a:buChar char="ü"/>
            </a:pPr>
            <a:endParaRPr lang="en-US" sz="2200" b="1" dirty="0"/>
          </a:p>
          <a:p>
            <a:pPr>
              <a:buFont typeface="Wingdings" charset="2"/>
              <a:buChar char="ü"/>
            </a:pPr>
            <a:r>
              <a:rPr lang="en-US" sz="2200" b="1" dirty="0"/>
              <a:t>Consider an MOU with another agency for quality control reviews  to mutually review files for each other</a:t>
            </a:r>
            <a:endParaRPr lang="en-US" sz="2200" dirty="0"/>
          </a:p>
          <a:p>
            <a:pPr marL="285750" indent="-285750">
              <a:buFont typeface="Wingdings" panose="05000000000000000000" pitchFamily="2" charset="2"/>
              <a:buChar char="ü"/>
            </a:pPr>
            <a:endParaRPr lang="en-US" dirty="0"/>
          </a:p>
        </p:txBody>
      </p:sp>
    </p:spTree>
    <p:custDataLst>
      <p:tags r:id="rId1"/>
    </p:custDataLst>
    <p:extLst>
      <p:ext uri="{BB962C8B-B14F-4D97-AF65-F5344CB8AC3E}">
        <p14:creationId xmlns:p14="http://schemas.microsoft.com/office/powerpoint/2010/main" val="2295868024"/>
      </p:ext>
    </p:extLst>
  </p:cSld>
  <p:clrMapOvr>
    <a:masterClrMapping/>
  </p:clrMapOvr>
  <mc:AlternateContent xmlns:mc="http://schemas.openxmlformats.org/markup-compatibility/2006" xmlns:p14="http://schemas.microsoft.com/office/powerpoint/2010/main">
    <mc:Choice Requires="p14">
      <p:transition spd="slow" p14:dur="2000" advTm="167042"/>
    </mc:Choice>
    <mc:Fallback xmlns="">
      <p:transition spd="slow" advTm="167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0" objId="2"/>
        <p14:stopEvt time="165618" objId="2"/>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6927" y="0"/>
            <a:ext cx="9144000" cy="6054942"/>
          </a:xfrm>
          <a:prstGeom prst="rect">
            <a:avLst/>
          </a:prstGeom>
        </p:spPr>
      </p:pic>
      <p:sp>
        <p:nvSpPr>
          <p:cNvPr id="5" name="TextBox 4"/>
          <p:cNvSpPr txBox="1"/>
          <p:nvPr/>
        </p:nvSpPr>
        <p:spPr>
          <a:xfrm>
            <a:off x="-6927" y="3886200"/>
            <a:ext cx="9144000" cy="2677656"/>
          </a:xfrm>
          <a:prstGeom prst="rect">
            <a:avLst/>
          </a:prstGeom>
          <a:noFill/>
        </p:spPr>
        <p:txBody>
          <a:bodyPr wrap="square" rtlCol="0">
            <a:spAutoFit/>
          </a:bodyPr>
          <a:lstStyle/>
          <a:p>
            <a:pPr algn="ctr"/>
            <a:r>
              <a:rPr lang="en-US" sz="4800" dirty="0">
                <a:latin typeface="Playbill" panose="040506030A0602020202" pitchFamily="82" charset="0"/>
              </a:rPr>
              <a:t>The Case of:</a:t>
            </a:r>
            <a:endParaRPr lang="en-US" sz="3200" dirty="0">
              <a:latin typeface="Playbill" panose="040506030A0602020202" pitchFamily="82" charset="0"/>
            </a:endParaRPr>
          </a:p>
          <a:p>
            <a:pPr algn="ctr"/>
            <a:r>
              <a:rPr lang="en-US" sz="7200" dirty="0">
                <a:solidFill>
                  <a:srgbClr val="C00000"/>
                </a:solidFill>
                <a:latin typeface="Viner Hand ITC" panose="03070502030502020203" pitchFamily="66" charset="0"/>
              </a:rPr>
              <a:t>“Too Good To Be Bad”</a:t>
            </a:r>
            <a:endParaRPr lang="en-US" sz="4800" dirty="0">
              <a:solidFill>
                <a:srgbClr val="C00000"/>
              </a:solidFill>
              <a:latin typeface="Viner Hand ITC" panose="03070502030502020203" pitchFamily="66" charset="0"/>
            </a:endParaRPr>
          </a:p>
          <a:p>
            <a:pPr algn="ctr"/>
            <a:endParaRPr lang="en-US" sz="4800" dirty="0">
              <a:solidFill>
                <a:srgbClr val="C00000"/>
              </a:solidFill>
              <a:latin typeface="Viner Hand ITC" panose="03070502030502020203" pitchFamily="66" charset="0"/>
            </a:endParaRPr>
          </a:p>
        </p:txBody>
      </p:sp>
      <p:pic>
        <p:nvPicPr>
          <p:cNvPr id="3" name="Peoples Court">
            <a:hlinkClick r:id="" action="ppaction://media"/>
            <a:extLst>
              <a:ext uri="{FF2B5EF4-FFF2-40B4-BE49-F238E27FC236}">
                <a16:creationId xmlns:a16="http://schemas.microsoft.com/office/drawing/2014/main" id="{3AA2121B-BA41-4C93-8925-A92ECDC3DB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96400" y="6051800"/>
            <a:ext cx="487363" cy="487363"/>
          </a:xfrm>
          <a:prstGeom prst="rect">
            <a:avLst/>
          </a:prstGeom>
        </p:spPr>
      </p:pic>
    </p:spTree>
    <p:extLst>
      <p:ext uri="{BB962C8B-B14F-4D97-AF65-F5344CB8AC3E}">
        <p14:creationId xmlns:p14="http://schemas.microsoft.com/office/powerpoint/2010/main" val="344046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6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244" y="774427"/>
            <a:ext cx="8721511" cy="5309146"/>
          </a:xfrm>
          <a:prstGeom prst="rect">
            <a:avLst/>
          </a:prstGeom>
        </p:spPr>
        <p:txBody>
          <a:bodyPr wrap="square">
            <a:spAutoFit/>
          </a:bodyPr>
          <a:lstStyle/>
          <a:p>
            <a:pPr>
              <a:buFont typeface="Wingdings" charset="2"/>
              <a:buChar char="ü"/>
            </a:pPr>
            <a:r>
              <a:rPr lang="en-US" sz="1900" dirty="0"/>
              <a:t>  Develop a written policy for </a:t>
            </a:r>
            <a:r>
              <a:rPr lang="en-US" sz="1900" b="1" dirty="0"/>
              <a:t>employees, clients and vendors</a:t>
            </a:r>
          </a:p>
          <a:p>
            <a:pPr>
              <a:buFont typeface="Wingdings" charset="2"/>
              <a:buChar char="ü"/>
            </a:pPr>
            <a:r>
              <a:rPr lang="en-US" sz="1900" dirty="0"/>
              <a:t>  A good fraud policy will:</a:t>
            </a:r>
          </a:p>
          <a:p>
            <a:pPr lvl="1">
              <a:buFont typeface="Wingdings" charset="2"/>
              <a:buChar char="ü"/>
            </a:pPr>
            <a:r>
              <a:rPr lang="en-US" sz="1900" dirty="0"/>
              <a:t>Define fraud</a:t>
            </a:r>
          </a:p>
          <a:p>
            <a:pPr lvl="1">
              <a:buFont typeface="Wingdings" charset="2"/>
              <a:buChar char="ü"/>
            </a:pPr>
            <a:r>
              <a:rPr lang="en-US" sz="1900" dirty="0"/>
              <a:t>List examples of offenses that are prohibited</a:t>
            </a:r>
          </a:p>
          <a:p>
            <a:pPr marL="1257300" lvl="2" indent="-342900">
              <a:buFont typeface="Arial" panose="020B0604020202020204" pitchFamily="34" charset="0"/>
              <a:buChar char="•"/>
            </a:pPr>
            <a:r>
              <a:rPr lang="en-US" sz="1900" i="1" dirty="0"/>
              <a:t>You may not receive gifts or tips from clients/vendors</a:t>
            </a:r>
          </a:p>
          <a:p>
            <a:pPr marL="1257300" lvl="2" indent="-342900">
              <a:buFont typeface="Arial" panose="020B0604020202020204" pitchFamily="34" charset="0"/>
              <a:buChar char="•"/>
            </a:pPr>
            <a:r>
              <a:rPr lang="en-US" sz="1900" i="1" dirty="0"/>
              <a:t>You may not offer gifts or tips to employees</a:t>
            </a:r>
          </a:p>
          <a:p>
            <a:pPr marL="1257300" lvl="2" indent="-342900">
              <a:buFont typeface="Arial" panose="020B0604020202020204" pitchFamily="34" charset="0"/>
              <a:buChar char="•"/>
            </a:pPr>
            <a:r>
              <a:rPr lang="en-US" sz="1900" i="1" dirty="0"/>
              <a:t>You must report a relationship to a vendor/employee within XX days</a:t>
            </a:r>
          </a:p>
          <a:p>
            <a:pPr marL="1257300" lvl="2" indent="-342900">
              <a:buFont typeface="Arial" panose="020B0604020202020204" pitchFamily="34" charset="0"/>
              <a:buChar char="•"/>
            </a:pPr>
            <a:r>
              <a:rPr lang="en-US" sz="1900" i="1" dirty="0"/>
              <a:t>A familial relationship to a subcontractor must be reported &amp; approved </a:t>
            </a:r>
          </a:p>
          <a:p>
            <a:pPr marL="1257300" lvl="2" indent="-342900">
              <a:buFont typeface="Arial" panose="020B0604020202020204" pitchFamily="34" charset="0"/>
              <a:buChar char="•"/>
            </a:pPr>
            <a:r>
              <a:rPr lang="en-US" sz="1900" i="1" dirty="0"/>
              <a:t>You may not seek reimbursement for exaggerated expenses or expenses you have not incurred or for expenses reimbursed by another government agency</a:t>
            </a:r>
          </a:p>
          <a:p>
            <a:pPr marL="342900" indent="-342900">
              <a:buFont typeface="Wingdings" panose="05000000000000000000" pitchFamily="2" charset="2"/>
              <a:buChar char="ü"/>
            </a:pPr>
            <a:r>
              <a:rPr lang="en-US" sz="1900" dirty="0"/>
              <a:t>Require employees and contractors to report suspected fraud</a:t>
            </a:r>
          </a:p>
          <a:p>
            <a:pPr>
              <a:buFont typeface="Wingdings" charset="2"/>
              <a:buChar char="ü"/>
            </a:pPr>
            <a:r>
              <a:rPr lang="en-US" sz="1900" dirty="0"/>
              <a:t>  State your commitment to investigate </a:t>
            </a:r>
          </a:p>
          <a:p>
            <a:pPr>
              <a:buFont typeface="Wingdings" charset="2"/>
              <a:buChar char="ü"/>
            </a:pPr>
            <a:r>
              <a:rPr lang="en-US" sz="1900" dirty="0"/>
              <a:t>  State your commitment to report instances of fraud, waste and abuse to law </a:t>
            </a:r>
          </a:p>
          <a:p>
            <a:r>
              <a:rPr lang="en-US" sz="1900" dirty="0"/>
              <a:t>      enforcement</a:t>
            </a:r>
            <a:endParaRPr lang="en-US" dirty="0"/>
          </a:p>
          <a:p>
            <a:pPr algn="ctr"/>
            <a:r>
              <a:rPr lang="en-US" b="1" dirty="0">
                <a:solidFill>
                  <a:schemeClr val="tx2"/>
                </a:solidFill>
              </a:rPr>
              <a:t>Tips on developing a fraud policy can be obtained from the HUDOIG website: </a:t>
            </a:r>
            <a:r>
              <a:rPr lang="en-US" b="1" dirty="0">
                <a:hlinkClick r:id="rId3"/>
              </a:rPr>
              <a:t>http://www.hudoig.gov/sites/default/files/Developing%20a%20Fraud%20Policy_1.pdf</a:t>
            </a:r>
            <a:endParaRPr lang="en-US" b="1" dirty="0"/>
          </a:p>
          <a:p>
            <a:endParaRPr lang="en-US" dirty="0"/>
          </a:p>
        </p:txBody>
      </p:sp>
      <p:sp>
        <p:nvSpPr>
          <p:cNvPr id="4" name="TextBox 3"/>
          <p:cNvSpPr txBox="1"/>
          <p:nvPr/>
        </p:nvSpPr>
        <p:spPr>
          <a:xfrm>
            <a:off x="298496" y="0"/>
            <a:ext cx="8436093" cy="646331"/>
          </a:xfrm>
          <a:prstGeom prst="rect">
            <a:avLst/>
          </a:prstGeom>
          <a:noFill/>
        </p:spPr>
        <p:txBody>
          <a:bodyPr wrap="square" rtlCol="0">
            <a:spAutoFit/>
          </a:bodyPr>
          <a:lstStyle/>
          <a:p>
            <a:r>
              <a:rPr lang="en-US" sz="3600" dirty="0">
                <a:solidFill>
                  <a:srgbClr val="860000"/>
                </a:solidFill>
                <a:cs typeface="Adobe Garamond Pro Sb"/>
              </a:rPr>
              <a:t>Suggestion #6: Develop an Anti-Fraud Policy</a:t>
            </a:r>
            <a:endParaRPr lang="en-US" sz="3600" dirty="0">
              <a:solidFill>
                <a:srgbClr val="860000"/>
              </a:solidFill>
            </a:endParaRPr>
          </a:p>
        </p:txBody>
      </p:sp>
    </p:spTree>
    <p:extLst>
      <p:ext uri="{BB962C8B-B14F-4D97-AF65-F5344CB8AC3E}">
        <p14:creationId xmlns:p14="http://schemas.microsoft.com/office/powerpoint/2010/main" val="238049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674" y="0"/>
            <a:ext cx="8436093" cy="646331"/>
          </a:xfrm>
          <a:prstGeom prst="rect">
            <a:avLst/>
          </a:prstGeom>
          <a:noFill/>
        </p:spPr>
        <p:txBody>
          <a:bodyPr wrap="square" rtlCol="0">
            <a:spAutoFit/>
          </a:bodyPr>
          <a:lstStyle/>
          <a:p>
            <a:r>
              <a:rPr lang="en-US" sz="3600" dirty="0">
                <a:solidFill>
                  <a:srgbClr val="860000"/>
                </a:solidFill>
                <a:cs typeface="Adobe Garamond Pro Sb"/>
              </a:rPr>
              <a:t>Suggestion #7: Develop a Code of Conduct</a:t>
            </a:r>
            <a:endParaRPr lang="en-US" sz="3600" dirty="0">
              <a:solidFill>
                <a:srgbClr val="860000"/>
              </a:solidFill>
            </a:endParaRPr>
          </a:p>
        </p:txBody>
      </p:sp>
      <p:sp>
        <p:nvSpPr>
          <p:cNvPr id="2" name="TextBox 1"/>
          <p:cNvSpPr txBox="1"/>
          <p:nvPr/>
        </p:nvSpPr>
        <p:spPr>
          <a:xfrm>
            <a:off x="457199" y="1182231"/>
            <a:ext cx="8161042" cy="4493538"/>
          </a:xfrm>
          <a:prstGeom prst="rect">
            <a:avLst/>
          </a:prstGeom>
          <a:noFill/>
        </p:spPr>
        <p:txBody>
          <a:bodyPr wrap="square" rtlCol="0">
            <a:spAutoFit/>
          </a:bodyPr>
          <a:lstStyle/>
          <a:p>
            <a:pPr marL="285750" indent="-285750">
              <a:buFont typeface="Wingdings" panose="05000000000000000000" pitchFamily="2" charset="2"/>
              <a:buChar char="ü"/>
            </a:pPr>
            <a:r>
              <a:rPr lang="en-US" sz="2200" dirty="0"/>
              <a:t>Serves as a framework for ethical decision making within an organization</a:t>
            </a:r>
          </a:p>
          <a:p>
            <a:pPr marL="285750" indent="-285750">
              <a:buFont typeface="Wingdings" panose="05000000000000000000" pitchFamily="2" charset="2"/>
              <a:buChar char="ü"/>
            </a:pPr>
            <a:r>
              <a:rPr lang="en-US" sz="2200" dirty="0"/>
              <a:t>Written collection of the rules, principles, values, and employee expectations</a:t>
            </a:r>
          </a:p>
          <a:p>
            <a:pPr marL="285750" indent="-285750">
              <a:buFont typeface="Wingdings" panose="05000000000000000000" pitchFamily="2" charset="2"/>
              <a:buChar char="ü"/>
            </a:pPr>
            <a:r>
              <a:rPr lang="en-US" sz="2200" dirty="0"/>
              <a:t>Communication tool that informs internal and external stakeholders about what is valued by a particular organization, its employees and management</a:t>
            </a:r>
          </a:p>
          <a:p>
            <a:pPr marL="285750" indent="-285750">
              <a:buFont typeface="Wingdings" panose="05000000000000000000" pitchFamily="2" charset="2"/>
              <a:buChar char="ü"/>
            </a:pPr>
            <a:r>
              <a:rPr lang="en-US" sz="2200" dirty="0"/>
              <a:t>Don’t just have it…reference it….often </a:t>
            </a:r>
          </a:p>
          <a:p>
            <a:pPr marL="285750" indent="-285750">
              <a:buFont typeface="Wingdings" panose="05000000000000000000" pitchFamily="2" charset="2"/>
              <a:buChar char="ü"/>
            </a:pPr>
            <a:r>
              <a:rPr lang="en-US" sz="2200" dirty="0"/>
              <a:t>Provide/review the Code of Conduct with employees at least annually</a:t>
            </a:r>
          </a:p>
          <a:p>
            <a:pPr marL="285750" indent="-285750">
              <a:buFont typeface="Wingdings" panose="05000000000000000000" pitchFamily="2" charset="2"/>
              <a:buChar char="ü"/>
            </a:pPr>
            <a:r>
              <a:rPr lang="en-US" sz="2200" b="1" dirty="0"/>
              <a:t>Agencies with a Code of Conduct visible to the public are more likely to receive information about fraud within or against the organization</a:t>
            </a:r>
          </a:p>
        </p:txBody>
      </p:sp>
    </p:spTree>
    <p:extLst>
      <p:ext uri="{BB962C8B-B14F-4D97-AF65-F5344CB8AC3E}">
        <p14:creationId xmlns:p14="http://schemas.microsoft.com/office/powerpoint/2010/main" val="2362869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990600"/>
            <a:ext cx="8686800" cy="4154984"/>
          </a:xfrm>
          <a:prstGeom prst="rect">
            <a:avLst/>
          </a:prstGeom>
        </p:spPr>
        <p:txBody>
          <a:bodyPr wrap="square">
            <a:spAutoFit/>
          </a:bodyPr>
          <a:lstStyle/>
          <a:p>
            <a:pPr>
              <a:buFont typeface="Wingdings" charset="2"/>
              <a:buChar char="ü"/>
            </a:pPr>
            <a:r>
              <a:rPr lang="en-US" sz="2400" b="1" dirty="0"/>
              <a:t>Surveys</a:t>
            </a:r>
          </a:p>
          <a:p>
            <a:endParaRPr lang="en-US" sz="2400" b="1" dirty="0"/>
          </a:p>
          <a:p>
            <a:pPr lvl="1">
              <a:buFont typeface="Wingdings" charset="2"/>
              <a:buChar char="ü"/>
            </a:pPr>
            <a:r>
              <a:rPr lang="en-US" sz="2400" dirty="0"/>
              <a:t>Landlord-tenant and subcontractor-contractor relationships can be hard to pierce when a contract is in place</a:t>
            </a:r>
          </a:p>
          <a:p>
            <a:pPr lvl="1"/>
            <a:endParaRPr lang="en-US" sz="2400" b="1" dirty="0"/>
          </a:p>
          <a:p>
            <a:pPr lvl="1">
              <a:buFont typeface="Wingdings" charset="2"/>
              <a:buChar char="ü"/>
            </a:pPr>
            <a:r>
              <a:rPr lang="en-US" sz="2400" dirty="0"/>
              <a:t>Conduct surveys upon move out/contract end</a:t>
            </a:r>
          </a:p>
          <a:p>
            <a:pPr lvl="1"/>
            <a:endParaRPr lang="en-US" sz="2400" dirty="0"/>
          </a:p>
          <a:p>
            <a:pPr lvl="1">
              <a:buFont typeface="Wingdings" charset="2"/>
              <a:buChar char="ü"/>
            </a:pPr>
            <a:r>
              <a:rPr lang="en-US" sz="2400" dirty="0"/>
              <a:t>Contact subcontractors </a:t>
            </a:r>
            <a:r>
              <a:rPr lang="en-US" sz="2400" i="1" dirty="0"/>
              <a:t>after</a:t>
            </a:r>
            <a:r>
              <a:rPr lang="en-US" sz="2400" dirty="0"/>
              <a:t> the completion of the project to verify wages, treatment, professionalism</a:t>
            </a:r>
          </a:p>
          <a:p>
            <a:pPr lvl="1"/>
            <a:endParaRPr lang="en-US" sz="2400" dirty="0"/>
          </a:p>
          <a:p>
            <a:pPr lvl="1">
              <a:buFont typeface="Wingdings" charset="2"/>
              <a:buChar char="ü"/>
            </a:pPr>
            <a:r>
              <a:rPr lang="en-US" sz="2400" dirty="0"/>
              <a:t>Don’t make your surveying a secret</a:t>
            </a:r>
          </a:p>
        </p:txBody>
      </p:sp>
      <p:sp>
        <p:nvSpPr>
          <p:cNvPr id="6" name="TextBox 5"/>
          <p:cNvSpPr txBox="1"/>
          <p:nvPr/>
        </p:nvSpPr>
        <p:spPr>
          <a:xfrm>
            <a:off x="270310" y="-13355"/>
            <a:ext cx="8845677" cy="707886"/>
          </a:xfrm>
          <a:prstGeom prst="rect">
            <a:avLst/>
          </a:prstGeom>
          <a:noFill/>
        </p:spPr>
        <p:txBody>
          <a:bodyPr wrap="square" rtlCol="0">
            <a:spAutoFit/>
          </a:bodyPr>
          <a:lstStyle/>
          <a:p>
            <a:r>
              <a:rPr lang="en-US" sz="4000" dirty="0">
                <a:solidFill>
                  <a:srgbClr val="860000"/>
                </a:solidFill>
                <a:cs typeface="Adobe Garamond Pro Sb"/>
              </a:rPr>
              <a:t>Suggestion #8: Surveys</a:t>
            </a:r>
            <a:endParaRPr lang="en-US" sz="4000" dirty="0">
              <a:solidFill>
                <a:srgbClr val="860000"/>
              </a:solidFill>
            </a:endParaRPr>
          </a:p>
        </p:txBody>
      </p:sp>
    </p:spTree>
    <p:extLst>
      <p:ext uri="{BB962C8B-B14F-4D97-AF65-F5344CB8AC3E}">
        <p14:creationId xmlns:p14="http://schemas.microsoft.com/office/powerpoint/2010/main" val="52049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75748" y="-58057"/>
            <a:ext cx="8845677" cy="584775"/>
          </a:xfrm>
          <a:prstGeom prst="rect">
            <a:avLst/>
          </a:prstGeom>
          <a:noFill/>
        </p:spPr>
        <p:txBody>
          <a:bodyPr wrap="square" rtlCol="0">
            <a:spAutoFit/>
          </a:bodyPr>
          <a:lstStyle/>
          <a:p>
            <a:r>
              <a:rPr lang="en-US" sz="3200" dirty="0">
                <a:solidFill>
                  <a:srgbClr val="860000"/>
                </a:solidFill>
                <a:cs typeface="Adobe Garamond Pro Sb"/>
              </a:rPr>
              <a:t>Suggestion #9: Job Rotation/Mandatory Vacation</a:t>
            </a:r>
            <a:endParaRPr lang="en-US" sz="3200" dirty="0">
              <a:solidFill>
                <a:srgbClr val="860000"/>
              </a:solidFill>
            </a:endParaRPr>
          </a:p>
        </p:txBody>
      </p:sp>
      <p:sp>
        <p:nvSpPr>
          <p:cNvPr id="3" name="Rectangle 2"/>
          <p:cNvSpPr/>
          <p:nvPr/>
        </p:nvSpPr>
        <p:spPr>
          <a:xfrm>
            <a:off x="193891" y="1125963"/>
            <a:ext cx="8645309" cy="4154984"/>
          </a:xfrm>
          <a:prstGeom prst="rect">
            <a:avLst/>
          </a:prstGeom>
        </p:spPr>
        <p:txBody>
          <a:bodyPr wrap="square">
            <a:spAutoFit/>
          </a:bodyPr>
          <a:lstStyle/>
          <a:p>
            <a:pPr marL="225425" indent="-225425">
              <a:buFont typeface="Wingdings" panose="05000000000000000000" pitchFamily="2" charset="2"/>
              <a:buChar char="ü"/>
            </a:pPr>
            <a:r>
              <a:rPr lang="en-US" sz="2200" b="1" dirty="0"/>
              <a:t>A significant portion of employee fraud/misconduct is discovered when an employee is on vacation or unexpectedly ill</a:t>
            </a:r>
          </a:p>
          <a:p>
            <a:endParaRPr lang="en-US" sz="2200" dirty="0"/>
          </a:p>
          <a:p>
            <a:pPr marL="225425" indent="-225425">
              <a:buFont typeface="Wingdings" panose="05000000000000000000" pitchFamily="2" charset="2"/>
              <a:buChar char="ü"/>
            </a:pPr>
            <a:r>
              <a:rPr lang="en-US" sz="2200" b="1" dirty="0"/>
              <a:t>Require employees to take vacation and to delegate their duties to another individual while they are away </a:t>
            </a:r>
          </a:p>
          <a:p>
            <a:pPr marL="682625" lvl="1" indent="-225425">
              <a:buFont typeface="Wingdings" panose="05000000000000000000" pitchFamily="2" charset="2"/>
              <a:buChar char="ü"/>
            </a:pPr>
            <a:r>
              <a:rPr lang="en-US" sz="2200" dirty="0"/>
              <a:t>Don’t save everything for the employee to handle upon their return</a:t>
            </a:r>
          </a:p>
          <a:p>
            <a:endParaRPr lang="en-US" sz="2200" dirty="0"/>
          </a:p>
          <a:p>
            <a:pPr>
              <a:buFont typeface="Wingdings" charset="2"/>
              <a:buChar char="ü"/>
            </a:pPr>
            <a:r>
              <a:rPr lang="en-US" sz="2200" b="1" dirty="0"/>
              <a:t>Rotate job duties/case loads </a:t>
            </a:r>
          </a:p>
          <a:p>
            <a:pPr lvl="1">
              <a:buFont typeface="Wingdings" charset="2"/>
              <a:buChar char="ü"/>
            </a:pPr>
            <a:r>
              <a:rPr lang="en-US" sz="2200" dirty="0"/>
              <a:t>Result: Cross-trained employees</a:t>
            </a:r>
          </a:p>
          <a:p>
            <a:pPr lvl="1">
              <a:buFont typeface="Wingdings" charset="2"/>
              <a:buChar char="ü"/>
            </a:pPr>
            <a:r>
              <a:rPr lang="en-US" sz="2200" dirty="0"/>
              <a:t>Result: Missing client information and/or non-compliance with policies/procedures likely to be discovered by employee taking over the job</a:t>
            </a:r>
            <a:endParaRPr lang="en-US" sz="1000" dirty="0"/>
          </a:p>
        </p:txBody>
      </p:sp>
    </p:spTree>
    <p:extLst>
      <p:ext uri="{BB962C8B-B14F-4D97-AF65-F5344CB8AC3E}">
        <p14:creationId xmlns:p14="http://schemas.microsoft.com/office/powerpoint/2010/main" val="21047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518" y="-36286"/>
            <a:ext cx="8436093" cy="707886"/>
          </a:xfrm>
          <a:prstGeom prst="rect">
            <a:avLst/>
          </a:prstGeom>
          <a:noFill/>
        </p:spPr>
        <p:txBody>
          <a:bodyPr wrap="square" rtlCol="0">
            <a:spAutoFit/>
          </a:bodyPr>
          <a:lstStyle/>
          <a:p>
            <a:r>
              <a:rPr lang="en-US" sz="4000" dirty="0">
                <a:solidFill>
                  <a:srgbClr val="860000"/>
                </a:solidFill>
                <a:cs typeface="Adobe Garamond Pro Sb"/>
              </a:rPr>
              <a:t>Suggestion #10: Employee Rewards</a:t>
            </a:r>
            <a:endParaRPr lang="en-US" sz="4000" dirty="0">
              <a:solidFill>
                <a:srgbClr val="860000"/>
              </a:solidFill>
            </a:endParaRPr>
          </a:p>
        </p:txBody>
      </p:sp>
      <p:sp>
        <p:nvSpPr>
          <p:cNvPr id="4" name="Rectangle 3"/>
          <p:cNvSpPr/>
          <p:nvPr/>
        </p:nvSpPr>
        <p:spPr>
          <a:xfrm>
            <a:off x="452335" y="671691"/>
            <a:ext cx="8386866" cy="6186309"/>
          </a:xfrm>
          <a:prstGeom prst="rect">
            <a:avLst/>
          </a:prstGeom>
        </p:spPr>
        <p:txBody>
          <a:bodyPr wrap="square">
            <a:spAutoFit/>
          </a:bodyPr>
          <a:lstStyle/>
          <a:p>
            <a:pPr marL="225425" indent="-225425">
              <a:buFont typeface="Wingdings" panose="05000000000000000000" pitchFamily="2" charset="2"/>
              <a:buChar char="ü"/>
            </a:pPr>
            <a:r>
              <a:rPr lang="en-US" sz="2200" dirty="0"/>
              <a:t>Reward/acknowledge employees for their efforts. </a:t>
            </a:r>
          </a:p>
          <a:p>
            <a:endParaRPr lang="en-US" sz="2200" dirty="0"/>
          </a:p>
          <a:p>
            <a:pPr marL="225425" indent="-225425">
              <a:buFont typeface="Wingdings" panose="05000000000000000000" pitchFamily="2" charset="2"/>
              <a:buChar char="ü"/>
            </a:pPr>
            <a:r>
              <a:rPr lang="en-US" sz="2200" dirty="0"/>
              <a:t>Include fraud detection and prevention efforts in employee evaluations. </a:t>
            </a:r>
          </a:p>
          <a:p>
            <a:endParaRPr lang="en-US" sz="2200" dirty="0"/>
          </a:p>
          <a:p>
            <a:pPr>
              <a:buFont typeface="Wingdings" charset="2"/>
              <a:buChar char="ü"/>
            </a:pPr>
            <a:r>
              <a:rPr lang="en-US" sz="2200" b="1" dirty="0"/>
              <a:t>Rewards don’t have to be financial</a:t>
            </a:r>
          </a:p>
          <a:p>
            <a:pPr lvl="1">
              <a:buFont typeface="Wingdings" charset="2"/>
              <a:buChar char="ü"/>
            </a:pPr>
            <a:r>
              <a:rPr lang="en-US" sz="2200" dirty="0"/>
              <a:t>Time Off Award</a:t>
            </a:r>
          </a:p>
          <a:p>
            <a:pPr lvl="1">
              <a:buFont typeface="Wingdings" charset="2"/>
              <a:buChar char="ü"/>
            </a:pPr>
            <a:r>
              <a:rPr lang="en-US" sz="2200" dirty="0"/>
              <a:t>Recognition</a:t>
            </a:r>
          </a:p>
          <a:p>
            <a:pPr lvl="1"/>
            <a:endParaRPr lang="en-US" sz="2200" dirty="0"/>
          </a:p>
          <a:p>
            <a:pPr marL="6350" lvl="1">
              <a:buFont typeface="Wingdings" charset="2"/>
              <a:buChar char="ü"/>
            </a:pPr>
            <a:r>
              <a:rPr lang="en-US" sz="2200" dirty="0"/>
              <a:t>Reiterate to employees that attention to fraud awareness contributes to annual ratings, promotion consideration, selection of team leaders etc. </a:t>
            </a:r>
          </a:p>
          <a:p>
            <a:pPr marL="6350" lvl="1"/>
            <a:endParaRPr lang="en-US" sz="2200" b="1" dirty="0"/>
          </a:p>
          <a:p>
            <a:pPr marL="6350" lvl="1">
              <a:buFont typeface="Wingdings" charset="2"/>
              <a:buChar char="ü"/>
            </a:pPr>
            <a:r>
              <a:rPr lang="en-US" sz="2200" dirty="0"/>
              <a:t>Challenge employees to not only identify the problem but to also recommend solutions</a:t>
            </a:r>
          </a:p>
          <a:p>
            <a:pPr marL="6350" lvl="1">
              <a:buFont typeface="Wingdings" charset="2"/>
              <a:buChar char="ü"/>
            </a:pPr>
            <a:endParaRPr lang="en-US" sz="2200" b="1" dirty="0"/>
          </a:p>
          <a:p>
            <a:pPr marL="6350" lvl="1">
              <a:buFont typeface="Wingdings" charset="2"/>
              <a:buChar char="ü"/>
            </a:pPr>
            <a:endParaRPr lang="en-US" sz="1000" dirty="0"/>
          </a:p>
          <a:p>
            <a:pPr>
              <a:buFont typeface="Wingdings" charset="2"/>
              <a:buChar char="ü"/>
            </a:pPr>
            <a:endParaRPr lang="en-US" sz="1000" dirty="0"/>
          </a:p>
          <a:p>
            <a:pPr>
              <a:buFont typeface="Wingdings" charset="2"/>
              <a:buChar char="ü"/>
            </a:pPr>
            <a:endParaRPr lang="en-US" sz="2400" dirty="0"/>
          </a:p>
        </p:txBody>
      </p:sp>
    </p:spTree>
    <p:extLst>
      <p:ext uri="{BB962C8B-B14F-4D97-AF65-F5344CB8AC3E}">
        <p14:creationId xmlns:p14="http://schemas.microsoft.com/office/powerpoint/2010/main" val="401655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21266" y="-76200"/>
            <a:ext cx="9067801" cy="646331"/>
          </a:xfrm>
          <a:prstGeom prst="rect">
            <a:avLst/>
          </a:prstGeom>
          <a:noFill/>
        </p:spPr>
        <p:txBody>
          <a:bodyPr wrap="square" rtlCol="0">
            <a:spAutoFit/>
          </a:bodyPr>
          <a:lstStyle/>
          <a:p>
            <a:r>
              <a:rPr lang="en-US" sz="3600" dirty="0">
                <a:solidFill>
                  <a:srgbClr val="860000"/>
                </a:solidFill>
                <a:cs typeface="Adobe Garamond Pro Sb"/>
              </a:rPr>
              <a:t>Suggestion #11: Employee Support Programs</a:t>
            </a:r>
            <a:endParaRPr lang="en-US" sz="3600" dirty="0">
              <a:solidFill>
                <a:srgbClr val="860000"/>
              </a:solidFill>
            </a:endParaRPr>
          </a:p>
        </p:txBody>
      </p:sp>
      <p:sp>
        <p:nvSpPr>
          <p:cNvPr id="7" name="TextBox 6"/>
          <p:cNvSpPr txBox="1"/>
          <p:nvPr/>
        </p:nvSpPr>
        <p:spPr>
          <a:xfrm>
            <a:off x="195363" y="762000"/>
            <a:ext cx="8977666" cy="5324535"/>
          </a:xfrm>
          <a:prstGeom prst="rect">
            <a:avLst/>
          </a:prstGeom>
          <a:noFill/>
        </p:spPr>
        <p:txBody>
          <a:bodyPr wrap="square" rtlCol="0">
            <a:spAutoFit/>
          </a:bodyPr>
          <a:lstStyle/>
          <a:p>
            <a:pPr>
              <a:buFont typeface="Wingdings" charset="2"/>
              <a:buChar char="ü"/>
            </a:pPr>
            <a:r>
              <a:rPr lang="en-US" sz="2000" b="1" dirty="0"/>
              <a:t>Employees discover loop-holes while performing their routine duties.</a:t>
            </a:r>
          </a:p>
          <a:p>
            <a:pPr marL="800100" lvl="1" indent="-342900">
              <a:buFont typeface="Wingdings" panose="05000000000000000000" pitchFamily="2" charset="2"/>
              <a:buChar char="ü"/>
            </a:pPr>
            <a:r>
              <a:rPr lang="en-US" sz="2000" dirty="0"/>
              <a:t>Employees should be encouraged to report their discoveries. </a:t>
            </a:r>
          </a:p>
          <a:p>
            <a:pPr marL="800100" lvl="1" indent="-342900">
              <a:buFont typeface="Wingdings" panose="05000000000000000000" pitchFamily="2" charset="2"/>
              <a:buChar char="ü"/>
            </a:pPr>
            <a:r>
              <a:rPr lang="en-US" sz="2000" dirty="0"/>
              <a:t>This information should not be viewed as just “more work” or discounted (“That can’t happen because….”).  </a:t>
            </a:r>
          </a:p>
          <a:p>
            <a:pPr marL="800100" lvl="1" indent="-342900">
              <a:buFont typeface="Wingdings" panose="05000000000000000000" pitchFamily="2" charset="2"/>
              <a:buChar char="ü"/>
            </a:pPr>
            <a:r>
              <a:rPr lang="en-US" sz="2000" dirty="0"/>
              <a:t>Don’t take offense.</a:t>
            </a:r>
          </a:p>
          <a:p>
            <a:pPr lvl="1"/>
            <a:endParaRPr lang="en-US" sz="2000" dirty="0"/>
          </a:p>
          <a:p>
            <a:pPr marL="0" lvl="1" indent="7938">
              <a:buFont typeface="Wingdings" panose="05000000000000000000" pitchFamily="2" charset="2"/>
              <a:buChar char="ü"/>
            </a:pPr>
            <a:r>
              <a:rPr lang="en-US" sz="2000" b="1" dirty="0"/>
              <a:t>Make sure employees know how to report fraud</a:t>
            </a:r>
          </a:p>
          <a:p>
            <a:pPr marL="0" lvl="1"/>
            <a:endParaRPr lang="en-US" sz="2000" b="1" dirty="0"/>
          </a:p>
          <a:p>
            <a:pPr marL="0" lvl="1" indent="7938">
              <a:buFont typeface="Wingdings" panose="05000000000000000000" pitchFamily="2" charset="2"/>
              <a:buChar char="ü"/>
            </a:pPr>
            <a:r>
              <a:rPr lang="en-US" sz="2000" b="1" dirty="0"/>
              <a:t>Ensure information reported by employees is held in confidence</a:t>
            </a:r>
          </a:p>
          <a:p>
            <a:pPr marL="457200" lvl="2" indent="7938">
              <a:buFont typeface="Wingdings" panose="05000000000000000000" pitchFamily="2" charset="2"/>
              <a:buChar char="ü"/>
            </a:pPr>
            <a:r>
              <a:rPr lang="en-US" sz="2000" dirty="0"/>
              <a:t>Employees will not report fraud suspected of co-workers or superiors if they are not certain that the information will be handled appropriately</a:t>
            </a:r>
          </a:p>
          <a:p>
            <a:endParaRPr lang="en-US" sz="2000" dirty="0"/>
          </a:p>
          <a:p>
            <a:pPr>
              <a:buFont typeface="Wingdings" charset="2"/>
              <a:buChar char="ü"/>
            </a:pPr>
            <a:r>
              <a:rPr lang="en-US" sz="2000" b="1" dirty="0"/>
              <a:t>Allow team leaders/supervisors to allot time for surprise audits and file reviews</a:t>
            </a:r>
            <a:endParaRPr lang="en-US" sz="2000" dirty="0"/>
          </a:p>
          <a:p>
            <a:pPr lvl="1">
              <a:buFont typeface="Wingdings" charset="2"/>
              <a:buChar char="ü"/>
            </a:pPr>
            <a:r>
              <a:rPr lang="en-US" sz="2000" dirty="0"/>
              <a:t>If management does not recognize that time is needed to perform fraud prevention/deterrence efforts – then the perception is that these efforts are not really important to management.	</a:t>
            </a:r>
          </a:p>
          <a:p>
            <a:endParaRPr lang="en-US" sz="2000" dirty="0"/>
          </a:p>
        </p:txBody>
      </p:sp>
    </p:spTree>
    <p:extLst>
      <p:ext uri="{BB962C8B-B14F-4D97-AF65-F5344CB8AC3E}">
        <p14:creationId xmlns:p14="http://schemas.microsoft.com/office/powerpoint/2010/main" val="395563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952999"/>
          </a:xfrm>
        </p:spPr>
        <p:txBody>
          <a:bodyPr/>
          <a:lstStyle/>
          <a:p>
            <a:pPr>
              <a:buFont typeface="Wingdings" panose="05000000000000000000" pitchFamily="2" charset="2"/>
              <a:buChar char="ü"/>
            </a:pPr>
            <a:r>
              <a:rPr lang="en-US" sz="2400" dirty="0"/>
              <a:t>Make the definition of “primary residence” clear</a:t>
            </a:r>
          </a:p>
          <a:p>
            <a:pPr>
              <a:buFont typeface="Wingdings" panose="05000000000000000000" pitchFamily="2" charset="2"/>
              <a:buChar char="ü"/>
            </a:pPr>
            <a:r>
              <a:rPr lang="en-US" sz="2400" dirty="0"/>
              <a:t>Do you receive </a:t>
            </a:r>
            <a:r>
              <a:rPr lang="en-US" sz="2400" i="1" dirty="0"/>
              <a:t>all</a:t>
            </a:r>
            <a:r>
              <a:rPr lang="en-US" sz="2400" dirty="0"/>
              <a:t> your mail at this address?</a:t>
            </a:r>
          </a:p>
          <a:p>
            <a:pPr>
              <a:buFont typeface="Wingdings" panose="05000000000000000000" pitchFamily="2" charset="2"/>
              <a:buChar char="ü"/>
            </a:pPr>
            <a:r>
              <a:rPr lang="en-US" sz="2400" dirty="0"/>
              <a:t>Do you receive mail at </a:t>
            </a:r>
            <a:r>
              <a:rPr lang="en-US" sz="2400" i="1" dirty="0"/>
              <a:t>any other </a:t>
            </a:r>
            <a:r>
              <a:rPr lang="en-US" sz="2400" dirty="0"/>
              <a:t>address?</a:t>
            </a:r>
          </a:p>
          <a:p>
            <a:pPr>
              <a:buFont typeface="Wingdings" panose="05000000000000000000" pitchFamily="2" charset="2"/>
              <a:buChar char="ü"/>
            </a:pPr>
            <a:r>
              <a:rPr lang="en-US" sz="2400" dirty="0"/>
              <a:t>Do you live at any other residence for </a:t>
            </a:r>
            <a:r>
              <a:rPr lang="en-US" sz="2400" i="1" dirty="0"/>
              <a:t>part </a:t>
            </a:r>
            <a:r>
              <a:rPr lang="en-US" sz="2400" dirty="0"/>
              <a:t>of the year?</a:t>
            </a:r>
          </a:p>
          <a:p>
            <a:pPr>
              <a:buFont typeface="Wingdings" panose="05000000000000000000" pitchFamily="2" charset="2"/>
              <a:buChar char="ü"/>
            </a:pPr>
            <a:r>
              <a:rPr lang="en-US" sz="2400" dirty="0"/>
              <a:t>Did you file taxes last year? </a:t>
            </a:r>
          </a:p>
          <a:p>
            <a:pPr lvl="1">
              <a:buFont typeface="Wingdings" panose="05000000000000000000" pitchFamily="2" charset="2"/>
              <a:buChar char="ü"/>
            </a:pPr>
            <a:r>
              <a:rPr lang="en-US" sz="2000" dirty="0"/>
              <a:t>Any state other than FL?</a:t>
            </a:r>
          </a:p>
          <a:p>
            <a:pPr>
              <a:buFont typeface="Wingdings" panose="05000000000000000000" pitchFamily="2" charset="2"/>
              <a:buChar char="ü"/>
            </a:pPr>
            <a:r>
              <a:rPr lang="en-US" sz="2400" dirty="0"/>
              <a:t>Do you have homeowner’s insurance?</a:t>
            </a:r>
          </a:p>
          <a:p>
            <a:pPr>
              <a:buFont typeface="Wingdings" panose="05000000000000000000" pitchFamily="2" charset="2"/>
              <a:buChar char="ü"/>
            </a:pPr>
            <a:r>
              <a:rPr lang="en-US" sz="2400" dirty="0"/>
              <a:t>When was the last time you held homeowner’s insurance?</a:t>
            </a:r>
          </a:p>
          <a:p>
            <a:pPr>
              <a:buFont typeface="Wingdings" panose="05000000000000000000" pitchFamily="2" charset="2"/>
              <a:buChar char="ü"/>
            </a:pPr>
            <a:r>
              <a:rPr lang="en-US" sz="2400" dirty="0"/>
              <a:t>Do you have any ownership interest in a business?</a:t>
            </a:r>
          </a:p>
          <a:p>
            <a:pPr>
              <a:buFont typeface="Wingdings" panose="05000000000000000000" pitchFamily="2" charset="2"/>
              <a:buChar char="ü"/>
            </a:pPr>
            <a:r>
              <a:rPr lang="en-US" sz="2400" dirty="0"/>
              <a:t>Do you have any ownership interest in a property other than your primary residence?</a:t>
            </a:r>
          </a:p>
        </p:txBody>
      </p:sp>
      <p:sp>
        <p:nvSpPr>
          <p:cNvPr id="4" name="Title 1"/>
          <p:cNvSpPr>
            <a:spLocks noGrp="1"/>
          </p:cNvSpPr>
          <p:nvPr>
            <p:ph type="title"/>
          </p:nvPr>
        </p:nvSpPr>
        <p:spPr>
          <a:xfrm>
            <a:off x="152400" y="0"/>
            <a:ext cx="7696200" cy="629566"/>
          </a:xfrm>
        </p:spPr>
        <p:txBody>
          <a:bodyPr/>
          <a:lstStyle/>
          <a:p>
            <a:r>
              <a:rPr lang="en-US" sz="2800" dirty="0">
                <a:solidFill>
                  <a:srgbClr val="860000"/>
                </a:solidFill>
              </a:rPr>
              <a:t>Suggestion #12: Clearly Define Primary Residence</a:t>
            </a:r>
          </a:p>
        </p:txBody>
      </p:sp>
    </p:spTree>
    <p:extLst>
      <p:ext uri="{BB962C8B-B14F-4D97-AF65-F5344CB8AC3E}">
        <p14:creationId xmlns:p14="http://schemas.microsoft.com/office/powerpoint/2010/main" val="109303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663428"/>
            <a:ext cx="8534399" cy="707886"/>
          </a:xfrm>
          <a:prstGeom prst="rect">
            <a:avLst/>
          </a:prstGeom>
        </p:spPr>
        <p:txBody>
          <a:bodyPr wrap="square">
            <a:spAutoFit/>
          </a:bodyPr>
          <a:lstStyle/>
          <a:p>
            <a:r>
              <a:rPr lang="en-US" sz="4000" dirty="0">
                <a:solidFill>
                  <a:srgbClr val="4F504F"/>
                </a:solidFill>
                <a:latin typeface="DejaVu LGC Sans Bold Oblique"/>
                <a:cs typeface="Helvetica Light"/>
              </a:rPr>
              <a:t>HUDOIG Mission</a:t>
            </a:r>
            <a:endParaRPr lang="en-US" sz="4000" dirty="0">
              <a:solidFill>
                <a:srgbClr val="4F504F"/>
              </a:solidFill>
              <a:latin typeface="DejaVu LGC Sans Bold Oblique"/>
            </a:endParaRPr>
          </a:p>
        </p:txBody>
      </p:sp>
      <p:sp>
        <p:nvSpPr>
          <p:cNvPr id="5" name="Rectangle 4"/>
          <p:cNvSpPr/>
          <p:nvPr/>
        </p:nvSpPr>
        <p:spPr>
          <a:xfrm>
            <a:off x="457199" y="1524000"/>
            <a:ext cx="8229601" cy="4154984"/>
          </a:xfrm>
          <a:prstGeom prst="rect">
            <a:avLst/>
          </a:prstGeom>
        </p:spPr>
        <p:txBody>
          <a:bodyPr wrap="square">
            <a:spAutoFit/>
          </a:bodyPr>
          <a:lstStyle/>
          <a:p>
            <a:pPr algn="ctr"/>
            <a:r>
              <a:rPr lang="en-US" sz="2400" dirty="0">
                <a:solidFill>
                  <a:srgbClr val="4F504F"/>
                </a:solidFill>
              </a:rPr>
              <a:t>As the </a:t>
            </a:r>
            <a:r>
              <a:rPr lang="en-US" sz="2400" dirty="0">
                <a:solidFill>
                  <a:srgbClr val="9B804B"/>
                </a:solidFill>
              </a:rPr>
              <a:t>Office of Inspector General (OIG) </a:t>
            </a:r>
            <a:r>
              <a:rPr lang="en-US" sz="2400" dirty="0"/>
              <a:t>for the U.S. Department of Housing and Urban Development (HUD), we remain an independent and objective organization, conducting and supervising audits, evaluations, and investigations relating to the Department’s programs and operations.  We promote economy, efficiency, and effectiveness in these programs and operations as we also </a:t>
            </a:r>
            <a:r>
              <a:rPr lang="en-US" sz="2400" dirty="0">
                <a:solidFill>
                  <a:srgbClr val="C00000"/>
                </a:solidFill>
              </a:rPr>
              <a:t>prevent and detect fraud, abuse, and mismanagement</a:t>
            </a:r>
            <a:r>
              <a:rPr lang="en-US" sz="2400" dirty="0"/>
              <a:t>.  We are committed to keeping the HUD Secretary, Congress, and our stakeholders fully and currently informed about problems and deficiencies and the necessity for and progress of corrective action.</a:t>
            </a:r>
            <a:endParaRPr lang="en-US" sz="2400" i="1" dirty="0">
              <a:solidFill>
                <a:srgbClr val="4F504F"/>
              </a:solidFill>
            </a:endParaRPr>
          </a:p>
        </p:txBody>
      </p:sp>
    </p:spTree>
    <p:extLst>
      <p:ext uri="{BB962C8B-B14F-4D97-AF65-F5344CB8AC3E}">
        <p14:creationId xmlns:p14="http://schemas.microsoft.com/office/powerpoint/2010/main" val="2440212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
            <a:ext cx="8229600" cy="563562"/>
          </a:xfrm>
        </p:spPr>
        <p:txBody>
          <a:bodyPr/>
          <a:lstStyle/>
          <a:p>
            <a:pPr algn="l"/>
            <a:r>
              <a:rPr lang="en-US" sz="3200" dirty="0">
                <a:solidFill>
                  <a:srgbClr val="860000"/>
                </a:solidFill>
              </a:rPr>
              <a:t>Proactive Approach/Run “Discrepancy” Reports</a:t>
            </a:r>
          </a:p>
        </p:txBody>
      </p:sp>
      <p:sp>
        <p:nvSpPr>
          <p:cNvPr id="3" name="Content Placeholder 2"/>
          <p:cNvSpPr>
            <a:spLocks noGrp="1"/>
          </p:cNvSpPr>
          <p:nvPr>
            <p:ph idx="1"/>
          </p:nvPr>
        </p:nvSpPr>
        <p:spPr>
          <a:xfrm>
            <a:off x="326010" y="685800"/>
            <a:ext cx="8229600" cy="5105400"/>
          </a:xfrm>
        </p:spPr>
        <p:txBody>
          <a:bodyPr/>
          <a:lstStyle/>
          <a:p>
            <a:pPr>
              <a:buFont typeface="Wingdings" panose="05000000000000000000" pitchFamily="2" charset="2"/>
              <a:buChar char="ü"/>
            </a:pPr>
            <a:r>
              <a:rPr lang="en-US" sz="2400" dirty="0"/>
              <a:t>Subscribe to an Information Database</a:t>
            </a:r>
          </a:p>
          <a:p>
            <a:pPr lvl="1">
              <a:buFont typeface="Wingdings" panose="05000000000000000000" pitchFamily="2" charset="2"/>
              <a:buChar char="ü"/>
            </a:pPr>
            <a:r>
              <a:rPr lang="en-US" sz="2400" dirty="0"/>
              <a:t>Lexis-Nexis</a:t>
            </a:r>
          </a:p>
          <a:p>
            <a:pPr lvl="1">
              <a:buFont typeface="Wingdings" panose="05000000000000000000" pitchFamily="2" charset="2"/>
              <a:buChar char="ü"/>
            </a:pPr>
            <a:r>
              <a:rPr lang="en-US" sz="2400" dirty="0"/>
              <a:t>Accurint</a:t>
            </a:r>
          </a:p>
          <a:p>
            <a:pPr>
              <a:buFont typeface="Wingdings" panose="05000000000000000000" pitchFamily="2" charset="2"/>
              <a:buChar char="ü"/>
            </a:pPr>
            <a:r>
              <a:rPr lang="en-US" sz="2400" dirty="0"/>
              <a:t>Run reports for vendors/landlords/employees/clients with the </a:t>
            </a:r>
            <a:r>
              <a:rPr lang="en-US" sz="2400" b="1" dirty="0"/>
              <a:t>same address</a:t>
            </a:r>
            <a:r>
              <a:rPr lang="en-US" sz="2400" dirty="0"/>
              <a:t>;</a:t>
            </a:r>
          </a:p>
          <a:p>
            <a:pPr>
              <a:buFont typeface="Wingdings" panose="05000000000000000000" pitchFamily="2" charset="2"/>
              <a:buChar char="ü"/>
            </a:pPr>
            <a:r>
              <a:rPr lang="en-US" sz="2400" dirty="0"/>
              <a:t>Run report of </a:t>
            </a:r>
            <a:r>
              <a:rPr lang="en-US" sz="2400" b="1" dirty="0"/>
              <a:t>sequential </a:t>
            </a:r>
            <a:r>
              <a:rPr lang="en-US" sz="2400" dirty="0"/>
              <a:t>SSNs, EINs</a:t>
            </a:r>
          </a:p>
          <a:p>
            <a:pPr>
              <a:buFont typeface="Wingdings" panose="05000000000000000000" pitchFamily="2" charset="2"/>
              <a:buChar char="ü"/>
            </a:pPr>
            <a:r>
              <a:rPr lang="en-US" sz="2400" dirty="0"/>
              <a:t>Check incorporation records  (sunbiz.org)</a:t>
            </a:r>
          </a:p>
          <a:p>
            <a:pPr lvl="1">
              <a:buFont typeface="Wingdings" panose="05000000000000000000" pitchFamily="2" charset="2"/>
              <a:buChar char="ü"/>
            </a:pPr>
            <a:r>
              <a:rPr lang="en-US" sz="2000" dirty="0"/>
              <a:t>Newly/Recently formed corporations</a:t>
            </a:r>
          </a:p>
          <a:p>
            <a:pPr>
              <a:buFont typeface="Wingdings" panose="05000000000000000000" pitchFamily="2" charset="2"/>
              <a:buChar char="ü"/>
            </a:pPr>
            <a:r>
              <a:rPr lang="en-US" sz="2400" dirty="0"/>
              <a:t>Take note of returned mail;</a:t>
            </a:r>
          </a:p>
          <a:p>
            <a:pPr>
              <a:buFont typeface="Wingdings" panose="05000000000000000000" pitchFamily="2" charset="2"/>
              <a:buChar char="ü"/>
            </a:pPr>
            <a:r>
              <a:rPr lang="en-US" sz="2400" dirty="0"/>
              <a:t>Better Business Bureau/Consumer Complaint websites</a:t>
            </a:r>
          </a:p>
          <a:p>
            <a:pPr>
              <a:buFont typeface="Wingdings" panose="05000000000000000000" pitchFamily="2" charset="2"/>
              <a:buChar char="ü"/>
            </a:pPr>
            <a:r>
              <a:rPr lang="en-US" sz="2400" dirty="0"/>
              <a:t>Ask for and check vendor references</a:t>
            </a:r>
          </a:p>
          <a:p>
            <a:pPr>
              <a:buFont typeface="Wingdings" panose="05000000000000000000" pitchFamily="2" charset="2"/>
              <a:buChar char="ü"/>
            </a:pPr>
            <a:r>
              <a:rPr lang="en-US" sz="2400" dirty="0"/>
              <a:t>Credit Card Statements</a:t>
            </a:r>
          </a:p>
          <a:p>
            <a:pPr>
              <a:buFont typeface="Wingdings" panose="05000000000000000000" pitchFamily="2" charset="2"/>
              <a:buChar char="ü"/>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9553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14626" y="0"/>
            <a:ext cx="7405373" cy="584775"/>
          </a:xfrm>
          <a:prstGeom prst="rect">
            <a:avLst/>
          </a:prstGeom>
          <a:noFill/>
        </p:spPr>
        <p:txBody>
          <a:bodyPr wrap="square" rtlCol="0">
            <a:spAutoFit/>
          </a:bodyPr>
          <a:lstStyle/>
          <a:p>
            <a:r>
              <a:rPr lang="en-US" sz="3200" dirty="0">
                <a:solidFill>
                  <a:srgbClr val="4F504F"/>
                </a:solidFill>
                <a:latin typeface="DejaVu LGC Sans Condensed"/>
                <a:cs typeface="Adobe Garamond Pro Sb"/>
              </a:rPr>
              <a:t>Don’t Hide Dirty Laundry</a:t>
            </a:r>
            <a:r>
              <a:rPr lang="en-US" sz="3200" dirty="0">
                <a:solidFill>
                  <a:srgbClr val="800000"/>
                </a:solidFill>
                <a:latin typeface="DejaVu LGC Sans Condensed"/>
                <a:cs typeface="Adobe Garamond Pro Sb"/>
              </a:rPr>
              <a:t>…Clean it!</a:t>
            </a:r>
            <a:endParaRPr lang="en-US" sz="3200" dirty="0">
              <a:solidFill>
                <a:srgbClr val="800000"/>
              </a:solidFill>
            </a:endParaRPr>
          </a:p>
        </p:txBody>
      </p:sp>
      <p:sp>
        <p:nvSpPr>
          <p:cNvPr id="7" name="TextBox 6"/>
          <p:cNvSpPr txBox="1"/>
          <p:nvPr/>
        </p:nvSpPr>
        <p:spPr>
          <a:xfrm>
            <a:off x="214626" y="1066154"/>
            <a:ext cx="8700774" cy="4493538"/>
          </a:xfrm>
          <a:prstGeom prst="rect">
            <a:avLst/>
          </a:prstGeom>
          <a:noFill/>
        </p:spPr>
        <p:txBody>
          <a:bodyPr wrap="square" rtlCol="0">
            <a:spAutoFit/>
          </a:bodyPr>
          <a:lstStyle/>
          <a:p>
            <a:pPr>
              <a:buFont typeface="Wingdings" charset="2"/>
              <a:buChar char="ü"/>
            </a:pPr>
            <a:r>
              <a:rPr lang="en-US" sz="2200" dirty="0"/>
              <a:t>The occurrence of fraud alone is not a sign of a poorly run or mismanaged agency</a:t>
            </a:r>
          </a:p>
          <a:p>
            <a:endParaRPr lang="en-US" sz="2200" dirty="0"/>
          </a:p>
          <a:p>
            <a:pPr>
              <a:buFont typeface="Wingdings" charset="2"/>
              <a:buChar char="ü"/>
            </a:pPr>
            <a:r>
              <a:rPr lang="en-US" sz="2200" dirty="0"/>
              <a:t>The </a:t>
            </a:r>
            <a:r>
              <a:rPr lang="en-US" sz="2200" i="1" dirty="0"/>
              <a:t>reaction</a:t>
            </a:r>
            <a:r>
              <a:rPr lang="en-US" sz="2200" dirty="0"/>
              <a:t> to the occurrence of fraud is what defines the management of an agency</a:t>
            </a:r>
          </a:p>
          <a:p>
            <a:endParaRPr lang="en-US" sz="2200" dirty="0"/>
          </a:p>
          <a:p>
            <a:pPr>
              <a:buFont typeface="Wingdings" charset="2"/>
              <a:buChar char="ü"/>
            </a:pPr>
            <a:r>
              <a:rPr lang="en-US" sz="2200" dirty="0"/>
              <a:t>The existence of a fraud policy and proper handling of fraud is itself a deterrent to clients, vendors and employees</a:t>
            </a:r>
          </a:p>
          <a:p>
            <a:endParaRPr lang="en-US" sz="2200" dirty="0"/>
          </a:p>
          <a:p>
            <a:pPr>
              <a:buFont typeface="Wingdings" charset="2"/>
              <a:buChar char="ü"/>
            </a:pPr>
            <a:r>
              <a:rPr lang="en-US" sz="2200" dirty="0"/>
              <a:t>Addressing fraud assists with ridding the industry of “bad apples”</a:t>
            </a:r>
          </a:p>
          <a:p>
            <a:endParaRPr lang="en-US" sz="2200" dirty="0"/>
          </a:p>
          <a:p>
            <a:pPr>
              <a:buFont typeface="Wingdings" charset="2"/>
              <a:buChar char="ü"/>
            </a:pPr>
            <a:r>
              <a:rPr lang="en-US" sz="2200" dirty="0"/>
              <a:t>Addressing fraud to determine what procedures were violated allows management to truly close gaps to ensure the same fraud will not reoccur.</a:t>
            </a:r>
          </a:p>
        </p:txBody>
      </p:sp>
    </p:spTree>
    <p:extLst>
      <p:ext uri="{BB962C8B-B14F-4D97-AF65-F5344CB8AC3E}">
        <p14:creationId xmlns:p14="http://schemas.microsoft.com/office/powerpoint/2010/main" val="185421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5134" y="0"/>
            <a:ext cx="4178866" cy="1752600"/>
          </a:xfrm>
          <a:prstGeom prst="rect">
            <a:avLst/>
          </a:prstGeom>
          <a:solidFill>
            <a:schemeClr val="bg1"/>
          </a:solidFill>
        </p:spPr>
        <p:txBody>
          <a:bodyPr wrap="square" rtlCol="0">
            <a:spAutoFit/>
          </a:bodyPr>
          <a:lstStyle/>
          <a:p>
            <a:endParaRPr lang="en-US" dirty="0">
              <a:solidFill>
                <a:prstClr val="black"/>
              </a:solidFill>
            </a:endParaRPr>
          </a:p>
        </p:txBody>
      </p:sp>
      <p:sp>
        <p:nvSpPr>
          <p:cNvPr id="6" name="TextBox 5"/>
          <p:cNvSpPr txBox="1"/>
          <p:nvPr/>
        </p:nvSpPr>
        <p:spPr>
          <a:xfrm>
            <a:off x="5020922" y="5148415"/>
            <a:ext cx="4123078" cy="1752600"/>
          </a:xfrm>
          <a:prstGeom prst="rect">
            <a:avLst/>
          </a:prstGeom>
          <a:solidFill>
            <a:schemeClr val="bg1"/>
          </a:solidFill>
        </p:spPr>
        <p:txBody>
          <a:bodyPr wrap="square" rtlCol="0">
            <a:spAutoFit/>
          </a:bodyPr>
          <a:lstStyle/>
          <a:p>
            <a:endParaRPr lang="en-US">
              <a:solidFill>
                <a:prstClr val="black"/>
              </a:solidFill>
            </a:endParaRPr>
          </a:p>
        </p:txBody>
      </p:sp>
      <p:pic>
        <p:nvPicPr>
          <p:cNvPr id="3" name="Picture 2"/>
          <p:cNvPicPr>
            <a:picLocks noChangeAspect="1"/>
          </p:cNvPicPr>
          <p:nvPr/>
        </p:nvPicPr>
        <p:blipFill>
          <a:blip r:embed="rId4"/>
          <a:stretch>
            <a:fillRect/>
          </a:stretch>
        </p:blipFill>
        <p:spPr>
          <a:xfrm>
            <a:off x="0" y="-4917"/>
            <a:ext cx="5020922" cy="6862917"/>
          </a:xfrm>
          <a:prstGeom prst="rect">
            <a:avLst/>
          </a:prstGeom>
        </p:spPr>
      </p:pic>
      <p:sp>
        <p:nvSpPr>
          <p:cNvPr id="2" name="Title 1"/>
          <p:cNvSpPr>
            <a:spLocks noGrp="1"/>
          </p:cNvSpPr>
          <p:nvPr>
            <p:ph type="title"/>
          </p:nvPr>
        </p:nvSpPr>
        <p:spPr>
          <a:xfrm>
            <a:off x="5020922" y="2618658"/>
            <a:ext cx="4123078" cy="1676399"/>
          </a:xfrm>
          <a:noFill/>
        </p:spPr>
        <p:txBody>
          <a:bodyPr/>
          <a:lstStyle/>
          <a:p>
            <a:r>
              <a:rPr lang="en-US" sz="2400" dirty="0"/>
              <a:t>The Case Of</a:t>
            </a:r>
            <a:br>
              <a:rPr lang="en-US" sz="2400" dirty="0"/>
            </a:br>
            <a:r>
              <a:rPr lang="en-US" sz="3600" b="1" dirty="0">
                <a:solidFill>
                  <a:schemeClr val="bg1">
                    <a:lumMod val="50000"/>
                  </a:schemeClr>
                </a:solidFill>
                <a:latin typeface="Lucida Calligraphy" panose="03010101010101010101" pitchFamily="66" charset="0"/>
              </a:rPr>
              <a:t>The Employee of the Year</a:t>
            </a:r>
          </a:p>
        </p:txBody>
      </p:sp>
      <p:pic>
        <p:nvPicPr>
          <p:cNvPr id="7" name="Monk">
            <a:hlinkClick r:id="" action="ppaction://media"/>
            <a:extLst>
              <a:ext uri="{FF2B5EF4-FFF2-40B4-BE49-F238E27FC236}">
                <a16:creationId xmlns:a16="http://schemas.microsoft.com/office/drawing/2014/main" id="{D71183CA-8856-4200-9122-4BE82628A6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72600" y="6248400"/>
            <a:ext cx="487363" cy="487363"/>
          </a:xfrm>
          <a:prstGeom prst="rect">
            <a:avLst/>
          </a:prstGeom>
        </p:spPr>
      </p:pic>
    </p:spTree>
    <p:extLst>
      <p:ext uri="{BB962C8B-B14F-4D97-AF65-F5344CB8AC3E}">
        <p14:creationId xmlns:p14="http://schemas.microsoft.com/office/powerpoint/2010/main" val="28471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32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7"/>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XXX_Bixal_HUDOIG_ppt_backgrd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4"/>
          <p:cNvSpPr>
            <a:spLocks noGrp="1"/>
          </p:cNvSpPr>
          <p:nvPr>
            <p:ph idx="4294967295"/>
          </p:nvPr>
        </p:nvSpPr>
        <p:spPr>
          <a:xfrm>
            <a:off x="76200" y="4038600"/>
            <a:ext cx="8915400" cy="2077065"/>
          </a:xfrm>
          <a:prstGeom prst="rect">
            <a:avLst/>
          </a:prstGeom>
        </p:spPr>
        <p:txBody>
          <a:bodyPr>
            <a:normAutofit/>
          </a:bodyPr>
          <a:lstStyle/>
          <a:p>
            <a:pPr marL="0" indent="0" algn="ctr">
              <a:buNone/>
            </a:pPr>
            <a:r>
              <a:rPr lang="en-US" sz="2800" b="1" dirty="0">
                <a:latin typeface="DejaVu LGC Sans Bold Oblique"/>
                <a:cs typeface="Helvetica"/>
              </a:rPr>
              <a:t>CONTACT INFORMATION</a:t>
            </a:r>
          </a:p>
          <a:p>
            <a:pPr marL="0" indent="0">
              <a:buNone/>
            </a:pPr>
            <a:r>
              <a:rPr lang="en-US" sz="2400" b="1" dirty="0">
                <a:solidFill>
                  <a:srgbClr val="4F504F"/>
                </a:solidFill>
                <a:cs typeface="Helvetica"/>
              </a:rPr>
              <a:t>HUDOIG HOTLINE:  </a:t>
            </a:r>
            <a:r>
              <a:rPr lang="en-US" sz="2000" dirty="0">
                <a:solidFill>
                  <a:srgbClr val="4F504F"/>
                </a:solidFill>
              </a:rPr>
              <a:t>1-800-347-3735 (Toll-Free) </a:t>
            </a:r>
            <a:r>
              <a:rPr lang="en-US" sz="1800" dirty="0">
                <a:solidFill>
                  <a:srgbClr val="4F504F"/>
                </a:solidFill>
              </a:rPr>
              <a:t>and/or </a:t>
            </a:r>
            <a:r>
              <a:rPr lang="en-US" sz="2000" dirty="0">
                <a:solidFill>
                  <a:srgbClr val="4F504F"/>
                </a:solidFill>
                <a:cs typeface="Helvetica Light"/>
              </a:rPr>
              <a:t>HOTLINE@hudoig.gov</a:t>
            </a:r>
          </a:p>
          <a:p>
            <a:pPr marL="0" indent="0">
              <a:buNone/>
            </a:pPr>
            <a:r>
              <a:rPr lang="en-US" sz="2400" b="1" dirty="0">
                <a:solidFill>
                  <a:srgbClr val="4F504F"/>
                </a:solidFill>
                <a:cs typeface="Helvetica Light"/>
              </a:rPr>
              <a:t>SPECIAL AGENT JAMILA DAVIS:  </a:t>
            </a:r>
            <a:r>
              <a:rPr lang="en-US" sz="2000" dirty="0">
                <a:solidFill>
                  <a:srgbClr val="4F504F"/>
                </a:solidFill>
                <a:cs typeface="Helvetica Light"/>
              </a:rPr>
              <a:t>813-228-2160</a:t>
            </a:r>
            <a:r>
              <a:rPr lang="en-US" sz="2400" dirty="0">
                <a:solidFill>
                  <a:srgbClr val="4F504F"/>
                </a:solidFill>
                <a:cs typeface="Helvetica Light"/>
              </a:rPr>
              <a:t> </a:t>
            </a:r>
            <a:r>
              <a:rPr lang="en-US" sz="1800" dirty="0">
                <a:solidFill>
                  <a:srgbClr val="4F504F"/>
                </a:solidFill>
                <a:cs typeface="Helvetica Light"/>
              </a:rPr>
              <a:t>and/or</a:t>
            </a:r>
            <a:r>
              <a:rPr lang="en-US" sz="2400" dirty="0">
                <a:solidFill>
                  <a:srgbClr val="4F504F"/>
                </a:solidFill>
                <a:cs typeface="Helvetica Light"/>
              </a:rPr>
              <a:t> </a:t>
            </a:r>
            <a:r>
              <a:rPr lang="en-US" sz="2000" dirty="0">
                <a:solidFill>
                  <a:srgbClr val="4F504F"/>
                </a:solidFill>
                <a:cs typeface="Helvetica Light"/>
                <a:hlinkClick r:id="rId3"/>
              </a:rPr>
              <a:t>jdavis@hudoig.gov</a:t>
            </a:r>
            <a:endParaRPr lang="en-US" sz="2000" dirty="0">
              <a:solidFill>
                <a:srgbClr val="4F504F"/>
              </a:solidFill>
              <a:cs typeface="Helvetica Light"/>
            </a:endParaRPr>
          </a:p>
          <a:p>
            <a:pPr marL="0" indent="0">
              <a:buNone/>
            </a:pPr>
            <a:r>
              <a:rPr lang="en-US" sz="2400" b="1" dirty="0">
                <a:solidFill>
                  <a:srgbClr val="4F504F"/>
                </a:solidFill>
                <a:cs typeface="Helvetica Light"/>
              </a:rPr>
              <a:t>AGENCY WEBISTE</a:t>
            </a:r>
            <a:r>
              <a:rPr lang="en-US" sz="2000" b="1" dirty="0">
                <a:solidFill>
                  <a:srgbClr val="4F504F"/>
                </a:solidFill>
                <a:cs typeface="Helvetica Light"/>
              </a:rPr>
              <a:t>: </a:t>
            </a:r>
            <a:r>
              <a:rPr lang="en-US" sz="2000" dirty="0">
                <a:solidFill>
                  <a:srgbClr val="4F504F"/>
                </a:solidFill>
                <a:cs typeface="Helvetica Light"/>
                <a:hlinkClick r:id="rId4"/>
              </a:rPr>
              <a:t>www.hudoig.gov</a:t>
            </a:r>
            <a:endParaRPr lang="en-US" sz="2000" dirty="0">
              <a:solidFill>
                <a:srgbClr val="4F504F"/>
              </a:solidFill>
              <a:cs typeface="Helvetica Light"/>
            </a:endParaRPr>
          </a:p>
          <a:p>
            <a:pPr marL="0" indent="0">
              <a:buNone/>
            </a:pPr>
            <a:endParaRPr lang="en-US" sz="2000" dirty="0">
              <a:solidFill>
                <a:srgbClr val="4F504F"/>
              </a:solidFill>
              <a:cs typeface="Helvetica Light"/>
            </a:endParaRPr>
          </a:p>
        </p:txBody>
      </p:sp>
    </p:spTree>
    <p:extLst>
      <p:ext uri="{BB962C8B-B14F-4D97-AF65-F5344CB8AC3E}">
        <p14:creationId xmlns:p14="http://schemas.microsoft.com/office/powerpoint/2010/main" val="44264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808038"/>
          </a:xfrm>
        </p:spPr>
        <p:txBody>
          <a:bodyPr/>
          <a:lstStyle/>
          <a:p>
            <a:pPr algn="l"/>
            <a:r>
              <a:rPr lang="en-US" sz="4000" dirty="0">
                <a:solidFill>
                  <a:srgbClr val="4F504F"/>
                </a:solidFill>
                <a:latin typeface="DejaVu LGC Sans Bold Oblique"/>
              </a:rPr>
              <a:t>HUDOIG Values</a:t>
            </a:r>
          </a:p>
        </p:txBody>
      </p:sp>
      <p:sp>
        <p:nvSpPr>
          <p:cNvPr id="3" name="Content Placeholder 2"/>
          <p:cNvSpPr>
            <a:spLocks noGrp="1"/>
          </p:cNvSpPr>
          <p:nvPr>
            <p:ph idx="1"/>
          </p:nvPr>
        </p:nvSpPr>
        <p:spPr>
          <a:xfrm>
            <a:off x="457200" y="1600200"/>
            <a:ext cx="8229600" cy="4525963"/>
          </a:xfrm>
        </p:spPr>
        <p:txBody>
          <a:bodyPr/>
          <a:lstStyle/>
          <a:p>
            <a:r>
              <a:rPr lang="en-US" sz="2000" b="1" dirty="0">
                <a:solidFill>
                  <a:srgbClr val="C00000"/>
                </a:solidFill>
              </a:rPr>
              <a:t>Collaboration: </a:t>
            </a:r>
            <a:r>
              <a:rPr lang="en-US" sz="2000" dirty="0">
                <a:solidFill>
                  <a:srgbClr val="C00000"/>
                </a:solidFill>
              </a:rPr>
              <a:t>The commitment to work jointly with HUD, Congress, and our stakeholders for the benefit of all citizens.</a:t>
            </a:r>
          </a:p>
          <a:p>
            <a:r>
              <a:rPr lang="en-US" sz="2000" b="1" dirty="0"/>
              <a:t>Accountability: </a:t>
            </a:r>
            <a:r>
              <a:rPr lang="en-US" sz="2000" dirty="0"/>
              <a:t>The obligation and willingness to accept responsibility and account for our actions.</a:t>
            </a:r>
          </a:p>
          <a:p>
            <a:r>
              <a:rPr lang="en-US" sz="2000" b="1" dirty="0"/>
              <a:t>Integrity: </a:t>
            </a:r>
            <a:r>
              <a:rPr lang="en-US" sz="2000" dirty="0"/>
              <a:t>The firm adherence to high moral and professional standards, honesty, and fairness in all that we do. Acting with integrity is a core job responsibility for every employee.</a:t>
            </a:r>
          </a:p>
          <a:p>
            <a:r>
              <a:rPr lang="en-US" sz="2000" b="1" dirty="0"/>
              <a:t>Stewardship:</a:t>
            </a:r>
            <a:r>
              <a:rPr lang="en-US" sz="2000" dirty="0"/>
              <a:t> The careful and responsible management of that which has been entrusted to our care.</a:t>
            </a:r>
          </a:p>
          <a:p>
            <a:r>
              <a:rPr lang="en-US" sz="2000" b="1" dirty="0"/>
              <a:t>Diversity:</a:t>
            </a:r>
            <a:r>
              <a:rPr lang="en-US" sz="2000" dirty="0"/>
              <a:t> The promotion of high standards of equal employment opportunity for employees and job applicants at all levels so that our workforce is reflective of our Country’s citizens</a:t>
            </a:r>
          </a:p>
          <a:p>
            <a:pPr marL="0" indent="0">
              <a:buNone/>
            </a:pPr>
            <a:endParaRPr lang="en-US" dirty="0"/>
          </a:p>
        </p:txBody>
      </p:sp>
    </p:spTree>
    <p:extLst>
      <p:ext uri="{BB962C8B-B14F-4D97-AF65-F5344CB8AC3E}">
        <p14:creationId xmlns:p14="http://schemas.microsoft.com/office/powerpoint/2010/main" val="59915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638106"/>
            <a:ext cx="8534399" cy="707886"/>
          </a:xfrm>
          <a:prstGeom prst="rect">
            <a:avLst/>
          </a:prstGeom>
        </p:spPr>
        <p:txBody>
          <a:bodyPr wrap="square">
            <a:spAutoFit/>
          </a:bodyPr>
          <a:lstStyle/>
          <a:p>
            <a:r>
              <a:rPr lang="en-US" sz="4000" dirty="0">
                <a:solidFill>
                  <a:srgbClr val="1B2952"/>
                </a:solidFill>
                <a:latin typeface="DejaVu LGC Sans Bold Oblique"/>
              </a:rPr>
              <a:t>HUDOIG Vision</a:t>
            </a:r>
          </a:p>
        </p:txBody>
      </p:sp>
      <p:sp>
        <p:nvSpPr>
          <p:cNvPr id="5" name="Rectangle 4"/>
          <p:cNvSpPr/>
          <p:nvPr/>
        </p:nvSpPr>
        <p:spPr>
          <a:xfrm>
            <a:off x="457200" y="1352550"/>
            <a:ext cx="8229600" cy="3477875"/>
          </a:xfrm>
          <a:prstGeom prst="rect">
            <a:avLst/>
          </a:prstGeom>
        </p:spPr>
        <p:txBody>
          <a:bodyPr wrap="square">
            <a:spAutoFit/>
          </a:bodyPr>
          <a:lstStyle/>
          <a:p>
            <a:pPr marL="285750" indent="-285750">
              <a:buFont typeface="Arial" panose="020B0604020202020204" pitchFamily="34" charset="0"/>
              <a:buChar char="•"/>
            </a:pPr>
            <a:r>
              <a:rPr lang="en-US" sz="2000" dirty="0"/>
              <a:t>To promote fiscal responsibility and financial accountability in HUD programs and operations,</a:t>
            </a:r>
          </a:p>
          <a:p>
            <a:pPr marL="285750" indent="-285750">
              <a:buFont typeface="Arial" panose="020B0604020202020204" pitchFamily="34" charset="0"/>
              <a:buChar char="•"/>
            </a:pPr>
            <a:r>
              <a:rPr lang="en-US" sz="2000" dirty="0">
                <a:solidFill>
                  <a:schemeClr val="tx1">
                    <a:lumMod val="50000"/>
                    <a:lumOff val="50000"/>
                  </a:schemeClr>
                </a:solidFill>
              </a:rPr>
              <a:t>improve the execution of and accountability for grant funds</a:t>
            </a:r>
            <a:r>
              <a:rPr lang="en-US" sz="2000" dirty="0"/>
              <a:t>, </a:t>
            </a:r>
          </a:p>
          <a:p>
            <a:pPr marL="285750" indent="-285750">
              <a:buFont typeface="Arial" panose="020B0604020202020204" pitchFamily="34" charset="0"/>
              <a:buChar char="•"/>
            </a:pPr>
            <a:r>
              <a:rPr lang="en-US" sz="2000" dirty="0"/>
              <a:t>strengthen the soundness of public and Indian housing programs, </a:t>
            </a:r>
          </a:p>
          <a:p>
            <a:pPr marL="285750" indent="-285750">
              <a:buFont typeface="Arial" panose="020B0604020202020204" pitchFamily="34" charset="0"/>
              <a:buChar char="•"/>
            </a:pPr>
            <a:r>
              <a:rPr lang="en-US" sz="2000" dirty="0"/>
              <a:t>protect the integrity of housing insurance and guarantee programs,</a:t>
            </a:r>
          </a:p>
          <a:p>
            <a:pPr marL="285750" indent="-285750">
              <a:buFont typeface="Arial" panose="020B0604020202020204" pitchFamily="34" charset="0"/>
              <a:buChar char="•"/>
            </a:pPr>
            <a:r>
              <a:rPr lang="en-US" sz="2000" dirty="0"/>
              <a:t>assist HUD in determining whether it is successful in achieving its goals,</a:t>
            </a:r>
          </a:p>
          <a:p>
            <a:pPr marL="285750" indent="-285750">
              <a:buFont typeface="Arial" panose="020B0604020202020204" pitchFamily="34" charset="0"/>
              <a:buChar char="•"/>
            </a:pPr>
            <a:r>
              <a:rPr lang="en-US" sz="2000" dirty="0"/>
              <a:t>look ahead for emerging trends or weaknesses that create risk and program inefficiencies, </a:t>
            </a:r>
          </a:p>
          <a:p>
            <a:pPr marL="285750" indent="-285750">
              <a:buFont typeface="Arial" panose="020B0604020202020204" pitchFamily="34" charset="0"/>
              <a:buChar char="•"/>
            </a:pPr>
            <a:r>
              <a:rPr lang="en-US" sz="2000" dirty="0"/>
              <a:t>produce innovative work products that are timely and of high quality, </a:t>
            </a:r>
          </a:p>
          <a:p>
            <a:pPr marL="285750" indent="-285750">
              <a:buFont typeface="Arial" panose="020B0604020202020204" pitchFamily="34" charset="0"/>
              <a:buChar char="•"/>
            </a:pPr>
            <a:r>
              <a:rPr lang="en-US" sz="2000" dirty="0"/>
              <a:t>benchmark best practices as a means to guide HUD, and </a:t>
            </a:r>
          </a:p>
          <a:p>
            <a:pPr marL="285750" indent="-285750">
              <a:buFont typeface="Arial" panose="020B0604020202020204" pitchFamily="34" charset="0"/>
              <a:buChar char="•"/>
            </a:pPr>
            <a:r>
              <a:rPr lang="en-US" sz="2000" dirty="0"/>
              <a:t>have a significant impact on improving the way HUD does business</a:t>
            </a:r>
            <a:r>
              <a:rPr lang="en-US" sz="2000" dirty="0">
                <a:solidFill>
                  <a:srgbClr val="4F504F"/>
                </a:solidFill>
              </a:rPr>
              <a:t>. </a:t>
            </a:r>
          </a:p>
        </p:txBody>
      </p:sp>
    </p:spTree>
    <p:extLst>
      <p:ext uri="{BB962C8B-B14F-4D97-AF65-F5344CB8AC3E}">
        <p14:creationId xmlns:p14="http://schemas.microsoft.com/office/powerpoint/2010/main" val="291150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987EEE0-67AD-4525-A640-55FC4F2AA677}"/>
              </a:ext>
            </a:extLst>
          </p:cNvPr>
          <p:cNvPicPr>
            <a:picLocks noChangeAspect="1"/>
          </p:cNvPicPr>
          <p:nvPr/>
        </p:nvPicPr>
        <p:blipFill>
          <a:blip r:embed="rId2"/>
          <a:stretch>
            <a:fillRect/>
          </a:stretch>
        </p:blipFill>
        <p:spPr>
          <a:xfrm>
            <a:off x="7002317" y="2884530"/>
            <a:ext cx="2140063" cy="2449470"/>
          </a:xfrm>
          <a:prstGeom prst="rect">
            <a:avLst/>
          </a:prstGeom>
        </p:spPr>
      </p:pic>
      <p:pic>
        <p:nvPicPr>
          <p:cNvPr id="14" name="Picture 13">
            <a:extLst>
              <a:ext uri="{FF2B5EF4-FFF2-40B4-BE49-F238E27FC236}">
                <a16:creationId xmlns:a16="http://schemas.microsoft.com/office/drawing/2014/main" id="{4FC91B99-BAA7-4989-B9D9-0AC249BC2550}"/>
              </a:ext>
            </a:extLst>
          </p:cNvPr>
          <p:cNvPicPr>
            <a:picLocks noChangeAspect="1"/>
          </p:cNvPicPr>
          <p:nvPr/>
        </p:nvPicPr>
        <p:blipFill>
          <a:blip r:embed="rId3"/>
          <a:stretch>
            <a:fillRect/>
          </a:stretch>
        </p:blipFill>
        <p:spPr>
          <a:xfrm>
            <a:off x="4771868" y="2667000"/>
            <a:ext cx="2310060" cy="2263859"/>
          </a:xfrm>
          <a:prstGeom prst="rect">
            <a:avLst/>
          </a:prstGeom>
        </p:spPr>
      </p:pic>
      <p:sp>
        <p:nvSpPr>
          <p:cNvPr id="2" name="Text Placeholder 1"/>
          <p:cNvSpPr>
            <a:spLocks noGrp="1"/>
          </p:cNvSpPr>
          <p:nvPr>
            <p:ph type="body" idx="1"/>
          </p:nvPr>
        </p:nvSpPr>
        <p:spPr>
          <a:xfrm>
            <a:off x="457200" y="533400"/>
            <a:ext cx="4040188" cy="457200"/>
          </a:xfrm>
        </p:spPr>
        <p:txBody>
          <a:bodyPr/>
          <a:lstStyle/>
          <a:p>
            <a:pPr algn="ctr"/>
            <a:r>
              <a:rPr lang="en-US" b="0" dirty="0">
                <a:solidFill>
                  <a:srgbClr val="4F504F"/>
                </a:solidFill>
                <a:latin typeface="DejaVu LGC Sans Bold Oblique"/>
              </a:rPr>
              <a:t>Our Five Main Offices</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213740172"/>
              </p:ext>
            </p:extLst>
          </p:nvPr>
        </p:nvGraphicFramePr>
        <p:xfrm>
          <a:off x="-1" y="533400"/>
          <a:ext cx="4771869" cy="594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2" name="Straight Connector 11"/>
          <p:cNvCxnSpPr/>
          <p:nvPr/>
        </p:nvCxnSpPr>
        <p:spPr>
          <a:xfrm>
            <a:off x="4771869" y="533400"/>
            <a:ext cx="0" cy="56388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E13A328-C42F-449B-B30B-AA75730F76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9349" y="381000"/>
            <a:ext cx="4325175" cy="5334000"/>
          </a:xfrm>
          <a:prstGeom prst="rect">
            <a:avLst/>
          </a:prstGeom>
        </p:spPr>
      </p:pic>
    </p:spTree>
    <p:extLst>
      <p:ext uri="{BB962C8B-B14F-4D97-AF65-F5344CB8AC3E}">
        <p14:creationId xmlns:p14="http://schemas.microsoft.com/office/powerpoint/2010/main" val="3591770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0" name="Picture 826" descr="http://image.shutterstock.com/display_pic_with_logo/259729/259729,1246515503,1/stock-vector-vector-map-and-flag-of-puerto-rico-with-white-background-329927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50000" r="2292" b="14966"/>
          <a:stretch/>
        </p:blipFill>
        <p:spPr bwMode="auto">
          <a:xfrm>
            <a:off x="7642021" y="5228753"/>
            <a:ext cx="1430991" cy="326098"/>
          </a:xfrm>
          <a:prstGeom prst="rect">
            <a:avLst/>
          </a:prstGeom>
          <a:noFill/>
          <a:extLst>
            <a:ext uri="{909E8E84-426E-40DD-AFC4-6F175D3DCCD1}">
              <a14:hiddenFill xmlns:a14="http://schemas.microsoft.com/office/drawing/2010/main">
                <a:solidFill>
                  <a:srgbClr val="FFFFFF"/>
                </a:solidFill>
              </a14:hiddenFill>
            </a:ext>
          </a:extLst>
        </p:spPr>
      </p:pic>
      <p:pic>
        <p:nvPicPr>
          <p:cNvPr id="1842" name="Picture 818" descr="http://cache3.asset-cache.net/xc/158786751.jpg?v=2&amp;c=IWSAsset&amp;k=2&amp;d=iJmIr4zpsvBykvC859eRClU9l-J--Tr5rL9d2MZd2A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86" y="1330369"/>
            <a:ext cx="8798157" cy="379856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266683" y="609600"/>
            <a:ext cx="8534400" cy="566738"/>
          </a:xfrm>
        </p:spPr>
        <p:txBody>
          <a:bodyPr anchor="t">
            <a:normAutofit fontScale="90000"/>
          </a:bodyPr>
          <a:lstStyle/>
          <a:p>
            <a:pPr algn="l"/>
            <a:r>
              <a:rPr lang="en-US" sz="4900" dirty="0">
                <a:solidFill>
                  <a:srgbClr val="4F504F"/>
                </a:solidFill>
                <a:latin typeface="DejaVu LGC Sans Bold Oblique"/>
              </a:rPr>
              <a:t>Our Locations</a:t>
            </a:r>
            <a:br>
              <a:rPr lang="en-US" sz="2800" dirty="0">
                <a:solidFill>
                  <a:srgbClr val="4F504F"/>
                </a:solidFill>
              </a:rPr>
            </a:br>
            <a:endParaRPr lang="en-US" sz="2800" dirty="0">
              <a:solidFill>
                <a:srgbClr val="1B2952"/>
              </a:solidFill>
            </a:endParaRPr>
          </a:p>
        </p:txBody>
      </p:sp>
      <p:pic>
        <p:nvPicPr>
          <p:cNvPr id="1028" name="Picture 4" descr="C:\Users\davisj\AppData\Local\Microsoft\Windows\Temporary Internet Files\Content.IE5\I3VBCZIM\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avisj\AppData\Local\Microsoft\Windows\Temporary Internet Files\Content.IE5\TEU1VOJ3\blockpag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avisj\AppData\Local\Microsoft\Windows\Temporary Internet Files\Content.IE5\0W1QRW85\blockpag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avisj\AppData\Local\Microsoft\Windows\Temporary Internet Files\Content.IE5\I3VBCZIM\blockpag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davisj\AppData\Local\Microsoft\Windows\Temporary Internet Files\Content.IE5\BO1KNOQN\blockpage[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davisj\AppData\Local\Microsoft\Windows\Temporary Internet Files\Content.IE5\L3WMFDY1\blockpag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davisj\AppData\Local\Microsoft\Windows\Temporary Internet Files\Content.IE5\BO1KNOQN\blockpage[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davisj\AppData\Local\Microsoft\Windows\Temporary Internet Files\Content.IE5\TEU1VOJ3\blockpage[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davisj\AppData\Local\Microsoft\Windows\Temporary Internet Files\Content.IE5\5RG7RZYA\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davisj\AppData\Local\Microsoft\Windows\Temporary Internet Files\Content.IE5\8GFSEW0M\I4Stb[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171715">
            <a:off x="7511635" y="2686983"/>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028621">
            <a:off x="4343830" y="2568863"/>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260436">
            <a:off x="7798912" y="1471931"/>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C:\Users\davisj\AppData\Local\Microsoft\Windows\Temporary Internet Files\Content.IE5\8GFSEW0M\I4Stb[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748209">
            <a:off x="5712489" y="2803791"/>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C:\Users\davisj\AppData\Local\Microsoft\Windows\Temporary Internet Files\Content.IE5\8GFSEW0M\I4Stb[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28997">
            <a:off x="8082433" y="3768351"/>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C:\Users\davisj\AppData\Local\Microsoft\Windows\Temporary Internet Files\Content.IE5\8GFSEW0M\I4Stb[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743574">
            <a:off x="6431123" y="2777864"/>
            <a:ext cx="378308" cy="5474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C:\Users\davisj\AppData\Local\Microsoft\Windows\Temporary Internet Files\Content.IE5\8GFSEW0M\I4Stb[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72873">
            <a:off x="7599925" y="3390779"/>
            <a:ext cx="378308" cy="5474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C:\Users\davisj\AppData\Local\Microsoft\Windows\Temporary Internet Files\Content.IE5\8GFSEW0M\I4Stb[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965101">
            <a:off x="6990454" y="2792965"/>
            <a:ext cx="378308" cy="5474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190080">
            <a:off x="7655292" y="2105011"/>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283934">
            <a:off x="2832474" y="2181323"/>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C:\Users\davisj\AppData\Local\Microsoft\Windows\Temporary Internet Files\Content.IE5\8GFSEW0M\I4Stb[1].png"/>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rot="20647975">
            <a:off x="7266624" y="1739338"/>
            <a:ext cx="402749" cy="5183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374247">
            <a:off x="8156143" y="1704029"/>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19946046">
            <a:off x="8526636" y="1439334"/>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226027">
            <a:off x="4058717" y="3044512"/>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502289">
            <a:off x="4344868" y="3474714"/>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308960">
            <a:off x="5629240" y="2361937"/>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19893019">
            <a:off x="5853138" y="1745679"/>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729343">
            <a:off x="7980751" y="1729729"/>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410980">
            <a:off x="6545441" y="1614847"/>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141462">
            <a:off x="5253230" y="2577571"/>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370507">
            <a:off x="2631100" y="1427241"/>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086220">
            <a:off x="6141522" y="1966104"/>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19934927">
            <a:off x="1044753" y="2506043"/>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342766">
            <a:off x="4124279" y="2211340"/>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267857">
            <a:off x="7011583" y="1894267"/>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19751507">
            <a:off x="5569353" y="3332788"/>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19930857">
            <a:off x="6122252" y="1663045"/>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19903042">
            <a:off x="4850481" y="1416368"/>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19455664">
            <a:off x="1166953" y="1334267"/>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189164">
            <a:off x="508121" y="2112164"/>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193956">
            <a:off x="195457" y="2045711"/>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19933842">
            <a:off x="1368328" y="2849789"/>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19863614">
            <a:off x="3352800" y="3332789"/>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19967230">
            <a:off x="361455" y="2881622"/>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C:\Users\davisj\AppData\Local\Microsoft\Windows\Temporary Internet Files\Content.IE5\8GFSEW0M\I4Stb[1].png"/>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rot="19614821">
            <a:off x="8395994" y="1515752"/>
            <a:ext cx="383096" cy="4869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058898">
            <a:off x="1981200" y="2031575"/>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davisj\AppData\Local\Microsoft\Windows\Temporary Internet Files\Content.IE5\BO1KNOQN\blockpage[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davisj\AppData\Local\Microsoft\Windows\Temporary Internet Files\Content.IE5\L3WMFDY1\blockpage[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davisj\AppData\Local\Microsoft\Windows\Temporary Internet Files\Content.IE5\TEU1VOJ3\blockpage[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davisj\AppData\Local\Microsoft\Windows\Temporary Internet Files\Content.IE5\SN4EDL49\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285" name="Picture 261" descr="http://icon-park.com/imagefiles/location_pin_sphere_whit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063900">
            <a:off x="8145487" y="1919029"/>
            <a:ext cx="373042" cy="706073"/>
          </a:xfrm>
          <a:prstGeom prst="rect">
            <a:avLst/>
          </a:prstGeom>
          <a:noFill/>
          <a:extLst>
            <a:ext uri="{909E8E84-426E-40DD-AFC4-6F175D3DCCD1}">
              <a14:hiddenFill xmlns:a14="http://schemas.microsoft.com/office/drawing/2010/main">
                <a:solidFill>
                  <a:srgbClr val="FFFFFF"/>
                </a:solidFill>
              </a14:hiddenFill>
            </a:ext>
          </a:extLst>
        </p:spPr>
      </p:pic>
      <p:pic>
        <p:nvPicPr>
          <p:cNvPr id="603" name="Picture 18" descr="C:\Users\davisj\AppData\Local\Microsoft\Windows\Temporary Internet Files\Content.IE5\8GFSEW0M\I4Stb[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28206">
            <a:off x="6231630" y="2388986"/>
            <a:ext cx="378308" cy="5474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723081">
            <a:off x="8114674" y="2030224"/>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605"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19840294">
            <a:off x="5920399" y="3346796"/>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607" name="Picture 18" descr="C:\Users\davisj\AppData\Local\Microsoft\Windows\Temporary Internet Files\Content.IE5\8GFSEW0M\I4Stb[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rot="20410980">
            <a:off x="6689724" y="1924877"/>
            <a:ext cx="402749" cy="511969"/>
          </a:xfrm>
          <a:prstGeom prst="rect">
            <a:avLst/>
          </a:prstGeom>
          <a:noFill/>
          <a:extLst>
            <a:ext uri="{909E8E84-426E-40DD-AFC4-6F175D3DCCD1}">
              <a14:hiddenFill xmlns:a14="http://schemas.microsoft.com/office/drawing/2010/main">
                <a:solidFill>
                  <a:srgbClr val="FFFFFF"/>
                </a:solidFill>
              </a14:hiddenFill>
            </a:ext>
          </a:extLst>
        </p:spPr>
      </p:pic>
      <p:pic>
        <p:nvPicPr>
          <p:cNvPr id="608" name="Picture 18" descr="C:\Users\davisj\AppData\Local\Microsoft\Windows\Temporary Internet Files\Content.IE5\8GFSEW0M\I4Stb[1].png"/>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rot="20417289">
            <a:off x="8130806" y="1439731"/>
            <a:ext cx="383096" cy="486987"/>
          </a:xfrm>
          <a:prstGeom prst="rect">
            <a:avLst/>
          </a:prstGeom>
          <a:noFill/>
          <a:extLst>
            <a:ext uri="{909E8E84-426E-40DD-AFC4-6F175D3DCCD1}">
              <a14:hiddenFill xmlns:a14="http://schemas.microsoft.com/office/drawing/2010/main">
                <a:solidFill>
                  <a:srgbClr val="FFFFFF"/>
                </a:solidFill>
              </a14:hiddenFill>
            </a:ext>
          </a:extLst>
        </p:spPr>
      </p:pic>
      <p:pic>
        <p:nvPicPr>
          <p:cNvPr id="612" name="Picture 18" descr="C:\Users\davisj\AppData\Local\Microsoft\Windows\Temporary Internet Files\Content.IE5\8GFSEW0M\I4Stb[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22870">
            <a:off x="8337143" y="4972769"/>
            <a:ext cx="402749" cy="51196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6513796" y="2824847"/>
            <a:ext cx="218986" cy="21829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13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710" y="2514600"/>
            <a:ext cx="8229600" cy="1600200"/>
          </a:xfrm>
        </p:spPr>
        <p:txBody>
          <a:bodyPr/>
          <a:lstStyle/>
          <a:p>
            <a:pPr marL="0" indent="0" algn="ctr">
              <a:buNone/>
            </a:pPr>
            <a:r>
              <a:rPr lang="en-US" dirty="0"/>
              <a:t>Which government agency is most similar in mission and programs to the U.S Department of Housing and Urban Development?</a:t>
            </a:r>
          </a:p>
        </p:txBody>
      </p:sp>
      <p:sp>
        <p:nvSpPr>
          <p:cNvPr id="4" name="Rectangle 3"/>
          <p:cNvSpPr/>
          <p:nvPr/>
        </p:nvSpPr>
        <p:spPr>
          <a:xfrm>
            <a:off x="1933303" y="1591270"/>
            <a:ext cx="530241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TRIVIA QUESTION</a:t>
            </a:r>
          </a:p>
        </p:txBody>
      </p:sp>
    </p:spTree>
    <p:custDataLst>
      <p:tags r:id="rId1"/>
    </p:custDataLst>
    <p:extLst>
      <p:ext uri="{BB962C8B-B14F-4D97-AF65-F5344CB8AC3E}">
        <p14:creationId xmlns:p14="http://schemas.microsoft.com/office/powerpoint/2010/main" val="613188039"/>
      </p:ext>
    </p:extLst>
  </p:cSld>
  <p:clrMapOvr>
    <a:masterClrMapping/>
  </p:clrMapOvr>
  <mc:AlternateContent xmlns:mc="http://schemas.openxmlformats.org/markup-compatibility/2006" xmlns:p14="http://schemas.microsoft.com/office/powerpoint/2010/main">
    <mc:Choice Requires="p14">
      <p:transition spd="slow" p14:dur="2000" advTm="93030"/>
    </mc:Choice>
    <mc:Fallback xmlns="">
      <p:transition spd="slow" advTm="93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extLst>
    <p:ext uri="{E180D4A7-C9FB-4DFB-919C-405C955672EB}">
      <p14:showEvtLst xmlns:p14="http://schemas.microsoft.com/office/powerpoint/2010/main">
        <p14:playEvt time="0" objId="10"/>
        <p14:playEvt time="36255" objId="11"/>
        <p14:stopEvt time="37255" objId="10"/>
        <p14:stopEvt time="91048" objId="11"/>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lstStyle/>
          <a:p>
            <a:r>
              <a:rPr lang="en-US" sz="3200" dirty="0">
                <a:solidFill>
                  <a:srgbClr val="C00000"/>
                </a:solidFill>
                <a:latin typeface="DejaVu LGC Sans Condensed"/>
              </a:rPr>
              <a:t>If you don’t have a budget for fraud prevention, </a:t>
            </a:r>
            <a:br>
              <a:rPr lang="en-US" sz="3200" dirty="0">
                <a:solidFill>
                  <a:srgbClr val="C00000"/>
                </a:solidFill>
                <a:latin typeface="DejaVu LGC Sans Condensed"/>
              </a:rPr>
            </a:br>
            <a:r>
              <a:rPr lang="en-US" sz="3200" dirty="0">
                <a:solidFill>
                  <a:srgbClr val="C00000"/>
                </a:solidFill>
                <a:latin typeface="DejaVu LGC Sans Condensed"/>
              </a:rPr>
              <a:t>you NEED a plan</a:t>
            </a:r>
          </a:p>
        </p:txBody>
      </p:sp>
      <p:pic>
        <p:nvPicPr>
          <p:cNvPr id="5" name="Picture 4"/>
          <p:cNvPicPr>
            <a:picLocks noChangeAspect="1"/>
          </p:cNvPicPr>
          <p:nvPr/>
        </p:nvPicPr>
        <p:blipFill>
          <a:blip r:embed="rId2"/>
          <a:stretch>
            <a:fillRect/>
          </a:stretch>
        </p:blipFill>
        <p:spPr>
          <a:xfrm>
            <a:off x="1524000" y="1143000"/>
            <a:ext cx="4198663" cy="4953000"/>
          </a:xfrm>
          <a:prstGeom prst="rect">
            <a:avLst/>
          </a:prstGeom>
        </p:spPr>
      </p:pic>
      <p:pic>
        <p:nvPicPr>
          <p:cNvPr id="6" name="Picture 5"/>
          <p:cNvPicPr>
            <a:picLocks noChangeAspect="1"/>
          </p:cNvPicPr>
          <p:nvPr/>
        </p:nvPicPr>
        <p:blipFill>
          <a:blip r:embed="rId3"/>
          <a:stretch>
            <a:fillRect/>
          </a:stretch>
        </p:blipFill>
        <p:spPr>
          <a:xfrm>
            <a:off x="533400" y="2203395"/>
            <a:ext cx="7740491" cy="2146410"/>
          </a:xfrm>
          <a:prstGeom prst="rect">
            <a:avLst/>
          </a:prstGeom>
        </p:spPr>
      </p:pic>
      <p:sp>
        <p:nvSpPr>
          <p:cNvPr id="8" name="TextBox 7"/>
          <p:cNvSpPr txBox="1"/>
          <p:nvPr/>
        </p:nvSpPr>
        <p:spPr>
          <a:xfrm>
            <a:off x="5867400" y="4999503"/>
            <a:ext cx="3276600" cy="830997"/>
          </a:xfrm>
          <a:prstGeom prst="rect">
            <a:avLst/>
          </a:prstGeom>
          <a:noFill/>
        </p:spPr>
        <p:txBody>
          <a:bodyPr wrap="square" rtlCol="0">
            <a:spAutoFit/>
          </a:bodyPr>
          <a:lstStyle/>
          <a:p>
            <a:pPr algn="ctr"/>
            <a:r>
              <a:rPr lang="en-US" sz="1200" dirty="0"/>
              <a:t>The Association of Certified Fraud Examiners</a:t>
            </a:r>
          </a:p>
          <a:p>
            <a:pPr algn="ctr"/>
            <a:r>
              <a:rPr lang="en-US" sz="1200" dirty="0"/>
              <a:t>Report to The Nations</a:t>
            </a:r>
          </a:p>
          <a:p>
            <a:pPr algn="ctr"/>
            <a:r>
              <a:rPr lang="en-US" sz="1200" dirty="0"/>
              <a:t>www.acfe.com/report-to-the-nations</a:t>
            </a:r>
          </a:p>
          <a:p>
            <a:r>
              <a:rPr lang="en-US" sz="1200" dirty="0"/>
              <a:t> </a:t>
            </a:r>
          </a:p>
        </p:txBody>
      </p:sp>
    </p:spTree>
    <p:extLst>
      <p:ext uri="{BB962C8B-B14F-4D97-AF65-F5344CB8AC3E}">
        <p14:creationId xmlns:p14="http://schemas.microsoft.com/office/powerpoint/2010/main" val="324359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9.6"/>
</p:tagLst>
</file>

<file path=ppt/tags/tag2.xml><?xml version="1.0" encoding="utf-8"?>
<p:tagLst xmlns:a="http://schemas.openxmlformats.org/drawingml/2006/main" xmlns:r="http://schemas.openxmlformats.org/officeDocument/2006/relationships" xmlns:p="http://schemas.openxmlformats.org/presentationml/2006/main">
  <p:tag name="TIMING" val="|7.6|95.1|11"/>
</p:tagLst>
</file>

<file path=ppt/tags/tag3.xml><?xml version="1.0" encoding="utf-8"?>
<p:tagLst xmlns:a="http://schemas.openxmlformats.org/drawingml/2006/main" xmlns:r="http://schemas.openxmlformats.org/officeDocument/2006/relationships" xmlns:p="http://schemas.openxmlformats.org/presentationml/2006/main">
  <p:tag name="TIMING" val="|22|2.3|2|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914AFAB38F3C458F19F274A77FD90C" ma:contentTypeVersion="1" ma:contentTypeDescription="Create a new document." ma:contentTypeScope="" ma:versionID="63242aab68c6cc2c7adc0603ba507c56">
  <xsd:schema xmlns:xsd="http://www.w3.org/2001/XMLSchema" xmlns:xs="http://www.w3.org/2001/XMLSchema" xmlns:p="http://schemas.microsoft.com/office/2006/metadata/properties" xmlns:ns2="fbc1e583-4cc5-4559-92e7-d003e38a266e" targetNamespace="http://schemas.microsoft.com/office/2006/metadata/properties" ma:root="true" ma:fieldsID="e259456edcb9feb28a4410d0577cecec" ns2:_="">
    <xsd:import namespace="fbc1e583-4cc5-4559-92e7-d003e38a266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1e583-4cc5-4559-92e7-d003e38a26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E92D8D-6839-4BC2-8DE2-FE1D939E87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c1e583-4cc5-4559-92e7-d003e38a2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FD505D-CD48-4F2B-A3A3-E7F76398E4F0}">
  <ds:schemaRef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microsoft.com/office/2006/metadata/properties"/>
    <ds:schemaRef ds:uri="http://www.w3.org/XML/1998/namespace"/>
    <ds:schemaRef ds:uri="http://schemas.openxmlformats.org/package/2006/metadata/core-properties"/>
    <ds:schemaRef ds:uri="fbc1e583-4cc5-4559-92e7-d003e38a266e"/>
  </ds:schemaRefs>
</ds:datastoreItem>
</file>

<file path=customXml/itemProps3.xml><?xml version="1.0" encoding="utf-8"?>
<ds:datastoreItem xmlns:ds="http://schemas.openxmlformats.org/officeDocument/2006/customXml" ds:itemID="{7103A264-1467-48CC-97C3-6220EE35AB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12893</TotalTime>
  <Words>2171</Words>
  <Application>Microsoft Office PowerPoint</Application>
  <PresentationFormat>On-screen Show (4:3)</PresentationFormat>
  <Paragraphs>247</Paragraphs>
  <Slides>33</Slides>
  <Notes>10</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Calibri</vt:lpstr>
      <vt:lpstr>Copperplate Gothic Bold</vt:lpstr>
      <vt:lpstr>DejaVu LGC Sans Bold Oblique</vt:lpstr>
      <vt:lpstr>DejaVu LGC Sans Condensed</vt:lpstr>
      <vt:lpstr>Helvetica</vt:lpstr>
      <vt:lpstr>Helvetica Light</vt:lpstr>
      <vt:lpstr>Lucida Calligraphy</vt:lpstr>
      <vt:lpstr>Playbill</vt:lpstr>
      <vt:lpstr>Viner Hand ITC</vt:lpstr>
      <vt:lpstr>Wingdings</vt:lpstr>
      <vt:lpstr>Office Theme</vt:lpstr>
      <vt:lpstr>PowerPoint Presentation</vt:lpstr>
      <vt:lpstr>PowerPoint Presentation</vt:lpstr>
      <vt:lpstr>PowerPoint Presentation</vt:lpstr>
      <vt:lpstr>HUDOIG Values</vt:lpstr>
      <vt:lpstr>PowerPoint Presentation</vt:lpstr>
      <vt:lpstr>PowerPoint Presentation</vt:lpstr>
      <vt:lpstr>Our Locations </vt:lpstr>
      <vt:lpstr>PowerPoint Presentation</vt:lpstr>
      <vt:lpstr>If you don’t have a budget for fraud prevention,  you NEED a plan</vt:lpstr>
      <vt:lpstr>Regardless of the size of organization or the nature of the business,  most fraud (43%) was detected as the result of a tip</vt:lpstr>
      <vt:lpstr>Regardless of the size of organization or the nature of the business,  most tips come from:  Employees (50%), Clients/Customers (22%),  Anonymous (15%)</vt:lpstr>
      <vt:lpstr>PowerPoint Presentation</vt:lpstr>
      <vt:lpstr>PowerPoint Presentation</vt:lpstr>
      <vt:lpstr>The Case Of  Bow to the Queen</vt:lpstr>
      <vt:lpstr>Who Commits Fraud?</vt:lpstr>
      <vt:lpstr>Suggestion #2: Excluded Parties List</vt:lpstr>
      <vt:lpstr>PowerPoint Presentation</vt:lpstr>
      <vt:lpstr>Suggestion #3: Strengthen Your Forms</vt:lpstr>
      <vt:lpstr>Suggestion #3: Strengthen Your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Suggestion #12: Clearly Define Primary Residence</vt:lpstr>
      <vt:lpstr>Proactive Approach/Run “Discrepancy” Reports</vt:lpstr>
      <vt:lpstr>PowerPoint Presentation</vt:lpstr>
      <vt:lpstr>The Case Of The Employee of the Year</vt:lpstr>
      <vt:lpstr>PowerPoint Presentation</vt:lpstr>
    </vt:vector>
  </TitlesOfParts>
  <Company>HUDOIG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O'Connor</dc:creator>
  <cp:lastModifiedBy>Kitts, Mary</cp:lastModifiedBy>
  <cp:revision>371</cp:revision>
  <dcterms:created xsi:type="dcterms:W3CDTF">2013-11-07T04:01:45Z</dcterms:created>
  <dcterms:modified xsi:type="dcterms:W3CDTF">2022-01-12T18:47:46Z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0x01010091914AFAB38F3C458F19F274A77FD90C</vt:lpwstr>
  </property>
  <property fmtid="{D5CDD505-2E9C-101B-9397-08002B2CF9AE}" pid="3" name="_dlc_DocIdItemGuid">
    <vt:lpwstr>9c778127-e191-47ef-b052-280935fe4504</vt:lpwstr>
  </property>
</Properties>
</file>